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01" r:id="rId5"/>
    <p:sldId id="303" r:id="rId6"/>
    <p:sldId id="305" r:id="rId7"/>
    <p:sldId id="320" r:id="rId8"/>
    <p:sldId id="326" r:id="rId9"/>
    <p:sldId id="325" r:id="rId10"/>
    <p:sldId id="322" r:id="rId11"/>
    <p:sldId id="304" r:id="rId12"/>
    <p:sldId id="333" r:id="rId13"/>
    <p:sldId id="323"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9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870D84C-EF31-4E5A-AC50-0331583BA98F}" styleName="{1c11e0ce-8795-4a8a-8479-611ce8434d9d}">
    <a:wholeTbl>
      <a:tcTxStyle>
        <a:fontRef idx="none">
          <a:prstClr val="black"/>
        </a:fontRef>
      </a:tcTxStyle>
      <a:tcStyle>
        <a:tcBdr>
          <a:bottom>
            <a:ln w="38100" cmpd="sng">
              <a:solidFill>
                <a:srgbClr val="0F4C81"/>
              </a:solidFill>
            </a:ln>
          </a:bottom>
        </a:tcBdr>
        <a:fill>
          <a:solidFill>
            <a:srgbClr val="FFFFFF"/>
          </a:solidFill>
        </a:fill>
      </a:tcStyle>
    </a:wholeTbl>
    <a:band1H>
      <a:tcTxStyle>
        <a:fontRef idx="none">
          <a:prstClr val="black"/>
        </a:fontRef>
      </a:tcTxStyle>
      <a:tcStyle>
        <a:tcBdr>
          <a:insideV>
            <a:ln w="12700" cmpd="sng">
              <a:solidFill>
                <a:srgbClr val="FFFFFF"/>
              </a:solidFill>
            </a:ln>
          </a:insideV>
        </a:tcBdr>
        <a:fill>
          <a:solidFill>
            <a:srgbClr val="FFFFFF"/>
          </a:solidFill>
        </a:fill>
      </a:tcStyle>
    </a:band1H>
    <a:band2H>
      <a:tcTxStyle>
        <a:fontRef idx="none">
          <a:prstClr val="black"/>
        </a:fontRef>
      </a:tcTxStyle>
      <a:tcStyle>
        <a:tcBdr>
          <a:insideV>
            <a:ln w="12700" cmpd="sng">
              <a:solidFill>
                <a:srgbClr val="FFFFFF"/>
              </a:solidFill>
            </a:ln>
          </a:insideV>
        </a:tcBdr>
        <a:fill>
          <a:solidFill>
            <a:srgbClr val="F8F8F8"/>
          </a:solidFill>
        </a:fill>
      </a:tcStyle>
    </a:band2H>
    <a:firstRow>
      <a:tcTxStyle>
        <a:fontRef idx="none">
          <a:prstClr val="black"/>
        </a:fontRef>
      </a:tcTxStyle>
      <a:tcStyle>
        <a:tcBdr>
          <a:insideV>
            <a:ln w="12700" cmpd="sng">
              <a:solidFill>
                <a:srgbClr val="FFFFFF"/>
              </a:solidFill>
            </a:ln>
          </a:insideV>
        </a:tcBdr>
        <a:fill>
          <a:solidFill>
            <a:srgbClr val="0F4C8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autoAdjust="0"/>
  </p:normalViewPr>
  <p:slideViewPr>
    <p:cSldViewPr showGuides="1">
      <p:cViewPr varScale="1">
        <p:scale>
          <a:sx n="104" d="100"/>
          <a:sy n="104" d="100"/>
        </p:scale>
        <p:origin x="834" y="114"/>
      </p:cViewPr>
      <p:guideLst>
        <p:guide orient="horz" pos="2205"/>
        <p:guide pos="390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8.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yangyang\Documents\WeChat%20Files\wxid_p7gzln6blyam22\FileStorage\File\2024-07\&#37259;&#37240;&#38041;&#21644;&#30899;&#37240;&#38247;&#19981;&#33391;&#21453;&#24212;&#23545;&#276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400" b="0" i="0" u="none" strike="noStrike" kern="1200" baseline="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defRPr>
            </a:pPr>
            <a:r>
              <a:rPr b="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两组患者不良反应比较（n=100）</a:t>
            </a:r>
            <a:endParaRPr b="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endParaRPr>
          </a:p>
        </c:rich>
      </c:tx>
      <c:layout>
        <c:manualLayout>
          <c:xMode val="edge"/>
          <c:yMode val="edge"/>
          <c:x val="0.23947403373622"/>
          <c:y val="0.0272913350011371"/>
        </c:manualLayout>
      </c:layout>
      <c:overlay val="0"/>
      <c:spPr>
        <a:noFill/>
        <a:ln>
          <a:noFill/>
        </a:ln>
        <a:effectLst/>
      </c:spPr>
    </c:title>
    <c:autoTitleDeleted val="0"/>
    <c:plotArea>
      <c:layout/>
      <c:barChart>
        <c:barDir val="col"/>
        <c:grouping val="clustered"/>
        <c:varyColors val="0"/>
        <c:ser>
          <c:idx val="0"/>
          <c:order val="0"/>
          <c:tx>
            <c:strRef>
              <c:f>[醋酸钙和碳酸镧不良反应对比.xlsx]Sheet1!$L$4</c:f>
              <c:strCache>
                <c:ptCount val="1"/>
                <c:pt idx="0">
                  <c:v>醋酸钙组</c:v>
                </c:pt>
              </c:strCache>
            </c:strRef>
          </c:tx>
          <c:spPr>
            <a:solidFill>
              <a:schemeClr val="accent6"/>
            </a:solidFill>
            <a:ln>
              <a:solidFill>
                <a:schemeClr val="accent6"/>
              </a:solidFill>
            </a:ln>
            <a:effectLst>
              <a:outerShdw blurRad="76200" dist="25400" dir="2700000" algn="tl" rotWithShape="0">
                <a:schemeClr val="accent1">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[醋酸钙和碳酸镧不良反应对比.xlsx]Sheet1!$K$5:$K$11</c:f>
              <c:strCache>
                <c:ptCount val="7"/>
                <c:pt idx="0">
                  <c:v>呕吐</c:v>
                </c:pt>
                <c:pt idx="1">
                  <c:v>腹泻</c:v>
                </c:pt>
                <c:pt idx="2">
                  <c:v>便秘</c:v>
                </c:pt>
                <c:pt idx="3">
                  <c:v>腹胀</c:v>
                </c:pt>
                <c:pt idx="4">
                  <c:v>腹痛</c:v>
                </c:pt>
                <c:pt idx="5">
                  <c:v>低磷血症</c:v>
                </c:pt>
                <c:pt idx="6">
                  <c:v>高钙血症</c:v>
                </c:pt>
              </c:strCache>
            </c:strRef>
          </c:cat>
          <c:val>
            <c:numRef>
              <c:f>[醋酸钙和碳酸镧不良反应对比.xlsx]Sheet1!$L$5:$L$11</c:f>
              <c:numCache>
                <c:formatCode>General</c:formatCode>
                <c:ptCount val="7"/>
                <c:pt idx="0">
                  <c:v>0</c:v>
                </c:pt>
                <c:pt idx="1">
                  <c:v>0</c:v>
                </c:pt>
                <c:pt idx="2">
                  <c:v>3</c:v>
                </c:pt>
                <c:pt idx="3">
                  <c:v>1</c:v>
                </c:pt>
                <c:pt idx="4">
                  <c:v>0</c:v>
                </c:pt>
                <c:pt idx="5">
                  <c:v>0</c:v>
                </c:pt>
                <c:pt idx="6">
                  <c:v>0</c:v>
                </c:pt>
              </c:numCache>
            </c:numRef>
          </c:val>
        </c:ser>
        <c:ser>
          <c:idx val="1"/>
          <c:order val="1"/>
          <c:tx>
            <c:strRef>
              <c:f>[醋酸钙和碳酸镧不良反应对比.xlsx]Sheet1!$M$4</c:f>
              <c:strCache>
                <c:ptCount val="1"/>
                <c:pt idx="0">
                  <c:v>碳酸镧组</c:v>
                </c:pt>
              </c:strCache>
            </c:strRef>
          </c:tx>
          <c:spPr>
            <a:solidFill>
              <a:schemeClr val="accent5"/>
            </a:solidFill>
            <a:ln>
              <a:solidFill>
                <a:schemeClr val="accent5"/>
              </a:solidFill>
            </a:ln>
            <a:effectLst>
              <a:outerShdw blurRad="76200" dist="25400" dir="2700000" algn="tl" rotWithShape="0">
                <a:schemeClr val="accent2">
                  <a:lumMod val="50000"/>
                  <a:alpha val="30000"/>
                </a:scheme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[醋酸钙和碳酸镧不良反应对比.xlsx]Sheet1!$K$5:$K$11</c:f>
              <c:strCache>
                <c:ptCount val="7"/>
                <c:pt idx="0">
                  <c:v>呕吐</c:v>
                </c:pt>
                <c:pt idx="1">
                  <c:v>腹泻</c:v>
                </c:pt>
                <c:pt idx="2">
                  <c:v>便秘</c:v>
                </c:pt>
                <c:pt idx="3">
                  <c:v>腹胀</c:v>
                </c:pt>
                <c:pt idx="4">
                  <c:v>腹痛</c:v>
                </c:pt>
                <c:pt idx="5">
                  <c:v>低磷血症</c:v>
                </c:pt>
                <c:pt idx="6">
                  <c:v>高钙血症</c:v>
                </c:pt>
              </c:strCache>
            </c:strRef>
          </c:cat>
          <c:val>
            <c:numRef>
              <c:f>[醋酸钙和碳酸镧不良反应对比.xlsx]Sheet1!$M$5:$M$11</c:f>
              <c:numCache>
                <c:formatCode>General</c:formatCode>
                <c:ptCount val="7"/>
                <c:pt idx="0">
                  <c:v>4</c:v>
                </c:pt>
                <c:pt idx="1">
                  <c:v>9</c:v>
                </c:pt>
                <c:pt idx="2">
                  <c:v>9</c:v>
                </c:pt>
                <c:pt idx="3">
                  <c:v>4</c:v>
                </c:pt>
                <c:pt idx="4">
                  <c:v>2</c:v>
                </c:pt>
                <c:pt idx="5">
                  <c:v>1</c:v>
                </c:pt>
                <c:pt idx="6">
                  <c:v>0</c:v>
                </c:pt>
              </c:numCache>
            </c:numRef>
          </c:val>
        </c:ser>
        <c:dLbls>
          <c:showLegendKey val="0"/>
          <c:showVal val="1"/>
          <c:showCatName val="0"/>
          <c:showSerName val="0"/>
          <c:showPercent val="0"/>
          <c:showBubbleSize val="0"/>
        </c:dLbls>
        <c:gapWidth val="260"/>
        <c:overlap val="-32"/>
        <c:axId val="1653483103"/>
        <c:axId val="1653481183"/>
      </c:barChart>
      <c:catAx>
        <c:axId val="1653483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defRPr>
            </a:pPr>
          </a:p>
        </c:txPr>
        <c:crossAx val="1653481183"/>
        <c:crosses val="autoZero"/>
        <c:auto val="1"/>
        <c:lblAlgn val="ctr"/>
        <c:lblOffset val="100"/>
        <c:noMultiLvlLbl val="0"/>
      </c:catAx>
      <c:valAx>
        <c:axId val="1653481183"/>
        <c:scaling>
          <c:orientation val="minMax"/>
        </c:scaling>
        <c:delete val="1"/>
        <c:axPos val="l"/>
        <c:title>
          <c:tx>
            <c:rich>
              <a:bodyPr rot="-5400000" spcFirstLastPara="0" vertOverflow="ellipsis" vert="horz" wrap="square" anchor="ctr" anchorCtr="1"/>
              <a:lstStyle/>
              <a:p>
                <a:pPr>
                  <a:defRPr lang="zh-CN" sz="1000"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defRPr>
                </a:pPr>
                <a:r>
                  <a:rPr b="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rPr>
                  <a:t>例</a:t>
                </a:r>
                <a:endParaRPr b="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endParaRPr>
              </a:p>
            </c:rich>
          </c:tx>
          <c:layout/>
          <c:overlay val="0"/>
          <c:spPr>
            <a:noFill/>
            <a:ln>
              <a:noFill/>
            </a:ln>
            <a:effectLst/>
          </c:spPr>
        </c:title>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defRPr>
            </a:pPr>
          </a:p>
        </c:txPr>
        <c:crossAx val="1653483103"/>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defRPr>
            </a:pPr>
          </a:p>
        </c:txPr>
      </c:legendEntry>
      <c:legendEntry>
        <c:idx val="1"/>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defRPr>
            </a:pPr>
          </a:p>
        </c:txPr>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defRPr>
          </a:pPr>
        </a:p>
      </c:txPr>
    </c:legend>
    <c:plotVisOnly val="1"/>
    <c:dispBlanksAs val="gap"/>
    <c:showDLblsOverMax val="0"/>
  </c:chart>
  <c:spPr>
    <a:noFill/>
    <a:ln>
      <a:noFill/>
    </a:ln>
    <a:effectLst/>
  </c:spPr>
  <c:txPr>
    <a:bodyPr/>
    <a:lstStyle/>
    <a:p>
      <a:pPr>
        <a:defRPr lang="zh-CN" b="0">
          <a:latin typeface="黑体" panose="02010609060101010101" pitchFamily="49" charset="-122"/>
          <a:ea typeface="黑体" panose="02010609060101010101" pitchFamily="49" charset="-122"/>
          <a:cs typeface="黑体" panose="02010609060101010101" pitchFamily="49" charset="-122"/>
          <a:sym typeface="黑体" panose="02010609060101010101" pitchFamily="49"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styleClr val="auto"/>
    </cs:effectRef>
    <cs:fontRef idx="minor">
      <a:schemeClr val="dk1"/>
    </cs:fontRef>
    <cs:spPr>
      <a:gradFill>
        <a:gsLst>
          <a:gs pos="0">
            <a:schemeClr val="phClr">
              <a:lumMod val="40000"/>
              <a:lumOff val="60000"/>
            </a:schemeClr>
          </a:gs>
          <a:gs pos="90000">
            <a:schemeClr val="phClr"/>
          </a:gs>
        </a:gsLst>
        <a:lin ang="5400000" scaled="0"/>
      </a:gradFill>
      <a:ln>
        <a:gradFill>
          <a:gsLst>
            <a:gs pos="0">
              <a:schemeClr val="phClr"/>
            </a:gs>
            <a:gs pos="100000">
              <a:schemeClr val="phClr">
                <a:lumMod val="75000"/>
              </a:schemeClr>
            </a:gs>
          </a:gsLst>
          <a:lin ang="5400000" scaled="1"/>
        </a:gradFill>
      </a:ln>
      <a:effectLst>
        <a:outerShdw blurRad="76200" dist="25400" dir="2700000" algn="tl" rotWithShape="0">
          <a:schemeClr val="phClr">
            <a:lumMod val="50000"/>
            <a:alpha val="30000"/>
          </a:schemeClr>
        </a:outerShdw>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B9900-1F6E-4C13-92CE-2955813B422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DCDD0E-2CD5-4E91-9AEC-869FB4F6CC0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5DCDD0E-2CD5-4E91-9AEC-869FB4F6CC0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DCDD0E-2CD5-4E91-9AEC-869FB4F6CC0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DCDD0E-2CD5-4E91-9AEC-869FB4F6CC0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DCDD0E-2CD5-4E91-9AEC-869FB4F6CC0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DCDD0E-2CD5-4E91-9AEC-869FB4F6CC0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DCDD0E-2CD5-4E91-9AEC-869FB4F6CC0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DCDD0E-2CD5-4E91-9AEC-869FB4F6CC0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95DCDD0E-2CD5-4E91-9AEC-869FB4F6CC0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DCDD0E-2CD5-4E91-9AEC-869FB4F6CC0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DCDD0E-2CD5-4E91-9AEC-869FB4F6CC0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DCDD0E-2CD5-4E91-9AEC-869FB4F6CC0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tags" Target="../tags/tag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452388" y="652891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983615" y="2061210"/>
            <a:ext cx="6407785" cy="1783715"/>
          </a:xfrm>
          <a:prstGeom prst="rect">
            <a:avLst/>
          </a:prstGeom>
          <a:noFill/>
        </p:spPr>
        <p:txBody>
          <a:bodyPr wrap="square" rtlCol="0">
            <a:spAutoFit/>
          </a:bodyPr>
          <a:lstStyle/>
          <a:p>
            <a:pPr algn="ctr"/>
            <a:r>
              <a:rPr lang="zh-CN" altLang="en-US" sz="6600" b="1" dirty="0">
                <a:latin typeface="华文新魏" pitchFamily="2" charset="-122"/>
                <a:ea typeface="华文新魏" pitchFamily="2" charset="-122"/>
              </a:rPr>
              <a:t>醋酸钙口服溶液</a:t>
            </a:r>
            <a:endParaRPr lang="en-US" altLang="zh-CN" sz="6600" b="1" dirty="0">
              <a:latin typeface="华文新魏" pitchFamily="2" charset="-122"/>
              <a:ea typeface="华文新魏" pitchFamily="2" charset="-122"/>
            </a:endParaRPr>
          </a:p>
          <a:p>
            <a:pPr algn="ctr"/>
            <a:r>
              <a:rPr lang="zh-CN" altLang="en-US" sz="4400" b="1" dirty="0">
                <a:solidFill>
                  <a:srgbClr val="FF0000"/>
                </a:solidFill>
                <a:latin typeface="华文新魏" pitchFamily="2" charset="-122"/>
                <a:ea typeface="华文新魏" pitchFamily="2" charset="-122"/>
              </a:rPr>
              <a:t>                                </a:t>
            </a:r>
            <a:endParaRPr lang="en-US" altLang="zh-CN" sz="4400" b="1" dirty="0">
              <a:solidFill>
                <a:srgbClr val="FF0000"/>
              </a:solidFill>
              <a:latin typeface="华文新魏" pitchFamily="2" charset="-122"/>
              <a:ea typeface="华文新魏" pitchFamily="2" charset="-122"/>
            </a:endParaRPr>
          </a:p>
        </p:txBody>
      </p:sp>
      <p:sp>
        <p:nvSpPr>
          <p:cNvPr id="15" name="TextBox 14"/>
          <p:cNvSpPr txBox="1"/>
          <p:nvPr/>
        </p:nvSpPr>
        <p:spPr>
          <a:xfrm>
            <a:off x="9480377" y="1700808"/>
            <a:ext cx="184731" cy="369332"/>
          </a:xfrm>
          <a:prstGeom prst="rect">
            <a:avLst/>
          </a:prstGeom>
          <a:noFill/>
        </p:spPr>
        <p:txBody>
          <a:bodyPr wrap="none" rtlCol="0">
            <a:spAutoFit/>
          </a:bodyPr>
          <a:lstStyle/>
          <a:p>
            <a:endParaRPr lang="zh-CN" altLang="en-US" dirty="0"/>
          </a:p>
        </p:txBody>
      </p:sp>
      <p:pic>
        <p:nvPicPr>
          <p:cNvPr id="3" name="图片 2" descr="图片包含 应用程序&#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328025" y="1412875"/>
            <a:ext cx="2051685" cy="4241165"/>
          </a:xfrm>
          <a:prstGeom prst="rect">
            <a:avLst/>
          </a:prstGeom>
        </p:spPr>
      </p:pic>
      <p:sp>
        <p:nvSpPr>
          <p:cNvPr id="6" name="PA_文本框 12"/>
          <p:cNvSpPr txBox="1"/>
          <p:nvPr>
            <p:custDataLst>
              <p:tags r:id="rId2"/>
            </p:custDataLst>
          </p:nvPr>
        </p:nvSpPr>
        <p:spPr>
          <a:xfrm>
            <a:off x="2999740" y="349885"/>
            <a:ext cx="4823460" cy="154940"/>
          </a:xfrm>
          <a:prstGeom prst="rect">
            <a:avLst/>
          </a:prstGeom>
          <a:noFill/>
          <a:effectLst/>
        </p:spPr>
        <p:txBody>
          <a:bodyPr wrap="square" rtlCol="0">
            <a:noAutofit/>
          </a:bodyPr>
          <a:lstStyle/>
          <a:p>
            <a:pPr algn="dist"/>
            <a:r>
              <a:rPr lang="zh-CN" altLang="en-US" b="1" spc="-400" dirty="0">
                <a:solidFill>
                  <a:srgbClr val="C00000"/>
                </a:solidFill>
                <a:latin typeface="微软雅黑" panose="020B0503020204020204" pitchFamily="34" charset="-122"/>
                <a:ea typeface="微软雅黑" panose="020B0503020204020204" pitchFamily="34" charset="-122"/>
              </a:rPr>
              <a:t>浙江同伍生物医药有限公司</a:t>
            </a:r>
            <a:endParaRPr lang="zh-CN" altLang="en-US" b="1" spc="-400" dirty="0">
              <a:solidFill>
                <a:srgbClr val="C00000"/>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 name="矩形 1"/>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415415" y="3501390"/>
            <a:ext cx="6129020" cy="1568450"/>
          </a:xfrm>
          <a:prstGeom prst="rect">
            <a:avLst/>
          </a:prstGeom>
          <a:noFill/>
        </p:spPr>
        <p:txBody>
          <a:bodyPr wrap="square" rtlCol="0">
            <a:spAutoFit/>
          </a:bodyPr>
          <a:p>
            <a:pPr marL="285750" indent="-285750">
              <a:lnSpc>
                <a:spcPct val="150000"/>
              </a:lnSpc>
              <a:buFont typeface="Wingdings" panose="05000000000000000000" charset="0"/>
              <a:buChar char="l"/>
            </a:pPr>
            <a:r>
              <a:rPr lang="zh-CN" altLang="en-US" sz="1600" b="1">
                <a:solidFill>
                  <a:schemeClr val="accent6">
                    <a:lumMod val="75000"/>
                  </a:schemeClr>
                </a:solidFill>
                <a:effectLst/>
                <a:latin typeface="黑体" panose="02010609060101010101" pitchFamily="49" charset="-122"/>
                <a:ea typeface="黑体" panose="02010609060101010101" pitchFamily="49" charset="-122"/>
                <a:cs typeface="黑体" panose="02010609060101010101" pitchFamily="49" charset="-122"/>
                <a:sym typeface="+mn-ea"/>
              </a:rPr>
              <a:t>高磷血症初始治疗选择的一线磷结合剂；</a:t>
            </a:r>
            <a:endParaRPr lang="zh-CN" altLang="en-US" sz="1600" b="1">
              <a:solidFill>
                <a:schemeClr val="accent6">
                  <a:lumMod val="75000"/>
                </a:schemeClr>
              </a:solidFill>
              <a:effectLst/>
              <a:latin typeface="黑体" panose="02010609060101010101" pitchFamily="49" charset="-122"/>
              <a:ea typeface="黑体" panose="02010609060101010101" pitchFamily="49" charset="-122"/>
              <a:cs typeface="黑体" panose="02010609060101010101" pitchFamily="49" charset="-122"/>
              <a:sym typeface="+mn-ea"/>
            </a:endParaRPr>
          </a:p>
          <a:p>
            <a:pPr marL="285750" indent="-285750">
              <a:lnSpc>
                <a:spcPct val="150000"/>
              </a:lnSpc>
              <a:buFont typeface="Wingdings" panose="05000000000000000000" charset="0"/>
              <a:buChar char="l"/>
            </a:pPr>
            <a:r>
              <a:rPr lang="zh-CN" altLang="en-US" sz="1600" b="1">
                <a:solidFill>
                  <a:schemeClr val="accent6">
                    <a:lumMod val="75000"/>
                  </a:schemeClr>
                </a:solidFill>
                <a:effectLst/>
                <a:latin typeface="黑体" panose="02010609060101010101" pitchFamily="49" charset="-122"/>
                <a:ea typeface="黑体" panose="02010609060101010101" pitchFamily="49" charset="-122"/>
                <a:cs typeface="黑体" panose="02010609060101010101" pitchFamily="49" charset="-122"/>
                <a:sym typeface="+mn-ea"/>
              </a:rPr>
              <a:t>填补目录内无口服溶液制剂的空白；</a:t>
            </a:r>
            <a:endParaRPr lang="zh-CN" altLang="en-US" sz="1600" b="1">
              <a:solidFill>
                <a:schemeClr val="accent6">
                  <a:lumMod val="75000"/>
                </a:schemeClr>
              </a:solidFill>
              <a:effectLst/>
              <a:latin typeface="黑体" panose="02010609060101010101" pitchFamily="49" charset="-122"/>
              <a:ea typeface="黑体" panose="02010609060101010101" pitchFamily="49" charset="-122"/>
              <a:cs typeface="黑体" panose="02010609060101010101" pitchFamily="49" charset="-122"/>
              <a:sym typeface="+mn-ea"/>
            </a:endParaRPr>
          </a:p>
          <a:p>
            <a:pPr marL="285750" indent="-285750">
              <a:lnSpc>
                <a:spcPct val="150000"/>
              </a:lnSpc>
              <a:buFont typeface="Wingdings" panose="05000000000000000000" charset="0"/>
              <a:buChar char="l"/>
            </a:pPr>
            <a:r>
              <a:rPr lang="zh-CN" altLang="en-US" sz="1600" b="1">
                <a:solidFill>
                  <a:schemeClr val="accent6">
                    <a:lumMod val="75000"/>
                  </a:schemeClr>
                </a:solidFill>
                <a:effectLst/>
                <a:latin typeface="黑体" panose="02010609060101010101" pitchFamily="49" charset="-122"/>
                <a:ea typeface="黑体" panose="02010609060101010101" pitchFamily="49" charset="-122"/>
                <a:cs typeface="黑体" panose="02010609060101010101" pitchFamily="49" charset="-122"/>
                <a:sym typeface="+mn-ea"/>
              </a:rPr>
              <a:t>满足吞咽障碍、老年患者、胃肠功能弱等人群用药需求；</a:t>
            </a:r>
            <a:endParaRPr lang="zh-CN" altLang="en-US" sz="1600" b="1">
              <a:solidFill>
                <a:schemeClr val="accent6">
                  <a:lumMod val="75000"/>
                </a:schemeClr>
              </a:solidFill>
              <a:effectLst/>
              <a:latin typeface="黑体" panose="02010609060101010101" pitchFamily="49" charset="-122"/>
              <a:ea typeface="黑体" panose="02010609060101010101" pitchFamily="49" charset="-122"/>
              <a:cs typeface="黑体" panose="02010609060101010101" pitchFamily="49" charset="-122"/>
              <a:sym typeface="+mn-ea"/>
            </a:endParaRPr>
          </a:p>
          <a:p>
            <a:pPr marL="285750" indent="-285750">
              <a:lnSpc>
                <a:spcPct val="150000"/>
              </a:lnSpc>
              <a:buFont typeface="Wingdings" panose="05000000000000000000" charset="0"/>
              <a:buChar char="l"/>
            </a:pPr>
            <a:r>
              <a:rPr lang="zh-CN" altLang="en-US" sz="1600" b="1">
                <a:solidFill>
                  <a:schemeClr val="accent6">
                    <a:lumMod val="75000"/>
                  </a:schemeClr>
                </a:solidFill>
                <a:effectLst/>
                <a:latin typeface="黑体" panose="02010609060101010101" pitchFamily="49" charset="-122"/>
                <a:ea typeface="黑体" panose="02010609060101010101" pitchFamily="49" charset="-122"/>
                <a:cs typeface="黑体" panose="02010609060101010101" pitchFamily="49" charset="-122"/>
                <a:sym typeface="+mn-ea"/>
              </a:rPr>
              <a:t>口感升级，</a:t>
            </a:r>
            <a:r>
              <a:rPr lang="en-US" altLang="zh-CN" sz="1600" b="1">
                <a:solidFill>
                  <a:schemeClr val="accent6">
                    <a:lumMod val="75000"/>
                  </a:schemeClr>
                </a:solidFill>
                <a:effectLst/>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600" b="1">
                <a:solidFill>
                  <a:schemeClr val="accent6">
                    <a:lumMod val="75000"/>
                  </a:schemeClr>
                </a:solidFill>
                <a:effectLst/>
                <a:latin typeface="黑体" panose="02010609060101010101" pitchFamily="49" charset="-122"/>
                <a:ea typeface="黑体" panose="02010609060101010101" pitchFamily="49" charset="-122"/>
                <a:cs typeface="黑体" panose="02010609060101010101" pitchFamily="49" charset="-122"/>
                <a:sym typeface="+mn-ea"/>
              </a:rPr>
              <a:t>提高药物依从性；</a:t>
            </a:r>
            <a:endParaRPr lang="zh-CN" altLang="en-US" sz="1600" b="1">
              <a:solidFill>
                <a:schemeClr val="accent6">
                  <a:lumMod val="75000"/>
                </a:schemeClr>
              </a:solidFill>
              <a:effectLst/>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flipV="1">
            <a:off x="452388" y="652891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2" name="矩形 21"/>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83432" y="396479"/>
            <a:ext cx="2059911" cy="368300"/>
          </a:xfrm>
          <a:prstGeom prst="rect">
            <a:avLst/>
          </a:prstGeom>
          <a:noFill/>
        </p:spPr>
        <p:txBody>
          <a:bodyPr wrap="square" rtlCol="0">
            <a:spAutoFit/>
          </a:bodyPr>
          <a:p>
            <a:r>
              <a:rPr lang="zh-CN" altLang="en-US" b="1" dirty="0">
                <a:latin typeface="黑体" panose="02010609060101010101" pitchFamily="49" charset="-122"/>
                <a:ea typeface="黑体" panose="02010609060101010101" pitchFamily="49" charset="-122"/>
              </a:rPr>
              <a:t>四、安全性</a:t>
            </a:r>
            <a:endParaRPr lang="zh-CN" altLang="en-US" b="1" dirty="0">
              <a:latin typeface="黑体" panose="02010609060101010101" pitchFamily="49" charset="-122"/>
              <a:ea typeface="黑体" panose="02010609060101010101" pitchFamily="49" charset="-122"/>
            </a:endParaRPr>
          </a:p>
        </p:txBody>
      </p:sp>
      <p:sp>
        <p:nvSpPr>
          <p:cNvPr id="2" name="文本框 1"/>
          <p:cNvSpPr txBox="1"/>
          <p:nvPr/>
        </p:nvSpPr>
        <p:spPr>
          <a:xfrm>
            <a:off x="1570355" y="1329690"/>
            <a:ext cx="9567545" cy="645160"/>
          </a:xfrm>
          <a:prstGeom prst="rect">
            <a:avLst/>
          </a:prstGeom>
          <a:noFill/>
        </p:spPr>
        <p:txBody>
          <a:bodyPr wrap="square">
            <a:spAutoFit/>
          </a:bodyPr>
          <a:p>
            <a:pPr>
              <a:lnSpc>
                <a:spcPct val="150000"/>
              </a:lnSpc>
            </a:pPr>
            <a:r>
              <a:rPr lang="en-US" altLang="zh-CN" sz="1200" dirty="0">
                <a:latin typeface="黑体" panose="02010609060101010101" pitchFamily="49" charset="-122"/>
                <a:ea typeface="黑体" panose="02010609060101010101" pitchFamily="49" charset="-122"/>
                <a:cs typeface="黑体" panose="02010609060101010101" pitchFamily="49" charset="-122"/>
              </a:rPr>
              <a:t>2019</a:t>
            </a:r>
            <a:r>
              <a:rPr lang="zh-CN" altLang="en-US" sz="1200" dirty="0">
                <a:latin typeface="黑体" panose="02010609060101010101" pitchFamily="49" charset="-122"/>
                <a:ea typeface="黑体" panose="02010609060101010101" pitchFamily="49" charset="-122"/>
                <a:cs typeface="黑体" panose="02010609060101010101" pitchFamily="49" charset="-122"/>
              </a:rPr>
              <a:t>年</a:t>
            </a:r>
            <a:r>
              <a:rPr lang="en-US" altLang="zh-CN" sz="1200" dirty="0">
                <a:latin typeface="黑体" panose="02010609060101010101" pitchFamily="49" charset="-122"/>
                <a:ea typeface="黑体" panose="02010609060101010101" pitchFamily="49" charset="-122"/>
                <a:cs typeface="黑体" panose="02010609060101010101" pitchFamily="49" charset="-122"/>
              </a:rPr>
              <a:t>3</a:t>
            </a:r>
            <a:r>
              <a:rPr lang="zh-CN" altLang="en-US" sz="1200" dirty="0">
                <a:latin typeface="黑体" panose="02010609060101010101" pitchFamily="49" charset="-122"/>
                <a:ea typeface="黑体" panose="02010609060101010101" pitchFamily="49" charset="-122"/>
                <a:cs typeface="黑体" panose="02010609060101010101" pitchFamily="49" charset="-122"/>
              </a:rPr>
              <a:t>月，</a:t>
            </a:r>
            <a:r>
              <a:rPr lang="en-US" altLang="zh-CN" sz="1200" dirty="0" err="1">
                <a:latin typeface="黑体" panose="02010609060101010101" pitchFamily="49" charset="-122"/>
                <a:ea typeface="黑体" panose="02010609060101010101" pitchFamily="49" charset="-122"/>
                <a:cs typeface="黑体" panose="02010609060101010101" pitchFamily="49" charset="-122"/>
              </a:rPr>
              <a:t>Spendlin</a:t>
            </a:r>
            <a:r>
              <a:rPr lang="zh-CN" altLang="en-US" sz="1200" dirty="0">
                <a:latin typeface="黑体" panose="02010609060101010101" pitchFamily="49" charset="-122"/>
                <a:ea typeface="黑体" panose="02010609060101010101" pitchFamily="49" charset="-122"/>
                <a:cs typeface="黑体" panose="02010609060101010101" pitchFamily="49" charset="-122"/>
              </a:rPr>
              <a:t>等在</a:t>
            </a:r>
            <a:r>
              <a:rPr lang="en-US" altLang="zh-CN" sz="1200" dirty="0">
                <a:latin typeface="黑体" panose="02010609060101010101" pitchFamily="49" charset="-122"/>
                <a:ea typeface="黑体" panose="02010609060101010101" pitchFamily="49" charset="-122"/>
                <a:cs typeface="黑体" panose="02010609060101010101" pitchFamily="49" charset="-122"/>
              </a:rPr>
              <a:t>《</a:t>
            </a:r>
            <a:r>
              <a:rPr lang="zh-CN" altLang="en-US" sz="1200" dirty="0">
                <a:latin typeface="黑体" panose="02010609060101010101" pitchFamily="49" charset="-122"/>
                <a:ea typeface="黑体" panose="02010609060101010101" pitchFamily="49" charset="-122"/>
                <a:cs typeface="黑体" panose="02010609060101010101" pitchFamily="49" charset="-122"/>
              </a:rPr>
              <a:t>美国医学会内科杂志</a:t>
            </a:r>
            <a:r>
              <a:rPr lang="en-US" altLang="zh-CN" sz="1200" dirty="0">
                <a:latin typeface="黑体" panose="02010609060101010101" pitchFamily="49" charset="-122"/>
                <a:ea typeface="黑体" panose="02010609060101010101" pitchFamily="49" charset="-122"/>
                <a:cs typeface="黑体" panose="02010609060101010101" pitchFamily="49" charset="-122"/>
              </a:rPr>
              <a:t>》(</a:t>
            </a:r>
            <a:r>
              <a:rPr lang="en-US" altLang="zh-CN" sz="1200" dirty="0" err="1">
                <a:latin typeface="黑体" panose="02010609060101010101" pitchFamily="49" charset="-122"/>
                <a:ea typeface="黑体" panose="02010609060101010101" pitchFamily="49" charset="-122"/>
                <a:cs typeface="黑体" panose="02010609060101010101" pitchFamily="49" charset="-122"/>
              </a:rPr>
              <a:t>JAMAInternal</a:t>
            </a:r>
            <a:r>
              <a:rPr lang="en-US" altLang="zh-CN" sz="1200" dirty="0">
                <a:latin typeface="黑体" panose="02010609060101010101" pitchFamily="49" charset="-122"/>
                <a:ea typeface="黑体" panose="02010609060101010101" pitchFamily="49" charset="-122"/>
                <a:cs typeface="黑体" panose="02010609060101010101" pitchFamily="49" charset="-122"/>
              </a:rPr>
              <a:t> Medicine)</a:t>
            </a:r>
            <a:r>
              <a:rPr lang="zh-CN" altLang="en-US" sz="1200" dirty="0">
                <a:latin typeface="黑体" panose="02010609060101010101" pitchFamily="49" charset="-122"/>
                <a:ea typeface="黑体" panose="02010609060101010101" pitchFamily="49" charset="-122"/>
                <a:cs typeface="黑体" panose="02010609060101010101" pitchFamily="49" charset="-122"/>
              </a:rPr>
              <a:t>上发表的一项最新研究调查了两种磷结合剂</a:t>
            </a:r>
            <a:r>
              <a:rPr lang="en-US" altLang="zh-CN" sz="1200" dirty="0">
                <a:latin typeface="黑体" panose="02010609060101010101" pitchFamily="49" charset="-122"/>
                <a:ea typeface="黑体" panose="02010609060101010101" pitchFamily="49" charset="-122"/>
                <a:cs typeface="黑体" panose="02010609060101010101" pitchFamily="49" charset="-122"/>
              </a:rPr>
              <a:t>——</a:t>
            </a:r>
            <a:r>
              <a:rPr lang="zh-CN" altLang="en-US" sz="1200" dirty="0">
                <a:latin typeface="黑体" panose="02010609060101010101" pitchFamily="49" charset="-122"/>
                <a:ea typeface="黑体" panose="02010609060101010101" pitchFamily="49" charset="-122"/>
                <a:cs typeface="黑体" panose="02010609060101010101" pitchFamily="49" charset="-122"/>
              </a:rPr>
              <a:t>含钙磷结合剂醋酸钙与非钙磷结合剂司维拉姆的临床治疗效果。</a:t>
            </a:r>
            <a:endParaRPr lang="zh-CN" altLang="en-US" sz="1200" dirty="0">
              <a:latin typeface="黑体" panose="02010609060101010101" pitchFamily="49" charset="-122"/>
              <a:ea typeface="黑体" panose="02010609060101010101" pitchFamily="49" charset="-122"/>
              <a:cs typeface="黑体" panose="02010609060101010101" pitchFamily="49"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4290" y="2540000"/>
            <a:ext cx="3760470" cy="2853690"/>
          </a:xfrm>
          <a:prstGeom prst="rect">
            <a:avLst/>
          </a:prstGeom>
        </p:spPr>
      </p:pic>
      <p:sp>
        <p:nvSpPr>
          <p:cNvPr id="10" name="文本框 9"/>
          <p:cNvSpPr txBox="1"/>
          <p:nvPr/>
        </p:nvSpPr>
        <p:spPr>
          <a:xfrm>
            <a:off x="1570355" y="5558155"/>
            <a:ext cx="9029700" cy="533400"/>
          </a:xfrm>
          <a:prstGeom prst="rect">
            <a:avLst/>
          </a:prstGeom>
          <a:noFill/>
        </p:spPr>
        <p:txBody>
          <a:bodyPr wrap="square">
            <a:spAutoFit/>
          </a:bodyPr>
          <a:p>
            <a:pPr>
              <a:lnSpc>
                <a:spcPct val="120000"/>
              </a:lnSpc>
            </a:pPr>
            <a:r>
              <a:rPr lang="zh-CN" altLang="en-US" sz="1200" dirty="0">
                <a:solidFill>
                  <a:schemeClr val="accent5"/>
                </a:solidFill>
                <a:latin typeface="黑体" panose="02010609060101010101" pitchFamily="49" charset="-122"/>
                <a:ea typeface="黑体" panose="02010609060101010101" pitchFamily="49" charset="-122"/>
                <a:cs typeface="黑体" panose="02010609060101010101" pitchFamily="49" charset="-122"/>
              </a:rPr>
              <a:t>该项分析显示，对比醋酸钙与司维拉姆治疗组，致命和非致命心血管事件的风险 </a:t>
            </a:r>
            <a:r>
              <a:rPr lang="en-US" altLang="zh-CN" sz="1200" dirty="0">
                <a:solidFill>
                  <a:schemeClr val="accent5"/>
                </a:solidFill>
                <a:latin typeface="黑体" panose="02010609060101010101" pitchFamily="49" charset="-122"/>
                <a:ea typeface="黑体" panose="02010609060101010101" pitchFamily="49" charset="-122"/>
                <a:cs typeface="黑体" panose="02010609060101010101" pitchFamily="49" charset="-122"/>
              </a:rPr>
              <a:t>(473</a:t>
            </a:r>
            <a:r>
              <a:rPr lang="zh-CN" altLang="en-US" sz="1200" dirty="0">
                <a:solidFill>
                  <a:schemeClr val="accent5"/>
                </a:solidFill>
                <a:latin typeface="黑体" panose="02010609060101010101" pitchFamily="49" charset="-122"/>
                <a:ea typeface="黑体" panose="02010609060101010101" pitchFamily="49" charset="-122"/>
                <a:cs typeface="黑体" panose="02010609060101010101" pitchFamily="49" charset="-122"/>
              </a:rPr>
              <a:t>例</a:t>
            </a:r>
            <a:r>
              <a:rPr lang="en-US" altLang="zh-CN" sz="1200" dirty="0">
                <a:solidFill>
                  <a:schemeClr val="accent5"/>
                </a:solidFill>
                <a:latin typeface="黑体" panose="02010609060101010101" pitchFamily="49" charset="-122"/>
                <a:ea typeface="黑体" panose="02010609060101010101" pitchFamily="49" charset="-122"/>
                <a:cs typeface="黑体" panose="02010609060101010101" pitchFamily="49" charset="-122"/>
              </a:rPr>
              <a:t>; HR,1.00; 95%CI,0.87-1.10)</a:t>
            </a:r>
            <a:r>
              <a:rPr lang="zh-CN" altLang="en-US" sz="1200" dirty="0">
                <a:solidFill>
                  <a:schemeClr val="accent5"/>
                </a:solidFill>
                <a:latin typeface="黑体" panose="02010609060101010101" pitchFamily="49" charset="-122"/>
                <a:ea typeface="黑体" panose="02010609060101010101" pitchFamily="49" charset="-122"/>
                <a:cs typeface="黑体" panose="02010609060101010101" pitchFamily="49" charset="-122"/>
              </a:rPr>
              <a:t>或全因死亡率</a:t>
            </a:r>
            <a:r>
              <a:rPr lang="en-US" altLang="zh-CN" sz="1200" dirty="0">
                <a:solidFill>
                  <a:schemeClr val="accent5"/>
                </a:solidFill>
                <a:latin typeface="黑体" panose="02010609060101010101" pitchFamily="49" charset="-122"/>
                <a:ea typeface="黑体" panose="02010609060101010101" pitchFamily="49" charset="-122"/>
                <a:cs typeface="黑体" panose="02010609060101010101" pitchFamily="49" charset="-122"/>
              </a:rPr>
              <a:t>(238</a:t>
            </a:r>
            <a:r>
              <a:rPr lang="zh-CN" altLang="en-US" sz="1200" dirty="0">
                <a:solidFill>
                  <a:schemeClr val="accent5"/>
                </a:solidFill>
                <a:latin typeface="黑体" panose="02010609060101010101" pitchFamily="49" charset="-122"/>
                <a:ea typeface="黑体" panose="02010609060101010101" pitchFamily="49" charset="-122"/>
                <a:cs typeface="黑体" panose="02010609060101010101" pitchFamily="49" charset="-122"/>
              </a:rPr>
              <a:t>例</a:t>
            </a:r>
            <a:r>
              <a:rPr lang="en-US" altLang="zh-CN" sz="1200" dirty="0">
                <a:solidFill>
                  <a:schemeClr val="accent5"/>
                </a:solidFill>
                <a:latin typeface="黑体" panose="02010609060101010101" pitchFamily="49" charset="-122"/>
                <a:ea typeface="黑体" panose="02010609060101010101" pitchFamily="49" charset="-122"/>
                <a:cs typeface="黑体" panose="02010609060101010101" pitchFamily="49" charset="-122"/>
              </a:rPr>
              <a:t>; HR,0.96; 95% CI, 0.80-1.17) </a:t>
            </a:r>
            <a:r>
              <a:rPr lang="zh-CN" altLang="en-US" sz="1200" dirty="0">
                <a:solidFill>
                  <a:schemeClr val="accent5"/>
                </a:solidFill>
                <a:latin typeface="黑体" panose="02010609060101010101" pitchFamily="49" charset="-122"/>
                <a:ea typeface="黑体" panose="02010609060101010101" pitchFamily="49" charset="-122"/>
                <a:cs typeface="黑体" panose="02010609060101010101" pitchFamily="49" charset="-122"/>
              </a:rPr>
              <a:t>并</a:t>
            </a:r>
            <a:r>
              <a:rPr lang="zh-CN" altLang="en-US" sz="1200" b="1" dirty="0">
                <a:solidFill>
                  <a:schemeClr val="accent5"/>
                </a:solidFill>
                <a:latin typeface="黑体" panose="02010609060101010101" pitchFamily="49" charset="-122"/>
                <a:ea typeface="黑体" panose="02010609060101010101" pitchFamily="49" charset="-122"/>
                <a:cs typeface="黑体" panose="02010609060101010101" pitchFamily="49" charset="-122"/>
              </a:rPr>
              <a:t>没有显著差异</a:t>
            </a:r>
            <a:r>
              <a:rPr lang="zh-CN" altLang="en-US" sz="1200" dirty="0">
                <a:solidFill>
                  <a:schemeClr val="accent5"/>
                </a:solidFill>
                <a:latin typeface="黑体" panose="02010609060101010101" pitchFamily="49" charset="-122"/>
                <a:ea typeface="黑体" panose="02010609060101010101" pitchFamily="49" charset="-122"/>
                <a:cs typeface="黑体" panose="02010609060101010101" pitchFamily="49" charset="-122"/>
              </a:rPr>
              <a:t>。</a:t>
            </a:r>
            <a:endParaRPr lang="zh-CN" altLang="en-US" sz="1200" dirty="0">
              <a:solidFill>
                <a:schemeClr val="accent5"/>
              </a:solidFill>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1124585" y="6205220"/>
            <a:ext cx="9918700" cy="347980"/>
          </a:xfrm>
          <a:prstGeom prst="rect">
            <a:avLst/>
          </a:prstGeom>
          <a:noFill/>
        </p:spPr>
        <p:txBody>
          <a:bodyPr wrap="square" rtlCol="0" anchor="t">
            <a:noAutofit/>
          </a:bodyPr>
          <a:p>
            <a:r>
              <a:rPr lang="en-US" altLang="zh-CN" sz="700" dirty="0" err="1">
                <a:solidFill>
                  <a:schemeClr val="bg1">
                    <a:lumMod val="65000"/>
                  </a:schemeClr>
                </a:solidFill>
                <a:latin typeface="黑体" panose="02010609060101010101" pitchFamily="49" charset="-122"/>
                <a:ea typeface="黑体" panose="02010609060101010101" pitchFamily="49" charset="-122"/>
                <a:sym typeface="+mn-ea"/>
              </a:rPr>
              <a:t>Spoendlin</a:t>
            </a:r>
            <a:r>
              <a:rPr lang="en-US" altLang="zh-CN" sz="700" dirty="0">
                <a:solidFill>
                  <a:schemeClr val="bg1">
                    <a:lumMod val="65000"/>
                  </a:schemeClr>
                </a:solidFill>
                <a:latin typeface="黑体" panose="02010609060101010101" pitchFamily="49" charset="-122"/>
                <a:ea typeface="黑体" panose="02010609060101010101" pitchFamily="49" charset="-122"/>
                <a:sym typeface="+mn-ea"/>
              </a:rPr>
              <a:t> J et al. Cardiovascular Outcomes of Calcium-Free vs Calcium-Based Phosphate Binders in Patients 65 Years or Older With End-stage Renal Disease Requiring Hemodialysis. JAMA Intern Med. 2019;179(6):741-749. </a:t>
            </a:r>
            <a:endParaRPr lang="en-US" altLang="zh-CN" sz="700" dirty="0">
              <a:solidFill>
                <a:schemeClr val="bg1">
                  <a:lumMod val="65000"/>
                </a:schemeClr>
              </a:solidFill>
              <a:latin typeface="黑体" panose="02010609060101010101" pitchFamily="49" charset="-122"/>
              <a:ea typeface="黑体" panose="02010609060101010101" pitchFamily="49" charset="-122"/>
              <a:sym typeface="+mn-ea"/>
            </a:endParaRPr>
          </a:p>
        </p:txBody>
      </p:sp>
      <p:sp>
        <p:nvSpPr>
          <p:cNvPr id="12" name="文本框 11"/>
          <p:cNvSpPr txBox="1"/>
          <p:nvPr/>
        </p:nvSpPr>
        <p:spPr>
          <a:xfrm>
            <a:off x="3215640" y="942975"/>
            <a:ext cx="6022340" cy="368300"/>
          </a:xfrm>
          <a:prstGeom prst="rect">
            <a:avLst/>
          </a:prstGeom>
          <a:noFill/>
        </p:spPr>
        <p:txBody>
          <a:bodyPr wrap="square">
            <a:spAutoFit/>
          </a:bodyPr>
          <a:p>
            <a:r>
              <a:rPr lang="zh-CN" altLang="en-US" b="1" dirty="0">
                <a:solidFill>
                  <a:srgbClr val="C00000"/>
                </a:solidFill>
                <a:latin typeface="黑体" panose="02010609060101010101" pitchFamily="49" charset="-122"/>
                <a:ea typeface="黑体" panose="02010609060101010101" pitchFamily="49" charset="-122"/>
              </a:rPr>
              <a:t>醋酸钙作为含钙的磷结合剂与非钙磷结合剂安全性相当</a:t>
            </a:r>
            <a:endParaRPr lang="zh-CN" altLang="en-US" b="1" dirty="0">
              <a:solidFill>
                <a:srgbClr val="C00000"/>
              </a:solidFill>
              <a:latin typeface="黑体" panose="02010609060101010101" pitchFamily="49" charset="-122"/>
              <a:ea typeface="黑体" panose="02010609060101010101" pitchFamily="49" charset="-122"/>
            </a:endParaRP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560" y="2055495"/>
            <a:ext cx="4053205" cy="2970530"/>
          </a:xfrm>
          <a:prstGeom prst="rect">
            <a:avLst/>
          </a:prstGeom>
        </p:spPr>
      </p:pic>
      <p:sp>
        <p:nvSpPr>
          <p:cNvPr id="14" name="文本框 13"/>
          <p:cNvSpPr txBox="1"/>
          <p:nvPr/>
        </p:nvSpPr>
        <p:spPr>
          <a:xfrm>
            <a:off x="1703705" y="5106670"/>
            <a:ext cx="3886835" cy="460375"/>
          </a:xfrm>
          <a:prstGeom prst="rect">
            <a:avLst/>
          </a:prstGeom>
          <a:noFill/>
        </p:spPr>
        <p:txBody>
          <a:bodyPr wrap="square">
            <a:spAutoFit/>
          </a:bodyPr>
          <a:p>
            <a:r>
              <a:rPr lang="zh-CN" altLang="en-US" sz="1200" dirty="0">
                <a:latin typeface="黑体" panose="02010609060101010101" pitchFamily="49" charset="-122"/>
                <a:ea typeface="黑体" panose="02010609060101010101" pitchFamily="49" charset="-122"/>
              </a:rPr>
              <a:t>醋酸钙与司维拉姆治疗组，</a:t>
            </a:r>
            <a:r>
              <a:rPr lang="zh-CN" altLang="en-US" sz="1200" b="1" dirty="0">
                <a:latin typeface="黑体" panose="02010609060101010101" pitchFamily="49" charset="-122"/>
                <a:ea typeface="黑体" panose="02010609060101010101" pitchFamily="49" charset="-122"/>
              </a:rPr>
              <a:t>致命和非致命心血管事件的风险或全因死亡率并没有显著差异</a:t>
            </a:r>
            <a:endParaRPr lang="zh-CN" altLang="en-US" sz="1200" b="1" dirty="0">
              <a:latin typeface="黑体" panose="02010609060101010101" pitchFamily="49" charset="-122"/>
              <a:ea typeface="黑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839416" y="1841971"/>
            <a:ext cx="4320480" cy="1711046"/>
          </a:xfrm>
          <a:prstGeom prst="rect">
            <a:avLst/>
          </a:prstGeom>
          <a:solidFill>
            <a:schemeClr val="bg1">
              <a:lumMod val="95000"/>
            </a:schemeClr>
          </a:solidFill>
        </p:spPr>
        <p:txBody>
          <a:bodyPr wrap="square">
            <a:spAutoFit/>
          </a:bodyPr>
          <a:lstStyle/>
          <a:p>
            <a:pPr algn="l">
              <a:lnSpc>
                <a:spcPct val="150000"/>
              </a:lnSpc>
            </a:pPr>
            <a:r>
              <a:rPr lang="zh-CN" altLang="en-US" sz="1200" dirty="0">
                <a:latin typeface="黑体" panose="02010609060101010101" pitchFamily="49" charset="-122"/>
                <a:ea typeface="黑体" panose="02010609060101010101" pitchFamily="49" charset="-122"/>
              </a:rPr>
              <a:t>荟萃分析：估算中国</a:t>
            </a:r>
            <a:r>
              <a:rPr lang="en-US" altLang="zh-CN" sz="1200" dirty="0">
                <a:latin typeface="黑体" panose="02010609060101010101" pitchFamily="49" charset="-122"/>
                <a:ea typeface="黑体" panose="02010609060101010101" pitchFamily="49" charset="-122"/>
              </a:rPr>
              <a:t>CKD </a:t>
            </a:r>
            <a:r>
              <a:rPr lang="zh-CN" altLang="en-US" sz="1200" dirty="0">
                <a:latin typeface="黑体" panose="02010609060101010101" pitchFamily="49" charset="-122"/>
                <a:ea typeface="黑体" panose="02010609060101010101" pitchFamily="49" charset="-122"/>
              </a:rPr>
              <a:t>病例数约</a:t>
            </a:r>
            <a:r>
              <a:rPr lang="en-US" altLang="zh-CN" sz="1200" dirty="0">
                <a:latin typeface="黑体" panose="02010609060101010101" pitchFamily="49" charset="-122"/>
                <a:ea typeface="黑体" panose="02010609060101010101" pitchFamily="49" charset="-122"/>
              </a:rPr>
              <a:t>1.6 </a:t>
            </a:r>
            <a:r>
              <a:rPr lang="zh-CN" altLang="en-US" sz="1200" dirty="0">
                <a:latin typeface="黑体" panose="02010609060101010101" pitchFamily="49" charset="-122"/>
                <a:ea typeface="黑体" panose="02010609060101010101" pitchFamily="49" charset="-122"/>
              </a:rPr>
              <a:t>亿、同时我国人口老龄化形势严峻、健康人群在</a:t>
            </a:r>
            <a:r>
              <a:rPr lang="en-US" altLang="zh-CN" sz="1200" dirty="0">
                <a:latin typeface="黑体" panose="02010609060101010101" pitchFamily="49" charset="-122"/>
                <a:ea typeface="黑体" panose="02010609060101010101" pitchFamily="49" charset="-122"/>
              </a:rPr>
              <a:t>40</a:t>
            </a:r>
            <a:r>
              <a:rPr lang="zh-CN" altLang="en-US" sz="1200" dirty="0">
                <a:latin typeface="黑体" panose="02010609060101010101" pitchFamily="49" charset="-122"/>
                <a:ea typeface="黑体" panose="02010609060101010101" pitchFamily="49" charset="-122"/>
              </a:rPr>
              <a:t>岁后、</a:t>
            </a:r>
            <a:r>
              <a:rPr lang="en-US" altLang="zh-CN" sz="1200" dirty="0">
                <a:latin typeface="黑体" panose="02010609060101010101" pitchFamily="49" charset="-122"/>
                <a:ea typeface="黑体" panose="02010609060101010101" pitchFamily="49" charset="-122"/>
              </a:rPr>
              <a:t>GFR</a:t>
            </a:r>
            <a:r>
              <a:rPr lang="zh-CN" altLang="en-US" sz="1200" dirty="0">
                <a:latin typeface="黑体" panose="02010609060101010101" pitchFamily="49" charset="-122"/>
                <a:ea typeface="黑体" panose="02010609060101010101" pitchFamily="49" charset="-122"/>
              </a:rPr>
              <a:t>会以每年</a:t>
            </a:r>
            <a:r>
              <a:rPr lang="en-US" altLang="zh-CN" sz="1200" dirty="0">
                <a:latin typeface="黑体" panose="02010609060101010101" pitchFamily="49" charset="-122"/>
                <a:ea typeface="黑体" panose="02010609060101010101" pitchFamily="49" charset="-122"/>
              </a:rPr>
              <a:t>1%-2%</a:t>
            </a:r>
            <a:r>
              <a:rPr lang="zh-CN" altLang="en-US" sz="1200" dirty="0">
                <a:latin typeface="黑体" panose="02010609060101010101" pitchFamily="49" charset="-122"/>
                <a:ea typeface="黑体" panose="02010609060101010101" pitchFamily="49" charset="-122"/>
              </a:rPr>
              <a:t>的速度减退、以目前的定义标准、绝大多数的老年人会被诊断为</a:t>
            </a:r>
            <a:r>
              <a:rPr lang="en-US" altLang="zh-CN" sz="1200" dirty="0">
                <a:latin typeface="黑体" panose="02010609060101010101" pitchFamily="49" charset="-122"/>
                <a:ea typeface="黑体" panose="02010609060101010101" pitchFamily="49" charset="-122"/>
              </a:rPr>
              <a:t>CKD</a:t>
            </a:r>
            <a:r>
              <a:rPr lang="zh-CN" altLang="en-US" sz="1200" dirty="0">
                <a:latin typeface="黑体" panose="02010609060101010101" pitchFamily="49" charset="-122"/>
                <a:ea typeface="黑体" panose="02010609060101010101" pitchFamily="49" charset="-122"/>
              </a:rPr>
              <a:t>。随着肾脏病的不断加重，高磷血症发生的比例逐年增长、对人体的心血管系统、骨骼系统、皮肤系统、免疫系统等多个系统和器官造成严重损害，影响患者的生活质量和预后。</a:t>
            </a:r>
            <a:endParaRPr lang="zh-CN" altLang="en-US" sz="1600" dirty="0">
              <a:latin typeface="黑体" panose="02010609060101010101" pitchFamily="49" charset="-122"/>
              <a:ea typeface="黑体" panose="02010609060101010101" pitchFamily="49" charset="-122"/>
            </a:endParaRPr>
          </a:p>
        </p:txBody>
      </p:sp>
      <p:sp>
        <p:nvSpPr>
          <p:cNvPr id="17" name="矩形: 圆角 16"/>
          <p:cNvSpPr/>
          <p:nvPr/>
        </p:nvSpPr>
        <p:spPr>
          <a:xfrm>
            <a:off x="1919801" y="1226370"/>
            <a:ext cx="1827820" cy="452581"/>
          </a:xfrm>
          <a:prstGeom prst="roundRect">
            <a:avLst>
              <a:gd name="adj" fmla="val 50000"/>
            </a:avLst>
          </a:prstGeom>
          <a:solidFill>
            <a:srgbClr val="00B050"/>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rPr>
              <a:t>公共健康影响</a:t>
            </a:r>
            <a:endParaRPr lang="zh-CN" altLang="en-US" dirty="0">
              <a:solidFill>
                <a:schemeClr val="bg1"/>
              </a:solidFill>
              <a:latin typeface="黑体" panose="02010609060101010101" pitchFamily="49" charset="-122"/>
              <a:ea typeface="黑体" panose="02010609060101010101" pitchFamily="49" charset="-122"/>
            </a:endParaRPr>
          </a:p>
        </p:txBody>
      </p:sp>
      <p:sp>
        <p:nvSpPr>
          <p:cNvPr id="18" name="矩形: 圆角 17"/>
          <p:cNvSpPr/>
          <p:nvPr>
            <p:custDataLst>
              <p:tags r:id="rId1"/>
            </p:custDataLst>
          </p:nvPr>
        </p:nvSpPr>
        <p:spPr>
          <a:xfrm>
            <a:off x="7104112" y="1182739"/>
            <a:ext cx="1827820" cy="452581"/>
          </a:xfrm>
          <a:prstGeom prst="roundRect">
            <a:avLst>
              <a:gd name="adj" fmla="val 50000"/>
            </a:avLst>
          </a:prstGeom>
          <a:solidFill>
            <a:schemeClr val="accent5"/>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黑体" panose="02010609060101010101" pitchFamily="49" charset="-122"/>
                <a:ea typeface="黑体" panose="02010609060101010101" pitchFamily="49" charset="-122"/>
              </a:rPr>
              <a:t>弥补目录空白</a:t>
            </a:r>
            <a:endParaRPr lang="zh-CN" altLang="en-US" sz="1600" dirty="0">
              <a:solidFill>
                <a:schemeClr val="bg1"/>
              </a:solidFill>
              <a:latin typeface="黑体" panose="02010609060101010101" pitchFamily="49" charset="-122"/>
              <a:ea typeface="黑体" panose="02010609060101010101" pitchFamily="49" charset="-122"/>
            </a:endParaRPr>
          </a:p>
        </p:txBody>
      </p:sp>
      <p:sp>
        <p:nvSpPr>
          <p:cNvPr id="20" name="文本框 19"/>
          <p:cNvSpPr txBox="1"/>
          <p:nvPr>
            <p:custDataLst>
              <p:tags r:id="rId2"/>
            </p:custDataLst>
          </p:nvPr>
        </p:nvSpPr>
        <p:spPr>
          <a:xfrm>
            <a:off x="6432050" y="1810845"/>
            <a:ext cx="4488486" cy="1753235"/>
          </a:xfrm>
          <a:prstGeom prst="rect">
            <a:avLst/>
          </a:prstGeom>
          <a:solidFill>
            <a:schemeClr val="bg1">
              <a:lumMod val="95000"/>
            </a:schemeClr>
          </a:solidFill>
        </p:spPr>
        <p:txBody>
          <a:bodyPr wrap="square">
            <a:spAutoFit/>
          </a:bodyPr>
          <a:lstStyle/>
          <a:p>
            <a:pPr marL="285750" indent="-285750">
              <a:lnSpc>
                <a:spcPct val="150000"/>
              </a:lnSpc>
              <a:buFont typeface="Arial" panose="020B0604020202020204" pitchFamily="34" charset="0"/>
              <a:buChar char="•"/>
              <a:defRPr/>
            </a:pPr>
            <a:r>
              <a:rPr lang="zh-CN" altLang="en-US" sz="1200" dirty="0">
                <a:latin typeface="黑体" panose="02010609060101010101" pitchFamily="49" charset="-122"/>
                <a:ea typeface="黑体" panose="02010609060101010101" pitchFamily="49" charset="-122"/>
              </a:rPr>
              <a:t>可填补目录内无醋酸钙口服溶液剂型的空白， 为临床“片剂符合”提供新的选择；</a:t>
            </a:r>
            <a:endParaRPr lang="en-US" altLang="zh-CN" sz="12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defRPr/>
            </a:pPr>
            <a:r>
              <a:rPr lang="zh-CN" altLang="en-US" sz="1200" dirty="0">
                <a:latin typeface="黑体" panose="02010609060101010101" pitchFamily="49" charset="-122"/>
                <a:ea typeface="黑体" panose="02010609060101010101" pitchFamily="49" charset="-122"/>
              </a:rPr>
              <a:t>可填补高磷血症治疗无溶液剂的空白，为临床提供更多的剂型选择；</a:t>
            </a:r>
            <a:endParaRPr lang="en-US" altLang="zh-CN" sz="12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defRPr/>
            </a:pPr>
            <a:r>
              <a:rPr lang="zh-CN" altLang="en-US" sz="1200" dirty="0">
                <a:latin typeface="黑体" panose="02010609060101010101" pitchFamily="49" charset="-122"/>
                <a:ea typeface="黑体" panose="02010609060101010101" pitchFamily="49" charset="-122"/>
              </a:rPr>
              <a:t>可填补目录内同类片剂无法满足吞咽困难患者的治疗短板，为特殊人群提供便利</a:t>
            </a:r>
            <a:endParaRPr lang="en-US" altLang="zh-CN" sz="1200" dirty="0">
              <a:latin typeface="黑体" panose="02010609060101010101" pitchFamily="49" charset="-122"/>
              <a:ea typeface="黑体" panose="02010609060101010101" pitchFamily="49" charset="-122"/>
            </a:endParaRPr>
          </a:p>
        </p:txBody>
      </p:sp>
      <p:sp>
        <p:nvSpPr>
          <p:cNvPr id="21" name="矩形: 圆角 20"/>
          <p:cNvSpPr/>
          <p:nvPr/>
        </p:nvSpPr>
        <p:spPr>
          <a:xfrm>
            <a:off x="1893339" y="3785663"/>
            <a:ext cx="1827820" cy="452581"/>
          </a:xfrm>
          <a:prstGeom prst="roundRect">
            <a:avLst>
              <a:gd name="adj" fmla="val 50000"/>
            </a:avLst>
          </a:prstGeom>
          <a:solidFill>
            <a:schemeClr val="accent6"/>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黑体" panose="02010609060101010101" pitchFamily="49" charset="-122"/>
                <a:ea typeface="黑体" panose="02010609060101010101" pitchFamily="49" charset="-122"/>
              </a:rPr>
              <a:t>临床管理难度低</a:t>
            </a:r>
            <a:endParaRPr lang="zh-CN" altLang="en-US" sz="1600" dirty="0">
              <a:solidFill>
                <a:schemeClr val="bg1"/>
              </a:solidFill>
              <a:latin typeface="黑体" panose="02010609060101010101" pitchFamily="49" charset="-122"/>
              <a:ea typeface="黑体" panose="02010609060101010101" pitchFamily="49" charset="-122"/>
            </a:endParaRPr>
          </a:p>
        </p:txBody>
      </p:sp>
      <p:sp>
        <p:nvSpPr>
          <p:cNvPr id="24" name="文本框 23"/>
          <p:cNvSpPr txBox="1"/>
          <p:nvPr/>
        </p:nvSpPr>
        <p:spPr>
          <a:xfrm>
            <a:off x="839416" y="4434644"/>
            <a:ext cx="4248471" cy="2030095"/>
          </a:xfrm>
          <a:prstGeom prst="rect">
            <a:avLst/>
          </a:prstGeom>
          <a:solidFill>
            <a:schemeClr val="bg1">
              <a:lumMod val="95000"/>
            </a:schemeClr>
          </a:solidFill>
        </p:spPr>
        <p:txBody>
          <a:bodyPr wrap="square">
            <a:spAutoFit/>
          </a:bodyPr>
          <a:lstStyle/>
          <a:p>
            <a:pPr marL="285750" indent="-285750">
              <a:lnSpc>
                <a:spcPct val="150000"/>
              </a:lnSpc>
              <a:buFont typeface="Arial" panose="020B0604020202020204" pitchFamily="34" charset="0"/>
              <a:buChar char="•"/>
            </a:pPr>
            <a:r>
              <a:rPr lang="zh-CN" altLang="en-US" sz="1200" dirty="0">
                <a:latin typeface="黑体" panose="02010609060101010101" pitchFamily="49" charset="-122"/>
                <a:ea typeface="黑体" panose="02010609060101010101" pitchFamily="49" charset="-122"/>
              </a:rPr>
              <a:t>本品适应症、用法用量明确、不易出现滥用或潜在超说明书用药的可能性，溶液剂型使用方便，精准给药，是临床常用的对症治疗药物，经办审核难度小，临床滥用风险小，医保审核清晰，临床管理难度小。</a:t>
            </a:r>
            <a:endParaRPr lang="en-US" altLang="zh-CN" sz="12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endParaRPr lang="en-US" altLang="zh-CN" sz="12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endParaRPr lang="en-US" altLang="zh-CN" sz="12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defRPr/>
            </a:pPr>
            <a:endParaRPr lang="en-US" altLang="zh-CN" sz="1200" dirty="0">
              <a:latin typeface="黑体" panose="02010609060101010101" pitchFamily="49" charset="-122"/>
              <a:ea typeface="黑体" panose="02010609060101010101" pitchFamily="49" charset="-122"/>
            </a:endParaRPr>
          </a:p>
        </p:txBody>
      </p:sp>
      <p:sp>
        <p:nvSpPr>
          <p:cNvPr id="25" name="矩形: 圆角 24"/>
          <p:cNvSpPr/>
          <p:nvPr>
            <p:custDataLst>
              <p:tags r:id="rId3"/>
            </p:custDataLst>
          </p:nvPr>
        </p:nvSpPr>
        <p:spPr>
          <a:xfrm>
            <a:off x="7392144" y="3812607"/>
            <a:ext cx="1827820" cy="452581"/>
          </a:xfrm>
          <a:prstGeom prst="roundRect">
            <a:avLst>
              <a:gd name="adj" fmla="val 50000"/>
            </a:avLst>
          </a:prstGeom>
          <a:solidFill>
            <a:schemeClr val="accent2"/>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黑体" panose="02010609060101010101" pitchFamily="49" charset="-122"/>
                <a:ea typeface="黑体" panose="02010609060101010101" pitchFamily="49" charset="-122"/>
              </a:rPr>
              <a:t>保基本原则</a:t>
            </a:r>
            <a:endParaRPr lang="zh-CN" altLang="en-US" sz="1600" dirty="0">
              <a:solidFill>
                <a:schemeClr val="bg1"/>
              </a:solidFill>
              <a:latin typeface="黑体" panose="02010609060101010101" pitchFamily="49" charset="-122"/>
              <a:ea typeface="黑体" panose="02010609060101010101" pitchFamily="49" charset="-122"/>
            </a:endParaRPr>
          </a:p>
        </p:txBody>
      </p:sp>
      <p:sp>
        <p:nvSpPr>
          <p:cNvPr id="26" name="文本框 25"/>
          <p:cNvSpPr txBox="1"/>
          <p:nvPr>
            <p:custDataLst>
              <p:tags r:id="rId4"/>
            </p:custDataLst>
          </p:nvPr>
        </p:nvSpPr>
        <p:spPr>
          <a:xfrm>
            <a:off x="6353444" y="4573143"/>
            <a:ext cx="4658918" cy="1711046"/>
          </a:xfrm>
          <a:prstGeom prst="rect">
            <a:avLst/>
          </a:prstGeom>
          <a:solidFill>
            <a:schemeClr val="bg1">
              <a:lumMod val="95000"/>
            </a:schemeClr>
          </a:solidFill>
        </p:spPr>
        <p:txBody>
          <a:bodyPr wrap="square">
            <a:spAutoFit/>
          </a:bodyPr>
          <a:lstStyle/>
          <a:p>
            <a:pPr marL="285750" indent="-285750">
              <a:lnSpc>
                <a:spcPct val="150000"/>
              </a:lnSpc>
              <a:buFont typeface="Arial" panose="020B0604020202020204" pitchFamily="34" charset="0"/>
              <a:buChar char="•"/>
            </a:pPr>
            <a:r>
              <a:rPr lang="zh-CN" altLang="en-US" sz="1200" dirty="0">
                <a:latin typeface="黑体" panose="02010609060101010101" pitchFamily="49" charset="-122"/>
                <a:ea typeface="黑体" panose="02010609060101010101" pitchFamily="49" charset="-122"/>
              </a:rPr>
              <a:t>可以替代目录内其他剂型的药物，成为降磷治疗的临床必须药物，满足特殊人群的及时给药需求、起效迅速、方便患者吸收；</a:t>
            </a:r>
            <a:endParaRPr lang="en-US" altLang="zh-CN" sz="12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pPr>
            <a:r>
              <a:rPr lang="zh-CN" altLang="en-US" sz="1200" dirty="0">
                <a:latin typeface="黑体" panose="02010609060101010101" pitchFamily="49" charset="-122"/>
                <a:ea typeface="黑体" panose="02010609060101010101" pitchFamily="49" charset="-122"/>
              </a:rPr>
              <a:t>本品纳入医保后， 可保障参保人员的合理用药，药品费用水平与基本医疗保险基金及参保人承受能力相适应。对医保基金的影响有限、可控。</a:t>
            </a:r>
            <a:endParaRPr lang="en-US" altLang="zh-CN" sz="1200" dirty="0">
              <a:latin typeface="黑体" panose="02010609060101010101" pitchFamily="49" charset="-122"/>
              <a:ea typeface="黑体" panose="02010609060101010101" pitchFamily="49" charset="-122"/>
            </a:endParaRPr>
          </a:p>
          <a:p>
            <a:pPr marL="285750" indent="-285750">
              <a:lnSpc>
                <a:spcPct val="150000"/>
              </a:lnSpc>
              <a:buFont typeface="Arial" panose="020B0604020202020204" pitchFamily="34" charset="0"/>
              <a:buChar char="•"/>
              <a:defRPr/>
            </a:pPr>
            <a:endParaRPr lang="en-US" altLang="zh-CN" sz="1200" dirty="0">
              <a:latin typeface="黑体" panose="02010609060101010101" pitchFamily="49" charset="-122"/>
              <a:ea typeface="黑体" panose="02010609060101010101" pitchFamily="49" charset="-122"/>
            </a:endParaRPr>
          </a:p>
        </p:txBody>
      </p:sp>
      <p:sp>
        <p:nvSpPr>
          <p:cNvPr id="2" name="矩形 1"/>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flipV="1">
            <a:off x="452388" y="652891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8" name="矩形 27"/>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55813" y="348842"/>
            <a:ext cx="2059911"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五、公平性</a:t>
            </a:r>
            <a:endParaRPr lang="zh-CN" altLang="en-US" b="1" dirty="0">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flipV="1">
            <a:off x="452388" y="652891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1" name="矩形 20"/>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584065" y="1124585"/>
            <a:ext cx="4023995" cy="939165"/>
          </a:xfrm>
          <a:prstGeom prst="rect">
            <a:avLst/>
          </a:prstGeom>
          <a:noFill/>
        </p:spPr>
        <p:txBody>
          <a:bodyPr wrap="square" rtlCol="0">
            <a:noAutofit/>
          </a:bodyPr>
          <a:lstStyle/>
          <a:p>
            <a:r>
              <a:rPr lang="zh-CN" altLang="en-US" sz="5400" b="1" dirty="0">
                <a:latin typeface="黑体" panose="02010609060101010101" pitchFamily="49" charset="-122"/>
                <a:ea typeface="黑体" panose="02010609060101010101" pitchFamily="49" charset="-122"/>
              </a:rPr>
              <a:t>目录</a:t>
            </a:r>
            <a:endParaRPr lang="zh-CN" altLang="en-US" sz="5400" b="1" dirty="0">
              <a:latin typeface="黑体" panose="02010609060101010101" pitchFamily="49" charset="-122"/>
              <a:ea typeface="黑体" panose="02010609060101010101" pitchFamily="49" charset="-122"/>
            </a:endParaRPr>
          </a:p>
        </p:txBody>
      </p:sp>
      <p:sp>
        <p:nvSpPr>
          <p:cNvPr id="2" name="圆角矩形 1"/>
          <p:cNvSpPr/>
          <p:nvPr/>
        </p:nvSpPr>
        <p:spPr>
          <a:xfrm>
            <a:off x="1775460" y="2132965"/>
            <a:ext cx="2482850" cy="575945"/>
          </a:xfrm>
          <a:prstGeom prst="roundRect">
            <a:avLst/>
          </a:prstGeom>
          <a:solidFill>
            <a:schemeClr val="accent5"/>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黑体" panose="02010609060101010101" pitchFamily="49" charset="-122"/>
                <a:ea typeface="黑体" panose="02010609060101010101" pitchFamily="49" charset="-122"/>
              </a:rPr>
              <a:t>一、基本信息</a:t>
            </a:r>
            <a:endParaRPr lang="zh-CN" altLang="en-US" sz="2400" b="1">
              <a:latin typeface="黑体" panose="02010609060101010101" pitchFamily="49" charset="-122"/>
              <a:ea typeface="黑体" panose="02010609060101010101" pitchFamily="49" charset="-122"/>
            </a:endParaRPr>
          </a:p>
        </p:txBody>
      </p:sp>
      <p:sp>
        <p:nvSpPr>
          <p:cNvPr id="6" name="圆角矩形 5"/>
          <p:cNvSpPr/>
          <p:nvPr/>
        </p:nvSpPr>
        <p:spPr>
          <a:xfrm>
            <a:off x="1781810" y="3500755"/>
            <a:ext cx="2482850" cy="575945"/>
          </a:xfrm>
          <a:prstGeom prst="roundRect">
            <a:avLst/>
          </a:prstGeom>
          <a:solidFill>
            <a:schemeClr val="accent5"/>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黑体" panose="02010609060101010101" pitchFamily="49" charset="-122"/>
                <a:ea typeface="黑体" panose="02010609060101010101" pitchFamily="49" charset="-122"/>
              </a:rPr>
              <a:t>二、</a:t>
            </a:r>
            <a:r>
              <a:rPr lang="zh-CN" altLang="en-US" sz="2400" b="1">
                <a:latin typeface="黑体" panose="02010609060101010101" pitchFamily="49" charset="-122"/>
                <a:ea typeface="黑体" panose="02010609060101010101" pitchFamily="49" charset="-122"/>
              </a:rPr>
              <a:t>创新性</a:t>
            </a:r>
            <a:endParaRPr lang="zh-CN" altLang="en-US" sz="2400" b="1">
              <a:latin typeface="黑体" panose="02010609060101010101" pitchFamily="49" charset="-122"/>
              <a:ea typeface="黑体" panose="02010609060101010101" pitchFamily="49" charset="-122"/>
            </a:endParaRPr>
          </a:p>
        </p:txBody>
      </p:sp>
      <p:sp>
        <p:nvSpPr>
          <p:cNvPr id="7" name="圆角矩形 6"/>
          <p:cNvSpPr/>
          <p:nvPr/>
        </p:nvSpPr>
        <p:spPr>
          <a:xfrm>
            <a:off x="1775460" y="4868545"/>
            <a:ext cx="2482850" cy="575945"/>
          </a:xfrm>
          <a:prstGeom prst="roundRect">
            <a:avLst/>
          </a:prstGeom>
          <a:solidFill>
            <a:schemeClr val="accent5"/>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黑体" panose="02010609060101010101" pitchFamily="49" charset="-122"/>
                <a:ea typeface="黑体" panose="02010609060101010101" pitchFamily="49" charset="-122"/>
              </a:rPr>
              <a:t>三、</a:t>
            </a:r>
            <a:r>
              <a:rPr lang="zh-CN" altLang="en-US" sz="2400" b="1">
                <a:latin typeface="黑体" panose="02010609060101010101" pitchFamily="49" charset="-122"/>
                <a:ea typeface="黑体" panose="02010609060101010101" pitchFamily="49" charset="-122"/>
              </a:rPr>
              <a:t>有效性</a:t>
            </a:r>
            <a:endParaRPr lang="zh-CN" altLang="en-US" sz="2400" b="1">
              <a:latin typeface="黑体" panose="02010609060101010101" pitchFamily="49" charset="-122"/>
              <a:ea typeface="黑体" panose="02010609060101010101" pitchFamily="49" charset="-122"/>
            </a:endParaRPr>
          </a:p>
        </p:txBody>
      </p:sp>
      <p:sp>
        <p:nvSpPr>
          <p:cNvPr id="8" name="圆角矩形 7"/>
          <p:cNvSpPr/>
          <p:nvPr/>
        </p:nvSpPr>
        <p:spPr>
          <a:xfrm>
            <a:off x="6671945" y="2099310"/>
            <a:ext cx="2482850" cy="575945"/>
          </a:xfrm>
          <a:prstGeom prst="roundRect">
            <a:avLst/>
          </a:prstGeom>
          <a:solidFill>
            <a:schemeClr val="accent5"/>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黑体" panose="02010609060101010101" pitchFamily="49" charset="-122"/>
                <a:ea typeface="黑体" panose="02010609060101010101" pitchFamily="49" charset="-122"/>
              </a:rPr>
              <a:t>四、安全</a:t>
            </a:r>
            <a:r>
              <a:rPr lang="zh-CN" altLang="en-US" sz="2400" b="1">
                <a:latin typeface="黑体" panose="02010609060101010101" pitchFamily="49" charset="-122"/>
                <a:ea typeface="黑体" panose="02010609060101010101" pitchFamily="49" charset="-122"/>
              </a:rPr>
              <a:t>性</a:t>
            </a:r>
            <a:endParaRPr lang="zh-CN" altLang="en-US" sz="2400" b="1">
              <a:latin typeface="黑体" panose="02010609060101010101" pitchFamily="49" charset="-122"/>
              <a:ea typeface="黑体" panose="02010609060101010101" pitchFamily="49" charset="-122"/>
            </a:endParaRPr>
          </a:p>
        </p:txBody>
      </p:sp>
      <p:sp>
        <p:nvSpPr>
          <p:cNvPr id="9" name="圆角矩形 8"/>
          <p:cNvSpPr/>
          <p:nvPr/>
        </p:nvSpPr>
        <p:spPr>
          <a:xfrm>
            <a:off x="6744335" y="3467100"/>
            <a:ext cx="2482850" cy="575945"/>
          </a:xfrm>
          <a:prstGeom prst="roundRect">
            <a:avLst/>
          </a:prstGeom>
          <a:solidFill>
            <a:schemeClr val="accent5"/>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latin typeface="黑体" panose="02010609060101010101" pitchFamily="49" charset="-122"/>
                <a:ea typeface="黑体" panose="02010609060101010101" pitchFamily="49" charset="-122"/>
              </a:rPr>
              <a:t>五、公平</a:t>
            </a:r>
            <a:r>
              <a:rPr lang="zh-CN" altLang="en-US" sz="2400" b="1">
                <a:latin typeface="黑体" panose="02010609060101010101" pitchFamily="49" charset="-122"/>
                <a:ea typeface="黑体" panose="02010609060101010101" pitchFamily="49" charset="-122"/>
              </a:rPr>
              <a:t>性</a:t>
            </a:r>
            <a:endParaRPr lang="zh-CN" altLang="en-US" sz="2400" b="1">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51638" y="1628858"/>
            <a:ext cx="4658333" cy="2353310"/>
          </a:xfrm>
          <a:prstGeom prst="rect">
            <a:avLst/>
          </a:prstGeom>
          <a:noFill/>
        </p:spPr>
        <p:txBody>
          <a:bodyPr wrap="square" rtlCol="0">
            <a:spAutoFit/>
          </a:bodyPr>
          <a:lstStyle/>
          <a:p>
            <a:pPr>
              <a:lnSpc>
                <a:spcPct val="150000"/>
              </a:lnSpc>
            </a:pP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药品通用名称</a:t>
            </a:r>
            <a:r>
              <a:rPr lang="en-US" altLang="zh-CN" sz="1400" dirty="0">
                <a:latin typeface="黑体" panose="02010609060101010101" pitchFamily="49" charset="-122"/>
                <a:ea typeface="黑体" panose="02010609060101010101" pitchFamily="49" charset="-122"/>
              </a:rPr>
              <a:t>】</a:t>
            </a:r>
            <a:r>
              <a:rPr lang="zh-CN" altLang="en-US" sz="1400" b="1" dirty="0">
                <a:solidFill>
                  <a:schemeClr val="accent6">
                    <a:lumMod val="75000"/>
                  </a:schemeClr>
                </a:solidFill>
                <a:latin typeface="黑体" panose="02010609060101010101" pitchFamily="49" charset="-122"/>
                <a:ea typeface="黑体" panose="02010609060101010101" pitchFamily="49" charset="-122"/>
              </a:rPr>
              <a:t>醋酸钙口服溶液</a:t>
            </a:r>
            <a:endParaRPr lang="en-US" altLang="zh-CN" sz="1400" b="1" dirty="0">
              <a:solidFill>
                <a:schemeClr val="accent6">
                  <a:lumMod val="75000"/>
                </a:schemeClr>
              </a:solidFill>
              <a:latin typeface="黑体" panose="02010609060101010101" pitchFamily="49" charset="-122"/>
              <a:ea typeface="黑体" panose="02010609060101010101" pitchFamily="49" charset="-122"/>
            </a:endParaRPr>
          </a:p>
          <a:p>
            <a:pPr>
              <a:lnSpc>
                <a:spcPct val="150000"/>
              </a:lnSpc>
            </a:pP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注册规格</a:t>
            </a:r>
            <a:r>
              <a:rPr lang="en-US" altLang="zh-CN" sz="1400" dirty="0">
                <a:latin typeface="黑体" panose="02010609060101010101" pitchFamily="49" charset="-122"/>
                <a:ea typeface="黑体" panose="02010609060101010101" pitchFamily="49" charset="-122"/>
              </a:rPr>
              <a:t>】</a:t>
            </a:r>
            <a:r>
              <a:rPr lang="en-US" altLang="zh-CN" sz="1400" b="1" dirty="0">
                <a:solidFill>
                  <a:schemeClr val="accent6">
                    <a:lumMod val="75000"/>
                  </a:schemeClr>
                </a:solidFill>
                <a:latin typeface="黑体" panose="02010609060101010101" pitchFamily="49" charset="-122"/>
                <a:ea typeface="黑体" panose="02010609060101010101" pitchFamily="49" charset="-122"/>
              </a:rPr>
              <a:t>473ml</a:t>
            </a:r>
            <a:r>
              <a:rPr lang="zh-CN" altLang="en-US" sz="1400" b="1" dirty="0">
                <a:solidFill>
                  <a:schemeClr val="accent6">
                    <a:lumMod val="75000"/>
                  </a:schemeClr>
                </a:solidFill>
                <a:latin typeface="黑体" panose="02010609060101010101" pitchFamily="49" charset="-122"/>
                <a:ea typeface="黑体" panose="02010609060101010101" pitchFamily="49" charset="-122"/>
              </a:rPr>
              <a:t>：</a:t>
            </a:r>
            <a:r>
              <a:rPr lang="en-US" altLang="zh-CN" sz="1400" b="1" dirty="0">
                <a:solidFill>
                  <a:schemeClr val="accent6">
                    <a:lumMod val="75000"/>
                  </a:schemeClr>
                </a:solidFill>
                <a:latin typeface="黑体" panose="02010609060101010101" pitchFamily="49" charset="-122"/>
                <a:ea typeface="黑体" panose="02010609060101010101" pitchFamily="49" charset="-122"/>
              </a:rPr>
              <a:t>63.1g</a:t>
            </a:r>
            <a:endParaRPr lang="en-US" altLang="zh-CN" sz="1400" b="1" dirty="0">
              <a:solidFill>
                <a:schemeClr val="accent6">
                  <a:lumMod val="75000"/>
                </a:schemeClr>
              </a:solidFill>
              <a:latin typeface="黑体" panose="02010609060101010101" pitchFamily="49" charset="-122"/>
              <a:ea typeface="黑体" panose="02010609060101010101" pitchFamily="49" charset="-122"/>
            </a:endParaRPr>
          </a:p>
          <a:p>
            <a:pPr>
              <a:lnSpc>
                <a:spcPct val="150000"/>
              </a:lnSpc>
            </a:pP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中国大陆首次上市时间</a:t>
            </a:r>
            <a:r>
              <a:rPr lang="en-US" altLang="zh-CN" sz="1400" dirty="0">
                <a:latin typeface="黑体" panose="02010609060101010101" pitchFamily="49" charset="-122"/>
                <a:ea typeface="黑体" panose="02010609060101010101" pitchFamily="49" charset="-122"/>
              </a:rPr>
              <a:t>】</a:t>
            </a:r>
            <a:r>
              <a:rPr lang="en-US" altLang="zh-CN" sz="1400" b="1" dirty="0">
                <a:solidFill>
                  <a:schemeClr val="accent6">
                    <a:lumMod val="75000"/>
                  </a:schemeClr>
                </a:solidFill>
                <a:latin typeface="黑体" panose="02010609060101010101" pitchFamily="49" charset="-122"/>
                <a:ea typeface="黑体" panose="02010609060101010101" pitchFamily="49" charset="-122"/>
              </a:rPr>
              <a:t>2024</a:t>
            </a:r>
            <a:r>
              <a:rPr lang="zh-CN" altLang="en-US" sz="1400" b="1" dirty="0">
                <a:solidFill>
                  <a:schemeClr val="accent6">
                    <a:lumMod val="75000"/>
                  </a:schemeClr>
                </a:solidFill>
                <a:latin typeface="黑体" panose="02010609060101010101" pitchFamily="49" charset="-122"/>
                <a:ea typeface="黑体" panose="02010609060101010101" pitchFamily="49" charset="-122"/>
              </a:rPr>
              <a:t>年</a:t>
            </a:r>
            <a:r>
              <a:rPr lang="en-US" altLang="zh-CN" sz="1400" b="1" dirty="0">
                <a:solidFill>
                  <a:schemeClr val="accent6">
                    <a:lumMod val="75000"/>
                  </a:schemeClr>
                </a:solidFill>
                <a:latin typeface="黑体" panose="02010609060101010101" pitchFamily="49" charset="-122"/>
                <a:ea typeface="黑体" panose="02010609060101010101" pitchFamily="49" charset="-122"/>
              </a:rPr>
              <a:t>03</a:t>
            </a:r>
            <a:r>
              <a:rPr lang="zh-CN" altLang="en-US" sz="1400" b="1" dirty="0">
                <a:solidFill>
                  <a:schemeClr val="accent6">
                    <a:lumMod val="75000"/>
                  </a:schemeClr>
                </a:solidFill>
                <a:latin typeface="黑体" panose="02010609060101010101" pitchFamily="49" charset="-122"/>
                <a:ea typeface="黑体" panose="02010609060101010101" pitchFamily="49" charset="-122"/>
              </a:rPr>
              <a:t>月</a:t>
            </a:r>
            <a:r>
              <a:rPr lang="en-US" altLang="zh-CN" sz="1400" b="1" dirty="0">
                <a:solidFill>
                  <a:schemeClr val="accent6">
                    <a:lumMod val="75000"/>
                  </a:schemeClr>
                </a:solidFill>
                <a:latin typeface="黑体" panose="02010609060101010101" pitchFamily="49" charset="-122"/>
                <a:ea typeface="黑体" panose="02010609060101010101" pitchFamily="49" charset="-122"/>
              </a:rPr>
              <a:t>19</a:t>
            </a:r>
            <a:r>
              <a:rPr lang="zh-CN" altLang="en-US" sz="1400" b="1" dirty="0">
                <a:solidFill>
                  <a:schemeClr val="accent6">
                    <a:lumMod val="75000"/>
                  </a:schemeClr>
                </a:solidFill>
                <a:latin typeface="黑体" panose="02010609060101010101" pitchFamily="49" charset="-122"/>
                <a:ea typeface="黑体" panose="02010609060101010101" pitchFamily="49" charset="-122"/>
              </a:rPr>
              <a:t>日</a:t>
            </a:r>
            <a:endParaRPr lang="en-US" altLang="zh-CN" sz="1400" b="1" dirty="0">
              <a:solidFill>
                <a:schemeClr val="accent6">
                  <a:lumMod val="75000"/>
                </a:schemeClr>
              </a:solidFill>
              <a:latin typeface="黑体" panose="02010609060101010101" pitchFamily="49" charset="-122"/>
              <a:ea typeface="黑体" panose="02010609060101010101" pitchFamily="49" charset="-122"/>
            </a:endParaRPr>
          </a:p>
          <a:p>
            <a:pPr>
              <a:lnSpc>
                <a:spcPct val="150000"/>
              </a:lnSpc>
            </a:pP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全球首个上市国家</a:t>
            </a: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地区及上市时间</a:t>
            </a:r>
            <a:r>
              <a:rPr lang="en-US" altLang="zh-CN" sz="1400" dirty="0">
                <a:latin typeface="黑体" panose="02010609060101010101" pitchFamily="49" charset="-122"/>
                <a:ea typeface="黑体" panose="02010609060101010101" pitchFamily="49" charset="-122"/>
              </a:rPr>
              <a:t>】</a:t>
            </a:r>
            <a:r>
              <a:rPr lang="zh-CN" altLang="en-US" sz="1400" b="1" dirty="0">
                <a:solidFill>
                  <a:schemeClr val="accent6">
                    <a:lumMod val="75000"/>
                  </a:schemeClr>
                </a:solidFill>
                <a:latin typeface="黑体" panose="02010609060101010101" pitchFamily="49" charset="-122"/>
                <a:ea typeface="黑体" panose="02010609060101010101" pitchFamily="49" charset="-122"/>
              </a:rPr>
              <a:t>美国 </a:t>
            </a:r>
            <a:r>
              <a:rPr lang="en-US" altLang="zh-CN" sz="1400" b="1" dirty="0">
                <a:solidFill>
                  <a:schemeClr val="accent6">
                    <a:lumMod val="75000"/>
                  </a:schemeClr>
                </a:solidFill>
                <a:latin typeface="黑体" panose="02010609060101010101" pitchFamily="49" charset="-122"/>
                <a:ea typeface="黑体" panose="02010609060101010101" pitchFamily="49" charset="-122"/>
              </a:rPr>
              <a:t>2011</a:t>
            </a:r>
            <a:r>
              <a:rPr lang="zh-CN" altLang="en-US" sz="1400" b="1" dirty="0">
                <a:solidFill>
                  <a:schemeClr val="accent6">
                    <a:lumMod val="75000"/>
                  </a:schemeClr>
                </a:solidFill>
                <a:latin typeface="黑体" panose="02010609060101010101" pitchFamily="49" charset="-122"/>
                <a:ea typeface="黑体" panose="02010609060101010101" pitchFamily="49" charset="-122"/>
              </a:rPr>
              <a:t>年</a:t>
            </a:r>
            <a:endParaRPr lang="en-US" altLang="zh-CN" sz="1400" b="1" dirty="0">
              <a:solidFill>
                <a:schemeClr val="accent6">
                  <a:lumMod val="75000"/>
                </a:schemeClr>
              </a:solidFill>
              <a:latin typeface="黑体" panose="02010609060101010101" pitchFamily="49" charset="-122"/>
              <a:ea typeface="黑体" panose="02010609060101010101" pitchFamily="49" charset="-122"/>
            </a:endParaRPr>
          </a:p>
          <a:p>
            <a:pPr>
              <a:lnSpc>
                <a:spcPct val="150000"/>
              </a:lnSpc>
            </a:pP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目前大陆地区同通用名产品的上市情况</a:t>
            </a:r>
            <a:r>
              <a:rPr lang="en-US" altLang="zh-CN" sz="1400" dirty="0">
                <a:latin typeface="黑体" panose="02010609060101010101" pitchFamily="49" charset="-122"/>
                <a:ea typeface="黑体" panose="02010609060101010101" pitchFamily="49" charset="-122"/>
              </a:rPr>
              <a:t>】</a:t>
            </a:r>
            <a:r>
              <a:rPr lang="en-US" altLang="zh-CN" sz="1400" b="1" dirty="0">
                <a:solidFill>
                  <a:schemeClr val="accent6">
                    <a:lumMod val="75000"/>
                  </a:schemeClr>
                </a:solidFill>
                <a:latin typeface="黑体" panose="02010609060101010101" pitchFamily="49" charset="-122"/>
                <a:ea typeface="黑体" panose="02010609060101010101" pitchFamily="49" charset="-122"/>
              </a:rPr>
              <a:t>2</a:t>
            </a:r>
            <a:r>
              <a:rPr lang="zh-CN" altLang="en-US" sz="1400" b="1" dirty="0">
                <a:solidFill>
                  <a:schemeClr val="accent6">
                    <a:lumMod val="75000"/>
                  </a:schemeClr>
                </a:solidFill>
                <a:latin typeface="黑体" panose="02010609060101010101" pitchFamily="49" charset="-122"/>
                <a:ea typeface="黑体" panose="02010609060101010101" pitchFamily="49" charset="-122"/>
              </a:rPr>
              <a:t>家</a:t>
            </a:r>
            <a:endParaRPr lang="en-US" altLang="zh-CN" sz="1400" b="1" dirty="0">
              <a:solidFill>
                <a:schemeClr val="accent6">
                  <a:lumMod val="75000"/>
                </a:schemeClr>
              </a:solidFill>
              <a:latin typeface="黑体" panose="02010609060101010101" pitchFamily="49" charset="-122"/>
              <a:ea typeface="黑体" panose="02010609060101010101" pitchFamily="49" charset="-122"/>
            </a:endParaRPr>
          </a:p>
          <a:p>
            <a:pPr>
              <a:lnSpc>
                <a:spcPct val="150000"/>
              </a:lnSpc>
            </a:pPr>
            <a:r>
              <a:rPr lang="en-US" altLang="zh-CN" sz="1400" dirty="0">
                <a:latin typeface="黑体" panose="02010609060101010101" pitchFamily="49" charset="-122"/>
                <a:ea typeface="黑体" panose="02010609060101010101" pitchFamily="49" charset="-122"/>
              </a:rPr>
              <a:t>【</a:t>
            </a:r>
            <a:r>
              <a:rPr lang="zh-CN" altLang="en-US" sz="1400" dirty="0">
                <a:latin typeface="黑体" panose="02010609060101010101" pitchFamily="49" charset="-122"/>
                <a:ea typeface="黑体" panose="02010609060101010101" pitchFamily="49" charset="-122"/>
              </a:rPr>
              <a:t>是否为</a:t>
            </a:r>
            <a:r>
              <a:rPr lang="en-US" altLang="zh-CN" sz="1400" dirty="0">
                <a:latin typeface="黑体" panose="02010609060101010101" pitchFamily="49" charset="-122"/>
                <a:ea typeface="黑体" panose="02010609060101010101" pitchFamily="49" charset="-122"/>
              </a:rPr>
              <a:t>OTC</a:t>
            </a:r>
            <a:r>
              <a:rPr lang="zh-CN" altLang="en-US" sz="1400" dirty="0">
                <a:latin typeface="黑体" panose="02010609060101010101" pitchFamily="49" charset="-122"/>
                <a:ea typeface="黑体" panose="02010609060101010101" pitchFamily="49" charset="-122"/>
              </a:rPr>
              <a:t>药品</a:t>
            </a:r>
            <a:r>
              <a:rPr lang="en-US" altLang="zh-CN" sz="1400" dirty="0">
                <a:latin typeface="黑体" panose="02010609060101010101" pitchFamily="49" charset="-122"/>
                <a:ea typeface="黑体" panose="02010609060101010101" pitchFamily="49" charset="-122"/>
              </a:rPr>
              <a:t>】</a:t>
            </a:r>
            <a:r>
              <a:rPr lang="zh-CN" altLang="en-US" sz="1400" b="1" dirty="0">
                <a:solidFill>
                  <a:schemeClr val="accent6">
                    <a:lumMod val="75000"/>
                  </a:schemeClr>
                </a:solidFill>
                <a:latin typeface="黑体" panose="02010609060101010101" pitchFamily="49" charset="-122"/>
                <a:ea typeface="黑体" panose="02010609060101010101" pitchFamily="49" charset="-122"/>
              </a:rPr>
              <a:t>否</a:t>
            </a:r>
            <a:endParaRPr lang="en-US" altLang="zh-CN" sz="1400" b="1" dirty="0">
              <a:solidFill>
                <a:schemeClr val="accent6">
                  <a:lumMod val="75000"/>
                </a:schemeClr>
              </a:solidFill>
              <a:latin typeface="黑体" panose="02010609060101010101" pitchFamily="49" charset="-122"/>
              <a:ea typeface="黑体" panose="02010609060101010101" pitchFamily="49" charset="-122"/>
            </a:endParaRPr>
          </a:p>
          <a:p>
            <a:pPr>
              <a:lnSpc>
                <a:spcPct val="150000"/>
              </a:lnSpc>
            </a:pPr>
            <a:endParaRPr lang="zh-CN" altLang="en-US" sz="1400" b="1" dirty="0">
              <a:solidFill>
                <a:schemeClr val="accent2">
                  <a:lumMod val="75000"/>
                </a:schemeClr>
              </a:solidFill>
              <a:latin typeface="黑体" panose="02010609060101010101" pitchFamily="49" charset="-122"/>
              <a:ea typeface="黑体" panose="02010609060101010101" pitchFamily="49" charset="-122"/>
            </a:endParaRPr>
          </a:p>
        </p:txBody>
      </p:sp>
      <p:sp>
        <p:nvSpPr>
          <p:cNvPr id="15" name="文本框 14"/>
          <p:cNvSpPr txBox="1"/>
          <p:nvPr/>
        </p:nvSpPr>
        <p:spPr>
          <a:xfrm>
            <a:off x="767609" y="4188879"/>
            <a:ext cx="10225136" cy="1845310"/>
          </a:xfrm>
          <a:prstGeom prst="rect">
            <a:avLst/>
          </a:prstGeom>
          <a:noFill/>
        </p:spPr>
        <p:txBody>
          <a:bodyPr wrap="square">
            <a:spAutoFit/>
          </a:bodyPr>
          <a:lstStyle/>
          <a:p>
            <a:pPr>
              <a:lnSpc>
                <a:spcPct val="200000"/>
              </a:lnSpc>
            </a:pPr>
            <a:r>
              <a:rPr lang="en-US" altLang="zh-CN" sz="1200" b="1" dirty="0">
                <a:solidFill>
                  <a:schemeClr val="accent5"/>
                </a:solidFill>
                <a:latin typeface="黑体" panose="02010609060101010101" pitchFamily="49" charset="-122"/>
                <a:ea typeface="黑体" panose="02010609060101010101" pitchFamily="49" charset="-122"/>
              </a:rPr>
              <a:t>【</a:t>
            </a:r>
            <a:r>
              <a:rPr lang="zh-CN" altLang="en-US" sz="1200" b="1" dirty="0">
                <a:solidFill>
                  <a:schemeClr val="accent5"/>
                </a:solidFill>
                <a:latin typeface="黑体" panose="02010609060101010101" pitchFamily="49" charset="-122"/>
                <a:ea typeface="黑体" panose="02010609060101010101" pitchFamily="49" charset="-122"/>
              </a:rPr>
              <a:t>用法用量</a:t>
            </a:r>
            <a:r>
              <a:rPr lang="en-US" altLang="zh-CN" sz="1200" b="1" dirty="0">
                <a:solidFill>
                  <a:schemeClr val="accent5"/>
                </a:solidFill>
                <a:latin typeface="黑体" panose="02010609060101010101" pitchFamily="49" charset="-122"/>
                <a:ea typeface="黑体" panose="02010609060101010101" pitchFamily="49" charset="-122"/>
              </a:rPr>
              <a:t>】</a:t>
            </a:r>
            <a:r>
              <a:rPr lang="zh-CN" altLang="zh-CN" sz="1200" dirty="0">
                <a:latin typeface="黑体" panose="02010609060101010101" pitchFamily="49" charset="-122"/>
                <a:ea typeface="黑体" panose="02010609060101010101" pitchFamily="49" charset="-122"/>
              </a:rPr>
              <a:t>成人透析患者推荐的醋酸钙口服溶液的起始剂量为每次餐时服用</a:t>
            </a:r>
            <a:r>
              <a:rPr lang="en-US" altLang="zh-CN" sz="1200" dirty="0">
                <a:latin typeface="黑体" panose="02010609060101010101" pitchFamily="49" charset="-122"/>
                <a:ea typeface="黑体" panose="02010609060101010101" pitchFamily="49" charset="-122"/>
              </a:rPr>
              <a:t>10ml</a:t>
            </a:r>
            <a:r>
              <a:rPr lang="zh-CN" altLang="zh-CN" sz="1200" dirty="0">
                <a:latin typeface="黑体" panose="02010609060101010101" pitchFamily="49" charset="-122"/>
                <a:ea typeface="黑体" panose="02010609060101010101" pitchFamily="49" charset="-122"/>
              </a:rPr>
              <a:t>。在不发生高钙血症的情况下，可逐渐增加剂量使血清磷酸盐水平降低至目标范围。每</a:t>
            </a:r>
            <a:r>
              <a:rPr lang="en-US" altLang="zh-CN" sz="1200" dirty="0">
                <a:latin typeface="黑体" panose="02010609060101010101" pitchFamily="49" charset="-122"/>
                <a:ea typeface="黑体" panose="02010609060101010101" pitchFamily="49" charset="-122"/>
              </a:rPr>
              <a:t>2-3</a:t>
            </a:r>
            <a:r>
              <a:rPr lang="zh-CN" altLang="zh-CN" sz="1200" dirty="0">
                <a:latin typeface="黑体" panose="02010609060101010101" pitchFamily="49" charset="-122"/>
                <a:ea typeface="黑体" panose="02010609060101010101" pitchFamily="49" charset="-122"/>
              </a:rPr>
              <a:t>周滴定一次剂量，直至达到可接受的血清磷酸盐水平。大多数患者需要每次餐时服用</a:t>
            </a:r>
            <a:r>
              <a:rPr lang="en-US" altLang="zh-CN" sz="1200" dirty="0">
                <a:latin typeface="黑体" panose="02010609060101010101" pitchFamily="49" charset="-122"/>
                <a:ea typeface="黑体" panose="02010609060101010101" pitchFamily="49" charset="-122"/>
              </a:rPr>
              <a:t>15-20ml</a:t>
            </a:r>
            <a:r>
              <a:rPr lang="zh-CN" altLang="zh-CN" sz="1200" dirty="0">
                <a:latin typeface="黑体" panose="02010609060101010101" pitchFamily="49" charset="-122"/>
                <a:ea typeface="黑体" panose="02010609060101010101" pitchFamily="49" charset="-122"/>
              </a:rPr>
              <a:t>。 </a:t>
            </a:r>
            <a:endParaRPr lang="en-US" altLang="zh-CN" sz="1200" dirty="0">
              <a:latin typeface="黑体" panose="02010609060101010101" pitchFamily="49" charset="-122"/>
              <a:ea typeface="黑体" panose="02010609060101010101" pitchFamily="49" charset="-122"/>
            </a:endParaRPr>
          </a:p>
          <a:p>
            <a:pPr>
              <a:lnSpc>
                <a:spcPct val="200000"/>
              </a:lnSpc>
            </a:pPr>
            <a:r>
              <a:rPr lang="en-US" altLang="zh-CN" sz="1200" b="1" dirty="0">
                <a:solidFill>
                  <a:schemeClr val="accent5"/>
                </a:solidFill>
                <a:latin typeface="黑体" panose="02010609060101010101" pitchFamily="49" charset="-122"/>
                <a:ea typeface="黑体" panose="02010609060101010101" pitchFamily="49" charset="-122"/>
              </a:rPr>
              <a:t>【</a:t>
            </a:r>
            <a:r>
              <a:rPr lang="zh-CN" altLang="en-US" sz="1200" b="1" dirty="0">
                <a:solidFill>
                  <a:schemeClr val="accent5"/>
                </a:solidFill>
                <a:latin typeface="黑体" panose="02010609060101010101" pitchFamily="49" charset="-122"/>
                <a:ea typeface="黑体" panose="02010609060101010101" pitchFamily="49" charset="-122"/>
              </a:rPr>
              <a:t>说明书适应症</a:t>
            </a:r>
            <a:r>
              <a:rPr lang="en-US" altLang="zh-CN" sz="1200" b="1" dirty="0">
                <a:solidFill>
                  <a:schemeClr val="accent5"/>
                </a:solidFill>
                <a:latin typeface="黑体" panose="02010609060101010101" pitchFamily="49" charset="-122"/>
                <a:ea typeface="黑体" panose="02010609060101010101" pitchFamily="49" charset="-122"/>
              </a:rPr>
              <a:t>】</a:t>
            </a:r>
            <a:r>
              <a:rPr lang="zh-CN" altLang="zh-CN" sz="1200" dirty="0">
                <a:latin typeface="黑体" panose="02010609060101010101" pitchFamily="49" charset="-122"/>
                <a:ea typeface="黑体" panose="02010609060101010101" pitchFamily="49" charset="-122"/>
              </a:rPr>
              <a:t>醋酸钙口服溶液可作为一种减少饮食中磷酸盐摄入量和透析的辅助手段，以降低接受透析的肾功能衰竭患者的血清磷水平。 </a:t>
            </a:r>
            <a:endParaRPr lang="zh-CN" altLang="zh-CN" sz="1200" dirty="0">
              <a:latin typeface="黑体" panose="02010609060101010101" pitchFamily="49" charset="-122"/>
              <a:ea typeface="黑体" panose="02010609060101010101" pitchFamily="49" charset="-122"/>
            </a:endParaRPr>
          </a:p>
          <a:p>
            <a:pPr>
              <a:lnSpc>
                <a:spcPct val="200000"/>
              </a:lnSpc>
            </a:pPr>
            <a:r>
              <a:rPr lang="zh-CN" altLang="en-US" sz="1200" b="1" dirty="0">
                <a:solidFill>
                  <a:schemeClr val="accent5"/>
                </a:solidFill>
                <a:latin typeface="黑体" panose="02010609060101010101" pitchFamily="49" charset="-122"/>
                <a:ea typeface="黑体" panose="02010609060101010101" pitchFamily="49" charset="-122"/>
                <a:sym typeface="+mn-ea"/>
              </a:rPr>
              <a:t>【作用机制】</a:t>
            </a:r>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醋酸钙随餐服用时，可与食物中的磷酸盐结合形成不溶性磷酸钙复合物，该复合物经粪</a:t>
            </a:r>
            <a:r>
              <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便排泄，从而导致血清磷浓度降低。</a:t>
            </a:r>
            <a:endPar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5591810" y="1076960"/>
            <a:ext cx="4002405" cy="946150"/>
          </a:xfrm>
          <a:prstGeom prst="flowChartAlternateProcess">
            <a:avLst/>
          </a:prstGeom>
          <a:solidFill>
            <a:schemeClr val="accent5"/>
          </a:solidFill>
          <a:ln>
            <a:solidFill>
              <a:schemeClr val="accent5"/>
            </a:solidFill>
          </a:ln>
        </p:spPr>
        <p:txBody>
          <a:bodyPr wrap="square" rtlCol="0">
            <a:noAutofit/>
          </a:bodyPr>
          <a:lstStyle/>
          <a:p>
            <a:pPr>
              <a:lnSpc>
                <a:spcPct val="150000"/>
              </a:lnSpc>
            </a:pPr>
            <a:r>
              <a:rPr lang="en-US" altLang="zh-CN" sz="1200" dirty="0">
                <a:solidFill>
                  <a:schemeClr val="bg1"/>
                </a:solidFill>
                <a:latin typeface="黑体" panose="02010609060101010101" pitchFamily="49" charset="-122"/>
                <a:ea typeface="黑体" panose="02010609060101010101" pitchFamily="49" charset="-122"/>
              </a:rPr>
              <a:t>【</a:t>
            </a:r>
            <a:r>
              <a:rPr lang="zh-CN" altLang="en-US" sz="1200" dirty="0">
                <a:solidFill>
                  <a:schemeClr val="bg1"/>
                </a:solidFill>
                <a:latin typeface="黑体" panose="02010609060101010101" pitchFamily="49" charset="-122"/>
                <a:ea typeface="黑体" panose="02010609060101010101" pitchFamily="49" charset="-122"/>
              </a:rPr>
              <a:t>参照药品建议</a:t>
            </a:r>
            <a:r>
              <a:rPr lang="en-US" altLang="zh-CN" sz="1200" dirty="0">
                <a:solidFill>
                  <a:schemeClr val="bg1"/>
                </a:solidFill>
                <a:latin typeface="黑体" panose="02010609060101010101" pitchFamily="49" charset="-122"/>
                <a:ea typeface="黑体" panose="02010609060101010101" pitchFamily="49" charset="-122"/>
              </a:rPr>
              <a:t>】</a:t>
            </a:r>
            <a:r>
              <a:rPr lang="zh-CN" altLang="en-US" sz="1600" b="1" dirty="0">
                <a:solidFill>
                  <a:srgbClr val="C00000"/>
                </a:solidFill>
                <a:latin typeface="微软雅黑" panose="020B0503020204020204" pitchFamily="34" charset="-122"/>
                <a:ea typeface="微软雅黑" panose="020B0503020204020204" pitchFamily="34" charset="-122"/>
                <a:sym typeface="+mn-ea"/>
              </a:rPr>
              <a:t>碳酸镧咀嚼片</a:t>
            </a:r>
            <a:endParaRPr lang="zh-CN" altLang="en-US" sz="1600" b="1" dirty="0">
              <a:solidFill>
                <a:srgbClr val="C00000"/>
              </a:solidFill>
              <a:latin typeface="微软雅黑" panose="020B0503020204020204" pitchFamily="34" charset="-122"/>
              <a:ea typeface="微软雅黑" panose="020B0503020204020204" pitchFamily="34" charset="-122"/>
              <a:sym typeface="+mn-ea"/>
            </a:endParaRPr>
          </a:p>
          <a:p>
            <a:pPr>
              <a:lnSpc>
                <a:spcPct val="150000"/>
              </a:lnSpc>
            </a:pPr>
            <a:r>
              <a:rPr lang="en-US" altLang="zh-CN" sz="1200" dirty="0">
                <a:solidFill>
                  <a:schemeClr val="bg1"/>
                </a:solidFill>
                <a:latin typeface="黑体" panose="02010609060101010101" pitchFamily="49" charset="-122"/>
                <a:ea typeface="黑体" panose="02010609060101010101" pitchFamily="49" charset="-122"/>
                <a:sym typeface="+mn-ea"/>
              </a:rPr>
              <a:t>【</a:t>
            </a:r>
            <a:r>
              <a:rPr lang="zh-CN" altLang="en-US" sz="1200" dirty="0">
                <a:solidFill>
                  <a:schemeClr val="bg1"/>
                </a:solidFill>
                <a:latin typeface="黑体" panose="02010609060101010101" pitchFamily="49" charset="-122"/>
                <a:ea typeface="黑体" panose="02010609060101010101" pitchFamily="49" charset="-122"/>
                <a:sym typeface="+mn-ea"/>
              </a:rPr>
              <a:t>参考理由</a:t>
            </a:r>
            <a:r>
              <a:rPr lang="en-US" altLang="zh-CN" sz="1200" dirty="0">
                <a:solidFill>
                  <a:schemeClr val="bg1"/>
                </a:solidFill>
                <a:latin typeface="黑体" panose="02010609060101010101" pitchFamily="49" charset="-122"/>
                <a:ea typeface="黑体" panose="02010609060101010101" pitchFamily="49" charset="-122"/>
                <a:sym typeface="+mn-ea"/>
              </a:rPr>
              <a:t>】</a:t>
            </a:r>
            <a:r>
              <a:rPr lang="zh-CN" altLang="en-US" sz="1200" dirty="0">
                <a:solidFill>
                  <a:schemeClr val="bg1"/>
                </a:solidFill>
                <a:latin typeface="黑体" panose="02010609060101010101" pitchFamily="49" charset="-122"/>
                <a:ea typeface="黑体" panose="02010609060101010101" pitchFamily="49" charset="-122"/>
              </a:rPr>
              <a:t>同类磷结合剂、国内市场份额最大</a:t>
            </a:r>
            <a:endParaRPr lang="zh-CN" altLang="en-US" sz="1200" b="1"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sym typeface="+mn-ea"/>
            </a:endParaRPr>
          </a:p>
        </p:txBody>
      </p:sp>
      <p:sp>
        <p:nvSpPr>
          <p:cNvPr id="2" name="矩形 1"/>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V="1">
            <a:off x="452388" y="652891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3" name="矩形 22"/>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05930" y="361102"/>
            <a:ext cx="2059911"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一、基本信息</a:t>
            </a:r>
            <a:endParaRPr lang="zh-CN" altLang="en-US" b="1" dirty="0">
              <a:latin typeface="黑体" panose="02010609060101010101" pitchFamily="49" charset="-122"/>
              <a:ea typeface="黑体" panose="02010609060101010101" pitchFamily="49" charset="-122"/>
            </a:endParaRPr>
          </a:p>
        </p:txBody>
      </p:sp>
      <p:sp>
        <p:nvSpPr>
          <p:cNvPr id="3" name="文本框 2"/>
          <p:cNvSpPr txBox="1"/>
          <p:nvPr/>
        </p:nvSpPr>
        <p:spPr>
          <a:xfrm>
            <a:off x="5591810" y="2367915"/>
            <a:ext cx="6096000" cy="1476375"/>
          </a:xfrm>
          <a:prstGeom prst="rect">
            <a:avLst/>
          </a:prstGeom>
          <a:noFill/>
        </p:spPr>
        <p:txBody>
          <a:bodyPr wrap="square" rtlCol="0" anchor="t">
            <a:spAutoFit/>
          </a:bodyPr>
          <a:p>
            <a:pPr>
              <a:lnSpc>
                <a:spcPct val="150000"/>
              </a:lnSpc>
            </a:pPr>
            <a:r>
              <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【与参照药品或已上市的同类药品相比的优势和不足】</a:t>
            </a:r>
            <a:endPar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endParaRPr>
          </a:p>
          <a:p>
            <a:pPr marL="171450" indent="-171450">
              <a:lnSpc>
                <a:spcPct val="150000"/>
              </a:lnSpc>
              <a:buFont typeface="Wingdings" panose="05000000000000000000" charset="0"/>
              <a:buChar char="Ø"/>
            </a:pPr>
            <a:r>
              <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同类片剂</a:t>
            </a:r>
            <a:r>
              <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已被纳入医保乙类目录；</a:t>
            </a:r>
            <a:endPar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marL="171450" indent="-171450">
              <a:lnSpc>
                <a:spcPct val="150000"/>
              </a:lnSpc>
              <a:buFont typeface="Wingdings" panose="05000000000000000000" charset="0"/>
              <a:buChar char="Ø"/>
            </a:pPr>
            <a:r>
              <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醋酸钙口服溶液是剂型的创新、填补目录内无溶液剂的空白；</a:t>
            </a:r>
            <a:endPar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marL="171450" indent="-171450">
              <a:lnSpc>
                <a:spcPct val="150000"/>
              </a:lnSpc>
              <a:buFont typeface="Wingdings" panose="05000000000000000000" charset="0"/>
              <a:buChar char="Ø"/>
            </a:pPr>
            <a:r>
              <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对于吞咽障碍、老年患者、胃肠功能较弱患者更适用；</a:t>
            </a:r>
            <a:endPar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p>
            <a:pPr marL="171450" indent="-171450">
              <a:lnSpc>
                <a:spcPct val="150000"/>
              </a:lnSpc>
              <a:buFont typeface="Wingdings" panose="05000000000000000000" charset="0"/>
              <a:buChar char="Ø"/>
            </a:pPr>
            <a:r>
              <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与片剂相比、口感升级，添加麦芽糖醇和甘油成分减少便秘、胀气及胃肠副反应；</a:t>
            </a:r>
            <a:endParaRPr lang="zh-CN" altLang="en-US" sz="1200"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634365" y="1196975"/>
            <a:ext cx="10618470" cy="2484755"/>
          </a:xfrm>
          <a:prstGeom prst="rect">
            <a:avLst/>
          </a:prstGeom>
          <a:noFill/>
        </p:spPr>
        <p:txBody>
          <a:bodyPr wrap="square">
            <a:noAutofit/>
          </a:bodyPr>
          <a:lstStyle/>
          <a:p>
            <a:pPr>
              <a:lnSpc>
                <a:spcPct val="150000"/>
              </a:lnSpc>
              <a:defRPr/>
            </a:pPr>
            <a:r>
              <a:rPr lang="en-US" altLang="zh-CN" sz="1600" b="1" dirty="0">
                <a:solidFill>
                  <a:schemeClr val="accent5"/>
                </a:solidFill>
                <a:latin typeface="黑体" panose="02010609060101010101" pitchFamily="49" charset="-122"/>
                <a:ea typeface="黑体" panose="02010609060101010101" pitchFamily="49" charset="-122"/>
              </a:rPr>
              <a:t>【</a:t>
            </a:r>
            <a:r>
              <a:rPr lang="zh-CN" altLang="en-US" sz="1600" b="1" dirty="0">
                <a:solidFill>
                  <a:schemeClr val="accent5"/>
                </a:solidFill>
                <a:latin typeface="黑体" panose="02010609060101010101" pitchFamily="49" charset="-122"/>
                <a:ea typeface="黑体" panose="02010609060101010101" pitchFamily="49" charset="-122"/>
              </a:rPr>
              <a:t>疾病的基本情况</a:t>
            </a:r>
            <a:r>
              <a:rPr lang="en-US" altLang="zh-CN" sz="1600" b="1" dirty="0">
                <a:solidFill>
                  <a:schemeClr val="accent5"/>
                </a:solidFill>
                <a:latin typeface="黑体" panose="02010609060101010101" pitchFamily="49" charset="-122"/>
                <a:ea typeface="黑体" panose="02010609060101010101" pitchFamily="49" charset="-122"/>
              </a:rPr>
              <a:t>】</a:t>
            </a:r>
            <a:endParaRPr lang="en-US" altLang="zh-CN" sz="1600" b="1" dirty="0">
              <a:solidFill>
                <a:schemeClr val="accent5"/>
              </a:solidFill>
              <a:latin typeface="黑体" panose="02010609060101010101" pitchFamily="49" charset="-122"/>
              <a:ea typeface="黑体" panose="02010609060101010101" pitchFamily="49" charset="-122"/>
            </a:endParaRPr>
          </a:p>
          <a:p>
            <a:pPr marL="171450" indent="-171450">
              <a:lnSpc>
                <a:spcPct val="150000"/>
              </a:lnSpc>
              <a:buFont typeface="Wingdings" panose="05000000000000000000" pitchFamily="2" charset="2"/>
              <a:buChar char="l"/>
              <a:defRPr/>
            </a:pPr>
            <a:r>
              <a:rPr lang="zh-CN" altLang="en-US" sz="1200" dirty="0">
                <a:latin typeface="黑体" panose="02010609060101010101" pitchFamily="49" charset="-122"/>
                <a:ea typeface="黑体" panose="02010609060101010101" pitchFamily="49" charset="-122"/>
                <a:sym typeface="+mn-ea"/>
              </a:rPr>
              <a:t>高磷血症（血磷水平超过1.45mmol/L）是慢性肾脏病（chronic kidney disease，CKD）尤其是需要接受透析治疗的终末期肾病（end stage renal disease，ESRD）患者常见并发症，呈患病率高、控制达标率低的特点，是CKD患者肾病进展、继发性甲状旁腺功能亢进、心血管事件和全因死亡的独立危险因素，其危害不容忽视。</a:t>
            </a:r>
            <a:r>
              <a:rPr lang="zh-CN" altLang="en-US" sz="1200" dirty="0">
                <a:latin typeface="黑体" panose="02010609060101010101" pitchFamily="49" charset="-122"/>
                <a:ea typeface="黑体" panose="02010609060101010101" pitchFamily="49" charset="-122"/>
              </a:rPr>
              <a:t>大型荟萃分析显示</a:t>
            </a:r>
            <a:r>
              <a:rPr lang="zh-CN" altLang="en-US" sz="1400" b="1" dirty="0">
                <a:solidFill>
                  <a:schemeClr val="accent6">
                    <a:lumMod val="75000"/>
                  </a:schemeClr>
                </a:solidFill>
                <a:latin typeface="黑体" panose="02010609060101010101" pitchFamily="49" charset="-122"/>
                <a:ea typeface="黑体" panose="02010609060101010101" pitchFamily="49" charset="-122"/>
              </a:rPr>
              <a:t>血磷水平每升高</a:t>
            </a:r>
            <a:r>
              <a:rPr lang="en-US" altLang="zh-CN" sz="1400" b="1" dirty="0">
                <a:solidFill>
                  <a:schemeClr val="accent6">
                    <a:lumMod val="75000"/>
                  </a:schemeClr>
                </a:solidFill>
                <a:latin typeface="黑体" panose="02010609060101010101" pitchFamily="49" charset="-122"/>
                <a:ea typeface="黑体" panose="02010609060101010101" pitchFamily="49" charset="-122"/>
              </a:rPr>
              <a:t>1mg/dl</a:t>
            </a:r>
            <a:r>
              <a:rPr lang="zh-CN" altLang="en-US" sz="1400" b="1" dirty="0">
                <a:solidFill>
                  <a:schemeClr val="accent6">
                    <a:lumMod val="75000"/>
                  </a:schemeClr>
                </a:solidFill>
                <a:latin typeface="黑体" panose="02010609060101010101" pitchFamily="49" charset="-122"/>
                <a:ea typeface="黑体" panose="02010609060101010101" pitchFamily="49" charset="-122"/>
              </a:rPr>
              <a:t>，</a:t>
            </a:r>
            <a:r>
              <a:rPr lang="en-US" altLang="zh-CN" sz="1400" b="1" dirty="0">
                <a:solidFill>
                  <a:schemeClr val="accent6">
                    <a:lumMod val="75000"/>
                  </a:schemeClr>
                </a:solidFill>
                <a:latin typeface="黑体" panose="02010609060101010101" pitchFamily="49" charset="-122"/>
                <a:ea typeface="黑体" panose="02010609060101010101" pitchFamily="49" charset="-122"/>
              </a:rPr>
              <a:t>CKD</a:t>
            </a:r>
            <a:r>
              <a:rPr lang="zh-CN" altLang="en-US" sz="1400" b="1" dirty="0">
                <a:solidFill>
                  <a:schemeClr val="accent6">
                    <a:lumMod val="75000"/>
                  </a:schemeClr>
                </a:solidFill>
                <a:latin typeface="黑体" panose="02010609060101010101" pitchFamily="49" charset="-122"/>
                <a:ea typeface="黑体" panose="02010609060101010101" pitchFamily="49" charset="-122"/>
              </a:rPr>
              <a:t>患者全因死亡风险增加</a:t>
            </a:r>
            <a:r>
              <a:rPr lang="en-US" altLang="zh-CN" sz="1400" b="1" dirty="0">
                <a:solidFill>
                  <a:schemeClr val="accent6">
                    <a:lumMod val="75000"/>
                  </a:schemeClr>
                </a:solidFill>
                <a:latin typeface="黑体" panose="02010609060101010101" pitchFamily="49" charset="-122"/>
                <a:ea typeface="黑体" panose="02010609060101010101" pitchFamily="49" charset="-122"/>
              </a:rPr>
              <a:t>18%</a:t>
            </a:r>
            <a:r>
              <a:rPr lang="zh-CN" altLang="en-US" sz="1400" b="1" dirty="0">
                <a:solidFill>
                  <a:schemeClr val="accent6">
                    <a:lumMod val="75000"/>
                  </a:schemeClr>
                </a:solidFill>
                <a:latin typeface="黑体" panose="02010609060101010101" pitchFamily="49" charset="-122"/>
                <a:ea typeface="黑体" panose="02010609060101010101" pitchFamily="49" charset="-122"/>
              </a:rPr>
              <a:t>，心血管死亡风险增加</a:t>
            </a:r>
            <a:r>
              <a:rPr lang="en-US" altLang="zh-CN" sz="1400" b="1" dirty="0">
                <a:solidFill>
                  <a:schemeClr val="accent6">
                    <a:lumMod val="75000"/>
                  </a:schemeClr>
                </a:solidFill>
                <a:latin typeface="黑体" panose="02010609060101010101" pitchFamily="49" charset="-122"/>
                <a:ea typeface="黑体" panose="02010609060101010101" pitchFamily="49" charset="-122"/>
              </a:rPr>
              <a:t>10%</a:t>
            </a:r>
            <a:r>
              <a:rPr lang="zh-CN" altLang="en-US" sz="700" b="1" dirty="0">
                <a:solidFill>
                  <a:schemeClr val="accent6">
                    <a:lumMod val="75000"/>
                  </a:schemeClr>
                </a:solidFill>
                <a:latin typeface="黑体" panose="02010609060101010101" pitchFamily="49" charset="-122"/>
                <a:ea typeface="黑体" panose="02010609060101010101" pitchFamily="49" charset="-122"/>
              </a:rPr>
              <a:t>【</a:t>
            </a:r>
            <a:r>
              <a:rPr lang="en-US" altLang="zh-CN" sz="700" b="1" dirty="0">
                <a:solidFill>
                  <a:schemeClr val="accent6">
                    <a:lumMod val="75000"/>
                  </a:schemeClr>
                </a:solidFill>
                <a:latin typeface="黑体" panose="02010609060101010101" pitchFamily="49" charset="-122"/>
                <a:ea typeface="黑体" panose="02010609060101010101" pitchFamily="49" charset="-122"/>
              </a:rPr>
              <a:t>1</a:t>
            </a:r>
            <a:r>
              <a:rPr lang="zh-CN" altLang="en-US" sz="700" b="1" dirty="0">
                <a:solidFill>
                  <a:schemeClr val="accent6">
                    <a:lumMod val="75000"/>
                  </a:schemeClr>
                </a:solidFill>
                <a:latin typeface="黑体" panose="02010609060101010101" pitchFamily="49" charset="-122"/>
                <a:ea typeface="黑体" panose="02010609060101010101" pitchFamily="49" charset="-122"/>
              </a:rPr>
              <a:t>】</a:t>
            </a:r>
            <a:r>
              <a:rPr lang="zh-CN" altLang="en-US" sz="1400" b="1" dirty="0">
                <a:solidFill>
                  <a:schemeClr val="accent6">
                    <a:lumMod val="75000"/>
                  </a:schemeClr>
                </a:solidFill>
                <a:latin typeface="黑体" panose="02010609060101010101" pitchFamily="49" charset="-122"/>
                <a:ea typeface="黑体" panose="02010609060101010101" pitchFamily="49" charset="-122"/>
              </a:rPr>
              <a:t>。</a:t>
            </a:r>
            <a:endParaRPr lang="en-US" altLang="zh-CN" sz="1400" b="1" dirty="0">
              <a:solidFill>
                <a:schemeClr val="accent6">
                  <a:lumMod val="75000"/>
                </a:schemeClr>
              </a:solidFill>
              <a:latin typeface="黑体" panose="02010609060101010101" pitchFamily="49" charset="-122"/>
              <a:ea typeface="黑体" panose="02010609060101010101" pitchFamily="49" charset="-122"/>
              <a:sym typeface="+mn-ea"/>
            </a:endParaRPr>
          </a:p>
          <a:p>
            <a:pPr marL="171450" indent="-171450">
              <a:lnSpc>
                <a:spcPct val="150000"/>
              </a:lnSpc>
              <a:buFont typeface="Wingdings" panose="05000000000000000000" pitchFamily="2" charset="2"/>
              <a:buChar char="l"/>
              <a:defRPr/>
            </a:pPr>
            <a:r>
              <a:rPr lang="zh-CN" altLang="en-US" sz="1200" dirty="0">
                <a:latin typeface="黑体" panose="02010609060101010101" pitchFamily="49" charset="-122"/>
                <a:ea typeface="黑体" panose="02010609060101010101" pitchFamily="49" charset="-122"/>
                <a:cs typeface="微软雅黑" panose="020B0503020204020204" pitchFamily="34" charset="-122"/>
                <a:sym typeface="+mn-ea"/>
              </a:rPr>
              <a:t>截止2021年底，我国血液透析（HD）患者数量约74.9万人，较2020年新增人数约为18万人。</a:t>
            </a:r>
            <a:endParaRPr lang="en-US" altLang="zh-CN" sz="1200" dirty="0">
              <a:latin typeface="黑体" panose="02010609060101010101" pitchFamily="49" charset="-122"/>
              <a:ea typeface="黑体" panose="02010609060101010101" pitchFamily="49" charset="-122"/>
              <a:cs typeface="微软雅黑" panose="020B0503020204020204" pitchFamily="34" charset="-122"/>
              <a:sym typeface="+mn-ea"/>
            </a:endParaRPr>
          </a:p>
          <a:p>
            <a:pPr marL="171450" indent="-171450">
              <a:lnSpc>
                <a:spcPct val="150000"/>
              </a:lnSpc>
              <a:buFont typeface="Wingdings" panose="05000000000000000000" pitchFamily="2" charset="2"/>
              <a:buChar char="l"/>
              <a:defRPr/>
            </a:pPr>
            <a:r>
              <a:rPr lang="zh-CN" altLang="en-US" sz="1200" dirty="0">
                <a:latin typeface="黑体" panose="02010609060101010101" pitchFamily="49" charset="-122"/>
                <a:ea typeface="黑体" panose="02010609060101010101" pitchFamily="49" charset="-122"/>
                <a:cs typeface="微软雅黑" panose="020B0503020204020204" pitchFamily="34" charset="-122"/>
                <a:sym typeface="+mn-ea"/>
              </a:rPr>
              <a:t>《中国慢性肾脏病矿物质和骨异常诊治指南》</a:t>
            </a:r>
            <a:r>
              <a:rPr lang="zh-CN" altLang="en-US" sz="600" b="1" dirty="0">
                <a:solidFill>
                  <a:schemeClr val="accent6">
                    <a:lumMod val="75000"/>
                  </a:schemeClr>
                </a:solidFill>
                <a:latin typeface="黑体" panose="02010609060101010101" pitchFamily="49" charset="-122"/>
                <a:ea typeface="黑体" panose="02010609060101010101" pitchFamily="49" charset="-122"/>
                <a:sym typeface="+mn-ea"/>
              </a:rPr>
              <a:t>【</a:t>
            </a:r>
            <a:r>
              <a:rPr lang="en-US" altLang="zh-CN" sz="600" b="1" dirty="0">
                <a:solidFill>
                  <a:schemeClr val="accent6">
                    <a:lumMod val="75000"/>
                  </a:schemeClr>
                </a:solidFill>
                <a:latin typeface="黑体" panose="02010609060101010101" pitchFamily="49" charset="-122"/>
                <a:ea typeface="黑体" panose="02010609060101010101" pitchFamily="49" charset="-122"/>
                <a:sym typeface="+mn-ea"/>
              </a:rPr>
              <a:t>2</a:t>
            </a:r>
            <a:r>
              <a:rPr lang="zh-CN" altLang="en-US" sz="600" b="1" dirty="0">
                <a:solidFill>
                  <a:schemeClr val="accent6">
                    <a:lumMod val="75000"/>
                  </a:schemeClr>
                </a:solidFill>
                <a:latin typeface="黑体" panose="02010609060101010101" pitchFamily="49" charset="-122"/>
                <a:ea typeface="黑体" panose="02010609060101010101" pitchFamily="49" charset="-122"/>
                <a:sym typeface="+mn-ea"/>
              </a:rPr>
              <a:t>】</a:t>
            </a:r>
            <a:r>
              <a:rPr lang="zh-CN" altLang="en-US" sz="1200" dirty="0">
                <a:latin typeface="黑体" panose="02010609060101010101" pitchFamily="49" charset="-122"/>
                <a:ea typeface="黑体" panose="02010609060101010101" pitchFamily="49" charset="-122"/>
                <a:cs typeface="微软雅黑" panose="020B0503020204020204" pitchFamily="34" charset="-122"/>
                <a:sym typeface="+mn-ea"/>
              </a:rPr>
              <a:t>中指出</a:t>
            </a:r>
            <a:r>
              <a:rPr lang="zh-CN" altLang="en-US" sz="1200" dirty="0">
                <a:solidFill>
                  <a:srgbClr val="00B050"/>
                </a:solidFill>
                <a:latin typeface="黑体" panose="02010609060101010101" pitchFamily="49" charset="-122"/>
                <a:ea typeface="黑体" panose="02010609060101010101" pitchFamily="49" charset="-122"/>
                <a:cs typeface="微软雅黑" panose="020B0503020204020204" pitchFamily="34" charset="-122"/>
                <a:sym typeface="+mn-ea"/>
              </a:rPr>
              <a:t>，</a:t>
            </a:r>
            <a:r>
              <a:rPr lang="zh-CN" altLang="en-US" sz="1200" dirty="0">
                <a:solidFill>
                  <a:schemeClr val="accent6">
                    <a:lumMod val="75000"/>
                  </a:schemeClr>
                </a:solidFill>
                <a:latin typeface="黑体" panose="02010609060101010101" pitchFamily="49" charset="-122"/>
                <a:ea typeface="黑体" panose="02010609060101010101" pitchFamily="49" charset="-122"/>
                <a:sym typeface="+mn-ea"/>
              </a:rPr>
              <a:t>我国血液透析（HD）患者高磷血症发生率为57.4%，90%以上的CKD透析患者需服用磷酸盐结合剂，透析患者“片剂负荷”重，其中磷结合剂约占一半，透析患者每日磷结合剂的平均使用量达到10.8片，74%的患者服药依从性不佳，血磷的控制达标率只有38.5%。</a:t>
            </a:r>
            <a:endParaRPr lang="en-US" altLang="zh-CN" sz="1400" dirty="0">
              <a:solidFill>
                <a:schemeClr val="accent6">
                  <a:lumMod val="75000"/>
                </a:schemeClr>
              </a:solidFill>
              <a:latin typeface="黑体" panose="02010609060101010101" pitchFamily="49" charset="-122"/>
              <a:ea typeface="黑体" panose="02010609060101010101" pitchFamily="49" charset="-122"/>
              <a:sym typeface="+mn-ea"/>
            </a:endParaRPr>
          </a:p>
          <a:p>
            <a:pPr marL="171450" indent="-171450">
              <a:lnSpc>
                <a:spcPct val="150000"/>
              </a:lnSpc>
              <a:buFont typeface="Wingdings" panose="05000000000000000000" pitchFamily="2" charset="2"/>
              <a:buChar char="l"/>
              <a:defRPr/>
            </a:pPr>
            <a:r>
              <a:rPr lang="zh-CN" altLang="en-US" sz="1200" dirty="0">
                <a:latin typeface="黑体" panose="02010609060101010101" pitchFamily="49" charset="-122"/>
                <a:ea typeface="黑体" panose="02010609060101010101" pitchFamily="49" charset="-122"/>
                <a:cs typeface="微软雅黑" panose="020B0503020204020204" pitchFamily="34" charset="-122"/>
              </a:rPr>
              <a:t>国内外研究结果表示、</a:t>
            </a:r>
            <a:r>
              <a:rPr lang="zh-CN" altLang="en-US" sz="1200" dirty="0">
                <a:latin typeface="黑体" panose="02010609060101010101" pitchFamily="49" charset="-122"/>
                <a:ea typeface="黑体" panose="02010609060101010101" pitchFamily="49" charset="-122"/>
              </a:rPr>
              <a:t>普</a:t>
            </a:r>
            <a:r>
              <a:rPr lang="zh-CN" altLang="zh-CN" sz="1200" dirty="0">
                <a:latin typeface="黑体" panose="02010609060101010101" pitchFamily="49" charset="-122"/>
                <a:ea typeface="黑体" panose="02010609060101010101" pitchFamily="49" charset="-122"/>
              </a:rPr>
              <a:t>通人群慢性便秘的患病率为</a:t>
            </a:r>
            <a:r>
              <a:rPr lang="en-US" altLang="zh-CN" sz="1200" dirty="0">
                <a:latin typeface="黑体" panose="02010609060101010101" pitchFamily="49" charset="-122"/>
                <a:ea typeface="黑体" panose="02010609060101010101" pitchFamily="49" charset="-122"/>
              </a:rPr>
              <a:t> 10.1%</a:t>
            </a:r>
            <a:r>
              <a:rPr lang="zh-CN" altLang="en-US" sz="1200" dirty="0">
                <a:solidFill>
                  <a:schemeClr val="accent6">
                    <a:lumMod val="75000"/>
                  </a:schemeClr>
                </a:solidFill>
                <a:latin typeface="黑体" panose="02010609060101010101" pitchFamily="49" charset="-122"/>
                <a:ea typeface="黑体" panose="02010609060101010101" pitchFamily="49" charset="-122"/>
              </a:rPr>
              <a:t>、</a:t>
            </a:r>
            <a:r>
              <a:rPr lang="en-US" altLang="zh-CN" sz="1200" kern="100" dirty="0">
                <a:solidFill>
                  <a:schemeClr val="accent6">
                    <a:lumMod val="75000"/>
                  </a:schemeClr>
                </a:solidFill>
                <a:latin typeface="黑体" panose="02010609060101010101" pitchFamily="49" charset="-122"/>
                <a:ea typeface="黑体" panose="02010609060101010101" pitchFamily="49" charset="-122"/>
                <a:cs typeface="Times New Roman" panose="02020603050405020304" pitchFamily="18" charset="0"/>
              </a:rPr>
              <a:t> </a:t>
            </a:r>
            <a:r>
              <a:rPr lang="en-US" altLang="zh-CN" sz="1200" dirty="0">
                <a:solidFill>
                  <a:schemeClr val="accent6">
                    <a:lumMod val="75000"/>
                  </a:schemeClr>
                </a:solidFill>
                <a:latin typeface="黑体" panose="02010609060101010101" pitchFamily="49" charset="-122"/>
                <a:ea typeface="黑体" panose="02010609060101010101" pitchFamily="49" charset="-122"/>
              </a:rPr>
              <a:t>MHD </a:t>
            </a:r>
            <a:r>
              <a:rPr lang="zh-CN" altLang="zh-CN" sz="1200" dirty="0">
                <a:solidFill>
                  <a:schemeClr val="accent6">
                    <a:lumMod val="75000"/>
                  </a:schemeClr>
                </a:solidFill>
                <a:latin typeface="黑体" panose="02010609060101010101" pitchFamily="49" charset="-122"/>
                <a:ea typeface="黑体" panose="02010609060101010101" pitchFamily="49" charset="-122"/>
              </a:rPr>
              <a:t>患者便秘患病率为</a:t>
            </a:r>
            <a:r>
              <a:rPr lang="en-US" altLang="zh-CN" sz="1200" dirty="0">
                <a:solidFill>
                  <a:schemeClr val="accent6">
                    <a:lumMod val="75000"/>
                  </a:schemeClr>
                </a:solidFill>
                <a:latin typeface="黑体" panose="02010609060101010101" pitchFamily="49" charset="-122"/>
                <a:ea typeface="黑体" panose="02010609060101010101" pitchFamily="49" charset="-122"/>
              </a:rPr>
              <a:t> 49.8%</a:t>
            </a:r>
            <a:r>
              <a:rPr lang="zh-CN" altLang="zh-CN" sz="1200" dirty="0">
                <a:solidFill>
                  <a:schemeClr val="accent6">
                    <a:lumMod val="75000"/>
                  </a:schemeClr>
                </a:solidFill>
                <a:latin typeface="黑体" panose="02010609060101010101" pitchFamily="49" charset="-122"/>
                <a:ea typeface="黑体" panose="02010609060101010101" pitchFamily="49" charset="-122"/>
              </a:rPr>
              <a:t>，显著高于普通人群</a:t>
            </a:r>
            <a:r>
              <a:rPr lang="zh-CN" altLang="en-US" sz="1200" dirty="0">
                <a:solidFill>
                  <a:schemeClr val="accent6">
                    <a:lumMod val="75000"/>
                  </a:schemeClr>
                </a:solidFill>
                <a:latin typeface="黑体" panose="02010609060101010101" pitchFamily="49" charset="-122"/>
                <a:ea typeface="黑体" panose="02010609060101010101" pitchFamily="49" charset="-122"/>
              </a:rPr>
              <a:t>、</a:t>
            </a:r>
            <a:r>
              <a:rPr lang="zh-CN" altLang="zh-CN" sz="1200" dirty="0">
                <a:solidFill>
                  <a:schemeClr val="accent6">
                    <a:lumMod val="75000"/>
                  </a:schemeClr>
                </a:solidFill>
                <a:latin typeface="黑体" panose="02010609060101010101" pitchFamily="49" charset="-122"/>
                <a:ea typeface="黑体" panose="02010609060101010101" pitchFamily="49" charset="-122"/>
              </a:rPr>
              <a:t>临床上用于控制</a:t>
            </a:r>
            <a:r>
              <a:rPr lang="en-US" altLang="zh-CN" sz="1200" dirty="0">
                <a:solidFill>
                  <a:schemeClr val="accent6">
                    <a:lumMod val="75000"/>
                  </a:schemeClr>
                </a:solidFill>
                <a:latin typeface="黑体" panose="02010609060101010101" pitchFamily="49" charset="-122"/>
                <a:ea typeface="黑体" panose="02010609060101010101" pitchFamily="49" charset="-122"/>
              </a:rPr>
              <a:t>MHD </a:t>
            </a:r>
            <a:r>
              <a:rPr lang="zh-CN" altLang="zh-CN" sz="1200" dirty="0">
                <a:solidFill>
                  <a:schemeClr val="accent6">
                    <a:lumMod val="75000"/>
                  </a:schemeClr>
                </a:solidFill>
                <a:latin typeface="黑体" panose="02010609060101010101" pitchFamily="49" charset="-122"/>
                <a:ea typeface="黑体" panose="02010609060101010101" pitchFamily="49" charset="-122"/>
              </a:rPr>
              <a:t>患者钙磷代谢平衡的药物</a:t>
            </a:r>
            <a:r>
              <a:rPr lang="zh-CN" altLang="en-US" sz="1200" dirty="0">
                <a:solidFill>
                  <a:schemeClr val="accent6">
                    <a:lumMod val="75000"/>
                  </a:schemeClr>
                </a:solidFill>
                <a:latin typeface="黑体" panose="02010609060101010101" pitchFamily="49" charset="-122"/>
                <a:ea typeface="黑体" panose="02010609060101010101" pitchFamily="49" charset="-122"/>
              </a:rPr>
              <a:t>、无论是单独使用还是联合用药，</a:t>
            </a:r>
            <a:r>
              <a:rPr lang="zh-CN" altLang="zh-CN" sz="1200" dirty="0">
                <a:solidFill>
                  <a:schemeClr val="accent6">
                    <a:lumMod val="75000"/>
                  </a:schemeClr>
                </a:solidFill>
                <a:latin typeface="黑体" panose="02010609060101010101" pitchFamily="49" charset="-122"/>
                <a:ea typeface="黑体" panose="02010609060101010101" pitchFamily="49" charset="-122"/>
              </a:rPr>
              <a:t>此类药物的不良反应都有便秘</a:t>
            </a:r>
            <a:r>
              <a:rPr lang="zh-CN" altLang="en-US" sz="1200" dirty="0">
                <a:solidFill>
                  <a:schemeClr val="accent6">
                    <a:lumMod val="75000"/>
                  </a:schemeClr>
                </a:solidFill>
                <a:latin typeface="黑体" panose="02010609060101010101" pitchFamily="49" charset="-122"/>
                <a:ea typeface="黑体" panose="02010609060101010101" pitchFamily="49" charset="-122"/>
              </a:rPr>
              <a:t>、影响患者的生活质量。</a:t>
            </a:r>
            <a:r>
              <a:rPr lang="zh-CN" altLang="en-US" sz="500" b="1" dirty="0">
                <a:solidFill>
                  <a:schemeClr val="accent6">
                    <a:lumMod val="75000"/>
                  </a:schemeClr>
                </a:solidFill>
                <a:latin typeface="黑体" panose="02010609060101010101" pitchFamily="49" charset="-122"/>
                <a:ea typeface="黑体" panose="02010609060101010101" pitchFamily="49" charset="-122"/>
                <a:sym typeface="+mn-ea"/>
              </a:rPr>
              <a:t>【</a:t>
            </a:r>
            <a:r>
              <a:rPr lang="en-US" altLang="zh-CN" sz="500" b="1" dirty="0">
                <a:solidFill>
                  <a:schemeClr val="accent6">
                    <a:lumMod val="75000"/>
                  </a:schemeClr>
                </a:solidFill>
                <a:latin typeface="黑体" panose="02010609060101010101" pitchFamily="49" charset="-122"/>
                <a:ea typeface="黑体" panose="02010609060101010101" pitchFamily="49" charset="-122"/>
                <a:sym typeface="+mn-ea"/>
              </a:rPr>
              <a:t>3</a:t>
            </a:r>
            <a:r>
              <a:rPr lang="zh-CN" altLang="en-US" sz="500" b="1" dirty="0">
                <a:solidFill>
                  <a:schemeClr val="accent6">
                    <a:lumMod val="75000"/>
                  </a:schemeClr>
                </a:solidFill>
                <a:latin typeface="黑体" panose="02010609060101010101" pitchFamily="49" charset="-122"/>
                <a:ea typeface="黑体" panose="02010609060101010101" pitchFamily="49" charset="-122"/>
                <a:sym typeface="+mn-ea"/>
              </a:rPr>
              <a:t>】</a:t>
            </a:r>
            <a:endParaRPr lang="zh-CN" altLang="en-US" sz="500" b="1" dirty="0">
              <a:solidFill>
                <a:schemeClr val="accent6">
                  <a:lumMod val="75000"/>
                </a:schemeClr>
              </a:solidFill>
              <a:latin typeface="黑体" panose="02010609060101010101" pitchFamily="49" charset="-122"/>
              <a:ea typeface="黑体" panose="02010609060101010101" pitchFamily="49" charset="-122"/>
              <a:sym typeface="+mn-ea"/>
            </a:endParaRPr>
          </a:p>
        </p:txBody>
      </p:sp>
      <p:sp>
        <p:nvSpPr>
          <p:cNvPr id="17" name="文本框 16"/>
          <p:cNvSpPr txBox="1"/>
          <p:nvPr/>
        </p:nvSpPr>
        <p:spPr>
          <a:xfrm>
            <a:off x="634365" y="4364990"/>
            <a:ext cx="10936605" cy="1546860"/>
          </a:xfrm>
          <a:prstGeom prst="roundRect">
            <a:avLst/>
          </a:prstGeom>
          <a:solidFill>
            <a:schemeClr val="bg1">
              <a:lumMod val="85000"/>
            </a:schemeClr>
          </a:solidFill>
          <a:ln>
            <a:solidFill>
              <a:schemeClr val="bg1"/>
            </a:solidFill>
          </a:ln>
        </p:spPr>
        <p:txBody>
          <a:bodyPr wrap="square" rtlCol="0">
            <a:noAutofit/>
          </a:bodyPr>
          <a:lstStyle/>
          <a:p>
            <a:pPr>
              <a:lnSpc>
                <a:spcPct val="150000"/>
              </a:lnSpc>
              <a:defRPr/>
            </a:pPr>
            <a:r>
              <a:rPr lang="en-US" altLang="zh-CN" sz="1200" b="1" kern="0" dirty="0">
                <a:solidFill>
                  <a:schemeClr val="tx1"/>
                </a:solidFill>
                <a:latin typeface="黑体" panose="02010609060101010101" pitchFamily="49" charset="-122"/>
                <a:ea typeface="黑体" panose="02010609060101010101" pitchFamily="49" charset="-122"/>
              </a:rPr>
              <a:t>【</a:t>
            </a:r>
            <a:r>
              <a:rPr lang="zh-CN" altLang="en-US" sz="1200" b="1" kern="0" dirty="0">
                <a:solidFill>
                  <a:schemeClr val="tx1"/>
                </a:solidFill>
                <a:latin typeface="黑体" panose="02010609060101010101" pitchFamily="49" charset="-122"/>
                <a:ea typeface="黑体" panose="02010609060101010101" pitchFamily="49" charset="-122"/>
              </a:rPr>
              <a:t>尚存未满足的临床需求</a:t>
            </a:r>
            <a:r>
              <a:rPr lang="en-US" altLang="zh-CN" sz="1200" b="1" kern="0" dirty="0">
                <a:solidFill>
                  <a:schemeClr val="tx1"/>
                </a:solidFill>
                <a:latin typeface="黑体" panose="02010609060101010101" pitchFamily="49" charset="-122"/>
                <a:ea typeface="黑体" panose="02010609060101010101" pitchFamily="49" charset="-122"/>
              </a:rPr>
              <a:t>】</a:t>
            </a:r>
            <a:endParaRPr lang="zh-CN" altLang="en-US" sz="1400" b="1" dirty="0">
              <a:solidFill>
                <a:srgbClr val="C00000"/>
              </a:solidFill>
              <a:latin typeface="黑体" panose="02010609060101010101" pitchFamily="49" charset="-122"/>
              <a:ea typeface="黑体" panose="02010609060101010101" pitchFamily="49" charset="-122"/>
              <a:cs typeface="黑体" panose="02010609060101010101" pitchFamily="49" charset="-122"/>
            </a:endParaRPr>
          </a:p>
          <a:p>
            <a:pPr indent="-285750">
              <a:lnSpc>
                <a:spcPct val="150000"/>
              </a:lnSpc>
              <a:buFont typeface="Wingdings" panose="05000000000000000000" pitchFamily="2" charset="2"/>
              <a:buChar char="Ø"/>
              <a:defRPr/>
            </a:pPr>
            <a:r>
              <a:rPr lang="zh-CN" altLang="en-US" sz="1200" kern="0" dirty="0">
                <a:solidFill>
                  <a:schemeClr val="tx1"/>
                </a:solidFill>
                <a:latin typeface="黑体" panose="02010609060101010101" pitchFamily="49" charset="-122"/>
                <a:ea typeface="黑体" panose="02010609060101010101" pitchFamily="49" charset="-122"/>
              </a:rPr>
              <a:t>本品未上市前，临床上常用的</a:t>
            </a:r>
            <a:r>
              <a:rPr lang="zh-CN" altLang="en-US" sz="1200" b="1" kern="0" dirty="0">
                <a:solidFill>
                  <a:schemeClr val="tx1"/>
                </a:solidFill>
                <a:latin typeface="黑体" panose="02010609060101010101" pitchFamily="49" charset="-122"/>
                <a:ea typeface="黑体" panose="02010609060101010101" pitchFamily="49" charset="-122"/>
              </a:rPr>
              <a:t>片</a:t>
            </a:r>
            <a:r>
              <a:rPr lang="zh-CN" altLang="en-US" sz="1200" b="1" dirty="0">
                <a:solidFill>
                  <a:srgbClr val="C00000"/>
                </a:solidFill>
                <a:latin typeface="黑体" panose="02010609060101010101" pitchFamily="49" charset="-122"/>
                <a:ea typeface="黑体" panose="02010609060101010101" pitchFamily="49" charset="-122"/>
                <a:cs typeface="黑体" panose="02010609060101010101" pitchFamily="49" charset="-122"/>
              </a:rPr>
              <a:t>剂需要随餐咀嚼、口感差，服用量大，患者的依从性较差；</a:t>
            </a:r>
            <a:endParaRPr lang="zh-CN" altLang="en-US" sz="1200" b="1" dirty="0">
              <a:solidFill>
                <a:srgbClr val="C00000"/>
              </a:solidFill>
              <a:latin typeface="黑体" panose="02010609060101010101" pitchFamily="49" charset="-122"/>
              <a:ea typeface="黑体" panose="02010609060101010101" pitchFamily="49" charset="-122"/>
              <a:cs typeface="黑体" panose="02010609060101010101" pitchFamily="49" charset="-122"/>
            </a:endParaRPr>
          </a:p>
          <a:p>
            <a:pPr indent="-285750">
              <a:lnSpc>
                <a:spcPct val="150000"/>
              </a:lnSpc>
              <a:buFont typeface="Wingdings" panose="05000000000000000000" pitchFamily="2" charset="2"/>
              <a:buChar char="Ø"/>
              <a:defRPr/>
            </a:pPr>
            <a:r>
              <a:rPr lang="zh-CN" altLang="en-US" sz="1200" kern="0" dirty="0">
                <a:solidFill>
                  <a:schemeClr val="tx1"/>
                </a:solidFill>
                <a:latin typeface="黑体" panose="02010609060101010101" pitchFamily="49" charset="-122"/>
                <a:ea typeface="黑体" panose="02010609060101010101" pitchFamily="49" charset="-122"/>
              </a:rPr>
              <a:t>片剂无法满足</a:t>
            </a:r>
            <a:r>
              <a:rPr lang="zh-CN" altLang="en-US" sz="1200" b="1" dirty="0">
                <a:solidFill>
                  <a:srgbClr val="C00000"/>
                </a:solidFill>
                <a:latin typeface="黑体" panose="02010609060101010101" pitchFamily="49" charset="-122"/>
                <a:ea typeface="黑体" panose="02010609060101010101" pitchFamily="49" charset="-122"/>
                <a:cs typeface="黑体" panose="02010609060101010101" pitchFamily="49" charset="-122"/>
              </a:rPr>
              <a:t>吞咽苦难患者</a:t>
            </a:r>
            <a:r>
              <a:rPr lang="zh-CN" altLang="en-US" sz="1200" kern="0" dirty="0">
                <a:solidFill>
                  <a:schemeClr val="tx1"/>
                </a:solidFill>
                <a:latin typeface="黑体" panose="02010609060101010101" pitchFamily="49" charset="-122"/>
                <a:ea typeface="黑体" panose="02010609060101010101" pitchFamily="49" charset="-122"/>
              </a:rPr>
              <a:t>的用药需求、</a:t>
            </a:r>
            <a:r>
              <a:rPr lang="zh-CN" altLang="en-US" sz="1200" b="1" dirty="0">
                <a:solidFill>
                  <a:srgbClr val="C00000"/>
                </a:solidFill>
                <a:latin typeface="黑体" panose="02010609060101010101" pitchFamily="49" charset="-122"/>
                <a:ea typeface="黑体" panose="02010609060101010101" pitchFamily="49" charset="-122"/>
                <a:cs typeface="黑体" panose="02010609060101010101" pitchFamily="49" charset="-122"/>
              </a:rPr>
              <a:t>对于老年人或肠胃功能较弱的患者，溶液制剂更适用；</a:t>
            </a:r>
            <a:endParaRPr lang="zh-CN" altLang="en-US" sz="1200" b="1" kern="0" dirty="0">
              <a:solidFill>
                <a:schemeClr val="tx1"/>
              </a:solidFill>
              <a:latin typeface="黑体" panose="02010609060101010101" pitchFamily="49" charset="-122"/>
              <a:ea typeface="黑体" panose="02010609060101010101" pitchFamily="49" charset="-122"/>
            </a:endParaRPr>
          </a:p>
          <a:p>
            <a:pPr indent="-285750">
              <a:lnSpc>
                <a:spcPct val="150000"/>
              </a:lnSpc>
              <a:buFont typeface="Wingdings" panose="05000000000000000000" pitchFamily="2" charset="2"/>
              <a:buChar char="Ø"/>
              <a:defRPr/>
            </a:pPr>
            <a:r>
              <a:rPr lang="zh-CN" altLang="en-US" sz="1200" kern="0" dirty="0">
                <a:solidFill>
                  <a:schemeClr val="tx1"/>
                </a:solidFill>
                <a:latin typeface="黑体" panose="02010609060101010101" pitchFamily="49" charset="-122"/>
                <a:ea typeface="黑体" panose="02010609060101010101" pitchFamily="49" charset="-122"/>
              </a:rPr>
              <a:t>口服溶液</a:t>
            </a:r>
            <a:r>
              <a:rPr lang="zh-CN" altLang="en-US" sz="1200" b="1" dirty="0">
                <a:solidFill>
                  <a:srgbClr val="C00000"/>
                </a:solidFill>
                <a:latin typeface="黑体" panose="02010609060101010101" pitchFamily="49" charset="-122"/>
                <a:ea typeface="黑体" panose="02010609060101010101" pitchFamily="49" charset="-122"/>
                <a:cs typeface="黑体" panose="02010609060101010101" pitchFamily="49" charset="-122"/>
              </a:rPr>
              <a:t>方便患者吸收、分散均匀、剂量精准</a:t>
            </a:r>
            <a:r>
              <a:rPr lang="zh-CN" altLang="en-US" sz="1200" kern="0" dirty="0">
                <a:solidFill>
                  <a:schemeClr val="tx1"/>
                </a:solidFill>
                <a:latin typeface="黑体" panose="02010609060101010101" pitchFamily="49" charset="-122"/>
                <a:ea typeface="黑体" panose="02010609060101010101" pitchFamily="49" charset="-122"/>
              </a:rPr>
              <a:t>、口感相对细腻、药物的依从性更好；</a:t>
            </a:r>
            <a:endParaRPr lang="zh-CN" altLang="en-US" sz="1200" b="1" kern="0" dirty="0">
              <a:solidFill>
                <a:schemeClr val="tx1"/>
              </a:solidFill>
              <a:latin typeface="黑体" panose="02010609060101010101" pitchFamily="49" charset="-122"/>
              <a:ea typeface="黑体" panose="02010609060101010101" pitchFamily="49" charset="-122"/>
            </a:endParaRPr>
          </a:p>
          <a:p>
            <a:pPr indent="-285750">
              <a:lnSpc>
                <a:spcPct val="150000"/>
              </a:lnSpc>
              <a:buFont typeface="Wingdings" panose="05000000000000000000" pitchFamily="2" charset="2"/>
              <a:buChar char="Ø"/>
              <a:defRPr/>
            </a:pPr>
            <a:r>
              <a:rPr lang="zh-CN" altLang="en-US" sz="1200" kern="0" dirty="0">
                <a:solidFill>
                  <a:schemeClr val="tx1"/>
                </a:solidFill>
                <a:latin typeface="黑体" panose="02010609060101010101" pitchFamily="49" charset="-122"/>
                <a:ea typeface="黑体" panose="02010609060101010101" pitchFamily="49" charset="-122"/>
              </a:rPr>
              <a:t>口服溶液中添加麦芽糖醇和甘油等辅料，</a:t>
            </a:r>
            <a:r>
              <a:rPr lang="zh-CN" altLang="en-US" sz="1200" b="1" dirty="0">
                <a:solidFill>
                  <a:srgbClr val="C00000"/>
                </a:solidFill>
                <a:latin typeface="黑体" panose="02010609060101010101" pitchFamily="49" charset="-122"/>
                <a:ea typeface="黑体" panose="02010609060101010101" pitchFamily="49" charset="-122"/>
                <a:cs typeface="黑体" panose="02010609060101010101" pitchFamily="49" charset="-122"/>
              </a:rPr>
              <a:t>减少口服片剂患者常出现的便秘及胃肠道副反应；</a:t>
            </a:r>
            <a:endParaRPr lang="zh-CN" altLang="en-US" sz="1200" b="1" dirty="0">
              <a:solidFill>
                <a:srgbClr val="C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907899" y="6092790"/>
            <a:ext cx="6959568" cy="648072"/>
          </a:xfrm>
          <a:prstGeom prst="rect">
            <a:avLst/>
          </a:prstGeom>
          <a:noFill/>
        </p:spPr>
        <p:txBody>
          <a:bodyPr wrap="square" rtlCol="0">
            <a:spAutoFit/>
          </a:bodyPr>
          <a:lstStyle/>
          <a:p>
            <a:r>
              <a:rPr lang="en-US" altLang="zh-CN" sz="700" dirty="0">
                <a:solidFill>
                  <a:schemeClr val="bg1">
                    <a:lumMod val="65000"/>
                  </a:schemeClr>
                </a:solidFill>
                <a:latin typeface="+mn-ea"/>
              </a:rPr>
              <a:t>[1]</a:t>
            </a:r>
            <a:r>
              <a:rPr lang="zh-CN" altLang="en-US" sz="700" dirty="0">
                <a:solidFill>
                  <a:schemeClr val="bg1">
                    <a:lumMod val="65000"/>
                  </a:schemeClr>
                </a:solidFill>
                <a:latin typeface="+mn-ea"/>
              </a:rPr>
              <a:t>李贵森，</a:t>
            </a:r>
            <a:r>
              <a:rPr lang="en-US" altLang="zh-CN" sz="700" dirty="0">
                <a:solidFill>
                  <a:schemeClr val="bg1">
                    <a:lumMod val="65000"/>
                  </a:schemeClr>
                </a:solidFill>
                <a:latin typeface="+mn-ea"/>
              </a:rPr>
              <a:t>2019</a:t>
            </a:r>
            <a:r>
              <a:rPr lang="zh-CN" altLang="en-US" sz="700" dirty="0">
                <a:solidFill>
                  <a:schemeClr val="bg1">
                    <a:lumMod val="65000"/>
                  </a:schemeClr>
                </a:solidFill>
                <a:latin typeface="+mn-ea"/>
              </a:rPr>
              <a:t>年</a:t>
            </a:r>
            <a:r>
              <a:rPr lang="en-US" altLang="zh-CN" sz="700" dirty="0">
                <a:solidFill>
                  <a:schemeClr val="bg1">
                    <a:lumMod val="65000"/>
                  </a:schemeClr>
                </a:solidFill>
                <a:latin typeface="+mn-ea"/>
              </a:rPr>
              <a:t>《</a:t>
            </a:r>
            <a:r>
              <a:rPr lang="zh-CN" altLang="en-US" sz="700" dirty="0">
                <a:solidFill>
                  <a:schemeClr val="bg1">
                    <a:lumMod val="65000"/>
                  </a:schemeClr>
                </a:solidFill>
                <a:latin typeface="+mn-ea"/>
              </a:rPr>
              <a:t>中国慢性肾脏矿物质和骨异常诊治指南</a:t>
            </a:r>
            <a:r>
              <a:rPr lang="en-US" altLang="zh-CN" sz="700" dirty="0">
                <a:solidFill>
                  <a:schemeClr val="bg1">
                    <a:lumMod val="65000"/>
                  </a:schemeClr>
                </a:solidFill>
                <a:latin typeface="+mn-ea"/>
              </a:rPr>
              <a:t>》</a:t>
            </a:r>
            <a:r>
              <a:rPr lang="zh-CN" altLang="en-US" sz="700" dirty="0">
                <a:solidFill>
                  <a:schemeClr val="bg1">
                    <a:lumMod val="65000"/>
                  </a:schemeClr>
                </a:solidFill>
                <a:latin typeface="+mn-ea"/>
              </a:rPr>
              <a:t>解读</a:t>
            </a:r>
            <a:r>
              <a:rPr lang="en-US" altLang="zh-CN" sz="700" dirty="0">
                <a:solidFill>
                  <a:schemeClr val="bg1">
                    <a:lumMod val="65000"/>
                  </a:schemeClr>
                </a:solidFill>
                <a:latin typeface="+mn-ea"/>
              </a:rPr>
              <a:t>[J]</a:t>
            </a:r>
            <a:r>
              <a:rPr lang="zh-CN" altLang="en-US" sz="700" dirty="0">
                <a:solidFill>
                  <a:schemeClr val="bg1">
                    <a:lumMod val="65000"/>
                  </a:schemeClr>
                </a:solidFill>
                <a:latin typeface="+mn-ea"/>
              </a:rPr>
              <a:t>诊断学理论与实践</a:t>
            </a:r>
            <a:r>
              <a:rPr lang="en-US" altLang="zh-CN" sz="700" dirty="0">
                <a:solidFill>
                  <a:schemeClr val="bg1">
                    <a:lumMod val="65000"/>
                  </a:schemeClr>
                </a:solidFill>
                <a:latin typeface="+mn-ea"/>
              </a:rPr>
              <a:t>.2020</a:t>
            </a:r>
            <a:r>
              <a:rPr lang="zh-CN" altLang="en-US" sz="700" dirty="0">
                <a:solidFill>
                  <a:schemeClr val="bg1">
                    <a:lumMod val="65000"/>
                  </a:schemeClr>
                </a:solidFill>
                <a:latin typeface="+mn-ea"/>
              </a:rPr>
              <a:t>，</a:t>
            </a:r>
            <a:r>
              <a:rPr lang="en-US" altLang="zh-CN" sz="700" dirty="0">
                <a:solidFill>
                  <a:schemeClr val="bg1">
                    <a:lumMod val="65000"/>
                  </a:schemeClr>
                </a:solidFill>
                <a:latin typeface="+mn-ea"/>
              </a:rPr>
              <a:t>19</a:t>
            </a:r>
            <a:r>
              <a:rPr lang="zh-CN" altLang="en-US" sz="700" dirty="0">
                <a:solidFill>
                  <a:schemeClr val="bg1">
                    <a:lumMod val="65000"/>
                  </a:schemeClr>
                </a:solidFill>
                <a:latin typeface="+mn-ea"/>
              </a:rPr>
              <a:t>（</a:t>
            </a:r>
            <a:r>
              <a:rPr lang="en-US" altLang="zh-CN" sz="700" dirty="0">
                <a:solidFill>
                  <a:schemeClr val="bg1">
                    <a:lumMod val="65000"/>
                  </a:schemeClr>
                </a:solidFill>
                <a:latin typeface="+mn-ea"/>
              </a:rPr>
              <a:t>03</a:t>
            </a:r>
            <a:r>
              <a:rPr lang="zh-CN" altLang="en-US" sz="700" dirty="0">
                <a:solidFill>
                  <a:schemeClr val="bg1">
                    <a:lumMod val="65000"/>
                  </a:schemeClr>
                </a:solidFill>
                <a:latin typeface="+mn-ea"/>
              </a:rPr>
              <a:t>）；</a:t>
            </a:r>
            <a:r>
              <a:rPr lang="en-US" altLang="zh-CN" sz="700" dirty="0">
                <a:solidFill>
                  <a:schemeClr val="bg1">
                    <a:lumMod val="65000"/>
                  </a:schemeClr>
                </a:solidFill>
                <a:latin typeface="+mn-ea"/>
              </a:rPr>
              <a:t>229-231.DOL:1016150/j.1671-2870.2020.03005</a:t>
            </a:r>
            <a:endParaRPr lang="en-US" altLang="zh-CN" sz="700" dirty="0">
              <a:solidFill>
                <a:schemeClr val="bg1">
                  <a:lumMod val="65000"/>
                </a:schemeClr>
              </a:solidFill>
              <a:latin typeface="+mn-ea"/>
            </a:endParaRPr>
          </a:p>
          <a:p>
            <a:r>
              <a:rPr lang="en-US" altLang="zh-CN" sz="700" dirty="0">
                <a:solidFill>
                  <a:schemeClr val="bg1">
                    <a:lumMod val="65000"/>
                  </a:schemeClr>
                </a:solidFill>
                <a:latin typeface="+mn-ea"/>
              </a:rPr>
              <a:t>[2]</a:t>
            </a:r>
            <a:r>
              <a:rPr lang="en-US" altLang="zh-CN" sz="700" dirty="0" err="1">
                <a:solidFill>
                  <a:schemeClr val="bg1">
                    <a:lumMod val="65000"/>
                  </a:schemeClr>
                </a:solidFill>
                <a:latin typeface="+mn-ea"/>
              </a:rPr>
              <a:t>Barberio</a:t>
            </a:r>
            <a:r>
              <a:rPr lang="en-US" altLang="zh-CN" sz="700" dirty="0">
                <a:solidFill>
                  <a:schemeClr val="bg1">
                    <a:lumMod val="65000"/>
                  </a:schemeClr>
                </a:solidFill>
                <a:latin typeface="+mn-ea"/>
              </a:rPr>
              <a:t> B, Judge C, Savarino EV, et al. Global prevalence of functional constipation according to the Rome criteria: a systematic review and meta ⁃ </a:t>
            </a:r>
            <a:endParaRPr lang="en-US" altLang="zh-CN" sz="700" dirty="0">
              <a:solidFill>
                <a:schemeClr val="bg1">
                  <a:lumMod val="65000"/>
                </a:schemeClr>
              </a:solidFill>
              <a:latin typeface="+mn-ea"/>
            </a:endParaRPr>
          </a:p>
          <a:p>
            <a:r>
              <a:rPr lang="en-US" altLang="zh-CN" sz="700" dirty="0">
                <a:solidFill>
                  <a:schemeClr val="bg1">
                    <a:lumMod val="65000"/>
                  </a:schemeClr>
                </a:solidFill>
                <a:latin typeface="+mn-ea"/>
              </a:rPr>
              <a:t>analysis[J]. Lancet Gastroenterol Hepatol, 2021, 6(8): 638-648</a:t>
            </a:r>
            <a:r>
              <a:rPr lang="en-US" altLang="zh-CN" sz="700" kern="100" dirty="0">
                <a:latin typeface="+mn-ea"/>
                <a:cs typeface="Times New Roman" panose="02020603050405020304" pitchFamily="18" charset="0"/>
              </a:rPr>
              <a:t>. </a:t>
            </a:r>
            <a:endParaRPr lang="en-US" altLang="zh-CN" sz="700" kern="100" dirty="0">
              <a:latin typeface="+mn-ea"/>
              <a:cs typeface="Times New Roman" panose="02020603050405020304" pitchFamily="18" charset="0"/>
            </a:endParaRPr>
          </a:p>
          <a:p>
            <a:r>
              <a:rPr lang="en-US" altLang="zh-CN" sz="700" dirty="0">
                <a:solidFill>
                  <a:schemeClr val="bg1">
                    <a:lumMod val="65000"/>
                  </a:schemeClr>
                </a:solidFill>
                <a:latin typeface="+mn-ea"/>
              </a:rPr>
              <a:t>[3]</a:t>
            </a:r>
            <a:r>
              <a:rPr lang="zh-CN" altLang="zh-CN" sz="700" dirty="0">
                <a:solidFill>
                  <a:schemeClr val="bg1">
                    <a:lumMod val="65000"/>
                  </a:schemeClr>
                </a:solidFill>
                <a:latin typeface="+mn-ea"/>
              </a:rPr>
              <a:t>陈家臣</a:t>
            </a:r>
            <a:r>
              <a:rPr lang="en-US" altLang="zh-CN" sz="700" dirty="0">
                <a:solidFill>
                  <a:schemeClr val="bg1">
                    <a:lumMod val="65000"/>
                  </a:schemeClr>
                </a:solidFill>
                <a:latin typeface="+mn-ea"/>
              </a:rPr>
              <a:t>, </a:t>
            </a:r>
            <a:r>
              <a:rPr lang="zh-CN" altLang="zh-CN" sz="700" dirty="0">
                <a:solidFill>
                  <a:schemeClr val="bg1">
                    <a:lumMod val="65000"/>
                  </a:schemeClr>
                </a:solidFill>
                <a:latin typeface="+mn-ea"/>
              </a:rPr>
              <a:t>雷子涵</a:t>
            </a:r>
            <a:r>
              <a:rPr lang="en-US" altLang="zh-CN" sz="700" dirty="0">
                <a:solidFill>
                  <a:schemeClr val="bg1">
                    <a:lumMod val="65000"/>
                  </a:schemeClr>
                </a:solidFill>
                <a:latin typeface="+mn-ea"/>
              </a:rPr>
              <a:t>, </a:t>
            </a:r>
            <a:r>
              <a:rPr lang="zh-CN" altLang="zh-CN" sz="700" dirty="0">
                <a:solidFill>
                  <a:schemeClr val="bg1">
                    <a:lumMod val="65000"/>
                  </a:schemeClr>
                </a:solidFill>
                <a:latin typeface="+mn-ea"/>
              </a:rPr>
              <a:t>李文豪</a:t>
            </a:r>
            <a:r>
              <a:rPr lang="en-US" altLang="zh-CN" sz="700" dirty="0">
                <a:solidFill>
                  <a:schemeClr val="bg1">
                    <a:lumMod val="65000"/>
                  </a:schemeClr>
                </a:solidFill>
                <a:latin typeface="+mn-ea"/>
              </a:rPr>
              <a:t>, </a:t>
            </a:r>
            <a:r>
              <a:rPr lang="zh-CN" altLang="zh-CN" sz="700" dirty="0">
                <a:solidFill>
                  <a:schemeClr val="bg1">
                    <a:lumMod val="65000"/>
                  </a:schemeClr>
                </a:solidFill>
                <a:latin typeface="+mn-ea"/>
              </a:rPr>
              <a:t>等</a:t>
            </a:r>
            <a:r>
              <a:rPr lang="en-US" altLang="zh-CN" sz="700" dirty="0">
                <a:solidFill>
                  <a:schemeClr val="bg1">
                    <a:lumMod val="65000"/>
                  </a:schemeClr>
                </a:solidFill>
                <a:latin typeface="+mn-ea"/>
              </a:rPr>
              <a:t>. </a:t>
            </a:r>
            <a:r>
              <a:rPr lang="zh-CN" altLang="zh-CN" sz="700" dirty="0">
                <a:solidFill>
                  <a:schemeClr val="bg1">
                    <a:lumMod val="65000"/>
                  </a:schemeClr>
                </a:solidFill>
                <a:latin typeface="+mn-ea"/>
              </a:rPr>
              <a:t>维持性血液透析患者慢性便秘患病率调查与危险因素分析</a:t>
            </a:r>
            <a:endParaRPr lang="zh-CN" altLang="zh-CN" sz="700" dirty="0">
              <a:solidFill>
                <a:schemeClr val="bg1">
                  <a:lumMod val="65000"/>
                </a:schemeClr>
              </a:solidFill>
              <a:latin typeface="+mn-ea"/>
            </a:endParaRPr>
          </a:p>
          <a:p>
            <a:endParaRPr lang="en-US" altLang="zh-CN" sz="700" dirty="0">
              <a:solidFill>
                <a:schemeClr val="bg1">
                  <a:lumMod val="65000"/>
                </a:schemeClr>
              </a:solidFill>
              <a:latin typeface="+mn-ea"/>
            </a:endParaRPr>
          </a:p>
        </p:txBody>
      </p:sp>
      <p:sp>
        <p:nvSpPr>
          <p:cNvPr id="4" name="矩形 3"/>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flipV="1">
            <a:off x="479693" y="659749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3" name="矩形 22"/>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83432" y="396479"/>
            <a:ext cx="2059911"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一、基本信息</a:t>
            </a:r>
            <a:endParaRPr lang="zh-CN" altLang="en-US" b="1" dirty="0">
              <a:latin typeface="黑体" panose="02010609060101010101" pitchFamily="49" charset="-122"/>
              <a:ea typeface="黑体" panose="02010609060101010101" pitchFamily="49" charset="-122"/>
            </a:endParaRPr>
          </a:p>
        </p:txBody>
      </p:sp>
      <p:sp>
        <p:nvSpPr>
          <p:cNvPr id="3" name="文本框 2"/>
          <p:cNvSpPr txBox="1"/>
          <p:nvPr/>
        </p:nvSpPr>
        <p:spPr>
          <a:xfrm>
            <a:off x="1343660" y="821055"/>
            <a:ext cx="10118725" cy="934720"/>
          </a:xfrm>
          <a:prstGeom prst="rect">
            <a:avLst/>
          </a:prstGeom>
          <a:noFill/>
        </p:spPr>
        <p:txBody>
          <a:bodyPr wrap="square" rtlCol="0" anchor="t">
            <a:noAutofit/>
          </a:bodyPr>
          <a:p>
            <a:pPr>
              <a:lnSpc>
                <a:spcPct val="150000"/>
              </a:lnSpc>
            </a:pPr>
            <a:r>
              <a:rPr lang="zh-CN" altLang="en-US" sz="16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我国高磷血症患者</a:t>
            </a:r>
            <a:r>
              <a:rPr lang="en-US" altLang="zh-CN" sz="16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片剂负荷</a:t>
            </a:r>
            <a:r>
              <a:rPr lang="en-US" altLang="zh-CN" sz="16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重，依从性差，</a:t>
            </a:r>
            <a:r>
              <a:rPr lang="en-US" altLang="zh-CN" sz="16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6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溶液剂型可解决目前用药困难问题！</a:t>
            </a:r>
            <a:endParaRPr lang="zh-CN" altLang="en-US" sz="1600" b="1" dirty="0">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783840" y="1988820"/>
            <a:ext cx="5633720" cy="379095"/>
          </a:xfrm>
          <a:prstGeom prst="roundRect">
            <a:avLst>
              <a:gd name="adj" fmla="val 50000"/>
            </a:avLst>
          </a:prstGeom>
          <a:solidFill>
            <a:schemeClr val="accent6">
              <a:lumMod val="7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黑体" panose="02010609060101010101" pitchFamily="49" charset="-122"/>
                <a:ea typeface="黑体" panose="02010609060101010101" pitchFamily="49" charset="-122"/>
              </a:rPr>
              <a:t>创新点</a:t>
            </a:r>
            <a:endParaRPr lang="zh-CN" altLang="en-US" dirty="0">
              <a:solidFill>
                <a:schemeClr val="bg1"/>
              </a:solidFill>
              <a:latin typeface="黑体" panose="02010609060101010101" pitchFamily="49" charset="-122"/>
              <a:ea typeface="黑体" panose="02010609060101010101" pitchFamily="49" charset="-122"/>
            </a:endParaRPr>
          </a:p>
        </p:txBody>
      </p:sp>
      <p:sp>
        <p:nvSpPr>
          <p:cNvPr id="5" name="矩形 4"/>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V="1">
            <a:off x="452388" y="652891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3" name="矩形 22"/>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55813" y="348842"/>
            <a:ext cx="2059911" cy="368300"/>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二、创新性</a:t>
            </a:r>
            <a:endParaRPr lang="zh-CN" altLang="en-US" b="1" dirty="0">
              <a:latin typeface="黑体" panose="02010609060101010101" pitchFamily="49" charset="-122"/>
              <a:ea typeface="黑体" panose="02010609060101010101" pitchFamily="49" charset="-122"/>
            </a:endParaRPr>
          </a:p>
        </p:txBody>
      </p:sp>
      <p:sp>
        <p:nvSpPr>
          <p:cNvPr id="4" name="文本框 3"/>
          <p:cNvSpPr txBox="1"/>
          <p:nvPr/>
        </p:nvSpPr>
        <p:spPr>
          <a:xfrm>
            <a:off x="1199515" y="1402715"/>
            <a:ext cx="10775315" cy="292735"/>
          </a:xfrm>
          <a:prstGeom prst="rect">
            <a:avLst/>
          </a:prstGeom>
          <a:noFill/>
        </p:spPr>
        <p:txBody>
          <a:bodyPr wrap="square" rtlCol="0" anchor="t">
            <a:noAutofit/>
          </a:bodyPr>
          <a:p>
            <a:r>
              <a:rPr lang="zh-CN" altLang="en-US" sz="20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rPr>
              <a:t>溶液剂型创新，可减少患者</a:t>
            </a:r>
            <a:r>
              <a:rPr lang="en-US" altLang="zh-CN" sz="20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rPr>
              <a:t>片剂负荷</a:t>
            </a:r>
            <a:r>
              <a:rPr lang="en-US" altLang="zh-CN" sz="20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rPr>
              <a:t>，提高依从性 ，是吞咽障碍患者的最佳选择！</a:t>
            </a:r>
            <a:endParaRPr lang="zh-CN" altLang="en-US" sz="2000" b="1">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559560" y="2493010"/>
            <a:ext cx="8244205" cy="3044190"/>
          </a:xfrm>
          <a:prstGeom prst="rect">
            <a:avLst/>
          </a:prstGeom>
          <a:solidFill>
            <a:schemeClr val="bg1">
              <a:lumMod val="95000"/>
            </a:schemeClr>
          </a:solidFill>
          <a:ln>
            <a:solidFill>
              <a:schemeClr val="bg1">
                <a:lumMod val="95000"/>
              </a:schemeClr>
            </a:solidFill>
            <a:prstDash val="lgDashDot"/>
          </a:ln>
        </p:spPr>
        <p:txBody>
          <a:bodyPr wrap="square" rtlCol="0">
            <a:noAutofit/>
          </a:bodyPr>
          <a:p>
            <a:endParaRPr lang="zh-CN" altLang="en-US" dirty="0">
              <a:solidFill>
                <a:schemeClr val="accent6"/>
              </a:solidFill>
            </a:endParaRPr>
          </a:p>
        </p:txBody>
      </p:sp>
      <p:sp>
        <p:nvSpPr>
          <p:cNvPr id="7" name="文本框 6"/>
          <p:cNvSpPr txBox="1"/>
          <p:nvPr/>
        </p:nvSpPr>
        <p:spPr>
          <a:xfrm>
            <a:off x="2711450" y="2564765"/>
            <a:ext cx="6529070" cy="2999740"/>
          </a:xfrm>
          <a:prstGeom prst="rect">
            <a:avLst/>
          </a:prstGeom>
          <a:noFill/>
        </p:spPr>
        <p:txBody>
          <a:bodyPr wrap="square" rtlCol="0">
            <a:spAutoFit/>
          </a:bodyPr>
          <a:p>
            <a:pPr marL="285750" indent="-285750">
              <a:lnSpc>
                <a:spcPct val="150000"/>
              </a:lnSpc>
              <a:buFont typeface="Wingdings" panose="05000000000000000000" charset="0"/>
              <a:buChar char="l"/>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剂型创新——</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醋酸钙溶液剂型，填补目录空白</a:t>
            </a:r>
            <a:endPar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50000"/>
              </a:lnSpc>
              <a:buFont typeface="Wingdings" panose="05000000000000000000" charset="0"/>
              <a:buChar char="l"/>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特殊人群用药</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解决了</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老年患者、胃肠功能较弱人群</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吞咽障碍患者</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的用药问题</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charset="0"/>
              <a:buChar char="l"/>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目前</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高磷血症治疗的唯一溶液制剂</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，为临床治疗提供更多选择</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50000"/>
              </a:lnSpc>
              <a:buFont typeface="Wingdings" panose="05000000000000000000" charset="0"/>
              <a:buNone/>
            </a:pP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charset="0"/>
              <a:buChar char="l"/>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吸收更好——</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溶液剂型，分散均匀，</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易吸收， </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使用方便</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50000"/>
              </a:lnSpc>
              <a:buFont typeface="Wingdings" panose="05000000000000000000" charset="0"/>
              <a:buChar char="l"/>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剂量可控——</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自带量杯，可准确量取，精准用药，</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剂量易调节控制</a:t>
            </a:r>
            <a:endPar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nSpc>
                <a:spcPct val="150000"/>
              </a:lnSpc>
              <a:buFont typeface="Wingdings" panose="05000000000000000000" charset="0"/>
              <a:buChar char="l"/>
            </a:pP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优质替代品——</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可减少</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“片剂负荷</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zh-CN" altLang="en-US" sz="1400">
                <a:solidFill>
                  <a:srgbClr val="000000"/>
                </a:solidFill>
                <a:latin typeface="微软雅黑" panose="020B0503020204020204" pitchFamily="34" charset="-122"/>
                <a:ea typeface="微软雅黑" panose="020B0503020204020204" pitchFamily="34" charset="-122"/>
                <a:sym typeface="+mn-ea"/>
              </a:rPr>
              <a:t>粉碎或咀嚼固体剂型的替代品</a:t>
            </a:r>
            <a:endParaRPr lang="zh-CN" altLang="en-US" sz="1400">
              <a:solidFill>
                <a:srgbClr val="000000"/>
              </a:solidFill>
              <a:latin typeface="微软雅黑" panose="020B0503020204020204" pitchFamily="34" charset="-122"/>
              <a:ea typeface="微软雅黑" panose="020B0503020204020204" pitchFamily="34" charset="-122"/>
              <a:sym typeface="+mn-ea"/>
            </a:endParaRPr>
          </a:p>
          <a:p>
            <a:pPr marL="285750" indent="-285750">
              <a:lnSpc>
                <a:spcPct val="150000"/>
              </a:lnSpc>
              <a:buFont typeface="Wingdings" panose="05000000000000000000" charset="0"/>
              <a:buChar char="l"/>
            </a:pPr>
            <a:r>
              <a:rPr lang="zh-CN" altLang="en-US" sz="14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口</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感升级——</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溶液</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剂型，提高</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适口性和患者依从性</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flipV="1">
            <a:off x="452388" y="652891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4" name="矩形 23"/>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83432" y="396479"/>
            <a:ext cx="2059911"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三、有效性</a:t>
            </a:r>
            <a:endParaRPr lang="zh-CN" altLang="en-US" b="1" dirty="0">
              <a:latin typeface="黑体" panose="02010609060101010101" pitchFamily="49" charset="-122"/>
              <a:ea typeface="黑体" panose="02010609060101010101" pitchFamily="49" charset="-122"/>
            </a:endParaRPr>
          </a:p>
        </p:txBody>
      </p:sp>
      <p:sp>
        <p:nvSpPr>
          <p:cNvPr id="9" name="文本框 8"/>
          <p:cNvSpPr txBox="1"/>
          <p:nvPr/>
        </p:nvSpPr>
        <p:spPr>
          <a:xfrm>
            <a:off x="766445" y="4326255"/>
            <a:ext cx="10700385" cy="1360805"/>
          </a:xfrm>
          <a:prstGeom prst="rect">
            <a:avLst/>
          </a:prstGeom>
          <a:noFill/>
        </p:spPr>
        <p:txBody>
          <a:bodyPr wrap="square">
            <a:spAutoFit/>
          </a:bodyPr>
          <a:p>
            <a:r>
              <a:rPr lang="zh-CN" altLang="en-US" sz="1400" b="1" dirty="0">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rPr>
              <a:t>醋酸钙口服溶液耐受性更好，具有更高的用药依从性。</a:t>
            </a:r>
            <a:endParaRPr lang="zh-CN" altLang="en-US" sz="1400" b="1" dirty="0">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endParaRPr>
          </a:p>
          <a:p>
            <a:endParaRPr lang="zh-CN" altLang="en-US" sz="1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14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rPr>
              <a:t>在一项在开放性研究中停止使用磷酸盐结合剂治疗，血清磷超过5.5mg/dl的患者有资格参加一项双盲、安慰剂对照、交叉研究</a:t>
            </a:r>
            <a:r>
              <a:rPr lang="zh-CN" altLang="en-US" sz="1400" baseline="30000">
                <a:solidFill>
                  <a:schemeClr val="bg1">
                    <a:lumMod val="65000"/>
                  </a:schemeClr>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400" baseline="30000">
                <a:solidFill>
                  <a:schemeClr val="bg1">
                    <a:lumMod val="65000"/>
                  </a:schemeClr>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400" baseline="30000">
                <a:solidFill>
                  <a:schemeClr val="bg1">
                    <a:lumMod val="65000"/>
                  </a:schemeClr>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4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rPr>
              <a:t>。患者随机接受醋酸钙或安慰剂治疗，并且每个患者继续接受与先前研究中单独确定的数量相同的片剂。治疗2周后，患者改用替代疗法治疗2周。总体而言</a:t>
            </a:r>
            <a:r>
              <a:rPr lang="zh-CN" altLang="en-US" sz="1400" b="1" dirty="0">
                <a:solidFill>
                  <a:schemeClr val="accent1">
                    <a:lumMod val="75000"/>
                  </a:schemeClr>
                </a:solidFill>
                <a:latin typeface="黑体" panose="02010609060101010101" pitchFamily="49" charset="-122"/>
                <a:ea typeface="黑体" panose="02010609060101010101" pitchFamily="49" charset="-122"/>
                <a:cs typeface="黑体" panose="02010609060101010101" pitchFamily="49" charset="-122"/>
              </a:rPr>
              <a:t>，</a:t>
            </a:r>
            <a:r>
              <a:rPr lang="zh-CN" altLang="en-US" sz="1400" b="1" dirty="0">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rPr>
              <a:t>醋酸钙治疗</a:t>
            </a:r>
            <a:r>
              <a:rPr lang="en-US" altLang="zh-CN" sz="1400" b="1" dirty="0">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rPr>
              <a:t>2</a:t>
            </a:r>
            <a:r>
              <a:rPr lang="zh-CN" altLang="en-US" sz="1400" b="1" dirty="0">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rPr>
              <a:t>周后，血清磷平均降低</a:t>
            </a:r>
            <a:r>
              <a:rPr lang="en-US" altLang="zh-CN" sz="1400" b="1" dirty="0">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rPr>
              <a:t>19%</a:t>
            </a:r>
            <a:r>
              <a:rPr lang="zh-CN" altLang="en-US" sz="14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rPr>
              <a:t>，具有统计学意义（</a:t>
            </a:r>
            <a:r>
              <a:rPr lang="en-US" altLang="zh-CN" sz="14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rPr>
              <a:t>P&lt;0.01</a:t>
            </a:r>
            <a:r>
              <a:rPr lang="zh-CN" altLang="en-US" sz="14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rPr>
              <a:t>）。</a:t>
            </a:r>
            <a:endParaRPr lang="zh-CN" altLang="en-US" sz="1400" dirty="0">
              <a:solidFill>
                <a:schemeClr val="tx1">
                  <a:lumMod val="85000"/>
                  <a:lumOff val="15000"/>
                </a:schemeClr>
              </a:solidFill>
              <a:latin typeface="黑体" panose="02010609060101010101" pitchFamily="49" charset="-122"/>
              <a:ea typeface="黑体" panose="02010609060101010101" pitchFamily="49" charset="-122"/>
              <a:cs typeface="黑体" panose="02010609060101010101" pitchFamily="49" charset="-122"/>
            </a:endParaRPr>
          </a:p>
        </p:txBody>
      </p:sp>
      <p:sp>
        <p:nvSpPr>
          <p:cNvPr id="10" name="文本框 9"/>
          <p:cNvSpPr txBox="1"/>
          <p:nvPr/>
        </p:nvSpPr>
        <p:spPr>
          <a:xfrm>
            <a:off x="892134" y="1523286"/>
            <a:ext cx="10283423" cy="337185"/>
          </a:xfrm>
          <a:prstGeom prst="rect">
            <a:avLst/>
          </a:prstGeom>
          <a:noFill/>
        </p:spPr>
        <p:txBody>
          <a:bodyPr wrap="square">
            <a:spAutoFit/>
          </a:bodyPr>
          <a:p>
            <a:r>
              <a:rPr lang="zh-CN" altLang="en-US" sz="1600" dirty="0">
                <a:latin typeface="黑体" panose="02010609060101010101" pitchFamily="49" charset="-122"/>
                <a:ea typeface="黑体" panose="02010609060101010101" pitchFamily="49" charset="-122"/>
                <a:cs typeface="黑体" panose="02010609060101010101" pitchFamily="49" charset="-122"/>
              </a:rPr>
              <a:t>健康志愿者中醋酸钙口服溶液和醋酸钙胶囊的生物等效性研究：一项三臂、开放标签的随机对照研究</a:t>
            </a:r>
            <a:r>
              <a:rPr lang="zh-CN" altLang="en-US" sz="1600" baseline="3000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600" baseline="3000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1600" baseline="30000">
                <a:solidFill>
                  <a:schemeClr val="tx1">
                    <a:lumMod val="50000"/>
                    <a:lumOff val="50000"/>
                  </a:schemeClr>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600" baseline="30000" dirty="0">
              <a:latin typeface="黑体" panose="02010609060101010101" pitchFamily="49" charset="-122"/>
              <a:ea typeface="黑体" panose="02010609060101010101" pitchFamily="49" charset="-122"/>
              <a:cs typeface="黑体" panose="02010609060101010101" pitchFamily="49" charset="-122"/>
            </a:endParaRPr>
          </a:p>
        </p:txBody>
      </p:sp>
      <p:sp>
        <p:nvSpPr>
          <p:cNvPr id="12" name="文本框 11"/>
          <p:cNvSpPr txBox="1"/>
          <p:nvPr/>
        </p:nvSpPr>
        <p:spPr>
          <a:xfrm>
            <a:off x="765810" y="5774055"/>
            <a:ext cx="10538460" cy="604520"/>
          </a:xfrm>
          <a:prstGeom prst="rect">
            <a:avLst/>
          </a:prstGeom>
          <a:noFill/>
        </p:spPr>
        <p:txBody>
          <a:bodyPr wrap="square">
            <a:noAutofit/>
          </a:bodyPr>
          <a:p>
            <a:r>
              <a:rPr lang="zh-CN" altLang="en-US"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8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800" dirty="0">
                <a:solidFill>
                  <a:schemeClr val="bg1">
                    <a:lumMod val="65000"/>
                  </a:schemeClr>
                </a:solidFill>
              </a:rPr>
              <a:t>J.A. Diaz-</a:t>
            </a:r>
            <a:r>
              <a:rPr lang="en-US" altLang="zh-CN" sz="800" dirty="0" err="1">
                <a:solidFill>
                  <a:schemeClr val="bg1">
                    <a:lumMod val="65000"/>
                  </a:schemeClr>
                </a:solidFill>
              </a:rPr>
              <a:t>Buxo</a:t>
            </a:r>
            <a:r>
              <a:rPr lang="en-US" altLang="zh-CN" sz="800" dirty="0">
                <a:solidFill>
                  <a:schemeClr val="bg1">
                    <a:lumMod val="65000"/>
                  </a:schemeClr>
                </a:solidFill>
              </a:rPr>
              <a:t> et al. A randomized, controlled, three-arm, open-label, cross-over bioequivalence study comparing calcium acetate oral solution and calcium acetate gelcaps in healthy volunteers. The Journal of Applied Research. 2012;12(2):98-107.</a:t>
            </a:r>
            <a:endParaRPr lang="en-US" altLang="zh-CN" sz="800" dirty="0">
              <a:solidFill>
                <a:schemeClr val="bg1">
                  <a:lumMod val="65000"/>
                </a:schemeClr>
              </a:solidFill>
            </a:endParaRPr>
          </a:p>
          <a:p>
            <a:r>
              <a:rPr lang="zh-CN" altLang="en-US" sz="80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80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80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]醋酸钙口服溶液上市许可申请资料</a:t>
            </a:r>
            <a:r>
              <a:rPr lang="en-US" altLang="zh-CN" sz="80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1.3.1.2</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3" name="图片 12"/>
          <p:cNvPicPr>
            <a:picLocks noChangeAspect="1"/>
          </p:cNvPicPr>
          <p:nvPr/>
        </p:nvPicPr>
        <p:blipFill>
          <a:blip r:embed="rId2"/>
          <a:stretch>
            <a:fillRect/>
          </a:stretch>
        </p:blipFill>
        <p:spPr>
          <a:xfrm>
            <a:off x="758825" y="2260600"/>
            <a:ext cx="5440045" cy="1928495"/>
          </a:xfrm>
          <a:prstGeom prst="rect">
            <a:avLst/>
          </a:prstGeom>
        </p:spPr>
      </p:pic>
      <p:pic>
        <p:nvPicPr>
          <p:cNvPr id="14" name="图片 13"/>
          <p:cNvPicPr>
            <a:picLocks noChangeAspect="1"/>
          </p:cNvPicPr>
          <p:nvPr/>
        </p:nvPicPr>
        <p:blipFill>
          <a:blip r:embed="rId3"/>
          <a:stretch>
            <a:fillRect/>
          </a:stretch>
        </p:blipFill>
        <p:spPr>
          <a:xfrm>
            <a:off x="6323330" y="2306320"/>
            <a:ext cx="5262245" cy="2043430"/>
          </a:xfrm>
          <a:prstGeom prst="rect">
            <a:avLst/>
          </a:prstGeom>
        </p:spPr>
      </p:pic>
      <p:sp>
        <p:nvSpPr>
          <p:cNvPr id="15" name="文本框 14"/>
          <p:cNvSpPr txBox="1"/>
          <p:nvPr/>
        </p:nvSpPr>
        <p:spPr>
          <a:xfrm>
            <a:off x="2495550" y="1052830"/>
            <a:ext cx="6096000" cy="368300"/>
          </a:xfrm>
          <a:prstGeom prst="rect">
            <a:avLst/>
          </a:prstGeom>
          <a:noFill/>
        </p:spPr>
        <p:txBody>
          <a:bodyPr wrap="square" rtlCol="0" anchor="t">
            <a:spAutoFit/>
          </a:bodyPr>
          <a:p>
            <a:r>
              <a:rPr lang="zh-CN" altLang="en-US" b="1" dirty="0">
                <a:solidFill>
                  <a:srgbClr val="C00000"/>
                </a:solidFill>
                <a:latin typeface="黑体" panose="02010609060101010101" pitchFamily="49" charset="-122"/>
                <a:ea typeface="黑体" panose="02010609060101010101" pitchFamily="49" charset="-122"/>
                <a:sym typeface="+mn-ea"/>
              </a:rPr>
              <a:t>醋酸钙口服溶液降磷效果明确，其耐受性和依从性更好</a:t>
            </a:r>
            <a:r>
              <a:rPr lang="en-US" altLang="zh-CN" b="1" dirty="0">
                <a:solidFill>
                  <a:srgbClr val="C00000"/>
                </a:solidFill>
                <a:latin typeface="黑体" panose="02010609060101010101" pitchFamily="49" charset="-122"/>
                <a:ea typeface="黑体" panose="02010609060101010101" pitchFamily="49" charset="-122"/>
                <a:sym typeface="+mn-ea"/>
              </a:rPr>
              <a:t>!</a:t>
            </a:r>
            <a:endParaRPr lang="en-US" altLang="zh-CN"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V="1">
            <a:off x="452388" y="652891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6" name="矩形 25"/>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983432" y="396479"/>
            <a:ext cx="2059911"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三、有效性</a:t>
            </a:r>
            <a:endParaRPr lang="zh-CN" altLang="en-US" b="1" dirty="0">
              <a:latin typeface="黑体" panose="02010609060101010101" pitchFamily="49" charset="-122"/>
              <a:ea typeface="黑体" panose="02010609060101010101" pitchFamily="49" charset="-122"/>
            </a:endParaRPr>
          </a:p>
        </p:txBody>
      </p:sp>
      <p:graphicFrame>
        <p:nvGraphicFramePr>
          <p:cNvPr id="10" name="图表 9"/>
          <p:cNvGraphicFramePr/>
          <p:nvPr/>
        </p:nvGraphicFramePr>
        <p:xfrm>
          <a:off x="6736080" y="1394460"/>
          <a:ext cx="4665980" cy="2562860"/>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874395" y="4213860"/>
            <a:ext cx="5224780" cy="1476375"/>
          </a:xfrm>
          <a:prstGeom prst="rect">
            <a:avLst/>
          </a:prstGeom>
          <a:noFill/>
        </p:spPr>
        <p:txBody>
          <a:bodyPr wrap="square" rtlCol="0" anchor="t">
            <a:spAutoFit/>
          </a:bodyPr>
          <a:p>
            <a:pPr indent="0" fontAlgn="auto">
              <a:lnSpc>
                <a:spcPct val="150000"/>
              </a:lnSpc>
            </a:pPr>
            <a:r>
              <a:rPr lang="en-US" altLang="zh-CN" sz="1200" dirty="0">
                <a:latin typeface="黑体" panose="02010609060101010101" pitchFamily="49" charset="-122"/>
                <a:ea typeface="黑体" panose="02010609060101010101" pitchFamily="49" charset="-122"/>
                <a:cs typeface="黑体" panose="02010609060101010101" pitchFamily="49" charset="-122"/>
                <a:sym typeface="+mn-ea"/>
              </a:rPr>
              <a:t>2020</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ea"/>
              </a:rPr>
              <a:t>年陈雷、姜秋岩在国内期刊</a:t>
            </a:r>
            <a:r>
              <a:rPr lang="en-US" altLang="zh-CN" sz="12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ea"/>
              </a:rPr>
              <a:t>临床肾病学杂志</a:t>
            </a:r>
            <a:r>
              <a:rPr lang="en-US" altLang="zh-CN" sz="12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ea"/>
              </a:rPr>
              <a:t>发表了一项题为“碳酸镧与醋酸钙在血液透析患者中降低血磷的疗效比较</a:t>
            </a:r>
            <a:r>
              <a:rPr lang="en-US" altLang="zh-CN" sz="1200" baseline="30000" dirty="0">
                <a:solidFill>
                  <a:schemeClr val="bg1">
                    <a:lumMod val="65000"/>
                  </a:schemeClr>
                </a:solidFill>
                <a:latin typeface="黑体" panose="02010609060101010101" pitchFamily="49" charset="-122"/>
                <a:ea typeface="黑体" panose="02010609060101010101" pitchFamily="49" charset="-122"/>
                <a:cs typeface="黑体" panose="02010609060101010101" pitchFamily="49" charset="-122"/>
                <a:sym typeface="+mn-ea"/>
              </a:rPr>
              <a:t>[1] </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ea"/>
              </a:rPr>
              <a:t>”的研究，醋酸钙（平均</a:t>
            </a:r>
            <a:r>
              <a:rPr lang="en-US" altLang="zh-CN" sz="1200" dirty="0">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ea"/>
              </a:rPr>
              <a:t>片</a:t>
            </a:r>
            <a:r>
              <a:rPr lang="en-US" altLang="zh-CN" sz="12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ea"/>
              </a:rPr>
              <a:t>日）与碳酸镧（平均</a:t>
            </a:r>
            <a:r>
              <a:rPr lang="en-US" altLang="zh-CN" sz="1200" dirty="0">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ea"/>
              </a:rPr>
              <a:t>片</a:t>
            </a:r>
            <a:r>
              <a:rPr lang="en-US" altLang="zh-CN" sz="1200" dirty="0">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200" dirty="0">
                <a:latin typeface="黑体" panose="02010609060101010101" pitchFamily="49" charset="-122"/>
                <a:ea typeface="黑体" panose="02010609060101010101" pitchFamily="49" charset="-122"/>
                <a:cs typeface="黑体" panose="02010609060101010101" pitchFamily="49" charset="-122"/>
                <a:sym typeface="+mn-ea"/>
              </a:rPr>
              <a:t>日）相比，</a:t>
            </a:r>
            <a:r>
              <a:rPr lang="zh-CN" altLang="en-US" sz="1200" b="1" dirty="0">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sym typeface="+mn-ea"/>
              </a:rPr>
              <a:t>胃肠道不良反应更少，并且未出现血管钙化，在严格限磷饮食及使用低钙透析液的情况下，醋酸钙未增加ＨＤ患者发生高钙血症的风险。</a:t>
            </a:r>
            <a:endParaRPr lang="zh-CN" altLang="en-US" sz="1200" b="1" dirty="0">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2" name="文本框 11"/>
          <p:cNvSpPr txBox="1"/>
          <p:nvPr/>
        </p:nvSpPr>
        <p:spPr>
          <a:xfrm>
            <a:off x="761365" y="6002020"/>
            <a:ext cx="10826115" cy="460375"/>
          </a:xfrm>
          <a:prstGeom prst="rect">
            <a:avLst/>
          </a:prstGeom>
          <a:noFill/>
        </p:spPr>
        <p:txBody>
          <a:bodyPr wrap="square">
            <a:spAutoFit/>
          </a:bodyPr>
          <a:p>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陈雷</a:t>
            </a: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姜秋岩</a:t>
            </a: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碳酸镧与醋酸钙在血液透析患者中降低血磷的疗效比较</a:t>
            </a: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[J].</a:t>
            </a:r>
            <a:r>
              <a:rPr lang="zh-CN" altLang="en-US"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临床肾脏病杂志</a:t>
            </a: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 2020, 20(2):5.</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[2] Goto S, Komaba H. Moriwaki K，et al. Clinical efficacy and cost- ffectiveness of lanthanum carbonate as second line thera-py in hemodialysis patients in Japan[J]. ClinJ Am Soe Neph-rol, 2011, 6(6): 1375-1384. DOI: 10. 2215/CJN. 08841010.</a:t>
            </a:r>
            <a:endParaRPr lang="en-US" altLang="zh-CN" sz="800" dirty="0">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图片 12"/>
          <p:cNvPicPr>
            <a:picLocks noChangeAspect="1"/>
          </p:cNvPicPr>
          <p:nvPr/>
        </p:nvPicPr>
        <p:blipFill>
          <a:blip r:embed="rId3"/>
          <a:stretch>
            <a:fillRect/>
          </a:stretch>
        </p:blipFill>
        <p:spPr>
          <a:xfrm>
            <a:off x="824865" y="1628775"/>
            <a:ext cx="5323840" cy="2578100"/>
          </a:xfrm>
          <a:prstGeom prst="rect">
            <a:avLst/>
          </a:prstGeom>
        </p:spPr>
      </p:pic>
      <p:sp>
        <p:nvSpPr>
          <p:cNvPr id="14" name="文本框 13"/>
          <p:cNvSpPr txBox="1"/>
          <p:nvPr/>
        </p:nvSpPr>
        <p:spPr>
          <a:xfrm>
            <a:off x="6671945" y="4293235"/>
            <a:ext cx="4780915" cy="1210945"/>
          </a:xfrm>
          <a:prstGeom prst="rect">
            <a:avLst/>
          </a:prstGeom>
        </p:spPr>
        <p:txBody>
          <a:bodyPr wrap="square">
            <a:spAutoFit/>
          </a:bodyPr>
          <a:p>
            <a:pPr>
              <a:lnSpc>
                <a:spcPct val="140000"/>
              </a:lnSpc>
            </a:pPr>
            <a:r>
              <a:rPr lang="zh-CN" altLang="en-US" sz="1200">
                <a:solidFill>
                  <a:srgbClr val="000000"/>
                </a:solidFill>
                <a:latin typeface="黑体" panose="02010609060101010101" pitchFamily="49" charset="-122"/>
                <a:ea typeface="黑体" panose="02010609060101010101" pitchFamily="49" charset="-122"/>
                <a:cs typeface="黑体" panose="02010609060101010101" pitchFamily="49" charset="-122"/>
              </a:rPr>
              <a:t>从卫生经济学角度看，醋酸钙及碳酸镧均能有效降低血磷，更适用于血磷水平较低或饮食控制较佳的患者，碳酸镧更适用于严重高磷血症患者。自日本的卫生经济学研究也提示</a:t>
            </a:r>
            <a:r>
              <a:rPr lang="zh-CN" altLang="en-US" sz="1400" b="1">
                <a:solidFill>
                  <a:schemeClr val="accent6"/>
                </a:solidFill>
                <a:latin typeface="黑体" panose="02010609060101010101" pitchFamily="49" charset="-122"/>
                <a:ea typeface="黑体" panose="02010609060101010101" pitchFamily="49" charset="-122"/>
                <a:cs typeface="黑体" panose="02010609060101010101" pitchFamily="49" charset="-122"/>
              </a:rPr>
              <a:t>碳酸镧更适合高磷血症的二线选择</a:t>
            </a:r>
            <a:r>
              <a:rPr lang="en-US" altLang="zh-CN" sz="1400" b="1" baseline="30000" dirty="0">
                <a:solidFill>
                  <a:schemeClr val="accent6"/>
                </a:solidFill>
                <a:latin typeface="黑体" panose="02010609060101010101" pitchFamily="49" charset="-122"/>
                <a:ea typeface="黑体" panose="02010609060101010101" pitchFamily="49" charset="-122"/>
                <a:cs typeface="黑体" panose="02010609060101010101" pitchFamily="49" charset="-122"/>
                <a:sym typeface="+mn-ea"/>
              </a:rPr>
              <a:t>[2] </a:t>
            </a:r>
            <a:r>
              <a:rPr lang="zh-CN" altLang="en-US" sz="1400" b="1">
                <a:solidFill>
                  <a:schemeClr val="accent6"/>
                </a:solidFill>
                <a:latin typeface="黑体" panose="02010609060101010101" pitchFamily="49" charset="-122"/>
                <a:ea typeface="黑体" panose="02010609060101010101" pitchFamily="49" charset="-122"/>
                <a:cs typeface="黑体" panose="02010609060101010101" pitchFamily="49" charset="-122"/>
              </a:rPr>
              <a:t>。</a:t>
            </a:r>
            <a:endParaRPr lang="zh-CN" altLang="en-US" sz="1400" b="1">
              <a:solidFill>
                <a:schemeClr val="accent6"/>
              </a:solidFill>
              <a:latin typeface="黑体" panose="02010609060101010101" pitchFamily="49" charset="-122"/>
              <a:ea typeface="黑体" panose="02010609060101010101" pitchFamily="49" charset="-122"/>
              <a:cs typeface="黑体" panose="02010609060101010101" pitchFamily="49" charset="-122"/>
            </a:endParaRPr>
          </a:p>
        </p:txBody>
      </p:sp>
      <p:sp>
        <p:nvSpPr>
          <p:cNvPr id="28" name="文本框 27"/>
          <p:cNvSpPr txBox="1"/>
          <p:nvPr/>
        </p:nvSpPr>
        <p:spPr>
          <a:xfrm>
            <a:off x="1847850" y="981075"/>
            <a:ext cx="9071610" cy="398780"/>
          </a:xfrm>
          <a:prstGeom prst="rect">
            <a:avLst/>
          </a:prstGeom>
          <a:noFill/>
        </p:spPr>
        <p:txBody>
          <a:bodyPr wrap="square" rtlCol="0" anchor="t">
            <a:spAutoFit/>
          </a:bodyPr>
          <a:p>
            <a:r>
              <a:rPr lang="zh-CN" altLang="en-US" sz="2000" b="1">
                <a:solidFill>
                  <a:srgbClr val="C00000"/>
                </a:solidFill>
                <a:latin typeface="黑体" panose="02010609060101010101" pitchFamily="49" charset="-122"/>
                <a:ea typeface="黑体" panose="02010609060101010101" pitchFamily="49" charset="-122"/>
              </a:rPr>
              <a:t>醋酸钙与碳酸镧相比较，更具经济性，不良反应更少，且未出现血管钙化</a:t>
            </a:r>
            <a:endParaRPr lang="zh-CN" altLang="en-US" sz="2000" b="1">
              <a:solidFill>
                <a:srgbClr val="C00000"/>
              </a:solidFill>
              <a:latin typeface="黑体" panose="02010609060101010101" pitchFamily="49" charset="-122"/>
              <a:ea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flipV="1">
            <a:off x="452388" y="652891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2" name="矩形 21"/>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955813" y="348842"/>
            <a:ext cx="2059911" cy="369332"/>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三、有效性</a:t>
            </a:r>
            <a:endParaRPr lang="zh-CN" altLang="en-US" b="1" dirty="0">
              <a:latin typeface="黑体" panose="02010609060101010101" pitchFamily="49" charset="-122"/>
              <a:ea typeface="黑体" panose="02010609060101010101" pitchFamily="49" charset="-122"/>
            </a:endParaRPr>
          </a:p>
        </p:txBody>
      </p:sp>
      <p:graphicFrame>
        <p:nvGraphicFramePr>
          <p:cNvPr id="3" name="表格 2"/>
          <p:cNvGraphicFramePr/>
          <p:nvPr>
            <p:custDataLst>
              <p:tags r:id="rId2"/>
            </p:custDataLst>
          </p:nvPr>
        </p:nvGraphicFramePr>
        <p:xfrm>
          <a:off x="576580" y="1075690"/>
          <a:ext cx="11125200" cy="4861560"/>
        </p:xfrm>
        <a:graphic>
          <a:graphicData uri="http://schemas.openxmlformats.org/drawingml/2006/table">
            <a:tbl>
              <a:tblPr firstRow="1" bandRow="1">
                <a:tableStyleId>{B870D84C-EF31-4E5A-AC50-0331583BA98F}</a:tableStyleId>
              </a:tblPr>
              <a:tblGrid>
                <a:gridCol w="904875"/>
                <a:gridCol w="3307080"/>
                <a:gridCol w="2540635"/>
                <a:gridCol w="4372610"/>
              </a:tblGrid>
              <a:tr h="478155">
                <a:tc>
                  <a:txBody>
                    <a:bodyPr/>
                    <a:p>
                      <a:pPr algn="ctr">
                        <a:buNone/>
                      </a:pPr>
                      <a:r>
                        <a:rPr lang="zh-CN" altLang="en-US" sz="1400" b="1">
                          <a:solidFill>
                            <a:schemeClr val="bg1"/>
                          </a:solidFill>
                          <a:latin typeface="黑体" panose="02010609060101010101" pitchFamily="49" charset="-122"/>
                          <a:ea typeface="黑体" panose="02010609060101010101" pitchFamily="49" charset="-122"/>
                        </a:rPr>
                        <a:t>年份</a:t>
                      </a:r>
                      <a:endParaRPr lang="zh-CN" altLang="en-US" sz="1400" b="1">
                        <a:solidFill>
                          <a:schemeClr val="bg1"/>
                        </a:solidFill>
                        <a:latin typeface="黑体" panose="02010609060101010101" pitchFamily="49" charset="-122"/>
                        <a:ea typeface="黑体" panose="02010609060101010101" pitchFamily="49" charset="-122"/>
                      </a:endParaRPr>
                    </a:p>
                  </a:txBody>
                  <a:tcPr anchor="ctr" anchorCtr="0">
                    <a:solidFill>
                      <a:schemeClr val="accent5"/>
                    </a:solidFill>
                  </a:tcPr>
                </a:tc>
                <a:tc>
                  <a:txBody>
                    <a:bodyPr/>
                    <a:p>
                      <a:pPr algn="ctr">
                        <a:buNone/>
                      </a:pPr>
                      <a:r>
                        <a:rPr lang="zh-CN" altLang="en-US" sz="1400" b="1">
                          <a:solidFill>
                            <a:schemeClr val="bg1"/>
                          </a:solidFill>
                          <a:latin typeface="黑体" panose="02010609060101010101" pitchFamily="49" charset="-122"/>
                          <a:ea typeface="黑体" panose="02010609060101010101" pitchFamily="49" charset="-122"/>
                          <a:cs typeface="黑体" panose="02010609060101010101" pitchFamily="49" charset="-122"/>
                        </a:rPr>
                        <a:t>指南</a:t>
                      </a:r>
                      <a:r>
                        <a:rPr lang="en-US" altLang="zh-CN" sz="1400" b="1">
                          <a:solidFill>
                            <a:schemeClr val="bg1"/>
                          </a:solidFill>
                          <a:latin typeface="黑体" panose="02010609060101010101" pitchFamily="49" charset="-122"/>
                          <a:ea typeface="黑体" panose="02010609060101010101" pitchFamily="49" charset="-122"/>
                          <a:cs typeface="黑体" panose="02010609060101010101" pitchFamily="49" charset="-122"/>
                        </a:rPr>
                        <a:t>/</a:t>
                      </a:r>
                      <a:r>
                        <a:rPr lang="zh-CN" altLang="en-US" sz="1400" b="1">
                          <a:solidFill>
                            <a:schemeClr val="bg1"/>
                          </a:solidFill>
                          <a:latin typeface="黑体" panose="02010609060101010101" pitchFamily="49" charset="-122"/>
                          <a:ea typeface="黑体" panose="02010609060101010101" pitchFamily="49" charset="-122"/>
                          <a:cs typeface="黑体" panose="02010609060101010101" pitchFamily="49" charset="-122"/>
                        </a:rPr>
                        <a:t>专家共识</a:t>
                      </a:r>
                      <a:endParaRPr lang="zh-CN" altLang="en-US" sz="1400" b="1">
                        <a:solidFill>
                          <a:schemeClr val="bg1"/>
                        </a:solidFill>
                        <a:latin typeface="黑体" panose="02010609060101010101" pitchFamily="49" charset="-122"/>
                        <a:ea typeface="黑体" panose="02010609060101010101" pitchFamily="49" charset="-122"/>
                        <a:cs typeface="黑体" panose="02010609060101010101" pitchFamily="49" charset="-122"/>
                      </a:endParaRPr>
                    </a:p>
                  </a:txBody>
                  <a:tcPr anchor="ctr" anchorCtr="0">
                    <a:solidFill>
                      <a:schemeClr val="accent5"/>
                    </a:solidFill>
                  </a:tcPr>
                </a:tc>
                <a:tc>
                  <a:txBody>
                    <a:bodyPr/>
                    <a:p>
                      <a:pPr algn="ctr">
                        <a:buNone/>
                      </a:pPr>
                      <a:r>
                        <a:rPr lang="zh-CN" altLang="en-US" sz="1400" b="1">
                          <a:solidFill>
                            <a:schemeClr val="bg1"/>
                          </a:solidFill>
                          <a:latin typeface="黑体" panose="02010609060101010101" pitchFamily="49" charset="-122"/>
                          <a:ea typeface="黑体" panose="02010609060101010101" pitchFamily="49" charset="-122"/>
                        </a:rPr>
                        <a:t>发表单位</a:t>
                      </a:r>
                      <a:endParaRPr lang="zh-CN" altLang="en-US" sz="1400" b="1">
                        <a:solidFill>
                          <a:schemeClr val="bg1"/>
                        </a:solidFill>
                        <a:latin typeface="黑体" panose="02010609060101010101" pitchFamily="49" charset="-122"/>
                        <a:ea typeface="黑体" panose="02010609060101010101" pitchFamily="49" charset="-122"/>
                      </a:endParaRPr>
                    </a:p>
                  </a:txBody>
                  <a:tcPr anchor="ctr" anchorCtr="0">
                    <a:solidFill>
                      <a:schemeClr val="accent5"/>
                    </a:solidFill>
                  </a:tcPr>
                </a:tc>
                <a:tc>
                  <a:txBody>
                    <a:bodyPr/>
                    <a:p>
                      <a:pPr algn="ctr">
                        <a:buNone/>
                      </a:pPr>
                      <a:r>
                        <a:rPr lang="zh-CN" altLang="en-US" sz="1400" b="1">
                          <a:solidFill>
                            <a:schemeClr val="bg1"/>
                          </a:solidFill>
                          <a:latin typeface="黑体" panose="02010609060101010101" pitchFamily="49" charset="-122"/>
                          <a:ea typeface="黑体" panose="02010609060101010101" pitchFamily="49" charset="-122"/>
                        </a:rPr>
                        <a:t>推荐内容</a:t>
                      </a:r>
                      <a:endParaRPr lang="zh-CN" altLang="en-US" sz="1400" b="1">
                        <a:solidFill>
                          <a:schemeClr val="bg1"/>
                        </a:solidFill>
                        <a:latin typeface="黑体" panose="02010609060101010101" pitchFamily="49" charset="-122"/>
                        <a:ea typeface="黑体" panose="02010609060101010101" pitchFamily="49" charset="-122"/>
                      </a:endParaRPr>
                    </a:p>
                  </a:txBody>
                  <a:tcPr anchor="ctr" anchorCtr="0">
                    <a:solidFill>
                      <a:schemeClr val="accent5"/>
                    </a:solidFill>
                  </a:tcPr>
                </a:tc>
              </a:tr>
              <a:tr h="645795">
                <a:tc>
                  <a:txBody>
                    <a:bodyPr/>
                    <a:p>
                      <a:pPr indent="0" algn="ctr" fontAlgn="auto">
                        <a:buNone/>
                      </a:pPr>
                      <a:r>
                        <a:rPr lang="en-US" altLang="zh-CN" sz="1200">
                          <a:latin typeface="黑体" panose="02010609060101010101" pitchFamily="49" charset="-122"/>
                          <a:ea typeface="黑体" panose="02010609060101010101" pitchFamily="49" charset="-122"/>
                          <a:cs typeface="黑体" panose="02010609060101010101" pitchFamily="49" charset="-122"/>
                        </a:rPr>
                        <a:t>2021</a:t>
                      </a:r>
                      <a:r>
                        <a:rPr lang="zh-CN" altLang="en-US" sz="1200">
                          <a:latin typeface="黑体" panose="02010609060101010101" pitchFamily="49" charset="-122"/>
                          <a:ea typeface="黑体" panose="02010609060101010101" pitchFamily="49" charset="-122"/>
                          <a:cs typeface="黑体" panose="02010609060101010101" pitchFamily="49" charset="-122"/>
                        </a:rPr>
                        <a:t>年</a:t>
                      </a:r>
                      <a:endParaRPr lang="zh-CN" altLang="en-US"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indent="0" algn="ctr" fontAlgn="auto">
                        <a:lnSpc>
                          <a:spcPct val="80000"/>
                        </a:lnSpc>
                        <a:buClrTx/>
                        <a:buSzTx/>
                        <a:buFontTx/>
                        <a:buNone/>
                      </a:pPr>
                      <a:r>
                        <a:rPr lang="zh-CN" altLang="en-US" sz="800" dirty="0">
                          <a:latin typeface="黑体" panose="02010609060101010101" pitchFamily="49" charset="-122"/>
                          <a:ea typeface="黑体" panose="02010609060101010101" pitchFamily="49" charset="-122"/>
                          <a:cs typeface="黑体" panose="02010609060101010101" pitchFamily="49" charset="-122"/>
                          <a:sym typeface="+mn-ea"/>
                        </a:rPr>
                        <a:t>Chronic kidney disease: assessment and management</a:t>
                      </a:r>
                      <a:endParaRPr lang="zh-CN" altLang="en-US" sz="800" dirty="0">
                        <a:latin typeface="黑体" panose="02010609060101010101" pitchFamily="49" charset="-122"/>
                        <a:ea typeface="黑体" panose="02010609060101010101" pitchFamily="49" charset="-122"/>
                        <a:cs typeface="黑体" panose="02010609060101010101" pitchFamily="49" charset="-122"/>
                        <a:sym typeface="+mn-ea"/>
                      </a:endParaRPr>
                    </a:p>
                    <a:p>
                      <a:pPr indent="0" algn="ctr" fontAlgn="auto">
                        <a:lnSpc>
                          <a:spcPct val="80000"/>
                        </a:lnSpc>
                        <a:buClrTx/>
                        <a:buSzTx/>
                        <a:buFontTx/>
                        <a:buNone/>
                      </a:pPr>
                      <a:endParaRPr lang="zh-CN" altLang="en-US" sz="1200" dirty="0">
                        <a:latin typeface="黑体" panose="02010609060101010101" pitchFamily="49" charset="-122"/>
                        <a:ea typeface="黑体" panose="02010609060101010101" pitchFamily="49" charset="-122"/>
                        <a:cs typeface="黑体" panose="02010609060101010101" pitchFamily="49" charset="-122"/>
                        <a:sym typeface="+mn-ea"/>
                      </a:endParaRPr>
                    </a:p>
                    <a:p>
                      <a:pPr indent="0" algn="ctr" fontAlgn="auto">
                        <a:lnSpc>
                          <a:spcPct val="80000"/>
                        </a:lnSpc>
                        <a:buClrTx/>
                        <a:buSzTx/>
                        <a:buFontTx/>
                        <a:buNone/>
                      </a:pPr>
                      <a:r>
                        <a:rPr lang="zh-CN" altLang="en-US" sz="1200" dirty="0">
                          <a:latin typeface="黑体" panose="02010609060101010101" pitchFamily="49" charset="-122"/>
                          <a:ea typeface="黑体" panose="02010609060101010101" pitchFamily="49" charset="-122"/>
                          <a:cs typeface="黑体" panose="02010609060101010101" pitchFamily="49" charset="-122"/>
                          <a:sym typeface="+mn-ea"/>
                        </a:rPr>
                        <a:t>慢性肾脏病的评估和管理指南</a:t>
                      </a:r>
                      <a:endParaRPr lang="zh-CN" altLang="en-US"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indent="0" algn="ctr" fontAlgn="auto">
                        <a:buClrTx/>
                        <a:buSzTx/>
                        <a:buFontTx/>
                        <a:buNone/>
                      </a:pPr>
                      <a:r>
                        <a:rPr lang="zh-CN" altLang="en-US" sz="1200" dirty="0">
                          <a:latin typeface="黑体" panose="02010609060101010101" pitchFamily="49" charset="-122"/>
                          <a:ea typeface="黑体" panose="02010609060101010101" pitchFamily="49" charset="-122"/>
                          <a:cs typeface="黑体" panose="02010609060101010101" pitchFamily="49" charset="-122"/>
                          <a:sym typeface="+mn-ea"/>
                        </a:rPr>
                        <a:t>英国国家卫生与临床优化研究所 </a:t>
                      </a:r>
                      <a:r>
                        <a:rPr lang="en-US" altLang="zh-CN" sz="1200" dirty="0">
                          <a:latin typeface="黑体" panose="02010609060101010101" pitchFamily="49" charset="-122"/>
                          <a:ea typeface="黑体" panose="02010609060101010101" pitchFamily="49" charset="-122"/>
                          <a:cs typeface="黑体" panose="02010609060101010101" pitchFamily="49" charset="-122"/>
                          <a:sym typeface="+mn-ea"/>
                        </a:rPr>
                        <a:t>(NICE)</a:t>
                      </a:r>
                      <a:endParaRPr lang="zh-CN" altLang="en-US"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indent="0" algn="l" fontAlgn="auto">
                        <a:lnSpc>
                          <a:spcPct val="100000"/>
                        </a:lnSpc>
                        <a:spcBef>
                          <a:spcPts val="1000"/>
                        </a:spcBef>
                        <a:buClrTx/>
                        <a:buSzTx/>
                        <a:buFontTx/>
                        <a:buNone/>
                      </a:pPr>
                      <a:r>
                        <a:rPr lang="zh-CN" altLang="en-US" sz="1200" dirty="0">
                          <a:latin typeface="黑体" panose="02010609060101010101" pitchFamily="49" charset="-122"/>
                          <a:ea typeface="黑体" panose="02010609060101010101" pitchFamily="49" charset="-122"/>
                          <a:sym typeface="+mn-ea"/>
                        </a:rPr>
                        <a:t>高磷血症</a:t>
                      </a:r>
                      <a:r>
                        <a:rPr lang="zh-CN" altLang="en-US" sz="1200" b="1" dirty="0">
                          <a:solidFill>
                            <a:schemeClr val="accent6">
                              <a:lumMod val="75000"/>
                            </a:schemeClr>
                          </a:solidFill>
                          <a:latin typeface="黑体" panose="02010609060101010101" pitchFamily="49" charset="-122"/>
                          <a:ea typeface="黑体" panose="02010609060101010101" pitchFamily="49" charset="-122"/>
                          <a:sym typeface="+mn-ea"/>
                        </a:rPr>
                        <a:t>初始磷结合剂可选择醋酸钙</a:t>
                      </a:r>
                      <a:r>
                        <a:rPr lang="zh-CN" altLang="en-US" sz="1200" dirty="0">
                          <a:latin typeface="黑体" panose="02010609060101010101" pitchFamily="49" charset="-122"/>
                          <a:ea typeface="黑体" panose="02010609060101010101" pitchFamily="49" charset="-122"/>
                          <a:sym typeface="+mn-ea"/>
                        </a:rPr>
                        <a:t>，并指出</a:t>
                      </a:r>
                      <a:r>
                        <a:rPr lang="zh-CN" altLang="en-US" sz="1200" b="1" dirty="0">
                          <a:solidFill>
                            <a:schemeClr val="accent6">
                              <a:lumMod val="75000"/>
                            </a:schemeClr>
                          </a:solidFill>
                          <a:latin typeface="黑体" panose="02010609060101010101" pitchFamily="49" charset="-122"/>
                          <a:ea typeface="黑体" panose="02010609060101010101" pitchFamily="49" charset="-122"/>
                          <a:sym typeface="+mn-ea"/>
                        </a:rPr>
                        <a:t>最具成本效益的治疗策略是从醋酸钙开始</a:t>
                      </a:r>
                      <a:r>
                        <a:rPr lang="zh-CN" altLang="en-US" sz="1200" dirty="0">
                          <a:latin typeface="黑体" panose="02010609060101010101" pitchFamily="49" charset="-122"/>
                          <a:ea typeface="黑体" panose="02010609060101010101" pitchFamily="49" charset="-122"/>
                          <a:sym typeface="+mn-ea"/>
                        </a:rPr>
                        <a:t>，因为</a:t>
                      </a:r>
                      <a:r>
                        <a:rPr lang="zh-CN" altLang="en-US" sz="1200" b="1" dirty="0">
                          <a:solidFill>
                            <a:schemeClr val="accent6">
                              <a:lumMod val="75000"/>
                            </a:schemeClr>
                          </a:solidFill>
                          <a:latin typeface="黑体" panose="02010609060101010101" pitchFamily="49" charset="-122"/>
                          <a:ea typeface="黑体" panose="02010609060101010101" pitchFamily="49" charset="-122"/>
                          <a:sym typeface="+mn-ea"/>
                        </a:rPr>
                        <a:t>醋酸钙作为一线治疗</a:t>
                      </a:r>
                      <a:r>
                        <a:rPr lang="zh-CN" altLang="en-US" sz="1200" dirty="0">
                          <a:latin typeface="黑体" panose="02010609060101010101" pitchFamily="49" charset="-122"/>
                          <a:ea typeface="黑体" panose="02010609060101010101" pitchFamily="49" charset="-122"/>
                          <a:sym typeface="+mn-ea"/>
                        </a:rPr>
                        <a:t>提供了利益、危害和成本的最佳平衡。</a:t>
                      </a:r>
                      <a:endParaRPr lang="zh-CN" altLang="en-US" sz="1200" b="1" dirty="0">
                        <a:solidFill>
                          <a:schemeClr val="accent1">
                            <a:lumMod val="75000"/>
                          </a:schemeClr>
                        </a:solidFill>
                        <a:latin typeface="黑体" panose="02010609060101010101" pitchFamily="49" charset="-122"/>
                        <a:ea typeface="黑体" panose="02010609060101010101" pitchFamily="49" charset="-122"/>
                        <a:cs typeface="微软雅黑" panose="020B0503020204020204" pitchFamily="34" charset="-122"/>
                        <a:sym typeface="+mn-ea"/>
                      </a:endParaRPr>
                    </a:p>
                  </a:txBody>
                  <a:tcPr anchor="ctr" anchorCtr="0"/>
                </a:tc>
              </a:tr>
              <a:tr h="643255">
                <a:tc>
                  <a:txBody>
                    <a:bodyPr/>
                    <a:p>
                      <a:pPr indent="0" algn="ctr" fontAlgn="auto">
                        <a:buNone/>
                      </a:pPr>
                      <a:r>
                        <a:rPr lang="en-US" altLang="zh-CN" sz="1200">
                          <a:latin typeface="黑体" panose="02010609060101010101" pitchFamily="49" charset="-122"/>
                          <a:ea typeface="黑体" panose="02010609060101010101" pitchFamily="49" charset="-122"/>
                          <a:cs typeface="黑体" panose="02010609060101010101" pitchFamily="49" charset="-122"/>
                        </a:rPr>
                        <a:t>2013</a:t>
                      </a:r>
                      <a:r>
                        <a:rPr lang="zh-CN" altLang="en-US" sz="1200">
                          <a:latin typeface="黑体" panose="02010609060101010101" pitchFamily="49" charset="-122"/>
                          <a:ea typeface="黑体" panose="02010609060101010101" pitchFamily="49" charset="-122"/>
                          <a:cs typeface="黑体" panose="02010609060101010101" pitchFamily="49" charset="-122"/>
                        </a:rPr>
                        <a:t>年</a:t>
                      </a:r>
                      <a:endParaRPr lang="zh-CN" altLang="en-US"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indent="0" algn="ctr" fontAlgn="auto">
                        <a:lnSpc>
                          <a:spcPct val="100000"/>
                        </a:lnSpc>
                        <a:spcBef>
                          <a:spcPts val="1000"/>
                        </a:spcBef>
                        <a:buClrTx/>
                        <a:buSzTx/>
                        <a:buFontTx/>
                      </a:pPr>
                      <a:r>
                        <a:rPr lang="zh-CN" altLang="en-US" sz="800">
                          <a:latin typeface="黑体" panose="02010609060101010101" pitchFamily="49" charset="-122"/>
                          <a:ea typeface="黑体" panose="02010609060101010101" pitchFamily="49" charset="-122"/>
                          <a:cs typeface="黑体" panose="02010609060101010101" pitchFamily="49" charset="-122"/>
                        </a:rPr>
                        <a:t>《</a:t>
                      </a:r>
                      <a:r>
                        <a:rPr lang="en-US" altLang="zh-CN" sz="800">
                          <a:latin typeface="黑体" panose="02010609060101010101" pitchFamily="49" charset="-122"/>
                          <a:ea typeface="黑体" panose="02010609060101010101" pitchFamily="49" charset="-122"/>
                          <a:cs typeface="黑体" panose="02010609060101010101" pitchFamily="49" charset="-122"/>
                        </a:rPr>
                        <a:t>Hyperphosphataemia in chronic kidney disease (CG157)</a:t>
                      </a:r>
                      <a:r>
                        <a:rPr lang="zh-CN" altLang="en-US" sz="800">
                          <a:latin typeface="黑体" panose="02010609060101010101" pitchFamily="49" charset="-122"/>
                          <a:ea typeface="黑体" panose="02010609060101010101" pitchFamily="49" charset="-122"/>
                          <a:cs typeface="黑体" panose="02010609060101010101" pitchFamily="49" charset="-122"/>
                        </a:rPr>
                        <a:t>》</a:t>
                      </a:r>
                      <a:endParaRPr lang="zh-CN" altLang="en-US" sz="800">
                        <a:latin typeface="黑体" panose="02010609060101010101" pitchFamily="49" charset="-122"/>
                        <a:ea typeface="黑体" panose="02010609060101010101" pitchFamily="49" charset="-122"/>
                        <a:cs typeface="黑体" panose="02010609060101010101" pitchFamily="49" charset="-122"/>
                      </a:endParaRPr>
                    </a:p>
                    <a:p>
                      <a:pPr indent="0" algn="ctr" fontAlgn="auto">
                        <a:lnSpc>
                          <a:spcPct val="100000"/>
                        </a:lnSpc>
                        <a:spcBef>
                          <a:spcPts val="1000"/>
                        </a:spcBef>
                        <a:buClrTx/>
                        <a:buSzTx/>
                        <a:buFontTx/>
                      </a:pPr>
                      <a:r>
                        <a:rPr lang="en-US" altLang="zh-CN" sz="1200">
                          <a:latin typeface="黑体" panose="02010609060101010101" pitchFamily="49" charset="-122"/>
                          <a:ea typeface="黑体" panose="02010609060101010101" pitchFamily="49" charset="-122"/>
                          <a:cs typeface="黑体" panose="02010609060101010101" pitchFamily="49" charset="-122"/>
                        </a:rPr>
                        <a:t>慢性肾病 (CKD) 高磷酸盐血症管理临床指南</a:t>
                      </a:r>
                      <a:endParaRPr lang="en-US" altLang="zh-CN"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indent="0" algn="ctr" fontAlgn="auto">
                        <a:buNone/>
                      </a:pPr>
                      <a:r>
                        <a:rPr lang="zh-CN" altLang="en-US" sz="1200">
                          <a:latin typeface="黑体" panose="02010609060101010101" pitchFamily="49" charset="-122"/>
                          <a:ea typeface="黑体" panose="02010609060101010101" pitchFamily="49" charset="-122"/>
                          <a:cs typeface="黑体" panose="02010609060101010101" pitchFamily="49" charset="-122"/>
                        </a:rPr>
                        <a:t>英国国家卫生与临床优化研究所 </a:t>
                      </a:r>
                      <a:endParaRPr lang="zh-CN" altLang="en-US" sz="1200">
                        <a:latin typeface="黑体" panose="02010609060101010101" pitchFamily="49" charset="-122"/>
                        <a:ea typeface="黑体" panose="02010609060101010101" pitchFamily="49" charset="-122"/>
                        <a:cs typeface="黑体" panose="02010609060101010101" pitchFamily="49" charset="-122"/>
                      </a:endParaRPr>
                    </a:p>
                    <a:p>
                      <a:pPr indent="0" algn="ctr" fontAlgn="auto">
                        <a:buNone/>
                      </a:pPr>
                      <a:r>
                        <a:rPr lang="en-US" altLang="zh-CN" sz="1200" dirty="0">
                          <a:latin typeface="黑体" panose="02010609060101010101" pitchFamily="49" charset="-122"/>
                          <a:ea typeface="黑体" panose="02010609060101010101" pitchFamily="49" charset="-122"/>
                          <a:cs typeface="黑体" panose="02010609060101010101" pitchFamily="49" charset="-122"/>
                          <a:sym typeface="+mn-ea"/>
                        </a:rPr>
                        <a:t>(NICE)</a:t>
                      </a:r>
                      <a:endParaRPr lang="zh-CN" altLang="en-US"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algn="l" fontAlgn="auto">
                        <a:lnSpc>
                          <a:spcPct val="100000"/>
                        </a:lnSpc>
                        <a:spcBef>
                          <a:spcPts val="1000"/>
                        </a:spcBef>
                        <a:buClrTx/>
                        <a:buSzTx/>
                        <a:buFontTx/>
                      </a:pPr>
                      <a:r>
                        <a:rPr lang="en-US" altLang="zh-CN" sz="1200">
                          <a:latin typeface="黑体" panose="02010609060101010101" pitchFamily="49" charset="-122"/>
                          <a:ea typeface="黑体" panose="02010609060101010101" pitchFamily="49" charset="-122"/>
                          <a:cs typeface="微软雅黑" panose="020B0503020204020204" pitchFamily="34" charset="-122"/>
                        </a:rPr>
                        <a:t>对于成年人，除了饮食管理外，还应提供</a:t>
                      </a:r>
                      <a:r>
                        <a:rPr lang="zh-CN" altLang="en-US" sz="1200" b="1" dirty="0">
                          <a:solidFill>
                            <a:schemeClr val="accent6">
                              <a:lumMod val="75000"/>
                            </a:schemeClr>
                          </a:solidFill>
                          <a:latin typeface="黑体" panose="02010609060101010101" pitchFamily="49" charset="-122"/>
                          <a:ea typeface="黑体" panose="02010609060101010101" pitchFamily="49" charset="-122"/>
                        </a:rPr>
                        <a:t>醋酸钙作为一线磷结合剂，以控制血清磷酸盐。</a:t>
                      </a:r>
                      <a:endParaRPr lang="en-US" altLang="zh-CN" sz="1200" b="1">
                        <a:solidFill>
                          <a:schemeClr val="accent1">
                            <a:lumMod val="75000"/>
                          </a:schemeClr>
                        </a:solidFill>
                        <a:latin typeface="黑体" panose="02010609060101010101" pitchFamily="49" charset="-122"/>
                        <a:ea typeface="黑体" panose="02010609060101010101" pitchFamily="49" charset="-122"/>
                        <a:cs typeface="微软雅黑" panose="020B0503020204020204" pitchFamily="34" charset="-122"/>
                      </a:endParaRPr>
                    </a:p>
                  </a:txBody>
                  <a:tcPr anchor="ctr" anchorCtr="0"/>
                </a:tc>
              </a:tr>
              <a:tr h="718820">
                <a:tc>
                  <a:txBody>
                    <a:bodyPr/>
                    <a:p>
                      <a:pPr indent="0" algn="ctr" fontAlgn="auto">
                        <a:buNone/>
                      </a:pPr>
                      <a:r>
                        <a:rPr lang="en-US" altLang="zh-CN" sz="1200">
                          <a:latin typeface="黑体" panose="02010609060101010101" pitchFamily="49" charset="-122"/>
                          <a:ea typeface="黑体" panose="02010609060101010101" pitchFamily="49" charset="-122"/>
                          <a:cs typeface="黑体" panose="02010609060101010101" pitchFamily="49" charset="-122"/>
                        </a:rPr>
                        <a:t>2019</a:t>
                      </a:r>
                      <a:r>
                        <a:rPr lang="zh-CN" altLang="en-US" sz="1200">
                          <a:latin typeface="黑体" panose="02010609060101010101" pitchFamily="49" charset="-122"/>
                          <a:ea typeface="黑体" panose="02010609060101010101" pitchFamily="49" charset="-122"/>
                          <a:cs typeface="黑体" panose="02010609060101010101" pitchFamily="49" charset="-122"/>
                        </a:rPr>
                        <a:t>年</a:t>
                      </a:r>
                      <a:endParaRPr lang="zh-CN" altLang="en-US"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indent="0" algn="ctr" fontAlgn="auto">
                        <a:buClrTx/>
                        <a:buSzTx/>
                        <a:buFontTx/>
                        <a:buNone/>
                      </a:pPr>
                      <a:r>
                        <a:rPr lang="zh-CN" altLang="en-US" sz="1200">
                          <a:latin typeface="黑体" panose="02010609060101010101" pitchFamily="49" charset="-122"/>
                          <a:ea typeface="黑体" panose="02010609060101010101" pitchFamily="49" charset="-122"/>
                        </a:rPr>
                        <a:t>《</a:t>
                      </a:r>
                      <a:r>
                        <a:rPr lang="en-US" altLang="zh-CN" sz="1200">
                          <a:latin typeface="黑体" panose="02010609060101010101" pitchFamily="49" charset="-122"/>
                          <a:ea typeface="黑体" panose="02010609060101010101" pitchFamily="49" charset="-122"/>
                        </a:rPr>
                        <a:t>肾移植围手术期处理操作规范</a:t>
                      </a:r>
                      <a:r>
                        <a:rPr lang="zh-CN" altLang="en-US" sz="1200">
                          <a:latin typeface="黑体" panose="02010609060101010101" pitchFamily="49" charset="-122"/>
                          <a:ea typeface="黑体" panose="02010609060101010101" pitchFamily="49" charset="-122"/>
                        </a:rPr>
                        <a:t>》</a:t>
                      </a:r>
                      <a:endParaRPr lang="zh-CN" altLang="en-US" sz="1200">
                        <a:latin typeface="黑体" panose="02010609060101010101" pitchFamily="49" charset="-122"/>
                        <a:ea typeface="黑体" panose="02010609060101010101" pitchFamily="49" charset="-122"/>
                      </a:endParaRPr>
                    </a:p>
                  </a:txBody>
                  <a:tcPr anchor="ctr" anchorCtr="0"/>
                </a:tc>
                <a:tc>
                  <a:txBody>
                    <a:bodyPr/>
                    <a:p>
                      <a:pPr indent="0" algn="ctr" fontAlgn="auto">
                        <a:buClrTx/>
                        <a:buSzTx/>
                        <a:buFontTx/>
                        <a:buNone/>
                      </a:pPr>
                      <a:r>
                        <a:rPr lang="en-US" altLang="zh-CN" sz="1200">
                          <a:latin typeface="黑体" panose="02010609060101010101" pitchFamily="49" charset="-122"/>
                          <a:ea typeface="黑体" panose="02010609060101010101" pitchFamily="49" charset="-122"/>
                        </a:rPr>
                        <a:t>中华医学会器官移植学分会</a:t>
                      </a:r>
                      <a:endParaRPr lang="en-US" altLang="zh-CN" sz="1200">
                        <a:latin typeface="黑体" panose="02010609060101010101" pitchFamily="49" charset="-122"/>
                        <a:ea typeface="黑体" panose="02010609060101010101" pitchFamily="49" charset="-122"/>
                      </a:endParaRPr>
                    </a:p>
                  </a:txBody>
                  <a:tcPr anchor="ctr" anchorCtr="0"/>
                </a:tc>
                <a:tc>
                  <a:txBody>
                    <a:bodyPr/>
                    <a:p>
                      <a:pPr indent="0" algn="l" fontAlgn="auto">
                        <a:buClrTx/>
                        <a:buSzTx/>
                        <a:buFontTx/>
                        <a:buNone/>
                      </a:pPr>
                      <a:r>
                        <a:rPr lang="en-US" altLang="zh-CN" sz="1200">
                          <a:latin typeface="黑体" panose="02010609060101010101" pitchFamily="49" charset="-122"/>
                          <a:ea typeface="黑体" panose="02010609060101010101" pitchFamily="49" charset="-122"/>
                          <a:cs typeface="黑体" panose="02010609060101010101" pitchFamily="49" charset="-122"/>
                        </a:rPr>
                        <a:t>低钙高磷血症:轻度低钙血症一般无需特殊处理， 如发生手足抽搐，可给予补钙治疗。高磷受者应限制磷的摄入，并给予氢氧化铝凝胶、</a:t>
                      </a:r>
                      <a:r>
                        <a:rPr lang="zh-CN" altLang="en-US" sz="1200" b="1" dirty="0">
                          <a:solidFill>
                            <a:schemeClr val="accent6">
                              <a:lumMod val="75000"/>
                            </a:schemeClr>
                          </a:solidFill>
                          <a:latin typeface="黑体" panose="02010609060101010101" pitchFamily="49" charset="-122"/>
                          <a:ea typeface="黑体" panose="02010609060101010101" pitchFamily="49" charset="-122"/>
                        </a:rPr>
                        <a:t>醋酸钙等药物口服，促进磷排出肠道</a:t>
                      </a:r>
                      <a:r>
                        <a:rPr lang="en-US" altLang="zh-CN" sz="1200">
                          <a:latin typeface="黑体" panose="02010609060101010101" pitchFamily="49" charset="-122"/>
                          <a:ea typeface="黑体" panose="02010609060101010101" pitchFamily="49" charset="-122"/>
                          <a:cs typeface="黑体" panose="02010609060101010101" pitchFamily="49" charset="-122"/>
                        </a:rPr>
                        <a:t>。</a:t>
                      </a:r>
                      <a:endParaRPr lang="en-US" altLang="zh-CN"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r>
              <a:tr h="827405">
                <a:tc>
                  <a:txBody>
                    <a:bodyPr/>
                    <a:p>
                      <a:pPr indent="0" algn="ctr" fontAlgn="auto">
                        <a:buNone/>
                      </a:pPr>
                      <a:r>
                        <a:rPr lang="en-US" altLang="zh-CN" sz="1200">
                          <a:latin typeface="黑体" panose="02010609060101010101" pitchFamily="49" charset="-122"/>
                          <a:ea typeface="黑体" panose="02010609060101010101" pitchFamily="49" charset="-122"/>
                          <a:cs typeface="黑体" panose="02010609060101010101" pitchFamily="49" charset="-122"/>
                        </a:rPr>
                        <a:t>2018</a:t>
                      </a:r>
                      <a:r>
                        <a:rPr lang="zh-CN" altLang="en-US" sz="1200">
                          <a:latin typeface="黑体" panose="02010609060101010101" pitchFamily="49" charset="-122"/>
                          <a:ea typeface="黑体" panose="02010609060101010101" pitchFamily="49" charset="-122"/>
                          <a:cs typeface="黑体" panose="02010609060101010101" pitchFamily="49" charset="-122"/>
                        </a:rPr>
                        <a:t>年</a:t>
                      </a:r>
                      <a:endParaRPr lang="zh-CN" altLang="en-US"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indent="0" algn="ctr" fontAlgn="auto">
                        <a:buClrTx/>
                        <a:buSzTx/>
                        <a:buFontTx/>
                        <a:buNone/>
                      </a:pPr>
                      <a:r>
                        <a:rPr lang="zh-CN" altLang="en-US" sz="1200">
                          <a:latin typeface="黑体" panose="02010609060101010101" pitchFamily="49" charset="-122"/>
                          <a:ea typeface="黑体" panose="02010609060101010101" pitchFamily="49" charset="-122"/>
                        </a:rPr>
                        <a:t>《</a:t>
                      </a:r>
                      <a:r>
                        <a:rPr lang="en-US" altLang="zh-CN" sz="1200">
                          <a:latin typeface="黑体" panose="02010609060101010101" pitchFamily="49" charset="-122"/>
                          <a:ea typeface="黑体" panose="02010609060101010101" pitchFamily="49" charset="-122"/>
                        </a:rPr>
                        <a:t>老年慢性肾脏病诊治的中国专家共识</a:t>
                      </a:r>
                      <a:r>
                        <a:rPr lang="zh-CN" altLang="en-US" sz="1200">
                          <a:latin typeface="黑体" panose="02010609060101010101" pitchFamily="49" charset="-122"/>
                          <a:ea typeface="黑体" panose="02010609060101010101" pitchFamily="49" charset="-122"/>
                        </a:rPr>
                        <a:t>》</a:t>
                      </a:r>
                      <a:endParaRPr lang="zh-CN" altLang="en-US" sz="1200">
                        <a:latin typeface="黑体" panose="02010609060101010101" pitchFamily="49" charset="-122"/>
                        <a:ea typeface="黑体" panose="02010609060101010101" pitchFamily="49" charset="-122"/>
                      </a:endParaRPr>
                    </a:p>
                  </a:txBody>
                  <a:tcPr anchor="ctr" anchorCtr="0"/>
                </a:tc>
                <a:tc>
                  <a:txBody>
                    <a:bodyPr/>
                    <a:p>
                      <a:pPr indent="0" algn="ctr" fontAlgn="auto">
                        <a:buClrTx/>
                        <a:buSzTx/>
                        <a:buFontTx/>
                        <a:buNone/>
                      </a:pPr>
                      <a:r>
                        <a:rPr lang="zh-CN" altLang="en-US" sz="1200">
                          <a:latin typeface="黑体" panose="02010609060101010101" pitchFamily="49" charset="-122"/>
                          <a:ea typeface="黑体" panose="02010609060101010101" pitchFamily="49" charset="-122"/>
                        </a:rPr>
                        <a:t>中华医学会老年医学分会</a:t>
                      </a:r>
                      <a:endParaRPr lang="zh-CN" altLang="en-US" sz="1200">
                        <a:latin typeface="黑体" panose="02010609060101010101" pitchFamily="49" charset="-122"/>
                        <a:ea typeface="黑体" panose="02010609060101010101" pitchFamily="49" charset="-122"/>
                      </a:endParaRPr>
                    </a:p>
                  </a:txBody>
                  <a:tcPr anchor="ctr" anchorCtr="0"/>
                </a:tc>
                <a:tc>
                  <a:txBody>
                    <a:bodyPr/>
                    <a:p>
                      <a:pPr indent="0" algn="l" fontAlgn="auto">
                        <a:buClrTx/>
                        <a:buSzTx/>
                        <a:buFontTx/>
                        <a:buNone/>
                      </a:pPr>
                      <a:r>
                        <a:rPr lang="en-US" altLang="zh-CN" sz="1200">
                          <a:latin typeface="黑体" panose="02010609060101010101" pitchFamily="49" charset="-122"/>
                          <a:ea typeface="黑体" panose="02010609060101010101" pitchFamily="49" charset="-122"/>
                          <a:cs typeface="黑体" panose="02010609060101010101" pitchFamily="49" charset="-122"/>
                        </a:rPr>
                        <a:t> 建议定期对老年CKD3~5期患者血清钙、磷及甲状旁腺激素(iPTH)共同评估,尤其要重视高磷血症的防治,限制饮食中磷的摄入目前临床上使用的磷结合剂,如碳酸钙、</a:t>
                      </a:r>
                      <a:r>
                        <a:rPr lang="zh-CN" altLang="en-US" sz="1200" b="1" dirty="0">
                          <a:solidFill>
                            <a:schemeClr val="accent6">
                              <a:lumMod val="75000"/>
                            </a:schemeClr>
                          </a:solidFill>
                          <a:latin typeface="黑体" panose="02010609060101010101" pitchFamily="49" charset="-122"/>
                          <a:ea typeface="黑体" panose="02010609060101010101" pitchFamily="49" charset="-122"/>
                        </a:rPr>
                        <a:t>醋酸钙、</a:t>
                      </a:r>
                      <a:r>
                        <a:rPr lang="en-US" altLang="zh-CN" sz="1200">
                          <a:latin typeface="黑体" panose="02010609060101010101" pitchFamily="49" charset="-122"/>
                          <a:ea typeface="黑体" panose="02010609060101010101" pitchFamily="49" charset="-122"/>
                          <a:cs typeface="黑体" panose="02010609060101010101" pitchFamily="49" charset="-122"/>
                        </a:rPr>
                        <a:t>碳酸司维拉姆及碳酸镧等在老年CKD患者中均可使用。</a:t>
                      </a:r>
                      <a:endParaRPr lang="en-US" altLang="zh-CN"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r>
              <a:tr h="854075">
                <a:tc>
                  <a:txBody>
                    <a:bodyPr/>
                    <a:p>
                      <a:pPr indent="0" algn="ctr" fontAlgn="auto">
                        <a:buNone/>
                      </a:pPr>
                      <a:r>
                        <a:rPr lang="en-US" altLang="zh-CN" sz="1200">
                          <a:latin typeface="黑体" panose="02010609060101010101" pitchFamily="49" charset="-122"/>
                          <a:ea typeface="黑体" panose="02010609060101010101" pitchFamily="49" charset="-122"/>
                          <a:cs typeface="黑体" panose="02010609060101010101" pitchFamily="49" charset="-122"/>
                        </a:rPr>
                        <a:t>2024</a:t>
                      </a:r>
                      <a:r>
                        <a:rPr lang="zh-CN" altLang="en-US" sz="1200">
                          <a:latin typeface="黑体" panose="02010609060101010101" pitchFamily="49" charset="-122"/>
                          <a:ea typeface="黑体" panose="02010609060101010101" pitchFamily="49" charset="-122"/>
                          <a:cs typeface="黑体" panose="02010609060101010101" pitchFamily="49" charset="-122"/>
                        </a:rPr>
                        <a:t>年</a:t>
                      </a:r>
                      <a:endParaRPr lang="zh-CN" altLang="en-US"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indent="0" algn="ctr" fontAlgn="auto">
                        <a:buClrTx/>
                        <a:buSzTx/>
                        <a:buFontTx/>
                        <a:buNone/>
                      </a:pPr>
                      <a:r>
                        <a:rPr lang="zh-CN" altLang="en-US" sz="1200">
                          <a:latin typeface="黑体" panose="02010609060101010101" pitchFamily="49" charset="-122"/>
                          <a:ea typeface="黑体" panose="02010609060101010101" pitchFamily="49" charset="-122"/>
                        </a:rPr>
                        <a:t>《</a:t>
                      </a:r>
                      <a:r>
                        <a:rPr lang="en-US" altLang="zh-CN" sz="1200">
                          <a:latin typeface="黑体" panose="02010609060101010101" pitchFamily="49" charset="-122"/>
                          <a:ea typeface="黑体" panose="02010609060101010101" pitchFamily="49" charset="-122"/>
                        </a:rPr>
                        <a:t>骨质疏松性骨折中西医协同诊疗专家共识</a:t>
                      </a:r>
                      <a:r>
                        <a:rPr lang="zh-CN" altLang="en-US" sz="1200">
                          <a:latin typeface="黑体" panose="02010609060101010101" pitchFamily="49" charset="-122"/>
                          <a:ea typeface="黑体" panose="02010609060101010101" pitchFamily="49" charset="-122"/>
                        </a:rPr>
                        <a:t>》</a:t>
                      </a:r>
                      <a:endParaRPr lang="zh-CN" altLang="en-US" sz="1200">
                        <a:latin typeface="黑体" panose="02010609060101010101" pitchFamily="49" charset="-122"/>
                        <a:ea typeface="黑体" panose="02010609060101010101" pitchFamily="49" charset="-122"/>
                      </a:endParaRPr>
                    </a:p>
                  </a:txBody>
                  <a:tcPr anchor="ctr" anchorCtr="0"/>
                </a:tc>
                <a:tc>
                  <a:txBody>
                    <a:bodyPr/>
                    <a:p>
                      <a:pPr indent="0" algn="ctr" fontAlgn="auto">
                        <a:buClrTx/>
                        <a:buSzTx/>
                        <a:buFontTx/>
                        <a:buNone/>
                      </a:pPr>
                      <a:r>
                        <a:rPr lang="zh-CN" altLang="en-US" sz="1200">
                          <a:latin typeface="黑体" panose="02010609060101010101" pitchFamily="49" charset="-122"/>
                          <a:ea typeface="黑体" panose="02010609060101010101" pitchFamily="49" charset="-122"/>
                        </a:rPr>
                        <a:t>中华医学会骨科学分会</a:t>
                      </a:r>
                      <a:endParaRPr lang="zh-CN" altLang="en-US" sz="1200">
                        <a:latin typeface="黑体" panose="02010609060101010101" pitchFamily="49" charset="-122"/>
                        <a:ea typeface="黑体" panose="02010609060101010101" pitchFamily="49" charset="-122"/>
                      </a:endParaRPr>
                    </a:p>
                  </a:txBody>
                  <a:tcPr anchor="ctr" anchorCtr="0"/>
                </a:tc>
                <a:tc>
                  <a:txBody>
                    <a:bodyPr/>
                    <a:p>
                      <a:pPr indent="0" algn="l" fontAlgn="auto">
                        <a:lnSpc>
                          <a:spcPct val="100000"/>
                        </a:lnSpc>
                        <a:spcBef>
                          <a:spcPts val="1000"/>
                        </a:spcBef>
                        <a:buClrTx/>
                        <a:buSzTx/>
                        <a:buFontTx/>
                      </a:pPr>
                      <a:r>
                        <a:rPr lang="en-US" altLang="zh-CN" sz="1200">
                          <a:latin typeface="黑体" panose="02010609060101010101" pitchFamily="49" charset="-122"/>
                          <a:ea typeface="黑体" panose="02010609060101010101" pitchFamily="49" charset="-122"/>
                          <a:cs typeface="微软雅黑" panose="020B0503020204020204" pitchFamily="34" charset="-122"/>
                        </a:rPr>
                        <a:t>围术期抗骨质疏松治疗推荐意见：醋酸钙为有机钙，溶解性好，能够结合磷元素，对于</a:t>
                      </a:r>
                      <a:r>
                        <a:rPr lang="zh-CN" altLang="en-US" sz="1200" b="1" dirty="0">
                          <a:solidFill>
                            <a:schemeClr val="accent6">
                              <a:lumMod val="75000"/>
                            </a:schemeClr>
                          </a:solidFill>
                          <a:latin typeface="黑体" panose="02010609060101010101" pitchFamily="49" charset="-122"/>
                          <a:ea typeface="黑体" panose="02010609060101010101" pitchFamily="49" charset="-122"/>
                        </a:rPr>
                        <a:t>血磷含量较高患者首选醋酸钙制剂。</a:t>
                      </a:r>
                      <a:endParaRPr lang="en-US" altLang="zh-CN" sz="1200" b="1">
                        <a:solidFill>
                          <a:schemeClr val="accent1">
                            <a:lumMod val="75000"/>
                          </a:schemeClr>
                        </a:solidFill>
                        <a:latin typeface="黑体" panose="02010609060101010101" pitchFamily="49" charset="-122"/>
                        <a:ea typeface="黑体" panose="02010609060101010101" pitchFamily="49" charset="-122"/>
                        <a:cs typeface="微软雅黑" panose="020B0503020204020204" pitchFamily="34" charset="-122"/>
                      </a:endParaRPr>
                    </a:p>
                  </a:txBody>
                  <a:tcPr anchor="ctr" anchorCtr="0"/>
                </a:tc>
              </a:tr>
              <a:tr h="694055">
                <a:tc>
                  <a:txBody>
                    <a:bodyPr/>
                    <a:p>
                      <a:pPr indent="0" algn="ctr" fontAlgn="auto">
                        <a:buNone/>
                      </a:pPr>
                      <a:r>
                        <a:rPr lang="en-US" altLang="zh-CN" sz="1200">
                          <a:latin typeface="黑体" panose="02010609060101010101" pitchFamily="49" charset="-122"/>
                          <a:ea typeface="黑体" panose="02010609060101010101" pitchFamily="49" charset="-122"/>
                          <a:cs typeface="黑体" panose="02010609060101010101" pitchFamily="49" charset="-122"/>
                        </a:rPr>
                        <a:t>2009</a:t>
                      </a:r>
                      <a:r>
                        <a:rPr lang="zh-CN" altLang="en-US" sz="1200">
                          <a:latin typeface="黑体" panose="02010609060101010101" pitchFamily="49" charset="-122"/>
                          <a:ea typeface="黑体" panose="02010609060101010101" pitchFamily="49" charset="-122"/>
                          <a:cs typeface="黑体" panose="02010609060101010101" pitchFamily="49" charset="-122"/>
                        </a:rPr>
                        <a:t>年</a:t>
                      </a:r>
                      <a:endParaRPr lang="zh-CN" altLang="en-US"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indent="0" algn="ctr" fontAlgn="auto">
                        <a:lnSpc>
                          <a:spcPct val="100000"/>
                        </a:lnSpc>
                        <a:spcBef>
                          <a:spcPts val="1000"/>
                        </a:spcBef>
                        <a:buClrTx/>
                        <a:buSzTx/>
                        <a:buFontTx/>
                      </a:pPr>
                      <a:r>
                        <a:rPr lang="zh-CN" altLang="en-US" sz="1200">
                          <a:latin typeface="黑体" panose="02010609060101010101" pitchFamily="49" charset="-122"/>
                          <a:ea typeface="黑体" panose="02010609060101010101" pitchFamily="49" charset="-122"/>
                          <a:cs typeface="黑体" panose="02010609060101010101" pitchFamily="49" charset="-122"/>
                        </a:rPr>
                        <a:t>《</a:t>
                      </a:r>
                      <a:r>
                        <a:rPr lang="en-US" altLang="zh-CN" sz="1200">
                          <a:latin typeface="黑体" panose="02010609060101010101" pitchFamily="49" charset="-122"/>
                          <a:ea typeface="黑体" panose="02010609060101010101" pitchFamily="49" charset="-122"/>
                          <a:cs typeface="黑体" panose="02010609060101010101" pitchFamily="49" charset="-122"/>
                        </a:rPr>
                        <a:t>临床诊疗指南·肾脏病学分册</a:t>
                      </a:r>
                      <a:r>
                        <a:rPr lang="zh-CN" altLang="en-US" sz="1200">
                          <a:latin typeface="黑体" panose="02010609060101010101" pitchFamily="49" charset="-122"/>
                          <a:ea typeface="黑体" panose="02010609060101010101" pitchFamily="49" charset="-122"/>
                          <a:cs typeface="黑体" panose="02010609060101010101" pitchFamily="49" charset="-122"/>
                        </a:rPr>
                        <a:t>》</a:t>
                      </a:r>
                      <a:endParaRPr lang="zh-CN" altLang="en-US" sz="1200">
                        <a:latin typeface="黑体" panose="02010609060101010101" pitchFamily="49" charset="-122"/>
                        <a:ea typeface="黑体" panose="02010609060101010101" pitchFamily="49" charset="-122"/>
                        <a:cs typeface="黑体" panose="02010609060101010101" pitchFamily="49" charset="-122"/>
                      </a:endParaRPr>
                    </a:p>
                  </a:txBody>
                  <a:tcPr anchor="ctr" anchorCtr="0"/>
                </a:tc>
                <a:tc>
                  <a:txBody>
                    <a:bodyPr/>
                    <a:p>
                      <a:pPr indent="0" algn="ctr" fontAlgn="auto">
                        <a:spcBef>
                          <a:spcPts val="1000"/>
                        </a:spcBef>
                        <a:buClrTx/>
                        <a:buSzTx/>
                        <a:buFontTx/>
                        <a:buNone/>
                      </a:pPr>
                      <a:r>
                        <a:rPr lang="en-US" altLang="zh-CN" sz="1200">
                          <a:latin typeface="黑体" panose="02010609060101010101" pitchFamily="49" charset="-122"/>
                          <a:ea typeface="黑体" panose="02010609060101010101" pitchFamily="49" charset="-122"/>
                        </a:rPr>
                        <a:t>中华医学会</a:t>
                      </a:r>
                      <a:endParaRPr lang="en-US" altLang="zh-CN" sz="1200">
                        <a:latin typeface="黑体" panose="02010609060101010101" pitchFamily="49" charset="-122"/>
                        <a:ea typeface="黑体" panose="02010609060101010101" pitchFamily="49" charset="-122"/>
                      </a:endParaRPr>
                    </a:p>
                  </a:txBody>
                  <a:tcPr anchor="ctr" anchorCtr="0"/>
                </a:tc>
                <a:tc>
                  <a:txBody>
                    <a:bodyPr/>
                    <a:p>
                      <a:pPr indent="0" algn="l" fontAlgn="auto">
                        <a:buClrTx/>
                        <a:buSzTx/>
                        <a:buFontTx/>
                        <a:buNone/>
                      </a:pPr>
                      <a:r>
                        <a:rPr lang="en-US" altLang="zh-CN" sz="1200">
                          <a:latin typeface="黑体" panose="02010609060101010101" pitchFamily="49" charset="-122"/>
                          <a:ea typeface="黑体" panose="02010609060101010101" pitchFamily="49" charset="-122"/>
                        </a:rPr>
                        <a:t>骨代谢异常、高磷血症、继发性甲旁亢均应用磷结合剂</a:t>
                      </a:r>
                      <a:r>
                        <a:rPr lang="zh-CN" altLang="en-US" sz="1200" b="1" dirty="0">
                          <a:solidFill>
                            <a:schemeClr val="accent6">
                              <a:lumMod val="75000"/>
                            </a:schemeClr>
                          </a:solidFill>
                          <a:latin typeface="黑体" panose="02010609060101010101" pitchFamily="49" charset="-122"/>
                          <a:ea typeface="黑体" panose="02010609060101010101" pitchFamily="49" charset="-122"/>
                        </a:rPr>
                        <a:t>（醋酸钙），</a:t>
                      </a:r>
                      <a:r>
                        <a:rPr lang="en-US" altLang="zh-CN" sz="1200">
                          <a:latin typeface="黑体" panose="02010609060101010101" pitchFamily="49" charset="-122"/>
                          <a:ea typeface="黑体" panose="02010609060101010101" pitchFamily="49" charset="-122"/>
                        </a:rPr>
                        <a:t>可减少磷在肠道的吸收。并于餐中服用，以最大程度发挥降血磷的作用。</a:t>
                      </a:r>
                      <a:endParaRPr lang="en-US" altLang="zh-CN" sz="1200">
                        <a:latin typeface="黑体" panose="02010609060101010101" pitchFamily="49" charset="-122"/>
                        <a:ea typeface="黑体" panose="02010609060101010101" pitchFamily="49" charset="-122"/>
                      </a:endParaRPr>
                    </a:p>
                  </a:txBody>
                  <a:tcPr anchor="ctr" anchorCtr="0"/>
                </a:tc>
              </a:tr>
            </a:tbl>
          </a:graphicData>
        </a:graphic>
      </p:graphicFrame>
      <p:sp>
        <p:nvSpPr>
          <p:cNvPr id="4" name="文本框 3"/>
          <p:cNvSpPr txBox="1"/>
          <p:nvPr/>
        </p:nvSpPr>
        <p:spPr>
          <a:xfrm>
            <a:off x="490220" y="5982970"/>
            <a:ext cx="5856605" cy="521970"/>
          </a:xfrm>
          <a:prstGeom prst="rect">
            <a:avLst/>
          </a:prstGeom>
          <a:noFill/>
        </p:spPr>
        <p:txBody>
          <a:bodyPr wrap="square" rtlCol="0" anchor="t">
            <a:spAutoFit/>
          </a:bodyPr>
          <a:p>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参考文献：</a:t>
            </a:r>
            <a:endPar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]Pearce L .Chronic kidney disease assessment and management: updated guidance[J].Nursing Standard, 2021, 36(12):11-11.</a:t>
            </a:r>
            <a:endPar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Hyperphosphataemia in chronic kidney disease | Guidance and guidelines | NICE[J].NICE</a:t>
            </a:r>
            <a:endParaRPr lang="en-US" altLang="zh-CN"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]李杨,薛武军.肾移植围手术期处理操作规范(2019版)[J].器官移植,2019,10(05):489-493.</a:t>
            </a:r>
            <a:endPar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6741160" y="6051550"/>
            <a:ext cx="5111750" cy="414020"/>
          </a:xfrm>
          <a:prstGeom prst="rect">
            <a:avLst/>
          </a:prstGeom>
          <a:noFill/>
        </p:spPr>
        <p:txBody>
          <a:bodyPr wrap="square" rtlCol="0" anchor="t">
            <a:spAutoFit/>
          </a:bodyPr>
          <a:p>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]程庆砾,杨继红,赵卫红,等.老年慢性肾脏病诊治的中国专家共识(2018)[J].中华老年病研究电子杂志,2018,5(03):1-8.</a:t>
            </a:r>
            <a:endPar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]王栋梁,方凡夫,刘昌胜,等.骨质疏松性骨折中西医协同诊疗专家共识[J].中国骨伤,2024,37(03):242-250.</a:t>
            </a:r>
            <a:endPar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]临床诊疗指南·肾脏病学分册</a:t>
            </a:r>
            <a:endParaRPr lang="zh-CN" altLang="en-US" sz="70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4120" y="128082"/>
            <a:ext cx="59644"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63352" y="128082"/>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4641" y="112204"/>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flipV="1">
            <a:off x="452388" y="6528912"/>
            <a:ext cx="11739612" cy="7200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63352" y="6149370"/>
            <a:ext cx="72008" cy="70863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52389" y="6149370"/>
            <a:ext cx="72008" cy="7086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80144" y="6149370"/>
            <a:ext cx="72008" cy="70863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136560" y="239952"/>
            <a:ext cx="451073" cy="580882"/>
          </a:xfrm>
          <a:prstGeom prst="rect">
            <a:avLst/>
          </a:prstGeom>
        </p:spPr>
      </p:pic>
      <p:sp>
        <p:nvSpPr>
          <p:cNvPr id="23" name="矩形 22"/>
          <p:cNvSpPr/>
          <p:nvPr/>
        </p:nvSpPr>
        <p:spPr>
          <a:xfrm>
            <a:off x="255540" y="773196"/>
            <a:ext cx="10448971" cy="6351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983432" y="396479"/>
            <a:ext cx="2059911" cy="368300"/>
          </a:xfrm>
          <a:prstGeom prst="rect">
            <a:avLst/>
          </a:prstGeom>
          <a:noFill/>
        </p:spPr>
        <p:txBody>
          <a:bodyPr wrap="square" rtlCol="0">
            <a:spAutoFit/>
          </a:bodyPr>
          <a:lstStyle/>
          <a:p>
            <a:r>
              <a:rPr lang="zh-CN" altLang="en-US" b="1" dirty="0">
                <a:latin typeface="黑体" panose="02010609060101010101" pitchFamily="49" charset="-122"/>
                <a:ea typeface="黑体" panose="02010609060101010101" pitchFamily="49" charset="-122"/>
              </a:rPr>
              <a:t>四、安全性</a:t>
            </a:r>
            <a:endParaRPr lang="zh-CN" altLang="en-US" b="1" dirty="0">
              <a:latin typeface="黑体" panose="02010609060101010101" pitchFamily="49" charset="-122"/>
              <a:ea typeface="黑体" panose="02010609060101010101" pitchFamily="49" charset="-122"/>
            </a:endParaRPr>
          </a:p>
        </p:txBody>
      </p:sp>
      <p:sp>
        <p:nvSpPr>
          <p:cNvPr id="12" name="对角圆角矩形 11"/>
          <p:cNvSpPr/>
          <p:nvPr/>
        </p:nvSpPr>
        <p:spPr>
          <a:xfrm>
            <a:off x="463550" y="2306320"/>
            <a:ext cx="5732780" cy="1061085"/>
          </a:xfrm>
          <a:prstGeom prst="round2DiagRect">
            <a:avLst/>
          </a:prstGeom>
          <a:solidFill>
            <a:sysClr val="window" lastClr="FFFFFF">
              <a:lumMod val="95000"/>
            </a:sysClr>
          </a:solidFill>
          <a:ln w="12700" cap="flat" cmpd="sng" algn="ctr">
            <a:solidFill>
              <a:sysClr val="window" lastClr="FFFFFF"/>
            </a:solidFill>
            <a:prstDash val="solid"/>
            <a:miter lim="800000"/>
          </a:ln>
          <a:effectLst>
            <a:glow rad="101600">
              <a:srgbClr val="A5A5A5">
                <a:satMod val="175000"/>
                <a:alpha val="40000"/>
              </a:srgbClr>
            </a:glow>
          </a:effectLst>
        </p:spPr>
        <p:txBody>
          <a:bodyPr rtlCol="0" anchor="ctr"/>
          <a:p>
            <a:pPr algn="ctr"/>
            <a:endParaRPr lang="zh-CN" altLang="en-US">
              <a:solidFill>
                <a:sysClr val="window" lastClr="FFFFFF"/>
              </a:solidFill>
              <a:latin typeface="等线" panose="02010600030101010101" charset="-122"/>
              <a:ea typeface="等线" panose="02010600030101010101" charset="-122"/>
            </a:endParaRPr>
          </a:p>
        </p:txBody>
      </p:sp>
      <p:sp>
        <p:nvSpPr>
          <p:cNvPr id="13" name="文本框 12"/>
          <p:cNvSpPr txBox="1"/>
          <p:nvPr/>
        </p:nvSpPr>
        <p:spPr>
          <a:xfrm>
            <a:off x="483870" y="1025525"/>
            <a:ext cx="11438255" cy="1060450"/>
          </a:xfrm>
          <a:prstGeom prst="rect">
            <a:avLst/>
          </a:prstGeom>
          <a:noFill/>
        </p:spPr>
        <p:txBody>
          <a:bodyPr wrap="square" rtlCol="0" anchor="t">
            <a:spAutoFit/>
          </a:bodyPr>
          <a:p>
            <a:pPr indent="0" fontAlgn="auto">
              <a:lnSpc>
                <a:spcPct val="150000"/>
              </a:lnSpc>
            </a:pPr>
            <a:r>
              <a:rPr lang="zh-CN" sz="1400" b="1">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sym typeface="等线" panose="02010600030101010101" charset="-122"/>
              </a:rPr>
              <a:t>【不良反应情况】</a:t>
            </a:r>
            <a:endParaRPr lang="zh-CN" sz="1400" b="1">
              <a:solidFill>
                <a:schemeClr val="accent6">
                  <a:lumMod val="75000"/>
                </a:schemeClr>
              </a:solidFill>
              <a:latin typeface="黑体" panose="02010609060101010101" pitchFamily="49" charset="-122"/>
              <a:ea typeface="黑体" panose="02010609060101010101" pitchFamily="49" charset="-122"/>
              <a:cs typeface="黑体" panose="02010609060101010101" pitchFamily="49" charset="-122"/>
              <a:sym typeface="等线" panose="02010600030101010101" charset="-122"/>
            </a:endParaRPr>
          </a:p>
          <a:p>
            <a:pPr indent="0" fontAlgn="auto">
              <a:lnSpc>
                <a:spcPct val="150000"/>
              </a:lnSpc>
            </a:pPr>
            <a:r>
              <a:rPr lang="zh-CN" sz="1400">
                <a:latin typeface="黑体" panose="02010609060101010101" pitchFamily="49" charset="-122"/>
                <a:ea typeface="黑体" panose="02010609060101010101" pitchFamily="49" charset="-122"/>
                <a:cs typeface="黑体" panose="02010609060101010101" pitchFamily="49" charset="-122"/>
                <a:sym typeface="等线" panose="02010600030101010101" charset="-122"/>
              </a:rPr>
              <a:t>尚未在意向性人群中进行醋酸钙口服溶液的临床试验。由于醋酸钙口服溶液的剂量和活性成份与醋酸钙胶囊或片剂相当，因此预计不良反应相似。</a:t>
            </a:r>
            <a:endParaRPr lang="zh-CN" sz="1400">
              <a:latin typeface="黑体" panose="02010609060101010101" pitchFamily="49" charset="-122"/>
              <a:ea typeface="黑体" panose="02010609060101010101" pitchFamily="49" charset="-122"/>
              <a:cs typeface="黑体" panose="02010609060101010101" pitchFamily="49" charset="-122"/>
              <a:sym typeface="等线" panose="02010600030101010101" charset="-122"/>
            </a:endParaRPr>
          </a:p>
          <a:p>
            <a:pPr indent="0" fontAlgn="auto">
              <a:lnSpc>
                <a:spcPct val="150000"/>
              </a:lnSpc>
            </a:pPr>
            <a:r>
              <a:rPr lang="zh-CN" altLang="en-US" sz="1400">
                <a:solidFill>
                  <a:srgbClr val="000000"/>
                </a:solidFill>
                <a:latin typeface="黑体" panose="02010609060101010101" pitchFamily="49" charset="-122"/>
                <a:ea typeface="黑体" panose="02010609060101010101" pitchFamily="49" charset="-122"/>
                <a:cs typeface="黑体" panose="02010609060101010101" pitchFamily="49" charset="-122"/>
                <a:sym typeface="等线" panose="02010600030101010101" charset="-122"/>
              </a:rPr>
              <a:t>在临床研究中，醋酸钙的耐受性良好。 </a:t>
            </a:r>
            <a:endParaRPr lang="zh-CN" altLang="en-US" sz="1400">
              <a:latin typeface="黑体" panose="02010609060101010101" pitchFamily="49" charset="-122"/>
              <a:ea typeface="黑体" panose="02010609060101010101" pitchFamily="49" charset="-122"/>
              <a:cs typeface="黑体" panose="02010609060101010101" pitchFamily="49" charset="-122"/>
              <a:sym typeface="等线" panose="02010600030101010101" charset="-122"/>
            </a:endParaRPr>
          </a:p>
        </p:txBody>
      </p:sp>
      <p:sp>
        <p:nvSpPr>
          <p:cNvPr id="14" name="文本框 13"/>
          <p:cNvSpPr txBox="1"/>
          <p:nvPr/>
        </p:nvSpPr>
        <p:spPr>
          <a:xfrm>
            <a:off x="439420" y="2418080"/>
            <a:ext cx="5788025" cy="829945"/>
          </a:xfrm>
          <a:prstGeom prst="rect">
            <a:avLst/>
          </a:prstGeom>
        </p:spPr>
        <p:txBody>
          <a:bodyPr wrap="square">
            <a:spAutoFit/>
          </a:bodyPr>
          <a:p>
            <a:r>
              <a:rPr lang="zh-CN" altLang="en-US" sz="1200">
                <a:solidFill>
                  <a:srgbClr val="000000"/>
                </a:solidFill>
                <a:latin typeface="黑体" panose="02010609060101010101" pitchFamily="49" charset="-122"/>
                <a:ea typeface="黑体" panose="02010609060101010101" pitchFamily="49" charset="-122"/>
                <a:cs typeface="黑体" panose="02010609060101010101" pitchFamily="49" charset="-122"/>
              </a:rPr>
              <a:t>在一项以 </a:t>
            </a:r>
            <a:r>
              <a:rPr lang="en-US" altLang="zh-CN" sz="1200">
                <a:solidFill>
                  <a:srgbClr val="000000"/>
                </a:solidFill>
                <a:latin typeface="黑体" panose="02010609060101010101" pitchFamily="49" charset="-122"/>
                <a:ea typeface="黑体" panose="02010609060101010101" pitchFamily="49" charset="-122"/>
                <a:cs typeface="黑体" panose="02010609060101010101" pitchFamily="49" charset="-122"/>
              </a:rPr>
              <a:t>98 </a:t>
            </a:r>
            <a:r>
              <a:rPr lang="zh-CN" altLang="en-US" sz="1200">
                <a:solidFill>
                  <a:srgbClr val="000000"/>
                </a:solidFill>
                <a:latin typeface="黑体" panose="02010609060101010101" pitchFamily="49" charset="-122"/>
                <a:ea typeface="黑体" panose="02010609060101010101" pitchFamily="49" charset="-122"/>
                <a:cs typeface="黑体" panose="02010609060101010101" pitchFamily="49" charset="-122"/>
              </a:rPr>
              <a:t>名肾衰竭血液透析患者为受试对象的为期</a:t>
            </a:r>
            <a:r>
              <a:rPr lang="en-US" altLang="zh-CN" sz="1200">
                <a:solidFill>
                  <a:srgbClr val="000000"/>
                </a:solidFill>
                <a:latin typeface="黑体" panose="02010609060101010101" pitchFamily="49" charset="-122"/>
                <a:ea typeface="黑体" panose="02010609060101010101" pitchFamily="49" charset="-122"/>
                <a:cs typeface="黑体" panose="02010609060101010101" pitchFamily="49" charset="-122"/>
              </a:rPr>
              <a:t>3</a:t>
            </a:r>
            <a:r>
              <a:rPr lang="zh-CN" altLang="en-US" sz="1200">
                <a:solidFill>
                  <a:srgbClr val="000000"/>
                </a:solidFill>
                <a:latin typeface="黑体" panose="02010609060101010101" pitchFamily="49" charset="-122"/>
                <a:ea typeface="黑体" panose="02010609060101010101" pitchFamily="49" charset="-122"/>
                <a:cs typeface="黑体" panose="02010609060101010101" pitchFamily="49" charset="-122"/>
              </a:rPr>
              <a:t>个月的开放、非随机研究和在一项以</a:t>
            </a:r>
            <a:r>
              <a:rPr lang="en-US" altLang="zh-CN" sz="1200">
                <a:solidFill>
                  <a:srgbClr val="000000"/>
                </a:solidFill>
                <a:latin typeface="黑体" panose="02010609060101010101" pitchFamily="49" charset="-122"/>
                <a:ea typeface="黑体" panose="02010609060101010101" pitchFamily="49" charset="-122"/>
                <a:cs typeface="黑体" panose="02010609060101010101" pitchFamily="49" charset="-122"/>
              </a:rPr>
              <a:t>69</a:t>
            </a:r>
            <a:r>
              <a:rPr lang="zh-CN" altLang="en-US" sz="1200">
                <a:solidFill>
                  <a:srgbClr val="000000"/>
                </a:solidFill>
                <a:latin typeface="黑体" panose="02010609060101010101" pitchFamily="49" charset="-122"/>
                <a:ea typeface="黑体" panose="02010609060101010101" pitchFamily="49" charset="-122"/>
                <a:cs typeface="黑体" panose="02010609060101010101" pitchFamily="49" charset="-122"/>
              </a:rPr>
              <a:t>名肾衰竭血液透析患者为受试对象的两周双盲、安慰剂对照的交叉研究中，对醋酸钙固体制剂进行了研究。在上述临床试验中，治疗组中发生率＞</a:t>
            </a:r>
            <a:r>
              <a:rPr lang="en-US" altLang="zh-CN" sz="1200">
                <a:solidFill>
                  <a:srgbClr val="000000"/>
                </a:solidFill>
                <a:latin typeface="黑体" panose="02010609060101010101" pitchFamily="49" charset="-122"/>
                <a:ea typeface="黑体" panose="02010609060101010101" pitchFamily="49" charset="-122"/>
                <a:cs typeface="黑体" panose="02010609060101010101" pitchFamily="49" charset="-122"/>
              </a:rPr>
              <a:t>2%</a:t>
            </a:r>
            <a:r>
              <a:rPr lang="zh-CN" altLang="en-US" sz="1200">
                <a:solidFill>
                  <a:srgbClr val="000000"/>
                </a:solidFill>
                <a:latin typeface="黑体" panose="02010609060101010101" pitchFamily="49" charset="-122"/>
                <a:ea typeface="黑体" panose="02010609060101010101" pitchFamily="49" charset="-122"/>
                <a:cs typeface="黑体" panose="02010609060101010101" pitchFamily="49" charset="-122"/>
              </a:rPr>
              <a:t>的不良反应见表</a:t>
            </a:r>
            <a:r>
              <a:rPr lang="en-US" altLang="zh-CN" sz="1200">
                <a:solidFill>
                  <a:srgbClr val="000000"/>
                </a:solidFill>
                <a:latin typeface="黑体" panose="02010609060101010101" pitchFamily="49" charset="-122"/>
                <a:ea typeface="黑体" panose="02010609060101010101" pitchFamily="49" charset="-122"/>
                <a:cs typeface="黑体" panose="02010609060101010101" pitchFamily="49" charset="-122"/>
              </a:rPr>
              <a:t>1</a:t>
            </a:r>
            <a:r>
              <a:rPr lang="zh-CN" altLang="en-US" sz="1200">
                <a:solidFill>
                  <a:srgbClr val="00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1200">
              <a:solidFill>
                <a:srgbClr val="00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9" name="文本框 28"/>
          <p:cNvSpPr txBox="1"/>
          <p:nvPr/>
        </p:nvSpPr>
        <p:spPr>
          <a:xfrm>
            <a:off x="2187575" y="3441065"/>
            <a:ext cx="3121660" cy="321945"/>
          </a:xfrm>
          <a:prstGeom prst="rect">
            <a:avLst/>
          </a:prstGeom>
          <a:noFill/>
        </p:spPr>
        <p:txBody>
          <a:bodyPr wrap="square" rtlCol="0" anchor="t">
            <a:spAutoFit/>
          </a:bodyPr>
          <a:p>
            <a:pPr marL="0" marR="0" lvl="0" indent="266700" algn="l" defTabSz="914400" rtl="0" eaLnBrk="0" fontAlgn="base" latinLnBrk="0" hangingPunct="0">
              <a:lnSpc>
                <a:spcPct val="150000"/>
              </a:lnSpc>
              <a:spcBef>
                <a:spcPct val="0"/>
              </a:spcBef>
              <a:spcAft>
                <a:spcPct val="0"/>
              </a:spcAft>
              <a:buClrTx/>
              <a:buSzTx/>
              <a:buFontTx/>
              <a:buNone/>
            </a:pPr>
            <a:r>
              <a:rPr lang="zh-CN" altLang="en-US" sz="1000" b="1" dirty="0">
                <a:ln>
                  <a:noFill/>
                </a:ln>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等线" panose="02010600030101010101" charset="-122"/>
              </a:rPr>
              <a:t>表</a:t>
            </a:r>
            <a:r>
              <a:rPr lang="en-US" altLang="zh-CN" sz="1000" dirty="0">
                <a:ln>
                  <a:noFill/>
                </a:ln>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mn-ea"/>
              </a:rPr>
              <a:t>1. </a:t>
            </a:r>
            <a:r>
              <a:rPr lang="zh-CN" altLang="en-US" sz="1000" b="1" dirty="0">
                <a:ln>
                  <a:noFill/>
                </a:ln>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等线" panose="02010600030101010101" charset="-122"/>
              </a:rPr>
              <a:t>肾衰竭血液透析患者的不良反应</a:t>
            </a:r>
            <a:r>
              <a:rPr lang="zh-CN" altLang="en-US" sz="1000" baseline="300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10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1000" b="1" dirty="0">
              <a:ln>
                <a:noFill/>
              </a:ln>
              <a:solidFill>
                <a:srgbClr val="000000"/>
              </a:solidFill>
              <a:effectLst/>
              <a:latin typeface="黑体" panose="02010609060101010101" pitchFamily="49" charset="-122"/>
              <a:ea typeface="黑体" panose="02010609060101010101" pitchFamily="49" charset="-122"/>
              <a:cs typeface="黑体" panose="02010609060101010101" pitchFamily="49" charset="-122"/>
              <a:sym typeface="等线" panose="02010600030101010101" charset="-122"/>
            </a:endParaRPr>
          </a:p>
        </p:txBody>
      </p:sp>
      <p:graphicFrame>
        <p:nvGraphicFramePr>
          <p:cNvPr id="30" name="表格 29"/>
          <p:cNvGraphicFramePr>
            <a:graphicFrameLocks noGrp="1"/>
          </p:cNvGraphicFramePr>
          <p:nvPr>
            <p:custDataLst>
              <p:tags r:id="rId2"/>
            </p:custDataLst>
          </p:nvPr>
        </p:nvGraphicFramePr>
        <p:xfrm>
          <a:off x="462915" y="3801745"/>
          <a:ext cx="5734050" cy="2100580"/>
        </p:xfrm>
        <a:graphic>
          <a:graphicData uri="http://schemas.openxmlformats.org/drawingml/2006/table">
            <a:tbl>
              <a:tblPr firstRow="1" firstCol="1" bandRow="1">
                <a:effectLst/>
                <a:tableStyleId>{5940675A-B579-460E-94D1-54222C63F5DA}</a:tableStyleId>
              </a:tblPr>
              <a:tblGrid>
                <a:gridCol w="950595"/>
                <a:gridCol w="1362710"/>
                <a:gridCol w="1361440"/>
                <a:gridCol w="1029970"/>
                <a:gridCol w="1029335"/>
              </a:tblGrid>
              <a:tr h="499110">
                <a:tc rowSpan="2">
                  <a:txBody>
                    <a:bodyPr/>
                    <a:p>
                      <a:pPr indent="0" algn="ctr">
                        <a:lnSpc>
                          <a:spcPct val="120000"/>
                        </a:lnSpc>
                        <a:spcBef>
                          <a:spcPts val="0"/>
                        </a:spcBef>
                        <a:spcAft>
                          <a:spcPts val="0"/>
                        </a:spcAft>
                      </a:pPr>
                      <a:r>
                        <a:rPr lang="zh-CN" sz="1000" b="1" kern="100" spc="60" dirty="0">
                          <a:solidFill>
                            <a:srgbClr val="000000"/>
                          </a:solidFill>
                          <a:effectLst/>
                          <a:latin typeface="黑体" panose="02010609060101010101" pitchFamily="49" charset="-122"/>
                          <a:ea typeface="黑体" panose="02010609060101010101" pitchFamily="49" charset="-122"/>
                        </a:rPr>
                        <a:t>主要</a:t>
                      </a:r>
                      <a:r>
                        <a:rPr lang="zh-CN" sz="1000" b="1" kern="100" spc="60" dirty="0">
                          <a:solidFill>
                            <a:srgbClr val="000000"/>
                          </a:solidFill>
                          <a:effectLst/>
                          <a:latin typeface="微软雅黑" panose="020B0503020204020204" pitchFamily="34" charset="-122"/>
                          <a:ea typeface="微软雅黑" panose="020B0503020204020204" pitchFamily="34" charset="-122"/>
                        </a:rPr>
                        <a:t>不良反应</a:t>
                      </a:r>
                      <a:endParaRPr lang="zh-CN" sz="1000" b="1" kern="100" spc="60" dirty="0">
                        <a:solidFill>
                          <a:srgbClr val="000000"/>
                        </a:solidFill>
                        <a:effectLst/>
                        <a:latin typeface="微软雅黑" panose="020B0503020204020204" pitchFamily="34" charset="-122"/>
                        <a:ea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rowSpan="2">
                  <a:txBody>
                    <a:bodyPr/>
                    <a:p>
                      <a:pPr indent="0" algn="ctr">
                        <a:lnSpc>
                          <a:spcPct val="120000"/>
                        </a:lnSpc>
                        <a:spcBef>
                          <a:spcPts val="0"/>
                        </a:spcBef>
                        <a:spcAft>
                          <a:spcPts val="0"/>
                        </a:spcAft>
                      </a:pP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醋酸钙不良反应报道总和</a:t>
                      </a:r>
                      <a:r>
                        <a:rPr lang="en-US"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n=167n</a:t>
                      </a: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rowSpan="2">
                  <a:txBody>
                    <a:bodyPr/>
                    <a:p>
                      <a:pPr indent="0" algn="ctr">
                        <a:lnSpc>
                          <a:spcPct val="120000"/>
                        </a:lnSpc>
                        <a:spcBef>
                          <a:spcPts val="0"/>
                        </a:spcBef>
                        <a:spcAft>
                          <a:spcPts val="0"/>
                        </a:spcAft>
                      </a:pP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醋酸钙的</a:t>
                      </a:r>
                      <a:r>
                        <a:rPr lang="en-US"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个月，开放研究</a:t>
                      </a:r>
                      <a:r>
                        <a:rPr lang="en-US"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n=98n</a:t>
                      </a: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gridSpan="2">
                  <a:txBody>
                    <a:bodyPr/>
                    <a:p>
                      <a:pPr indent="0" algn="ctr">
                        <a:lnSpc>
                          <a:spcPct val="120000"/>
                        </a:lnSpc>
                        <a:spcBef>
                          <a:spcPts val="0"/>
                        </a:spcBef>
                        <a:spcAft>
                          <a:spcPts val="0"/>
                        </a:spcAft>
                      </a:pPr>
                      <a:r>
                        <a:rPr lang="zh-CN" sz="1000" b="1" kern="0" spc="6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醋酸钙的双盲、安慰剂对照、</a:t>
                      </a:r>
                      <a:endParaRPr lang="zh-CN" sz="1000" b="1" kern="0" spc="6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ctr">
                        <a:lnSpc>
                          <a:spcPct val="120000"/>
                        </a:lnSpc>
                        <a:spcBef>
                          <a:spcPts val="0"/>
                        </a:spcBef>
                        <a:spcAft>
                          <a:spcPts val="0"/>
                        </a:spcAft>
                      </a:pPr>
                      <a:r>
                        <a:rPr lang="zh-CN" sz="1000" b="1" kern="0" spc="6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交叉研究</a:t>
                      </a:r>
                      <a:r>
                        <a:rPr lang="en-US" sz="1000" b="1" kern="0" spc="6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n=69</a:t>
                      </a:r>
                      <a:endParaRPr lang="en-US" sz="1000" b="1" kern="0" spc="6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hMerge="1">
                  <a:tcPr/>
                </a:tc>
              </a:tr>
              <a:tr h="386715">
                <a:tc vMerge="1">
                  <a:tcPr/>
                </a:tc>
                <a:tc vMerge="1">
                  <a:tcPr/>
                </a:tc>
                <a:tc vMerge="1">
                  <a:tcPr/>
                </a:tc>
                <a:tc>
                  <a:txBody>
                    <a:bodyPr/>
                    <a:p>
                      <a:pPr indent="0" algn="ctr">
                        <a:lnSpc>
                          <a:spcPct val="120000"/>
                        </a:lnSpc>
                        <a:spcBef>
                          <a:spcPts val="0"/>
                        </a:spcBef>
                        <a:spcAft>
                          <a:spcPts val="0"/>
                        </a:spcAft>
                      </a:pP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醋酸钙</a:t>
                      </a:r>
                      <a:r>
                        <a:rPr lang="en-US"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n</a:t>
                      </a: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安慰剂</a:t>
                      </a:r>
                      <a:r>
                        <a:rPr lang="en-US"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n</a:t>
                      </a: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1" kern="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r h="405130">
                <a:tc>
                  <a:txBody>
                    <a:bodyPr/>
                    <a:p>
                      <a:pPr indent="0" algn="ctr">
                        <a:lnSpc>
                          <a:spcPct val="120000"/>
                        </a:lnSpc>
                        <a:spcBef>
                          <a:spcPts val="0"/>
                        </a:spcBef>
                        <a:spcAft>
                          <a:spcPts val="0"/>
                        </a:spcAft>
                      </a:pPr>
                      <a:r>
                        <a:rPr lang="zh-CN" sz="1000" b="0" kern="100" spc="60" dirty="0">
                          <a:solidFill>
                            <a:sysClr val="windowText" lastClr="000000">
                              <a:lumMod val="85000"/>
                              <a:lumOff val="15000"/>
                            </a:sysClr>
                          </a:solidFill>
                          <a:effectLst/>
                          <a:latin typeface="微软雅黑" panose="020B0503020204020204" pitchFamily="34" charset="-122"/>
                          <a:ea typeface="微软雅黑" panose="020B0503020204020204" pitchFamily="34" charset="-122"/>
                        </a:rPr>
                        <a:t>恶心</a:t>
                      </a:r>
                      <a:endParaRPr lang="zh-CN" sz="1000" b="0" kern="100" spc="60" dirty="0">
                        <a:solidFill>
                          <a:sysClr val="windowText" lastClr="000000">
                            <a:lumMod val="85000"/>
                            <a:lumOff val="15000"/>
                          </a:sysClr>
                        </a:solidFill>
                        <a:effectLst/>
                        <a:latin typeface="微软雅黑" panose="020B0503020204020204" pitchFamily="34" charset="-122"/>
                        <a:ea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3.6</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6.1</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0</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0.0</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0</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0.0</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r h="405130">
                <a:tc>
                  <a:txBody>
                    <a:bodyPr/>
                    <a:p>
                      <a:pPr indent="0" algn="ctr">
                        <a:lnSpc>
                          <a:spcPct val="120000"/>
                        </a:lnSpc>
                        <a:spcBef>
                          <a:spcPts val="0"/>
                        </a:spcBef>
                        <a:spcAft>
                          <a:spcPts val="0"/>
                        </a:spcAft>
                      </a:pPr>
                      <a:r>
                        <a:rPr lang="zh-CN" altLang="en-US" sz="1000" b="0" kern="100" spc="60" dirty="0">
                          <a:solidFill>
                            <a:sysClr val="windowText" lastClr="000000">
                              <a:lumMod val="85000"/>
                              <a:lumOff val="15000"/>
                            </a:sysClr>
                          </a:solidFill>
                          <a:effectLst/>
                          <a:latin typeface="微软雅黑" panose="020B0503020204020204" pitchFamily="34" charset="-122"/>
                          <a:ea typeface="微软雅黑" panose="020B0503020204020204" pitchFamily="34" charset="-122"/>
                        </a:rPr>
                        <a:t>呕吐</a:t>
                      </a:r>
                      <a:endParaRPr lang="zh-CN" altLang="en-US" sz="1000" b="0" kern="100" spc="60" dirty="0">
                        <a:solidFill>
                          <a:sysClr val="windowText" lastClr="000000">
                            <a:lumMod val="85000"/>
                            <a:lumOff val="15000"/>
                          </a:sysClr>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2.4</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4.1</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0</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0.0</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0</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0.0</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r h="404495">
                <a:tc>
                  <a:txBody>
                    <a:bodyPr/>
                    <a:p>
                      <a:pPr indent="0" algn="ctr">
                        <a:lnSpc>
                          <a:spcPct val="120000"/>
                        </a:lnSpc>
                        <a:spcBef>
                          <a:spcPts val="0"/>
                        </a:spcBef>
                        <a:spcAft>
                          <a:spcPts val="0"/>
                        </a:spcAft>
                      </a:pPr>
                      <a:r>
                        <a:rPr lang="zh-CN" sz="1000" b="0" kern="100" spc="60">
                          <a:solidFill>
                            <a:srgbClr val="000000"/>
                          </a:solidFill>
                          <a:effectLst/>
                          <a:latin typeface="微软雅黑" panose="020B0503020204020204" pitchFamily="34" charset="-122"/>
                          <a:ea typeface="微软雅黑" panose="020B0503020204020204" pitchFamily="34" charset="-122"/>
                        </a:rPr>
                        <a:t>高钙血症</a:t>
                      </a:r>
                      <a:endParaRPr lang="zh-CN" sz="1000" b="0" kern="100" spc="6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21</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12.6</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16.3</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5</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7.2</a:t>
                      </a:r>
                      <a:r>
                        <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c>
                  <a:txBody>
                    <a:bodyPr/>
                    <a:p>
                      <a:pPr indent="0" algn="ctr">
                        <a:lnSpc>
                          <a:spcPct val="120000"/>
                        </a:lnSpc>
                        <a:spcBef>
                          <a:spcPts val="0"/>
                        </a:spcBef>
                        <a:spcAft>
                          <a:spcPts val="0"/>
                        </a:spcAft>
                      </a:pPr>
                      <a:r>
                        <a:rPr lang="en-US" sz="1000" b="0" kern="100" spc="6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0</a:t>
                      </a:r>
                      <a:r>
                        <a:rPr lang="zh-CN" sz="1000" b="0" kern="100" spc="6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en-US" sz="1000" b="0" kern="100" spc="6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0.0</a:t>
                      </a:r>
                      <a:r>
                        <a:rPr lang="zh-CN" sz="1000" b="0" kern="100" spc="6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rPr>
                        <a:t>）</a:t>
                      </a:r>
                      <a:endParaRPr lang="zh-CN" sz="1000" b="0" kern="100" spc="60" dirty="0">
                        <a:solidFill>
                          <a:srgbClr val="000000"/>
                        </a:solidFill>
                        <a:effectLst/>
                        <a:latin typeface="微软雅黑" panose="020B0503020204020204" pitchFamily="34" charset="-122"/>
                        <a:ea typeface="微软雅黑" panose="020B0503020204020204" pitchFamily="34" charset="-122"/>
                        <a:cs typeface="微软雅黑" panose="020B0503020204020204" pitchFamily="34" charset="-122"/>
                      </a:endParaRPr>
                    </a:p>
                  </a:txBody>
                  <a:tcPr marL="25400" marR="25400" marT="6350" marB="635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noFill/>
                  </a:tcPr>
                </a:tc>
              </a:tr>
            </a:tbl>
          </a:graphicData>
        </a:graphic>
      </p:graphicFrame>
      <p:sp>
        <p:nvSpPr>
          <p:cNvPr id="31" name="文本框 30"/>
          <p:cNvSpPr txBox="1"/>
          <p:nvPr/>
        </p:nvSpPr>
        <p:spPr>
          <a:xfrm>
            <a:off x="798830" y="6010910"/>
            <a:ext cx="11247755" cy="475615"/>
          </a:xfrm>
          <a:prstGeom prst="rect">
            <a:avLst/>
          </a:prstGeom>
          <a:noFill/>
        </p:spPr>
        <p:txBody>
          <a:bodyPr wrap="square" rtlCol="0" anchor="t">
            <a:noAutofit/>
          </a:bodyPr>
          <a:p>
            <a:pPr indent="0">
              <a:lnSpc>
                <a:spcPct val="150000"/>
              </a:lnSpc>
              <a:buFont typeface="Wingdings" panose="05000000000000000000" pitchFamily="2" charset="2"/>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 醋酸钙口服溶液上市许可申请资料</a:t>
            </a:r>
            <a:r>
              <a:rPr lang="en-US" altLang="zh-CN" sz="8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1.3.1.2</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0">
              <a:lnSpc>
                <a:spcPct val="150000"/>
              </a:lnSpc>
              <a:buFont typeface="Wingdings" panose="05000000000000000000" pitchFamily="2" charset="2"/>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8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800" dirty="0" err="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Naghibi</a:t>
            </a:r>
            <a:r>
              <a:rPr lang="en-US" altLang="zh-CN" sz="8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800" dirty="0" err="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Massih</a:t>
            </a:r>
            <a:r>
              <a:rPr lang="en-US" altLang="zh-CN" sz="8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et al. Comparison of Phosphate Lowering Properties of Calcium Acetate and Calcium Carbonate in Hemodialysis Patients. Iranian Journal of Pharmacology and Therapeutics. 2006;5;73-76.</a:t>
            </a:r>
            <a:endParaRPr lang="zh-CN" altLang="en-US" sz="800" dirty="0">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32" name="图片 31"/>
          <p:cNvPicPr>
            <a:picLocks noChangeAspect="1"/>
          </p:cNvPicPr>
          <p:nvPr/>
        </p:nvPicPr>
        <p:blipFill>
          <a:blip r:embed="rId3"/>
          <a:stretch>
            <a:fillRect/>
          </a:stretch>
        </p:blipFill>
        <p:spPr>
          <a:xfrm>
            <a:off x="6396990" y="3877310"/>
            <a:ext cx="2856865" cy="2089785"/>
          </a:xfrm>
          <a:prstGeom prst="rect">
            <a:avLst/>
          </a:prstGeom>
        </p:spPr>
      </p:pic>
      <p:sp>
        <p:nvSpPr>
          <p:cNvPr id="44" name="对角圆角矩形 43"/>
          <p:cNvSpPr/>
          <p:nvPr/>
        </p:nvSpPr>
        <p:spPr>
          <a:xfrm>
            <a:off x="6519545" y="2269490"/>
            <a:ext cx="5438775" cy="1072515"/>
          </a:xfrm>
          <a:prstGeom prst="round2DiagRect">
            <a:avLst/>
          </a:prstGeom>
          <a:solidFill>
            <a:sysClr val="window" lastClr="FFFFFF">
              <a:lumMod val="95000"/>
            </a:sysClr>
          </a:solidFill>
          <a:ln w="12700" cap="flat" cmpd="sng" algn="ctr">
            <a:solidFill>
              <a:sysClr val="window" lastClr="FFFFFF"/>
            </a:solidFill>
            <a:prstDash val="solid"/>
            <a:miter lim="800000"/>
          </a:ln>
          <a:effectLst>
            <a:glow rad="101600">
              <a:srgbClr val="A5A5A5">
                <a:satMod val="175000"/>
                <a:alpha val="40000"/>
              </a:srgbClr>
            </a:glow>
          </a:effectLst>
        </p:spPr>
        <p:txBody>
          <a:bodyPr rtlCol="0" anchor="ctr"/>
          <a:p>
            <a:pPr algn="ctr"/>
            <a:endParaRPr lang="zh-CN" altLang="en-US" sz="1600" b="1">
              <a:solidFill>
                <a:schemeClr val="accent5"/>
              </a:solidFill>
              <a:latin typeface="黑体" panose="02010609060101010101" pitchFamily="49" charset="-122"/>
              <a:ea typeface="黑体" panose="02010609060101010101" pitchFamily="49" charset="-122"/>
            </a:endParaRPr>
          </a:p>
        </p:txBody>
      </p:sp>
      <p:sp>
        <p:nvSpPr>
          <p:cNvPr id="45" name="文本框 44"/>
          <p:cNvSpPr txBox="1"/>
          <p:nvPr/>
        </p:nvSpPr>
        <p:spPr>
          <a:xfrm>
            <a:off x="6965950" y="3523615"/>
            <a:ext cx="4827905" cy="245110"/>
          </a:xfrm>
          <a:prstGeom prst="rect">
            <a:avLst/>
          </a:prstGeom>
        </p:spPr>
        <p:txBody>
          <a:bodyPr wrap="square">
            <a:spAutoFit/>
          </a:bodyPr>
          <a:p>
            <a:pPr algn="ctr"/>
            <a:r>
              <a:rPr lang="zh-CN" altLang="en-US" sz="1000" b="1">
                <a:solidFill>
                  <a:srgbClr val="000000"/>
                </a:solidFill>
                <a:latin typeface="黑体" panose="02010609060101010101" pitchFamily="49" charset="-122"/>
                <a:ea typeface="黑体" panose="02010609060101010101" pitchFamily="49" charset="-122"/>
                <a:cs typeface="黑体" panose="02010609060101010101" pitchFamily="49" charset="-122"/>
              </a:rPr>
              <a:t>血液透析患者中醋酸钙和碳酸钙降低磷酸盐特性的比较</a:t>
            </a:r>
            <a:r>
              <a:rPr lang="zh-CN" altLang="en-US" sz="1000" baseline="300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000" baseline="300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000" baseline="300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1000" b="1" baseline="30000" dirty="0">
              <a:solidFill>
                <a:schemeClr val="bg1">
                  <a:lumMod val="50000"/>
                </a:schemeClr>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6" name="文本框 45"/>
          <p:cNvSpPr txBox="1"/>
          <p:nvPr/>
        </p:nvSpPr>
        <p:spPr>
          <a:xfrm>
            <a:off x="6527800" y="2421255"/>
            <a:ext cx="5323840" cy="600075"/>
          </a:xfrm>
          <a:prstGeom prst="rect">
            <a:avLst/>
          </a:prstGeom>
          <a:noFill/>
        </p:spPr>
        <p:txBody>
          <a:bodyPr wrap="square" rtlCol="0" anchor="t">
            <a:noAutofit/>
          </a:bodyPr>
          <a:p>
            <a:pPr>
              <a:lnSpc>
                <a:spcPct val="150000"/>
              </a:lnSpc>
            </a:pPr>
            <a:r>
              <a:rPr lang="zh-CN" altLang="en-US" sz="1400" b="1" dirty="0">
                <a:solidFill>
                  <a:schemeClr val="accent5"/>
                </a:solidFill>
                <a:latin typeface="黑体" panose="02010609060101010101" pitchFamily="49" charset="-122"/>
                <a:ea typeface="黑体" panose="02010609060101010101" pitchFamily="49" charset="-122"/>
                <a:sym typeface="+mn-ea"/>
              </a:rPr>
              <a:t>在血液透析患者中，与碳酸钙相比，醋酸钙的降磷效果更优，同时醋酸钙导致高钙血症的发生率较低。</a:t>
            </a:r>
            <a:endParaRPr lang="zh-CN" altLang="en-US" sz="1400" b="1" dirty="0">
              <a:solidFill>
                <a:schemeClr val="accent5"/>
              </a:solidFill>
              <a:latin typeface="黑体" panose="02010609060101010101" pitchFamily="49" charset="-122"/>
              <a:ea typeface="黑体" panose="02010609060101010101" pitchFamily="49" charset="-122"/>
              <a:sym typeface="+mn-ea"/>
            </a:endParaRPr>
          </a:p>
        </p:txBody>
      </p:sp>
      <p:pic>
        <p:nvPicPr>
          <p:cNvPr id="34" name="图片 33"/>
          <p:cNvPicPr>
            <a:picLocks noChangeAspect="1"/>
          </p:cNvPicPr>
          <p:nvPr/>
        </p:nvPicPr>
        <p:blipFill>
          <a:blip r:embed="rId4"/>
          <a:stretch>
            <a:fillRect/>
          </a:stretch>
        </p:blipFill>
        <p:spPr>
          <a:xfrm>
            <a:off x="9243695" y="3940810"/>
            <a:ext cx="2788920" cy="2040255"/>
          </a:xfrm>
          <a:prstGeom prst="rect">
            <a:avLst/>
          </a:prstGeom>
        </p:spPr>
      </p:pic>
      <p:sp>
        <p:nvSpPr>
          <p:cNvPr id="35" name="文本框 34"/>
          <p:cNvSpPr txBox="1"/>
          <p:nvPr/>
        </p:nvSpPr>
        <p:spPr>
          <a:xfrm>
            <a:off x="3044190" y="774700"/>
            <a:ext cx="7649210" cy="506730"/>
          </a:xfrm>
          <a:prstGeom prst="rect">
            <a:avLst/>
          </a:prstGeom>
          <a:noFill/>
        </p:spPr>
        <p:txBody>
          <a:bodyPr wrap="square" rtlCol="0" anchor="t">
            <a:spAutoFit/>
          </a:bodyPr>
          <a:p>
            <a:pPr indent="0" fontAlgn="auto">
              <a:lnSpc>
                <a:spcPct val="150000"/>
              </a:lnSpc>
            </a:pPr>
            <a:r>
              <a:rPr lang="zh-CN" altLang="en-US" b="1" dirty="0">
                <a:solidFill>
                  <a:srgbClr val="C00000"/>
                </a:solidFill>
                <a:latin typeface="黑体" panose="02010609060101010101" pitchFamily="49" charset="-122"/>
                <a:ea typeface="黑体" panose="02010609060101010101" pitchFamily="49" charset="-122"/>
                <a:sym typeface="+mn-ea"/>
              </a:rPr>
              <a:t>醋酸钙口服溶液不良反应或高钙血症发生率低，降磷效果更优！</a:t>
            </a:r>
            <a:endParaRPr lang="zh-CN" altLang="en-US" b="1" dirty="0">
              <a:solidFill>
                <a:srgbClr val="C00000"/>
              </a:solidFill>
              <a:latin typeface="黑体" panose="02010609060101010101" pitchFamily="49" charset="-122"/>
              <a:ea typeface="黑体" panose="02010609060101010101" pitchFamily="49" charset="-122"/>
              <a:sym typeface="+mn-ea"/>
            </a:endParaRPr>
          </a:p>
        </p:txBody>
      </p:sp>
    </p:spTree>
  </p:cSld>
  <p:clrMapOvr>
    <a:masterClrMapping/>
  </p:clrMapOvr>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TABLE_ENDDRAG_ORIGIN_RECT" val="876*382"/>
  <p:tag name="TABLE_ENDDRAG_RECT" val="45*84*876*382"/>
</p:tagLst>
</file>

<file path=ppt/tags/tag3.xml><?xml version="1.0" encoding="utf-8"?>
<p:tagLst xmlns:p="http://schemas.openxmlformats.org/presentationml/2006/main">
  <p:tag name="TABLE_ENDDRAG_ORIGIN_RECT" val="451*165"/>
  <p:tag name="TABLE_ENDDRAG_RECT" val="35*301*451*165"/>
</p:tagLst>
</file>

<file path=ppt/tags/tag4.xml><?xml version="1.0" encoding="utf-8"?>
<p:tagLst xmlns:p="http://schemas.openxmlformats.org/presentationml/2006/main">
  <p:tag name="KSO_WM_DIAGRAM_VIRTUALLY_FRAME" val="{&quot;height&quot;:401.6889763779528,&quot;left&quot;:500.2711811023622,&quot;top&quot;:93.12905511811024,&quot;width&quot;:366.84393700787405}"/>
</p:tagLst>
</file>

<file path=ppt/tags/tag5.xml><?xml version="1.0" encoding="utf-8"?>
<p:tagLst xmlns:p="http://schemas.openxmlformats.org/presentationml/2006/main">
  <p:tag name="KSO_WM_DIAGRAM_VIRTUALLY_FRAME" val="{&quot;height&quot;:401.6889763779528,&quot;left&quot;:500.2711811023622,&quot;top&quot;:93.12905511811024,&quot;width&quot;:366.84393700787405}"/>
</p:tagLst>
</file>

<file path=ppt/tags/tag6.xml><?xml version="1.0" encoding="utf-8"?>
<p:tagLst xmlns:p="http://schemas.openxmlformats.org/presentationml/2006/main">
  <p:tag name="KSO_WM_DIAGRAM_VIRTUALLY_FRAME" val="{&quot;height&quot;:401.6889763779528,&quot;left&quot;:500.2711811023622,&quot;top&quot;:93.12905511811024,&quot;width&quot;:366.84393700787405}"/>
</p:tagLst>
</file>

<file path=ppt/tags/tag7.xml><?xml version="1.0" encoding="utf-8"?>
<p:tagLst xmlns:p="http://schemas.openxmlformats.org/presentationml/2006/main">
  <p:tag name="KSO_WM_DIAGRAM_VIRTUALLY_FRAME" val="{&quot;height&quot;:401.6889763779528,&quot;left&quot;:500.2711811023622,&quot;top&quot;:93.12905511811024,&quot;width&quot;:366.84393700787405}"/>
</p:tagLst>
</file>

<file path=ppt/tags/tag8.xml><?xml version="1.0" encoding="utf-8"?>
<p:tagLst xmlns:p="http://schemas.openxmlformats.org/presentationml/2006/main">
  <p:tag name="commondata" val="eyJoZGlkIjoiNTZhNGE1M2FlNjQzMTcxY2ZhOGMxODJiODFhNWE0Nzg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6163</Words>
  <Application>WPS 演示</Application>
  <PresentationFormat>宽屏</PresentationFormat>
  <Paragraphs>286</Paragraphs>
  <Slides>11</Slides>
  <Notes>12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宋体</vt:lpstr>
      <vt:lpstr>Wingdings</vt:lpstr>
      <vt:lpstr>华文新魏</vt:lpstr>
      <vt:lpstr>微软雅黑</vt:lpstr>
      <vt:lpstr>Wingdings</vt:lpstr>
      <vt:lpstr>黑体</vt:lpstr>
      <vt:lpstr>Times New Roman</vt:lpstr>
      <vt:lpstr>等线</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刘江江</cp:lastModifiedBy>
  <cp:revision>281</cp:revision>
  <dcterms:created xsi:type="dcterms:W3CDTF">2021-04-20T08:31:00Z</dcterms:created>
  <dcterms:modified xsi:type="dcterms:W3CDTF">2024-07-13T13:16:15Z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2F30BDBEC3B644AE87291EF1C14BB47F_13</vt:lpwstr>
  </property>
  <property fmtid="{D5CDD505-2E9C-101B-9397-08002B2CF9AE}" pid="3" name="KSOProductBuildVer">
    <vt:lpwstr>2052-12.1.0.16417</vt:lpwstr>
  </property>
</Properties>
</file>