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3"/>
  </p:notesMasterIdLst>
  <p:handoutMasterIdLst>
    <p:handoutMasterId r:id="rId14"/>
  </p:handoutMasterIdLst>
  <p:sldIdLst>
    <p:sldId id="258" r:id="rId3"/>
    <p:sldId id="813" r:id="rId4"/>
    <p:sldId id="966" r:id="rId5"/>
    <p:sldId id="982" r:id="rId6"/>
    <p:sldId id="967" r:id="rId7"/>
    <p:sldId id="968" r:id="rId8"/>
    <p:sldId id="969" r:id="rId9"/>
    <p:sldId id="977" r:id="rId10"/>
    <p:sldId id="970" r:id="rId11"/>
    <p:sldId id="971" r:id="rId12"/>
  </p:sldIdLst>
  <p:sldSz cx="12192000" cy="6858000"/>
  <p:notesSz cx="6858000" cy="9144000"/>
  <p:embeddedFontLst>
    <p:embeddedFont>
      <p:font typeface="微软雅黑" panose="020B0503020204020204" pitchFamily="34" charset="-122"/>
      <p:regular r:id="rId19"/>
    </p:embeddedFont>
    <p:embeddedFont>
      <p:font typeface="Calibri" panose="020F0502020204030204" charset="0"/>
      <p:regular r:id="rId20"/>
      <p:bold r:id="rId21"/>
      <p:italic r:id="rId22"/>
      <p:boldItalic r:id="rId23"/>
    </p:embeddedFont>
  </p:embeddedFontLst>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33" userDrawn="1">
          <p15:clr>
            <a:srgbClr val="A4A3A4"/>
          </p15:clr>
        </p15:guide>
        <p15:guide id="2" pos="38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用户" initials="W" lastIdx="19" clrIdx="0"/>
  <p:cmAuthor id="2" name="wangkt" initials="w"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FFFFFF"/>
    <a:srgbClr val="EAEFFA"/>
    <a:srgbClr val="EAEFE6"/>
    <a:srgbClr val="1C4885"/>
    <a:srgbClr val="D9D9D9"/>
    <a:srgbClr val="DCDCDC"/>
    <a:srgbClr val="F0F0F0"/>
    <a:srgbClr val="E6E6E6"/>
    <a:srgbClr val="C8C8C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73" d="100"/>
          <a:sy n="73" d="100"/>
        </p:scale>
        <p:origin x="672" y="66"/>
      </p:cViewPr>
      <p:guideLst>
        <p:guide orient="horz" pos="2333"/>
        <p:guide pos="387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94.xml"/><Relationship Id="rId23" Type="http://schemas.openxmlformats.org/officeDocument/2006/relationships/font" Target="fonts/font5.fntdata"/><Relationship Id="rId22" Type="http://schemas.openxmlformats.org/officeDocument/2006/relationships/font" Target="fonts/font4.fntdata"/><Relationship Id="rId21" Type="http://schemas.openxmlformats.org/officeDocument/2006/relationships/font" Target="fonts/font3.fntdata"/><Relationship Id="rId20" Type="http://schemas.openxmlformats.org/officeDocument/2006/relationships/font" Target="fonts/font2.fntdata"/><Relationship Id="rId2" Type="http://schemas.openxmlformats.org/officeDocument/2006/relationships/theme" Target="theme/theme1.xml"/><Relationship Id="rId19" Type="http://schemas.openxmlformats.org/officeDocument/2006/relationships/font" Target="fonts/font1.fntdata"/><Relationship Id="rId18" Type="http://schemas.openxmlformats.org/officeDocument/2006/relationships/commentAuthors" Target="commentAuthors.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handoutMaster" Target="handoutMasters/handoutMaster1.xml"/><Relationship Id="rId13" Type="http://schemas.openxmlformats.org/officeDocument/2006/relationships/notesMaster" Target="notesMasters/notesMaster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25" y="914456"/>
            <a:ext cx="9799405" cy="257056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25" y="3560622"/>
            <a:ext cx="9799405" cy="1472492"/>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835" indent="0" algn="ctr">
              <a:buNone/>
              <a:defRPr sz="1600"/>
            </a:lvl7pPr>
            <a:lvl8pPr marL="3201035" indent="0" algn="ctr">
              <a:buNone/>
              <a:defRPr sz="1600"/>
            </a:lvl8pPr>
            <a:lvl9pPr marL="3658235"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87" y="6314792"/>
            <a:ext cx="3960083" cy="31682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785" y="6314792"/>
            <a:ext cx="2700056" cy="31682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87" y="6314792"/>
            <a:ext cx="3960083" cy="31682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785" y="6314792"/>
            <a:ext cx="2700056" cy="31682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13" y="774048"/>
            <a:ext cx="10973029" cy="5483142"/>
          </a:xfrm>
        </p:spPr>
        <p:txBody>
          <a:bodyPr/>
          <a:lstStyle>
            <a:lvl1pPr marL="228600" indent="-228600" eaLnBrk="1" fontAlgn="auto" latinLnBrk="0" hangingPunct="1">
              <a:lnSpc>
                <a:spcPct val="130000"/>
              </a:lnSpc>
              <a:defRPr u="none" strike="noStrike" kern="1200" cap="none" spc="150" normalizeH="0" baseline="0">
                <a:uFillTx/>
              </a:defRPr>
            </a:lvl1pPr>
            <a:lvl2pPr marL="685800" indent="-228600" defTabSz="914400" eaLnBrk="1" fontAlgn="auto" latinLnBrk="0" hangingPunct="1">
              <a:lnSpc>
                <a:spcPct val="120000"/>
              </a:lnSpc>
              <a:tabLst>
                <a:tab pos="1609725" algn="l"/>
                <a:tab pos="1609725" algn="l"/>
                <a:tab pos="1609725" algn="l"/>
                <a:tab pos="1609725" algn="l"/>
              </a:tabLst>
              <a:defRPr u="none" strike="noStrike" kern="1200" cap="none" spc="150" normalizeH="0" baseline="0">
                <a:uFillTx/>
              </a:defRPr>
            </a:lvl2pPr>
            <a:lvl3pPr marL="1143000" indent="-228600" eaLnBrk="1" fontAlgn="auto" latinLnBrk="0" hangingPunct="1">
              <a:lnSpc>
                <a:spcPct val="120000"/>
              </a:lnSpc>
              <a:defRPr u="none" strike="noStrike" kern="1200" cap="none" spc="150" normalizeH="0" baseline="0">
                <a:uFillTx/>
              </a:defRPr>
            </a:lvl3pPr>
            <a:lvl4pPr marL="1600200" indent="-228600" eaLnBrk="1" fontAlgn="auto" latinLnBrk="0" hangingPunct="1">
              <a:lnSpc>
                <a:spcPct val="120000"/>
              </a:lnSpc>
              <a:defRPr u="none" strike="noStrike" kern="1200" cap="none" spc="150" normalizeH="0" baseline="0">
                <a:uFillTx/>
              </a:defRPr>
            </a:lvl4pPr>
            <a:lvl5pPr marL="2057400" indent="-228600" eaLnBrk="1" fontAlgn="auto" latinLnBrk="0" hangingPunct="1">
              <a:lnSpc>
                <a:spcPct val="120000"/>
              </a:lnSpc>
              <a:defRPr u="none" strike="noStrike" kern="1200" cap="none" spc="150" normalizeH="0" baseline="0">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87" y="6314792"/>
            <a:ext cx="3960083" cy="31682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785" y="6314792"/>
            <a:ext cx="2700056" cy="31682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25" y="2484155"/>
            <a:ext cx="9799405" cy="1018864"/>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25" y="3560622"/>
            <a:ext cx="9799405" cy="471630"/>
          </a:xfrm>
        </p:spPr>
        <p:txBody>
          <a:bodyPr lIns="90000" tIns="46800" rIns="90000" bIns="46800">
            <a:normAutofit/>
          </a:bodyPr>
          <a:lstStyle>
            <a:lvl1pPr marL="0" indent="0" algn="ctr">
              <a:lnSpc>
                <a:spcPct val="110000"/>
              </a:lnSpc>
              <a:buNone/>
              <a:defRPr sz="2400" spc="200" baseline="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13" y="608438"/>
            <a:ext cx="10969429" cy="705644"/>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13" y="1490493"/>
            <a:ext cx="10969429" cy="4759496"/>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defRPr kumimoji="0" lang="zh-CN" altLang="en-US" sz="18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87" y="6314792"/>
            <a:ext cx="3960083" cy="31682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785" y="6314792"/>
            <a:ext cx="2700056" cy="3168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41" y="3848640"/>
            <a:ext cx="7768963" cy="766848"/>
          </a:xfrm>
        </p:spPr>
        <p:txBody>
          <a:bodyPr lIns="90000" tIns="46800" rIns="90000" bIns="46800" anchor="b" anchorCtr="0">
            <a:normAutofit/>
          </a:bodyPr>
          <a:lstStyle>
            <a:lvl1pPr>
              <a:defRPr sz="4400" b="1" i="0" u="none" strike="noStrike" kern="1200" cap="none" spc="300" normalizeH="0" baseline="0">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41" y="4615488"/>
            <a:ext cx="7768963" cy="867654"/>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uFillTx/>
                <a:latin typeface="Arial" panose="020B0604020202020204" pitchFamily="34" charset="0"/>
                <a:ea typeface="微软雅黑" panose="020B0503020204020204" pitchFamily="34" charset="-122"/>
                <a:cs typeface="+mn-cs"/>
                <a:sym typeface="+mn-ea"/>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835" indent="0">
              <a:buNone/>
              <a:defRPr sz="1600"/>
            </a:lvl7pPr>
            <a:lvl8pPr marL="3201035" indent="0">
              <a:buNone/>
              <a:defRPr sz="1600"/>
            </a:lvl8pPr>
            <a:lvl9pPr marL="3658235" indent="0">
              <a:buNone/>
              <a:defRPr sz="1600"/>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87" y="6314792"/>
            <a:ext cx="3960083" cy="31682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785" y="6314792"/>
            <a:ext cx="2700056" cy="3168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13" y="608438"/>
            <a:ext cx="10969429" cy="705644"/>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13" y="1501293"/>
            <a:ext cx="5176908" cy="4748695"/>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735" y="1501293"/>
            <a:ext cx="5176908" cy="4748695"/>
          </a:xfrm>
        </p:spPr>
        <p:txBody>
          <a:bodyPr lIns="90000" tIns="46800" rIns="90000" bIns="46800">
            <a:normAutofit/>
          </a:bodyPr>
          <a:lstStyle>
            <a:lvl1pPr marL="228600" indent="-228600" eaLnBrk="1" fontAlgn="auto" latinLnBrk="0" hangingPunct="1">
              <a:lnSpc>
                <a:spcPct val="130000"/>
              </a:lnSpc>
              <a:spcAft>
                <a:spcPts val="600"/>
              </a:spcAft>
              <a:defRPr sz="1600" u="none" strike="noStrike" kern="1200" cap="none" spc="150" normalizeH="0" baseline="0">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tabLst>
                <a:tab pos="1609725" algn="l"/>
                <a:tab pos="1609725" algn="l"/>
                <a:tab pos="1609725" algn="l"/>
                <a:tab pos="1609725" algn="l"/>
              </a:tabLst>
              <a:defRPr sz="1600" u="none" strike="noStrike" kern="1200" cap="none" spc="150" normalizeH="0" baseline="0">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defRPr sz="1600" u="none" strike="noStrike" kern="1200" cap="none" spc="150" normalizeH="0" baseline="0">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defRPr sz="1400" u="none" strike="noStrike" kern="1200" cap="none" spc="150" normalizeH="0" baseline="0">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latin typeface="Arial" panose="020B0604020202020204" pitchFamily="34" charset="0"/>
                <a:ea typeface="微软雅黑" panose="020B0503020204020204" pitchFamily="34" charset="-122"/>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87" y="6314792"/>
            <a:ext cx="3960083" cy="31682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785" y="6314792"/>
            <a:ext cx="2700056" cy="3168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13" y="608438"/>
            <a:ext cx="10969429" cy="705644"/>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13" y="1429289"/>
            <a:ext cx="5342512" cy="381624"/>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13" y="1854115"/>
            <a:ext cx="5342512" cy="4395873"/>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880" y="1421818"/>
            <a:ext cx="5342512" cy="381624"/>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None/>
              <a:defRPr kumimoji="0" lang="zh-CN" altLang="en-US" sz="2000" b="1" i="0" u="none" strike="noStrike" kern="1200" cap="none" spc="200" normalizeH="0" baseline="0" noProof="1" dirty="0">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835" indent="0">
              <a:buNone/>
              <a:defRPr sz="1600" b="1"/>
            </a:lvl7pPr>
            <a:lvl8pPr marL="3201035" indent="0">
              <a:buNone/>
              <a:defRPr sz="1600" b="1"/>
            </a:lvl8pPr>
            <a:lvl9pPr marL="3658235"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880" y="1854115"/>
            <a:ext cx="5342512" cy="4395873"/>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tabLst>
                <a:tab pos="1609725" algn="l"/>
              </a:tabLs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defRPr kumimoji="0" lang="zh-CN" altLang="en-US" sz="14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87" y="6314792"/>
            <a:ext cx="3960083" cy="31682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785" y="6314792"/>
            <a:ext cx="2700056" cy="3168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13" y="608438"/>
            <a:ext cx="10969429" cy="705644"/>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87" y="6314792"/>
            <a:ext cx="3960083" cy="31682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785" y="6314792"/>
            <a:ext cx="2700056" cy="3168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87" y="6314792"/>
            <a:ext cx="3960083" cy="31682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785" y="6314792"/>
            <a:ext cx="2700056" cy="31682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43" y="1555212"/>
            <a:ext cx="5233144" cy="4608482"/>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533" y="1555297"/>
            <a:ext cx="5227309" cy="4608287"/>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None/>
              <a:tabLst>
                <a:tab pos="1609725" algn="l"/>
                <a:tab pos="1609725" algn="l"/>
                <a:tab pos="1609725" algn="l"/>
                <a:tab pos="1609725" algn="l"/>
                <a:tab pos="1609725" algn="l"/>
                <a:tab pos="1609725" algn="l"/>
                <a:tab pos="1609725" algn="l"/>
                <a:tab pos="1609725" algn="l"/>
              </a:tabLst>
              <a:defRPr u="none" strike="noStrike" kern="1200" cap="none" spc="150" normalizeH="0">
                <a:uFillTx/>
                <a:latin typeface="Arial" panose="020B0604020202020204" pitchFamily="34" charset="0"/>
                <a:ea typeface="微软雅黑" panose="020B0503020204020204" pitchFamily="34" charset="-122"/>
              </a:defRPr>
            </a:lvl2pPr>
            <a:lvl3pPr eaLnBrk="1" fontAlgn="auto" latinLnBrk="0" hangingPunct="1">
              <a:defRPr u="none" strike="noStrike" kern="1200" cap="none" spc="150" normalizeH="0">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a:xfrm>
            <a:off x="612013" y="6314792"/>
            <a:ext cx="2700056" cy="31682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87" y="6314792"/>
            <a:ext cx="3960083" cy="31682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785" y="6314792"/>
            <a:ext cx="2700056" cy="31682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13" y="608438"/>
            <a:ext cx="10969429" cy="705644"/>
          </a:xfrm>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5015" y="914456"/>
            <a:ext cx="1044021" cy="5029512"/>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19" y="914456"/>
            <a:ext cx="9169392" cy="5029512"/>
          </a:xfrm>
        </p:spPr>
        <p:txBody>
          <a:bodyPr vert="eaVert" lIns="46800" tIns="46800" rIns="46800" bIns="46800"/>
          <a:lstStyle>
            <a:lvl1pPr marL="228600" indent="-228600" eaLnBrk="1" fontAlgn="auto" latinLnBrk="0" hangingPunct="1">
              <a:lnSpc>
                <a:spcPct val="130000"/>
              </a:lnSpc>
              <a:spcAft>
                <a:spcPts val="1000"/>
              </a:spcAft>
              <a:defRPr u="none" strike="noStrike" kern="1200" cap="none" spc="150" normalizeH="0" baseline="0">
                <a:uFillTx/>
              </a:defRPr>
            </a:lvl1pPr>
            <a:lvl2pPr marL="685800" indent="-228600" defTabSz="914400" eaLnBrk="1" fontAlgn="auto" latinLnBrk="0" hangingPunct="1">
              <a:lnSpc>
                <a:spcPct val="120000"/>
              </a:lnSpc>
              <a:spcAft>
                <a:spcPts val="600"/>
              </a:spcAft>
              <a:tabLst>
                <a:tab pos="1609725" algn="l"/>
                <a:tab pos="1609725" algn="l"/>
                <a:tab pos="1609725" algn="l"/>
                <a:tab pos="1609725" algn="l"/>
              </a:tabLst>
              <a:defRPr u="none" strike="noStrike" kern="1200" cap="none" spc="150" normalizeH="0" baseline="0">
                <a:uFillTx/>
              </a:defRPr>
            </a:lvl2pPr>
            <a:lvl3pPr marL="1143000" indent="-228600" eaLnBrk="1" fontAlgn="auto" latinLnBrk="0" hangingPunct="1">
              <a:lnSpc>
                <a:spcPct val="120000"/>
              </a:lnSpc>
              <a:spcAft>
                <a:spcPts val="600"/>
              </a:spcAft>
              <a:defRPr u="none" strike="noStrike" kern="1200" cap="none" spc="150" normalizeH="0" baseline="0">
                <a:uFillTx/>
              </a:defRPr>
            </a:lvl3pPr>
            <a:lvl4pPr marL="1600200" indent="-228600" eaLnBrk="1" fontAlgn="auto" latinLnBrk="0" hangingPunct="1">
              <a:lnSpc>
                <a:spcPct val="120000"/>
              </a:lnSpc>
              <a:spcAft>
                <a:spcPts val="300"/>
              </a:spcAft>
              <a:defRPr u="none" strike="noStrike" kern="1200" cap="none" spc="150" normalizeH="0" baseline="0">
                <a:uFillTx/>
              </a:defRPr>
            </a:lvl4pPr>
            <a:lvl5pPr marL="2057400" indent="-228600" eaLnBrk="1" fontAlgn="auto" latinLnBrk="0" hangingPunct="1">
              <a:lnSpc>
                <a:spcPct val="120000"/>
              </a:lnSpc>
              <a:spcAft>
                <a:spcPts val="300"/>
              </a:spcAft>
              <a:defRPr u="none" strike="noStrike" kern="1200" cap="none" spc="150" normalizeH="0" baseline="0">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13" y="6314792"/>
            <a:ext cx="2700056" cy="31682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87" y="6314792"/>
            <a:ext cx="3960083" cy="31682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785" y="6314792"/>
            <a:ext cx="2700056" cy="31682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57.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2"/>
          <a:stretch>
            <a:fillRect/>
          </a:stretch>
        </a:blip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10360" algn="l"/>
          <a:tab pos="1610360" algn="l"/>
          <a:tab pos="1610360" algn="l"/>
          <a:tab pos="1610360"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5235"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2435"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635"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835"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835" algn="l" defTabSz="914400" rtl="0" eaLnBrk="1" latinLnBrk="0" hangingPunct="1">
        <a:defRPr sz="1800" kern="1200">
          <a:solidFill>
            <a:schemeClr val="tx1"/>
          </a:solidFill>
          <a:latin typeface="+mn-lt"/>
          <a:ea typeface="+mn-ea"/>
          <a:cs typeface="+mn-cs"/>
        </a:defRPr>
      </a:lvl7pPr>
      <a:lvl8pPr marL="3201035" algn="l" defTabSz="914400" rtl="0" eaLnBrk="1" latinLnBrk="0" hangingPunct="1">
        <a:defRPr sz="1800" kern="1200">
          <a:solidFill>
            <a:schemeClr val="tx1"/>
          </a:solidFill>
          <a:latin typeface="+mn-lt"/>
          <a:ea typeface="+mn-ea"/>
          <a:cs typeface="+mn-cs"/>
        </a:defRPr>
      </a:lvl8pPr>
      <a:lvl9pPr marL="3658235"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2.xml.rels><?xml version="1.0" encoding="UTF-8" standalone="yes"?>
<Relationships xmlns="http://schemas.openxmlformats.org/package/2006/relationships"><Relationship Id="rId9" Type="http://schemas.openxmlformats.org/officeDocument/2006/relationships/tags" Target="../tags/tag69.xml"/><Relationship Id="rId8" Type="http://schemas.openxmlformats.org/officeDocument/2006/relationships/tags" Target="../tags/tag68.xml"/><Relationship Id="rId7" Type="http://schemas.openxmlformats.org/officeDocument/2006/relationships/tags" Target="../tags/tag67.xml"/><Relationship Id="rId6" Type="http://schemas.openxmlformats.org/officeDocument/2006/relationships/tags" Target="../tags/tag66.xml"/><Relationship Id="rId5" Type="http://schemas.openxmlformats.org/officeDocument/2006/relationships/tags" Target="../tags/tag65.xml"/><Relationship Id="rId4" Type="http://schemas.openxmlformats.org/officeDocument/2006/relationships/tags" Target="../tags/tag64.xml"/><Relationship Id="rId3" Type="http://schemas.openxmlformats.org/officeDocument/2006/relationships/tags" Target="../tags/tag63.xml"/><Relationship Id="rId22" Type="http://schemas.openxmlformats.org/officeDocument/2006/relationships/slideLayout" Target="../slideLayouts/slideLayout2.xml"/><Relationship Id="rId21" Type="http://schemas.openxmlformats.org/officeDocument/2006/relationships/tags" Target="../tags/tag81.xml"/><Relationship Id="rId20" Type="http://schemas.openxmlformats.org/officeDocument/2006/relationships/tags" Target="../tags/tag80.xml"/><Relationship Id="rId2" Type="http://schemas.openxmlformats.org/officeDocument/2006/relationships/tags" Target="../tags/tag62.xml"/><Relationship Id="rId19" Type="http://schemas.openxmlformats.org/officeDocument/2006/relationships/tags" Target="../tags/tag79.xml"/><Relationship Id="rId18" Type="http://schemas.openxmlformats.org/officeDocument/2006/relationships/tags" Target="../tags/tag78.xml"/><Relationship Id="rId17" Type="http://schemas.openxmlformats.org/officeDocument/2006/relationships/tags" Target="../tags/tag77.xml"/><Relationship Id="rId16" Type="http://schemas.openxmlformats.org/officeDocument/2006/relationships/tags" Target="../tags/tag76.xml"/><Relationship Id="rId15" Type="http://schemas.openxmlformats.org/officeDocument/2006/relationships/tags" Target="../tags/tag75.xml"/><Relationship Id="rId14" Type="http://schemas.openxmlformats.org/officeDocument/2006/relationships/tags" Target="../tags/tag74.xml"/><Relationship Id="rId13" Type="http://schemas.openxmlformats.org/officeDocument/2006/relationships/tags" Target="../tags/tag73.xml"/><Relationship Id="rId12" Type="http://schemas.openxmlformats.org/officeDocument/2006/relationships/tags" Target="../tags/tag72.xml"/><Relationship Id="rId11" Type="http://schemas.openxmlformats.org/officeDocument/2006/relationships/tags" Target="../tags/tag71.xml"/><Relationship Id="rId10" Type="http://schemas.openxmlformats.org/officeDocument/2006/relationships/tags" Target="../tags/tag70.xml"/><Relationship Id="rId1" Type="http://schemas.openxmlformats.org/officeDocument/2006/relationships/tags" Target="../tags/tag6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3.xml"/><Relationship Id="rId1" Type="http://schemas.openxmlformats.org/officeDocument/2006/relationships/tags" Target="../tags/tag8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5.xml"/><Relationship Id="rId1" Type="http://schemas.openxmlformats.org/officeDocument/2006/relationships/tags" Target="../tags/tag8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7.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8.xml"/></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91.xml"/><Relationship Id="rId2" Type="http://schemas.openxmlformats.org/officeDocument/2006/relationships/tags" Target="../tags/tag90.xml"/><Relationship Id="rId1" Type="http://schemas.openxmlformats.org/officeDocument/2006/relationships/tags" Target="../tags/tag89.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rotWithShape="1">
          <a:blip r:embed="rId1"/>
          <a:stretch>
            <a:fillRect/>
          </a:stretch>
        </a:blipFill>
        <a:effectLst/>
      </p:bgPr>
    </p:bg>
    <p:spTree>
      <p:nvGrpSpPr>
        <p:cNvPr id="1" name=""/>
        <p:cNvGrpSpPr/>
        <p:nvPr/>
      </p:nvGrpSpPr>
      <p:grpSpPr>
        <a:xfrm>
          <a:off x="0" y="0"/>
          <a:ext cx="0" cy="0"/>
          <a:chOff x="0" y="0"/>
          <a:chExt cx="0" cy="0"/>
        </a:xfrm>
      </p:grpSpPr>
      <p:cxnSp>
        <p:nvCxnSpPr>
          <p:cNvPr id="17" name="直接连接符 16"/>
          <p:cNvCxnSpPr/>
          <p:nvPr/>
        </p:nvCxnSpPr>
        <p:spPr>
          <a:xfrm>
            <a:off x="473710" y="2678430"/>
            <a:ext cx="11153140" cy="6985"/>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nvSpPr>
        <p:spPr>
          <a:xfrm>
            <a:off x="473710" y="1605280"/>
            <a:ext cx="11153140" cy="1014730"/>
          </a:xfrm>
          <a:prstGeom prst="rect">
            <a:avLst/>
          </a:prstGeom>
          <a:noFill/>
        </p:spPr>
        <p:txBody>
          <a:bodyPr wrap="square" rtlCol="0">
            <a:spAutoFit/>
          </a:bodyPr>
          <a:lstStyle/>
          <a:p>
            <a:pPr algn="ctr" fontAlgn="auto">
              <a:lnSpc>
                <a:spcPct val="150000"/>
              </a:lnSpc>
            </a:pPr>
            <a:r>
              <a:rPr lang="zh-CN" sz="4000" b="1" dirty="0" smtClean="0">
                <a:solidFill>
                  <a:schemeClr val="accent1">
                    <a:lumMod val="50000"/>
                  </a:schemeClr>
                </a:solidFill>
                <a:effectLst/>
                <a:ea typeface="微软雅黑" panose="020B0503020204020204" pitchFamily="34" charset="-122"/>
              </a:rPr>
              <a:t>阿立哌唑口服溶液</a:t>
            </a:r>
            <a:endParaRPr lang="zh-CN" sz="4000" b="1" dirty="0" smtClean="0">
              <a:solidFill>
                <a:schemeClr val="accent1">
                  <a:lumMod val="50000"/>
                </a:schemeClr>
              </a:solidFill>
              <a:effectLst/>
              <a:ea typeface="微软雅黑" panose="020B0503020204020204" pitchFamily="34" charset="-122"/>
            </a:endParaRPr>
          </a:p>
        </p:txBody>
      </p:sp>
      <p:sp>
        <p:nvSpPr>
          <p:cNvPr id="7" name="文本框 6"/>
          <p:cNvSpPr txBox="1"/>
          <p:nvPr>
            <p:custDataLst>
              <p:tags r:id="rId2"/>
            </p:custDataLst>
          </p:nvPr>
        </p:nvSpPr>
        <p:spPr>
          <a:xfrm>
            <a:off x="473710" y="2917190"/>
            <a:ext cx="11153140" cy="737235"/>
          </a:xfrm>
          <a:prstGeom prst="rect">
            <a:avLst/>
          </a:prstGeom>
          <a:noFill/>
        </p:spPr>
        <p:txBody>
          <a:bodyPr wrap="square" rtlCol="0">
            <a:spAutoFit/>
          </a:bodyPr>
          <a:p>
            <a:pPr algn="ctr" fontAlgn="auto">
              <a:lnSpc>
                <a:spcPct val="150000"/>
              </a:lnSpc>
            </a:pPr>
            <a:r>
              <a:rPr lang="zh-CN" sz="2800" b="1" dirty="0" smtClean="0">
                <a:solidFill>
                  <a:schemeClr val="accent1">
                    <a:lumMod val="50000"/>
                  </a:schemeClr>
                </a:solidFill>
                <a:effectLst/>
                <a:ea typeface="微软雅黑" panose="020B0503020204020204" pitchFamily="34" charset="-122"/>
                <a:sym typeface="+mn-ea"/>
              </a:rPr>
              <a:t>医保目录调整申报</a:t>
            </a:r>
            <a:r>
              <a:rPr lang="zh-CN" sz="2800" b="1" dirty="0" smtClean="0">
                <a:solidFill>
                  <a:schemeClr val="accent1">
                    <a:lumMod val="50000"/>
                  </a:schemeClr>
                </a:solidFill>
                <a:effectLst/>
                <a:ea typeface="微软雅黑" panose="020B0503020204020204" pitchFamily="34" charset="-122"/>
                <a:sym typeface="+mn-ea"/>
              </a:rPr>
              <a:t>材料</a:t>
            </a:r>
            <a:endParaRPr lang="zh-CN" sz="2800" b="1" dirty="0" smtClean="0">
              <a:solidFill>
                <a:schemeClr val="accent1">
                  <a:lumMod val="50000"/>
                </a:schemeClr>
              </a:solidFill>
              <a:effectLst/>
              <a:ea typeface="微软雅黑" panose="020B0503020204020204" pitchFamily="34" charset="-122"/>
              <a:sym typeface="+mn-ea"/>
            </a:endParaRPr>
          </a:p>
        </p:txBody>
      </p:sp>
      <p:sp>
        <p:nvSpPr>
          <p:cNvPr id="8" name="文本框 7"/>
          <p:cNvSpPr txBox="1"/>
          <p:nvPr>
            <p:custDataLst>
              <p:tags r:id="rId3"/>
            </p:custDataLst>
          </p:nvPr>
        </p:nvSpPr>
        <p:spPr>
          <a:xfrm>
            <a:off x="473710" y="5045710"/>
            <a:ext cx="11153140" cy="737235"/>
          </a:xfrm>
          <a:prstGeom prst="rect">
            <a:avLst/>
          </a:prstGeom>
          <a:noFill/>
        </p:spPr>
        <p:txBody>
          <a:bodyPr wrap="square" rtlCol="0">
            <a:spAutoFit/>
          </a:bodyPr>
          <a:p>
            <a:pPr algn="ctr" fontAlgn="auto">
              <a:lnSpc>
                <a:spcPct val="150000"/>
              </a:lnSpc>
            </a:pPr>
            <a:r>
              <a:rPr lang="zh-CN" sz="2800" b="1" dirty="0" smtClean="0">
                <a:solidFill>
                  <a:schemeClr val="accent1">
                    <a:lumMod val="50000"/>
                  </a:schemeClr>
                </a:solidFill>
                <a:effectLst/>
                <a:ea typeface="微软雅黑" panose="020B0503020204020204" pitchFamily="34" charset="-122"/>
              </a:rPr>
              <a:t>锦州奥鸿药业有限责任公司</a:t>
            </a:r>
            <a:endParaRPr lang="zh-CN" sz="2800" b="1" dirty="0" smtClean="0">
              <a:solidFill>
                <a:schemeClr val="accent1">
                  <a:lumMod val="50000"/>
                </a:schemeClr>
              </a:solidFill>
              <a:effectLst/>
              <a:ea typeface="微软雅黑" panose="020B0503020204020204" pitchFamily="34" charset="-122"/>
            </a:endParaRPr>
          </a:p>
        </p:txBody>
      </p:sp>
    </p:spTree>
    <p:custDataLst>
      <p:tags r:id="rId4"/>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公平性</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05</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440690" y="1282065"/>
            <a:ext cx="10786110" cy="4523105"/>
          </a:xfrm>
          <a:prstGeom prst="rect">
            <a:avLst/>
          </a:prstGeom>
          <a:noFill/>
          <a:ln w="9525">
            <a:noFill/>
          </a:ln>
        </p:spPr>
        <p:txBody>
          <a:bodyPr wrap="square">
            <a:spAutoFit/>
          </a:bodyPr>
          <a:p>
            <a:pPr marL="285750" indent="-285750">
              <a:lnSpc>
                <a:spcPct val="150000"/>
              </a:lnSpc>
              <a:buFont typeface="Wingdings" panose="05000000000000000000" charset="0"/>
              <a:buChar char="Ø"/>
            </a:pPr>
            <a:r>
              <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所治疗疾病对公共健康的影响描述</a:t>
            </a:r>
            <a:endPar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精神分裂症患者的潜在暴力行为对社会危害大，患者和家庭被社会歧视，家庭照料负担重。作为可治疗管控的疾病，</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口服溶液剂更</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适合吞咽困难及</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剂量调整需求高的患者，</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提高治疗依从性，</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解决精神科医护人员及家属的护理负担。</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符合“保基本”原则描述</a:t>
            </a:r>
            <a:endPar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抗精神分裂症治疗通常推荐单药治疗，阿立哌唑口服溶液</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周</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治疗费用为</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924</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元，属于基本用药需求，与医保基金和</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参保人承受能力相适应。</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弥补目录短板描述</a:t>
            </a:r>
            <a:endParaRPr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原目录内有利培酮口服液，但泌乳素水平升高的不良反应突出，且只有原研药品有青少年适应症；阿立哌唑</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对体重</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buFont typeface="Wingdings" panose="05000000000000000000" charset="0"/>
              <a:buNone/>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及代谢影响小，几乎不引起血清泌乳素升高</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，有青少年适应症，给医生患者提供了新的选择。</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临床管理难度描述</a:t>
            </a:r>
            <a:endPar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抗精神分裂症药品用量取决于个体的疗效和耐受性情况，</a:t>
            </a:r>
            <a:r>
              <a:rPr lang="zh-CN" altLang="en-US"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适应症范围明确，</a:t>
            </a:r>
            <a:r>
              <a:rPr lang="zh-CN" altLang="zh-CN" sz="16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不存在超说明书使用和临床滥用风险</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buFont typeface="Wingdings" panose="05000000000000000000" charset="0"/>
              <a:buNone/>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en-US" alt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且常温贮藏，便于携带。</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custDataLst>
              <p:tags r:id="rId1"/>
            </p:custDataLst>
          </p:nvPr>
        </p:nvGrpSpPr>
        <p:grpSpPr>
          <a:xfrm>
            <a:off x="1762760" y="1811020"/>
            <a:ext cx="3789680" cy="801370"/>
            <a:chOff x="5255" y="2310"/>
            <a:chExt cx="5968" cy="1262"/>
          </a:xfrm>
        </p:grpSpPr>
        <p:cxnSp>
          <p:nvCxnSpPr>
            <p:cNvPr id="17" name="直接连接符 16"/>
            <p:cNvCxnSpPr/>
            <p:nvPr>
              <p:custDataLst>
                <p:tags r:id="rId2"/>
              </p:custDataLst>
            </p:nvPr>
          </p:nvCxnSpPr>
          <p:spPr>
            <a:xfrm flipV="1">
              <a:off x="7033" y="3488"/>
              <a:ext cx="4190" cy="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3"/>
              </p:custDataLst>
            </p:nvPr>
          </p:nvSpPr>
          <p:spPr>
            <a:xfrm>
              <a:off x="6808" y="2310"/>
              <a:ext cx="4415" cy="1161"/>
            </a:xfrm>
            <a:prstGeom prst="rect">
              <a:avLst/>
            </a:prstGeom>
            <a:noFill/>
          </p:spPr>
          <p:txBody>
            <a:bodyPr wrap="square" rtlCol="0">
              <a:spAutoFit/>
            </a:bodyPr>
            <a:p>
              <a:pPr algn="ctr" fontAlgn="auto">
                <a:lnSpc>
                  <a:spcPct val="150000"/>
                </a:lnSpc>
              </a:pPr>
              <a:r>
                <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rPr>
                <a:t>药品基本信息</a:t>
              </a:r>
              <a:endPar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 name="矩形 2"/>
            <p:cNvSpPr/>
            <p:nvPr>
              <p:custDataLst>
                <p:tags r:id="rId4"/>
              </p:custDataLst>
            </p:nvPr>
          </p:nvSpPr>
          <p:spPr>
            <a:xfrm>
              <a:off x="5255" y="2559"/>
              <a:ext cx="1554" cy="1013"/>
            </a:xfrm>
            <a:prstGeom prst="rect">
              <a:avLst/>
            </a:prstGeom>
            <a:solidFill>
              <a:srgbClr val="16468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微软雅黑" panose="020B0503020204020204" pitchFamily="34" charset="-122"/>
                  <a:ea typeface="微软雅黑" panose="020B0503020204020204" pitchFamily="34" charset="-122"/>
                </a:rPr>
                <a:t>01</a:t>
              </a:r>
              <a:endParaRPr lang="en-US" altLang="zh-CN" sz="2800" b="1">
                <a:latin typeface="微软雅黑" panose="020B0503020204020204" pitchFamily="34" charset="-122"/>
                <a:ea typeface="微软雅黑" panose="020B0503020204020204" pitchFamily="34" charset="-122"/>
              </a:endParaRPr>
            </a:p>
          </p:txBody>
        </p:sp>
      </p:grpSp>
      <p:sp>
        <p:nvSpPr>
          <p:cNvPr id="4" name="文本框 3"/>
          <p:cNvSpPr txBox="1"/>
          <p:nvPr/>
        </p:nvSpPr>
        <p:spPr>
          <a:xfrm>
            <a:off x="469900" y="434975"/>
            <a:ext cx="5175250" cy="521970"/>
          </a:xfrm>
          <a:prstGeom prst="rect">
            <a:avLst/>
          </a:prstGeom>
          <a:noFill/>
        </p:spPr>
        <p:txBody>
          <a:bodyPr wrap="square" rtlCol="0" anchor="ctr" anchorCtr="0">
            <a:spAutoFit/>
          </a:bodyPr>
          <a:p>
            <a:pPr algn="l" fontAlgn="auto"/>
            <a:r>
              <a:rPr lang="zh-CN" altLang="en-US" sz="2800" dirty="0">
                <a:solidFill>
                  <a:srgbClr val="1C4885"/>
                </a:solidFill>
                <a:latin typeface="+mn-ea"/>
              </a:rPr>
              <a:t>目录</a:t>
            </a:r>
            <a:r>
              <a:rPr lang="en-US" altLang="zh-CN" sz="2800" dirty="0">
                <a:solidFill>
                  <a:srgbClr val="1C4885"/>
                </a:solidFill>
                <a:latin typeface="+mn-ea"/>
              </a:rPr>
              <a:t> </a:t>
            </a:r>
            <a:r>
              <a:rPr lang="zh-CN" altLang="en-US" sz="2800" dirty="0">
                <a:solidFill>
                  <a:srgbClr val="1C4885"/>
                </a:solidFill>
                <a:latin typeface="+mn-ea"/>
              </a:rPr>
              <a:t>Contents</a:t>
            </a:r>
            <a:endParaRPr lang="zh-CN" altLang="en-US" sz="2800" dirty="0">
              <a:solidFill>
                <a:srgbClr val="1C4885"/>
              </a:solidFill>
              <a:latin typeface="+mn-ea"/>
            </a:endParaRPr>
          </a:p>
        </p:txBody>
      </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 name="组合 4"/>
          <p:cNvGrpSpPr/>
          <p:nvPr>
            <p:custDataLst>
              <p:tags r:id="rId5"/>
            </p:custDataLst>
          </p:nvPr>
        </p:nvGrpSpPr>
        <p:grpSpPr>
          <a:xfrm>
            <a:off x="5810250" y="1811020"/>
            <a:ext cx="3789680" cy="801370"/>
            <a:chOff x="5255" y="2310"/>
            <a:chExt cx="5968" cy="1262"/>
          </a:xfrm>
        </p:grpSpPr>
        <p:cxnSp>
          <p:nvCxnSpPr>
            <p:cNvPr id="6" name="直接连接符 5"/>
            <p:cNvCxnSpPr/>
            <p:nvPr>
              <p:custDataLst>
                <p:tags r:id="rId6"/>
              </p:custDataLst>
            </p:nvPr>
          </p:nvCxnSpPr>
          <p:spPr>
            <a:xfrm flipV="1">
              <a:off x="7033" y="3488"/>
              <a:ext cx="4190" cy="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 name="文本框 6"/>
            <p:cNvSpPr txBox="1"/>
            <p:nvPr>
              <p:custDataLst>
                <p:tags r:id="rId7"/>
              </p:custDataLst>
            </p:nvPr>
          </p:nvSpPr>
          <p:spPr>
            <a:xfrm>
              <a:off x="6808" y="2310"/>
              <a:ext cx="4405" cy="1161"/>
            </a:xfrm>
            <a:prstGeom prst="rect">
              <a:avLst/>
            </a:prstGeom>
            <a:noFill/>
          </p:spPr>
          <p:txBody>
            <a:bodyPr wrap="square" rtlCol="0">
              <a:spAutoFit/>
            </a:bodyPr>
            <a:p>
              <a:pPr algn="ctr" fontAlgn="auto">
                <a:lnSpc>
                  <a:spcPct val="150000"/>
                </a:lnSpc>
              </a:pPr>
              <a:r>
                <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rPr>
                <a:t>安全性</a:t>
              </a:r>
              <a:endPar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9" name="矩形 8"/>
            <p:cNvSpPr/>
            <p:nvPr>
              <p:custDataLst>
                <p:tags r:id="rId8"/>
              </p:custDataLst>
            </p:nvPr>
          </p:nvSpPr>
          <p:spPr>
            <a:xfrm>
              <a:off x="5255" y="2559"/>
              <a:ext cx="1554" cy="1013"/>
            </a:xfrm>
            <a:prstGeom prst="rect">
              <a:avLst/>
            </a:prstGeom>
            <a:solidFill>
              <a:srgbClr val="16468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微软雅黑" panose="020B0503020204020204" pitchFamily="34" charset="-122"/>
                  <a:ea typeface="微软雅黑" panose="020B0503020204020204" pitchFamily="34" charset="-122"/>
                </a:rPr>
                <a:t>02</a:t>
              </a:r>
              <a:endParaRPr lang="en-US" altLang="zh-CN" sz="2800" b="1">
                <a:latin typeface="微软雅黑" panose="020B0503020204020204" pitchFamily="34" charset="-122"/>
                <a:ea typeface="微软雅黑" panose="020B0503020204020204" pitchFamily="34" charset="-122"/>
              </a:endParaRPr>
            </a:p>
          </p:txBody>
        </p:sp>
      </p:grpSp>
      <p:grpSp>
        <p:nvGrpSpPr>
          <p:cNvPr id="10" name="组合 9"/>
          <p:cNvGrpSpPr/>
          <p:nvPr>
            <p:custDataLst>
              <p:tags r:id="rId9"/>
            </p:custDataLst>
          </p:nvPr>
        </p:nvGrpSpPr>
        <p:grpSpPr>
          <a:xfrm>
            <a:off x="1762760" y="2850515"/>
            <a:ext cx="3789680" cy="801370"/>
            <a:chOff x="5255" y="2310"/>
            <a:chExt cx="5968" cy="1262"/>
          </a:xfrm>
        </p:grpSpPr>
        <p:cxnSp>
          <p:nvCxnSpPr>
            <p:cNvPr id="12" name="直接连接符 11"/>
            <p:cNvCxnSpPr/>
            <p:nvPr>
              <p:custDataLst>
                <p:tags r:id="rId10"/>
              </p:custDataLst>
            </p:nvPr>
          </p:nvCxnSpPr>
          <p:spPr>
            <a:xfrm flipV="1">
              <a:off x="7033" y="3488"/>
              <a:ext cx="4190" cy="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文本框 12"/>
            <p:cNvSpPr txBox="1"/>
            <p:nvPr>
              <p:custDataLst>
                <p:tags r:id="rId11"/>
              </p:custDataLst>
            </p:nvPr>
          </p:nvSpPr>
          <p:spPr>
            <a:xfrm>
              <a:off x="6808" y="2310"/>
              <a:ext cx="4405" cy="1161"/>
            </a:xfrm>
            <a:prstGeom prst="rect">
              <a:avLst/>
            </a:prstGeom>
            <a:noFill/>
          </p:spPr>
          <p:txBody>
            <a:bodyPr wrap="square" rtlCol="0">
              <a:spAutoFit/>
            </a:bodyPr>
            <a:p>
              <a:pPr algn="ctr" fontAlgn="auto">
                <a:lnSpc>
                  <a:spcPct val="150000"/>
                </a:lnSpc>
              </a:pPr>
              <a:r>
                <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rPr>
                <a:t>有效性</a:t>
              </a:r>
              <a:endPar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4" name="矩形 13"/>
            <p:cNvSpPr/>
            <p:nvPr>
              <p:custDataLst>
                <p:tags r:id="rId12"/>
              </p:custDataLst>
            </p:nvPr>
          </p:nvSpPr>
          <p:spPr>
            <a:xfrm>
              <a:off x="5255" y="2559"/>
              <a:ext cx="1554" cy="1013"/>
            </a:xfrm>
            <a:prstGeom prst="rect">
              <a:avLst/>
            </a:prstGeom>
            <a:solidFill>
              <a:srgbClr val="16468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微软雅黑" panose="020B0503020204020204" pitchFamily="34" charset="-122"/>
                  <a:ea typeface="微软雅黑" panose="020B0503020204020204" pitchFamily="34" charset="-122"/>
                </a:rPr>
                <a:t>03</a:t>
              </a:r>
              <a:endParaRPr lang="en-US" altLang="zh-CN" sz="2800" b="1">
                <a:latin typeface="微软雅黑" panose="020B0503020204020204" pitchFamily="34" charset="-122"/>
                <a:ea typeface="微软雅黑" panose="020B0503020204020204" pitchFamily="34" charset="-122"/>
              </a:endParaRPr>
            </a:p>
          </p:txBody>
        </p:sp>
      </p:grpSp>
      <p:grpSp>
        <p:nvGrpSpPr>
          <p:cNvPr id="32" name="组合 31"/>
          <p:cNvGrpSpPr/>
          <p:nvPr>
            <p:custDataLst>
              <p:tags r:id="rId13"/>
            </p:custDataLst>
          </p:nvPr>
        </p:nvGrpSpPr>
        <p:grpSpPr>
          <a:xfrm>
            <a:off x="5810250" y="2850515"/>
            <a:ext cx="3789680" cy="801370"/>
            <a:chOff x="5255" y="2310"/>
            <a:chExt cx="5968" cy="1262"/>
          </a:xfrm>
        </p:grpSpPr>
        <p:cxnSp>
          <p:nvCxnSpPr>
            <p:cNvPr id="33" name="直接连接符 32"/>
            <p:cNvCxnSpPr/>
            <p:nvPr>
              <p:custDataLst>
                <p:tags r:id="rId14"/>
              </p:custDataLst>
            </p:nvPr>
          </p:nvCxnSpPr>
          <p:spPr>
            <a:xfrm flipV="1">
              <a:off x="7033" y="3488"/>
              <a:ext cx="4190" cy="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 name="文本框 33"/>
            <p:cNvSpPr txBox="1"/>
            <p:nvPr>
              <p:custDataLst>
                <p:tags r:id="rId15"/>
              </p:custDataLst>
            </p:nvPr>
          </p:nvSpPr>
          <p:spPr>
            <a:xfrm>
              <a:off x="6808" y="2310"/>
              <a:ext cx="4405" cy="1161"/>
            </a:xfrm>
            <a:prstGeom prst="rect">
              <a:avLst/>
            </a:prstGeom>
            <a:noFill/>
          </p:spPr>
          <p:txBody>
            <a:bodyPr wrap="square" rtlCol="0">
              <a:spAutoFit/>
            </a:bodyPr>
            <a:p>
              <a:pPr algn="ctr" fontAlgn="auto">
                <a:lnSpc>
                  <a:spcPct val="150000"/>
                </a:lnSpc>
              </a:pPr>
              <a:r>
                <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rPr>
                <a:t>创新性</a:t>
              </a:r>
              <a:endPar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5" name="矩形 34"/>
            <p:cNvSpPr/>
            <p:nvPr>
              <p:custDataLst>
                <p:tags r:id="rId16"/>
              </p:custDataLst>
            </p:nvPr>
          </p:nvSpPr>
          <p:spPr>
            <a:xfrm>
              <a:off x="5255" y="2559"/>
              <a:ext cx="1554" cy="1013"/>
            </a:xfrm>
            <a:prstGeom prst="rect">
              <a:avLst/>
            </a:prstGeom>
            <a:solidFill>
              <a:srgbClr val="16468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微软雅黑" panose="020B0503020204020204" pitchFamily="34" charset="-122"/>
                  <a:ea typeface="微软雅黑" panose="020B0503020204020204" pitchFamily="34" charset="-122"/>
                </a:rPr>
                <a:t>04</a:t>
              </a:r>
              <a:endParaRPr lang="en-US" altLang="zh-CN" sz="2800" b="1">
                <a:latin typeface="微软雅黑" panose="020B0503020204020204" pitchFamily="34" charset="-122"/>
                <a:ea typeface="微软雅黑" panose="020B0503020204020204" pitchFamily="34" charset="-122"/>
              </a:endParaRPr>
            </a:p>
          </p:txBody>
        </p:sp>
      </p:grpSp>
      <p:grpSp>
        <p:nvGrpSpPr>
          <p:cNvPr id="36" name="组合 35"/>
          <p:cNvGrpSpPr/>
          <p:nvPr>
            <p:custDataLst>
              <p:tags r:id="rId17"/>
            </p:custDataLst>
          </p:nvPr>
        </p:nvGrpSpPr>
        <p:grpSpPr>
          <a:xfrm>
            <a:off x="1762760" y="3947160"/>
            <a:ext cx="3789680" cy="801370"/>
            <a:chOff x="5255" y="2310"/>
            <a:chExt cx="5968" cy="1262"/>
          </a:xfrm>
        </p:grpSpPr>
        <p:cxnSp>
          <p:nvCxnSpPr>
            <p:cNvPr id="37" name="直接连接符 36"/>
            <p:cNvCxnSpPr/>
            <p:nvPr>
              <p:custDataLst>
                <p:tags r:id="rId18"/>
              </p:custDataLst>
            </p:nvPr>
          </p:nvCxnSpPr>
          <p:spPr>
            <a:xfrm flipV="1">
              <a:off x="7033" y="3488"/>
              <a:ext cx="4190" cy="3"/>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custDataLst>
                <p:tags r:id="rId19"/>
              </p:custDataLst>
            </p:nvPr>
          </p:nvSpPr>
          <p:spPr>
            <a:xfrm>
              <a:off x="6808" y="2310"/>
              <a:ext cx="4405" cy="1161"/>
            </a:xfrm>
            <a:prstGeom prst="rect">
              <a:avLst/>
            </a:prstGeom>
            <a:noFill/>
          </p:spPr>
          <p:txBody>
            <a:bodyPr wrap="square" rtlCol="0">
              <a:spAutoFit/>
            </a:bodyPr>
            <a:p>
              <a:pPr algn="ctr" fontAlgn="auto">
                <a:lnSpc>
                  <a:spcPct val="150000"/>
                </a:lnSpc>
              </a:pPr>
              <a:r>
                <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rPr>
                <a:t>公平性</a:t>
              </a:r>
              <a:endParaRPr lang="zh-CN" altLang="en-US" sz="2800" b="1" dirty="0">
                <a:solidFill>
                  <a:srgbClr val="16468D"/>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39" name="矩形 38"/>
            <p:cNvSpPr/>
            <p:nvPr>
              <p:custDataLst>
                <p:tags r:id="rId20"/>
              </p:custDataLst>
            </p:nvPr>
          </p:nvSpPr>
          <p:spPr>
            <a:xfrm>
              <a:off x="5255" y="2559"/>
              <a:ext cx="1554" cy="1013"/>
            </a:xfrm>
            <a:prstGeom prst="rect">
              <a:avLst/>
            </a:prstGeom>
            <a:solidFill>
              <a:srgbClr val="16468D"/>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latin typeface="微软雅黑" panose="020B0503020204020204" pitchFamily="34" charset="-122"/>
                  <a:ea typeface="微软雅黑" panose="020B0503020204020204" pitchFamily="34" charset="-122"/>
                </a:rPr>
                <a:t>05</a:t>
              </a:r>
              <a:endParaRPr lang="en-US" altLang="zh-CN" sz="2800" b="1">
                <a:latin typeface="微软雅黑" panose="020B0503020204020204" pitchFamily="34" charset="-122"/>
                <a:ea typeface="微软雅黑" panose="020B0503020204020204" pitchFamily="34" charset="-122"/>
              </a:endParaRPr>
            </a:p>
          </p:txBody>
        </p:sp>
      </p:grpSp>
    </p:spTree>
    <p:custDataLst>
      <p:tags r:id="rId2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药品基本信息</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01</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aphicFrame>
        <p:nvGraphicFramePr>
          <p:cNvPr id="12" name="表格 7"/>
          <p:cNvGraphicFramePr>
            <a:graphicFrameLocks noGrp="1"/>
          </p:cNvGraphicFramePr>
          <p:nvPr>
            <p:custDataLst>
              <p:tags r:id="rId1"/>
            </p:custDataLst>
          </p:nvPr>
        </p:nvGraphicFramePr>
        <p:xfrm>
          <a:off x="800100" y="1219200"/>
          <a:ext cx="10592435" cy="4969510"/>
        </p:xfrm>
        <a:graphic>
          <a:graphicData uri="http://schemas.openxmlformats.org/drawingml/2006/table">
            <a:tbl>
              <a:tblPr firstRow="1" bandRow="1">
                <a:tableStyleId>{5940675A-B579-460E-94D1-54222C63F5DA}</a:tableStyleId>
              </a:tblPr>
              <a:tblGrid>
                <a:gridCol w="1595755"/>
                <a:gridCol w="2191385"/>
                <a:gridCol w="1675130"/>
                <a:gridCol w="5130165"/>
              </a:tblGrid>
              <a:tr h="351790">
                <a:tc>
                  <a:txBody>
                    <a:bodyPr/>
                    <a:p>
                      <a:pPr algn="ctr">
                        <a:lnSpc>
                          <a:spcPct val="120000"/>
                        </a:lnSpc>
                        <a:spcBef>
                          <a:spcPts val="0"/>
                        </a:spcBef>
                        <a:spcAft>
                          <a:spcPts val="0"/>
                        </a:spcAft>
                      </a:pPr>
                      <a:r>
                        <a:rPr lang="zh-CN" altLang="en-US" sz="1300" b="1" spc="120" dirty="0"/>
                        <a:t>通用名：</a:t>
                      </a:r>
                      <a:endParaRPr lang="zh-CN" altLang="en-US" sz="1300" b="1" spc="120" dirty="0"/>
                    </a:p>
                  </a:txBody>
                  <a:tcPr marL="177800" marR="177800" marT="57150" marB="57150" anchor="ctr"/>
                </a:tc>
                <a:tc>
                  <a:txBody>
                    <a:bodyPr/>
                    <a:p>
                      <a:pPr algn="ctr">
                        <a:lnSpc>
                          <a:spcPct val="120000"/>
                        </a:lnSpc>
                        <a:spcBef>
                          <a:spcPts val="0"/>
                        </a:spcBef>
                        <a:spcAft>
                          <a:spcPts val="0"/>
                        </a:spcAft>
                      </a:pPr>
                      <a:r>
                        <a:rPr altLang="zh-CN" sz="1300" spc="120"/>
                        <a:t>阿立哌唑口服溶液</a:t>
                      </a:r>
                      <a:endParaRPr altLang="zh-CN" sz="1300" spc="120"/>
                    </a:p>
                  </a:txBody>
                  <a:tcPr marL="177800" marR="177800" marT="57150" marB="57150" anchor="ctr"/>
                </a:tc>
                <a:tc>
                  <a:txBody>
                    <a:bodyPr/>
                    <a:p>
                      <a:pPr algn="ctr">
                        <a:lnSpc>
                          <a:spcPct val="120000"/>
                        </a:lnSpc>
                        <a:spcBef>
                          <a:spcPts val="0"/>
                        </a:spcBef>
                        <a:spcAft>
                          <a:spcPts val="0"/>
                        </a:spcAft>
                      </a:pPr>
                      <a:r>
                        <a:rPr lang="zh-CN" altLang="en-US" sz="1300" b="1" spc="120" dirty="0"/>
                        <a:t>注册规格：</a:t>
                      </a:r>
                      <a:endParaRPr lang="zh-CN" altLang="en-US" sz="1300" b="1" spc="120" dirty="0"/>
                    </a:p>
                  </a:txBody>
                  <a:tcPr marL="177800" marR="177800" marT="57150" marB="57150" anchor="ctr"/>
                </a:tc>
                <a:tc>
                  <a:txBody>
                    <a:bodyPr/>
                    <a:p>
                      <a:pPr algn="ctr">
                        <a:lnSpc>
                          <a:spcPct val="120000"/>
                        </a:lnSpc>
                        <a:spcBef>
                          <a:spcPts val="0"/>
                        </a:spcBef>
                        <a:spcAft>
                          <a:spcPts val="0"/>
                        </a:spcAft>
                      </a:pPr>
                      <a:r>
                        <a:rPr lang="en-US" sz="1300" spc="120"/>
                        <a:t>50ml:50mg、150ml:150mg</a:t>
                      </a:r>
                      <a:endParaRPr lang="en-US" sz="1300" spc="120"/>
                    </a:p>
                  </a:txBody>
                  <a:tcPr marL="177800" marR="177800" marT="57150" marB="57150" anchor="ctr"/>
                </a:tc>
              </a:tr>
              <a:tr h="826770">
                <a:tc>
                  <a:txBody>
                    <a:bodyPr/>
                    <a:p>
                      <a:pPr algn="l">
                        <a:lnSpc>
                          <a:spcPct val="120000"/>
                        </a:lnSpc>
                        <a:spcBef>
                          <a:spcPts val="0"/>
                        </a:spcBef>
                        <a:spcAft>
                          <a:spcPts val="0"/>
                        </a:spcAft>
                      </a:pPr>
                      <a:r>
                        <a:rPr lang="zh-CN" altLang="en-US" sz="1300" b="1" spc="120" dirty="0"/>
                        <a:t>中国大陆首次上市时间：</a:t>
                      </a:r>
                      <a:endParaRPr lang="zh-CN" altLang="en-US" sz="1300" b="1" spc="120" dirty="0"/>
                    </a:p>
                  </a:txBody>
                  <a:tcPr marL="177800" marR="177800" marT="57150" marB="57150" anchor="ctr"/>
                </a:tc>
                <a:tc>
                  <a:txBody>
                    <a:bodyPr/>
                    <a:p>
                      <a:pPr marL="0" marR="0" lvl="0" indent="0" algn="ctr" defTabSz="914400" rtl="0" eaLnBrk="1" fontAlgn="auto" latinLnBrk="0" hangingPunct="1">
                        <a:lnSpc>
                          <a:spcPct val="120000"/>
                        </a:lnSpc>
                        <a:spcBef>
                          <a:spcPts val="0"/>
                        </a:spcBef>
                        <a:spcAft>
                          <a:spcPts val="0"/>
                        </a:spcAft>
                        <a:buClrTx/>
                        <a:buSzTx/>
                        <a:buFontTx/>
                        <a:buNone/>
                        <a:defRPr/>
                      </a:pPr>
                      <a:r>
                        <a:rPr lang="en-US" altLang="zh-CN" sz="1300" spc="120" dirty="0"/>
                        <a:t>2019-07-04</a:t>
                      </a:r>
                      <a:endParaRPr lang="en-US" altLang="zh-CN" sz="1300" spc="120" dirty="0"/>
                    </a:p>
                  </a:txBody>
                  <a:tcPr marL="177800" marR="177800" marT="57150" marB="57150" anchor="ctr"/>
                </a:tc>
                <a:tc>
                  <a:txBody>
                    <a:bodyPr/>
                    <a:p>
                      <a:pPr algn="l">
                        <a:lnSpc>
                          <a:spcPct val="120000"/>
                        </a:lnSpc>
                        <a:spcBef>
                          <a:spcPts val="0"/>
                        </a:spcBef>
                        <a:spcAft>
                          <a:spcPts val="0"/>
                        </a:spcAft>
                      </a:pPr>
                      <a:r>
                        <a:rPr lang="zh-CN" altLang="en-US" sz="1300" b="1" spc="120" dirty="0"/>
                        <a:t>目前大陆地区同通用名称药品的上市情况：</a:t>
                      </a:r>
                      <a:endParaRPr lang="zh-CN" altLang="en-US" sz="1300" b="1" spc="120" dirty="0"/>
                    </a:p>
                  </a:txBody>
                  <a:tcPr marL="177800" marR="177800" marT="57150" marB="57150" anchor="ctr"/>
                </a:tc>
                <a:tc>
                  <a:txBody>
                    <a:bodyPr/>
                    <a:p>
                      <a:pPr algn="ctr">
                        <a:lnSpc>
                          <a:spcPct val="120000"/>
                        </a:lnSpc>
                        <a:spcBef>
                          <a:spcPts val="0"/>
                        </a:spcBef>
                        <a:spcAft>
                          <a:spcPts val="0"/>
                        </a:spcAft>
                      </a:pPr>
                      <a:r>
                        <a:rPr lang="zh-CN" altLang="en-US" sz="1300" spc="120" dirty="0"/>
                        <a:t>共有</a:t>
                      </a:r>
                      <a:r>
                        <a:rPr lang="en-US" altLang="zh-CN" sz="1300" spc="120" dirty="0"/>
                        <a:t>13</a:t>
                      </a:r>
                      <a:r>
                        <a:rPr lang="zh-CN" altLang="en-US" sz="1300" spc="120" dirty="0"/>
                        <a:t>个企业，</a:t>
                      </a:r>
                      <a:r>
                        <a:rPr lang="en-US" altLang="zh-CN" sz="1300" spc="120" dirty="0"/>
                        <a:t>19</a:t>
                      </a:r>
                      <a:r>
                        <a:rPr lang="zh-CN" altLang="en-US" sz="1300" spc="120" dirty="0"/>
                        <a:t>个批准文号</a:t>
                      </a:r>
                      <a:endParaRPr lang="zh-CN" altLang="en-US" sz="1300" spc="120" dirty="0"/>
                    </a:p>
                  </a:txBody>
                  <a:tcPr marL="177800" marR="177800" marT="57150" marB="57150" anchor="ctr"/>
                </a:tc>
              </a:tr>
              <a:tr h="826770">
                <a:tc>
                  <a:txBody>
                    <a:bodyPr/>
                    <a:p>
                      <a:pPr algn="l">
                        <a:lnSpc>
                          <a:spcPct val="120000"/>
                        </a:lnSpc>
                        <a:spcBef>
                          <a:spcPts val="0"/>
                        </a:spcBef>
                        <a:spcAft>
                          <a:spcPts val="0"/>
                        </a:spcAft>
                      </a:pPr>
                      <a:r>
                        <a:rPr lang="zh-CN" altLang="en-US" sz="1300" b="1" spc="120" dirty="0"/>
                        <a:t>全球首个上市国家</a:t>
                      </a:r>
                      <a:r>
                        <a:rPr lang="en-US" altLang="zh-CN" sz="1300" b="1" spc="120" dirty="0"/>
                        <a:t>/</a:t>
                      </a:r>
                      <a:r>
                        <a:rPr lang="zh-CN" altLang="en-US" sz="1300" b="1" spc="120" dirty="0"/>
                        <a:t>地区及上市时间：</a:t>
                      </a:r>
                      <a:endParaRPr lang="zh-CN" altLang="en-US" sz="1300" b="1" spc="120" dirty="0"/>
                    </a:p>
                  </a:txBody>
                  <a:tcPr marL="177800" marR="177800" marT="57150" marB="57150" anchor="ctr"/>
                </a:tc>
                <a:tc>
                  <a:txBody>
                    <a:bodyPr/>
                    <a:p>
                      <a:pPr algn="ctr">
                        <a:lnSpc>
                          <a:spcPct val="120000"/>
                        </a:lnSpc>
                        <a:spcBef>
                          <a:spcPts val="0"/>
                        </a:spcBef>
                        <a:spcAft>
                          <a:spcPts val="0"/>
                        </a:spcAft>
                      </a:pPr>
                      <a:r>
                        <a:rPr lang="en-US" sz="1300" spc="120" dirty="0"/>
                        <a:t>2019-07-04</a:t>
                      </a:r>
                      <a:endParaRPr lang="en-US" sz="1300" spc="120" dirty="0"/>
                    </a:p>
                  </a:txBody>
                  <a:tcPr marL="177800" marR="177800" marT="57150" marB="57150" anchor="ctr"/>
                </a:tc>
                <a:tc>
                  <a:txBody>
                    <a:bodyPr/>
                    <a:p>
                      <a:pPr algn="l">
                        <a:lnSpc>
                          <a:spcPct val="120000"/>
                        </a:lnSpc>
                        <a:spcBef>
                          <a:spcPts val="0"/>
                        </a:spcBef>
                        <a:spcAft>
                          <a:spcPts val="0"/>
                        </a:spcAft>
                      </a:pPr>
                      <a:r>
                        <a:rPr lang="zh-CN" altLang="en-US" sz="1300" b="1" spc="120" dirty="0"/>
                        <a:t>是否为</a:t>
                      </a:r>
                      <a:r>
                        <a:rPr lang="en-US" altLang="zh-CN" sz="1300" b="1" spc="120" dirty="0"/>
                        <a:t>OTC</a:t>
                      </a:r>
                      <a:r>
                        <a:rPr lang="zh-CN" altLang="en-US" sz="1300" b="1" spc="120" dirty="0"/>
                        <a:t>药品：</a:t>
                      </a:r>
                      <a:endParaRPr lang="zh-CN" altLang="en-US" sz="1300" b="1" spc="120" dirty="0"/>
                    </a:p>
                  </a:txBody>
                  <a:tcPr marL="177800" marR="177800" marT="57150" marB="57150" anchor="ctr"/>
                </a:tc>
                <a:tc>
                  <a:txBody>
                    <a:bodyPr/>
                    <a:p>
                      <a:pPr algn="ctr">
                        <a:lnSpc>
                          <a:spcPct val="120000"/>
                        </a:lnSpc>
                        <a:spcBef>
                          <a:spcPts val="0"/>
                        </a:spcBef>
                        <a:spcAft>
                          <a:spcPts val="0"/>
                        </a:spcAft>
                      </a:pPr>
                      <a:r>
                        <a:rPr lang="zh-CN" altLang="en-US" sz="1300" kern="1200" spc="120" dirty="0"/>
                        <a:t>否</a:t>
                      </a:r>
                      <a:endParaRPr lang="zh-CN" altLang="en-US" sz="1300" kern="1200" spc="120" dirty="0"/>
                    </a:p>
                  </a:txBody>
                  <a:tcPr marL="177800" marR="177800" marT="57150" marB="57150" anchor="ctr"/>
                </a:tc>
              </a:tr>
              <a:tr h="2964180">
                <a:tc>
                  <a:txBody>
                    <a:bodyPr/>
                    <a:p>
                      <a:pPr algn="l">
                        <a:lnSpc>
                          <a:spcPct val="120000"/>
                        </a:lnSpc>
                        <a:spcBef>
                          <a:spcPts val="0"/>
                        </a:spcBef>
                        <a:spcAft>
                          <a:spcPts val="0"/>
                        </a:spcAft>
                      </a:pPr>
                      <a:r>
                        <a:rPr lang="zh-CN" altLang="en-US" sz="1300" b="1" spc="120" dirty="0"/>
                        <a:t>说明书适应症：</a:t>
                      </a:r>
                      <a:endParaRPr lang="zh-CN" altLang="en-US" sz="1300" b="1" spc="120" dirty="0"/>
                    </a:p>
                  </a:txBody>
                  <a:tcPr marL="177800" marR="177800" marT="57150" marB="57150" anchor="ctr"/>
                </a:tc>
                <a:tc>
                  <a:txBody>
                    <a:bodyPr/>
                    <a:p>
                      <a:pPr marL="0" marR="0" lvl="0" indent="0" algn="l" defTabSz="914400" rtl="0" eaLnBrk="1" fontAlgn="auto" latinLnBrk="0" hangingPunct="1">
                        <a:lnSpc>
                          <a:spcPct val="120000"/>
                        </a:lnSpc>
                        <a:spcBef>
                          <a:spcPts val="0"/>
                        </a:spcBef>
                        <a:spcAft>
                          <a:spcPts val="0"/>
                        </a:spcAft>
                        <a:buClrTx/>
                        <a:buSzTx/>
                        <a:buFontTx/>
                        <a:buNone/>
                        <a:defRPr/>
                      </a:pPr>
                      <a:r>
                        <a:rPr lang="zh-CN" altLang="en-US" sz="1300" spc="120" dirty="0"/>
                        <a:t>用于13～17岁青少年和成人的精神分裂症</a:t>
                      </a:r>
                      <a:endParaRPr lang="zh-CN" altLang="en-US" sz="1300" spc="120" dirty="0"/>
                    </a:p>
                  </a:txBody>
                  <a:tcPr marL="177800" marR="177800" marT="57150" marB="57150" anchor="ctr"/>
                </a:tc>
                <a:tc>
                  <a:txBody>
                    <a:bodyPr/>
                    <a:p>
                      <a:pPr algn="ctr">
                        <a:lnSpc>
                          <a:spcPct val="120000"/>
                        </a:lnSpc>
                        <a:spcBef>
                          <a:spcPts val="0"/>
                        </a:spcBef>
                        <a:spcAft>
                          <a:spcPts val="0"/>
                        </a:spcAft>
                      </a:pPr>
                      <a:r>
                        <a:rPr lang="zh-CN" altLang="en-US" sz="1300" b="1" spc="120" dirty="0"/>
                        <a:t>用法用量：</a:t>
                      </a:r>
                      <a:endParaRPr lang="zh-CN" altLang="en-US" sz="1300" b="1" spc="120" dirty="0"/>
                    </a:p>
                  </a:txBody>
                  <a:tcPr marL="177800" marR="177800" marT="57150" marB="57150" anchor="ctr"/>
                </a:tc>
                <a:tc>
                  <a:txBody>
                    <a:bodyPr/>
                    <a:p>
                      <a:pPr algn="l">
                        <a:lnSpc>
                          <a:spcPct val="120000"/>
                        </a:lnSpc>
                        <a:spcBef>
                          <a:spcPts val="0"/>
                        </a:spcBef>
                        <a:spcAft>
                          <a:spcPts val="0"/>
                        </a:spcAft>
                      </a:pPr>
                      <a:r>
                        <a:rPr lang="zh-CN" altLang="en-US" sz="1300" b="1" spc="120" dirty="0"/>
                        <a:t>成人</a:t>
                      </a:r>
                      <a:endParaRPr lang="zh-CN" altLang="en-US" sz="1300" b="1" spc="120" dirty="0"/>
                    </a:p>
                    <a:p>
                      <a:pPr algn="l">
                        <a:lnSpc>
                          <a:spcPct val="120000"/>
                        </a:lnSpc>
                        <a:spcBef>
                          <a:spcPts val="0"/>
                        </a:spcBef>
                        <a:spcAft>
                          <a:spcPts val="0"/>
                        </a:spcAft>
                      </a:pPr>
                      <a:r>
                        <a:rPr lang="zh-CN" altLang="en-US" sz="1300" spc="120" dirty="0"/>
                        <a:t>本品的推荐起始剂量和目标剂量为10或15ml/天，不受进食影响，临床有效剂量范围为10~25ml/天。用药2周后，可根据个体的疗效和耐受性情况，逐渐增加剂量，最大可增至25ml。此后，可维持此剂量不变。</a:t>
                      </a:r>
                      <a:endParaRPr lang="zh-CN" altLang="en-US" sz="1300" spc="120" dirty="0"/>
                    </a:p>
                    <a:p>
                      <a:pPr algn="l">
                        <a:lnSpc>
                          <a:spcPct val="120000"/>
                        </a:lnSpc>
                        <a:spcBef>
                          <a:spcPts val="0"/>
                        </a:spcBef>
                        <a:spcAft>
                          <a:spcPts val="0"/>
                        </a:spcAft>
                      </a:pPr>
                      <a:r>
                        <a:rPr lang="zh-CN" altLang="en-US" sz="1300" spc="120" dirty="0"/>
                        <a:t>维持治疗：应对服用阿立哌唑的维持期疗效进行定期评估，以决定是否继续维持治疗。</a:t>
                      </a:r>
                      <a:endParaRPr lang="zh-CN" altLang="en-US" sz="1300" spc="120" dirty="0"/>
                    </a:p>
                    <a:p>
                      <a:pPr algn="l">
                        <a:lnSpc>
                          <a:spcPct val="120000"/>
                        </a:lnSpc>
                        <a:spcBef>
                          <a:spcPts val="0"/>
                        </a:spcBef>
                        <a:spcAft>
                          <a:spcPts val="0"/>
                        </a:spcAft>
                      </a:pPr>
                      <a:r>
                        <a:rPr lang="zh-CN" altLang="en-US" sz="1300" b="1" spc="120" dirty="0"/>
                        <a:t>青少年</a:t>
                      </a:r>
                      <a:endParaRPr lang="zh-CN" altLang="en-US" sz="1300" b="1" spc="120" dirty="0"/>
                    </a:p>
                    <a:p>
                      <a:pPr algn="l">
                        <a:lnSpc>
                          <a:spcPct val="120000"/>
                        </a:lnSpc>
                        <a:spcBef>
                          <a:spcPts val="0"/>
                        </a:spcBef>
                        <a:spcAft>
                          <a:spcPts val="0"/>
                        </a:spcAft>
                      </a:pPr>
                      <a:r>
                        <a:rPr lang="zh-CN" altLang="en-US" sz="1300" spc="120" dirty="0"/>
                        <a:t>本品的推荐目标剂量为10ml/天。起始每日剂量为2ml,两天后递增至5ml,再过两天后递增至10ml的目标剂量。此后，以5ml的剂量幅度增加剂量，但每日最大剂量不超过25ml。</a:t>
                      </a:r>
                      <a:endParaRPr lang="zh-CN" altLang="en-US" sz="1300" spc="120" dirty="0"/>
                    </a:p>
                    <a:p>
                      <a:pPr algn="l">
                        <a:lnSpc>
                          <a:spcPct val="120000"/>
                        </a:lnSpc>
                        <a:spcBef>
                          <a:spcPts val="0"/>
                        </a:spcBef>
                        <a:spcAft>
                          <a:spcPts val="0"/>
                        </a:spcAft>
                      </a:pPr>
                      <a:r>
                        <a:rPr lang="zh-CN" sz="1300">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300" spc="120" dirty="0">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300" spc="120" dirty="0">
                          <a:latin typeface="微软雅黑" panose="020B0503020204020204" pitchFamily="34" charset="-122"/>
                          <a:ea typeface="微软雅黑" panose="020B0503020204020204" pitchFamily="34" charset="-122"/>
                          <a:cs typeface="微软雅黑" panose="020B0503020204020204" pitchFamily="34" charset="-122"/>
                          <a:sym typeface="+mn-ea"/>
                        </a:rPr>
                        <a:t>详见完整说明书</a:t>
                      </a:r>
                      <a:r>
                        <a:rPr sz="13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30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300" spc="120" dirty="0"/>
                    </a:p>
                  </a:txBody>
                  <a:tcPr marL="177800" marR="177800" marT="57150" marB="57150" anchor="ctr"/>
                </a:tc>
              </a:tr>
            </a:tbl>
          </a:graphicData>
        </a:graphic>
      </p:graphicFrame>
    </p:spTree>
    <p:custDataLst>
      <p:tags r:id="rId2"/>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药品基本信息</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01</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custDataLst>
              <p:tags r:id="rId1"/>
            </p:custDataLst>
          </p:nvPr>
        </p:nvSpPr>
        <p:spPr>
          <a:xfrm>
            <a:off x="327660" y="1361440"/>
            <a:ext cx="5264785" cy="3677285"/>
          </a:xfrm>
          <a:prstGeom prst="roundRect">
            <a:avLst/>
          </a:prstGeom>
          <a:solidFill>
            <a:schemeClr val="bg1">
              <a:lumMod val="95000"/>
            </a:schemeClr>
          </a:solidFill>
          <a:ln>
            <a:noFill/>
          </a:ln>
        </p:spPr>
        <p:style>
          <a:lnRef idx="2">
            <a:schemeClr val="accent2"/>
          </a:lnRef>
          <a:fillRef idx="1">
            <a:schemeClr val="lt1"/>
          </a:fillRef>
          <a:effectRef idx="0">
            <a:schemeClr val="accent2"/>
          </a:effectRef>
          <a:fontRef idx="minor">
            <a:schemeClr val="dk1"/>
          </a:fontRef>
        </p:style>
        <p:txBody>
          <a:bodyPr wrap="square">
            <a:noAutofit/>
          </a:bodyPr>
          <a:p>
            <a:pPr>
              <a:lnSpc>
                <a:spcPts val="3600"/>
              </a:lnSpc>
              <a:spcBef>
                <a:spcPts val="600"/>
              </a:spcBef>
              <a:spcAft>
                <a:spcPts val="600"/>
              </a:spcAft>
            </a:pPr>
            <a:r>
              <a:rPr lang="zh-CN" altLang="en-US" sz="1600" b="1" dirty="0">
                <a:latin typeface="微软雅黑" panose="020B0503020204020204" pitchFamily="34" charset="-122"/>
                <a:ea typeface="微软雅黑" panose="020B0503020204020204" pitchFamily="34" charset="-122"/>
              </a:rPr>
              <a:t>参照药品建议：</a:t>
            </a:r>
            <a:r>
              <a:rPr lang="zh-CN" altLang="en-US" sz="1600" b="1" u="sng" dirty="0">
                <a:solidFill>
                  <a:schemeClr val="accent1"/>
                </a:solidFill>
                <a:latin typeface="微软雅黑" panose="020B0503020204020204" pitchFamily="34" charset="-122"/>
                <a:ea typeface="微软雅黑" panose="020B0503020204020204" pitchFamily="34" charset="-122"/>
              </a:rPr>
              <a:t>利培酮口服液</a:t>
            </a:r>
            <a:endParaRPr lang="zh-CN" altLang="en-US" sz="1600" b="1" u="sng" dirty="0">
              <a:solidFill>
                <a:schemeClr val="accent1"/>
              </a:solidFill>
              <a:latin typeface="微软雅黑" panose="020B0503020204020204" pitchFamily="34" charset="-122"/>
              <a:ea typeface="微软雅黑" panose="020B0503020204020204" pitchFamily="34" charset="-122"/>
            </a:endParaRPr>
          </a:p>
          <a:p>
            <a:pPr>
              <a:lnSpc>
                <a:spcPts val="3600"/>
              </a:lnSpc>
              <a:spcBef>
                <a:spcPts val="600"/>
              </a:spcBef>
              <a:spcAft>
                <a:spcPts val="600"/>
              </a:spcAft>
            </a:pPr>
            <a:r>
              <a:rPr lang="zh-CN" altLang="en-US" sz="1600" b="1" dirty="0">
                <a:solidFill>
                  <a:schemeClr val="tx1"/>
                </a:solidFill>
                <a:latin typeface="微软雅黑" panose="020B0503020204020204" pitchFamily="34" charset="-122"/>
                <a:ea typeface="微软雅黑" panose="020B0503020204020204" pitchFamily="34" charset="-122"/>
              </a:rPr>
              <a:t>参照药品选择理由：</a:t>
            </a:r>
            <a:r>
              <a:rPr sz="1600" dirty="0">
                <a:latin typeface="微软雅黑" panose="020B0503020204020204" pitchFamily="34" charset="-122"/>
                <a:ea typeface="微软雅黑" panose="020B0503020204020204" pitchFamily="34" charset="-122"/>
              </a:rPr>
              <a:t>对于需要精确调节剂量、治疗依从性差的患者，口服液是解决方案之一，阿立哌唑已有青少年适应症。目前医保目录内仅利培酮有口服液剂型，且仅原研口服液覆盖青少年，因此选择利培酮口服液作为参比制剂最具可比性。</a:t>
            </a:r>
            <a:endParaRPr sz="1600" dirty="0">
              <a:latin typeface="微软雅黑" panose="020B0503020204020204" pitchFamily="34" charset="-122"/>
              <a:ea typeface="微软雅黑" panose="020B0503020204020204" pitchFamily="34" charset="-122"/>
            </a:endParaRPr>
          </a:p>
        </p:txBody>
      </p:sp>
      <p:sp>
        <p:nvSpPr>
          <p:cNvPr id="100" name="文本框 99"/>
          <p:cNvSpPr txBox="1"/>
          <p:nvPr/>
        </p:nvSpPr>
        <p:spPr>
          <a:xfrm>
            <a:off x="5777230" y="1361440"/>
            <a:ext cx="6254115" cy="4641215"/>
          </a:xfrm>
          <a:prstGeom prst="rect">
            <a:avLst/>
          </a:prstGeom>
          <a:noFill/>
          <a:ln w="9525">
            <a:noFill/>
          </a:ln>
        </p:spPr>
        <p:txBody>
          <a:bodyPr wrap="square">
            <a:noAutofit/>
          </a:bodyPr>
          <a:p>
            <a:pPr indent="0" eaLnBrk="0" fontAlgn="base" hangingPunct="0">
              <a:lnSpc>
                <a:spcPct val="130000"/>
              </a:lnSpc>
              <a:spcBef>
                <a:spcPts val="0"/>
              </a:spcBef>
              <a:spcAft>
                <a:spcPts val="0"/>
              </a:spcAft>
              <a:buFont typeface="Wingdings" panose="05000000000000000000" pitchFamily="2" charset="2"/>
              <a:buNone/>
            </a:pP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（一）所治疗疾病基本情况</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lang="zh-CN" altLang="en-US" sz="140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精神分裂症是一组病因未明的严重精神疾病。 多起病于青壮年，常有知觉、思维、情感和行为等方面的障碍，一般无意识及智能障碍。</a:t>
            </a:r>
            <a:r>
              <a:rPr sz="140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病程多迁延，反复发作恶化会导致精神残疾，给患者、家属及社会带来严重疾病负担。</a:t>
            </a:r>
            <a:endParaRPr sz="1400" noProof="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eaLnBrk="0" fontAlgn="base" hangingPunct="0">
              <a:lnSpc>
                <a:spcPct val="130000"/>
              </a:lnSpc>
              <a:spcBef>
                <a:spcPts val="0"/>
              </a:spcBef>
              <a:spcAft>
                <a:spcPts val="0"/>
              </a:spcAft>
              <a:buFont typeface="Wingdings" panose="05000000000000000000" pitchFamily="2" charset="2"/>
              <a:buNone/>
            </a:pP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（二）弥补未满足的治疗需求情况</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依从性差：</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患者服药依从性差，第一次发作患者有</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60%</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服药依从性差，</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74%</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的精神分裂症患者在用药的一年半内中断药物治疗，会影响预后和功能恢复。</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不良反应多：</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患者服药后产生不良反应，会出现肌肉不灵活，体重增加、血糖、血脂均升高的不良反应。</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“病耻感”：</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患精神分裂症后因“病耻感”出现新的问题，如抑郁、焦虑不安、烦躁、害怕遭受周围人的歧视等。</a:t>
            </a:r>
            <a:endPar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lang="zh-CN" altLang="en-US"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药物对认知损害的疗效不理想，影响社会功能恢复：</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80%</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的患者精神症状虽然缓解，但生活质量不高，无法良好的回归社会。</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（三）大陆地区发病率</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2019 年发布的中国精神卫生调查（CHMS）结果显示，我国精神分裂症及其他精神病性障碍的加权终生患病率为 7.46‰，30 天患病率为 6.13‰。</a:t>
            </a: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（四）年发病患者总数</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eaLnBrk="0" fontAlgn="base" hangingPunct="0">
              <a:lnSpc>
                <a:spcPct val="130000"/>
              </a:lnSpc>
              <a:spcBef>
                <a:spcPts val="0"/>
              </a:spcBef>
              <a:spcAft>
                <a:spcPts val="0"/>
              </a:spcAft>
              <a:buFont typeface="Wingdings" panose="05000000000000000000" pitchFamily="2" charset="2"/>
              <a:buNone/>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全</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国</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约</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有8</a:t>
            </a:r>
            <a:r>
              <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0万精神分裂症患者</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1400" b="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2"/>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安全性</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02</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38480" y="1346200"/>
            <a:ext cx="6096000" cy="368300"/>
          </a:xfrm>
          <a:prstGeom prst="rect">
            <a:avLst/>
          </a:prstGeom>
          <a:noFill/>
        </p:spPr>
        <p:txBody>
          <a:bodyPr wrap="square" rtlCol="0" anchor="t">
            <a:spAutoFit/>
          </a:bodyPr>
          <a:p>
            <a:r>
              <a:rPr lang="zh-CN" altLang="en-US" b="1" i="1" u="sng">
                <a:solidFill>
                  <a:schemeClr val="tx1"/>
                </a:solidFill>
              </a:rPr>
              <a:t>药品说明书收载的安全性信息</a:t>
            </a:r>
            <a:endParaRPr lang="zh-CN" altLang="en-US" b="1" i="1" u="sng">
              <a:solidFill>
                <a:schemeClr val="tx1"/>
              </a:solidFill>
            </a:endParaRPr>
          </a:p>
        </p:txBody>
      </p:sp>
      <p:sp>
        <p:nvSpPr>
          <p:cNvPr id="5" name="文本框 4"/>
          <p:cNvSpPr txBox="1"/>
          <p:nvPr/>
        </p:nvSpPr>
        <p:spPr>
          <a:xfrm>
            <a:off x="538480" y="1890395"/>
            <a:ext cx="10899775" cy="4292600"/>
          </a:xfrm>
          <a:prstGeom prst="rect">
            <a:avLst/>
          </a:prstGeom>
          <a:noFill/>
          <a:ln w="9525">
            <a:noFill/>
          </a:ln>
        </p:spPr>
        <p:txBody>
          <a:bodyPr wrap="square">
            <a:spAutoFit/>
          </a:bodyPr>
          <a:p>
            <a:pPr indent="0">
              <a:lnSpc>
                <a:spcPct val="150000"/>
              </a:lnSpc>
            </a:pP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【不良反应】</a:t>
            </a:r>
            <a:endPar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pP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成人患者最常见的不良反应有恶心、呕吐、便秘、头痛、头晕、静坐不能、</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镇静、</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焦虑、失眠和坐立不安。儿童患者</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13~17</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岁）</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最常见的不良反应有</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锥体外系</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综合征、</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嗜睡、</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震颤和肌张力障碍，此外还存在</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头痛、呕吐、疲劳、恶心、</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镇静、</a:t>
            </a:r>
            <a:r>
              <a:rPr sz="1400">
                <a:latin typeface="微软雅黑" panose="020B0503020204020204" pitchFamily="34" charset="-122"/>
                <a:ea typeface="微软雅黑" panose="020B0503020204020204" pitchFamily="34" charset="-122"/>
                <a:cs typeface="微软雅黑" panose="020B0503020204020204" pitchFamily="34" charset="-122"/>
                <a:sym typeface="+mn-ea"/>
              </a:rPr>
              <a:t>食欲增</a:t>
            </a:r>
            <a:r>
              <a:rPr lang="zh-CN" sz="1400">
                <a:latin typeface="微软雅黑" panose="020B0503020204020204" pitchFamily="34" charset="-122"/>
                <a:ea typeface="微软雅黑" panose="020B0503020204020204" pitchFamily="34" charset="-122"/>
                <a:cs typeface="微软雅黑" panose="020B0503020204020204" pitchFamily="34" charset="-122"/>
                <a:sym typeface="+mn-ea"/>
              </a:rPr>
              <a:t>加</a:t>
            </a:r>
            <a:r>
              <a:rPr sz="1400">
                <a:latin typeface="微软雅黑" panose="020B0503020204020204" pitchFamily="34" charset="-122"/>
                <a:ea typeface="微软雅黑" panose="020B0503020204020204" pitchFamily="34" charset="-122"/>
                <a:cs typeface="微软雅黑" panose="020B0503020204020204" pitchFamily="34" charset="-122"/>
                <a:sym typeface="+mn-ea"/>
              </a:rPr>
              <a:t>、</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体重增加</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和鼻咽炎等</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spc="12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spc="12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详见完整说明书</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pP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【禁</a:t>
            </a:r>
            <a:r>
              <a:rPr lang="en-US" alt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忌】</a:t>
            </a:r>
            <a:endPar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已知</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对本品过敏</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的患</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者禁用。</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pP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【注意事项】</a:t>
            </a:r>
            <a:endPar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pPr>
            <a:r>
              <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增加患有痴呆相关</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精神病</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老年</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患者的</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死亡率；</a:t>
            </a:r>
            <a:r>
              <a:rPr 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脑血管不良事件，包括脑卒中；</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神经阻滞剂恶性综合征（</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NMS</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迟发性运动障碍；</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5.</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代谢变化；</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6.</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病理性赌博和其他冲动控制障碍；</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7.</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体位性低血压；</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8.</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跌倒；</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9.</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白细胞减少，中性粒细胞减少，粒细胞缺乏；</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10.</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癫痫</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惊厥；</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11.</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潜在的认知和运动损害；</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12.</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体温调节；</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13.</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自杀；</a:t>
            </a:r>
            <a:r>
              <a:rPr lang="en-US" alt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14.</a:t>
            </a:r>
            <a:r>
              <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吞咽困难。</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1400" spc="12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spc="12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详见完整说明书</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pPr>
            <a:r>
              <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【药物相互作用】</a:t>
            </a:r>
            <a:endParaRPr lang="zh-CN" sz="1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nSpc>
                <a:spcPct val="150000"/>
              </a:lnSpc>
            </a:pP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基于药代动力学研究，阿立哌唑与法莫替丁、丙戊酸、锂盐、劳拉西泮同时服用，不需要调整剂量。（</a:t>
            </a:r>
            <a:r>
              <a:rPr lang="en-US" altLang="zh-CN" sz="1400" spc="12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spc="12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详见完整说明书</a:t>
            </a:r>
            <a:r>
              <a:rPr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indent="0">
              <a:lnSpc>
                <a:spcPct val="150000"/>
              </a:lnSpc>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安全性</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02</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p:nvSpPr>
        <p:spPr>
          <a:xfrm>
            <a:off x="538480" y="1346200"/>
            <a:ext cx="6096000" cy="368300"/>
          </a:xfrm>
          <a:prstGeom prst="rect">
            <a:avLst/>
          </a:prstGeom>
          <a:noFill/>
        </p:spPr>
        <p:txBody>
          <a:bodyPr wrap="square" rtlCol="0" anchor="t">
            <a:spAutoFit/>
          </a:bodyPr>
          <a:p>
            <a:r>
              <a:rPr lang="zh-CN" altLang="en-US" b="1" i="1" u="sng">
                <a:solidFill>
                  <a:schemeClr val="tx1"/>
                </a:solidFill>
              </a:rPr>
              <a:t>不良反应监测情况</a:t>
            </a:r>
            <a:endParaRPr lang="zh-CN" altLang="en-US" b="1" i="1" u="sng">
              <a:solidFill>
                <a:schemeClr val="tx1"/>
              </a:solidFill>
            </a:endParaRPr>
          </a:p>
        </p:txBody>
      </p:sp>
      <p:sp>
        <p:nvSpPr>
          <p:cNvPr id="5" name="文本框 4"/>
          <p:cNvSpPr txBox="1"/>
          <p:nvPr/>
        </p:nvSpPr>
        <p:spPr>
          <a:xfrm>
            <a:off x="694055" y="1896745"/>
            <a:ext cx="10899775" cy="337185"/>
          </a:xfrm>
          <a:prstGeom prst="rect">
            <a:avLst/>
          </a:prstGeom>
          <a:noFill/>
          <a:ln w="9525">
            <a:noFill/>
          </a:ln>
        </p:spPr>
        <p:txBody>
          <a:bodyPr wrap="square">
            <a:spAutoFit/>
          </a:bodyPr>
          <a:p>
            <a:pPr indent="0"/>
            <a:r>
              <a:rPr lang="zh-CN" sz="1600">
                <a:latin typeface="微软雅黑" panose="020B0503020204020204" pitchFamily="34" charset="-122"/>
                <a:ea typeface="微软雅黑" panose="020B0503020204020204" pitchFamily="34" charset="-122"/>
                <a:cs typeface="微软雅黑" panose="020B0503020204020204" pitchFamily="34" charset="-122"/>
              </a:rPr>
              <a:t>暂无。</a:t>
            </a:r>
            <a:endParaRPr lang="zh-CN" sz="160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00" name="文本框 99"/>
          <p:cNvSpPr txBox="1"/>
          <p:nvPr/>
        </p:nvSpPr>
        <p:spPr>
          <a:xfrm>
            <a:off x="501015" y="2569845"/>
            <a:ext cx="5080000" cy="368300"/>
          </a:xfrm>
          <a:prstGeom prst="rect">
            <a:avLst/>
          </a:prstGeom>
          <a:noFill/>
          <a:ln w="9525">
            <a:noFill/>
          </a:ln>
        </p:spPr>
        <p:txBody>
          <a:bodyPr>
            <a:spAutoFit/>
          </a:bodyPr>
          <a:p>
            <a:pPr>
              <a:buClrTx/>
              <a:buSzTx/>
              <a:buFontTx/>
            </a:pPr>
            <a:r>
              <a:rPr lang="zh-CN" altLang="en-US" b="1" i="1" u="sng">
                <a:solidFill>
                  <a:schemeClr val="tx1"/>
                </a:solidFill>
              </a:rPr>
              <a:t>临床应用综合评价安全性分析</a:t>
            </a:r>
            <a:endParaRPr lang="zh-CN" altLang="en-US" b="1" i="1" u="sng">
              <a:solidFill>
                <a:schemeClr val="tx1"/>
              </a:solidFill>
            </a:endParaRPr>
          </a:p>
        </p:txBody>
      </p:sp>
      <p:sp>
        <p:nvSpPr>
          <p:cNvPr id="6" name="文本框 5"/>
          <p:cNvSpPr txBox="1"/>
          <p:nvPr/>
        </p:nvSpPr>
        <p:spPr>
          <a:xfrm>
            <a:off x="501650" y="2967355"/>
            <a:ext cx="10824845" cy="3415030"/>
          </a:xfrm>
          <a:prstGeom prst="rect">
            <a:avLst/>
          </a:prstGeom>
          <a:noFill/>
          <a:ln w="9525">
            <a:noFill/>
          </a:ln>
        </p:spPr>
        <p:txBody>
          <a:bodyPr wrap="square">
            <a:spAutoFit/>
          </a:bodyPr>
          <a:p>
            <a:pPr marL="285750" indent="-285750" algn="l">
              <a:lnSpc>
                <a:spcPct val="150000"/>
              </a:lnSpc>
              <a:spcBef>
                <a:spcPts val="0"/>
              </a:spcBef>
              <a:spcAft>
                <a:spcPts val="0"/>
              </a:spcAft>
              <a:buClrTx/>
              <a:buSzTx/>
              <a:buFont typeface="Wingdings" panose="05000000000000000000" charset="0"/>
              <a:buChar char="Ø"/>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项系统的回顾性随机对照试验的网络荟萃分析评估了阿立哌唑和布瑞哌唑治疗急性精神分裂症的有效性和安全性/耐受性。方法从开始到2019年5月22日，搜索Scopus，MEDLINE和Cochrane库。将复发率作为主要指标，其他指标是停药率和个别不良事件的发生率。计算风险比（RR）和95％可信区间（95％CrI），结果确定了十四项研究（n=3925）。</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gn="l">
              <a:lnSpc>
                <a:spcPct val="150000"/>
              </a:lnSpc>
              <a:spcBef>
                <a:spcPts val="0"/>
              </a:spcBef>
              <a:spcAft>
                <a:spcPts val="0"/>
              </a:spcAft>
              <a:buClrTx/>
              <a:buSzTx/>
              <a:buFont typeface="Wingdings" panose="05000000000000000000" charset="0"/>
              <a:buChar char="Ø"/>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阿立哌唑和</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布瑞哌唑</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的缓解率均优于安慰剂（RR [95％CrI]：阿立哌唑= 0.84 [0.78，0.92]，</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布瑞哌唑</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0.84 [0.77，0.92]）。</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与安慰剂相比，</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阿立哌唑和</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布瑞哌唑</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停药的发生率较低（0.80 [0.71、0.89]，0.83 [0.72、0.95]）。与安慰剂相比，阿立哌唑和</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布瑞哌唑</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体重增加的发生率较高（2.12 [1.28，3.68]） ，2.14 [1.35，3.42]）。在其他个体不良事件中，如阿立哌唑或</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布瑞哌唑</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与安慰剂之间的嗜睡，静坐无力，锥体外系症状以及头晕，没有发现显</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著差异。阿立哌唑和</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布瑞哌唑</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之间的任何结果均无差异。</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有效性</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03</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645795" y="1665605"/>
            <a:ext cx="10899775" cy="3415030"/>
          </a:xfrm>
          <a:prstGeom prst="rect">
            <a:avLst/>
          </a:prstGeom>
          <a:noFill/>
          <a:ln w="9525">
            <a:noFill/>
          </a:ln>
        </p:spPr>
        <p:txBody>
          <a:bodyPr wrap="square">
            <a:spAutoFit/>
          </a:bodyPr>
          <a:p>
            <a:pPr marL="285750" indent="-285750">
              <a:lnSpc>
                <a:spcPct val="150000"/>
              </a:lnSpc>
              <a:buFont typeface="Wingdings" panose="05000000000000000000" charset="0"/>
              <a:buChar char="Ø"/>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一项</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为期4周的双盲研究中，404例患者被随机分为</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阿立哌唑组</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20mg/d (n=101)</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30mg/d (n=101)</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安慰剂组(n=103)</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和</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利培酮组</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6mg/d(n=99)。疗效评估包括阳性和阴性症状量表(PANSS)评分和临床总体印象评分。阿立哌唑(20</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30 mg/d)和利培酮(6mg/d)在各项疗效指标上均显著优于安慰剂。</a:t>
            </a:r>
            <a:endPar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一项</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为期26周的</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多中心</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随机、双盲、安慰剂</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平行</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对照研究中，310名精神分裂症患者被随机分配接受每日一次固定剂量的阿立哌唑(15mg)或安慰剂。</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结果显示，</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阿立哌唑的复发时间明显长于安慰剂组(</a:t>
            </a:r>
            <a:r>
              <a:rPr sz="1600" i="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p</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&lt; 0.01)。阿立哌唑在PANSS总分、PANSS阳性、PANSS衍生的简短精神病学评定量表和临床总体印象-疾病严重程度量表(CGI-S)得分上均显著优于安慰剂</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150000"/>
              </a:lnSpc>
              <a:buFont typeface="Wingdings" panose="05000000000000000000" charset="0"/>
              <a:buChar char="Ø"/>
            </a:pP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在一项6周安慰剂对照试验中，13</a:t>
            </a:r>
            <a:r>
              <a:rPr 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17岁患者服用阿立哌唑（10或30mg/天）后，PANSS总评分较基线改变与安慰剂组变化差值为-5.5（-10.7, -0.21）和-7.4（-12.7,-2.13），试验组疗效均显著优于对照组。</a:t>
            </a:r>
            <a:endParaRPr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有效性</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03</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custDataLst>
              <p:tags r:id="rId1"/>
            </p:custDataLst>
          </p:nvPr>
        </p:nvSpPr>
        <p:spPr>
          <a:xfrm>
            <a:off x="538480" y="1346200"/>
            <a:ext cx="6096000" cy="368300"/>
          </a:xfrm>
          <a:prstGeom prst="rect">
            <a:avLst/>
          </a:prstGeom>
          <a:noFill/>
        </p:spPr>
        <p:txBody>
          <a:bodyPr wrap="square" rtlCol="0" anchor="t">
            <a:spAutoFit/>
          </a:bodyPr>
          <a:p>
            <a:r>
              <a:rPr lang="zh-CN" altLang="en-US" b="1" i="1" u="sng">
                <a:solidFill>
                  <a:schemeClr val="tx1"/>
                </a:solidFill>
              </a:rPr>
              <a:t>临床指南</a:t>
            </a:r>
            <a:r>
              <a:rPr lang="en-US" altLang="zh-CN" b="1" i="1" u="sng">
                <a:solidFill>
                  <a:schemeClr val="tx1"/>
                </a:solidFill>
              </a:rPr>
              <a:t>/</a:t>
            </a:r>
            <a:r>
              <a:rPr lang="zh-CN" altLang="en-US" b="1" i="1" u="sng">
                <a:solidFill>
                  <a:schemeClr val="tx1"/>
                </a:solidFill>
              </a:rPr>
              <a:t>诊疗规范推荐</a:t>
            </a:r>
            <a:endParaRPr lang="zh-CN" altLang="en-US" b="1" i="1" u="sng">
              <a:solidFill>
                <a:schemeClr val="tx1"/>
              </a:solidFill>
            </a:endParaRPr>
          </a:p>
        </p:txBody>
      </p:sp>
      <p:sp>
        <p:nvSpPr>
          <p:cNvPr id="6" name="文本框 5"/>
          <p:cNvSpPr txBox="1"/>
          <p:nvPr>
            <p:custDataLst>
              <p:tags r:id="rId2"/>
            </p:custDataLst>
          </p:nvPr>
        </p:nvSpPr>
        <p:spPr>
          <a:xfrm>
            <a:off x="694055" y="1896745"/>
            <a:ext cx="10899775" cy="4030980"/>
          </a:xfrm>
          <a:prstGeom prst="rect">
            <a:avLst/>
          </a:prstGeom>
          <a:noFill/>
          <a:ln w="9525">
            <a:noFill/>
          </a:ln>
        </p:spPr>
        <p:txBody>
          <a:bodyPr wrap="square">
            <a:spAutoFit/>
          </a:bodyPr>
          <a:p>
            <a:pPr marL="285750" indent="-285750">
              <a:lnSpc>
                <a:spcPct val="200000"/>
              </a:lnSpc>
              <a:buFont typeface="Wingdings" panose="05000000000000000000" charset="0"/>
              <a:buChar char="Ø"/>
            </a:pPr>
            <a:r>
              <a:rPr lang="zh-CN" altLang="en-US" sz="1600" b="1">
                <a:solidFill>
                  <a:schemeClr val="tx1"/>
                </a:solidFill>
                <a:latin typeface="微软雅黑" panose="020B0503020204020204" pitchFamily="34" charset="-122"/>
                <a:sym typeface="+mn-ea"/>
              </a:rPr>
              <a:t>《中国精神分裂症防治指南（第二版）》</a:t>
            </a:r>
            <a:r>
              <a:rPr lang="zh-CN" altLang="en-US" sz="1600">
                <a:solidFill>
                  <a:schemeClr val="tx1"/>
                </a:solidFill>
                <a:latin typeface="微软雅黑" panose="020B0503020204020204" pitchFamily="34" charset="-122"/>
                <a:sym typeface="+mn-ea"/>
              </a:rPr>
              <a:t>指出，阿立哌唑对精神分裂症阳性症状及阴性症状与其他抗精神病药疗效相当，同时可改善精神分裂症的情感症状及认知功能。</a:t>
            </a:r>
            <a:endParaRPr lang="zh-CN" altLang="en-US" sz="1600">
              <a:solidFill>
                <a:schemeClr val="tx1"/>
              </a:solidFill>
              <a:latin typeface="微软雅黑" panose="020B0503020204020204" pitchFamily="34" charset="-122"/>
              <a:sym typeface="+mn-ea"/>
            </a:endParaRPr>
          </a:p>
          <a:p>
            <a:pPr marL="285750" indent="-285750">
              <a:lnSpc>
                <a:spcPct val="200000"/>
              </a:lnSpc>
              <a:buFont typeface="Wingdings" panose="05000000000000000000" charset="0"/>
              <a:buChar char="Ø"/>
            </a:pPr>
            <a:r>
              <a:rPr lang="zh-CN" altLang="en-US" sz="1600" b="1">
                <a:solidFill>
                  <a:schemeClr val="tx1"/>
                </a:solidFill>
                <a:latin typeface="微软雅黑" panose="020B0503020204020204" pitchFamily="34" charset="-122"/>
                <a:sym typeface="+mn-ea"/>
              </a:rPr>
              <a:t>《精神障碍诊疗规范（</a:t>
            </a:r>
            <a:r>
              <a:rPr lang="en-US" altLang="zh-CN" sz="1600" b="1">
                <a:solidFill>
                  <a:schemeClr val="tx1"/>
                </a:solidFill>
                <a:latin typeface="微软雅黑" panose="020B0503020204020204" pitchFamily="34" charset="-122"/>
                <a:sym typeface="+mn-ea"/>
              </a:rPr>
              <a:t>2020</a:t>
            </a:r>
            <a:r>
              <a:rPr lang="zh-CN" altLang="en-US" sz="1600" b="1">
                <a:solidFill>
                  <a:schemeClr val="tx1"/>
                </a:solidFill>
                <a:latin typeface="微软雅黑" panose="020B0503020204020204" pitchFamily="34" charset="-122"/>
                <a:sym typeface="+mn-ea"/>
              </a:rPr>
              <a:t>年版）》</a:t>
            </a:r>
            <a:r>
              <a:rPr lang="zh-CN" altLang="en-US" sz="1600">
                <a:solidFill>
                  <a:schemeClr val="tx1"/>
                </a:solidFill>
                <a:latin typeface="微软雅黑" panose="020B0503020204020204" pitchFamily="34" charset="-122"/>
                <a:sym typeface="+mn-ea"/>
              </a:rPr>
              <a:t>指出，第二代抗精神病药物包括一系列药理机制或化学结构不同的化</a:t>
            </a:r>
            <a:r>
              <a:rPr lang="zh-CN" altLang="en-US" sz="1600">
                <a:solidFill>
                  <a:schemeClr val="tx1"/>
                </a:solidFill>
                <a:latin typeface="微软雅黑" panose="020B0503020204020204" pitchFamily="34" charset="-122"/>
              </a:rPr>
              <a:t>合物，如氯氮平、利培酮、奥氮平、喹硫平、阿立哌唑、帕利哌酮等。</a:t>
            </a:r>
            <a:endParaRPr lang="zh-CN" altLang="en-US" sz="1600">
              <a:solidFill>
                <a:schemeClr val="tx1"/>
              </a:solidFill>
              <a:latin typeface="微软雅黑" panose="020B0503020204020204" pitchFamily="34" charset="-122"/>
            </a:endParaRPr>
          </a:p>
          <a:p>
            <a:pPr marL="285750" indent="-285750">
              <a:lnSpc>
                <a:spcPct val="200000"/>
              </a:lnSpc>
              <a:buFont typeface="Wingdings" panose="05000000000000000000" charset="0"/>
              <a:buChar char="Ø"/>
            </a:pPr>
            <a:r>
              <a:rPr lang="zh-CN" altLang="en-US" sz="1600" b="1">
                <a:solidFill>
                  <a:schemeClr val="tx1"/>
                </a:solidFill>
                <a:latin typeface="微软雅黑" panose="020B0503020204020204" pitchFamily="34" charset="-122"/>
                <a:sym typeface="+mn-ea"/>
              </a:rPr>
              <a:t>《澳大利亚和新西兰皇家精神医学院（RANZCP）临床实践指南》</a:t>
            </a:r>
            <a:r>
              <a:rPr lang="zh-CN" altLang="en-US" sz="1600">
                <a:solidFill>
                  <a:schemeClr val="tx1"/>
                </a:solidFill>
                <a:latin typeface="微软雅黑" panose="020B0503020204020204" pitchFamily="34" charset="-122"/>
                <a:sym typeface="+mn-ea"/>
              </a:rPr>
              <a:t>认为，阿立哌唑是首发精神分裂症的一线治疗药物，并可有效治疗精神分裂症的激越症状。</a:t>
            </a:r>
            <a:endParaRPr lang="zh-CN" altLang="en-US" sz="1600">
              <a:solidFill>
                <a:schemeClr val="tx1"/>
              </a:solidFill>
              <a:latin typeface="微软雅黑" panose="020B0503020204020204" pitchFamily="34" charset="-122"/>
            </a:endParaRPr>
          </a:p>
          <a:p>
            <a:pPr marL="285750" indent="-285750">
              <a:lnSpc>
                <a:spcPct val="200000"/>
              </a:lnSpc>
              <a:buFont typeface="Wingdings" panose="05000000000000000000" charset="0"/>
              <a:buChar char="Ø"/>
            </a:pPr>
            <a:r>
              <a:rPr lang="zh-CN" altLang="en-US" sz="1600" b="1">
                <a:solidFill>
                  <a:schemeClr val="tx1"/>
                </a:solidFill>
                <a:latin typeface="微软雅黑" panose="020B0503020204020204" pitchFamily="34" charset="-122"/>
                <a:sym typeface="+mn-ea"/>
              </a:rPr>
              <a:t>《美国哈佛南岸精神分裂症治疗规范》</a:t>
            </a:r>
            <a:r>
              <a:rPr lang="zh-CN" altLang="en-US" sz="1600">
                <a:solidFill>
                  <a:schemeClr val="tx1"/>
                </a:solidFill>
                <a:latin typeface="微软雅黑" panose="020B0503020204020204" pitchFamily="34" charset="-122"/>
                <a:sym typeface="+mn-ea"/>
              </a:rPr>
              <a:t>指出，阿立哌唑是精神分裂症新发患者的一线治疗药物，并且对于氯氮平联合其他药物治疗无效患者可尝试使用阿立哌唑。</a:t>
            </a:r>
            <a:endParaRPr lang="zh-CN" altLang="en-US" sz="1600" b="1" u="sng">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ustDataLst>
      <p:tags r:id="rId3"/>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327661" y="424180"/>
            <a:ext cx="7543950" cy="534035"/>
            <a:chOff x="516" y="668"/>
            <a:chExt cx="8246" cy="841"/>
          </a:xfrm>
        </p:grpSpPr>
        <p:sp>
          <p:nvSpPr>
            <p:cNvPr id="4" name="文本框 3"/>
            <p:cNvSpPr txBox="1"/>
            <p:nvPr/>
          </p:nvSpPr>
          <p:spPr>
            <a:xfrm>
              <a:off x="1123" y="687"/>
              <a:ext cx="7639" cy="822"/>
            </a:xfrm>
            <a:prstGeom prst="rect">
              <a:avLst/>
            </a:prstGeom>
            <a:noFill/>
          </p:spPr>
          <p:txBody>
            <a:bodyPr wrap="square" rtlCol="0" anchor="ctr" anchorCtr="0">
              <a:spAutoFit/>
            </a:bodyPr>
            <a:lstStyle/>
            <a:p>
              <a:pPr algn="l" fontAlgn="auto"/>
              <a:r>
                <a:rPr lang="zh-CN" altLang="en-US" sz="2800" dirty="0" smtClean="0">
                  <a:solidFill>
                    <a:srgbClr val="1C4885"/>
                  </a:solidFill>
                  <a:latin typeface="+mn-ea"/>
                </a:rPr>
                <a:t>创新性</a:t>
              </a:r>
              <a:endParaRPr lang="zh-CN" altLang="en-US" sz="2800" dirty="0" smtClean="0">
                <a:solidFill>
                  <a:srgbClr val="1C4885"/>
                </a:solidFill>
                <a:latin typeface="+mn-ea"/>
              </a:endParaRPr>
            </a:p>
          </p:txBody>
        </p:sp>
        <p:sp>
          <p:nvSpPr>
            <p:cNvPr id="10" name="文本框 9"/>
            <p:cNvSpPr txBox="1"/>
            <p:nvPr/>
          </p:nvSpPr>
          <p:spPr>
            <a:xfrm>
              <a:off x="516" y="668"/>
              <a:ext cx="1422" cy="822"/>
            </a:xfrm>
            <a:prstGeom prst="rect">
              <a:avLst/>
            </a:prstGeom>
            <a:noFill/>
          </p:spPr>
          <p:txBody>
            <a:bodyPr wrap="square" rtlCol="0">
              <a:spAutoFit/>
            </a:bodyPr>
            <a:lstStyle/>
            <a:p>
              <a:pPr algn="l"/>
              <a:r>
                <a:rPr lang="en-US" altLang="zh-CN" sz="2800" b="1" dirty="0">
                  <a:solidFill>
                    <a:srgbClr val="1C4885"/>
                  </a:solidFill>
                  <a:latin typeface="思源黑体 CN Bold" panose="020B0800000000000000" charset="-122"/>
                  <a:ea typeface="思源黑体 CN Bold" panose="020B0800000000000000" charset="-122"/>
                </a:rPr>
                <a:t>04</a:t>
              </a:r>
              <a:endParaRPr lang="en-US" altLang="zh-CN" sz="2800" b="1" dirty="0">
                <a:solidFill>
                  <a:srgbClr val="1C4885"/>
                </a:solidFill>
                <a:latin typeface="思源黑体 CN Bold" panose="020B0800000000000000" charset="-122"/>
                <a:ea typeface="思源黑体 CN Bold" panose="020B0800000000000000" charset="-122"/>
              </a:endParaRPr>
            </a:p>
          </p:txBody>
        </p:sp>
      </p:grpSp>
      <p:sp>
        <p:nvSpPr>
          <p:cNvPr id="8" name="矩形 7"/>
          <p:cNvSpPr/>
          <p:nvPr/>
        </p:nvSpPr>
        <p:spPr>
          <a:xfrm>
            <a:off x="252095" y="494030"/>
            <a:ext cx="75565" cy="382905"/>
          </a:xfrm>
          <a:prstGeom prst="rect">
            <a:avLst/>
          </a:prstGeom>
          <a:solidFill>
            <a:srgbClr val="1C48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p:nvPr/>
        </p:nvSpPr>
        <p:spPr>
          <a:xfrm>
            <a:off x="1268095" y="1513840"/>
            <a:ext cx="9606280" cy="4030980"/>
          </a:xfrm>
          <a:prstGeom prst="rect">
            <a:avLst/>
          </a:prstGeom>
          <a:noFill/>
          <a:ln w="9525">
            <a:noFill/>
          </a:ln>
        </p:spPr>
        <p:txBody>
          <a:bodyPr wrap="square">
            <a:spAutoFit/>
          </a:bodyPr>
          <a:p>
            <a:pPr marL="285750" indent="-285750">
              <a:lnSpc>
                <a:spcPct val="200000"/>
              </a:lnSpc>
              <a:buFont typeface="Wingdings" panose="05000000000000000000" charset="0"/>
              <a:buChar char="Ø"/>
            </a:pPr>
            <a:r>
              <a:rPr lang="zh-CN" sz="1600" b="1">
                <a:latin typeface="微软雅黑" panose="020B0503020204020204" pitchFamily="34" charset="-122"/>
                <a:ea typeface="微软雅黑" panose="020B0503020204020204" pitchFamily="34" charset="-122"/>
                <a:cs typeface="微软雅黑" panose="020B0503020204020204" pitchFamily="34" charset="-122"/>
                <a:sym typeface="+mn-ea"/>
              </a:rPr>
              <a:t>药品注册分类：</a:t>
            </a:r>
            <a:r>
              <a:rPr lang="zh-CN" sz="1600">
                <a:latin typeface="微软雅黑" panose="020B0503020204020204" pitchFamily="34" charset="-122"/>
                <a:ea typeface="微软雅黑" panose="020B0503020204020204" pitchFamily="34" charset="-122"/>
                <a:cs typeface="微软雅黑" panose="020B0503020204020204" pitchFamily="34" charset="-122"/>
                <a:sym typeface="+mn-ea"/>
              </a:rPr>
              <a:t>阿立哌唑口服溶液为化学药品</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类。</a:t>
            </a:r>
            <a:endPar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200000"/>
              </a:lnSpc>
              <a:buFont typeface="Wingdings" panose="05000000000000000000" charset="0"/>
              <a:buChar char="Ø"/>
            </a:pPr>
            <a:r>
              <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创新程度：</a:t>
            </a: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阿立哌唑是</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第二代抗精神病药，是多巴胺D</a:t>
            </a:r>
            <a:r>
              <a:rPr lang="zh-CN" altLang="en-US" sz="1600" baseline="-25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和5-HT</a:t>
            </a:r>
            <a:r>
              <a:rPr lang="zh-CN" altLang="en-US" sz="1600" baseline="-250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1A</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受体的部分激动剂，又被称为DA系统稳定剂。</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对精神分裂症的阳性、阴性及认知症状等均有较好疗效，对体重及代谢影响小，几乎不引起血清泌乳素升高。</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marL="285750" indent="-285750">
              <a:lnSpc>
                <a:spcPct val="200000"/>
              </a:lnSpc>
              <a:buFont typeface="Wingdings" panose="05000000000000000000" charset="0"/>
              <a:buChar char="Ø"/>
            </a:pPr>
            <a:r>
              <a:rPr lang="zh-CN" sz="16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与片剂相比，阿立哌唑口服溶液有如下创新优势：</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①口服液吸收良好，相同剂量血药浓度和生物利用度高于普通片剂；②流动性好，很适合吞咽困难患者的临床用药需求；③服用简单，能够增加不配合服药患者服药成功率，减少监护负担，有助于提高患者用药依从性；④口服溶液采用量杯/滴管给药，</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低剂量给药及调整剂量更精准方便</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，很适合</a:t>
            </a:r>
            <a:r>
              <a:rPr lang="zh-CN" altLang="en-US"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对于剂量调整需求高的患者（如儿童青少年）</a:t>
            </a:r>
            <a:r>
              <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sz="160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ustDataLst>
      <p:tags r:id="rId1"/>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1.xml><?xml version="1.0" encoding="utf-8"?>
<p:tagLst xmlns:p="http://schemas.openxmlformats.org/presentationml/2006/main">
  <p:tag name="KSO_WM_DIAGRAM_VIRTUALLY_FRAME" val="{&quot;height&quot;:231.3,&quot;left&quot;:138.8,&quot;top&quot;:142.6,&quot;width&quot;:617.1}"/>
</p:tagLst>
</file>

<file path=ppt/tags/tag62.xml><?xml version="1.0" encoding="utf-8"?>
<p:tagLst xmlns:p="http://schemas.openxmlformats.org/presentationml/2006/main">
  <p:tag name="KSO_WM_DIAGRAM_VIRTUALLY_FRAME" val="{&quot;height&quot;:231.3,&quot;left&quot;:138.8,&quot;top&quot;:142.6,&quot;width&quot;:617.1}"/>
</p:tagLst>
</file>

<file path=ppt/tags/tag63.xml><?xml version="1.0" encoding="utf-8"?>
<p:tagLst xmlns:p="http://schemas.openxmlformats.org/presentationml/2006/main">
  <p:tag name="KSO_WM_DIAGRAM_VIRTUALLY_FRAME" val="{&quot;height&quot;:231.3,&quot;left&quot;:138.8,&quot;top&quot;:142.6,&quot;width&quot;:617.1}"/>
</p:tagLst>
</file>

<file path=ppt/tags/tag64.xml><?xml version="1.0" encoding="utf-8"?>
<p:tagLst xmlns:p="http://schemas.openxmlformats.org/presentationml/2006/main">
  <p:tag name="KSO_WM_DIAGRAM_VIRTUALLY_FRAME" val="{&quot;height&quot;:231.3,&quot;left&quot;:138.8,&quot;top&quot;:142.6,&quot;width&quot;:617.1}"/>
</p:tagLst>
</file>

<file path=ppt/tags/tag65.xml><?xml version="1.0" encoding="utf-8"?>
<p:tagLst xmlns:p="http://schemas.openxmlformats.org/presentationml/2006/main">
  <p:tag name="KSO_WM_DIAGRAM_VIRTUALLY_FRAME" val="{&quot;height&quot;:231.3,&quot;left&quot;:138.8,&quot;top&quot;:142.6,&quot;width&quot;:617.1}"/>
</p:tagLst>
</file>

<file path=ppt/tags/tag66.xml><?xml version="1.0" encoding="utf-8"?>
<p:tagLst xmlns:p="http://schemas.openxmlformats.org/presentationml/2006/main">
  <p:tag name="KSO_WM_BEAUTIFY_FLAG" val=""/>
  <p:tag name="KSO_WM_DIAGRAM_VIRTUALLY_FRAME" val="{&quot;height&quot;:231.3,&quot;left&quot;:138.8,&quot;top&quot;:142.6,&quot;width&quot;:617.1}"/>
</p:tagLst>
</file>

<file path=ppt/tags/tag67.xml><?xml version="1.0" encoding="utf-8"?>
<p:tagLst xmlns:p="http://schemas.openxmlformats.org/presentationml/2006/main">
  <p:tag name="KSO_WM_BEAUTIFY_FLAG" val=""/>
  <p:tag name="KSO_WM_DIAGRAM_VIRTUALLY_FRAME" val="{&quot;height&quot;:231.3,&quot;left&quot;:138.8,&quot;top&quot;:142.6,&quot;width&quot;:617.1}"/>
</p:tagLst>
</file>

<file path=ppt/tags/tag68.xml><?xml version="1.0" encoding="utf-8"?>
<p:tagLst xmlns:p="http://schemas.openxmlformats.org/presentationml/2006/main">
  <p:tag name="KSO_WM_BEAUTIFY_FLAG" val=""/>
  <p:tag name="KSO_WM_DIAGRAM_VIRTUALLY_FRAME" val="{&quot;height&quot;:231.3,&quot;left&quot;:138.8,&quot;top&quot;:142.6,&quot;width&quot;:617.1}"/>
</p:tagLst>
</file>

<file path=ppt/tags/tag69.xml><?xml version="1.0" encoding="utf-8"?>
<p:tagLst xmlns:p="http://schemas.openxmlformats.org/presentationml/2006/main">
  <p:tag name="KSO_WM_DIAGRAM_VIRTUALLY_FRAME" val="{&quot;height&quot;:231.3,&quot;left&quot;:138.8,&quot;top&quot;:142.6,&quot;width&quot;:617.1}"/>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 name="KSO_WM_DIAGRAM_VIRTUALLY_FRAME" val="{&quot;height&quot;:231.3,&quot;left&quot;:138.8,&quot;top&quot;:142.6,&quot;width&quot;:617.1}"/>
</p:tagLst>
</file>

<file path=ppt/tags/tag71.xml><?xml version="1.0" encoding="utf-8"?>
<p:tagLst xmlns:p="http://schemas.openxmlformats.org/presentationml/2006/main">
  <p:tag name="KSO_WM_BEAUTIFY_FLAG" val=""/>
  <p:tag name="KSO_WM_DIAGRAM_VIRTUALLY_FRAME" val="{&quot;height&quot;:231.3,&quot;left&quot;:138.8,&quot;top&quot;:142.6,&quot;width&quot;:617.1}"/>
</p:tagLst>
</file>

<file path=ppt/tags/tag72.xml><?xml version="1.0" encoding="utf-8"?>
<p:tagLst xmlns:p="http://schemas.openxmlformats.org/presentationml/2006/main">
  <p:tag name="KSO_WM_BEAUTIFY_FLAG" val=""/>
  <p:tag name="KSO_WM_DIAGRAM_VIRTUALLY_FRAME" val="{&quot;height&quot;:231.3,&quot;left&quot;:138.8,&quot;top&quot;:142.6,&quot;width&quot;:617.1}"/>
</p:tagLst>
</file>

<file path=ppt/tags/tag73.xml><?xml version="1.0" encoding="utf-8"?>
<p:tagLst xmlns:p="http://schemas.openxmlformats.org/presentationml/2006/main">
  <p:tag name="KSO_WM_DIAGRAM_VIRTUALLY_FRAME" val="{&quot;height&quot;:231.3,&quot;left&quot;:138.8,&quot;top&quot;:142.6,&quot;width&quot;:617.1}"/>
</p:tagLst>
</file>

<file path=ppt/tags/tag74.xml><?xml version="1.0" encoding="utf-8"?>
<p:tagLst xmlns:p="http://schemas.openxmlformats.org/presentationml/2006/main">
  <p:tag name="KSO_WM_BEAUTIFY_FLAG" val=""/>
  <p:tag name="KSO_WM_DIAGRAM_VIRTUALLY_FRAME" val="{&quot;height&quot;:231.3,&quot;left&quot;:138.8,&quot;top&quot;:142.6,&quot;width&quot;:617.1}"/>
</p:tagLst>
</file>

<file path=ppt/tags/tag75.xml><?xml version="1.0" encoding="utf-8"?>
<p:tagLst xmlns:p="http://schemas.openxmlformats.org/presentationml/2006/main">
  <p:tag name="KSO_WM_BEAUTIFY_FLAG" val=""/>
  <p:tag name="KSO_WM_DIAGRAM_VIRTUALLY_FRAME" val="{&quot;height&quot;:231.3,&quot;left&quot;:138.8,&quot;top&quot;:142.6,&quot;width&quot;:617.1}"/>
</p:tagLst>
</file>

<file path=ppt/tags/tag76.xml><?xml version="1.0" encoding="utf-8"?>
<p:tagLst xmlns:p="http://schemas.openxmlformats.org/presentationml/2006/main">
  <p:tag name="KSO_WM_BEAUTIFY_FLAG" val=""/>
  <p:tag name="KSO_WM_DIAGRAM_VIRTUALLY_FRAME" val="{&quot;height&quot;:231.3,&quot;left&quot;:138.8,&quot;top&quot;:142.6,&quot;width&quot;:617.1}"/>
</p:tagLst>
</file>

<file path=ppt/tags/tag77.xml><?xml version="1.0" encoding="utf-8"?>
<p:tagLst xmlns:p="http://schemas.openxmlformats.org/presentationml/2006/main">
  <p:tag name="KSO_WM_DIAGRAM_VIRTUALLY_FRAME" val="{&quot;height&quot;:231.3,&quot;left&quot;:138.8,&quot;top&quot;:142.6,&quot;width&quot;:617.1}"/>
</p:tagLst>
</file>

<file path=ppt/tags/tag78.xml><?xml version="1.0" encoding="utf-8"?>
<p:tagLst xmlns:p="http://schemas.openxmlformats.org/presentationml/2006/main">
  <p:tag name="KSO_WM_BEAUTIFY_FLAG" val=""/>
  <p:tag name="KSO_WM_DIAGRAM_VIRTUALLY_FRAME" val="{&quot;height&quot;:231.3,&quot;left&quot;:138.8,&quot;top&quot;:142.6,&quot;width&quot;:617.1}"/>
</p:tagLst>
</file>

<file path=ppt/tags/tag79.xml><?xml version="1.0" encoding="utf-8"?>
<p:tagLst xmlns:p="http://schemas.openxmlformats.org/presentationml/2006/main">
  <p:tag name="KSO_WM_BEAUTIFY_FLAG" val=""/>
  <p:tag name="KSO_WM_DIAGRAM_VIRTUALLY_FRAME" val="{&quot;height&quot;:231.3,&quot;left&quot;:138.8,&quot;top&quot;:142.6,&quot;width&quot;:617.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 name="KSO_WM_DIAGRAM_VIRTUALLY_FRAME" val="{&quot;height&quot;:231.3,&quot;left&quot;:138.8,&quot;top&quot;:142.6,&quot;width&quot;:617.1}"/>
</p:tagLst>
</file>

<file path=ppt/tags/tag8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2.xml><?xml version="1.0" encoding="utf-8"?>
<p:tagLst xmlns:p="http://schemas.openxmlformats.org/presentationml/2006/main">
  <p:tag name="KSO_WM_BEAUTIFY_FLAG" val=""/>
  <p:tag name="KSO_WM_UNIT_TABLE_BEAUTIFY" val="smartTable{d63f229d-6480-42bc-8b96-b006a0b77420}"/>
  <p:tag name="TABLE_ENDDRAG_ORIGIN_RECT" val="834*216"/>
  <p:tag name="TABLE_ENDDRAG_RECT" val="51*96*834*216"/>
  <p:tag name="TABLE_AUTOADJUST_FLAG" val="1"/>
</p:tagLst>
</file>

<file path=ppt/tags/tag8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7.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94.xml><?xml version="1.0" encoding="utf-8"?>
<p:tagLst xmlns:p="http://schemas.openxmlformats.org/presentationml/2006/main">
  <p:tag name="KSO_DOCER_TEMPLATE_OPEN_ONCE_MARK" val="1"/>
  <p:tag name="COMMONDATA" val="eyJoZGlkIjoiOWVlNTQ0NDIyMzg0OGQ0NWNjNzNlZmY4N2M2MzcwYTQifQ=="/>
  <p:tag name="KSO_WPP_MARK_KEY" val="a3e78154-0edc-426a-84ca-362e948e74bf"/>
  <p:tag name="commondata" val="eyJoZGlkIjoiNzcwNDI1MmM0NGE3ODEyNDI5ZjFkMDUwZDA0OGI4MTQifQ=="/>
</p:tagLst>
</file>

<file path=ppt/theme/theme1.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1">
          <a:schemeClr val="dk1"/>
        </a:lnRef>
        <a:fillRef idx="0">
          <a:schemeClr val="dk1"/>
        </a:fillRef>
        <a:effectRef idx="0">
          <a:schemeClr val="dk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3454</Words>
  <Application>WPS 演示</Application>
  <PresentationFormat>宽屏</PresentationFormat>
  <Paragraphs>161</Paragraphs>
  <Slides>10</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10</vt:i4>
      </vt:variant>
    </vt:vector>
  </HeadingPairs>
  <TitlesOfParts>
    <vt:vector size="20" baseType="lpstr">
      <vt:lpstr>Arial</vt:lpstr>
      <vt:lpstr>宋体</vt:lpstr>
      <vt:lpstr>Wingdings</vt:lpstr>
      <vt:lpstr>微软雅黑</vt:lpstr>
      <vt:lpstr>Wingdings</vt:lpstr>
      <vt:lpstr>思源黑体 CN Bold</vt:lpstr>
      <vt:lpstr>黑体</vt:lpstr>
      <vt:lpstr>Arial Unicode MS</vt:lpstr>
      <vt:lpstr>Calibri</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lenovo</cp:lastModifiedBy>
  <cp:revision>1657</cp:revision>
  <dcterms:created xsi:type="dcterms:W3CDTF">2019-06-19T02:08:00Z</dcterms:created>
  <dcterms:modified xsi:type="dcterms:W3CDTF">2024-07-12T06:04:52Z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8F4A6176110E4B8798B7D9C5C1391884_13</vt:lpwstr>
  </property>
</Properties>
</file>