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9" r:id="rId3"/>
    <p:sldId id="382" r:id="rId4"/>
    <p:sldId id="350" r:id="rId5"/>
    <p:sldId id="360" r:id="rId6"/>
    <p:sldId id="354" r:id="rId7"/>
    <p:sldId id="352" r:id="rId8"/>
    <p:sldId id="372" r:id="rId9"/>
    <p:sldId id="343" r:id="rId10"/>
    <p:sldId id="344" r:id="rId11"/>
    <p:sldId id="380" r:id="rId12"/>
  </p:sldIdLst>
  <p:sldSz cx="12192000" cy="6858000"/>
  <p:notesSz cx="7103745" cy="10234295"/>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981C"/>
    <a:srgbClr val="6FBC64"/>
    <a:srgbClr val="146C14"/>
    <a:srgbClr val="0B4A30"/>
    <a:srgbClr val="56A949"/>
    <a:srgbClr val="6EB92B"/>
    <a:srgbClr val="78AC01"/>
    <a:srgbClr val="4EAE04"/>
    <a:srgbClr val="7AC35D"/>
    <a:srgbClr val="67B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56.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Lenovo\Desktop\&#20013;&#26816;&#38498;\&#30005;&#23376;&#33292;\&#30005;&#23376;&#33292;-&#30416;&#37240;&#27688;&#28340;&#32034;&#30452;&#26381;&#39063;&#31890;\20240622%20&#21333;&#29420;&#21619;&#36947;&#35780;&#20215;.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Lenovo\Desktop\&#20013;&#26816;&#38498;\&#30005;&#23376;&#33292;\&#30005;&#23376;&#33292;-&#30416;&#37240;&#27688;&#28340;&#32034;&#30452;&#26381;&#39063;&#31890;\20240622%20&#21333;&#29420;&#21619;&#36947;&#35780;&#202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余味：苦味评价</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c:rich>
      </c:tx>
      <c:layout/>
      <c:overlay val="0"/>
      <c:spPr>
        <a:noFill/>
        <a:ln>
          <a:noFill/>
        </a:ln>
        <a:effectLst/>
      </c:spPr>
    </c:title>
    <c:autoTitleDeleted val="0"/>
    <c:plotArea>
      <c:layout>
        <c:manualLayout>
          <c:layoutTarget val="inner"/>
          <c:xMode val="edge"/>
          <c:yMode val="edge"/>
          <c:x val="0.150746493741517"/>
          <c:y val="0.213412940849764"/>
          <c:w val="0.702970894284422"/>
          <c:h val="0.386253818383782"/>
        </c:manualLayout>
      </c:layout>
      <c:barChart>
        <c:barDir val="col"/>
        <c:grouping val="clustered"/>
        <c:varyColors val="0"/>
        <c:ser>
          <c:idx val="0"/>
          <c:order val="0"/>
          <c:tx>
            <c:strRef>
              <c:f>'[20240622 单独味道评价.xlsx]画图'!$B$1</c:f>
              <c:strCache>
                <c:ptCount val="1"/>
                <c:pt idx="0">
                  <c:v>B-bitterness2</c:v>
                </c:pt>
              </c:strCache>
            </c:strRef>
          </c:tx>
          <c:spPr>
            <a:solidFill>
              <a:schemeClr val="accent1"/>
            </a:solidFill>
            <a:ln>
              <a:noFill/>
            </a:ln>
            <a:effectLst/>
          </c:spPr>
          <c:invertIfNegative val="0"/>
          <c:dPt>
            <c:idx val="0"/>
            <c:invertIfNegative val="1"/>
            <c:bubble3D val="0"/>
          </c:dPt>
          <c:dPt>
            <c:idx val="1"/>
            <c:invertIfNegative val="0"/>
            <c:bubble3D val="0"/>
          </c:dPt>
          <c:dPt>
            <c:idx val="2"/>
            <c:invertIfNegative val="0"/>
            <c:bubble3D val="0"/>
          </c:dPt>
          <c:dLbls>
            <c:delete val="1"/>
          </c:dLbls>
          <c:cat>
            <c:strRef>
              <c:f>'[20240622 单独味道评价.xlsx]画图'!$A$2:$A$20</c:f>
              <c:strCache>
                <c:ptCount val="18"/>
                <c:pt idx="0">
                  <c:v>210101</c:v>
                </c:pt>
                <c:pt idx="1">
                  <c:v>210102</c:v>
                </c:pt>
                <c:pt idx="2">
                  <c:v>210103</c:v>
                </c:pt>
                <c:pt idx="3">
                  <c:v>C12</c:v>
                </c:pt>
                <c:pt idx="4">
                  <c:v>C01</c:v>
                </c:pt>
                <c:pt idx="5">
                  <c:v>C05</c:v>
                </c:pt>
                <c:pt idx="6">
                  <c:v>C09</c:v>
                </c:pt>
                <c:pt idx="7">
                  <c:v>C04</c:v>
                </c:pt>
                <c:pt idx="8">
                  <c:v>C08</c:v>
                </c:pt>
                <c:pt idx="9">
                  <c:v>C06</c:v>
                </c:pt>
                <c:pt idx="10">
                  <c:v>C02</c:v>
                </c:pt>
                <c:pt idx="11">
                  <c:v>C10</c:v>
                </c:pt>
                <c:pt idx="12">
                  <c:v>C07</c:v>
                </c:pt>
                <c:pt idx="13">
                  <c:v>C14</c:v>
                </c:pt>
                <c:pt idx="14">
                  <c:v>C13</c:v>
                </c:pt>
                <c:pt idx="15">
                  <c:v>C11</c:v>
                </c:pt>
                <c:pt idx="16">
                  <c:v>C03</c:v>
                </c:pt>
                <c:pt idx="17">
                  <c:v>C15</c:v>
                </c:pt>
              </c:strCache>
            </c:strRef>
          </c:cat>
          <c:val>
            <c:numRef>
              <c:f>'[20240622 单独味道评价.xlsx]画图'!$B$2:$B$20</c:f>
              <c:numCache>
                <c:formatCode>General</c:formatCode>
                <c:ptCount val="18"/>
                <c:pt idx="0">
                  <c:v>8.52</c:v>
                </c:pt>
                <c:pt idx="1">
                  <c:v>10.91</c:v>
                </c:pt>
                <c:pt idx="2">
                  <c:v>11.07</c:v>
                </c:pt>
                <c:pt idx="3">
                  <c:v>30.95</c:v>
                </c:pt>
                <c:pt idx="4">
                  <c:v>49.45</c:v>
                </c:pt>
                <c:pt idx="5">
                  <c:v>84.55</c:v>
                </c:pt>
                <c:pt idx="6">
                  <c:v>88.03</c:v>
                </c:pt>
                <c:pt idx="7">
                  <c:v>88.52</c:v>
                </c:pt>
                <c:pt idx="8">
                  <c:v>93.02</c:v>
                </c:pt>
                <c:pt idx="9">
                  <c:v>94.69</c:v>
                </c:pt>
                <c:pt idx="10">
                  <c:v>100.5</c:v>
                </c:pt>
                <c:pt idx="11">
                  <c:v>105.31</c:v>
                </c:pt>
                <c:pt idx="12">
                  <c:v>106.62</c:v>
                </c:pt>
                <c:pt idx="13">
                  <c:v>112.83</c:v>
                </c:pt>
                <c:pt idx="14">
                  <c:v>113.99</c:v>
                </c:pt>
                <c:pt idx="15">
                  <c:v>114.05</c:v>
                </c:pt>
                <c:pt idx="16">
                  <c:v>118.17</c:v>
                </c:pt>
                <c:pt idx="17">
                  <c:v>141.43</c:v>
                </c:pt>
              </c:numCache>
            </c:numRef>
          </c:val>
        </c:ser>
        <c:dLbls>
          <c:showLegendKey val="0"/>
          <c:showVal val="0"/>
          <c:showCatName val="0"/>
          <c:showSerName val="0"/>
          <c:showPercent val="0"/>
          <c:showBubbleSize val="0"/>
        </c:dLbls>
        <c:gapWidth val="246"/>
        <c:overlap val="-28"/>
        <c:axId val="418921088"/>
        <c:axId val="418927360"/>
      </c:barChart>
      <c:catAx>
        <c:axId val="418921088"/>
        <c:scaling>
          <c:orientation val="minMax"/>
        </c:scaling>
        <c:delete val="0"/>
        <c:axPos val="b"/>
        <c:title>
          <c:tx>
            <c:rich>
              <a:bodyPr rot="0" spcFirstLastPara="0" vertOverflow="ellipsis" vert="horz" wrap="square" anchor="ctr" anchorCtr="1"/>
              <a:lstStyle/>
              <a:p>
                <a:pPr defTabSz="914400">
                  <a:defRPr lang="zh-CN" sz="10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产品编号</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c:rich>
          </c:tx>
          <c:layout>
            <c:manualLayout>
              <c:xMode val="edge"/>
              <c:yMode val="edge"/>
              <c:x val="0.489254241746679"/>
              <c:y val="0.857679645727627"/>
            </c:manualLayout>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418927360"/>
        <c:crosses val="autoZero"/>
        <c:auto val="1"/>
        <c:lblAlgn val="ctr"/>
        <c:lblOffset val="100"/>
        <c:noMultiLvlLbl val="0"/>
      </c:catAx>
      <c:valAx>
        <c:axId val="418927360"/>
        <c:scaling>
          <c:orientation val="minMax"/>
        </c:scaling>
        <c:delete val="0"/>
        <c:axPos val="l"/>
        <c:title>
          <c:tx>
            <c:rich>
              <a:bodyPr rot="-5400000" spcFirstLastPara="0" vertOverflow="ellipsis" vert="horz" wrap="square" anchor="ctr" anchorCtr="1"/>
              <a:lstStyle/>
              <a:p>
                <a:pPr defTabSz="914400">
                  <a:defRPr lang="zh-CN" sz="10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a:latin typeface="微软雅黑" panose="020B0503020204020204" charset="-122"/>
                    <a:ea typeface="微软雅黑" panose="020B0503020204020204" charset="-122"/>
                    <a:cs typeface="微软雅黑" panose="020B0503020204020204" charset="-122"/>
                    <a:sym typeface="微软雅黑" panose="020B0503020204020204" charset="-122"/>
                  </a:rPr>
                  <a:t>味觉指示值</a:t>
                </a:r>
                <a:endParaRPr>
                  <a:latin typeface="微软雅黑" panose="020B0503020204020204" charset="-122"/>
                  <a:ea typeface="微软雅黑" panose="020B0503020204020204" charset="-122"/>
                  <a:cs typeface="微软雅黑" panose="020B0503020204020204" charset="-122"/>
                  <a:sym typeface="微软雅黑" panose="020B0503020204020204" charset="-122"/>
                </a:endParaRPr>
              </a:p>
            </c:rich>
          </c:tx>
          <c:layout>
            <c:manualLayout>
              <c:xMode val="edge"/>
              <c:yMode val="edge"/>
              <c:x val="0.0193344732342496"/>
              <c:y val="0.31750115901715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418921088"/>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rPr>
                <a:latin typeface="微软雅黑" panose="020B0503020204020204" charset="-122"/>
                <a:ea typeface="微软雅黑" panose="020B0503020204020204" charset="-122"/>
              </a:rPr>
              <a:t>入口甜味评价</a:t>
            </a:r>
            <a:endParaRPr>
              <a:latin typeface="微软雅黑" panose="020B0503020204020204" charset="-122"/>
              <a:ea typeface="微软雅黑" panose="020B0503020204020204" charset="-122"/>
            </a:endParaRPr>
          </a:p>
        </c:rich>
      </c:tx>
      <c:layout>
        <c:manualLayout>
          <c:xMode val="edge"/>
          <c:yMode val="edge"/>
          <c:x val="0.403932752927049"/>
          <c:y val="0.12646920545369"/>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1"/>
            <c:bubble3D val="0"/>
          </c:dPt>
          <c:dPt>
            <c:idx val="1"/>
            <c:invertIfNegative val="0"/>
            <c:bubble3D val="0"/>
          </c:dPt>
          <c:dPt>
            <c:idx val="2"/>
            <c:invertIfNegative val="0"/>
            <c:bubble3D val="0"/>
          </c:dPt>
          <c:dLbls>
            <c:delete val="1"/>
          </c:dLbls>
          <c:cat>
            <c:strRef>
              <c:f>'[20240622 单独味道评价.xlsx]画图'!$A$3:$A$20</c:f>
              <c:strCache>
                <c:ptCount val="18"/>
                <c:pt idx="0">
                  <c:v>210103</c:v>
                </c:pt>
                <c:pt idx="1">
                  <c:v>210101</c:v>
                </c:pt>
                <c:pt idx="2">
                  <c:v>210102</c:v>
                </c:pt>
                <c:pt idx="3">
                  <c:v>C12</c:v>
                </c:pt>
                <c:pt idx="4">
                  <c:v>C01</c:v>
                </c:pt>
                <c:pt idx="5">
                  <c:v>C04</c:v>
                </c:pt>
                <c:pt idx="6">
                  <c:v>C07</c:v>
                </c:pt>
                <c:pt idx="7">
                  <c:v>C02</c:v>
                </c:pt>
                <c:pt idx="8">
                  <c:v>C08</c:v>
                </c:pt>
                <c:pt idx="9">
                  <c:v>C03</c:v>
                </c:pt>
                <c:pt idx="10">
                  <c:v>C10</c:v>
                </c:pt>
                <c:pt idx="11">
                  <c:v>C11</c:v>
                </c:pt>
                <c:pt idx="12">
                  <c:v>C15</c:v>
                </c:pt>
                <c:pt idx="13">
                  <c:v>C06</c:v>
                </c:pt>
                <c:pt idx="14">
                  <c:v>C13</c:v>
                </c:pt>
                <c:pt idx="15">
                  <c:v>C09</c:v>
                </c:pt>
                <c:pt idx="16">
                  <c:v>C05</c:v>
                </c:pt>
                <c:pt idx="17">
                  <c:v>C14</c:v>
                </c:pt>
              </c:strCache>
            </c:strRef>
          </c:cat>
          <c:val>
            <c:numRef>
              <c:f>'[20240622 单独味道评价.xlsx]画图'!$C$3:$C$20</c:f>
              <c:numCache>
                <c:formatCode>General</c:formatCode>
                <c:ptCount val="18"/>
                <c:pt idx="0">
                  <c:v>4.65</c:v>
                </c:pt>
                <c:pt idx="1">
                  <c:v>2.37</c:v>
                </c:pt>
                <c:pt idx="2">
                  <c:v>2.19</c:v>
                </c:pt>
                <c:pt idx="3">
                  <c:v>-10.62</c:v>
                </c:pt>
                <c:pt idx="4">
                  <c:v>-14.49</c:v>
                </c:pt>
                <c:pt idx="5">
                  <c:v>-18.33</c:v>
                </c:pt>
                <c:pt idx="6">
                  <c:v>-18.51</c:v>
                </c:pt>
                <c:pt idx="7">
                  <c:v>-18.82</c:v>
                </c:pt>
                <c:pt idx="8">
                  <c:v>-19.91</c:v>
                </c:pt>
                <c:pt idx="9">
                  <c:v>-21.66</c:v>
                </c:pt>
                <c:pt idx="10">
                  <c:v>-21.77</c:v>
                </c:pt>
                <c:pt idx="11">
                  <c:v>-21.78</c:v>
                </c:pt>
                <c:pt idx="12">
                  <c:v>-21.92</c:v>
                </c:pt>
                <c:pt idx="13">
                  <c:v>-23.05</c:v>
                </c:pt>
                <c:pt idx="14">
                  <c:v>-23.5</c:v>
                </c:pt>
                <c:pt idx="15">
                  <c:v>-23.87</c:v>
                </c:pt>
                <c:pt idx="16">
                  <c:v>-23.9</c:v>
                </c:pt>
                <c:pt idx="17">
                  <c:v>-27.61</c:v>
                </c:pt>
              </c:numCache>
            </c:numRef>
          </c:val>
        </c:ser>
        <c:dLbls>
          <c:showLegendKey val="0"/>
          <c:showVal val="0"/>
          <c:showCatName val="0"/>
          <c:showSerName val="0"/>
          <c:showPercent val="0"/>
          <c:showBubbleSize val="0"/>
        </c:dLbls>
        <c:gapWidth val="246"/>
        <c:overlap val="-28"/>
        <c:axId val="418952704"/>
        <c:axId val="418954624"/>
      </c:barChart>
      <c:catAx>
        <c:axId val="418952704"/>
        <c:scaling>
          <c:orientation val="minMax"/>
        </c:scaling>
        <c:delete val="0"/>
        <c:axPos val="b"/>
        <c:title>
          <c:tx>
            <c:rich>
              <a:bodyPr rot="0" spcFirstLastPara="0" vertOverflow="ellipsis" vert="horz"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rPr>
                    <a:latin typeface="微软雅黑" panose="020B0503020204020204" charset="-122"/>
                    <a:ea typeface="微软雅黑" panose="020B0503020204020204" charset="-122"/>
                  </a:rPr>
                  <a:t>产品编号</a:t>
                </a:r>
                <a:endParaRPr>
                  <a:latin typeface="微软雅黑" panose="020B0503020204020204" charset="-122"/>
                  <a:ea typeface="微软雅黑" panose="020B0503020204020204" charset="-122"/>
                </a:endParaRPr>
              </a:p>
            </c:rich>
          </c:tx>
          <c:layout>
            <c:manualLayout>
              <c:xMode val="edge"/>
              <c:yMode val="edge"/>
              <c:x val="0.483983788652056"/>
              <c:y val="0.829807240244476"/>
            </c:manualLayout>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18954624"/>
        <c:crosses val="autoZero"/>
        <c:auto val="1"/>
        <c:lblAlgn val="ctr"/>
        <c:lblOffset val="100"/>
        <c:noMultiLvlLbl val="0"/>
      </c:catAx>
      <c:valAx>
        <c:axId val="418954624"/>
        <c:scaling>
          <c:orientation val="minMax"/>
        </c:scaling>
        <c:delete val="0"/>
        <c:axPos val="l"/>
        <c:title>
          <c:tx>
            <c:rich>
              <a:bodyPr rot="-5400000" spcFirstLastPara="0" vertOverflow="ellipsis" vert="horz"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t>味觉指示值</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1895270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978535" y="6494145"/>
            <a:ext cx="2743200" cy="365125"/>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978535" y="6494145"/>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978535" y="6494145"/>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978535" y="6494145"/>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978535" y="6494145"/>
            <a:ext cx="2743200" cy="365125"/>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978535" y="6494145"/>
            <a:ext cx="2743200" cy="365125"/>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978535" y="6494145"/>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978535" y="6494145"/>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978535" y="6494145"/>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zh-CN" altLang="en-US"/>
          </a:p>
        </p:txBody>
      </p:sp>
      <p:cxnSp>
        <p:nvCxnSpPr>
          <p:cNvPr id="9" name="直接连接符 8"/>
          <p:cNvCxnSpPr/>
          <p:nvPr userDrawn="1"/>
        </p:nvCxnSpPr>
        <p:spPr>
          <a:xfrm flipV="1">
            <a:off x="-43815" y="6416040"/>
            <a:ext cx="12280265" cy="17145"/>
          </a:xfrm>
          <a:prstGeom prst="line">
            <a:avLst/>
          </a:prstGeom>
          <a:ln w="31750" cmpd="sng">
            <a:solidFill>
              <a:srgbClr val="56A949"/>
            </a:solidFill>
            <a:prstDash val="solid"/>
          </a:ln>
        </p:spPr>
        <p:style>
          <a:lnRef idx="1">
            <a:schemeClr val="accent1"/>
          </a:lnRef>
          <a:fillRef idx="0">
            <a:schemeClr val="accent1"/>
          </a:fillRef>
          <a:effectRef idx="0">
            <a:schemeClr val="accent1"/>
          </a:effectRef>
          <a:fontRef idx="minor">
            <a:schemeClr val="tx1"/>
          </a:fontRef>
        </p:style>
      </p:cxnSp>
      <p:pic>
        <p:nvPicPr>
          <p:cNvPr id="11" name="图片 10" descr="图层 0"/>
          <p:cNvPicPr>
            <a:picLocks noChangeAspect="1"/>
          </p:cNvPicPr>
          <p:nvPr userDrawn="1"/>
        </p:nvPicPr>
        <p:blipFill>
          <a:blip r:embed="rId11"/>
          <a:stretch>
            <a:fillRect/>
          </a:stretch>
        </p:blipFill>
        <p:spPr>
          <a:xfrm>
            <a:off x="10619105" y="10795"/>
            <a:ext cx="1441450" cy="354330"/>
          </a:xfrm>
          <a:prstGeom prst="rect">
            <a:avLst/>
          </a:prstGeom>
        </p:spPr>
      </p:pic>
      <p:sp>
        <p:nvSpPr>
          <p:cNvPr id="100" name="文本框 99"/>
          <p:cNvSpPr txBox="1"/>
          <p:nvPr userDrawn="1"/>
        </p:nvSpPr>
        <p:spPr>
          <a:xfrm>
            <a:off x="6643370" y="6416040"/>
            <a:ext cx="5417185" cy="245110"/>
          </a:xfrm>
          <a:prstGeom prst="rect">
            <a:avLst/>
          </a:prstGeom>
          <a:noFill/>
          <a:ln w="9525">
            <a:noFill/>
          </a:ln>
        </p:spPr>
        <p:txBody>
          <a:bodyPr wrap="square">
            <a:spAutoFit/>
          </a:bodyPr>
          <a:p>
            <a:pPr marL="0" indent="0" algn="l"/>
            <a:r>
              <a:rPr lang="zh-CN" altLang="en-US" sz="1000" b="0" u="none" dirty="0" smtClean="0">
                <a:solidFill>
                  <a:schemeClr val="bg2">
                    <a:lumMod val="75000"/>
                  </a:schemeClr>
                </a:solidFill>
                <a:latin typeface="思源黑体 CN ExtraLight" pitchFamily="34" charset="-122"/>
                <a:ea typeface="思源黑体 CN ExtraLight" pitchFamily="34" charset="-122"/>
              </a:rPr>
              <a:t>专注于儿童肠外营养、儿童呼吸、儿童消化、罕见病领域，成为医生最可信赖的儿童制药企业</a:t>
            </a:r>
            <a:endParaRPr lang="zh-CN" altLang="en-US" sz="1000" b="0" u="none" dirty="0" smtClean="0">
              <a:solidFill>
                <a:schemeClr val="bg2">
                  <a:lumMod val="75000"/>
                </a:schemeClr>
              </a:solidFill>
              <a:latin typeface="思源黑体 CN ExtraLight" pitchFamily="34" charset="-122"/>
              <a:ea typeface="思源黑体 CN ExtraLight" pitchFamily="34" charset="-122"/>
            </a:endParaRPr>
          </a:p>
        </p:txBody>
      </p:sp>
      <p:sp>
        <p:nvSpPr>
          <p:cNvPr id="12" name="日期占位符 3"/>
          <p:cNvSpPr>
            <a:spLocks noGrp="1"/>
          </p:cNvSpPr>
          <p:nvPr userDrawn="1"/>
        </p:nvSpPr>
        <p:spPr>
          <a:xfrm>
            <a:off x="9480550" y="6576060"/>
            <a:ext cx="1873250" cy="227965"/>
          </a:xfrm>
          <a:prstGeom prst="rect">
            <a:avLst/>
          </a:prstGeom>
        </p:spPr>
        <p:txBody>
          <a:bodyPr vert="horz" lIns="91440" tIns="45720" rIns="91440" bIns="45720" rtlCol="0" anchor="ctr"/>
          <a:lstStyle>
            <a:lvl1pPr>
              <a:defRPr sz="1000" kern="1000" spc="230" baseline="0">
                <a:solidFill>
                  <a:schemeClr val="bg2">
                    <a:lumMod val="75000"/>
                  </a:schemeClr>
                </a:solidFill>
                <a:latin typeface="思源黑体 CN ExtraLight" pitchFamily="34" charset="-122"/>
                <a:ea typeface="思源黑体 CN ExtraLight" pitchFamily="34" charset="-122"/>
              </a:defRPr>
            </a:lvl1pPr>
          </a:lstStyle>
          <a:p>
            <a:r>
              <a:rPr lang="zh-CN" altLang="en-US" dirty="0"/>
              <a:t>www.wlyyjt.com</a:t>
            </a:r>
            <a:endParaRPr lang="zh-CN" altLang="en-US" dirty="0"/>
          </a:p>
        </p:txBody>
      </p:sp>
      <p:sp>
        <p:nvSpPr>
          <p:cNvPr id="13" name="副标题 2"/>
          <p:cNvSpPr>
            <a:spLocks noGrp="1"/>
          </p:cNvSpPr>
          <p:nvPr userDrawn="1"/>
        </p:nvSpPr>
        <p:spPr>
          <a:xfrm>
            <a:off x="0" y="6433185"/>
            <a:ext cx="1801495" cy="374650"/>
          </a:xfrm>
          <a:prstGeom prst="rect">
            <a:avLst/>
          </a:prstGeom>
        </p:spPr>
        <p:txBody>
          <a:bodyPr vert="horz" lIns="91440" tIns="45720" rIns="91440" bIns="45720" rtlCol="0">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z="1000" kern="1000" spc="230" dirty="0">
                <a:solidFill>
                  <a:schemeClr val="bg1">
                    <a:lumMod val="50000"/>
                  </a:schemeClr>
                </a:solidFill>
                <a:latin typeface="思源黑体 CN ExtraLight" pitchFamily="34" charset="-122"/>
                <a:ea typeface="思源黑体 CN ExtraLight" pitchFamily="34" charset="-122"/>
              </a:rPr>
              <a:t>Future medicin</a:t>
            </a:r>
            <a:r>
              <a:rPr lang="en-US" altLang="zh-CN" sz="1000" kern="1000" spc="230" dirty="0">
                <a:solidFill>
                  <a:schemeClr val="bg1">
                    <a:lumMod val="50000"/>
                  </a:schemeClr>
                </a:solidFill>
                <a:latin typeface="思源黑体 CN ExtraLight" pitchFamily="34" charset="-122"/>
                <a:ea typeface="思源黑体 CN ExtraLight" pitchFamily="34" charset="-122"/>
              </a:rPr>
              <a:t>e</a:t>
            </a:r>
            <a:r>
              <a:rPr lang="zh-CN" altLang="en-US" sz="1000" kern="1000" spc="230" dirty="0">
                <a:solidFill>
                  <a:schemeClr val="bg1"/>
                </a:solidFill>
                <a:latin typeface="思源黑体 CN ExtraLight" pitchFamily="34" charset="-122"/>
                <a:ea typeface="思源黑体 CN ExtraLight" pitchFamily="34" charset="-122"/>
              </a:rPr>
              <a:t>e</a:t>
            </a:r>
            <a:endParaRPr lang="zh-CN" altLang="en-US" sz="1000" kern="1000" spc="230" dirty="0">
              <a:solidFill>
                <a:schemeClr val="bg1"/>
              </a:solidFill>
              <a:latin typeface="思源黑体 CN ExtraLight" pitchFamily="34" charset="-122"/>
              <a:ea typeface="思源黑体 CN ExtraLight"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5" Type="http://schemas.openxmlformats.org/officeDocument/2006/relationships/slideLayout" Target="../slideLayouts/slideLayout1.xml"/><Relationship Id="rId14" Type="http://schemas.openxmlformats.org/officeDocument/2006/relationships/tags" Target="../tags/tag55.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tags" Target="../tags/tag42.xml"/></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1" Type="http://schemas.openxmlformats.org/officeDocument/2006/relationships/slideLayout" Target="../slideLayouts/slideLayout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9" Type="http://schemas.openxmlformats.org/officeDocument/2006/relationships/image" Target="../media/image5.emf"/><Relationship Id="rId8" Type="http://schemas.openxmlformats.org/officeDocument/2006/relationships/tags" Target="../tags/tag28.xml"/><Relationship Id="rId7" Type="http://schemas.openxmlformats.org/officeDocument/2006/relationships/image" Target="../media/image4.png"/><Relationship Id="rId6" Type="http://schemas.openxmlformats.org/officeDocument/2006/relationships/tags" Target="../tags/tag27.xml"/><Relationship Id="rId5" Type="http://schemas.openxmlformats.org/officeDocument/2006/relationships/image" Target="../media/image3.png"/><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chart" Target="../charts/chart2.xml"/><Relationship Id="rId10" Type="http://schemas.openxmlformats.org/officeDocument/2006/relationships/slideLayout" Target="../slideLayouts/slideLayout1.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tags" Target="../tags/tag33.xml"/><Relationship Id="rId5" Type="http://schemas.openxmlformats.org/officeDocument/2006/relationships/image" Target="../media/image7.png"/><Relationship Id="rId4" Type="http://schemas.openxmlformats.org/officeDocument/2006/relationships/tags" Target="../tags/tag32.xml"/><Relationship Id="rId3" Type="http://schemas.openxmlformats.org/officeDocument/2006/relationships/image" Target="../media/image6.png"/><Relationship Id="rId2" Type="http://schemas.openxmlformats.org/officeDocument/2006/relationships/tags" Target="../tags/tag31.xml"/><Relationship Id="rId1" Type="http://schemas.openxmlformats.org/officeDocument/2006/relationships/tags" Target="../tags/tag30.xml"/></Relationships>
</file>

<file path=ppt/slides/_rels/slide9.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tags" Target="../tags/tag35.xml"/><Relationship Id="rId11" Type="http://schemas.openxmlformats.org/officeDocument/2006/relationships/slideLayout" Target="../slideLayouts/slideLayout1.xml"/><Relationship Id="rId10" Type="http://schemas.openxmlformats.org/officeDocument/2006/relationships/tags" Target="../tags/tag41.xml"/><Relationship Id="rId1"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custDataLst>
              <p:tags r:id="rId1"/>
            </p:custDataLst>
          </p:nvPr>
        </p:nvSpPr>
        <p:spPr>
          <a:xfrm>
            <a:off x="1258570" y="3771900"/>
            <a:ext cx="6668770" cy="5619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2000" b="1">
                <a:ln>
                  <a:noFill/>
                </a:ln>
                <a:solidFill>
                  <a:schemeClr val="accent4">
                    <a:lumMod val="75000"/>
                  </a:schemeClr>
                </a:solidFill>
                <a:effectLst/>
                <a:uLnTx/>
                <a:uFillTx/>
                <a:latin typeface="微软雅黑" panose="020B0503020204020204" charset="-122"/>
                <a:ea typeface="微软雅黑" panose="020B0503020204020204" charset="-122"/>
                <a:cs typeface="宋体" panose="02010600030101010101" pitchFamily="2" charset="-122"/>
                <a:sym typeface="+mn-ea"/>
              </a:rPr>
              <a:t>申报企业：合肥市未来药物</a:t>
            </a:r>
            <a:r>
              <a:rPr lang="zh-CN" altLang="en-US" sz="2000" b="1">
                <a:ln>
                  <a:noFill/>
                </a:ln>
                <a:solidFill>
                  <a:schemeClr val="accent4">
                    <a:lumMod val="75000"/>
                  </a:schemeClr>
                </a:solidFill>
                <a:effectLst/>
                <a:uLnTx/>
                <a:uFillTx/>
                <a:latin typeface="微软雅黑" panose="020B0503020204020204" charset="-122"/>
                <a:ea typeface="微软雅黑" panose="020B0503020204020204" charset="-122"/>
                <a:cs typeface="宋体" panose="02010600030101010101" pitchFamily="2" charset="-122"/>
                <a:sym typeface="+mn-ea"/>
              </a:rPr>
              <a:t>开发有限公司</a:t>
            </a:r>
            <a:endParaRPr lang="zh-CN" altLang="en-US" sz="2000" b="1">
              <a:ln>
                <a:noFill/>
              </a:ln>
              <a:solidFill>
                <a:schemeClr val="accent4">
                  <a:lumMod val="75000"/>
                </a:schemeClr>
              </a:solidFill>
              <a:effectLst/>
              <a:uLnTx/>
              <a:uFillTx/>
              <a:latin typeface="微软雅黑" panose="020B0503020204020204" charset="-122"/>
              <a:ea typeface="微软雅黑" panose="020B0503020204020204" charset="-122"/>
              <a:cs typeface="宋体" panose="02010600030101010101" pitchFamily="2" charset="-122"/>
              <a:sym typeface="+mn-ea"/>
            </a:endParaRPr>
          </a:p>
        </p:txBody>
      </p:sp>
      <p:sp>
        <p:nvSpPr>
          <p:cNvPr id="23" name="文本框 5"/>
          <p:cNvSpPr txBox="1">
            <a:spLocks noChangeArrowheads="1"/>
          </p:cNvSpPr>
          <p:nvPr/>
        </p:nvSpPr>
        <p:spPr bwMode="auto">
          <a:xfrm>
            <a:off x="946468" y="1788160"/>
            <a:ext cx="793559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indent="0" algn="ctr" fontAlgn="auto">
              <a:lnSpc>
                <a:spcPct val="150000"/>
              </a:lnSpc>
              <a:spcBef>
                <a:spcPct val="0"/>
              </a:spcBef>
              <a:buNone/>
            </a:pPr>
            <a:r>
              <a:rPr lang="zh-CN" altLang="en-US" sz="3600" b="1" dirty="0">
                <a:latin typeface="微软雅黑" panose="020B0503020204020204" charset="-122"/>
                <a:ea typeface="微软雅黑" panose="020B0503020204020204" charset="-122"/>
              </a:rPr>
              <a:t>盐酸氨溴索直服颗粒（鲸泉圣</a:t>
            </a:r>
            <a:r>
              <a:rPr lang="zh-CN" altLang="en-US" sz="3600" b="1" baseline="30000" dirty="0">
                <a:latin typeface="微软雅黑" panose="020B0503020204020204" charset="-122"/>
                <a:ea typeface="微软雅黑" panose="020B0503020204020204" charset="-122"/>
              </a:rPr>
              <a:t>®</a:t>
            </a:r>
            <a:r>
              <a:rPr lang="zh-CN" altLang="en-US" sz="3600" b="1" dirty="0">
                <a:latin typeface="微软雅黑" panose="020B0503020204020204" charset="-122"/>
                <a:ea typeface="微软雅黑" panose="020B0503020204020204" charset="-122"/>
              </a:rPr>
              <a:t>）</a:t>
            </a:r>
            <a:endParaRPr lang="en-US" altLang="zh-CN" b="1" dirty="0">
              <a:latin typeface="微软雅黑" panose="020B0503020204020204" charset="-122"/>
              <a:ea typeface="微软雅黑" panose="020B0503020204020204" charset="-122"/>
            </a:endParaRPr>
          </a:p>
          <a:p>
            <a:pPr indent="0" algn="ctr" fontAlgn="auto">
              <a:lnSpc>
                <a:spcPct val="150000"/>
              </a:lnSpc>
              <a:spcBef>
                <a:spcPct val="0"/>
              </a:spcBef>
              <a:buNone/>
            </a:pPr>
            <a:r>
              <a:rPr lang="en-US" altLang="zh-CN" b="1" dirty="0">
                <a:latin typeface="微软雅黑" panose="020B0503020204020204" charset="-122"/>
                <a:ea typeface="微软雅黑" panose="020B0503020204020204" charset="-122"/>
              </a:rPr>
              <a:t>-----</a:t>
            </a:r>
            <a:r>
              <a:rPr lang="zh-CN" altLang="en-US" sz="2000" b="1" dirty="0">
                <a:solidFill>
                  <a:srgbClr val="FF0000"/>
                </a:solidFill>
                <a:effectLst/>
                <a:latin typeface="微软雅黑" panose="020B0503020204020204" charset="-122"/>
                <a:ea typeface="微软雅黑" panose="020B0503020204020204" charset="-122"/>
                <a:cs typeface="微软雅黑" panose="020B0503020204020204" charset="-122"/>
              </a:rPr>
              <a:t>国内首个</a:t>
            </a:r>
            <a:r>
              <a:rPr lang="zh-CN" altLang="en-US" sz="2000" b="1" dirty="0">
                <a:solidFill>
                  <a:schemeClr val="accent4">
                    <a:lumMod val="75000"/>
                  </a:schemeClr>
                </a:solidFill>
                <a:effectLst/>
                <a:latin typeface="微软雅黑" panose="020B0503020204020204" charset="-122"/>
                <a:ea typeface="微软雅黑" panose="020B0503020204020204" charset="-122"/>
                <a:cs typeface="微软雅黑" panose="020B0503020204020204" charset="-122"/>
                <a:sym typeface="+mn-ea"/>
              </a:rPr>
              <a:t>无水吞服祛痰</a:t>
            </a:r>
            <a:r>
              <a:rPr lang="zh-CN" altLang="en-US" sz="2000" b="1" dirty="0">
                <a:solidFill>
                  <a:schemeClr val="accent4">
                    <a:lumMod val="75000"/>
                  </a:schemeClr>
                </a:solidFill>
                <a:effectLst/>
                <a:latin typeface="微软雅黑" panose="020B0503020204020204" charset="-122"/>
                <a:ea typeface="微软雅黑" panose="020B0503020204020204" charset="-122"/>
                <a:cs typeface="微软雅黑" panose="020B0503020204020204" charset="-122"/>
              </a:rPr>
              <a:t>剂型，解决儿童/吞咽困难患者服药痛点</a:t>
            </a:r>
            <a:endParaRPr lang="zh-CN" altLang="en-US" sz="2000" b="1" dirty="0">
              <a:solidFill>
                <a:schemeClr val="accent4">
                  <a:lumMod val="75000"/>
                </a:schemeClr>
              </a:solidFill>
              <a:effectLst/>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2"/>
          <a:stretch>
            <a:fillRect/>
          </a:stretch>
        </p:blipFill>
        <p:spPr>
          <a:xfrm>
            <a:off x="9311005" y="1860550"/>
            <a:ext cx="1964055" cy="29406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标题 12"/>
          <p:cNvSpPr>
            <a:spLocks noGrp="1"/>
          </p:cNvSpPr>
          <p:nvPr>
            <p:custDataLst>
              <p:tags r:id="rId1"/>
            </p:custDataLst>
          </p:nvPr>
        </p:nvSpPr>
        <p:spPr>
          <a:xfrm>
            <a:off x="266065" y="447040"/>
            <a:ext cx="11619230" cy="7004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0" algn="l" fontAlgn="auto"/>
            <a:r>
              <a:rPr sz="2400" b="1" dirty="0">
                <a:solidFill>
                  <a:schemeClr val="accent4">
                    <a:lumMod val="75000"/>
                  </a:schemeClr>
                </a:solidFill>
                <a:latin typeface="微软雅黑" panose="020B0503020204020204" charset="-122"/>
                <a:ea typeface="微软雅黑" panose="020B0503020204020204" charset="-122"/>
                <a:cs typeface="+mn-cs"/>
              </a:rPr>
              <a:t>公平性：盐酸氨溴索直服颗粒可用于儿童和吞咽困难患者，直服颗粒剂型，填补目录空白，符合“保基本”原则</a:t>
            </a:r>
            <a:r>
              <a:rPr lang="zh-CN" sz="2400" b="1" dirty="0">
                <a:solidFill>
                  <a:schemeClr val="accent4">
                    <a:lumMod val="75000"/>
                  </a:schemeClr>
                </a:solidFill>
                <a:latin typeface="微软雅黑" panose="020B0503020204020204" charset="-122"/>
                <a:ea typeface="微软雅黑" panose="020B0503020204020204" charset="-122"/>
                <a:cs typeface="+mn-cs"/>
              </a:rPr>
              <a:t>，且</a:t>
            </a:r>
            <a:r>
              <a:rPr sz="2400" b="1" dirty="0">
                <a:solidFill>
                  <a:schemeClr val="accent4">
                    <a:lumMod val="75000"/>
                  </a:schemeClr>
                </a:solidFill>
                <a:latin typeface="微软雅黑" panose="020B0503020204020204" charset="-122"/>
                <a:ea typeface="微软雅黑" panose="020B0503020204020204" charset="-122"/>
                <a:cs typeface="+mn-cs"/>
              </a:rPr>
              <a:t>临床易于管理。</a:t>
            </a:r>
            <a:endParaRPr sz="2400" b="1" dirty="0">
              <a:solidFill>
                <a:schemeClr val="accent4">
                  <a:lumMod val="75000"/>
                </a:schemeClr>
              </a:solidFill>
              <a:latin typeface="微软雅黑" panose="020B0503020204020204" charset="-122"/>
              <a:ea typeface="微软雅黑" panose="020B0503020204020204" charset="-122"/>
              <a:cs typeface="+mn-cs"/>
            </a:endParaRPr>
          </a:p>
        </p:txBody>
      </p:sp>
      <p:grpSp>
        <p:nvGrpSpPr>
          <p:cNvPr id="3" name="组合 2"/>
          <p:cNvGrpSpPr/>
          <p:nvPr>
            <p:custDataLst>
              <p:tags r:id="rId2"/>
            </p:custDataLst>
          </p:nvPr>
        </p:nvGrpSpPr>
        <p:grpSpPr>
          <a:xfrm>
            <a:off x="311785" y="1388109"/>
            <a:ext cx="11396343" cy="4537710"/>
            <a:chOff x="7147155" y="1114148"/>
            <a:chExt cx="3834386" cy="3859124"/>
          </a:xfrm>
        </p:grpSpPr>
        <p:sp>
          <p:nvSpPr>
            <p:cNvPr id="14" name="Rounded Rectangle 3"/>
            <p:cNvSpPr/>
            <p:nvPr>
              <p:custDataLst>
                <p:tags r:id="rId3"/>
              </p:custDataLst>
            </p:nvPr>
          </p:nvSpPr>
          <p:spPr>
            <a:xfrm>
              <a:off x="7147155" y="4125093"/>
              <a:ext cx="67594" cy="67698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900" dirty="0">
                <a:solidFill>
                  <a:schemeClr val="bg1">
                    <a:lumMod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5" name="TextBox 72"/>
            <p:cNvSpPr txBox="1"/>
            <p:nvPr>
              <p:custDataLst>
                <p:tags r:id="rId4"/>
              </p:custDataLst>
            </p:nvPr>
          </p:nvSpPr>
          <p:spPr>
            <a:xfrm>
              <a:off x="7312734" y="4459154"/>
              <a:ext cx="3668807" cy="514118"/>
            </a:xfrm>
            <a:prstGeom prst="rect">
              <a:avLst/>
            </a:prstGeom>
            <a:noFill/>
          </p:spPr>
          <p:txBody>
            <a:bodyPr wrap="square" lIns="0" tIns="0" rIns="0" bIns="0" rtlCol="0">
              <a:noAutofit/>
            </a:bodyPr>
            <a:p>
              <a:pPr marL="171450" indent="-171450" fontAlgn="auto">
                <a:buFont typeface="Wingdings" panose="05000000000000000000" charset="0"/>
                <a:buChar char="Ø"/>
              </a:pPr>
              <a:r>
                <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盐酸氨溴索直服颗粒为祛痰药，治疗周期一般不超过七天，</a:t>
              </a:r>
              <a:r>
                <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药物滥用风险低。氨溴索类药物用药方案明确，临床使用经验丰富，临床易于管理。</a:t>
              </a:r>
              <a:endPar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a:p>
              <a:pPr marL="171450" indent="-171450" fontAlgn="auto">
                <a:buFont typeface="Wingdings" panose="05000000000000000000" charset="0"/>
                <a:buChar char="Ø"/>
              </a:pPr>
              <a:r>
                <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欧美、日本直服颗粒剂型为儿童常用</a:t>
              </a:r>
              <a:r>
                <a:rPr lang="zh-CN"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剂型</a:t>
              </a:r>
              <a:r>
                <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，服用便捷，安全有效。</a:t>
              </a:r>
              <a:endPar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a:p>
              <a:pPr marL="171450" indent="-171450" fontAlgn="auto">
                <a:buFont typeface="Wingdings" panose="05000000000000000000" charset="0"/>
                <a:buChar char="Ø"/>
              </a:pPr>
              <a:r>
                <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独立包装，</a:t>
              </a:r>
              <a:r>
                <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剂量准确，不含防腐剂，运输及储存携带方便，撕开即服，不存在药品污染问题。</a:t>
              </a:r>
              <a:endPar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p:txBody>
        </p:sp>
        <p:sp>
          <p:nvSpPr>
            <p:cNvPr id="16" name="TextBox 87"/>
            <p:cNvSpPr txBox="1"/>
            <p:nvPr>
              <p:custDataLst>
                <p:tags r:id="rId5"/>
              </p:custDataLst>
            </p:nvPr>
          </p:nvSpPr>
          <p:spPr>
            <a:xfrm>
              <a:off x="7312734" y="4119469"/>
              <a:ext cx="3623513" cy="339685"/>
            </a:xfrm>
            <a:prstGeom prst="rect">
              <a:avLst/>
            </a:prstGeom>
            <a:noFill/>
          </p:spPr>
          <p:txBody>
            <a:bodyPr wrap="square" lIns="0" tIns="0" rIns="0" bIns="0" rtlCol="0">
              <a:noAutofit/>
            </a:bodyPr>
            <a:p>
              <a:pPr indent="0" fontAlgn="auto">
                <a:lnSpc>
                  <a:spcPct val="100000"/>
                </a:lnSpc>
                <a:spcAft>
                  <a:spcPts val="1600"/>
                </a:spcAft>
              </a:pPr>
              <a:r>
                <a:rPr lang="zh-CN" altLang="en-US" sz="2000" b="1" dirty="0">
                  <a:solidFill>
                    <a:srgbClr val="FF0000"/>
                  </a:solidFill>
                  <a:latin typeface="微软雅黑" panose="020B0503020204020204" charset="-122"/>
                  <a:ea typeface="微软雅黑" panose="020B0503020204020204" charset="-122"/>
                  <a:cs typeface="+mn-ea"/>
                  <a:sym typeface="字魂59号-创粗黑" panose="00000500000000000000" pitchFamily="2" charset="-122"/>
                </a:rPr>
                <a:t>临床易于管理</a:t>
              </a:r>
              <a:endParaRPr lang="zh-CN" altLang="en-US" sz="2000" b="1" dirty="0">
                <a:solidFill>
                  <a:srgbClr val="FF0000"/>
                </a:solidFill>
                <a:latin typeface="微软雅黑" panose="020B0503020204020204" charset="-122"/>
                <a:ea typeface="微软雅黑" panose="020B0503020204020204" charset="-122"/>
                <a:cs typeface="+mn-ea"/>
                <a:sym typeface="字魂59号-创粗黑" panose="00000500000000000000" pitchFamily="2" charset="-122"/>
              </a:endParaRPr>
            </a:p>
          </p:txBody>
        </p:sp>
        <p:sp>
          <p:nvSpPr>
            <p:cNvPr id="4" name="Rounded Rectangle 88"/>
            <p:cNvSpPr/>
            <p:nvPr>
              <p:custDataLst>
                <p:tags r:id="rId6"/>
              </p:custDataLst>
            </p:nvPr>
          </p:nvSpPr>
          <p:spPr>
            <a:xfrm>
              <a:off x="7147155" y="3073798"/>
              <a:ext cx="67594" cy="67698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900" dirty="0">
                <a:solidFill>
                  <a:schemeClr val="bg1">
                    <a:lumMod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0" name="TextBox 89"/>
            <p:cNvSpPr txBox="1"/>
            <p:nvPr>
              <p:custDataLst>
                <p:tags r:id="rId7"/>
              </p:custDataLst>
            </p:nvPr>
          </p:nvSpPr>
          <p:spPr>
            <a:xfrm>
              <a:off x="7311025" y="3396896"/>
              <a:ext cx="3645519" cy="726893"/>
            </a:xfrm>
            <a:prstGeom prst="rect">
              <a:avLst/>
            </a:prstGeom>
            <a:noFill/>
          </p:spPr>
          <p:txBody>
            <a:bodyPr wrap="square" lIns="0" tIns="0" rIns="0" bIns="0" rtlCol="0">
              <a:noAutofit/>
            </a:bodyPr>
            <a:p>
              <a:pPr marL="171450" indent="-171450" fontAlgn="auto">
                <a:buFont typeface="Wingdings" panose="05000000000000000000" charset="0"/>
                <a:buChar char="Ø"/>
              </a:pPr>
              <a:r>
                <a:rPr sz="1200" dirty="0">
                  <a:solidFill>
                    <a:schemeClr val="tx1"/>
                  </a:solidFill>
                  <a:latin typeface="微软雅黑" panose="020B0503020204020204" charset="-122"/>
                  <a:ea typeface="微软雅黑" panose="020B0503020204020204" charset="-122"/>
                  <a:cs typeface="+mn-ea"/>
                  <a:sym typeface="字魂59号-创粗黑" panose="00000500000000000000" pitchFamily="2" charset="-122"/>
                </a:rPr>
                <a:t>目录内无直服颗粒剂型，弥补医保药品目录氨溴索儿童用药不足。</a:t>
              </a:r>
              <a:endParaRPr sz="1200" dirty="0">
                <a:solidFill>
                  <a:schemeClr val="tx1"/>
                </a:solidFill>
                <a:latin typeface="微软雅黑" panose="020B0503020204020204" charset="-122"/>
                <a:ea typeface="微软雅黑" panose="020B0503020204020204" charset="-122"/>
                <a:cs typeface="+mn-ea"/>
                <a:sym typeface="字魂59号-创粗黑" panose="00000500000000000000" pitchFamily="2" charset="-122"/>
              </a:endParaRPr>
            </a:p>
            <a:p>
              <a:pPr marL="171450" indent="-171450" fontAlgn="auto">
                <a:buFont typeface="Wingdings" panose="05000000000000000000" charset="0"/>
                <a:buChar char="Ø"/>
              </a:pPr>
              <a:r>
                <a:rPr sz="1200" dirty="0">
                  <a:solidFill>
                    <a:schemeClr val="tx1"/>
                  </a:solidFill>
                  <a:latin typeface="微软雅黑" panose="020B0503020204020204" charset="-122"/>
                  <a:ea typeface="微软雅黑" panose="020B0503020204020204" charset="-122"/>
                  <a:cs typeface="+mn-ea"/>
                  <a:sym typeface="字魂59号-创粗黑" panose="00000500000000000000" pitchFamily="2" charset="-122"/>
                </a:rPr>
                <a:t>盐酸氨溴索直服颗粒建立了</a:t>
              </a:r>
              <a:r>
                <a:rPr sz="1200" dirty="0">
                  <a:solidFill>
                    <a:schemeClr val="tx1"/>
                  </a:solidFill>
                  <a:latin typeface="微软雅黑" panose="020B0503020204020204" charset="-122"/>
                  <a:ea typeface="微软雅黑" panose="020B0503020204020204" charset="-122"/>
                  <a:cs typeface="+mn-ea"/>
                  <a:sym typeface="字魂59号-创粗黑" panose="00000500000000000000" pitchFamily="2" charset="-122"/>
                </a:rPr>
                <a:t>无水吞服掩味颗粒制剂平台，使用微丸多层包衣技术，草莓口味，口感清凉顺滑，有效掩盖了氨溴索的苦味，提升了服药口感，提高了患儿服药意愿。</a:t>
              </a:r>
              <a:endParaRPr sz="1200" dirty="0">
                <a:solidFill>
                  <a:schemeClr val="tx1"/>
                </a:solidFill>
                <a:latin typeface="微软雅黑" panose="020B0503020204020204" charset="-122"/>
                <a:ea typeface="微软雅黑" panose="020B0503020204020204" charset="-122"/>
                <a:cs typeface="+mn-ea"/>
                <a:sym typeface="字魂59号-创粗黑" panose="00000500000000000000" pitchFamily="2" charset="-122"/>
              </a:endParaRPr>
            </a:p>
            <a:p>
              <a:pPr marL="171450" indent="-171450" fontAlgn="auto">
                <a:buFont typeface="Wingdings" panose="05000000000000000000" charset="0"/>
                <a:buChar char="Ø"/>
              </a:pPr>
              <a:r>
                <a:rPr sz="1200" dirty="0">
                  <a:solidFill>
                    <a:schemeClr val="tx1"/>
                  </a:solidFill>
                  <a:latin typeface="微软雅黑" panose="020B0503020204020204" charset="-122"/>
                  <a:ea typeface="微软雅黑" panose="020B0503020204020204" charset="-122"/>
                  <a:cs typeface="+mn-ea"/>
                  <a:sym typeface="字魂59号-创粗黑" panose="00000500000000000000" pitchFamily="2" charset="-122"/>
                </a:rPr>
                <a:t>为存在吞咽困难的老年人和有服药困难的儿童带来福音，创新剂型，无水吞服，服用更加便捷。</a:t>
              </a:r>
              <a:endParaRPr sz="1200" dirty="0">
                <a:solidFill>
                  <a:schemeClr val="tx1"/>
                </a:solidFill>
                <a:latin typeface="微软雅黑" panose="020B0503020204020204" charset="-122"/>
                <a:ea typeface="微软雅黑" panose="020B0503020204020204" charset="-122"/>
                <a:cs typeface="+mn-ea"/>
                <a:sym typeface="字魂59号-创粗黑" panose="00000500000000000000" pitchFamily="2" charset="-122"/>
              </a:endParaRPr>
            </a:p>
          </p:txBody>
        </p:sp>
        <p:sp>
          <p:nvSpPr>
            <p:cNvPr id="25" name="TextBox 90"/>
            <p:cNvSpPr txBox="1"/>
            <p:nvPr>
              <p:custDataLst>
                <p:tags r:id="rId8"/>
              </p:custDataLst>
            </p:nvPr>
          </p:nvSpPr>
          <p:spPr>
            <a:xfrm>
              <a:off x="7312734" y="3073952"/>
              <a:ext cx="3623513" cy="269480"/>
            </a:xfrm>
            <a:prstGeom prst="rect">
              <a:avLst/>
            </a:prstGeom>
            <a:noFill/>
          </p:spPr>
          <p:txBody>
            <a:bodyPr wrap="square" lIns="0" tIns="0" rIns="0" bIns="0" rtlCol="0">
              <a:noAutofit/>
            </a:bodyPr>
            <a:p>
              <a:pPr indent="0" fontAlgn="auto">
                <a:lnSpc>
                  <a:spcPct val="100000"/>
                </a:lnSpc>
                <a:spcAft>
                  <a:spcPts val="1600"/>
                </a:spcAft>
              </a:pPr>
              <a:r>
                <a:rPr lang="zh-CN" altLang="en-US" sz="2000" b="1" dirty="0">
                  <a:solidFill>
                    <a:srgbClr val="FF0000"/>
                  </a:solidFill>
                  <a:latin typeface="微软雅黑" panose="020B0503020204020204" charset="-122"/>
                  <a:ea typeface="微软雅黑" panose="020B0503020204020204" charset="-122"/>
                  <a:cs typeface="+mn-ea"/>
                  <a:sym typeface="字魂59号-创粗黑" panose="00000500000000000000" pitchFamily="2" charset="-122"/>
                </a:rPr>
                <a:t>弥补目录空白</a:t>
              </a:r>
              <a:endParaRPr lang="zh-CN" altLang="en-US" sz="2000" b="1" dirty="0">
                <a:solidFill>
                  <a:srgbClr val="FF0000"/>
                </a:solidFill>
                <a:latin typeface="微软雅黑" panose="020B0503020204020204" charset="-122"/>
                <a:ea typeface="微软雅黑" panose="020B0503020204020204" charset="-122"/>
                <a:cs typeface="+mn-ea"/>
                <a:sym typeface="字魂59号-创粗黑" panose="00000500000000000000" pitchFamily="2" charset="-122"/>
              </a:endParaRPr>
            </a:p>
          </p:txBody>
        </p:sp>
        <p:sp>
          <p:nvSpPr>
            <p:cNvPr id="11" name="Rounded Rectangle 94"/>
            <p:cNvSpPr/>
            <p:nvPr>
              <p:custDataLst>
                <p:tags r:id="rId9"/>
              </p:custDataLst>
            </p:nvPr>
          </p:nvSpPr>
          <p:spPr>
            <a:xfrm>
              <a:off x="7147155" y="2132051"/>
              <a:ext cx="67594" cy="67698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900" dirty="0">
                <a:solidFill>
                  <a:schemeClr val="bg1">
                    <a:lumMod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2" name="TextBox 95"/>
            <p:cNvSpPr txBox="1"/>
            <p:nvPr>
              <p:custDataLst>
                <p:tags r:id="rId10"/>
              </p:custDataLst>
            </p:nvPr>
          </p:nvSpPr>
          <p:spPr>
            <a:xfrm>
              <a:off x="7311025" y="2484769"/>
              <a:ext cx="3624368" cy="385048"/>
            </a:xfrm>
            <a:prstGeom prst="rect">
              <a:avLst/>
            </a:prstGeom>
            <a:noFill/>
          </p:spPr>
          <p:txBody>
            <a:bodyPr wrap="square" lIns="0" tIns="0" rIns="0" bIns="0" rtlCol="0">
              <a:noAutofit/>
            </a:bodyPr>
            <a:p>
              <a:pPr marL="171450" indent="-171450" fontAlgn="auto">
                <a:buFont typeface="Wingdings" panose="05000000000000000000" charset="0"/>
                <a:buChar char="Ø"/>
              </a:pPr>
              <a:r>
                <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WHO推荐</a:t>
              </a:r>
              <a:r>
                <a:rPr lang="zh-CN"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的儿童药设计原则</a:t>
              </a:r>
              <a:r>
                <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应包括对生活方式影响小、口味适宜、给药方便快捷、可靠等，盐酸氨溴索直服颗粒符合推荐。</a:t>
              </a:r>
              <a:endPar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a:p>
              <a:pPr marL="171450" indent="-171450" fontAlgn="auto">
                <a:buFont typeface="Wingdings" panose="05000000000000000000" charset="0"/>
                <a:buChar char="Ø"/>
              </a:pPr>
              <a:r>
                <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盐酸氨溴索直服颗粒有儿童适用人群，符合国家大力提倡的鼓励开发儿童用药的政策，符合“保基本”原则。</a:t>
              </a:r>
              <a:endPar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p:txBody>
        </p:sp>
        <p:sp>
          <p:nvSpPr>
            <p:cNvPr id="13" name="TextBox 96"/>
            <p:cNvSpPr txBox="1"/>
            <p:nvPr>
              <p:custDataLst>
                <p:tags r:id="rId11"/>
              </p:custDataLst>
            </p:nvPr>
          </p:nvSpPr>
          <p:spPr>
            <a:xfrm>
              <a:off x="7311666" y="2144004"/>
              <a:ext cx="3623727" cy="267320"/>
            </a:xfrm>
            <a:prstGeom prst="rect">
              <a:avLst/>
            </a:prstGeom>
            <a:noFill/>
          </p:spPr>
          <p:txBody>
            <a:bodyPr wrap="square" lIns="0" tIns="0" rIns="0" bIns="0" rtlCol="0">
              <a:noAutofit/>
            </a:bodyPr>
            <a:p>
              <a:pPr indent="0" fontAlgn="auto">
                <a:lnSpc>
                  <a:spcPct val="100000"/>
                </a:lnSpc>
                <a:spcAft>
                  <a:spcPts val="1600"/>
                </a:spcAft>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符合“保基本”原则</a:t>
              </a:r>
              <a:endPar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p:txBody>
        </p:sp>
        <p:sp>
          <p:nvSpPr>
            <p:cNvPr id="18" name="Rounded Rectangle 97"/>
            <p:cNvSpPr/>
            <p:nvPr>
              <p:custDataLst>
                <p:tags r:id="rId12"/>
              </p:custDataLst>
            </p:nvPr>
          </p:nvSpPr>
          <p:spPr>
            <a:xfrm>
              <a:off x="7147155" y="1189843"/>
              <a:ext cx="67594" cy="67698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900" dirty="0">
                <a:solidFill>
                  <a:schemeClr val="bg1">
                    <a:lumMod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9" name="TextBox 98"/>
            <p:cNvSpPr txBox="1"/>
            <p:nvPr>
              <p:custDataLst>
                <p:tags r:id="rId13"/>
              </p:custDataLst>
            </p:nvPr>
          </p:nvSpPr>
          <p:spPr>
            <a:xfrm>
              <a:off x="7312735" y="1412790"/>
              <a:ext cx="3645519" cy="544900"/>
            </a:xfrm>
            <a:prstGeom prst="rect">
              <a:avLst/>
            </a:prstGeom>
            <a:noFill/>
          </p:spPr>
          <p:txBody>
            <a:bodyPr wrap="square" lIns="0" tIns="0" rIns="0" bIns="0" rtlCol="0">
              <a:noAutofit/>
            </a:bodyPr>
            <a:p>
              <a:pPr marL="171450" indent="-171450" fontAlgn="auto">
                <a:buFont typeface="Wingdings" panose="05000000000000000000" charset="0"/>
                <a:buChar char="Ø"/>
              </a:pPr>
              <a:r>
                <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《“健康中国2030”规划纲要》提出突出解决好妇女儿童重点人群的健康问题。</a:t>
              </a:r>
              <a:endPar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a:p>
              <a:pPr marL="171450" indent="-171450" fontAlgn="auto">
                <a:buFont typeface="Wingdings" panose="05000000000000000000" charset="0"/>
                <a:buChar char="Ø"/>
              </a:pPr>
              <a:r>
                <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盐酸氨溴索直服颗粒可用于</a:t>
              </a:r>
              <a:r>
                <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呼吸道疾病高发人群，尤其是儿童和吞咽困难患者，提⾼疾病治疗效果，减轻疾病负担，促进国家公共卫⽣事件防控。</a:t>
              </a:r>
              <a:endPar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a:p>
              <a:pPr marL="171450" indent="-171450" fontAlgn="auto">
                <a:buFont typeface="Wingdings" panose="05000000000000000000" charset="0"/>
                <a:buChar char="Ø"/>
              </a:pPr>
              <a:r>
                <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直服颗粒剂型符合WHO推荐儿科优选剂型，如给药方便快捷、可靠、口味适宜、对生活方式影响小等。</a:t>
              </a:r>
              <a:endParaRPr sz="1200" dirty="0">
                <a:solidFill>
                  <a:schemeClr val="tx1"/>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p:txBody>
        </p:sp>
        <p:sp>
          <p:nvSpPr>
            <p:cNvPr id="26" name="TextBox 99"/>
            <p:cNvSpPr txBox="1"/>
            <p:nvPr>
              <p:custDataLst>
                <p:tags r:id="rId14"/>
              </p:custDataLst>
            </p:nvPr>
          </p:nvSpPr>
          <p:spPr>
            <a:xfrm>
              <a:off x="7312093" y="1114148"/>
              <a:ext cx="3645092" cy="325104"/>
            </a:xfrm>
            <a:prstGeom prst="rect">
              <a:avLst/>
            </a:prstGeom>
            <a:noFill/>
          </p:spPr>
          <p:txBody>
            <a:bodyPr wrap="square" lIns="0" tIns="0" rIns="0" bIns="0" rtlCol="0">
              <a:noAutofit/>
            </a:bodyPr>
            <a:p>
              <a:pPr indent="0" fontAlgn="auto">
                <a:lnSpc>
                  <a:spcPct val="100000"/>
                </a:lnSpc>
                <a:spcAft>
                  <a:spcPts val="1600"/>
                </a:spcAft>
              </a:pPr>
              <a:r>
                <a:rPr lang="zh-CN" altLang="en-US" sz="2000" b="1" dirty="0">
                  <a:solidFill>
                    <a:srgbClr val="FF0000"/>
                  </a:solidFill>
                  <a:latin typeface="微软雅黑" panose="020B0503020204020204" charset="-122"/>
                  <a:ea typeface="微软雅黑" panose="020B0503020204020204" charset="-122"/>
                  <a:cs typeface="+mn-ea"/>
                  <a:sym typeface="字魂59号-创粗黑" panose="00000500000000000000" pitchFamily="2" charset="-122"/>
                </a:rPr>
                <a:t>可促进公共健康的发展</a:t>
              </a:r>
              <a:endParaRPr lang="zh-CN" altLang="en-US" sz="2000" b="1" dirty="0">
                <a:solidFill>
                  <a:srgbClr val="FF0000"/>
                </a:solidFill>
                <a:latin typeface="微软雅黑" panose="020B0503020204020204" charset="-122"/>
                <a:ea typeface="微软雅黑" panose="020B0503020204020204" charset="-122"/>
                <a:cs typeface="+mn-ea"/>
                <a:sym typeface="字魂59号-创粗黑" panose="00000500000000000000" pitchFamily="2" charset="-122"/>
              </a:endParaRPr>
            </a:p>
          </p:txBody>
        </p:sp>
      </p:grpSp>
    </p:spTree>
  </p:cSld>
  <p:clrMapOvr>
    <a:masterClrMapping/>
  </p:clrMapOvr>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8" name="矩形 31"/>
          <p:cNvSpPr>
            <a:spLocks noChangeArrowheads="1"/>
          </p:cNvSpPr>
          <p:nvPr>
            <p:custDataLst>
              <p:tags r:id="rId1"/>
            </p:custDataLst>
          </p:nvPr>
        </p:nvSpPr>
        <p:spPr bwMode="auto">
          <a:xfrm>
            <a:off x="5502910" y="1915160"/>
            <a:ext cx="2687320" cy="487680"/>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3079" name="Rectangle 6"/>
          <p:cNvSpPr>
            <a:spLocks noChangeArrowheads="1"/>
          </p:cNvSpPr>
          <p:nvPr>
            <p:custDataLst>
              <p:tags r:id="rId2"/>
            </p:custDataLst>
          </p:nvPr>
        </p:nvSpPr>
        <p:spPr bwMode="auto">
          <a:xfrm>
            <a:off x="5854700" y="1959610"/>
            <a:ext cx="195580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000" b="1">
                <a:solidFill>
                  <a:schemeClr val="accent4">
                    <a:lumMod val="75000"/>
                  </a:schemeClr>
                </a:solidFill>
                <a:latin typeface="微软雅黑" panose="020B0503020204020204" charset="-122"/>
                <a:ea typeface="微软雅黑" panose="020B0503020204020204" charset="-122"/>
              </a:rPr>
              <a:t>药物基本信息</a:t>
            </a:r>
            <a:endParaRPr lang="zh-CN" altLang="en-US" sz="2000" b="1">
              <a:solidFill>
                <a:schemeClr val="accent4">
                  <a:lumMod val="75000"/>
                </a:schemeClr>
              </a:solidFill>
              <a:latin typeface="微软雅黑" panose="020B0503020204020204" charset="-122"/>
              <a:ea typeface="微软雅黑" panose="020B0503020204020204" charset="-122"/>
            </a:endParaRPr>
          </a:p>
        </p:txBody>
      </p:sp>
      <p:sp>
        <p:nvSpPr>
          <p:cNvPr id="3082" name="矩形 38"/>
          <p:cNvSpPr>
            <a:spLocks noChangeArrowheads="1"/>
          </p:cNvSpPr>
          <p:nvPr>
            <p:custDataLst>
              <p:tags r:id="rId3"/>
            </p:custDataLst>
          </p:nvPr>
        </p:nvSpPr>
        <p:spPr bwMode="auto">
          <a:xfrm>
            <a:off x="5502910" y="2575560"/>
            <a:ext cx="2687320" cy="480060"/>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3083" name="Rectangle 6"/>
          <p:cNvSpPr>
            <a:spLocks noChangeArrowheads="1"/>
          </p:cNvSpPr>
          <p:nvPr>
            <p:custDataLst>
              <p:tags r:id="rId4"/>
            </p:custDataLst>
          </p:nvPr>
        </p:nvSpPr>
        <p:spPr bwMode="auto">
          <a:xfrm>
            <a:off x="5854700" y="2620010"/>
            <a:ext cx="195580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000" b="1">
                <a:solidFill>
                  <a:schemeClr val="accent4">
                    <a:lumMod val="75000"/>
                  </a:schemeClr>
                </a:solidFill>
                <a:latin typeface="微软雅黑" panose="020B0503020204020204" charset="-122"/>
                <a:ea typeface="微软雅黑" panose="020B0503020204020204" charset="-122"/>
              </a:rPr>
              <a:t>安全性</a:t>
            </a:r>
            <a:endParaRPr lang="zh-CN" altLang="en-US" sz="2000" b="1">
              <a:solidFill>
                <a:schemeClr val="accent4">
                  <a:lumMod val="75000"/>
                </a:schemeClr>
              </a:solidFill>
              <a:latin typeface="微软雅黑" panose="020B0503020204020204" charset="-122"/>
              <a:ea typeface="微软雅黑" panose="020B0503020204020204" charset="-122"/>
            </a:endParaRPr>
          </a:p>
        </p:txBody>
      </p:sp>
      <p:sp>
        <p:nvSpPr>
          <p:cNvPr id="3086" name="矩形 45"/>
          <p:cNvSpPr>
            <a:spLocks noChangeArrowheads="1"/>
          </p:cNvSpPr>
          <p:nvPr>
            <p:custDataLst>
              <p:tags r:id="rId5"/>
            </p:custDataLst>
          </p:nvPr>
        </p:nvSpPr>
        <p:spPr bwMode="auto">
          <a:xfrm>
            <a:off x="5501005" y="3235960"/>
            <a:ext cx="2687320" cy="490220"/>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3087" name="Rectangle 6"/>
          <p:cNvSpPr>
            <a:spLocks noChangeArrowheads="1"/>
          </p:cNvSpPr>
          <p:nvPr>
            <p:custDataLst>
              <p:tags r:id="rId6"/>
            </p:custDataLst>
          </p:nvPr>
        </p:nvSpPr>
        <p:spPr bwMode="auto">
          <a:xfrm>
            <a:off x="5854700" y="3280410"/>
            <a:ext cx="200533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000" b="1">
                <a:solidFill>
                  <a:schemeClr val="accent4">
                    <a:lumMod val="75000"/>
                  </a:schemeClr>
                </a:solidFill>
                <a:latin typeface="微软雅黑" panose="020B0503020204020204" charset="-122"/>
                <a:ea typeface="微软雅黑" panose="020B0503020204020204" charset="-122"/>
              </a:rPr>
              <a:t>有效性</a:t>
            </a:r>
            <a:endParaRPr lang="zh-CN" altLang="en-US" sz="2000" b="1">
              <a:solidFill>
                <a:schemeClr val="accent4">
                  <a:lumMod val="75000"/>
                </a:schemeClr>
              </a:solidFill>
              <a:latin typeface="微软雅黑" panose="020B0503020204020204" charset="-122"/>
              <a:ea typeface="微软雅黑" panose="020B0503020204020204" charset="-122"/>
            </a:endParaRPr>
          </a:p>
        </p:txBody>
      </p:sp>
      <p:sp>
        <p:nvSpPr>
          <p:cNvPr id="3090" name="矩形 52"/>
          <p:cNvSpPr>
            <a:spLocks noChangeArrowheads="1"/>
          </p:cNvSpPr>
          <p:nvPr>
            <p:custDataLst>
              <p:tags r:id="rId7"/>
            </p:custDataLst>
          </p:nvPr>
        </p:nvSpPr>
        <p:spPr bwMode="auto">
          <a:xfrm>
            <a:off x="5501005" y="3896360"/>
            <a:ext cx="2687320" cy="460375"/>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3091" name="Rectangle 6"/>
          <p:cNvSpPr>
            <a:spLocks noChangeArrowheads="1"/>
          </p:cNvSpPr>
          <p:nvPr>
            <p:custDataLst>
              <p:tags r:id="rId8"/>
            </p:custDataLst>
          </p:nvPr>
        </p:nvSpPr>
        <p:spPr bwMode="auto">
          <a:xfrm>
            <a:off x="5854700" y="3940810"/>
            <a:ext cx="200533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000" b="1">
                <a:solidFill>
                  <a:schemeClr val="accent4">
                    <a:lumMod val="75000"/>
                  </a:schemeClr>
                </a:solidFill>
                <a:latin typeface="微软雅黑" panose="020B0503020204020204" charset="-122"/>
                <a:ea typeface="微软雅黑" panose="020B0503020204020204" charset="-122"/>
              </a:rPr>
              <a:t>创新性</a:t>
            </a:r>
            <a:endParaRPr lang="zh-CN" altLang="en-US" sz="2000" b="1">
              <a:solidFill>
                <a:schemeClr val="accent4">
                  <a:lumMod val="75000"/>
                </a:schemeClr>
              </a:solidFill>
              <a:latin typeface="微软雅黑" panose="020B0503020204020204" charset="-122"/>
              <a:ea typeface="微软雅黑" panose="020B0503020204020204" charset="-122"/>
            </a:endParaRPr>
          </a:p>
        </p:txBody>
      </p:sp>
      <p:sp>
        <p:nvSpPr>
          <p:cNvPr id="3096" name="矩形 70"/>
          <p:cNvSpPr>
            <a:spLocks noChangeArrowheads="1"/>
          </p:cNvSpPr>
          <p:nvPr>
            <p:custDataLst>
              <p:tags r:id="rId9"/>
            </p:custDataLst>
          </p:nvPr>
        </p:nvSpPr>
        <p:spPr bwMode="auto">
          <a:xfrm>
            <a:off x="5501005" y="4556760"/>
            <a:ext cx="2687320" cy="485140"/>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3097" name="Rectangle 6"/>
          <p:cNvSpPr>
            <a:spLocks noChangeArrowheads="1"/>
          </p:cNvSpPr>
          <p:nvPr>
            <p:custDataLst>
              <p:tags r:id="rId10"/>
            </p:custDataLst>
          </p:nvPr>
        </p:nvSpPr>
        <p:spPr bwMode="auto">
          <a:xfrm>
            <a:off x="5854700" y="4601210"/>
            <a:ext cx="200533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2000" b="1">
                <a:solidFill>
                  <a:schemeClr val="accent4">
                    <a:lumMod val="75000"/>
                  </a:schemeClr>
                </a:solidFill>
                <a:latin typeface="微软雅黑" panose="020B0503020204020204" charset="-122"/>
                <a:ea typeface="微软雅黑" panose="020B0503020204020204" charset="-122"/>
              </a:rPr>
              <a:t>公平性</a:t>
            </a:r>
            <a:endParaRPr lang="zh-CN" altLang="en-US" sz="2000" b="1">
              <a:solidFill>
                <a:schemeClr val="accent4">
                  <a:lumMod val="75000"/>
                </a:schemeClr>
              </a:solidFill>
              <a:latin typeface="微软雅黑" panose="020B0503020204020204" charset="-122"/>
              <a:ea typeface="微软雅黑" panose="020B0503020204020204" charset="-122"/>
            </a:endParaRPr>
          </a:p>
        </p:txBody>
      </p:sp>
      <p:sp>
        <p:nvSpPr>
          <p:cNvPr id="3080" name="矩形 29"/>
          <p:cNvSpPr>
            <a:spLocks noChangeArrowheads="1"/>
          </p:cNvSpPr>
          <p:nvPr>
            <p:custDataLst>
              <p:tags r:id="rId11"/>
            </p:custDataLst>
          </p:nvPr>
        </p:nvSpPr>
        <p:spPr bwMode="auto">
          <a:xfrm>
            <a:off x="3738245" y="1915160"/>
            <a:ext cx="1383665" cy="488950"/>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3081" name="文本框 30"/>
          <p:cNvSpPr txBox="1">
            <a:spLocks noChangeArrowheads="1"/>
          </p:cNvSpPr>
          <p:nvPr>
            <p:custDataLst>
              <p:tags r:id="rId12"/>
            </p:custDataLst>
          </p:nvPr>
        </p:nvSpPr>
        <p:spPr bwMode="auto">
          <a:xfrm>
            <a:off x="3914775" y="1951990"/>
            <a:ext cx="100139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2000" b="1">
                <a:solidFill>
                  <a:srgbClr val="FFFFFF"/>
                </a:solidFill>
                <a:latin typeface="微软雅黑" panose="020B0503020204020204" charset="-122"/>
                <a:ea typeface="微软雅黑" panose="020B0503020204020204" charset="-122"/>
              </a:rPr>
              <a:t>1</a:t>
            </a:r>
            <a:endParaRPr lang="en-US" altLang="zh-CN" sz="2000" b="1">
              <a:solidFill>
                <a:srgbClr val="FFFFFF"/>
              </a:solidFill>
              <a:latin typeface="微软雅黑" panose="020B0503020204020204" charset="-122"/>
              <a:ea typeface="微软雅黑" panose="020B0503020204020204" charset="-122"/>
            </a:endParaRPr>
          </a:p>
        </p:txBody>
      </p:sp>
      <p:sp>
        <p:nvSpPr>
          <p:cNvPr id="3084" name="矩形 36"/>
          <p:cNvSpPr>
            <a:spLocks noChangeArrowheads="1"/>
          </p:cNvSpPr>
          <p:nvPr>
            <p:custDataLst>
              <p:tags r:id="rId13"/>
            </p:custDataLst>
          </p:nvPr>
        </p:nvSpPr>
        <p:spPr bwMode="auto">
          <a:xfrm>
            <a:off x="3738245" y="2575560"/>
            <a:ext cx="1383665" cy="488950"/>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3085" name="文本框 37"/>
          <p:cNvSpPr txBox="1">
            <a:spLocks noChangeArrowheads="1"/>
          </p:cNvSpPr>
          <p:nvPr>
            <p:custDataLst>
              <p:tags r:id="rId14"/>
            </p:custDataLst>
          </p:nvPr>
        </p:nvSpPr>
        <p:spPr bwMode="auto">
          <a:xfrm>
            <a:off x="3914775" y="2612390"/>
            <a:ext cx="100139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2000" b="1">
                <a:solidFill>
                  <a:srgbClr val="FFFFFF"/>
                </a:solidFill>
                <a:latin typeface="微软雅黑" panose="020B0503020204020204" charset="-122"/>
                <a:ea typeface="微软雅黑" panose="020B0503020204020204" charset="-122"/>
              </a:rPr>
              <a:t>2</a:t>
            </a:r>
            <a:endParaRPr lang="en-US" altLang="zh-CN" sz="2000" b="1">
              <a:solidFill>
                <a:srgbClr val="FFFFFF"/>
              </a:solidFill>
              <a:latin typeface="微软雅黑" panose="020B0503020204020204" charset="-122"/>
              <a:ea typeface="微软雅黑" panose="020B0503020204020204" charset="-122"/>
            </a:endParaRPr>
          </a:p>
        </p:txBody>
      </p:sp>
      <p:sp>
        <p:nvSpPr>
          <p:cNvPr id="3088" name="矩形 43"/>
          <p:cNvSpPr>
            <a:spLocks noChangeArrowheads="1"/>
          </p:cNvSpPr>
          <p:nvPr>
            <p:custDataLst>
              <p:tags r:id="rId15"/>
            </p:custDataLst>
          </p:nvPr>
        </p:nvSpPr>
        <p:spPr bwMode="auto">
          <a:xfrm>
            <a:off x="3735070" y="3235960"/>
            <a:ext cx="1383665" cy="488950"/>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3089" name="文本框 44"/>
          <p:cNvSpPr txBox="1">
            <a:spLocks noChangeArrowheads="1"/>
          </p:cNvSpPr>
          <p:nvPr>
            <p:custDataLst>
              <p:tags r:id="rId16"/>
            </p:custDataLst>
          </p:nvPr>
        </p:nvSpPr>
        <p:spPr bwMode="auto">
          <a:xfrm>
            <a:off x="3911600" y="3272790"/>
            <a:ext cx="100139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2000" b="1">
                <a:solidFill>
                  <a:srgbClr val="FFFFFF"/>
                </a:solidFill>
                <a:latin typeface="微软雅黑" panose="020B0503020204020204" charset="-122"/>
                <a:ea typeface="微软雅黑" panose="020B0503020204020204" charset="-122"/>
              </a:rPr>
              <a:t>3</a:t>
            </a:r>
            <a:endParaRPr lang="en-US" altLang="zh-CN" sz="2000" b="1">
              <a:solidFill>
                <a:srgbClr val="FFFFFF"/>
              </a:solidFill>
              <a:latin typeface="微软雅黑" panose="020B0503020204020204" charset="-122"/>
              <a:ea typeface="微软雅黑" panose="020B0503020204020204" charset="-122"/>
            </a:endParaRPr>
          </a:p>
        </p:txBody>
      </p:sp>
      <p:sp>
        <p:nvSpPr>
          <p:cNvPr id="3092" name="矩形 50"/>
          <p:cNvSpPr>
            <a:spLocks noChangeArrowheads="1"/>
          </p:cNvSpPr>
          <p:nvPr>
            <p:custDataLst>
              <p:tags r:id="rId17"/>
            </p:custDataLst>
          </p:nvPr>
        </p:nvSpPr>
        <p:spPr bwMode="auto">
          <a:xfrm>
            <a:off x="3735070" y="3896360"/>
            <a:ext cx="1383665" cy="488950"/>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3093" name="文本框 51"/>
          <p:cNvSpPr txBox="1">
            <a:spLocks noChangeArrowheads="1"/>
          </p:cNvSpPr>
          <p:nvPr>
            <p:custDataLst>
              <p:tags r:id="rId18"/>
            </p:custDataLst>
          </p:nvPr>
        </p:nvSpPr>
        <p:spPr bwMode="auto">
          <a:xfrm>
            <a:off x="3911600" y="3933190"/>
            <a:ext cx="100139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2000" b="1">
                <a:solidFill>
                  <a:srgbClr val="FFFFFF"/>
                </a:solidFill>
                <a:latin typeface="微软雅黑" panose="020B0503020204020204" charset="-122"/>
                <a:ea typeface="微软雅黑" panose="020B0503020204020204" charset="-122"/>
              </a:rPr>
              <a:t>4</a:t>
            </a:r>
            <a:endParaRPr lang="en-US" altLang="zh-CN" sz="2000" b="1">
              <a:solidFill>
                <a:srgbClr val="FFFFFF"/>
              </a:solidFill>
              <a:latin typeface="微软雅黑" panose="020B0503020204020204" charset="-122"/>
              <a:ea typeface="微软雅黑" panose="020B0503020204020204" charset="-122"/>
            </a:endParaRPr>
          </a:p>
        </p:txBody>
      </p:sp>
      <p:sp>
        <p:nvSpPr>
          <p:cNvPr id="3098" name="矩形 68"/>
          <p:cNvSpPr>
            <a:spLocks noChangeArrowheads="1"/>
          </p:cNvSpPr>
          <p:nvPr>
            <p:custDataLst>
              <p:tags r:id="rId19"/>
            </p:custDataLst>
          </p:nvPr>
        </p:nvSpPr>
        <p:spPr bwMode="auto">
          <a:xfrm>
            <a:off x="3735070" y="4556760"/>
            <a:ext cx="1383665" cy="488950"/>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endParaRPr>
          </a:p>
        </p:txBody>
      </p:sp>
      <p:sp>
        <p:nvSpPr>
          <p:cNvPr id="3099" name="文本框 69"/>
          <p:cNvSpPr txBox="1">
            <a:spLocks noChangeArrowheads="1"/>
          </p:cNvSpPr>
          <p:nvPr>
            <p:custDataLst>
              <p:tags r:id="rId20"/>
            </p:custDataLst>
          </p:nvPr>
        </p:nvSpPr>
        <p:spPr bwMode="auto">
          <a:xfrm>
            <a:off x="3911600" y="4593590"/>
            <a:ext cx="100139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2000" b="1">
                <a:solidFill>
                  <a:srgbClr val="FFFFFF"/>
                </a:solidFill>
                <a:latin typeface="微软雅黑" panose="020B0503020204020204" charset="-122"/>
                <a:ea typeface="微软雅黑" panose="020B0503020204020204" charset="-122"/>
              </a:rPr>
              <a:t>5</a:t>
            </a:r>
            <a:endParaRPr lang="en-US" altLang="zh-CN" sz="2000" b="1">
              <a:solidFill>
                <a:srgbClr val="FFFFFF"/>
              </a:solidFill>
              <a:latin typeface="微软雅黑" panose="020B0503020204020204" charset="-122"/>
              <a:ea typeface="微软雅黑" panose="020B0503020204020204" charset="-122"/>
            </a:endParaRPr>
          </a:p>
        </p:txBody>
      </p:sp>
      <p:grpSp>
        <p:nvGrpSpPr>
          <p:cNvPr id="3094" name="组合 54"/>
          <p:cNvGrpSpPr/>
          <p:nvPr/>
        </p:nvGrpSpPr>
        <p:grpSpPr bwMode="auto">
          <a:xfrm>
            <a:off x="732473" y="614045"/>
            <a:ext cx="2701925" cy="900113"/>
            <a:chOff x="0" y="0"/>
            <a:chExt cx="2702007" cy="899374"/>
          </a:xfrm>
        </p:grpSpPr>
        <p:grpSp>
          <p:nvGrpSpPr>
            <p:cNvPr id="3100" name="组合 55"/>
            <p:cNvGrpSpPr/>
            <p:nvPr/>
          </p:nvGrpSpPr>
          <p:grpSpPr bwMode="auto">
            <a:xfrm>
              <a:off x="0" y="0"/>
              <a:ext cx="2702007" cy="849531"/>
              <a:chOff x="0" y="0"/>
              <a:chExt cx="2702007" cy="849531"/>
            </a:xfrm>
          </p:grpSpPr>
          <p:sp>
            <p:nvSpPr>
              <p:cNvPr id="3102" name="文本框 57"/>
              <p:cNvSpPr txBox="1">
                <a:spLocks noChangeArrowheads="1"/>
              </p:cNvSpPr>
              <p:nvPr/>
            </p:nvSpPr>
            <p:spPr bwMode="auto">
              <a:xfrm>
                <a:off x="0" y="0"/>
                <a:ext cx="1432560" cy="64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3600" b="1">
                    <a:solidFill>
                      <a:schemeClr val="accent4">
                        <a:lumMod val="75000"/>
                      </a:schemeClr>
                    </a:solidFill>
                    <a:latin typeface="微软雅黑" panose="020B0503020204020204" charset="-122"/>
                    <a:ea typeface="微软雅黑" panose="020B0503020204020204" charset="-122"/>
                  </a:rPr>
                  <a:t>目录</a:t>
                </a:r>
                <a:endParaRPr lang="zh-CN" altLang="en-US" sz="3600" b="1">
                  <a:solidFill>
                    <a:schemeClr val="accent4">
                      <a:lumMod val="75000"/>
                    </a:schemeClr>
                  </a:solidFill>
                  <a:latin typeface="微软雅黑" panose="020B0503020204020204" charset="-122"/>
                  <a:ea typeface="微软雅黑" panose="020B0503020204020204" charset="-122"/>
                </a:endParaRPr>
              </a:p>
            </p:txBody>
          </p:sp>
          <p:cxnSp>
            <p:nvCxnSpPr>
              <p:cNvPr id="3103" name="直接连接符 58"/>
              <p:cNvCxnSpPr>
                <a:cxnSpLocks noChangeShapeType="1"/>
              </p:cNvCxnSpPr>
              <p:nvPr/>
            </p:nvCxnSpPr>
            <p:spPr bwMode="auto">
              <a:xfrm>
                <a:off x="151331" y="849531"/>
                <a:ext cx="2550676"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grpSp>
        <p:sp>
          <p:nvSpPr>
            <p:cNvPr id="3101" name="文本框 56"/>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000" b="1">
                  <a:solidFill>
                    <a:schemeClr val="accent4">
                      <a:lumMod val="75000"/>
                    </a:schemeClr>
                  </a:solidFill>
                  <a:latin typeface="微软雅黑" panose="020B0503020204020204" charset="-122"/>
                  <a:ea typeface="微软雅黑" panose="020B0503020204020204" charset="-122"/>
                </a:rPr>
                <a:t>Contents</a:t>
              </a:r>
              <a:endParaRPr lang="en-US" altLang="zh-CN" sz="2000" b="1">
                <a:solidFill>
                  <a:schemeClr val="accent4">
                    <a:lumMod val="75000"/>
                  </a:schemeClr>
                </a:solidFill>
                <a:latin typeface="微软雅黑" panose="020B0503020204020204" charset="-122"/>
                <a:ea typeface="微软雅黑" panose="020B050302020402020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2"/>
          <p:cNvSpPr>
            <a:spLocks noGrp="1"/>
          </p:cNvSpPr>
          <p:nvPr>
            <p:custDataLst>
              <p:tags r:id="rId1"/>
            </p:custDataLst>
          </p:nvPr>
        </p:nvSpPr>
        <p:spPr>
          <a:xfrm>
            <a:off x="100965" y="382270"/>
            <a:ext cx="11971020" cy="7226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0" algn="l" fontAlgn="auto"/>
            <a:r>
              <a:rPr lang="zh-CN" altLang="en-US" sz="2400" b="1" dirty="0">
                <a:solidFill>
                  <a:schemeClr val="accent4">
                    <a:lumMod val="75000"/>
                  </a:schemeClr>
                </a:solidFill>
                <a:latin typeface="微软雅黑" panose="020B0503020204020204" charset="-122"/>
                <a:ea typeface="微软雅黑" panose="020B0503020204020204" charset="-122"/>
                <a:cs typeface="+mn-cs"/>
              </a:rPr>
              <a:t>药品基本信息：</a:t>
            </a:r>
            <a:r>
              <a:rPr sz="2400" b="1" dirty="0">
                <a:solidFill>
                  <a:schemeClr val="accent4">
                    <a:lumMod val="75000"/>
                  </a:schemeClr>
                </a:solidFill>
                <a:latin typeface="微软雅黑" panose="020B0503020204020204" charset="-122"/>
                <a:ea typeface="微软雅黑" panose="020B0503020204020204" charset="-122"/>
                <a:cs typeface="+mn-cs"/>
              </a:rPr>
              <a:t>盐酸氨溴索直服颗粒是全国首个上市的无水吞服祛痰剂型，解决儿童和吞咽困难患者的服药痛点</a:t>
            </a:r>
            <a:r>
              <a:rPr lang="zh-CN" sz="2400" b="1" dirty="0">
                <a:solidFill>
                  <a:schemeClr val="accent4">
                    <a:lumMod val="75000"/>
                  </a:schemeClr>
                </a:solidFill>
                <a:latin typeface="微软雅黑" panose="020B0503020204020204" charset="-122"/>
                <a:ea typeface="微软雅黑" panose="020B0503020204020204" charset="-122"/>
                <a:cs typeface="+mn-cs"/>
              </a:rPr>
              <a:t>。</a:t>
            </a:r>
            <a:endParaRPr lang="zh-CN" sz="2400" b="1" dirty="0">
              <a:solidFill>
                <a:schemeClr val="accent4">
                  <a:lumMod val="75000"/>
                </a:schemeClr>
              </a:solidFill>
              <a:latin typeface="微软雅黑" panose="020B0503020204020204" charset="-122"/>
              <a:ea typeface="微软雅黑" panose="020B0503020204020204" charset="-122"/>
              <a:cs typeface="+mn-cs"/>
            </a:endParaRPr>
          </a:p>
        </p:txBody>
      </p:sp>
      <p:sp>
        <p:nvSpPr>
          <p:cNvPr id="2" name="文本框 1"/>
          <p:cNvSpPr txBox="1"/>
          <p:nvPr/>
        </p:nvSpPr>
        <p:spPr>
          <a:xfrm>
            <a:off x="389890" y="1715770"/>
            <a:ext cx="3879850" cy="4228465"/>
          </a:xfrm>
          <a:prstGeom prst="rect">
            <a:avLst/>
          </a:prstGeom>
          <a:noFill/>
          <a:ln>
            <a:solidFill>
              <a:srgbClr val="56A949"/>
            </a:solidFill>
          </a:ln>
        </p:spPr>
        <p:txBody>
          <a:bodyPr wrap="square" rtlCol="0" anchor="t">
            <a:noAutofit/>
          </a:bodyPr>
          <a:p>
            <a:pPr marL="285750" indent="-285750" fontAlgn="auto">
              <a:lnSpc>
                <a:spcPct val="150000"/>
              </a:lnSpc>
              <a:buFont typeface="Wingdings" panose="05000000000000000000" pitchFamily="2" charset="2"/>
              <a:buChar char="l"/>
            </a:pP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buNone/>
            </a:pPr>
            <a:r>
              <a:rPr lang="zh-CN" altLang="en-US" sz="1200" b="1" dirty="0">
                <a:latin typeface="微软雅黑" panose="020B0503020204020204" charset="-122"/>
                <a:ea typeface="微软雅黑" panose="020B0503020204020204" charset="-122"/>
                <a:cs typeface="微软雅黑" panose="020B0503020204020204" charset="-122"/>
                <a:sym typeface="+mn-ea"/>
              </a:rPr>
              <a:t>【通用名】</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盐酸氨溴索</a:t>
            </a:r>
            <a:r>
              <a:rPr lang="zh-CN" altLang="en-US" sz="1200" dirty="0">
                <a:latin typeface="微软雅黑" panose="020B0503020204020204" charset="-122"/>
                <a:ea typeface="微软雅黑" panose="020B0503020204020204" charset="-122"/>
                <a:cs typeface="微软雅黑" panose="020B0503020204020204" charset="-122"/>
                <a:sym typeface="+mn-ea"/>
              </a:rPr>
              <a:t>直服颗粒</a:t>
            </a: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buNone/>
            </a:pPr>
            <a:r>
              <a:rPr lang="zh-CN" altLang="en-US" sz="1200" b="1" dirty="0">
                <a:latin typeface="微软雅黑" panose="020B0503020204020204" charset="-122"/>
                <a:ea typeface="微软雅黑" panose="020B0503020204020204" charset="-122"/>
                <a:cs typeface="微软雅黑" panose="020B0503020204020204" charset="-122"/>
                <a:sym typeface="+mn-ea"/>
              </a:rPr>
              <a:t>【注册类型】</a:t>
            </a:r>
            <a:r>
              <a:rPr lang="zh-CN" altLang="en-US" sz="1200" dirty="0">
                <a:latin typeface="微软雅黑" panose="020B0503020204020204" charset="-122"/>
                <a:ea typeface="微软雅黑" panose="020B0503020204020204" charset="-122"/>
                <a:cs typeface="微软雅黑" panose="020B0503020204020204" charset="-122"/>
                <a:sym typeface="+mn-ea"/>
              </a:rPr>
              <a:t>：化学药</a:t>
            </a:r>
            <a:r>
              <a:rPr lang="zh-CN" altLang="en-US" sz="1200" dirty="0">
                <a:latin typeface="微软雅黑" panose="020B0503020204020204" charset="-122"/>
                <a:ea typeface="微软雅黑" panose="020B0503020204020204" charset="-122"/>
                <a:cs typeface="微软雅黑" panose="020B0503020204020204" charset="-122"/>
                <a:sym typeface="+mn-ea"/>
              </a:rPr>
              <a:t>品2.2类</a:t>
            </a: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endParaRPr>
          </a:p>
          <a:p>
            <a:pPr indent="0" fontAlgn="auto">
              <a:lnSpc>
                <a:spcPct val="150000"/>
              </a:lnSpc>
              <a:buNone/>
            </a:pPr>
            <a:r>
              <a:rPr lang="zh-CN" altLang="en-US" sz="1200" b="1" dirty="0">
                <a:latin typeface="微软雅黑" panose="020B0503020204020204" charset="-122"/>
                <a:ea typeface="微软雅黑" panose="020B0503020204020204" charset="-122"/>
                <a:cs typeface="微软雅黑" panose="020B0503020204020204" charset="-122"/>
                <a:sym typeface="+mn-ea"/>
              </a:rPr>
              <a:t>【上市许可持有人</a:t>
            </a:r>
            <a:r>
              <a:rPr lang="zh-CN" altLang="en-US" sz="1200" dirty="0">
                <a:latin typeface="微软雅黑" panose="020B0503020204020204" charset="-122"/>
                <a:ea typeface="微软雅黑" panose="020B0503020204020204" charset="-122"/>
                <a:cs typeface="微软雅黑" panose="020B0503020204020204" charset="-122"/>
                <a:sym typeface="+mn-ea"/>
              </a:rPr>
              <a:t>】：山东科成医药科技有限公司</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buNone/>
            </a:pPr>
            <a:r>
              <a:rPr lang="zh-CN" altLang="en-US" sz="1200" b="1" dirty="0">
                <a:latin typeface="微软雅黑" panose="020B0503020204020204" charset="-122"/>
                <a:ea typeface="微软雅黑" panose="020B0503020204020204" charset="-122"/>
                <a:cs typeface="微软雅黑" panose="020B0503020204020204" charset="-122"/>
                <a:sym typeface="+mn-ea"/>
              </a:rPr>
              <a:t>【注册规格】</a:t>
            </a:r>
            <a:r>
              <a:rPr lang="zh-CN" altLang="en-US" sz="1200" dirty="0">
                <a:latin typeface="微软雅黑" panose="020B0503020204020204" charset="-122"/>
                <a:ea typeface="微软雅黑" panose="020B0503020204020204" charset="-122"/>
                <a:cs typeface="微软雅黑" panose="020B0503020204020204" charset="-122"/>
                <a:sym typeface="+mn-ea"/>
              </a:rPr>
              <a:t>：15mg</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buNone/>
            </a:pPr>
            <a:r>
              <a:rPr lang="zh-CN" altLang="en-US" sz="1200" b="1" dirty="0">
                <a:latin typeface="微软雅黑" panose="020B0503020204020204" charset="-122"/>
                <a:ea typeface="微软雅黑" panose="020B0503020204020204" charset="-122"/>
                <a:cs typeface="微软雅黑" panose="020B0503020204020204" charset="-122"/>
                <a:sym typeface="+mn-ea"/>
              </a:rPr>
              <a:t>【适应症】</a:t>
            </a:r>
            <a:r>
              <a:rPr lang="zh-CN" altLang="en-US" sz="1200" dirty="0">
                <a:latin typeface="微软雅黑" panose="020B0503020204020204" charset="-122"/>
                <a:ea typeface="微软雅黑" panose="020B0503020204020204" charset="-122"/>
                <a:cs typeface="微软雅黑" panose="020B0503020204020204" charset="-122"/>
                <a:sym typeface="+mn-ea"/>
              </a:rPr>
              <a:t>：适用于急、慢性呼吸道疾病，如急、慢性支气管炎、支气管哮喘、支气管扩张，肺结核等引起的痰液粘稠，咳痰困难</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buNone/>
            </a:pPr>
            <a:r>
              <a:rPr lang="zh-CN" altLang="en-US" sz="1200" b="1" dirty="0">
                <a:latin typeface="微软雅黑" panose="020B0503020204020204" charset="-122"/>
                <a:ea typeface="微软雅黑" panose="020B0503020204020204" charset="-122"/>
                <a:cs typeface="微软雅黑" panose="020B0503020204020204" charset="-122"/>
                <a:sym typeface="+mn-ea"/>
              </a:rPr>
              <a:t>【用量】</a:t>
            </a:r>
            <a:r>
              <a:rPr lang="zh-CN" altLang="en-US" sz="1200" dirty="0">
                <a:latin typeface="微软雅黑" panose="020B0503020204020204" charset="-122"/>
                <a:ea typeface="微软雅黑" panose="020B0503020204020204" charset="-122"/>
                <a:cs typeface="微软雅黑" panose="020B0503020204020204" charset="-122"/>
                <a:sym typeface="+mn-ea"/>
              </a:rPr>
              <a:t>： 成人及 12 岁以上的儿童：通常在治疗的最初 2-3 天，一次 30mg，一日 3 次；然后减少为一次 30mg，一日 2 次。 6-12 岁儿童：每次 15mg，一日 2-3 次</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buNone/>
            </a:pPr>
            <a:r>
              <a:rPr lang="zh-CN" altLang="en-US" sz="1200" b="1" dirty="0">
                <a:latin typeface="微软雅黑" panose="020B0503020204020204" charset="-122"/>
                <a:ea typeface="微软雅黑" panose="020B0503020204020204" charset="-122"/>
                <a:cs typeface="微软雅黑" panose="020B0503020204020204" charset="-122"/>
                <a:sym typeface="+mn-ea"/>
              </a:rPr>
              <a:t>【使用方法】</a:t>
            </a:r>
            <a:r>
              <a:rPr lang="zh-CN" altLang="en-US" sz="1200" dirty="0">
                <a:latin typeface="微软雅黑" panose="020B0503020204020204" charset="-122"/>
                <a:ea typeface="微软雅黑" panose="020B0503020204020204" charset="-122"/>
                <a:cs typeface="微软雅黑" panose="020B0503020204020204" charset="-122"/>
                <a:sym typeface="+mn-ea"/>
              </a:rPr>
              <a:t>：1、撕开封口；2、将小袋内容物全部放置于舌上；3、不饮水不咀嚼；4、口含短暂停留后随唾液吞咽，吞咽后可适当饮水/漱口</a:t>
            </a:r>
            <a:endParaRPr lang="zh-CN" altLang="en-US" sz="1200" dirty="0">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4732655" y="1715770"/>
            <a:ext cx="3258185" cy="4229100"/>
          </a:xfrm>
          <a:prstGeom prst="rect">
            <a:avLst/>
          </a:prstGeom>
          <a:noFill/>
          <a:ln>
            <a:solidFill>
              <a:srgbClr val="56A949"/>
            </a:solidFill>
          </a:ln>
        </p:spPr>
        <p:txBody>
          <a:bodyPr wrap="square" rtlCol="0" anchor="t">
            <a:noAutofit/>
          </a:bodyPr>
          <a:p>
            <a:pPr marL="285750" indent="-285750" algn="l" fontAlgn="auto">
              <a:lnSpc>
                <a:spcPct val="150000"/>
              </a:lnSpc>
              <a:buClrTx/>
              <a:buSzTx/>
              <a:buFont typeface="Wingdings" panose="05000000000000000000" pitchFamily="2" charset="2"/>
              <a:buChar char="l"/>
            </a:pP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buClrTx/>
              <a:buSzTx/>
              <a:buNone/>
            </a:pPr>
            <a:r>
              <a:rPr lang="zh-CN" altLang="en-US" sz="1200" b="1" dirty="0">
                <a:latin typeface="微软雅黑" panose="020B0503020204020204" charset="-122"/>
                <a:ea typeface="微软雅黑" panose="020B0503020204020204" charset="-122"/>
                <a:cs typeface="微软雅黑" panose="020B0503020204020204" charset="-122"/>
                <a:sym typeface="+mn-ea"/>
              </a:rPr>
              <a:t>【批准文号】</a:t>
            </a:r>
            <a:r>
              <a:rPr lang="zh-CN" altLang="en-US" sz="1200" dirty="0">
                <a:latin typeface="微软雅黑" panose="020B0503020204020204" charset="-122"/>
                <a:ea typeface="微软雅黑" panose="020B0503020204020204" charset="-122"/>
                <a:cs typeface="微软雅黑" panose="020B0503020204020204" charset="-122"/>
                <a:sym typeface="+mn-ea"/>
              </a:rPr>
              <a:t>：国药准字H20230026</a:t>
            </a: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buClrTx/>
              <a:buSzTx/>
              <a:buNone/>
            </a:pPr>
            <a:r>
              <a:rPr lang="zh-CN" altLang="en-US" sz="1200" dirty="0">
                <a:latin typeface="微软雅黑" panose="020B0503020204020204" charset="-122"/>
                <a:ea typeface="微软雅黑" panose="020B0503020204020204" charset="-122"/>
                <a:cs typeface="微软雅黑" panose="020B0503020204020204" charset="-122"/>
                <a:sym typeface="+mn-ea"/>
              </a:rPr>
              <a:t>中国大陆首次上市时间：2023年12月（</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全球首个上市且唯一</a:t>
            </a:r>
            <a:r>
              <a:rPr lang="zh-CN" altLang="en-US" sz="1200" dirty="0">
                <a:latin typeface="微软雅黑" panose="020B0503020204020204" charset="-122"/>
                <a:ea typeface="微软雅黑" panose="020B0503020204020204" charset="-122"/>
                <a:cs typeface="微软雅黑" panose="020B0503020204020204" charset="-122"/>
                <a:sym typeface="+mn-ea"/>
              </a:rPr>
              <a:t>）</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buClrTx/>
              <a:buSzTx/>
              <a:buNone/>
            </a:pPr>
            <a:r>
              <a:rPr lang="zh-CN" altLang="en-US" sz="1200" b="1" dirty="0">
                <a:latin typeface="微软雅黑" panose="020B0503020204020204" charset="-122"/>
                <a:ea typeface="微软雅黑" panose="020B0503020204020204" charset="-122"/>
                <a:cs typeface="微软雅黑" panose="020B0503020204020204" charset="-122"/>
                <a:sym typeface="+mn-ea"/>
              </a:rPr>
              <a:t>【是否为OTC】</a:t>
            </a:r>
            <a:r>
              <a:rPr lang="zh-CN" altLang="en-US" sz="1200" dirty="0">
                <a:latin typeface="微软雅黑" panose="020B0503020204020204" charset="-122"/>
                <a:ea typeface="微软雅黑" panose="020B0503020204020204" charset="-122"/>
                <a:cs typeface="微软雅黑" panose="020B0503020204020204" charset="-122"/>
                <a:sym typeface="+mn-ea"/>
              </a:rPr>
              <a:t>：否</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buClrTx/>
              <a:buSzTx/>
              <a:buNone/>
            </a:pPr>
            <a:r>
              <a:rPr lang="zh-CN" altLang="en-US" sz="1200" b="1" dirty="0">
                <a:latin typeface="微软雅黑" panose="020B0503020204020204" charset="-122"/>
                <a:ea typeface="微软雅黑" panose="020B0503020204020204" charset="-122"/>
                <a:cs typeface="微软雅黑" panose="020B0503020204020204" charset="-122"/>
                <a:sym typeface="+mn-ea"/>
              </a:rPr>
              <a:t>【参照药品建议】</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吸入用盐酸氨溴索溶液</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buClrTx/>
              <a:buSzTx/>
              <a:buNone/>
            </a:pPr>
            <a:r>
              <a:rPr lang="zh-CN" altLang="en-US" sz="1200" b="1" dirty="0">
                <a:latin typeface="微软雅黑" panose="020B0503020204020204" charset="-122"/>
                <a:ea typeface="微软雅黑" panose="020B0503020204020204" charset="-122"/>
                <a:cs typeface="微软雅黑" panose="020B0503020204020204" charset="-122"/>
                <a:sym typeface="+mn-ea"/>
              </a:rPr>
              <a:t>【参照药品选择理由】</a:t>
            </a:r>
            <a:r>
              <a:rPr lang="zh-CN" altLang="en-US" sz="1200" dirty="0">
                <a:latin typeface="微软雅黑" panose="020B0503020204020204" charset="-122"/>
                <a:ea typeface="微软雅黑" panose="020B0503020204020204" charset="-122"/>
                <a:cs typeface="微软雅黑" panose="020B0503020204020204" charset="-122"/>
                <a:sym typeface="+mn-ea"/>
              </a:rPr>
              <a:t>：</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marL="171450" indent="-171450" algn="l" fontAlgn="auto">
              <a:lnSpc>
                <a:spcPct val="150000"/>
              </a:lnSpc>
              <a:buClrTx/>
              <a:buSzTx/>
              <a:buFont typeface="Wingdings" panose="05000000000000000000" charset="0"/>
              <a:buChar char="Ø"/>
            </a:pPr>
            <a:r>
              <a:rPr lang="zh-CN" altLang="en-US" sz="1200" dirty="0">
                <a:latin typeface="微软雅黑" panose="020B0503020204020204" charset="-122"/>
                <a:ea typeface="微软雅黑" panose="020B0503020204020204" charset="-122"/>
                <a:cs typeface="微软雅黑" panose="020B0503020204020204" charset="-122"/>
                <a:sym typeface="+mn-ea"/>
              </a:rPr>
              <a:t>适用人群相似，均可提高儿童、吞咽困难患者</a:t>
            </a:r>
            <a:r>
              <a:rPr lang="zh-CN" altLang="en-US" sz="1200" dirty="0">
                <a:latin typeface="微软雅黑" panose="020B0503020204020204" charset="-122"/>
                <a:ea typeface="微软雅黑" panose="020B0503020204020204" charset="-122"/>
                <a:cs typeface="微软雅黑" panose="020B0503020204020204" charset="-122"/>
                <a:sym typeface="+mn-ea"/>
              </a:rPr>
              <a:t>用药依从性，急、慢性呼吸道疾病，如急、慢性支气管炎等引起的痰液粘稠，咳痰困难。</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marL="171450" indent="-171450" algn="l" fontAlgn="auto">
              <a:lnSpc>
                <a:spcPct val="150000"/>
              </a:lnSpc>
              <a:buClrTx/>
              <a:buSzTx/>
              <a:buFont typeface="Wingdings" panose="05000000000000000000" charset="0"/>
              <a:buChar char="Ø"/>
            </a:pPr>
            <a:r>
              <a:rPr lang="zh-CN" altLang="en-US" sz="1200" dirty="0">
                <a:latin typeface="微软雅黑" panose="020B0503020204020204" charset="-122"/>
                <a:ea typeface="微软雅黑" panose="020B0503020204020204" charset="-122"/>
                <a:cs typeface="微软雅黑" panose="020B0503020204020204" charset="-122"/>
                <a:sym typeface="+mn-ea"/>
              </a:rPr>
              <a:t>吸入用盐酸氨溴索溶液2023年通过国谈进入医保，与盐酸氨溴索直服颗粒都是全新的给药方式。</a:t>
            </a:r>
            <a:endParaRPr lang="zh-CN" altLang="en-US" sz="1200" dirty="0">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8554720" y="1715135"/>
            <a:ext cx="3336290" cy="4229735"/>
          </a:xfrm>
          <a:prstGeom prst="rect">
            <a:avLst/>
          </a:prstGeom>
          <a:noFill/>
          <a:ln>
            <a:solidFill>
              <a:srgbClr val="56A949"/>
            </a:solidFill>
          </a:ln>
        </p:spPr>
        <p:txBody>
          <a:bodyPr wrap="square" rtlCol="0" anchor="t">
            <a:noAutofit/>
          </a:bodyPr>
          <a:p>
            <a:pPr indent="0">
              <a:buFont typeface="Wingdings" panose="05000000000000000000" charset="0"/>
              <a:buNone/>
            </a:pPr>
            <a:endParaRPr lang="zh-CN" altLang="en-US" dirty="0">
              <a:latin typeface="微软雅黑" panose="020B0503020204020204" charset="-122"/>
              <a:ea typeface="微软雅黑" panose="020B0503020204020204" charset="-122"/>
              <a:cs typeface="微软雅黑" panose="020B0503020204020204" charset="-122"/>
            </a:endParaRPr>
          </a:p>
          <a:p>
            <a:pPr marL="171450" indent="-171450" fontAlgn="auto">
              <a:lnSpc>
                <a:spcPct val="150000"/>
              </a:lnSpc>
              <a:buFont typeface="Wingdings" panose="05000000000000000000" charset="0"/>
              <a:buChar char="Ø"/>
            </a:pPr>
            <a:r>
              <a:rPr lang="zh-CN" altLang="en-US" sz="1200" dirty="0">
                <a:latin typeface="微软雅黑" panose="020B0503020204020204" charset="-122"/>
                <a:ea typeface="微软雅黑" panose="020B0503020204020204" charset="-122"/>
                <a:cs typeface="微软雅黑" panose="020B0503020204020204" charset="-122"/>
              </a:rPr>
              <a:t>直服颗粒剂型符合</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rPr>
              <a:t>WHO儿科优选剂型</a:t>
            </a:r>
            <a:r>
              <a:rPr lang="zh-CN" altLang="en-US" sz="1200" dirty="0">
                <a:latin typeface="微软雅黑" panose="020B0503020204020204" charset="-122"/>
                <a:ea typeface="微软雅黑" panose="020B0503020204020204" charset="-122"/>
                <a:cs typeface="微软雅黑" panose="020B0503020204020204" charset="-122"/>
                <a:sym typeface="+mn-ea"/>
              </a:rPr>
              <a:t>推荐</a:t>
            </a:r>
            <a:r>
              <a:rPr lang="zh-CN" altLang="en-US" sz="1200" dirty="0">
                <a:latin typeface="微软雅黑" panose="020B0503020204020204" charset="-122"/>
                <a:ea typeface="微软雅黑" panose="020B0503020204020204" charset="-122"/>
                <a:cs typeface="微软雅黑" panose="020B0503020204020204" charset="-122"/>
              </a:rPr>
              <a:t>，</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国外早在</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1995</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年已有该剂型上市</a:t>
            </a:r>
            <a:r>
              <a:rPr lang="zh-CN" altLang="en-US" sz="1200" dirty="0">
                <a:latin typeface="微软雅黑" panose="020B0503020204020204" charset="-122"/>
                <a:ea typeface="微软雅黑" panose="020B0503020204020204" charset="-122"/>
                <a:cs typeface="微软雅黑" panose="020B0503020204020204" charset="-122"/>
              </a:rPr>
              <a:t>，服药</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rPr>
              <a:t>便利且安全</a:t>
            </a:r>
            <a:r>
              <a:rPr lang="zh-CN" altLang="en-US" sz="1200" dirty="0">
                <a:latin typeface="微软雅黑" panose="020B0503020204020204" charset="-122"/>
                <a:ea typeface="微软雅黑" panose="020B0503020204020204" charset="-122"/>
                <a:cs typeface="微软雅黑" panose="020B0503020204020204" charset="-122"/>
              </a:rPr>
              <a:t>，并且国外已有采用直服颗粒剂型的止咳化痰及解热止痛儿童药品上市。</a:t>
            </a:r>
            <a:endParaRPr lang="zh-CN" altLang="en-US" sz="1200" dirty="0">
              <a:latin typeface="微软雅黑" panose="020B0503020204020204" charset="-122"/>
              <a:ea typeface="微软雅黑" panose="020B0503020204020204" charset="-122"/>
              <a:cs typeface="微软雅黑" panose="020B0503020204020204" charset="-122"/>
            </a:endParaRPr>
          </a:p>
          <a:p>
            <a:pPr marL="171450" indent="-171450" algn="l" fontAlgn="auto">
              <a:lnSpc>
                <a:spcPct val="150000"/>
              </a:lnSpc>
              <a:buClrTx/>
              <a:buSzTx/>
              <a:buFont typeface="Wingdings" panose="05000000000000000000" charset="0"/>
              <a:buChar char="Ø"/>
            </a:pPr>
            <a:r>
              <a:rPr lang="zh-CN" altLang="en-US" sz="1200" dirty="0">
                <a:latin typeface="微软雅黑" panose="020B0503020204020204" charset="-122"/>
                <a:ea typeface="微软雅黑" panose="020B0503020204020204" charset="-122"/>
                <a:cs typeface="微软雅黑" panose="020B0503020204020204" charset="-122"/>
              </a:rPr>
              <a:t>盐酸氨溴索直服颗粒放置于舌上几秒内刺激口腔分泌唾液，</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包裹全部的颗粒</a:t>
            </a:r>
            <a:r>
              <a:rPr lang="zh-CN" altLang="en-US" sz="1200" dirty="0">
                <a:latin typeface="微软雅黑" panose="020B0503020204020204" charset="-122"/>
                <a:ea typeface="微软雅黑" panose="020B0503020204020204" charset="-122"/>
                <a:cs typeface="微软雅黑" panose="020B0503020204020204" charset="-122"/>
              </a:rPr>
              <a:t>形成</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柔软、顺滑、表面稳定的</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rPr>
              <a:t>类凝胶物</a:t>
            </a:r>
            <a:r>
              <a:rPr lang="zh-CN" altLang="en-US" sz="1200" b="1" dirty="0">
                <a:solidFill>
                  <a:schemeClr val="accent4">
                    <a:lumMod val="75000"/>
                  </a:schemeClr>
                </a:solidFill>
                <a:latin typeface="微软雅黑" panose="020B0503020204020204" charset="-122"/>
                <a:ea typeface="微软雅黑" panose="020B0503020204020204" charset="-122"/>
                <a:cs typeface="微软雅黑" panose="020B0503020204020204" charset="-122"/>
              </a:rPr>
              <a:t>，</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rPr>
              <a:t>易于吞服</a:t>
            </a:r>
            <a:r>
              <a:rPr lang="zh-CN" altLang="en-US" sz="1200" b="1" dirty="0">
                <a:solidFill>
                  <a:schemeClr val="accent4">
                    <a:lumMod val="75000"/>
                  </a:schemeClr>
                </a:solidFill>
                <a:latin typeface="微软雅黑" panose="020B0503020204020204" charset="-122"/>
                <a:ea typeface="微软雅黑" panose="020B0503020204020204" charset="-122"/>
                <a:cs typeface="微软雅黑" panose="020B0503020204020204" charset="-122"/>
              </a:rPr>
              <a:t>。</a:t>
            </a:r>
            <a:endParaRPr lang="zh-CN" altLang="en-US" sz="1200" b="1" dirty="0">
              <a:solidFill>
                <a:schemeClr val="accent4">
                  <a:lumMod val="75000"/>
                </a:schemeClr>
              </a:solidFill>
              <a:latin typeface="微软雅黑" panose="020B0503020204020204" charset="-122"/>
              <a:ea typeface="微软雅黑" panose="020B0503020204020204" charset="-122"/>
              <a:cs typeface="微软雅黑" panose="020B0503020204020204" charset="-122"/>
            </a:endParaRPr>
          </a:p>
          <a:p>
            <a:pPr algn="l">
              <a:buClrTx/>
              <a:buSzTx/>
              <a:buFontTx/>
            </a:pPr>
            <a:endParaRPr lang="zh-CN" altLang="en-US" sz="1200" b="1" dirty="0">
              <a:solidFill>
                <a:schemeClr val="accent4">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334770" y="1537335"/>
            <a:ext cx="1990090" cy="316865"/>
          </a:xfrm>
          <a:prstGeom prst="rect">
            <a:avLst/>
          </a:prstGeom>
          <a:solidFill>
            <a:schemeClr val="accent4">
              <a:lumMod val="75000"/>
            </a:schemeClr>
          </a:solidFill>
        </p:spPr>
        <p:txBody>
          <a:bodyPr wrap="square" rtlCol="0">
            <a:noAutofit/>
          </a:bodyPr>
          <a:p>
            <a:pPr indent="0" algn="ctr" fontAlgn="auto"/>
            <a:r>
              <a:rPr lang="zh-CN" altLang="en-US" sz="1400" b="1">
                <a:solidFill>
                  <a:schemeClr val="bg1"/>
                </a:solidFill>
                <a:latin typeface="微软雅黑" panose="020B0503020204020204" charset="-122"/>
                <a:ea typeface="微软雅黑" panose="020B0503020204020204" charset="-122"/>
              </a:rPr>
              <a:t>产品基本</a:t>
            </a:r>
            <a:r>
              <a:rPr lang="zh-CN" altLang="en-US" sz="1400" b="1">
                <a:solidFill>
                  <a:schemeClr val="bg1"/>
                </a:solidFill>
                <a:latin typeface="微软雅黑" panose="020B0503020204020204" charset="-122"/>
                <a:ea typeface="微软雅黑" panose="020B0503020204020204" charset="-122"/>
              </a:rPr>
              <a:t>信息</a:t>
            </a:r>
            <a:endParaRPr lang="zh-CN" altLang="en-US" sz="1400" b="1">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5486400" y="1537335"/>
            <a:ext cx="1990090" cy="316865"/>
          </a:xfrm>
          <a:prstGeom prst="rect">
            <a:avLst/>
          </a:prstGeom>
          <a:solidFill>
            <a:schemeClr val="accent4">
              <a:lumMod val="75000"/>
            </a:schemeClr>
          </a:solidFill>
        </p:spPr>
        <p:txBody>
          <a:bodyPr wrap="square" rtlCol="0">
            <a:noAutofit/>
          </a:bodyPr>
          <a:p>
            <a:pPr indent="0" algn="ctr" fontAlgn="auto"/>
            <a:r>
              <a:rPr lang="zh-CN" altLang="en-US" sz="1400" b="1">
                <a:solidFill>
                  <a:schemeClr val="bg1"/>
                </a:solidFill>
                <a:latin typeface="微软雅黑" panose="020B0503020204020204" charset="-122"/>
                <a:ea typeface="微软雅黑" panose="020B0503020204020204" charset="-122"/>
              </a:rPr>
              <a:t>上市情况及</a:t>
            </a:r>
            <a:r>
              <a:rPr lang="zh-CN" altLang="en-US" sz="1400" b="1">
                <a:solidFill>
                  <a:schemeClr val="bg1"/>
                </a:solidFill>
                <a:latin typeface="微软雅黑" panose="020B0503020204020204" charset="-122"/>
                <a:ea typeface="微软雅黑" panose="020B0503020204020204" charset="-122"/>
              </a:rPr>
              <a:t>参照药品</a:t>
            </a:r>
            <a:endParaRPr lang="zh-CN" altLang="en-US" sz="1400" b="1">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9319260" y="1537335"/>
            <a:ext cx="1990090" cy="316865"/>
          </a:xfrm>
          <a:prstGeom prst="rect">
            <a:avLst/>
          </a:prstGeom>
          <a:solidFill>
            <a:schemeClr val="accent4">
              <a:lumMod val="75000"/>
            </a:schemeClr>
          </a:solidFill>
        </p:spPr>
        <p:txBody>
          <a:bodyPr wrap="square" rtlCol="0">
            <a:noAutofit/>
          </a:bodyPr>
          <a:p>
            <a:pPr algn="ctr"/>
            <a:r>
              <a:rPr lang="zh-CN" altLang="en-US" sz="1400" b="1">
                <a:solidFill>
                  <a:schemeClr val="bg1"/>
                </a:solidFill>
                <a:latin typeface="微软雅黑" panose="020B0503020204020204" charset="-122"/>
                <a:ea typeface="微软雅黑" panose="020B0503020204020204" charset="-122"/>
              </a:rPr>
              <a:t>直服颗粒剂型概述</a:t>
            </a:r>
            <a:endParaRPr lang="zh-CN" altLang="en-US" sz="1400" b="1">
              <a:solidFill>
                <a:schemeClr val="bg1"/>
              </a:solidFill>
              <a:latin typeface="微软雅黑" panose="020B0503020204020204" charset="-122"/>
              <a:ea typeface="微软雅黑" panose="020B0503020204020204" charset="-122"/>
            </a:endParaRPr>
          </a:p>
        </p:txBody>
      </p:sp>
      <p:sp>
        <p:nvSpPr>
          <p:cNvPr id="11" name="燕尾形箭头 10"/>
          <p:cNvSpPr/>
          <p:nvPr/>
        </p:nvSpPr>
        <p:spPr>
          <a:xfrm>
            <a:off x="4341495" y="3592830"/>
            <a:ext cx="328930" cy="306070"/>
          </a:xfrm>
          <a:prstGeom prst="notchedRightArrow">
            <a:avLst/>
          </a:prstGeom>
          <a:solidFill>
            <a:schemeClr val="accent4">
              <a:lumMod val="75000"/>
            </a:schemeClr>
          </a:solidFill>
          <a:ln>
            <a:solidFill>
              <a:schemeClr val="accent4">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燕尾形箭头 11"/>
          <p:cNvSpPr/>
          <p:nvPr/>
        </p:nvSpPr>
        <p:spPr>
          <a:xfrm>
            <a:off x="8108315" y="3592830"/>
            <a:ext cx="328930" cy="306070"/>
          </a:xfrm>
          <a:prstGeom prst="notchedRightArrow">
            <a:avLst/>
          </a:prstGeom>
          <a:solidFill>
            <a:schemeClr val="accent4">
              <a:lumMod val="75000"/>
            </a:schemeClr>
          </a:solidFill>
          <a:ln>
            <a:solidFill>
              <a:schemeClr val="accent4">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2"/>
          <p:cNvSpPr>
            <a:spLocks noGrp="1"/>
          </p:cNvSpPr>
          <p:nvPr>
            <p:custDataLst>
              <p:tags r:id="rId1"/>
            </p:custDataLst>
          </p:nvPr>
        </p:nvSpPr>
        <p:spPr>
          <a:xfrm>
            <a:off x="0" y="377825"/>
            <a:ext cx="11925935" cy="7004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0" algn="l" fontAlgn="auto"/>
            <a:r>
              <a:rPr lang="zh-CN" altLang="en-US" sz="2400" b="1" dirty="0">
                <a:solidFill>
                  <a:schemeClr val="accent4">
                    <a:lumMod val="75000"/>
                  </a:schemeClr>
                </a:solidFill>
                <a:latin typeface="微软雅黑" panose="020B0503020204020204" charset="-122"/>
                <a:ea typeface="微软雅黑" panose="020B0503020204020204" charset="-122"/>
                <a:cs typeface="+mn-cs"/>
                <a:sym typeface="+mn-ea"/>
              </a:rPr>
              <a:t>药品基本信息：</a:t>
            </a:r>
            <a:r>
              <a:rPr sz="2400" b="1" dirty="0">
                <a:solidFill>
                  <a:schemeClr val="accent4">
                    <a:lumMod val="75000"/>
                  </a:schemeClr>
                </a:solidFill>
                <a:latin typeface="微软雅黑" panose="020B0503020204020204" charset="-122"/>
                <a:ea typeface="微软雅黑" panose="020B0503020204020204" charset="-122"/>
                <a:cs typeface="+mn-cs"/>
              </a:rPr>
              <a:t>儿童和老年人是呼吸道疾病频发的人群，多见咳痰症状，且</a:t>
            </a:r>
            <a:r>
              <a:rPr lang="zh-CN" sz="2400" b="1" dirty="0">
                <a:solidFill>
                  <a:schemeClr val="accent4">
                    <a:lumMod val="75000"/>
                  </a:schemeClr>
                </a:solidFill>
                <a:latin typeface="微软雅黑" panose="020B0503020204020204" charset="-122"/>
                <a:ea typeface="微软雅黑" panose="020B0503020204020204" charset="-122"/>
                <a:cs typeface="+mn-cs"/>
              </a:rPr>
              <a:t>广泛</a:t>
            </a:r>
            <a:r>
              <a:rPr sz="2400" b="1" dirty="0">
                <a:solidFill>
                  <a:schemeClr val="accent4">
                    <a:lumMod val="75000"/>
                  </a:schemeClr>
                </a:solidFill>
                <a:latin typeface="微软雅黑" panose="020B0503020204020204" charset="-122"/>
                <a:ea typeface="微软雅黑" panose="020B0503020204020204" charset="-122"/>
                <a:cs typeface="+mn-cs"/>
              </a:rPr>
              <a:t>存在不同程度的服药困难，中国儿童服药困难发生率</a:t>
            </a:r>
            <a:r>
              <a:rPr lang="zh-CN" sz="2400" b="1" dirty="0">
                <a:solidFill>
                  <a:schemeClr val="accent4">
                    <a:lumMod val="75000"/>
                  </a:schemeClr>
                </a:solidFill>
                <a:latin typeface="微软雅黑" panose="020B0503020204020204" charset="-122"/>
                <a:ea typeface="微软雅黑" panose="020B0503020204020204" charset="-122"/>
                <a:cs typeface="+mn-cs"/>
              </a:rPr>
              <a:t>高达</a:t>
            </a:r>
            <a:r>
              <a:rPr sz="2400" b="1" dirty="0">
                <a:solidFill>
                  <a:srgbClr val="FF0000"/>
                </a:solidFill>
                <a:latin typeface="微软雅黑" panose="020B0503020204020204" charset="-122"/>
                <a:ea typeface="微软雅黑" panose="020B0503020204020204" charset="-122"/>
                <a:cs typeface="+mn-cs"/>
              </a:rPr>
              <a:t>75.44％</a:t>
            </a:r>
            <a:r>
              <a:rPr lang="zh-CN" sz="2300" b="1" dirty="0">
                <a:solidFill>
                  <a:schemeClr val="accent4">
                    <a:lumMod val="75000"/>
                  </a:schemeClr>
                </a:solidFill>
                <a:latin typeface="微软雅黑" panose="020B0503020204020204" charset="-122"/>
                <a:ea typeface="微软雅黑" panose="020B0503020204020204" charset="-122"/>
                <a:cs typeface="+mn-cs"/>
              </a:rPr>
              <a:t>。</a:t>
            </a:r>
            <a:endParaRPr lang="zh-CN" sz="2300" b="1" dirty="0">
              <a:solidFill>
                <a:schemeClr val="accent4">
                  <a:lumMod val="75000"/>
                </a:schemeClr>
              </a:solidFill>
              <a:latin typeface="微软雅黑" panose="020B0503020204020204" charset="-122"/>
              <a:ea typeface="微软雅黑" panose="020B0503020204020204" charset="-122"/>
              <a:cs typeface="+mn-cs"/>
            </a:endParaRPr>
          </a:p>
        </p:txBody>
      </p:sp>
      <p:sp>
        <p:nvSpPr>
          <p:cNvPr id="4" name="文本框 3"/>
          <p:cNvSpPr txBox="1"/>
          <p:nvPr/>
        </p:nvSpPr>
        <p:spPr>
          <a:xfrm>
            <a:off x="588010" y="2015490"/>
            <a:ext cx="3226435" cy="3130550"/>
          </a:xfrm>
          <a:prstGeom prst="rect">
            <a:avLst/>
          </a:prstGeom>
          <a:noFill/>
          <a:ln>
            <a:solidFill>
              <a:schemeClr val="accent4">
                <a:lumMod val="75000"/>
              </a:schemeClr>
            </a:solidFill>
          </a:ln>
        </p:spPr>
        <p:txBody>
          <a:bodyPr wrap="square" rtlCol="0" anchor="t">
            <a:noAutofit/>
          </a:bodyPr>
          <a:p>
            <a:pPr indent="0" algn="l" fontAlgn="auto">
              <a:lnSpc>
                <a:spcPct val="150000"/>
              </a:lnSpc>
              <a:spcBef>
                <a:spcPts val="0"/>
              </a:spcBef>
            </a:pPr>
            <a:endPar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a:p>
            <a:pPr indent="0" algn="l" fontAlgn="auto">
              <a:lnSpc>
                <a:spcPct val="150000"/>
              </a:lnSpc>
              <a:spcBef>
                <a:spcPts val="0"/>
              </a:spcBef>
            </a:pPr>
            <a:endPar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a:p>
            <a:pPr indent="0" algn="l" fontAlgn="auto">
              <a:lnSpc>
                <a:spcPct val="150000"/>
              </a:lnSpc>
              <a:spcBef>
                <a:spcPts val="0"/>
              </a:spcBef>
            </a:pPr>
            <a:r>
              <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急、慢性呼吸道疾病，如急、慢性支气管炎、支气管哮喘、支气管扩张，肺结核等都会引起咳嗽、咳痰等症状，引起患者痰液粘稠，咳痰困难。儿童和老人是呼吸道疾病高发人群</a:t>
            </a:r>
            <a:r>
              <a:rPr lang="zh-CN" altLang="en-US" sz="1400"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r>
              <a:rPr lang="en-US" altLang="zh-CN" sz="1400"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1</a:t>
            </a:r>
            <a:r>
              <a:rPr lang="zh-CN" altLang="en-US" sz="1400"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r>
              <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endPar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p:txBody>
      </p:sp>
      <p:sp>
        <p:nvSpPr>
          <p:cNvPr id="7" name="文本框 6"/>
          <p:cNvSpPr txBox="1"/>
          <p:nvPr/>
        </p:nvSpPr>
        <p:spPr>
          <a:xfrm>
            <a:off x="4050030" y="2014855"/>
            <a:ext cx="3626485" cy="3131185"/>
          </a:xfrm>
          <a:prstGeom prst="rect">
            <a:avLst/>
          </a:prstGeom>
          <a:noFill/>
          <a:ln>
            <a:solidFill>
              <a:schemeClr val="accent4">
                <a:lumMod val="75000"/>
              </a:schemeClr>
            </a:solidFill>
          </a:ln>
        </p:spPr>
        <p:txBody>
          <a:bodyPr wrap="square" rtlCol="0" anchor="t">
            <a:noAutofit/>
          </a:bodyPr>
          <a:p>
            <a:pPr lvl="0" indent="0" algn="l" defTabSz="914400" fontAlgn="auto">
              <a:lnSpc>
                <a:spcPct val="150000"/>
              </a:lnSpc>
              <a:spcBef>
                <a:spcPts val="0"/>
              </a:spcBef>
            </a:pPr>
            <a:endPar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a:p>
            <a:pPr lvl="0" indent="0" algn="l" defTabSz="914400" fontAlgn="auto">
              <a:lnSpc>
                <a:spcPct val="150000"/>
              </a:lnSpc>
              <a:spcBef>
                <a:spcPts val="0"/>
              </a:spcBef>
            </a:pPr>
            <a:endPar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a:p>
            <a:pPr lvl="0" indent="0" algn="l" defTabSz="914400" fontAlgn="auto">
              <a:lnSpc>
                <a:spcPct val="150000"/>
              </a:lnSpc>
              <a:spcBef>
                <a:spcPts val="0"/>
              </a:spcBef>
            </a:pP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中国儿童服药困难发生率高达75.44％</a:t>
            </a:r>
            <a:r>
              <a:rPr lang="zh-CN" altLang="en-US" sz="1400"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r>
              <a:rPr lang="en-US" altLang="zh-CN" sz="1400"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2</a:t>
            </a:r>
            <a:r>
              <a:rPr lang="zh-CN" altLang="en-US" sz="1400"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r>
              <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。吞咽困难容易导致患儿出现误吸，从而导致吸入性肺炎、窒息甚至危及生命</a:t>
            </a:r>
            <a:r>
              <a:rPr lang="zh-CN" altLang="en-US" sz="1400"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r>
              <a:rPr lang="en-US" altLang="zh-CN" sz="1400"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3</a:t>
            </a:r>
            <a:r>
              <a:rPr lang="zh-CN" altLang="en-US" sz="1400"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r>
              <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超过80%的帕金森病患者会出现吞咽困难</a:t>
            </a:r>
            <a:r>
              <a:rPr lang="zh-CN" altLang="en-US" sz="1400"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r>
              <a:rPr lang="en-US" altLang="zh-CN" sz="1400"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4</a:t>
            </a:r>
            <a:r>
              <a:rPr lang="zh-CN" altLang="en-US" sz="1400"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r>
              <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吞咽困难也是脑卒中常见并发症之一</a:t>
            </a:r>
            <a:r>
              <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，发生率为 27%~64%</a:t>
            </a:r>
            <a:r>
              <a:rPr lang="zh-CN" altLang="en-US" sz="1400"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r>
              <a:rPr lang="en-US" altLang="zh-CN" sz="1400"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5</a:t>
            </a:r>
            <a:r>
              <a:rPr lang="zh-CN" altLang="en-US" sz="1400" baseline="300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r>
              <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rPr>
              <a:t>。</a:t>
            </a:r>
            <a:endParaRPr lang="zh-CN" altLang="en-US" sz="1400" dirty="0">
              <a:latin typeface="微软雅黑" panose="020B0503020204020204" charset="-122"/>
              <a:ea typeface="微软雅黑" panose="020B0503020204020204" charset="-122"/>
              <a:cs typeface="微软雅黑" panose="020B0503020204020204" charset="-122"/>
              <a:sym typeface="字魂59号-创粗黑" panose="00000500000000000000" pitchFamily="2" charset="-122"/>
            </a:endParaRPr>
          </a:p>
        </p:txBody>
      </p:sp>
      <p:sp>
        <p:nvSpPr>
          <p:cNvPr id="8" name="文本框 7"/>
          <p:cNvSpPr txBox="1"/>
          <p:nvPr/>
        </p:nvSpPr>
        <p:spPr>
          <a:xfrm>
            <a:off x="7948930" y="2015490"/>
            <a:ext cx="3498850" cy="3131185"/>
          </a:xfrm>
          <a:prstGeom prst="rect">
            <a:avLst/>
          </a:prstGeom>
          <a:noFill/>
          <a:ln>
            <a:solidFill>
              <a:schemeClr val="accent4">
                <a:lumMod val="75000"/>
              </a:schemeClr>
            </a:solidFill>
          </a:ln>
        </p:spPr>
        <p:txBody>
          <a:bodyPr wrap="square" rtlCol="0" anchor="t">
            <a:noAutofit/>
          </a:bodyPr>
          <a:p>
            <a:pPr lvl="0" indent="0" algn="l" defTabSz="914400" fontAlgn="auto">
              <a:lnSpc>
                <a:spcPct val="150000"/>
              </a:lnSpc>
              <a:spcBef>
                <a:spcPts val="0"/>
              </a:spcBef>
            </a:pPr>
            <a:endParaRPr lang="zh-CN" altLang="en-US" sz="1400" dirty="0">
              <a:latin typeface="微软雅黑" panose="020B0503020204020204" charset="-122"/>
              <a:ea typeface="微软雅黑" panose="020B0503020204020204" charset="-122"/>
              <a:cs typeface="+mn-ea"/>
              <a:sym typeface="字魂59号-创粗黑" panose="00000500000000000000" pitchFamily="2" charset="-122"/>
            </a:endParaRPr>
          </a:p>
          <a:p>
            <a:pPr lvl="0" indent="0" algn="l" defTabSz="914400" fontAlgn="auto">
              <a:lnSpc>
                <a:spcPct val="150000"/>
              </a:lnSpc>
              <a:spcBef>
                <a:spcPts val="0"/>
              </a:spcBef>
            </a:pPr>
            <a:endParaRPr lang="zh-CN" altLang="en-US" sz="1400" dirty="0">
              <a:solidFill>
                <a:schemeClr val="tx1"/>
              </a:solidFill>
              <a:latin typeface="微软雅黑" panose="020B0503020204020204" charset="-122"/>
              <a:ea typeface="微软雅黑" panose="020B0503020204020204" charset="-122"/>
              <a:cs typeface="+mn-ea"/>
              <a:sym typeface="字魂59号-创粗黑" panose="00000500000000000000" pitchFamily="2" charset="-122"/>
            </a:endParaRPr>
          </a:p>
          <a:p>
            <a:pPr lvl="0" indent="0" algn="l" defTabSz="914400" fontAlgn="auto">
              <a:lnSpc>
                <a:spcPct val="150000"/>
              </a:lnSpc>
              <a:spcBef>
                <a:spcPts val="0"/>
              </a:spcBef>
            </a:pPr>
            <a:r>
              <a:rPr lang="zh-CN" altLang="en-US" sz="1400" dirty="0">
                <a:solidFill>
                  <a:schemeClr val="tx1"/>
                </a:solidFill>
                <a:latin typeface="微软雅黑" panose="020B0503020204020204" charset="-122"/>
                <a:ea typeface="微软雅黑" panose="020B0503020204020204" charset="-122"/>
                <a:cs typeface="+mn-ea"/>
                <a:sym typeface="字魂59号-创粗黑" panose="00000500000000000000" pitchFamily="2" charset="-122"/>
              </a:rPr>
              <a:t>盐酸氨溴索直服颗粒放置于舌上几秒内刺激口腔分泌唾液，并包裹全部的颗粒形成柔软、顺滑、表面稳定的类凝胶物，易于吞服。</a:t>
            </a:r>
            <a:endParaRPr lang="zh-CN" altLang="en-US" sz="1400" dirty="0">
              <a:solidFill>
                <a:schemeClr val="tx1"/>
              </a:solidFill>
              <a:latin typeface="微软雅黑" panose="020B0503020204020204" charset="-122"/>
              <a:ea typeface="微软雅黑" panose="020B0503020204020204" charset="-122"/>
              <a:cs typeface="+mn-ea"/>
              <a:sym typeface="字魂59号-创粗黑" panose="00000500000000000000" pitchFamily="2" charset="-122"/>
            </a:endParaRPr>
          </a:p>
          <a:p>
            <a:pPr lvl="0" indent="0" algn="l" defTabSz="914400" fontAlgn="auto">
              <a:lnSpc>
                <a:spcPct val="150000"/>
              </a:lnSpc>
              <a:spcBef>
                <a:spcPts val="0"/>
              </a:spcBef>
            </a:pPr>
            <a:r>
              <a:rPr lang="zh-CN" altLang="en-US" sz="1400" dirty="0">
                <a:latin typeface="微软雅黑" panose="020B0503020204020204" charset="-122"/>
                <a:ea typeface="微软雅黑" panose="020B0503020204020204" charset="-122"/>
                <a:sym typeface="+mn-ea"/>
              </a:rPr>
              <a:t>微丸多层包衣技术，</a:t>
            </a:r>
            <a:r>
              <a:rPr lang="zh-CN" altLang="en-US" sz="1400" dirty="0">
                <a:solidFill>
                  <a:schemeClr val="tx1"/>
                </a:solidFill>
                <a:latin typeface="微软雅黑" panose="020B0503020204020204" charset="-122"/>
                <a:ea typeface="微软雅黑" panose="020B0503020204020204" charset="-122"/>
                <a:sym typeface="+mn-ea"/>
              </a:rPr>
              <a:t>草莓口味</a:t>
            </a:r>
            <a:r>
              <a:rPr lang="zh-CN" altLang="en-US" sz="1400" dirty="0">
                <a:latin typeface="微软雅黑" panose="020B0503020204020204" charset="-122"/>
                <a:ea typeface="微软雅黑" panose="020B0503020204020204" charset="-122"/>
                <a:sym typeface="+mn-ea"/>
              </a:rPr>
              <a:t>，口感清凉顺滑，</a:t>
            </a:r>
            <a:r>
              <a:rPr lang="zh-CN" altLang="en-US" sz="1400" b="1" dirty="0">
                <a:solidFill>
                  <a:srgbClr val="FF0000"/>
                </a:solidFill>
                <a:latin typeface="微软雅黑" panose="020B0503020204020204" charset="-122"/>
                <a:ea typeface="微软雅黑" panose="020B0503020204020204" charset="-122"/>
                <a:sym typeface="+mn-ea"/>
              </a:rPr>
              <a:t>掩盖了氨溴索的苦味</a:t>
            </a:r>
            <a:r>
              <a:rPr lang="zh-CN" altLang="en-US" sz="1400" dirty="0">
                <a:latin typeface="微软雅黑" panose="020B0503020204020204" charset="-122"/>
                <a:ea typeface="微软雅黑" panose="020B0503020204020204" charset="-122"/>
                <a:sym typeface="+mn-ea"/>
              </a:rPr>
              <a:t>，提升服药口感，提高患儿服药意愿。</a:t>
            </a:r>
            <a:endParaRPr lang="zh-CN" altLang="en-US" sz="1400" dirty="0">
              <a:solidFill>
                <a:schemeClr val="tx1"/>
              </a:solidFill>
              <a:latin typeface="微软雅黑" panose="020B0503020204020204" charset="-122"/>
              <a:ea typeface="微软雅黑" panose="020B0503020204020204" charset="-122"/>
            </a:endParaRPr>
          </a:p>
          <a:p>
            <a:pPr lvl="0" indent="0" algn="l" defTabSz="914400" fontAlgn="auto">
              <a:lnSpc>
                <a:spcPct val="150000"/>
              </a:lnSpc>
              <a:spcBef>
                <a:spcPts val="0"/>
              </a:spcBef>
            </a:pPr>
            <a:endParaRPr lang="zh-CN" altLang="en-US" sz="1400" dirty="0">
              <a:solidFill>
                <a:schemeClr val="tx1"/>
              </a:solidFill>
              <a:latin typeface="微软雅黑" panose="020B0503020204020204" charset="-122"/>
              <a:ea typeface="微软雅黑" panose="020B0503020204020204" charset="-122"/>
              <a:cs typeface="+mn-ea"/>
              <a:sym typeface="字魂59号-创粗黑" panose="00000500000000000000" pitchFamily="2" charset="-122"/>
            </a:endParaRPr>
          </a:p>
        </p:txBody>
      </p:sp>
      <p:sp>
        <p:nvSpPr>
          <p:cNvPr id="11" name="文本框 10"/>
          <p:cNvSpPr txBox="1"/>
          <p:nvPr/>
        </p:nvSpPr>
        <p:spPr>
          <a:xfrm>
            <a:off x="955675" y="1673860"/>
            <a:ext cx="2491105" cy="610870"/>
          </a:xfrm>
          <a:prstGeom prst="rect">
            <a:avLst/>
          </a:prstGeom>
          <a:solidFill>
            <a:schemeClr val="accent4">
              <a:lumMod val="75000"/>
            </a:schemeClr>
          </a:solidFill>
        </p:spPr>
        <p:txBody>
          <a:bodyPr wrap="square" rtlCol="0">
            <a:noAutofit/>
          </a:bodyPr>
          <a:p>
            <a:pPr indent="0" algn="ctr" fontAlgn="auto"/>
            <a:r>
              <a:rPr lang="zh-CN" altLang="en-US" sz="1600" b="1">
                <a:solidFill>
                  <a:schemeClr val="bg1"/>
                </a:solidFill>
                <a:latin typeface="微软雅黑" panose="020B0503020204020204" charset="-122"/>
                <a:ea typeface="微软雅黑" panose="020B0503020204020204" charset="-122"/>
              </a:rPr>
              <a:t>儿童和老人是呼吸道疾病频发人群</a:t>
            </a:r>
            <a:endParaRPr lang="zh-CN" altLang="en-US" sz="1600" b="1">
              <a:solidFill>
                <a:schemeClr val="bg1"/>
              </a:solidFill>
              <a:latin typeface="微软雅黑" panose="020B0503020204020204" charset="-122"/>
              <a:ea typeface="微软雅黑" panose="020B0503020204020204" charset="-122"/>
            </a:endParaRPr>
          </a:p>
        </p:txBody>
      </p:sp>
      <p:sp>
        <p:nvSpPr>
          <p:cNvPr id="15" name="文本框 14"/>
          <p:cNvSpPr txBox="1"/>
          <p:nvPr/>
        </p:nvSpPr>
        <p:spPr>
          <a:xfrm>
            <a:off x="4370070" y="1673860"/>
            <a:ext cx="2955290" cy="610870"/>
          </a:xfrm>
          <a:prstGeom prst="rect">
            <a:avLst/>
          </a:prstGeom>
          <a:solidFill>
            <a:schemeClr val="accent4">
              <a:lumMod val="75000"/>
            </a:schemeClr>
          </a:solidFill>
        </p:spPr>
        <p:txBody>
          <a:bodyPr wrap="square" rtlCol="0">
            <a:noAutofit/>
          </a:bodyPr>
          <a:p>
            <a:pPr indent="0" algn="ctr" fontAlgn="auto"/>
            <a:r>
              <a:rPr lang="zh-CN" altLang="en-US" sz="1600" b="1">
                <a:solidFill>
                  <a:schemeClr val="bg1"/>
                </a:solidFill>
                <a:latin typeface="微软雅黑" panose="020B0503020204020204" charset="-122"/>
                <a:ea typeface="微软雅黑" panose="020B0503020204020204" charset="-122"/>
              </a:rPr>
              <a:t>服药困难儿童和吞咽困难老年人的服药依从性亟待提高</a:t>
            </a:r>
            <a:endParaRPr lang="zh-CN" altLang="en-US" sz="1600" b="1">
              <a:solidFill>
                <a:schemeClr val="bg1"/>
              </a:solidFill>
              <a:latin typeface="微软雅黑" panose="020B0503020204020204" charset="-122"/>
              <a:ea typeface="微软雅黑" panose="020B0503020204020204" charset="-122"/>
            </a:endParaRPr>
          </a:p>
        </p:txBody>
      </p:sp>
      <p:sp>
        <p:nvSpPr>
          <p:cNvPr id="16" name="文本框 15"/>
          <p:cNvSpPr txBox="1"/>
          <p:nvPr/>
        </p:nvSpPr>
        <p:spPr>
          <a:xfrm>
            <a:off x="8032750" y="1673860"/>
            <a:ext cx="3249930" cy="611505"/>
          </a:xfrm>
          <a:prstGeom prst="rect">
            <a:avLst/>
          </a:prstGeom>
          <a:solidFill>
            <a:schemeClr val="accent4">
              <a:lumMod val="75000"/>
            </a:schemeClr>
          </a:solidFill>
        </p:spPr>
        <p:txBody>
          <a:bodyPr wrap="square" rtlCol="0">
            <a:noAutofit/>
          </a:bodyPr>
          <a:p>
            <a:pPr indent="0" algn="ctr" fontAlgn="auto"/>
            <a:r>
              <a:rPr lang="zh-CN" altLang="en-US" sz="1600" b="1">
                <a:solidFill>
                  <a:schemeClr val="bg1"/>
                </a:solidFill>
                <a:latin typeface="微软雅黑" panose="020B0503020204020204" charset="-122"/>
                <a:ea typeface="微软雅黑" panose="020B0503020204020204" charset="-122"/>
              </a:rPr>
              <a:t>盐酸氨溴索直服颗粒</a:t>
            </a:r>
            <a:r>
              <a:rPr lang="zh-CN" altLang="en-US" sz="1600" b="1">
                <a:solidFill>
                  <a:schemeClr val="bg1"/>
                </a:solidFill>
                <a:latin typeface="微软雅黑" panose="020B0503020204020204" charset="-122"/>
                <a:ea typeface="微软雅黑" panose="020B0503020204020204" charset="-122"/>
              </a:rPr>
              <a:t>满足服药困难儿童和吞咽困难患者的临床需求</a:t>
            </a:r>
            <a:endParaRPr lang="zh-CN" altLang="en-US" sz="1600" b="1">
              <a:solidFill>
                <a:schemeClr val="bg1"/>
              </a:solidFill>
              <a:latin typeface="微软雅黑" panose="020B0503020204020204" charset="-122"/>
              <a:ea typeface="微软雅黑" panose="020B0503020204020204" charset="-122"/>
            </a:endParaRPr>
          </a:p>
        </p:txBody>
      </p:sp>
      <p:sp>
        <p:nvSpPr>
          <p:cNvPr id="82" name="文本框 81"/>
          <p:cNvSpPr txBox="1"/>
          <p:nvPr/>
        </p:nvSpPr>
        <p:spPr>
          <a:xfrm>
            <a:off x="588645" y="5452110"/>
            <a:ext cx="10753725" cy="865505"/>
          </a:xfrm>
          <a:prstGeom prst="rect">
            <a:avLst/>
          </a:prstGeom>
          <a:noFill/>
        </p:spPr>
        <p:txBody>
          <a:bodyPr wrap="square" rtlCol="0" anchor="t">
            <a:noAutofit/>
          </a:bodyPr>
          <a:p>
            <a:pPr indent="0" fontAlgn="auto">
              <a:lnSpc>
                <a:spcPct val="100000"/>
              </a:lnSpc>
            </a:pPr>
            <a:r>
              <a:rPr lang="zh-CN" altLang="en-US" sz="800">
                <a:latin typeface="微软雅黑" panose="020B0503020204020204" charset="-122"/>
                <a:ea typeface="微软雅黑" panose="020B0503020204020204" charset="-122"/>
                <a:cs typeface="微软雅黑" panose="020B0503020204020204" charset="-122"/>
              </a:rPr>
              <a:t>参考文献：</a:t>
            </a:r>
            <a:endParaRPr lang="zh-CN" altLang="en-US" sz="800">
              <a:latin typeface="微软雅黑" panose="020B0503020204020204" charset="-122"/>
              <a:ea typeface="微软雅黑" panose="020B0503020204020204" charset="-122"/>
              <a:cs typeface="微软雅黑" panose="020B0503020204020204" charset="-122"/>
            </a:endParaRPr>
          </a:p>
          <a:p>
            <a:pPr indent="0" fontAlgn="auto">
              <a:lnSpc>
                <a:spcPct val="100000"/>
              </a:lnSpc>
            </a:pPr>
            <a:r>
              <a:rPr lang="zh-CN" altLang="en-US" sz="800">
                <a:latin typeface="微软雅黑" panose="020B0503020204020204" charset="-122"/>
                <a:ea typeface="微软雅黑" panose="020B0503020204020204" charset="-122"/>
                <a:cs typeface="微软雅黑" panose="020B0503020204020204" charset="-122"/>
              </a:rPr>
              <a:t>[</a:t>
            </a:r>
            <a:r>
              <a:rPr lang="en-US" altLang="zh-CN" sz="800">
                <a:latin typeface="微软雅黑" panose="020B0503020204020204" charset="-122"/>
                <a:ea typeface="微软雅黑" panose="020B0503020204020204" charset="-122"/>
                <a:cs typeface="微软雅黑" panose="020B0503020204020204" charset="-122"/>
              </a:rPr>
              <a:t>1</a:t>
            </a:r>
            <a:r>
              <a:rPr lang="zh-CN" altLang="en-US" sz="800">
                <a:latin typeface="微软雅黑" panose="020B0503020204020204" charset="-122"/>
                <a:ea typeface="微软雅黑" panose="020B0503020204020204" charset="-122"/>
                <a:cs typeface="微软雅黑" panose="020B0503020204020204" charset="-122"/>
              </a:rPr>
              <a:t>]慢性气道炎症性疾病气道黏液高分泌管理中国专家共识.中华结核和呼吸杂志.2015,38(10):723-729.</a:t>
            </a:r>
            <a:endParaRPr lang="zh-CN" altLang="en-US" sz="800">
              <a:latin typeface="微软雅黑" panose="020B0503020204020204" charset="-122"/>
              <a:ea typeface="微软雅黑" panose="020B0503020204020204" charset="-122"/>
              <a:cs typeface="微软雅黑" panose="020B0503020204020204" charset="-122"/>
            </a:endParaRPr>
          </a:p>
          <a:p>
            <a:pPr indent="0" fontAlgn="auto">
              <a:lnSpc>
                <a:spcPct val="100000"/>
              </a:lnSpc>
            </a:pPr>
            <a:r>
              <a:rPr lang="zh-CN" altLang="en-US" sz="800">
                <a:latin typeface="微软雅黑" panose="020B0503020204020204" charset="-122"/>
                <a:ea typeface="微软雅黑" panose="020B0503020204020204" charset="-122"/>
                <a:cs typeface="微软雅黑" panose="020B0503020204020204" charset="-122"/>
              </a:rPr>
              <a:t>[</a:t>
            </a:r>
            <a:r>
              <a:rPr lang="zh-CN" altLang="en-US" sz="800">
                <a:latin typeface="微软雅黑" panose="020B0503020204020204" charset="-122"/>
                <a:ea typeface="微软雅黑" panose="020B0503020204020204" charset="-122"/>
                <a:cs typeface="微软雅黑" panose="020B0503020204020204" charset="-122"/>
              </a:rPr>
              <a:t>2]魏兵,孙铭蔚,闵双双,等.中国15个城市儿童服药困难问题的初步调查分析[J].中国儿童保健杂志,2019,27(06):606-608.</a:t>
            </a:r>
            <a:endParaRPr lang="zh-CN" altLang="en-US" sz="800">
              <a:latin typeface="微软雅黑" panose="020B0503020204020204" charset="-122"/>
              <a:ea typeface="微软雅黑" panose="020B0503020204020204" charset="-122"/>
              <a:cs typeface="微软雅黑" panose="020B0503020204020204" charset="-122"/>
            </a:endParaRPr>
          </a:p>
          <a:p>
            <a:pPr indent="0" fontAlgn="auto">
              <a:lnSpc>
                <a:spcPct val="100000"/>
              </a:lnSpc>
            </a:pPr>
            <a:r>
              <a:rPr lang="zh-CN" altLang="en-US" sz="800">
                <a:latin typeface="微软雅黑" panose="020B0503020204020204" charset="-122"/>
                <a:ea typeface="微软雅黑" panose="020B0503020204020204" charset="-122"/>
                <a:cs typeface="微软雅黑" panose="020B0503020204020204" charset="-122"/>
              </a:rPr>
              <a:t>[</a:t>
            </a:r>
            <a:r>
              <a:rPr lang="zh-CN" altLang="en-US" sz="800">
                <a:latin typeface="微软雅黑" panose="020B0503020204020204" charset="-122"/>
                <a:ea typeface="微软雅黑" panose="020B0503020204020204" charset="-122"/>
                <a:cs typeface="微软雅黑" panose="020B0503020204020204" charset="-122"/>
              </a:rPr>
              <a:t>3]孙娜,徐勇胜,董汉汉.儿童吞咽困难的评估方法研究进展[J].国际儿科学杂志,2018,45(4):264-266 .</a:t>
            </a:r>
            <a:endParaRPr lang="zh-CN" altLang="en-US" sz="800">
              <a:latin typeface="微软雅黑" panose="020B0503020204020204" charset="-122"/>
              <a:ea typeface="微软雅黑" panose="020B0503020204020204" charset="-122"/>
              <a:cs typeface="微软雅黑" panose="020B0503020204020204" charset="-122"/>
            </a:endParaRPr>
          </a:p>
          <a:p>
            <a:pPr indent="0" fontAlgn="auto">
              <a:lnSpc>
                <a:spcPct val="100000"/>
              </a:lnSpc>
            </a:pPr>
            <a:r>
              <a:rPr lang="zh-CN" altLang="en-US" sz="800">
                <a:latin typeface="微软雅黑" panose="020B0503020204020204" charset="-122"/>
                <a:ea typeface="微软雅黑" panose="020B0503020204020204" charset="-122"/>
                <a:cs typeface="微软雅黑" panose="020B0503020204020204" charset="-122"/>
              </a:rPr>
              <a:t>[</a:t>
            </a:r>
            <a:r>
              <a:rPr lang="zh-CN" altLang="en-US" sz="800">
                <a:latin typeface="微软雅黑" panose="020B0503020204020204" charset="-122"/>
                <a:ea typeface="微软雅黑" panose="020B0503020204020204" charset="-122"/>
                <a:cs typeface="微软雅黑" panose="020B0503020204020204" charset="-122"/>
              </a:rPr>
              <a:t>4] Lee E , Kim G J , Ryu H ,et al.Pharyngeal Structure and Dysphagia in Patients with Parkinson's Disease and Related Disorders[J].Dysphagia, 2024, 39(3):468-475.DOI:10.1007/s00455-023-10631-9.</a:t>
            </a:r>
            <a:endParaRPr lang="zh-CN" altLang="en-US" sz="800">
              <a:latin typeface="微软雅黑" panose="020B0503020204020204" charset="-122"/>
              <a:ea typeface="微软雅黑" panose="020B0503020204020204" charset="-122"/>
              <a:cs typeface="微软雅黑" panose="020B0503020204020204" charset="-122"/>
            </a:endParaRPr>
          </a:p>
          <a:p>
            <a:pPr indent="0" fontAlgn="auto">
              <a:lnSpc>
                <a:spcPct val="100000"/>
              </a:lnSpc>
            </a:pPr>
            <a:r>
              <a:rPr lang="zh-CN" altLang="en-US" sz="800">
                <a:latin typeface="微软雅黑" panose="020B0503020204020204" charset="-122"/>
                <a:ea typeface="微软雅黑" panose="020B0503020204020204" charset="-122"/>
                <a:cs typeface="微软雅黑" panose="020B0503020204020204" charset="-122"/>
              </a:rPr>
              <a:t>[</a:t>
            </a:r>
            <a:r>
              <a:rPr lang="zh-CN" altLang="en-US" sz="800">
                <a:latin typeface="微软雅黑" panose="020B0503020204020204" charset="-122"/>
                <a:ea typeface="微软雅黑" panose="020B0503020204020204" charset="-122"/>
                <a:cs typeface="微软雅黑" panose="020B0503020204020204" charset="-122"/>
              </a:rPr>
              <a:t>5]《中国脑卒中防治报告2021》概要[J].中国脑血管病杂志,2023,20(11):783-793.</a:t>
            </a:r>
            <a:endParaRPr lang="zh-CN" altLang="en-US" sz="8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标题 12"/>
          <p:cNvSpPr>
            <a:spLocks noGrp="1"/>
          </p:cNvSpPr>
          <p:nvPr>
            <p:custDataLst>
              <p:tags r:id="rId1"/>
            </p:custDataLst>
          </p:nvPr>
        </p:nvSpPr>
        <p:spPr>
          <a:xfrm>
            <a:off x="85725" y="435610"/>
            <a:ext cx="11933555" cy="948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0" algn="l" fontAlgn="auto"/>
            <a:r>
              <a:rPr lang="zh-CN" altLang="en-US" sz="2400" b="1" dirty="0">
                <a:solidFill>
                  <a:schemeClr val="accent4">
                    <a:lumMod val="75000"/>
                  </a:schemeClr>
                </a:solidFill>
                <a:latin typeface="微软雅黑" panose="020B0503020204020204" charset="-122"/>
                <a:ea typeface="微软雅黑" panose="020B0503020204020204" charset="-122"/>
                <a:cs typeface="+mn-cs"/>
              </a:rPr>
              <a:t>安全性：</a:t>
            </a:r>
            <a:r>
              <a:rPr sz="2400" b="1" dirty="0">
                <a:solidFill>
                  <a:schemeClr val="accent4">
                    <a:lumMod val="75000"/>
                  </a:schemeClr>
                </a:solidFill>
                <a:latin typeface="微软雅黑" panose="020B0503020204020204" charset="-122"/>
                <a:ea typeface="微软雅黑" panose="020B0503020204020204" charset="-122"/>
                <a:cs typeface="+mn-cs"/>
              </a:rPr>
              <a:t>无水吞服剂型</a:t>
            </a:r>
            <a:r>
              <a:rPr lang="zh-CN" sz="2400" b="1" dirty="0">
                <a:solidFill>
                  <a:schemeClr val="accent4">
                    <a:lumMod val="75000"/>
                  </a:schemeClr>
                </a:solidFill>
                <a:latin typeface="微软雅黑" panose="020B0503020204020204" charset="-122"/>
                <a:ea typeface="微软雅黑" panose="020B0503020204020204" charset="-122"/>
                <a:cs typeface="+mn-cs"/>
              </a:rPr>
              <a:t>自</a:t>
            </a:r>
            <a:r>
              <a:rPr sz="2400" b="1" dirty="0">
                <a:solidFill>
                  <a:schemeClr val="accent4">
                    <a:lumMod val="75000"/>
                  </a:schemeClr>
                </a:solidFill>
                <a:latin typeface="微软雅黑" panose="020B0503020204020204" charset="-122"/>
                <a:ea typeface="微软雅黑" panose="020B0503020204020204" charset="-122"/>
                <a:cs typeface="+mn-cs"/>
              </a:rPr>
              <a:t>1995年</a:t>
            </a:r>
            <a:r>
              <a:rPr lang="zh-CN" sz="2400" b="1" dirty="0">
                <a:solidFill>
                  <a:schemeClr val="accent4">
                    <a:lumMod val="75000"/>
                  </a:schemeClr>
                </a:solidFill>
                <a:latin typeface="微软雅黑" panose="020B0503020204020204" charset="-122"/>
                <a:ea typeface="微软雅黑" panose="020B0503020204020204" charset="-122"/>
                <a:cs typeface="+mn-cs"/>
              </a:rPr>
              <a:t>起</a:t>
            </a:r>
            <a:r>
              <a:rPr sz="2400" b="1" dirty="0">
                <a:solidFill>
                  <a:schemeClr val="accent4">
                    <a:lumMod val="75000"/>
                  </a:schemeClr>
                </a:solidFill>
                <a:latin typeface="微软雅黑" panose="020B0503020204020204" charset="-122"/>
                <a:ea typeface="微软雅黑" panose="020B0503020204020204" charset="-122"/>
                <a:cs typeface="+mn-cs"/>
              </a:rPr>
              <a:t>在</a:t>
            </a:r>
            <a:r>
              <a:rPr lang="zh-CN" sz="2400" b="1" dirty="0">
                <a:solidFill>
                  <a:schemeClr val="accent4">
                    <a:lumMod val="75000"/>
                  </a:schemeClr>
                </a:solidFill>
                <a:latin typeface="微软雅黑" panose="020B0503020204020204" charset="-122"/>
                <a:ea typeface="微软雅黑" panose="020B0503020204020204" charset="-122"/>
                <a:cs typeface="+mn-cs"/>
              </a:rPr>
              <a:t>欧美、日本</a:t>
            </a:r>
            <a:r>
              <a:rPr sz="2400" b="1" dirty="0">
                <a:solidFill>
                  <a:schemeClr val="accent4">
                    <a:lumMod val="75000"/>
                  </a:schemeClr>
                </a:solidFill>
                <a:latin typeface="微软雅黑" panose="020B0503020204020204" charset="-122"/>
                <a:ea typeface="微软雅黑" panose="020B0503020204020204" charset="-122"/>
                <a:cs typeface="+mn-cs"/>
              </a:rPr>
              <a:t>等</a:t>
            </a:r>
            <a:r>
              <a:rPr lang="zh-CN" sz="2400" b="1" dirty="0">
                <a:solidFill>
                  <a:schemeClr val="accent4">
                    <a:lumMod val="75000"/>
                  </a:schemeClr>
                </a:solidFill>
                <a:latin typeface="微软雅黑" panose="020B0503020204020204" charset="-122"/>
                <a:ea typeface="微软雅黑" panose="020B0503020204020204" charset="-122"/>
                <a:cs typeface="+mn-cs"/>
              </a:rPr>
              <a:t>陆续</a:t>
            </a:r>
            <a:r>
              <a:rPr sz="2400" b="1" dirty="0">
                <a:solidFill>
                  <a:schemeClr val="accent4">
                    <a:lumMod val="75000"/>
                  </a:schemeClr>
                </a:solidFill>
                <a:latin typeface="微软雅黑" panose="020B0503020204020204" charset="-122"/>
                <a:ea typeface="微软雅黑" panose="020B0503020204020204" charset="-122"/>
                <a:cs typeface="+mn-cs"/>
              </a:rPr>
              <a:t>上市，服药便利</a:t>
            </a:r>
            <a:r>
              <a:rPr lang="zh-CN" sz="2400" b="1" dirty="0">
                <a:solidFill>
                  <a:schemeClr val="accent4">
                    <a:lumMod val="75000"/>
                  </a:schemeClr>
                </a:solidFill>
                <a:latin typeface="微软雅黑" panose="020B0503020204020204" charset="-122"/>
                <a:ea typeface="微软雅黑" panose="020B0503020204020204" charset="-122"/>
                <a:cs typeface="+mn-cs"/>
              </a:rPr>
              <a:t>且</a:t>
            </a:r>
            <a:r>
              <a:rPr sz="2400" b="1" dirty="0">
                <a:solidFill>
                  <a:schemeClr val="accent4">
                    <a:lumMod val="75000"/>
                  </a:schemeClr>
                </a:solidFill>
                <a:latin typeface="微软雅黑" panose="020B0503020204020204" charset="-122"/>
                <a:ea typeface="微软雅黑" panose="020B0503020204020204" charset="-122"/>
                <a:cs typeface="+mn-cs"/>
              </a:rPr>
              <a:t>安全；</a:t>
            </a:r>
            <a:endParaRPr sz="2400" b="1" dirty="0">
              <a:solidFill>
                <a:schemeClr val="accent4">
                  <a:lumMod val="75000"/>
                </a:schemeClr>
              </a:solidFill>
              <a:latin typeface="微软雅黑" panose="020B0503020204020204" charset="-122"/>
              <a:ea typeface="微软雅黑" panose="020B0503020204020204" charset="-122"/>
              <a:cs typeface="+mn-cs"/>
            </a:endParaRPr>
          </a:p>
          <a:p>
            <a:pPr indent="0" algn="l" fontAlgn="auto"/>
            <a:r>
              <a:rPr sz="2400" b="1" dirty="0">
                <a:solidFill>
                  <a:schemeClr val="accent4">
                    <a:lumMod val="75000"/>
                  </a:schemeClr>
                </a:solidFill>
                <a:latin typeface="微软雅黑" panose="020B0503020204020204" charset="-122"/>
                <a:ea typeface="微软雅黑" panose="020B0503020204020204" charset="-122"/>
                <a:cs typeface="+mn-cs"/>
              </a:rPr>
              <a:t> </a:t>
            </a:r>
            <a:r>
              <a:rPr lang="en-US" sz="2400" b="1" dirty="0">
                <a:solidFill>
                  <a:schemeClr val="accent4">
                    <a:lumMod val="75000"/>
                  </a:schemeClr>
                </a:solidFill>
                <a:latin typeface="微软雅黑" panose="020B0503020204020204" charset="-122"/>
                <a:ea typeface="微软雅黑" panose="020B0503020204020204" charset="-122"/>
                <a:cs typeface="+mn-cs"/>
              </a:rPr>
              <a:t>            </a:t>
            </a:r>
            <a:r>
              <a:rPr sz="2400" b="1" dirty="0">
                <a:solidFill>
                  <a:schemeClr val="accent4">
                    <a:lumMod val="75000"/>
                  </a:schemeClr>
                </a:solidFill>
                <a:latin typeface="微软雅黑" panose="020B0503020204020204" charset="-122"/>
                <a:ea typeface="微软雅黑" panose="020B0503020204020204" charset="-122"/>
                <a:cs typeface="+mn-cs"/>
              </a:rPr>
              <a:t>盐酸氨溴索安全性良好。</a:t>
            </a:r>
            <a:endParaRPr sz="2400" b="1" dirty="0">
              <a:solidFill>
                <a:schemeClr val="accent4">
                  <a:lumMod val="75000"/>
                </a:schemeClr>
              </a:solidFill>
              <a:latin typeface="微软雅黑" panose="020B0503020204020204" charset="-122"/>
              <a:ea typeface="微软雅黑" panose="020B0503020204020204" charset="-122"/>
              <a:cs typeface="+mn-cs"/>
            </a:endParaRPr>
          </a:p>
        </p:txBody>
      </p:sp>
      <p:sp>
        <p:nvSpPr>
          <p:cNvPr id="12" name="文本框 11"/>
          <p:cNvSpPr txBox="1"/>
          <p:nvPr/>
        </p:nvSpPr>
        <p:spPr>
          <a:xfrm>
            <a:off x="430530" y="1465580"/>
            <a:ext cx="11048365" cy="4357370"/>
          </a:xfrm>
          <a:prstGeom prst="rect">
            <a:avLst/>
          </a:prstGeom>
          <a:noFill/>
        </p:spPr>
        <p:txBody>
          <a:bodyPr wrap="square" rtlCol="0" anchor="t">
            <a:noAutofit/>
          </a:bodyPr>
          <a:p>
            <a:pPr marL="285750" indent="-285750" fontAlgn="auto">
              <a:lnSpc>
                <a:spcPct val="150000"/>
              </a:lnSpc>
              <a:buFont typeface="Wingdings" panose="05000000000000000000" charset="0"/>
              <a:buChar char="l"/>
            </a:pPr>
            <a:r>
              <a:rPr lang="zh-CN" altLang="en-US" b="1" kern="0" dirty="0">
                <a:solidFill>
                  <a:schemeClr val="accent4">
                    <a:lumMod val="75000"/>
                  </a:schemeClr>
                </a:solidFill>
                <a:latin typeface="微软雅黑" panose="020B0503020204020204" charset="-122"/>
                <a:ea typeface="微软雅黑" panose="020B0503020204020204" charset="-122"/>
                <a:sym typeface="+mn-ea"/>
              </a:rPr>
              <a:t>药品说明书收载的安全性信息（完整内容详见说明书）</a:t>
            </a:r>
            <a:endParaRPr lang="zh-CN" altLang="en-US" b="1" kern="0" dirty="0">
              <a:solidFill>
                <a:schemeClr val="accent4">
                  <a:lumMod val="75000"/>
                </a:schemeClr>
              </a:solidFill>
              <a:latin typeface="微软雅黑" panose="020B0503020204020204" charset="-122"/>
              <a:ea typeface="微软雅黑" panose="020B0503020204020204" charset="-122"/>
            </a:endParaRPr>
          </a:p>
          <a:p>
            <a:pPr marL="285750" indent="-285750" fontAlgn="auto">
              <a:lnSpc>
                <a:spcPct val="150000"/>
              </a:lnSpc>
              <a:buFont typeface="Wingdings" panose="05000000000000000000" charset="0"/>
              <a:buChar char="l"/>
            </a:pPr>
            <a:r>
              <a:rPr lang="en-US" altLang="zh-CN" sz="1400" b="1" kern="0" dirty="0" smtClean="0">
                <a:solidFill>
                  <a:schemeClr val="accent4">
                    <a:lumMod val="75000"/>
                  </a:schemeClr>
                </a:solidFill>
                <a:latin typeface="微软雅黑" panose="020B0503020204020204" charset="-122"/>
                <a:ea typeface="微软雅黑" panose="020B0503020204020204" charset="-122"/>
                <a:sym typeface="+mn-ea"/>
              </a:rPr>
              <a:t>不良反应</a:t>
            </a:r>
            <a:endParaRPr lang="en-US" altLang="zh-CN" sz="1400" b="1" kern="0" dirty="0" smtClean="0">
              <a:solidFill>
                <a:schemeClr val="accent4">
                  <a:lumMod val="75000"/>
                </a:schemeClr>
              </a:solidFill>
              <a:latin typeface="微软雅黑" panose="020B0503020204020204" charset="-122"/>
              <a:ea typeface="微软雅黑" panose="020B0503020204020204" charset="-122"/>
            </a:endParaRPr>
          </a:p>
          <a:p>
            <a:pPr marL="171450" indent="-171450" fontAlgn="auto">
              <a:lnSpc>
                <a:spcPct val="150000"/>
              </a:lnSpc>
              <a:buFont typeface="Arial" panose="020B0604020202020204" pitchFamily="34" charset="0"/>
              <a:buChar char="•"/>
            </a:pPr>
            <a:r>
              <a:rPr lang="zh-CN" altLang="en-US" sz="1200" kern="0" dirty="0" smtClean="0">
                <a:solidFill>
                  <a:schemeClr val="tx1"/>
                </a:solidFill>
                <a:latin typeface="微软雅黑" panose="020B0503020204020204" charset="-122"/>
                <a:ea typeface="微软雅黑" panose="020B0503020204020204" charset="-122"/>
                <a:sym typeface="+mn-ea"/>
              </a:rPr>
              <a:t>偶见皮疹、恶心、胃部不适、食欲缺乏、腹痛、腹泻</a:t>
            </a:r>
            <a:endParaRPr lang="zh-CN" altLang="en-US" sz="1200" kern="0" dirty="0" smtClean="0">
              <a:solidFill>
                <a:schemeClr val="tx1"/>
              </a:solidFill>
              <a:latin typeface="微软雅黑" panose="020B0503020204020204" charset="-122"/>
              <a:ea typeface="微软雅黑" panose="020B0503020204020204" charset="-122"/>
            </a:endParaRPr>
          </a:p>
          <a:p>
            <a:pPr marL="171450" indent="-171450" fontAlgn="auto">
              <a:lnSpc>
                <a:spcPct val="150000"/>
              </a:lnSpc>
              <a:buFont typeface="Arial" panose="020B0604020202020204" pitchFamily="34" charset="0"/>
              <a:buChar char="•"/>
            </a:pPr>
            <a:r>
              <a:rPr lang="zh-CN" altLang="en-US" sz="1200" kern="0" dirty="0" smtClean="0">
                <a:solidFill>
                  <a:schemeClr val="tx1"/>
                </a:solidFill>
                <a:latin typeface="微软雅黑" panose="020B0503020204020204" charset="-122"/>
                <a:ea typeface="微软雅黑" panose="020B0503020204020204" charset="-122"/>
                <a:sym typeface="+mn-ea"/>
              </a:rPr>
              <a:t>其他过敏反应，包括过敏性休克、血管神经性水肿、荨麻疹和瘙痒</a:t>
            </a:r>
            <a:endParaRPr lang="zh-CN" altLang="en-US" sz="1200" kern="0" dirty="0" smtClean="0">
              <a:solidFill>
                <a:schemeClr val="tx1"/>
              </a:solidFill>
              <a:latin typeface="微软雅黑" panose="020B0503020204020204" charset="-122"/>
              <a:ea typeface="微软雅黑" panose="020B0503020204020204" charset="-122"/>
            </a:endParaRPr>
          </a:p>
          <a:p>
            <a:pPr marL="171450" indent="-171450" fontAlgn="auto">
              <a:lnSpc>
                <a:spcPct val="150000"/>
              </a:lnSpc>
              <a:buFont typeface="Arial" panose="020B0604020202020204" pitchFamily="34" charset="0"/>
              <a:buChar char="•"/>
            </a:pPr>
            <a:r>
              <a:rPr lang="zh-CN" altLang="en-US" sz="1200" kern="0" dirty="0" smtClean="0">
                <a:solidFill>
                  <a:schemeClr val="tx1"/>
                </a:solidFill>
                <a:latin typeface="微软雅黑" panose="020B0503020204020204" charset="-122"/>
                <a:ea typeface="微软雅黑" panose="020B0503020204020204" charset="-122"/>
                <a:sym typeface="+mn-ea"/>
              </a:rPr>
              <a:t>其他胃肠道反应，如胃肠道功能紊乱，包括呕吐和消化不良</a:t>
            </a:r>
            <a:endParaRPr lang="zh-CN" altLang="en-US" sz="1200" kern="0" dirty="0" smtClean="0">
              <a:solidFill>
                <a:schemeClr val="tx1"/>
              </a:solidFill>
              <a:latin typeface="微软雅黑" panose="020B0503020204020204" charset="-122"/>
              <a:ea typeface="微软雅黑" panose="020B0503020204020204" charset="-122"/>
            </a:endParaRPr>
          </a:p>
          <a:p>
            <a:pPr marL="171450" indent="-171450" fontAlgn="auto">
              <a:lnSpc>
                <a:spcPct val="150000"/>
              </a:lnSpc>
              <a:buFont typeface="Arial" panose="020B0604020202020204" pitchFamily="34" charset="0"/>
              <a:buChar char="•"/>
            </a:pPr>
            <a:r>
              <a:rPr lang="zh-CN" altLang="en-US" sz="1200" kern="0" dirty="0" smtClean="0">
                <a:solidFill>
                  <a:schemeClr val="tx1"/>
                </a:solidFill>
                <a:latin typeface="微软雅黑" panose="020B0503020204020204" charset="-122"/>
                <a:ea typeface="微软雅黑" panose="020B0503020204020204" charset="-122"/>
                <a:sym typeface="+mn-ea"/>
              </a:rPr>
              <a:t>其他神经系统反应，包括头痛、头晕</a:t>
            </a:r>
            <a:endParaRPr lang="zh-CN" altLang="en-US" sz="1200" kern="0" dirty="0" smtClean="0">
              <a:solidFill>
                <a:schemeClr val="tx1"/>
              </a:solidFill>
              <a:latin typeface="微软雅黑" panose="020B0503020204020204" charset="-122"/>
              <a:ea typeface="微软雅黑" panose="020B0503020204020204" charset="-122"/>
            </a:endParaRPr>
          </a:p>
          <a:p>
            <a:pPr marL="171450" indent="-171450" fontAlgn="auto">
              <a:lnSpc>
                <a:spcPct val="150000"/>
              </a:lnSpc>
              <a:buFont typeface="Arial" panose="020B0604020202020204" pitchFamily="34" charset="0"/>
              <a:buChar char="•"/>
            </a:pPr>
            <a:r>
              <a:rPr lang="zh-CN" altLang="en-US" sz="1200" kern="0" dirty="0" smtClean="0">
                <a:solidFill>
                  <a:schemeClr val="tx1"/>
                </a:solidFill>
                <a:latin typeface="微软雅黑" panose="020B0503020204020204" charset="-122"/>
                <a:ea typeface="微软雅黑" panose="020B0503020204020204" charset="-122"/>
                <a:sym typeface="+mn-ea"/>
              </a:rPr>
              <a:t>罕见严重的皮肤反应，包括多形性红斑、史蒂文斯-约翰逊综合征（SJS）/中毒性表皮坏死松解症（TEN）和急性全身性发疹性脓疱病</a:t>
            </a:r>
            <a:endParaRPr lang="zh-CN" altLang="en-US" sz="1200" kern="0" dirty="0" smtClean="0">
              <a:solidFill>
                <a:schemeClr val="tx1"/>
              </a:solidFill>
              <a:latin typeface="微软雅黑" panose="020B0503020204020204" charset="-122"/>
              <a:ea typeface="微软雅黑" panose="020B0503020204020204" charset="-122"/>
            </a:endParaRPr>
          </a:p>
          <a:p>
            <a:pPr marL="285750" indent="-285750" algn="l" fontAlgn="auto">
              <a:lnSpc>
                <a:spcPct val="150000"/>
              </a:lnSpc>
              <a:buClrTx/>
              <a:buSzTx/>
              <a:buFont typeface="Wingdings" panose="05000000000000000000" charset="0"/>
              <a:buChar char="l"/>
            </a:pPr>
            <a:r>
              <a:rPr lang="en-US" altLang="zh-CN" sz="1400" b="1" kern="0" dirty="0" smtClean="0">
                <a:solidFill>
                  <a:schemeClr val="accent4">
                    <a:lumMod val="75000"/>
                  </a:schemeClr>
                </a:solidFill>
                <a:latin typeface="微软雅黑" panose="020B0503020204020204" charset="-122"/>
                <a:ea typeface="微软雅黑" panose="020B0503020204020204" charset="-122"/>
                <a:sym typeface="+mn-ea"/>
              </a:rPr>
              <a:t>禁忌</a:t>
            </a:r>
            <a:endParaRPr lang="en-US" altLang="zh-CN" sz="1400" b="1" kern="0" dirty="0" smtClean="0">
              <a:solidFill>
                <a:schemeClr val="accent4">
                  <a:lumMod val="75000"/>
                </a:schemeClr>
              </a:solidFill>
              <a:latin typeface="微软雅黑" panose="020B0503020204020204" charset="-122"/>
              <a:ea typeface="微软雅黑" panose="020B0503020204020204" charset="-122"/>
            </a:endParaRPr>
          </a:p>
          <a:p>
            <a:pPr indent="0" fontAlgn="auto">
              <a:lnSpc>
                <a:spcPct val="150000"/>
              </a:lnSpc>
              <a:buNone/>
            </a:pPr>
            <a:r>
              <a:rPr lang="zh-CN" altLang="en-US" sz="1200" kern="0" dirty="0" smtClean="0">
                <a:latin typeface="微软雅黑" panose="020B0503020204020204" charset="-122"/>
                <a:ea typeface="微软雅黑" panose="020B0503020204020204" charset="-122"/>
                <a:sym typeface="+mn-ea"/>
              </a:rPr>
              <a:t>已知对盐酸氨溴索或本品其他成份过敏者不宜使用。妊娠 3 个月内妇女禁用。</a:t>
            </a:r>
            <a:endParaRPr lang="zh-CN" altLang="en-US" sz="1200" kern="0" dirty="0" smtClean="0">
              <a:latin typeface="微软雅黑" panose="020B0503020204020204" charset="-122"/>
              <a:ea typeface="微软雅黑" panose="020B0503020204020204" charset="-122"/>
            </a:endParaRPr>
          </a:p>
          <a:p>
            <a:pPr marL="285750" indent="-285750" algn="l" fontAlgn="auto">
              <a:lnSpc>
                <a:spcPct val="150000"/>
              </a:lnSpc>
              <a:buClrTx/>
              <a:buSzTx/>
              <a:buFont typeface="Wingdings" panose="05000000000000000000" charset="0"/>
              <a:buChar char="l"/>
            </a:pPr>
            <a:r>
              <a:rPr lang="en-US" altLang="zh-CN" sz="1400" b="1" kern="0" dirty="0" smtClean="0">
                <a:solidFill>
                  <a:schemeClr val="accent4">
                    <a:lumMod val="75000"/>
                  </a:schemeClr>
                </a:solidFill>
                <a:latin typeface="微软雅黑" panose="020B0503020204020204" charset="-122"/>
                <a:ea typeface="微软雅黑" panose="020B0503020204020204" charset="-122"/>
                <a:sym typeface="+mn-ea"/>
              </a:rPr>
              <a:t>药物相互作用</a:t>
            </a:r>
            <a:endParaRPr lang="en-US" altLang="zh-CN" sz="1400" b="1" kern="0" dirty="0" smtClean="0">
              <a:solidFill>
                <a:schemeClr val="accent4">
                  <a:lumMod val="75000"/>
                </a:schemeClr>
              </a:solidFill>
              <a:latin typeface="微软雅黑" panose="020B0503020204020204" charset="-122"/>
              <a:ea typeface="微软雅黑" panose="020B0503020204020204" charset="-122"/>
            </a:endParaRPr>
          </a:p>
          <a:p>
            <a:pPr indent="0" fontAlgn="auto">
              <a:lnSpc>
                <a:spcPct val="150000"/>
              </a:lnSpc>
              <a:buNone/>
            </a:pPr>
            <a:r>
              <a:rPr lang="zh-CN" altLang="en-US" sz="1200" kern="0" dirty="0" smtClean="0">
                <a:latin typeface="微软雅黑" panose="020B0503020204020204" charset="-122"/>
                <a:ea typeface="微软雅黑" panose="020B0503020204020204" charset="-122"/>
                <a:sym typeface="+mn-ea"/>
              </a:rPr>
              <a:t>本品与抗生素（阿莫西林、头孢呋辛、红霉素、强力霉素）同时服用，可导致</a:t>
            </a:r>
            <a:r>
              <a:rPr lang="zh-CN" altLang="en-US" sz="1200" kern="0" dirty="0" smtClean="0">
                <a:latin typeface="微软雅黑" panose="020B0503020204020204" charset="-122"/>
                <a:ea typeface="微软雅黑" panose="020B0503020204020204" charset="-122"/>
                <a:sym typeface="+mn-ea"/>
              </a:rPr>
              <a:t>抗生素在肺组织浓度升高。</a:t>
            </a:r>
            <a:endParaRPr lang="zh-CN" altLang="en-US" sz="1200" kern="0" dirty="0" smtClean="0">
              <a:latin typeface="微软雅黑" panose="020B0503020204020204" charset="-122"/>
              <a:ea typeface="微软雅黑" panose="020B0503020204020204" charset="-122"/>
              <a:sym typeface="+mn-ea"/>
            </a:endParaRPr>
          </a:p>
          <a:p>
            <a:pPr marL="285750" indent="-285750" algn="l" fontAlgn="auto">
              <a:lnSpc>
                <a:spcPct val="150000"/>
              </a:lnSpc>
              <a:buClrTx/>
              <a:buSzTx/>
              <a:buFont typeface="Wingdings" panose="05000000000000000000" charset="0"/>
              <a:buChar char="l"/>
            </a:pPr>
            <a:r>
              <a:rPr lang="en-US" altLang="zh-CN" sz="1400" b="1" kern="0" dirty="0" smtClean="0">
                <a:solidFill>
                  <a:schemeClr val="accent4">
                    <a:lumMod val="75000"/>
                  </a:schemeClr>
                </a:solidFill>
                <a:latin typeface="微软雅黑" panose="020B0503020204020204" charset="-122"/>
                <a:ea typeface="微软雅黑" panose="020B0503020204020204" charset="-122"/>
                <a:sym typeface="+mn-ea"/>
              </a:rPr>
              <a:t>说明书警示语</a:t>
            </a:r>
            <a:r>
              <a:rPr lang="zh-CN" altLang="en-US" sz="1400" b="1" kern="0" dirty="0" smtClean="0">
                <a:solidFill>
                  <a:schemeClr val="accent4">
                    <a:lumMod val="75000"/>
                  </a:schemeClr>
                </a:solidFill>
                <a:latin typeface="微软雅黑" panose="020B0503020204020204" charset="-122"/>
                <a:ea typeface="微软雅黑" panose="020B0503020204020204" charset="-122"/>
                <a:sym typeface="+mn-ea"/>
              </a:rPr>
              <a:t>说明</a:t>
            </a:r>
            <a:endParaRPr lang="en-US" altLang="zh-CN" sz="1400" b="1" kern="0" dirty="0" smtClean="0">
              <a:solidFill>
                <a:schemeClr val="accent4">
                  <a:lumMod val="75000"/>
                </a:schemeClr>
              </a:solidFill>
              <a:latin typeface="微软雅黑" panose="020B0503020204020204" charset="-122"/>
              <a:ea typeface="微软雅黑" panose="020B0503020204020204" charset="-122"/>
              <a:sym typeface="+mn-ea"/>
            </a:endParaRPr>
          </a:p>
          <a:p>
            <a:pPr indent="0" algn="l" fontAlgn="auto">
              <a:lnSpc>
                <a:spcPct val="150000"/>
              </a:lnSpc>
              <a:buClrTx/>
              <a:buSzTx/>
              <a:buNone/>
            </a:pPr>
            <a:r>
              <a:rPr sz="1200" kern="0" dirty="0" smtClean="0">
                <a:latin typeface="微软雅黑" panose="020B0503020204020204" charset="-122"/>
                <a:ea typeface="微软雅黑" panose="020B0503020204020204" charset="-122"/>
                <a:sym typeface="+mn-ea"/>
              </a:rPr>
              <a:t>无水吞服剂型自1995年起在欧美、日本等陆续上市，服药便利</a:t>
            </a:r>
            <a:r>
              <a:rPr lang="zh-CN" sz="1200" kern="0" dirty="0" smtClean="0">
                <a:latin typeface="微软雅黑" panose="020B0503020204020204" charset="-122"/>
                <a:ea typeface="微软雅黑" panose="020B0503020204020204" charset="-122"/>
                <a:sym typeface="+mn-ea"/>
              </a:rPr>
              <a:t>且</a:t>
            </a:r>
            <a:r>
              <a:rPr sz="1200" kern="0" dirty="0" smtClean="0">
                <a:latin typeface="微软雅黑" panose="020B0503020204020204" charset="-122"/>
                <a:ea typeface="微软雅黑" panose="020B0503020204020204" charset="-122"/>
                <a:sym typeface="+mn-ea"/>
              </a:rPr>
              <a:t>安全，</a:t>
            </a:r>
            <a:r>
              <a:rPr lang="zh-CN" sz="1200" kern="0" dirty="0" smtClean="0">
                <a:latin typeface="微软雅黑" panose="020B0503020204020204" charset="-122"/>
                <a:ea typeface="微软雅黑" panose="020B0503020204020204" charset="-122"/>
                <a:sym typeface="+mn-ea"/>
              </a:rPr>
              <a:t>未见呛咳报道，</a:t>
            </a:r>
            <a:r>
              <a:rPr lang="zh-CN" altLang="en-US" sz="1200" kern="0" dirty="0" smtClean="0">
                <a:latin typeface="微软雅黑" panose="020B0503020204020204" charset="-122"/>
                <a:ea typeface="微软雅黑" panose="020B0503020204020204" charset="-122"/>
                <a:sym typeface="+mn-ea"/>
              </a:rPr>
              <a:t>并且国外已有采用直服颗粒剂型的止咳化痰及解热止痛儿童药品上市，但国内盐酸氨溴索直服颗粒剂型属于首上市，属于全新的</a:t>
            </a:r>
            <a:r>
              <a:rPr lang="zh-CN" altLang="en-US" sz="1200" kern="0" dirty="0" smtClean="0">
                <a:latin typeface="微软雅黑" panose="020B0503020204020204" charset="-122"/>
                <a:ea typeface="微软雅黑" panose="020B0503020204020204" charset="-122"/>
                <a:sym typeface="+mn-ea"/>
              </a:rPr>
              <a:t>剂型，因此在说明书中标明警示语。</a:t>
            </a:r>
            <a:endParaRPr lang="en-US" altLang="zh-CN" sz="1400" b="1" kern="0" dirty="0" smtClean="0">
              <a:solidFill>
                <a:schemeClr val="accent4">
                  <a:lumMod val="75000"/>
                </a:schemeClr>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标题 12"/>
          <p:cNvSpPr>
            <a:spLocks noGrp="1"/>
          </p:cNvSpPr>
          <p:nvPr>
            <p:custDataLst>
              <p:tags r:id="rId3"/>
            </p:custDataLst>
          </p:nvPr>
        </p:nvSpPr>
        <p:spPr>
          <a:xfrm>
            <a:off x="198120" y="368300"/>
            <a:ext cx="11683365" cy="7226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0" algn="l" fontAlgn="auto"/>
            <a:r>
              <a:rPr lang="zh-CN" altLang="en-US" sz="2400" b="1" dirty="0">
                <a:solidFill>
                  <a:schemeClr val="accent4">
                    <a:lumMod val="75000"/>
                  </a:schemeClr>
                </a:solidFill>
                <a:latin typeface="微软雅黑" panose="020B0503020204020204" charset="-122"/>
                <a:ea typeface="微软雅黑" panose="020B0503020204020204" charset="-122"/>
                <a:cs typeface="+mn-cs"/>
              </a:rPr>
              <a:t>有效性：</a:t>
            </a:r>
            <a:r>
              <a:rPr sz="2400" b="1" dirty="0">
                <a:solidFill>
                  <a:schemeClr val="accent4">
                    <a:lumMod val="75000"/>
                  </a:schemeClr>
                </a:solidFill>
                <a:latin typeface="微软雅黑" panose="020B0503020204020204" charset="-122"/>
                <a:ea typeface="微软雅黑" panose="020B0503020204020204" charset="-122"/>
              </a:rPr>
              <a:t>盐酸氨溴索</a:t>
            </a:r>
            <a:r>
              <a:rPr lang="zh-CN" sz="2400" b="1" dirty="0">
                <a:solidFill>
                  <a:schemeClr val="accent4">
                    <a:lumMod val="75000"/>
                  </a:schemeClr>
                </a:solidFill>
                <a:latin typeface="微软雅黑" panose="020B0503020204020204" charset="-122"/>
                <a:ea typeface="微软雅黑" panose="020B0503020204020204" charset="-122"/>
              </a:rPr>
              <a:t>直服颗粒</a:t>
            </a:r>
            <a:r>
              <a:rPr sz="2400" b="1" dirty="0">
                <a:solidFill>
                  <a:schemeClr val="accent4">
                    <a:lumMod val="75000"/>
                  </a:schemeClr>
                </a:solidFill>
                <a:latin typeface="微软雅黑" panose="020B0503020204020204" charset="-122"/>
                <a:ea typeface="微软雅黑" panose="020B0503020204020204" charset="-122"/>
              </a:rPr>
              <a:t>已在我国获批</a:t>
            </a:r>
            <a:r>
              <a:rPr lang="en-US" sz="2400" b="1" dirty="0">
                <a:solidFill>
                  <a:schemeClr val="accent4">
                    <a:lumMod val="75000"/>
                  </a:schemeClr>
                </a:solidFill>
                <a:latin typeface="微软雅黑" panose="020B0503020204020204" charset="-122"/>
                <a:ea typeface="微软雅黑" panose="020B0503020204020204" charset="-122"/>
              </a:rPr>
              <a:t>6</a:t>
            </a:r>
            <a:r>
              <a:rPr sz="2400" b="1" dirty="0">
                <a:solidFill>
                  <a:schemeClr val="accent4">
                    <a:lumMod val="75000"/>
                  </a:schemeClr>
                </a:solidFill>
                <a:latin typeface="微软雅黑" panose="020B0503020204020204" charset="-122"/>
                <a:ea typeface="微软雅黑" panose="020B0503020204020204" charset="-122"/>
              </a:rPr>
              <a:t>岁以上儿童及成人使用</a:t>
            </a:r>
            <a:r>
              <a:rPr lang="zh-CN" sz="2400" b="1" dirty="0">
                <a:solidFill>
                  <a:schemeClr val="accent4">
                    <a:lumMod val="75000"/>
                  </a:schemeClr>
                </a:solidFill>
                <a:latin typeface="微软雅黑" panose="020B0503020204020204" charset="-122"/>
                <a:ea typeface="微软雅黑" panose="020B0503020204020204" charset="-122"/>
              </a:rPr>
              <a:t>；</a:t>
            </a:r>
            <a:r>
              <a:rPr sz="2400" b="1" dirty="0">
                <a:solidFill>
                  <a:schemeClr val="accent4">
                    <a:lumMod val="75000"/>
                  </a:schemeClr>
                </a:solidFill>
                <a:latin typeface="微软雅黑" panose="020B0503020204020204" charset="-122"/>
                <a:ea typeface="微软雅黑" panose="020B0503020204020204" charset="-122"/>
              </a:rPr>
              <a:t>电子舌口感评价结果显示，盐酸氨溴索直服颗粒入口甜味</a:t>
            </a:r>
            <a:r>
              <a:rPr lang="zh-CN" sz="2400" b="1" dirty="0">
                <a:solidFill>
                  <a:schemeClr val="accent4">
                    <a:lumMod val="75000"/>
                  </a:schemeClr>
                </a:solidFill>
                <a:latin typeface="微软雅黑" panose="020B0503020204020204" charset="-122"/>
                <a:ea typeface="微软雅黑" panose="020B0503020204020204" charset="-122"/>
              </a:rPr>
              <a:t>最优</a:t>
            </a:r>
            <a:r>
              <a:rPr sz="2400" b="1" dirty="0">
                <a:solidFill>
                  <a:schemeClr val="accent4">
                    <a:lumMod val="75000"/>
                  </a:schemeClr>
                </a:solidFill>
                <a:latin typeface="微软雅黑" panose="020B0503020204020204" charset="-122"/>
                <a:ea typeface="微软雅黑" panose="020B0503020204020204" charset="-122"/>
              </a:rPr>
              <a:t>，</a:t>
            </a:r>
            <a:r>
              <a:rPr lang="zh-CN" sz="2400" b="1" dirty="0">
                <a:solidFill>
                  <a:schemeClr val="accent4">
                    <a:lumMod val="75000"/>
                  </a:schemeClr>
                </a:solidFill>
                <a:latin typeface="微软雅黑" panose="020B0503020204020204" charset="-122"/>
                <a:ea typeface="微软雅黑" panose="020B0503020204020204" charset="-122"/>
              </a:rPr>
              <a:t>无明显</a:t>
            </a:r>
            <a:r>
              <a:rPr sz="2400" b="1" dirty="0">
                <a:solidFill>
                  <a:schemeClr val="accent4">
                    <a:lumMod val="75000"/>
                  </a:schemeClr>
                </a:solidFill>
                <a:latin typeface="微软雅黑" panose="020B0503020204020204" charset="-122"/>
                <a:ea typeface="微软雅黑" panose="020B0503020204020204" charset="-122"/>
              </a:rPr>
              <a:t>服药余苦。</a:t>
            </a:r>
            <a:endParaRPr sz="2400" b="1" dirty="0">
              <a:solidFill>
                <a:schemeClr val="accent4">
                  <a:lumMod val="75000"/>
                </a:schemeClr>
              </a:solidFill>
              <a:latin typeface="微软雅黑" panose="020B0503020204020204" charset="-122"/>
              <a:ea typeface="微软雅黑" panose="020B0503020204020204" charset="-122"/>
            </a:endParaRPr>
          </a:p>
        </p:txBody>
      </p:sp>
      <p:pic>
        <p:nvPicPr>
          <p:cNvPr id="19" name="图片 18"/>
          <p:cNvPicPr>
            <a:picLocks noChangeAspect="1"/>
          </p:cNvPicPr>
          <p:nvPr>
            <p:custDataLst>
              <p:tags r:id="rId4"/>
            </p:custDataLst>
          </p:nvPr>
        </p:nvPicPr>
        <p:blipFill>
          <a:blip r:embed="rId5"/>
          <a:stretch>
            <a:fillRect/>
          </a:stretch>
        </p:blipFill>
        <p:spPr>
          <a:xfrm>
            <a:off x="140335" y="1304925"/>
            <a:ext cx="3189600" cy="2577842"/>
          </a:xfrm>
          <a:prstGeom prst="rect">
            <a:avLst/>
          </a:prstGeom>
        </p:spPr>
      </p:pic>
      <p:pic>
        <p:nvPicPr>
          <p:cNvPr id="20" name="图片 19"/>
          <p:cNvPicPr>
            <a:picLocks noChangeAspect="1"/>
          </p:cNvPicPr>
          <p:nvPr>
            <p:custDataLst>
              <p:tags r:id="rId6"/>
            </p:custDataLst>
          </p:nvPr>
        </p:nvPicPr>
        <p:blipFill>
          <a:blip r:embed="rId7"/>
          <a:stretch>
            <a:fillRect/>
          </a:stretch>
        </p:blipFill>
        <p:spPr>
          <a:xfrm>
            <a:off x="140335" y="3338195"/>
            <a:ext cx="2856230" cy="2309495"/>
          </a:xfrm>
          <a:prstGeom prst="rect">
            <a:avLst/>
          </a:prstGeom>
        </p:spPr>
      </p:pic>
      <p:sp>
        <p:nvSpPr>
          <p:cNvPr id="12" name="矩形 11"/>
          <p:cNvSpPr/>
          <p:nvPr/>
        </p:nvSpPr>
        <p:spPr>
          <a:xfrm>
            <a:off x="6101080" y="1723390"/>
            <a:ext cx="5778500" cy="4683125"/>
          </a:xfrm>
          <a:prstGeom prst="rect">
            <a:avLst/>
          </a:prstGeom>
          <a:ln>
            <a:solidFill>
              <a:schemeClr val="accent4">
                <a:lumMod val="75000"/>
              </a:schemeClr>
            </a:solidFill>
          </a:ln>
        </p:spPr>
        <p:txBody>
          <a:bodyPr wrap="square">
            <a:noAutofit/>
          </a:bodyPr>
          <a:p>
            <a:pPr indent="0" fontAlgn="auto">
              <a:lnSpc>
                <a:spcPct val="200000"/>
              </a:lnSpc>
            </a:pPr>
            <a:endParaRPr lang="zh-CN" sz="1400">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497840" y="5647690"/>
            <a:ext cx="5149850" cy="675005"/>
          </a:xfrm>
          <a:prstGeom prst="rect">
            <a:avLst/>
          </a:prstGeom>
          <a:noFill/>
        </p:spPr>
        <p:txBody>
          <a:bodyPr wrap="square" rtlCol="0" anchor="t">
            <a:noAutofit/>
          </a:bodyPr>
          <a:p>
            <a:pPr indent="0" fontAlgn="auto">
              <a:lnSpc>
                <a:spcPct val="150000"/>
              </a:lnSpc>
            </a:pPr>
            <a:r>
              <a:rPr lang="zh-CN" altLang="en-US" sz="1400" dirty="0" smtClean="0">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盐酸氨溴索已在我国获批1岁以上儿童及成人，因此可用成人的生物等效性研究桥接已有剂型的有效性和安全性。</a:t>
            </a:r>
            <a:endParaRPr lang="zh-CN" altLang="en-US" sz="1400" dirty="0" smtClean="0">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1736725" y="1395095"/>
            <a:ext cx="2491105" cy="341630"/>
          </a:xfrm>
          <a:prstGeom prst="rect">
            <a:avLst/>
          </a:prstGeom>
          <a:solidFill>
            <a:schemeClr val="accent4">
              <a:lumMod val="75000"/>
            </a:schemeClr>
          </a:solidFill>
        </p:spPr>
        <p:txBody>
          <a:bodyPr wrap="square" rtlCol="0">
            <a:noAutofit/>
          </a:bodyPr>
          <a:p>
            <a:pPr indent="0" algn="ctr" fontAlgn="auto"/>
            <a:r>
              <a:rPr lang="zh-CN" altLang="en-US" sz="1400" b="1">
                <a:solidFill>
                  <a:schemeClr val="bg1"/>
                </a:solidFill>
                <a:latin typeface="微软雅黑" panose="020B0503020204020204" charset="-122"/>
                <a:ea typeface="微软雅黑" panose="020B0503020204020204" charset="-122"/>
              </a:rPr>
              <a:t>生物等效性试验</a:t>
            </a:r>
            <a:endParaRPr lang="zh-CN" altLang="en-US" sz="1400" b="1">
              <a:solidFill>
                <a:schemeClr val="bg1"/>
              </a:solidFill>
              <a:latin typeface="微软雅黑" panose="020B0503020204020204" charset="-122"/>
              <a:ea typeface="微软雅黑" panose="020B0503020204020204" charset="-122"/>
            </a:endParaRPr>
          </a:p>
        </p:txBody>
      </p:sp>
      <p:graphicFrame>
        <p:nvGraphicFramePr>
          <p:cNvPr id="27" name="图表 26"/>
          <p:cNvGraphicFramePr/>
          <p:nvPr/>
        </p:nvGraphicFramePr>
        <p:xfrm>
          <a:off x="6100445" y="1736725"/>
          <a:ext cx="4210685" cy="228663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8" name="图表 27"/>
          <p:cNvGraphicFramePr/>
          <p:nvPr/>
        </p:nvGraphicFramePr>
        <p:xfrm>
          <a:off x="6101080" y="3780155"/>
          <a:ext cx="3739515" cy="2626360"/>
        </p:xfrm>
        <a:graphic>
          <a:graphicData uri="http://schemas.openxmlformats.org/drawingml/2006/chart">
            <c:chart xmlns:c="http://schemas.openxmlformats.org/drawingml/2006/chart" xmlns:r="http://schemas.openxmlformats.org/officeDocument/2006/relationships" r:id="rId2"/>
          </a:graphicData>
        </a:graphic>
      </p:graphicFrame>
      <p:sp>
        <p:nvSpPr>
          <p:cNvPr id="18" name="矩形 17"/>
          <p:cNvSpPr/>
          <p:nvPr/>
        </p:nvSpPr>
        <p:spPr>
          <a:xfrm>
            <a:off x="6727825" y="2343785"/>
            <a:ext cx="552450" cy="1657350"/>
          </a:xfrm>
          <a:prstGeom prst="rect">
            <a:avLst/>
          </a:prstGeom>
          <a:noFill/>
          <a:ln>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矩形 20"/>
          <p:cNvSpPr/>
          <p:nvPr/>
        </p:nvSpPr>
        <p:spPr>
          <a:xfrm>
            <a:off x="6727825" y="4213860"/>
            <a:ext cx="552450" cy="1657350"/>
          </a:xfrm>
          <a:prstGeom prst="rect">
            <a:avLst/>
          </a:prstGeom>
          <a:noFill/>
          <a:ln>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矩形 21"/>
          <p:cNvSpPr/>
          <p:nvPr/>
        </p:nvSpPr>
        <p:spPr>
          <a:xfrm>
            <a:off x="281940" y="1684020"/>
            <a:ext cx="5568950" cy="4722495"/>
          </a:xfrm>
          <a:prstGeom prst="rect">
            <a:avLst/>
          </a:prstGeom>
          <a:ln>
            <a:solidFill>
              <a:schemeClr val="accent4">
                <a:lumMod val="75000"/>
              </a:schemeClr>
            </a:solidFill>
          </a:ln>
        </p:spPr>
        <p:txBody>
          <a:bodyPr wrap="square">
            <a:noAutofit/>
          </a:bodyPr>
          <a:p>
            <a:pPr indent="0" fontAlgn="auto">
              <a:lnSpc>
                <a:spcPct val="200000"/>
              </a:lnSpc>
            </a:pPr>
            <a:endParaRPr lang="zh-CN" sz="1400">
              <a:latin typeface="微软雅黑" panose="020B0503020204020204" charset="-122"/>
              <a:ea typeface="微软雅黑" panose="020B0503020204020204" charset="-122"/>
              <a:cs typeface="微软雅黑" panose="020B0503020204020204" charset="-122"/>
              <a:sym typeface="+mn-ea"/>
            </a:endParaRPr>
          </a:p>
        </p:txBody>
      </p:sp>
      <p:sp>
        <p:nvSpPr>
          <p:cNvPr id="23" name="文本框 22"/>
          <p:cNvSpPr txBox="1"/>
          <p:nvPr/>
        </p:nvSpPr>
        <p:spPr>
          <a:xfrm>
            <a:off x="7938135" y="1438275"/>
            <a:ext cx="2015490" cy="342265"/>
          </a:xfrm>
          <a:prstGeom prst="rect">
            <a:avLst/>
          </a:prstGeom>
          <a:solidFill>
            <a:schemeClr val="accent4">
              <a:lumMod val="75000"/>
            </a:schemeClr>
          </a:solidFill>
        </p:spPr>
        <p:txBody>
          <a:bodyPr wrap="square" rtlCol="0">
            <a:noAutofit/>
          </a:bodyPr>
          <a:p>
            <a:pPr indent="0" algn="ctr" fontAlgn="auto"/>
            <a:r>
              <a:rPr lang="zh-CN" altLang="en-US" sz="1400" b="1">
                <a:solidFill>
                  <a:schemeClr val="bg1"/>
                </a:solidFill>
                <a:latin typeface="微软雅黑" panose="020B0503020204020204" charset="-122"/>
                <a:ea typeface="微软雅黑" panose="020B0503020204020204" charset="-122"/>
              </a:rPr>
              <a:t>电子舌口感评价试验</a:t>
            </a:r>
            <a:endParaRPr lang="zh-CN" altLang="en-US" sz="1400" b="1">
              <a:solidFill>
                <a:schemeClr val="bg1"/>
              </a:solidFill>
              <a:latin typeface="微软雅黑" panose="020B0503020204020204" charset="-122"/>
              <a:ea typeface="微软雅黑" panose="020B0503020204020204" charset="-122"/>
            </a:endParaRPr>
          </a:p>
        </p:txBody>
      </p:sp>
      <p:sp>
        <p:nvSpPr>
          <p:cNvPr id="2" name="文本框 1"/>
          <p:cNvSpPr txBox="1"/>
          <p:nvPr>
            <p:custDataLst>
              <p:tags r:id="rId8"/>
            </p:custDataLst>
          </p:nvPr>
        </p:nvSpPr>
        <p:spPr>
          <a:xfrm>
            <a:off x="3306445" y="2343785"/>
            <a:ext cx="2463165" cy="3160395"/>
          </a:xfrm>
          <a:prstGeom prst="rect">
            <a:avLst/>
          </a:prstGeom>
          <a:noFill/>
        </p:spPr>
        <p:txBody>
          <a:bodyPr wrap="square" rtlCol="0" anchor="t">
            <a:noAutofit/>
          </a:bodyPr>
          <a:p>
            <a:pPr indent="0" fontAlgn="auto">
              <a:lnSpc>
                <a:spcPct val="150000"/>
              </a:lnSpc>
            </a:pPr>
            <a:r>
              <a:rPr lang="zh-CN" altLang="en-US" sz="1000">
                <a:latin typeface="微软雅黑" panose="020B0503020204020204" charset="-122"/>
                <a:ea typeface="微软雅黑" panose="020B0503020204020204" charset="-122"/>
                <a:cs typeface="微软雅黑" panose="020B0503020204020204" charset="-122"/>
              </a:rPr>
              <a:t>试验结果：</a:t>
            </a:r>
            <a:endParaRPr lang="zh-CN" altLang="en-US" sz="10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altLang="en-US" sz="1000">
                <a:solidFill>
                  <a:schemeClr val="tx1"/>
                </a:solidFill>
                <a:latin typeface="微软雅黑" panose="020B0503020204020204" charset="-122"/>
                <a:ea typeface="微软雅黑" panose="020B0503020204020204" charset="-122"/>
                <a:cs typeface="微软雅黑" panose="020B0503020204020204" charset="-122"/>
              </a:rPr>
              <a:t>空腹组和餐后组：</a:t>
            </a:r>
            <a:r>
              <a:rPr lang="zh-CN" altLang="en-US" sz="1000">
                <a:latin typeface="微软雅黑" panose="020B0503020204020204" charset="-122"/>
                <a:ea typeface="微软雅黑" panose="020B0503020204020204" charset="-122"/>
                <a:cs typeface="微软雅黑" panose="020B0503020204020204" charset="-122"/>
              </a:rPr>
              <a:t>试验药</a:t>
            </a:r>
            <a:r>
              <a:rPr lang="zh-CN" altLang="en-US" sz="1000">
                <a:latin typeface="微软雅黑" panose="020B0503020204020204" charset="-122"/>
                <a:ea typeface="微软雅黑" panose="020B0503020204020204" charset="-122"/>
                <a:cs typeface="微软雅黑" panose="020B0503020204020204" charset="-122"/>
                <a:sym typeface="+mn-ea"/>
              </a:rPr>
              <a:t>（盐酸氨溴索直服颗粒）</a:t>
            </a:r>
            <a:r>
              <a:rPr lang="zh-CN" altLang="en-US" sz="1000">
                <a:latin typeface="微软雅黑" panose="020B0503020204020204" charset="-122"/>
                <a:ea typeface="微软雅黑" panose="020B0503020204020204" charset="-122"/>
                <a:cs typeface="微软雅黑" panose="020B0503020204020204" charset="-122"/>
              </a:rPr>
              <a:t>对比对照药</a:t>
            </a:r>
            <a:r>
              <a:rPr lang="zh-CN" altLang="en-US" sz="1000">
                <a:latin typeface="微软雅黑" panose="020B0503020204020204" charset="-122"/>
                <a:ea typeface="微软雅黑" panose="020B0503020204020204" charset="-122"/>
                <a:cs typeface="微软雅黑" panose="020B0503020204020204" charset="-122"/>
                <a:sym typeface="+mn-ea"/>
              </a:rPr>
              <a:t>（盐酸氨溴索片（Surbronc®，规格：30 mg））</a:t>
            </a:r>
            <a:r>
              <a:rPr lang="zh-CN" altLang="en-US" sz="1000">
                <a:latin typeface="微软雅黑" panose="020B0503020204020204" charset="-122"/>
                <a:ea typeface="微软雅黑" panose="020B0503020204020204" charset="-122"/>
                <a:cs typeface="微软雅黑" panose="020B0503020204020204" charset="-122"/>
              </a:rPr>
              <a:t>的Cmax、AUC0-t和AUC0-∞几何均值比值的90%置信区间依次为94.98%~104.78%、99.91%~104.83%、99.75%~104.60%和</a:t>
            </a:r>
            <a:r>
              <a:rPr lang="zh-CN" altLang="en-US" sz="1000">
                <a:latin typeface="微软雅黑" panose="020B0503020204020204" charset="-122"/>
                <a:ea typeface="微软雅黑" panose="020B0503020204020204" charset="-122"/>
                <a:cs typeface="微软雅黑" panose="020B0503020204020204" charset="-122"/>
                <a:sym typeface="+mn-ea"/>
              </a:rPr>
              <a:t>89.26%~107.19%、98.77%~104.93%、98.91%~104.99%，</a:t>
            </a:r>
            <a:r>
              <a:rPr lang="zh-CN" altLang="en-US" sz="1000">
                <a:latin typeface="微软雅黑" panose="020B0503020204020204" charset="-122"/>
                <a:ea typeface="微软雅黑" panose="020B0503020204020204" charset="-122"/>
                <a:cs typeface="微软雅黑" panose="020B0503020204020204" charset="-122"/>
              </a:rPr>
              <a:t>均在80.00% ~ 125.00%范围内，认为试验药和对照药</a:t>
            </a:r>
            <a:r>
              <a:rPr lang="zh-CN" altLang="en-US" sz="1000" b="1">
                <a:solidFill>
                  <a:srgbClr val="FF0000"/>
                </a:solidFill>
                <a:latin typeface="微软雅黑" panose="020B0503020204020204" charset="-122"/>
                <a:ea typeface="微软雅黑" panose="020B0503020204020204" charset="-122"/>
                <a:cs typeface="微软雅黑" panose="020B0503020204020204" charset="-122"/>
              </a:rPr>
              <a:t>生物等效</a:t>
            </a:r>
            <a:r>
              <a:rPr lang="zh-CN" altLang="en-US" sz="1000">
                <a:latin typeface="微软雅黑" panose="020B0503020204020204" charset="-122"/>
                <a:ea typeface="微软雅黑" panose="020B0503020204020204" charset="-122"/>
                <a:cs typeface="微软雅黑" panose="020B0503020204020204" charset="-122"/>
              </a:rPr>
              <a:t>。</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9953625" y="2041525"/>
            <a:ext cx="1857375" cy="1290320"/>
          </a:xfrm>
          <a:prstGeom prst="rect">
            <a:avLst/>
          </a:prstGeom>
          <a:noFill/>
        </p:spPr>
        <p:txBody>
          <a:bodyPr wrap="square" rtlCol="0" anchor="t">
            <a:noAutofit/>
          </a:bodyPr>
          <a:p>
            <a:pPr indent="0" algn="l" fontAlgn="auto">
              <a:lnSpc>
                <a:spcPct val="150000"/>
              </a:lnSpc>
              <a:buClrTx/>
              <a:buSzTx/>
              <a:buFontTx/>
            </a:pPr>
            <a:r>
              <a:rPr lang="zh-CN" sz="1000">
                <a:latin typeface="微软雅黑" panose="020B0503020204020204" charset="-122"/>
                <a:ea typeface="微软雅黑" panose="020B0503020204020204" charset="-122"/>
                <a:cs typeface="微软雅黑" panose="020B0503020204020204" charset="-122"/>
                <a:sym typeface="+mn-ea"/>
              </a:rPr>
              <a:t>试验结果：</a:t>
            </a:r>
            <a:endParaRPr lang="zh-CN" sz="100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buClrTx/>
              <a:buSzTx/>
              <a:buFontTx/>
            </a:pPr>
            <a:r>
              <a:rPr lang="zh-CN" sz="1000">
                <a:latin typeface="微软雅黑" panose="020B0503020204020204" charset="-122"/>
                <a:ea typeface="微软雅黑" panose="020B0503020204020204" charset="-122"/>
                <a:cs typeface="微软雅黑" panose="020B0503020204020204" charset="-122"/>
                <a:sym typeface="+mn-ea"/>
              </a:rPr>
              <a:t>余味：口苦评价，除盐酸氨溴索直服颗粒，</a:t>
            </a:r>
            <a:r>
              <a:rPr lang="zh-CN" sz="1000" b="1">
                <a:solidFill>
                  <a:srgbClr val="FF0000"/>
                </a:solidFill>
                <a:latin typeface="微软雅黑" panose="020B0503020204020204" charset="-122"/>
                <a:ea typeface="微软雅黑" panose="020B0503020204020204" charset="-122"/>
                <a:cs typeface="微软雅黑" panose="020B0503020204020204" charset="-122"/>
                <a:sym typeface="+mn-ea"/>
              </a:rPr>
              <a:t>其他药物普遍有明显的余苦</a:t>
            </a:r>
            <a:r>
              <a:rPr lang="zh-CN" sz="1000">
                <a:latin typeface="微软雅黑" panose="020B0503020204020204" charset="-122"/>
                <a:ea typeface="微软雅黑" panose="020B0503020204020204" charset="-122"/>
                <a:cs typeface="微软雅黑" panose="020B0503020204020204" charset="-122"/>
                <a:sym typeface="+mn-ea"/>
              </a:rPr>
              <a:t>；入口甜味评价：</a:t>
            </a:r>
            <a:r>
              <a:rPr lang="zh-CN" sz="1000" b="1">
                <a:solidFill>
                  <a:srgbClr val="FF0000"/>
                </a:solidFill>
                <a:latin typeface="微软雅黑" panose="020B0503020204020204" charset="-122"/>
                <a:ea typeface="微软雅黑" panose="020B0503020204020204" charset="-122"/>
                <a:cs typeface="微软雅黑" panose="020B0503020204020204" charset="-122"/>
                <a:sym typeface="+mn-ea"/>
              </a:rPr>
              <a:t>氨溴索直服颗粒入口甜味最优</a:t>
            </a:r>
            <a:r>
              <a:rPr lang="zh-CN" sz="1000">
                <a:latin typeface="微软雅黑" panose="020B0503020204020204" charset="-122"/>
                <a:ea typeface="微软雅黑" panose="020B0503020204020204" charset="-122"/>
                <a:cs typeface="微软雅黑" panose="020B0503020204020204" charset="-122"/>
                <a:sym typeface="+mn-ea"/>
              </a:rPr>
              <a:t>。</a:t>
            </a:r>
            <a:endParaRPr lang="zh-CN" sz="1000">
              <a:latin typeface="微软雅黑" panose="020B0503020204020204" charset="-122"/>
              <a:ea typeface="微软雅黑" panose="020B0503020204020204" charset="-122"/>
              <a:cs typeface="微软雅黑" panose="020B0503020204020204" charset="-122"/>
              <a:sym typeface="+mn-ea"/>
            </a:endParaRPr>
          </a:p>
        </p:txBody>
      </p:sp>
      <p:pic>
        <p:nvPicPr>
          <p:cNvPr id="10" name="图片 9"/>
          <p:cNvPicPr>
            <a:picLocks noChangeAspect="1"/>
          </p:cNvPicPr>
          <p:nvPr/>
        </p:nvPicPr>
        <p:blipFill>
          <a:blip r:embed="rId9"/>
          <a:stretch>
            <a:fillRect/>
          </a:stretch>
        </p:blipFill>
        <p:spPr>
          <a:xfrm>
            <a:off x="9840595" y="4023360"/>
            <a:ext cx="1969770" cy="2270125"/>
          </a:xfrm>
          <a:prstGeom prst="rect">
            <a:avLst/>
          </a:prstGeom>
        </p:spPr>
      </p:pic>
    </p:spTree>
  </p:cSld>
  <p:clrMapOvr>
    <a:masterClrMapping/>
  </p:clrMapOvr>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3203575" y="3444240"/>
            <a:ext cx="8864600" cy="1412875"/>
          </a:xfrm>
          <a:prstGeom prst="rect">
            <a:avLst/>
          </a:prstGeom>
        </p:spPr>
        <p:txBody>
          <a:bodyPr wrap="square">
            <a:noAutofit/>
          </a:bodyPr>
          <a:p>
            <a:pPr indent="0" fontAlgn="auto">
              <a:lnSpc>
                <a:spcPct val="200000"/>
              </a:lnSpc>
            </a:pPr>
            <a:endParaRPr lang="zh-CN" sz="140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179070" y="422910"/>
            <a:ext cx="11708130" cy="801370"/>
          </a:xfrm>
          <a:prstGeom prst="rect">
            <a:avLst/>
          </a:prstGeom>
          <a:noFill/>
        </p:spPr>
        <p:txBody>
          <a:bodyPr wrap="square" rtlCol="0" anchor="t">
            <a:noAutofit/>
          </a:bodyPr>
          <a:p>
            <a:pPr indent="0" fontAlgn="auto">
              <a:lnSpc>
                <a:spcPct val="90000"/>
              </a:lnSpc>
            </a:pPr>
            <a:r>
              <a:rPr lang="zh-CN" altLang="en-US" sz="2400" b="1" dirty="0">
                <a:solidFill>
                  <a:schemeClr val="accent4">
                    <a:lumMod val="75000"/>
                  </a:schemeClr>
                </a:solidFill>
                <a:latin typeface="微软雅黑" panose="020B0503020204020204" charset="-122"/>
                <a:ea typeface="微软雅黑" panose="020B0503020204020204" charset="-122"/>
                <a:sym typeface="+mn-ea"/>
              </a:rPr>
              <a:t>有效性：</a:t>
            </a:r>
            <a:r>
              <a:rPr lang="zh-CN" altLang="en-US" sz="2400" b="1" dirty="0">
                <a:solidFill>
                  <a:schemeClr val="accent4">
                    <a:lumMod val="75000"/>
                  </a:schemeClr>
                </a:solidFill>
                <a:latin typeface="微软雅黑" panose="020B0503020204020204" charset="-122"/>
                <a:ea typeface="微软雅黑" panose="020B0503020204020204" charset="-122"/>
                <a:sym typeface="+mn-ea"/>
              </a:rPr>
              <a:t>氨溴索是</a:t>
            </a:r>
            <a:r>
              <a:rPr lang="zh-CN" altLang="en-US" sz="2400" b="1" dirty="0">
                <a:solidFill>
                  <a:schemeClr val="accent4">
                    <a:lumMod val="75000"/>
                  </a:schemeClr>
                </a:solidFill>
                <a:latin typeface="微软雅黑" panose="020B0503020204020204" charset="-122"/>
                <a:ea typeface="微软雅黑" panose="020B0503020204020204" charset="-122"/>
                <a:sym typeface="+mn-ea"/>
              </a:rPr>
              <a:t>临床指南共识一致推荐的常用祛痰治疗药物，疗效</a:t>
            </a:r>
            <a:r>
              <a:rPr lang="zh-CN" altLang="en-US" sz="2400" b="1" dirty="0">
                <a:solidFill>
                  <a:schemeClr val="accent4">
                    <a:lumMod val="75000"/>
                  </a:schemeClr>
                </a:solidFill>
                <a:latin typeface="微软雅黑" panose="020B0503020204020204" charset="-122"/>
                <a:ea typeface="微软雅黑" panose="020B0503020204020204" charset="-122"/>
                <a:sym typeface="+mn-ea"/>
              </a:rPr>
              <a:t>确切。</a:t>
            </a:r>
            <a:endParaRPr lang="zh-CN" altLang="en-US" sz="2400" b="1" dirty="0">
              <a:solidFill>
                <a:schemeClr val="accent4">
                  <a:lumMod val="75000"/>
                </a:schemeClr>
              </a:solidFill>
              <a:latin typeface="微软雅黑" panose="020B0503020204020204" charset="-122"/>
              <a:ea typeface="微软雅黑" panose="020B0503020204020204" charset="-122"/>
              <a:sym typeface="+mn-ea"/>
            </a:endParaRPr>
          </a:p>
        </p:txBody>
      </p:sp>
      <p:graphicFrame>
        <p:nvGraphicFramePr>
          <p:cNvPr id="3" name="表格 2"/>
          <p:cNvGraphicFramePr>
            <a:graphicFrameLocks noGrp="1"/>
          </p:cNvGraphicFramePr>
          <p:nvPr>
            <p:custDataLst>
              <p:tags r:id="rId1"/>
            </p:custDataLst>
          </p:nvPr>
        </p:nvGraphicFramePr>
        <p:xfrm>
          <a:off x="918210" y="1215390"/>
          <a:ext cx="10229850" cy="4423410"/>
        </p:xfrm>
        <a:graphic>
          <a:graphicData uri="http://schemas.openxmlformats.org/drawingml/2006/table">
            <a:tbl>
              <a:tblPr firstRow="1" bandRow="1">
                <a:tableStyleId>{5940675A-B579-460E-94D1-54222C63F5DA}</a:tableStyleId>
              </a:tblPr>
              <a:tblGrid>
                <a:gridCol w="3241040"/>
                <a:gridCol w="6988810"/>
              </a:tblGrid>
              <a:tr h="373380">
                <a:tc gridSpan="2">
                  <a:txBody>
                    <a:bodyPr/>
                    <a:p>
                      <a:pPr algn="ctr"/>
                      <a:r>
                        <a:rPr lang="zh-CN" altLang="en-US" sz="1800" b="1" dirty="0">
                          <a:solidFill>
                            <a:schemeClr val="bg1"/>
                          </a:solidFill>
                          <a:latin typeface="微软雅黑" panose="020B0503020204020204" charset="-122"/>
                          <a:ea typeface="微软雅黑" panose="020B0503020204020204" charset="-122"/>
                          <a:cs typeface="微软雅黑" panose="020B0503020204020204" charset="-122"/>
                        </a:rPr>
                        <a:t>临床指南</a:t>
                      </a:r>
                      <a:r>
                        <a:rPr lang="en-US" altLang="zh-CN" sz="1800" b="1" dirty="0">
                          <a:solidFill>
                            <a:schemeClr val="bg1"/>
                          </a:solidFill>
                          <a:latin typeface="微软雅黑" panose="020B0503020204020204" charset="-122"/>
                          <a:ea typeface="微软雅黑" panose="020B0503020204020204" charset="-122"/>
                          <a:cs typeface="微软雅黑" panose="020B0503020204020204" charset="-122"/>
                        </a:rPr>
                        <a:t>/</a:t>
                      </a:r>
                      <a:r>
                        <a:rPr lang="zh-CN" altLang="en-US" sz="1800" b="1" dirty="0">
                          <a:solidFill>
                            <a:schemeClr val="bg1"/>
                          </a:solidFill>
                          <a:latin typeface="微软雅黑" panose="020B0503020204020204" charset="-122"/>
                          <a:ea typeface="微软雅黑" panose="020B0503020204020204" charset="-122"/>
                          <a:cs typeface="微软雅黑" panose="020B0503020204020204" charset="-122"/>
                        </a:rPr>
                        <a:t>共识</a:t>
                      </a:r>
                      <a:endParaRPr lang="zh-CN" altLang="en-US" sz="1800" b="1" dirty="0">
                        <a:solidFill>
                          <a:schemeClr val="bg1"/>
                        </a:solidFill>
                        <a:latin typeface="微软雅黑" panose="020B0503020204020204" charset="-122"/>
                        <a:ea typeface="微软雅黑" panose="020B0503020204020204" charset="-122"/>
                        <a:cs typeface="微软雅黑" panose="020B0503020204020204" charset="-122"/>
                      </a:endParaRPr>
                    </a:p>
                  </a:txBody>
                  <a:tcPr>
                    <a:solidFill>
                      <a:schemeClr val="accent4">
                        <a:lumMod val="75000"/>
                      </a:schemeClr>
                    </a:solidFill>
                  </a:tcPr>
                </a:tc>
                <a:tc hMerge="1">
                  <a:tcPr/>
                </a:tc>
              </a:tr>
              <a:tr h="593090">
                <a:tc>
                  <a:txBody>
                    <a:bodyPr/>
                    <a:p>
                      <a:pPr indent="0" algn="ctr" fontAlgn="auto">
                        <a:lnSpc>
                          <a:spcPct val="100000"/>
                        </a:lnSpc>
                        <a:buNone/>
                      </a:pPr>
                      <a:r>
                        <a:rPr lang="zh-CN" altLang="en-US" sz="1400" b="0">
                          <a:solidFill>
                            <a:schemeClr val="tx1"/>
                          </a:solidFill>
                          <a:latin typeface="微软雅黑" panose="020B0503020204020204" charset="-122"/>
                          <a:ea typeface="微软雅黑" panose="020B0503020204020204" charset="-122"/>
                          <a:cs typeface="微软雅黑" panose="020B0503020204020204" charset="-122"/>
                        </a:rPr>
                        <a:t>咳嗽的诊断与治疗指南（2021）</a:t>
                      </a:r>
                      <a:endParaRPr lang="zh-CN" altLang="en-US" sz="1400" b="0">
                        <a:solidFill>
                          <a:schemeClr val="tx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noFill/>
                  </a:tcPr>
                </a:tc>
                <a:tc>
                  <a:txBody>
                    <a:bodyPr/>
                    <a:p>
                      <a:pPr indent="0" algn="l" fontAlgn="auto">
                        <a:lnSpc>
                          <a:spcPct val="100000"/>
                        </a:lnSpc>
                        <a:buNone/>
                      </a:pPr>
                      <a:r>
                        <a:rPr lang="zh-CN" altLang="en-US" sz="1200" b="0">
                          <a:latin typeface="微软雅黑" panose="020B0503020204020204" charset="-122"/>
                          <a:ea typeface="微软雅黑" panose="020B0503020204020204" charset="-122"/>
                        </a:rPr>
                        <a:t>有痰而不易咳出者推荐使用祛痰</a:t>
                      </a:r>
                      <a:r>
                        <a:rPr lang="zh-CN" altLang="en-US" sz="1200" b="0">
                          <a:solidFill>
                            <a:schemeClr val="tx1"/>
                          </a:solidFill>
                          <a:latin typeface="微软雅黑" panose="020B0503020204020204" charset="-122"/>
                          <a:ea typeface="微软雅黑" panose="020B0503020204020204" charset="-122"/>
                        </a:rPr>
                        <a:t>药物或黏痰溶解剂</a:t>
                      </a:r>
                      <a:r>
                        <a:rPr lang="zh-CN" altLang="en-US" sz="1200" b="1">
                          <a:solidFill>
                            <a:srgbClr val="FF0000"/>
                          </a:solidFill>
                          <a:latin typeface="微软雅黑" panose="020B0503020204020204" charset="-122"/>
                          <a:ea typeface="微软雅黑" panose="020B0503020204020204" charset="-122"/>
                        </a:rPr>
                        <a:t>(1B)</a:t>
                      </a:r>
                      <a:r>
                        <a:rPr lang="zh-CN" altLang="en-US" sz="1200" b="0">
                          <a:solidFill>
                            <a:schemeClr val="tx1"/>
                          </a:solidFill>
                          <a:latin typeface="微软雅黑" panose="020B0503020204020204" charset="-122"/>
                          <a:ea typeface="微软雅黑" panose="020B0503020204020204" charset="-122"/>
                        </a:rPr>
                        <a:t>；氨溴索属于黏</a:t>
                      </a:r>
                      <a:r>
                        <a:rPr lang="zh-CN" altLang="en-US" sz="1200" b="0">
                          <a:latin typeface="微软雅黑" panose="020B0503020204020204" charset="-122"/>
                          <a:ea typeface="微软雅黑" panose="020B0503020204020204" charset="-122"/>
                        </a:rPr>
                        <a:t>液溶解药。氨溴索破坏类黏蛋白的酸性结构，使分泌物黏滞度下降，还可促进纤毛运动，增强抗菌药物在呼吸道的浓度。</a:t>
                      </a:r>
                      <a:endParaRPr lang="zh-CN" altLang="en-US" sz="1200" b="0">
                        <a:latin typeface="微软雅黑" panose="020B0503020204020204" charset="-122"/>
                        <a:ea typeface="微软雅黑" panose="020B0503020204020204" charset="-122"/>
                      </a:endParaRPr>
                    </a:p>
                  </a:txBody>
                  <a:tcPr marL="12700" marR="12700" marT="12700" vert="horz" anchor="ctr" anchorCtr="0">
                    <a:noFill/>
                  </a:tcPr>
                </a:tc>
              </a:tr>
              <a:tr h="597535">
                <a:tc>
                  <a:txBody>
                    <a:bodyPr/>
                    <a:p>
                      <a:pPr indent="0" algn="ctr" fontAlgn="auto">
                        <a:lnSpc>
                          <a:spcPct val="100000"/>
                        </a:lnSpc>
                        <a:buNone/>
                      </a:pPr>
                      <a:r>
                        <a:rPr lang="zh-CN" altLang="en-US" sz="1400" b="0">
                          <a:solidFill>
                            <a:schemeClr val="tx1"/>
                          </a:solidFill>
                          <a:latin typeface="微软雅黑" panose="020B0503020204020204" charset="-122"/>
                          <a:ea typeface="微软雅黑" panose="020B0503020204020204" charset="-122"/>
                          <a:cs typeface="微软雅黑" panose="020B0503020204020204" charset="-122"/>
                        </a:rPr>
                        <a:t>急性气管-支气管炎基层合理用药指南（2020）</a:t>
                      </a:r>
                      <a:endParaRPr lang="zh-CN" altLang="en-US" sz="1400" b="0">
                        <a:solidFill>
                          <a:schemeClr val="tx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noFill/>
                  </a:tcPr>
                </a:tc>
                <a:tc>
                  <a:txBody>
                    <a:bodyPr/>
                    <a:p>
                      <a:pPr algn="l" fontAlgn="auto">
                        <a:lnSpc>
                          <a:spcPct val="100000"/>
                        </a:lnSpc>
                        <a:buClrTx/>
                        <a:buSzTx/>
                        <a:buFontTx/>
                        <a:buNone/>
                      </a:pPr>
                      <a:r>
                        <a:rPr lang="zh-CN" altLang="en-US" sz="1200" b="0">
                          <a:latin typeface="微软雅黑" panose="020B0503020204020204" charset="-122"/>
                          <a:ea typeface="微软雅黑" panose="020B0503020204020204" charset="-122"/>
                        </a:rPr>
                        <a:t>对咳嗽有痰而不易咳出的患者，</a:t>
                      </a:r>
                      <a:r>
                        <a:rPr lang="zh-CN" altLang="en-US" sz="1200" b="1">
                          <a:solidFill>
                            <a:srgbClr val="FF0000"/>
                          </a:solidFill>
                          <a:latin typeface="微软雅黑" panose="020B0503020204020204" charset="-122"/>
                          <a:ea typeface="微软雅黑" panose="020B0503020204020204" charset="-122"/>
                        </a:rPr>
                        <a:t>氨溴索是首选祛痰药物之一</a:t>
                      </a:r>
                      <a:r>
                        <a:rPr lang="zh-CN" altLang="en-US" sz="1200" b="0">
                          <a:latin typeface="微软雅黑" panose="020B0503020204020204" charset="-122"/>
                          <a:ea typeface="微软雅黑" panose="020B0503020204020204" charset="-122"/>
                        </a:rPr>
                        <a:t>。氨溴索适用于适用于伴有痰液分泌不良及排痰功能不良的急性、慢性支气管肺疾病者的祛痰治疗。</a:t>
                      </a:r>
                      <a:endParaRPr lang="zh-CN" altLang="en-US" sz="1200" b="0">
                        <a:latin typeface="微软雅黑" panose="020B0503020204020204" charset="-122"/>
                        <a:ea typeface="微软雅黑" panose="020B0503020204020204" charset="-122"/>
                      </a:endParaRPr>
                    </a:p>
                  </a:txBody>
                  <a:tcPr marL="12700" marR="12700" marT="12700" vert="horz" anchor="ctr" anchorCtr="0">
                    <a:noFill/>
                  </a:tcPr>
                </a:tc>
              </a:tr>
              <a:tr h="704850">
                <a:tc>
                  <a:txBody>
                    <a:bodyPr/>
                    <a:p>
                      <a:pPr indent="0" algn="ctr" fontAlgn="auto">
                        <a:lnSpc>
                          <a:spcPct val="100000"/>
                        </a:lnSpc>
                        <a:buNone/>
                      </a:pPr>
                      <a:r>
                        <a:rPr lang="zh-CN" sz="1400" b="0">
                          <a:solidFill>
                            <a:schemeClr val="tx1"/>
                          </a:solidFill>
                          <a:latin typeface="微软雅黑" panose="020B0503020204020204" charset="-122"/>
                          <a:ea typeface="微软雅黑" panose="020B0503020204020204" charset="-122"/>
                          <a:cs typeface="微软雅黑" panose="020B0503020204020204" charset="-122"/>
                        </a:rPr>
                        <a:t>儿童气道黏液高分泌管理专家共识（</a:t>
                      </a:r>
                      <a:r>
                        <a:rPr lang="en-US" altLang="zh-CN" sz="1400" b="0">
                          <a:solidFill>
                            <a:schemeClr val="tx1"/>
                          </a:solidFill>
                          <a:latin typeface="微软雅黑" panose="020B0503020204020204" charset="-122"/>
                          <a:ea typeface="微软雅黑" panose="020B0503020204020204" charset="-122"/>
                          <a:cs typeface="微软雅黑" panose="020B0503020204020204" charset="-122"/>
                        </a:rPr>
                        <a:t>2023</a:t>
                      </a:r>
                      <a:r>
                        <a:rPr lang="zh-CN" altLang="en-US" sz="1400" b="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1400" b="0">
                        <a:solidFill>
                          <a:schemeClr val="tx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noFill/>
                  </a:tcPr>
                </a:tc>
                <a:tc>
                  <a:txBody>
                    <a:bodyPr/>
                    <a:p>
                      <a:pPr indent="0" algn="l" fontAlgn="auto">
                        <a:lnSpc>
                          <a:spcPct val="110000"/>
                        </a:lnSpc>
                        <a:buNone/>
                      </a:pPr>
                      <a:r>
                        <a:rPr lang="zh-CN" altLang="en-US" sz="1200" b="1">
                          <a:solidFill>
                            <a:srgbClr val="FF0000"/>
                          </a:solidFill>
                          <a:latin typeface="微软雅黑" panose="020B0503020204020204" charset="-122"/>
                          <a:ea typeface="微软雅黑" panose="020B0503020204020204" charset="-122"/>
                        </a:rPr>
                        <a:t>临床常用治疗黏液高分泌药物有氨溴索</a:t>
                      </a:r>
                      <a:r>
                        <a:rPr lang="zh-CN" altLang="en-US" sz="1200" b="0">
                          <a:solidFill>
                            <a:schemeClr val="tx1"/>
                          </a:solidFill>
                          <a:latin typeface="微软雅黑" panose="020B0503020204020204" charset="-122"/>
                          <a:ea typeface="微软雅黑" panose="020B0503020204020204" charset="-122"/>
                        </a:rPr>
                        <a:t>，氨溴索为黏液纤毛动力调节剂，能增加呼吸道黏膜浆液腺的分泌，减少黏液腺的分泌，促进肺表面活性</a:t>
                      </a:r>
                      <a:r>
                        <a:rPr lang="zh-CN" altLang="en-US" sz="1200" b="0">
                          <a:latin typeface="微软雅黑" panose="020B0503020204020204" charset="-122"/>
                          <a:ea typeface="微软雅黑" panose="020B0503020204020204" charset="-122"/>
                        </a:rPr>
                        <a:t>物质的分泌，增加支气管纤毛运动，使痰液易于咳出。</a:t>
                      </a:r>
                      <a:endParaRPr lang="zh-CN" altLang="en-US" sz="1200" b="0">
                        <a:latin typeface="微软雅黑" panose="020B0503020204020204" charset="-122"/>
                        <a:ea typeface="微软雅黑" panose="020B0503020204020204" charset="-122"/>
                      </a:endParaRPr>
                    </a:p>
                  </a:txBody>
                  <a:tcPr marL="12700" marR="12700" marT="12700" vert="horz" anchor="ctr" anchorCtr="0">
                    <a:noFill/>
                  </a:tcPr>
                </a:tc>
              </a:tr>
              <a:tr h="685800">
                <a:tc>
                  <a:txBody>
                    <a:bodyPr/>
                    <a:p>
                      <a:pPr algn="ctr" fontAlgn="auto">
                        <a:lnSpc>
                          <a:spcPct val="100000"/>
                        </a:lnSpc>
                        <a:buClrTx/>
                        <a:buSzTx/>
                        <a:buFontTx/>
                        <a:buNone/>
                      </a:pPr>
                      <a:r>
                        <a:rPr lang="zh-CN" sz="1400" b="0">
                          <a:solidFill>
                            <a:schemeClr val="tx1"/>
                          </a:solidFill>
                          <a:latin typeface="微软雅黑" panose="020B0503020204020204" charset="-122"/>
                          <a:ea typeface="微软雅黑" panose="020B0503020204020204" charset="-122"/>
                          <a:cs typeface="微软雅黑" panose="020B0503020204020204" charset="-122"/>
                        </a:rPr>
                        <a:t>儿童祛痰止咳治疗专家共识（2022）</a:t>
                      </a:r>
                      <a:endParaRPr lang="zh-CN" sz="1400" b="0">
                        <a:solidFill>
                          <a:schemeClr val="tx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noFill/>
                  </a:tcPr>
                </a:tc>
                <a:tc>
                  <a:txBody>
                    <a:bodyPr/>
                    <a:p>
                      <a:pPr algn="l" fontAlgn="auto">
                        <a:lnSpc>
                          <a:spcPct val="100000"/>
                        </a:lnSpc>
                        <a:buClrTx/>
                        <a:buSzTx/>
                        <a:buFontTx/>
                        <a:buNone/>
                      </a:pPr>
                      <a:r>
                        <a:rPr lang="zh-CN" altLang="en-US" sz="1200" b="1">
                          <a:solidFill>
                            <a:srgbClr val="FF0000"/>
                          </a:solidFill>
                          <a:latin typeface="微软雅黑" panose="020B0503020204020204" charset="-122"/>
                          <a:ea typeface="微软雅黑" panose="020B0503020204020204" charset="-122"/>
                        </a:rPr>
                        <a:t>儿童咳嗽祛痰止咳治疗临床常用药物有氨溴索</a:t>
                      </a:r>
                      <a:r>
                        <a:rPr lang="zh-CN" altLang="en-US" sz="1200" b="0">
                          <a:solidFill>
                            <a:schemeClr val="tx1"/>
                          </a:solidFill>
                          <a:latin typeface="微软雅黑" panose="020B0503020204020204" charset="-122"/>
                          <a:ea typeface="微软雅黑" panose="020B0503020204020204" charset="-122"/>
                        </a:rPr>
                        <a:t>，</a:t>
                      </a:r>
                      <a:r>
                        <a:rPr lang="zh-CN" altLang="en-US" sz="1200" b="0">
                          <a:latin typeface="微软雅黑" panose="020B0503020204020204" charset="-122"/>
                          <a:ea typeface="微软雅黑" panose="020B0503020204020204" charset="-122"/>
                        </a:rPr>
                        <a:t>氨溴索可刺激呼吸道表面活性剂的形成，调节浆液性与黏液性液体的分泌，降低痰液表面张力及与气道上皮黏附，促进纤毛摆动，使痰液容易咳出；还可通过促进抗炎、抗氧化作用，影响痰液的生成及排出。</a:t>
                      </a:r>
                      <a:endParaRPr lang="zh-CN" altLang="en-US" sz="1200" b="0">
                        <a:latin typeface="微软雅黑" panose="020B0503020204020204" charset="-122"/>
                        <a:ea typeface="微软雅黑" panose="020B0503020204020204" charset="-122"/>
                      </a:endParaRPr>
                    </a:p>
                  </a:txBody>
                  <a:tcPr marL="12700" marR="12700" marT="12700" vert="horz" anchor="ctr" anchorCtr="0">
                    <a:noFill/>
                  </a:tcPr>
                </a:tc>
              </a:tr>
              <a:tr h="716280">
                <a:tc>
                  <a:txBody>
                    <a:bodyPr/>
                    <a:p>
                      <a:pPr algn="ctr" fontAlgn="auto">
                        <a:lnSpc>
                          <a:spcPct val="100000"/>
                        </a:lnSpc>
                        <a:buClrTx/>
                        <a:buSzTx/>
                        <a:buFontTx/>
                        <a:buNone/>
                      </a:pPr>
                      <a:r>
                        <a:rPr lang="zh-CN" altLang="en-US" sz="1400" b="0">
                          <a:solidFill>
                            <a:schemeClr val="tx1"/>
                          </a:solidFill>
                          <a:latin typeface="微软雅黑" panose="020B0503020204020204" charset="-122"/>
                          <a:ea typeface="微软雅黑" panose="020B0503020204020204" charset="-122"/>
                        </a:rPr>
                        <a:t>慢性气道炎症性疾病气道黏液高分泌管理中国专家共识（2015）</a:t>
                      </a:r>
                      <a:endParaRPr lang="zh-CN" altLang="en-US" sz="1400" b="0">
                        <a:solidFill>
                          <a:schemeClr val="tx1"/>
                        </a:solidFill>
                        <a:latin typeface="微软雅黑" panose="020B0503020204020204" charset="-122"/>
                        <a:ea typeface="微软雅黑" panose="020B0503020204020204" charset="-122"/>
                      </a:endParaRPr>
                    </a:p>
                  </a:txBody>
                  <a:tcPr marL="12700" marR="12700" marT="12700" vert="horz" anchor="ctr" anchorCtr="0">
                    <a:noFill/>
                  </a:tcPr>
                </a:tc>
                <a:tc>
                  <a:txBody>
                    <a:bodyPr/>
                    <a:p>
                      <a:pPr algn="l" fontAlgn="auto">
                        <a:lnSpc>
                          <a:spcPct val="100000"/>
                        </a:lnSpc>
                        <a:buClrTx/>
                        <a:buSzTx/>
                        <a:buFontTx/>
                        <a:buNone/>
                      </a:pPr>
                      <a:r>
                        <a:rPr lang="zh-CN" altLang="en-US" sz="1200" b="1">
                          <a:solidFill>
                            <a:srgbClr val="FF0000"/>
                          </a:solidFill>
                          <a:latin typeface="微软雅黑" panose="020B0503020204020204" charset="-122"/>
                          <a:ea typeface="微软雅黑" panose="020B0503020204020204" charset="-122"/>
                          <a:sym typeface="+mn-ea"/>
                        </a:rPr>
                        <a:t>氨溴索是目前临床应用最广泛的黏液动力药</a:t>
                      </a:r>
                      <a:r>
                        <a:rPr lang="zh-CN" altLang="en-US" sz="1200" b="0">
                          <a:latin typeface="微软雅黑" panose="020B0503020204020204" charset="-122"/>
                          <a:ea typeface="微软雅黑" panose="020B0503020204020204" charset="-122"/>
                          <a:sym typeface="+mn-ea"/>
                        </a:rPr>
                        <a:t>，可刺激呼吸道表面活性剂的形成及调节浆液性与黏液性液体的分泌，同时改善呼吸道纤毛区与无纤毛区的黏液消除作用，降低痰液及纤毛的黏着力，使痰容易咳出。</a:t>
                      </a:r>
                      <a:endParaRPr lang="zh-CN" altLang="en-US" sz="1200" b="0">
                        <a:latin typeface="微软雅黑" panose="020B0503020204020204" charset="-122"/>
                        <a:ea typeface="微软雅黑" panose="020B0503020204020204" charset="-122"/>
                        <a:sym typeface="+mn-ea"/>
                      </a:endParaRPr>
                    </a:p>
                  </a:txBody>
                  <a:tcPr marL="12700" marR="12700" marT="12700" vert="horz" anchor="ctr" anchorCtr="0">
                    <a:noFill/>
                  </a:tcPr>
                </a:tc>
              </a:tr>
            </a:tbl>
          </a:graphicData>
        </a:graphic>
      </p:graphicFrame>
    </p:spTree>
  </p:cSld>
  <p:clrMapOvr>
    <a:masterClrMapping/>
  </p:clrMapOvr>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标题 12"/>
          <p:cNvSpPr>
            <a:spLocks noGrp="1"/>
          </p:cNvSpPr>
          <p:nvPr>
            <p:custDataLst>
              <p:tags r:id="rId1"/>
            </p:custDataLst>
          </p:nvPr>
        </p:nvSpPr>
        <p:spPr>
          <a:xfrm>
            <a:off x="266065" y="424180"/>
            <a:ext cx="11783060" cy="7004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0" algn="l" fontAlgn="auto"/>
            <a:r>
              <a:rPr lang="zh-CN" altLang="en-US" sz="2400" b="1" dirty="0">
                <a:solidFill>
                  <a:schemeClr val="accent4">
                    <a:lumMod val="75000"/>
                  </a:schemeClr>
                </a:solidFill>
                <a:latin typeface="微软雅黑" panose="020B0503020204020204" charset="-122"/>
                <a:ea typeface="微软雅黑" panose="020B0503020204020204" charset="-122"/>
                <a:cs typeface="+mn-cs"/>
              </a:rPr>
              <a:t>创新性：</a:t>
            </a:r>
            <a:r>
              <a:rPr lang="zh-CN" altLang="en-US" sz="2400" b="1" dirty="0">
                <a:solidFill>
                  <a:schemeClr val="accent4">
                    <a:lumMod val="75000"/>
                  </a:schemeClr>
                </a:solidFill>
                <a:latin typeface="微软雅黑" panose="020B0503020204020204" charset="-122"/>
                <a:ea typeface="微软雅黑" panose="020B0503020204020204" charset="-122"/>
              </a:rPr>
              <a:t>盐酸氨溴索直服颗粒是国家“十三五”重大新药创制科技重大专项、该剂型拥有两项发明专利、国家药典委员会特命名为“盐酸氨溴索直服颗粒”。</a:t>
            </a:r>
            <a:r>
              <a:rPr lang="en-US" altLang="zh-CN" sz="2400" b="1" dirty="0">
                <a:solidFill>
                  <a:schemeClr val="accent4">
                    <a:lumMod val="75000"/>
                  </a:schemeClr>
                </a:solidFill>
                <a:latin typeface="微软雅黑" panose="020B0503020204020204" charset="-122"/>
                <a:ea typeface="微软雅黑" panose="020B0503020204020204" charset="-122"/>
                <a:cs typeface="+mn-cs"/>
              </a:rPr>
              <a:t> </a:t>
            </a:r>
            <a:endParaRPr lang="en-US" altLang="zh-CN" sz="2400" b="1" dirty="0">
              <a:solidFill>
                <a:schemeClr val="accent4">
                  <a:lumMod val="75000"/>
                </a:schemeClr>
              </a:solidFill>
              <a:latin typeface="微软雅黑" panose="020B0503020204020204" charset="-122"/>
              <a:ea typeface="微软雅黑" panose="020B0503020204020204" charset="-122"/>
              <a:cs typeface="+mn-cs"/>
            </a:endParaRPr>
          </a:p>
        </p:txBody>
      </p:sp>
      <p:pic>
        <p:nvPicPr>
          <p:cNvPr id="30" name="图片 29"/>
          <p:cNvPicPr>
            <a:picLocks noChangeAspect="1"/>
          </p:cNvPicPr>
          <p:nvPr>
            <p:custDataLst>
              <p:tags r:id="rId2"/>
            </p:custDataLst>
          </p:nvPr>
        </p:nvPicPr>
        <p:blipFill>
          <a:blip r:embed="rId3"/>
          <a:stretch>
            <a:fillRect/>
          </a:stretch>
        </p:blipFill>
        <p:spPr>
          <a:xfrm>
            <a:off x="651510" y="1758315"/>
            <a:ext cx="3352165" cy="1786255"/>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6633210" y="1643380"/>
            <a:ext cx="1522095" cy="2002790"/>
          </a:xfrm>
          <a:prstGeom prst="rect">
            <a:avLst/>
          </a:prstGeom>
        </p:spPr>
      </p:pic>
      <p:pic>
        <p:nvPicPr>
          <p:cNvPr id="5" name="图片 4"/>
          <p:cNvPicPr>
            <a:picLocks noChangeAspect="1"/>
          </p:cNvPicPr>
          <p:nvPr>
            <p:custDataLst>
              <p:tags r:id="rId6"/>
            </p:custDataLst>
          </p:nvPr>
        </p:nvPicPr>
        <p:blipFill>
          <a:blip r:embed="rId7"/>
          <a:stretch>
            <a:fillRect/>
          </a:stretch>
        </p:blipFill>
        <p:spPr>
          <a:xfrm>
            <a:off x="4843145" y="1642745"/>
            <a:ext cx="1621155" cy="2001520"/>
          </a:xfrm>
          <a:prstGeom prst="rect">
            <a:avLst/>
          </a:prstGeom>
        </p:spPr>
      </p:pic>
      <p:sp>
        <p:nvSpPr>
          <p:cNvPr id="10" name="文本框 9"/>
          <p:cNvSpPr txBox="1"/>
          <p:nvPr/>
        </p:nvSpPr>
        <p:spPr>
          <a:xfrm>
            <a:off x="365760" y="3948430"/>
            <a:ext cx="3736975" cy="1996440"/>
          </a:xfrm>
          <a:prstGeom prst="rect">
            <a:avLst/>
          </a:prstGeom>
          <a:noFill/>
          <a:ln>
            <a:solidFill>
              <a:srgbClr val="00B050"/>
            </a:solidFill>
          </a:ln>
        </p:spPr>
        <p:txBody>
          <a:bodyPr wrap="square" rtlCol="0" anchor="t">
            <a:noAutofit/>
          </a:bodyPr>
          <a:p>
            <a:pPr indent="0" algn="ctr" fontAlgn="auto">
              <a:buClrTx/>
              <a:buSzTx/>
              <a:buFontTx/>
            </a:pPr>
            <a:r>
              <a:rPr lang="en-US" altLang="zh-CN" sz="1400">
                <a:latin typeface="微软雅黑" panose="020B0503020204020204" charset="-122"/>
                <a:ea typeface="微软雅黑" panose="020B0503020204020204" charset="-122"/>
                <a:cs typeface="微软雅黑" panose="020B0503020204020204" charset="-122"/>
              </a:rPr>
              <a:t> </a:t>
            </a:r>
            <a:r>
              <a:rPr lang="zh-CN" altLang="en-US" sz="1600" b="1">
                <a:solidFill>
                  <a:srgbClr val="FF0000"/>
                </a:solidFill>
                <a:latin typeface="微软雅黑" panose="020B0503020204020204" charset="-122"/>
                <a:ea typeface="微软雅黑" panose="020B0503020204020204" charset="-122"/>
                <a:cs typeface="微软雅黑" panose="020B0503020204020204" charset="-122"/>
              </a:rPr>
              <a:t>国家“十三五”重大新药创制</a:t>
            </a:r>
            <a:endParaRPr lang="zh-CN" altLang="en-US" sz="1600" b="1">
              <a:solidFill>
                <a:srgbClr val="FF0000"/>
              </a:solidFill>
              <a:latin typeface="微软雅黑" panose="020B0503020204020204" charset="-122"/>
              <a:ea typeface="微软雅黑" panose="020B0503020204020204" charset="-122"/>
              <a:cs typeface="微软雅黑" panose="020B0503020204020204" charset="-122"/>
            </a:endParaRPr>
          </a:p>
          <a:p>
            <a:pPr indent="0" algn="ctr" fontAlgn="auto">
              <a:buClrTx/>
              <a:buSzTx/>
              <a:buFontTx/>
            </a:pPr>
            <a:r>
              <a:rPr lang="zh-CN" altLang="en-US" sz="1600" b="1">
                <a:solidFill>
                  <a:srgbClr val="FF0000"/>
                </a:solidFill>
                <a:latin typeface="微软雅黑" panose="020B0503020204020204" charset="-122"/>
                <a:ea typeface="微软雅黑" panose="020B0503020204020204" charset="-122"/>
                <a:cs typeface="微软雅黑" panose="020B0503020204020204" charset="-122"/>
              </a:rPr>
              <a:t>科技重大专项</a:t>
            </a:r>
            <a:endParaRPr lang="zh-CN" altLang="en-US" sz="1600" b="1">
              <a:solidFill>
                <a:srgbClr val="FF0000"/>
              </a:solidFill>
              <a:latin typeface="微软雅黑" panose="020B0503020204020204" charset="-122"/>
              <a:ea typeface="微软雅黑" panose="020B0503020204020204" charset="-122"/>
              <a:cs typeface="微软雅黑" panose="020B0503020204020204" charset="-122"/>
            </a:endParaRPr>
          </a:p>
          <a:p>
            <a:pPr indent="0" algn="ctr" fontAlgn="auto">
              <a:buClrTx/>
              <a:buSzTx/>
              <a:buFontTx/>
            </a:pPr>
            <a:endParaRPr lang="zh-CN" altLang="en-US" sz="1600" b="1">
              <a:solidFill>
                <a:srgbClr val="FF0000"/>
              </a:solidFill>
              <a:latin typeface="微软雅黑" panose="020B0503020204020204" charset="-122"/>
              <a:ea typeface="微软雅黑" panose="020B0503020204020204" charset="-122"/>
              <a:cs typeface="微软雅黑" panose="020B0503020204020204" charset="-122"/>
            </a:endParaRPr>
          </a:p>
          <a:p>
            <a:pPr indent="0" algn="just" fontAlgn="auto">
              <a:buClrTx/>
              <a:buSzTx/>
              <a:buFontTx/>
            </a:pPr>
            <a:r>
              <a:rPr lang="zh-CN" altLang="en-US" sz="1400">
                <a:latin typeface="微软雅黑" panose="020B0503020204020204" charset="-122"/>
                <a:ea typeface="微软雅黑" panose="020B0503020204020204" charset="-122"/>
                <a:cs typeface="微软雅黑" panose="020B0503020204020204" charset="-122"/>
              </a:rPr>
              <a:t>直服颗粒技术来自德国，含药的粉末或极细颗粒放置于舌上几秒内刺激口腔分泌唾液，并</a:t>
            </a:r>
            <a:r>
              <a:rPr lang="zh-CN" altLang="en-US" sz="1400">
                <a:solidFill>
                  <a:schemeClr val="tx1"/>
                </a:solidFill>
                <a:latin typeface="微软雅黑" panose="020B0503020204020204" charset="-122"/>
                <a:ea typeface="微软雅黑" panose="020B0503020204020204" charset="-122"/>
                <a:cs typeface="微软雅黑" panose="020B0503020204020204" charset="-122"/>
              </a:rPr>
              <a:t>包裹全部的颗粒形成柔软、顺滑、表面稳定的类凝胶物</a:t>
            </a:r>
            <a:r>
              <a:rPr lang="zh-CN" altLang="en-US" sz="1400">
                <a:latin typeface="微软雅黑" panose="020B0503020204020204" charset="-122"/>
                <a:ea typeface="微软雅黑" panose="020B0503020204020204" charset="-122"/>
                <a:cs typeface="微软雅黑" panose="020B0503020204020204" charset="-122"/>
              </a:rPr>
              <a:t>，易于吞咽。</a:t>
            </a:r>
            <a:endParaRPr lang="zh-CN" altLang="en-US" sz="1400">
              <a:latin typeface="微软雅黑" panose="020B0503020204020204" charset="-122"/>
              <a:ea typeface="微软雅黑" panose="020B0503020204020204" charset="-122"/>
              <a:cs typeface="微软雅黑" panose="020B0503020204020204" charset="-122"/>
            </a:endParaRPr>
          </a:p>
          <a:p>
            <a:pPr algn="l" fontAlgn="auto">
              <a:buClrTx/>
              <a:buSzTx/>
              <a:buFontTx/>
            </a:pPr>
            <a:r>
              <a:rPr lang="zh-CN" altLang="en-US" sz="1600">
                <a:latin typeface="微软雅黑" panose="020B0503020204020204" charset="-122"/>
                <a:ea typeface="微软雅黑" panose="020B0503020204020204" charset="-122"/>
                <a:cs typeface="微软雅黑" panose="020B0503020204020204" charset="-122"/>
              </a:rPr>
              <a:t> </a:t>
            </a:r>
            <a:r>
              <a:rPr lang="en-US" altLang="zh-CN" sz="1600">
                <a:latin typeface="微软雅黑" panose="020B0503020204020204" charset="-122"/>
                <a:ea typeface="微软雅黑" panose="020B0503020204020204" charset="-122"/>
                <a:cs typeface="微软雅黑" panose="020B0503020204020204" charset="-122"/>
              </a:rPr>
              <a:t>      </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4324350" y="3948430"/>
            <a:ext cx="4148455" cy="1996440"/>
          </a:xfrm>
          <a:prstGeom prst="rect">
            <a:avLst/>
          </a:prstGeom>
          <a:noFill/>
          <a:ln>
            <a:solidFill>
              <a:srgbClr val="00B050"/>
            </a:solidFill>
          </a:ln>
        </p:spPr>
        <p:txBody>
          <a:bodyPr wrap="square" rtlCol="0" anchor="t">
            <a:noAutofit/>
          </a:bodyPr>
          <a:p>
            <a:pPr indent="0" algn="ctr" fontAlgn="auto"/>
            <a:r>
              <a:rPr lang="en-US" altLang="zh-CN" sz="1600" b="1">
                <a:solidFill>
                  <a:schemeClr val="accent4">
                    <a:lumMod val="75000"/>
                  </a:schemeClr>
                </a:solidFill>
                <a:latin typeface="微软雅黑" panose="020B0503020204020204" charset="-122"/>
                <a:ea typeface="微软雅黑" panose="020B0503020204020204" charset="-122"/>
              </a:rPr>
              <a:t>      </a:t>
            </a:r>
            <a:r>
              <a:rPr lang="zh-CN" altLang="en-US" sz="1600" b="1">
                <a:solidFill>
                  <a:srgbClr val="FF0000"/>
                </a:solidFill>
                <a:latin typeface="微软雅黑" panose="020B0503020204020204" charset="-122"/>
                <a:ea typeface="微软雅黑" panose="020B0503020204020204" charset="-122"/>
              </a:rPr>
              <a:t>两项发明专利</a:t>
            </a:r>
            <a:endParaRPr lang="zh-CN" altLang="en-US" sz="1600" b="1">
              <a:solidFill>
                <a:srgbClr val="FF0000"/>
              </a:solidFill>
              <a:latin typeface="微软雅黑" panose="020B0503020204020204" charset="-122"/>
              <a:ea typeface="微软雅黑" panose="020B0503020204020204" charset="-122"/>
            </a:endParaRPr>
          </a:p>
          <a:p>
            <a:pPr indent="0" algn="ctr" fontAlgn="auto"/>
            <a:r>
              <a:rPr lang="en-US" altLang="zh-CN" sz="1600" b="1">
                <a:solidFill>
                  <a:srgbClr val="FF0000"/>
                </a:solidFill>
                <a:latin typeface="微软雅黑" panose="020B0503020204020204" charset="-122"/>
                <a:ea typeface="微软雅黑" panose="020B0503020204020204" charset="-122"/>
              </a:rPr>
              <a:t>     </a:t>
            </a:r>
            <a:r>
              <a:rPr lang="zh-CN" altLang="en-US" sz="1600" b="1">
                <a:solidFill>
                  <a:srgbClr val="FF0000"/>
                </a:solidFill>
                <a:latin typeface="微软雅黑" panose="020B0503020204020204" charset="-122"/>
                <a:ea typeface="微软雅黑" panose="020B0503020204020204" charset="-122"/>
              </a:rPr>
              <a:t>实现无水吞服掩味技术</a:t>
            </a:r>
            <a:endParaRPr lang="zh-CN" altLang="en-US" sz="1600">
              <a:latin typeface="微软雅黑" panose="020B0503020204020204" charset="-122"/>
              <a:ea typeface="微软雅黑" panose="020B0503020204020204" charset="-122"/>
            </a:endParaRPr>
          </a:p>
          <a:p>
            <a:pPr indent="0" fontAlgn="auto"/>
            <a:r>
              <a:rPr lang="zh-CN" altLang="en-US" sz="1600">
                <a:latin typeface="微软雅黑" panose="020B0503020204020204" charset="-122"/>
                <a:ea typeface="微软雅黑" panose="020B0503020204020204" charset="-122"/>
              </a:rPr>
              <a:t> </a:t>
            </a:r>
            <a:r>
              <a:rPr lang="en-US" altLang="zh-CN" sz="1600">
                <a:latin typeface="微软雅黑" panose="020B0503020204020204" charset="-122"/>
                <a:ea typeface="微软雅黑" panose="020B0503020204020204" charset="-122"/>
              </a:rPr>
              <a:t>     </a:t>
            </a:r>
            <a:endParaRPr lang="en-US" altLang="zh-CN" sz="1600">
              <a:latin typeface="微软雅黑" panose="020B0503020204020204" charset="-122"/>
              <a:ea typeface="微软雅黑" panose="020B0503020204020204" charset="-122"/>
            </a:endParaRPr>
          </a:p>
          <a:p>
            <a:pPr indent="0" algn="just" fontAlgn="auto"/>
            <a:r>
              <a:rPr lang="zh-CN" altLang="en-US" sz="1400">
                <a:latin typeface="微软雅黑" panose="020B0503020204020204" charset="-122"/>
                <a:ea typeface="微软雅黑" panose="020B0503020204020204" charset="-122"/>
              </a:rPr>
              <a:t>盐酸氨溴索属苦味药，现有剂型掩味效果不佳。直服颗粒剂型通过</a:t>
            </a:r>
            <a:r>
              <a:rPr lang="zh-CN" altLang="en-US" sz="1400">
                <a:solidFill>
                  <a:schemeClr val="tx1"/>
                </a:solidFill>
                <a:latin typeface="微软雅黑" panose="020B0503020204020204" charset="-122"/>
                <a:ea typeface="微软雅黑" panose="020B0503020204020204" charset="-122"/>
              </a:rPr>
              <a:t>无水吞服掩味颗粒制剂平台，使用微丸多层包衣技术，制成草莓口味，口感清凉顺滑，有效掩盖了氨溴索的苦味，提升了服药口感和儿童服药意愿</a:t>
            </a:r>
            <a:r>
              <a:rPr lang="zh-CN" altLang="en-US" sz="1400">
                <a:latin typeface="微软雅黑" panose="020B0503020204020204" charset="-122"/>
                <a:ea typeface="微软雅黑" panose="020B0503020204020204" charset="-122"/>
              </a:rPr>
              <a:t>。</a:t>
            </a:r>
            <a:endParaRPr lang="zh-CN" altLang="en-US" sz="1400">
              <a:latin typeface="微软雅黑" panose="020B0503020204020204" charset="-122"/>
              <a:ea typeface="微软雅黑" panose="020B0503020204020204" charset="-122"/>
            </a:endParaRPr>
          </a:p>
        </p:txBody>
      </p:sp>
      <p:sp>
        <p:nvSpPr>
          <p:cNvPr id="12" name="文本框 11"/>
          <p:cNvSpPr txBox="1"/>
          <p:nvPr/>
        </p:nvSpPr>
        <p:spPr>
          <a:xfrm>
            <a:off x="8694420" y="3948430"/>
            <a:ext cx="3011170" cy="1996440"/>
          </a:xfrm>
          <a:prstGeom prst="rect">
            <a:avLst/>
          </a:prstGeom>
          <a:noFill/>
          <a:ln>
            <a:solidFill>
              <a:srgbClr val="00B050"/>
            </a:solidFill>
          </a:ln>
        </p:spPr>
        <p:txBody>
          <a:bodyPr wrap="square" rtlCol="0" anchor="t">
            <a:noAutofit/>
          </a:bodyPr>
          <a:p>
            <a:pPr algn="ctr" fontAlgn="auto">
              <a:buClrTx/>
              <a:buSzTx/>
              <a:buFontTx/>
            </a:pPr>
            <a:r>
              <a:rPr lang="zh-CN" altLang="en-US" sz="1600" b="1">
                <a:solidFill>
                  <a:srgbClr val="FF0000"/>
                </a:solidFill>
                <a:latin typeface="微软雅黑" panose="020B0503020204020204" charset="-122"/>
                <a:ea typeface="微软雅黑" panose="020B0503020204020204" charset="-122"/>
                <a:sym typeface="+mn-ea"/>
              </a:rPr>
              <a:t>“盐酸氨溴索直服颗粒</a:t>
            </a:r>
            <a:r>
              <a:rPr lang="zh-CN" altLang="en-US" sz="1600">
                <a:solidFill>
                  <a:srgbClr val="FF0000"/>
                </a:solidFill>
                <a:latin typeface="微软雅黑" panose="020B0503020204020204" charset="-122"/>
                <a:ea typeface="微软雅黑" panose="020B0503020204020204" charset="-122"/>
                <a:sym typeface="+mn-ea"/>
              </a:rPr>
              <a:t>”</a:t>
            </a:r>
            <a:endParaRPr lang="zh-CN" altLang="en-US" sz="1600">
              <a:solidFill>
                <a:srgbClr val="FF0000"/>
              </a:solidFill>
              <a:latin typeface="微软雅黑" panose="020B0503020204020204" charset="-122"/>
              <a:ea typeface="微软雅黑" panose="020B0503020204020204" charset="-122"/>
              <a:sym typeface="+mn-ea"/>
            </a:endParaRPr>
          </a:p>
          <a:p>
            <a:pPr algn="ctr" fontAlgn="auto">
              <a:buClrTx/>
              <a:buSzTx/>
              <a:buFontTx/>
            </a:pPr>
            <a:r>
              <a:rPr lang="zh-CN" altLang="en-US" sz="1600" b="1">
                <a:solidFill>
                  <a:srgbClr val="FF0000"/>
                </a:solidFill>
                <a:latin typeface="微软雅黑" panose="020B0503020204020204" charset="-122"/>
                <a:ea typeface="微软雅黑" panose="020B0503020204020204" charset="-122"/>
                <a:sym typeface="+mn-ea"/>
              </a:rPr>
              <a:t>国家药典委员会特命名</a:t>
            </a:r>
            <a:endParaRPr lang="zh-CN" altLang="en-US" sz="1600" b="1">
              <a:solidFill>
                <a:srgbClr val="FF0000"/>
              </a:solidFill>
              <a:latin typeface="微软雅黑" panose="020B0503020204020204" charset="-122"/>
              <a:ea typeface="微软雅黑" panose="020B0503020204020204" charset="-122"/>
              <a:sym typeface="+mn-ea"/>
            </a:endParaRPr>
          </a:p>
          <a:p>
            <a:pPr algn="just" fontAlgn="auto">
              <a:buClrTx/>
              <a:buSzTx/>
              <a:buFontTx/>
            </a:pPr>
            <a:r>
              <a:rPr lang="en-US" altLang="zh-CN" sz="1400">
                <a:solidFill>
                  <a:srgbClr val="FF0000"/>
                </a:solidFill>
                <a:latin typeface="微软雅黑" panose="020B0503020204020204" charset="-122"/>
                <a:ea typeface="微软雅黑" panose="020B0503020204020204" charset="-122"/>
                <a:cs typeface="微软雅黑" panose="020B0503020204020204" charset="-122"/>
                <a:sym typeface="+mn-ea"/>
              </a:rPr>
              <a:t>       </a:t>
            </a:r>
            <a:endParaRPr lang="en-US" altLang="zh-CN" sz="140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fontAlgn="auto">
              <a:buClrTx/>
              <a:buSzTx/>
              <a:buFontTx/>
            </a:pPr>
            <a:r>
              <a:rPr lang="zh-CN" altLang="en-US" sz="1400">
                <a:solidFill>
                  <a:schemeClr val="tx1"/>
                </a:solidFill>
                <a:latin typeface="微软雅黑" panose="020B0503020204020204" charset="-122"/>
                <a:ea typeface="微软雅黑" panose="020B0503020204020204" charset="-122"/>
                <a:cs typeface="微软雅黑" panose="020B0503020204020204" charset="-122"/>
                <a:sym typeface="+mn-ea"/>
              </a:rPr>
              <a:t>填补国内直服剂型空白，盐酸氨溴索直服颗粒是国内首个直服剂型药物，且该剂型符合WHO推荐儿科优选剂型的多个特点。</a:t>
            </a:r>
            <a:endParaRPr lang="zh-CN" altLang="en-US" sz="1400">
              <a:solidFill>
                <a:schemeClr val="tx1"/>
              </a:solidFill>
              <a:latin typeface="微软雅黑" panose="020B0503020204020204" charset="-122"/>
              <a:ea typeface="微软雅黑" panose="020B0503020204020204" charset="-122"/>
              <a:cs typeface="微软雅黑" panose="020B0503020204020204" charset="-122"/>
            </a:endParaRPr>
          </a:p>
          <a:p>
            <a:pPr indent="0" fontAlgn="auto"/>
            <a:endParaRPr lang="zh-CN" altLang="en-US" sz="14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7" name="图片 6"/>
          <p:cNvPicPr>
            <a:picLocks noChangeAspect="1"/>
          </p:cNvPicPr>
          <p:nvPr/>
        </p:nvPicPr>
        <p:blipFill>
          <a:blip r:embed="rId8"/>
          <a:stretch>
            <a:fillRect/>
          </a:stretch>
        </p:blipFill>
        <p:spPr>
          <a:xfrm>
            <a:off x="9420860" y="1644015"/>
            <a:ext cx="1587500" cy="2008505"/>
          </a:xfrm>
          <a:prstGeom prst="rect">
            <a:avLst/>
          </a:prstGeom>
        </p:spPr>
      </p:pic>
    </p:spTree>
  </p:cSld>
  <p:clrMapOvr>
    <a:masterClrMapping/>
  </p:clrMapOvr>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标题 12"/>
          <p:cNvSpPr>
            <a:spLocks noGrp="1"/>
          </p:cNvSpPr>
          <p:nvPr>
            <p:custDataLst>
              <p:tags r:id="rId1"/>
            </p:custDataLst>
          </p:nvPr>
        </p:nvSpPr>
        <p:spPr>
          <a:xfrm>
            <a:off x="266065" y="447040"/>
            <a:ext cx="11619230" cy="7004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0" algn="l" fontAlgn="auto"/>
            <a:r>
              <a:rPr sz="2400" b="1" dirty="0">
                <a:solidFill>
                  <a:schemeClr val="accent4">
                    <a:lumMod val="75000"/>
                  </a:schemeClr>
                </a:solidFill>
                <a:latin typeface="微软雅黑" panose="020B0503020204020204" charset="-122"/>
                <a:ea typeface="微软雅黑" panose="020B0503020204020204" charset="-122"/>
                <a:cs typeface="+mn-cs"/>
              </a:rPr>
              <a:t>创新性：直服颗粒剂型符合WHO推荐儿科优选剂型；</a:t>
            </a:r>
            <a:r>
              <a:rPr lang="zh-CN" sz="2400" b="1" dirty="0">
                <a:solidFill>
                  <a:schemeClr val="accent4">
                    <a:lumMod val="75000"/>
                  </a:schemeClr>
                </a:solidFill>
                <a:latin typeface="微软雅黑" panose="020B0503020204020204" charset="-122"/>
                <a:ea typeface="微软雅黑" panose="020B0503020204020204" charset="-122"/>
                <a:cs typeface="+mn-cs"/>
              </a:rPr>
              <a:t>首创</a:t>
            </a:r>
            <a:r>
              <a:rPr sz="2400" b="1" dirty="0">
                <a:solidFill>
                  <a:schemeClr val="accent4">
                    <a:lumMod val="75000"/>
                  </a:schemeClr>
                </a:solidFill>
                <a:latin typeface="微软雅黑" panose="020B0503020204020204" charset="-122"/>
                <a:ea typeface="微软雅黑" panose="020B0503020204020204" charset="-122"/>
                <a:cs typeface="+mn-cs"/>
              </a:rPr>
              <a:t>直服颗粒剂型，便于儿童和吞咽困难患者用药；</a:t>
            </a:r>
            <a:r>
              <a:rPr lang="zh-CN" sz="2400" b="1" dirty="0">
                <a:solidFill>
                  <a:schemeClr val="accent4">
                    <a:lumMod val="75000"/>
                  </a:schemeClr>
                </a:solidFill>
                <a:latin typeface="微软雅黑" panose="020B0503020204020204" charset="-122"/>
                <a:ea typeface="微软雅黑" panose="020B0503020204020204" charset="-122"/>
                <a:cs typeface="+mn-cs"/>
              </a:rPr>
              <a:t>专利</a:t>
            </a:r>
            <a:r>
              <a:rPr sz="2400" b="1" dirty="0">
                <a:solidFill>
                  <a:schemeClr val="accent4">
                    <a:lumMod val="75000"/>
                  </a:schemeClr>
                </a:solidFill>
                <a:latin typeface="微软雅黑" panose="020B0503020204020204" charset="-122"/>
                <a:ea typeface="微软雅黑" panose="020B0503020204020204" charset="-122"/>
                <a:cs typeface="+mn-cs"/>
              </a:rPr>
              <a:t>掩味技术提升服药口感；携带便捷，服用方便。</a:t>
            </a:r>
            <a:endParaRPr sz="2400" b="1" dirty="0">
              <a:solidFill>
                <a:schemeClr val="accent4">
                  <a:lumMod val="75000"/>
                </a:schemeClr>
              </a:solidFill>
              <a:latin typeface="微软雅黑" panose="020B0503020204020204" charset="-122"/>
              <a:ea typeface="微软雅黑" panose="020B0503020204020204" charset="-122"/>
              <a:cs typeface="+mn-cs"/>
            </a:endParaRPr>
          </a:p>
        </p:txBody>
      </p:sp>
      <p:graphicFrame>
        <p:nvGraphicFramePr>
          <p:cNvPr id="2" name="table 228"/>
          <p:cNvGraphicFramePr>
            <a:graphicFrameLocks noGrp="1"/>
          </p:cNvGraphicFramePr>
          <p:nvPr/>
        </p:nvGraphicFramePr>
        <p:xfrm>
          <a:off x="1097280" y="1725930"/>
          <a:ext cx="3790315" cy="537845"/>
        </p:xfrm>
        <a:graphic>
          <a:graphicData uri="http://schemas.openxmlformats.org/drawingml/2006/table">
            <a:tbl>
              <a:tblPr/>
              <a:tblGrid>
                <a:gridCol w="3790315"/>
              </a:tblGrid>
              <a:tr h="537845">
                <a:tc>
                  <a:txBody>
                    <a:bodyPr/>
                    <a:p>
                      <a:pPr algn="l" rtl="0" eaLnBrk="0">
                        <a:lnSpc>
                          <a:spcPct val="114000"/>
                        </a:lnSpc>
                      </a:pPr>
                      <a:endParaRPr lang="en-US" altLang="en-US" sz="1000" dirty="0"/>
                    </a:p>
                    <a:p>
                      <a:pPr algn="l" rtl="0" eaLnBrk="0">
                        <a:lnSpc>
                          <a:spcPct val="10000"/>
                        </a:lnSpc>
                      </a:pPr>
                      <a:endParaRPr lang="en-US" altLang="en-US" sz="100" dirty="0"/>
                    </a:p>
                    <a:p>
                      <a:pPr marL="895985" algn="l" rtl="0" eaLnBrk="0">
                        <a:lnSpc>
                          <a:spcPct val="94000"/>
                        </a:lnSpc>
                      </a:pPr>
                      <a:r>
                        <a:rPr sz="1800" b="1" kern="0" spc="0" dirty="0">
                          <a:solidFill>
                            <a:srgbClr val="3B3838">
                              <a:alpha val="100000"/>
                            </a:srgbClr>
                          </a:solidFill>
                          <a:latin typeface="微软雅黑" panose="020B0503020204020204" charset="-122"/>
                          <a:ea typeface="微软雅黑" panose="020B0503020204020204" charset="-122"/>
                          <a:cs typeface="微软雅黑" panose="020B0503020204020204" charset="-122"/>
                        </a:rPr>
                        <a:t>WHO儿童药的设计原则</a:t>
                      </a:r>
                      <a:endParaRPr lang="en-US" altLang="en-US" sz="1800" b="1" kern="0" spc="0" dirty="0">
                        <a:solidFill>
                          <a:srgbClr val="3B3838">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vert="horz">
                    <a:lnL w="38100" cap="flat" cmpd="sng" algn="ctr">
                      <a:solidFill>
                        <a:srgbClr val="3498DB"/>
                      </a:solidFill>
                      <a:prstDash val="solid"/>
                      <a:round/>
                      <a:headEnd type="none" w="med" len="med"/>
                      <a:tailEnd type="none" w="med" len="med"/>
                    </a:lnL>
                    <a:lnR>
                      <a:noFill/>
                    </a:lnR>
                    <a:lnT w="38100" cap="flat" cmpd="sng" algn="ctr">
                      <a:solidFill>
                        <a:srgbClr val="3498DB"/>
                      </a:solidFill>
                      <a:prstDash val="solid"/>
                      <a:round/>
                      <a:headEnd type="none" w="med" len="med"/>
                      <a:tailEnd type="none" w="med" len="med"/>
                    </a:lnT>
                    <a:lnB w="38100" cap="flat" cmpd="sng" algn="ctr">
                      <a:solidFill>
                        <a:srgbClr val="3498DB"/>
                      </a:solidFill>
                      <a:prstDash val="solid"/>
                      <a:round/>
                      <a:headEnd type="none" w="med" len="med"/>
                      <a:tailEnd type="none" w="med" len="med"/>
                    </a:lnB>
                  </a:tcPr>
                </a:tc>
              </a:tr>
            </a:tbl>
          </a:graphicData>
        </a:graphic>
      </p:graphicFrame>
      <p:pic>
        <p:nvPicPr>
          <p:cNvPr id="5" name="picture 238"/>
          <p:cNvPicPr>
            <a:picLocks noChangeAspect="1"/>
          </p:cNvPicPr>
          <p:nvPr>
            <p:custDataLst>
              <p:tags r:id="rId2"/>
            </p:custDataLst>
          </p:nvPr>
        </p:nvPicPr>
        <p:blipFill>
          <a:blip r:embed="rId3"/>
          <a:stretch>
            <a:fillRect/>
          </a:stretch>
        </p:blipFill>
        <p:spPr>
          <a:xfrm rot="21600000">
            <a:off x="633730" y="1789937"/>
            <a:ext cx="1293876" cy="416052"/>
          </a:xfrm>
          <a:prstGeom prst="rect">
            <a:avLst/>
          </a:prstGeom>
        </p:spPr>
      </p:pic>
      <p:pic>
        <p:nvPicPr>
          <p:cNvPr id="6" name="picture 248"/>
          <p:cNvPicPr>
            <a:picLocks noChangeAspect="1"/>
          </p:cNvPicPr>
          <p:nvPr/>
        </p:nvPicPr>
        <p:blipFill>
          <a:blip r:embed="rId4"/>
          <a:stretch>
            <a:fillRect/>
          </a:stretch>
        </p:blipFill>
        <p:spPr>
          <a:xfrm rot="21600000">
            <a:off x="4923790" y="1708785"/>
            <a:ext cx="307340" cy="575945"/>
          </a:xfrm>
          <a:prstGeom prst="rect">
            <a:avLst/>
          </a:prstGeom>
        </p:spPr>
      </p:pic>
      <p:sp>
        <p:nvSpPr>
          <p:cNvPr id="20" name="textbox 206"/>
          <p:cNvSpPr/>
          <p:nvPr/>
        </p:nvSpPr>
        <p:spPr>
          <a:xfrm>
            <a:off x="412115" y="2342515"/>
            <a:ext cx="5010785" cy="2217420"/>
          </a:xfrm>
          <a:prstGeom prst="rect">
            <a:avLst/>
          </a:prstGeom>
          <a:ln>
            <a:solidFill>
              <a:srgbClr val="00B050"/>
            </a:solidFill>
            <a:prstDash val="dash"/>
          </a:ln>
        </p:spPr>
        <p:txBody>
          <a:bodyPr vert="horz" wrap="square" lIns="0" tIns="0" rIns="0" bIns="0"/>
          <a:p>
            <a:pPr algn="l" rtl="0" eaLnBrk="0">
              <a:lnSpc>
                <a:spcPct val="86000"/>
              </a:lnSpc>
            </a:pPr>
            <a:endParaRPr lang="en-US" altLang="en-US" sz="1200" dirty="0">
              <a:latin typeface="微软雅黑" panose="020B0503020204020204" charset="-122"/>
              <a:ea typeface="微软雅黑" panose="020B0503020204020204" charset="-122"/>
              <a:cs typeface="微软雅黑" panose="020B0503020204020204" charset="-122"/>
            </a:endParaRPr>
          </a:p>
          <a:p>
            <a:pPr marL="15240" indent="0" algn="l" rtl="0" eaLnBrk="0" fontAlgn="auto">
              <a:lnSpc>
                <a:spcPct val="100000"/>
              </a:lnSpc>
              <a:tabLst>
                <a:tab pos="118110" algn="l"/>
              </a:tabLst>
            </a:pPr>
            <a:r>
              <a:rPr sz="1400" kern="0" spc="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sz="1400" b="1"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rPr>
              <a:t> </a:t>
            </a:r>
            <a:r>
              <a:rPr lang="zh-CN" altLang="en-US" sz="1400">
                <a:solidFill>
                  <a:schemeClr val="dk1"/>
                </a:solidFill>
                <a:latin typeface="微软雅黑" panose="020B0503020204020204" charset="-122"/>
                <a:ea typeface="微软雅黑" panose="020B0503020204020204" charset="-122"/>
                <a:cs typeface="微软雅黑" panose="020B0503020204020204" charset="-122"/>
              </a:rPr>
              <a:t>给药频率少</a:t>
            </a:r>
            <a:r>
              <a:rPr sz="1400" b="1"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sym typeface="+mn-ea"/>
              </a:rPr>
              <a:t> </a:t>
            </a:r>
            <a:endParaRPr sz="1400" b="1" kern="0" spc="90" dirty="0">
              <a:solidFill>
                <a:srgbClr val="404040">
                  <a:alpha val="100000"/>
                </a:srgbClr>
              </a:solidFill>
              <a:latin typeface="微软雅黑" panose="020B0503020204020204" charset="-122"/>
              <a:ea typeface="微软雅黑" panose="020B0503020204020204" charset="-122"/>
              <a:cs typeface="微软雅黑" panose="020B0503020204020204" charset="-122"/>
              <a:sym typeface="+mn-ea"/>
            </a:endParaRPr>
          </a:p>
          <a:p>
            <a:pPr marL="15240" indent="0" algn="l" rtl="0" eaLnBrk="0" fontAlgn="auto">
              <a:lnSpc>
                <a:spcPct val="100000"/>
              </a:lnSpc>
              <a:tabLst>
                <a:tab pos="118110" algn="l"/>
              </a:tabLst>
            </a:pPr>
            <a:r>
              <a:rPr sz="14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1400">
                <a:solidFill>
                  <a:schemeClr val="dk1"/>
                </a:solidFill>
                <a:latin typeface="微软雅黑" panose="020B0503020204020204" charset="-122"/>
                <a:ea typeface="微软雅黑" panose="020B0503020204020204" charset="-122"/>
                <a:cs typeface="微软雅黑" panose="020B0503020204020204" charset="-122"/>
              </a:rPr>
              <a:t>对生</a:t>
            </a:r>
            <a:r>
              <a:rPr lang="zh-CN" altLang="en-US" sz="1400">
                <a:solidFill>
                  <a:schemeClr val="tx1"/>
                </a:solidFill>
                <a:latin typeface="微软雅黑" panose="020B0503020204020204" charset="-122"/>
                <a:ea typeface="微软雅黑" panose="020B0503020204020204" charset="-122"/>
                <a:cs typeface="微软雅黑" panose="020B0503020204020204" charset="-122"/>
              </a:rPr>
              <a:t>活方式影响小 </a:t>
            </a:r>
            <a:endParaRPr lang="zh-CN" altLang="en-US" sz="1400">
              <a:solidFill>
                <a:schemeClr val="tx1"/>
              </a:solidFill>
              <a:latin typeface="微软雅黑" panose="020B0503020204020204" charset="-122"/>
              <a:ea typeface="微软雅黑" panose="020B0503020204020204" charset="-122"/>
              <a:cs typeface="微软雅黑" panose="020B0503020204020204" charset="-122"/>
            </a:endParaRPr>
          </a:p>
          <a:p>
            <a:pPr marL="15240" indent="0" algn="l" rtl="0" eaLnBrk="0" fontAlgn="auto">
              <a:lnSpc>
                <a:spcPct val="100000"/>
              </a:lnSpc>
              <a:tabLst>
                <a:tab pos="118110" algn="l"/>
              </a:tabLst>
            </a:pPr>
            <a:r>
              <a:rPr sz="14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1400">
                <a:solidFill>
                  <a:schemeClr val="dk1"/>
                </a:solidFill>
                <a:latin typeface="微软雅黑" panose="020B0503020204020204" charset="-122"/>
                <a:ea typeface="微软雅黑" panose="020B0503020204020204" charset="-122"/>
                <a:cs typeface="微软雅黑" panose="020B0503020204020204" charset="-122"/>
              </a:rPr>
              <a:t>口味适宜</a:t>
            </a:r>
            <a:r>
              <a:rPr lang="en-US" altLang="zh-CN" sz="1400">
                <a:solidFill>
                  <a:schemeClr val="dk1"/>
                </a:solidFill>
                <a:latin typeface="微软雅黑" panose="020B0503020204020204" charset="-122"/>
                <a:ea typeface="微软雅黑" panose="020B0503020204020204" charset="-122"/>
                <a:cs typeface="微软雅黑" panose="020B0503020204020204" charset="-122"/>
              </a:rPr>
              <a:t> </a:t>
            </a:r>
            <a:endParaRPr lang="en-US" altLang="zh-CN" sz="1400">
              <a:solidFill>
                <a:schemeClr val="dk1"/>
              </a:solidFill>
              <a:latin typeface="微软雅黑" panose="020B0503020204020204" charset="-122"/>
              <a:ea typeface="微软雅黑" panose="020B0503020204020204" charset="-122"/>
              <a:cs typeface="微软雅黑" panose="020B0503020204020204" charset="-122"/>
            </a:endParaRPr>
          </a:p>
          <a:p>
            <a:pPr marL="15240" indent="0" algn="l" rtl="0" eaLnBrk="0" fontAlgn="auto">
              <a:lnSpc>
                <a:spcPct val="100000"/>
              </a:lnSpc>
              <a:tabLst>
                <a:tab pos="118110" algn="l"/>
              </a:tabLst>
            </a:pPr>
            <a:r>
              <a:rPr sz="14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1400">
                <a:solidFill>
                  <a:schemeClr val="dk1"/>
                </a:solidFill>
                <a:latin typeface="微软雅黑" panose="020B0503020204020204" charset="-122"/>
                <a:ea typeface="微软雅黑" panose="020B0503020204020204" charset="-122"/>
                <a:cs typeface="微软雅黑" panose="020B0503020204020204" charset="-122"/>
              </a:rPr>
              <a:t>给药方便快捷、可靠</a:t>
            </a:r>
            <a:r>
              <a:rPr lang="en-US" altLang="zh-CN" sz="1400">
                <a:solidFill>
                  <a:schemeClr val="dk1"/>
                </a:solidFill>
                <a:latin typeface="微软雅黑" panose="020B0503020204020204" charset="-122"/>
                <a:ea typeface="微软雅黑" panose="020B0503020204020204" charset="-122"/>
                <a:cs typeface="微软雅黑" panose="020B0503020204020204" charset="-122"/>
              </a:rPr>
              <a:t> </a:t>
            </a:r>
            <a:endParaRPr lang="en-US" altLang="zh-CN" sz="1400">
              <a:solidFill>
                <a:schemeClr val="dk1"/>
              </a:solidFill>
              <a:latin typeface="微软雅黑" panose="020B0503020204020204" charset="-122"/>
              <a:ea typeface="微软雅黑" panose="020B0503020204020204" charset="-122"/>
              <a:cs typeface="微软雅黑" panose="020B0503020204020204" charset="-122"/>
            </a:endParaRPr>
          </a:p>
          <a:p>
            <a:pPr marL="12700" indent="0" algn="l" rtl="0" eaLnBrk="0" fontAlgn="auto">
              <a:lnSpc>
                <a:spcPct val="100000"/>
              </a:lnSpc>
            </a:pPr>
            <a:r>
              <a:rPr sz="14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1400">
                <a:solidFill>
                  <a:schemeClr val="dk1"/>
                </a:solidFill>
                <a:latin typeface="微软雅黑" panose="020B0503020204020204" charset="-122"/>
                <a:ea typeface="微软雅黑" panose="020B0503020204020204" charset="-122"/>
                <a:cs typeface="微软雅黑" panose="020B0503020204020204" charset="-122"/>
              </a:rPr>
              <a:t>即具有灵活性、适应性，可用于准确的分剂量使用</a:t>
            </a:r>
            <a:r>
              <a:rPr lang="en-US" altLang="zh-CN" sz="1400">
                <a:solidFill>
                  <a:schemeClr val="dk1"/>
                </a:solidFill>
                <a:latin typeface="微软雅黑" panose="020B0503020204020204" charset="-122"/>
                <a:ea typeface="微软雅黑" panose="020B0503020204020204" charset="-122"/>
                <a:cs typeface="微软雅黑" panose="020B0503020204020204" charset="-122"/>
              </a:rPr>
              <a:t>  </a:t>
            </a:r>
            <a:endParaRPr lang="en-US" altLang="zh-CN" sz="1400">
              <a:solidFill>
                <a:schemeClr val="dk1"/>
              </a:solidFill>
              <a:latin typeface="微软雅黑" panose="020B0503020204020204" charset="-122"/>
              <a:ea typeface="微软雅黑" panose="020B0503020204020204" charset="-122"/>
              <a:cs typeface="微软雅黑" panose="020B0503020204020204" charset="-122"/>
            </a:endParaRPr>
          </a:p>
          <a:p>
            <a:pPr marL="12700" indent="0" algn="l" rtl="0" eaLnBrk="0" fontAlgn="auto">
              <a:lnSpc>
                <a:spcPct val="100000"/>
              </a:lnSpc>
            </a:pPr>
            <a:r>
              <a:rPr sz="14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便于运输、体积/重量小</a:t>
            </a:r>
            <a:endPar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endParaRPr>
          </a:p>
          <a:p>
            <a:pPr marL="12700" indent="0" algn="l" rtl="0" eaLnBrk="0" fontAlgn="auto">
              <a:lnSpc>
                <a:spcPct val="100000"/>
              </a:lnSpc>
            </a:pPr>
            <a:r>
              <a:rPr sz="14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易产业化，气候适应性强</a:t>
            </a:r>
            <a:endParaRPr lang="zh-CN" altLang="en-US" sz="1400">
              <a:solidFill>
                <a:schemeClr val="dk1"/>
              </a:solidFill>
              <a:latin typeface="微软雅黑" panose="020B0503020204020204" charset="-122"/>
              <a:ea typeface="微软雅黑" panose="020B0503020204020204" charset="-122"/>
              <a:cs typeface="微软雅黑" panose="020B0503020204020204" charset="-122"/>
            </a:endParaRPr>
          </a:p>
          <a:p>
            <a:pPr marL="15240" indent="0" algn="l" rtl="0" eaLnBrk="0" fontAlgn="auto">
              <a:lnSpc>
                <a:spcPct val="100000"/>
              </a:lnSpc>
              <a:tabLst>
                <a:tab pos="118110" algn="l"/>
              </a:tabLst>
            </a:pPr>
            <a:r>
              <a:rPr sz="14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可负担性</a:t>
            </a:r>
            <a:r>
              <a:rPr lang="en-US" altLang="zh-CN" sz="1400">
                <a:solidFill>
                  <a:schemeClr val="dk1"/>
                </a:solidFill>
                <a:latin typeface="微软雅黑" panose="020B0503020204020204" charset="-122"/>
                <a:ea typeface="微软雅黑" panose="020B0503020204020204" charset="-122"/>
                <a:cs typeface="微软雅黑" panose="020B0503020204020204" charset="-122"/>
                <a:sym typeface="+mn-ea"/>
              </a:rPr>
              <a:t> </a:t>
            </a:r>
            <a:endParaRPr lang="en-US" altLang="zh-CN" sz="1400">
              <a:solidFill>
                <a:schemeClr val="dk1"/>
              </a:solidFill>
              <a:latin typeface="微软雅黑" panose="020B0503020204020204" charset="-122"/>
              <a:ea typeface="微软雅黑" panose="020B0503020204020204" charset="-122"/>
              <a:cs typeface="微软雅黑" panose="020B0503020204020204" charset="-122"/>
              <a:sym typeface="+mn-ea"/>
            </a:endParaRPr>
          </a:p>
          <a:p>
            <a:pPr marL="15240" indent="0" algn="l" rtl="0" eaLnBrk="0" fontAlgn="auto">
              <a:lnSpc>
                <a:spcPct val="100000"/>
              </a:lnSpc>
              <a:tabLst>
                <a:tab pos="118110" algn="l"/>
              </a:tabLst>
            </a:pPr>
            <a:r>
              <a:rPr sz="1400"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辅料安全、用量少</a:t>
            </a:r>
            <a:r>
              <a:rPr lang="en-US" altLang="zh-CN" sz="1400">
                <a:solidFill>
                  <a:schemeClr val="dk1"/>
                </a:solidFill>
                <a:latin typeface="微软雅黑" panose="020B0503020204020204" charset="-122"/>
                <a:ea typeface="微软雅黑" panose="020B0503020204020204" charset="-122"/>
                <a:cs typeface="微软雅黑" panose="020B0503020204020204" charset="-122"/>
                <a:sym typeface="+mn-ea"/>
              </a:rPr>
              <a:t> </a:t>
            </a:r>
            <a:endParaRPr lang="en-US" altLang="zh-CN" sz="1400">
              <a:solidFill>
                <a:schemeClr val="dk1"/>
              </a:solidFill>
              <a:latin typeface="微软雅黑" panose="020B0503020204020204" charset="-122"/>
              <a:ea typeface="微软雅黑" panose="020B0503020204020204" charset="-122"/>
              <a:cs typeface="微软雅黑" panose="020B0503020204020204" charset="-122"/>
            </a:endParaRPr>
          </a:p>
          <a:p>
            <a:pPr marL="12700" indent="0" algn="l" rtl="0" eaLnBrk="0" fontAlgn="auto">
              <a:lnSpc>
                <a:spcPct val="100000"/>
              </a:lnSpc>
            </a:pPr>
            <a:endParaRPr lang="zh-CN" altLang="en-US" sz="1400">
              <a:solidFill>
                <a:schemeClr val="dk1"/>
              </a:solidFill>
              <a:latin typeface="微软雅黑" panose="020B0503020204020204" charset="-122"/>
              <a:ea typeface="微软雅黑" panose="020B0503020204020204" charset="-122"/>
              <a:cs typeface="微软雅黑" panose="020B0503020204020204" charset="-122"/>
            </a:endParaRPr>
          </a:p>
          <a:p>
            <a:pPr marL="12700" indent="0" algn="l" rtl="0" eaLnBrk="0" fontAlgn="auto">
              <a:lnSpc>
                <a:spcPct val="100000"/>
              </a:lnSpc>
              <a:spcBef>
                <a:spcPts val="1075"/>
              </a:spcBef>
              <a:tabLst>
                <a:tab pos="115570" algn="l"/>
              </a:tabLst>
            </a:pP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	  </a:t>
            </a:r>
            <a:endParaRPr lang="zh-CN" altLang="en-US" sz="12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 name="文本框 20"/>
          <p:cNvSpPr txBox="1"/>
          <p:nvPr/>
        </p:nvSpPr>
        <p:spPr>
          <a:xfrm>
            <a:off x="412115" y="4563110"/>
            <a:ext cx="5010785" cy="889635"/>
          </a:xfrm>
          <a:prstGeom prst="rect">
            <a:avLst/>
          </a:prstGeom>
          <a:noFill/>
          <a:ln>
            <a:solidFill>
              <a:srgbClr val="00B050"/>
            </a:solidFill>
            <a:prstDash val="dashDot"/>
          </a:ln>
        </p:spPr>
        <p:txBody>
          <a:bodyPr wrap="square" rtlCol="0" anchor="t">
            <a:noAutofit/>
          </a:bodyPr>
          <a:p>
            <a:pPr indent="0" algn="ctr" fontAlgn="auto"/>
            <a:endParaRPr lang="zh-CN" altLang="en-US" sz="2000"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ctr" fontAlgn="auto"/>
            <a:r>
              <a:rPr lang="zh-CN" altLang="en-US" sz="20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直服颗粒剂型符合WHO推荐儿科优选剂型</a:t>
            </a:r>
            <a:endParaRPr lang="zh-CN" altLang="en-US" sz="2000" b="1"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52" name="TextBox 29"/>
          <p:cNvSpPr txBox="1"/>
          <p:nvPr>
            <p:custDataLst>
              <p:tags r:id="rId5"/>
            </p:custDataLst>
          </p:nvPr>
        </p:nvSpPr>
        <p:spPr>
          <a:xfrm>
            <a:off x="6375965" y="2069808"/>
            <a:ext cx="4811355" cy="738505"/>
          </a:xfrm>
          <a:prstGeom prst="rect">
            <a:avLst/>
          </a:prstGeom>
          <a:noFill/>
        </p:spPr>
        <p:txBody>
          <a:bodyPr wrap="square" lIns="0" tIns="0" rIns="0" bIns="0" rtlCol="0">
            <a:spAutoFit/>
          </a:bodyPr>
          <a:lstStyle/>
          <a:p>
            <a:pPr marL="285750" indent="-285750" algn="just" fontAlgn="auto">
              <a:lnSpc>
                <a:spcPct val="100000"/>
              </a:lnSpc>
              <a:buFont typeface="Wingdings" panose="05000000000000000000" charset="0"/>
              <a:buChar char="Ø"/>
            </a:pPr>
            <a:r>
              <a:rPr lang="zh-CN" altLang="en-US" sz="1600" dirty="0">
                <a:solidFill>
                  <a:schemeClr val="tx1"/>
                </a:solidFill>
                <a:latin typeface="微软雅黑" panose="020B0503020204020204" charset="-122"/>
                <a:ea typeface="微软雅黑" panose="020B0503020204020204" charset="-122"/>
              </a:rPr>
              <a:t>无水吞服，提高儿童、吞咽困难患者服药依从性。</a:t>
            </a:r>
            <a:endParaRPr lang="zh-CN" altLang="en-US" sz="1600" dirty="0">
              <a:solidFill>
                <a:schemeClr val="tx1"/>
              </a:solidFill>
              <a:latin typeface="微软雅黑" panose="020B0503020204020204" charset="-122"/>
              <a:ea typeface="微软雅黑" panose="020B0503020204020204" charset="-122"/>
            </a:endParaRPr>
          </a:p>
          <a:p>
            <a:pPr marL="285750" indent="-285750" algn="just" fontAlgn="auto">
              <a:lnSpc>
                <a:spcPct val="100000"/>
              </a:lnSpc>
              <a:buFont typeface="Wingdings" panose="05000000000000000000" charset="0"/>
              <a:buChar char="Ø"/>
            </a:pPr>
            <a:r>
              <a:rPr lang="zh-CN" altLang="en-US" sz="1600" dirty="0">
                <a:solidFill>
                  <a:schemeClr val="tx1"/>
                </a:solidFill>
                <a:latin typeface="微软雅黑" panose="020B0503020204020204" charset="-122"/>
                <a:ea typeface="微软雅黑" panose="020B0503020204020204" charset="-122"/>
              </a:rPr>
              <a:t>直服颗粒，口含吞服，无需特殊给药装备</a:t>
            </a:r>
            <a:r>
              <a:rPr lang="zh-CN" altLang="en-US" sz="1600" dirty="0">
                <a:solidFill>
                  <a:schemeClr val="tx1"/>
                </a:solidFill>
                <a:latin typeface="微软雅黑" panose="020B0503020204020204" charset="-122"/>
                <a:ea typeface="微软雅黑" panose="020B0503020204020204" charset="-122"/>
              </a:rPr>
              <a:t>（如雾化机等），降低用药成本。</a:t>
            </a:r>
            <a:endParaRPr lang="zh-CN" altLang="en-US" sz="1600" dirty="0">
              <a:solidFill>
                <a:schemeClr val="tx1"/>
              </a:solidFill>
              <a:latin typeface="微软雅黑" panose="020B0503020204020204" charset="-122"/>
              <a:ea typeface="微软雅黑" panose="020B0503020204020204" charset="-122"/>
            </a:endParaRPr>
          </a:p>
        </p:txBody>
      </p:sp>
      <p:sp>
        <p:nvSpPr>
          <p:cNvPr id="53" name="TextBox 30"/>
          <p:cNvSpPr txBox="1"/>
          <p:nvPr>
            <p:custDataLst>
              <p:tags r:id="rId6"/>
            </p:custDataLst>
          </p:nvPr>
        </p:nvSpPr>
        <p:spPr>
          <a:xfrm>
            <a:off x="6376035" y="1583055"/>
            <a:ext cx="5457825" cy="399415"/>
          </a:xfrm>
          <a:prstGeom prst="rect">
            <a:avLst/>
          </a:prstGeom>
          <a:noFill/>
        </p:spPr>
        <p:txBody>
          <a:bodyPr wrap="square" lIns="0" tIns="0" rIns="0" bIns="0" rtlCol="0">
            <a:noAutofit/>
          </a:bodyPr>
          <a:lstStyle>
            <a:defPPr>
              <a:defRPr lang="zh-CN"/>
            </a:defPPr>
            <a:lvl1pPr>
              <a:defRPr sz="2200" b="1">
                <a:solidFill>
                  <a:schemeClr val="tx1">
                    <a:lumMod val="65000"/>
                    <a:lumOff val="35000"/>
                  </a:schemeClr>
                </a:solidFill>
                <a:latin typeface="微软雅黑" panose="020B0503020204020204" charset="-122"/>
                <a:ea typeface="微软雅黑" panose="020B0503020204020204" charset="-122"/>
                <a:cs typeface="+mn-ea"/>
              </a:defRPr>
            </a:lvl1pPr>
          </a:lstStyle>
          <a:p>
            <a:pPr indent="0" fontAlgn="auto"/>
            <a:r>
              <a:rPr lang="zh-CN" altLang="en-US" sz="2000" dirty="0">
                <a:solidFill>
                  <a:srgbClr val="FF0000"/>
                </a:solidFill>
              </a:rPr>
              <a:t>首创直服颗粒剂型，便于患者用药</a:t>
            </a:r>
            <a:endParaRPr lang="zh-CN" altLang="en-US" sz="2000" dirty="0">
              <a:solidFill>
                <a:srgbClr val="FF0000"/>
              </a:solidFill>
            </a:endParaRPr>
          </a:p>
        </p:txBody>
      </p:sp>
      <p:sp>
        <p:nvSpPr>
          <p:cNvPr id="7" name="TextBox 29"/>
          <p:cNvSpPr txBox="1"/>
          <p:nvPr>
            <p:custDataLst>
              <p:tags r:id="rId7"/>
            </p:custDataLst>
          </p:nvPr>
        </p:nvSpPr>
        <p:spPr>
          <a:xfrm>
            <a:off x="6376904" y="3307540"/>
            <a:ext cx="4811355" cy="984885"/>
          </a:xfrm>
          <a:prstGeom prst="rect">
            <a:avLst/>
          </a:prstGeom>
          <a:noFill/>
        </p:spPr>
        <p:txBody>
          <a:bodyPr wrap="square" lIns="0" tIns="0" rIns="0" bIns="0" rtlCol="0">
            <a:spAutoFit/>
          </a:bodyPr>
          <a:lstStyle/>
          <a:p>
            <a:pPr indent="0" algn="just" fontAlgn="auto">
              <a:lnSpc>
                <a:spcPct val="100000"/>
              </a:lnSpc>
            </a:pPr>
            <a:r>
              <a:rPr lang="zh-CN" altLang="en-US" sz="1600" dirty="0">
                <a:solidFill>
                  <a:schemeClr val="tx1"/>
                </a:solidFill>
                <a:latin typeface="微软雅黑" panose="020B0503020204020204" charset="-122"/>
                <a:ea typeface="微软雅黑" panose="020B0503020204020204" charset="-122"/>
              </a:rPr>
              <a:t>建立无水吞服掩味制剂平台，微丸多层包衣，草莓口味，口感清凉顺滑，</a:t>
            </a:r>
            <a:r>
              <a:rPr sz="1600" b="1" dirty="0">
                <a:solidFill>
                  <a:schemeClr val="accent4">
                    <a:lumMod val="75000"/>
                  </a:schemeClr>
                </a:solidFill>
                <a:latin typeface="微软雅黑" panose="020B0503020204020204" charset="-122"/>
                <a:ea typeface="微软雅黑" panose="020B0503020204020204" charset="-122"/>
                <a:sym typeface="+mn-ea"/>
              </a:rPr>
              <a:t>电子舌口感评价结果显示</a:t>
            </a:r>
            <a:r>
              <a:rPr lang="zh-CN" sz="1600" b="1" dirty="0">
                <a:solidFill>
                  <a:schemeClr val="accent4">
                    <a:lumMod val="75000"/>
                  </a:schemeClr>
                </a:solidFill>
                <a:latin typeface="微软雅黑" panose="020B0503020204020204" charset="-122"/>
                <a:ea typeface="微软雅黑" panose="020B0503020204020204" charset="-122"/>
                <a:sym typeface="+mn-ea"/>
              </a:rPr>
              <a:t>：</a:t>
            </a:r>
            <a:r>
              <a:rPr sz="1600" b="1" dirty="0">
                <a:solidFill>
                  <a:schemeClr val="accent4">
                    <a:lumMod val="75000"/>
                  </a:schemeClr>
                </a:solidFill>
                <a:latin typeface="微软雅黑" panose="020B0503020204020204" charset="-122"/>
                <a:ea typeface="微软雅黑" panose="020B0503020204020204" charset="-122"/>
                <a:sym typeface="+mn-ea"/>
              </a:rPr>
              <a:t>盐酸氨溴索直服颗粒入口甜味优</a:t>
            </a:r>
            <a:r>
              <a:rPr lang="zh-CN" sz="1600" b="1" dirty="0">
                <a:solidFill>
                  <a:schemeClr val="accent4">
                    <a:lumMod val="75000"/>
                  </a:schemeClr>
                </a:solidFill>
                <a:latin typeface="微软雅黑" panose="020B0503020204020204" charset="-122"/>
                <a:ea typeface="微软雅黑" panose="020B0503020204020204" charset="-122"/>
                <a:sym typeface="+mn-ea"/>
              </a:rPr>
              <a:t>最优</a:t>
            </a:r>
            <a:r>
              <a:rPr sz="1600" b="1" dirty="0">
                <a:solidFill>
                  <a:schemeClr val="accent4">
                    <a:lumMod val="75000"/>
                  </a:schemeClr>
                </a:solidFill>
                <a:latin typeface="微软雅黑" panose="020B0503020204020204" charset="-122"/>
                <a:ea typeface="微软雅黑" panose="020B0503020204020204" charset="-122"/>
                <a:sym typeface="+mn-ea"/>
              </a:rPr>
              <a:t>，</a:t>
            </a:r>
            <a:r>
              <a:rPr lang="zh-CN" sz="1600" b="1" dirty="0">
                <a:solidFill>
                  <a:schemeClr val="accent4">
                    <a:lumMod val="75000"/>
                  </a:schemeClr>
                </a:solidFill>
                <a:latin typeface="微软雅黑" panose="020B0503020204020204" charset="-122"/>
                <a:ea typeface="微软雅黑" panose="020B0503020204020204" charset="-122"/>
                <a:sym typeface="+mn-ea"/>
              </a:rPr>
              <a:t>无明显</a:t>
            </a:r>
            <a:r>
              <a:rPr sz="1600" b="1" dirty="0">
                <a:solidFill>
                  <a:schemeClr val="accent4">
                    <a:lumMod val="75000"/>
                  </a:schemeClr>
                </a:solidFill>
                <a:latin typeface="微软雅黑" panose="020B0503020204020204" charset="-122"/>
                <a:ea typeface="微软雅黑" panose="020B0503020204020204" charset="-122"/>
                <a:sym typeface="+mn-ea"/>
              </a:rPr>
              <a:t>服药余苦</a:t>
            </a:r>
            <a:r>
              <a:rPr lang="zh-CN" altLang="en-US" sz="1600" dirty="0">
                <a:solidFill>
                  <a:schemeClr val="tx1"/>
                </a:solidFill>
                <a:latin typeface="微软雅黑" panose="020B0503020204020204" charset="-122"/>
                <a:ea typeface="微软雅黑" panose="020B0503020204020204" charset="-122"/>
              </a:rPr>
              <a:t>，提高患儿服药意愿。</a:t>
            </a:r>
            <a:endParaRPr lang="zh-CN" altLang="en-US" sz="1600" dirty="0">
              <a:solidFill>
                <a:schemeClr val="tx1"/>
              </a:solidFill>
              <a:latin typeface="微软雅黑" panose="020B0503020204020204" charset="-122"/>
              <a:ea typeface="微软雅黑" panose="020B0503020204020204" charset="-122"/>
            </a:endParaRPr>
          </a:p>
        </p:txBody>
      </p:sp>
      <p:sp>
        <p:nvSpPr>
          <p:cNvPr id="8" name="TextBox 30"/>
          <p:cNvSpPr txBox="1"/>
          <p:nvPr>
            <p:custDataLst>
              <p:tags r:id="rId8"/>
            </p:custDataLst>
          </p:nvPr>
        </p:nvSpPr>
        <p:spPr>
          <a:xfrm>
            <a:off x="6356985" y="2937510"/>
            <a:ext cx="4840605" cy="491490"/>
          </a:xfrm>
          <a:prstGeom prst="rect">
            <a:avLst/>
          </a:prstGeom>
          <a:noFill/>
        </p:spPr>
        <p:txBody>
          <a:bodyPr wrap="square" lIns="0" tIns="0" rIns="0" bIns="0" rtlCol="0">
            <a:noAutofit/>
          </a:bodyPr>
          <a:lstStyle>
            <a:defPPr>
              <a:defRPr lang="zh-CN"/>
            </a:defPPr>
            <a:lvl1pPr>
              <a:defRPr sz="2200" b="1">
                <a:solidFill>
                  <a:schemeClr val="tx1">
                    <a:lumMod val="65000"/>
                    <a:lumOff val="35000"/>
                  </a:schemeClr>
                </a:solidFill>
                <a:latin typeface="微软雅黑" panose="020B0503020204020204" charset="-122"/>
                <a:ea typeface="微软雅黑" panose="020B0503020204020204" charset="-122"/>
                <a:cs typeface="+mn-ea"/>
              </a:defRPr>
            </a:lvl1pPr>
          </a:lstStyle>
          <a:p>
            <a:pPr indent="0" fontAlgn="auto"/>
            <a:r>
              <a:rPr lang="zh-CN" altLang="en-US" sz="2000" dirty="0">
                <a:solidFill>
                  <a:srgbClr val="FF0000"/>
                </a:solidFill>
              </a:rPr>
              <a:t>专利掩味技术</a:t>
            </a:r>
            <a:r>
              <a:rPr lang="zh-CN" altLang="en-US" sz="2000" dirty="0">
                <a:solidFill>
                  <a:srgbClr val="FF0000"/>
                </a:solidFill>
              </a:rPr>
              <a:t>提升服药口感</a:t>
            </a:r>
            <a:endParaRPr lang="zh-CN" altLang="en-US" sz="2000" dirty="0">
              <a:solidFill>
                <a:srgbClr val="FF0000"/>
              </a:solidFill>
            </a:endParaRPr>
          </a:p>
        </p:txBody>
      </p:sp>
      <p:sp>
        <p:nvSpPr>
          <p:cNvPr id="9" name="TextBox 29"/>
          <p:cNvSpPr txBox="1"/>
          <p:nvPr>
            <p:custDataLst>
              <p:tags r:id="rId9"/>
            </p:custDataLst>
          </p:nvPr>
        </p:nvSpPr>
        <p:spPr>
          <a:xfrm>
            <a:off x="6376904" y="4960750"/>
            <a:ext cx="4811355" cy="492125"/>
          </a:xfrm>
          <a:prstGeom prst="rect">
            <a:avLst/>
          </a:prstGeom>
          <a:noFill/>
        </p:spPr>
        <p:txBody>
          <a:bodyPr wrap="square" lIns="0" tIns="0" rIns="0" bIns="0" rtlCol="0">
            <a:spAutoFit/>
          </a:bodyPr>
          <a:lstStyle/>
          <a:p>
            <a:pPr indent="0" algn="just" fontAlgn="auto">
              <a:lnSpc>
                <a:spcPct val="100000"/>
              </a:lnSpc>
            </a:pPr>
            <a:r>
              <a:rPr lang="zh-CN" altLang="en-US" sz="1600" dirty="0">
                <a:solidFill>
                  <a:schemeClr val="tx1"/>
                </a:solidFill>
                <a:latin typeface="微软雅黑" panose="020B0503020204020204" charset="-122"/>
                <a:ea typeface="微软雅黑" panose="020B0503020204020204" charset="-122"/>
              </a:rPr>
              <a:t>独立包装，剂量准确，</a:t>
            </a:r>
            <a:r>
              <a:rPr lang="zh-CN" altLang="en-US" sz="1600" dirty="0">
                <a:solidFill>
                  <a:schemeClr val="tx1"/>
                </a:solidFill>
                <a:latin typeface="微软雅黑" panose="020B0503020204020204" charset="-122"/>
                <a:ea typeface="微软雅黑" panose="020B0503020204020204" charset="-122"/>
              </a:rPr>
              <a:t>不含防腐剂，储存携带方便，服药不受环境限制，小包装也避免了过度消耗和浪费。</a:t>
            </a:r>
            <a:endParaRPr lang="zh-CN" altLang="en-US" sz="1600" dirty="0">
              <a:solidFill>
                <a:schemeClr val="tx1"/>
              </a:solidFill>
              <a:latin typeface="微软雅黑" panose="020B0503020204020204" charset="-122"/>
              <a:ea typeface="微软雅黑" panose="020B0503020204020204" charset="-122"/>
            </a:endParaRPr>
          </a:p>
        </p:txBody>
      </p:sp>
      <p:sp>
        <p:nvSpPr>
          <p:cNvPr id="57" name="TextBox 30"/>
          <p:cNvSpPr txBox="1"/>
          <p:nvPr>
            <p:custDataLst>
              <p:tags r:id="rId10"/>
            </p:custDataLst>
          </p:nvPr>
        </p:nvSpPr>
        <p:spPr>
          <a:xfrm>
            <a:off x="6347460" y="4537710"/>
            <a:ext cx="4812030" cy="330835"/>
          </a:xfrm>
          <a:prstGeom prst="rect">
            <a:avLst/>
          </a:prstGeom>
          <a:noFill/>
        </p:spPr>
        <p:txBody>
          <a:bodyPr wrap="square" lIns="0" tIns="0" rIns="0" bIns="0" rtlCol="0">
            <a:noAutofit/>
          </a:bodyPr>
          <a:lstStyle>
            <a:defPPr>
              <a:defRPr lang="zh-CN"/>
            </a:defPPr>
            <a:lvl1pPr>
              <a:defRPr sz="2200" b="1">
                <a:solidFill>
                  <a:schemeClr val="tx1">
                    <a:lumMod val="65000"/>
                    <a:lumOff val="35000"/>
                  </a:schemeClr>
                </a:solidFill>
                <a:latin typeface="微软雅黑" panose="020B0503020204020204" charset="-122"/>
                <a:ea typeface="微软雅黑" panose="020B0503020204020204" charset="-122"/>
                <a:cs typeface="+mn-ea"/>
              </a:defRPr>
            </a:lvl1pPr>
          </a:lstStyle>
          <a:p>
            <a:pPr algn="l" fontAlgn="auto">
              <a:buClrTx/>
              <a:buSzTx/>
              <a:buFontTx/>
            </a:pPr>
            <a:r>
              <a:rPr lang="zh-CN" altLang="en-US" sz="2000" dirty="0">
                <a:solidFill>
                  <a:srgbClr val="FF0000"/>
                </a:solidFill>
              </a:rPr>
              <a:t>携带便捷，服用方便</a:t>
            </a:r>
            <a:endParaRPr lang="zh-CN" altLang="en-US" sz="2000" dirty="0">
              <a:solidFill>
                <a:srgbClr val="FF0000"/>
              </a:solidFill>
            </a:endParaRPr>
          </a:p>
        </p:txBody>
      </p:sp>
    </p:spTree>
  </p:cSld>
  <p:clrMapOvr>
    <a:masterClrMapping/>
  </p:clrMapOvr>
  <p:timing>
    <p:tnLst>
      <p:par>
        <p:cTn id="1" dur="indefinite" restart="never" fill="hold"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246.5,&quot;left&quot;:294.1,&quot;top&quot;:150.8,&quot;width&quot;:350.8}"/>
</p:tagLst>
</file>

<file path=ppt/tags/tag11.xml><?xml version="1.0" encoding="utf-8"?>
<p:tagLst xmlns:p="http://schemas.openxmlformats.org/presentationml/2006/main">
  <p:tag name="KSO_WM_DIAGRAM_VIRTUALLY_FRAME" val="{&quot;height&quot;:246.5,&quot;left&quot;:294.1,&quot;top&quot;:150.8,&quot;width&quot;:350.8}"/>
</p:tagLst>
</file>

<file path=ppt/tags/tag12.xml><?xml version="1.0" encoding="utf-8"?>
<p:tagLst xmlns:p="http://schemas.openxmlformats.org/presentationml/2006/main">
  <p:tag name="KSO_WM_DIAGRAM_VIRTUALLY_FRAME" val="{&quot;height&quot;:246.5,&quot;left&quot;:294.1,&quot;top&quot;:150.8,&quot;width&quot;:350.8}"/>
</p:tagLst>
</file>

<file path=ppt/tags/tag13.xml><?xml version="1.0" encoding="utf-8"?>
<p:tagLst xmlns:p="http://schemas.openxmlformats.org/presentationml/2006/main">
  <p:tag name="KSO_WM_DIAGRAM_VIRTUALLY_FRAME" val="{&quot;height&quot;:246.5,&quot;left&quot;:294.1,&quot;top&quot;:150.8,&quot;width&quot;:350.8}"/>
</p:tagLst>
</file>

<file path=ppt/tags/tag14.xml><?xml version="1.0" encoding="utf-8"?>
<p:tagLst xmlns:p="http://schemas.openxmlformats.org/presentationml/2006/main">
  <p:tag name="KSO_WM_DIAGRAM_VIRTUALLY_FRAME" val="{&quot;height&quot;:246.5,&quot;left&quot;:294.1,&quot;top&quot;:150.8,&quot;width&quot;:350.8}"/>
</p:tagLst>
</file>

<file path=ppt/tags/tag15.xml><?xml version="1.0" encoding="utf-8"?>
<p:tagLst xmlns:p="http://schemas.openxmlformats.org/presentationml/2006/main">
  <p:tag name="KSO_WM_DIAGRAM_VIRTUALLY_FRAME" val="{&quot;height&quot;:246.5,&quot;left&quot;:294.1,&quot;top&quot;:150.8,&quot;width&quot;:350.8}"/>
</p:tagLst>
</file>

<file path=ppt/tags/tag16.xml><?xml version="1.0" encoding="utf-8"?>
<p:tagLst xmlns:p="http://schemas.openxmlformats.org/presentationml/2006/main">
  <p:tag name="KSO_WM_DIAGRAM_VIRTUALLY_FRAME" val="{&quot;height&quot;:246.5,&quot;left&quot;:294.1,&quot;top&quot;:150.8,&quot;width&quot;:350.8}"/>
</p:tagLst>
</file>

<file path=ppt/tags/tag17.xml><?xml version="1.0" encoding="utf-8"?>
<p:tagLst xmlns:p="http://schemas.openxmlformats.org/presentationml/2006/main">
  <p:tag name="KSO_WM_DIAGRAM_VIRTUALLY_FRAME" val="{&quot;height&quot;:246.5,&quot;left&quot;:294.1,&quot;top&quot;:150.8,&quot;width&quot;:350.8}"/>
</p:tagLst>
</file>

<file path=ppt/tags/tag18.xml><?xml version="1.0" encoding="utf-8"?>
<p:tagLst xmlns:p="http://schemas.openxmlformats.org/presentationml/2006/main">
  <p:tag name="KSO_WM_DIAGRAM_VIRTUALLY_FRAME" val="{&quot;height&quot;:246.5,&quot;left&quot;:294.1,&quot;top&quot;:150.8,&quot;width&quot;:350.8}"/>
</p:tagLst>
</file>

<file path=ppt/tags/tag19.xml><?xml version="1.0" encoding="utf-8"?>
<p:tagLst xmlns:p="http://schemas.openxmlformats.org/presentationml/2006/main">
  <p:tag name="KSO_WM_DIAGRAM_VIRTUALLY_FRAME" val="{&quot;height&quot;:246.5,&quot;left&quot;:294.1,&quot;top&quot;:150.8,&quot;width&quot;:350.8}"/>
</p:tagLst>
</file>

<file path=ppt/tags/tag2.xml><?xml version="1.0" encoding="utf-8"?>
<p:tagLst xmlns:p="http://schemas.openxmlformats.org/presentationml/2006/main">
  <p:tag name="KSO_WM_DIAGRAM_VIRTUALLY_FRAME" val="{&quot;height&quot;:246.5,&quot;left&quot;:294.1,&quot;top&quot;:150.8,&quot;width&quot;:350.8}"/>
</p:tagLst>
</file>

<file path=ppt/tags/tag20.xml><?xml version="1.0" encoding="utf-8"?>
<p:tagLst xmlns:p="http://schemas.openxmlformats.org/presentationml/2006/main">
  <p:tag name="KSO_WM_DIAGRAM_VIRTUALLY_FRAME" val="{&quot;height&quot;:246.5,&quot;left&quot;:294.1,&quot;top&quot;:150.8,&quot;width&quot;:350.8}"/>
</p:tagLst>
</file>

<file path=ppt/tags/tag21.xml><?xml version="1.0" encoding="utf-8"?>
<p:tagLst xmlns:p="http://schemas.openxmlformats.org/presentationml/2006/main">
  <p:tag name="KSO_WM_DIAGRAM_VIRTUALLY_FRAME" val="{&quot;height&quot;:246.5,&quot;left&quot;:294.1,&quot;top&quot;:150.8,&quot;width&quot;:350.8}"/>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404.4,&quot;left&quot;:0.3,&quot;top&quot;:98.8,&quot;width&quot;:488.5}"/>
</p:tagLst>
</file>

<file path=ppt/tags/tag27.xml><?xml version="1.0" encoding="utf-8"?>
<p:tagLst xmlns:p="http://schemas.openxmlformats.org/presentationml/2006/main">
  <p:tag name="KSO_WM_DIAGRAM_VIRTUALLY_FRAME" val="{&quot;height&quot;:404.4,&quot;left&quot;:0.3,&quot;top&quot;:98.8,&quot;width&quot;:488.5}"/>
</p:tagLst>
</file>

<file path=ppt/tags/tag28.xml><?xml version="1.0" encoding="utf-8"?>
<p:tagLst xmlns:p="http://schemas.openxmlformats.org/presentationml/2006/main">
  <p:tag name="KSO_WM_DIAGRAM_VIRTUALLY_FRAME" val="{&quot;height&quot;:404.4,&quot;left&quot;:0.3,&quot;top&quot;:98.8,&quot;width&quot;:488.5}"/>
</p:tagLst>
</file>

<file path=ppt/tags/tag29.xml><?xml version="1.0" encoding="utf-8"?>
<p:tagLst xmlns:p="http://schemas.openxmlformats.org/presentationml/2006/main">
  <p:tag name="TABLE_ENDDRAG_ORIGIN_RECT" val="805*348"/>
  <p:tag name="TABLE_ENDDRAG_RECT" val="100*107*805*348"/>
</p:tagLst>
</file>

<file path=ppt/tags/tag3.xml><?xml version="1.0" encoding="utf-8"?>
<p:tagLst xmlns:p="http://schemas.openxmlformats.org/presentationml/2006/main">
  <p:tag name="KSO_WM_DIAGRAM_VIRTUALLY_FRAME" val="{&quot;height&quot;:246.5,&quot;left&quot;:294.1,&quot;top&quot;:150.8,&quot;width&quot;:350.8}"/>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UNIT_PLACING_PICTURE_USER_VIEWPORT" val="{&quot;height&quot;:2087,&quot;width&quot;:4685}"/>
</p:tagLst>
</file>

<file path=ppt/tags/tag32.xml><?xml version="1.0" encoding="utf-8"?>
<p:tagLst xmlns:p="http://schemas.openxmlformats.org/presentationml/2006/main">
  <p:tag name="KSO_WM_UNIT_PLACING_PICTURE_USER_VIEWPORT" val="{&quot;height&quot;:2943.2346456692912,&quot;width&quot;:2237.6}"/>
</p:tagLst>
</file>

<file path=ppt/tags/tag33.xml><?xml version="1.0" encoding="utf-8"?>
<p:tagLst xmlns:p="http://schemas.openxmlformats.org/presentationml/2006/main">
  <p:tag name="KSO_WM_UNIT_PLACING_PICTURE_USER_VIEWPORT" val="{&quot;height&quot;:2940.834645669291,&quot;width&quot;:2384}"/>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UNIT_PLACING_PICTURE_USER_VIEWPORT" val="{&quot;height&quot;:655.2,&quot;width&quot;:2037.6}"/>
</p:tagLst>
</file>

<file path=ppt/tags/tag36.xml><?xml version="1.0" encoding="utf-8"?>
<p:tagLst xmlns:p="http://schemas.openxmlformats.org/presentationml/2006/main">
  <p:tag name="KSO_WM_DIAGRAM_VIRTUALLY_FRAME" val="{&quot;height&quot;:358.48716535433067,&quot;left&quot;:450.85,&quot;top&quot;:97.78787401574803,&quot;width&quot;:486.9735433070866}"/>
</p:tagLst>
</file>

<file path=ppt/tags/tag37.xml><?xml version="1.0" encoding="utf-8"?>
<p:tagLst xmlns:p="http://schemas.openxmlformats.org/presentationml/2006/main">
  <p:tag name="KSO_WM_DIAGRAM_VIRTUALLY_FRAME" val="{&quot;height&quot;:358.48716535433067,&quot;left&quot;:450.85,&quot;top&quot;:97.78787401574803,&quot;width&quot;:486.9735433070866}"/>
</p:tagLst>
</file>

<file path=ppt/tags/tag38.xml><?xml version="1.0" encoding="utf-8"?>
<p:tagLst xmlns:p="http://schemas.openxmlformats.org/presentationml/2006/main">
  <p:tag name="KSO_WM_DIAGRAM_VIRTUALLY_FRAME" val="{&quot;height&quot;:358.48716535433067,&quot;left&quot;:450.85,&quot;top&quot;:97.78787401574803,&quot;width&quot;:486.9735433070866}"/>
</p:tagLst>
</file>

<file path=ppt/tags/tag39.xml><?xml version="1.0" encoding="utf-8"?>
<p:tagLst xmlns:p="http://schemas.openxmlformats.org/presentationml/2006/main">
  <p:tag name="KSO_WM_DIAGRAM_VIRTUALLY_FRAME" val="{&quot;height&quot;:358.48716535433067,&quot;left&quot;:450.85,&quot;top&quot;:97.78787401574803,&quot;width&quot;:486.9735433070866}"/>
</p:tagLst>
</file>

<file path=ppt/tags/tag4.xml><?xml version="1.0" encoding="utf-8"?>
<p:tagLst xmlns:p="http://schemas.openxmlformats.org/presentationml/2006/main">
  <p:tag name="KSO_WM_DIAGRAM_VIRTUALLY_FRAME" val="{&quot;height&quot;:246.5,&quot;left&quot;:294.1,&quot;top&quot;:150.8,&quot;width&quot;:350.8}"/>
</p:tagLst>
</file>

<file path=ppt/tags/tag40.xml><?xml version="1.0" encoding="utf-8"?>
<p:tagLst xmlns:p="http://schemas.openxmlformats.org/presentationml/2006/main">
  <p:tag name="KSO_WM_DIAGRAM_VIRTUALLY_FRAME" val="{&quot;height&quot;:358.48716535433067,&quot;left&quot;:450.85,&quot;top&quot;:97.78787401574803,&quot;width&quot;:486.9735433070866}"/>
</p:tagLst>
</file>

<file path=ppt/tags/tag41.xml><?xml version="1.0" encoding="utf-8"?>
<p:tagLst xmlns:p="http://schemas.openxmlformats.org/presentationml/2006/main">
  <p:tag name="KSO_WM_DIAGRAM_VIRTUALLY_FRAME" val="{&quot;height&quot;:358.48716535433067,&quot;left&quot;:450.85,&quot;top&quot;:97.78787401574803,&quot;width&quot;:486.9735433070866}"/>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DIAGRAM_VIRTUALLY_FRAME" val="{&quot;height&quot;:401.6500078959672,&quot;left&quot;:24.55,&quot;top&quot;:80.89992509969588,&quot;width&quot;:897.3498425196851}"/>
</p:tagLst>
</file>

<file path=ppt/tags/tag44.xml><?xml version="1.0" encoding="utf-8"?>
<p:tagLst xmlns:p="http://schemas.openxmlformats.org/presentationml/2006/main">
  <p:tag name="KSO_WM_DIAGRAM_VIRTUALLY_FRAME" val="{&quot;height&quot;:401.6500078959672,&quot;left&quot;:29.45,&quot;top&quot;:80.89992509969588,&quot;width&quot;:891.7}"/>
</p:tagLst>
</file>

<file path=ppt/tags/tag45.xml><?xml version="1.0" encoding="utf-8"?>
<p:tagLst xmlns:p="http://schemas.openxmlformats.org/presentationml/2006/main">
  <p:tag name="KSO_WM_DIAGRAM_VIRTUALLY_FRAME" val="{&quot;height&quot;:401.6500078959672,&quot;left&quot;:24.55,&quot;top&quot;:80.89992509969588,&quot;width&quot;:897.3498425196851}"/>
</p:tagLst>
</file>

<file path=ppt/tags/tag46.xml><?xml version="1.0" encoding="utf-8"?>
<p:tagLst xmlns:p="http://schemas.openxmlformats.org/presentationml/2006/main">
  <p:tag name="KSO_WM_DIAGRAM_VIRTUALLY_FRAME" val="{&quot;height&quot;:401.6500078959672,&quot;left&quot;:24.55,&quot;top&quot;:80.89992509969588,&quot;width&quot;:897.3498425196851}"/>
</p:tagLst>
</file>

<file path=ppt/tags/tag47.xml><?xml version="1.0" encoding="utf-8"?>
<p:tagLst xmlns:p="http://schemas.openxmlformats.org/presentationml/2006/main">
  <p:tag name="KSO_WM_DIAGRAM_VIRTUALLY_FRAME" val="{&quot;height&quot;:401.6500078959672,&quot;left&quot;:29.45,&quot;top&quot;:80.89992509969588,&quot;width&quot;:891.7}"/>
</p:tagLst>
</file>

<file path=ppt/tags/tag48.xml><?xml version="1.0" encoding="utf-8"?>
<p:tagLst xmlns:p="http://schemas.openxmlformats.org/presentationml/2006/main">
  <p:tag name="KSO_WM_DIAGRAM_VIRTUALLY_FRAME" val="{&quot;height&quot;:401.6500078959672,&quot;left&quot;:24.55,&quot;top&quot;:80.89992509969588,&quot;width&quot;:897.3498425196851}"/>
</p:tagLst>
</file>

<file path=ppt/tags/tag49.xml><?xml version="1.0" encoding="utf-8"?>
<p:tagLst xmlns:p="http://schemas.openxmlformats.org/presentationml/2006/main">
  <p:tag name="KSO_WM_DIAGRAM_VIRTUALLY_FRAME" val="{&quot;height&quot;:401.6500078959672,&quot;left&quot;:24.55,&quot;top&quot;:80.89992509969588,&quot;width&quot;:897.3498425196851}"/>
</p:tagLst>
</file>

<file path=ppt/tags/tag5.xml><?xml version="1.0" encoding="utf-8"?>
<p:tagLst xmlns:p="http://schemas.openxmlformats.org/presentationml/2006/main">
  <p:tag name="KSO_WM_DIAGRAM_VIRTUALLY_FRAME" val="{&quot;height&quot;:246.5,&quot;left&quot;:294.1,&quot;top&quot;:150.8,&quot;width&quot;:350.8}"/>
</p:tagLst>
</file>

<file path=ppt/tags/tag50.xml><?xml version="1.0" encoding="utf-8"?>
<p:tagLst xmlns:p="http://schemas.openxmlformats.org/presentationml/2006/main">
  <p:tag name="KSO_WM_DIAGRAM_VIRTUALLY_FRAME" val="{&quot;height&quot;:401.6500078959672,&quot;left&quot;:29.45,&quot;top&quot;:80.89992509969588,&quot;width&quot;:891.7}"/>
</p:tagLst>
</file>

<file path=ppt/tags/tag51.xml><?xml version="1.0" encoding="utf-8"?>
<p:tagLst xmlns:p="http://schemas.openxmlformats.org/presentationml/2006/main">
  <p:tag name="KSO_WM_DIAGRAM_VIRTUALLY_FRAME" val="{&quot;height&quot;:401.6500078959672,&quot;left&quot;:24.55,&quot;top&quot;:80.89992509969588,&quot;width&quot;:897.3498425196851}"/>
</p:tagLst>
</file>

<file path=ppt/tags/tag52.xml><?xml version="1.0" encoding="utf-8"?>
<p:tagLst xmlns:p="http://schemas.openxmlformats.org/presentationml/2006/main">
  <p:tag name="KSO_WM_DIAGRAM_VIRTUALLY_FRAME" val="{&quot;height&quot;:401.6500078959672,&quot;left&quot;:24.55,&quot;top&quot;:80.89992509969588,&quot;width&quot;:897.3498425196851}"/>
</p:tagLst>
</file>

<file path=ppt/tags/tag53.xml><?xml version="1.0" encoding="utf-8"?>
<p:tagLst xmlns:p="http://schemas.openxmlformats.org/presentationml/2006/main">
  <p:tag name="KSO_WM_DIAGRAM_VIRTUALLY_FRAME" val="{&quot;height&quot;:298.87259842519677,&quot;left&quot;:570.9840944881889,&quot;top&quot;:147.85023622047245,&quot;width&quot;:281.87307086614163}"/>
</p:tagLst>
</file>

<file path=ppt/tags/tag54.xml><?xml version="1.0" encoding="utf-8"?>
<p:tagLst xmlns:p="http://schemas.openxmlformats.org/presentationml/2006/main">
  <p:tag name="KSO_WM_DIAGRAM_VIRTUALLY_FRAME" val="{&quot;height&quot;:401.6500078959672,&quot;left&quot;:24.55,&quot;top&quot;:80.89992509969588,&quot;width&quot;:897.3498425196851}"/>
</p:tagLst>
</file>

<file path=ppt/tags/tag55.xml><?xml version="1.0" encoding="utf-8"?>
<p:tagLst xmlns:p="http://schemas.openxmlformats.org/presentationml/2006/main">
  <p:tag name="KSO_WM_DIAGRAM_VIRTUALLY_FRAME" val="{&quot;height&quot;:401.6500078959672,&quot;left&quot;:24.55,&quot;top&quot;:80.89992509969588,&quot;width&quot;:897.3498425196851}"/>
</p:tagLst>
</file>

<file path=ppt/tags/tag56.xml><?xml version="1.0" encoding="utf-8"?>
<p:tagLst xmlns:p="http://schemas.openxmlformats.org/presentationml/2006/main">
  <p:tag name="commondata" val="eyJoZGlkIjoiMWQzMGIxZDBiZjExZDI3ZjA0NGU0ZDk1NTc5NDI5OWYifQ=="/>
</p:tagLst>
</file>

<file path=ppt/tags/tag6.xml><?xml version="1.0" encoding="utf-8"?>
<p:tagLst xmlns:p="http://schemas.openxmlformats.org/presentationml/2006/main">
  <p:tag name="KSO_WM_DIAGRAM_VIRTUALLY_FRAME" val="{&quot;height&quot;:246.5,&quot;left&quot;:294.1,&quot;top&quot;:150.8,&quot;width&quot;:350.8}"/>
</p:tagLst>
</file>

<file path=ppt/tags/tag7.xml><?xml version="1.0" encoding="utf-8"?>
<p:tagLst xmlns:p="http://schemas.openxmlformats.org/presentationml/2006/main">
  <p:tag name="KSO_WM_DIAGRAM_VIRTUALLY_FRAME" val="{&quot;height&quot;:246.5,&quot;left&quot;:294.1,&quot;top&quot;:150.8,&quot;width&quot;:350.8}"/>
</p:tagLst>
</file>

<file path=ppt/tags/tag8.xml><?xml version="1.0" encoding="utf-8"?>
<p:tagLst xmlns:p="http://schemas.openxmlformats.org/presentationml/2006/main">
  <p:tag name="KSO_WM_DIAGRAM_VIRTUALLY_FRAME" val="{&quot;height&quot;:246.5,&quot;left&quot;:294.1,&quot;top&quot;:150.8,&quot;width&quot;:350.8}"/>
</p:tagLst>
</file>

<file path=ppt/tags/tag9.xml><?xml version="1.0" encoding="utf-8"?>
<p:tagLst xmlns:p="http://schemas.openxmlformats.org/presentationml/2006/main">
  <p:tag name="KSO_WM_DIAGRAM_VIRTUALLY_FRAME" val="{&quot;height&quot;:246.5,&quot;left&quot;:294.1,&quot;top&quot;:150.8,&quot;width&quot;:350.8}"/>
</p:tagLst>
</file>

<file path=ppt/theme/theme1.xml><?xml version="1.0" encoding="utf-8"?>
<a:theme xmlns:a="http://schemas.openxmlformats.org/drawingml/2006/main" name="Office 主题">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4552</Words>
  <Application>WPS 演示</Application>
  <PresentationFormat>宽屏</PresentationFormat>
  <Paragraphs>216</Paragraphs>
  <Slides>10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Arial</vt:lpstr>
      <vt:lpstr>宋体</vt:lpstr>
      <vt:lpstr>Wingdings</vt:lpstr>
      <vt:lpstr>思源黑体 CN ExtraLight</vt:lpstr>
      <vt:lpstr>黑体</vt:lpstr>
      <vt:lpstr>微软雅黑</vt:lpstr>
      <vt:lpstr>Calibri</vt:lpstr>
      <vt:lpstr>Wingdings</vt:lpstr>
      <vt:lpstr>字魂59号-创粗黑</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罗晓樱</dc:creator>
  <cp:lastModifiedBy>w~~j</cp:lastModifiedBy>
  <cp:revision>304</cp:revision>
  <dcterms:created xsi:type="dcterms:W3CDTF">2024-07-10T07:10:00Z</dcterms:created>
  <dcterms:modified xsi:type="dcterms:W3CDTF">2024-07-13T09:05:25Z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2052-12.1.0.17147</vt:lpwstr>
  </property>
  <property fmtid="{D5CDD505-2E9C-101B-9397-08002B2CF9AE}" pid="3" name="ICV">
    <vt:lpwstr>318053913DFF4AD38CF5A4042811C8BF_13</vt:lpwstr>
  </property>
</Properties>
</file>