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1.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2"/>
  </p:notesMasterIdLst>
  <p:handoutMasterIdLst>
    <p:handoutMasterId r:id="rId13"/>
  </p:handoutMasterIdLst>
  <p:sldIdLst>
    <p:sldId id="329" r:id="rId3"/>
    <p:sldId id="319" r:id="rId4"/>
    <p:sldId id="328" r:id="rId5"/>
    <p:sldId id="321" r:id="rId6"/>
    <p:sldId id="322" r:id="rId7"/>
    <p:sldId id="323" r:id="rId8"/>
    <p:sldId id="325" r:id="rId9"/>
    <p:sldId id="326" r:id="rId10"/>
    <p:sldId id="327" r:id="rId11"/>
  </p:sldIdLst>
  <p:sldSz cx="12192000" cy="6858000"/>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7211"/>
    <a:srgbClr val="D9DADE"/>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870D84C-EF31-4E5A-AC50-0331583BA98F}" styleName="{1c11e0ce-8795-4a8a-8479-611ce8434d9d}">
    <a:wholeTbl>
      <a:tcTxStyle>
        <a:fontRef idx="none">
          <a:prstClr val="black"/>
        </a:fontRef>
      </a:tcTxStyle>
      <a:tcStyle>
        <a:tcBdr>
          <a:bottom>
            <a:ln w="38100" cmpd="sng">
              <a:solidFill>
                <a:srgbClr val="0F4C81"/>
              </a:solidFill>
            </a:ln>
          </a:bottom>
        </a:tcBdr>
        <a:fill>
          <a:solidFill>
            <a:srgbClr val="FFFFFF"/>
          </a:solidFill>
        </a:fill>
      </a:tcStyle>
    </a:wholeTbl>
    <a:band1H>
      <a:tcTxStyle>
        <a:fontRef idx="none">
          <a:prstClr val="black"/>
        </a:fontRef>
      </a:tcTxStyle>
      <a:tcStyle>
        <a:tcBdr>
          <a:insideV>
            <a:ln w="12700" cmpd="sng">
              <a:solidFill>
                <a:srgbClr val="FFFFFF"/>
              </a:solidFill>
            </a:ln>
          </a:insideV>
        </a:tcBdr>
        <a:fill>
          <a:solidFill>
            <a:srgbClr val="FFFFFF"/>
          </a:solidFill>
        </a:fill>
      </a:tcStyle>
    </a:band1H>
    <a:band2H>
      <a:tcTxStyle>
        <a:fontRef idx="none">
          <a:prstClr val="black"/>
        </a:fontRef>
      </a:tcTxStyle>
      <a:tcStyle>
        <a:tcBdr>
          <a:insideV>
            <a:ln w="12700" cmpd="sng">
              <a:solidFill>
                <a:srgbClr val="FFFFFF"/>
              </a:solidFill>
            </a:ln>
          </a:insideV>
        </a:tcBdr>
        <a:fill>
          <a:solidFill>
            <a:srgbClr val="F8F8F8"/>
          </a:solidFill>
        </a:fill>
      </a:tcStyle>
    </a:band2H>
    <a:firstRow>
      <a:tcTxStyle>
        <a:fontRef idx="none">
          <a:prstClr val="black"/>
        </a:fontRef>
      </a:tcTxStyle>
      <a:tcStyle>
        <a:tcBdr>
          <a:insideV>
            <a:ln w="12700" cmpd="sng">
              <a:solidFill>
                <a:srgbClr val="FFFFFF"/>
              </a:solidFill>
            </a:ln>
          </a:insideV>
        </a:tcBdr>
        <a:fill>
          <a:solidFill>
            <a:srgbClr val="0F4C8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62" autoAdjust="0"/>
    <p:restoredTop sz="94660"/>
  </p:normalViewPr>
  <p:slideViewPr>
    <p:cSldViewPr snapToGrid="0">
      <p:cViewPr varScale="1">
        <p:scale>
          <a:sx n="85" d="100"/>
          <a:sy n="85" d="100"/>
        </p:scale>
        <p:origin x="88" y="3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奥美拉唑不良反应发生率（≥</a:t>
            </a:r>
            <a:r>
              <a:rPr lang="en-US" altLang="zh-CN"/>
              <a:t>1%</a:t>
            </a:r>
            <a:r>
              <a:rPr lang="zh-CN" altLang="en-US"/>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腹痛</c:v>
                </c:pt>
                <c:pt idx="1">
                  <c:v>恶心</c:v>
                </c:pt>
                <c:pt idx="2">
                  <c:v>腹泻</c:v>
                </c:pt>
                <c:pt idx="3">
                  <c:v>呕吐</c:v>
                </c:pt>
                <c:pt idx="4">
                  <c:v>头痛</c:v>
                </c:pt>
                <c:pt idx="5">
                  <c:v>胃肠胀气</c:v>
                </c:pt>
                <c:pt idx="6">
                  <c:v>反酸</c:v>
                </c:pt>
                <c:pt idx="7">
                  <c:v>便秘</c:v>
                </c:pt>
                <c:pt idx="8">
                  <c:v>乏力</c:v>
                </c:pt>
              </c:strCache>
            </c:strRef>
          </c:cat>
          <c:val>
            <c:numRef>
              <c:f>Sheet1!$B$2:$B$10</c:f>
              <c:numCache>
                <c:formatCode>0.0%</c:formatCode>
                <c:ptCount val="9"/>
                <c:pt idx="0">
                  <c:v>5.1999999999999998E-2</c:v>
                </c:pt>
                <c:pt idx="1">
                  <c:v>0.04</c:v>
                </c:pt>
                <c:pt idx="2">
                  <c:v>3.6999999999999998E-2</c:v>
                </c:pt>
                <c:pt idx="3">
                  <c:v>3.2000000000000001E-2</c:v>
                </c:pt>
                <c:pt idx="4">
                  <c:v>2.9000000000000001E-2</c:v>
                </c:pt>
                <c:pt idx="5">
                  <c:v>2.7E-2</c:v>
                </c:pt>
                <c:pt idx="6">
                  <c:v>1.9E-2</c:v>
                </c:pt>
                <c:pt idx="7">
                  <c:v>1.4999999999999999E-2</c:v>
                </c:pt>
                <c:pt idx="8">
                  <c:v>1.3500000000000002E-2</c:v>
                </c:pt>
              </c:numCache>
            </c:numRef>
          </c:val>
          <c:extLst>
            <c:ext xmlns:c16="http://schemas.microsoft.com/office/drawing/2014/chart" uri="{C3380CC4-5D6E-409C-BE32-E72D297353CC}">
              <c16:uniqueId val="{00000000-FC3D-40BD-B2CA-183661960BE1}"/>
            </c:ext>
          </c:extLst>
        </c:ser>
        <c:dLbls>
          <c:showLegendKey val="0"/>
          <c:showVal val="0"/>
          <c:showCatName val="0"/>
          <c:showSerName val="0"/>
          <c:showPercent val="0"/>
          <c:showBubbleSize val="0"/>
        </c:dLbls>
        <c:gapWidth val="219"/>
        <c:overlap val="-27"/>
        <c:axId val="927385119"/>
        <c:axId val="927394719"/>
      </c:barChart>
      <c:catAx>
        <c:axId val="927385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7394719"/>
        <c:crosses val="autoZero"/>
        <c:auto val="1"/>
        <c:lblAlgn val="ctr"/>
        <c:lblOffset val="100"/>
        <c:noMultiLvlLbl val="0"/>
      </c:catAx>
      <c:valAx>
        <c:axId val="92739471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73851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2024/7/2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6T07:17:11.487"/>
    </inkml:context>
    <inkml:brush xml:id="br0">
      <inkml:brushProperty name="width" value="0.05" units="cm"/>
      <inkml:brushProperty name="height" value="0.05" units="cm"/>
      <inkml:brushProperty name="color" value="#E71224"/>
    </inkml:brush>
  </inkml:definitions>
  <inkml:trace contextRef="#ctx0" brushRef="#br0">0 41 24575,'2798'0'0,"-2768"-1"0,43-8 0,24-2 0,488 10 0,-283 3 0,2328-2 0,-2593-2 0,37-6 0,36-2 0,1518 9 0,-768 3 0,-793-3 0,75 2 0,-77 8 0,-39-4 0,40 1 0,52-7-1365,-102 1-5461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6T07:17:18.702"/>
    </inkml:context>
    <inkml:brush xml:id="br0">
      <inkml:brushProperty name="width" value="0.05" units="cm"/>
      <inkml:brushProperty name="height" value="0.05" units="cm"/>
      <inkml:brushProperty name="color" value="#E71224"/>
    </inkml:brush>
  </inkml:definitions>
  <inkml:trace contextRef="#ctx0" brushRef="#br0">1 158 24575,'5494'0'0,"-5464"2"0,43 7 0,-42-5 0,41 2 0,1329-5 0,-645-3 0,-742 2 0,1-2 0,27-6 0,-27 5 0,1 0 0,19-1 0,87 5 0,52-2 0,-121-9 0,-39 7 0,0 0 0,23-1 0,326 3 0,-174 2 0,-60-11 0,-64 2 0,136-20 0,-124 15 0,42-7 0,-29 0 0,-4 0 0,-6 3-1365,-64 16-5461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6T07:17:22.219"/>
    </inkml:context>
    <inkml:brush xml:id="br0">
      <inkml:brushProperty name="width" value="0.05" units="cm"/>
      <inkml:brushProperty name="height" value="0.05" units="cm"/>
      <inkml:brushProperty name="color" value="#E71224"/>
    </inkml:brush>
  </inkml:definitions>
  <inkml:trace contextRef="#ctx0" brushRef="#br0">1 0 24575,'375'0'0,"-360"1"0,-1 0 0,28 7 0,-27-4 0,1-1 0,20 1 0,-9-2 0,30 6 0,-31-4 0,41 2 0,-41-6 0,0 1 0,49 9 0,-34-5 0,1-1 0,0-1 0,58-6 0,-16 1 0,110 2-1365,-178 0-5461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06T07:17:26.604"/>
    </inkml:context>
    <inkml:brush xml:id="br0">
      <inkml:brushProperty name="width" value="0.05" units="cm"/>
      <inkml:brushProperty name="height" value="0.05" units="cm"/>
      <inkml:brushProperty name="color" value="#E71224"/>
    </inkml:brush>
  </inkml:definitions>
  <inkml:trace contextRef="#ctx0" brushRef="#br0">1 42 24575,'1707'0'0,"-1685"-1"0,41-8 0,-39 5 0,31-2 0,398 5 0,-219 3 0,-95-12 0,-20 0 0,506 8 0,-320 4 0,617-2 0,-906 0 0,1 2 0,24 6 0,22 1 0,21 0 0,16 1 0,29 1 0,32-1 0,842-10 0,-990-1 0,1 0 0,-1-1 0,14-4 0,32-4 0,-29 9 254,29-3-1873,-41 1-5207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4390E-1224-4B03-9732-89D9588F746C}" type="datetimeFigureOut">
              <a:rPr lang="zh-CN" altLang="en-US" smtClean="0"/>
              <a:t>2024/7/2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BF1DE-9B7A-48A9-8455-0FBED7DADFF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2.xml"/><Relationship Id="rId5" Type="http://schemas.openxmlformats.org/officeDocument/2006/relationships/tags" Target="../tags/tag18.xml"/><Relationship Id="rId4"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tags" Target="../tags/tag30.xml"/><Relationship Id="rId2" Type="http://schemas.openxmlformats.org/officeDocument/2006/relationships/tags" Target="../tags/tag20.xml"/><Relationship Id="rId16"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tags" Target="../tags/tag33.xml"/><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Master" Target="../slideMasters/slideMaster2.xml"/><Relationship Id="rId4" Type="http://schemas.openxmlformats.org/officeDocument/2006/relationships/tags" Target="../tags/tag5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Master" Target="../slideMasters/slideMaster2.xml"/><Relationship Id="rId5" Type="http://schemas.openxmlformats.org/officeDocument/2006/relationships/tags" Target="../tags/tag65.xml"/><Relationship Id="rId4" Type="http://schemas.openxmlformats.org/officeDocument/2006/relationships/tags" Target="../tags/tag6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slideMaster" Target="../slideMasters/slideMaster2.xml"/><Relationship Id="rId4" Type="http://schemas.openxmlformats.org/officeDocument/2006/relationships/tags" Target="../tags/tag6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slideMaster" Target="../slideMasters/slideMaster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95.xml"/><Relationship Id="rId3" Type="http://schemas.openxmlformats.org/officeDocument/2006/relationships/tags" Target="../tags/tag90.xml"/><Relationship Id="rId7" Type="http://schemas.openxmlformats.org/officeDocument/2006/relationships/tags" Target="../tags/tag94.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5" Type="http://schemas.openxmlformats.org/officeDocument/2006/relationships/tags" Target="../tags/tag92.xml"/><Relationship Id="rId10" Type="http://schemas.openxmlformats.org/officeDocument/2006/relationships/slideMaster" Target="../slideMasters/slideMaster2.xml"/><Relationship Id="rId4" Type="http://schemas.openxmlformats.org/officeDocument/2006/relationships/tags" Target="../tags/tag91.xml"/><Relationship Id="rId9" Type="http://schemas.openxmlformats.org/officeDocument/2006/relationships/tags" Target="../tags/tag96.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04.xml"/><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5" Type="http://schemas.openxmlformats.org/officeDocument/2006/relationships/tags" Target="../tags/tag101.xml"/><Relationship Id="rId10" Type="http://schemas.openxmlformats.org/officeDocument/2006/relationships/tags" Target="../tags/tag106.xml"/><Relationship Id="rId4" Type="http://schemas.openxmlformats.org/officeDocument/2006/relationships/tags" Target="../tags/tag100.xml"/><Relationship Id="rId9" Type="http://schemas.openxmlformats.org/officeDocument/2006/relationships/tags" Target="../tags/tag105.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15.xml"/><Relationship Id="rId3" Type="http://schemas.openxmlformats.org/officeDocument/2006/relationships/tags" Target="../tags/tag110.xml"/><Relationship Id="rId7" Type="http://schemas.openxmlformats.org/officeDocument/2006/relationships/tags" Target="../tags/tag114.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5" Type="http://schemas.openxmlformats.org/officeDocument/2006/relationships/tags" Target="../tags/tag112.xml"/><Relationship Id="rId10" Type="http://schemas.openxmlformats.org/officeDocument/2006/relationships/slideMaster" Target="../slideMasters/slideMaster2.xml"/><Relationship Id="rId4" Type="http://schemas.openxmlformats.org/officeDocument/2006/relationships/tags" Target="../tags/tag111.xml"/><Relationship Id="rId9" Type="http://schemas.openxmlformats.org/officeDocument/2006/relationships/tags" Target="../tags/tag116.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tags" Target="../tags/tag129.xml"/><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tags" Target="../tags/tag128.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5" Type="http://schemas.openxmlformats.org/officeDocument/2006/relationships/tags" Target="../tags/tag121.xml"/><Relationship Id="rId10" Type="http://schemas.openxmlformats.org/officeDocument/2006/relationships/tags" Target="../tags/tag126.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37.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slideMaster" Target="../slideMasters/slideMaster2.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D2DA9FF-67C5-411B-B0A7-2C33243768FE}" type="datetimeFigureOut">
              <a:rPr lang="zh-CN" altLang="en-US" smtClean="0"/>
              <a:t>2024/7/2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9EBE0DB-B06B-48D4-9502-001546C738B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D2DA9FF-67C5-411B-B0A7-2C33243768FE}" type="datetimeFigureOut">
              <a:rPr lang="zh-CN" altLang="en-US" smtClean="0"/>
              <a:t>2024/7/2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9EBE0DB-B06B-48D4-9502-001546C738B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838200" y="6422854"/>
            <a:ext cx="2743196" cy="365125"/>
          </a:xfrm>
        </p:spPr>
        <p:txBody>
          <a:bodyPr/>
          <a:lstStyle/>
          <a:p>
            <a:fld id="{7D2DA9FF-67C5-411B-B0A7-2C33243768FE}" type="datetimeFigureOut">
              <a:rPr lang="zh-CN" altLang="en-US" smtClean="0"/>
              <a:t>2024/7/2</a:t>
            </a:fld>
            <a:endParaRPr lang="zh-CN" altLang="en-US"/>
          </a:p>
        </p:txBody>
      </p:sp>
      <p:sp>
        <p:nvSpPr>
          <p:cNvPr id="5" name="Footer Placeholder 4"/>
          <p:cNvSpPr>
            <a:spLocks noGrp="1"/>
          </p:cNvSpPr>
          <p:nvPr>
            <p:ph type="ftr" sz="quarter" idx="11"/>
          </p:nvPr>
        </p:nvSpPr>
        <p:spPr>
          <a:xfrm>
            <a:off x="3776135" y="6422854"/>
            <a:ext cx="4279669" cy="365125"/>
          </a:xfrm>
        </p:spPr>
        <p:txBody>
          <a:bodyPr/>
          <a:lstStyle/>
          <a:p>
            <a:endParaRPr lang="zh-CN" altLang="en-US"/>
          </a:p>
        </p:txBody>
      </p:sp>
      <p:sp>
        <p:nvSpPr>
          <p:cNvPr id="6" name="Slide Number Placeholder 5"/>
          <p:cNvSpPr>
            <a:spLocks noGrp="1"/>
          </p:cNvSpPr>
          <p:nvPr>
            <p:ph type="sldNum" sz="quarter" idx="12"/>
          </p:nvPr>
        </p:nvSpPr>
        <p:spPr>
          <a:xfrm>
            <a:off x="8073048" y="6422854"/>
            <a:ext cx="879759" cy="365125"/>
          </a:xfrm>
        </p:spPr>
        <p:txBody>
          <a:bodyPr/>
          <a:lstStyle/>
          <a:p>
            <a:fld id="{D9EBE0DB-B06B-48D4-9502-001546C738B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7" name="直接连接符 6"/>
          <p:cNvCxnSpPr/>
          <p:nvPr>
            <p:custDataLst>
              <p:tags r:id="rId1"/>
            </p:custDataLst>
          </p:nvPr>
        </p:nvCxnSpPr>
        <p:spPr>
          <a:xfrm>
            <a:off x="1012375" y="2208442"/>
            <a:ext cx="0" cy="1959429"/>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2"/>
            </p:custDataLst>
          </p:nvPr>
        </p:nvSpPr>
        <p:spPr>
          <a:xfrm>
            <a:off x="1147321" y="2410559"/>
            <a:ext cx="6342035" cy="1200329"/>
          </a:xfrm>
        </p:spPr>
        <p:txBody>
          <a:bodyPr anchor="b">
            <a:normAutofit/>
          </a:bodyPr>
          <a:lstStyle>
            <a:lvl1pPr algn="ctr">
              <a:defRPr sz="6000"/>
            </a:lvl1pPr>
          </a:lstStyle>
          <a:p>
            <a:r>
              <a:rPr lang="zh-CN" altLang="en-US" dirty="0"/>
              <a:t>单击此处编辑标题</a:t>
            </a:r>
          </a:p>
        </p:txBody>
      </p:sp>
      <p:sp>
        <p:nvSpPr>
          <p:cNvPr id="3" name="副标题 2"/>
          <p:cNvSpPr>
            <a:spLocks noGrp="1"/>
          </p:cNvSpPr>
          <p:nvPr>
            <p:ph type="subTitle" idx="1"/>
            <p:custDataLst>
              <p:tags r:id="rId3"/>
            </p:custDataLst>
          </p:nvPr>
        </p:nvSpPr>
        <p:spPr>
          <a:xfrm>
            <a:off x="1147321" y="3617616"/>
            <a:ext cx="6342035" cy="424732"/>
          </a:xfrm>
        </p:spPr>
        <p:txBody>
          <a:bodyPr>
            <a:normAutofit/>
          </a:bodyPr>
          <a:lstStyle>
            <a:lvl1pPr marL="0" indent="0" algn="dist">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custDataLst>
              <p:tags r:id="rId4"/>
            </p:custDataLst>
          </p:nvPr>
        </p:nvSpPr>
        <p:spPr/>
        <p:txBody>
          <a:bodyPr/>
          <a:lstStyle/>
          <a:p>
            <a:fld id="{74B5680B-694D-4537-8E23-3859F52D281E}" type="datetimeFigureOut">
              <a:rPr lang="zh-CN" altLang="en-US" smtClean="0"/>
              <a:t>2024/7/2</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CC84C3FB-EA17-4F4A-BAED-BA5A19C59E68}"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chor="b" anchorCtr="0">
            <a:normAutofit/>
          </a:bodyPr>
          <a:lstStyle>
            <a:lvl1pPr>
              <a:defRPr sz="4000"/>
            </a:lvl1pPr>
          </a:lstStyle>
          <a:p>
            <a:r>
              <a:rPr lang="zh-CN" altLang="en-US" dirty="0"/>
              <a:t>单击此处编辑母版标题样式</a:t>
            </a:r>
          </a:p>
        </p:txBody>
      </p:sp>
      <p:sp>
        <p:nvSpPr>
          <p:cNvPr id="3" name="内容占位符 2"/>
          <p:cNvSpPr>
            <a:spLocks noGrp="1"/>
          </p:cNvSpPr>
          <p:nvPr>
            <p:ph idx="1"/>
            <p:custDataLst>
              <p:tags r:id="rId2"/>
            </p:custDataLst>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2024/7/2</a:t>
            </a:fld>
            <a:endParaRPr lang="zh-CN" altLang="en-US" dirty="0"/>
          </a:p>
        </p:txBody>
      </p:sp>
      <p:sp>
        <p:nvSpPr>
          <p:cNvPr id="5" name="页脚占位符 4"/>
          <p:cNvSpPr>
            <a:spLocks noGrp="1"/>
          </p:cNvSpPr>
          <p:nvPr>
            <p:ph type="ftr" sz="quarter" idx="11"/>
            <p:custDataLst>
              <p:tags r:id="rId4"/>
            </p:custDataLst>
          </p:nvPr>
        </p:nvSpPr>
        <p:spPr/>
        <p:txBody>
          <a:bodyPr/>
          <a:lstStyle/>
          <a:p>
            <a:endParaRPr lang="zh-CN" altLang="en-US" dirty="0"/>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 name="椭圆 9"/>
          <p:cNvSpPr/>
          <p:nvPr>
            <p:custDataLst>
              <p:tags r:id="rId1"/>
            </p:custDataLst>
          </p:nvPr>
        </p:nvSpPr>
        <p:spPr>
          <a:xfrm>
            <a:off x="5185138" y="1219201"/>
            <a:ext cx="4359725" cy="4359725"/>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细黑_GBK" panose="02000000000000000000" pitchFamily="2" charset="-122"/>
            </a:endParaRPr>
          </a:p>
        </p:txBody>
      </p:sp>
      <p:sp>
        <p:nvSpPr>
          <p:cNvPr id="12" name="椭圆 11"/>
          <p:cNvSpPr/>
          <p:nvPr>
            <p:custDataLst>
              <p:tags r:id="rId2"/>
            </p:custDataLst>
          </p:nvPr>
        </p:nvSpPr>
        <p:spPr>
          <a:xfrm>
            <a:off x="6047104" y="4331787"/>
            <a:ext cx="518160" cy="518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9"/>
          <p:cNvSpPr>
            <a:spLocks noEditPoints="1"/>
          </p:cNvSpPr>
          <p:nvPr>
            <p:custDataLst>
              <p:tags r:id="rId3"/>
            </p:custDataLst>
          </p:nvPr>
        </p:nvSpPr>
        <p:spPr bwMode="auto">
          <a:xfrm>
            <a:off x="6105702" y="4427104"/>
            <a:ext cx="400965" cy="327526"/>
          </a:xfrm>
          <a:custGeom>
            <a:avLst/>
            <a:gdLst>
              <a:gd name="T0" fmla="*/ 470 w 694"/>
              <a:gd name="T1" fmla="*/ 171 h 565"/>
              <a:gd name="T2" fmla="*/ 493 w 694"/>
              <a:gd name="T3" fmla="*/ 172 h 565"/>
              <a:gd name="T4" fmla="*/ 246 w 694"/>
              <a:gd name="T5" fmla="*/ 0 h 565"/>
              <a:gd name="T6" fmla="*/ 0 w 694"/>
              <a:gd name="T7" fmla="*/ 209 h 565"/>
              <a:gd name="T8" fmla="*/ 99 w 694"/>
              <a:gd name="T9" fmla="*/ 374 h 565"/>
              <a:gd name="T10" fmla="*/ 74 w 694"/>
              <a:gd name="T11" fmla="*/ 448 h 565"/>
              <a:gd name="T12" fmla="*/ 160 w 694"/>
              <a:gd name="T13" fmla="*/ 405 h 565"/>
              <a:gd name="T14" fmla="*/ 246 w 694"/>
              <a:gd name="T15" fmla="*/ 418 h 565"/>
              <a:gd name="T16" fmla="*/ 269 w 694"/>
              <a:gd name="T17" fmla="*/ 417 h 565"/>
              <a:gd name="T18" fmla="*/ 261 w 694"/>
              <a:gd name="T19" fmla="*/ 365 h 565"/>
              <a:gd name="T20" fmla="*/ 470 w 694"/>
              <a:gd name="T21" fmla="*/ 171 h 565"/>
              <a:gd name="T22" fmla="*/ 338 w 694"/>
              <a:gd name="T23" fmla="*/ 104 h 565"/>
              <a:gd name="T24" fmla="*/ 368 w 694"/>
              <a:gd name="T25" fmla="*/ 135 h 565"/>
              <a:gd name="T26" fmla="*/ 338 w 694"/>
              <a:gd name="T27" fmla="*/ 166 h 565"/>
              <a:gd name="T28" fmla="*/ 301 w 694"/>
              <a:gd name="T29" fmla="*/ 135 h 565"/>
              <a:gd name="T30" fmla="*/ 338 w 694"/>
              <a:gd name="T31" fmla="*/ 104 h 565"/>
              <a:gd name="T32" fmla="*/ 166 w 694"/>
              <a:gd name="T33" fmla="*/ 166 h 565"/>
              <a:gd name="T34" fmla="*/ 129 w 694"/>
              <a:gd name="T35" fmla="*/ 135 h 565"/>
              <a:gd name="T36" fmla="*/ 166 w 694"/>
              <a:gd name="T37" fmla="*/ 104 h 565"/>
              <a:gd name="T38" fmla="*/ 197 w 694"/>
              <a:gd name="T39" fmla="*/ 135 h 565"/>
              <a:gd name="T40" fmla="*/ 166 w 694"/>
              <a:gd name="T41" fmla="*/ 166 h 565"/>
              <a:gd name="T42" fmla="*/ 694 w 694"/>
              <a:gd name="T43" fmla="*/ 362 h 565"/>
              <a:gd name="T44" fmla="*/ 485 w 694"/>
              <a:gd name="T45" fmla="*/ 184 h 565"/>
              <a:gd name="T46" fmla="*/ 277 w 694"/>
              <a:gd name="T47" fmla="*/ 362 h 565"/>
              <a:gd name="T48" fmla="*/ 485 w 694"/>
              <a:gd name="T49" fmla="*/ 540 h 565"/>
              <a:gd name="T50" fmla="*/ 559 w 694"/>
              <a:gd name="T51" fmla="*/ 528 h 565"/>
              <a:gd name="T52" fmla="*/ 626 w 694"/>
              <a:gd name="T53" fmla="*/ 565 h 565"/>
              <a:gd name="T54" fmla="*/ 608 w 694"/>
              <a:gd name="T55" fmla="*/ 503 h 565"/>
              <a:gd name="T56" fmla="*/ 694 w 694"/>
              <a:gd name="T57" fmla="*/ 362 h 565"/>
              <a:gd name="T58" fmla="*/ 418 w 694"/>
              <a:gd name="T59" fmla="*/ 331 h 565"/>
              <a:gd name="T60" fmla="*/ 393 w 694"/>
              <a:gd name="T61" fmla="*/ 307 h 565"/>
              <a:gd name="T62" fmla="*/ 418 w 694"/>
              <a:gd name="T63" fmla="*/ 282 h 565"/>
              <a:gd name="T64" fmla="*/ 448 w 694"/>
              <a:gd name="T65" fmla="*/ 307 h 565"/>
              <a:gd name="T66" fmla="*/ 418 w 694"/>
              <a:gd name="T67" fmla="*/ 331 h 565"/>
              <a:gd name="T68" fmla="*/ 552 w 694"/>
              <a:gd name="T69" fmla="*/ 331 h 565"/>
              <a:gd name="T70" fmla="*/ 528 w 694"/>
              <a:gd name="T71" fmla="*/ 307 h 565"/>
              <a:gd name="T72" fmla="*/ 552 w 694"/>
              <a:gd name="T73" fmla="*/ 282 h 565"/>
              <a:gd name="T74" fmla="*/ 583 w 694"/>
              <a:gd name="T75" fmla="*/ 307 h 565"/>
              <a:gd name="T76" fmla="*/ 552 w 694"/>
              <a:gd name="T77" fmla="*/ 331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94" h="565">
                <a:moveTo>
                  <a:pt x="470" y="171"/>
                </a:moveTo>
                <a:cubicBezTo>
                  <a:pt x="478" y="171"/>
                  <a:pt x="485" y="172"/>
                  <a:pt x="493" y="172"/>
                </a:cubicBezTo>
                <a:cubicBezTo>
                  <a:pt x="472" y="74"/>
                  <a:pt x="366" y="0"/>
                  <a:pt x="246" y="0"/>
                </a:cubicBezTo>
                <a:cubicBezTo>
                  <a:pt x="111" y="0"/>
                  <a:pt x="0" y="92"/>
                  <a:pt x="0" y="209"/>
                </a:cubicBezTo>
                <a:cubicBezTo>
                  <a:pt x="0" y="276"/>
                  <a:pt x="37" y="331"/>
                  <a:pt x="99" y="374"/>
                </a:cubicBezTo>
                <a:cubicBezTo>
                  <a:pt x="74" y="448"/>
                  <a:pt x="74" y="448"/>
                  <a:pt x="74" y="448"/>
                </a:cubicBezTo>
                <a:cubicBezTo>
                  <a:pt x="160" y="405"/>
                  <a:pt x="160" y="405"/>
                  <a:pt x="160" y="405"/>
                </a:cubicBezTo>
                <a:cubicBezTo>
                  <a:pt x="191" y="411"/>
                  <a:pt x="215" y="418"/>
                  <a:pt x="246" y="418"/>
                </a:cubicBezTo>
                <a:cubicBezTo>
                  <a:pt x="253" y="418"/>
                  <a:pt x="261" y="417"/>
                  <a:pt x="269" y="417"/>
                </a:cubicBezTo>
                <a:cubicBezTo>
                  <a:pt x="264" y="400"/>
                  <a:pt x="261" y="383"/>
                  <a:pt x="261" y="365"/>
                </a:cubicBezTo>
                <a:cubicBezTo>
                  <a:pt x="261" y="258"/>
                  <a:pt x="353" y="171"/>
                  <a:pt x="470" y="171"/>
                </a:cubicBezTo>
                <a:close/>
                <a:moveTo>
                  <a:pt x="338" y="104"/>
                </a:moveTo>
                <a:cubicBezTo>
                  <a:pt x="356" y="104"/>
                  <a:pt x="368" y="117"/>
                  <a:pt x="368" y="135"/>
                </a:cubicBezTo>
                <a:cubicBezTo>
                  <a:pt x="368" y="153"/>
                  <a:pt x="356" y="166"/>
                  <a:pt x="338" y="166"/>
                </a:cubicBezTo>
                <a:cubicBezTo>
                  <a:pt x="319" y="166"/>
                  <a:pt x="301" y="153"/>
                  <a:pt x="301" y="135"/>
                </a:cubicBezTo>
                <a:cubicBezTo>
                  <a:pt x="301" y="117"/>
                  <a:pt x="319" y="104"/>
                  <a:pt x="338" y="104"/>
                </a:cubicBezTo>
                <a:close/>
                <a:moveTo>
                  <a:pt x="166" y="166"/>
                </a:moveTo>
                <a:cubicBezTo>
                  <a:pt x="148" y="166"/>
                  <a:pt x="129" y="153"/>
                  <a:pt x="129" y="135"/>
                </a:cubicBezTo>
                <a:cubicBezTo>
                  <a:pt x="129" y="117"/>
                  <a:pt x="148" y="104"/>
                  <a:pt x="166" y="104"/>
                </a:cubicBezTo>
                <a:cubicBezTo>
                  <a:pt x="184" y="104"/>
                  <a:pt x="197" y="117"/>
                  <a:pt x="197" y="135"/>
                </a:cubicBezTo>
                <a:cubicBezTo>
                  <a:pt x="197" y="153"/>
                  <a:pt x="184" y="166"/>
                  <a:pt x="166" y="166"/>
                </a:cubicBezTo>
                <a:close/>
                <a:moveTo>
                  <a:pt x="694" y="362"/>
                </a:moveTo>
                <a:cubicBezTo>
                  <a:pt x="694" y="264"/>
                  <a:pt x="595" y="184"/>
                  <a:pt x="485" y="184"/>
                </a:cubicBezTo>
                <a:cubicBezTo>
                  <a:pt x="368" y="184"/>
                  <a:pt x="277" y="264"/>
                  <a:pt x="277" y="362"/>
                </a:cubicBezTo>
                <a:cubicBezTo>
                  <a:pt x="277" y="460"/>
                  <a:pt x="368" y="540"/>
                  <a:pt x="485" y="540"/>
                </a:cubicBezTo>
                <a:cubicBezTo>
                  <a:pt x="510" y="540"/>
                  <a:pt x="534" y="534"/>
                  <a:pt x="559" y="528"/>
                </a:cubicBezTo>
                <a:cubicBezTo>
                  <a:pt x="626" y="565"/>
                  <a:pt x="626" y="565"/>
                  <a:pt x="626" y="565"/>
                </a:cubicBezTo>
                <a:cubicBezTo>
                  <a:pt x="608" y="503"/>
                  <a:pt x="608" y="503"/>
                  <a:pt x="608" y="503"/>
                </a:cubicBezTo>
                <a:cubicBezTo>
                  <a:pt x="657" y="466"/>
                  <a:pt x="694" y="418"/>
                  <a:pt x="694" y="362"/>
                </a:cubicBezTo>
                <a:close/>
                <a:moveTo>
                  <a:pt x="418" y="331"/>
                </a:moveTo>
                <a:cubicBezTo>
                  <a:pt x="405" y="331"/>
                  <a:pt x="393" y="319"/>
                  <a:pt x="393" y="307"/>
                </a:cubicBezTo>
                <a:cubicBezTo>
                  <a:pt x="393" y="295"/>
                  <a:pt x="405" y="282"/>
                  <a:pt x="418" y="282"/>
                </a:cubicBezTo>
                <a:cubicBezTo>
                  <a:pt x="436" y="282"/>
                  <a:pt x="448" y="295"/>
                  <a:pt x="448" y="307"/>
                </a:cubicBezTo>
                <a:cubicBezTo>
                  <a:pt x="448" y="319"/>
                  <a:pt x="436" y="331"/>
                  <a:pt x="418" y="331"/>
                </a:cubicBezTo>
                <a:close/>
                <a:moveTo>
                  <a:pt x="552" y="331"/>
                </a:moveTo>
                <a:cubicBezTo>
                  <a:pt x="540" y="331"/>
                  <a:pt x="528" y="319"/>
                  <a:pt x="528" y="307"/>
                </a:cubicBezTo>
                <a:cubicBezTo>
                  <a:pt x="528" y="295"/>
                  <a:pt x="540" y="282"/>
                  <a:pt x="552" y="282"/>
                </a:cubicBezTo>
                <a:cubicBezTo>
                  <a:pt x="571" y="282"/>
                  <a:pt x="583" y="295"/>
                  <a:pt x="583" y="307"/>
                </a:cubicBezTo>
                <a:cubicBezTo>
                  <a:pt x="583" y="319"/>
                  <a:pt x="571" y="331"/>
                  <a:pt x="552" y="331"/>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14" name="椭圆 13"/>
          <p:cNvSpPr/>
          <p:nvPr>
            <p:custDataLst>
              <p:tags r:id="rId4"/>
            </p:custDataLst>
          </p:nvPr>
        </p:nvSpPr>
        <p:spPr>
          <a:xfrm>
            <a:off x="7105920" y="4331787"/>
            <a:ext cx="518160" cy="518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custDataLst>
              <p:tags r:id="rId5"/>
            </p:custDataLst>
          </p:nvPr>
        </p:nvSpPr>
        <p:spPr>
          <a:xfrm>
            <a:off x="8164736" y="4331787"/>
            <a:ext cx="518160" cy="518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稻壳儿小白白(http://dwz.cn/Wu2UP)"/>
          <p:cNvSpPr/>
          <p:nvPr>
            <p:custDataLst>
              <p:tags r:id="rId6"/>
            </p:custDataLst>
          </p:nvPr>
        </p:nvSpPr>
        <p:spPr>
          <a:xfrm>
            <a:off x="7196860" y="4387350"/>
            <a:ext cx="336281" cy="407035"/>
          </a:xfrm>
          <a:custGeom>
            <a:avLst/>
            <a:gdLst/>
            <a:ahLst/>
            <a:cxnLst>
              <a:cxn ang="0">
                <a:pos x="40563" y="133577"/>
              </a:cxn>
              <a:cxn ang="0">
                <a:pos x="47324" y="120219"/>
              </a:cxn>
              <a:cxn ang="0">
                <a:pos x="54084" y="100183"/>
              </a:cxn>
              <a:cxn ang="0">
                <a:pos x="108169" y="13358"/>
              </a:cxn>
              <a:cxn ang="0">
                <a:pos x="169013" y="0"/>
              </a:cxn>
              <a:cxn ang="0">
                <a:pos x="216337" y="13358"/>
              </a:cxn>
              <a:cxn ang="0">
                <a:pos x="277182" y="106861"/>
              </a:cxn>
              <a:cxn ang="0">
                <a:pos x="277182" y="106861"/>
              </a:cxn>
              <a:cxn ang="0">
                <a:pos x="290703" y="133577"/>
              </a:cxn>
              <a:cxn ang="0">
                <a:pos x="283942" y="146934"/>
              </a:cxn>
              <a:cxn ang="0">
                <a:pos x="283942" y="146934"/>
              </a:cxn>
              <a:cxn ang="0">
                <a:pos x="317745" y="220402"/>
              </a:cxn>
              <a:cxn ang="0">
                <a:pos x="304224" y="253796"/>
              </a:cxn>
              <a:cxn ang="0">
                <a:pos x="283942" y="227080"/>
              </a:cxn>
              <a:cxn ang="0">
                <a:pos x="283942" y="227080"/>
              </a:cxn>
              <a:cxn ang="0">
                <a:pos x="283942" y="233759"/>
              </a:cxn>
              <a:cxn ang="0">
                <a:pos x="256900" y="273832"/>
              </a:cxn>
              <a:cxn ang="0">
                <a:pos x="290703" y="293869"/>
              </a:cxn>
              <a:cxn ang="0">
                <a:pos x="290703" y="300548"/>
              </a:cxn>
              <a:cxn ang="0">
                <a:pos x="229858" y="320584"/>
              </a:cxn>
              <a:cxn ang="0">
                <a:pos x="169013" y="307226"/>
              </a:cxn>
              <a:cxn ang="0">
                <a:pos x="155492" y="307226"/>
              </a:cxn>
              <a:cxn ang="0">
                <a:pos x="101408" y="320584"/>
              </a:cxn>
              <a:cxn ang="0">
                <a:pos x="33803" y="300548"/>
              </a:cxn>
              <a:cxn ang="0">
                <a:pos x="47324" y="280511"/>
              </a:cxn>
              <a:cxn ang="0">
                <a:pos x="60845" y="273832"/>
              </a:cxn>
              <a:cxn ang="0">
                <a:pos x="60845" y="273832"/>
              </a:cxn>
              <a:cxn ang="0">
                <a:pos x="60845" y="273832"/>
              </a:cxn>
              <a:cxn ang="0">
                <a:pos x="60845" y="273832"/>
              </a:cxn>
              <a:cxn ang="0">
                <a:pos x="33803" y="227080"/>
              </a:cxn>
              <a:cxn ang="0">
                <a:pos x="27042" y="227080"/>
              </a:cxn>
              <a:cxn ang="0">
                <a:pos x="27042" y="227080"/>
              </a:cxn>
              <a:cxn ang="0">
                <a:pos x="6761" y="247117"/>
              </a:cxn>
              <a:cxn ang="0">
                <a:pos x="6761" y="247117"/>
              </a:cxn>
              <a:cxn ang="0">
                <a:pos x="0" y="247117"/>
              </a:cxn>
              <a:cxn ang="0">
                <a:pos x="0" y="227080"/>
              </a:cxn>
              <a:cxn ang="0">
                <a:pos x="40563" y="146934"/>
              </a:cxn>
              <a:cxn ang="0">
                <a:pos x="40563" y="133577"/>
              </a:cxn>
            </a:cxnLst>
            <a:rect l="0" t="0" r="0" b="0"/>
            <a:pathLst>
              <a:path w="47" h="48">
                <a:moveTo>
                  <a:pt x="6" y="20"/>
                </a:moveTo>
                <a:cubicBezTo>
                  <a:pt x="6" y="20"/>
                  <a:pt x="7" y="18"/>
                  <a:pt x="7" y="18"/>
                </a:cubicBezTo>
                <a:cubicBezTo>
                  <a:pt x="7" y="17"/>
                  <a:pt x="7" y="16"/>
                  <a:pt x="8" y="15"/>
                </a:cubicBezTo>
                <a:cubicBezTo>
                  <a:pt x="8" y="10"/>
                  <a:pt x="12" y="4"/>
                  <a:pt x="16" y="2"/>
                </a:cubicBezTo>
                <a:cubicBezTo>
                  <a:pt x="19" y="1"/>
                  <a:pt x="22" y="0"/>
                  <a:pt x="25" y="0"/>
                </a:cubicBezTo>
                <a:cubicBezTo>
                  <a:pt x="27" y="0"/>
                  <a:pt x="30" y="1"/>
                  <a:pt x="32" y="2"/>
                </a:cubicBezTo>
                <a:cubicBezTo>
                  <a:pt x="38" y="4"/>
                  <a:pt x="40" y="9"/>
                  <a:pt x="41" y="16"/>
                </a:cubicBezTo>
                <a:cubicBezTo>
                  <a:pt x="41" y="16"/>
                  <a:pt x="41" y="16"/>
                  <a:pt x="41" y="16"/>
                </a:cubicBezTo>
                <a:cubicBezTo>
                  <a:pt x="42" y="17"/>
                  <a:pt x="43" y="18"/>
                  <a:pt x="43" y="20"/>
                </a:cubicBezTo>
                <a:cubicBezTo>
                  <a:pt x="43" y="20"/>
                  <a:pt x="42" y="21"/>
                  <a:pt x="42" y="22"/>
                </a:cubicBezTo>
                <a:cubicBezTo>
                  <a:pt x="42" y="22"/>
                  <a:pt x="42" y="22"/>
                  <a:pt x="42" y="22"/>
                </a:cubicBezTo>
                <a:cubicBezTo>
                  <a:pt x="45" y="26"/>
                  <a:pt x="47" y="29"/>
                  <a:pt x="47" y="33"/>
                </a:cubicBezTo>
                <a:cubicBezTo>
                  <a:pt x="47" y="34"/>
                  <a:pt x="46" y="38"/>
                  <a:pt x="45" y="38"/>
                </a:cubicBezTo>
                <a:cubicBezTo>
                  <a:pt x="44" y="38"/>
                  <a:pt x="43" y="35"/>
                  <a:pt x="42" y="34"/>
                </a:cubicBezTo>
                <a:cubicBezTo>
                  <a:pt x="42" y="34"/>
                  <a:pt x="42" y="34"/>
                  <a:pt x="42" y="34"/>
                </a:cubicBezTo>
                <a:cubicBezTo>
                  <a:pt x="42" y="35"/>
                  <a:pt x="42" y="35"/>
                  <a:pt x="42" y="35"/>
                </a:cubicBezTo>
                <a:cubicBezTo>
                  <a:pt x="41" y="37"/>
                  <a:pt x="40" y="39"/>
                  <a:pt x="38" y="41"/>
                </a:cubicBezTo>
                <a:cubicBezTo>
                  <a:pt x="40" y="42"/>
                  <a:pt x="42" y="42"/>
                  <a:pt x="43" y="44"/>
                </a:cubicBezTo>
                <a:cubicBezTo>
                  <a:pt x="43" y="45"/>
                  <a:pt x="43" y="45"/>
                  <a:pt x="43" y="45"/>
                </a:cubicBezTo>
                <a:cubicBezTo>
                  <a:pt x="41" y="48"/>
                  <a:pt x="37" y="48"/>
                  <a:pt x="34" y="48"/>
                </a:cubicBezTo>
                <a:cubicBezTo>
                  <a:pt x="31" y="48"/>
                  <a:pt x="29" y="47"/>
                  <a:pt x="25" y="46"/>
                </a:cubicBezTo>
                <a:cubicBezTo>
                  <a:pt x="25" y="46"/>
                  <a:pt x="24" y="46"/>
                  <a:pt x="23" y="46"/>
                </a:cubicBezTo>
                <a:cubicBezTo>
                  <a:pt x="21" y="48"/>
                  <a:pt x="18" y="48"/>
                  <a:pt x="15" y="48"/>
                </a:cubicBezTo>
                <a:cubicBezTo>
                  <a:pt x="13" y="48"/>
                  <a:pt x="5" y="48"/>
                  <a:pt x="5" y="45"/>
                </a:cubicBezTo>
                <a:cubicBezTo>
                  <a:pt x="5" y="43"/>
                  <a:pt x="6" y="43"/>
                  <a:pt x="7" y="42"/>
                </a:cubicBezTo>
                <a:cubicBezTo>
                  <a:pt x="7" y="42"/>
                  <a:pt x="8" y="41"/>
                  <a:pt x="9" y="41"/>
                </a:cubicBezTo>
                <a:cubicBezTo>
                  <a:pt x="9" y="41"/>
                  <a:pt x="9" y="41"/>
                  <a:pt x="9" y="41"/>
                </a:cubicBezTo>
                <a:cubicBezTo>
                  <a:pt x="9" y="41"/>
                  <a:pt x="9" y="41"/>
                  <a:pt x="9" y="41"/>
                </a:cubicBezTo>
                <a:cubicBezTo>
                  <a:pt x="9" y="41"/>
                  <a:pt x="9" y="41"/>
                  <a:pt x="9" y="41"/>
                </a:cubicBezTo>
                <a:cubicBezTo>
                  <a:pt x="8" y="40"/>
                  <a:pt x="5" y="36"/>
                  <a:pt x="5" y="34"/>
                </a:cubicBezTo>
                <a:cubicBezTo>
                  <a:pt x="4" y="34"/>
                  <a:pt x="4" y="34"/>
                  <a:pt x="4" y="34"/>
                </a:cubicBezTo>
                <a:cubicBezTo>
                  <a:pt x="4" y="34"/>
                  <a:pt x="4" y="34"/>
                  <a:pt x="4" y="34"/>
                </a:cubicBezTo>
                <a:cubicBezTo>
                  <a:pt x="4" y="36"/>
                  <a:pt x="2" y="37"/>
                  <a:pt x="1" y="37"/>
                </a:cubicBezTo>
                <a:cubicBezTo>
                  <a:pt x="1" y="37"/>
                  <a:pt x="1" y="37"/>
                  <a:pt x="1" y="37"/>
                </a:cubicBezTo>
                <a:cubicBezTo>
                  <a:pt x="0" y="37"/>
                  <a:pt x="0" y="37"/>
                  <a:pt x="0" y="37"/>
                </a:cubicBezTo>
                <a:cubicBezTo>
                  <a:pt x="0" y="36"/>
                  <a:pt x="0" y="35"/>
                  <a:pt x="0" y="34"/>
                </a:cubicBezTo>
                <a:cubicBezTo>
                  <a:pt x="0" y="29"/>
                  <a:pt x="2" y="25"/>
                  <a:pt x="6" y="22"/>
                </a:cubicBezTo>
                <a:cubicBezTo>
                  <a:pt x="6" y="21"/>
                  <a:pt x="6" y="21"/>
                  <a:pt x="6" y="20"/>
                </a:cubicBezTo>
                <a:close/>
              </a:path>
            </a:pathLst>
          </a:custGeom>
          <a:solidFill>
            <a:schemeClr val="accent6"/>
          </a:solidFill>
          <a:ln w="9525">
            <a:noFill/>
          </a:ln>
        </p:spPr>
        <p:txBody>
          <a:bodyPr/>
          <a:lstStyle/>
          <a:p>
            <a:endParaRPr lang="zh-CN" altLang="en-US"/>
          </a:p>
        </p:txBody>
      </p:sp>
      <p:sp>
        <p:nvSpPr>
          <p:cNvPr id="17" name="Freeform 123"/>
          <p:cNvSpPr>
            <a:spLocks noEditPoints="1"/>
          </p:cNvSpPr>
          <p:nvPr>
            <p:custDataLst>
              <p:tags r:id="rId7"/>
            </p:custDataLst>
          </p:nvPr>
        </p:nvSpPr>
        <p:spPr bwMode="auto">
          <a:xfrm>
            <a:off x="8219072" y="4468146"/>
            <a:ext cx="353137" cy="281759"/>
          </a:xfrm>
          <a:custGeom>
            <a:avLst/>
            <a:gdLst>
              <a:gd name="T0" fmla="*/ 98 w 119"/>
              <a:gd name="T1" fmla="*/ 40 h 95"/>
              <a:gd name="T2" fmla="*/ 95 w 119"/>
              <a:gd name="T3" fmla="*/ 36 h 95"/>
              <a:gd name="T4" fmla="*/ 94 w 119"/>
              <a:gd name="T5" fmla="*/ 22 h 95"/>
              <a:gd name="T6" fmla="*/ 69 w 119"/>
              <a:gd name="T7" fmla="*/ 23 h 95"/>
              <a:gd name="T8" fmla="*/ 65 w 119"/>
              <a:gd name="T9" fmla="*/ 16 h 95"/>
              <a:gd name="T10" fmla="*/ 45 w 119"/>
              <a:gd name="T11" fmla="*/ 6 h 95"/>
              <a:gd name="T12" fmla="*/ 11 w 119"/>
              <a:gd name="T13" fmla="*/ 34 h 95"/>
              <a:gd name="T14" fmla="*/ 1 w 119"/>
              <a:gd name="T15" fmla="*/ 60 h 95"/>
              <a:gd name="T16" fmla="*/ 51 w 119"/>
              <a:gd name="T17" fmla="*/ 93 h 95"/>
              <a:gd name="T18" fmla="*/ 110 w 119"/>
              <a:gd name="T19" fmla="*/ 67 h 95"/>
              <a:gd name="T20" fmla="*/ 98 w 119"/>
              <a:gd name="T21" fmla="*/ 40 h 95"/>
              <a:gd name="T22" fmla="*/ 52 w 119"/>
              <a:gd name="T23" fmla="*/ 86 h 95"/>
              <a:gd name="T24" fmla="*/ 14 w 119"/>
              <a:gd name="T25" fmla="*/ 62 h 95"/>
              <a:gd name="T26" fmla="*/ 52 w 119"/>
              <a:gd name="T27" fmla="*/ 35 h 95"/>
              <a:gd name="T28" fmla="*/ 91 w 119"/>
              <a:gd name="T29" fmla="*/ 57 h 95"/>
              <a:gd name="T30" fmla="*/ 52 w 119"/>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95">
                <a:moveTo>
                  <a:pt x="98" y="40"/>
                </a:moveTo>
                <a:cubicBezTo>
                  <a:pt x="93" y="39"/>
                  <a:pt x="95" y="36"/>
                  <a:pt x="95" y="36"/>
                </a:cubicBezTo>
                <a:cubicBezTo>
                  <a:pt x="95" y="36"/>
                  <a:pt x="100" y="28"/>
                  <a:pt x="94" y="22"/>
                </a:cubicBezTo>
                <a:cubicBezTo>
                  <a:pt x="87" y="14"/>
                  <a:pt x="69" y="23"/>
                  <a:pt x="69" y="23"/>
                </a:cubicBezTo>
                <a:cubicBezTo>
                  <a:pt x="62" y="25"/>
                  <a:pt x="64" y="22"/>
                  <a:pt x="65" y="16"/>
                </a:cubicBezTo>
                <a:cubicBezTo>
                  <a:pt x="65" y="10"/>
                  <a:pt x="63" y="0"/>
                  <a:pt x="45" y="6"/>
                </a:cubicBezTo>
                <a:cubicBezTo>
                  <a:pt x="26" y="12"/>
                  <a:pt x="11" y="34"/>
                  <a:pt x="11" y="34"/>
                </a:cubicBezTo>
                <a:cubicBezTo>
                  <a:pt x="0" y="49"/>
                  <a:pt x="1" y="60"/>
                  <a:pt x="1" y="60"/>
                </a:cubicBezTo>
                <a:cubicBezTo>
                  <a:pt x="4" y="85"/>
                  <a:pt x="30" y="91"/>
                  <a:pt x="51" y="93"/>
                </a:cubicBezTo>
                <a:cubicBezTo>
                  <a:pt x="72" y="95"/>
                  <a:pt x="102" y="86"/>
                  <a:pt x="110" y="67"/>
                </a:cubicBezTo>
                <a:cubicBezTo>
                  <a:pt x="119" y="48"/>
                  <a:pt x="103" y="41"/>
                  <a:pt x="98" y="40"/>
                </a:cubicBezTo>
                <a:close/>
                <a:moveTo>
                  <a:pt x="52" y="86"/>
                </a:moveTo>
                <a:cubicBezTo>
                  <a:pt x="31" y="87"/>
                  <a:pt x="14" y="76"/>
                  <a:pt x="14" y="62"/>
                </a:cubicBezTo>
                <a:cubicBezTo>
                  <a:pt x="14" y="48"/>
                  <a:pt x="31" y="36"/>
                  <a:pt x="52" y="35"/>
                </a:cubicBezTo>
                <a:cubicBezTo>
                  <a:pt x="74" y="34"/>
                  <a:pt x="91" y="43"/>
                  <a:pt x="91" y="57"/>
                </a:cubicBezTo>
                <a:cubicBezTo>
                  <a:pt x="91" y="72"/>
                  <a:pt x="74" y="85"/>
                  <a:pt x="52" y="86"/>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18" name="Freeform 124"/>
          <p:cNvSpPr>
            <a:spLocks noEditPoints="1"/>
          </p:cNvSpPr>
          <p:nvPr>
            <p:custDataLst>
              <p:tags r:id="rId8"/>
            </p:custDataLst>
          </p:nvPr>
        </p:nvSpPr>
        <p:spPr bwMode="auto">
          <a:xfrm>
            <a:off x="8299216" y="4592119"/>
            <a:ext cx="139002" cy="123974"/>
          </a:xfrm>
          <a:custGeom>
            <a:avLst/>
            <a:gdLst>
              <a:gd name="T0" fmla="*/ 21 w 47"/>
              <a:gd name="T1" fmla="*/ 3 h 42"/>
              <a:gd name="T2" fmla="*/ 2 w 47"/>
              <a:gd name="T3" fmla="*/ 25 h 42"/>
              <a:gd name="T4" fmla="*/ 8 w 47"/>
              <a:gd name="T5" fmla="*/ 35 h 42"/>
              <a:gd name="T6" fmla="*/ 40 w 47"/>
              <a:gd name="T7" fmla="*/ 29 h 42"/>
              <a:gd name="T8" fmla="*/ 21 w 47"/>
              <a:gd name="T9" fmla="*/ 3 h 42"/>
              <a:gd name="T10" fmla="*/ 16 w 47"/>
              <a:gd name="T11" fmla="*/ 31 h 42"/>
              <a:gd name="T12" fmla="*/ 8 w 47"/>
              <a:gd name="T13" fmla="*/ 26 h 42"/>
              <a:gd name="T14" fmla="*/ 15 w 47"/>
              <a:gd name="T15" fmla="*/ 19 h 42"/>
              <a:gd name="T16" fmla="*/ 23 w 47"/>
              <a:gd name="T17" fmla="*/ 24 h 42"/>
              <a:gd name="T18" fmla="*/ 16 w 47"/>
              <a:gd name="T19" fmla="*/ 31 h 42"/>
              <a:gd name="T20" fmla="*/ 28 w 47"/>
              <a:gd name="T21" fmla="*/ 20 h 42"/>
              <a:gd name="T22" fmla="*/ 25 w 47"/>
              <a:gd name="T23" fmla="*/ 20 h 42"/>
              <a:gd name="T24" fmla="*/ 26 w 47"/>
              <a:gd name="T25" fmla="*/ 16 h 42"/>
              <a:gd name="T26" fmla="*/ 30 w 47"/>
              <a:gd name="T27" fmla="*/ 16 h 42"/>
              <a:gd name="T28" fmla="*/ 28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1" y="3"/>
                </a:moveTo>
                <a:cubicBezTo>
                  <a:pt x="0" y="5"/>
                  <a:pt x="2" y="25"/>
                  <a:pt x="2" y="25"/>
                </a:cubicBezTo>
                <a:cubicBezTo>
                  <a:pt x="2" y="25"/>
                  <a:pt x="2" y="32"/>
                  <a:pt x="8" y="35"/>
                </a:cubicBezTo>
                <a:cubicBezTo>
                  <a:pt x="21" y="42"/>
                  <a:pt x="33" y="38"/>
                  <a:pt x="40" y="29"/>
                </a:cubicBezTo>
                <a:cubicBezTo>
                  <a:pt x="47" y="21"/>
                  <a:pt x="43" y="0"/>
                  <a:pt x="21" y="3"/>
                </a:cubicBezTo>
                <a:close/>
                <a:moveTo>
                  <a:pt x="16" y="31"/>
                </a:moveTo>
                <a:cubicBezTo>
                  <a:pt x="12" y="31"/>
                  <a:pt x="8" y="29"/>
                  <a:pt x="8" y="26"/>
                </a:cubicBezTo>
                <a:cubicBezTo>
                  <a:pt x="8" y="22"/>
                  <a:pt x="11" y="19"/>
                  <a:pt x="15" y="19"/>
                </a:cubicBezTo>
                <a:cubicBezTo>
                  <a:pt x="20" y="18"/>
                  <a:pt x="23" y="21"/>
                  <a:pt x="23" y="24"/>
                </a:cubicBezTo>
                <a:cubicBezTo>
                  <a:pt x="23" y="27"/>
                  <a:pt x="20" y="31"/>
                  <a:pt x="16" y="31"/>
                </a:cubicBezTo>
                <a:close/>
                <a:moveTo>
                  <a:pt x="28" y="20"/>
                </a:moveTo>
                <a:cubicBezTo>
                  <a:pt x="27" y="21"/>
                  <a:pt x="25" y="21"/>
                  <a:pt x="25" y="20"/>
                </a:cubicBezTo>
                <a:cubicBezTo>
                  <a:pt x="24" y="19"/>
                  <a:pt x="24" y="17"/>
                  <a:pt x="26" y="16"/>
                </a:cubicBezTo>
                <a:cubicBezTo>
                  <a:pt x="27" y="15"/>
                  <a:pt x="29" y="15"/>
                  <a:pt x="30" y="16"/>
                </a:cubicBezTo>
                <a:cubicBezTo>
                  <a:pt x="30" y="17"/>
                  <a:pt x="30" y="19"/>
                  <a:pt x="28" y="20"/>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19" name="Freeform 125"/>
          <p:cNvSpPr/>
          <p:nvPr>
            <p:custDataLst>
              <p:tags r:id="rId9"/>
            </p:custDataLst>
          </p:nvPr>
        </p:nvSpPr>
        <p:spPr bwMode="auto">
          <a:xfrm>
            <a:off x="8483298" y="4479416"/>
            <a:ext cx="76388" cy="80144"/>
          </a:xfrm>
          <a:custGeom>
            <a:avLst/>
            <a:gdLst>
              <a:gd name="T0" fmla="*/ 20 w 26"/>
              <a:gd name="T1" fmla="*/ 27 h 27"/>
              <a:gd name="T2" fmla="*/ 23 w 26"/>
              <a:gd name="T3" fmla="*/ 24 h 27"/>
              <a:gd name="T4" fmla="*/ 23 w 26"/>
              <a:gd name="T5" fmla="*/ 24 h 27"/>
              <a:gd name="T6" fmla="*/ 4 w 26"/>
              <a:gd name="T7" fmla="*/ 4 h 27"/>
              <a:gd name="T8" fmla="*/ 0 w 26"/>
              <a:gd name="T9" fmla="*/ 8 h 27"/>
              <a:gd name="T10" fmla="*/ 4 w 26"/>
              <a:gd name="T11" fmla="*/ 11 h 27"/>
              <a:gd name="T12" fmla="*/ 16 w 26"/>
              <a:gd name="T13" fmla="*/ 23 h 27"/>
              <a:gd name="T14" fmla="*/ 20 w 2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0" y="27"/>
                </a:moveTo>
                <a:cubicBezTo>
                  <a:pt x="21" y="27"/>
                  <a:pt x="23" y="26"/>
                  <a:pt x="23" y="24"/>
                </a:cubicBezTo>
                <a:cubicBezTo>
                  <a:pt x="23" y="24"/>
                  <a:pt x="23" y="24"/>
                  <a:pt x="23" y="24"/>
                </a:cubicBezTo>
                <a:cubicBezTo>
                  <a:pt x="26" y="0"/>
                  <a:pt x="4" y="4"/>
                  <a:pt x="4" y="4"/>
                </a:cubicBezTo>
                <a:cubicBezTo>
                  <a:pt x="2" y="4"/>
                  <a:pt x="0" y="6"/>
                  <a:pt x="0" y="8"/>
                </a:cubicBezTo>
                <a:cubicBezTo>
                  <a:pt x="0" y="10"/>
                  <a:pt x="2" y="11"/>
                  <a:pt x="4" y="11"/>
                </a:cubicBezTo>
                <a:cubicBezTo>
                  <a:pt x="19" y="8"/>
                  <a:pt x="16" y="23"/>
                  <a:pt x="16" y="23"/>
                </a:cubicBezTo>
                <a:cubicBezTo>
                  <a:pt x="16" y="25"/>
                  <a:pt x="18" y="27"/>
                  <a:pt x="20" y="27"/>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20" name="Freeform 126"/>
          <p:cNvSpPr/>
          <p:nvPr>
            <p:custDataLst>
              <p:tags r:id="rId10"/>
            </p:custDataLst>
          </p:nvPr>
        </p:nvSpPr>
        <p:spPr bwMode="auto">
          <a:xfrm>
            <a:off x="8468271" y="4431830"/>
            <a:ext cx="160289" cy="149020"/>
          </a:xfrm>
          <a:custGeom>
            <a:avLst/>
            <a:gdLst>
              <a:gd name="T0" fmla="*/ 22 w 54"/>
              <a:gd name="T1" fmla="*/ 2 h 50"/>
              <a:gd name="T2" fmla="*/ 4 w 54"/>
              <a:gd name="T3" fmla="*/ 2 h 50"/>
              <a:gd name="T4" fmla="*/ 4 w 54"/>
              <a:gd name="T5" fmla="*/ 2 h 50"/>
              <a:gd name="T6" fmla="*/ 4 w 54"/>
              <a:gd name="T7" fmla="*/ 2 h 50"/>
              <a:gd name="T8" fmla="*/ 0 w 54"/>
              <a:gd name="T9" fmla="*/ 7 h 50"/>
              <a:gd name="T10" fmla="*/ 5 w 54"/>
              <a:gd name="T11" fmla="*/ 12 h 50"/>
              <a:gd name="T12" fmla="*/ 10 w 54"/>
              <a:gd name="T13" fmla="*/ 11 h 50"/>
              <a:gd name="T14" fmla="*/ 35 w 54"/>
              <a:gd name="T15" fmla="*/ 24 h 50"/>
              <a:gd name="T16" fmla="*/ 37 w 54"/>
              <a:gd name="T17" fmla="*/ 41 h 50"/>
              <a:gd name="T18" fmla="*/ 36 w 54"/>
              <a:gd name="T19" fmla="*/ 46 h 50"/>
              <a:gd name="T20" fmla="*/ 41 w 54"/>
              <a:gd name="T21" fmla="*/ 50 h 50"/>
              <a:gd name="T22" fmla="*/ 46 w 54"/>
              <a:gd name="T23" fmla="*/ 46 h 50"/>
              <a:gd name="T24" fmla="*/ 46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7" y="1"/>
                  <a:pt x="4" y="2"/>
                </a:cubicBezTo>
                <a:cubicBezTo>
                  <a:pt x="4" y="2"/>
                  <a:pt x="4" y="2"/>
                  <a:pt x="4" y="2"/>
                </a:cubicBezTo>
                <a:cubicBezTo>
                  <a:pt x="4" y="2"/>
                  <a:pt x="4" y="2"/>
                  <a:pt x="4" y="2"/>
                </a:cubicBezTo>
                <a:cubicBezTo>
                  <a:pt x="2" y="3"/>
                  <a:pt x="0" y="5"/>
                  <a:pt x="0" y="7"/>
                </a:cubicBezTo>
                <a:cubicBezTo>
                  <a:pt x="0" y="10"/>
                  <a:pt x="2" y="12"/>
                  <a:pt x="5" y="12"/>
                </a:cubicBezTo>
                <a:cubicBezTo>
                  <a:pt x="5" y="12"/>
                  <a:pt x="8" y="12"/>
                  <a:pt x="10" y="11"/>
                </a:cubicBezTo>
                <a:cubicBezTo>
                  <a:pt x="12" y="10"/>
                  <a:pt x="27" y="11"/>
                  <a:pt x="35" y="24"/>
                </a:cubicBezTo>
                <a:cubicBezTo>
                  <a:pt x="39" y="33"/>
                  <a:pt x="37" y="40"/>
                  <a:pt x="37" y="41"/>
                </a:cubicBezTo>
                <a:cubicBezTo>
                  <a:pt x="37" y="41"/>
                  <a:pt x="36" y="43"/>
                  <a:pt x="36" y="46"/>
                </a:cubicBezTo>
                <a:cubicBezTo>
                  <a:pt x="36" y="49"/>
                  <a:pt x="38" y="50"/>
                  <a:pt x="41" y="50"/>
                </a:cubicBezTo>
                <a:cubicBezTo>
                  <a:pt x="43" y="50"/>
                  <a:pt x="45" y="50"/>
                  <a:pt x="46" y="46"/>
                </a:cubicBezTo>
                <a:cubicBezTo>
                  <a:pt x="46" y="46"/>
                  <a:pt x="46" y="46"/>
                  <a:pt x="46" y="46"/>
                </a:cubicBezTo>
                <a:cubicBezTo>
                  <a:pt x="54" y="18"/>
                  <a:pt x="36" y="5"/>
                  <a:pt x="22" y="2"/>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2" name="标题 1"/>
          <p:cNvSpPr>
            <a:spLocks noGrp="1"/>
          </p:cNvSpPr>
          <p:nvPr>
            <p:ph type="title" hasCustomPrompt="1"/>
            <p:custDataLst>
              <p:tags r:id="rId11"/>
            </p:custDataLst>
          </p:nvPr>
        </p:nvSpPr>
        <p:spPr>
          <a:xfrm>
            <a:off x="5322783" y="2029069"/>
            <a:ext cx="4084435" cy="1424356"/>
          </a:xfrm>
        </p:spPr>
        <p:txBody>
          <a:bodyPr anchor="b">
            <a:normAutofit/>
          </a:bodyPr>
          <a:lstStyle>
            <a:lvl1pPr algn="ctr">
              <a:defRPr sz="3200"/>
            </a:lvl1pPr>
          </a:lstStyle>
          <a:p>
            <a:r>
              <a:rPr lang="zh-CN" altLang="en-US" dirty="0"/>
              <a:t>单击此处编辑标题</a:t>
            </a:r>
          </a:p>
        </p:txBody>
      </p:sp>
      <p:sp>
        <p:nvSpPr>
          <p:cNvPr id="3" name="文本占位符 2"/>
          <p:cNvSpPr>
            <a:spLocks noGrp="1"/>
          </p:cNvSpPr>
          <p:nvPr>
            <p:ph type="body" idx="1"/>
            <p:custDataLst>
              <p:tags r:id="rId12"/>
            </p:custDataLst>
          </p:nvPr>
        </p:nvSpPr>
        <p:spPr>
          <a:xfrm>
            <a:off x="5322783" y="3497997"/>
            <a:ext cx="4084435" cy="907817"/>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13"/>
            </p:custDataLst>
          </p:nvPr>
        </p:nvSpPr>
        <p:spPr/>
        <p:txBody>
          <a:bodyPr/>
          <a:lstStyle/>
          <a:p>
            <a:fld id="{760FBDFE-C587-4B4C-A407-44438C67B59E}" type="datetimeFigureOut">
              <a:rPr lang="zh-CN" altLang="en-US" smtClean="0"/>
              <a:t>2024/7/2</a:t>
            </a:fld>
            <a:endParaRPr lang="zh-CN" altLang="en-US"/>
          </a:p>
        </p:txBody>
      </p:sp>
      <p:sp>
        <p:nvSpPr>
          <p:cNvPr id="5" name="页脚占位符 4"/>
          <p:cNvSpPr>
            <a:spLocks noGrp="1"/>
          </p:cNvSpPr>
          <p:nvPr>
            <p:ph type="ftr" sz="quarter" idx="11"/>
            <p:custDataLst>
              <p:tags r:id="rId14"/>
            </p:custDataLst>
          </p:nvPr>
        </p:nvSpPr>
        <p:spPr/>
        <p:txBody>
          <a:bodyPr/>
          <a:lstStyle/>
          <a:p>
            <a:endParaRPr lang="zh-CN" altLang="en-US"/>
          </a:p>
        </p:txBody>
      </p:sp>
      <p:sp>
        <p:nvSpPr>
          <p:cNvPr id="6" name="灯片编号占位符 5"/>
          <p:cNvSpPr>
            <a:spLocks noGrp="1"/>
          </p:cNvSpPr>
          <p:nvPr>
            <p:ph type="sldNum" sz="quarter" idx="12"/>
            <p:custDataLst>
              <p:tags r:id="rId15"/>
            </p:custDataLst>
          </p:nvPr>
        </p:nvSpPr>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chor="b" anchorCtr="0">
            <a:normAutofit/>
          </a:bodyPr>
          <a:lstStyle>
            <a:lvl1pPr>
              <a:defRPr sz="4000"/>
            </a:lvl1pPr>
          </a:lstStyle>
          <a:p>
            <a:r>
              <a:rPr lang="zh-CN" altLang="en-US"/>
              <a:t>单击此处编辑母版标题样式</a:t>
            </a:r>
          </a:p>
        </p:txBody>
      </p:sp>
      <p:sp>
        <p:nvSpPr>
          <p:cNvPr id="3" name="内容占位符 2"/>
          <p:cNvSpPr>
            <a:spLocks noGrp="1"/>
          </p:cNvSpPr>
          <p:nvPr>
            <p:ph sz="half" idx="1"/>
            <p:custDataLst>
              <p:tags r:id="rId2"/>
            </p:custDataLst>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custDataLst>
              <p:tags r:id="rId3"/>
            </p:custDataLst>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2024/7/2</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365125"/>
            <a:ext cx="10515600" cy="1325563"/>
          </a:xfrm>
        </p:spPr>
        <p:txBody>
          <a:bodyPr anchor="b" anchorCtr="0">
            <a:normAutofit/>
          </a:bodyPr>
          <a:lstStyle>
            <a:lvl1pPr>
              <a:defRPr sz="4000"/>
            </a:lvl1pPr>
          </a:lstStyle>
          <a:p>
            <a:r>
              <a:rPr lang="zh-CN" altLang="en-US"/>
              <a:t>单击此处编辑母版标题样式</a:t>
            </a:r>
          </a:p>
        </p:txBody>
      </p:sp>
      <p:sp>
        <p:nvSpPr>
          <p:cNvPr id="3" name="文本占位符 2"/>
          <p:cNvSpPr>
            <a:spLocks noGrp="1"/>
          </p:cNvSpPr>
          <p:nvPr>
            <p:ph type="body" idx="1"/>
            <p:custDataLst>
              <p:tags r:id="rId2"/>
            </p:custDataLst>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custDataLst>
              <p:tags r:id="rId3"/>
            </p:custDataLst>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custDataLst>
              <p:tags r:id="rId4"/>
            </p:custDataLst>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custDataLst>
              <p:tags r:id="rId5"/>
            </p:custDataLst>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2024/7/2</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2024/7/2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6" name="标题 5"/>
          <p:cNvSpPr>
            <a:spLocks noGrp="1"/>
          </p:cNvSpPr>
          <p:nvPr>
            <p:ph type="title"/>
            <p:custDataLst>
              <p:tags r:id="rId4"/>
            </p:custDataLst>
          </p:nvPr>
        </p:nvSpPr>
        <p:spPr/>
        <p:txBody>
          <a:bodyPr/>
          <a:lstStyle/>
          <a:p>
            <a:r>
              <a:rPr lang="zh-CN" altLang="en-US"/>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2024/7/2</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custDataLst>
              <p:tags r:id="rId2"/>
            </p:custDataLst>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3"/>
            </p:custDataLst>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t>2024/7/2</a:t>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D2DA9FF-67C5-411B-B0A7-2C33243768FE}" type="datetimeFigureOut">
              <a:rPr lang="zh-CN" altLang="en-US" smtClean="0"/>
              <a:t>2024/7/2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9EBE0DB-B06B-48D4-9502-001546C738B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custDataLst>
              <p:tags r:id="rId2"/>
            </p:custDataLst>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2024/7/2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2024/7/2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cxnSp>
        <p:nvCxnSpPr>
          <p:cNvPr id="10" name="直接连接符 9"/>
          <p:cNvCxnSpPr/>
          <p:nvPr>
            <p:custDataLst>
              <p:tags r:id="rId1"/>
            </p:custDataLst>
          </p:nvPr>
        </p:nvCxnSpPr>
        <p:spPr>
          <a:xfrm>
            <a:off x="903515" y="2329543"/>
            <a:ext cx="0" cy="1719943"/>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2"/>
            </p:custDataLst>
          </p:nvPr>
        </p:nvSpPr>
        <p:spPr>
          <a:xfrm>
            <a:off x="1028703" y="1953474"/>
            <a:ext cx="6774544" cy="1597630"/>
          </a:xfrm>
        </p:spPr>
        <p:txBody>
          <a:bodyPr anchor="b" anchorCtr="0">
            <a:normAutofit/>
          </a:bodyPr>
          <a:lstStyle>
            <a:lvl1pPr algn="l">
              <a:defRPr sz="8000" b="0"/>
            </a:lvl1pPr>
          </a:lstStyle>
          <a:p>
            <a:r>
              <a:rPr lang="zh-CN" altLang="en-US" dirty="0"/>
              <a:t>编辑标题</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2024/7/2</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
        <p:nvSpPr>
          <p:cNvPr id="9" name="文本占位符 8"/>
          <p:cNvSpPr>
            <a:spLocks noGrp="1"/>
          </p:cNvSpPr>
          <p:nvPr>
            <p:ph type="body" sz="quarter" idx="13" hasCustomPrompt="1"/>
            <p:custDataLst>
              <p:tags r:id="rId6"/>
            </p:custDataLst>
          </p:nvPr>
        </p:nvSpPr>
        <p:spPr>
          <a:xfrm>
            <a:off x="1028703" y="3652705"/>
            <a:ext cx="4261756" cy="880647"/>
          </a:xfrm>
        </p:spPr>
        <p:txBody>
          <a:bodyPr>
            <a:normAutofit/>
          </a:bodyPr>
          <a:lstStyle>
            <a:lvl1pPr marL="0" indent="0" algn="dist">
              <a:buFont typeface="Arial" panose="020B0604020202020204" pitchFamily="34" charset="0"/>
              <a:buNone/>
              <a:defRPr sz="2400"/>
            </a:lvl1pPr>
          </a:lstStyle>
          <a:p>
            <a:pPr lvl="0"/>
            <a:r>
              <a:rPr lang="zh-CN" altLang="en-US" dirty="0"/>
              <a:t>单击此处编辑文本</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cxnSp>
        <p:nvCxnSpPr>
          <p:cNvPr id="13" name="直接连接符 12"/>
          <p:cNvCxnSpPr/>
          <p:nvPr userDrawn="1">
            <p:custDataLst>
              <p:tags r:id="rId1"/>
            </p:custDataLst>
          </p:nvPr>
        </p:nvCxnSpPr>
        <p:spPr>
          <a:xfrm flipH="1" flipV="1">
            <a:off x="6713855" y="1092200"/>
            <a:ext cx="4768215" cy="8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2"/>
            </p:custDataLst>
          </p:nvPr>
        </p:nvCxnSpPr>
        <p:spPr>
          <a:xfrm flipH="1" flipV="1">
            <a:off x="10405110" y="1315085"/>
            <a:ext cx="1076960" cy="8255"/>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3"/>
            </p:custDataLst>
          </p:nvPr>
        </p:nvSpPr>
        <p:spPr/>
        <p:txBody>
          <a:bodyPr/>
          <a:lstStyle>
            <a:lvl1pPr>
              <a:defRPr baseline="0">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2024/7/2</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2"/>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7" name="内容占位符 6"/>
          <p:cNvSpPr>
            <a:spLocks noGrp="1"/>
          </p:cNvSpPr>
          <p:nvPr>
            <p:ph sz="quarter" idx="13"/>
            <p:custDataLst>
              <p:tags r:id="rId3"/>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2024/7/2</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cxnSp>
        <p:nvCxnSpPr>
          <p:cNvPr id="6" name="直接连接符 5"/>
          <p:cNvCxnSpPr/>
          <p:nvPr userDrawn="1">
            <p:custDataLst>
              <p:tags r:id="rId1"/>
            </p:custDataLst>
          </p:nvPr>
        </p:nvCxnSpPr>
        <p:spPr>
          <a:xfrm flipH="1" flipV="1">
            <a:off x="11955780" y="770255"/>
            <a:ext cx="7620" cy="3576320"/>
          </a:xfrm>
          <a:prstGeom prst="line">
            <a:avLst/>
          </a:prstGeom>
        </p:spPr>
        <p:style>
          <a:lnRef idx="1">
            <a:schemeClr val="accent1"/>
          </a:lnRef>
          <a:fillRef idx="0">
            <a:schemeClr val="accent1"/>
          </a:fillRef>
          <a:effectRef idx="0">
            <a:schemeClr val="accent1"/>
          </a:effectRef>
          <a:fontRef idx="minor">
            <a:schemeClr val="tx1"/>
          </a:fontRef>
        </p:style>
      </p:cxnSp>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cxnSp>
        <p:nvCxnSpPr>
          <p:cNvPr id="13" name="直接连接符 12"/>
          <p:cNvCxnSpPr/>
          <p:nvPr userDrawn="1">
            <p:custDataLst>
              <p:tags r:id="rId3"/>
            </p:custDataLst>
          </p:nvPr>
        </p:nvCxnSpPr>
        <p:spPr>
          <a:xfrm flipH="1" flipV="1">
            <a:off x="234950" y="770255"/>
            <a:ext cx="7620" cy="3576320"/>
          </a:xfrm>
          <a:prstGeom prst="line">
            <a:avLst/>
          </a:prstGeom>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4"/>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2024/7/2</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flipV="1">
            <a:off x="10994390" y="6155690"/>
            <a:ext cx="892810" cy="452755"/>
            <a:chOff x="1205" y="788"/>
            <a:chExt cx="1406" cy="713"/>
          </a:xfrm>
        </p:grpSpPr>
        <p:cxnSp>
          <p:nvCxnSpPr>
            <p:cNvPr id="11" name="直接连接符 10"/>
            <p:cNvCxnSpPr/>
            <p:nvPr userDrawn="1">
              <p:custDataLst>
                <p:tags r:id="rId9"/>
              </p:custDataLst>
            </p:nvPr>
          </p:nvCxnSpPr>
          <p:spPr>
            <a:xfrm flipH="1" flipV="1">
              <a:off x="1205" y="788"/>
              <a:ext cx="1406"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custDataLst>
                <p:tags r:id="rId10"/>
              </p:custDataLst>
            </p:nvPr>
          </p:nvCxnSpPr>
          <p:spPr>
            <a:xfrm flipH="1" flipV="1">
              <a:off x="1845" y="1140"/>
              <a:ext cx="76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custDataLst>
                <p:tags r:id="rId11"/>
              </p:custDataLst>
            </p:nvPr>
          </p:nvCxnSpPr>
          <p:spPr>
            <a:xfrm flipH="1">
              <a:off x="2223" y="1491"/>
              <a:ext cx="388" cy="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2024/7/2</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cxnSp>
        <p:nvCxnSpPr>
          <p:cNvPr id="11" name="直接箭头连接符 10"/>
          <p:cNvCxnSpPr/>
          <p:nvPr userDrawn="1">
            <p:custDataLst>
              <p:tags r:id="rId2"/>
            </p:custDataLst>
          </p:nvPr>
        </p:nvCxnSpPr>
        <p:spPr>
          <a:xfrm flipV="1">
            <a:off x="11811000" y="6250940"/>
            <a:ext cx="5715" cy="470535"/>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userDrawn="1">
            <p:custDataLst>
              <p:tags r:id="rId3"/>
            </p:custDataLst>
          </p:nvPr>
        </p:nvCxnSpPr>
        <p:spPr>
          <a:xfrm>
            <a:off x="11788140" y="254000"/>
            <a:ext cx="0" cy="41529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2024/7/2</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cxnSp>
        <p:nvCxnSpPr>
          <p:cNvPr id="15" name="直接箭头连接符 14"/>
          <p:cNvCxnSpPr/>
          <p:nvPr userDrawn="1">
            <p:custDataLst>
              <p:tags r:id="rId1"/>
            </p:custDataLst>
          </p:nvPr>
        </p:nvCxnSpPr>
        <p:spPr>
          <a:xfrm flipV="1">
            <a:off x="8002905" y="6609715"/>
            <a:ext cx="313055" cy="254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userDrawn="1">
            <p:custDataLst>
              <p:tags r:id="rId2"/>
            </p:custDataLst>
          </p:nvPr>
        </p:nvCxnSpPr>
        <p:spPr>
          <a:xfrm flipV="1">
            <a:off x="3463290" y="6290310"/>
            <a:ext cx="575310" cy="508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userDrawn="1">
            <p:custDataLst>
              <p:tags r:id="rId3"/>
            </p:custDataLst>
          </p:nvPr>
        </p:nvCxnSpPr>
        <p:spPr>
          <a:xfrm rot="16200000" flipH="1">
            <a:off x="10989310" y="6336030"/>
            <a:ext cx="0" cy="29527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userDrawn="1">
            <p:custDataLst>
              <p:tags r:id="rId4"/>
            </p:custDataLst>
          </p:nvPr>
        </p:nvCxnSpPr>
        <p:spPr>
          <a:xfrm>
            <a:off x="710565" y="6609715"/>
            <a:ext cx="372745"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9"/>
          <p:cNvSpPr/>
          <p:nvPr userDrawn="1">
            <p:custDataLst>
              <p:tags r:id="rId5"/>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6"/>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t>2024/7/2</a:t>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10"/>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11"/>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2"/>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3"/>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cxnSp>
        <p:nvCxnSpPr>
          <p:cNvPr id="13" name="直接连接符 12"/>
          <p:cNvCxnSpPr/>
          <p:nvPr userDrawn="1">
            <p:custDataLst>
              <p:tags r:id="rId1"/>
            </p:custDataLst>
          </p:nvPr>
        </p:nvCxnSpPr>
        <p:spPr>
          <a:xfrm flipH="1" flipV="1">
            <a:off x="10971530" y="374015"/>
            <a:ext cx="892810" cy="12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2"/>
            </p:custDataLst>
          </p:nvPr>
        </p:nvCxnSpPr>
        <p:spPr>
          <a:xfrm flipH="1" flipV="1">
            <a:off x="11377930" y="597535"/>
            <a:ext cx="486410" cy="635"/>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custDataLst>
              <p:tags r:id="rId3"/>
            </p:custDataLst>
          </p:nvPr>
        </p:nvGrpSpPr>
        <p:grpSpPr>
          <a:xfrm flipH="1">
            <a:off x="222885" y="372745"/>
            <a:ext cx="892810" cy="223520"/>
            <a:chOff x="1205" y="788"/>
            <a:chExt cx="1406" cy="352"/>
          </a:xfrm>
        </p:grpSpPr>
        <p:cxnSp>
          <p:nvCxnSpPr>
            <p:cNvPr id="6" name="直接连接符 5"/>
            <p:cNvCxnSpPr/>
            <p:nvPr userDrawn="1">
              <p:custDataLst>
                <p:tags r:id="rId10"/>
              </p:custDataLst>
            </p:nvPr>
          </p:nvCxnSpPr>
          <p:spPr>
            <a:xfrm flipH="1" flipV="1">
              <a:off x="1205" y="788"/>
              <a:ext cx="1406"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custDataLst>
                <p:tags r:id="rId11"/>
              </p:custDataLst>
            </p:nvPr>
          </p:nvCxnSpPr>
          <p:spPr>
            <a:xfrm flipH="1" flipV="1">
              <a:off x="1845" y="1140"/>
              <a:ext cx="766"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矩形 9"/>
          <p:cNvSpPr/>
          <p:nvPr userDrawn="1">
            <p:custDataLst>
              <p:tags r:id="rId4"/>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t>2024/7/2</a:t>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lvl1pPr>
              <a:defRPr>
                <a:solidFill>
                  <a:schemeClr val="tx2"/>
                </a:solidFill>
              </a:defRPr>
            </a:lvl1pPr>
          </a:lstStyle>
          <a:p>
            <a:fld id="{7D2DA9FF-67C5-411B-B0A7-2C33243768FE}" type="datetimeFigureOut">
              <a:rPr lang="zh-CN" altLang="en-US" smtClean="0"/>
              <a:t>2024/7/2</a:t>
            </a:fld>
            <a:endParaRPr lang="zh-CN" alt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zh-CN" alt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9EBE0DB-B06B-48D4-9502-001546C738BD}"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7D2DA9FF-67C5-411B-B0A7-2C33243768FE}" type="datetimeFigureOut">
              <a:rPr lang="zh-CN" altLang="en-US" smtClean="0"/>
              <a:t>2024/7/2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9EBE0DB-B06B-48D4-9502-001546C738B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7D2DA9FF-67C5-411B-B0A7-2C33243768FE}" type="datetimeFigureOut">
              <a:rPr lang="zh-CN" altLang="en-US" smtClean="0"/>
              <a:t>2024/7/2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9EBE0DB-B06B-48D4-9502-001546C738B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D2DA9FF-67C5-411B-B0A7-2C33243768FE}" type="datetimeFigureOut">
              <a:rPr lang="zh-CN" altLang="en-US" smtClean="0"/>
              <a:t>2024/7/2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9EBE0DB-B06B-48D4-9502-001546C738B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DA9FF-67C5-411B-B0A7-2C33243768FE}" type="datetimeFigureOut">
              <a:rPr lang="zh-CN" altLang="en-US" smtClean="0"/>
              <a:t>2024/7/2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9EBE0DB-B06B-48D4-9502-001546C738B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D2DA9FF-67C5-411B-B0A7-2C33243768FE}" type="datetimeFigureOut">
              <a:rPr lang="zh-CN" altLang="en-US" smtClean="0"/>
              <a:t>2024/7/2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9EBE0DB-B06B-48D4-9502-001546C738B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D2DA9FF-67C5-411B-B0A7-2C33243768FE}" type="datetimeFigureOut">
              <a:rPr lang="zh-CN" altLang="en-US" smtClean="0"/>
              <a:t>2024/7/2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9EBE0DB-B06B-48D4-9502-001546C738B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ags" Target="../tags/tag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7.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ags" Target="../tags/tag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5.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7D2DA9FF-67C5-411B-B0A7-2C33243768FE}" type="datetimeFigureOut">
              <a:rPr lang="zh-CN" altLang="en-US" smtClean="0"/>
              <a:t>2024/7/2</a:t>
            </a:fld>
            <a:endParaRPr lang="zh-CN" alt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zh-CN" alt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9EBE0DB-B06B-48D4-9502-001546C738BD}" type="slidenum">
              <a:rPr lang="zh-CN" altLang="en-US" smtClean="0"/>
              <a:t>‹#›</a:t>
            </a:fld>
            <a:endParaRPr lang="zh-CN"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5pPr>
      <a:lvl6pPr marL="1284605"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6pPr>
      <a:lvl7pPr marL="1471930"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7pPr>
      <a:lvl8pPr marL="1628775"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8pPr>
      <a:lvl9pPr marL="1805940"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38200" y="6356350"/>
            <a:ext cx="27432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mn-ea"/>
                <a:ea typeface="+mn-ea"/>
              </a:defRPr>
            </a:lvl1pPr>
          </a:lstStyle>
          <a:p>
            <a:fld id="{D997B5FA-0921-464F-AAE1-844C04324D75}" type="datetimeFigureOut">
              <a:rPr lang="zh-CN" altLang="en-US" smtClean="0"/>
              <a:t>2024/7/2</a:t>
            </a:fld>
            <a:endParaRPr lang="zh-CN" altLang="en-US" dirty="0"/>
          </a:p>
        </p:txBody>
      </p:sp>
      <p:sp>
        <p:nvSpPr>
          <p:cNvPr id="5" name="页脚占位符 4"/>
          <p:cNvSpPr>
            <a:spLocks noGrp="1"/>
          </p:cNvSpPr>
          <p:nvPr>
            <p:ph type="ftr" sz="quarter" idx="3"/>
            <p:custDataLst>
              <p:tags r:id="rId23"/>
            </p:custDataLst>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mn-ea"/>
                <a:ea typeface="+mn-ea"/>
              </a:defRPr>
            </a:lvl1pPr>
          </a:lstStyle>
          <a:p>
            <a:endParaRPr lang="zh-CN" altLang="en-US"/>
          </a:p>
        </p:txBody>
      </p:sp>
      <p:sp>
        <p:nvSpPr>
          <p:cNvPr id="6" name="灯片编号占位符 5"/>
          <p:cNvSpPr>
            <a:spLocks noGrp="1"/>
          </p:cNvSpPr>
          <p:nvPr>
            <p:ph type="sldNum" sz="quarter" idx="4"/>
            <p:custDataLst>
              <p:tags r:id="rId24"/>
            </p:custDataLst>
          </p:nvPr>
        </p:nvSpPr>
        <p:spPr>
          <a:xfrm>
            <a:off x="8610600" y="6356350"/>
            <a:ext cx="27432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latin typeface="+mn-ea"/>
                <a:ea typeface="+mn-ea"/>
              </a:defRPr>
            </a:lvl1pPr>
          </a:lstStyle>
          <a:p>
            <a:fld id="{565CE74E-AB26-4998-AD42-012C4C1AD076}" type="slidenum">
              <a:rPr lang="zh-CN" altLang="en-US" smtClean="0"/>
              <a:t>‹#›</a:t>
            </a:fld>
            <a:endParaRPr lang="zh-CN" altLang="en-US"/>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12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49.xml"/><Relationship Id="rId7" Type="http://schemas.openxmlformats.org/officeDocument/2006/relationships/chart" Target="../charts/chart1.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Layout" Target="../slideLayouts/slideLayout18.xml"/><Relationship Id="rId5" Type="http://schemas.openxmlformats.org/officeDocument/2006/relationships/tags" Target="../tags/tag151.xml"/><Relationship Id="rId4" Type="http://schemas.openxmlformats.org/officeDocument/2006/relationships/tags" Target="../tags/tag150.xml"/></Relationships>
</file>

<file path=ppt/slides/_rels/slide5.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tags" Target="../tags/tag164.xml"/><Relationship Id="rId3" Type="http://schemas.openxmlformats.org/officeDocument/2006/relationships/tags" Target="../tags/tag154.xml"/><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image" Target="../media/image4.png"/><Relationship Id="rId2" Type="http://schemas.openxmlformats.org/officeDocument/2006/relationships/tags" Target="../tags/tag153.xml"/><Relationship Id="rId16" Type="http://schemas.openxmlformats.org/officeDocument/2006/relationships/slideLayout" Target="../slideLayouts/slideLayout18.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5" Type="http://schemas.openxmlformats.org/officeDocument/2006/relationships/tags" Target="../tags/tag156.xml"/><Relationship Id="rId15" Type="http://schemas.openxmlformats.org/officeDocument/2006/relationships/tags" Target="../tags/tag166.xml"/><Relationship Id="rId10" Type="http://schemas.openxmlformats.org/officeDocument/2006/relationships/tags" Target="../tags/tag161.xml"/><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69.xml"/><Relationship Id="rId7" Type="http://schemas.openxmlformats.org/officeDocument/2006/relationships/slideLayout" Target="../slideLayouts/slideLayout18.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ustomXml" Target="../ink/ink3.xml"/><Relationship Id="rId3" Type="http://schemas.openxmlformats.org/officeDocument/2006/relationships/tags" Target="../tags/tag175.xml"/><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tags" Target="../tags/tag174.xml"/><Relationship Id="rId16" Type="http://schemas.openxmlformats.org/officeDocument/2006/relationships/image" Target="../media/image11.png"/><Relationship Id="rId1" Type="http://schemas.openxmlformats.org/officeDocument/2006/relationships/tags" Target="../tags/tag173.xml"/><Relationship Id="rId6" Type="http://schemas.openxmlformats.org/officeDocument/2006/relationships/slideLayout" Target="../slideLayouts/slideLayout18.xml"/><Relationship Id="rId11" Type="http://schemas.openxmlformats.org/officeDocument/2006/relationships/customXml" Target="../ink/ink2.xml"/><Relationship Id="rId5" Type="http://schemas.openxmlformats.org/officeDocument/2006/relationships/tags" Target="../tags/tag177.xml"/><Relationship Id="rId15" Type="http://schemas.openxmlformats.org/officeDocument/2006/relationships/customXml" Target="../ink/ink4.xml"/><Relationship Id="rId10" Type="http://schemas.openxmlformats.org/officeDocument/2006/relationships/image" Target="../media/image8.png"/><Relationship Id="rId4" Type="http://schemas.openxmlformats.org/officeDocument/2006/relationships/tags" Target="../tags/tag176.xml"/><Relationship Id="rId9" Type="http://schemas.openxmlformats.org/officeDocument/2006/relationships/customXml" Target="../ink/ink1.xml"/><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image" Target="../media/image12.png"/><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notesSlide" Target="../notesSlides/notesSlide1.xml"/><Relationship Id="rId5" Type="http://schemas.openxmlformats.org/officeDocument/2006/relationships/slideLayout" Target="../slideLayouts/slideLayout18.xml"/><Relationship Id="rId4" Type="http://schemas.openxmlformats.org/officeDocument/2006/relationships/tags" Target="../tags/tag18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83.xml"/><Relationship Id="rId1" Type="http://schemas.openxmlformats.org/officeDocument/2006/relationships/tags" Target="../tags/tag1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D582B3E7-CA7B-C913-0B25-89F0F351EA2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1"/>
            <a:ext cx="12192000" cy="6800476"/>
          </a:xfrm>
          <a:prstGeom prst="rect">
            <a:avLst/>
          </a:prstGeom>
          <a:effectLst>
            <a:glow rad="127000">
              <a:schemeClr val="accent1">
                <a:alpha val="40000"/>
              </a:schemeClr>
            </a:glow>
          </a:effectLst>
        </p:spPr>
      </p:pic>
      <p:sp>
        <p:nvSpPr>
          <p:cNvPr id="4" name="AutoShape 4"/>
          <p:cNvSpPr/>
          <p:nvPr/>
        </p:nvSpPr>
        <p:spPr>
          <a:xfrm>
            <a:off x="11307391" y="332232"/>
            <a:ext cx="89763" cy="86429"/>
          </a:xfrm>
          <a:prstGeom prst="ellipse">
            <a:avLst/>
          </a:prstGeom>
          <a:solidFill>
            <a:schemeClr val="accent2"/>
          </a:solidFill>
        </p:spPr>
        <p:style>
          <a:lnRef idx="0">
            <a:schemeClr val="accent2"/>
          </a:lnRef>
          <a:fillRef idx="1">
            <a:schemeClr val="accent2"/>
          </a:fillRef>
          <a:effectRef idx="0">
            <a:schemeClr val="accent2"/>
          </a:effectRef>
          <a:fontRef idx="minor">
            <a:schemeClr val="lt1"/>
          </a:fontRef>
        </p:style>
        <p:txBody>
          <a:bodyPr/>
          <a:lstStyle/>
          <a:p>
            <a:endParaRPr lang="zh-CN" altLang="en-US" sz="2400">
              <a:latin typeface="Arial" panose="020B0604020202020204" pitchFamily="34" charset="0"/>
              <a:ea typeface="微软雅黑" panose="020B0503020204020204" pitchFamily="34" charset="-122"/>
            </a:endParaRPr>
          </a:p>
        </p:txBody>
      </p:sp>
      <p:sp>
        <p:nvSpPr>
          <p:cNvPr id="5" name="AutoShape 5"/>
          <p:cNvSpPr/>
          <p:nvPr/>
        </p:nvSpPr>
        <p:spPr>
          <a:xfrm>
            <a:off x="11736479" y="332232"/>
            <a:ext cx="89763" cy="86429"/>
          </a:xfrm>
          <a:prstGeom prst="ellipse">
            <a:avLst/>
          </a:prstGeom>
          <a:solidFill>
            <a:schemeClr val="accent2"/>
          </a:solidFill>
        </p:spPr>
        <p:style>
          <a:lnRef idx="0">
            <a:schemeClr val="accent2"/>
          </a:lnRef>
          <a:fillRef idx="1">
            <a:schemeClr val="accent2"/>
          </a:fillRef>
          <a:effectRef idx="0">
            <a:schemeClr val="accent2"/>
          </a:effectRef>
          <a:fontRef idx="minor">
            <a:schemeClr val="lt1"/>
          </a:fontRef>
        </p:style>
        <p:txBody>
          <a:bodyPr/>
          <a:lstStyle/>
          <a:p>
            <a:endParaRPr lang="zh-CN" altLang="en-US" sz="2400">
              <a:latin typeface="Arial" panose="020B0604020202020204" pitchFamily="34" charset="0"/>
              <a:ea typeface="微软雅黑" panose="020B0503020204020204" pitchFamily="34" charset="-122"/>
            </a:endParaRPr>
          </a:p>
        </p:txBody>
      </p:sp>
      <p:sp>
        <p:nvSpPr>
          <p:cNvPr id="7" name="AutoShape 7"/>
          <p:cNvSpPr/>
          <p:nvPr/>
        </p:nvSpPr>
        <p:spPr>
          <a:xfrm>
            <a:off x="11307391" y="508551"/>
            <a:ext cx="89763" cy="86429"/>
          </a:xfrm>
          <a:prstGeom prst="ellipse">
            <a:avLst/>
          </a:prstGeom>
          <a:solidFill>
            <a:schemeClr val="accent2"/>
          </a:solidFill>
        </p:spPr>
        <p:style>
          <a:lnRef idx="0">
            <a:schemeClr val="accent2"/>
          </a:lnRef>
          <a:fillRef idx="1">
            <a:schemeClr val="accent2"/>
          </a:fillRef>
          <a:effectRef idx="0">
            <a:schemeClr val="accent2"/>
          </a:effectRef>
          <a:fontRef idx="minor">
            <a:schemeClr val="lt1"/>
          </a:fontRef>
        </p:style>
        <p:txBody>
          <a:bodyPr/>
          <a:lstStyle/>
          <a:p>
            <a:endParaRPr lang="zh-CN" altLang="en-US" sz="2400">
              <a:latin typeface="Arial" panose="020B0604020202020204" pitchFamily="34" charset="0"/>
              <a:ea typeface="微软雅黑" panose="020B0503020204020204" pitchFamily="34" charset="-122"/>
            </a:endParaRPr>
          </a:p>
        </p:txBody>
      </p:sp>
      <p:sp>
        <p:nvSpPr>
          <p:cNvPr id="10" name="AutoShape 10"/>
          <p:cNvSpPr/>
          <p:nvPr/>
        </p:nvSpPr>
        <p:spPr>
          <a:xfrm>
            <a:off x="11307391" y="684870"/>
            <a:ext cx="89763" cy="86429"/>
          </a:xfrm>
          <a:prstGeom prst="ellipse">
            <a:avLst/>
          </a:prstGeom>
          <a:solidFill>
            <a:schemeClr val="accent2"/>
          </a:solidFill>
        </p:spPr>
        <p:style>
          <a:lnRef idx="0">
            <a:schemeClr val="accent2"/>
          </a:lnRef>
          <a:fillRef idx="1">
            <a:schemeClr val="accent2"/>
          </a:fillRef>
          <a:effectRef idx="0">
            <a:schemeClr val="accent2"/>
          </a:effectRef>
          <a:fontRef idx="minor">
            <a:schemeClr val="lt1"/>
          </a:fontRef>
        </p:style>
        <p:txBody>
          <a:bodyPr/>
          <a:lstStyle/>
          <a:p>
            <a:endParaRPr lang="zh-CN" altLang="en-US" sz="2400">
              <a:latin typeface="Arial" panose="020B0604020202020204" pitchFamily="34" charset="0"/>
              <a:ea typeface="微软雅黑" panose="020B0503020204020204" pitchFamily="34" charset="-122"/>
            </a:endParaRPr>
          </a:p>
        </p:txBody>
      </p:sp>
      <p:sp>
        <p:nvSpPr>
          <p:cNvPr id="11" name="AutoShape 11"/>
          <p:cNvSpPr/>
          <p:nvPr/>
        </p:nvSpPr>
        <p:spPr>
          <a:xfrm>
            <a:off x="11736479" y="684870"/>
            <a:ext cx="89763" cy="86429"/>
          </a:xfrm>
          <a:prstGeom prst="ellipse">
            <a:avLst/>
          </a:prstGeom>
          <a:solidFill>
            <a:schemeClr val="accent2"/>
          </a:solidFill>
        </p:spPr>
        <p:style>
          <a:lnRef idx="0">
            <a:schemeClr val="accent2"/>
          </a:lnRef>
          <a:fillRef idx="1">
            <a:schemeClr val="accent2"/>
          </a:fillRef>
          <a:effectRef idx="0">
            <a:schemeClr val="accent2"/>
          </a:effectRef>
          <a:fontRef idx="minor">
            <a:schemeClr val="lt1"/>
          </a:fontRef>
        </p:style>
        <p:txBody>
          <a:bodyPr/>
          <a:lstStyle/>
          <a:p>
            <a:endParaRPr lang="zh-CN" altLang="en-US" sz="2400">
              <a:latin typeface="Arial" panose="020B0604020202020204" pitchFamily="34" charset="0"/>
              <a:ea typeface="微软雅黑" panose="020B0503020204020204" pitchFamily="34" charset="-122"/>
            </a:endParaRPr>
          </a:p>
        </p:txBody>
      </p:sp>
      <p:sp>
        <p:nvSpPr>
          <p:cNvPr id="18" name="TextBox 18"/>
          <p:cNvSpPr txBox="1"/>
          <p:nvPr/>
        </p:nvSpPr>
        <p:spPr>
          <a:xfrm>
            <a:off x="2398343" y="991578"/>
            <a:ext cx="8695671" cy="1341120"/>
          </a:xfrm>
          <a:prstGeom prst="rect">
            <a:avLst/>
          </a:prstGeom>
        </p:spPr>
        <p:txBody>
          <a:bodyPr lIns="121920" tIns="121920" rIns="63500" bIns="121920" rtlCol="0" anchor="t"/>
          <a:lstStyle/>
          <a:p>
            <a:pPr>
              <a:lnSpc>
                <a:spcPct val="100000"/>
              </a:lnSpc>
            </a:pPr>
            <a:r>
              <a:rPr lang="en-US" sz="4267" b="1" dirty="0">
                <a:solidFill>
                  <a:srgbClr val="FFC000"/>
                </a:solidFill>
                <a:latin typeface="Arial" panose="020B0604020202020204" pitchFamily="34" charset="0"/>
                <a:ea typeface="微软雅黑" panose="020B0503020204020204" pitchFamily="34" charset="-122"/>
                <a:cs typeface="Microsoft Yahei"/>
              </a:rPr>
              <a:t>奥美拉唑碳酸氢钠胶囊</a:t>
            </a:r>
            <a:r>
              <a:rPr lang="zh-CN" altLang="en-US" sz="4267" b="1" dirty="0">
                <a:solidFill>
                  <a:srgbClr val="FFC000"/>
                </a:solidFill>
                <a:latin typeface="Arial" panose="020B0604020202020204" pitchFamily="34" charset="0"/>
                <a:ea typeface="微软雅黑" panose="020B0503020204020204" pitchFamily="34" charset="-122"/>
                <a:cs typeface="Microsoft Yahei"/>
              </a:rPr>
              <a:t>（</a:t>
            </a:r>
            <a:r>
              <a:rPr lang="en-US" altLang="zh-CN" sz="4267" b="1" dirty="0">
                <a:solidFill>
                  <a:srgbClr val="FFC000"/>
                </a:solidFill>
                <a:latin typeface="Arial" panose="020B0604020202020204" pitchFamily="34" charset="0"/>
                <a:ea typeface="微软雅黑" panose="020B0503020204020204" pitchFamily="34" charset="-122"/>
                <a:cs typeface="Microsoft Yahei"/>
              </a:rPr>
              <a:t>Ⅱ</a:t>
            </a:r>
            <a:r>
              <a:rPr lang="zh-CN" altLang="en-US" sz="4267" b="1" dirty="0">
                <a:solidFill>
                  <a:srgbClr val="FFC000"/>
                </a:solidFill>
                <a:latin typeface="Arial" panose="020B0604020202020204" pitchFamily="34" charset="0"/>
                <a:ea typeface="微软雅黑" panose="020B0503020204020204" pitchFamily="34" charset="-122"/>
                <a:cs typeface="Microsoft Yahei"/>
              </a:rPr>
              <a:t>）</a:t>
            </a:r>
            <a:endParaRPr lang="en-US" sz="4267" b="1" dirty="0">
              <a:solidFill>
                <a:srgbClr val="FFC000"/>
              </a:solidFill>
              <a:latin typeface="Arial" panose="020B0604020202020204" pitchFamily="34" charset="0"/>
              <a:ea typeface="微软雅黑" panose="020B0503020204020204" pitchFamily="34" charset="-122"/>
              <a:cs typeface="Microsoft Yahei"/>
            </a:endParaRPr>
          </a:p>
        </p:txBody>
      </p:sp>
      <p:sp>
        <p:nvSpPr>
          <p:cNvPr id="19" name="AutoShape 19"/>
          <p:cNvSpPr/>
          <p:nvPr/>
        </p:nvSpPr>
        <p:spPr>
          <a:xfrm>
            <a:off x="388234" y="335691"/>
            <a:ext cx="98669" cy="98669"/>
          </a:xfrm>
          <a:prstGeom prst="ellipse">
            <a:avLst/>
          </a:prstGeom>
          <a:solidFill>
            <a:schemeClr val="accent2"/>
          </a:solidFill>
        </p:spPr>
        <p:style>
          <a:lnRef idx="0">
            <a:schemeClr val="accent2"/>
          </a:lnRef>
          <a:fillRef idx="1">
            <a:schemeClr val="accent2"/>
          </a:fillRef>
          <a:effectRef idx="0">
            <a:schemeClr val="accent2"/>
          </a:effectRef>
          <a:fontRef idx="minor">
            <a:schemeClr val="lt1"/>
          </a:fontRef>
        </p:style>
        <p:txBody>
          <a:bodyPr/>
          <a:lstStyle/>
          <a:p>
            <a:endParaRPr lang="zh-CN" altLang="en-US" sz="2400">
              <a:latin typeface="Arial" panose="020B0604020202020204" pitchFamily="34" charset="0"/>
              <a:ea typeface="微软雅黑" panose="020B0503020204020204" pitchFamily="34" charset="-122"/>
            </a:endParaRPr>
          </a:p>
        </p:txBody>
      </p:sp>
      <p:sp>
        <p:nvSpPr>
          <p:cNvPr id="20" name="AutoShape 20"/>
          <p:cNvSpPr/>
          <p:nvPr/>
        </p:nvSpPr>
        <p:spPr>
          <a:xfrm>
            <a:off x="529046" y="332233"/>
            <a:ext cx="91623" cy="91623"/>
          </a:xfrm>
          <a:prstGeom prst="ellipse">
            <a:avLst/>
          </a:prstGeom>
          <a:solidFill>
            <a:schemeClr val="accent2">
              <a:alpha val="80000"/>
            </a:schemeClr>
          </a:solidFill>
        </p:spPr>
        <p:style>
          <a:lnRef idx="0">
            <a:schemeClr val="accent2"/>
          </a:lnRef>
          <a:fillRef idx="1">
            <a:schemeClr val="accent2"/>
          </a:fillRef>
          <a:effectRef idx="0">
            <a:schemeClr val="accent2"/>
          </a:effectRef>
          <a:fontRef idx="minor">
            <a:schemeClr val="lt1"/>
          </a:fontRef>
        </p:style>
        <p:txBody>
          <a:bodyPr/>
          <a:lstStyle/>
          <a:p>
            <a:endParaRPr lang="zh-CN" altLang="en-US" sz="2400">
              <a:latin typeface="Arial" panose="020B0604020202020204" pitchFamily="34" charset="0"/>
              <a:ea typeface="微软雅黑" panose="020B0503020204020204" pitchFamily="34" charset="-122"/>
            </a:endParaRPr>
          </a:p>
        </p:txBody>
      </p:sp>
      <p:sp>
        <p:nvSpPr>
          <p:cNvPr id="21" name="AutoShape 21"/>
          <p:cNvSpPr/>
          <p:nvPr/>
        </p:nvSpPr>
        <p:spPr>
          <a:xfrm>
            <a:off x="662810" y="334246"/>
            <a:ext cx="87597" cy="87597"/>
          </a:xfrm>
          <a:prstGeom prst="ellipse">
            <a:avLst/>
          </a:prstGeom>
          <a:solidFill>
            <a:schemeClr val="accent2">
              <a:alpha val="60000"/>
            </a:schemeClr>
          </a:solidFill>
        </p:spPr>
        <p:style>
          <a:lnRef idx="0">
            <a:schemeClr val="accent2"/>
          </a:lnRef>
          <a:fillRef idx="1">
            <a:schemeClr val="accent2"/>
          </a:fillRef>
          <a:effectRef idx="0">
            <a:schemeClr val="accent2"/>
          </a:effectRef>
          <a:fontRef idx="minor">
            <a:schemeClr val="lt1"/>
          </a:fontRef>
        </p:style>
        <p:txBody>
          <a:bodyPr/>
          <a:lstStyle/>
          <a:p>
            <a:endParaRPr lang="zh-CN" altLang="en-US" sz="2400">
              <a:latin typeface="Arial" panose="020B0604020202020204" pitchFamily="34" charset="0"/>
              <a:ea typeface="微软雅黑" panose="020B0503020204020204" pitchFamily="34" charset="-122"/>
            </a:endParaRPr>
          </a:p>
        </p:txBody>
      </p:sp>
      <p:sp>
        <p:nvSpPr>
          <p:cNvPr id="22" name="AutoShape 22"/>
          <p:cNvSpPr/>
          <p:nvPr/>
        </p:nvSpPr>
        <p:spPr>
          <a:xfrm>
            <a:off x="792547" y="344763"/>
            <a:ext cx="81187" cy="81187"/>
          </a:xfrm>
          <a:prstGeom prst="ellipse">
            <a:avLst/>
          </a:prstGeom>
          <a:solidFill>
            <a:schemeClr val="accent2">
              <a:alpha val="40000"/>
            </a:schemeClr>
          </a:solidFill>
        </p:spPr>
        <p:style>
          <a:lnRef idx="0">
            <a:schemeClr val="accent2"/>
          </a:lnRef>
          <a:fillRef idx="1">
            <a:schemeClr val="accent2"/>
          </a:fillRef>
          <a:effectRef idx="0">
            <a:schemeClr val="accent2"/>
          </a:effectRef>
          <a:fontRef idx="minor">
            <a:schemeClr val="lt1"/>
          </a:fontRef>
        </p:style>
        <p:txBody>
          <a:bodyPr/>
          <a:lstStyle/>
          <a:p>
            <a:endParaRPr lang="zh-CN" altLang="en-US" sz="2400">
              <a:latin typeface="Arial" panose="020B0604020202020204" pitchFamily="34" charset="0"/>
              <a:ea typeface="微软雅黑" panose="020B0503020204020204" pitchFamily="34" charset="-122"/>
            </a:endParaRPr>
          </a:p>
        </p:txBody>
      </p:sp>
      <p:sp>
        <p:nvSpPr>
          <p:cNvPr id="23" name="AutoShape 23"/>
          <p:cNvSpPr/>
          <p:nvPr/>
        </p:nvSpPr>
        <p:spPr>
          <a:xfrm>
            <a:off x="915876" y="339916"/>
            <a:ext cx="76915" cy="76915"/>
          </a:xfrm>
          <a:prstGeom prst="ellipse">
            <a:avLst/>
          </a:prstGeom>
          <a:solidFill>
            <a:schemeClr val="accent2">
              <a:alpha val="20000"/>
            </a:schemeClr>
          </a:solidFill>
        </p:spPr>
        <p:style>
          <a:lnRef idx="0">
            <a:schemeClr val="accent2"/>
          </a:lnRef>
          <a:fillRef idx="1">
            <a:schemeClr val="accent2"/>
          </a:fillRef>
          <a:effectRef idx="0">
            <a:schemeClr val="accent2"/>
          </a:effectRef>
          <a:fontRef idx="minor">
            <a:schemeClr val="lt1"/>
          </a:fontRef>
        </p:style>
        <p:txBody>
          <a:bodyPr/>
          <a:lstStyle/>
          <a:p>
            <a:endParaRPr lang="zh-CN" altLang="en-US" sz="2400">
              <a:latin typeface="Arial" panose="020B0604020202020204" pitchFamily="34" charset="0"/>
              <a:ea typeface="微软雅黑" panose="020B0503020204020204" pitchFamily="34" charset="-122"/>
            </a:endParaRPr>
          </a:p>
        </p:txBody>
      </p:sp>
      <p:sp>
        <p:nvSpPr>
          <p:cNvPr id="24" name="AutoShape 24"/>
          <p:cNvSpPr/>
          <p:nvPr/>
        </p:nvSpPr>
        <p:spPr>
          <a:xfrm>
            <a:off x="388234" y="473791"/>
            <a:ext cx="98669" cy="98669"/>
          </a:xfrm>
          <a:prstGeom prst="ellipse">
            <a:avLst/>
          </a:prstGeom>
          <a:solidFill>
            <a:schemeClr val="accent2"/>
          </a:solidFill>
        </p:spPr>
        <p:style>
          <a:lnRef idx="0">
            <a:schemeClr val="accent2"/>
          </a:lnRef>
          <a:fillRef idx="1">
            <a:schemeClr val="accent2"/>
          </a:fillRef>
          <a:effectRef idx="0">
            <a:schemeClr val="accent2"/>
          </a:effectRef>
          <a:fontRef idx="minor">
            <a:schemeClr val="lt1"/>
          </a:fontRef>
        </p:style>
        <p:txBody>
          <a:bodyPr/>
          <a:lstStyle/>
          <a:p>
            <a:endParaRPr lang="zh-CN" altLang="en-US" sz="2400">
              <a:latin typeface="Arial" panose="020B0604020202020204" pitchFamily="34" charset="0"/>
              <a:ea typeface="微软雅黑" panose="020B0503020204020204" pitchFamily="34" charset="-122"/>
            </a:endParaRPr>
          </a:p>
        </p:txBody>
      </p:sp>
      <p:sp>
        <p:nvSpPr>
          <p:cNvPr id="25" name="AutoShape 25"/>
          <p:cNvSpPr/>
          <p:nvPr/>
        </p:nvSpPr>
        <p:spPr>
          <a:xfrm>
            <a:off x="529046" y="470333"/>
            <a:ext cx="91623" cy="91623"/>
          </a:xfrm>
          <a:prstGeom prst="ellipse">
            <a:avLst/>
          </a:prstGeom>
          <a:solidFill>
            <a:schemeClr val="accent2">
              <a:alpha val="80000"/>
            </a:schemeClr>
          </a:solidFill>
        </p:spPr>
        <p:style>
          <a:lnRef idx="0">
            <a:schemeClr val="accent2"/>
          </a:lnRef>
          <a:fillRef idx="1">
            <a:schemeClr val="accent2"/>
          </a:fillRef>
          <a:effectRef idx="0">
            <a:schemeClr val="accent2"/>
          </a:effectRef>
          <a:fontRef idx="minor">
            <a:schemeClr val="lt1"/>
          </a:fontRef>
        </p:style>
        <p:txBody>
          <a:bodyPr/>
          <a:lstStyle/>
          <a:p>
            <a:endParaRPr lang="zh-CN" altLang="en-US" sz="2400">
              <a:latin typeface="Arial" panose="020B0604020202020204" pitchFamily="34" charset="0"/>
              <a:ea typeface="微软雅黑" panose="020B0503020204020204" pitchFamily="34" charset="-122"/>
            </a:endParaRPr>
          </a:p>
        </p:txBody>
      </p:sp>
      <p:sp>
        <p:nvSpPr>
          <p:cNvPr id="27" name="AutoShape 27"/>
          <p:cNvSpPr/>
          <p:nvPr/>
        </p:nvSpPr>
        <p:spPr>
          <a:xfrm>
            <a:off x="792547" y="482863"/>
            <a:ext cx="81187" cy="81187"/>
          </a:xfrm>
          <a:prstGeom prst="ellipse">
            <a:avLst/>
          </a:prstGeom>
          <a:solidFill>
            <a:schemeClr val="accent2">
              <a:alpha val="40000"/>
            </a:schemeClr>
          </a:solidFill>
        </p:spPr>
        <p:style>
          <a:lnRef idx="0">
            <a:schemeClr val="accent2"/>
          </a:lnRef>
          <a:fillRef idx="1">
            <a:schemeClr val="accent2"/>
          </a:fillRef>
          <a:effectRef idx="0">
            <a:schemeClr val="accent2"/>
          </a:effectRef>
          <a:fontRef idx="minor">
            <a:schemeClr val="lt1"/>
          </a:fontRef>
        </p:style>
        <p:txBody>
          <a:bodyPr/>
          <a:lstStyle/>
          <a:p>
            <a:endParaRPr lang="zh-CN" altLang="en-US" sz="2400">
              <a:latin typeface="Arial" panose="020B0604020202020204" pitchFamily="34" charset="0"/>
              <a:ea typeface="微软雅黑" panose="020B0503020204020204" pitchFamily="34" charset="-122"/>
            </a:endParaRPr>
          </a:p>
        </p:txBody>
      </p:sp>
      <p:sp>
        <p:nvSpPr>
          <p:cNvPr id="28" name="AutoShape 28"/>
          <p:cNvSpPr/>
          <p:nvPr/>
        </p:nvSpPr>
        <p:spPr>
          <a:xfrm>
            <a:off x="915876" y="478016"/>
            <a:ext cx="76915" cy="76915"/>
          </a:xfrm>
          <a:prstGeom prst="ellipse">
            <a:avLst/>
          </a:prstGeom>
          <a:solidFill>
            <a:schemeClr val="accent2">
              <a:alpha val="20000"/>
            </a:schemeClr>
          </a:solidFill>
        </p:spPr>
        <p:style>
          <a:lnRef idx="0">
            <a:schemeClr val="accent2"/>
          </a:lnRef>
          <a:fillRef idx="1">
            <a:schemeClr val="accent2"/>
          </a:fillRef>
          <a:effectRef idx="0">
            <a:schemeClr val="accent2"/>
          </a:effectRef>
          <a:fontRef idx="minor">
            <a:schemeClr val="lt1"/>
          </a:fontRef>
        </p:style>
        <p:txBody>
          <a:bodyPr/>
          <a:lstStyle/>
          <a:p>
            <a:endParaRPr lang="zh-CN" altLang="en-US" sz="2400">
              <a:latin typeface="Arial" panose="020B0604020202020204" pitchFamily="34" charset="0"/>
              <a:ea typeface="微软雅黑" panose="020B0503020204020204" pitchFamily="34" charset="-122"/>
            </a:endParaRPr>
          </a:p>
        </p:txBody>
      </p:sp>
      <p:sp>
        <p:nvSpPr>
          <p:cNvPr id="29" name="AutoShape 29"/>
          <p:cNvSpPr/>
          <p:nvPr/>
        </p:nvSpPr>
        <p:spPr>
          <a:xfrm>
            <a:off x="388234" y="611891"/>
            <a:ext cx="98669" cy="98669"/>
          </a:xfrm>
          <a:prstGeom prst="ellipse">
            <a:avLst/>
          </a:prstGeom>
          <a:solidFill>
            <a:schemeClr val="accent2"/>
          </a:solidFill>
        </p:spPr>
        <p:style>
          <a:lnRef idx="0">
            <a:schemeClr val="accent2"/>
          </a:lnRef>
          <a:fillRef idx="1">
            <a:schemeClr val="accent2"/>
          </a:fillRef>
          <a:effectRef idx="0">
            <a:schemeClr val="accent2"/>
          </a:effectRef>
          <a:fontRef idx="minor">
            <a:schemeClr val="lt1"/>
          </a:fontRef>
        </p:style>
        <p:txBody>
          <a:bodyPr/>
          <a:lstStyle/>
          <a:p>
            <a:endParaRPr lang="zh-CN" altLang="en-US" sz="2400">
              <a:latin typeface="Arial" panose="020B0604020202020204" pitchFamily="34" charset="0"/>
              <a:ea typeface="微软雅黑" panose="020B0503020204020204" pitchFamily="34" charset="-122"/>
            </a:endParaRPr>
          </a:p>
        </p:txBody>
      </p:sp>
      <p:sp>
        <p:nvSpPr>
          <p:cNvPr id="30" name="AutoShape 30"/>
          <p:cNvSpPr/>
          <p:nvPr/>
        </p:nvSpPr>
        <p:spPr>
          <a:xfrm>
            <a:off x="529046" y="608431"/>
            <a:ext cx="91623" cy="91623"/>
          </a:xfrm>
          <a:prstGeom prst="ellipse">
            <a:avLst/>
          </a:prstGeom>
          <a:solidFill>
            <a:schemeClr val="accent2">
              <a:alpha val="80000"/>
            </a:schemeClr>
          </a:solidFill>
        </p:spPr>
        <p:style>
          <a:lnRef idx="0">
            <a:schemeClr val="accent2"/>
          </a:lnRef>
          <a:fillRef idx="1">
            <a:schemeClr val="accent2"/>
          </a:fillRef>
          <a:effectRef idx="0">
            <a:schemeClr val="accent2"/>
          </a:effectRef>
          <a:fontRef idx="minor">
            <a:schemeClr val="lt1"/>
          </a:fontRef>
        </p:style>
        <p:txBody>
          <a:bodyPr/>
          <a:lstStyle/>
          <a:p>
            <a:endParaRPr lang="zh-CN" altLang="en-US" sz="2400">
              <a:latin typeface="Arial" panose="020B0604020202020204" pitchFamily="34" charset="0"/>
              <a:ea typeface="微软雅黑" panose="020B0503020204020204" pitchFamily="34" charset="-122"/>
            </a:endParaRPr>
          </a:p>
        </p:txBody>
      </p:sp>
      <p:sp>
        <p:nvSpPr>
          <p:cNvPr id="34" name="AutoShape 34"/>
          <p:cNvSpPr/>
          <p:nvPr/>
        </p:nvSpPr>
        <p:spPr>
          <a:xfrm>
            <a:off x="388234" y="749990"/>
            <a:ext cx="98669" cy="98669"/>
          </a:xfrm>
          <a:prstGeom prst="ellipse">
            <a:avLst/>
          </a:prstGeom>
          <a:solidFill>
            <a:schemeClr val="accent2"/>
          </a:solidFill>
        </p:spPr>
        <p:style>
          <a:lnRef idx="0">
            <a:schemeClr val="accent2"/>
          </a:lnRef>
          <a:fillRef idx="1">
            <a:schemeClr val="accent2"/>
          </a:fillRef>
          <a:effectRef idx="0">
            <a:schemeClr val="accent2"/>
          </a:effectRef>
          <a:fontRef idx="minor">
            <a:schemeClr val="lt1"/>
          </a:fontRef>
        </p:style>
        <p:txBody>
          <a:bodyPr/>
          <a:lstStyle/>
          <a:p>
            <a:endParaRPr lang="zh-CN" altLang="en-US" sz="2400">
              <a:latin typeface="Arial" panose="020B0604020202020204" pitchFamily="34" charset="0"/>
              <a:ea typeface="微软雅黑" panose="020B0503020204020204" pitchFamily="34" charset="-122"/>
            </a:endParaRPr>
          </a:p>
        </p:txBody>
      </p:sp>
      <p:sp>
        <p:nvSpPr>
          <p:cNvPr id="35" name="AutoShape 35"/>
          <p:cNvSpPr/>
          <p:nvPr/>
        </p:nvSpPr>
        <p:spPr>
          <a:xfrm>
            <a:off x="529046" y="746531"/>
            <a:ext cx="91623" cy="91623"/>
          </a:xfrm>
          <a:prstGeom prst="ellipse">
            <a:avLst/>
          </a:prstGeom>
          <a:solidFill>
            <a:schemeClr val="accent2">
              <a:alpha val="80000"/>
            </a:schemeClr>
          </a:solidFill>
        </p:spPr>
        <p:style>
          <a:lnRef idx="0">
            <a:schemeClr val="accent2"/>
          </a:lnRef>
          <a:fillRef idx="1">
            <a:schemeClr val="accent2"/>
          </a:fillRef>
          <a:effectRef idx="0">
            <a:schemeClr val="accent2"/>
          </a:effectRef>
          <a:fontRef idx="minor">
            <a:schemeClr val="lt1"/>
          </a:fontRef>
        </p:style>
        <p:txBody>
          <a:bodyPr/>
          <a:lstStyle/>
          <a:p>
            <a:endParaRPr lang="zh-CN" altLang="en-US" sz="2400">
              <a:latin typeface="Arial" panose="020B0604020202020204" pitchFamily="34" charset="0"/>
              <a:ea typeface="微软雅黑" panose="020B0503020204020204" pitchFamily="34" charset="-122"/>
            </a:endParaRPr>
          </a:p>
        </p:txBody>
      </p:sp>
      <p:sp>
        <p:nvSpPr>
          <p:cNvPr id="36" name="AutoShape 36"/>
          <p:cNvSpPr/>
          <p:nvPr/>
        </p:nvSpPr>
        <p:spPr>
          <a:xfrm>
            <a:off x="662810" y="748544"/>
            <a:ext cx="87597" cy="87597"/>
          </a:xfrm>
          <a:prstGeom prst="ellipse">
            <a:avLst/>
          </a:prstGeom>
          <a:solidFill>
            <a:schemeClr val="accent2">
              <a:alpha val="60000"/>
            </a:schemeClr>
          </a:solidFill>
        </p:spPr>
        <p:style>
          <a:lnRef idx="0">
            <a:schemeClr val="accent2"/>
          </a:lnRef>
          <a:fillRef idx="1">
            <a:schemeClr val="accent2"/>
          </a:fillRef>
          <a:effectRef idx="0">
            <a:schemeClr val="accent2"/>
          </a:effectRef>
          <a:fontRef idx="minor">
            <a:schemeClr val="lt1"/>
          </a:fontRef>
        </p:style>
        <p:txBody>
          <a:bodyPr/>
          <a:lstStyle/>
          <a:p>
            <a:endParaRPr lang="zh-CN" altLang="en-US" sz="2400">
              <a:latin typeface="Arial" panose="020B0604020202020204" pitchFamily="34" charset="0"/>
              <a:ea typeface="微软雅黑" panose="020B0503020204020204" pitchFamily="34" charset="-122"/>
            </a:endParaRPr>
          </a:p>
        </p:txBody>
      </p:sp>
      <p:sp>
        <p:nvSpPr>
          <p:cNvPr id="37" name="AutoShape 37"/>
          <p:cNvSpPr/>
          <p:nvPr/>
        </p:nvSpPr>
        <p:spPr>
          <a:xfrm>
            <a:off x="792547" y="759061"/>
            <a:ext cx="81187" cy="81187"/>
          </a:xfrm>
          <a:prstGeom prst="ellipse">
            <a:avLst/>
          </a:prstGeom>
          <a:solidFill>
            <a:schemeClr val="accent2">
              <a:alpha val="40000"/>
            </a:schemeClr>
          </a:solidFill>
        </p:spPr>
        <p:style>
          <a:lnRef idx="0">
            <a:schemeClr val="accent2"/>
          </a:lnRef>
          <a:fillRef idx="1">
            <a:schemeClr val="accent2"/>
          </a:fillRef>
          <a:effectRef idx="0">
            <a:schemeClr val="accent2"/>
          </a:effectRef>
          <a:fontRef idx="minor">
            <a:schemeClr val="lt1"/>
          </a:fontRef>
        </p:style>
        <p:txBody>
          <a:bodyPr/>
          <a:lstStyle/>
          <a:p>
            <a:endParaRPr lang="zh-CN" altLang="en-US" sz="2400">
              <a:latin typeface="Arial" panose="020B0604020202020204" pitchFamily="34" charset="0"/>
              <a:ea typeface="微软雅黑" panose="020B0503020204020204" pitchFamily="34" charset="-122"/>
            </a:endParaRPr>
          </a:p>
        </p:txBody>
      </p:sp>
      <p:sp>
        <p:nvSpPr>
          <p:cNvPr id="38" name="AutoShape 38"/>
          <p:cNvSpPr/>
          <p:nvPr/>
        </p:nvSpPr>
        <p:spPr>
          <a:xfrm>
            <a:off x="915876" y="754216"/>
            <a:ext cx="76915" cy="76915"/>
          </a:xfrm>
          <a:prstGeom prst="ellipse">
            <a:avLst/>
          </a:prstGeom>
          <a:solidFill>
            <a:schemeClr val="accent2">
              <a:alpha val="20000"/>
            </a:schemeClr>
          </a:solidFill>
        </p:spPr>
        <p:style>
          <a:lnRef idx="0">
            <a:schemeClr val="accent2"/>
          </a:lnRef>
          <a:fillRef idx="1">
            <a:schemeClr val="accent2"/>
          </a:fillRef>
          <a:effectRef idx="0">
            <a:schemeClr val="accent2"/>
          </a:effectRef>
          <a:fontRef idx="minor">
            <a:schemeClr val="lt1"/>
          </a:fontRef>
        </p:style>
        <p:txBody>
          <a:bodyPr/>
          <a:lstStyle/>
          <a:p>
            <a:endParaRPr lang="zh-CN" altLang="en-US" sz="2400">
              <a:latin typeface="Arial" panose="020B0604020202020204" pitchFamily="34" charset="0"/>
              <a:ea typeface="微软雅黑" panose="020B0503020204020204" pitchFamily="34" charset="-122"/>
            </a:endParaRPr>
          </a:p>
        </p:txBody>
      </p:sp>
      <p:sp>
        <p:nvSpPr>
          <p:cNvPr id="41" name="Freeform 41"/>
          <p:cNvSpPr/>
          <p:nvPr/>
        </p:nvSpPr>
        <p:spPr>
          <a:xfrm>
            <a:off x="365761" y="6033893"/>
            <a:ext cx="282396" cy="332231"/>
          </a:xfrm>
          <a:custGeom>
            <a:avLst/>
            <a:gdLst/>
            <a:ahLst/>
            <a:cxnLst/>
            <a:rect l="l" t="t" r="r" b="b"/>
            <a:pathLst>
              <a:path w="2540000" h="2540000">
                <a:moveTo>
                  <a:pt x="1016000" y="0"/>
                </a:moveTo>
                <a:lnTo>
                  <a:pt x="2540000" y="0"/>
                </a:lnTo>
                <a:lnTo>
                  <a:pt x="1524000" y="1270000"/>
                </a:lnTo>
                <a:lnTo>
                  <a:pt x="2540000" y="2540000"/>
                </a:lnTo>
                <a:lnTo>
                  <a:pt x="1016000" y="2540000"/>
                </a:lnTo>
                <a:lnTo>
                  <a:pt x="0" y="1270000"/>
                </a:lnTo>
                <a:lnTo>
                  <a:pt x="1016000" y="0"/>
                </a:lnTo>
                <a:close/>
              </a:path>
            </a:pathLst>
          </a:custGeom>
          <a:solidFill>
            <a:schemeClr val="accent2"/>
          </a:solidFill>
        </p:spPr>
        <p:style>
          <a:lnRef idx="0">
            <a:schemeClr val="accent2"/>
          </a:lnRef>
          <a:fillRef idx="1">
            <a:schemeClr val="accent2"/>
          </a:fillRef>
          <a:effectRef idx="0">
            <a:schemeClr val="accent2"/>
          </a:effectRef>
          <a:fontRef idx="minor">
            <a:schemeClr val="lt1"/>
          </a:fontRef>
        </p:style>
        <p:txBody>
          <a:bodyPr/>
          <a:lstStyle/>
          <a:p>
            <a:endParaRPr lang="zh-CN" altLang="en-US" sz="2400">
              <a:latin typeface="Arial" panose="020B0604020202020204" pitchFamily="34" charset="0"/>
              <a:ea typeface="微软雅黑" panose="020B0503020204020204" pitchFamily="34" charset="-122"/>
            </a:endParaRPr>
          </a:p>
        </p:txBody>
      </p:sp>
      <p:sp>
        <p:nvSpPr>
          <p:cNvPr id="42" name="Freeform 42"/>
          <p:cNvSpPr/>
          <p:nvPr/>
        </p:nvSpPr>
        <p:spPr>
          <a:xfrm>
            <a:off x="636694" y="6033893"/>
            <a:ext cx="282396" cy="332231"/>
          </a:xfrm>
          <a:custGeom>
            <a:avLst/>
            <a:gdLst/>
            <a:ahLst/>
            <a:cxnLst/>
            <a:rect l="l" t="t" r="r" b="b"/>
            <a:pathLst>
              <a:path w="2540000" h="2540000">
                <a:moveTo>
                  <a:pt x="1016000" y="0"/>
                </a:moveTo>
                <a:lnTo>
                  <a:pt x="2540000" y="0"/>
                </a:lnTo>
                <a:lnTo>
                  <a:pt x="1524000" y="1270000"/>
                </a:lnTo>
                <a:lnTo>
                  <a:pt x="2540000" y="2540000"/>
                </a:lnTo>
                <a:lnTo>
                  <a:pt x="1016000" y="2540000"/>
                </a:lnTo>
                <a:lnTo>
                  <a:pt x="0" y="1270000"/>
                </a:lnTo>
                <a:lnTo>
                  <a:pt x="1016000" y="0"/>
                </a:lnTo>
                <a:close/>
              </a:path>
            </a:pathLst>
          </a:custGeom>
          <a:solidFill>
            <a:schemeClr val="accent2">
              <a:alpha val="80000"/>
            </a:schemeClr>
          </a:solidFill>
        </p:spPr>
        <p:style>
          <a:lnRef idx="0">
            <a:schemeClr val="accent2"/>
          </a:lnRef>
          <a:fillRef idx="1">
            <a:schemeClr val="accent2"/>
          </a:fillRef>
          <a:effectRef idx="0">
            <a:schemeClr val="accent2"/>
          </a:effectRef>
          <a:fontRef idx="minor">
            <a:schemeClr val="lt1"/>
          </a:fontRef>
        </p:style>
        <p:txBody>
          <a:bodyPr/>
          <a:lstStyle/>
          <a:p>
            <a:endParaRPr lang="zh-CN" altLang="en-US" sz="2400">
              <a:latin typeface="Arial" panose="020B0604020202020204" pitchFamily="34" charset="0"/>
              <a:ea typeface="微软雅黑" panose="020B0503020204020204" pitchFamily="34" charset="-122"/>
            </a:endParaRPr>
          </a:p>
        </p:txBody>
      </p:sp>
      <p:sp>
        <p:nvSpPr>
          <p:cNvPr id="43" name="Freeform 43"/>
          <p:cNvSpPr/>
          <p:nvPr/>
        </p:nvSpPr>
        <p:spPr>
          <a:xfrm>
            <a:off x="919090" y="6033893"/>
            <a:ext cx="282396" cy="332231"/>
          </a:xfrm>
          <a:custGeom>
            <a:avLst/>
            <a:gdLst/>
            <a:ahLst/>
            <a:cxnLst/>
            <a:rect l="l" t="t" r="r" b="b"/>
            <a:pathLst>
              <a:path w="2540000" h="2540000">
                <a:moveTo>
                  <a:pt x="1016000" y="0"/>
                </a:moveTo>
                <a:lnTo>
                  <a:pt x="2540000" y="0"/>
                </a:lnTo>
                <a:lnTo>
                  <a:pt x="1524000" y="1270000"/>
                </a:lnTo>
                <a:lnTo>
                  <a:pt x="2540000" y="2540000"/>
                </a:lnTo>
                <a:lnTo>
                  <a:pt x="1016000" y="2540000"/>
                </a:lnTo>
                <a:lnTo>
                  <a:pt x="0" y="1270000"/>
                </a:lnTo>
                <a:lnTo>
                  <a:pt x="1016000" y="0"/>
                </a:lnTo>
                <a:close/>
              </a:path>
            </a:pathLst>
          </a:custGeom>
          <a:solidFill>
            <a:schemeClr val="accent2">
              <a:alpha val="51000"/>
            </a:schemeClr>
          </a:solidFill>
        </p:spPr>
        <p:style>
          <a:lnRef idx="0">
            <a:schemeClr val="accent2"/>
          </a:lnRef>
          <a:fillRef idx="1">
            <a:schemeClr val="accent2"/>
          </a:fillRef>
          <a:effectRef idx="0">
            <a:schemeClr val="accent2"/>
          </a:effectRef>
          <a:fontRef idx="minor">
            <a:schemeClr val="lt1"/>
          </a:fontRef>
        </p:style>
        <p:txBody>
          <a:bodyPr/>
          <a:lstStyle/>
          <a:p>
            <a:endParaRPr lang="zh-CN" altLang="en-US" sz="2400">
              <a:latin typeface="Arial" panose="020B0604020202020204" pitchFamily="34" charset="0"/>
              <a:ea typeface="微软雅黑" panose="020B0503020204020204" pitchFamily="34" charset="-122"/>
            </a:endParaRPr>
          </a:p>
        </p:txBody>
      </p:sp>
      <p:sp>
        <p:nvSpPr>
          <p:cNvPr id="6" name="文本框 5">
            <a:extLst>
              <a:ext uri="{FF2B5EF4-FFF2-40B4-BE49-F238E27FC236}">
                <a16:creationId xmlns:a16="http://schemas.microsoft.com/office/drawing/2014/main" id="{947CEB1F-54B2-0A29-4576-4D1226689BED}"/>
              </a:ext>
            </a:extLst>
          </p:cNvPr>
          <p:cNvSpPr txBox="1"/>
          <p:nvPr/>
        </p:nvSpPr>
        <p:spPr>
          <a:xfrm>
            <a:off x="2701483" y="5068446"/>
            <a:ext cx="8695671" cy="1457322"/>
          </a:xfrm>
          <a:prstGeom prst="rect">
            <a:avLst/>
          </a:prstGeom>
          <a:noFill/>
        </p:spPr>
        <p:txBody>
          <a:bodyPr wrap="square">
            <a:spAutoFit/>
          </a:bodyPr>
          <a:lstStyle/>
          <a:p>
            <a:pPr defTabSz="1625519">
              <a:lnSpc>
                <a:spcPct val="150000"/>
              </a:lnSpc>
              <a:defRPr/>
            </a:pPr>
            <a:r>
              <a:rPr lang="zh-CN" altLang="zh-CN" sz="2133" b="1" dirty="0">
                <a:solidFill>
                  <a:srgbClr val="FFFF00"/>
                </a:solidFill>
                <a:latin typeface="Arial" panose="020B0604020202020204" pitchFamily="34" charset="0"/>
                <a:ea typeface="微软雅黑" panose="020B0503020204020204" pitchFamily="34" charset="-122"/>
                <a:cs typeface="Times New Roman" panose="02020603050405020304" pitchFamily="18" charset="0"/>
              </a:rPr>
              <a:t>全新速效复方</a:t>
            </a:r>
            <a:r>
              <a:rPr lang="en-US" altLang="zh-CN" sz="2133" b="1" dirty="0">
                <a:solidFill>
                  <a:srgbClr val="FFFF00"/>
                </a:solidFill>
                <a:latin typeface="Arial" panose="020B0604020202020204" pitchFamily="34" charset="0"/>
                <a:ea typeface="微软雅黑" panose="020B0503020204020204" pitchFamily="34" charset="-122"/>
                <a:cs typeface="Times New Roman" panose="02020603050405020304" pitchFamily="18" charset="0"/>
              </a:rPr>
              <a:t>PPI</a:t>
            </a:r>
            <a:r>
              <a:rPr lang="zh-CN" altLang="zh-CN" sz="2133" b="1" dirty="0">
                <a:solidFill>
                  <a:srgbClr val="FFFF00"/>
                </a:solidFill>
                <a:latin typeface="Arial" panose="020B0604020202020204" pitchFamily="34" charset="0"/>
                <a:ea typeface="微软雅黑" panose="020B0503020204020204" pitchFamily="34" charset="-122"/>
                <a:cs typeface="Times New Roman" panose="02020603050405020304" pitchFamily="18" charset="0"/>
              </a:rPr>
              <a:t>，快速起效</a:t>
            </a:r>
            <a:r>
              <a:rPr lang="zh-CN" altLang="en-US" sz="2133" b="1" dirty="0">
                <a:solidFill>
                  <a:srgbClr val="FFFF00"/>
                </a:solidFill>
                <a:latin typeface="Arial" panose="020B0604020202020204" pitchFamily="34" charset="0"/>
                <a:ea typeface="微软雅黑" panose="020B0503020204020204" pitchFamily="34" charset="-122"/>
                <a:cs typeface="Times New Roman" panose="02020603050405020304" pitchFamily="18" charset="0"/>
              </a:rPr>
              <a:t>，</a:t>
            </a:r>
            <a:r>
              <a:rPr lang="zh-CN" altLang="en-US" sz="2000" b="1" dirty="0">
                <a:solidFill>
                  <a:srgbClr val="FFFF00"/>
                </a:solidFill>
                <a:latin typeface="Arial" panose="020B0604020202020204" pitchFamily="34" charset="0"/>
                <a:ea typeface="微软雅黑" panose="020B0503020204020204" pitchFamily="34" charset="-122"/>
                <a:cs typeface="Times New Roman" panose="02020603050405020304" pitchFamily="18" charset="0"/>
              </a:rPr>
              <a:t>无需食物刺激</a:t>
            </a:r>
            <a:endParaRPr lang="en-US" altLang="zh-CN" sz="1867" b="1" dirty="0">
              <a:solidFill>
                <a:srgbClr val="FFFF00"/>
              </a:solidFill>
              <a:latin typeface="Arial" panose="020B0604020202020204" pitchFamily="34" charset="0"/>
              <a:ea typeface="微软雅黑" panose="020B0503020204020204" pitchFamily="34" charset="-122"/>
              <a:cs typeface="Times New Roman" panose="02020603050405020304" pitchFamily="18" charset="0"/>
            </a:endParaRPr>
          </a:p>
          <a:p>
            <a:pPr defTabSz="1625519">
              <a:lnSpc>
                <a:spcPct val="150000"/>
              </a:lnSpc>
              <a:defRPr/>
            </a:pPr>
            <a:r>
              <a:rPr lang="zh-CN" altLang="en-US" sz="2133" b="1" dirty="0">
                <a:solidFill>
                  <a:srgbClr val="FFFF00"/>
                </a:solidFill>
                <a:latin typeface="Arial" panose="020B0604020202020204" pitchFamily="34" charset="0"/>
                <a:ea typeface="微软雅黑" panose="020B0503020204020204" pitchFamily="34" charset="-122"/>
                <a:cs typeface="Times New Roman" panose="02020603050405020304" pitchFamily="18" charset="0"/>
              </a:rPr>
              <a:t>作用持久，夜间无忧</a:t>
            </a:r>
            <a:endParaRPr lang="en-US" altLang="zh-CN" sz="2133" b="1" dirty="0">
              <a:solidFill>
                <a:srgbClr val="FFFF00"/>
              </a:solidFill>
              <a:latin typeface="Arial" panose="020B0604020202020204" pitchFamily="34" charset="0"/>
              <a:ea typeface="微软雅黑" panose="020B0503020204020204" pitchFamily="34" charset="-122"/>
              <a:cs typeface="Times New Roman" panose="02020603050405020304" pitchFamily="18" charset="0"/>
            </a:endParaRPr>
          </a:p>
          <a:p>
            <a:pPr defTabSz="1625519">
              <a:lnSpc>
                <a:spcPct val="150000"/>
              </a:lnSpc>
              <a:defRPr/>
            </a:pPr>
            <a:r>
              <a:rPr lang="zh-CN" altLang="en-US" sz="1867" dirty="0">
                <a:solidFill>
                  <a:srgbClr val="FFFF00"/>
                </a:solidFill>
                <a:latin typeface="Arial" panose="020B0604020202020204" pitchFamily="34" charset="0"/>
                <a:ea typeface="微软雅黑" panose="020B0503020204020204" pitchFamily="34" charset="-122"/>
                <a:cs typeface="Times New Roman" panose="02020603050405020304" pitchFamily="18" charset="0"/>
              </a:rPr>
              <a:t>每天一粒，睡前服用可持续的控制夜间胃酸，避免夜间酸突破</a:t>
            </a:r>
            <a:endParaRPr lang="zh-CN" altLang="en-US" sz="2133" dirty="0">
              <a:solidFill>
                <a:srgbClr val="FFFF00"/>
              </a:solidFill>
              <a:latin typeface="Arial" panose="020B0604020202020204" pitchFamily="34" charset="0"/>
              <a:ea typeface="微软雅黑" panose="020B0503020204020204" pitchFamily="34" charset="-122"/>
            </a:endParaRPr>
          </a:p>
        </p:txBody>
      </p:sp>
      <p:sp>
        <p:nvSpPr>
          <p:cNvPr id="2" name="文本框 1">
            <a:extLst>
              <a:ext uri="{FF2B5EF4-FFF2-40B4-BE49-F238E27FC236}">
                <a16:creationId xmlns:a16="http://schemas.microsoft.com/office/drawing/2014/main" id="{E0D1D98E-E266-DFBB-6C2A-016C49F5E7A7}"/>
              </a:ext>
            </a:extLst>
          </p:cNvPr>
          <p:cNvSpPr txBox="1"/>
          <p:nvPr/>
        </p:nvSpPr>
        <p:spPr>
          <a:xfrm>
            <a:off x="2559076" y="1836295"/>
            <a:ext cx="5625553" cy="646331"/>
          </a:xfrm>
          <a:prstGeom prst="rect">
            <a:avLst/>
          </a:prstGeom>
          <a:noFill/>
        </p:spPr>
        <p:txBody>
          <a:bodyPr wrap="square" rtlCol="0">
            <a:spAutoFit/>
          </a:bodyPr>
          <a:lstStyle/>
          <a:p>
            <a:r>
              <a:rPr lang="zh-CN" altLang="en-US" sz="1800" b="1" dirty="0">
                <a:solidFill>
                  <a:srgbClr val="FF0000"/>
                </a:solidFill>
                <a:latin typeface="Arial" panose="020B0604020202020204" pitchFamily="34" charset="0"/>
                <a:ea typeface="微软雅黑" panose="020B0503020204020204" pitchFamily="34" charset="-122"/>
              </a:rPr>
              <a:t>浙江花园药业有限责任公司</a:t>
            </a:r>
          </a:p>
          <a:p>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custDataLst>
              <p:tags r:id="rId2"/>
            </p:custDataLst>
          </p:nvPr>
        </p:nvSpPr>
        <p:spPr>
          <a:xfrm>
            <a:off x="838200" y="365126"/>
            <a:ext cx="8545945" cy="53080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zh-CN" altLang="en-US" sz="3200" b="1" dirty="0">
                <a:solidFill>
                  <a:schemeClr val="tx1"/>
                </a:solidFill>
                <a:latin typeface="Arial" panose="020B0604020202020204" pitchFamily="34" charset="0"/>
                <a:ea typeface="微软雅黑" panose="020B0503020204020204" pitchFamily="34" charset="-122"/>
              </a:rPr>
              <a:t>基本信息</a:t>
            </a:r>
          </a:p>
        </p:txBody>
      </p:sp>
      <p:sp>
        <p:nvSpPr>
          <p:cNvPr id="5" name="内容占位符 2"/>
          <p:cNvSpPr>
            <a:spLocks noGrp="1"/>
          </p:cNvSpPr>
          <p:nvPr>
            <p:custDataLst>
              <p:tags r:id="rId3"/>
            </p:custDataLst>
          </p:nvPr>
        </p:nvSpPr>
        <p:spPr>
          <a:xfrm>
            <a:off x="688676" y="1165523"/>
            <a:ext cx="7990629" cy="5142491"/>
          </a:xfrm>
          <a:prstGeom prst="rect">
            <a:avLst/>
          </a:prstGeom>
        </p:spPr>
        <p:txBody>
          <a:bodyPr vert="horz" lIns="91440" tIns="45720" rIns="91440" bIns="45720" rtlCol="0">
            <a:normAutofit fontScale="92500"/>
          </a:bodyPr>
          <a:lstStyle>
            <a:lvl1pPr marL="182880" indent="-182880" algn="l" defTabSz="914400" rtl="0" eaLnBrk="1" latinLnBrk="0" hangingPunct="1">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5pPr>
            <a:lvl6pPr marL="1284605"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6pPr>
            <a:lvl7pPr marL="1471930"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7pPr>
            <a:lvl8pPr marL="1628775"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8pPr>
            <a:lvl9pPr marL="1805940"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9pPr>
          </a:lstStyle>
          <a:p>
            <a:pPr>
              <a:lnSpc>
                <a:spcPct val="160000"/>
              </a:lnSpc>
            </a:pPr>
            <a:r>
              <a:rPr lang="zh-CN" altLang="en-US" sz="2300" b="1" dirty="0">
                <a:solidFill>
                  <a:schemeClr val="tx1"/>
                </a:solidFill>
                <a:latin typeface="Arial" panose="020B0604020202020204" pitchFamily="34" charset="0"/>
                <a:ea typeface="微软雅黑" panose="020B0503020204020204" pitchFamily="34" charset="-122"/>
              </a:rPr>
              <a:t>药品通用名称</a:t>
            </a:r>
            <a:r>
              <a:rPr lang="zh-CN" altLang="en-US" b="1" dirty="0">
                <a:solidFill>
                  <a:schemeClr val="tx1"/>
                </a:solidFill>
                <a:latin typeface="Arial" panose="020B0604020202020204" pitchFamily="34" charset="0"/>
                <a:ea typeface="微软雅黑" panose="020B0503020204020204" pitchFamily="34" charset="-122"/>
              </a:rPr>
              <a:t>：</a:t>
            </a:r>
            <a:r>
              <a:rPr lang="zh-CN" altLang="en-US" dirty="0">
                <a:solidFill>
                  <a:schemeClr val="tx1"/>
                </a:solidFill>
                <a:latin typeface="Arial" panose="020B0604020202020204" pitchFamily="34" charset="0"/>
                <a:ea typeface="微软雅黑" panose="020B0503020204020204" pitchFamily="34" charset="-122"/>
              </a:rPr>
              <a:t>奥美拉唑碳酸氢钠胶囊 </a:t>
            </a:r>
            <a:r>
              <a:rPr lang="en-US" altLang="zh-CN" dirty="0">
                <a:solidFill>
                  <a:schemeClr val="tx1"/>
                </a:solidFill>
                <a:latin typeface="Arial" panose="020B0604020202020204" pitchFamily="34" charset="0"/>
                <a:ea typeface="微软雅黑" panose="020B0503020204020204" pitchFamily="34" charset="-122"/>
              </a:rPr>
              <a:t>(Ⅱ)</a:t>
            </a:r>
          </a:p>
          <a:p>
            <a:pPr>
              <a:lnSpc>
                <a:spcPct val="160000"/>
              </a:lnSpc>
            </a:pPr>
            <a:r>
              <a:rPr lang="zh-CN" altLang="en-US" b="1" dirty="0">
                <a:solidFill>
                  <a:schemeClr val="tx1"/>
                </a:solidFill>
                <a:latin typeface="Arial" panose="020B0604020202020204" pitchFamily="34" charset="0"/>
                <a:ea typeface="微软雅黑" panose="020B0503020204020204" pitchFamily="34" charset="-122"/>
              </a:rPr>
              <a:t>规格</a:t>
            </a:r>
            <a:r>
              <a:rPr lang="zh-CN" altLang="en-US" dirty="0">
                <a:solidFill>
                  <a:schemeClr val="tx1"/>
                </a:solidFill>
                <a:latin typeface="Arial" panose="020B0604020202020204" pitchFamily="34" charset="0"/>
                <a:ea typeface="微软雅黑" panose="020B0503020204020204" pitchFamily="34" charset="-122"/>
              </a:rPr>
              <a:t>：</a:t>
            </a:r>
            <a:r>
              <a:rPr lang="zh-CN" altLang="en-US" dirty="0">
                <a:solidFill>
                  <a:srgbClr val="FF0000"/>
                </a:solidFill>
                <a:latin typeface="Arial" panose="020B0604020202020204" pitchFamily="34" charset="0"/>
                <a:ea typeface="微软雅黑" panose="020B0503020204020204" pitchFamily="34" charset="-122"/>
              </a:rPr>
              <a:t>每粒含奥美拉唑</a:t>
            </a:r>
            <a:r>
              <a:rPr lang="en-US" altLang="zh-CN" dirty="0">
                <a:solidFill>
                  <a:srgbClr val="FF0000"/>
                </a:solidFill>
                <a:latin typeface="Arial" panose="020B0604020202020204" pitchFamily="34" charset="0"/>
                <a:ea typeface="微软雅黑" panose="020B0503020204020204" pitchFamily="34" charset="-122"/>
              </a:rPr>
              <a:t>40mg</a:t>
            </a:r>
            <a:r>
              <a:rPr lang="zh-CN" altLang="en-US" dirty="0">
                <a:solidFill>
                  <a:srgbClr val="FF0000"/>
                </a:solidFill>
                <a:latin typeface="Arial" panose="020B0604020202020204" pitchFamily="34" charset="0"/>
                <a:ea typeface="微软雅黑" panose="020B0503020204020204" pitchFamily="34" charset="-122"/>
              </a:rPr>
              <a:t>与碳酸氢钠</a:t>
            </a:r>
            <a:r>
              <a:rPr lang="en-US" altLang="zh-CN" dirty="0">
                <a:solidFill>
                  <a:srgbClr val="FF0000"/>
                </a:solidFill>
                <a:latin typeface="Arial" panose="020B0604020202020204" pitchFamily="34" charset="0"/>
                <a:ea typeface="微软雅黑" panose="020B0503020204020204" pitchFamily="34" charset="-122"/>
              </a:rPr>
              <a:t>1100mg</a:t>
            </a:r>
          </a:p>
          <a:p>
            <a:pPr>
              <a:lnSpc>
                <a:spcPct val="160000"/>
              </a:lnSpc>
            </a:pPr>
            <a:r>
              <a:rPr lang="zh-CN" altLang="en-US" b="1" dirty="0">
                <a:solidFill>
                  <a:schemeClr val="tx1"/>
                </a:solidFill>
                <a:latin typeface="Arial" panose="020B0604020202020204" pitchFamily="34" charset="0"/>
                <a:ea typeface="微软雅黑" panose="020B0503020204020204" pitchFamily="34" charset="-122"/>
              </a:rPr>
              <a:t>适应症</a:t>
            </a:r>
            <a:r>
              <a:rPr lang="zh-CN" altLang="en-US" dirty="0">
                <a:solidFill>
                  <a:schemeClr val="tx1"/>
                </a:solidFill>
                <a:latin typeface="Arial" panose="020B0604020202020204" pitchFamily="34" charset="0"/>
                <a:ea typeface="微软雅黑" panose="020B0503020204020204" pitchFamily="34" charset="-122"/>
              </a:rPr>
              <a:t>：活动性良性胃溃疡的短期治疗（</a:t>
            </a:r>
            <a:r>
              <a:rPr lang="en-US" altLang="zh-CN" dirty="0">
                <a:solidFill>
                  <a:schemeClr val="tx1"/>
                </a:solidFill>
                <a:latin typeface="Arial" panose="020B0604020202020204" pitchFamily="34" charset="0"/>
                <a:ea typeface="微软雅黑" panose="020B0503020204020204" pitchFamily="34" charset="-122"/>
              </a:rPr>
              <a:t>4</a:t>
            </a:r>
            <a:r>
              <a:rPr lang="zh-CN" altLang="en-US" dirty="0">
                <a:solidFill>
                  <a:schemeClr val="tx1"/>
                </a:solidFill>
                <a:latin typeface="Arial" panose="020B0604020202020204" pitchFamily="34" charset="0"/>
                <a:ea typeface="微软雅黑" panose="020B0503020204020204" pitchFamily="34" charset="-122"/>
              </a:rPr>
              <a:t>～</a:t>
            </a:r>
            <a:r>
              <a:rPr lang="en-US" altLang="zh-CN" dirty="0">
                <a:solidFill>
                  <a:schemeClr val="tx1"/>
                </a:solidFill>
                <a:latin typeface="Arial" panose="020B0604020202020204" pitchFamily="34" charset="0"/>
                <a:ea typeface="微软雅黑" panose="020B0503020204020204" pitchFamily="34" charset="-122"/>
              </a:rPr>
              <a:t>8 </a:t>
            </a:r>
            <a:r>
              <a:rPr lang="zh-CN" altLang="en-US" dirty="0">
                <a:solidFill>
                  <a:schemeClr val="tx1"/>
                </a:solidFill>
                <a:latin typeface="Arial" panose="020B0604020202020204" pitchFamily="34" charset="0"/>
                <a:ea typeface="微软雅黑" panose="020B0503020204020204" pitchFamily="34" charset="-122"/>
              </a:rPr>
              <a:t>周）。 </a:t>
            </a:r>
            <a:endParaRPr lang="en-US" altLang="zh-CN" dirty="0">
              <a:solidFill>
                <a:schemeClr val="tx1"/>
              </a:solidFill>
              <a:latin typeface="Arial" panose="020B0604020202020204" pitchFamily="34" charset="0"/>
              <a:ea typeface="微软雅黑" panose="020B0503020204020204" pitchFamily="34" charset="-122"/>
            </a:endParaRPr>
          </a:p>
          <a:p>
            <a:pPr>
              <a:lnSpc>
                <a:spcPct val="160000"/>
              </a:lnSpc>
            </a:pPr>
            <a:r>
              <a:rPr lang="zh-CN" altLang="en-US" b="1" dirty="0">
                <a:solidFill>
                  <a:schemeClr val="tx1"/>
                </a:solidFill>
                <a:latin typeface="Arial" panose="020B0604020202020204" pitchFamily="34" charset="0"/>
                <a:ea typeface="微软雅黑" panose="020B0503020204020204" pitchFamily="34" charset="-122"/>
              </a:rPr>
              <a:t>用法用量</a:t>
            </a:r>
            <a:r>
              <a:rPr lang="zh-CN" altLang="en-US" dirty="0">
                <a:solidFill>
                  <a:schemeClr val="tx1"/>
                </a:solidFill>
                <a:latin typeface="Arial" panose="020B0604020202020204" pitchFamily="34" charset="0"/>
                <a:ea typeface="微软雅黑" panose="020B0503020204020204" pitchFamily="34" charset="-122"/>
              </a:rPr>
              <a:t>：每天</a:t>
            </a:r>
            <a:r>
              <a:rPr lang="en-US" altLang="zh-CN" dirty="0">
                <a:solidFill>
                  <a:schemeClr val="tx1"/>
                </a:solidFill>
                <a:latin typeface="Arial" panose="020B0604020202020204" pitchFamily="34" charset="0"/>
                <a:ea typeface="微软雅黑" panose="020B0503020204020204" pitchFamily="34" charset="-122"/>
              </a:rPr>
              <a:t>1</a:t>
            </a:r>
            <a:r>
              <a:rPr lang="zh-CN" altLang="en-US" dirty="0">
                <a:latin typeface="Arial" panose="020B0604020202020204" pitchFamily="34" charset="0"/>
                <a:ea typeface="微软雅黑" panose="020B0503020204020204" pitchFamily="34" charset="-122"/>
              </a:rPr>
              <a:t>次，一次一粒。</a:t>
            </a:r>
            <a:endParaRPr lang="en-US" altLang="zh-CN" dirty="0">
              <a:solidFill>
                <a:schemeClr val="tx1"/>
              </a:solidFill>
              <a:latin typeface="Arial" panose="020B0604020202020204" pitchFamily="34" charset="0"/>
              <a:ea typeface="微软雅黑" panose="020B0503020204020204" pitchFamily="34" charset="-122"/>
            </a:endParaRPr>
          </a:p>
          <a:p>
            <a:pPr>
              <a:lnSpc>
                <a:spcPct val="160000"/>
              </a:lnSpc>
            </a:pPr>
            <a:r>
              <a:rPr lang="zh-CN" altLang="en-US" b="1" dirty="0">
                <a:solidFill>
                  <a:schemeClr val="tx1"/>
                </a:solidFill>
                <a:latin typeface="Arial" panose="020B0604020202020204" pitchFamily="34" charset="0"/>
                <a:ea typeface="微软雅黑" panose="020B0503020204020204" pitchFamily="34" charset="-122"/>
              </a:rPr>
              <a:t>中国大陆首次上市时间</a:t>
            </a:r>
            <a:r>
              <a:rPr lang="zh-CN" altLang="en-US" dirty="0">
                <a:solidFill>
                  <a:schemeClr val="tx1"/>
                </a:solidFill>
                <a:latin typeface="Arial" panose="020B0604020202020204" pitchFamily="34" charset="0"/>
                <a:ea typeface="微软雅黑" panose="020B0503020204020204" pitchFamily="34" charset="-122"/>
              </a:rPr>
              <a:t>：</a:t>
            </a:r>
            <a:r>
              <a:rPr lang="en-US" altLang="zh-CN" dirty="0">
                <a:solidFill>
                  <a:schemeClr val="tx1"/>
                </a:solidFill>
                <a:latin typeface="Arial" panose="020B0604020202020204" pitchFamily="34" charset="0"/>
                <a:ea typeface="微软雅黑" panose="020B0503020204020204" pitchFamily="34" charset="-122"/>
              </a:rPr>
              <a:t>2023</a:t>
            </a:r>
            <a:r>
              <a:rPr lang="zh-CN" altLang="en-US" dirty="0">
                <a:solidFill>
                  <a:schemeClr val="tx1"/>
                </a:solidFill>
                <a:latin typeface="Arial" panose="020B0604020202020204" pitchFamily="34" charset="0"/>
                <a:ea typeface="微软雅黑" panose="020B0503020204020204" pitchFamily="34" charset="-122"/>
              </a:rPr>
              <a:t>年</a:t>
            </a:r>
            <a:r>
              <a:rPr lang="en-US" altLang="zh-CN" dirty="0">
                <a:solidFill>
                  <a:schemeClr val="tx1"/>
                </a:solidFill>
                <a:latin typeface="Arial" panose="020B0604020202020204" pitchFamily="34" charset="0"/>
                <a:ea typeface="微软雅黑" panose="020B0503020204020204" pitchFamily="34" charset="-122"/>
              </a:rPr>
              <a:t>4</a:t>
            </a:r>
            <a:r>
              <a:rPr lang="zh-CN" altLang="en-US" dirty="0">
                <a:solidFill>
                  <a:schemeClr val="tx1"/>
                </a:solidFill>
                <a:latin typeface="Arial" panose="020B0604020202020204" pitchFamily="34" charset="0"/>
                <a:ea typeface="微软雅黑" panose="020B0503020204020204" pitchFamily="34" charset="-122"/>
              </a:rPr>
              <a:t>月</a:t>
            </a:r>
            <a:r>
              <a:rPr lang="en-US" altLang="zh-CN" dirty="0">
                <a:solidFill>
                  <a:schemeClr val="tx1"/>
                </a:solidFill>
                <a:latin typeface="Arial" panose="020B0604020202020204" pitchFamily="34" charset="0"/>
                <a:ea typeface="微软雅黑" panose="020B0503020204020204" pitchFamily="34" charset="-122"/>
              </a:rPr>
              <a:t>4</a:t>
            </a:r>
            <a:r>
              <a:rPr lang="zh-CN" altLang="en-US" dirty="0">
                <a:solidFill>
                  <a:schemeClr val="tx1"/>
                </a:solidFill>
                <a:latin typeface="Arial" panose="020B0604020202020204" pitchFamily="34" charset="0"/>
                <a:ea typeface="微软雅黑" panose="020B0503020204020204" pitchFamily="34" charset="-122"/>
              </a:rPr>
              <a:t>日    </a:t>
            </a:r>
            <a:endParaRPr lang="en-US" altLang="zh-CN" dirty="0">
              <a:solidFill>
                <a:schemeClr val="tx1"/>
              </a:solidFill>
              <a:latin typeface="Arial" panose="020B0604020202020204" pitchFamily="34" charset="0"/>
              <a:ea typeface="微软雅黑" panose="020B0503020204020204" pitchFamily="34" charset="-122"/>
            </a:endParaRPr>
          </a:p>
          <a:p>
            <a:pPr>
              <a:lnSpc>
                <a:spcPct val="160000"/>
              </a:lnSpc>
            </a:pPr>
            <a:r>
              <a:rPr lang="zh-CN" altLang="en-US" b="1" dirty="0">
                <a:solidFill>
                  <a:schemeClr val="tx1"/>
                </a:solidFill>
                <a:latin typeface="Arial" panose="020B0604020202020204" pitchFamily="34" charset="0"/>
                <a:ea typeface="微软雅黑" panose="020B0503020204020204" pitchFamily="34" charset="-122"/>
              </a:rPr>
              <a:t>同通用名上市情况</a:t>
            </a:r>
            <a:r>
              <a:rPr lang="zh-CN" altLang="en-US" dirty="0">
                <a:solidFill>
                  <a:schemeClr val="tx1"/>
                </a:solidFill>
                <a:latin typeface="Arial" panose="020B0604020202020204" pitchFamily="34" charset="0"/>
                <a:ea typeface="微软雅黑" panose="020B0503020204020204" pitchFamily="34" charset="-122"/>
              </a:rPr>
              <a:t>：</a:t>
            </a:r>
            <a:r>
              <a:rPr lang="en-US" altLang="zh-CN" dirty="0">
                <a:latin typeface="Arial" panose="020B0604020202020204" pitchFamily="34" charset="0"/>
                <a:ea typeface="微软雅黑" panose="020B0503020204020204" pitchFamily="34" charset="-122"/>
              </a:rPr>
              <a:t>4</a:t>
            </a:r>
            <a:r>
              <a:rPr lang="zh-CN" altLang="en-US" dirty="0">
                <a:solidFill>
                  <a:schemeClr val="tx1"/>
                </a:solidFill>
                <a:latin typeface="Arial" panose="020B0604020202020204" pitchFamily="34" charset="0"/>
                <a:ea typeface="微软雅黑" panose="020B0503020204020204" pitchFamily="34" charset="-122"/>
              </a:rPr>
              <a:t>家</a:t>
            </a:r>
            <a:endParaRPr lang="en-US" altLang="zh-CN" dirty="0">
              <a:solidFill>
                <a:schemeClr val="tx1"/>
              </a:solidFill>
              <a:latin typeface="Arial" panose="020B0604020202020204" pitchFamily="34" charset="0"/>
              <a:ea typeface="微软雅黑" panose="020B0503020204020204" pitchFamily="34" charset="-122"/>
            </a:endParaRPr>
          </a:p>
          <a:p>
            <a:pPr>
              <a:lnSpc>
                <a:spcPct val="160000"/>
              </a:lnSpc>
            </a:pPr>
            <a:r>
              <a:rPr lang="zh-CN" altLang="en-US" b="1" dirty="0">
                <a:solidFill>
                  <a:schemeClr val="tx1"/>
                </a:solidFill>
                <a:latin typeface="Arial" panose="020B0604020202020204" pitchFamily="34" charset="0"/>
                <a:ea typeface="微软雅黑" panose="020B0503020204020204" pitchFamily="34" charset="-122"/>
              </a:rPr>
              <a:t>全球首个上市国家</a:t>
            </a:r>
            <a:r>
              <a:rPr lang="en-US" altLang="zh-CN" b="1" dirty="0">
                <a:solidFill>
                  <a:schemeClr val="tx1"/>
                </a:solidFill>
                <a:latin typeface="Arial" panose="020B0604020202020204" pitchFamily="34" charset="0"/>
                <a:ea typeface="微软雅黑" panose="020B0503020204020204" pitchFamily="34" charset="-122"/>
              </a:rPr>
              <a:t>/</a:t>
            </a:r>
            <a:r>
              <a:rPr lang="zh-CN" altLang="en-US" b="1" dirty="0">
                <a:solidFill>
                  <a:schemeClr val="tx1"/>
                </a:solidFill>
                <a:latin typeface="Arial" panose="020B0604020202020204" pitchFamily="34" charset="0"/>
                <a:ea typeface="微软雅黑" panose="020B0503020204020204" pitchFamily="34" charset="-122"/>
              </a:rPr>
              <a:t>时间</a:t>
            </a:r>
            <a:r>
              <a:rPr lang="zh-CN" altLang="en-US" dirty="0">
                <a:solidFill>
                  <a:schemeClr val="tx1"/>
                </a:solidFill>
                <a:latin typeface="Arial" panose="020B0604020202020204" pitchFamily="34" charset="0"/>
                <a:ea typeface="微软雅黑" panose="020B0503020204020204" pitchFamily="34" charset="-122"/>
              </a:rPr>
              <a:t>：美国</a:t>
            </a:r>
            <a:r>
              <a:rPr lang="en-US" altLang="zh-CN" dirty="0">
                <a:solidFill>
                  <a:schemeClr val="tx1"/>
                </a:solidFill>
                <a:latin typeface="Arial" panose="020B0604020202020204" pitchFamily="34" charset="0"/>
                <a:ea typeface="微软雅黑" panose="020B0503020204020204" pitchFamily="34" charset="-122"/>
              </a:rPr>
              <a:t>/2006</a:t>
            </a:r>
            <a:r>
              <a:rPr lang="zh-CN" altLang="en-US" dirty="0">
                <a:solidFill>
                  <a:schemeClr val="tx1"/>
                </a:solidFill>
                <a:latin typeface="Arial" panose="020B0604020202020204" pitchFamily="34" charset="0"/>
                <a:ea typeface="微软雅黑" panose="020B0503020204020204" pitchFamily="34" charset="-122"/>
              </a:rPr>
              <a:t>年</a:t>
            </a:r>
            <a:r>
              <a:rPr lang="en-US" altLang="zh-CN" dirty="0">
                <a:solidFill>
                  <a:schemeClr val="tx1"/>
                </a:solidFill>
                <a:latin typeface="Arial" panose="020B0604020202020204" pitchFamily="34" charset="0"/>
                <a:ea typeface="微软雅黑" panose="020B0503020204020204" pitchFamily="34" charset="-122"/>
              </a:rPr>
              <a:t>2</a:t>
            </a:r>
            <a:r>
              <a:rPr lang="zh-CN" altLang="en-US" dirty="0">
                <a:solidFill>
                  <a:schemeClr val="tx1"/>
                </a:solidFill>
                <a:latin typeface="Arial" panose="020B0604020202020204" pitchFamily="34" charset="0"/>
                <a:ea typeface="微软雅黑" panose="020B0503020204020204" pitchFamily="34" charset="-122"/>
              </a:rPr>
              <a:t>月</a:t>
            </a:r>
            <a:endParaRPr lang="en-US" altLang="zh-CN" dirty="0">
              <a:solidFill>
                <a:schemeClr val="tx1"/>
              </a:solidFill>
              <a:latin typeface="Arial" panose="020B0604020202020204" pitchFamily="34" charset="0"/>
              <a:ea typeface="微软雅黑" panose="020B0503020204020204" pitchFamily="34" charset="-122"/>
            </a:endParaRPr>
          </a:p>
          <a:p>
            <a:r>
              <a:rPr lang="zh-CN" altLang="en-US" b="1" dirty="0"/>
              <a:t>药品类别</a:t>
            </a:r>
            <a:r>
              <a:rPr lang="zh-CN" altLang="en-US" dirty="0"/>
              <a:t>：处方药</a:t>
            </a:r>
            <a:endParaRPr lang="en-US" altLang="zh-CN" dirty="0"/>
          </a:p>
          <a:p>
            <a:pPr marL="0" indent="0">
              <a:buNone/>
            </a:pPr>
            <a:endParaRPr lang="en-US" altLang="zh-CN" dirty="0">
              <a:solidFill>
                <a:srgbClr val="FF0000"/>
              </a:solidFill>
              <a:latin typeface="Arial" panose="020B0604020202020204" pitchFamily="34" charset="0"/>
              <a:ea typeface="微软雅黑" panose="020B0503020204020204" pitchFamily="34"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custDataLst>
              <p:tags r:id="rId2"/>
            </p:custDataLst>
          </p:nvPr>
        </p:nvSpPr>
        <p:spPr>
          <a:xfrm>
            <a:off x="681182" y="365126"/>
            <a:ext cx="8702964" cy="53080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zh-CN" altLang="en-US" sz="3200" b="1" dirty="0">
                <a:solidFill>
                  <a:schemeClr val="tx1"/>
                </a:solidFill>
                <a:latin typeface="Arial" panose="020B0604020202020204" pitchFamily="34" charset="0"/>
                <a:ea typeface="微软雅黑" panose="020B0503020204020204" pitchFamily="34" charset="-122"/>
              </a:rPr>
              <a:t>基本信息</a:t>
            </a:r>
          </a:p>
        </p:txBody>
      </p:sp>
      <p:sp>
        <p:nvSpPr>
          <p:cNvPr id="5" name="内容占位符 2"/>
          <p:cNvSpPr>
            <a:spLocks noGrp="1"/>
          </p:cNvSpPr>
          <p:nvPr>
            <p:custDataLst>
              <p:tags r:id="rId3"/>
            </p:custDataLst>
          </p:nvPr>
        </p:nvSpPr>
        <p:spPr>
          <a:xfrm>
            <a:off x="681181" y="959370"/>
            <a:ext cx="11316187" cy="5356139"/>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5pPr>
            <a:lvl6pPr marL="1284605"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6pPr>
            <a:lvl7pPr marL="1471930"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7pPr>
            <a:lvl8pPr marL="1628775"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8pPr>
            <a:lvl9pPr marL="1805940" indent="-228600" algn="l" defTabSz="914400" rtl="0" eaLnBrk="1" latinLnBrk="0" hangingPunct="1">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9pPr>
          </a:lstStyle>
          <a:p>
            <a:pPr marL="0" indent="0">
              <a:lnSpc>
                <a:spcPct val="110000"/>
              </a:lnSpc>
              <a:buNone/>
            </a:pPr>
            <a:r>
              <a:rPr lang="zh-CN" altLang="en-US" b="1" dirty="0">
                <a:latin typeface="Arial" panose="020B0604020202020204" pitchFamily="34" charset="0"/>
                <a:ea typeface="微软雅黑" panose="020B0503020204020204" pitchFamily="34" charset="-122"/>
              </a:rPr>
              <a:t>参照药品建议</a:t>
            </a:r>
            <a:r>
              <a:rPr lang="zh-CN" altLang="en-US" dirty="0">
                <a:solidFill>
                  <a:srgbClr val="FF0000"/>
                </a:solidFill>
                <a:latin typeface="Arial" panose="020B0604020202020204" pitchFamily="34" charset="0"/>
                <a:ea typeface="微软雅黑" panose="020B0503020204020204" pitchFamily="34" charset="-122"/>
              </a:rPr>
              <a:t>：传统肠溶</a:t>
            </a:r>
            <a:r>
              <a:rPr lang="en-US" altLang="zh-CN" dirty="0">
                <a:solidFill>
                  <a:srgbClr val="FF0000"/>
                </a:solidFill>
                <a:latin typeface="Arial" panose="020B0604020202020204" pitchFamily="34" charset="0"/>
                <a:ea typeface="微软雅黑" panose="020B0503020204020204" pitchFamily="34" charset="-122"/>
              </a:rPr>
              <a:t>PPI</a:t>
            </a:r>
            <a:r>
              <a:rPr lang="zh-CN" altLang="en-US" dirty="0">
                <a:solidFill>
                  <a:srgbClr val="FF0000"/>
                </a:solidFill>
                <a:latin typeface="Arial" panose="020B0604020202020204" pitchFamily="34" charset="0"/>
                <a:ea typeface="微软雅黑" panose="020B0503020204020204" pitchFamily="34" charset="-122"/>
              </a:rPr>
              <a:t>；奥美拉唑碳酸氢钠干混悬剂 </a:t>
            </a:r>
            <a:r>
              <a:rPr lang="en-US" altLang="zh-CN" dirty="0">
                <a:solidFill>
                  <a:srgbClr val="FF0000"/>
                </a:solidFill>
                <a:latin typeface="Arial" panose="020B0604020202020204" pitchFamily="34" charset="0"/>
                <a:ea typeface="微软雅黑" panose="020B0503020204020204" pitchFamily="34" charset="-122"/>
              </a:rPr>
              <a:t>(Ⅱ)</a:t>
            </a:r>
          </a:p>
          <a:p>
            <a:pPr marL="0" indent="0">
              <a:lnSpc>
                <a:spcPct val="110000"/>
              </a:lnSpc>
              <a:buNone/>
            </a:pPr>
            <a:r>
              <a:rPr lang="zh-CN" altLang="en-US" b="1" dirty="0">
                <a:latin typeface="Arial" panose="020B0604020202020204" pitchFamily="34" charset="0"/>
                <a:ea typeface="微软雅黑" panose="020B0503020204020204" pitchFamily="34" charset="-122"/>
              </a:rPr>
              <a:t>发病率：</a:t>
            </a:r>
            <a:r>
              <a:rPr lang="zh-CN" altLang="en-US" sz="1600" i="0" dirty="0">
                <a:effectLst/>
                <a:latin typeface="+mn-ea"/>
              </a:rPr>
              <a:t>消化性溃疡</a:t>
            </a:r>
            <a:r>
              <a:rPr lang="en-US" altLang="zh-CN" sz="1600" i="0" dirty="0">
                <a:effectLst/>
                <a:latin typeface="+mn-ea"/>
              </a:rPr>
              <a:t>(PU)</a:t>
            </a:r>
            <a:r>
              <a:rPr lang="zh-CN" altLang="en-US" sz="1600" i="0" dirty="0">
                <a:solidFill>
                  <a:schemeClr val="tx1">
                    <a:lumMod val="50000"/>
                  </a:schemeClr>
                </a:solidFill>
                <a:effectLst/>
                <a:latin typeface="+mn-ea"/>
              </a:rPr>
              <a:t>作为一种常见疾病在普通人群中的终身患病率为</a:t>
            </a:r>
            <a:r>
              <a:rPr lang="en-US" altLang="zh-CN" sz="1600" b="1" i="0" dirty="0">
                <a:solidFill>
                  <a:srgbClr val="FF0000"/>
                </a:solidFill>
                <a:effectLst/>
                <a:latin typeface="+mn-ea"/>
              </a:rPr>
              <a:t>5%~10%</a:t>
            </a:r>
            <a:r>
              <a:rPr lang="zh-CN" altLang="en-US" sz="1600" b="1" dirty="0">
                <a:solidFill>
                  <a:srgbClr val="FF0000"/>
                </a:solidFill>
                <a:latin typeface="+mn-ea"/>
              </a:rPr>
              <a:t>，</a:t>
            </a:r>
            <a:r>
              <a:rPr lang="en-US" altLang="zh-CN" sz="1600" b="1" i="0" baseline="36000" dirty="0">
                <a:solidFill>
                  <a:srgbClr val="FF0000"/>
                </a:solidFill>
                <a:effectLst/>
                <a:latin typeface="+mn-ea"/>
              </a:rPr>
              <a:t>1,2</a:t>
            </a:r>
            <a:r>
              <a:rPr lang="zh-CN" altLang="en-US" sz="1600" b="1" i="0" baseline="36000" dirty="0">
                <a:solidFill>
                  <a:srgbClr val="FF0000"/>
                </a:solidFill>
                <a:effectLst/>
                <a:latin typeface="+mn-ea"/>
              </a:rPr>
              <a:t>。</a:t>
            </a:r>
            <a:endParaRPr lang="en-US" altLang="zh-CN" sz="1600" b="1" baseline="36000" dirty="0">
              <a:solidFill>
                <a:srgbClr val="FF0000"/>
              </a:solidFill>
              <a:latin typeface="+mn-ea"/>
            </a:endParaRPr>
          </a:p>
          <a:p>
            <a:pPr marL="0" indent="0">
              <a:lnSpc>
                <a:spcPct val="110000"/>
              </a:lnSpc>
              <a:buNone/>
            </a:pPr>
            <a:r>
              <a:rPr lang="zh-CN" altLang="en-US" sz="1400" i="0" dirty="0">
                <a:effectLst/>
                <a:latin typeface="+mn-ea"/>
              </a:rPr>
              <a:t>夜间酸突破疾病（</a:t>
            </a:r>
            <a:r>
              <a:rPr lang="en-US" altLang="zh-CN" sz="1400" i="0" dirty="0">
                <a:effectLst/>
                <a:latin typeface="+mn-ea"/>
              </a:rPr>
              <a:t>NAB</a:t>
            </a:r>
            <a:r>
              <a:rPr lang="zh-CN" altLang="en-US" sz="1400" i="0" dirty="0">
                <a:effectLst/>
                <a:latin typeface="+mn-ea"/>
              </a:rPr>
              <a:t>）是指在应用质子泵抑制剂（</a:t>
            </a:r>
            <a:r>
              <a:rPr lang="en-US" altLang="zh-CN" sz="1400" i="0" dirty="0">
                <a:effectLst/>
                <a:latin typeface="+mn-ea"/>
              </a:rPr>
              <a:t>PPI</a:t>
            </a:r>
            <a:r>
              <a:rPr lang="zh-CN" altLang="en-US" sz="1400" i="0" dirty="0">
                <a:effectLst/>
                <a:latin typeface="+mn-ea"/>
              </a:rPr>
              <a:t>）治疗的过程中，患者夜间胃内</a:t>
            </a:r>
            <a:r>
              <a:rPr lang="en-US" altLang="zh-CN" sz="1400" i="0" dirty="0">
                <a:effectLst/>
                <a:latin typeface="+mn-ea"/>
              </a:rPr>
              <a:t>pH</a:t>
            </a:r>
            <a:r>
              <a:rPr lang="zh-CN" altLang="en-US" sz="1400" i="0" dirty="0">
                <a:effectLst/>
                <a:latin typeface="+mn-ea"/>
              </a:rPr>
              <a:t>值小于</a:t>
            </a:r>
            <a:r>
              <a:rPr lang="en-US" altLang="zh-CN" sz="1400" i="0" dirty="0">
                <a:effectLst/>
                <a:latin typeface="+mn-ea"/>
              </a:rPr>
              <a:t>4</a:t>
            </a:r>
            <a:r>
              <a:rPr lang="zh-CN" altLang="en-US" sz="1400" i="0" dirty="0">
                <a:effectLst/>
                <a:latin typeface="+mn-ea"/>
              </a:rPr>
              <a:t>的时间持续超过</a:t>
            </a:r>
            <a:r>
              <a:rPr lang="en-US" altLang="zh-CN" sz="1400" i="0" dirty="0">
                <a:effectLst/>
                <a:latin typeface="+mn-ea"/>
              </a:rPr>
              <a:t>60</a:t>
            </a:r>
            <a:r>
              <a:rPr lang="zh-CN" altLang="en-US" sz="1400" i="0" dirty="0">
                <a:effectLst/>
                <a:latin typeface="+mn-ea"/>
              </a:rPr>
              <a:t>分钟，并出现烧灼感、反酸等症状，是使用</a:t>
            </a:r>
            <a:r>
              <a:rPr lang="en-US" altLang="zh-CN" sz="1400" i="0" dirty="0">
                <a:effectLst/>
                <a:latin typeface="+mn-ea"/>
              </a:rPr>
              <a:t>PPI</a:t>
            </a:r>
            <a:r>
              <a:rPr lang="zh-CN" altLang="en-US" sz="1400" i="0" dirty="0">
                <a:effectLst/>
                <a:latin typeface="+mn-ea"/>
              </a:rPr>
              <a:t>的常见并发症。</a:t>
            </a:r>
            <a:r>
              <a:rPr lang="zh-CN" altLang="en-US" sz="1400" b="0" i="0" dirty="0">
                <a:solidFill>
                  <a:srgbClr val="333333"/>
                </a:solidFill>
                <a:effectLst/>
                <a:latin typeface="+mn-ea"/>
              </a:rPr>
              <a:t>对睡眠造成严重影响。而对于本身就患有胃酸相关疾病的患者来说，</a:t>
            </a:r>
            <a:r>
              <a:rPr lang="en-US" altLang="zh-CN" sz="1400" b="0" i="0" dirty="0">
                <a:solidFill>
                  <a:srgbClr val="333333"/>
                </a:solidFill>
                <a:effectLst/>
                <a:latin typeface="+mn-ea"/>
              </a:rPr>
              <a:t>NAB</a:t>
            </a:r>
            <a:r>
              <a:rPr lang="zh-CN" altLang="en-US" sz="1400" b="0" i="0" dirty="0">
                <a:solidFill>
                  <a:srgbClr val="333333"/>
                </a:solidFill>
                <a:effectLst/>
                <a:latin typeface="+mn-ea"/>
              </a:rPr>
              <a:t>的发生可能使原有疾病加重、进展。</a:t>
            </a:r>
            <a:r>
              <a:rPr lang="zh-CN" altLang="en-US" sz="1400" i="0" dirty="0">
                <a:effectLst/>
                <a:latin typeface="+mn-ea"/>
              </a:rPr>
              <a:t>对于</a:t>
            </a:r>
            <a:r>
              <a:rPr lang="en-US" altLang="zh-CN" sz="1400" i="0" dirty="0">
                <a:effectLst/>
                <a:latin typeface="+mn-ea"/>
              </a:rPr>
              <a:t>NAB</a:t>
            </a:r>
            <a:r>
              <a:rPr lang="zh-CN" altLang="en-US" sz="1400" i="0" dirty="0">
                <a:effectLst/>
                <a:latin typeface="+mn-ea"/>
              </a:rPr>
              <a:t>，目前临床还未发现理想的治疗手段，对症处理仍是主要的对策。</a:t>
            </a:r>
            <a:endParaRPr lang="en-US" altLang="zh-CN" sz="1400" b="0" i="0" dirty="0">
              <a:solidFill>
                <a:srgbClr val="333333"/>
              </a:solidFill>
              <a:effectLst/>
              <a:latin typeface="+mn-ea"/>
            </a:endParaRPr>
          </a:p>
          <a:p>
            <a:pPr marL="0" indent="0">
              <a:buNone/>
            </a:pPr>
            <a:r>
              <a:rPr lang="zh-CN" altLang="en-US" b="1" i="0" dirty="0">
                <a:effectLst/>
                <a:latin typeface="+mn-ea"/>
              </a:rPr>
              <a:t>相比于同治疗领域产品优势</a:t>
            </a:r>
            <a:endParaRPr lang="en-US" altLang="zh-CN" sz="1600" b="1" i="0" dirty="0">
              <a:solidFill>
                <a:srgbClr val="333333"/>
              </a:solidFill>
              <a:effectLst/>
              <a:latin typeface="+mn-ea"/>
            </a:endParaRPr>
          </a:p>
          <a:p>
            <a:pPr marL="0" indent="0">
              <a:lnSpc>
                <a:spcPct val="150000"/>
              </a:lnSpc>
              <a:buNone/>
            </a:pPr>
            <a:r>
              <a:rPr lang="zh-CN" altLang="en-US" sz="1600" b="1" i="0" dirty="0">
                <a:solidFill>
                  <a:srgbClr val="FF0000"/>
                </a:solidFill>
                <a:effectLst/>
                <a:latin typeface="+mn-ea"/>
              </a:rPr>
              <a:t>起效快，作用更持久，无需食物刺激，患者依从性高。</a:t>
            </a:r>
          </a:p>
          <a:p>
            <a:pPr marL="0" indent="0">
              <a:lnSpc>
                <a:spcPct val="150000"/>
              </a:lnSpc>
              <a:buNone/>
            </a:pPr>
            <a:r>
              <a:rPr lang="zh-CN" altLang="en-US" sz="1400" b="0" i="0" dirty="0">
                <a:solidFill>
                  <a:srgbClr val="333333"/>
                </a:solidFill>
                <a:effectLst/>
                <a:latin typeface="+mn-ea"/>
              </a:rPr>
              <a:t>奥美拉唑碳酸氢钠胶囊中的碳酸氢钠具有多重作用，首先碳酸氢钠可以迅速中和胃酸以缓解部分临床症状，其次可以保护弱碱性的奥美拉唑不受胃酸的分解破坏，最后碳酸氢钠还可以大量激活质子泵从而使奥美拉唑在胃部吸收，直接、迅速地作用于质子泵进而抑制胃酸的分泌，由于碳酸氢钠对质子泵的</a:t>
            </a:r>
            <a:r>
              <a:rPr lang="zh-CN" altLang="en-US" sz="1400" b="1" i="0" dirty="0">
                <a:solidFill>
                  <a:srgbClr val="FF0000"/>
                </a:solidFill>
                <a:effectLst/>
                <a:latin typeface="+mn-ea"/>
              </a:rPr>
              <a:t>彻底激活</a:t>
            </a:r>
            <a:r>
              <a:rPr lang="zh-CN" altLang="en-US" sz="1400" b="0" i="0" dirty="0">
                <a:solidFill>
                  <a:srgbClr val="333333"/>
                </a:solidFill>
                <a:effectLst/>
                <a:latin typeface="+mn-ea"/>
              </a:rPr>
              <a:t>使得奥美拉唑碳酸氢钠胶囊的作用更加持久。</a:t>
            </a:r>
            <a:endParaRPr lang="en-US" altLang="zh-CN" sz="1400" b="0" i="0" dirty="0">
              <a:solidFill>
                <a:srgbClr val="333333"/>
              </a:solidFill>
              <a:effectLst/>
              <a:latin typeface="+mn-ea"/>
            </a:endParaRPr>
          </a:p>
          <a:p>
            <a:pPr marL="0" indent="0">
              <a:lnSpc>
                <a:spcPct val="150000"/>
              </a:lnSpc>
              <a:buNone/>
            </a:pPr>
            <a:r>
              <a:rPr lang="zh-CN" altLang="en-US" sz="1600" b="1" i="0" dirty="0">
                <a:solidFill>
                  <a:srgbClr val="FF0000"/>
                </a:solidFill>
                <a:effectLst/>
                <a:latin typeface="+mn-ea"/>
              </a:rPr>
              <a:t>服用方便，可按需服用</a:t>
            </a:r>
            <a:endParaRPr lang="en-US" altLang="zh-CN" sz="1600" b="1" i="0" dirty="0">
              <a:solidFill>
                <a:srgbClr val="FF0000"/>
              </a:solidFill>
              <a:effectLst/>
              <a:latin typeface="+mn-ea"/>
            </a:endParaRPr>
          </a:p>
          <a:p>
            <a:pPr marL="0" indent="0">
              <a:buNone/>
            </a:pPr>
            <a:r>
              <a:rPr lang="zh-CN" altLang="en-US" sz="1400" dirty="0">
                <a:latin typeface="+mn-ea"/>
              </a:rPr>
              <a:t>奥美拉唑碳酸氢钠胶囊作为速释制剂，不同于复合药的概念，其快速起效的特点</a:t>
            </a:r>
            <a:r>
              <a:rPr lang="en-US" altLang="zh-CN" sz="1400" dirty="0">
                <a:latin typeface="+mn-ea"/>
              </a:rPr>
              <a:t>(</a:t>
            </a:r>
            <a:r>
              <a:rPr lang="zh-CN" altLang="en-US" sz="1400" dirty="0">
                <a:latin typeface="+mn-ea"/>
              </a:rPr>
              <a:t>奥美拉唑的药动学曲线</a:t>
            </a:r>
            <a:r>
              <a:rPr lang="en-US" altLang="zh-CN" sz="1400" dirty="0">
                <a:latin typeface="+mn-ea"/>
              </a:rPr>
              <a:t>)</a:t>
            </a:r>
            <a:r>
              <a:rPr lang="zh-CN" altLang="en-US" sz="1400" dirty="0">
                <a:latin typeface="+mn-ea"/>
              </a:rPr>
              <a:t>无法通过联用奥美拉唑肠溶胶囊和碳酸氢钠溶液实现或拟合。因此是目前唯一批准用 于降低危重患者上消化道出血风险的质子泵抑制剂。</a:t>
            </a:r>
            <a:endParaRPr lang="en-US" altLang="zh-CN" sz="1400" b="0" i="0" dirty="0">
              <a:solidFill>
                <a:srgbClr val="333333"/>
              </a:solidFill>
              <a:effectLst/>
              <a:latin typeface="+mn-ea"/>
            </a:endParaRPr>
          </a:p>
        </p:txBody>
      </p:sp>
      <p:sp>
        <p:nvSpPr>
          <p:cNvPr id="6" name="文本框 5">
            <a:extLst>
              <a:ext uri="{FF2B5EF4-FFF2-40B4-BE49-F238E27FC236}">
                <a16:creationId xmlns:a16="http://schemas.microsoft.com/office/drawing/2014/main" id="{5BF4412E-8119-1B22-8BF7-A4B373264310}"/>
              </a:ext>
            </a:extLst>
          </p:cNvPr>
          <p:cNvSpPr txBox="1"/>
          <p:nvPr/>
        </p:nvSpPr>
        <p:spPr>
          <a:xfrm>
            <a:off x="605229" y="6367441"/>
            <a:ext cx="9827926" cy="417743"/>
          </a:xfrm>
          <a:prstGeom prst="rect">
            <a:avLst/>
          </a:prstGeom>
          <a:noFill/>
        </p:spPr>
        <p:txBody>
          <a:bodyPr wrap="square">
            <a:spAutoFit/>
          </a:bodyPr>
          <a:lstStyle/>
          <a:p>
            <a:pPr>
              <a:lnSpc>
                <a:spcPct val="110000"/>
              </a:lnSpc>
            </a:pPr>
            <a:r>
              <a:rPr lang="en-US" altLang="zh-CN"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方正小标宋简体" panose="02000000000000000000" charset="-122"/>
              </a:rPr>
              <a:t>[1]</a:t>
            </a:r>
            <a:r>
              <a:rPr lang="en-US" altLang="zh-CN" sz="1000" dirty="0" err="1">
                <a:solidFill>
                  <a:schemeClr val="tx1"/>
                </a:solidFill>
                <a:latin typeface="Arial" panose="020B0604020202020204" pitchFamily="34" charset="0"/>
                <a:ea typeface="微软雅黑" panose="020B0503020204020204" pitchFamily="34" charset="-122"/>
                <a:cs typeface="Arial" panose="020B0604020202020204" pitchFamily="34" charset="0"/>
                <a:sym typeface="方正小标宋简体" panose="02000000000000000000" charset="-122"/>
              </a:rPr>
              <a:t>中华消化杂志编辑委员会,消化性溃疡诊断与治疗共识意见</a:t>
            </a:r>
            <a:r>
              <a:rPr lang="en-US" altLang="zh-CN"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方正小标宋简体" panose="02000000000000000000" charset="-122"/>
              </a:rPr>
              <a:t>,</a:t>
            </a:r>
            <a:r>
              <a:rPr lang="zh-CN" altLang="en-US"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方正小标宋简体" panose="02000000000000000000" charset="-122"/>
              </a:rPr>
              <a:t>中华消化杂志</a:t>
            </a:r>
            <a:r>
              <a:rPr lang="en-US" altLang="zh-CN"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方正小标宋简体" panose="02000000000000000000" charset="-122"/>
              </a:rPr>
              <a:t>（2022 </a:t>
            </a:r>
            <a:r>
              <a:rPr lang="en-US" altLang="zh-CN" sz="1000" dirty="0" err="1">
                <a:solidFill>
                  <a:schemeClr val="tx1"/>
                </a:solidFill>
                <a:latin typeface="Arial" panose="020B0604020202020204" pitchFamily="34" charset="0"/>
                <a:ea typeface="微软雅黑" panose="020B0503020204020204" pitchFamily="34" charset="-122"/>
                <a:cs typeface="Arial" panose="020B0604020202020204" pitchFamily="34" charset="0"/>
                <a:sym typeface="方正小标宋简体" panose="02000000000000000000" charset="-122"/>
              </a:rPr>
              <a:t>年，上海</a:t>
            </a:r>
            <a:r>
              <a:rPr lang="en-US" altLang="zh-CN"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方正小标宋简体" panose="02000000000000000000" charset="-122"/>
              </a:rPr>
              <a:t>)</a:t>
            </a:r>
            <a:r>
              <a:rPr lang="zh-CN" altLang="en-US"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方正小标宋简体" panose="02000000000000000000" charset="-122"/>
              </a:rPr>
              <a:t>2023 年3 月第43 卷第3 期</a:t>
            </a:r>
            <a:endParaRPr lang="en-US" altLang="zh-CN"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方正小标宋简体" panose="02000000000000000000" charset="-122"/>
            </a:endParaRPr>
          </a:p>
          <a:p>
            <a:pPr>
              <a:lnSpc>
                <a:spcPct val="110000"/>
              </a:lnSpc>
            </a:pPr>
            <a:r>
              <a:rPr lang="en-US" altLang="zh-CN"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方正小标宋简体" panose="02000000000000000000" charset="-122"/>
              </a:rPr>
              <a:t>[2]</a:t>
            </a:r>
            <a:r>
              <a:rPr lang="zh-CN" altLang="en-US" sz="1000" dirty="0">
                <a:solidFill>
                  <a:srgbClr val="000000"/>
                </a:solidFill>
                <a:effectLst/>
                <a:latin typeface="Arial" panose="020B0604020202020204" pitchFamily="34" charset="0"/>
                <a:ea typeface="微软雅黑" panose="020B0503020204020204" pitchFamily="34" charset="-122"/>
                <a:cs typeface="Arial" panose="020B0604020202020204" pitchFamily="34" charset="0"/>
              </a:rPr>
              <a:t> </a:t>
            </a:r>
            <a:r>
              <a:rPr lang="en-US" altLang="zh-CN" sz="1000" dirty="0">
                <a:solidFill>
                  <a:srgbClr val="000000"/>
                </a:solidFill>
                <a:effectLst/>
                <a:latin typeface="Arial" panose="020B0604020202020204" pitchFamily="34" charset="0"/>
                <a:ea typeface="微软雅黑" panose="020B0503020204020204" pitchFamily="34" charset="-122"/>
                <a:cs typeface="Arial" panose="020B0604020202020204" pitchFamily="34" charset="0"/>
              </a:rPr>
              <a:t>Lanas </a:t>
            </a:r>
            <a:r>
              <a:rPr lang="en-US" altLang="zh-CN" sz="1000" dirty="0" err="1">
                <a:solidFill>
                  <a:srgbClr val="000000"/>
                </a:solidFill>
                <a:effectLst/>
                <a:latin typeface="Arial" panose="020B0604020202020204" pitchFamily="34" charset="0"/>
                <a:ea typeface="微软雅黑" panose="020B0503020204020204" pitchFamily="34" charset="-122"/>
                <a:cs typeface="Arial" panose="020B0604020202020204" pitchFamily="34" charset="0"/>
              </a:rPr>
              <a:t>A,Chan</a:t>
            </a:r>
            <a:r>
              <a:rPr lang="en-US" altLang="zh-CN" sz="1000" dirty="0">
                <a:solidFill>
                  <a:srgbClr val="000000"/>
                </a:solidFill>
                <a:effectLst/>
                <a:latin typeface="Arial" panose="020B0604020202020204" pitchFamily="34" charset="0"/>
                <a:ea typeface="微软雅黑" panose="020B0503020204020204" pitchFamily="34" charset="-122"/>
                <a:cs typeface="Arial" panose="020B0604020202020204" pitchFamily="34" charset="0"/>
              </a:rPr>
              <a:t> </a:t>
            </a:r>
            <a:r>
              <a:rPr lang="en-US" altLang="zh-CN" sz="1000" dirty="0" err="1">
                <a:solidFill>
                  <a:srgbClr val="000000"/>
                </a:solidFill>
                <a:effectLst/>
                <a:latin typeface="Arial" panose="020B0604020202020204" pitchFamily="34" charset="0"/>
                <a:ea typeface="微软雅黑" panose="020B0503020204020204" pitchFamily="34" charset="-122"/>
                <a:cs typeface="Arial" panose="020B0604020202020204" pitchFamily="34" charset="0"/>
              </a:rPr>
              <a:t>FKL.Peptic</a:t>
            </a:r>
            <a:r>
              <a:rPr lang="en-US" altLang="zh-CN" sz="1000" dirty="0">
                <a:solidFill>
                  <a:srgbClr val="000000"/>
                </a:solidFill>
                <a:effectLst/>
                <a:latin typeface="Arial" panose="020B0604020202020204" pitchFamily="34" charset="0"/>
                <a:ea typeface="微软雅黑" panose="020B0503020204020204" pitchFamily="34" charset="-122"/>
                <a:cs typeface="Arial" panose="020B0604020202020204" pitchFamily="34" charset="0"/>
              </a:rPr>
              <a:t> ulcer disease[J].Lancet,2017,390(10094):613-624.DOI:10.1016/S0140-6736(16)32404-7.</a:t>
            </a:r>
          </a:p>
        </p:txBody>
      </p:sp>
    </p:spTree>
    <p:custDataLst>
      <p:tags r:id="rId1"/>
    </p:custDataLst>
    <p:extLst>
      <p:ext uri="{BB962C8B-B14F-4D97-AF65-F5344CB8AC3E}">
        <p14:creationId xmlns:p14="http://schemas.microsoft.com/office/powerpoint/2010/main" val="840463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356870" y="6395085"/>
            <a:ext cx="11744960" cy="265430"/>
          </a:xfrm>
          <a:prstGeom prst="rect">
            <a:avLst/>
          </a:prstGeom>
          <a:noFill/>
        </p:spPr>
        <p:txBody>
          <a:bodyPr wrap="square" rtlCol="0">
            <a:noAutofit/>
          </a:bodyPr>
          <a:lstStyle/>
          <a:p>
            <a:r>
              <a:rPr lang="en-US" altLang="zh-CN"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ea"/>
              </a:rPr>
              <a:t>[1]</a:t>
            </a:r>
            <a:r>
              <a:rPr lang="zh-CN" altLang="en-US"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ea"/>
              </a:rPr>
              <a:t>药品</a:t>
            </a:r>
            <a:r>
              <a:rPr lang="zh-CN" altLang="en-US" sz="1000" dirty="0">
                <a:latin typeface="Arial" panose="020B0604020202020204" pitchFamily="34" charset="0"/>
                <a:ea typeface="微软雅黑" panose="020B0503020204020204" pitchFamily="34" charset="-122"/>
                <a:cs typeface="Arial" panose="020B0604020202020204" pitchFamily="34" charset="0"/>
                <a:sym typeface="+mn-ea"/>
              </a:rPr>
              <a:t>说明书</a:t>
            </a:r>
            <a:endParaRPr lang="zh-CN" altLang="en-US" sz="1000" dirty="0">
              <a:solidFill>
                <a:schemeClr val="tx1"/>
              </a:solidFill>
              <a:latin typeface="Arial" panose="020B0604020202020204" pitchFamily="34" charset="0"/>
              <a:ea typeface="微软雅黑" panose="020B0503020204020204" pitchFamily="34" charset="-122"/>
              <a:cs typeface="Arial" panose="020B0604020202020204" pitchFamily="34" charset="0"/>
              <a:sym typeface="+mn-ea"/>
            </a:endParaRPr>
          </a:p>
          <a:p>
            <a:r>
              <a:rPr lang="en-US" altLang="zh-CN" sz="1000" dirty="0">
                <a:solidFill>
                  <a:schemeClr val="tx1"/>
                </a:solidFill>
                <a:latin typeface="Arial" panose="020B0604020202020204" pitchFamily="34" charset="0"/>
                <a:ea typeface="微软雅黑" panose="020B0503020204020204" pitchFamily="34" charset="-122"/>
                <a:cs typeface="Arial" panose="020B0604020202020204" pitchFamily="34" charset="0"/>
              </a:rPr>
              <a:t>[2]</a:t>
            </a:r>
            <a:r>
              <a:rPr lang="zh-CN" altLang="en-US" sz="1000" dirty="0">
                <a:solidFill>
                  <a:schemeClr val="tx1"/>
                </a:solidFill>
                <a:latin typeface="Arial" panose="020B0604020202020204" pitchFamily="34" charset="0"/>
                <a:ea typeface="微软雅黑" panose="020B0503020204020204" pitchFamily="34" charset="-122"/>
                <a:cs typeface="Arial" panose="020B0604020202020204" pitchFamily="34" charset="0"/>
              </a:rPr>
              <a:t>FDA妊娠分级及相关临床指南</a:t>
            </a:r>
            <a:endParaRPr lang="en-US" altLang="zh-CN" sz="10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7"/>
          <p:cNvSpPr txBox="1"/>
          <p:nvPr>
            <p:custDataLst>
              <p:tags r:id="rId3"/>
            </p:custDataLst>
          </p:nvPr>
        </p:nvSpPr>
        <p:spPr>
          <a:xfrm>
            <a:off x="358480" y="5570998"/>
            <a:ext cx="11833519" cy="345772"/>
          </a:xfrm>
          <a:prstGeom prst="rect">
            <a:avLst/>
          </a:prstGeom>
          <a:noFill/>
        </p:spPr>
        <p:txBody>
          <a:bodyPr wrap="square" rtlCol="0" anchor="t">
            <a:noAutofit/>
          </a:bodyPr>
          <a:lstStyle/>
          <a:p>
            <a:pPr>
              <a:lnSpc>
                <a:spcPct val="130000"/>
              </a:lnSpc>
            </a:pPr>
            <a:r>
              <a:rPr lang="zh-CN" altLang="en-US" dirty="0">
                <a:solidFill>
                  <a:schemeClr val="tx1"/>
                </a:solidFill>
                <a:latin typeface="Arial" panose="020B0604020202020204" pitchFamily="34" charset="0"/>
                <a:ea typeface="微软雅黑" panose="020B0503020204020204" pitchFamily="34" charset="-122"/>
                <a:cs typeface="微软雅黑" panose="020B0503020204020204" pitchFamily="34" charset="-122"/>
                <a:sym typeface="+mn-ea"/>
              </a:rPr>
              <a:t>另外由于本品中还含有碳酸氢钠，故本品使用中可能产生的不良反应也包括可能由碳酸氢钠引起的代谢性碱中毒等不良反应。</a:t>
            </a:r>
            <a:endParaRPr lang="zh-CN" altLang="en-US" dirty="0">
              <a:solidFill>
                <a:schemeClr val="tx1"/>
              </a:solidFill>
              <a:latin typeface="Arial" panose="020B0604020202020204" pitchFamily="34" charset="0"/>
              <a:ea typeface="微软雅黑" panose="020B0503020204020204" pitchFamily="34" charset="-122"/>
              <a:cs typeface="微软雅黑" panose="020B0503020204020204" pitchFamily="34" charset="-122"/>
            </a:endParaRPr>
          </a:p>
          <a:p>
            <a:pPr>
              <a:lnSpc>
                <a:spcPct val="130000"/>
              </a:lnSpc>
            </a:pPr>
            <a:endParaRPr lang="zh-CN" altLang="en-US" dirty="0">
              <a:solidFill>
                <a:schemeClr val="tx1"/>
              </a:solidFill>
              <a:latin typeface="Arial" panose="020B0604020202020204" pitchFamily="34" charset="0"/>
              <a:ea typeface="微软雅黑" panose="020B0503020204020204" pitchFamily="34" charset="-122"/>
              <a:cs typeface="微软雅黑" panose="020B0503020204020204" pitchFamily="34" charset="-122"/>
              <a:sym typeface="+mn-ea"/>
            </a:endParaRPr>
          </a:p>
        </p:txBody>
      </p:sp>
      <p:sp>
        <p:nvSpPr>
          <p:cNvPr id="9" name="文本框 8"/>
          <p:cNvSpPr txBox="1"/>
          <p:nvPr>
            <p:custDataLst>
              <p:tags r:id="rId4"/>
            </p:custDataLst>
          </p:nvPr>
        </p:nvSpPr>
        <p:spPr>
          <a:xfrm>
            <a:off x="853056" y="838553"/>
            <a:ext cx="9892915" cy="479683"/>
          </a:xfrm>
          <a:prstGeom prst="rect">
            <a:avLst/>
          </a:prstGeom>
          <a:noFill/>
        </p:spPr>
        <p:txBody>
          <a:bodyPr wrap="square" rtlCol="0">
            <a:spAutoFit/>
          </a:bodyPr>
          <a:lstStyle/>
          <a:p>
            <a:pPr>
              <a:lnSpc>
                <a:spcPct val="160000"/>
              </a:lnSpc>
            </a:pPr>
            <a:r>
              <a:rPr lang="zh-CN" altLang="en-US" dirty="0">
                <a:solidFill>
                  <a:schemeClr val="tx1"/>
                </a:solidFill>
                <a:latin typeface="Arial" panose="020B0604020202020204" pitchFamily="34" charset="0"/>
                <a:ea typeface="微软雅黑" panose="020B0503020204020204" pitchFamily="34" charset="-122"/>
                <a:cs typeface="微软雅黑" panose="020B0503020204020204" pitchFamily="34" charset="-122"/>
                <a:sym typeface="+mn-ea"/>
              </a:rPr>
              <a:t>奥美拉唑碳酸氢钠胶囊（</a:t>
            </a:r>
            <a:r>
              <a:rPr lang="en-US" altLang="zh-CN" dirty="0">
                <a:solidFill>
                  <a:schemeClr val="tx1"/>
                </a:solidFill>
                <a:latin typeface="Arial" panose="020B0604020202020204" pitchFamily="34" charset="0"/>
                <a:ea typeface="微软雅黑" panose="020B0503020204020204" pitchFamily="34" charset="-122"/>
                <a:cs typeface="微软雅黑" panose="020B0503020204020204" pitchFamily="34" charset="-122"/>
                <a:sym typeface="+mn-ea"/>
              </a:rPr>
              <a:t>Ⅱ</a:t>
            </a:r>
            <a:r>
              <a:rPr lang="zh-CN" altLang="en-US" dirty="0">
                <a:solidFill>
                  <a:schemeClr val="tx1"/>
                </a:solidFill>
                <a:latin typeface="Arial" panose="020B0604020202020204" pitchFamily="34" charset="0"/>
                <a:ea typeface="微软雅黑" panose="020B0503020204020204" pitchFamily="34" charset="-122"/>
                <a:cs typeface="微软雅黑" panose="020B0503020204020204" pitchFamily="34" charset="-122"/>
                <a:sym typeface="+mn-ea"/>
              </a:rPr>
              <a:t>）不良反应主要来源于奥美拉唑和碳酸氢钠。</a:t>
            </a:r>
            <a:endParaRPr lang="en-US" altLang="zh-CN" dirty="0">
              <a:solidFill>
                <a:schemeClr val="tx1"/>
              </a:solidFill>
              <a:latin typeface="Arial" panose="020B0604020202020204" pitchFamily="34" charset="0"/>
              <a:ea typeface="微软雅黑" panose="020B0503020204020204" pitchFamily="34" charset="-122"/>
              <a:cs typeface="微软雅黑" panose="020B0503020204020204" pitchFamily="34" charset="-122"/>
              <a:sym typeface="+mn-ea"/>
            </a:endParaRPr>
          </a:p>
        </p:txBody>
      </p:sp>
      <p:sp>
        <p:nvSpPr>
          <p:cNvPr id="4" name="标题 3"/>
          <p:cNvSpPr>
            <a:spLocks noGrp="1"/>
          </p:cNvSpPr>
          <p:nvPr>
            <p:custDataLst>
              <p:tags r:id="rId5"/>
            </p:custDataLst>
          </p:nvPr>
        </p:nvSpPr>
        <p:spPr>
          <a:xfrm>
            <a:off x="356870" y="431166"/>
            <a:ext cx="8545945" cy="53080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zh-CN" altLang="en-US" sz="2800" dirty="0">
                <a:solidFill>
                  <a:schemeClr val="tx1"/>
                </a:solidFill>
                <a:latin typeface="Arial" panose="020B0604020202020204" pitchFamily="34" charset="0"/>
                <a:ea typeface="微软雅黑" panose="020B0503020204020204" pitchFamily="34" charset="-122"/>
              </a:rPr>
              <a:t>安全性</a:t>
            </a:r>
          </a:p>
        </p:txBody>
      </p:sp>
      <p:graphicFrame>
        <p:nvGraphicFramePr>
          <p:cNvPr id="2" name="图表 1">
            <a:extLst>
              <a:ext uri="{FF2B5EF4-FFF2-40B4-BE49-F238E27FC236}">
                <a16:creationId xmlns:a16="http://schemas.microsoft.com/office/drawing/2014/main" id="{13FEDA41-3754-C8BF-CBD9-3EDC0ABF3F9D}"/>
              </a:ext>
            </a:extLst>
          </p:cNvPr>
          <p:cNvGraphicFramePr>
            <a:graphicFrameLocks/>
          </p:cNvGraphicFramePr>
          <p:nvPr>
            <p:extLst>
              <p:ext uri="{D42A27DB-BD31-4B8C-83A1-F6EECF244321}">
                <p14:modId xmlns:p14="http://schemas.microsoft.com/office/powerpoint/2010/main" val="2570692155"/>
              </p:ext>
            </p:extLst>
          </p:nvPr>
        </p:nvGraphicFramePr>
        <p:xfrm>
          <a:off x="1055867" y="2306925"/>
          <a:ext cx="5433067" cy="3131531"/>
        </p:xfrm>
        <a:graphic>
          <a:graphicData uri="http://schemas.openxmlformats.org/drawingml/2006/chart">
            <c:chart xmlns:c="http://schemas.openxmlformats.org/drawingml/2006/chart" xmlns:r="http://schemas.openxmlformats.org/officeDocument/2006/relationships" r:id="rId7"/>
          </a:graphicData>
        </a:graphic>
      </p:graphicFrame>
      <p:sp>
        <p:nvSpPr>
          <p:cNvPr id="6" name="文本框 5">
            <a:extLst>
              <a:ext uri="{FF2B5EF4-FFF2-40B4-BE49-F238E27FC236}">
                <a16:creationId xmlns:a16="http://schemas.microsoft.com/office/drawing/2014/main" id="{CE871DEE-5BB4-10DA-6FA4-F7EDDAF7D92B}"/>
              </a:ext>
            </a:extLst>
          </p:cNvPr>
          <p:cNvSpPr txBox="1"/>
          <p:nvPr/>
        </p:nvSpPr>
        <p:spPr>
          <a:xfrm>
            <a:off x="8001430" y="1641365"/>
            <a:ext cx="6241054" cy="369332"/>
          </a:xfrm>
          <a:prstGeom prst="rect">
            <a:avLst/>
          </a:prstGeom>
          <a:noFill/>
        </p:spPr>
        <p:txBody>
          <a:bodyPr wrap="square">
            <a:spAutoFit/>
          </a:bodyPr>
          <a:lstStyle/>
          <a:p>
            <a:r>
              <a:rPr lang="zh-CN" altLang="en-US" dirty="0">
                <a:latin typeface="Arial" panose="020B0604020202020204" pitchFamily="34" charset="0"/>
                <a:ea typeface="微软雅黑" panose="020B0503020204020204" pitchFamily="34" charset="-122"/>
              </a:rPr>
              <a:t>与目录内产品安全性方面的优势</a:t>
            </a:r>
          </a:p>
        </p:txBody>
      </p:sp>
      <p:pic>
        <p:nvPicPr>
          <p:cNvPr id="10" name="图片 9">
            <a:extLst>
              <a:ext uri="{FF2B5EF4-FFF2-40B4-BE49-F238E27FC236}">
                <a16:creationId xmlns:a16="http://schemas.microsoft.com/office/drawing/2014/main" id="{BE08A877-DCEF-FD9D-3881-397BCAA00653}"/>
              </a:ext>
            </a:extLst>
          </p:cNvPr>
          <p:cNvPicPr>
            <a:picLocks noChangeAspect="1"/>
          </p:cNvPicPr>
          <p:nvPr/>
        </p:nvPicPr>
        <p:blipFill>
          <a:blip r:embed="rId8"/>
          <a:stretch>
            <a:fillRect/>
          </a:stretch>
        </p:blipFill>
        <p:spPr>
          <a:xfrm>
            <a:off x="7100327" y="2276128"/>
            <a:ext cx="5001503" cy="3115677"/>
          </a:xfrm>
          <a:prstGeom prst="rect">
            <a:avLst/>
          </a:prstGeom>
        </p:spPr>
      </p:pic>
      <p:sp>
        <p:nvSpPr>
          <p:cNvPr id="12" name="文本框 11">
            <a:extLst>
              <a:ext uri="{FF2B5EF4-FFF2-40B4-BE49-F238E27FC236}">
                <a16:creationId xmlns:a16="http://schemas.microsoft.com/office/drawing/2014/main" id="{CDDF4E90-8E41-7594-482C-E97F8593DE5E}"/>
              </a:ext>
            </a:extLst>
          </p:cNvPr>
          <p:cNvSpPr txBox="1"/>
          <p:nvPr/>
        </p:nvSpPr>
        <p:spPr>
          <a:xfrm>
            <a:off x="928577" y="1525126"/>
            <a:ext cx="5560357" cy="830997"/>
          </a:xfrm>
          <a:prstGeom prst="rect">
            <a:avLst/>
          </a:prstGeom>
          <a:noFill/>
        </p:spPr>
        <p:txBody>
          <a:bodyPr wrap="square">
            <a:spAutoFit/>
          </a:bodyPr>
          <a:lstStyle/>
          <a:p>
            <a:r>
              <a:rPr lang="zh-CN" altLang="en-US" sz="1600" dirty="0">
                <a:solidFill>
                  <a:schemeClr val="tx1"/>
                </a:solidFill>
                <a:latin typeface="Arial" panose="020B0604020202020204" pitchFamily="34" charset="0"/>
                <a:ea typeface="微软雅黑" panose="020B0503020204020204" pitchFamily="34" charset="-122"/>
                <a:cs typeface="微软雅黑" panose="020B0503020204020204" pitchFamily="34" charset="-122"/>
                <a:sym typeface="+mn-ea"/>
              </a:rPr>
              <a:t>在双盲和开放的国际多中心临床实验中，总结接受奥美拉唑治疗的</a:t>
            </a:r>
            <a:r>
              <a:rPr lang="en-US" altLang="zh-CN" sz="1600" dirty="0">
                <a:solidFill>
                  <a:schemeClr val="tx1"/>
                </a:solidFill>
                <a:latin typeface="Arial" panose="020B0604020202020204" pitchFamily="34" charset="0"/>
                <a:ea typeface="微软雅黑" panose="020B0503020204020204" pitchFamily="34" charset="-122"/>
                <a:cs typeface="微软雅黑" panose="020B0503020204020204" pitchFamily="34" charset="-122"/>
                <a:sym typeface="+mn-ea"/>
              </a:rPr>
              <a:t>2631</a:t>
            </a:r>
            <a:r>
              <a:rPr lang="zh-CN" altLang="en-US" sz="1600" dirty="0">
                <a:solidFill>
                  <a:schemeClr val="tx1"/>
                </a:solidFill>
                <a:latin typeface="Arial" panose="020B0604020202020204" pitchFamily="34" charset="0"/>
                <a:ea typeface="微软雅黑" panose="020B0503020204020204" pitchFamily="34" charset="-122"/>
                <a:cs typeface="微软雅黑" panose="020B0503020204020204" pitchFamily="34" charset="-122"/>
                <a:sym typeface="+mn-ea"/>
              </a:rPr>
              <a:t>粒患者与受试者的不良反应情况，不良反应在</a:t>
            </a:r>
            <a:r>
              <a:rPr lang="en-US" altLang="zh-CN" sz="1600" dirty="0">
                <a:solidFill>
                  <a:schemeClr val="tx1"/>
                </a:solidFill>
                <a:latin typeface="Arial" panose="020B0604020202020204" pitchFamily="34" charset="0"/>
                <a:ea typeface="微软雅黑" panose="020B0503020204020204" pitchFamily="34" charset="-122"/>
                <a:cs typeface="微软雅黑" panose="020B0503020204020204" pitchFamily="34" charset="-122"/>
                <a:sym typeface="+mn-ea"/>
              </a:rPr>
              <a:t>1%</a:t>
            </a:r>
            <a:r>
              <a:rPr lang="zh-CN" altLang="en-US" sz="1600" dirty="0">
                <a:solidFill>
                  <a:schemeClr val="tx1"/>
                </a:solidFill>
                <a:latin typeface="Arial" panose="020B0604020202020204" pitchFamily="34" charset="0"/>
                <a:ea typeface="微软雅黑" panose="020B0503020204020204" pitchFamily="34" charset="-122"/>
                <a:cs typeface="微软雅黑" panose="020B0503020204020204" pitchFamily="34" charset="-122"/>
                <a:sym typeface="+mn-ea"/>
              </a:rPr>
              <a:t>或以上的数据如下。</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9" name="直接连接符 18"/>
          <p:cNvCxnSpPr/>
          <p:nvPr userDrawn="1">
            <p:custDataLst>
              <p:tags r:id="rId2"/>
            </p:custDataLst>
          </p:nvPr>
        </p:nvCxnSpPr>
        <p:spPr>
          <a:xfrm flipH="1" flipV="1">
            <a:off x="6713855" y="1092200"/>
            <a:ext cx="4768215"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3"/>
            </p:custDataLst>
          </p:nvPr>
        </p:nvCxnSpPr>
        <p:spPr>
          <a:xfrm flipH="1" flipV="1">
            <a:off x="10405110" y="1315085"/>
            <a:ext cx="1076960"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标题 3"/>
          <p:cNvSpPr txBox="1"/>
          <p:nvPr>
            <p:custDataLst>
              <p:tags r:id="rId4"/>
            </p:custDataLst>
          </p:nvPr>
        </p:nvSpPr>
        <p:spPr>
          <a:xfrm>
            <a:off x="608965" y="494666"/>
            <a:ext cx="8545945" cy="53080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zh-CN" altLang="en-US" sz="2800" b="1" dirty="0">
                <a:solidFill>
                  <a:schemeClr val="tx1"/>
                </a:solidFill>
                <a:latin typeface="Arial" panose="020B0604020202020204" pitchFamily="34" charset="0"/>
                <a:ea typeface="微软雅黑" panose="020B0503020204020204" pitchFamily="34" charset="-122"/>
                <a:cs typeface="微软雅黑" panose="020B0503020204020204" pitchFamily="34" charset="-122"/>
              </a:rPr>
              <a:t>有效性</a:t>
            </a:r>
            <a:r>
              <a:rPr lang="en-US" altLang="zh-CN" sz="2800" b="1" dirty="0">
                <a:solidFill>
                  <a:schemeClr val="tx1"/>
                </a:solidFill>
                <a:latin typeface="Arial" panose="020B0604020202020204" pitchFamily="34" charset="0"/>
                <a:ea typeface="微软雅黑" panose="020B0503020204020204" pitchFamily="34" charset="-122"/>
                <a:cs typeface="微软雅黑" panose="020B0503020204020204" pitchFamily="34" charset="-122"/>
              </a:rPr>
              <a:t>-</a:t>
            </a:r>
            <a:r>
              <a:rPr lang="zh-CN" altLang="en-US" sz="2000" b="1" dirty="0">
                <a:solidFill>
                  <a:schemeClr val="tx1"/>
                </a:solidFill>
                <a:latin typeface="Arial" panose="020B0604020202020204" pitchFamily="34" charset="0"/>
                <a:ea typeface="微软雅黑" panose="020B0503020204020204" pitchFamily="34" charset="-122"/>
                <a:cs typeface="微软雅黑" panose="020B0503020204020204" pitchFamily="34" charset="-122"/>
                <a:sym typeface="+mn-ea"/>
              </a:rPr>
              <a:t>抑酸效果优于其他</a:t>
            </a:r>
            <a:r>
              <a:rPr lang="en-US" altLang="zh-CN" sz="2000" b="1" dirty="0">
                <a:solidFill>
                  <a:schemeClr val="tx1"/>
                </a:solidFill>
                <a:latin typeface="Arial" panose="020B0604020202020204" pitchFamily="34" charset="0"/>
                <a:ea typeface="微软雅黑" panose="020B0503020204020204" pitchFamily="34" charset="-122"/>
                <a:cs typeface="微软雅黑" panose="020B0503020204020204" pitchFamily="34" charset="-122"/>
                <a:sym typeface="+mn-ea"/>
              </a:rPr>
              <a:t>PPI</a:t>
            </a:r>
            <a:r>
              <a:rPr lang="zh-CN" altLang="en-US" sz="2000" b="1" dirty="0">
                <a:solidFill>
                  <a:schemeClr val="tx1"/>
                </a:solidFill>
                <a:latin typeface="Arial" panose="020B0604020202020204" pitchFamily="34" charset="0"/>
                <a:ea typeface="微软雅黑" panose="020B0503020204020204" pitchFamily="34" charset="-122"/>
                <a:cs typeface="微软雅黑" panose="020B0503020204020204" pitchFamily="34" charset="-122"/>
                <a:sym typeface="+mn-ea"/>
              </a:rPr>
              <a:t>制剂</a:t>
            </a:r>
            <a:endParaRPr lang="en-US" altLang="zh-CN" sz="2800" b="1" dirty="0">
              <a:solidFill>
                <a:schemeClr val="tx1"/>
              </a:solidFill>
              <a:latin typeface="Arial" panose="020B0604020202020204" pitchFamily="34" charset="0"/>
              <a:ea typeface="微软雅黑" panose="020B0503020204020204" pitchFamily="34" charset="-122"/>
              <a:cs typeface="微软雅黑" panose="020B0503020204020204" pitchFamily="34" charset="-122"/>
            </a:endParaRPr>
          </a:p>
        </p:txBody>
      </p:sp>
      <p:sp>
        <p:nvSpPr>
          <p:cNvPr id="6" name="文本框 5"/>
          <p:cNvSpPr txBox="1"/>
          <p:nvPr>
            <p:custDataLst>
              <p:tags r:id="rId5"/>
            </p:custDataLst>
          </p:nvPr>
        </p:nvSpPr>
        <p:spPr>
          <a:xfrm>
            <a:off x="748665" y="6362065"/>
            <a:ext cx="10555605" cy="363176"/>
          </a:xfrm>
          <a:prstGeom prst="rect">
            <a:avLst/>
          </a:prstGeom>
          <a:noFill/>
        </p:spPr>
        <p:txBody>
          <a:bodyPr wrap="square" rtlCol="0" anchor="t">
            <a:spAutoFit/>
          </a:bodyPr>
          <a:lstStyle/>
          <a:p>
            <a:pPr>
              <a:lnSpc>
                <a:spcPct val="80000"/>
              </a:lnSpc>
            </a:pPr>
            <a:r>
              <a:rPr lang="zh-CN" altLang="en-US" sz="1050" dirty="0">
                <a:solidFill>
                  <a:schemeClr val="tx1"/>
                </a:solidFill>
                <a:latin typeface="Arial" panose="020B0604020202020204" pitchFamily="34" charset="0"/>
                <a:ea typeface="微软雅黑" panose="020B0503020204020204" pitchFamily="34" charset="-122"/>
                <a:cs typeface="Arial" panose="020B0604020202020204" pitchFamily="34" charset="0"/>
              </a:rPr>
              <a:t>Colin W. Howden，Control of 24-hour Intragastric Acidity With Morning</a:t>
            </a:r>
            <a:r>
              <a:rPr lang="en-US" altLang="zh-CN" sz="1050" dirty="0">
                <a:solidFill>
                  <a:schemeClr val="tx1"/>
                </a:solidFill>
                <a:latin typeface="Arial" panose="020B0604020202020204" pitchFamily="34" charset="0"/>
                <a:ea typeface="微软雅黑" panose="020B0503020204020204" pitchFamily="34" charset="-122"/>
                <a:cs typeface="Arial" panose="020B0604020202020204" pitchFamily="34" charset="0"/>
              </a:rPr>
              <a:t> </a:t>
            </a:r>
            <a:r>
              <a:rPr lang="zh-CN" altLang="en-US" sz="1050" dirty="0">
                <a:solidFill>
                  <a:schemeClr val="tx1"/>
                </a:solidFill>
                <a:latin typeface="Arial" panose="020B0604020202020204" pitchFamily="34" charset="0"/>
                <a:ea typeface="微软雅黑" panose="020B0503020204020204" pitchFamily="34" charset="-122"/>
                <a:cs typeface="Arial" panose="020B0604020202020204" pitchFamily="34" charset="0"/>
              </a:rPr>
              <a:t>Dosing of Immediate-release and Delayed-release</a:t>
            </a:r>
            <a:r>
              <a:rPr lang="en-US" altLang="zh-CN" sz="1050" dirty="0">
                <a:solidFill>
                  <a:schemeClr val="tx1"/>
                </a:solidFill>
                <a:latin typeface="Arial" panose="020B0604020202020204" pitchFamily="34" charset="0"/>
                <a:ea typeface="微软雅黑" panose="020B0503020204020204" pitchFamily="34" charset="-122"/>
                <a:cs typeface="Arial" panose="020B0604020202020204" pitchFamily="34" charset="0"/>
              </a:rPr>
              <a:t> </a:t>
            </a:r>
            <a:r>
              <a:rPr lang="zh-CN" altLang="en-US" sz="1050" dirty="0">
                <a:solidFill>
                  <a:schemeClr val="tx1"/>
                </a:solidFill>
                <a:latin typeface="Arial" panose="020B0604020202020204" pitchFamily="34" charset="0"/>
                <a:ea typeface="微软雅黑" panose="020B0503020204020204" pitchFamily="34" charset="-122"/>
                <a:cs typeface="Arial" panose="020B0604020202020204" pitchFamily="34" charset="0"/>
              </a:rPr>
              <a:t>Proton Pump Inhibitors in Patients With GERD，J Clin Gastroenterol _x0002_ Volume 43, Number 4, April 2009</a:t>
            </a:r>
          </a:p>
        </p:txBody>
      </p:sp>
      <p:sp>
        <p:nvSpPr>
          <p:cNvPr id="7" name="文本框 6"/>
          <p:cNvSpPr txBox="1"/>
          <p:nvPr>
            <p:custDataLst>
              <p:tags r:id="rId6"/>
            </p:custDataLst>
          </p:nvPr>
        </p:nvSpPr>
        <p:spPr>
          <a:xfrm>
            <a:off x="819150" y="5686481"/>
            <a:ext cx="10485120" cy="521970"/>
          </a:xfrm>
          <a:prstGeom prst="rect">
            <a:avLst/>
          </a:prstGeom>
          <a:noFill/>
        </p:spPr>
        <p:txBody>
          <a:bodyPr wrap="square" rtlCol="0" anchor="t">
            <a:spAutoFit/>
          </a:bodyPr>
          <a:lstStyle/>
          <a:p>
            <a:r>
              <a:rPr lang="zh-CN" sz="1400" dirty="0">
                <a:solidFill>
                  <a:schemeClr val="tx1"/>
                </a:solidFill>
                <a:latin typeface="Arial" panose="020B0604020202020204" pitchFamily="34" charset="0"/>
                <a:ea typeface="微软雅黑" panose="020B0503020204020204" pitchFamily="34" charset="-122"/>
                <a:cs typeface="微软雅黑" panose="020B0503020204020204" pitchFamily="34" charset="-122"/>
              </a:rPr>
              <a:t>一</a:t>
            </a:r>
            <a:r>
              <a:rPr sz="1400" dirty="0" err="1">
                <a:solidFill>
                  <a:schemeClr val="tx1"/>
                </a:solidFill>
                <a:latin typeface="Arial" panose="020B0604020202020204" pitchFamily="34" charset="0"/>
                <a:ea typeface="微软雅黑" panose="020B0503020204020204" pitchFamily="34" charset="-122"/>
                <a:cs typeface="微软雅黑" panose="020B0503020204020204" pitchFamily="34" charset="-122"/>
              </a:rPr>
              <a:t>项开放、随机、交叉研究中</a:t>
            </a:r>
            <a:r>
              <a:rPr sz="1400" dirty="0">
                <a:solidFill>
                  <a:schemeClr val="tx1"/>
                </a:solidFill>
                <a:latin typeface="Arial" panose="020B0604020202020204" pitchFamily="34" charset="0"/>
                <a:ea typeface="微软雅黑" panose="020B0503020204020204" pitchFamily="34" charset="-122"/>
                <a:cs typeface="微软雅黑" panose="020B0503020204020204" pitchFamily="34" charset="-122"/>
              </a:rPr>
              <a:t>，</a:t>
            </a:r>
            <a:r>
              <a:rPr lang="zh-CN" sz="1400" dirty="0">
                <a:solidFill>
                  <a:schemeClr val="tx1"/>
                </a:solidFill>
                <a:latin typeface="Arial" panose="020B0604020202020204" pitchFamily="34" charset="0"/>
                <a:ea typeface="微软雅黑" panose="020B0503020204020204" pitchFamily="34" charset="-122"/>
                <a:cs typeface="微软雅黑" panose="020B0503020204020204" pitchFamily="34" charset="-122"/>
              </a:rPr>
              <a:t>纳入</a:t>
            </a:r>
            <a:r>
              <a:rPr sz="1400" dirty="0">
                <a:solidFill>
                  <a:schemeClr val="tx1"/>
                </a:solidFill>
                <a:latin typeface="Arial" panose="020B0604020202020204" pitchFamily="34" charset="0"/>
                <a:ea typeface="微软雅黑" panose="020B0503020204020204" pitchFamily="34" charset="-122"/>
                <a:cs typeface="微软雅黑" panose="020B0503020204020204" pitchFamily="34" charset="-122"/>
              </a:rPr>
              <a:t>55名胃食管反流病患者</a:t>
            </a:r>
            <a:r>
              <a:rPr lang="zh-CN" altLang="en-US" sz="1400" dirty="0">
                <a:solidFill>
                  <a:schemeClr val="tx1"/>
                </a:solidFill>
                <a:latin typeface="Arial" panose="020B0604020202020204" pitchFamily="34" charset="0"/>
                <a:ea typeface="微软雅黑" panose="020B0503020204020204" pitchFamily="34" charset="-122"/>
                <a:cs typeface="微软雅黑" panose="020B0503020204020204" pitchFamily="34" charset="-122"/>
              </a:rPr>
              <a:t>，</a:t>
            </a:r>
            <a:r>
              <a:rPr sz="1400" dirty="0" err="1">
                <a:solidFill>
                  <a:schemeClr val="tx1"/>
                </a:solidFill>
                <a:latin typeface="Arial" panose="020B0604020202020204" pitchFamily="34" charset="0"/>
                <a:ea typeface="微软雅黑" panose="020B0503020204020204" pitchFamily="34" charset="-122"/>
                <a:cs typeface="微软雅黑" panose="020B0503020204020204" pitchFamily="34" charset="-122"/>
              </a:rPr>
              <a:t>早餐前给予奥美拉唑碳酸氢钠</a:t>
            </a:r>
            <a:r>
              <a:rPr lang="zh-CN" altLang="en-US" sz="1400" dirty="0">
                <a:solidFill>
                  <a:schemeClr val="tx1"/>
                </a:solidFill>
                <a:latin typeface="Arial" panose="020B0604020202020204" pitchFamily="34" charset="0"/>
                <a:ea typeface="微软雅黑" panose="020B0503020204020204" pitchFamily="34" charset="-122"/>
                <a:cs typeface="微软雅黑" panose="020B0503020204020204" pitchFamily="34" charset="-122"/>
              </a:rPr>
              <a:t>（</a:t>
            </a:r>
            <a:r>
              <a:rPr sz="1400" dirty="0">
                <a:solidFill>
                  <a:schemeClr val="tx1"/>
                </a:solidFill>
                <a:latin typeface="Arial" panose="020B0604020202020204" pitchFamily="34" charset="0"/>
                <a:ea typeface="微软雅黑" panose="020B0503020204020204" pitchFamily="34" charset="-122"/>
                <a:cs typeface="微软雅黑" panose="020B0503020204020204" pitchFamily="34" charset="-122"/>
              </a:rPr>
              <a:t>40 mg</a:t>
            </a:r>
            <a:r>
              <a:rPr lang="en-US" sz="1400" dirty="0">
                <a:solidFill>
                  <a:schemeClr val="tx1"/>
                </a:solidFill>
                <a:latin typeface="Arial" panose="020B0604020202020204" pitchFamily="34" charset="0"/>
                <a:ea typeface="微软雅黑" panose="020B0503020204020204" pitchFamily="34" charset="-122"/>
                <a:cs typeface="微软雅黑" panose="020B0503020204020204" pitchFamily="34" charset="-122"/>
              </a:rPr>
              <a:t>+1100</a:t>
            </a:r>
            <a:r>
              <a:rPr lang="en-US" altLang="zh-CN" sz="1400" dirty="0">
                <a:solidFill>
                  <a:schemeClr val="tx1"/>
                </a:solidFill>
                <a:latin typeface="Arial" panose="020B0604020202020204" pitchFamily="34" charset="0"/>
                <a:ea typeface="微软雅黑" panose="020B0503020204020204" pitchFamily="34" charset="-122"/>
                <a:cs typeface="微软雅黑" panose="020B0503020204020204" pitchFamily="34" charset="-122"/>
              </a:rPr>
              <a:t>mg</a:t>
            </a:r>
            <a:r>
              <a:rPr lang="zh-CN" altLang="en-US" sz="1400" dirty="0">
                <a:solidFill>
                  <a:schemeClr val="tx1"/>
                </a:solidFill>
                <a:latin typeface="Arial" panose="020B0604020202020204" pitchFamily="34" charset="0"/>
                <a:ea typeface="微软雅黑" panose="020B0503020204020204" pitchFamily="34" charset="-122"/>
                <a:cs typeface="微软雅黑" panose="020B0503020204020204" pitchFamily="34" charset="-122"/>
              </a:rPr>
              <a:t>）</a:t>
            </a:r>
            <a:r>
              <a:rPr sz="1400" dirty="0">
                <a:solidFill>
                  <a:schemeClr val="tx1"/>
                </a:solidFill>
                <a:latin typeface="Arial" panose="020B0604020202020204" pitchFamily="34" charset="0"/>
                <a:ea typeface="微软雅黑" panose="020B0503020204020204" pitchFamily="34" charset="-122"/>
                <a:cs typeface="微软雅黑" panose="020B0503020204020204" pitchFamily="34" charset="-122"/>
              </a:rPr>
              <a:t>胶囊、兰索拉唑30mg胶囊和泮托拉唑40 mg，每天早晨一次，连续7日</a:t>
            </a:r>
            <a:r>
              <a:rPr lang="zh-CN" altLang="en-US" sz="1400" dirty="0">
                <a:solidFill>
                  <a:schemeClr val="tx1"/>
                </a:solidFill>
                <a:latin typeface="Arial" panose="020B0604020202020204" pitchFamily="34" charset="0"/>
                <a:ea typeface="微软雅黑" panose="020B0503020204020204" pitchFamily="34" charset="-122"/>
                <a:cs typeface="微软雅黑" panose="020B0503020204020204" pitchFamily="34" charset="-122"/>
              </a:rPr>
              <a:t>，在</a:t>
            </a:r>
            <a:r>
              <a:rPr sz="1400" dirty="0">
                <a:solidFill>
                  <a:schemeClr val="tx1"/>
                </a:solidFill>
                <a:latin typeface="Arial" panose="020B0604020202020204" pitchFamily="34" charset="0"/>
                <a:ea typeface="微软雅黑" panose="020B0503020204020204" pitchFamily="34" charset="-122"/>
                <a:cs typeface="微软雅黑" panose="020B0503020204020204" pitchFamily="34" charset="-122"/>
              </a:rPr>
              <a:t>第7天，记录24小时胃内pH值。</a:t>
            </a:r>
          </a:p>
        </p:txBody>
      </p:sp>
      <p:sp>
        <p:nvSpPr>
          <p:cNvPr id="8" name="文本框 7"/>
          <p:cNvSpPr txBox="1"/>
          <p:nvPr>
            <p:custDataLst>
              <p:tags r:id="rId7"/>
            </p:custDataLst>
          </p:nvPr>
        </p:nvSpPr>
        <p:spPr>
          <a:xfrm>
            <a:off x="1117600" y="1775778"/>
            <a:ext cx="10628630" cy="566420"/>
          </a:xfrm>
          <a:prstGeom prst="rect">
            <a:avLst/>
          </a:prstGeom>
          <a:noFill/>
          <a:ln w="9525">
            <a:noFill/>
          </a:ln>
        </p:spPr>
        <p:txBody>
          <a:bodyPr wrap="square">
            <a:noAutofit/>
          </a:bodyPr>
          <a:lstStyle/>
          <a:p>
            <a:pPr indent="0"/>
            <a:r>
              <a:rPr lang="zh-CN" sz="2000" dirty="0">
                <a:solidFill>
                  <a:schemeClr val="tx1"/>
                </a:solidFill>
                <a:latin typeface="Arial" panose="020B0604020202020204" pitchFamily="34" charset="0"/>
                <a:ea typeface="微软雅黑" panose="020B0503020204020204" pitchFamily="34" charset="-122"/>
                <a:cs typeface="微软雅黑" panose="020B0503020204020204" pitchFamily="34" charset="-122"/>
                <a:sym typeface="+mn-ea"/>
              </a:rPr>
              <a:t>达到胃内</a:t>
            </a:r>
            <a:r>
              <a:rPr lang="en-US" altLang="zh-CN" sz="2000" dirty="0">
                <a:solidFill>
                  <a:schemeClr val="tx1"/>
                </a:solidFill>
                <a:latin typeface="Arial" panose="020B0604020202020204" pitchFamily="34" charset="0"/>
                <a:ea typeface="微软雅黑" panose="020B0503020204020204" pitchFamily="34" charset="-122"/>
                <a:cs typeface="微软雅黑" panose="020B0503020204020204" pitchFamily="34" charset="-122"/>
                <a:sym typeface="+mn-ea"/>
              </a:rPr>
              <a:t>pH&gt;4</a:t>
            </a:r>
            <a:r>
              <a:rPr lang="zh-CN" altLang="en-US" sz="2000" dirty="0">
                <a:solidFill>
                  <a:schemeClr val="tx1"/>
                </a:solidFill>
                <a:latin typeface="Arial" panose="020B0604020202020204" pitchFamily="34" charset="0"/>
                <a:ea typeface="微软雅黑" panose="020B0503020204020204" pitchFamily="34" charset="-122"/>
                <a:cs typeface="微软雅黑" panose="020B0503020204020204" pitchFamily="34" charset="-122"/>
                <a:sym typeface="+mn-ea"/>
              </a:rPr>
              <a:t>的时间与</a:t>
            </a:r>
            <a:r>
              <a:rPr lang="zh-CN" sz="2000" dirty="0">
                <a:solidFill>
                  <a:schemeClr val="tx1"/>
                </a:solidFill>
                <a:latin typeface="Arial" panose="020B0604020202020204" pitchFamily="34" charset="0"/>
                <a:ea typeface="微软雅黑" panose="020B0503020204020204" pitchFamily="34" charset="-122"/>
                <a:cs typeface="微软雅黑" panose="020B0503020204020204" pitchFamily="34" charset="-122"/>
              </a:rPr>
              <a:t>24小时胃酸控制效果均明显优于兰索拉唑和泮托拉唑</a:t>
            </a:r>
            <a:endParaRPr lang="zh-CN" altLang="en-US" sz="2000" dirty="0">
              <a:solidFill>
                <a:schemeClr val="tx1"/>
              </a:solidFill>
              <a:latin typeface="Arial" panose="020B0604020202020204" pitchFamily="34" charset="0"/>
              <a:ea typeface="微软雅黑" panose="020B0503020204020204" pitchFamily="34" charset="-122"/>
              <a:cs typeface="微软雅黑" panose="020B0503020204020204" pitchFamily="34" charset="-122"/>
            </a:endParaRPr>
          </a:p>
        </p:txBody>
      </p:sp>
      <p:sp>
        <p:nvSpPr>
          <p:cNvPr id="14" name="文本框 13"/>
          <p:cNvSpPr txBox="1"/>
          <p:nvPr>
            <p:custDataLst>
              <p:tags r:id="rId8"/>
            </p:custDataLst>
          </p:nvPr>
        </p:nvSpPr>
        <p:spPr>
          <a:xfrm>
            <a:off x="8273415" y="3491865"/>
            <a:ext cx="698500" cy="384810"/>
          </a:xfrm>
          <a:prstGeom prst="rect">
            <a:avLst/>
          </a:prstGeom>
          <a:noFill/>
        </p:spPr>
        <p:txBody>
          <a:bodyPr wrap="square" rtlCol="0">
            <a:noAutofit/>
          </a:bodyPr>
          <a:lstStyle/>
          <a:p>
            <a:r>
              <a:rPr lang="en-US" altLang="zh-CN" sz="1000">
                <a:solidFill>
                  <a:schemeClr val="lt1"/>
                </a:solidFill>
                <a:latin typeface="Arial" panose="020B0604020202020204" pitchFamily="34" charset="0"/>
                <a:ea typeface="微软雅黑" panose="020B0503020204020204" pitchFamily="34" charset="-122"/>
                <a:cs typeface="微软雅黑" panose="020B0503020204020204" pitchFamily="34" charset="-122"/>
              </a:rPr>
              <a:t>p=0.005  </a:t>
            </a:r>
            <a:r>
              <a:rPr lang="en-US" altLang="zh-CN" sz="1400">
                <a:solidFill>
                  <a:schemeClr val="lt1"/>
                </a:solidFill>
                <a:latin typeface="Arial" panose="020B0604020202020204" pitchFamily="34" charset="0"/>
                <a:ea typeface="微软雅黑" panose="020B0503020204020204" pitchFamily="34" charset="-122"/>
              </a:rPr>
              <a:t>  </a:t>
            </a:r>
            <a:r>
              <a:rPr lang="en-US" altLang="zh-CN">
                <a:solidFill>
                  <a:schemeClr val="lt1"/>
                </a:solidFill>
                <a:latin typeface="Arial" panose="020B0604020202020204" pitchFamily="34" charset="0"/>
                <a:ea typeface="微软雅黑" panose="020B0503020204020204" pitchFamily="34" charset="-122"/>
              </a:rPr>
              <a:t> </a:t>
            </a:r>
            <a:endParaRPr lang="en-US" altLang="zh-CN">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14"/>
          <p:cNvSpPr txBox="1"/>
          <p:nvPr>
            <p:custDataLst>
              <p:tags r:id="rId9"/>
            </p:custDataLst>
          </p:nvPr>
        </p:nvSpPr>
        <p:spPr>
          <a:xfrm>
            <a:off x="9718040" y="3788410"/>
            <a:ext cx="760095" cy="245110"/>
          </a:xfrm>
          <a:prstGeom prst="rect">
            <a:avLst/>
          </a:prstGeom>
          <a:noFill/>
        </p:spPr>
        <p:txBody>
          <a:bodyPr wrap="square" rtlCol="0">
            <a:spAutoFit/>
          </a:bodyPr>
          <a:lstStyle/>
          <a:p>
            <a:r>
              <a:rPr lang="en-US" altLang="zh-CN" sz="1000">
                <a:solidFill>
                  <a:schemeClr val="lt1"/>
                </a:solidFill>
                <a:latin typeface="Arial" panose="020B0604020202020204" pitchFamily="34" charset="0"/>
                <a:ea typeface="微软雅黑" panose="020B0503020204020204" pitchFamily="34" charset="-122"/>
                <a:cs typeface="微软雅黑" panose="020B0503020204020204" pitchFamily="34" charset="-122"/>
                <a:sym typeface="+mn-ea"/>
              </a:rPr>
              <a:t>*p&lt;0.001</a:t>
            </a:r>
          </a:p>
        </p:txBody>
      </p:sp>
      <p:sp>
        <p:nvSpPr>
          <p:cNvPr id="16" name="文本框 15"/>
          <p:cNvSpPr txBox="1"/>
          <p:nvPr>
            <p:custDataLst>
              <p:tags r:id="rId10"/>
            </p:custDataLst>
          </p:nvPr>
        </p:nvSpPr>
        <p:spPr>
          <a:xfrm>
            <a:off x="4490085" y="3308350"/>
            <a:ext cx="859155" cy="245110"/>
          </a:xfrm>
          <a:prstGeom prst="rect">
            <a:avLst/>
          </a:prstGeom>
          <a:noFill/>
        </p:spPr>
        <p:txBody>
          <a:bodyPr wrap="square" rtlCol="0">
            <a:spAutoFit/>
          </a:bodyPr>
          <a:lstStyle/>
          <a:p>
            <a:r>
              <a:rPr lang="en-US" altLang="zh-CN" sz="1000">
                <a:solidFill>
                  <a:schemeClr val="lt1"/>
                </a:solidFill>
                <a:latin typeface="Arial" panose="020B0604020202020204" pitchFamily="34" charset="0"/>
                <a:ea typeface="微软雅黑" panose="020B0503020204020204" pitchFamily="34" charset="-122"/>
                <a:cs typeface="微软雅黑" panose="020B0503020204020204" pitchFamily="34" charset="-122"/>
                <a:sym typeface="+mn-ea"/>
              </a:rPr>
              <a:t>*p&lt;0.001 </a:t>
            </a:r>
          </a:p>
        </p:txBody>
      </p:sp>
      <p:sp>
        <p:nvSpPr>
          <p:cNvPr id="17" name="文本框 16"/>
          <p:cNvSpPr txBox="1"/>
          <p:nvPr>
            <p:custDataLst>
              <p:tags r:id="rId11"/>
            </p:custDataLst>
          </p:nvPr>
        </p:nvSpPr>
        <p:spPr>
          <a:xfrm>
            <a:off x="3032760" y="3400425"/>
            <a:ext cx="859155" cy="245110"/>
          </a:xfrm>
          <a:prstGeom prst="rect">
            <a:avLst/>
          </a:prstGeom>
          <a:noFill/>
        </p:spPr>
        <p:txBody>
          <a:bodyPr wrap="square" rtlCol="0">
            <a:spAutoFit/>
          </a:bodyPr>
          <a:lstStyle/>
          <a:p>
            <a:r>
              <a:rPr lang="en-US" altLang="zh-CN" sz="1000">
                <a:solidFill>
                  <a:schemeClr val="lt1"/>
                </a:solidFill>
                <a:latin typeface="Arial" panose="020B0604020202020204" pitchFamily="34" charset="0"/>
                <a:ea typeface="微软雅黑" panose="020B0503020204020204" pitchFamily="34" charset="-122"/>
                <a:cs typeface="微软雅黑" panose="020B0503020204020204" pitchFamily="34" charset="-122"/>
                <a:sym typeface="+mn-ea"/>
              </a:rPr>
              <a:t>*p&lt;0.001 </a:t>
            </a:r>
          </a:p>
        </p:txBody>
      </p:sp>
      <p:sp>
        <p:nvSpPr>
          <p:cNvPr id="11" name="文本框 10"/>
          <p:cNvSpPr txBox="1"/>
          <p:nvPr>
            <p:custDataLst>
              <p:tags r:id="rId12"/>
            </p:custDataLst>
          </p:nvPr>
        </p:nvSpPr>
        <p:spPr>
          <a:xfrm>
            <a:off x="8178800" y="3551555"/>
            <a:ext cx="154305" cy="76200"/>
          </a:xfrm>
          <a:prstGeom prst="rect">
            <a:avLst/>
          </a:prstGeom>
          <a:noFill/>
        </p:spPr>
        <p:txBody>
          <a:bodyPr wrap="none" rtlCol="0" anchor="t">
            <a:noAutofit/>
          </a:bodyPr>
          <a:lstStyle/>
          <a:p>
            <a:r>
              <a:rPr lang="zh-CN" altLang="en-US" sz="700" dirty="0">
                <a:solidFill>
                  <a:schemeClr val="lt1"/>
                </a:solidFill>
                <a:latin typeface="Arial" panose="020B0604020202020204" pitchFamily="34" charset="0"/>
                <a:ea typeface="微软雅黑" panose="020B0503020204020204" pitchFamily="34" charset="-122"/>
              </a:rPr>
              <a:t>▲</a:t>
            </a:r>
          </a:p>
        </p:txBody>
      </p:sp>
      <p:sp>
        <p:nvSpPr>
          <p:cNvPr id="2" name="文本框 1"/>
          <p:cNvSpPr txBox="1"/>
          <p:nvPr>
            <p:custDataLst>
              <p:tags r:id="rId13"/>
            </p:custDataLst>
          </p:nvPr>
        </p:nvSpPr>
        <p:spPr>
          <a:xfrm>
            <a:off x="1088707" y="5086666"/>
            <a:ext cx="4777423" cy="368300"/>
          </a:xfrm>
          <a:prstGeom prst="rect">
            <a:avLst/>
          </a:prstGeom>
          <a:noFill/>
        </p:spPr>
        <p:txBody>
          <a:bodyPr wrap="square" rtlCol="0">
            <a:spAutoFit/>
          </a:bodyPr>
          <a:lstStyle/>
          <a:p>
            <a:r>
              <a:rPr lang="zh-CN" altLang="en-US" dirty="0">
                <a:solidFill>
                  <a:schemeClr val="dk1"/>
                </a:solidFill>
                <a:latin typeface="Arial" panose="020B0604020202020204" pitchFamily="34" charset="0"/>
                <a:ea typeface="微软雅黑" panose="020B0503020204020204" pitchFamily="34" charset="-122"/>
              </a:rPr>
              <a:t>试验组较兰索拉唑、泮托拉唑</a:t>
            </a:r>
            <a:r>
              <a:rPr lang="zh-CN" altLang="en-US" dirty="0">
                <a:solidFill>
                  <a:srgbClr val="FF0000"/>
                </a:solidFill>
                <a:latin typeface="Arial" panose="020B0604020202020204" pitchFamily="34" charset="0"/>
                <a:ea typeface="微软雅黑" panose="020B0503020204020204" pitchFamily="34" charset="-122"/>
              </a:rPr>
              <a:t>更快速抑酸</a:t>
            </a:r>
          </a:p>
        </p:txBody>
      </p:sp>
      <p:sp>
        <p:nvSpPr>
          <p:cNvPr id="3" name="文本框 2"/>
          <p:cNvSpPr txBox="1"/>
          <p:nvPr>
            <p:custDataLst>
              <p:tags r:id="rId14"/>
            </p:custDataLst>
          </p:nvPr>
        </p:nvSpPr>
        <p:spPr>
          <a:xfrm>
            <a:off x="6187439" y="5079477"/>
            <a:ext cx="4777423" cy="368300"/>
          </a:xfrm>
          <a:prstGeom prst="rect">
            <a:avLst/>
          </a:prstGeom>
          <a:noFill/>
        </p:spPr>
        <p:txBody>
          <a:bodyPr wrap="square" rtlCol="0">
            <a:spAutoFit/>
          </a:bodyPr>
          <a:lstStyle/>
          <a:p>
            <a:r>
              <a:rPr lang="zh-CN" altLang="en-US" dirty="0">
                <a:solidFill>
                  <a:schemeClr val="dk1"/>
                </a:solidFill>
                <a:latin typeface="Arial" panose="020B0604020202020204" pitchFamily="34" charset="0"/>
                <a:ea typeface="微软雅黑" panose="020B0503020204020204" pitchFamily="34" charset="-122"/>
              </a:rPr>
              <a:t>试验组较兰索拉唑、泮托拉唑</a:t>
            </a:r>
            <a:r>
              <a:rPr lang="zh-CN" altLang="en-US" dirty="0">
                <a:solidFill>
                  <a:srgbClr val="FF0000"/>
                </a:solidFill>
                <a:latin typeface="Arial" panose="020B0604020202020204" pitchFamily="34" charset="0"/>
                <a:ea typeface="微软雅黑" panose="020B0503020204020204" pitchFamily="34" charset="-122"/>
              </a:rPr>
              <a:t>更持久抑酸</a:t>
            </a:r>
          </a:p>
        </p:txBody>
      </p:sp>
      <p:pic>
        <p:nvPicPr>
          <p:cNvPr id="9" name="图片 8"/>
          <p:cNvPicPr>
            <a:picLocks noChangeAspect="1"/>
          </p:cNvPicPr>
          <p:nvPr>
            <p:custDataLst>
              <p:tags r:id="rId15"/>
            </p:custDataLst>
          </p:nvPr>
        </p:nvPicPr>
        <p:blipFill>
          <a:blip r:embed="rId17"/>
          <a:stretch>
            <a:fillRect/>
          </a:stretch>
        </p:blipFill>
        <p:spPr>
          <a:xfrm>
            <a:off x="819150" y="2178685"/>
            <a:ext cx="10216515" cy="2907665"/>
          </a:xfrm>
          <a:prstGeom prst="rect">
            <a:avLst/>
          </a:prstGeom>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3" name="直接连接符 2"/>
          <p:cNvCxnSpPr/>
          <p:nvPr userDrawn="1">
            <p:custDataLst>
              <p:tags r:id="rId2"/>
            </p:custDataLst>
          </p:nvPr>
        </p:nvCxnSpPr>
        <p:spPr>
          <a:xfrm flipH="1" flipV="1">
            <a:off x="6713855" y="1092200"/>
            <a:ext cx="4768215"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3"/>
            </p:custDataLst>
          </p:nvPr>
        </p:nvCxnSpPr>
        <p:spPr>
          <a:xfrm flipH="1" flipV="1">
            <a:off x="10405110" y="1315085"/>
            <a:ext cx="1076960" cy="82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标题 3"/>
          <p:cNvSpPr txBox="1"/>
          <p:nvPr>
            <p:custDataLst>
              <p:tags r:id="rId4"/>
            </p:custDataLst>
          </p:nvPr>
        </p:nvSpPr>
        <p:spPr>
          <a:xfrm>
            <a:off x="608965" y="494666"/>
            <a:ext cx="8545945" cy="53080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zh-CN" altLang="en-US" sz="2800" b="1" dirty="0">
                <a:solidFill>
                  <a:schemeClr val="tx1"/>
                </a:solidFill>
                <a:latin typeface="Arial" panose="020B0604020202020204" pitchFamily="34" charset="0"/>
                <a:ea typeface="微软雅黑" panose="020B0503020204020204" pitchFamily="34" charset="-122"/>
                <a:cs typeface="微软雅黑" panose="020B0503020204020204" pitchFamily="34" charset="-122"/>
              </a:rPr>
              <a:t>有效性</a:t>
            </a:r>
            <a:r>
              <a:rPr lang="en-US" altLang="zh-CN" sz="2800" b="1" dirty="0">
                <a:solidFill>
                  <a:schemeClr val="tx1"/>
                </a:solidFill>
                <a:latin typeface="Arial" panose="020B0604020202020204" pitchFamily="34" charset="0"/>
                <a:ea typeface="微软雅黑" panose="020B0503020204020204" pitchFamily="34" charset="-122"/>
                <a:cs typeface="微软雅黑" panose="020B0503020204020204" pitchFamily="34" charset="-122"/>
              </a:rPr>
              <a:t>-</a:t>
            </a:r>
            <a:r>
              <a:rPr lang="zh-CN" altLang="en-US" sz="2000" b="1" dirty="0">
                <a:solidFill>
                  <a:schemeClr val="tx1"/>
                </a:solidFill>
                <a:latin typeface="Arial" panose="020B0604020202020204" pitchFamily="34" charset="0"/>
                <a:ea typeface="微软雅黑" panose="020B0503020204020204" pitchFamily="34" charset="-122"/>
                <a:cs typeface="微软雅黑" panose="020B0503020204020204" pitchFamily="34" charset="-122"/>
              </a:rPr>
              <a:t>抑制夜间胃酸优于常规</a:t>
            </a:r>
            <a:r>
              <a:rPr lang="en-US" altLang="zh-CN" sz="2000" b="1" dirty="0">
                <a:solidFill>
                  <a:schemeClr val="tx1"/>
                </a:solidFill>
                <a:latin typeface="Arial" panose="020B0604020202020204" pitchFamily="34" charset="0"/>
                <a:ea typeface="微软雅黑" panose="020B0503020204020204" pitchFamily="34" charset="-122"/>
                <a:cs typeface="微软雅黑" panose="020B0503020204020204" pitchFamily="34" charset="-122"/>
              </a:rPr>
              <a:t>PPI</a:t>
            </a:r>
            <a:r>
              <a:rPr lang="zh-CN" altLang="en-US" sz="2000" b="1" dirty="0">
                <a:solidFill>
                  <a:schemeClr val="tx1"/>
                </a:solidFill>
                <a:latin typeface="Arial" panose="020B0604020202020204" pitchFamily="34" charset="0"/>
                <a:ea typeface="微软雅黑" panose="020B0503020204020204" pitchFamily="34" charset="-122"/>
                <a:cs typeface="微软雅黑" panose="020B0503020204020204" pitchFamily="34" charset="-122"/>
              </a:rPr>
              <a:t>肠溶制剂</a:t>
            </a:r>
            <a:endParaRPr lang="en-US" altLang="zh-CN" sz="2800" b="1" dirty="0">
              <a:solidFill>
                <a:schemeClr val="tx1"/>
              </a:solidFill>
              <a:latin typeface="Arial" panose="020B0604020202020204" pitchFamily="34" charset="0"/>
              <a:ea typeface="微软雅黑" panose="020B0503020204020204" pitchFamily="34" charset="-122"/>
              <a:cs typeface="微软雅黑" panose="020B0503020204020204" pitchFamily="34" charset="-122"/>
            </a:endParaRPr>
          </a:p>
        </p:txBody>
      </p:sp>
      <p:sp>
        <p:nvSpPr>
          <p:cNvPr id="16" name="文本框 15"/>
          <p:cNvSpPr txBox="1"/>
          <p:nvPr>
            <p:custDataLst>
              <p:tags r:id="rId5"/>
            </p:custDataLst>
          </p:nvPr>
        </p:nvSpPr>
        <p:spPr>
          <a:xfrm>
            <a:off x="4678680" y="3101340"/>
            <a:ext cx="859155" cy="245110"/>
          </a:xfrm>
          <a:prstGeom prst="rect">
            <a:avLst/>
          </a:prstGeom>
          <a:noFill/>
        </p:spPr>
        <p:txBody>
          <a:bodyPr wrap="square" rtlCol="0">
            <a:spAutoFit/>
          </a:bodyPr>
          <a:lstStyle/>
          <a:p>
            <a:r>
              <a:rPr lang="en-US" altLang="zh-CN" sz="1000" dirty="0">
                <a:solidFill>
                  <a:schemeClr val="lt1"/>
                </a:solidFill>
                <a:latin typeface="Arial" panose="020B0604020202020204" pitchFamily="34" charset="0"/>
                <a:ea typeface="微软雅黑" panose="020B0503020204020204" pitchFamily="34" charset="-122"/>
                <a:cs typeface="微软雅黑" panose="020B0503020204020204" pitchFamily="34" charset="-122"/>
                <a:sym typeface="+mn-ea"/>
              </a:rPr>
              <a:t>p&lt;0.001 </a:t>
            </a:r>
          </a:p>
        </p:txBody>
      </p:sp>
      <p:sp>
        <p:nvSpPr>
          <p:cNvPr id="17" name="文本框 16"/>
          <p:cNvSpPr txBox="1"/>
          <p:nvPr>
            <p:custDataLst>
              <p:tags r:id="rId6"/>
            </p:custDataLst>
          </p:nvPr>
        </p:nvSpPr>
        <p:spPr>
          <a:xfrm>
            <a:off x="3131185" y="2939415"/>
            <a:ext cx="859155" cy="245110"/>
          </a:xfrm>
          <a:prstGeom prst="rect">
            <a:avLst/>
          </a:prstGeom>
          <a:noFill/>
        </p:spPr>
        <p:txBody>
          <a:bodyPr wrap="square" rtlCol="0">
            <a:spAutoFit/>
          </a:bodyPr>
          <a:lstStyle/>
          <a:p>
            <a:r>
              <a:rPr lang="en-US" altLang="zh-CN" sz="1000" dirty="0">
                <a:solidFill>
                  <a:schemeClr val="lt1"/>
                </a:solidFill>
                <a:latin typeface="Arial" panose="020B0604020202020204" pitchFamily="34" charset="0"/>
                <a:ea typeface="微软雅黑" panose="020B0503020204020204" pitchFamily="34" charset="-122"/>
                <a:cs typeface="微软雅黑" panose="020B0503020204020204" pitchFamily="34" charset="-122"/>
                <a:sym typeface="+mn-ea"/>
              </a:rPr>
              <a:t>P=0.003 </a:t>
            </a:r>
          </a:p>
        </p:txBody>
      </p:sp>
      <p:sp>
        <p:nvSpPr>
          <p:cNvPr id="10" name="文本框 9">
            <a:extLst>
              <a:ext uri="{FF2B5EF4-FFF2-40B4-BE49-F238E27FC236}">
                <a16:creationId xmlns:a16="http://schemas.microsoft.com/office/drawing/2014/main" id="{E28BA507-5D92-DE44-445A-9E16D2196DB1}"/>
              </a:ext>
            </a:extLst>
          </p:cNvPr>
          <p:cNvSpPr txBox="1"/>
          <p:nvPr/>
        </p:nvSpPr>
        <p:spPr>
          <a:xfrm>
            <a:off x="709930" y="1298642"/>
            <a:ext cx="11115207" cy="646331"/>
          </a:xfrm>
          <a:prstGeom prst="rect">
            <a:avLst/>
          </a:prstGeom>
          <a:noFill/>
        </p:spPr>
        <p:txBody>
          <a:bodyPr wrap="square">
            <a:spAutoFit/>
          </a:bodyPr>
          <a:lstStyle/>
          <a:p>
            <a:r>
              <a:rPr lang="zh-CN" altLang="en-US" b="0" i="0" dirty="0">
                <a:solidFill>
                  <a:srgbClr val="333333"/>
                </a:solidFill>
                <a:effectLst/>
                <a:highlight>
                  <a:srgbClr val="FFFFFF"/>
                </a:highlight>
                <a:latin typeface="Arial" panose="020B0604020202020204" pitchFamily="34" charset="0"/>
                <a:ea typeface="微软雅黑" panose="020B0503020204020204" pitchFamily="34" charset="-122"/>
              </a:rPr>
              <a:t>每天重复给药一次或两次</a:t>
            </a:r>
            <a:r>
              <a:rPr lang="en-US" altLang="zh-CN" b="0" i="0" dirty="0">
                <a:solidFill>
                  <a:srgbClr val="333333"/>
                </a:solidFill>
                <a:effectLst/>
                <a:highlight>
                  <a:srgbClr val="FFFFFF"/>
                </a:highlight>
                <a:latin typeface="Arial" panose="020B0604020202020204" pitchFamily="34" charset="0"/>
                <a:ea typeface="微软雅黑" panose="020B0503020204020204" pitchFamily="34" charset="-122"/>
              </a:rPr>
              <a:t>(</a:t>
            </a:r>
            <a:r>
              <a:rPr lang="zh-CN" altLang="en-US" b="0" i="0" dirty="0">
                <a:solidFill>
                  <a:srgbClr val="333333"/>
                </a:solidFill>
                <a:effectLst/>
                <a:highlight>
                  <a:srgbClr val="FFFFFF"/>
                </a:highlight>
                <a:latin typeface="Arial" panose="020B0604020202020204" pitchFamily="34" charset="0"/>
                <a:ea typeface="微软雅黑" panose="020B0503020204020204" pitchFamily="34" charset="-122"/>
              </a:rPr>
              <a:t>稳态</a:t>
            </a:r>
            <a:r>
              <a:rPr lang="en-US" altLang="zh-CN" b="0" i="0" dirty="0">
                <a:solidFill>
                  <a:srgbClr val="333333"/>
                </a:solidFill>
                <a:effectLst/>
                <a:highlight>
                  <a:srgbClr val="FFFFFF"/>
                </a:highlight>
                <a:latin typeface="Arial" panose="020B0604020202020204" pitchFamily="34" charset="0"/>
                <a:ea typeface="微软雅黑" panose="020B0503020204020204" pitchFamily="34" charset="-122"/>
              </a:rPr>
              <a:t>)</a:t>
            </a:r>
            <a:r>
              <a:rPr lang="zh-CN" altLang="en-US" b="0" i="0" dirty="0">
                <a:solidFill>
                  <a:srgbClr val="333333"/>
                </a:solidFill>
                <a:effectLst/>
                <a:highlight>
                  <a:srgbClr val="FFFFFF"/>
                </a:highlight>
                <a:latin typeface="Arial" panose="020B0604020202020204" pitchFamily="34" charset="0"/>
                <a:ea typeface="微软雅黑" panose="020B0503020204020204" pitchFamily="34" charset="-122"/>
              </a:rPr>
              <a:t>后，</a:t>
            </a:r>
            <a:r>
              <a:rPr lang="zh-CN" altLang="en-US" dirty="0">
                <a:latin typeface="Arial" panose="020B0604020202020204" pitchFamily="34" charset="0"/>
                <a:ea typeface="微软雅黑" panose="020B0503020204020204" pitchFamily="34" charset="-122"/>
              </a:rPr>
              <a:t>睡前服用奥美拉唑碳酸氢钠制剂</a:t>
            </a:r>
            <a:r>
              <a:rPr lang="en-US" altLang="zh-CN" dirty="0">
                <a:latin typeface="Arial" panose="020B0604020202020204" pitchFamily="34" charset="0"/>
                <a:ea typeface="微软雅黑" panose="020B0503020204020204" pitchFamily="34" charset="-122"/>
              </a:rPr>
              <a:t>(</a:t>
            </a:r>
            <a:r>
              <a:rPr lang="zh-CN" altLang="en-US" dirty="0">
                <a:latin typeface="Arial" panose="020B0604020202020204" pitchFamily="34" charset="0"/>
                <a:ea typeface="微软雅黑" panose="020B0503020204020204" pitchFamily="34" charset="-122"/>
              </a:rPr>
              <a:t>含奥美拉唑</a:t>
            </a:r>
            <a:r>
              <a:rPr lang="en-US" altLang="zh-CN" dirty="0">
                <a:latin typeface="Arial" panose="020B0604020202020204" pitchFamily="34" charset="0"/>
                <a:ea typeface="微软雅黑" panose="020B0503020204020204" pitchFamily="34" charset="-122"/>
              </a:rPr>
              <a:t>40mg)</a:t>
            </a:r>
            <a:r>
              <a:rPr lang="zh-CN" altLang="en-US" dirty="0">
                <a:latin typeface="Arial" panose="020B0604020202020204" pitchFamily="34" charset="0"/>
                <a:ea typeface="微软雅黑" panose="020B0503020204020204" pitchFamily="34" charset="-122"/>
              </a:rPr>
              <a:t>与每日两次服用泮托拉唑</a:t>
            </a:r>
            <a:r>
              <a:rPr lang="en-US" altLang="zh-CN" dirty="0">
                <a:latin typeface="Arial" panose="020B0604020202020204" pitchFamily="34" charset="0"/>
                <a:ea typeface="微软雅黑" panose="020B0503020204020204" pitchFamily="34" charset="-122"/>
              </a:rPr>
              <a:t>40mg</a:t>
            </a:r>
            <a:r>
              <a:rPr lang="zh-CN" altLang="en-US" dirty="0">
                <a:latin typeface="Arial" panose="020B0604020202020204" pitchFamily="34" charset="0"/>
                <a:ea typeface="微软雅黑" panose="020B0503020204020204" pitchFamily="34" charset="-122"/>
              </a:rPr>
              <a:t>相比，其夜间胃内</a:t>
            </a:r>
            <a:r>
              <a:rPr lang="en-US" altLang="zh-CN" dirty="0">
                <a:latin typeface="Arial" panose="020B0604020202020204" pitchFamily="34" charset="0"/>
                <a:ea typeface="微软雅黑" panose="020B0503020204020204" pitchFamily="34" charset="-122"/>
              </a:rPr>
              <a:t>pH</a:t>
            </a:r>
            <a:r>
              <a:rPr lang="zh-CN" altLang="en-US" dirty="0">
                <a:latin typeface="Arial" panose="020B0604020202020204" pitchFamily="34" charset="0"/>
                <a:ea typeface="微软雅黑" panose="020B0503020204020204" pitchFamily="34" charset="-122"/>
              </a:rPr>
              <a:t>中位值分别是</a:t>
            </a:r>
            <a:r>
              <a:rPr lang="en-US" altLang="zh-CN" dirty="0">
                <a:latin typeface="Arial" panose="020B0604020202020204" pitchFamily="34" charset="0"/>
                <a:ea typeface="微软雅黑" panose="020B0503020204020204" pitchFamily="34" charset="-122"/>
              </a:rPr>
              <a:t>4.7</a:t>
            </a:r>
            <a:r>
              <a:rPr lang="zh-CN" altLang="en-US" dirty="0">
                <a:latin typeface="Arial" panose="020B0604020202020204" pitchFamily="34" charset="0"/>
                <a:ea typeface="微软雅黑" panose="020B0503020204020204" pitchFamily="34" charset="-122"/>
              </a:rPr>
              <a:t>和 </a:t>
            </a:r>
            <a:r>
              <a:rPr lang="en-US" altLang="zh-CN" dirty="0">
                <a:latin typeface="Arial" panose="020B0604020202020204" pitchFamily="34" charset="0"/>
                <a:ea typeface="微软雅黑" panose="020B0503020204020204" pitchFamily="34" charset="-122"/>
              </a:rPr>
              <a:t>1.7(P&lt;0.001)</a:t>
            </a:r>
            <a:endParaRPr lang="zh-CN" altLang="en-US" dirty="0">
              <a:latin typeface="Arial" panose="020B0604020202020204" pitchFamily="34" charset="0"/>
              <a:ea typeface="微软雅黑" panose="020B0503020204020204" pitchFamily="34" charset="-122"/>
            </a:endParaRPr>
          </a:p>
        </p:txBody>
      </p:sp>
      <p:sp>
        <p:nvSpPr>
          <p:cNvPr id="18" name="文本框 17">
            <a:extLst>
              <a:ext uri="{FF2B5EF4-FFF2-40B4-BE49-F238E27FC236}">
                <a16:creationId xmlns:a16="http://schemas.microsoft.com/office/drawing/2014/main" id="{C34E7F9E-FA4A-8060-952F-AEC03EAEF02D}"/>
              </a:ext>
            </a:extLst>
          </p:cNvPr>
          <p:cNvSpPr txBox="1"/>
          <p:nvPr/>
        </p:nvSpPr>
        <p:spPr>
          <a:xfrm>
            <a:off x="184713" y="6512957"/>
            <a:ext cx="10149756" cy="261610"/>
          </a:xfrm>
          <a:prstGeom prst="rect">
            <a:avLst/>
          </a:prstGeom>
          <a:noFill/>
        </p:spPr>
        <p:txBody>
          <a:bodyPr wrap="square">
            <a:spAutoFit/>
          </a:bodyPr>
          <a:lstStyle/>
          <a:p>
            <a:r>
              <a:rPr lang="en-US" altLang="zh-CN" sz="1100" dirty="0">
                <a:latin typeface="Arial" panose="020B0604020202020204" pitchFamily="34" charset="0"/>
                <a:ea typeface="微软雅黑" panose="020B0503020204020204" pitchFamily="34" charset="-122"/>
              </a:rPr>
              <a:t>Castell D. Review of immediate-release omeprazole for the treatment of gastric acid-related disorders[J]. Expert </a:t>
            </a:r>
            <a:r>
              <a:rPr lang="en-US" altLang="zh-CN" sz="1100" dirty="0" err="1">
                <a:latin typeface="Arial" panose="020B0604020202020204" pitchFamily="34" charset="0"/>
                <a:ea typeface="微软雅黑" panose="020B0503020204020204" pitchFamily="34" charset="-122"/>
              </a:rPr>
              <a:t>OpinPharmacother</a:t>
            </a:r>
            <a:r>
              <a:rPr lang="en-US" altLang="zh-CN" sz="1100" dirty="0">
                <a:latin typeface="Arial" panose="020B0604020202020204" pitchFamily="34" charset="0"/>
                <a:ea typeface="微软雅黑" panose="020B0503020204020204" pitchFamily="34" charset="-122"/>
              </a:rPr>
              <a:t>, 2005, 6(14): 2501-2510</a:t>
            </a:r>
            <a:endParaRPr lang="zh-CN" altLang="en-US" sz="1100" dirty="0">
              <a:latin typeface="Arial" panose="020B0604020202020204" pitchFamily="34" charset="0"/>
              <a:ea typeface="微软雅黑" panose="020B0503020204020204" pitchFamily="34" charset="-122"/>
            </a:endParaRPr>
          </a:p>
        </p:txBody>
      </p:sp>
      <p:pic>
        <p:nvPicPr>
          <p:cNvPr id="20" name="图片 19">
            <a:extLst>
              <a:ext uri="{FF2B5EF4-FFF2-40B4-BE49-F238E27FC236}">
                <a16:creationId xmlns:a16="http://schemas.microsoft.com/office/drawing/2014/main" id="{BECBAABF-EF51-FF6A-0FA5-71DCCB44EBDF}"/>
              </a:ext>
            </a:extLst>
          </p:cNvPr>
          <p:cNvPicPr>
            <a:picLocks noChangeAspect="1"/>
          </p:cNvPicPr>
          <p:nvPr/>
        </p:nvPicPr>
        <p:blipFill>
          <a:blip r:embed="rId8"/>
          <a:stretch>
            <a:fillRect/>
          </a:stretch>
        </p:blipFill>
        <p:spPr>
          <a:xfrm>
            <a:off x="1278424" y="1944973"/>
            <a:ext cx="8518822" cy="4368779"/>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文本框 11"/>
          <p:cNvSpPr txBox="1"/>
          <p:nvPr>
            <p:custDataLst>
              <p:tags r:id="rId2"/>
            </p:custDataLst>
          </p:nvPr>
        </p:nvSpPr>
        <p:spPr>
          <a:xfrm>
            <a:off x="9453245" y="3576320"/>
            <a:ext cx="405765" cy="323215"/>
          </a:xfrm>
          <a:prstGeom prst="rect">
            <a:avLst/>
          </a:prstGeom>
          <a:noFill/>
        </p:spPr>
        <p:txBody>
          <a:bodyPr wrap="square" rtlCol="0">
            <a:noAutofit/>
          </a:bodyPr>
          <a:lstStyle/>
          <a:p>
            <a:r>
              <a:rPr lang="en-US" altLang="zh-CN" sz="1000">
                <a:solidFill>
                  <a:schemeClr val="lt1">
                    <a:lumMod val="50000"/>
                  </a:schemeClr>
                </a:solidFill>
                <a:latin typeface="Arial" panose="020B0604020202020204" pitchFamily="34" charset="0"/>
                <a:ea typeface="微软雅黑" panose="020B0503020204020204" pitchFamily="34" charset="-122"/>
              </a:rPr>
              <a:t>[2]</a:t>
            </a:r>
          </a:p>
        </p:txBody>
      </p:sp>
      <p:sp>
        <p:nvSpPr>
          <p:cNvPr id="16" name="文本框 15"/>
          <p:cNvSpPr txBox="1"/>
          <p:nvPr>
            <p:custDataLst>
              <p:tags r:id="rId3"/>
            </p:custDataLst>
          </p:nvPr>
        </p:nvSpPr>
        <p:spPr>
          <a:xfrm>
            <a:off x="263525" y="204470"/>
            <a:ext cx="4064000" cy="460375"/>
          </a:xfrm>
          <a:prstGeom prst="rect">
            <a:avLst/>
          </a:prstGeom>
          <a:noFill/>
        </p:spPr>
        <p:txBody>
          <a:bodyPr wrap="square" rtlCol="0">
            <a:spAutoFit/>
          </a:bodyPr>
          <a:lstStyle/>
          <a:p>
            <a:r>
              <a:rPr lang="zh-CN" altLang="en-US" sz="2400" b="1" dirty="0">
                <a:latin typeface="Arial" panose="020B0604020202020204" pitchFamily="34" charset="0"/>
                <a:ea typeface="微软雅黑" panose="020B0503020204020204" pitchFamily="34" charset="-122"/>
              </a:rPr>
              <a:t>有效性</a:t>
            </a:r>
            <a:r>
              <a:rPr lang="en-US" altLang="zh-CN" sz="2400" dirty="0">
                <a:latin typeface="Arial" panose="020B0604020202020204" pitchFamily="34" charset="0"/>
                <a:ea typeface="微软雅黑" panose="020B0503020204020204" pitchFamily="34" charset="-122"/>
              </a:rPr>
              <a:t>-</a:t>
            </a:r>
            <a:r>
              <a:rPr lang="zh-CN" altLang="en-US" sz="2000" b="1" dirty="0">
                <a:latin typeface="Arial" panose="020B0604020202020204" pitchFamily="34" charset="0"/>
                <a:ea typeface="微软雅黑" panose="020B0503020204020204" pitchFamily="34" charset="-122"/>
              </a:rPr>
              <a:t>指南推荐</a:t>
            </a:r>
            <a:endParaRPr lang="zh-CN" altLang="en-US" sz="2400" b="1" dirty="0">
              <a:latin typeface="Arial" panose="020B0604020202020204" pitchFamily="34" charset="0"/>
              <a:ea typeface="微软雅黑" panose="020B0503020204020204" pitchFamily="34" charset="-122"/>
            </a:endParaRPr>
          </a:p>
        </p:txBody>
      </p:sp>
      <p:sp>
        <p:nvSpPr>
          <p:cNvPr id="18" name="矩形 17"/>
          <p:cNvSpPr/>
          <p:nvPr>
            <p:custDataLst>
              <p:tags r:id="rId4"/>
            </p:custDataLst>
          </p:nvPr>
        </p:nvSpPr>
        <p:spPr>
          <a:xfrm>
            <a:off x="7187609" y="1042483"/>
            <a:ext cx="4741194" cy="1193962"/>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200000"/>
              </a:lnSpc>
              <a:spcBef>
                <a:spcPts val="0"/>
              </a:spcBef>
              <a:spcAft>
                <a:spcPts val="0"/>
              </a:spcAft>
              <a:buClrTx/>
              <a:buSzTx/>
              <a:buFontTx/>
              <a:buNone/>
            </a:pPr>
            <a:r>
              <a:rPr kumimoji="0" lang="en-US" altLang="zh-CN" sz="140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pitchFamily="34" charset="-122"/>
                <a:cs typeface="微软雅黑" panose="020B0503020204020204" pitchFamily="34" charset="-122"/>
              </a:rPr>
              <a:t>2021</a:t>
            </a:r>
            <a:r>
              <a:rPr kumimoji="0" lang="zh-CN" altLang="en-US" sz="140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pitchFamily="34" charset="-122"/>
                <a:cs typeface="微软雅黑" panose="020B0503020204020204" pitchFamily="34" charset="-122"/>
              </a:rPr>
              <a:t>版美国胃肠病协会</a:t>
            </a:r>
            <a:r>
              <a:rPr kumimoji="0" lang="en-US" altLang="zh-CN" sz="140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pitchFamily="34" charset="-122"/>
                <a:cs typeface="微软雅黑" panose="020B0503020204020204" pitchFamily="34" charset="-122"/>
              </a:rPr>
              <a:t>《</a:t>
            </a:r>
            <a:r>
              <a:rPr kumimoji="0" lang="zh-CN" altLang="en-US" sz="140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pitchFamily="34" charset="-122"/>
                <a:cs typeface="微软雅黑" panose="020B0503020204020204" pitchFamily="34" charset="-122"/>
              </a:rPr>
              <a:t>胃食管反流病诊断和治疗指南</a:t>
            </a:r>
            <a:r>
              <a:rPr kumimoji="0" lang="en-US" altLang="zh-CN" sz="1400" i="0" u="none" strike="noStrike" kern="0" cap="none" spc="0" normalizeH="0" baseline="0" noProof="0" dirty="0">
                <a:ln>
                  <a:noFill/>
                </a:ln>
                <a:solidFill>
                  <a:schemeClr val="dk1"/>
                </a:solidFill>
                <a:effectLst/>
                <a:uLnTx/>
                <a:uFillTx/>
                <a:latin typeface="Arial" panose="020B0604020202020204" pitchFamily="34" charset="0"/>
                <a:ea typeface="微软雅黑" panose="020B0503020204020204" pitchFamily="34" charset="-122"/>
                <a:cs typeface="微软雅黑" panose="020B0503020204020204" pitchFamily="34" charset="-122"/>
              </a:rPr>
              <a:t>》</a:t>
            </a:r>
            <a:r>
              <a:rPr kumimoji="0" lang="zh-CN" altLang="en-US" sz="1600" b="0" i="0" u="none" strike="noStrike" kern="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微软雅黑" panose="020B0503020204020204" pitchFamily="34" charset="-122"/>
              </a:rPr>
              <a:t>指出当睡前给药时，奥美拉唑碳酸氢钠在睡眠时长的前</a:t>
            </a:r>
            <a:r>
              <a:rPr kumimoji="0" lang="en-US" altLang="zh-CN" sz="1600" b="0" i="0" u="none" strike="noStrike" kern="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微软雅黑" panose="020B0503020204020204" pitchFamily="34" charset="-122"/>
              </a:rPr>
              <a:t>4</a:t>
            </a:r>
            <a:r>
              <a:rPr kumimoji="0" lang="zh-CN" altLang="en-US" sz="1600" b="0" i="0" u="none" strike="noStrike" kern="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微软雅黑" panose="020B0503020204020204" pitchFamily="34" charset="-122"/>
              </a:rPr>
              <a:t>小时内可更好的控制胃内 </a:t>
            </a:r>
            <a:r>
              <a:rPr kumimoji="0" lang="en-US" altLang="zh-CN" sz="1600" b="0" i="0" u="none" strike="noStrike" kern="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微软雅黑" panose="020B0503020204020204" pitchFamily="34" charset="-122"/>
              </a:rPr>
              <a:t>pH </a:t>
            </a:r>
            <a:r>
              <a:rPr kumimoji="0" lang="zh-CN" altLang="en-US" sz="1600" b="0" i="0" u="none" strike="noStrike" kern="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微软雅黑" panose="020B0503020204020204" pitchFamily="34" charset="-122"/>
              </a:rPr>
              <a:t>值。</a:t>
            </a:r>
          </a:p>
        </p:txBody>
      </p:sp>
      <p:sp>
        <p:nvSpPr>
          <p:cNvPr id="21" name="文本框 20"/>
          <p:cNvSpPr txBox="1"/>
          <p:nvPr/>
        </p:nvSpPr>
        <p:spPr>
          <a:xfrm>
            <a:off x="508457" y="6548284"/>
            <a:ext cx="9821407" cy="261610"/>
          </a:xfrm>
          <a:prstGeom prst="rect">
            <a:avLst/>
          </a:prstGeom>
          <a:noFill/>
        </p:spPr>
        <p:txBody>
          <a:bodyPr wrap="square">
            <a:spAutoFit/>
          </a:bodyPr>
          <a:lstStyle/>
          <a:p>
            <a:r>
              <a:rPr lang="en-US" altLang="zh-CN" sz="1100" dirty="0">
                <a:solidFill>
                  <a:srgbClr val="000000"/>
                </a:solidFill>
                <a:latin typeface="Arial" panose="020B0604020202020204" pitchFamily="34" charset="0"/>
                <a:ea typeface="微软雅黑" panose="020B0503020204020204" pitchFamily="34" charset="-122"/>
                <a:cs typeface="Arial" panose="020B0604020202020204" pitchFamily="34" charset="0"/>
              </a:rPr>
              <a:t>The American Journal of Gastroenterology 117(1):p 27-56, January 2022. | DOI: 10.14309/ajg.0000000000001538</a:t>
            </a:r>
          </a:p>
        </p:txBody>
      </p:sp>
      <p:sp>
        <p:nvSpPr>
          <p:cNvPr id="22" name="流程图: 可选过程 21"/>
          <p:cNvSpPr/>
          <p:nvPr>
            <p:custDataLst>
              <p:tags r:id="rId5"/>
            </p:custDataLst>
          </p:nvPr>
        </p:nvSpPr>
        <p:spPr>
          <a:xfrm>
            <a:off x="6877996" y="553206"/>
            <a:ext cx="5150498" cy="2425960"/>
          </a:xfrm>
          <a:prstGeom prst="flowChartAlternateProcess">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latin typeface="Arial" panose="020B0604020202020204" pitchFamily="34" charset="0"/>
              <a:ea typeface="微软雅黑" panose="020B0503020204020204" pitchFamily="34" charset="-122"/>
            </a:endParaRPr>
          </a:p>
        </p:txBody>
      </p:sp>
      <p:pic>
        <p:nvPicPr>
          <p:cNvPr id="5" name="图片 4">
            <a:extLst>
              <a:ext uri="{FF2B5EF4-FFF2-40B4-BE49-F238E27FC236}">
                <a16:creationId xmlns:a16="http://schemas.microsoft.com/office/drawing/2014/main" id="{7C1EA243-A437-F2D9-AEEA-9CE3C72449A4}"/>
              </a:ext>
            </a:extLst>
          </p:cNvPr>
          <p:cNvPicPr>
            <a:picLocks noChangeAspect="1"/>
          </p:cNvPicPr>
          <p:nvPr/>
        </p:nvPicPr>
        <p:blipFill>
          <a:blip r:embed="rId7"/>
          <a:stretch>
            <a:fillRect/>
          </a:stretch>
        </p:blipFill>
        <p:spPr>
          <a:xfrm>
            <a:off x="636251" y="741627"/>
            <a:ext cx="4863030" cy="4898624"/>
          </a:xfrm>
          <a:prstGeom prst="rect">
            <a:avLst/>
          </a:prstGeom>
        </p:spPr>
      </p:pic>
      <p:pic>
        <p:nvPicPr>
          <p:cNvPr id="30" name="图片 29">
            <a:extLst>
              <a:ext uri="{FF2B5EF4-FFF2-40B4-BE49-F238E27FC236}">
                <a16:creationId xmlns:a16="http://schemas.microsoft.com/office/drawing/2014/main" id="{2217447A-7FAB-428A-3A5F-41BFDA83A986}"/>
              </a:ext>
            </a:extLst>
          </p:cNvPr>
          <p:cNvPicPr>
            <a:picLocks noChangeAspect="1"/>
          </p:cNvPicPr>
          <p:nvPr/>
        </p:nvPicPr>
        <p:blipFill>
          <a:blip r:embed="rId8"/>
          <a:stretch>
            <a:fillRect/>
          </a:stretch>
        </p:blipFill>
        <p:spPr>
          <a:xfrm>
            <a:off x="7234584" y="3107328"/>
            <a:ext cx="4227818" cy="3312793"/>
          </a:xfrm>
          <a:prstGeom prst="rect">
            <a:avLst/>
          </a:prstGeom>
        </p:spPr>
      </p:pic>
      <mc:AlternateContent xmlns:mc="http://schemas.openxmlformats.org/markup-compatibility/2006" xmlns:p14="http://schemas.microsoft.com/office/powerpoint/2010/main">
        <mc:Choice Requires="p14">
          <p:contentPart p14:bwMode="auto" r:id="rId9">
            <p14:nvContentPartPr>
              <p14:cNvPr id="33" name="墨迹 32">
                <a:extLst>
                  <a:ext uri="{FF2B5EF4-FFF2-40B4-BE49-F238E27FC236}">
                    <a16:creationId xmlns:a16="http://schemas.microsoft.com/office/drawing/2014/main" id="{F09DFA67-2C39-7F33-54AC-26F46D7F5A04}"/>
                  </a:ext>
                </a:extLst>
              </p14:cNvPr>
              <p14:cNvContentPartPr/>
              <p14:nvPr/>
            </p14:nvContentPartPr>
            <p14:xfrm>
              <a:off x="7775961" y="3834254"/>
              <a:ext cx="3501000" cy="15120"/>
            </p14:xfrm>
          </p:contentPart>
        </mc:Choice>
        <mc:Fallback xmlns="">
          <p:pic>
            <p:nvPicPr>
              <p:cNvPr id="33" name="墨迹 32">
                <a:extLst>
                  <a:ext uri="{FF2B5EF4-FFF2-40B4-BE49-F238E27FC236}">
                    <a16:creationId xmlns:a16="http://schemas.microsoft.com/office/drawing/2014/main" id="{F09DFA67-2C39-7F33-54AC-26F46D7F5A04}"/>
                  </a:ext>
                </a:extLst>
              </p:cNvPr>
              <p:cNvPicPr/>
              <p:nvPr/>
            </p:nvPicPr>
            <p:blipFill>
              <a:blip r:embed="rId10"/>
              <a:stretch>
                <a:fillRect/>
              </a:stretch>
            </p:blipFill>
            <p:spPr>
              <a:xfrm>
                <a:off x="7766961" y="3825254"/>
                <a:ext cx="35186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4" name="墨迹 33">
                <a:extLst>
                  <a:ext uri="{FF2B5EF4-FFF2-40B4-BE49-F238E27FC236}">
                    <a16:creationId xmlns:a16="http://schemas.microsoft.com/office/drawing/2014/main" id="{5430AEF3-AD34-E5D9-F9AA-9BE1E7A36B3F}"/>
                  </a:ext>
                </a:extLst>
              </p14:cNvPr>
              <p14:cNvContentPartPr/>
              <p14:nvPr/>
            </p14:nvContentPartPr>
            <p14:xfrm>
              <a:off x="7329201" y="3969254"/>
              <a:ext cx="3536640" cy="64800"/>
            </p14:xfrm>
          </p:contentPart>
        </mc:Choice>
        <mc:Fallback xmlns="">
          <p:pic>
            <p:nvPicPr>
              <p:cNvPr id="34" name="墨迹 33">
                <a:extLst>
                  <a:ext uri="{FF2B5EF4-FFF2-40B4-BE49-F238E27FC236}">
                    <a16:creationId xmlns:a16="http://schemas.microsoft.com/office/drawing/2014/main" id="{5430AEF3-AD34-E5D9-F9AA-9BE1E7A36B3F}"/>
                  </a:ext>
                </a:extLst>
              </p:cNvPr>
              <p:cNvPicPr/>
              <p:nvPr/>
            </p:nvPicPr>
            <p:blipFill>
              <a:blip r:embed="rId12"/>
              <a:stretch>
                <a:fillRect/>
              </a:stretch>
            </p:blipFill>
            <p:spPr>
              <a:xfrm>
                <a:off x="7320561" y="3960614"/>
                <a:ext cx="35542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5" name="墨迹 34">
                <a:extLst>
                  <a:ext uri="{FF2B5EF4-FFF2-40B4-BE49-F238E27FC236}">
                    <a16:creationId xmlns:a16="http://schemas.microsoft.com/office/drawing/2014/main" id="{97FE92C7-E708-DA5A-F419-0DBB98F684B7}"/>
                  </a:ext>
                </a:extLst>
              </p14:cNvPr>
              <p14:cNvContentPartPr/>
              <p14:nvPr/>
            </p14:nvContentPartPr>
            <p14:xfrm>
              <a:off x="10816521" y="3997694"/>
              <a:ext cx="481320" cy="23400"/>
            </p14:xfrm>
          </p:contentPart>
        </mc:Choice>
        <mc:Fallback xmlns="">
          <p:pic>
            <p:nvPicPr>
              <p:cNvPr id="35" name="墨迹 34">
                <a:extLst>
                  <a:ext uri="{FF2B5EF4-FFF2-40B4-BE49-F238E27FC236}">
                    <a16:creationId xmlns:a16="http://schemas.microsoft.com/office/drawing/2014/main" id="{97FE92C7-E708-DA5A-F419-0DBB98F684B7}"/>
                  </a:ext>
                </a:extLst>
              </p:cNvPr>
              <p:cNvPicPr/>
              <p:nvPr/>
            </p:nvPicPr>
            <p:blipFill>
              <a:blip r:embed="rId14"/>
              <a:stretch>
                <a:fillRect/>
              </a:stretch>
            </p:blipFill>
            <p:spPr>
              <a:xfrm>
                <a:off x="10807881" y="3988694"/>
                <a:ext cx="4989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6" name="墨迹 35">
                <a:extLst>
                  <a:ext uri="{FF2B5EF4-FFF2-40B4-BE49-F238E27FC236}">
                    <a16:creationId xmlns:a16="http://schemas.microsoft.com/office/drawing/2014/main" id="{11157B9D-0EB1-C7D4-41A3-3FB46C5834C1}"/>
                  </a:ext>
                </a:extLst>
              </p14:cNvPr>
              <p14:cNvContentPartPr/>
              <p14:nvPr/>
            </p14:nvContentPartPr>
            <p14:xfrm>
              <a:off x="7307961" y="4202534"/>
              <a:ext cx="2345760" cy="22680"/>
            </p14:xfrm>
          </p:contentPart>
        </mc:Choice>
        <mc:Fallback xmlns="">
          <p:pic>
            <p:nvPicPr>
              <p:cNvPr id="36" name="墨迹 35">
                <a:extLst>
                  <a:ext uri="{FF2B5EF4-FFF2-40B4-BE49-F238E27FC236}">
                    <a16:creationId xmlns:a16="http://schemas.microsoft.com/office/drawing/2014/main" id="{11157B9D-0EB1-C7D4-41A3-3FB46C5834C1}"/>
                  </a:ext>
                </a:extLst>
              </p:cNvPr>
              <p:cNvPicPr/>
              <p:nvPr/>
            </p:nvPicPr>
            <p:blipFill>
              <a:blip r:embed="rId16"/>
              <a:stretch>
                <a:fillRect/>
              </a:stretch>
            </p:blipFill>
            <p:spPr>
              <a:xfrm>
                <a:off x="7299321" y="4193894"/>
                <a:ext cx="2363400" cy="40320"/>
              </a:xfrm>
              <a:prstGeom prst="rect">
                <a:avLst/>
              </a:prstGeom>
            </p:spPr>
          </p:pic>
        </mc:Fallback>
      </mc:AlternateContent>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标题 1"/>
          <p:cNvSpPr txBox="1"/>
          <p:nvPr>
            <p:custDataLst>
              <p:tags r:id="rId2"/>
            </p:custDataLst>
          </p:nvPr>
        </p:nvSpPr>
        <p:spPr>
          <a:xfrm>
            <a:off x="419735" y="1199782"/>
            <a:ext cx="6400790" cy="3089735"/>
          </a:xfrm>
          <a:prstGeom prst="rect">
            <a:avLst/>
          </a:prstGeom>
          <a:noFill/>
        </p:spPr>
        <p:txBody>
          <a:bodyPr wrap="square" lIns="90000" tIns="0" rIns="90000" bIns="46800" rtlCol="0"/>
          <a:lstStyle>
            <a:defPPr>
              <a:defRPr lang="zh-CN"/>
            </a:defPPr>
            <a:lvl1pPr>
              <a:lnSpc>
                <a:spcPct val="130000"/>
              </a:lnSpc>
              <a:defRPr sz="1200"/>
            </a:lvl1pPr>
          </a:lstStyle>
          <a:p>
            <a:pPr marL="285750" indent="-285750">
              <a:lnSpc>
                <a:spcPct val="150000"/>
              </a:lnSpc>
              <a:buFont typeface="Wingdings" panose="05000000000000000000" pitchFamily="2" charset="2"/>
              <a:buChar char="ü"/>
            </a:pPr>
            <a:r>
              <a:rPr lang="zh-CN" altLang="en-US" sz="1800" b="0" i="0" dirty="0">
                <a:solidFill>
                  <a:srgbClr val="333333"/>
                </a:solidFill>
                <a:effectLst/>
                <a:latin typeface="+mn-ea"/>
              </a:rPr>
              <a:t>相比于缓释</a:t>
            </a:r>
            <a:r>
              <a:rPr lang="en-US" altLang="zh-CN" sz="1800" b="0" i="0" dirty="0">
                <a:solidFill>
                  <a:srgbClr val="333333"/>
                </a:solidFill>
                <a:effectLst/>
                <a:latin typeface="+mn-ea"/>
              </a:rPr>
              <a:t>PPI</a:t>
            </a:r>
            <a:r>
              <a:rPr lang="zh-CN" altLang="en-US" sz="1800" b="0" i="0" dirty="0">
                <a:solidFill>
                  <a:srgbClr val="333333"/>
                </a:solidFill>
                <a:effectLst/>
                <a:latin typeface="+mn-ea"/>
              </a:rPr>
              <a:t>制剂，奥美拉唑碳酸氢钠胶囊（</a:t>
            </a:r>
            <a:r>
              <a:rPr lang="en-US" altLang="zh-CN" sz="1800" b="0" i="0" dirty="0">
                <a:solidFill>
                  <a:srgbClr val="333333"/>
                </a:solidFill>
                <a:effectLst/>
                <a:latin typeface="+mn-ea"/>
              </a:rPr>
              <a:t>Ⅱ</a:t>
            </a:r>
            <a:r>
              <a:rPr lang="zh-CN" altLang="en-US" sz="1800" b="0" i="0" dirty="0">
                <a:solidFill>
                  <a:srgbClr val="333333"/>
                </a:solidFill>
                <a:effectLst/>
                <a:latin typeface="+mn-ea"/>
              </a:rPr>
              <a:t>）的</a:t>
            </a:r>
            <a:r>
              <a:rPr lang="en-US" altLang="zh-CN" sz="1800" b="1" i="0" dirty="0">
                <a:solidFill>
                  <a:srgbClr val="FF0000"/>
                </a:solidFill>
                <a:effectLst/>
                <a:latin typeface="+mn-ea"/>
              </a:rPr>
              <a:t>T</a:t>
            </a:r>
            <a:r>
              <a:rPr lang="en-US" altLang="zh-CN" sz="1800" b="1" i="0" baseline="-25000" dirty="0">
                <a:solidFill>
                  <a:srgbClr val="FF0000"/>
                </a:solidFill>
                <a:effectLst/>
                <a:latin typeface="+mn-ea"/>
              </a:rPr>
              <a:t>max</a:t>
            </a:r>
            <a:r>
              <a:rPr lang="zh-CN" altLang="en-US" sz="1800" b="1" i="0" dirty="0">
                <a:solidFill>
                  <a:srgbClr val="FF0000"/>
                </a:solidFill>
                <a:effectLst/>
                <a:latin typeface="+mn-ea"/>
              </a:rPr>
              <a:t>更短，</a:t>
            </a:r>
            <a:r>
              <a:rPr lang="en-US" altLang="zh-CN" sz="1800" b="1" i="0" dirty="0">
                <a:solidFill>
                  <a:srgbClr val="FF0000"/>
                </a:solidFill>
                <a:effectLst/>
                <a:latin typeface="+mn-ea"/>
              </a:rPr>
              <a:t>C</a:t>
            </a:r>
            <a:r>
              <a:rPr lang="en-US" altLang="zh-CN" sz="1800" b="1" i="0" baseline="-25000" dirty="0">
                <a:solidFill>
                  <a:srgbClr val="FF0000"/>
                </a:solidFill>
                <a:effectLst/>
                <a:latin typeface="+mn-ea"/>
              </a:rPr>
              <a:t>max</a:t>
            </a:r>
            <a:r>
              <a:rPr lang="zh-CN" altLang="en-US" sz="1800" b="1" i="0" dirty="0">
                <a:solidFill>
                  <a:srgbClr val="FF0000"/>
                </a:solidFill>
                <a:effectLst/>
                <a:latin typeface="+mn-ea"/>
              </a:rPr>
              <a:t>更高</a:t>
            </a:r>
            <a:r>
              <a:rPr lang="en-US" altLang="zh-CN" sz="1800" b="1" i="0" baseline="30000" dirty="0">
                <a:solidFill>
                  <a:srgbClr val="333333"/>
                </a:solidFill>
                <a:effectLst/>
                <a:latin typeface="+mn-ea"/>
              </a:rPr>
              <a:t>1</a:t>
            </a:r>
          </a:p>
          <a:p>
            <a:pPr marL="285750" indent="-285750">
              <a:lnSpc>
                <a:spcPct val="150000"/>
              </a:lnSpc>
              <a:buFont typeface="Wingdings" panose="05000000000000000000" pitchFamily="2" charset="2"/>
              <a:buChar char="ü"/>
            </a:pPr>
            <a:r>
              <a:rPr lang="zh-CN" altLang="en-US" sz="1800" b="0" i="0" dirty="0">
                <a:solidFill>
                  <a:srgbClr val="333333"/>
                </a:solidFill>
                <a:effectLst/>
                <a:latin typeface="+mn-ea"/>
              </a:rPr>
              <a:t>在一项随机对照研究中</a:t>
            </a:r>
            <a:r>
              <a:rPr lang="en-US" altLang="zh-CN" sz="1800" b="1" i="0" baseline="30000" dirty="0">
                <a:solidFill>
                  <a:srgbClr val="333333"/>
                </a:solidFill>
                <a:effectLst/>
                <a:latin typeface="+mn-ea"/>
              </a:rPr>
              <a:t>2</a:t>
            </a:r>
            <a:r>
              <a:rPr lang="zh-CN" altLang="en-US" sz="1800" b="0" i="0" dirty="0">
                <a:solidFill>
                  <a:srgbClr val="333333"/>
                </a:solidFill>
                <a:effectLst/>
                <a:latin typeface="+mn-ea"/>
              </a:rPr>
              <a:t>，比较了奥美拉唑碳酸氢钠复方制剂与兰索拉唑、艾司奥美拉唑的起效速度、持续时间、控制</a:t>
            </a:r>
            <a:r>
              <a:rPr lang="en-US" altLang="zh-CN" sz="1800" b="0" i="0" dirty="0">
                <a:solidFill>
                  <a:srgbClr val="333333"/>
                </a:solidFill>
                <a:effectLst/>
                <a:latin typeface="+mn-ea"/>
              </a:rPr>
              <a:t>NAB</a:t>
            </a:r>
            <a:r>
              <a:rPr lang="zh-CN" altLang="en-US" sz="1800" b="0" i="0" dirty="0">
                <a:solidFill>
                  <a:srgbClr val="333333"/>
                </a:solidFill>
                <a:effectLst/>
                <a:latin typeface="+mn-ea"/>
              </a:rPr>
              <a:t>方面的疗效，结果显示奥美拉唑碳酸氢钠组服用后</a:t>
            </a:r>
            <a:r>
              <a:rPr lang="en-US" altLang="zh-CN" sz="1800" b="0" i="0" dirty="0">
                <a:solidFill>
                  <a:srgbClr val="333333"/>
                </a:solidFill>
                <a:effectLst/>
                <a:latin typeface="+mn-ea"/>
              </a:rPr>
              <a:t>15 min</a:t>
            </a:r>
            <a:r>
              <a:rPr lang="zh-CN" altLang="en-US" sz="1800" b="0" i="0" dirty="0">
                <a:solidFill>
                  <a:srgbClr val="333333"/>
                </a:solidFill>
                <a:effectLst/>
                <a:latin typeface="+mn-ea"/>
              </a:rPr>
              <a:t>起效，胃内</a:t>
            </a:r>
            <a:r>
              <a:rPr lang="en-US" altLang="zh-CN" sz="1800" b="0" i="0" dirty="0">
                <a:solidFill>
                  <a:srgbClr val="333333"/>
                </a:solidFill>
                <a:effectLst/>
                <a:latin typeface="+mn-ea"/>
              </a:rPr>
              <a:t>pH</a:t>
            </a:r>
            <a:r>
              <a:rPr lang="zh-CN" altLang="en-US" sz="1800" b="0" i="0" dirty="0">
                <a:solidFill>
                  <a:srgbClr val="333333"/>
                </a:solidFill>
                <a:effectLst/>
                <a:latin typeface="+mn-ea"/>
              </a:rPr>
              <a:t>升至</a:t>
            </a:r>
            <a:r>
              <a:rPr lang="en-US" altLang="zh-CN" sz="1800" b="0" i="0" dirty="0">
                <a:solidFill>
                  <a:srgbClr val="333333"/>
                </a:solidFill>
                <a:effectLst/>
                <a:latin typeface="+mn-ea"/>
              </a:rPr>
              <a:t>4</a:t>
            </a:r>
            <a:r>
              <a:rPr lang="zh-CN" altLang="en-US" sz="1800" b="0" i="0" dirty="0">
                <a:solidFill>
                  <a:srgbClr val="333333"/>
                </a:solidFill>
                <a:effectLst/>
                <a:latin typeface="+mn-ea"/>
              </a:rPr>
              <a:t>以上，而艾司奥美拉唑晚</a:t>
            </a:r>
            <a:r>
              <a:rPr lang="en-US" altLang="zh-CN" sz="1800" b="0" i="0" dirty="0">
                <a:solidFill>
                  <a:srgbClr val="333333"/>
                </a:solidFill>
                <a:effectLst/>
                <a:latin typeface="+mn-ea"/>
              </a:rPr>
              <a:t>3 h</a:t>
            </a:r>
            <a:r>
              <a:rPr lang="zh-CN" altLang="en-US" sz="1800" b="0" i="0" dirty="0">
                <a:solidFill>
                  <a:srgbClr val="333333"/>
                </a:solidFill>
                <a:effectLst/>
                <a:latin typeface="+mn-ea"/>
              </a:rPr>
              <a:t>，兰索拉唑晚</a:t>
            </a:r>
            <a:r>
              <a:rPr lang="en-US" altLang="zh-CN" sz="1800" b="0" i="0" dirty="0">
                <a:solidFill>
                  <a:srgbClr val="333333"/>
                </a:solidFill>
                <a:effectLst/>
                <a:latin typeface="+mn-ea"/>
              </a:rPr>
              <a:t>5 h</a:t>
            </a:r>
            <a:r>
              <a:rPr lang="zh-CN" altLang="en-US" sz="1800" b="0" i="0" dirty="0">
                <a:solidFill>
                  <a:srgbClr val="333333"/>
                </a:solidFill>
                <a:effectLst/>
                <a:latin typeface="+mn-ea"/>
              </a:rPr>
              <a:t>；</a:t>
            </a:r>
            <a:r>
              <a:rPr lang="zh-CN" altLang="en-US" sz="1800" i="0" dirty="0">
                <a:effectLst/>
                <a:latin typeface="+mn-ea"/>
              </a:rPr>
              <a:t>同时从抑制夜间（</a:t>
            </a:r>
            <a:r>
              <a:rPr lang="en-US" altLang="zh-CN" sz="1800" i="0" dirty="0">
                <a:effectLst/>
                <a:latin typeface="+mn-ea"/>
              </a:rPr>
              <a:t>22:00-06:00</a:t>
            </a:r>
            <a:r>
              <a:rPr lang="zh-CN" altLang="en-US" sz="1800" i="0" dirty="0">
                <a:effectLst/>
                <a:latin typeface="+mn-ea"/>
              </a:rPr>
              <a:t>）胃内</a:t>
            </a:r>
            <a:r>
              <a:rPr lang="en-US" altLang="zh-CN" sz="1800" i="0" dirty="0">
                <a:effectLst/>
                <a:latin typeface="+mn-ea"/>
              </a:rPr>
              <a:t>pH</a:t>
            </a:r>
            <a:r>
              <a:rPr lang="zh-CN" altLang="en-US" sz="1800" i="0" dirty="0">
                <a:effectLst/>
                <a:latin typeface="+mn-ea"/>
              </a:rPr>
              <a:t>的持续时间来看，</a:t>
            </a:r>
            <a:r>
              <a:rPr lang="zh-CN" altLang="en-US" sz="1800" b="1" i="0" dirty="0">
                <a:solidFill>
                  <a:srgbClr val="FF0000"/>
                </a:solidFill>
                <a:effectLst/>
                <a:latin typeface="+mn-ea"/>
              </a:rPr>
              <a:t>奥美拉唑碳酸氢钠组也显著长于对照组</a:t>
            </a:r>
            <a:r>
              <a:rPr lang="zh-CN" altLang="en-US" sz="1800" b="0" i="0" dirty="0">
                <a:solidFill>
                  <a:srgbClr val="333333"/>
                </a:solidFill>
                <a:effectLst/>
                <a:latin typeface="+mn-ea"/>
              </a:rPr>
              <a:t>。</a:t>
            </a:r>
            <a:endParaRPr lang="en-US" altLang="zh-CN" sz="1800" b="0" i="0" dirty="0">
              <a:solidFill>
                <a:srgbClr val="333333"/>
              </a:solidFill>
              <a:effectLst/>
              <a:latin typeface="+mn-ea"/>
            </a:endParaRPr>
          </a:p>
          <a:p>
            <a:pPr marL="285750" indent="-285750">
              <a:lnSpc>
                <a:spcPct val="150000"/>
              </a:lnSpc>
              <a:buFont typeface="Wingdings" panose="05000000000000000000" pitchFamily="2" charset="2"/>
              <a:buChar char="ü"/>
            </a:pPr>
            <a:r>
              <a:rPr lang="zh-CN" altLang="en-US" sz="1800" dirty="0">
                <a:latin typeface="+mn-ea"/>
              </a:rPr>
              <a:t>通过碳酸氢钠激活质子泵与奥美拉唑血药峰值的时间同步特征，规避了肠溶制剂需要进食激 活质子泵才能起效，</a:t>
            </a:r>
            <a:r>
              <a:rPr lang="zh-CN" altLang="en-US" sz="1800" b="1" dirty="0">
                <a:solidFill>
                  <a:srgbClr val="FF0000"/>
                </a:solidFill>
                <a:latin typeface="+mn-ea"/>
              </a:rPr>
              <a:t>实现按需及临睡前使用，</a:t>
            </a:r>
            <a:r>
              <a:rPr lang="zh-CN" altLang="en-US" sz="1800" dirty="0">
                <a:latin typeface="+mn-ea"/>
              </a:rPr>
              <a:t>解决了难治性胃食管反流病及夜间酸突破的治疗难点。</a:t>
            </a:r>
            <a:endParaRPr lang="en-US" altLang="zh-CN" spc="300" dirty="0">
              <a:ln w="12700" cmpd="sng">
                <a:noFill/>
                <a:prstDash val="solid"/>
              </a:ln>
              <a:effectLst/>
              <a:latin typeface="+mn-ea"/>
              <a:cs typeface="微软雅黑" panose="020B0503020204020204" pitchFamily="34" charset="-122"/>
              <a:sym typeface="Arial" panose="020B0604020202020204" pitchFamily="34" charset="0"/>
            </a:endParaRPr>
          </a:p>
        </p:txBody>
      </p:sp>
      <p:sp>
        <p:nvSpPr>
          <p:cNvPr id="32" name="文本框 31"/>
          <p:cNvSpPr txBox="1"/>
          <p:nvPr>
            <p:custDataLst>
              <p:tags r:id="rId3"/>
            </p:custDataLst>
          </p:nvPr>
        </p:nvSpPr>
        <p:spPr>
          <a:xfrm>
            <a:off x="254644" y="6331584"/>
            <a:ext cx="11422693" cy="553998"/>
          </a:xfrm>
          <a:prstGeom prst="rect">
            <a:avLst/>
          </a:prstGeom>
          <a:noFill/>
        </p:spPr>
        <p:txBody>
          <a:bodyPr wrap="square" rtlCol="0" anchor="t">
            <a:spAutoFit/>
          </a:bodyPr>
          <a:lstStyle/>
          <a:p>
            <a:r>
              <a:rPr lang="en-US" altLang="zh-CN" sz="1000" dirty="0">
                <a:solidFill>
                  <a:schemeClr val="tx1"/>
                </a:solidFill>
                <a:latin typeface="Arial" panose="020B0604020202020204" pitchFamily="34" charset="0"/>
                <a:ea typeface="微软雅黑" panose="020B0503020204020204" pitchFamily="34" charset="-122"/>
                <a:cs typeface="微软雅黑" panose="020B0503020204020204" pitchFamily="34" charset="-122"/>
                <a:sym typeface="+mn-ea"/>
              </a:rPr>
              <a:t>[1]</a:t>
            </a:r>
            <a:r>
              <a:rPr lang="en-US" altLang="zh-CN" sz="1000" b="0" i="0" dirty="0">
                <a:solidFill>
                  <a:srgbClr val="333333"/>
                </a:solidFill>
                <a:effectLst/>
                <a:latin typeface="PingFang SC"/>
              </a:rPr>
              <a:t> Center for Drug Evaluation and Research. Application Number: 21-849. Clinical Pharmacology and Biopharmaceutics Review(s).</a:t>
            </a:r>
          </a:p>
          <a:p>
            <a:r>
              <a:rPr lang="en-US" altLang="zh-CN" sz="1000" dirty="0">
                <a:solidFill>
                  <a:schemeClr val="tx1"/>
                </a:solidFill>
                <a:latin typeface="Arial" panose="020B0604020202020204" pitchFamily="34" charset="0"/>
                <a:ea typeface="微软雅黑" panose="020B0503020204020204" pitchFamily="34" charset="-122"/>
                <a:cs typeface="微软雅黑" panose="020B0503020204020204" pitchFamily="34" charset="-122"/>
                <a:sym typeface="+mn-ea"/>
              </a:rPr>
              <a:t>[2]</a:t>
            </a:r>
            <a:r>
              <a:rPr lang="en-US" altLang="zh-CN" sz="1000" b="0" i="0" dirty="0">
                <a:solidFill>
                  <a:srgbClr val="333333"/>
                </a:solidFill>
                <a:effectLst/>
                <a:latin typeface="PingFang SC"/>
              </a:rPr>
              <a:t> Katz, P.O., et al., Comparison of the effects of immediate-release omeprazole oral suspension, delayed-release lansoprazole capsules and delayed-release esomeprazole capsules on nocturnal gastric acidity after bedtime dosing in patients with night-time GERD symptoms. Aliment </a:t>
            </a:r>
            <a:r>
              <a:rPr lang="en-US" altLang="zh-CN" sz="1000" b="0" i="0" dirty="0" err="1">
                <a:solidFill>
                  <a:srgbClr val="333333"/>
                </a:solidFill>
                <a:effectLst/>
                <a:latin typeface="PingFang SC"/>
              </a:rPr>
              <a:t>Pharmacol</a:t>
            </a:r>
            <a:r>
              <a:rPr lang="en-US" altLang="zh-CN" sz="1000" b="0" i="0" dirty="0">
                <a:solidFill>
                  <a:srgbClr val="333333"/>
                </a:solidFill>
                <a:effectLst/>
                <a:latin typeface="PingFang SC"/>
              </a:rPr>
              <a:t> </a:t>
            </a:r>
            <a:r>
              <a:rPr lang="en-US" altLang="zh-CN" sz="1000" b="0" i="0" dirty="0" err="1">
                <a:solidFill>
                  <a:srgbClr val="333333"/>
                </a:solidFill>
                <a:effectLst/>
                <a:latin typeface="PingFang SC"/>
              </a:rPr>
              <a:t>Ther</a:t>
            </a:r>
            <a:r>
              <a:rPr lang="en-US" altLang="zh-CN" sz="1000" b="0" i="0" dirty="0">
                <a:solidFill>
                  <a:srgbClr val="333333"/>
                </a:solidFill>
                <a:effectLst/>
                <a:latin typeface="PingFang SC"/>
              </a:rPr>
              <a:t>, 2007. 25(2): p. 197-205.</a:t>
            </a:r>
            <a:endParaRPr lang="en-US" altLang="zh-CN" sz="1000" dirty="0">
              <a:solidFill>
                <a:schemeClr val="tx1"/>
              </a:solidFill>
              <a:latin typeface="Arial" panose="020B0604020202020204" pitchFamily="34" charset="0"/>
              <a:ea typeface="微软雅黑" panose="020B0503020204020204" pitchFamily="34" charset="-122"/>
              <a:cs typeface="微软雅黑" panose="020B0503020204020204" pitchFamily="34" charset="-122"/>
              <a:sym typeface="+mn-ea"/>
            </a:endParaRPr>
          </a:p>
        </p:txBody>
      </p:sp>
      <p:sp>
        <p:nvSpPr>
          <p:cNvPr id="4" name="标题 3"/>
          <p:cNvSpPr>
            <a:spLocks noGrp="1"/>
          </p:cNvSpPr>
          <p:nvPr>
            <p:custDataLst>
              <p:tags r:id="rId4"/>
            </p:custDataLst>
          </p:nvPr>
        </p:nvSpPr>
        <p:spPr>
          <a:xfrm>
            <a:off x="419735" y="526416"/>
            <a:ext cx="8545945" cy="53080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zh-CN" altLang="en-US" sz="2800" dirty="0">
                <a:solidFill>
                  <a:schemeClr val="tx1"/>
                </a:solidFill>
                <a:latin typeface="Arial" panose="020B0604020202020204" pitchFamily="34" charset="0"/>
                <a:ea typeface="微软雅黑" panose="020B0503020204020204" pitchFamily="34" charset="-122"/>
              </a:rPr>
              <a:t>创新性</a:t>
            </a:r>
          </a:p>
        </p:txBody>
      </p:sp>
      <p:pic>
        <p:nvPicPr>
          <p:cNvPr id="1028" name="Picture 4" descr="图片">
            <a:extLst>
              <a:ext uri="{FF2B5EF4-FFF2-40B4-BE49-F238E27FC236}">
                <a16:creationId xmlns:a16="http://schemas.microsoft.com/office/drawing/2014/main" id="{6DF9F201-7A40-8C80-4697-4F5AC08BBE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0525" y="1351812"/>
            <a:ext cx="5209082" cy="34684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文本框 4"/>
          <p:cNvSpPr txBox="1"/>
          <p:nvPr/>
        </p:nvSpPr>
        <p:spPr>
          <a:xfrm>
            <a:off x="470399" y="920547"/>
            <a:ext cx="10794709" cy="5270543"/>
          </a:xfrm>
          <a:prstGeom prst="rect">
            <a:avLst/>
          </a:prstGeom>
          <a:noFill/>
        </p:spPr>
        <p:txBody>
          <a:bodyPr wrap="square" rtlCol="0">
            <a:noAutofit/>
          </a:bodyPr>
          <a:lstStyle/>
          <a:p>
            <a:pPr>
              <a:lnSpc>
                <a:spcPct val="210000"/>
              </a:lnSpc>
            </a:pPr>
            <a:r>
              <a:rPr lang="zh-CN" altLang="en-US" sz="2000" b="1" dirty="0">
                <a:latin typeface="+mn-ea"/>
              </a:rPr>
              <a:t>公平性</a:t>
            </a:r>
            <a:endParaRPr lang="en-US" altLang="zh-CN" sz="2000" b="1" dirty="0">
              <a:latin typeface="+mn-ea"/>
            </a:endParaRPr>
          </a:p>
          <a:p>
            <a:pPr marL="400050" indent="-400050">
              <a:lnSpc>
                <a:spcPct val="300000"/>
              </a:lnSpc>
              <a:buFont typeface="+mj-ea"/>
              <a:buAutoNum type="ea1JpnChsDbPeriod"/>
            </a:pPr>
            <a:r>
              <a:rPr lang="zh-CN" altLang="en-US" sz="1600" dirty="0">
                <a:latin typeface="+mn-ea"/>
              </a:rPr>
              <a:t>奥美拉唑碳酸氢钠胶囊（</a:t>
            </a:r>
            <a:r>
              <a:rPr lang="en-US" altLang="zh-CN" sz="1600" dirty="0">
                <a:latin typeface="+mn-ea"/>
              </a:rPr>
              <a:t>Ⅱ</a:t>
            </a:r>
            <a:r>
              <a:rPr lang="zh-CN" altLang="en-US" sz="1600" dirty="0">
                <a:latin typeface="+mn-ea"/>
              </a:rPr>
              <a:t>）可以在迅速中和已产生的胃酸的同时还能长效抑制胃酸的分泌，快速缓解患者相关症状和有效治疗相关疾病，带来患者生活质量的大幅改善。</a:t>
            </a:r>
            <a:endParaRPr lang="en-US" altLang="zh-CN" sz="1600" dirty="0">
              <a:latin typeface="+mn-ea"/>
            </a:endParaRPr>
          </a:p>
          <a:p>
            <a:pPr marL="400050" indent="-400050">
              <a:lnSpc>
                <a:spcPct val="300000"/>
              </a:lnSpc>
              <a:buFont typeface="+mj-ea"/>
              <a:buAutoNum type="ea1JpnChsDbPeriod"/>
            </a:pPr>
            <a:r>
              <a:rPr lang="zh-CN" altLang="en-US" sz="1600" dirty="0">
                <a:latin typeface="+mn-ea"/>
              </a:rPr>
              <a:t>奥美拉唑碳酸氢钠胶囊（</a:t>
            </a:r>
            <a:r>
              <a:rPr lang="en-US" altLang="zh-CN" sz="1600" dirty="0">
                <a:latin typeface="+mn-ea"/>
              </a:rPr>
              <a:t>Ⅱ</a:t>
            </a:r>
            <a:r>
              <a:rPr lang="zh-CN" altLang="en-US" sz="1600" dirty="0">
                <a:latin typeface="+mn-ea"/>
              </a:rPr>
              <a:t>）无需食物刺激，可以</a:t>
            </a:r>
            <a:r>
              <a:rPr lang="zh-CN" altLang="en-US" sz="1600" b="1" dirty="0">
                <a:solidFill>
                  <a:srgbClr val="FF0000"/>
                </a:solidFill>
                <a:latin typeface="+mn-ea"/>
              </a:rPr>
              <a:t>按需使用</a:t>
            </a:r>
            <a:r>
              <a:rPr lang="zh-CN" altLang="en-US" sz="1600" dirty="0">
                <a:latin typeface="+mn-ea"/>
              </a:rPr>
              <a:t>，特别是针对夜间酸突破的患者有着明显优势，可以弥补目录内肠溶制剂需食物刺激的短板。</a:t>
            </a:r>
            <a:endParaRPr lang="en-US" altLang="zh-CN" sz="1600" dirty="0">
              <a:latin typeface="+mn-ea"/>
            </a:endParaRPr>
          </a:p>
          <a:p>
            <a:pPr marL="400050" indent="-400050">
              <a:lnSpc>
                <a:spcPct val="300000"/>
              </a:lnSpc>
              <a:buFont typeface="+mj-ea"/>
              <a:buAutoNum type="ea1JpnChsDbPeriod"/>
            </a:pPr>
            <a:r>
              <a:rPr lang="zh-CN" altLang="en-US" sz="1600" dirty="0">
                <a:solidFill>
                  <a:srgbClr val="000000"/>
                </a:solidFill>
                <a:latin typeface="+mn-ea"/>
                <a:cs typeface="微软雅黑" panose="020B0503020204020204" pitchFamily="34" charset="-122"/>
              </a:rPr>
              <a:t>临床管理难度</a:t>
            </a:r>
            <a:endParaRPr lang="en-US" altLang="zh-CN" sz="1600" dirty="0">
              <a:solidFill>
                <a:srgbClr val="000000"/>
              </a:solidFill>
              <a:latin typeface="+mn-ea"/>
              <a:cs typeface="微软雅黑" panose="020B0503020204020204" pitchFamily="34" charset="-122"/>
            </a:endParaRPr>
          </a:p>
          <a:p>
            <a:pPr>
              <a:lnSpc>
                <a:spcPct val="210000"/>
              </a:lnSpc>
            </a:pPr>
            <a:r>
              <a:rPr lang="zh-CN" altLang="en-US" sz="1600" dirty="0">
                <a:latin typeface="Arial" panose="020B0604020202020204" pitchFamily="34" charset="0"/>
                <a:ea typeface="微软雅黑" panose="020B0503020204020204" pitchFamily="34" charset="-122"/>
              </a:rPr>
              <a:t>该品为奥美拉唑及碳酸氢钠的复方制剂，临床对两药品使用较为熟知，有大量的临床使用经验。</a:t>
            </a:r>
          </a:p>
          <a:p>
            <a:pPr>
              <a:lnSpc>
                <a:spcPct val="210000"/>
              </a:lnSpc>
            </a:pPr>
            <a:r>
              <a:rPr lang="zh-CN" altLang="en-US" sz="1600" dirty="0">
                <a:latin typeface="Arial" panose="020B0604020202020204" pitchFamily="34" charset="0"/>
                <a:ea typeface="微软雅黑" panose="020B0503020204020204" pitchFamily="34" charset="-122"/>
              </a:rPr>
              <a:t>奥美拉唑碳酸氢钠胶囊（</a:t>
            </a:r>
            <a:r>
              <a:rPr lang="en-US" altLang="zh-CN" sz="1600" dirty="0">
                <a:latin typeface="Arial" panose="020B0604020202020204" pitchFamily="34" charset="0"/>
                <a:ea typeface="微软雅黑" panose="020B0503020204020204" pitchFamily="34" charset="-122"/>
              </a:rPr>
              <a:t>Ⅱ</a:t>
            </a:r>
            <a:r>
              <a:rPr lang="zh-CN" altLang="en-US" sz="1600" dirty="0">
                <a:latin typeface="Arial" panose="020B0604020202020204" pitchFamily="34" charset="0"/>
                <a:ea typeface="微软雅黑" panose="020B0503020204020204" pitchFamily="34" charset="-122"/>
              </a:rPr>
              <a:t>）针对的适应症病人指征明确，疗效好，疗程固定，安全性好，临床及医保易于管理。</a:t>
            </a:r>
            <a:endParaRPr lang="en-US" altLang="zh-CN" sz="1600" dirty="0">
              <a:latin typeface="Arial" panose="020B0604020202020204" pitchFamily="34" charset="0"/>
              <a:ea typeface="微软雅黑" panose="020B0503020204020204" pitchFamily="34" charset="-122"/>
            </a:endParaRPr>
          </a:p>
          <a:p>
            <a:pPr>
              <a:lnSpc>
                <a:spcPct val="300000"/>
              </a:lnSpc>
            </a:pPr>
            <a:endParaRPr lang="en-US" altLang="zh-CN" sz="1600" dirty="0">
              <a:solidFill>
                <a:srgbClr val="000000"/>
              </a:solidFill>
              <a:latin typeface="+mn-ea"/>
              <a:cs typeface="微软雅黑" panose="020B0503020204020204" pitchFamily="34" charset="-122"/>
              <a:sym typeface="+mn-ea"/>
            </a:endParaRPr>
          </a:p>
          <a:p>
            <a:pPr>
              <a:lnSpc>
                <a:spcPct val="210000"/>
              </a:lnSpc>
            </a:pPr>
            <a:endParaRPr lang="en-US" altLang="zh-CN" sz="1600" dirty="0">
              <a:solidFill>
                <a:srgbClr val="000000"/>
              </a:solidFill>
              <a:latin typeface="Arial" panose="020B0604020202020204" pitchFamily="34" charset="0"/>
              <a:ea typeface="微软雅黑" panose="020B0503020204020204" pitchFamily="34" charset="-122"/>
              <a:cs typeface="微软雅黑" panose="020B0503020204020204" pitchFamily="34" charset="-122"/>
              <a:sym typeface="+mn-ea"/>
            </a:endParaRPr>
          </a:p>
        </p:txBody>
      </p:sp>
      <p:sp>
        <p:nvSpPr>
          <p:cNvPr id="2" name="标题 1"/>
          <p:cNvSpPr>
            <a:spLocks noGrp="1"/>
          </p:cNvSpPr>
          <p:nvPr>
            <p:custDataLst>
              <p:tags r:id="rId2"/>
            </p:custDataLst>
          </p:nvPr>
        </p:nvSpPr>
        <p:spPr>
          <a:xfrm>
            <a:off x="470399" y="389745"/>
            <a:ext cx="8545945" cy="53080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zh-CN" altLang="en-US" sz="3200" b="1" dirty="0">
                <a:solidFill>
                  <a:schemeClr val="tx1"/>
                </a:solidFill>
                <a:latin typeface="Arial" panose="020B0604020202020204" pitchFamily="34" charset="0"/>
                <a:ea typeface="微软雅黑" panose="020B0503020204020204" pitchFamily="34" charset="-122"/>
              </a:rPr>
              <a:t>公平性</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95df0e8d-268f-43e0-83cb-d7223df678d6"/>
  <p:tag name="COMMONDATA" val="eyJoZGlkIjoiYTY2NjEyNGVkNGYwZWJmMjM4MjJiMzIyMTAzMDMwZjg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5*i*0"/>
  <p:tag name="KSO_WM_UNIT_INDEX" val="0"/>
  <p:tag name="KSO_WM_UNIT_HIGHLIGHT" val="0"/>
  <p:tag name="KSO_WM_UNIT_COMPATIBLE" val="0"/>
  <p:tag name="KSO_WM_UNIT_DIAGRAM_ISNUMVISUAL" val="0"/>
  <p:tag name="KSO_WM_UNIT_DIAGRAM_ISREFERUNIT" val="0"/>
  <p:tag name="KSO_WM_UNIT_LAYERLEVEL" val="1"/>
  <p:tag name="KSO_WM_SLIDE_BACKGROUND_TYPE" val="topBottom"/>
</p:tagLst>
</file>

<file path=ppt/tags/tag1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5*i*0"/>
  <p:tag name="KSO_WM_UNIT_INDEX" val="0"/>
  <p:tag name="KSO_WM_UNIT_HIGHLIGHT" val="0"/>
  <p:tag name="KSO_WM_UNIT_COMPATIBLE" val="0"/>
  <p:tag name="KSO_WM_UNIT_DIAGRAM_ISNUMVISUAL" val="0"/>
  <p:tag name="KSO_WM_UNIT_DIAGRAM_ISREFERUNIT" val="0"/>
  <p:tag name="KSO_WM_UNIT_LAYERLEVEL" val="1"/>
  <p:tag name="KSO_WM_SLIDE_BACKGROUND_TYPE" val="topBottom"/>
</p:tagLst>
</file>

<file path=ppt/tags/tag1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5*i*0"/>
  <p:tag name="KSO_WM_UNIT_INDEX" val="0"/>
  <p:tag name="KSO_WM_UNIT_HIGHLIGHT" val="0"/>
  <p:tag name="KSO_WM_UNIT_COMPATIBLE" val="0"/>
  <p:tag name="KSO_WM_UNIT_DIAGRAM_ISNUMVISUAL" val="0"/>
  <p:tag name="KSO_WM_UNIT_DIAGRAM_ISREFERUNIT" val="0"/>
  <p:tag name="KSO_WM_UNIT_LAYERLEVEL" val="1"/>
  <p:tag name="KSO_WM_SLIDE_BACKGROUND_TYPE" val="topBotto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6*i*0"/>
  <p:tag name="KSO_WM_UNIT_INDEX" val="0"/>
  <p:tag name="KSO_WM_UNIT_HIGHLIGHT" val="0"/>
  <p:tag name="KSO_WM_UNIT_COMPATIBLE" val="0"/>
  <p:tag name="KSO_WM_UNIT_DIAGRAM_ISNUMVISUAL" val="0"/>
  <p:tag name="KSO_WM_UNIT_DIAGRAM_ISREFERUNIT" val="0"/>
  <p:tag name="KSO_WM_UNIT_LAYERLEVEL" val="1"/>
  <p:tag name="KSO_WM_SLIDE_BACKGROUND_TYPE" val="bottomTop"/>
  <p:tag name="KSO_WM_SLIDE_BK_DARK_LIGHT" val="2"/>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6*i*1"/>
  <p:tag name="KSO_WM_UNIT_INDEX" val="1"/>
  <p:tag name="KSO_WM_UNIT_HIGHLIGHT" val="0"/>
  <p:tag name="KSO_WM_UNIT_COMPATIBLE" val="0"/>
  <p:tag name="KSO_WM_UNIT_DIAGRAM_ISNUMVISUAL" val="0"/>
  <p:tag name="KSO_WM_UNIT_DIAGRAM_ISREFERUNIT" val="0"/>
  <p:tag name="KSO_WM_UNIT_LAYERLEVEL" val="1"/>
  <p:tag name="KSO_WM_SLIDE_BACKGROUND_TYPE" val="bottomTop"/>
  <p:tag name="KSO_WM_SLIDE_BK_DARK_LIGHT" val="2"/>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7*i*0"/>
  <p:tag name="KSO_WM_UNIT_INDEX" val="0"/>
  <p:tag name="KSO_WM_UNIT_HIGHLIGHT" val="0"/>
  <p:tag name="KSO_WM_UNIT_COMPATIBLE" val="0"/>
  <p:tag name="KSO_WM_UNIT_DIAGRAM_ISNUMVISUAL" val="0"/>
  <p:tag name="KSO_WM_UNIT_DIAGRAM_ISREFERUNIT" val="0"/>
  <p:tag name="KSO_WM_UNIT_LAYERLEVEL" val="1"/>
  <p:tag name="KSO_WM_SLIDE_BACKGROUND_TYPE" val="navigation"/>
</p:tagLst>
</file>

<file path=ppt/tags/tag1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7*i*0"/>
  <p:tag name="KSO_WM_UNIT_INDEX" val="0"/>
  <p:tag name="KSO_WM_UNIT_HIGHLIGHT" val="0"/>
  <p:tag name="KSO_WM_UNIT_COMPATIBLE" val="0"/>
  <p:tag name="KSO_WM_UNIT_DIAGRAM_ISNUMVISUAL" val="0"/>
  <p:tag name="KSO_WM_UNIT_DIAGRAM_ISREFERUNIT" val="0"/>
  <p:tag name="KSO_WM_UNIT_LAYERLEVEL" val="1"/>
  <p:tag name="KSO_WM_SLIDE_BACKGROUND_TYPE" val="navigation"/>
</p:tagLst>
</file>

<file path=ppt/tags/tag1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7*i*2"/>
  <p:tag name="KSO_WM_UNIT_INDEX" val="2"/>
  <p:tag name="KSO_WM_UNIT_HIGHLIGHT" val="0"/>
  <p:tag name="KSO_WM_UNIT_COMPATIBLE" val="0"/>
  <p:tag name="KSO_WM_UNIT_DIAGRAM_ISNUMVISUAL" val="0"/>
  <p:tag name="KSO_WM_UNIT_DIAGRAM_ISREFERUNIT" val="0"/>
  <p:tag name="KSO_WM_UNIT_LAYERLEVEL" val="1"/>
  <p:tag name="KSO_WM_SLIDE_BACKGROUND_TYPE" val="navigation"/>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7*i*0"/>
  <p:tag name="KSO_WM_UNIT_INDEX" val="0"/>
  <p:tag name="KSO_WM_UNIT_HIGHLIGHT" val="0"/>
  <p:tag name="KSO_WM_UNIT_COMPATIBLE" val="0"/>
  <p:tag name="KSO_WM_UNIT_DIAGRAM_ISNUMVISUAL" val="0"/>
  <p:tag name="KSO_WM_UNIT_DIAGRAM_ISREFERUNIT" val="0"/>
  <p:tag name="KSO_WM_UNIT_LAYERLEVEL" val="1"/>
  <p:tag name="KSO_WM_SLIDE_BACKGROUND_TYPE" val="navigation"/>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8*i*0"/>
  <p:tag name="KSO_WM_UNIT_INDEX" val="0"/>
  <p:tag name="KSO_WM_UNIT_HIGHLIGHT" val="0"/>
  <p:tag name="KSO_WM_UNIT_COMPATIBLE" val="0"/>
  <p:tag name="KSO_WM_UNIT_DIAGRAM_ISNUMVISUAL" val="0"/>
  <p:tag name="KSO_WM_UNIT_DIAGRAM_ISREFERUNIT" val="0"/>
  <p:tag name="KSO_WM_UNIT_LAYERLEVEL" val="1"/>
  <p:tag name="KSO_WM_SLIDE_BACKGROUND_TYPE" val="belt"/>
</p:tagLst>
</file>

<file path=ppt/tags/tag1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8*i*0"/>
  <p:tag name="KSO_WM_UNIT_INDEX" val="0"/>
  <p:tag name="KSO_WM_UNIT_HIGHLIGHT" val="0"/>
  <p:tag name="KSO_WM_UNIT_COMPATIBLE" val="0"/>
  <p:tag name="KSO_WM_UNIT_DIAGRAM_ISNUMVISUAL" val="0"/>
  <p:tag name="KSO_WM_UNIT_DIAGRAM_ISREFERUNIT" val="0"/>
  <p:tag name="KSO_WM_UNIT_LAYERLEVEL" val="1"/>
  <p:tag name="KSO_WM_SLIDE_BACKGROUND_TYPE" val="belt"/>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8*i*0"/>
  <p:tag name="KSO_WM_UNIT_INDEX" val="0"/>
  <p:tag name="KSO_WM_UNIT_HIGHLIGHT" val="0"/>
  <p:tag name="KSO_WM_UNIT_COMPATIBLE" val="0"/>
  <p:tag name="KSO_WM_UNIT_DIAGRAM_ISNUMVISUAL" val="0"/>
  <p:tag name="KSO_WM_UNIT_DIAGRAM_ISREFERUNIT" val="0"/>
  <p:tag name="KSO_WM_UNIT_LAYERLEVEL" val="1"/>
  <p:tag name="KSO_WM_SLIDE_BACKGROUND_TYPE" val="belt"/>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8*i*0"/>
  <p:tag name="KSO_WM_UNIT_INDEX" val="0"/>
  <p:tag name="KSO_WM_UNIT_HIGHLIGHT" val="0"/>
  <p:tag name="KSO_WM_UNIT_COMPATIBLE" val="0"/>
  <p:tag name="KSO_WM_UNIT_DIAGRAM_ISNUMVISUAL" val="0"/>
  <p:tag name="KSO_WM_UNIT_DIAGRAM_ISREFERUNIT" val="0"/>
  <p:tag name="KSO_WM_UNIT_LAYERLEVEL" val="1"/>
  <p:tag name="KSO_WM_SLIDE_BACKGROUND_TYPE" val="belt"/>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14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14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4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52.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1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1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5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5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5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6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6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6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1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1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 name="KSO_WM_UNIT_LINE_FORE_SCHEMECOLOR_INDEX_BRIGHTNESS" val="0"/>
  <p:tag name="KSO_WM_UNIT_LINE_FORE_SCHEMECOLOR_INDEX" val="5"/>
  <p:tag name="KSO_WM_UNIT_LINE_FILL_TYPE" val="2"/>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73.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17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75.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7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77.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178.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179.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添加文本具体内容"/>
  <p:tag name="KSO_WM_UNIT_NOCLEAR" val="0"/>
  <p:tag name="KSO_WM_UNIT_VALUE" val="16"/>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160193_2*m_h_f*1_3_1"/>
  <p:tag name="KSO_WM_TEMPLATE_CATEGORY" val="diagram"/>
  <p:tag name="KSO_WM_TEMPLATE_INDEX" val="160193"/>
  <p:tag name="KSO_WM_UNIT_LAYERLEVEL" val="1_1_1"/>
  <p:tag name="KSO_WM_TAG_VERSION" val="1.0"/>
  <p:tag name="KSO_WM_BEAUTIFY_FLAG" val=""/>
  <p:tag name="KSO_WM_UNIT_TEXT_FILL_FORE_SCHEMECOLOR_INDEX" val="13"/>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182.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18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56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56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COMBINE_RELATE_SLIDE_ID" val="background20180946_1"/>
  <p:tag name="KSO_WM_TEMPLATE_CATEGORY" val="custom"/>
  <p:tag name="KSO_WM_TEMPLATE_INDEX" val="20184566"/>
  <p:tag name="KSO_WM_TEMPLATE_SUBCATEGORY" val="0"/>
  <p:tag name="KSO_WM_TEMPLATE_THUMBS_INDEX" val="1、9、12、17、19、22"/>
  <p:tag name="KSO_WM_TEMPLATE_TOPIC_ID" val="2869567"/>
  <p:tag name="KSO_WM_TEMPLATE_OUTLINE_ID" val="15"/>
  <p:tag name="KSO_WM_TEMPLATE_SCENE_ID" val="1"/>
  <p:tag name="KSO_WM_TEMPLATE_JOB_ID" val="2"/>
  <p:tag name="KSO_WM_TEMPLATE_TOPIC_DEFAULT" val="1"/>
  <p:tag name="KSO_WM_TEMPLATE_MASTER_TYPE" val="1"/>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1*i*2"/>
  <p:tag name="KSO_WM_UNIT_INDEX" val="2"/>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Lst>
</file>

<file path=ppt/tags/tag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2*i*0"/>
  <p:tag name="KSO_WM_UNIT_INDEX" val="0"/>
  <p:tag name="KSO_WM_UNIT_HIGHLIGHT" val="0"/>
  <p:tag name="KSO_WM_UNIT_COMPATIBLE" val="0"/>
  <p:tag name="KSO_WM_UNIT_DIAGRAM_ISNUMVISUAL" val="0"/>
  <p:tag name="KSO_WM_UNIT_DIAGRAM_ISREFERUNIT" val="0"/>
  <p:tag name="KSO_WM_UNIT_LAYERLEVEL" val="1"/>
  <p:tag name="KSO_WM_SLIDE_BACKGROUND_TYPE" val="general"/>
</p:tagLst>
</file>

<file path=ppt/tags/tag78.xml><?xml version="1.0" encoding="utf-8"?>
<p:tagLst xmlns:a="http://schemas.openxmlformats.org/drawingml/2006/main" xmlns:r="http://schemas.openxmlformats.org/officeDocument/2006/relationships"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i*0"/>
  <p:tag name="KSO_WM_UNIT_INDEX"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8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8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4*i*0"/>
  <p:tag name="KSO_WM_UNIT_INDEX" val="0"/>
  <p:tag name="KSO_WM_UNIT_HIGHLIGHT" val="0"/>
  <p:tag name="KSO_WM_UNIT_COMPATIBLE" val="0"/>
  <p:tag name="KSO_WM_UNIT_DIAGRAM_ISNUMVISUAL" val="0"/>
  <p:tag name="KSO_WM_UNIT_DIAGRAM_ISREFERUNIT" val="0"/>
  <p:tag name="KSO_WM_UNIT_LAYERLEVEL" val="1"/>
  <p:tag name="KSO_WM_SLIDE_BACKGROUND_TYPE" val="leftRight"/>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_14*i*0"/>
  <p:tag name="KSO_WM_UNIT_INDEX" val="0"/>
  <p:tag name="KSO_WM_UNIT_HIGHLIGHT" val="0"/>
  <p:tag name="KSO_WM_UNIT_COMPATIBLE" val="0"/>
  <p:tag name="KSO_WM_UNIT_DIAGRAM_ISNUMVISUAL" val="0"/>
  <p:tag name="KSO_WM_UNIT_DIAGRAM_ISREFERUNIT" val="0"/>
  <p:tag name="KSO_WM_UNIT_LAYERLEVEL" val="1"/>
  <p:tag name="KSO_WM_SLIDE_BACKGROUND_TYPE" val="leftRight"/>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带状">
  <a:themeElements>
    <a:clrScheme name="带状">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带状">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带状">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F2F2F2"/>
      </a:dk2>
      <a:lt2>
        <a:srgbClr val="FFFFFF"/>
      </a:lt2>
      <a:accent1>
        <a:srgbClr val="000000"/>
      </a:accent1>
      <a:accent2>
        <a:srgbClr val="2E2E2E"/>
      </a:accent2>
      <a:accent3>
        <a:srgbClr val="5C5C5C"/>
      </a:accent3>
      <a:accent4>
        <a:srgbClr val="898989"/>
      </a:accent4>
      <a:accent5>
        <a:srgbClr val="B7B7B7"/>
      </a:accent5>
      <a:accent6>
        <a:srgbClr val="E5E5E5"/>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A000120150910A19KPBG</Template>
  <TotalTime>1311</TotalTime>
  <Words>1390</Words>
  <Application>Microsoft Office PowerPoint</Application>
  <PresentationFormat>宽屏</PresentationFormat>
  <Paragraphs>66</Paragraphs>
  <Slides>9</Slides>
  <Notes>1</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9</vt:i4>
      </vt:variant>
    </vt:vector>
  </HeadingPairs>
  <TitlesOfParts>
    <vt:vector size="19" baseType="lpstr">
      <vt:lpstr>PingFang SC</vt:lpstr>
      <vt:lpstr>等线</vt:lpstr>
      <vt:lpstr>方正兰亭细黑_GBK</vt:lpstr>
      <vt:lpstr>微软雅黑</vt:lpstr>
      <vt:lpstr>Arial</vt:lpstr>
      <vt:lpstr>Calibri</vt:lpstr>
      <vt:lpstr>Corbel</vt:lpstr>
      <vt:lpstr>Wingdings</vt:lpstr>
      <vt:lpstr>带状</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奥美拉唑碳酸氢钠胶囊（ II）</dc:title>
  <dc:creator>yang DONGXU</dc:creator>
  <cp:lastModifiedBy>启华 吴</cp:lastModifiedBy>
  <cp:revision>102</cp:revision>
  <dcterms:created xsi:type="dcterms:W3CDTF">2023-06-13T07:09:00Z</dcterms:created>
  <dcterms:modified xsi:type="dcterms:W3CDTF">2024-07-02T05:10:10Z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AE3CD452EAC840D1848E1A176A778603_12</vt:lpwstr>
  </property>
  <property fmtid="{D5CDD505-2E9C-101B-9397-08002B2CF9AE}" pid="3" name="KSOProductBuildVer">
    <vt:lpwstr>2052-11.1.0.14309</vt:lpwstr>
  </property>
</Properties>
</file>