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4" r:id="rId3"/>
  </p:sldMasterIdLst>
  <p:notesMasterIdLst>
    <p:notesMasterId r:id="rId14"/>
  </p:notesMasterIdLst>
  <p:handoutMasterIdLst>
    <p:handoutMasterId r:id="rId15"/>
  </p:handoutMasterIdLst>
  <p:sldIdLst>
    <p:sldId id="256" r:id="rId4"/>
    <p:sldId id="1859" r:id="rId5"/>
    <p:sldId id="259" r:id="rId6"/>
    <p:sldId id="264" r:id="rId7"/>
    <p:sldId id="263" r:id="rId8"/>
    <p:sldId id="265" r:id="rId9"/>
    <p:sldId id="269" r:id="rId10"/>
    <p:sldId id="270" r:id="rId11"/>
    <p:sldId id="1866" r:id="rId12"/>
    <p:sldId id="271" r:id="rId13"/>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15" autoAdjust="0"/>
    <p:restoredTop sz="93530" autoAdjust="0"/>
  </p:normalViewPr>
  <p:slideViewPr>
    <p:cSldViewPr snapToGrid="0">
      <p:cViewPr varScale="1">
        <p:scale>
          <a:sx n="104" d="100"/>
          <a:sy n="104" d="100"/>
        </p:scale>
        <p:origin x="388"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4" d="100"/>
          <a:sy n="84" d="100"/>
        </p:scale>
        <p:origin x="3128" y="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DA7896B0-6757-502C-4481-EB6EC2E41F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7C43B070-D6A3-F88C-6D72-2D1C836538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7B491D-1582-4CB7-B56F-518A00C14E48}" type="datetimeFigureOut">
              <a:rPr lang="zh-CN" altLang="en-US" smtClean="0"/>
              <a:t>2024/7/9</a:t>
            </a:fld>
            <a:endParaRPr lang="zh-CN" altLang="en-US"/>
          </a:p>
        </p:txBody>
      </p:sp>
      <p:sp>
        <p:nvSpPr>
          <p:cNvPr id="4" name="页脚占位符 3">
            <a:extLst>
              <a:ext uri="{FF2B5EF4-FFF2-40B4-BE49-F238E27FC236}">
                <a16:creationId xmlns:a16="http://schemas.microsoft.com/office/drawing/2014/main" id="{85C20473-7358-3E8F-0F87-9DA82F726A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CD03F388-F9DA-75EE-A5C4-20C16AFDCF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33BC67-7C5E-4409-8721-9C2516180032}" type="slidenum">
              <a:rPr lang="zh-CN" altLang="en-US" smtClean="0"/>
              <a:t>‹#›</a:t>
            </a:fld>
            <a:endParaRPr lang="zh-CN" altLang="en-US"/>
          </a:p>
        </p:txBody>
      </p:sp>
    </p:spTree>
    <p:extLst>
      <p:ext uri="{BB962C8B-B14F-4D97-AF65-F5344CB8AC3E}">
        <p14:creationId xmlns:p14="http://schemas.microsoft.com/office/powerpoint/2010/main" val="1542492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DB08B-D2C4-4A7E-8D60-E3657FF12575}" type="datetimeFigureOut">
              <a:rPr lang="zh-CN" altLang="en-US" smtClean="0"/>
              <a:t>2024/7/9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B4372-4432-46C9-89DD-1C97184D5966}" type="slidenum">
              <a:rPr lang="zh-CN" altLang="en-US" smtClean="0"/>
              <a:t>‹#›</a:t>
            </a:fld>
            <a:endParaRPr lang="zh-CN" altLang="en-US"/>
          </a:p>
        </p:txBody>
      </p:sp>
    </p:spTree>
    <p:extLst>
      <p:ext uri="{BB962C8B-B14F-4D97-AF65-F5344CB8AC3E}">
        <p14:creationId xmlns:p14="http://schemas.microsoft.com/office/powerpoint/2010/main" val="320554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B0B4372-4432-46C9-89DD-1C97184D5966}" type="slidenum">
              <a:rPr lang="zh-CN" altLang="en-US" smtClean="0"/>
              <a:t>1</a:t>
            </a:fld>
            <a:endParaRPr lang="zh-CN" altLang="en-US"/>
          </a:p>
        </p:txBody>
      </p:sp>
    </p:spTree>
    <p:extLst>
      <p:ext uri="{BB962C8B-B14F-4D97-AF65-F5344CB8AC3E}">
        <p14:creationId xmlns:p14="http://schemas.microsoft.com/office/powerpoint/2010/main" val="17235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B0B4372-4432-46C9-89DD-1C97184D5966}" type="slidenum">
              <a:rPr lang="zh-CN" altLang="en-US" smtClean="0"/>
              <a:t>3</a:t>
            </a:fld>
            <a:endParaRPr lang="zh-CN" altLang="en-US"/>
          </a:p>
        </p:txBody>
      </p:sp>
    </p:spTree>
    <p:extLst>
      <p:ext uri="{BB962C8B-B14F-4D97-AF65-F5344CB8AC3E}">
        <p14:creationId xmlns:p14="http://schemas.microsoft.com/office/powerpoint/2010/main" val="285084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1410368-BD65-409C-B686-E5342D727FA0}"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50000"/>
              </a:lnSpc>
              <a:buFontTx/>
              <a:buNone/>
            </a:pPr>
            <a:endParaRPr kumimoji="1" lang="en-US" altLang="zh-CN" sz="1200" dirty="0">
              <a:solidFill>
                <a:schemeClr val="accent1"/>
              </a:solidFill>
              <a:latin typeface="+mn-ea"/>
              <a:ea typeface="+mn-ea"/>
            </a:endParaRPr>
          </a:p>
        </p:txBody>
      </p:sp>
      <p:sp>
        <p:nvSpPr>
          <p:cNvPr id="4" name="灯片编号占位符 3"/>
          <p:cNvSpPr>
            <a:spLocks noGrp="1"/>
          </p:cNvSpPr>
          <p:nvPr>
            <p:ph type="sldNum" sz="quarter" idx="5"/>
          </p:nvPr>
        </p:nvSpPr>
        <p:spPr/>
        <p:txBody>
          <a:bodyPr/>
          <a:lstStyle/>
          <a:p>
            <a:fld id="{81410368-BD65-409C-B686-E5342D727FA0}"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Wingdings" panose="05000000000000000000" pitchFamily="2" charset="2"/>
              <a:buNone/>
            </a:pPr>
            <a:endParaRPr kumimoji="1" lang="en-US" altLang="zh-CN" sz="1200" dirty="0">
              <a:solidFill>
                <a:schemeClr val="accent1"/>
              </a:solidFill>
            </a:endParaRPr>
          </a:p>
        </p:txBody>
      </p:sp>
      <p:sp>
        <p:nvSpPr>
          <p:cNvPr id="4" name="灯片编号占位符 3"/>
          <p:cNvSpPr>
            <a:spLocks noGrp="1"/>
          </p:cNvSpPr>
          <p:nvPr>
            <p:ph type="sldNum" sz="quarter" idx="5"/>
          </p:nvPr>
        </p:nvSpPr>
        <p:spPr/>
        <p:txBody>
          <a:bodyPr/>
          <a:lstStyle/>
          <a:p>
            <a:fld id="{81410368-BD65-409C-B686-E5342D727FA0}"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sz="1200" b="0" dirty="0">
              <a:solidFill>
                <a:schemeClr val="accent1"/>
              </a:solidFill>
            </a:endParaRPr>
          </a:p>
        </p:txBody>
      </p:sp>
      <p:sp>
        <p:nvSpPr>
          <p:cNvPr id="4" name="灯片编号占位符 3"/>
          <p:cNvSpPr>
            <a:spLocks noGrp="1"/>
          </p:cNvSpPr>
          <p:nvPr>
            <p:ph type="sldNum" sz="quarter" idx="5"/>
          </p:nvPr>
        </p:nvSpPr>
        <p:spPr/>
        <p:txBody>
          <a:bodyPr/>
          <a:lstStyle/>
          <a:p>
            <a:fld id="{81410368-BD65-409C-B686-E5342D727FA0}"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50000"/>
              </a:lnSpc>
              <a:buFont typeface="Wingdings" panose="05000000000000000000" pitchFamily="2" charset="2"/>
              <a:buNone/>
            </a:pPr>
            <a:endParaRPr lang="zh-CN" altLang="en-US" sz="1100" dirty="0"/>
          </a:p>
        </p:txBody>
      </p:sp>
      <p:sp>
        <p:nvSpPr>
          <p:cNvPr id="4" name="灯片编号占位符 3"/>
          <p:cNvSpPr>
            <a:spLocks noGrp="1"/>
          </p:cNvSpPr>
          <p:nvPr>
            <p:ph type="sldNum" sz="quarter" idx="5"/>
          </p:nvPr>
        </p:nvSpPr>
        <p:spPr/>
        <p:txBody>
          <a:bodyPr/>
          <a:lstStyle/>
          <a:p>
            <a:fld id="{81410368-BD65-409C-B686-E5342D727FA0}"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lnSpc>
                <a:spcPct val="150000"/>
              </a:lnSpc>
            </a:pPr>
            <a:endParaRPr kumimoji="1" lang="zh-CN" altLang="en-US" dirty="0"/>
          </a:p>
        </p:txBody>
      </p:sp>
      <p:sp>
        <p:nvSpPr>
          <p:cNvPr id="4" name="灯片编号占位符 3"/>
          <p:cNvSpPr>
            <a:spLocks noGrp="1"/>
          </p:cNvSpPr>
          <p:nvPr>
            <p:ph type="sldNum" sz="quarter" idx="5"/>
          </p:nvPr>
        </p:nvSpPr>
        <p:spPr/>
        <p:txBody>
          <a:bodyPr/>
          <a:lstStyle/>
          <a:p>
            <a:fld id="{81410368-BD65-409C-B686-E5342D727FA0}" type="slidenum">
              <a:rPr lang="zh-CN" altLang="en-US" smtClean="0"/>
              <a:t>9</a:t>
            </a:fld>
            <a:endParaRPr lang="zh-CN" altLang="en-US"/>
          </a:p>
        </p:txBody>
      </p:sp>
    </p:spTree>
    <p:extLst>
      <p:ext uri="{BB962C8B-B14F-4D97-AF65-F5344CB8AC3E}">
        <p14:creationId xmlns:p14="http://schemas.microsoft.com/office/powerpoint/2010/main" val="3279170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1410368-BD65-409C-B686-E5342D727FA0}"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2024/7/9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2024/7/9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2024/7/9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A41E38-4610-E318-ED64-48F175F400A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25BD4D5-EFB0-79E0-3A9D-CE921603C7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E5A76A0-9767-9CDD-C3C1-5F5B2003922D}"/>
              </a:ext>
            </a:extLst>
          </p:cNvPr>
          <p:cNvSpPr>
            <a:spLocks noGrp="1"/>
          </p:cNvSpPr>
          <p:nvPr>
            <p:ph type="dt" sz="half" idx="10"/>
          </p:nvPr>
        </p:nvSpPr>
        <p:spPr/>
        <p:txBody>
          <a:bodyPr/>
          <a:lstStyle>
            <a:lvl1pPr>
              <a:defRPr/>
            </a:lvl1pPr>
          </a:lstStyle>
          <a:p>
            <a:endParaRPr lang="en-US" altLang="zh-CN"/>
          </a:p>
        </p:txBody>
      </p:sp>
      <p:sp>
        <p:nvSpPr>
          <p:cNvPr id="5" name="页脚占位符 4">
            <a:extLst>
              <a:ext uri="{FF2B5EF4-FFF2-40B4-BE49-F238E27FC236}">
                <a16:creationId xmlns:a16="http://schemas.microsoft.com/office/drawing/2014/main" id="{1F1D4B65-35FA-7CFA-AF20-0D011D26F25B}"/>
              </a:ext>
            </a:extLst>
          </p:cNvPr>
          <p:cNvSpPr>
            <a:spLocks noGrp="1"/>
          </p:cNvSpPr>
          <p:nvPr>
            <p:ph type="ftr" sz="quarter" idx="11"/>
          </p:nvPr>
        </p:nvSpPr>
        <p:spPr/>
        <p:txBody>
          <a:bodyPr/>
          <a:lstStyle>
            <a:lvl1pPr>
              <a:defRPr/>
            </a:lvl1pPr>
          </a:lstStyle>
          <a:p>
            <a:endParaRPr lang="en-US" altLang="zh-CN"/>
          </a:p>
        </p:txBody>
      </p:sp>
      <p:sp>
        <p:nvSpPr>
          <p:cNvPr id="6" name="灯片编号占位符 5">
            <a:extLst>
              <a:ext uri="{FF2B5EF4-FFF2-40B4-BE49-F238E27FC236}">
                <a16:creationId xmlns:a16="http://schemas.microsoft.com/office/drawing/2014/main" id="{074BE0E0-8779-805B-414B-383B2F0A95B1}"/>
              </a:ext>
            </a:extLst>
          </p:cNvPr>
          <p:cNvSpPr>
            <a:spLocks noGrp="1"/>
          </p:cNvSpPr>
          <p:nvPr>
            <p:ph type="sldNum" sz="quarter" idx="12"/>
          </p:nvPr>
        </p:nvSpPr>
        <p:spPr/>
        <p:txBody>
          <a:bodyPr/>
          <a:lstStyle>
            <a:lvl1pPr>
              <a:defRPr/>
            </a:lvl1pPr>
          </a:lstStyle>
          <a:p>
            <a:fld id="{AA69D69C-5E70-422D-9073-79C8BC4C621A}" type="slidenum">
              <a:rPr lang="en-US" altLang="zh-CN"/>
              <a:pPr/>
              <a:t>‹#›</a:t>
            </a:fld>
            <a:endParaRPr lang="en-US" altLang="zh-CN"/>
          </a:p>
        </p:txBody>
      </p:sp>
    </p:spTree>
    <p:extLst>
      <p:ext uri="{BB962C8B-B14F-4D97-AF65-F5344CB8AC3E}">
        <p14:creationId xmlns:p14="http://schemas.microsoft.com/office/powerpoint/2010/main" val="4079396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593E4C-94AA-AE6E-BDEF-059845F7762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5A12535-369A-F17A-716D-64B1C5CD96C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DB8896F-52BC-C3C7-10C3-88D74A9527E7}"/>
              </a:ext>
            </a:extLst>
          </p:cNvPr>
          <p:cNvSpPr>
            <a:spLocks noGrp="1"/>
          </p:cNvSpPr>
          <p:nvPr>
            <p:ph type="dt" sz="half" idx="10"/>
          </p:nvPr>
        </p:nvSpPr>
        <p:spPr/>
        <p:txBody>
          <a:bodyPr/>
          <a:lstStyle>
            <a:lvl1pPr>
              <a:defRPr/>
            </a:lvl1pPr>
          </a:lstStyle>
          <a:p>
            <a:endParaRPr lang="en-US" altLang="zh-CN"/>
          </a:p>
        </p:txBody>
      </p:sp>
      <p:sp>
        <p:nvSpPr>
          <p:cNvPr id="5" name="页脚占位符 4">
            <a:extLst>
              <a:ext uri="{FF2B5EF4-FFF2-40B4-BE49-F238E27FC236}">
                <a16:creationId xmlns:a16="http://schemas.microsoft.com/office/drawing/2014/main" id="{4CE907FC-D47B-9E2A-B6D3-A106DDA69B8E}"/>
              </a:ext>
            </a:extLst>
          </p:cNvPr>
          <p:cNvSpPr>
            <a:spLocks noGrp="1"/>
          </p:cNvSpPr>
          <p:nvPr>
            <p:ph type="ftr" sz="quarter" idx="11"/>
          </p:nvPr>
        </p:nvSpPr>
        <p:spPr/>
        <p:txBody>
          <a:bodyPr/>
          <a:lstStyle>
            <a:lvl1pPr>
              <a:defRPr/>
            </a:lvl1pPr>
          </a:lstStyle>
          <a:p>
            <a:endParaRPr lang="en-US" altLang="zh-CN"/>
          </a:p>
        </p:txBody>
      </p:sp>
      <p:sp>
        <p:nvSpPr>
          <p:cNvPr id="6" name="灯片编号占位符 5">
            <a:extLst>
              <a:ext uri="{FF2B5EF4-FFF2-40B4-BE49-F238E27FC236}">
                <a16:creationId xmlns:a16="http://schemas.microsoft.com/office/drawing/2014/main" id="{58AED60F-E9A5-0018-CA55-AACD67A83B4F}"/>
              </a:ext>
            </a:extLst>
          </p:cNvPr>
          <p:cNvSpPr>
            <a:spLocks noGrp="1"/>
          </p:cNvSpPr>
          <p:nvPr>
            <p:ph type="sldNum" sz="quarter" idx="12"/>
          </p:nvPr>
        </p:nvSpPr>
        <p:spPr/>
        <p:txBody>
          <a:bodyPr/>
          <a:lstStyle>
            <a:lvl1pPr>
              <a:defRPr/>
            </a:lvl1pPr>
          </a:lstStyle>
          <a:p>
            <a:fld id="{249691B7-0028-4244-95CA-883370B113B7}" type="slidenum">
              <a:rPr lang="en-US" altLang="zh-CN"/>
              <a:pPr/>
              <a:t>‹#›</a:t>
            </a:fld>
            <a:endParaRPr lang="en-US" altLang="zh-CN"/>
          </a:p>
        </p:txBody>
      </p:sp>
    </p:spTree>
    <p:extLst>
      <p:ext uri="{BB962C8B-B14F-4D97-AF65-F5344CB8AC3E}">
        <p14:creationId xmlns:p14="http://schemas.microsoft.com/office/powerpoint/2010/main" val="128354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A4327E-4666-E2CB-1913-9251A7F6DCFB}"/>
              </a:ext>
            </a:extLst>
          </p:cNvPr>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07FF6A-1A70-2F93-E5EB-EF729E9CDC76}"/>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C0D1DF6-CA26-66A7-AEE1-EF6F83FD7FCE}"/>
              </a:ext>
            </a:extLst>
          </p:cNvPr>
          <p:cNvSpPr>
            <a:spLocks noGrp="1"/>
          </p:cNvSpPr>
          <p:nvPr>
            <p:ph type="dt" sz="half" idx="10"/>
          </p:nvPr>
        </p:nvSpPr>
        <p:spPr/>
        <p:txBody>
          <a:bodyPr/>
          <a:lstStyle>
            <a:lvl1pPr>
              <a:defRPr/>
            </a:lvl1pPr>
          </a:lstStyle>
          <a:p>
            <a:endParaRPr lang="en-US" altLang="zh-CN"/>
          </a:p>
        </p:txBody>
      </p:sp>
      <p:sp>
        <p:nvSpPr>
          <p:cNvPr id="5" name="页脚占位符 4">
            <a:extLst>
              <a:ext uri="{FF2B5EF4-FFF2-40B4-BE49-F238E27FC236}">
                <a16:creationId xmlns:a16="http://schemas.microsoft.com/office/drawing/2014/main" id="{7FF182F7-C1AD-5182-8706-A6D1557143B5}"/>
              </a:ext>
            </a:extLst>
          </p:cNvPr>
          <p:cNvSpPr>
            <a:spLocks noGrp="1"/>
          </p:cNvSpPr>
          <p:nvPr>
            <p:ph type="ftr" sz="quarter" idx="11"/>
          </p:nvPr>
        </p:nvSpPr>
        <p:spPr/>
        <p:txBody>
          <a:bodyPr/>
          <a:lstStyle>
            <a:lvl1pPr>
              <a:defRPr/>
            </a:lvl1pPr>
          </a:lstStyle>
          <a:p>
            <a:endParaRPr lang="en-US" altLang="zh-CN"/>
          </a:p>
        </p:txBody>
      </p:sp>
      <p:sp>
        <p:nvSpPr>
          <p:cNvPr id="6" name="灯片编号占位符 5">
            <a:extLst>
              <a:ext uri="{FF2B5EF4-FFF2-40B4-BE49-F238E27FC236}">
                <a16:creationId xmlns:a16="http://schemas.microsoft.com/office/drawing/2014/main" id="{63E3D4BB-D944-1D98-2923-36794608E0B6}"/>
              </a:ext>
            </a:extLst>
          </p:cNvPr>
          <p:cNvSpPr>
            <a:spLocks noGrp="1"/>
          </p:cNvSpPr>
          <p:nvPr>
            <p:ph type="sldNum" sz="quarter" idx="12"/>
          </p:nvPr>
        </p:nvSpPr>
        <p:spPr/>
        <p:txBody>
          <a:bodyPr/>
          <a:lstStyle>
            <a:lvl1pPr>
              <a:defRPr/>
            </a:lvl1pPr>
          </a:lstStyle>
          <a:p>
            <a:fld id="{CA7E9EE9-180E-4EC1-8605-BCC0C64825B6}" type="slidenum">
              <a:rPr lang="en-US" altLang="zh-CN"/>
              <a:pPr/>
              <a:t>‹#›</a:t>
            </a:fld>
            <a:endParaRPr lang="en-US" altLang="zh-CN"/>
          </a:p>
        </p:txBody>
      </p:sp>
    </p:spTree>
    <p:extLst>
      <p:ext uri="{BB962C8B-B14F-4D97-AF65-F5344CB8AC3E}">
        <p14:creationId xmlns:p14="http://schemas.microsoft.com/office/powerpoint/2010/main" val="3017626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120E4-1B65-2294-6FBC-11251367798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8A5ACF1-6F01-AB53-CFFE-60F28A98325B}"/>
              </a:ext>
            </a:extLst>
          </p:cNvPr>
          <p:cNvSpPr>
            <a:spLocks noGrp="1"/>
          </p:cNvSpPr>
          <p:nvPr>
            <p:ph sz="half" idx="1"/>
          </p:nvPr>
        </p:nvSpPr>
        <p:spPr>
          <a:xfrm>
            <a:off x="609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8BD341-8773-6BE6-F23A-7BEEAE982D87}"/>
              </a:ext>
            </a:extLst>
          </p:cNvPr>
          <p:cNvSpPr>
            <a:spLocks noGrp="1"/>
          </p:cNvSpPr>
          <p:nvPr>
            <p:ph sz="half" idx="2"/>
          </p:nvPr>
        </p:nvSpPr>
        <p:spPr>
          <a:xfrm>
            <a:off x="6197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0E282F3-ED78-BF43-A40B-56DE7811B90C}"/>
              </a:ext>
            </a:extLst>
          </p:cNvPr>
          <p:cNvSpPr>
            <a:spLocks noGrp="1"/>
          </p:cNvSpPr>
          <p:nvPr>
            <p:ph type="dt" sz="half" idx="10"/>
          </p:nvPr>
        </p:nvSpPr>
        <p:spPr/>
        <p:txBody>
          <a:bodyPr/>
          <a:lstStyle>
            <a:lvl1pPr>
              <a:defRPr/>
            </a:lvl1pPr>
          </a:lstStyle>
          <a:p>
            <a:endParaRPr lang="en-US" altLang="zh-CN"/>
          </a:p>
        </p:txBody>
      </p:sp>
      <p:sp>
        <p:nvSpPr>
          <p:cNvPr id="6" name="页脚占位符 5">
            <a:extLst>
              <a:ext uri="{FF2B5EF4-FFF2-40B4-BE49-F238E27FC236}">
                <a16:creationId xmlns:a16="http://schemas.microsoft.com/office/drawing/2014/main" id="{D748A6B3-2A0C-4EE7-9915-0DFB31C26B53}"/>
              </a:ext>
            </a:extLst>
          </p:cNvPr>
          <p:cNvSpPr>
            <a:spLocks noGrp="1"/>
          </p:cNvSpPr>
          <p:nvPr>
            <p:ph type="ftr" sz="quarter" idx="11"/>
          </p:nvPr>
        </p:nvSpPr>
        <p:spPr/>
        <p:txBody>
          <a:bodyPr/>
          <a:lstStyle>
            <a:lvl1pPr>
              <a:defRPr/>
            </a:lvl1pPr>
          </a:lstStyle>
          <a:p>
            <a:endParaRPr lang="en-US" altLang="zh-CN"/>
          </a:p>
        </p:txBody>
      </p:sp>
      <p:sp>
        <p:nvSpPr>
          <p:cNvPr id="7" name="灯片编号占位符 6">
            <a:extLst>
              <a:ext uri="{FF2B5EF4-FFF2-40B4-BE49-F238E27FC236}">
                <a16:creationId xmlns:a16="http://schemas.microsoft.com/office/drawing/2014/main" id="{648A0BDB-FAA9-4A68-6393-B6C63D85E365}"/>
              </a:ext>
            </a:extLst>
          </p:cNvPr>
          <p:cNvSpPr>
            <a:spLocks noGrp="1"/>
          </p:cNvSpPr>
          <p:nvPr>
            <p:ph type="sldNum" sz="quarter" idx="12"/>
          </p:nvPr>
        </p:nvSpPr>
        <p:spPr/>
        <p:txBody>
          <a:bodyPr/>
          <a:lstStyle>
            <a:lvl1pPr>
              <a:defRPr/>
            </a:lvl1pPr>
          </a:lstStyle>
          <a:p>
            <a:fld id="{945A45C8-1195-4805-A4A7-FBCE00C291F9}" type="slidenum">
              <a:rPr lang="en-US" altLang="zh-CN"/>
              <a:pPr/>
              <a:t>‹#›</a:t>
            </a:fld>
            <a:endParaRPr lang="en-US" altLang="zh-CN"/>
          </a:p>
        </p:txBody>
      </p:sp>
    </p:spTree>
    <p:extLst>
      <p:ext uri="{BB962C8B-B14F-4D97-AF65-F5344CB8AC3E}">
        <p14:creationId xmlns:p14="http://schemas.microsoft.com/office/powerpoint/2010/main" val="178117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36D1A7-5F2E-FE6D-AA93-E9F35F0678F7}"/>
              </a:ext>
            </a:extLst>
          </p:cNvPr>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0D8C571-09C9-3093-87DD-6A257A754917}"/>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4267EA-5358-7A0A-9F8C-AFF409818C38}"/>
              </a:ext>
            </a:extLst>
          </p:cNvPr>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A8DBD0A-1E44-A93E-6089-DE9A07C0C338}"/>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A48D219-36D3-6A87-60A6-2FF2B03B2994}"/>
              </a:ext>
            </a:extLst>
          </p:cNvPr>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9C7392F-9DDF-3997-D4AC-3FFB9581EB23}"/>
              </a:ext>
            </a:extLst>
          </p:cNvPr>
          <p:cNvSpPr>
            <a:spLocks noGrp="1"/>
          </p:cNvSpPr>
          <p:nvPr>
            <p:ph type="dt" sz="half" idx="10"/>
          </p:nvPr>
        </p:nvSpPr>
        <p:spPr/>
        <p:txBody>
          <a:bodyPr/>
          <a:lstStyle>
            <a:lvl1pPr>
              <a:defRPr/>
            </a:lvl1pPr>
          </a:lstStyle>
          <a:p>
            <a:endParaRPr lang="en-US" altLang="zh-CN"/>
          </a:p>
        </p:txBody>
      </p:sp>
      <p:sp>
        <p:nvSpPr>
          <p:cNvPr id="8" name="页脚占位符 7">
            <a:extLst>
              <a:ext uri="{FF2B5EF4-FFF2-40B4-BE49-F238E27FC236}">
                <a16:creationId xmlns:a16="http://schemas.microsoft.com/office/drawing/2014/main" id="{63EA5301-DFCD-CC88-0FDA-90CD8DEFCDE0}"/>
              </a:ext>
            </a:extLst>
          </p:cNvPr>
          <p:cNvSpPr>
            <a:spLocks noGrp="1"/>
          </p:cNvSpPr>
          <p:nvPr>
            <p:ph type="ftr" sz="quarter" idx="11"/>
          </p:nvPr>
        </p:nvSpPr>
        <p:spPr/>
        <p:txBody>
          <a:bodyPr/>
          <a:lstStyle>
            <a:lvl1pPr>
              <a:defRPr/>
            </a:lvl1pPr>
          </a:lstStyle>
          <a:p>
            <a:endParaRPr lang="en-US" altLang="zh-CN"/>
          </a:p>
        </p:txBody>
      </p:sp>
      <p:sp>
        <p:nvSpPr>
          <p:cNvPr id="9" name="灯片编号占位符 8">
            <a:extLst>
              <a:ext uri="{FF2B5EF4-FFF2-40B4-BE49-F238E27FC236}">
                <a16:creationId xmlns:a16="http://schemas.microsoft.com/office/drawing/2014/main" id="{14545286-D9C1-7F5D-9717-770ACBF18CE6}"/>
              </a:ext>
            </a:extLst>
          </p:cNvPr>
          <p:cNvSpPr>
            <a:spLocks noGrp="1"/>
          </p:cNvSpPr>
          <p:nvPr>
            <p:ph type="sldNum" sz="quarter" idx="12"/>
          </p:nvPr>
        </p:nvSpPr>
        <p:spPr/>
        <p:txBody>
          <a:bodyPr/>
          <a:lstStyle>
            <a:lvl1pPr>
              <a:defRPr/>
            </a:lvl1pPr>
          </a:lstStyle>
          <a:p>
            <a:fld id="{97BB2F72-EEAE-45E6-A305-CF09A4612344}" type="slidenum">
              <a:rPr lang="en-US" altLang="zh-CN"/>
              <a:pPr/>
              <a:t>‹#›</a:t>
            </a:fld>
            <a:endParaRPr lang="en-US" altLang="zh-CN"/>
          </a:p>
        </p:txBody>
      </p:sp>
    </p:spTree>
    <p:extLst>
      <p:ext uri="{BB962C8B-B14F-4D97-AF65-F5344CB8AC3E}">
        <p14:creationId xmlns:p14="http://schemas.microsoft.com/office/powerpoint/2010/main" val="3697361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5F305D-9872-6E76-16DD-3FAEC34020E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B05D15-D381-ED5D-F278-5054F0FE4B05}"/>
              </a:ext>
            </a:extLst>
          </p:cNvPr>
          <p:cNvSpPr>
            <a:spLocks noGrp="1"/>
          </p:cNvSpPr>
          <p:nvPr>
            <p:ph type="dt" sz="half" idx="10"/>
          </p:nvPr>
        </p:nvSpPr>
        <p:spPr/>
        <p:txBody>
          <a:bodyPr/>
          <a:lstStyle>
            <a:lvl1pPr>
              <a:defRPr/>
            </a:lvl1pPr>
          </a:lstStyle>
          <a:p>
            <a:endParaRPr lang="en-US" altLang="zh-CN"/>
          </a:p>
        </p:txBody>
      </p:sp>
      <p:sp>
        <p:nvSpPr>
          <p:cNvPr id="4" name="页脚占位符 3">
            <a:extLst>
              <a:ext uri="{FF2B5EF4-FFF2-40B4-BE49-F238E27FC236}">
                <a16:creationId xmlns:a16="http://schemas.microsoft.com/office/drawing/2014/main" id="{673E0727-5F05-341A-7B13-835DE68CD918}"/>
              </a:ext>
            </a:extLst>
          </p:cNvPr>
          <p:cNvSpPr>
            <a:spLocks noGrp="1"/>
          </p:cNvSpPr>
          <p:nvPr>
            <p:ph type="ftr" sz="quarter" idx="11"/>
          </p:nvPr>
        </p:nvSpPr>
        <p:spPr/>
        <p:txBody>
          <a:bodyPr/>
          <a:lstStyle>
            <a:lvl1pPr>
              <a:defRPr/>
            </a:lvl1pPr>
          </a:lstStyle>
          <a:p>
            <a:endParaRPr lang="en-US" altLang="zh-CN"/>
          </a:p>
        </p:txBody>
      </p:sp>
      <p:sp>
        <p:nvSpPr>
          <p:cNvPr id="5" name="灯片编号占位符 4">
            <a:extLst>
              <a:ext uri="{FF2B5EF4-FFF2-40B4-BE49-F238E27FC236}">
                <a16:creationId xmlns:a16="http://schemas.microsoft.com/office/drawing/2014/main" id="{DBAA5179-2599-57BC-7E0A-784DB04FD44A}"/>
              </a:ext>
            </a:extLst>
          </p:cNvPr>
          <p:cNvSpPr>
            <a:spLocks noGrp="1"/>
          </p:cNvSpPr>
          <p:nvPr>
            <p:ph type="sldNum" sz="quarter" idx="12"/>
          </p:nvPr>
        </p:nvSpPr>
        <p:spPr/>
        <p:txBody>
          <a:bodyPr/>
          <a:lstStyle>
            <a:lvl1pPr>
              <a:defRPr/>
            </a:lvl1pPr>
          </a:lstStyle>
          <a:p>
            <a:fld id="{7E570BBC-2746-46FC-887A-53BEF67F19CC}" type="slidenum">
              <a:rPr lang="en-US" altLang="zh-CN"/>
              <a:pPr/>
              <a:t>‹#›</a:t>
            </a:fld>
            <a:endParaRPr lang="en-US" altLang="zh-CN"/>
          </a:p>
        </p:txBody>
      </p:sp>
    </p:spTree>
    <p:extLst>
      <p:ext uri="{BB962C8B-B14F-4D97-AF65-F5344CB8AC3E}">
        <p14:creationId xmlns:p14="http://schemas.microsoft.com/office/powerpoint/2010/main" val="2559337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B9ED873-6D1D-81E7-4B1B-3C656B48E045}"/>
              </a:ext>
            </a:extLst>
          </p:cNvPr>
          <p:cNvSpPr>
            <a:spLocks noGrp="1"/>
          </p:cNvSpPr>
          <p:nvPr>
            <p:ph type="dt" sz="half" idx="10"/>
          </p:nvPr>
        </p:nvSpPr>
        <p:spPr/>
        <p:txBody>
          <a:bodyPr/>
          <a:lstStyle>
            <a:lvl1pPr>
              <a:defRPr/>
            </a:lvl1pPr>
          </a:lstStyle>
          <a:p>
            <a:endParaRPr lang="en-US" altLang="zh-CN"/>
          </a:p>
        </p:txBody>
      </p:sp>
      <p:sp>
        <p:nvSpPr>
          <p:cNvPr id="3" name="页脚占位符 2">
            <a:extLst>
              <a:ext uri="{FF2B5EF4-FFF2-40B4-BE49-F238E27FC236}">
                <a16:creationId xmlns:a16="http://schemas.microsoft.com/office/drawing/2014/main" id="{D5A6BA81-8C5A-5645-D969-DD2F5EC48EF6}"/>
              </a:ext>
            </a:extLst>
          </p:cNvPr>
          <p:cNvSpPr>
            <a:spLocks noGrp="1"/>
          </p:cNvSpPr>
          <p:nvPr>
            <p:ph type="ftr" sz="quarter" idx="11"/>
          </p:nvPr>
        </p:nvSpPr>
        <p:spPr/>
        <p:txBody>
          <a:bodyPr/>
          <a:lstStyle>
            <a:lvl1pPr>
              <a:defRPr/>
            </a:lvl1pPr>
          </a:lstStyle>
          <a:p>
            <a:endParaRPr lang="en-US" altLang="zh-CN"/>
          </a:p>
        </p:txBody>
      </p:sp>
      <p:sp>
        <p:nvSpPr>
          <p:cNvPr id="4" name="灯片编号占位符 3">
            <a:extLst>
              <a:ext uri="{FF2B5EF4-FFF2-40B4-BE49-F238E27FC236}">
                <a16:creationId xmlns:a16="http://schemas.microsoft.com/office/drawing/2014/main" id="{C4062173-E176-5994-950F-926017CA1223}"/>
              </a:ext>
            </a:extLst>
          </p:cNvPr>
          <p:cNvSpPr>
            <a:spLocks noGrp="1"/>
          </p:cNvSpPr>
          <p:nvPr>
            <p:ph type="sldNum" sz="quarter" idx="12"/>
          </p:nvPr>
        </p:nvSpPr>
        <p:spPr/>
        <p:txBody>
          <a:bodyPr/>
          <a:lstStyle>
            <a:lvl1pPr>
              <a:defRPr/>
            </a:lvl1pPr>
          </a:lstStyle>
          <a:p>
            <a:fld id="{B02754E7-2814-40E8-84D1-3D136EF44455}" type="slidenum">
              <a:rPr lang="en-US" altLang="zh-CN"/>
              <a:pPr/>
              <a:t>‹#›</a:t>
            </a:fld>
            <a:endParaRPr lang="en-US" altLang="zh-CN"/>
          </a:p>
        </p:txBody>
      </p:sp>
    </p:spTree>
    <p:extLst>
      <p:ext uri="{BB962C8B-B14F-4D97-AF65-F5344CB8AC3E}">
        <p14:creationId xmlns:p14="http://schemas.microsoft.com/office/powerpoint/2010/main" val="2347021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7DFB25-381A-999E-EA58-621B39FB6605}"/>
              </a:ext>
            </a:extLst>
          </p:cNvPr>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B265AB9-0D79-050D-A9A9-38BF1A976916}"/>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7A0B782-824A-E17A-783E-AFEE640DC5F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009F738-4A2A-89ED-38CB-C5883865B531}"/>
              </a:ext>
            </a:extLst>
          </p:cNvPr>
          <p:cNvSpPr>
            <a:spLocks noGrp="1"/>
          </p:cNvSpPr>
          <p:nvPr>
            <p:ph type="dt" sz="half" idx="10"/>
          </p:nvPr>
        </p:nvSpPr>
        <p:spPr/>
        <p:txBody>
          <a:bodyPr/>
          <a:lstStyle>
            <a:lvl1pPr>
              <a:defRPr/>
            </a:lvl1pPr>
          </a:lstStyle>
          <a:p>
            <a:endParaRPr lang="en-US" altLang="zh-CN"/>
          </a:p>
        </p:txBody>
      </p:sp>
      <p:sp>
        <p:nvSpPr>
          <p:cNvPr id="6" name="页脚占位符 5">
            <a:extLst>
              <a:ext uri="{FF2B5EF4-FFF2-40B4-BE49-F238E27FC236}">
                <a16:creationId xmlns:a16="http://schemas.microsoft.com/office/drawing/2014/main" id="{6F9347AA-A7CA-E5C5-770F-FE1AD0C25245}"/>
              </a:ext>
            </a:extLst>
          </p:cNvPr>
          <p:cNvSpPr>
            <a:spLocks noGrp="1"/>
          </p:cNvSpPr>
          <p:nvPr>
            <p:ph type="ftr" sz="quarter" idx="11"/>
          </p:nvPr>
        </p:nvSpPr>
        <p:spPr/>
        <p:txBody>
          <a:bodyPr/>
          <a:lstStyle>
            <a:lvl1pPr>
              <a:defRPr/>
            </a:lvl1pPr>
          </a:lstStyle>
          <a:p>
            <a:endParaRPr lang="en-US" altLang="zh-CN"/>
          </a:p>
        </p:txBody>
      </p:sp>
      <p:sp>
        <p:nvSpPr>
          <p:cNvPr id="7" name="灯片编号占位符 6">
            <a:extLst>
              <a:ext uri="{FF2B5EF4-FFF2-40B4-BE49-F238E27FC236}">
                <a16:creationId xmlns:a16="http://schemas.microsoft.com/office/drawing/2014/main" id="{13B59046-F35A-E98B-AE4E-2439F383CBB2}"/>
              </a:ext>
            </a:extLst>
          </p:cNvPr>
          <p:cNvSpPr>
            <a:spLocks noGrp="1"/>
          </p:cNvSpPr>
          <p:nvPr>
            <p:ph type="sldNum" sz="quarter" idx="12"/>
          </p:nvPr>
        </p:nvSpPr>
        <p:spPr/>
        <p:txBody>
          <a:bodyPr/>
          <a:lstStyle>
            <a:lvl1pPr>
              <a:defRPr/>
            </a:lvl1pPr>
          </a:lstStyle>
          <a:p>
            <a:fld id="{02916116-F7B6-441A-8C8B-F0BCB651886B}" type="slidenum">
              <a:rPr lang="en-US" altLang="zh-CN"/>
              <a:pPr/>
              <a:t>‹#›</a:t>
            </a:fld>
            <a:endParaRPr lang="en-US" altLang="zh-CN"/>
          </a:p>
        </p:txBody>
      </p:sp>
    </p:spTree>
    <p:extLst>
      <p:ext uri="{BB962C8B-B14F-4D97-AF65-F5344CB8AC3E}">
        <p14:creationId xmlns:p14="http://schemas.microsoft.com/office/powerpoint/2010/main" val="4256252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2024/7/9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8D6221-3F80-5C35-453F-211D9878A957}"/>
              </a:ext>
            </a:extLst>
          </p:cNvPr>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E52F009-0F2B-560F-BAAD-061263C5BB9D}"/>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E8E6267-AC35-9F40-CEA0-7128C9873F2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F4FB1B5-745B-7B08-60C8-659E1F4ECBF1}"/>
              </a:ext>
            </a:extLst>
          </p:cNvPr>
          <p:cNvSpPr>
            <a:spLocks noGrp="1"/>
          </p:cNvSpPr>
          <p:nvPr>
            <p:ph type="dt" sz="half" idx="10"/>
          </p:nvPr>
        </p:nvSpPr>
        <p:spPr/>
        <p:txBody>
          <a:bodyPr/>
          <a:lstStyle>
            <a:lvl1pPr>
              <a:defRPr/>
            </a:lvl1pPr>
          </a:lstStyle>
          <a:p>
            <a:endParaRPr lang="en-US" altLang="zh-CN"/>
          </a:p>
        </p:txBody>
      </p:sp>
      <p:sp>
        <p:nvSpPr>
          <p:cNvPr id="6" name="页脚占位符 5">
            <a:extLst>
              <a:ext uri="{FF2B5EF4-FFF2-40B4-BE49-F238E27FC236}">
                <a16:creationId xmlns:a16="http://schemas.microsoft.com/office/drawing/2014/main" id="{FE343705-B7CE-328F-EC4C-107C15D260A6}"/>
              </a:ext>
            </a:extLst>
          </p:cNvPr>
          <p:cNvSpPr>
            <a:spLocks noGrp="1"/>
          </p:cNvSpPr>
          <p:nvPr>
            <p:ph type="ftr" sz="quarter" idx="11"/>
          </p:nvPr>
        </p:nvSpPr>
        <p:spPr/>
        <p:txBody>
          <a:bodyPr/>
          <a:lstStyle>
            <a:lvl1pPr>
              <a:defRPr/>
            </a:lvl1pPr>
          </a:lstStyle>
          <a:p>
            <a:endParaRPr lang="en-US" altLang="zh-CN"/>
          </a:p>
        </p:txBody>
      </p:sp>
      <p:sp>
        <p:nvSpPr>
          <p:cNvPr id="7" name="灯片编号占位符 6">
            <a:extLst>
              <a:ext uri="{FF2B5EF4-FFF2-40B4-BE49-F238E27FC236}">
                <a16:creationId xmlns:a16="http://schemas.microsoft.com/office/drawing/2014/main" id="{596C0854-B37B-FD49-CABB-C1C7744FE53D}"/>
              </a:ext>
            </a:extLst>
          </p:cNvPr>
          <p:cNvSpPr>
            <a:spLocks noGrp="1"/>
          </p:cNvSpPr>
          <p:nvPr>
            <p:ph type="sldNum" sz="quarter" idx="12"/>
          </p:nvPr>
        </p:nvSpPr>
        <p:spPr/>
        <p:txBody>
          <a:bodyPr/>
          <a:lstStyle>
            <a:lvl1pPr>
              <a:defRPr/>
            </a:lvl1pPr>
          </a:lstStyle>
          <a:p>
            <a:fld id="{F120CA50-1674-4696-AF27-0475BA8904EA}" type="slidenum">
              <a:rPr lang="en-US" altLang="zh-CN"/>
              <a:pPr/>
              <a:t>‹#›</a:t>
            </a:fld>
            <a:endParaRPr lang="en-US" altLang="zh-CN"/>
          </a:p>
        </p:txBody>
      </p:sp>
    </p:spTree>
    <p:extLst>
      <p:ext uri="{BB962C8B-B14F-4D97-AF65-F5344CB8AC3E}">
        <p14:creationId xmlns:p14="http://schemas.microsoft.com/office/powerpoint/2010/main" val="1447507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045249-825C-B7EA-CCB7-D3D9660347F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844631E-E556-610F-D7E7-6DF1326BB53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A6E24C7-985B-6C71-0141-518AFFF99FE2}"/>
              </a:ext>
            </a:extLst>
          </p:cNvPr>
          <p:cNvSpPr>
            <a:spLocks noGrp="1"/>
          </p:cNvSpPr>
          <p:nvPr>
            <p:ph type="dt" sz="half" idx="10"/>
          </p:nvPr>
        </p:nvSpPr>
        <p:spPr/>
        <p:txBody>
          <a:bodyPr/>
          <a:lstStyle>
            <a:lvl1pPr>
              <a:defRPr/>
            </a:lvl1pPr>
          </a:lstStyle>
          <a:p>
            <a:endParaRPr lang="en-US" altLang="zh-CN"/>
          </a:p>
        </p:txBody>
      </p:sp>
      <p:sp>
        <p:nvSpPr>
          <p:cNvPr id="5" name="页脚占位符 4">
            <a:extLst>
              <a:ext uri="{FF2B5EF4-FFF2-40B4-BE49-F238E27FC236}">
                <a16:creationId xmlns:a16="http://schemas.microsoft.com/office/drawing/2014/main" id="{8D0A4A22-03B8-357B-70DB-C564639B26C8}"/>
              </a:ext>
            </a:extLst>
          </p:cNvPr>
          <p:cNvSpPr>
            <a:spLocks noGrp="1"/>
          </p:cNvSpPr>
          <p:nvPr>
            <p:ph type="ftr" sz="quarter" idx="11"/>
          </p:nvPr>
        </p:nvSpPr>
        <p:spPr/>
        <p:txBody>
          <a:bodyPr/>
          <a:lstStyle>
            <a:lvl1pPr>
              <a:defRPr/>
            </a:lvl1pPr>
          </a:lstStyle>
          <a:p>
            <a:endParaRPr lang="en-US" altLang="zh-CN"/>
          </a:p>
        </p:txBody>
      </p:sp>
      <p:sp>
        <p:nvSpPr>
          <p:cNvPr id="6" name="灯片编号占位符 5">
            <a:extLst>
              <a:ext uri="{FF2B5EF4-FFF2-40B4-BE49-F238E27FC236}">
                <a16:creationId xmlns:a16="http://schemas.microsoft.com/office/drawing/2014/main" id="{6E668EE8-C4E6-710F-4BEE-FF6273F2D5E4}"/>
              </a:ext>
            </a:extLst>
          </p:cNvPr>
          <p:cNvSpPr>
            <a:spLocks noGrp="1"/>
          </p:cNvSpPr>
          <p:nvPr>
            <p:ph type="sldNum" sz="quarter" idx="12"/>
          </p:nvPr>
        </p:nvSpPr>
        <p:spPr/>
        <p:txBody>
          <a:bodyPr/>
          <a:lstStyle>
            <a:lvl1pPr>
              <a:defRPr/>
            </a:lvl1pPr>
          </a:lstStyle>
          <a:p>
            <a:fld id="{D7373449-555F-40A4-88DC-94DBD0BBE3AD}" type="slidenum">
              <a:rPr lang="en-US" altLang="zh-CN"/>
              <a:pPr/>
              <a:t>‹#›</a:t>
            </a:fld>
            <a:endParaRPr lang="en-US" altLang="zh-CN"/>
          </a:p>
        </p:txBody>
      </p:sp>
    </p:spTree>
    <p:extLst>
      <p:ext uri="{BB962C8B-B14F-4D97-AF65-F5344CB8AC3E}">
        <p14:creationId xmlns:p14="http://schemas.microsoft.com/office/powerpoint/2010/main" val="2692541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4AB2AEE-7394-7EA4-3C22-C39845228CBB}"/>
              </a:ext>
            </a:extLst>
          </p:cNvPr>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41480E0-3CA5-E389-3237-D692965E7009}"/>
              </a:ext>
            </a:extLst>
          </p:cNvPr>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7E5E3D0-A3B2-53DA-5237-106043DD41A0}"/>
              </a:ext>
            </a:extLst>
          </p:cNvPr>
          <p:cNvSpPr>
            <a:spLocks noGrp="1"/>
          </p:cNvSpPr>
          <p:nvPr>
            <p:ph type="dt" sz="half" idx="10"/>
          </p:nvPr>
        </p:nvSpPr>
        <p:spPr/>
        <p:txBody>
          <a:bodyPr/>
          <a:lstStyle>
            <a:lvl1pPr>
              <a:defRPr/>
            </a:lvl1pPr>
          </a:lstStyle>
          <a:p>
            <a:endParaRPr lang="en-US" altLang="zh-CN"/>
          </a:p>
        </p:txBody>
      </p:sp>
      <p:sp>
        <p:nvSpPr>
          <p:cNvPr id="5" name="页脚占位符 4">
            <a:extLst>
              <a:ext uri="{FF2B5EF4-FFF2-40B4-BE49-F238E27FC236}">
                <a16:creationId xmlns:a16="http://schemas.microsoft.com/office/drawing/2014/main" id="{728C4278-5687-5212-3557-F3C232B7E1CA}"/>
              </a:ext>
            </a:extLst>
          </p:cNvPr>
          <p:cNvSpPr>
            <a:spLocks noGrp="1"/>
          </p:cNvSpPr>
          <p:nvPr>
            <p:ph type="ftr" sz="quarter" idx="11"/>
          </p:nvPr>
        </p:nvSpPr>
        <p:spPr/>
        <p:txBody>
          <a:bodyPr/>
          <a:lstStyle>
            <a:lvl1pPr>
              <a:defRPr/>
            </a:lvl1pPr>
          </a:lstStyle>
          <a:p>
            <a:endParaRPr lang="en-US" altLang="zh-CN"/>
          </a:p>
        </p:txBody>
      </p:sp>
      <p:sp>
        <p:nvSpPr>
          <p:cNvPr id="6" name="灯片编号占位符 5">
            <a:extLst>
              <a:ext uri="{FF2B5EF4-FFF2-40B4-BE49-F238E27FC236}">
                <a16:creationId xmlns:a16="http://schemas.microsoft.com/office/drawing/2014/main" id="{8FF8002A-7302-4D5B-FB4F-8FB226FB2E33}"/>
              </a:ext>
            </a:extLst>
          </p:cNvPr>
          <p:cNvSpPr>
            <a:spLocks noGrp="1"/>
          </p:cNvSpPr>
          <p:nvPr>
            <p:ph type="sldNum" sz="quarter" idx="12"/>
          </p:nvPr>
        </p:nvSpPr>
        <p:spPr/>
        <p:txBody>
          <a:bodyPr/>
          <a:lstStyle>
            <a:lvl1pPr>
              <a:defRPr/>
            </a:lvl1pPr>
          </a:lstStyle>
          <a:p>
            <a:fld id="{6759F68E-87A8-46F3-B896-0207E73ADE31}" type="slidenum">
              <a:rPr lang="en-US" altLang="zh-CN"/>
              <a:pPr/>
              <a:t>‹#›</a:t>
            </a:fld>
            <a:endParaRPr lang="en-US" altLang="zh-CN"/>
          </a:p>
        </p:txBody>
      </p:sp>
    </p:spTree>
    <p:extLst>
      <p:ext uri="{BB962C8B-B14F-4D97-AF65-F5344CB8AC3E}">
        <p14:creationId xmlns:p14="http://schemas.microsoft.com/office/powerpoint/2010/main" val="3333942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E3CCA5-B24E-33D1-5396-E2052D3CFBBC}"/>
              </a:ext>
            </a:extLst>
          </p:cNvPr>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7BEC5F9-38E3-C25E-2253-12B7BA711363}"/>
              </a:ext>
            </a:extLst>
          </p:cNvPr>
          <p:cNvSpPr>
            <a:spLocks noGrp="1"/>
          </p:cNvSpPr>
          <p:nvPr>
            <p:ph type="body" sz="half" idx="1"/>
          </p:nvPr>
        </p:nvSpPr>
        <p:spPr>
          <a:xfrm>
            <a:off x="609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725A6DD-CF1D-55A6-AFF5-D6D36FF5F5B0}"/>
              </a:ext>
            </a:extLst>
          </p:cNvPr>
          <p:cNvSpPr>
            <a:spLocks noGrp="1"/>
          </p:cNvSpPr>
          <p:nvPr>
            <p:ph sz="half" idx="2"/>
          </p:nvPr>
        </p:nvSpPr>
        <p:spPr>
          <a:xfrm>
            <a:off x="6197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9781742-2258-93B2-2064-2022E3596443}"/>
              </a:ext>
            </a:extLst>
          </p:cNvPr>
          <p:cNvSpPr>
            <a:spLocks noGrp="1"/>
          </p:cNvSpPr>
          <p:nvPr>
            <p:ph type="dt" sz="half" idx="10"/>
          </p:nvPr>
        </p:nvSpPr>
        <p:spPr>
          <a:xfrm>
            <a:off x="609600" y="6245225"/>
            <a:ext cx="2844800" cy="476250"/>
          </a:xfrm>
        </p:spPr>
        <p:txBody>
          <a:bodyPr/>
          <a:lstStyle>
            <a:lvl1pPr>
              <a:defRPr/>
            </a:lvl1pPr>
          </a:lstStyle>
          <a:p>
            <a:endParaRPr lang="en-US" altLang="zh-CN"/>
          </a:p>
        </p:txBody>
      </p:sp>
      <p:sp>
        <p:nvSpPr>
          <p:cNvPr id="6" name="页脚占位符 5">
            <a:extLst>
              <a:ext uri="{FF2B5EF4-FFF2-40B4-BE49-F238E27FC236}">
                <a16:creationId xmlns:a16="http://schemas.microsoft.com/office/drawing/2014/main" id="{6C9C56E1-BB3F-F70F-AEA6-3F5ED4326AFD}"/>
              </a:ext>
            </a:extLst>
          </p:cNvPr>
          <p:cNvSpPr>
            <a:spLocks noGrp="1"/>
          </p:cNvSpPr>
          <p:nvPr>
            <p:ph type="ftr" sz="quarter" idx="11"/>
          </p:nvPr>
        </p:nvSpPr>
        <p:spPr>
          <a:xfrm>
            <a:off x="4165600" y="6245225"/>
            <a:ext cx="3860800" cy="476250"/>
          </a:xfrm>
        </p:spPr>
        <p:txBody>
          <a:bodyPr/>
          <a:lstStyle>
            <a:lvl1pPr>
              <a:defRPr/>
            </a:lvl1pPr>
          </a:lstStyle>
          <a:p>
            <a:endParaRPr lang="en-US" altLang="zh-CN"/>
          </a:p>
        </p:txBody>
      </p:sp>
      <p:sp>
        <p:nvSpPr>
          <p:cNvPr id="7" name="灯片编号占位符 6">
            <a:extLst>
              <a:ext uri="{FF2B5EF4-FFF2-40B4-BE49-F238E27FC236}">
                <a16:creationId xmlns:a16="http://schemas.microsoft.com/office/drawing/2014/main" id="{778F3DAA-966B-6746-DF65-0EC00472F253}"/>
              </a:ext>
            </a:extLst>
          </p:cNvPr>
          <p:cNvSpPr>
            <a:spLocks noGrp="1"/>
          </p:cNvSpPr>
          <p:nvPr>
            <p:ph type="sldNum" sz="quarter" idx="12"/>
          </p:nvPr>
        </p:nvSpPr>
        <p:spPr>
          <a:xfrm>
            <a:off x="8737600" y="6245225"/>
            <a:ext cx="2844800" cy="476250"/>
          </a:xfrm>
        </p:spPr>
        <p:txBody>
          <a:bodyPr/>
          <a:lstStyle>
            <a:lvl1pPr>
              <a:defRPr/>
            </a:lvl1pPr>
          </a:lstStyle>
          <a:p>
            <a:fld id="{7E986AAC-EAFB-48DF-9C3F-AA89B8B36B07}" type="slidenum">
              <a:rPr lang="en-US" altLang="zh-CN"/>
              <a:pPr/>
              <a:t>‹#›</a:t>
            </a:fld>
            <a:endParaRPr lang="en-US" altLang="zh-CN"/>
          </a:p>
        </p:txBody>
      </p:sp>
    </p:spTree>
    <p:extLst>
      <p:ext uri="{BB962C8B-B14F-4D97-AF65-F5344CB8AC3E}">
        <p14:creationId xmlns:p14="http://schemas.microsoft.com/office/powerpoint/2010/main" val="1297430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円/楕円 3"/>
          <p:cNvSpPr/>
          <p:nvPr/>
        </p:nvSpPr>
        <p:spPr>
          <a:xfrm>
            <a:off x="912285" y="3716345"/>
            <a:ext cx="10367434" cy="73025"/>
          </a:xfrm>
          <a:prstGeom prst="ellipse">
            <a:avLst/>
          </a:prstGeom>
          <a:solidFill>
            <a:srgbClr val="014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350"/>
          </a:p>
        </p:txBody>
      </p:sp>
      <p:sp>
        <p:nvSpPr>
          <p:cNvPr id="2" name="タイトル 1"/>
          <p:cNvSpPr>
            <a:spLocks noGrp="1"/>
          </p:cNvSpPr>
          <p:nvPr>
            <p:ph type="ctrTitle"/>
          </p:nvPr>
        </p:nvSpPr>
        <p:spPr>
          <a:xfrm>
            <a:off x="914400" y="2130489"/>
            <a:ext cx="10363200" cy="1470025"/>
          </a:xfrm>
          <a:noFill/>
        </p:spPr>
        <p:txBody>
          <a:bodyPr>
            <a:normAutofit/>
          </a:bodyPr>
          <a:lstStyle>
            <a:lvl1pPr>
              <a:defRPr sz="3000">
                <a:solidFill>
                  <a:schemeClr val="tx1"/>
                </a:solidFill>
              </a:defRPr>
            </a:lvl1pPr>
          </a:lstStyle>
          <a:p>
            <a:r>
              <a:rPr lang="ja-JP" altLang="en-US"/>
              <a:t>マスター タイトルの書式設定</a:t>
            </a:r>
            <a:endParaRPr lang="ja-JP" altLang="en-US" dirty="0"/>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ja-JP" altLang="en-US" dirty="0"/>
          </a:p>
        </p:txBody>
      </p:sp>
      <p:sp>
        <p:nvSpPr>
          <p:cNvPr id="5" name="日付プレースホルダー 3"/>
          <p:cNvSpPr>
            <a:spLocks noGrp="1"/>
          </p:cNvSpPr>
          <p:nvPr>
            <p:ph type="dt" sz="half" idx="10"/>
          </p:nvPr>
        </p:nvSpPr>
        <p:spPr/>
        <p:txBody>
          <a:bodyPr/>
          <a:lstStyle>
            <a:lvl1pPr>
              <a:defRPr/>
            </a:lvl1pPr>
          </a:lstStyle>
          <a:p>
            <a:fld id="{172F8622-503B-42AA-A91D-9C23DFEA69DE}" type="datetimeFigureOut">
              <a:rPr kumimoji="1" lang="ja-JP" altLang="en-US" smtClean="0"/>
              <a:t>2024/7/9</a:t>
            </a:fld>
            <a:endParaRPr kumimoji="1" lang="ja-JP" altLang="en-US"/>
          </a:p>
        </p:txBody>
      </p:sp>
      <p:sp>
        <p:nvSpPr>
          <p:cNvPr id="6" name="フッター プレースホルダー 4"/>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5"/>
          <p:cNvSpPr>
            <a:spLocks noGrp="1"/>
          </p:cNvSpPr>
          <p:nvPr>
            <p:ph type="sldNum" sz="quarter" idx="12"/>
          </p:nvPr>
        </p:nvSpPr>
        <p:spPr/>
        <p:txBody>
          <a:bodyPr/>
          <a:lstStyle>
            <a:lvl1pPr>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1904467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900000"/>
          </a:xfrm>
          <a:solidFill>
            <a:srgbClr val="014099"/>
          </a:solidFill>
        </p:spPr>
        <p:txBody>
          <a:bodyPr>
            <a:normAutofit/>
          </a:bodyPr>
          <a:lstStyle>
            <a:lvl1pPr>
              <a:defRPr sz="2400">
                <a:solidFill>
                  <a:schemeClr val="bg1"/>
                </a:solidFill>
              </a:defRPr>
            </a:lvl1pPr>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336000" y="980731"/>
            <a:ext cx="11520000" cy="5400000"/>
          </a:xfrm>
        </p:spPr>
        <p:txBody>
          <a:bodyPr/>
          <a:lstStyle>
            <a:lvl1pPr marL="257175" indent="-257175">
              <a:buFont typeface="Wingdings" panose="05000000000000000000" pitchFamily="2" charset="2"/>
              <a:buChar char="n"/>
              <a:defRPr sz="2100"/>
            </a:lvl1pPr>
            <a:lvl2pPr marL="557213" indent="-214313">
              <a:buFont typeface="Arial" panose="020B0604020202020204" pitchFamily="34" charset="0"/>
              <a:buChar char="•"/>
              <a:defRPr sz="1800"/>
            </a:lvl2pPr>
            <a:lvl3pPr marL="857250" indent="-171450">
              <a:buFont typeface="Calibri" panose="020F0502020204030204" pitchFamily="34" charset="0"/>
              <a:buChar char="→"/>
              <a:defRPr sz="1500"/>
            </a:lvl3pPr>
            <a:lvl4pPr marL="1200150" indent="-171450">
              <a:buFont typeface="Arial" panose="020B0604020202020204" pitchFamily="34" charset="0"/>
              <a:buChar char="•"/>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日付プレースホルダー 3"/>
          <p:cNvSpPr>
            <a:spLocks noGrp="1"/>
          </p:cNvSpPr>
          <p:nvPr>
            <p:ph type="dt" sz="half" idx="10"/>
          </p:nvPr>
        </p:nvSpPr>
        <p:spPr/>
        <p:txBody>
          <a:bodyPr/>
          <a:lstStyle>
            <a:lvl1pPr>
              <a:defRPr>
                <a:solidFill>
                  <a:srgbClr val="014099"/>
                </a:solidFill>
              </a:defRPr>
            </a:lvl1pPr>
          </a:lstStyle>
          <a:p>
            <a:fld id="{172F8622-503B-42AA-A91D-9C23DFEA69DE}" type="datetimeFigureOut">
              <a:rPr kumimoji="1" lang="ja-JP" altLang="en-US" smtClean="0"/>
              <a:t>2024/7/9</a:t>
            </a:fld>
            <a:endParaRPr kumimoji="1" lang="ja-JP" altLang="en-US"/>
          </a:p>
        </p:txBody>
      </p:sp>
      <p:sp>
        <p:nvSpPr>
          <p:cNvPr id="5" name="フッター プレースホルダー 4"/>
          <p:cNvSpPr>
            <a:spLocks noGrp="1"/>
          </p:cNvSpPr>
          <p:nvPr>
            <p:ph type="ftr" sz="quarter" idx="11"/>
          </p:nvPr>
        </p:nvSpPr>
        <p:spPr/>
        <p:txBody>
          <a:bodyPr/>
          <a:lstStyle>
            <a:lvl1pPr>
              <a:defRPr>
                <a:solidFill>
                  <a:srgbClr val="014099"/>
                </a:solidFill>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rgbClr val="014099"/>
                </a:solidFill>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3224784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64"/>
            <a:ext cx="10363200" cy="1362075"/>
          </a:xfrm>
        </p:spPr>
        <p:txBody>
          <a:bodyPr anchor="t"/>
          <a:lstStyle>
            <a:lvl1pPr algn="l">
              <a:defRPr sz="3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172F8622-503B-42AA-A91D-9C23DFEA69DE}" type="datetimeFigureOut">
              <a:rPr kumimoji="1" lang="ja-JP" altLang="en-US" smtClean="0"/>
              <a:t>2024/7/9</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3494849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980735"/>
            <a:ext cx="5384800" cy="514543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コンテンツ プレースホルダー 3"/>
          <p:cNvSpPr>
            <a:spLocks noGrp="1"/>
          </p:cNvSpPr>
          <p:nvPr>
            <p:ph sz="half" idx="2"/>
          </p:nvPr>
        </p:nvSpPr>
        <p:spPr>
          <a:xfrm>
            <a:off x="6197600" y="980735"/>
            <a:ext cx="5384800" cy="514543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日付プレースホルダー 3"/>
          <p:cNvSpPr>
            <a:spLocks noGrp="1"/>
          </p:cNvSpPr>
          <p:nvPr>
            <p:ph type="dt" sz="half" idx="10"/>
          </p:nvPr>
        </p:nvSpPr>
        <p:spPr/>
        <p:txBody>
          <a:bodyPr/>
          <a:lstStyle>
            <a:lvl1pPr>
              <a:defRPr/>
            </a:lvl1pPr>
          </a:lstStyle>
          <a:p>
            <a:fld id="{172F8622-503B-42AA-A91D-9C23DFEA69DE}" type="datetimeFigureOut">
              <a:rPr kumimoji="1" lang="ja-JP" altLang="en-US" smtClean="0"/>
              <a:t>2024/7/9</a:t>
            </a:fld>
            <a:endParaRPr kumimoji="1" lang="ja-JP" altLang="en-US"/>
          </a:p>
        </p:txBody>
      </p:sp>
      <p:sp>
        <p:nvSpPr>
          <p:cNvPr id="6" name="フッター プレースホルダー 4"/>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5"/>
          <p:cNvSpPr>
            <a:spLocks noGrp="1"/>
          </p:cNvSpPr>
          <p:nvPr>
            <p:ph type="sldNum" sz="quarter" idx="12"/>
          </p:nvPr>
        </p:nvSpPr>
        <p:spPr/>
        <p:txBody>
          <a:bodyPr/>
          <a:lstStyle>
            <a:lvl1pPr>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1215529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989038"/>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1628802"/>
            <a:ext cx="5386917" cy="44973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73" y="989038"/>
            <a:ext cx="5389034"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73" y="1628802"/>
            <a:ext cx="5389034" cy="44973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fld id="{172F8622-503B-42AA-A91D-9C23DFEA69DE}" type="datetimeFigureOut">
              <a:rPr kumimoji="1" lang="ja-JP" altLang="en-US" smtClean="0"/>
              <a:t>2024/7/9</a:t>
            </a:fld>
            <a:endParaRPr kumimoji="1" lang="ja-JP" altLang="en-US"/>
          </a:p>
        </p:txBody>
      </p:sp>
      <p:sp>
        <p:nvSpPr>
          <p:cNvPr id="8" name="フッター プレースホルダー 4"/>
          <p:cNvSpPr>
            <a:spLocks noGrp="1"/>
          </p:cNvSpPr>
          <p:nvPr>
            <p:ph type="ftr" sz="quarter" idx="11"/>
          </p:nvPr>
        </p:nvSpPr>
        <p:spPr/>
        <p:txBody>
          <a:bodyPr/>
          <a:lstStyle>
            <a:lvl1pPr>
              <a:defRPr/>
            </a:lvl1pPr>
          </a:lstStyle>
          <a:p>
            <a:endParaRPr kumimoji="1" lang="ja-JP" altLang="en-US"/>
          </a:p>
        </p:txBody>
      </p:sp>
      <p:sp>
        <p:nvSpPr>
          <p:cNvPr id="9" name="スライド番号プレースホルダー 5"/>
          <p:cNvSpPr>
            <a:spLocks noGrp="1"/>
          </p:cNvSpPr>
          <p:nvPr>
            <p:ph type="sldNum" sz="quarter" idx="12"/>
          </p:nvPr>
        </p:nvSpPr>
        <p:spPr/>
        <p:txBody>
          <a:bodyPr/>
          <a:lstStyle>
            <a:lvl1pPr>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886641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900000"/>
          </a:xfrm>
          <a:solidFill>
            <a:srgbClr val="014099"/>
          </a:solidFill>
        </p:spPr>
        <p:txBody>
          <a:bodyPr>
            <a:normAutofit/>
          </a:bodyPr>
          <a:lstStyle>
            <a:lvl1pPr>
              <a:defRPr sz="2700">
                <a:solidFill>
                  <a:schemeClr val="bg1"/>
                </a:solidFill>
              </a:defRPr>
            </a:lvl1pPr>
          </a:lstStyle>
          <a:p>
            <a:r>
              <a:rPr lang="ja-JP" altLang="en-US"/>
              <a:t>マスター タイトルの書式設定</a:t>
            </a:r>
            <a:endParaRPr lang="ja-JP" altLang="en-US" dirty="0"/>
          </a:p>
        </p:txBody>
      </p:sp>
      <p:sp>
        <p:nvSpPr>
          <p:cNvPr id="3" name="日付プレースホルダー 3"/>
          <p:cNvSpPr>
            <a:spLocks noGrp="1"/>
          </p:cNvSpPr>
          <p:nvPr>
            <p:ph type="dt" sz="half" idx="10"/>
          </p:nvPr>
        </p:nvSpPr>
        <p:spPr/>
        <p:txBody>
          <a:bodyPr/>
          <a:lstStyle>
            <a:lvl1pPr>
              <a:defRPr/>
            </a:lvl1pPr>
          </a:lstStyle>
          <a:p>
            <a:fld id="{172F8622-503B-42AA-A91D-9C23DFEA69DE}" type="datetimeFigureOut">
              <a:rPr kumimoji="1" lang="ja-JP" altLang="en-US" smtClean="0"/>
              <a:t>2024/7/9</a:t>
            </a:fld>
            <a:endParaRPr kumimoji="1" lang="ja-JP" altLang="en-US"/>
          </a:p>
        </p:txBody>
      </p:sp>
      <p:sp>
        <p:nvSpPr>
          <p:cNvPr id="4" name="フッター プレースホルダー 4"/>
          <p:cNvSpPr>
            <a:spLocks noGrp="1"/>
          </p:cNvSpPr>
          <p:nvPr>
            <p:ph type="ftr" sz="quarter" idx="11"/>
          </p:nvPr>
        </p:nvSpPr>
        <p:spPr/>
        <p:txBody>
          <a:bodyPr/>
          <a:lstStyle>
            <a:lvl1pPr>
              <a:defRPr/>
            </a:lvl1pPr>
          </a:lstStyle>
          <a:p>
            <a:endParaRPr kumimoji="1" lang="ja-JP" altLang="en-US"/>
          </a:p>
        </p:txBody>
      </p:sp>
      <p:sp>
        <p:nvSpPr>
          <p:cNvPr id="5" name="スライド番号プレースホルダー 5"/>
          <p:cNvSpPr>
            <a:spLocks noGrp="1"/>
          </p:cNvSpPr>
          <p:nvPr>
            <p:ph type="sldNum" sz="quarter" idx="12"/>
          </p:nvPr>
        </p:nvSpPr>
        <p:spPr/>
        <p:txBody>
          <a:bodyPr/>
          <a:lstStyle>
            <a:lvl1pPr>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634505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2024/7/9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fld id="{172F8622-503B-42AA-A91D-9C23DFEA69DE}" type="datetimeFigureOut">
              <a:rPr kumimoji="1" lang="ja-JP" altLang="en-US" smtClean="0"/>
              <a:t>2024/7/9</a:t>
            </a:fld>
            <a:endParaRPr kumimoji="1" lang="ja-JP" altLang="en-US"/>
          </a:p>
        </p:txBody>
      </p:sp>
      <p:sp>
        <p:nvSpPr>
          <p:cNvPr id="3" name="フッター プレースホルダー 4"/>
          <p:cNvSpPr>
            <a:spLocks noGrp="1"/>
          </p:cNvSpPr>
          <p:nvPr>
            <p:ph type="ftr" sz="quarter" idx="11"/>
          </p:nvPr>
        </p:nvSpPr>
        <p:spPr/>
        <p:txBody>
          <a:bodyPr/>
          <a:lstStyle>
            <a:lvl1pPr>
              <a:defRPr/>
            </a:lvl1pPr>
          </a:lstStyle>
          <a:p>
            <a:endParaRPr kumimoji="1" lang="ja-JP" altLang="en-US"/>
          </a:p>
        </p:txBody>
      </p:sp>
      <p:sp>
        <p:nvSpPr>
          <p:cNvPr id="4" name="スライド番号プレースホルダー 5"/>
          <p:cNvSpPr>
            <a:spLocks noGrp="1"/>
          </p:cNvSpPr>
          <p:nvPr>
            <p:ph type="sldNum" sz="quarter" idx="12"/>
          </p:nvPr>
        </p:nvSpPr>
        <p:spPr/>
        <p:txBody>
          <a:bodyPr/>
          <a:lstStyle>
            <a:lvl1pPr>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1994310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1500" b="1"/>
            </a:lvl1pPr>
          </a:lstStyle>
          <a:p>
            <a:r>
              <a:rPr lang="ja-JP" altLang="en-US"/>
              <a:t>マスター タイトルの書式設定</a:t>
            </a:r>
          </a:p>
        </p:txBody>
      </p:sp>
      <p:sp>
        <p:nvSpPr>
          <p:cNvPr id="3" name="コンテンツ プレースホルダー 2"/>
          <p:cNvSpPr>
            <a:spLocks noGrp="1"/>
          </p:cNvSpPr>
          <p:nvPr>
            <p:ph idx="1"/>
          </p:nvPr>
        </p:nvSpPr>
        <p:spPr>
          <a:xfrm>
            <a:off x="4766737" y="273056"/>
            <a:ext cx="6815666"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fld id="{172F8622-503B-42AA-A91D-9C23DFEA69DE}" type="datetimeFigureOut">
              <a:rPr kumimoji="1" lang="ja-JP" altLang="en-US" smtClean="0"/>
              <a:t>2024/7/9</a:t>
            </a:fld>
            <a:endParaRPr kumimoji="1" lang="ja-JP" altLang="en-US"/>
          </a:p>
        </p:txBody>
      </p:sp>
      <p:sp>
        <p:nvSpPr>
          <p:cNvPr id="6" name="フッター プレースホルダー 4"/>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5"/>
          <p:cNvSpPr>
            <a:spLocks noGrp="1"/>
          </p:cNvSpPr>
          <p:nvPr>
            <p:ph type="sldNum" sz="quarter" idx="12"/>
          </p:nvPr>
        </p:nvSpPr>
        <p:spPr/>
        <p:txBody>
          <a:bodyPr/>
          <a:lstStyle>
            <a:lvl1pPr>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2273528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15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a:t>図を追加</a:t>
            </a:r>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fld id="{172F8622-503B-42AA-A91D-9C23DFEA69DE}" type="datetimeFigureOut">
              <a:rPr kumimoji="1" lang="ja-JP" altLang="en-US" smtClean="0"/>
              <a:t>2024/7/9</a:t>
            </a:fld>
            <a:endParaRPr kumimoji="1" lang="ja-JP" altLang="en-US"/>
          </a:p>
        </p:txBody>
      </p:sp>
      <p:sp>
        <p:nvSpPr>
          <p:cNvPr id="6" name="フッター プレースホルダー 4"/>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5"/>
          <p:cNvSpPr>
            <a:spLocks noGrp="1"/>
          </p:cNvSpPr>
          <p:nvPr>
            <p:ph type="sldNum" sz="quarter" idx="12"/>
          </p:nvPr>
        </p:nvSpPr>
        <p:spPr/>
        <p:txBody>
          <a:bodyPr/>
          <a:lstStyle>
            <a:lvl1pPr>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2315833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172F8622-503B-42AA-A91D-9C23DFEA69DE}" type="datetimeFigureOut">
              <a:rPr kumimoji="1" lang="ja-JP" altLang="en-US" smtClean="0"/>
              <a:t>2024/7/9</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3282727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3"/>
            <a:ext cx="2743200" cy="5851525"/>
          </a:xfrm>
        </p:spPr>
        <p:txBody>
          <a:bodyPr vert="eaVert"/>
          <a:lstStyle/>
          <a:p>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609600" y="274643"/>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日付プレースホルダー 3"/>
          <p:cNvSpPr>
            <a:spLocks noGrp="1"/>
          </p:cNvSpPr>
          <p:nvPr>
            <p:ph type="dt" sz="half" idx="10"/>
          </p:nvPr>
        </p:nvSpPr>
        <p:spPr/>
        <p:txBody>
          <a:bodyPr/>
          <a:lstStyle>
            <a:lvl1pPr>
              <a:defRPr/>
            </a:lvl1pPr>
          </a:lstStyle>
          <a:p>
            <a:fld id="{172F8622-503B-42AA-A91D-9C23DFEA69DE}" type="datetimeFigureOut">
              <a:rPr kumimoji="1" lang="ja-JP" altLang="en-US" smtClean="0"/>
              <a:t>2024/7/9</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2004274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BD">
    <p:spTree>
      <p:nvGrpSpPr>
        <p:cNvPr id="1" name=""/>
        <p:cNvGrpSpPr/>
        <p:nvPr/>
      </p:nvGrpSpPr>
      <p:grpSpPr>
        <a:xfrm>
          <a:off x="0" y="0"/>
          <a:ext cx="0" cy="0"/>
          <a:chOff x="0" y="0"/>
          <a:chExt cx="0" cy="0"/>
        </a:xfrm>
      </p:grpSpPr>
      <p:sp>
        <p:nvSpPr>
          <p:cNvPr id="7" name="コンテンツ プレースホルダー 6"/>
          <p:cNvSpPr>
            <a:spLocks noGrp="1"/>
          </p:cNvSpPr>
          <p:nvPr>
            <p:ph sz="quarter" idx="10"/>
          </p:nvPr>
        </p:nvSpPr>
        <p:spPr>
          <a:xfrm>
            <a:off x="576004" y="828000"/>
            <a:ext cx="11032617" cy="5580000"/>
          </a:xfrm>
          <a:prstGeom prst="rect">
            <a:avLst/>
          </a:prstGeom>
        </p:spPr>
        <p:txBody>
          <a:bodyPr/>
          <a:lstStyle>
            <a:lvl1pPr>
              <a:defRPr sz="2400">
                <a:latin typeface="Tahoma" panose="020B0604030504040204" pitchFamily="34" charset="0"/>
                <a:cs typeface="Tahoma" panose="020B0604030504040204" pitchFamily="34" charset="0"/>
              </a:defRPr>
            </a:lvl1pPr>
            <a:lvl2pPr>
              <a:defRPr sz="2400">
                <a:latin typeface="Tahoma" panose="020B0604030504040204" pitchFamily="34" charset="0"/>
                <a:cs typeface="Tahoma" panose="020B0604030504040204" pitchFamily="34" charset="0"/>
              </a:defRPr>
            </a:lvl2pPr>
            <a:lvl3pPr>
              <a:defRPr sz="2400">
                <a:latin typeface="Tahoma" panose="020B0604030504040204" pitchFamily="34" charset="0"/>
                <a:cs typeface="Tahoma" panose="020B0604030504040204" pitchFamily="34" charset="0"/>
              </a:defRPr>
            </a:lvl3pPr>
            <a:lvl4pPr>
              <a:defRPr sz="2400">
                <a:latin typeface="Tahoma" panose="020B0604030504040204" pitchFamily="34" charset="0"/>
                <a:cs typeface="Tahoma" panose="020B0604030504040204" pitchFamily="34" charset="0"/>
              </a:defRPr>
            </a:lvl4pPr>
            <a:lvl5pPr>
              <a:defRPr sz="2400">
                <a:latin typeface="Tahoma" panose="020B0604030504040204" pitchFamily="34" charset="0"/>
                <a:cs typeface="Tahoma" panose="020B0604030504040204" pitchFamily="34" charset="0"/>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タイトル 7"/>
          <p:cNvSpPr>
            <a:spLocks noGrp="1"/>
          </p:cNvSpPr>
          <p:nvPr>
            <p:ph type="title"/>
          </p:nvPr>
        </p:nvSpPr>
        <p:spPr>
          <a:xfrm>
            <a:off x="576004" y="108000"/>
            <a:ext cx="11032617" cy="720000"/>
          </a:xfrm>
          <a:prstGeom prst="rect">
            <a:avLst/>
          </a:prstGeom>
        </p:spPr>
        <p:txBody>
          <a:bodyPr anchor="ctr"/>
          <a:lstStyle>
            <a:lvl1pPr>
              <a:defRPr sz="3200">
                <a:solidFill>
                  <a:srgbClr val="0035A3"/>
                </a:solidFill>
                <a:latin typeface="Tahoma" panose="020B0604030504040204" pitchFamily="34" charset="0"/>
                <a:cs typeface="Tahoma" panose="020B0604030504040204" pitchFamily="34" charset="0"/>
              </a:defRPr>
            </a:lvl1pPr>
          </a:lstStyle>
          <a:p>
            <a:r>
              <a:rPr kumimoji="1" lang="ja-JP" altLang="en-US" dirty="0"/>
              <a:t>マスター タイトルの書式設定</a:t>
            </a:r>
          </a:p>
        </p:txBody>
      </p:sp>
    </p:spTree>
    <p:extLst>
      <p:ext uri="{BB962C8B-B14F-4D97-AF65-F5344CB8AC3E}">
        <p14:creationId xmlns:p14="http://schemas.microsoft.com/office/powerpoint/2010/main" val="216857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2024/7/9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2024/7/9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2024/7/9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2024/7/9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2024/7/9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2024/7/9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2024/7/9</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8AB9CF8-618D-A2E1-08A2-4EA9C35699C9}"/>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a:extLst>
              <a:ext uri="{FF2B5EF4-FFF2-40B4-BE49-F238E27FC236}">
                <a16:creationId xmlns:a16="http://schemas.microsoft.com/office/drawing/2014/main" id="{ED508FC1-E810-BC42-BD66-1AEF4C353D43}"/>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a:extLst>
              <a:ext uri="{FF2B5EF4-FFF2-40B4-BE49-F238E27FC236}">
                <a16:creationId xmlns:a16="http://schemas.microsoft.com/office/drawing/2014/main" id="{02DDAFAE-7E3E-3C66-786D-63B2EBDA59C5}"/>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zh-CN"/>
          </a:p>
        </p:txBody>
      </p:sp>
      <p:sp>
        <p:nvSpPr>
          <p:cNvPr id="1029" name="Rectangle 5">
            <a:extLst>
              <a:ext uri="{FF2B5EF4-FFF2-40B4-BE49-F238E27FC236}">
                <a16:creationId xmlns:a16="http://schemas.microsoft.com/office/drawing/2014/main" id="{60E55BEA-ADA1-1B30-B1A1-ACD28852DE30}"/>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a:extLst>
              <a:ext uri="{FF2B5EF4-FFF2-40B4-BE49-F238E27FC236}">
                <a16:creationId xmlns:a16="http://schemas.microsoft.com/office/drawing/2014/main" id="{67133AE1-22C9-CF46-4CD2-278440930E5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F4042E5E-672D-43E3-B969-C11A5442DFD8}" type="slidenum">
              <a:rPr lang="en-US" altLang="zh-CN"/>
              <a:pPr/>
              <a:t>‹#›</a:t>
            </a:fld>
            <a:endParaRPr lang="en-US" altLang="zh-CN"/>
          </a:p>
        </p:txBody>
      </p:sp>
      <p:sp>
        <p:nvSpPr>
          <p:cNvPr id="1031" name="Rectangle 7">
            <a:extLst>
              <a:ext uri="{FF2B5EF4-FFF2-40B4-BE49-F238E27FC236}">
                <a16:creationId xmlns:a16="http://schemas.microsoft.com/office/drawing/2014/main" id="{D13AD1CD-00AD-FDB9-039F-ECA78273938D}"/>
              </a:ext>
            </a:extLst>
          </p:cNvPr>
          <p:cNvSpPr>
            <a:spLocks noChangeArrowheads="1"/>
          </p:cNvSpPr>
          <p:nvPr userDrawn="1"/>
        </p:nvSpPr>
        <p:spPr bwMode="auto">
          <a:xfrm>
            <a:off x="2351618" y="1219200"/>
            <a:ext cx="9840383" cy="71438"/>
          </a:xfrm>
          <a:prstGeom prst="rect">
            <a:avLst/>
          </a:prstGeom>
          <a:solidFill>
            <a:srgbClr val="D9E9B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p>
        </p:txBody>
      </p:sp>
      <p:sp>
        <p:nvSpPr>
          <p:cNvPr id="1032" name="Rectangle 8">
            <a:extLst>
              <a:ext uri="{FF2B5EF4-FFF2-40B4-BE49-F238E27FC236}">
                <a16:creationId xmlns:a16="http://schemas.microsoft.com/office/drawing/2014/main" id="{2386C9D7-C313-34BE-F473-DD01041B388D}"/>
              </a:ext>
            </a:extLst>
          </p:cNvPr>
          <p:cNvSpPr>
            <a:spLocks noChangeArrowheads="1"/>
          </p:cNvSpPr>
          <p:nvPr userDrawn="1"/>
        </p:nvSpPr>
        <p:spPr bwMode="auto">
          <a:xfrm>
            <a:off x="2351618" y="620714"/>
            <a:ext cx="9840383" cy="598487"/>
          </a:xfrm>
          <a:prstGeom prst="rect">
            <a:avLst/>
          </a:prstGeom>
          <a:solidFill>
            <a:srgbClr val="71A40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p>
        </p:txBody>
      </p:sp>
      <p:sp>
        <p:nvSpPr>
          <p:cNvPr id="1033" name="Rectangle 9">
            <a:extLst>
              <a:ext uri="{FF2B5EF4-FFF2-40B4-BE49-F238E27FC236}">
                <a16:creationId xmlns:a16="http://schemas.microsoft.com/office/drawing/2014/main" id="{A4293DE1-BCCE-68DA-24CF-1CE9E8AFC2EA}"/>
              </a:ext>
            </a:extLst>
          </p:cNvPr>
          <p:cNvSpPr>
            <a:spLocks noChangeArrowheads="1"/>
          </p:cNvSpPr>
          <p:nvPr userDrawn="1"/>
        </p:nvSpPr>
        <p:spPr bwMode="auto">
          <a:xfrm>
            <a:off x="2351618" y="466726"/>
            <a:ext cx="9840383" cy="142875"/>
          </a:xfrm>
          <a:prstGeom prst="rect">
            <a:avLst/>
          </a:prstGeom>
          <a:solidFill>
            <a:srgbClr val="4871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p>
        </p:txBody>
      </p:sp>
    </p:spTree>
    <p:extLst>
      <p:ext uri="{BB962C8B-B14F-4D97-AF65-F5344CB8AC3E}">
        <p14:creationId xmlns:p14="http://schemas.microsoft.com/office/powerpoint/2010/main" val="3650106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0" y="0"/>
            <a:ext cx="12192000" cy="900113"/>
          </a:xfrm>
          <a:prstGeom prst="rect">
            <a:avLst/>
          </a:prstGeom>
          <a:solidFill>
            <a:srgbClr val="004098"/>
          </a:solidFill>
          <a:ln>
            <a:noFill/>
          </a:ln>
        </p:spPr>
        <p:txBody>
          <a:bodyPr vert="horz" wrap="square" lIns="91440" tIns="45720" rIns="91440" bIns="45720" numCol="1" anchor="ctr" anchorCtr="0" compatLnSpc="1">
            <a:prstTxWarp prst="textNoShape">
              <a:avLst/>
            </a:prstTxWarp>
          </a:bodyPr>
          <a:lstStyle/>
          <a:p>
            <a:pPr lvl="0"/>
            <a:r>
              <a:rPr lang="ja-JP" altLang="en-US" dirty="0"/>
              <a:t>マスター タイトルの書式設定</a:t>
            </a:r>
          </a:p>
        </p:txBody>
      </p:sp>
      <p:sp>
        <p:nvSpPr>
          <p:cNvPr id="1027" name="テキスト プレースホルダー 2"/>
          <p:cNvSpPr>
            <a:spLocks noGrp="1"/>
          </p:cNvSpPr>
          <p:nvPr>
            <p:ph type="body" idx="1"/>
          </p:nvPr>
        </p:nvSpPr>
        <p:spPr bwMode="auto">
          <a:xfrm>
            <a:off x="336000" y="981075"/>
            <a:ext cx="115200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335360" y="6448255"/>
            <a:ext cx="2844800" cy="365125"/>
          </a:xfrm>
          <a:prstGeom prst="rect">
            <a:avLst/>
          </a:prstGeom>
        </p:spPr>
        <p:txBody>
          <a:bodyPr vert="horz" lIns="91440" tIns="45720" rIns="91440" bIns="45720" rtlCol="0" anchor="ctr"/>
          <a:lstStyle>
            <a:lvl1pPr algn="l" fontAlgn="auto">
              <a:spcBef>
                <a:spcPts val="0"/>
              </a:spcBef>
              <a:spcAft>
                <a:spcPts val="0"/>
              </a:spcAft>
              <a:defRPr sz="1050">
                <a:solidFill>
                  <a:srgbClr val="004098"/>
                </a:solidFill>
                <a:latin typeface="Meiryo UI" panose="020B0604030504040204" pitchFamily="50" charset="-128"/>
                <a:ea typeface="Meiryo UI" panose="020B0604030504040204" pitchFamily="50" charset="-128"/>
                <a:cs typeface="Meiryo UI" panose="020B0604030504040204" pitchFamily="50" charset="-128"/>
              </a:defRPr>
            </a:lvl1pPr>
          </a:lstStyle>
          <a:p>
            <a:fld id="{172F8622-503B-42AA-A91D-9C23DFEA69DE}" type="datetimeFigureOut">
              <a:rPr kumimoji="1" lang="ja-JP" altLang="en-US" smtClean="0"/>
              <a:t>2024/7/9</a:t>
            </a:fld>
            <a:endParaRPr kumimoji="1" lang="ja-JP" altLang="en-US"/>
          </a:p>
        </p:txBody>
      </p:sp>
      <p:sp>
        <p:nvSpPr>
          <p:cNvPr id="5" name="フッター プレースホルダー 4"/>
          <p:cNvSpPr>
            <a:spLocks noGrp="1"/>
          </p:cNvSpPr>
          <p:nvPr>
            <p:ph type="ftr" sz="quarter" idx="3"/>
          </p:nvPr>
        </p:nvSpPr>
        <p:spPr>
          <a:xfrm>
            <a:off x="4165600" y="6448255"/>
            <a:ext cx="3860800" cy="365125"/>
          </a:xfrm>
          <a:prstGeom prst="rect">
            <a:avLst/>
          </a:prstGeom>
        </p:spPr>
        <p:txBody>
          <a:bodyPr vert="horz" lIns="91440" tIns="45720" rIns="91440" bIns="45720" rtlCol="0" anchor="ctr"/>
          <a:lstStyle>
            <a:lvl1pPr algn="ctr" fontAlgn="auto">
              <a:spcBef>
                <a:spcPts val="0"/>
              </a:spcBef>
              <a:spcAft>
                <a:spcPts val="0"/>
              </a:spcAft>
              <a:defRPr sz="1050">
                <a:solidFill>
                  <a:srgbClr val="004098"/>
                </a:solidFill>
                <a:latin typeface="Meiryo UI" panose="020B0604030504040204" pitchFamily="50" charset="-128"/>
                <a:ea typeface="Meiryo UI" panose="020B0604030504040204" pitchFamily="50" charset="-128"/>
                <a:cs typeface="Meiryo UI" panose="020B0604030504040204" pitchFamily="50" charset="-128"/>
              </a:defRPr>
            </a:lvl1pPr>
          </a:lstStyle>
          <a:p>
            <a:endParaRPr kumimoji="1" lang="ja-JP" altLang="en-US"/>
          </a:p>
        </p:txBody>
      </p:sp>
      <p:sp>
        <p:nvSpPr>
          <p:cNvPr id="6" name="スライド番号プレースホルダー 5"/>
          <p:cNvSpPr>
            <a:spLocks noGrp="1"/>
          </p:cNvSpPr>
          <p:nvPr>
            <p:ph type="sldNum" sz="quarter" idx="4"/>
          </p:nvPr>
        </p:nvSpPr>
        <p:spPr>
          <a:xfrm>
            <a:off x="11136000" y="176544"/>
            <a:ext cx="720000" cy="540000"/>
          </a:xfrm>
          <a:prstGeom prst="rect">
            <a:avLst/>
          </a:prstGeom>
          <a:solidFill>
            <a:schemeClr val="bg1"/>
          </a:solidFill>
        </p:spPr>
        <p:txBody>
          <a:bodyPr vert="horz" lIns="0" tIns="0" rIns="0" bIns="0" rtlCol="0" anchor="ctr"/>
          <a:lstStyle>
            <a:lvl1pPr algn="ctr" fontAlgn="auto">
              <a:spcBef>
                <a:spcPts val="0"/>
              </a:spcBef>
              <a:spcAft>
                <a:spcPts val="0"/>
              </a:spcAft>
              <a:defRPr sz="2400">
                <a:solidFill>
                  <a:srgbClr val="004098"/>
                </a:solidFill>
                <a:latin typeface="Meiryo UI" panose="020B0604030504040204" pitchFamily="50" charset="-128"/>
                <a:ea typeface="Meiryo UI" panose="020B0604030504040204" pitchFamily="50" charset="-128"/>
                <a:cs typeface="Meiryo UI" panose="020B0604030504040204" pitchFamily="50" charset="-128"/>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1840907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1" fontAlgn="base" hangingPunct="1">
        <a:spcBef>
          <a:spcPct val="0"/>
        </a:spcBef>
        <a:spcAft>
          <a:spcPct val="0"/>
        </a:spcAft>
        <a:defRPr kumimoji="1" sz="24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1" fontAlgn="base" hangingPunct="1">
        <a:spcBef>
          <a:spcPct val="0"/>
        </a:spcBef>
        <a:spcAft>
          <a:spcPct val="0"/>
        </a:spcAft>
        <a:defRPr kumimoji="1" sz="2400">
          <a:solidFill>
            <a:schemeClr val="bg1"/>
          </a:solidFill>
          <a:latin typeface="Calibri" pitchFamily="34" charset="0"/>
          <a:ea typeface="ＭＳ Ｐゴシック" pitchFamily="50" charset="-128"/>
        </a:defRPr>
      </a:lvl2pPr>
      <a:lvl3pPr algn="ctr" rtl="0" eaLnBrk="1" fontAlgn="base" hangingPunct="1">
        <a:spcBef>
          <a:spcPct val="0"/>
        </a:spcBef>
        <a:spcAft>
          <a:spcPct val="0"/>
        </a:spcAft>
        <a:defRPr kumimoji="1" sz="2400">
          <a:solidFill>
            <a:schemeClr val="bg1"/>
          </a:solidFill>
          <a:latin typeface="Calibri" pitchFamily="34" charset="0"/>
          <a:ea typeface="ＭＳ Ｐゴシック" pitchFamily="50" charset="-128"/>
        </a:defRPr>
      </a:lvl3pPr>
      <a:lvl4pPr algn="ctr" rtl="0" eaLnBrk="1" fontAlgn="base" hangingPunct="1">
        <a:spcBef>
          <a:spcPct val="0"/>
        </a:spcBef>
        <a:spcAft>
          <a:spcPct val="0"/>
        </a:spcAft>
        <a:defRPr kumimoji="1" sz="2400">
          <a:solidFill>
            <a:schemeClr val="bg1"/>
          </a:solidFill>
          <a:latin typeface="Calibri" pitchFamily="34" charset="0"/>
          <a:ea typeface="ＭＳ Ｐゴシック" pitchFamily="50" charset="-128"/>
        </a:defRPr>
      </a:lvl4pPr>
      <a:lvl5pPr algn="ctr" rtl="0" eaLnBrk="1" fontAlgn="base" hangingPunct="1">
        <a:spcBef>
          <a:spcPct val="0"/>
        </a:spcBef>
        <a:spcAft>
          <a:spcPct val="0"/>
        </a:spcAft>
        <a:defRPr kumimoji="1" sz="2400">
          <a:solidFill>
            <a:schemeClr val="bg1"/>
          </a:solidFill>
          <a:latin typeface="Calibri" pitchFamily="34" charset="0"/>
          <a:ea typeface="ＭＳ Ｐゴシック" pitchFamily="50" charset="-128"/>
        </a:defRPr>
      </a:lvl5pPr>
      <a:lvl6pPr marL="342900" algn="ctr" rtl="0" eaLnBrk="1" fontAlgn="base" hangingPunct="1">
        <a:spcBef>
          <a:spcPct val="0"/>
        </a:spcBef>
        <a:spcAft>
          <a:spcPct val="0"/>
        </a:spcAft>
        <a:defRPr kumimoji="1" sz="2400">
          <a:solidFill>
            <a:schemeClr val="bg1"/>
          </a:solidFill>
          <a:latin typeface="Calibri" pitchFamily="34" charset="0"/>
          <a:ea typeface="ＭＳ Ｐゴシック" pitchFamily="50" charset="-128"/>
        </a:defRPr>
      </a:lvl6pPr>
      <a:lvl7pPr marL="685800" algn="ctr" rtl="0" eaLnBrk="1" fontAlgn="base" hangingPunct="1">
        <a:spcBef>
          <a:spcPct val="0"/>
        </a:spcBef>
        <a:spcAft>
          <a:spcPct val="0"/>
        </a:spcAft>
        <a:defRPr kumimoji="1" sz="2400">
          <a:solidFill>
            <a:schemeClr val="bg1"/>
          </a:solidFill>
          <a:latin typeface="Calibri" pitchFamily="34" charset="0"/>
          <a:ea typeface="ＭＳ Ｐゴシック" pitchFamily="50" charset="-128"/>
        </a:defRPr>
      </a:lvl7pPr>
      <a:lvl8pPr marL="1028700" algn="ctr" rtl="0" eaLnBrk="1" fontAlgn="base" hangingPunct="1">
        <a:spcBef>
          <a:spcPct val="0"/>
        </a:spcBef>
        <a:spcAft>
          <a:spcPct val="0"/>
        </a:spcAft>
        <a:defRPr kumimoji="1" sz="2400">
          <a:solidFill>
            <a:schemeClr val="bg1"/>
          </a:solidFill>
          <a:latin typeface="Calibri" pitchFamily="34" charset="0"/>
          <a:ea typeface="ＭＳ Ｐゴシック" pitchFamily="50" charset="-128"/>
        </a:defRPr>
      </a:lvl8pPr>
      <a:lvl9pPr marL="1371600" algn="ctr" rtl="0" eaLnBrk="1" fontAlgn="base" hangingPunct="1">
        <a:spcBef>
          <a:spcPct val="0"/>
        </a:spcBef>
        <a:spcAft>
          <a:spcPct val="0"/>
        </a:spcAft>
        <a:defRPr kumimoji="1" sz="2400">
          <a:solidFill>
            <a:schemeClr val="bg1"/>
          </a:solidFill>
          <a:latin typeface="Calibri" pitchFamily="34" charset="0"/>
          <a:ea typeface="ＭＳ Ｐゴシック" pitchFamily="50" charset="-128"/>
        </a:defRPr>
      </a:lvl9pPr>
    </p:titleStyle>
    <p:bodyStyle>
      <a:lvl1pPr marL="257175" indent="-257175" algn="l" rtl="0" eaLnBrk="1" fontAlgn="base" hangingPunct="1">
        <a:spcBef>
          <a:spcPct val="20000"/>
        </a:spcBef>
        <a:spcAft>
          <a:spcPct val="0"/>
        </a:spcAft>
        <a:buFont typeface="Wingdings" pitchFamily="2" charset="2"/>
        <a:buChar char="n"/>
        <a:defRPr kumimoji="1" sz="21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57213" indent="-214313" algn="l" rtl="0" eaLnBrk="1" fontAlgn="base" hangingPunct="1">
        <a:spcBef>
          <a:spcPct val="20000"/>
        </a:spcBef>
        <a:spcAft>
          <a:spcPct val="0"/>
        </a:spcAft>
        <a:buFont typeface="Arial"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7250" indent="-171450" algn="l" rtl="0" eaLnBrk="1" fontAlgn="base" hangingPunct="1">
        <a:spcBef>
          <a:spcPct val="20000"/>
        </a:spcBef>
        <a:spcAft>
          <a:spcPct val="0"/>
        </a:spcAft>
        <a:buFont typeface="Calibri" pitchFamily="34" charset="0"/>
        <a:buChar char="→"/>
        <a:defRPr kumimoji="1" sz="15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200150" indent="-171450" algn="l" rtl="0" eaLnBrk="1" fontAlgn="base" hangingPunct="1">
        <a:spcBef>
          <a:spcPct val="20000"/>
        </a:spcBef>
        <a:spcAft>
          <a:spcPct val="0"/>
        </a:spcAft>
        <a:buFont typeface="Arial" charset="0"/>
        <a:buChar char="•"/>
        <a:defRPr kumimoji="1" sz="15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543050" indent="-171450" algn="l" rtl="0" eaLnBrk="1" fontAlgn="base" hangingPunct="1">
        <a:spcBef>
          <a:spcPct val="20000"/>
        </a:spcBef>
        <a:spcAft>
          <a:spcPct val="0"/>
        </a:spcAft>
        <a:buFont typeface="Arial" charset="0"/>
        <a:buChar char="»"/>
        <a:defRPr kumimoji="1" sz="15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8859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pic>
        <p:nvPicPr>
          <p:cNvPr id="6" name="图片 5" descr="logo"/>
          <p:cNvPicPr>
            <a:picLocks noChangeAspect="1"/>
          </p:cNvPicPr>
          <p:nvPr>
            <p:custDataLst>
              <p:tags r:id="rId2"/>
            </p:custDataLst>
          </p:nvPr>
        </p:nvPicPr>
        <p:blipFill>
          <a:blip r:embed="rId6"/>
          <a:stretch>
            <a:fillRect/>
          </a:stretch>
        </p:blipFill>
        <p:spPr>
          <a:xfrm>
            <a:off x="1879620" y="4967020"/>
            <a:ext cx="8092203" cy="1089502"/>
          </a:xfrm>
          <a:prstGeom prst="rect">
            <a:avLst/>
          </a:prstGeom>
        </p:spPr>
      </p:pic>
      <p:pic>
        <p:nvPicPr>
          <p:cNvPr id="4" name="图片 3" descr="卡通人物&#10;&#10;中度可信度描述已自动生成">
            <a:extLst>
              <a:ext uri="{FF2B5EF4-FFF2-40B4-BE49-F238E27FC236}">
                <a16:creationId xmlns:a16="http://schemas.microsoft.com/office/drawing/2014/main" id="{597AE1F1-259F-D50A-497E-CBF40E446E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52257" y="3031341"/>
            <a:ext cx="3114713" cy="1326111"/>
          </a:xfrm>
          <a:prstGeom prst="rect">
            <a:avLst/>
          </a:prstGeom>
        </p:spPr>
      </p:pic>
      <p:sp>
        <p:nvSpPr>
          <p:cNvPr id="5" name="TextBox 10">
            <a:extLst>
              <a:ext uri="{FF2B5EF4-FFF2-40B4-BE49-F238E27FC236}">
                <a16:creationId xmlns:a16="http://schemas.microsoft.com/office/drawing/2014/main" id="{F8E09E1D-7D23-2DB3-B49F-815A65185032}"/>
              </a:ext>
            </a:extLst>
          </p:cNvPr>
          <p:cNvSpPr txBox="1"/>
          <p:nvPr/>
        </p:nvSpPr>
        <p:spPr>
          <a:xfrm>
            <a:off x="2130776" y="1071898"/>
            <a:ext cx="7589892" cy="677108"/>
          </a:xfrm>
          <a:prstGeom prst="rect">
            <a:avLst/>
          </a:prstGeom>
          <a:noFill/>
        </p:spPr>
        <p:txBody>
          <a:bodyPr wrap="square" lIns="0" tIns="0" rIns="0" bIns="0" rtlCol="0">
            <a:spAutoFit/>
          </a:bodyPr>
          <a:lstStyle/>
          <a:p>
            <a:r>
              <a:rPr lang="zh-CN" altLang="en-US" sz="2800" dirty="0">
                <a:latin typeface="+mj-ea"/>
                <a:ea typeface="+mj-ea"/>
                <a:cs typeface="Arial" pitchFamily="34" charset="0"/>
              </a:rPr>
              <a:t>  </a:t>
            </a:r>
            <a:r>
              <a:rPr lang="zh-CN" altLang="en-US" sz="4400" dirty="0">
                <a:latin typeface="+mj-ea"/>
                <a:ea typeface="+mj-ea"/>
                <a:cs typeface="Arial" pitchFamily="34" charset="0"/>
              </a:rPr>
              <a:t>贝前列素钠缓释片（开乐德</a:t>
            </a:r>
            <a:r>
              <a:rPr lang="en-US" altLang="zh-CN" sz="4400" baseline="30000" dirty="0">
                <a:latin typeface="+mj-ea"/>
                <a:ea typeface="+mj-ea"/>
                <a:cs typeface="Arial" pitchFamily="34" charset="0"/>
              </a:rPr>
              <a:t>®</a:t>
            </a:r>
            <a:r>
              <a:rPr lang="en-US" altLang="zh-CN" sz="4400" dirty="0">
                <a:latin typeface="+mj-ea"/>
                <a:ea typeface="+mj-ea"/>
                <a:cs typeface="Arial" pitchFamily="34" charset="0"/>
              </a:rPr>
              <a:t>)</a:t>
            </a:r>
            <a:r>
              <a:rPr lang="en-US" altLang="zh-CN" sz="4400" baseline="30000" dirty="0">
                <a:latin typeface="+mj-ea"/>
                <a:ea typeface="+mj-ea"/>
                <a:cs typeface="Arial" pitchFamily="34" charset="0"/>
              </a:rPr>
              <a:t> </a:t>
            </a:r>
            <a:endParaRPr lang="zh-CN" altLang="en-US" sz="4400" dirty="0">
              <a:latin typeface="+mj-ea"/>
              <a:ea typeface="+mj-ea"/>
              <a:cs typeface="Arial" pitchFamily="34" charset="0"/>
            </a:endParaRPr>
          </a:p>
        </p:txBody>
      </p:sp>
      <p:sp>
        <p:nvSpPr>
          <p:cNvPr id="2" name="TextBox 10">
            <a:extLst>
              <a:ext uri="{FF2B5EF4-FFF2-40B4-BE49-F238E27FC236}">
                <a16:creationId xmlns:a16="http://schemas.microsoft.com/office/drawing/2014/main" id="{CA29D065-A6AE-7335-4BB1-9E5F59750B0E}"/>
              </a:ext>
            </a:extLst>
          </p:cNvPr>
          <p:cNvSpPr txBox="1"/>
          <p:nvPr/>
        </p:nvSpPr>
        <p:spPr>
          <a:xfrm>
            <a:off x="5611357" y="2565166"/>
            <a:ext cx="5635763" cy="1792286"/>
          </a:xfrm>
          <a:prstGeom prst="rect">
            <a:avLst/>
          </a:prstGeom>
          <a:noFill/>
        </p:spPr>
        <p:txBody>
          <a:bodyPr wrap="square" lIns="0" tIns="0" rIns="0" bIns="0" rtlCol="0">
            <a:spAutoFit/>
          </a:bodyPr>
          <a:lstStyle/>
          <a:p>
            <a:pPr>
              <a:lnSpc>
                <a:spcPct val="150000"/>
              </a:lnSpc>
            </a:pPr>
            <a:endParaRPr lang="en-US" altLang="zh-CN" sz="2000" b="1" dirty="0">
              <a:solidFill>
                <a:srgbClr val="A90056"/>
              </a:solidFill>
              <a:latin typeface="+mn-ea"/>
              <a:cs typeface="Arial" pitchFamily="34" charset="0"/>
            </a:endParaRPr>
          </a:p>
          <a:p>
            <a:pPr marL="457200" indent="-457200">
              <a:lnSpc>
                <a:spcPct val="150000"/>
              </a:lnSpc>
              <a:buFont typeface="Wingdings" panose="05000000000000000000" pitchFamily="2" charset="2"/>
              <a:buChar char="ü"/>
            </a:pPr>
            <a:r>
              <a:rPr lang="en-US" altLang="zh-CN" sz="2000" b="1" dirty="0">
                <a:solidFill>
                  <a:srgbClr val="A90056"/>
                </a:solidFill>
                <a:latin typeface="+mn-ea"/>
                <a:cs typeface="Arial" pitchFamily="34" charset="0"/>
              </a:rPr>
              <a:t>“</a:t>
            </a:r>
            <a:r>
              <a:rPr lang="zh-CN" altLang="en-US" sz="2000" b="1" dirty="0">
                <a:solidFill>
                  <a:srgbClr val="A90056"/>
                </a:solidFill>
                <a:latin typeface="+mn-ea"/>
                <a:cs typeface="Arial" pitchFamily="34" charset="0"/>
              </a:rPr>
              <a:t>第一批罕见病目录</a:t>
            </a:r>
            <a:r>
              <a:rPr lang="en-US" altLang="zh-CN" sz="2000" b="1" dirty="0">
                <a:solidFill>
                  <a:srgbClr val="A90056"/>
                </a:solidFill>
                <a:latin typeface="+mn-ea"/>
                <a:cs typeface="Arial" pitchFamily="34" charset="0"/>
              </a:rPr>
              <a:t>”</a:t>
            </a:r>
            <a:r>
              <a:rPr lang="zh-CN" altLang="en-US" sz="2000" b="1" dirty="0">
                <a:solidFill>
                  <a:srgbClr val="A90056"/>
                </a:solidFill>
                <a:latin typeface="+mn-ea"/>
                <a:cs typeface="Arial" pitchFamily="34" charset="0"/>
              </a:rPr>
              <a:t>药品</a:t>
            </a:r>
            <a:endParaRPr lang="en-US" altLang="zh-CN" sz="2000" b="1" dirty="0">
              <a:solidFill>
                <a:srgbClr val="A90056"/>
              </a:solidFill>
              <a:latin typeface="+mn-ea"/>
              <a:cs typeface="Arial" pitchFamily="34" charset="0"/>
            </a:endParaRPr>
          </a:p>
          <a:p>
            <a:pPr marL="457200" indent="-457200">
              <a:lnSpc>
                <a:spcPct val="150000"/>
              </a:lnSpc>
              <a:buFont typeface="Wingdings" panose="05000000000000000000" pitchFamily="2" charset="2"/>
              <a:buChar char="ü"/>
            </a:pPr>
            <a:r>
              <a:rPr lang="en-US" altLang="zh-CN" sz="2000" b="1" dirty="0">
                <a:solidFill>
                  <a:srgbClr val="A90056"/>
                </a:solidFill>
                <a:latin typeface="+mn-ea"/>
                <a:cs typeface="Arial" pitchFamily="34" charset="0"/>
              </a:rPr>
              <a:t>“</a:t>
            </a:r>
            <a:r>
              <a:rPr lang="zh-CN" altLang="en-US" sz="2000" b="1" dirty="0">
                <a:solidFill>
                  <a:srgbClr val="A90056"/>
                </a:solidFill>
                <a:latin typeface="+mn-ea"/>
                <a:cs typeface="Arial" pitchFamily="34" charset="0"/>
              </a:rPr>
              <a:t>第二批临床急需境外新药名单”药品</a:t>
            </a:r>
            <a:endParaRPr lang="en-US" altLang="zh-CN" sz="2000" b="1" dirty="0">
              <a:solidFill>
                <a:srgbClr val="A90056"/>
              </a:solidFill>
              <a:latin typeface="+mn-ea"/>
              <a:cs typeface="Arial" pitchFamily="34" charset="0"/>
            </a:endParaRPr>
          </a:p>
          <a:p>
            <a:pPr marL="457200" indent="-457200">
              <a:lnSpc>
                <a:spcPct val="150000"/>
              </a:lnSpc>
              <a:buFont typeface="Wingdings" panose="05000000000000000000" pitchFamily="2" charset="2"/>
              <a:buChar char="ü"/>
            </a:pPr>
            <a:r>
              <a:rPr lang="zh-CN" altLang="en-US" sz="2000" b="1" dirty="0">
                <a:solidFill>
                  <a:srgbClr val="A90056"/>
                </a:solidFill>
                <a:latin typeface="+mn-ea"/>
                <a:cs typeface="Arial" pitchFamily="34" charset="0"/>
              </a:rPr>
              <a:t>   世界首个前列环素类似物口服缓释剂型</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36879" y="5993051"/>
            <a:ext cx="3391894" cy="553998"/>
          </a:xfrm>
          <a:prstGeom prst="rect">
            <a:avLst/>
          </a:prstGeom>
          <a:noFill/>
        </p:spPr>
        <p:txBody>
          <a:bodyPr wrap="square" rtlCol="0">
            <a:spAutoFit/>
          </a:bodyPr>
          <a:lstStyle/>
          <a:p>
            <a:r>
              <a:rPr kumimoji="1" lang="zh-CN" altLang="en-US" sz="1000" dirty="0"/>
              <a:t>数据来源于：</a:t>
            </a:r>
            <a:endParaRPr kumimoji="1" lang="en-US" altLang="zh-CN" sz="1000" dirty="0"/>
          </a:p>
          <a:p>
            <a:pPr marL="228600" indent="-228600">
              <a:buFontTx/>
              <a:buAutoNum type="arabicPeriod"/>
            </a:pPr>
            <a:r>
              <a:rPr kumimoji="1" lang="zh-CN" altLang="en-US" sz="1000" dirty="0"/>
              <a:t>贝前列素钠缓释片说明书（</a:t>
            </a:r>
            <a:r>
              <a:rPr kumimoji="1" lang="en-US" altLang="zh-CN" sz="1000" dirty="0"/>
              <a:t>2022.10.14</a:t>
            </a:r>
            <a:r>
              <a:rPr kumimoji="1" lang="zh-CN" altLang="en-US" sz="1000" dirty="0"/>
              <a:t>版）</a:t>
            </a:r>
            <a:endParaRPr kumimoji="1" lang="en-US" altLang="zh-CN" sz="1000" dirty="0"/>
          </a:p>
          <a:p>
            <a:pPr marL="228600" indent="-228600">
              <a:buFontTx/>
              <a:buAutoNum type="arabicPeriod"/>
            </a:pPr>
            <a:r>
              <a:rPr kumimoji="1" lang="zh-CN" altLang="en-US" sz="1000" dirty="0"/>
              <a:t>司来帕格片说明书</a:t>
            </a:r>
            <a:r>
              <a:rPr kumimoji="1" lang="en-US" altLang="zh-CN" sz="1000" dirty="0"/>
              <a:t> </a:t>
            </a:r>
            <a:r>
              <a:rPr kumimoji="1" lang="zh-CN" altLang="en-US" sz="1000" dirty="0"/>
              <a:t>（</a:t>
            </a:r>
            <a:r>
              <a:rPr kumimoji="1" lang="en-US" altLang="zh-CN" sz="1000" dirty="0"/>
              <a:t>2024.5.15</a:t>
            </a:r>
            <a:r>
              <a:rPr kumimoji="1" lang="zh-CN" altLang="en-US" sz="1000" dirty="0"/>
              <a:t>版）</a:t>
            </a:r>
            <a:endParaRPr kumimoji="1" lang="en-US" altLang="zh-CN" sz="1000" dirty="0"/>
          </a:p>
        </p:txBody>
      </p:sp>
      <p:sp>
        <p:nvSpPr>
          <p:cNvPr id="11" name="矩形: 圆角 8"/>
          <p:cNvSpPr/>
          <p:nvPr/>
        </p:nvSpPr>
        <p:spPr>
          <a:xfrm>
            <a:off x="4701272" y="1837074"/>
            <a:ext cx="2678717" cy="410208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nSpc>
                <a:spcPct val="150000"/>
              </a:lnSpc>
              <a:buFont typeface="Wingdings" panose="05000000000000000000" pitchFamily="2" charset="2"/>
              <a:buChar char="ü"/>
            </a:pPr>
            <a:r>
              <a:rPr kumimoji="1" lang="zh-CN" altLang="en-US" sz="1200" dirty="0">
                <a:solidFill>
                  <a:schemeClr val="tx1"/>
                </a:solidFill>
              </a:rPr>
              <a:t>弥补了治疗肺动脉高压医保目录内，前列环素途径无口服前列环素类似物靶向药物的短板</a:t>
            </a:r>
            <a:endParaRPr kumimoji="1" lang="en-US" altLang="zh-CN" sz="1200" dirty="0">
              <a:solidFill>
                <a:schemeClr val="tx1"/>
              </a:solidFill>
            </a:endParaRPr>
          </a:p>
          <a:p>
            <a:pPr marL="228600" indent="-228600">
              <a:lnSpc>
                <a:spcPct val="150000"/>
              </a:lnSpc>
              <a:buFont typeface="Wingdings" panose="05000000000000000000" pitchFamily="2" charset="2"/>
              <a:buChar char="ü"/>
            </a:pPr>
            <a:endParaRPr kumimoji="1" lang="en-US" altLang="zh-CN" sz="1200" dirty="0">
              <a:solidFill>
                <a:schemeClr val="tx1"/>
              </a:solidFill>
            </a:endParaRPr>
          </a:p>
          <a:p>
            <a:pPr marL="228600" indent="-228600">
              <a:lnSpc>
                <a:spcPct val="150000"/>
              </a:lnSpc>
              <a:buFont typeface="Wingdings" panose="05000000000000000000" pitchFamily="2" charset="2"/>
              <a:buChar char="ü"/>
            </a:pPr>
            <a:r>
              <a:rPr lang="zh-CN" altLang="en-US" sz="1200" dirty="0">
                <a:solidFill>
                  <a:schemeClr val="tx1"/>
                </a:solidFill>
                <a:latin typeface="+mn-ea"/>
              </a:rPr>
              <a:t>弥补了肺动脉高压</a:t>
            </a:r>
            <a:r>
              <a:rPr lang="en-US" altLang="zh-CN" sz="1200" dirty="0">
                <a:solidFill>
                  <a:schemeClr val="tx1"/>
                </a:solidFill>
                <a:latin typeface="+mn-ea"/>
              </a:rPr>
              <a:t>WHO</a:t>
            </a:r>
            <a:r>
              <a:rPr lang="zh-CN" altLang="en-US" sz="1200" dirty="0">
                <a:solidFill>
                  <a:schemeClr val="tx1"/>
                </a:solidFill>
                <a:latin typeface="+mn-ea"/>
              </a:rPr>
              <a:t>心功能分级</a:t>
            </a:r>
            <a:r>
              <a:rPr lang="en-US" altLang="zh-CN" sz="1200" dirty="0">
                <a:solidFill>
                  <a:schemeClr val="tx1"/>
                </a:solidFill>
                <a:latin typeface="+mn-ea"/>
              </a:rPr>
              <a:t>I</a:t>
            </a:r>
            <a:r>
              <a:rPr lang="zh-CN" altLang="en-US" sz="1200" dirty="0">
                <a:solidFill>
                  <a:schemeClr val="tx1"/>
                </a:solidFill>
                <a:latin typeface="+mn-ea"/>
              </a:rPr>
              <a:t>级患者无前列环素途径药物可用的短板（司来帕格片适应症仅涵盖心功能</a:t>
            </a:r>
            <a:r>
              <a:rPr lang="en-US" altLang="zh-CN" sz="1200" dirty="0">
                <a:solidFill>
                  <a:schemeClr val="tx1"/>
                </a:solidFill>
                <a:latin typeface="+mn-ea"/>
              </a:rPr>
              <a:t>II-III</a:t>
            </a:r>
            <a:r>
              <a:rPr lang="zh-CN" altLang="en-US" sz="1200" dirty="0">
                <a:solidFill>
                  <a:schemeClr val="tx1"/>
                </a:solidFill>
                <a:latin typeface="+mn-ea"/>
              </a:rPr>
              <a:t>级患者）</a:t>
            </a:r>
            <a:endParaRPr lang="en-US" altLang="zh-CN" sz="1200" dirty="0">
              <a:solidFill>
                <a:schemeClr val="tx1"/>
              </a:solidFill>
              <a:latin typeface="+mn-ea"/>
            </a:endParaRPr>
          </a:p>
        </p:txBody>
      </p:sp>
      <p:sp>
        <p:nvSpPr>
          <p:cNvPr id="12" name="矩形: 圆角 9"/>
          <p:cNvSpPr/>
          <p:nvPr/>
        </p:nvSpPr>
        <p:spPr>
          <a:xfrm>
            <a:off x="8181261" y="1837074"/>
            <a:ext cx="2872444" cy="410208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nSpc>
                <a:spcPct val="150000"/>
              </a:lnSpc>
              <a:buFont typeface="Wingdings" panose="05000000000000000000" pitchFamily="2" charset="2"/>
              <a:buChar char="ü"/>
            </a:pPr>
            <a:r>
              <a:rPr lang="zh-CN" altLang="en-US" sz="1200" dirty="0">
                <a:solidFill>
                  <a:schemeClr val="tx1"/>
                </a:solidFill>
                <a:latin typeface="+mn-ea"/>
              </a:rPr>
              <a:t>随着国家对罕见病的关注逐步重视，肺动脉高压越来越受到临床的关注，医生对肺动脉高压诊疗意识提高，漏诊误诊几率降低</a:t>
            </a:r>
            <a:endParaRPr lang="en-US" altLang="zh-CN" sz="1200" dirty="0">
              <a:solidFill>
                <a:schemeClr val="tx1"/>
              </a:solidFill>
              <a:latin typeface="+mn-ea"/>
            </a:endParaRPr>
          </a:p>
          <a:p>
            <a:pPr marL="228600" indent="-228600">
              <a:lnSpc>
                <a:spcPct val="150000"/>
              </a:lnSpc>
              <a:buFont typeface="Wingdings" panose="05000000000000000000" pitchFamily="2" charset="2"/>
              <a:buChar char="ü"/>
            </a:pPr>
            <a:endParaRPr lang="en-US" altLang="zh-CN" sz="1200" dirty="0">
              <a:solidFill>
                <a:schemeClr val="tx1"/>
              </a:solidFill>
              <a:latin typeface="+mn-ea"/>
            </a:endParaRPr>
          </a:p>
          <a:p>
            <a:pPr marL="228600" indent="-228600">
              <a:lnSpc>
                <a:spcPct val="150000"/>
              </a:lnSpc>
              <a:buFont typeface="Wingdings" panose="05000000000000000000" pitchFamily="2" charset="2"/>
              <a:buChar char="ü"/>
            </a:pPr>
            <a:r>
              <a:rPr lang="zh-CN" altLang="en-US" sz="1200" dirty="0">
                <a:solidFill>
                  <a:schemeClr val="tx1"/>
                </a:solidFill>
                <a:latin typeface="+mn-ea"/>
              </a:rPr>
              <a:t>贝前列素钠缓释片用药过程受到医生监管和指导，适应症明确具体，不存在临床滥用的可能</a:t>
            </a:r>
            <a:endParaRPr lang="en-US" altLang="zh-CN" sz="1200" dirty="0">
              <a:solidFill>
                <a:schemeClr val="tx1"/>
              </a:solidFill>
              <a:latin typeface="+mn-ea"/>
            </a:endParaRPr>
          </a:p>
          <a:p>
            <a:pPr marL="228600" indent="-228600">
              <a:lnSpc>
                <a:spcPct val="150000"/>
              </a:lnSpc>
              <a:buFont typeface="Wingdings" panose="05000000000000000000" pitchFamily="2" charset="2"/>
              <a:buChar char="ü"/>
            </a:pPr>
            <a:endParaRPr lang="zh-CN" altLang="en-US" sz="1200" dirty="0">
              <a:solidFill>
                <a:schemeClr val="tx1"/>
              </a:solidFill>
              <a:latin typeface="+mn-ea"/>
            </a:endParaRPr>
          </a:p>
          <a:p>
            <a:pPr marL="228600" indent="-228600">
              <a:lnSpc>
                <a:spcPct val="150000"/>
              </a:lnSpc>
              <a:buFont typeface="Wingdings" panose="05000000000000000000" pitchFamily="2" charset="2"/>
              <a:buChar char="ü"/>
            </a:pPr>
            <a:r>
              <a:rPr lang="zh-CN" altLang="en-US" sz="1200" dirty="0">
                <a:solidFill>
                  <a:schemeClr val="tx1"/>
                </a:solidFill>
                <a:latin typeface="+mn-ea"/>
              </a:rPr>
              <a:t>充分证据支持药品使用安全有效，严重不良事件发生率极低，临床管理无难度</a:t>
            </a:r>
          </a:p>
        </p:txBody>
      </p:sp>
      <p:sp>
        <p:nvSpPr>
          <p:cNvPr id="15" name="矩形: 圆角 12"/>
          <p:cNvSpPr/>
          <p:nvPr/>
        </p:nvSpPr>
        <p:spPr>
          <a:xfrm>
            <a:off x="5173481" y="1414897"/>
            <a:ext cx="1704011" cy="50071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mn-ea"/>
              </a:rPr>
              <a:t>弥补药品目录短板</a:t>
            </a:r>
            <a:endParaRPr lang="en-US" altLang="zh-CN" sz="1400" b="1" dirty="0">
              <a:solidFill>
                <a:schemeClr val="bg1"/>
              </a:solidFill>
              <a:latin typeface="+mn-ea"/>
            </a:endParaRPr>
          </a:p>
        </p:txBody>
      </p:sp>
      <p:sp>
        <p:nvSpPr>
          <p:cNvPr id="16" name="矩形: 圆角 13"/>
          <p:cNvSpPr/>
          <p:nvPr/>
        </p:nvSpPr>
        <p:spPr>
          <a:xfrm>
            <a:off x="8761944" y="1401102"/>
            <a:ext cx="1773150" cy="50372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b="1" dirty="0"/>
              <a:t>临床管理难度</a:t>
            </a:r>
            <a:endParaRPr lang="en-US" altLang="zh-CN" sz="1400" b="1" dirty="0">
              <a:solidFill>
                <a:schemeClr val="bg2">
                  <a:lumMod val="25000"/>
                </a:schemeClr>
              </a:solidFill>
              <a:latin typeface="+mn-ea"/>
            </a:endParaRPr>
          </a:p>
        </p:txBody>
      </p:sp>
      <p:sp>
        <p:nvSpPr>
          <p:cNvPr id="3" name="TextBox 43">
            <a:extLst>
              <a:ext uri="{FF2B5EF4-FFF2-40B4-BE49-F238E27FC236}">
                <a16:creationId xmlns:a16="http://schemas.microsoft.com/office/drawing/2014/main" id="{4643B995-E29F-213F-5BE1-D629948B9375}"/>
              </a:ext>
            </a:extLst>
          </p:cNvPr>
          <p:cNvSpPr txBox="1"/>
          <p:nvPr/>
        </p:nvSpPr>
        <p:spPr>
          <a:xfrm>
            <a:off x="1125486" y="310951"/>
            <a:ext cx="1261884"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公平性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 name="直接连接符 12">
            <a:extLst>
              <a:ext uri="{FF2B5EF4-FFF2-40B4-BE49-F238E27FC236}">
                <a16:creationId xmlns:a16="http://schemas.microsoft.com/office/drawing/2014/main" id="{ACD42E8C-16E2-7729-D0A5-F019B8187B3C}"/>
              </a:ext>
            </a:extLst>
          </p:cNvPr>
          <p:cNvCxnSpPr>
            <a:cxnSpLocks/>
          </p:cNvCxnSpPr>
          <p:nvPr/>
        </p:nvCxnSpPr>
        <p:spPr>
          <a:xfrm>
            <a:off x="1250186" y="823419"/>
            <a:ext cx="101248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a16="http://schemas.microsoft.com/office/drawing/2014/main" id="{566D98CE-52DE-3D25-71E1-C90CF703F42B}"/>
              </a:ext>
            </a:extLst>
          </p:cNvPr>
          <p:cNvGrpSpPr/>
          <p:nvPr/>
        </p:nvGrpSpPr>
        <p:grpSpPr>
          <a:xfrm>
            <a:off x="380122" y="136046"/>
            <a:ext cx="570731" cy="657994"/>
            <a:chOff x="4231809" y="2366292"/>
            <a:chExt cx="570731" cy="657994"/>
          </a:xfrm>
        </p:grpSpPr>
        <p:grpSp>
          <p:nvGrpSpPr>
            <p:cNvPr id="6" name="组合 5">
              <a:extLst>
                <a:ext uri="{FF2B5EF4-FFF2-40B4-BE49-F238E27FC236}">
                  <a16:creationId xmlns:a16="http://schemas.microsoft.com/office/drawing/2014/main" id="{E963355F-8AB6-A3CD-149B-EA4987115032}"/>
                </a:ext>
              </a:extLst>
            </p:cNvPr>
            <p:cNvGrpSpPr/>
            <p:nvPr/>
          </p:nvGrpSpPr>
          <p:grpSpPr>
            <a:xfrm>
              <a:off x="4231809" y="2366292"/>
              <a:ext cx="570731" cy="657994"/>
              <a:chOff x="4067944" y="489263"/>
              <a:chExt cx="1375279" cy="1585558"/>
            </a:xfrm>
          </p:grpSpPr>
          <p:sp>
            <p:nvSpPr>
              <p:cNvPr id="8" name="Flowchart: Decision 78">
                <a:extLst>
                  <a:ext uri="{FF2B5EF4-FFF2-40B4-BE49-F238E27FC236}">
                    <a16:creationId xmlns:a16="http://schemas.microsoft.com/office/drawing/2014/main" id="{C309E105-322A-3E60-DF11-11E10AC44C39}"/>
                  </a:ext>
                </a:extLst>
              </p:cNvPr>
              <p:cNvSpPr/>
              <p:nvPr/>
            </p:nvSpPr>
            <p:spPr>
              <a:xfrm>
                <a:off x="4067944" y="489263"/>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9" name="Flowchart: Decision 79">
                <a:extLst>
                  <a:ext uri="{FF2B5EF4-FFF2-40B4-BE49-F238E27FC236}">
                    <a16:creationId xmlns:a16="http://schemas.microsoft.com/office/drawing/2014/main" id="{48DC672E-F6A8-2F4E-7CD1-C88F2DC3FBA2}"/>
                  </a:ext>
                </a:extLst>
              </p:cNvPr>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grpSp>
        <p:sp>
          <p:nvSpPr>
            <p:cNvPr id="7" name="TextBox 63">
              <a:extLst>
                <a:ext uri="{FF2B5EF4-FFF2-40B4-BE49-F238E27FC236}">
                  <a16:creationId xmlns:a16="http://schemas.microsoft.com/office/drawing/2014/main" id="{3B629848-1B63-692C-26EF-82A9EAD05A33}"/>
                </a:ext>
              </a:extLst>
            </p:cNvPr>
            <p:cNvSpPr txBox="1"/>
            <p:nvPr/>
          </p:nvSpPr>
          <p:spPr>
            <a:xfrm>
              <a:off x="4310472" y="2531445"/>
              <a:ext cx="356188" cy="461665"/>
            </a:xfrm>
            <a:prstGeom prst="rect">
              <a:avLst/>
            </a:prstGeom>
            <a:noFill/>
          </p:spPr>
          <p:txBody>
            <a:bodyPr wrap="none" rtlCol="0">
              <a:spAutoFit/>
            </a:bodyPr>
            <a:lstStyle/>
            <a:p>
              <a:r>
                <a:rPr lang="en-US" altLang="zh-CN" sz="2400" b="1" dirty="0">
                  <a:solidFill>
                    <a:srgbClr val="09AEC4"/>
                  </a:solidFill>
                </a:rPr>
                <a:t>5</a:t>
              </a:r>
              <a:endParaRPr lang="zh-CN" altLang="en-US" sz="2400" b="1" dirty="0">
                <a:solidFill>
                  <a:srgbClr val="09AEC4"/>
                </a:solidFill>
              </a:endParaRPr>
            </a:p>
          </p:txBody>
        </p:sp>
      </p:grpSp>
      <p:sp>
        <p:nvSpPr>
          <p:cNvPr id="2" name="矩形: 圆角 8">
            <a:extLst>
              <a:ext uri="{FF2B5EF4-FFF2-40B4-BE49-F238E27FC236}">
                <a16:creationId xmlns:a16="http://schemas.microsoft.com/office/drawing/2014/main" id="{316A3A3B-7EB6-D16C-C648-2C1F7469672E}"/>
              </a:ext>
            </a:extLst>
          </p:cNvPr>
          <p:cNvSpPr/>
          <p:nvPr/>
        </p:nvSpPr>
        <p:spPr>
          <a:xfrm>
            <a:off x="1049986" y="1837074"/>
            <a:ext cx="2752222" cy="410208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nSpc>
                <a:spcPct val="150000"/>
              </a:lnSpc>
              <a:buFont typeface="Wingdings" panose="05000000000000000000" pitchFamily="2" charset="2"/>
              <a:buChar char="ü"/>
            </a:pPr>
            <a:r>
              <a:rPr kumimoji="1" lang="zh-CN" altLang="en-US" sz="1200" dirty="0">
                <a:solidFill>
                  <a:schemeClr val="tx1"/>
                </a:solidFill>
              </a:rPr>
              <a:t>贝前列素钠缓释片主要⽤于肺动脉⾼压</a:t>
            </a:r>
            <a:r>
              <a:rPr kumimoji="1" lang="en-US" altLang="zh-CN" sz="1200" dirty="0">
                <a:solidFill>
                  <a:schemeClr val="tx1"/>
                </a:solidFill>
              </a:rPr>
              <a:t>(PAH</a:t>
            </a:r>
            <a:r>
              <a:rPr kumimoji="1" lang="zh-CN" altLang="en-US" sz="1200" dirty="0">
                <a:solidFill>
                  <a:schemeClr val="tx1"/>
                </a:solidFill>
              </a:rPr>
              <a:t>，</a:t>
            </a:r>
            <a:r>
              <a:rPr kumimoji="1" lang="en-US" altLang="zh-CN" sz="1200" dirty="0">
                <a:solidFill>
                  <a:schemeClr val="tx1"/>
                </a:solidFill>
              </a:rPr>
              <a:t>WHO</a:t>
            </a:r>
            <a:r>
              <a:rPr kumimoji="1" lang="zh-CN" altLang="en-US" sz="1200" dirty="0">
                <a:solidFill>
                  <a:schemeClr val="tx1"/>
                </a:solidFill>
              </a:rPr>
              <a:t>第</a:t>
            </a:r>
            <a:r>
              <a:rPr kumimoji="1" lang="en-US" altLang="zh-CN" sz="1200" dirty="0">
                <a:solidFill>
                  <a:schemeClr val="tx1"/>
                </a:solidFill>
              </a:rPr>
              <a:t>1</a:t>
            </a:r>
            <a:r>
              <a:rPr kumimoji="1" lang="zh-CN" altLang="en-US" sz="1200" dirty="0">
                <a:solidFill>
                  <a:schemeClr val="tx1"/>
                </a:solidFill>
              </a:rPr>
              <a:t>组</a:t>
            </a:r>
            <a:r>
              <a:rPr kumimoji="1" lang="en-US" altLang="zh-CN" sz="1200" dirty="0">
                <a:solidFill>
                  <a:schemeClr val="tx1"/>
                </a:solidFill>
              </a:rPr>
              <a:t>)</a:t>
            </a:r>
            <a:r>
              <a:rPr kumimoji="1" lang="zh-CN" altLang="en-US" sz="1200" dirty="0">
                <a:solidFill>
                  <a:schemeClr val="tx1"/>
                </a:solidFill>
              </a:rPr>
              <a:t>的治疗，该疾病为罕⻅病，适⽤⼈群有限，加⼊医保后也不会带来指数级的销量增⻓</a:t>
            </a:r>
            <a:endParaRPr kumimoji="1" lang="en-US" altLang="zh-CN" sz="1200" dirty="0">
              <a:solidFill>
                <a:schemeClr val="tx1"/>
              </a:solidFill>
            </a:endParaRPr>
          </a:p>
          <a:p>
            <a:pPr marL="228600" indent="-228600">
              <a:lnSpc>
                <a:spcPct val="150000"/>
              </a:lnSpc>
              <a:buFont typeface="Wingdings" panose="05000000000000000000" pitchFamily="2" charset="2"/>
              <a:buChar char="ü"/>
            </a:pPr>
            <a:endParaRPr kumimoji="1" lang="zh-CN" altLang="en-US" sz="1200" dirty="0">
              <a:solidFill>
                <a:schemeClr val="tx1"/>
              </a:solidFill>
            </a:endParaRPr>
          </a:p>
          <a:p>
            <a:pPr marL="228600" indent="-228600">
              <a:lnSpc>
                <a:spcPct val="150000"/>
              </a:lnSpc>
              <a:buFont typeface="Wingdings" panose="05000000000000000000" pitchFamily="2" charset="2"/>
              <a:buChar char="ü"/>
            </a:pPr>
            <a:r>
              <a:rPr kumimoji="1" lang="zh-CN" altLang="en-US" sz="1200" dirty="0">
                <a:solidFill>
                  <a:schemeClr val="tx1"/>
                </a:solidFill>
              </a:rPr>
              <a:t>贝前列素钠缓释片⽬前年治疗费⽤为</a:t>
            </a:r>
            <a:r>
              <a:rPr kumimoji="1" lang="en-US" altLang="zh-CN" sz="1200" dirty="0">
                <a:solidFill>
                  <a:srgbClr val="FF0000"/>
                </a:solidFill>
              </a:rPr>
              <a:t>72270</a:t>
            </a:r>
            <a:r>
              <a:rPr kumimoji="1" lang="zh-CN" altLang="en-US" sz="1200" dirty="0">
                <a:solidFill>
                  <a:schemeClr val="tx1"/>
                </a:solidFill>
              </a:rPr>
              <a:t>元，司来帕格⽚的年治疗费⽤为</a:t>
            </a:r>
            <a:r>
              <a:rPr kumimoji="1" lang="en-US" altLang="zh-CN" sz="1200" dirty="0">
                <a:solidFill>
                  <a:srgbClr val="FF0000"/>
                </a:solidFill>
              </a:rPr>
              <a:t>198414</a:t>
            </a:r>
            <a:r>
              <a:rPr kumimoji="1" lang="zh-CN" altLang="en-US" sz="1200" dirty="0">
                <a:solidFill>
                  <a:schemeClr val="tx1"/>
                </a:solidFill>
              </a:rPr>
              <a:t>元（按每种药品每天最大耐受剂量计算），贝前列素钠缓释片的年治疗费⽤远低于司来帕格 </a:t>
            </a:r>
            <a:endParaRPr lang="en-US" altLang="zh-CN" sz="1200" dirty="0">
              <a:solidFill>
                <a:schemeClr val="tx1"/>
              </a:solidFill>
              <a:latin typeface="+mn-ea"/>
            </a:endParaRPr>
          </a:p>
        </p:txBody>
      </p:sp>
      <p:sp>
        <p:nvSpPr>
          <p:cNvPr id="18" name="矩形: 圆角 12">
            <a:extLst>
              <a:ext uri="{FF2B5EF4-FFF2-40B4-BE49-F238E27FC236}">
                <a16:creationId xmlns:a16="http://schemas.microsoft.com/office/drawing/2014/main" id="{D18D3E61-7197-6645-7146-48AF9D8580AC}"/>
              </a:ext>
            </a:extLst>
          </p:cNvPr>
          <p:cNvSpPr/>
          <p:nvPr/>
        </p:nvSpPr>
        <p:spPr>
          <a:xfrm>
            <a:off x="1518522" y="1414897"/>
            <a:ext cx="1867397" cy="50071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mn-ea"/>
              </a:rPr>
              <a:t>符合“保基本”原则</a:t>
            </a:r>
            <a:endParaRPr lang="en-US" altLang="zh-CN" sz="1400" b="1" dirty="0">
              <a:solidFill>
                <a:schemeClr val="bg1"/>
              </a:solidFill>
              <a:latin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1635" y="361507"/>
            <a:ext cx="1397044" cy="708666"/>
          </a:xfrm>
        </p:spPr>
        <p:txBody>
          <a:bodyPr>
            <a:normAutofit/>
          </a:bodyPr>
          <a:lstStyle/>
          <a:p>
            <a:pPr algn="ctr"/>
            <a:r>
              <a:rPr lang="zh-CN" altLang="en-US" sz="2800" dirty="0"/>
              <a:t>目 录</a:t>
            </a:r>
          </a:p>
        </p:txBody>
      </p:sp>
      <p:sp>
        <p:nvSpPr>
          <p:cNvPr id="4" name="TextBox 5"/>
          <p:cNvSpPr txBox="1"/>
          <p:nvPr/>
        </p:nvSpPr>
        <p:spPr>
          <a:xfrm>
            <a:off x="3360197" y="1868547"/>
            <a:ext cx="2339102"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药物基本信息</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TextBox 39"/>
          <p:cNvSpPr txBox="1"/>
          <p:nvPr/>
        </p:nvSpPr>
        <p:spPr>
          <a:xfrm>
            <a:off x="3403866" y="3070949"/>
            <a:ext cx="1261884"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有效性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43"/>
          <p:cNvSpPr txBox="1"/>
          <p:nvPr/>
        </p:nvSpPr>
        <p:spPr>
          <a:xfrm>
            <a:off x="3403866" y="4273351"/>
            <a:ext cx="1261884"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公平性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7" name="直接连接符 10"/>
          <p:cNvCxnSpPr>
            <a:cxnSpLocks/>
          </p:cNvCxnSpPr>
          <p:nvPr/>
        </p:nvCxnSpPr>
        <p:spPr>
          <a:xfrm flipV="1">
            <a:off x="3445257" y="2371889"/>
            <a:ext cx="2133292" cy="159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11"/>
          <p:cNvCxnSpPr>
            <a:cxnSpLocks/>
          </p:cNvCxnSpPr>
          <p:nvPr/>
        </p:nvCxnSpPr>
        <p:spPr>
          <a:xfrm>
            <a:off x="3517265" y="3572414"/>
            <a:ext cx="11484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12"/>
          <p:cNvCxnSpPr>
            <a:cxnSpLocks/>
          </p:cNvCxnSpPr>
          <p:nvPr/>
        </p:nvCxnSpPr>
        <p:spPr>
          <a:xfrm>
            <a:off x="3528566" y="4785819"/>
            <a:ext cx="101248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2658502" y="1801159"/>
            <a:ext cx="570731" cy="657995"/>
            <a:chOff x="4231809" y="1009798"/>
            <a:chExt cx="570731" cy="657995"/>
          </a:xfrm>
        </p:grpSpPr>
        <p:grpSp>
          <p:nvGrpSpPr>
            <p:cNvPr id="12" name="组合 11"/>
            <p:cNvGrpSpPr/>
            <p:nvPr/>
          </p:nvGrpSpPr>
          <p:grpSpPr>
            <a:xfrm>
              <a:off x="4231809" y="1009798"/>
              <a:ext cx="570731" cy="657995"/>
              <a:chOff x="4067944" y="489262"/>
              <a:chExt cx="1375279" cy="1585559"/>
            </a:xfrm>
          </p:grpSpPr>
          <p:sp>
            <p:nvSpPr>
              <p:cNvPr id="14" name="Flowchart: Decision 78"/>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15"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rgbClr val="09AEC4"/>
                  </a:solidFill>
                </a:endParaRPr>
              </a:p>
            </p:txBody>
          </p:sp>
        </p:grpSp>
        <p:sp>
          <p:nvSpPr>
            <p:cNvPr id="13" name="TextBox 12"/>
            <p:cNvSpPr txBox="1"/>
            <p:nvPr/>
          </p:nvSpPr>
          <p:spPr>
            <a:xfrm>
              <a:off x="4310472" y="1151468"/>
              <a:ext cx="356188" cy="461665"/>
            </a:xfrm>
            <a:prstGeom prst="rect">
              <a:avLst/>
            </a:prstGeom>
            <a:noFill/>
          </p:spPr>
          <p:txBody>
            <a:bodyPr wrap="none" rtlCol="0">
              <a:spAutoFit/>
            </a:bodyPr>
            <a:lstStyle/>
            <a:p>
              <a:r>
                <a:rPr lang="en-US" altLang="zh-CN" sz="2400" b="1" dirty="0">
                  <a:solidFill>
                    <a:srgbClr val="09AEC4"/>
                  </a:solidFill>
                </a:rPr>
                <a:t>1</a:t>
              </a:r>
              <a:endParaRPr lang="zh-CN" altLang="en-US" sz="2400" b="1" dirty="0">
                <a:solidFill>
                  <a:srgbClr val="09AEC4"/>
                </a:solidFill>
              </a:endParaRPr>
            </a:p>
          </p:txBody>
        </p:sp>
      </p:grpSp>
      <p:grpSp>
        <p:nvGrpSpPr>
          <p:cNvPr id="16" name="组合 15"/>
          <p:cNvGrpSpPr/>
          <p:nvPr/>
        </p:nvGrpSpPr>
        <p:grpSpPr>
          <a:xfrm>
            <a:off x="2658502" y="2947601"/>
            <a:ext cx="570731" cy="657995"/>
            <a:chOff x="4231809" y="1692397"/>
            <a:chExt cx="570731" cy="657995"/>
          </a:xfrm>
        </p:grpSpPr>
        <p:grpSp>
          <p:nvGrpSpPr>
            <p:cNvPr id="17" name="组合 16"/>
            <p:cNvGrpSpPr/>
            <p:nvPr/>
          </p:nvGrpSpPr>
          <p:grpSpPr>
            <a:xfrm>
              <a:off x="4231809" y="1692397"/>
              <a:ext cx="570731" cy="657995"/>
              <a:chOff x="4067944" y="489262"/>
              <a:chExt cx="1375279" cy="1585559"/>
            </a:xfrm>
          </p:grpSpPr>
          <p:sp>
            <p:nvSpPr>
              <p:cNvPr id="19" name="Flowchart: Decision 78"/>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20"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grpSp>
        <p:sp>
          <p:nvSpPr>
            <p:cNvPr id="18" name="TextBox 61"/>
            <p:cNvSpPr txBox="1"/>
            <p:nvPr/>
          </p:nvSpPr>
          <p:spPr>
            <a:xfrm>
              <a:off x="4310472" y="1855545"/>
              <a:ext cx="356188" cy="461665"/>
            </a:xfrm>
            <a:prstGeom prst="rect">
              <a:avLst/>
            </a:prstGeom>
            <a:noFill/>
          </p:spPr>
          <p:txBody>
            <a:bodyPr wrap="none" rtlCol="0">
              <a:spAutoFit/>
            </a:bodyPr>
            <a:lstStyle/>
            <a:p>
              <a:r>
                <a:rPr lang="en-US" altLang="zh-CN" sz="2400" b="1" dirty="0">
                  <a:solidFill>
                    <a:srgbClr val="09AEC4"/>
                  </a:solidFill>
                </a:rPr>
                <a:t>3</a:t>
              </a:r>
              <a:endParaRPr lang="zh-CN" altLang="en-US" sz="2400" b="1" dirty="0">
                <a:solidFill>
                  <a:srgbClr val="09AEC4"/>
                </a:solidFill>
              </a:endParaRPr>
            </a:p>
          </p:txBody>
        </p:sp>
      </p:grpSp>
      <p:grpSp>
        <p:nvGrpSpPr>
          <p:cNvPr id="21" name="组合 20"/>
          <p:cNvGrpSpPr/>
          <p:nvPr/>
        </p:nvGrpSpPr>
        <p:grpSpPr>
          <a:xfrm>
            <a:off x="2658502" y="4098446"/>
            <a:ext cx="570731" cy="657994"/>
            <a:chOff x="4231809" y="2366292"/>
            <a:chExt cx="570731" cy="657994"/>
          </a:xfrm>
        </p:grpSpPr>
        <p:grpSp>
          <p:nvGrpSpPr>
            <p:cNvPr id="22" name="组合 21"/>
            <p:cNvGrpSpPr/>
            <p:nvPr/>
          </p:nvGrpSpPr>
          <p:grpSpPr>
            <a:xfrm>
              <a:off x="4231809" y="2366292"/>
              <a:ext cx="570731" cy="657994"/>
              <a:chOff x="4067944" y="489263"/>
              <a:chExt cx="1375279" cy="1585558"/>
            </a:xfrm>
          </p:grpSpPr>
          <p:sp>
            <p:nvSpPr>
              <p:cNvPr id="24" name="Flowchart: Decision 78"/>
              <p:cNvSpPr/>
              <p:nvPr/>
            </p:nvSpPr>
            <p:spPr>
              <a:xfrm>
                <a:off x="4067944" y="489263"/>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25"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grpSp>
        <p:sp>
          <p:nvSpPr>
            <p:cNvPr id="23" name="TextBox 63"/>
            <p:cNvSpPr txBox="1"/>
            <p:nvPr/>
          </p:nvSpPr>
          <p:spPr>
            <a:xfrm>
              <a:off x="4310472" y="2531445"/>
              <a:ext cx="356188" cy="461665"/>
            </a:xfrm>
            <a:prstGeom prst="rect">
              <a:avLst/>
            </a:prstGeom>
            <a:noFill/>
          </p:spPr>
          <p:txBody>
            <a:bodyPr wrap="none" rtlCol="0">
              <a:spAutoFit/>
            </a:bodyPr>
            <a:lstStyle/>
            <a:p>
              <a:r>
                <a:rPr lang="en-US" altLang="zh-CN" sz="2400" b="1" dirty="0">
                  <a:solidFill>
                    <a:srgbClr val="09AEC4"/>
                  </a:solidFill>
                </a:rPr>
                <a:t>5</a:t>
              </a:r>
              <a:endParaRPr lang="zh-CN" altLang="en-US" sz="2400" b="1" dirty="0">
                <a:solidFill>
                  <a:srgbClr val="09AEC4"/>
                </a:solidFill>
              </a:endParaRPr>
            </a:p>
          </p:txBody>
        </p:sp>
      </p:grpSp>
      <p:sp>
        <p:nvSpPr>
          <p:cNvPr id="26" name="TextBox 43"/>
          <p:cNvSpPr txBox="1"/>
          <p:nvPr/>
        </p:nvSpPr>
        <p:spPr>
          <a:xfrm>
            <a:off x="7225896" y="1888483"/>
            <a:ext cx="1261884"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安全性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47"/>
          <p:cNvSpPr txBox="1"/>
          <p:nvPr/>
        </p:nvSpPr>
        <p:spPr>
          <a:xfrm>
            <a:off x="7225896" y="3058621"/>
            <a:ext cx="1261884"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创新性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9" name="直接连接符 12"/>
          <p:cNvCxnSpPr>
            <a:cxnSpLocks/>
          </p:cNvCxnSpPr>
          <p:nvPr/>
        </p:nvCxnSpPr>
        <p:spPr>
          <a:xfrm flipV="1">
            <a:off x="7330524" y="2404494"/>
            <a:ext cx="1069197" cy="72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13"/>
          <p:cNvCxnSpPr>
            <a:cxnSpLocks/>
          </p:cNvCxnSpPr>
          <p:nvPr/>
        </p:nvCxnSpPr>
        <p:spPr>
          <a:xfrm>
            <a:off x="7330524" y="3566263"/>
            <a:ext cx="1069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6492703" y="1800342"/>
            <a:ext cx="570731" cy="657995"/>
            <a:chOff x="4231809" y="2366292"/>
            <a:chExt cx="570731" cy="657995"/>
          </a:xfrm>
        </p:grpSpPr>
        <p:grpSp>
          <p:nvGrpSpPr>
            <p:cNvPr id="33" name="组合 32"/>
            <p:cNvGrpSpPr/>
            <p:nvPr/>
          </p:nvGrpSpPr>
          <p:grpSpPr>
            <a:xfrm>
              <a:off x="4231809" y="2366292"/>
              <a:ext cx="570731" cy="657995"/>
              <a:chOff x="4067944" y="489262"/>
              <a:chExt cx="1375279" cy="1585559"/>
            </a:xfrm>
          </p:grpSpPr>
          <p:sp>
            <p:nvSpPr>
              <p:cNvPr id="35" name="Flowchart: Decision 78"/>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36"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grpSp>
        <p:sp>
          <p:nvSpPr>
            <p:cNvPr id="34" name="TextBox 63"/>
            <p:cNvSpPr txBox="1"/>
            <p:nvPr/>
          </p:nvSpPr>
          <p:spPr>
            <a:xfrm>
              <a:off x="4310472" y="2531445"/>
              <a:ext cx="356188" cy="461665"/>
            </a:xfrm>
            <a:prstGeom prst="rect">
              <a:avLst/>
            </a:prstGeom>
            <a:noFill/>
          </p:spPr>
          <p:txBody>
            <a:bodyPr wrap="none" rtlCol="0">
              <a:spAutoFit/>
            </a:bodyPr>
            <a:lstStyle/>
            <a:p>
              <a:r>
                <a:rPr lang="en-US" altLang="zh-CN" sz="2400" b="1" dirty="0">
                  <a:solidFill>
                    <a:srgbClr val="09AEC4"/>
                  </a:solidFill>
                </a:rPr>
                <a:t>2</a:t>
              </a:r>
              <a:endParaRPr lang="zh-CN" altLang="en-US" sz="2400" b="1" dirty="0">
                <a:solidFill>
                  <a:srgbClr val="09AEC4"/>
                </a:solidFill>
              </a:endParaRPr>
            </a:p>
          </p:txBody>
        </p:sp>
      </p:grpSp>
      <p:grpSp>
        <p:nvGrpSpPr>
          <p:cNvPr id="37" name="组合 36"/>
          <p:cNvGrpSpPr/>
          <p:nvPr/>
        </p:nvGrpSpPr>
        <p:grpSpPr>
          <a:xfrm>
            <a:off x="6502372" y="2947601"/>
            <a:ext cx="570731" cy="679619"/>
            <a:chOff x="4231809" y="3024287"/>
            <a:chExt cx="570731" cy="679619"/>
          </a:xfrm>
        </p:grpSpPr>
        <p:grpSp>
          <p:nvGrpSpPr>
            <p:cNvPr id="38" name="组合 37"/>
            <p:cNvGrpSpPr/>
            <p:nvPr/>
          </p:nvGrpSpPr>
          <p:grpSpPr>
            <a:xfrm>
              <a:off x="4231809" y="3024287"/>
              <a:ext cx="570731" cy="657995"/>
              <a:chOff x="4067944" y="489262"/>
              <a:chExt cx="1375279" cy="1585559"/>
            </a:xfrm>
          </p:grpSpPr>
          <p:sp>
            <p:nvSpPr>
              <p:cNvPr id="40" name="Flowchart: Decision 78"/>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41"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09AEC4"/>
                  </a:solidFill>
                </a:endParaRPr>
              </a:p>
            </p:txBody>
          </p:sp>
        </p:grpSp>
        <p:sp>
          <p:nvSpPr>
            <p:cNvPr id="39" name="TextBox 64"/>
            <p:cNvSpPr txBox="1"/>
            <p:nvPr/>
          </p:nvSpPr>
          <p:spPr>
            <a:xfrm>
              <a:off x="4310472" y="3180686"/>
              <a:ext cx="385042" cy="523220"/>
            </a:xfrm>
            <a:prstGeom prst="rect">
              <a:avLst/>
            </a:prstGeom>
            <a:noFill/>
          </p:spPr>
          <p:txBody>
            <a:bodyPr wrap="none" rtlCol="0">
              <a:spAutoFit/>
            </a:bodyPr>
            <a:lstStyle/>
            <a:p>
              <a:r>
                <a:rPr lang="en-US" altLang="zh-CN" sz="2800" b="1" dirty="0">
                  <a:solidFill>
                    <a:srgbClr val="09AEC4"/>
                  </a:solidFill>
                </a:rPr>
                <a:t>4</a:t>
              </a:r>
              <a:endParaRPr lang="zh-CN" altLang="en-US" sz="2800" b="1" dirty="0">
                <a:solidFill>
                  <a:srgbClr val="09AEC4"/>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a:extLst>
              <a:ext uri="{FF2B5EF4-FFF2-40B4-BE49-F238E27FC236}">
                <a16:creationId xmlns:a16="http://schemas.microsoft.com/office/drawing/2014/main" id="{562C952F-E76D-C2FE-4A3F-0BFD33E82350}"/>
              </a:ext>
            </a:extLst>
          </p:cNvPr>
          <p:cNvSpPr txBox="1"/>
          <p:nvPr/>
        </p:nvSpPr>
        <p:spPr>
          <a:xfrm>
            <a:off x="985592" y="273663"/>
            <a:ext cx="2339102"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药物基本信息</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10">
            <a:extLst>
              <a:ext uri="{FF2B5EF4-FFF2-40B4-BE49-F238E27FC236}">
                <a16:creationId xmlns:a16="http://schemas.microsoft.com/office/drawing/2014/main" id="{32FC53D8-2F96-35B3-206C-F1127B3D26FE}"/>
              </a:ext>
            </a:extLst>
          </p:cNvPr>
          <p:cNvCxnSpPr>
            <a:cxnSpLocks/>
          </p:cNvCxnSpPr>
          <p:nvPr/>
        </p:nvCxnSpPr>
        <p:spPr>
          <a:xfrm flipV="1">
            <a:off x="1070652" y="777005"/>
            <a:ext cx="2133292" cy="159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a16="http://schemas.microsoft.com/office/drawing/2014/main" id="{AD908920-739C-941C-64B7-B8D4BC9F0DFB}"/>
              </a:ext>
            </a:extLst>
          </p:cNvPr>
          <p:cNvGrpSpPr/>
          <p:nvPr/>
        </p:nvGrpSpPr>
        <p:grpSpPr>
          <a:xfrm>
            <a:off x="283897" y="206275"/>
            <a:ext cx="570731" cy="657995"/>
            <a:chOff x="4231809" y="1009798"/>
            <a:chExt cx="570731" cy="657995"/>
          </a:xfrm>
        </p:grpSpPr>
        <p:grpSp>
          <p:nvGrpSpPr>
            <p:cNvPr id="12" name="组合 11">
              <a:extLst>
                <a:ext uri="{FF2B5EF4-FFF2-40B4-BE49-F238E27FC236}">
                  <a16:creationId xmlns:a16="http://schemas.microsoft.com/office/drawing/2014/main" id="{D81B6D68-7C19-0A03-81DD-75B6BEB298FA}"/>
                </a:ext>
              </a:extLst>
            </p:cNvPr>
            <p:cNvGrpSpPr/>
            <p:nvPr/>
          </p:nvGrpSpPr>
          <p:grpSpPr>
            <a:xfrm>
              <a:off x="4231809" y="1009798"/>
              <a:ext cx="570731" cy="657995"/>
              <a:chOff x="4067944" y="489262"/>
              <a:chExt cx="1375279" cy="1585559"/>
            </a:xfrm>
          </p:grpSpPr>
          <p:sp>
            <p:nvSpPr>
              <p:cNvPr id="14" name="Flowchart: Decision 78">
                <a:extLst>
                  <a:ext uri="{FF2B5EF4-FFF2-40B4-BE49-F238E27FC236}">
                    <a16:creationId xmlns:a16="http://schemas.microsoft.com/office/drawing/2014/main" id="{4FB4FBAD-BAC2-85EF-C56A-B0B4AF50C4D0}"/>
                  </a:ext>
                </a:extLst>
              </p:cNvPr>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15" name="Flowchart: Decision 79">
                <a:extLst>
                  <a:ext uri="{FF2B5EF4-FFF2-40B4-BE49-F238E27FC236}">
                    <a16:creationId xmlns:a16="http://schemas.microsoft.com/office/drawing/2014/main" id="{016917A9-90D6-DFE2-3391-2327A52A4741}"/>
                  </a:ext>
                </a:extLst>
              </p:cNvPr>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rgbClr val="09AEC4"/>
                  </a:solidFill>
                </a:endParaRPr>
              </a:p>
            </p:txBody>
          </p:sp>
        </p:grpSp>
        <p:sp>
          <p:nvSpPr>
            <p:cNvPr id="13" name="TextBox 12">
              <a:extLst>
                <a:ext uri="{FF2B5EF4-FFF2-40B4-BE49-F238E27FC236}">
                  <a16:creationId xmlns:a16="http://schemas.microsoft.com/office/drawing/2014/main" id="{8DA7E3C7-2E48-E28A-B7EE-5DF71EC6F1CE}"/>
                </a:ext>
              </a:extLst>
            </p:cNvPr>
            <p:cNvSpPr txBox="1"/>
            <p:nvPr/>
          </p:nvSpPr>
          <p:spPr>
            <a:xfrm>
              <a:off x="4310472" y="1151468"/>
              <a:ext cx="356188" cy="461665"/>
            </a:xfrm>
            <a:prstGeom prst="rect">
              <a:avLst/>
            </a:prstGeom>
            <a:noFill/>
          </p:spPr>
          <p:txBody>
            <a:bodyPr wrap="none" rtlCol="0">
              <a:spAutoFit/>
            </a:bodyPr>
            <a:lstStyle/>
            <a:p>
              <a:r>
                <a:rPr lang="en-US" altLang="zh-CN" sz="2400" b="1" dirty="0">
                  <a:solidFill>
                    <a:srgbClr val="09AEC4"/>
                  </a:solidFill>
                </a:rPr>
                <a:t>1</a:t>
              </a:r>
              <a:endParaRPr lang="zh-CN" altLang="en-US" sz="2400" b="1" dirty="0">
                <a:solidFill>
                  <a:srgbClr val="09AEC4"/>
                </a:solidFill>
              </a:endParaRPr>
            </a:p>
          </p:txBody>
        </p:sp>
      </p:grpSp>
      <p:sp>
        <p:nvSpPr>
          <p:cNvPr id="16" name="文本框 15">
            <a:extLst>
              <a:ext uri="{FF2B5EF4-FFF2-40B4-BE49-F238E27FC236}">
                <a16:creationId xmlns:a16="http://schemas.microsoft.com/office/drawing/2014/main" id="{EA102382-864E-1266-FD9B-F6705A045765}"/>
              </a:ext>
            </a:extLst>
          </p:cNvPr>
          <p:cNvSpPr txBox="1"/>
          <p:nvPr/>
        </p:nvSpPr>
        <p:spPr>
          <a:xfrm>
            <a:off x="1086443" y="1011710"/>
            <a:ext cx="9814560" cy="484799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kumimoji="1" lang="zh-CN" altLang="en-US" sz="1600" dirty="0"/>
              <a:t>通用名：</a:t>
            </a:r>
            <a:r>
              <a:rPr kumimoji="1" lang="zh-CN" altLang="en-US" sz="1600" dirty="0">
                <a:solidFill>
                  <a:srgbClr val="FF0000"/>
                </a:solidFill>
              </a:rPr>
              <a:t>贝前列素钠缓释片</a:t>
            </a:r>
            <a:endParaRPr kumimoji="1" lang="en-US" altLang="zh-CN" sz="1600" dirty="0">
              <a:solidFill>
                <a:srgbClr val="FF0000"/>
              </a:solidFill>
            </a:endParaRPr>
          </a:p>
          <a:p>
            <a:pPr marL="285750" indent="-285750">
              <a:lnSpc>
                <a:spcPct val="150000"/>
              </a:lnSpc>
              <a:buFont typeface="Wingdings" panose="05000000000000000000" pitchFamily="2" charset="2"/>
              <a:buChar char="ü"/>
            </a:pPr>
            <a:r>
              <a:rPr kumimoji="1" lang="zh-CN" altLang="en-US" sz="1600" dirty="0"/>
              <a:t>注册规格：</a:t>
            </a:r>
            <a:r>
              <a:rPr kumimoji="1" lang="en-US" altLang="zh-CN" sz="1600" dirty="0">
                <a:solidFill>
                  <a:srgbClr val="FF0000"/>
                </a:solidFill>
              </a:rPr>
              <a:t>60</a:t>
            </a:r>
            <a:r>
              <a:rPr kumimoji="1" lang="el-GR" altLang="zh-CN" sz="1600" dirty="0">
                <a:solidFill>
                  <a:srgbClr val="FF0000"/>
                </a:solidFill>
              </a:rPr>
              <a:t>μ</a:t>
            </a:r>
            <a:r>
              <a:rPr kumimoji="1" lang="en-US" altLang="zh-CN" sz="1600" dirty="0">
                <a:solidFill>
                  <a:srgbClr val="FF0000"/>
                </a:solidFill>
              </a:rPr>
              <a:t>g</a:t>
            </a:r>
          </a:p>
          <a:p>
            <a:pPr marL="285750" indent="-285750">
              <a:lnSpc>
                <a:spcPct val="150000"/>
              </a:lnSpc>
              <a:buFont typeface="Wingdings" panose="05000000000000000000" pitchFamily="2" charset="2"/>
              <a:buChar char="ü"/>
            </a:pPr>
            <a:r>
              <a:rPr kumimoji="1" lang="zh-CN" altLang="en-US" sz="1600" dirty="0"/>
              <a:t>中国大陆首次上市时间： </a:t>
            </a:r>
            <a:r>
              <a:rPr kumimoji="1" lang="en-US" altLang="zh-CN" sz="1600" dirty="0">
                <a:solidFill>
                  <a:srgbClr val="FF0000"/>
                </a:solidFill>
              </a:rPr>
              <a:t>2022</a:t>
            </a:r>
            <a:r>
              <a:rPr kumimoji="1" lang="zh-CN" altLang="en-US" sz="1600" dirty="0">
                <a:solidFill>
                  <a:srgbClr val="FF0000"/>
                </a:solidFill>
              </a:rPr>
              <a:t>年</a:t>
            </a:r>
            <a:r>
              <a:rPr kumimoji="1" lang="en-US" altLang="zh-CN" sz="1600" dirty="0">
                <a:solidFill>
                  <a:srgbClr val="FF0000"/>
                </a:solidFill>
              </a:rPr>
              <a:t>7</a:t>
            </a:r>
            <a:r>
              <a:rPr kumimoji="1" lang="zh-CN" altLang="en-US" sz="1600" dirty="0">
                <a:solidFill>
                  <a:srgbClr val="FF0000"/>
                </a:solidFill>
              </a:rPr>
              <a:t>月</a:t>
            </a:r>
            <a:r>
              <a:rPr kumimoji="1" lang="en-US" altLang="zh-CN" sz="1600" dirty="0">
                <a:solidFill>
                  <a:srgbClr val="FF0000"/>
                </a:solidFill>
              </a:rPr>
              <a:t>26</a:t>
            </a:r>
            <a:r>
              <a:rPr kumimoji="1" lang="zh-CN" altLang="en-US" sz="1600" dirty="0">
                <a:solidFill>
                  <a:srgbClr val="FF0000"/>
                </a:solidFill>
              </a:rPr>
              <a:t>日</a:t>
            </a:r>
            <a:endParaRPr kumimoji="1" lang="en-US" altLang="zh-CN" sz="1600" dirty="0">
              <a:solidFill>
                <a:srgbClr val="FF0000"/>
              </a:solidFill>
            </a:endParaRPr>
          </a:p>
          <a:p>
            <a:pPr marL="285750" indent="-285750">
              <a:lnSpc>
                <a:spcPct val="150000"/>
              </a:lnSpc>
              <a:buFont typeface="Wingdings" panose="05000000000000000000" pitchFamily="2" charset="2"/>
              <a:buChar char="ü"/>
            </a:pPr>
            <a:r>
              <a:rPr kumimoji="1" lang="zh-CN" altLang="en-US" sz="1600" dirty="0"/>
              <a:t>目前大陆地区同通用名药品的上市情况：</a:t>
            </a:r>
            <a:r>
              <a:rPr kumimoji="1" lang="zh-CN" altLang="en-US" sz="1600" dirty="0">
                <a:solidFill>
                  <a:srgbClr val="FF0000"/>
                </a:solidFill>
              </a:rPr>
              <a:t>无</a:t>
            </a:r>
            <a:endParaRPr kumimoji="1" lang="en-US" altLang="zh-CN" sz="1600" dirty="0">
              <a:solidFill>
                <a:srgbClr val="FF0000"/>
              </a:solidFill>
            </a:endParaRPr>
          </a:p>
          <a:p>
            <a:pPr marL="285750" indent="-285750">
              <a:lnSpc>
                <a:spcPct val="150000"/>
              </a:lnSpc>
              <a:buFont typeface="Wingdings" panose="05000000000000000000" pitchFamily="2" charset="2"/>
              <a:buChar char="ü"/>
            </a:pPr>
            <a:r>
              <a:rPr kumimoji="1" lang="zh-CN" altLang="en-US" sz="1600" dirty="0"/>
              <a:t>全球首个上市国家</a:t>
            </a:r>
            <a:r>
              <a:rPr kumimoji="1" lang="en-US" altLang="zh-CN" sz="1600" dirty="0"/>
              <a:t>/</a:t>
            </a:r>
            <a:r>
              <a:rPr kumimoji="1" lang="zh-CN" altLang="en-US" sz="1600" dirty="0"/>
              <a:t>地区及上市时间：</a:t>
            </a:r>
            <a:r>
              <a:rPr kumimoji="1" lang="en-US" altLang="zh-CN" sz="1600" dirty="0">
                <a:solidFill>
                  <a:srgbClr val="FF0000"/>
                </a:solidFill>
              </a:rPr>
              <a:t>2007</a:t>
            </a:r>
            <a:r>
              <a:rPr kumimoji="1" lang="zh-CN" altLang="en-US" sz="1600" dirty="0">
                <a:solidFill>
                  <a:srgbClr val="FF0000"/>
                </a:solidFill>
              </a:rPr>
              <a:t>年</a:t>
            </a:r>
            <a:r>
              <a:rPr kumimoji="1" lang="en-US" altLang="zh-CN" sz="1600" dirty="0">
                <a:solidFill>
                  <a:srgbClr val="FF0000"/>
                </a:solidFill>
              </a:rPr>
              <a:t>10</a:t>
            </a:r>
            <a:r>
              <a:rPr kumimoji="1" lang="zh-CN" altLang="en-US" sz="1600" dirty="0">
                <a:solidFill>
                  <a:srgbClr val="FF0000"/>
                </a:solidFill>
              </a:rPr>
              <a:t>月，日本</a:t>
            </a:r>
            <a:endParaRPr kumimoji="1" lang="en-US" altLang="zh-CN" sz="1600" dirty="0">
              <a:solidFill>
                <a:srgbClr val="FF0000"/>
              </a:solidFill>
            </a:endParaRPr>
          </a:p>
          <a:p>
            <a:pPr marL="285750" indent="-285750">
              <a:lnSpc>
                <a:spcPct val="150000"/>
              </a:lnSpc>
              <a:buFont typeface="Wingdings" panose="05000000000000000000" pitchFamily="2" charset="2"/>
              <a:buChar char="ü"/>
            </a:pPr>
            <a:r>
              <a:rPr kumimoji="1" lang="zh-CN" altLang="en-US" sz="1600" dirty="0"/>
              <a:t>是否为</a:t>
            </a:r>
            <a:r>
              <a:rPr kumimoji="1" lang="en-US" altLang="zh-CN" sz="1600" dirty="0"/>
              <a:t>OTC</a:t>
            </a:r>
            <a:r>
              <a:rPr kumimoji="1" lang="zh-CN" altLang="en-US" sz="1600" dirty="0"/>
              <a:t>药品：</a:t>
            </a:r>
            <a:r>
              <a:rPr kumimoji="1" lang="zh-CN" altLang="en-US" sz="1600" dirty="0">
                <a:solidFill>
                  <a:srgbClr val="FF0000"/>
                </a:solidFill>
              </a:rPr>
              <a:t>否</a:t>
            </a:r>
            <a:endParaRPr kumimoji="1" lang="en-US" altLang="zh-CN" sz="1600" dirty="0">
              <a:solidFill>
                <a:srgbClr val="FF0000"/>
              </a:solidFill>
            </a:endParaRPr>
          </a:p>
          <a:p>
            <a:pPr marL="285750" indent="-285750">
              <a:lnSpc>
                <a:spcPct val="150000"/>
              </a:lnSpc>
              <a:buFont typeface="Wingdings" panose="05000000000000000000" pitchFamily="2" charset="2"/>
              <a:buChar char="ü"/>
            </a:pPr>
            <a:r>
              <a:rPr kumimoji="1" lang="zh-CN" altLang="en-US" sz="1600" dirty="0"/>
              <a:t>适应症：</a:t>
            </a:r>
            <a:r>
              <a:rPr kumimoji="1" lang="zh-CN" altLang="en-US" sz="1600" dirty="0">
                <a:solidFill>
                  <a:srgbClr val="FF0000"/>
                </a:solidFill>
              </a:rPr>
              <a:t>本品适用于治疗</a:t>
            </a:r>
            <a:r>
              <a:rPr kumimoji="1" lang="en-US" altLang="zh-CN" sz="1600" dirty="0">
                <a:solidFill>
                  <a:srgbClr val="FF0000"/>
                </a:solidFill>
              </a:rPr>
              <a:t>WHO</a:t>
            </a:r>
            <a:r>
              <a:rPr kumimoji="1" lang="zh-CN" altLang="en-US" sz="1600" dirty="0">
                <a:solidFill>
                  <a:srgbClr val="FF0000"/>
                </a:solidFill>
              </a:rPr>
              <a:t>功能分级</a:t>
            </a:r>
            <a:r>
              <a:rPr kumimoji="1" lang="en-US" altLang="zh-CN" sz="1600" dirty="0">
                <a:solidFill>
                  <a:srgbClr val="FF0000"/>
                </a:solidFill>
              </a:rPr>
              <a:t>I</a:t>
            </a:r>
            <a:r>
              <a:rPr kumimoji="1" lang="zh-CN" altLang="en-US" sz="1600" dirty="0">
                <a:solidFill>
                  <a:srgbClr val="FF0000"/>
                </a:solidFill>
              </a:rPr>
              <a:t>级</a:t>
            </a:r>
            <a:r>
              <a:rPr kumimoji="1" lang="en-US" altLang="zh-CN" sz="1600" dirty="0">
                <a:solidFill>
                  <a:srgbClr val="FF0000"/>
                </a:solidFill>
              </a:rPr>
              <a:t>-III</a:t>
            </a:r>
            <a:r>
              <a:rPr kumimoji="1" lang="zh-CN" altLang="en-US" sz="1600" dirty="0">
                <a:solidFill>
                  <a:srgbClr val="FF0000"/>
                </a:solidFill>
              </a:rPr>
              <a:t>级的肺动脉高压（</a:t>
            </a:r>
            <a:r>
              <a:rPr kumimoji="1" lang="en-US" altLang="zh-CN" sz="1600" dirty="0">
                <a:solidFill>
                  <a:srgbClr val="FF0000"/>
                </a:solidFill>
              </a:rPr>
              <a:t>PAH</a:t>
            </a:r>
            <a:r>
              <a:rPr kumimoji="1" lang="zh-CN" altLang="en-US" sz="1600" dirty="0">
                <a:solidFill>
                  <a:srgbClr val="FF0000"/>
                </a:solidFill>
              </a:rPr>
              <a:t>，</a:t>
            </a:r>
            <a:r>
              <a:rPr kumimoji="1" lang="en-US" altLang="zh-CN" sz="1600" dirty="0">
                <a:solidFill>
                  <a:srgbClr val="FF0000"/>
                </a:solidFill>
              </a:rPr>
              <a:t>WHO</a:t>
            </a:r>
            <a:r>
              <a:rPr kumimoji="1" lang="zh-CN" altLang="en-US" sz="1600" dirty="0">
                <a:solidFill>
                  <a:srgbClr val="FF0000"/>
                </a:solidFill>
              </a:rPr>
              <a:t>第</a:t>
            </a:r>
            <a:r>
              <a:rPr kumimoji="1" lang="en-US" altLang="zh-CN" sz="1600" dirty="0">
                <a:solidFill>
                  <a:srgbClr val="FF0000"/>
                </a:solidFill>
              </a:rPr>
              <a:t>1</a:t>
            </a:r>
            <a:r>
              <a:rPr kumimoji="1" lang="zh-CN" altLang="en-US" sz="1600" dirty="0">
                <a:solidFill>
                  <a:srgbClr val="FF0000"/>
                </a:solidFill>
              </a:rPr>
              <a:t>组）的患者，以改善患者的运动能力</a:t>
            </a:r>
            <a:r>
              <a:rPr kumimoji="1" lang="en-US" altLang="zh-CN" sz="1600" baseline="30000" dirty="0">
                <a:solidFill>
                  <a:srgbClr val="FF0000"/>
                </a:solidFill>
              </a:rPr>
              <a:t>1</a:t>
            </a:r>
            <a:endParaRPr kumimoji="1" lang="en-US" altLang="zh-CN" sz="1600" baseline="30000" dirty="0"/>
          </a:p>
          <a:p>
            <a:pPr marL="285750" indent="-285750">
              <a:lnSpc>
                <a:spcPct val="150000"/>
              </a:lnSpc>
              <a:buFont typeface="Wingdings" panose="05000000000000000000" pitchFamily="2" charset="2"/>
              <a:buChar char="ü"/>
            </a:pPr>
            <a:r>
              <a:rPr kumimoji="1" lang="zh-CN" altLang="en-US" sz="1600" dirty="0"/>
              <a:t>大陆地区发病率及年发病患者总数：</a:t>
            </a:r>
            <a:r>
              <a:rPr kumimoji="1" lang="zh-CN" altLang="en-US" sz="1600" dirty="0">
                <a:solidFill>
                  <a:srgbClr val="FF0000"/>
                </a:solidFill>
              </a:rPr>
              <a:t>国内尚无相关数据，欧洲数据显示，</a:t>
            </a:r>
            <a:r>
              <a:rPr kumimoji="1" lang="en-US" altLang="zh-CN" sz="1600" dirty="0">
                <a:solidFill>
                  <a:srgbClr val="FF0000"/>
                </a:solidFill>
              </a:rPr>
              <a:t>PAH</a:t>
            </a:r>
            <a:r>
              <a:rPr kumimoji="1" lang="zh-CN" altLang="en-US" sz="1600" dirty="0">
                <a:solidFill>
                  <a:srgbClr val="FF0000"/>
                </a:solidFill>
              </a:rPr>
              <a:t>发病率为</a:t>
            </a:r>
            <a:r>
              <a:rPr kumimoji="1" lang="en-US" altLang="zh-CN" sz="1600" dirty="0">
                <a:solidFill>
                  <a:srgbClr val="FF0000"/>
                </a:solidFill>
              </a:rPr>
              <a:t>5-10/</a:t>
            </a:r>
            <a:r>
              <a:rPr kumimoji="1" lang="zh-CN" altLang="en-US" sz="1600" dirty="0">
                <a:solidFill>
                  <a:srgbClr val="FF0000"/>
                </a:solidFill>
              </a:rPr>
              <a:t>百万年，以此推测中国大陆年发病率患者总数为</a:t>
            </a:r>
            <a:r>
              <a:rPr kumimoji="1" lang="en-US" altLang="zh-CN" sz="1600" dirty="0">
                <a:solidFill>
                  <a:srgbClr val="FF0000"/>
                </a:solidFill>
              </a:rPr>
              <a:t>7000-14000</a:t>
            </a:r>
            <a:r>
              <a:rPr kumimoji="1" lang="zh-CN" altLang="en-US" sz="1600" dirty="0">
                <a:solidFill>
                  <a:srgbClr val="FF0000"/>
                </a:solidFill>
              </a:rPr>
              <a:t>人（以</a:t>
            </a:r>
            <a:r>
              <a:rPr kumimoji="1" lang="en-US" altLang="zh-CN" sz="1600" dirty="0">
                <a:solidFill>
                  <a:srgbClr val="FF0000"/>
                </a:solidFill>
              </a:rPr>
              <a:t>14</a:t>
            </a:r>
            <a:r>
              <a:rPr kumimoji="1" lang="zh-CN" altLang="en-US" sz="1600" dirty="0">
                <a:solidFill>
                  <a:srgbClr val="FF0000"/>
                </a:solidFill>
              </a:rPr>
              <a:t>亿人口计算）</a:t>
            </a:r>
            <a:r>
              <a:rPr kumimoji="1" lang="en-US" altLang="zh-CN" sz="1600" baseline="30000" dirty="0">
                <a:solidFill>
                  <a:srgbClr val="FF0000"/>
                </a:solidFill>
              </a:rPr>
              <a:t>2</a:t>
            </a:r>
          </a:p>
          <a:p>
            <a:pPr marL="285750" indent="-285750">
              <a:lnSpc>
                <a:spcPct val="150000"/>
              </a:lnSpc>
              <a:buFont typeface="Wingdings" panose="05000000000000000000" pitchFamily="2" charset="2"/>
              <a:buChar char="ü"/>
            </a:pPr>
            <a:r>
              <a:rPr kumimoji="1" lang="zh-CN" altLang="en-US" sz="1600" dirty="0"/>
              <a:t>参照药品建议：</a:t>
            </a:r>
            <a:r>
              <a:rPr kumimoji="1" lang="zh-CN" altLang="en-US" sz="1600" dirty="0">
                <a:solidFill>
                  <a:srgbClr val="FF0000"/>
                </a:solidFill>
              </a:rPr>
              <a:t>司来帕格片</a:t>
            </a:r>
            <a:endParaRPr kumimoji="1" lang="en-US" altLang="zh-CN" sz="1600" dirty="0">
              <a:solidFill>
                <a:srgbClr val="FF0000"/>
              </a:solidFill>
            </a:endParaRPr>
          </a:p>
          <a:p>
            <a:pPr marL="285750" indent="-285750">
              <a:lnSpc>
                <a:spcPct val="150000"/>
              </a:lnSpc>
              <a:buFont typeface="Wingdings" panose="05000000000000000000" pitchFamily="2" charset="2"/>
              <a:buChar char="ü"/>
            </a:pPr>
            <a:r>
              <a:rPr kumimoji="1" lang="zh-CN" altLang="en-US" sz="1600" dirty="0"/>
              <a:t>与参照药品优势：</a:t>
            </a:r>
            <a:r>
              <a:rPr kumimoji="1" lang="zh-CN" altLang="en-US" sz="1600" dirty="0">
                <a:solidFill>
                  <a:srgbClr val="FF0000"/>
                </a:solidFill>
              </a:rPr>
              <a:t>单一规格，三段式剂量滴定简单方便，更适宜患者使用</a:t>
            </a:r>
            <a:endParaRPr kumimoji="1" lang="en-US" altLang="zh-CN" sz="1600" dirty="0"/>
          </a:p>
          <a:p>
            <a:pPr marL="285750" indent="-285750">
              <a:lnSpc>
                <a:spcPct val="150000"/>
              </a:lnSpc>
              <a:buFont typeface="Wingdings" panose="05000000000000000000" pitchFamily="2" charset="2"/>
              <a:buChar char="ü"/>
            </a:pPr>
            <a:endParaRPr kumimoji="1" lang="en-US" altLang="zh-CN" sz="1600" dirty="0"/>
          </a:p>
        </p:txBody>
      </p:sp>
      <p:sp>
        <p:nvSpPr>
          <p:cNvPr id="17" name="圆角矩形 3">
            <a:extLst>
              <a:ext uri="{FF2B5EF4-FFF2-40B4-BE49-F238E27FC236}">
                <a16:creationId xmlns:a16="http://schemas.microsoft.com/office/drawing/2014/main" id="{5A434F83-8404-FA6D-FB99-B69B76776DA1}"/>
              </a:ext>
            </a:extLst>
          </p:cNvPr>
          <p:cNvSpPr/>
          <p:nvPr/>
        </p:nvSpPr>
        <p:spPr>
          <a:xfrm>
            <a:off x="854627" y="887331"/>
            <a:ext cx="10278193" cy="47667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文本框 17">
            <a:extLst>
              <a:ext uri="{FF2B5EF4-FFF2-40B4-BE49-F238E27FC236}">
                <a16:creationId xmlns:a16="http://schemas.microsoft.com/office/drawing/2014/main" id="{7AC35D87-3AE1-B91E-5568-79AA05C5ADAE}"/>
              </a:ext>
            </a:extLst>
          </p:cNvPr>
          <p:cNvSpPr txBox="1"/>
          <p:nvPr/>
        </p:nvSpPr>
        <p:spPr>
          <a:xfrm>
            <a:off x="854627" y="6050776"/>
            <a:ext cx="6141172" cy="553998"/>
          </a:xfrm>
          <a:prstGeom prst="rect">
            <a:avLst/>
          </a:prstGeom>
          <a:noFill/>
        </p:spPr>
        <p:txBody>
          <a:bodyPr wrap="square" rtlCol="0">
            <a:spAutoFit/>
          </a:bodyPr>
          <a:lstStyle/>
          <a:p>
            <a:r>
              <a:rPr kumimoji="1" lang="zh-CN" altLang="en-US" sz="1000" dirty="0"/>
              <a:t>数据来源于：</a:t>
            </a:r>
            <a:endParaRPr kumimoji="1" lang="en-US" altLang="zh-CN" sz="1000" dirty="0"/>
          </a:p>
          <a:p>
            <a:pPr marL="228600" indent="-228600">
              <a:buFontTx/>
              <a:buAutoNum type="arabicPeriod"/>
            </a:pPr>
            <a:r>
              <a:rPr kumimoji="1" lang="zh-CN" altLang="en-US" sz="1000" dirty="0"/>
              <a:t>贝前列素钠缓释片说明书（</a:t>
            </a:r>
            <a:r>
              <a:rPr kumimoji="1" lang="en-US" altLang="zh-CN" sz="1000" dirty="0"/>
              <a:t>2022.10.14</a:t>
            </a:r>
            <a:r>
              <a:rPr kumimoji="1" lang="zh-CN" altLang="en-US" sz="1000" dirty="0"/>
              <a:t>版）</a:t>
            </a:r>
            <a:endParaRPr kumimoji="1" lang="en-US" altLang="zh-CN" sz="1000" dirty="0"/>
          </a:p>
          <a:p>
            <a:pPr marL="228600" indent="-228600">
              <a:buFontTx/>
              <a:buAutoNum type="arabicPeriod"/>
            </a:pPr>
            <a:r>
              <a:rPr kumimoji="1" lang="zh-CN" altLang="en-US" sz="1000" dirty="0"/>
              <a:t>中华医学会呼吸病学分会肺栓塞与肺血管病学组</a:t>
            </a:r>
            <a:r>
              <a:rPr kumimoji="1" lang="en-US" altLang="zh-CN" sz="1000" dirty="0"/>
              <a:t>,</a:t>
            </a:r>
            <a:r>
              <a:rPr kumimoji="1" lang="zh-CN" altLang="en-US" sz="1000" dirty="0"/>
              <a:t> 等</a:t>
            </a:r>
            <a:r>
              <a:rPr kumimoji="1" lang="en-US" altLang="zh-CN" sz="1000" dirty="0"/>
              <a:t>.</a:t>
            </a:r>
            <a:r>
              <a:rPr kumimoji="1" lang="zh-CN" altLang="en-US" sz="1000" dirty="0"/>
              <a:t>中华医学杂志</a:t>
            </a:r>
            <a:r>
              <a:rPr kumimoji="1" lang="en-US" altLang="zh-CN" sz="1000" dirty="0"/>
              <a:t>.</a:t>
            </a:r>
            <a:r>
              <a:rPr kumimoji="1" lang="zh-CN" altLang="en-US" sz="1000" dirty="0"/>
              <a:t> </a:t>
            </a:r>
            <a:r>
              <a:rPr kumimoji="1" lang="en-US" altLang="zh-CN" sz="1000" dirty="0"/>
              <a:t>2021;</a:t>
            </a:r>
            <a:r>
              <a:rPr kumimoji="1" lang="zh-CN" altLang="en-US" sz="1000" dirty="0"/>
              <a:t> </a:t>
            </a:r>
            <a:r>
              <a:rPr kumimoji="1" lang="en-US" altLang="zh-CN" sz="1000" dirty="0"/>
              <a:t>101(1):</a:t>
            </a:r>
            <a:r>
              <a:rPr kumimoji="1" lang="zh-CN" altLang="en-US" sz="1000" dirty="0"/>
              <a:t> </a:t>
            </a:r>
            <a:r>
              <a:rPr kumimoji="1" lang="en-US" altLang="zh-CN" sz="1000" dirty="0"/>
              <a:t>11-51.</a:t>
            </a:r>
            <a:r>
              <a:rPr kumimoji="1" lang="zh-CN" altLang="en-US" sz="1000" dirty="0"/>
              <a:t> </a:t>
            </a:r>
          </a:p>
        </p:txBody>
      </p:sp>
    </p:spTree>
    <p:extLst>
      <p:ext uri="{BB962C8B-B14F-4D97-AF65-F5344CB8AC3E}">
        <p14:creationId xmlns:p14="http://schemas.microsoft.com/office/powerpoint/2010/main" val="66599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728875" y="5897768"/>
            <a:ext cx="5372986" cy="553998"/>
          </a:xfrm>
          <a:prstGeom prst="rect">
            <a:avLst/>
          </a:prstGeom>
          <a:noFill/>
        </p:spPr>
        <p:txBody>
          <a:bodyPr wrap="square" rtlCol="0">
            <a:spAutoFit/>
          </a:bodyPr>
          <a:lstStyle/>
          <a:p>
            <a:r>
              <a:rPr kumimoji="1" lang="zh-CN" altLang="en-US" sz="1000" dirty="0"/>
              <a:t>数据来源于：</a:t>
            </a:r>
            <a:endParaRPr kumimoji="1" lang="en-US" altLang="zh-CN" sz="1000" dirty="0"/>
          </a:p>
          <a:p>
            <a:pPr marL="228600" indent="-228600">
              <a:buFontTx/>
              <a:buAutoNum type="arabicPeriod"/>
            </a:pPr>
            <a:r>
              <a:rPr kumimoji="1" lang="zh-CN" altLang="en-US" sz="1000" dirty="0"/>
              <a:t>中华医学会呼吸病学分会肺栓塞与肺血管病学组</a:t>
            </a:r>
            <a:r>
              <a:rPr kumimoji="1" lang="en-US" altLang="zh-CN" sz="1000" dirty="0"/>
              <a:t>,</a:t>
            </a:r>
            <a:r>
              <a:rPr kumimoji="1" lang="zh-CN" altLang="en-US" sz="1000" dirty="0"/>
              <a:t> 等</a:t>
            </a:r>
            <a:r>
              <a:rPr kumimoji="1" lang="en-US" altLang="zh-CN" sz="1000" dirty="0"/>
              <a:t>.</a:t>
            </a:r>
            <a:r>
              <a:rPr kumimoji="1" lang="zh-CN" altLang="en-US" sz="1000" dirty="0"/>
              <a:t>中华医学杂志</a:t>
            </a:r>
            <a:r>
              <a:rPr kumimoji="1" lang="en-US" altLang="zh-CN" sz="1000" dirty="0"/>
              <a:t>.</a:t>
            </a:r>
            <a:r>
              <a:rPr kumimoji="1" lang="zh-CN" altLang="en-US" sz="1000" dirty="0"/>
              <a:t> </a:t>
            </a:r>
            <a:r>
              <a:rPr kumimoji="1" lang="en-US" altLang="zh-CN" sz="1000" dirty="0"/>
              <a:t>2021;</a:t>
            </a:r>
            <a:r>
              <a:rPr kumimoji="1" lang="zh-CN" altLang="en-US" sz="1000" dirty="0"/>
              <a:t> </a:t>
            </a:r>
            <a:r>
              <a:rPr kumimoji="1" lang="en-US" altLang="zh-CN" sz="1000" dirty="0"/>
              <a:t>101(1):</a:t>
            </a:r>
            <a:r>
              <a:rPr kumimoji="1" lang="zh-CN" altLang="en-US" sz="1000" dirty="0"/>
              <a:t> </a:t>
            </a:r>
            <a:r>
              <a:rPr kumimoji="1" lang="en-US" altLang="zh-CN" sz="1000" dirty="0"/>
              <a:t>11-51</a:t>
            </a:r>
            <a:r>
              <a:rPr kumimoji="1" lang="zh-CN" altLang="en-US" sz="1000" dirty="0"/>
              <a:t> </a:t>
            </a:r>
          </a:p>
          <a:p>
            <a:pPr marL="228600" indent="-228600">
              <a:buFontTx/>
              <a:buAutoNum type="arabicPeriod"/>
            </a:pPr>
            <a:r>
              <a:rPr kumimoji="1" lang="zh-CN" altLang="en-US" sz="1000" dirty="0"/>
              <a:t>贝前列素钠缓释片说明书（</a:t>
            </a:r>
            <a:r>
              <a:rPr kumimoji="1" lang="en-US" altLang="zh-CN" sz="1000" dirty="0"/>
              <a:t>2022.10.14</a:t>
            </a:r>
            <a:r>
              <a:rPr kumimoji="1" lang="zh-CN" altLang="en-US" sz="1000" dirty="0"/>
              <a:t>版）</a:t>
            </a:r>
            <a:endParaRPr kumimoji="1" lang="en-US" altLang="zh-CN" sz="1000" dirty="0"/>
          </a:p>
        </p:txBody>
      </p:sp>
      <p:sp>
        <p:nvSpPr>
          <p:cNvPr id="8" name="矩形 7"/>
          <p:cNvSpPr/>
          <p:nvPr/>
        </p:nvSpPr>
        <p:spPr>
          <a:xfrm>
            <a:off x="697842" y="1921085"/>
            <a:ext cx="4595186" cy="1668214"/>
          </a:xfrm>
          <a:prstGeom prst="rect">
            <a:avLst/>
          </a:prstGeom>
        </p:spPr>
        <p:txBody>
          <a:bodyPr wrap="square">
            <a:spAutoFit/>
          </a:bodyPr>
          <a:lstStyle/>
          <a:p>
            <a:pPr>
              <a:lnSpc>
                <a:spcPct val="150000"/>
              </a:lnSpc>
            </a:pPr>
            <a:r>
              <a:rPr kumimoji="1" lang="zh-CN" altLang="en-US" sz="1400" dirty="0"/>
              <a:t>肺动脉高压（</a:t>
            </a:r>
            <a:r>
              <a:rPr kumimoji="1" lang="en-US" altLang="zh-CN" sz="1400" dirty="0"/>
              <a:t>PAH</a:t>
            </a:r>
            <a:r>
              <a:rPr kumimoji="1" lang="zh-CN" altLang="en-US" sz="1400" dirty="0"/>
              <a:t>）是由多种异源性疾病（病因）和不同发病机制所致肺血管结构或功能改变，引起肺血管阻力和肺动脉压力升高的临床和病理生理综合征，继而发展成右心衰竭甚至死亡。</a:t>
            </a:r>
            <a:r>
              <a:rPr kumimoji="1" lang="en-US" altLang="zh-CN" sz="1400" dirty="0"/>
              <a:t>PAH</a:t>
            </a:r>
            <a:r>
              <a:rPr kumimoji="1" lang="zh-CN" altLang="en-US" sz="1400" dirty="0"/>
              <a:t>目前仍然是一个无法治愈的、渐进的并且最终致命的疾病，预后差。</a:t>
            </a:r>
            <a:endParaRPr kumimoji="1" lang="en-US" altLang="zh-CN" sz="1400" dirty="0"/>
          </a:p>
        </p:txBody>
      </p:sp>
      <p:sp>
        <p:nvSpPr>
          <p:cNvPr id="9" name="圆角矩形 8"/>
          <p:cNvSpPr/>
          <p:nvPr/>
        </p:nvSpPr>
        <p:spPr>
          <a:xfrm>
            <a:off x="513115" y="1789775"/>
            <a:ext cx="5096012" cy="186790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íS1ídè"/>
          <p:cNvSpPr/>
          <p:nvPr/>
        </p:nvSpPr>
        <p:spPr bwMode="auto">
          <a:xfrm>
            <a:off x="496558" y="1564865"/>
            <a:ext cx="2121039" cy="431413"/>
          </a:xfrm>
          <a:prstGeom prst="homePlate">
            <a:avLst/>
          </a:prstGeom>
          <a:solidFill>
            <a:schemeClr val="accent4">
              <a:lumMod val="75000"/>
            </a:schemeClr>
          </a:solidFill>
          <a:ln w="28575" algn="ctr">
            <a:noFill/>
            <a:round/>
          </a:ln>
        </p:spPr>
        <p:txBody>
          <a:bodyPr wrap="none" lIns="91440" tIns="45720" rIns="91440" bIns="45720" anchor="ctr">
            <a:normAutofit/>
          </a:bodyPr>
          <a:lstStyle/>
          <a:p>
            <a:pPr algn="ctr"/>
            <a:r>
              <a:rPr lang="zh-CN" altLang="en-US" sz="1600" b="1" kern="0" dirty="0">
                <a:solidFill>
                  <a:schemeClr val="bg1"/>
                </a:solidFill>
                <a:latin typeface="+mn-ea"/>
                <a:cs typeface="微软雅黑" panose="020B0503020204020204" pitchFamily="34" charset="-122"/>
              </a:rPr>
              <a:t>所治疗疾病基本情况</a:t>
            </a:r>
            <a:r>
              <a:rPr lang="en-US" altLang="zh-CN" sz="1600" b="1" kern="0" baseline="30000" dirty="0">
                <a:solidFill>
                  <a:schemeClr val="bg1"/>
                </a:solidFill>
                <a:latin typeface="+mn-ea"/>
                <a:cs typeface="微软雅黑" panose="020B0503020204020204" pitchFamily="34" charset="-122"/>
              </a:rPr>
              <a:t>1</a:t>
            </a:r>
            <a:endParaRPr lang="zh-CN" altLang="en-US" sz="1600" b="1" kern="0" baseline="30000" dirty="0">
              <a:solidFill>
                <a:schemeClr val="bg1"/>
              </a:solidFill>
              <a:latin typeface="+mn-ea"/>
              <a:cs typeface="微软雅黑" panose="020B0503020204020204" pitchFamily="34" charset="-122"/>
            </a:endParaRPr>
          </a:p>
        </p:txBody>
      </p:sp>
      <p:sp>
        <p:nvSpPr>
          <p:cNvPr id="15" name="矩形 14"/>
          <p:cNvSpPr/>
          <p:nvPr/>
        </p:nvSpPr>
        <p:spPr>
          <a:xfrm>
            <a:off x="728875" y="4298608"/>
            <a:ext cx="4655550" cy="1346522"/>
          </a:xfrm>
          <a:prstGeom prst="rect">
            <a:avLst/>
          </a:prstGeom>
        </p:spPr>
        <p:txBody>
          <a:bodyPr wrap="square">
            <a:spAutoFit/>
          </a:bodyPr>
          <a:lstStyle/>
          <a:p>
            <a:pPr>
              <a:lnSpc>
                <a:spcPct val="150000"/>
              </a:lnSpc>
            </a:pPr>
            <a:r>
              <a:rPr kumimoji="1" lang="zh-CN" altLang="en-US" sz="1400" dirty="0"/>
              <a:t>通常情况下，成人的初始剂量为每日</a:t>
            </a:r>
            <a:r>
              <a:rPr kumimoji="1" lang="en-US" altLang="zh-CN" sz="1400" dirty="0"/>
              <a:t>120μg</a:t>
            </a:r>
            <a:r>
              <a:rPr kumimoji="1" lang="zh-CN" altLang="en-US" sz="1400" dirty="0"/>
              <a:t>，分</a:t>
            </a:r>
            <a:r>
              <a:rPr kumimoji="1" lang="en-US" altLang="zh-CN" sz="1400" dirty="0"/>
              <a:t>2</a:t>
            </a:r>
            <a:r>
              <a:rPr kumimoji="1" lang="zh-CN" altLang="en-US" sz="1400" dirty="0"/>
              <a:t>次口服（早餐后和晚餐后）。根据症状（不良反应）的情况，逐渐增加剂量。可根据患者的症状和耐受性等调整剂量，每日的最大剂量为</a:t>
            </a:r>
            <a:r>
              <a:rPr kumimoji="1" lang="en-US" altLang="zh-CN" sz="1400" dirty="0"/>
              <a:t>360μg</a:t>
            </a:r>
            <a:r>
              <a:rPr kumimoji="1" lang="zh-CN" altLang="en-US" sz="1400" dirty="0"/>
              <a:t>，分</a:t>
            </a:r>
            <a:r>
              <a:rPr kumimoji="1" lang="en-US" altLang="zh-CN" sz="1400" dirty="0"/>
              <a:t>2</a:t>
            </a:r>
            <a:r>
              <a:rPr kumimoji="1" lang="zh-CN" altLang="en-US" sz="1400" dirty="0"/>
              <a:t>次口服（早餐后和晚餐后）</a:t>
            </a:r>
            <a:endParaRPr lang="zh-CN" altLang="en-US" sz="1400" dirty="0">
              <a:latin typeface="+mn-ea"/>
              <a:cs typeface="微软雅黑" panose="020B0503020204020204" pitchFamily="34" charset="-122"/>
            </a:endParaRPr>
          </a:p>
        </p:txBody>
      </p:sp>
      <p:sp>
        <p:nvSpPr>
          <p:cNvPr id="16" name="圆角矩形 15"/>
          <p:cNvSpPr/>
          <p:nvPr/>
        </p:nvSpPr>
        <p:spPr>
          <a:xfrm>
            <a:off x="513115" y="4100590"/>
            <a:ext cx="5064480" cy="159698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íS1ídè"/>
          <p:cNvSpPr/>
          <p:nvPr/>
        </p:nvSpPr>
        <p:spPr bwMode="auto">
          <a:xfrm rot="10800000">
            <a:off x="3663819" y="3865756"/>
            <a:ext cx="1913776" cy="431413"/>
          </a:xfrm>
          <a:prstGeom prst="homePlate">
            <a:avLst/>
          </a:prstGeom>
          <a:solidFill>
            <a:schemeClr val="accent1"/>
          </a:solidFill>
          <a:ln w="28575" algn="ctr">
            <a:noFill/>
            <a:round/>
          </a:ln>
        </p:spPr>
        <p:txBody>
          <a:bodyPr wrap="none" lIns="91440" tIns="45720" rIns="91440" bIns="45720" anchor="ctr">
            <a:normAutofit/>
          </a:bodyPr>
          <a:lstStyle/>
          <a:p>
            <a:pPr algn="ctr"/>
            <a:endParaRPr lang="zh-CN" altLang="en-US" sz="1600" b="1" kern="0" dirty="0">
              <a:solidFill>
                <a:schemeClr val="bg1"/>
              </a:solidFill>
              <a:latin typeface="+mn-ea"/>
              <a:cs typeface="微软雅黑" panose="020B0503020204020204" pitchFamily="34" charset="-122"/>
            </a:endParaRPr>
          </a:p>
        </p:txBody>
      </p:sp>
      <p:sp>
        <p:nvSpPr>
          <p:cNvPr id="18" name="文本框 17"/>
          <p:cNvSpPr txBox="1"/>
          <p:nvPr/>
        </p:nvSpPr>
        <p:spPr>
          <a:xfrm>
            <a:off x="4535791" y="3894828"/>
            <a:ext cx="1498092" cy="338554"/>
          </a:xfrm>
          <a:prstGeom prst="rect">
            <a:avLst/>
          </a:prstGeom>
          <a:noFill/>
        </p:spPr>
        <p:txBody>
          <a:bodyPr wrap="square" rtlCol="0">
            <a:spAutoFit/>
          </a:bodyPr>
          <a:lstStyle/>
          <a:p>
            <a:r>
              <a:rPr kumimoji="1" lang="zh-CN" altLang="en-US" sz="1600" b="1" dirty="0">
                <a:solidFill>
                  <a:schemeClr val="bg1"/>
                </a:solidFill>
              </a:rPr>
              <a:t>用法用量</a:t>
            </a:r>
            <a:r>
              <a:rPr kumimoji="1" lang="en-US" altLang="zh-CN" sz="1600" b="1" baseline="30000" dirty="0">
                <a:solidFill>
                  <a:schemeClr val="bg1"/>
                </a:solidFill>
              </a:rPr>
              <a:t>2</a:t>
            </a:r>
            <a:endParaRPr kumimoji="1" lang="zh-CN" altLang="en-US" sz="1600" b="1" baseline="30000" dirty="0">
              <a:solidFill>
                <a:schemeClr val="bg1"/>
              </a:solidFill>
            </a:endParaRPr>
          </a:p>
        </p:txBody>
      </p:sp>
      <p:sp>
        <p:nvSpPr>
          <p:cNvPr id="36" name="矩形: 圆角 4"/>
          <p:cNvSpPr/>
          <p:nvPr/>
        </p:nvSpPr>
        <p:spPr>
          <a:xfrm>
            <a:off x="5923403" y="1906563"/>
            <a:ext cx="5755482" cy="3791014"/>
          </a:xfrm>
          <a:prstGeom prst="roundRect">
            <a:avLst>
              <a:gd name="adj" fmla="val 824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nSpc>
                <a:spcPct val="250000"/>
              </a:lnSpc>
              <a:buFont typeface="Wingdings" panose="05000000000000000000" pitchFamily="2" charset="2"/>
              <a:buChar char="ü"/>
            </a:pPr>
            <a:endParaRPr kumimoji="1" lang="en-US" altLang="zh-CN" sz="1200" dirty="0">
              <a:solidFill>
                <a:schemeClr val="tx1"/>
              </a:solidFill>
            </a:endParaRPr>
          </a:p>
          <a:p>
            <a:pPr marL="228600" indent="-228600">
              <a:lnSpc>
                <a:spcPct val="250000"/>
              </a:lnSpc>
              <a:buFont typeface="Wingdings" panose="05000000000000000000" pitchFamily="2" charset="2"/>
              <a:buChar char="ü"/>
            </a:pPr>
            <a:r>
              <a:rPr kumimoji="1" lang="zh-CN" altLang="en-US" sz="1200" dirty="0">
                <a:solidFill>
                  <a:schemeClr val="tx1"/>
                </a:solidFill>
              </a:rPr>
              <a:t>肺动脉高压患者</a:t>
            </a:r>
            <a:r>
              <a:rPr kumimoji="1" lang="zh-CN" altLang="en-US" sz="1200" dirty="0">
                <a:solidFill>
                  <a:srgbClr val="FF0000"/>
                </a:solidFill>
              </a:rPr>
              <a:t>运动能力差、长期预后不理想</a:t>
            </a:r>
            <a:r>
              <a:rPr kumimoji="1" lang="zh-CN" altLang="en-US" sz="1200" dirty="0">
                <a:solidFill>
                  <a:schemeClr val="tx1"/>
                </a:solidFill>
              </a:rPr>
              <a:t>，目前仍存在迫切的临床需求</a:t>
            </a:r>
            <a:endParaRPr kumimoji="1" lang="en-US" altLang="zh-CN" sz="1200" dirty="0">
              <a:solidFill>
                <a:schemeClr val="tx1"/>
              </a:solidFill>
            </a:endParaRPr>
          </a:p>
          <a:p>
            <a:pPr marL="228600" indent="-228600">
              <a:lnSpc>
                <a:spcPct val="250000"/>
              </a:lnSpc>
              <a:buFont typeface="Wingdings" panose="05000000000000000000" pitchFamily="2" charset="2"/>
              <a:buChar char="ü"/>
            </a:pPr>
            <a:r>
              <a:rPr kumimoji="1" lang="zh-CN" altLang="en-US" sz="1200" dirty="0">
                <a:solidFill>
                  <a:schemeClr val="tx1"/>
                </a:solidFill>
              </a:rPr>
              <a:t>肺动脉高压靶向药物中，属于前列环素类似物目前已有吸入（伊洛前列素）、皮下注射</a:t>
            </a:r>
            <a:r>
              <a:rPr kumimoji="1" lang="en-US" altLang="zh-CN" sz="1200" dirty="0">
                <a:solidFill>
                  <a:schemeClr val="tx1"/>
                </a:solidFill>
              </a:rPr>
              <a:t>/</a:t>
            </a:r>
            <a:r>
              <a:rPr kumimoji="1" lang="zh-CN" altLang="en-US" sz="1200" dirty="0">
                <a:solidFill>
                  <a:schemeClr val="tx1"/>
                </a:solidFill>
              </a:rPr>
              <a:t>静脉（曲前列尼尔）两种给药方式，</a:t>
            </a:r>
            <a:r>
              <a:rPr kumimoji="1" lang="zh-CN" altLang="en-US" sz="1200" dirty="0">
                <a:solidFill>
                  <a:srgbClr val="FF0000"/>
                </a:solidFill>
              </a:rPr>
              <a:t>尚缺乏口服药，患者给药途径受限</a:t>
            </a:r>
            <a:endParaRPr kumimoji="1" lang="en-US" altLang="zh-CN" sz="1200" dirty="0">
              <a:solidFill>
                <a:srgbClr val="FF0000"/>
              </a:solidFill>
            </a:endParaRPr>
          </a:p>
          <a:p>
            <a:pPr marL="228600" indent="-228600">
              <a:lnSpc>
                <a:spcPct val="250000"/>
              </a:lnSpc>
              <a:buFont typeface="Wingdings" panose="05000000000000000000" pitchFamily="2" charset="2"/>
              <a:buChar char="ü"/>
            </a:pPr>
            <a:r>
              <a:rPr kumimoji="1" lang="zh-CN" altLang="en-US" sz="1200" dirty="0">
                <a:solidFill>
                  <a:schemeClr val="tx1"/>
                </a:solidFill>
              </a:rPr>
              <a:t>贝前列素钠普通片剂临床使用中存在</a:t>
            </a:r>
            <a:r>
              <a:rPr kumimoji="1" lang="zh-CN" altLang="en-US" sz="1200" dirty="0">
                <a:solidFill>
                  <a:srgbClr val="FF0000"/>
                </a:solidFill>
              </a:rPr>
              <a:t>难以提高剂量强度、不良反应发生率高、患者耐受性低等不利因素</a:t>
            </a:r>
            <a:r>
              <a:rPr kumimoji="1" lang="zh-CN" altLang="en-US" sz="1200" dirty="0">
                <a:solidFill>
                  <a:schemeClr val="tx1"/>
                </a:solidFill>
              </a:rPr>
              <a:t>，导致患者疗效不佳</a:t>
            </a:r>
            <a:endParaRPr kumimoji="1" lang="en-US" altLang="zh-CN" sz="1200" dirty="0">
              <a:solidFill>
                <a:schemeClr val="tx1"/>
              </a:solidFill>
            </a:endParaRPr>
          </a:p>
          <a:p>
            <a:pPr marL="228600" indent="-228600">
              <a:lnSpc>
                <a:spcPct val="250000"/>
              </a:lnSpc>
              <a:buFont typeface="Wingdings" panose="05000000000000000000" pitchFamily="2" charset="2"/>
              <a:buChar char="ü"/>
            </a:pPr>
            <a:r>
              <a:rPr kumimoji="1" lang="zh-CN" altLang="en-US" sz="1200" dirty="0">
                <a:solidFill>
                  <a:schemeClr val="tx1"/>
                </a:solidFill>
              </a:rPr>
              <a:t>已上市</a:t>
            </a:r>
            <a:r>
              <a:rPr kumimoji="1" lang="en-US" altLang="zh-CN" sz="1200" dirty="0">
                <a:solidFill>
                  <a:schemeClr val="tx1"/>
                </a:solidFill>
              </a:rPr>
              <a:t>IP</a:t>
            </a:r>
            <a:r>
              <a:rPr kumimoji="1" lang="zh-CN" altLang="en-US" sz="1200" dirty="0">
                <a:solidFill>
                  <a:schemeClr val="tx1"/>
                </a:solidFill>
              </a:rPr>
              <a:t>受体激动剂：</a:t>
            </a:r>
            <a:r>
              <a:rPr kumimoji="1" lang="zh-CN" altLang="en-US" sz="1200" dirty="0">
                <a:solidFill>
                  <a:srgbClr val="FF0000"/>
                </a:solidFill>
              </a:rPr>
              <a:t>规格多，剂量滴定过程复杂，患者耐受性低</a:t>
            </a:r>
            <a:endParaRPr kumimoji="1" lang="en-US" altLang="zh-CN" sz="1200" dirty="0">
              <a:solidFill>
                <a:srgbClr val="FF0000"/>
              </a:solidFill>
            </a:endParaRPr>
          </a:p>
          <a:p>
            <a:pPr>
              <a:lnSpc>
                <a:spcPct val="250000"/>
              </a:lnSpc>
            </a:pPr>
            <a:endParaRPr kumimoji="1" lang="en-US" altLang="zh-CN" sz="1200" dirty="0">
              <a:solidFill>
                <a:schemeClr val="tx1"/>
              </a:solidFill>
              <a:highlight>
                <a:srgbClr val="FFFF00"/>
              </a:highlight>
            </a:endParaRPr>
          </a:p>
          <a:p>
            <a:pPr>
              <a:lnSpc>
                <a:spcPct val="150000"/>
              </a:lnSpc>
            </a:pPr>
            <a:r>
              <a:rPr kumimoji="1" lang="zh-CN" altLang="en-US" sz="1200" dirty="0">
                <a:solidFill>
                  <a:schemeClr val="accent1"/>
                </a:solidFill>
              </a:rPr>
              <a:t> </a:t>
            </a:r>
            <a:endParaRPr kumimoji="1" lang="en-US" altLang="zh-CN" sz="1200" dirty="0">
              <a:solidFill>
                <a:schemeClr val="accent1"/>
              </a:solidFill>
            </a:endParaRPr>
          </a:p>
        </p:txBody>
      </p:sp>
      <p:sp>
        <p:nvSpPr>
          <p:cNvPr id="37" name="矩形: 圆角 11"/>
          <p:cNvSpPr/>
          <p:nvPr/>
        </p:nvSpPr>
        <p:spPr>
          <a:xfrm>
            <a:off x="7740624" y="1502651"/>
            <a:ext cx="2121040" cy="49362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mn-ea"/>
              </a:rPr>
              <a:t>未满足的治疗需求</a:t>
            </a:r>
            <a:endParaRPr lang="en-US" altLang="zh-CN" sz="1600" b="1" dirty="0">
              <a:solidFill>
                <a:schemeClr val="bg1"/>
              </a:solidFill>
              <a:latin typeface="+mn-ea"/>
            </a:endParaRPr>
          </a:p>
        </p:txBody>
      </p:sp>
      <p:sp>
        <p:nvSpPr>
          <p:cNvPr id="3" name="TextBox 5">
            <a:extLst>
              <a:ext uri="{FF2B5EF4-FFF2-40B4-BE49-F238E27FC236}">
                <a16:creationId xmlns:a16="http://schemas.microsoft.com/office/drawing/2014/main" id="{26B734BC-D9E3-AD99-2DB3-C628E50055B1}"/>
              </a:ext>
            </a:extLst>
          </p:cNvPr>
          <p:cNvSpPr txBox="1"/>
          <p:nvPr/>
        </p:nvSpPr>
        <p:spPr>
          <a:xfrm>
            <a:off x="985592" y="273663"/>
            <a:ext cx="2339102"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药物基本信息</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6" name="直接连接符 10">
            <a:extLst>
              <a:ext uri="{FF2B5EF4-FFF2-40B4-BE49-F238E27FC236}">
                <a16:creationId xmlns:a16="http://schemas.microsoft.com/office/drawing/2014/main" id="{2CEB3607-E92E-49B9-63D9-7EC12B03C258}"/>
              </a:ext>
            </a:extLst>
          </p:cNvPr>
          <p:cNvCxnSpPr>
            <a:cxnSpLocks/>
          </p:cNvCxnSpPr>
          <p:nvPr/>
        </p:nvCxnSpPr>
        <p:spPr>
          <a:xfrm flipV="1">
            <a:off x="1070652" y="777005"/>
            <a:ext cx="2133292" cy="159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9A6319CE-FC4D-4225-3DEA-238C6122B2B2}"/>
              </a:ext>
            </a:extLst>
          </p:cNvPr>
          <p:cNvGrpSpPr/>
          <p:nvPr/>
        </p:nvGrpSpPr>
        <p:grpSpPr>
          <a:xfrm>
            <a:off x="283897" y="206275"/>
            <a:ext cx="570731" cy="657995"/>
            <a:chOff x="4231809" y="1009798"/>
            <a:chExt cx="570731" cy="657995"/>
          </a:xfrm>
        </p:grpSpPr>
        <p:grpSp>
          <p:nvGrpSpPr>
            <p:cNvPr id="11" name="组合 10">
              <a:extLst>
                <a:ext uri="{FF2B5EF4-FFF2-40B4-BE49-F238E27FC236}">
                  <a16:creationId xmlns:a16="http://schemas.microsoft.com/office/drawing/2014/main" id="{8AFC46A9-91F3-AB6F-07B3-1E9E9CF00D77}"/>
                </a:ext>
              </a:extLst>
            </p:cNvPr>
            <p:cNvGrpSpPr/>
            <p:nvPr/>
          </p:nvGrpSpPr>
          <p:grpSpPr>
            <a:xfrm>
              <a:off x="4231809" y="1009798"/>
              <a:ext cx="570731" cy="657995"/>
              <a:chOff x="4067944" y="489262"/>
              <a:chExt cx="1375279" cy="1585559"/>
            </a:xfrm>
          </p:grpSpPr>
          <p:sp>
            <p:nvSpPr>
              <p:cNvPr id="14" name="Flowchart: Decision 78">
                <a:extLst>
                  <a:ext uri="{FF2B5EF4-FFF2-40B4-BE49-F238E27FC236}">
                    <a16:creationId xmlns:a16="http://schemas.microsoft.com/office/drawing/2014/main" id="{4C72EFE3-A717-67D2-A8A4-37CE9F5EE586}"/>
                  </a:ext>
                </a:extLst>
              </p:cNvPr>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38" name="Flowchart: Decision 79">
                <a:extLst>
                  <a:ext uri="{FF2B5EF4-FFF2-40B4-BE49-F238E27FC236}">
                    <a16:creationId xmlns:a16="http://schemas.microsoft.com/office/drawing/2014/main" id="{EAEB62AF-E565-F42E-31A5-49EB737BE6C6}"/>
                  </a:ext>
                </a:extLst>
              </p:cNvPr>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rgbClr val="09AEC4"/>
                  </a:solidFill>
                </a:endParaRPr>
              </a:p>
            </p:txBody>
          </p:sp>
        </p:grpSp>
        <p:sp>
          <p:nvSpPr>
            <p:cNvPr id="12" name="TextBox 12">
              <a:extLst>
                <a:ext uri="{FF2B5EF4-FFF2-40B4-BE49-F238E27FC236}">
                  <a16:creationId xmlns:a16="http://schemas.microsoft.com/office/drawing/2014/main" id="{697512DE-0FC5-DC51-39E4-02EA9146140D}"/>
                </a:ext>
              </a:extLst>
            </p:cNvPr>
            <p:cNvSpPr txBox="1"/>
            <p:nvPr/>
          </p:nvSpPr>
          <p:spPr>
            <a:xfrm>
              <a:off x="4310472" y="1151468"/>
              <a:ext cx="356188" cy="461665"/>
            </a:xfrm>
            <a:prstGeom prst="rect">
              <a:avLst/>
            </a:prstGeom>
            <a:noFill/>
          </p:spPr>
          <p:txBody>
            <a:bodyPr wrap="none" rtlCol="0">
              <a:spAutoFit/>
            </a:bodyPr>
            <a:lstStyle/>
            <a:p>
              <a:r>
                <a:rPr lang="en-US" altLang="zh-CN" sz="2400" b="1" dirty="0">
                  <a:solidFill>
                    <a:srgbClr val="09AEC4"/>
                  </a:solidFill>
                </a:rPr>
                <a:t>1</a:t>
              </a:r>
              <a:endParaRPr lang="zh-CN" altLang="en-US" sz="2400" b="1" dirty="0">
                <a:solidFill>
                  <a:srgbClr val="09AEC4"/>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90713" y="5688937"/>
            <a:ext cx="6690156" cy="861774"/>
          </a:xfrm>
          <a:prstGeom prst="rect">
            <a:avLst/>
          </a:prstGeom>
          <a:noFill/>
        </p:spPr>
        <p:txBody>
          <a:bodyPr wrap="square" rtlCol="0">
            <a:spAutoFit/>
          </a:bodyPr>
          <a:lstStyle/>
          <a:p>
            <a:r>
              <a:rPr kumimoji="1" lang="zh-CN" altLang="en-US" sz="1000" dirty="0"/>
              <a:t>数据来源于：</a:t>
            </a:r>
            <a:endParaRPr kumimoji="1" lang="en-US" altLang="zh-CN" sz="1000" dirty="0"/>
          </a:p>
          <a:p>
            <a:pPr marL="228600" indent="-228600">
              <a:buFontTx/>
              <a:buAutoNum type="arabicPeriod"/>
            </a:pPr>
            <a:r>
              <a:rPr kumimoji="1" lang="zh-CN" altLang="en-US" sz="1000" dirty="0"/>
              <a:t>东丽株式会社内部数据</a:t>
            </a:r>
            <a:endParaRPr kumimoji="1" lang="en-US" altLang="zh-CN" sz="1000" dirty="0"/>
          </a:p>
          <a:p>
            <a:pPr marL="228600" indent="-228600">
              <a:buAutoNum type="arabicPeriod"/>
            </a:pPr>
            <a:r>
              <a:rPr kumimoji="1" lang="zh-CN" altLang="en-US" sz="1000" dirty="0"/>
              <a:t>贝前列素钠缓释片说明书（</a:t>
            </a:r>
            <a:r>
              <a:rPr kumimoji="1" lang="en-US" altLang="zh-CN" sz="1000" dirty="0"/>
              <a:t>2022.10.14</a:t>
            </a:r>
            <a:r>
              <a:rPr kumimoji="1" lang="zh-CN" altLang="en-US" sz="1000" dirty="0"/>
              <a:t>版）</a:t>
            </a:r>
            <a:endParaRPr kumimoji="1" lang="en-US" altLang="zh-CN" sz="1000" dirty="0"/>
          </a:p>
          <a:p>
            <a:pPr marL="228600" indent="-228600">
              <a:buFontTx/>
              <a:buAutoNum type="arabicPeriod"/>
            </a:pPr>
            <a:r>
              <a:rPr kumimoji="1" lang="zh-CN" altLang="en-US" sz="1000" dirty="0"/>
              <a:t>贝前列素钠缓释片（</a:t>
            </a:r>
            <a:r>
              <a:rPr kumimoji="1" lang="en-US" altLang="zh-CN" sz="1000" dirty="0"/>
              <a:t>JXHS2000049</a:t>
            </a:r>
            <a:r>
              <a:rPr kumimoji="1" lang="zh-CN" altLang="en-US" sz="1000" dirty="0"/>
              <a:t>）申请上市技术审批报告</a:t>
            </a:r>
            <a:r>
              <a:rPr kumimoji="1" lang="en-US" altLang="zh-CN" sz="1000" dirty="0"/>
              <a:t>.</a:t>
            </a:r>
            <a:r>
              <a:rPr kumimoji="1" lang="zh-CN" altLang="en-US" sz="1000" dirty="0"/>
              <a:t>国家药品监督管理局药品审评中心</a:t>
            </a:r>
            <a:r>
              <a:rPr kumimoji="1" lang="en-US" altLang="zh-CN" sz="1000" dirty="0"/>
              <a:t>.</a:t>
            </a:r>
            <a:r>
              <a:rPr kumimoji="1" lang="zh-CN" altLang="en-US" sz="1000" dirty="0"/>
              <a:t> </a:t>
            </a:r>
            <a:r>
              <a:rPr kumimoji="1" lang="en-US" altLang="zh-CN" sz="1000" dirty="0"/>
              <a:t>2022</a:t>
            </a:r>
            <a:r>
              <a:rPr kumimoji="1" lang="zh-CN" altLang="en-US" sz="1000" dirty="0"/>
              <a:t>年</a:t>
            </a:r>
            <a:r>
              <a:rPr kumimoji="1" lang="en-US" altLang="zh-CN" sz="1000" dirty="0"/>
              <a:t>12</a:t>
            </a:r>
            <a:r>
              <a:rPr kumimoji="1" lang="zh-CN" altLang="en-US" sz="1000" dirty="0"/>
              <a:t>月 </a:t>
            </a:r>
            <a:endParaRPr kumimoji="1" lang="en-US" altLang="zh-CN" sz="1000" dirty="0"/>
          </a:p>
          <a:p>
            <a:pPr marL="228600" indent="-228600">
              <a:buAutoNum type="arabicPeriod"/>
            </a:pPr>
            <a:r>
              <a:rPr kumimoji="1" lang="zh-CN" altLang="en-US" sz="1000" dirty="0"/>
              <a:t>司来帕格片说明书（</a:t>
            </a:r>
            <a:r>
              <a:rPr kumimoji="1" lang="en-US" altLang="zh-CN" sz="1000" dirty="0"/>
              <a:t>2024.5.15</a:t>
            </a:r>
            <a:r>
              <a:rPr kumimoji="1" lang="zh-CN" altLang="en-US" sz="1000" dirty="0"/>
              <a:t>版）</a:t>
            </a:r>
            <a:endParaRPr kumimoji="1" lang="en-US" altLang="zh-CN" sz="1000" dirty="0"/>
          </a:p>
        </p:txBody>
      </p:sp>
      <p:sp>
        <p:nvSpPr>
          <p:cNvPr id="12" name="矩形 11"/>
          <p:cNvSpPr>
            <a:spLocks noChangeArrowheads="1"/>
          </p:cNvSpPr>
          <p:nvPr/>
        </p:nvSpPr>
        <p:spPr bwMode="auto">
          <a:xfrm>
            <a:off x="1019038" y="1293747"/>
            <a:ext cx="1863558" cy="369314"/>
          </a:xfrm>
          <a:prstGeom prst="rect">
            <a:avLst/>
          </a:prstGeom>
          <a:noFill/>
          <a:ln w="9525">
            <a:noFill/>
            <a:miter lim="800000"/>
          </a:ln>
        </p:spPr>
        <p:txBody>
          <a:bodyPr wrap="square" lIns="91422" tIns="45711" rIns="91422" bIns="45711">
            <a:spAutoFit/>
          </a:bodyPr>
          <a:lstStyle/>
          <a:p>
            <a:pPr algn="ctr"/>
            <a:r>
              <a:rPr lang="zh-CN" altLang="en-US" b="1" dirty="0">
                <a:latin typeface="+mn-ea"/>
                <a:cs typeface="+mn-ea"/>
              </a:rPr>
              <a:t>不良反应情况</a:t>
            </a:r>
            <a:r>
              <a:rPr lang="en-US" altLang="zh-CN" b="1" baseline="30000" dirty="0">
                <a:latin typeface="+mn-ea"/>
                <a:cs typeface="+mn-ea"/>
              </a:rPr>
              <a:t>1</a:t>
            </a:r>
          </a:p>
        </p:txBody>
      </p:sp>
      <p:sp>
        <p:nvSpPr>
          <p:cNvPr id="14" name="矩形 47"/>
          <p:cNvSpPr>
            <a:spLocks noChangeArrowheads="1"/>
          </p:cNvSpPr>
          <p:nvPr/>
        </p:nvSpPr>
        <p:spPr bwMode="auto">
          <a:xfrm>
            <a:off x="85924" y="2027926"/>
            <a:ext cx="3592522" cy="3180533"/>
          </a:xfrm>
          <a:prstGeom prst="rect">
            <a:avLst/>
          </a:prstGeom>
          <a:noFill/>
          <a:ln>
            <a:noFill/>
          </a:ln>
        </p:spPr>
        <p:txBody>
          <a:bodyPr wrap="square" lIns="91422" tIns="45711" rIns="91422"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1">
              <a:lnSpc>
                <a:spcPct val="150000"/>
              </a:lnSpc>
              <a:buFont typeface="Wingdings" panose="05000000000000000000" pitchFamily="2" charset="2"/>
              <a:buChar char="ü"/>
            </a:pPr>
            <a:r>
              <a:rPr lang="zh-CN" altLang="en-US" sz="1200" dirty="0">
                <a:solidFill>
                  <a:srgbClr val="000000"/>
                </a:solidFill>
                <a:latin typeface="+mn-ea"/>
                <a:ea typeface="+mn-ea"/>
              </a:rPr>
              <a:t>近</a:t>
            </a:r>
            <a:r>
              <a:rPr lang="en-US" altLang="zh-CN" sz="1200" dirty="0">
                <a:solidFill>
                  <a:srgbClr val="000000"/>
                </a:solidFill>
                <a:latin typeface="+mn-ea"/>
                <a:ea typeface="+mn-ea"/>
              </a:rPr>
              <a:t>5</a:t>
            </a:r>
            <a:r>
              <a:rPr lang="zh-CN" altLang="en-US" sz="1200" dirty="0">
                <a:solidFill>
                  <a:srgbClr val="000000"/>
                </a:solidFill>
                <a:latin typeface="+mn-ea"/>
                <a:ea typeface="+mn-ea"/>
              </a:rPr>
              <a:t>年间（</a:t>
            </a:r>
            <a:r>
              <a:rPr lang="en-US" altLang="zh-CN" sz="1200" dirty="0">
                <a:solidFill>
                  <a:srgbClr val="000000"/>
                </a:solidFill>
                <a:latin typeface="+mn-ea"/>
                <a:ea typeface="+mn-ea"/>
              </a:rPr>
              <a:t>2019.7-2024.6</a:t>
            </a:r>
            <a:r>
              <a:rPr lang="zh-CN" altLang="en-US" sz="1200" dirty="0">
                <a:solidFill>
                  <a:srgbClr val="000000"/>
                </a:solidFill>
                <a:latin typeface="+mn-ea"/>
                <a:ea typeface="+mn-ea"/>
              </a:rPr>
              <a:t>）日本收集</a:t>
            </a:r>
            <a:r>
              <a:rPr lang="zh-CN" altLang="zh-CN" sz="1200" dirty="0">
                <a:solidFill>
                  <a:srgbClr val="000000"/>
                </a:solidFill>
                <a:latin typeface="+mn-ea"/>
                <a:ea typeface="+mn-ea"/>
              </a:rPr>
              <a:t>到的</a:t>
            </a:r>
            <a:r>
              <a:rPr lang="zh-CN" altLang="zh-CN" sz="1200" dirty="0">
                <a:solidFill>
                  <a:srgbClr val="FF0000"/>
                </a:solidFill>
                <a:latin typeface="+mn-ea"/>
                <a:ea typeface="+mn-ea"/>
              </a:rPr>
              <a:t>不良反应</a:t>
            </a:r>
            <a:r>
              <a:rPr lang="zh-CN" altLang="en-US" sz="1200" dirty="0">
                <a:solidFill>
                  <a:srgbClr val="FF0000"/>
                </a:solidFill>
                <a:latin typeface="+mn-ea"/>
                <a:ea typeface="+mn-ea"/>
              </a:rPr>
              <a:t>报告</a:t>
            </a:r>
            <a:r>
              <a:rPr lang="en-US" altLang="zh-CN" sz="1200" dirty="0">
                <a:solidFill>
                  <a:srgbClr val="FF0000"/>
                </a:solidFill>
                <a:latin typeface="+mn-ea"/>
                <a:ea typeface="+mn-ea"/>
              </a:rPr>
              <a:t>6</a:t>
            </a:r>
            <a:r>
              <a:rPr lang="zh-CN" altLang="zh-CN" sz="1200" dirty="0">
                <a:solidFill>
                  <a:srgbClr val="FF0000"/>
                </a:solidFill>
                <a:latin typeface="+mn-ea"/>
                <a:ea typeface="+mn-ea"/>
              </a:rPr>
              <a:t>例</a:t>
            </a:r>
            <a:r>
              <a:rPr lang="zh-CN" altLang="en-US" sz="1200" dirty="0">
                <a:solidFill>
                  <a:srgbClr val="FF0000"/>
                </a:solidFill>
                <a:latin typeface="+mn-ea"/>
                <a:ea typeface="+mn-ea"/>
              </a:rPr>
              <a:t>（</a:t>
            </a:r>
            <a:r>
              <a:rPr lang="en-US" altLang="zh-CN" sz="1200" dirty="0">
                <a:solidFill>
                  <a:srgbClr val="FF0000"/>
                </a:solidFill>
                <a:latin typeface="+mn-ea"/>
                <a:ea typeface="+mn-ea"/>
              </a:rPr>
              <a:t>12</a:t>
            </a:r>
            <a:r>
              <a:rPr lang="zh-CN" altLang="en-US" sz="1200" dirty="0">
                <a:solidFill>
                  <a:srgbClr val="FF0000"/>
                </a:solidFill>
                <a:latin typeface="+mn-ea"/>
                <a:ea typeface="+mn-ea"/>
              </a:rPr>
              <a:t>件不良反应）</a:t>
            </a:r>
            <a:endParaRPr lang="en-US" altLang="zh-CN" sz="1200" dirty="0">
              <a:solidFill>
                <a:srgbClr val="FF0000"/>
              </a:solidFill>
              <a:latin typeface="+mn-ea"/>
              <a:ea typeface="+mn-ea"/>
            </a:endParaRPr>
          </a:p>
          <a:p>
            <a:pPr lvl="1">
              <a:lnSpc>
                <a:spcPct val="150000"/>
              </a:lnSpc>
              <a:buFont typeface="Wingdings" panose="05000000000000000000" pitchFamily="2" charset="2"/>
              <a:buChar char="ü"/>
            </a:pPr>
            <a:r>
              <a:rPr lang="zh-CN" altLang="zh-CN" sz="1200" dirty="0">
                <a:solidFill>
                  <a:srgbClr val="000000"/>
                </a:solidFill>
                <a:latin typeface="+mn-ea"/>
                <a:ea typeface="+mn-ea"/>
              </a:rPr>
              <a:t>具体表现为头痛</a:t>
            </a:r>
            <a:r>
              <a:rPr lang="en-US" altLang="zh-CN" sz="1200" dirty="0">
                <a:solidFill>
                  <a:srgbClr val="000000"/>
                </a:solidFill>
                <a:latin typeface="+mn-ea"/>
                <a:ea typeface="+mn-ea"/>
              </a:rPr>
              <a:t>3</a:t>
            </a:r>
            <a:r>
              <a:rPr lang="zh-CN" altLang="zh-CN" sz="1200" dirty="0">
                <a:solidFill>
                  <a:srgbClr val="000000"/>
                </a:solidFill>
                <a:latin typeface="+mn-ea"/>
                <a:ea typeface="+mn-ea"/>
              </a:rPr>
              <a:t>件、恶心</a:t>
            </a:r>
            <a:r>
              <a:rPr lang="en-US" altLang="zh-CN" sz="1200" dirty="0">
                <a:solidFill>
                  <a:srgbClr val="000000"/>
                </a:solidFill>
                <a:latin typeface="+mn-ea"/>
                <a:ea typeface="+mn-ea"/>
              </a:rPr>
              <a:t>2</a:t>
            </a:r>
            <a:r>
              <a:rPr lang="zh-CN" altLang="zh-CN" sz="1200" dirty="0">
                <a:solidFill>
                  <a:srgbClr val="000000"/>
                </a:solidFill>
                <a:latin typeface="+mn-ea"/>
                <a:ea typeface="+mn-ea"/>
              </a:rPr>
              <a:t>件、过敏反应、意识改变状态、脑出血、高二氧化碳血症、肺出血、注入部位红斑</a:t>
            </a:r>
            <a:r>
              <a:rPr lang="zh-CN" altLang="en-US" sz="1200" dirty="0">
                <a:solidFill>
                  <a:srgbClr val="000000"/>
                </a:solidFill>
                <a:latin typeface="+mn-ea"/>
                <a:ea typeface="+mn-ea"/>
              </a:rPr>
              <a:t>及疼痛（与其他药物联用）</a:t>
            </a:r>
            <a:r>
              <a:rPr lang="zh-CN" altLang="zh-CN" sz="1200" dirty="0">
                <a:solidFill>
                  <a:srgbClr val="000000"/>
                </a:solidFill>
                <a:latin typeface="+mn-ea"/>
                <a:ea typeface="+mn-ea"/>
              </a:rPr>
              <a:t>各</a:t>
            </a:r>
            <a:r>
              <a:rPr lang="en-US" altLang="zh-CN" sz="1200" dirty="0">
                <a:solidFill>
                  <a:srgbClr val="000000"/>
                </a:solidFill>
                <a:latin typeface="+mn-ea"/>
                <a:ea typeface="+mn-ea"/>
              </a:rPr>
              <a:t>1</a:t>
            </a:r>
            <a:r>
              <a:rPr lang="zh-CN" altLang="zh-CN" sz="1200" dirty="0">
                <a:solidFill>
                  <a:srgbClr val="000000"/>
                </a:solidFill>
                <a:latin typeface="+mn-ea"/>
                <a:ea typeface="+mn-ea"/>
              </a:rPr>
              <a:t>件。其中，严重不良反应为过敏反应、意识改变状态、脑出血、高二氧化碳血症、肺出血各</a:t>
            </a:r>
            <a:r>
              <a:rPr lang="en-US" altLang="zh-CN" sz="1200" dirty="0">
                <a:solidFill>
                  <a:srgbClr val="000000"/>
                </a:solidFill>
                <a:latin typeface="+mn-ea"/>
                <a:ea typeface="+mn-ea"/>
              </a:rPr>
              <a:t>1</a:t>
            </a:r>
            <a:r>
              <a:rPr lang="zh-CN" altLang="zh-CN" sz="1200" dirty="0">
                <a:solidFill>
                  <a:srgbClr val="000000"/>
                </a:solidFill>
                <a:latin typeface="+mn-ea"/>
                <a:ea typeface="+mn-ea"/>
              </a:rPr>
              <a:t>件，转归</a:t>
            </a:r>
            <a:r>
              <a:rPr lang="zh-CN" altLang="en-US" sz="1200" dirty="0">
                <a:solidFill>
                  <a:srgbClr val="000000"/>
                </a:solidFill>
                <a:latin typeface="+mn-ea"/>
                <a:ea typeface="+mn-ea"/>
              </a:rPr>
              <a:t>均无死亡</a:t>
            </a:r>
            <a:r>
              <a:rPr lang="zh-CN" altLang="zh-CN" sz="1200" dirty="0">
                <a:solidFill>
                  <a:srgbClr val="000000"/>
                </a:solidFill>
                <a:latin typeface="+mn-ea"/>
                <a:ea typeface="+mn-ea"/>
              </a:rPr>
              <a:t>。 </a:t>
            </a:r>
          </a:p>
          <a:p>
            <a:pPr lvl="1">
              <a:lnSpc>
                <a:spcPct val="150000"/>
              </a:lnSpc>
              <a:buFont typeface="Wingdings" panose="05000000000000000000" pitchFamily="2" charset="2"/>
              <a:buChar char="ü"/>
            </a:pPr>
            <a:r>
              <a:rPr lang="zh-CN" altLang="zh-CN" sz="1200" dirty="0">
                <a:solidFill>
                  <a:srgbClr val="000000"/>
                </a:solidFill>
                <a:latin typeface="+mn-ea"/>
                <a:ea typeface="+mn-ea"/>
              </a:rPr>
              <a:t>另外，该期间</a:t>
            </a:r>
            <a:r>
              <a:rPr lang="zh-CN" altLang="zh-CN" sz="1200" dirty="0">
                <a:solidFill>
                  <a:srgbClr val="FF0000"/>
                </a:solidFill>
                <a:latin typeface="+mn-ea"/>
                <a:ea typeface="+mn-ea"/>
              </a:rPr>
              <a:t>没有安全性警告、黑框警告、退出市场的相关信息</a:t>
            </a:r>
            <a:r>
              <a:rPr lang="zh-CN" altLang="zh-CN" sz="1200" dirty="0">
                <a:solidFill>
                  <a:srgbClr val="000000"/>
                </a:solidFill>
                <a:latin typeface="+mn-ea"/>
                <a:ea typeface="+mn-ea"/>
              </a:rPr>
              <a:t>。</a:t>
            </a:r>
          </a:p>
        </p:txBody>
      </p:sp>
      <p:sp>
        <p:nvSpPr>
          <p:cNvPr id="15" name="矩形 14"/>
          <p:cNvSpPr>
            <a:spLocks noChangeArrowheads="1"/>
          </p:cNvSpPr>
          <p:nvPr/>
        </p:nvSpPr>
        <p:spPr bwMode="auto">
          <a:xfrm>
            <a:off x="4894589" y="1274728"/>
            <a:ext cx="2227064" cy="646313"/>
          </a:xfrm>
          <a:prstGeom prst="rect">
            <a:avLst/>
          </a:prstGeom>
          <a:noFill/>
          <a:ln w="9525">
            <a:noFill/>
            <a:miter lim="800000"/>
          </a:ln>
        </p:spPr>
        <p:txBody>
          <a:bodyPr wrap="square" lIns="91422" tIns="45711" rIns="91422" bIns="45711">
            <a:spAutoFit/>
          </a:bodyPr>
          <a:lstStyle/>
          <a:p>
            <a:pPr algn="ctr"/>
            <a:r>
              <a:rPr lang="zh-CN" altLang="en-US" b="1" dirty="0">
                <a:latin typeface="+mn-ea"/>
                <a:cs typeface="+mn-ea"/>
              </a:rPr>
              <a:t>药品说明书收载的安全性信息</a:t>
            </a:r>
            <a:r>
              <a:rPr lang="en-US" altLang="zh-CN" b="1" baseline="30000" dirty="0">
                <a:latin typeface="+mn-ea"/>
                <a:cs typeface="+mn-ea"/>
              </a:rPr>
              <a:t>2</a:t>
            </a:r>
          </a:p>
        </p:txBody>
      </p:sp>
      <p:sp>
        <p:nvSpPr>
          <p:cNvPr id="16" name="矩形 47"/>
          <p:cNvSpPr>
            <a:spLocks noChangeArrowheads="1"/>
          </p:cNvSpPr>
          <p:nvPr/>
        </p:nvSpPr>
        <p:spPr bwMode="auto">
          <a:xfrm>
            <a:off x="3736299" y="2042712"/>
            <a:ext cx="3920138" cy="2589602"/>
          </a:xfrm>
          <a:prstGeom prst="rect">
            <a:avLst/>
          </a:prstGeom>
          <a:noFill/>
          <a:ln>
            <a:noFill/>
          </a:ln>
        </p:spPr>
        <p:txBody>
          <a:bodyPr wrap="square" lIns="91422" tIns="45711" rIns="91422"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1">
              <a:lnSpc>
                <a:spcPct val="150000"/>
              </a:lnSpc>
              <a:buFont typeface="Wingdings" panose="05000000000000000000" pitchFamily="2" charset="2"/>
              <a:buChar char="ü"/>
            </a:pPr>
            <a:r>
              <a:rPr lang="zh-CN" altLang="en-US" sz="1200" b="0" dirty="0">
                <a:solidFill>
                  <a:srgbClr val="000000"/>
                </a:solidFill>
                <a:effectLst/>
                <a:latin typeface="+mn-ea"/>
                <a:ea typeface="+mn-ea"/>
              </a:rPr>
              <a:t>国外</a:t>
            </a:r>
            <a:r>
              <a:rPr lang="en-US" altLang="zh-CN" sz="1200" dirty="0">
                <a:solidFill>
                  <a:srgbClr val="000000"/>
                </a:solidFill>
                <a:latin typeface="+mn-ea"/>
                <a:ea typeface="+mn-ea"/>
              </a:rPr>
              <a:t>II</a:t>
            </a:r>
            <a:r>
              <a:rPr lang="zh-CN" altLang="en-US" sz="1200" b="0" dirty="0">
                <a:solidFill>
                  <a:srgbClr val="000000"/>
                </a:solidFill>
                <a:effectLst/>
                <a:latin typeface="+mn-ea"/>
                <a:ea typeface="+mn-ea"/>
              </a:rPr>
              <a:t>期临床数据显示，主要不良反应包括：头痛 、 颜面潮红 、潮热、恶心、疲倦感、 腹泻 、心悸和腹痛等。</a:t>
            </a:r>
            <a:endParaRPr lang="en-US" altLang="zh-CN" sz="1200" b="0" dirty="0">
              <a:solidFill>
                <a:srgbClr val="000000"/>
              </a:solidFill>
              <a:effectLst/>
              <a:latin typeface="+mn-ea"/>
              <a:ea typeface="+mn-ea"/>
            </a:endParaRPr>
          </a:p>
          <a:p>
            <a:pPr lvl="1">
              <a:lnSpc>
                <a:spcPct val="150000"/>
              </a:lnSpc>
              <a:buFont typeface="Wingdings" panose="05000000000000000000" pitchFamily="2" charset="2"/>
              <a:buChar char="ü"/>
            </a:pPr>
            <a:r>
              <a:rPr lang="zh-CN" altLang="en-US" sz="1200" b="0" dirty="0">
                <a:solidFill>
                  <a:srgbClr val="000000"/>
                </a:solidFill>
                <a:effectLst/>
                <a:latin typeface="+mn-ea"/>
                <a:ea typeface="+mn-ea"/>
              </a:rPr>
              <a:t>从上市前至上市后持续进行的临床试验、使用结果调查以及上市后临床试验的总病例数 </a:t>
            </a:r>
            <a:r>
              <a:rPr lang="en-US" altLang="zh-CN" sz="1200" b="0" dirty="0">
                <a:solidFill>
                  <a:srgbClr val="FF0000"/>
                </a:solidFill>
                <a:effectLst/>
                <a:latin typeface="+mn-ea"/>
                <a:ea typeface="+mn-ea"/>
              </a:rPr>
              <a:t>1002 </a:t>
            </a:r>
            <a:r>
              <a:rPr lang="zh-CN" altLang="en-US" sz="1200" b="0" dirty="0">
                <a:solidFill>
                  <a:srgbClr val="FF0000"/>
                </a:solidFill>
                <a:effectLst/>
                <a:latin typeface="+mn-ea"/>
                <a:ea typeface="+mn-ea"/>
              </a:rPr>
              <a:t>例中，有 </a:t>
            </a:r>
            <a:r>
              <a:rPr lang="en-US" altLang="zh-CN" sz="1200" b="0" dirty="0">
                <a:solidFill>
                  <a:srgbClr val="FF0000"/>
                </a:solidFill>
                <a:effectLst/>
                <a:latin typeface="+mn-ea"/>
                <a:ea typeface="+mn-ea"/>
              </a:rPr>
              <a:t>170 </a:t>
            </a:r>
            <a:r>
              <a:rPr lang="zh-CN" altLang="en-US" sz="1200" b="0" dirty="0">
                <a:solidFill>
                  <a:srgbClr val="FF0000"/>
                </a:solidFill>
                <a:effectLst/>
                <a:latin typeface="+mn-ea"/>
                <a:ea typeface="+mn-ea"/>
              </a:rPr>
              <a:t>例（</a:t>
            </a:r>
            <a:r>
              <a:rPr lang="en-US" altLang="zh-CN" sz="1200" b="0" dirty="0">
                <a:solidFill>
                  <a:srgbClr val="FF0000"/>
                </a:solidFill>
                <a:effectLst/>
                <a:latin typeface="+mn-ea"/>
                <a:ea typeface="+mn-ea"/>
              </a:rPr>
              <a:t>17.0%</a:t>
            </a:r>
            <a:r>
              <a:rPr lang="zh-CN" altLang="en-US" sz="1200" b="0" dirty="0">
                <a:solidFill>
                  <a:srgbClr val="FF0000"/>
                </a:solidFill>
                <a:effectLst/>
                <a:latin typeface="+mn-ea"/>
                <a:ea typeface="+mn-ea"/>
              </a:rPr>
              <a:t>）发生不良反应</a:t>
            </a:r>
            <a:r>
              <a:rPr lang="zh-CN" altLang="en-US" sz="1200" b="0" dirty="0">
                <a:solidFill>
                  <a:srgbClr val="000000"/>
                </a:solidFill>
                <a:effectLst/>
                <a:latin typeface="+mn-ea"/>
                <a:ea typeface="+mn-ea"/>
              </a:rPr>
              <a:t>（包括临床检查值异常），其中主要的不良反应包括： 头痛 、腹泻 、</a:t>
            </a:r>
            <a:r>
              <a:rPr lang="en-US" altLang="zh-CN" sz="1200" b="0" dirty="0">
                <a:solidFill>
                  <a:srgbClr val="000000"/>
                </a:solidFill>
                <a:effectLst/>
                <a:latin typeface="+mn-ea"/>
                <a:ea typeface="+mn-ea"/>
              </a:rPr>
              <a:t>AST </a:t>
            </a:r>
            <a:r>
              <a:rPr lang="zh-CN" altLang="en-US" sz="1200" b="0" dirty="0">
                <a:solidFill>
                  <a:srgbClr val="000000"/>
                </a:solidFill>
                <a:effectLst/>
                <a:latin typeface="+mn-ea"/>
                <a:ea typeface="+mn-ea"/>
              </a:rPr>
              <a:t>升高、潮热、</a:t>
            </a:r>
            <a:r>
              <a:rPr lang="en-US" altLang="zh-CN" sz="1200" b="0" dirty="0">
                <a:solidFill>
                  <a:srgbClr val="000000"/>
                </a:solidFill>
                <a:effectLst/>
                <a:latin typeface="+mn-ea"/>
                <a:ea typeface="+mn-ea"/>
              </a:rPr>
              <a:t>ALT </a:t>
            </a:r>
            <a:r>
              <a:rPr lang="zh-CN" altLang="en-US" sz="1200" b="0" dirty="0">
                <a:solidFill>
                  <a:srgbClr val="000000"/>
                </a:solidFill>
                <a:effectLst/>
                <a:latin typeface="+mn-ea"/>
                <a:ea typeface="+mn-ea"/>
              </a:rPr>
              <a:t>升高、颜面潮红等。</a:t>
            </a:r>
            <a:endParaRPr kumimoji="1" lang="en-US" altLang="zh-CN" sz="1050" dirty="0">
              <a:solidFill>
                <a:schemeClr val="accent1"/>
              </a:solidFill>
              <a:latin typeface="+mn-ea"/>
              <a:ea typeface="+mn-ea"/>
            </a:endParaRPr>
          </a:p>
        </p:txBody>
      </p:sp>
      <p:sp>
        <p:nvSpPr>
          <p:cNvPr id="17" name="圆角矩形 16"/>
          <p:cNvSpPr/>
          <p:nvPr/>
        </p:nvSpPr>
        <p:spPr>
          <a:xfrm>
            <a:off x="4165772" y="1147321"/>
            <a:ext cx="3531229" cy="4284940"/>
          </a:xfrm>
          <a:prstGeom prst="roundRect">
            <a:avLst/>
          </a:prstGeom>
          <a:noFill/>
          <a:ln>
            <a:solidFill>
              <a:schemeClr val="tx1"/>
            </a:solidFill>
            <a:prstDash val="dashDot"/>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a:p>
        </p:txBody>
      </p:sp>
      <p:sp>
        <p:nvSpPr>
          <p:cNvPr id="18" name="圆角矩形 17"/>
          <p:cNvSpPr/>
          <p:nvPr/>
        </p:nvSpPr>
        <p:spPr>
          <a:xfrm>
            <a:off x="508124" y="1154464"/>
            <a:ext cx="3235447" cy="4277797"/>
          </a:xfrm>
          <a:prstGeom prst="roundRect">
            <a:avLst/>
          </a:prstGeom>
          <a:noFill/>
          <a:ln>
            <a:prstDash val="dashDot"/>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a:p>
        </p:txBody>
      </p:sp>
      <p:sp>
        <p:nvSpPr>
          <p:cNvPr id="19" name="Oval 4"/>
          <p:cNvSpPr/>
          <p:nvPr/>
        </p:nvSpPr>
        <p:spPr>
          <a:xfrm>
            <a:off x="288619" y="1100735"/>
            <a:ext cx="727607" cy="763401"/>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91431" tIns="45715" rIns="91431" bIns="45715" anchor="ctr"/>
          <a:lstStyle/>
          <a:p>
            <a:pPr algn="ctr" defTabSz="914400">
              <a:defRPr/>
            </a:pPr>
            <a:endParaRPr lang="en-US" sz="11700">
              <a:solidFill>
                <a:schemeClr val="bg1"/>
              </a:solidFill>
              <a:cs typeface="+mn-ea"/>
            </a:endParaRPr>
          </a:p>
        </p:txBody>
      </p:sp>
      <p:grpSp>
        <p:nvGrpSpPr>
          <p:cNvPr id="20" name="Group 20"/>
          <p:cNvGrpSpPr/>
          <p:nvPr/>
        </p:nvGrpSpPr>
        <p:grpSpPr>
          <a:xfrm>
            <a:off x="473197" y="1293747"/>
            <a:ext cx="407905" cy="428493"/>
            <a:chOff x="7971783" y="2080670"/>
            <a:chExt cx="401822" cy="404317"/>
          </a:xfrm>
          <a:solidFill>
            <a:schemeClr val="bg1"/>
          </a:solidFill>
        </p:grpSpPr>
        <p:sp>
          <p:nvSpPr>
            <p:cNvPr id="21"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p:spPr>
          <p:txBody>
            <a:bodyPr/>
            <a:lstStyle/>
            <a:p>
              <a:pPr defTabSz="914400">
                <a:defRPr/>
              </a:pPr>
              <a:endParaRPr lang="en-US">
                <a:cs typeface="+mn-ea"/>
              </a:endParaRPr>
            </a:p>
          </p:txBody>
        </p:sp>
        <p:sp>
          <p:nvSpPr>
            <p:cNvPr id="22"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p:spPr>
          <p:txBody>
            <a:bodyPr/>
            <a:lstStyle/>
            <a:p>
              <a:pPr defTabSz="914400">
                <a:defRPr/>
              </a:pPr>
              <a:endParaRPr lang="en-US">
                <a:cs typeface="+mn-ea"/>
              </a:endParaRPr>
            </a:p>
          </p:txBody>
        </p:sp>
      </p:grpSp>
      <p:sp>
        <p:nvSpPr>
          <p:cNvPr id="23" name="Oval 12"/>
          <p:cNvSpPr/>
          <p:nvPr/>
        </p:nvSpPr>
        <p:spPr>
          <a:xfrm>
            <a:off x="3992205" y="1057071"/>
            <a:ext cx="728817" cy="763401"/>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91431" tIns="45715" rIns="91431" bIns="45715" anchor="ctr"/>
          <a:lstStyle/>
          <a:p>
            <a:pPr algn="ctr" defTabSz="914400">
              <a:defRPr/>
            </a:pPr>
            <a:endParaRPr lang="en-US" sz="11700">
              <a:solidFill>
                <a:schemeClr val="bg1"/>
              </a:solidFill>
              <a:cs typeface="+mn-ea"/>
            </a:endParaRPr>
          </a:p>
        </p:txBody>
      </p:sp>
      <p:grpSp>
        <p:nvGrpSpPr>
          <p:cNvPr id="24" name="Group 23"/>
          <p:cNvGrpSpPr/>
          <p:nvPr/>
        </p:nvGrpSpPr>
        <p:grpSpPr>
          <a:xfrm>
            <a:off x="4216572" y="1258910"/>
            <a:ext cx="395236" cy="359722"/>
            <a:chOff x="7540014" y="4306907"/>
            <a:chExt cx="389342" cy="339426"/>
          </a:xfrm>
          <a:solidFill>
            <a:schemeClr val="bg1"/>
          </a:solidFill>
        </p:grpSpPr>
        <p:sp>
          <p:nvSpPr>
            <p:cNvPr id="25"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914400">
                <a:defRPr/>
              </a:pPr>
              <a:endParaRPr lang="en-US">
                <a:cs typeface="+mn-ea"/>
              </a:endParaRPr>
            </a:p>
          </p:txBody>
        </p:sp>
        <p:sp>
          <p:nvSpPr>
            <p:cNvPr id="26"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914400">
                <a:defRPr/>
              </a:pPr>
              <a:endParaRPr lang="en-US">
                <a:cs typeface="+mn-ea"/>
              </a:endParaRPr>
            </a:p>
          </p:txBody>
        </p:sp>
        <p:sp>
          <p:nvSpPr>
            <p:cNvPr id="27"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914400">
                <a:defRPr/>
              </a:pPr>
              <a:endParaRPr lang="en-US">
                <a:cs typeface="+mn-ea"/>
              </a:endParaRPr>
            </a:p>
          </p:txBody>
        </p:sp>
        <p:sp>
          <p:nvSpPr>
            <p:cNvPr id="28"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914400">
                <a:defRPr/>
              </a:pPr>
              <a:endParaRPr lang="en-US">
                <a:cs typeface="+mn-ea"/>
              </a:endParaRPr>
            </a:p>
          </p:txBody>
        </p:sp>
        <p:sp>
          <p:nvSpPr>
            <p:cNvPr id="29"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914400">
                <a:defRPr/>
              </a:pPr>
              <a:endParaRPr lang="en-US">
                <a:cs typeface="+mn-ea"/>
              </a:endParaRPr>
            </a:p>
          </p:txBody>
        </p:sp>
        <p:sp>
          <p:nvSpPr>
            <p:cNvPr id="30"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914400">
                <a:defRPr/>
              </a:pPr>
              <a:endParaRPr lang="en-US">
                <a:cs typeface="+mn-ea"/>
              </a:endParaRPr>
            </a:p>
          </p:txBody>
        </p:sp>
        <p:sp>
          <p:nvSpPr>
            <p:cNvPr id="31"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a:lstStyle/>
            <a:p>
              <a:pPr defTabSz="914400">
                <a:defRPr/>
              </a:pPr>
              <a:endParaRPr lang="en-US">
                <a:cs typeface="+mn-ea"/>
              </a:endParaRPr>
            </a:p>
          </p:txBody>
        </p:sp>
        <p:sp>
          <p:nvSpPr>
            <p:cNvPr id="32" name="Rectangle 117"/>
            <p:cNvSpPr>
              <a:spLocks noChangeArrowheads="1"/>
            </p:cNvSpPr>
            <p:nvPr/>
          </p:nvSpPr>
          <p:spPr bwMode="auto">
            <a:xfrm>
              <a:off x="7589930" y="4421713"/>
              <a:ext cx="109814" cy="17471"/>
            </a:xfrm>
            <a:prstGeom prst="rect">
              <a:avLst/>
            </a:prstGeom>
            <a:grpFill/>
            <a:ln>
              <a:noFill/>
            </a:ln>
          </p:spPr>
          <p:txBody>
            <a:bodyPr/>
            <a:lstStyle/>
            <a:p>
              <a:pPr defTabSz="914400">
                <a:defRPr/>
              </a:pPr>
              <a:endParaRPr lang="en-US">
                <a:cs typeface="+mn-ea"/>
              </a:endParaRPr>
            </a:p>
          </p:txBody>
        </p:sp>
        <p:sp>
          <p:nvSpPr>
            <p:cNvPr id="33" name="Rectangle 118"/>
            <p:cNvSpPr>
              <a:spLocks noChangeArrowheads="1"/>
            </p:cNvSpPr>
            <p:nvPr/>
          </p:nvSpPr>
          <p:spPr bwMode="auto">
            <a:xfrm>
              <a:off x="7589930" y="4461645"/>
              <a:ext cx="109814" cy="17471"/>
            </a:xfrm>
            <a:prstGeom prst="rect">
              <a:avLst/>
            </a:prstGeom>
            <a:grpFill/>
            <a:ln>
              <a:noFill/>
            </a:ln>
          </p:spPr>
          <p:txBody>
            <a:bodyPr/>
            <a:lstStyle/>
            <a:p>
              <a:pPr defTabSz="914400">
                <a:defRPr/>
              </a:pPr>
              <a:endParaRPr lang="en-US">
                <a:cs typeface="+mn-ea"/>
              </a:endParaRPr>
            </a:p>
          </p:txBody>
        </p:sp>
        <p:sp>
          <p:nvSpPr>
            <p:cNvPr id="34" name="Rectangle 119"/>
            <p:cNvSpPr>
              <a:spLocks noChangeArrowheads="1"/>
            </p:cNvSpPr>
            <p:nvPr/>
          </p:nvSpPr>
          <p:spPr bwMode="auto">
            <a:xfrm>
              <a:off x="7589930" y="4506569"/>
              <a:ext cx="109814" cy="14975"/>
            </a:xfrm>
            <a:prstGeom prst="rect">
              <a:avLst/>
            </a:prstGeom>
            <a:grpFill/>
            <a:ln>
              <a:noFill/>
            </a:ln>
          </p:spPr>
          <p:txBody>
            <a:bodyPr/>
            <a:lstStyle/>
            <a:p>
              <a:pPr defTabSz="914400">
                <a:defRPr/>
              </a:pPr>
              <a:endParaRPr lang="en-US">
                <a:cs typeface="+mn-ea"/>
              </a:endParaRPr>
            </a:p>
          </p:txBody>
        </p:sp>
        <p:sp>
          <p:nvSpPr>
            <p:cNvPr id="35" name="Rectangle 120"/>
            <p:cNvSpPr>
              <a:spLocks noChangeArrowheads="1"/>
            </p:cNvSpPr>
            <p:nvPr/>
          </p:nvSpPr>
          <p:spPr bwMode="auto">
            <a:xfrm>
              <a:off x="7589930" y="4548998"/>
              <a:ext cx="109814" cy="17471"/>
            </a:xfrm>
            <a:prstGeom prst="rect">
              <a:avLst/>
            </a:prstGeom>
            <a:grpFill/>
            <a:ln>
              <a:noFill/>
            </a:ln>
          </p:spPr>
          <p:txBody>
            <a:bodyPr/>
            <a:lstStyle/>
            <a:p>
              <a:pPr defTabSz="914400">
                <a:defRPr/>
              </a:pPr>
              <a:endParaRPr lang="en-US">
                <a:cs typeface="+mn-ea"/>
              </a:endParaRPr>
            </a:p>
          </p:txBody>
        </p:sp>
      </p:grpSp>
      <p:sp>
        <p:nvSpPr>
          <p:cNvPr id="36" name="圆角矩形 35"/>
          <p:cNvSpPr/>
          <p:nvPr/>
        </p:nvSpPr>
        <p:spPr>
          <a:xfrm>
            <a:off x="8213613" y="1162403"/>
            <a:ext cx="3323549" cy="4269858"/>
          </a:xfrm>
          <a:prstGeom prst="roundRect">
            <a:avLst/>
          </a:prstGeom>
          <a:noFill/>
          <a:ln>
            <a:prstDash val="dashDot"/>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a:p>
        </p:txBody>
      </p:sp>
      <p:sp>
        <p:nvSpPr>
          <p:cNvPr id="37" name="Oval 14"/>
          <p:cNvSpPr/>
          <p:nvPr/>
        </p:nvSpPr>
        <p:spPr>
          <a:xfrm>
            <a:off x="7992017" y="1006007"/>
            <a:ext cx="725159" cy="781792"/>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lIns="91431" tIns="45715" rIns="91431" bIns="45715" anchor="ctr"/>
          <a:lstStyle/>
          <a:p>
            <a:pPr algn="ctr" defTabSz="914400">
              <a:defRPr/>
            </a:pPr>
            <a:endParaRPr lang="en-US" sz="11700">
              <a:solidFill>
                <a:schemeClr val="bg1"/>
              </a:solidFill>
              <a:cs typeface="+mn-ea"/>
            </a:endParaRPr>
          </a:p>
        </p:txBody>
      </p:sp>
      <p:grpSp>
        <p:nvGrpSpPr>
          <p:cNvPr id="38" name="Group 54"/>
          <p:cNvGrpSpPr/>
          <p:nvPr/>
        </p:nvGrpSpPr>
        <p:grpSpPr>
          <a:xfrm>
            <a:off x="8189376" y="1202189"/>
            <a:ext cx="362215" cy="436628"/>
            <a:chOff x="6421904" y="4798576"/>
            <a:chExt cx="299494" cy="389342"/>
          </a:xfrm>
          <a:solidFill>
            <a:schemeClr val="bg1"/>
          </a:solidFill>
        </p:grpSpPr>
        <p:sp>
          <p:nvSpPr>
            <p:cNvPr id="39"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p:spPr>
          <p:txBody>
            <a:bodyPr/>
            <a:lstStyle/>
            <a:p>
              <a:pPr defTabSz="914400">
                <a:defRPr/>
              </a:pPr>
              <a:endParaRPr lang="en-US">
                <a:cs typeface="+mn-ea"/>
              </a:endParaRPr>
            </a:p>
          </p:txBody>
        </p:sp>
        <p:sp>
          <p:nvSpPr>
            <p:cNvPr id="40"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p:spPr>
          <p:txBody>
            <a:bodyPr/>
            <a:lstStyle/>
            <a:p>
              <a:pPr defTabSz="914400">
                <a:defRPr/>
              </a:pPr>
              <a:endParaRPr lang="en-US">
                <a:cs typeface="+mn-ea"/>
              </a:endParaRPr>
            </a:p>
          </p:txBody>
        </p:sp>
      </p:grpSp>
      <p:sp>
        <p:nvSpPr>
          <p:cNvPr id="41" name="矩形 40"/>
          <p:cNvSpPr>
            <a:spLocks noChangeArrowheads="1"/>
          </p:cNvSpPr>
          <p:nvPr/>
        </p:nvSpPr>
        <p:spPr bwMode="auto">
          <a:xfrm>
            <a:off x="8848762" y="1202189"/>
            <a:ext cx="2196551" cy="646313"/>
          </a:xfrm>
          <a:prstGeom prst="rect">
            <a:avLst/>
          </a:prstGeom>
          <a:noFill/>
          <a:ln w="9525">
            <a:noFill/>
            <a:miter lim="800000"/>
          </a:ln>
        </p:spPr>
        <p:txBody>
          <a:bodyPr wrap="square" lIns="91422" tIns="45711" rIns="91422" bIns="45711">
            <a:spAutoFit/>
          </a:bodyPr>
          <a:lstStyle/>
          <a:p>
            <a:pPr algn="ctr"/>
            <a:r>
              <a:rPr lang="zh-CN" altLang="en-US" b="1" dirty="0">
                <a:latin typeface="+mn-ea"/>
                <a:cs typeface="+mn-ea"/>
              </a:rPr>
              <a:t>安全性方面</a:t>
            </a:r>
            <a:endParaRPr lang="en-US" altLang="zh-CN" b="1" dirty="0">
              <a:latin typeface="+mn-ea"/>
              <a:cs typeface="+mn-ea"/>
            </a:endParaRPr>
          </a:p>
          <a:p>
            <a:pPr algn="ctr"/>
            <a:r>
              <a:rPr lang="zh-CN" altLang="en-US" b="1" dirty="0">
                <a:latin typeface="+mn-ea"/>
                <a:cs typeface="+mn-ea"/>
              </a:rPr>
              <a:t>其他优势与不足</a:t>
            </a:r>
            <a:endParaRPr lang="en-US" altLang="zh-CN" b="1" dirty="0">
              <a:latin typeface="+mn-ea"/>
              <a:cs typeface="+mn-ea"/>
            </a:endParaRPr>
          </a:p>
        </p:txBody>
      </p:sp>
      <p:sp>
        <p:nvSpPr>
          <p:cNvPr id="42" name="矩形 47"/>
          <p:cNvSpPr>
            <a:spLocks noChangeArrowheads="1"/>
          </p:cNvSpPr>
          <p:nvPr/>
        </p:nvSpPr>
        <p:spPr bwMode="auto">
          <a:xfrm>
            <a:off x="8271466" y="1980848"/>
            <a:ext cx="3207841" cy="2626535"/>
          </a:xfrm>
          <a:prstGeom prst="rect">
            <a:avLst/>
          </a:prstGeom>
          <a:noFill/>
          <a:ln>
            <a:noFill/>
          </a:ln>
        </p:spPr>
        <p:txBody>
          <a:bodyPr wrap="square" lIns="91422" tIns="45711" rIns="91422"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285750" indent="-285750">
              <a:lnSpc>
                <a:spcPct val="150000"/>
              </a:lnSpc>
              <a:buFont typeface="Wingdings" panose="05000000000000000000" pitchFamily="2" charset="2"/>
              <a:buChar char="ü"/>
            </a:pPr>
            <a:r>
              <a:rPr kumimoji="1" lang="zh-CN" altLang="en-US" sz="1200" dirty="0">
                <a:latin typeface="+mn-ea"/>
                <a:ea typeface="+mn-ea"/>
              </a:rPr>
              <a:t>与贝前列素钠普通片剂相比，本品药动学参数</a:t>
            </a:r>
            <a:r>
              <a:rPr kumimoji="1" lang="en-US" altLang="zh-CN" sz="1200" dirty="0">
                <a:latin typeface="+mn-ea"/>
                <a:ea typeface="+mn-ea"/>
              </a:rPr>
              <a:t>C</a:t>
            </a:r>
            <a:r>
              <a:rPr kumimoji="1" lang="en-US" altLang="zh-CN" sz="1200" baseline="-25000" dirty="0">
                <a:latin typeface="+mn-ea"/>
                <a:ea typeface="+mn-ea"/>
              </a:rPr>
              <a:t>max</a:t>
            </a:r>
            <a:r>
              <a:rPr kumimoji="1" lang="zh-CN" altLang="en-US" sz="1200" dirty="0">
                <a:latin typeface="+mn-ea"/>
                <a:ea typeface="+mn-ea"/>
              </a:rPr>
              <a:t>、</a:t>
            </a:r>
            <a:r>
              <a:rPr kumimoji="1" lang="en-US" altLang="zh-CN" sz="1200" dirty="0">
                <a:latin typeface="+mn-ea"/>
                <a:ea typeface="+mn-ea"/>
              </a:rPr>
              <a:t>C</a:t>
            </a:r>
            <a:r>
              <a:rPr kumimoji="1" lang="en-US" altLang="zh-CN" sz="1200" baseline="-25000" dirty="0">
                <a:latin typeface="+mn-ea"/>
                <a:ea typeface="+mn-ea"/>
              </a:rPr>
              <a:t>max</a:t>
            </a:r>
            <a:r>
              <a:rPr kumimoji="1" lang="en-US" altLang="zh-CN" sz="1200" dirty="0">
                <a:latin typeface="+mn-ea"/>
                <a:ea typeface="+mn-ea"/>
              </a:rPr>
              <a:t>/C</a:t>
            </a:r>
            <a:r>
              <a:rPr kumimoji="1" lang="en-US" altLang="zh-CN" sz="1200" baseline="-25000" dirty="0">
                <a:latin typeface="+mn-ea"/>
                <a:ea typeface="+mn-ea"/>
              </a:rPr>
              <a:t>min</a:t>
            </a:r>
            <a:r>
              <a:rPr kumimoji="1" lang="zh-CN" altLang="en-US" sz="1200" dirty="0">
                <a:latin typeface="+mn-ea"/>
                <a:ea typeface="+mn-ea"/>
              </a:rPr>
              <a:t>和</a:t>
            </a:r>
            <a:r>
              <a:rPr kumimoji="1" lang="en-US" altLang="zh-CN" sz="1200" dirty="0">
                <a:latin typeface="+mn-ea"/>
                <a:ea typeface="+mn-ea"/>
              </a:rPr>
              <a:t>C</a:t>
            </a:r>
            <a:r>
              <a:rPr kumimoji="1" lang="en-US" altLang="zh-CN" sz="1200" baseline="-25000" dirty="0">
                <a:latin typeface="+mn-ea"/>
                <a:ea typeface="+mn-ea"/>
              </a:rPr>
              <a:t>max</a:t>
            </a:r>
            <a:r>
              <a:rPr kumimoji="1" lang="en-US" altLang="zh-CN" sz="1200" dirty="0">
                <a:latin typeface="+mn-ea"/>
                <a:ea typeface="+mn-ea"/>
              </a:rPr>
              <a:t>-C</a:t>
            </a:r>
            <a:r>
              <a:rPr kumimoji="1" lang="en-US" altLang="zh-CN" sz="1200" baseline="-25000" dirty="0">
                <a:latin typeface="+mn-ea"/>
                <a:ea typeface="+mn-ea"/>
              </a:rPr>
              <a:t>min</a:t>
            </a:r>
            <a:r>
              <a:rPr kumimoji="1" lang="zh-CN" altLang="en-US" sz="1200" dirty="0">
                <a:latin typeface="+mn-ea"/>
                <a:ea typeface="+mn-ea"/>
              </a:rPr>
              <a:t>明显更低，</a:t>
            </a:r>
            <a:r>
              <a:rPr kumimoji="1" lang="zh-CN" altLang="en-US" sz="1200" dirty="0">
                <a:solidFill>
                  <a:srgbClr val="FF0000"/>
                </a:solidFill>
                <a:latin typeface="+mn-ea"/>
                <a:ea typeface="+mn-ea"/>
              </a:rPr>
              <a:t>血液浓度波动更小</a:t>
            </a:r>
            <a:r>
              <a:rPr kumimoji="1" lang="zh-CN" altLang="en-US" sz="1200" dirty="0">
                <a:latin typeface="+mn-ea"/>
                <a:ea typeface="+mn-ea"/>
              </a:rPr>
              <a:t>。推测</a:t>
            </a:r>
            <a:r>
              <a:rPr kumimoji="1" lang="zh-CN" altLang="en-US" sz="1200" dirty="0">
                <a:solidFill>
                  <a:srgbClr val="FF0000"/>
                </a:solidFill>
                <a:latin typeface="+mn-ea"/>
                <a:ea typeface="+mn-ea"/>
              </a:rPr>
              <a:t>安全性风险可能小于普通片剂</a:t>
            </a:r>
            <a:r>
              <a:rPr kumimoji="1" lang="en-US" altLang="zh-CN" sz="1200" baseline="30000" dirty="0">
                <a:latin typeface="+mn-ea"/>
                <a:ea typeface="+mn-ea"/>
              </a:rPr>
              <a:t>3</a:t>
            </a:r>
          </a:p>
          <a:p>
            <a:pPr marL="285750" indent="-285750">
              <a:lnSpc>
                <a:spcPct val="150000"/>
              </a:lnSpc>
              <a:buFont typeface="Wingdings" panose="05000000000000000000" pitchFamily="2" charset="2"/>
              <a:buChar char="ü"/>
            </a:pPr>
            <a:r>
              <a:rPr kumimoji="1" lang="zh-CN" altLang="en-US" sz="1200" dirty="0">
                <a:latin typeface="+mn-ea"/>
                <a:ea typeface="+mn-ea"/>
              </a:rPr>
              <a:t>与司来帕格片相比，贝前列素钠缓释片</a:t>
            </a:r>
            <a:r>
              <a:rPr kumimoji="1" lang="zh-CN" altLang="en-US" sz="1200" dirty="0">
                <a:solidFill>
                  <a:srgbClr val="FF0000"/>
                </a:solidFill>
                <a:latin typeface="+mn-ea"/>
                <a:ea typeface="+mn-ea"/>
              </a:rPr>
              <a:t>头痛、恶心、腹泻、面部潮红、肌痛、关节痛发生率明显减少</a:t>
            </a:r>
            <a:endParaRPr kumimoji="1" lang="en-US" altLang="zh-CN" sz="1200" dirty="0">
              <a:solidFill>
                <a:srgbClr val="FF0000"/>
              </a:solidFill>
              <a:latin typeface="+mn-ea"/>
              <a:ea typeface="+mn-ea"/>
            </a:endParaRPr>
          </a:p>
          <a:p>
            <a:pPr marL="285750" indent="-285750">
              <a:lnSpc>
                <a:spcPct val="150000"/>
              </a:lnSpc>
              <a:buFont typeface="Wingdings" panose="05000000000000000000" pitchFamily="2" charset="2"/>
              <a:buChar char="ü"/>
            </a:pPr>
            <a:r>
              <a:rPr kumimoji="1" lang="zh-CN" altLang="en-US" sz="1200" dirty="0">
                <a:latin typeface="+mn-ea"/>
                <a:ea typeface="+mn-ea"/>
              </a:rPr>
              <a:t>司来帕格片共有</a:t>
            </a:r>
            <a:r>
              <a:rPr kumimoji="1" lang="en-US" altLang="zh-CN" sz="1200" dirty="0">
                <a:solidFill>
                  <a:srgbClr val="FF0000"/>
                </a:solidFill>
                <a:latin typeface="+mn-ea"/>
                <a:ea typeface="+mn-ea"/>
              </a:rPr>
              <a:t>8</a:t>
            </a:r>
            <a:r>
              <a:rPr kumimoji="1" lang="zh-CN" altLang="en-US" sz="1200" dirty="0">
                <a:solidFill>
                  <a:srgbClr val="FF0000"/>
                </a:solidFill>
                <a:latin typeface="+mn-ea"/>
                <a:ea typeface="+mn-ea"/>
              </a:rPr>
              <a:t>条</a:t>
            </a:r>
            <a:r>
              <a:rPr kumimoji="1" lang="zh-CN" altLang="en-US" sz="1200" dirty="0">
                <a:latin typeface="+mn-ea"/>
                <a:ea typeface="+mn-ea"/>
              </a:rPr>
              <a:t>禁忌症</a:t>
            </a:r>
            <a:r>
              <a:rPr kumimoji="1" lang="en-US" altLang="zh-CN" sz="1200" baseline="30000" dirty="0">
                <a:latin typeface="+mn-ea"/>
                <a:ea typeface="+mn-ea"/>
              </a:rPr>
              <a:t>4 </a:t>
            </a:r>
            <a:r>
              <a:rPr kumimoji="1" lang="zh-CN" altLang="en-US" sz="1200" dirty="0">
                <a:latin typeface="+mn-ea"/>
                <a:ea typeface="+mn-ea"/>
              </a:rPr>
              <a:t>，贝前列素钠缓释片只有</a:t>
            </a:r>
            <a:r>
              <a:rPr kumimoji="1" lang="en-US" altLang="zh-CN" sz="1200" dirty="0">
                <a:solidFill>
                  <a:srgbClr val="FF0000"/>
                </a:solidFill>
                <a:latin typeface="+mn-ea"/>
                <a:ea typeface="+mn-ea"/>
              </a:rPr>
              <a:t>2</a:t>
            </a:r>
            <a:r>
              <a:rPr kumimoji="1" lang="zh-CN" altLang="en-US" sz="1200" dirty="0">
                <a:solidFill>
                  <a:srgbClr val="FF0000"/>
                </a:solidFill>
                <a:latin typeface="+mn-ea"/>
                <a:ea typeface="+mn-ea"/>
              </a:rPr>
              <a:t>条</a:t>
            </a:r>
            <a:r>
              <a:rPr kumimoji="1" lang="zh-CN" altLang="en-US" sz="1200" dirty="0">
                <a:latin typeface="+mn-ea"/>
                <a:ea typeface="+mn-ea"/>
              </a:rPr>
              <a:t>禁忌症</a:t>
            </a:r>
            <a:r>
              <a:rPr kumimoji="1" lang="en-US" altLang="zh-CN" sz="1200" baseline="30000" dirty="0">
                <a:latin typeface="+mn-ea"/>
                <a:ea typeface="+mn-ea"/>
              </a:rPr>
              <a:t>2</a:t>
            </a:r>
            <a:endParaRPr kumimoji="1" lang="zh-CN" altLang="en-US" sz="1200" baseline="30000" dirty="0">
              <a:latin typeface="+mn-ea"/>
              <a:ea typeface="+mn-ea"/>
            </a:endParaRPr>
          </a:p>
        </p:txBody>
      </p:sp>
      <p:sp>
        <p:nvSpPr>
          <p:cNvPr id="5" name="TextBox 43">
            <a:extLst>
              <a:ext uri="{FF2B5EF4-FFF2-40B4-BE49-F238E27FC236}">
                <a16:creationId xmlns:a16="http://schemas.microsoft.com/office/drawing/2014/main" id="{0622B4CD-4DB6-65AF-F742-B60BEEE6EE60}"/>
              </a:ext>
            </a:extLst>
          </p:cNvPr>
          <p:cNvSpPr txBox="1"/>
          <p:nvPr/>
        </p:nvSpPr>
        <p:spPr>
          <a:xfrm>
            <a:off x="1094443" y="300690"/>
            <a:ext cx="1261884"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安全性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6" name="直接连接符 12">
            <a:extLst>
              <a:ext uri="{FF2B5EF4-FFF2-40B4-BE49-F238E27FC236}">
                <a16:creationId xmlns:a16="http://schemas.microsoft.com/office/drawing/2014/main" id="{271D178E-C478-0890-7A30-4F9643CAED7C}"/>
              </a:ext>
            </a:extLst>
          </p:cNvPr>
          <p:cNvCxnSpPr>
            <a:cxnSpLocks/>
          </p:cNvCxnSpPr>
          <p:nvPr/>
        </p:nvCxnSpPr>
        <p:spPr>
          <a:xfrm flipV="1">
            <a:off x="1199071" y="816701"/>
            <a:ext cx="1069197" cy="72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7ED05A08-3B01-C3E4-CAC6-E20DE8AA4460}"/>
              </a:ext>
            </a:extLst>
          </p:cNvPr>
          <p:cNvGrpSpPr/>
          <p:nvPr/>
        </p:nvGrpSpPr>
        <p:grpSpPr>
          <a:xfrm>
            <a:off x="361250" y="212549"/>
            <a:ext cx="570731" cy="657995"/>
            <a:chOff x="4231809" y="2366292"/>
            <a:chExt cx="570731" cy="657995"/>
          </a:xfrm>
        </p:grpSpPr>
        <p:grpSp>
          <p:nvGrpSpPr>
            <p:cNvPr id="8" name="组合 7">
              <a:extLst>
                <a:ext uri="{FF2B5EF4-FFF2-40B4-BE49-F238E27FC236}">
                  <a16:creationId xmlns:a16="http://schemas.microsoft.com/office/drawing/2014/main" id="{F5B56A71-C65C-677F-4705-C7D53806E30D}"/>
                </a:ext>
              </a:extLst>
            </p:cNvPr>
            <p:cNvGrpSpPr/>
            <p:nvPr/>
          </p:nvGrpSpPr>
          <p:grpSpPr>
            <a:xfrm>
              <a:off x="4231809" y="2366292"/>
              <a:ext cx="570731" cy="657995"/>
              <a:chOff x="4067944" y="489262"/>
              <a:chExt cx="1375279" cy="1585559"/>
            </a:xfrm>
          </p:grpSpPr>
          <p:sp>
            <p:nvSpPr>
              <p:cNvPr id="10" name="Flowchart: Decision 78">
                <a:extLst>
                  <a:ext uri="{FF2B5EF4-FFF2-40B4-BE49-F238E27FC236}">
                    <a16:creationId xmlns:a16="http://schemas.microsoft.com/office/drawing/2014/main" id="{6DAAACD8-D53C-3C7E-6E1F-85D24898366E}"/>
                  </a:ext>
                </a:extLst>
              </p:cNvPr>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11" name="Flowchart: Decision 79">
                <a:extLst>
                  <a:ext uri="{FF2B5EF4-FFF2-40B4-BE49-F238E27FC236}">
                    <a16:creationId xmlns:a16="http://schemas.microsoft.com/office/drawing/2014/main" id="{BCCE10F1-44F4-64C5-0453-B30D892D4475}"/>
                  </a:ext>
                </a:extLst>
              </p:cNvPr>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grpSp>
        <p:sp>
          <p:nvSpPr>
            <p:cNvPr id="9" name="TextBox 63">
              <a:extLst>
                <a:ext uri="{FF2B5EF4-FFF2-40B4-BE49-F238E27FC236}">
                  <a16:creationId xmlns:a16="http://schemas.microsoft.com/office/drawing/2014/main" id="{B466E2A5-F583-7680-1E0F-144C505B0BBE}"/>
                </a:ext>
              </a:extLst>
            </p:cNvPr>
            <p:cNvSpPr txBox="1"/>
            <p:nvPr/>
          </p:nvSpPr>
          <p:spPr>
            <a:xfrm>
              <a:off x="4310472" y="2531445"/>
              <a:ext cx="356188" cy="461665"/>
            </a:xfrm>
            <a:prstGeom prst="rect">
              <a:avLst/>
            </a:prstGeom>
            <a:noFill/>
          </p:spPr>
          <p:txBody>
            <a:bodyPr wrap="none" rtlCol="0">
              <a:spAutoFit/>
            </a:bodyPr>
            <a:lstStyle/>
            <a:p>
              <a:r>
                <a:rPr lang="en-US" altLang="zh-CN" sz="2400" b="1" dirty="0">
                  <a:solidFill>
                    <a:srgbClr val="09AEC4"/>
                  </a:solidFill>
                </a:rPr>
                <a:t>2</a:t>
              </a:r>
              <a:endParaRPr lang="zh-CN" altLang="en-US" sz="2400" b="1" dirty="0">
                <a:solidFill>
                  <a:srgbClr val="09AEC4"/>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3549" y="5879263"/>
            <a:ext cx="7514828" cy="1015663"/>
          </a:xfrm>
          <a:prstGeom prst="rect">
            <a:avLst/>
          </a:prstGeom>
          <a:noFill/>
        </p:spPr>
        <p:txBody>
          <a:bodyPr wrap="square" rtlCol="0">
            <a:spAutoFit/>
          </a:bodyPr>
          <a:lstStyle/>
          <a:p>
            <a:r>
              <a:rPr kumimoji="1" lang="zh-CN" altLang="en-US" sz="1000" dirty="0"/>
              <a:t>数据来源于：</a:t>
            </a:r>
            <a:endParaRPr kumimoji="1" lang="en-US" altLang="zh-CN" sz="1000" dirty="0"/>
          </a:p>
          <a:p>
            <a:pPr marL="228600" indent="-228600">
              <a:buFontTx/>
              <a:buAutoNum type="arabicPeriod"/>
            </a:pPr>
            <a:r>
              <a:rPr kumimoji="1" lang="en-US" altLang="zh-CN" sz="1000" dirty="0" err="1"/>
              <a:t>Kunieda</a:t>
            </a:r>
            <a:r>
              <a:rPr kumimoji="1" lang="en-US" altLang="zh-CN" sz="1000" dirty="0"/>
              <a:t> T,</a:t>
            </a:r>
            <a:r>
              <a:rPr kumimoji="1" lang="zh-CN" altLang="en-US" sz="1000" dirty="0"/>
              <a:t> </a:t>
            </a:r>
            <a:r>
              <a:rPr kumimoji="1" lang="en-US" altLang="zh-CN" sz="1000" dirty="0"/>
              <a:t>et</a:t>
            </a:r>
            <a:r>
              <a:rPr kumimoji="1" lang="zh-CN" altLang="en-US" sz="1000" dirty="0"/>
              <a:t> </a:t>
            </a:r>
            <a:r>
              <a:rPr kumimoji="1" lang="en-US" altLang="zh-CN" sz="1000" dirty="0"/>
              <a:t>al.</a:t>
            </a:r>
            <a:r>
              <a:rPr kumimoji="1" lang="zh-CN" altLang="en-US" sz="1000" dirty="0"/>
              <a:t> </a:t>
            </a:r>
            <a:r>
              <a:rPr kumimoji="1" lang="en-US" altLang="zh-CN" sz="1000" dirty="0"/>
              <a:t>Int Heart J.</a:t>
            </a:r>
            <a:r>
              <a:rPr kumimoji="1" lang="zh-CN" altLang="en-US" sz="1000" dirty="0"/>
              <a:t> </a:t>
            </a:r>
            <a:r>
              <a:rPr kumimoji="1" lang="en-US" altLang="zh-CN" sz="1000" dirty="0"/>
              <a:t>2009; 50(4):</a:t>
            </a:r>
            <a:r>
              <a:rPr kumimoji="1" lang="zh-CN" altLang="en-US" sz="1000" dirty="0"/>
              <a:t> </a:t>
            </a:r>
            <a:r>
              <a:rPr kumimoji="1" lang="en-US" altLang="zh-CN" sz="1000" dirty="0"/>
              <a:t>513-29.  </a:t>
            </a:r>
          </a:p>
          <a:p>
            <a:pPr marL="228600" indent="-228600">
              <a:buFontTx/>
              <a:buAutoNum type="arabicPeriod"/>
            </a:pPr>
            <a:r>
              <a:rPr kumimoji="1" lang="zh-CN" altLang="en-US" sz="1000" dirty="0"/>
              <a:t>再审查报告书</a:t>
            </a:r>
            <a:r>
              <a:rPr kumimoji="1" lang="en-US" altLang="zh-CN" sz="1000" dirty="0"/>
              <a:t>.</a:t>
            </a:r>
            <a:r>
              <a:rPr kumimoji="1" lang="zh-CN" altLang="en-US" sz="1000" dirty="0"/>
              <a:t> </a:t>
            </a:r>
            <a:r>
              <a:rPr kumimoji="1" lang="en-US" altLang="zh-CN" sz="1000" dirty="0"/>
              <a:t>2015</a:t>
            </a:r>
            <a:r>
              <a:rPr kumimoji="1" lang="zh-CN" altLang="en-US" sz="1000" dirty="0"/>
              <a:t>年</a:t>
            </a:r>
            <a:r>
              <a:rPr kumimoji="1" lang="en-US" altLang="zh-CN" sz="1000" dirty="0"/>
              <a:t>4</a:t>
            </a:r>
            <a:r>
              <a:rPr kumimoji="1" lang="zh-CN" altLang="en-US" sz="1000" dirty="0"/>
              <a:t>月</a:t>
            </a:r>
            <a:r>
              <a:rPr kumimoji="1" lang="en-US" altLang="zh-CN" sz="1000" dirty="0"/>
              <a:t>. </a:t>
            </a:r>
          </a:p>
          <a:p>
            <a:pPr marL="228600" indent="-228600">
              <a:buFontTx/>
              <a:buAutoNum type="arabicPeriod"/>
            </a:pPr>
            <a:r>
              <a:rPr kumimoji="1" lang="zh-CN" altLang="en-US" sz="1000" dirty="0"/>
              <a:t>东丽株式会社社内资料</a:t>
            </a:r>
            <a:r>
              <a:rPr kumimoji="1" lang="en-US" altLang="zh-CN" sz="1000" dirty="0"/>
              <a:t>. </a:t>
            </a:r>
            <a:r>
              <a:rPr kumimoji="1" lang="en-US" altLang="zh-CN" sz="1000" dirty="0" err="1"/>
              <a:t>Calreload</a:t>
            </a:r>
            <a:r>
              <a:rPr kumimoji="1" lang="en-US" altLang="zh-CN" sz="1000" dirty="0"/>
              <a:t> LA 60</a:t>
            </a:r>
            <a:r>
              <a:rPr kumimoji="1" lang="el-GR" altLang="zh-CN" sz="1000" dirty="0"/>
              <a:t>μ</a:t>
            </a:r>
            <a:r>
              <a:rPr kumimoji="1" lang="en-US" altLang="zh-CN" sz="1000" dirty="0"/>
              <a:t>g</a:t>
            </a:r>
            <a:r>
              <a:rPr kumimoji="1" lang="zh-CN" altLang="en-US" sz="1000" dirty="0"/>
              <a:t>特定使用成绩调查 </a:t>
            </a:r>
            <a:r>
              <a:rPr kumimoji="1" lang="en-US" altLang="zh-CN" sz="1000" dirty="0"/>
              <a:t>2017</a:t>
            </a:r>
            <a:r>
              <a:rPr kumimoji="1" lang="zh-CN" altLang="en-US" sz="1000" dirty="0"/>
              <a:t>年</a:t>
            </a:r>
            <a:r>
              <a:rPr kumimoji="1" lang="en-US" altLang="zh-CN" sz="1000" dirty="0"/>
              <a:t>6</a:t>
            </a:r>
            <a:r>
              <a:rPr kumimoji="1" lang="zh-CN" altLang="en-US" sz="1000" dirty="0"/>
              <a:t>月</a:t>
            </a:r>
            <a:endParaRPr kumimoji="1" lang="en-US" altLang="zh-CN" sz="1000" dirty="0"/>
          </a:p>
          <a:p>
            <a:pPr marL="228600" indent="-228600">
              <a:buFontTx/>
              <a:buAutoNum type="arabicPeriod"/>
            </a:pPr>
            <a:r>
              <a:rPr kumimoji="1" lang="en-US" altLang="zh-CN" sz="1000" dirty="0"/>
              <a:t>Akagi S, et al. Journal of Cardiology. 2018;72: 466-472</a:t>
            </a:r>
          </a:p>
          <a:p>
            <a:endParaRPr kumimoji="1" lang="en-US" altLang="zh-CN" sz="1000" dirty="0"/>
          </a:p>
        </p:txBody>
      </p:sp>
      <p:graphicFrame>
        <p:nvGraphicFramePr>
          <p:cNvPr id="11" name="表格 11"/>
          <p:cNvGraphicFramePr>
            <a:graphicFrameLocks noGrp="1"/>
          </p:cNvGraphicFramePr>
          <p:nvPr>
            <p:extLst>
              <p:ext uri="{D42A27DB-BD31-4B8C-83A1-F6EECF244321}">
                <p14:modId xmlns:p14="http://schemas.microsoft.com/office/powerpoint/2010/main" val="3050469693"/>
              </p:ext>
            </p:extLst>
          </p:nvPr>
        </p:nvGraphicFramePr>
        <p:xfrm>
          <a:off x="711207" y="1184486"/>
          <a:ext cx="10888979" cy="4587663"/>
        </p:xfrm>
        <a:graphic>
          <a:graphicData uri="http://schemas.openxmlformats.org/drawingml/2006/table">
            <a:tbl>
              <a:tblPr firstRow="1" bandRow="1">
                <a:tableStyleId>{5C22544A-7EE6-4342-B048-85BDC9FD1C3A}</a:tableStyleId>
              </a:tblPr>
              <a:tblGrid>
                <a:gridCol w="2420626">
                  <a:extLst>
                    <a:ext uri="{9D8B030D-6E8A-4147-A177-3AD203B41FA5}">
                      <a16:colId xmlns:a16="http://schemas.microsoft.com/office/drawing/2014/main" val="20000"/>
                    </a:ext>
                  </a:extLst>
                </a:gridCol>
                <a:gridCol w="4234176">
                  <a:extLst>
                    <a:ext uri="{9D8B030D-6E8A-4147-A177-3AD203B41FA5}">
                      <a16:colId xmlns:a16="http://schemas.microsoft.com/office/drawing/2014/main" val="20001"/>
                    </a:ext>
                  </a:extLst>
                </a:gridCol>
                <a:gridCol w="4234177">
                  <a:extLst>
                    <a:ext uri="{9D8B030D-6E8A-4147-A177-3AD203B41FA5}">
                      <a16:colId xmlns:a16="http://schemas.microsoft.com/office/drawing/2014/main" val="20002"/>
                    </a:ext>
                  </a:extLst>
                </a:gridCol>
              </a:tblGrid>
              <a:tr h="361888">
                <a:tc>
                  <a:txBody>
                    <a:bodyPr/>
                    <a:lstStyle/>
                    <a:p>
                      <a:pPr algn="ctr"/>
                      <a:r>
                        <a:rPr lang="zh-CN" altLang="en-US" sz="1200" baseline="0" dirty="0"/>
                        <a:t>研究</a:t>
                      </a:r>
                    </a:p>
                  </a:txBody>
                  <a:tcPr anchor="ctr"/>
                </a:tc>
                <a:tc>
                  <a:txBody>
                    <a:bodyPr/>
                    <a:lstStyle/>
                    <a:p>
                      <a:pPr algn="ctr"/>
                      <a:r>
                        <a:rPr lang="zh-CN" altLang="en-US" sz="1200" dirty="0"/>
                        <a:t>方案</a:t>
                      </a:r>
                    </a:p>
                  </a:txBody>
                  <a:tcPr anchor="ctr"/>
                </a:tc>
                <a:tc>
                  <a:txBody>
                    <a:bodyPr/>
                    <a:lstStyle/>
                    <a:p>
                      <a:pPr algn="ctr"/>
                      <a:r>
                        <a:rPr lang="zh-CN" altLang="en-US" sz="1200" dirty="0"/>
                        <a:t>结果</a:t>
                      </a:r>
                    </a:p>
                  </a:txBody>
                  <a:tcPr anchor="ctr"/>
                </a:tc>
                <a:extLst>
                  <a:ext uri="{0D108BD9-81ED-4DB2-BD59-A6C34878D82A}">
                    <a16:rowId xmlns:a16="http://schemas.microsoft.com/office/drawing/2014/main" val="10000"/>
                  </a:ext>
                </a:extLst>
              </a:tr>
              <a:tr h="1058808">
                <a:tc>
                  <a:txBody>
                    <a:bodyPr/>
                    <a:lstStyle/>
                    <a:p>
                      <a:pPr algn="l"/>
                      <a:r>
                        <a:rPr lang="zh-CN" altLang="en-US" sz="1200" baseline="0" dirty="0">
                          <a:latin typeface="+mn-ea"/>
                          <a:ea typeface="+mn-ea"/>
                        </a:rPr>
                        <a:t>长效贝前列素钠（</a:t>
                      </a:r>
                      <a:r>
                        <a:rPr lang="en-US" altLang="zh-CN" sz="1200" baseline="0" dirty="0">
                          <a:latin typeface="+mn-ea"/>
                          <a:ea typeface="+mn-ea"/>
                        </a:rPr>
                        <a:t>TRK-100STP</a:t>
                      </a:r>
                      <a:r>
                        <a:rPr lang="zh-CN" altLang="en-US" sz="1200" baseline="0" dirty="0">
                          <a:latin typeface="+mn-ea"/>
                          <a:ea typeface="+mn-ea"/>
                        </a:rPr>
                        <a:t>）对日本肺动脉高压患者的疗效</a:t>
                      </a:r>
                      <a:r>
                        <a:rPr lang="en-US" altLang="zh-CN" sz="1200" baseline="30000" dirty="0">
                          <a:latin typeface="+mn-ea"/>
                          <a:ea typeface="+mn-ea"/>
                        </a:rPr>
                        <a:t>1</a:t>
                      </a:r>
                    </a:p>
                  </a:txBody>
                  <a:tcPr anchor="ctr"/>
                </a:tc>
                <a:tc>
                  <a:txBody>
                    <a:bodyPr/>
                    <a:lstStyle/>
                    <a:p>
                      <a:pPr algn="l"/>
                      <a:r>
                        <a:rPr lang="zh-CN" altLang="zh-CN" sz="1200" kern="1200" baseline="0" dirty="0">
                          <a:solidFill>
                            <a:schemeClr val="dk1"/>
                          </a:solidFill>
                          <a:latin typeface="+mn-ea"/>
                          <a:ea typeface="+mn-ea"/>
                          <a:cs typeface="+mn-cs"/>
                        </a:rPr>
                        <a:t>对</a:t>
                      </a:r>
                      <a:r>
                        <a:rPr lang="en-US" altLang="zh-CN" sz="1200" kern="1200" baseline="0" dirty="0">
                          <a:solidFill>
                            <a:schemeClr val="dk1"/>
                          </a:solidFill>
                          <a:latin typeface="+mn-ea"/>
                          <a:ea typeface="+mn-ea"/>
                          <a:cs typeface="+mn-cs"/>
                        </a:rPr>
                        <a:t>46</a:t>
                      </a:r>
                      <a:r>
                        <a:rPr lang="zh-CN" altLang="zh-CN" sz="1200" kern="1200" baseline="0" dirty="0">
                          <a:solidFill>
                            <a:schemeClr val="dk1"/>
                          </a:solidFill>
                          <a:latin typeface="+mn-ea"/>
                          <a:ea typeface="+mn-ea"/>
                          <a:cs typeface="+mn-cs"/>
                        </a:rPr>
                        <a:t>名</a:t>
                      </a:r>
                      <a:r>
                        <a:rPr lang="en-US" altLang="zh-CN" sz="1200" kern="1200" baseline="0" dirty="0">
                          <a:solidFill>
                            <a:schemeClr val="dk1"/>
                          </a:solidFill>
                          <a:latin typeface="+mn-ea"/>
                          <a:ea typeface="+mn-ea"/>
                          <a:cs typeface="+mn-cs"/>
                        </a:rPr>
                        <a:t>PAH</a:t>
                      </a:r>
                      <a:r>
                        <a:rPr lang="zh-CN" altLang="zh-CN" sz="1200" kern="1200" baseline="0" dirty="0">
                          <a:solidFill>
                            <a:schemeClr val="dk1"/>
                          </a:solidFill>
                          <a:latin typeface="+mn-ea"/>
                          <a:ea typeface="+mn-ea"/>
                          <a:cs typeface="+mn-cs"/>
                        </a:rPr>
                        <a:t>患者进行为期</a:t>
                      </a:r>
                      <a:r>
                        <a:rPr lang="en-US" altLang="zh-CN" sz="1200" kern="1200" baseline="0" dirty="0">
                          <a:solidFill>
                            <a:schemeClr val="dk1"/>
                          </a:solidFill>
                          <a:latin typeface="+mn-ea"/>
                          <a:ea typeface="+mn-ea"/>
                          <a:cs typeface="+mn-cs"/>
                        </a:rPr>
                        <a:t>12</a:t>
                      </a:r>
                      <a:r>
                        <a:rPr lang="zh-CN" altLang="zh-CN" sz="1200" kern="1200" baseline="0" dirty="0">
                          <a:solidFill>
                            <a:schemeClr val="dk1"/>
                          </a:solidFill>
                          <a:latin typeface="+mn-ea"/>
                          <a:ea typeface="+mn-ea"/>
                          <a:cs typeface="+mn-cs"/>
                        </a:rPr>
                        <a:t>周的开放性、多中心临床试验。患者最初用</a:t>
                      </a:r>
                      <a:r>
                        <a:rPr lang="en-US" altLang="zh-CN" sz="1200" kern="1200" baseline="0" dirty="0">
                          <a:solidFill>
                            <a:schemeClr val="dk1"/>
                          </a:solidFill>
                          <a:latin typeface="+mn-ea"/>
                          <a:ea typeface="+mn-ea"/>
                          <a:cs typeface="+mn-cs"/>
                        </a:rPr>
                        <a:t>120μg TRK-100STP</a:t>
                      </a:r>
                      <a:r>
                        <a:rPr lang="zh-CN" altLang="zh-CN" sz="1200" kern="1200" baseline="0" dirty="0">
                          <a:solidFill>
                            <a:schemeClr val="dk1"/>
                          </a:solidFill>
                          <a:latin typeface="+mn-ea"/>
                          <a:ea typeface="+mn-ea"/>
                          <a:cs typeface="+mn-cs"/>
                        </a:rPr>
                        <a:t>治疗，即每次</a:t>
                      </a:r>
                      <a:r>
                        <a:rPr lang="en-US" altLang="zh-CN" sz="1200" kern="1200" baseline="0" dirty="0">
                          <a:solidFill>
                            <a:schemeClr val="dk1"/>
                          </a:solidFill>
                          <a:latin typeface="+mn-ea"/>
                          <a:ea typeface="+mn-ea"/>
                          <a:cs typeface="+mn-cs"/>
                        </a:rPr>
                        <a:t>60μg</a:t>
                      </a:r>
                      <a:r>
                        <a:rPr lang="zh-CN" altLang="zh-CN" sz="1200" kern="1200" baseline="0" dirty="0">
                          <a:solidFill>
                            <a:schemeClr val="dk1"/>
                          </a:solidFill>
                          <a:latin typeface="+mn-ea"/>
                          <a:ea typeface="+mn-ea"/>
                          <a:cs typeface="+mn-cs"/>
                        </a:rPr>
                        <a:t>，每天两次，然后逐步增加至</a:t>
                      </a:r>
                      <a:r>
                        <a:rPr lang="en-US" altLang="zh-CN" sz="1200" kern="1200" baseline="0" dirty="0">
                          <a:solidFill>
                            <a:schemeClr val="dk1"/>
                          </a:solidFill>
                          <a:latin typeface="+mn-ea"/>
                          <a:ea typeface="+mn-ea"/>
                          <a:cs typeface="+mn-cs"/>
                        </a:rPr>
                        <a:t>360μg</a:t>
                      </a:r>
                      <a:r>
                        <a:rPr lang="zh-CN" altLang="zh-CN" sz="1200" kern="1200" baseline="0" dirty="0">
                          <a:solidFill>
                            <a:schemeClr val="dk1"/>
                          </a:solidFill>
                          <a:latin typeface="+mn-ea"/>
                          <a:ea typeface="+mn-ea"/>
                          <a:cs typeface="+mn-cs"/>
                        </a:rPr>
                        <a:t>，即每次</a:t>
                      </a:r>
                      <a:r>
                        <a:rPr lang="en-US" altLang="zh-CN" sz="1200" kern="1200" baseline="0" dirty="0">
                          <a:solidFill>
                            <a:schemeClr val="dk1"/>
                          </a:solidFill>
                          <a:latin typeface="+mn-ea"/>
                          <a:ea typeface="+mn-ea"/>
                          <a:cs typeface="+mn-cs"/>
                        </a:rPr>
                        <a:t>180μg</a:t>
                      </a:r>
                      <a:r>
                        <a:rPr lang="zh-CN" altLang="zh-CN" sz="1200" kern="1200" baseline="0" dirty="0">
                          <a:solidFill>
                            <a:schemeClr val="dk1"/>
                          </a:solidFill>
                          <a:latin typeface="+mn-ea"/>
                          <a:ea typeface="+mn-ea"/>
                          <a:cs typeface="+mn-cs"/>
                        </a:rPr>
                        <a:t>，每天两次。</a:t>
                      </a:r>
                      <a:endParaRPr lang="zh-CN" altLang="en-US" sz="1200" kern="1200" baseline="0" dirty="0">
                        <a:solidFill>
                          <a:schemeClr val="dk1"/>
                        </a:solidFill>
                        <a:latin typeface="+mn-ea"/>
                        <a:ea typeface="+mn-ea"/>
                        <a:cs typeface="+mn-cs"/>
                      </a:endParaRPr>
                    </a:p>
                  </a:txBody>
                  <a:tcPr anchor="ctr"/>
                </a:tc>
                <a:tc>
                  <a:txBody>
                    <a:bodyPr/>
                    <a:lstStyle/>
                    <a:p>
                      <a:pPr marL="0" indent="0" algn="l">
                        <a:buFont typeface="Wingdings" panose="05000000000000000000" pitchFamily="2" charset="2"/>
                        <a:buNone/>
                      </a:pPr>
                      <a:r>
                        <a:rPr lang="zh-CN" altLang="en-US" sz="1200" kern="1200" baseline="0" dirty="0">
                          <a:solidFill>
                            <a:schemeClr val="dk1"/>
                          </a:solidFill>
                          <a:latin typeface="+mn-ea"/>
                          <a:ea typeface="+mn-ea"/>
                          <a:cs typeface="+mn-cs"/>
                        </a:rPr>
                        <a:t>本品给药 </a:t>
                      </a:r>
                      <a:r>
                        <a:rPr lang="en-US" altLang="zh-CN" sz="1200" kern="1200" baseline="0" dirty="0">
                          <a:solidFill>
                            <a:schemeClr val="dk1"/>
                          </a:solidFill>
                          <a:latin typeface="+mn-ea"/>
                          <a:ea typeface="+mn-ea"/>
                          <a:cs typeface="+mn-cs"/>
                        </a:rPr>
                        <a:t>12 </a:t>
                      </a:r>
                      <a:r>
                        <a:rPr lang="zh-CN" altLang="en-US" sz="1200" kern="1200" baseline="0" dirty="0">
                          <a:solidFill>
                            <a:schemeClr val="dk1"/>
                          </a:solidFill>
                          <a:latin typeface="+mn-ea"/>
                          <a:ea typeface="+mn-ea"/>
                          <a:cs typeface="+mn-cs"/>
                        </a:rPr>
                        <a:t>周后，所有受试者，与基线相比，</a:t>
                      </a:r>
                      <a:endParaRPr lang="en-US" altLang="zh-CN" sz="1200" kern="1200" baseline="0" dirty="0">
                        <a:solidFill>
                          <a:schemeClr val="dk1"/>
                        </a:solidFill>
                        <a:latin typeface="+mn-ea"/>
                        <a:ea typeface="+mn-ea"/>
                        <a:cs typeface="+mn-cs"/>
                      </a:endParaRPr>
                    </a:p>
                    <a:p>
                      <a:pPr marL="171450" indent="-171450" algn="l">
                        <a:buFont typeface="Wingdings" panose="05000000000000000000" pitchFamily="2" charset="2"/>
                        <a:buChar char="ü"/>
                      </a:pPr>
                      <a:r>
                        <a:rPr lang="zh-CN" altLang="en-US" sz="1200" kern="1200" baseline="0" dirty="0">
                          <a:solidFill>
                            <a:srgbClr val="FF0000"/>
                          </a:solidFill>
                          <a:latin typeface="+mn-ea"/>
                          <a:ea typeface="+mn-ea"/>
                          <a:cs typeface="+mn-cs"/>
                        </a:rPr>
                        <a:t>六分钟步行距离较基线增加 </a:t>
                      </a:r>
                      <a:r>
                        <a:rPr lang="en-US" altLang="zh-CN" sz="1200" kern="1200" baseline="0" dirty="0">
                          <a:solidFill>
                            <a:srgbClr val="FF0000"/>
                          </a:solidFill>
                          <a:latin typeface="+mn-ea"/>
                          <a:ea typeface="+mn-ea"/>
                          <a:cs typeface="+mn-cs"/>
                        </a:rPr>
                        <a:t>33.4m</a:t>
                      </a:r>
                    </a:p>
                    <a:p>
                      <a:pPr marL="171450" indent="-171450" algn="l">
                        <a:buFont typeface="Wingdings" panose="05000000000000000000" pitchFamily="2" charset="2"/>
                        <a:buChar char="ü"/>
                      </a:pPr>
                      <a:r>
                        <a:rPr lang="en-US" altLang="zh-CN" sz="1200" kern="1200" baseline="0" dirty="0">
                          <a:solidFill>
                            <a:schemeClr val="dk1"/>
                          </a:solidFill>
                          <a:latin typeface="+mn-ea"/>
                          <a:ea typeface="+mn-ea"/>
                          <a:cs typeface="+mn-cs"/>
                        </a:rPr>
                        <a:t>PPH </a:t>
                      </a:r>
                      <a:r>
                        <a:rPr lang="zh-CN" altLang="en-US" sz="1200" kern="1200" baseline="0" dirty="0">
                          <a:solidFill>
                            <a:schemeClr val="dk1"/>
                          </a:solidFill>
                          <a:latin typeface="+mn-ea"/>
                          <a:ea typeface="+mn-ea"/>
                          <a:cs typeface="+mn-cs"/>
                        </a:rPr>
                        <a:t>人群增加 </a:t>
                      </a:r>
                      <a:r>
                        <a:rPr lang="en-US" altLang="zh-CN" sz="1200" kern="1200" baseline="0" dirty="0">
                          <a:solidFill>
                            <a:schemeClr val="dk1"/>
                          </a:solidFill>
                          <a:latin typeface="+mn-ea"/>
                          <a:ea typeface="+mn-ea"/>
                          <a:cs typeface="+mn-cs"/>
                        </a:rPr>
                        <a:t>14.4m</a:t>
                      </a:r>
                      <a:r>
                        <a:rPr lang="zh-CN" altLang="en-US" sz="1200" kern="1200" baseline="0" dirty="0">
                          <a:solidFill>
                            <a:schemeClr val="dk1"/>
                          </a:solidFill>
                          <a:latin typeface="+mn-ea"/>
                          <a:ea typeface="+mn-ea"/>
                          <a:cs typeface="+mn-cs"/>
                        </a:rPr>
                        <a:t>，</a:t>
                      </a:r>
                      <a:r>
                        <a:rPr lang="en-US" altLang="zh-CN" sz="1200" kern="1200" baseline="0" dirty="0">
                          <a:solidFill>
                            <a:schemeClr val="dk1"/>
                          </a:solidFill>
                          <a:latin typeface="+mn-ea"/>
                          <a:ea typeface="+mn-ea"/>
                          <a:cs typeface="+mn-cs"/>
                        </a:rPr>
                        <a:t>CPH </a:t>
                      </a:r>
                      <a:r>
                        <a:rPr lang="zh-CN" altLang="en-US" sz="1200" kern="1200" baseline="0" dirty="0">
                          <a:solidFill>
                            <a:schemeClr val="dk1"/>
                          </a:solidFill>
                          <a:latin typeface="+mn-ea"/>
                          <a:ea typeface="+mn-ea"/>
                          <a:cs typeface="+mn-cs"/>
                        </a:rPr>
                        <a:t>人群增加 </a:t>
                      </a:r>
                      <a:r>
                        <a:rPr lang="en-US" altLang="zh-CN" sz="1200" kern="1200" baseline="0" dirty="0">
                          <a:solidFill>
                            <a:schemeClr val="dk1"/>
                          </a:solidFill>
                          <a:latin typeface="+mn-ea"/>
                          <a:ea typeface="+mn-ea"/>
                          <a:cs typeface="+mn-cs"/>
                        </a:rPr>
                        <a:t>58.5m</a:t>
                      </a:r>
                    </a:p>
                    <a:p>
                      <a:pPr marL="171450" indent="-171450" algn="l">
                        <a:buFont typeface="Wingdings" panose="05000000000000000000" pitchFamily="2" charset="2"/>
                        <a:buChar char="ü"/>
                      </a:pPr>
                      <a:r>
                        <a:rPr lang="zh-CN" altLang="en-US" sz="1200" kern="1200" baseline="0" dirty="0">
                          <a:solidFill>
                            <a:srgbClr val="FF0000"/>
                          </a:solidFill>
                          <a:latin typeface="+mn-ea"/>
                          <a:ea typeface="+mn-ea"/>
                          <a:cs typeface="+mn-cs"/>
                        </a:rPr>
                        <a:t>平均肺动脉压下降 </a:t>
                      </a:r>
                      <a:r>
                        <a:rPr lang="en-US" altLang="zh-CN" sz="1200" kern="1200" baseline="0" dirty="0">
                          <a:solidFill>
                            <a:srgbClr val="FF0000"/>
                          </a:solidFill>
                          <a:latin typeface="+mn-ea"/>
                          <a:ea typeface="+mn-ea"/>
                          <a:cs typeface="+mn-cs"/>
                        </a:rPr>
                        <a:t>2.8mmHg</a:t>
                      </a:r>
                    </a:p>
                    <a:p>
                      <a:pPr marL="171450" indent="-171450" algn="l">
                        <a:buFont typeface="Wingdings" panose="05000000000000000000" pitchFamily="2" charset="2"/>
                        <a:buChar char="ü"/>
                      </a:pPr>
                      <a:r>
                        <a:rPr lang="en-US" altLang="zh-CN" sz="1200" kern="1200" baseline="0" dirty="0">
                          <a:solidFill>
                            <a:schemeClr val="dk1"/>
                          </a:solidFill>
                          <a:latin typeface="+mn-ea"/>
                          <a:ea typeface="+mn-ea"/>
                          <a:cs typeface="+mn-cs"/>
                        </a:rPr>
                        <a:t>PAH </a:t>
                      </a:r>
                      <a:r>
                        <a:rPr lang="zh-CN" altLang="en-US" sz="1200" kern="1200" baseline="0" dirty="0">
                          <a:solidFill>
                            <a:schemeClr val="dk1"/>
                          </a:solidFill>
                          <a:latin typeface="+mn-ea"/>
                          <a:ea typeface="+mn-ea"/>
                          <a:cs typeface="+mn-cs"/>
                        </a:rPr>
                        <a:t>相关的多项症状也有所改善。</a:t>
                      </a:r>
                      <a:endParaRPr lang="en-US" altLang="zh-CN" sz="1200" kern="1200" baseline="0" dirty="0">
                        <a:solidFill>
                          <a:schemeClr val="dk1"/>
                        </a:solidFill>
                        <a:latin typeface="+mn-ea"/>
                        <a:ea typeface="+mn-ea"/>
                        <a:cs typeface="+mn-cs"/>
                      </a:endParaRPr>
                    </a:p>
                  </a:txBody>
                  <a:tcPr anchor="ctr"/>
                </a:tc>
                <a:extLst>
                  <a:ext uri="{0D108BD9-81ED-4DB2-BD59-A6C34878D82A}">
                    <a16:rowId xmlns:a16="http://schemas.microsoft.com/office/drawing/2014/main" val="10001"/>
                  </a:ext>
                </a:extLst>
              </a:tr>
              <a:tr h="916575">
                <a:tc>
                  <a:txBody>
                    <a:bodyPr/>
                    <a:lstStyle/>
                    <a:p>
                      <a:pPr algn="l"/>
                      <a:r>
                        <a:rPr lang="zh-CN" altLang="en-US" sz="1200" baseline="0" dirty="0">
                          <a:latin typeface="+mn-ea"/>
                          <a:ea typeface="+mn-ea"/>
                        </a:rPr>
                        <a:t>开乐德再审查报告</a:t>
                      </a:r>
                      <a:r>
                        <a:rPr lang="en-US" altLang="zh-CN" sz="1200" baseline="30000" dirty="0">
                          <a:latin typeface="+mn-ea"/>
                          <a:ea typeface="+mn-ea"/>
                        </a:rPr>
                        <a:t>2</a:t>
                      </a:r>
                      <a:endParaRPr lang="zh-CN" altLang="en-US" sz="1200" baseline="30000" dirty="0">
                        <a:latin typeface="+mn-ea"/>
                        <a:ea typeface="+mn-ea"/>
                      </a:endParaRPr>
                    </a:p>
                  </a:txBody>
                  <a:tcPr anchor="ctr"/>
                </a:tc>
                <a:tc>
                  <a:txBody>
                    <a:bodyPr/>
                    <a:lstStyle/>
                    <a:p>
                      <a:pPr algn="l"/>
                      <a:r>
                        <a:rPr lang="zh-CN" altLang="en-US" sz="1200" kern="1200" baseline="0" dirty="0">
                          <a:solidFill>
                            <a:schemeClr val="dk1"/>
                          </a:solidFill>
                          <a:latin typeface="+mn-ea"/>
                          <a:ea typeface="+mn-ea"/>
                          <a:cs typeface="+mn-cs"/>
                        </a:rPr>
                        <a:t>考察了本品短期（</a:t>
                      </a:r>
                      <a:r>
                        <a:rPr lang="en-US" altLang="zh-CN" sz="1200" kern="1200" baseline="0" dirty="0">
                          <a:solidFill>
                            <a:schemeClr val="dk1"/>
                          </a:solidFill>
                          <a:latin typeface="+mn-ea"/>
                          <a:ea typeface="+mn-ea"/>
                          <a:cs typeface="+mn-cs"/>
                        </a:rPr>
                        <a:t>85 </a:t>
                      </a:r>
                      <a:r>
                        <a:rPr lang="zh-CN" altLang="en-US" sz="1200" kern="1200" baseline="0" dirty="0">
                          <a:solidFill>
                            <a:schemeClr val="dk1"/>
                          </a:solidFill>
                          <a:latin typeface="+mn-ea"/>
                          <a:ea typeface="+mn-ea"/>
                          <a:cs typeface="+mn-cs"/>
                        </a:rPr>
                        <a:t>天）及长期（</a:t>
                      </a:r>
                      <a:r>
                        <a:rPr lang="en-US" altLang="zh-CN" sz="1200" kern="1200" baseline="0" dirty="0">
                          <a:solidFill>
                            <a:schemeClr val="dk1"/>
                          </a:solidFill>
                          <a:latin typeface="+mn-ea"/>
                          <a:ea typeface="+mn-ea"/>
                          <a:cs typeface="+mn-cs"/>
                        </a:rPr>
                        <a:t>1 </a:t>
                      </a:r>
                      <a:r>
                        <a:rPr lang="zh-CN" altLang="en-US" sz="1200" kern="1200" baseline="0" dirty="0">
                          <a:solidFill>
                            <a:schemeClr val="dk1"/>
                          </a:solidFill>
                          <a:latin typeface="+mn-ea"/>
                          <a:ea typeface="+mn-ea"/>
                          <a:cs typeface="+mn-cs"/>
                        </a:rPr>
                        <a:t>年）的安全有效性，以及</a:t>
                      </a:r>
                      <a:r>
                        <a:rPr lang="en-US" altLang="zh-CN" sz="1200" kern="1200" baseline="0" dirty="0">
                          <a:solidFill>
                            <a:schemeClr val="dk1"/>
                          </a:solidFill>
                          <a:latin typeface="+mn-ea"/>
                          <a:ea typeface="+mn-ea"/>
                          <a:cs typeface="+mn-cs"/>
                        </a:rPr>
                        <a:t>5</a:t>
                      </a:r>
                      <a:r>
                        <a:rPr lang="zh-CN" altLang="en-US" sz="1200" kern="1200" baseline="0" dirty="0">
                          <a:solidFill>
                            <a:schemeClr val="dk1"/>
                          </a:solidFill>
                          <a:latin typeface="+mn-ea"/>
                          <a:ea typeface="+mn-ea"/>
                          <a:cs typeface="+mn-cs"/>
                        </a:rPr>
                        <a:t>年的生存率。共调查了</a:t>
                      </a:r>
                      <a:r>
                        <a:rPr lang="en-US" altLang="zh-CN" sz="1200" kern="1200" baseline="0" dirty="0">
                          <a:solidFill>
                            <a:schemeClr val="dk1"/>
                          </a:solidFill>
                          <a:latin typeface="+mn-ea"/>
                          <a:ea typeface="+mn-ea"/>
                          <a:cs typeface="+mn-cs"/>
                        </a:rPr>
                        <a:t>982</a:t>
                      </a:r>
                      <a:r>
                        <a:rPr lang="zh-CN" altLang="en-US" sz="1200" kern="1200" baseline="0" dirty="0">
                          <a:solidFill>
                            <a:schemeClr val="dk1"/>
                          </a:solidFill>
                          <a:latin typeface="+mn-ea"/>
                          <a:ea typeface="+mn-ea"/>
                          <a:cs typeface="+mn-cs"/>
                        </a:rPr>
                        <a:t>例，其中，用于分析给药 </a:t>
                      </a:r>
                      <a:r>
                        <a:rPr lang="en-US" altLang="zh-CN" sz="1200" kern="1200" baseline="0" dirty="0">
                          <a:solidFill>
                            <a:schemeClr val="dk1"/>
                          </a:solidFill>
                          <a:latin typeface="+mn-ea"/>
                          <a:ea typeface="+mn-ea"/>
                          <a:cs typeface="+mn-cs"/>
                        </a:rPr>
                        <a:t>85</a:t>
                      </a:r>
                      <a:r>
                        <a:rPr lang="zh-CN" altLang="en-US" sz="1200" kern="1200" baseline="0" dirty="0">
                          <a:solidFill>
                            <a:schemeClr val="dk1"/>
                          </a:solidFill>
                          <a:latin typeface="+mn-ea"/>
                          <a:ea typeface="+mn-ea"/>
                          <a:cs typeface="+mn-cs"/>
                        </a:rPr>
                        <a:t>天后、</a:t>
                      </a:r>
                      <a:r>
                        <a:rPr lang="en-US" altLang="zh-CN" sz="1200" kern="1200" baseline="0" dirty="0">
                          <a:solidFill>
                            <a:schemeClr val="dk1"/>
                          </a:solidFill>
                          <a:latin typeface="+mn-ea"/>
                          <a:ea typeface="+mn-ea"/>
                          <a:cs typeface="+mn-cs"/>
                        </a:rPr>
                        <a:t>1</a:t>
                      </a:r>
                      <a:r>
                        <a:rPr lang="zh-CN" altLang="en-US" sz="1200" kern="1200" baseline="0" dirty="0">
                          <a:solidFill>
                            <a:schemeClr val="dk1"/>
                          </a:solidFill>
                          <a:latin typeface="+mn-ea"/>
                          <a:ea typeface="+mn-ea"/>
                          <a:cs typeface="+mn-cs"/>
                        </a:rPr>
                        <a:t>年后整体改善度的分别有</a:t>
                      </a:r>
                      <a:r>
                        <a:rPr lang="en-US" altLang="zh-CN" sz="1200" kern="1200" baseline="0" dirty="0">
                          <a:solidFill>
                            <a:schemeClr val="dk1"/>
                          </a:solidFill>
                          <a:latin typeface="+mn-ea"/>
                          <a:ea typeface="+mn-ea"/>
                          <a:cs typeface="+mn-cs"/>
                        </a:rPr>
                        <a:t>683</a:t>
                      </a:r>
                      <a:r>
                        <a:rPr lang="zh-CN" altLang="en-US" sz="1200" kern="1200" baseline="0" dirty="0">
                          <a:solidFill>
                            <a:schemeClr val="dk1"/>
                          </a:solidFill>
                          <a:latin typeface="+mn-ea"/>
                          <a:ea typeface="+mn-ea"/>
                          <a:cs typeface="+mn-cs"/>
                        </a:rPr>
                        <a:t>例和</a:t>
                      </a:r>
                      <a:r>
                        <a:rPr lang="en-US" altLang="zh-CN" sz="1200" kern="1200" baseline="0" dirty="0">
                          <a:solidFill>
                            <a:schemeClr val="dk1"/>
                          </a:solidFill>
                          <a:latin typeface="+mn-ea"/>
                          <a:ea typeface="+mn-ea"/>
                          <a:cs typeface="+mn-cs"/>
                        </a:rPr>
                        <a:t>339</a:t>
                      </a:r>
                      <a:r>
                        <a:rPr lang="zh-CN" altLang="en-US" sz="1200" kern="1200" baseline="0" dirty="0">
                          <a:solidFill>
                            <a:schemeClr val="dk1"/>
                          </a:solidFill>
                          <a:latin typeface="+mn-ea"/>
                          <a:ea typeface="+mn-ea"/>
                          <a:cs typeface="+mn-cs"/>
                        </a:rPr>
                        <a:t>例。</a:t>
                      </a:r>
                    </a:p>
                  </a:txBody>
                  <a:tcPr anchor="ctr"/>
                </a:tc>
                <a:tc>
                  <a:txBody>
                    <a:bodyPr/>
                    <a:lstStyle/>
                    <a:p>
                      <a:pPr marL="171450" indent="-171450" algn="l">
                        <a:buFont typeface="Wingdings" panose="05000000000000000000" pitchFamily="2" charset="2"/>
                        <a:buChar char="ü"/>
                      </a:pPr>
                      <a:r>
                        <a:rPr lang="en-US" altLang="zh-CN" sz="1200" kern="1200" baseline="0" dirty="0">
                          <a:solidFill>
                            <a:schemeClr val="dk1"/>
                          </a:solidFill>
                          <a:latin typeface="+mn-ea"/>
                          <a:ea typeface="+mn-ea"/>
                          <a:cs typeface="+mn-cs"/>
                        </a:rPr>
                        <a:t>85</a:t>
                      </a:r>
                      <a:r>
                        <a:rPr lang="zh-CN" altLang="en-US" sz="1200" kern="1200" baseline="0" dirty="0">
                          <a:solidFill>
                            <a:schemeClr val="dk1"/>
                          </a:solidFill>
                          <a:latin typeface="+mn-ea"/>
                          <a:ea typeface="+mn-ea"/>
                          <a:cs typeface="+mn-cs"/>
                        </a:rPr>
                        <a:t>天的改善率为 </a:t>
                      </a:r>
                      <a:r>
                        <a:rPr lang="en-US" altLang="zh-CN" sz="1200" kern="1200" baseline="0" dirty="0">
                          <a:solidFill>
                            <a:schemeClr val="dk1"/>
                          </a:solidFill>
                          <a:latin typeface="+mn-ea"/>
                          <a:ea typeface="+mn-ea"/>
                          <a:cs typeface="+mn-cs"/>
                        </a:rPr>
                        <a:t>35.1</a:t>
                      </a:r>
                      <a:r>
                        <a:rPr lang="zh-CN" altLang="en-US" sz="1200" kern="1200" baseline="0" dirty="0">
                          <a:solidFill>
                            <a:schemeClr val="dk1"/>
                          </a:solidFill>
                          <a:latin typeface="+mn-ea"/>
                          <a:ea typeface="+mn-ea"/>
                          <a:cs typeface="+mn-cs"/>
                        </a:rPr>
                        <a:t>％（</a:t>
                      </a:r>
                      <a:r>
                        <a:rPr lang="en-US" altLang="zh-CN" sz="1200" kern="1200" baseline="0" dirty="0">
                          <a:solidFill>
                            <a:schemeClr val="dk1"/>
                          </a:solidFill>
                          <a:latin typeface="+mn-ea"/>
                          <a:ea typeface="+mn-ea"/>
                          <a:cs typeface="+mn-cs"/>
                        </a:rPr>
                        <a:t>240/683 </a:t>
                      </a:r>
                      <a:r>
                        <a:rPr lang="zh-CN" altLang="en-US" sz="1200" kern="1200" baseline="0" dirty="0">
                          <a:solidFill>
                            <a:schemeClr val="dk1"/>
                          </a:solidFill>
                          <a:latin typeface="+mn-ea"/>
                          <a:ea typeface="+mn-ea"/>
                          <a:cs typeface="+mn-cs"/>
                        </a:rPr>
                        <a:t>例）</a:t>
                      </a:r>
                      <a:endParaRPr lang="en-US" altLang="zh-CN" sz="1200" kern="1200" baseline="0" dirty="0">
                        <a:solidFill>
                          <a:schemeClr val="dk1"/>
                        </a:solidFill>
                        <a:latin typeface="+mn-ea"/>
                        <a:ea typeface="+mn-ea"/>
                        <a:cs typeface="+mn-cs"/>
                      </a:endParaRPr>
                    </a:p>
                    <a:p>
                      <a:pPr marL="171450" indent="-171450" algn="l">
                        <a:buFont typeface="Wingdings" panose="05000000000000000000" pitchFamily="2" charset="2"/>
                        <a:buChar char="ü"/>
                      </a:pPr>
                      <a:r>
                        <a:rPr lang="en-US" altLang="zh-CN" sz="1200" kern="1200" baseline="0" dirty="0">
                          <a:solidFill>
                            <a:schemeClr val="dk1"/>
                          </a:solidFill>
                          <a:latin typeface="+mn-ea"/>
                          <a:ea typeface="+mn-ea"/>
                          <a:cs typeface="+mn-cs"/>
                        </a:rPr>
                        <a:t>1</a:t>
                      </a:r>
                      <a:r>
                        <a:rPr lang="zh-CN" altLang="en-US" sz="1200" kern="1200" baseline="0" dirty="0">
                          <a:solidFill>
                            <a:schemeClr val="dk1"/>
                          </a:solidFill>
                          <a:latin typeface="+mn-ea"/>
                          <a:ea typeface="+mn-ea"/>
                          <a:cs typeface="+mn-cs"/>
                        </a:rPr>
                        <a:t>年的改善率为 </a:t>
                      </a:r>
                      <a:r>
                        <a:rPr lang="en-US" altLang="zh-CN" sz="1200" kern="1200" baseline="0" dirty="0">
                          <a:solidFill>
                            <a:schemeClr val="dk1"/>
                          </a:solidFill>
                          <a:latin typeface="+mn-ea"/>
                          <a:ea typeface="+mn-ea"/>
                          <a:cs typeface="+mn-cs"/>
                        </a:rPr>
                        <a:t>36.9 </a:t>
                      </a:r>
                      <a:r>
                        <a:rPr lang="zh-CN" altLang="en-US" sz="1200" kern="1200" baseline="0" dirty="0">
                          <a:solidFill>
                            <a:schemeClr val="dk1"/>
                          </a:solidFill>
                          <a:latin typeface="+mn-ea"/>
                          <a:ea typeface="+mn-ea"/>
                          <a:cs typeface="+mn-cs"/>
                        </a:rPr>
                        <a:t>％（</a:t>
                      </a:r>
                      <a:r>
                        <a:rPr lang="en-US" altLang="zh-CN" sz="1200" kern="1200" baseline="0" dirty="0">
                          <a:solidFill>
                            <a:schemeClr val="dk1"/>
                          </a:solidFill>
                          <a:latin typeface="+mn-ea"/>
                          <a:ea typeface="+mn-ea"/>
                          <a:cs typeface="+mn-cs"/>
                        </a:rPr>
                        <a:t>125/339 </a:t>
                      </a:r>
                      <a:r>
                        <a:rPr lang="zh-CN" altLang="en-US" sz="1200" kern="1200" baseline="0" dirty="0">
                          <a:solidFill>
                            <a:schemeClr val="dk1"/>
                          </a:solidFill>
                          <a:latin typeface="+mn-ea"/>
                          <a:ea typeface="+mn-ea"/>
                          <a:cs typeface="+mn-cs"/>
                        </a:rPr>
                        <a:t>例） </a:t>
                      </a:r>
                      <a:endParaRPr lang="en-US" altLang="zh-CN" sz="1200" kern="1200" baseline="0" dirty="0">
                        <a:solidFill>
                          <a:schemeClr val="dk1"/>
                        </a:solidFill>
                        <a:latin typeface="+mn-ea"/>
                        <a:ea typeface="+mn-ea"/>
                        <a:cs typeface="+mn-cs"/>
                      </a:endParaRPr>
                    </a:p>
                    <a:p>
                      <a:pPr marL="171450" indent="-171450" algn="l">
                        <a:buFont typeface="Wingdings" panose="05000000000000000000" pitchFamily="2" charset="2"/>
                        <a:buChar char="ü"/>
                      </a:pPr>
                      <a:r>
                        <a:rPr lang="en-US" altLang="zh-CN" sz="1200" kern="1200" baseline="0" dirty="0">
                          <a:solidFill>
                            <a:schemeClr val="dk1"/>
                          </a:solidFill>
                          <a:latin typeface="+mn-ea"/>
                          <a:ea typeface="+mn-ea"/>
                          <a:cs typeface="+mn-cs"/>
                        </a:rPr>
                        <a:t>85</a:t>
                      </a:r>
                      <a:r>
                        <a:rPr lang="zh-CN" altLang="en-US" sz="1200" kern="1200" baseline="0" dirty="0">
                          <a:solidFill>
                            <a:schemeClr val="dk1"/>
                          </a:solidFill>
                          <a:latin typeface="+mn-ea"/>
                          <a:ea typeface="+mn-ea"/>
                          <a:cs typeface="+mn-cs"/>
                        </a:rPr>
                        <a:t>天的恶化率为 </a:t>
                      </a:r>
                      <a:r>
                        <a:rPr lang="en-US" altLang="zh-CN" sz="1200" kern="1200" baseline="0" dirty="0">
                          <a:solidFill>
                            <a:schemeClr val="dk1"/>
                          </a:solidFill>
                          <a:latin typeface="+mn-ea"/>
                          <a:ea typeface="+mn-ea"/>
                          <a:cs typeface="+mn-cs"/>
                        </a:rPr>
                        <a:t>3.1</a:t>
                      </a:r>
                      <a:r>
                        <a:rPr lang="zh-CN" altLang="en-US" sz="1200" kern="1200" baseline="0" dirty="0">
                          <a:solidFill>
                            <a:schemeClr val="dk1"/>
                          </a:solidFill>
                          <a:latin typeface="+mn-ea"/>
                          <a:ea typeface="+mn-ea"/>
                          <a:cs typeface="+mn-cs"/>
                        </a:rPr>
                        <a:t>％（</a:t>
                      </a:r>
                      <a:r>
                        <a:rPr lang="en-US" altLang="zh-CN" sz="1200" kern="1200" baseline="0" dirty="0">
                          <a:solidFill>
                            <a:schemeClr val="dk1"/>
                          </a:solidFill>
                          <a:latin typeface="+mn-ea"/>
                          <a:ea typeface="+mn-ea"/>
                          <a:cs typeface="+mn-cs"/>
                        </a:rPr>
                        <a:t>21/683 </a:t>
                      </a:r>
                      <a:r>
                        <a:rPr lang="zh-CN" altLang="en-US" sz="1200" kern="1200" baseline="0" dirty="0">
                          <a:solidFill>
                            <a:schemeClr val="dk1"/>
                          </a:solidFill>
                          <a:latin typeface="+mn-ea"/>
                          <a:ea typeface="+mn-ea"/>
                          <a:cs typeface="+mn-cs"/>
                        </a:rPr>
                        <a:t>例）</a:t>
                      </a:r>
                      <a:endParaRPr lang="en-US" altLang="zh-CN" sz="1200" kern="1200" baseline="0" dirty="0">
                        <a:solidFill>
                          <a:schemeClr val="dk1"/>
                        </a:solidFill>
                        <a:latin typeface="+mn-ea"/>
                        <a:ea typeface="+mn-ea"/>
                        <a:cs typeface="+mn-cs"/>
                      </a:endParaRPr>
                    </a:p>
                    <a:p>
                      <a:pPr marL="171450" indent="-171450" algn="l">
                        <a:buFont typeface="Wingdings" panose="05000000000000000000" pitchFamily="2" charset="2"/>
                        <a:buChar char="ü"/>
                      </a:pPr>
                      <a:r>
                        <a:rPr lang="zh-CN" altLang="en-US" sz="1200" kern="1200" baseline="0" dirty="0">
                          <a:solidFill>
                            <a:schemeClr val="dk1"/>
                          </a:solidFill>
                          <a:latin typeface="+mn-ea"/>
                          <a:ea typeface="+mn-ea"/>
                          <a:cs typeface="+mn-cs"/>
                        </a:rPr>
                        <a:t> </a:t>
                      </a:r>
                      <a:r>
                        <a:rPr lang="en-US" altLang="zh-CN" sz="1200" kern="1200" baseline="0" dirty="0">
                          <a:solidFill>
                            <a:schemeClr val="dk1"/>
                          </a:solidFill>
                          <a:latin typeface="+mn-ea"/>
                          <a:ea typeface="+mn-ea"/>
                          <a:cs typeface="+mn-cs"/>
                        </a:rPr>
                        <a:t>1</a:t>
                      </a:r>
                      <a:r>
                        <a:rPr lang="zh-CN" altLang="en-US" sz="1200" kern="1200" baseline="0" dirty="0">
                          <a:solidFill>
                            <a:schemeClr val="dk1"/>
                          </a:solidFill>
                          <a:latin typeface="+mn-ea"/>
                          <a:ea typeface="+mn-ea"/>
                          <a:cs typeface="+mn-cs"/>
                        </a:rPr>
                        <a:t>年的恶化率为 </a:t>
                      </a:r>
                      <a:r>
                        <a:rPr lang="en-US" altLang="zh-CN" sz="1200" kern="1200" baseline="0" dirty="0">
                          <a:solidFill>
                            <a:schemeClr val="dk1"/>
                          </a:solidFill>
                          <a:latin typeface="+mn-ea"/>
                          <a:ea typeface="+mn-ea"/>
                          <a:cs typeface="+mn-cs"/>
                        </a:rPr>
                        <a:t>10.6</a:t>
                      </a:r>
                      <a:r>
                        <a:rPr lang="zh-CN" altLang="en-US" sz="1200" kern="1200" baseline="0" dirty="0">
                          <a:solidFill>
                            <a:schemeClr val="dk1"/>
                          </a:solidFill>
                          <a:latin typeface="+mn-ea"/>
                          <a:ea typeface="+mn-ea"/>
                          <a:cs typeface="+mn-cs"/>
                        </a:rPr>
                        <a:t>％（</a:t>
                      </a:r>
                      <a:r>
                        <a:rPr lang="en-US" altLang="zh-CN" sz="1200" kern="1200" baseline="0" dirty="0">
                          <a:solidFill>
                            <a:schemeClr val="dk1"/>
                          </a:solidFill>
                          <a:latin typeface="+mn-ea"/>
                          <a:ea typeface="+mn-ea"/>
                          <a:cs typeface="+mn-cs"/>
                        </a:rPr>
                        <a:t>36/339 </a:t>
                      </a:r>
                      <a:r>
                        <a:rPr lang="zh-CN" altLang="en-US" sz="1200" kern="1200" baseline="0" dirty="0">
                          <a:solidFill>
                            <a:schemeClr val="dk1"/>
                          </a:solidFill>
                          <a:latin typeface="+mn-ea"/>
                          <a:ea typeface="+mn-ea"/>
                          <a:cs typeface="+mn-cs"/>
                        </a:rPr>
                        <a:t>例）</a:t>
                      </a:r>
                    </a:p>
                  </a:txBody>
                  <a:tcPr anchor="ctr"/>
                </a:tc>
                <a:extLst>
                  <a:ext uri="{0D108BD9-81ED-4DB2-BD59-A6C34878D82A}">
                    <a16:rowId xmlns:a16="http://schemas.microsoft.com/office/drawing/2014/main" val="10002"/>
                  </a:ext>
                </a:extLst>
              </a:tr>
              <a:tr h="893814">
                <a:tc>
                  <a:txBody>
                    <a:bodyPr/>
                    <a:lstStyle/>
                    <a:p>
                      <a:pPr algn="l"/>
                      <a:r>
                        <a:rPr lang="zh-CN" altLang="en-US" sz="1200" baseline="0" dirty="0">
                          <a:latin typeface="+mn-ea"/>
                          <a:ea typeface="+mn-ea"/>
                        </a:rPr>
                        <a:t>评估贝前列素钠缓释片生存预后调查（</a:t>
                      </a:r>
                      <a:r>
                        <a:rPr lang="en-US" altLang="zh-CN" sz="1200" baseline="0" dirty="0">
                          <a:latin typeface="+mn-ea"/>
                          <a:ea typeface="+mn-ea"/>
                        </a:rPr>
                        <a:t>5</a:t>
                      </a:r>
                      <a:r>
                        <a:rPr lang="zh-CN" altLang="en-US" sz="1200" baseline="0" dirty="0">
                          <a:latin typeface="+mn-ea"/>
                          <a:ea typeface="+mn-ea"/>
                        </a:rPr>
                        <a:t>年）的最终结果报告</a:t>
                      </a:r>
                      <a:r>
                        <a:rPr lang="en-US" altLang="zh-CN" sz="1200" baseline="30000" dirty="0">
                          <a:latin typeface="+mn-ea"/>
                          <a:ea typeface="+mn-ea"/>
                        </a:rPr>
                        <a:t>3</a:t>
                      </a:r>
                      <a:endParaRPr lang="zh-CN" altLang="en-US" sz="1200" baseline="30000" dirty="0">
                        <a:latin typeface="+mn-ea"/>
                        <a:ea typeface="+mn-ea"/>
                      </a:endParaRPr>
                    </a:p>
                  </a:txBody>
                  <a:tcPr anchor="ctr"/>
                </a:tc>
                <a:tc>
                  <a:txBody>
                    <a:bodyPr/>
                    <a:lstStyle/>
                    <a:p>
                      <a:pPr algn="ctr"/>
                      <a:r>
                        <a:rPr lang="zh-CN" altLang="en-US" sz="1200" dirty="0">
                          <a:latin typeface="+mn-ea"/>
                          <a:ea typeface="+mn-ea"/>
                        </a:rPr>
                        <a:t>从</a:t>
                      </a:r>
                      <a:r>
                        <a:rPr lang="en-US" altLang="zh-CN" sz="1200" dirty="0">
                          <a:latin typeface="+mn-ea"/>
                          <a:ea typeface="+mn-ea"/>
                        </a:rPr>
                        <a:t>2008</a:t>
                      </a:r>
                      <a:r>
                        <a:rPr lang="zh-CN" altLang="en-US" sz="1200" dirty="0">
                          <a:latin typeface="+mn-ea"/>
                          <a:ea typeface="+mn-ea"/>
                        </a:rPr>
                        <a:t>年</a:t>
                      </a:r>
                      <a:r>
                        <a:rPr lang="en-US" altLang="zh-CN" sz="1200" dirty="0">
                          <a:latin typeface="+mn-ea"/>
                          <a:ea typeface="+mn-ea"/>
                        </a:rPr>
                        <a:t>1</a:t>
                      </a:r>
                      <a:r>
                        <a:rPr lang="zh-CN" altLang="en-US" sz="1200" dirty="0">
                          <a:latin typeface="+mn-ea"/>
                          <a:ea typeface="+mn-ea"/>
                        </a:rPr>
                        <a:t>月至</a:t>
                      </a:r>
                      <a:r>
                        <a:rPr lang="en-US" altLang="zh-CN" sz="1200" dirty="0">
                          <a:latin typeface="+mn-ea"/>
                          <a:ea typeface="+mn-ea"/>
                        </a:rPr>
                        <a:t>2016</a:t>
                      </a:r>
                      <a:r>
                        <a:rPr lang="zh-CN" altLang="en-US" sz="1200" dirty="0">
                          <a:latin typeface="+mn-ea"/>
                          <a:ea typeface="+mn-ea"/>
                        </a:rPr>
                        <a:t>年</a:t>
                      </a:r>
                      <a:r>
                        <a:rPr lang="en-US" altLang="zh-CN" sz="1200" dirty="0">
                          <a:latin typeface="+mn-ea"/>
                          <a:ea typeface="+mn-ea"/>
                        </a:rPr>
                        <a:t>3</a:t>
                      </a:r>
                      <a:r>
                        <a:rPr lang="zh-CN" altLang="en-US" sz="1200" dirty="0">
                          <a:latin typeface="+mn-ea"/>
                          <a:ea typeface="+mn-ea"/>
                        </a:rPr>
                        <a:t>月，共登记</a:t>
                      </a:r>
                      <a:r>
                        <a:rPr lang="en-US" altLang="zh-CN" sz="1200" dirty="0">
                          <a:latin typeface="+mn-ea"/>
                          <a:ea typeface="+mn-ea"/>
                        </a:rPr>
                        <a:t>1035</a:t>
                      </a:r>
                      <a:r>
                        <a:rPr lang="zh-CN" altLang="en-US" sz="1200" dirty="0">
                          <a:latin typeface="+mn-ea"/>
                          <a:ea typeface="+mn-ea"/>
                        </a:rPr>
                        <a:t>例病例，收集了</a:t>
                      </a:r>
                      <a:r>
                        <a:rPr lang="en-US" altLang="zh-CN" sz="1200" dirty="0">
                          <a:latin typeface="+mn-ea"/>
                          <a:ea typeface="+mn-ea"/>
                        </a:rPr>
                        <a:t>996</a:t>
                      </a:r>
                      <a:r>
                        <a:rPr lang="zh-CN" altLang="en-US" sz="1200" dirty="0">
                          <a:latin typeface="+mn-ea"/>
                          <a:ea typeface="+mn-ea"/>
                        </a:rPr>
                        <a:t>例调查表。用于生存分析的病例为</a:t>
                      </a:r>
                      <a:r>
                        <a:rPr lang="en-US" altLang="zh-CN" sz="1200" dirty="0">
                          <a:latin typeface="+mn-ea"/>
                          <a:ea typeface="+mn-ea"/>
                        </a:rPr>
                        <a:t>982</a:t>
                      </a:r>
                      <a:r>
                        <a:rPr lang="zh-CN" altLang="en-US" sz="1200" dirty="0">
                          <a:latin typeface="+mn-ea"/>
                          <a:ea typeface="+mn-ea"/>
                        </a:rPr>
                        <a:t>例。</a:t>
                      </a:r>
                    </a:p>
                  </a:txBody>
                  <a:tcPr anchor="ctr"/>
                </a:tc>
                <a:tc>
                  <a:txBody>
                    <a:bodyPr/>
                    <a:lstStyle/>
                    <a:p>
                      <a:pPr algn="l"/>
                      <a:r>
                        <a:rPr lang="zh-CN" altLang="en-US" sz="1200" dirty="0">
                          <a:latin typeface="+mn-ea"/>
                          <a:ea typeface="+mn-ea"/>
                        </a:rPr>
                        <a:t>使用本品后</a:t>
                      </a:r>
                      <a:r>
                        <a:rPr lang="en-US" altLang="zh-CN" sz="1200" dirty="0">
                          <a:latin typeface="+mn-ea"/>
                          <a:ea typeface="+mn-ea"/>
                        </a:rPr>
                        <a:t>1~5</a:t>
                      </a:r>
                      <a:r>
                        <a:rPr lang="zh-CN" altLang="en-US" sz="1200" dirty="0">
                          <a:latin typeface="+mn-ea"/>
                          <a:ea typeface="+mn-ea"/>
                        </a:rPr>
                        <a:t>年的生存率分别为：</a:t>
                      </a:r>
                      <a:endParaRPr lang="en-US" altLang="zh-CN" sz="1200" dirty="0">
                        <a:latin typeface="+mn-ea"/>
                        <a:ea typeface="+mn-ea"/>
                      </a:endParaRPr>
                    </a:p>
                    <a:p>
                      <a:pPr algn="l"/>
                      <a:r>
                        <a:rPr lang="en-US" altLang="zh-CN" sz="1200" dirty="0">
                          <a:solidFill>
                            <a:srgbClr val="FF0000"/>
                          </a:solidFill>
                          <a:latin typeface="+mn-ea"/>
                          <a:ea typeface="+mn-ea"/>
                        </a:rPr>
                        <a:t>1</a:t>
                      </a:r>
                      <a:r>
                        <a:rPr lang="zh-CN" altLang="en-US" sz="1200" dirty="0">
                          <a:solidFill>
                            <a:srgbClr val="FF0000"/>
                          </a:solidFill>
                          <a:latin typeface="+mn-ea"/>
                          <a:ea typeface="+mn-ea"/>
                        </a:rPr>
                        <a:t>年：</a:t>
                      </a:r>
                      <a:r>
                        <a:rPr lang="en-US" altLang="zh-CN" sz="1200" dirty="0">
                          <a:solidFill>
                            <a:srgbClr val="FF0000"/>
                          </a:solidFill>
                          <a:latin typeface="+mn-ea"/>
                          <a:ea typeface="+mn-ea"/>
                        </a:rPr>
                        <a:t>91.5%</a:t>
                      </a:r>
                      <a:r>
                        <a:rPr lang="zh-CN" altLang="en-US" sz="1200" dirty="0">
                          <a:solidFill>
                            <a:srgbClr val="FF0000"/>
                          </a:solidFill>
                          <a:latin typeface="+mn-ea"/>
                          <a:ea typeface="+mn-ea"/>
                        </a:rPr>
                        <a:t>    </a:t>
                      </a:r>
                      <a:r>
                        <a:rPr lang="en-US" altLang="zh-CN" sz="1200" dirty="0">
                          <a:solidFill>
                            <a:srgbClr val="FF0000"/>
                          </a:solidFill>
                          <a:latin typeface="+mn-ea"/>
                          <a:ea typeface="+mn-ea"/>
                        </a:rPr>
                        <a:t>2</a:t>
                      </a:r>
                      <a:r>
                        <a:rPr lang="zh-CN" altLang="en-US" sz="1200" dirty="0">
                          <a:solidFill>
                            <a:srgbClr val="FF0000"/>
                          </a:solidFill>
                          <a:latin typeface="+mn-ea"/>
                          <a:ea typeface="+mn-ea"/>
                        </a:rPr>
                        <a:t>年：</a:t>
                      </a:r>
                      <a:r>
                        <a:rPr lang="en-US" altLang="zh-CN" sz="1200" dirty="0">
                          <a:solidFill>
                            <a:srgbClr val="FF0000"/>
                          </a:solidFill>
                          <a:latin typeface="+mn-ea"/>
                          <a:ea typeface="+mn-ea"/>
                        </a:rPr>
                        <a:t>86.1%   3</a:t>
                      </a:r>
                      <a:r>
                        <a:rPr lang="zh-CN" altLang="en-US" sz="1200" dirty="0">
                          <a:solidFill>
                            <a:srgbClr val="FF0000"/>
                          </a:solidFill>
                          <a:latin typeface="+mn-ea"/>
                          <a:ea typeface="+mn-ea"/>
                        </a:rPr>
                        <a:t>年：</a:t>
                      </a:r>
                      <a:r>
                        <a:rPr lang="en-US" altLang="zh-CN" sz="1200" dirty="0">
                          <a:solidFill>
                            <a:srgbClr val="FF0000"/>
                          </a:solidFill>
                          <a:latin typeface="+mn-ea"/>
                          <a:ea typeface="+mn-ea"/>
                        </a:rPr>
                        <a:t>81.8%</a:t>
                      </a:r>
                    </a:p>
                    <a:p>
                      <a:pPr algn="l"/>
                      <a:r>
                        <a:rPr lang="en-US" altLang="zh-CN" sz="1200" dirty="0">
                          <a:solidFill>
                            <a:srgbClr val="FF0000"/>
                          </a:solidFill>
                          <a:latin typeface="+mn-ea"/>
                          <a:ea typeface="+mn-ea"/>
                        </a:rPr>
                        <a:t>4</a:t>
                      </a:r>
                      <a:r>
                        <a:rPr lang="zh-CN" altLang="en-US" sz="1200" dirty="0">
                          <a:solidFill>
                            <a:srgbClr val="FF0000"/>
                          </a:solidFill>
                          <a:latin typeface="+mn-ea"/>
                          <a:ea typeface="+mn-ea"/>
                        </a:rPr>
                        <a:t>年：</a:t>
                      </a:r>
                      <a:r>
                        <a:rPr lang="en-US" altLang="zh-CN" sz="1200" dirty="0">
                          <a:solidFill>
                            <a:srgbClr val="FF0000"/>
                          </a:solidFill>
                          <a:latin typeface="+mn-ea"/>
                          <a:ea typeface="+mn-ea"/>
                        </a:rPr>
                        <a:t>76.2%    5</a:t>
                      </a:r>
                      <a:r>
                        <a:rPr lang="zh-CN" altLang="en-US" sz="1200" dirty="0">
                          <a:solidFill>
                            <a:srgbClr val="FF0000"/>
                          </a:solidFill>
                          <a:latin typeface="+mn-ea"/>
                          <a:ea typeface="+mn-ea"/>
                        </a:rPr>
                        <a:t>年：</a:t>
                      </a:r>
                      <a:r>
                        <a:rPr lang="en-US" altLang="zh-CN" sz="1200" dirty="0">
                          <a:solidFill>
                            <a:srgbClr val="FF0000"/>
                          </a:solidFill>
                          <a:latin typeface="+mn-ea"/>
                          <a:ea typeface="+mn-ea"/>
                        </a:rPr>
                        <a:t>73.4%</a:t>
                      </a:r>
                      <a:endParaRPr lang="zh-CN" altLang="en-US" sz="1200" dirty="0">
                        <a:solidFill>
                          <a:srgbClr val="FF0000"/>
                        </a:solidFill>
                        <a:latin typeface="+mn-ea"/>
                        <a:ea typeface="+mn-ea"/>
                      </a:endParaRPr>
                    </a:p>
                  </a:txBody>
                  <a:tcPr anchor="ctr"/>
                </a:tc>
                <a:extLst>
                  <a:ext uri="{0D108BD9-81ED-4DB2-BD59-A6C34878D82A}">
                    <a16:rowId xmlns:a16="http://schemas.microsoft.com/office/drawing/2014/main" val="10003"/>
                  </a:ext>
                </a:extLst>
              </a:tr>
              <a:tr h="13565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aseline="0" dirty="0">
                          <a:latin typeface="+mn-ea"/>
                          <a:ea typeface="+mn-ea"/>
                        </a:rPr>
                        <a:t>一项针对降低肺动脉高压的现代治疗的综述</a:t>
                      </a:r>
                      <a:r>
                        <a:rPr lang="en-US" altLang="zh-CN" sz="1200" baseline="30000" dirty="0">
                          <a:latin typeface="+mn-ea"/>
                          <a:ea typeface="+mn-ea"/>
                        </a:rPr>
                        <a:t>4</a:t>
                      </a:r>
                      <a:endParaRPr lang="zh-CN" altLang="en-US" sz="1200" baseline="30000" dirty="0">
                        <a:latin typeface="+mn-ea"/>
                        <a:ea typeface="+mn-ea"/>
                      </a:endParaRPr>
                    </a:p>
                    <a:p>
                      <a:pPr algn="l"/>
                      <a:endParaRPr lang="zh-CN" altLang="en-US" sz="1200" baseline="30000" dirty="0">
                        <a:latin typeface="+mn-ea"/>
                        <a:ea typeface="+mn-ea"/>
                      </a:endParaRPr>
                    </a:p>
                  </a:txBody>
                  <a:tcPr anchor="ctr"/>
                </a:tc>
                <a:tc>
                  <a:txBody>
                    <a:bodyPr/>
                    <a:lstStyle/>
                    <a:p>
                      <a:pPr algn="l"/>
                      <a:r>
                        <a:rPr lang="zh-CN" altLang="zh-CN" sz="1200" kern="1200" dirty="0">
                          <a:solidFill>
                            <a:schemeClr val="dk1"/>
                          </a:solidFill>
                          <a:latin typeface="+mn-ea"/>
                          <a:ea typeface="+mn-ea"/>
                          <a:cs typeface="+mn-cs"/>
                        </a:rPr>
                        <a:t>肺动脉高压的治疗目标包括改善生活质量和运动能力以及改善生活预后。</a:t>
                      </a:r>
                      <a:r>
                        <a:rPr lang="zh-CN" altLang="en-US" sz="1200" kern="1200" dirty="0">
                          <a:solidFill>
                            <a:schemeClr val="dk1"/>
                          </a:solidFill>
                          <a:latin typeface="+mn-ea"/>
                          <a:ea typeface="+mn-ea"/>
                          <a:cs typeface="+mn-cs"/>
                        </a:rPr>
                        <a:t>只有显著</a:t>
                      </a:r>
                      <a:r>
                        <a:rPr lang="zh-CN" altLang="zh-CN" sz="1200" kern="1200" dirty="0">
                          <a:solidFill>
                            <a:schemeClr val="dk1"/>
                          </a:solidFill>
                          <a:latin typeface="+mn-ea"/>
                          <a:ea typeface="+mn-ea"/>
                          <a:cs typeface="+mn-cs"/>
                        </a:rPr>
                        <a:t>降低肺动脉压（</a:t>
                      </a:r>
                      <a:r>
                        <a:rPr lang="en-US" altLang="zh-CN" sz="1200" kern="1200" dirty="0">
                          <a:solidFill>
                            <a:schemeClr val="dk1"/>
                          </a:solidFill>
                          <a:latin typeface="+mn-ea"/>
                          <a:ea typeface="+mn-ea"/>
                          <a:cs typeface="+mn-cs"/>
                        </a:rPr>
                        <a:t>PAP</a:t>
                      </a:r>
                      <a:r>
                        <a:rPr lang="zh-CN" altLang="zh-CN" sz="1200" kern="1200" dirty="0">
                          <a:solidFill>
                            <a:schemeClr val="dk1"/>
                          </a:solidFill>
                          <a:latin typeface="+mn-ea"/>
                          <a:ea typeface="+mn-ea"/>
                          <a:cs typeface="+mn-cs"/>
                        </a:rPr>
                        <a:t>）才能改善长期生存。降低</a:t>
                      </a:r>
                      <a:r>
                        <a:rPr lang="en-US" altLang="zh-CN" sz="1200" kern="1200" dirty="0">
                          <a:solidFill>
                            <a:schemeClr val="dk1"/>
                          </a:solidFill>
                          <a:latin typeface="+mn-ea"/>
                          <a:ea typeface="+mn-ea"/>
                          <a:cs typeface="+mn-cs"/>
                        </a:rPr>
                        <a:t> PAP </a:t>
                      </a:r>
                      <a:r>
                        <a:rPr lang="zh-CN" altLang="zh-CN" sz="1200" kern="1200" dirty="0">
                          <a:solidFill>
                            <a:schemeClr val="dk1"/>
                          </a:solidFill>
                          <a:latin typeface="+mn-ea"/>
                          <a:ea typeface="+mn-ea"/>
                          <a:cs typeface="+mn-cs"/>
                        </a:rPr>
                        <a:t>可以通过减少血流动力学应激来促进逆转重塑。正确、及时使用</a:t>
                      </a:r>
                      <a:r>
                        <a:rPr lang="en-US" altLang="zh-CN" sz="1200" kern="1200" dirty="0">
                          <a:solidFill>
                            <a:schemeClr val="dk1"/>
                          </a:solidFill>
                          <a:latin typeface="+mn-ea"/>
                          <a:ea typeface="+mn-ea"/>
                          <a:cs typeface="+mn-cs"/>
                        </a:rPr>
                        <a:t> PAH </a:t>
                      </a:r>
                      <a:r>
                        <a:rPr lang="zh-CN" altLang="zh-CN" sz="1200" kern="1200" dirty="0">
                          <a:solidFill>
                            <a:schemeClr val="dk1"/>
                          </a:solidFill>
                          <a:latin typeface="+mn-ea"/>
                          <a:ea typeface="+mn-ea"/>
                          <a:cs typeface="+mn-cs"/>
                        </a:rPr>
                        <a:t>特异性药物可降低</a:t>
                      </a:r>
                      <a:r>
                        <a:rPr lang="en-US" altLang="zh-CN" sz="1200" kern="1200" dirty="0">
                          <a:solidFill>
                            <a:schemeClr val="dk1"/>
                          </a:solidFill>
                          <a:latin typeface="+mn-ea"/>
                          <a:ea typeface="+mn-ea"/>
                          <a:cs typeface="+mn-cs"/>
                        </a:rPr>
                        <a:t> PAH </a:t>
                      </a:r>
                      <a:r>
                        <a:rPr lang="zh-CN" altLang="zh-CN" sz="1200" kern="1200" dirty="0">
                          <a:solidFill>
                            <a:schemeClr val="dk1"/>
                          </a:solidFill>
                          <a:latin typeface="+mn-ea"/>
                          <a:ea typeface="+mn-ea"/>
                          <a:cs typeface="+mn-cs"/>
                        </a:rPr>
                        <a:t>患者的</a:t>
                      </a:r>
                      <a:r>
                        <a:rPr lang="en-US" altLang="zh-CN" sz="1200" kern="1200" dirty="0">
                          <a:solidFill>
                            <a:schemeClr val="dk1"/>
                          </a:solidFill>
                          <a:latin typeface="+mn-ea"/>
                          <a:ea typeface="+mn-ea"/>
                          <a:cs typeface="+mn-cs"/>
                        </a:rPr>
                        <a:t> PAP</a:t>
                      </a:r>
                      <a:r>
                        <a:rPr lang="zh-CN" altLang="zh-CN" sz="1200" kern="1200" dirty="0">
                          <a:solidFill>
                            <a:schemeClr val="dk1"/>
                          </a:solidFill>
                          <a:latin typeface="+mn-ea"/>
                          <a:ea typeface="+mn-ea"/>
                          <a:cs typeface="+mn-cs"/>
                        </a:rPr>
                        <a:t>。在本报告中，我们回顾了降低</a:t>
                      </a:r>
                      <a:r>
                        <a:rPr lang="en-US" altLang="zh-CN" sz="1200" kern="1200" dirty="0">
                          <a:solidFill>
                            <a:schemeClr val="dk1"/>
                          </a:solidFill>
                          <a:latin typeface="+mn-ea"/>
                          <a:ea typeface="+mn-ea"/>
                          <a:cs typeface="+mn-cs"/>
                        </a:rPr>
                        <a:t> PAH </a:t>
                      </a:r>
                      <a:r>
                        <a:rPr lang="zh-CN" altLang="zh-CN" sz="1200" kern="1200" dirty="0">
                          <a:solidFill>
                            <a:schemeClr val="dk1"/>
                          </a:solidFill>
                          <a:latin typeface="+mn-ea"/>
                          <a:ea typeface="+mn-ea"/>
                          <a:cs typeface="+mn-cs"/>
                        </a:rPr>
                        <a:t>患者</a:t>
                      </a:r>
                      <a:r>
                        <a:rPr lang="en-US" altLang="zh-CN" sz="1200" kern="1200" dirty="0">
                          <a:solidFill>
                            <a:schemeClr val="dk1"/>
                          </a:solidFill>
                          <a:latin typeface="+mn-ea"/>
                          <a:ea typeface="+mn-ea"/>
                          <a:cs typeface="+mn-cs"/>
                        </a:rPr>
                        <a:t> PAP </a:t>
                      </a:r>
                      <a:r>
                        <a:rPr lang="zh-CN" altLang="zh-CN" sz="1200" kern="1200" dirty="0">
                          <a:solidFill>
                            <a:schemeClr val="dk1"/>
                          </a:solidFill>
                          <a:latin typeface="+mn-ea"/>
                          <a:ea typeface="+mn-ea"/>
                          <a:cs typeface="+mn-cs"/>
                        </a:rPr>
                        <a:t>的现代治疗方法。</a:t>
                      </a:r>
                      <a:endParaRPr lang="zh-CN" altLang="en-US" sz="1200" kern="1200" dirty="0">
                        <a:solidFill>
                          <a:schemeClr val="dk1"/>
                        </a:solidFill>
                        <a:latin typeface="+mn-ea"/>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CN" sz="1200" dirty="0">
                          <a:latin typeface="+mn-ea"/>
                          <a:ea typeface="+mn-ea"/>
                        </a:rPr>
                        <a:t>PAP</a:t>
                      </a:r>
                      <a:r>
                        <a:rPr lang="zh-CN" altLang="en-US" sz="1200" dirty="0">
                          <a:latin typeface="+mn-ea"/>
                          <a:ea typeface="+mn-ea"/>
                        </a:rPr>
                        <a:t>降低的均值</a:t>
                      </a:r>
                      <a:r>
                        <a:rPr lang="en-US" altLang="zh-CN" sz="1200" dirty="0">
                          <a:latin typeface="+mn-ea"/>
                          <a:ea typeface="+mn-ea"/>
                        </a:rPr>
                        <a:t>(mmHg)</a:t>
                      </a:r>
                      <a:r>
                        <a:rPr lang="zh-CN" altLang="en-US" sz="1200" dirty="0">
                          <a:latin typeface="+mn-ea"/>
                          <a:ea typeface="+mn-ea"/>
                        </a:rPr>
                        <a:t>：</a:t>
                      </a:r>
                      <a:endParaRPr lang="en-US" altLang="zh-CN" sz="1200" dirty="0">
                        <a:latin typeface="+mn-ea"/>
                        <a:ea typeface="+mn-ea"/>
                      </a:endParaRPr>
                    </a:p>
                    <a:p>
                      <a:pPr marL="171450" indent="-171450" algn="l">
                        <a:buFont typeface="Wingdings" panose="05000000000000000000" pitchFamily="2" charset="2"/>
                        <a:buChar char="ü"/>
                      </a:pPr>
                      <a:r>
                        <a:rPr lang="zh-CN" altLang="en-US" sz="1200" dirty="0">
                          <a:latin typeface="+mn-ea"/>
                          <a:ea typeface="+mn-ea"/>
                        </a:rPr>
                        <a:t>贝前列素钠缓释片：</a:t>
                      </a:r>
                      <a:r>
                        <a:rPr lang="en-US" altLang="zh-CN" sz="1200" dirty="0">
                          <a:latin typeface="+mn-ea"/>
                          <a:ea typeface="+mn-ea"/>
                        </a:rPr>
                        <a:t>-2.8mmHg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200" dirty="0">
                          <a:latin typeface="+mn-ea"/>
                          <a:ea typeface="+mn-ea"/>
                        </a:rPr>
                        <a:t>司来帕格：</a:t>
                      </a:r>
                      <a:r>
                        <a:rPr lang="en-US" altLang="zh-CN" sz="1200" dirty="0">
                          <a:latin typeface="+mn-ea"/>
                          <a:ea typeface="+mn-ea"/>
                        </a:rPr>
                        <a:t>-1.7mmHg</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sz="1200" dirty="0">
                          <a:solidFill>
                            <a:srgbClr val="FF0000"/>
                          </a:solidFill>
                          <a:latin typeface="+mn-ea"/>
                          <a:ea typeface="+mn-ea"/>
                        </a:rPr>
                        <a:t>与司来帕格相比，贝前列素钠缓释片可使</a:t>
                      </a:r>
                      <a:r>
                        <a:rPr lang="en-US" altLang="zh-CN" sz="1200" dirty="0">
                          <a:solidFill>
                            <a:srgbClr val="FF0000"/>
                          </a:solidFill>
                          <a:latin typeface="+mn-ea"/>
                          <a:ea typeface="+mn-ea"/>
                        </a:rPr>
                        <a:t>PAP</a:t>
                      </a:r>
                      <a:r>
                        <a:rPr lang="zh-CN" altLang="en-US" sz="1200" dirty="0">
                          <a:solidFill>
                            <a:srgbClr val="FF0000"/>
                          </a:solidFill>
                          <a:latin typeface="+mn-ea"/>
                          <a:ea typeface="+mn-ea"/>
                        </a:rPr>
                        <a:t>降低更多</a:t>
                      </a:r>
                    </a:p>
                    <a:p>
                      <a:pPr algn="l"/>
                      <a:endParaRPr lang="zh-CN" altLang="en-US" sz="1200" dirty="0">
                        <a:latin typeface="+mn-ea"/>
                        <a:ea typeface="+mn-ea"/>
                      </a:endParaRPr>
                    </a:p>
                  </a:txBody>
                  <a:tcPr anchor="ctr"/>
                </a:tc>
                <a:extLst>
                  <a:ext uri="{0D108BD9-81ED-4DB2-BD59-A6C34878D82A}">
                    <a16:rowId xmlns:a16="http://schemas.microsoft.com/office/drawing/2014/main" val="1669049702"/>
                  </a:ext>
                </a:extLst>
              </a:tr>
            </a:tbl>
          </a:graphicData>
        </a:graphic>
      </p:graphicFrame>
      <p:sp>
        <p:nvSpPr>
          <p:cNvPr id="14" name="文本框 13"/>
          <p:cNvSpPr txBox="1"/>
          <p:nvPr/>
        </p:nvSpPr>
        <p:spPr>
          <a:xfrm>
            <a:off x="2433090" y="-115367"/>
            <a:ext cx="9355677" cy="1598964"/>
          </a:xfrm>
          <a:prstGeom prst="rect">
            <a:avLst/>
          </a:prstGeom>
          <a:noFill/>
        </p:spPr>
        <p:txBody>
          <a:bodyPr wrap="square" rtlCol="0">
            <a:spAutoFit/>
          </a:bodyPr>
          <a:lstStyle/>
          <a:p>
            <a:pPr>
              <a:lnSpc>
                <a:spcPct val="150000"/>
              </a:lnSpc>
            </a:pPr>
            <a:endParaRPr kumimoji="1" lang="en-US" altLang="zh-CN" sz="1400" dirty="0">
              <a:solidFill>
                <a:srgbClr val="FF0000"/>
              </a:solidFill>
            </a:endParaRPr>
          </a:p>
          <a:p>
            <a:pPr marL="285750" indent="-285750">
              <a:lnSpc>
                <a:spcPct val="150000"/>
              </a:lnSpc>
              <a:buFont typeface="Wingdings" panose="05000000000000000000" pitchFamily="2" charset="2"/>
              <a:buChar char="ü"/>
            </a:pPr>
            <a:r>
              <a:rPr kumimoji="1" lang="zh-CN" altLang="en-US" sz="1400" dirty="0">
                <a:solidFill>
                  <a:srgbClr val="FF0000"/>
                </a:solidFill>
              </a:rPr>
              <a:t>改善</a:t>
            </a:r>
            <a:r>
              <a:rPr kumimoji="1" lang="en-US" altLang="zh-CN" sz="1400" dirty="0">
                <a:solidFill>
                  <a:srgbClr val="FF0000"/>
                </a:solidFill>
              </a:rPr>
              <a:t>PAH</a:t>
            </a:r>
            <a:r>
              <a:rPr kumimoji="1" lang="zh-CN" altLang="en-US" sz="1400" dirty="0">
                <a:solidFill>
                  <a:srgbClr val="FF0000"/>
                </a:solidFill>
              </a:rPr>
              <a:t>患者的血流动力学参数、增加</a:t>
            </a:r>
            <a:r>
              <a:rPr kumimoji="1" lang="en-US" altLang="zh-CN" sz="1400" dirty="0">
                <a:solidFill>
                  <a:srgbClr val="FF0000"/>
                </a:solidFill>
              </a:rPr>
              <a:t>6</a:t>
            </a:r>
            <a:r>
              <a:rPr kumimoji="1" lang="zh-CN" altLang="en-US" sz="1400" dirty="0">
                <a:solidFill>
                  <a:srgbClr val="FF0000"/>
                </a:solidFill>
              </a:rPr>
              <a:t>分钟步行距离。</a:t>
            </a:r>
            <a:endParaRPr kumimoji="1" lang="en-US" altLang="zh-CN" sz="1400" dirty="0">
              <a:solidFill>
                <a:srgbClr val="FF0000"/>
              </a:solidFill>
            </a:endParaRPr>
          </a:p>
          <a:p>
            <a:pPr marL="285750" indent="-285750">
              <a:lnSpc>
                <a:spcPct val="150000"/>
              </a:lnSpc>
              <a:buFont typeface="Wingdings" panose="05000000000000000000" pitchFamily="2" charset="2"/>
              <a:buChar char="ü"/>
            </a:pPr>
            <a:r>
              <a:rPr kumimoji="1" lang="zh-CN" altLang="en-US" sz="1400" dirty="0">
                <a:solidFill>
                  <a:srgbClr val="FF0000"/>
                </a:solidFill>
              </a:rPr>
              <a:t>改善</a:t>
            </a:r>
            <a:r>
              <a:rPr kumimoji="1" lang="en-US" altLang="zh-CN" sz="1400" dirty="0">
                <a:solidFill>
                  <a:srgbClr val="FF0000"/>
                </a:solidFill>
              </a:rPr>
              <a:t>PAH</a:t>
            </a:r>
            <a:r>
              <a:rPr kumimoji="1" lang="zh-CN" altLang="en-US" sz="1400" dirty="0">
                <a:solidFill>
                  <a:srgbClr val="FF0000"/>
                </a:solidFill>
              </a:rPr>
              <a:t>相关的多项症状，有助于改善</a:t>
            </a:r>
            <a:r>
              <a:rPr kumimoji="1" lang="en-US" altLang="zh-CN" sz="1400" dirty="0">
                <a:solidFill>
                  <a:srgbClr val="FF0000"/>
                </a:solidFill>
              </a:rPr>
              <a:t>PAH</a:t>
            </a:r>
            <a:r>
              <a:rPr kumimoji="1" lang="zh-CN" altLang="en-US" sz="1400" dirty="0">
                <a:solidFill>
                  <a:srgbClr val="FF0000"/>
                </a:solidFill>
              </a:rPr>
              <a:t>的生存预后。</a:t>
            </a:r>
            <a:endParaRPr kumimoji="1" lang="en-US" altLang="zh-CN" sz="1400" dirty="0">
              <a:solidFill>
                <a:srgbClr val="FF0000"/>
              </a:solidFill>
            </a:endParaRPr>
          </a:p>
          <a:p>
            <a:pPr>
              <a:lnSpc>
                <a:spcPct val="150000"/>
              </a:lnSpc>
            </a:pPr>
            <a:r>
              <a:rPr kumimoji="1" lang="zh-CN" altLang="en-US" sz="1100" dirty="0">
                <a:solidFill>
                  <a:srgbClr val="FF0000"/>
                </a:solidFill>
              </a:rPr>
              <a:t>来源于：贝前列素钠缓释片（</a:t>
            </a:r>
            <a:r>
              <a:rPr kumimoji="1" lang="en-US" altLang="zh-CN" sz="1100" dirty="0">
                <a:solidFill>
                  <a:srgbClr val="FF0000"/>
                </a:solidFill>
              </a:rPr>
              <a:t>JXHS2000049</a:t>
            </a:r>
            <a:r>
              <a:rPr kumimoji="1" lang="zh-CN" altLang="en-US" sz="1100" dirty="0">
                <a:solidFill>
                  <a:srgbClr val="FF0000"/>
                </a:solidFill>
              </a:rPr>
              <a:t>）申请上市技术审批报告</a:t>
            </a:r>
            <a:r>
              <a:rPr kumimoji="1" lang="en-US" altLang="zh-CN" sz="1100" dirty="0">
                <a:solidFill>
                  <a:srgbClr val="FF0000"/>
                </a:solidFill>
              </a:rPr>
              <a:t>.</a:t>
            </a:r>
            <a:r>
              <a:rPr kumimoji="1" lang="zh-CN" altLang="en-US" sz="1100" dirty="0">
                <a:solidFill>
                  <a:srgbClr val="FF0000"/>
                </a:solidFill>
              </a:rPr>
              <a:t>国家药品监督管理局药品审评中心</a:t>
            </a:r>
            <a:r>
              <a:rPr kumimoji="1" lang="en-US" altLang="zh-CN" sz="1100" dirty="0">
                <a:solidFill>
                  <a:srgbClr val="FF0000"/>
                </a:solidFill>
              </a:rPr>
              <a:t>.</a:t>
            </a:r>
            <a:r>
              <a:rPr kumimoji="1" lang="zh-CN" altLang="en-US" sz="1100" dirty="0">
                <a:solidFill>
                  <a:srgbClr val="FF0000"/>
                </a:solidFill>
              </a:rPr>
              <a:t> </a:t>
            </a:r>
            <a:r>
              <a:rPr kumimoji="1" lang="en-US" altLang="zh-CN" sz="1100" dirty="0">
                <a:solidFill>
                  <a:srgbClr val="FF0000"/>
                </a:solidFill>
              </a:rPr>
              <a:t>2022</a:t>
            </a:r>
            <a:r>
              <a:rPr kumimoji="1" lang="zh-CN" altLang="en-US" sz="1100" dirty="0">
                <a:solidFill>
                  <a:srgbClr val="FF0000"/>
                </a:solidFill>
              </a:rPr>
              <a:t>年</a:t>
            </a:r>
            <a:r>
              <a:rPr kumimoji="1" lang="en-US" altLang="zh-CN" sz="1100" dirty="0">
                <a:solidFill>
                  <a:srgbClr val="FF0000"/>
                </a:solidFill>
              </a:rPr>
              <a:t>12</a:t>
            </a:r>
            <a:r>
              <a:rPr kumimoji="1" lang="zh-CN" altLang="en-US" sz="1100" dirty="0">
                <a:solidFill>
                  <a:srgbClr val="FF0000"/>
                </a:solidFill>
              </a:rPr>
              <a:t>月 </a:t>
            </a:r>
          </a:p>
          <a:p>
            <a:pPr marL="285750" indent="-285750">
              <a:lnSpc>
                <a:spcPct val="150000"/>
              </a:lnSpc>
              <a:buFont typeface="Wingdings" panose="05000000000000000000" pitchFamily="2" charset="2"/>
              <a:buChar char="ü"/>
            </a:pPr>
            <a:endParaRPr kumimoji="1" lang="en-US" altLang="zh-CN" sz="1400" dirty="0">
              <a:solidFill>
                <a:srgbClr val="FF0000"/>
              </a:solidFill>
            </a:endParaRPr>
          </a:p>
        </p:txBody>
      </p:sp>
      <p:sp>
        <p:nvSpPr>
          <p:cNvPr id="5" name="TextBox 39">
            <a:extLst>
              <a:ext uri="{FF2B5EF4-FFF2-40B4-BE49-F238E27FC236}">
                <a16:creationId xmlns:a16="http://schemas.microsoft.com/office/drawing/2014/main" id="{1A9406BD-C8F2-7530-6DBC-DC032A330846}"/>
              </a:ext>
            </a:extLst>
          </p:cNvPr>
          <p:cNvSpPr txBox="1"/>
          <p:nvPr/>
        </p:nvSpPr>
        <p:spPr>
          <a:xfrm>
            <a:off x="1171206" y="350609"/>
            <a:ext cx="1261884"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有效性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6" name="直接连接符 11">
            <a:extLst>
              <a:ext uri="{FF2B5EF4-FFF2-40B4-BE49-F238E27FC236}">
                <a16:creationId xmlns:a16="http://schemas.microsoft.com/office/drawing/2014/main" id="{B98397BF-5E78-4B13-9124-A13AC18E8D5E}"/>
              </a:ext>
            </a:extLst>
          </p:cNvPr>
          <p:cNvCxnSpPr>
            <a:cxnSpLocks/>
          </p:cNvCxnSpPr>
          <p:nvPr/>
        </p:nvCxnSpPr>
        <p:spPr>
          <a:xfrm>
            <a:off x="1284605" y="852074"/>
            <a:ext cx="11484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3BA0EFE3-CD38-C56D-8B45-0026579C7272}"/>
              </a:ext>
            </a:extLst>
          </p:cNvPr>
          <p:cNvGrpSpPr/>
          <p:nvPr/>
        </p:nvGrpSpPr>
        <p:grpSpPr>
          <a:xfrm>
            <a:off x="425842" y="227261"/>
            <a:ext cx="570731" cy="657995"/>
            <a:chOff x="4231809" y="1692397"/>
            <a:chExt cx="570731" cy="657995"/>
          </a:xfrm>
        </p:grpSpPr>
        <p:grpSp>
          <p:nvGrpSpPr>
            <p:cNvPr id="8" name="组合 7">
              <a:extLst>
                <a:ext uri="{FF2B5EF4-FFF2-40B4-BE49-F238E27FC236}">
                  <a16:creationId xmlns:a16="http://schemas.microsoft.com/office/drawing/2014/main" id="{AA2B6F69-67F3-0C62-0113-77557BF712B5}"/>
                </a:ext>
              </a:extLst>
            </p:cNvPr>
            <p:cNvGrpSpPr/>
            <p:nvPr/>
          </p:nvGrpSpPr>
          <p:grpSpPr>
            <a:xfrm>
              <a:off x="4231809" y="1692397"/>
              <a:ext cx="570731" cy="657995"/>
              <a:chOff x="4067944" y="489262"/>
              <a:chExt cx="1375279" cy="1585559"/>
            </a:xfrm>
          </p:grpSpPr>
          <p:sp>
            <p:nvSpPr>
              <p:cNvPr id="10" name="Flowchart: Decision 78">
                <a:extLst>
                  <a:ext uri="{FF2B5EF4-FFF2-40B4-BE49-F238E27FC236}">
                    <a16:creationId xmlns:a16="http://schemas.microsoft.com/office/drawing/2014/main" id="{D53BE301-DBDA-AFD7-DAE2-625CA91DAEF8}"/>
                  </a:ext>
                </a:extLst>
              </p:cNvPr>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12" name="Flowchart: Decision 79">
                <a:extLst>
                  <a:ext uri="{FF2B5EF4-FFF2-40B4-BE49-F238E27FC236}">
                    <a16:creationId xmlns:a16="http://schemas.microsoft.com/office/drawing/2014/main" id="{D33E254E-EF6E-4154-E4B4-957C1953FD10}"/>
                  </a:ext>
                </a:extLst>
              </p:cNvPr>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grpSp>
        <p:sp>
          <p:nvSpPr>
            <p:cNvPr id="9" name="TextBox 61">
              <a:extLst>
                <a:ext uri="{FF2B5EF4-FFF2-40B4-BE49-F238E27FC236}">
                  <a16:creationId xmlns:a16="http://schemas.microsoft.com/office/drawing/2014/main" id="{FB65247D-B8D8-95B8-A861-F8B4078DE937}"/>
                </a:ext>
              </a:extLst>
            </p:cNvPr>
            <p:cNvSpPr txBox="1"/>
            <p:nvPr/>
          </p:nvSpPr>
          <p:spPr>
            <a:xfrm>
              <a:off x="4310472" y="1855545"/>
              <a:ext cx="356188" cy="461665"/>
            </a:xfrm>
            <a:prstGeom prst="rect">
              <a:avLst/>
            </a:prstGeom>
            <a:noFill/>
          </p:spPr>
          <p:txBody>
            <a:bodyPr wrap="none" rtlCol="0">
              <a:spAutoFit/>
            </a:bodyPr>
            <a:lstStyle/>
            <a:p>
              <a:r>
                <a:rPr lang="en-US" altLang="zh-CN" sz="2400" b="1" dirty="0">
                  <a:solidFill>
                    <a:srgbClr val="09AEC4"/>
                  </a:solidFill>
                </a:rPr>
                <a:t>3</a:t>
              </a:r>
              <a:endParaRPr lang="zh-CN" altLang="en-US" sz="2400" b="1" dirty="0">
                <a:solidFill>
                  <a:srgbClr val="09AEC4"/>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06120" y="6210954"/>
            <a:ext cx="6096000" cy="553998"/>
          </a:xfrm>
          <a:prstGeom prst="rect">
            <a:avLst/>
          </a:prstGeom>
          <a:noFill/>
        </p:spPr>
        <p:txBody>
          <a:bodyPr wrap="square" rtlCol="0">
            <a:spAutoFit/>
          </a:bodyPr>
          <a:lstStyle/>
          <a:p>
            <a:r>
              <a:rPr kumimoji="1" lang="zh-CN" altLang="en-US" sz="1000" dirty="0"/>
              <a:t>数据来源于：</a:t>
            </a:r>
            <a:endParaRPr kumimoji="1" lang="en-US" altLang="zh-CN" sz="1000" dirty="0"/>
          </a:p>
          <a:p>
            <a:pPr marL="228600" indent="-228600">
              <a:buFontTx/>
              <a:buAutoNum type="arabicPeriod"/>
            </a:pPr>
            <a:r>
              <a:rPr kumimoji="1" lang="zh-CN" altLang="en-US" sz="1000" dirty="0"/>
              <a:t>日本肺高血压症治疗指南</a:t>
            </a:r>
            <a:r>
              <a:rPr kumimoji="1" lang="en-US" altLang="zh-CN" sz="1000" dirty="0"/>
              <a:t>. JCS 2017/JPCPHS 2017. </a:t>
            </a:r>
          </a:p>
          <a:p>
            <a:pPr marL="228600" indent="-228600">
              <a:buFontTx/>
              <a:buAutoNum type="arabicPeriod"/>
            </a:pPr>
            <a:r>
              <a:rPr kumimoji="1" lang="en-US" altLang="zh-CN" sz="1000" dirty="0"/>
              <a:t>ESC/ERS GUIDELINES. European Heart Journal</a:t>
            </a:r>
            <a:r>
              <a:rPr kumimoji="1" lang="zh-CN" altLang="en-US" sz="1000" dirty="0"/>
              <a:t> </a:t>
            </a:r>
            <a:r>
              <a:rPr kumimoji="1" lang="en-US" altLang="zh-CN" sz="1000" dirty="0"/>
              <a:t>2022;</a:t>
            </a:r>
            <a:r>
              <a:rPr kumimoji="1" lang="zh-CN" altLang="en-US" sz="1000" dirty="0"/>
              <a:t> </a:t>
            </a:r>
            <a:r>
              <a:rPr kumimoji="1" lang="en-US" altLang="zh-CN" sz="1000" dirty="0"/>
              <a:t>43:</a:t>
            </a:r>
            <a:r>
              <a:rPr kumimoji="1" lang="zh-CN" altLang="en-US" sz="1000" dirty="0"/>
              <a:t> </a:t>
            </a:r>
            <a:r>
              <a:rPr kumimoji="1" lang="en-US" altLang="zh-CN" sz="1000" dirty="0"/>
              <a:t>3618-3731. </a:t>
            </a:r>
          </a:p>
        </p:txBody>
      </p:sp>
      <p:sp>
        <p:nvSpPr>
          <p:cNvPr id="8" name="文本框 7"/>
          <p:cNvSpPr txBox="1"/>
          <p:nvPr/>
        </p:nvSpPr>
        <p:spPr>
          <a:xfrm>
            <a:off x="6405022" y="769325"/>
            <a:ext cx="4275776" cy="417743"/>
          </a:xfrm>
          <a:prstGeom prst="rect">
            <a:avLst/>
          </a:prstGeom>
          <a:noFill/>
        </p:spPr>
        <p:txBody>
          <a:bodyPr wrap="square" rtlCol="0">
            <a:spAutoFit/>
          </a:bodyPr>
          <a:lstStyle/>
          <a:p>
            <a:pPr lvl="1">
              <a:lnSpc>
                <a:spcPct val="150000"/>
              </a:lnSpc>
            </a:pPr>
            <a:r>
              <a:rPr kumimoji="1" lang="en-US" altLang="zh-CN" sz="1600" b="1" dirty="0">
                <a:solidFill>
                  <a:schemeClr val="accent1"/>
                </a:solidFill>
              </a:rPr>
              <a:t>    </a:t>
            </a:r>
            <a:r>
              <a:rPr kumimoji="1" lang="zh-CN" altLang="en-US" sz="1600" b="1" dirty="0">
                <a:solidFill>
                  <a:schemeClr val="accent1"/>
                </a:solidFill>
              </a:rPr>
              <a:t> </a:t>
            </a:r>
            <a:r>
              <a:rPr kumimoji="1" lang="en-US" altLang="zh-CN" sz="1600" b="1" dirty="0">
                <a:solidFill>
                  <a:schemeClr val="accent1"/>
                </a:solidFill>
              </a:rPr>
              <a:t>ESC/ERS</a:t>
            </a:r>
            <a:r>
              <a:rPr kumimoji="1" lang="zh-CN" altLang="en-US" sz="1600" b="1" dirty="0">
                <a:solidFill>
                  <a:schemeClr val="accent1"/>
                </a:solidFill>
              </a:rPr>
              <a:t> 肺动脉高压诊治指南</a:t>
            </a:r>
            <a:r>
              <a:rPr kumimoji="1" lang="en-US" altLang="zh-CN" sz="1600" b="1" baseline="30000" dirty="0">
                <a:solidFill>
                  <a:schemeClr val="accent1"/>
                </a:solidFill>
              </a:rPr>
              <a:t>2</a:t>
            </a:r>
          </a:p>
        </p:txBody>
      </p:sp>
      <p:sp>
        <p:nvSpPr>
          <p:cNvPr id="12" name="文本框 11"/>
          <p:cNvSpPr txBox="1"/>
          <p:nvPr/>
        </p:nvSpPr>
        <p:spPr>
          <a:xfrm>
            <a:off x="1593352" y="788556"/>
            <a:ext cx="4193628" cy="417743"/>
          </a:xfrm>
          <a:prstGeom prst="rect">
            <a:avLst/>
          </a:prstGeom>
          <a:noFill/>
        </p:spPr>
        <p:txBody>
          <a:bodyPr wrap="square" rtlCol="0">
            <a:spAutoFit/>
          </a:bodyPr>
          <a:lstStyle/>
          <a:p>
            <a:pPr lvl="1">
              <a:lnSpc>
                <a:spcPct val="150000"/>
              </a:lnSpc>
            </a:pPr>
            <a:r>
              <a:rPr kumimoji="1" lang="zh-CN" altLang="en-US" sz="1600" b="1" dirty="0">
                <a:solidFill>
                  <a:schemeClr val="accent1"/>
                </a:solidFill>
              </a:rPr>
              <a:t>日本肺高血压症治疗指南</a:t>
            </a:r>
            <a:r>
              <a:rPr kumimoji="1" lang="en-US" altLang="zh-CN" sz="1600" b="1" baseline="30000" dirty="0">
                <a:solidFill>
                  <a:schemeClr val="accent1"/>
                </a:solidFill>
              </a:rPr>
              <a:t>1</a:t>
            </a:r>
            <a:r>
              <a:rPr kumimoji="1" lang="zh-CN" altLang="en-US" sz="1600" b="1" dirty="0">
                <a:solidFill>
                  <a:schemeClr val="accent1"/>
                </a:solidFill>
              </a:rPr>
              <a:t> </a:t>
            </a:r>
          </a:p>
        </p:txBody>
      </p:sp>
      <p:sp>
        <p:nvSpPr>
          <p:cNvPr id="14" name="TextBox 39">
            <a:extLst>
              <a:ext uri="{FF2B5EF4-FFF2-40B4-BE49-F238E27FC236}">
                <a16:creationId xmlns:a16="http://schemas.microsoft.com/office/drawing/2014/main" id="{0236E755-4ED2-720F-D21B-B90D5D72510A}"/>
              </a:ext>
            </a:extLst>
          </p:cNvPr>
          <p:cNvSpPr txBox="1"/>
          <p:nvPr/>
        </p:nvSpPr>
        <p:spPr>
          <a:xfrm>
            <a:off x="1171206" y="350609"/>
            <a:ext cx="1261884"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有效性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1">
            <a:extLst>
              <a:ext uri="{FF2B5EF4-FFF2-40B4-BE49-F238E27FC236}">
                <a16:creationId xmlns:a16="http://schemas.microsoft.com/office/drawing/2014/main" id="{9677BFF4-2C89-A884-FD69-660C501CBE03}"/>
              </a:ext>
            </a:extLst>
          </p:cNvPr>
          <p:cNvCxnSpPr>
            <a:cxnSpLocks/>
          </p:cNvCxnSpPr>
          <p:nvPr/>
        </p:nvCxnSpPr>
        <p:spPr>
          <a:xfrm>
            <a:off x="1284605" y="852074"/>
            <a:ext cx="11484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a:extLst>
              <a:ext uri="{FF2B5EF4-FFF2-40B4-BE49-F238E27FC236}">
                <a16:creationId xmlns:a16="http://schemas.microsoft.com/office/drawing/2014/main" id="{F5F9299D-3D1E-E215-469E-CB166414216A}"/>
              </a:ext>
            </a:extLst>
          </p:cNvPr>
          <p:cNvGrpSpPr/>
          <p:nvPr/>
        </p:nvGrpSpPr>
        <p:grpSpPr>
          <a:xfrm>
            <a:off x="425842" y="227261"/>
            <a:ext cx="570731" cy="657995"/>
            <a:chOff x="4231809" y="1692397"/>
            <a:chExt cx="570731" cy="657995"/>
          </a:xfrm>
        </p:grpSpPr>
        <p:grpSp>
          <p:nvGrpSpPr>
            <p:cNvPr id="21" name="组合 20">
              <a:extLst>
                <a:ext uri="{FF2B5EF4-FFF2-40B4-BE49-F238E27FC236}">
                  <a16:creationId xmlns:a16="http://schemas.microsoft.com/office/drawing/2014/main" id="{6D002423-D8C3-6F96-42A2-1207438A4913}"/>
                </a:ext>
              </a:extLst>
            </p:cNvPr>
            <p:cNvGrpSpPr/>
            <p:nvPr/>
          </p:nvGrpSpPr>
          <p:grpSpPr>
            <a:xfrm>
              <a:off x="4231809" y="1692397"/>
              <a:ext cx="570731" cy="657995"/>
              <a:chOff x="4067944" y="489262"/>
              <a:chExt cx="1375279" cy="1585559"/>
            </a:xfrm>
          </p:grpSpPr>
          <p:sp>
            <p:nvSpPr>
              <p:cNvPr id="26" name="Flowchart: Decision 78">
                <a:extLst>
                  <a:ext uri="{FF2B5EF4-FFF2-40B4-BE49-F238E27FC236}">
                    <a16:creationId xmlns:a16="http://schemas.microsoft.com/office/drawing/2014/main" id="{3B0AC1D9-EFF7-BD38-1DC4-99D6050E24B2}"/>
                  </a:ext>
                </a:extLst>
              </p:cNvPr>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27" name="Flowchart: Decision 79">
                <a:extLst>
                  <a:ext uri="{FF2B5EF4-FFF2-40B4-BE49-F238E27FC236}">
                    <a16:creationId xmlns:a16="http://schemas.microsoft.com/office/drawing/2014/main" id="{ED2F066E-7838-181F-A675-AC196425C240}"/>
                  </a:ext>
                </a:extLst>
              </p:cNvPr>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grpSp>
        <p:sp>
          <p:nvSpPr>
            <p:cNvPr id="22" name="TextBox 61">
              <a:extLst>
                <a:ext uri="{FF2B5EF4-FFF2-40B4-BE49-F238E27FC236}">
                  <a16:creationId xmlns:a16="http://schemas.microsoft.com/office/drawing/2014/main" id="{D3EC8F99-F136-6563-964B-228CE847F629}"/>
                </a:ext>
              </a:extLst>
            </p:cNvPr>
            <p:cNvSpPr txBox="1"/>
            <p:nvPr/>
          </p:nvSpPr>
          <p:spPr>
            <a:xfrm>
              <a:off x="4310472" y="1855545"/>
              <a:ext cx="356188" cy="461665"/>
            </a:xfrm>
            <a:prstGeom prst="rect">
              <a:avLst/>
            </a:prstGeom>
            <a:noFill/>
          </p:spPr>
          <p:txBody>
            <a:bodyPr wrap="none" rtlCol="0">
              <a:spAutoFit/>
            </a:bodyPr>
            <a:lstStyle/>
            <a:p>
              <a:r>
                <a:rPr lang="en-US" altLang="zh-CN" sz="2400" b="1" dirty="0">
                  <a:solidFill>
                    <a:srgbClr val="09AEC4"/>
                  </a:solidFill>
                </a:rPr>
                <a:t>3</a:t>
              </a:r>
              <a:endParaRPr lang="zh-CN" altLang="en-US" sz="2400" b="1" dirty="0">
                <a:solidFill>
                  <a:srgbClr val="09AEC4"/>
                </a:solidFill>
              </a:endParaRPr>
            </a:p>
          </p:txBody>
        </p:sp>
      </p:grpSp>
      <p:pic>
        <p:nvPicPr>
          <p:cNvPr id="31" name="图片 30" descr="文本&#10;&#10;描述已自动生成">
            <a:extLst>
              <a:ext uri="{FF2B5EF4-FFF2-40B4-BE49-F238E27FC236}">
                <a16:creationId xmlns:a16="http://schemas.microsoft.com/office/drawing/2014/main" id="{46F75794-E9F4-5787-5CA1-C06BDB47B5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3423" y="1189849"/>
            <a:ext cx="4446430" cy="1186033"/>
          </a:xfrm>
          <a:prstGeom prst="rect">
            <a:avLst/>
          </a:prstGeom>
        </p:spPr>
      </p:pic>
      <p:pic>
        <p:nvPicPr>
          <p:cNvPr id="33" name="图片 32" descr="表格&#10;&#10;描述已自动生成">
            <a:extLst>
              <a:ext uri="{FF2B5EF4-FFF2-40B4-BE49-F238E27FC236}">
                <a16:creationId xmlns:a16="http://schemas.microsoft.com/office/drawing/2014/main" id="{99CDE131-1366-FADE-6C13-3A9D57443E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5540" y="2350805"/>
            <a:ext cx="4446430" cy="1078196"/>
          </a:xfrm>
          <a:prstGeom prst="rect">
            <a:avLst/>
          </a:prstGeom>
        </p:spPr>
      </p:pic>
      <p:pic>
        <p:nvPicPr>
          <p:cNvPr id="35" name="图片 34" descr="表格&#10;&#10;描述已自动生成">
            <a:extLst>
              <a:ext uri="{FF2B5EF4-FFF2-40B4-BE49-F238E27FC236}">
                <a16:creationId xmlns:a16="http://schemas.microsoft.com/office/drawing/2014/main" id="{F90D6FDB-A1B8-C607-9209-F323432538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8951" y="3429000"/>
            <a:ext cx="4448367" cy="1922384"/>
          </a:xfrm>
          <a:prstGeom prst="rect">
            <a:avLst/>
          </a:prstGeom>
        </p:spPr>
      </p:pic>
      <p:pic>
        <p:nvPicPr>
          <p:cNvPr id="39" name="图片 38" descr="图形用户界面, 应用程序&#10;&#10;中度可信度描述已自动生成">
            <a:extLst>
              <a:ext uri="{FF2B5EF4-FFF2-40B4-BE49-F238E27FC236}">
                <a16:creationId xmlns:a16="http://schemas.microsoft.com/office/drawing/2014/main" id="{83FACE06-E89B-CB29-7458-AF76E3B4E2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120" y="1157571"/>
            <a:ext cx="4981673" cy="1443247"/>
          </a:xfrm>
          <a:prstGeom prst="rect">
            <a:avLst/>
          </a:prstGeom>
        </p:spPr>
      </p:pic>
      <p:sp>
        <p:nvSpPr>
          <p:cNvPr id="17" name="文本框 16">
            <a:extLst>
              <a:ext uri="{FF2B5EF4-FFF2-40B4-BE49-F238E27FC236}">
                <a16:creationId xmlns:a16="http://schemas.microsoft.com/office/drawing/2014/main" id="{7C05574F-F19C-A8A0-1F1A-8233962F5459}"/>
              </a:ext>
            </a:extLst>
          </p:cNvPr>
          <p:cNvSpPr txBox="1"/>
          <p:nvPr/>
        </p:nvSpPr>
        <p:spPr>
          <a:xfrm>
            <a:off x="842792" y="5250306"/>
            <a:ext cx="4038218" cy="900246"/>
          </a:xfrm>
          <a:prstGeom prst="rect">
            <a:avLst/>
          </a:prstGeom>
          <a:noFill/>
        </p:spPr>
        <p:txBody>
          <a:bodyPr wrap="square" rtlCol="0">
            <a:spAutoFit/>
          </a:bodyPr>
          <a:lstStyle/>
          <a:p>
            <a:endParaRPr lang="en-US" altLang="zh-CN" sz="1050" dirty="0"/>
          </a:p>
          <a:p>
            <a:r>
              <a:rPr lang="zh-CN" altLang="en-US" sz="1050" dirty="0"/>
              <a:t>日本肺高血压症治疗指南推荐口服贝前列素钠用于：</a:t>
            </a:r>
            <a:r>
              <a:rPr lang="en-US" altLang="zh-CN" sz="1050" dirty="0"/>
              <a:t>. </a:t>
            </a:r>
          </a:p>
          <a:p>
            <a:r>
              <a:rPr lang="en-US" altLang="zh-CN" sz="1050" dirty="0"/>
              <a:t> NYHA/WHO III</a:t>
            </a:r>
            <a:r>
              <a:rPr lang="zh-CN" altLang="en-US" sz="1050" dirty="0"/>
              <a:t>级患者（推荐等级：</a:t>
            </a:r>
            <a:r>
              <a:rPr lang="en-US" altLang="zh-CN" sz="1050" dirty="0"/>
              <a:t>IIb</a:t>
            </a:r>
            <a:r>
              <a:rPr lang="zh-CN" altLang="en-US" sz="1050" dirty="0"/>
              <a:t>，证据级别</a:t>
            </a:r>
            <a:r>
              <a:rPr lang="en-US" altLang="zh-CN" sz="1050" dirty="0"/>
              <a:t>:B</a:t>
            </a:r>
            <a:r>
              <a:rPr lang="zh-CN" altLang="en-US" sz="1050" dirty="0"/>
              <a:t>）</a:t>
            </a:r>
            <a:endParaRPr lang="en-US" altLang="zh-CN" sz="1050" dirty="0"/>
          </a:p>
          <a:p>
            <a:r>
              <a:rPr lang="en-US" altLang="zh-CN" sz="1050" dirty="0"/>
              <a:t> NYHA/WHO I-II,IV</a:t>
            </a:r>
            <a:r>
              <a:rPr lang="zh-CN" altLang="en-US" sz="1050" dirty="0"/>
              <a:t>级患者（推荐等级：</a:t>
            </a:r>
            <a:r>
              <a:rPr lang="en-US" altLang="zh-CN" sz="1050" dirty="0"/>
              <a:t>IIb</a:t>
            </a:r>
            <a:r>
              <a:rPr lang="zh-CN" altLang="en-US" sz="1050" dirty="0"/>
              <a:t>，证据级别</a:t>
            </a:r>
            <a:r>
              <a:rPr lang="en-US" altLang="zh-CN" sz="1050" dirty="0"/>
              <a:t>:C</a:t>
            </a:r>
            <a:r>
              <a:rPr lang="zh-CN" altLang="en-US" sz="1050" dirty="0"/>
              <a:t>）</a:t>
            </a:r>
            <a:endParaRPr lang="en-US" altLang="zh-CN" sz="1050" dirty="0"/>
          </a:p>
          <a:p>
            <a:r>
              <a:rPr lang="zh-CN" altLang="en-US" sz="1050" dirty="0"/>
              <a:t>注：指南未区分贝前列素钠常规或缓释片剂</a:t>
            </a:r>
            <a:endParaRPr lang="en-US" altLang="zh-CN" sz="1050" dirty="0"/>
          </a:p>
        </p:txBody>
      </p:sp>
      <p:sp>
        <p:nvSpPr>
          <p:cNvPr id="20" name="文本框 19">
            <a:extLst>
              <a:ext uri="{FF2B5EF4-FFF2-40B4-BE49-F238E27FC236}">
                <a16:creationId xmlns:a16="http://schemas.microsoft.com/office/drawing/2014/main" id="{C6F70BD9-FEBA-93DF-CBFE-19A8897D47D5}"/>
              </a:ext>
            </a:extLst>
          </p:cNvPr>
          <p:cNvSpPr txBox="1"/>
          <p:nvPr/>
        </p:nvSpPr>
        <p:spPr>
          <a:xfrm>
            <a:off x="6605540" y="5381800"/>
            <a:ext cx="4446430" cy="600164"/>
          </a:xfrm>
          <a:prstGeom prst="rect">
            <a:avLst/>
          </a:prstGeom>
          <a:noFill/>
        </p:spPr>
        <p:txBody>
          <a:bodyPr wrap="square" rtlCol="0">
            <a:spAutoFit/>
          </a:bodyPr>
          <a:lstStyle/>
          <a:p>
            <a:r>
              <a:rPr lang="en-US" altLang="zh-CN" sz="1100" dirty="0"/>
              <a:t>2022</a:t>
            </a:r>
            <a:r>
              <a:rPr lang="zh-CN" altLang="en-US" sz="1100" dirty="0"/>
              <a:t>版</a:t>
            </a:r>
            <a:r>
              <a:rPr lang="en-US" altLang="zh-CN" sz="1100" dirty="0"/>
              <a:t>ESC/ERS</a:t>
            </a:r>
            <a:r>
              <a:rPr lang="zh-CN" altLang="en-US" sz="1100" dirty="0"/>
              <a:t>肺动脉高压诊治指南，成人治疗肺动脉高压药物中，前列环素类似物口服药物包括贝前列素钠缓释片，剂量为每天</a:t>
            </a:r>
            <a:r>
              <a:rPr lang="en-US" altLang="zh-CN" sz="1100" dirty="0"/>
              <a:t>2</a:t>
            </a:r>
            <a:r>
              <a:rPr lang="zh-CN" altLang="en-US" sz="1100" dirty="0"/>
              <a:t>次，每次</a:t>
            </a:r>
            <a:r>
              <a:rPr lang="en-US" altLang="zh-CN" sz="1100" dirty="0"/>
              <a:t>60µg</a:t>
            </a:r>
            <a:r>
              <a:rPr lang="zh-CN" altLang="en-US" sz="1100" dirty="0"/>
              <a:t>；最大耐受剂量可用到每天</a:t>
            </a:r>
            <a:r>
              <a:rPr lang="en-US" altLang="zh-CN" sz="1100" dirty="0"/>
              <a:t>2</a:t>
            </a:r>
            <a:r>
              <a:rPr lang="zh-CN" altLang="en-US" sz="1100" dirty="0"/>
              <a:t>次，每次</a:t>
            </a:r>
            <a:r>
              <a:rPr lang="en-US" altLang="zh-CN" sz="1100" dirty="0"/>
              <a:t>180µg</a:t>
            </a:r>
          </a:p>
        </p:txBody>
      </p:sp>
      <p:pic>
        <p:nvPicPr>
          <p:cNvPr id="3" name="图片 2" descr="表格&#10;&#10;描述已自动生成">
            <a:extLst>
              <a:ext uri="{FF2B5EF4-FFF2-40B4-BE49-F238E27FC236}">
                <a16:creationId xmlns:a16="http://schemas.microsoft.com/office/drawing/2014/main" id="{6CA0CCC2-2724-1BA9-D0BD-230E73EA04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9162" y="2552650"/>
            <a:ext cx="4938632" cy="28426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60315" y="1188346"/>
            <a:ext cx="3826083" cy="510076"/>
          </a:xfrm>
          <a:prstGeom prst="rect">
            <a:avLst/>
          </a:prstGeom>
          <a:noFill/>
        </p:spPr>
        <p:txBody>
          <a:bodyPr wrap="square" rtlCol="0">
            <a:spAutoFit/>
          </a:bodyPr>
          <a:lstStyle/>
          <a:p>
            <a:pPr>
              <a:lnSpc>
                <a:spcPct val="200000"/>
              </a:lnSpc>
            </a:pPr>
            <a:r>
              <a:rPr kumimoji="1" lang="zh-CN" altLang="en-US" sz="1600" b="1" dirty="0">
                <a:solidFill>
                  <a:schemeClr val="accent1"/>
                </a:solidFill>
              </a:rPr>
              <a:t>“第二批临床急需境外新药名单”药品</a:t>
            </a:r>
            <a:endParaRPr kumimoji="1" lang="en-US" altLang="zh-CN" sz="1600" b="1" dirty="0">
              <a:solidFill>
                <a:schemeClr val="accent1"/>
              </a:solidFill>
            </a:endParaRPr>
          </a:p>
        </p:txBody>
      </p:sp>
      <p:sp>
        <p:nvSpPr>
          <p:cNvPr id="11" name="文本框 10"/>
          <p:cNvSpPr txBox="1"/>
          <p:nvPr/>
        </p:nvSpPr>
        <p:spPr>
          <a:xfrm>
            <a:off x="8040179" y="1167083"/>
            <a:ext cx="2873065" cy="516488"/>
          </a:xfrm>
          <a:prstGeom prst="rect">
            <a:avLst/>
          </a:prstGeom>
          <a:noFill/>
        </p:spPr>
        <p:txBody>
          <a:bodyPr wrap="square" rtlCol="0">
            <a:spAutoFit/>
          </a:bodyPr>
          <a:lstStyle/>
          <a:p>
            <a:pPr>
              <a:lnSpc>
                <a:spcPct val="200000"/>
              </a:lnSpc>
            </a:pPr>
            <a:r>
              <a:rPr kumimoji="1" lang="zh-CN" altLang="en-US" sz="1600" b="1" dirty="0">
                <a:solidFill>
                  <a:schemeClr val="accent1"/>
                </a:solidFill>
              </a:rPr>
              <a:t>“第一批罕见病目录”药品</a:t>
            </a:r>
          </a:p>
        </p:txBody>
      </p:sp>
      <p:pic>
        <p:nvPicPr>
          <p:cNvPr id="10" name="图片 9"/>
          <p:cNvPicPr>
            <a:picLocks noChangeAspect="1"/>
          </p:cNvPicPr>
          <p:nvPr/>
        </p:nvPicPr>
        <p:blipFill>
          <a:blip r:embed="rId3"/>
          <a:stretch>
            <a:fillRect/>
          </a:stretch>
        </p:blipFill>
        <p:spPr>
          <a:xfrm>
            <a:off x="7577102" y="2734623"/>
            <a:ext cx="3725693" cy="1159653"/>
          </a:xfrm>
          <a:prstGeom prst="rect">
            <a:avLst/>
          </a:prstGeom>
        </p:spPr>
      </p:pic>
      <p:pic>
        <p:nvPicPr>
          <p:cNvPr id="12" name="图片 11"/>
          <p:cNvPicPr>
            <a:picLocks noChangeAspect="1"/>
          </p:cNvPicPr>
          <p:nvPr/>
        </p:nvPicPr>
        <p:blipFill>
          <a:blip r:embed="rId4"/>
          <a:stretch>
            <a:fillRect/>
          </a:stretch>
        </p:blipFill>
        <p:spPr>
          <a:xfrm>
            <a:off x="7577101" y="1681882"/>
            <a:ext cx="3725693" cy="1301036"/>
          </a:xfrm>
          <a:prstGeom prst="rect">
            <a:avLst/>
          </a:prstGeom>
        </p:spPr>
      </p:pic>
      <p:sp>
        <p:nvSpPr>
          <p:cNvPr id="14" name="圆角矩形 13"/>
          <p:cNvSpPr/>
          <p:nvPr/>
        </p:nvSpPr>
        <p:spPr>
          <a:xfrm>
            <a:off x="7577101" y="3340804"/>
            <a:ext cx="3725694" cy="3793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TextBox 47">
            <a:extLst>
              <a:ext uri="{FF2B5EF4-FFF2-40B4-BE49-F238E27FC236}">
                <a16:creationId xmlns:a16="http://schemas.microsoft.com/office/drawing/2014/main" id="{8093AE81-9C45-7B8B-635F-3431D99E8FAF}"/>
              </a:ext>
            </a:extLst>
          </p:cNvPr>
          <p:cNvSpPr txBox="1"/>
          <p:nvPr/>
        </p:nvSpPr>
        <p:spPr>
          <a:xfrm>
            <a:off x="1175616" y="277321"/>
            <a:ext cx="1261884"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创新性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6" name="直接连接符 13">
            <a:extLst>
              <a:ext uri="{FF2B5EF4-FFF2-40B4-BE49-F238E27FC236}">
                <a16:creationId xmlns:a16="http://schemas.microsoft.com/office/drawing/2014/main" id="{36146B5E-9DB1-3ED7-716C-28A2D00773DD}"/>
              </a:ext>
            </a:extLst>
          </p:cNvPr>
          <p:cNvCxnSpPr>
            <a:cxnSpLocks/>
          </p:cNvCxnSpPr>
          <p:nvPr/>
        </p:nvCxnSpPr>
        <p:spPr>
          <a:xfrm>
            <a:off x="1280244" y="784963"/>
            <a:ext cx="1069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AFB5516E-2CE1-6A62-D058-1C76D55C6E03}"/>
              </a:ext>
            </a:extLst>
          </p:cNvPr>
          <p:cNvGrpSpPr/>
          <p:nvPr/>
        </p:nvGrpSpPr>
        <p:grpSpPr>
          <a:xfrm>
            <a:off x="452092" y="166301"/>
            <a:ext cx="570731" cy="679619"/>
            <a:chOff x="4231809" y="3024287"/>
            <a:chExt cx="570731" cy="679619"/>
          </a:xfrm>
        </p:grpSpPr>
        <p:grpSp>
          <p:nvGrpSpPr>
            <p:cNvPr id="8" name="组合 7">
              <a:extLst>
                <a:ext uri="{FF2B5EF4-FFF2-40B4-BE49-F238E27FC236}">
                  <a16:creationId xmlns:a16="http://schemas.microsoft.com/office/drawing/2014/main" id="{429FB801-1C2F-75E5-A8A0-C15A6B194B87}"/>
                </a:ext>
              </a:extLst>
            </p:cNvPr>
            <p:cNvGrpSpPr/>
            <p:nvPr/>
          </p:nvGrpSpPr>
          <p:grpSpPr>
            <a:xfrm>
              <a:off x="4231809" y="3024287"/>
              <a:ext cx="570731" cy="657995"/>
              <a:chOff x="4067944" y="489262"/>
              <a:chExt cx="1375279" cy="1585559"/>
            </a:xfrm>
          </p:grpSpPr>
          <p:sp>
            <p:nvSpPr>
              <p:cNvPr id="16" name="Flowchart: Decision 78">
                <a:extLst>
                  <a:ext uri="{FF2B5EF4-FFF2-40B4-BE49-F238E27FC236}">
                    <a16:creationId xmlns:a16="http://schemas.microsoft.com/office/drawing/2014/main" id="{8EA6865B-915C-2CCB-9EF7-BA60D7718791}"/>
                  </a:ext>
                </a:extLst>
              </p:cNvPr>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17" name="Flowchart: Decision 79">
                <a:extLst>
                  <a:ext uri="{FF2B5EF4-FFF2-40B4-BE49-F238E27FC236}">
                    <a16:creationId xmlns:a16="http://schemas.microsoft.com/office/drawing/2014/main" id="{657B3124-5035-D079-6D96-D7A1851E35E5}"/>
                  </a:ext>
                </a:extLst>
              </p:cNvPr>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09AEC4"/>
                  </a:solidFill>
                </a:endParaRPr>
              </a:p>
            </p:txBody>
          </p:sp>
        </p:grpSp>
        <p:sp>
          <p:nvSpPr>
            <p:cNvPr id="15" name="TextBox 64">
              <a:extLst>
                <a:ext uri="{FF2B5EF4-FFF2-40B4-BE49-F238E27FC236}">
                  <a16:creationId xmlns:a16="http://schemas.microsoft.com/office/drawing/2014/main" id="{49BD3264-99D4-5216-8BCE-D4E0F14C134E}"/>
                </a:ext>
              </a:extLst>
            </p:cNvPr>
            <p:cNvSpPr txBox="1"/>
            <p:nvPr/>
          </p:nvSpPr>
          <p:spPr>
            <a:xfrm>
              <a:off x="4310472" y="3180686"/>
              <a:ext cx="385042" cy="523220"/>
            </a:xfrm>
            <a:prstGeom prst="rect">
              <a:avLst/>
            </a:prstGeom>
            <a:noFill/>
          </p:spPr>
          <p:txBody>
            <a:bodyPr wrap="none" rtlCol="0">
              <a:spAutoFit/>
            </a:bodyPr>
            <a:lstStyle/>
            <a:p>
              <a:r>
                <a:rPr lang="en-US" altLang="zh-CN" sz="2800" b="1" dirty="0">
                  <a:solidFill>
                    <a:srgbClr val="09AEC4"/>
                  </a:solidFill>
                </a:rPr>
                <a:t>4</a:t>
              </a:r>
              <a:endParaRPr lang="zh-CN" altLang="en-US" sz="2800" b="1" dirty="0">
                <a:solidFill>
                  <a:srgbClr val="09AEC4"/>
                </a:solidFill>
              </a:endParaRPr>
            </a:p>
          </p:txBody>
        </p:sp>
      </p:grpSp>
      <p:pic>
        <p:nvPicPr>
          <p:cNvPr id="18" name="图片 17">
            <a:extLst>
              <a:ext uri="{FF2B5EF4-FFF2-40B4-BE49-F238E27FC236}">
                <a16:creationId xmlns:a16="http://schemas.microsoft.com/office/drawing/2014/main" id="{47FB7950-11EE-C643-A360-18F861870172}"/>
              </a:ext>
            </a:extLst>
          </p:cNvPr>
          <p:cNvPicPr>
            <a:picLocks noChangeAspect="1"/>
          </p:cNvPicPr>
          <p:nvPr/>
        </p:nvPicPr>
        <p:blipFill>
          <a:blip r:embed="rId5"/>
          <a:stretch>
            <a:fillRect/>
          </a:stretch>
        </p:blipFill>
        <p:spPr>
          <a:xfrm>
            <a:off x="257236" y="4087617"/>
            <a:ext cx="6712183" cy="931843"/>
          </a:xfrm>
          <a:prstGeom prst="rect">
            <a:avLst/>
          </a:prstGeom>
        </p:spPr>
      </p:pic>
      <p:pic>
        <p:nvPicPr>
          <p:cNvPr id="19" name="图片 18">
            <a:extLst>
              <a:ext uri="{FF2B5EF4-FFF2-40B4-BE49-F238E27FC236}">
                <a16:creationId xmlns:a16="http://schemas.microsoft.com/office/drawing/2014/main" id="{1F250B5A-EBCF-2783-7A1D-6065192D34A3}"/>
              </a:ext>
            </a:extLst>
          </p:cNvPr>
          <p:cNvPicPr>
            <a:picLocks noChangeAspect="1"/>
          </p:cNvPicPr>
          <p:nvPr/>
        </p:nvPicPr>
        <p:blipFill>
          <a:blip r:embed="rId6"/>
          <a:stretch>
            <a:fillRect/>
          </a:stretch>
        </p:blipFill>
        <p:spPr>
          <a:xfrm>
            <a:off x="228725" y="1750756"/>
            <a:ext cx="6712182" cy="2359727"/>
          </a:xfrm>
          <a:prstGeom prst="rect">
            <a:avLst/>
          </a:prstGeom>
        </p:spPr>
      </p:pic>
      <p:sp>
        <p:nvSpPr>
          <p:cNvPr id="20" name="矩形 19">
            <a:extLst>
              <a:ext uri="{FF2B5EF4-FFF2-40B4-BE49-F238E27FC236}">
                <a16:creationId xmlns:a16="http://schemas.microsoft.com/office/drawing/2014/main" id="{D7301004-D3F6-CADE-EDD4-7C3A227CA205}"/>
              </a:ext>
            </a:extLst>
          </p:cNvPr>
          <p:cNvSpPr/>
          <p:nvPr/>
        </p:nvSpPr>
        <p:spPr>
          <a:xfrm>
            <a:off x="2105270" y="2043288"/>
            <a:ext cx="3173661" cy="3157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1" name="矩形 20">
            <a:extLst>
              <a:ext uri="{FF2B5EF4-FFF2-40B4-BE49-F238E27FC236}">
                <a16:creationId xmlns:a16="http://schemas.microsoft.com/office/drawing/2014/main" id="{4B1C6C44-A986-B06E-E86D-83B4465D1A8B}"/>
              </a:ext>
            </a:extLst>
          </p:cNvPr>
          <p:cNvSpPr/>
          <p:nvPr/>
        </p:nvSpPr>
        <p:spPr>
          <a:xfrm>
            <a:off x="3957277" y="3620050"/>
            <a:ext cx="1529122" cy="4415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3" name="文本框 22">
            <a:extLst>
              <a:ext uri="{FF2B5EF4-FFF2-40B4-BE49-F238E27FC236}">
                <a16:creationId xmlns:a16="http://schemas.microsoft.com/office/drawing/2014/main" id="{5D00D898-2BB5-F4A8-FC60-31957BE6E436}"/>
              </a:ext>
            </a:extLst>
          </p:cNvPr>
          <p:cNvSpPr txBox="1"/>
          <p:nvPr/>
        </p:nvSpPr>
        <p:spPr>
          <a:xfrm>
            <a:off x="257236" y="5371536"/>
            <a:ext cx="9509229" cy="1200329"/>
          </a:xfrm>
          <a:prstGeom prst="rect">
            <a:avLst/>
          </a:prstGeom>
          <a:noFill/>
        </p:spPr>
        <p:txBody>
          <a:bodyPr wrap="square" rtlCol="0">
            <a:spAutoFit/>
          </a:bodyPr>
          <a:lstStyle/>
          <a:p>
            <a:r>
              <a:rPr lang="zh-CN" altLang="en-US" sz="1200" dirty="0"/>
              <a:t>说明：</a:t>
            </a:r>
            <a:endParaRPr lang="en-US" altLang="zh-CN" sz="1200" dirty="0"/>
          </a:p>
          <a:p>
            <a:pPr marL="285750" indent="-285750">
              <a:buFont typeface="Wingdings" panose="05000000000000000000" pitchFamily="2" charset="2"/>
              <a:buChar char="ü"/>
            </a:pPr>
            <a:r>
              <a:rPr lang="en-US" altLang="zh-CN" sz="1200" dirty="0"/>
              <a:t>2018</a:t>
            </a:r>
            <a:r>
              <a:rPr lang="zh-CN" altLang="en-US" sz="1200" dirty="0"/>
              <a:t>年</a:t>
            </a:r>
            <a:r>
              <a:rPr lang="en-US" altLang="zh-CN" sz="1200" dirty="0"/>
              <a:t>5</a:t>
            </a:r>
            <a:r>
              <a:rPr lang="zh-CN" altLang="en-US" sz="1200" dirty="0"/>
              <a:t>月，卫健委等</a:t>
            </a:r>
            <a:r>
              <a:rPr lang="en-US" altLang="zh-CN" sz="1200" dirty="0"/>
              <a:t>6</a:t>
            </a:r>
            <a:r>
              <a:rPr lang="zh-CN" altLang="en-US" sz="1200" dirty="0"/>
              <a:t>部门公布第一批罕见病目录，特发性肺动脉高压位列其中。</a:t>
            </a:r>
            <a:endParaRPr lang="en-US" altLang="zh-CN" sz="1200" dirty="0"/>
          </a:p>
          <a:p>
            <a:pPr marL="285750" indent="-285750">
              <a:buFont typeface="Wingdings" panose="05000000000000000000" pitchFamily="2" charset="2"/>
              <a:buChar char="ü"/>
            </a:pPr>
            <a:r>
              <a:rPr lang="en-US" altLang="zh-CN" sz="1200" dirty="0"/>
              <a:t>2019</a:t>
            </a:r>
            <a:r>
              <a:rPr lang="zh-CN" altLang="en-US" sz="1200" dirty="0"/>
              <a:t>年</a:t>
            </a:r>
            <a:r>
              <a:rPr lang="en-US" altLang="zh-CN" sz="1200" dirty="0"/>
              <a:t>5</a:t>
            </a:r>
            <a:r>
              <a:rPr lang="zh-CN" altLang="en-US" sz="1200" dirty="0"/>
              <a:t>月，国家药监局药品审评中心（</a:t>
            </a:r>
            <a:r>
              <a:rPr lang="en-US" altLang="zh-CN" sz="1200" dirty="0"/>
              <a:t>NMPA</a:t>
            </a:r>
            <a:r>
              <a:rPr lang="zh-CN" altLang="en-US" sz="1200" dirty="0"/>
              <a:t>）发布第二批临床急需境外新药名单，贝前列素钠缓释片（</a:t>
            </a:r>
            <a:r>
              <a:rPr lang="en-US" altLang="zh-CN" sz="1200" dirty="0"/>
              <a:t>Careload LA</a:t>
            </a:r>
            <a:r>
              <a:rPr lang="zh-CN" altLang="en-US" sz="1200" dirty="0"/>
              <a:t>）列入其中。</a:t>
            </a:r>
            <a:endParaRPr lang="en-US" altLang="zh-CN" sz="1200" dirty="0"/>
          </a:p>
          <a:p>
            <a:pPr marL="285750" indent="-285750">
              <a:buFont typeface="Wingdings" panose="05000000000000000000" pitchFamily="2" charset="2"/>
              <a:buChar char="ü"/>
            </a:pPr>
            <a:r>
              <a:rPr lang="zh-CN" altLang="en-US" sz="1200" dirty="0"/>
              <a:t>在安全性与有效性被当局认可的前提下，</a:t>
            </a:r>
            <a:r>
              <a:rPr lang="en-US" altLang="zh-CN" sz="1200" dirty="0"/>
              <a:t>2022</a:t>
            </a:r>
            <a:r>
              <a:rPr lang="zh-CN" altLang="en-US" sz="1200" dirty="0"/>
              <a:t>年</a:t>
            </a:r>
            <a:r>
              <a:rPr lang="en-US" altLang="zh-CN" sz="1200" dirty="0"/>
              <a:t>7</a:t>
            </a:r>
            <a:r>
              <a:rPr lang="zh-CN" altLang="en-US" sz="1200" dirty="0"/>
              <a:t>月贝前列素钠缓释片获得进口注册批件，国内免临床研究上市。</a:t>
            </a:r>
            <a:endParaRPr lang="en-US" altLang="zh-CN" sz="1200" dirty="0"/>
          </a:p>
          <a:p>
            <a:pPr marL="285750" indent="-285750">
              <a:buFont typeface="Wingdings" panose="05000000000000000000" pitchFamily="2" charset="2"/>
              <a:buChar char="ü"/>
            </a:pPr>
            <a:r>
              <a:rPr lang="en-US" altLang="zh-CN" sz="1200" dirty="0"/>
              <a:t>2023</a:t>
            </a:r>
            <a:r>
              <a:rPr lang="zh-CN" altLang="en-US" sz="1200" dirty="0"/>
              <a:t>年</a:t>
            </a:r>
            <a:r>
              <a:rPr lang="en-US" altLang="zh-CN" sz="1200" dirty="0"/>
              <a:t>8</a:t>
            </a:r>
            <a:r>
              <a:rPr lang="zh-CN" altLang="en-US" sz="1200" dirty="0"/>
              <a:t>月，被列入</a:t>
            </a:r>
            <a:r>
              <a:rPr lang="zh-CN" altLang="zh-CN" sz="1200" kern="100" dirty="0">
                <a:effectLst/>
                <a:latin typeface="Times New Roman" panose="02020603050405020304" pitchFamily="18" charset="0"/>
                <a:ea typeface="方正小标宋简体"/>
                <a:cs typeface="Times New Roman" panose="02020603050405020304" pitchFamily="18" charset="0"/>
              </a:rPr>
              <a:t>化学仿制药参比制剂目录（第七十二批）</a:t>
            </a:r>
            <a:r>
              <a:rPr lang="zh-CN" altLang="en-US" sz="1200" kern="100" dirty="0">
                <a:effectLst/>
                <a:latin typeface="Times New Roman" panose="02020603050405020304" pitchFamily="18" charset="0"/>
                <a:ea typeface="方正小标宋简体"/>
                <a:cs typeface="Times New Roman" panose="02020603050405020304" pitchFamily="18" charset="0"/>
              </a:rPr>
              <a:t>，认定为 国内上市的原研药品，原研进口。</a:t>
            </a:r>
            <a:endParaRPr lang="zh-CN" altLang="en-US" sz="1200" dirty="0"/>
          </a:p>
          <a:p>
            <a:endParaRPr lang="zh-CN" altLang="en-US" sz="1200" dirty="0"/>
          </a:p>
        </p:txBody>
      </p:sp>
      <p:sp>
        <p:nvSpPr>
          <p:cNvPr id="24" name="文本框 23">
            <a:extLst>
              <a:ext uri="{FF2B5EF4-FFF2-40B4-BE49-F238E27FC236}">
                <a16:creationId xmlns:a16="http://schemas.microsoft.com/office/drawing/2014/main" id="{9EE8DBCA-7618-F752-B225-8BF6DB462504}"/>
              </a:ext>
            </a:extLst>
          </p:cNvPr>
          <p:cNvSpPr txBox="1"/>
          <p:nvPr/>
        </p:nvSpPr>
        <p:spPr>
          <a:xfrm>
            <a:off x="2437500" y="265403"/>
            <a:ext cx="9433131" cy="787075"/>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zh-CN" altLang="en-US" sz="1600" dirty="0"/>
              <a:t>药品注册分类：化学药品</a:t>
            </a:r>
            <a:r>
              <a:rPr lang="en-US" altLang="zh-CN" sz="1600" dirty="0"/>
              <a:t>5.1</a:t>
            </a:r>
            <a:r>
              <a:rPr lang="zh-CN" altLang="en-US" sz="1600" dirty="0"/>
              <a:t>类</a:t>
            </a:r>
            <a:endParaRPr lang="en-US" altLang="zh-CN" sz="1600" dirty="0"/>
          </a:p>
          <a:p>
            <a:pPr marL="342900" indent="-342900">
              <a:lnSpc>
                <a:spcPct val="150000"/>
              </a:lnSpc>
              <a:buFont typeface="Wingdings" panose="05000000000000000000" pitchFamily="2" charset="2"/>
              <a:buChar char="ü"/>
            </a:pPr>
            <a:r>
              <a:rPr lang="zh-CN" altLang="en-US" sz="1600" dirty="0"/>
              <a:t>是否为自主知识产权的创新药：</a:t>
            </a:r>
            <a:r>
              <a:rPr lang="zh-CN" altLang="en-US" sz="1600" dirty="0">
                <a:solidFill>
                  <a:srgbClr val="FF0000"/>
                </a:solidFill>
              </a:rPr>
              <a:t>国内上市的原研药品，列入</a:t>
            </a:r>
            <a:r>
              <a:rPr lang="zh-CN" altLang="zh-CN" sz="1600" kern="100" dirty="0">
                <a:solidFill>
                  <a:srgbClr val="FF0000"/>
                </a:solidFill>
                <a:effectLst/>
                <a:latin typeface="Times New Roman" panose="02020603050405020304" pitchFamily="18" charset="0"/>
                <a:ea typeface="方正小标宋简体"/>
                <a:cs typeface="Times New Roman" panose="02020603050405020304" pitchFamily="18" charset="0"/>
              </a:rPr>
              <a:t>化学仿制药参比制剂目录（第七十二批）</a:t>
            </a:r>
            <a:endParaRPr lang="zh-CN" altLang="en-US" sz="1600" dirty="0">
              <a:solidFill>
                <a:srgbClr val="FF0000"/>
              </a:solidFill>
            </a:endParaRPr>
          </a:p>
        </p:txBody>
      </p:sp>
      <p:sp>
        <p:nvSpPr>
          <p:cNvPr id="22" name="文本框 21">
            <a:extLst>
              <a:ext uri="{FF2B5EF4-FFF2-40B4-BE49-F238E27FC236}">
                <a16:creationId xmlns:a16="http://schemas.microsoft.com/office/drawing/2014/main" id="{F35F272C-92E5-E613-037A-81A8FB111C91}"/>
              </a:ext>
            </a:extLst>
          </p:cNvPr>
          <p:cNvSpPr txBox="1"/>
          <p:nvPr/>
        </p:nvSpPr>
        <p:spPr>
          <a:xfrm>
            <a:off x="7084909" y="3840800"/>
            <a:ext cx="4783607" cy="510076"/>
          </a:xfrm>
          <a:prstGeom prst="rect">
            <a:avLst/>
          </a:prstGeom>
          <a:noFill/>
        </p:spPr>
        <p:txBody>
          <a:bodyPr wrap="square" rtlCol="0">
            <a:spAutoFit/>
          </a:bodyPr>
          <a:lstStyle/>
          <a:p>
            <a:pPr>
              <a:lnSpc>
                <a:spcPct val="200000"/>
              </a:lnSpc>
            </a:pPr>
            <a:r>
              <a:rPr kumimoji="1" lang="zh-CN" altLang="en-US" sz="1600" b="1" dirty="0">
                <a:solidFill>
                  <a:schemeClr val="accent1"/>
                </a:solidFill>
              </a:rPr>
              <a:t>“化学仿制药参比制剂目录（第七十二批）”药品</a:t>
            </a:r>
          </a:p>
        </p:txBody>
      </p:sp>
      <p:pic>
        <p:nvPicPr>
          <p:cNvPr id="4" name="图片 3">
            <a:extLst>
              <a:ext uri="{FF2B5EF4-FFF2-40B4-BE49-F238E27FC236}">
                <a16:creationId xmlns:a16="http://schemas.microsoft.com/office/drawing/2014/main" id="{9B089132-2168-23B4-1BB9-F79B3D4F3F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2521" y="4444310"/>
            <a:ext cx="4722243" cy="5585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5797" y="1037568"/>
            <a:ext cx="5242687" cy="510076"/>
          </a:xfrm>
          <a:prstGeom prst="rect">
            <a:avLst/>
          </a:prstGeom>
          <a:noFill/>
        </p:spPr>
        <p:txBody>
          <a:bodyPr wrap="square" rtlCol="0">
            <a:spAutoFit/>
          </a:bodyPr>
          <a:lstStyle/>
          <a:p>
            <a:pPr>
              <a:lnSpc>
                <a:spcPct val="200000"/>
              </a:lnSpc>
            </a:pPr>
            <a:r>
              <a:rPr kumimoji="1" lang="zh-CN" altLang="en-US" sz="1600" b="1" dirty="0">
                <a:solidFill>
                  <a:schemeClr val="accent1"/>
                </a:solidFill>
              </a:rPr>
              <a:t>主要创新点：独特的组成成分和缓释系统（创新剂型）</a:t>
            </a:r>
            <a:r>
              <a:rPr kumimoji="1" lang="en-US" altLang="zh-CN" sz="1600" b="1" baseline="30000" dirty="0">
                <a:solidFill>
                  <a:schemeClr val="accent1"/>
                </a:solidFill>
              </a:rPr>
              <a:t>1</a:t>
            </a:r>
          </a:p>
        </p:txBody>
      </p:sp>
      <p:sp>
        <p:nvSpPr>
          <p:cNvPr id="11" name="文本框 10"/>
          <p:cNvSpPr txBox="1"/>
          <p:nvPr/>
        </p:nvSpPr>
        <p:spPr>
          <a:xfrm>
            <a:off x="7615615" y="1037568"/>
            <a:ext cx="2873065" cy="510076"/>
          </a:xfrm>
          <a:prstGeom prst="rect">
            <a:avLst/>
          </a:prstGeom>
          <a:noFill/>
        </p:spPr>
        <p:txBody>
          <a:bodyPr wrap="square" rtlCol="0">
            <a:spAutoFit/>
          </a:bodyPr>
          <a:lstStyle/>
          <a:p>
            <a:pPr>
              <a:lnSpc>
                <a:spcPct val="200000"/>
              </a:lnSpc>
            </a:pPr>
            <a:r>
              <a:rPr kumimoji="1" lang="zh-CN" altLang="en-US" sz="1600" b="1" dirty="0">
                <a:solidFill>
                  <a:schemeClr val="accent1"/>
                </a:solidFill>
              </a:rPr>
              <a:t>缓释制剂的药代动力学优势</a:t>
            </a:r>
            <a:r>
              <a:rPr kumimoji="1" lang="en-US" altLang="zh-CN" sz="1600" b="1" baseline="30000" dirty="0">
                <a:solidFill>
                  <a:schemeClr val="accent1"/>
                </a:solidFill>
              </a:rPr>
              <a:t>2</a:t>
            </a:r>
            <a:endParaRPr kumimoji="1" lang="zh-CN" altLang="en-US" sz="1600" b="1" baseline="30000" dirty="0">
              <a:solidFill>
                <a:schemeClr val="accent1"/>
              </a:solidFill>
            </a:endParaRPr>
          </a:p>
        </p:txBody>
      </p:sp>
      <p:sp>
        <p:nvSpPr>
          <p:cNvPr id="5" name="TextBox 47">
            <a:extLst>
              <a:ext uri="{FF2B5EF4-FFF2-40B4-BE49-F238E27FC236}">
                <a16:creationId xmlns:a16="http://schemas.microsoft.com/office/drawing/2014/main" id="{8093AE81-9C45-7B8B-635F-3431D99E8FAF}"/>
              </a:ext>
            </a:extLst>
          </p:cNvPr>
          <p:cNvSpPr txBox="1"/>
          <p:nvPr/>
        </p:nvSpPr>
        <p:spPr>
          <a:xfrm>
            <a:off x="1175616" y="277321"/>
            <a:ext cx="1261884"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创新性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6" name="直接连接符 13">
            <a:extLst>
              <a:ext uri="{FF2B5EF4-FFF2-40B4-BE49-F238E27FC236}">
                <a16:creationId xmlns:a16="http://schemas.microsoft.com/office/drawing/2014/main" id="{36146B5E-9DB1-3ED7-716C-28A2D00773DD}"/>
              </a:ext>
            </a:extLst>
          </p:cNvPr>
          <p:cNvCxnSpPr>
            <a:cxnSpLocks/>
          </p:cNvCxnSpPr>
          <p:nvPr/>
        </p:nvCxnSpPr>
        <p:spPr>
          <a:xfrm>
            <a:off x="1280244" y="784963"/>
            <a:ext cx="1069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AFB5516E-2CE1-6A62-D058-1C76D55C6E03}"/>
              </a:ext>
            </a:extLst>
          </p:cNvPr>
          <p:cNvGrpSpPr/>
          <p:nvPr/>
        </p:nvGrpSpPr>
        <p:grpSpPr>
          <a:xfrm>
            <a:off x="452092" y="166301"/>
            <a:ext cx="570731" cy="679619"/>
            <a:chOff x="4231809" y="3024287"/>
            <a:chExt cx="570731" cy="679619"/>
          </a:xfrm>
        </p:grpSpPr>
        <p:grpSp>
          <p:nvGrpSpPr>
            <p:cNvPr id="8" name="组合 7">
              <a:extLst>
                <a:ext uri="{FF2B5EF4-FFF2-40B4-BE49-F238E27FC236}">
                  <a16:creationId xmlns:a16="http://schemas.microsoft.com/office/drawing/2014/main" id="{429FB801-1C2F-75E5-A8A0-C15A6B194B87}"/>
                </a:ext>
              </a:extLst>
            </p:cNvPr>
            <p:cNvGrpSpPr/>
            <p:nvPr/>
          </p:nvGrpSpPr>
          <p:grpSpPr>
            <a:xfrm>
              <a:off x="4231809" y="3024287"/>
              <a:ext cx="570731" cy="657995"/>
              <a:chOff x="4067944" y="489262"/>
              <a:chExt cx="1375279" cy="1585559"/>
            </a:xfrm>
          </p:grpSpPr>
          <p:sp>
            <p:nvSpPr>
              <p:cNvPr id="16" name="Flowchart: Decision 78">
                <a:extLst>
                  <a:ext uri="{FF2B5EF4-FFF2-40B4-BE49-F238E27FC236}">
                    <a16:creationId xmlns:a16="http://schemas.microsoft.com/office/drawing/2014/main" id="{8EA6865B-915C-2CCB-9EF7-BA60D7718791}"/>
                  </a:ext>
                </a:extLst>
              </p:cNvPr>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17" name="Flowchart: Decision 79">
                <a:extLst>
                  <a:ext uri="{FF2B5EF4-FFF2-40B4-BE49-F238E27FC236}">
                    <a16:creationId xmlns:a16="http://schemas.microsoft.com/office/drawing/2014/main" id="{657B3124-5035-D079-6D96-D7A1851E35E5}"/>
                  </a:ext>
                </a:extLst>
              </p:cNvPr>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09AEC4"/>
                  </a:solidFill>
                </a:endParaRPr>
              </a:p>
            </p:txBody>
          </p:sp>
        </p:grpSp>
        <p:sp>
          <p:nvSpPr>
            <p:cNvPr id="15" name="TextBox 64">
              <a:extLst>
                <a:ext uri="{FF2B5EF4-FFF2-40B4-BE49-F238E27FC236}">
                  <a16:creationId xmlns:a16="http://schemas.microsoft.com/office/drawing/2014/main" id="{49BD3264-99D4-5216-8BCE-D4E0F14C134E}"/>
                </a:ext>
              </a:extLst>
            </p:cNvPr>
            <p:cNvSpPr txBox="1"/>
            <p:nvPr/>
          </p:nvSpPr>
          <p:spPr>
            <a:xfrm>
              <a:off x="4310472" y="3180686"/>
              <a:ext cx="385042" cy="523220"/>
            </a:xfrm>
            <a:prstGeom prst="rect">
              <a:avLst/>
            </a:prstGeom>
            <a:noFill/>
          </p:spPr>
          <p:txBody>
            <a:bodyPr wrap="none" rtlCol="0">
              <a:spAutoFit/>
            </a:bodyPr>
            <a:lstStyle/>
            <a:p>
              <a:r>
                <a:rPr lang="en-US" altLang="zh-CN" sz="2800" b="1" dirty="0">
                  <a:solidFill>
                    <a:srgbClr val="09AEC4"/>
                  </a:solidFill>
                </a:rPr>
                <a:t>4</a:t>
              </a:r>
              <a:endParaRPr lang="zh-CN" altLang="en-US" sz="2800" b="1" dirty="0">
                <a:solidFill>
                  <a:srgbClr val="09AEC4"/>
                </a:solidFill>
              </a:endParaRPr>
            </a:p>
          </p:txBody>
        </p:sp>
      </p:grpSp>
      <p:sp>
        <p:nvSpPr>
          <p:cNvPr id="23" name="文本框 22">
            <a:extLst>
              <a:ext uri="{FF2B5EF4-FFF2-40B4-BE49-F238E27FC236}">
                <a16:creationId xmlns:a16="http://schemas.microsoft.com/office/drawing/2014/main" id="{5D00D898-2BB5-F4A8-FC60-31957BE6E436}"/>
              </a:ext>
            </a:extLst>
          </p:cNvPr>
          <p:cNvSpPr txBox="1"/>
          <p:nvPr/>
        </p:nvSpPr>
        <p:spPr>
          <a:xfrm>
            <a:off x="661537" y="5064345"/>
            <a:ext cx="5372724" cy="1143326"/>
          </a:xfrm>
          <a:prstGeom prst="rect">
            <a:avLst/>
          </a:prstGeom>
          <a:noFill/>
        </p:spPr>
        <p:txBody>
          <a:bodyPr wrap="square" rtlCol="0">
            <a:spAutoFit/>
          </a:bodyPr>
          <a:lstStyle/>
          <a:p>
            <a:pPr rtl="0">
              <a:lnSpc>
                <a:spcPct val="150000"/>
              </a:lnSpc>
            </a:pPr>
            <a:r>
              <a:rPr kumimoji="1" lang="zh-CN" altLang="en-US" sz="1400" dirty="0"/>
              <a:t>图示本品吸水后，凝胶溶胀，崩解，扩散的过程，通过配合具有高亲和性的聚氧乙烯</a:t>
            </a:r>
            <a:r>
              <a:rPr kumimoji="1" lang="en-US" altLang="zh-CN" sz="1400" dirty="0"/>
              <a:t>5000K</a:t>
            </a:r>
            <a:r>
              <a:rPr kumimoji="1" lang="zh-CN" altLang="en-US" sz="1400" dirty="0"/>
              <a:t>，达到稳定且持续的药物释放。</a:t>
            </a:r>
            <a:endParaRPr kumimoji="1" lang="ja-JP" altLang="en-US" sz="1400" dirty="0"/>
          </a:p>
          <a:p>
            <a:pPr>
              <a:lnSpc>
                <a:spcPct val="150000"/>
              </a:lnSpc>
            </a:pPr>
            <a:endParaRPr lang="zh-CN" altLang="en-US" sz="2000" dirty="0"/>
          </a:p>
        </p:txBody>
      </p:sp>
      <p:pic>
        <p:nvPicPr>
          <p:cNvPr id="116" name="图片 115" descr="图示&#10;&#10;描述已自动生成">
            <a:extLst>
              <a:ext uri="{FF2B5EF4-FFF2-40B4-BE49-F238E27FC236}">
                <a16:creationId xmlns:a16="http://schemas.microsoft.com/office/drawing/2014/main" id="{A9A45499-837E-3B69-DC8B-063E6C511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37" y="1609589"/>
            <a:ext cx="5529885" cy="3279463"/>
          </a:xfrm>
          <a:prstGeom prst="rect">
            <a:avLst/>
          </a:prstGeom>
        </p:spPr>
      </p:pic>
      <p:sp>
        <p:nvSpPr>
          <p:cNvPr id="160" name="Rectangle 15">
            <a:extLst>
              <a:ext uri="{FF2B5EF4-FFF2-40B4-BE49-F238E27FC236}">
                <a16:creationId xmlns:a16="http://schemas.microsoft.com/office/drawing/2014/main" id="{CAFE06BD-0E7F-596E-CE40-E378705D211D}"/>
              </a:ext>
            </a:extLst>
          </p:cNvPr>
          <p:cNvSpPr>
            <a:spLocks noChangeArrowheads="1"/>
          </p:cNvSpPr>
          <p:nvPr/>
        </p:nvSpPr>
        <p:spPr bwMode="auto">
          <a:xfrm>
            <a:off x="6520559" y="5080280"/>
            <a:ext cx="5206208" cy="1024064"/>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rtlCol="0" anchor="ctr">
            <a:spAutoFit/>
          </a:bodyPr>
          <a:lstStyle/>
          <a:p>
            <a:pPr eaLnBrk="0" hangingPunct="0">
              <a:lnSpc>
                <a:spcPct val="150000"/>
              </a:lnSpc>
              <a:buClr>
                <a:srgbClr val="C00000"/>
              </a:buClr>
              <a:buSzPct val="100000"/>
            </a:pPr>
            <a:r>
              <a:rPr kumimoji="1" lang="zh-CN" altLang="en-US" sz="1400" dirty="0"/>
              <a:t>缓释制剂可维持平稳的血药浓度、延缓</a:t>
            </a:r>
            <a:r>
              <a:rPr kumimoji="1" lang="en-US" altLang="zh-CN" sz="1400" dirty="0" err="1"/>
              <a:t>Cmax</a:t>
            </a:r>
            <a:r>
              <a:rPr kumimoji="1" lang="zh-CN" altLang="en-US" sz="1400" dirty="0"/>
              <a:t>上升，减少给药次数，提高服药依从性。</a:t>
            </a:r>
            <a:endParaRPr kumimoji="1" lang="en-US" altLang="zh-CN" sz="1400" dirty="0"/>
          </a:p>
          <a:p>
            <a:pPr eaLnBrk="0" hangingPunct="0">
              <a:lnSpc>
                <a:spcPct val="150000"/>
              </a:lnSpc>
              <a:buClr>
                <a:srgbClr val="C00000"/>
              </a:buClr>
              <a:buSzPct val="100000"/>
            </a:pPr>
            <a:endParaRPr kumimoji="1" lang="zh-CN" altLang="en-US" sz="1400" dirty="0"/>
          </a:p>
        </p:txBody>
      </p:sp>
      <p:sp>
        <p:nvSpPr>
          <p:cNvPr id="163" name="文本框 162">
            <a:extLst>
              <a:ext uri="{FF2B5EF4-FFF2-40B4-BE49-F238E27FC236}">
                <a16:creationId xmlns:a16="http://schemas.microsoft.com/office/drawing/2014/main" id="{1DB1D490-698E-8689-09F1-C5095CA86A78}"/>
              </a:ext>
            </a:extLst>
          </p:cNvPr>
          <p:cNvSpPr txBox="1"/>
          <p:nvPr/>
        </p:nvSpPr>
        <p:spPr>
          <a:xfrm>
            <a:off x="661537" y="6051083"/>
            <a:ext cx="6096000" cy="553998"/>
          </a:xfrm>
          <a:prstGeom prst="rect">
            <a:avLst/>
          </a:prstGeom>
          <a:noFill/>
        </p:spPr>
        <p:txBody>
          <a:bodyPr wrap="square" rtlCol="0">
            <a:spAutoFit/>
          </a:bodyPr>
          <a:lstStyle/>
          <a:p>
            <a:r>
              <a:rPr kumimoji="1" lang="zh-CN" altLang="en-US" sz="1000" dirty="0"/>
              <a:t>数据来源于：</a:t>
            </a:r>
            <a:endParaRPr kumimoji="1" lang="en-US" altLang="zh-CN" sz="1000" dirty="0"/>
          </a:p>
          <a:p>
            <a:pPr marL="228600" indent="-228600">
              <a:buFontTx/>
              <a:buAutoNum type="arabicPeriod"/>
            </a:pPr>
            <a:r>
              <a:rPr kumimoji="1" lang="en-US" altLang="zh-CN" sz="1000" dirty="0"/>
              <a:t>Horiuchi Y, et al. Drug Delivery System. 24(4): 431-437,2009</a:t>
            </a:r>
          </a:p>
          <a:p>
            <a:pPr marL="228600" indent="-228600">
              <a:buFontTx/>
              <a:buAutoNum type="arabicPeriod"/>
            </a:pPr>
            <a:r>
              <a:rPr lang="en-US" altLang="zh-CN" sz="1000" dirty="0" err="1">
                <a:solidFill>
                  <a:srgbClr val="000000"/>
                </a:solidFill>
                <a:ea typeface="黑体" pitchFamily="49" charset="-122"/>
                <a:cs typeface="Arial" pitchFamily="34" charset="0"/>
              </a:rPr>
              <a:t>Kunieda</a:t>
            </a:r>
            <a:r>
              <a:rPr lang="en-US" altLang="zh-CN" sz="1000" dirty="0">
                <a:solidFill>
                  <a:srgbClr val="000000"/>
                </a:solidFill>
                <a:ea typeface="黑体" pitchFamily="49" charset="-122"/>
                <a:cs typeface="Arial" pitchFamily="34" charset="0"/>
              </a:rPr>
              <a:t> T, et al. International Heart Journal. 50(4): 513-529, 2009</a:t>
            </a:r>
            <a:r>
              <a:rPr kumimoji="1" lang="en-US" altLang="zh-CN" sz="1000" dirty="0"/>
              <a:t> </a:t>
            </a:r>
          </a:p>
        </p:txBody>
      </p:sp>
      <p:pic>
        <p:nvPicPr>
          <p:cNvPr id="4" name="图片 3" descr="图表, 直方图&#10;&#10;描述已自动生成">
            <a:extLst>
              <a:ext uri="{FF2B5EF4-FFF2-40B4-BE49-F238E27FC236}">
                <a16:creationId xmlns:a16="http://schemas.microsoft.com/office/drawing/2014/main" id="{ED6657A8-BAD0-954F-517E-71715CD9A9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9714" y="1609589"/>
            <a:ext cx="4668976" cy="3279463"/>
          </a:xfrm>
          <a:prstGeom prst="rect">
            <a:avLst/>
          </a:prstGeom>
        </p:spPr>
      </p:pic>
      <p:pic>
        <p:nvPicPr>
          <p:cNvPr id="10" name="图片 9" descr="手机屏幕截图&#10;&#10;描述已自动生成">
            <a:extLst>
              <a:ext uri="{FF2B5EF4-FFF2-40B4-BE49-F238E27FC236}">
                <a16:creationId xmlns:a16="http://schemas.microsoft.com/office/drawing/2014/main" id="{28E0A379-03D1-737C-1C93-286DCBF10B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5190" y="1710648"/>
            <a:ext cx="2185843" cy="948027"/>
          </a:xfrm>
          <a:prstGeom prst="rect">
            <a:avLst/>
          </a:prstGeom>
        </p:spPr>
      </p:pic>
    </p:spTree>
    <p:extLst>
      <p:ext uri="{BB962C8B-B14F-4D97-AF65-F5344CB8AC3E}">
        <p14:creationId xmlns:p14="http://schemas.microsoft.com/office/powerpoint/2010/main" val="22817610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dhOGYwY2QwNjg5ZDBlNTBmN2E5ODE1ZDE2MDc4YmE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intelligentblue">
  <a:themeElements>
    <a:clrScheme name="IntelligentBlue">
      <a:dk1>
        <a:sysClr val="windowText" lastClr="000000"/>
      </a:dk1>
      <a:lt1>
        <a:sysClr val="window" lastClr="FFFFFF"/>
      </a:lt1>
      <a:dk2>
        <a:srgbClr val="004098"/>
      </a:dk2>
      <a:lt2>
        <a:srgbClr val="EEECE1"/>
      </a:lt2>
      <a:accent1>
        <a:srgbClr val="004098"/>
      </a:accent1>
      <a:accent2>
        <a:srgbClr val="9FC8FF"/>
      </a:accent2>
      <a:accent3>
        <a:srgbClr val="2180FF"/>
      </a:accent3>
      <a:accent4>
        <a:srgbClr val="C4BD97"/>
      </a:accent4>
      <a:accent5>
        <a:srgbClr val="001E46"/>
      </a:accent5>
      <a:accent6>
        <a:srgbClr val="4BACC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elligentblue" id="{C1D47611-0B14-4DB4-A5BE-1605C68B4B66}" vid="{CE6D31D9-A1DB-4603-8017-A2160B0EB4F6}"/>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10043</TotalTime>
  <Words>2208</Words>
  <Application>Microsoft Office PowerPoint</Application>
  <PresentationFormat>宽屏</PresentationFormat>
  <Paragraphs>167</Paragraphs>
  <Slides>10</Slides>
  <Notes>9</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10</vt:i4>
      </vt:variant>
    </vt:vector>
  </HeadingPairs>
  <TitlesOfParts>
    <vt:vector size="22" baseType="lpstr">
      <vt:lpstr>Meiryo UI</vt:lpstr>
      <vt:lpstr>等线</vt:lpstr>
      <vt:lpstr>黑体</vt:lpstr>
      <vt:lpstr>微软雅黑</vt:lpstr>
      <vt:lpstr>Arial</vt:lpstr>
      <vt:lpstr>Calibri</vt:lpstr>
      <vt:lpstr>Tahoma</vt:lpstr>
      <vt:lpstr>Times New Roman</vt:lpstr>
      <vt:lpstr>Wingdings</vt:lpstr>
      <vt:lpstr>Office 主题​​</vt:lpstr>
      <vt:lpstr>默认设计模板</vt:lpstr>
      <vt:lpstr>1_intelligentblue</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王晓日</dc:creator>
  <cp:lastModifiedBy>晓日 王</cp:lastModifiedBy>
  <cp:revision>286</cp:revision>
  <dcterms:created xsi:type="dcterms:W3CDTF">2019-06-19T02:08:00Z</dcterms:created>
  <dcterms:modified xsi:type="dcterms:W3CDTF">2024-07-09T09:50:18Z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399096B676314129807887A03C1740AA</vt:lpwstr>
  </property>
</Properties>
</file>