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6.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7.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 id="2147483658" r:id="rId6"/>
    <p:sldMasterId id="2147483665" r:id="rId7"/>
    <p:sldMasterId id="2147483672" r:id="rId8"/>
  </p:sldMasterIdLst>
  <p:notesMasterIdLst>
    <p:notesMasterId r:id="rId18"/>
  </p:notesMasterIdLst>
  <p:sldIdLst>
    <p:sldId id="256" r:id="rId9"/>
    <p:sldId id="305" r:id="rId10"/>
    <p:sldId id="303" r:id="rId11"/>
    <p:sldId id="306" r:id="rId12"/>
    <p:sldId id="307" r:id="rId13"/>
    <p:sldId id="308" r:id="rId14"/>
    <p:sldId id="297" r:id="rId15"/>
    <p:sldId id="275" r:id="rId16"/>
    <p:sldId id="310" r:id="rId17"/>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5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王思琦" initials="王" lastIdx="5" clrIdx="0"/>
  <p:cmAuthor id="2" name="sh" initials="s" lastIdx="4" clrIdx="1"/>
  <p:cmAuthor id="3" name="Hey" initials="H"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041D"/>
    <a:srgbClr val="F3D9D9"/>
    <a:srgbClr val="0066CC"/>
    <a:srgbClr val="9FBF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67" autoAdjust="0"/>
    <p:restoredTop sz="94348" autoAdjust="0"/>
  </p:normalViewPr>
  <p:slideViewPr>
    <p:cSldViewPr snapToGrid="0" showGuides="1">
      <p:cViewPr varScale="1">
        <p:scale>
          <a:sx n="66" d="100"/>
          <a:sy n="66" d="100"/>
        </p:scale>
        <p:origin x="880" y="44"/>
      </p:cViewPr>
      <p:guideLst>
        <p:guide orient="horz" pos="2160"/>
        <p:guide pos="3852"/>
      </p:guideLst>
    </p:cSldViewPr>
  </p:slideViewPr>
  <p:notesTextViewPr>
    <p:cViewPr>
      <p:scale>
        <a:sx n="1" d="1"/>
        <a:sy n="1" d="1"/>
      </p:scale>
      <p:origin x="0" y="0"/>
    </p:cViewPr>
  </p:notesTextViewPr>
  <p:sorterViewPr>
    <p:cViewPr>
      <p:scale>
        <a:sx n="90" d="100"/>
        <a:sy n="90" d="100"/>
      </p:scale>
      <p:origin x="0" y="-10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tags" Target="tags/tag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0CD441-52C1-45D6-AE1A-1A95FB9128CB}" type="datetimeFigureOut">
              <a:rPr lang="zh-CN" altLang="en-US" smtClean="0"/>
              <a:t>2024/7/12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29A098-A50C-4311-832D-E05A0FBBB640}" type="slidenum">
              <a:rPr lang="zh-CN" altLang="en-US" smtClean="0"/>
              <a:t>‹#›</a:t>
            </a:fld>
            <a:endParaRPr lang="zh-CN" altLang="en-US"/>
          </a:p>
        </p:txBody>
      </p:sp>
    </p:spTree>
    <p:extLst>
      <p:ext uri="{BB962C8B-B14F-4D97-AF65-F5344CB8AC3E}">
        <p14:creationId xmlns:p14="http://schemas.microsoft.com/office/powerpoint/2010/main" val="3552756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去掉底纹，所有数据标价出处 专利说明书文献 </a:t>
            </a:r>
            <a:r>
              <a:rPr lang="en-US" altLang="zh-CN" dirty="0" err="1"/>
              <a:t>pv</a:t>
            </a:r>
            <a:r>
              <a:rPr lang="zh-CN" altLang="en-US" dirty="0"/>
              <a:t>报告 </a:t>
            </a:r>
            <a:r>
              <a:rPr lang="en-US" altLang="zh-CN" dirty="0"/>
              <a:t>xxx</a:t>
            </a:r>
            <a:r>
              <a:rPr lang="zh-CN" altLang="en-US" dirty="0"/>
              <a:t>报告 年份</a:t>
            </a:r>
          </a:p>
        </p:txBody>
      </p:sp>
      <p:sp>
        <p:nvSpPr>
          <p:cNvPr id="4" name="灯片编号占位符 3"/>
          <p:cNvSpPr>
            <a:spLocks noGrp="1"/>
          </p:cNvSpPr>
          <p:nvPr>
            <p:ph type="sldNum" sz="quarter" idx="5"/>
          </p:nvPr>
        </p:nvSpPr>
        <p:spPr/>
        <p:txBody>
          <a:bodyPr/>
          <a:lstStyle/>
          <a:p>
            <a:fld id="{9A29A098-A50C-4311-832D-E05A0FBBB640}" type="slidenum">
              <a:rPr lang="zh-CN" altLang="en-US" smtClean="0"/>
              <a:t>1</a:t>
            </a:fld>
            <a:endParaRPr lang="zh-CN" altLang="en-US"/>
          </a:p>
        </p:txBody>
      </p:sp>
    </p:spTree>
    <p:extLst>
      <p:ext uri="{BB962C8B-B14F-4D97-AF65-F5344CB8AC3E}">
        <p14:creationId xmlns:p14="http://schemas.microsoft.com/office/powerpoint/2010/main" val="3283610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排版 微调 加角标  （说明书 丁苯酞说明书 卒中指南</a:t>
            </a:r>
            <a:r>
              <a:rPr lang="en-US" altLang="zh-CN" dirty="0"/>
              <a:t>2023  </a:t>
            </a:r>
            <a:r>
              <a:rPr lang="zh-CN" altLang="en-US" dirty="0"/>
              <a:t>中华医学会文章桂哌研究）</a:t>
            </a:r>
          </a:p>
        </p:txBody>
      </p:sp>
      <p:sp>
        <p:nvSpPr>
          <p:cNvPr id="4" name="灯片编号占位符 3"/>
          <p:cNvSpPr>
            <a:spLocks noGrp="1"/>
          </p:cNvSpPr>
          <p:nvPr>
            <p:ph type="sldNum" sz="quarter" idx="5"/>
          </p:nvPr>
        </p:nvSpPr>
        <p:spPr/>
        <p:txBody>
          <a:bodyPr/>
          <a:lstStyle/>
          <a:p>
            <a:fld id="{9A29A098-A50C-4311-832D-E05A0FBBB640}" type="slidenum">
              <a:rPr lang="zh-CN" altLang="en-US" smtClean="0"/>
              <a:t>3</a:t>
            </a:fld>
            <a:endParaRPr lang="zh-CN" altLang="en-US"/>
          </a:p>
        </p:txBody>
      </p:sp>
    </p:spTree>
    <p:extLst>
      <p:ext uri="{BB962C8B-B14F-4D97-AF65-F5344CB8AC3E}">
        <p14:creationId xmlns:p14="http://schemas.microsoft.com/office/powerpoint/2010/main" val="3304446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A29A098-A50C-4311-832D-E05A0FBBB640}" type="slidenum">
              <a:rPr lang="zh-CN" altLang="en-US" smtClean="0"/>
              <a:t>4</a:t>
            </a:fld>
            <a:endParaRPr lang="zh-CN" altLang="en-US"/>
          </a:p>
        </p:txBody>
      </p:sp>
    </p:spTree>
    <p:extLst>
      <p:ext uri="{BB962C8B-B14F-4D97-AF65-F5344CB8AC3E}">
        <p14:creationId xmlns:p14="http://schemas.microsoft.com/office/powerpoint/2010/main" val="859682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加上</a:t>
            </a:r>
            <a:r>
              <a:rPr lang="en-US" altLang="zh-CN" dirty="0" err="1"/>
              <a:t>Pv</a:t>
            </a:r>
            <a:r>
              <a:rPr lang="zh-CN" altLang="en-US" dirty="0"/>
              <a:t>报告引用 </a:t>
            </a:r>
          </a:p>
        </p:txBody>
      </p:sp>
      <p:sp>
        <p:nvSpPr>
          <p:cNvPr id="4" name="灯片编号占位符 3"/>
          <p:cNvSpPr>
            <a:spLocks noGrp="1"/>
          </p:cNvSpPr>
          <p:nvPr>
            <p:ph type="sldNum" sz="quarter" idx="5"/>
          </p:nvPr>
        </p:nvSpPr>
        <p:spPr/>
        <p:txBody>
          <a:bodyPr/>
          <a:lstStyle/>
          <a:p>
            <a:fld id="{9A29A098-A50C-4311-832D-E05A0FBBB640}" type="slidenum">
              <a:rPr lang="zh-CN" altLang="en-US" smtClean="0"/>
              <a:t>5</a:t>
            </a:fld>
            <a:endParaRPr lang="zh-CN" altLang="en-US"/>
          </a:p>
        </p:txBody>
      </p:sp>
    </p:spTree>
    <p:extLst>
      <p:ext uri="{BB962C8B-B14F-4D97-AF65-F5344CB8AC3E}">
        <p14:creationId xmlns:p14="http://schemas.microsoft.com/office/powerpoint/2010/main" val="450188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入组了多少例 实验</a:t>
            </a:r>
            <a:r>
              <a:rPr lang="en-US" altLang="zh-CN" dirty="0"/>
              <a:t>xxx  </a:t>
            </a:r>
            <a:r>
              <a:rPr lang="zh-CN" altLang="en-US" dirty="0"/>
              <a:t>加一个</a:t>
            </a:r>
            <a:r>
              <a:rPr lang="en-US" altLang="zh-CN" dirty="0"/>
              <a:t>14</a:t>
            </a:r>
            <a:r>
              <a:rPr lang="zh-CN" altLang="en-US" dirty="0"/>
              <a:t>天的研究结果 有效性</a:t>
            </a:r>
            <a:r>
              <a:rPr lang="en-US" altLang="zh-CN" dirty="0"/>
              <a:t>1  </a:t>
            </a:r>
            <a:r>
              <a:rPr lang="zh-CN" altLang="en-US" dirty="0"/>
              <a:t>有效性</a:t>
            </a:r>
            <a:r>
              <a:rPr lang="en-US" altLang="zh-CN" dirty="0">
                <a:highlight>
                  <a:srgbClr val="FFFF00"/>
                </a:highlight>
              </a:rPr>
              <a:t>2    </a:t>
            </a:r>
            <a:r>
              <a:rPr lang="zh-CN" altLang="en-US" dirty="0">
                <a:highlight>
                  <a:srgbClr val="FFFF00"/>
                </a:highlight>
              </a:rPr>
              <a:t>不超过三</a:t>
            </a:r>
            <a:r>
              <a:rPr lang="zh-CN" altLang="en-US">
                <a:highlight>
                  <a:srgbClr val="FFFF00"/>
                </a:highlight>
              </a:rPr>
              <a:t>个颜色</a:t>
            </a:r>
            <a:endParaRPr lang="en-US" altLang="zh-CN">
              <a:highlight>
                <a:srgbClr val="FFFF00"/>
              </a:highlight>
            </a:endParaRPr>
          </a:p>
          <a:p>
            <a:pPr marL="285750" indent="-285750">
              <a:lnSpc>
                <a:spcPct val="150000"/>
              </a:lnSpc>
              <a:buFont typeface="Arial" panose="020B0604020202020204" pitchFamily="34" charset="0"/>
              <a:buChar char="•"/>
            </a:pPr>
            <a:r>
              <a:rPr lang="zh-CN" altLang="en-US" sz="1200" b="0" kern="0">
                <a:latin typeface="+mn-ea"/>
                <a:ea typeface="+mn-ea"/>
                <a:cs typeface="宋体" panose="02010600030101010101" pitchFamily="2" charset="-122"/>
              </a:rPr>
              <a:t>马来酸桂哌齐特注射液治疗急性缺血性脑卒中的</a:t>
            </a:r>
            <a:r>
              <a:rPr lang="zh-CN" altLang="en-US" sz="1200" b="1" kern="0">
                <a:latin typeface="+mn-ea"/>
                <a:ea typeface="+mn-ea"/>
                <a:cs typeface="宋体" panose="02010600030101010101" pitchFamily="2" charset="-122"/>
              </a:rPr>
              <a:t>有效性和安全性研究</a:t>
            </a:r>
            <a:r>
              <a:rPr lang="zh-CN" altLang="en-US" sz="1200" b="0" kern="0">
                <a:latin typeface="+mn-ea"/>
                <a:ea typeface="+mn-ea"/>
                <a:cs typeface="宋体" panose="02010600030101010101" pitchFamily="2" charset="-122"/>
              </a:rPr>
              <a:t>，是四环集团积极响应国家药监总局开展</a:t>
            </a:r>
            <a:r>
              <a:rPr lang="zh-CN" altLang="en-US" sz="1200" b="1" kern="0">
                <a:latin typeface="+mn-ea"/>
                <a:ea typeface="+mn-ea"/>
                <a:cs typeface="宋体" panose="02010600030101010101" pitchFamily="2" charset="-122"/>
              </a:rPr>
              <a:t>注射剂再评价的一大硕果</a:t>
            </a:r>
            <a:r>
              <a:rPr lang="zh-CN" altLang="en-US" sz="1200" b="0" kern="0">
                <a:latin typeface="+mn-ea"/>
                <a:ea typeface="+mn-ea"/>
                <a:cs typeface="宋体" panose="02010600030101010101" pitchFamily="2" charset="-122"/>
              </a:rPr>
              <a:t>，</a:t>
            </a:r>
            <a:r>
              <a:rPr lang="zh-CN" altLang="en-US" sz="1200" kern="0">
                <a:latin typeface="+mn-ea"/>
                <a:cs typeface="宋体" panose="02010600030101010101" pitchFamily="2" charset="-122"/>
              </a:rPr>
              <a:t>是</a:t>
            </a:r>
            <a:r>
              <a:rPr lang="zh-CN" altLang="en-US" sz="1200" kern="0">
                <a:latin typeface="+mn-ea"/>
                <a:ea typeface="+mn-ea"/>
                <a:cs typeface="宋体" panose="02010600030101010101" pitchFamily="2" charset="-122"/>
              </a:rPr>
              <a:t>我国</a:t>
            </a:r>
            <a:r>
              <a:rPr lang="zh-CN" altLang="en-US" sz="1200" b="1" kern="0">
                <a:latin typeface="+mn-ea"/>
                <a:ea typeface="+mn-ea"/>
                <a:cs typeface="宋体" panose="02010600030101010101" pitchFamily="2" charset="-122"/>
              </a:rPr>
              <a:t>改善脑血循环药物的新进展，</a:t>
            </a:r>
            <a:r>
              <a:rPr lang="zh-CN" altLang="en-US" sz="1200" b="1" kern="0">
                <a:latin typeface="+mn-ea"/>
                <a:cs typeface="宋体" panose="02010600030101010101" pitchFamily="2" charset="-122"/>
              </a:rPr>
              <a:t>是</a:t>
            </a:r>
            <a:r>
              <a:rPr lang="zh-CN" altLang="en-US" sz="1200" b="1" kern="0">
                <a:latin typeface="+mn-ea"/>
                <a:ea typeface="+mn-ea"/>
                <a:cs typeface="宋体" panose="02010600030101010101" pitchFamily="2" charset="-122"/>
              </a:rPr>
              <a:t>脑卒中治疗领域药物拥有重磅证据的新成员</a:t>
            </a:r>
            <a:endParaRPr lang="en-US" altLang="zh-CN" sz="1200" b="1" kern="0">
              <a:latin typeface="+mn-ea"/>
              <a:ea typeface="+mn-ea"/>
              <a:cs typeface="宋体" panose="02010600030101010101" pitchFamily="2" charset="-122"/>
            </a:endParaRPr>
          </a:p>
          <a:p>
            <a:pPr marL="285750" indent="-285750">
              <a:lnSpc>
                <a:spcPct val="150000"/>
              </a:lnSpc>
              <a:buFont typeface="Arial" panose="020B0604020202020204" pitchFamily="34" charset="0"/>
              <a:buChar char="•"/>
            </a:pPr>
            <a:r>
              <a:rPr lang="zh-CN" altLang="en-US" sz="1200" b="1" kern="0">
                <a:solidFill>
                  <a:schemeClr val="accent2"/>
                </a:solidFill>
                <a:latin typeface="+mn-ea"/>
              </a:rPr>
              <a:t>研究在</a:t>
            </a:r>
            <a:r>
              <a:rPr lang="en-US" altLang="zh-CN" sz="1200" b="1" kern="0">
                <a:solidFill>
                  <a:schemeClr val="accent2"/>
                </a:solidFill>
                <a:latin typeface="+mn-ea"/>
              </a:rPr>
              <a:t>65</a:t>
            </a:r>
            <a:r>
              <a:rPr lang="zh-CN" altLang="en-US" sz="1200" b="1" kern="0">
                <a:solidFill>
                  <a:schemeClr val="accent2"/>
                </a:solidFill>
                <a:latin typeface="+mn-ea"/>
              </a:rPr>
              <a:t>家中心开展，入组患者</a:t>
            </a:r>
            <a:r>
              <a:rPr lang="en-US" altLang="zh-CN" sz="1200" b="1" kern="0">
                <a:solidFill>
                  <a:schemeClr val="accent2"/>
                </a:solidFill>
                <a:latin typeface="+mn-ea"/>
              </a:rPr>
              <a:t>1301</a:t>
            </a:r>
            <a:r>
              <a:rPr lang="zh-CN" altLang="en-US" sz="1200" b="1" kern="0">
                <a:solidFill>
                  <a:schemeClr val="accent2"/>
                </a:solidFill>
                <a:latin typeface="+mn-ea"/>
              </a:rPr>
              <a:t>例，同领域规模最大、标准最高</a:t>
            </a:r>
            <a:endParaRPr lang="zh-CN" altLang="en-US" sz="1200" b="1">
              <a:solidFill>
                <a:schemeClr val="accent2"/>
              </a:solidFill>
            </a:endParaRPr>
          </a:p>
          <a:p>
            <a:endParaRPr lang="zh-CN" altLang="en-US" dirty="0">
              <a:highlight>
                <a:srgbClr val="FFFF00"/>
              </a:highlight>
            </a:endParaRPr>
          </a:p>
        </p:txBody>
      </p:sp>
      <p:sp>
        <p:nvSpPr>
          <p:cNvPr id="4" name="灯片编号占位符 3"/>
          <p:cNvSpPr>
            <a:spLocks noGrp="1"/>
          </p:cNvSpPr>
          <p:nvPr>
            <p:ph type="sldNum" sz="quarter" idx="5"/>
          </p:nvPr>
        </p:nvSpPr>
        <p:spPr/>
        <p:txBody>
          <a:bodyPr/>
          <a:lstStyle/>
          <a:p>
            <a:fld id="{9A29A098-A50C-4311-832D-E05A0FBBB640}" type="slidenum">
              <a:rPr lang="zh-CN" altLang="en-US" smtClean="0"/>
              <a:t>6</a:t>
            </a:fld>
            <a:endParaRPr lang="zh-CN" altLang="en-US"/>
          </a:p>
        </p:txBody>
      </p:sp>
    </p:spTree>
    <p:extLst>
      <p:ext uri="{BB962C8B-B14F-4D97-AF65-F5344CB8AC3E}">
        <p14:creationId xmlns:p14="http://schemas.microsoft.com/office/powerpoint/2010/main" val="3499789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改版</a:t>
            </a:r>
          </a:p>
        </p:txBody>
      </p:sp>
      <p:sp>
        <p:nvSpPr>
          <p:cNvPr id="4" name="灯片编号占位符 3"/>
          <p:cNvSpPr>
            <a:spLocks noGrp="1"/>
          </p:cNvSpPr>
          <p:nvPr>
            <p:ph type="sldNum" sz="quarter" idx="5"/>
          </p:nvPr>
        </p:nvSpPr>
        <p:spPr/>
        <p:txBody>
          <a:bodyPr/>
          <a:lstStyle/>
          <a:p>
            <a:fld id="{9A29A098-A50C-4311-832D-E05A0FBBB640}" type="slidenum">
              <a:rPr lang="zh-CN" altLang="en-US" smtClean="0"/>
              <a:t>7</a:t>
            </a:fld>
            <a:endParaRPr lang="zh-CN" altLang="en-US"/>
          </a:p>
        </p:txBody>
      </p:sp>
    </p:spTree>
    <p:extLst>
      <p:ext uri="{BB962C8B-B14F-4D97-AF65-F5344CB8AC3E}">
        <p14:creationId xmlns:p14="http://schemas.microsoft.com/office/powerpoint/2010/main" val="2521292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 </a:t>
            </a:r>
            <a:r>
              <a:rPr lang="zh-CN" altLang="en-US" dirty="0"/>
              <a:t>目录短板 扩血管唯一推荐的 </a:t>
            </a:r>
            <a:r>
              <a:rPr lang="en-US" altLang="zh-CN" dirty="0"/>
              <a:t>xxx</a:t>
            </a:r>
            <a:r>
              <a:rPr lang="zh-CN" altLang="en-US" dirty="0"/>
              <a:t> </a:t>
            </a:r>
            <a:r>
              <a:rPr lang="en-US" altLang="zh-CN" dirty="0"/>
              <a:t>2  </a:t>
            </a:r>
            <a:r>
              <a:rPr lang="zh-CN" altLang="en-US" dirty="0"/>
              <a:t>保基本 </a:t>
            </a:r>
          </a:p>
        </p:txBody>
      </p:sp>
      <p:sp>
        <p:nvSpPr>
          <p:cNvPr id="4" name="灯片编号占位符 3"/>
          <p:cNvSpPr>
            <a:spLocks noGrp="1"/>
          </p:cNvSpPr>
          <p:nvPr>
            <p:ph type="sldNum" sz="quarter" idx="5"/>
          </p:nvPr>
        </p:nvSpPr>
        <p:spPr/>
        <p:txBody>
          <a:bodyPr/>
          <a:lstStyle/>
          <a:p>
            <a:fld id="{9A29A098-A50C-4311-832D-E05A0FBBB640}" type="slidenum">
              <a:rPr lang="zh-CN" altLang="en-US" smtClean="0"/>
              <a:t>9</a:t>
            </a:fld>
            <a:endParaRPr lang="zh-CN" altLang="en-US"/>
          </a:p>
        </p:txBody>
      </p:sp>
    </p:spTree>
    <p:extLst>
      <p:ext uri="{BB962C8B-B14F-4D97-AF65-F5344CB8AC3E}">
        <p14:creationId xmlns:p14="http://schemas.microsoft.com/office/powerpoint/2010/main" val="1030291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346869"/>
            <a:ext cx="9144000" cy="2387600"/>
          </a:xfrm>
        </p:spPr>
        <p:txBody>
          <a:bodyPr anchor="b"/>
          <a:lstStyle>
            <a:lvl1pPr algn="ctr">
              <a:defRPr sz="4800"/>
            </a:lvl1pPr>
          </a:lstStyle>
          <a:p>
            <a:r>
              <a:rPr lang="zh-CN" altLang="en-US" noProof="1"/>
              <a:t>单击此处编辑母版标题样式</a:t>
            </a:r>
          </a:p>
        </p:txBody>
      </p:sp>
      <p:sp>
        <p:nvSpPr>
          <p:cNvPr id="3" name="副标题 2"/>
          <p:cNvSpPr>
            <a:spLocks noGrp="1"/>
          </p:cNvSpPr>
          <p:nvPr>
            <p:ph type="subTitle" idx="1"/>
          </p:nvPr>
        </p:nvSpPr>
        <p:spPr>
          <a:xfrm>
            <a:off x="1524000" y="2916238"/>
            <a:ext cx="9144000" cy="1655762"/>
          </a:xfrm>
          <a:prstGeom prst="rect">
            <a:avLst/>
          </a:prstGeom>
        </p:spPr>
        <p:txBody>
          <a:bodyPr/>
          <a:lstStyle>
            <a:lvl1pPr marL="0" indent="0" algn="ctr">
              <a:buNone/>
              <a:defRPr sz="2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a:t>单击此处编辑母版副标题样式</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1_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530820CF-B880-4189-942D-D702A7CBA730}" type="datetimeFigureOut">
              <a:rPr lang="zh-CN" altLang="en-US" smtClean="0">
                <a:solidFill>
                  <a:prstClr val="black">
                    <a:tint val="75000"/>
                  </a:prstClr>
                </a:solidFill>
              </a:rPr>
              <a:t>2024/7/12</a:t>
            </a:fld>
            <a:endParaRPr lang="zh-CN" altLang="en-US">
              <a:solidFill>
                <a:prstClr val="black">
                  <a:tint val="75000"/>
                </a:prstClr>
              </a:solidFill>
            </a:endParaRPr>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0C913308-F349-4B6D-A68A-DD1791B4A57B}"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82F288E0-7875-42C4-84C8-98DBBD3BF4D2}" type="datetimeFigureOut">
              <a:rPr lang="zh-CN" altLang="en-US" smtClean="0"/>
              <a:t>2024/7/12</a:t>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矩形 1"/>
          <p:cNvSpPr/>
          <p:nvPr/>
        </p:nvSpPr>
        <p:spPr>
          <a:xfrm rot="5400000">
            <a:off x="6018588" y="-6024884"/>
            <a:ext cx="154825" cy="12192001"/>
          </a:xfrm>
          <a:prstGeom prst="rect">
            <a:avLst/>
          </a:prstGeom>
          <a:solidFill>
            <a:srgbClr val="0079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rot="5400000">
            <a:off x="2636324" y="-1478281"/>
            <a:ext cx="154827" cy="3098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rot="5400000">
            <a:off x="6018590" y="696158"/>
            <a:ext cx="154825" cy="12192001"/>
          </a:xfrm>
          <a:prstGeom prst="rect">
            <a:avLst/>
          </a:prstGeom>
          <a:solidFill>
            <a:srgbClr val="0079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rot="5400000">
            <a:off x="9408929" y="5242759"/>
            <a:ext cx="154827" cy="3098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84526029"/>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
      <p:transition spd="slow" advClick="0" advTm="300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标题幻灯片">
    <p:spTree>
      <p:nvGrpSpPr>
        <p:cNvPr id="1" name=""/>
        <p:cNvGrpSpPr/>
        <p:nvPr/>
      </p:nvGrpSpPr>
      <p:grpSpPr>
        <a:xfrm>
          <a:off x="0" y="0"/>
          <a:ext cx="0" cy="0"/>
          <a:chOff x="0" y="0"/>
          <a:chExt cx="0" cy="0"/>
        </a:xfrm>
      </p:grpSpPr>
      <p:sp>
        <p:nvSpPr>
          <p:cNvPr id="4" name="矩形 3"/>
          <p:cNvSpPr/>
          <p:nvPr/>
        </p:nvSpPr>
        <p:spPr>
          <a:xfrm rot="5400000">
            <a:off x="6018590" y="696158"/>
            <a:ext cx="154825" cy="12192001"/>
          </a:xfrm>
          <a:prstGeom prst="rect">
            <a:avLst/>
          </a:prstGeom>
          <a:solidFill>
            <a:srgbClr val="0079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rot="5400000">
            <a:off x="9408929" y="5242759"/>
            <a:ext cx="154827" cy="3098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922409211"/>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
      <p:transition spd="slow" advClick="0" advTm="300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3" name="内容占位符 16">
            <a:extLst>
              <a:ext uri="{FF2B5EF4-FFF2-40B4-BE49-F238E27FC236}">
                <a16:creationId xmlns:a16="http://schemas.microsoft.com/office/drawing/2014/main" id="{07219499-81FD-65D8-BA63-15F90B187254}"/>
              </a:ext>
            </a:extLst>
          </p:cNvPr>
          <p:cNvSpPr>
            <a:spLocks noGrp="1"/>
          </p:cNvSpPr>
          <p:nvPr>
            <p:ph sz="quarter" idx="14"/>
          </p:nvPr>
        </p:nvSpPr>
        <p:spPr>
          <a:xfrm>
            <a:off x="717550" y="1182742"/>
            <a:ext cx="10549804" cy="5252983"/>
          </a:xfrm>
          <a:prstGeom prst="rect">
            <a:avLst/>
          </a:prstGeom>
        </p:spPr>
        <p:txBody>
          <a:bodyPr/>
          <a:lstStyle>
            <a:lvl1pPr>
              <a:lnSpc>
                <a:spcPct val="100000"/>
              </a:lnSpc>
              <a:spcBef>
                <a:spcPts val="1200"/>
              </a:spcBef>
              <a:defRPr sz="2400">
                <a:latin typeface="微软雅黑" panose="020B0503020204020204" pitchFamily="34" charset="-122"/>
                <a:ea typeface="微软雅黑" panose="020B0503020204020204" pitchFamily="34" charset="-122"/>
              </a:defRPr>
            </a:lvl1pPr>
            <a:lvl2pPr>
              <a:lnSpc>
                <a:spcPct val="100000"/>
              </a:lnSpc>
              <a:spcBef>
                <a:spcPts val="1200"/>
              </a:spcBef>
              <a:defRPr sz="2000">
                <a:latin typeface="微软雅黑" panose="020B0503020204020204" pitchFamily="34" charset="-122"/>
                <a:ea typeface="微软雅黑" panose="020B0503020204020204" pitchFamily="34" charset="-122"/>
              </a:defRPr>
            </a:lvl2pPr>
            <a:lvl3pPr>
              <a:lnSpc>
                <a:spcPct val="100000"/>
              </a:lnSpc>
              <a:spcBef>
                <a:spcPts val="1200"/>
              </a:spcBef>
              <a:defRPr sz="1800">
                <a:latin typeface="微软雅黑" panose="020B0503020204020204" pitchFamily="34" charset="-122"/>
                <a:ea typeface="微软雅黑" panose="020B0503020204020204" pitchFamily="34" charset="-122"/>
              </a:defRPr>
            </a:lvl3pPr>
            <a:lvl4pPr>
              <a:lnSpc>
                <a:spcPct val="100000"/>
              </a:lnSpc>
              <a:spcBef>
                <a:spcPts val="1200"/>
              </a:spcBef>
              <a:defRPr sz="1600">
                <a:latin typeface="微软雅黑" panose="020B0503020204020204" pitchFamily="34" charset="-122"/>
                <a:ea typeface="微软雅黑" panose="020B0503020204020204" pitchFamily="34" charset="-122"/>
              </a:defRPr>
            </a:lvl4pPr>
            <a:lvl5pPr>
              <a:lnSpc>
                <a:spcPct val="100000"/>
              </a:lnSpc>
              <a:spcBef>
                <a:spcPts val="1200"/>
              </a:spcBef>
              <a:defRPr sz="1400">
                <a:latin typeface="微软雅黑" panose="020B0503020204020204" pitchFamily="34" charset="-122"/>
                <a:ea typeface="微软雅黑" panose="020B0503020204020204" pitchFamily="34" charset="-122"/>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6" name="矩形 5"/>
          <p:cNvSpPr/>
          <p:nvPr/>
        </p:nvSpPr>
        <p:spPr>
          <a:xfrm rot="5400000">
            <a:off x="6018590" y="696158"/>
            <a:ext cx="154825" cy="12192001"/>
          </a:xfrm>
          <a:prstGeom prst="rect">
            <a:avLst/>
          </a:prstGeom>
          <a:solidFill>
            <a:srgbClr val="0079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rot="5400000">
            <a:off x="9408929" y="5242759"/>
            <a:ext cx="154827" cy="3098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7" name="组合 16"/>
          <p:cNvGrpSpPr/>
          <p:nvPr/>
        </p:nvGrpSpPr>
        <p:grpSpPr>
          <a:xfrm>
            <a:off x="516255" y="473710"/>
            <a:ext cx="462280" cy="462280"/>
            <a:chOff x="813" y="746"/>
            <a:chExt cx="728" cy="728"/>
          </a:xfrm>
        </p:grpSpPr>
        <p:sp>
          <p:nvSpPr>
            <p:cNvPr id="65" name="矩形 64"/>
            <p:cNvSpPr/>
            <p:nvPr/>
          </p:nvSpPr>
          <p:spPr>
            <a:xfrm>
              <a:off x="813" y="746"/>
              <a:ext cx="634" cy="634"/>
            </a:xfrm>
            <a:prstGeom prst="rect">
              <a:avLst/>
            </a:prstGeom>
            <a:solidFill>
              <a:srgbClr val="0079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BABABA"/>
                </a:solidFill>
                <a:effectLst/>
                <a:uLnTx/>
                <a:uFillTx/>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a:off x="1053" y="986"/>
              <a:ext cx="489" cy="48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BABABA"/>
                </a:solidFill>
                <a:effectLst/>
                <a:uLnTx/>
                <a:uFillTx/>
                <a:latin typeface="微软雅黑" panose="020B0503020204020204" pitchFamily="34" charset="-122"/>
                <a:ea typeface="微软雅黑" panose="020B0503020204020204" pitchFamily="34" charset="-122"/>
                <a:cs typeface="+mn-ea"/>
                <a:sym typeface="+mn-lt"/>
              </a:endParaRPr>
            </a:p>
          </p:txBody>
        </p:sp>
      </p:grpSp>
      <p:sp>
        <p:nvSpPr>
          <p:cNvPr id="2" name="标题 1">
            <a:extLst>
              <a:ext uri="{FF2B5EF4-FFF2-40B4-BE49-F238E27FC236}">
                <a16:creationId xmlns:a16="http://schemas.microsoft.com/office/drawing/2014/main" id="{19338B0A-BCAE-D1E0-7CDB-FADA51836A71}"/>
              </a:ext>
            </a:extLst>
          </p:cNvPr>
          <p:cNvSpPr>
            <a:spLocks noGrp="1"/>
          </p:cNvSpPr>
          <p:nvPr>
            <p:ph type="title"/>
          </p:nvPr>
        </p:nvSpPr>
        <p:spPr>
          <a:xfrm>
            <a:off x="1131570" y="300252"/>
            <a:ext cx="8954126" cy="655718"/>
          </a:xfrm>
          <a:prstGeom prst="rect">
            <a:avLst/>
          </a:prstGeom>
        </p:spPr>
        <p:txBody>
          <a:bodyPr anchor="b"/>
          <a:lstStyle>
            <a:lvl1pPr>
              <a:defRPr sz="2800" b="1">
                <a:solidFill>
                  <a:srgbClr val="007993"/>
                </a:solidFill>
                <a:latin typeface="微软雅黑" panose="020B0503020204020204" pitchFamily="34" charset="-122"/>
                <a:ea typeface="微软雅黑" panose="020B0503020204020204" pitchFamily="34" charset="-122"/>
              </a:defRPr>
            </a:lvl1pPr>
          </a:lstStyle>
          <a:p>
            <a:r>
              <a:rPr lang="zh-CN" altLang="en-US" dirty="0"/>
              <a:t>单击此处编辑母版标题样式</a:t>
            </a:r>
          </a:p>
        </p:txBody>
      </p:sp>
    </p:spTree>
    <p:extLst>
      <p:ext uri="{BB962C8B-B14F-4D97-AF65-F5344CB8AC3E}">
        <p14:creationId xmlns:p14="http://schemas.microsoft.com/office/powerpoint/2010/main" val="439784392"/>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
      <p:transition spd="slow" advClick="0" advTm="300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647294"/>
      </p:ext>
    </p:extLst>
  </p:cSld>
  <p:clrMapOvr>
    <a:masterClrMapping/>
  </p:clrMapOvr>
  <mc:AlternateContent xmlns:mc="http://schemas.openxmlformats.org/markup-compatibility/2006" xmlns:p14="http://schemas.microsoft.com/office/powerpoint/2010/main">
    <mc:Choice Requires="p14">
      <p:transition spd="slow" p14:dur="1500" advClick="0" advTm="0">
        <p14:window dir="vert"/>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仅标题">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3EBAC152-C384-4126-A41C-02F34DED3069}" type="datetime1">
              <a:rPr lang="zh-CN" altLang="en-US" smtClean="0"/>
              <a:t>2024/7/12</a:t>
            </a:fld>
            <a:endParaRPr lang="en-US" altLang="zh-CN"/>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7F65B630-C7FF-41C0-9923-C5E5E29EED81}" type="slidenum">
              <a:rPr lang="en-US" altLang="zh-CN" smtClean="0"/>
              <a:pPr/>
              <a:t>‹#›</a:t>
            </a:fld>
            <a:endParaRPr lang="en-US" altLang="zh-CN"/>
          </a:p>
        </p:txBody>
      </p:sp>
      <p:grpSp>
        <p:nvGrpSpPr>
          <p:cNvPr id="7" name="组合 6">
            <a:extLst>
              <a:ext uri="{FF2B5EF4-FFF2-40B4-BE49-F238E27FC236}">
                <a16:creationId xmlns:a16="http://schemas.microsoft.com/office/drawing/2014/main" id="{8BB53DC3-3B69-443F-A767-082A9A75F8B6}"/>
              </a:ext>
            </a:extLst>
          </p:cNvPr>
          <p:cNvGrpSpPr/>
          <p:nvPr/>
        </p:nvGrpSpPr>
        <p:grpSpPr>
          <a:xfrm>
            <a:off x="120243" y="189048"/>
            <a:ext cx="493511" cy="400685"/>
            <a:chOff x="176124" y="269073"/>
            <a:chExt cx="493511" cy="400685"/>
          </a:xfrm>
        </p:grpSpPr>
        <p:grpSp>
          <p:nvGrpSpPr>
            <p:cNvPr id="8" name="组合 7">
              <a:extLst>
                <a:ext uri="{FF2B5EF4-FFF2-40B4-BE49-F238E27FC236}">
                  <a16:creationId xmlns:a16="http://schemas.microsoft.com/office/drawing/2014/main" id="{ACBAB4DD-B963-46E0-BB0B-88ACF1D093C4}"/>
                </a:ext>
              </a:extLst>
            </p:cNvPr>
            <p:cNvGrpSpPr/>
            <p:nvPr/>
          </p:nvGrpSpPr>
          <p:grpSpPr>
            <a:xfrm>
              <a:off x="205710" y="269073"/>
              <a:ext cx="463925" cy="400685"/>
              <a:chOff x="89535" y="228233"/>
              <a:chExt cx="463925" cy="400685"/>
            </a:xfrm>
          </p:grpSpPr>
          <p:sp>
            <p:nvSpPr>
              <p:cNvPr id="10" name="等腰三角形 9">
                <a:extLst>
                  <a:ext uri="{FF2B5EF4-FFF2-40B4-BE49-F238E27FC236}">
                    <a16:creationId xmlns:a16="http://schemas.microsoft.com/office/drawing/2014/main" id="{3EF0E976-4F3F-45A5-BBFD-B45756EB03B6}"/>
                  </a:ext>
                </a:extLst>
              </p:cNvPr>
              <p:cNvSpPr/>
              <p:nvPr/>
            </p:nvSpPr>
            <p:spPr>
              <a:xfrm rot="10800000">
                <a:off x="89535" y="228233"/>
                <a:ext cx="434340" cy="40068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1" name="等腰三角形 10">
                <a:extLst>
                  <a:ext uri="{FF2B5EF4-FFF2-40B4-BE49-F238E27FC236}">
                    <a16:creationId xmlns:a16="http://schemas.microsoft.com/office/drawing/2014/main" id="{DD08EFE2-51A8-453D-8597-8A0D62C04EE1}"/>
                  </a:ext>
                </a:extLst>
              </p:cNvPr>
              <p:cNvSpPr/>
              <p:nvPr/>
            </p:nvSpPr>
            <p:spPr>
              <a:xfrm rot="10800000">
                <a:off x="351471" y="428575"/>
                <a:ext cx="201989" cy="186338"/>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 name="等腰三角形 8">
              <a:extLst>
                <a:ext uri="{FF2B5EF4-FFF2-40B4-BE49-F238E27FC236}">
                  <a16:creationId xmlns:a16="http://schemas.microsoft.com/office/drawing/2014/main" id="{D609222B-6725-4336-8CF2-2A4B4091E850}"/>
                </a:ext>
              </a:extLst>
            </p:cNvPr>
            <p:cNvSpPr/>
            <p:nvPr/>
          </p:nvSpPr>
          <p:spPr>
            <a:xfrm rot="10800000">
              <a:off x="176124" y="391712"/>
              <a:ext cx="201989" cy="186338"/>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7" name="内容占位符 16">
            <a:extLst>
              <a:ext uri="{FF2B5EF4-FFF2-40B4-BE49-F238E27FC236}">
                <a16:creationId xmlns:a16="http://schemas.microsoft.com/office/drawing/2014/main" id="{9C68BEF4-D2DD-4BEC-B99C-F10A03A8A098}"/>
              </a:ext>
            </a:extLst>
          </p:cNvPr>
          <p:cNvSpPr>
            <a:spLocks noGrp="1"/>
          </p:cNvSpPr>
          <p:nvPr>
            <p:ph sz="quarter" idx="14"/>
          </p:nvPr>
        </p:nvSpPr>
        <p:spPr>
          <a:xfrm>
            <a:off x="614363" y="944563"/>
            <a:ext cx="10582275" cy="5081587"/>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18" name="标题 1">
            <a:extLst>
              <a:ext uri="{FF2B5EF4-FFF2-40B4-BE49-F238E27FC236}">
                <a16:creationId xmlns:a16="http://schemas.microsoft.com/office/drawing/2014/main" id="{69D977EF-037C-4FEB-8D37-CC948067D0E2}"/>
              </a:ext>
            </a:extLst>
          </p:cNvPr>
          <p:cNvSpPr>
            <a:spLocks noGrp="1"/>
          </p:cNvSpPr>
          <p:nvPr>
            <p:ph type="title"/>
          </p:nvPr>
        </p:nvSpPr>
        <p:spPr>
          <a:xfrm>
            <a:off x="703286" y="79002"/>
            <a:ext cx="10515600" cy="620775"/>
          </a:xfrm>
          <a:prstGeom prst="rect">
            <a:avLst/>
          </a:prstGeom>
        </p:spPr>
        <p:txBody>
          <a:bodyPr anchor="ctr"/>
          <a:lstStyle>
            <a:lvl1pPr>
              <a:defRPr sz="3200" b="1">
                <a:solidFill>
                  <a:srgbClr val="768395"/>
                </a:solidFill>
              </a:defRPr>
            </a:lvl1pPr>
          </a:lstStyle>
          <a:p>
            <a:r>
              <a:rPr lang="zh-CN" altLang="en-US" dirty="0"/>
              <a:t>单击此处编辑母版标题样式</a:t>
            </a:r>
          </a:p>
        </p:txBody>
      </p:sp>
    </p:spTree>
    <p:extLst>
      <p:ext uri="{BB962C8B-B14F-4D97-AF65-F5344CB8AC3E}">
        <p14:creationId xmlns:p14="http://schemas.microsoft.com/office/powerpoint/2010/main" val="269660663"/>
      </p:ext>
    </p:extLst>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1_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A0DE85-3818-4E21-C1D0-642972C0456B}"/>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598863466"/>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
      <p:transition spd="slow" advClick="0" advTm="300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6" name="内容占位符 5"/>
          <p:cNvSpPr>
            <a:spLocks noGrp="1"/>
          </p:cNvSpPr>
          <p:nvPr>
            <p:ph sz="quarter" idx="10"/>
          </p:nvPr>
        </p:nvSpPr>
        <p:spPr>
          <a:xfrm>
            <a:off x="495300" y="1587500"/>
            <a:ext cx="11099800" cy="46751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标题占位符 1"/>
          <p:cNvSpPr>
            <a:spLocks noGrp="1" noChangeArrowheads="1"/>
          </p:cNvSpPr>
          <p:nvPr>
            <p:ph type="title" idx="4294967295"/>
          </p:nvPr>
        </p:nvSpPr>
        <p:spPr bwMode="auto">
          <a:xfrm>
            <a:off x="838200" y="365125"/>
            <a:ext cx="10756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en-US" dirty="0"/>
              <a:t>单击此处编辑母版标题样式</a:t>
            </a:r>
          </a:p>
        </p:txBody>
      </p:sp>
      <p:sp>
        <p:nvSpPr>
          <p:cNvPr id="5" name="内容占位符 4"/>
          <p:cNvSpPr>
            <a:spLocks noGrp="1"/>
          </p:cNvSpPr>
          <p:nvPr>
            <p:ph sz="quarter" idx="11"/>
          </p:nvPr>
        </p:nvSpPr>
        <p:spPr>
          <a:xfrm>
            <a:off x="1" y="6615952"/>
            <a:ext cx="12138024" cy="226919"/>
          </a:xfrm>
        </p:spPr>
        <p:txBody>
          <a:bodyPr/>
          <a:lstStyle>
            <a:lvl1pPr marL="0" indent="0">
              <a:lnSpc>
                <a:spcPct val="100000"/>
              </a:lnSpc>
              <a:spcBef>
                <a:spcPts val="0"/>
              </a:spcBef>
              <a:buNone/>
              <a:defRPr sz="1000" b="0">
                <a:latin typeface="+mn-lt"/>
              </a:defRPr>
            </a:lvl1pPr>
          </a:lstStyle>
          <a:p>
            <a:pPr lvl="0"/>
            <a:r>
              <a:rPr lang="zh-CN" altLang="en-US" dirty="0"/>
              <a:t>单击此处编辑母版文本样式</a:t>
            </a:r>
          </a:p>
        </p:txBody>
      </p:sp>
    </p:spTree>
    <p:extLst>
      <p:ext uri="{BB962C8B-B14F-4D97-AF65-F5344CB8AC3E}">
        <p14:creationId xmlns:p14="http://schemas.microsoft.com/office/powerpoint/2010/main" val="39353271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09"/>
            <a:ext cx="12192000" cy="6855581"/>
          </a:xfrm>
          <a:prstGeom prst="rect">
            <a:avLst/>
          </a:prstGeom>
        </p:spPr>
      </p:pic>
    </p:spTree>
    <p:extLst>
      <p:ext uri="{BB962C8B-B14F-4D97-AF65-F5344CB8AC3E}">
        <p14:creationId xmlns:p14="http://schemas.microsoft.com/office/powerpoint/2010/main" val="4060772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5" name="内容占位符 4"/>
          <p:cNvSpPr>
            <a:spLocks noGrp="1"/>
          </p:cNvSpPr>
          <p:nvPr>
            <p:ph sz="quarter" idx="11"/>
          </p:nvPr>
        </p:nvSpPr>
        <p:spPr>
          <a:xfrm>
            <a:off x="1" y="6602506"/>
            <a:ext cx="12138024" cy="271602"/>
          </a:xfrm>
          <a:prstGeom prst="rect">
            <a:avLst/>
          </a:prstGeom>
        </p:spPr>
        <p:txBody>
          <a:bodyPr/>
          <a:lstStyle>
            <a:lvl1pPr marL="0" indent="0">
              <a:lnSpc>
                <a:spcPct val="100000"/>
              </a:lnSpc>
              <a:buNone/>
              <a:defRPr sz="1000">
                <a:latin typeface="+mn-lt"/>
              </a:defRPr>
            </a:lvl1pPr>
          </a:lstStyle>
          <a:p>
            <a:pPr lvl="0"/>
            <a:r>
              <a:rPr lang="zh-CN" altLang="en-US" dirty="0"/>
              <a:t>单击此处编辑母版文本样式</a:t>
            </a:r>
          </a:p>
        </p:txBody>
      </p:sp>
      <p:sp>
        <p:nvSpPr>
          <p:cNvPr id="4" name="文本框 3"/>
          <p:cNvSpPr txBox="1"/>
          <p:nvPr userDrawn="1"/>
        </p:nvSpPr>
        <p:spPr>
          <a:xfrm>
            <a:off x="2017058" y="2286000"/>
            <a:ext cx="1877437" cy="2123658"/>
          </a:xfrm>
          <a:prstGeom prst="rect">
            <a:avLst/>
          </a:prstGeom>
          <a:noFill/>
        </p:spPr>
        <p:txBody>
          <a:bodyPr wrap="none" rtlCol="0">
            <a:spAutoFit/>
          </a:bodyPr>
          <a:lstStyle/>
          <a:p>
            <a:r>
              <a:rPr lang="zh-CN" altLang="en-US" sz="6600" b="1" dirty="0">
                <a:solidFill>
                  <a:schemeClr val="bg1"/>
                </a:solidFill>
                <a:effectLst>
                  <a:outerShdw blurRad="38100" dist="38100" dir="2700000" algn="tl">
                    <a:srgbClr val="000000">
                      <a:alpha val="43137"/>
                    </a:srgbClr>
                  </a:outerShdw>
                </a:effectLst>
                <a:latin typeface="+mn-ea"/>
                <a:ea typeface="+mn-ea"/>
              </a:rPr>
              <a:t>主要</a:t>
            </a:r>
            <a:endParaRPr lang="en-US" altLang="zh-CN" sz="6600" b="1" dirty="0">
              <a:solidFill>
                <a:schemeClr val="bg1"/>
              </a:solidFill>
              <a:effectLst>
                <a:outerShdw blurRad="38100" dist="38100" dir="2700000" algn="tl">
                  <a:srgbClr val="000000">
                    <a:alpha val="43137"/>
                  </a:srgbClr>
                </a:outerShdw>
              </a:effectLst>
              <a:latin typeface="+mn-ea"/>
              <a:ea typeface="+mn-ea"/>
            </a:endParaRPr>
          </a:p>
          <a:p>
            <a:r>
              <a:rPr lang="zh-CN" altLang="en-US" sz="6600" b="1" dirty="0">
                <a:solidFill>
                  <a:schemeClr val="bg1"/>
                </a:solidFill>
                <a:effectLst>
                  <a:outerShdw blurRad="38100" dist="38100" dir="2700000" algn="tl">
                    <a:srgbClr val="000000">
                      <a:alpha val="43137"/>
                    </a:srgbClr>
                  </a:outerShdw>
                </a:effectLst>
                <a:latin typeface="+mn-ea"/>
                <a:ea typeface="+mn-ea"/>
              </a:rPr>
              <a:t>内容</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9"/>
          <p:cNvSpPr>
            <a:spLocks noGrp="1" noChangeArrowheads="1"/>
          </p:cNvSpPr>
          <p:nvPr>
            <p:ph type="dt" sz="half" idx="10"/>
          </p:nvPr>
        </p:nvSpPr>
        <p:spPr>
          <a:xfrm>
            <a:off x="609600" y="6356351"/>
            <a:ext cx="2844800" cy="365125"/>
          </a:xfrm>
          <a:prstGeom prst="rect">
            <a:avLst/>
          </a:prstGeom>
        </p:spPr>
        <p:txBody>
          <a:bodyPr/>
          <a:lstStyle>
            <a:lvl1pPr>
              <a:defRPr/>
            </a:lvl1pPr>
          </a:lstStyle>
          <a:p>
            <a:pPr>
              <a:defRPr/>
            </a:pPr>
            <a:endParaRPr lang="en-US">
              <a:solidFill>
                <a:srgbClr val="000000"/>
              </a:solidFill>
            </a:endParaRPr>
          </a:p>
        </p:txBody>
      </p:sp>
      <p:sp>
        <p:nvSpPr>
          <p:cNvPr id="5" name="页脚占位符 21"/>
          <p:cNvSpPr>
            <a:spLocks noGrp="1" noChangeArrowheads="1"/>
          </p:cNvSpPr>
          <p:nvPr>
            <p:ph type="ftr" sz="quarter" idx="11"/>
          </p:nvPr>
        </p:nvSpPr>
        <p:spPr>
          <a:xfrm>
            <a:off x="3556000" y="6356351"/>
            <a:ext cx="4470400" cy="365125"/>
          </a:xfrm>
          <a:prstGeom prst="rect">
            <a:avLst/>
          </a:prstGeom>
        </p:spPr>
        <p:txBody>
          <a:bodyPr/>
          <a:lstStyle>
            <a:lvl1pPr>
              <a:defRPr/>
            </a:lvl1pPr>
          </a:lstStyle>
          <a:p>
            <a:pPr>
              <a:defRPr/>
            </a:pPr>
            <a:endParaRPr lang="en-US">
              <a:solidFill>
                <a:srgbClr val="000000"/>
              </a:solidFill>
            </a:endParaRPr>
          </a:p>
        </p:txBody>
      </p:sp>
      <p:sp>
        <p:nvSpPr>
          <p:cNvPr id="6" name="灯片编号占位符 17"/>
          <p:cNvSpPr>
            <a:spLocks noGrp="1" noChangeArrowheads="1"/>
          </p:cNvSpPr>
          <p:nvPr>
            <p:ph type="sldNum" sz="quarter" idx="12"/>
          </p:nvPr>
        </p:nvSpPr>
        <p:spPr>
          <a:xfrm>
            <a:off x="10566400" y="6356351"/>
            <a:ext cx="1016000" cy="365125"/>
          </a:xfrm>
          <a:prstGeom prst="rect">
            <a:avLst/>
          </a:prstGeom>
        </p:spPr>
        <p:txBody>
          <a:bodyPr/>
          <a:lstStyle>
            <a:lvl1pPr>
              <a:defRPr/>
            </a:lvl1pPr>
          </a:lstStyle>
          <a:p>
            <a:fld id="{4155BF35-9BF8-4233-AF58-4F6247EBDEC9}" type="slidenum">
              <a:rPr lang="en-US" altLang="zh-CN">
                <a:solidFill>
                  <a:srgbClr val="000000"/>
                </a:solidFill>
              </a:rPr>
              <a:t>‹#›</a:t>
            </a:fld>
            <a:endParaRPr lang="en-US" altLang="zh-CN">
              <a:solidFill>
                <a:srgbClr val="000000"/>
              </a:solidFill>
            </a:endParaRPr>
          </a:p>
        </p:txBody>
      </p:sp>
    </p:spTree>
    <p:extLst>
      <p:ext uri="{BB962C8B-B14F-4D97-AF65-F5344CB8AC3E}">
        <p14:creationId xmlns:p14="http://schemas.microsoft.com/office/powerpoint/2010/main" val="16749098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AndClipArt">
  <p:cSld name="标题，文本与剪贴画">
    <p:spTree>
      <p:nvGrpSpPr>
        <p:cNvPr id="1" name=""/>
        <p:cNvGrpSpPr/>
        <p:nvPr/>
      </p:nvGrpSpPr>
      <p:grpSpPr>
        <a:xfrm>
          <a:off x="0" y="0"/>
          <a:ext cx="0" cy="0"/>
          <a:chOff x="0" y="0"/>
          <a:chExt cx="0" cy="0"/>
        </a:xfrm>
      </p:grpSpPr>
      <p:sp>
        <p:nvSpPr>
          <p:cNvPr id="2" name="标题 1"/>
          <p:cNvSpPr>
            <a:spLocks noGrp="1"/>
          </p:cNvSpPr>
          <p:nvPr>
            <p:ph type="title"/>
          </p:nvPr>
        </p:nvSpPr>
        <p:spPr>
          <a:xfrm>
            <a:off x="508000" y="139703"/>
            <a:ext cx="11440584" cy="1089025"/>
          </a:xfrm>
        </p:spPr>
        <p:txBody>
          <a:bodyPr/>
          <a:lstStyle/>
          <a:p>
            <a:r>
              <a:rPr lang="zh-CN" altLang="en-US"/>
              <a:t>单击此处编辑母版标题样式</a:t>
            </a:r>
          </a:p>
        </p:txBody>
      </p:sp>
      <p:sp>
        <p:nvSpPr>
          <p:cNvPr id="3" name="文本占位符 2"/>
          <p:cNvSpPr>
            <a:spLocks noGrp="1"/>
          </p:cNvSpPr>
          <p:nvPr>
            <p:ph type="body" sz="half" idx="1"/>
          </p:nvPr>
        </p:nvSpPr>
        <p:spPr>
          <a:xfrm>
            <a:off x="508000" y="1676400"/>
            <a:ext cx="5435600" cy="48180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剪贴画占位符 3"/>
          <p:cNvSpPr>
            <a:spLocks noGrp="1"/>
          </p:cNvSpPr>
          <p:nvPr>
            <p:ph type="clipArt" sz="half" idx="2"/>
          </p:nvPr>
        </p:nvSpPr>
        <p:spPr>
          <a:xfrm>
            <a:off x="6146800" y="1676400"/>
            <a:ext cx="5435600" cy="4818063"/>
          </a:xfrm>
        </p:spPr>
        <p:txBody>
          <a:bodyPr/>
          <a:lstStyle/>
          <a:p>
            <a:endParaRPr lang="zh-CN" altLang="en-US"/>
          </a:p>
        </p:txBody>
      </p:sp>
    </p:spTree>
    <p:extLst>
      <p:ext uri="{BB962C8B-B14F-4D97-AF65-F5344CB8AC3E}">
        <p14:creationId xmlns:p14="http://schemas.microsoft.com/office/powerpoint/2010/main" val="28295233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cSld name="1_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530820CF-B880-4189-942D-D702A7CBA730}" type="datetimeFigureOut">
              <a:rPr lang="zh-CN" altLang="en-US" smtClean="0">
                <a:solidFill>
                  <a:prstClr val="black">
                    <a:tint val="75000"/>
                  </a:prstClr>
                </a:solidFill>
              </a:rPr>
              <a:t>2024/7/12</a:t>
            </a:fld>
            <a:endParaRPr lang="zh-CN" altLang="en-US">
              <a:solidFill>
                <a:prstClr val="black">
                  <a:tint val="75000"/>
                </a:prstClr>
              </a:solidFill>
            </a:endParaRPr>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0C913308-F349-4B6D-A68A-DD1791B4A57B}"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xmlns:p14="http://schemas.microsoft.com/office/powerpoint/2010/main" val="9348359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82F288E0-7875-42C4-84C8-98DBBD3BF4D2}" type="datetimeFigureOut">
              <a:rPr lang="zh-CN" altLang="en-US" smtClean="0"/>
              <a:t>2024/7/12</a:t>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6192646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3" name="内容占位符 16">
            <a:extLst>
              <a:ext uri="{FF2B5EF4-FFF2-40B4-BE49-F238E27FC236}">
                <a16:creationId xmlns:a16="http://schemas.microsoft.com/office/drawing/2014/main" id="{07219499-81FD-65D8-BA63-15F90B187254}"/>
              </a:ext>
            </a:extLst>
          </p:cNvPr>
          <p:cNvSpPr>
            <a:spLocks noGrp="1"/>
          </p:cNvSpPr>
          <p:nvPr>
            <p:ph sz="quarter" idx="14"/>
          </p:nvPr>
        </p:nvSpPr>
        <p:spPr>
          <a:xfrm>
            <a:off x="717550" y="1182742"/>
            <a:ext cx="10549804" cy="5252983"/>
          </a:xfrm>
          <a:prstGeom prst="rect">
            <a:avLst/>
          </a:prstGeom>
        </p:spPr>
        <p:txBody>
          <a:bodyPr/>
          <a:lstStyle>
            <a:lvl1pPr>
              <a:lnSpc>
                <a:spcPct val="100000"/>
              </a:lnSpc>
              <a:spcBef>
                <a:spcPts val="1200"/>
              </a:spcBef>
              <a:defRPr sz="2400">
                <a:latin typeface="微软雅黑" panose="020B0503020204020204" pitchFamily="34" charset="-122"/>
                <a:ea typeface="微软雅黑" panose="020B0503020204020204" pitchFamily="34" charset="-122"/>
              </a:defRPr>
            </a:lvl1pPr>
            <a:lvl2pPr>
              <a:lnSpc>
                <a:spcPct val="100000"/>
              </a:lnSpc>
              <a:spcBef>
                <a:spcPts val="1200"/>
              </a:spcBef>
              <a:defRPr sz="2000">
                <a:latin typeface="微软雅黑" panose="020B0503020204020204" pitchFamily="34" charset="-122"/>
                <a:ea typeface="微软雅黑" panose="020B0503020204020204" pitchFamily="34" charset="-122"/>
              </a:defRPr>
            </a:lvl2pPr>
            <a:lvl3pPr>
              <a:lnSpc>
                <a:spcPct val="100000"/>
              </a:lnSpc>
              <a:spcBef>
                <a:spcPts val="1200"/>
              </a:spcBef>
              <a:defRPr sz="1800">
                <a:latin typeface="微软雅黑" panose="020B0503020204020204" pitchFamily="34" charset="-122"/>
                <a:ea typeface="微软雅黑" panose="020B0503020204020204" pitchFamily="34" charset="-122"/>
              </a:defRPr>
            </a:lvl3pPr>
            <a:lvl4pPr>
              <a:lnSpc>
                <a:spcPct val="100000"/>
              </a:lnSpc>
              <a:spcBef>
                <a:spcPts val="1200"/>
              </a:spcBef>
              <a:defRPr sz="1600">
                <a:latin typeface="微软雅黑" panose="020B0503020204020204" pitchFamily="34" charset="-122"/>
                <a:ea typeface="微软雅黑" panose="020B0503020204020204" pitchFamily="34" charset="-122"/>
              </a:defRPr>
            </a:lvl4pPr>
            <a:lvl5pPr>
              <a:lnSpc>
                <a:spcPct val="100000"/>
              </a:lnSpc>
              <a:spcBef>
                <a:spcPts val="1200"/>
              </a:spcBef>
              <a:defRPr sz="1400">
                <a:latin typeface="微软雅黑" panose="020B0503020204020204" pitchFamily="34" charset="-122"/>
                <a:ea typeface="微软雅黑" panose="020B0503020204020204" pitchFamily="34" charset="-122"/>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6" name="矩形 5"/>
          <p:cNvSpPr/>
          <p:nvPr/>
        </p:nvSpPr>
        <p:spPr>
          <a:xfrm rot="5400000">
            <a:off x="6018590" y="696158"/>
            <a:ext cx="154825" cy="12192001"/>
          </a:xfrm>
          <a:prstGeom prst="rect">
            <a:avLst/>
          </a:prstGeom>
          <a:solidFill>
            <a:srgbClr val="0079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rot="5400000">
            <a:off x="9408929" y="5242759"/>
            <a:ext cx="154827" cy="3098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7" name="组合 16"/>
          <p:cNvGrpSpPr/>
          <p:nvPr/>
        </p:nvGrpSpPr>
        <p:grpSpPr>
          <a:xfrm>
            <a:off x="516255" y="473710"/>
            <a:ext cx="462280" cy="462280"/>
            <a:chOff x="813" y="746"/>
            <a:chExt cx="728" cy="728"/>
          </a:xfrm>
        </p:grpSpPr>
        <p:sp>
          <p:nvSpPr>
            <p:cNvPr id="65" name="矩形 64"/>
            <p:cNvSpPr/>
            <p:nvPr/>
          </p:nvSpPr>
          <p:spPr>
            <a:xfrm>
              <a:off x="813" y="746"/>
              <a:ext cx="634" cy="634"/>
            </a:xfrm>
            <a:prstGeom prst="rect">
              <a:avLst/>
            </a:prstGeom>
            <a:solidFill>
              <a:srgbClr val="0079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BABABA"/>
                </a:solidFill>
                <a:effectLst/>
                <a:uLnTx/>
                <a:uFillTx/>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a:off x="1053" y="986"/>
              <a:ext cx="489" cy="48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BABABA"/>
                </a:solidFill>
                <a:effectLst/>
                <a:uLnTx/>
                <a:uFillTx/>
                <a:latin typeface="微软雅黑" panose="020B0503020204020204" pitchFamily="34" charset="-122"/>
                <a:ea typeface="微软雅黑" panose="020B0503020204020204" pitchFamily="34" charset="-122"/>
                <a:cs typeface="+mn-ea"/>
                <a:sym typeface="+mn-lt"/>
              </a:endParaRPr>
            </a:p>
          </p:txBody>
        </p:sp>
      </p:grpSp>
      <p:sp>
        <p:nvSpPr>
          <p:cNvPr id="2" name="标题 1">
            <a:extLst>
              <a:ext uri="{FF2B5EF4-FFF2-40B4-BE49-F238E27FC236}">
                <a16:creationId xmlns:a16="http://schemas.microsoft.com/office/drawing/2014/main" id="{19338B0A-BCAE-D1E0-7CDB-FADA51836A71}"/>
              </a:ext>
            </a:extLst>
          </p:cNvPr>
          <p:cNvSpPr>
            <a:spLocks noGrp="1"/>
          </p:cNvSpPr>
          <p:nvPr>
            <p:ph type="title"/>
          </p:nvPr>
        </p:nvSpPr>
        <p:spPr>
          <a:xfrm>
            <a:off x="1131570" y="300252"/>
            <a:ext cx="8954126" cy="655718"/>
          </a:xfrm>
          <a:prstGeom prst="rect">
            <a:avLst/>
          </a:prstGeom>
        </p:spPr>
        <p:txBody>
          <a:bodyPr anchor="b"/>
          <a:lstStyle>
            <a:lvl1pPr>
              <a:defRPr sz="2800" b="1">
                <a:solidFill>
                  <a:srgbClr val="007993"/>
                </a:solidFill>
                <a:latin typeface="微软雅黑" panose="020B0503020204020204" pitchFamily="34" charset="-122"/>
                <a:ea typeface="微软雅黑" panose="020B0503020204020204" pitchFamily="34" charset="-122"/>
              </a:defRPr>
            </a:lvl1pPr>
          </a:lstStyle>
          <a:p>
            <a:r>
              <a:rPr lang="zh-CN" altLang="en-US" dirty="0"/>
              <a:t>单击此处编辑母版标题样式</a:t>
            </a:r>
          </a:p>
        </p:txBody>
      </p:sp>
    </p:spTree>
    <p:extLst>
      <p:ext uri="{BB962C8B-B14F-4D97-AF65-F5344CB8AC3E}">
        <p14:creationId xmlns:p14="http://schemas.microsoft.com/office/powerpoint/2010/main" val="3177550691"/>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
      <p:transition spd="slow" advClick="0"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6" name="内容占位符 5"/>
          <p:cNvSpPr>
            <a:spLocks noGrp="1"/>
          </p:cNvSpPr>
          <p:nvPr>
            <p:ph sz="quarter" idx="10"/>
          </p:nvPr>
        </p:nvSpPr>
        <p:spPr>
          <a:xfrm>
            <a:off x="495300" y="1587500"/>
            <a:ext cx="11099800" cy="46751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标题占位符 1"/>
          <p:cNvSpPr>
            <a:spLocks noGrp="1" noChangeArrowheads="1"/>
          </p:cNvSpPr>
          <p:nvPr>
            <p:ph type="title" idx="4294967295"/>
          </p:nvPr>
        </p:nvSpPr>
        <p:spPr bwMode="auto">
          <a:xfrm>
            <a:off x="838200" y="365125"/>
            <a:ext cx="10756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en-US" dirty="0"/>
              <a:t>单击此处编辑母版标题样式</a:t>
            </a:r>
          </a:p>
        </p:txBody>
      </p:sp>
      <p:sp>
        <p:nvSpPr>
          <p:cNvPr id="5" name="内容占位符 4"/>
          <p:cNvSpPr>
            <a:spLocks noGrp="1"/>
          </p:cNvSpPr>
          <p:nvPr>
            <p:ph sz="quarter" idx="11"/>
          </p:nvPr>
        </p:nvSpPr>
        <p:spPr>
          <a:xfrm>
            <a:off x="1" y="6615952"/>
            <a:ext cx="12138024" cy="226919"/>
          </a:xfrm>
        </p:spPr>
        <p:txBody>
          <a:bodyPr/>
          <a:lstStyle>
            <a:lvl1pPr marL="0" indent="0">
              <a:lnSpc>
                <a:spcPct val="100000"/>
              </a:lnSpc>
              <a:spcBef>
                <a:spcPts val="0"/>
              </a:spcBef>
              <a:buNone/>
              <a:defRPr sz="1000" b="0">
                <a:latin typeface="+mn-lt"/>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pic>
        <p:nvPicPr>
          <p:cNvPr id="3" name="图片 8" descr="专心、专注、专业、共赢-01.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556875" y="6262688"/>
            <a:ext cx="1581150" cy="50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内容占位符 4"/>
          <p:cNvSpPr>
            <a:spLocks noGrp="1"/>
          </p:cNvSpPr>
          <p:nvPr>
            <p:ph sz="quarter" idx="11"/>
          </p:nvPr>
        </p:nvSpPr>
        <p:spPr>
          <a:xfrm>
            <a:off x="1" y="6602506"/>
            <a:ext cx="12138024" cy="271602"/>
          </a:xfrm>
          <a:prstGeom prst="rect">
            <a:avLst/>
          </a:prstGeom>
        </p:spPr>
        <p:txBody>
          <a:bodyPr/>
          <a:lstStyle>
            <a:lvl1pPr marL="0" indent="0">
              <a:lnSpc>
                <a:spcPct val="100000"/>
              </a:lnSpc>
              <a:buNone/>
              <a:defRPr sz="1000">
                <a:latin typeface="+mn-lt"/>
              </a:defRPr>
            </a:lvl1pPr>
          </a:lstStyle>
          <a:p>
            <a:pPr lvl="0"/>
            <a:r>
              <a:rPr lang="zh-CN" altLang="en-US" dirty="0"/>
              <a:t>单击此处编辑母版文本样式</a:t>
            </a:r>
          </a:p>
        </p:txBody>
      </p:sp>
      <p:sp>
        <p:nvSpPr>
          <p:cNvPr id="4" name="文本框 3"/>
          <p:cNvSpPr txBox="1"/>
          <p:nvPr userDrawn="1"/>
        </p:nvSpPr>
        <p:spPr>
          <a:xfrm>
            <a:off x="2017058" y="2286000"/>
            <a:ext cx="1877437" cy="2123658"/>
          </a:xfrm>
          <a:prstGeom prst="rect">
            <a:avLst/>
          </a:prstGeom>
          <a:noFill/>
        </p:spPr>
        <p:txBody>
          <a:bodyPr wrap="none" rtlCol="0">
            <a:spAutoFit/>
          </a:bodyPr>
          <a:lstStyle/>
          <a:p>
            <a:r>
              <a:rPr lang="zh-CN" altLang="en-US" sz="6600" b="1" dirty="0">
                <a:solidFill>
                  <a:srgbClr val="FFFFFF"/>
                </a:solidFill>
                <a:effectLst>
                  <a:outerShdw blurRad="38100" dist="38100" dir="2700000" algn="tl">
                    <a:srgbClr val="000000">
                      <a:alpha val="43137"/>
                    </a:srgbClr>
                  </a:outerShdw>
                </a:effectLst>
              </a:rPr>
              <a:t>主要</a:t>
            </a:r>
            <a:endParaRPr lang="en-US" altLang="zh-CN" sz="6600" b="1" dirty="0">
              <a:solidFill>
                <a:srgbClr val="FFFFFF"/>
              </a:solidFill>
              <a:effectLst>
                <a:outerShdw blurRad="38100" dist="38100" dir="2700000" algn="tl">
                  <a:srgbClr val="000000">
                    <a:alpha val="43137"/>
                  </a:srgbClr>
                </a:outerShdw>
              </a:effectLst>
            </a:endParaRPr>
          </a:p>
          <a:p>
            <a:r>
              <a:rPr lang="zh-CN" altLang="en-US" sz="6600" b="1" dirty="0">
                <a:solidFill>
                  <a:srgbClr val="FFFFFF"/>
                </a:solidFill>
                <a:effectLst>
                  <a:outerShdw blurRad="38100" dist="38100" dir="2700000" algn="tl">
                    <a:srgbClr val="000000">
                      <a:alpha val="43137"/>
                    </a:srgbClr>
                  </a:outerShdw>
                </a:effectLst>
              </a:rPr>
              <a:t>内容</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6" name="内容占位符 5"/>
          <p:cNvSpPr>
            <a:spLocks noGrp="1"/>
          </p:cNvSpPr>
          <p:nvPr>
            <p:ph sz="quarter" idx="10"/>
          </p:nvPr>
        </p:nvSpPr>
        <p:spPr>
          <a:xfrm>
            <a:off x="495300" y="1587500"/>
            <a:ext cx="11099800" cy="46751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标题占位符 1"/>
          <p:cNvSpPr>
            <a:spLocks noGrp="1" noChangeArrowheads="1"/>
          </p:cNvSpPr>
          <p:nvPr>
            <p:ph type="title" idx="4294967295"/>
          </p:nvPr>
        </p:nvSpPr>
        <p:spPr bwMode="auto">
          <a:xfrm>
            <a:off x="838200" y="365125"/>
            <a:ext cx="10756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en-US" dirty="0"/>
              <a:t>单击此处编辑母版标题样式</a:t>
            </a:r>
          </a:p>
        </p:txBody>
      </p:sp>
      <p:sp>
        <p:nvSpPr>
          <p:cNvPr id="5" name="内容占位符 4"/>
          <p:cNvSpPr>
            <a:spLocks noGrp="1"/>
          </p:cNvSpPr>
          <p:nvPr>
            <p:ph sz="quarter" idx="11"/>
          </p:nvPr>
        </p:nvSpPr>
        <p:spPr>
          <a:xfrm>
            <a:off x="1" y="6615952"/>
            <a:ext cx="12138024" cy="226919"/>
          </a:xfrm>
        </p:spPr>
        <p:txBody>
          <a:bodyPr/>
          <a:lstStyle>
            <a:lvl1pPr marL="0" indent="0">
              <a:lnSpc>
                <a:spcPct val="100000"/>
              </a:lnSpc>
              <a:spcBef>
                <a:spcPts val="0"/>
              </a:spcBef>
              <a:buNone/>
              <a:defRPr sz="1000" b="0">
                <a:latin typeface="+mn-lt"/>
              </a:defRPr>
            </a:lvl1pPr>
          </a:lstStyle>
          <a:p>
            <a:pPr lvl="0"/>
            <a:r>
              <a:rPr lang="zh-CN" altLang="en-US" dirty="0"/>
              <a:t>单击此处编辑母版文本样式</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09"/>
            <a:ext cx="12192000" cy="6855581"/>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9"/>
          <p:cNvSpPr>
            <a:spLocks noGrp="1" noChangeArrowheads="1"/>
          </p:cNvSpPr>
          <p:nvPr>
            <p:ph type="dt" sz="half" idx="10"/>
          </p:nvPr>
        </p:nvSpPr>
        <p:spPr>
          <a:xfrm>
            <a:off x="609600" y="6356351"/>
            <a:ext cx="2844800" cy="365125"/>
          </a:xfrm>
          <a:prstGeom prst="rect">
            <a:avLst/>
          </a:prstGeom>
        </p:spPr>
        <p:txBody>
          <a:bodyPr/>
          <a:lstStyle>
            <a:lvl1pPr>
              <a:defRPr/>
            </a:lvl1pPr>
          </a:lstStyle>
          <a:p>
            <a:pPr>
              <a:defRPr/>
            </a:pPr>
            <a:endParaRPr lang="en-US">
              <a:solidFill>
                <a:srgbClr val="000000"/>
              </a:solidFill>
            </a:endParaRPr>
          </a:p>
        </p:txBody>
      </p:sp>
      <p:sp>
        <p:nvSpPr>
          <p:cNvPr id="5" name="页脚占位符 21"/>
          <p:cNvSpPr>
            <a:spLocks noGrp="1" noChangeArrowheads="1"/>
          </p:cNvSpPr>
          <p:nvPr>
            <p:ph type="ftr" sz="quarter" idx="11"/>
          </p:nvPr>
        </p:nvSpPr>
        <p:spPr>
          <a:xfrm>
            <a:off x="3556000" y="6356351"/>
            <a:ext cx="4470400" cy="365125"/>
          </a:xfrm>
          <a:prstGeom prst="rect">
            <a:avLst/>
          </a:prstGeom>
        </p:spPr>
        <p:txBody>
          <a:bodyPr/>
          <a:lstStyle>
            <a:lvl1pPr>
              <a:defRPr/>
            </a:lvl1pPr>
          </a:lstStyle>
          <a:p>
            <a:pPr>
              <a:defRPr/>
            </a:pPr>
            <a:endParaRPr lang="en-US">
              <a:solidFill>
                <a:srgbClr val="000000"/>
              </a:solidFill>
            </a:endParaRPr>
          </a:p>
        </p:txBody>
      </p:sp>
      <p:sp>
        <p:nvSpPr>
          <p:cNvPr id="6" name="灯片编号占位符 17"/>
          <p:cNvSpPr>
            <a:spLocks noGrp="1" noChangeArrowheads="1"/>
          </p:cNvSpPr>
          <p:nvPr>
            <p:ph type="sldNum" sz="quarter" idx="12"/>
          </p:nvPr>
        </p:nvSpPr>
        <p:spPr>
          <a:xfrm>
            <a:off x="10566400" y="6356351"/>
            <a:ext cx="1016000" cy="365125"/>
          </a:xfrm>
          <a:prstGeom prst="rect">
            <a:avLst/>
          </a:prstGeom>
        </p:spPr>
        <p:txBody>
          <a:bodyPr/>
          <a:lstStyle>
            <a:lvl1pPr>
              <a:defRPr/>
            </a:lvl1pPr>
          </a:lstStyle>
          <a:p>
            <a:fld id="{4155BF35-9BF8-4233-AF58-4F6247EBDEC9}" type="slidenum">
              <a:rPr lang="en-US" altLang="zh-CN">
                <a:solidFill>
                  <a:srgbClr val="000000"/>
                </a:solidFill>
              </a:rPr>
              <a:t>‹#›</a:t>
            </a:fld>
            <a:endParaRPr lang="en-US" altLang="zh-CN">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AndClipArt">
  <p:cSld name="标题，文本与剪贴画">
    <p:spTree>
      <p:nvGrpSpPr>
        <p:cNvPr id="1" name=""/>
        <p:cNvGrpSpPr/>
        <p:nvPr/>
      </p:nvGrpSpPr>
      <p:grpSpPr>
        <a:xfrm>
          <a:off x="0" y="0"/>
          <a:ext cx="0" cy="0"/>
          <a:chOff x="0" y="0"/>
          <a:chExt cx="0" cy="0"/>
        </a:xfrm>
      </p:grpSpPr>
      <p:sp>
        <p:nvSpPr>
          <p:cNvPr id="2" name="标题 1"/>
          <p:cNvSpPr>
            <a:spLocks noGrp="1"/>
          </p:cNvSpPr>
          <p:nvPr>
            <p:ph type="title"/>
          </p:nvPr>
        </p:nvSpPr>
        <p:spPr>
          <a:xfrm>
            <a:off x="508000" y="139703"/>
            <a:ext cx="11440584" cy="1089025"/>
          </a:xfrm>
        </p:spPr>
        <p:txBody>
          <a:bodyPr/>
          <a:lstStyle/>
          <a:p>
            <a:r>
              <a:rPr lang="zh-CN" altLang="en-US"/>
              <a:t>单击此处编辑母版标题样式</a:t>
            </a:r>
          </a:p>
        </p:txBody>
      </p:sp>
      <p:sp>
        <p:nvSpPr>
          <p:cNvPr id="3" name="文本占位符 2"/>
          <p:cNvSpPr>
            <a:spLocks noGrp="1"/>
          </p:cNvSpPr>
          <p:nvPr>
            <p:ph type="body" sz="half" idx="1"/>
          </p:nvPr>
        </p:nvSpPr>
        <p:spPr>
          <a:xfrm>
            <a:off x="508000" y="1676400"/>
            <a:ext cx="5435600" cy="48180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剪贴画占位符 3"/>
          <p:cNvSpPr>
            <a:spLocks noGrp="1"/>
          </p:cNvSpPr>
          <p:nvPr>
            <p:ph type="clipArt" sz="half" idx="2"/>
          </p:nvPr>
        </p:nvSpPr>
        <p:spPr>
          <a:xfrm>
            <a:off x="6146800" y="1676400"/>
            <a:ext cx="5435600" cy="4818063"/>
          </a:xfrm>
        </p:spPr>
        <p:txBody>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theme" Target="../theme/theme6.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7.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8.xml.rels><?xml version="1.0" encoding="UTF-8" standalone="yes"?>
<Relationships xmlns="http://schemas.openxmlformats.org/package/2006/relationships"><Relationship Id="rId8" Type="http://schemas.openxmlformats.org/officeDocument/2006/relationships/theme" Target="../theme/theme8.xml"/><Relationship Id="rId3" Type="http://schemas.openxmlformats.org/officeDocument/2006/relationships/slideLayout" Target="../slideLayouts/slideLayout20.xml"/><Relationship Id="rId7" Type="http://schemas.openxmlformats.org/officeDocument/2006/relationships/slideLayout" Target="../slideLayouts/slideLayout24.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 name="图片 4"/>
          <p:cNvPicPr/>
          <p:nvPr userDrawn="1">
            <p:custDataLst>
              <p:tags r:id="rId3"/>
            </p:custDataLst>
          </p:nvPr>
        </p:nvPicPr>
        <p:blipFill>
          <a:blip r:embed="rId4"/>
          <a:srcRect t="28056" b="13491"/>
          <a:stretch>
            <a:fillRect/>
          </a:stretch>
        </p:blipFill>
        <p:spPr>
          <a:xfrm>
            <a:off x="0" y="0"/>
            <a:ext cx="12192000" cy="4104000"/>
          </a:xfrm>
          <a:prstGeom prst="rect">
            <a:avLst/>
          </a:prstGeom>
          <a:noFill/>
          <a:ln w="9525">
            <a:noFill/>
          </a:ln>
        </p:spPr>
      </p:pic>
      <p:sp>
        <p:nvSpPr>
          <p:cNvPr id="2052" name="矩形 8"/>
          <p:cNvSpPr>
            <a:spLocks noChangeArrowheads="1"/>
          </p:cNvSpPr>
          <p:nvPr userDrawn="1"/>
        </p:nvSpPr>
        <p:spPr bwMode="auto">
          <a:xfrm>
            <a:off x="0" y="4087813"/>
            <a:ext cx="12192000" cy="714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1pPr>
            <a:lvl2pPr marL="742950" indent="-28575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2pPr>
            <a:lvl3pPr marL="11430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3pPr>
            <a:lvl4pPr marL="16002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4pPr>
            <a:lvl5pPr marL="20574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defRPr/>
            </a:pPr>
            <a:endParaRPr lang="zh-CN" altLang="en-US">
              <a:solidFill>
                <a:srgbClr val="FFFFFF"/>
              </a:solidFill>
            </a:endParaRPr>
          </a:p>
        </p:txBody>
      </p:sp>
      <p:sp>
        <p:nvSpPr>
          <p:cNvPr id="1030" name="标题占位符 1"/>
          <p:cNvSpPr>
            <a:spLocks noGrp="1" noChangeArrowheads="1"/>
          </p:cNvSpPr>
          <p:nvPr>
            <p:ph type="title" idx="4294967295"/>
          </p:nvPr>
        </p:nvSpPr>
        <p:spPr bwMode="auto">
          <a:xfrm>
            <a:off x="1048871" y="1539875"/>
            <a:ext cx="105156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en-US" dirty="0"/>
              <a:t>单击此处编辑母版标题样式</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rtl="0" eaLnBrk="0" fontAlgn="base" hangingPunct="0">
        <a:lnSpc>
          <a:spcPct val="90000"/>
        </a:lnSpc>
        <a:spcBef>
          <a:spcPct val="0"/>
        </a:spcBef>
        <a:spcAft>
          <a:spcPct val="0"/>
        </a:spcAft>
        <a:defRPr sz="4000" b="1" kern="1200">
          <a:solidFill>
            <a:schemeClr val="bg1"/>
          </a:solidFill>
          <a:latin typeface="+mn-ea"/>
          <a:ea typeface="+mn-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kern="1200">
          <a:solidFill>
            <a:schemeClr val="tx1"/>
          </a:solidFill>
          <a:latin typeface="+mn-lt"/>
          <a:ea typeface="+mn-ea"/>
          <a:cs typeface="+mn-cs"/>
        </a:defRPr>
      </a:lvl1pPr>
      <a:lvl2pPr marL="685800" lvl="1" indent="-228600" algn="l" rtl="0" eaLnBrk="0" fontAlgn="base" hangingPunct="0">
        <a:lnSpc>
          <a:spcPct val="125000"/>
        </a:lnSpc>
        <a:spcBef>
          <a:spcPts val="5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lvl="2" indent="-228600" algn="l" rtl="0" eaLnBrk="0" fontAlgn="base" hangingPunct="0">
        <a:lnSpc>
          <a:spcPct val="125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lvl="3"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4pPr>
      <a:lvl5pPr marL="2057400" lvl="4"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lvl="5"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6pPr>
      <a:lvl7pPr marL="2971800" lvl="6"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7pPr>
      <a:lvl8pPr marL="3429000" lvl="7"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8pPr>
      <a:lvl9pPr marL="3886200" lvl="8"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8" name="矩形 7"/>
          <p:cNvSpPr/>
          <p:nvPr userDrawn="1"/>
        </p:nvSpPr>
        <p:spPr>
          <a:xfrm>
            <a:off x="0" y="0"/>
            <a:ext cx="6076950" cy="6856413"/>
          </a:xfrm>
          <a:prstGeom prst="rect">
            <a:avLst/>
          </a:prstGeom>
          <a:solidFill>
            <a:srgbClr val="00808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buFont typeface="Arial" panose="020B0604020202020204" pitchFamily="34" charset="0"/>
              <a:buNone/>
              <a:defRPr/>
            </a:pPr>
            <a:endParaRPr lang="zh-CN" altLang="en-US" noProof="1">
              <a:solidFill>
                <a:srgbClr val="FFFFFF"/>
              </a:solidFill>
            </a:endParaRPr>
          </a:p>
        </p:txBody>
      </p:sp>
      <p:sp>
        <p:nvSpPr>
          <p:cNvPr id="9" name="等腰三角形 17"/>
          <p:cNvSpPr>
            <a:spLocks noChangeArrowheads="1"/>
          </p:cNvSpPr>
          <p:nvPr userDrawn="1"/>
        </p:nvSpPr>
        <p:spPr bwMode="auto">
          <a:xfrm rot="5400000">
            <a:off x="5965031" y="3247232"/>
            <a:ext cx="574675" cy="357188"/>
          </a:xfrm>
          <a:prstGeom prst="triangle">
            <a:avLst>
              <a:gd name="adj" fmla="val 50000"/>
            </a:avLst>
          </a:prstGeom>
          <a:solidFill>
            <a:srgbClr val="008080"/>
          </a:solidFill>
          <a:ln w="9525">
            <a:solidFill>
              <a:srgbClr val="008080"/>
            </a:solidFill>
            <a:miter lim="800000"/>
          </a:ln>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buFont typeface="Arial" panose="020B0604020202020204" pitchFamily="34" charset="0"/>
              <a:buNone/>
            </a:pPr>
            <a:endParaRPr lang="zh-CN" altLang="en-US">
              <a:solidFill>
                <a:srgbClr val="FFFFFF"/>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rtl="0" eaLnBrk="0" fontAlgn="base" hangingPunct="0">
        <a:lnSpc>
          <a:spcPct val="90000"/>
        </a:lnSpc>
        <a:spcBef>
          <a:spcPct val="0"/>
        </a:spcBef>
        <a:spcAft>
          <a:spcPct val="0"/>
        </a:spcAft>
        <a:defRPr sz="4000" b="1" kern="1200">
          <a:solidFill>
            <a:schemeClr val="tx1"/>
          </a:solidFill>
          <a:latin typeface="+mn-ea"/>
          <a:ea typeface="+mn-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kern="1200">
          <a:solidFill>
            <a:schemeClr val="tx1"/>
          </a:solidFill>
          <a:latin typeface="+mn-lt"/>
          <a:ea typeface="+mn-ea"/>
          <a:cs typeface="+mn-cs"/>
        </a:defRPr>
      </a:lvl1pPr>
      <a:lvl2pPr marL="685800" lvl="1" indent="-228600" algn="l" rtl="0" eaLnBrk="0" fontAlgn="base" hangingPunct="0">
        <a:lnSpc>
          <a:spcPct val="125000"/>
        </a:lnSpc>
        <a:spcBef>
          <a:spcPts val="5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lvl="2" indent="-228600" algn="l" rtl="0" eaLnBrk="0" fontAlgn="base" hangingPunct="0">
        <a:lnSpc>
          <a:spcPct val="125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lvl="3"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4pPr>
      <a:lvl5pPr marL="2057400" lvl="4"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lvl="5"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6pPr>
      <a:lvl7pPr marL="2971800" lvl="6"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7pPr>
      <a:lvl8pPr marL="3429000" lvl="7"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8pPr>
      <a:lvl9pPr marL="3886200" lvl="8"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2050" name="组合 6"/>
          <p:cNvGrpSpPr/>
          <p:nvPr userDrawn="1"/>
        </p:nvGrpSpPr>
        <p:grpSpPr bwMode="auto">
          <a:xfrm>
            <a:off x="479425" y="277536"/>
            <a:ext cx="179388" cy="630238"/>
            <a:chOff x="0" y="0"/>
            <a:chExt cx="180000" cy="630000"/>
          </a:xfrm>
        </p:grpSpPr>
        <p:sp>
          <p:nvSpPr>
            <p:cNvPr id="3077" name="圆角矩形 7"/>
            <p:cNvSpPr>
              <a:spLocks noChangeArrowheads="1"/>
            </p:cNvSpPr>
            <p:nvPr userDrawn="1"/>
          </p:nvSpPr>
          <p:spPr bwMode="auto">
            <a:xfrm>
              <a:off x="0" y="0"/>
              <a:ext cx="180000" cy="179320"/>
            </a:xfrm>
            <a:prstGeom prst="roundRect">
              <a:avLst>
                <a:gd name="adj" fmla="val 16667"/>
              </a:avLst>
            </a:prstGeom>
            <a:solidFill>
              <a:srgbClr val="008080"/>
            </a:solidFill>
            <a:ln w="9525">
              <a:solidFill>
                <a:srgbClr val="008080"/>
              </a:solidFill>
              <a:round/>
            </a:ln>
          </p:spPr>
          <p:txBody>
            <a:bodyPr anchor="ctr"/>
            <a:lstStyle>
              <a:lvl1pPr>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1pPr>
              <a:lvl2pPr marL="742950" indent="-28575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2pPr>
              <a:lvl3pPr marL="11430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3pPr>
              <a:lvl4pPr marL="16002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4pPr>
              <a:lvl5pPr marL="20574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defRPr/>
              </a:pPr>
              <a:endParaRPr lang="zh-CN" altLang="en-US">
                <a:solidFill>
                  <a:srgbClr val="FFFFFF"/>
                </a:solidFill>
              </a:endParaRPr>
            </a:p>
          </p:txBody>
        </p:sp>
        <p:sp>
          <p:nvSpPr>
            <p:cNvPr id="3078" name="圆角矩形 8"/>
            <p:cNvSpPr>
              <a:spLocks noChangeArrowheads="1"/>
            </p:cNvSpPr>
            <p:nvPr userDrawn="1"/>
          </p:nvSpPr>
          <p:spPr bwMode="auto">
            <a:xfrm>
              <a:off x="0" y="225340"/>
              <a:ext cx="180000" cy="179320"/>
            </a:xfrm>
            <a:prstGeom prst="roundRect">
              <a:avLst>
                <a:gd name="adj" fmla="val 16667"/>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anchor="ctr"/>
            <a:lstStyle>
              <a:lvl1pPr>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1pPr>
              <a:lvl2pPr marL="742950" indent="-28575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2pPr>
              <a:lvl3pPr marL="11430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3pPr>
              <a:lvl4pPr marL="16002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4pPr>
              <a:lvl5pPr marL="20574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defRPr/>
              </a:pPr>
              <a:endParaRPr lang="zh-CN" altLang="en-US">
                <a:solidFill>
                  <a:srgbClr val="FFFFFF"/>
                </a:solidFill>
              </a:endParaRPr>
            </a:p>
          </p:txBody>
        </p:sp>
        <p:sp>
          <p:nvSpPr>
            <p:cNvPr id="3079" name="圆角矩形 9"/>
            <p:cNvSpPr>
              <a:spLocks noChangeArrowheads="1"/>
            </p:cNvSpPr>
            <p:nvPr userDrawn="1"/>
          </p:nvSpPr>
          <p:spPr bwMode="auto">
            <a:xfrm>
              <a:off x="0" y="450680"/>
              <a:ext cx="180000" cy="179320"/>
            </a:xfrm>
            <a:prstGeom prst="roundRect">
              <a:avLst>
                <a:gd name="adj" fmla="val 16667"/>
              </a:avLst>
            </a:prstGeom>
            <a:solidFill>
              <a:srgbClr val="008080"/>
            </a:solidFill>
            <a:ln>
              <a:noFill/>
            </a:ln>
            <a:extLst>
              <a:ext uri="{91240B29-F687-4F45-9708-019B960494DF}">
                <a14:hiddenLine xmlns:a14="http://schemas.microsoft.com/office/drawing/2010/main" w="9525">
                  <a:solidFill>
                    <a:srgbClr val="000000"/>
                  </a:solidFill>
                  <a:round/>
                </a14:hiddenLine>
              </a:ext>
            </a:extLst>
          </p:spPr>
          <p:txBody>
            <a:bodyPr anchor="ctr"/>
            <a:lstStyle>
              <a:lvl1pPr>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1pPr>
              <a:lvl2pPr marL="742950" indent="-28575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2pPr>
              <a:lvl3pPr marL="11430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3pPr>
              <a:lvl4pPr marL="16002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4pPr>
              <a:lvl5pPr marL="20574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defRPr/>
              </a:pPr>
              <a:endParaRPr lang="zh-CN" altLang="en-US">
                <a:solidFill>
                  <a:srgbClr val="FFFFFF"/>
                </a:solidFill>
              </a:endParaRPr>
            </a:p>
          </p:txBody>
        </p:sp>
      </p:grpSp>
      <p:sp>
        <p:nvSpPr>
          <p:cNvPr id="2051" name="标题占位符 1"/>
          <p:cNvSpPr>
            <a:spLocks noGrp="1" noChangeArrowheads="1"/>
          </p:cNvSpPr>
          <p:nvPr>
            <p:ph type="title" idx="4294967295"/>
          </p:nvPr>
        </p:nvSpPr>
        <p:spPr bwMode="auto">
          <a:xfrm>
            <a:off x="838200" y="90211"/>
            <a:ext cx="10756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en-US" dirty="0"/>
              <a:t>单击此处编辑母版标题样式</a:t>
            </a:r>
          </a:p>
        </p:txBody>
      </p:sp>
      <p:sp>
        <p:nvSpPr>
          <p:cNvPr id="2052" name="文本占位符 2"/>
          <p:cNvSpPr>
            <a:spLocks noGrp="1" noChangeArrowheads="1"/>
          </p:cNvSpPr>
          <p:nvPr>
            <p:ph type="body" idx="9"/>
          </p:nvPr>
        </p:nvSpPr>
        <p:spPr bwMode="auto">
          <a:xfrm>
            <a:off x="479425" y="1619250"/>
            <a:ext cx="11115675" cy="492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en-US" dirty="0"/>
              <a:t>单击此处编辑母版文本样式</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rtl="0" eaLnBrk="0" fontAlgn="base" hangingPunct="0">
        <a:lnSpc>
          <a:spcPct val="90000"/>
        </a:lnSpc>
        <a:spcBef>
          <a:spcPct val="0"/>
        </a:spcBef>
        <a:spcAft>
          <a:spcPct val="0"/>
        </a:spcAft>
        <a:defRPr sz="4000" b="1" kern="1200">
          <a:solidFill>
            <a:schemeClr val="tx1"/>
          </a:solidFill>
          <a:latin typeface="+mn-ea"/>
          <a:ea typeface="+mn-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9pPr>
    </p:titleStyle>
    <p:bodyStyle>
      <a:lvl1pPr marL="228600" indent="-228600" algn="l" rtl="0" eaLnBrk="0" fontAlgn="base" hangingPunct="0">
        <a:lnSpc>
          <a:spcPct val="100000"/>
        </a:lnSpc>
        <a:spcBef>
          <a:spcPts val="1000"/>
        </a:spcBef>
        <a:spcAft>
          <a:spcPct val="0"/>
        </a:spcAft>
        <a:buFont typeface="Arial" panose="020B0604020202020204" pitchFamily="34" charset="0"/>
        <a:buChar char="•"/>
        <a:defRPr sz="2000" b="1" kern="1200">
          <a:solidFill>
            <a:schemeClr val="tx1"/>
          </a:solidFill>
          <a:latin typeface="+mn-lt"/>
          <a:ea typeface="+mn-ea"/>
          <a:cs typeface="+mn-cs"/>
        </a:defRPr>
      </a:lvl1pPr>
      <a:lvl2pPr marL="685800" lvl="1"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2pPr>
      <a:lvl3pPr marL="1143000" lvl="2"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lvl="3"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4pPr>
      <a:lvl5pPr marL="2057400" lvl="4"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5pPr>
      <a:lvl6pPr marL="2514600" lvl="5"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6pPr>
      <a:lvl7pPr marL="2971800" lvl="6"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7pPr>
      <a:lvl8pPr marL="3429000" lvl="7"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8pPr>
      <a:lvl9pPr marL="3886200" lvl="8"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4098" name="矩形 10"/>
          <p:cNvSpPr>
            <a:spLocks noChangeArrowheads="1"/>
          </p:cNvSpPr>
          <p:nvPr userDrawn="1"/>
        </p:nvSpPr>
        <p:spPr bwMode="auto">
          <a:xfrm>
            <a:off x="839788" y="3429000"/>
            <a:ext cx="10512425" cy="71438"/>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1pPr>
            <a:lvl2pPr marL="742950" indent="-28575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2pPr>
            <a:lvl3pPr marL="11430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3pPr>
            <a:lvl4pPr marL="16002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4pPr>
            <a:lvl5pPr marL="20574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defRPr/>
            </a:pPr>
            <a:endParaRPr lang="zh-CN" altLang="en-US">
              <a:solidFill>
                <a:srgbClr val="FFFFFF"/>
              </a:solidFill>
            </a:endParaRPr>
          </a:p>
        </p:txBody>
      </p:sp>
      <p:pic>
        <p:nvPicPr>
          <p:cNvPr id="3076" name="图片 8" descr="logo-01.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176838" y="3536950"/>
            <a:ext cx="1852612" cy="145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l" rtl="0" eaLnBrk="0" fontAlgn="base" hangingPunct="0">
        <a:lnSpc>
          <a:spcPct val="90000"/>
        </a:lnSpc>
        <a:spcBef>
          <a:spcPct val="0"/>
        </a:spcBef>
        <a:spcAft>
          <a:spcPct val="0"/>
        </a:spcAft>
        <a:defRPr sz="4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kern="1200">
          <a:solidFill>
            <a:schemeClr val="tx1"/>
          </a:solidFill>
          <a:latin typeface="+mn-lt"/>
          <a:ea typeface="+mn-ea"/>
          <a:cs typeface="+mn-cs"/>
        </a:defRPr>
      </a:lvl1pPr>
      <a:lvl2pPr marL="685800" lvl="1" indent="-228600" algn="l" rtl="0" eaLnBrk="0" fontAlgn="base" hangingPunct="0">
        <a:lnSpc>
          <a:spcPct val="125000"/>
        </a:lnSpc>
        <a:spcBef>
          <a:spcPts val="5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lvl="2" indent="-228600" algn="l" rtl="0" eaLnBrk="0" fontAlgn="base" hangingPunct="0">
        <a:lnSpc>
          <a:spcPct val="125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lvl="3"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4pPr>
      <a:lvl5pPr marL="2057400" lvl="4"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lvl="5"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6pPr>
      <a:lvl7pPr marL="2971800" lvl="6"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7pPr>
      <a:lvl8pPr marL="3429000" lvl="7"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8pPr>
      <a:lvl9pPr marL="3886200" lvl="8"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8" name="矩形 7"/>
          <p:cNvSpPr/>
          <p:nvPr userDrawn="1"/>
        </p:nvSpPr>
        <p:spPr>
          <a:xfrm>
            <a:off x="0" y="0"/>
            <a:ext cx="6076950" cy="6856413"/>
          </a:xfrm>
          <a:prstGeom prst="rect">
            <a:avLst/>
          </a:prstGeom>
          <a:solidFill>
            <a:srgbClr val="00808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buFont typeface="Arial" panose="020B0604020202020204" pitchFamily="34" charset="0"/>
              <a:buNone/>
              <a:defRPr/>
            </a:pPr>
            <a:endParaRPr lang="zh-CN" altLang="en-US" noProof="1">
              <a:solidFill>
                <a:srgbClr val="FFFFFF"/>
              </a:solidFill>
            </a:endParaRPr>
          </a:p>
        </p:txBody>
      </p:sp>
      <p:sp>
        <p:nvSpPr>
          <p:cNvPr id="9" name="等腰三角形 17"/>
          <p:cNvSpPr>
            <a:spLocks noChangeArrowheads="1"/>
          </p:cNvSpPr>
          <p:nvPr userDrawn="1"/>
        </p:nvSpPr>
        <p:spPr bwMode="auto">
          <a:xfrm rot="5400000">
            <a:off x="5965031" y="3247232"/>
            <a:ext cx="574675" cy="357188"/>
          </a:xfrm>
          <a:prstGeom prst="triangle">
            <a:avLst>
              <a:gd name="adj" fmla="val 50000"/>
            </a:avLst>
          </a:prstGeom>
          <a:solidFill>
            <a:srgbClr val="008080"/>
          </a:solidFill>
          <a:ln w="9525">
            <a:solidFill>
              <a:srgbClr val="008080"/>
            </a:solidFill>
            <a:miter lim="800000"/>
          </a:ln>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buFont typeface="Arial" panose="020B0604020202020204" pitchFamily="34" charset="0"/>
              <a:buNone/>
            </a:pPr>
            <a:endParaRPr lang="zh-CN" altLang="en-US">
              <a:solidFill>
                <a:srgbClr val="FFFFFF"/>
              </a:solidFill>
              <a:latin typeface="Calibri" panose="020F0502020204030204" pitchFamily="34" charset="0"/>
            </a:endParaRPr>
          </a:p>
        </p:txBody>
      </p:sp>
      <p:pic>
        <p:nvPicPr>
          <p:cNvPr id="12" name="图片 8" descr="专心、专注、专业、共赢-01.pn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556875" y="6262688"/>
            <a:ext cx="1581150" cy="50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7" r:id="rId1"/>
  </p:sldLayoutIdLst>
  <p:txStyles>
    <p:titleStyle>
      <a:lvl1pPr algn="l" rtl="0" eaLnBrk="0" fontAlgn="base" hangingPunct="0">
        <a:lnSpc>
          <a:spcPct val="90000"/>
        </a:lnSpc>
        <a:spcBef>
          <a:spcPct val="0"/>
        </a:spcBef>
        <a:spcAft>
          <a:spcPct val="0"/>
        </a:spcAft>
        <a:defRPr sz="4000" b="1" kern="1200">
          <a:solidFill>
            <a:schemeClr val="tx1"/>
          </a:solidFill>
          <a:latin typeface="+mn-ea"/>
          <a:ea typeface="+mn-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9pPr>
    </p:titleStyle>
    <p:bodyStyle>
      <a:lvl1pPr marL="228600" indent="-228600" algn="l" rtl="0" eaLnBrk="0" fontAlgn="base" hangingPunct="0">
        <a:lnSpc>
          <a:spcPct val="125000"/>
        </a:lnSpc>
        <a:spcBef>
          <a:spcPts val="1000"/>
        </a:spcBef>
        <a:spcAft>
          <a:spcPct val="0"/>
        </a:spcAft>
        <a:buFont typeface="Arial" panose="020B0604020202020204" pitchFamily="34" charset="0"/>
        <a:buChar char="•"/>
        <a:defRPr sz="2000" kern="1200">
          <a:solidFill>
            <a:schemeClr val="tx1"/>
          </a:solidFill>
          <a:latin typeface="+mn-lt"/>
          <a:ea typeface="+mn-ea"/>
          <a:cs typeface="+mn-cs"/>
        </a:defRPr>
      </a:lvl1pPr>
      <a:lvl2pPr marL="685800" lvl="1" indent="-228600" algn="l" rtl="0" eaLnBrk="0" fontAlgn="base" hangingPunct="0">
        <a:lnSpc>
          <a:spcPct val="125000"/>
        </a:lnSpc>
        <a:spcBef>
          <a:spcPts val="5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lvl="2" indent="-228600" algn="l" rtl="0" eaLnBrk="0" fontAlgn="base" hangingPunct="0">
        <a:lnSpc>
          <a:spcPct val="125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lvl="3"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4pPr>
      <a:lvl5pPr marL="2057400" lvl="4" indent="-228600" algn="l" rtl="0" eaLnBrk="0" fontAlgn="base" hangingPunct="0">
        <a:lnSpc>
          <a:spcPct val="125000"/>
        </a:lnSpc>
        <a:spcBef>
          <a:spcPts val="5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lvl="5"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6pPr>
      <a:lvl7pPr marL="2971800" lvl="6"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7pPr>
      <a:lvl8pPr marL="3429000" lvl="7"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8pPr>
      <a:lvl9pPr marL="3886200" lvl="8"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3078" name="圆角矩形 8"/>
          <p:cNvSpPr>
            <a:spLocks noChangeArrowheads="1"/>
          </p:cNvSpPr>
          <p:nvPr userDrawn="1"/>
        </p:nvSpPr>
        <p:spPr bwMode="auto">
          <a:xfrm>
            <a:off x="479425" y="249453"/>
            <a:ext cx="252000" cy="360000"/>
          </a:xfrm>
          <a:prstGeom prst="roundRect">
            <a:avLst>
              <a:gd name="adj" fmla="val 16667"/>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anchor="ctr"/>
          <a:lstStyle>
            <a:lvl1pPr>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1pPr>
            <a:lvl2pPr marL="742950" indent="-28575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2pPr>
            <a:lvl3pPr marL="11430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3pPr>
            <a:lvl4pPr marL="16002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4pPr>
            <a:lvl5pPr marL="20574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defRPr/>
            </a:pPr>
            <a:endParaRPr lang="zh-CN" altLang="en-US">
              <a:solidFill>
                <a:srgbClr val="FFFFFF"/>
              </a:solidFill>
            </a:endParaRPr>
          </a:p>
        </p:txBody>
      </p:sp>
      <p:sp>
        <p:nvSpPr>
          <p:cNvPr id="2051" name="标题占位符 1"/>
          <p:cNvSpPr>
            <a:spLocks noGrp="1" noChangeArrowheads="1"/>
          </p:cNvSpPr>
          <p:nvPr>
            <p:ph type="title" idx="4294967295"/>
          </p:nvPr>
        </p:nvSpPr>
        <p:spPr bwMode="auto">
          <a:xfrm>
            <a:off x="838200" y="-71156"/>
            <a:ext cx="10756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en-US" dirty="0"/>
              <a:t>单击此处编辑母版标题样式</a:t>
            </a:r>
          </a:p>
        </p:txBody>
      </p:sp>
      <p:sp>
        <p:nvSpPr>
          <p:cNvPr id="2052" name="文本占位符 2"/>
          <p:cNvSpPr>
            <a:spLocks noGrp="1" noChangeArrowheads="1"/>
          </p:cNvSpPr>
          <p:nvPr>
            <p:ph type="body" idx="9"/>
          </p:nvPr>
        </p:nvSpPr>
        <p:spPr bwMode="auto">
          <a:xfrm>
            <a:off x="479425" y="1619250"/>
            <a:ext cx="11115675" cy="492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en-US" dirty="0"/>
              <a:t>单击此处编辑母版文本样式</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Lst>
  <p:txStyles>
    <p:titleStyle>
      <a:lvl1pPr algn="l" rtl="0" eaLnBrk="0" fontAlgn="base" hangingPunct="0">
        <a:lnSpc>
          <a:spcPct val="90000"/>
        </a:lnSpc>
        <a:spcBef>
          <a:spcPct val="0"/>
        </a:spcBef>
        <a:spcAft>
          <a:spcPct val="0"/>
        </a:spcAft>
        <a:defRPr sz="4000" b="1" kern="1200">
          <a:solidFill>
            <a:schemeClr val="tx1"/>
          </a:solidFill>
          <a:latin typeface="+mn-ea"/>
          <a:ea typeface="+mn-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9pPr>
    </p:titleStyle>
    <p:bodyStyle>
      <a:lvl1pPr marL="228600" indent="-228600" algn="l" rtl="0" eaLnBrk="0" fontAlgn="base" hangingPunct="0">
        <a:lnSpc>
          <a:spcPct val="100000"/>
        </a:lnSpc>
        <a:spcBef>
          <a:spcPts val="1000"/>
        </a:spcBef>
        <a:spcAft>
          <a:spcPct val="0"/>
        </a:spcAft>
        <a:buFont typeface="Arial" panose="020B0604020202020204" pitchFamily="34" charset="0"/>
        <a:buChar char="•"/>
        <a:defRPr sz="2000" b="1" kern="1200">
          <a:solidFill>
            <a:schemeClr val="tx1"/>
          </a:solidFill>
          <a:latin typeface="+mn-lt"/>
          <a:ea typeface="+mn-ea"/>
          <a:cs typeface="+mn-cs"/>
        </a:defRPr>
      </a:lvl1pPr>
      <a:lvl2pPr marL="685800" lvl="1"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2pPr>
      <a:lvl3pPr marL="1143000" lvl="2"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lvl="3"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4pPr>
      <a:lvl5pPr marL="2057400" lvl="4"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5pPr>
      <a:lvl6pPr marL="2514600" lvl="5"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6pPr>
      <a:lvl7pPr marL="2971800" lvl="6"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7pPr>
      <a:lvl8pPr marL="3429000" lvl="7"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8pPr>
      <a:lvl9pPr marL="3886200" lvl="8"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文本框 6"/>
          <p:cNvSpPr txBox="1"/>
          <p:nvPr/>
        </p:nvSpPr>
        <p:spPr>
          <a:xfrm>
            <a:off x="4318000" y="2971800"/>
            <a:ext cx="3556000" cy="229870"/>
          </a:xfrm>
          <a:prstGeom prst="rect">
            <a:avLst/>
          </a:prstGeom>
          <a:noFill/>
        </p:spPr>
        <p:txBody>
          <a:bodyPr wrap="square" rtlCol="0">
            <a:spAutoFit/>
          </a:bodyPr>
          <a:lstStyle/>
          <a:p>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schemeClr val="bg1">
                    <a:alpha val="0"/>
                  </a:schemeClr>
                </a:solidFill>
                <a:latin typeface="微软雅黑" panose="020B0503020204020204" pitchFamily="34" charset="-122"/>
                <a:ea typeface="微软雅黑" panose="020B0503020204020204" pitchFamily="34" charset="-122"/>
                <a:sym typeface="+mn-ea"/>
              </a:rPr>
              <a:t>PPT</a:t>
            </a:r>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r>
              <a:rPr lang="en-US" altLang="zh-CN" sz="600" dirty="0">
                <a:solidFill>
                  <a:schemeClr val="bg1">
                    <a:alpha val="0"/>
                  </a:schemeClr>
                </a:solidFill>
                <a:latin typeface="微软雅黑" panose="020B0503020204020204" pitchFamily="34" charset="-122"/>
                <a:ea typeface="微软雅黑" panose="020B0503020204020204" pitchFamily="34" charset="-122"/>
                <a:sym typeface="+mn-ea"/>
              </a:rPr>
              <a:t>ibaotu.com</a:t>
            </a:r>
          </a:p>
        </p:txBody>
      </p:sp>
    </p:spTree>
    <p:extLst>
      <p:ext uri="{BB962C8B-B14F-4D97-AF65-F5344CB8AC3E}">
        <p14:creationId xmlns:p14="http://schemas.microsoft.com/office/powerpoint/2010/main" val="149695880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Lst>
  <mc:AlternateContent xmlns:mc="http://schemas.openxmlformats.org/markup-compatibility/2006" xmlns:p14="http://schemas.microsoft.com/office/powerpoint/2010/main">
    <mc:Choice Requires="p14">
      <p:transition spd="slow" p14:dur="2000" advClick="0" advTm="3000"/>
    </mc:Choice>
    <mc:Fallback xmlns="">
      <p:transition spd="slow" advClick="0" advTm="3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3078" name="圆角矩形 8"/>
          <p:cNvSpPr>
            <a:spLocks noChangeArrowheads="1"/>
          </p:cNvSpPr>
          <p:nvPr userDrawn="1"/>
        </p:nvSpPr>
        <p:spPr bwMode="auto">
          <a:xfrm>
            <a:off x="479425" y="249453"/>
            <a:ext cx="252000" cy="360000"/>
          </a:xfrm>
          <a:prstGeom prst="roundRect">
            <a:avLst>
              <a:gd name="adj" fmla="val 16667"/>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anchor="ctr"/>
          <a:lstStyle>
            <a:lvl1pPr>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1pPr>
            <a:lvl2pPr marL="742950" indent="-28575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2pPr>
            <a:lvl3pPr marL="11430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3pPr>
            <a:lvl4pPr marL="16002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4pPr>
            <a:lvl5pPr marL="2057400" indent="-228600">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fontAlgn="base">
              <a:spcBef>
                <a:spcPct val="0"/>
              </a:spcBef>
              <a:spcAft>
                <a:spcPct val="0"/>
              </a:spcAft>
              <a:defRPr/>
            </a:pPr>
            <a:endParaRPr lang="zh-CN" altLang="en-US">
              <a:solidFill>
                <a:srgbClr val="FFFFFF"/>
              </a:solidFill>
            </a:endParaRPr>
          </a:p>
        </p:txBody>
      </p:sp>
      <p:sp>
        <p:nvSpPr>
          <p:cNvPr id="2051" name="标题占位符 1"/>
          <p:cNvSpPr>
            <a:spLocks noGrp="1" noChangeArrowheads="1"/>
          </p:cNvSpPr>
          <p:nvPr>
            <p:ph type="title" idx="4294967295"/>
          </p:nvPr>
        </p:nvSpPr>
        <p:spPr bwMode="auto">
          <a:xfrm>
            <a:off x="838200" y="-71156"/>
            <a:ext cx="10756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TW" altLang="en-US" dirty="0"/>
              <a:t>单击此处编辑母版标题样式</a:t>
            </a:r>
          </a:p>
        </p:txBody>
      </p:sp>
      <p:sp>
        <p:nvSpPr>
          <p:cNvPr id="2052" name="文本占位符 2"/>
          <p:cNvSpPr>
            <a:spLocks noGrp="1" noChangeArrowheads="1"/>
          </p:cNvSpPr>
          <p:nvPr>
            <p:ph type="body" idx="9"/>
          </p:nvPr>
        </p:nvSpPr>
        <p:spPr bwMode="auto">
          <a:xfrm>
            <a:off x="479425" y="1619250"/>
            <a:ext cx="11115675" cy="492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TW" altLang="en-US" dirty="0"/>
              <a:t>单击此处编辑母版文本样式</a:t>
            </a:r>
          </a:p>
        </p:txBody>
      </p:sp>
    </p:spTree>
    <p:extLst>
      <p:ext uri="{BB962C8B-B14F-4D97-AF65-F5344CB8AC3E}">
        <p14:creationId xmlns:p14="http://schemas.microsoft.com/office/powerpoint/2010/main" val="13316903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txStyles>
    <p:titleStyle>
      <a:lvl1pPr algn="l" rtl="0" eaLnBrk="0" fontAlgn="base" hangingPunct="0">
        <a:lnSpc>
          <a:spcPct val="90000"/>
        </a:lnSpc>
        <a:spcBef>
          <a:spcPct val="0"/>
        </a:spcBef>
        <a:spcAft>
          <a:spcPct val="0"/>
        </a:spcAft>
        <a:defRPr sz="4000" b="1" kern="1200">
          <a:solidFill>
            <a:schemeClr val="tx1"/>
          </a:solidFill>
          <a:latin typeface="+mn-ea"/>
          <a:ea typeface="+mn-ea"/>
          <a:cs typeface="+mj-cs"/>
        </a:defRPr>
      </a:lvl1pPr>
      <a:lvl2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2pPr>
      <a:lvl3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3pPr>
      <a:lvl4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4pPr>
      <a:lvl5pPr algn="l" rtl="0" eaLnBrk="0" fontAlgn="base" hangingPunct="0">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5pPr>
      <a:lvl6pPr marL="4572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6pPr>
      <a:lvl7pPr marL="9144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7pPr>
      <a:lvl8pPr marL="13716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8pPr>
      <a:lvl9pPr marL="1828800" algn="l" rtl="0" fontAlgn="base">
        <a:lnSpc>
          <a:spcPct val="90000"/>
        </a:lnSpc>
        <a:spcBef>
          <a:spcPct val="0"/>
        </a:spcBef>
        <a:spcAft>
          <a:spcPct val="0"/>
        </a:spcAft>
        <a:defRPr sz="4000">
          <a:solidFill>
            <a:schemeClr val="tx1"/>
          </a:solidFill>
          <a:latin typeface="Segoe UI Light" panose="020B0502040204020203" pitchFamily="34" charset="0"/>
          <a:ea typeface="微软雅黑 Light" panose="020B0502040204020203" pitchFamily="2" charset="-122"/>
        </a:defRPr>
      </a:lvl9pPr>
    </p:titleStyle>
    <p:bodyStyle>
      <a:lvl1pPr marL="228600" indent="-228600" algn="l" rtl="0" eaLnBrk="0" fontAlgn="base" hangingPunct="0">
        <a:lnSpc>
          <a:spcPct val="100000"/>
        </a:lnSpc>
        <a:spcBef>
          <a:spcPts val="1000"/>
        </a:spcBef>
        <a:spcAft>
          <a:spcPct val="0"/>
        </a:spcAft>
        <a:buFont typeface="Arial" panose="020B0604020202020204" pitchFamily="34" charset="0"/>
        <a:buChar char="•"/>
        <a:defRPr sz="2000" b="1" kern="1200">
          <a:solidFill>
            <a:schemeClr val="tx1"/>
          </a:solidFill>
          <a:latin typeface="+mn-lt"/>
          <a:ea typeface="+mn-ea"/>
          <a:cs typeface="+mn-cs"/>
        </a:defRPr>
      </a:lvl1pPr>
      <a:lvl2pPr marL="685800" lvl="1"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2pPr>
      <a:lvl3pPr marL="1143000" lvl="2"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lvl="3"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4pPr>
      <a:lvl5pPr marL="2057400" lvl="4" indent="-228600" algn="l" rtl="0" eaLnBrk="0" fontAlgn="base" hangingPunct="0">
        <a:lnSpc>
          <a:spcPct val="100000"/>
        </a:lnSpc>
        <a:spcBef>
          <a:spcPts val="500"/>
        </a:spcBef>
        <a:spcAft>
          <a:spcPct val="0"/>
        </a:spcAft>
        <a:buFont typeface="Arial" panose="020B0604020202020204" pitchFamily="34" charset="0"/>
        <a:buChar char="•"/>
        <a:defRPr sz="2000" b="1" kern="1200">
          <a:solidFill>
            <a:schemeClr val="tx1"/>
          </a:solidFill>
          <a:latin typeface="+mn-lt"/>
          <a:ea typeface="+mn-ea"/>
          <a:cs typeface="+mn-cs"/>
        </a:defRPr>
      </a:lvl5pPr>
      <a:lvl6pPr marL="2514600" lvl="5"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6pPr>
      <a:lvl7pPr marL="2971800" lvl="6"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7pPr>
      <a:lvl8pPr marL="3429000" lvl="7"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8pPr>
      <a:lvl9pPr marL="3886200" lvl="8" indent="-228600" algn="l" defTabSz="914400" eaLnBrk="1" fontAlgn="base" latinLnBrk="0" hangingPunct="1">
        <a:lnSpc>
          <a:spcPct val="125000"/>
        </a:lnSpc>
        <a:spcBef>
          <a:spcPts val="500"/>
        </a:spcBef>
        <a:spcAft>
          <a:spcPct val="0"/>
        </a:spcAft>
        <a:buFont typeface="Arial" panose="020B0604020202020204" pitchFamily="34" charset="0"/>
        <a:buChar char="•"/>
        <a:defRPr sz="14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2pPr>
      <a:lvl3pPr marL="914400" lvl="2"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3pPr>
      <a:lvl4pPr marL="1371600" lvl="3"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4pPr>
      <a:lvl5pPr marL="1828800" lvl="4"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5pPr>
      <a:lvl6pPr marL="2286000" lvl="5"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6pPr>
      <a:lvl7pPr marL="2743200" lvl="6"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7pPr>
      <a:lvl8pPr marL="3200400" lvl="7"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8pPr>
      <a:lvl9pPr marL="3657600" lvl="8" indent="0" algn="l" defTabSz="914400" eaLnBrk="0" fontAlgn="base" latinLnBrk="0" hangingPunct="0">
        <a:lnSpc>
          <a:spcPct val="100000"/>
        </a:lnSpc>
        <a:spcBef>
          <a:spcPct val="0"/>
        </a:spcBef>
        <a:spcAft>
          <a:spcPct val="0"/>
        </a:spcAft>
        <a:buFont typeface="Arial" panose="020B0604020202020204" pitchFamily="34" charset="0"/>
        <a:buNone/>
        <a:defRPr b="0" i="0" u="none" kern="1200" baseline="0">
          <a:solidFill>
            <a:schemeClr val="tx1"/>
          </a:solidFill>
          <a:latin typeface="Segoe UI" panose="020B0502040204020203" pitchFamily="34" charset="0"/>
          <a:ea typeface="微软雅黑" panose="020B0503020204020204" pitchFamily="34"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8.xml"/><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BE1993-CA45-9593-D692-817F0E4707BF}"/>
              </a:ext>
            </a:extLst>
          </p:cNvPr>
          <p:cNvSpPr>
            <a:spLocks noGrp="1"/>
          </p:cNvSpPr>
          <p:nvPr>
            <p:ph type="ctrTitle" idx="4294967295"/>
          </p:nvPr>
        </p:nvSpPr>
        <p:spPr>
          <a:xfrm>
            <a:off x="667656" y="1739900"/>
            <a:ext cx="10856686" cy="1689100"/>
          </a:xfrm>
        </p:spPr>
        <p:txBody>
          <a:bodyPr/>
          <a:lstStyle/>
          <a:p>
            <a:pPr algn="ctr">
              <a:lnSpc>
                <a:spcPct val="150000"/>
              </a:lnSpc>
            </a:pPr>
            <a:r>
              <a:rPr lang="zh-CN" altLang="en-US" sz="4400" b="1" dirty="0">
                <a:solidFill>
                  <a:srgbClr val="9D041D"/>
                </a:solidFill>
                <a:latin typeface="微软雅黑" panose="020B0503020204020204" pitchFamily="34" charset="-122"/>
                <a:ea typeface="微软雅黑" panose="020B0503020204020204" pitchFamily="34" charset="-122"/>
                <a:cs typeface="+mn-cs"/>
              </a:rPr>
              <a:t>马来酸桂哌齐特</a:t>
            </a:r>
            <a:r>
              <a:rPr lang="zh-CN" altLang="en-US" sz="4400" b="1" dirty="0">
                <a:latin typeface="微软雅黑" panose="020B0503020204020204" pitchFamily="34" charset="-122"/>
                <a:ea typeface="微软雅黑" panose="020B0503020204020204" pitchFamily="34" charset="-122"/>
                <a:cs typeface="+mn-cs"/>
              </a:rPr>
              <a:t>注射液</a:t>
            </a:r>
            <a:br>
              <a:rPr lang="en-US" altLang="zh-CN" sz="4400" b="1" dirty="0">
                <a:latin typeface="微软雅黑" panose="020B0503020204020204" pitchFamily="34" charset="-122"/>
                <a:ea typeface="微软雅黑" panose="020B0503020204020204" pitchFamily="34" charset="-122"/>
                <a:cs typeface="+mn-cs"/>
              </a:rPr>
            </a:br>
            <a:r>
              <a:rPr lang="zh-CN" altLang="en-US" sz="4400" b="1" dirty="0">
                <a:latin typeface="微软雅黑" panose="020B0503020204020204" pitchFamily="34" charset="-122"/>
                <a:ea typeface="微软雅黑" panose="020B0503020204020204" pitchFamily="34" charset="-122"/>
                <a:cs typeface="+mn-cs"/>
              </a:rPr>
              <a:t>（</a:t>
            </a:r>
            <a:r>
              <a:rPr lang="zh-CN" altLang="en-US" b="1" dirty="0">
                <a:latin typeface="微软雅黑" panose="020B0503020204020204" pitchFamily="34" charset="-122"/>
                <a:ea typeface="微软雅黑" panose="020B0503020204020204" pitchFamily="34" charset="-122"/>
                <a:cs typeface="+mn-cs"/>
              </a:rPr>
              <a:t>克林澳</a:t>
            </a:r>
            <a:r>
              <a:rPr lang="zh-CN" altLang="en-US" sz="4400" b="1" baseline="30000" dirty="0">
                <a:latin typeface="微软雅黑" panose="020B0503020204020204" pitchFamily="34" charset="-122"/>
                <a:ea typeface="微软雅黑" panose="020B0503020204020204" pitchFamily="34" charset="-122"/>
                <a:cs typeface="+mn-cs"/>
              </a:rPr>
              <a:t>®</a:t>
            </a:r>
            <a:r>
              <a:rPr lang="zh-CN" altLang="en-US" sz="4400" b="1" dirty="0">
                <a:latin typeface="微软雅黑" panose="020B0503020204020204" pitchFamily="34" charset="-122"/>
                <a:ea typeface="微软雅黑" panose="020B0503020204020204" pitchFamily="34" charset="-122"/>
                <a:cs typeface="+mn-cs"/>
              </a:rPr>
              <a:t>）</a:t>
            </a:r>
            <a:br>
              <a:rPr lang="zh-CN" altLang="en-US" b="1" dirty="0">
                <a:latin typeface="Arial" panose="020B0604020202020204" pitchFamily="34" charset="0"/>
                <a:ea typeface="微软雅黑" panose="020B0503020204020204" pitchFamily="34" charset="-122"/>
                <a:sym typeface="Arial" panose="020B0604020202020204" pitchFamily="34" charset="0"/>
              </a:rPr>
            </a:br>
            <a:endParaRPr lang="zh-CN" altLang="en-US" b="1" dirty="0">
              <a:solidFill>
                <a:srgbClr val="C0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副标题 2">
            <a:extLst>
              <a:ext uri="{FF2B5EF4-FFF2-40B4-BE49-F238E27FC236}">
                <a16:creationId xmlns:a16="http://schemas.microsoft.com/office/drawing/2014/main" id="{1AE916BB-65D1-4711-F3FA-043F9BC26660}"/>
              </a:ext>
            </a:extLst>
          </p:cNvPr>
          <p:cNvSpPr>
            <a:spLocks noGrp="1"/>
          </p:cNvSpPr>
          <p:nvPr>
            <p:ph type="subTitle" idx="4294967295"/>
          </p:nvPr>
        </p:nvSpPr>
        <p:spPr>
          <a:xfrm>
            <a:off x="3877924" y="4571080"/>
            <a:ext cx="4436151" cy="791430"/>
          </a:xfrm>
          <a:prstGeom prst="roundRect">
            <a:avLst>
              <a:gd name="adj" fmla="val 50000"/>
            </a:avLst>
          </a:prstGeom>
          <a:ln>
            <a:solidFill>
              <a:schemeClr val="accent1"/>
            </a:solidFill>
          </a:ln>
        </p:spPr>
        <p:txBody>
          <a:bodyPr anchor="ctr">
            <a:normAutofit/>
          </a:bodyPr>
          <a:lstStyle/>
          <a:p>
            <a:pPr marL="0" indent="0" algn="ctr">
              <a:buNone/>
            </a:pPr>
            <a:r>
              <a:rPr lang="zh-CN" altLang="en-US" sz="2400" b="1">
                <a:latin typeface="Arial" panose="020B0604020202020204" pitchFamily="34" charset="0"/>
                <a:ea typeface="微软雅黑" panose="020B0503020204020204" pitchFamily="34" charset="-122"/>
                <a:sym typeface="Arial" panose="020B0604020202020204" pitchFamily="34" charset="0"/>
              </a:rPr>
              <a:t>北京四环制药有限公司</a:t>
            </a:r>
          </a:p>
        </p:txBody>
      </p:sp>
      <p:sp>
        <p:nvSpPr>
          <p:cNvPr id="6" name="文本框 5">
            <a:extLst>
              <a:ext uri="{FF2B5EF4-FFF2-40B4-BE49-F238E27FC236}">
                <a16:creationId xmlns:a16="http://schemas.microsoft.com/office/drawing/2014/main" id="{CA7D8C1F-3CBD-9985-898D-0EC67F9451B6}"/>
              </a:ext>
            </a:extLst>
          </p:cNvPr>
          <p:cNvSpPr txBox="1"/>
          <p:nvPr/>
        </p:nvSpPr>
        <p:spPr>
          <a:xfrm>
            <a:off x="0" y="231481"/>
            <a:ext cx="9642763" cy="1021433"/>
          </a:xfrm>
          <a:prstGeom prst="homePlate">
            <a:avLst/>
          </a:prstGeom>
          <a:solidFill>
            <a:schemeClr val="accent2"/>
          </a:solidFill>
          <a:ln>
            <a:noFill/>
          </a:ln>
        </p:spPr>
        <p:txBody>
          <a:bodyPr wrap="square" anchor="ctr">
            <a:spAutoFit/>
          </a:bodyPr>
          <a:lstStyle/>
          <a:p>
            <a:pPr algn="l" defTabSz="1219170">
              <a:lnSpc>
                <a:spcPct val="130000"/>
              </a:lnSpc>
              <a:spcBef>
                <a:spcPts val="600"/>
              </a:spcBef>
              <a:spcAft>
                <a:spcPts val="600"/>
              </a:spcAft>
            </a:pPr>
            <a:r>
              <a:rPr lang="zh-CN" altLang="en-US" sz="1600" b="1" kern="10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我司按国家局</a:t>
            </a:r>
            <a:r>
              <a:rPr lang="zh-CN" altLang="en-US" sz="1600" b="1" kern="10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要求开展桂哌齐特上市</a:t>
            </a:r>
            <a:r>
              <a:rPr lang="zh-CN" altLang="en-US" sz="1600" b="1" kern="10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后再评价研究并获批新适应症。同通用名另两家未完成研究，按要求暂停销售直至注销文号，不符合申报条件。基于以上我司桂哌齐特按独家申报。企业可提供相关文件，请贵局予以支持！</a:t>
            </a:r>
            <a:endParaRPr lang="en-US" altLang="zh-CN" sz="1600" b="1" dirty="0">
              <a:solidFill>
                <a:schemeClr val="bg1"/>
              </a:solidFill>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5733931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290203-86AC-2355-58AF-BF667B22685C}"/>
              </a:ext>
            </a:extLst>
          </p:cNvPr>
          <p:cNvSpPr>
            <a:spLocks noGrp="1"/>
          </p:cNvSpPr>
          <p:nvPr>
            <p:ph type="title"/>
          </p:nvPr>
        </p:nvSpPr>
        <p:spPr/>
        <p:txBody>
          <a:bodyPr/>
          <a:lstStyle/>
          <a:p>
            <a:r>
              <a:rPr lang="zh-CN" altLang="en-US"/>
              <a:t>目录</a:t>
            </a:r>
          </a:p>
        </p:txBody>
      </p:sp>
      <p:sp>
        <p:nvSpPr>
          <p:cNvPr id="4" name="文本框 3">
            <a:extLst>
              <a:ext uri="{FF2B5EF4-FFF2-40B4-BE49-F238E27FC236}">
                <a16:creationId xmlns:a16="http://schemas.microsoft.com/office/drawing/2014/main" id="{03C690C4-1412-6FCB-8DEF-C6F2655CFA1E}"/>
              </a:ext>
            </a:extLst>
          </p:cNvPr>
          <p:cNvSpPr txBox="1"/>
          <p:nvPr/>
        </p:nvSpPr>
        <p:spPr>
          <a:xfrm>
            <a:off x="2378120" y="2056947"/>
            <a:ext cx="2646878" cy="584775"/>
          </a:xfrm>
          <a:prstGeom prst="rect">
            <a:avLst/>
          </a:prstGeom>
          <a:noFill/>
        </p:spPr>
        <p:txBody>
          <a:bodyPr wrap="none" rtlCol="0">
            <a:spAutoFit/>
          </a:bodyPr>
          <a:lstStyle/>
          <a:p>
            <a:r>
              <a:rPr lang="zh-CN" altLang="en-US" sz="3200" b="1" dirty="0">
                <a:solidFill>
                  <a:schemeClr val="tx1">
                    <a:lumMod val="85000"/>
                    <a:lumOff val="15000"/>
                  </a:schemeClr>
                </a:solidFill>
                <a:latin typeface="思源黑体 CN Medium" panose="020B0600000000000000" pitchFamily="34" charset="-122"/>
                <a:ea typeface="思源黑体 CN Medium" panose="020B0600000000000000" pitchFamily="34" charset="-122"/>
                <a:cs typeface="+mn-ea"/>
                <a:sym typeface="Arial" panose="020B0604020202020204" pitchFamily="34" charset="0"/>
              </a:rPr>
              <a:t>药物基本信息</a:t>
            </a:r>
          </a:p>
        </p:txBody>
      </p:sp>
      <p:sp>
        <p:nvSpPr>
          <p:cNvPr id="5" name="文本框 4">
            <a:extLst>
              <a:ext uri="{FF2B5EF4-FFF2-40B4-BE49-F238E27FC236}">
                <a16:creationId xmlns:a16="http://schemas.microsoft.com/office/drawing/2014/main" id="{E16C7565-0CD5-49EC-B8EF-9788080371C2}"/>
              </a:ext>
            </a:extLst>
          </p:cNvPr>
          <p:cNvSpPr txBox="1"/>
          <p:nvPr/>
        </p:nvSpPr>
        <p:spPr>
          <a:xfrm>
            <a:off x="7715003" y="2056947"/>
            <a:ext cx="1415772" cy="584775"/>
          </a:xfrm>
          <a:prstGeom prst="rect">
            <a:avLst/>
          </a:prstGeom>
          <a:noFill/>
        </p:spPr>
        <p:txBody>
          <a:bodyPr wrap="none" rtlCol="0">
            <a:spAutoFit/>
          </a:bodyPr>
          <a:lstStyle/>
          <a:p>
            <a:r>
              <a:rPr lang="zh-CN" altLang="en-US" sz="3200" b="1" dirty="0">
                <a:solidFill>
                  <a:schemeClr val="tx1">
                    <a:lumMod val="85000"/>
                    <a:lumOff val="15000"/>
                  </a:schemeClr>
                </a:solidFill>
                <a:ea typeface="思源黑体 CN Medium" panose="020B0600000000000000" pitchFamily="34" charset="-122"/>
                <a:cs typeface="+mn-ea"/>
                <a:sym typeface="Arial" panose="020B0604020202020204" pitchFamily="34" charset="0"/>
              </a:rPr>
              <a:t>安全性</a:t>
            </a:r>
          </a:p>
        </p:txBody>
      </p:sp>
      <p:sp>
        <p:nvSpPr>
          <p:cNvPr id="6" name="文本框 5">
            <a:extLst>
              <a:ext uri="{FF2B5EF4-FFF2-40B4-BE49-F238E27FC236}">
                <a16:creationId xmlns:a16="http://schemas.microsoft.com/office/drawing/2014/main" id="{CD921683-33C7-28CD-14A1-4889F2A7CF7F}"/>
              </a:ext>
            </a:extLst>
          </p:cNvPr>
          <p:cNvSpPr txBox="1"/>
          <p:nvPr/>
        </p:nvSpPr>
        <p:spPr>
          <a:xfrm>
            <a:off x="2378120" y="3516608"/>
            <a:ext cx="1415772" cy="584775"/>
          </a:xfrm>
          <a:prstGeom prst="rect">
            <a:avLst/>
          </a:prstGeom>
          <a:noFill/>
        </p:spPr>
        <p:txBody>
          <a:bodyPr wrap="none" rtlCol="0">
            <a:spAutoFit/>
          </a:bodyPr>
          <a:lstStyle/>
          <a:p>
            <a:r>
              <a:rPr lang="zh-CN" altLang="en-US" sz="3200" b="1" dirty="0">
                <a:solidFill>
                  <a:schemeClr val="tx1">
                    <a:lumMod val="85000"/>
                    <a:lumOff val="15000"/>
                  </a:schemeClr>
                </a:solidFill>
                <a:ea typeface="思源黑体 CN Medium" panose="020B0600000000000000" pitchFamily="34" charset="-122"/>
                <a:cs typeface="+mn-ea"/>
                <a:sym typeface="Arial" panose="020B0604020202020204" pitchFamily="34" charset="0"/>
              </a:rPr>
              <a:t>有效性</a:t>
            </a:r>
          </a:p>
        </p:txBody>
      </p:sp>
      <p:sp>
        <p:nvSpPr>
          <p:cNvPr id="7" name="文本框 6">
            <a:extLst>
              <a:ext uri="{FF2B5EF4-FFF2-40B4-BE49-F238E27FC236}">
                <a16:creationId xmlns:a16="http://schemas.microsoft.com/office/drawing/2014/main" id="{0D06F2A0-047A-CB25-87A9-AB5C49B53B5A}"/>
              </a:ext>
            </a:extLst>
          </p:cNvPr>
          <p:cNvSpPr txBox="1"/>
          <p:nvPr/>
        </p:nvSpPr>
        <p:spPr>
          <a:xfrm>
            <a:off x="7715003" y="3516608"/>
            <a:ext cx="1415772" cy="584775"/>
          </a:xfrm>
          <a:prstGeom prst="rect">
            <a:avLst/>
          </a:prstGeom>
          <a:noFill/>
        </p:spPr>
        <p:txBody>
          <a:bodyPr wrap="none" rtlCol="0">
            <a:spAutoFit/>
          </a:bodyPr>
          <a:lstStyle/>
          <a:p>
            <a:r>
              <a:rPr lang="zh-CN" altLang="en-US" sz="3200" b="1" dirty="0">
                <a:solidFill>
                  <a:schemeClr val="tx1">
                    <a:lumMod val="85000"/>
                    <a:lumOff val="15000"/>
                  </a:schemeClr>
                </a:solidFill>
                <a:ea typeface="思源黑体 CN Medium" panose="020B0600000000000000" pitchFamily="34" charset="-122"/>
                <a:cs typeface="+mn-ea"/>
                <a:sym typeface="Arial" panose="020B0604020202020204" pitchFamily="34" charset="0"/>
              </a:rPr>
              <a:t>创新性</a:t>
            </a:r>
          </a:p>
        </p:txBody>
      </p:sp>
      <p:sp>
        <p:nvSpPr>
          <p:cNvPr id="8" name="椭圆 7">
            <a:extLst>
              <a:ext uri="{FF2B5EF4-FFF2-40B4-BE49-F238E27FC236}">
                <a16:creationId xmlns:a16="http://schemas.microsoft.com/office/drawing/2014/main" id="{FBD2B907-2091-F11B-83F9-9517044EAAC9}"/>
              </a:ext>
            </a:extLst>
          </p:cNvPr>
          <p:cNvSpPr/>
          <p:nvPr/>
        </p:nvSpPr>
        <p:spPr>
          <a:xfrm>
            <a:off x="1338866" y="1924743"/>
            <a:ext cx="858982" cy="858982"/>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tx1"/>
                </a:solidFill>
              </a:rPr>
              <a:t>1</a:t>
            </a:r>
            <a:endParaRPr lang="zh-CN" altLang="en-US" sz="4000" b="1" dirty="0">
              <a:solidFill>
                <a:schemeClr val="tx1"/>
              </a:solidFill>
            </a:endParaRPr>
          </a:p>
        </p:txBody>
      </p:sp>
      <p:sp>
        <p:nvSpPr>
          <p:cNvPr id="10" name="椭圆 9">
            <a:extLst>
              <a:ext uri="{FF2B5EF4-FFF2-40B4-BE49-F238E27FC236}">
                <a16:creationId xmlns:a16="http://schemas.microsoft.com/office/drawing/2014/main" id="{17B2E676-EE51-DA61-8E25-AF25468884F4}"/>
              </a:ext>
            </a:extLst>
          </p:cNvPr>
          <p:cNvSpPr/>
          <p:nvPr/>
        </p:nvSpPr>
        <p:spPr>
          <a:xfrm>
            <a:off x="6675749" y="1924743"/>
            <a:ext cx="858982" cy="858982"/>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tx1"/>
                </a:solidFill>
              </a:rPr>
              <a:t>2</a:t>
            </a:r>
            <a:endParaRPr lang="zh-CN" altLang="en-US" sz="4000" b="1" dirty="0">
              <a:solidFill>
                <a:schemeClr val="tx1"/>
              </a:solidFill>
            </a:endParaRPr>
          </a:p>
        </p:txBody>
      </p:sp>
      <p:sp>
        <p:nvSpPr>
          <p:cNvPr id="12" name="椭圆 11">
            <a:extLst>
              <a:ext uri="{FF2B5EF4-FFF2-40B4-BE49-F238E27FC236}">
                <a16:creationId xmlns:a16="http://schemas.microsoft.com/office/drawing/2014/main" id="{46E1EF1F-086B-D15B-E14F-3D321E3D3408}"/>
              </a:ext>
            </a:extLst>
          </p:cNvPr>
          <p:cNvSpPr/>
          <p:nvPr/>
        </p:nvSpPr>
        <p:spPr>
          <a:xfrm>
            <a:off x="1338866" y="3384404"/>
            <a:ext cx="858982" cy="858982"/>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tx1"/>
                </a:solidFill>
              </a:rPr>
              <a:t>3</a:t>
            </a:r>
            <a:endParaRPr lang="zh-CN" altLang="en-US" sz="4000" b="1" dirty="0">
              <a:solidFill>
                <a:schemeClr val="tx1"/>
              </a:solidFill>
            </a:endParaRPr>
          </a:p>
        </p:txBody>
      </p:sp>
      <p:sp>
        <p:nvSpPr>
          <p:cNvPr id="14" name="椭圆 13">
            <a:extLst>
              <a:ext uri="{FF2B5EF4-FFF2-40B4-BE49-F238E27FC236}">
                <a16:creationId xmlns:a16="http://schemas.microsoft.com/office/drawing/2014/main" id="{80401781-53EA-CD48-D3F5-C988F587ED7A}"/>
              </a:ext>
            </a:extLst>
          </p:cNvPr>
          <p:cNvSpPr/>
          <p:nvPr/>
        </p:nvSpPr>
        <p:spPr>
          <a:xfrm>
            <a:off x="6675749" y="3384404"/>
            <a:ext cx="858982" cy="858982"/>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tx1"/>
                </a:solidFill>
              </a:rPr>
              <a:t>4</a:t>
            </a:r>
            <a:endParaRPr lang="zh-CN" altLang="en-US" sz="4000" b="1" dirty="0">
              <a:solidFill>
                <a:schemeClr val="tx1"/>
              </a:solidFill>
            </a:endParaRPr>
          </a:p>
        </p:txBody>
      </p:sp>
      <p:sp>
        <p:nvSpPr>
          <p:cNvPr id="16" name="文本框 15">
            <a:extLst>
              <a:ext uri="{FF2B5EF4-FFF2-40B4-BE49-F238E27FC236}">
                <a16:creationId xmlns:a16="http://schemas.microsoft.com/office/drawing/2014/main" id="{16D669A7-4054-4909-CD33-01378E411A10}"/>
              </a:ext>
            </a:extLst>
          </p:cNvPr>
          <p:cNvSpPr txBox="1"/>
          <p:nvPr/>
        </p:nvSpPr>
        <p:spPr>
          <a:xfrm>
            <a:off x="2378120" y="5138495"/>
            <a:ext cx="2646878" cy="584775"/>
          </a:xfrm>
          <a:prstGeom prst="rect">
            <a:avLst/>
          </a:prstGeom>
          <a:noFill/>
        </p:spPr>
        <p:txBody>
          <a:bodyPr wrap="none" rtlCol="0">
            <a:spAutoFit/>
          </a:bodyPr>
          <a:lstStyle/>
          <a:p>
            <a:r>
              <a:rPr lang="zh-CN" altLang="en-US" sz="3200" b="1" dirty="0">
                <a:solidFill>
                  <a:schemeClr val="tx1">
                    <a:lumMod val="85000"/>
                    <a:lumOff val="15000"/>
                  </a:schemeClr>
                </a:solidFill>
                <a:ea typeface="思源黑体 CN Medium" panose="020B0600000000000000" pitchFamily="34" charset="-122"/>
                <a:cs typeface="+mn-ea"/>
                <a:sym typeface="Arial" panose="020B0604020202020204" pitchFamily="34" charset="0"/>
              </a:rPr>
              <a:t>公平性（一）</a:t>
            </a:r>
          </a:p>
        </p:txBody>
      </p:sp>
      <p:sp>
        <p:nvSpPr>
          <p:cNvPr id="18" name="椭圆 17">
            <a:extLst>
              <a:ext uri="{FF2B5EF4-FFF2-40B4-BE49-F238E27FC236}">
                <a16:creationId xmlns:a16="http://schemas.microsoft.com/office/drawing/2014/main" id="{7B62B0B1-E54B-6356-4FDC-25E01F041B59}"/>
              </a:ext>
            </a:extLst>
          </p:cNvPr>
          <p:cNvSpPr/>
          <p:nvPr/>
        </p:nvSpPr>
        <p:spPr>
          <a:xfrm>
            <a:off x="1338866" y="5006291"/>
            <a:ext cx="858982" cy="858982"/>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tx1"/>
                </a:solidFill>
              </a:rPr>
              <a:t>5</a:t>
            </a:r>
            <a:endParaRPr lang="zh-CN" altLang="en-US" sz="4000" b="1" dirty="0">
              <a:solidFill>
                <a:schemeClr val="tx1"/>
              </a:solidFill>
            </a:endParaRPr>
          </a:p>
        </p:txBody>
      </p:sp>
    </p:spTree>
    <p:extLst>
      <p:ext uri="{BB962C8B-B14F-4D97-AF65-F5344CB8AC3E}">
        <p14:creationId xmlns:p14="http://schemas.microsoft.com/office/powerpoint/2010/main" val="3778198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8"/>
          <p:cNvSpPr>
            <a:spLocks noGrp="1"/>
          </p:cNvSpPr>
          <p:nvPr>
            <p:ph type="title"/>
            <p:custDataLst>
              <p:tags r:id="rId1"/>
            </p:custDataLst>
          </p:nvPr>
        </p:nvSpPr>
        <p:spPr>
          <a:xfrm>
            <a:off x="695216" y="147613"/>
            <a:ext cx="11496784" cy="1079500"/>
          </a:xfrm>
        </p:spPr>
        <p:txBody>
          <a:bodyPr/>
          <a:lstStyle/>
          <a:p>
            <a:r>
              <a:rPr lang="en-US" altLang="zh-CN" sz="2800" dirty="0"/>
              <a:t>01-</a:t>
            </a:r>
            <a:r>
              <a:rPr lang="zh-CN" altLang="en-US" sz="2800" dirty="0"/>
              <a:t>基本信息</a:t>
            </a:r>
            <a:r>
              <a:rPr lang="en-US" altLang="zh-CN" sz="2800" dirty="0"/>
              <a:t>--</a:t>
            </a:r>
            <a:r>
              <a:rPr lang="zh-CN" altLang="en-US" sz="2400" dirty="0"/>
              <a:t>桂哌齐特是国内上市后再评价</a:t>
            </a:r>
            <a:r>
              <a:rPr lang="zh-CN" altLang="en-US" sz="2400" dirty="0">
                <a:solidFill>
                  <a:srgbClr val="9D041D"/>
                </a:solidFill>
              </a:rPr>
              <a:t>唯一获批新适应症</a:t>
            </a:r>
            <a:r>
              <a:rPr lang="zh-CN" altLang="en-US" sz="2400" dirty="0"/>
              <a:t>的脑卒中治疗药物</a:t>
            </a:r>
            <a:br>
              <a:rPr lang="en-US" altLang="zh-CN" sz="2400" dirty="0"/>
            </a:br>
            <a:r>
              <a:rPr lang="en-US" altLang="zh-CN" sz="2400" dirty="0"/>
              <a:t>                         </a:t>
            </a:r>
            <a:r>
              <a:rPr lang="zh-CN" altLang="en-US" sz="2400" dirty="0"/>
              <a:t>也是</a:t>
            </a:r>
            <a:r>
              <a:rPr lang="zh-CN" altLang="en-US" sz="2400" dirty="0">
                <a:solidFill>
                  <a:srgbClr val="9D041D"/>
                </a:solidFill>
              </a:rPr>
              <a:t>独家获批新适应症</a:t>
            </a:r>
            <a:r>
              <a:rPr lang="zh-CN" altLang="en-US" sz="2400" dirty="0"/>
              <a:t>的同通用名药品</a:t>
            </a:r>
            <a:br>
              <a:rPr lang="zh-CN" altLang="en-US" sz="3200" dirty="0"/>
            </a:br>
            <a:endParaRPr lang="zh-CN" altLang="en-US" sz="2800" dirty="0"/>
          </a:p>
        </p:txBody>
      </p:sp>
      <p:graphicFrame>
        <p:nvGraphicFramePr>
          <p:cNvPr id="10" name="表格 9"/>
          <p:cNvGraphicFramePr>
            <a:graphicFrameLocks noGrp="1"/>
          </p:cNvGraphicFramePr>
          <p:nvPr>
            <p:custDataLst>
              <p:tags r:id="rId2"/>
            </p:custDataLst>
            <p:extLst>
              <p:ext uri="{D42A27DB-BD31-4B8C-83A1-F6EECF244321}">
                <p14:modId xmlns:p14="http://schemas.microsoft.com/office/powerpoint/2010/main" val="460680689"/>
              </p:ext>
            </p:extLst>
          </p:nvPr>
        </p:nvGraphicFramePr>
        <p:xfrm>
          <a:off x="314791" y="1133760"/>
          <a:ext cx="6242427" cy="4876468"/>
        </p:xfrm>
        <a:graphic>
          <a:graphicData uri="http://schemas.openxmlformats.org/drawingml/2006/table">
            <a:tbl>
              <a:tblPr firstRow="1" bandRow="1">
                <a:tableStyleId>{5C22544A-7EE6-4342-B048-85BDC9FD1C3A}</a:tableStyleId>
              </a:tblPr>
              <a:tblGrid>
                <a:gridCol w="1768551">
                  <a:extLst>
                    <a:ext uri="{9D8B030D-6E8A-4147-A177-3AD203B41FA5}">
                      <a16:colId xmlns:a16="http://schemas.microsoft.com/office/drawing/2014/main" val="20000"/>
                    </a:ext>
                  </a:extLst>
                </a:gridCol>
                <a:gridCol w="4473876">
                  <a:extLst>
                    <a:ext uri="{9D8B030D-6E8A-4147-A177-3AD203B41FA5}">
                      <a16:colId xmlns:a16="http://schemas.microsoft.com/office/drawing/2014/main" val="20001"/>
                    </a:ext>
                  </a:extLst>
                </a:gridCol>
              </a:tblGrid>
              <a:tr h="406541">
                <a:tc>
                  <a:txBody>
                    <a:bodyPr/>
                    <a:lstStyle/>
                    <a:p>
                      <a:pPr algn="ctr">
                        <a:lnSpc>
                          <a:spcPct val="100000"/>
                        </a:lnSpc>
                      </a:pPr>
                      <a:r>
                        <a:rPr lang="zh-CN" altLang="en-US" sz="1400" dirty="0">
                          <a:solidFill>
                            <a:schemeClr val="tx1"/>
                          </a:solidFill>
                          <a:latin typeface="+mn-ea"/>
                          <a:ea typeface="+mn-ea"/>
                        </a:rPr>
                        <a:t>通用名</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l">
                        <a:lnSpc>
                          <a:spcPct val="100000"/>
                        </a:lnSpc>
                      </a:pPr>
                      <a:r>
                        <a:rPr lang="zh-CN" altLang="en-US" sz="1800" dirty="0">
                          <a:solidFill>
                            <a:schemeClr val="tx1"/>
                          </a:solidFill>
                          <a:latin typeface="+mn-ea"/>
                          <a:ea typeface="+mn-ea"/>
                        </a:rPr>
                        <a:t>马来酸桂哌齐特注射液</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33491">
                <a:tc>
                  <a:txBody>
                    <a:bodyPr/>
                    <a:lstStyle/>
                    <a:p>
                      <a:pPr algn="ctr">
                        <a:lnSpc>
                          <a:spcPct val="100000"/>
                        </a:lnSpc>
                      </a:pPr>
                      <a:r>
                        <a:rPr lang="zh-CN" altLang="en-US" sz="1400" b="1" dirty="0">
                          <a:latin typeface="+mn-ea"/>
                          <a:ea typeface="+mn-ea"/>
                        </a:rPr>
                        <a:t>注册规格</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eaLnBrk="1" fontAlgn="base" latinLnBrk="0" hangingPunct="1">
                        <a:lnSpc>
                          <a:spcPct val="100000"/>
                        </a:lnSpc>
                        <a:spcBef>
                          <a:spcPct val="0"/>
                        </a:spcBef>
                        <a:spcAft>
                          <a:spcPct val="0"/>
                        </a:spcAft>
                        <a:buClrTx/>
                        <a:buSzTx/>
                        <a:buFont typeface="Arial" panose="020B0604020202020204" pitchFamily="34" charset="0"/>
                        <a:buNone/>
                        <a:defRPr/>
                      </a:pPr>
                      <a:r>
                        <a:rPr lang="en-US" altLang="zh-CN" sz="1400" b="0" dirty="0">
                          <a:latin typeface="+mn-ea"/>
                          <a:ea typeface="+mn-ea"/>
                        </a:rPr>
                        <a:t>2ml:80mg </a:t>
                      </a:r>
                      <a:r>
                        <a:rPr lang="zh-CN" altLang="en-US" sz="1400" b="0" dirty="0">
                          <a:latin typeface="+mn-ea"/>
                          <a:ea typeface="+mn-ea"/>
                        </a:rPr>
                        <a:t>，</a:t>
                      </a:r>
                      <a:r>
                        <a:rPr lang="en-US" altLang="zh-CN" sz="1400" b="0" dirty="0">
                          <a:latin typeface="+mn-ea"/>
                          <a:ea typeface="+mn-ea"/>
                        </a:rPr>
                        <a:t>10ml:320mg</a:t>
                      </a:r>
                      <a:endParaRPr lang="zh-CN" altLang="en-US" sz="14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17214">
                <a:tc>
                  <a:txBody>
                    <a:bodyPr/>
                    <a:lstStyle/>
                    <a:p>
                      <a:pPr algn="ctr">
                        <a:lnSpc>
                          <a:spcPct val="100000"/>
                        </a:lnSpc>
                      </a:pPr>
                      <a:r>
                        <a:rPr lang="zh-CN" altLang="en-US" sz="1400" b="1" dirty="0">
                          <a:latin typeface="+mn-ea"/>
                          <a:ea typeface="+mn-ea"/>
                        </a:rPr>
                        <a:t>说明书适应症</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nSpc>
                          <a:spcPct val="100000"/>
                        </a:lnSpc>
                      </a:pPr>
                      <a:r>
                        <a:rPr lang="zh-CN" altLang="zh-CN" sz="1400" b="0" kern="0" dirty="0">
                          <a:solidFill>
                            <a:schemeClr val="tx1"/>
                          </a:solidFill>
                          <a:latin typeface="+mn-ea"/>
                          <a:ea typeface="+mn-ea"/>
                          <a:cs typeface="宋体" panose="02010600030101010101" pitchFamily="2" charset="-122"/>
                        </a:rPr>
                        <a:t>用于</a:t>
                      </a:r>
                      <a:r>
                        <a:rPr lang="zh-CN" altLang="zh-CN" sz="1600" b="1" kern="0" dirty="0">
                          <a:solidFill>
                            <a:srgbClr val="9D041D"/>
                          </a:solidFill>
                          <a:latin typeface="+mn-ea"/>
                          <a:ea typeface="+mn-ea"/>
                          <a:cs typeface="宋体" panose="02010600030101010101" pitchFamily="2" charset="-122"/>
                        </a:rPr>
                        <a:t>改善急性缺血性脑卒中</a:t>
                      </a:r>
                      <a:r>
                        <a:rPr lang="zh-CN" altLang="zh-CN" sz="1400" b="0" kern="0" dirty="0">
                          <a:solidFill>
                            <a:schemeClr val="tx1"/>
                          </a:solidFill>
                          <a:latin typeface="+mn-ea"/>
                          <a:ea typeface="+mn-ea"/>
                          <a:cs typeface="宋体" panose="02010600030101010101" pitchFamily="2" charset="-122"/>
                        </a:rPr>
                        <a:t>所致的神经症状、日常生活活动能力和功能障碍</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919482">
                <a:tc>
                  <a:txBody>
                    <a:bodyPr/>
                    <a:lstStyle/>
                    <a:p>
                      <a:pPr algn="ctr">
                        <a:lnSpc>
                          <a:spcPct val="100000"/>
                        </a:lnSpc>
                      </a:pPr>
                      <a:r>
                        <a:rPr lang="zh-CN" altLang="en-US" sz="1400" b="1" dirty="0">
                          <a:latin typeface="+mn-ea"/>
                          <a:ea typeface="+mn-ea"/>
                        </a:rPr>
                        <a:t>用法用量</a:t>
                      </a:r>
                      <a:r>
                        <a:rPr lang="zh-CN" altLang="en-US" sz="1200" b="1" dirty="0">
                          <a:latin typeface="+mn-ea"/>
                          <a:ea typeface="+mn-ea"/>
                        </a:rPr>
                        <a:t>（</a:t>
                      </a:r>
                      <a:r>
                        <a:rPr lang="en-US" altLang="zh-CN" sz="1200" b="1" dirty="0">
                          <a:latin typeface="+mn-ea"/>
                          <a:ea typeface="+mn-ea"/>
                        </a:rPr>
                        <a:t>2ml:80mg</a:t>
                      </a:r>
                      <a:r>
                        <a:rPr lang="zh-CN" altLang="en-US" sz="1200" b="1" dirty="0">
                          <a:latin typeface="+mn-ea"/>
                          <a:ea typeface="+mn-ea"/>
                        </a:rPr>
                        <a:t>）</a:t>
                      </a:r>
                      <a:endParaRPr lang="zh-CN" altLang="en-US" sz="1400" b="1"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eaLnBrk="1" fontAlgn="base" latinLnBrk="0" hangingPunct="1">
                        <a:lnSpc>
                          <a:spcPct val="100000"/>
                        </a:lnSpc>
                        <a:spcBef>
                          <a:spcPct val="0"/>
                        </a:spcBef>
                        <a:spcAft>
                          <a:spcPct val="0"/>
                        </a:spcAft>
                        <a:buClrTx/>
                        <a:buSzTx/>
                        <a:buFont typeface="Arial" panose="020B0604020202020204" pitchFamily="34" charset="0"/>
                        <a:buNone/>
                        <a:defRPr/>
                      </a:pPr>
                      <a:r>
                        <a:rPr lang="zh-CN" altLang="en-US" sz="1400" b="0" kern="0" dirty="0">
                          <a:solidFill>
                            <a:srgbClr val="333333"/>
                          </a:solidFill>
                          <a:latin typeface="+mn-ea"/>
                          <a:ea typeface="+mn-ea"/>
                          <a:cs typeface="宋体" panose="02010600030101010101" pitchFamily="2" charset="-122"/>
                        </a:rPr>
                        <a:t>一次 </a:t>
                      </a:r>
                      <a:r>
                        <a:rPr lang="en-US" altLang="zh-CN" sz="1400" b="0" kern="0" dirty="0">
                          <a:solidFill>
                            <a:srgbClr val="333333"/>
                          </a:solidFill>
                          <a:latin typeface="+mn-ea"/>
                          <a:ea typeface="+mn-ea"/>
                          <a:cs typeface="宋体" panose="02010600030101010101" pitchFamily="2" charset="-122"/>
                        </a:rPr>
                        <a:t>4 </a:t>
                      </a:r>
                      <a:r>
                        <a:rPr lang="zh-CN" altLang="en-US" sz="1400" b="0" kern="0" dirty="0">
                          <a:solidFill>
                            <a:srgbClr val="333333"/>
                          </a:solidFill>
                          <a:latin typeface="+mn-ea"/>
                          <a:ea typeface="+mn-ea"/>
                          <a:cs typeface="宋体" panose="02010600030101010101" pitchFamily="2" charset="-122"/>
                        </a:rPr>
                        <a:t>支， 溶于 </a:t>
                      </a:r>
                      <a:r>
                        <a:rPr lang="en-US" altLang="zh-CN" sz="1400" b="0" kern="0" dirty="0">
                          <a:solidFill>
                            <a:srgbClr val="333333"/>
                          </a:solidFill>
                          <a:latin typeface="+mn-ea"/>
                          <a:ea typeface="+mn-ea"/>
                          <a:cs typeface="宋体" panose="02010600030101010101" pitchFamily="2" charset="-122"/>
                        </a:rPr>
                        <a:t>250ml </a:t>
                      </a:r>
                      <a:r>
                        <a:rPr lang="zh-CN" altLang="en-US" sz="1400" b="0" kern="0" dirty="0">
                          <a:solidFill>
                            <a:srgbClr val="333333"/>
                          </a:solidFill>
                          <a:latin typeface="+mn-ea"/>
                          <a:ea typeface="+mn-ea"/>
                          <a:cs typeface="宋体" panose="02010600030101010101" pitchFamily="2" charset="-122"/>
                        </a:rPr>
                        <a:t>或 </a:t>
                      </a:r>
                      <a:r>
                        <a:rPr lang="en-US" altLang="zh-CN" sz="1400" b="0" kern="0" dirty="0">
                          <a:solidFill>
                            <a:srgbClr val="333333"/>
                          </a:solidFill>
                          <a:latin typeface="+mn-ea"/>
                          <a:ea typeface="+mn-ea"/>
                          <a:cs typeface="宋体" panose="02010600030101010101" pitchFamily="2" charset="-122"/>
                        </a:rPr>
                        <a:t>500ml </a:t>
                      </a:r>
                      <a:r>
                        <a:rPr lang="zh-CN" altLang="en-US" sz="1400" b="0" kern="0" dirty="0">
                          <a:solidFill>
                            <a:srgbClr val="333333"/>
                          </a:solidFill>
                          <a:latin typeface="+mn-ea"/>
                          <a:ea typeface="+mn-ea"/>
                          <a:cs typeface="宋体" panose="02010600030101010101" pitchFamily="2" charset="-122"/>
                        </a:rPr>
                        <a:t>生理盐水或 </a:t>
                      </a:r>
                      <a:r>
                        <a:rPr lang="en-US" altLang="zh-CN" sz="1400" b="0" kern="0" dirty="0">
                          <a:solidFill>
                            <a:srgbClr val="333333"/>
                          </a:solidFill>
                          <a:latin typeface="+mn-ea"/>
                          <a:ea typeface="+mn-ea"/>
                          <a:cs typeface="宋体" panose="02010600030101010101" pitchFamily="2" charset="-122"/>
                        </a:rPr>
                        <a:t>5%</a:t>
                      </a:r>
                      <a:r>
                        <a:rPr lang="zh-CN" altLang="en-US" sz="1400" b="0" kern="0" dirty="0">
                          <a:solidFill>
                            <a:srgbClr val="333333"/>
                          </a:solidFill>
                          <a:latin typeface="+mn-ea"/>
                          <a:ea typeface="+mn-ea"/>
                          <a:cs typeface="宋体" panose="02010600030101010101" pitchFamily="2" charset="-122"/>
                        </a:rPr>
                        <a:t>、 </a:t>
                      </a:r>
                      <a:r>
                        <a:rPr lang="en-US" altLang="zh-CN" sz="1400" b="0" kern="0" dirty="0">
                          <a:solidFill>
                            <a:srgbClr val="333333"/>
                          </a:solidFill>
                          <a:latin typeface="+mn-ea"/>
                          <a:ea typeface="+mn-ea"/>
                          <a:cs typeface="宋体" panose="02010600030101010101" pitchFamily="2" charset="-122"/>
                        </a:rPr>
                        <a:t>10%</a:t>
                      </a:r>
                      <a:r>
                        <a:rPr lang="zh-CN" altLang="en-US" sz="1400" b="0" kern="0" dirty="0">
                          <a:solidFill>
                            <a:srgbClr val="333333"/>
                          </a:solidFill>
                          <a:latin typeface="+mn-ea"/>
                          <a:ea typeface="+mn-ea"/>
                          <a:cs typeface="宋体" panose="02010600030101010101" pitchFamily="2" charset="-122"/>
                        </a:rPr>
                        <a:t>的葡萄糖注射液中，缓慢静脉滴注 </a:t>
                      </a:r>
                      <a:r>
                        <a:rPr lang="en-US" altLang="zh-CN" sz="1400" b="0" kern="0" dirty="0">
                          <a:solidFill>
                            <a:srgbClr val="333333"/>
                          </a:solidFill>
                          <a:latin typeface="+mn-ea"/>
                          <a:ea typeface="+mn-ea"/>
                          <a:cs typeface="宋体" panose="02010600030101010101" pitchFamily="2" charset="-122"/>
                        </a:rPr>
                        <a:t>1.5 </a:t>
                      </a:r>
                      <a:r>
                        <a:rPr lang="zh-CN" altLang="en-US" sz="1400" b="0" kern="0" dirty="0">
                          <a:solidFill>
                            <a:srgbClr val="333333"/>
                          </a:solidFill>
                          <a:latin typeface="+mn-ea"/>
                          <a:ea typeface="+mn-ea"/>
                          <a:cs typeface="宋体" panose="02010600030101010101" pitchFamily="2" charset="-122"/>
                        </a:rPr>
                        <a:t>小时 </a:t>
                      </a:r>
                      <a:r>
                        <a:rPr lang="en-US" altLang="zh-CN" sz="1400" b="0" kern="0" dirty="0">
                          <a:solidFill>
                            <a:srgbClr val="333333"/>
                          </a:solidFill>
                          <a:latin typeface="+mn-ea"/>
                          <a:ea typeface="+mn-ea"/>
                          <a:cs typeface="宋体" panose="02010600030101010101" pitchFamily="2" charset="-122"/>
                        </a:rPr>
                        <a:t>(250ml</a:t>
                      </a:r>
                      <a:r>
                        <a:rPr lang="zh-CN" altLang="en-US" sz="1400" b="0" kern="0" dirty="0">
                          <a:solidFill>
                            <a:srgbClr val="333333"/>
                          </a:solidFill>
                          <a:latin typeface="+mn-ea"/>
                          <a:ea typeface="+mn-ea"/>
                          <a:cs typeface="宋体" panose="02010600030101010101" pitchFamily="2" charset="-122"/>
                        </a:rPr>
                        <a:t>）或 </a:t>
                      </a:r>
                      <a:r>
                        <a:rPr lang="en-US" altLang="zh-CN" sz="1400" b="0" kern="0" dirty="0">
                          <a:solidFill>
                            <a:srgbClr val="333333"/>
                          </a:solidFill>
                          <a:latin typeface="+mn-ea"/>
                          <a:ea typeface="+mn-ea"/>
                          <a:cs typeface="宋体" panose="02010600030101010101" pitchFamily="2" charset="-122"/>
                        </a:rPr>
                        <a:t>3.0 </a:t>
                      </a:r>
                      <a:r>
                        <a:rPr lang="zh-CN" altLang="en-US" sz="1400" b="0" kern="0" dirty="0">
                          <a:solidFill>
                            <a:srgbClr val="333333"/>
                          </a:solidFill>
                          <a:latin typeface="+mn-ea"/>
                          <a:ea typeface="+mn-ea"/>
                          <a:cs typeface="宋体" panose="02010600030101010101" pitchFamily="2" charset="-122"/>
                        </a:rPr>
                        <a:t>小时</a:t>
                      </a:r>
                      <a:r>
                        <a:rPr lang="en-US" altLang="zh-CN" sz="1400" b="0" kern="0" dirty="0">
                          <a:solidFill>
                            <a:srgbClr val="333333"/>
                          </a:solidFill>
                          <a:latin typeface="+mn-ea"/>
                          <a:ea typeface="+mn-ea"/>
                          <a:cs typeface="宋体" panose="02010600030101010101" pitchFamily="2" charset="-122"/>
                        </a:rPr>
                        <a:t>(500ml)</a:t>
                      </a:r>
                      <a:r>
                        <a:rPr lang="zh-CN" altLang="en-US" sz="1400" b="0" kern="0" dirty="0">
                          <a:solidFill>
                            <a:srgbClr val="333333"/>
                          </a:solidFill>
                          <a:latin typeface="+mn-ea"/>
                          <a:ea typeface="+mn-ea"/>
                          <a:cs typeface="宋体" panose="02010600030101010101" pitchFamily="2" charset="-122"/>
                        </a:rPr>
                        <a:t>，一日 </a:t>
                      </a:r>
                      <a:r>
                        <a:rPr lang="en-US" altLang="zh-CN" sz="1400" b="0" kern="0" dirty="0">
                          <a:solidFill>
                            <a:srgbClr val="333333"/>
                          </a:solidFill>
                          <a:latin typeface="+mn-ea"/>
                          <a:ea typeface="+mn-ea"/>
                          <a:cs typeface="宋体" panose="02010600030101010101" pitchFamily="2" charset="-122"/>
                        </a:rPr>
                        <a:t>1 </a:t>
                      </a:r>
                      <a:r>
                        <a:rPr lang="zh-CN" altLang="en-US" sz="1400" b="0" kern="0" dirty="0">
                          <a:solidFill>
                            <a:srgbClr val="333333"/>
                          </a:solidFill>
                          <a:latin typeface="+mn-ea"/>
                          <a:ea typeface="+mn-ea"/>
                          <a:cs typeface="宋体" panose="02010600030101010101" pitchFamily="2" charset="-122"/>
                        </a:rPr>
                        <a:t>次</a:t>
                      </a:r>
                      <a:endParaRPr lang="zh-CN" altLang="en-US" sz="14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99147">
                <a:tc>
                  <a:txBody>
                    <a:bodyPr/>
                    <a:lstStyle/>
                    <a:p>
                      <a:pPr algn="ctr">
                        <a:lnSpc>
                          <a:spcPct val="100000"/>
                        </a:lnSpc>
                      </a:pPr>
                      <a:r>
                        <a:rPr lang="zh-CN" altLang="en-US" sz="1400" b="1" dirty="0">
                          <a:latin typeface="+mn-ea"/>
                          <a:ea typeface="+mn-ea"/>
                        </a:rPr>
                        <a:t>中国大陆首次</a:t>
                      </a:r>
                      <a:endParaRPr lang="en-US" altLang="zh-CN" sz="1400" b="1" dirty="0">
                        <a:latin typeface="+mn-ea"/>
                        <a:ea typeface="+mn-ea"/>
                      </a:endParaRPr>
                    </a:p>
                    <a:p>
                      <a:pPr algn="ctr">
                        <a:lnSpc>
                          <a:spcPct val="100000"/>
                        </a:lnSpc>
                      </a:pPr>
                      <a:r>
                        <a:rPr lang="zh-CN" altLang="en-US" sz="1400" b="1" dirty="0">
                          <a:latin typeface="+mn-ea"/>
                          <a:ea typeface="+mn-ea"/>
                        </a:rPr>
                        <a:t>上市时间</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nSpc>
                          <a:spcPct val="100000"/>
                        </a:lnSpc>
                      </a:pPr>
                      <a:r>
                        <a:rPr lang="en-US" altLang="zh-CN" sz="1400" b="0" kern="0" dirty="0">
                          <a:effectLst/>
                          <a:latin typeface="+mn-ea"/>
                          <a:ea typeface="+mn-ea"/>
                          <a:cs typeface="宋体" panose="02010600030101010101" pitchFamily="2" charset="-122"/>
                        </a:rPr>
                        <a:t>2002</a:t>
                      </a:r>
                      <a:r>
                        <a:rPr lang="zh-CN" altLang="en-US" sz="1400" b="0" kern="0" dirty="0">
                          <a:effectLst/>
                          <a:latin typeface="+mn-ea"/>
                          <a:ea typeface="+mn-ea"/>
                          <a:cs typeface="宋体" panose="02010600030101010101" pitchFamily="2" charset="-122"/>
                        </a:rPr>
                        <a:t>年</a:t>
                      </a:r>
                      <a:endParaRPr lang="zh-CN" altLang="en-US" sz="1400" dirty="0">
                        <a:latin typeface="+mn-ea"/>
                        <a:ea typeface="+mn-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709317">
                <a:tc>
                  <a:txBody>
                    <a:bodyPr/>
                    <a:lstStyle/>
                    <a:p>
                      <a:pPr algn="ctr">
                        <a:lnSpc>
                          <a:spcPct val="100000"/>
                        </a:lnSpc>
                      </a:pPr>
                      <a:r>
                        <a:rPr lang="zh-CN" altLang="en-US" sz="1400" b="1" dirty="0">
                          <a:latin typeface="+mn-ea"/>
                          <a:ea typeface="+mn-ea"/>
                        </a:rPr>
                        <a:t>目前大陆地区同通用名药品的上市情况</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eaLnBrk="1" fontAlgn="base" latinLnBrk="0" hangingPunct="1">
                        <a:lnSpc>
                          <a:spcPct val="100000"/>
                        </a:lnSpc>
                        <a:spcBef>
                          <a:spcPct val="0"/>
                        </a:spcBef>
                        <a:spcAft>
                          <a:spcPct val="0"/>
                        </a:spcAft>
                        <a:buClrTx/>
                        <a:buSzTx/>
                        <a:buFont typeface="Arial" panose="020B0604020202020204" pitchFamily="34" charset="0"/>
                        <a:buNone/>
                        <a:defRPr/>
                      </a:pPr>
                      <a:r>
                        <a:rPr lang="zh-CN" altLang="en-US" sz="1400" b="0" dirty="0">
                          <a:solidFill>
                            <a:schemeClr val="tx1"/>
                          </a:solidFill>
                          <a:latin typeface="+mn-ea"/>
                          <a:ea typeface="+mn-ea"/>
                        </a:rPr>
                        <a:t>中国</a:t>
                      </a:r>
                      <a:r>
                        <a:rPr lang="zh-CN" altLang="en-US" sz="1600" b="1" dirty="0">
                          <a:solidFill>
                            <a:schemeClr val="tx1"/>
                          </a:solidFill>
                          <a:latin typeface="+mn-ea"/>
                          <a:ea typeface="+mn-ea"/>
                        </a:rPr>
                        <a:t>首个上市并唯一获批新适应症</a:t>
                      </a:r>
                      <a:r>
                        <a:rPr lang="zh-CN" altLang="en-US" sz="1400" b="0" dirty="0">
                          <a:solidFill>
                            <a:schemeClr val="tx1"/>
                          </a:solidFill>
                          <a:latin typeface="+mn-ea"/>
                          <a:ea typeface="+mn-ea"/>
                        </a:rPr>
                        <a:t>的同通用名药品</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709317">
                <a:tc>
                  <a:txBody>
                    <a:bodyPr/>
                    <a:lstStyle/>
                    <a:p>
                      <a:pPr algn="ctr">
                        <a:lnSpc>
                          <a:spcPct val="100000"/>
                        </a:lnSpc>
                      </a:pPr>
                      <a:r>
                        <a:rPr lang="zh-CN" altLang="en-US" sz="1400" b="1" dirty="0">
                          <a:latin typeface="+mn-ea"/>
                          <a:ea typeface="+mn-ea"/>
                        </a:rPr>
                        <a:t>全球首个上市国家</a:t>
                      </a:r>
                      <a:r>
                        <a:rPr lang="en-US" altLang="zh-CN" sz="1400" b="1" dirty="0">
                          <a:latin typeface="+mn-ea"/>
                          <a:ea typeface="+mn-ea"/>
                        </a:rPr>
                        <a:t>/</a:t>
                      </a:r>
                      <a:r>
                        <a:rPr lang="zh-CN" altLang="en-US" sz="1400" b="1" dirty="0">
                          <a:latin typeface="+mn-ea"/>
                          <a:ea typeface="+mn-ea"/>
                        </a:rPr>
                        <a:t>地区及上市时间</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eaLnBrk="1" fontAlgn="base" latinLnBrk="0" hangingPunct="1">
                        <a:lnSpc>
                          <a:spcPct val="100000"/>
                        </a:lnSpc>
                        <a:spcBef>
                          <a:spcPct val="0"/>
                        </a:spcBef>
                        <a:spcAft>
                          <a:spcPct val="0"/>
                        </a:spcAft>
                        <a:buClrTx/>
                        <a:buSzTx/>
                        <a:buFont typeface="Arial" panose="020B0604020202020204" pitchFamily="34" charset="0"/>
                        <a:buNone/>
                        <a:defRPr/>
                      </a:pPr>
                      <a:r>
                        <a:rPr lang="zh-CN" altLang="en-US" sz="1400" b="0" dirty="0">
                          <a:latin typeface="+mn-ea"/>
                          <a:ea typeface="+mn-ea"/>
                        </a:rPr>
                        <a:t>法国，</a:t>
                      </a:r>
                      <a:r>
                        <a:rPr lang="en-US" altLang="zh-CN" sz="1400" b="0" kern="0" dirty="0">
                          <a:effectLst/>
                          <a:latin typeface="+mn-ea"/>
                          <a:ea typeface="+mn-ea"/>
                          <a:cs typeface="宋体" panose="02010600030101010101" pitchFamily="2" charset="-122"/>
                        </a:rPr>
                        <a:t>1974</a:t>
                      </a:r>
                      <a:r>
                        <a:rPr lang="zh-CN" altLang="en-US" sz="1400" b="0" kern="0" dirty="0">
                          <a:effectLst/>
                          <a:latin typeface="+mn-ea"/>
                          <a:ea typeface="+mn-ea"/>
                          <a:cs typeface="宋体" panose="02010600030101010101" pitchFamily="2" charset="-122"/>
                        </a:rPr>
                        <a:t>年</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709317">
                <a:tc>
                  <a:txBody>
                    <a:bodyPr/>
                    <a:lstStyle/>
                    <a:p>
                      <a:pPr marL="0" marR="0" lvl="0" indent="0" algn="ctr" defTabSz="914400" eaLnBrk="1" fontAlgn="base" latinLnBrk="0" hangingPunct="1">
                        <a:lnSpc>
                          <a:spcPct val="100000"/>
                        </a:lnSpc>
                        <a:spcBef>
                          <a:spcPct val="0"/>
                        </a:spcBef>
                        <a:spcAft>
                          <a:spcPct val="0"/>
                        </a:spcAft>
                        <a:buClrTx/>
                        <a:buSzTx/>
                        <a:buFont typeface="Arial" panose="020B0604020202020204" pitchFamily="34" charset="0"/>
                        <a:buNone/>
                        <a:tabLst/>
                        <a:defRPr/>
                      </a:pPr>
                      <a:r>
                        <a:rPr lang="zh-CN" altLang="en-US" sz="1400" b="1" dirty="0">
                          <a:latin typeface="+mn-ea"/>
                          <a:ea typeface="+mn-ea"/>
                        </a:rPr>
                        <a:t>是否为</a:t>
                      </a:r>
                      <a:r>
                        <a:rPr lang="en-US" altLang="zh-CN" sz="1400" b="1" dirty="0">
                          <a:latin typeface="+mn-ea"/>
                          <a:ea typeface="+mn-ea"/>
                        </a:rPr>
                        <a:t>OTC</a:t>
                      </a:r>
                      <a:r>
                        <a:rPr lang="zh-CN" altLang="en-US" sz="1400" b="1" dirty="0">
                          <a:latin typeface="+mn-ea"/>
                          <a:ea typeface="+mn-ea"/>
                        </a:rPr>
                        <a:t>药品</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indent="0" algn="l" defTabSz="914400" eaLnBrk="1" fontAlgn="base" latinLnBrk="0" hangingPunct="1">
                        <a:lnSpc>
                          <a:spcPct val="100000"/>
                        </a:lnSpc>
                        <a:spcBef>
                          <a:spcPct val="0"/>
                        </a:spcBef>
                        <a:spcAft>
                          <a:spcPct val="0"/>
                        </a:spcAft>
                        <a:buClrTx/>
                        <a:buSzTx/>
                        <a:buFont typeface="Arial" panose="020B0604020202020204" pitchFamily="34" charset="0"/>
                        <a:buNone/>
                        <a:defRPr/>
                      </a:pPr>
                      <a:r>
                        <a:rPr lang="zh-CN" altLang="en-US" sz="1400" dirty="0">
                          <a:latin typeface="+mn-ea"/>
                          <a:ea typeface="+mn-ea"/>
                        </a:rPr>
                        <a:t>否</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3018033"/>
                  </a:ext>
                </a:extLst>
              </a:tr>
            </a:tbl>
          </a:graphicData>
        </a:graphic>
      </p:graphicFrame>
      <p:sp>
        <p:nvSpPr>
          <p:cNvPr id="2" name="文本框 1">
            <a:extLst>
              <a:ext uri="{FF2B5EF4-FFF2-40B4-BE49-F238E27FC236}">
                <a16:creationId xmlns:a16="http://schemas.microsoft.com/office/drawing/2014/main" id="{1978EEF4-CB63-D3B1-D910-AA6148908EDF}"/>
              </a:ext>
            </a:extLst>
          </p:cNvPr>
          <p:cNvSpPr txBox="1"/>
          <p:nvPr/>
        </p:nvSpPr>
        <p:spPr>
          <a:xfrm>
            <a:off x="7117333" y="1251728"/>
            <a:ext cx="3938494" cy="338554"/>
          </a:xfrm>
          <a:prstGeom prst="rect">
            <a:avLst/>
          </a:prstGeom>
          <a:noFill/>
        </p:spPr>
        <p:txBody>
          <a:bodyPr wrap="square" rtlCol="0">
            <a:spAutoFit/>
          </a:bodyPr>
          <a:lstStyle/>
          <a:p>
            <a:pPr algn="ctr"/>
            <a:r>
              <a:rPr lang="zh-CN" altLang="en-US" sz="1600" b="1" dirty="0"/>
              <a:t>参照药品建议：丁苯酞氯化钠注射液</a:t>
            </a:r>
          </a:p>
        </p:txBody>
      </p:sp>
      <p:sp>
        <p:nvSpPr>
          <p:cNvPr id="3" name="文本框 2">
            <a:extLst>
              <a:ext uri="{FF2B5EF4-FFF2-40B4-BE49-F238E27FC236}">
                <a16:creationId xmlns:a16="http://schemas.microsoft.com/office/drawing/2014/main" id="{B167F888-6426-7A79-4DAF-42A429C75C0D}"/>
              </a:ext>
            </a:extLst>
          </p:cNvPr>
          <p:cNvSpPr txBox="1"/>
          <p:nvPr/>
        </p:nvSpPr>
        <p:spPr>
          <a:xfrm>
            <a:off x="6801668" y="1522145"/>
            <a:ext cx="5108615" cy="1275670"/>
          </a:xfrm>
          <a:prstGeom prst="rect">
            <a:avLst/>
          </a:prstGeom>
          <a:noFill/>
        </p:spPr>
        <p:txBody>
          <a:bodyPr wrap="square" rtlCol="0">
            <a:spAutoFit/>
          </a:bodyPr>
          <a:lstStyle/>
          <a:p>
            <a:pPr>
              <a:lnSpc>
                <a:spcPct val="150000"/>
              </a:lnSpc>
            </a:pPr>
            <a:r>
              <a:rPr lang="zh-CN" altLang="en-US" sz="1050" b="1" dirty="0">
                <a:latin typeface="+mn-ea"/>
              </a:rPr>
              <a:t>选择理由</a:t>
            </a:r>
            <a:r>
              <a:rPr lang="zh-CN" altLang="en-US" sz="1050" dirty="0">
                <a:latin typeface="+mn-ea"/>
              </a:rPr>
              <a:t>：</a:t>
            </a:r>
            <a:endParaRPr lang="en-US" altLang="zh-CN" sz="1050" dirty="0">
              <a:latin typeface="+mn-ea"/>
            </a:endParaRPr>
          </a:p>
          <a:p>
            <a:pPr marL="171450" indent="-171450">
              <a:lnSpc>
                <a:spcPct val="150000"/>
              </a:lnSpc>
              <a:buFont typeface="Wingdings" panose="05000000000000000000" pitchFamily="2" charset="2"/>
              <a:buChar char="p"/>
            </a:pPr>
            <a:r>
              <a:rPr lang="zh-CN" altLang="en-US" sz="1050" dirty="0">
                <a:latin typeface="+mn-ea"/>
              </a:rPr>
              <a:t>医保目录内产品。</a:t>
            </a:r>
            <a:r>
              <a:rPr lang="zh-CN" altLang="en-US" sz="1050" b="0" dirty="0">
                <a:latin typeface="+mn-ea"/>
              </a:rPr>
              <a:t>是脑卒中治疗领域</a:t>
            </a:r>
            <a:r>
              <a:rPr lang="zh-CN" altLang="en-US" sz="1050" dirty="0">
                <a:latin typeface="+mn-ea"/>
              </a:rPr>
              <a:t>应用最广泛</a:t>
            </a:r>
            <a:r>
              <a:rPr lang="zh-CN" altLang="en-US" sz="1050" b="0" dirty="0">
                <a:latin typeface="+mn-ea"/>
              </a:rPr>
              <a:t>的药品之一</a:t>
            </a:r>
            <a:endParaRPr lang="en-US" altLang="zh-CN" sz="1050" dirty="0">
              <a:latin typeface="+mn-ea"/>
            </a:endParaRPr>
          </a:p>
          <a:p>
            <a:pPr marL="171450" indent="-171450">
              <a:lnSpc>
                <a:spcPct val="150000"/>
              </a:lnSpc>
              <a:buFont typeface="Wingdings" panose="05000000000000000000" pitchFamily="2" charset="2"/>
              <a:buChar char="p"/>
            </a:pPr>
            <a:r>
              <a:rPr lang="zh-CN" altLang="en-US" sz="1050" dirty="0">
                <a:latin typeface="+mn-ea"/>
              </a:rPr>
              <a:t>同治疗领域</a:t>
            </a:r>
            <a:r>
              <a:rPr lang="en-US" altLang="zh-CN" sz="1050" dirty="0">
                <a:latin typeface="+mn-ea"/>
              </a:rPr>
              <a:t>/</a:t>
            </a:r>
            <a:r>
              <a:rPr lang="zh-CN" altLang="en-US" sz="1050" dirty="0">
                <a:latin typeface="+mn-ea"/>
              </a:rPr>
              <a:t>急性缺血性脑卒中、同剂型</a:t>
            </a:r>
            <a:r>
              <a:rPr lang="en-US" altLang="zh-CN" sz="1050" dirty="0">
                <a:latin typeface="+mn-ea"/>
              </a:rPr>
              <a:t>/</a:t>
            </a:r>
            <a:r>
              <a:rPr lang="zh-CN" altLang="en-US" sz="1050" dirty="0">
                <a:latin typeface="+mn-ea"/>
              </a:rPr>
              <a:t>注射液 </a:t>
            </a:r>
            <a:endParaRPr lang="en-US" altLang="zh-CN" sz="1050" b="0" dirty="0">
              <a:latin typeface="+mn-ea"/>
            </a:endParaRPr>
          </a:p>
          <a:p>
            <a:pPr marL="171450" indent="-171450">
              <a:lnSpc>
                <a:spcPct val="150000"/>
              </a:lnSpc>
              <a:buFont typeface="Wingdings" panose="05000000000000000000" pitchFamily="2" charset="2"/>
              <a:buChar char="p"/>
            </a:pPr>
            <a:r>
              <a:rPr lang="zh-CN" altLang="en-US" sz="1050" dirty="0">
                <a:latin typeface="+mn-ea"/>
              </a:rPr>
              <a:t>在</a:t>
            </a:r>
            <a:r>
              <a:rPr lang="en-US" altLang="zh-CN" sz="1050" b="0" dirty="0">
                <a:latin typeface="+mn-ea"/>
              </a:rPr>
              <a:t>《</a:t>
            </a:r>
            <a:r>
              <a:rPr lang="zh-CN" altLang="en-US" sz="1050" b="0" dirty="0">
                <a:latin typeface="+mn-ea"/>
              </a:rPr>
              <a:t>中国急性缺血性卒中诊治指南</a:t>
            </a:r>
            <a:r>
              <a:rPr lang="en-US" altLang="zh-CN" sz="1050" b="0" dirty="0">
                <a:latin typeface="+mn-ea"/>
              </a:rPr>
              <a:t>2023》</a:t>
            </a:r>
            <a:r>
              <a:rPr lang="zh-CN" altLang="en-US" sz="1050" b="0" dirty="0">
                <a:latin typeface="+mn-ea"/>
              </a:rPr>
              <a:t>中，与</a:t>
            </a:r>
            <a:r>
              <a:rPr lang="zh-CN" altLang="en-US" sz="1050" i="0" u="none" kern="1200" baseline="0" dirty="0">
                <a:latin typeface="+mn-ea"/>
                <a:cs typeface="+mn-cs"/>
              </a:rPr>
              <a:t>马来酸桂哌齐特注射液</a:t>
            </a:r>
            <a:r>
              <a:rPr lang="zh-CN" altLang="en-US" sz="1050" dirty="0">
                <a:latin typeface="+mn-ea"/>
              </a:rPr>
              <a:t>同级别同证据推荐（</a:t>
            </a:r>
            <a:r>
              <a:rPr lang="en-US" altLang="zh-CN" sz="1050" dirty="0">
                <a:latin typeface="+mn-ea"/>
              </a:rPr>
              <a:t>II</a:t>
            </a:r>
            <a:r>
              <a:rPr lang="zh-CN" altLang="en-US" sz="1050" i="0" u="none" kern="1200" baseline="0" dirty="0">
                <a:latin typeface="+mn-ea"/>
                <a:cs typeface="+mn-cs"/>
              </a:rPr>
              <a:t>级推荐，</a:t>
            </a:r>
            <a:r>
              <a:rPr lang="en-US" altLang="zh-CN" sz="1050" i="0" u="none" kern="1200" baseline="0" dirty="0">
                <a:latin typeface="+mn-ea"/>
                <a:cs typeface="+mn-cs"/>
              </a:rPr>
              <a:t>B</a:t>
            </a:r>
            <a:r>
              <a:rPr lang="zh-CN" altLang="en-US" sz="1050" i="0" u="none" kern="1200" baseline="0" dirty="0">
                <a:latin typeface="+mn-ea"/>
                <a:cs typeface="+mn-cs"/>
              </a:rPr>
              <a:t>级证据）</a:t>
            </a:r>
            <a:endParaRPr lang="en-US" altLang="zh-CN" sz="1050" i="0" u="none" kern="1200" baseline="0" dirty="0">
              <a:latin typeface="+mn-ea"/>
              <a:cs typeface="+mn-cs"/>
            </a:endParaRPr>
          </a:p>
        </p:txBody>
      </p:sp>
      <p:sp>
        <p:nvSpPr>
          <p:cNvPr id="5" name="文本框 4">
            <a:extLst>
              <a:ext uri="{FF2B5EF4-FFF2-40B4-BE49-F238E27FC236}">
                <a16:creationId xmlns:a16="http://schemas.microsoft.com/office/drawing/2014/main" id="{B915B0CA-E73C-7435-5631-11D989FE37AD}"/>
              </a:ext>
            </a:extLst>
          </p:cNvPr>
          <p:cNvSpPr txBox="1"/>
          <p:nvPr/>
        </p:nvSpPr>
        <p:spPr>
          <a:xfrm>
            <a:off x="6716910" y="2969239"/>
            <a:ext cx="4338917" cy="369332"/>
          </a:xfrm>
          <a:prstGeom prst="rect">
            <a:avLst/>
          </a:prstGeom>
          <a:noFill/>
        </p:spPr>
        <p:txBody>
          <a:bodyPr wrap="square">
            <a:spAutoFit/>
          </a:bodyPr>
          <a:lstStyle/>
          <a:p>
            <a:pPr>
              <a:lnSpc>
                <a:spcPct val="100000"/>
              </a:lnSpc>
            </a:pPr>
            <a:r>
              <a:rPr lang="zh-CN" altLang="en-US" sz="1800" b="1" dirty="0">
                <a:latin typeface="+mn-ea"/>
                <a:ea typeface="+mn-ea"/>
              </a:rPr>
              <a:t>与已上市的同治疗领域药品相比的优势</a:t>
            </a:r>
          </a:p>
        </p:txBody>
      </p:sp>
      <p:sp>
        <p:nvSpPr>
          <p:cNvPr id="7" name="文本框 6">
            <a:extLst>
              <a:ext uri="{FF2B5EF4-FFF2-40B4-BE49-F238E27FC236}">
                <a16:creationId xmlns:a16="http://schemas.microsoft.com/office/drawing/2014/main" id="{6E43BB12-47BE-1FB6-965D-35A84205C43C}"/>
              </a:ext>
            </a:extLst>
          </p:cNvPr>
          <p:cNvSpPr txBox="1"/>
          <p:nvPr/>
        </p:nvSpPr>
        <p:spPr>
          <a:xfrm>
            <a:off x="6754633" y="3312087"/>
            <a:ext cx="5340197" cy="2962734"/>
          </a:xfrm>
          <a:prstGeom prst="rect">
            <a:avLst/>
          </a:prstGeom>
          <a:noFill/>
        </p:spPr>
        <p:txBody>
          <a:bodyPr wrap="square">
            <a:spAutoFit/>
          </a:bodyPr>
          <a:lstStyle/>
          <a:p>
            <a:pPr marL="176213" indent="-176213">
              <a:lnSpc>
                <a:spcPct val="150000"/>
              </a:lnSpc>
              <a:buFont typeface="Wingdings" panose="05000000000000000000" pitchFamily="2" charset="2"/>
              <a:buChar char="p"/>
            </a:pPr>
            <a:r>
              <a:rPr lang="zh-CN" altLang="en-US" sz="1400" kern="0" dirty="0">
                <a:solidFill>
                  <a:schemeClr val="tx1"/>
                </a:solidFill>
                <a:latin typeface="+mn-ea"/>
                <a:ea typeface="+mn-ea"/>
                <a:cs typeface="宋体" panose="02010600030101010101" pitchFamily="2" charset="-122"/>
              </a:rPr>
              <a:t>桂哌齐</a:t>
            </a:r>
            <a:r>
              <a:rPr lang="zh-CN" altLang="en-US" sz="1400" kern="0" dirty="0">
                <a:latin typeface="+mn-ea"/>
                <a:cs typeface="宋体" panose="02010600030101010101" pitchFamily="2" charset="-122"/>
              </a:rPr>
              <a:t>特在国内开展脑卒中</a:t>
            </a:r>
            <a:r>
              <a:rPr lang="zh-CN" altLang="en-US" sz="1400" kern="0" dirty="0">
                <a:latin typeface="+mn-ea"/>
              </a:rPr>
              <a:t>上市后再评价</a:t>
            </a:r>
            <a:r>
              <a:rPr lang="zh-CN" altLang="zh-CN" sz="1400" kern="0" dirty="0">
                <a:latin typeface="+mn-ea"/>
              </a:rPr>
              <a:t>最大规模</a:t>
            </a:r>
            <a:r>
              <a:rPr lang="en-US" altLang="zh-CN" sz="1400" kern="0" dirty="0">
                <a:latin typeface="+mn-ea"/>
              </a:rPr>
              <a:t>RCT</a:t>
            </a:r>
            <a:r>
              <a:rPr lang="zh-CN" altLang="en-US" sz="1400" kern="0" dirty="0">
                <a:latin typeface="+mn-ea"/>
              </a:rPr>
              <a:t>研究，</a:t>
            </a:r>
            <a:r>
              <a:rPr lang="zh-CN" altLang="zh-CN" sz="1400" b="1" kern="0" dirty="0">
                <a:solidFill>
                  <a:srgbClr val="9D041D"/>
                </a:solidFill>
                <a:latin typeface="+mn-ea"/>
              </a:rPr>
              <a:t>试验设计按照创新药标准</a:t>
            </a:r>
            <a:endParaRPr lang="en-US" altLang="zh-CN" sz="1400" b="1" kern="0" dirty="0">
              <a:solidFill>
                <a:srgbClr val="9D041D"/>
              </a:solidFill>
              <a:latin typeface="+mn-ea"/>
            </a:endParaRPr>
          </a:p>
          <a:p>
            <a:pPr marL="176213" indent="-176213">
              <a:lnSpc>
                <a:spcPct val="150000"/>
              </a:lnSpc>
              <a:buFont typeface="Wingdings" panose="05000000000000000000" pitchFamily="2" charset="2"/>
              <a:buChar char="p"/>
            </a:pPr>
            <a:r>
              <a:rPr lang="zh-CN" altLang="zh-CN" sz="1400" kern="0" dirty="0">
                <a:latin typeface="+mn-ea"/>
              </a:rPr>
              <a:t>桂哌齐特</a:t>
            </a:r>
            <a:r>
              <a:rPr lang="en-US" altLang="zh-CN" sz="1400" kern="0" dirty="0">
                <a:latin typeface="+mn-ea"/>
              </a:rPr>
              <a:t>RCT</a:t>
            </a:r>
            <a:r>
              <a:rPr lang="zh-CN" altLang="en-US" sz="1400" kern="0" dirty="0">
                <a:latin typeface="+mn-ea"/>
              </a:rPr>
              <a:t>研究</a:t>
            </a:r>
            <a:r>
              <a:rPr lang="zh-CN" altLang="zh-CN" sz="1400" kern="0" dirty="0">
                <a:latin typeface="+mn-ea"/>
              </a:rPr>
              <a:t>把</a:t>
            </a:r>
            <a:r>
              <a:rPr lang="en-US" altLang="zh-CN" sz="1400" kern="0" dirty="0">
                <a:latin typeface="+mn-ea"/>
              </a:rPr>
              <a:t>AIS</a:t>
            </a:r>
            <a:r>
              <a:rPr lang="zh-CN" altLang="zh-CN" sz="1400" kern="0" dirty="0">
                <a:latin typeface="+mn-ea"/>
              </a:rPr>
              <a:t>患者</a:t>
            </a:r>
            <a:r>
              <a:rPr lang="zh-CN" altLang="zh-CN" sz="1400" b="1" kern="0" dirty="0">
                <a:solidFill>
                  <a:srgbClr val="9D041D"/>
                </a:solidFill>
                <a:latin typeface="+mn-ea"/>
              </a:rPr>
              <a:t>治疗时间窗延长到</a:t>
            </a:r>
            <a:r>
              <a:rPr lang="en-US" altLang="zh-CN" sz="1400" b="1" kern="0" dirty="0">
                <a:solidFill>
                  <a:srgbClr val="9D041D"/>
                </a:solidFill>
                <a:latin typeface="+mn-ea"/>
              </a:rPr>
              <a:t>48h</a:t>
            </a:r>
            <a:r>
              <a:rPr lang="zh-CN" altLang="zh-CN" sz="1400" kern="0" dirty="0">
                <a:latin typeface="+mn-ea"/>
              </a:rPr>
              <a:t>，对于我国治疗</a:t>
            </a:r>
            <a:r>
              <a:rPr lang="en-US" altLang="zh-CN" sz="1400" kern="0" dirty="0">
                <a:latin typeface="+mn-ea"/>
              </a:rPr>
              <a:t>AIS</a:t>
            </a:r>
            <a:r>
              <a:rPr lang="zh-CN" altLang="zh-CN" sz="1400" kern="0" dirty="0">
                <a:latin typeface="+mn-ea"/>
              </a:rPr>
              <a:t>有里程碑式的意义</a:t>
            </a:r>
            <a:endParaRPr lang="en-US" altLang="zh-CN" sz="1400" kern="0" dirty="0">
              <a:latin typeface="+mn-ea"/>
            </a:endParaRPr>
          </a:p>
          <a:p>
            <a:pPr marL="176213" indent="-176213">
              <a:lnSpc>
                <a:spcPct val="150000"/>
              </a:lnSpc>
              <a:buFont typeface="Wingdings" panose="05000000000000000000" pitchFamily="2" charset="2"/>
              <a:buChar char="p"/>
            </a:pPr>
            <a:r>
              <a:rPr lang="zh-CN" altLang="en-US" sz="1400" kern="0" dirty="0">
                <a:latin typeface="+mn-ea"/>
              </a:rPr>
              <a:t>权威指南推荐桂哌齐特</a:t>
            </a:r>
            <a:r>
              <a:rPr lang="zh-CN" altLang="zh-CN" sz="1400" kern="0" dirty="0">
                <a:latin typeface="+mn-ea"/>
              </a:rPr>
              <a:t>治疗</a:t>
            </a:r>
            <a:r>
              <a:rPr lang="zh-CN" altLang="en-US" sz="1400" b="1" kern="0" dirty="0">
                <a:solidFill>
                  <a:srgbClr val="9D041D"/>
                </a:solidFill>
                <a:latin typeface="+mn-ea"/>
              </a:rPr>
              <a:t>早期（</a:t>
            </a:r>
            <a:r>
              <a:rPr lang="en-US" altLang="zh-CN" sz="1400" b="1" kern="0" dirty="0">
                <a:solidFill>
                  <a:srgbClr val="9D041D"/>
                </a:solidFill>
                <a:latin typeface="+mn-ea"/>
              </a:rPr>
              <a:t>14</a:t>
            </a:r>
            <a:r>
              <a:rPr lang="zh-CN" altLang="zh-CN" sz="1400" b="1" kern="0" dirty="0">
                <a:solidFill>
                  <a:srgbClr val="9D041D"/>
                </a:solidFill>
                <a:latin typeface="+mn-ea"/>
              </a:rPr>
              <a:t>天</a:t>
            </a:r>
            <a:r>
              <a:rPr lang="zh-CN" altLang="en-US" sz="1400" b="1" kern="0" dirty="0">
                <a:solidFill>
                  <a:srgbClr val="9D041D"/>
                </a:solidFill>
                <a:latin typeface="+mn-ea"/>
              </a:rPr>
              <a:t>）</a:t>
            </a:r>
            <a:r>
              <a:rPr lang="zh-CN" altLang="zh-CN" sz="1400" b="1" kern="0" dirty="0">
                <a:solidFill>
                  <a:srgbClr val="9D041D"/>
                </a:solidFill>
                <a:latin typeface="+mn-ea"/>
              </a:rPr>
              <a:t>就能显著改善</a:t>
            </a:r>
            <a:r>
              <a:rPr lang="zh-CN" altLang="en-US" sz="1400" b="1" kern="0" dirty="0">
                <a:solidFill>
                  <a:srgbClr val="9D041D"/>
                </a:solidFill>
                <a:latin typeface="+mn-ea"/>
              </a:rPr>
              <a:t>患者的残障水平和日常生活能力</a:t>
            </a:r>
            <a:r>
              <a:rPr lang="zh-CN" altLang="en-US" sz="1400" kern="0" dirty="0">
                <a:latin typeface="+mn-ea"/>
              </a:rPr>
              <a:t>，缩短患者出院后康复治疗时间，减少卒中后家庭陪护，具有更显著的卫生经济学价值，符合中国国情</a:t>
            </a:r>
            <a:endParaRPr lang="en-US" altLang="zh-CN" sz="1400" kern="0" dirty="0">
              <a:latin typeface="+mn-ea"/>
            </a:endParaRPr>
          </a:p>
          <a:p>
            <a:pPr marL="176213" indent="-176213">
              <a:lnSpc>
                <a:spcPct val="150000"/>
              </a:lnSpc>
              <a:buFont typeface="Wingdings" panose="05000000000000000000" pitchFamily="2" charset="2"/>
              <a:buChar char="p"/>
            </a:pPr>
            <a:r>
              <a:rPr lang="zh-CN" altLang="en-US" sz="1400" kern="0" dirty="0">
                <a:latin typeface="+mn-ea"/>
              </a:rPr>
              <a:t>企业允诺合理降价纳入医保后相较参照药桂哌齐特周期（</a:t>
            </a:r>
            <a:r>
              <a:rPr lang="en-US" altLang="zh-CN" sz="1400" kern="0" dirty="0">
                <a:latin typeface="+mn-ea"/>
              </a:rPr>
              <a:t>14</a:t>
            </a:r>
            <a:r>
              <a:rPr lang="zh-CN" altLang="en-US" sz="1400" kern="0" dirty="0">
                <a:latin typeface="+mn-ea"/>
              </a:rPr>
              <a:t>天）</a:t>
            </a:r>
            <a:r>
              <a:rPr lang="zh-CN" altLang="en-US" sz="1400" b="1" kern="0" dirty="0">
                <a:solidFill>
                  <a:srgbClr val="9D041D"/>
                </a:solidFill>
                <a:latin typeface="+mn-ea"/>
              </a:rPr>
              <a:t>治疗费用大幅降低，减轻医保基金支出</a:t>
            </a:r>
            <a:endParaRPr lang="zh-CN" altLang="en-US" b="1" kern="0" dirty="0">
              <a:solidFill>
                <a:srgbClr val="9D041D"/>
              </a:solidFill>
              <a:latin typeface="+mn-ea"/>
            </a:endParaRPr>
          </a:p>
        </p:txBody>
      </p:sp>
      <p:sp>
        <p:nvSpPr>
          <p:cNvPr id="11" name="矩形 10">
            <a:extLst>
              <a:ext uri="{FF2B5EF4-FFF2-40B4-BE49-F238E27FC236}">
                <a16:creationId xmlns:a16="http://schemas.microsoft.com/office/drawing/2014/main" id="{12DC5018-540F-C0BF-31A6-6202CFD90DED}"/>
              </a:ext>
            </a:extLst>
          </p:cNvPr>
          <p:cNvSpPr/>
          <p:nvPr/>
        </p:nvSpPr>
        <p:spPr>
          <a:xfrm>
            <a:off x="6628434" y="1133760"/>
            <a:ext cx="5455088" cy="1684504"/>
          </a:xfrm>
          <a:prstGeom prst="rect">
            <a:avLst/>
          </a:prstGeom>
          <a:noFill/>
          <a:ln w="6350">
            <a:solidFill>
              <a:schemeClr val="bg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903B02F8-81E1-5E00-7A9E-E4600B6C419A}"/>
              </a:ext>
            </a:extLst>
          </p:cNvPr>
          <p:cNvSpPr/>
          <p:nvPr/>
        </p:nvSpPr>
        <p:spPr>
          <a:xfrm>
            <a:off x="6628433" y="2944624"/>
            <a:ext cx="5455087" cy="3285900"/>
          </a:xfrm>
          <a:prstGeom prst="rect">
            <a:avLst/>
          </a:prstGeom>
          <a:noFill/>
          <a:ln w="6350">
            <a:solidFill>
              <a:schemeClr val="bg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4" name="文本框 3">
            <a:extLst>
              <a:ext uri="{FF2B5EF4-FFF2-40B4-BE49-F238E27FC236}">
                <a16:creationId xmlns:a16="http://schemas.microsoft.com/office/drawing/2014/main" id="{6690F8F3-04C7-056E-E4DB-6AC562344DDF}"/>
              </a:ext>
            </a:extLst>
          </p:cNvPr>
          <p:cNvSpPr txBox="1"/>
          <p:nvPr/>
        </p:nvSpPr>
        <p:spPr>
          <a:xfrm>
            <a:off x="97170" y="6135644"/>
            <a:ext cx="8041194" cy="707886"/>
          </a:xfrm>
          <a:prstGeom prst="rect">
            <a:avLst/>
          </a:prstGeom>
          <a:noFill/>
        </p:spPr>
        <p:txBody>
          <a:bodyPr wrap="square" rtlCol="0">
            <a:spAutoFit/>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zh-CN" altLang="en-US" sz="800" b="0" i="0" u="none" strike="noStrike" kern="1200" cap="none" spc="0" normalizeH="0" baseline="0" noProof="0" dirty="0">
                <a:ln>
                  <a:noFill/>
                </a:ln>
                <a:solidFill>
                  <a:srgbClr val="000000"/>
                </a:solidFill>
                <a:effectLst/>
                <a:uLnTx/>
                <a:uFillTx/>
                <a:latin typeface="+mn-ea"/>
              </a:rPr>
              <a:t>马来酸桂哌齐特注射液说明书    </a:t>
            </a:r>
            <a:endParaRPr kumimoji="0" lang="en-US" altLang="zh-CN" sz="800" b="0" i="0" u="none" strike="noStrike" kern="1200" cap="none" spc="0" normalizeH="0" baseline="0" noProof="0" dirty="0">
              <a:ln>
                <a:noFill/>
              </a:ln>
              <a:solidFill>
                <a:srgbClr val="000000"/>
              </a:solidFill>
              <a:effectLst/>
              <a:uLnTx/>
              <a:uFillTx/>
              <a:latin typeface="+mn-ea"/>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800" dirty="0">
                <a:solidFill>
                  <a:srgbClr val="000000"/>
                </a:solidFill>
                <a:latin typeface="+mn-ea"/>
              </a:rPr>
              <a:t>丁苯酞氯化钠注射液说明书</a:t>
            </a:r>
            <a:endParaRPr lang="en-US" altLang="zh-CN" sz="800" dirty="0">
              <a:solidFill>
                <a:srgbClr val="000000"/>
              </a:solidFill>
              <a:latin typeface="+mn-ea"/>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800" dirty="0">
                <a:solidFill>
                  <a:srgbClr val="000000"/>
                </a:solidFill>
                <a:latin typeface="+mn-ea"/>
              </a:rPr>
              <a:t>中华医学会神经病学分会 中华医学会神经病学分会脑血管病学组</a:t>
            </a:r>
            <a:r>
              <a:rPr lang="en-US" altLang="zh-CN" sz="800" dirty="0">
                <a:solidFill>
                  <a:srgbClr val="000000"/>
                </a:solidFill>
                <a:latin typeface="+mn-ea"/>
              </a:rPr>
              <a:t>.</a:t>
            </a:r>
            <a:r>
              <a:rPr lang="zh-CN" altLang="en-US" sz="800" b="0" dirty="0">
                <a:latin typeface="+mn-ea"/>
              </a:rPr>
              <a:t>中国急性缺血性卒中诊治指南</a:t>
            </a:r>
            <a:r>
              <a:rPr lang="en-US" altLang="zh-CN" sz="800" b="0" dirty="0">
                <a:latin typeface="+mn-ea"/>
              </a:rPr>
              <a:t>2023.</a:t>
            </a:r>
            <a:r>
              <a:rPr lang="zh-CN" altLang="en-US" sz="800" dirty="0">
                <a:latin typeface="+mn-ea"/>
              </a:rPr>
              <a:t>中华神经科杂志</a:t>
            </a:r>
            <a:r>
              <a:rPr lang="en-US" altLang="zh-CN" sz="800" dirty="0">
                <a:latin typeface="+mn-ea"/>
              </a:rPr>
              <a:t>.2024,57(6):523-556.	</a:t>
            </a:r>
          </a:p>
          <a:p>
            <a:pPr marL="228600" indent="-228600">
              <a:buFont typeface="+mj-lt"/>
              <a:buAutoNum type="arabicPeriod"/>
            </a:pPr>
            <a:r>
              <a:rPr lang="en-US" altLang="zh-CN" sz="800" dirty="0">
                <a:latin typeface="+mn-ea"/>
              </a:rPr>
              <a:t>Jun Ni, et, al BMC Neurology (2020) 20:282</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800" dirty="0">
                <a:solidFill>
                  <a:srgbClr val="222222"/>
                </a:solidFill>
                <a:highlight>
                  <a:srgbClr val="FBFBFB"/>
                </a:highlight>
                <a:latin typeface="+mn-ea"/>
              </a:rPr>
              <a:t>倪俊</a:t>
            </a:r>
            <a:r>
              <a:rPr lang="en-US" altLang="zh-CN" sz="800" dirty="0">
                <a:solidFill>
                  <a:srgbClr val="222222"/>
                </a:solidFill>
                <a:highlight>
                  <a:srgbClr val="FBFBFB"/>
                </a:highlight>
                <a:latin typeface="+mn-ea"/>
              </a:rPr>
              <a:t>, </a:t>
            </a:r>
            <a:r>
              <a:rPr lang="zh-CN" altLang="en-US" sz="800" dirty="0">
                <a:solidFill>
                  <a:srgbClr val="222222"/>
                </a:solidFill>
                <a:highlight>
                  <a:srgbClr val="FBFBFB"/>
                </a:highlight>
                <a:latin typeface="+mn-ea"/>
              </a:rPr>
              <a:t>等</a:t>
            </a:r>
            <a:r>
              <a:rPr lang="en-US" altLang="zh-CN" sz="800" dirty="0">
                <a:solidFill>
                  <a:srgbClr val="222222"/>
                </a:solidFill>
                <a:highlight>
                  <a:srgbClr val="FBFBFB"/>
                </a:highlight>
                <a:latin typeface="+mn-ea"/>
              </a:rPr>
              <a:t>.</a:t>
            </a:r>
            <a:r>
              <a:rPr lang="zh-CN" altLang="en-US" sz="800" b="0" i="0" dirty="0">
                <a:solidFill>
                  <a:srgbClr val="222222"/>
                </a:solidFill>
                <a:effectLst/>
                <a:highlight>
                  <a:srgbClr val="FBFBFB"/>
                </a:highlight>
                <a:latin typeface="+mn-ea"/>
              </a:rPr>
              <a:t>马来酸桂哌齐特注射液明显促进急性缺血性脑卒中患者的早期功能恢复</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一项多中心</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随机</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双盲</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安慰剂对照</a:t>
            </a:r>
            <a:r>
              <a:rPr lang="en-US" altLang="zh-CN" sz="800" b="0" i="0" dirty="0">
                <a:solidFill>
                  <a:srgbClr val="222222"/>
                </a:solidFill>
                <a:effectLst/>
                <a:highlight>
                  <a:srgbClr val="FBFBFB"/>
                </a:highlight>
                <a:latin typeface="+mn-ea"/>
              </a:rPr>
              <a:t>Ⅳ</a:t>
            </a:r>
            <a:r>
              <a:rPr lang="zh-CN" altLang="en-US" sz="800" b="0" i="0" dirty="0">
                <a:solidFill>
                  <a:srgbClr val="222222"/>
                </a:solidFill>
                <a:effectLst/>
                <a:highlight>
                  <a:srgbClr val="FBFBFB"/>
                </a:highlight>
                <a:latin typeface="+mn-ea"/>
              </a:rPr>
              <a:t>期临床研究</a:t>
            </a:r>
            <a:r>
              <a:rPr lang="en-US" altLang="zh-CN" sz="800" b="0" i="0" dirty="0">
                <a:solidFill>
                  <a:srgbClr val="222222"/>
                </a:solidFill>
                <a:effectLst/>
                <a:highlight>
                  <a:srgbClr val="FBFBFB"/>
                </a:highlight>
                <a:latin typeface="+mn-ea"/>
              </a:rPr>
              <a:t>[J].</a:t>
            </a:r>
            <a:r>
              <a:rPr lang="zh-CN" altLang="en-US" sz="800" b="0" i="0" dirty="0">
                <a:solidFill>
                  <a:srgbClr val="222222"/>
                </a:solidFill>
                <a:effectLst/>
                <a:highlight>
                  <a:srgbClr val="FBFBFB"/>
                </a:highlight>
                <a:latin typeface="+mn-ea"/>
              </a:rPr>
              <a:t>中华神经科杂志</a:t>
            </a:r>
            <a:r>
              <a:rPr lang="en-US" altLang="zh-CN" sz="800" b="0" i="0" dirty="0">
                <a:solidFill>
                  <a:srgbClr val="222222"/>
                </a:solidFill>
                <a:effectLst/>
                <a:highlight>
                  <a:srgbClr val="FBFBFB"/>
                </a:highlight>
                <a:latin typeface="+mn-ea"/>
              </a:rPr>
              <a:t>, 2020, 53(10):8.</a:t>
            </a:r>
            <a:endParaRPr kumimoji="0" lang="en-US" altLang="zh-CN" sz="800" b="0" i="0" u="none" strike="noStrike" kern="1200" cap="none" spc="0" normalizeH="0" baseline="0" noProof="0" dirty="0">
              <a:ln>
                <a:noFill/>
              </a:ln>
              <a:solidFill>
                <a:srgbClr val="000000"/>
              </a:solidFill>
              <a:effectLst/>
              <a:uLnTx/>
              <a:uFillTx/>
              <a:latin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圆角矩形 7">
            <a:extLst>
              <a:ext uri="{FF2B5EF4-FFF2-40B4-BE49-F238E27FC236}">
                <a16:creationId xmlns:a16="http://schemas.microsoft.com/office/drawing/2014/main" id="{42540AF2-CDE7-5445-6240-ADADD98E83BE}"/>
              </a:ext>
            </a:extLst>
          </p:cNvPr>
          <p:cNvSpPr/>
          <p:nvPr/>
        </p:nvSpPr>
        <p:spPr>
          <a:xfrm>
            <a:off x="5501887" y="1347700"/>
            <a:ext cx="6303004" cy="5062109"/>
          </a:xfrm>
          <a:prstGeom prst="roundRect">
            <a:avLst>
              <a:gd name="adj" fmla="val 5121"/>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微软雅黑"/>
              <a:ea typeface="微软雅黑"/>
              <a:cs typeface="+mn-cs"/>
            </a:endParaRPr>
          </a:p>
        </p:txBody>
      </p:sp>
      <p:sp>
        <p:nvSpPr>
          <p:cNvPr id="4" name="圆角矩形 7">
            <a:extLst>
              <a:ext uri="{FF2B5EF4-FFF2-40B4-BE49-F238E27FC236}">
                <a16:creationId xmlns:a16="http://schemas.microsoft.com/office/drawing/2014/main" id="{08A24159-8673-E8F2-0DFA-D0BBB7C7B19B}"/>
              </a:ext>
            </a:extLst>
          </p:cNvPr>
          <p:cNvSpPr/>
          <p:nvPr/>
        </p:nvSpPr>
        <p:spPr>
          <a:xfrm>
            <a:off x="739962" y="3776651"/>
            <a:ext cx="4634144" cy="2534097"/>
          </a:xfrm>
          <a:prstGeom prst="roundRect">
            <a:avLst>
              <a:gd name="adj" fmla="val 5121"/>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微软雅黑"/>
              <a:ea typeface="微软雅黑"/>
              <a:cs typeface="+mn-cs"/>
            </a:endParaRPr>
          </a:p>
        </p:txBody>
      </p:sp>
      <p:sp>
        <p:nvSpPr>
          <p:cNvPr id="10" name="圆角矩形 7">
            <a:extLst>
              <a:ext uri="{FF2B5EF4-FFF2-40B4-BE49-F238E27FC236}">
                <a16:creationId xmlns:a16="http://schemas.microsoft.com/office/drawing/2014/main" id="{8A0E2505-08DE-B4A6-C227-C77649E1181B}"/>
              </a:ext>
            </a:extLst>
          </p:cNvPr>
          <p:cNvSpPr/>
          <p:nvPr/>
        </p:nvSpPr>
        <p:spPr>
          <a:xfrm>
            <a:off x="772662" y="1347701"/>
            <a:ext cx="4601444" cy="2071060"/>
          </a:xfrm>
          <a:prstGeom prst="roundRect">
            <a:avLst>
              <a:gd name="adj" fmla="val 5121"/>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微软雅黑"/>
              <a:ea typeface="微软雅黑"/>
              <a:cs typeface="+mn-cs"/>
            </a:endParaRPr>
          </a:p>
        </p:txBody>
      </p:sp>
      <p:sp>
        <p:nvSpPr>
          <p:cNvPr id="2" name="标题 1">
            <a:extLst>
              <a:ext uri="{FF2B5EF4-FFF2-40B4-BE49-F238E27FC236}">
                <a16:creationId xmlns:a16="http://schemas.microsoft.com/office/drawing/2014/main" id="{521B1117-06A0-B4A7-7183-88B2D1CCD3E3}"/>
              </a:ext>
            </a:extLst>
          </p:cNvPr>
          <p:cNvSpPr>
            <a:spLocks noGrp="1"/>
          </p:cNvSpPr>
          <p:nvPr>
            <p:ph type="title"/>
          </p:nvPr>
        </p:nvSpPr>
        <p:spPr>
          <a:xfrm>
            <a:off x="770348" y="-40543"/>
            <a:ext cx="10756900" cy="1079500"/>
          </a:xfrm>
        </p:spPr>
        <p:txBody>
          <a:bodyPr/>
          <a:lstStyle/>
          <a:p>
            <a:r>
              <a:rPr lang="en-US" altLang="zh-CN" sz="2800" dirty="0"/>
              <a:t>01-</a:t>
            </a:r>
            <a:r>
              <a:rPr lang="zh-CN" altLang="en-US" sz="2800" dirty="0"/>
              <a:t>基本信息 </a:t>
            </a:r>
            <a:r>
              <a:rPr lang="en-US" altLang="zh-CN" sz="2800" dirty="0"/>
              <a:t>--</a:t>
            </a:r>
            <a:r>
              <a:rPr lang="zh-CN" altLang="en-US" sz="2400" b="1" kern="0" dirty="0">
                <a:latin typeface="+mn-ea"/>
                <a:ea typeface="+mn-ea"/>
              </a:rPr>
              <a:t>桂哌齐特可为</a:t>
            </a:r>
            <a:r>
              <a:rPr lang="zh-CN" altLang="en-US" sz="2400" b="1" kern="0" dirty="0">
                <a:solidFill>
                  <a:srgbClr val="9D041D"/>
                </a:solidFill>
                <a:latin typeface="+mn-ea"/>
                <a:ea typeface="+mn-ea"/>
              </a:rPr>
              <a:t>超出溶栓治疗时间窗的</a:t>
            </a:r>
            <a:r>
              <a:rPr lang="en-US" altLang="zh-CN" sz="2400" b="1" kern="0" dirty="0">
                <a:solidFill>
                  <a:srgbClr val="9D041D"/>
                </a:solidFill>
                <a:latin typeface="+mn-ea"/>
                <a:ea typeface="+mn-ea"/>
              </a:rPr>
              <a:t>AIS</a:t>
            </a:r>
            <a:r>
              <a:rPr lang="zh-CN" altLang="en-US" sz="2400" b="1" kern="0" dirty="0">
                <a:solidFill>
                  <a:srgbClr val="9D041D"/>
                </a:solidFill>
                <a:latin typeface="+mn-ea"/>
                <a:ea typeface="+mn-ea"/>
              </a:rPr>
              <a:t>患者</a:t>
            </a:r>
            <a:r>
              <a:rPr lang="zh-CN" altLang="en-US" sz="2400" b="1" kern="0" dirty="0">
                <a:latin typeface="+mn-ea"/>
                <a:ea typeface="+mn-ea"/>
              </a:rPr>
              <a:t>提供治疗新选择</a:t>
            </a:r>
            <a:endParaRPr lang="zh-CN" altLang="en-US" sz="2800" dirty="0"/>
          </a:p>
        </p:txBody>
      </p:sp>
      <p:sp>
        <p:nvSpPr>
          <p:cNvPr id="19" name="文本框 18">
            <a:extLst>
              <a:ext uri="{FF2B5EF4-FFF2-40B4-BE49-F238E27FC236}">
                <a16:creationId xmlns:a16="http://schemas.microsoft.com/office/drawing/2014/main" id="{87924744-DE8A-9EB9-FC5A-1ED83381D8DB}"/>
              </a:ext>
            </a:extLst>
          </p:cNvPr>
          <p:cNvSpPr txBox="1"/>
          <p:nvPr/>
        </p:nvSpPr>
        <p:spPr>
          <a:xfrm>
            <a:off x="824586" y="1616067"/>
            <a:ext cx="4501394" cy="1745478"/>
          </a:xfrm>
          <a:prstGeom prst="rect">
            <a:avLst/>
          </a:prstGeom>
          <a:noFill/>
        </p:spPr>
        <p:txBody>
          <a:bodyPr wrap="square">
            <a:spAutoFit/>
          </a:bodyPr>
          <a:lstStyle>
            <a:defPPr>
              <a:defRPr lang="zh-CN"/>
            </a:defPPr>
            <a:lvl1pPr marR="0" lvl="0" indent="0" fontAlgn="auto">
              <a:lnSpc>
                <a:spcPct val="150000"/>
              </a:lnSpc>
              <a:spcBef>
                <a:spcPts val="0"/>
              </a:spcBef>
              <a:spcAft>
                <a:spcPts val="0"/>
              </a:spcAft>
              <a:buClrTx/>
              <a:buSzTx/>
              <a:buFontTx/>
              <a:buNone/>
              <a:tabLst/>
              <a:defRPr kumimoji="0" sz="1200" b="0" i="0" u="none" strike="noStrike" cap="none" spc="0" normalizeH="0" baseline="0">
                <a:ln>
                  <a:noFill/>
                </a:ln>
                <a:solidFill>
                  <a:schemeClr val="bg2">
                    <a:lumMod val="25000"/>
                  </a:schemeClr>
                </a:solidFill>
                <a:effectLst/>
                <a:uLnTx/>
                <a:uFillTx/>
                <a:latin typeface="思源黑体 CN Normal" panose="020B0400000000000000" pitchFamily="34" charset="-122"/>
                <a:ea typeface="思源黑体 CN Normal" panose="020B0400000000000000" pitchFamily="34" charset="-122"/>
              </a:defRPr>
            </a:lvl1pPr>
          </a:lstStyle>
          <a:p>
            <a:pPr marL="285750" marR="0" indent="-285750" algn="l" defTabSz="914400" eaLnBrk="1" fontAlgn="base" latinLnBrk="0" hangingPunct="1">
              <a:lnSpc>
                <a:spcPct val="130000"/>
              </a:lnSpc>
              <a:spcBef>
                <a:spcPct val="0"/>
              </a:spcBef>
              <a:spcAft>
                <a:spcPct val="0"/>
              </a:spcAft>
              <a:buClrTx/>
              <a:buSzTx/>
              <a:buFont typeface="Wingdings" panose="05000000000000000000" pitchFamily="2" charset="2"/>
              <a:buChar char="p"/>
              <a:defRPr/>
            </a:pPr>
            <a:r>
              <a:rPr lang="zh-CN" altLang="en-US" sz="1400" dirty="0">
                <a:latin typeface="+mn-ea"/>
                <a:ea typeface="+mn-ea"/>
              </a:rPr>
              <a:t>我国脑卒中发病率居全球首位，是我国首位的成人致死、致残病因，也是我国伤残调整生命年（</a:t>
            </a:r>
            <a:r>
              <a:rPr lang="en-US" altLang="zh-CN" sz="1400" dirty="0">
                <a:latin typeface="+mn-ea"/>
                <a:ea typeface="+mn-ea"/>
              </a:rPr>
              <a:t>DALYs</a:t>
            </a:r>
            <a:r>
              <a:rPr lang="zh-CN" altLang="en-US" sz="1400" dirty="0">
                <a:latin typeface="+mn-ea"/>
                <a:ea typeface="+mn-ea"/>
              </a:rPr>
              <a:t>）的第一大病因。其特点是高发病率、高复发率、高致残率、 高死亡率、高经济负担</a:t>
            </a:r>
            <a:endParaRPr lang="en-US" altLang="zh-CN" sz="1400" dirty="0">
              <a:latin typeface="+mn-ea"/>
              <a:ea typeface="+mn-ea"/>
            </a:endParaRPr>
          </a:p>
          <a:p>
            <a:pPr marL="285750" marR="0" indent="-285750" algn="l" defTabSz="914400" eaLnBrk="1" fontAlgn="base" latinLnBrk="0" hangingPunct="1">
              <a:lnSpc>
                <a:spcPct val="130000"/>
              </a:lnSpc>
              <a:spcBef>
                <a:spcPct val="0"/>
              </a:spcBef>
              <a:spcAft>
                <a:spcPct val="0"/>
              </a:spcAft>
              <a:buClrTx/>
              <a:buSzTx/>
              <a:buFont typeface="Wingdings" panose="05000000000000000000" pitchFamily="2" charset="2"/>
              <a:buChar char="p"/>
              <a:defRPr/>
            </a:pPr>
            <a:r>
              <a:rPr lang="zh-CN" altLang="en-US" sz="1400" dirty="0">
                <a:latin typeface="+mn-ea"/>
                <a:ea typeface="+mn-ea"/>
              </a:rPr>
              <a:t>随着人口老龄化及城镇化进程加速，将继续</a:t>
            </a:r>
            <a:r>
              <a:rPr lang="zh-CN" altLang="en-US" sz="1400" b="0" dirty="0">
                <a:latin typeface="+mn-ea"/>
                <a:ea typeface="+mn-ea"/>
              </a:rPr>
              <a:t>给我国医疗卫生系统带来巨大负担</a:t>
            </a:r>
            <a:endParaRPr lang="en-US" altLang="zh-CN" sz="1400" b="0" dirty="0">
              <a:latin typeface="+mn-ea"/>
              <a:ea typeface="+mn-ea"/>
            </a:endParaRPr>
          </a:p>
        </p:txBody>
      </p:sp>
      <p:sp>
        <p:nvSpPr>
          <p:cNvPr id="21" name="3">
            <a:extLst>
              <a:ext uri="{FF2B5EF4-FFF2-40B4-BE49-F238E27FC236}">
                <a16:creationId xmlns:a16="http://schemas.microsoft.com/office/drawing/2014/main" id="{6406EBD1-54CE-C48C-8C7A-8817D832B0F7}"/>
              </a:ext>
            </a:extLst>
          </p:cNvPr>
          <p:cNvSpPr/>
          <p:nvPr/>
        </p:nvSpPr>
        <p:spPr>
          <a:xfrm>
            <a:off x="464955" y="2826847"/>
            <a:ext cx="310613" cy="251828"/>
          </a:xfrm>
          <a:custGeom>
            <a:avLst/>
            <a:gdLst>
              <a:gd name="connsiteX0" fmla="*/ 424975 w 608697"/>
              <a:gd name="connsiteY0" fmla="*/ 168488 h 531358"/>
              <a:gd name="connsiteX1" fmla="*/ 387604 w 608697"/>
              <a:gd name="connsiteY1" fmla="*/ 205806 h 531358"/>
              <a:gd name="connsiteX2" fmla="*/ 424975 w 608697"/>
              <a:gd name="connsiteY2" fmla="*/ 243124 h 531358"/>
              <a:gd name="connsiteX3" fmla="*/ 462346 w 608697"/>
              <a:gd name="connsiteY3" fmla="*/ 205806 h 531358"/>
              <a:gd name="connsiteX4" fmla="*/ 424975 w 608697"/>
              <a:gd name="connsiteY4" fmla="*/ 168488 h 531358"/>
              <a:gd name="connsiteX5" fmla="*/ 287947 w 608697"/>
              <a:gd name="connsiteY5" fmla="*/ 168488 h 531358"/>
              <a:gd name="connsiteX6" fmla="*/ 250576 w 608697"/>
              <a:gd name="connsiteY6" fmla="*/ 205806 h 531358"/>
              <a:gd name="connsiteX7" fmla="*/ 287947 w 608697"/>
              <a:gd name="connsiteY7" fmla="*/ 243124 h 531358"/>
              <a:gd name="connsiteX8" fmla="*/ 325318 w 608697"/>
              <a:gd name="connsiteY8" fmla="*/ 205806 h 531358"/>
              <a:gd name="connsiteX9" fmla="*/ 287947 w 608697"/>
              <a:gd name="connsiteY9" fmla="*/ 168488 h 531358"/>
              <a:gd name="connsiteX10" fmla="*/ 102356 w 608697"/>
              <a:gd name="connsiteY10" fmla="*/ 121231 h 531358"/>
              <a:gd name="connsiteX11" fmla="*/ 98850 w 608697"/>
              <a:gd name="connsiteY11" fmla="*/ 127711 h 531358"/>
              <a:gd name="connsiteX12" fmla="*/ 76842 w 608697"/>
              <a:gd name="connsiteY12" fmla="*/ 217990 h 531358"/>
              <a:gd name="connsiteX13" fmla="*/ 98850 w 608697"/>
              <a:gd name="connsiteY13" fmla="*/ 308194 h 531358"/>
              <a:gd name="connsiteX14" fmla="*/ 157488 w 608697"/>
              <a:gd name="connsiteY14" fmla="*/ 380223 h 531358"/>
              <a:gd name="connsiteX15" fmla="*/ 344668 w 608697"/>
              <a:gd name="connsiteY15" fmla="*/ 444729 h 531358"/>
              <a:gd name="connsiteX16" fmla="*/ 370257 w 608697"/>
              <a:gd name="connsiteY16" fmla="*/ 443687 h 531358"/>
              <a:gd name="connsiteX17" fmla="*/ 236717 w 608697"/>
              <a:gd name="connsiteY17" fmla="*/ 477876 h 531358"/>
              <a:gd name="connsiteX18" fmla="*/ 198072 w 608697"/>
              <a:gd name="connsiteY18" fmla="*/ 475344 h 531358"/>
              <a:gd name="connsiteX19" fmla="*/ 82437 w 608697"/>
              <a:gd name="connsiteY19" fmla="*/ 531284 h 531358"/>
              <a:gd name="connsiteX20" fmla="*/ 81542 w 608697"/>
              <a:gd name="connsiteY20" fmla="*/ 531358 h 531358"/>
              <a:gd name="connsiteX21" fmla="*/ 75051 w 608697"/>
              <a:gd name="connsiteY21" fmla="*/ 527857 h 531358"/>
              <a:gd name="connsiteX22" fmla="*/ 74753 w 608697"/>
              <a:gd name="connsiteY22" fmla="*/ 519738 h 531358"/>
              <a:gd name="connsiteX23" fmla="*/ 88778 w 608697"/>
              <a:gd name="connsiteY23" fmla="*/ 435046 h 531358"/>
              <a:gd name="connsiteX24" fmla="*/ 0 w 608697"/>
              <a:gd name="connsiteY24" fmla="*/ 282198 h 531358"/>
              <a:gd name="connsiteX25" fmla="*/ 102356 w 608697"/>
              <a:gd name="connsiteY25" fmla="*/ 121231 h 531358"/>
              <a:gd name="connsiteX26" fmla="*/ 356424 w 608697"/>
              <a:gd name="connsiteY26" fmla="*/ 0 h 531358"/>
              <a:gd name="connsiteX27" fmla="*/ 608697 w 608697"/>
              <a:gd name="connsiteY27" fmla="*/ 211244 h 531358"/>
              <a:gd name="connsiteX28" fmla="*/ 518290 w 608697"/>
              <a:gd name="connsiteY28" fmla="*/ 373401 h 531358"/>
              <a:gd name="connsiteX29" fmla="*/ 531941 w 608697"/>
              <a:gd name="connsiteY29" fmla="*/ 441109 h 531358"/>
              <a:gd name="connsiteX30" fmla="*/ 531120 w 608697"/>
              <a:gd name="connsiteY30" fmla="*/ 465391 h 531358"/>
              <a:gd name="connsiteX31" fmla="*/ 511577 w 608697"/>
              <a:gd name="connsiteY31" fmla="*/ 475894 h 531358"/>
              <a:gd name="connsiteX32" fmla="*/ 509041 w 608697"/>
              <a:gd name="connsiteY32" fmla="*/ 475745 h 531358"/>
              <a:gd name="connsiteX33" fmla="*/ 391408 w 608697"/>
              <a:gd name="connsiteY33" fmla="*/ 420476 h 531358"/>
              <a:gd name="connsiteX34" fmla="*/ 356424 w 608697"/>
              <a:gd name="connsiteY34" fmla="*/ 422487 h 531358"/>
              <a:gd name="connsiteX35" fmla="*/ 104225 w 608697"/>
              <a:gd name="connsiteY35" fmla="*/ 211244 h 531358"/>
              <a:gd name="connsiteX36" fmla="*/ 356424 w 608697"/>
              <a:gd name="connsiteY36" fmla="*/ 0 h 5313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08697" h="531358">
                <a:moveTo>
                  <a:pt x="424975" y="168488"/>
                </a:moveTo>
                <a:cubicBezTo>
                  <a:pt x="404312" y="168488"/>
                  <a:pt x="387604" y="185248"/>
                  <a:pt x="387604" y="205806"/>
                </a:cubicBezTo>
                <a:cubicBezTo>
                  <a:pt x="387604" y="226439"/>
                  <a:pt x="404312" y="243124"/>
                  <a:pt x="424975" y="243124"/>
                </a:cubicBezTo>
                <a:cubicBezTo>
                  <a:pt x="445562" y="243124"/>
                  <a:pt x="462346" y="226439"/>
                  <a:pt x="462346" y="205806"/>
                </a:cubicBezTo>
                <a:cubicBezTo>
                  <a:pt x="462346" y="185248"/>
                  <a:pt x="445637" y="168488"/>
                  <a:pt x="424975" y="168488"/>
                </a:cubicBezTo>
                <a:close/>
                <a:moveTo>
                  <a:pt x="287947" y="168488"/>
                </a:moveTo>
                <a:cubicBezTo>
                  <a:pt x="267285" y="168488"/>
                  <a:pt x="250576" y="185248"/>
                  <a:pt x="250576" y="205806"/>
                </a:cubicBezTo>
                <a:cubicBezTo>
                  <a:pt x="250576" y="226439"/>
                  <a:pt x="267285" y="243124"/>
                  <a:pt x="287947" y="243124"/>
                </a:cubicBezTo>
                <a:cubicBezTo>
                  <a:pt x="308610" y="243124"/>
                  <a:pt x="325318" y="226439"/>
                  <a:pt x="325318" y="205806"/>
                </a:cubicBezTo>
                <a:cubicBezTo>
                  <a:pt x="325318" y="185248"/>
                  <a:pt x="308610" y="168488"/>
                  <a:pt x="287947" y="168488"/>
                </a:cubicBezTo>
                <a:close/>
                <a:moveTo>
                  <a:pt x="102356" y="121231"/>
                </a:moveTo>
                <a:cubicBezTo>
                  <a:pt x="101162" y="123317"/>
                  <a:pt x="99969" y="125477"/>
                  <a:pt x="98850" y="127711"/>
                </a:cubicBezTo>
                <a:cubicBezTo>
                  <a:pt x="84227" y="156240"/>
                  <a:pt x="76842" y="186631"/>
                  <a:pt x="76842" y="217990"/>
                </a:cubicBezTo>
                <a:cubicBezTo>
                  <a:pt x="76842" y="249275"/>
                  <a:pt x="84227" y="279666"/>
                  <a:pt x="98850" y="308194"/>
                </a:cubicBezTo>
                <a:cubicBezTo>
                  <a:pt x="112726" y="335308"/>
                  <a:pt x="132496" y="359516"/>
                  <a:pt x="157488" y="380223"/>
                </a:cubicBezTo>
                <a:cubicBezTo>
                  <a:pt x="207845" y="421787"/>
                  <a:pt x="274317" y="444729"/>
                  <a:pt x="344668" y="444729"/>
                </a:cubicBezTo>
                <a:cubicBezTo>
                  <a:pt x="353173" y="444729"/>
                  <a:pt x="361752" y="444357"/>
                  <a:pt x="370257" y="443687"/>
                </a:cubicBezTo>
                <a:cubicBezTo>
                  <a:pt x="332209" y="465288"/>
                  <a:pt x="286254" y="477876"/>
                  <a:pt x="236717" y="477876"/>
                </a:cubicBezTo>
                <a:cubicBezTo>
                  <a:pt x="223736" y="477876"/>
                  <a:pt x="210755" y="477057"/>
                  <a:pt x="198072" y="475344"/>
                </a:cubicBezTo>
                <a:cubicBezTo>
                  <a:pt x="160397" y="499478"/>
                  <a:pt x="110637" y="528155"/>
                  <a:pt x="82437" y="531284"/>
                </a:cubicBezTo>
                <a:cubicBezTo>
                  <a:pt x="82138" y="531358"/>
                  <a:pt x="81840" y="531358"/>
                  <a:pt x="81542" y="531358"/>
                </a:cubicBezTo>
                <a:cubicBezTo>
                  <a:pt x="78930" y="531358"/>
                  <a:pt x="76469" y="530017"/>
                  <a:pt x="75051" y="527857"/>
                </a:cubicBezTo>
                <a:cubicBezTo>
                  <a:pt x="73410" y="525399"/>
                  <a:pt x="73335" y="522271"/>
                  <a:pt x="74753" y="519738"/>
                </a:cubicBezTo>
                <a:cubicBezTo>
                  <a:pt x="75051" y="519291"/>
                  <a:pt x="99223" y="476014"/>
                  <a:pt x="88778" y="435046"/>
                </a:cubicBezTo>
                <a:cubicBezTo>
                  <a:pt x="32303" y="397653"/>
                  <a:pt x="0" y="342160"/>
                  <a:pt x="0" y="282198"/>
                </a:cubicBezTo>
                <a:cubicBezTo>
                  <a:pt x="0" y="215532"/>
                  <a:pt x="40584" y="156538"/>
                  <a:pt x="102356" y="121231"/>
                </a:cubicBezTo>
                <a:close/>
                <a:moveTo>
                  <a:pt x="356424" y="0"/>
                </a:moveTo>
                <a:cubicBezTo>
                  <a:pt x="495540" y="0"/>
                  <a:pt x="608697" y="94747"/>
                  <a:pt x="608697" y="211244"/>
                </a:cubicBezTo>
                <a:cubicBezTo>
                  <a:pt x="608697" y="274408"/>
                  <a:pt x="575802" y="333178"/>
                  <a:pt x="518290" y="373401"/>
                </a:cubicBezTo>
                <a:cubicBezTo>
                  <a:pt x="512845" y="406324"/>
                  <a:pt x="531717" y="440811"/>
                  <a:pt x="531941" y="441109"/>
                </a:cubicBezTo>
                <a:cubicBezTo>
                  <a:pt x="536267" y="448781"/>
                  <a:pt x="535969" y="458092"/>
                  <a:pt x="531120" y="465391"/>
                </a:cubicBezTo>
                <a:cubicBezTo>
                  <a:pt x="526794" y="472021"/>
                  <a:pt x="519484" y="475894"/>
                  <a:pt x="511577" y="475894"/>
                </a:cubicBezTo>
                <a:cubicBezTo>
                  <a:pt x="510756" y="475894"/>
                  <a:pt x="509936" y="475894"/>
                  <a:pt x="509041" y="475745"/>
                </a:cubicBezTo>
                <a:cubicBezTo>
                  <a:pt x="484574" y="473064"/>
                  <a:pt x="444966" y="454442"/>
                  <a:pt x="391408" y="420476"/>
                </a:cubicBezTo>
                <a:cubicBezTo>
                  <a:pt x="379920" y="421817"/>
                  <a:pt x="368135" y="422487"/>
                  <a:pt x="356424" y="422487"/>
                </a:cubicBezTo>
                <a:cubicBezTo>
                  <a:pt x="217382" y="422487"/>
                  <a:pt x="104225" y="327741"/>
                  <a:pt x="104225" y="211244"/>
                </a:cubicBezTo>
                <a:cubicBezTo>
                  <a:pt x="104225" y="94747"/>
                  <a:pt x="217382" y="0"/>
                  <a:pt x="356424" y="0"/>
                </a:cubicBezTo>
                <a:close/>
              </a:path>
            </a:pathLst>
          </a:custGeom>
          <a:solidFill>
            <a:schemeClr val="bg1"/>
          </a:solidFill>
          <a:ln w="3175" cap="rnd">
            <a:noFill/>
            <a:prstDash val="solid"/>
            <a:round/>
            <a:headEnd/>
            <a:tailE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rmAutofit fontScale="62500" lnSpcReduction="20000"/>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54"/>
            <a:endParaRPr lang="zh-CN" altLang="en-US" sz="2000" b="1" i="1">
              <a:solidFill>
                <a:schemeClr val="bg1">
                  <a:lumMod val="95000"/>
                </a:schemeClr>
              </a:solidFill>
              <a:latin typeface="思源宋体 CN SemiBold" panose="02020600000000000000" pitchFamily="18" charset="-122"/>
              <a:ea typeface="思源宋体 CN SemiBold" panose="02020600000000000000" pitchFamily="18" charset="-122"/>
              <a:sym typeface="思源宋体 CN SemiBold" panose="02020600000000000000" pitchFamily="18" charset="-122"/>
            </a:endParaRPr>
          </a:p>
        </p:txBody>
      </p:sp>
      <p:sp>
        <p:nvSpPr>
          <p:cNvPr id="24" name="文本框 23">
            <a:extLst>
              <a:ext uri="{FF2B5EF4-FFF2-40B4-BE49-F238E27FC236}">
                <a16:creationId xmlns:a16="http://schemas.microsoft.com/office/drawing/2014/main" id="{39DB5189-7BE1-C3FF-C039-0001EF4DDEFA}"/>
              </a:ext>
            </a:extLst>
          </p:cNvPr>
          <p:cNvSpPr txBox="1"/>
          <p:nvPr/>
        </p:nvSpPr>
        <p:spPr>
          <a:xfrm>
            <a:off x="872713" y="3945876"/>
            <a:ext cx="4501393" cy="2305631"/>
          </a:xfrm>
          <a:prstGeom prst="rect">
            <a:avLst/>
          </a:prstGeom>
          <a:noFill/>
        </p:spPr>
        <p:txBody>
          <a:bodyPr wrap="square">
            <a:spAutoFit/>
          </a:bodyPr>
          <a:lstStyle>
            <a:defPPr>
              <a:defRPr lang="zh-CN"/>
            </a:defPPr>
            <a:lvl1pPr marR="0" lvl="0" indent="0" fontAlgn="auto">
              <a:lnSpc>
                <a:spcPct val="150000"/>
              </a:lnSpc>
              <a:spcBef>
                <a:spcPts val="0"/>
              </a:spcBef>
              <a:spcAft>
                <a:spcPts val="0"/>
              </a:spcAft>
              <a:buClrTx/>
              <a:buSzTx/>
              <a:buFontTx/>
              <a:buNone/>
              <a:tabLst/>
              <a:defRPr kumimoji="0" sz="1200" b="0" i="0" u="none" strike="noStrike" cap="none" spc="0" normalizeH="0" baseline="0">
                <a:ln>
                  <a:noFill/>
                </a:ln>
                <a:solidFill>
                  <a:schemeClr val="bg2">
                    <a:lumMod val="25000"/>
                  </a:schemeClr>
                </a:solidFill>
                <a:effectLst/>
                <a:uLnTx/>
                <a:uFillTx/>
                <a:latin typeface="思源黑体 CN Normal" panose="020B0400000000000000" pitchFamily="34" charset="-122"/>
                <a:ea typeface="思源黑体 CN Normal" panose="020B0400000000000000" pitchFamily="34" charset="-122"/>
              </a:defRPr>
            </a:lvl1pPr>
          </a:lstStyle>
          <a:p>
            <a:pPr marL="285750" indent="-285750" algn="just">
              <a:lnSpc>
                <a:spcPct val="130000"/>
              </a:lnSpc>
              <a:buFont typeface="Wingdings" panose="05000000000000000000" pitchFamily="2" charset="2"/>
              <a:buChar char="p"/>
            </a:pPr>
            <a:r>
              <a:rPr lang="zh-CN" altLang="en-US" sz="1400" dirty="0">
                <a:solidFill>
                  <a:schemeClr val="tx1"/>
                </a:solidFill>
                <a:latin typeface="+mn-ea"/>
                <a:ea typeface="+mn-ea"/>
              </a:rPr>
              <a:t>根据</a:t>
            </a:r>
            <a:r>
              <a:rPr lang="en-US" altLang="zh-CN" sz="1400" dirty="0">
                <a:solidFill>
                  <a:schemeClr val="tx1"/>
                </a:solidFill>
                <a:latin typeface="+mn-ea"/>
                <a:ea typeface="+mn-ea"/>
              </a:rPr>
              <a:t>《</a:t>
            </a:r>
            <a:r>
              <a:rPr lang="zh-CN" altLang="en-US" sz="1400" dirty="0">
                <a:solidFill>
                  <a:schemeClr val="tx1"/>
                </a:solidFill>
                <a:latin typeface="+mn-ea"/>
                <a:ea typeface="+mn-ea"/>
              </a:rPr>
              <a:t>中国脑卒中防治报告</a:t>
            </a:r>
            <a:r>
              <a:rPr lang="en-US" altLang="zh-CN" sz="1400" dirty="0">
                <a:solidFill>
                  <a:schemeClr val="tx1"/>
                </a:solidFill>
                <a:latin typeface="+mn-ea"/>
                <a:ea typeface="+mn-ea"/>
              </a:rPr>
              <a:t>2021》</a:t>
            </a:r>
            <a:r>
              <a:rPr lang="zh-CN" altLang="en-US" sz="1400" dirty="0">
                <a:solidFill>
                  <a:schemeClr val="tx1"/>
                </a:solidFill>
                <a:latin typeface="+mn-ea"/>
                <a:ea typeface="+mn-ea"/>
              </a:rPr>
              <a:t>显示，中国缺血性卒中发病率呈现上涨趋势，已由</a:t>
            </a:r>
            <a:r>
              <a:rPr lang="en-US" altLang="zh-CN" sz="1400" dirty="0">
                <a:solidFill>
                  <a:schemeClr val="tx1"/>
                </a:solidFill>
                <a:latin typeface="+mn-ea"/>
                <a:ea typeface="+mn-ea"/>
              </a:rPr>
              <a:t>2010</a:t>
            </a:r>
            <a:r>
              <a:rPr lang="zh-CN" altLang="en-US" sz="1400" dirty="0">
                <a:solidFill>
                  <a:schemeClr val="tx1"/>
                </a:solidFill>
                <a:latin typeface="+mn-ea"/>
                <a:ea typeface="+mn-ea"/>
              </a:rPr>
              <a:t>年的</a:t>
            </a:r>
            <a:r>
              <a:rPr lang="en-US" altLang="zh-CN" sz="1400" dirty="0">
                <a:solidFill>
                  <a:schemeClr val="tx1"/>
                </a:solidFill>
                <a:latin typeface="+mn-ea"/>
                <a:ea typeface="+mn-ea"/>
              </a:rPr>
              <a:t>129/10</a:t>
            </a:r>
            <a:r>
              <a:rPr lang="zh-CN" altLang="en-US" sz="1400" dirty="0">
                <a:solidFill>
                  <a:schemeClr val="tx1"/>
                </a:solidFill>
                <a:latin typeface="+mn-ea"/>
                <a:ea typeface="+mn-ea"/>
              </a:rPr>
              <a:t>万增至</a:t>
            </a:r>
            <a:r>
              <a:rPr lang="en-US" altLang="zh-CN" sz="1400" dirty="0">
                <a:solidFill>
                  <a:schemeClr val="tx1"/>
                </a:solidFill>
                <a:latin typeface="+mn-ea"/>
                <a:ea typeface="+mn-ea"/>
              </a:rPr>
              <a:t>2019</a:t>
            </a:r>
            <a:r>
              <a:rPr lang="zh-CN" altLang="en-US" sz="1400" dirty="0">
                <a:solidFill>
                  <a:schemeClr val="tx1"/>
                </a:solidFill>
                <a:latin typeface="+mn-ea"/>
                <a:ea typeface="+mn-ea"/>
              </a:rPr>
              <a:t>年的</a:t>
            </a:r>
            <a:r>
              <a:rPr lang="en-US" altLang="zh-CN" sz="1400" dirty="0">
                <a:solidFill>
                  <a:schemeClr val="tx1"/>
                </a:solidFill>
                <a:latin typeface="+mn-ea"/>
                <a:ea typeface="+mn-ea"/>
              </a:rPr>
              <a:t>145/10</a:t>
            </a:r>
            <a:r>
              <a:rPr lang="zh-CN" altLang="en-US" sz="1400" dirty="0">
                <a:solidFill>
                  <a:schemeClr val="tx1"/>
                </a:solidFill>
                <a:latin typeface="+mn-ea"/>
                <a:ea typeface="+mn-ea"/>
              </a:rPr>
              <a:t>万，中国缺血性卒中的患病率从</a:t>
            </a:r>
            <a:r>
              <a:rPr lang="en-US" altLang="zh-CN" sz="1400" dirty="0">
                <a:solidFill>
                  <a:schemeClr val="tx1"/>
                </a:solidFill>
                <a:latin typeface="+mn-ea"/>
                <a:ea typeface="+mn-ea"/>
              </a:rPr>
              <a:t>2010</a:t>
            </a:r>
            <a:r>
              <a:rPr lang="zh-CN" altLang="en-US" sz="1400" dirty="0">
                <a:solidFill>
                  <a:schemeClr val="tx1"/>
                </a:solidFill>
                <a:latin typeface="+mn-ea"/>
                <a:ea typeface="+mn-ea"/>
              </a:rPr>
              <a:t>年的</a:t>
            </a:r>
            <a:r>
              <a:rPr lang="en-US" altLang="zh-CN" sz="1400" dirty="0">
                <a:solidFill>
                  <a:schemeClr val="tx1"/>
                </a:solidFill>
                <a:latin typeface="+mn-ea"/>
                <a:ea typeface="+mn-ea"/>
              </a:rPr>
              <a:t>1100/10</a:t>
            </a:r>
            <a:r>
              <a:rPr lang="zh-CN" altLang="en-US" sz="1400" dirty="0">
                <a:solidFill>
                  <a:schemeClr val="tx1"/>
                </a:solidFill>
                <a:latin typeface="+mn-ea"/>
                <a:ea typeface="+mn-ea"/>
              </a:rPr>
              <a:t>万增加至</a:t>
            </a:r>
            <a:r>
              <a:rPr lang="en-US" altLang="zh-CN" sz="1400" dirty="0">
                <a:solidFill>
                  <a:schemeClr val="tx1"/>
                </a:solidFill>
                <a:latin typeface="+mn-ea"/>
                <a:ea typeface="+mn-ea"/>
              </a:rPr>
              <a:t>2019</a:t>
            </a:r>
            <a:r>
              <a:rPr lang="zh-CN" altLang="en-US" sz="1400" dirty="0">
                <a:solidFill>
                  <a:schemeClr val="tx1"/>
                </a:solidFill>
                <a:latin typeface="+mn-ea"/>
                <a:ea typeface="+mn-ea"/>
              </a:rPr>
              <a:t>年的</a:t>
            </a:r>
            <a:r>
              <a:rPr lang="en-US" altLang="zh-CN" sz="1400" dirty="0">
                <a:solidFill>
                  <a:schemeClr val="tx1"/>
                </a:solidFill>
                <a:latin typeface="+mn-ea"/>
                <a:ea typeface="+mn-ea"/>
              </a:rPr>
              <a:t>1256/10</a:t>
            </a:r>
            <a:r>
              <a:rPr lang="zh-CN" altLang="en-US" sz="1400" dirty="0">
                <a:solidFill>
                  <a:schemeClr val="tx1"/>
                </a:solidFill>
                <a:latin typeface="+mn-ea"/>
                <a:ea typeface="+mn-ea"/>
              </a:rPr>
              <a:t>万</a:t>
            </a:r>
            <a:endParaRPr lang="en-US" altLang="zh-CN" sz="1400" dirty="0">
              <a:solidFill>
                <a:schemeClr val="tx1"/>
              </a:solidFill>
              <a:latin typeface="+mn-ea"/>
              <a:ea typeface="+mn-ea"/>
            </a:endParaRPr>
          </a:p>
          <a:p>
            <a:pPr marL="285750" indent="-285750" algn="just">
              <a:lnSpc>
                <a:spcPct val="130000"/>
              </a:lnSpc>
              <a:buFont typeface="Wingdings" panose="05000000000000000000" pitchFamily="2" charset="2"/>
              <a:buChar char="p"/>
            </a:pPr>
            <a:r>
              <a:rPr lang="zh-CN" altLang="en-US" sz="1400" kern="0" dirty="0">
                <a:solidFill>
                  <a:schemeClr val="tx1"/>
                </a:solidFill>
                <a:latin typeface="+mn-ea"/>
                <a:ea typeface="+mn-ea"/>
                <a:cs typeface="宋体" panose="02010600030101010101" pitchFamily="2" charset="-122"/>
              </a:rPr>
              <a:t>根据</a:t>
            </a:r>
            <a:r>
              <a:rPr lang="en-US" altLang="zh-CN" sz="1400" kern="0" dirty="0">
                <a:solidFill>
                  <a:schemeClr val="tx1"/>
                </a:solidFill>
                <a:latin typeface="+mn-ea"/>
                <a:ea typeface="+mn-ea"/>
                <a:cs typeface="宋体" panose="02010600030101010101" pitchFamily="2" charset="-122"/>
              </a:rPr>
              <a:t>2023</a:t>
            </a:r>
            <a:r>
              <a:rPr lang="zh-CN" altLang="en-US" sz="1400" kern="0" dirty="0">
                <a:solidFill>
                  <a:schemeClr val="tx1"/>
                </a:solidFill>
                <a:latin typeface="+mn-ea"/>
                <a:ea typeface="+mn-ea"/>
                <a:cs typeface="宋体" panose="02010600030101010101" pitchFamily="2" charset="-122"/>
              </a:rPr>
              <a:t>年国家统计局公布的人口数据计算，</a:t>
            </a:r>
            <a:r>
              <a:rPr lang="zh-CN" altLang="en-US" sz="1400" b="0" dirty="0">
                <a:solidFill>
                  <a:schemeClr val="tx1"/>
                </a:solidFill>
                <a:latin typeface="+mn-ea"/>
                <a:ea typeface="+mn-ea"/>
              </a:rPr>
              <a:t>中国</a:t>
            </a:r>
            <a:r>
              <a:rPr lang="zh-CN" altLang="en-US" sz="1400" b="1" kern="0" dirty="0">
                <a:solidFill>
                  <a:srgbClr val="9D041D"/>
                </a:solidFill>
                <a:latin typeface="+mn-ea"/>
                <a:ea typeface="+mn-ea"/>
                <a:cs typeface="宋体" panose="02010600030101010101" pitchFamily="2" charset="-122"/>
              </a:rPr>
              <a:t>现有缺血性卒中人数达</a:t>
            </a:r>
            <a:r>
              <a:rPr lang="en-US" altLang="zh-CN" sz="1400" b="1" kern="0" dirty="0">
                <a:solidFill>
                  <a:srgbClr val="9D041D"/>
                </a:solidFill>
                <a:latin typeface="+mn-ea"/>
                <a:ea typeface="+mn-ea"/>
                <a:cs typeface="宋体" panose="02010600030101010101" pitchFamily="2" charset="-122"/>
              </a:rPr>
              <a:t>1771</a:t>
            </a:r>
            <a:r>
              <a:rPr lang="zh-CN" altLang="en-US" sz="1400" b="1" kern="0" dirty="0">
                <a:solidFill>
                  <a:srgbClr val="9D041D"/>
                </a:solidFill>
                <a:latin typeface="+mn-ea"/>
                <a:ea typeface="+mn-ea"/>
                <a:cs typeface="宋体" panose="02010600030101010101" pitchFamily="2" charset="-122"/>
              </a:rPr>
              <a:t>万，缺血性卒中年发病患者总数达</a:t>
            </a:r>
            <a:r>
              <a:rPr lang="en-US" altLang="zh-CN" sz="1400" b="1" kern="0" dirty="0">
                <a:solidFill>
                  <a:srgbClr val="9D041D"/>
                </a:solidFill>
                <a:latin typeface="+mn-ea"/>
                <a:ea typeface="+mn-ea"/>
                <a:cs typeface="宋体" panose="02010600030101010101" pitchFamily="2" charset="-122"/>
              </a:rPr>
              <a:t>204.5</a:t>
            </a:r>
            <a:r>
              <a:rPr lang="zh-CN" altLang="en-US" sz="1400" b="1" kern="0" dirty="0">
                <a:solidFill>
                  <a:srgbClr val="9D041D"/>
                </a:solidFill>
                <a:latin typeface="+mn-ea"/>
                <a:ea typeface="+mn-ea"/>
                <a:cs typeface="宋体" panose="02010600030101010101" pitchFamily="2" charset="-122"/>
              </a:rPr>
              <a:t>万</a:t>
            </a:r>
            <a:endParaRPr lang="en-US" altLang="zh-CN" sz="1400" dirty="0">
              <a:solidFill>
                <a:schemeClr val="tx1"/>
              </a:solidFill>
              <a:latin typeface="+mn-ea"/>
              <a:ea typeface="+mn-ea"/>
            </a:endParaRPr>
          </a:p>
        </p:txBody>
      </p:sp>
      <p:sp>
        <p:nvSpPr>
          <p:cNvPr id="5" name="文本框 4">
            <a:extLst>
              <a:ext uri="{FF2B5EF4-FFF2-40B4-BE49-F238E27FC236}">
                <a16:creationId xmlns:a16="http://schemas.microsoft.com/office/drawing/2014/main" id="{A983AD55-CF3E-48CF-05D3-2484D0115B24}"/>
              </a:ext>
            </a:extLst>
          </p:cNvPr>
          <p:cNvSpPr txBox="1"/>
          <p:nvPr/>
        </p:nvSpPr>
        <p:spPr>
          <a:xfrm>
            <a:off x="632292" y="6463149"/>
            <a:ext cx="10318830" cy="461665"/>
          </a:xfrm>
          <a:prstGeom prst="rect">
            <a:avLst/>
          </a:prstGeom>
          <a:noFill/>
        </p:spPr>
        <p:txBody>
          <a:bodyPr wrap="square">
            <a:spAutoFit/>
          </a:bodyPr>
          <a:lstStyle/>
          <a:p>
            <a:r>
              <a:rPr lang="en-US" altLang="zh-CN" sz="800" dirty="0">
                <a:latin typeface="+mn-ea"/>
                <a:cs typeface="Times New Roman" panose="02020603050405020304" pitchFamily="18" charset="0"/>
              </a:rPr>
              <a:t>1.《</a:t>
            </a:r>
            <a:r>
              <a:rPr lang="zh-CN" altLang="en-US" sz="800" dirty="0">
                <a:latin typeface="+mn-ea"/>
                <a:cs typeface="Times New Roman" panose="02020603050405020304" pitchFamily="18" charset="0"/>
              </a:rPr>
              <a:t>中国脑卒中防治报告</a:t>
            </a:r>
            <a:r>
              <a:rPr lang="en-US" altLang="zh-CN" sz="800" dirty="0">
                <a:latin typeface="+mn-ea"/>
                <a:cs typeface="Times New Roman" panose="02020603050405020304" pitchFamily="18" charset="0"/>
              </a:rPr>
              <a:t>2021》</a:t>
            </a:r>
            <a:r>
              <a:rPr lang="zh-CN" altLang="en-US" sz="800" dirty="0">
                <a:latin typeface="+mn-ea"/>
                <a:cs typeface="Times New Roman" panose="02020603050405020304" pitchFamily="18" charset="0"/>
              </a:rPr>
              <a:t>概要</a:t>
            </a:r>
            <a:r>
              <a:rPr lang="en-US" altLang="zh-CN" sz="800" dirty="0">
                <a:latin typeface="+mn-ea"/>
                <a:cs typeface="Times New Roman" panose="02020603050405020304" pitchFamily="18" charset="0"/>
              </a:rPr>
              <a:t>. </a:t>
            </a:r>
            <a:r>
              <a:rPr lang="zh-CN" altLang="en-US" sz="800" dirty="0">
                <a:latin typeface="+mn-ea"/>
                <a:cs typeface="Times New Roman" panose="02020603050405020304" pitchFamily="18" charset="0"/>
              </a:rPr>
              <a:t>中国脑血管病杂志 </a:t>
            </a:r>
            <a:r>
              <a:rPr lang="en-US" altLang="zh-CN" sz="800" dirty="0">
                <a:latin typeface="+mn-ea"/>
                <a:cs typeface="Times New Roman" panose="02020603050405020304" pitchFamily="18" charset="0"/>
              </a:rPr>
              <a:t>2023</a:t>
            </a:r>
            <a:r>
              <a:rPr lang="zh-CN" altLang="en-US" sz="800" dirty="0">
                <a:latin typeface="+mn-ea"/>
                <a:cs typeface="Times New Roman" panose="02020603050405020304" pitchFamily="18" charset="0"/>
              </a:rPr>
              <a:t>年</a:t>
            </a:r>
            <a:r>
              <a:rPr lang="en-US" altLang="zh-CN" sz="800" dirty="0">
                <a:latin typeface="+mn-ea"/>
                <a:cs typeface="Times New Roman" panose="02020603050405020304" pitchFamily="18" charset="0"/>
              </a:rPr>
              <a:t>20</a:t>
            </a:r>
            <a:r>
              <a:rPr lang="zh-CN" altLang="en-US" sz="800" dirty="0">
                <a:latin typeface="+mn-ea"/>
                <a:cs typeface="Times New Roman" panose="02020603050405020304" pitchFamily="18" charset="0"/>
              </a:rPr>
              <a:t>卷</a:t>
            </a:r>
            <a:r>
              <a:rPr lang="en-US" altLang="zh-CN" sz="800" dirty="0">
                <a:latin typeface="+mn-ea"/>
                <a:cs typeface="Times New Roman" panose="02020603050405020304" pitchFamily="18" charset="0"/>
              </a:rPr>
              <a:t>11</a:t>
            </a:r>
            <a:r>
              <a:rPr lang="zh-CN" altLang="en-US" sz="800" dirty="0">
                <a:latin typeface="+mn-ea"/>
                <a:cs typeface="Times New Roman" panose="02020603050405020304" pitchFamily="18" charset="0"/>
              </a:rPr>
              <a:t>期</a:t>
            </a:r>
            <a:endParaRPr lang="en-US" altLang="zh-CN" sz="800" dirty="0">
              <a:latin typeface="+mn-ea"/>
              <a:cs typeface="Times New Roman" panose="02020603050405020304" pitchFamily="18" charset="0"/>
            </a:endParaRPr>
          </a:p>
          <a:p>
            <a:r>
              <a:rPr lang="en-US" altLang="zh-CN" sz="800" dirty="0">
                <a:latin typeface="+mn-ea"/>
                <a:cs typeface="Times New Roman" panose="02020603050405020304" pitchFamily="18" charset="0"/>
              </a:rPr>
              <a:t>2.Ye Q, Zhai F, Chao B, et al. Rates of intravenous thrombolysis and endovascular therapy for acute </a:t>
            </a:r>
            <a:r>
              <a:rPr lang="en-US" altLang="zh-CN" sz="800" dirty="0" err="1">
                <a:latin typeface="+mn-ea"/>
                <a:cs typeface="Times New Roman" panose="02020603050405020304" pitchFamily="18" charset="0"/>
              </a:rPr>
              <a:t>ischaemic</a:t>
            </a:r>
            <a:r>
              <a:rPr lang="en-US" altLang="zh-CN" sz="800" dirty="0">
                <a:latin typeface="+mn-ea"/>
                <a:cs typeface="Times New Roman" panose="02020603050405020304" pitchFamily="18" charset="0"/>
              </a:rPr>
              <a:t> stroke in China between 2019 and 2020[J]. Lancet Reg Health west Pac, 2022,21: 100406. </a:t>
            </a:r>
          </a:p>
          <a:p>
            <a:endParaRPr lang="zh-CN" altLang="en-US" sz="800" dirty="0">
              <a:latin typeface="+mn-ea"/>
              <a:cs typeface="Times New Roman" panose="02020603050405020304" pitchFamily="18" charset="0"/>
            </a:endParaRPr>
          </a:p>
        </p:txBody>
      </p:sp>
      <p:sp>
        <p:nvSpPr>
          <p:cNvPr id="29" name="文本框 28">
            <a:extLst>
              <a:ext uri="{FF2B5EF4-FFF2-40B4-BE49-F238E27FC236}">
                <a16:creationId xmlns:a16="http://schemas.microsoft.com/office/drawing/2014/main" id="{B8427D7A-6144-FA43-5803-8FBA320576D0}"/>
              </a:ext>
            </a:extLst>
          </p:cNvPr>
          <p:cNvSpPr txBox="1"/>
          <p:nvPr/>
        </p:nvSpPr>
        <p:spPr>
          <a:xfrm>
            <a:off x="5536577" y="1733074"/>
            <a:ext cx="6268314" cy="4293483"/>
          </a:xfrm>
          <a:prstGeom prst="rect">
            <a:avLst/>
          </a:prstGeom>
          <a:noFill/>
        </p:spPr>
        <p:txBody>
          <a:bodyPr wrap="square">
            <a:spAutoFit/>
          </a:bodyPr>
          <a:lstStyle>
            <a:defPPr>
              <a:defRPr lang="zh-CN"/>
            </a:defPPr>
            <a:lvl1pPr marR="0" lvl="0" indent="0" fontAlgn="auto">
              <a:lnSpc>
                <a:spcPct val="150000"/>
              </a:lnSpc>
              <a:spcBef>
                <a:spcPts val="0"/>
              </a:spcBef>
              <a:spcAft>
                <a:spcPts val="0"/>
              </a:spcAft>
              <a:buClrTx/>
              <a:buSzTx/>
              <a:buFontTx/>
              <a:buNone/>
              <a:tabLst/>
              <a:defRPr kumimoji="0" sz="1200" b="0" i="0" u="none" strike="noStrike" cap="none" spc="0" normalizeH="0" baseline="0">
                <a:ln>
                  <a:noFill/>
                </a:ln>
                <a:solidFill>
                  <a:schemeClr val="bg2">
                    <a:lumMod val="25000"/>
                  </a:schemeClr>
                </a:solidFill>
                <a:effectLst/>
                <a:uLnTx/>
                <a:uFillTx/>
                <a:latin typeface="思源黑体 CN Normal" panose="020B0400000000000000" pitchFamily="34" charset="-122"/>
                <a:ea typeface="思源黑体 CN Normal" panose="020B0400000000000000" pitchFamily="34" charset="-122"/>
              </a:defRPr>
            </a:lvl1pPr>
          </a:lstStyle>
          <a:p>
            <a:pPr marL="285750" indent="-285750" algn="just" fontAlgn="base">
              <a:spcBef>
                <a:spcPct val="0"/>
              </a:spcBef>
              <a:spcAft>
                <a:spcPct val="0"/>
              </a:spcAft>
              <a:buFont typeface="Wingdings" panose="05000000000000000000" pitchFamily="2" charset="2"/>
              <a:buChar char="p"/>
              <a:defRPr/>
            </a:pPr>
            <a:r>
              <a:rPr lang="zh-CN" altLang="en-US" sz="1400" kern="0" dirty="0">
                <a:solidFill>
                  <a:srgbClr val="333333"/>
                </a:solidFill>
                <a:latin typeface="+mn-ea"/>
                <a:ea typeface="+mn-ea"/>
              </a:rPr>
              <a:t>卒中患者</a:t>
            </a:r>
            <a:r>
              <a:rPr lang="zh-CN" altLang="en-US" sz="1400" b="0" i="0" dirty="0">
                <a:solidFill>
                  <a:srgbClr val="222222"/>
                </a:solidFill>
                <a:effectLst/>
                <a:latin typeface="+mn-ea"/>
                <a:ea typeface="+mn-ea"/>
              </a:rPr>
              <a:t>溶栓治疗时间窗短暂，只有</a:t>
            </a:r>
            <a:r>
              <a:rPr lang="en-US" altLang="zh-CN" sz="1400" b="0" i="0" dirty="0">
                <a:solidFill>
                  <a:srgbClr val="222222"/>
                </a:solidFill>
                <a:effectLst/>
                <a:latin typeface="+mn-ea"/>
                <a:ea typeface="+mn-ea"/>
              </a:rPr>
              <a:t>4.5</a:t>
            </a:r>
            <a:r>
              <a:rPr lang="zh-CN" altLang="en-US" sz="1400" b="0" i="0" dirty="0">
                <a:solidFill>
                  <a:srgbClr val="222222"/>
                </a:solidFill>
                <a:effectLst/>
                <a:latin typeface="+mn-ea"/>
                <a:ea typeface="+mn-ea"/>
              </a:rPr>
              <a:t>小时，</a:t>
            </a:r>
            <a:r>
              <a:rPr lang="zh-CN" altLang="en-US" sz="1400" kern="0" dirty="0">
                <a:solidFill>
                  <a:srgbClr val="333333"/>
                </a:solidFill>
                <a:latin typeface="+mn-ea"/>
                <a:ea typeface="+mn-ea"/>
              </a:rPr>
              <a:t>且溶栓治疗有许多禁忌症限制，</a:t>
            </a:r>
            <a:r>
              <a:rPr lang="en-US" altLang="zh-CN" sz="1400" kern="0" dirty="0">
                <a:solidFill>
                  <a:srgbClr val="333333"/>
                </a:solidFill>
                <a:latin typeface="+mn-ea"/>
                <a:ea typeface="+mn-ea"/>
              </a:rPr>
              <a:t>2019-2020</a:t>
            </a:r>
            <a:r>
              <a:rPr lang="zh-CN" altLang="en-US" sz="1400" kern="0" dirty="0">
                <a:solidFill>
                  <a:srgbClr val="333333"/>
                </a:solidFill>
                <a:latin typeface="+mn-ea"/>
                <a:ea typeface="+mn-ea"/>
              </a:rPr>
              <a:t>年静脉</a:t>
            </a:r>
            <a:r>
              <a:rPr lang="zh-CN" altLang="en-US" sz="1400" b="1" kern="0" dirty="0">
                <a:solidFill>
                  <a:srgbClr val="9D041D"/>
                </a:solidFill>
                <a:latin typeface="+mn-ea"/>
                <a:ea typeface="+mn-ea"/>
              </a:rPr>
              <a:t>溶栓率仅约</a:t>
            </a:r>
            <a:r>
              <a:rPr lang="en-US" altLang="zh-CN" sz="1400" b="1" kern="0" dirty="0">
                <a:solidFill>
                  <a:srgbClr val="9D041D"/>
                </a:solidFill>
                <a:latin typeface="+mn-ea"/>
                <a:ea typeface="+mn-ea"/>
              </a:rPr>
              <a:t>5.6%</a:t>
            </a:r>
            <a:r>
              <a:rPr lang="zh-CN" altLang="en-US" sz="1400" kern="0" dirty="0">
                <a:solidFill>
                  <a:srgbClr val="333333"/>
                </a:solidFill>
                <a:latin typeface="+mn-ea"/>
                <a:ea typeface="+mn-ea"/>
              </a:rPr>
              <a:t>，大量卒中患者由于未得到有效治疗，丧失了生活和工作能力，导致因病致贫，给家庭以及社会带来负担，故</a:t>
            </a:r>
            <a:r>
              <a:rPr lang="zh-CN" altLang="zh-CN" sz="1400" kern="0" dirty="0">
                <a:solidFill>
                  <a:srgbClr val="333333"/>
                </a:solidFill>
                <a:latin typeface="+mn-ea"/>
                <a:ea typeface="+mn-ea"/>
              </a:rPr>
              <a:t>存在巨大且未被满足的临床需求</a:t>
            </a:r>
            <a:endParaRPr lang="en-US" altLang="zh-CN" sz="1400" kern="0" dirty="0">
              <a:solidFill>
                <a:srgbClr val="333333"/>
              </a:solidFill>
              <a:latin typeface="+mn-ea"/>
              <a:ea typeface="+mn-ea"/>
            </a:endParaRPr>
          </a:p>
          <a:p>
            <a:pPr marL="285750" indent="-285750" algn="just" fontAlgn="base">
              <a:spcBef>
                <a:spcPct val="0"/>
              </a:spcBef>
              <a:spcAft>
                <a:spcPct val="0"/>
              </a:spcAft>
              <a:buFont typeface="Wingdings" panose="05000000000000000000" pitchFamily="2" charset="2"/>
              <a:buChar char="p"/>
              <a:defRPr/>
            </a:pPr>
            <a:endParaRPr lang="en-US" altLang="zh-CN" sz="1400" kern="0" dirty="0">
              <a:solidFill>
                <a:srgbClr val="333333"/>
              </a:solidFill>
              <a:latin typeface="+mn-ea"/>
              <a:ea typeface="+mn-ea"/>
            </a:endParaRPr>
          </a:p>
          <a:p>
            <a:pPr marL="285750" indent="-285750" algn="just" fontAlgn="base">
              <a:spcBef>
                <a:spcPct val="0"/>
              </a:spcBef>
              <a:spcAft>
                <a:spcPct val="0"/>
              </a:spcAft>
              <a:buFont typeface="Wingdings" panose="05000000000000000000" pitchFamily="2" charset="2"/>
              <a:buChar char="p"/>
              <a:defRPr/>
            </a:pPr>
            <a:r>
              <a:rPr lang="zh-CN" altLang="en-US" sz="1400" b="1" kern="0" dirty="0">
                <a:solidFill>
                  <a:srgbClr val="9D041D"/>
                </a:solidFill>
                <a:latin typeface="+mn-ea"/>
                <a:ea typeface="+mn-ea"/>
              </a:rPr>
              <a:t>桂哌齐特可为超出溶栓治疗时间窗的</a:t>
            </a:r>
            <a:r>
              <a:rPr lang="en-US" altLang="zh-CN" sz="1400" b="1" kern="0" dirty="0">
                <a:solidFill>
                  <a:srgbClr val="9D041D"/>
                </a:solidFill>
                <a:latin typeface="+mn-ea"/>
                <a:ea typeface="+mn-ea"/>
              </a:rPr>
              <a:t>AIS</a:t>
            </a:r>
            <a:r>
              <a:rPr lang="zh-CN" altLang="en-US" sz="1400" b="1" kern="0" dirty="0">
                <a:solidFill>
                  <a:srgbClr val="9D041D"/>
                </a:solidFill>
                <a:latin typeface="+mn-ea"/>
                <a:ea typeface="+mn-ea"/>
              </a:rPr>
              <a:t>患者提供治疗新选择</a:t>
            </a:r>
            <a:r>
              <a:rPr lang="zh-CN" altLang="en-US" sz="1400" b="0" kern="0" dirty="0">
                <a:solidFill>
                  <a:srgbClr val="333333"/>
                </a:solidFill>
                <a:latin typeface="+mn-ea"/>
                <a:ea typeface="+mn-ea"/>
                <a:cs typeface="宋体" panose="02010600030101010101" pitchFamily="2" charset="-122"/>
              </a:rPr>
              <a:t>：上市后再评价临床研究</a:t>
            </a:r>
            <a:r>
              <a:rPr lang="zh-CN" altLang="en-US" sz="1400" kern="0" dirty="0">
                <a:solidFill>
                  <a:srgbClr val="333333"/>
                </a:solidFill>
                <a:latin typeface="+mn-ea"/>
                <a:ea typeface="+mn-ea"/>
                <a:cs typeface="宋体" panose="02010600030101010101" pitchFamily="2" charset="-122"/>
              </a:rPr>
              <a:t>结果显示桂哌齐特</a:t>
            </a:r>
            <a:r>
              <a:rPr lang="zh-CN" altLang="en-US" sz="1400" b="0" kern="0" dirty="0">
                <a:solidFill>
                  <a:srgbClr val="333333"/>
                </a:solidFill>
                <a:latin typeface="+mn-ea"/>
                <a:ea typeface="+mn-ea"/>
                <a:cs typeface="宋体" panose="02010600030101010101" pitchFamily="2" charset="-122"/>
              </a:rPr>
              <a:t>治疗急性缺血性脑卒中</a:t>
            </a:r>
            <a:r>
              <a:rPr lang="en-US" altLang="zh-CN" sz="1400" b="0" kern="0" dirty="0">
                <a:solidFill>
                  <a:srgbClr val="333333"/>
                </a:solidFill>
                <a:latin typeface="+mn-ea"/>
                <a:ea typeface="+mn-ea"/>
                <a:cs typeface="宋体" panose="02010600030101010101" pitchFamily="2" charset="-122"/>
              </a:rPr>
              <a:t>(</a:t>
            </a:r>
            <a:r>
              <a:rPr lang="zh-CN" altLang="en-US" sz="1400" b="0" kern="0" dirty="0">
                <a:solidFill>
                  <a:srgbClr val="333333"/>
                </a:solidFill>
                <a:latin typeface="+mn-ea"/>
                <a:ea typeface="+mn-ea"/>
                <a:cs typeface="宋体" panose="02010600030101010101" pitchFamily="2" charset="-122"/>
              </a:rPr>
              <a:t>＜</a:t>
            </a:r>
            <a:r>
              <a:rPr lang="en-US" altLang="zh-CN" sz="1400" b="0" kern="0" dirty="0">
                <a:solidFill>
                  <a:srgbClr val="333333"/>
                </a:solidFill>
                <a:latin typeface="+mn-ea"/>
                <a:ea typeface="+mn-ea"/>
                <a:cs typeface="宋体" panose="02010600030101010101" pitchFamily="2" charset="-122"/>
              </a:rPr>
              <a:t>48h)</a:t>
            </a:r>
            <a:r>
              <a:rPr lang="zh-CN" altLang="en-US" sz="1400" b="0" kern="0" dirty="0">
                <a:solidFill>
                  <a:srgbClr val="333333"/>
                </a:solidFill>
                <a:latin typeface="+mn-ea"/>
                <a:ea typeface="+mn-ea"/>
                <a:cs typeface="宋体" panose="02010600030101010101" pitchFamily="2" charset="-122"/>
              </a:rPr>
              <a:t>患者，具有明确的疗效优势、临床安全性良好，</a:t>
            </a:r>
            <a:r>
              <a:rPr lang="zh-CN" altLang="en-US" sz="1400" b="1" kern="0" dirty="0">
                <a:solidFill>
                  <a:srgbClr val="9D041D"/>
                </a:solidFill>
                <a:latin typeface="+mn-ea"/>
                <a:ea typeface="+mn-ea"/>
              </a:rPr>
              <a:t>大幅度将现有治疗时间窗延长至</a:t>
            </a:r>
            <a:r>
              <a:rPr lang="en-US" altLang="zh-CN" sz="1400" b="1" kern="0" dirty="0">
                <a:solidFill>
                  <a:srgbClr val="9D041D"/>
                </a:solidFill>
                <a:latin typeface="+mn-ea"/>
                <a:ea typeface="+mn-ea"/>
              </a:rPr>
              <a:t>48</a:t>
            </a:r>
            <a:r>
              <a:rPr lang="zh-CN" altLang="en-US" sz="1400" b="1" kern="0" dirty="0">
                <a:solidFill>
                  <a:srgbClr val="9D041D"/>
                </a:solidFill>
                <a:latin typeface="+mn-ea"/>
                <a:ea typeface="+mn-ea"/>
              </a:rPr>
              <a:t>小时，满足了国内卒中治疗的临床需求，丰富治疗手段，</a:t>
            </a:r>
            <a:r>
              <a:rPr lang="zh-CN" altLang="en-US" sz="1400" b="1" kern="0" dirty="0">
                <a:solidFill>
                  <a:srgbClr val="9D041D"/>
                </a:solidFill>
                <a:latin typeface="+mn-ea"/>
                <a:ea typeface="+mn-ea"/>
                <a:cs typeface="宋体" panose="02010600030101010101" pitchFamily="2" charset="-122"/>
              </a:rPr>
              <a:t>提高患者可及性</a:t>
            </a:r>
            <a:endParaRPr lang="en-US" altLang="zh-CN" sz="1400" b="1" kern="0" dirty="0">
              <a:solidFill>
                <a:srgbClr val="9D041D"/>
              </a:solidFill>
              <a:latin typeface="+mn-ea"/>
              <a:ea typeface="+mn-ea"/>
              <a:cs typeface="宋体" panose="02010600030101010101" pitchFamily="2" charset="-122"/>
            </a:endParaRPr>
          </a:p>
          <a:p>
            <a:pPr marL="285750" indent="-285750" algn="just" fontAlgn="base">
              <a:spcBef>
                <a:spcPct val="0"/>
              </a:spcBef>
              <a:spcAft>
                <a:spcPct val="0"/>
              </a:spcAft>
              <a:buFont typeface="Wingdings" panose="05000000000000000000" pitchFamily="2" charset="2"/>
              <a:buChar char="p"/>
              <a:defRPr/>
            </a:pPr>
            <a:endParaRPr lang="en-US" altLang="zh-CN" sz="1400" kern="0" dirty="0">
              <a:solidFill>
                <a:srgbClr val="333333"/>
              </a:solidFill>
              <a:latin typeface="+mn-ea"/>
              <a:ea typeface="+mn-ea"/>
            </a:endParaRPr>
          </a:p>
          <a:p>
            <a:pPr marL="285750" indent="-285750" algn="just" fontAlgn="base">
              <a:spcBef>
                <a:spcPct val="0"/>
              </a:spcBef>
              <a:spcAft>
                <a:spcPct val="0"/>
              </a:spcAft>
              <a:buFont typeface="Wingdings" panose="05000000000000000000" pitchFamily="2" charset="2"/>
              <a:buChar char="p"/>
              <a:defRPr/>
            </a:pPr>
            <a:r>
              <a:rPr lang="zh-CN" altLang="en-US" sz="1400" dirty="0">
                <a:solidFill>
                  <a:schemeClr val="tx1"/>
                </a:solidFill>
                <a:latin typeface="+mn-ea"/>
                <a:cs typeface="+mn-ea"/>
              </a:rPr>
              <a:t>桂哌齐特被</a:t>
            </a:r>
            <a:r>
              <a:rPr lang="en-US" altLang="zh-CN" sz="1400" b="1" dirty="0">
                <a:solidFill>
                  <a:srgbClr val="9D041D"/>
                </a:solidFill>
                <a:latin typeface="+mn-ea"/>
                <a:cs typeface="+mn-ea"/>
              </a:rPr>
              <a:t>《</a:t>
            </a:r>
            <a:r>
              <a:rPr lang="zh-CN" altLang="en-US" sz="1400" b="1" dirty="0">
                <a:solidFill>
                  <a:srgbClr val="9D041D"/>
                </a:solidFill>
                <a:latin typeface="+mn-ea"/>
                <a:cs typeface="+mn-ea"/>
              </a:rPr>
              <a:t>中国急性缺血性卒中诊治指南</a:t>
            </a:r>
            <a:r>
              <a:rPr lang="en-US" altLang="zh-CN" sz="1400" b="1" dirty="0">
                <a:solidFill>
                  <a:srgbClr val="9D041D"/>
                </a:solidFill>
                <a:latin typeface="+mn-ea"/>
                <a:cs typeface="+mn-ea"/>
              </a:rPr>
              <a:t>2023》</a:t>
            </a:r>
            <a:r>
              <a:rPr lang="zh-CN" altLang="en-US" sz="1400" b="1" dirty="0">
                <a:solidFill>
                  <a:srgbClr val="9D041D"/>
                </a:solidFill>
                <a:latin typeface="+mn-ea"/>
                <a:cs typeface="+mn-ea"/>
              </a:rPr>
              <a:t>作为扩血管治疗唯一推荐药物，具有不可替代性。</a:t>
            </a:r>
            <a:r>
              <a:rPr lang="zh-CN" altLang="en-US" sz="1400" kern="0" dirty="0">
                <a:solidFill>
                  <a:srgbClr val="333333"/>
                </a:solidFill>
                <a:latin typeface="+mn-ea"/>
                <a:ea typeface="+mn-ea"/>
                <a:cs typeface="宋体" panose="02010600030101010101" pitchFamily="2" charset="-122"/>
              </a:rPr>
              <a:t>指南中治疗脑卒中且</a:t>
            </a:r>
            <a:r>
              <a:rPr lang="zh-CN" altLang="en-US" sz="1400" kern="0" dirty="0">
                <a:solidFill>
                  <a:schemeClr val="tx1"/>
                </a:solidFill>
                <a:latin typeface="+mn-ea"/>
                <a:ea typeface="+mn-ea"/>
                <a:cs typeface="宋体" panose="02010600030101010101" pitchFamily="2" charset="-122"/>
              </a:rPr>
              <a:t>有充分循证证据的化药包括桂哌齐特在内</a:t>
            </a:r>
            <a:r>
              <a:rPr lang="zh-CN" altLang="en-US" sz="1400" b="1" kern="0" dirty="0">
                <a:solidFill>
                  <a:srgbClr val="9D041D"/>
                </a:solidFill>
                <a:latin typeface="+mn-ea"/>
                <a:ea typeface="+mn-ea"/>
                <a:cs typeface="宋体" panose="02010600030101010101" pitchFamily="2" charset="-122"/>
              </a:rPr>
              <a:t>仅有</a:t>
            </a:r>
            <a:r>
              <a:rPr lang="en-US" altLang="zh-CN" sz="1400" b="1" kern="0" dirty="0">
                <a:solidFill>
                  <a:srgbClr val="9D041D"/>
                </a:solidFill>
                <a:latin typeface="+mn-ea"/>
                <a:ea typeface="+mn-ea"/>
                <a:cs typeface="宋体" panose="02010600030101010101" pitchFamily="2" charset="-122"/>
              </a:rPr>
              <a:t>4</a:t>
            </a:r>
            <a:r>
              <a:rPr lang="zh-CN" altLang="en-US" sz="1400" b="1" kern="0" dirty="0">
                <a:solidFill>
                  <a:srgbClr val="9D041D"/>
                </a:solidFill>
                <a:latin typeface="+mn-ea"/>
                <a:ea typeface="+mn-ea"/>
                <a:cs typeface="宋体" panose="02010600030101010101" pitchFamily="2" charset="-122"/>
              </a:rPr>
              <a:t>个</a:t>
            </a:r>
            <a:r>
              <a:rPr lang="zh-CN" altLang="en-US" sz="1400" b="0" kern="0" dirty="0">
                <a:solidFill>
                  <a:srgbClr val="333333"/>
                </a:solidFill>
                <a:latin typeface="+mn-ea"/>
                <a:ea typeface="+mn-ea"/>
                <a:cs typeface="宋体" panose="02010600030101010101" pitchFamily="2" charset="-122"/>
              </a:rPr>
              <a:t>，</a:t>
            </a:r>
            <a:r>
              <a:rPr lang="zh-CN" altLang="en-US" sz="1400" dirty="0">
                <a:solidFill>
                  <a:schemeClr val="tx1"/>
                </a:solidFill>
                <a:latin typeface="+mn-ea"/>
                <a:cs typeface="+mn-ea"/>
              </a:rPr>
              <a:t>推荐级别相同，其余</a:t>
            </a:r>
            <a:r>
              <a:rPr lang="en-US" altLang="zh-CN" sz="1400" dirty="0">
                <a:solidFill>
                  <a:schemeClr val="tx1"/>
                </a:solidFill>
                <a:latin typeface="+mn-ea"/>
                <a:cs typeface="+mn-ea"/>
              </a:rPr>
              <a:t>3</a:t>
            </a:r>
            <a:r>
              <a:rPr lang="zh-CN" altLang="en-US" sz="1400" dirty="0">
                <a:solidFill>
                  <a:schemeClr val="tx1"/>
                </a:solidFill>
                <a:latin typeface="+mn-ea"/>
                <a:cs typeface="+mn-ea"/>
              </a:rPr>
              <a:t>个均已纳入医保。</a:t>
            </a:r>
            <a:endParaRPr lang="en-US" altLang="zh-CN" sz="1400" b="0" kern="0" dirty="0">
              <a:solidFill>
                <a:schemeClr val="tx1"/>
              </a:solidFill>
              <a:latin typeface="+mn-ea"/>
              <a:ea typeface="+mn-ea"/>
              <a:cs typeface="宋体" panose="02010600030101010101" pitchFamily="2" charset="-122"/>
            </a:endParaRPr>
          </a:p>
        </p:txBody>
      </p:sp>
      <p:sp>
        <p:nvSpPr>
          <p:cNvPr id="6" name="圆角矩形 8">
            <a:extLst>
              <a:ext uri="{FF2B5EF4-FFF2-40B4-BE49-F238E27FC236}">
                <a16:creationId xmlns:a16="http://schemas.microsoft.com/office/drawing/2014/main" id="{C2202335-786E-6B6D-EDF3-5A9FD3F762EC}"/>
              </a:ext>
            </a:extLst>
          </p:cNvPr>
          <p:cNvSpPr/>
          <p:nvPr/>
        </p:nvSpPr>
        <p:spPr>
          <a:xfrm>
            <a:off x="5791706" y="1135209"/>
            <a:ext cx="5735541" cy="445464"/>
          </a:xfrm>
          <a:prstGeom prst="roundRect">
            <a:avLst>
              <a:gd name="adj" fmla="val 20000"/>
            </a:avLst>
          </a:prstGeom>
          <a:solidFill>
            <a:schemeClr val="accent2">
              <a:lumMod val="60000"/>
              <a:lumOff val="40000"/>
            </a:schemeClr>
          </a:solidFill>
          <a:ln w="5715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lnSpcReduction="10000"/>
          </a:bodyPr>
          <a:lstStyle/>
          <a:p>
            <a:pPr algn="ctr"/>
            <a:r>
              <a:rPr lang="zh-CN" altLang="en-US" sz="2000" b="1" dirty="0">
                <a:solidFill>
                  <a:schemeClr val="tx1"/>
                </a:solidFill>
                <a:sym typeface="思源宋体 CN SemiBold" panose="02020600000000000000" pitchFamily="18" charset="-122"/>
              </a:rPr>
              <a:t>弥补卒中未被满足的治疗需求</a:t>
            </a:r>
          </a:p>
        </p:txBody>
      </p:sp>
      <p:sp>
        <p:nvSpPr>
          <p:cNvPr id="7" name="圆角矩形 8">
            <a:extLst>
              <a:ext uri="{FF2B5EF4-FFF2-40B4-BE49-F238E27FC236}">
                <a16:creationId xmlns:a16="http://schemas.microsoft.com/office/drawing/2014/main" id="{CF7F6E5F-2F9F-7BC6-A70C-9CC77E7E1AA4}"/>
              </a:ext>
            </a:extLst>
          </p:cNvPr>
          <p:cNvSpPr/>
          <p:nvPr/>
        </p:nvSpPr>
        <p:spPr>
          <a:xfrm>
            <a:off x="950717" y="1124969"/>
            <a:ext cx="4212634" cy="445464"/>
          </a:xfrm>
          <a:prstGeom prst="roundRect">
            <a:avLst>
              <a:gd name="adj" fmla="val 20000"/>
            </a:avLst>
          </a:prstGeom>
          <a:solidFill>
            <a:schemeClr val="accent2">
              <a:lumMod val="60000"/>
              <a:lumOff val="40000"/>
            </a:schemeClr>
          </a:solidFill>
          <a:ln w="5715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lnSpcReduction="10000"/>
          </a:bodyPr>
          <a:lstStyle/>
          <a:p>
            <a:pPr algn="ctr"/>
            <a:r>
              <a:rPr lang="zh-CN" altLang="en-US" sz="2000" b="1" dirty="0">
                <a:solidFill>
                  <a:schemeClr val="tx1"/>
                </a:solidFill>
                <a:sym typeface="思源宋体 CN SemiBold" panose="02020600000000000000" pitchFamily="18" charset="-122"/>
              </a:rPr>
              <a:t>治疗疾病基本情况</a:t>
            </a:r>
          </a:p>
        </p:txBody>
      </p:sp>
      <p:sp>
        <p:nvSpPr>
          <p:cNvPr id="11" name="圆角矩形 8">
            <a:extLst>
              <a:ext uri="{FF2B5EF4-FFF2-40B4-BE49-F238E27FC236}">
                <a16:creationId xmlns:a16="http://schemas.microsoft.com/office/drawing/2014/main" id="{2845BCCE-025B-BDA6-568D-9326220D71B9}"/>
              </a:ext>
            </a:extLst>
          </p:cNvPr>
          <p:cNvSpPr/>
          <p:nvPr/>
        </p:nvSpPr>
        <p:spPr>
          <a:xfrm>
            <a:off x="915868" y="3553919"/>
            <a:ext cx="4315031" cy="445464"/>
          </a:xfrm>
          <a:prstGeom prst="roundRect">
            <a:avLst>
              <a:gd name="adj" fmla="val 20000"/>
            </a:avLst>
          </a:prstGeom>
          <a:solidFill>
            <a:schemeClr val="accent2">
              <a:lumMod val="60000"/>
              <a:lumOff val="40000"/>
            </a:schemeClr>
          </a:solidFill>
          <a:ln w="5715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lnSpcReduction="10000"/>
          </a:bodyPr>
          <a:lstStyle/>
          <a:p>
            <a:pPr algn="ctr"/>
            <a:r>
              <a:rPr lang="zh-CN" altLang="en-US" sz="2000" b="1" dirty="0">
                <a:solidFill>
                  <a:schemeClr val="tx1"/>
                </a:solidFill>
                <a:sym typeface="思源宋体 CN SemiBold" panose="02020600000000000000" pitchFamily="18" charset="-122"/>
              </a:rPr>
              <a:t>大陆地区发病率、 年发病患者总数</a:t>
            </a:r>
          </a:p>
        </p:txBody>
      </p:sp>
    </p:spTree>
    <p:extLst>
      <p:ext uri="{BB962C8B-B14F-4D97-AF65-F5344CB8AC3E}">
        <p14:creationId xmlns:p14="http://schemas.microsoft.com/office/powerpoint/2010/main" val="3774354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1523B2-9109-C983-156F-E283A68B36BD}"/>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r>
              <a:rPr lang="en-US" altLang="zh-CN" sz="2800" dirty="0"/>
              <a:t>02-</a:t>
            </a:r>
            <a:r>
              <a:rPr lang="zh-CN" altLang="en-US" sz="2800" dirty="0"/>
              <a:t>安全性 </a:t>
            </a:r>
            <a:r>
              <a:rPr lang="en-US" altLang="zh-CN" sz="2800" dirty="0"/>
              <a:t>-- </a:t>
            </a:r>
            <a:r>
              <a:rPr lang="zh-CN" altLang="en-US" sz="2400" dirty="0"/>
              <a:t>上市后超万例真实世界研究证实桂哌齐特出色的安全性</a:t>
            </a:r>
            <a:endParaRPr lang="zh-CN" altLang="en-US" sz="2800" dirty="0"/>
          </a:p>
        </p:txBody>
      </p:sp>
      <p:grpSp>
        <p:nvGrpSpPr>
          <p:cNvPr id="8" name="组合 7">
            <a:extLst>
              <a:ext uri="{FF2B5EF4-FFF2-40B4-BE49-F238E27FC236}">
                <a16:creationId xmlns:a16="http://schemas.microsoft.com/office/drawing/2014/main" id="{73AA8E9F-EF86-F10B-D867-36AACE9CB095}"/>
              </a:ext>
            </a:extLst>
          </p:cNvPr>
          <p:cNvGrpSpPr/>
          <p:nvPr/>
        </p:nvGrpSpPr>
        <p:grpSpPr>
          <a:xfrm>
            <a:off x="537109" y="1258121"/>
            <a:ext cx="1995554" cy="1289905"/>
            <a:chOff x="926798" y="1836413"/>
            <a:chExt cx="1921227" cy="1289905"/>
          </a:xfrm>
          <a:solidFill>
            <a:schemeClr val="accent2">
              <a:lumMod val="60000"/>
              <a:lumOff val="40000"/>
            </a:schemeClr>
          </a:solidFill>
        </p:grpSpPr>
        <p:sp>
          <p:nvSpPr>
            <p:cNvPr id="5" name="Freeform 49">
              <a:extLst>
                <a:ext uri="{FF2B5EF4-FFF2-40B4-BE49-F238E27FC236}">
                  <a16:creationId xmlns:a16="http://schemas.microsoft.com/office/drawing/2014/main" id="{E6B0FE63-6033-D355-C8E0-5EF7E0DEA51A}"/>
                </a:ext>
              </a:extLst>
            </p:cNvPr>
            <p:cNvSpPr>
              <a:spLocks/>
            </p:cNvSpPr>
            <p:nvPr/>
          </p:nvSpPr>
          <p:spPr bwMode="auto">
            <a:xfrm>
              <a:off x="2436053" y="2421061"/>
              <a:ext cx="411972" cy="205987"/>
            </a:xfrm>
            <a:custGeom>
              <a:avLst/>
              <a:gdLst>
                <a:gd name="T0" fmla="*/ 174 w 350"/>
                <a:gd name="T1" fmla="*/ 175 h 175"/>
                <a:gd name="T2" fmla="*/ 350 w 350"/>
                <a:gd name="T3" fmla="*/ 0 h 175"/>
                <a:gd name="T4" fmla="*/ 0 w 350"/>
                <a:gd name="T5" fmla="*/ 0 h 175"/>
                <a:gd name="T6" fmla="*/ 174 w 350"/>
                <a:gd name="T7" fmla="*/ 175 h 175"/>
              </a:gdLst>
              <a:ahLst/>
              <a:cxnLst>
                <a:cxn ang="0">
                  <a:pos x="T0" y="T1"/>
                </a:cxn>
                <a:cxn ang="0">
                  <a:pos x="T2" y="T3"/>
                </a:cxn>
                <a:cxn ang="0">
                  <a:pos x="T4" y="T5"/>
                </a:cxn>
                <a:cxn ang="0">
                  <a:pos x="T6" y="T7"/>
                </a:cxn>
              </a:cxnLst>
              <a:rect l="0" t="0" r="r" b="b"/>
              <a:pathLst>
                <a:path w="350" h="175">
                  <a:moveTo>
                    <a:pt x="174" y="175"/>
                  </a:moveTo>
                  <a:lnTo>
                    <a:pt x="350" y="0"/>
                  </a:lnTo>
                  <a:lnTo>
                    <a:pt x="0" y="0"/>
                  </a:lnTo>
                  <a:lnTo>
                    <a:pt x="174" y="175"/>
                  </a:lnTo>
                  <a:close/>
                </a:path>
              </a:pathLst>
            </a:custGeom>
            <a:grpFill/>
            <a:ln>
              <a:noFill/>
            </a:ln>
          </p:spPr>
          <p:txBody>
            <a:bodyPr vert="horz" wrap="square" lIns="91440" tIns="45720" rIns="91440" bIns="45720" numCol="1" anchor="t" anchorCtr="0" compatLnSpc="1">
              <a:prstTxWarp prst="textNoShape">
                <a:avLst/>
              </a:prstTxWarp>
            </a:bodyPr>
            <a:lstStyle/>
            <a:p>
              <a:endParaRPr lang="en-US" sz="1200">
                <a:latin typeface="思源宋体 CN SemiBold" panose="02020600000000000000" pitchFamily="18" charset="-122"/>
                <a:ea typeface="思源宋体 CN SemiBold" panose="02020600000000000000" pitchFamily="18" charset="-122"/>
                <a:sym typeface="思源宋体 CN SemiBold" panose="02020600000000000000" pitchFamily="18" charset="-122"/>
              </a:endParaRPr>
            </a:p>
          </p:txBody>
        </p:sp>
        <p:sp>
          <p:nvSpPr>
            <p:cNvPr id="6" name="Freeform 50">
              <a:extLst>
                <a:ext uri="{FF2B5EF4-FFF2-40B4-BE49-F238E27FC236}">
                  <a16:creationId xmlns:a16="http://schemas.microsoft.com/office/drawing/2014/main" id="{8C660154-2E76-4592-DE18-C29F88BCF0E1}"/>
                </a:ext>
              </a:extLst>
            </p:cNvPr>
            <p:cNvSpPr>
              <a:spLocks/>
            </p:cNvSpPr>
            <p:nvPr/>
          </p:nvSpPr>
          <p:spPr bwMode="auto">
            <a:xfrm>
              <a:off x="2436053" y="2215076"/>
              <a:ext cx="411972" cy="205987"/>
            </a:xfrm>
            <a:custGeom>
              <a:avLst/>
              <a:gdLst>
                <a:gd name="T0" fmla="*/ 174 w 350"/>
                <a:gd name="T1" fmla="*/ 0 h 175"/>
                <a:gd name="T2" fmla="*/ 0 w 350"/>
                <a:gd name="T3" fmla="*/ 175 h 175"/>
                <a:gd name="T4" fmla="*/ 350 w 350"/>
                <a:gd name="T5" fmla="*/ 175 h 175"/>
                <a:gd name="T6" fmla="*/ 174 w 350"/>
                <a:gd name="T7" fmla="*/ 0 h 175"/>
              </a:gdLst>
              <a:ahLst/>
              <a:cxnLst>
                <a:cxn ang="0">
                  <a:pos x="T0" y="T1"/>
                </a:cxn>
                <a:cxn ang="0">
                  <a:pos x="T2" y="T3"/>
                </a:cxn>
                <a:cxn ang="0">
                  <a:pos x="T4" y="T5"/>
                </a:cxn>
                <a:cxn ang="0">
                  <a:pos x="T6" y="T7"/>
                </a:cxn>
              </a:cxnLst>
              <a:rect l="0" t="0" r="r" b="b"/>
              <a:pathLst>
                <a:path w="350" h="175">
                  <a:moveTo>
                    <a:pt x="174" y="0"/>
                  </a:moveTo>
                  <a:lnTo>
                    <a:pt x="0" y="175"/>
                  </a:lnTo>
                  <a:lnTo>
                    <a:pt x="350" y="175"/>
                  </a:lnTo>
                  <a:lnTo>
                    <a:pt x="174" y="0"/>
                  </a:lnTo>
                  <a:close/>
                </a:path>
              </a:pathLst>
            </a:custGeom>
            <a:grpFill/>
            <a:ln>
              <a:noFill/>
            </a:ln>
          </p:spPr>
          <p:txBody>
            <a:bodyPr vert="horz" wrap="square" lIns="91440" tIns="45720" rIns="91440" bIns="45720" numCol="1" anchor="t" anchorCtr="0" compatLnSpc="1">
              <a:prstTxWarp prst="textNoShape">
                <a:avLst/>
              </a:prstTxWarp>
            </a:bodyPr>
            <a:lstStyle/>
            <a:p>
              <a:endParaRPr lang="en-US" sz="1200">
                <a:latin typeface="思源宋体 CN SemiBold" panose="02020600000000000000" pitchFamily="18" charset="-122"/>
                <a:ea typeface="思源宋体 CN SemiBold" panose="02020600000000000000" pitchFamily="18" charset="-122"/>
                <a:sym typeface="思源宋体 CN SemiBold" panose="02020600000000000000" pitchFamily="18" charset="-122"/>
              </a:endParaRPr>
            </a:p>
          </p:txBody>
        </p:sp>
        <p:sp>
          <p:nvSpPr>
            <p:cNvPr id="7" name="文本框 6">
              <a:extLst>
                <a:ext uri="{FF2B5EF4-FFF2-40B4-BE49-F238E27FC236}">
                  <a16:creationId xmlns:a16="http://schemas.microsoft.com/office/drawing/2014/main" id="{E5E621FB-D84A-9D8C-CAED-7B374E210980}"/>
                </a:ext>
              </a:extLst>
            </p:cNvPr>
            <p:cNvSpPr txBox="1"/>
            <p:nvPr/>
          </p:nvSpPr>
          <p:spPr>
            <a:xfrm>
              <a:off x="926798" y="1836413"/>
              <a:ext cx="1729962" cy="1289905"/>
            </a:xfrm>
            <a:prstGeom prst="rect">
              <a:avLst/>
            </a:prstGeom>
            <a:grpFill/>
          </p:spPr>
          <p:txBody>
            <a:bodyPr wrap="square" rtlCol="0">
              <a:spAutoFit/>
            </a:bodyPr>
            <a:lstStyle/>
            <a:p>
              <a:pPr algn="ctr">
                <a:lnSpc>
                  <a:spcPct val="150000"/>
                </a:lnSpc>
              </a:pPr>
              <a:r>
                <a:rPr lang="zh-CN" altLang="en-US" b="1" dirty="0">
                  <a:latin typeface="+mn-ea"/>
                  <a:sym typeface="思源宋体 CN SemiBold" panose="02020600000000000000" pitchFamily="18" charset="-122"/>
                </a:rPr>
                <a:t>说明书</a:t>
              </a:r>
              <a:endParaRPr lang="en-US" altLang="zh-CN" b="1" dirty="0">
                <a:latin typeface="+mn-ea"/>
                <a:sym typeface="思源宋体 CN SemiBold" panose="02020600000000000000" pitchFamily="18" charset="-122"/>
              </a:endParaRPr>
            </a:p>
            <a:p>
              <a:pPr algn="ctr">
                <a:lnSpc>
                  <a:spcPct val="150000"/>
                </a:lnSpc>
              </a:pPr>
              <a:r>
                <a:rPr lang="zh-CN" altLang="en-US" b="1" dirty="0">
                  <a:latin typeface="+mn-ea"/>
                  <a:sym typeface="思源宋体 CN SemiBold" panose="02020600000000000000" pitchFamily="18" charset="-122"/>
                </a:rPr>
                <a:t>收载的</a:t>
              </a:r>
              <a:endParaRPr lang="en-US" altLang="zh-CN" b="1" dirty="0">
                <a:latin typeface="+mn-ea"/>
                <a:sym typeface="思源宋体 CN SemiBold" panose="02020600000000000000" pitchFamily="18" charset="-122"/>
              </a:endParaRPr>
            </a:p>
            <a:p>
              <a:pPr algn="ctr">
                <a:lnSpc>
                  <a:spcPct val="150000"/>
                </a:lnSpc>
              </a:pPr>
              <a:r>
                <a:rPr lang="zh-CN" altLang="en-US" b="1" dirty="0">
                  <a:latin typeface="+mn-ea"/>
                  <a:sym typeface="思源宋体 CN SemiBold" panose="02020600000000000000" pitchFamily="18" charset="-122"/>
                </a:rPr>
                <a:t>安全性信息</a:t>
              </a:r>
              <a:endParaRPr lang="en-US" b="1" dirty="0">
                <a:latin typeface="+mn-ea"/>
                <a:sym typeface="思源宋体 CN SemiBold" panose="02020600000000000000" pitchFamily="18" charset="-122"/>
              </a:endParaRPr>
            </a:p>
          </p:txBody>
        </p:sp>
      </p:grpSp>
      <p:sp>
        <p:nvSpPr>
          <p:cNvPr id="10" name="文本框 9">
            <a:extLst>
              <a:ext uri="{FF2B5EF4-FFF2-40B4-BE49-F238E27FC236}">
                <a16:creationId xmlns:a16="http://schemas.microsoft.com/office/drawing/2014/main" id="{542E278D-FC14-4DE9-F8F0-D129CE9572C0}"/>
              </a:ext>
            </a:extLst>
          </p:cNvPr>
          <p:cNvSpPr txBox="1"/>
          <p:nvPr/>
        </p:nvSpPr>
        <p:spPr>
          <a:xfrm>
            <a:off x="2634193" y="1220418"/>
            <a:ext cx="8809462" cy="1337289"/>
          </a:xfrm>
          <a:prstGeom prst="rect">
            <a:avLst/>
          </a:prstGeom>
          <a:noFill/>
        </p:spPr>
        <p:txBody>
          <a:bodyPr wrap="square">
            <a:spAutoFit/>
          </a:bodyPr>
          <a:lstStyle/>
          <a:p>
            <a:pPr marL="285750" indent="-285750">
              <a:lnSpc>
                <a:spcPts val="2500"/>
              </a:lnSpc>
              <a:buFont typeface="Wingdings" panose="05000000000000000000" pitchFamily="2" charset="2"/>
              <a:buChar char="Ø"/>
            </a:pPr>
            <a:r>
              <a:rPr lang="zh-CN" altLang="zh-CN" sz="1400" b="0" kern="0" dirty="0">
                <a:effectLst/>
                <a:latin typeface="+mn-ea"/>
                <a:ea typeface="+mn-ea"/>
                <a:cs typeface="宋体" panose="02010600030101010101" pitchFamily="2" charset="-122"/>
              </a:rPr>
              <a:t>头痛</a:t>
            </a:r>
            <a:r>
              <a:rPr lang="zh-CN" altLang="zh-CN" sz="1400" kern="0" dirty="0">
                <a:effectLst/>
                <a:latin typeface="+mn-ea"/>
                <a:ea typeface="+mn-ea"/>
                <a:cs typeface="宋体" panose="02010600030101010101" pitchFamily="2" charset="-122"/>
              </a:rPr>
              <a:t>常见</a:t>
            </a:r>
            <a:r>
              <a:rPr lang="zh-CN" altLang="zh-CN" sz="1400" b="0" kern="0" dirty="0">
                <a:effectLst/>
                <a:latin typeface="+mn-ea"/>
                <a:ea typeface="+mn-ea"/>
                <a:cs typeface="宋体" panose="02010600030101010101" pitchFamily="2" charset="-122"/>
              </a:rPr>
              <a:t>。</a:t>
            </a:r>
            <a:endParaRPr lang="en-US" altLang="zh-CN" sz="1400" b="0" kern="0" dirty="0">
              <a:effectLst/>
              <a:latin typeface="+mn-ea"/>
              <a:ea typeface="+mn-ea"/>
              <a:cs typeface="宋体" panose="02010600030101010101" pitchFamily="2" charset="-122"/>
            </a:endParaRPr>
          </a:p>
          <a:p>
            <a:pPr marL="285750" indent="-285750">
              <a:lnSpc>
                <a:spcPts val="2500"/>
              </a:lnSpc>
              <a:buFont typeface="Wingdings" panose="05000000000000000000" pitchFamily="2" charset="2"/>
              <a:buChar char="Ø"/>
            </a:pPr>
            <a:r>
              <a:rPr lang="zh-CN" altLang="en-US" sz="1400" b="0" kern="0" dirty="0">
                <a:effectLst/>
                <a:latin typeface="+mn-ea"/>
                <a:ea typeface="+mn-ea"/>
                <a:cs typeface="宋体" panose="02010600030101010101" pitchFamily="2" charset="-122"/>
              </a:rPr>
              <a:t>头晕、头部不适、</a:t>
            </a:r>
            <a:r>
              <a:rPr lang="zh-CN" altLang="zh-CN" sz="1400" b="0" kern="0" dirty="0">
                <a:effectLst/>
                <a:latin typeface="+mn-ea"/>
                <a:ea typeface="+mn-ea"/>
                <a:cs typeface="宋体" panose="02010600030101010101" pitchFamily="2" charset="-122"/>
              </a:rPr>
              <a:t>恶心、</a:t>
            </a:r>
            <a:r>
              <a:rPr lang="zh-CN" altLang="en-US" sz="1400" b="0" kern="0" dirty="0">
                <a:effectLst/>
                <a:latin typeface="+mn-ea"/>
                <a:ea typeface="+mn-ea"/>
                <a:cs typeface="宋体" panose="02010600030101010101" pitchFamily="2" charset="-122"/>
              </a:rPr>
              <a:t>腹泻、腹痛、</a:t>
            </a:r>
            <a:r>
              <a:rPr lang="zh-CN" altLang="zh-CN" sz="1400" b="0" kern="0" dirty="0">
                <a:effectLst/>
                <a:latin typeface="+mn-ea"/>
                <a:ea typeface="+mn-ea"/>
                <a:cs typeface="宋体" panose="02010600030101010101" pitchFamily="2" charset="-122"/>
              </a:rPr>
              <a:t>心悸、潮红、过敏反应、呼吸困难、肝肾功能异常、白细胞减少、</a:t>
            </a:r>
            <a:r>
              <a:rPr lang="zh-CN" altLang="en-US" sz="1400" b="0" kern="0" dirty="0">
                <a:effectLst/>
                <a:latin typeface="+mn-ea"/>
                <a:ea typeface="+mn-ea"/>
                <a:cs typeface="宋体" panose="02010600030101010101" pitchFamily="2" charset="-122"/>
              </a:rPr>
              <a:t>肾功能损害、</a:t>
            </a:r>
            <a:r>
              <a:rPr lang="zh-CN" altLang="zh-CN" sz="1400" b="0" kern="0" dirty="0">
                <a:effectLst/>
                <a:latin typeface="+mn-ea"/>
                <a:ea typeface="+mn-ea"/>
                <a:cs typeface="宋体" panose="02010600030101010101" pitchFamily="2" charset="-122"/>
              </a:rPr>
              <a:t>皮疹、瘙痒、胸部不适等</a:t>
            </a:r>
            <a:r>
              <a:rPr lang="zh-CN" altLang="zh-CN" sz="1400" kern="0" dirty="0">
                <a:effectLst/>
                <a:latin typeface="+mn-ea"/>
                <a:ea typeface="+mn-ea"/>
                <a:cs typeface="宋体" panose="02010600030101010101" pitchFamily="2" charset="-122"/>
              </a:rPr>
              <a:t>少见</a:t>
            </a:r>
            <a:r>
              <a:rPr lang="zh-CN" altLang="zh-CN" sz="1400" b="0" kern="0" dirty="0">
                <a:effectLst/>
                <a:latin typeface="+mn-ea"/>
                <a:ea typeface="+mn-ea"/>
                <a:cs typeface="宋体" panose="02010600030101010101" pitchFamily="2" charset="-122"/>
              </a:rPr>
              <a:t>。</a:t>
            </a:r>
            <a:endParaRPr lang="en-US" altLang="zh-CN" sz="1400" b="0" kern="0" dirty="0">
              <a:effectLst/>
              <a:latin typeface="+mn-ea"/>
              <a:ea typeface="+mn-ea"/>
              <a:cs typeface="宋体" panose="02010600030101010101" pitchFamily="2" charset="-122"/>
            </a:endParaRPr>
          </a:p>
          <a:p>
            <a:pPr marL="285750" indent="-285750">
              <a:lnSpc>
                <a:spcPts val="2500"/>
              </a:lnSpc>
              <a:buFont typeface="Wingdings" panose="05000000000000000000" pitchFamily="2" charset="2"/>
              <a:buChar char="Ø"/>
            </a:pPr>
            <a:r>
              <a:rPr lang="zh-CN" altLang="zh-CN" sz="1400" b="0" kern="0" dirty="0">
                <a:effectLst/>
                <a:latin typeface="+mn-ea"/>
                <a:ea typeface="+mn-ea"/>
                <a:cs typeface="宋体" panose="02010600030101010101" pitchFamily="2" charset="-122"/>
              </a:rPr>
              <a:t>粒细胞缺乏、血小板减少</a:t>
            </a:r>
            <a:r>
              <a:rPr lang="zh-CN" altLang="zh-CN" sz="1400" kern="0" dirty="0">
                <a:effectLst/>
                <a:latin typeface="+mn-ea"/>
                <a:ea typeface="+mn-ea"/>
                <a:cs typeface="宋体" panose="02010600030101010101" pitchFamily="2" charset="-122"/>
              </a:rPr>
              <a:t>罕见</a:t>
            </a:r>
            <a:r>
              <a:rPr lang="zh-CN" altLang="zh-CN" sz="1400" b="0" kern="0" dirty="0">
                <a:effectLst/>
                <a:latin typeface="+mn-ea"/>
                <a:ea typeface="+mn-ea"/>
                <a:cs typeface="宋体" panose="02010600030101010101" pitchFamily="2" charset="-122"/>
              </a:rPr>
              <a:t>。</a:t>
            </a:r>
            <a:endParaRPr lang="en-US" altLang="zh-CN" sz="1400" b="0" kern="0" dirty="0">
              <a:effectLst/>
              <a:latin typeface="+mn-ea"/>
              <a:ea typeface="+mn-ea"/>
              <a:cs typeface="宋体" panose="02010600030101010101" pitchFamily="2" charset="-122"/>
            </a:endParaRPr>
          </a:p>
        </p:txBody>
      </p:sp>
      <p:sp>
        <p:nvSpPr>
          <p:cNvPr id="11" name="矩形 10">
            <a:extLst>
              <a:ext uri="{FF2B5EF4-FFF2-40B4-BE49-F238E27FC236}">
                <a16:creationId xmlns:a16="http://schemas.microsoft.com/office/drawing/2014/main" id="{CE5D5085-D29A-1FD0-1E15-D95C2E7A9875}"/>
              </a:ext>
            </a:extLst>
          </p:cNvPr>
          <p:cNvSpPr/>
          <p:nvPr/>
        </p:nvSpPr>
        <p:spPr>
          <a:xfrm>
            <a:off x="2532665" y="1235617"/>
            <a:ext cx="8942306" cy="1271228"/>
          </a:xfrm>
          <a:prstGeom prst="rect">
            <a:avLst/>
          </a:prstGeom>
          <a:noFill/>
          <a:ln w="6350">
            <a:solidFill>
              <a:schemeClr val="bg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17" name="文本框 16">
            <a:extLst>
              <a:ext uri="{FF2B5EF4-FFF2-40B4-BE49-F238E27FC236}">
                <a16:creationId xmlns:a16="http://schemas.microsoft.com/office/drawing/2014/main" id="{F3584FCC-1869-C9CE-CA07-760F5EFC82C9}"/>
              </a:ext>
            </a:extLst>
          </p:cNvPr>
          <p:cNvSpPr txBox="1"/>
          <p:nvPr/>
        </p:nvSpPr>
        <p:spPr>
          <a:xfrm>
            <a:off x="2604356" y="2446368"/>
            <a:ext cx="8809462" cy="1885260"/>
          </a:xfrm>
          <a:prstGeom prst="rect">
            <a:avLst/>
          </a:prstGeom>
          <a:noFill/>
        </p:spPr>
        <p:txBody>
          <a:bodyPr wrap="square">
            <a:spAutoFit/>
          </a:bodyPr>
          <a:lstStyle/>
          <a:p>
            <a:pPr marL="285750" indent="-285750" algn="just">
              <a:lnSpc>
                <a:spcPct val="150000"/>
              </a:lnSpc>
              <a:spcBef>
                <a:spcPts val="500"/>
              </a:spcBef>
              <a:buFont typeface="Wingdings" panose="05000000000000000000" pitchFamily="2" charset="2"/>
              <a:buChar char="ü"/>
            </a:pPr>
            <a:endParaRPr lang="en-US" altLang="zh-CN" sz="1400" kern="0" dirty="0">
              <a:solidFill>
                <a:schemeClr val="tx1"/>
              </a:solidFill>
              <a:highlight>
                <a:srgbClr val="FFFF00"/>
              </a:highlight>
              <a:latin typeface="+mn-ea"/>
              <a:ea typeface="+mn-ea"/>
              <a:cs typeface="宋体" panose="02010600030101010101" pitchFamily="2" charset="-122"/>
            </a:endParaRPr>
          </a:p>
          <a:p>
            <a:pPr marL="285750" indent="-285750" algn="just">
              <a:lnSpc>
                <a:spcPct val="150000"/>
              </a:lnSpc>
              <a:spcBef>
                <a:spcPts val="500"/>
              </a:spcBef>
              <a:buFont typeface="Wingdings" panose="05000000000000000000" pitchFamily="2" charset="2"/>
              <a:buChar char="Ø"/>
            </a:pPr>
            <a:r>
              <a:rPr lang="zh-CN" altLang="en-US" sz="1400" b="0" i="0" dirty="0">
                <a:solidFill>
                  <a:srgbClr val="404040"/>
                </a:solidFill>
                <a:effectLst/>
                <a:latin typeface="Arial" panose="020B0604020202020204" pitchFamily="34" charset="0"/>
              </a:rPr>
              <a:t>国家药品评价中心专项委托解放军总医院不良反应监测中心分别完成</a:t>
            </a:r>
            <a:r>
              <a:rPr lang="en-US" altLang="zh-CN" sz="1600" b="1" kern="0" dirty="0">
                <a:solidFill>
                  <a:srgbClr val="9D041D"/>
                </a:solidFill>
                <a:latin typeface="+mn-ea"/>
                <a:ea typeface="+mn-ea"/>
                <a:cs typeface="宋体" panose="02010600030101010101" pitchFamily="2" charset="-122"/>
              </a:rPr>
              <a:t>11665、19487</a:t>
            </a:r>
            <a:r>
              <a:rPr lang="zh-CN" altLang="en-US" sz="1600" b="1" kern="0" dirty="0">
                <a:solidFill>
                  <a:srgbClr val="9D041D"/>
                </a:solidFill>
                <a:latin typeface="+mn-ea"/>
                <a:ea typeface="+mn-ea"/>
                <a:cs typeface="宋体" panose="02010600030101010101" pitchFamily="2" charset="-122"/>
              </a:rPr>
              <a:t>例</a:t>
            </a:r>
            <a:r>
              <a:rPr lang="zh-CN" altLang="en-US" sz="1400" kern="0" dirty="0">
                <a:latin typeface="+mn-ea"/>
                <a:ea typeface="+mn-ea"/>
                <a:cs typeface="宋体" panose="02010600030101010101" pitchFamily="2" charset="-122"/>
              </a:rPr>
              <a:t>两项桂哌齐特安全性真实世界研究。</a:t>
            </a:r>
            <a:endParaRPr lang="en-US" altLang="zh-CN" sz="1400" kern="0" dirty="0">
              <a:latin typeface="+mn-ea"/>
              <a:ea typeface="+mn-ea"/>
              <a:cs typeface="宋体" panose="02010600030101010101" pitchFamily="2" charset="-122"/>
            </a:endParaRPr>
          </a:p>
          <a:p>
            <a:pPr marL="285750" indent="-285750" algn="just">
              <a:lnSpc>
                <a:spcPct val="150000"/>
              </a:lnSpc>
              <a:spcBef>
                <a:spcPts val="500"/>
              </a:spcBef>
              <a:buFont typeface="Wingdings" panose="05000000000000000000" pitchFamily="2" charset="2"/>
              <a:buChar char="Ø"/>
            </a:pPr>
            <a:r>
              <a:rPr lang="zh-CN" altLang="en-US" sz="1400" kern="0" dirty="0">
                <a:latin typeface="+mn-ea"/>
                <a:cs typeface="宋体" panose="02010600030101010101" pitchFamily="2" charset="-122"/>
              </a:rPr>
              <a:t>研究结果显示</a:t>
            </a:r>
            <a:r>
              <a:rPr lang="zh-CN" altLang="en-US" sz="1400" b="0" kern="0" dirty="0">
                <a:latin typeface="+mn-ea"/>
                <a:ea typeface="+mn-ea"/>
                <a:cs typeface="宋体" panose="02010600030101010101" pitchFamily="2" charset="-122"/>
              </a:rPr>
              <a:t>血小板、血红蛋白、白细胞减少的发生率分别为</a:t>
            </a:r>
            <a:r>
              <a:rPr lang="en-US" altLang="zh-CN" sz="1400" b="0" kern="0" dirty="0">
                <a:latin typeface="+mn-ea"/>
                <a:ea typeface="+mn-ea"/>
                <a:cs typeface="宋体" panose="02010600030101010101" pitchFamily="2" charset="-122"/>
              </a:rPr>
              <a:t>0.12% </a:t>
            </a:r>
            <a:r>
              <a:rPr lang="zh-CN" altLang="en-US" sz="1400" b="0" kern="0" dirty="0">
                <a:latin typeface="+mn-ea"/>
                <a:ea typeface="+mn-ea"/>
                <a:cs typeface="宋体" panose="02010600030101010101" pitchFamily="2" charset="-122"/>
              </a:rPr>
              <a:t>、</a:t>
            </a:r>
            <a:r>
              <a:rPr lang="en-US" altLang="zh-CN" sz="1400" b="0" kern="0" dirty="0">
                <a:latin typeface="+mn-ea"/>
                <a:ea typeface="+mn-ea"/>
                <a:cs typeface="宋体" panose="02010600030101010101" pitchFamily="2" charset="-122"/>
              </a:rPr>
              <a:t>0.34% </a:t>
            </a:r>
            <a:r>
              <a:rPr lang="zh-CN" altLang="en-US" sz="1400" b="0" kern="0" dirty="0">
                <a:latin typeface="+mn-ea"/>
                <a:ea typeface="+mn-ea"/>
                <a:cs typeface="宋体" panose="02010600030101010101" pitchFamily="2" charset="-122"/>
              </a:rPr>
              <a:t>和</a:t>
            </a:r>
            <a:r>
              <a:rPr lang="en-US" altLang="zh-CN" sz="1400" b="0" kern="0" dirty="0">
                <a:latin typeface="+mn-ea"/>
                <a:ea typeface="+mn-ea"/>
                <a:cs typeface="宋体" panose="02010600030101010101" pitchFamily="2" charset="-122"/>
              </a:rPr>
              <a:t>0.20%</a:t>
            </a:r>
            <a:r>
              <a:rPr lang="zh-CN" altLang="en-US" sz="1400" b="0" kern="0" dirty="0">
                <a:latin typeface="+mn-ea"/>
                <a:ea typeface="+mn-ea"/>
                <a:cs typeface="宋体" panose="02010600030101010101" pitchFamily="2" charset="-122"/>
              </a:rPr>
              <a:t>，总发生率</a:t>
            </a:r>
            <a:r>
              <a:rPr lang="en-US" altLang="zh-CN" sz="1400" b="0" kern="0" dirty="0">
                <a:latin typeface="+mn-ea"/>
                <a:ea typeface="+mn-ea"/>
                <a:cs typeface="宋体" panose="02010600030101010101" pitchFamily="2" charset="-122"/>
              </a:rPr>
              <a:t>0.66%</a:t>
            </a:r>
            <a:r>
              <a:rPr lang="zh-CN" altLang="en-US" sz="1400" b="0" kern="0" dirty="0">
                <a:latin typeface="+mn-ea"/>
                <a:ea typeface="+mn-ea"/>
                <a:cs typeface="宋体" panose="02010600030101010101" pitchFamily="2" charset="-122"/>
              </a:rPr>
              <a:t>；未见粒细胞缺乏病例。</a:t>
            </a:r>
            <a:r>
              <a:rPr lang="zh-CN" altLang="en-US" sz="1600" b="1" kern="0" dirty="0">
                <a:solidFill>
                  <a:srgbClr val="9D041D"/>
                </a:solidFill>
                <a:latin typeface="+mn-ea"/>
                <a:cs typeface="宋体" panose="02010600030101010101" pitchFamily="2" charset="-122"/>
              </a:rPr>
              <a:t>桂哌齐特相关血液系统药品不良反应的发生率均属偶见</a:t>
            </a:r>
            <a:r>
              <a:rPr lang="zh-CN" altLang="en-US" sz="1600" b="1" kern="0" dirty="0">
                <a:solidFill>
                  <a:srgbClr val="9D041D"/>
                </a:solidFill>
                <a:latin typeface="+mn-ea"/>
                <a:ea typeface="+mn-ea"/>
                <a:cs typeface="宋体" panose="02010600030101010101" pitchFamily="2" charset="-122"/>
              </a:rPr>
              <a:t>。</a:t>
            </a:r>
            <a:endParaRPr lang="en-US" altLang="zh-CN" sz="1600" kern="0" dirty="0">
              <a:solidFill>
                <a:srgbClr val="FF0000"/>
              </a:solidFill>
              <a:latin typeface="+mn-ea"/>
              <a:ea typeface="+mn-ea"/>
              <a:cs typeface="宋体" panose="02010600030101010101" pitchFamily="2" charset="-122"/>
            </a:endParaRPr>
          </a:p>
        </p:txBody>
      </p:sp>
      <p:sp>
        <p:nvSpPr>
          <p:cNvPr id="18" name="矩形 17">
            <a:extLst>
              <a:ext uri="{FF2B5EF4-FFF2-40B4-BE49-F238E27FC236}">
                <a16:creationId xmlns:a16="http://schemas.microsoft.com/office/drawing/2014/main" id="{11682105-EAEF-2B3E-3A7C-C2F11FBA1F28}"/>
              </a:ext>
            </a:extLst>
          </p:cNvPr>
          <p:cNvSpPr/>
          <p:nvPr/>
        </p:nvSpPr>
        <p:spPr>
          <a:xfrm>
            <a:off x="2532665" y="2690382"/>
            <a:ext cx="8942306" cy="1779715"/>
          </a:xfrm>
          <a:prstGeom prst="rect">
            <a:avLst/>
          </a:prstGeom>
          <a:noFill/>
          <a:ln w="6350">
            <a:solidFill>
              <a:schemeClr val="bg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24" name="文本框 23">
            <a:extLst>
              <a:ext uri="{FF2B5EF4-FFF2-40B4-BE49-F238E27FC236}">
                <a16:creationId xmlns:a16="http://schemas.microsoft.com/office/drawing/2014/main" id="{54444B8B-C6DF-7384-B3C9-AE93BFE2910B}"/>
              </a:ext>
            </a:extLst>
          </p:cNvPr>
          <p:cNvSpPr txBox="1"/>
          <p:nvPr/>
        </p:nvSpPr>
        <p:spPr>
          <a:xfrm>
            <a:off x="2654060" y="4735346"/>
            <a:ext cx="8820911" cy="1297791"/>
          </a:xfrm>
          <a:prstGeom prst="rect">
            <a:avLst/>
          </a:prstGeom>
          <a:noFill/>
        </p:spPr>
        <p:txBody>
          <a:bodyPr wrap="square">
            <a:spAutoFit/>
          </a:bodyPr>
          <a:lstStyle/>
          <a:p>
            <a:pPr marL="285750" indent="-285750" algn="just">
              <a:spcBef>
                <a:spcPts val="500"/>
              </a:spcBef>
              <a:buFont typeface="Wingdings" panose="05000000000000000000" pitchFamily="2" charset="2"/>
              <a:buChar char="Ø"/>
            </a:pPr>
            <a:r>
              <a:rPr lang="zh-CN" altLang="en-US" sz="1400" b="0" kern="0" dirty="0">
                <a:latin typeface="+mn-ea"/>
                <a:ea typeface="+mn-ea"/>
                <a:cs typeface="宋体" panose="02010600030101010101" pitchFamily="2" charset="-122"/>
              </a:rPr>
              <a:t>近</a:t>
            </a:r>
            <a:r>
              <a:rPr lang="en-US" altLang="zh-CN" sz="1400" b="0" kern="0" dirty="0">
                <a:latin typeface="+mn-ea"/>
                <a:ea typeface="+mn-ea"/>
                <a:cs typeface="宋体" panose="02010600030101010101" pitchFamily="2" charset="-122"/>
              </a:rPr>
              <a:t>5</a:t>
            </a:r>
            <a:r>
              <a:rPr lang="zh-CN" altLang="en-US" sz="1400" b="0" kern="0" dirty="0">
                <a:latin typeface="+mn-ea"/>
                <a:ea typeface="+mn-ea"/>
                <a:cs typeface="宋体" panose="02010600030101010101" pitchFamily="2" charset="-122"/>
              </a:rPr>
              <a:t>年内</a:t>
            </a:r>
            <a:r>
              <a:rPr lang="zh-CN" altLang="en-US" sz="1400" kern="0" dirty="0">
                <a:latin typeface="+mn-ea"/>
                <a:cs typeface="宋体" panose="02010600030101010101" pitchFamily="2" charset="-122"/>
              </a:rPr>
              <a:t>各国</a:t>
            </a:r>
            <a:r>
              <a:rPr lang="zh-CN" altLang="en-US" sz="1400" b="0" kern="0" dirty="0">
                <a:latin typeface="+mn-ea"/>
                <a:ea typeface="+mn-ea"/>
                <a:cs typeface="宋体" panose="02010600030101010101" pitchFamily="2" charset="-122"/>
              </a:rPr>
              <a:t>药品监管部门</a:t>
            </a:r>
            <a:r>
              <a:rPr lang="zh-CN" altLang="en-US" sz="1400" kern="0" dirty="0">
                <a:latin typeface="+mn-ea"/>
              </a:rPr>
              <a:t>未对该药品发布过安全性警告、黑框警告、撤市等安全性信息或其他用药警示</a:t>
            </a:r>
            <a:r>
              <a:rPr lang="zh-CN" altLang="en-US" sz="1400" kern="0" dirty="0">
                <a:latin typeface="+mn-ea"/>
                <a:sym typeface="+mn-ea"/>
              </a:rPr>
              <a:t>。</a:t>
            </a:r>
            <a:endParaRPr lang="en-US" altLang="zh-CN" sz="1400" kern="0" dirty="0">
              <a:latin typeface="+mn-ea"/>
            </a:endParaRPr>
          </a:p>
          <a:p>
            <a:pPr marL="285750" indent="-285750" algn="just">
              <a:spcBef>
                <a:spcPts val="500"/>
              </a:spcBef>
              <a:buFont typeface="Wingdings" panose="05000000000000000000" pitchFamily="2" charset="2"/>
              <a:buChar char="Ø"/>
            </a:pPr>
            <a:r>
              <a:rPr lang="zh-CN" altLang="en-US" sz="1400" kern="0" dirty="0">
                <a:latin typeface="+mn-ea"/>
              </a:rPr>
              <a:t>药品不良反应（罕见，各不良反应发生率＜</a:t>
            </a:r>
            <a:r>
              <a:rPr lang="en-US" altLang="zh-CN" sz="1400" kern="0" dirty="0">
                <a:latin typeface="+mn-ea"/>
              </a:rPr>
              <a:t>0.1%</a:t>
            </a:r>
            <a:r>
              <a:rPr lang="zh-CN" altLang="en-US" sz="1400" kern="0" dirty="0">
                <a:latin typeface="+mn-ea"/>
              </a:rPr>
              <a:t>）主要为头痛、头晕、恶心、胸部不适、瘙痒、皮疹、心悸、呕吐、头部不适、瘙痒性皮疹。</a:t>
            </a:r>
          </a:p>
          <a:p>
            <a:pPr marL="285750" indent="-285750" algn="just">
              <a:spcBef>
                <a:spcPts val="500"/>
              </a:spcBef>
              <a:buFont typeface="Wingdings" panose="05000000000000000000" pitchFamily="2" charset="2"/>
              <a:buChar char="Ø"/>
            </a:pPr>
            <a:r>
              <a:rPr lang="zh-CN" altLang="en-US" sz="1400" kern="0" dirty="0">
                <a:latin typeface="+mn-ea"/>
              </a:rPr>
              <a:t>药品严重不良反应（十分罕见，各不良反应发生</a:t>
            </a:r>
            <a:r>
              <a:rPr lang="zh-CN" altLang="en-US" sz="1400" b="0" i="0" u="none" kern="0" baseline="0" dirty="0">
                <a:solidFill>
                  <a:schemeClr val="dk1"/>
                </a:solidFill>
                <a:effectLst/>
                <a:latin typeface="+mn-ea"/>
                <a:ea typeface="+mn-ea"/>
                <a:cs typeface="宋体" panose="02010600030101010101" pitchFamily="2" charset="-122"/>
              </a:rPr>
              <a:t>率＜</a:t>
            </a:r>
            <a:r>
              <a:rPr lang="en-US" altLang="zh-CN" sz="1400" b="0" i="0" u="none" kern="0" baseline="0" dirty="0">
                <a:solidFill>
                  <a:schemeClr val="dk1"/>
                </a:solidFill>
                <a:effectLst/>
                <a:latin typeface="+mn-ea"/>
                <a:ea typeface="+mn-ea"/>
                <a:cs typeface="宋体" panose="02010600030101010101" pitchFamily="2" charset="-122"/>
              </a:rPr>
              <a:t>0.01%</a:t>
            </a:r>
            <a:r>
              <a:rPr lang="zh-CN" altLang="en-US" sz="1400" b="0" i="0" u="none" kern="0" baseline="0" dirty="0">
                <a:solidFill>
                  <a:schemeClr val="dk1"/>
                </a:solidFill>
                <a:effectLst/>
                <a:latin typeface="+mn-ea"/>
                <a:ea typeface="+mn-ea"/>
                <a:cs typeface="宋体" panose="02010600030101010101" pitchFamily="2" charset="-122"/>
              </a:rPr>
              <a:t>）主要为瘙痒、胸部不适、皮疹、寒战、头痛、肝功能异常、头晕、发热。</a:t>
            </a:r>
          </a:p>
        </p:txBody>
      </p:sp>
      <p:sp>
        <p:nvSpPr>
          <p:cNvPr id="25" name="矩形 24">
            <a:extLst>
              <a:ext uri="{FF2B5EF4-FFF2-40B4-BE49-F238E27FC236}">
                <a16:creationId xmlns:a16="http://schemas.microsoft.com/office/drawing/2014/main" id="{5E92E7FC-BB1D-009A-C7D7-2E834927EC1F}"/>
              </a:ext>
            </a:extLst>
          </p:cNvPr>
          <p:cNvSpPr/>
          <p:nvPr/>
        </p:nvSpPr>
        <p:spPr>
          <a:xfrm>
            <a:off x="2532665" y="4688088"/>
            <a:ext cx="8942306" cy="1370808"/>
          </a:xfrm>
          <a:prstGeom prst="rect">
            <a:avLst/>
          </a:prstGeom>
          <a:noFill/>
          <a:ln w="6350">
            <a:solidFill>
              <a:schemeClr val="bg2">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27" name="文本框 26">
            <a:extLst>
              <a:ext uri="{FF2B5EF4-FFF2-40B4-BE49-F238E27FC236}">
                <a16:creationId xmlns:a16="http://schemas.microsoft.com/office/drawing/2014/main" id="{D5B77B27-6217-1589-3B45-9F90205295D3}"/>
              </a:ext>
            </a:extLst>
          </p:cNvPr>
          <p:cNvSpPr txBox="1"/>
          <p:nvPr>
            <p:custDataLst>
              <p:tags r:id="rId1"/>
            </p:custDataLst>
          </p:nvPr>
        </p:nvSpPr>
        <p:spPr>
          <a:xfrm>
            <a:off x="637973" y="6281358"/>
            <a:ext cx="7495503" cy="584775"/>
          </a:xfrm>
          <a:prstGeom prst="rect">
            <a:avLst/>
          </a:prstGeom>
          <a:noFill/>
        </p:spPr>
        <p:txBody>
          <a:bodyPr wrap="square" rtlCol="0">
            <a:spAutoFit/>
          </a:bodyPr>
          <a:lstStyle/>
          <a:p>
            <a:r>
              <a:rPr lang="en-US" altLang="zh-CN" sz="800" dirty="0">
                <a:latin typeface="+mn-ea"/>
              </a:rPr>
              <a:t>1.</a:t>
            </a:r>
            <a:r>
              <a:rPr lang="zh-CN" altLang="en-US" sz="800" dirty="0">
                <a:latin typeface="+mn-ea"/>
              </a:rPr>
              <a:t>马来酸桂哌齐特注射液说明书</a:t>
            </a:r>
            <a:endParaRPr lang="en-US" altLang="zh-CN" sz="800" dirty="0">
              <a:latin typeface="+mn-ea"/>
            </a:endParaRPr>
          </a:p>
          <a:p>
            <a:r>
              <a:rPr lang="en-US" altLang="zh-CN" sz="800" dirty="0">
                <a:latin typeface="+mn-ea"/>
              </a:rPr>
              <a:t>2.</a:t>
            </a:r>
            <a:r>
              <a:rPr lang="zh-CN" altLang="en-US" sz="800" dirty="0">
                <a:latin typeface="+mn-ea"/>
              </a:rPr>
              <a:t>郭代红等</a:t>
            </a:r>
            <a:r>
              <a:rPr lang="en-US" altLang="zh-CN" sz="800" dirty="0">
                <a:latin typeface="+mn-ea"/>
              </a:rPr>
              <a:t>,</a:t>
            </a:r>
            <a:r>
              <a:rPr lang="zh-CN" altLang="en-US" sz="800" dirty="0">
                <a:latin typeface="+mn-ea"/>
              </a:rPr>
              <a:t>马来酸桂哌齐特用药患者</a:t>
            </a:r>
            <a:r>
              <a:rPr lang="en-US" altLang="zh-CN" sz="800" dirty="0">
                <a:latin typeface="+mn-ea"/>
              </a:rPr>
              <a:t>11665</a:t>
            </a:r>
            <a:r>
              <a:rPr lang="zh-CN" altLang="en-US" sz="800" dirty="0">
                <a:latin typeface="+mn-ea"/>
              </a:rPr>
              <a:t>例的血液系统药品不良反应自动监测研究</a:t>
            </a:r>
            <a:r>
              <a:rPr lang="en-US" altLang="zh-CN" sz="800" dirty="0">
                <a:latin typeface="+mn-ea"/>
              </a:rPr>
              <a:t>,</a:t>
            </a:r>
            <a:r>
              <a:rPr lang="zh-CN" altLang="en-US" sz="800" dirty="0">
                <a:latin typeface="+mn-ea"/>
              </a:rPr>
              <a:t>中国临床药理学杂志</a:t>
            </a:r>
            <a:r>
              <a:rPr lang="en-US" altLang="zh-CN" sz="800" dirty="0">
                <a:latin typeface="+mn-ea"/>
              </a:rPr>
              <a:t>,2017</a:t>
            </a:r>
          </a:p>
          <a:p>
            <a:r>
              <a:rPr lang="en-US" altLang="zh-CN" sz="800" dirty="0">
                <a:latin typeface="+mn-ea"/>
              </a:rPr>
              <a:t>3.</a:t>
            </a:r>
            <a:r>
              <a:rPr lang="zh-CN" altLang="en-US" sz="800" dirty="0">
                <a:latin typeface="+mn-ea"/>
              </a:rPr>
              <a:t>郭代红等</a:t>
            </a:r>
            <a:r>
              <a:rPr lang="en-US" altLang="zh-CN" sz="800" dirty="0">
                <a:latin typeface="+mn-ea"/>
              </a:rPr>
              <a:t>,</a:t>
            </a:r>
            <a:r>
              <a:rPr lang="zh-CN" altLang="en-US" sz="800" dirty="0">
                <a:latin typeface="+mn-ea"/>
              </a:rPr>
              <a:t> </a:t>
            </a:r>
            <a:r>
              <a:rPr lang="en-US" altLang="zh-CN" sz="800" dirty="0">
                <a:latin typeface="+mn-ea"/>
              </a:rPr>
              <a:t>5</a:t>
            </a:r>
            <a:r>
              <a:rPr lang="zh-CN" altLang="en-US" sz="800" dirty="0">
                <a:latin typeface="+mn-ea"/>
              </a:rPr>
              <a:t>所医院</a:t>
            </a:r>
            <a:r>
              <a:rPr lang="en-US" altLang="zh-CN" sz="800" dirty="0">
                <a:latin typeface="+mn-ea"/>
              </a:rPr>
              <a:t>19487</a:t>
            </a:r>
            <a:r>
              <a:rPr lang="zh-CN" altLang="en-US" sz="800" dirty="0">
                <a:latin typeface="+mn-ea"/>
              </a:rPr>
              <a:t>例马来酸桂哌齐特用药人群</a:t>
            </a:r>
            <a:r>
              <a:rPr lang="en-US" altLang="zh-CN" sz="800" dirty="0">
                <a:latin typeface="+mn-ea"/>
              </a:rPr>
              <a:t>ADR</a:t>
            </a:r>
            <a:r>
              <a:rPr lang="zh-CN" altLang="en-US" sz="800" dirty="0">
                <a:latin typeface="+mn-ea"/>
              </a:rPr>
              <a:t>自动监测与评价</a:t>
            </a:r>
            <a:r>
              <a:rPr lang="en-US" altLang="zh-CN" sz="800" dirty="0">
                <a:latin typeface="+mn-ea"/>
              </a:rPr>
              <a:t>,</a:t>
            </a:r>
            <a:r>
              <a:rPr lang="zh-CN" altLang="en-US" sz="800" dirty="0">
                <a:latin typeface="+mn-ea"/>
              </a:rPr>
              <a:t>中国药物应用与监测</a:t>
            </a:r>
            <a:r>
              <a:rPr lang="en-US" altLang="zh-CN" sz="800" dirty="0">
                <a:latin typeface="+mn-ea"/>
              </a:rPr>
              <a:t>,2017</a:t>
            </a:r>
          </a:p>
          <a:p>
            <a:r>
              <a:rPr lang="en-US" altLang="zh-CN" sz="800" dirty="0">
                <a:latin typeface="+mn-ea"/>
              </a:rPr>
              <a:t>4.PV</a:t>
            </a:r>
            <a:r>
              <a:rPr lang="zh-CN" altLang="en-US" sz="800" dirty="0">
                <a:latin typeface="+mn-ea"/>
              </a:rPr>
              <a:t>其他不良事件报告数据</a:t>
            </a:r>
          </a:p>
        </p:txBody>
      </p:sp>
      <p:grpSp>
        <p:nvGrpSpPr>
          <p:cNvPr id="30" name="组合 29">
            <a:extLst>
              <a:ext uri="{FF2B5EF4-FFF2-40B4-BE49-F238E27FC236}">
                <a16:creationId xmlns:a16="http://schemas.microsoft.com/office/drawing/2014/main" id="{F739E3A7-5904-D72A-50F4-A6BBF48E40C6}"/>
              </a:ext>
            </a:extLst>
          </p:cNvPr>
          <p:cNvGrpSpPr/>
          <p:nvPr/>
        </p:nvGrpSpPr>
        <p:grpSpPr>
          <a:xfrm>
            <a:off x="555619" y="2936680"/>
            <a:ext cx="2015776" cy="1289905"/>
            <a:chOff x="845149" y="1807063"/>
            <a:chExt cx="2015776" cy="1289905"/>
          </a:xfrm>
          <a:solidFill>
            <a:schemeClr val="accent2">
              <a:lumMod val="60000"/>
              <a:lumOff val="40000"/>
            </a:schemeClr>
          </a:solidFill>
        </p:grpSpPr>
        <p:sp>
          <p:nvSpPr>
            <p:cNvPr id="31" name="Freeform 49">
              <a:extLst>
                <a:ext uri="{FF2B5EF4-FFF2-40B4-BE49-F238E27FC236}">
                  <a16:creationId xmlns:a16="http://schemas.microsoft.com/office/drawing/2014/main" id="{3C79CE4C-DD71-7B42-E518-9888BF434519}"/>
                </a:ext>
              </a:extLst>
            </p:cNvPr>
            <p:cNvSpPr>
              <a:spLocks/>
            </p:cNvSpPr>
            <p:nvPr/>
          </p:nvSpPr>
          <p:spPr bwMode="auto">
            <a:xfrm>
              <a:off x="2436053" y="2421061"/>
              <a:ext cx="411972" cy="205987"/>
            </a:xfrm>
            <a:custGeom>
              <a:avLst/>
              <a:gdLst>
                <a:gd name="T0" fmla="*/ 174 w 350"/>
                <a:gd name="T1" fmla="*/ 175 h 175"/>
                <a:gd name="T2" fmla="*/ 350 w 350"/>
                <a:gd name="T3" fmla="*/ 0 h 175"/>
                <a:gd name="T4" fmla="*/ 0 w 350"/>
                <a:gd name="T5" fmla="*/ 0 h 175"/>
                <a:gd name="T6" fmla="*/ 174 w 350"/>
                <a:gd name="T7" fmla="*/ 175 h 175"/>
              </a:gdLst>
              <a:ahLst/>
              <a:cxnLst>
                <a:cxn ang="0">
                  <a:pos x="T0" y="T1"/>
                </a:cxn>
                <a:cxn ang="0">
                  <a:pos x="T2" y="T3"/>
                </a:cxn>
                <a:cxn ang="0">
                  <a:pos x="T4" y="T5"/>
                </a:cxn>
                <a:cxn ang="0">
                  <a:pos x="T6" y="T7"/>
                </a:cxn>
              </a:cxnLst>
              <a:rect l="0" t="0" r="r" b="b"/>
              <a:pathLst>
                <a:path w="350" h="175">
                  <a:moveTo>
                    <a:pt x="174" y="175"/>
                  </a:moveTo>
                  <a:lnTo>
                    <a:pt x="350" y="0"/>
                  </a:lnTo>
                  <a:lnTo>
                    <a:pt x="0" y="0"/>
                  </a:lnTo>
                  <a:lnTo>
                    <a:pt x="174" y="175"/>
                  </a:lnTo>
                  <a:close/>
                </a:path>
              </a:pathLst>
            </a:custGeom>
            <a:grpFill/>
            <a:ln>
              <a:noFill/>
            </a:ln>
          </p:spPr>
          <p:txBody>
            <a:bodyPr vert="horz" wrap="square" lIns="91440" tIns="45720" rIns="91440" bIns="45720" numCol="1" anchor="t" anchorCtr="0" compatLnSpc="1">
              <a:prstTxWarp prst="textNoShape">
                <a:avLst/>
              </a:prstTxWarp>
            </a:bodyPr>
            <a:lstStyle/>
            <a:p>
              <a:endParaRPr lang="en-US" sz="1200">
                <a:latin typeface="思源宋体 CN SemiBold" panose="02020600000000000000" pitchFamily="18" charset="-122"/>
                <a:ea typeface="思源宋体 CN SemiBold" panose="02020600000000000000" pitchFamily="18" charset="-122"/>
                <a:sym typeface="思源宋体 CN SemiBold" panose="02020600000000000000" pitchFamily="18" charset="-122"/>
              </a:endParaRPr>
            </a:p>
          </p:txBody>
        </p:sp>
        <p:sp>
          <p:nvSpPr>
            <p:cNvPr id="32" name="Freeform 50">
              <a:extLst>
                <a:ext uri="{FF2B5EF4-FFF2-40B4-BE49-F238E27FC236}">
                  <a16:creationId xmlns:a16="http://schemas.microsoft.com/office/drawing/2014/main" id="{37F5BDD1-7AE3-AACA-CFEE-A6176F3ABA9D}"/>
                </a:ext>
              </a:extLst>
            </p:cNvPr>
            <p:cNvSpPr>
              <a:spLocks/>
            </p:cNvSpPr>
            <p:nvPr/>
          </p:nvSpPr>
          <p:spPr bwMode="auto">
            <a:xfrm>
              <a:off x="2448953" y="2236898"/>
              <a:ext cx="411972" cy="205987"/>
            </a:xfrm>
            <a:custGeom>
              <a:avLst/>
              <a:gdLst>
                <a:gd name="T0" fmla="*/ 174 w 350"/>
                <a:gd name="T1" fmla="*/ 0 h 175"/>
                <a:gd name="T2" fmla="*/ 0 w 350"/>
                <a:gd name="T3" fmla="*/ 175 h 175"/>
                <a:gd name="T4" fmla="*/ 350 w 350"/>
                <a:gd name="T5" fmla="*/ 175 h 175"/>
                <a:gd name="T6" fmla="*/ 174 w 350"/>
                <a:gd name="T7" fmla="*/ 0 h 175"/>
              </a:gdLst>
              <a:ahLst/>
              <a:cxnLst>
                <a:cxn ang="0">
                  <a:pos x="T0" y="T1"/>
                </a:cxn>
                <a:cxn ang="0">
                  <a:pos x="T2" y="T3"/>
                </a:cxn>
                <a:cxn ang="0">
                  <a:pos x="T4" y="T5"/>
                </a:cxn>
                <a:cxn ang="0">
                  <a:pos x="T6" y="T7"/>
                </a:cxn>
              </a:cxnLst>
              <a:rect l="0" t="0" r="r" b="b"/>
              <a:pathLst>
                <a:path w="350" h="175">
                  <a:moveTo>
                    <a:pt x="174" y="0"/>
                  </a:moveTo>
                  <a:lnTo>
                    <a:pt x="0" y="175"/>
                  </a:lnTo>
                  <a:lnTo>
                    <a:pt x="350" y="175"/>
                  </a:lnTo>
                  <a:lnTo>
                    <a:pt x="174" y="0"/>
                  </a:lnTo>
                  <a:close/>
                </a:path>
              </a:pathLst>
            </a:custGeom>
            <a:grpFill/>
            <a:ln>
              <a:noFill/>
            </a:ln>
          </p:spPr>
          <p:txBody>
            <a:bodyPr vert="horz" wrap="square" lIns="91440" tIns="45720" rIns="91440" bIns="45720" numCol="1" anchor="t" anchorCtr="0" compatLnSpc="1">
              <a:prstTxWarp prst="textNoShape">
                <a:avLst/>
              </a:prstTxWarp>
            </a:bodyPr>
            <a:lstStyle/>
            <a:p>
              <a:endParaRPr lang="en-US" sz="1200">
                <a:latin typeface="思源宋体 CN SemiBold" panose="02020600000000000000" pitchFamily="18" charset="-122"/>
                <a:ea typeface="思源宋体 CN SemiBold" panose="02020600000000000000" pitchFamily="18" charset="-122"/>
                <a:sym typeface="思源宋体 CN SemiBold" panose="02020600000000000000" pitchFamily="18" charset="-122"/>
              </a:endParaRPr>
            </a:p>
          </p:txBody>
        </p:sp>
        <p:sp>
          <p:nvSpPr>
            <p:cNvPr id="33" name="文本框 32">
              <a:extLst>
                <a:ext uri="{FF2B5EF4-FFF2-40B4-BE49-F238E27FC236}">
                  <a16:creationId xmlns:a16="http://schemas.microsoft.com/office/drawing/2014/main" id="{84523AE5-3549-D684-A383-BA7AB0A8FDDD}"/>
                </a:ext>
              </a:extLst>
            </p:cNvPr>
            <p:cNvSpPr txBox="1"/>
            <p:nvPr/>
          </p:nvSpPr>
          <p:spPr>
            <a:xfrm>
              <a:off x="845149" y="1807063"/>
              <a:ext cx="1796890" cy="1289905"/>
            </a:xfrm>
            <a:prstGeom prst="rect">
              <a:avLst/>
            </a:prstGeom>
            <a:grpFill/>
          </p:spPr>
          <p:txBody>
            <a:bodyPr wrap="square" rtlCol="0">
              <a:spAutoFit/>
            </a:bodyPr>
            <a:lstStyle/>
            <a:p>
              <a:pPr algn="ctr">
                <a:lnSpc>
                  <a:spcPct val="150000"/>
                </a:lnSpc>
              </a:pPr>
              <a:r>
                <a:rPr lang="zh-CN" altLang="en-US" b="1" dirty="0">
                  <a:latin typeface="+mn-ea"/>
                  <a:sym typeface="思源宋体 CN SemiBold" panose="02020600000000000000" pitchFamily="18" charset="-122"/>
                </a:rPr>
                <a:t>上市后超万例</a:t>
              </a:r>
              <a:endParaRPr lang="en-US" altLang="zh-CN" b="1" dirty="0">
                <a:latin typeface="+mn-ea"/>
                <a:sym typeface="思源宋体 CN SemiBold" panose="02020600000000000000" pitchFamily="18" charset="-122"/>
              </a:endParaRPr>
            </a:p>
            <a:p>
              <a:pPr algn="ctr">
                <a:lnSpc>
                  <a:spcPct val="150000"/>
                </a:lnSpc>
              </a:pPr>
              <a:r>
                <a:rPr lang="zh-CN" altLang="en-US" b="1" dirty="0">
                  <a:latin typeface="+mn-ea"/>
                  <a:sym typeface="思源宋体 CN SemiBold" panose="02020600000000000000" pitchFamily="18" charset="-122"/>
                </a:rPr>
                <a:t>真实世界研究显示安全性出色</a:t>
              </a:r>
            </a:p>
          </p:txBody>
        </p:sp>
      </p:grpSp>
      <p:grpSp>
        <p:nvGrpSpPr>
          <p:cNvPr id="34" name="组合 33">
            <a:extLst>
              <a:ext uri="{FF2B5EF4-FFF2-40B4-BE49-F238E27FC236}">
                <a16:creationId xmlns:a16="http://schemas.microsoft.com/office/drawing/2014/main" id="{F1ADA618-8211-BD89-79B3-6A291811FA89}"/>
              </a:ext>
            </a:extLst>
          </p:cNvPr>
          <p:cNvGrpSpPr/>
          <p:nvPr/>
        </p:nvGrpSpPr>
        <p:grpSpPr>
          <a:xfrm>
            <a:off x="540327" y="4790271"/>
            <a:ext cx="2044149" cy="1289905"/>
            <a:chOff x="845149" y="1807063"/>
            <a:chExt cx="2015776" cy="1289905"/>
          </a:xfrm>
          <a:solidFill>
            <a:schemeClr val="accent2">
              <a:lumMod val="60000"/>
              <a:lumOff val="40000"/>
            </a:schemeClr>
          </a:solidFill>
        </p:grpSpPr>
        <p:sp>
          <p:nvSpPr>
            <p:cNvPr id="35" name="Freeform 49">
              <a:extLst>
                <a:ext uri="{FF2B5EF4-FFF2-40B4-BE49-F238E27FC236}">
                  <a16:creationId xmlns:a16="http://schemas.microsoft.com/office/drawing/2014/main" id="{40890B48-AD4E-A2FE-502E-BD45D9BEC59B}"/>
                </a:ext>
              </a:extLst>
            </p:cNvPr>
            <p:cNvSpPr>
              <a:spLocks/>
            </p:cNvSpPr>
            <p:nvPr/>
          </p:nvSpPr>
          <p:spPr bwMode="auto">
            <a:xfrm>
              <a:off x="2436053" y="2421061"/>
              <a:ext cx="411972" cy="205987"/>
            </a:xfrm>
            <a:custGeom>
              <a:avLst/>
              <a:gdLst>
                <a:gd name="T0" fmla="*/ 174 w 350"/>
                <a:gd name="T1" fmla="*/ 175 h 175"/>
                <a:gd name="T2" fmla="*/ 350 w 350"/>
                <a:gd name="T3" fmla="*/ 0 h 175"/>
                <a:gd name="T4" fmla="*/ 0 w 350"/>
                <a:gd name="T5" fmla="*/ 0 h 175"/>
                <a:gd name="T6" fmla="*/ 174 w 350"/>
                <a:gd name="T7" fmla="*/ 175 h 175"/>
              </a:gdLst>
              <a:ahLst/>
              <a:cxnLst>
                <a:cxn ang="0">
                  <a:pos x="T0" y="T1"/>
                </a:cxn>
                <a:cxn ang="0">
                  <a:pos x="T2" y="T3"/>
                </a:cxn>
                <a:cxn ang="0">
                  <a:pos x="T4" y="T5"/>
                </a:cxn>
                <a:cxn ang="0">
                  <a:pos x="T6" y="T7"/>
                </a:cxn>
              </a:cxnLst>
              <a:rect l="0" t="0" r="r" b="b"/>
              <a:pathLst>
                <a:path w="350" h="175">
                  <a:moveTo>
                    <a:pt x="174" y="175"/>
                  </a:moveTo>
                  <a:lnTo>
                    <a:pt x="350" y="0"/>
                  </a:lnTo>
                  <a:lnTo>
                    <a:pt x="0" y="0"/>
                  </a:lnTo>
                  <a:lnTo>
                    <a:pt x="174" y="175"/>
                  </a:lnTo>
                  <a:close/>
                </a:path>
              </a:pathLst>
            </a:custGeom>
            <a:grpFill/>
            <a:ln>
              <a:noFill/>
            </a:ln>
          </p:spPr>
          <p:txBody>
            <a:bodyPr vert="horz" wrap="square" lIns="91440" tIns="45720" rIns="91440" bIns="45720" numCol="1" anchor="t" anchorCtr="0" compatLnSpc="1">
              <a:prstTxWarp prst="textNoShape">
                <a:avLst/>
              </a:prstTxWarp>
            </a:bodyPr>
            <a:lstStyle/>
            <a:p>
              <a:endParaRPr lang="en-US" sz="1200">
                <a:latin typeface="思源宋体 CN SemiBold" panose="02020600000000000000" pitchFamily="18" charset="-122"/>
                <a:ea typeface="思源宋体 CN SemiBold" panose="02020600000000000000" pitchFamily="18" charset="-122"/>
                <a:sym typeface="思源宋体 CN SemiBold" panose="02020600000000000000" pitchFamily="18" charset="-122"/>
              </a:endParaRPr>
            </a:p>
          </p:txBody>
        </p:sp>
        <p:sp>
          <p:nvSpPr>
            <p:cNvPr id="36" name="Freeform 50">
              <a:extLst>
                <a:ext uri="{FF2B5EF4-FFF2-40B4-BE49-F238E27FC236}">
                  <a16:creationId xmlns:a16="http://schemas.microsoft.com/office/drawing/2014/main" id="{526C77BE-7A60-E92D-A0EB-67FBBF63BE76}"/>
                </a:ext>
              </a:extLst>
            </p:cNvPr>
            <p:cNvSpPr>
              <a:spLocks/>
            </p:cNvSpPr>
            <p:nvPr/>
          </p:nvSpPr>
          <p:spPr bwMode="auto">
            <a:xfrm>
              <a:off x="2448953" y="2236898"/>
              <a:ext cx="411972" cy="205987"/>
            </a:xfrm>
            <a:custGeom>
              <a:avLst/>
              <a:gdLst>
                <a:gd name="T0" fmla="*/ 174 w 350"/>
                <a:gd name="T1" fmla="*/ 0 h 175"/>
                <a:gd name="T2" fmla="*/ 0 w 350"/>
                <a:gd name="T3" fmla="*/ 175 h 175"/>
                <a:gd name="T4" fmla="*/ 350 w 350"/>
                <a:gd name="T5" fmla="*/ 175 h 175"/>
                <a:gd name="T6" fmla="*/ 174 w 350"/>
                <a:gd name="T7" fmla="*/ 0 h 175"/>
              </a:gdLst>
              <a:ahLst/>
              <a:cxnLst>
                <a:cxn ang="0">
                  <a:pos x="T0" y="T1"/>
                </a:cxn>
                <a:cxn ang="0">
                  <a:pos x="T2" y="T3"/>
                </a:cxn>
                <a:cxn ang="0">
                  <a:pos x="T4" y="T5"/>
                </a:cxn>
                <a:cxn ang="0">
                  <a:pos x="T6" y="T7"/>
                </a:cxn>
              </a:cxnLst>
              <a:rect l="0" t="0" r="r" b="b"/>
              <a:pathLst>
                <a:path w="350" h="175">
                  <a:moveTo>
                    <a:pt x="174" y="0"/>
                  </a:moveTo>
                  <a:lnTo>
                    <a:pt x="0" y="175"/>
                  </a:lnTo>
                  <a:lnTo>
                    <a:pt x="350" y="175"/>
                  </a:lnTo>
                  <a:lnTo>
                    <a:pt x="174" y="0"/>
                  </a:lnTo>
                  <a:close/>
                </a:path>
              </a:pathLst>
            </a:custGeom>
            <a:grpFill/>
            <a:ln>
              <a:noFill/>
            </a:ln>
          </p:spPr>
          <p:txBody>
            <a:bodyPr vert="horz" wrap="square" lIns="91440" tIns="45720" rIns="91440" bIns="45720" numCol="1" anchor="t" anchorCtr="0" compatLnSpc="1">
              <a:prstTxWarp prst="textNoShape">
                <a:avLst/>
              </a:prstTxWarp>
            </a:bodyPr>
            <a:lstStyle/>
            <a:p>
              <a:endParaRPr lang="en-US" sz="1200">
                <a:latin typeface="思源宋体 CN SemiBold" panose="02020600000000000000" pitchFamily="18" charset="-122"/>
                <a:ea typeface="思源宋体 CN SemiBold" panose="02020600000000000000" pitchFamily="18" charset="-122"/>
                <a:sym typeface="思源宋体 CN SemiBold" panose="02020600000000000000" pitchFamily="18" charset="-122"/>
              </a:endParaRPr>
            </a:p>
          </p:txBody>
        </p:sp>
        <p:sp>
          <p:nvSpPr>
            <p:cNvPr id="37" name="文本框 36">
              <a:extLst>
                <a:ext uri="{FF2B5EF4-FFF2-40B4-BE49-F238E27FC236}">
                  <a16:creationId xmlns:a16="http://schemas.microsoft.com/office/drawing/2014/main" id="{BABF2A52-CAF4-76C4-999E-336FCA8CF5FE}"/>
                </a:ext>
              </a:extLst>
            </p:cNvPr>
            <p:cNvSpPr txBox="1"/>
            <p:nvPr/>
          </p:nvSpPr>
          <p:spPr>
            <a:xfrm>
              <a:off x="845149" y="1807063"/>
              <a:ext cx="1796890" cy="1289905"/>
            </a:xfrm>
            <a:prstGeom prst="rect">
              <a:avLst/>
            </a:prstGeom>
            <a:grpFill/>
          </p:spPr>
          <p:txBody>
            <a:bodyPr wrap="square" rtlCol="0">
              <a:spAutoFit/>
            </a:bodyPr>
            <a:lstStyle/>
            <a:p>
              <a:pPr algn="ctr">
                <a:lnSpc>
                  <a:spcPct val="150000"/>
                </a:lnSpc>
              </a:pPr>
              <a:r>
                <a:rPr lang="zh-CN" altLang="en-US" b="1" dirty="0">
                  <a:latin typeface="+mn-ea"/>
                  <a:sym typeface="思源宋体 CN SemiBold" panose="02020600000000000000" pitchFamily="18" charset="-122"/>
                </a:rPr>
                <a:t>国内外</a:t>
              </a:r>
              <a:endParaRPr lang="en-US" altLang="zh-CN" b="1" dirty="0">
                <a:latin typeface="+mn-ea"/>
                <a:sym typeface="思源宋体 CN SemiBold" panose="02020600000000000000" pitchFamily="18" charset="-122"/>
              </a:endParaRPr>
            </a:p>
            <a:p>
              <a:pPr algn="ctr">
                <a:lnSpc>
                  <a:spcPct val="150000"/>
                </a:lnSpc>
              </a:pPr>
              <a:r>
                <a:rPr lang="zh-CN" altLang="en-US" b="1" dirty="0">
                  <a:latin typeface="+mn-ea"/>
                  <a:sym typeface="思源宋体 CN SemiBold" panose="02020600000000000000" pitchFamily="18" charset="-122"/>
                </a:rPr>
                <a:t>不良反应</a:t>
              </a:r>
              <a:endParaRPr lang="en-US" altLang="zh-CN" b="1" dirty="0">
                <a:latin typeface="+mn-ea"/>
                <a:sym typeface="思源宋体 CN SemiBold" panose="02020600000000000000" pitchFamily="18" charset="-122"/>
              </a:endParaRPr>
            </a:p>
            <a:p>
              <a:pPr algn="ctr">
                <a:lnSpc>
                  <a:spcPct val="150000"/>
                </a:lnSpc>
              </a:pPr>
              <a:r>
                <a:rPr lang="zh-CN" altLang="en-US" b="1" dirty="0">
                  <a:latin typeface="+mn-ea"/>
                  <a:sym typeface="思源宋体 CN SemiBold" panose="02020600000000000000" pitchFamily="18" charset="-122"/>
                </a:rPr>
                <a:t>发生情况</a:t>
              </a:r>
            </a:p>
          </p:txBody>
        </p:sp>
      </p:grpSp>
    </p:spTree>
    <p:extLst>
      <p:ext uri="{BB962C8B-B14F-4D97-AF65-F5344CB8AC3E}">
        <p14:creationId xmlns:p14="http://schemas.microsoft.com/office/powerpoint/2010/main" val="3063214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DD6A57-2E63-D343-448A-ADFF59E8DFFD}"/>
              </a:ext>
            </a:extLst>
          </p:cNvPr>
          <p:cNvSpPr>
            <a:spLocks noGrp="1"/>
          </p:cNvSpPr>
          <p:nvPr>
            <p:ph type="title"/>
          </p:nvPr>
        </p:nvSpPr>
        <p:spPr>
          <a:xfrm>
            <a:off x="811663" y="128626"/>
            <a:ext cx="11010502" cy="1079500"/>
          </a:xfrm>
        </p:spPr>
        <p:txBody>
          <a:bodyPr/>
          <a:lstStyle/>
          <a:p>
            <a:pPr>
              <a:lnSpc>
                <a:spcPct val="100000"/>
              </a:lnSpc>
            </a:pPr>
            <a:r>
              <a:rPr lang="en-US" altLang="zh-CN" sz="2800" dirty="0"/>
              <a:t>03-</a:t>
            </a:r>
            <a:r>
              <a:rPr lang="zh-CN" altLang="en-US" sz="2800" dirty="0"/>
              <a:t>有效性</a:t>
            </a:r>
            <a:br>
              <a:rPr lang="en-US" altLang="zh-CN" sz="2800" dirty="0"/>
            </a:br>
            <a:r>
              <a:rPr lang="en-US" altLang="zh-CN" sz="2800" dirty="0"/>
              <a:t>         </a:t>
            </a:r>
            <a:endParaRPr lang="zh-CN" altLang="en-US" sz="2800" dirty="0"/>
          </a:p>
        </p:txBody>
      </p:sp>
      <p:sp>
        <p:nvSpPr>
          <p:cNvPr id="7" name="文本框 6">
            <a:extLst>
              <a:ext uri="{FF2B5EF4-FFF2-40B4-BE49-F238E27FC236}">
                <a16:creationId xmlns:a16="http://schemas.microsoft.com/office/drawing/2014/main" id="{AC7C2FC4-2E88-9AD8-27DA-0364E7371585}"/>
              </a:ext>
            </a:extLst>
          </p:cNvPr>
          <p:cNvSpPr txBox="1"/>
          <p:nvPr/>
        </p:nvSpPr>
        <p:spPr>
          <a:xfrm>
            <a:off x="5046523" y="1530494"/>
            <a:ext cx="3116530" cy="677108"/>
          </a:xfrm>
          <a:prstGeom prst="rect">
            <a:avLst/>
          </a:prstGeom>
          <a:noFill/>
        </p:spPr>
        <p:txBody>
          <a:bodyPr wrap="square" rtlCol="0">
            <a:spAutoFit/>
          </a:bodyPr>
          <a:lstStyle/>
          <a:p>
            <a:pPr algn="ctr"/>
            <a:endParaRPr lang="en-US" altLang="zh-CN" sz="1000" dirty="0"/>
          </a:p>
          <a:p>
            <a:pPr algn="ctr"/>
            <a:r>
              <a:rPr lang="zh-CN" altLang="en-US" sz="1200" dirty="0"/>
              <a:t>桂哌齐特组</a:t>
            </a:r>
            <a:r>
              <a:rPr lang="en-US" altLang="zh-CN" sz="1200" dirty="0"/>
              <a:t>90d </a:t>
            </a:r>
            <a:r>
              <a:rPr lang="en-US" altLang="zh-CN" sz="1200" dirty="0" err="1"/>
              <a:t>mRS</a:t>
            </a:r>
            <a:r>
              <a:rPr lang="zh-CN" altLang="en-US" sz="1200" dirty="0"/>
              <a:t>评分≤</a:t>
            </a:r>
            <a:r>
              <a:rPr lang="en-US" altLang="zh-CN" sz="1200" dirty="0"/>
              <a:t>2</a:t>
            </a:r>
            <a:r>
              <a:rPr lang="zh-CN" altLang="en-US" sz="1200" dirty="0"/>
              <a:t>分受试者比例提高</a:t>
            </a:r>
            <a:r>
              <a:rPr lang="en-US" altLang="zh-CN" sz="1600" dirty="0">
                <a:solidFill>
                  <a:srgbClr val="9D041D"/>
                </a:solidFill>
              </a:rPr>
              <a:t>10.8%</a:t>
            </a:r>
            <a:endParaRPr lang="zh-CN" altLang="en-US" sz="1400" dirty="0"/>
          </a:p>
        </p:txBody>
      </p:sp>
      <p:graphicFrame>
        <p:nvGraphicFramePr>
          <p:cNvPr id="12" name="表格 11">
            <a:extLst>
              <a:ext uri="{FF2B5EF4-FFF2-40B4-BE49-F238E27FC236}">
                <a16:creationId xmlns:a16="http://schemas.microsoft.com/office/drawing/2014/main" id="{376F4DCA-FABA-8D1F-CAE2-78964E9BBB99}"/>
              </a:ext>
            </a:extLst>
          </p:cNvPr>
          <p:cNvGraphicFramePr>
            <a:graphicFrameLocks noGrp="1"/>
          </p:cNvGraphicFramePr>
          <p:nvPr>
            <p:extLst>
              <p:ext uri="{D42A27DB-BD31-4B8C-83A1-F6EECF244321}">
                <p14:modId xmlns:p14="http://schemas.microsoft.com/office/powerpoint/2010/main" val="3736156714"/>
              </p:ext>
            </p:extLst>
          </p:nvPr>
        </p:nvGraphicFramePr>
        <p:xfrm>
          <a:off x="379114" y="4581561"/>
          <a:ext cx="11413272" cy="1778826"/>
        </p:xfrm>
        <a:graphic>
          <a:graphicData uri="http://schemas.openxmlformats.org/drawingml/2006/table">
            <a:tbl>
              <a:tblPr firstRow="1" bandRow="1">
                <a:tableStyleId>{5C22544A-7EE6-4342-B048-85BDC9FD1C3A}</a:tableStyleId>
              </a:tblPr>
              <a:tblGrid>
                <a:gridCol w="11413272">
                  <a:extLst>
                    <a:ext uri="{9D8B030D-6E8A-4147-A177-3AD203B41FA5}">
                      <a16:colId xmlns:a16="http://schemas.microsoft.com/office/drawing/2014/main" val="3481463701"/>
                    </a:ext>
                  </a:extLst>
                </a:gridCol>
              </a:tblGrid>
              <a:tr h="370840">
                <a:tc>
                  <a:txBody>
                    <a:bodyPr/>
                    <a:lstStyle/>
                    <a:p>
                      <a:pPr marL="0" marR="0" indent="0" algn="ctr" defTabSz="914400" eaLnBrk="1" fontAlgn="base" latinLnBrk="0" hangingPunct="1">
                        <a:lnSpc>
                          <a:spcPct val="150000"/>
                        </a:lnSpc>
                        <a:spcBef>
                          <a:spcPct val="0"/>
                        </a:spcBef>
                        <a:spcAft>
                          <a:spcPct val="0"/>
                        </a:spcAft>
                        <a:buClrTx/>
                        <a:buSzTx/>
                        <a:buFontTx/>
                        <a:buNone/>
                        <a:defRPr/>
                      </a:pPr>
                      <a:r>
                        <a:rPr lang="zh-CN" altLang="en-US" sz="1800" b="1" dirty="0">
                          <a:solidFill>
                            <a:schemeClr val="tx1"/>
                          </a:solidFill>
                          <a:latin typeface="+mn-ea"/>
                          <a:ea typeface="+mn-ea"/>
                        </a:rPr>
                        <a:t>国家药品监督管理局药品审评中心出具的</a:t>
                      </a:r>
                      <a:r>
                        <a:rPr lang="en-US" altLang="zh-CN" sz="1800" b="1" dirty="0">
                          <a:solidFill>
                            <a:schemeClr val="tx1"/>
                          </a:solidFill>
                          <a:latin typeface="+mn-ea"/>
                          <a:ea typeface="+mn-ea"/>
                        </a:rPr>
                        <a:t>《</a:t>
                      </a:r>
                      <a:r>
                        <a:rPr lang="zh-CN" altLang="en-US" sz="1800" b="1" dirty="0">
                          <a:solidFill>
                            <a:schemeClr val="tx1"/>
                          </a:solidFill>
                          <a:latin typeface="+mn-ea"/>
                          <a:ea typeface="+mn-ea"/>
                        </a:rPr>
                        <a:t>技术评审报告</a:t>
                      </a:r>
                      <a:r>
                        <a:rPr lang="en-US" altLang="zh-CN" sz="1800" b="1" dirty="0">
                          <a:solidFill>
                            <a:schemeClr val="tx1"/>
                          </a:solidFill>
                          <a:latin typeface="+mn-ea"/>
                          <a:ea typeface="+mn-ea"/>
                        </a:rPr>
                        <a:t>》 </a:t>
                      </a:r>
                      <a:r>
                        <a:rPr lang="zh-CN" altLang="en-US" sz="1800" b="1" dirty="0">
                          <a:solidFill>
                            <a:schemeClr val="tx1"/>
                          </a:solidFill>
                          <a:latin typeface="+mn-ea"/>
                          <a:ea typeface="+mn-ea"/>
                        </a:rPr>
                        <a:t>中关于桂哌齐特有效性的描述</a:t>
                      </a:r>
                      <a:endParaRPr lang="en-US" altLang="zh-CN" sz="1800" b="1" dirty="0">
                        <a:solidFill>
                          <a:schemeClr val="tx1"/>
                        </a:solidFill>
                        <a:latin typeface="+mn-ea"/>
                        <a:ea typeface="+mn-ea"/>
                      </a:endParaRPr>
                    </a:p>
                  </a:txBody>
                  <a:tcPr anchor="ctr">
                    <a:lnT w="12700" cmpd="sng">
                      <a:noFill/>
                    </a:lnT>
                    <a:solidFill>
                      <a:schemeClr val="accent2">
                        <a:lumMod val="60000"/>
                        <a:lumOff val="40000"/>
                      </a:schemeClr>
                    </a:solidFill>
                  </a:tcPr>
                </a:tc>
                <a:extLst>
                  <a:ext uri="{0D108BD9-81ED-4DB2-BD59-A6C34878D82A}">
                    <a16:rowId xmlns:a16="http://schemas.microsoft.com/office/drawing/2014/main" val="575399168"/>
                  </a:ext>
                </a:extLst>
              </a:tr>
              <a:tr h="370840">
                <a:tc>
                  <a:txBody>
                    <a:bodyPr/>
                    <a:lstStyle/>
                    <a:p>
                      <a:pPr marL="285750" marR="0" indent="-285750" algn="just" defTabSz="914400" eaLnBrk="1" fontAlgn="base" latinLnBrk="0" hangingPunct="1">
                        <a:lnSpc>
                          <a:spcPts val="2500"/>
                        </a:lnSpc>
                        <a:spcBef>
                          <a:spcPct val="0"/>
                        </a:spcBef>
                        <a:spcAft>
                          <a:spcPct val="0"/>
                        </a:spcAft>
                        <a:buClrTx/>
                        <a:buSzTx/>
                        <a:buFont typeface="Wingdings" panose="05000000000000000000" pitchFamily="2" charset="2"/>
                        <a:buChar char="p"/>
                        <a:defRPr/>
                      </a:pPr>
                      <a:r>
                        <a:rPr lang="zh-CN" altLang="en-US" sz="1400" b="0" dirty="0">
                          <a:latin typeface="+mn-ea"/>
                          <a:ea typeface="+mn-ea"/>
                        </a:rPr>
                        <a:t>主要疗效指标，</a:t>
                      </a:r>
                      <a:r>
                        <a:rPr lang="zh-CN" altLang="en-US" sz="1400" b="0" dirty="0">
                          <a:solidFill>
                            <a:srgbClr val="9D041D"/>
                          </a:solidFill>
                          <a:latin typeface="+mn-ea"/>
                          <a:ea typeface="+mn-ea"/>
                        </a:rPr>
                        <a:t>第90天mRS评分≤2级</a:t>
                      </a:r>
                      <a:r>
                        <a:rPr lang="zh-CN" altLang="en-US" sz="1400" b="0" dirty="0">
                          <a:latin typeface="+mn-ea"/>
                          <a:ea typeface="+mn-ea"/>
                        </a:rPr>
                        <a:t>受试者比例，</a:t>
                      </a:r>
                      <a:r>
                        <a:rPr lang="zh-CN" altLang="en-US" sz="1400" b="0" dirty="0">
                          <a:solidFill>
                            <a:srgbClr val="9D041D"/>
                          </a:solidFill>
                          <a:latin typeface="+mn-ea"/>
                          <a:ea typeface="+mn-ea"/>
                        </a:rPr>
                        <a:t>试验组</a:t>
                      </a:r>
                      <a:r>
                        <a:rPr lang="zh-CN" altLang="en-US" sz="1400" b="0" dirty="0">
                          <a:latin typeface="+mn-ea"/>
                          <a:ea typeface="+mn-ea"/>
                        </a:rPr>
                        <a:t>和</a:t>
                      </a:r>
                      <a:r>
                        <a:rPr lang="zh-CN" altLang="en-US" sz="1400" b="0" dirty="0">
                          <a:solidFill>
                            <a:srgbClr val="9D041D"/>
                          </a:solidFill>
                          <a:latin typeface="+mn-ea"/>
                          <a:ea typeface="+mn-ea"/>
                        </a:rPr>
                        <a:t>对照组</a:t>
                      </a:r>
                      <a:r>
                        <a:rPr lang="zh-CN" altLang="en-US" sz="1400" b="0" dirty="0">
                          <a:latin typeface="+mn-ea"/>
                          <a:ea typeface="+mn-ea"/>
                        </a:rPr>
                        <a:t>分别为</a:t>
                      </a:r>
                      <a:r>
                        <a:rPr lang="zh-CN" altLang="en-US" sz="1400" b="0" dirty="0">
                          <a:solidFill>
                            <a:srgbClr val="9D041D"/>
                          </a:solidFill>
                          <a:latin typeface="+mn-ea"/>
                          <a:ea typeface="+mn-ea"/>
                        </a:rPr>
                        <a:t>60.94%</a:t>
                      </a:r>
                      <a:r>
                        <a:rPr lang="zh-CN" altLang="en-US" sz="1400" b="0" dirty="0">
                          <a:latin typeface="+mn-ea"/>
                          <a:ea typeface="+mn-ea"/>
                        </a:rPr>
                        <a:t>和</a:t>
                      </a:r>
                      <a:r>
                        <a:rPr lang="zh-CN" altLang="en-US" sz="1400" b="0" dirty="0">
                          <a:solidFill>
                            <a:srgbClr val="9D041D"/>
                          </a:solidFill>
                          <a:latin typeface="+mn-ea"/>
                          <a:ea typeface="+mn-ea"/>
                        </a:rPr>
                        <a:t>50.11%</a:t>
                      </a:r>
                      <a:r>
                        <a:rPr lang="zh-CN" altLang="en-US" sz="1400" b="0" dirty="0">
                          <a:latin typeface="+mn-ea"/>
                          <a:ea typeface="+mn-ea"/>
                        </a:rPr>
                        <a:t>，</a:t>
                      </a:r>
                      <a:r>
                        <a:rPr lang="zh-CN" altLang="en-US" sz="1400" b="0" dirty="0">
                          <a:solidFill>
                            <a:srgbClr val="9D041D"/>
                          </a:solidFill>
                          <a:latin typeface="+mn-ea"/>
                          <a:ea typeface="+mn-ea"/>
                        </a:rPr>
                        <a:t>p=0.0004</a:t>
                      </a:r>
                      <a:r>
                        <a:rPr lang="zh-CN" altLang="en-US" sz="1400" b="0" dirty="0">
                          <a:solidFill>
                            <a:schemeClr val="tx1"/>
                          </a:solidFill>
                          <a:latin typeface="+mn-ea"/>
                          <a:ea typeface="+mn-ea"/>
                        </a:rPr>
                        <a:t>；</a:t>
                      </a:r>
                      <a:endParaRPr lang="en-US" altLang="zh-CN" sz="1400" b="0" dirty="0">
                        <a:solidFill>
                          <a:schemeClr val="tx1"/>
                        </a:solidFill>
                        <a:latin typeface="+mn-ea"/>
                        <a:ea typeface="+mn-ea"/>
                      </a:endParaRPr>
                    </a:p>
                    <a:p>
                      <a:pPr marL="285750" marR="0" indent="-285750" algn="just" defTabSz="914400" eaLnBrk="1" fontAlgn="base" latinLnBrk="0" hangingPunct="1">
                        <a:lnSpc>
                          <a:spcPts val="2500"/>
                        </a:lnSpc>
                        <a:spcBef>
                          <a:spcPct val="0"/>
                        </a:spcBef>
                        <a:spcAft>
                          <a:spcPct val="0"/>
                        </a:spcAft>
                        <a:buClrTx/>
                        <a:buSzTx/>
                        <a:buFont typeface="Wingdings" panose="05000000000000000000" pitchFamily="2" charset="2"/>
                        <a:buChar char="p"/>
                        <a:defRPr/>
                      </a:pPr>
                      <a:r>
                        <a:rPr lang="zh-CN" altLang="en-US" sz="1400" b="0" dirty="0">
                          <a:latin typeface="+mn-ea"/>
                          <a:ea typeface="+mn-ea"/>
                        </a:rPr>
                        <a:t>分层分析，按基线</a:t>
                      </a:r>
                      <a:r>
                        <a:rPr lang="en-US" altLang="zh-CN" sz="1400" b="0" dirty="0">
                          <a:latin typeface="+mn-ea"/>
                          <a:ea typeface="+mn-ea"/>
                        </a:rPr>
                        <a:t>NIHSS</a:t>
                      </a:r>
                      <a:r>
                        <a:rPr lang="zh-CN" altLang="en-US" sz="1400" b="0" dirty="0">
                          <a:latin typeface="+mn-ea"/>
                          <a:ea typeface="+mn-ea"/>
                        </a:rPr>
                        <a:t>评分</a:t>
                      </a:r>
                      <a:r>
                        <a:rPr lang="en-US" altLang="zh-CN" sz="1400" b="0" dirty="0">
                          <a:latin typeface="+mn-ea"/>
                          <a:ea typeface="+mn-ea"/>
                        </a:rPr>
                        <a:t>,7~9</a:t>
                      </a:r>
                      <a:r>
                        <a:rPr lang="zh-CN" altLang="en-US" sz="1400" b="0" dirty="0">
                          <a:latin typeface="+mn-ea"/>
                          <a:ea typeface="+mn-ea"/>
                        </a:rPr>
                        <a:t>分的受试者第</a:t>
                      </a:r>
                      <a:r>
                        <a:rPr lang="en-US" altLang="zh-CN" sz="1400" b="0" dirty="0">
                          <a:latin typeface="+mn-ea"/>
                          <a:ea typeface="+mn-ea"/>
                        </a:rPr>
                        <a:t>90</a:t>
                      </a:r>
                      <a:r>
                        <a:rPr lang="zh-CN" altLang="en-US" sz="1400" b="0" dirty="0">
                          <a:latin typeface="+mn-ea"/>
                          <a:ea typeface="+mn-ea"/>
                        </a:rPr>
                        <a:t>天</a:t>
                      </a:r>
                      <a:r>
                        <a:rPr lang="en-US" altLang="zh-CN" sz="1400" b="0" dirty="0" err="1">
                          <a:latin typeface="+mn-ea"/>
                          <a:ea typeface="+mn-ea"/>
                        </a:rPr>
                        <a:t>mRS</a:t>
                      </a:r>
                      <a:r>
                        <a:rPr lang="zh-CN" altLang="en-US" sz="1400" b="0" dirty="0">
                          <a:latin typeface="+mn-ea"/>
                          <a:ea typeface="+mn-ea"/>
                        </a:rPr>
                        <a:t>评分≤</a:t>
                      </a:r>
                      <a:r>
                        <a:rPr lang="en-US" altLang="zh-CN" sz="1400" b="0" dirty="0">
                          <a:latin typeface="+mn-ea"/>
                          <a:ea typeface="+mn-ea"/>
                        </a:rPr>
                        <a:t>2</a:t>
                      </a:r>
                      <a:r>
                        <a:rPr lang="zh-CN" altLang="en-US" sz="1400" b="0" dirty="0">
                          <a:latin typeface="+mn-ea"/>
                          <a:ea typeface="+mn-ea"/>
                        </a:rPr>
                        <a:t>级的受试者比例试验组高于对照组（</a:t>
                      </a:r>
                      <a:r>
                        <a:rPr lang="en-US" altLang="zh-CN" sz="1400" b="0" dirty="0">
                          <a:latin typeface="+mn-ea"/>
                          <a:ea typeface="+mn-ea"/>
                        </a:rPr>
                        <a:t>71.80% </a:t>
                      </a:r>
                      <a:r>
                        <a:rPr lang="en-US" altLang="zh-CN" sz="1400" b="0" dirty="0" err="1">
                          <a:latin typeface="+mn-ea"/>
                          <a:ea typeface="+mn-ea"/>
                        </a:rPr>
                        <a:t>vs.</a:t>
                      </a:r>
                      <a:r>
                        <a:rPr lang="en-US" altLang="zh-CN" sz="1400" b="0" dirty="0">
                          <a:latin typeface="+mn-ea"/>
                          <a:ea typeface="+mn-ea"/>
                        </a:rPr>
                        <a:t>59.43%</a:t>
                      </a:r>
                      <a:r>
                        <a:rPr lang="zh-CN" altLang="en-US" sz="1400" b="0" dirty="0">
                          <a:latin typeface="+mn-ea"/>
                          <a:ea typeface="+mn-ea"/>
                        </a:rPr>
                        <a:t>）</a:t>
                      </a:r>
                      <a:r>
                        <a:rPr lang="en-US" altLang="zh-CN" sz="1400" b="0" dirty="0">
                          <a:latin typeface="+mn-ea"/>
                          <a:ea typeface="+mn-ea"/>
                        </a:rPr>
                        <a:t>, p=0.0012</a:t>
                      </a:r>
                      <a:r>
                        <a:rPr lang="zh-CN" altLang="en-US" sz="1400" b="0" dirty="0">
                          <a:latin typeface="+mn-ea"/>
                          <a:ea typeface="+mn-ea"/>
                        </a:rPr>
                        <a:t>；</a:t>
                      </a:r>
                      <a:endParaRPr lang="en-US" altLang="zh-CN" sz="1400" b="0" dirty="0">
                        <a:latin typeface="+mn-ea"/>
                        <a:ea typeface="+mn-ea"/>
                      </a:endParaRPr>
                    </a:p>
                    <a:p>
                      <a:pPr marL="285750" marR="0" indent="-285750" algn="just" defTabSz="914400" eaLnBrk="1" fontAlgn="base" latinLnBrk="0" hangingPunct="1">
                        <a:lnSpc>
                          <a:spcPts val="2500"/>
                        </a:lnSpc>
                        <a:spcBef>
                          <a:spcPct val="0"/>
                        </a:spcBef>
                        <a:spcAft>
                          <a:spcPct val="0"/>
                        </a:spcAft>
                        <a:buClrTx/>
                        <a:buSzTx/>
                        <a:buFont typeface="Wingdings" panose="05000000000000000000" pitchFamily="2" charset="2"/>
                        <a:buChar char="p"/>
                        <a:defRPr/>
                      </a:pPr>
                      <a:r>
                        <a:rPr lang="zh-CN" altLang="en-US" sz="1400" b="0" dirty="0">
                          <a:latin typeface="+mn-ea"/>
                          <a:ea typeface="+mn-ea"/>
                        </a:rPr>
                        <a:t>次要疗效指标，第</a:t>
                      </a:r>
                      <a:r>
                        <a:rPr lang="en-US" altLang="zh-CN" sz="1400" b="0" dirty="0">
                          <a:latin typeface="+mn-ea"/>
                          <a:ea typeface="+mn-ea"/>
                        </a:rPr>
                        <a:t>14</a:t>
                      </a:r>
                      <a:r>
                        <a:rPr lang="zh-CN" altLang="en-US" sz="1400" b="0" dirty="0">
                          <a:latin typeface="+mn-ea"/>
                          <a:ea typeface="+mn-ea"/>
                        </a:rPr>
                        <a:t>天、</a:t>
                      </a:r>
                      <a:r>
                        <a:rPr lang="en-US" altLang="zh-CN" sz="1400" b="0" dirty="0">
                          <a:latin typeface="+mn-ea"/>
                          <a:ea typeface="+mn-ea"/>
                        </a:rPr>
                        <a:t>90</a:t>
                      </a:r>
                      <a:r>
                        <a:rPr lang="zh-CN" altLang="en-US" sz="1400" b="0" dirty="0">
                          <a:latin typeface="+mn-ea"/>
                          <a:ea typeface="+mn-ea"/>
                        </a:rPr>
                        <a:t>天</a:t>
                      </a:r>
                      <a:r>
                        <a:rPr lang="en-US" altLang="zh-CN" sz="1400" b="0" dirty="0" err="1">
                          <a:latin typeface="+mn-ea"/>
                          <a:ea typeface="+mn-ea"/>
                        </a:rPr>
                        <a:t>mRS</a:t>
                      </a:r>
                      <a:r>
                        <a:rPr lang="zh-CN" altLang="en-US" sz="1400" b="0" dirty="0">
                          <a:latin typeface="+mn-ea"/>
                          <a:ea typeface="+mn-ea"/>
                        </a:rPr>
                        <a:t>评分</a:t>
                      </a:r>
                      <a:r>
                        <a:rPr lang="en-US" altLang="zh-CN" sz="1400" b="0" dirty="0">
                          <a:latin typeface="+mn-ea"/>
                          <a:ea typeface="+mn-ea"/>
                        </a:rPr>
                        <a:t>0~1</a:t>
                      </a:r>
                      <a:r>
                        <a:rPr lang="zh-CN" altLang="en-US" sz="1400" b="0" dirty="0">
                          <a:latin typeface="+mn-ea"/>
                          <a:ea typeface="+mn-ea"/>
                        </a:rPr>
                        <a:t>级的受试者比例，第</a:t>
                      </a:r>
                      <a:r>
                        <a:rPr lang="en-US" altLang="zh-CN" sz="1400" b="0" dirty="0">
                          <a:latin typeface="+mn-ea"/>
                          <a:ea typeface="+mn-ea"/>
                        </a:rPr>
                        <a:t>30</a:t>
                      </a:r>
                      <a:r>
                        <a:rPr lang="zh-CN" altLang="en-US" sz="1400" b="0" dirty="0">
                          <a:latin typeface="+mn-ea"/>
                          <a:ea typeface="+mn-ea"/>
                        </a:rPr>
                        <a:t>天</a:t>
                      </a:r>
                      <a:r>
                        <a:rPr lang="en-US" altLang="zh-CN" sz="1400" b="0" dirty="0" err="1">
                          <a:latin typeface="+mn-ea"/>
                          <a:ea typeface="+mn-ea"/>
                        </a:rPr>
                        <a:t>mRS</a:t>
                      </a:r>
                      <a:r>
                        <a:rPr lang="zh-CN" altLang="en-US" sz="1400" b="0" dirty="0">
                          <a:latin typeface="+mn-ea"/>
                          <a:ea typeface="+mn-ea"/>
                        </a:rPr>
                        <a:t>评分</a:t>
                      </a:r>
                      <a:r>
                        <a:rPr lang="en-US" altLang="zh-CN" sz="1400" b="0" dirty="0">
                          <a:latin typeface="+mn-ea"/>
                          <a:ea typeface="+mn-ea"/>
                        </a:rPr>
                        <a:t>0~2</a:t>
                      </a:r>
                      <a:r>
                        <a:rPr lang="zh-CN" altLang="en-US" sz="1400" b="0" dirty="0">
                          <a:latin typeface="+mn-ea"/>
                          <a:ea typeface="+mn-ea"/>
                        </a:rPr>
                        <a:t>级的受试者比例及第</a:t>
                      </a:r>
                      <a:r>
                        <a:rPr lang="en-US" altLang="zh-CN" sz="1400" b="0" dirty="0">
                          <a:latin typeface="+mn-ea"/>
                          <a:ea typeface="+mn-ea"/>
                        </a:rPr>
                        <a:t>14</a:t>
                      </a:r>
                      <a:r>
                        <a:rPr lang="zh-CN" altLang="en-US" sz="1400" b="0" dirty="0">
                          <a:latin typeface="+mn-ea"/>
                          <a:ea typeface="+mn-ea"/>
                        </a:rPr>
                        <a:t>天、</a:t>
                      </a:r>
                      <a:r>
                        <a:rPr lang="en-US" altLang="zh-CN" sz="1400" b="0" dirty="0">
                          <a:latin typeface="+mn-ea"/>
                          <a:ea typeface="+mn-ea"/>
                        </a:rPr>
                        <a:t>90</a:t>
                      </a:r>
                      <a:r>
                        <a:rPr lang="zh-CN" altLang="en-US" sz="1400" b="0" dirty="0">
                          <a:latin typeface="+mn-ea"/>
                          <a:ea typeface="+mn-ea"/>
                        </a:rPr>
                        <a:t>天</a:t>
                      </a:r>
                      <a:r>
                        <a:rPr lang="en-US" altLang="zh-CN" sz="1400" b="0" dirty="0" err="1">
                          <a:latin typeface="+mn-ea"/>
                          <a:ea typeface="+mn-ea"/>
                        </a:rPr>
                        <a:t>Barthel</a:t>
                      </a:r>
                      <a:r>
                        <a:rPr lang="zh-CN" altLang="en-US" sz="1400" b="0" dirty="0">
                          <a:latin typeface="+mn-ea"/>
                          <a:ea typeface="+mn-ea"/>
                        </a:rPr>
                        <a:t>指数≥</a:t>
                      </a:r>
                      <a:r>
                        <a:rPr lang="en-US" altLang="zh-CN" sz="1400" b="0" dirty="0">
                          <a:latin typeface="+mn-ea"/>
                          <a:ea typeface="+mn-ea"/>
                        </a:rPr>
                        <a:t>95</a:t>
                      </a:r>
                      <a:r>
                        <a:rPr lang="zh-CN" altLang="en-US" sz="1400" b="0" dirty="0">
                          <a:latin typeface="+mn-ea"/>
                          <a:ea typeface="+mn-ea"/>
                        </a:rPr>
                        <a:t>分的受试者比例试验组与对照组有统计学差异。</a:t>
                      </a:r>
                      <a:endParaRPr lang="en-US" altLang="zh-CN" sz="1400" b="0" dirty="0">
                        <a:latin typeface="+mn-ea"/>
                        <a:ea typeface="+mn-ea"/>
                      </a:endParaRPr>
                    </a:p>
                  </a:txBody>
                  <a:tcPr anchor="ctr">
                    <a:solidFill>
                      <a:schemeClr val="bg1"/>
                    </a:solidFill>
                  </a:tcPr>
                </a:tc>
                <a:extLst>
                  <a:ext uri="{0D108BD9-81ED-4DB2-BD59-A6C34878D82A}">
                    <a16:rowId xmlns:a16="http://schemas.microsoft.com/office/drawing/2014/main" val="2231753164"/>
                  </a:ext>
                </a:extLst>
              </a:tr>
            </a:tbl>
          </a:graphicData>
        </a:graphic>
      </p:graphicFrame>
      <p:sp>
        <p:nvSpPr>
          <p:cNvPr id="3" name="矩形 2">
            <a:extLst>
              <a:ext uri="{FF2B5EF4-FFF2-40B4-BE49-F238E27FC236}">
                <a16:creationId xmlns:a16="http://schemas.microsoft.com/office/drawing/2014/main" id="{8601B3FA-9D47-9A91-6C5E-E527AC9A2E4B}"/>
              </a:ext>
            </a:extLst>
          </p:cNvPr>
          <p:cNvSpPr/>
          <p:nvPr/>
        </p:nvSpPr>
        <p:spPr>
          <a:xfrm>
            <a:off x="429866" y="6492685"/>
            <a:ext cx="7616188" cy="338554"/>
          </a:xfrm>
          <a:prstGeom prst="rect">
            <a:avLst/>
          </a:prstGeom>
        </p:spPr>
        <p:txBody>
          <a:bodyPr wrap="none">
            <a:spAutoFit/>
          </a:bodyPr>
          <a:lstStyle/>
          <a:p>
            <a:r>
              <a:rPr lang="en-US" altLang="zh-CN" sz="800" dirty="0">
                <a:latin typeface="+mn-ea"/>
              </a:rPr>
              <a:t>1.Jun Ni, et, al BMC Neurology (2020) 20:282</a:t>
            </a:r>
          </a:p>
          <a:p>
            <a:r>
              <a:rPr lang="en-US" altLang="zh-CN" sz="800" dirty="0">
                <a:solidFill>
                  <a:srgbClr val="222222"/>
                </a:solidFill>
                <a:highlight>
                  <a:srgbClr val="FBFBFB"/>
                </a:highlight>
                <a:latin typeface="+mn-ea"/>
              </a:rPr>
              <a:t>2.</a:t>
            </a:r>
            <a:r>
              <a:rPr lang="zh-CN" altLang="en-US" sz="800" dirty="0">
                <a:solidFill>
                  <a:srgbClr val="222222"/>
                </a:solidFill>
                <a:highlight>
                  <a:srgbClr val="FBFBFB"/>
                </a:highlight>
                <a:latin typeface="+mn-ea"/>
              </a:rPr>
              <a:t>倪俊</a:t>
            </a:r>
            <a:r>
              <a:rPr lang="en-US" altLang="zh-CN" sz="800" dirty="0">
                <a:solidFill>
                  <a:srgbClr val="222222"/>
                </a:solidFill>
                <a:highlight>
                  <a:srgbClr val="FBFBFB"/>
                </a:highlight>
                <a:latin typeface="+mn-ea"/>
              </a:rPr>
              <a:t>, </a:t>
            </a:r>
            <a:r>
              <a:rPr lang="zh-CN" altLang="en-US" sz="800" dirty="0">
                <a:solidFill>
                  <a:srgbClr val="222222"/>
                </a:solidFill>
                <a:highlight>
                  <a:srgbClr val="FBFBFB"/>
                </a:highlight>
                <a:latin typeface="+mn-ea"/>
              </a:rPr>
              <a:t>等 </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马来酸桂哌齐特注射液明显促进急性缺血性脑卒中患者的早期功能恢复</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一项多中心</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随机</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双盲</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安慰剂对照</a:t>
            </a:r>
            <a:r>
              <a:rPr lang="en-US" altLang="zh-CN" sz="800" b="0" i="0" dirty="0">
                <a:solidFill>
                  <a:srgbClr val="222222"/>
                </a:solidFill>
                <a:effectLst/>
                <a:highlight>
                  <a:srgbClr val="FBFBFB"/>
                </a:highlight>
                <a:latin typeface="+mn-ea"/>
              </a:rPr>
              <a:t>Ⅳ</a:t>
            </a:r>
            <a:r>
              <a:rPr lang="zh-CN" altLang="en-US" sz="800" b="0" i="0" dirty="0">
                <a:solidFill>
                  <a:srgbClr val="222222"/>
                </a:solidFill>
                <a:effectLst/>
                <a:highlight>
                  <a:srgbClr val="FBFBFB"/>
                </a:highlight>
                <a:latin typeface="+mn-ea"/>
              </a:rPr>
              <a:t>期临床研究</a:t>
            </a:r>
            <a:r>
              <a:rPr lang="en-US" altLang="zh-CN" sz="800" b="0" i="0" dirty="0">
                <a:solidFill>
                  <a:srgbClr val="222222"/>
                </a:solidFill>
                <a:effectLst/>
                <a:highlight>
                  <a:srgbClr val="FBFBFB"/>
                </a:highlight>
                <a:latin typeface="+mn-ea"/>
              </a:rPr>
              <a:t>[J].</a:t>
            </a:r>
            <a:r>
              <a:rPr lang="zh-CN" altLang="en-US" sz="800" b="0" i="0" dirty="0">
                <a:solidFill>
                  <a:srgbClr val="222222"/>
                </a:solidFill>
                <a:effectLst/>
                <a:highlight>
                  <a:srgbClr val="FBFBFB"/>
                </a:highlight>
                <a:latin typeface="+mn-ea"/>
              </a:rPr>
              <a:t>中华神经科杂志</a:t>
            </a:r>
            <a:r>
              <a:rPr lang="en-US" altLang="zh-CN" sz="800" b="0" i="0" dirty="0">
                <a:solidFill>
                  <a:srgbClr val="222222"/>
                </a:solidFill>
                <a:effectLst/>
                <a:highlight>
                  <a:srgbClr val="FBFBFB"/>
                </a:highlight>
                <a:latin typeface="+mn-ea"/>
              </a:rPr>
              <a:t>, 2020, 53(10):8.</a:t>
            </a:r>
            <a:endParaRPr lang="en-US" altLang="zh-CN" sz="800" dirty="0">
              <a:latin typeface="+mn-ea"/>
            </a:endParaRPr>
          </a:p>
        </p:txBody>
      </p:sp>
      <p:sp>
        <p:nvSpPr>
          <p:cNvPr id="18" name="文本框 17">
            <a:extLst>
              <a:ext uri="{FF2B5EF4-FFF2-40B4-BE49-F238E27FC236}">
                <a16:creationId xmlns:a16="http://schemas.microsoft.com/office/drawing/2014/main" id="{6D2A5A41-D367-7063-CD3B-0025947EB171}"/>
              </a:ext>
            </a:extLst>
          </p:cNvPr>
          <p:cNvSpPr txBox="1"/>
          <p:nvPr/>
        </p:nvSpPr>
        <p:spPr>
          <a:xfrm>
            <a:off x="758291" y="1693819"/>
            <a:ext cx="3819929" cy="492443"/>
          </a:xfrm>
          <a:prstGeom prst="rect">
            <a:avLst/>
          </a:prstGeom>
          <a:noFill/>
        </p:spPr>
        <p:txBody>
          <a:bodyPr wrap="square" rtlCol="0">
            <a:spAutoFit/>
          </a:bodyPr>
          <a:lstStyle/>
          <a:p>
            <a:pPr algn="ctr"/>
            <a:r>
              <a:rPr lang="zh-CN" altLang="en-US" sz="1200" dirty="0"/>
              <a:t>桂哌齐特组</a:t>
            </a:r>
            <a:r>
              <a:rPr lang="en-US" altLang="zh-CN" sz="1200" dirty="0"/>
              <a:t>14d </a:t>
            </a:r>
            <a:r>
              <a:rPr lang="en-US" altLang="zh-CN" sz="1200" dirty="0" err="1"/>
              <a:t>mRS</a:t>
            </a:r>
            <a:r>
              <a:rPr lang="zh-CN" altLang="en-US" sz="1200" dirty="0"/>
              <a:t>评分≤</a:t>
            </a:r>
            <a:r>
              <a:rPr lang="en-US" altLang="zh-CN" sz="1200" dirty="0"/>
              <a:t>1</a:t>
            </a:r>
            <a:r>
              <a:rPr lang="zh-CN" altLang="en-US" sz="1200" dirty="0"/>
              <a:t>分</a:t>
            </a:r>
            <a:endParaRPr lang="en-US" altLang="zh-CN" sz="1200" dirty="0"/>
          </a:p>
          <a:p>
            <a:pPr algn="ctr"/>
            <a:r>
              <a:rPr lang="zh-CN" altLang="en-US" sz="1200" dirty="0"/>
              <a:t>比例提高</a:t>
            </a:r>
            <a:r>
              <a:rPr lang="en-US" altLang="zh-CN" sz="1400" dirty="0">
                <a:solidFill>
                  <a:srgbClr val="9D041D"/>
                </a:solidFill>
              </a:rPr>
              <a:t>5.75%</a:t>
            </a:r>
            <a:endParaRPr lang="zh-CN" altLang="en-US" sz="1200" dirty="0"/>
          </a:p>
        </p:txBody>
      </p:sp>
      <p:grpSp>
        <p:nvGrpSpPr>
          <p:cNvPr id="11" name="组合 10">
            <a:extLst>
              <a:ext uri="{FF2B5EF4-FFF2-40B4-BE49-F238E27FC236}">
                <a16:creationId xmlns:a16="http://schemas.microsoft.com/office/drawing/2014/main" id="{6FDCD53B-C62D-C7DF-892E-826141B00439}"/>
              </a:ext>
            </a:extLst>
          </p:cNvPr>
          <p:cNvGrpSpPr/>
          <p:nvPr/>
        </p:nvGrpSpPr>
        <p:grpSpPr>
          <a:xfrm>
            <a:off x="8709909" y="2053508"/>
            <a:ext cx="2686870" cy="2387879"/>
            <a:chOff x="755576" y="1563638"/>
            <a:chExt cx="2786576" cy="2664296"/>
          </a:xfrm>
        </p:grpSpPr>
        <p:pic>
          <p:nvPicPr>
            <p:cNvPr id="22" name="图片 21">
              <a:extLst>
                <a:ext uri="{FF2B5EF4-FFF2-40B4-BE49-F238E27FC236}">
                  <a16:creationId xmlns:a16="http://schemas.microsoft.com/office/drawing/2014/main" id="{CA2AF9CA-C4F2-5ADB-D339-A72DD08287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5576" y="1563638"/>
              <a:ext cx="2786576" cy="2664296"/>
            </a:xfrm>
            <a:prstGeom prst="rect">
              <a:avLst/>
            </a:prstGeom>
          </p:spPr>
        </p:pic>
        <p:sp>
          <p:nvSpPr>
            <p:cNvPr id="24" name="矩形 23">
              <a:extLst>
                <a:ext uri="{FF2B5EF4-FFF2-40B4-BE49-F238E27FC236}">
                  <a16:creationId xmlns:a16="http://schemas.microsoft.com/office/drawing/2014/main" id="{3606ACD2-B7D2-B5E8-8B15-D89862A98418}"/>
                </a:ext>
              </a:extLst>
            </p:cNvPr>
            <p:cNvSpPr/>
            <p:nvPr/>
          </p:nvSpPr>
          <p:spPr>
            <a:xfrm>
              <a:off x="1454259" y="1821207"/>
              <a:ext cx="1584176"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r>
                <a:rPr lang="zh-CN" altLang="en-US" sz="1400" b="1" dirty="0">
                  <a:solidFill>
                    <a:srgbClr val="0A5399"/>
                  </a:solidFill>
                  <a:latin typeface="Arial" panose="020B0604020202020204" pitchFamily="34" charset="0"/>
                  <a:ea typeface="微软雅黑" panose="020B0503020204020204" pitchFamily="34" charset="-122"/>
                  <a:sym typeface="Arial" panose="020B0604020202020204" pitchFamily="34" charset="0"/>
                </a:rPr>
                <a:t>*</a:t>
              </a:r>
              <a:r>
                <a:rPr lang="en-US" altLang="zh-CN" sz="1400" b="1" i="1" dirty="0">
                  <a:solidFill>
                    <a:srgbClr val="0A5399"/>
                  </a:solidFill>
                  <a:latin typeface="Arial" panose="020B0604020202020204" pitchFamily="34" charset="0"/>
                  <a:ea typeface="微软雅黑" panose="020B0503020204020204" pitchFamily="34" charset="-122"/>
                  <a:sym typeface="Arial" panose="020B0604020202020204" pitchFamily="34" charset="0"/>
                </a:rPr>
                <a:t>p</a:t>
              </a:r>
              <a:r>
                <a:rPr lang="en-US" altLang="zh-CN" sz="1400" b="1" dirty="0">
                  <a:solidFill>
                    <a:srgbClr val="0A5399"/>
                  </a:solidFill>
                  <a:latin typeface="Arial" panose="020B0604020202020204" pitchFamily="34" charset="0"/>
                  <a:ea typeface="微软雅黑" panose="020B0503020204020204" pitchFamily="34" charset="-122"/>
                  <a:sym typeface="Arial" panose="020B0604020202020204" pitchFamily="34" charset="0"/>
                </a:rPr>
                <a:t>=0.0230</a:t>
              </a:r>
              <a:endParaRPr lang="zh-CN" altLang="en-US" sz="1400" b="1" dirty="0">
                <a:solidFill>
                  <a:srgbClr val="0A5399"/>
                </a:solidFill>
                <a:latin typeface="Arial" panose="020B0604020202020204" pitchFamily="34" charset="0"/>
                <a:ea typeface="微软雅黑" panose="020B0503020204020204" pitchFamily="34" charset="-122"/>
                <a:sym typeface="Arial" panose="020B0604020202020204" pitchFamily="34" charset="0"/>
              </a:endParaRPr>
            </a:p>
          </p:txBody>
        </p:sp>
      </p:grpSp>
      <p:grpSp>
        <p:nvGrpSpPr>
          <p:cNvPr id="25" name="组合 24">
            <a:extLst>
              <a:ext uri="{FF2B5EF4-FFF2-40B4-BE49-F238E27FC236}">
                <a16:creationId xmlns:a16="http://schemas.microsoft.com/office/drawing/2014/main" id="{9E375721-F098-C5D4-EA56-23A17EE0949C}"/>
              </a:ext>
            </a:extLst>
          </p:cNvPr>
          <p:cNvGrpSpPr/>
          <p:nvPr/>
        </p:nvGrpSpPr>
        <p:grpSpPr>
          <a:xfrm>
            <a:off x="5596237" y="2175830"/>
            <a:ext cx="2881268" cy="2265557"/>
            <a:chOff x="827584" y="1362780"/>
            <a:chExt cx="2937202" cy="2926716"/>
          </a:xfrm>
        </p:grpSpPr>
        <p:pic>
          <p:nvPicPr>
            <p:cNvPr id="26" name="图片 25">
              <a:extLst>
                <a:ext uri="{FF2B5EF4-FFF2-40B4-BE49-F238E27FC236}">
                  <a16:creationId xmlns:a16="http://schemas.microsoft.com/office/drawing/2014/main" id="{B57D98B9-4904-E964-E889-5F9C068245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7584" y="1481184"/>
              <a:ext cx="2937202" cy="2808312"/>
            </a:xfrm>
            <a:prstGeom prst="rect">
              <a:avLst/>
            </a:prstGeom>
          </p:spPr>
        </p:pic>
        <p:sp>
          <p:nvSpPr>
            <p:cNvPr id="27" name="矩形 26">
              <a:extLst>
                <a:ext uri="{FF2B5EF4-FFF2-40B4-BE49-F238E27FC236}">
                  <a16:creationId xmlns:a16="http://schemas.microsoft.com/office/drawing/2014/main" id="{C75B1F28-B0E7-4626-F383-6EFC11BC4343}"/>
                </a:ext>
              </a:extLst>
            </p:cNvPr>
            <p:cNvSpPr/>
            <p:nvPr/>
          </p:nvSpPr>
          <p:spPr>
            <a:xfrm>
              <a:off x="1574741" y="1362780"/>
              <a:ext cx="1584176" cy="372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r>
                <a:rPr lang="zh-CN" altLang="en-US" sz="1400" b="1" i="1" dirty="0">
                  <a:solidFill>
                    <a:srgbClr val="0A5399"/>
                  </a:solidFill>
                  <a:latin typeface="Arial" panose="020B0604020202020204" pitchFamily="34" charset="0"/>
                  <a:ea typeface="微软雅黑" panose="020B0503020204020204" pitchFamily="34" charset="-122"/>
                  <a:sym typeface="Arial" panose="020B0604020202020204" pitchFamily="34" charset="0"/>
                </a:rPr>
                <a:t>*</a:t>
              </a:r>
              <a:r>
                <a:rPr lang="en-US" altLang="zh-CN" sz="1400" b="1" i="1" dirty="0">
                  <a:solidFill>
                    <a:srgbClr val="0A5399"/>
                  </a:solidFill>
                  <a:latin typeface="Arial" panose="020B0604020202020204" pitchFamily="34" charset="0"/>
                  <a:ea typeface="微软雅黑" panose="020B0503020204020204" pitchFamily="34" charset="-122"/>
                  <a:sym typeface="Arial" panose="020B0604020202020204" pitchFamily="34" charset="0"/>
                </a:rPr>
                <a:t>p=0.0004</a:t>
              </a:r>
              <a:endParaRPr lang="zh-CN" altLang="en-US" sz="1400" b="1" i="1" dirty="0">
                <a:solidFill>
                  <a:srgbClr val="0A5399"/>
                </a:solidFill>
                <a:latin typeface="Arial" panose="020B0604020202020204" pitchFamily="34" charset="0"/>
                <a:ea typeface="微软雅黑" panose="020B0503020204020204" pitchFamily="34" charset="-122"/>
                <a:sym typeface="Arial" panose="020B0604020202020204" pitchFamily="34" charset="0"/>
              </a:endParaRPr>
            </a:p>
          </p:txBody>
        </p:sp>
      </p:grpSp>
      <p:pic>
        <p:nvPicPr>
          <p:cNvPr id="28" name="图片 27">
            <a:extLst>
              <a:ext uri="{FF2B5EF4-FFF2-40B4-BE49-F238E27FC236}">
                <a16:creationId xmlns:a16="http://schemas.microsoft.com/office/drawing/2014/main" id="{7DAED682-CD06-7304-17F7-970D7F59DF70}"/>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3975" r="6020"/>
          <a:stretch/>
        </p:blipFill>
        <p:spPr>
          <a:xfrm>
            <a:off x="1280914" y="2116853"/>
            <a:ext cx="2853881" cy="2243002"/>
          </a:xfrm>
          <a:prstGeom prst="rect">
            <a:avLst/>
          </a:prstGeom>
        </p:spPr>
      </p:pic>
      <p:cxnSp>
        <p:nvCxnSpPr>
          <p:cNvPr id="8" name="直接连接符 7">
            <a:extLst>
              <a:ext uri="{FF2B5EF4-FFF2-40B4-BE49-F238E27FC236}">
                <a16:creationId xmlns:a16="http://schemas.microsoft.com/office/drawing/2014/main" id="{70ABAC38-54A2-FC05-2349-EACF01DCF0B4}"/>
              </a:ext>
            </a:extLst>
          </p:cNvPr>
          <p:cNvCxnSpPr>
            <a:cxnSpLocks/>
          </p:cNvCxnSpPr>
          <p:nvPr/>
        </p:nvCxnSpPr>
        <p:spPr>
          <a:xfrm>
            <a:off x="4620491" y="1693819"/>
            <a:ext cx="0" cy="2621872"/>
          </a:xfrm>
          <a:prstGeom prst="line">
            <a:avLst/>
          </a:prstGeom>
        </p:spPr>
        <p:style>
          <a:lnRef idx="1">
            <a:schemeClr val="accent1"/>
          </a:lnRef>
          <a:fillRef idx="0">
            <a:schemeClr val="accent1"/>
          </a:fillRef>
          <a:effectRef idx="0">
            <a:schemeClr val="accent1"/>
          </a:effectRef>
          <a:fontRef idx="minor">
            <a:schemeClr val="tx1"/>
          </a:fontRef>
        </p:style>
      </p:cxnSp>
      <p:sp>
        <p:nvSpPr>
          <p:cNvPr id="5" name="文本框 4">
            <a:extLst>
              <a:ext uri="{FF2B5EF4-FFF2-40B4-BE49-F238E27FC236}">
                <a16:creationId xmlns:a16="http://schemas.microsoft.com/office/drawing/2014/main" id="{5F025AD9-2025-043C-51D6-00A6775B3312}"/>
              </a:ext>
            </a:extLst>
          </p:cNvPr>
          <p:cNvSpPr txBox="1"/>
          <p:nvPr/>
        </p:nvSpPr>
        <p:spPr>
          <a:xfrm>
            <a:off x="3534504" y="4303348"/>
            <a:ext cx="5364291" cy="253916"/>
          </a:xfrm>
          <a:prstGeom prst="rect">
            <a:avLst/>
          </a:prstGeom>
          <a:noFill/>
        </p:spPr>
        <p:txBody>
          <a:bodyPr wrap="square" rtlCol="0">
            <a:spAutoFit/>
          </a:bodyPr>
          <a:lstStyle/>
          <a:p>
            <a:r>
              <a:rPr lang="en-US" altLang="zh-CN" sz="1050" dirty="0"/>
              <a:t>65</a:t>
            </a:r>
            <a:r>
              <a:rPr lang="zh-CN" altLang="en-US" sz="1050" dirty="0"/>
              <a:t>家中心参加的多中心随机、双盲、安慰剂对照上市后再评价研究，共入组</a:t>
            </a:r>
            <a:r>
              <a:rPr lang="en-US" altLang="zh-CN" sz="1050" dirty="0"/>
              <a:t>937</a:t>
            </a:r>
            <a:r>
              <a:rPr lang="zh-CN" altLang="en-US" sz="1050" dirty="0"/>
              <a:t>例患者</a:t>
            </a:r>
          </a:p>
        </p:txBody>
      </p:sp>
      <p:sp>
        <p:nvSpPr>
          <p:cNvPr id="9" name="文本框 8">
            <a:extLst>
              <a:ext uri="{FF2B5EF4-FFF2-40B4-BE49-F238E27FC236}">
                <a16:creationId xmlns:a16="http://schemas.microsoft.com/office/drawing/2014/main" id="{B16B8D79-668B-8FA8-ECFB-B0D47F3DDC49}"/>
              </a:ext>
            </a:extLst>
          </p:cNvPr>
          <p:cNvSpPr txBox="1"/>
          <p:nvPr/>
        </p:nvSpPr>
        <p:spPr>
          <a:xfrm>
            <a:off x="8205325" y="1519436"/>
            <a:ext cx="3616840" cy="654025"/>
          </a:xfrm>
          <a:prstGeom prst="rect">
            <a:avLst/>
          </a:prstGeom>
          <a:noFill/>
        </p:spPr>
        <p:txBody>
          <a:bodyPr wrap="square" rtlCol="0">
            <a:spAutoFit/>
          </a:bodyPr>
          <a:lstStyle/>
          <a:p>
            <a:pPr algn="ctr"/>
            <a:endParaRPr lang="en-US" altLang="zh-CN" sz="1050" dirty="0"/>
          </a:p>
          <a:p>
            <a:pPr algn="ctr"/>
            <a:r>
              <a:rPr lang="zh-CN" altLang="en-US" sz="1200" dirty="0"/>
              <a:t>桂哌齐特组</a:t>
            </a:r>
            <a:r>
              <a:rPr lang="en-US" altLang="zh-CN" sz="1200" dirty="0"/>
              <a:t>90d Barthel</a:t>
            </a:r>
            <a:r>
              <a:rPr lang="zh-CN" altLang="en-US" sz="1200" dirty="0"/>
              <a:t>指数≥</a:t>
            </a:r>
            <a:r>
              <a:rPr lang="en-US" altLang="zh-CN" sz="1200" dirty="0"/>
              <a:t>95</a:t>
            </a:r>
            <a:r>
              <a:rPr lang="zh-CN" altLang="en-US" sz="1200" dirty="0"/>
              <a:t>分</a:t>
            </a:r>
            <a:endParaRPr lang="en-US" altLang="zh-CN" sz="1200" dirty="0"/>
          </a:p>
          <a:p>
            <a:pPr algn="ctr"/>
            <a:r>
              <a:rPr lang="zh-CN" altLang="en-US" sz="1200" dirty="0"/>
              <a:t>受试者比例提高</a:t>
            </a:r>
            <a:r>
              <a:rPr lang="en-US" altLang="zh-CN" sz="1400" dirty="0">
                <a:solidFill>
                  <a:srgbClr val="9D041D"/>
                </a:solidFill>
              </a:rPr>
              <a:t>6.7%</a:t>
            </a:r>
            <a:endParaRPr lang="en-US" altLang="zh-CN" sz="1200" dirty="0"/>
          </a:p>
        </p:txBody>
      </p:sp>
      <p:sp>
        <p:nvSpPr>
          <p:cNvPr id="4" name="文本框 3">
            <a:extLst>
              <a:ext uri="{FF2B5EF4-FFF2-40B4-BE49-F238E27FC236}">
                <a16:creationId xmlns:a16="http://schemas.microsoft.com/office/drawing/2014/main" id="{FEAD8CCE-5850-64B7-FC08-647D6EF2259C}"/>
              </a:ext>
            </a:extLst>
          </p:cNvPr>
          <p:cNvSpPr txBox="1"/>
          <p:nvPr/>
        </p:nvSpPr>
        <p:spPr>
          <a:xfrm>
            <a:off x="2148291" y="829690"/>
            <a:ext cx="8624236" cy="707886"/>
          </a:xfrm>
          <a:prstGeom prst="rect">
            <a:avLst/>
          </a:prstGeom>
          <a:noFill/>
        </p:spPr>
        <p:txBody>
          <a:bodyPr wrap="square" rtlCol="0">
            <a:spAutoFit/>
          </a:bodyPr>
          <a:lstStyle/>
          <a:p>
            <a:pPr marL="285750" indent="-285750">
              <a:buFont typeface="Wingdings" panose="05000000000000000000" pitchFamily="2" charset="2"/>
              <a:buChar char="p"/>
            </a:pPr>
            <a:r>
              <a:rPr lang="zh-CN" altLang="en-US" sz="2000" b="1" dirty="0">
                <a:solidFill>
                  <a:srgbClr val="9D041D"/>
                </a:solidFill>
              </a:rPr>
              <a:t>桂哌齐特早期（</a:t>
            </a:r>
            <a:r>
              <a:rPr lang="en-US" altLang="zh-CN" sz="2000" b="1" dirty="0">
                <a:solidFill>
                  <a:srgbClr val="9D041D"/>
                </a:solidFill>
              </a:rPr>
              <a:t>14d</a:t>
            </a:r>
            <a:r>
              <a:rPr lang="zh-CN" altLang="en-US" sz="2000" b="1" dirty="0">
                <a:solidFill>
                  <a:srgbClr val="9D041D"/>
                </a:solidFill>
              </a:rPr>
              <a:t>）</a:t>
            </a:r>
            <a:r>
              <a:rPr lang="zh-CN" altLang="en-US" sz="2000" b="1" dirty="0"/>
              <a:t>即可显著改善患者残障程度和日常生活能力</a:t>
            </a:r>
            <a:endParaRPr lang="en-US" altLang="zh-CN" sz="2000" b="1" dirty="0"/>
          </a:p>
          <a:p>
            <a:pPr marL="285750" indent="-285750">
              <a:buFont typeface="Wingdings" panose="05000000000000000000" pitchFamily="2" charset="2"/>
              <a:buChar char="p"/>
            </a:pPr>
            <a:r>
              <a:rPr lang="en-US" altLang="zh-CN" sz="2000" b="1" dirty="0">
                <a:solidFill>
                  <a:srgbClr val="9D041D"/>
                </a:solidFill>
              </a:rPr>
              <a:t>90d</a:t>
            </a:r>
            <a:r>
              <a:rPr lang="zh-CN" altLang="en-US" sz="2000" b="1" dirty="0">
                <a:latin typeface="Arial" panose="020B0604020202020204" pitchFamily="34" charset="0"/>
                <a:ea typeface="微软雅黑" panose="020B0503020204020204" pitchFamily="34" charset="-122"/>
                <a:sym typeface="Arial" panose="020B0604020202020204" pitchFamily="34" charset="0"/>
              </a:rPr>
              <a:t>显著改善患者的预后，减少致残率</a:t>
            </a:r>
            <a:r>
              <a:rPr lang="zh-CN" altLang="en-US" sz="2000" b="1" dirty="0"/>
              <a:t>，显著改善患者日常生活活动能力</a:t>
            </a:r>
          </a:p>
        </p:txBody>
      </p:sp>
    </p:spTree>
    <p:extLst>
      <p:ext uri="{BB962C8B-B14F-4D97-AF65-F5344CB8AC3E}">
        <p14:creationId xmlns:p14="http://schemas.microsoft.com/office/powerpoint/2010/main" val="551840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800" dirty="0"/>
              <a:t>03-</a:t>
            </a:r>
            <a:r>
              <a:rPr lang="zh-CN" altLang="en-US" sz="2800" dirty="0"/>
              <a:t>有效性 </a:t>
            </a:r>
            <a:r>
              <a:rPr lang="en-US" altLang="zh-CN" sz="2800" dirty="0"/>
              <a:t>-- </a:t>
            </a:r>
            <a:r>
              <a:rPr lang="zh-CN" altLang="en-US" sz="2400" dirty="0"/>
              <a:t>桂哌齐特纳入</a:t>
            </a:r>
            <a:r>
              <a:rPr lang="zh-CN" altLang="en-US" sz="2400" dirty="0">
                <a:solidFill>
                  <a:srgbClr val="9D041D"/>
                </a:solidFill>
              </a:rPr>
              <a:t>中国最权威脑卒中指南，</a:t>
            </a:r>
            <a:r>
              <a:rPr lang="en-US" altLang="zh-CN" sz="2400" dirty="0">
                <a:solidFill>
                  <a:srgbClr val="9D041D"/>
                </a:solidFill>
              </a:rPr>
              <a:t>II</a:t>
            </a:r>
            <a:r>
              <a:rPr lang="zh-CN" altLang="en-US" sz="2400" dirty="0">
                <a:solidFill>
                  <a:srgbClr val="9D041D"/>
                </a:solidFill>
              </a:rPr>
              <a:t>级推荐</a:t>
            </a:r>
            <a:r>
              <a:rPr lang="en-US" altLang="zh-CN" sz="2400" dirty="0">
                <a:solidFill>
                  <a:srgbClr val="9D041D"/>
                </a:solidFill>
              </a:rPr>
              <a:t>B</a:t>
            </a:r>
            <a:r>
              <a:rPr lang="zh-CN" altLang="en-US" sz="2400" dirty="0">
                <a:solidFill>
                  <a:srgbClr val="9D041D"/>
                </a:solidFill>
              </a:rPr>
              <a:t>级证据</a:t>
            </a:r>
            <a:endParaRPr lang="zh-CN" altLang="en-US" sz="2800" dirty="0">
              <a:solidFill>
                <a:srgbClr val="9D041D"/>
              </a:solidFill>
            </a:endParaRPr>
          </a:p>
        </p:txBody>
      </p:sp>
      <p:graphicFrame>
        <p:nvGraphicFramePr>
          <p:cNvPr id="4" name="内容占位符 3"/>
          <p:cNvGraphicFramePr>
            <a:graphicFrameLocks noGrp="1"/>
          </p:cNvGraphicFramePr>
          <p:nvPr>
            <p:ph idx="1"/>
            <p:custDataLst>
              <p:tags r:id="rId1"/>
            </p:custDataLst>
            <p:extLst>
              <p:ext uri="{D42A27DB-BD31-4B8C-83A1-F6EECF244321}">
                <p14:modId xmlns:p14="http://schemas.microsoft.com/office/powerpoint/2010/main" val="3866127900"/>
              </p:ext>
            </p:extLst>
          </p:nvPr>
        </p:nvGraphicFramePr>
        <p:xfrm>
          <a:off x="479425" y="1154850"/>
          <a:ext cx="11115675" cy="4959030"/>
        </p:xfrm>
        <a:graphic>
          <a:graphicData uri="http://schemas.openxmlformats.org/drawingml/2006/table">
            <a:tbl>
              <a:tblPr firstRow="1" bandRow="1">
                <a:tableStyleId>{5C22544A-7EE6-4342-B048-85BDC9FD1C3A}</a:tableStyleId>
              </a:tblPr>
              <a:tblGrid>
                <a:gridCol w="5558155">
                  <a:extLst>
                    <a:ext uri="{9D8B030D-6E8A-4147-A177-3AD203B41FA5}">
                      <a16:colId xmlns:a16="http://schemas.microsoft.com/office/drawing/2014/main" val="20000"/>
                    </a:ext>
                  </a:extLst>
                </a:gridCol>
                <a:gridCol w="5557520">
                  <a:extLst>
                    <a:ext uri="{9D8B030D-6E8A-4147-A177-3AD203B41FA5}">
                      <a16:colId xmlns:a16="http://schemas.microsoft.com/office/drawing/2014/main" val="20001"/>
                    </a:ext>
                  </a:extLst>
                </a:gridCol>
              </a:tblGrid>
              <a:tr h="507930">
                <a:tc>
                  <a:txBody>
                    <a:bodyPr/>
                    <a:lstStyle/>
                    <a:p>
                      <a:pPr marL="0" marR="0" indent="0" algn="ctr" defTabSz="914400" eaLnBrk="1" fontAlgn="base" latinLnBrk="0" hangingPunct="1">
                        <a:lnSpc>
                          <a:spcPct val="150000"/>
                        </a:lnSpc>
                        <a:spcBef>
                          <a:spcPct val="0"/>
                        </a:spcBef>
                        <a:spcAft>
                          <a:spcPct val="0"/>
                        </a:spcAft>
                        <a:buClrTx/>
                        <a:buSzTx/>
                        <a:buFont typeface="Arial" panose="020B0604020202020204" pitchFamily="34" charset="0"/>
                        <a:buNone/>
                        <a:defRPr/>
                      </a:pPr>
                      <a:r>
                        <a:rPr lang="zh-CN" altLang="en-US" sz="2000" dirty="0">
                          <a:solidFill>
                            <a:schemeClr val="tx1">
                              <a:lumMod val="85000"/>
                              <a:lumOff val="15000"/>
                            </a:schemeClr>
                          </a:solidFill>
                          <a:latin typeface="+mn-ea"/>
                          <a:ea typeface="+mn-ea"/>
                        </a:rPr>
                        <a:t>临床指南</a:t>
                      </a:r>
                      <a:r>
                        <a:rPr lang="en-US" altLang="zh-CN" sz="2000" dirty="0">
                          <a:solidFill>
                            <a:schemeClr val="tx1">
                              <a:lumMod val="85000"/>
                              <a:lumOff val="15000"/>
                            </a:schemeClr>
                          </a:solidFill>
                          <a:latin typeface="+mn-ea"/>
                          <a:ea typeface="+mn-ea"/>
                        </a:rPr>
                        <a:t>/</a:t>
                      </a:r>
                      <a:r>
                        <a:rPr lang="zh-CN" altLang="en-US" sz="2000" dirty="0">
                          <a:solidFill>
                            <a:schemeClr val="tx1">
                              <a:lumMod val="85000"/>
                              <a:lumOff val="15000"/>
                            </a:schemeClr>
                          </a:solidFill>
                          <a:latin typeface="+mn-ea"/>
                          <a:ea typeface="+mn-ea"/>
                        </a:rPr>
                        <a:t>诊疗规范推荐</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lnSpc>
                          <a:spcPct val="150000"/>
                        </a:lnSpc>
                      </a:pPr>
                      <a:r>
                        <a:rPr lang="zh-CN" altLang="en-US" sz="2000" dirty="0">
                          <a:solidFill>
                            <a:schemeClr val="tx1">
                              <a:lumMod val="85000"/>
                              <a:lumOff val="15000"/>
                            </a:schemeClr>
                          </a:solidFill>
                          <a:latin typeface="+mn-ea"/>
                          <a:ea typeface="+mn-ea"/>
                        </a:rPr>
                        <a:t>推荐内容</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0"/>
                  </a:ext>
                </a:extLst>
              </a:tr>
              <a:tr h="1080992">
                <a:tc>
                  <a:txBody>
                    <a:bodyPr/>
                    <a:lstStyle/>
                    <a:p>
                      <a:pPr algn="ctr">
                        <a:lnSpc>
                          <a:spcPct val="150000"/>
                        </a:lnSpc>
                      </a:pPr>
                      <a:r>
                        <a:rPr lang="en-US" altLang="zh-CN" sz="1600" b="1" i="0" u="none" kern="1200" baseline="0" dirty="0">
                          <a:solidFill>
                            <a:schemeClr val="accent6">
                              <a:lumMod val="75000"/>
                            </a:schemeClr>
                          </a:solidFill>
                          <a:effectLst/>
                          <a:latin typeface="+mn-ea"/>
                          <a:ea typeface="+mn-ea"/>
                          <a:cs typeface="Times New Roman" panose="02020603050405020304" pitchFamily="18" charset="0"/>
                        </a:rPr>
                        <a:t>《</a:t>
                      </a:r>
                      <a:r>
                        <a:rPr lang="zh-CN" altLang="en-US" sz="1800" b="1" i="0" u="none" kern="1200" baseline="0" dirty="0">
                          <a:solidFill>
                            <a:schemeClr val="accent6">
                              <a:lumMod val="75000"/>
                            </a:schemeClr>
                          </a:solidFill>
                          <a:effectLst/>
                          <a:latin typeface="+mn-lt"/>
                          <a:ea typeface="+mn-ea"/>
                          <a:cs typeface="+mn-cs"/>
                        </a:rPr>
                        <a:t>中国急性缺血性卒中诊治指南</a:t>
                      </a:r>
                      <a:r>
                        <a:rPr lang="en-US" altLang="zh-CN" sz="1800" b="1" i="0" u="none" kern="1200" baseline="0" dirty="0">
                          <a:solidFill>
                            <a:schemeClr val="accent6">
                              <a:lumMod val="75000"/>
                            </a:schemeClr>
                          </a:solidFill>
                          <a:effectLst/>
                          <a:latin typeface="+mn-lt"/>
                          <a:ea typeface="+mn-ea"/>
                          <a:cs typeface="+mn-cs"/>
                        </a:rPr>
                        <a:t>2023</a:t>
                      </a:r>
                      <a:r>
                        <a:rPr lang="en-US" altLang="zh-CN" sz="1600" b="1" i="0" u="none" kern="1200" baseline="0" dirty="0">
                          <a:solidFill>
                            <a:schemeClr val="accent6">
                              <a:lumMod val="75000"/>
                            </a:schemeClr>
                          </a:solidFill>
                          <a:effectLst/>
                          <a:latin typeface="+mn-ea"/>
                          <a:ea typeface="+mn-ea"/>
                          <a:cs typeface="Times New Roman" panose="02020603050405020304" pitchFamily="18" charset="0"/>
                        </a:rPr>
                        <a:t>》</a:t>
                      </a:r>
                    </a:p>
                    <a:p>
                      <a:pPr algn="ctr">
                        <a:lnSpc>
                          <a:spcPct val="150000"/>
                        </a:lnSpc>
                      </a:pPr>
                      <a:r>
                        <a:rPr lang="zh-CN" altLang="en-US" sz="1400" b="0" i="0" u="none" kern="1200" baseline="0" dirty="0">
                          <a:solidFill>
                            <a:schemeClr val="dk1"/>
                          </a:solidFill>
                          <a:effectLst/>
                          <a:latin typeface="+mn-ea"/>
                          <a:ea typeface="+mn-ea"/>
                          <a:cs typeface="Times New Roman" panose="02020603050405020304" pitchFamily="18" charset="0"/>
                        </a:rPr>
                        <a:t>中华医学会神经病学分会、中华医学会神经病学分会脑血管病学组</a:t>
                      </a:r>
                      <a:endParaRPr lang="zh-CN" altLang="zh-CN" sz="1400" b="0" i="0" u="none" kern="1200" baseline="0" dirty="0">
                        <a:solidFill>
                          <a:schemeClr val="dk1"/>
                        </a:solidFill>
                        <a:effectLst/>
                        <a:latin typeface="+mn-ea"/>
                        <a:ea typeface="+mn-ea"/>
                        <a:cs typeface="Times New Roman" panose="02020603050405020304" pitchFamily="18"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95000"/>
                      </a:schemeClr>
                    </a:solidFill>
                  </a:tcPr>
                </a:tc>
                <a:tc>
                  <a:txBody>
                    <a:bodyPr/>
                    <a:lstStyle/>
                    <a:p>
                      <a:pPr marL="285750" indent="-285750">
                        <a:lnSpc>
                          <a:spcPct val="130000"/>
                        </a:lnSpc>
                        <a:buFont typeface="Wingdings" panose="05000000000000000000" pitchFamily="2" charset="2"/>
                        <a:buChar char="ü"/>
                      </a:pPr>
                      <a:r>
                        <a:rPr lang="zh-CN" altLang="en-US" sz="1600" b="0" i="0" u="none" kern="1200" baseline="0" dirty="0">
                          <a:solidFill>
                            <a:schemeClr val="tx1"/>
                          </a:solidFill>
                          <a:effectLst/>
                          <a:latin typeface="+mn-ea"/>
                          <a:ea typeface="+mn-ea"/>
                          <a:cs typeface="Times New Roman" panose="02020603050405020304" pitchFamily="18" charset="0"/>
                        </a:rPr>
                        <a:t>“桂哌齐特</a:t>
                      </a:r>
                      <a:r>
                        <a:rPr lang="zh-CN" altLang="en-US" sz="1600" b="1" i="0" u="none" kern="1200" baseline="0" dirty="0">
                          <a:solidFill>
                            <a:srgbClr val="9D041D"/>
                          </a:solidFill>
                          <a:effectLst/>
                          <a:latin typeface="+mn-ea"/>
                          <a:ea typeface="+mn-ea"/>
                          <a:cs typeface="Times New Roman" panose="02020603050405020304" pitchFamily="18" charset="0"/>
                        </a:rPr>
                        <a:t>早期（</a:t>
                      </a:r>
                      <a:r>
                        <a:rPr lang="en-US" altLang="zh-CN" sz="1600" b="1" i="0" u="none" kern="1200" baseline="0" dirty="0">
                          <a:solidFill>
                            <a:srgbClr val="9D041D"/>
                          </a:solidFill>
                          <a:effectLst/>
                          <a:latin typeface="+mn-ea"/>
                          <a:ea typeface="+mn-ea"/>
                          <a:cs typeface="Times New Roman" panose="02020603050405020304" pitchFamily="18" charset="0"/>
                        </a:rPr>
                        <a:t>14</a:t>
                      </a:r>
                      <a:r>
                        <a:rPr lang="zh-CN" altLang="en-US" sz="1600" b="1" i="0" u="none" kern="1200" baseline="0" dirty="0">
                          <a:solidFill>
                            <a:srgbClr val="9D041D"/>
                          </a:solidFill>
                          <a:effectLst/>
                          <a:latin typeface="+mn-ea"/>
                          <a:ea typeface="+mn-ea"/>
                          <a:cs typeface="Times New Roman" panose="02020603050405020304" pitchFamily="18" charset="0"/>
                        </a:rPr>
                        <a:t>天）即可显著改善患者残障程度和日常生活能力</a:t>
                      </a:r>
                      <a:r>
                        <a:rPr lang="zh-CN" altLang="en-US" sz="1600" b="0" i="0" u="none" kern="1200" baseline="0" dirty="0">
                          <a:solidFill>
                            <a:schemeClr val="tx1"/>
                          </a:solidFill>
                          <a:effectLst/>
                          <a:latin typeface="+mn-ea"/>
                          <a:ea typeface="+mn-ea"/>
                          <a:cs typeface="Times New Roman" panose="02020603050405020304" pitchFamily="18" charset="0"/>
                        </a:rPr>
                        <a:t>，且具有良好的安全性和耐受性”</a:t>
                      </a:r>
                      <a:endParaRPr lang="en-US" altLang="zh-CN" sz="1600" b="0" i="0" u="none" kern="1200" baseline="0" dirty="0">
                        <a:solidFill>
                          <a:schemeClr val="tx1"/>
                        </a:solidFill>
                        <a:effectLst/>
                        <a:latin typeface="+mn-ea"/>
                        <a:ea typeface="+mn-ea"/>
                        <a:cs typeface="Times New Roman" panose="02020603050405020304" pitchFamily="18" charset="0"/>
                      </a:endParaRPr>
                    </a:p>
                    <a:p>
                      <a:pPr marL="285750" indent="-285750">
                        <a:lnSpc>
                          <a:spcPct val="130000"/>
                        </a:lnSpc>
                        <a:buFont typeface="Wingdings" panose="05000000000000000000" pitchFamily="2" charset="2"/>
                        <a:buChar char="ü"/>
                      </a:pPr>
                      <a:r>
                        <a:rPr lang="zh-CN" altLang="en-US" sz="1600" b="1" i="0" u="none" kern="1200" baseline="0" dirty="0">
                          <a:solidFill>
                            <a:schemeClr val="dk1"/>
                          </a:solidFill>
                          <a:effectLst/>
                          <a:latin typeface="+mn-ea"/>
                          <a:ea typeface="+mn-ea"/>
                          <a:cs typeface="Times New Roman" panose="02020603050405020304" pitchFamily="18" charset="0"/>
                        </a:rPr>
                        <a:t>扩血管治疗</a:t>
                      </a:r>
                      <a:r>
                        <a:rPr lang="zh-CN" altLang="en-US" sz="1600" b="1" i="0" u="none" kern="1200" baseline="0" dirty="0">
                          <a:solidFill>
                            <a:srgbClr val="9D041D"/>
                          </a:solidFill>
                          <a:effectLst/>
                          <a:latin typeface="+mn-ea"/>
                          <a:ea typeface="+mn-ea"/>
                          <a:cs typeface="Times New Roman" panose="02020603050405020304" pitchFamily="18" charset="0"/>
                        </a:rPr>
                        <a:t>唯一推荐药物，“依据</a:t>
                      </a:r>
                      <a:r>
                        <a:rPr lang="en-US" altLang="zh-CN" sz="1600" b="1" i="0" u="none" kern="1200" baseline="0" dirty="0">
                          <a:solidFill>
                            <a:srgbClr val="9D041D"/>
                          </a:solidFill>
                          <a:effectLst/>
                          <a:latin typeface="+mn-ea"/>
                          <a:ea typeface="+mn-ea"/>
                          <a:cs typeface="Times New Roman" panose="02020603050405020304" pitchFamily="18" charset="0"/>
                        </a:rPr>
                        <a:t>RCT</a:t>
                      </a:r>
                      <a:r>
                        <a:rPr lang="zh-CN" altLang="en-US" sz="1600" b="1" i="0" u="none" kern="1200" baseline="0" dirty="0">
                          <a:solidFill>
                            <a:srgbClr val="9D041D"/>
                          </a:solidFill>
                          <a:effectLst/>
                          <a:latin typeface="+mn-ea"/>
                          <a:ea typeface="+mn-ea"/>
                          <a:cs typeface="Times New Roman" panose="02020603050405020304" pitchFamily="18" charset="0"/>
                        </a:rPr>
                        <a:t>研究结果，个体化应用马来酸桂哌齐特注射液（</a:t>
                      </a:r>
                      <a:r>
                        <a:rPr lang="en-US" altLang="zh-CN" sz="1600" b="1" i="0" u="none" kern="1200" baseline="0" dirty="0">
                          <a:solidFill>
                            <a:srgbClr val="9D041D"/>
                          </a:solidFill>
                          <a:effectLst/>
                          <a:latin typeface="+mn-ea"/>
                          <a:ea typeface="+mn-ea"/>
                          <a:cs typeface="Times New Roman" panose="02020603050405020304" pitchFamily="18" charset="0"/>
                        </a:rPr>
                        <a:t>II</a:t>
                      </a:r>
                      <a:r>
                        <a:rPr lang="zh-CN" altLang="en-US" sz="1600" b="1" i="0" u="none" kern="1200" baseline="0" dirty="0">
                          <a:solidFill>
                            <a:srgbClr val="9D041D"/>
                          </a:solidFill>
                          <a:effectLst/>
                          <a:latin typeface="+mn-ea"/>
                          <a:ea typeface="+mn-ea"/>
                          <a:cs typeface="Times New Roman" panose="02020603050405020304" pitchFamily="18" charset="0"/>
                        </a:rPr>
                        <a:t>级推荐，</a:t>
                      </a:r>
                      <a:r>
                        <a:rPr lang="en-US" altLang="zh-CN" sz="1600" b="1" i="0" u="none" kern="1200" baseline="0" dirty="0">
                          <a:solidFill>
                            <a:srgbClr val="9D041D"/>
                          </a:solidFill>
                          <a:effectLst/>
                          <a:latin typeface="+mn-ea"/>
                          <a:ea typeface="+mn-ea"/>
                          <a:cs typeface="Times New Roman" panose="02020603050405020304" pitchFamily="18" charset="0"/>
                        </a:rPr>
                        <a:t>B</a:t>
                      </a:r>
                      <a:r>
                        <a:rPr lang="zh-CN" altLang="en-US" sz="1600" b="1" i="0" u="none" kern="1200" baseline="0" dirty="0">
                          <a:solidFill>
                            <a:srgbClr val="9D041D"/>
                          </a:solidFill>
                          <a:effectLst/>
                          <a:latin typeface="+mn-ea"/>
                          <a:ea typeface="+mn-ea"/>
                          <a:cs typeface="Times New Roman" panose="02020603050405020304" pitchFamily="18" charset="0"/>
                        </a:rPr>
                        <a:t>级证据）”</a:t>
                      </a:r>
                      <a:endParaRPr lang="en-US" altLang="zh-CN" sz="1600" b="0" i="0" u="none" kern="1200" baseline="0" dirty="0">
                        <a:solidFill>
                          <a:schemeClr val="dk1"/>
                        </a:solidFill>
                        <a:effectLst/>
                        <a:latin typeface="+mn-ea"/>
                        <a:ea typeface="+mn-ea"/>
                        <a:cs typeface="Times New Roman" panose="02020603050405020304" pitchFamily="18"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080992">
                <a:tc>
                  <a:txBody>
                    <a:bodyPr/>
                    <a:lstStyle/>
                    <a:p>
                      <a:pPr algn="ctr">
                        <a:lnSpc>
                          <a:spcPct val="150000"/>
                        </a:lnSpc>
                      </a:pPr>
                      <a:r>
                        <a:rPr lang="zh-CN" altLang="zh-CN" sz="1600" b="1" i="0" u="none" kern="1200" baseline="0" dirty="0">
                          <a:solidFill>
                            <a:schemeClr val="tx1"/>
                          </a:solidFill>
                          <a:effectLst/>
                          <a:latin typeface="+mn-ea"/>
                          <a:ea typeface="+mn-ea"/>
                          <a:cs typeface="Times New Roman" panose="02020603050405020304" pitchFamily="18" charset="0"/>
                        </a:rPr>
                        <a:t>《缺血性卒中基层诊疗指南（</a:t>
                      </a:r>
                      <a:r>
                        <a:rPr lang="en-US" altLang="zh-CN" sz="1600" b="1" i="0" u="none" kern="1200" baseline="0" dirty="0">
                          <a:solidFill>
                            <a:schemeClr val="tx1"/>
                          </a:solidFill>
                          <a:effectLst/>
                          <a:latin typeface="+mn-ea"/>
                          <a:ea typeface="+mn-ea"/>
                          <a:cs typeface="+mn-cs"/>
                        </a:rPr>
                        <a:t>2021</a:t>
                      </a:r>
                      <a:r>
                        <a:rPr lang="zh-CN" altLang="zh-CN" sz="1600" b="1" i="0" u="none" kern="1200" baseline="0" dirty="0">
                          <a:solidFill>
                            <a:schemeClr val="tx1"/>
                          </a:solidFill>
                          <a:effectLst/>
                          <a:latin typeface="+mn-ea"/>
                          <a:ea typeface="+mn-ea"/>
                          <a:cs typeface="Times New Roman" panose="02020603050405020304" pitchFamily="18" charset="0"/>
                        </a:rPr>
                        <a:t>）》</a:t>
                      </a:r>
                      <a:endParaRPr lang="en-US" altLang="zh-CN" sz="1600" b="1" i="0" u="none" kern="1200" baseline="0" dirty="0">
                        <a:solidFill>
                          <a:schemeClr val="tx1"/>
                        </a:solidFill>
                        <a:effectLst/>
                        <a:latin typeface="+mn-ea"/>
                        <a:ea typeface="+mn-ea"/>
                        <a:cs typeface="Times New Roman" panose="02020603050405020304" pitchFamily="18" charset="0"/>
                      </a:endParaRPr>
                    </a:p>
                    <a:p>
                      <a:pPr algn="ctr">
                        <a:lnSpc>
                          <a:spcPct val="150000"/>
                        </a:lnSpc>
                      </a:pPr>
                      <a:r>
                        <a:rPr lang="zh-CN" altLang="zh-CN" sz="1400" b="0" i="0" u="none" kern="1200" baseline="0" dirty="0">
                          <a:solidFill>
                            <a:schemeClr val="dk1"/>
                          </a:solidFill>
                          <a:effectLst/>
                          <a:latin typeface="+mn-ea"/>
                          <a:ea typeface="+mn-ea"/>
                          <a:cs typeface="Times New Roman" panose="02020603050405020304" pitchFamily="18" charset="0"/>
                        </a:rPr>
                        <a:t>中华医学会</a:t>
                      </a:r>
                      <a:r>
                        <a:rPr lang="zh-CN" altLang="en-US" sz="1400" b="0" i="0" u="none" kern="1200" baseline="0" dirty="0">
                          <a:solidFill>
                            <a:schemeClr val="dk1"/>
                          </a:solidFill>
                          <a:effectLst/>
                          <a:latin typeface="+mn-ea"/>
                          <a:ea typeface="+mn-ea"/>
                          <a:cs typeface="Times New Roman" panose="02020603050405020304" pitchFamily="18" charset="0"/>
                        </a:rPr>
                        <a:t>、</a:t>
                      </a:r>
                      <a:r>
                        <a:rPr lang="zh-CN" altLang="zh-CN" sz="1400" b="0" i="0" u="none" kern="1200" baseline="0" dirty="0">
                          <a:solidFill>
                            <a:schemeClr val="dk1"/>
                          </a:solidFill>
                          <a:effectLst/>
                          <a:latin typeface="+mn-ea"/>
                          <a:ea typeface="+mn-ea"/>
                          <a:cs typeface="Times New Roman" panose="02020603050405020304" pitchFamily="18" charset="0"/>
                        </a:rPr>
                        <a:t>中华医学会神经病学分会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95000"/>
                      </a:schemeClr>
                    </a:solidFill>
                  </a:tcPr>
                </a:tc>
                <a:tc>
                  <a:txBody>
                    <a:bodyPr/>
                    <a:lstStyle/>
                    <a:p>
                      <a:pPr marL="285750" indent="-285750">
                        <a:lnSpc>
                          <a:spcPct val="130000"/>
                        </a:lnSpc>
                        <a:buFont typeface="Wingdings" panose="05000000000000000000" pitchFamily="2" charset="2"/>
                        <a:buChar char="ü"/>
                      </a:pPr>
                      <a:r>
                        <a:rPr lang="zh-CN" altLang="en-US" sz="1600" b="0" i="0" u="none" kern="1200" baseline="0" dirty="0">
                          <a:solidFill>
                            <a:schemeClr val="dk1"/>
                          </a:solidFill>
                          <a:effectLst/>
                          <a:latin typeface="+mn-ea"/>
                          <a:ea typeface="+mn-ea"/>
                          <a:cs typeface="Times New Roman" panose="02020603050405020304" pitchFamily="18" charset="0"/>
                        </a:rPr>
                        <a:t>“桂哌齐特经</a:t>
                      </a:r>
                      <a:r>
                        <a:rPr lang="zh-CN" altLang="zh-CN" sz="1600" b="0" i="0" u="none" kern="1200" baseline="0" dirty="0">
                          <a:solidFill>
                            <a:schemeClr val="dk1"/>
                          </a:solidFill>
                          <a:effectLst/>
                          <a:latin typeface="+mn-ea"/>
                          <a:ea typeface="+mn-ea"/>
                          <a:cs typeface="Times New Roman" panose="02020603050405020304" pitchFamily="18" charset="0"/>
                        </a:rPr>
                        <a:t>大样本临床试验</a:t>
                      </a:r>
                      <a:r>
                        <a:rPr lang="zh-CN" altLang="en-US" sz="1600" b="0" i="0" u="none" kern="1200" baseline="0" dirty="0">
                          <a:solidFill>
                            <a:schemeClr val="dk1"/>
                          </a:solidFill>
                          <a:effectLst/>
                          <a:latin typeface="+mn-ea"/>
                          <a:ea typeface="+mn-ea"/>
                          <a:cs typeface="Times New Roman" panose="02020603050405020304" pitchFamily="18" charset="0"/>
                        </a:rPr>
                        <a:t>验证，</a:t>
                      </a:r>
                      <a:r>
                        <a:rPr lang="zh-CN" altLang="en-US" sz="1600" b="0" i="0" u="none" kern="1200" baseline="0" dirty="0">
                          <a:solidFill>
                            <a:schemeClr val="tx1"/>
                          </a:solidFill>
                          <a:effectLst/>
                          <a:latin typeface="+mn-ea"/>
                          <a:ea typeface="+mn-ea"/>
                          <a:cs typeface="Times New Roman" panose="02020603050405020304" pitchFamily="18" charset="0"/>
                        </a:rPr>
                        <a:t>具有</a:t>
                      </a:r>
                      <a:r>
                        <a:rPr lang="zh-CN" altLang="zh-CN" sz="1600" b="1" i="0" u="none" kern="1200" baseline="0" dirty="0">
                          <a:solidFill>
                            <a:srgbClr val="9D041D"/>
                          </a:solidFill>
                          <a:effectLst/>
                          <a:latin typeface="+mn-ea"/>
                          <a:ea typeface="+mn-ea"/>
                          <a:cs typeface="Times New Roman" panose="02020603050405020304" pitchFamily="18" charset="0"/>
                        </a:rPr>
                        <a:t>明确改善缺血区微循环</a:t>
                      </a:r>
                      <a:r>
                        <a:rPr lang="zh-CN" altLang="zh-CN" sz="1600" i="0" u="none" kern="1200" baseline="0" dirty="0">
                          <a:effectLst/>
                          <a:latin typeface="+mn-ea"/>
                          <a:ea typeface="+mn-ea"/>
                          <a:cs typeface="Times New Roman" panose="02020603050405020304" pitchFamily="18" charset="0"/>
                        </a:rPr>
                        <a:t>作用</a:t>
                      </a:r>
                      <a:r>
                        <a:rPr lang="zh-CN" altLang="en-US" sz="1600" i="0" u="none" kern="1200" baseline="0" dirty="0">
                          <a:effectLst/>
                          <a:latin typeface="+mn-ea"/>
                          <a:ea typeface="+mn-ea"/>
                          <a:cs typeface="Times New Roman" panose="02020603050405020304" pitchFamily="18" charset="0"/>
                        </a:rPr>
                        <a:t>”</a:t>
                      </a:r>
                      <a:endParaRPr lang="zh-CN" altLang="zh-CN" sz="1600" b="1" i="0" u="none" kern="1200" baseline="0" dirty="0">
                        <a:solidFill>
                          <a:srgbClr val="FF0000"/>
                        </a:solidFill>
                        <a:effectLst/>
                        <a:latin typeface="+mn-ea"/>
                        <a:ea typeface="+mn-ea"/>
                        <a:cs typeface="Times New Roman" panose="02020603050405020304" pitchFamily="18"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200477">
                <a:tc>
                  <a:txBody>
                    <a:bodyPr/>
                    <a:lstStyle/>
                    <a:p>
                      <a:pPr marL="0" marR="0" indent="0" algn="ctr" defTabSz="914400" eaLnBrk="1" fontAlgn="base" latinLnBrk="0" hangingPunct="1">
                        <a:lnSpc>
                          <a:spcPct val="150000"/>
                        </a:lnSpc>
                        <a:spcBef>
                          <a:spcPct val="0"/>
                        </a:spcBef>
                        <a:spcAft>
                          <a:spcPct val="0"/>
                        </a:spcAft>
                        <a:buClrTx/>
                        <a:buSzTx/>
                        <a:buFont typeface="Arial" panose="020B0604020202020204" pitchFamily="34" charset="0"/>
                        <a:buNone/>
                        <a:defRPr/>
                      </a:pPr>
                      <a:r>
                        <a:rPr lang="zh-CN" altLang="zh-CN" sz="1600" b="1" i="0" u="none" kern="0" baseline="0" dirty="0">
                          <a:solidFill>
                            <a:schemeClr val="tx1"/>
                          </a:solidFill>
                          <a:effectLst/>
                          <a:latin typeface="+mn-ea"/>
                          <a:ea typeface="+mn-ea"/>
                          <a:cs typeface="宋体" panose="02010600030101010101" pitchFamily="2" charset="-122"/>
                        </a:rPr>
                        <a:t>《神经病学》第</a:t>
                      </a:r>
                      <a:r>
                        <a:rPr lang="en-US" altLang="zh-CN" sz="1600" b="1" i="0" u="none" kern="0" baseline="0" dirty="0">
                          <a:solidFill>
                            <a:schemeClr val="tx1"/>
                          </a:solidFill>
                          <a:effectLst/>
                          <a:latin typeface="+mn-ea"/>
                          <a:ea typeface="+mn-ea"/>
                          <a:cs typeface="宋体" panose="02010600030101010101" pitchFamily="2" charset="-122"/>
                        </a:rPr>
                        <a:t>3</a:t>
                      </a:r>
                      <a:r>
                        <a:rPr lang="zh-CN" altLang="zh-CN" sz="1600" b="1" i="0" u="none" kern="0" baseline="0" dirty="0">
                          <a:solidFill>
                            <a:schemeClr val="tx1"/>
                          </a:solidFill>
                          <a:effectLst/>
                          <a:latin typeface="+mn-ea"/>
                          <a:ea typeface="+mn-ea"/>
                          <a:cs typeface="宋体" panose="02010600030101010101" pitchFamily="2" charset="-122"/>
                        </a:rPr>
                        <a:t>版</a:t>
                      </a:r>
                      <a:r>
                        <a:rPr lang="zh-CN" altLang="en-US" sz="1600" b="1" i="0" u="none" kern="0" baseline="0" dirty="0">
                          <a:solidFill>
                            <a:schemeClr val="tx1"/>
                          </a:solidFill>
                          <a:effectLst/>
                          <a:latin typeface="+mn-ea"/>
                          <a:ea typeface="+mn-ea"/>
                          <a:cs typeface="宋体" panose="02010600030101010101" pitchFamily="2" charset="-122"/>
                        </a:rPr>
                        <a:t>（</a:t>
                      </a:r>
                      <a:r>
                        <a:rPr lang="en-US" altLang="zh-CN" sz="1600" b="1" i="0" u="none" kern="0" baseline="0" dirty="0">
                          <a:solidFill>
                            <a:schemeClr val="tx1"/>
                          </a:solidFill>
                          <a:effectLst/>
                          <a:latin typeface="+mn-ea"/>
                          <a:ea typeface="+mn-ea"/>
                          <a:cs typeface="宋体" panose="02010600030101010101" pitchFamily="2" charset="-122"/>
                        </a:rPr>
                        <a:t>2021</a:t>
                      </a:r>
                      <a:r>
                        <a:rPr lang="zh-CN" altLang="en-US" sz="1600" b="1" i="0" u="none" kern="0" baseline="0" dirty="0">
                          <a:solidFill>
                            <a:schemeClr val="tx1"/>
                          </a:solidFill>
                          <a:effectLst/>
                          <a:latin typeface="+mn-ea"/>
                          <a:ea typeface="+mn-ea"/>
                          <a:cs typeface="宋体" panose="02010600030101010101" pitchFamily="2" charset="-122"/>
                        </a:rPr>
                        <a:t>）</a:t>
                      </a:r>
                    </a:p>
                    <a:p>
                      <a:pPr marL="0" marR="0" indent="0" algn="ctr" defTabSz="914400" eaLnBrk="1" fontAlgn="base" latinLnBrk="0" hangingPunct="1">
                        <a:lnSpc>
                          <a:spcPct val="150000"/>
                        </a:lnSpc>
                        <a:spcBef>
                          <a:spcPct val="0"/>
                        </a:spcBef>
                        <a:spcAft>
                          <a:spcPct val="0"/>
                        </a:spcAft>
                        <a:buClrTx/>
                        <a:buSzTx/>
                        <a:buFont typeface="Arial" panose="020B0604020202020204" pitchFamily="34" charset="0"/>
                        <a:buNone/>
                        <a:defRPr/>
                      </a:pPr>
                      <a:r>
                        <a:rPr lang="en-US" altLang="zh-CN" sz="1400" b="0" i="0" u="none" kern="0" baseline="0" dirty="0">
                          <a:solidFill>
                            <a:schemeClr val="tx1"/>
                          </a:solidFill>
                          <a:effectLst/>
                          <a:latin typeface="+mn-ea"/>
                          <a:ea typeface="+mn-ea"/>
                          <a:cs typeface="宋体" panose="02010600030101010101" pitchFamily="2" charset="-122"/>
                        </a:rPr>
                        <a:t>&lt;</a:t>
                      </a:r>
                      <a:r>
                        <a:rPr lang="zh-CN" altLang="zh-CN" sz="1400" b="0" i="0" u="none" kern="0" baseline="0" dirty="0">
                          <a:solidFill>
                            <a:schemeClr val="tx1"/>
                          </a:solidFill>
                          <a:effectLst/>
                          <a:latin typeface="+mn-ea"/>
                          <a:ea typeface="+mn-ea"/>
                          <a:cs typeface="宋体" panose="02010600030101010101" pitchFamily="2" charset="-122"/>
                        </a:rPr>
                        <a:t>血栓形成性脑梗死</a:t>
                      </a:r>
                      <a:r>
                        <a:rPr lang="en-US" altLang="zh-CN" sz="1400" b="0" i="0" u="none" kern="0" baseline="0" dirty="0">
                          <a:solidFill>
                            <a:schemeClr val="tx1"/>
                          </a:solidFill>
                          <a:effectLst/>
                          <a:latin typeface="+mn-ea"/>
                          <a:ea typeface="+mn-ea"/>
                          <a:cs typeface="宋体" panose="02010600030101010101" pitchFamily="2" charset="-122"/>
                        </a:rPr>
                        <a:t>&gt;</a:t>
                      </a:r>
                      <a:r>
                        <a:rPr lang="zh-CN" altLang="zh-CN" sz="1400" b="0" i="0" u="none" kern="0" baseline="0" dirty="0">
                          <a:solidFill>
                            <a:schemeClr val="tx1"/>
                          </a:solidFill>
                          <a:effectLst/>
                          <a:latin typeface="+mn-ea"/>
                          <a:ea typeface="+mn-ea"/>
                          <a:cs typeface="宋体" panose="02010600030101010101" pitchFamily="2" charset="-122"/>
                        </a:rPr>
                        <a:t>章节</a:t>
                      </a:r>
                      <a:endParaRPr lang="zh-CN" altLang="en-US" sz="1400" b="0" dirty="0">
                        <a:solidFill>
                          <a:schemeClr val="tx1"/>
                        </a:solidFill>
                        <a:latin typeface="+mn-ea"/>
                        <a:ea typeface="+mn-ea"/>
                      </a:endParaRPr>
                    </a:p>
                    <a:p>
                      <a:pPr marL="0" marR="0" indent="0" algn="ctr" defTabSz="914400" eaLnBrk="1" fontAlgn="base" latinLnBrk="0" hangingPunct="1">
                        <a:lnSpc>
                          <a:spcPct val="150000"/>
                        </a:lnSpc>
                        <a:spcBef>
                          <a:spcPct val="0"/>
                        </a:spcBef>
                        <a:spcAft>
                          <a:spcPct val="0"/>
                        </a:spcAft>
                        <a:buClrTx/>
                        <a:buSzTx/>
                        <a:buFont typeface="Arial" panose="020B0604020202020204" pitchFamily="34" charset="0"/>
                        <a:buNone/>
                        <a:defRPr/>
                      </a:pPr>
                      <a:r>
                        <a:rPr lang="zh-CN" altLang="en-US" sz="1400" b="0" i="0" u="none" kern="0" baseline="0" dirty="0">
                          <a:solidFill>
                            <a:schemeClr val="tx1"/>
                          </a:solidFill>
                          <a:effectLst/>
                          <a:latin typeface="+mn-ea"/>
                          <a:ea typeface="+mn-ea"/>
                          <a:cs typeface="宋体" panose="02010600030101010101" pitchFamily="2" charset="-122"/>
                        </a:rPr>
                        <a:t>人民卫生</a:t>
                      </a:r>
                      <a:r>
                        <a:rPr lang="zh-CN" altLang="zh-CN" sz="1400" b="0" i="0" u="none" kern="0" baseline="0" dirty="0">
                          <a:solidFill>
                            <a:schemeClr val="tx1"/>
                          </a:solidFill>
                          <a:effectLst/>
                          <a:latin typeface="+mn-ea"/>
                          <a:ea typeface="+mn-ea"/>
                          <a:cs typeface="宋体" panose="02010600030101010101" pitchFamily="2" charset="-122"/>
                        </a:rPr>
                        <a:t>出版社</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95000"/>
                      </a:schemeClr>
                    </a:solidFill>
                  </a:tcPr>
                </a:tc>
                <a:tc>
                  <a:txBody>
                    <a:bodyPr/>
                    <a:lstStyle/>
                    <a:p>
                      <a:pPr marL="285750" indent="-285750" algn="just">
                        <a:lnSpc>
                          <a:spcPct val="130000"/>
                        </a:lnSpc>
                        <a:buFont typeface="Wingdings" panose="05000000000000000000" pitchFamily="2" charset="2"/>
                        <a:buChar char="ü"/>
                      </a:pPr>
                      <a:r>
                        <a:rPr lang="zh-CN" altLang="en-US" sz="1600" b="0" i="0" u="none" kern="0" baseline="0" dirty="0">
                          <a:solidFill>
                            <a:schemeClr val="tx1"/>
                          </a:solidFill>
                          <a:effectLst/>
                          <a:latin typeface="+mn-ea"/>
                          <a:ea typeface="+mn-ea"/>
                          <a:cs typeface="宋体" panose="02010600030101010101" pitchFamily="2" charset="-122"/>
                        </a:rPr>
                        <a:t>“</a:t>
                      </a:r>
                      <a:r>
                        <a:rPr lang="zh-CN" altLang="zh-CN" sz="1600" b="0" i="0" u="none" kern="0" baseline="0" dirty="0">
                          <a:solidFill>
                            <a:schemeClr val="tx1"/>
                          </a:solidFill>
                          <a:effectLst/>
                          <a:latin typeface="+mn-ea"/>
                          <a:ea typeface="+mn-ea"/>
                          <a:cs typeface="宋体" panose="02010600030101010101" pitchFamily="2" charset="-122"/>
                        </a:rPr>
                        <a:t>内源性腺苷增效剂</a:t>
                      </a:r>
                      <a:r>
                        <a:rPr lang="zh-CN" altLang="en-US" sz="1600" b="0" i="0" u="none" kern="0" baseline="0" dirty="0">
                          <a:solidFill>
                            <a:schemeClr val="tx1"/>
                          </a:solidFill>
                          <a:effectLst/>
                          <a:latin typeface="+mn-ea"/>
                          <a:ea typeface="+mn-ea"/>
                          <a:cs typeface="宋体" panose="02010600030101010101" pitchFamily="2" charset="-122"/>
                        </a:rPr>
                        <a:t>”</a:t>
                      </a:r>
                      <a:endParaRPr lang="en-US" altLang="zh-CN" sz="1600" b="0" i="0" u="none" kern="0" baseline="0" dirty="0">
                        <a:solidFill>
                          <a:schemeClr val="tx1"/>
                        </a:solidFill>
                        <a:effectLst/>
                        <a:latin typeface="+mn-ea"/>
                        <a:ea typeface="+mn-ea"/>
                        <a:cs typeface="宋体" panose="02010600030101010101" pitchFamily="2" charset="-122"/>
                      </a:endParaRPr>
                    </a:p>
                    <a:p>
                      <a:pPr marL="285750" indent="-285750" algn="just">
                        <a:lnSpc>
                          <a:spcPct val="130000"/>
                        </a:lnSpc>
                        <a:buFont typeface="Wingdings" panose="05000000000000000000" pitchFamily="2" charset="2"/>
                        <a:buChar char="ü"/>
                      </a:pPr>
                      <a:r>
                        <a:rPr lang="en-US" altLang="zh-CN" sz="1600" b="0" i="0" u="none" kern="0" baseline="0" dirty="0">
                          <a:solidFill>
                            <a:schemeClr val="tx1"/>
                          </a:solidFill>
                          <a:effectLst/>
                          <a:latin typeface="+mn-ea"/>
                          <a:ea typeface="+mn-ea"/>
                          <a:cs typeface="宋体" panose="02010600030101010101" pitchFamily="2" charset="-122"/>
                        </a:rPr>
                        <a:t>“</a:t>
                      </a:r>
                      <a:r>
                        <a:rPr lang="zh-CN" altLang="zh-CN" sz="1600" b="0" i="0" u="none" kern="0" baseline="0" dirty="0">
                          <a:solidFill>
                            <a:schemeClr val="tx1"/>
                          </a:solidFill>
                          <a:effectLst/>
                          <a:latin typeface="+mn-ea"/>
                          <a:ea typeface="+mn-ea"/>
                          <a:cs typeface="宋体" panose="02010600030101010101" pitchFamily="2" charset="-122"/>
                        </a:rPr>
                        <a:t>改善血流、细胞保护等多靶点作用</a:t>
                      </a:r>
                      <a:r>
                        <a:rPr lang="en-US" altLang="zh-CN" sz="1600" b="0" i="0" u="none" kern="0" baseline="0" dirty="0">
                          <a:solidFill>
                            <a:schemeClr val="tx1"/>
                          </a:solidFill>
                          <a:effectLst/>
                          <a:latin typeface="+mn-ea"/>
                          <a:ea typeface="+mn-ea"/>
                          <a:cs typeface="宋体" panose="02010600030101010101" pitchFamily="2" charset="-122"/>
                        </a:rPr>
                        <a:t>”</a:t>
                      </a:r>
                    </a:p>
                    <a:p>
                      <a:pPr marL="285750" indent="-285750" algn="just">
                        <a:lnSpc>
                          <a:spcPct val="130000"/>
                        </a:lnSpc>
                        <a:buFont typeface="Wingdings" panose="05000000000000000000" pitchFamily="2" charset="2"/>
                        <a:buChar char="ü"/>
                      </a:pPr>
                      <a:r>
                        <a:rPr lang="en-US" altLang="zh-CN" sz="1600" b="0" i="0" u="none" kern="0" baseline="0" dirty="0">
                          <a:solidFill>
                            <a:schemeClr val="tx1"/>
                          </a:solidFill>
                          <a:effectLst/>
                          <a:latin typeface="+mn-ea"/>
                          <a:ea typeface="+mn-ea"/>
                          <a:cs typeface="宋体" panose="02010600030101010101" pitchFamily="2" charset="-122"/>
                        </a:rPr>
                        <a:t>“</a:t>
                      </a:r>
                      <a:r>
                        <a:rPr lang="zh-CN" altLang="zh-CN" sz="1600" b="0" i="0" u="none" kern="0" baseline="0" dirty="0">
                          <a:solidFill>
                            <a:schemeClr val="tx1"/>
                          </a:solidFill>
                          <a:effectLst/>
                          <a:latin typeface="+mn-ea"/>
                          <a:ea typeface="+mn-ea"/>
                          <a:cs typeface="宋体" panose="02010600030101010101" pitchFamily="2" charset="-122"/>
                        </a:rPr>
                        <a:t>可改善急性缺血性卒中患者神经功能缺损评分</a:t>
                      </a:r>
                      <a:r>
                        <a:rPr lang="en-US" altLang="zh-CN" sz="1600" b="0" i="0" u="none" kern="0" baseline="0" dirty="0">
                          <a:solidFill>
                            <a:schemeClr val="tx1"/>
                          </a:solidFill>
                          <a:effectLst/>
                          <a:latin typeface="+mn-ea"/>
                          <a:ea typeface="+mn-ea"/>
                          <a:cs typeface="宋体" panose="02010600030101010101" pitchFamily="2" charset="-122"/>
                        </a:rPr>
                        <a:t>”</a:t>
                      </a:r>
                      <a:endParaRPr lang="zh-CN" altLang="zh-CN" sz="1600" b="0" i="0" u="none" kern="0" baseline="0" dirty="0">
                        <a:solidFill>
                          <a:schemeClr val="tx1"/>
                        </a:solidFill>
                        <a:effectLst/>
                        <a:latin typeface="+mn-ea"/>
                        <a:ea typeface="+mn-ea"/>
                        <a:cs typeface="宋体" panose="02010600030101010101" pitchFamily="2" charset="-122"/>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841084">
                <a:tc>
                  <a:txBody>
                    <a:bodyPr/>
                    <a:lstStyle/>
                    <a:p>
                      <a:pPr marL="0" marR="0" indent="0" algn="ctr" defTabSz="914400" eaLnBrk="1" fontAlgn="base" latinLnBrk="0" hangingPunct="1">
                        <a:lnSpc>
                          <a:spcPct val="150000"/>
                        </a:lnSpc>
                        <a:spcBef>
                          <a:spcPct val="0"/>
                        </a:spcBef>
                        <a:spcAft>
                          <a:spcPct val="0"/>
                        </a:spcAft>
                        <a:buClrTx/>
                        <a:buSzTx/>
                        <a:buFont typeface="Arial" panose="020B0604020202020204" pitchFamily="34" charset="0"/>
                        <a:buNone/>
                        <a:defRPr/>
                      </a:pPr>
                      <a:r>
                        <a:rPr lang="en-US" altLang="zh-CN" sz="1600" b="1" i="0" u="none" kern="1200" baseline="0" dirty="0">
                          <a:solidFill>
                            <a:schemeClr val="tx1"/>
                          </a:solidFill>
                          <a:latin typeface="+mn-ea"/>
                          <a:ea typeface="+mn-ea"/>
                          <a:cs typeface="Times New Roman" panose="02020603050405020304" pitchFamily="18" charset="0"/>
                        </a:rPr>
                        <a:t>《</a:t>
                      </a:r>
                      <a:r>
                        <a:rPr lang="zh-CN" altLang="en-US" sz="1600" b="1" i="0" u="none" kern="1200" baseline="0" dirty="0">
                          <a:solidFill>
                            <a:schemeClr val="tx1"/>
                          </a:solidFill>
                          <a:latin typeface="+mn-ea"/>
                          <a:ea typeface="+mn-ea"/>
                          <a:cs typeface="Times New Roman" panose="02020603050405020304" pitchFamily="18" charset="0"/>
                        </a:rPr>
                        <a:t>脑血管病社区防治指南</a:t>
                      </a:r>
                      <a:r>
                        <a:rPr lang="en-US" altLang="zh-CN" sz="1600" b="1" i="0" u="none" kern="1200" baseline="0" dirty="0">
                          <a:solidFill>
                            <a:schemeClr val="tx1"/>
                          </a:solidFill>
                          <a:latin typeface="+mn-ea"/>
                          <a:ea typeface="+mn-ea"/>
                          <a:cs typeface="Times New Roman" panose="02020603050405020304" pitchFamily="18" charset="0"/>
                        </a:rPr>
                        <a:t>》</a:t>
                      </a:r>
                      <a:endParaRPr lang="zh-CN" altLang="en-US" sz="1600" b="1" dirty="0">
                        <a:solidFill>
                          <a:schemeClr val="tx1"/>
                        </a:solidFill>
                        <a:latin typeface="+mn-ea"/>
                        <a:ea typeface="+mn-ea"/>
                      </a:endParaRPr>
                    </a:p>
                    <a:p>
                      <a:pPr algn="ctr">
                        <a:lnSpc>
                          <a:spcPct val="150000"/>
                        </a:lnSpc>
                      </a:pPr>
                      <a:r>
                        <a:rPr lang="zh-CN" altLang="en-US" sz="1400" b="0" i="0" u="none" kern="1200" baseline="0" dirty="0">
                          <a:solidFill>
                            <a:schemeClr val="tx1"/>
                          </a:solidFill>
                          <a:latin typeface="+mn-ea"/>
                          <a:ea typeface="+mn-ea"/>
                          <a:cs typeface="Times New Roman" panose="02020603050405020304" pitchFamily="18" charset="0"/>
                        </a:rPr>
                        <a:t>北京慢性病防治与健康教育研究会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95000"/>
                      </a:schemeClr>
                    </a:solidFill>
                  </a:tcPr>
                </a:tc>
                <a:tc>
                  <a:txBody>
                    <a:bodyPr/>
                    <a:lstStyle/>
                    <a:p>
                      <a:pPr marL="285750" indent="-285750">
                        <a:lnSpc>
                          <a:spcPct val="130000"/>
                        </a:lnSpc>
                        <a:buFont typeface="Wingdings" panose="05000000000000000000" pitchFamily="2" charset="2"/>
                        <a:buChar char="ü"/>
                      </a:pPr>
                      <a:r>
                        <a:rPr lang="en-US" altLang="zh-CN" sz="1600" b="0" i="0" u="none" kern="0" baseline="0" dirty="0">
                          <a:solidFill>
                            <a:schemeClr val="tx1"/>
                          </a:solidFill>
                          <a:effectLst/>
                          <a:latin typeface="+mn-ea"/>
                          <a:ea typeface="+mn-ea"/>
                          <a:cs typeface="宋体" panose="02010600030101010101" pitchFamily="2" charset="-122"/>
                        </a:rPr>
                        <a:t>“</a:t>
                      </a:r>
                      <a:r>
                        <a:rPr lang="zh-CN" altLang="zh-CN" sz="1600" b="0" i="0" u="none" kern="0" baseline="0" dirty="0">
                          <a:solidFill>
                            <a:schemeClr val="tx1"/>
                          </a:solidFill>
                          <a:effectLst/>
                          <a:latin typeface="+mn-ea"/>
                          <a:ea typeface="+mn-ea"/>
                          <a:cs typeface="宋体" panose="02010600030101010101" pitchFamily="2" charset="-122"/>
                        </a:rPr>
                        <a:t>脑梗死急性损伤期、损伤和修复并存期</a:t>
                      </a:r>
                      <a:r>
                        <a:rPr lang="zh-CN" altLang="en-US" sz="1600" b="0" i="0" u="none" kern="0" baseline="0" dirty="0">
                          <a:solidFill>
                            <a:schemeClr val="tx1"/>
                          </a:solidFill>
                          <a:effectLst/>
                          <a:latin typeface="+mn-ea"/>
                          <a:ea typeface="+mn-ea"/>
                          <a:cs typeface="宋体" panose="02010600030101010101" pitchFamily="2" charset="-122"/>
                        </a:rPr>
                        <a:t>可选用桂哌齐特</a:t>
                      </a:r>
                      <a:r>
                        <a:rPr lang="en-US" altLang="zh-CN" sz="1600" b="0" i="0" u="none" kern="0" baseline="0" dirty="0">
                          <a:solidFill>
                            <a:schemeClr val="tx1"/>
                          </a:solidFill>
                          <a:effectLst/>
                          <a:latin typeface="+mn-ea"/>
                          <a:ea typeface="+mn-ea"/>
                          <a:cs typeface="宋体" panose="02010600030101010101" pitchFamily="2" charset="-122"/>
                        </a:rPr>
                        <a:t>”</a:t>
                      </a:r>
                      <a:endParaRPr lang="zh-CN" altLang="zh-CN" sz="1600" b="0" i="0" u="none" kern="0" baseline="0" dirty="0">
                        <a:solidFill>
                          <a:schemeClr val="tx1"/>
                        </a:solidFill>
                        <a:effectLst/>
                        <a:latin typeface="+mn-ea"/>
                        <a:ea typeface="+mn-ea"/>
                        <a:cs typeface="宋体" panose="02010600030101010101" pitchFamily="2" charset="-122"/>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a:extLst>
              <a:ext uri="{FF2B5EF4-FFF2-40B4-BE49-F238E27FC236}">
                <a16:creationId xmlns:a16="http://schemas.microsoft.com/office/drawing/2014/main" id="{C64B3B66-E797-4BDC-8053-42DC3FC381E6}"/>
              </a:ext>
            </a:extLst>
          </p:cNvPr>
          <p:cNvGrpSpPr/>
          <p:nvPr/>
        </p:nvGrpSpPr>
        <p:grpSpPr>
          <a:xfrm>
            <a:off x="787215" y="1922436"/>
            <a:ext cx="11109609" cy="4074559"/>
            <a:chOff x="654957" y="2397445"/>
            <a:chExt cx="10534349" cy="3522591"/>
          </a:xfrm>
        </p:grpSpPr>
        <p:sp>
          <p:nvSpPr>
            <p:cNvPr id="6" name="圆角矩形 21">
              <a:extLst>
                <a:ext uri="{FF2B5EF4-FFF2-40B4-BE49-F238E27FC236}">
                  <a16:creationId xmlns:a16="http://schemas.microsoft.com/office/drawing/2014/main" id="{37FFF9BD-70CF-13C3-E822-A684A3BEEF19}"/>
                </a:ext>
              </a:extLst>
            </p:cNvPr>
            <p:cNvSpPr/>
            <p:nvPr/>
          </p:nvSpPr>
          <p:spPr>
            <a:xfrm>
              <a:off x="655393" y="2693523"/>
              <a:ext cx="2419123" cy="3226513"/>
            </a:xfrm>
            <a:prstGeom prst="roundRect">
              <a:avLst>
                <a:gd name="adj" fmla="val 5121"/>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srgbClr val="FFFFFF"/>
                </a:solidFill>
                <a:effectLst/>
                <a:uLnTx/>
                <a:uFillTx/>
                <a:latin typeface="微软雅黑"/>
                <a:ea typeface="微软雅黑"/>
                <a:cs typeface="+mn-cs"/>
              </a:endParaRPr>
            </a:p>
          </p:txBody>
        </p:sp>
        <p:sp>
          <p:nvSpPr>
            <p:cNvPr id="7" name="圆角矩形 22">
              <a:extLst>
                <a:ext uri="{FF2B5EF4-FFF2-40B4-BE49-F238E27FC236}">
                  <a16:creationId xmlns:a16="http://schemas.microsoft.com/office/drawing/2014/main" id="{78906215-020C-2747-66FC-EDF2C221AA50}"/>
                </a:ext>
              </a:extLst>
            </p:cNvPr>
            <p:cNvSpPr/>
            <p:nvPr/>
          </p:nvSpPr>
          <p:spPr>
            <a:xfrm>
              <a:off x="878874" y="2397445"/>
              <a:ext cx="1947882" cy="417130"/>
            </a:xfrm>
            <a:prstGeom prst="roundRect">
              <a:avLst>
                <a:gd name="adj" fmla="val 20000"/>
              </a:avLst>
            </a:prstGeom>
            <a:solidFill>
              <a:schemeClr val="accent2">
                <a:lumMod val="60000"/>
                <a:lumOff val="40000"/>
              </a:schemeClr>
            </a:solidFill>
            <a:ln w="5715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3765" rtl="0" eaLnBrk="1" fontAlgn="auto" latinLnBrk="0" hangingPunct="1">
                <a:lnSpc>
                  <a:spcPct val="100000"/>
                </a:lnSpc>
                <a:spcBef>
                  <a:spcPts val="0"/>
                </a:spcBef>
                <a:spcAft>
                  <a:spcPts val="0"/>
                </a:spcAft>
                <a:buClrTx/>
                <a:buSzTx/>
                <a:buFontTx/>
                <a:buNone/>
                <a:tabLst/>
                <a:defRPr/>
              </a:pPr>
              <a:r>
                <a:rPr kumimoji="0" lang="zh-CN" altLang="en-US" sz="1600" b="1" i="0" u="none" strike="noStrike" kern="1200" cap="none" spc="0" normalizeH="0" baseline="0" noProof="0" dirty="0">
                  <a:ln>
                    <a:noFill/>
                  </a:ln>
                  <a:solidFill>
                    <a:schemeClr val="tx1"/>
                  </a:solidFill>
                  <a:effectLst/>
                  <a:uLnTx/>
                  <a:uFillTx/>
                  <a:latin typeface="微软雅黑"/>
                  <a:ea typeface="微软雅黑"/>
                  <a:cs typeface="+mn-cs"/>
                </a:rPr>
                <a:t>技术创新</a:t>
              </a:r>
            </a:p>
          </p:txBody>
        </p:sp>
        <p:sp>
          <p:nvSpPr>
            <p:cNvPr id="8" name="文本框 7">
              <a:extLst>
                <a:ext uri="{FF2B5EF4-FFF2-40B4-BE49-F238E27FC236}">
                  <a16:creationId xmlns:a16="http://schemas.microsoft.com/office/drawing/2014/main" id="{E8E5EE76-5A1B-6925-8634-82DC5D862EC5}"/>
                </a:ext>
              </a:extLst>
            </p:cNvPr>
            <p:cNvSpPr txBox="1"/>
            <p:nvPr/>
          </p:nvSpPr>
          <p:spPr>
            <a:xfrm>
              <a:off x="654957" y="2993462"/>
              <a:ext cx="2461943" cy="2281994"/>
            </a:xfrm>
            <a:prstGeom prst="rect">
              <a:avLst/>
            </a:prstGeom>
            <a:noFill/>
          </p:spPr>
          <p:txBody>
            <a:bodyPr wrap="square" anchor="t" anchorCtr="0">
              <a:sp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400" b="1" i="0" u="none" strike="noStrike" kern="1200" cap="none" spc="0" normalizeH="0" baseline="0" noProof="0" dirty="0">
                  <a:ln>
                    <a:noFill/>
                  </a:ln>
                  <a:solidFill>
                    <a:srgbClr val="9D041D"/>
                  </a:solidFill>
                  <a:effectLst/>
                  <a:uLnTx/>
                  <a:uFillTx/>
                  <a:latin typeface="微软雅黑" panose="020B0503020204020204" pitchFamily="34" charset="-122"/>
                  <a:ea typeface="微软雅黑" panose="020B0503020204020204" pitchFamily="34" charset="-122"/>
                  <a:cs typeface="+mn-cs"/>
                </a:rPr>
                <a:t>破解桂哌齐特临床用药安全性的全球性难题</a:t>
              </a: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a:t>
              </a:r>
              <a:r>
                <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桂哌齐特持续二十余年技术攻关，技术工艺升级改造，通过控制氮氧化物杂质的含量在合理的范围内以降低粒细胞减少的不良反应发生率，</a:t>
              </a:r>
              <a:r>
                <a:rPr lang="zh-CN" altLang="en-US" sz="1400" dirty="0">
                  <a:solidFill>
                    <a:srgbClr val="000000"/>
                  </a:solidFill>
                  <a:latin typeface="微软雅黑" panose="020B0503020204020204" pitchFamily="34" charset="-122"/>
                  <a:ea typeface="微软雅黑" panose="020B0503020204020204" pitchFamily="34" charset="-122"/>
                </a:rPr>
                <a:t>全面提升患者用药安全性</a:t>
              </a:r>
              <a:endParaRPr lang="en-US" altLang="zh-CN" sz="1400" dirty="0">
                <a:solidFill>
                  <a:srgbClr val="000000"/>
                </a:solidFill>
                <a:latin typeface="微软雅黑" panose="020B0503020204020204" pitchFamily="34" charset="-122"/>
                <a:ea typeface="微软雅黑" panose="020B0503020204020204" pitchFamily="34" charset="-122"/>
              </a:endParaRPr>
            </a:p>
          </p:txBody>
        </p:sp>
        <p:sp>
          <p:nvSpPr>
            <p:cNvPr id="9" name="圆角矩形 14">
              <a:extLst>
                <a:ext uri="{FF2B5EF4-FFF2-40B4-BE49-F238E27FC236}">
                  <a16:creationId xmlns:a16="http://schemas.microsoft.com/office/drawing/2014/main" id="{7ED39F76-ACA8-604A-5F71-AD59F10D5136}"/>
                </a:ext>
              </a:extLst>
            </p:cNvPr>
            <p:cNvSpPr/>
            <p:nvPr/>
          </p:nvSpPr>
          <p:spPr>
            <a:xfrm>
              <a:off x="3252710" y="2693523"/>
              <a:ext cx="2461943" cy="3226513"/>
            </a:xfrm>
            <a:prstGeom prst="roundRect">
              <a:avLst>
                <a:gd name="adj" fmla="val 5121"/>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微软雅黑"/>
                <a:ea typeface="微软雅黑"/>
                <a:cs typeface="+mn-cs"/>
              </a:endParaRPr>
            </a:p>
          </p:txBody>
        </p:sp>
        <p:sp>
          <p:nvSpPr>
            <p:cNvPr id="10" name="圆角矩形 15">
              <a:extLst>
                <a:ext uri="{FF2B5EF4-FFF2-40B4-BE49-F238E27FC236}">
                  <a16:creationId xmlns:a16="http://schemas.microsoft.com/office/drawing/2014/main" id="{2B613EE9-F237-1BF4-438C-A8A050956A38}"/>
                </a:ext>
              </a:extLst>
            </p:cNvPr>
            <p:cNvSpPr/>
            <p:nvPr/>
          </p:nvSpPr>
          <p:spPr>
            <a:xfrm>
              <a:off x="3589664" y="2408173"/>
              <a:ext cx="1805553" cy="417130"/>
            </a:xfrm>
            <a:prstGeom prst="roundRect">
              <a:avLst>
                <a:gd name="adj" fmla="val 20000"/>
              </a:avLst>
            </a:prstGeom>
            <a:solidFill>
              <a:schemeClr val="accent2">
                <a:lumMod val="60000"/>
                <a:lumOff val="40000"/>
              </a:schemeClr>
            </a:solidFill>
            <a:ln w="5715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3765" rtl="0" eaLnBrk="1" fontAlgn="auto" latinLnBrk="0" hangingPunct="1">
                <a:lnSpc>
                  <a:spcPct val="100000"/>
                </a:lnSpc>
                <a:spcBef>
                  <a:spcPts val="0"/>
                </a:spcBef>
                <a:spcAft>
                  <a:spcPts val="0"/>
                </a:spcAft>
                <a:buClrTx/>
                <a:buSzTx/>
                <a:buFontTx/>
                <a:buNone/>
                <a:tabLst/>
                <a:defRPr/>
              </a:pPr>
              <a:r>
                <a:rPr kumimoji="0" lang="zh-CN" altLang="en-US" sz="1600" b="1" i="0" u="none" strike="noStrike" kern="1200" cap="none" spc="0" normalizeH="0" baseline="0" noProof="0" dirty="0">
                  <a:ln>
                    <a:noFill/>
                  </a:ln>
                  <a:solidFill>
                    <a:schemeClr val="tx1"/>
                  </a:solidFill>
                  <a:effectLst/>
                  <a:uLnTx/>
                  <a:uFillTx/>
                  <a:latin typeface="微软雅黑"/>
                  <a:ea typeface="微软雅黑"/>
                  <a:cs typeface="+mn-cs"/>
                </a:rPr>
                <a:t>标准创新</a:t>
              </a:r>
            </a:p>
          </p:txBody>
        </p:sp>
        <p:sp>
          <p:nvSpPr>
            <p:cNvPr id="11" name="文本框 10">
              <a:extLst>
                <a:ext uri="{FF2B5EF4-FFF2-40B4-BE49-F238E27FC236}">
                  <a16:creationId xmlns:a16="http://schemas.microsoft.com/office/drawing/2014/main" id="{32749A23-A006-2B27-A927-1565B2E8D3B0}"/>
                </a:ext>
              </a:extLst>
            </p:cNvPr>
            <p:cNvSpPr txBox="1"/>
            <p:nvPr/>
          </p:nvSpPr>
          <p:spPr>
            <a:xfrm>
              <a:off x="3252710" y="2993461"/>
              <a:ext cx="2461943" cy="2840769"/>
            </a:xfrm>
            <a:prstGeom prst="rect">
              <a:avLst/>
            </a:prstGeom>
            <a:noFill/>
          </p:spPr>
          <p:txBody>
            <a:bodyPr wrap="square" anchor="t" anchorCtr="0">
              <a:sp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400" b="1" i="0" u="none" strike="noStrike" kern="1200" cap="none" spc="0" normalizeH="0" baseline="0" noProof="0" dirty="0">
                  <a:ln>
                    <a:noFill/>
                  </a:ln>
                  <a:solidFill>
                    <a:srgbClr val="9D041D"/>
                  </a:solidFill>
                  <a:effectLst/>
                  <a:uLnTx/>
                  <a:uFillTx/>
                  <a:latin typeface="微软雅黑"/>
                  <a:ea typeface="微软雅黑"/>
                  <a:cs typeface="+mn-cs"/>
                </a:rPr>
                <a:t>主导药品质量标准制定</a:t>
              </a:r>
              <a:r>
                <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：桂哌齐特组合物中氮氧化物安全含量范围不高于</a:t>
              </a:r>
              <a:r>
                <a:rPr kumimoji="0" lang="en-US" altLang="zh-CN"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0.2%</a:t>
              </a:r>
              <a:r>
                <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的标准由北京四环首创，并被马来酸桂哌齐特注射液国家药品标准</a:t>
              </a:r>
              <a:r>
                <a:rPr kumimoji="0" lang="en-US" altLang="zh-CN"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WS1-(X-328)-2004Z-2011</a:t>
              </a:r>
              <a:r>
                <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所援引，该标准首次将氮氧化物作为质量控制的杂质，</a:t>
              </a:r>
              <a:r>
                <a:rPr lang="zh-CN" altLang="en-US" sz="1400" dirty="0">
                  <a:solidFill>
                    <a:srgbClr val="000000"/>
                  </a:solidFill>
                  <a:latin typeface="微软雅黑" panose="020B0503020204020204" pitchFamily="34" charset="-122"/>
                  <a:ea typeface="微软雅黑" panose="020B0503020204020204" pitchFamily="34" charset="-122"/>
                </a:rPr>
                <a:t>确保药品质量和临床治疗的安全有效</a:t>
              </a:r>
              <a:endParaRPr lang="en-US" altLang="zh-CN" sz="1400" dirty="0">
                <a:solidFill>
                  <a:srgbClr val="000000"/>
                </a:solidFill>
                <a:latin typeface="微软雅黑" panose="020B0503020204020204" pitchFamily="34" charset="-122"/>
                <a:ea typeface="微软雅黑" panose="020B0503020204020204" pitchFamily="34" charset="-122"/>
              </a:endParaRPr>
            </a:p>
          </p:txBody>
        </p:sp>
        <p:sp>
          <p:nvSpPr>
            <p:cNvPr id="12" name="圆角矩形 7">
              <a:extLst>
                <a:ext uri="{FF2B5EF4-FFF2-40B4-BE49-F238E27FC236}">
                  <a16:creationId xmlns:a16="http://schemas.microsoft.com/office/drawing/2014/main" id="{6BD6D90A-1D29-7E21-E920-0416A4160B61}"/>
                </a:ext>
              </a:extLst>
            </p:cNvPr>
            <p:cNvSpPr/>
            <p:nvPr/>
          </p:nvSpPr>
          <p:spPr>
            <a:xfrm>
              <a:off x="8583667" y="2686979"/>
              <a:ext cx="2605639" cy="3233057"/>
            </a:xfrm>
            <a:prstGeom prst="roundRect">
              <a:avLst>
                <a:gd name="adj" fmla="val 5121"/>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微软雅黑"/>
                <a:ea typeface="微软雅黑"/>
                <a:cs typeface="+mn-cs"/>
              </a:endParaRPr>
            </a:p>
          </p:txBody>
        </p:sp>
        <p:sp>
          <p:nvSpPr>
            <p:cNvPr id="13" name="圆角矩形 8">
              <a:extLst>
                <a:ext uri="{FF2B5EF4-FFF2-40B4-BE49-F238E27FC236}">
                  <a16:creationId xmlns:a16="http://schemas.microsoft.com/office/drawing/2014/main" id="{67880626-225C-1F02-C01D-A1762BFD0F91}"/>
                </a:ext>
              </a:extLst>
            </p:cNvPr>
            <p:cNvSpPr/>
            <p:nvPr/>
          </p:nvSpPr>
          <p:spPr>
            <a:xfrm>
              <a:off x="8898700" y="2421043"/>
              <a:ext cx="1913313" cy="417130"/>
            </a:xfrm>
            <a:prstGeom prst="roundRect">
              <a:avLst>
                <a:gd name="adj" fmla="val 20000"/>
              </a:avLst>
            </a:prstGeom>
            <a:solidFill>
              <a:schemeClr val="accent2">
                <a:lumMod val="60000"/>
                <a:lumOff val="40000"/>
              </a:schemeClr>
            </a:solidFill>
            <a:ln w="5715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3765" rtl="0" eaLnBrk="1" fontAlgn="auto" latinLnBrk="0" hangingPunct="1">
                <a:lnSpc>
                  <a:spcPct val="100000"/>
                </a:lnSpc>
                <a:spcBef>
                  <a:spcPts val="0"/>
                </a:spcBef>
                <a:spcAft>
                  <a:spcPts val="0"/>
                </a:spcAft>
                <a:buClrTx/>
                <a:buSzTx/>
                <a:buFontTx/>
                <a:buNone/>
                <a:tabLst/>
                <a:defRPr/>
              </a:pPr>
              <a:r>
                <a:rPr kumimoji="0" lang="zh-CN" altLang="en-US" sz="1600" b="1" i="0" u="none" strike="noStrike" kern="1200" cap="none" spc="0" normalizeH="0" baseline="0" noProof="0" dirty="0">
                  <a:ln>
                    <a:noFill/>
                  </a:ln>
                  <a:solidFill>
                    <a:schemeClr val="tx1"/>
                  </a:solidFill>
                  <a:effectLst/>
                  <a:uLnTx/>
                  <a:uFillTx/>
                  <a:latin typeface="微软雅黑"/>
                  <a:ea typeface="微软雅黑"/>
                  <a:cs typeface="+mn-cs"/>
                </a:rPr>
                <a:t>应用创新</a:t>
              </a:r>
            </a:p>
          </p:txBody>
        </p:sp>
        <p:sp>
          <p:nvSpPr>
            <p:cNvPr id="14" name="文本框 13">
              <a:extLst>
                <a:ext uri="{FF2B5EF4-FFF2-40B4-BE49-F238E27FC236}">
                  <a16:creationId xmlns:a16="http://schemas.microsoft.com/office/drawing/2014/main" id="{1BEE5BA8-4953-8284-2C44-CD961B1BACA1}"/>
                </a:ext>
              </a:extLst>
            </p:cNvPr>
            <p:cNvSpPr txBox="1"/>
            <p:nvPr/>
          </p:nvSpPr>
          <p:spPr>
            <a:xfrm>
              <a:off x="8616527" y="2991515"/>
              <a:ext cx="2572779" cy="2840769"/>
            </a:xfrm>
            <a:prstGeom prst="rect">
              <a:avLst/>
            </a:prstGeom>
            <a:noFill/>
          </p:spPr>
          <p:txBody>
            <a:bodyPr wrap="square" anchor="t" anchorCtr="0">
              <a:spAutoFit/>
            </a:bodyPr>
            <a:lstStyle/>
            <a:p>
              <a:pPr lvl="0" fontAlgn="base">
                <a:lnSpc>
                  <a:spcPct val="150000"/>
                </a:lnSpc>
                <a:spcBef>
                  <a:spcPct val="0"/>
                </a:spcBef>
                <a:spcAft>
                  <a:spcPct val="0"/>
                </a:spcAft>
                <a:defRPr/>
              </a:pPr>
              <a:r>
                <a:rPr kumimoji="0" lang="en-US" altLang="zh-CN" sz="14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AIS</a:t>
              </a:r>
              <a:r>
                <a:rPr kumimoji="0" lang="zh-CN" altLang="en-US" sz="14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患者治疗早期（</a:t>
              </a:r>
              <a:r>
                <a:rPr kumimoji="0" lang="en-US" altLang="zh-CN" sz="14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14</a:t>
              </a:r>
              <a:r>
                <a:rPr kumimoji="0" lang="zh-CN" altLang="en-US" sz="14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天）即可显著获益</a:t>
              </a:r>
              <a:r>
                <a:rPr kumimoji="0" lang="zh-CN" altLang="en-US" sz="1400" b="1" i="0" u="none" strike="noStrike" kern="0" cap="none" spc="0" normalizeH="0" baseline="0" noProof="0" dirty="0">
                  <a:ln w="12700" cap="flat">
                    <a:noFill/>
                    <a:miter lim="800000"/>
                  </a:ln>
                  <a:solidFill>
                    <a:srgbClr val="C00000"/>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a:t>
              </a:r>
              <a:r>
                <a:rPr kumimoji="0" lang="zh-CN" altLang="en-US" sz="1400" b="0" i="0" u="none" strike="noStrike" kern="0" cap="none" spc="0" normalizeH="0" baseline="0" noProof="0" dirty="0">
                  <a:ln>
                    <a:noFill/>
                  </a:ln>
                  <a:solidFill>
                    <a:srgbClr val="333333"/>
                  </a:solidFill>
                  <a:effectLst/>
                  <a:uLnTx/>
                  <a:uFillTx/>
                  <a:latin typeface="微软雅黑"/>
                  <a:ea typeface="微软雅黑"/>
                  <a:cs typeface="+mn-cs"/>
                  <a:sym typeface="Arial" panose="020B0604020202020204" pitchFamily="34" charset="0"/>
                </a:rPr>
                <a:t>桂哌齐特以国际高标准完成上市后再评价</a:t>
              </a:r>
              <a:r>
                <a:rPr kumimoji="0" lang="en-US" altLang="zh-CN" sz="1400" b="0" i="0" u="none" strike="noStrike" kern="0" cap="none" spc="0" normalizeH="0" baseline="0" noProof="0" dirty="0">
                  <a:ln>
                    <a:noFill/>
                  </a:ln>
                  <a:solidFill>
                    <a:srgbClr val="333333"/>
                  </a:solidFill>
                  <a:effectLst/>
                  <a:uLnTx/>
                  <a:uFillTx/>
                  <a:latin typeface="微软雅黑"/>
                  <a:ea typeface="微软雅黑"/>
                  <a:cs typeface="+mn-cs"/>
                  <a:sym typeface="Arial" panose="020B0604020202020204" pitchFamily="34" charset="0"/>
                </a:rPr>
                <a:t>RCT</a:t>
              </a:r>
              <a:r>
                <a:rPr kumimoji="0" lang="zh-CN" altLang="en-US" sz="1400" b="0" i="0" u="none" strike="noStrike" kern="0" cap="none" spc="0" normalizeH="0" baseline="0" noProof="0" dirty="0">
                  <a:ln>
                    <a:noFill/>
                  </a:ln>
                  <a:solidFill>
                    <a:srgbClr val="333333"/>
                  </a:solidFill>
                  <a:effectLst/>
                  <a:uLnTx/>
                  <a:uFillTx/>
                  <a:latin typeface="微软雅黑"/>
                  <a:ea typeface="微软雅黑"/>
                  <a:cs typeface="+mn-cs"/>
                  <a:sym typeface="Arial" panose="020B0604020202020204" pitchFamily="34" charset="0"/>
                </a:rPr>
                <a:t>研究，</a:t>
              </a:r>
              <a:r>
                <a:rPr lang="zh-CN" altLang="zh-CN" sz="1400" kern="0" dirty="0">
                  <a:latin typeface="+mn-ea"/>
                </a:rPr>
                <a:t>试验设计按照</a:t>
              </a:r>
              <a:r>
                <a:rPr lang="zh-CN" altLang="zh-CN" sz="1400" b="1" kern="0" dirty="0">
                  <a:solidFill>
                    <a:srgbClr val="9D041D"/>
                  </a:solidFill>
                  <a:latin typeface="+mn-ea"/>
                </a:rPr>
                <a:t>创新药标准</a:t>
              </a:r>
              <a:r>
                <a:rPr lang="zh-CN" altLang="en-US" sz="1400" kern="0" dirty="0">
                  <a:latin typeface="+mn-ea"/>
                </a:rPr>
                <a:t>，</a:t>
              </a:r>
              <a:r>
                <a:rPr kumimoji="0" lang="zh-CN" altLang="en-US" sz="1400" b="0" i="0" u="none" strike="noStrike" kern="0" cap="none" spc="0" normalizeH="0" baseline="0" noProof="0" dirty="0">
                  <a:ln>
                    <a:noFill/>
                  </a:ln>
                  <a:solidFill>
                    <a:srgbClr val="333333"/>
                  </a:solidFill>
                  <a:effectLst/>
                  <a:uLnTx/>
                  <a:uFillTx/>
                  <a:latin typeface="微软雅黑"/>
                  <a:ea typeface="微软雅黑"/>
                  <a:cs typeface="+mn-cs"/>
                  <a:sym typeface="Arial" panose="020B0604020202020204" pitchFamily="34" charset="0"/>
                </a:rPr>
                <a:t>获批新适应症，桂哌齐特获权威指南唯一推荐</a:t>
              </a:r>
              <a:r>
                <a:rPr lang="zh-CN" altLang="en-US" sz="1400" kern="0" dirty="0">
                  <a:latin typeface="+mn-ea"/>
                  <a:sym typeface="Arial" panose="020B0604020202020204" pitchFamily="34" charset="0"/>
                </a:rPr>
                <a:t>治疗早期（</a:t>
              </a:r>
              <a:r>
                <a:rPr lang="en-US" altLang="zh-CN" sz="1400" kern="0" dirty="0">
                  <a:latin typeface="+mn-ea"/>
                  <a:sym typeface="Arial" panose="020B0604020202020204" pitchFamily="34" charset="0"/>
                </a:rPr>
                <a:t>14</a:t>
              </a:r>
              <a:r>
                <a:rPr lang="zh-CN" altLang="en-US" sz="1400" kern="0" dirty="0">
                  <a:latin typeface="+mn-ea"/>
                  <a:sym typeface="Arial" panose="020B0604020202020204" pitchFamily="34" charset="0"/>
                </a:rPr>
                <a:t>天）即可改善患者残障程度和日常活动能力，缩短患者出院后康复治疗时间，减少卒中后家庭陪护，更具卫生经济学价值</a:t>
              </a:r>
              <a:endParaRPr lang="en-US" altLang="zh-CN" sz="1400" kern="0" dirty="0">
                <a:latin typeface="+mn-ea"/>
                <a:sym typeface="Arial" panose="020B0604020202020204" pitchFamily="34" charset="0"/>
              </a:endParaRPr>
            </a:p>
          </p:txBody>
        </p:sp>
      </p:grpSp>
      <p:sp>
        <p:nvSpPr>
          <p:cNvPr id="20" name="圆角矩形 7">
            <a:extLst>
              <a:ext uri="{FF2B5EF4-FFF2-40B4-BE49-F238E27FC236}">
                <a16:creationId xmlns:a16="http://schemas.microsoft.com/office/drawing/2014/main" id="{497D6042-D0F7-957C-3ADA-0BBBC99F20D6}"/>
              </a:ext>
            </a:extLst>
          </p:cNvPr>
          <p:cNvSpPr/>
          <p:nvPr/>
        </p:nvSpPr>
        <p:spPr>
          <a:xfrm>
            <a:off x="6280234" y="2324964"/>
            <a:ext cx="2601755" cy="3739750"/>
          </a:xfrm>
          <a:prstGeom prst="roundRect">
            <a:avLst>
              <a:gd name="adj" fmla="val 5121"/>
            </a:avLst>
          </a:prstGeom>
          <a:solidFill>
            <a:schemeClr val="tx1">
              <a:lumMod val="50000"/>
              <a:lumOff val="5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微软雅黑"/>
              <a:ea typeface="微软雅黑"/>
              <a:cs typeface="+mn-cs"/>
            </a:endParaRPr>
          </a:p>
        </p:txBody>
      </p:sp>
      <p:sp>
        <p:nvSpPr>
          <p:cNvPr id="21" name="圆角矩形 8">
            <a:extLst>
              <a:ext uri="{FF2B5EF4-FFF2-40B4-BE49-F238E27FC236}">
                <a16:creationId xmlns:a16="http://schemas.microsoft.com/office/drawing/2014/main" id="{366C388A-045D-9FEE-20B8-FDC2BE2677B4}"/>
              </a:ext>
            </a:extLst>
          </p:cNvPr>
          <p:cNvSpPr/>
          <p:nvPr/>
        </p:nvSpPr>
        <p:spPr>
          <a:xfrm>
            <a:off x="6596258" y="1958226"/>
            <a:ext cx="1913313" cy="445464"/>
          </a:xfrm>
          <a:prstGeom prst="roundRect">
            <a:avLst>
              <a:gd name="adj" fmla="val 20000"/>
            </a:avLst>
          </a:prstGeom>
          <a:solidFill>
            <a:schemeClr val="accent2">
              <a:lumMod val="60000"/>
              <a:lumOff val="40000"/>
            </a:schemeClr>
          </a:solidFill>
          <a:ln w="5715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3765" rtl="0" eaLnBrk="1" fontAlgn="auto" latinLnBrk="0" hangingPunct="1">
              <a:lnSpc>
                <a:spcPct val="100000"/>
              </a:lnSpc>
              <a:spcBef>
                <a:spcPts val="0"/>
              </a:spcBef>
              <a:spcAft>
                <a:spcPts val="0"/>
              </a:spcAft>
              <a:buClrTx/>
              <a:buSzTx/>
              <a:buFontTx/>
              <a:buNone/>
              <a:tabLst/>
              <a:defRPr/>
            </a:pPr>
            <a:r>
              <a:rPr kumimoji="0" lang="zh-CN" altLang="en-US" sz="1600" b="1" i="0" u="none" strike="noStrike" kern="1200" cap="none" spc="0" normalizeH="0" baseline="0" noProof="0" dirty="0">
                <a:ln>
                  <a:noFill/>
                </a:ln>
                <a:solidFill>
                  <a:schemeClr val="tx1"/>
                </a:solidFill>
                <a:effectLst/>
                <a:uLnTx/>
                <a:uFillTx/>
                <a:latin typeface="微软雅黑"/>
                <a:ea typeface="微软雅黑"/>
                <a:cs typeface="+mn-cs"/>
              </a:rPr>
              <a:t>专利创新</a:t>
            </a:r>
          </a:p>
        </p:txBody>
      </p:sp>
      <p:sp>
        <p:nvSpPr>
          <p:cNvPr id="22" name="文本框 21">
            <a:extLst>
              <a:ext uri="{FF2B5EF4-FFF2-40B4-BE49-F238E27FC236}">
                <a16:creationId xmlns:a16="http://schemas.microsoft.com/office/drawing/2014/main" id="{A8F9DA00-8EF5-F774-6810-6117FEDD7776}"/>
              </a:ext>
            </a:extLst>
          </p:cNvPr>
          <p:cNvSpPr txBox="1"/>
          <p:nvPr/>
        </p:nvSpPr>
        <p:spPr>
          <a:xfrm>
            <a:off x="6217766" y="2634864"/>
            <a:ext cx="2651441" cy="3516732"/>
          </a:xfrm>
          <a:prstGeom prst="rect">
            <a:avLst/>
          </a:prstGeom>
          <a:noFill/>
        </p:spPr>
        <p:txBody>
          <a:bodyPr wrap="square" anchor="t" anchorCtr="0">
            <a:sp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400" b="1" i="0" u="none" strike="noStrike" kern="1200" cap="none" spc="0" normalizeH="0" baseline="0" noProof="0" dirty="0">
                <a:ln>
                  <a:noFill/>
                </a:ln>
                <a:solidFill>
                  <a:srgbClr val="9D041D"/>
                </a:solidFill>
                <a:effectLst/>
                <a:uLnTx/>
                <a:uFillTx/>
                <a:latin typeface="微软雅黑" panose="020B0503020204020204" pitchFamily="34" charset="-122"/>
                <a:ea typeface="微软雅黑" panose="020B0503020204020204" pitchFamily="34" charset="-122"/>
                <a:cs typeface="+mn-cs"/>
              </a:rPr>
              <a:t>荣获“中国专利金奖”</a:t>
            </a:r>
            <a:r>
              <a:rPr kumimoji="0" lang="zh-CN" altLang="en-US" sz="14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a:t>
            </a:r>
            <a:r>
              <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桂哌齐特围绕技术创新，共有</a:t>
            </a:r>
            <a:r>
              <a:rPr kumimoji="0" lang="en-US" altLang="zh-CN"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13</a:t>
            </a:r>
            <a:r>
              <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项专利获得授权</a:t>
            </a:r>
            <a:endParaRPr kumimoji="0" lang="en-US" altLang="zh-CN"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国家药品评价中心委托的“马来酸桂哌齐特注射液的安全性研究专项“自动监测</a:t>
            </a:r>
            <a:r>
              <a:rPr kumimoji="0" lang="en-US" altLang="zh-CN"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19487</a:t>
            </a:r>
            <a:r>
              <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rPr>
              <a:t>例用药人群数据显示，未见相关粒细胞缺乏病例，专利技术效果得到临床安全性大数据的充分验证；国家药监部门对马来酸桂哌齐特注射液安全性的首肯，佐证了</a:t>
            </a:r>
            <a:r>
              <a:rPr lang="zh-CN" altLang="en-US" sz="1200" dirty="0">
                <a:solidFill>
                  <a:srgbClr val="000000"/>
                </a:solidFill>
                <a:latin typeface="微软雅黑" panose="020B0503020204020204" pitchFamily="34" charset="-122"/>
                <a:ea typeface="微软雅黑" panose="020B0503020204020204" pitchFamily="34" charset="-122"/>
              </a:rPr>
              <a:t>专利的技术创新价值和社会价值</a:t>
            </a:r>
            <a:endParaRPr lang="en-US" altLang="zh-CN" sz="1200" dirty="0">
              <a:solidFill>
                <a:srgbClr val="000000"/>
              </a:solidFill>
              <a:latin typeface="微软雅黑" panose="020B0503020204020204" pitchFamily="34" charset="-122"/>
              <a:ea typeface="微软雅黑" panose="020B0503020204020204" pitchFamily="34" charset="-122"/>
            </a:endParaRPr>
          </a:p>
        </p:txBody>
      </p:sp>
      <p:sp>
        <p:nvSpPr>
          <p:cNvPr id="24" name="标题 23">
            <a:extLst>
              <a:ext uri="{FF2B5EF4-FFF2-40B4-BE49-F238E27FC236}">
                <a16:creationId xmlns:a16="http://schemas.microsoft.com/office/drawing/2014/main" id="{20A967DC-616C-1F64-7637-5E848259D8E9}"/>
              </a:ext>
            </a:extLst>
          </p:cNvPr>
          <p:cNvSpPr>
            <a:spLocks noGrp="1"/>
          </p:cNvSpPr>
          <p:nvPr>
            <p:ph type="title" idx="4294967295"/>
          </p:nvPr>
        </p:nvSpPr>
        <p:spPr>
          <a:xfrm>
            <a:off x="717550" y="253389"/>
            <a:ext cx="10756900" cy="646331"/>
          </a:xfrm>
        </p:spPr>
        <p:txBody>
          <a:bodyPr/>
          <a:lstStyle/>
          <a:p>
            <a:pPr>
              <a:lnSpc>
                <a:spcPts val="2600"/>
              </a:lnSpc>
            </a:pPr>
            <a:r>
              <a:rPr lang="en-US" altLang="zh-CN" sz="3200" dirty="0">
                <a:solidFill>
                  <a:schemeClr val="tx1"/>
                </a:solidFill>
              </a:rPr>
              <a:t>04-</a:t>
            </a:r>
            <a:r>
              <a:rPr lang="zh-CN" altLang="en-US" sz="3200" dirty="0">
                <a:solidFill>
                  <a:schemeClr val="tx1"/>
                </a:solidFill>
              </a:rPr>
              <a:t>创新性</a:t>
            </a:r>
            <a:endParaRPr lang="zh-CN" altLang="en-US" sz="1600" dirty="0">
              <a:solidFill>
                <a:schemeClr val="tx1"/>
              </a:solidFill>
            </a:endParaRPr>
          </a:p>
        </p:txBody>
      </p:sp>
      <p:sp>
        <p:nvSpPr>
          <p:cNvPr id="25" name="文本框 24">
            <a:extLst>
              <a:ext uri="{FF2B5EF4-FFF2-40B4-BE49-F238E27FC236}">
                <a16:creationId xmlns:a16="http://schemas.microsoft.com/office/drawing/2014/main" id="{F3C050A9-2076-935F-CF19-C72DC469461F}"/>
              </a:ext>
            </a:extLst>
          </p:cNvPr>
          <p:cNvSpPr txBox="1"/>
          <p:nvPr/>
        </p:nvSpPr>
        <p:spPr>
          <a:xfrm>
            <a:off x="181006" y="6125785"/>
            <a:ext cx="8041194" cy="707886"/>
          </a:xfrm>
          <a:prstGeom prst="rect">
            <a:avLst/>
          </a:prstGeom>
          <a:noFill/>
        </p:spPr>
        <p:txBody>
          <a:bodyPr wrap="square" rtlCol="0">
            <a:spAutoFit/>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zh-CN" altLang="en-US" sz="800" b="0" i="0" u="none" strike="noStrike" kern="1200" cap="none" spc="0" normalizeH="0" baseline="0" noProof="0" dirty="0">
                <a:ln>
                  <a:noFill/>
                </a:ln>
                <a:solidFill>
                  <a:srgbClr val="000000"/>
                </a:solidFill>
                <a:effectLst/>
                <a:uLnTx/>
                <a:uFillTx/>
                <a:latin typeface="+mn-ea"/>
              </a:rPr>
              <a:t>马来酸桂哌齐特注射液说明书    </a:t>
            </a:r>
            <a:r>
              <a:rPr kumimoji="0" lang="en-US" altLang="zh-CN" sz="800" b="0" i="0" u="none" strike="noStrike" kern="1200" cap="none" spc="0" normalizeH="0" baseline="0" noProof="0" dirty="0">
                <a:ln>
                  <a:noFill/>
                </a:ln>
                <a:solidFill>
                  <a:srgbClr val="000000"/>
                </a:solidFill>
                <a:effectLst/>
                <a:uLnTx/>
                <a:uFillTx/>
                <a:latin typeface="+mn-ea"/>
              </a:rPr>
              <a:t>	</a:t>
            </a:r>
          </a:p>
          <a:p>
            <a:pPr marL="228600" indent="-228600">
              <a:buFont typeface="+mj-lt"/>
              <a:buAutoNum type="arabicPeriod"/>
            </a:pPr>
            <a:r>
              <a:rPr lang="zh-CN" altLang="en-US" sz="800" dirty="0">
                <a:solidFill>
                  <a:srgbClr val="000000"/>
                </a:solidFill>
                <a:latin typeface="+mn-ea"/>
              </a:rPr>
              <a:t>马来酸桂哌齐特注射液</a:t>
            </a:r>
            <a:r>
              <a:rPr lang="en-US" altLang="zh-CN" sz="800" dirty="0">
                <a:solidFill>
                  <a:srgbClr val="000000"/>
                </a:solidFill>
                <a:latin typeface="+mn-ea"/>
              </a:rPr>
              <a:t>,</a:t>
            </a:r>
            <a:r>
              <a:rPr lang="zh-CN" altLang="en-US" sz="800" dirty="0">
                <a:solidFill>
                  <a:srgbClr val="000000"/>
                </a:solidFill>
                <a:latin typeface="+mn-ea"/>
              </a:rPr>
              <a:t>国家药品标准颁布件</a:t>
            </a:r>
            <a:r>
              <a:rPr lang="en-US" altLang="zh-CN" sz="800" dirty="0">
                <a:solidFill>
                  <a:srgbClr val="000000"/>
                </a:solidFill>
                <a:latin typeface="+mn-ea"/>
              </a:rPr>
              <a:t>,</a:t>
            </a:r>
            <a:r>
              <a:rPr lang="zh-CN" altLang="en-US" sz="800" dirty="0">
                <a:solidFill>
                  <a:srgbClr val="000000"/>
                </a:solidFill>
                <a:latin typeface="+mn-ea"/>
              </a:rPr>
              <a:t>国家食品药品监督管理局</a:t>
            </a:r>
            <a:endParaRPr lang="en-US" altLang="zh-CN" sz="800" dirty="0">
              <a:solidFill>
                <a:srgbClr val="000000"/>
              </a:solidFill>
              <a:latin typeface="+mn-ea"/>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zh-CN" altLang="en-US" sz="800" b="0" i="0" u="none" strike="noStrike" kern="1200" cap="none" spc="0" normalizeH="0" baseline="0" noProof="0" dirty="0">
                <a:ln>
                  <a:noFill/>
                </a:ln>
                <a:solidFill>
                  <a:srgbClr val="000000"/>
                </a:solidFill>
                <a:effectLst/>
                <a:uLnTx/>
                <a:uFillTx/>
                <a:latin typeface="+mn-ea"/>
              </a:rPr>
              <a:t>发明专利</a:t>
            </a:r>
            <a:r>
              <a:rPr kumimoji="0" lang="en-US" altLang="zh-CN" sz="800" b="0" i="0" u="none" strike="noStrike" kern="1200" cap="none" spc="0" normalizeH="0" baseline="0" noProof="0" dirty="0">
                <a:ln>
                  <a:noFill/>
                </a:ln>
                <a:solidFill>
                  <a:srgbClr val="000000"/>
                </a:solidFill>
                <a:effectLst/>
                <a:uLnTx/>
                <a:uFillTx/>
                <a:latin typeface="+mn-ea"/>
              </a:rPr>
              <a:t>, ZL200710115608.9,ZL201110006357.7</a:t>
            </a:r>
            <a:r>
              <a:rPr kumimoji="0" lang="zh-CN" altLang="en-US" sz="800" b="0" i="0" u="none" strike="noStrike" kern="1200" cap="none" spc="0" normalizeH="0" baseline="0" noProof="0" dirty="0">
                <a:ln>
                  <a:noFill/>
                </a:ln>
                <a:solidFill>
                  <a:srgbClr val="000000"/>
                </a:solidFill>
                <a:effectLst/>
                <a:uLnTx/>
                <a:uFillTx/>
                <a:latin typeface="+mn-ea"/>
              </a:rPr>
              <a:t>等，国家知识产权局</a:t>
            </a:r>
            <a:endParaRPr kumimoji="0" lang="en-US" altLang="zh-CN" sz="800" b="0" i="0" u="none" strike="noStrike" kern="1200" cap="none" spc="0" normalizeH="0" baseline="0" noProof="0" dirty="0">
              <a:ln>
                <a:noFill/>
              </a:ln>
              <a:solidFill>
                <a:srgbClr val="000000"/>
              </a:solidFill>
              <a:effectLst/>
              <a:uLnTx/>
              <a:uFillTx/>
              <a:latin typeface="+mn-ea"/>
            </a:endParaRPr>
          </a:p>
          <a:p>
            <a:pPr marL="228600" lvl="0" indent="-228600">
              <a:buFont typeface="+mj-lt"/>
              <a:buAutoNum type="arabicPeriod"/>
            </a:pPr>
            <a:r>
              <a:rPr lang="zh-CN" altLang="en-US" sz="800" dirty="0">
                <a:latin typeface="+mn-ea"/>
              </a:rPr>
              <a:t>郭代红等</a:t>
            </a:r>
            <a:r>
              <a:rPr lang="en-US" altLang="zh-CN" sz="800" dirty="0">
                <a:latin typeface="+mn-ea"/>
              </a:rPr>
              <a:t>,</a:t>
            </a:r>
            <a:r>
              <a:rPr lang="zh-CN" altLang="en-US" sz="800" dirty="0">
                <a:latin typeface="+mn-ea"/>
              </a:rPr>
              <a:t> </a:t>
            </a:r>
            <a:r>
              <a:rPr lang="en-US" altLang="zh-CN" sz="800" dirty="0">
                <a:latin typeface="+mn-ea"/>
              </a:rPr>
              <a:t>5</a:t>
            </a:r>
            <a:r>
              <a:rPr lang="zh-CN" altLang="en-US" sz="800" dirty="0">
                <a:latin typeface="+mn-ea"/>
              </a:rPr>
              <a:t>所医院</a:t>
            </a:r>
            <a:r>
              <a:rPr lang="en-US" altLang="zh-CN" sz="800" dirty="0">
                <a:latin typeface="+mn-ea"/>
              </a:rPr>
              <a:t>19487</a:t>
            </a:r>
            <a:r>
              <a:rPr lang="zh-CN" altLang="en-US" sz="800" dirty="0">
                <a:latin typeface="+mn-ea"/>
              </a:rPr>
              <a:t>例马来酸桂哌齐特用药人群</a:t>
            </a:r>
            <a:r>
              <a:rPr lang="en-US" altLang="zh-CN" sz="800" dirty="0">
                <a:latin typeface="+mn-ea"/>
              </a:rPr>
              <a:t>ADR</a:t>
            </a:r>
            <a:r>
              <a:rPr lang="zh-CN" altLang="en-US" sz="800" dirty="0">
                <a:latin typeface="+mn-ea"/>
              </a:rPr>
              <a:t>自动监测与评价</a:t>
            </a:r>
            <a:r>
              <a:rPr lang="en-US" altLang="zh-CN" sz="800" dirty="0">
                <a:latin typeface="+mn-ea"/>
              </a:rPr>
              <a:t>,</a:t>
            </a:r>
            <a:r>
              <a:rPr lang="zh-CN" altLang="en-US" sz="800" dirty="0">
                <a:latin typeface="+mn-ea"/>
              </a:rPr>
              <a:t>中国药物应用与监测</a:t>
            </a:r>
            <a:r>
              <a:rPr lang="en-US" altLang="zh-CN" sz="800" dirty="0">
                <a:latin typeface="+mn-ea"/>
              </a:rPr>
              <a:t>,2017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800" dirty="0">
                <a:solidFill>
                  <a:srgbClr val="222222"/>
                </a:solidFill>
                <a:highlight>
                  <a:srgbClr val="FBFBFB"/>
                </a:highlight>
                <a:latin typeface="+mn-ea"/>
              </a:rPr>
              <a:t>倪俊</a:t>
            </a:r>
            <a:r>
              <a:rPr lang="en-US" altLang="zh-CN" sz="800" dirty="0">
                <a:solidFill>
                  <a:srgbClr val="222222"/>
                </a:solidFill>
                <a:highlight>
                  <a:srgbClr val="FBFBFB"/>
                </a:highlight>
                <a:latin typeface="+mn-ea"/>
              </a:rPr>
              <a:t>, </a:t>
            </a:r>
            <a:r>
              <a:rPr lang="zh-CN" altLang="en-US" sz="800" dirty="0">
                <a:solidFill>
                  <a:srgbClr val="222222"/>
                </a:solidFill>
                <a:highlight>
                  <a:srgbClr val="FBFBFB"/>
                </a:highlight>
                <a:latin typeface="+mn-ea"/>
              </a:rPr>
              <a:t>等</a:t>
            </a:r>
            <a:r>
              <a:rPr lang="en-US" altLang="zh-CN" sz="800" dirty="0">
                <a:solidFill>
                  <a:srgbClr val="222222"/>
                </a:solidFill>
                <a:highlight>
                  <a:srgbClr val="FBFBFB"/>
                </a:highlight>
                <a:latin typeface="+mn-ea"/>
              </a:rPr>
              <a:t>.</a:t>
            </a:r>
            <a:r>
              <a:rPr lang="zh-CN" altLang="en-US" sz="800" b="0" i="0" dirty="0">
                <a:solidFill>
                  <a:srgbClr val="222222"/>
                </a:solidFill>
                <a:effectLst/>
                <a:highlight>
                  <a:srgbClr val="FBFBFB"/>
                </a:highlight>
                <a:latin typeface="+mn-ea"/>
              </a:rPr>
              <a:t>马来酸桂哌齐特注射液明显促进急性缺血性脑卒中患者的早期功能恢复</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一项多中心</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随机</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双盲</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安慰剂对照</a:t>
            </a:r>
            <a:r>
              <a:rPr lang="en-US" altLang="zh-CN" sz="800" b="0" i="0" dirty="0">
                <a:solidFill>
                  <a:srgbClr val="222222"/>
                </a:solidFill>
                <a:effectLst/>
                <a:highlight>
                  <a:srgbClr val="FBFBFB"/>
                </a:highlight>
                <a:latin typeface="+mn-ea"/>
              </a:rPr>
              <a:t>Ⅳ</a:t>
            </a:r>
            <a:r>
              <a:rPr lang="zh-CN" altLang="en-US" sz="800" b="0" i="0" dirty="0">
                <a:solidFill>
                  <a:srgbClr val="222222"/>
                </a:solidFill>
                <a:effectLst/>
                <a:highlight>
                  <a:srgbClr val="FBFBFB"/>
                </a:highlight>
                <a:latin typeface="+mn-ea"/>
              </a:rPr>
              <a:t>期临床研究</a:t>
            </a:r>
            <a:r>
              <a:rPr lang="en-US" altLang="zh-CN" sz="800" b="0" i="0" dirty="0">
                <a:solidFill>
                  <a:srgbClr val="222222"/>
                </a:solidFill>
                <a:effectLst/>
                <a:highlight>
                  <a:srgbClr val="FBFBFB"/>
                </a:highlight>
                <a:latin typeface="+mn-ea"/>
              </a:rPr>
              <a:t>[J].</a:t>
            </a:r>
            <a:r>
              <a:rPr lang="zh-CN" altLang="en-US" sz="800" b="0" i="0" dirty="0">
                <a:solidFill>
                  <a:srgbClr val="222222"/>
                </a:solidFill>
                <a:effectLst/>
                <a:highlight>
                  <a:srgbClr val="FBFBFB"/>
                </a:highlight>
                <a:latin typeface="+mn-ea"/>
              </a:rPr>
              <a:t>中华神经科杂志</a:t>
            </a:r>
            <a:r>
              <a:rPr lang="en-US" altLang="zh-CN" sz="800" b="0" i="0" dirty="0">
                <a:solidFill>
                  <a:srgbClr val="222222"/>
                </a:solidFill>
                <a:effectLst/>
                <a:highlight>
                  <a:srgbClr val="FBFBFB"/>
                </a:highlight>
                <a:latin typeface="+mn-ea"/>
              </a:rPr>
              <a:t>, 2020, 53(10):8.</a:t>
            </a:r>
            <a:endParaRPr kumimoji="0" lang="en-US" altLang="zh-CN" sz="800" b="0" i="0" u="none" strike="noStrike" kern="1200" cap="none" spc="0" normalizeH="0" baseline="0" noProof="0" dirty="0">
              <a:ln>
                <a:noFill/>
              </a:ln>
              <a:solidFill>
                <a:srgbClr val="000000"/>
              </a:solidFill>
              <a:effectLst/>
              <a:uLnTx/>
              <a:uFillTx/>
              <a:latin typeface="+mn-ea"/>
            </a:endParaRPr>
          </a:p>
        </p:txBody>
      </p:sp>
      <p:sp>
        <p:nvSpPr>
          <p:cNvPr id="28" name="文本框 27">
            <a:extLst>
              <a:ext uri="{FF2B5EF4-FFF2-40B4-BE49-F238E27FC236}">
                <a16:creationId xmlns:a16="http://schemas.microsoft.com/office/drawing/2014/main" id="{616814F2-4DDF-AE64-7D4E-C9E13E328B0F}"/>
              </a:ext>
            </a:extLst>
          </p:cNvPr>
          <p:cNvSpPr txBox="1"/>
          <p:nvPr/>
        </p:nvSpPr>
        <p:spPr>
          <a:xfrm>
            <a:off x="970775" y="852208"/>
            <a:ext cx="10250449" cy="724686"/>
          </a:xfrm>
          <a:prstGeom prst="rect">
            <a:avLst/>
          </a:prstGeom>
          <a:noFill/>
        </p:spPr>
        <p:txBody>
          <a:bodyPr wrap="square">
            <a:spAutoFit/>
          </a:bodyPr>
          <a:lstStyle/>
          <a:p>
            <a:pPr marL="285750" marR="0" lvl="0" indent="-285750" algn="l" defTabSz="914400" rtl="0" eaLnBrk="1" fontAlgn="auto" latinLnBrk="0" hangingPunct="1">
              <a:lnSpc>
                <a:spcPts val="2600"/>
              </a:lnSpc>
              <a:spcBef>
                <a:spcPts val="0"/>
              </a:spcBef>
              <a:spcAft>
                <a:spcPts val="0"/>
              </a:spcAft>
              <a:buClrTx/>
              <a:buSzTx/>
              <a:buFont typeface="Wingdings" panose="05000000000000000000" pitchFamily="2" charset="2"/>
              <a:buChar char="p"/>
              <a:tabLst/>
              <a:defRPr/>
            </a:pP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桂哌齐特先后就晶型</a:t>
            </a:r>
            <a:r>
              <a:rPr kumimoji="0" lang="en-US" altLang="zh-CN" sz="1600" b="1" i="0" u="none" strike="noStrike" kern="1200" cap="none" spc="0" normalizeH="0" baseline="0" noProof="0" dirty="0">
                <a:ln>
                  <a:noFill/>
                </a:ln>
                <a:solidFill>
                  <a:srgbClr val="000000"/>
                </a:solidFill>
                <a:effectLst/>
                <a:uLnTx/>
                <a:uFillTx/>
                <a:latin typeface="微软雅黑"/>
                <a:ea typeface="微软雅黑"/>
                <a:cs typeface="+mn-cs"/>
              </a:rPr>
              <a:t>/</a:t>
            </a: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制备方法</a:t>
            </a:r>
            <a:r>
              <a:rPr kumimoji="0" lang="en-US" altLang="zh-CN" sz="1600" b="1" i="0" u="none" strike="noStrike" kern="1200" cap="none" spc="0" normalizeH="0" baseline="0" noProof="0" dirty="0">
                <a:ln>
                  <a:noFill/>
                </a:ln>
                <a:solidFill>
                  <a:srgbClr val="000000"/>
                </a:solidFill>
                <a:effectLst/>
                <a:uLnTx/>
                <a:uFillTx/>
                <a:latin typeface="微软雅黑"/>
                <a:ea typeface="微软雅黑"/>
                <a:cs typeface="+mn-cs"/>
              </a:rPr>
              <a:t>/</a:t>
            </a: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新适应症等方面申请多项专利，</a:t>
            </a:r>
            <a:r>
              <a:rPr lang="zh-CN" altLang="en-US" sz="1600" b="1" dirty="0">
                <a:solidFill>
                  <a:srgbClr val="000000"/>
                </a:solidFill>
                <a:latin typeface="微软雅黑"/>
                <a:ea typeface="微软雅黑"/>
              </a:rPr>
              <a:t>荣膺</a:t>
            </a: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a:t>
            </a:r>
            <a:r>
              <a:rPr kumimoji="0" lang="zh-CN" altLang="en-US" sz="1600" b="1" i="0" u="none" strike="noStrike" kern="1200" cap="none" spc="0" normalizeH="0" baseline="0" noProof="0" dirty="0">
                <a:ln>
                  <a:noFill/>
                </a:ln>
                <a:solidFill>
                  <a:srgbClr val="9D041D"/>
                </a:solidFill>
                <a:effectLst/>
                <a:uLnTx/>
                <a:uFillTx/>
                <a:latin typeface="微软雅黑"/>
                <a:ea typeface="微软雅黑"/>
                <a:cs typeface="+mn-cs"/>
              </a:rPr>
              <a:t>国家重大新药创制</a:t>
            </a: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”等多个奖项</a:t>
            </a:r>
            <a:endParaRPr kumimoji="0" lang="en-US" altLang="zh-CN" sz="1600" b="1" i="0" u="none" strike="noStrike" kern="1200" cap="none" spc="0" normalizeH="0" baseline="0" noProof="0" dirty="0">
              <a:ln>
                <a:noFill/>
              </a:ln>
              <a:solidFill>
                <a:srgbClr val="000000"/>
              </a:solidFill>
              <a:effectLst/>
              <a:uLnTx/>
              <a:uFillTx/>
              <a:latin typeface="微软雅黑"/>
              <a:ea typeface="微软雅黑"/>
              <a:cs typeface="+mn-cs"/>
            </a:endParaRPr>
          </a:p>
          <a:p>
            <a:pPr marL="285750" marR="0" lvl="0" indent="-285750" algn="l" defTabSz="914400" rtl="0" eaLnBrk="1" fontAlgn="auto" latinLnBrk="0" hangingPunct="1">
              <a:lnSpc>
                <a:spcPts val="2600"/>
              </a:lnSpc>
              <a:spcBef>
                <a:spcPts val="0"/>
              </a:spcBef>
              <a:spcAft>
                <a:spcPts val="0"/>
              </a:spcAft>
              <a:buClrTx/>
              <a:buSzTx/>
              <a:buFont typeface="Wingdings" panose="05000000000000000000" pitchFamily="2" charset="2"/>
              <a:buChar char="p"/>
              <a:tabLst/>
              <a:defRPr/>
            </a:pP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基于技术创新</a:t>
            </a:r>
            <a:r>
              <a:rPr kumimoji="0" lang="en-US" altLang="zh-CN" sz="1600" b="1" i="0" u="none" strike="noStrike" kern="1200" cap="none" spc="0" normalizeH="0" baseline="0" noProof="0" dirty="0">
                <a:ln>
                  <a:noFill/>
                </a:ln>
                <a:solidFill>
                  <a:srgbClr val="000000"/>
                </a:solidFill>
                <a:effectLst/>
                <a:uLnTx/>
                <a:uFillTx/>
                <a:latin typeface="微软雅黑"/>
                <a:ea typeface="微软雅黑"/>
                <a:cs typeface="+mn-cs"/>
              </a:rPr>
              <a:t>/</a:t>
            </a: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主导药品质量标准制定</a:t>
            </a:r>
            <a:r>
              <a:rPr kumimoji="0" lang="en-US" altLang="zh-CN" sz="1600" b="1" i="0" u="none" strike="noStrike" kern="1200" cap="none" spc="0" normalizeH="0" baseline="0" noProof="0" dirty="0">
                <a:ln>
                  <a:noFill/>
                </a:ln>
                <a:solidFill>
                  <a:srgbClr val="000000"/>
                </a:solidFill>
                <a:effectLst/>
                <a:uLnTx/>
                <a:uFillTx/>
                <a:latin typeface="微软雅黑"/>
                <a:ea typeface="微软雅黑"/>
                <a:cs typeface="+mn-cs"/>
              </a:rPr>
              <a:t>/</a:t>
            </a:r>
            <a:r>
              <a:rPr kumimoji="0" lang="zh-CN" altLang="en-US" sz="1600" b="1" i="0" u="none" strike="noStrike" kern="1200" cap="none" spc="0" normalizeH="0" baseline="0" noProof="0" dirty="0">
                <a:ln>
                  <a:noFill/>
                </a:ln>
                <a:solidFill>
                  <a:srgbClr val="000000"/>
                </a:solidFill>
                <a:effectLst/>
                <a:uLnTx/>
                <a:uFillTx/>
                <a:latin typeface="微软雅黑"/>
                <a:ea typeface="微软雅黑"/>
                <a:cs typeface="+mn-cs"/>
              </a:rPr>
              <a:t>提高原料药和注射液质量标准，</a:t>
            </a:r>
            <a:r>
              <a:rPr kumimoji="0" lang="zh-CN" altLang="en-US" sz="1600" b="1" i="0" u="none" strike="noStrike" kern="1200" cap="none" spc="0" normalizeH="0" baseline="0" noProof="0" dirty="0">
                <a:ln>
                  <a:noFill/>
                </a:ln>
                <a:solidFill>
                  <a:srgbClr val="9D041D"/>
                </a:solidFill>
                <a:effectLst/>
                <a:uLnTx/>
                <a:uFillTx/>
                <a:latin typeface="微软雅黑"/>
                <a:ea typeface="微软雅黑"/>
                <a:cs typeface="+mn-cs"/>
              </a:rPr>
              <a:t>确保药品质量和临床疗效及安全性提升</a:t>
            </a:r>
          </a:p>
        </p:txBody>
      </p:sp>
    </p:spTree>
    <p:extLst>
      <p:ext uri="{BB962C8B-B14F-4D97-AF65-F5344CB8AC3E}">
        <p14:creationId xmlns:p14="http://schemas.microsoft.com/office/powerpoint/2010/main" val="10523084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矩形 36">
            <a:extLst>
              <a:ext uri="{FF2B5EF4-FFF2-40B4-BE49-F238E27FC236}">
                <a16:creationId xmlns:a16="http://schemas.microsoft.com/office/drawing/2014/main" id="{37D76E7A-26ED-E7CB-92AB-B219894D3BE5}"/>
              </a:ext>
            </a:extLst>
          </p:cNvPr>
          <p:cNvSpPr/>
          <p:nvPr/>
        </p:nvSpPr>
        <p:spPr>
          <a:xfrm>
            <a:off x="6580557" y="5059985"/>
            <a:ext cx="5121851" cy="119781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fontAlgn="base">
              <a:lnSpc>
                <a:spcPct val="120000"/>
              </a:lnSpc>
              <a:spcBef>
                <a:spcPct val="0"/>
              </a:spcBef>
              <a:spcAft>
                <a:spcPct val="0"/>
              </a:spcAft>
              <a:buFont typeface="Wingdings" panose="05000000000000000000" pitchFamily="2" charset="2"/>
              <a:buChar char="p"/>
              <a:defRPr/>
            </a:pPr>
            <a:r>
              <a:rPr lang="zh-CN" altLang="en-US" sz="1400" b="0" i="0" u="none" kern="0" baseline="0" dirty="0">
                <a:solidFill>
                  <a:srgbClr val="333333"/>
                </a:solidFill>
                <a:latin typeface="+mn-ea"/>
                <a:ea typeface="+mn-ea"/>
                <a:cs typeface="宋体" panose="02010600030101010101" pitchFamily="2" charset="-122"/>
              </a:rPr>
              <a:t>桂哌齐特获批新适应症，用于治疗急性缺血性脑卒中患者，有效避免超说明书用药</a:t>
            </a:r>
            <a:endParaRPr lang="en-US" altLang="zh-CN" sz="1400" b="0" i="0" u="none" kern="0" baseline="0" dirty="0">
              <a:solidFill>
                <a:srgbClr val="333333"/>
              </a:solidFill>
              <a:latin typeface="+mn-ea"/>
              <a:ea typeface="+mn-ea"/>
              <a:cs typeface="宋体" panose="02010600030101010101" pitchFamily="2" charset="-122"/>
            </a:endParaRPr>
          </a:p>
          <a:p>
            <a:pPr marL="285750" marR="0" lvl="0" indent="-285750" algn="just" defTabSz="914400" eaLnBrk="1" fontAlgn="base" latinLnBrk="0" hangingPunct="1">
              <a:lnSpc>
                <a:spcPct val="120000"/>
              </a:lnSpc>
              <a:spcBef>
                <a:spcPct val="0"/>
              </a:spcBef>
              <a:spcAft>
                <a:spcPct val="0"/>
              </a:spcAft>
              <a:buClrTx/>
              <a:buSzTx/>
              <a:buFont typeface="Wingdings" panose="05000000000000000000" pitchFamily="2" charset="2"/>
              <a:buChar char="p"/>
              <a:tabLst/>
              <a:defRPr/>
            </a:pPr>
            <a:r>
              <a:rPr lang="zh-CN" altLang="en-US" sz="1400" b="0" i="0" u="none" kern="0" baseline="0" dirty="0">
                <a:solidFill>
                  <a:schemeClr val="dk1"/>
                </a:solidFill>
                <a:latin typeface="+mn-ea"/>
                <a:ea typeface="+mn-ea"/>
                <a:cs typeface="宋体" panose="02010600030101010101" pitchFamily="2" charset="-122"/>
              </a:rPr>
              <a:t>脑卒中有明确的诊断标准，指征清晰，临床不易滥用，有效降低临床管理难度</a:t>
            </a:r>
            <a:endParaRPr lang="en-US" altLang="zh-CN" sz="1400" b="0" i="0" u="none" kern="0" baseline="0" dirty="0">
              <a:solidFill>
                <a:srgbClr val="333333"/>
              </a:solidFill>
              <a:latin typeface="+mn-ea"/>
              <a:ea typeface="+mn-ea"/>
              <a:cs typeface="宋体" panose="02010600030101010101" pitchFamily="2" charset="-122"/>
            </a:endParaRPr>
          </a:p>
        </p:txBody>
      </p:sp>
      <p:sp>
        <p:nvSpPr>
          <p:cNvPr id="36" name="矩形 35">
            <a:extLst>
              <a:ext uri="{FF2B5EF4-FFF2-40B4-BE49-F238E27FC236}">
                <a16:creationId xmlns:a16="http://schemas.microsoft.com/office/drawing/2014/main" id="{A22ECEAD-0153-C13B-1CF6-D62C1E9F7219}"/>
              </a:ext>
            </a:extLst>
          </p:cNvPr>
          <p:cNvSpPr/>
          <p:nvPr/>
        </p:nvSpPr>
        <p:spPr>
          <a:xfrm>
            <a:off x="6580558" y="3540227"/>
            <a:ext cx="5157441" cy="95410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indent="-285750" algn="just" defTabSz="914400" eaLnBrk="1" fontAlgn="base" latinLnBrk="0" hangingPunct="1">
              <a:lnSpc>
                <a:spcPct val="120000"/>
              </a:lnSpc>
              <a:spcBef>
                <a:spcPct val="0"/>
              </a:spcBef>
              <a:spcAft>
                <a:spcPct val="0"/>
              </a:spcAft>
              <a:buClrTx/>
              <a:buSzTx/>
              <a:buFont typeface="Wingdings" panose="05000000000000000000" pitchFamily="2" charset="2"/>
              <a:buChar char="p"/>
              <a:defRPr/>
            </a:pPr>
            <a:r>
              <a:rPr lang="zh-CN" altLang="en-US" sz="1400" dirty="0">
                <a:solidFill>
                  <a:schemeClr val="tx1"/>
                </a:solidFill>
                <a:latin typeface="+mn-ea"/>
                <a:ea typeface="+mn-ea"/>
              </a:rPr>
              <a:t>显著改善患者预后减少残疾率，</a:t>
            </a:r>
            <a:r>
              <a:rPr lang="zh-CN" altLang="en-US" sz="1400" dirty="0">
                <a:solidFill>
                  <a:schemeClr val="tx1"/>
                </a:solidFill>
              </a:rPr>
              <a:t>改善患者日常生活活动能力</a:t>
            </a:r>
            <a:endParaRPr lang="en-US" altLang="zh-CN" sz="1400" dirty="0">
              <a:solidFill>
                <a:schemeClr val="tx1"/>
              </a:solidFill>
            </a:endParaRPr>
          </a:p>
          <a:p>
            <a:pPr marL="285750" marR="0" indent="-285750" algn="just" defTabSz="914400" eaLnBrk="1" fontAlgn="base" latinLnBrk="0" hangingPunct="1">
              <a:lnSpc>
                <a:spcPct val="120000"/>
              </a:lnSpc>
              <a:spcBef>
                <a:spcPct val="0"/>
              </a:spcBef>
              <a:spcAft>
                <a:spcPct val="0"/>
              </a:spcAft>
              <a:buClrTx/>
              <a:buSzTx/>
              <a:buFont typeface="Wingdings" panose="05000000000000000000" pitchFamily="2" charset="2"/>
              <a:buChar char="p"/>
              <a:defRPr/>
            </a:pPr>
            <a:r>
              <a:rPr lang="zh-CN" altLang="en-US" sz="1400" b="0" dirty="0">
                <a:solidFill>
                  <a:schemeClr val="tx1"/>
                </a:solidFill>
              </a:rPr>
              <a:t>促进回归正常生活，提升生活水平，减少家庭及医疗资源负担，更具卫生经济学价值</a:t>
            </a:r>
            <a:endParaRPr lang="en-US" altLang="zh-CN" sz="1400" b="0" dirty="0">
              <a:solidFill>
                <a:schemeClr val="tx1"/>
              </a:solidFill>
            </a:endParaRPr>
          </a:p>
        </p:txBody>
      </p:sp>
      <p:sp>
        <p:nvSpPr>
          <p:cNvPr id="29" name="矩形 28">
            <a:extLst>
              <a:ext uri="{FF2B5EF4-FFF2-40B4-BE49-F238E27FC236}">
                <a16:creationId xmlns:a16="http://schemas.microsoft.com/office/drawing/2014/main" id="{DCE0D962-4771-526F-64ED-EBC218FE8900}"/>
              </a:ext>
            </a:extLst>
          </p:cNvPr>
          <p:cNvSpPr/>
          <p:nvPr/>
        </p:nvSpPr>
        <p:spPr>
          <a:xfrm>
            <a:off x="454000" y="1678675"/>
            <a:ext cx="5964070" cy="45791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nvPr>
        </p:nvSpPr>
        <p:spPr>
          <a:xfrm>
            <a:off x="838200" y="-77980"/>
            <a:ext cx="10756900" cy="1079500"/>
          </a:xfrm>
        </p:spPr>
        <p:txBody>
          <a:bodyPr/>
          <a:lstStyle/>
          <a:p>
            <a:r>
              <a:rPr lang="en-US" altLang="zh-CN" sz="2800" dirty="0"/>
              <a:t>05-</a:t>
            </a:r>
            <a:r>
              <a:rPr lang="zh-CN" altLang="en-US" sz="2800" dirty="0"/>
              <a:t>公平性（一）</a:t>
            </a:r>
          </a:p>
        </p:txBody>
      </p:sp>
      <p:sp>
        <p:nvSpPr>
          <p:cNvPr id="4" name="矩形 3"/>
          <p:cNvSpPr/>
          <p:nvPr/>
        </p:nvSpPr>
        <p:spPr>
          <a:xfrm>
            <a:off x="447354" y="6302783"/>
            <a:ext cx="8775356" cy="584775"/>
          </a:xfrm>
          <a:prstGeom prst="rect">
            <a:avLst/>
          </a:prstGeom>
        </p:spPr>
        <p:txBody>
          <a:bodyPr wrap="square">
            <a:spAutoFit/>
          </a:bodyPr>
          <a:lstStyle/>
          <a:p>
            <a:pPr marL="228600" indent="-228600">
              <a:buFont typeface="+mj-lt"/>
              <a:buAutoNum type="arabicPeriod"/>
            </a:pPr>
            <a:r>
              <a:rPr lang="zh-CN" altLang="en-US" sz="800" dirty="0">
                <a:latin typeface="+mn-ea"/>
              </a:rPr>
              <a:t>王拥军等</a:t>
            </a:r>
            <a:r>
              <a:rPr lang="en-US" altLang="zh-CN" sz="800" dirty="0">
                <a:latin typeface="+mn-ea"/>
              </a:rPr>
              <a:t>,</a:t>
            </a:r>
            <a:r>
              <a:rPr lang="zh-CN" altLang="en-US" sz="800" dirty="0">
                <a:latin typeface="+mn-ea"/>
              </a:rPr>
              <a:t>中国卒中报告</a:t>
            </a:r>
            <a:r>
              <a:rPr lang="en-US" altLang="zh-CN" sz="800" dirty="0">
                <a:latin typeface="+mn-ea"/>
              </a:rPr>
              <a:t>2020(</a:t>
            </a:r>
            <a:r>
              <a:rPr lang="zh-CN" altLang="en-US" sz="800" dirty="0">
                <a:latin typeface="+mn-ea"/>
              </a:rPr>
              <a:t>中文版</a:t>
            </a:r>
            <a:r>
              <a:rPr lang="en-US" altLang="zh-CN" sz="800" dirty="0">
                <a:latin typeface="+mn-ea"/>
              </a:rPr>
              <a:t>),</a:t>
            </a:r>
            <a:r>
              <a:rPr lang="zh-CN" altLang="en-US" sz="800" dirty="0">
                <a:latin typeface="+mn-ea"/>
              </a:rPr>
              <a:t>中国卒中杂志</a:t>
            </a:r>
            <a:r>
              <a:rPr lang="en-US" altLang="zh-CN" sz="800" dirty="0">
                <a:latin typeface="+mn-ea"/>
              </a:rPr>
              <a:t>,2022	</a:t>
            </a:r>
          </a:p>
          <a:p>
            <a:pPr marL="228600" indent="-228600">
              <a:buFont typeface="+mj-lt"/>
              <a:buAutoNum type="arabicPeriod"/>
            </a:pPr>
            <a:r>
              <a:rPr lang="en-US" altLang="zh-CN" sz="800" dirty="0">
                <a:latin typeface="+mn-ea"/>
              </a:rPr>
              <a:t>2022</a:t>
            </a:r>
            <a:r>
              <a:rPr lang="zh-CN" altLang="en-US" sz="800" dirty="0">
                <a:latin typeface="+mn-ea"/>
              </a:rPr>
              <a:t>中国卫生健康统计年鉴</a:t>
            </a:r>
            <a:r>
              <a:rPr lang="en-US" altLang="zh-CN" sz="800" dirty="0">
                <a:latin typeface="+mn-ea"/>
              </a:rPr>
              <a:t>,</a:t>
            </a:r>
            <a:r>
              <a:rPr lang="zh-CN" altLang="en-US" sz="800" dirty="0">
                <a:latin typeface="+mn-ea"/>
              </a:rPr>
              <a:t>国家卫生健康委员会</a:t>
            </a:r>
            <a:r>
              <a:rPr lang="en-US" altLang="zh-CN" sz="800" dirty="0">
                <a:latin typeface="+mn-ea"/>
              </a:rPr>
              <a:t>,2022	</a:t>
            </a:r>
          </a:p>
          <a:p>
            <a:pPr marL="228600" indent="-228600">
              <a:buFont typeface="+mj-lt"/>
              <a:buAutoNum type="arabicPeriod"/>
            </a:pPr>
            <a:r>
              <a:rPr lang="en-US" altLang="zh-CN" sz="800" dirty="0">
                <a:latin typeface="+mn-ea"/>
              </a:rPr>
              <a:t>Jun Ni, et, al BMC Neurology (2020) 20:282</a:t>
            </a:r>
          </a:p>
          <a:p>
            <a:pPr marL="228600" indent="-228600">
              <a:buFont typeface="+mj-lt"/>
              <a:buAutoNum type="arabicPeriod"/>
            </a:pPr>
            <a:r>
              <a:rPr lang="zh-CN" altLang="en-US" sz="800" dirty="0">
                <a:solidFill>
                  <a:srgbClr val="222222"/>
                </a:solidFill>
                <a:highlight>
                  <a:srgbClr val="FBFBFB"/>
                </a:highlight>
                <a:latin typeface="+mn-ea"/>
              </a:rPr>
              <a:t>倪俊</a:t>
            </a:r>
            <a:r>
              <a:rPr lang="en-US" altLang="zh-CN" sz="800" dirty="0">
                <a:solidFill>
                  <a:srgbClr val="222222"/>
                </a:solidFill>
                <a:highlight>
                  <a:srgbClr val="FBFBFB"/>
                </a:highlight>
                <a:latin typeface="+mn-ea"/>
              </a:rPr>
              <a:t>, </a:t>
            </a:r>
            <a:r>
              <a:rPr lang="zh-CN" altLang="en-US" sz="800" dirty="0">
                <a:solidFill>
                  <a:srgbClr val="222222"/>
                </a:solidFill>
                <a:highlight>
                  <a:srgbClr val="FBFBFB"/>
                </a:highlight>
                <a:latin typeface="+mn-ea"/>
              </a:rPr>
              <a:t>等</a:t>
            </a:r>
            <a:r>
              <a:rPr lang="en-US" altLang="zh-CN" sz="800" dirty="0">
                <a:solidFill>
                  <a:srgbClr val="222222"/>
                </a:solidFill>
                <a:highlight>
                  <a:srgbClr val="FBFBFB"/>
                </a:highlight>
                <a:latin typeface="+mn-ea"/>
              </a:rPr>
              <a:t>.</a:t>
            </a:r>
            <a:r>
              <a:rPr lang="zh-CN" altLang="en-US" sz="800" b="0" i="0" dirty="0">
                <a:solidFill>
                  <a:srgbClr val="222222"/>
                </a:solidFill>
                <a:effectLst/>
                <a:highlight>
                  <a:srgbClr val="FBFBFB"/>
                </a:highlight>
                <a:latin typeface="+mn-ea"/>
              </a:rPr>
              <a:t>马来酸桂哌齐特注射液明显促进急性缺血性脑卒中患者的早期功能恢复</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一项多中心</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随机</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双盲</a:t>
            </a:r>
            <a:r>
              <a:rPr lang="en-US" altLang="zh-CN" sz="800" b="0" i="0" dirty="0">
                <a:solidFill>
                  <a:srgbClr val="222222"/>
                </a:solidFill>
                <a:effectLst/>
                <a:highlight>
                  <a:srgbClr val="FBFBFB"/>
                </a:highlight>
                <a:latin typeface="+mn-ea"/>
              </a:rPr>
              <a:t>,</a:t>
            </a:r>
            <a:r>
              <a:rPr lang="zh-CN" altLang="en-US" sz="800" b="0" i="0" dirty="0">
                <a:solidFill>
                  <a:srgbClr val="222222"/>
                </a:solidFill>
                <a:effectLst/>
                <a:highlight>
                  <a:srgbClr val="FBFBFB"/>
                </a:highlight>
                <a:latin typeface="+mn-ea"/>
              </a:rPr>
              <a:t>安慰剂对照</a:t>
            </a:r>
            <a:r>
              <a:rPr lang="en-US" altLang="zh-CN" sz="800" b="0" i="0" dirty="0">
                <a:solidFill>
                  <a:srgbClr val="222222"/>
                </a:solidFill>
                <a:effectLst/>
                <a:highlight>
                  <a:srgbClr val="FBFBFB"/>
                </a:highlight>
                <a:latin typeface="+mn-ea"/>
              </a:rPr>
              <a:t>Ⅳ</a:t>
            </a:r>
            <a:r>
              <a:rPr lang="zh-CN" altLang="en-US" sz="800" b="0" i="0" dirty="0">
                <a:solidFill>
                  <a:srgbClr val="222222"/>
                </a:solidFill>
                <a:effectLst/>
                <a:highlight>
                  <a:srgbClr val="FBFBFB"/>
                </a:highlight>
                <a:latin typeface="+mn-ea"/>
              </a:rPr>
              <a:t>期临床研究</a:t>
            </a:r>
            <a:r>
              <a:rPr lang="en-US" altLang="zh-CN" sz="800" b="0" i="0" dirty="0">
                <a:solidFill>
                  <a:srgbClr val="222222"/>
                </a:solidFill>
                <a:effectLst/>
                <a:highlight>
                  <a:srgbClr val="FBFBFB"/>
                </a:highlight>
                <a:latin typeface="+mn-ea"/>
              </a:rPr>
              <a:t>[J].</a:t>
            </a:r>
            <a:r>
              <a:rPr lang="zh-CN" altLang="en-US" sz="800" b="0" i="0" dirty="0">
                <a:solidFill>
                  <a:srgbClr val="222222"/>
                </a:solidFill>
                <a:effectLst/>
                <a:highlight>
                  <a:srgbClr val="FBFBFB"/>
                </a:highlight>
                <a:latin typeface="+mn-ea"/>
              </a:rPr>
              <a:t>中华神经科杂志</a:t>
            </a:r>
            <a:r>
              <a:rPr lang="en-US" altLang="zh-CN" sz="800" b="0" i="0" dirty="0">
                <a:solidFill>
                  <a:srgbClr val="222222"/>
                </a:solidFill>
                <a:effectLst/>
                <a:highlight>
                  <a:srgbClr val="FBFBFB"/>
                </a:highlight>
                <a:latin typeface="+mn-ea"/>
              </a:rPr>
              <a:t>, 2020, 53(10):8.</a:t>
            </a:r>
            <a:endParaRPr lang="en-US" altLang="zh-CN" sz="800" dirty="0">
              <a:latin typeface="+mn-ea"/>
            </a:endParaRPr>
          </a:p>
        </p:txBody>
      </p:sp>
      <p:sp>
        <p:nvSpPr>
          <p:cNvPr id="6" name="矩形 5">
            <a:extLst>
              <a:ext uri="{FF2B5EF4-FFF2-40B4-BE49-F238E27FC236}">
                <a16:creationId xmlns:a16="http://schemas.microsoft.com/office/drawing/2014/main" id="{78E628F2-381D-AC10-F166-F977FE124C1F}"/>
              </a:ext>
            </a:extLst>
          </p:cNvPr>
          <p:cNvSpPr/>
          <p:nvPr/>
        </p:nvSpPr>
        <p:spPr>
          <a:xfrm>
            <a:off x="313899" y="1678675"/>
            <a:ext cx="5964071" cy="4617446"/>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 name="直接连接符 8">
            <a:extLst>
              <a:ext uri="{FF2B5EF4-FFF2-40B4-BE49-F238E27FC236}">
                <a16:creationId xmlns:a16="http://schemas.microsoft.com/office/drawing/2014/main" id="{6CEBE1C1-EA28-B2E2-06A4-6A4666067E49}"/>
              </a:ext>
            </a:extLst>
          </p:cNvPr>
          <p:cNvCxnSpPr>
            <a:cxnSpLocks/>
          </p:cNvCxnSpPr>
          <p:nvPr/>
        </p:nvCxnSpPr>
        <p:spPr>
          <a:xfrm>
            <a:off x="6499314" y="1567171"/>
            <a:ext cx="0" cy="4728950"/>
          </a:xfrm>
          <a:prstGeom prst="line">
            <a:avLst/>
          </a:prstGeom>
        </p:spPr>
        <p:style>
          <a:lnRef idx="1">
            <a:schemeClr val="accent1"/>
          </a:lnRef>
          <a:fillRef idx="0">
            <a:schemeClr val="accent1"/>
          </a:fillRef>
          <a:effectRef idx="0">
            <a:schemeClr val="accent1"/>
          </a:effectRef>
          <a:fontRef idx="minor">
            <a:schemeClr val="tx1"/>
          </a:fontRef>
        </p:style>
      </p:cxnSp>
      <p:sp>
        <p:nvSpPr>
          <p:cNvPr id="12" name="文本框 11">
            <a:extLst>
              <a:ext uri="{FF2B5EF4-FFF2-40B4-BE49-F238E27FC236}">
                <a16:creationId xmlns:a16="http://schemas.microsoft.com/office/drawing/2014/main" id="{61A6CDDA-0AB0-3F90-1D78-15C75AB361F0}"/>
              </a:ext>
            </a:extLst>
          </p:cNvPr>
          <p:cNvSpPr txBox="1"/>
          <p:nvPr/>
        </p:nvSpPr>
        <p:spPr>
          <a:xfrm>
            <a:off x="489591" y="1887695"/>
            <a:ext cx="5788375" cy="3637919"/>
          </a:xfrm>
          <a:prstGeom prst="rect">
            <a:avLst/>
          </a:prstGeom>
          <a:noFill/>
        </p:spPr>
        <p:txBody>
          <a:bodyPr wrap="square" rtlCol="0">
            <a:spAutoFit/>
          </a:bodyPr>
          <a:lstStyle/>
          <a:p>
            <a:pPr marL="285750" marR="0" lvl="0" indent="-285750" algn="l" defTabSz="914400" eaLnBrk="1" fontAlgn="base" latinLnBrk="0" hangingPunct="1">
              <a:lnSpc>
                <a:spcPct val="120000"/>
              </a:lnSpc>
              <a:spcBef>
                <a:spcPct val="0"/>
              </a:spcBef>
              <a:spcAft>
                <a:spcPct val="0"/>
              </a:spcAft>
              <a:buClrTx/>
              <a:buSzTx/>
              <a:buFont typeface="Wingdings" panose="05000000000000000000" pitchFamily="2" charset="2"/>
              <a:buChar char="p"/>
              <a:tabLst/>
              <a:defRPr/>
            </a:pPr>
            <a:r>
              <a:rPr lang="zh-CN" altLang="en-US" sz="1600" b="0" kern="0" dirty="0">
                <a:solidFill>
                  <a:srgbClr val="333333"/>
                </a:solidFill>
                <a:latin typeface="+mn-ea"/>
                <a:ea typeface="+mn-ea"/>
                <a:cs typeface="宋体" panose="02010600030101010101" pitchFamily="2" charset="-122"/>
              </a:rPr>
              <a:t>桂哌齐特可为超出溶栓治疗时间窗的</a:t>
            </a:r>
            <a:r>
              <a:rPr lang="en-US" altLang="zh-CN" sz="1600" b="0" kern="0" dirty="0">
                <a:solidFill>
                  <a:srgbClr val="333333"/>
                </a:solidFill>
                <a:latin typeface="+mn-ea"/>
                <a:ea typeface="+mn-ea"/>
                <a:cs typeface="宋体" panose="02010600030101010101" pitchFamily="2" charset="-122"/>
              </a:rPr>
              <a:t>AIS</a:t>
            </a:r>
            <a:r>
              <a:rPr lang="zh-CN" altLang="en-US" sz="1600" b="0" kern="0" dirty="0">
                <a:solidFill>
                  <a:srgbClr val="333333"/>
                </a:solidFill>
                <a:latin typeface="+mn-ea"/>
                <a:ea typeface="+mn-ea"/>
                <a:cs typeface="宋体" panose="02010600030101010101" pitchFamily="2" charset="-122"/>
              </a:rPr>
              <a:t>患者提供治疗方案，大幅度将现有治疗时间窗延长至</a:t>
            </a:r>
            <a:r>
              <a:rPr lang="en-US" altLang="zh-CN" sz="1600" b="0" kern="0" dirty="0">
                <a:solidFill>
                  <a:srgbClr val="333333"/>
                </a:solidFill>
                <a:latin typeface="+mn-ea"/>
                <a:ea typeface="+mn-ea"/>
                <a:cs typeface="宋体" panose="02010600030101010101" pitchFamily="2" charset="-122"/>
              </a:rPr>
              <a:t>48</a:t>
            </a:r>
            <a:r>
              <a:rPr lang="zh-CN" altLang="en-US" sz="1600" b="0" kern="0" dirty="0">
                <a:solidFill>
                  <a:srgbClr val="333333"/>
                </a:solidFill>
                <a:latin typeface="+mn-ea"/>
                <a:ea typeface="+mn-ea"/>
                <a:cs typeface="宋体" panose="02010600030101010101" pitchFamily="2" charset="-122"/>
              </a:rPr>
              <a:t>小时，满足了国内卒中治疗的临床需求</a:t>
            </a:r>
            <a:r>
              <a:rPr lang="zh-CN" altLang="en-US" sz="1600" b="0" i="0" dirty="0">
                <a:solidFill>
                  <a:srgbClr val="222222"/>
                </a:solidFill>
                <a:effectLst/>
                <a:latin typeface="+mn-ea"/>
                <a:ea typeface="+mn-ea"/>
              </a:rPr>
              <a:t>，</a:t>
            </a:r>
            <a:r>
              <a:rPr lang="zh-CN" altLang="en-US" sz="1600" b="0" kern="0" dirty="0">
                <a:solidFill>
                  <a:srgbClr val="333333"/>
                </a:solidFill>
                <a:latin typeface="+mn-ea"/>
                <a:ea typeface="+mn-ea"/>
                <a:cs typeface="宋体" panose="02010600030101010101" pitchFamily="2" charset="-122"/>
              </a:rPr>
              <a:t>丰富治疗手段</a:t>
            </a:r>
            <a:r>
              <a:rPr lang="zh-CN" altLang="en-US" sz="1600" b="0" kern="0" dirty="0">
                <a:solidFill>
                  <a:schemeClr val="tx1"/>
                </a:solidFill>
                <a:latin typeface="+mn-ea"/>
                <a:ea typeface="+mn-ea"/>
                <a:cs typeface="宋体" panose="02010600030101010101" pitchFamily="2" charset="-122"/>
              </a:rPr>
              <a:t>，</a:t>
            </a:r>
            <a:r>
              <a:rPr lang="zh-CN" altLang="en-US" sz="1600" b="1" kern="0" dirty="0">
                <a:solidFill>
                  <a:srgbClr val="9D041D"/>
                </a:solidFill>
                <a:latin typeface="+mn-ea"/>
                <a:ea typeface="+mn-ea"/>
                <a:cs typeface="宋体" panose="02010600030101010101" pitchFamily="2" charset="-122"/>
              </a:rPr>
              <a:t>提高患者可及性</a:t>
            </a:r>
            <a:endParaRPr lang="en-US" altLang="zh-CN" sz="1600" b="1" kern="0" dirty="0">
              <a:solidFill>
                <a:srgbClr val="9D041D"/>
              </a:solidFill>
              <a:latin typeface="+mn-ea"/>
              <a:ea typeface="+mn-ea"/>
              <a:cs typeface="宋体" panose="02010600030101010101" pitchFamily="2" charset="-122"/>
            </a:endParaRPr>
          </a:p>
          <a:p>
            <a:pPr marR="0" lvl="0" algn="l" defTabSz="914400" eaLnBrk="1" fontAlgn="base" latinLnBrk="0" hangingPunct="1">
              <a:lnSpc>
                <a:spcPct val="120000"/>
              </a:lnSpc>
              <a:spcBef>
                <a:spcPct val="0"/>
              </a:spcBef>
              <a:spcAft>
                <a:spcPct val="0"/>
              </a:spcAft>
              <a:buClrTx/>
              <a:buSzTx/>
              <a:tabLst/>
              <a:defRPr/>
            </a:pPr>
            <a:endParaRPr lang="en-US" altLang="zh-CN" sz="1600" b="1" kern="0" dirty="0">
              <a:solidFill>
                <a:srgbClr val="9D041D"/>
              </a:solidFill>
              <a:latin typeface="+mn-ea"/>
              <a:ea typeface="+mn-ea"/>
              <a:cs typeface="宋体" panose="02010600030101010101" pitchFamily="2" charset="-122"/>
            </a:endParaRPr>
          </a:p>
          <a:p>
            <a:pPr marL="285750" indent="-285750" fontAlgn="base">
              <a:lnSpc>
                <a:spcPct val="120000"/>
              </a:lnSpc>
              <a:spcBef>
                <a:spcPct val="0"/>
              </a:spcBef>
              <a:spcAft>
                <a:spcPct val="0"/>
              </a:spcAft>
              <a:buFont typeface="Wingdings" panose="05000000000000000000" pitchFamily="2" charset="2"/>
              <a:buChar char="p"/>
              <a:defRPr/>
            </a:pPr>
            <a:r>
              <a:rPr kumimoji="0" lang="zh-CN" altLang="en-US" sz="16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桂哌齐特用于</a:t>
            </a:r>
            <a:r>
              <a:rPr kumimoji="0" lang="en-US" altLang="zh-CN" sz="16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AIS</a:t>
            </a:r>
            <a:r>
              <a:rPr kumimoji="0" lang="zh-CN" altLang="en-US" sz="16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患者治疗早期（</a:t>
            </a:r>
            <a:r>
              <a:rPr kumimoji="0" lang="en-US" altLang="zh-CN" sz="16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14</a:t>
            </a:r>
            <a:r>
              <a:rPr kumimoji="0" lang="zh-CN" altLang="en-US" sz="16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天）即可</a:t>
            </a:r>
            <a:r>
              <a:rPr lang="zh-CN" altLang="en-US" sz="1600" kern="0" dirty="0">
                <a:solidFill>
                  <a:srgbClr val="333333"/>
                </a:solidFill>
                <a:sym typeface="Arial" panose="020B0604020202020204" pitchFamily="34" charset="0"/>
              </a:rPr>
              <a:t>改善患者残障程度和日常活动能力，患者</a:t>
            </a:r>
            <a:r>
              <a:rPr kumimoji="0" lang="zh-CN" altLang="en-US" sz="1600" b="1" i="0" u="none" strike="noStrike" kern="0" cap="none" spc="0" normalizeH="0" baseline="0" noProof="0" dirty="0">
                <a:ln w="12700" cap="flat">
                  <a:noFill/>
                  <a:miter lim="800000"/>
                </a:ln>
                <a:solidFill>
                  <a:srgbClr val="9D041D"/>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rPr>
              <a:t>显著获益，弥补目录短板</a:t>
            </a:r>
            <a:endParaRPr kumimoji="0" lang="en-US" altLang="zh-CN" sz="1600" b="1" i="0" u="none" strike="noStrike" kern="0" cap="none" spc="0" normalizeH="0" baseline="0" noProof="0" dirty="0">
              <a:ln w="12700" cap="flat">
                <a:noFill/>
                <a:miter lim="800000"/>
              </a:ln>
              <a:solidFill>
                <a:srgbClr val="C00000"/>
              </a:solidFill>
              <a:effectLst/>
              <a:uLnTx/>
              <a:uFillTx/>
              <a:latin typeface="Arial" panose="020B0604020202020204" pitchFamily="34" charset="0"/>
              <a:ea typeface="思源黑体 CN Normal" panose="020B0400000000000000" pitchFamily="34" charset="-122"/>
              <a:cs typeface="+mn-ea"/>
              <a:sym typeface="Arial" panose="020B0604020202020204" pitchFamily="34" charset="0"/>
            </a:endParaRPr>
          </a:p>
          <a:p>
            <a:pPr marL="285750" indent="-285750" fontAlgn="base">
              <a:lnSpc>
                <a:spcPct val="120000"/>
              </a:lnSpc>
              <a:spcBef>
                <a:spcPct val="0"/>
              </a:spcBef>
              <a:spcAft>
                <a:spcPct val="0"/>
              </a:spcAft>
              <a:buFont typeface="Wingdings" panose="05000000000000000000" pitchFamily="2" charset="2"/>
              <a:buChar char="p"/>
              <a:defRPr/>
            </a:pPr>
            <a:endParaRPr lang="en-US" altLang="zh-CN" sz="1600" kern="0" dirty="0">
              <a:solidFill>
                <a:srgbClr val="333333"/>
              </a:solidFill>
              <a:latin typeface="+mn-ea"/>
              <a:ea typeface="+mn-ea"/>
              <a:cs typeface="宋体" panose="02010600030101010101" pitchFamily="2" charset="-122"/>
            </a:endParaRPr>
          </a:p>
          <a:p>
            <a:pPr marL="285750" indent="-285750" fontAlgn="base">
              <a:lnSpc>
                <a:spcPct val="120000"/>
              </a:lnSpc>
              <a:spcBef>
                <a:spcPct val="0"/>
              </a:spcBef>
              <a:spcAft>
                <a:spcPct val="0"/>
              </a:spcAft>
              <a:buFont typeface="Wingdings" panose="05000000000000000000" pitchFamily="2" charset="2"/>
              <a:buChar char="p"/>
              <a:defRPr/>
            </a:pPr>
            <a:r>
              <a:rPr lang="zh-CN" altLang="en-US" sz="1600" kern="0" dirty="0">
                <a:solidFill>
                  <a:srgbClr val="333333"/>
                </a:solidFill>
                <a:latin typeface="+mn-ea"/>
                <a:cs typeface="宋体" panose="02010600030101010101" pitchFamily="2" charset="-122"/>
              </a:rPr>
              <a:t>指南</a:t>
            </a:r>
            <a:r>
              <a:rPr lang="zh-CN" altLang="en-US" sz="1600" kern="0" dirty="0">
                <a:solidFill>
                  <a:srgbClr val="333333"/>
                </a:solidFill>
                <a:latin typeface="+mn-ea"/>
                <a:ea typeface="+mn-ea"/>
                <a:cs typeface="宋体" panose="02010600030101010101" pitchFamily="2" charset="-122"/>
              </a:rPr>
              <a:t>中治疗脑卒中且</a:t>
            </a:r>
            <a:r>
              <a:rPr lang="zh-CN" altLang="en-US" sz="1600" kern="0" dirty="0">
                <a:solidFill>
                  <a:schemeClr val="tx1"/>
                </a:solidFill>
                <a:latin typeface="+mn-ea"/>
                <a:ea typeface="+mn-ea"/>
                <a:cs typeface="宋体" panose="02010600030101010101" pitchFamily="2" charset="-122"/>
              </a:rPr>
              <a:t>有充分循证证据的化药包括桂哌齐特在内</a:t>
            </a:r>
            <a:r>
              <a:rPr lang="zh-CN" altLang="en-US" sz="1600" b="1" kern="0" dirty="0">
                <a:solidFill>
                  <a:srgbClr val="9D041D"/>
                </a:solidFill>
                <a:latin typeface="+mn-ea"/>
                <a:ea typeface="+mn-ea"/>
                <a:cs typeface="宋体" panose="02010600030101010101" pitchFamily="2" charset="-122"/>
              </a:rPr>
              <a:t>仅有</a:t>
            </a:r>
            <a:r>
              <a:rPr lang="en-US" altLang="zh-CN" sz="1600" b="1" kern="0" dirty="0">
                <a:solidFill>
                  <a:srgbClr val="9D041D"/>
                </a:solidFill>
                <a:latin typeface="+mn-ea"/>
                <a:ea typeface="+mn-ea"/>
                <a:cs typeface="宋体" panose="02010600030101010101" pitchFamily="2" charset="-122"/>
              </a:rPr>
              <a:t>4</a:t>
            </a:r>
            <a:r>
              <a:rPr lang="zh-CN" altLang="en-US" sz="1600" b="1" kern="0" dirty="0">
                <a:solidFill>
                  <a:srgbClr val="9D041D"/>
                </a:solidFill>
                <a:latin typeface="+mn-ea"/>
                <a:ea typeface="+mn-ea"/>
                <a:cs typeface="宋体" panose="02010600030101010101" pitchFamily="2" charset="-122"/>
              </a:rPr>
              <a:t>个</a:t>
            </a:r>
            <a:r>
              <a:rPr lang="zh-CN" altLang="en-US" sz="1600" b="0" kern="0" dirty="0">
                <a:solidFill>
                  <a:srgbClr val="333333"/>
                </a:solidFill>
                <a:latin typeface="+mn-ea"/>
                <a:ea typeface="+mn-ea"/>
                <a:cs typeface="宋体" panose="02010600030101010101" pitchFamily="2" charset="-122"/>
              </a:rPr>
              <a:t>，</a:t>
            </a:r>
            <a:r>
              <a:rPr lang="zh-CN" altLang="en-US" sz="1600" dirty="0">
                <a:solidFill>
                  <a:schemeClr val="tx1"/>
                </a:solidFill>
                <a:latin typeface="+mn-ea"/>
                <a:cs typeface="+mn-ea"/>
              </a:rPr>
              <a:t>推荐级别相同，其余</a:t>
            </a:r>
            <a:r>
              <a:rPr lang="en-US" altLang="zh-CN" sz="1600" dirty="0">
                <a:solidFill>
                  <a:schemeClr val="tx1"/>
                </a:solidFill>
                <a:latin typeface="+mn-ea"/>
                <a:cs typeface="+mn-ea"/>
              </a:rPr>
              <a:t>3</a:t>
            </a:r>
            <a:r>
              <a:rPr lang="zh-CN" altLang="en-US" sz="1600" dirty="0">
                <a:solidFill>
                  <a:schemeClr val="tx1"/>
                </a:solidFill>
                <a:latin typeface="+mn-ea"/>
                <a:cs typeface="+mn-ea"/>
              </a:rPr>
              <a:t>个均已纳入医保</a:t>
            </a:r>
            <a:endParaRPr lang="en-US" altLang="zh-CN" sz="1600" dirty="0">
              <a:latin typeface="+mn-ea"/>
              <a:cs typeface="+mn-ea"/>
            </a:endParaRPr>
          </a:p>
          <a:p>
            <a:pPr marL="285750" indent="-285750" fontAlgn="base">
              <a:lnSpc>
                <a:spcPct val="120000"/>
              </a:lnSpc>
              <a:spcBef>
                <a:spcPct val="0"/>
              </a:spcBef>
              <a:spcAft>
                <a:spcPct val="0"/>
              </a:spcAft>
              <a:buFont typeface="Wingdings" panose="05000000000000000000" pitchFamily="2" charset="2"/>
              <a:buChar char="p"/>
              <a:defRPr/>
            </a:pPr>
            <a:endParaRPr lang="en-US" altLang="zh-CN" sz="1600" dirty="0">
              <a:solidFill>
                <a:schemeClr val="tx1"/>
              </a:solidFill>
              <a:latin typeface="+mn-ea"/>
              <a:cs typeface="+mn-ea"/>
            </a:endParaRPr>
          </a:p>
          <a:p>
            <a:pPr marL="285750" indent="-285750" fontAlgn="base">
              <a:lnSpc>
                <a:spcPct val="120000"/>
              </a:lnSpc>
              <a:spcBef>
                <a:spcPct val="0"/>
              </a:spcBef>
              <a:spcAft>
                <a:spcPct val="0"/>
              </a:spcAft>
              <a:buFont typeface="Wingdings" panose="05000000000000000000" pitchFamily="2" charset="2"/>
              <a:buChar char="p"/>
              <a:defRPr/>
            </a:pPr>
            <a:r>
              <a:rPr lang="zh-CN" altLang="en-US" sz="1600" b="0" kern="0" dirty="0">
                <a:solidFill>
                  <a:srgbClr val="333333"/>
                </a:solidFill>
                <a:latin typeface="+mn-ea"/>
                <a:ea typeface="+mn-ea"/>
                <a:cs typeface="宋体" panose="02010600030101010101" pitchFamily="2" charset="-122"/>
              </a:rPr>
              <a:t>桂哌齐特是</a:t>
            </a:r>
            <a:r>
              <a:rPr lang="en-US" altLang="zh-CN" sz="1600" b="1" dirty="0">
                <a:solidFill>
                  <a:srgbClr val="9D041D"/>
                </a:solidFill>
                <a:latin typeface="+mn-ea"/>
                <a:cs typeface="+mn-ea"/>
              </a:rPr>
              <a:t>《</a:t>
            </a:r>
            <a:r>
              <a:rPr lang="zh-CN" altLang="en-US" sz="1600" b="1" dirty="0">
                <a:solidFill>
                  <a:srgbClr val="9D041D"/>
                </a:solidFill>
                <a:latin typeface="+mn-ea"/>
                <a:cs typeface="+mn-ea"/>
              </a:rPr>
              <a:t>中国急性缺血性卒中诊治指南</a:t>
            </a:r>
            <a:r>
              <a:rPr lang="en-US" altLang="zh-CN" sz="1600" b="1" dirty="0">
                <a:solidFill>
                  <a:srgbClr val="9D041D"/>
                </a:solidFill>
                <a:latin typeface="+mn-ea"/>
                <a:cs typeface="+mn-ea"/>
              </a:rPr>
              <a:t>2023》</a:t>
            </a:r>
            <a:r>
              <a:rPr lang="zh-CN" altLang="en-US" sz="1600" b="1" dirty="0">
                <a:solidFill>
                  <a:srgbClr val="9D041D"/>
                </a:solidFill>
                <a:latin typeface="+mn-ea"/>
                <a:cs typeface="+mn-ea"/>
              </a:rPr>
              <a:t>扩血管治疗唯一推荐药物，具有不可替代性，填补目录空白</a:t>
            </a:r>
            <a:endParaRPr lang="zh-CN" altLang="en-US" dirty="0"/>
          </a:p>
        </p:txBody>
      </p:sp>
      <p:sp>
        <p:nvSpPr>
          <p:cNvPr id="15" name="矩形: 圆角 14">
            <a:extLst>
              <a:ext uri="{FF2B5EF4-FFF2-40B4-BE49-F238E27FC236}">
                <a16:creationId xmlns:a16="http://schemas.microsoft.com/office/drawing/2014/main" id="{11921377-1EF3-8A0D-D63B-67240C5A305F}"/>
              </a:ext>
            </a:extLst>
          </p:cNvPr>
          <p:cNvSpPr/>
          <p:nvPr/>
        </p:nvSpPr>
        <p:spPr>
          <a:xfrm>
            <a:off x="1786777" y="1399201"/>
            <a:ext cx="3183588" cy="443511"/>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rPr>
              <a:t>弥补目录短板</a:t>
            </a:r>
          </a:p>
        </p:txBody>
      </p:sp>
      <p:sp>
        <p:nvSpPr>
          <p:cNvPr id="27" name="矩形: 圆角 26">
            <a:extLst>
              <a:ext uri="{FF2B5EF4-FFF2-40B4-BE49-F238E27FC236}">
                <a16:creationId xmlns:a16="http://schemas.microsoft.com/office/drawing/2014/main" id="{E9220C87-314D-6C5F-A699-1A91EFFC205E}"/>
              </a:ext>
            </a:extLst>
          </p:cNvPr>
          <p:cNvSpPr/>
          <p:nvPr/>
        </p:nvSpPr>
        <p:spPr>
          <a:xfrm>
            <a:off x="6675253" y="3151318"/>
            <a:ext cx="3358122" cy="473483"/>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base" latinLnBrk="0" hangingPunct="1">
              <a:lnSpc>
                <a:spcPct val="120000"/>
              </a:lnSpc>
              <a:spcBef>
                <a:spcPct val="0"/>
              </a:spcBef>
              <a:spcAft>
                <a:spcPct val="0"/>
              </a:spcAft>
              <a:buClrTx/>
              <a:buSzTx/>
              <a:buFont typeface="Wingdings" panose="05000000000000000000" pitchFamily="2" charset="2"/>
              <a:buNone/>
              <a:tabLst/>
              <a:defRPr/>
            </a:pPr>
            <a:r>
              <a:rPr lang="zh-CN" altLang="zh-CN" sz="1800" b="1" i="0" u="none" kern="0" baseline="0" dirty="0">
                <a:solidFill>
                  <a:schemeClr val="tx1"/>
                </a:solidFill>
                <a:effectLst/>
                <a:latin typeface="+mn-ea"/>
                <a:ea typeface="+mn-ea"/>
                <a:cs typeface="宋体" panose="02010600030101010101" pitchFamily="2" charset="-122"/>
              </a:rPr>
              <a:t>所治疗疾病对公共健康的影响</a:t>
            </a:r>
            <a:endParaRPr lang="en-US" altLang="zh-CN" sz="1800" b="1" i="0" u="none" kern="0" baseline="0" dirty="0">
              <a:solidFill>
                <a:schemeClr val="tx1"/>
              </a:solidFill>
              <a:effectLst/>
              <a:latin typeface="+mn-ea"/>
              <a:ea typeface="+mn-ea"/>
              <a:cs typeface="宋体" panose="02010600030101010101" pitchFamily="2" charset="-122"/>
            </a:endParaRPr>
          </a:p>
        </p:txBody>
      </p:sp>
      <p:sp>
        <p:nvSpPr>
          <p:cNvPr id="28" name="矩形: 圆角 27">
            <a:extLst>
              <a:ext uri="{FF2B5EF4-FFF2-40B4-BE49-F238E27FC236}">
                <a16:creationId xmlns:a16="http://schemas.microsoft.com/office/drawing/2014/main" id="{9EF42F01-EB95-9489-43ED-C0519955EDB3}"/>
              </a:ext>
            </a:extLst>
          </p:cNvPr>
          <p:cNvSpPr/>
          <p:nvPr/>
        </p:nvSpPr>
        <p:spPr>
          <a:xfrm>
            <a:off x="6675252" y="4690368"/>
            <a:ext cx="3358113" cy="473483"/>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base" latinLnBrk="0" hangingPunct="1">
              <a:lnSpc>
                <a:spcPct val="120000"/>
              </a:lnSpc>
              <a:spcBef>
                <a:spcPct val="0"/>
              </a:spcBef>
              <a:spcAft>
                <a:spcPct val="0"/>
              </a:spcAft>
              <a:buClrTx/>
              <a:buSzTx/>
              <a:buFont typeface="Wingdings" panose="05000000000000000000" pitchFamily="2" charset="2"/>
              <a:buNone/>
              <a:tabLst/>
              <a:defRPr/>
            </a:pPr>
            <a:r>
              <a:rPr lang="zh-CN" altLang="en-US" sz="1800" b="1" i="0" u="none" kern="0" baseline="0" dirty="0">
                <a:solidFill>
                  <a:schemeClr val="tx1"/>
                </a:solidFill>
                <a:latin typeface="+mn-ea"/>
                <a:ea typeface="+mn-ea"/>
                <a:cs typeface="宋体" panose="02010600030101010101" pitchFamily="2" charset="-122"/>
              </a:rPr>
              <a:t>有效降低</a:t>
            </a:r>
            <a:r>
              <a:rPr lang="zh-CN" altLang="zh-CN" sz="1800" b="1" i="0" u="none" kern="0" baseline="0" dirty="0">
                <a:solidFill>
                  <a:schemeClr val="tx1"/>
                </a:solidFill>
                <a:latin typeface="+mn-ea"/>
                <a:ea typeface="+mn-ea"/>
                <a:cs typeface="宋体" panose="02010600030101010101" pitchFamily="2" charset="-122"/>
              </a:rPr>
              <a:t>临床管理难度</a:t>
            </a:r>
            <a:endParaRPr lang="en-US" altLang="zh-CN" sz="1800" b="1" i="0" u="none" kern="0" baseline="0" dirty="0">
              <a:solidFill>
                <a:schemeClr val="tx1"/>
              </a:solidFill>
              <a:latin typeface="+mn-ea"/>
              <a:ea typeface="+mn-ea"/>
              <a:cs typeface="宋体" panose="02010600030101010101" pitchFamily="2" charset="-122"/>
            </a:endParaRPr>
          </a:p>
        </p:txBody>
      </p:sp>
      <p:sp>
        <p:nvSpPr>
          <p:cNvPr id="31" name="矩形 30">
            <a:extLst>
              <a:ext uri="{FF2B5EF4-FFF2-40B4-BE49-F238E27FC236}">
                <a16:creationId xmlns:a16="http://schemas.microsoft.com/office/drawing/2014/main" id="{1A7DE0CD-4572-828D-BA65-17061C07B1DA}"/>
              </a:ext>
            </a:extLst>
          </p:cNvPr>
          <p:cNvSpPr/>
          <p:nvPr/>
        </p:nvSpPr>
        <p:spPr>
          <a:xfrm>
            <a:off x="6580559" y="1820751"/>
            <a:ext cx="5121850" cy="124974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just" defTabSz="914400" eaLnBrk="1" fontAlgn="base" latinLnBrk="0" hangingPunct="1">
              <a:lnSpc>
                <a:spcPct val="120000"/>
              </a:lnSpc>
              <a:spcBef>
                <a:spcPct val="0"/>
              </a:spcBef>
              <a:spcAft>
                <a:spcPct val="0"/>
              </a:spcAft>
              <a:buClrTx/>
              <a:buSzTx/>
              <a:buFont typeface="Wingdings" panose="05000000000000000000" pitchFamily="2" charset="2"/>
              <a:buChar char="p"/>
              <a:tabLst/>
              <a:defRPr/>
            </a:pPr>
            <a:endParaRPr lang="en-US" altLang="zh-CN" sz="1600" b="0" i="0" u="none" kern="0" baseline="0" dirty="0">
              <a:solidFill>
                <a:srgbClr val="333333"/>
              </a:solidFill>
              <a:latin typeface="+mn-ea"/>
              <a:ea typeface="+mn-ea"/>
              <a:cs typeface="宋体" panose="02010600030101010101" pitchFamily="2" charset="-122"/>
            </a:endParaRPr>
          </a:p>
          <a:p>
            <a:pPr marL="285750" indent="-285750" algn="just" fontAlgn="base">
              <a:lnSpc>
                <a:spcPct val="120000"/>
              </a:lnSpc>
              <a:spcBef>
                <a:spcPct val="0"/>
              </a:spcBef>
              <a:spcAft>
                <a:spcPct val="0"/>
              </a:spcAft>
              <a:buFont typeface="Wingdings" panose="05000000000000000000" pitchFamily="2" charset="2"/>
              <a:buChar char="p"/>
              <a:defRPr/>
            </a:pPr>
            <a:r>
              <a:rPr lang="zh-CN" altLang="en-US" sz="1400" kern="0" dirty="0">
                <a:solidFill>
                  <a:schemeClr val="dk1"/>
                </a:solidFill>
                <a:latin typeface="+mn-ea"/>
                <a:cs typeface="宋体" panose="02010600030101010101" pitchFamily="2" charset="-122"/>
              </a:rPr>
              <a:t>桂哌齐</a:t>
            </a:r>
            <a:r>
              <a:rPr lang="zh-CN" altLang="en-US" sz="1400" kern="0" dirty="0">
                <a:solidFill>
                  <a:schemeClr val="tx1"/>
                </a:solidFill>
                <a:latin typeface="+mn-ea"/>
                <a:cs typeface="宋体" panose="02010600030101010101" pitchFamily="2" charset="-122"/>
              </a:rPr>
              <a:t>特药理机制明确</a:t>
            </a:r>
            <a:r>
              <a:rPr lang="zh-CN" altLang="en-US" sz="1400" kern="0" dirty="0">
                <a:solidFill>
                  <a:schemeClr val="tx1"/>
                </a:solidFill>
                <a:latin typeface="+mn-ea"/>
                <a:sym typeface="+mn-ea"/>
              </a:rPr>
              <a:t>、</a:t>
            </a:r>
            <a:r>
              <a:rPr lang="zh-CN" altLang="en-US" sz="1400" kern="0" dirty="0">
                <a:solidFill>
                  <a:schemeClr val="tx1"/>
                </a:solidFill>
                <a:latin typeface="+mn-ea"/>
                <a:cs typeface="宋体" panose="02010600030101010101" pitchFamily="2" charset="-122"/>
              </a:rPr>
              <a:t>临床价值高</a:t>
            </a:r>
            <a:r>
              <a:rPr lang="zh-CN" altLang="en-US" sz="1400" kern="0" dirty="0">
                <a:solidFill>
                  <a:schemeClr val="tx1"/>
                </a:solidFill>
                <a:latin typeface="+mn-ea"/>
                <a:sym typeface="+mn-ea"/>
              </a:rPr>
              <a:t>、</a:t>
            </a:r>
            <a:r>
              <a:rPr lang="zh-CN" altLang="en-US" sz="1400" kern="0" dirty="0">
                <a:solidFill>
                  <a:schemeClr val="tx1"/>
                </a:solidFill>
                <a:latin typeface="+mn-ea"/>
                <a:cs typeface="宋体" panose="02010600030101010101" pitchFamily="2" charset="-122"/>
              </a:rPr>
              <a:t>价格合理</a:t>
            </a:r>
            <a:r>
              <a:rPr lang="zh-CN" altLang="en-US" sz="1400" kern="0" dirty="0">
                <a:solidFill>
                  <a:srgbClr val="333333"/>
                </a:solidFill>
                <a:latin typeface="+mn-ea"/>
                <a:sym typeface="+mn-ea"/>
              </a:rPr>
              <a:t>、</a:t>
            </a:r>
            <a:r>
              <a:rPr lang="zh-CN" altLang="en-US" sz="1400" kern="0" dirty="0">
                <a:solidFill>
                  <a:srgbClr val="333333"/>
                </a:solidFill>
                <a:latin typeface="+mn-ea"/>
                <a:cs typeface="宋体" panose="02010600030101010101" pitchFamily="2" charset="-122"/>
              </a:rPr>
              <a:t>能够满足基本医疗需求</a:t>
            </a:r>
            <a:endParaRPr lang="en-US" altLang="zh-CN" sz="1400" kern="0" dirty="0">
              <a:solidFill>
                <a:srgbClr val="333333"/>
              </a:solidFill>
              <a:latin typeface="+mn-ea"/>
              <a:cs typeface="宋体" panose="02010600030101010101" pitchFamily="2" charset="-122"/>
            </a:endParaRPr>
          </a:p>
          <a:p>
            <a:pPr marL="285750" marR="0" lvl="0" indent="-285750" algn="just" defTabSz="914400" eaLnBrk="1" fontAlgn="base" latinLnBrk="0" hangingPunct="1">
              <a:lnSpc>
                <a:spcPct val="120000"/>
              </a:lnSpc>
              <a:spcBef>
                <a:spcPct val="0"/>
              </a:spcBef>
              <a:spcAft>
                <a:spcPct val="0"/>
              </a:spcAft>
              <a:buClrTx/>
              <a:buSzTx/>
              <a:buFont typeface="Wingdings" panose="05000000000000000000" pitchFamily="2" charset="2"/>
              <a:buChar char="p"/>
              <a:tabLst/>
              <a:defRPr/>
            </a:pPr>
            <a:r>
              <a:rPr lang="zh-CN" altLang="en-US" sz="1400" kern="0" dirty="0">
                <a:solidFill>
                  <a:schemeClr val="tx1"/>
                </a:solidFill>
                <a:latin typeface="+mn-ea"/>
                <a:sym typeface="Arial" panose="020B0604020202020204" pitchFamily="34" charset="0"/>
              </a:rPr>
              <a:t>治疗早期（</a:t>
            </a:r>
            <a:r>
              <a:rPr lang="en-US" altLang="zh-CN" sz="1400" kern="0" dirty="0">
                <a:solidFill>
                  <a:schemeClr val="tx1"/>
                </a:solidFill>
                <a:latin typeface="+mn-ea"/>
                <a:sym typeface="Arial" panose="020B0604020202020204" pitchFamily="34" charset="0"/>
              </a:rPr>
              <a:t>14</a:t>
            </a:r>
            <a:r>
              <a:rPr lang="zh-CN" altLang="en-US" sz="1400" kern="0" dirty="0">
                <a:solidFill>
                  <a:schemeClr val="tx1"/>
                </a:solidFill>
                <a:latin typeface="+mn-ea"/>
                <a:sym typeface="Arial" panose="020B0604020202020204" pitchFamily="34" charset="0"/>
              </a:rPr>
              <a:t>天）即可显著获益，</a:t>
            </a:r>
            <a:r>
              <a:rPr lang="zh-CN" altLang="en-US" sz="1400" kern="0" dirty="0">
                <a:solidFill>
                  <a:schemeClr val="tx1"/>
                </a:solidFill>
                <a:latin typeface="+mn-ea"/>
              </a:rPr>
              <a:t>降低患者经济负担，减少医保基金支出</a:t>
            </a:r>
            <a:endParaRPr lang="en-US" altLang="zh-CN" sz="1400" kern="0" dirty="0">
              <a:solidFill>
                <a:schemeClr val="tx1"/>
              </a:solidFill>
              <a:latin typeface="+mn-ea"/>
            </a:endParaRPr>
          </a:p>
          <a:p>
            <a:pPr algn="ctr"/>
            <a:endParaRPr lang="zh-CN" altLang="en-US" dirty="0"/>
          </a:p>
        </p:txBody>
      </p:sp>
      <p:sp>
        <p:nvSpPr>
          <p:cNvPr id="19" name="矩形: 圆角 18">
            <a:extLst>
              <a:ext uri="{FF2B5EF4-FFF2-40B4-BE49-F238E27FC236}">
                <a16:creationId xmlns:a16="http://schemas.microsoft.com/office/drawing/2014/main" id="{F8B3E7F5-7CCC-1810-1B9C-4CB643804A93}"/>
              </a:ext>
            </a:extLst>
          </p:cNvPr>
          <p:cNvSpPr/>
          <p:nvPr/>
        </p:nvSpPr>
        <p:spPr>
          <a:xfrm>
            <a:off x="6639413" y="1399201"/>
            <a:ext cx="3393957" cy="473483"/>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base" latinLnBrk="0" hangingPunct="1">
              <a:lnSpc>
                <a:spcPct val="120000"/>
              </a:lnSpc>
              <a:spcBef>
                <a:spcPct val="0"/>
              </a:spcBef>
              <a:spcAft>
                <a:spcPct val="0"/>
              </a:spcAft>
              <a:buClrTx/>
              <a:buSzTx/>
              <a:buFont typeface="Arial" panose="020B0604020202020204" pitchFamily="34" charset="0"/>
              <a:buNone/>
              <a:tabLst/>
              <a:defRPr/>
            </a:pPr>
            <a:r>
              <a:rPr lang="zh-CN" altLang="zh-CN" sz="1800" b="1" i="0" u="none" kern="0" baseline="0" dirty="0">
                <a:solidFill>
                  <a:schemeClr val="tx1"/>
                </a:solidFill>
                <a:effectLst/>
                <a:latin typeface="+mn-ea"/>
                <a:ea typeface="+mn-ea"/>
                <a:cs typeface="宋体" panose="02010600030101010101" pitchFamily="2" charset="-122"/>
              </a:rPr>
              <a:t>符合“保基本”原则</a:t>
            </a:r>
            <a:endParaRPr lang="zh-CN" altLang="en-US" b="1" dirty="0">
              <a:solidFill>
                <a:schemeClr val="tx1"/>
              </a:solidFill>
              <a:latin typeface="+mn-ea"/>
              <a:ea typeface="+mn-ea"/>
            </a:endParaRPr>
          </a:p>
        </p:txBody>
      </p:sp>
      <p:sp>
        <p:nvSpPr>
          <p:cNvPr id="5" name="文本框 4">
            <a:extLst>
              <a:ext uri="{FF2B5EF4-FFF2-40B4-BE49-F238E27FC236}">
                <a16:creationId xmlns:a16="http://schemas.microsoft.com/office/drawing/2014/main" id="{C638F428-A79F-424A-E7B4-C9C3E2F37F12}"/>
              </a:ext>
            </a:extLst>
          </p:cNvPr>
          <p:cNvSpPr txBox="1"/>
          <p:nvPr/>
        </p:nvSpPr>
        <p:spPr>
          <a:xfrm>
            <a:off x="2956653" y="215506"/>
            <a:ext cx="8638447" cy="830997"/>
          </a:xfrm>
          <a:prstGeom prst="rect">
            <a:avLst/>
          </a:prstGeom>
          <a:noFill/>
        </p:spPr>
        <p:txBody>
          <a:bodyPr wrap="square">
            <a:spAutoFit/>
          </a:bodyPr>
          <a:lstStyle/>
          <a:p>
            <a:pPr algn="ctr"/>
            <a:r>
              <a:rPr lang="zh-CN" altLang="en-US" sz="2400" b="1" dirty="0">
                <a:solidFill>
                  <a:srgbClr val="9D041D"/>
                </a:solidFill>
                <a:latin typeface="Arial" panose="020B0604020202020204" pitchFamily="34" charset="0"/>
                <a:sym typeface="Arial" panose="020B0604020202020204" pitchFamily="34" charset="0"/>
              </a:rPr>
              <a:t>桂哌齐特</a:t>
            </a:r>
            <a:r>
              <a:rPr lang="zh-CN" altLang="en-US" sz="2400" b="1" dirty="0">
                <a:latin typeface="Arial" panose="020B0604020202020204" pitchFamily="34" charset="0"/>
                <a:sym typeface="Arial" panose="020B0604020202020204" pitchFamily="34" charset="0"/>
              </a:rPr>
              <a:t>纳入国家医保目录，惠及更多的</a:t>
            </a:r>
            <a:r>
              <a:rPr lang="en-US" altLang="zh-CN" sz="2400" b="1" dirty="0">
                <a:latin typeface="Arial" panose="020B0604020202020204" pitchFamily="34" charset="0"/>
                <a:sym typeface="Arial" panose="020B0604020202020204" pitchFamily="34" charset="0"/>
              </a:rPr>
              <a:t>AIS</a:t>
            </a:r>
            <a:r>
              <a:rPr lang="zh-CN" altLang="en-US" sz="2400" b="1" dirty="0">
                <a:latin typeface="Arial" panose="020B0604020202020204" pitchFamily="34" charset="0"/>
                <a:sym typeface="Arial" panose="020B0604020202020204" pitchFamily="34" charset="0"/>
              </a:rPr>
              <a:t>患者</a:t>
            </a:r>
            <a:endParaRPr lang="en-US" altLang="zh-CN" sz="2400" b="1" dirty="0">
              <a:latin typeface="Arial" panose="020B0604020202020204" pitchFamily="34" charset="0"/>
              <a:sym typeface="Arial" panose="020B0604020202020204" pitchFamily="34" charset="0"/>
            </a:endParaRPr>
          </a:p>
          <a:p>
            <a:pPr marL="0" indent="0" algn="ctr">
              <a:buNone/>
            </a:pPr>
            <a:endParaRPr lang="zh-CN" altLang="en-US" sz="2400" dirty="0"/>
          </a:p>
        </p:txBody>
      </p:sp>
    </p:spTree>
    <p:extLst>
      <p:ext uri="{BB962C8B-B14F-4D97-AF65-F5344CB8AC3E}">
        <p14:creationId xmlns:p14="http://schemas.microsoft.com/office/powerpoint/2010/main" val="135651086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2fd0295e-4e67-4e78-956a-4c04da0336e0"/>
  <p:tag name="COMMONDATA" val="eyJoZGlkIjoiNTdhZjRmYWRiMjc4ZTNkNmIyMmJkOTBkMzYyZjVkM2QifQ=="/>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5183481e-99a5-4c0f-844a-0a33576e679b}"/>
  <p:tag name="TABLE_ENDDRAG_ORIGIN_RECT" val="960*437"/>
  <p:tag name="TABLE_ENDDRAG_RECT" val="0*95*960*437"/>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4bd2bced-e9b1-418a-a443-620d8f8457ab}"/>
  <p:tag name="TABLE_ENDDRAG_ORIGIN_RECT" val="875*387"/>
  <p:tag name="TABLE_ENDDRAG_RECT" val="37*127*875*387"/>
</p:tagLst>
</file>

<file path=ppt/theme/theme1.xml><?xml version="1.0" encoding="utf-8"?>
<a:theme xmlns:a="http://schemas.openxmlformats.org/drawingml/2006/main" name="1_Office 主题">
  <a:themeElements>
    <a:clrScheme name="">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7BE"/>
      </a:accent5>
      <a:accent6>
        <a:srgbClr val="C14343"/>
      </a:accent6>
      <a:hlink>
        <a:srgbClr val="D74B4B"/>
      </a:hlink>
      <a:folHlink>
        <a:srgbClr val="869FB7"/>
      </a:folHlink>
    </a:clrScheme>
    <a:fontScheme name="">
      <a:majorFont>
        <a:latin typeface="Segoe UI Light"/>
        <a:ea typeface="微软雅黑 Light"/>
        <a:cs typeface=""/>
      </a:majorFont>
      <a:minorFont>
        <a:latin typeface="Segoe UI"/>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主题">
  <a:themeElements>
    <a:clrScheme name="">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7BE"/>
      </a:accent5>
      <a:accent6>
        <a:srgbClr val="C14343"/>
      </a:accent6>
      <a:hlink>
        <a:srgbClr val="D74B4B"/>
      </a:hlink>
      <a:folHlink>
        <a:srgbClr val="869FB7"/>
      </a:folHlink>
    </a:clrScheme>
    <a:fontScheme name="标准微软雅黑">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主题">
  <a:themeElements>
    <a:clrScheme name="">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7BE"/>
      </a:accent5>
      <a:accent6>
        <a:srgbClr val="C14343"/>
      </a:accent6>
      <a:hlink>
        <a:srgbClr val="D74B4B"/>
      </a:hlink>
      <a:folHlink>
        <a:srgbClr val="869FB7"/>
      </a:folHlink>
    </a:clrScheme>
    <a:fontScheme name="标准微软雅黑">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9_Office 主题">
  <a:themeElements>
    <a:clrScheme name="">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7BE"/>
      </a:accent5>
      <a:accent6>
        <a:srgbClr val="C14343"/>
      </a:accent6>
      <a:hlink>
        <a:srgbClr val="D74B4B"/>
      </a:hlink>
      <a:folHlink>
        <a:srgbClr val="869FB7"/>
      </a:folHlink>
    </a:clrScheme>
    <a:fontScheme name="">
      <a:majorFont>
        <a:latin typeface="Segoe UI Light"/>
        <a:ea typeface="微软雅黑 Light"/>
        <a:cs typeface=""/>
      </a:majorFont>
      <a:minorFont>
        <a:latin typeface="Segoe UI"/>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9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Office 主题">
  <a:themeElements>
    <a:clrScheme name="">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7BE"/>
      </a:accent5>
      <a:accent6>
        <a:srgbClr val="C14343"/>
      </a:accent6>
      <a:hlink>
        <a:srgbClr val="D74B4B"/>
      </a:hlink>
      <a:folHlink>
        <a:srgbClr val="869FB7"/>
      </a:folHlink>
    </a:clrScheme>
    <a:fontScheme name="标准微软雅黑">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7_Office 主题">
  <a:themeElements>
    <a:clrScheme name="">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7BE"/>
      </a:accent5>
      <a:accent6>
        <a:srgbClr val="C14343"/>
      </a:accent6>
      <a:hlink>
        <a:srgbClr val="D74B4B"/>
      </a:hlink>
      <a:folHlink>
        <a:srgbClr val="869FB7"/>
      </a:folHlink>
    </a:clrScheme>
    <a:fontScheme name="标准微软雅黑">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四环-北极星">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jiy3ukuc">
      <a:majorFont>
        <a:latin typeface="字魂36号-正文宋楷"/>
        <a:ea typeface="字魂36号-正文宋楷"/>
        <a:cs typeface=""/>
      </a:majorFont>
      <a:minorFont>
        <a:latin typeface="字魂36号-正文宋楷"/>
        <a:ea typeface="字魂36号-正文宋楷"/>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四环-北极星" id="{72FC1A9C-06CE-445F-AD1F-531980ACD9D5}" vid="{65680814-6B25-4701-8AD3-62C5046DDBC1}"/>
    </a:ext>
  </a:extLst>
</a:theme>
</file>

<file path=ppt/theme/theme8.xml><?xml version="1.0" encoding="utf-8"?>
<a:theme xmlns:a="http://schemas.openxmlformats.org/drawingml/2006/main" name="8_Office 主题">
  <a:themeElements>
    <a:clrScheme name="">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7BE"/>
      </a:accent5>
      <a:accent6>
        <a:srgbClr val="C14343"/>
      </a:accent6>
      <a:hlink>
        <a:srgbClr val="D74B4B"/>
      </a:hlink>
      <a:folHlink>
        <a:srgbClr val="869FB7"/>
      </a:folHlink>
    </a:clrScheme>
    <a:fontScheme name="标准微软雅黑">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Office 主题 1">
        <a:dk1>
          <a:srgbClr val="000000"/>
        </a:dk1>
        <a:lt1>
          <a:srgbClr val="FFFFFF"/>
        </a:lt1>
        <a:dk2>
          <a:srgbClr val="44546A"/>
        </a:dk2>
        <a:lt2>
          <a:srgbClr val="E7E6E6"/>
        </a:lt2>
        <a:accent1>
          <a:srgbClr val="475F77"/>
        </a:accent1>
        <a:accent2>
          <a:srgbClr val="D74B4B"/>
        </a:accent2>
        <a:accent3>
          <a:srgbClr val="FFFFFF"/>
        </a:accent3>
        <a:accent4>
          <a:srgbClr val="000000"/>
        </a:accent4>
        <a:accent5>
          <a:srgbClr val="B1B6BD"/>
        </a:accent5>
        <a:accent6>
          <a:srgbClr val="C34343"/>
        </a:accent6>
        <a:hlink>
          <a:srgbClr val="D74B4B"/>
        </a:hlink>
        <a:folHlink>
          <a:srgbClr val="869FB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2504</TotalTime>
  <Words>2947</Words>
  <Application>Microsoft Office PowerPoint</Application>
  <PresentationFormat>宽屏</PresentationFormat>
  <Paragraphs>178</Paragraphs>
  <Slides>9</Slides>
  <Notes>7</Notes>
  <HiddenSlides>0</HiddenSlides>
  <MMClips>0</MMClips>
  <ScaleCrop>false</ScaleCrop>
  <HeadingPairs>
    <vt:vector size="6" baseType="variant">
      <vt:variant>
        <vt:lpstr>已用的字体</vt:lpstr>
      </vt:variant>
      <vt:variant>
        <vt:i4>8</vt:i4>
      </vt:variant>
      <vt:variant>
        <vt:lpstr>主题</vt:lpstr>
      </vt:variant>
      <vt:variant>
        <vt:i4>8</vt:i4>
      </vt:variant>
      <vt:variant>
        <vt:lpstr>幻灯片标题</vt:lpstr>
      </vt:variant>
      <vt:variant>
        <vt:i4>9</vt:i4>
      </vt:variant>
    </vt:vector>
  </HeadingPairs>
  <TitlesOfParts>
    <vt:vector size="25" baseType="lpstr">
      <vt:lpstr>思源黑体 CN Medium</vt:lpstr>
      <vt:lpstr>思源宋体 CN SemiBold</vt:lpstr>
      <vt:lpstr>微软雅黑</vt:lpstr>
      <vt:lpstr>Arial</vt:lpstr>
      <vt:lpstr>Calibri</vt:lpstr>
      <vt:lpstr>Segoe UI</vt:lpstr>
      <vt:lpstr>Segoe UI Light</vt:lpstr>
      <vt:lpstr>Wingdings</vt:lpstr>
      <vt:lpstr>1_Office 主题</vt:lpstr>
      <vt:lpstr>5_Office 主题</vt:lpstr>
      <vt:lpstr>4_Office 主题</vt:lpstr>
      <vt:lpstr>9_Office 主题</vt:lpstr>
      <vt:lpstr>6_Office 主题</vt:lpstr>
      <vt:lpstr>7_Office 主题</vt:lpstr>
      <vt:lpstr>四环-北极星</vt:lpstr>
      <vt:lpstr>8_Office 主题</vt:lpstr>
      <vt:lpstr>马来酸桂哌齐特注射液 （克林澳®） </vt:lpstr>
      <vt:lpstr>目录</vt:lpstr>
      <vt:lpstr>01-基本信息--桂哌齐特是国内上市后再评价唯一获批新适应症的脑卒中治疗药物                          也是独家获批新适应症的同通用名药品 </vt:lpstr>
      <vt:lpstr>01-基本信息 --桂哌齐特可为超出溶栓治疗时间窗的AIS患者提供治疗新选择</vt:lpstr>
      <vt:lpstr>02-安全性 -- 上市后超万例真实世界研究证实桂哌齐特出色的安全性</vt:lpstr>
      <vt:lpstr>03-有效性          </vt:lpstr>
      <vt:lpstr>03-有效性 -- 桂哌齐特纳入中国最权威脑卒中指南，II级推荐B级证据</vt:lpstr>
      <vt:lpstr>04-创新性</vt:lpstr>
      <vt:lpstr>05-公平性（一）</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Annie</dc:creator>
  <cp:lastModifiedBy>行以 赵</cp:lastModifiedBy>
  <cp:revision>603</cp:revision>
  <dcterms:created xsi:type="dcterms:W3CDTF">2018-11-29T01:58:00Z</dcterms:created>
  <dcterms:modified xsi:type="dcterms:W3CDTF">2024-07-12T11:07:04Z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87DC53665A894587AB0A958CF2976396_12</vt:lpwstr>
  </property>
  <property fmtid="{D5CDD505-2E9C-101B-9397-08002B2CF9AE}" pid="3" name="KSOProductBuildVer">
    <vt:lpwstr>2052-11.1.0.14309</vt:lpwstr>
  </property>
</Properties>
</file>