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2"/>
  </p:sldMasterIdLst>
  <p:notesMasterIdLst>
    <p:notesMasterId r:id="rId13"/>
  </p:notesMasterIdLst>
  <p:sldIdLst>
    <p:sldId id="395" r:id="rId3"/>
    <p:sldId id="406" r:id="rId4"/>
    <p:sldId id="347" r:id="rId5"/>
    <p:sldId id="396" r:id="rId6"/>
    <p:sldId id="398" r:id="rId7"/>
    <p:sldId id="405" r:id="rId8"/>
    <p:sldId id="400" r:id="rId9"/>
    <p:sldId id="402" r:id="rId10"/>
    <p:sldId id="403" r:id="rId11"/>
    <p:sldId id="370" r:id="rId1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69">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E5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snapToGrid="0" showGuides="1">
      <p:cViewPr varScale="1">
        <p:scale>
          <a:sx n="95" d="100"/>
          <a:sy n="95" d="100"/>
        </p:scale>
        <p:origin x="424" y="64"/>
      </p:cViewPr>
      <p:guideLst>
        <p:guide orient="horz" pos="246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62DCDB-B2D4-4D8F-8AAC-CDCA5954F4B2}" type="datetimeFigureOut">
              <a:rPr lang="zh-CN" altLang="en-US" smtClean="0"/>
              <a:t>2024/7/12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B051B5-468E-4E31-BF0F-BBE86D9FCDC1}"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4</a:t>
            </a:fld>
            <a:endParaRPr lang="zh-CN" altLang="en-US"/>
          </a:p>
        </p:txBody>
      </p:sp>
    </p:spTree>
    <p:extLst>
      <p:ext uri="{BB962C8B-B14F-4D97-AF65-F5344CB8AC3E}">
        <p14:creationId xmlns:p14="http://schemas.microsoft.com/office/powerpoint/2010/main" val="1299927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5</a:t>
            </a:fld>
            <a:endParaRPr lang="zh-CN" altLang="en-US"/>
          </a:p>
        </p:txBody>
      </p:sp>
    </p:spTree>
    <p:extLst>
      <p:ext uri="{BB962C8B-B14F-4D97-AF65-F5344CB8AC3E}">
        <p14:creationId xmlns:p14="http://schemas.microsoft.com/office/powerpoint/2010/main" val="3496723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6</a:t>
            </a:fld>
            <a:endParaRPr lang="zh-CN" altLang="en-US"/>
          </a:p>
        </p:txBody>
      </p:sp>
    </p:spTree>
    <p:extLst>
      <p:ext uri="{BB962C8B-B14F-4D97-AF65-F5344CB8AC3E}">
        <p14:creationId xmlns:p14="http://schemas.microsoft.com/office/powerpoint/2010/main" val="30400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7</a:t>
            </a:fld>
            <a:endParaRPr lang="zh-CN" altLang="en-US"/>
          </a:p>
        </p:txBody>
      </p:sp>
    </p:spTree>
    <p:extLst>
      <p:ext uri="{BB962C8B-B14F-4D97-AF65-F5344CB8AC3E}">
        <p14:creationId xmlns:p14="http://schemas.microsoft.com/office/powerpoint/2010/main" val="3870910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8</a:t>
            </a:fld>
            <a:endParaRPr lang="zh-CN" altLang="en-US"/>
          </a:p>
        </p:txBody>
      </p:sp>
    </p:spTree>
    <p:extLst>
      <p:ext uri="{BB962C8B-B14F-4D97-AF65-F5344CB8AC3E}">
        <p14:creationId xmlns:p14="http://schemas.microsoft.com/office/powerpoint/2010/main" val="3557204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FB051B5-468E-4E31-BF0F-BBE86D9FCDC1}" type="slidenum">
              <a:rPr lang="zh-CN" altLang="en-US" smtClean="0"/>
              <a:t>9</a:t>
            </a:fld>
            <a:endParaRPr lang="zh-CN" altLang="en-US"/>
          </a:p>
        </p:txBody>
      </p:sp>
    </p:spTree>
    <p:extLst>
      <p:ext uri="{BB962C8B-B14F-4D97-AF65-F5344CB8AC3E}">
        <p14:creationId xmlns:p14="http://schemas.microsoft.com/office/powerpoint/2010/main" val="337537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1" name="图片 20"/>
          <p:cNvPicPr>
            <a:picLocks noChangeAspect="1"/>
          </p:cNvPicPr>
          <p:nvPr userDrawn="1"/>
        </p:nvPicPr>
        <p:blipFill rotWithShape="1">
          <a:blip r:embed="rId2" cstate="print">
            <a:extLst>
              <a:ext uri="{28A0092B-C50C-407E-A947-70E740481C1C}">
                <a14:useLocalDpi xmlns:a14="http://schemas.microsoft.com/office/drawing/2010/main" val="0"/>
              </a:ext>
            </a:extLst>
          </a:blip>
          <a:srcRect l="76517" t="33712" r="9009" b="40850"/>
          <a:stretch>
            <a:fillRect/>
          </a:stretch>
        </p:blipFill>
        <p:spPr>
          <a:xfrm>
            <a:off x="9762067" y="2530973"/>
            <a:ext cx="1588168" cy="17445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600" y="274638"/>
            <a:ext cx="10972800" cy="58515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6172200" y="4076700"/>
            <a:ext cx="5181600" cy="21002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日期占位符 5"/>
          <p:cNvSpPr>
            <a:spLocks noGrp="1"/>
          </p:cNvSpPr>
          <p:nvPr>
            <p:ph type="dt" sz="half" idx="10"/>
          </p:nvPr>
        </p:nvSpPr>
        <p:spPr/>
        <p:txBody>
          <a:bodyPr/>
          <a:lstStyle/>
          <a:p>
            <a:pPr lvl="0"/>
            <a:fld id="{BB962C8B-B14F-4D97-AF65-F5344CB8AC3E}" type="datetime1">
              <a:rPr lang="zh-CN" altLang="en-US" dirty="0">
                <a:latin typeface="Arial" panose="020B0604020202020204" pitchFamily="34" charset="0"/>
              </a:rPr>
              <a:t>2024/7/12</a:t>
            </a:fld>
            <a:endParaRPr lang="zh-CN" altLang="en-US" dirty="0">
              <a:latin typeface="Arial" panose="020B0604020202020204" pitchFamily="34" charset="0"/>
            </a:endParaRPr>
          </a:p>
        </p:txBody>
      </p:sp>
      <p:sp>
        <p:nvSpPr>
          <p:cNvPr id="7" name="页脚占位符 6"/>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8" name="灯片编号占位符 7"/>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1" name="图片 20"/>
          <p:cNvPicPr>
            <a:picLocks noChangeAspect="1"/>
          </p:cNvPicPr>
          <p:nvPr userDrawn="1"/>
        </p:nvPicPr>
        <p:blipFill rotWithShape="1">
          <a:blip r:embed="rId2" cstate="print">
            <a:extLst>
              <a:ext uri="{28A0092B-C50C-407E-A947-70E740481C1C}">
                <a14:useLocalDpi xmlns:a14="http://schemas.microsoft.com/office/drawing/2010/main" val="0"/>
              </a:ext>
            </a:extLst>
          </a:blip>
          <a:srcRect l="76517" t="33712" r="9009" b="40850"/>
          <a:stretch>
            <a:fillRect/>
          </a:stretch>
        </p:blipFill>
        <p:spPr>
          <a:xfrm>
            <a:off x="9762067" y="2530973"/>
            <a:ext cx="1588168" cy="17445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600" y="274638"/>
            <a:ext cx="10972800" cy="58515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6172200" y="4076700"/>
            <a:ext cx="5181600" cy="21002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日期占位符 5"/>
          <p:cNvSpPr>
            <a:spLocks noGrp="1"/>
          </p:cNvSpPr>
          <p:nvPr>
            <p:ph type="dt" sz="half" idx="10"/>
          </p:nvPr>
        </p:nvSpPr>
        <p:spPr/>
        <p:txBody>
          <a:bodyPr/>
          <a:lstStyle/>
          <a:p>
            <a:pPr lvl="0"/>
            <a:fld id="{BB962C8B-B14F-4D97-AF65-F5344CB8AC3E}" type="datetime1">
              <a:rPr lang="zh-CN" altLang="en-US" dirty="0">
                <a:latin typeface="Arial" panose="020B0604020202020204" pitchFamily="34" charset="0"/>
              </a:rPr>
              <a:t>2024/7/12</a:t>
            </a:fld>
            <a:endParaRPr lang="zh-CN" altLang="en-US" dirty="0">
              <a:latin typeface="Arial" panose="020B0604020202020204" pitchFamily="34" charset="0"/>
            </a:endParaRPr>
          </a:p>
        </p:txBody>
      </p:sp>
      <p:sp>
        <p:nvSpPr>
          <p:cNvPr id="7" name="页脚占位符 6"/>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8" name="灯片编号占位符 7"/>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75833C9-CF22-41C5-ACF0-533D843D6583}"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D781F4-5367-41D2-8042-545803B86DD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781F4-5367-41D2-8042-545803B86DD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833C9-CF22-41C5-ACF0-533D843D6583}" type="datetimeFigureOut">
              <a:rPr lang="zh-CN" altLang="en-US" smtClean="0"/>
              <a:t>2024/7/12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781F4-5367-41D2-8042-545803B86DD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6.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8.xml"/><Relationship Id="rId1" Type="http://schemas.openxmlformats.org/officeDocument/2006/relationships/tags" Target="../tags/tag16.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17.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6.png"/><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8.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7.png"/><Relationship Id="rId5" Type="http://schemas.openxmlformats.org/officeDocument/2006/relationships/notesSlide" Target="../notesSlides/notesSlide1.xml"/><Relationship Id="rId4"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12-02"/>
          <p:cNvPicPr>
            <a:picLocks noChangeAspect="1"/>
          </p:cNvPicPr>
          <p:nvPr/>
        </p:nvPicPr>
        <p:blipFill>
          <a:blip r:embed="rId2"/>
          <a:stretch>
            <a:fillRect/>
          </a:stretch>
        </p:blipFill>
        <p:spPr>
          <a:xfrm>
            <a:off x="-47065" y="-50800"/>
            <a:ext cx="12182475" cy="6959600"/>
          </a:xfrm>
          <a:prstGeom prst="rect">
            <a:avLst/>
          </a:prstGeom>
        </p:spPr>
      </p:pic>
      <p:sp>
        <p:nvSpPr>
          <p:cNvPr id="5" name="文本框 4"/>
          <p:cNvSpPr txBox="1"/>
          <p:nvPr/>
        </p:nvSpPr>
        <p:spPr>
          <a:xfrm>
            <a:off x="1055687" y="2183765"/>
            <a:ext cx="10080625" cy="1245235"/>
          </a:xfrm>
          <a:prstGeom prst="rect">
            <a:avLst/>
          </a:prstGeom>
          <a:noFill/>
        </p:spPr>
        <p:txBody>
          <a:bodyPr wrap="square" rtlCol="0" anchor="t">
            <a:spAutoFit/>
          </a:bodyPr>
          <a:lstStyle/>
          <a:p>
            <a:pPr algn="ctr">
              <a:lnSpc>
                <a:spcPct val="100000"/>
              </a:lnSpc>
            </a:pPr>
            <a:r>
              <a:rPr lang="zh-CN" altLang="en-US" sz="7500" b="1" dirty="0">
                <a:solidFill>
                  <a:schemeClr val="accent1"/>
                </a:solidFill>
                <a:effectLst/>
                <a:latin typeface="微软雅黑" panose="020B0503020204020204" pitchFamily="34" charset="-122"/>
                <a:ea typeface="微软雅黑" panose="020B0503020204020204" pitchFamily="34" charset="-122"/>
                <a:cs typeface="联盟起艺卢帅正锐黑体" panose="02000509000000000000" charset="-122"/>
                <a:sym typeface="阿里巴巴普惠体" panose="00020600040101010101" pitchFamily="18" charset="-122"/>
              </a:rPr>
              <a:t>康艾注射液</a:t>
            </a:r>
            <a:endParaRPr lang="zh-CN" altLang="en-US" sz="7500" b="1" dirty="0">
              <a:solidFill>
                <a:schemeClr val="accent1"/>
              </a:solidFill>
              <a:effectLst/>
              <a:latin typeface="微软雅黑" panose="020B0503020204020204" pitchFamily="34" charset="-122"/>
              <a:ea typeface="微软雅黑" panose="020B0503020204020204" pitchFamily="34" charset="-122"/>
              <a:cs typeface="联盟起艺卢帅正锐黑体" panose="02000509000000000000" charset="-122"/>
            </a:endParaRPr>
          </a:p>
        </p:txBody>
      </p:sp>
      <p:pic>
        <p:nvPicPr>
          <p:cNvPr id="13" name="图片 12">
            <a:extLst>
              <a:ext uri="{FF2B5EF4-FFF2-40B4-BE49-F238E27FC236}">
                <a16:creationId xmlns:a16="http://schemas.microsoft.com/office/drawing/2014/main" id="{31876D8E-9240-C3C3-3D33-5E10C3BD344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65947" y="4548329"/>
            <a:ext cx="2933700" cy="1996147"/>
          </a:xfrm>
          <a:prstGeom prst="rect">
            <a:avLst/>
          </a:prstGeom>
        </p:spPr>
      </p:pic>
      <p:pic>
        <p:nvPicPr>
          <p:cNvPr id="16" name="图片 15">
            <a:extLst>
              <a:ext uri="{FF2B5EF4-FFF2-40B4-BE49-F238E27FC236}">
                <a16:creationId xmlns:a16="http://schemas.microsoft.com/office/drawing/2014/main" id="{8D7F8704-2DE0-EE5D-B154-34F4BD4539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1778" y="100856"/>
            <a:ext cx="1445272" cy="1021974"/>
          </a:xfrm>
          <a:prstGeom prst="rect">
            <a:avLst/>
          </a:prstGeom>
        </p:spPr>
      </p:pic>
      <p:sp>
        <p:nvSpPr>
          <p:cNvPr id="17" name="副标题 2">
            <a:extLst>
              <a:ext uri="{FF2B5EF4-FFF2-40B4-BE49-F238E27FC236}">
                <a16:creationId xmlns:a16="http://schemas.microsoft.com/office/drawing/2014/main" id="{0FBCD563-428C-952E-E116-17D53CDC16AF}"/>
              </a:ext>
            </a:extLst>
          </p:cNvPr>
          <p:cNvSpPr txBox="1">
            <a:spLocks/>
          </p:cNvSpPr>
          <p:nvPr/>
        </p:nvSpPr>
        <p:spPr>
          <a:xfrm>
            <a:off x="4215652" y="5041264"/>
            <a:ext cx="4436151" cy="791430"/>
          </a:xfrm>
          <a:prstGeom prst="roundRect">
            <a:avLst>
              <a:gd name="adj" fmla="val 50000"/>
            </a:avLst>
          </a:prstGeom>
          <a:ln>
            <a:solidFill>
              <a:schemeClr val="accent1"/>
            </a:solidFill>
          </a:ln>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zh-CN" altLang="en-US" sz="2000" dirty="0">
                <a:latin typeface="微软雅黑" panose="020B0503020204020204" pitchFamily="34" charset="-122"/>
                <a:ea typeface="微软雅黑" panose="020B0503020204020204" pitchFamily="34" charset="-122"/>
                <a:sym typeface="Arial" panose="020B0604020202020204" pitchFamily="34" charset="0"/>
              </a:rPr>
              <a:t>申报企业：长白山制药股份有限公司</a:t>
            </a:r>
          </a:p>
        </p:txBody>
      </p:sp>
      <p:sp>
        <p:nvSpPr>
          <p:cNvPr id="19" name="文本框 18">
            <a:extLst>
              <a:ext uri="{FF2B5EF4-FFF2-40B4-BE49-F238E27FC236}">
                <a16:creationId xmlns:a16="http://schemas.microsoft.com/office/drawing/2014/main" id="{399DD0D5-6839-0A42-6BF6-6DB8A5D0CE1F}"/>
              </a:ext>
            </a:extLst>
          </p:cNvPr>
          <p:cNvSpPr txBox="1"/>
          <p:nvPr/>
        </p:nvSpPr>
        <p:spPr>
          <a:xfrm>
            <a:off x="4215652" y="3546159"/>
            <a:ext cx="6158752" cy="369332"/>
          </a:xfrm>
          <a:prstGeom prst="rect">
            <a:avLst/>
          </a:prstGeom>
          <a:noFill/>
        </p:spPr>
        <p:txBody>
          <a:bodyPr wrap="square">
            <a:spAutoFit/>
          </a:bodyPr>
          <a:lstStyle/>
          <a:p>
            <a:r>
              <a:rPr lang="zh-CN" altLang="en-US" b="1" dirty="0">
                <a:solidFill>
                  <a:srgbClr val="C00000"/>
                </a:solidFill>
                <a:latin typeface="微软雅黑" panose="020B0503020204020204" pitchFamily="34" charset="-122"/>
                <a:ea typeface="微软雅黑" panose="020B0503020204020204" pitchFamily="34" charset="-122"/>
              </a:rPr>
              <a:t>目录内药品调整申报-药品申报条件2</a:t>
            </a:r>
          </a:p>
        </p:txBody>
      </p:sp>
      <p:sp>
        <p:nvSpPr>
          <p:cNvPr id="2" name="文本框 1">
            <a:extLst>
              <a:ext uri="{FF2B5EF4-FFF2-40B4-BE49-F238E27FC236}">
                <a16:creationId xmlns:a16="http://schemas.microsoft.com/office/drawing/2014/main" id="{9E4DCA6B-A190-68C8-2A21-5884D5E945BD}"/>
              </a:ext>
            </a:extLst>
          </p:cNvPr>
          <p:cNvSpPr txBox="1"/>
          <p:nvPr/>
        </p:nvSpPr>
        <p:spPr>
          <a:xfrm>
            <a:off x="2386854" y="4032650"/>
            <a:ext cx="7597588" cy="707886"/>
          </a:xfrm>
          <a:prstGeom prst="rect">
            <a:avLst/>
          </a:prstGeom>
          <a:noFill/>
        </p:spPr>
        <p:txBody>
          <a:bodyPr wrap="square">
            <a:spAutoFit/>
          </a:bodyPr>
          <a:lstStyle/>
          <a:p>
            <a:r>
              <a:rPr lang="zh-CN" altLang="en-US" sz="20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申请解除</a:t>
            </a:r>
            <a:r>
              <a:rPr lang="en-US" altLang="zh-CN" sz="20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sz="2000" b="1" dirty="0">
                <a:solidFill>
                  <a:srgbClr val="0070C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说明书适应症中各种原因引起的白细胞低下及减少症</a:t>
            </a:r>
            <a:r>
              <a:rPr lang="zh-CN" altLang="en-US" sz="20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）支付限制</a:t>
            </a: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descr="图片1副本"/>
          <p:cNvPicPr>
            <a:picLocks noChangeAspect="1"/>
          </p:cNvPicPr>
          <p:nvPr/>
        </p:nvPicPr>
        <p:blipFill>
          <a:blip r:embed="rId3"/>
          <a:stretch>
            <a:fillRect/>
          </a:stretch>
        </p:blipFill>
        <p:spPr>
          <a:xfrm>
            <a:off x="0" y="0"/>
            <a:ext cx="12190095" cy="6896100"/>
          </a:xfrm>
          <a:prstGeom prst="rect">
            <a:avLst/>
          </a:prstGeom>
        </p:spPr>
      </p:pic>
      <p:sp>
        <p:nvSpPr>
          <p:cNvPr id="11" name="文本框 10"/>
          <p:cNvSpPr txBox="1"/>
          <p:nvPr>
            <p:custDataLst>
              <p:tags r:id="rId1"/>
            </p:custDataLst>
          </p:nvPr>
        </p:nvSpPr>
        <p:spPr>
          <a:xfrm>
            <a:off x="4476987" y="3037529"/>
            <a:ext cx="3365025" cy="1015663"/>
          </a:xfrm>
          <a:prstGeom prst="rect">
            <a:avLst/>
          </a:prstGeom>
          <a:noFill/>
        </p:spPr>
        <p:txBody>
          <a:bodyPr wrap="none" rtlCol="0">
            <a:spAutoFit/>
          </a:bodyPr>
          <a:lstStyle/>
          <a:p>
            <a:pPr algn="ctr"/>
            <a:r>
              <a:rPr lang="zh-CN" altLang="en-US" sz="6000" spc="300" dirty="0">
                <a:solidFill>
                  <a:schemeClr val="tx1">
                    <a:lumMod val="65000"/>
                    <a:lumOff val="35000"/>
                  </a:schemeClr>
                </a:solidFill>
                <a:latin typeface="阿里巴巴普惠体 Medium" panose="00020600040101010101" charset="-122"/>
                <a:ea typeface="阿里巴巴普惠体 Medium" panose="00020600040101010101" charset="-122"/>
              </a:rPr>
              <a:t>感谢审阅</a:t>
            </a:r>
          </a:p>
        </p:txBody>
      </p:sp>
      <p:grpSp>
        <p:nvGrpSpPr>
          <p:cNvPr id="9" name="组合 8"/>
          <p:cNvGrpSpPr/>
          <p:nvPr/>
        </p:nvGrpSpPr>
        <p:grpSpPr>
          <a:xfrm>
            <a:off x="5077141" y="573560"/>
            <a:ext cx="2164715" cy="2145030"/>
            <a:chOff x="7901" y="1078"/>
            <a:chExt cx="3409" cy="3378"/>
          </a:xfrm>
        </p:grpSpPr>
        <p:pic>
          <p:nvPicPr>
            <p:cNvPr id="3" name="图片 2" descr="51miz-E411289-FD7C1B6E"/>
            <p:cNvPicPr>
              <a:picLocks noChangeAspect="1"/>
            </p:cNvPicPr>
            <p:nvPr/>
          </p:nvPicPr>
          <p:blipFill>
            <a:blip r:embed="rId4"/>
            <a:stretch>
              <a:fillRect/>
            </a:stretch>
          </p:blipFill>
          <p:spPr>
            <a:xfrm>
              <a:off x="7901" y="1078"/>
              <a:ext cx="3409" cy="3378"/>
            </a:xfrm>
            <a:prstGeom prst="rect">
              <a:avLst/>
            </a:prstGeom>
          </p:spPr>
        </p:pic>
        <p:sp>
          <p:nvSpPr>
            <p:cNvPr id="7" name="文本框 6"/>
            <p:cNvSpPr txBox="1"/>
            <p:nvPr/>
          </p:nvSpPr>
          <p:spPr>
            <a:xfrm>
              <a:off x="8873" y="2320"/>
              <a:ext cx="291" cy="1236"/>
            </a:xfrm>
            <a:prstGeom prst="rect">
              <a:avLst/>
            </a:prstGeom>
            <a:noFill/>
          </p:spPr>
          <p:txBody>
            <a:bodyPr wrap="none" rtlCol="0" anchor="t">
              <a:spAutoFit/>
            </a:bodyPr>
            <a:lstStyle/>
            <a:p>
              <a:endParaRPr lang="en-US" altLang="zh-CN" sz="4500" b="1" spc="300" dirty="0">
                <a:solidFill>
                  <a:schemeClr val="accent1"/>
                </a:solidFill>
                <a:latin typeface="阿里巴巴普惠体 Medium" panose="00020600040101010101" charset="-122"/>
                <a:ea typeface="阿里巴巴普惠体 Medium" panose="00020600040101010101" charset="-122"/>
                <a:sym typeface="+mn-ea"/>
              </a:endParaRPr>
            </a:p>
          </p:txBody>
        </p:sp>
      </p:grpSp>
      <p:pic>
        <p:nvPicPr>
          <p:cNvPr id="10" name="图片 9" descr="C:\Users\Administrator\Desktop\工作总结\51miz-E349415-3094AF01.png51miz-E349415-3094AF01"/>
          <p:cNvPicPr>
            <a:picLocks noChangeAspect="1"/>
          </p:cNvPicPr>
          <p:nvPr/>
        </p:nvPicPr>
        <p:blipFill>
          <a:blip r:embed="rId5"/>
          <a:srcRect/>
          <a:stretch>
            <a:fillRect/>
          </a:stretch>
        </p:blipFill>
        <p:spPr>
          <a:xfrm flipH="1">
            <a:off x="461645" y="2244408"/>
            <a:ext cx="3124835" cy="46132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wheel(1)">
                                      <p:cBhvr>
                                        <p:cTn id="7" dur="1000"/>
                                        <p:tgtEl>
                                          <p:spTgt spid="9"/>
                                        </p:tgtEl>
                                      </p:cBhvr>
                                    </p:animEffect>
                                  </p:childTnLst>
                                </p:cTn>
                              </p:par>
                            </p:childTnLst>
                          </p:cTn>
                        </p:par>
                        <p:par>
                          <p:cTn id="8" fill="hold">
                            <p:stCondLst>
                              <p:cond delay="1000"/>
                            </p:stCondLst>
                            <p:childTnLst>
                              <p:par>
                                <p:cTn id="9" presetID="58" presetClass="entr" presetSubtype="0" accel="10000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strVal val="#ppt_w*2.5"/>
                                          </p:val>
                                        </p:tav>
                                        <p:tav tm="100000">
                                          <p:val>
                                            <p:strVal val="#ppt_w"/>
                                          </p:val>
                                        </p:tav>
                                      </p:tavLst>
                                    </p:anim>
                                    <p:anim calcmode="lin" valueType="num">
                                      <p:cBhvr>
                                        <p:cTn id="12" dur="500" fill="hold"/>
                                        <p:tgtEl>
                                          <p:spTgt spid="11"/>
                                        </p:tgtEl>
                                        <p:attrNameLst>
                                          <p:attrName>ppt_h</p:attrName>
                                        </p:attrNameLst>
                                      </p:cBhvr>
                                      <p:tavLst>
                                        <p:tav tm="0">
                                          <p:val>
                                            <p:strVal val="#ppt_h*0.01"/>
                                          </p:val>
                                        </p:tav>
                                        <p:tav tm="100000">
                                          <p:val>
                                            <p:strVal val="#ppt_h"/>
                                          </p:val>
                                        </p:tav>
                                      </p:tavLst>
                                    </p:anim>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h+1"/>
                                          </p:val>
                                        </p:tav>
                                        <p:tav tm="100000">
                                          <p:val>
                                            <p:strVal val="#ppt_y"/>
                                          </p:val>
                                        </p:tav>
                                      </p:tavLst>
                                    </p:anim>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1miz-E1238549-2EF4AAD5-3840x1920"/>
          <p:cNvPicPr>
            <a:picLocks noChangeAspect="1"/>
          </p:cNvPicPr>
          <p:nvPr/>
        </p:nvPicPr>
        <p:blipFill>
          <a:blip r:embed="rId14"/>
          <a:srcRect l="26036" t="10405" r="13099" b="16457"/>
          <a:stretch>
            <a:fillRect/>
          </a:stretch>
        </p:blipFill>
        <p:spPr>
          <a:xfrm>
            <a:off x="0" y="0"/>
            <a:ext cx="12198350" cy="6930390"/>
          </a:xfrm>
          <a:prstGeom prst="rect">
            <a:avLst/>
          </a:prstGeom>
        </p:spPr>
      </p:pic>
      <p:grpSp>
        <p:nvGrpSpPr>
          <p:cNvPr id="22" name="组合 21"/>
          <p:cNvGrpSpPr/>
          <p:nvPr/>
        </p:nvGrpSpPr>
        <p:grpSpPr>
          <a:xfrm>
            <a:off x="1798955" y="1336040"/>
            <a:ext cx="3632200" cy="4131310"/>
            <a:chOff x="2852" y="1940"/>
            <a:chExt cx="5720" cy="6506"/>
          </a:xfrm>
        </p:grpSpPr>
        <p:pic>
          <p:nvPicPr>
            <p:cNvPr id="12" name="图片 11" descr="51miz-E301363-C306F7B4"/>
            <p:cNvPicPr>
              <a:picLocks noChangeAspect="1"/>
            </p:cNvPicPr>
            <p:nvPr/>
          </p:nvPicPr>
          <p:blipFill>
            <a:blip r:embed="rId15"/>
            <a:srcRect l="13099" t="13214" r="9415" b="8561"/>
            <a:stretch>
              <a:fillRect/>
            </a:stretch>
          </p:blipFill>
          <p:spPr>
            <a:xfrm>
              <a:off x="2852" y="1940"/>
              <a:ext cx="5720" cy="6506"/>
            </a:xfrm>
            <a:prstGeom prst="rect">
              <a:avLst/>
            </a:prstGeom>
          </p:spPr>
        </p:pic>
        <p:sp>
          <p:nvSpPr>
            <p:cNvPr id="11" name="文本框 10"/>
            <p:cNvSpPr txBox="1"/>
            <p:nvPr>
              <p:custDataLst>
                <p:tags r:id="rId11"/>
              </p:custDataLst>
            </p:nvPr>
          </p:nvSpPr>
          <p:spPr>
            <a:xfrm>
              <a:off x="4172" y="4200"/>
              <a:ext cx="2808" cy="1598"/>
            </a:xfrm>
            <a:prstGeom prst="rect">
              <a:avLst/>
            </a:prstGeom>
            <a:noFill/>
          </p:spPr>
          <p:txBody>
            <a:bodyPr wrap="none" rtlCol="0">
              <a:spAutoFit/>
            </a:bodyPr>
            <a:lstStyle/>
            <a:p>
              <a:pPr algn="ctr"/>
              <a:r>
                <a:rPr lang="zh-CN" altLang="en-US" sz="6000" spc="300" dirty="0">
                  <a:solidFill>
                    <a:schemeClr val="accent1"/>
                  </a:solidFill>
                  <a:latin typeface="微软雅黑" panose="020B0503020204020204" pitchFamily="34" charset="-122"/>
                  <a:ea typeface="微软雅黑" panose="020B0503020204020204" pitchFamily="34" charset="-122"/>
                </a:rPr>
                <a:t>目录</a:t>
              </a:r>
            </a:p>
          </p:txBody>
        </p:sp>
        <p:sp>
          <p:nvSpPr>
            <p:cNvPr id="14" name="文本框 13"/>
            <p:cNvSpPr txBox="1"/>
            <p:nvPr>
              <p:custDataLst>
                <p:tags r:id="rId12"/>
              </p:custDataLst>
            </p:nvPr>
          </p:nvSpPr>
          <p:spPr>
            <a:xfrm>
              <a:off x="4368" y="5517"/>
              <a:ext cx="2530" cy="628"/>
            </a:xfrm>
            <a:prstGeom prst="rect">
              <a:avLst/>
            </a:prstGeom>
            <a:noFill/>
          </p:spPr>
          <p:txBody>
            <a:bodyPr wrap="none" rtlCol="0">
              <a:spAutoFit/>
            </a:bodyPr>
            <a:lstStyle>
              <a:defPPr>
                <a:defRPr lang="zh-CN"/>
              </a:defPPr>
              <a:lvl1pPr algn="ctr">
                <a:defRPr sz="5400" spc="300">
                  <a:solidFill>
                    <a:schemeClr val="bg1"/>
                  </a:solidFill>
                  <a:latin typeface="方正俊黑简体" panose="02000000000000000000" pitchFamily="2" charset="-122"/>
                  <a:ea typeface="方正俊黑简体" panose="02000000000000000000" pitchFamily="2" charset="-122"/>
                </a:defRPr>
              </a:lvl1pPr>
            </a:lstStyle>
            <a:p>
              <a:r>
                <a:rPr lang="en-US" altLang="zh-CN" sz="2000" dirty="0">
                  <a:solidFill>
                    <a:schemeClr val="accent2"/>
                  </a:solidFill>
                  <a:latin typeface="微软雅黑" panose="020B0503020204020204" pitchFamily="34" charset="-122"/>
                  <a:ea typeface="微软雅黑" panose="020B0503020204020204" pitchFamily="34" charset="-122"/>
                </a:rPr>
                <a:t>Contents</a:t>
              </a:r>
            </a:p>
          </p:txBody>
        </p:sp>
      </p:grpSp>
      <p:grpSp>
        <p:nvGrpSpPr>
          <p:cNvPr id="10" name="组合 9"/>
          <p:cNvGrpSpPr/>
          <p:nvPr/>
        </p:nvGrpSpPr>
        <p:grpSpPr>
          <a:xfrm>
            <a:off x="6555740" y="1513205"/>
            <a:ext cx="3294380" cy="735330"/>
            <a:chOff x="10324" y="2383"/>
            <a:chExt cx="5188" cy="1158"/>
          </a:xfrm>
        </p:grpSpPr>
        <p:sp>
          <p:nvSpPr>
            <p:cNvPr id="31" name="任意多边形 30"/>
            <p:cNvSpPr/>
            <p:nvPr>
              <p:custDataLst>
                <p:tags r:id="rId9"/>
              </p:custDataLst>
            </p:nvPr>
          </p:nvSpPr>
          <p:spPr>
            <a:xfrm>
              <a:off x="10324" y="2383"/>
              <a:ext cx="998" cy="1158"/>
            </a:xfrm>
            <a:custGeom>
              <a:avLst/>
              <a:gdLst>
                <a:gd name="connsiteX0" fmla="*/ 317019 w 634036"/>
                <a:gd name="connsiteY0" fmla="*/ 0 h 735481"/>
                <a:gd name="connsiteX1" fmla="*/ 634036 w 634036"/>
                <a:gd name="connsiteY1" fmla="*/ 180548 h 735481"/>
                <a:gd name="connsiteX2" fmla="*/ 634036 w 634036"/>
                <a:gd name="connsiteY2" fmla="*/ 554933 h 735481"/>
                <a:gd name="connsiteX3" fmla="*/ 317019 w 634036"/>
                <a:gd name="connsiteY3" fmla="*/ 735481 h 735481"/>
                <a:gd name="connsiteX4" fmla="*/ 0 w 634036"/>
                <a:gd name="connsiteY4" fmla="*/ 554933 h 735481"/>
                <a:gd name="connsiteX5" fmla="*/ 0 w 634036"/>
                <a:gd name="connsiteY5" fmla="*/ 180548 h 7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036" h="735481">
                  <a:moveTo>
                    <a:pt x="317019" y="0"/>
                  </a:moveTo>
                  <a:lnTo>
                    <a:pt x="634036" y="180548"/>
                  </a:lnTo>
                  <a:lnTo>
                    <a:pt x="634036" y="554933"/>
                  </a:lnTo>
                  <a:lnTo>
                    <a:pt x="317019" y="735481"/>
                  </a:lnTo>
                  <a:lnTo>
                    <a:pt x="0" y="554933"/>
                  </a:lnTo>
                  <a:lnTo>
                    <a:pt x="0" y="180548"/>
                  </a:lnTo>
                  <a:close/>
                </a:path>
              </a:pathLst>
            </a:custGeom>
            <a:solidFill>
              <a:schemeClr val="lt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i="1" dirty="0">
                  <a:solidFill>
                    <a:schemeClr val="accent2"/>
                  </a:solidFill>
                  <a:latin typeface="微软雅黑" panose="020B0503020204020204" pitchFamily="34" charset="-122"/>
                  <a:ea typeface="微软雅黑" panose="020B0503020204020204" pitchFamily="34" charset="-122"/>
                </a:rPr>
                <a:t>01</a:t>
              </a:r>
            </a:p>
          </p:txBody>
        </p:sp>
        <p:sp>
          <p:nvSpPr>
            <p:cNvPr id="15" name="文本框 14"/>
            <p:cNvSpPr txBox="1"/>
            <p:nvPr>
              <p:custDataLst>
                <p:tags r:id="rId10"/>
              </p:custDataLst>
            </p:nvPr>
          </p:nvSpPr>
          <p:spPr>
            <a:xfrm>
              <a:off x="11586" y="2494"/>
              <a:ext cx="3926" cy="727"/>
            </a:xfrm>
            <a:prstGeom prst="rect">
              <a:avLst/>
            </a:prstGeom>
            <a:noFill/>
          </p:spPr>
          <p:txBody>
            <a:bodyPr wrap="none" rtlCol="0">
              <a:spAutoFit/>
            </a:bodyPr>
            <a:lstStyle>
              <a:defPPr>
                <a:defRPr lang="zh-CN"/>
              </a:defPPr>
              <a:lvl1pPr algn="ctr">
                <a:defRPr sz="2800" spc="600">
                  <a:solidFill>
                    <a:schemeClr val="accent1"/>
                  </a:solidFill>
                  <a:latin typeface="+mj-ea"/>
                  <a:ea typeface="+mj-ea"/>
                </a:defRPr>
              </a:lvl1pPr>
            </a:lstStyle>
            <a:p>
              <a:pPr algn="l"/>
              <a:r>
                <a:rPr lang="zh-CN" altLang="en-US" sz="2400" dirty="0">
                  <a:latin typeface="微软雅黑" panose="020B0503020204020204" pitchFamily="34" charset="-122"/>
                  <a:ea typeface="微软雅黑" panose="020B0503020204020204" pitchFamily="34" charset="-122"/>
                  <a:sym typeface="阿里巴巴普惠体" panose="00020600040101010101" pitchFamily="18" charset="-122"/>
                </a:rPr>
                <a:t>药物基本信息</a:t>
              </a:r>
              <a:endParaRPr lang="zh-CN" altLang="en-US" sz="2400" dirty="0">
                <a:solidFill>
                  <a:schemeClr val="accent1"/>
                </a:solidFill>
                <a:latin typeface="微软雅黑" panose="020B0503020204020204" pitchFamily="34" charset="-122"/>
                <a:ea typeface="微软雅黑" panose="020B0503020204020204" pitchFamily="34" charset="-122"/>
                <a:sym typeface="阿里巴巴普惠体" panose="00020600040101010101" pitchFamily="18" charset="-122"/>
              </a:endParaRPr>
            </a:p>
          </p:txBody>
        </p:sp>
      </p:grpSp>
      <p:grpSp>
        <p:nvGrpSpPr>
          <p:cNvPr id="9" name="组合 8"/>
          <p:cNvGrpSpPr/>
          <p:nvPr/>
        </p:nvGrpSpPr>
        <p:grpSpPr>
          <a:xfrm>
            <a:off x="6555740" y="2525395"/>
            <a:ext cx="2324100" cy="735330"/>
            <a:chOff x="10324" y="3977"/>
            <a:chExt cx="3660" cy="1158"/>
          </a:xfrm>
        </p:grpSpPr>
        <p:sp>
          <p:nvSpPr>
            <p:cNvPr id="33" name="任意多边形 32"/>
            <p:cNvSpPr/>
            <p:nvPr>
              <p:custDataLst>
                <p:tags r:id="rId7"/>
              </p:custDataLst>
            </p:nvPr>
          </p:nvSpPr>
          <p:spPr>
            <a:xfrm>
              <a:off x="10324" y="3977"/>
              <a:ext cx="998" cy="1158"/>
            </a:xfrm>
            <a:custGeom>
              <a:avLst/>
              <a:gdLst>
                <a:gd name="connsiteX0" fmla="*/ 317019 w 634036"/>
                <a:gd name="connsiteY0" fmla="*/ 0 h 735481"/>
                <a:gd name="connsiteX1" fmla="*/ 634036 w 634036"/>
                <a:gd name="connsiteY1" fmla="*/ 180548 h 735481"/>
                <a:gd name="connsiteX2" fmla="*/ 634036 w 634036"/>
                <a:gd name="connsiteY2" fmla="*/ 554933 h 735481"/>
                <a:gd name="connsiteX3" fmla="*/ 317019 w 634036"/>
                <a:gd name="connsiteY3" fmla="*/ 735481 h 735481"/>
                <a:gd name="connsiteX4" fmla="*/ 0 w 634036"/>
                <a:gd name="connsiteY4" fmla="*/ 554933 h 735481"/>
                <a:gd name="connsiteX5" fmla="*/ 0 w 634036"/>
                <a:gd name="connsiteY5" fmla="*/ 180548 h 7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036" h="735481">
                  <a:moveTo>
                    <a:pt x="317019" y="0"/>
                  </a:moveTo>
                  <a:lnTo>
                    <a:pt x="634036" y="180548"/>
                  </a:lnTo>
                  <a:lnTo>
                    <a:pt x="634036" y="554933"/>
                  </a:lnTo>
                  <a:lnTo>
                    <a:pt x="317019" y="735481"/>
                  </a:lnTo>
                  <a:lnTo>
                    <a:pt x="0" y="554933"/>
                  </a:lnTo>
                  <a:lnTo>
                    <a:pt x="0" y="180548"/>
                  </a:lnTo>
                  <a:close/>
                </a:path>
              </a:pathLst>
            </a:custGeom>
            <a:solidFill>
              <a:schemeClr val="lt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i="1" dirty="0">
                  <a:solidFill>
                    <a:schemeClr val="accent2"/>
                  </a:solidFill>
                  <a:latin typeface="微软雅黑" panose="020B0503020204020204" pitchFamily="34" charset="-122"/>
                  <a:ea typeface="微软雅黑" panose="020B0503020204020204" pitchFamily="34" charset="-122"/>
                </a:rPr>
                <a:t>02</a:t>
              </a:r>
            </a:p>
          </p:txBody>
        </p:sp>
        <p:sp>
          <p:nvSpPr>
            <p:cNvPr id="16" name="文本框 15"/>
            <p:cNvSpPr txBox="1"/>
            <p:nvPr>
              <p:custDataLst>
                <p:tags r:id="rId8"/>
              </p:custDataLst>
            </p:nvPr>
          </p:nvSpPr>
          <p:spPr>
            <a:xfrm>
              <a:off x="11876" y="4074"/>
              <a:ext cx="2108" cy="727"/>
            </a:xfrm>
            <a:prstGeom prst="rect">
              <a:avLst/>
            </a:prstGeom>
            <a:noFill/>
          </p:spPr>
          <p:txBody>
            <a:bodyPr wrap="none" rtlCol="0">
              <a:spAutoFit/>
            </a:bodyPr>
            <a:lstStyle>
              <a:defPPr>
                <a:defRPr lang="zh-CN"/>
              </a:defPPr>
              <a:lvl1pPr algn="ctr">
                <a:defRPr sz="2800" spc="600">
                  <a:solidFill>
                    <a:schemeClr val="accent1"/>
                  </a:solidFill>
                  <a:latin typeface="+mj-ea"/>
                  <a:ea typeface="+mj-ea"/>
                </a:defRPr>
              </a:lvl1pPr>
            </a:lstStyle>
            <a:p>
              <a:pPr algn="ctr"/>
              <a:r>
                <a:rPr lang="zh-CN" altLang="en-US" sz="2400" dirty="0">
                  <a:latin typeface="微软雅黑" panose="020B0503020204020204" pitchFamily="34" charset="-122"/>
                  <a:ea typeface="微软雅黑" panose="020B0503020204020204" pitchFamily="34" charset="-122"/>
                  <a:sym typeface="阿里巴巴普惠体" panose="00020600040101010101" pitchFamily="18" charset="-122"/>
                </a:rPr>
                <a:t>安全性</a:t>
              </a:r>
              <a:endParaRPr lang="zh-CN" altLang="en-US" sz="2400" dirty="0">
                <a:solidFill>
                  <a:schemeClr val="accent1"/>
                </a:solidFill>
                <a:latin typeface="微软雅黑" panose="020B0503020204020204" pitchFamily="34" charset="-122"/>
                <a:ea typeface="微软雅黑" panose="020B0503020204020204" pitchFamily="34" charset="-122"/>
                <a:sym typeface="阿里巴巴普惠体" panose="00020600040101010101" pitchFamily="18" charset="-122"/>
              </a:endParaRPr>
            </a:p>
          </p:txBody>
        </p:sp>
      </p:grpSp>
      <p:grpSp>
        <p:nvGrpSpPr>
          <p:cNvPr id="4" name="组合 3"/>
          <p:cNvGrpSpPr/>
          <p:nvPr/>
        </p:nvGrpSpPr>
        <p:grpSpPr>
          <a:xfrm>
            <a:off x="6555740" y="3537585"/>
            <a:ext cx="2354580" cy="735330"/>
            <a:chOff x="10324" y="5571"/>
            <a:chExt cx="3708" cy="1158"/>
          </a:xfrm>
        </p:grpSpPr>
        <p:sp>
          <p:nvSpPr>
            <p:cNvPr id="34" name="任意多边形 33"/>
            <p:cNvSpPr/>
            <p:nvPr>
              <p:custDataLst>
                <p:tags r:id="rId5"/>
              </p:custDataLst>
            </p:nvPr>
          </p:nvSpPr>
          <p:spPr>
            <a:xfrm>
              <a:off x="10324" y="5571"/>
              <a:ext cx="998" cy="1158"/>
            </a:xfrm>
            <a:custGeom>
              <a:avLst/>
              <a:gdLst>
                <a:gd name="connsiteX0" fmla="*/ 317019 w 634036"/>
                <a:gd name="connsiteY0" fmla="*/ 0 h 735481"/>
                <a:gd name="connsiteX1" fmla="*/ 634036 w 634036"/>
                <a:gd name="connsiteY1" fmla="*/ 180548 h 735481"/>
                <a:gd name="connsiteX2" fmla="*/ 634036 w 634036"/>
                <a:gd name="connsiteY2" fmla="*/ 554933 h 735481"/>
                <a:gd name="connsiteX3" fmla="*/ 317019 w 634036"/>
                <a:gd name="connsiteY3" fmla="*/ 735481 h 735481"/>
                <a:gd name="connsiteX4" fmla="*/ 0 w 634036"/>
                <a:gd name="connsiteY4" fmla="*/ 554933 h 735481"/>
                <a:gd name="connsiteX5" fmla="*/ 0 w 634036"/>
                <a:gd name="connsiteY5" fmla="*/ 180548 h 7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036" h="735481">
                  <a:moveTo>
                    <a:pt x="317019" y="0"/>
                  </a:moveTo>
                  <a:lnTo>
                    <a:pt x="634036" y="180548"/>
                  </a:lnTo>
                  <a:lnTo>
                    <a:pt x="634036" y="554933"/>
                  </a:lnTo>
                  <a:lnTo>
                    <a:pt x="317019" y="735481"/>
                  </a:lnTo>
                  <a:lnTo>
                    <a:pt x="0" y="554933"/>
                  </a:lnTo>
                  <a:lnTo>
                    <a:pt x="0" y="180548"/>
                  </a:lnTo>
                  <a:close/>
                </a:path>
              </a:pathLst>
            </a:custGeom>
            <a:solidFill>
              <a:schemeClr val="lt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i="1" dirty="0">
                  <a:solidFill>
                    <a:schemeClr val="accent2"/>
                  </a:solidFill>
                  <a:latin typeface="微软雅黑" panose="020B0503020204020204" pitchFamily="34" charset="-122"/>
                  <a:ea typeface="微软雅黑" panose="020B0503020204020204" pitchFamily="34" charset="-122"/>
                </a:rPr>
                <a:t>03</a:t>
              </a:r>
            </a:p>
          </p:txBody>
        </p:sp>
        <p:sp>
          <p:nvSpPr>
            <p:cNvPr id="17" name="文本框 16"/>
            <p:cNvSpPr txBox="1"/>
            <p:nvPr>
              <p:custDataLst>
                <p:tags r:id="rId6"/>
              </p:custDataLst>
            </p:nvPr>
          </p:nvSpPr>
          <p:spPr>
            <a:xfrm>
              <a:off x="11924" y="5681"/>
              <a:ext cx="2108" cy="727"/>
            </a:xfrm>
            <a:prstGeom prst="rect">
              <a:avLst/>
            </a:prstGeom>
            <a:noFill/>
          </p:spPr>
          <p:txBody>
            <a:bodyPr wrap="none" rtlCol="0">
              <a:spAutoFit/>
            </a:bodyPr>
            <a:lstStyle>
              <a:defPPr>
                <a:defRPr lang="zh-CN"/>
              </a:defPPr>
              <a:lvl1pPr algn="ctr">
                <a:defRPr sz="2800" spc="600">
                  <a:solidFill>
                    <a:schemeClr val="accent1"/>
                  </a:solidFill>
                  <a:latin typeface="+mj-ea"/>
                  <a:ea typeface="+mj-ea"/>
                </a:defRPr>
              </a:lvl1pPr>
            </a:lstStyle>
            <a:p>
              <a:pPr algn="l"/>
              <a:r>
                <a:rPr lang="zh-CN" altLang="en-US" sz="2400" dirty="0">
                  <a:latin typeface="Arial" panose="020B0604020202020204" pitchFamily="34" charset="0"/>
                  <a:ea typeface="微软雅黑" panose="020B0503020204020204" pitchFamily="34" charset="-122"/>
                  <a:sym typeface="Arial" panose="020B0604020202020204" pitchFamily="34" charset="0"/>
                </a:rPr>
                <a:t>有效性</a:t>
              </a:r>
              <a:endParaRPr lang="en-US" altLang="zh-CN" sz="2400" b="1"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 name="组合 1"/>
          <p:cNvGrpSpPr/>
          <p:nvPr/>
        </p:nvGrpSpPr>
        <p:grpSpPr>
          <a:xfrm>
            <a:off x="6555740" y="4549140"/>
            <a:ext cx="2354580" cy="735330"/>
            <a:chOff x="10324" y="7164"/>
            <a:chExt cx="3708" cy="1158"/>
          </a:xfrm>
        </p:grpSpPr>
        <p:sp>
          <p:nvSpPr>
            <p:cNvPr id="35" name="任意多边形 34"/>
            <p:cNvSpPr/>
            <p:nvPr>
              <p:custDataLst>
                <p:tags r:id="rId3"/>
              </p:custDataLst>
            </p:nvPr>
          </p:nvSpPr>
          <p:spPr>
            <a:xfrm>
              <a:off x="10324" y="7164"/>
              <a:ext cx="998" cy="1158"/>
            </a:xfrm>
            <a:custGeom>
              <a:avLst/>
              <a:gdLst>
                <a:gd name="connsiteX0" fmla="*/ 317019 w 634036"/>
                <a:gd name="connsiteY0" fmla="*/ 0 h 735481"/>
                <a:gd name="connsiteX1" fmla="*/ 634036 w 634036"/>
                <a:gd name="connsiteY1" fmla="*/ 180548 h 735481"/>
                <a:gd name="connsiteX2" fmla="*/ 634036 w 634036"/>
                <a:gd name="connsiteY2" fmla="*/ 554933 h 735481"/>
                <a:gd name="connsiteX3" fmla="*/ 317019 w 634036"/>
                <a:gd name="connsiteY3" fmla="*/ 735481 h 735481"/>
                <a:gd name="connsiteX4" fmla="*/ 0 w 634036"/>
                <a:gd name="connsiteY4" fmla="*/ 554933 h 735481"/>
                <a:gd name="connsiteX5" fmla="*/ 0 w 634036"/>
                <a:gd name="connsiteY5" fmla="*/ 180548 h 7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036" h="735481">
                  <a:moveTo>
                    <a:pt x="317019" y="0"/>
                  </a:moveTo>
                  <a:lnTo>
                    <a:pt x="634036" y="180548"/>
                  </a:lnTo>
                  <a:lnTo>
                    <a:pt x="634036" y="554933"/>
                  </a:lnTo>
                  <a:lnTo>
                    <a:pt x="317019" y="735481"/>
                  </a:lnTo>
                  <a:lnTo>
                    <a:pt x="0" y="554933"/>
                  </a:lnTo>
                  <a:lnTo>
                    <a:pt x="0" y="180548"/>
                  </a:lnTo>
                  <a:close/>
                </a:path>
              </a:pathLst>
            </a:custGeom>
            <a:solidFill>
              <a:schemeClr val="lt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i="1" dirty="0">
                  <a:solidFill>
                    <a:schemeClr val="accent2"/>
                  </a:solidFill>
                  <a:latin typeface="微软雅黑" panose="020B0503020204020204" pitchFamily="34" charset="-122"/>
                  <a:ea typeface="微软雅黑" panose="020B0503020204020204" pitchFamily="34" charset="-122"/>
                </a:rPr>
                <a:t>04</a:t>
              </a:r>
            </a:p>
          </p:txBody>
        </p:sp>
        <p:sp>
          <p:nvSpPr>
            <p:cNvPr id="18" name="文本框 17"/>
            <p:cNvSpPr txBox="1"/>
            <p:nvPr>
              <p:custDataLst>
                <p:tags r:id="rId4"/>
              </p:custDataLst>
            </p:nvPr>
          </p:nvSpPr>
          <p:spPr>
            <a:xfrm>
              <a:off x="11924" y="7379"/>
              <a:ext cx="2108" cy="727"/>
            </a:xfrm>
            <a:prstGeom prst="rect">
              <a:avLst/>
            </a:prstGeom>
            <a:noFill/>
          </p:spPr>
          <p:txBody>
            <a:bodyPr wrap="none" rtlCol="0">
              <a:spAutoFit/>
            </a:bodyPr>
            <a:lstStyle>
              <a:defPPr>
                <a:defRPr lang="zh-CN"/>
              </a:defPPr>
              <a:lvl1pPr algn="ctr">
                <a:defRPr sz="2800" spc="600">
                  <a:solidFill>
                    <a:schemeClr val="accent1"/>
                  </a:solidFill>
                  <a:latin typeface="+mj-ea"/>
                  <a:ea typeface="+mj-ea"/>
                </a:defRPr>
              </a:lvl1pPr>
            </a:lstStyle>
            <a:p>
              <a:pPr algn="ctr"/>
              <a:r>
                <a:rPr lang="zh-CN" altLang="en-US" sz="2400" dirty="0">
                  <a:latin typeface="微软雅黑" panose="020B0503020204020204" pitchFamily="34" charset="-122"/>
                  <a:ea typeface="微软雅黑" panose="020B0503020204020204" pitchFamily="34" charset="-122"/>
                  <a:sym typeface="阿里巴巴普惠体" panose="00020600040101010101" pitchFamily="18" charset="-122"/>
                </a:rPr>
                <a:t>创新性</a:t>
              </a:r>
              <a:endParaRPr lang="zh-CN" altLang="en-US" sz="2400" dirty="0">
                <a:solidFill>
                  <a:schemeClr val="accent1"/>
                </a:solidFill>
                <a:latin typeface="微软雅黑" panose="020B0503020204020204" pitchFamily="34" charset="-122"/>
                <a:ea typeface="微软雅黑" panose="020B0503020204020204" pitchFamily="34" charset="-122"/>
                <a:sym typeface="阿里巴巴普惠体" panose="00020600040101010101" pitchFamily="18" charset="-122"/>
              </a:endParaRPr>
            </a:p>
          </p:txBody>
        </p:sp>
      </p:grpSp>
      <p:sp>
        <p:nvSpPr>
          <p:cNvPr id="32" name="任意多边形 34">
            <a:extLst>
              <a:ext uri="{FF2B5EF4-FFF2-40B4-BE49-F238E27FC236}">
                <a16:creationId xmlns:a16="http://schemas.microsoft.com/office/drawing/2014/main" id="{7B9F0841-28A8-D03D-385E-E060EFAB55D4}"/>
              </a:ext>
            </a:extLst>
          </p:cNvPr>
          <p:cNvSpPr/>
          <p:nvPr>
            <p:custDataLst>
              <p:tags r:id="rId1"/>
            </p:custDataLst>
          </p:nvPr>
        </p:nvSpPr>
        <p:spPr>
          <a:xfrm>
            <a:off x="6555740" y="5467350"/>
            <a:ext cx="633730" cy="735330"/>
          </a:xfrm>
          <a:custGeom>
            <a:avLst/>
            <a:gdLst>
              <a:gd name="connsiteX0" fmla="*/ 317019 w 634036"/>
              <a:gd name="connsiteY0" fmla="*/ 0 h 735481"/>
              <a:gd name="connsiteX1" fmla="*/ 634036 w 634036"/>
              <a:gd name="connsiteY1" fmla="*/ 180548 h 735481"/>
              <a:gd name="connsiteX2" fmla="*/ 634036 w 634036"/>
              <a:gd name="connsiteY2" fmla="*/ 554933 h 735481"/>
              <a:gd name="connsiteX3" fmla="*/ 317019 w 634036"/>
              <a:gd name="connsiteY3" fmla="*/ 735481 h 735481"/>
              <a:gd name="connsiteX4" fmla="*/ 0 w 634036"/>
              <a:gd name="connsiteY4" fmla="*/ 554933 h 735481"/>
              <a:gd name="connsiteX5" fmla="*/ 0 w 634036"/>
              <a:gd name="connsiteY5" fmla="*/ 180548 h 7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036" h="735481">
                <a:moveTo>
                  <a:pt x="317019" y="0"/>
                </a:moveTo>
                <a:lnTo>
                  <a:pt x="634036" y="180548"/>
                </a:lnTo>
                <a:lnTo>
                  <a:pt x="634036" y="554933"/>
                </a:lnTo>
                <a:lnTo>
                  <a:pt x="317019" y="735481"/>
                </a:lnTo>
                <a:lnTo>
                  <a:pt x="0" y="554933"/>
                </a:lnTo>
                <a:lnTo>
                  <a:pt x="0" y="180548"/>
                </a:lnTo>
                <a:close/>
              </a:path>
            </a:pathLst>
          </a:custGeom>
          <a:solidFill>
            <a:schemeClr val="lt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i="1" dirty="0">
                <a:solidFill>
                  <a:schemeClr val="accent2"/>
                </a:solidFill>
                <a:latin typeface="微软雅黑" panose="020B0503020204020204" pitchFamily="34" charset="-122"/>
                <a:ea typeface="微软雅黑" panose="020B0503020204020204" pitchFamily="34" charset="-122"/>
              </a:rPr>
              <a:t>05</a:t>
            </a:r>
          </a:p>
        </p:txBody>
      </p:sp>
      <p:sp>
        <p:nvSpPr>
          <p:cNvPr id="36" name="文本框 35">
            <a:extLst>
              <a:ext uri="{FF2B5EF4-FFF2-40B4-BE49-F238E27FC236}">
                <a16:creationId xmlns:a16="http://schemas.microsoft.com/office/drawing/2014/main" id="{12F0DEB3-B315-A8AC-03DF-D710AF912ED2}"/>
              </a:ext>
            </a:extLst>
          </p:cNvPr>
          <p:cNvSpPr txBox="1"/>
          <p:nvPr>
            <p:custDataLst>
              <p:tags r:id="rId2"/>
            </p:custDataLst>
          </p:nvPr>
        </p:nvSpPr>
        <p:spPr>
          <a:xfrm>
            <a:off x="7644765" y="5631180"/>
            <a:ext cx="1338580" cy="461645"/>
          </a:xfrm>
          <a:prstGeom prst="rect">
            <a:avLst/>
          </a:prstGeom>
          <a:noFill/>
        </p:spPr>
        <p:txBody>
          <a:bodyPr wrap="none" rtlCol="0">
            <a:spAutoFit/>
          </a:bodyPr>
          <a:lstStyle>
            <a:defPPr>
              <a:defRPr lang="zh-CN"/>
            </a:defPPr>
            <a:lvl1pPr algn="ctr">
              <a:defRPr sz="2800" spc="600">
                <a:solidFill>
                  <a:schemeClr val="accent1"/>
                </a:solidFill>
                <a:latin typeface="+mj-ea"/>
                <a:ea typeface="+mj-ea"/>
              </a:defRPr>
            </a:lvl1pPr>
          </a:lstStyle>
          <a:p>
            <a:pPr algn="l"/>
            <a:r>
              <a:rPr lang="zh-CN" altLang="en-US" sz="2400" dirty="0">
                <a:latin typeface="Arial" panose="020B0604020202020204" pitchFamily="34" charset="0"/>
                <a:ea typeface="微软雅黑" panose="020B0503020204020204" pitchFamily="34" charset="-122"/>
                <a:sym typeface="Arial" panose="020B0604020202020204" pitchFamily="34" charset="0"/>
              </a:rPr>
              <a:t>公平性</a:t>
            </a:r>
            <a:endParaRPr lang="en-US" altLang="zh-CN" sz="2400" b="1" dirty="0">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69545" y="129223"/>
            <a:ext cx="3628390" cy="998220"/>
            <a:chOff x="627" y="77"/>
            <a:chExt cx="5714" cy="1572"/>
          </a:xfrm>
        </p:grpSpPr>
        <p:pic>
          <p:nvPicPr>
            <p:cNvPr id="2" name="图片 1" descr="51miz-E1125086-61ADA3B6"/>
            <p:cNvPicPr>
              <a:picLocks noChangeAspect="1"/>
            </p:cNvPicPr>
            <p:nvPr/>
          </p:nvPicPr>
          <p:blipFill>
            <a:blip r:embed="rId2"/>
            <a:stretch>
              <a:fillRect/>
            </a:stretch>
          </p:blipFill>
          <p:spPr>
            <a:xfrm>
              <a:off x="627" y="77"/>
              <a:ext cx="1572" cy="1572"/>
            </a:xfrm>
            <a:prstGeom prst="rect">
              <a:avLst/>
            </a:prstGeom>
          </p:spPr>
        </p:pic>
        <p:sp>
          <p:nvSpPr>
            <p:cNvPr id="17" name="文本框 16"/>
            <p:cNvSpPr txBox="1"/>
            <p:nvPr/>
          </p:nvSpPr>
          <p:spPr>
            <a:xfrm>
              <a:off x="986" y="500"/>
              <a:ext cx="840" cy="725"/>
            </a:xfrm>
            <a:prstGeom prst="rect">
              <a:avLst/>
            </a:prstGeom>
            <a:noFill/>
          </p:spPr>
          <p:txBody>
            <a:bodyPr wrap="none" rtlCol="0" anchor="t">
              <a:spAutoFit/>
            </a:bodyPr>
            <a:lstStyle/>
            <a:p>
              <a:r>
                <a:rPr lang="en-US" altLang="zh-CN" sz="2400" dirty="0">
                  <a:solidFill>
                    <a:schemeClr val="accent1"/>
                  </a:solidFill>
                  <a:latin typeface="阿里巴巴普惠体" panose="00020600040101010101" pitchFamily="18" charset="-122"/>
                  <a:ea typeface="阿里巴巴普惠体" panose="00020600040101010101" pitchFamily="18" charset="-122"/>
                  <a:cs typeface="阿里巴巴普惠体" panose="00020600040101010101" pitchFamily="18" charset="-122"/>
                  <a:sym typeface="阿里巴巴普惠体" panose="00020600040101010101" pitchFamily="18" charset="-122"/>
                </a:rPr>
                <a:t>01</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基本信息</a:t>
                </a:r>
                <a:r>
                  <a:rPr lang="en-US" altLang="zh-CN"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-1</a:t>
                </a:r>
                <a:endPar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endParaRP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sym typeface="+mn-ea"/>
                </a:endParaRPr>
              </a:p>
            </p:txBody>
          </p:sp>
        </p:grpSp>
      </p:grpSp>
      <p:graphicFrame>
        <p:nvGraphicFramePr>
          <p:cNvPr id="7" name="表格 4">
            <a:extLst>
              <a:ext uri="{FF2B5EF4-FFF2-40B4-BE49-F238E27FC236}">
                <a16:creationId xmlns:a16="http://schemas.microsoft.com/office/drawing/2014/main" id="{A1B5B079-CC03-97B8-1597-973E72E9187D}"/>
              </a:ext>
            </a:extLst>
          </p:cNvPr>
          <p:cNvGraphicFramePr>
            <a:graphicFrameLocks noGrp="1"/>
          </p:cNvGraphicFramePr>
          <p:nvPr>
            <p:extLst>
              <p:ext uri="{D42A27DB-BD31-4B8C-83A1-F6EECF244321}">
                <p14:modId xmlns:p14="http://schemas.microsoft.com/office/powerpoint/2010/main" val="187215165"/>
              </p:ext>
            </p:extLst>
          </p:nvPr>
        </p:nvGraphicFramePr>
        <p:xfrm>
          <a:off x="920414" y="1601153"/>
          <a:ext cx="10351172" cy="4160909"/>
        </p:xfrm>
        <a:graphic>
          <a:graphicData uri="http://schemas.openxmlformats.org/drawingml/2006/table">
            <a:tbl>
              <a:tblPr firstRow="1" bandRow="1"/>
              <a:tblGrid>
                <a:gridCol w="2281151">
                  <a:extLst>
                    <a:ext uri="{9D8B030D-6E8A-4147-A177-3AD203B41FA5}">
                      <a16:colId xmlns:a16="http://schemas.microsoft.com/office/drawing/2014/main" val="862097189"/>
                    </a:ext>
                  </a:extLst>
                </a:gridCol>
                <a:gridCol w="2576584">
                  <a:extLst>
                    <a:ext uri="{9D8B030D-6E8A-4147-A177-3AD203B41FA5}">
                      <a16:colId xmlns:a16="http://schemas.microsoft.com/office/drawing/2014/main" val="2917624535"/>
                    </a:ext>
                  </a:extLst>
                </a:gridCol>
                <a:gridCol w="2642070">
                  <a:extLst>
                    <a:ext uri="{9D8B030D-6E8A-4147-A177-3AD203B41FA5}">
                      <a16:colId xmlns:a16="http://schemas.microsoft.com/office/drawing/2014/main" val="2005842428"/>
                    </a:ext>
                  </a:extLst>
                </a:gridCol>
                <a:gridCol w="2851367">
                  <a:extLst>
                    <a:ext uri="{9D8B030D-6E8A-4147-A177-3AD203B41FA5}">
                      <a16:colId xmlns:a16="http://schemas.microsoft.com/office/drawing/2014/main" val="3439431904"/>
                    </a:ext>
                  </a:extLst>
                </a:gridCol>
              </a:tblGrid>
              <a:tr h="61020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kumimoji="0" lang="zh-CN" altLang="zh-CN" sz="1400" b="1" i="0" u="none" strike="noStrike" kern="120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通用名</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kumimoji="0" lang="zh-CN" altLang="en-US" sz="1400" b="1" i="0" u="none" strike="noStrike" kern="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宋体" panose="02010600030101010101" pitchFamily="2" charset="-122"/>
                        </a:rPr>
                        <a:t>康艾注射液</a:t>
                      </a: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kumimoji="0" lang="zh-CN" altLang="en-US" sz="1400" b="1" i="0" u="none" strike="noStrike" kern="1200" cap="none" spc="0" normalizeH="0" baseline="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药品类别</a:t>
                      </a: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algn="ctr" defTabSz="914400" rtl="0" eaLnBrk="1" latinLnBrk="0" hangingPunct="1"/>
                      <a:r>
                        <a:rPr kumimoji="0" lang="zh-CN" altLang="en-US"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rPr>
                        <a:t>中成药</a:t>
                      </a:r>
                      <a:endParaRPr kumimoji="0" lang="zh-CN" altLang="en-US" sz="1400" b="0" i="0" u="none" strike="noStrike" kern="0" cap="none" spc="0" normalizeH="0" baseline="30000" dirty="0">
                        <a:ln>
                          <a:noFill/>
                        </a:ln>
                        <a:solidFill>
                          <a:schemeClr val="tx1"/>
                        </a:solidFill>
                        <a:effectLst/>
                        <a:uLnTx/>
                        <a:uFillTx/>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36126211"/>
                  </a:ext>
                </a:extLst>
              </a:tr>
              <a:tr h="6102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zh-CN" altLang="zh-CN" sz="1400" b="1" i="0" u="none" strike="noStrike" kern="120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注册规格</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12700" cap="flat" cmpd="sng" algn="ctr">
                      <a:solidFill>
                        <a:sysClr val="window" lastClr="FFFFFF"/>
                      </a:solidFill>
                      <a:prstDash val="sysDash"/>
                      <a:round/>
                      <a:headEnd type="none" w="med" len="med"/>
                      <a:tailEnd type="none" w="med" len="med"/>
                    </a:lnT>
                    <a:lnB w="12700" cap="flat" cmpd="sng" algn="ctr">
                      <a:solidFill>
                        <a:sysClr val="window" lastClr="FFFFFF"/>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CN" sz="1400" dirty="0">
                          <a:solidFill>
                            <a:schemeClr val="tx1"/>
                          </a:solidFill>
                          <a:latin typeface="Microsoft YaHei" panose="020B0503020204020204" pitchFamily="34" charset="-122"/>
                          <a:ea typeface="Microsoft YaHei" panose="020B0503020204020204" pitchFamily="34" charset="-122"/>
                        </a:rPr>
                        <a:t>5ml</a:t>
                      </a:r>
                      <a:r>
                        <a:rPr lang="zh-CN" altLang="en-US" sz="1400" dirty="0">
                          <a:solidFill>
                            <a:schemeClr val="tx1"/>
                          </a:solidFill>
                          <a:latin typeface="Microsoft YaHei" panose="020B0503020204020204" pitchFamily="34" charset="-122"/>
                          <a:ea typeface="Microsoft YaHei" panose="020B0503020204020204" pitchFamily="34" charset="-122"/>
                        </a:rPr>
                        <a:t>、</a:t>
                      </a:r>
                      <a:r>
                        <a:rPr lang="en-US" altLang="zh-CN" sz="1400" dirty="0">
                          <a:solidFill>
                            <a:schemeClr val="tx1"/>
                          </a:solidFill>
                          <a:latin typeface="Microsoft YaHei" panose="020B0503020204020204" pitchFamily="34" charset="-122"/>
                          <a:ea typeface="Microsoft YaHei" panose="020B0503020204020204" pitchFamily="34" charset="-122"/>
                        </a:rPr>
                        <a:t>10ml</a:t>
                      </a:r>
                      <a:r>
                        <a:rPr lang="zh-CN" altLang="en-US" sz="1400" dirty="0">
                          <a:solidFill>
                            <a:schemeClr val="tx1"/>
                          </a:solidFill>
                          <a:latin typeface="Microsoft YaHei" panose="020B0503020204020204" pitchFamily="34" charset="-122"/>
                          <a:ea typeface="Microsoft YaHei" panose="020B0503020204020204" pitchFamily="34" charset="-122"/>
                        </a:rPr>
                        <a:t>、</a:t>
                      </a:r>
                      <a:r>
                        <a:rPr lang="en-US" altLang="zh-CN" sz="1400" dirty="0">
                          <a:solidFill>
                            <a:schemeClr val="tx1"/>
                          </a:solidFill>
                          <a:latin typeface="Microsoft YaHei" panose="020B0503020204020204" pitchFamily="34" charset="-122"/>
                          <a:ea typeface="Microsoft YaHei" panose="020B0503020204020204" pitchFamily="34" charset="-122"/>
                        </a:rPr>
                        <a:t>20ml</a:t>
                      </a:r>
                      <a:endParaRPr lang="zh-CN" altLang="en-US" sz="1400" dirty="0">
                        <a:solidFill>
                          <a:schemeClr val="tx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注册分类</a:t>
                      </a: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CN" altLang="en-US" sz="1400" dirty="0">
                          <a:solidFill>
                            <a:schemeClr val="tx1"/>
                          </a:solidFill>
                          <a:latin typeface="Microsoft YaHei" panose="020B0503020204020204" pitchFamily="34" charset="-122"/>
                          <a:ea typeface="Microsoft YaHei" panose="020B0503020204020204" pitchFamily="34" charset="-122"/>
                        </a:rPr>
                        <a:t>未分类</a:t>
                      </a: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015720811"/>
                  </a:ext>
                </a:extLst>
              </a:tr>
              <a:tr h="6102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zh-CN" sz="1400" b="1" i="0" u="none" strike="noStrike" kern="120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是否为</a:t>
                      </a:r>
                      <a:r>
                        <a:rPr kumimoji="0" lang="zh-CN" altLang="en-US" sz="1400" b="1" i="0" u="none" strike="noStrike" kern="120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独家</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ysDash"/>
                      <a:round/>
                      <a:headEnd type="none" w="med" len="med"/>
                      <a:tailEnd type="none" w="med" len="med"/>
                    </a:lnT>
                    <a:lnB w="12700" cap="flat" cmpd="sng" algn="ctr">
                      <a:solidFill>
                        <a:sysClr val="window" lastClr="FFFFFF"/>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400" dirty="0">
                          <a:solidFill>
                            <a:schemeClr val="tx1"/>
                          </a:solidFill>
                          <a:latin typeface="Microsoft YaHei" panose="020B0503020204020204" pitchFamily="34" charset="-122"/>
                          <a:ea typeface="Microsoft YaHei" panose="020B0503020204020204" pitchFamily="34" charset="-122"/>
                        </a:rPr>
                        <a:t>是</a:t>
                      </a:r>
                    </a:p>
                  </a:txBody>
                  <a:tcPr marL="45720" marR="4572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r>
                        <a:rPr lang="zh-CN" altLang="en-US" sz="1400" b="1" dirty="0">
                          <a:solidFill>
                            <a:schemeClr val="bg1"/>
                          </a:solidFill>
                          <a:latin typeface="Microsoft YaHei" panose="020B0503020204020204" pitchFamily="34" charset="-122"/>
                          <a:ea typeface="Microsoft YaHei" panose="020B0503020204020204" pitchFamily="34" charset="-122"/>
                        </a:rPr>
                        <a:t>是否</a:t>
                      </a:r>
                      <a:r>
                        <a:rPr lang="en-US" altLang="zh-CN" sz="1400" b="1" dirty="0">
                          <a:solidFill>
                            <a:schemeClr val="bg1"/>
                          </a:solidFill>
                          <a:latin typeface="Microsoft YaHei" panose="020B0503020204020204" pitchFamily="34" charset="-122"/>
                          <a:ea typeface="Microsoft YaHei" panose="020B0503020204020204" pitchFamily="34" charset="-122"/>
                        </a:rPr>
                        <a:t>OTC</a:t>
                      </a:r>
                      <a:endParaRPr lang="zh-CN" altLang="en-US" sz="1400" b="1"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lang="zh-CN" altLang="en-US" sz="1400" dirty="0">
                          <a:solidFill>
                            <a:schemeClr val="tx1"/>
                          </a:solidFill>
                          <a:latin typeface="Microsoft YaHei" panose="020B0503020204020204" pitchFamily="34" charset="-122"/>
                          <a:ea typeface="Microsoft YaHei" panose="020B0503020204020204" pitchFamily="34" charset="-122"/>
                        </a:rPr>
                        <a:t>否</a:t>
                      </a:r>
                    </a:p>
                  </a:txBody>
                  <a:tcPr marL="45720" marR="45720" anchor="ctr">
                    <a:lnL w="12700" cap="flat" cmpd="sng" algn="ctr">
                      <a:solidFill>
                        <a:sysClr val="window" lastClr="FFFFFF"/>
                      </a:solidFill>
                      <a:prstDash val="solid"/>
                      <a:round/>
                      <a:headEnd type="none" w="med" len="med"/>
                      <a:tailEnd type="none" w="med" len="med"/>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22708017"/>
                  </a:ext>
                </a:extLst>
              </a:tr>
              <a:tr h="6102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zh-CN" altLang="en-US"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中国大陆首次上市时间</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12700" cap="flat" cmpd="sng" algn="ctr">
                      <a:solidFill>
                        <a:sysClr val="window" lastClr="FFFFFF"/>
                      </a:solidFill>
                      <a:prstDash val="sysDash"/>
                      <a:round/>
                      <a:headEnd type="none" w="med" len="med"/>
                      <a:tailEnd type="none" w="med" len="med"/>
                    </a:lnT>
                    <a:lnB w="12700" cap="flat" cmpd="sng" algn="ctr">
                      <a:solidFill>
                        <a:sysClr val="window" lastClr="FFFFFF"/>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solidFill>
                            <a:schemeClr val="tx1"/>
                          </a:solidFill>
                          <a:latin typeface="Microsoft YaHei" panose="020B0503020204020204" pitchFamily="34" charset="-122"/>
                          <a:ea typeface="Microsoft YaHei" panose="020B0503020204020204" pitchFamily="34" charset="-122"/>
                        </a:rPr>
                        <a:t>2002</a:t>
                      </a:r>
                      <a:r>
                        <a:rPr lang="zh-CN" altLang="en-US" sz="1400" dirty="0">
                          <a:solidFill>
                            <a:schemeClr val="tx1"/>
                          </a:solidFill>
                          <a:latin typeface="Microsoft YaHei" panose="020B0503020204020204" pitchFamily="34" charset="-122"/>
                          <a:ea typeface="Microsoft YaHei" panose="020B0503020204020204" pitchFamily="34" charset="-122"/>
                        </a:rPr>
                        <a:t>年</a:t>
                      </a:r>
                      <a:r>
                        <a:rPr lang="en-US" altLang="zh-CN" sz="1400" dirty="0">
                          <a:solidFill>
                            <a:schemeClr val="tx1"/>
                          </a:solidFill>
                          <a:latin typeface="Microsoft YaHei" panose="020B0503020204020204" pitchFamily="34" charset="-122"/>
                          <a:ea typeface="Microsoft YaHei" panose="020B0503020204020204" pitchFamily="34" charset="-122"/>
                        </a:rPr>
                        <a:t>11</a:t>
                      </a:r>
                      <a:r>
                        <a:rPr lang="zh-CN" altLang="en-US" sz="1400" dirty="0">
                          <a:solidFill>
                            <a:schemeClr val="tx1"/>
                          </a:solidFill>
                          <a:latin typeface="Microsoft YaHei" panose="020B0503020204020204" pitchFamily="34" charset="-122"/>
                          <a:ea typeface="Microsoft YaHei" panose="020B0503020204020204" pitchFamily="34" charset="-122"/>
                        </a:rPr>
                        <a:t>月</a:t>
                      </a: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zh-CN" altLang="en-US"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全球首个上市地区</a:t>
                      </a:r>
                      <a:r>
                        <a:rPr kumimoji="0" lang="en-US" altLang="zh-CN"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a:t>
                      </a:r>
                      <a:r>
                        <a:rPr kumimoji="0" lang="zh-CN" altLang="en-US"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时间</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en-US" altLang="zh-CN" sz="14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2002</a:t>
                      </a:r>
                      <a:r>
                        <a:rPr kumimoji="0" lang="zh-CN" altLang="en-US" sz="14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年</a:t>
                      </a:r>
                      <a:r>
                        <a:rPr kumimoji="0" lang="en-US" altLang="zh-CN" sz="14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11</a:t>
                      </a:r>
                      <a:r>
                        <a:rPr kumimoji="0" lang="zh-CN" altLang="en-US" sz="14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月 （中国）</a:t>
                      </a:r>
                      <a:endParaRPr lang="zh-CN" altLang="en-US" sz="1400" dirty="0">
                        <a:solidFill>
                          <a:schemeClr val="tx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35119193"/>
                  </a:ext>
                </a:extLst>
              </a:tr>
              <a:tr h="10590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zh-CN" altLang="en-US"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适应症</a:t>
                      </a:r>
                      <a:r>
                        <a:rPr kumimoji="0" lang="en-US" altLang="zh-CN"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a:t>
                      </a:r>
                      <a:r>
                        <a:rPr kumimoji="0" lang="zh-CN" altLang="en-US" sz="1400"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宋体" panose="02010600030101010101" pitchFamily="2" charset="-122"/>
                        </a:rPr>
                        <a:t>功能主治</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ysDash"/>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2">
                        <a:lumMod val="50000"/>
                      </a:schemeClr>
                    </a:solidFill>
                  </a:tcPr>
                </a:tc>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zh-CN" altLang="en-US"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益气扶正，增强机体免疫功能。用于原发性肝癌、肺癌、直肠癌、恶性淋巴瘤、妇科恶性肿瘤；各种原因引起的白细胞低下及减少症慢性乙型肝炎的治疗。</a:t>
                      </a:r>
                      <a:endParaRPr kumimoji="0" lang="en-US" altLang="zh-CN" sz="1400" b="1" i="0" u="none" strike="noStrike" kern="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宋体" panose="02010600030101010101" pitchFamily="2" charset="-122"/>
                      </a:endParaRPr>
                    </a:p>
                  </a:txBody>
                  <a:tcPr marL="45720" marR="45720" anchor="ctr">
                    <a:lnL w="12700" cap="flat" cmpd="sng" algn="ctr">
                      <a:solidFill>
                        <a:sysClr val="window" lastClr="FFFFFF"/>
                      </a:solidFill>
                      <a:prstDash val="solid"/>
                      <a:round/>
                      <a:headEnd type="none" w="med" len="med"/>
                      <a:tailEnd type="none" w="med" len="med"/>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lang="zh-CN" altLang="en-US"/>
                    </a:p>
                  </a:txBody>
                  <a:tcPr>
                    <a:lnT w="6350" cap="flat" cmpd="sng" algn="ctr">
                      <a:solidFill>
                        <a:schemeClr val="bg1">
                          <a:lumMod val="85000"/>
                        </a:schemeClr>
                      </a:solidFill>
                      <a:prstDash val="sysDash"/>
                      <a:round/>
                      <a:headEnd type="none" w="med" len="med"/>
                      <a:tailEnd type="none" w="med" len="med"/>
                    </a:lnT>
                  </a:tcPr>
                </a:tc>
                <a:tc hMerge="1">
                  <a:txBody>
                    <a:bodyPr/>
                    <a:lstStyle/>
                    <a:p>
                      <a:endParaRPr lang="zh-CN" altLang="en-US"/>
                    </a:p>
                  </a:txBody>
                  <a:tcPr>
                    <a:lnT w="6350" cap="flat" cmpd="sng" algn="ctr">
                      <a:solidFill>
                        <a:schemeClr val="bg1">
                          <a:lumMod val="85000"/>
                        </a:schemeClr>
                      </a:solidFill>
                      <a:prstDash val="sysDash"/>
                      <a:round/>
                      <a:headEnd type="none" w="med" len="med"/>
                      <a:tailEnd type="none" w="med" len="med"/>
                    </a:lnT>
                  </a:tcPr>
                </a:tc>
                <a:extLst>
                  <a:ext uri="{0D108BD9-81ED-4DB2-BD59-A6C34878D82A}">
                    <a16:rowId xmlns:a16="http://schemas.microsoft.com/office/drawing/2014/main" val="4234715870"/>
                  </a:ext>
                </a:extLst>
              </a:tr>
              <a:tr h="66105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zh-CN" altLang="zh-CN" sz="1400" b="1" i="0" u="none" strike="noStrike" kern="120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用法用量</a:t>
                      </a:r>
                      <a:endParaRPr lang="zh-CN" altLang="en-US" sz="1400" dirty="0">
                        <a:solidFill>
                          <a:schemeClr val="bg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lumMod val="50000"/>
                      </a:schemeClr>
                    </a:solidFill>
                  </a:tcPr>
                </a:tc>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spcBef>
                          <a:spcPts val="600"/>
                        </a:spcBef>
                      </a:pPr>
                      <a:r>
                        <a:rPr kumimoji="0" lang="zh-CN" altLang="en-US"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缓慢静脉注射或滴注</a:t>
                      </a:r>
                      <a:r>
                        <a:rPr kumimoji="0" lang="en-US"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一日</a:t>
                      </a:r>
                      <a:r>
                        <a:rPr kumimoji="0" lang="en-US"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1~2</a:t>
                      </a:r>
                      <a:r>
                        <a:rPr kumimoji="0" lang="zh-CN" altLang="en-US"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次，每日</a:t>
                      </a:r>
                      <a:r>
                        <a:rPr kumimoji="0" lang="en-US"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40~60ml</a:t>
                      </a:r>
                      <a:r>
                        <a:rPr kumimoji="0" lang="zh-CN" altLang="en-US"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，用</a:t>
                      </a:r>
                      <a:r>
                        <a:rPr kumimoji="0" lang="en-US"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5%</a:t>
                      </a:r>
                      <a:r>
                        <a:rPr kumimoji="0" lang="zh-CN" altLang="en-US"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葡萄糖或</a:t>
                      </a:r>
                      <a:r>
                        <a:rPr kumimoji="0" lang="en-US"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0.9%</a:t>
                      </a:r>
                      <a:r>
                        <a:rPr kumimoji="0" lang="zh-CN" altLang="en-US"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生理盐水</a:t>
                      </a:r>
                      <a:r>
                        <a:rPr kumimoji="0" lang="en-US"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250~500ml</a:t>
                      </a:r>
                      <a:r>
                        <a:rPr kumimoji="0" lang="zh-CN" altLang="en-US"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稀释后使用。</a:t>
                      </a:r>
                      <a:r>
                        <a:rPr kumimoji="0" lang="en-US" altLang="zh-CN"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30</a:t>
                      </a:r>
                      <a:r>
                        <a:rPr kumimoji="0" lang="zh-CN" altLang="en-US" sz="1400" b="0" i="0" u="none" strike="noStrike" kern="0" cap="none" spc="0" normalizeH="0" baseline="0" dirty="0">
                          <a:ln>
                            <a:noFill/>
                          </a:ln>
                          <a:solidFill>
                            <a:schemeClr val="tx1"/>
                          </a:solidFill>
                          <a:effectLst/>
                          <a:uLnTx/>
                          <a:uFillTx/>
                          <a:latin typeface="Microsoft YaHei" panose="020B0503020204020204" pitchFamily="34" charset="-122"/>
                          <a:ea typeface="Microsoft YaHei" panose="020B0503020204020204" pitchFamily="34" charset="-122"/>
                          <a:cs typeface="+mn-cs"/>
                        </a:rPr>
                        <a:t>天为一疗程或遵医嘱。</a:t>
                      </a:r>
                      <a:endParaRPr lang="zh-CN" altLang="en-US" sz="1400" b="0" dirty="0">
                        <a:solidFill>
                          <a:schemeClr val="tx1"/>
                        </a:solidFill>
                        <a:latin typeface="Microsoft YaHei" panose="020B0503020204020204" pitchFamily="34" charset="-122"/>
                        <a:ea typeface="Microsoft YaHei" panose="020B0503020204020204" pitchFamily="34" charset="-122"/>
                      </a:endParaRPr>
                    </a:p>
                  </a:txBody>
                  <a:tcPr marL="45720" marR="45720" anchor="ctr">
                    <a:lnL w="12700" cmpd="sng">
                      <a:solidFill>
                        <a:sysClr val="window" lastClr="FFFFFF"/>
                      </a:solidFill>
                    </a:lnL>
                    <a:lnR w="12700" cmpd="sng">
                      <a:solidFill>
                        <a:sysClr val="window" lastClr="FFFFFF"/>
                      </a:solidFill>
                    </a:lnR>
                    <a:lnT w="6350" cap="flat" cmpd="sng" algn="ctr">
                      <a:solidFill>
                        <a:sysClr val="window" lastClr="FFFFFF">
                          <a:lumMod val="85000"/>
                        </a:sysClr>
                      </a:solidFill>
                      <a:prstDash val="sysDash"/>
                      <a:round/>
                      <a:headEnd type="none" w="med" len="med"/>
                      <a:tailEnd type="none" w="med" len="med"/>
                    </a:lnT>
                    <a:lnB w="6350" cap="flat" cmpd="sng" algn="ctr">
                      <a:solidFill>
                        <a:sysClr val="window" lastClr="FFFFFF">
                          <a:lumMod val="85000"/>
                        </a:sysClr>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59644768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69545" y="129223"/>
            <a:ext cx="3628390" cy="998220"/>
            <a:chOff x="627" y="77"/>
            <a:chExt cx="5714" cy="1572"/>
          </a:xfrm>
        </p:grpSpPr>
        <p:pic>
          <p:nvPicPr>
            <p:cNvPr id="2" name="图片 1" descr="51miz-E1125086-61ADA3B6"/>
            <p:cNvPicPr>
              <a:picLocks noChangeAspect="1"/>
            </p:cNvPicPr>
            <p:nvPr/>
          </p:nvPicPr>
          <p:blipFill>
            <a:blip r:embed="rId6"/>
            <a:stretch>
              <a:fillRect/>
            </a:stretch>
          </p:blipFill>
          <p:spPr>
            <a:xfrm>
              <a:off x="627" y="77"/>
              <a:ext cx="1572" cy="1572"/>
            </a:xfrm>
            <a:prstGeom prst="rect">
              <a:avLst/>
            </a:prstGeom>
          </p:spPr>
        </p:pic>
        <p:sp>
          <p:nvSpPr>
            <p:cNvPr id="17" name="文本框 16"/>
            <p:cNvSpPr txBox="1"/>
            <p:nvPr/>
          </p:nvSpPr>
          <p:spPr>
            <a:xfrm>
              <a:off x="986" y="500"/>
              <a:ext cx="840" cy="725"/>
            </a:xfrm>
            <a:prstGeom prst="rect">
              <a:avLst/>
            </a:prstGeom>
            <a:noFill/>
          </p:spPr>
          <p:txBody>
            <a:bodyPr wrap="none" rtlCol="0" anchor="t">
              <a:spAutoFit/>
            </a:bodyPr>
            <a:lstStyle/>
            <a:p>
              <a:r>
                <a:rPr lang="en-US" altLang="zh-CN" sz="2400" dirty="0">
                  <a:solidFill>
                    <a:schemeClr val="accent1"/>
                  </a:solidFill>
                  <a:latin typeface="阿里巴巴普惠体" panose="00020600040101010101" pitchFamily="18" charset="-122"/>
                  <a:ea typeface="阿里巴巴普惠体" panose="00020600040101010101" pitchFamily="18" charset="-122"/>
                  <a:cs typeface="阿里巴巴普惠体" panose="00020600040101010101" pitchFamily="18" charset="-122"/>
                  <a:sym typeface="阿里巴巴普惠体" panose="00020600040101010101" pitchFamily="18" charset="-122"/>
                </a:rPr>
                <a:t>01</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基本信息</a:t>
                </a:r>
                <a:r>
                  <a:rPr lang="en-US" altLang="zh-CN"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-2</a:t>
                </a:r>
                <a:endPar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endParaRP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sym typeface="+mn-ea"/>
                </a:endParaRPr>
              </a:p>
            </p:txBody>
          </p:sp>
        </p:grpSp>
      </p:grpSp>
      <p:sp>
        <p:nvSpPr>
          <p:cNvPr id="11" name="矩形: 圆角 58">
            <a:extLst>
              <a:ext uri="{FF2B5EF4-FFF2-40B4-BE49-F238E27FC236}">
                <a16:creationId xmlns:a16="http://schemas.microsoft.com/office/drawing/2014/main" id="{28835480-D87A-E353-84D8-06DCAB50B627}"/>
              </a:ext>
            </a:extLst>
          </p:cNvPr>
          <p:cNvSpPr/>
          <p:nvPr/>
        </p:nvSpPr>
        <p:spPr>
          <a:xfrm>
            <a:off x="397510" y="1244918"/>
            <a:ext cx="6340475" cy="1827736"/>
          </a:xfrm>
          <a:prstGeom prst="roundRect">
            <a:avLst>
              <a:gd name="adj" fmla="val 7478"/>
            </a:avLst>
          </a:prstGeom>
          <a:noFill/>
          <a:ln w="31750" cmpd="thickThin">
            <a:solidFill>
              <a:srgbClr val="E7E6E6">
                <a:lumMod val="90000"/>
              </a:srgbClr>
            </a:solidFill>
          </a:ln>
          <a:effectLst>
            <a:outerShdw blurRad="50800" dist="38100" dir="2700000" algn="tl" rotWithShape="0">
              <a:prstClr val="black">
                <a:alpha val="40000"/>
              </a:prstClr>
            </a:outerShdw>
          </a:effectLst>
        </p:spPr>
        <p:txBody>
          <a:bodyPr spcFirstLastPara="0" vert="horz" wrap="square" lIns="2587746" tIns="506173" rIns="2587746" bIns="5538991" numCol="1" spcCol="2539" anchor="ctr" anchorCtr="0">
            <a:noAutofit/>
          </a:bodyPr>
          <a:lstStyle/>
          <a:p>
            <a:pPr marL="0" marR="0" lvl="0" indent="0" algn="ctr" defTabSz="1066800" eaLnBrk="1" fontAlgn="auto" latinLnBrk="0" hangingPunct="1">
              <a:lnSpc>
                <a:spcPct val="90000"/>
              </a:lnSpc>
              <a:spcBef>
                <a:spcPct val="0"/>
              </a:spcBef>
              <a:spcAft>
                <a:spcPct val="35000"/>
              </a:spcAft>
              <a:buClrTx/>
              <a:buSzTx/>
              <a:buFontTx/>
              <a:buNone/>
              <a:tabLst/>
              <a:defRPr/>
            </a:pP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2" name="文本框 119">
            <a:extLst>
              <a:ext uri="{FF2B5EF4-FFF2-40B4-BE49-F238E27FC236}">
                <a16:creationId xmlns:a16="http://schemas.microsoft.com/office/drawing/2014/main" id="{307DA431-AC58-081C-618F-5EC0B968BEF1}"/>
              </a:ext>
            </a:extLst>
          </p:cNvPr>
          <p:cNvSpPr txBox="1">
            <a:spLocks noChangeArrowheads="1"/>
          </p:cNvSpPr>
          <p:nvPr/>
        </p:nvSpPr>
        <p:spPr bwMode="auto">
          <a:xfrm>
            <a:off x="615315" y="1389063"/>
            <a:ext cx="6122670"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en-US" sz="1400" b="1" dirty="0">
                <a:solidFill>
                  <a:srgbClr val="C00000"/>
                </a:solidFill>
                <a:latin typeface="微软雅黑" panose="020B0503020204020204" pitchFamily="34" charset="-122"/>
                <a:ea typeface="微软雅黑" panose="020B0503020204020204" pitchFamily="34" charset="-122"/>
              </a:rPr>
              <a:t>                    </a:t>
            </a:r>
            <a:r>
              <a:rPr lang="zh-CN" altLang="en-US" sz="1200" b="1" dirty="0">
                <a:solidFill>
                  <a:srgbClr val="C00000"/>
                </a:solidFill>
                <a:latin typeface="微软雅黑" panose="020B0503020204020204" pitchFamily="34" charset="-122"/>
                <a:ea typeface="微软雅黑" panose="020B0503020204020204" pitchFamily="34" charset="-122"/>
              </a:rPr>
              <a:t>康莱特注射液</a:t>
            </a:r>
            <a:endParaRPr lang="en-US" altLang="zh-CN" sz="1400" b="1" dirty="0">
              <a:solidFill>
                <a:srgbClr val="C00000"/>
              </a:solidFill>
              <a:latin typeface="微软雅黑" panose="020B0503020204020204" pitchFamily="34" charset="-122"/>
              <a:ea typeface="微软雅黑" panose="020B0503020204020204" pitchFamily="34" charset="-122"/>
            </a:endParaRPr>
          </a:p>
          <a:p>
            <a:pPr algn="just">
              <a:lnSpc>
                <a:spcPct val="150000"/>
              </a:lnSpc>
            </a:pPr>
            <a:r>
              <a:rPr lang="zh-CN" altLang="en-US" sz="1400" b="1" dirty="0">
                <a:solidFill>
                  <a:prstClr val="black">
                    <a:lumMod val="75000"/>
                    <a:lumOff val="25000"/>
                  </a:prstClr>
                </a:solidFill>
                <a:latin typeface="微软雅黑" panose="020B0503020204020204" pitchFamily="34" charset="-122"/>
                <a:ea typeface="微软雅黑" panose="020B0503020204020204" pitchFamily="34" charset="-122"/>
              </a:rPr>
              <a:t>选择理由：</a:t>
            </a:r>
            <a:r>
              <a:rPr lang="en-US" altLang="zh-CN" sz="1400" dirty="0">
                <a:solidFill>
                  <a:prstClr val="black">
                    <a:lumMod val="75000"/>
                    <a:lumOff val="25000"/>
                  </a:prstClr>
                </a:solidFill>
                <a:latin typeface="微软雅黑" panose="020B0503020204020204" pitchFamily="34" charset="-122"/>
                <a:ea typeface="微软雅黑" panose="020B0503020204020204" pitchFamily="34" charset="-122"/>
              </a:rPr>
              <a:t>1.</a:t>
            </a:r>
            <a:r>
              <a:rPr lang="zh-CN" altLang="en-US" sz="1200" dirty="0">
                <a:solidFill>
                  <a:srgbClr val="606266"/>
                </a:solidFill>
                <a:highlight>
                  <a:srgbClr val="FFFFFF"/>
                </a:highlight>
                <a:latin typeface="Microsoft YaHei" panose="020B0503020204020204" pitchFamily="34" charset="-122"/>
                <a:ea typeface="Microsoft YaHei" panose="020B0503020204020204" pitchFamily="34" charset="-122"/>
              </a:rPr>
              <a:t>现国谈目录物功能主治均不含升白 </a:t>
            </a:r>
            <a:r>
              <a:rPr lang="en-US" altLang="zh-CN" sz="1200" dirty="0">
                <a:solidFill>
                  <a:srgbClr val="606266"/>
                </a:solidFill>
                <a:highlight>
                  <a:srgbClr val="FFFFFF"/>
                </a:highlight>
                <a:latin typeface="Microsoft YaHei" panose="020B0503020204020204" pitchFamily="34" charset="-122"/>
                <a:ea typeface="Microsoft YaHei" panose="020B0503020204020204" pitchFamily="34" charset="-122"/>
              </a:rPr>
              <a:t>2.</a:t>
            </a:r>
            <a:r>
              <a:rPr lang="zh-CN" altLang="en-US" sz="1200" dirty="0">
                <a:solidFill>
                  <a:srgbClr val="606266"/>
                </a:solidFill>
                <a:highlight>
                  <a:srgbClr val="FFFFFF"/>
                </a:highlight>
                <a:latin typeface="Microsoft YaHei" panose="020B0503020204020204" pitchFamily="34" charset="-122"/>
                <a:ea typeface="Microsoft YaHei" panose="020B0503020204020204" pitchFamily="34" charset="-122"/>
              </a:rPr>
              <a:t>康莱特文献有关于升白的报道且康莱特注射液与康莱特注射液属于同领域的产品。</a:t>
            </a:r>
            <a:endParaRPr lang="en-US" altLang="zh-CN" sz="1200" dirty="0">
              <a:solidFill>
                <a:srgbClr val="606266"/>
              </a:solidFill>
              <a:highlight>
                <a:srgbClr val="FFFFFF"/>
              </a:highlight>
              <a:latin typeface="Microsoft YaHei" panose="020B0503020204020204" pitchFamily="34" charset="-122"/>
              <a:ea typeface="Microsoft YaHei" panose="020B0503020204020204" pitchFamily="34" charset="-122"/>
            </a:endParaRPr>
          </a:p>
        </p:txBody>
      </p:sp>
      <p:sp>
        <p:nvSpPr>
          <p:cNvPr id="13" name="矩形: 圆角 58">
            <a:extLst>
              <a:ext uri="{FF2B5EF4-FFF2-40B4-BE49-F238E27FC236}">
                <a16:creationId xmlns:a16="http://schemas.microsoft.com/office/drawing/2014/main" id="{0D174BB6-0D1F-1A3B-05F5-3DEC9682AF85}"/>
              </a:ext>
            </a:extLst>
          </p:cNvPr>
          <p:cNvSpPr/>
          <p:nvPr/>
        </p:nvSpPr>
        <p:spPr>
          <a:xfrm>
            <a:off x="6967854" y="1284923"/>
            <a:ext cx="4394911" cy="1787732"/>
          </a:xfrm>
          <a:prstGeom prst="roundRect">
            <a:avLst>
              <a:gd name="adj" fmla="val 7478"/>
            </a:avLst>
          </a:prstGeom>
          <a:noFill/>
          <a:ln w="31750" cmpd="thickThin">
            <a:solidFill>
              <a:srgbClr val="E7E6E6">
                <a:lumMod val="90000"/>
              </a:srgbClr>
            </a:solidFill>
          </a:ln>
          <a:effectLst>
            <a:outerShdw blurRad="50800" dist="38100" dir="2700000" algn="tl" rotWithShape="0">
              <a:prstClr val="black">
                <a:alpha val="40000"/>
              </a:prstClr>
            </a:outerShdw>
          </a:effectLst>
        </p:spPr>
        <p:txBody>
          <a:bodyPr spcFirstLastPara="0" vert="horz" wrap="square" lIns="2587746" tIns="506173" rIns="2587746" bIns="5538991" numCol="1" spcCol="2539" anchor="ctr" anchorCtr="0">
            <a:noAutofit/>
          </a:bodyPr>
          <a:lstStyle/>
          <a:p>
            <a:pPr marL="0" marR="0" lvl="0" indent="0" algn="ctr" defTabSz="1066800" eaLnBrk="1" fontAlgn="auto" latinLnBrk="0" hangingPunct="1">
              <a:lnSpc>
                <a:spcPct val="90000"/>
              </a:lnSpc>
              <a:spcBef>
                <a:spcPct val="0"/>
              </a:spcBef>
              <a:spcAft>
                <a:spcPct val="35000"/>
              </a:spcAft>
              <a:buClrTx/>
              <a:buSzTx/>
              <a:buFontTx/>
              <a:buNone/>
              <a:tabLst/>
              <a:defRPr/>
            </a:pP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B9969DDF-8F53-03D7-8CA5-3F5D4BDCD211}"/>
              </a:ext>
            </a:extLst>
          </p:cNvPr>
          <p:cNvSpPr txBox="1"/>
          <p:nvPr/>
        </p:nvSpPr>
        <p:spPr bwMode="auto">
          <a:xfrm>
            <a:off x="7427594" y="1020498"/>
            <a:ext cx="2650778" cy="307777"/>
          </a:xfrm>
          <a:prstGeom prst="rect">
            <a:avLst/>
          </a:prstGeom>
          <a:blipFill>
            <a:blip r:embed="rId7"/>
            <a:stretch>
              <a:fillRect t="-45000"/>
            </a:stretch>
          </a:blipFill>
        </p:spPr>
        <p:txBody>
          <a:bodyPr wrap="square">
            <a:spAutoFit/>
          </a:bodyPr>
          <a:lstStyle/>
          <a:p>
            <a:pPr algn="ctr">
              <a:defRPr/>
            </a:pPr>
            <a:r>
              <a:rPr lang="zh-CN" altLang="en-US" sz="1400" b="1" dirty="0">
                <a:solidFill>
                  <a:srgbClr val="044875"/>
                </a:solidFill>
                <a:latin typeface="微软雅黑" panose="020B0503020204020204" pitchFamily="34" charset="-122"/>
                <a:ea typeface="微软雅黑" panose="020B0503020204020204" pitchFamily="34" charset="-122"/>
              </a:rPr>
              <a:t>与对照品对比优势或不足</a:t>
            </a:r>
          </a:p>
        </p:txBody>
      </p:sp>
      <p:sp>
        <p:nvSpPr>
          <p:cNvPr id="21" name="文本框 20">
            <a:extLst>
              <a:ext uri="{FF2B5EF4-FFF2-40B4-BE49-F238E27FC236}">
                <a16:creationId xmlns:a16="http://schemas.microsoft.com/office/drawing/2014/main" id="{BFBC06D5-B639-DAC3-41F8-2EAE50ECE63E}"/>
              </a:ext>
            </a:extLst>
          </p:cNvPr>
          <p:cNvSpPr txBox="1"/>
          <p:nvPr/>
        </p:nvSpPr>
        <p:spPr bwMode="auto">
          <a:xfrm>
            <a:off x="911225" y="1119823"/>
            <a:ext cx="2031365" cy="334010"/>
          </a:xfrm>
          <a:prstGeom prst="rect">
            <a:avLst/>
          </a:prstGeom>
          <a:blipFill>
            <a:blip r:embed="rId7"/>
            <a:stretch>
              <a:fillRect t="-45000"/>
            </a:stretch>
          </a:blipFill>
        </p:spPr>
        <p:txBody>
          <a:bodyPr wrap="square">
            <a:noAutofit/>
          </a:bodyPr>
          <a:lstStyle/>
          <a:p>
            <a:pPr algn="ctr">
              <a:defRPr/>
            </a:pPr>
            <a:r>
              <a:rPr lang="zh-CN" altLang="en-US" sz="1400" b="1" dirty="0">
                <a:solidFill>
                  <a:srgbClr val="044875"/>
                </a:solidFill>
                <a:latin typeface="微软雅黑" panose="020B0503020204020204" pitchFamily="34" charset="-122"/>
                <a:ea typeface="微软雅黑" panose="020B0503020204020204" pitchFamily="34" charset="-122"/>
              </a:rPr>
              <a:t>参照品建议和选择理由</a:t>
            </a:r>
          </a:p>
        </p:txBody>
      </p:sp>
      <p:sp>
        <p:nvSpPr>
          <p:cNvPr id="22" name="文本框 21">
            <a:extLst>
              <a:ext uri="{FF2B5EF4-FFF2-40B4-BE49-F238E27FC236}">
                <a16:creationId xmlns:a16="http://schemas.microsoft.com/office/drawing/2014/main" id="{1672A00E-06F7-35F4-F9D8-BA958BD9281F}"/>
              </a:ext>
            </a:extLst>
          </p:cNvPr>
          <p:cNvSpPr txBox="1"/>
          <p:nvPr/>
        </p:nvSpPr>
        <p:spPr bwMode="auto">
          <a:xfrm>
            <a:off x="7090146" y="1154761"/>
            <a:ext cx="4190628" cy="1196248"/>
          </a:xfrm>
          <a:prstGeom prst="rect">
            <a:avLst/>
          </a:prstGeom>
          <a:noFill/>
        </p:spPr>
        <p:txBody>
          <a:bodyPr wrap="square">
            <a:noAutofit/>
          </a:bodyPr>
          <a:lstStyle>
            <a:defPPr>
              <a:defRPr lang="zh-CN"/>
            </a:defPPr>
            <a:lvl1pPr algn="just">
              <a:lnSpc>
                <a:spcPct val="150000"/>
              </a:lnSpc>
              <a:defRPr sz="1200">
                <a:solidFill>
                  <a:prstClr val="black">
                    <a:lumMod val="75000"/>
                    <a:lumOff val="25000"/>
                  </a:prstClr>
                </a:solidFill>
                <a:latin typeface="微软雅黑" panose="020B0503020204020204" pitchFamily="34" charset="-122"/>
                <a:ea typeface="微软雅黑" panose="020B0503020204020204" pitchFamily="34" charset="-122"/>
              </a:defRPr>
            </a:lvl1pPr>
          </a:lstStyle>
          <a:p>
            <a:endParaRPr lang="en-US" altLang="zh-CN" dirty="0">
              <a:sym typeface="+mn-ea"/>
            </a:endParaRPr>
          </a:p>
          <a:p>
            <a:r>
              <a:rPr lang="en-US" altLang="zh-CN" dirty="0">
                <a:sym typeface="+mn-ea"/>
              </a:rPr>
              <a:t>1.</a:t>
            </a:r>
            <a:r>
              <a:rPr lang="zh-CN" altLang="en-US" dirty="0">
                <a:sym typeface="+mn-ea"/>
              </a:rPr>
              <a:t>经济性：康艾日治疗费用</a:t>
            </a:r>
            <a:r>
              <a:rPr lang="en-US" altLang="zh-CN" dirty="0">
                <a:sym typeface="+mn-ea"/>
              </a:rPr>
              <a:t>67.8-101.7</a:t>
            </a:r>
            <a:r>
              <a:rPr lang="zh-CN" altLang="en-US" dirty="0">
                <a:sym typeface="+mn-ea"/>
              </a:rPr>
              <a:t>低于参照品</a:t>
            </a:r>
            <a:r>
              <a:rPr lang="en-US" altLang="zh-CN" dirty="0">
                <a:sym typeface="+mn-ea"/>
              </a:rPr>
              <a:t>272</a:t>
            </a:r>
            <a:r>
              <a:rPr lang="zh-CN" altLang="en-US" dirty="0">
                <a:sym typeface="+mn-ea"/>
              </a:rPr>
              <a:t>元</a:t>
            </a:r>
            <a:endParaRPr lang="en-US" altLang="zh-CN" dirty="0">
              <a:sym typeface="+mn-ea"/>
            </a:endParaRPr>
          </a:p>
          <a:p>
            <a:r>
              <a:rPr lang="en-US" altLang="zh-CN" dirty="0">
                <a:sym typeface="+mn-ea"/>
              </a:rPr>
              <a:t>2.</a:t>
            </a:r>
            <a:r>
              <a:rPr lang="zh-CN" altLang="en-US" dirty="0">
                <a:sym typeface="+mn-ea"/>
              </a:rPr>
              <a:t>康艾的配伍更符合“扶正祛邪”的治疗观点，药理更全面，效果更好。</a:t>
            </a:r>
            <a:endParaRPr lang="en-US" altLang="zh-CN" dirty="0">
              <a:sym typeface="+mn-ea"/>
            </a:endParaRPr>
          </a:p>
          <a:p>
            <a:r>
              <a:rPr lang="en-US" altLang="zh-CN" dirty="0">
                <a:sym typeface="+mn-ea"/>
              </a:rPr>
              <a:t>3.</a:t>
            </a:r>
            <a:r>
              <a:rPr lang="zh-CN" altLang="en-US" dirty="0">
                <a:sym typeface="+mn-ea"/>
              </a:rPr>
              <a:t>安全性好，不良反应发生率低</a:t>
            </a:r>
            <a:endParaRPr lang="en-US" altLang="zh-CN" dirty="0">
              <a:sym typeface="+mn-ea"/>
            </a:endParaRPr>
          </a:p>
          <a:p>
            <a:r>
              <a:rPr lang="en-US" altLang="zh-CN" dirty="0">
                <a:sym typeface="+mn-ea"/>
              </a:rPr>
              <a:t>4.</a:t>
            </a:r>
            <a:r>
              <a:rPr lang="zh-CN" altLang="en-US" dirty="0">
                <a:sym typeface="+mn-ea"/>
              </a:rPr>
              <a:t>说明书的适应症有升白的明确标注，治疗性明确。</a:t>
            </a:r>
            <a:endParaRPr lang="en-US" altLang="zh-CN" dirty="0">
              <a:sym typeface="+mn-ea"/>
            </a:endParaRPr>
          </a:p>
          <a:p>
            <a:endParaRPr lang="zh-CN" altLang="en-US" dirty="0">
              <a:sym typeface="+mn-ea"/>
            </a:endParaRPr>
          </a:p>
          <a:p>
            <a:endParaRPr lang="zh-CN" altLang="en-US" dirty="0">
              <a:sym typeface="+mn-ea"/>
            </a:endParaRPr>
          </a:p>
        </p:txBody>
      </p:sp>
      <p:sp>
        <p:nvSpPr>
          <p:cNvPr id="23" name="矩形: 圆角 58">
            <a:extLst>
              <a:ext uri="{FF2B5EF4-FFF2-40B4-BE49-F238E27FC236}">
                <a16:creationId xmlns:a16="http://schemas.microsoft.com/office/drawing/2014/main" id="{2026B9CB-8B6C-F9A1-A19D-4016760D933C}"/>
              </a:ext>
            </a:extLst>
          </p:cNvPr>
          <p:cNvSpPr/>
          <p:nvPr>
            <p:custDataLst>
              <p:tags r:id="rId1"/>
            </p:custDataLst>
          </p:nvPr>
        </p:nvSpPr>
        <p:spPr>
          <a:xfrm>
            <a:off x="324373" y="3456096"/>
            <a:ext cx="11270615" cy="1415415"/>
          </a:xfrm>
          <a:prstGeom prst="roundRect">
            <a:avLst>
              <a:gd name="adj" fmla="val 7478"/>
            </a:avLst>
          </a:prstGeom>
          <a:noFill/>
          <a:ln w="31750" cmpd="thickThin">
            <a:solidFill>
              <a:srgbClr val="E7E6E6">
                <a:lumMod val="90000"/>
              </a:srgbClr>
            </a:solidFill>
          </a:ln>
          <a:effectLst>
            <a:outerShdw blurRad="50800" dist="38100" dir="2700000" algn="tl" rotWithShape="0">
              <a:prstClr val="black">
                <a:alpha val="40000"/>
              </a:prstClr>
            </a:outerShdw>
          </a:effectLst>
        </p:spPr>
        <p:txBody>
          <a:bodyPr spcFirstLastPara="0" vert="horz" wrap="square" lIns="2587746" tIns="506173" rIns="2587746" bIns="5538991" numCol="1" spcCol="2539" anchor="ctr" anchorCtr="0">
            <a:noAutofit/>
          </a:bodyPr>
          <a:lstStyle/>
          <a:p>
            <a:pPr marL="0" marR="0" lvl="0" indent="0" algn="ctr" defTabSz="1066800" eaLnBrk="1" fontAlgn="auto" latinLnBrk="0" hangingPunct="1">
              <a:lnSpc>
                <a:spcPct val="90000"/>
              </a:lnSpc>
              <a:spcBef>
                <a:spcPct val="0"/>
              </a:spcBef>
              <a:spcAft>
                <a:spcPct val="35000"/>
              </a:spcAft>
              <a:buClrTx/>
              <a:buSzTx/>
              <a:buFontTx/>
              <a:buNone/>
              <a:tabLst/>
              <a:defRPr/>
            </a:pP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24" name="文本框 23">
            <a:extLst>
              <a:ext uri="{FF2B5EF4-FFF2-40B4-BE49-F238E27FC236}">
                <a16:creationId xmlns:a16="http://schemas.microsoft.com/office/drawing/2014/main" id="{B8A3A93E-30C6-66AC-1198-C5E30210439C}"/>
              </a:ext>
            </a:extLst>
          </p:cNvPr>
          <p:cNvSpPr txBox="1"/>
          <p:nvPr>
            <p:custDataLst>
              <p:tags r:id="rId2"/>
            </p:custDataLst>
          </p:nvPr>
        </p:nvSpPr>
        <p:spPr>
          <a:xfrm>
            <a:off x="782395" y="3303251"/>
            <a:ext cx="1977502" cy="363220"/>
          </a:xfrm>
          <a:prstGeom prst="rect">
            <a:avLst/>
          </a:prstGeom>
          <a:noFill/>
        </p:spPr>
        <p:txBody>
          <a:bodyPr wrap="square">
            <a:noAutofit/>
          </a:bodyPr>
          <a:lstStyle/>
          <a:p>
            <a:pPr algn="ctr">
              <a:lnSpc>
                <a:spcPct val="200000"/>
              </a:lnSpc>
            </a:pPr>
            <a:endParaRPr lang="zh-CN" altLang="en-US" sz="2000" b="1" baseline="30000" dirty="0">
              <a:solidFill>
                <a:srgbClr val="044875"/>
              </a:solidFill>
              <a:latin typeface="微软雅黑" panose="020B0503020204020204" pitchFamily="34" charset="-122"/>
              <a:ea typeface="微软雅黑" panose="020B0503020204020204" pitchFamily="34" charset="-122"/>
            </a:endParaRPr>
          </a:p>
        </p:txBody>
      </p:sp>
      <p:sp>
        <p:nvSpPr>
          <p:cNvPr id="25" name="文本框 119">
            <a:extLst>
              <a:ext uri="{FF2B5EF4-FFF2-40B4-BE49-F238E27FC236}">
                <a16:creationId xmlns:a16="http://schemas.microsoft.com/office/drawing/2014/main" id="{2326A789-C786-1F12-908F-2B4299C8C383}"/>
              </a:ext>
            </a:extLst>
          </p:cNvPr>
          <p:cNvSpPr txBox="1">
            <a:spLocks noChangeArrowheads="1"/>
          </p:cNvSpPr>
          <p:nvPr/>
        </p:nvSpPr>
        <p:spPr bwMode="auto">
          <a:xfrm>
            <a:off x="728531" y="3702293"/>
            <a:ext cx="10552243"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en-US"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白细胞减少症是指各种因素导致成人外周血白细胞</a:t>
            </a:r>
            <a:r>
              <a:rPr lang="en-US" altLang="zh-CN"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&lt;4×109/L</a:t>
            </a:r>
            <a:r>
              <a:rPr lang="zh-CN" altLang="en-US"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，白细胞减少症常继发于多种全身性疾病，尤其在肿瘤患者化疗期间最为常见，化疗后的白细胞减少发生率在</a:t>
            </a:r>
            <a:r>
              <a:rPr lang="en-US" altLang="zh-CN"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80%~90%</a:t>
            </a:r>
            <a:r>
              <a:rPr lang="zh-CN" altLang="en-US"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。全国每年接受化疗的癌症患者人次超过</a:t>
            </a:r>
            <a:r>
              <a:rPr lang="en-US" altLang="zh-CN"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500</a:t>
            </a:r>
            <a:r>
              <a:rPr lang="zh-CN" altLang="en-US" sz="1200" b="0" i="0" dirty="0">
                <a:solidFill>
                  <a:srgbClr val="606266"/>
                </a:solidFill>
                <a:effectLst/>
                <a:highlight>
                  <a:srgbClr val="FFFFFF"/>
                </a:highlight>
                <a:latin typeface="Microsoft YaHei" panose="020B0503020204020204" pitchFamily="34" charset="-122"/>
                <a:ea typeface="Microsoft YaHei" panose="020B0503020204020204" pitchFamily="34" charset="-122"/>
              </a:rPr>
              <a:t>万，白细胞减少会增加侵袭性感染的发生风，会引起治疗费用的增加、抗生素的使用、住院时间的延长、化学药物的减量或延迟，严重者可导致感染性休克、脓毒综合征等危及生命的并发症，甚至导致患者死亡。</a:t>
            </a:r>
            <a:endParaRPr lang="en-US" altLang="zh-CN" sz="1200" b="1" u="sng" dirty="0">
              <a:solidFill>
                <a:prstClr val="black">
                  <a:lumMod val="75000"/>
                  <a:lumOff val="25000"/>
                </a:prstClr>
              </a:solidFill>
              <a:latin typeface="微软雅黑" panose="020B0503020204020204" pitchFamily="34" charset="-122"/>
              <a:ea typeface="微软雅黑" panose="020B0503020204020204" pitchFamily="34" charset="-122"/>
            </a:endParaRPr>
          </a:p>
        </p:txBody>
      </p:sp>
      <p:sp>
        <p:nvSpPr>
          <p:cNvPr id="26" name="文本框 25">
            <a:extLst>
              <a:ext uri="{FF2B5EF4-FFF2-40B4-BE49-F238E27FC236}">
                <a16:creationId xmlns:a16="http://schemas.microsoft.com/office/drawing/2014/main" id="{E945C1D7-CA08-8312-2AB7-90A94A1EA0B1}"/>
              </a:ext>
            </a:extLst>
          </p:cNvPr>
          <p:cNvSpPr txBox="1"/>
          <p:nvPr/>
        </p:nvSpPr>
        <p:spPr bwMode="auto">
          <a:xfrm>
            <a:off x="728532" y="3339073"/>
            <a:ext cx="2031365" cy="334010"/>
          </a:xfrm>
          <a:prstGeom prst="rect">
            <a:avLst/>
          </a:prstGeom>
          <a:blipFill>
            <a:blip r:embed="rId7"/>
            <a:stretch>
              <a:fillRect t="-45000"/>
            </a:stretch>
          </a:blipFill>
        </p:spPr>
        <p:txBody>
          <a:bodyPr wrap="square">
            <a:noAutofit/>
          </a:bodyPr>
          <a:lstStyle/>
          <a:p>
            <a:pPr algn="ctr">
              <a:lnSpc>
                <a:spcPct val="200000"/>
              </a:lnSpc>
            </a:pPr>
            <a:r>
              <a:rPr lang="zh-CN" altLang="en-US" b="1" baseline="30000" dirty="0">
                <a:solidFill>
                  <a:srgbClr val="044875"/>
                </a:solidFill>
                <a:latin typeface="微软雅黑" panose="020B0503020204020204" pitchFamily="34" charset="-122"/>
                <a:ea typeface="微软雅黑" panose="020B0503020204020204" pitchFamily="34" charset="-122"/>
              </a:rPr>
              <a:t>所治疗疾病基本情况</a:t>
            </a:r>
          </a:p>
        </p:txBody>
      </p:sp>
      <p:sp>
        <p:nvSpPr>
          <p:cNvPr id="27" name="矩形: 圆角 58">
            <a:extLst>
              <a:ext uri="{FF2B5EF4-FFF2-40B4-BE49-F238E27FC236}">
                <a16:creationId xmlns:a16="http://schemas.microsoft.com/office/drawing/2014/main" id="{0466F428-324A-F278-02BA-8BB0AE938233}"/>
              </a:ext>
            </a:extLst>
          </p:cNvPr>
          <p:cNvSpPr/>
          <p:nvPr>
            <p:custDataLst>
              <p:tags r:id="rId3"/>
            </p:custDataLst>
          </p:nvPr>
        </p:nvSpPr>
        <p:spPr>
          <a:xfrm>
            <a:off x="324373" y="5231746"/>
            <a:ext cx="11270615" cy="1327150"/>
          </a:xfrm>
          <a:prstGeom prst="roundRect">
            <a:avLst>
              <a:gd name="adj" fmla="val 7478"/>
            </a:avLst>
          </a:prstGeom>
          <a:noFill/>
          <a:ln w="31750" cmpd="thickThin">
            <a:solidFill>
              <a:srgbClr val="E7E6E6">
                <a:lumMod val="90000"/>
              </a:srgbClr>
            </a:solidFill>
          </a:ln>
          <a:effectLst>
            <a:outerShdw blurRad="50800" dist="38100" dir="2700000" algn="tl" rotWithShape="0">
              <a:prstClr val="black">
                <a:alpha val="40000"/>
              </a:prstClr>
            </a:outerShdw>
          </a:effectLst>
        </p:spPr>
        <p:txBody>
          <a:bodyPr spcFirstLastPara="0" vert="horz" wrap="square" lIns="2587746" tIns="506173" rIns="2587746" bIns="5538991" numCol="1" spcCol="2539" anchor="ctr" anchorCtr="0">
            <a:noAutofit/>
          </a:bodyPr>
          <a:lstStyle/>
          <a:p>
            <a:pPr marL="0" marR="0" lvl="0" indent="0" algn="ctr" defTabSz="1066800" eaLnBrk="1" fontAlgn="auto" latinLnBrk="0" hangingPunct="1">
              <a:lnSpc>
                <a:spcPct val="90000"/>
              </a:lnSpc>
              <a:spcBef>
                <a:spcPct val="0"/>
              </a:spcBef>
              <a:spcAft>
                <a:spcPct val="35000"/>
              </a:spcAft>
              <a:buClrTx/>
              <a:buSzTx/>
              <a:buFontTx/>
              <a:buNone/>
              <a:tabLst/>
              <a:defRPr/>
            </a:pP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28" name="文本框 27">
            <a:extLst>
              <a:ext uri="{FF2B5EF4-FFF2-40B4-BE49-F238E27FC236}">
                <a16:creationId xmlns:a16="http://schemas.microsoft.com/office/drawing/2014/main" id="{AC75F6E7-9F28-3F37-1DE6-F599E07E5813}"/>
              </a:ext>
            </a:extLst>
          </p:cNvPr>
          <p:cNvSpPr txBox="1"/>
          <p:nvPr/>
        </p:nvSpPr>
        <p:spPr bwMode="auto">
          <a:xfrm>
            <a:off x="733761" y="5055668"/>
            <a:ext cx="2031365" cy="334010"/>
          </a:xfrm>
          <a:prstGeom prst="rect">
            <a:avLst/>
          </a:prstGeom>
          <a:blipFill>
            <a:blip r:embed="rId7"/>
            <a:stretch>
              <a:fillRect t="-45000"/>
            </a:stretch>
          </a:blipFill>
        </p:spPr>
        <p:txBody>
          <a:bodyPr wrap="square">
            <a:noAutofit/>
          </a:bodyPr>
          <a:lstStyle/>
          <a:p>
            <a:pPr algn="ctr">
              <a:lnSpc>
                <a:spcPct val="200000"/>
              </a:lnSpc>
            </a:pPr>
            <a:r>
              <a:rPr lang="zh-CN" altLang="en-US" b="1" baseline="30000" dirty="0">
                <a:solidFill>
                  <a:srgbClr val="044875"/>
                </a:solidFill>
                <a:latin typeface="微软雅黑" panose="020B0503020204020204" pitchFamily="34" charset="-122"/>
                <a:ea typeface="微软雅黑" panose="020B0503020204020204" pitchFamily="34" charset="-122"/>
              </a:rPr>
              <a:t>弥补临床未满足需求</a:t>
            </a:r>
          </a:p>
        </p:txBody>
      </p:sp>
      <p:sp>
        <p:nvSpPr>
          <p:cNvPr id="29" name="文本框 119">
            <a:extLst>
              <a:ext uri="{FF2B5EF4-FFF2-40B4-BE49-F238E27FC236}">
                <a16:creationId xmlns:a16="http://schemas.microsoft.com/office/drawing/2014/main" id="{15243D89-D51B-CB4F-9940-FC669650D758}"/>
              </a:ext>
            </a:extLst>
          </p:cNvPr>
          <p:cNvSpPr txBox="1">
            <a:spLocks noChangeArrowheads="1"/>
          </p:cNvSpPr>
          <p:nvPr/>
        </p:nvSpPr>
        <p:spPr bwMode="auto">
          <a:xfrm>
            <a:off x="728532" y="5361908"/>
            <a:ext cx="10552242"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en-US" sz="1200" dirty="0">
                <a:solidFill>
                  <a:srgbClr val="606266"/>
                </a:solidFill>
                <a:highlight>
                  <a:srgbClr val="FFFFFF"/>
                </a:highlight>
                <a:latin typeface="Microsoft YaHei" panose="020B0503020204020204" pitchFamily="34" charset="-122"/>
                <a:ea typeface="Microsoft YaHei" panose="020B0503020204020204" pitchFamily="34" charset="-122"/>
              </a:rPr>
              <a:t>目前升白制剂市场分为生物制剂（占主要市场份额，</a:t>
            </a:r>
            <a:r>
              <a:rPr lang="en-US" altLang="zh-CN" sz="1200" dirty="0">
                <a:solidFill>
                  <a:srgbClr val="606266"/>
                </a:solidFill>
                <a:highlight>
                  <a:srgbClr val="FFFFFF"/>
                </a:highlight>
                <a:latin typeface="Microsoft YaHei" panose="020B0503020204020204" pitchFamily="34" charset="-122"/>
                <a:ea typeface="Microsoft YaHei" panose="020B0503020204020204" pitchFamily="34" charset="-122"/>
              </a:rPr>
              <a:t>85%</a:t>
            </a:r>
            <a:r>
              <a:rPr lang="zh-CN" altLang="en-US" sz="1200" dirty="0">
                <a:solidFill>
                  <a:srgbClr val="606266"/>
                </a:solidFill>
                <a:highlight>
                  <a:srgbClr val="FFFFFF"/>
                </a:highlight>
                <a:latin typeface="Microsoft YaHei" panose="020B0503020204020204" pitchFamily="34" charset="-122"/>
                <a:ea typeface="Microsoft YaHei" panose="020B0503020204020204" pitchFamily="34" charset="-122"/>
              </a:rPr>
              <a:t>）、中药制剂、化学制剂。生物制剂</a:t>
            </a:r>
            <a:r>
              <a:rPr lang="en-US" altLang="zh-CN" sz="1200" dirty="0">
                <a:solidFill>
                  <a:srgbClr val="606266"/>
                </a:solidFill>
                <a:highlight>
                  <a:srgbClr val="FFFFFF"/>
                </a:highlight>
                <a:latin typeface="Microsoft YaHei" panose="020B0503020204020204" pitchFamily="34" charset="-122"/>
                <a:ea typeface="Microsoft YaHei" panose="020B0503020204020204" pitchFamily="34" charset="-122"/>
              </a:rPr>
              <a:t>G-CSF</a:t>
            </a:r>
            <a:r>
              <a:rPr lang="zh-CN" altLang="en-US" sz="1200" dirty="0">
                <a:solidFill>
                  <a:srgbClr val="606266"/>
                </a:solidFill>
                <a:highlight>
                  <a:srgbClr val="FFFFFF"/>
                </a:highlight>
                <a:latin typeface="Microsoft YaHei" panose="020B0503020204020204" pitchFamily="34" charset="-122"/>
                <a:ea typeface="Microsoft YaHei" panose="020B0503020204020204" pitchFamily="34" charset="-122"/>
              </a:rPr>
              <a:t>的作用原理是催熟、透支白细胞，只可作为升高癌症患者体内白细胞的暂时性手段，且存在副作用“骨痛”等，除非骨髓功能严重抑制到了</a:t>
            </a:r>
            <a:r>
              <a:rPr lang="en-US" altLang="zh-CN" sz="1200" dirty="0">
                <a:solidFill>
                  <a:srgbClr val="606266"/>
                </a:solidFill>
                <a:highlight>
                  <a:srgbClr val="FFFFFF"/>
                </a:highlight>
                <a:latin typeface="Microsoft YaHei" panose="020B0503020204020204" pitchFamily="34" charset="-122"/>
                <a:ea typeface="Microsoft YaHei" panose="020B0503020204020204" pitchFamily="34" charset="-122"/>
              </a:rPr>
              <a:t>3</a:t>
            </a:r>
            <a:r>
              <a:rPr lang="zh-CN" altLang="en-US" sz="1200" dirty="0">
                <a:solidFill>
                  <a:srgbClr val="606266"/>
                </a:solidFill>
                <a:highlight>
                  <a:srgbClr val="FFFFFF"/>
                </a:highlight>
                <a:latin typeface="Microsoft YaHei" panose="020B0503020204020204" pitchFamily="34" charset="-122"/>
                <a:ea typeface="Microsoft YaHei" panose="020B0503020204020204" pitchFamily="34" charset="-122"/>
              </a:rPr>
              <a:t>度骨髓抑制的程度，否则不建议使用。升白化学制剂单独使用时疗效没有显著优势。康艾注射液对白细胞低下患者病症期及预防期单独使用时，症状缓解更高效，副作用小，可显著提升患者的生活质量。</a:t>
            </a:r>
            <a:endParaRPr lang="en-US" altLang="zh-CN" sz="1200" b="1" u="sng" dirty="0">
              <a:solidFill>
                <a:prstClr val="black">
                  <a:lumMod val="75000"/>
                  <a:lumOff val="25000"/>
                </a:prst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3200407"/>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69545" y="129223"/>
            <a:ext cx="3628390" cy="998220"/>
            <a:chOff x="627" y="77"/>
            <a:chExt cx="5714" cy="1572"/>
          </a:xfrm>
        </p:grpSpPr>
        <p:pic>
          <p:nvPicPr>
            <p:cNvPr id="2" name="图片 1" descr="51miz-E1125086-61ADA3B6"/>
            <p:cNvPicPr>
              <a:picLocks noChangeAspect="1"/>
            </p:cNvPicPr>
            <p:nvPr/>
          </p:nvPicPr>
          <p:blipFill>
            <a:blip r:embed="rId3"/>
            <a:stretch>
              <a:fillRect/>
            </a:stretch>
          </p:blipFill>
          <p:spPr>
            <a:xfrm>
              <a:off x="627" y="77"/>
              <a:ext cx="1572" cy="1572"/>
            </a:xfrm>
            <a:prstGeom prst="rect">
              <a:avLst/>
            </a:prstGeom>
          </p:spPr>
        </p:pic>
        <p:sp>
          <p:nvSpPr>
            <p:cNvPr id="17" name="文本框 16"/>
            <p:cNvSpPr txBox="1"/>
            <p:nvPr/>
          </p:nvSpPr>
          <p:spPr>
            <a:xfrm>
              <a:off x="986" y="500"/>
              <a:ext cx="861" cy="727"/>
            </a:xfrm>
            <a:prstGeom prst="rect">
              <a:avLst/>
            </a:prstGeom>
            <a:noFill/>
          </p:spPr>
          <p:txBody>
            <a:bodyPr wrap="none" rtlCol="0" anchor="t">
              <a:spAutoFit/>
            </a:bodyPr>
            <a:lstStyle/>
            <a:p>
              <a:r>
                <a:rPr lang="en-US" altLang="zh-CN" sz="2400" dirty="0">
                  <a:solidFill>
                    <a:schemeClr val="accent1"/>
                  </a:solidFill>
                  <a:latin typeface="阿里巴巴普惠体" panose="00020600040101010101" pitchFamily="18" charset="-122"/>
                  <a:ea typeface="阿里巴巴普惠体" panose="00020600040101010101" pitchFamily="18" charset="-122"/>
                  <a:cs typeface="阿里巴巴普惠体" panose="00020600040101010101" pitchFamily="18" charset="-122"/>
                  <a:sym typeface="阿里巴巴普惠体" panose="00020600040101010101" pitchFamily="18" charset="-122"/>
                </a:rPr>
                <a:t>02</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安全性</a:t>
                </a: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sym typeface="+mn-ea"/>
                </a:endParaRPr>
              </a:p>
            </p:txBody>
          </p:sp>
        </p:grpSp>
      </p:grpSp>
      <p:sp>
        <p:nvSpPr>
          <p:cNvPr id="3" name="矩形 2">
            <a:extLst>
              <a:ext uri="{FF2B5EF4-FFF2-40B4-BE49-F238E27FC236}">
                <a16:creationId xmlns:a16="http://schemas.microsoft.com/office/drawing/2014/main" id="{3F0AD8BD-362F-98C3-04EB-A52A22EE2749}"/>
              </a:ext>
            </a:extLst>
          </p:cNvPr>
          <p:cNvSpPr/>
          <p:nvPr/>
        </p:nvSpPr>
        <p:spPr>
          <a:xfrm>
            <a:off x="919917" y="2970004"/>
            <a:ext cx="10347162" cy="2301911"/>
          </a:xfrm>
          <a:prstGeom prst="rect">
            <a:avLst/>
          </a:prstGeom>
          <a:solidFill>
            <a:sysClr val="window" lastClr="FFFFFF">
              <a:lumMod val="95000"/>
            </a:sysClr>
          </a:solidFill>
          <a:ln w="12700" cap="flat" cmpd="sng" algn="ctr">
            <a:noFill/>
            <a:prstDash val="solid"/>
            <a:miter lim="800000"/>
          </a:ln>
          <a:effectLst/>
        </p:spPr>
        <p:txBody>
          <a:bodyPr rtlCol="0" anchor="ctr"/>
          <a:lstStyle/>
          <a:p>
            <a:pPr marL="171450" marR="0" lvl="0" indent="-288000" algn="just" defTabSz="91440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zh-CN" altLang="en-US" sz="1800" b="0" i="0" u="none" strike="noStrike" kern="0" cap="none" spc="0" normalizeH="0" baseline="0" noProof="0" dirty="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矩形 3">
            <a:extLst>
              <a:ext uri="{FF2B5EF4-FFF2-40B4-BE49-F238E27FC236}">
                <a16:creationId xmlns:a16="http://schemas.microsoft.com/office/drawing/2014/main" id="{1AEE0140-C3B1-9131-47BD-1D42A90B012F}"/>
              </a:ext>
            </a:extLst>
          </p:cNvPr>
          <p:cNvSpPr/>
          <p:nvPr/>
        </p:nvSpPr>
        <p:spPr>
          <a:xfrm>
            <a:off x="935283" y="1292477"/>
            <a:ext cx="10331795" cy="1429497"/>
          </a:xfrm>
          <a:prstGeom prst="rect">
            <a:avLst/>
          </a:prstGeom>
          <a:solidFill>
            <a:sysClr val="window" lastClr="FFFFFF">
              <a:lumMod val="95000"/>
            </a:sysClr>
          </a:solidFill>
          <a:ln w="12700" cap="flat" cmpd="sng" algn="ctr">
            <a:noFill/>
            <a:prstDash val="solid"/>
            <a:miter lim="800000"/>
          </a:ln>
          <a:effectLst/>
        </p:spPr>
        <p:txBody>
          <a:bodyPr rtlCol="0" anchor="ctr"/>
          <a:lstStyle/>
          <a:p>
            <a:pPr marL="171450" marR="0" lvl="0" indent="-288000" algn="just" defTabSz="91440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zh-CN" altLang="en-US" sz="1800" b="0" i="0" u="none" strike="noStrike" kern="0" cap="none" spc="0" normalizeH="0" baseline="0" noProof="0" dirty="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TextBox 43">
            <a:extLst>
              <a:ext uri="{FF2B5EF4-FFF2-40B4-BE49-F238E27FC236}">
                <a16:creationId xmlns:a16="http://schemas.microsoft.com/office/drawing/2014/main" id="{64D24EB6-A256-776B-B68C-9160B1A16304}"/>
              </a:ext>
            </a:extLst>
          </p:cNvPr>
          <p:cNvSpPr txBox="1"/>
          <p:nvPr/>
        </p:nvSpPr>
        <p:spPr>
          <a:xfrm>
            <a:off x="935284" y="1553165"/>
            <a:ext cx="10203305" cy="1312795"/>
          </a:xfrm>
          <a:prstGeom prst="rect">
            <a:avLst/>
          </a:prstGeom>
          <a:noFill/>
        </p:spPr>
        <p:txBody>
          <a:bodyPr wrap="square">
            <a:spAutoFit/>
          </a:bodyPr>
          <a:lstStyle/>
          <a:p>
            <a:pPr marL="285750" indent="-285750">
              <a:lnSpc>
                <a:spcPct val="125000"/>
              </a:lnSpc>
              <a:spcBef>
                <a:spcPts val="600"/>
              </a:spcBef>
              <a:buFont typeface="Wingdings" panose="05000000000000000000" pitchFamily="2" charset="2"/>
              <a:buChar char="n"/>
            </a:pPr>
            <a:r>
              <a:rPr lang="en-US" altLang="zh-CN" sz="1200" kern="100" dirty="0">
                <a:effectLst/>
                <a:latin typeface="微软雅黑" panose="020B0503020204020204" pitchFamily="34" charset="-122"/>
                <a:ea typeface="等线"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不良反应</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本品偶见皮疹、瘙痒、寒战、发热、恶心、呕吐、胸闷、心悸等不良反应，罕见严重过敏反应，表现为过敏性休克等。</a:t>
            </a:r>
            <a:endPar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endParaRPr>
          </a:p>
          <a:p>
            <a:pPr marL="285750" indent="-285750">
              <a:lnSpc>
                <a:spcPct val="125000"/>
              </a:lnSpc>
              <a:spcBef>
                <a:spcPts val="600"/>
              </a:spcBef>
              <a:buFont typeface="Wingdings" panose="05000000000000000000" pitchFamily="2" charset="2"/>
              <a:buChar char="n"/>
            </a:pP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 [</a:t>
            </a:r>
            <a:r>
              <a:rPr lang="zh-CN"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禁忌</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禁止和含有藜芦的制剂配伍使用。</a:t>
            </a:r>
            <a:endPar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endParaRPr>
          </a:p>
          <a:p>
            <a:pPr marL="285750" indent="-285750">
              <a:lnSpc>
                <a:spcPct val="125000"/>
              </a:lnSpc>
              <a:spcBef>
                <a:spcPts val="600"/>
              </a:spcBef>
              <a:buFont typeface="Wingdings" panose="05000000000000000000" pitchFamily="2" charset="2"/>
              <a:buChar char="n"/>
            </a:pP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 [</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相互作用</a:t>
            </a:r>
            <a:r>
              <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rPr>
              <a:t>]</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尚无本品与其能药物相互作用的信息</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lnSpc>
                <a:spcPct val="125000"/>
              </a:lnSpc>
              <a:spcBef>
                <a:spcPts val="600"/>
              </a:spcBef>
              <a:buFont typeface="Wingdings" panose="05000000000000000000" pitchFamily="2" charset="2"/>
              <a:buChar char="n"/>
            </a:pPr>
            <a:endParaRPr lang="en-US" altLang="zh-CN" sz="1700" b="1" dirty="0">
              <a:solidFill>
                <a:srgbClr val="ED7D31"/>
              </a:solidFill>
              <a:latin typeface="微软雅黑" panose="020B0503020204020204" pitchFamily="34" charset="-122"/>
              <a:ea typeface="微软雅黑" panose="020B0503020204020204" pitchFamily="34" charset="-122"/>
            </a:endParaRPr>
          </a:p>
        </p:txBody>
      </p:sp>
      <p:sp>
        <p:nvSpPr>
          <p:cNvPr id="8" name="矩形: 圆角 7">
            <a:extLst>
              <a:ext uri="{FF2B5EF4-FFF2-40B4-BE49-F238E27FC236}">
                <a16:creationId xmlns:a16="http://schemas.microsoft.com/office/drawing/2014/main" id="{D1409606-3FD4-1D9D-F3BC-AFB89D56FA3B}"/>
              </a:ext>
            </a:extLst>
          </p:cNvPr>
          <p:cNvSpPr/>
          <p:nvPr/>
        </p:nvSpPr>
        <p:spPr>
          <a:xfrm>
            <a:off x="847319" y="2556212"/>
            <a:ext cx="3966727" cy="457877"/>
          </a:xfrm>
          <a:prstGeom prst="round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临床试验</a:t>
            </a: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不良反应监测  安全性信息</a:t>
            </a:r>
          </a:p>
        </p:txBody>
      </p:sp>
      <p:sp>
        <p:nvSpPr>
          <p:cNvPr id="10" name="矩形: 圆角 9">
            <a:extLst>
              <a:ext uri="{FF2B5EF4-FFF2-40B4-BE49-F238E27FC236}">
                <a16:creationId xmlns:a16="http://schemas.microsoft.com/office/drawing/2014/main" id="{C21B7F36-A262-5FD6-A626-47F50C3C84B9}"/>
              </a:ext>
            </a:extLst>
          </p:cNvPr>
          <p:cNvSpPr/>
          <p:nvPr/>
        </p:nvSpPr>
        <p:spPr>
          <a:xfrm>
            <a:off x="919916" y="1053558"/>
            <a:ext cx="3134741" cy="45339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CN" altLang="en-US" sz="1800" b="1" dirty="0">
                <a:latin typeface="微软雅黑" panose="020B0503020204020204" pitchFamily="34" charset="-122"/>
                <a:ea typeface="微软雅黑" panose="020B0503020204020204" pitchFamily="34" charset="-122"/>
                <a:sym typeface="Arial" panose="020B0604020202020204" pitchFamily="34" charset="0"/>
              </a:rPr>
              <a:t>   说明书收载的安全性信息</a:t>
            </a:r>
            <a:endParaRPr lang="zh-CN" altLang="en-US" sz="1800" dirty="0">
              <a:latin typeface="微软雅黑" panose="020B0503020204020204" pitchFamily="34" charset="-122"/>
              <a:ea typeface="微软雅黑" panose="020B0503020204020204" pitchFamily="34" charset="-122"/>
            </a:endParaRPr>
          </a:p>
        </p:txBody>
      </p:sp>
      <p:sp>
        <p:nvSpPr>
          <p:cNvPr id="14" name="TextBox 43">
            <a:extLst>
              <a:ext uri="{FF2B5EF4-FFF2-40B4-BE49-F238E27FC236}">
                <a16:creationId xmlns:a16="http://schemas.microsoft.com/office/drawing/2014/main" id="{153D640E-D5AC-5304-ADA2-1599031849D9}"/>
              </a:ext>
            </a:extLst>
          </p:cNvPr>
          <p:cNvSpPr txBox="1"/>
          <p:nvPr/>
        </p:nvSpPr>
        <p:spPr>
          <a:xfrm>
            <a:off x="1063772" y="2985442"/>
            <a:ext cx="10203306" cy="2482539"/>
          </a:xfrm>
          <a:prstGeom prst="rect">
            <a:avLst/>
          </a:prstGeom>
          <a:noFill/>
        </p:spPr>
        <p:txBody>
          <a:bodyPr wrap="square">
            <a:spAutoFit/>
          </a:bodyPr>
          <a:lstStyle/>
          <a:p>
            <a:pPr marL="285750" indent="-285750">
              <a:lnSpc>
                <a:spcPct val="125000"/>
              </a:lnSpc>
              <a:spcBef>
                <a:spcPts val="600"/>
              </a:spcBef>
              <a:buFont typeface="Wingdings" panose="05000000000000000000" pitchFamily="2" charset="2"/>
              <a:buChar char="n"/>
            </a:pPr>
            <a:r>
              <a:rPr lang="zh-CN" altLang="en-US" sz="1200" b="1" kern="100" dirty="0">
                <a:latin typeface="等线" panose="02010600030101010101" pitchFamily="2" charset="-122"/>
                <a:ea typeface="微软雅黑" panose="020B0503020204020204" pitchFamily="34" charset="-122"/>
                <a:cs typeface="Times New Roman" panose="02020603050405020304" pitchFamily="18" charset="0"/>
              </a:rPr>
              <a:t>不良反应数据监测：</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根据药品上市许可持有人药品不良反应直接报告系统数据显示，自</a:t>
            </a:r>
            <a:r>
              <a:rPr lang="en-US" altLang="zh-CN" sz="1200" kern="100" dirty="0">
                <a:latin typeface="等线" panose="02010600030101010101" pitchFamily="2" charset="-122"/>
                <a:ea typeface="微软雅黑" panose="020B0503020204020204" pitchFamily="34" charset="-122"/>
                <a:cs typeface="Times New Roman" panose="02020603050405020304" pitchFamily="18" charset="0"/>
              </a:rPr>
              <a:t>2018</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年</a:t>
            </a:r>
            <a:r>
              <a:rPr lang="en-US" altLang="zh-CN" sz="1200" kern="100" dirty="0">
                <a:latin typeface="等线" panose="02010600030101010101" pitchFamily="2" charset="-122"/>
                <a:ea typeface="微软雅黑" panose="020B0503020204020204" pitchFamily="34" charset="-122"/>
                <a:cs typeface="Times New Roman" panose="02020603050405020304" pitchFamily="18" charset="0"/>
              </a:rPr>
              <a:t>1</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月</a:t>
            </a:r>
            <a:r>
              <a:rPr lang="en-US" altLang="zh-CN" sz="1200" kern="100" dirty="0">
                <a:latin typeface="等线" panose="02010600030101010101" pitchFamily="2" charset="-122"/>
                <a:ea typeface="微软雅黑" panose="020B0503020204020204" pitchFamily="34" charset="-122"/>
                <a:cs typeface="Times New Roman" panose="02020603050405020304" pitchFamily="18" charset="0"/>
              </a:rPr>
              <a:t>1</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日至</a:t>
            </a:r>
            <a:r>
              <a:rPr lang="en-US" altLang="zh-CN" sz="1200" kern="100" dirty="0">
                <a:latin typeface="等线" panose="02010600030101010101" pitchFamily="2" charset="-122"/>
                <a:ea typeface="微软雅黑" panose="020B0503020204020204" pitchFamily="34" charset="-122"/>
                <a:cs typeface="Times New Roman" panose="02020603050405020304" pitchFamily="18" charset="0"/>
              </a:rPr>
              <a:t>2023</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年</a:t>
            </a:r>
            <a:r>
              <a:rPr lang="en-US" altLang="zh-CN" sz="1200" kern="100" dirty="0">
                <a:latin typeface="等线" panose="02010600030101010101" pitchFamily="2" charset="-122"/>
                <a:ea typeface="微软雅黑" panose="020B0503020204020204" pitchFamily="34" charset="-122"/>
                <a:cs typeface="Times New Roman" panose="02020603050405020304" pitchFamily="18" charset="0"/>
              </a:rPr>
              <a:t>12</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月</a:t>
            </a:r>
            <a:r>
              <a:rPr lang="en-US" altLang="zh-CN" sz="1200" kern="100" dirty="0">
                <a:latin typeface="等线" panose="02010600030101010101" pitchFamily="2" charset="-122"/>
                <a:ea typeface="微软雅黑" panose="020B0503020204020204" pitchFamily="34" charset="-122"/>
                <a:cs typeface="Times New Roman" panose="02020603050405020304" pitchFamily="18" charset="0"/>
              </a:rPr>
              <a:t>30</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日按照每个患者每日使用</a:t>
            </a:r>
            <a:r>
              <a:rPr lang="en-US" altLang="zh-CN" sz="1200" kern="100" dirty="0">
                <a:latin typeface="等线" panose="02010600030101010101" pitchFamily="2" charset="-122"/>
                <a:ea typeface="微软雅黑" panose="020B0503020204020204" pitchFamily="34" charset="-122"/>
                <a:cs typeface="Times New Roman" panose="02020603050405020304" pitchFamily="18" charset="0"/>
              </a:rPr>
              <a:t>5</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支，疗程</a:t>
            </a:r>
            <a:r>
              <a:rPr lang="en-US" altLang="zh-CN" sz="1200" kern="100" dirty="0">
                <a:latin typeface="等线" panose="02010600030101010101" pitchFamily="2" charset="-122"/>
                <a:ea typeface="微软雅黑" panose="020B0503020204020204" pitchFamily="34" charset="-122"/>
                <a:cs typeface="Times New Roman" panose="02020603050405020304" pitchFamily="18" charset="0"/>
              </a:rPr>
              <a:t>10</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天计数。临床使用覆盖</a:t>
            </a:r>
            <a:r>
              <a:rPr lang="en-US" altLang="zh-CN" sz="1200" kern="100" dirty="0">
                <a:latin typeface="等线" panose="02010600030101010101" pitchFamily="2" charset="-122"/>
                <a:ea typeface="微软雅黑" panose="020B0503020204020204" pitchFamily="34" charset="-122"/>
                <a:cs typeface="Times New Roman" panose="02020603050405020304" pitchFamily="18" charset="0"/>
              </a:rPr>
              <a:t>326.4</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万人次，共发生</a:t>
            </a:r>
            <a:r>
              <a:rPr lang="en-US" altLang="zh-CN" sz="1200" kern="100" dirty="0">
                <a:latin typeface="等线" panose="02010600030101010101" pitchFamily="2" charset="-122"/>
                <a:ea typeface="微软雅黑" panose="020B0503020204020204" pitchFamily="34" charset="-122"/>
                <a:cs typeface="Times New Roman" panose="02020603050405020304" pitchFamily="18" charset="0"/>
              </a:rPr>
              <a:t>1925</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例不良反应，不良反应发生率为</a:t>
            </a:r>
            <a:r>
              <a:rPr lang="en-US" altLang="zh-CN" sz="1200" kern="100" dirty="0">
                <a:latin typeface="等线" panose="02010600030101010101" pitchFamily="2" charset="-122"/>
                <a:ea typeface="微软雅黑" panose="020B0503020204020204" pitchFamily="34" charset="-122"/>
                <a:cs typeface="Times New Roman" panose="02020603050405020304" pitchFamily="18" charset="0"/>
              </a:rPr>
              <a:t>0.05%</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 </a:t>
            </a:r>
            <a:endParaRPr lang="en-US" altLang="zh-CN" sz="1200" kern="100" dirty="0">
              <a:latin typeface="等线" panose="02010600030101010101" pitchFamily="2" charset="-122"/>
              <a:ea typeface="微软雅黑" panose="020B0503020204020204" pitchFamily="34" charset="-122"/>
              <a:cs typeface="Times New Roman" panose="02020603050405020304" pitchFamily="18" charset="0"/>
            </a:endParaRPr>
          </a:p>
          <a:p>
            <a:pPr marL="285750" indent="-285750">
              <a:lnSpc>
                <a:spcPct val="125000"/>
              </a:lnSpc>
              <a:spcBef>
                <a:spcPts val="600"/>
              </a:spcBef>
              <a:buFont typeface="Wingdings" panose="05000000000000000000" pitchFamily="2" charset="2"/>
              <a:buChar char="n"/>
            </a:pPr>
            <a:r>
              <a:rPr lang="zh-CN" altLang="en-US" sz="1200" b="1" kern="100" dirty="0">
                <a:effectLst/>
                <a:latin typeface="等线" panose="02010600030101010101" pitchFamily="2" charset="-122"/>
                <a:ea typeface="微软雅黑" panose="020B0503020204020204" pitchFamily="34" charset="-122"/>
                <a:cs typeface="Times New Roman" panose="02020603050405020304" pitchFamily="18" charset="0"/>
              </a:rPr>
              <a:t>上市后临床研究：</a:t>
            </a:r>
            <a:endParaRPr lang="en-US" altLang="zh-CN" sz="1200" b="1" kern="100" dirty="0">
              <a:effectLst/>
              <a:latin typeface="等线" panose="02010600030101010101" pitchFamily="2" charset="-122"/>
              <a:ea typeface="微软雅黑" panose="020B0503020204020204" pitchFamily="34" charset="-122"/>
              <a:cs typeface="Times New Roman" panose="02020603050405020304" pitchFamily="18" charset="0"/>
            </a:endParaRPr>
          </a:p>
          <a:p>
            <a:pPr marL="285750" indent="-285750" algn="l">
              <a:lnSpc>
                <a:spcPct val="180000"/>
              </a:lnSpc>
              <a:buClrTx/>
              <a:buSzTx/>
              <a:buFont typeface="Arial" panose="020B0604020202020204" pitchFamily="34" charset="0"/>
              <a:buChar char="•"/>
            </a:pPr>
            <a:r>
              <a:rPr lang="en-US" altLang="zh-CN"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2015-2019</a:t>
            </a:r>
            <a:r>
              <a:rPr lang="zh-CN" altLang="en-US"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年康艾注射液上市后安全性评价纳入</a:t>
            </a:r>
            <a:r>
              <a:rPr lang="en-US" altLang="zh-CN"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10387</a:t>
            </a:r>
            <a:r>
              <a:rPr lang="zh-CN" altLang="en-US"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例患者，仅出现</a:t>
            </a:r>
            <a:r>
              <a:rPr lang="en-US" altLang="zh-CN"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12</a:t>
            </a:r>
            <a:r>
              <a:rPr lang="zh-CN" altLang="en-US"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例</a:t>
            </a:r>
            <a:r>
              <a:rPr lang="en-US" altLang="zh-CN"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ADR</a:t>
            </a:r>
            <a:r>
              <a:rPr lang="zh-CN" altLang="en-US"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病例，</a:t>
            </a:r>
            <a:r>
              <a:rPr lang="en-US" altLang="zh-CN"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 ADR</a:t>
            </a:r>
            <a:r>
              <a:rPr lang="zh-CN" altLang="en-US"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发生率为</a:t>
            </a:r>
            <a:r>
              <a:rPr lang="en-US" altLang="zh-CN"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0.115%</a:t>
            </a:r>
            <a:r>
              <a:rPr lang="zh-CN" altLang="en-US" sz="12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200" dirty="0">
                <a:solidFill>
                  <a:srgbClr val="000000"/>
                </a:solidFill>
                <a:effectLst/>
                <a:ea typeface="微软雅黑" panose="020B0503020204020204" pitchFamily="34" charset="-122"/>
                <a:cs typeface="宋体" panose="02010600030101010101" pitchFamily="2" charset="-122"/>
              </a:rPr>
              <a:t>属于偶见不良反应。</a:t>
            </a:r>
            <a:r>
              <a:rPr lang="en-US" altLang="zh-CN" sz="1200" dirty="0">
                <a:solidFill>
                  <a:srgbClr val="000000"/>
                </a:solidFill>
                <a:effectLst/>
                <a:ea typeface="微软雅黑" panose="020B0503020204020204" pitchFamily="34" charset="-122"/>
                <a:cs typeface="宋体" panose="02010600030101010101" pitchFamily="2" charset="-122"/>
              </a:rPr>
              <a:t>ADR</a:t>
            </a:r>
            <a:r>
              <a:rPr lang="zh-CN" altLang="en-US" sz="1200" dirty="0">
                <a:solidFill>
                  <a:srgbClr val="000000"/>
                </a:solidFill>
                <a:effectLst/>
                <a:ea typeface="微软雅黑" panose="020B0503020204020204" pitchFamily="34" charset="-122"/>
                <a:cs typeface="宋体" panose="02010600030101010101" pitchFamily="2" charset="-122"/>
              </a:rPr>
              <a:t>主要表现为皮疹、瘙痒、水肿、寒战等，未监测到严重</a:t>
            </a:r>
            <a:r>
              <a:rPr lang="en-US" altLang="zh-CN" sz="1200" dirty="0">
                <a:solidFill>
                  <a:srgbClr val="000000"/>
                </a:solidFill>
                <a:effectLst/>
                <a:ea typeface="微软雅黑" panose="020B0503020204020204" pitchFamily="34" charset="-122"/>
                <a:cs typeface="宋体" panose="02010600030101010101" pitchFamily="2" charset="-122"/>
              </a:rPr>
              <a:t>ADR</a:t>
            </a:r>
            <a:r>
              <a:rPr lang="zh-CN" altLang="en-US" sz="1200" dirty="0">
                <a:solidFill>
                  <a:srgbClr val="000000"/>
                </a:solidFill>
                <a:effectLst/>
                <a:ea typeface="微软雅黑" panose="020B0503020204020204" pitchFamily="34" charset="-122"/>
                <a:cs typeface="宋体" panose="02010600030101010101" pitchFamily="2" charset="-122"/>
              </a:rPr>
              <a:t>。</a:t>
            </a:r>
            <a:endParaRPr lang="en-US" altLang="zh-CN" sz="1200" dirty="0">
              <a:solidFill>
                <a:srgbClr val="000000"/>
              </a:solidFill>
              <a:effectLst/>
              <a:ea typeface="微软雅黑" panose="020B0503020204020204" pitchFamily="34" charset="-122"/>
              <a:cs typeface="宋体" panose="02010600030101010101" pitchFamily="2" charset="-122"/>
            </a:endParaRPr>
          </a:p>
          <a:p>
            <a:pPr marL="285750" indent="-285750">
              <a:lnSpc>
                <a:spcPct val="180000"/>
              </a:lnSpc>
              <a:buFont typeface="Arial" panose="020B0604020202020204" pitchFamily="34" charset="0"/>
              <a:buChar char="•"/>
            </a:pPr>
            <a:r>
              <a:rPr lang="en-US" altLang="zh-CN" sz="1200" dirty="0">
                <a:solidFill>
                  <a:srgbClr val="000000"/>
                </a:solidFill>
                <a:effectLst/>
                <a:ea typeface="微软雅黑" panose="020B0503020204020204" pitchFamily="34" charset="-122"/>
                <a:cs typeface="宋体" panose="02010600030101010101" pitchFamily="2" charset="-122"/>
              </a:rPr>
              <a:t>2013-2014</a:t>
            </a:r>
            <a:r>
              <a:rPr lang="zh-CN" altLang="en-US" sz="1200" dirty="0">
                <a:solidFill>
                  <a:srgbClr val="000000"/>
                </a:solidFill>
                <a:effectLst/>
                <a:ea typeface="微软雅黑" panose="020B0503020204020204" pitchFamily="34" charset="-122"/>
                <a:cs typeface="宋体" panose="02010600030101010101" pitchFamily="2" charset="-122"/>
              </a:rPr>
              <a:t>年康艾上市后随机、对照、多中心临床研究纳入</a:t>
            </a:r>
            <a:r>
              <a:rPr lang="en-US" altLang="zh-CN" sz="1200" dirty="0">
                <a:solidFill>
                  <a:srgbClr val="000000"/>
                </a:solidFill>
                <a:effectLst/>
                <a:ea typeface="微软雅黑" panose="020B0503020204020204" pitchFamily="34" charset="-122"/>
                <a:cs typeface="宋体" panose="02010600030101010101" pitchFamily="2" charset="-122"/>
              </a:rPr>
              <a:t>390</a:t>
            </a:r>
            <a:r>
              <a:rPr lang="zh-CN" altLang="en-US" sz="1200" dirty="0">
                <a:solidFill>
                  <a:srgbClr val="000000"/>
                </a:solidFill>
                <a:effectLst/>
                <a:ea typeface="微软雅黑" panose="020B0503020204020204" pitchFamily="34" charset="-122"/>
                <a:cs typeface="宋体" panose="02010600030101010101" pitchFamily="2" charset="-122"/>
              </a:rPr>
              <a:t>例患者，出现</a:t>
            </a:r>
            <a:r>
              <a:rPr lang="en-US" altLang="zh-CN" sz="1200" dirty="0">
                <a:solidFill>
                  <a:srgbClr val="000000"/>
                </a:solidFill>
                <a:effectLst/>
                <a:ea typeface="微软雅黑" panose="020B0503020204020204" pitchFamily="34" charset="-122"/>
                <a:cs typeface="宋体" panose="02010600030101010101" pitchFamily="2" charset="-122"/>
              </a:rPr>
              <a:t>4</a:t>
            </a:r>
            <a:r>
              <a:rPr lang="zh-CN" altLang="en-US" sz="1200" dirty="0">
                <a:solidFill>
                  <a:srgbClr val="000000"/>
                </a:solidFill>
                <a:effectLst/>
                <a:ea typeface="微软雅黑" panose="020B0503020204020204" pitchFamily="34" charset="-122"/>
                <a:cs typeface="宋体" panose="02010600030101010101" pitchFamily="2" charset="-122"/>
              </a:rPr>
              <a:t>例</a:t>
            </a:r>
            <a:r>
              <a:rPr lang="en-US" altLang="zh-CN" sz="1200" dirty="0">
                <a:solidFill>
                  <a:srgbClr val="000000"/>
                </a:solidFill>
                <a:effectLst/>
                <a:ea typeface="微软雅黑" panose="020B0503020204020204" pitchFamily="34" charset="-122"/>
                <a:cs typeface="宋体" panose="02010600030101010101" pitchFamily="2" charset="-122"/>
              </a:rPr>
              <a:t>ADR</a:t>
            </a:r>
            <a:r>
              <a:rPr lang="zh-CN" altLang="en-US" sz="1200" dirty="0">
                <a:solidFill>
                  <a:srgbClr val="000000"/>
                </a:solidFill>
                <a:effectLst/>
                <a:ea typeface="微软雅黑" panose="020B0503020204020204" pitchFamily="34" charset="-122"/>
                <a:cs typeface="宋体" panose="02010600030101010101" pitchFamily="2" charset="-122"/>
              </a:rPr>
              <a:t>病例，所有不良反应症状</a:t>
            </a:r>
            <a:r>
              <a:rPr lang="en-US" altLang="zh-CN" sz="1200" dirty="0">
                <a:solidFill>
                  <a:srgbClr val="000000"/>
                </a:solidFill>
                <a:effectLst/>
                <a:ea typeface="微软雅黑" panose="020B0503020204020204" pitchFamily="34" charset="-122"/>
                <a:cs typeface="宋体" panose="02010600030101010101" pitchFamily="2" charset="-122"/>
              </a:rPr>
              <a:t>/</a:t>
            </a:r>
            <a:r>
              <a:rPr lang="zh-CN" altLang="en-US" sz="1200" dirty="0">
                <a:solidFill>
                  <a:srgbClr val="000000"/>
                </a:solidFill>
                <a:effectLst/>
                <a:ea typeface="微软雅黑" panose="020B0503020204020204" pitchFamily="34" charset="-122"/>
                <a:cs typeface="宋体" panose="02010600030101010101" pitchFamily="2" charset="-122"/>
              </a:rPr>
              <a:t>体征主要为轻、中度，在减慢滴注速度、适当给予治疗后不良反应均基本消失或得到改善。</a:t>
            </a:r>
            <a:endParaRPr lang="en-US" altLang="zh-CN" sz="1200" dirty="0">
              <a:solidFill>
                <a:srgbClr val="000000"/>
              </a:solidFill>
              <a:effectLst/>
              <a:ea typeface="微软雅黑" panose="020B0503020204020204" pitchFamily="34" charset="-122"/>
              <a:cs typeface="宋体" panose="02010600030101010101" pitchFamily="2" charset="-122"/>
            </a:endParaRPr>
          </a:p>
          <a:p>
            <a:pPr marL="285750" indent="-285750">
              <a:lnSpc>
                <a:spcPct val="125000"/>
              </a:lnSpc>
              <a:spcBef>
                <a:spcPts val="600"/>
              </a:spcBef>
              <a:buFont typeface="Wingdings" panose="05000000000000000000" pitchFamily="2" charset="2"/>
              <a:buChar char="n"/>
            </a:pPr>
            <a:endPar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endParaRPr>
          </a:p>
        </p:txBody>
      </p:sp>
      <p:sp>
        <p:nvSpPr>
          <p:cNvPr id="29" name="矩形 28">
            <a:extLst>
              <a:ext uri="{FF2B5EF4-FFF2-40B4-BE49-F238E27FC236}">
                <a16:creationId xmlns:a16="http://schemas.microsoft.com/office/drawing/2014/main" id="{FB33665C-DD74-DCA6-A3AD-ACAFC13DC93B}"/>
              </a:ext>
            </a:extLst>
          </p:cNvPr>
          <p:cNvSpPr/>
          <p:nvPr/>
        </p:nvSpPr>
        <p:spPr>
          <a:xfrm>
            <a:off x="806796" y="5565523"/>
            <a:ext cx="10460282" cy="1154722"/>
          </a:xfrm>
          <a:prstGeom prst="rect">
            <a:avLst/>
          </a:prstGeom>
          <a:solidFill>
            <a:sysClr val="window" lastClr="FFFFFF">
              <a:lumMod val="95000"/>
            </a:sysClr>
          </a:solidFill>
          <a:ln w="12700" cap="flat" cmpd="sng" algn="ctr">
            <a:noFill/>
            <a:prstDash val="solid"/>
            <a:miter lim="800000"/>
          </a:ln>
          <a:effectLst/>
        </p:spPr>
        <p:txBody>
          <a:bodyPr rtlCol="0" anchor="ctr"/>
          <a:lstStyle/>
          <a:p>
            <a:pPr marL="171450" marR="0" lvl="0" indent="-288000" algn="just" defTabSz="91440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zh-CN" altLang="en-US" sz="1800" b="0" i="0" u="none" strike="noStrike" kern="0" cap="none" spc="0" normalizeH="0" baseline="0" noProof="0" dirty="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0" name="矩形: 圆角 29">
            <a:extLst>
              <a:ext uri="{FF2B5EF4-FFF2-40B4-BE49-F238E27FC236}">
                <a16:creationId xmlns:a16="http://schemas.microsoft.com/office/drawing/2014/main" id="{5C264D45-064C-1698-8B2C-A7E35A0B47BD}"/>
              </a:ext>
            </a:extLst>
          </p:cNvPr>
          <p:cNvSpPr/>
          <p:nvPr/>
        </p:nvSpPr>
        <p:spPr>
          <a:xfrm>
            <a:off x="753752" y="5425888"/>
            <a:ext cx="3824972" cy="360001"/>
          </a:xfrm>
          <a:prstGeom prst="round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优势或不足</a:t>
            </a:r>
          </a:p>
        </p:txBody>
      </p:sp>
      <p:sp>
        <p:nvSpPr>
          <p:cNvPr id="32" name="TextBox 43">
            <a:extLst>
              <a:ext uri="{FF2B5EF4-FFF2-40B4-BE49-F238E27FC236}">
                <a16:creationId xmlns:a16="http://schemas.microsoft.com/office/drawing/2014/main" id="{16D4AC52-F9B9-23CB-F47F-2B8838AF36D8}"/>
              </a:ext>
            </a:extLst>
          </p:cNvPr>
          <p:cNvSpPr txBox="1"/>
          <p:nvPr/>
        </p:nvSpPr>
        <p:spPr>
          <a:xfrm>
            <a:off x="1167765" y="5804442"/>
            <a:ext cx="10203305" cy="844205"/>
          </a:xfrm>
          <a:prstGeom prst="rect">
            <a:avLst/>
          </a:prstGeom>
          <a:noFill/>
        </p:spPr>
        <p:txBody>
          <a:bodyPr wrap="square">
            <a:spAutoFit/>
          </a:bodyPr>
          <a:lstStyle/>
          <a:p>
            <a:pPr marL="285750" indent="-285750">
              <a:lnSpc>
                <a:spcPct val="125000"/>
              </a:lnSpc>
              <a:spcBef>
                <a:spcPts val="600"/>
              </a:spcBef>
              <a:buFont typeface="Wingdings" panose="05000000000000000000" pitchFamily="2" charset="2"/>
              <a:buChar char="n"/>
            </a:pPr>
            <a:r>
              <a:rPr lang="zh-CN" altLang="en-US" sz="1200" b="1" kern="100" dirty="0">
                <a:latin typeface="等线" panose="02010600030101010101" pitchFamily="2" charset="-122"/>
                <a:ea typeface="微软雅黑" panose="020B0503020204020204" pitchFamily="34" charset="-122"/>
                <a:cs typeface="Times New Roman" panose="02020603050405020304" pitchFamily="18" charset="0"/>
              </a:rPr>
              <a:t>优势：</a:t>
            </a:r>
            <a:r>
              <a:rPr lang="zh-CN" altLang="en-US" sz="1200" kern="100" dirty="0">
                <a:effectLst/>
                <a:latin typeface="等线" panose="02010600030101010101" pitchFamily="2" charset="-122"/>
                <a:ea typeface="微软雅黑" panose="020B0503020204020204" pitchFamily="34" charset="-122"/>
                <a:cs typeface="Times New Roman" panose="02020603050405020304" pitchFamily="18" charset="0"/>
              </a:rPr>
              <a:t>经过多年的挖掘，康艾注射液生产工艺成熟，药效物质、机制明确。不良反应发生率大大低于目录内同类产品的不良反应发生率，且以轻中度为主，对原患疾病影响不明显，患者多能好转或痊愈，儿童、老人均可使用，安全性高。 </a:t>
            </a:r>
            <a:endParaRPr lang="en-US" altLang="zh-CN" sz="1200" kern="100" dirty="0">
              <a:effectLst/>
              <a:latin typeface="等线" panose="02010600030101010101" pitchFamily="2" charset="-122"/>
              <a:ea typeface="微软雅黑" panose="020B0503020204020204" pitchFamily="34" charset="-122"/>
              <a:cs typeface="Times New Roman" panose="02020603050405020304" pitchFamily="18" charset="0"/>
            </a:endParaRPr>
          </a:p>
          <a:p>
            <a:pPr marL="285750" indent="-285750">
              <a:lnSpc>
                <a:spcPct val="125000"/>
              </a:lnSpc>
              <a:spcBef>
                <a:spcPts val="600"/>
              </a:spcBef>
              <a:buFont typeface="Wingdings" panose="05000000000000000000" pitchFamily="2" charset="2"/>
              <a:buChar char="n"/>
            </a:pPr>
            <a:r>
              <a:rPr lang="zh-CN" altLang="en-US" sz="1200" b="1" kern="100" dirty="0">
                <a:latin typeface="等线" panose="02010600030101010101" pitchFamily="2" charset="-122"/>
                <a:ea typeface="微软雅黑" panose="020B0503020204020204" pitchFamily="34" charset="-122"/>
                <a:cs typeface="Times New Roman" panose="02020603050405020304" pitchFamily="18" charset="0"/>
              </a:rPr>
              <a:t>劣势</a:t>
            </a:r>
            <a:r>
              <a:rPr lang="zh-CN" altLang="en-US" sz="1200" b="1" kern="100" dirty="0">
                <a:effectLst/>
                <a:latin typeface="等线" panose="02010600030101010101" pitchFamily="2" charset="-122"/>
                <a:ea typeface="微软雅黑" panose="020B0503020204020204" pitchFamily="34" charset="-122"/>
                <a:cs typeface="Times New Roman" panose="02020603050405020304" pitchFamily="18" charset="0"/>
              </a:rPr>
              <a:t>：</a:t>
            </a:r>
            <a:r>
              <a:rPr lang="zh-CN" altLang="en-US" sz="1200" kern="100" dirty="0">
                <a:latin typeface="等线" panose="02010600030101010101" pitchFamily="2" charset="-122"/>
                <a:ea typeface="微软雅黑" panose="020B0503020204020204" pitchFamily="34" charset="-122"/>
                <a:cs typeface="Times New Roman" panose="02020603050405020304" pitchFamily="18" charset="0"/>
              </a:rPr>
              <a:t>企业近期未开展大样本量安全性研究</a:t>
            </a:r>
            <a:endParaRPr lang="en-US" altLang="zh-CN" sz="1200" kern="100" dirty="0">
              <a:latin typeface="等线" panose="02010600030101010101" pitchFamily="2"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3389676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15757" y="109053"/>
            <a:ext cx="3628390" cy="998220"/>
            <a:chOff x="627" y="77"/>
            <a:chExt cx="5714" cy="1572"/>
          </a:xfrm>
        </p:grpSpPr>
        <p:pic>
          <p:nvPicPr>
            <p:cNvPr id="2" name="图片 1" descr="51miz-E1125086-61ADA3B6"/>
            <p:cNvPicPr>
              <a:picLocks noChangeAspect="1"/>
            </p:cNvPicPr>
            <p:nvPr/>
          </p:nvPicPr>
          <p:blipFill>
            <a:blip r:embed="rId3"/>
            <a:stretch>
              <a:fillRect/>
            </a:stretch>
          </p:blipFill>
          <p:spPr>
            <a:xfrm>
              <a:off x="627" y="77"/>
              <a:ext cx="1572" cy="1572"/>
            </a:xfrm>
            <a:prstGeom prst="rect">
              <a:avLst/>
            </a:prstGeom>
          </p:spPr>
        </p:pic>
        <p:sp>
          <p:nvSpPr>
            <p:cNvPr id="17" name="文本框 16"/>
            <p:cNvSpPr txBox="1"/>
            <p:nvPr/>
          </p:nvSpPr>
          <p:spPr>
            <a:xfrm>
              <a:off x="986" y="500"/>
              <a:ext cx="861" cy="727"/>
            </a:xfrm>
            <a:prstGeom prst="rect">
              <a:avLst/>
            </a:prstGeom>
            <a:noFill/>
          </p:spPr>
          <p:txBody>
            <a:bodyPr wrap="none" rtlCol="0" anchor="t">
              <a:spAutoFit/>
            </a:bodyPr>
            <a:lstStyle/>
            <a:p>
              <a:r>
                <a:rPr lang="en-US" altLang="zh-CN" sz="2400" dirty="0">
                  <a:solidFill>
                    <a:schemeClr val="accent1"/>
                  </a:solidFill>
                  <a:latin typeface="微软雅黑" panose="020B0503020204020204" pitchFamily="34" charset="-122"/>
                  <a:ea typeface="微软雅黑" panose="020B0503020204020204" pitchFamily="34" charset="-122"/>
                  <a:cs typeface="阿里巴巴普惠体" panose="00020600040101010101" pitchFamily="18" charset="-122"/>
                  <a:sym typeface="阿里巴巴普惠体" panose="00020600040101010101" pitchFamily="18" charset="-122"/>
                </a:rPr>
                <a:t>03</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有效性</a:t>
                </a: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latin typeface="微软雅黑" panose="020B0503020204020204" pitchFamily="34" charset="-122"/>
                  <a:ea typeface="微软雅黑" panose="020B0503020204020204" pitchFamily="34" charset="-122"/>
                  <a:sym typeface="+mn-ea"/>
                </a:endParaRPr>
              </a:p>
            </p:txBody>
          </p:sp>
        </p:grpSp>
      </p:grpSp>
      <p:sp>
        <p:nvSpPr>
          <p:cNvPr id="3" name="文本框 8">
            <a:extLst>
              <a:ext uri="{FF2B5EF4-FFF2-40B4-BE49-F238E27FC236}">
                <a16:creationId xmlns:a16="http://schemas.microsoft.com/office/drawing/2014/main" id="{19BB25BD-93D2-7F89-24E8-C2408C89294A}"/>
              </a:ext>
            </a:extLst>
          </p:cNvPr>
          <p:cNvSpPr txBox="1">
            <a:spLocks noChangeArrowheads="1"/>
          </p:cNvSpPr>
          <p:nvPr/>
        </p:nvSpPr>
        <p:spPr bwMode="auto">
          <a:xfrm>
            <a:off x="627174" y="911058"/>
            <a:ext cx="408528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defRPr>
                <a:solidFill>
                  <a:schemeClr val="tx1"/>
                </a:solidFill>
                <a:latin typeface="Calibri" pitchFamily="34" charset="0"/>
                <a:ea typeface="宋体" pitchFamily="2" charset="-122"/>
              </a:defRPr>
            </a:lvl1pPr>
            <a:lvl2pPr marL="742950" indent="-285750" defTabSz="1216025">
              <a:defRPr>
                <a:solidFill>
                  <a:schemeClr val="tx1"/>
                </a:solidFill>
                <a:latin typeface="Calibri" pitchFamily="34" charset="0"/>
                <a:ea typeface="宋体" pitchFamily="2" charset="-122"/>
              </a:defRPr>
            </a:lvl2pPr>
            <a:lvl3pPr marL="1143000" indent="-228600" defTabSz="1216025">
              <a:defRPr>
                <a:solidFill>
                  <a:schemeClr val="tx1"/>
                </a:solidFill>
                <a:latin typeface="Calibri" pitchFamily="34" charset="0"/>
                <a:ea typeface="宋体" pitchFamily="2" charset="-122"/>
              </a:defRPr>
            </a:lvl3pPr>
            <a:lvl4pPr marL="1600200" indent="-228600" defTabSz="1216025">
              <a:defRPr>
                <a:solidFill>
                  <a:schemeClr val="tx1"/>
                </a:solidFill>
                <a:latin typeface="Calibri" pitchFamily="34" charset="0"/>
                <a:ea typeface="宋体" pitchFamily="2" charset="-122"/>
              </a:defRPr>
            </a:lvl4pPr>
            <a:lvl5pPr marL="2057400" indent="-228600" defTabSz="1216025">
              <a:defRPr>
                <a:solidFill>
                  <a:schemeClr val="tx1"/>
                </a:solidFill>
                <a:latin typeface="Calibri" pitchFamily="34" charset="0"/>
                <a:ea typeface="宋体"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9pPr>
          </a:lstStyle>
          <a:p>
            <a:pPr algn="ctr">
              <a:spcBef>
                <a:spcPct val="20000"/>
              </a:spcBef>
            </a:pPr>
            <a:r>
              <a:rPr lang="zh-CN" altLang="en-US" sz="1400" b="1"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新增适应症</a:t>
            </a:r>
            <a:r>
              <a:rPr lang="en-US" altLang="zh-CN" sz="1400" b="1"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1:  </a:t>
            </a:r>
            <a:r>
              <a:rPr lang="zh-CN" altLang="en-US" sz="1400" b="1"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重症监护期间机械通气时的镇静 </a:t>
            </a:r>
            <a:endParaRPr lang="zh-CN" altLang="en-US" sz="1400" b="1" dirty="0">
              <a:solidFill>
                <a:srgbClr val="E7E6E6">
                  <a:lumMod val="90000"/>
                </a:srgb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5" name="文本框 4">
            <a:extLst>
              <a:ext uri="{FF2B5EF4-FFF2-40B4-BE49-F238E27FC236}">
                <a16:creationId xmlns:a16="http://schemas.microsoft.com/office/drawing/2014/main" id="{9D7E1B6B-DCE0-936E-3D66-55F912C975EE}"/>
              </a:ext>
            </a:extLst>
          </p:cNvPr>
          <p:cNvSpPr txBox="1"/>
          <p:nvPr/>
        </p:nvSpPr>
        <p:spPr bwMode="auto">
          <a:xfrm>
            <a:off x="614867" y="996922"/>
            <a:ext cx="2425700" cy="338554"/>
          </a:xfrm>
          <a:prstGeom prst="rect">
            <a:avLst/>
          </a:prstGeom>
          <a:noFill/>
        </p:spPr>
        <p:txBody>
          <a:bodyPr>
            <a:spAutoFit/>
          </a:bodyPr>
          <a:lstStyle/>
          <a:p>
            <a:pPr algn="just">
              <a:defRPr/>
            </a:pPr>
            <a:r>
              <a:rPr lang="zh-CN" altLang="en-US" sz="1600" b="1" dirty="0">
                <a:solidFill>
                  <a:srgbClr val="4A66AC"/>
                </a:solidFill>
                <a:latin typeface="微软雅黑" panose="020B0503020204020204" pitchFamily="34" charset="-122"/>
                <a:ea typeface="微软雅黑" panose="020B0503020204020204" pitchFamily="34" charset="-122"/>
              </a:rPr>
              <a:t>临床试验</a:t>
            </a:r>
            <a:r>
              <a:rPr lang="en-US" altLang="zh-CN" sz="1600" b="1" dirty="0">
                <a:solidFill>
                  <a:srgbClr val="4A66AC"/>
                </a:solidFill>
                <a:latin typeface="微软雅黑" panose="020B0503020204020204" pitchFamily="34" charset="-122"/>
                <a:ea typeface="微软雅黑" panose="020B0503020204020204" pitchFamily="34" charset="-122"/>
              </a:rPr>
              <a:t>/meta</a:t>
            </a:r>
            <a:r>
              <a:rPr lang="zh-CN" altLang="en-US" sz="1600" b="1" dirty="0">
                <a:solidFill>
                  <a:srgbClr val="4A66AC"/>
                </a:solidFill>
                <a:latin typeface="微软雅黑" panose="020B0503020204020204" pitchFamily="34" charset="-122"/>
                <a:ea typeface="微软雅黑" panose="020B0503020204020204" pitchFamily="34" charset="-122"/>
              </a:rPr>
              <a:t>分析</a:t>
            </a:r>
            <a:endParaRPr lang="zh-CN" altLang="en-US" sz="1600" b="1" dirty="0">
              <a:solidFill>
                <a:srgbClr val="044875"/>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8" name="圆角矩形 56">
            <a:extLst>
              <a:ext uri="{FF2B5EF4-FFF2-40B4-BE49-F238E27FC236}">
                <a16:creationId xmlns:a16="http://schemas.microsoft.com/office/drawing/2014/main" id="{8AD43C49-8B0A-65FF-58E5-F8C22BE3E2FE}"/>
              </a:ext>
            </a:extLst>
          </p:cNvPr>
          <p:cNvSpPr/>
          <p:nvPr/>
        </p:nvSpPr>
        <p:spPr>
          <a:xfrm flipV="1">
            <a:off x="627174" y="1339198"/>
            <a:ext cx="2141604" cy="45719"/>
          </a:xfrm>
          <a:prstGeom prst="roundRect">
            <a:avLst>
              <a:gd name="adj" fmla="val 50000"/>
            </a:avLst>
          </a:prstGeom>
          <a:gradFill>
            <a:gsLst>
              <a:gs pos="0">
                <a:sysClr val="window" lastClr="FFFFFF">
                  <a:lumMod val="75000"/>
                </a:sysClr>
              </a:gs>
              <a:gs pos="100000">
                <a:sysClr val="window" lastClr="FFFFFF"/>
              </a:gs>
            </a:gsLst>
            <a:lin ang="54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8167AECB-C69D-03AC-9614-665ADF4E6972}"/>
              </a:ext>
            </a:extLst>
          </p:cNvPr>
          <p:cNvSpPr txBox="1"/>
          <p:nvPr/>
        </p:nvSpPr>
        <p:spPr>
          <a:xfrm>
            <a:off x="1223832" y="911058"/>
            <a:ext cx="9595241" cy="6426375"/>
          </a:xfrm>
          <a:prstGeom prst="rect">
            <a:avLst/>
          </a:prstGeom>
          <a:noFill/>
        </p:spPr>
        <p:txBody>
          <a:bodyPr wrap="square" rtlCol="0">
            <a:spAutoFit/>
          </a:bodyPr>
          <a:lstStyle/>
          <a:p>
            <a:pPr>
              <a:lnSpc>
                <a:spcPct val="140000"/>
              </a:lnSpc>
            </a:pPr>
            <a:endParaRPr lang="en-US" altLang="zh-CN" sz="2000" b="1" dirty="0">
              <a:solidFill>
                <a:srgbClr val="4A66AC"/>
              </a:solidFill>
              <a:latin typeface="微软雅黑" panose="020B0503020204020204" pitchFamily="34" charset="-122"/>
              <a:ea typeface="微软雅黑" panose="020B0503020204020204" pitchFamily="34" charset="-122"/>
            </a:endParaRPr>
          </a:p>
          <a:p>
            <a:pPr>
              <a:lnSpc>
                <a:spcPct val="140000"/>
              </a:lnSpc>
            </a:pPr>
            <a:endParaRPr lang="en-US" altLang="zh-CN" sz="1400" dirty="0">
              <a:solidFill>
                <a:prstClr val="black"/>
              </a:solidFill>
              <a:latin typeface="微软雅黑" panose="020B0503020204020204" pitchFamily="34" charset="-122"/>
              <a:ea typeface="微软雅黑" panose="020B0503020204020204" pitchFamily="34" charset="-122"/>
            </a:endParaRPr>
          </a:p>
          <a:p>
            <a:pPr marL="342900" indent="-342900">
              <a:lnSpc>
                <a:spcPct val="150000"/>
              </a:lnSpc>
              <a:buFont typeface="+mj-lt"/>
              <a:buAutoNum type="arabicPeriod"/>
            </a:pPr>
            <a:r>
              <a:rPr lang="zh-CN" altLang="en-US" sz="1600" baseline="30000" dirty="0">
                <a:solidFill>
                  <a:prstClr val="black"/>
                </a:solidFill>
                <a:latin typeface="微软雅黑" panose="020B0503020204020204" pitchFamily="34" charset="-122"/>
                <a:ea typeface="微软雅黑" panose="020B0503020204020204" pitchFamily="34" charset="-122"/>
              </a:rPr>
              <a:t>一项康艾联合同步放化疗治疗中晚期宫颈癌的疗效的</a:t>
            </a:r>
            <a:r>
              <a:rPr lang="en-US" altLang="zh-CN" sz="1600" baseline="30000" dirty="0">
                <a:solidFill>
                  <a:prstClr val="black"/>
                </a:solidFill>
                <a:latin typeface="微软雅黑" panose="020B0503020204020204" pitchFamily="34" charset="-122"/>
                <a:ea typeface="微软雅黑" panose="020B0503020204020204" pitchFamily="34" charset="-122"/>
              </a:rPr>
              <a:t>META</a:t>
            </a:r>
            <a:r>
              <a:rPr lang="zh-CN" altLang="en-US" sz="1600" baseline="30000" dirty="0">
                <a:solidFill>
                  <a:prstClr val="black"/>
                </a:solidFill>
                <a:latin typeface="微软雅黑" panose="020B0503020204020204" pitchFamily="34" charset="-122"/>
                <a:ea typeface="微软雅黑" panose="020B0503020204020204" pitchFamily="34" charset="-122"/>
              </a:rPr>
              <a:t>分析。纳入 </a:t>
            </a:r>
            <a:r>
              <a:rPr lang="en-US" altLang="zh-CN" sz="1600" baseline="30000" dirty="0">
                <a:solidFill>
                  <a:prstClr val="black"/>
                </a:solidFill>
                <a:latin typeface="微软雅黑" panose="020B0503020204020204" pitchFamily="34" charset="-122"/>
                <a:ea typeface="微软雅黑" panose="020B0503020204020204" pitchFamily="34" charset="-122"/>
              </a:rPr>
              <a:t>6 </a:t>
            </a:r>
            <a:r>
              <a:rPr lang="zh-CN" altLang="en-US" sz="1600" baseline="30000" dirty="0">
                <a:solidFill>
                  <a:prstClr val="black"/>
                </a:solidFill>
                <a:latin typeface="微软雅黑" panose="020B0503020204020204" pitchFamily="34" charset="-122"/>
                <a:ea typeface="微软雅黑" panose="020B0503020204020204" pitchFamily="34" charset="-122"/>
              </a:rPr>
              <a:t>项 Ｒ</a:t>
            </a:r>
            <a:r>
              <a:rPr lang="en-US" altLang="zh-CN" sz="1600" baseline="30000" dirty="0">
                <a:solidFill>
                  <a:prstClr val="black"/>
                </a:solidFill>
                <a:latin typeface="微软雅黑" panose="020B0503020204020204" pitchFamily="34" charset="-122"/>
                <a:ea typeface="微软雅黑" panose="020B0503020204020204" pitchFamily="34" charset="-122"/>
              </a:rPr>
              <a:t>CT</a:t>
            </a:r>
            <a:r>
              <a:rPr lang="zh-CN" altLang="en-US" sz="1600" baseline="30000" dirty="0">
                <a:solidFill>
                  <a:prstClr val="black"/>
                </a:solidFill>
                <a:latin typeface="微软雅黑" panose="020B0503020204020204" pitchFamily="34" charset="-122"/>
                <a:ea typeface="微软雅黑" panose="020B0503020204020204" pitchFamily="34" charset="-122"/>
              </a:rPr>
              <a:t>，共计 </a:t>
            </a:r>
            <a:r>
              <a:rPr lang="en-US" altLang="zh-CN" sz="1600" baseline="30000" dirty="0">
                <a:solidFill>
                  <a:prstClr val="black"/>
                </a:solidFill>
                <a:latin typeface="微软雅黑" panose="020B0503020204020204" pitchFamily="34" charset="-122"/>
                <a:ea typeface="微软雅黑" panose="020B0503020204020204" pitchFamily="34" charset="-122"/>
              </a:rPr>
              <a:t>570 </a:t>
            </a:r>
            <a:r>
              <a:rPr lang="zh-CN" altLang="en-US" sz="1600" baseline="30000" dirty="0">
                <a:solidFill>
                  <a:prstClr val="black"/>
                </a:solidFill>
                <a:latin typeface="微软雅黑" panose="020B0503020204020204" pitchFamily="34" charset="-122"/>
                <a:ea typeface="微软雅黑" panose="020B0503020204020204" pitchFamily="34" charset="-122"/>
              </a:rPr>
              <a:t>例中晚期宫颈癌患者中，在同步放化疗的治疗基础上配合康艾注射液与单同步放化疗的比较。发现</a:t>
            </a:r>
            <a:r>
              <a:rPr lang="en-US" altLang="zh-CN" sz="1600" baseline="30000" dirty="0">
                <a:solidFill>
                  <a:prstClr val="black"/>
                </a:solidFill>
                <a:latin typeface="微软雅黑" panose="020B0503020204020204" pitchFamily="34" charset="-122"/>
                <a:ea typeface="微软雅黑" panose="020B0503020204020204" pitchFamily="34" charset="-122"/>
              </a:rPr>
              <a:t>:;</a:t>
            </a:r>
            <a:r>
              <a:rPr lang="zh-CN" altLang="en-US" sz="1600" baseline="30000" dirty="0">
                <a:solidFill>
                  <a:prstClr val="black"/>
                </a:solidFill>
                <a:latin typeface="微软雅黑" panose="020B0503020204020204" pitchFamily="34" charset="-122"/>
                <a:ea typeface="微软雅黑" panose="020B0503020204020204" pitchFamily="34" charset="-122"/>
              </a:rPr>
              <a:t>康艾组对放化疗白细胞下降有一定的减轻作用［</a:t>
            </a:r>
            <a:r>
              <a:rPr lang="en-US" altLang="zh-CN" sz="1600" baseline="30000" dirty="0">
                <a:solidFill>
                  <a:prstClr val="black"/>
                </a:solidFill>
                <a:latin typeface="微软雅黑" panose="020B0503020204020204" pitchFamily="34" charset="-122"/>
                <a:ea typeface="微软雅黑" panose="020B0503020204020204" pitchFamily="34" charset="-122"/>
              </a:rPr>
              <a:t>O</a:t>
            </a:r>
            <a:r>
              <a:rPr lang="zh-CN" altLang="en-US" sz="1600" baseline="30000" dirty="0">
                <a:solidFill>
                  <a:prstClr val="black"/>
                </a:solidFill>
                <a:latin typeface="微软雅黑" panose="020B0503020204020204" pitchFamily="34" charset="-122"/>
                <a:ea typeface="微软雅黑" panose="020B0503020204020204" pitchFamily="34" charset="-122"/>
              </a:rPr>
              <a:t>Ｒ </a:t>
            </a:r>
            <a:r>
              <a:rPr lang="en-US" altLang="zh-CN" sz="1600" baseline="30000" dirty="0">
                <a:solidFill>
                  <a:prstClr val="black"/>
                </a:solidFill>
                <a:latin typeface="微软雅黑" panose="020B0503020204020204" pitchFamily="34" charset="-122"/>
                <a:ea typeface="微软雅黑" panose="020B0503020204020204" pitchFamily="34" charset="-122"/>
              </a:rPr>
              <a:t>= 0. 51</a:t>
            </a:r>
            <a:r>
              <a:rPr lang="zh-CN" altLang="en-US" sz="1600" baseline="30000" dirty="0">
                <a:solidFill>
                  <a:prstClr val="black"/>
                </a:solidFill>
                <a:latin typeface="微软雅黑" panose="020B0503020204020204" pitchFamily="34" charset="-122"/>
                <a:ea typeface="微软雅黑" panose="020B0503020204020204" pitchFamily="34" charset="-122"/>
              </a:rPr>
              <a:t>］，康艾组近期疗效增效显著［</a:t>
            </a:r>
            <a:r>
              <a:rPr lang="en-US" altLang="zh-CN" sz="1600" baseline="30000" dirty="0">
                <a:solidFill>
                  <a:prstClr val="black"/>
                </a:solidFill>
                <a:latin typeface="微软雅黑" panose="020B0503020204020204" pitchFamily="34" charset="-122"/>
                <a:ea typeface="微软雅黑" panose="020B0503020204020204" pitchFamily="34" charset="-122"/>
              </a:rPr>
              <a:t>O</a:t>
            </a:r>
            <a:r>
              <a:rPr lang="zh-CN" altLang="en-US" sz="1600" baseline="30000" dirty="0">
                <a:solidFill>
                  <a:prstClr val="black"/>
                </a:solidFill>
                <a:latin typeface="微软雅黑" panose="020B0503020204020204" pitchFamily="34" charset="-122"/>
                <a:ea typeface="微软雅黑" panose="020B0503020204020204" pitchFamily="34" charset="-122"/>
              </a:rPr>
              <a:t>Ｒ</a:t>
            </a:r>
            <a:r>
              <a:rPr lang="en-US" altLang="zh-CN" sz="1600" baseline="30000" dirty="0">
                <a:solidFill>
                  <a:prstClr val="black"/>
                </a:solidFill>
                <a:latin typeface="微软雅黑" panose="020B0503020204020204" pitchFamily="34" charset="-122"/>
                <a:ea typeface="微软雅黑" panose="020B0503020204020204" pitchFamily="34" charset="-122"/>
              </a:rPr>
              <a:t>= 3. 13)</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P</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0. 00001</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a:t>
            </a:r>
            <a:r>
              <a:rPr lang="zh-CN" altLang="en-US" sz="1600" baseline="30000" dirty="0">
                <a:solidFill>
                  <a:prstClr val="black"/>
                </a:solidFill>
                <a:latin typeface="微软雅黑" panose="020B0503020204020204" pitchFamily="34" charset="-122"/>
                <a:ea typeface="微软雅黑" panose="020B0503020204020204" pitchFamily="34" charset="-122"/>
              </a:rPr>
              <a:t>对放化疗消化道不良反应的减轻作用明显［</a:t>
            </a:r>
            <a:r>
              <a:rPr lang="en-US" altLang="zh-CN" sz="1600" baseline="30000" dirty="0">
                <a:solidFill>
                  <a:prstClr val="black"/>
                </a:solidFill>
                <a:latin typeface="微软雅黑" panose="020B0503020204020204" pitchFamily="34" charset="-122"/>
                <a:ea typeface="微软雅黑" panose="020B0503020204020204" pitchFamily="34" charset="-122"/>
              </a:rPr>
              <a:t>O</a:t>
            </a:r>
            <a:r>
              <a:rPr lang="zh-CN" altLang="en-US" sz="1600" baseline="30000" dirty="0">
                <a:solidFill>
                  <a:prstClr val="black"/>
                </a:solidFill>
                <a:latin typeface="微软雅黑" panose="020B0503020204020204" pitchFamily="34" charset="-122"/>
                <a:ea typeface="微软雅黑" panose="020B0503020204020204" pitchFamily="34" charset="-122"/>
              </a:rPr>
              <a:t>Ｒ </a:t>
            </a:r>
            <a:r>
              <a:rPr lang="en-US" altLang="zh-CN" sz="1600" baseline="30000" dirty="0">
                <a:solidFill>
                  <a:prstClr val="black"/>
                </a:solidFill>
                <a:latin typeface="微软雅黑" panose="020B0503020204020204" pitchFamily="34" charset="-122"/>
                <a:ea typeface="微软雅黑" panose="020B0503020204020204" pitchFamily="34" charset="-122"/>
              </a:rPr>
              <a:t>= 0. 38</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a:t>
            </a:r>
            <a:r>
              <a:rPr lang="zh-CN" altLang="en-US" sz="1600" baseline="30000" dirty="0">
                <a:solidFill>
                  <a:prstClr val="black"/>
                </a:solidFill>
                <a:latin typeface="微软雅黑" panose="020B0503020204020204" pitchFamily="34" charset="-122"/>
                <a:ea typeface="微软雅黑" panose="020B0503020204020204" pitchFamily="34" charset="-122"/>
              </a:rPr>
              <a:t>对患者生活质量有所提高［</a:t>
            </a:r>
            <a:r>
              <a:rPr lang="en-US" altLang="zh-CN" sz="1600" baseline="30000" dirty="0">
                <a:solidFill>
                  <a:prstClr val="black"/>
                </a:solidFill>
                <a:latin typeface="微软雅黑" panose="020B0503020204020204" pitchFamily="34" charset="-122"/>
                <a:ea typeface="微软雅黑" panose="020B0503020204020204" pitchFamily="34" charset="-122"/>
              </a:rPr>
              <a:t>O</a:t>
            </a:r>
            <a:r>
              <a:rPr lang="zh-CN" altLang="en-US" sz="1600" baseline="30000" dirty="0">
                <a:solidFill>
                  <a:prstClr val="black"/>
                </a:solidFill>
                <a:latin typeface="微软雅黑" panose="020B0503020204020204" pitchFamily="34" charset="-122"/>
                <a:ea typeface="微软雅黑" panose="020B0503020204020204" pitchFamily="34" charset="-122"/>
              </a:rPr>
              <a:t>Ｒ </a:t>
            </a:r>
            <a:r>
              <a:rPr lang="en-US" altLang="zh-CN" sz="1600" baseline="30000" dirty="0">
                <a:solidFill>
                  <a:prstClr val="black"/>
                </a:solidFill>
                <a:latin typeface="微软雅黑" panose="020B0503020204020204" pitchFamily="34" charset="-122"/>
                <a:ea typeface="微软雅黑" panose="020B0503020204020204" pitchFamily="34" charset="-122"/>
              </a:rPr>
              <a:t>= 3. 91)</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P</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0. 00001</a:t>
            </a:r>
            <a:r>
              <a:rPr lang="zh-CN" altLang="en-US" sz="1600" baseline="30000" dirty="0">
                <a:solidFill>
                  <a:prstClr val="black"/>
                </a:solidFill>
                <a:latin typeface="微软雅黑" panose="020B0503020204020204" pitchFamily="34" charset="-122"/>
                <a:ea typeface="微软雅黑" panose="020B0503020204020204" pitchFamily="34" charset="-122"/>
              </a:rPr>
              <a:t>，可显著提高疗效并提高患者生活质量。</a:t>
            </a:r>
            <a:endParaRPr lang="en-US" altLang="zh-CN" sz="1600" baseline="30000" dirty="0">
              <a:solidFill>
                <a:prstClr val="black"/>
              </a:solidFill>
              <a:latin typeface="微软雅黑" panose="020B0503020204020204" pitchFamily="34" charset="-122"/>
              <a:ea typeface="微软雅黑" panose="020B0503020204020204" pitchFamily="34" charset="-122"/>
            </a:endParaRPr>
          </a:p>
          <a:p>
            <a:pPr marL="342900" indent="-342900">
              <a:lnSpc>
                <a:spcPct val="150000"/>
              </a:lnSpc>
              <a:buFont typeface="+mj-lt"/>
              <a:buAutoNum type="arabicPeriod"/>
            </a:pPr>
            <a:r>
              <a:rPr lang="zh-CN" altLang="en-US" sz="1600" baseline="30000" dirty="0">
                <a:solidFill>
                  <a:prstClr val="black"/>
                </a:solidFill>
                <a:latin typeface="微软雅黑" panose="020B0503020204020204" pitchFamily="34" charset="-122"/>
                <a:ea typeface="微软雅黑" panose="020B0503020204020204" pitchFamily="34" charset="-122"/>
              </a:rPr>
              <a:t>一项关于研究了康艾对化疗后的白细胞减少症研究，共纳入</a:t>
            </a:r>
            <a:r>
              <a:rPr lang="en-US" altLang="zh-CN" sz="1600" baseline="30000" dirty="0">
                <a:solidFill>
                  <a:prstClr val="black"/>
                </a:solidFill>
                <a:latin typeface="微软雅黑" panose="020B0503020204020204" pitchFamily="34" charset="-122"/>
                <a:ea typeface="微软雅黑" panose="020B0503020204020204" pitchFamily="34" charset="-122"/>
              </a:rPr>
              <a:t>96</a:t>
            </a:r>
            <a:r>
              <a:rPr lang="zh-CN" altLang="en-US" sz="1600" baseline="30000" dirty="0">
                <a:solidFill>
                  <a:prstClr val="black"/>
                </a:solidFill>
                <a:latin typeface="微软雅黑" panose="020B0503020204020204" pitchFamily="34" charset="-122"/>
                <a:ea typeface="微软雅黑" panose="020B0503020204020204" pitchFamily="34" charset="-122"/>
              </a:rPr>
              <a:t>例腺性膀胱炎患者。结果显示：康艾注射液治疗腺性膀胱炎患者膀胱灌注化疗后白细胞减少症有明显疗效。与对照组相比近期临床总有效率（</a:t>
            </a:r>
            <a:r>
              <a:rPr lang="en-US" altLang="zh-CN" sz="1600" baseline="30000" dirty="0">
                <a:solidFill>
                  <a:prstClr val="black"/>
                </a:solidFill>
                <a:latin typeface="微软雅黑" panose="020B0503020204020204" pitchFamily="34" charset="-122"/>
                <a:ea typeface="微软雅黑" panose="020B0503020204020204" pitchFamily="34" charset="-122"/>
              </a:rPr>
              <a:t>98% VS 65.2%</a:t>
            </a:r>
            <a:r>
              <a:rPr lang="zh-CN" altLang="en-US" sz="1600" baseline="30000" dirty="0">
                <a:solidFill>
                  <a:prstClr val="black"/>
                </a:solidFill>
                <a:latin typeface="微软雅黑" panose="020B0503020204020204" pitchFamily="34" charset="-122"/>
                <a:ea typeface="微软雅黑" panose="020B0503020204020204" pitchFamily="34" charset="-122"/>
              </a:rPr>
              <a:t>）、康艾组治疗前后</a:t>
            </a:r>
            <a:r>
              <a:rPr lang="en-US" altLang="zh-CN" sz="1600" baseline="30000" dirty="0">
                <a:solidFill>
                  <a:prstClr val="black"/>
                </a:solidFill>
                <a:latin typeface="微软雅黑" panose="020B0503020204020204" pitchFamily="34" charset="-122"/>
                <a:ea typeface="微软雅黑" panose="020B0503020204020204" pitchFamily="34" charset="-122"/>
              </a:rPr>
              <a:t>WBC</a:t>
            </a:r>
            <a:r>
              <a:rPr lang="zh-CN" altLang="en-US" sz="1600" baseline="30000" dirty="0">
                <a:solidFill>
                  <a:prstClr val="black"/>
                </a:solidFill>
                <a:latin typeface="微软雅黑" panose="020B0503020204020204" pitchFamily="34" charset="-122"/>
                <a:ea typeface="微软雅黑" panose="020B0503020204020204" pitchFamily="34" charset="-122"/>
              </a:rPr>
              <a:t>比较（</a:t>
            </a:r>
            <a:r>
              <a:rPr lang="en-US" altLang="zh-CN" sz="1600" baseline="30000" dirty="0">
                <a:solidFill>
                  <a:prstClr val="black"/>
                </a:solidFill>
                <a:latin typeface="微软雅黑" panose="020B0503020204020204" pitchFamily="34" charset="-122"/>
                <a:ea typeface="微软雅黑" panose="020B0503020204020204" pitchFamily="34" charset="-122"/>
              </a:rPr>
              <a:t>3.351±0.423 VS 4.795±1.105</a:t>
            </a:r>
            <a:r>
              <a:rPr lang="zh-CN" altLang="en-US" sz="1600" baseline="30000" dirty="0">
                <a:solidFill>
                  <a:prstClr val="black"/>
                </a:solidFill>
                <a:latin typeface="微软雅黑" panose="020B0503020204020204" pitchFamily="34" charset="-122"/>
                <a:ea typeface="微软雅黑" panose="020B0503020204020204" pitchFamily="34" charset="-122"/>
              </a:rPr>
              <a:t>）与对照组</a:t>
            </a:r>
            <a:r>
              <a:rPr lang="en-US" altLang="zh-CN" sz="1600" baseline="30000" dirty="0">
                <a:solidFill>
                  <a:prstClr val="black"/>
                </a:solidFill>
                <a:latin typeface="微软雅黑" panose="020B0503020204020204" pitchFamily="34" charset="-122"/>
                <a:ea typeface="微软雅黑" panose="020B0503020204020204" pitchFamily="34" charset="-122"/>
              </a:rPr>
              <a:t>WBC</a:t>
            </a:r>
            <a:r>
              <a:rPr lang="zh-CN" altLang="en-US" sz="1600" baseline="30000" dirty="0">
                <a:solidFill>
                  <a:prstClr val="black"/>
                </a:solidFill>
                <a:latin typeface="微软雅黑" panose="020B0503020204020204" pitchFamily="34" charset="-122"/>
                <a:ea typeface="微软雅黑" panose="020B0503020204020204" pitchFamily="34" charset="-122"/>
              </a:rPr>
              <a:t>比较（</a:t>
            </a:r>
            <a:r>
              <a:rPr lang="en-US" altLang="zh-CN" sz="1600" baseline="30000" dirty="0">
                <a:solidFill>
                  <a:prstClr val="black"/>
                </a:solidFill>
                <a:latin typeface="微软雅黑" panose="020B0503020204020204" pitchFamily="34" charset="-122"/>
                <a:ea typeface="微软雅黑" panose="020B0503020204020204" pitchFamily="34" charset="-122"/>
              </a:rPr>
              <a:t>4.135±1.102 VS 4.795±1.105</a:t>
            </a:r>
            <a:r>
              <a:rPr lang="zh-CN" altLang="en-US" sz="1600" baseline="30000" dirty="0">
                <a:solidFill>
                  <a:prstClr val="black"/>
                </a:solidFill>
                <a:latin typeface="微软雅黑" panose="020B0503020204020204" pitchFamily="34" charset="-122"/>
                <a:ea typeface="微软雅黑" panose="020B0503020204020204" pitchFamily="34" charset="-122"/>
              </a:rPr>
              <a:t>），均具有统计学意义。</a:t>
            </a:r>
            <a:r>
              <a:rPr lang="en-US" altLang="zh-CN" sz="1600" baseline="30000" dirty="0">
                <a:solidFill>
                  <a:prstClr val="black"/>
                </a:solidFill>
                <a:latin typeface="微软雅黑" panose="020B0503020204020204" pitchFamily="34" charset="-122"/>
                <a:ea typeface="微软雅黑" panose="020B0503020204020204" pitchFamily="34" charset="-122"/>
              </a:rPr>
              <a:t> </a:t>
            </a:r>
          </a:p>
          <a:p>
            <a:pPr marL="342900" indent="-342900">
              <a:lnSpc>
                <a:spcPct val="150000"/>
              </a:lnSpc>
              <a:buFont typeface="+mj-lt"/>
              <a:buAutoNum type="arabicPeriod"/>
            </a:pPr>
            <a:r>
              <a:rPr lang="zh-CN" altLang="en-US" sz="1600" baseline="30000" dirty="0">
                <a:solidFill>
                  <a:prstClr val="black"/>
                </a:solidFill>
                <a:latin typeface="微软雅黑" panose="020B0503020204020204" pitchFamily="34" charset="-122"/>
                <a:ea typeface="微软雅黑" panose="020B0503020204020204" pitchFamily="34" charset="-122"/>
              </a:rPr>
              <a:t>一项关于康艾注射液联合</a:t>
            </a:r>
            <a:r>
              <a:rPr lang="en-US" altLang="zh-CN" sz="1600" baseline="30000" dirty="0">
                <a:solidFill>
                  <a:prstClr val="black"/>
                </a:solidFill>
                <a:latin typeface="微软雅黑" panose="020B0503020204020204" pitchFamily="34" charset="-122"/>
                <a:ea typeface="微软雅黑" panose="020B0503020204020204" pitchFamily="34" charset="-122"/>
              </a:rPr>
              <a:t>FOLFIR I</a:t>
            </a:r>
            <a:r>
              <a:rPr lang="zh-CN" altLang="en-US" sz="1600" baseline="30000" dirty="0">
                <a:solidFill>
                  <a:prstClr val="black"/>
                </a:solidFill>
                <a:latin typeface="微软雅黑" panose="020B0503020204020204" pitchFamily="34" charset="-122"/>
                <a:ea typeface="微软雅黑" panose="020B0503020204020204" pitchFamily="34" charset="-122"/>
              </a:rPr>
              <a:t>方案治疗结直肠癌的</a:t>
            </a:r>
            <a:r>
              <a:rPr lang="en-US" altLang="zh-CN" sz="1600" baseline="30000" dirty="0">
                <a:solidFill>
                  <a:prstClr val="black"/>
                </a:solidFill>
                <a:latin typeface="微软雅黑" panose="020B0503020204020204" pitchFamily="34" charset="-122"/>
                <a:ea typeface="微软雅黑" panose="020B0503020204020204" pitchFamily="34" charset="-122"/>
              </a:rPr>
              <a:t>META</a:t>
            </a:r>
            <a:r>
              <a:rPr lang="zh-CN" altLang="en-US" sz="1600" baseline="30000" dirty="0">
                <a:solidFill>
                  <a:prstClr val="black"/>
                </a:solidFill>
                <a:latin typeface="微软雅黑" panose="020B0503020204020204" pitchFamily="34" charset="-122"/>
                <a:ea typeface="微软雅黑" panose="020B0503020204020204" pitchFamily="34" charset="-122"/>
              </a:rPr>
              <a:t>分析，共纳入 </a:t>
            </a:r>
            <a:r>
              <a:rPr lang="en-US" altLang="zh-CN" sz="1600" baseline="30000" dirty="0">
                <a:solidFill>
                  <a:prstClr val="black"/>
                </a:solidFill>
                <a:latin typeface="微软雅黑" panose="020B0503020204020204" pitchFamily="34" charset="-122"/>
                <a:ea typeface="微软雅黑" panose="020B0503020204020204" pitchFamily="34" charset="-122"/>
              </a:rPr>
              <a:t>4 </a:t>
            </a:r>
            <a:r>
              <a:rPr lang="zh-CN" altLang="en-US" sz="1600" baseline="30000" dirty="0">
                <a:solidFill>
                  <a:prstClr val="black"/>
                </a:solidFill>
                <a:latin typeface="微软雅黑" panose="020B0503020204020204" pitchFamily="34" charset="-122"/>
                <a:ea typeface="微软雅黑" panose="020B0503020204020204" pitchFamily="34" charset="-122"/>
              </a:rPr>
              <a:t>项研究，涉及患者 </a:t>
            </a:r>
            <a:r>
              <a:rPr lang="en-US" altLang="zh-CN" sz="1600" baseline="30000" dirty="0">
                <a:solidFill>
                  <a:prstClr val="black"/>
                </a:solidFill>
                <a:latin typeface="微软雅黑" panose="020B0503020204020204" pitchFamily="34" charset="-122"/>
                <a:ea typeface="微软雅黑" panose="020B0503020204020204" pitchFamily="34" charset="-122"/>
              </a:rPr>
              <a:t>299 </a:t>
            </a:r>
            <a:r>
              <a:rPr lang="zh-CN" altLang="en-US" sz="1600" baseline="30000" dirty="0">
                <a:solidFill>
                  <a:prstClr val="black"/>
                </a:solidFill>
                <a:latin typeface="微软雅黑" panose="020B0503020204020204" pitchFamily="34" charset="-122"/>
                <a:ea typeface="微软雅黑" panose="020B0503020204020204" pitchFamily="34" charset="-122"/>
              </a:rPr>
              <a:t>名</a:t>
            </a:r>
            <a:r>
              <a:rPr lang="en-US" altLang="zh-CN" sz="1600" baseline="30000" dirty="0">
                <a:solidFill>
                  <a:prstClr val="black"/>
                </a:solidFill>
                <a:latin typeface="微软雅黑" panose="020B0503020204020204" pitchFamily="34" charset="-122"/>
                <a:ea typeface="微软雅黑" panose="020B0503020204020204" pitchFamily="34" charset="-122"/>
              </a:rPr>
              <a:t>Meta </a:t>
            </a:r>
            <a:r>
              <a:rPr lang="zh-CN" altLang="en-US" sz="1600" baseline="30000" dirty="0">
                <a:solidFill>
                  <a:prstClr val="black"/>
                </a:solidFill>
                <a:latin typeface="微软雅黑" panose="020B0503020204020204" pitchFamily="34" charset="-122"/>
                <a:ea typeface="微软雅黑" panose="020B0503020204020204" pitchFamily="34" charset="-122"/>
              </a:rPr>
              <a:t>分析，结果显示康艾组白细胞减少发生率明显低于对照方案组（</a:t>
            </a:r>
            <a:r>
              <a:rPr lang="en-US" altLang="zh-CN" sz="1600" baseline="30000" dirty="0">
                <a:solidFill>
                  <a:prstClr val="black"/>
                </a:solidFill>
                <a:latin typeface="微软雅黑" panose="020B0503020204020204" pitchFamily="34" charset="-122"/>
                <a:ea typeface="微软雅黑" panose="020B0503020204020204" pitchFamily="34" charset="-122"/>
              </a:rPr>
              <a:t>P</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0.01</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OR=51.46</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95%CI=10.36~255.67</a:t>
            </a:r>
            <a:r>
              <a:rPr lang="zh-CN" altLang="en-US" sz="1600" baseline="30000" dirty="0">
                <a:solidFill>
                  <a:prstClr val="black"/>
                </a:solidFill>
                <a:latin typeface="微软雅黑" panose="020B0503020204020204" pitchFamily="34" charset="-122"/>
                <a:ea typeface="微软雅黑" panose="020B0503020204020204" pitchFamily="34" charset="-122"/>
              </a:rPr>
              <a:t>），治疗后的有效率差异有统计学意义（</a:t>
            </a:r>
            <a:r>
              <a:rPr lang="en-US" altLang="zh-CN" sz="1600" baseline="30000" dirty="0">
                <a:solidFill>
                  <a:prstClr val="black"/>
                </a:solidFill>
                <a:latin typeface="微软雅黑" panose="020B0503020204020204" pitchFamily="34" charset="-122"/>
                <a:ea typeface="微软雅黑" panose="020B0503020204020204" pitchFamily="34" charset="-122"/>
              </a:rPr>
              <a:t>P</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0.01</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OR=1.82</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95%CI=1.16~2.87</a:t>
            </a:r>
            <a:r>
              <a:rPr lang="zh-CN" altLang="en-US" sz="1600" baseline="30000" dirty="0">
                <a:solidFill>
                  <a:prstClr val="black"/>
                </a:solidFill>
                <a:latin typeface="微软雅黑" panose="020B0503020204020204" pitchFamily="34" charset="-122"/>
                <a:ea typeface="微软雅黑" panose="020B0503020204020204" pitchFamily="34" charset="-122"/>
              </a:rPr>
              <a:t>）；康艾组对结直肠癌的生活质量改善率，与对照组比较，差异有统计学意义（</a:t>
            </a:r>
            <a:r>
              <a:rPr lang="en-US" altLang="zh-CN" sz="1600" baseline="30000" dirty="0">
                <a:solidFill>
                  <a:prstClr val="black"/>
                </a:solidFill>
                <a:latin typeface="微软雅黑" panose="020B0503020204020204" pitchFamily="34" charset="-122"/>
                <a:ea typeface="微软雅黑" panose="020B0503020204020204" pitchFamily="34" charset="-122"/>
              </a:rPr>
              <a:t>P</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0.01</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OR=2.32</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95%CI=1.33~4.07</a:t>
            </a:r>
            <a:r>
              <a:rPr lang="zh-CN" altLang="en-US" sz="1600" baseline="30000" dirty="0">
                <a:solidFill>
                  <a:prstClr val="black"/>
                </a:solidFill>
                <a:latin typeface="微软雅黑" panose="020B0503020204020204" pitchFamily="34" charset="-122"/>
                <a:ea typeface="微软雅黑" panose="020B0503020204020204" pitchFamily="34" charset="-122"/>
              </a:rPr>
              <a:t>） 。</a:t>
            </a:r>
            <a:endParaRPr lang="en-US" altLang="zh-CN" sz="1600" baseline="30000" dirty="0">
              <a:solidFill>
                <a:prstClr val="black"/>
              </a:solidFill>
              <a:latin typeface="微软雅黑" panose="020B0503020204020204" pitchFamily="34" charset="-122"/>
              <a:ea typeface="微软雅黑" panose="020B0503020204020204" pitchFamily="34" charset="-122"/>
            </a:endParaRPr>
          </a:p>
          <a:p>
            <a:pPr marL="342900" indent="-342900">
              <a:lnSpc>
                <a:spcPct val="150000"/>
              </a:lnSpc>
              <a:buFont typeface="+mj-lt"/>
              <a:buAutoNum type="arabicPeriod"/>
            </a:pPr>
            <a:r>
              <a:rPr lang="zh-CN" altLang="en-US" sz="1600" baseline="30000" dirty="0">
                <a:solidFill>
                  <a:prstClr val="black"/>
                </a:solidFill>
                <a:latin typeface="微软雅黑" panose="020B0503020204020204" pitchFamily="34" charset="-122"/>
                <a:ea typeface="微软雅黑" panose="020B0503020204020204" pitchFamily="34" charset="-122"/>
              </a:rPr>
              <a:t>一项荟萃分析康艾治疗中晚期胃癌的疗效以及对免疫功能的影响，共纳入</a:t>
            </a:r>
            <a:r>
              <a:rPr lang="en-US" altLang="zh-CN" sz="1600" baseline="30000" dirty="0">
                <a:solidFill>
                  <a:prstClr val="black"/>
                </a:solidFill>
                <a:latin typeface="微软雅黑" panose="020B0503020204020204" pitchFamily="34" charset="-122"/>
                <a:ea typeface="微软雅黑" panose="020B0503020204020204" pitchFamily="34" charset="-122"/>
              </a:rPr>
              <a:t>13</a:t>
            </a:r>
            <a:r>
              <a:rPr lang="zh-CN" altLang="en-US" sz="1600" baseline="30000" dirty="0">
                <a:solidFill>
                  <a:prstClr val="black"/>
                </a:solidFill>
                <a:latin typeface="微软雅黑" panose="020B0503020204020204" pitchFamily="34" charset="-122"/>
                <a:ea typeface="微软雅黑" panose="020B0503020204020204" pitchFamily="34" charset="-122"/>
              </a:rPr>
              <a:t>个</a:t>
            </a:r>
            <a:r>
              <a:rPr lang="en-US" altLang="zh-CN" sz="1600" baseline="30000" dirty="0">
                <a:solidFill>
                  <a:prstClr val="black"/>
                </a:solidFill>
                <a:latin typeface="微软雅黑" panose="020B0503020204020204" pitchFamily="34" charset="-122"/>
                <a:ea typeface="微软雅黑" panose="020B0503020204020204" pitchFamily="34" charset="-122"/>
              </a:rPr>
              <a:t>RCT</a:t>
            </a:r>
            <a:r>
              <a:rPr lang="zh-CN" altLang="en-US" sz="1600" baseline="30000" dirty="0">
                <a:solidFill>
                  <a:prstClr val="black"/>
                </a:solidFill>
                <a:latin typeface="微软雅黑" panose="020B0503020204020204" pitchFamily="34" charset="-122"/>
                <a:ea typeface="微软雅黑" panose="020B0503020204020204" pitchFamily="34" charset="-122"/>
              </a:rPr>
              <a:t>研究，包括</a:t>
            </a:r>
            <a:r>
              <a:rPr lang="en-US" altLang="zh-CN" sz="1600" baseline="30000" dirty="0">
                <a:solidFill>
                  <a:prstClr val="black"/>
                </a:solidFill>
                <a:latin typeface="微软雅黑" panose="020B0503020204020204" pitchFamily="34" charset="-122"/>
                <a:ea typeface="微软雅黑" panose="020B0503020204020204" pitchFamily="34" charset="-122"/>
              </a:rPr>
              <a:t>1205</a:t>
            </a:r>
            <a:r>
              <a:rPr lang="zh-CN" altLang="en-US" sz="1600" baseline="30000" dirty="0">
                <a:solidFill>
                  <a:prstClr val="black"/>
                </a:solidFill>
                <a:latin typeface="微软雅黑" panose="020B0503020204020204" pitchFamily="34" charset="-122"/>
                <a:ea typeface="微软雅黑" panose="020B0503020204020204" pitchFamily="34" charset="-122"/>
              </a:rPr>
              <a:t>例患者。治疗组常规化疗</a:t>
            </a:r>
            <a:r>
              <a:rPr lang="en-US" altLang="zh-CN" sz="1600" baseline="30000" dirty="0">
                <a:solidFill>
                  <a:prstClr val="black"/>
                </a:solidFill>
                <a:latin typeface="微软雅黑" panose="020B0503020204020204" pitchFamily="34" charset="-122"/>
                <a:ea typeface="微软雅黑" panose="020B0503020204020204" pitchFamily="34" charset="-122"/>
              </a:rPr>
              <a:t>+</a:t>
            </a:r>
            <a:r>
              <a:rPr lang="zh-CN" altLang="en-US" sz="1600" baseline="30000" dirty="0">
                <a:solidFill>
                  <a:prstClr val="black"/>
                </a:solidFill>
                <a:latin typeface="微软雅黑" panose="020B0503020204020204" pitchFamily="34" charset="-122"/>
                <a:ea typeface="微软雅黑" panose="020B0503020204020204" pitchFamily="34" charset="-122"/>
              </a:rPr>
              <a:t>康艾注射液；对照组常规化疗，结果显示：康艾组与对照组相比，减少白细胞降低发生率（</a:t>
            </a:r>
            <a:r>
              <a:rPr lang="en-US" altLang="zh-CN" sz="1600" baseline="30000" dirty="0">
                <a:solidFill>
                  <a:prstClr val="black"/>
                </a:solidFill>
                <a:latin typeface="微软雅黑" panose="020B0503020204020204" pitchFamily="34" charset="-122"/>
                <a:ea typeface="微软雅黑" panose="020B0503020204020204" pitchFamily="34" charset="-122"/>
              </a:rPr>
              <a:t>RR=0.55, 95%cl=</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0.46,0.65 p</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0.01</a:t>
            </a:r>
            <a:r>
              <a:rPr lang="zh-CN" altLang="en-US" sz="1600" baseline="30000" dirty="0">
                <a:solidFill>
                  <a:prstClr val="black"/>
                </a:solidFill>
                <a:latin typeface="微软雅黑" panose="020B0503020204020204" pitchFamily="34" charset="-122"/>
                <a:ea typeface="微软雅黑" panose="020B0503020204020204" pitchFamily="34" charset="-122"/>
              </a:rPr>
              <a:t>），可改善免疫功能，</a:t>
            </a:r>
            <a:r>
              <a:rPr lang="en-US" altLang="zh-CN" sz="1600" baseline="30000" dirty="0">
                <a:solidFill>
                  <a:prstClr val="black"/>
                </a:solidFill>
                <a:latin typeface="微软雅黑" panose="020B0503020204020204" pitchFamily="34" charset="-122"/>
                <a:ea typeface="微软雅黑" panose="020B0503020204020204" pitchFamily="34" charset="-122"/>
              </a:rPr>
              <a:t>CD3+ </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SMD=3.39</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 CD4+</a:t>
            </a:r>
            <a:r>
              <a:rPr lang="zh-CN" altLang="en-US" sz="1600" baseline="30000" dirty="0">
                <a:solidFill>
                  <a:prstClr val="black"/>
                </a:solidFill>
                <a:latin typeface="微软雅黑" panose="020B0503020204020204" pitchFamily="34" charset="-122"/>
                <a:ea typeface="微软雅黑" panose="020B0503020204020204" pitchFamily="34" charset="-122"/>
              </a:rPr>
              <a:t> （</a:t>
            </a:r>
            <a:r>
              <a:rPr lang="en-US" altLang="zh-CN" sz="1600" baseline="30000" dirty="0">
                <a:solidFill>
                  <a:prstClr val="black"/>
                </a:solidFill>
                <a:latin typeface="微软雅黑" panose="020B0503020204020204" pitchFamily="34" charset="-122"/>
                <a:ea typeface="微软雅黑" panose="020B0503020204020204" pitchFamily="34" charset="-122"/>
              </a:rPr>
              <a:t>SMD=2.19</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CD4+/CD8+=</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SMD=0.34</a:t>
            </a:r>
            <a:r>
              <a:rPr lang="zh-CN" altLang="en-US" sz="1600" baseline="30000" dirty="0">
                <a:solidFill>
                  <a:prstClr val="black"/>
                </a:solidFill>
                <a:latin typeface="微软雅黑" panose="020B0503020204020204" pitchFamily="34" charset="-122"/>
                <a:ea typeface="微软雅黑" panose="020B0503020204020204" pitchFamily="34" charset="-122"/>
              </a:rPr>
              <a:t>），临床总缓解率（</a:t>
            </a:r>
            <a:r>
              <a:rPr lang="en-US" altLang="zh-CN" sz="1600" baseline="30000" dirty="0">
                <a:solidFill>
                  <a:prstClr val="black"/>
                </a:solidFill>
                <a:latin typeface="微软雅黑" panose="020B0503020204020204" pitchFamily="34" charset="-122"/>
                <a:ea typeface="微软雅黑" panose="020B0503020204020204" pitchFamily="34" charset="-122"/>
              </a:rPr>
              <a:t>RR=1.58,95%cl=</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1.39,1.79</a:t>
            </a:r>
            <a:r>
              <a:rPr lang="zh-CN" altLang="en-US" sz="1600" baseline="30000" dirty="0">
                <a:solidFill>
                  <a:prstClr val="black"/>
                </a:solidFill>
                <a:latin typeface="微软雅黑" panose="020B0503020204020204" pitchFamily="34" charset="-122"/>
                <a:ea typeface="微软雅黑" panose="020B0503020204020204" pitchFamily="34" charset="-122"/>
              </a:rPr>
              <a:t>）），差异均有统计学意义。</a:t>
            </a:r>
            <a:endParaRPr lang="en-US" altLang="zh-CN" sz="1600" baseline="30000" dirty="0">
              <a:solidFill>
                <a:prstClr val="black"/>
              </a:solidFill>
              <a:latin typeface="微软雅黑" panose="020B0503020204020204" pitchFamily="34" charset="-122"/>
              <a:ea typeface="微软雅黑" panose="020B0503020204020204" pitchFamily="34" charset="-122"/>
            </a:endParaRPr>
          </a:p>
          <a:p>
            <a:pPr marL="342900" indent="-342900">
              <a:lnSpc>
                <a:spcPct val="150000"/>
              </a:lnSpc>
              <a:buFont typeface="+mj-lt"/>
              <a:buAutoNum type="arabicPeriod"/>
            </a:pPr>
            <a:r>
              <a:rPr lang="zh-CN" altLang="en-US" sz="1600" baseline="30000" dirty="0">
                <a:solidFill>
                  <a:prstClr val="black"/>
                </a:solidFill>
                <a:latin typeface="微软雅黑" panose="020B0503020204020204" pitchFamily="34" charset="-122"/>
                <a:ea typeface="微软雅黑" panose="020B0503020204020204" pitchFamily="34" charset="-122"/>
              </a:rPr>
              <a:t>一项</a:t>
            </a:r>
            <a:r>
              <a:rPr lang="en-US" altLang="zh-CN" sz="1600" baseline="30000" dirty="0">
                <a:solidFill>
                  <a:prstClr val="black"/>
                </a:solidFill>
                <a:latin typeface="微软雅黑" panose="020B0503020204020204" pitchFamily="34" charset="-122"/>
                <a:ea typeface="微软雅黑" panose="020B0503020204020204" pitchFamily="34" charset="-122"/>
              </a:rPr>
              <a:t>142</a:t>
            </a:r>
            <a:r>
              <a:rPr lang="zh-CN" altLang="en-US" sz="1600" baseline="30000" dirty="0">
                <a:solidFill>
                  <a:prstClr val="black"/>
                </a:solidFill>
                <a:latin typeface="微软雅黑" panose="020B0503020204020204" pitchFamily="34" charset="-122"/>
                <a:ea typeface="微软雅黑" panose="020B0503020204020204" pitchFamily="34" charset="-122"/>
              </a:rPr>
              <a:t>关于对老年晚期消化系统肿瘤患者的疗效和安全性的例随机、多中心、平行对照的临床试验，对照组采用最佳支持治疗，康艾组采用康艾注射液联合最佳支持治疗。结果显示：康艾组与对照组相比，白细胞比异常比例（</a:t>
            </a:r>
            <a:r>
              <a:rPr lang="en-US" altLang="zh-CN" sz="1600" baseline="30000" dirty="0">
                <a:solidFill>
                  <a:prstClr val="black"/>
                </a:solidFill>
                <a:latin typeface="微软雅黑" panose="020B0503020204020204" pitchFamily="34" charset="-122"/>
                <a:ea typeface="微软雅黑" panose="020B0503020204020204" pitchFamily="34" charset="-122"/>
              </a:rPr>
              <a:t>14.81% Vs 19.67%</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a:t>
            </a:r>
            <a:r>
              <a:rPr lang="zh-CN" altLang="en-US" sz="1600" baseline="30000" dirty="0">
                <a:solidFill>
                  <a:prstClr val="black"/>
                </a:solidFill>
                <a:latin typeface="微软雅黑" panose="020B0503020204020204" pitchFamily="34" charset="-122"/>
                <a:ea typeface="微软雅黑" panose="020B0503020204020204" pitchFamily="34" charset="-122"/>
              </a:rPr>
              <a:t>中性粒细胞比异常比例（</a:t>
            </a:r>
            <a:r>
              <a:rPr lang="en-US" altLang="zh-CN" sz="1600" baseline="30000" dirty="0">
                <a:solidFill>
                  <a:prstClr val="black"/>
                </a:solidFill>
                <a:latin typeface="微软雅黑" panose="020B0503020204020204" pitchFamily="34" charset="-122"/>
                <a:ea typeface="微软雅黑" panose="020B0503020204020204" pitchFamily="34" charset="-122"/>
              </a:rPr>
              <a:t>7.41% Vs 29.51%</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(P</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0. 05)</a:t>
            </a:r>
            <a:r>
              <a:rPr lang="zh-CN" altLang="en-US" sz="1600" baseline="30000" dirty="0">
                <a:solidFill>
                  <a:prstClr val="black"/>
                </a:solidFill>
                <a:latin typeface="微软雅黑" panose="020B0503020204020204" pitchFamily="34" charset="-122"/>
                <a:ea typeface="微软雅黑" panose="020B0503020204020204" pitchFamily="34" charset="-122"/>
              </a:rPr>
              <a:t>，临床症状改善率（</a:t>
            </a:r>
            <a:r>
              <a:rPr lang="en-US" altLang="zh-CN" sz="1600" baseline="30000" dirty="0">
                <a:solidFill>
                  <a:prstClr val="black"/>
                </a:solidFill>
                <a:latin typeface="微软雅黑" panose="020B0503020204020204" pitchFamily="34" charset="-122"/>
                <a:ea typeface="微软雅黑" panose="020B0503020204020204" pitchFamily="34" charset="-122"/>
              </a:rPr>
              <a:t>88.88% Vs 67.21%</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(P</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0. 05)</a:t>
            </a:r>
            <a:r>
              <a:rPr lang="zh-CN" altLang="en-US" sz="1600" baseline="30000" dirty="0">
                <a:solidFill>
                  <a:prstClr val="black"/>
                </a:solidFill>
                <a:latin typeface="微软雅黑" panose="020B0503020204020204" pitchFamily="34" charset="-122"/>
                <a:ea typeface="微软雅黑" panose="020B0503020204020204" pitchFamily="34" charset="-122"/>
              </a:rPr>
              <a:t>，治疗后卡氏评分</a:t>
            </a:r>
            <a:r>
              <a:rPr lang="en-US" altLang="zh-CN" sz="1600" baseline="30000" dirty="0">
                <a:solidFill>
                  <a:prstClr val="black"/>
                </a:solidFill>
                <a:latin typeface="微软雅黑" panose="020B0503020204020204" pitchFamily="34" charset="-122"/>
                <a:ea typeface="微软雅黑" panose="020B0503020204020204" pitchFamily="34" charset="-122"/>
              </a:rPr>
              <a:t>(KPS)</a:t>
            </a:r>
            <a:r>
              <a:rPr lang="zh-CN" altLang="en-US" sz="1600" baseline="30000" dirty="0">
                <a:solidFill>
                  <a:prstClr val="black"/>
                </a:solidFill>
                <a:latin typeface="微软雅黑" panose="020B0503020204020204" pitchFamily="34" charset="-122"/>
                <a:ea typeface="微软雅黑" panose="020B0503020204020204" pitchFamily="34" charset="-122"/>
              </a:rPr>
              <a:t>提高、稳定、下降率明显优于对照组</a:t>
            </a:r>
            <a:r>
              <a:rPr lang="en-US" altLang="zh-CN" sz="1600" baseline="30000" dirty="0">
                <a:solidFill>
                  <a:prstClr val="black"/>
                </a:solidFill>
                <a:latin typeface="微软雅黑" panose="020B0503020204020204" pitchFamily="34" charset="-122"/>
                <a:ea typeface="微软雅黑" panose="020B0503020204020204" pitchFamily="34" charset="-122"/>
              </a:rPr>
              <a:t>(P</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0. 05);</a:t>
            </a:r>
            <a:r>
              <a:rPr lang="zh-CN" altLang="en-US" sz="1600" baseline="30000" dirty="0">
                <a:solidFill>
                  <a:prstClr val="black"/>
                </a:solidFill>
                <a:latin typeface="微软雅黑" panose="020B0503020204020204" pitchFamily="34" charset="-122"/>
                <a:ea typeface="微软雅黑" panose="020B0503020204020204" pitchFamily="34" charset="-122"/>
              </a:rPr>
              <a:t>康艾组、对照组中位无疾病进展生存期</a:t>
            </a:r>
            <a:r>
              <a:rPr lang="en-US" altLang="zh-CN" sz="1600" baseline="30000" dirty="0">
                <a:solidFill>
                  <a:prstClr val="black"/>
                </a:solidFill>
                <a:latin typeface="微软雅黑" panose="020B0503020204020204" pitchFamily="34" charset="-122"/>
                <a:ea typeface="微软雅黑" panose="020B0503020204020204" pitchFamily="34" charset="-122"/>
              </a:rPr>
              <a:t>(PFS)</a:t>
            </a:r>
            <a:r>
              <a:rPr lang="zh-CN" altLang="en-US" sz="1600" baseline="30000" dirty="0">
                <a:solidFill>
                  <a:prstClr val="black"/>
                </a:solidFill>
                <a:latin typeface="微软雅黑" panose="020B0503020204020204" pitchFamily="34" charset="-122"/>
                <a:ea typeface="微软雅黑" panose="020B0503020204020204" pitchFamily="34" charset="-122"/>
              </a:rPr>
              <a:t>分别为 </a:t>
            </a:r>
            <a:r>
              <a:rPr lang="en-US" altLang="zh-CN" sz="1600" baseline="30000" dirty="0">
                <a:solidFill>
                  <a:prstClr val="black"/>
                </a:solidFill>
                <a:latin typeface="微软雅黑" panose="020B0503020204020204" pitchFamily="34" charset="-122"/>
                <a:ea typeface="微软雅黑" panose="020B0503020204020204" pitchFamily="34" charset="-122"/>
              </a:rPr>
              <a:t>264(95%CI:115 </a:t>
            </a:r>
            <a:r>
              <a:rPr lang="zh-CN" altLang="en-US" sz="1600" baseline="30000" dirty="0">
                <a:solidFill>
                  <a:prstClr val="black"/>
                </a:solidFill>
                <a:latin typeface="微软雅黑" panose="020B0503020204020204" pitchFamily="34" charset="-122"/>
                <a:ea typeface="微软雅黑" panose="020B0503020204020204" pitchFamily="34" charset="-122"/>
              </a:rPr>
              <a:t>～ </a:t>
            </a:r>
            <a:r>
              <a:rPr lang="en-US" altLang="zh-CN" sz="1600" baseline="30000" dirty="0">
                <a:solidFill>
                  <a:prstClr val="black"/>
                </a:solidFill>
                <a:latin typeface="微软雅黑" panose="020B0503020204020204" pitchFamily="34" charset="-122"/>
                <a:ea typeface="微软雅黑" panose="020B0503020204020204" pitchFamily="34" charset="-122"/>
              </a:rPr>
              <a:t>531)d</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142(95%CI:81 </a:t>
            </a:r>
            <a:r>
              <a:rPr lang="zh-CN" altLang="en-US" sz="1600" baseline="30000" dirty="0">
                <a:solidFill>
                  <a:prstClr val="black"/>
                </a:solidFill>
                <a:latin typeface="微软雅黑" panose="020B0503020204020204" pitchFamily="34" charset="-122"/>
                <a:ea typeface="微软雅黑" panose="020B0503020204020204" pitchFamily="34" charset="-122"/>
              </a:rPr>
              <a:t>～</a:t>
            </a:r>
            <a:r>
              <a:rPr lang="en-US" altLang="zh-CN" sz="1600" baseline="30000" dirty="0">
                <a:solidFill>
                  <a:prstClr val="black"/>
                </a:solidFill>
                <a:latin typeface="微软雅黑" panose="020B0503020204020204" pitchFamily="34" charset="-122"/>
                <a:ea typeface="微软雅黑" panose="020B0503020204020204" pitchFamily="34" charset="-122"/>
              </a:rPr>
              <a:t>280)d</a:t>
            </a:r>
            <a:r>
              <a:rPr lang="zh-CN" altLang="en-US" sz="1600" baseline="30000" dirty="0">
                <a:solidFill>
                  <a:prstClr val="black"/>
                </a:solidFill>
                <a:latin typeface="微软雅黑" panose="020B0503020204020204" pitchFamily="34" charset="-122"/>
                <a:ea typeface="微软雅黑" panose="020B0503020204020204" pitchFamily="34" charset="-122"/>
              </a:rPr>
              <a:t>。</a:t>
            </a:r>
            <a:endParaRPr lang="en-US" altLang="zh-CN" sz="1600" baseline="30000" dirty="0">
              <a:solidFill>
                <a:prstClr val="black"/>
              </a:solidFill>
              <a:latin typeface="微软雅黑" panose="020B0503020204020204" pitchFamily="34" charset="-122"/>
              <a:ea typeface="微软雅黑" panose="020B0503020204020204" pitchFamily="34" charset="-122"/>
            </a:endParaRPr>
          </a:p>
          <a:p>
            <a:pPr marL="342900" indent="-342900">
              <a:lnSpc>
                <a:spcPct val="150000"/>
              </a:lnSpc>
              <a:buFont typeface="+mj-lt"/>
              <a:buAutoNum type="arabicPeriod"/>
            </a:pPr>
            <a:r>
              <a:rPr lang="zh-CN" altLang="en-US" sz="1600" baseline="30000" dirty="0">
                <a:solidFill>
                  <a:prstClr val="black"/>
                </a:solidFill>
                <a:latin typeface="微软雅黑" panose="020B0503020204020204" pitchFamily="34" charset="-122"/>
                <a:ea typeface="微软雅黑" panose="020B0503020204020204" pitchFamily="34" charset="-122"/>
              </a:rPr>
              <a:t>一项评探讨康艾注射液联合伏立康唑对肺癌合并肺部真菌感染患者白细胞恢复的影响的随机对照研究。结果：观察组白细胞恢复时间、体温恢复时间及住院时间均明显短于对照组（Ｐ＜０</a:t>
            </a:r>
            <a:r>
              <a:rPr lang="en-US" altLang="zh-CN" sz="1600" baseline="30000" dirty="0">
                <a:solidFill>
                  <a:prstClr val="black"/>
                </a:solidFill>
                <a:latin typeface="微软雅黑" panose="020B0503020204020204" pitchFamily="34" charset="-122"/>
                <a:ea typeface="微软雅黑" panose="020B0503020204020204" pitchFamily="34" charset="-122"/>
              </a:rPr>
              <a:t>.</a:t>
            </a:r>
            <a:r>
              <a:rPr lang="zh-CN" altLang="en-US" sz="1600" baseline="30000" dirty="0">
                <a:solidFill>
                  <a:prstClr val="black"/>
                </a:solidFill>
                <a:latin typeface="微软雅黑" panose="020B0503020204020204" pitchFamily="34" charset="-122"/>
                <a:ea typeface="微软雅黑" panose="020B0503020204020204" pitchFamily="34" charset="-122"/>
              </a:rPr>
              <a:t>５）；观察组治疗总有效率明显高于对照组 （Ｐ＜０</a:t>
            </a:r>
            <a:r>
              <a:rPr lang="en-US" altLang="zh-CN" sz="1600" baseline="30000" dirty="0">
                <a:solidFill>
                  <a:prstClr val="black"/>
                </a:solidFill>
                <a:latin typeface="微软雅黑" panose="020B0503020204020204" pitchFamily="34" charset="-122"/>
                <a:ea typeface="微软雅黑" panose="020B0503020204020204" pitchFamily="34" charset="-122"/>
              </a:rPr>
              <a:t>.0</a:t>
            </a:r>
            <a:r>
              <a:rPr lang="zh-CN" altLang="en-US" sz="1600" baseline="30000" dirty="0">
                <a:solidFill>
                  <a:prstClr val="black"/>
                </a:solidFill>
                <a:latin typeface="微软雅黑" panose="020B0503020204020204" pitchFamily="34" charset="-122"/>
                <a:ea typeface="微软雅黑" panose="020B0503020204020204" pitchFamily="34" charset="-122"/>
              </a:rPr>
              <a:t>５）；对照组及观察组治疗期间无明显不良反应出现</a:t>
            </a:r>
            <a:r>
              <a:rPr lang="en-US" altLang="zh-CN" sz="1600" baseline="30000" dirty="0">
                <a:solidFill>
                  <a:prstClr val="black"/>
                </a:solidFill>
                <a:latin typeface="微软雅黑" panose="020B0503020204020204" pitchFamily="34" charset="-122"/>
                <a:ea typeface="微软雅黑" panose="020B0503020204020204" pitchFamily="34" charset="-122"/>
              </a:rPr>
              <a:t>,</a:t>
            </a:r>
            <a:r>
              <a:rPr lang="zh-CN" altLang="en-US" sz="1600" baseline="30000" dirty="0">
                <a:solidFill>
                  <a:prstClr val="black"/>
                </a:solidFill>
                <a:latin typeface="微软雅黑" panose="020B0503020204020204" pitchFamily="34" charset="-122"/>
                <a:ea typeface="微软雅黑" panose="020B0503020204020204" pitchFamily="34" charset="-122"/>
              </a:rPr>
              <a:t>表明康艾可有效缩短白细胞及体温恢复时间，提高治疗效果，促进患者恢复。</a:t>
            </a:r>
            <a:endParaRPr lang="en-US" altLang="zh-CN" sz="1600" baseline="30000" dirty="0">
              <a:solidFill>
                <a:prstClr val="black"/>
              </a:solidFill>
              <a:latin typeface="微软雅黑" panose="020B0503020204020204" pitchFamily="34" charset="-122"/>
              <a:ea typeface="微软雅黑" panose="020B0503020204020204" pitchFamily="34" charset="-122"/>
            </a:endParaRPr>
          </a:p>
          <a:p>
            <a:pPr marL="342900" indent="-342900">
              <a:lnSpc>
                <a:spcPct val="150000"/>
              </a:lnSpc>
              <a:buFont typeface="+mj-lt"/>
              <a:buAutoNum type="arabicPeriod"/>
            </a:pPr>
            <a:endParaRPr lang="en-US" altLang="zh-CN" sz="1600" baseline="30000" dirty="0">
              <a:solidFill>
                <a:prstClr val="black"/>
              </a:solidFill>
              <a:latin typeface="微软雅黑" panose="020B0503020204020204" pitchFamily="34" charset="-122"/>
              <a:ea typeface="微软雅黑" panose="020B0503020204020204" pitchFamily="34" charset="-122"/>
            </a:endParaRPr>
          </a:p>
          <a:p>
            <a:pPr marL="342900" indent="-342900">
              <a:lnSpc>
                <a:spcPct val="150000"/>
              </a:lnSpc>
              <a:buFont typeface="+mj-lt"/>
              <a:buAutoNum type="arabicPeriod"/>
            </a:pPr>
            <a:endParaRPr lang="en-US" altLang="zh-CN" sz="1600" baseline="30000"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AutoNum type="arabicPeriod"/>
            </a:pPr>
            <a:endParaRPr lang="zh-CN" altLang="en-US" baseline="30000" dirty="0">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74123535"/>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15757" y="109053"/>
            <a:ext cx="3628390" cy="998220"/>
            <a:chOff x="627" y="77"/>
            <a:chExt cx="5714" cy="1572"/>
          </a:xfrm>
        </p:grpSpPr>
        <p:pic>
          <p:nvPicPr>
            <p:cNvPr id="2" name="图片 1" descr="51miz-E1125086-61ADA3B6"/>
            <p:cNvPicPr>
              <a:picLocks noChangeAspect="1"/>
            </p:cNvPicPr>
            <p:nvPr/>
          </p:nvPicPr>
          <p:blipFill>
            <a:blip r:embed="rId3"/>
            <a:stretch>
              <a:fillRect/>
            </a:stretch>
          </p:blipFill>
          <p:spPr>
            <a:xfrm>
              <a:off x="627" y="77"/>
              <a:ext cx="1572" cy="1572"/>
            </a:xfrm>
            <a:prstGeom prst="rect">
              <a:avLst/>
            </a:prstGeom>
          </p:spPr>
        </p:pic>
        <p:sp>
          <p:nvSpPr>
            <p:cNvPr id="17" name="文本框 16"/>
            <p:cNvSpPr txBox="1"/>
            <p:nvPr/>
          </p:nvSpPr>
          <p:spPr>
            <a:xfrm>
              <a:off x="986" y="500"/>
              <a:ext cx="861" cy="727"/>
            </a:xfrm>
            <a:prstGeom prst="rect">
              <a:avLst/>
            </a:prstGeom>
            <a:noFill/>
          </p:spPr>
          <p:txBody>
            <a:bodyPr wrap="none" rtlCol="0" anchor="t">
              <a:spAutoFit/>
            </a:bodyPr>
            <a:lstStyle/>
            <a:p>
              <a:r>
                <a:rPr lang="en-US" altLang="zh-CN" sz="2400" dirty="0">
                  <a:solidFill>
                    <a:schemeClr val="accent1"/>
                  </a:solidFill>
                  <a:latin typeface="微软雅黑" panose="020B0503020204020204" pitchFamily="34" charset="-122"/>
                  <a:ea typeface="微软雅黑" panose="020B0503020204020204" pitchFamily="34" charset="-122"/>
                  <a:cs typeface="阿里巴巴普惠体" panose="00020600040101010101" pitchFamily="18" charset="-122"/>
                  <a:sym typeface="阿里巴巴普惠体" panose="00020600040101010101" pitchFamily="18" charset="-122"/>
                </a:rPr>
                <a:t>03</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有效性</a:t>
                </a: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latin typeface="微软雅黑" panose="020B0503020204020204" pitchFamily="34" charset="-122"/>
                  <a:ea typeface="微软雅黑" panose="020B0503020204020204" pitchFamily="34" charset="-122"/>
                  <a:sym typeface="+mn-ea"/>
                </a:endParaRPr>
              </a:p>
            </p:txBody>
          </p:sp>
        </p:grpSp>
      </p:grpSp>
      <p:sp>
        <p:nvSpPr>
          <p:cNvPr id="3" name="文本框 8">
            <a:extLst>
              <a:ext uri="{FF2B5EF4-FFF2-40B4-BE49-F238E27FC236}">
                <a16:creationId xmlns:a16="http://schemas.microsoft.com/office/drawing/2014/main" id="{19BB25BD-93D2-7F89-24E8-C2408C89294A}"/>
              </a:ext>
            </a:extLst>
          </p:cNvPr>
          <p:cNvSpPr txBox="1">
            <a:spLocks noChangeArrowheads="1"/>
          </p:cNvSpPr>
          <p:nvPr/>
        </p:nvSpPr>
        <p:spPr bwMode="auto">
          <a:xfrm>
            <a:off x="627174" y="911058"/>
            <a:ext cx="408528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defRPr>
                <a:solidFill>
                  <a:schemeClr val="tx1"/>
                </a:solidFill>
                <a:latin typeface="Calibri" pitchFamily="34" charset="0"/>
                <a:ea typeface="宋体" pitchFamily="2" charset="-122"/>
              </a:defRPr>
            </a:lvl1pPr>
            <a:lvl2pPr marL="742950" indent="-285750" defTabSz="1216025">
              <a:defRPr>
                <a:solidFill>
                  <a:schemeClr val="tx1"/>
                </a:solidFill>
                <a:latin typeface="Calibri" pitchFamily="34" charset="0"/>
                <a:ea typeface="宋体" pitchFamily="2" charset="-122"/>
              </a:defRPr>
            </a:lvl2pPr>
            <a:lvl3pPr marL="1143000" indent="-228600" defTabSz="1216025">
              <a:defRPr>
                <a:solidFill>
                  <a:schemeClr val="tx1"/>
                </a:solidFill>
                <a:latin typeface="Calibri" pitchFamily="34" charset="0"/>
                <a:ea typeface="宋体" pitchFamily="2" charset="-122"/>
              </a:defRPr>
            </a:lvl3pPr>
            <a:lvl4pPr marL="1600200" indent="-228600" defTabSz="1216025">
              <a:defRPr>
                <a:solidFill>
                  <a:schemeClr val="tx1"/>
                </a:solidFill>
                <a:latin typeface="Calibri" pitchFamily="34" charset="0"/>
                <a:ea typeface="宋体" pitchFamily="2" charset="-122"/>
              </a:defRPr>
            </a:lvl4pPr>
            <a:lvl5pPr marL="2057400" indent="-228600" defTabSz="1216025">
              <a:defRPr>
                <a:solidFill>
                  <a:schemeClr val="tx1"/>
                </a:solidFill>
                <a:latin typeface="Calibri" pitchFamily="34" charset="0"/>
                <a:ea typeface="宋体"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itchFamily="34" charset="0"/>
                <a:ea typeface="宋体" pitchFamily="2" charset="-122"/>
              </a:defRPr>
            </a:lvl9pPr>
          </a:lstStyle>
          <a:p>
            <a:pPr algn="ctr">
              <a:spcBef>
                <a:spcPct val="20000"/>
              </a:spcBef>
            </a:pPr>
            <a:r>
              <a:rPr lang="zh-CN" altLang="en-US" sz="1400" b="1"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新增适应症</a:t>
            </a:r>
            <a:r>
              <a:rPr lang="en-US" altLang="zh-CN" sz="1400" b="1"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1:  </a:t>
            </a:r>
            <a:r>
              <a:rPr lang="zh-CN" altLang="en-US" sz="1400" b="1" dirty="0">
                <a:solidFill>
                  <a:prstClr val="white"/>
                </a:solidFill>
                <a:latin typeface="微软雅黑" panose="020B0503020204020204" pitchFamily="34" charset="-122"/>
                <a:ea typeface="微软雅黑" panose="020B0503020204020204" pitchFamily="34" charset="-122"/>
                <a:sym typeface="Arial" panose="020B0604020202020204" pitchFamily="34" charset="0"/>
              </a:rPr>
              <a:t>重症监护期间机械通气时的镇静 </a:t>
            </a:r>
            <a:endParaRPr lang="zh-CN" altLang="en-US" sz="1400" b="1" dirty="0">
              <a:solidFill>
                <a:srgbClr val="E7E6E6">
                  <a:lumMod val="90000"/>
                </a:srgb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5" name="文本框 4">
            <a:extLst>
              <a:ext uri="{FF2B5EF4-FFF2-40B4-BE49-F238E27FC236}">
                <a16:creationId xmlns:a16="http://schemas.microsoft.com/office/drawing/2014/main" id="{9D7E1B6B-DCE0-936E-3D66-55F912C975EE}"/>
              </a:ext>
            </a:extLst>
          </p:cNvPr>
          <p:cNvSpPr txBox="1"/>
          <p:nvPr/>
        </p:nvSpPr>
        <p:spPr bwMode="auto">
          <a:xfrm>
            <a:off x="614867" y="996922"/>
            <a:ext cx="2425700" cy="338554"/>
          </a:xfrm>
          <a:prstGeom prst="rect">
            <a:avLst/>
          </a:prstGeom>
          <a:noFill/>
        </p:spPr>
        <p:txBody>
          <a:bodyPr>
            <a:spAutoFit/>
          </a:bodyPr>
          <a:lstStyle/>
          <a:p>
            <a:pPr algn="just">
              <a:defRPr/>
            </a:pPr>
            <a:r>
              <a:rPr lang="zh-CN" altLang="en-US" sz="1600" b="1" dirty="0">
                <a:solidFill>
                  <a:srgbClr val="044875"/>
                </a:solidFill>
                <a:latin typeface="微软雅黑" panose="020B0503020204020204" pitchFamily="34" charset="-122"/>
                <a:ea typeface="微软雅黑" panose="020B0503020204020204" pitchFamily="34" charset="-122"/>
                <a:cs typeface="Arial" panose="020B0604020202020204" pitchFamily="34" charset="0"/>
              </a:rPr>
              <a:t>指南共识等收录情况</a:t>
            </a:r>
          </a:p>
        </p:txBody>
      </p:sp>
      <p:sp>
        <p:nvSpPr>
          <p:cNvPr id="8" name="圆角矩形 56">
            <a:extLst>
              <a:ext uri="{FF2B5EF4-FFF2-40B4-BE49-F238E27FC236}">
                <a16:creationId xmlns:a16="http://schemas.microsoft.com/office/drawing/2014/main" id="{8AD43C49-8B0A-65FF-58E5-F8C22BE3E2FE}"/>
              </a:ext>
            </a:extLst>
          </p:cNvPr>
          <p:cNvSpPr/>
          <p:nvPr/>
        </p:nvSpPr>
        <p:spPr>
          <a:xfrm flipV="1">
            <a:off x="627174" y="1339198"/>
            <a:ext cx="2141604" cy="45719"/>
          </a:xfrm>
          <a:prstGeom prst="roundRect">
            <a:avLst>
              <a:gd name="adj" fmla="val 50000"/>
            </a:avLst>
          </a:prstGeom>
          <a:gradFill>
            <a:gsLst>
              <a:gs pos="0">
                <a:sysClr val="window" lastClr="FFFFFF">
                  <a:lumMod val="75000"/>
                </a:sysClr>
              </a:gs>
              <a:gs pos="100000">
                <a:sysClr val="window" lastClr="FFFFFF"/>
              </a:gs>
            </a:gsLst>
            <a:lin ang="54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4" name="矩形 3">
            <a:extLst>
              <a:ext uri="{FF2B5EF4-FFF2-40B4-BE49-F238E27FC236}">
                <a16:creationId xmlns:a16="http://schemas.microsoft.com/office/drawing/2014/main" id="{EE865F12-42A2-DD72-234D-6FAA739FA7B4}"/>
              </a:ext>
            </a:extLst>
          </p:cNvPr>
          <p:cNvSpPr/>
          <p:nvPr/>
        </p:nvSpPr>
        <p:spPr>
          <a:xfrm>
            <a:off x="2861767" y="977098"/>
            <a:ext cx="8117397" cy="6091219"/>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eaLnBrk="1" hangingPunct="1">
              <a:lnSpc>
                <a:spcPct val="200000"/>
              </a:lnSpc>
              <a:spcBef>
                <a:spcPct val="0"/>
              </a:spcBef>
              <a:buFontTx/>
              <a:buNone/>
            </a:pPr>
            <a:endParaRPr lang="en-US" altLang="zh-CN" sz="2400" dirty="0">
              <a:solidFill>
                <a:prstClr val="black"/>
              </a:solidFill>
              <a:latin typeface="微软雅黑" panose="020B0503020204020204" pitchFamily="34" charset="-122"/>
              <a:ea typeface="微软雅黑" panose="020B0503020204020204" pitchFamily="34" charset="-122"/>
            </a:endParaRPr>
          </a:p>
          <a:p>
            <a:pPr eaLnBrk="1" hangingPunct="1">
              <a:lnSpc>
                <a:spcPct val="200000"/>
              </a:lnSpc>
              <a:spcBef>
                <a:spcPct val="0"/>
              </a:spcBef>
              <a:buFont typeface="Wingdings" panose="05000000000000000000" pitchFamily="2" charset="2"/>
              <a:buChar char="n"/>
            </a:pPr>
            <a:r>
              <a:rPr lang="zh-CN" altLang="en-US" sz="1600" dirty="0">
                <a:solidFill>
                  <a:prstClr val="black"/>
                </a:solidFill>
                <a:latin typeface="微软雅黑" panose="020B0503020204020204" pitchFamily="34" charset="-122"/>
                <a:ea typeface="微软雅黑" panose="020B0503020204020204" pitchFamily="34" charset="-122"/>
              </a:rPr>
              <a:t>化疗后白细胞减少症中医药防治与评估专家共识（</a:t>
            </a:r>
            <a:r>
              <a:rPr lang="en-US" altLang="zh-CN" sz="1600" dirty="0">
                <a:solidFill>
                  <a:prstClr val="black"/>
                </a:solidFill>
                <a:latin typeface="微软雅黑" panose="020B0503020204020204" pitchFamily="34" charset="-122"/>
                <a:ea typeface="微软雅黑" panose="020B0503020204020204" pitchFamily="34" charset="-122"/>
              </a:rPr>
              <a:t>2018</a:t>
            </a:r>
            <a:r>
              <a:rPr lang="zh-CN" altLang="en-US" sz="1600" dirty="0">
                <a:solidFill>
                  <a:prstClr val="black"/>
                </a:solidFill>
                <a:latin typeface="微软雅黑" panose="020B0503020204020204" pitchFamily="34" charset="-122"/>
                <a:ea typeface="微软雅黑" panose="020B0503020204020204" pitchFamily="34" charset="-122"/>
              </a:rPr>
              <a:t>）</a:t>
            </a:r>
          </a:p>
          <a:p>
            <a:pPr eaLnBrk="1" hangingPunct="1">
              <a:lnSpc>
                <a:spcPct val="200000"/>
              </a:lnSpc>
              <a:spcBef>
                <a:spcPct val="0"/>
              </a:spcBef>
              <a:buFont typeface="Wingdings" panose="05000000000000000000" pitchFamily="2" charset="2"/>
              <a:buChar char="n"/>
            </a:pPr>
            <a:r>
              <a:rPr lang="zh-CN" altLang="en-US" sz="1600" dirty="0">
                <a:solidFill>
                  <a:prstClr val="black"/>
                </a:solidFill>
                <a:latin typeface="微软雅黑" panose="020B0503020204020204" pitchFamily="34" charset="-122"/>
                <a:ea typeface="微软雅黑" panose="020B0503020204020204" pitchFamily="34" charset="-122"/>
              </a:rPr>
              <a:t>肿瘤放化疗后白细胞减少症中西医结合治疗专家共识（</a:t>
            </a:r>
            <a:r>
              <a:rPr lang="en-US" altLang="zh-CN" sz="1600" dirty="0">
                <a:solidFill>
                  <a:prstClr val="black"/>
                </a:solidFill>
                <a:latin typeface="微软雅黑" panose="020B0503020204020204" pitchFamily="34" charset="-122"/>
                <a:ea typeface="微软雅黑" panose="020B0503020204020204" pitchFamily="34" charset="-122"/>
              </a:rPr>
              <a:t>2022</a:t>
            </a:r>
            <a:r>
              <a:rPr lang="zh-CN" altLang="en-US" sz="1600" dirty="0">
                <a:solidFill>
                  <a:prstClr val="black"/>
                </a:solidFill>
                <a:latin typeface="微软雅黑" panose="020B0503020204020204" pitchFamily="34" charset="-122"/>
                <a:ea typeface="微软雅黑" panose="020B0503020204020204" pitchFamily="34" charset="-122"/>
              </a:rPr>
              <a:t>）</a:t>
            </a:r>
          </a:p>
          <a:p>
            <a:pPr eaLnBrk="1" hangingPunct="1">
              <a:lnSpc>
                <a:spcPct val="200000"/>
              </a:lnSpc>
              <a:spcBef>
                <a:spcPct val="0"/>
              </a:spcBef>
              <a:buFont typeface="Wingdings" panose="05000000000000000000" pitchFamily="2" charset="2"/>
              <a:buChar char="n"/>
            </a:pPr>
            <a:r>
              <a:rPr lang="en-US" altLang="zh-CN" sz="1600" dirty="0">
                <a:solidFill>
                  <a:prstClr val="black"/>
                </a:solidFill>
                <a:latin typeface="微软雅黑" panose="020B0503020204020204" pitchFamily="34" charset="-122"/>
                <a:ea typeface="微软雅黑" panose="020B0503020204020204" pitchFamily="34" charset="-122"/>
              </a:rPr>
              <a:t>《</a:t>
            </a:r>
            <a:r>
              <a:rPr lang="zh-CN" altLang="en-US" sz="1600" dirty="0">
                <a:solidFill>
                  <a:prstClr val="black"/>
                </a:solidFill>
                <a:latin typeface="微软雅黑" panose="020B0503020204020204" pitchFamily="34" charset="-122"/>
                <a:ea typeface="微软雅黑" panose="020B0503020204020204" pitchFamily="34" charset="-122"/>
              </a:rPr>
              <a:t>中成药治疗优势病种临床应用指南（</a:t>
            </a:r>
            <a:r>
              <a:rPr lang="en-US" altLang="zh-CN" sz="1600" dirty="0">
                <a:solidFill>
                  <a:prstClr val="black"/>
                </a:solidFill>
                <a:latin typeface="微软雅黑" panose="020B0503020204020204" pitchFamily="34" charset="-122"/>
                <a:ea typeface="微软雅黑" panose="020B0503020204020204" pitchFamily="34" charset="-122"/>
              </a:rPr>
              <a:t>2020</a:t>
            </a:r>
            <a:r>
              <a:rPr lang="zh-CN" altLang="en-US" sz="1600" dirty="0">
                <a:solidFill>
                  <a:prstClr val="black"/>
                </a:solidFill>
                <a:latin typeface="微软雅黑" panose="020B0503020204020204" pitchFamily="34" charset="-122"/>
                <a:ea typeface="微软雅黑" panose="020B0503020204020204" pitchFamily="34" charset="-122"/>
              </a:rPr>
              <a:t>年）</a:t>
            </a:r>
            <a:r>
              <a:rPr lang="en-US" altLang="zh-CN" sz="1600" dirty="0">
                <a:solidFill>
                  <a:prstClr val="black"/>
                </a:solidFill>
                <a:latin typeface="微软雅黑" panose="020B0503020204020204" pitchFamily="34" charset="-122"/>
                <a:ea typeface="微软雅黑" panose="020B0503020204020204" pitchFamily="34" charset="-122"/>
              </a:rPr>
              <a:t>》</a:t>
            </a:r>
          </a:p>
          <a:p>
            <a:pPr eaLnBrk="1" hangingPunct="1">
              <a:lnSpc>
                <a:spcPct val="200000"/>
              </a:lnSpc>
              <a:spcBef>
                <a:spcPct val="0"/>
              </a:spcBef>
              <a:buFont typeface="Wingdings" panose="05000000000000000000" pitchFamily="2" charset="2"/>
              <a:buChar char="n"/>
            </a:pPr>
            <a:r>
              <a:rPr lang="en-US" altLang="zh-CN" sz="1600" dirty="0">
                <a:solidFill>
                  <a:prstClr val="black"/>
                </a:solidFill>
                <a:latin typeface="微软雅黑" panose="020B0503020204020204" pitchFamily="34" charset="-122"/>
                <a:ea typeface="微软雅黑" panose="020B0503020204020204" pitchFamily="34" charset="-122"/>
              </a:rPr>
              <a:t>2019</a:t>
            </a:r>
            <a:r>
              <a:rPr lang="zh-CN" altLang="en-US" sz="1600" dirty="0">
                <a:solidFill>
                  <a:prstClr val="black"/>
                </a:solidFill>
                <a:latin typeface="微软雅黑" panose="020B0503020204020204" pitchFamily="34" charset="-122"/>
                <a:ea typeface="微软雅黑" panose="020B0503020204020204" pitchFamily="34" charset="-122"/>
              </a:rPr>
              <a:t>原发性肝癌诊疗规范（卫健委）</a:t>
            </a:r>
          </a:p>
          <a:p>
            <a:pPr eaLnBrk="1" hangingPunct="1">
              <a:lnSpc>
                <a:spcPct val="200000"/>
              </a:lnSpc>
              <a:spcBef>
                <a:spcPct val="0"/>
              </a:spcBef>
              <a:buFont typeface="Wingdings" panose="05000000000000000000" pitchFamily="2" charset="2"/>
              <a:buChar char="n"/>
            </a:pPr>
            <a:r>
              <a:rPr lang="en-US" altLang="zh-CN" sz="1600" dirty="0">
                <a:solidFill>
                  <a:prstClr val="black"/>
                </a:solidFill>
                <a:latin typeface="微软雅黑" panose="020B0503020204020204" pitchFamily="34" charset="-122"/>
                <a:ea typeface="微软雅黑" panose="020B0503020204020204" pitchFamily="34" charset="-122"/>
              </a:rPr>
              <a:t>2022</a:t>
            </a:r>
            <a:r>
              <a:rPr lang="zh-CN" altLang="en-US" sz="1600" dirty="0">
                <a:solidFill>
                  <a:prstClr val="black"/>
                </a:solidFill>
                <a:latin typeface="微软雅黑" panose="020B0503020204020204" pitchFamily="34" charset="-122"/>
                <a:ea typeface="微软雅黑" panose="020B0503020204020204" pitchFamily="34" charset="-122"/>
              </a:rPr>
              <a:t>原发性肝癌诊疗指南（卫健委）</a:t>
            </a:r>
          </a:p>
          <a:p>
            <a:pPr eaLnBrk="1" hangingPunct="1">
              <a:lnSpc>
                <a:spcPct val="200000"/>
              </a:lnSpc>
              <a:spcBef>
                <a:spcPct val="0"/>
              </a:spcBef>
              <a:buFont typeface="Wingdings" panose="05000000000000000000" pitchFamily="2" charset="2"/>
              <a:buChar char="n"/>
            </a:pPr>
            <a:r>
              <a:rPr lang="en-US" altLang="zh-CN" sz="1600" dirty="0">
                <a:solidFill>
                  <a:prstClr val="black"/>
                </a:solidFill>
                <a:latin typeface="微软雅黑" panose="020B0503020204020204" pitchFamily="34" charset="-122"/>
                <a:ea typeface="微软雅黑" panose="020B0503020204020204" pitchFamily="34" charset="-122"/>
              </a:rPr>
              <a:t>2022</a:t>
            </a:r>
            <a:r>
              <a:rPr lang="zh-CN" altLang="en-US" sz="1600" dirty="0">
                <a:solidFill>
                  <a:prstClr val="black"/>
                </a:solidFill>
                <a:latin typeface="微软雅黑" panose="020B0503020204020204" pitchFamily="34" charset="-122"/>
                <a:ea typeface="微软雅黑" panose="020B0503020204020204" pitchFamily="34" charset="-122"/>
              </a:rPr>
              <a:t>年临床路径释义（肿瘤疾病分册）</a:t>
            </a:r>
          </a:p>
          <a:p>
            <a:pPr marL="0" indent="0" eaLnBrk="1" hangingPunct="1">
              <a:lnSpc>
                <a:spcPct val="150000"/>
              </a:lnSpc>
              <a:spcBef>
                <a:spcPct val="0"/>
              </a:spcBef>
              <a:buFontTx/>
              <a:buNone/>
            </a:pPr>
            <a:endParaRPr lang="en-US" altLang="zh-CN" sz="2400" dirty="0">
              <a:solidFill>
                <a:prstClr val="black"/>
              </a:solidFill>
              <a:latin typeface="微软雅黑" panose="020B0503020204020204" pitchFamily="34" charset="-122"/>
              <a:ea typeface="微软雅黑" panose="020B0503020204020204" pitchFamily="34" charset="-122"/>
            </a:endParaRPr>
          </a:p>
          <a:p>
            <a:pPr marL="0" indent="0" eaLnBrk="1" hangingPunct="1">
              <a:lnSpc>
                <a:spcPct val="150000"/>
              </a:lnSpc>
              <a:spcBef>
                <a:spcPct val="0"/>
              </a:spcBef>
              <a:buFontTx/>
              <a:buNone/>
            </a:pPr>
            <a:endParaRPr lang="zh-CN" altLang="en-US" sz="2400" dirty="0">
              <a:solidFill>
                <a:prstClr val="black"/>
              </a:solidFill>
              <a:latin typeface="微软雅黑" panose="020B0503020204020204" pitchFamily="34" charset="-122"/>
              <a:ea typeface="微软雅黑" panose="020B0503020204020204" pitchFamily="34" charset="-122"/>
            </a:endParaRPr>
          </a:p>
          <a:p>
            <a:pPr marL="0" indent="0" eaLnBrk="1" hangingPunct="1">
              <a:spcBef>
                <a:spcPct val="0"/>
              </a:spcBef>
              <a:buFontTx/>
              <a:buNone/>
            </a:pPr>
            <a:endParaRPr lang="en-US" altLang="zh-CN" sz="1800" dirty="0">
              <a:solidFill>
                <a:prstClr val="black"/>
              </a:solidFill>
              <a:latin typeface="微软雅黑" panose="020B0503020204020204" pitchFamily="34" charset="-122"/>
              <a:ea typeface="微软雅黑" panose="020B0503020204020204" pitchFamily="34" charset="-122"/>
            </a:endParaRPr>
          </a:p>
          <a:p>
            <a:pPr marL="0" indent="0" eaLnBrk="1" hangingPunct="1">
              <a:spcBef>
                <a:spcPct val="0"/>
              </a:spcBef>
              <a:buFontTx/>
              <a:buNone/>
            </a:pPr>
            <a:endParaRPr lang="zh-CN" altLang="en-US" sz="1800" dirty="0">
              <a:solidFill>
                <a:prstClr val="black"/>
              </a:solidFill>
              <a:latin typeface="微软雅黑" panose="020B0503020204020204" pitchFamily="34" charset="-122"/>
              <a:ea typeface="微软雅黑" panose="020B0503020204020204" pitchFamily="34" charset="-122"/>
            </a:endParaRPr>
          </a:p>
          <a:p>
            <a:pPr marL="0" indent="0" eaLnBrk="1" hangingPunct="1">
              <a:spcBef>
                <a:spcPct val="0"/>
              </a:spcBef>
              <a:buFontTx/>
              <a:buNone/>
            </a:pPr>
            <a:endParaRPr lang="en-US" altLang="zh-CN" sz="1800" b="1" dirty="0">
              <a:solidFill>
                <a:prstClr val="black"/>
              </a:solidFill>
              <a:latin typeface="微软雅黑" panose="020B0503020204020204" pitchFamily="34" charset="-122"/>
              <a:ea typeface="微软雅黑" panose="020B0503020204020204" pitchFamily="34" charset="-122"/>
            </a:endParaRPr>
          </a:p>
          <a:p>
            <a:pPr marL="0" indent="0" eaLnBrk="1" hangingPunct="1">
              <a:lnSpc>
                <a:spcPct val="150000"/>
              </a:lnSpc>
              <a:spcBef>
                <a:spcPct val="0"/>
              </a:spcBef>
              <a:buFontTx/>
              <a:buNone/>
            </a:pPr>
            <a:endParaRPr lang="en-US" altLang="zh-CN" sz="1800" dirty="0">
              <a:solidFill>
                <a:prstClr val="black"/>
              </a:solidFill>
              <a:latin typeface="微软雅黑" panose="020B0503020204020204" pitchFamily="34" charset="-122"/>
              <a:ea typeface="微软雅黑" panose="020B0503020204020204" pitchFamily="34" charset="-122"/>
            </a:endParaRPr>
          </a:p>
        </p:txBody>
      </p:sp>
      <p:sp>
        <p:nvSpPr>
          <p:cNvPr id="7" name="文本框 6">
            <a:extLst>
              <a:ext uri="{FF2B5EF4-FFF2-40B4-BE49-F238E27FC236}">
                <a16:creationId xmlns:a16="http://schemas.microsoft.com/office/drawing/2014/main" id="{2409097F-718D-E02F-33A7-2C56F97F8CC5}"/>
              </a:ext>
            </a:extLst>
          </p:cNvPr>
          <p:cNvSpPr txBox="1"/>
          <p:nvPr/>
        </p:nvSpPr>
        <p:spPr>
          <a:xfrm>
            <a:off x="1000312" y="5093379"/>
            <a:ext cx="10369176" cy="787523"/>
          </a:xfrm>
          <a:prstGeom prst="rect">
            <a:avLst/>
          </a:prstGeom>
          <a:noFill/>
        </p:spPr>
        <p:txBody>
          <a:bodyPr wrap="square">
            <a:spAutoFit/>
          </a:bodyPr>
          <a:lstStyle/>
          <a:p>
            <a:pPr>
              <a:lnSpc>
                <a:spcPct val="150000"/>
              </a:lnSpc>
            </a:pPr>
            <a:r>
              <a:rPr lang="zh-CN" altLang="en-US" sz="1600" b="1" dirty="0">
                <a:solidFill>
                  <a:prstClr val="black"/>
                </a:solidFill>
                <a:latin typeface="微软雅黑" panose="020B0503020204020204" pitchFamily="34" charset="-122"/>
                <a:ea typeface="微软雅黑" panose="020B0503020204020204" pitchFamily="34" charset="-122"/>
              </a:rPr>
              <a:t>康艾注射液既有抗肿瘤作用又有防治白细胞减少、慢性乙型肝炎的作用，可以提升患者临床获益，改善临床症状，提高患者生活质量，提高患者依从性。康艾注射液的应用被多本指南与教科书收录并获得相关推荐。</a:t>
            </a:r>
          </a:p>
        </p:txBody>
      </p:sp>
    </p:spTree>
    <p:extLst>
      <p:ext uri="{BB962C8B-B14F-4D97-AF65-F5344CB8AC3E}">
        <p14:creationId xmlns:p14="http://schemas.microsoft.com/office/powerpoint/2010/main" val="1953995025"/>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15757" y="109053"/>
            <a:ext cx="3628390" cy="998220"/>
            <a:chOff x="627" y="77"/>
            <a:chExt cx="5714" cy="1572"/>
          </a:xfrm>
        </p:grpSpPr>
        <p:pic>
          <p:nvPicPr>
            <p:cNvPr id="2" name="图片 1" descr="51miz-E1125086-61ADA3B6"/>
            <p:cNvPicPr>
              <a:picLocks noChangeAspect="1"/>
            </p:cNvPicPr>
            <p:nvPr/>
          </p:nvPicPr>
          <p:blipFill>
            <a:blip r:embed="rId3"/>
            <a:stretch>
              <a:fillRect/>
            </a:stretch>
          </p:blipFill>
          <p:spPr>
            <a:xfrm>
              <a:off x="627" y="77"/>
              <a:ext cx="1572" cy="1572"/>
            </a:xfrm>
            <a:prstGeom prst="rect">
              <a:avLst/>
            </a:prstGeom>
          </p:spPr>
        </p:pic>
        <p:sp>
          <p:nvSpPr>
            <p:cNvPr id="17" name="文本框 16"/>
            <p:cNvSpPr txBox="1"/>
            <p:nvPr/>
          </p:nvSpPr>
          <p:spPr>
            <a:xfrm>
              <a:off x="986" y="500"/>
              <a:ext cx="861" cy="727"/>
            </a:xfrm>
            <a:prstGeom prst="rect">
              <a:avLst/>
            </a:prstGeom>
            <a:noFill/>
          </p:spPr>
          <p:txBody>
            <a:bodyPr wrap="none" rtlCol="0" anchor="t">
              <a:spAutoFit/>
            </a:bodyPr>
            <a:lstStyle/>
            <a:p>
              <a:r>
                <a:rPr lang="en-US" altLang="zh-CN" sz="2400" dirty="0">
                  <a:solidFill>
                    <a:schemeClr val="accent1"/>
                  </a:solidFill>
                  <a:latin typeface="微软雅黑" panose="020B0503020204020204" pitchFamily="34" charset="-122"/>
                  <a:ea typeface="微软雅黑" panose="020B0503020204020204" pitchFamily="34" charset="-122"/>
                  <a:cs typeface="阿里巴巴普惠体" panose="00020600040101010101" pitchFamily="18" charset="-122"/>
                  <a:sym typeface="阿里巴巴普惠体" panose="00020600040101010101" pitchFamily="18" charset="-122"/>
                </a:rPr>
                <a:t>04</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 创新性</a:t>
                </a: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latin typeface="微软雅黑" panose="020B0503020204020204" pitchFamily="34" charset="-122"/>
                  <a:ea typeface="微软雅黑" panose="020B0503020204020204" pitchFamily="34" charset="-122"/>
                  <a:sym typeface="+mn-ea"/>
                </a:endParaRPr>
              </a:p>
            </p:txBody>
          </p:sp>
        </p:grpSp>
      </p:grpSp>
      <p:grpSp>
        <p:nvGrpSpPr>
          <p:cNvPr id="3" name="组合 2">
            <a:extLst>
              <a:ext uri="{FF2B5EF4-FFF2-40B4-BE49-F238E27FC236}">
                <a16:creationId xmlns:a16="http://schemas.microsoft.com/office/drawing/2014/main" id="{C97C98CA-BA2C-C564-2178-55FCB89C3090}"/>
              </a:ext>
            </a:extLst>
          </p:cNvPr>
          <p:cNvGrpSpPr/>
          <p:nvPr/>
        </p:nvGrpSpPr>
        <p:grpSpPr>
          <a:xfrm>
            <a:off x="289620" y="1368457"/>
            <a:ext cx="7467477" cy="4803742"/>
            <a:chOff x="655392" y="2407011"/>
            <a:chExt cx="5982605" cy="4244716"/>
          </a:xfrm>
        </p:grpSpPr>
        <p:sp>
          <p:nvSpPr>
            <p:cNvPr id="5" name="圆角矩形 14">
              <a:extLst>
                <a:ext uri="{FF2B5EF4-FFF2-40B4-BE49-F238E27FC236}">
                  <a16:creationId xmlns:a16="http://schemas.microsoft.com/office/drawing/2014/main" id="{A247B4DE-C8C8-79ED-049C-43C2FF103D3C}"/>
                </a:ext>
              </a:extLst>
            </p:cNvPr>
            <p:cNvSpPr/>
            <p:nvPr/>
          </p:nvSpPr>
          <p:spPr>
            <a:xfrm>
              <a:off x="3975508" y="2733626"/>
              <a:ext cx="2662489" cy="3805220"/>
            </a:xfrm>
            <a:prstGeom prst="roundRect">
              <a:avLst>
                <a:gd name="adj" fmla="val 5121"/>
              </a:avLst>
            </a:prstGeom>
            <a:solidFill>
              <a:sysClr val="windowText" lastClr="000000">
                <a:lumMod val="50000"/>
                <a:lumOff val="50000"/>
                <a:alpha val="10000"/>
              </a:sys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字魂36号-正文宋楷"/>
                <a:cs typeface="+mn-cs"/>
              </a:endParaRPr>
            </a:p>
          </p:txBody>
        </p:sp>
        <p:sp>
          <p:nvSpPr>
            <p:cNvPr id="8" name="圆角矩形 15">
              <a:extLst>
                <a:ext uri="{FF2B5EF4-FFF2-40B4-BE49-F238E27FC236}">
                  <a16:creationId xmlns:a16="http://schemas.microsoft.com/office/drawing/2014/main" id="{E1DB1DB7-49DB-C9D9-587D-AD58B96E7778}"/>
                </a:ext>
              </a:extLst>
            </p:cNvPr>
            <p:cNvSpPr/>
            <p:nvPr/>
          </p:nvSpPr>
          <p:spPr>
            <a:xfrm>
              <a:off x="4487278" y="2407011"/>
              <a:ext cx="1638949" cy="417130"/>
            </a:xfrm>
            <a:prstGeom prst="roundRect">
              <a:avLst>
                <a:gd name="adj" fmla="val 20000"/>
              </a:avLst>
            </a:prstGeom>
            <a:solidFill>
              <a:schemeClr val="accent1"/>
            </a:solidFill>
            <a:ln w="57150" cap="rnd" cmpd="sng" algn="ctr">
              <a:noFill/>
              <a:prstDash val="solid"/>
              <a:round/>
            </a:ln>
            <a:effectLst/>
          </p:spPr>
          <p:txBody>
            <a:bodyPr rot="0" spcFirstLastPara="0" vert="horz" wrap="square" lIns="91440" tIns="45720" rIns="91440" bIns="45720" numCol="1" spcCol="0" rtlCol="0" fromWordArt="0" anchor="ctr" anchorCtr="0" forceAA="0" compatLnSpc="1">
              <a:normAutofit/>
            </a:bodyPr>
            <a:lstStyle/>
            <a:p>
              <a:pPr marL="0" marR="0" lvl="0" indent="0" algn="ctr" defTabSz="913765"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字魂36号-正文宋楷"/>
                  <a:cs typeface="+mn-cs"/>
                </a:rPr>
                <a:t>创新应用</a:t>
              </a:r>
            </a:p>
          </p:txBody>
        </p:sp>
        <p:sp>
          <p:nvSpPr>
            <p:cNvPr id="10" name="文本框 9">
              <a:extLst>
                <a:ext uri="{FF2B5EF4-FFF2-40B4-BE49-F238E27FC236}">
                  <a16:creationId xmlns:a16="http://schemas.microsoft.com/office/drawing/2014/main" id="{343D6A18-5A2E-0DC6-850D-532929B873A7}"/>
                </a:ext>
              </a:extLst>
            </p:cNvPr>
            <p:cNvSpPr txBox="1"/>
            <p:nvPr/>
          </p:nvSpPr>
          <p:spPr>
            <a:xfrm>
              <a:off x="3975508" y="3059486"/>
              <a:ext cx="2513631" cy="1761279"/>
            </a:xfrm>
            <a:prstGeom prst="rect">
              <a:avLst/>
            </a:prstGeom>
            <a:noFill/>
          </p:spPr>
          <p:txBody>
            <a:bodyPr wrap="square" anchor="t" anchorCtr="0">
              <a:spAutoFit/>
            </a:bodyPr>
            <a:lstStyle/>
            <a:p>
              <a:pPr marL="171450" indent="-171450" defTabSz="457200">
                <a:lnSpc>
                  <a:spcPct val="150000"/>
                </a:lnSpc>
                <a:buFont typeface="Arial" panose="020B0604020202020204" pitchFamily="34" charset="0"/>
                <a:buChar char="•"/>
              </a:pPr>
              <a:r>
                <a:rPr lang="zh-CN" altLang="en-US" sz="1400" kern="0" dirty="0">
                  <a:latin typeface="微软雅黑" panose="020B0503020204020204" pitchFamily="34" charset="-122"/>
                  <a:ea typeface="微软雅黑" panose="020B0503020204020204" pitchFamily="34" charset="-122"/>
                </a:rPr>
                <a:t>康艾注射液可适用于老人与儿童等特殊人群，尤其在老人人群中应用较多。康艾使用剂量与次数灵活，可极大的提升患者的依从性。无需特殊条件贮存，可降低药品管理难度与成本。</a:t>
              </a:r>
              <a:endParaRPr lang="en-US" altLang="zh-CN" sz="1400" kern="0" dirty="0">
                <a:latin typeface="微软雅黑" panose="020B0503020204020204" pitchFamily="34" charset="-122"/>
                <a:ea typeface="微软雅黑" panose="020B0503020204020204" pitchFamily="34" charset="-122"/>
              </a:endParaRPr>
            </a:p>
          </p:txBody>
        </p:sp>
        <p:sp>
          <p:nvSpPr>
            <p:cNvPr id="11" name="圆角矩形 7">
              <a:extLst>
                <a:ext uri="{FF2B5EF4-FFF2-40B4-BE49-F238E27FC236}">
                  <a16:creationId xmlns:a16="http://schemas.microsoft.com/office/drawing/2014/main" id="{D98EC0D7-9BE2-364D-BF36-6E9095E42ACB}"/>
                </a:ext>
              </a:extLst>
            </p:cNvPr>
            <p:cNvSpPr/>
            <p:nvPr/>
          </p:nvSpPr>
          <p:spPr>
            <a:xfrm>
              <a:off x="655392" y="2693521"/>
              <a:ext cx="3173495" cy="3958206"/>
            </a:xfrm>
            <a:prstGeom prst="roundRect">
              <a:avLst>
                <a:gd name="adj" fmla="val 5121"/>
              </a:avLst>
            </a:prstGeom>
            <a:solidFill>
              <a:sysClr val="windowText" lastClr="000000">
                <a:lumMod val="50000"/>
                <a:lumOff val="50000"/>
                <a:alpha val="10000"/>
              </a:sys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字魂36号-正文宋楷"/>
                <a:cs typeface="+mn-cs"/>
              </a:endParaRPr>
            </a:p>
          </p:txBody>
        </p:sp>
        <p:sp>
          <p:nvSpPr>
            <p:cNvPr id="14" name="圆角矩形 8">
              <a:extLst>
                <a:ext uri="{FF2B5EF4-FFF2-40B4-BE49-F238E27FC236}">
                  <a16:creationId xmlns:a16="http://schemas.microsoft.com/office/drawing/2014/main" id="{46E3695B-3E86-4A4B-5B8F-099325EF790C}"/>
                </a:ext>
              </a:extLst>
            </p:cNvPr>
            <p:cNvSpPr/>
            <p:nvPr/>
          </p:nvSpPr>
          <p:spPr>
            <a:xfrm>
              <a:off x="1473849" y="2407768"/>
              <a:ext cx="1638949" cy="417130"/>
            </a:xfrm>
            <a:prstGeom prst="roundRect">
              <a:avLst>
                <a:gd name="adj" fmla="val 20000"/>
              </a:avLst>
            </a:prstGeom>
            <a:solidFill>
              <a:schemeClr val="accent1"/>
            </a:solidFill>
            <a:ln w="57150" cap="rnd" cmpd="sng" algn="ctr">
              <a:noFill/>
              <a:prstDash val="solid"/>
              <a:round/>
            </a:ln>
            <a:effectLst/>
          </p:spPr>
          <p:txBody>
            <a:bodyPr rot="0" spcFirstLastPara="0" vert="horz" wrap="square" lIns="91440" tIns="45720" rIns="91440" bIns="45720" numCol="1" spcCol="0" rtlCol="0" fromWordArt="0" anchor="ctr" anchorCtr="0" forceAA="0" compatLnSpc="1">
              <a:normAutofit/>
            </a:bodyPr>
            <a:lstStyle/>
            <a:p>
              <a:pPr marL="0" marR="0" lvl="0" indent="0" algn="ctr" defTabSz="913765"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字魂36号-正文宋楷"/>
                  <a:cs typeface="+mn-cs"/>
                </a:rPr>
                <a:t>创新点</a:t>
              </a:r>
            </a:p>
          </p:txBody>
        </p:sp>
        <p:sp>
          <p:nvSpPr>
            <p:cNvPr id="23" name="文本框 22">
              <a:extLst>
                <a:ext uri="{FF2B5EF4-FFF2-40B4-BE49-F238E27FC236}">
                  <a16:creationId xmlns:a16="http://schemas.microsoft.com/office/drawing/2014/main" id="{B5F637B9-9A45-8E96-3FC3-529F53F80F21}"/>
                </a:ext>
              </a:extLst>
            </p:cNvPr>
            <p:cNvSpPr txBox="1"/>
            <p:nvPr/>
          </p:nvSpPr>
          <p:spPr>
            <a:xfrm>
              <a:off x="837314" y="2981641"/>
              <a:ext cx="2818000" cy="2332394"/>
            </a:xfrm>
            <a:prstGeom prst="rect">
              <a:avLst/>
            </a:prstGeom>
            <a:noFill/>
          </p:spPr>
          <p:txBody>
            <a:bodyPr wrap="square" anchor="t" anchorCtr="0">
              <a:spAutoFit/>
            </a:bodyPr>
            <a:lstStyle/>
            <a:p>
              <a:pPr marL="171450" marR="0" lvl="0" indent="-171450" defTabSz="45720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a:p>
              <a:pPr marL="171450" marR="0" lvl="0" indent="-171450" defTabSz="4572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康艾注射液上市后与浙江大学联合进行品种二次再开发，重点围绕康艾的化学组成、药效物质、配伍合理性、类过敏物筛查等进行了探究。揭示康艾注射液的作用机制，增强产品质量控制，降低不良反应发生率，打造“看得见、说得清”中药注射剂产品。</a:t>
              </a:r>
              <a:endParaRPr kumimoji="0" lang="en-US" altLang="zh-CN"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grpSp>
      <p:sp>
        <p:nvSpPr>
          <p:cNvPr id="24" name="圆角矩形 14">
            <a:extLst>
              <a:ext uri="{FF2B5EF4-FFF2-40B4-BE49-F238E27FC236}">
                <a16:creationId xmlns:a16="http://schemas.microsoft.com/office/drawing/2014/main" id="{1DFFBFDE-231F-1018-FCBC-461F74FDA0CC}"/>
              </a:ext>
            </a:extLst>
          </p:cNvPr>
          <p:cNvSpPr/>
          <p:nvPr/>
        </p:nvSpPr>
        <p:spPr>
          <a:xfrm>
            <a:off x="8444753" y="1840523"/>
            <a:ext cx="3047984" cy="4203929"/>
          </a:xfrm>
          <a:prstGeom prst="roundRect">
            <a:avLst>
              <a:gd name="adj" fmla="val 5121"/>
            </a:avLst>
          </a:prstGeom>
          <a:solidFill>
            <a:sysClr val="windowText" lastClr="000000">
              <a:lumMod val="50000"/>
              <a:lumOff val="50000"/>
              <a:alpha val="10000"/>
            </a:sys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200000"/>
              </a:lnSpc>
              <a:spcBef>
                <a:spcPts val="0"/>
              </a:spcBef>
              <a:spcAft>
                <a:spcPts val="0"/>
              </a:spcAft>
              <a:buClrTx/>
              <a:buSzTx/>
              <a:buFontTx/>
              <a:buNone/>
              <a:tabLst/>
              <a:defRPr/>
            </a:pPr>
            <a:r>
              <a:rPr lang="zh-CN" altLang="en-US" sz="1400" kern="0" dirty="0">
                <a:latin typeface="微软雅黑" panose="020B0503020204020204" pitchFamily="34" charset="-122"/>
                <a:ea typeface="微软雅黑" panose="020B0503020204020204" pitchFamily="34" charset="-122"/>
              </a:rPr>
              <a:t>康艾注射液是基于扶正解毒方人参、黄芪提取物联合苦参素，经现代工艺研制而成的现代中药。具有益气扶正、增免、抗肿瘤的作用。其中人参有大补元气、固脱生津、安神的功效</a:t>
            </a:r>
            <a:r>
              <a:rPr lang="en-US" altLang="zh-CN" sz="1400" kern="0" dirty="0">
                <a:latin typeface="微软雅黑" panose="020B0503020204020204" pitchFamily="34" charset="-122"/>
                <a:ea typeface="微软雅黑" panose="020B0503020204020204" pitchFamily="34" charset="-122"/>
              </a:rPr>
              <a:t>; </a:t>
            </a:r>
            <a:r>
              <a:rPr lang="zh-CN" altLang="en-US" sz="1400" kern="0" dirty="0">
                <a:latin typeface="微软雅黑" panose="020B0503020204020204" pitchFamily="34" charset="-122"/>
                <a:ea typeface="微软雅黑" panose="020B0503020204020204" pitchFamily="34" charset="-122"/>
              </a:rPr>
              <a:t>黄芪具有益卫固表、利水消肿、脱毒生肌及补中益气的作用</a:t>
            </a:r>
            <a:r>
              <a:rPr lang="en-US" altLang="zh-CN" sz="1400" kern="0" dirty="0">
                <a:latin typeface="微软雅黑" panose="020B0503020204020204" pitchFamily="34" charset="-122"/>
                <a:ea typeface="微软雅黑" panose="020B0503020204020204" pitchFamily="34" charset="-122"/>
              </a:rPr>
              <a:t>; </a:t>
            </a:r>
            <a:r>
              <a:rPr lang="zh-CN" altLang="en-US" sz="1400" kern="0" dirty="0">
                <a:latin typeface="微软雅黑" panose="020B0503020204020204" pitchFamily="34" charset="-122"/>
                <a:ea typeface="微软雅黑" panose="020B0503020204020204" pitchFamily="34" charset="-122"/>
              </a:rPr>
              <a:t>苦参具有清热燥湿、杀虫利尿的功效。</a:t>
            </a:r>
          </a:p>
        </p:txBody>
      </p:sp>
      <p:sp>
        <p:nvSpPr>
          <p:cNvPr id="25" name="圆角矩形 8">
            <a:extLst>
              <a:ext uri="{FF2B5EF4-FFF2-40B4-BE49-F238E27FC236}">
                <a16:creationId xmlns:a16="http://schemas.microsoft.com/office/drawing/2014/main" id="{E54566A8-0522-703B-C3F7-E16334C6B1D6}"/>
              </a:ext>
            </a:extLst>
          </p:cNvPr>
          <p:cNvSpPr/>
          <p:nvPr/>
        </p:nvSpPr>
        <p:spPr>
          <a:xfrm>
            <a:off x="8885125" y="1508808"/>
            <a:ext cx="2067001" cy="458560"/>
          </a:xfrm>
          <a:prstGeom prst="roundRect">
            <a:avLst>
              <a:gd name="adj" fmla="val 20000"/>
            </a:avLst>
          </a:prstGeom>
          <a:solidFill>
            <a:schemeClr val="accent2"/>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3765"/>
            <a:r>
              <a:rPr lang="zh-CN" altLang="en-US" b="1" dirty="0">
                <a:solidFill>
                  <a:schemeClr val="bg1"/>
                </a:solidFill>
              </a:rPr>
              <a:t>传承性</a:t>
            </a:r>
          </a:p>
        </p:txBody>
      </p:sp>
    </p:spTree>
    <p:extLst>
      <p:ext uri="{BB962C8B-B14F-4D97-AF65-F5344CB8AC3E}">
        <p14:creationId xmlns:p14="http://schemas.microsoft.com/office/powerpoint/2010/main" val="3744759186"/>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15757" y="109053"/>
            <a:ext cx="3628390" cy="998220"/>
            <a:chOff x="627" y="77"/>
            <a:chExt cx="5714" cy="1572"/>
          </a:xfrm>
        </p:grpSpPr>
        <p:pic>
          <p:nvPicPr>
            <p:cNvPr id="2" name="图片 1" descr="51miz-E1125086-61ADA3B6"/>
            <p:cNvPicPr>
              <a:picLocks noChangeAspect="1"/>
            </p:cNvPicPr>
            <p:nvPr/>
          </p:nvPicPr>
          <p:blipFill>
            <a:blip r:embed="rId3"/>
            <a:stretch>
              <a:fillRect/>
            </a:stretch>
          </p:blipFill>
          <p:spPr>
            <a:xfrm>
              <a:off x="627" y="77"/>
              <a:ext cx="1572" cy="1572"/>
            </a:xfrm>
            <a:prstGeom prst="rect">
              <a:avLst/>
            </a:prstGeom>
          </p:spPr>
        </p:pic>
        <p:sp>
          <p:nvSpPr>
            <p:cNvPr id="17" name="文本框 16"/>
            <p:cNvSpPr txBox="1"/>
            <p:nvPr/>
          </p:nvSpPr>
          <p:spPr>
            <a:xfrm>
              <a:off x="986" y="500"/>
              <a:ext cx="861" cy="727"/>
            </a:xfrm>
            <a:prstGeom prst="rect">
              <a:avLst/>
            </a:prstGeom>
            <a:noFill/>
          </p:spPr>
          <p:txBody>
            <a:bodyPr wrap="none" rtlCol="0" anchor="t">
              <a:spAutoFit/>
            </a:bodyPr>
            <a:lstStyle/>
            <a:p>
              <a:r>
                <a:rPr lang="en-US" altLang="zh-CN" sz="2400" dirty="0">
                  <a:solidFill>
                    <a:schemeClr val="accent1"/>
                  </a:solidFill>
                  <a:latin typeface="微软雅黑" panose="020B0503020204020204" pitchFamily="34" charset="-122"/>
                  <a:ea typeface="微软雅黑" panose="020B0503020204020204" pitchFamily="34" charset="-122"/>
                  <a:cs typeface="阿里巴巴普惠体" panose="00020600040101010101" pitchFamily="18" charset="-122"/>
                  <a:sym typeface="阿里巴巴普惠体" panose="00020600040101010101" pitchFamily="18" charset="-122"/>
                </a:rPr>
                <a:t>05</a:t>
              </a:r>
            </a:p>
          </p:txBody>
        </p:sp>
        <p:grpSp>
          <p:nvGrpSpPr>
            <p:cNvPr id="19" name="组合 18"/>
            <p:cNvGrpSpPr/>
            <p:nvPr/>
          </p:nvGrpSpPr>
          <p:grpSpPr>
            <a:xfrm>
              <a:off x="2020" y="398"/>
              <a:ext cx="4321" cy="942"/>
              <a:chOff x="2224" y="506"/>
              <a:chExt cx="4321" cy="942"/>
            </a:xfrm>
          </p:grpSpPr>
          <p:sp>
            <p:nvSpPr>
              <p:cNvPr id="16431" name="TextBox 15"/>
              <p:cNvSpPr txBox="1"/>
              <p:nvPr/>
            </p:nvSpPr>
            <p:spPr>
              <a:xfrm>
                <a:off x="2224" y="506"/>
                <a:ext cx="3967" cy="725"/>
              </a:xfrm>
              <a:prstGeom prst="rect">
                <a:avLst/>
              </a:prstGeom>
              <a:noFill/>
              <a:ln w="9525">
                <a:noFill/>
              </a:ln>
            </p:spPr>
            <p:txBody>
              <a:bodyPr>
                <a:spAutoFit/>
              </a:bodyPr>
              <a:lstStyle/>
              <a:p>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cs typeface="阿里巴巴普惠体 Medium" panose="00020600040101010101" charset="-122"/>
                    <a:sym typeface="阿里巴巴普惠体" panose="00020600040101010101" pitchFamily="18" charset="-122"/>
                  </a:rPr>
                  <a:t>公平性</a:t>
                </a:r>
              </a:p>
            </p:txBody>
          </p:sp>
          <p:sp>
            <p:nvSpPr>
              <p:cNvPr id="18" name="文本框 17"/>
              <p:cNvSpPr txBox="1"/>
              <p:nvPr/>
            </p:nvSpPr>
            <p:spPr>
              <a:xfrm>
                <a:off x="2224" y="1178"/>
                <a:ext cx="4321" cy="270"/>
              </a:xfrm>
              <a:prstGeom prst="rect">
                <a:avLst/>
              </a:prstGeom>
              <a:noFill/>
            </p:spPr>
            <p:txBody>
              <a:bodyPr wrap="square" rtlCol="0" anchor="t">
                <a:spAutoFit/>
              </a:bodyPr>
              <a:lstStyle/>
              <a:p>
                <a:endParaRPr lang="zh-CN" altLang="en-US" sz="500" cap="all" dirty="0">
                  <a:solidFill>
                    <a:schemeClr val="bg1">
                      <a:lumMod val="65000"/>
                    </a:schemeClr>
                  </a:solidFill>
                  <a:uFillTx/>
                  <a:latin typeface="微软雅黑" panose="020B0503020204020204" pitchFamily="34" charset="-122"/>
                  <a:ea typeface="微软雅黑" panose="020B0503020204020204" pitchFamily="34" charset="-122"/>
                  <a:sym typeface="+mn-ea"/>
                </a:endParaRPr>
              </a:p>
            </p:txBody>
          </p:sp>
        </p:grpSp>
      </p:grpSp>
      <p:sp>
        <p:nvSpPr>
          <p:cNvPr id="38" name="文本框 37">
            <a:extLst>
              <a:ext uri="{FF2B5EF4-FFF2-40B4-BE49-F238E27FC236}">
                <a16:creationId xmlns:a16="http://schemas.microsoft.com/office/drawing/2014/main" id="{F53A458A-C7B2-7EC4-12A3-7C0366BFF95C}"/>
              </a:ext>
            </a:extLst>
          </p:cNvPr>
          <p:cNvSpPr txBox="1"/>
          <p:nvPr/>
        </p:nvSpPr>
        <p:spPr bwMode="auto">
          <a:xfrm>
            <a:off x="1307495" y="1225326"/>
            <a:ext cx="10129230" cy="1023742"/>
          </a:xfrm>
          <a:prstGeom prst="rect">
            <a:avLst/>
          </a:prstGeom>
          <a:noFill/>
        </p:spPr>
        <p:txBody>
          <a:bodyPr wrap="square">
            <a:spAutoFit/>
          </a:bodyPr>
          <a:lstStyle/>
          <a:p>
            <a:pPr marL="285750" indent="-285750" algn="just">
              <a:lnSpc>
                <a:spcPct val="150000"/>
              </a:lnSpc>
              <a:buFont typeface="Wingdings" pitchFamily="2" charset="2"/>
              <a:buChar char="n"/>
              <a:defRPr/>
            </a:pPr>
            <a:r>
              <a:rPr lang="zh-CN" altLang="en-US" sz="1400" b="0" i="0" dirty="0">
                <a:solidFill>
                  <a:srgbClr val="333333"/>
                </a:solidFill>
                <a:effectLst/>
                <a:highlight>
                  <a:srgbClr val="FFFFFF"/>
                </a:highlight>
                <a:latin typeface="Microsoft YaHei" panose="020B0503020204020204" pitchFamily="34" charset="-122"/>
                <a:ea typeface="Microsoft YaHei" panose="020B0503020204020204" pitchFamily="34" charset="-122"/>
              </a:rPr>
              <a:t>白细胞减少症多发于肿瘤患者放化疗时期，康艾本身可作为抗肿瘤药物使用，即可满足基本临床用药需求，可减少升白制剂的使用，节省医保基金。本品</a:t>
            </a:r>
            <a:r>
              <a:rPr lang="en-US" altLang="zh-CN" sz="1400" b="0" i="0" dirty="0">
                <a:solidFill>
                  <a:srgbClr val="333333"/>
                </a:solidFill>
                <a:effectLst/>
                <a:highlight>
                  <a:srgbClr val="FFFFFF"/>
                </a:highlight>
                <a:latin typeface="Microsoft YaHei" panose="020B0503020204020204" pitchFamily="34" charset="-122"/>
                <a:ea typeface="Microsoft YaHei" panose="020B0503020204020204" pitchFamily="34" charset="-122"/>
              </a:rPr>
              <a:t>2021</a:t>
            </a:r>
            <a:r>
              <a:rPr lang="zh-CN" altLang="en-US" sz="1400" b="0" i="0" dirty="0">
                <a:solidFill>
                  <a:srgbClr val="333333"/>
                </a:solidFill>
                <a:effectLst/>
                <a:highlight>
                  <a:srgbClr val="FFFFFF"/>
                </a:highlight>
                <a:latin typeface="Microsoft YaHei" panose="020B0503020204020204" pitchFamily="34" charset="-122"/>
                <a:ea typeface="Microsoft YaHei" panose="020B0503020204020204" pitchFamily="34" charset="-122"/>
              </a:rPr>
              <a:t>年国谈降幅已高达</a:t>
            </a:r>
            <a:r>
              <a:rPr lang="en-US" altLang="zh-CN" sz="1400" b="0" i="0" dirty="0">
                <a:solidFill>
                  <a:srgbClr val="333333"/>
                </a:solidFill>
                <a:effectLst/>
                <a:highlight>
                  <a:srgbClr val="FFFFFF"/>
                </a:highlight>
                <a:latin typeface="Microsoft YaHei" panose="020B0503020204020204" pitchFamily="34" charset="-122"/>
                <a:ea typeface="Microsoft YaHei" panose="020B0503020204020204" pitchFamily="34" charset="-122"/>
              </a:rPr>
              <a:t>60%</a:t>
            </a:r>
            <a:r>
              <a:rPr lang="zh-CN" altLang="en-US" sz="1400" b="0" i="0" dirty="0">
                <a:solidFill>
                  <a:srgbClr val="333333"/>
                </a:solidFill>
                <a:effectLst/>
                <a:highlight>
                  <a:srgbClr val="FFFFFF"/>
                </a:highlight>
                <a:latin typeface="Microsoft YaHei" panose="020B0503020204020204" pitchFamily="34" charset="-122"/>
                <a:ea typeface="Microsoft YaHei" panose="020B0503020204020204" pitchFamily="34" charset="-122"/>
              </a:rPr>
              <a:t>多，目前日治疗费用远远低于同类产品，恢复说明书支付范围（白细胞减少症），产品临床价值更高，经济性优，患者自付更低，能带来更多医保基金结余。</a:t>
            </a:r>
            <a:endParaRPr lang="en-US" altLang="zh-CN" sz="1300" dirty="0">
              <a:latin typeface="Microsoft YaHei" panose="020B0503020204020204" pitchFamily="34" charset="-122"/>
              <a:ea typeface="Microsoft YaHei" panose="020B0503020204020204" pitchFamily="34" charset="-122"/>
              <a:cs typeface="Arial" panose="020B0604020202020204" pitchFamily="34" charset="0"/>
            </a:endParaRPr>
          </a:p>
        </p:txBody>
      </p:sp>
      <p:grpSp>
        <p:nvGrpSpPr>
          <p:cNvPr id="39" name="组合 4">
            <a:extLst>
              <a:ext uri="{FF2B5EF4-FFF2-40B4-BE49-F238E27FC236}">
                <a16:creationId xmlns:a16="http://schemas.microsoft.com/office/drawing/2014/main" id="{E80D20A4-E21C-2262-6DEF-5BE386CB88D2}"/>
              </a:ext>
            </a:extLst>
          </p:cNvPr>
          <p:cNvGrpSpPr>
            <a:grpSpLocks/>
          </p:cNvGrpSpPr>
          <p:nvPr/>
        </p:nvGrpSpPr>
        <p:grpSpPr bwMode="auto">
          <a:xfrm>
            <a:off x="1156285" y="805234"/>
            <a:ext cx="10401536" cy="1715956"/>
            <a:chOff x="538007" y="2622116"/>
            <a:chExt cx="10400128" cy="1715101"/>
          </a:xfrm>
        </p:grpSpPr>
        <p:sp>
          <p:nvSpPr>
            <p:cNvPr id="40" name="矩形 39">
              <a:extLst>
                <a:ext uri="{FF2B5EF4-FFF2-40B4-BE49-F238E27FC236}">
                  <a16:creationId xmlns:a16="http://schemas.microsoft.com/office/drawing/2014/main" id="{E6B4C2E2-B699-3BD6-6C65-24908F307E4D}"/>
                </a:ext>
              </a:extLst>
            </p:cNvPr>
            <p:cNvSpPr/>
            <p:nvPr/>
          </p:nvSpPr>
          <p:spPr>
            <a:xfrm>
              <a:off x="618761" y="2855926"/>
              <a:ext cx="10319374" cy="1481291"/>
            </a:xfrm>
            <a:prstGeom prst="rect">
              <a:avLst/>
            </a:prstGeom>
            <a:noFill/>
            <a:ln w="19050" cap="flat" cmpd="sng" algn="ctr">
              <a:solidFill>
                <a:schemeClr val="accent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1" name="文本框 40">
              <a:extLst>
                <a:ext uri="{FF2B5EF4-FFF2-40B4-BE49-F238E27FC236}">
                  <a16:creationId xmlns:a16="http://schemas.microsoft.com/office/drawing/2014/main" id="{49432649-9566-254C-A79D-84D47D78B732}"/>
                </a:ext>
              </a:extLst>
            </p:cNvPr>
            <p:cNvSpPr txBox="1"/>
            <p:nvPr/>
          </p:nvSpPr>
          <p:spPr>
            <a:xfrm>
              <a:off x="790188" y="2670355"/>
              <a:ext cx="2237279" cy="307624"/>
            </a:xfrm>
            <a:prstGeom prst="rect">
              <a:avLst/>
            </a:prstGeom>
            <a:blipFill>
              <a:blip r:embed="rId4"/>
              <a:stretch>
                <a:fillRect t="-45000"/>
              </a:stretch>
            </a:blip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rPr>
                <a:t>符合“保基本”原则描述</a:t>
              </a:r>
              <a:r>
                <a:rPr kumimoji="0" lang="zh-CN" altLang="en-US" sz="1400" b="1" i="0" u="none" strike="noStrike" kern="0" cap="none" spc="0" normalizeH="0" baseline="0" noProof="0" dirty="0">
                  <a:ln>
                    <a:noFill/>
                  </a:ln>
                  <a:solidFill>
                    <a:srgbClr val="044875"/>
                  </a:solidFill>
                  <a:effectLst/>
                  <a:uLnTx/>
                  <a:uFillTx/>
                  <a:latin typeface="Microsoft YaHei" panose="020B0503020204020204" pitchFamily="34" charset="-122"/>
                  <a:ea typeface="Microsoft YaHei" panose="020B0503020204020204" pitchFamily="34" charset="-122"/>
                </a:rPr>
                <a:t>：</a:t>
              </a:r>
            </a:p>
          </p:txBody>
        </p:sp>
        <p:sp>
          <p:nvSpPr>
            <p:cNvPr id="42" name="矩形 41">
              <a:extLst>
                <a:ext uri="{FF2B5EF4-FFF2-40B4-BE49-F238E27FC236}">
                  <a16:creationId xmlns:a16="http://schemas.microsoft.com/office/drawing/2014/main" id="{CBB7EC29-CA08-108D-1345-DEAA3B720E58}"/>
                </a:ext>
              </a:extLst>
            </p:cNvPr>
            <p:cNvSpPr/>
            <p:nvPr/>
          </p:nvSpPr>
          <p:spPr>
            <a:xfrm>
              <a:off x="538007" y="2622116"/>
              <a:ext cx="171427" cy="461731"/>
            </a:xfrm>
            <a:prstGeom prst="rect">
              <a:avLst/>
            </a:prstGeom>
            <a:solidFill>
              <a:schemeClr val="accent1"/>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43" name="文本框 42">
            <a:extLst>
              <a:ext uri="{FF2B5EF4-FFF2-40B4-BE49-F238E27FC236}">
                <a16:creationId xmlns:a16="http://schemas.microsoft.com/office/drawing/2014/main" id="{4B2FA72D-3DC1-F2AF-5973-3C429EC29DED}"/>
              </a:ext>
            </a:extLst>
          </p:cNvPr>
          <p:cNvSpPr txBox="1"/>
          <p:nvPr/>
        </p:nvSpPr>
        <p:spPr bwMode="auto">
          <a:xfrm>
            <a:off x="1253847" y="3158139"/>
            <a:ext cx="10182878" cy="1346907"/>
          </a:xfrm>
          <a:prstGeom prst="rect">
            <a:avLst/>
          </a:prstGeom>
          <a:noFill/>
        </p:spPr>
        <p:txBody>
          <a:bodyPr wrap="square">
            <a:spAutoFit/>
          </a:bodyPr>
          <a:lstStyle/>
          <a:p>
            <a:pPr marL="285750" indent="-285750" algn="just">
              <a:lnSpc>
                <a:spcPct val="150000"/>
              </a:lnSpc>
              <a:buFont typeface="Wingdings" panose="05000000000000000000" pitchFamily="2" charset="2"/>
              <a:buChar char="n"/>
              <a:defRPr/>
            </a:pPr>
            <a:r>
              <a:rPr lang="zh-CN" altLang="en-US" sz="1400" b="0" i="0" dirty="0">
                <a:solidFill>
                  <a:srgbClr val="333333"/>
                </a:solidFill>
                <a:effectLst/>
                <a:highlight>
                  <a:srgbClr val="FFFFFF"/>
                </a:highlight>
                <a:latin typeface="Microsoft YaHei" panose="020B0503020204020204" pitchFamily="34" charset="-122"/>
                <a:ea typeface="Microsoft YaHei" panose="020B0503020204020204" pitchFamily="34" charset="-122"/>
              </a:rPr>
              <a:t>升白药物中，以重组人粒细胞刺激因子使用最为广泛，但对骨髓持续保护作用较差，放射治疗后白细胞再次下降的发生率较高，且价格昂贵，并且存在严重副作用。康艾注射液对病症期及预防期单独使用时，症状缓解更高效，副作用小。康艾是同类目录产品中说明书明确标注可用于升白治疗的药品，且康艾进入国谈前已经大幅度降价</a:t>
            </a:r>
            <a:r>
              <a:rPr lang="en-US" altLang="zh-CN" sz="1400" b="0" i="0" dirty="0">
                <a:solidFill>
                  <a:srgbClr val="333333"/>
                </a:solidFill>
                <a:effectLst/>
                <a:highlight>
                  <a:srgbClr val="FFFFFF"/>
                </a:highlight>
                <a:latin typeface="Microsoft YaHei" panose="020B0503020204020204" pitchFamily="34" charset="-122"/>
                <a:ea typeface="Microsoft YaHei" panose="020B0503020204020204" pitchFamily="34" charset="-122"/>
              </a:rPr>
              <a:t>60%</a:t>
            </a:r>
            <a:r>
              <a:rPr lang="zh-CN" altLang="en-US" sz="1400" b="0" i="0" dirty="0">
                <a:solidFill>
                  <a:srgbClr val="333333"/>
                </a:solidFill>
                <a:effectLst/>
                <a:highlight>
                  <a:srgbClr val="FFFFFF"/>
                </a:highlight>
                <a:latin typeface="Microsoft YaHei" panose="020B0503020204020204" pitchFamily="34" charset="-122"/>
                <a:ea typeface="Microsoft YaHei" panose="020B0503020204020204" pitchFamily="34" charset="-122"/>
              </a:rPr>
              <a:t>以上，疗效确切，经济性优异，更能保障参保人员的合理用药需求，满足参保人的承受能力。</a:t>
            </a:r>
            <a:endParaRPr lang="zh-CN" altLang="en-US" sz="1300" dirty="0">
              <a:latin typeface="Microsoft YaHei" panose="020B0503020204020204" pitchFamily="34" charset="-122"/>
              <a:ea typeface="Microsoft YaHei" panose="020B0503020204020204" pitchFamily="34" charset="-122"/>
              <a:cs typeface="Arial" panose="020B0604020202020204" pitchFamily="34" charset="0"/>
            </a:endParaRPr>
          </a:p>
        </p:txBody>
      </p:sp>
      <p:grpSp>
        <p:nvGrpSpPr>
          <p:cNvPr id="44" name="组合 3">
            <a:extLst>
              <a:ext uri="{FF2B5EF4-FFF2-40B4-BE49-F238E27FC236}">
                <a16:creationId xmlns:a16="http://schemas.microsoft.com/office/drawing/2014/main" id="{499946F0-1D60-6969-78D0-AA9D189B2E0A}"/>
              </a:ext>
            </a:extLst>
          </p:cNvPr>
          <p:cNvGrpSpPr>
            <a:grpSpLocks/>
          </p:cNvGrpSpPr>
          <p:nvPr/>
        </p:nvGrpSpPr>
        <p:grpSpPr bwMode="auto">
          <a:xfrm>
            <a:off x="1113977" y="2657622"/>
            <a:ext cx="10402728" cy="1910597"/>
            <a:chOff x="671736" y="724105"/>
            <a:chExt cx="10401317" cy="1341272"/>
          </a:xfrm>
        </p:grpSpPr>
        <p:sp>
          <p:nvSpPr>
            <p:cNvPr id="45" name="矩形 44">
              <a:extLst>
                <a:ext uri="{FF2B5EF4-FFF2-40B4-BE49-F238E27FC236}">
                  <a16:creationId xmlns:a16="http://schemas.microsoft.com/office/drawing/2014/main" id="{3849BEEE-70B9-9A70-FDC4-2EFC904256D5}"/>
                </a:ext>
              </a:extLst>
            </p:cNvPr>
            <p:cNvSpPr/>
            <p:nvPr/>
          </p:nvSpPr>
          <p:spPr>
            <a:xfrm>
              <a:off x="753681" y="948593"/>
              <a:ext cx="10319372" cy="1116784"/>
            </a:xfrm>
            <a:prstGeom prst="rect">
              <a:avLst/>
            </a:prstGeom>
            <a:noFill/>
            <a:ln w="1905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chemeClr val="accent1"/>
                </a:solidFill>
                <a:effectLst/>
                <a:uLnTx/>
                <a:uFillTx/>
                <a:latin typeface="Microsoft YaHei" panose="020B0503020204020204" pitchFamily="34" charset="-122"/>
                <a:ea typeface="Microsoft YaHei" panose="020B0503020204020204" pitchFamily="34" charset="-122"/>
                <a:cs typeface="+mn-cs"/>
              </a:endParaRPr>
            </a:p>
          </p:txBody>
        </p:sp>
        <p:sp>
          <p:nvSpPr>
            <p:cNvPr id="46" name="文本框 45">
              <a:extLst>
                <a:ext uri="{FF2B5EF4-FFF2-40B4-BE49-F238E27FC236}">
                  <a16:creationId xmlns:a16="http://schemas.microsoft.com/office/drawing/2014/main" id="{E50FABFC-A972-F998-AD38-946626C8B39A}"/>
                </a:ext>
              </a:extLst>
            </p:cNvPr>
            <p:cNvSpPr txBox="1"/>
            <p:nvPr/>
          </p:nvSpPr>
          <p:spPr>
            <a:xfrm>
              <a:off x="965129" y="771589"/>
              <a:ext cx="1622393" cy="307649"/>
            </a:xfrm>
            <a:prstGeom prst="rect">
              <a:avLst/>
            </a:prstGeom>
            <a:blipFill>
              <a:blip r:embed="rId4"/>
              <a:stretch>
                <a:fillRect t="-45000"/>
              </a:stretch>
            </a:blipFill>
            <a:ln>
              <a:solidFill>
                <a:schemeClr val="tx2"/>
              </a:solidFill>
            </a:ln>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rPr>
                <a:t>弥补目录短板描述</a:t>
              </a:r>
              <a:endParaRPr kumimoji="0" lang="en-US" altLang="zh-CN" sz="1400" b="1"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endParaRPr>
            </a:p>
          </p:txBody>
        </p:sp>
        <p:sp>
          <p:nvSpPr>
            <p:cNvPr id="47" name="矩形 46">
              <a:extLst>
                <a:ext uri="{FF2B5EF4-FFF2-40B4-BE49-F238E27FC236}">
                  <a16:creationId xmlns:a16="http://schemas.microsoft.com/office/drawing/2014/main" id="{78C1A4F5-B5DD-0F9C-A74C-C2BA10C53617}"/>
                </a:ext>
              </a:extLst>
            </p:cNvPr>
            <p:cNvSpPr/>
            <p:nvPr/>
          </p:nvSpPr>
          <p:spPr>
            <a:xfrm>
              <a:off x="671736" y="724105"/>
              <a:ext cx="171427" cy="461771"/>
            </a:xfrm>
            <a:prstGeom prst="rect">
              <a:avLst/>
            </a:prstGeom>
            <a:solidFill>
              <a:schemeClr val="tx2"/>
            </a:solidFill>
            <a:ln w="12700" cap="flat" cmpd="sng" algn="ctr">
              <a:solidFill>
                <a:schemeClr val="tx2"/>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cs typeface="+mn-cs"/>
              </a:endParaRPr>
            </a:p>
          </p:txBody>
        </p:sp>
      </p:grpSp>
      <p:sp>
        <p:nvSpPr>
          <p:cNvPr id="48" name="文本框 47">
            <a:extLst>
              <a:ext uri="{FF2B5EF4-FFF2-40B4-BE49-F238E27FC236}">
                <a16:creationId xmlns:a16="http://schemas.microsoft.com/office/drawing/2014/main" id="{69B1872A-B394-6ACF-A075-09A9A3C16C53}"/>
              </a:ext>
            </a:extLst>
          </p:cNvPr>
          <p:cNvSpPr txBox="1"/>
          <p:nvPr/>
        </p:nvSpPr>
        <p:spPr bwMode="auto">
          <a:xfrm>
            <a:off x="1221769" y="5061963"/>
            <a:ext cx="10320771" cy="1513941"/>
          </a:xfrm>
          <a:prstGeom prst="rect">
            <a:avLst/>
          </a:prstGeom>
          <a:noFill/>
          <a:ln>
            <a:solidFill>
              <a:schemeClr val="tx2"/>
            </a:solidFill>
          </a:ln>
        </p:spPr>
        <p:txBody>
          <a:bodyPr wrap="square">
            <a:spAutoFit/>
          </a:bodyPr>
          <a:lstStyle/>
          <a:p>
            <a:pPr marL="285750" indent="-285750">
              <a:lnSpc>
                <a:spcPct val="200000"/>
              </a:lnSpc>
              <a:buFont typeface="Wingdings" pitchFamily="2" charset="2"/>
              <a:buChar char="l"/>
              <a:defRPr/>
            </a:pPr>
            <a:r>
              <a:rPr lang="zh-CN" altLang="en-US" sz="1200" dirty="0">
                <a:solidFill>
                  <a:srgbClr val="333333"/>
                </a:solidFill>
                <a:highlight>
                  <a:srgbClr val="FFFFFF"/>
                </a:highlight>
                <a:latin typeface="Microsoft YaHei" panose="020B0503020204020204" pitchFamily="34" charset="-122"/>
                <a:ea typeface="Microsoft YaHei" panose="020B0503020204020204" pitchFamily="34" charset="-122"/>
              </a:rPr>
              <a:t>限定医保支付范围影响了临床合理⽤药，易引发医患及医保基金结算纠纷，导致临床管理混乱，为满⾜临床需求，医师改用费用更高的产品作为替代治疗，增加了医保基金实际支出。申请⽀付范围恢复为说明书适应症，可以维护患者⽤药公平、改善医患关系、便于临床合理施治，将用药选择权、决策权真正还给临床医⽣，提升药品的可及性，更好满足患者需求，降低临床管理难度，减少医保基金支出。</a:t>
            </a:r>
          </a:p>
          <a:p>
            <a:pPr marL="285750" indent="-285750">
              <a:lnSpc>
                <a:spcPct val="200000"/>
              </a:lnSpc>
              <a:buFont typeface="Wingdings" pitchFamily="2" charset="2"/>
              <a:buChar char="l"/>
              <a:defRPr/>
            </a:pPr>
            <a:endParaRPr lang="zh-CN" alt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grpSp>
        <p:nvGrpSpPr>
          <p:cNvPr id="49" name="组合 3">
            <a:extLst>
              <a:ext uri="{FF2B5EF4-FFF2-40B4-BE49-F238E27FC236}">
                <a16:creationId xmlns:a16="http://schemas.microsoft.com/office/drawing/2014/main" id="{61F6064D-C2FD-DE34-4516-C4D3F7217B3A}"/>
              </a:ext>
            </a:extLst>
          </p:cNvPr>
          <p:cNvGrpSpPr>
            <a:grpSpLocks/>
          </p:cNvGrpSpPr>
          <p:nvPr/>
        </p:nvGrpSpPr>
        <p:grpSpPr bwMode="auto">
          <a:xfrm>
            <a:off x="1136044" y="4781049"/>
            <a:ext cx="10421777" cy="1590821"/>
            <a:chOff x="652689" y="724105"/>
            <a:chExt cx="10420364" cy="2025651"/>
          </a:xfrm>
        </p:grpSpPr>
        <p:sp>
          <p:nvSpPr>
            <p:cNvPr id="50" name="矩形 49">
              <a:extLst>
                <a:ext uri="{FF2B5EF4-FFF2-40B4-BE49-F238E27FC236}">
                  <a16:creationId xmlns:a16="http://schemas.microsoft.com/office/drawing/2014/main" id="{B727EAAD-5B5B-999A-459E-5A1361EAB0DA}"/>
                </a:ext>
              </a:extLst>
            </p:cNvPr>
            <p:cNvSpPr/>
            <p:nvPr/>
          </p:nvSpPr>
          <p:spPr>
            <a:xfrm>
              <a:off x="753681" y="948592"/>
              <a:ext cx="10319372" cy="1801164"/>
            </a:xfrm>
            <a:prstGeom prst="rect">
              <a:avLst/>
            </a:prstGeom>
            <a:noFill/>
            <a:ln w="19050" cap="flat" cmpd="sng" algn="ctr">
              <a:solidFill>
                <a:schemeClr val="accent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sp>
          <p:nvSpPr>
            <p:cNvPr id="51" name="文本框 50">
              <a:extLst>
                <a:ext uri="{FF2B5EF4-FFF2-40B4-BE49-F238E27FC236}">
                  <a16:creationId xmlns:a16="http://schemas.microsoft.com/office/drawing/2014/main" id="{A0C263B6-70E7-0826-54D9-2D58B860F4E6}"/>
                </a:ext>
              </a:extLst>
            </p:cNvPr>
            <p:cNvSpPr txBox="1"/>
            <p:nvPr/>
          </p:nvSpPr>
          <p:spPr>
            <a:xfrm>
              <a:off x="965130" y="745748"/>
              <a:ext cx="1476232" cy="307649"/>
            </a:xfrm>
            <a:prstGeom prst="rect">
              <a:avLst/>
            </a:prstGeom>
            <a:blipFill>
              <a:blip r:embed="rId4"/>
              <a:stretch>
                <a:fillRect t="-45000"/>
              </a:stretch>
            </a:blipFill>
            <a:ln>
              <a:solidFill>
                <a:schemeClr val="accent1"/>
              </a:solidFill>
            </a:ln>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rPr>
                <a:t>临床管理难度</a:t>
              </a:r>
            </a:p>
          </p:txBody>
        </p:sp>
        <p:sp>
          <p:nvSpPr>
            <p:cNvPr id="52" name="矩形 51">
              <a:extLst>
                <a:ext uri="{FF2B5EF4-FFF2-40B4-BE49-F238E27FC236}">
                  <a16:creationId xmlns:a16="http://schemas.microsoft.com/office/drawing/2014/main" id="{240436FE-D9C3-98C4-4963-4B6436808684}"/>
                </a:ext>
              </a:extLst>
            </p:cNvPr>
            <p:cNvSpPr/>
            <p:nvPr/>
          </p:nvSpPr>
          <p:spPr>
            <a:xfrm>
              <a:off x="652689" y="724105"/>
              <a:ext cx="171427" cy="461771"/>
            </a:xfrm>
            <a:prstGeom prst="rect">
              <a:avLst/>
            </a:prstGeom>
            <a:solidFill>
              <a:schemeClr val="tx2"/>
            </a:solidFill>
            <a:ln w="12700" cap="flat" cmpd="sng" algn="ctr">
              <a:solidFill>
                <a:schemeClr val="accent1"/>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grpSp>
    </p:spTree>
    <p:extLst>
      <p:ext uri="{BB962C8B-B14F-4D97-AF65-F5344CB8AC3E}">
        <p14:creationId xmlns:p14="http://schemas.microsoft.com/office/powerpoint/2010/main" val="498823334"/>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6"/>
  <p:tag name="KSO_WM_UNIT_TEXT_FILL_TYPE" val="1"/>
</p:tagLst>
</file>

<file path=ppt/tags/tag1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1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1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6"/>
  <p:tag name="KSO_WM_UNIT_TEXT_FILL_TYPE" val="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6"/>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6"/>
  <p:tag name="KSO_WM_UNIT_TEXT_FILL_TYPE" val="1"/>
</p:tagLst>
</file>

<file path=ppt/tags/tag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7.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6"/>
  <p:tag name="KSO_WM_UNIT_TEXT_FILL_TYPE" val="1"/>
</p:tagLst>
</file>

<file path=ppt/tags/tag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5"/>
  <p:tag name="KSO_WM_UNIT_TEXT_FILL_TYPE" val="1"/>
</p:tagLst>
</file>

<file path=ppt/tags/tag9.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6"/>
  <p:tag name="KSO_WM_UNIT_TEXT_FILL_TYPE"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qrhfixi">
      <a:majorFont>
        <a:latin typeface="Arial"/>
        <a:ea typeface="阿里巴巴普惠体"/>
        <a:cs typeface=""/>
      </a:majorFont>
      <a:minorFont>
        <a:latin typeface="Arial"/>
        <a:ea typeface="阿里巴巴普惠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557160"/>
      </a:dk2>
      <a:lt2>
        <a:srgbClr val="DEEEE5"/>
      </a:lt2>
      <a:accent1>
        <a:srgbClr val="46795A"/>
      </a:accent1>
      <a:accent2>
        <a:srgbClr val="496E60"/>
      </a:accent2>
      <a:accent3>
        <a:srgbClr val="4D6466"/>
      </a:accent3>
      <a:accent4>
        <a:srgbClr val="51596C"/>
      </a:accent4>
      <a:accent5>
        <a:srgbClr val="554F72"/>
      </a:accent5>
      <a:accent6>
        <a:srgbClr val="594578"/>
      </a:accent6>
      <a:hlink>
        <a:srgbClr val="0563C1"/>
      </a:hlink>
      <a:folHlink>
        <a:srgbClr val="954F72"/>
      </a:folHlink>
    </a:clrScheme>
    <a:fontScheme name="bqrhfixi">
      <a:majorFont>
        <a:latin typeface="Arial"/>
        <a:ea typeface="阿里巴巴普惠体"/>
        <a:cs typeface=""/>
      </a:majorFont>
      <a:minorFont>
        <a:latin typeface="Arial"/>
        <a:ea typeface="阿里巴巴普惠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2287</Words>
  <Application>Microsoft Office PowerPoint</Application>
  <PresentationFormat>宽屏</PresentationFormat>
  <Paragraphs>120</Paragraphs>
  <Slides>10</Slides>
  <Notes>6</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10</vt:i4>
      </vt:variant>
    </vt:vector>
  </HeadingPairs>
  <TitlesOfParts>
    <vt:vector size="22" baseType="lpstr">
      <vt:lpstr>阿里巴巴普惠体</vt:lpstr>
      <vt:lpstr>阿里巴巴普惠体 Medium</vt:lpstr>
      <vt:lpstr>等线</vt:lpstr>
      <vt:lpstr>微软雅黑</vt:lpstr>
      <vt:lpstr>微软雅黑</vt:lpstr>
      <vt:lpstr>字魂36号-正文宋楷</vt:lpstr>
      <vt:lpstr>Arial</vt:lpstr>
      <vt:lpstr>Calibri</vt:lpstr>
      <vt:lpstr>Times New Roman</vt:lpstr>
      <vt:lpstr>Wingdings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大学生创新创业项目答辩</dc:title>
  <dc:creator>ASUS</dc:creator>
  <cp:lastModifiedBy>天泽 林</cp:lastModifiedBy>
  <cp:revision>46</cp:revision>
  <dcterms:created xsi:type="dcterms:W3CDTF">2022-03-15T03:38:00Z</dcterms:created>
  <dcterms:modified xsi:type="dcterms:W3CDTF">2024-07-12T04:10:09Z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FA64636C61014832B1E1059BC4B155C3</vt:lpwstr>
  </property>
  <property fmtid="{D5CDD505-2E9C-101B-9397-08002B2CF9AE}" pid="3" name="KSOProductBuildVer">
    <vt:lpwstr>2052-11.1.0.11636</vt:lpwstr>
  </property>
</Properties>
</file>