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3" r:id="rId4"/>
    <p:sldMasterId id="2147483733" r:id="rId5"/>
  </p:sldMasterIdLst>
  <p:notesMasterIdLst>
    <p:notesMasterId r:id="rId7"/>
  </p:notesMasterIdLst>
  <p:handoutMasterIdLst>
    <p:handoutMasterId r:id="rId17"/>
  </p:handoutMasterIdLst>
  <p:sldIdLst>
    <p:sldId id="826" r:id="rId6"/>
    <p:sldId id="11089749" r:id="rId8"/>
    <p:sldId id="11089747" r:id="rId9"/>
    <p:sldId id="11089748" r:id="rId10"/>
    <p:sldId id="11089739" r:id="rId11"/>
    <p:sldId id="11089740" r:id="rId12"/>
    <p:sldId id="11089741" r:id="rId13"/>
    <p:sldId id="11089742" r:id="rId14"/>
    <p:sldId id="11089744" r:id="rId15"/>
    <p:sldId id="11089745"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心怡"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B3EBFF"/>
    <a:srgbClr val="89E0FF"/>
    <a:srgbClr val="5B9BD5"/>
    <a:srgbClr val="E6E6E6"/>
    <a:srgbClr val="B4C7E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4714" autoAdjust="0"/>
  </p:normalViewPr>
  <p:slideViewPr>
    <p:cSldViewPr snapToGrid="0" showGuides="1">
      <p:cViewPr>
        <p:scale>
          <a:sx n="47" d="100"/>
          <a:sy n="47" d="100"/>
        </p:scale>
        <p:origin x="672" y="679"/>
      </p:cViewPr>
      <p:guideLst>
        <p:guide orient="horz" pos="2173"/>
        <p:guide pos="3842"/>
      </p:guideLst>
    </p:cSldViewPr>
  </p:slideViewPr>
  <p:notesTextViewPr>
    <p:cViewPr>
      <p:scale>
        <a:sx n="1" d="1"/>
        <a:sy n="1" d="1"/>
      </p:scale>
      <p:origin x="0" y="0"/>
    </p:cViewPr>
  </p:notesTextViewPr>
  <p:sorterViewPr>
    <p:cViewPr>
      <p:scale>
        <a:sx n="100" d="100"/>
        <a:sy n="100" d="100"/>
      </p:scale>
      <p:origin x="0" y="-96"/>
    </p:cViewPr>
  </p:sorterViewPr>
  <p:notesViewPr>
    <p:cSldViewPr snapToGrid="0">
      <p:cViewPr varScale="1">
        <p:scale>
          <a:sx n="73" d="100"/>
          <a:sy n="73"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84.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9E93E-AD82-4AFA-B25D-F1C1A3C7FE6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AD778-1610-4DFB-968E-FA69CADAEB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2954-337C-453E-89F7-816A3AA360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76BED-659B-4A1D-B8B7-02AF832941D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tags" Target="../tags/tag26.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3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0.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DAFFB78-6BB2-4CCB-8146-06D513ED01F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D845AE-60A8-459D-A661-E0567401B8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D8BC027-4D83-4B43-A3DB-98DC7A3806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D303CDD-A3DF-4FD5-8E96-4482A659E7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4099"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4100"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le Only">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64B84D5-9012-46D6-99FC-C699E0FA2F2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 name="Title 4"/>
          <p:cNvSpPr>
            <a:spLocks noGrp="1"/>
          </p:cNvSpPr>
          <p:nvPr>
            <p:ph type="title"/>
          </p:nvPr>
        </p:nvSpPr>
        <p:spPr>
          <a:xfrm>
            <a:off x="630000" y="622800"/>
            <a:ext cx="109332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B2CA21-6B66-4EB6-BD61-A1CDD5FB1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E9D9D9-3DFD-4819-A48B-121462BEDC7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Rectangle 7"/>
          <p:cNvSpPr/>
          <p:nvPr/>
        </p:nvSpPr>
        <p:spPr bwMode="ltGray">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itle 1"/>
          <p:cNvSpPr>
            <a:spLocks noGrp="1"/>
          </p:cNvSpPr>
          <p:nvPr>
            <p:ph type="title"/>
          </p:nvPr>
        </p:nvSpPr>
        <p:spPr bwMode="ltGray">
          <a:xfrm>
            <a:off x="630000" y="1544274"/>
            <a:ext cx="3452400" cy="1495794"/>
          </a:xfrm>
          <a:noFill/>
        </p:spPr>
        <p:txBody>
          <a:bodyPr rIns="320040" anchor="b">
            <a:noAutofit/>
          </a:bodyPr>
          <a:lstStyle>
            <a:lvl1pPr>
              <a:defRPr sz="3200">
                <a:solidFill>
                  <a:schemeClr val="tx2"/>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E26230-7822-449B-83E5-B101F823E4F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Section header box">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683108-9264-44F5-9AFC-A485EF85396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8"/>
          <p:cNvSpPr/>
          <p:nvPr/>
        </p:nvSpPr>
        <p:spPr bwMode="white">
          <a:xfrm>
            <a:off x="1284288" y="1428750"/>
            <a:ext cx="947738" cy="94773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B8786F-F579-410D-9232-C737B3F4017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Section header line">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80B038-C3B8-4683-ACE2-FF385ADD724B}"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8" name="Straight Connector 147"/>
          <p:cNvCxnSpPr/>
          <p:nvPr/>
        </p:nvCxnSpPr>
        <p:spPr bwMode="white">
          <a:xfrm>
            <a:off x="619125" y="3679825"/>
            <a:ext cx="1157605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7" name="Title 1"/>
          <p:cNvSpPr>
            <a:spLocks noGrp="1"/>
          </p:cNvSpPr>
          <p:nvPr>
            <p:ph type="title"/>
          </p:nvPr>
        </p:nvSpPr>
        <p:spPr bwMode="blackWhite">
          <a:xfrm>
            <a:off x="630000" y="3826800"/>
            <a:ext cx="10936800" cy="2041200"/>
          </a:xfrm>
        </p:spPr>
        <p:txBody>
          <a:bodyPr>
            <a:noAutofit/>
          </a:bodyPr>
          <a:lstStyle>
            <a:lvl1pPr>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9"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3EDCF-D15E-4283-9119-66CBCA6DC4F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9218" name="Picture 15"/>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FE240A-4DC3-431A-893B-F7DA5D66B6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5"/>
          <p:cNvSpPr/>
          <p:nvPr/>
        </p:nvSpPr>
        <p:spPr bwMode="white">
          <a:xfrm>
            <a:off x="0" y="0"/>
            <a:ext cx="40798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4D1D8F3-FE95-4C0C-B247-BD72762362C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20511" y="365125"/>
            <a:ext cx="11033289" cy="455007"/>
          </a:xfrm>
          <a:prstGeom prst="rect">
            <a:avLst/>
          </a:prstGeom>
        </p:spPr>
        <p:txBody>
          <a:bodyPr anchor="ctr"/>
          <a:lstStyle>
            <a:lvl1pPr>
              <a:defRPr lang="zh-CN" altLang="en-US" sz="3200" b="1" strike="noStrike">
                <a:latin typeface="Arial" panose="020B0604020202020204" pitchFamily="34" charset="0"/>
                <a:ea typeface="微软雅黑" panose="020B0503020204020204" pitchFamily="34" charset="-122"/>
                <a:cs typeface="Arial" panose="020B0604020202020204" pitchFamily="34" charset="0"/>
              </a:defRPr>
            </a:lvl1pPr>
          </a:lstStyle>
          <a:p>
            <a:pPr lvl="0" fontAlgn="base">
              <a:lnSpc>
                <a:spcPct val="100000"/>
              </a:lnSpc>
            </a:pPr>
            <a:r>
              <a:rPr lang="zh-CN" altLang="en-US"/>
              <a:t>单击此处编辑母版标题样式</a:t>
            </a:r>
            <a:endParaRPr lang="zh-CN" altLang="en-US"/>
          </a:p>
        </p:txBody>
      </p:sp>
      <p:sp>
        <p:nvSpPr>
          <p:cNvPr id="4" name="文本占位符 3"/>
          <p:cNvSpPr>
            <a:spLocks noGrp="1"/>
          </p:cNvSpPr>
          <p:nvPr>
            <p:ph type="body" sz="quarter" idx="10"/>
          </p:nvPr>
        </p:nvSpPr>
        <p:spPr>
          <a:xfrm>
            <a:off x="320675" y="1112838"/>
            <a:ext cx="5656263" cy="4995862"/>
          </a:xfrm>
          <a:prstGeom prst="rect">
            <a:avLst/>
          </a:prstGeom>
        </p:spPr>
        <p:txBody>
          <a:bodyPr/>
          <a:lstStyle>
            <a:lvl1pPr>
              <a:defRPr lang="zh-CN" altLang="en-US" sz="2400" strike="noStrike" smtClean="0">
                <a:latin typeface="Arial" panose="020B0604020202020204" pitchFamily="34" charset="0"/>
                <a:ea typeface="微软雅黑" panose="020B0503020204020204" pitchFamily="34" charset="-122"/>
                <a:cs typeface="Arial" panose="020B0604020202020204" pitchFamily="34" charset="0"/>
              </a:defRPr>
            </a:lvl1pPr>
            <a:lvl2pPr>
              <a:defRPr lang="zh-CN" altLang="en-US" sz="2000" strike="noStrike" smtClean="0">
                <a:latin typeface="Arial" panose="020B0604020202020204" pitchFamily="34" charset="0"/>
                <a:ea typeface="微软雅黑" panose="020B0503020204020204" pitchFamily="34" charset="-122"/>
                <a:cs typeface="Arial" panose="020B0604020202020204" pitchFamily="34" charset="0"/>
              </a:defRPr>
            </a:lvl2pPr>
            <a:lvl3pPr>
              <a:defRPr lang="zh-CN" altLang="en-US" sz="1800" strike="noStrike" smtClean="0">
                <a:latin typeface="Arial" panose="020B0604020202020204" pitchFamily="34" charset="0"/>
                <a:ea typeface="微软雅黑" panose="020B0503020204020204" pitchFamily="34" charset="-122"/>
                <a:cs typeface="Arial" panose="020B0604020202020204" pitchFamily="34" charset="0"/>
              </a:defRPr>
            </a:lvl3pPr>
            <a:lvl4pPr>
              <a:defRPr lang="zh-CN" altLang="en-US" sz="1600" strike="noStrike" smtClean="0">
                <a:latin typeface="Arial" panose="020B0604020202020204" pitchFamily="34" charset="0"/>
                <a:ea typeface="微软雅黑" panose="020B0503020204020204" pitchFamily="34" charset="-122"/>
                <a:cs typeface="Arial" panose="020B0604020202020204" pitchFamily="34" charset="0"/>
              </a:defRPr>
            </a:lvl4pPr>
            <a:lvl5pPr>
              <a:defRPr lang="zh-CN" altLang="en-US" sz="1600" strike="noStrike">
                <a:latin typeface="Arial" panose="020B0604020202020204" pitchFamily="34" charset="0"/>
                <a:ea typeface="微软雅黑" panose="020B0503020204020204" pitchFamily="34" charset="-122"/>
                <a:cs typeface="Arial" panose="020B0604020202020204" pitchFamily="34" charset="0"/>
              </a:defRPr>
            </a:lvl5p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0242"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2"/>
          <p:cNvSpPr/>
          <p:nvPr/>
        </p:nvSpPr>
        <p:spPr bwMode="white">
          <a:xfrm>
            <a:off x="0" y="0"/>
            <a:ext cx="71723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E8067D7-CDB9-4DAD-8BB2-4D4A1A62821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2A53BB-C053-4855-B61F-C9F702793E0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1266"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2E7E74-317E-44CF-B58E-5D21E19B6EF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728A08-55FD-4312-A1A8-A0A1E43A317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2290" name="Picture 10"/>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BDC31A2-78B1-4BE5-AED8-6986449A89A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DE0998-CA26-4A54-B31E-8C64744E8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9"/>
          <p:cNvSpPr/>
          <p:nvPr/>
        </p:nvSpPr>
        <p:spPr bwMode="gray">
          <a:xfrm>
            <a:off x="7820025" y="0"/>
            <a:ext cx="43719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16363"/>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076E344-0243-4095-A3BF-0E8109018BF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1C3661-AC61-4D9B-B298-101E4DDFE494}"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54674C0-F8E0-4D37-9C0B-C95EE359EFF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4342" name="Picture 8"/>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17" name="Title 2"/>
          <p:cNvSpPr>
            <a:spLocks noGrp="1"/>
          </p:cNvSpPr>
          <p:nvPr>
            <p:ph type="title"/>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F68D9-BA21-4FD0-8963-E891CEF756EA}"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Green left arrow">
    <p:bg>
      <p:bgPr>
        <a:solidFill>
          <a:srgbClr val="F2F2F2"/>
        </a:solidFill>
        <a:effectLst/>
      </p:bgPr>
    </p:bg>
    <p:spTree>
      <p:nvGrpSpPr>
        <p:cNvPr id="1" name=""/>
        <p:cNvGrpSpPr/>
        <p:nvPr/>
      </p:nvGrpSpPr>
      <p:grpSpPr>
        <a:xfrm>
          <a:off x="0" y="0"/>
          <a:ext cx="0" cy="0"/>
          <a:chOff x="0" y="0"/>
          <a:chExt cx="0" cy="0"/>
        </a:xfrm>
      </p:grpSpPr>
      <p:sp>
        <p:nvSpPr>
          <p:cNvPr id="7" name="Freeform 14"/>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F3A7EF2-31B5-4271-B445-27CBEC6ADF2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5366"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3" name="Title 2"/>
          <p:cNvSpPr>
            <a:spLocks noGrp="1"/>
          </p:cNvSpPr>
          <p:nvPr>
            <p:ph type="title"/>
          </p:nvPr>
        </p:nvSpPr>
        <p:spPr>
          <a:xfrm>
            <a:off x="630000" y="2764203"/>
            <a:ext cx="2478638" cy="1314311"/>
          </a:xfrm>
        </p:spPr>
        <p:txBody>
          <a:bodyPr anchor="ctr">
            <a:noAutofit/>
          </a:bodyPr>
          <a:lstStyle>
            <a:lvl1pPr>
              <a:defRPr sz="3200" baseline="0">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6449E5-DCDB-4817-823D-5DCA6C9A09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95058A-BF01-414F-8F91-983F896D6B9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Pentagon 3"/>
          <p:cNvSpPr/>
          <p:nvPr/>
        </p:nvSpPr>
        <p:spPr bwMode="white">
          <a:xfrm>
            <a:off x="0" y="0"/>
            <a:ext cx="542766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6391" name="Picture 14"/>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5F1733-F0F0-4C4F-A8B7-349A7514ED01}"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692372-25A7-46FF-8D32-60333358F1F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7414"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2CA187-F71E-4F0C-A8B7-D56256D4EC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0CC9BB0-4A51-458D-BC2E-C3ACD241A94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8"/>
          <p:cNvSpPr/>
          <p:nvPr/>
        </p:nvSpPr>
        <p:spPr bwMode="white">
          <a:xfrm>
            <a:off x="0" y="0"/>
            <a:ext cx="6364288"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8438" name="Picture 8"/>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126178-A00F-46D9-8083-B3328FFEB59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Green arrow half">
    <p:bg>
      <p:bgPr>
        <a:solidFill>
          <a:srgbClr val="F2F2F2"/>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EBC739E-A574-4859-A356-F345BB1FB623}"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9462" name="Picture 8"/>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90FE3-65CD-4DE6-B672-11666AC5286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288ED4-942D-4301-9C26-3F128D0CEEB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CDE17F-2CE3-4867-86D9-30AF55DB8E4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0486" name="Picture 15"/>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7A9CCC-2C94-482B-8719-3C42C7FAC5B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8BC43AB-2B1D-48F2-86B5-0D29B0C3D66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1510"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22D259-2F7F-4067-9880-8DA5FB454E5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1BD947-2198-4146-9EFB-0A571202C7E3}"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B5DEB1-B9EB-42D6-AE6D-C8A28C9E31F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E26536-D6DF-4FD7-A31F-E1E34709B0B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578173-0E73-475E-A7D3-91A8B07F48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602B96F-DCAC-4B89-B5FB-53793A168FF0}"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4580"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24581"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AE36A4-3387-4DB2-BC13-F9778E4BD35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1"/>
          <p:cNvSpPr>
            <a:spLocks noGrp="1"/>
          </p:cNvSpPr>
          <p:nvPr>
            <p:ph type="dt" sz="half" idx="2"/>
          </p:nvPr>
        </p:nvSpPr>
        <p:spPr bwMode="white">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E20ADB-8323-47A9-9490-00C9ADF451A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1DADF4A-41C2-4405-9C00-01C1B6D52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B458B0-D4C0-487B-BB28-1B42028118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07BBB9-2CD5-4345-9260-F75B65A1D39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08EBAF-5992-44D5-863F-49767E1E5189}"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p:cSld name="Disclaimer">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27A074-D392-4BB3-91BC-848852CC4B6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503E7C-9713-44EE-BA38-8FDB20282412}"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End">
    <p:bg>
      <p:bgPr>
        <a:solidFill>
          <a:schemeClr val="bg1"/>
        </a:solidFill>
        <a:effectLst/>
      </p:bgPr>
    </p:bg>
    <p:spTree>
      <p:nvGrpSpPr>
        <p:cNvPr id="1" name=""/>
        <p:cNvGrpSpPr/>
        <p:nvPr/>
      </p:nvGrpSpPr>
      <p:grpSpPr>
        <a:xfrm>
          <a:off x="0" y="0"/>
          <a:ext cx="0" cy="0"/>
          <a:chOff x="0" y="0"/>
          <a:chExt cx="0" cy="0"/>
        </a:xfrm>
      </p:grpSpPr>
      <p:pic>
        <p:nvPicPr>
          <p:cNvPr id="29698"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F04919-CCB0-4CA0-88C4-7E26DEB82F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p:cSld name="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296ECFB-43C5-442E-B784-C23B0D111432}"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30724" name="Group 48"/>
          <p:cNvGrpSpPr/>
          <p:nvPr userDrawn="1"/>
        </p:nvGrpSpPr>
        <p:grpSpPr>
          <a:xfrm>
            <a:off x="0" y="0"/>
            <a:ext cx="12193588" cy="6858000"/>
            <a:chOff x="-600" y="-1"/>
            <a:chExt cx="12193800" cy="6858001"/>
          </a:xfrm>
        </p:grpSpPr>
        <p:sp>
          <p:nvSpPr>
            <p:cNvPr id="30725"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30726" name="Baselines / anchors"/>
            <p:cNvGrpSpPr/>
            <p:nvPr userDrawn="1"/>
          </p:nvGrpSpPr>
          <p:grpSpPr>
            <a:xfrm>
              <a:off x="-600" y="622299"/>
              <a:ext cx="12193800" cy="5537201"/>
              <a:chOff x="12623800" y="622299"/>
              <a:chExt cx="11176550" cy="5537201"/>
            </a:xfrm>
          </p:grpSpPr>
          <p:cxnSp>
            <p:nvCxnSpPr>
              <p:cNvPr id="37" name="Straight Connector 76"/>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77"/>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78"/>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81"/>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82"/>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83"/>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85"/>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86"/>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0"/>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1"/>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33"/>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34"/>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35"/>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36"/>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0747"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30762"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9006F2-1AA8-426C-B90D-B1F3FFFC5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D. 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31747"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31748"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D. Title Only">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7BD986-55B4-4355-BAC9-C845A3014636}"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7"/>
          <p:cNvSpPr>
            <a:spLocks noGrp="1"/>
          </p:cNvSpPr>
          <p:nvPr>
            <p:ph type="title"/>
          </p:nvPr>
        </p:nvSpPr>
        <p:spPr>
          <a:xfrm>
            <a:off x="630000" y="622800"/>
            <a:ext cx="10933350" cy="332399"/>
          </a:xfr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3" name="Date Placeholder 5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313F9-D6B3-4213-BF61-59F6A9C6FD39}"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95EB98-CAB8-44F0-961B-63D9EDF66B7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6"/>
          <p:cNvSpPr/>
          <p:nvPr/>
        </p:nvSpPr>
        <p:spPr bwMode="white">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9" name="Title 4"/>
          <p:cNvSpPr>
            <a:spLocks noGrp="1"/>
          </p:cNvSpPr>
          <p:nvPr>
            <p:ph type="title"/>
          </p:nvPr>
        </p:nvSpPr>
        <p:spPr>
          <a:xfrm>
            <a:off x="630000" y="1227048"/>
            <a:ext cx="3744000" cy="664797"/>
          </a:xfrm>
        </p:spPr>
        <p:txBody>
          <a:bodyP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47FFC6-8DA8-4D1A-904A-25D3135BCE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2635A16-ADA7-463D-B686-14F05935C8E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white">
          <a:xfrm>
            <a:off x="1281113" y="1423988"/>
            <a:ext cx="950913" cy="952500"/>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bwMode="blackWhite">
          <a:xfrm>
            <a:off x="1284742" y="2668041"/>
            <a:ext cx="9620491" cy="3201026"/>
          </a:xfrm>
          <a:prstGeom prst="rect">
            <a:avLst/>
          </a:prstGeom>
          <a:ln w="9525">
            <a:no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563859-B587-4070-AAD2-284CF3CB83F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D. Section header lin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B486CB-0573-49BF-9D84-E5A4F0F9381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9" name="Straight Connector 9"/>
          <p:cNvCxnSpPr/>
          <p:nvPr/>
        </p:nvCxnSpPr>
        <p:spPr bwMode="white">
          <a:xfrm>
            <a:off x="630238" y="3679825"/>
            <a:ext cx="11558588"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blackWhite">
          <a:xfrm>
            <a:off x="630000" y="3826800"/>
            <a:ext cx="10936800" cy="2041200"/>
          </a:xfrm>
        </p:spPr>
        <p:txBody>
          <a:bodyPr>
            <a:noAutofit/>
          </a:bodyPr>
          <a:lstStyle>
            <a:lvl1pPr>
              <a:defRPr sz="5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D1686E-11ED-4D87-84B9-648E3D27BB2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D. 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6866" name="Picture 9"/>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CC4941C-E117-4767-B8BD-37E48FB71CCE}"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3"/>
          <p:cNvSpPr/>
          <p:nvPr/>
        </p:nvSpPr>
        <p:spPr bwMode="white">
          <a:xfrm>
            <a:off x="0" y="0"/>
            <a:ext cx="4079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2574B-E5DF-4138-8610-F6ABCD23E04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D. 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7890"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3"/>
          <p:cNvSpPr/>
          <p:nvPr/>
        </p:nvSpPr>
        <p:spPr bwMode="white">
          <a:xfrm>
            <a:off x="0" y="0"/>
            <a:ext cx="7172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5A15EC7-CA22-4BF1-A166-A0C189F53B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053824-0A22-422F-A9BA-906D854FFD4D}"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D. Four column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8914" name="Picture 15"/>
          <p:cNvPicPr>
            <a:picLocks noChangeAspect="1"/>
          </p:cNvPicPr>
          <p:nvPr userDrawn="1"/>
        </p:nvPicPr>
        <p:blipFill>
          <a:blip r:embed="rId2" cstate="print"/>
          <a:srcRect l="29398" t="27" r="101" b="8742"/>
          <a:stretch>
            <a:fillRect/>
          </a:stretch>
        </p:blipFill>
        <p:spPr>
          <a:xfrm>
            <a:off x="9029700" y="0"/>
            <a:ext cx="415925" cy="6858000"/>
          </a:xfrm>
          <a:prstGeom prst="rect">
            <a:avLst/>
          </a:prstGeom>
          <a:noFill/>
          <a:ln w="9525">
            <a:noFill/>
          </a:ln>
        </p:spPr>
      </p:pic>
      <p:sp>
        <p:nvSpPr>
          <p:cNvPr id="8" name="Rectangle 9"/>
          <p:cNvSpPr/>
          <p:nvPr/>
        </p:nvSpPr>
        <p:spPr bwMode="white">
          <a:xfrm>
            <a:off x="0" y="0"/>
            <a:ext cx="9034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415B181-1923-459A-83BB-E58ABC0C5BD8}"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CC3A5-3FE4-4AFC-B140-D05D80BC46CF}"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D. 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9938"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6FB0B5-2654-4C20-8807-665D207B901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EA31C4-B291-4AD0-98E9-0967DCBC203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635BFD-6440-4563-9933-E6A9EE87E84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D. 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0962" name="Picture 9"/>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DDA86E-8A2E-4657-A050-9F06DAC1B3B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Title 1"/>
          <p:cNvSpPr>
            <a:spLocks noGrp="1"/>
          </p:cNvSpPr>
          <p:nvPr>
            <p:ph type="title"/>
          </p:nvPr>
        </p:nvSpPr>
        <p:spPr bwMode="blackWhite">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BF0745-5C4D-46FE-BCB5-122DDB1295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D. 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1986" name="Picture 9"/>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10"/>
          <p:cNvSpPr/>
          <p:nvPr/>
        </p:nvSpPr>
        <p:spPr bwMode="gray">
          <a:xfrm>
            <a:off x="7820025" y="0"/>
            <a:ext cx="437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50EF7E8-2B59-4EA1-BA74-CFB7F1CC449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itle 1"/>
          <p:cNvSpPr>
            <a:spLocks noGrp="1"/>
          </p:cNvSpPr>
          <p:nvPr>
            <p:ph type="title"/>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BBBB99-3EA9-45F2-B531-D9DFB2CCA40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D. 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D9EAEB4-1A24-4FC2-9029-FD12AEF5326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3015" name="Picture 11"/>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20" name="Title 2"/>
          <p:cNvSpPr>
            <a:spLocks noGrp="1"/>
          </p:cNvSpPr>
          <p:nvPr>
            <p:ph type="title"/>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412012-BCB2-4BFD-9B35-DED592B09A67}"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D. Green left arrow">
    <p:bg>
      <p:bgPr>
        <a:solidFill>
          <a:schemeClr val="bg1"/>
        </a:soli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581937F-B510-487D-892A-A18773B6EF8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4038"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5" name="Title 4"/>
          <p:cNvSpPr>
            <a:spLocks noGrp="1"/>
          </p:cNvSpPr>
          <p:nvPr>
            <p:ph type="title"/>
          </p:nvPr>
        </p:nvSpPr>
        <p:spPr>
          <a:xfrm>
            <a:off x="630000" y="2764203"/>
            <a:ext cx="2478638" cy="1314311"/>
          </a:xfrm>
        </p:spPr>
        <p:txBody>
          <a:bodyPr anchor="ctr">
            <a:noAutofit/>
          </a:bodyPr>
          <a:lstStyle>
            <a:lvl1pPr>
              <a:defRPr>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003191-731D-495D-AFD3-654DA4C1251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D. 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022177-CB5E-4928-B78F-3F4E986AC29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3"/>
          <p:cNvSpPr/>
          <p:nvPr/>
        </p:nvSpPr>
        <p:spPr bwMode="white">
          <a:xfrm>
            <a:off x="0" y="0"/>
            <a:ext cx="542766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5062" name="Picture 10"/>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D235FE-EE75-4EA2-B606-0747797A273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19E86C3-DDEA-4E87-95C3-9DE155543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6086"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E6AAA3-5745-4F31-B408-7714852FDC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D. 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95E56B0-5D7B-4B8C-93C3-975A29FC2E8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7110" name="Picture 9"/>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FD9BAF-EC23-4F8A-8AA1-C08E8363263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F3421F-1F8B-4415-A632-C02DDBB6CF48}"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8134" name="Picture 9"/>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5D32C8-F572-4767-907E-11F81D17B6C5}"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D. 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94886FF-51C5-414E-A6CB-39FB8CD7E63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9158" name="Picture 10"/>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6A888B-D4A3-4B48-BC29-61DC097D81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4BC707B-6A69-4783-BCDB-E090B4D3B259}"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0182"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C2956-C264-48A3-B1DC-A906A81B285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EB107C-4EDE-408B-BC00-FF13EBA161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D. 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7994F7-3964-431F-8BDD-A4B7397BD8B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BB4A0-FA5A-40ED-A7D4-33DB08F543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DB34283-4CDC-49FF-B01C-FAD654D1D3B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C68838-3291-48BA-8E9D-2030720F10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D. 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F35707-2898-461E-B508-EF416FDEDCA4}"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3252"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53253"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
        <p:nvSpPr>
          <p:cNvPr id="13"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0C6D32-BD86-4338-A614-445DBFF1635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D. 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D0A6E3-AE0E-4E59-8EC7-02F6490983B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EB6EB5-9538-4874-8371-621B5E523452}"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TextBox 8"/>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82337-BCB9-43F5-8551-B42E864F288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5304" name="Picture 9"/>
          <p:cNvPicPr>
            <a:picLocks noChangeAspect="1"/>
          </p:cNvPicPr>
          <p:nvPr userDrawn="1"/>
        </p:nvPicPr>
        <p:blipFill>
          <a:blip r:embed="rId3" cstate="print"/>
          <a:stretch>
            <a:fillRect/>
          </a:stretch>
        </p:blipFill>
        <p:spPr>
          <a:xfrm>
            <a:off x="3108325" y="3586163"/>
            <a:ext cx="1365250" cy="3382962"/>
          </a:xfrm>
          <a:prstGeom prst="rect">
            <a:avLst/>
          </a:prstGeom>
          <a:noFill/>
          <a:ln w="9525">
            <a:noFill/>
          </a:ln>
        </p:spPr>
      </p:pic>
      <p:sp>
        <p:nvSpPr>
          <p:cNvPr id="16"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71CFED-C8A0-49C1-ADD7-1E2888BDA348}"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p:cSld name="D. 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E1BCF-CA07-4573-B9F7-B90131EF55D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DB3F2A-CC5A-403C-B071-F0D2CD392484}"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p:cSld name="D. Blank">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18A7787-6DAB-414A-83C4-60F58E500CD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D3442B-8AE0-48AB-826A-0C0B6884F62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p:cSld name="D. Disclaim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568DA4-91D4-499B-A5C6-7855669E88F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46345-E682-4697-9018-4BA44DE48D6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showMasterSp="0">
  <p:cSld name="D. End">
    <p:bg>
      <p:bgPr>
        <a:solidFill>
          <a:schemeClr val="bg1"/>
        </a:solidFill>
        <a:effectLst/>
      </p:bgPr>
    </p:bg>
    <p:spTree>
      <p:nvGrpSpPr>
        <p:cNvPr id="1" name=""/>
        <p:cNvGrpSpPr/>
        <p:nvPr/>
      </p:nvGrpSpPr>
      <p:grpSpPr>
        <a:xfrm>
          <a:off x="0" y="0"/>
          <a:ext cx="0" cy="0"/>
          <a:chOff x="0" y="0"/>
          <a:chExt cx="0" cy="0"/>
        </a:xfrm>
      </p:grpSpPr>
      <p:pic>
        <p:nvPicPr>
          <p:cNvPr id="59394"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p:cSld name="D. 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28B4B04-D431-4ECB-A4A9-4BE6D1B484D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60420" name="Group 143"/>
          <p:cNvGrpSpPr/>
          <p:nvPr userDrawn="1"/>
        </p:nvGrpSpPr>
        <p:grpSpPr>
          <a:xfrm>
            <a:off x="0" y="0"/>
            <a:ext cx="12193588" cy="6858000"/>
            <a:chOff x="-600" y="-1"/>
            <a:chExt cx="12193800" cy="6858001"/>
          </a:xfrm>
        </p:grpSpPr>
        <p:sp>
          <p:nvSpPr>
            <p:cNvPr id="60421"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60422" name="Baselines / anchors"/>
            <p:cNvGrpSpPr/>
            <p:nvPr userDrawn="1"/>
          </p:nvGrpSpPr>
          <p:grpSpPr>
            <a:xfrm>
              <a:off x="-600" y="622299"/>
              <a:ext cx="12193800" cy="5537201"/>
              <a:chOff x="12623800" y="622299"/>
              <a:chExt cx="11176550" cy="5537201"/>
            </a:xfrm>
          </p:grpSpPr>
          <p:cxnSp>
            <p:nvCxnSpPr>
              <p:cNvPr id="37" name="Straight Connector 169"/>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170"/>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171"/>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172"/>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173"/>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174"/>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175"/>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176"/>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7"/>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78"/>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79"/>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80"/>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181"/>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182"/>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183"/>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184"/>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85"/>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86"/>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87"/>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88"/>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0443"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60458"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B381F9-4D30-4403-9C05-437546FA2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540765-680D-46F2-B14E-218309F1584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AA23654-BE73-4506-8F5B-9F9ECF94112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invGray">
          <a:xfrm>
            <a:off x="1387475" y="4691063"/>
            <a:ext cx="930275" cy="99536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3" name="Rectangle 11"/>
          <p:cNvSpPr/>
          <p:nvPr>
            <p:custDataLst>
              <p:tags r:id="rId2"/>
            </p:custDataLst>
          </p:nvPr>
        </p:nvSpPr>
        <p:spPr>
          <a:xfrm>
            <a:off x="2509838" y="4691063"/>
            <a:ext cx="1570038" cy="1468438"/>
          </a:xfrm>
          <a:prstGeom prst="rect">
            <a:avLst/>
          </a:prstGeom>
          <a:noFill/>
          <a:ln w="9525" cmpd="sng">
            <a:solidFill>
              <a:srgbClr val="FFFFF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TextBox 13"/>
          <p:cNvSpPr txBox="1">
            <a:spLocks noChangeArrowheads="1"/>
          </p:cNvSpPr>
          <p:nvPr/>
        </p:nvSpPr>
        <p:spPr bwMode="auto">
          <a:xfrm>
            <a:off x="630238" y="906463"/>
            <a:ext cx="3448050" cy="348932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12000" tIns="46800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
        <p:nvSpPr>
          <p:cNvPr id="15" name="TextBox 1"/>
          <p:cNvSpPr txBox="1">
            <a:spLocks noChangeArrowheads="1"/>
          </p:cNvSpPr>
          <p:nvPr/>
        </p:nvSpPr>
        <p:spPr bwMode="auto">
          <a:xfrm>
            <a:off x="1109663" y="1116013"/>
            <a:ext cx="248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5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433F1F3-065A-441D-94D0-E93AB7C454E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9"/>
          <p:cNvSpPr/>
          <p:nvPr/>
        </p:nvSpPr>
        <p:spPr bwMode="white">
          <a:xfrm>
            <a:off x="1284288" y="1428750"/>
            <a:ext cx="947738" cy="94773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Rectangle 12"/>
          <p:cNvSpPr/>
          <p:nvPr/>
        </p:nvSpPr>
        <p:spPr>
          <a:xfrm>
            <a:off x="1285875" y="2667000"/>
            <a:ext cx="9618663"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Agenda Full Width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8A91BE6-1AA7-407A-B11F-33A9C3840E7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3" name="Straight Connector 12"/>
          <p:cNvCxnSpPr/>
          <p:nvPr/>
        </p:nvCxnSpPr>
        <p:spPr bwMode="white">
          <a:xfrm>
            <a:off x="619125" y="1206500"/>
            <a:ext cx="1157605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Agenda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4515"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4F0A14A-2CF0-4087-8497-7511A45DED0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08338"/>
            <a:ext cx="1546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p:cSld name="Agenda D. Section Header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8F5ADE-411D-4A85-BD4D-DC8279758C8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invGray">
          <a:xfrm>
            <a:off x="1387475" y="4691063"/>
            <a:ext cx="930275" cy="995363"/>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Rectangle 9"/>
          <p:cNvSpPr/>
          <p:nvPr>
            <p:custDataLst>
              <p:tags r:id="rId2"/>
            </p:custDataLst>
          </p:nvPr>
        </p:nvSpPr>
        <p:spPr>
          <a:xfrm>
            <a:off x="2509838" y="4691063"/>
            <a:ext cx="1570038" cy="1468438"/>
          </a:xfrm>
          <a:prstGeom prst="rect">
            <a:avLst/>
          </a:prstGeom>
          <a:noFill/>
          <a:ln w="9525" cmpd="sng">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TextBox 14"/>
          <p:cNvSpPr txBox="1"/>
          <p:nvPr/>
        </p:nvSpPr>
        <p:spPr>
          <a:xfrm>
            <a:off x="630238" y="906463"/>
            <a:ext cx="3448050" cy="3489325"/>
          </a:xfrm>
          <a:prstGeom prst="rect">
            <a:avLst/>
          </a:prstGeom>
          <a:noFill/>
          <a:ln>
            <a:solidFill>
              <a:schemeClr val="accent4"/>
            </a:solidFill>
          </a:ln>
        </p:spPr>
        <p:txBody>
          <a:bodyPr lIns="612000" tIns="468000" rIns="0" bIns="0">
            <a:spAutoFit/>
          </a:body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rgbClr val="3EAD92"/>
              </a:solidFill>
              <a:effectLst/>
              <a:uLnTx/>
              <a:uFillTx/>
              <a:latin typeface="Trebuchet MS" panose="020B0603020202020204" pitchFamily="34" charset="0"/>
              <a:ea typeface="宋体" panose="02010600030101010101" pitchFamily="2" charset="-122"/>
              <a:cs typeface="+mn-cs"/>
            </a:endParaRPr>
          </a:p>
        </p:txBody>
      </p:sp>
      <p:sp>
        <p:nvSpPr>
          <p:cNvPr id="16" name="TextBox 1"/>
          <p:cNvSpPr txBox="1"/>
          <p:nvPr/>
        </p:nvSpPr>
        <p:spPr>
          <a:xfrm>
            <a:off x="1109663" y="1116013"/>
            <a:ext cx="2489200" cy="895350"/>
          </a:xfrm>
          <a:prstGeom prst="rect">
            <a:avLst/>
          </a:prstGeom>
          <a:noFill/>
        </p:spPr>
        <p:txBody>
          <a:bodyPr wrap="none">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defRPr/>
            </a:pPr>
            <a:r>
              <a:rPr kumimoji="0" lang="en-US" sz="5400" b="0" i="0" u="none" strike="noStrike" kern="1200" cap="none" spc="0" normalizeH="0" baseline="0" noProof="0" dirty="0">
                <a:ln>
                  <a:noFill/>
                </a:ln>
                <a:solidFill>
                  <a:schemeClr val="accent4"/>
                </a:solidFill>
                <a:effectLst/>
                <a:uLnTx/>
                <a:uFillTx/>
                <a:latin typeface="+mj-lt"/>
                <a:ea typeface="+mn-ea"/>
                <a:cs typeface="+mn-cs"/>
              </a:rPr>
              <a:t>Agenda</a:t>
            </a:r>
            <a:endParaRPr kumimoji="0" lang="en-US" sz="5400" b="0" i="0" u="none" strike="noStrike" kern="1200" cap="none" spc="0" normalizeH="0" baseline="0" noProof="0" dirty="0">
              <a:ln>
                <a:noFill/>
              </a:ln>
              <a:solidFill>
                <a:schemeClr val="accent4"/>
              </a:solidFill>
              <a:effectLst/>
              <a:uLnTx/>
              <a:uFillTx/>
              <a:latin typeface="+mj-lt"/>
              <a:ea typeface="+mn-ea"/>
              <a:cs typeface="+mn-cs"/>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p:cSld name="Agenda D. Section Head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96E85E-AF9B-4303-B234-10E679BBE6C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white">
          <a:xfrm>
            <a:off x="1284288" y="1428750"/>
            <a:ext cx="947738" cy="94773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4" name="Rectangle 9"/>
          <p:cNvSpPr/>
          <p:nvPr/>
        </p:nvSpPr>
        <p:spPr>
          <a:xfrm>
            <a:off x="1285875" y="2667000"/>
            <a:ext cx="9618663"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p:cSld name="Agenda D. Full Width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B38CDC-B73D-45BB-BA58-EE1EC50F939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4" name="Straight Connector 8"/>
          <p:cNvCxnSpPr/>
          <p:nvPr/>
        </p:nvCxnSpPr>
        <p:spPr bwMode="white">
          <a:xfrm>
            <a:off x="619125" y="1206500"/>
            <a:ext cx="11576050"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Agenda D.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8611"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688326-3380-4C46-8493-5E9363B35A6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62313"/>
            <a:ext cx="1160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Agenda 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10" name="TextBox 9"/>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TextBox 13"/>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5E2AB3-2F2A-4E8B-A92A-E07E117384E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69640" name="Picture 8"/>
          <p:cNvPicPr>
            <a:picLocks noChangeAspect="1"/>
          </p:cNvPicPr>
          <p:nvPr userDrawn="1"/>
        </p:nvPicPr>
        <p:blipFill>
          <a:blip r:embed="rId2" cstate="print"/>
          <a:stretch>
            <a:fillRect/>
          </a:stretch>
        </p:blipFill>
        <p:spPr>
          <a:xfrm>
            <a:off x="3108325" y="3586163"/>
            <a:ext cx="1365250" cy="3382962"/>
          </a:xfrm>
          <a:prstGeom prst="rect">
            <a:avLst/>
          </a:prstGeom>
          <a:noFill/>
          <a:ln w="9525">
            <a:noFill/>
          </a:ln>
        </p:spPr>
      </p:pic>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showMasterSp="0">
  <p:cSld name="1_Title Only">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0EB45B-6B48-479C-B18A-B5AFF6758C4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p:txBody>
          <a:bodyPr/>
          <a:lstStyle/>
          <a:p>
            <a:pPr fontAlgn="base"/>
            <a:r>
              <a:rPr lang="en-US" altLang="zh-CN" strike="noStrike" noProof="1"/>
              <a:t>Click to edit Master title style</a:t>
            </a:r>
            <a:endParaRPr lang="zh-CN" altLang="en-US" strike="noStrike" noProof="1"/>
          </a:p>
        </p:txBody>
      </p:sp>
      <p:sp>
        <p:nvSpPr>
          <p:cNvPr id="9"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68D768-0E46-439E-AAB7-BD24113A00E6}"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834584-51CD-478F-9E7D-67013371C648}"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C93E9B-FEE7-4FE2-861D-69D283A0FF4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14CB0A-94A8-4D46-9DF9-F494E596662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zh-CN" altLang="en-US"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038600" y="6356350"/>
            <a:ext cx="41148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E86677-1251-4668-81E4-92ECCECA84EF}" type="slidenum">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939688-5450-4D52-8CB0-7A9A4E42981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rtlCol="0" anchor="b" anchorCtr="0" compatLnSpc="1">
            <a:spAutoFit/>
          </a:bodyPr>
          <a:lstStyle>
            <a:lvl1pPr algn="l">
              <a:defRPr sz="14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DE53F76-8ED8-44CE-A16A-465B445F557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165600" y="6245225"/>
            <a:ext cx="3860800" cy="476250"/>
          </a:xfrm>
        </p:spPr>
        <p:txBody>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737600" y="6245225"/>
            <a:ext cx="2844800" cy="476250"/>
          </a:xfr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9A62DD-AE95-42A7-BBAB-C4D50B7800C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E723B3-8AF0-42AC-B3C5-CBBC1FF694C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0" Type="http://schemas.openxmlformats.org/officeDocument/2006/relationships/theme" Target="../theme/theme3.xml"/><Relationship Id="rId7" Type="http://schemas.openxmlformats.org/officeDocument/2006/relationships/slideLayout" Target="../slideLayouts/slideLayout20.xml"/><Relationship Id="rId69" Type="http://schemas.openxmlformats.org/officeDocument/2006/relationships/slideLayout" Target="../slideLayouts/slideLayout82.xml"/><Relationship Id="rId68" Type="http://schemas.openxmlformats.org/officeDocument/2006/relationships/slideLayout" Target="../slideLayouts/slideLayout81.xml"/><Relationship Id="rId67" Type="http://schemas.openxmlformats.org/officeDocument/2006/relationships/slideLayout" Target="../slideLayouts/slideLayout80.xml"/><Relationship Id="rId66" Type="http://schemas.openxmlformats.org/officeDocument/2006/relationships/slideLayout" Target="../slideLayouts/slideLayout79.xml"/><Relationship Id="rId65" Type="http://schemas.openxmlformats.org/officeDocument/2006/relationships/slideLayout" Target="../slideLayouts/slideLayout78.xml"/><Relationship Id="rId64" Type="http://schemas.openxmlformats.org/officeDocument/2006/relationships/slideLayout" Target="../slideLayouts/slideLayout77.xml"/><Relationship Id="rId63" Type="http://schemas.openxmlformats.org/officeDocument/2006/relationships/slideLayout" Target="../slideLayouts/slideLayout76.xml"/><Relationship Id="rId62" Type="http://schemas.openxmlformats.org/officeDocument/2006/relationships/slideLayout" Target="../slideLayouts/slideLayout75.xml"/><Relationship Id="rId61" Type="http://schemas.openxmlformats.org/officeDocument/2006/relationships/slideLayout" Target="../slideLayouts/slideLayout74.xml"/><Relationship Id="rId60" Type="http://schemas.openxmlformats.org/officeDocument/2006/relationships/slideLayout" Target="../slideLayouts/slideLayout73.xml"/><Relationship Id="rId6" Type="http://schemas.openxmlformats.org/officeDocument/2006/relationships/slideLayout" Target="../slideLayouts/slideLayout19.xml"/><Relationship Id="rId59" Type="http://schemas.openxmlformats.org/officeDocument/2006/relationships/slideLayout" Target="../slideLayouts/slideLayout72.xml"/><Relationship Id="rId58" Type="http://schemas.openxmlformats.org/officeDocument/2006/relationships/slideLayout" Target="../slideLayouts/slideLayout71.xml"/><Relationship Id="rId57" Type="http://schemas.openxmlformats.org/officeDocument/2006/relationships/slideLayout" Target="../slideLayouts/slideLayout70.xml"/><Relationship Id="rId56" Type="http://schemas.openxmlformats.org/officeDocument/2006/relationships/slideLayout" Target="../slideLayouts/slideLayout69.xml"/><Relationship Id="rId55" Type="http://schemas.openxmlformats.org/officeDocument/2006/relationships/slideLayout" Target="../slideLayouts/slideLayout68.xml"/><Relationship Id="rId54" Type="http://schemas.openxmlformats.org/officeDocument/2006/relationships/slideLayout" Target="../slideLayouts/slideLayout67.xml"/><Relationship Id="rId53" Type="http://schemas.openxmlformats.org/officeDocument/2006/relationships/slideLayout" Target="../slideLayouts/slideLayout66.xml"/><Relationship Id="rId52" Type="http://schemas.openxmlformats.org/officeDocument/2006/relationships/slideLayout" Target="../slideLayouts/slideLayout65.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 Type="http://schemas.openxmlformats.org/officeDocument/2006/relationships/slideLayout" Target="../slideLayouts/slideLayout18.xml"/><Relationship Id="rId49" Type="http://schemas.openxmlformats.org/officeDocument/2006/relationships/slideLayout" Target="../slideLayouts/slideLayout6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0" Type="http://schemas.openxmlformats.org/officeDocument/2006/relationships/slideLayout" Target="../slideLayouts/slideLayout53.xml"/><Relationship Id="rId4" Type="http://schemas.openxmlformats.org/officeDocument/2006/relationships/slideLayout" Target="../slideLayouts/slideLayout17.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2" Type="http://schemas.openxmlformats.org/officeDocument/2006/relationships/theme" Target="../theme/theme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stretch>
            <a:fillRect/>
          </a:stretch>
        </p:blipFill>
        <p:spPr>
          <a:xfrm>
            <a:off x="8822513" y="6465388"/>
            <a:ext cx="1965362" cy="389657"/>
          </a:xfrm>
          <a:prstGeom prst="rect">
            <a:avLst/>
          </a:prstGeom>
          <a:noFill/>
          <a:ln w="9525">
            <a:noFill/>
          </a:ln>
        </p:spPr>
      </p:pic>
      <p:sp>
        <p:nvSpPr>
          <p:cNvPr id="9" name="矩形 8"/>
          <p:cNvSpPr/>
          <p:nvPr userDrawn="1"/>
        </p:nvSpPr>
        <p:spPr>
          <a:xfrm>
            <a:off x="0" y="6465388"/>
            <a:ext cx="8021638"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0" name="矩形 9"/>
          <p:cNvSpPr/>
          <p:nvPr userDrawn="1"/>
        </p:nvSpPr>
        <p:spPr>
          <a:xfrm>
            <a:off x="11588750" y="6465389"/>
            <a:ext cx="603250"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等腰三角形 10"/>
          <p:cNvSpPr/>
          <p:nvPr userDrawn="1"/>
        </p:nvSpPr>
        <p:spPr>
          <a:xfrm rot="5400000">
            <a:off x="7602362" y="6600786"/>
            <a:ext cx="238125" cy="120650"/>
          </a:xfrm>
          <a:prstGeom prst="triangle">
            <a:avLst/>
          </a:prstGeom>
          <a:solidFill>
            <a:schemeClr val="bg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2" name="图片 11"/>
          <p:cNvPicPr>
            <a:picLocks noChangeAspect="1"/>
          </p:cNvPicPr>
          <p:nvPr userDrawn="1"/>
        </p:nvPicPr>
        <p:blipFill>
          <a:blip r:embed="rId4"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35755" y="365126"/>
            <a:ext cx="11530013" cy="592138"/>
          </a:xfrm>
          <a:prstGeom prst="rect">
            <a:avLst/>
          </a:prstGeom>
        </p:spPr>
        <p:txBody>
          <a:bodyPr anchor="ctr"/>
          <a:lstStyle/>
          <a:p>
            <a:pPr lvl="0" fontAlgn="base">
              <a:lnSpc>
                <a:spcPct val="100000"/>
              </a:lnSpc>
            </a:pPr>
            <a:r>
              <a:rPr lang="zh-CN" altLang="en-US"/>
              <a:t>单击此处编辑母版标题样式</a:t>
            </a:r>
            <a:endParaRPr lang="zh-CN" altLang="en-US"/>
          </a:p>
        </p:txBody>
      </p:sp>
      <p:sp>
        <p:nvSpPr>
          <p:cNvPr id="3" name="文本占位符 2"/>
          <p:cNvSpPr>
            <a:spLocks noGrp="1"/>
          </p:cNvSpPr>
          <p:nvPr>
            <p:ph type="body" idx="1"/>
          </p:nvPr>
        </p:nvSpPr>
        <p:spPr>
          <a:xfrm>
            <a:off x="335755" y="1092995"/>
            <a:ext cx="11530013" cy="5083968"/>
          </a:xfrm>
          <a:prstGeom prst="rect">
            <a:avLst/>
          </a:prstGeom>
        </p:spPr>
        <p:txBody>
          <a:body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ED1C3-7EDC-478C-AEEB-1DC270C710E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4BE7-94C5-4FD9-BFE5-564A2BCB6ABB}" type="slidenum">
              <a:rPr lang="zh-CN" altLang="en-US" smtClean="0"/>
            </a:fld>
            <a:endParaRPr lang="zh-CN" altLang="en-US"/>
          </a:p>
        </p:txBody>
      </p:sp>
      <p:pic>
        <p:nvPicPr>
          <p:cNvPr id="7" name="图片 6"/>
          <p:cNvPicPr>
            <a:picLocks noChangeAspect="1"/>
          </p:cNvPicPr>
          <p:nvPr userDrawn="1"/>
        </p:nvPicPr>
        <p:blipFill>
          <a:blip r:embed="rId12"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defTabSz="914400" rtl="0" eaLnBrk="1" latinLnBrk="0" hangingPunct="1">
        <a:lnSpc>
          <a:spcPct val="90000"/>
        </a:lnSpc>
        <a:spcBef>
          <a:spcPct val="0"/>
        </a:spcBef>
        <a:buNone/>
        <a:defRPr lang="zh-CN" altLang="en-US" sz="3200" b="1"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lgn="r" eaLnBrk="1" hangingPunct="1">
              <a:defRPr sz="1000">
                <a:solidFill>
                  <a:srgbClr val="7F7F7F"/>
                </a:solidFill>
                <a:latin typeface="Trebuchet MS" panose="020B0603020202020204" pitchFamily="34" charset="0"/>
                <a:sym typeface="Trebuchet MS" panose="020B0603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86820F-A596-49E3-989F-999D06A68CC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TextBox 11"/>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3089B8-A38A-4BAB-8E35-9324A8B7659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29" name="Title Placeholder 1"/>
          <p:cNvSpPr>
            <a:spLocks noGrp="1"/>
          </p:cNvSpPr>
          <p:nvPr>
            <p:ph type="title"/>
          </p:nvPr>
        </p:nvSpPr>
        <p:spPr>
          <a:xfrm>
            <a:off x="630238" y="622300"/>
            <a:ext cx="10933112" cy="333375"/>
          </a:xfrm>
          <a:prstGeom prst="rect">
            <a:avLst/>
          </a:prstGeom>
          <a:noFill/>
          <a:ln w="9525">
            <a:noFill/>
          </a:ln>
        </p:spPr>
        <p:txBody>
          <a:bodyPr lIns="0" tIns="0" rIns="0" bIns="0" anchor="t">
            <a:spAutoFit/>
          </a:bodyPr>
          <a:lstStyle/>
          <a:p>
            <a:pPr lvl="0"/>
            <a:r>
              <a:rPr lang="en-US" altLang="zh-CN" dirty="0"/>
              <a:t>Click to add title</a:t>
            </a:r>
            <a:endParaRPr lang="en-US" altLang="zh-CN" dirty="0"/>
          </a:p>
        </p:txBody>
      </p:sp>
      <p:sp>
        <p:nvSpPr>
          <p:cNvPr id="4" name="Text Placeholder 3"/>
          <p:cNvSpPr>
            <a:spLocks noGrp="1"/>
          </p:cNvSpPr>
          <p:nvPr>
            <p:ph type="body" idx="1"/>
          </p:nvPr>
        </p:nvSpPr>
        <p:spPr>
          <a:xfrm>
            <a:off x="630238" y="1825625"/>
            <a:ext cx="10933113" cy="4351338"/>
          </a:xfrm>
          <a:prstGeom prst="rect">
            <a:avLst/>
          </a:prstGeom>
        </p:spPr>
        <p:txBody>
          <a:bodyPr vert="horz" lIns="0" tIns="0" rIns="0" bIns="0" rtlCol="0">
            <a:noAutofit/>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a:p>
            <a:pPr lvl="5" fontAlgn="auto"/>
            <a:r>
              <a:rPr lang="en-US" strike="noStrike" noProof="1"/>
              <a:t>Level six</a:t>
            </a:r>
            <a:endParaRPr lang="en-US" strike="noStrike" noProof="1"/>
          </a:p>
          <a:p>
            <a:pPr lvl="6" fontAlgn="auto"/>
            <a:r>
              <a:rPr lang="en-US" strike="noStrike" noProof="1"/>
              <a:t>Level seven</a:t>
            </a:r>
            <a:endParaRPr lang="en-US" strike="noStrike" noProof="1"/>
          </a:p>
          <a:p>
            <a:pPr lvl="7" fontAlgn="auto"/>
            <a:r>
              <a:rPr lang="en-US" strike="noStrike" noProof="1"/>
              <a:t>Level eight</a:t>
            </a:r>
            <a:endParaRPr lang="en-US" strike="noStrike" noProof="1"/>
          </a:p>
          <a:p>
            <a:pPr lvl="8" fontAlgn="auto"/>
            <a:r>
              <a:rPr lang="en-US" strike="noStrike" noProof="1"/>
              <a:t>Level nine</a:t>
            </a:r>
            <a:endParaRPr lang="en-US" strike="noStrike" noProof="1"/>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Lst>
  <p:transition>
    <p:fade/>
  </p:transition>
  <p:hf sldNum="0" hdr="0" ftr="0" dt="0"/>
  <p:txStyles>
    <p:titleStyle>
      <a:lvl1pPr algn="l" rtl="0" eaLnBrk="0" fontAlgn="base" hangingPunct="0">
        <a:lnSpc>
          <a:spcPct val="90000"/>
        </a:lnSpc>
        <a:spcBef>
          <a:spcPct val="0"/>
        </a:spcBef>
        <a:spcAft>
          <a:spcPct val="0"/>
        </a:spcAft>
        <a:defRPr sz="2400" kern="1200">
          <a:solidFill>
            <a:schemeClr val="tx2"/>
          </a:solidFill>
          <a:latin typeface="+mj-lt"/>
          <a:ea typeface="+mj-ea"/>
          <a:cs typeface="+mj-cs"/>
          <a:sym typeface="Trebuchet MS" panose="020B0603020202020204" pitchFamily="34" charset="0"/>
        </a:defRPr>
      </a:lvl1pPr>
      <a:lvl2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2pPr>
      <a:lvl3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3pPr>
      <a:lvl4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4pPr>
      <a:lvl5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5pPr>
      <a:lvl6pPr marL="4572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6pPr>
      <a:lvl7pPr marL="9144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7pPr>
      <a:lvl8pPr marL="13716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8pPr>
      <a:lvl9pPr marL="18288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9pPr>
    </p:titleStyle>
    <p:bodyStyle>
      <a:lvl1pPr marL="342900" indent="-342900" algn="l" rtl="0" eaLnBrk="0" fontAlgn="base" hangingPunct="0">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80" indent="-171450" algn="l" rtl="0" eaLnBrk="0" fontAlgn="base" hangingPunct="0">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175" indent="-165100" algn="l" rtl="0" eaLnBrk="0" fontAlgn="base" hangingPunct="0">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1600200" indent="-228600" algn="l" rtl="0" eaLnBrk="0" fontAlgn="base" hangingPunct="0">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2057400" indent="-228600" algn="l" rtl="0" eaLnBrk="0" fontAlgn="base" hangingPunct="0">
        <a:lnSpc>
          <a:spcPct val="110000"/>
        </a:lnSpc>
        <a:spcBef>
          <a:spcPct val="0"/>
        </a:spcBef>
        <a:spcAft>
          <a:spcPts val="300"/>
        </a:spcAft>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9.xml"/><Relationship Id="rId1" Type="http://schemas.openxmlformats.org/officeDocument/2006/relationships/hyperlink" Target="http://www.shangwupp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89.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5" Type="http://schemas.openxmlformats.org/officeDocument/2006/relationships/notesSlide" Target="../notesSlides/notesSlide3.xml"/><Relationship Id="rId14" Type="http://schemas.openxmlformats.org/officeDocument/2006/relationships/slideLayout" Target="../slideLayouts/slideLayout89.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9.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89.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287" y="0"/>
            <a:ext cx="12211049" cy="6858000"/>
            <a:chOff x="-19049" y="0"/>
            <a:chExt cx="12211049" cy="685800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2400" dirty="0">
                <a:solidFill>
                  <a:prstClr val="white"/>
                </a:solidFill>
                <a:latin typeface="Calibri" panose="020F0502020204030204"/>
                <a:ea typeface="宋体" panose="02010600030101010101" pitchFamily="2" charset="-122"/>
              </a:endParaRPr>
            </a:p>
          </p:txBody>
        </p:sp>
        <p:pic>
          <p:nvPicPr>
            <p:cNvPr id="10"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34018" b="38015"/>
            <a:stretch>
              <a:fillRect/>
            </a:stretch>
          </p:blipFill>
          <p:spPr>
            <a:xfrm>
              <a:off x="-19049" y="1307446"/>
              <a:ext cx="12201525" cy="3375025"/>
            </a:xfrm>
            <a:prstGeom prst="rect">
              <a:avLst/>
            </a:prstGeom>
          </p:spPr>
        </p:pic>
        <p:sp>
          <p:nvSpPr>
            <p:cNvPr id="12" name="Title 3"/>
            <p:cNvSpPr txBox="1"/>
            <p:nvPr/>
          </p:nvSpPr>
          <p:spPr>
            <a:xfrm>
              <a:off x="2703513" y="2429228"/>
              <a:ext cx="6775450" cy="836930"/>
            </a:xfrm>
            <a:prstGeom prst="rect">
              <a:avLst/>
            </a:prstGeom>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4800" b="1" dirty="0">
                  <a:solidFill>
                    <a:schemeClr val="bg1"/>
                  </a:solidFill>
                  <a:latin typeface="微软雅黑" panose="020B0503020204020204" pitchFamily="34" charset="-122"/>
                  <a:ea typeface="微软雅黑" panose="020B0503020204020204" pitchFamily="34" charset="-122"/>
                  <a:sym typeface="Trebuchet MS" panose="020B0603020202020204" pitchFamily="34" charset="0"/>
                </a:rPr>
                <a:t>氢溴酸樟柳碱注射液</a:t>
              </a:r>
              <a:endParaRPr lang="zh-CN" altLang="en-US" sz="4800" b="1" dirty="0">
                <a:solidFill>
                  <a:schemeClr val="bg1"/>
                </a:solidFill>
                <a:latin typeface="微软雅黑" panose="020B0503020204020204" pitchFamily="34" charset="-122"/>
                <a:ea typeface="微软雅黑" panose="020B0503020204020204" pitchFamily="34" charset="-122"/>
                <a:sym typeface="Trebuchet MS" panose="020B0603020202020204" pitchFamily="34" charset="0"/>
              </a:endParaRPr>
            </a:p>
          </p:txBody>
        </p:sp>
        <p:pic>
          <p:nvPicPr>
            <p:cNvPr id="14" name="图片 13" descr="logo竖"/>
            <p:cNvPicPr>
              <a:picLocks noChangeAspect="1"/>
            </p:cNvPicPr>
            <p:nvPr/>
          </p:nvPicPr>
          <p:blipFill>
            <a:blip r:embed="rId2" cstate="print"/>
            <a:stretch>
              <a:fillRect/>
            </a:stretch>
          </p:blipFill>
          <p:spPr>
            <a:xfrm>
              <a:off x="533854" y="225642"/>
              <a:ext cx="833588" cy="888628"/>
            </a:xfrm>
            <a:prstGeom prst="rect">
              <a:avLst/>
            </a:prstGeom>
            <a:noFill/>
            <a:ln w="9525">
              <a:noFill/>
            </a:ln>
          </p:spPr>
        </p:pic>
      </p:grpSp>
      <p:sp>
        <p:nvSpPr>
          <p:cNvPr id="17" name="副标题 2"/>
          <p:cNvSpPr>
            <a:spLocks noGrp="1"/>
          </p:cNvSpPr>
          <p:nvPr/>
        </p:nvSpPr>
        <p:spPr>
          <a:xfrm>
            <a:off x="1611630" y="5291499"/>
            <a:ext cx="8968740" cy="420997"/>
          </a:xfrm>
          <a:prstGeom prst="rect">
            <a:avLst/>
          </a:prstGeom>
        </p:spPr>
        <p:txBody>
          <a:bodyPr vert="horz" lIns="0" tIns="0" rIns="0" bIns="0" rtlCol="0">
            <a:noAutofit/>
          </a:bodyPr>
          <a:lstStyle>
            <a:lvl1pPr marL="0" indent="0" algn="ctr" rtl="0" eaLnBrk="0" fontAlgn="base" hangingPunct="0">
              <a:lnSpc>
                <a:spcPct val="110000"/>
              </a:lnSpc>
              <a:spcBef>
                <a:spcPts val="600"/>
              </a:spcBef>
              <a:spcAft>
                <a:spcPts val="300"/>
              </a:spcAft>
              <a:buFont typeface="Arial" panose="020B0604020202020204" pitchFamily="34" charset="0"/>
              <a:buNone/>
              <a:defRPr lang="en-US" sz="2400" kern="1200">
                <a:solidFill>
                  <a:schemeClr val="tx1"/>
                </a:solidFill>
                <a:latin typeface="+mn-lt"/>
                <a:ea typeface="+mn-ea"/>
                <a:cs typeface="+mn-cs"/>
                <a:sym typeface="Trebuchet MS" panose="020B0603020202020204" pitchFamily="34" charset="0"/>
              </a:defRPr>
            </a:lvl1pPr>
            <a:lvl2pPr marL="457200" indent="0" algn="ctr" rtl="0" eaLnBrk="0" fontAlgn="base" hangingPunct="0">
              <a:lnSpc>
                <a:spcPct val="90000"/>
              </a:lnSpc>
              <a:spcBef>
                <a:spcPct val="0"/>
              </a:spcBef>
              <a:spcAft>
                <a:spcPts val="300"/>
              </a:spcAft>
              <a:buClr>
                <a:schemeClr val="tx2"/>
              </a:buClr>
              <a:buFont typeface="Arial" panose="020B0604020202020204" pitchFamily="34" charset="0"/>
              <a:buNone/>
              <a:defRPr lang="en-US" sz="2000" kern="1200">
                <a:solidFill>
                  <a:schemeClr val="tx1"/>
                </a:solidFill>
                <a:latin typeface="+mn-lt"/>
                <a:ea typeface="+mn-ea"/>
                <a:cs typeface="+mn-cs"/>
                <a:sym typeface="Trebuchet MS" panose="020B0603020202020204" pitchFamily="34" charset="0"/>
              </a:defRPr>
            </a:lvl2pPr>
            <a:lvl3pPr marL="914400" indent="0" algn="ctr" rtl="0" eaLnBrk="0" fontAlgn="base" hangingPunct="0">
              <a:lnSpc>
                <a:spcPct val="90000"/>
              </a:lnSpc>
              <a:spcBef>
                <a:spcPct val="0"/>
              </a:spcBef>
              <a:spcAft>
                <a:spcPts val="300"/>
              </a:spcAft>
              <a:buClr>
                <a:schemeClr val="tx2"/>
              </a:buClr>
              <a:buFont typeface="Trebuchet MS" panose="020B0603020202020204" pitchFamily="34" charset="0"/>
              <a:buNone/>
              <a:defRPr lang="en-US" sz="1800" kern="1200">
                <a:solidFill>
                  <a:schemeClr val="tx1"/>
                </a:solidFill>
                <a:latin typeface="+mn-lt"/>
                <a:ea typeface="+mn-ea"/>
                <a:cs typeface="+mn-cs"/>
                <a:sym typeface="Trebuchet MS" panose="020B0603020202020204" pitchFamily="34" charset="0"/>
              </a:defRPr>
            </a:lvl3pPr>
            <a:lvl4pPr marL="1371600" indent="0" algn="ctr" rtl="0" eaLnBrk="0" fontAlgn="base" hangingPunct="0">
              <a:lnSpc>
                <a:spcPct val="110000"/>
              </a:lnSpc>
              <a:spcBef>
                <a:spcPts val="300"/>
              </a:spcBef>
              <a:spcAft>
                <a:spcPts val="300"/>
              </a:spcAft>
              <a:buClr>
                <a:schemeClr val="tx2"/>
              </a:buClr>
              <a:buFont typeface="Arial" panose="020B0604020202020204" pitchFamily="34" charset="0"/>
              <a:buNone/>
              <a:defRPr lang="en-US" sz="1600" kern="1200">
                <a:solidFill>
                  <a:schemeClr val="tx2"/>
                </a:solidFill>
                <a:latin typeface="+mn-lt"/>
                <a:ea typeface="+mn-ea"/>
                <a:cs typeface="+mn-cs"/>
                <a:sym typeface="Trebuchet MS" panose="020B0603020202020204" pitchFamily="34" charset="0"/>
              </a:defRPr>
            </a:lvl4pPr>
            <a:lvl5pPr marL="1828800" indent="0" algn="ctr" rtl="0" eaLnBrk="0" fontAlgn="base" hangingPunct="0">
              <a:lnSpc>
                <a:spcPct val="110000"/>
              </a:lnSpc>
              <a:spcBef>
                <a:spcPct val="0"/>
              </a:spcBef>
              <a:spcAft>
                <a:spcPts val="300"/>
              </a:spcAft>
              <a:buFont typeface="Arial" panose="020B0604020202020204" pitchFamily="34" charset="0"/>
              <a:buNone/>
              <a:defRPr lang="en-US" sz="1600" b="1" kern="1200">
                <a:solidFill>
                  <a:schemeClr val="tx1"/>
                </a:solidFill>
                <a:latin typeface="+mn-lt"/>
                <a:ea typeface="+mn-ea"/>
                <a:cs typeface="+mn-cs"/>
                <a:sym typeface="Trebuchet MS" panose="020B0603020202020204" pitchFamily="34" charset="0"/>
              </a:defRPr>
            </a:lvl5pPr>
            <a:lvl6pPr marL="2286000" indent="0" algn="ctr" defTabSz="914400" rtl="0" eaLnBrk="1" latinLnBrk="0" hangingPunct="1">
              <a:lnSpc>
                <a:spcPct val="90000"/>
              </a:lnSpc>
              <a:spcBef>
                <a:spcPts val="0"/>
              </a:spcBef>
              <a:spcAft>
                <a:spcPts val="600"/>
              </a:spcAft>
              <a:buClr>
                <a:schemeClr val="tx2"/>
              </a:buClr>
              <a:buFont typeface="Arial" panose="020B0604020202020204" pitchFamily="34" charset="0"/>
              <a:buNone/>
              <a:defRPr lang="en-US" sz="1600" kern="1200" smtClean="0">
                <a:solidFill>
                  <a:schemeClr val="tx1"/>
                </a:solidFill>
                <a:latin typeface="+mn-lt"/>
                <a:ea typeface="+mn-ea"/>
                <a:cs typeface="+mn-cs"/>
                <a:sym typeface="Trebuchet MS" panose="020B0603020202020204" pitchFamily="34" charset="0"/>
              </a:defRPr>
            </a:lvl6pPr>
            <a:lvl7pPr marL="2743200" indent="0" algn="ctr" defTabSz="914400" rtl="0" eaLnBrk="1" latinLnBrk="0" hangingPunct="1">
              <a:lnSpc>
                <a:spcPct val="90000"/>
              </a:lnSpc>
              <a:spcBef>
                <a:spcPts val="900"/>
              </a:spcBef>
              <a:spcAft>
                <a:spcPts val="900"/>
              </a:spcAft>
              <a:buFont typeface="Arial" panose="020B0604020202020204" pitchFamily="34" charset="0"/>
              <a:buNone/>
              <a:defRPr lang="en-US" sz="1600" kern="1200" baseline="0" smtClean="0">
                <a:solidFill>
                  <a:schemeClr val="tx1"/>
                </a:solidFill>
                <a:latin typeface="+mn-lt"/>
                <a:ea typeface="+mn-ea"/>
                <a:cs typeface="+mn-cs"/>
                <a:sym typeface="Trebuchet MS" panose="020B0603020202020204" pitchFamily="34" charset="0"/>
              </a:defRPr>
            </a:lvl7pPr>
            <a:lvl8pPr marL="3200400" indent="0" algn="ctr" defTabSz="914400" rtl="0" eaLnBrk="1" latinLnBrk="0" hangingPunct="1">
              <a:lnSpc>
                <a:spcPct val="90000"/>
              </a:lnSpc>
              <a:spcBef>
                <a:spcPts val="900"/>
              </a:spcBef>
              <a:spcAft>
                <a:spcPts val="0"/>
              </a:spcAft>
              <a:buFont typeface="Arial" panose="020B0604020202020204" pitchFamily="34" charset="0"/>
              <a:buNone/>
              <a:defRPr lang="en-US" sz="1600" kern="1200" baseline="0" smtClean="0">
                <a:solidFill>
                  <a:schemeClr val="tx2"/>
                </a:solidFill>
                <a:latin typeface="+mn-lt"/>
                <a:ea typeface="+mn-ea"/>
                <a:cs typeface="+mn-cs"/>
                <a:sym typeface="Trebuchet MS" panose="020B0603020202020204" pitchFamily="34" charset="0"/>
              </a:defRPr>
            </a:lvl8pPr>
            <a:lvl9pPr marL="3657600" indent="0" algn="ctr" defTabSz="914400" rtl="0" eaLnBrk="1" latinLnBrk="0" hangingPunct="1">
              <a:lnSpc>
                <a:spcPct val="100000"/>
              </a:lnSpc>
              <a:spcBef>
                <a:spcPts val="0"/>
              </a:spcBef>
              <a:spcAft>
                <a:spcPts val="900"/>
              </a:spcAft>
              <a:buFont typeface="Arial" panose="020B0604020202020204" pitchFamily="34" charset="0"/>
              <a:buNone/>
              <a:defRPr lang="en-US" sz="1600" kern="1200" baseline="0" dirty="0">
                <a:solidFill>
                  <a:schemeClr val="tx2"/>
                </a:solidFill>
                <a:latin typeface="+mn-lt"/>
                <a:ea typeface="+mn-ea"/>
                <a:cs typeface="+mn-cs"/>
                <a:sym typeface="Trebuchet MS" panose="020B0603020202020204" pitchFamily="34" charset="0"/>
              </a:defRPr>
            </a:lvl9pPr>
          </a:lstStyle>
          <a:p>
            <a:pPr algn="ctr" latinLnBrk="0">
              <a:lnSpc>
                <a:spcPts val="216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成都第一制药有限公司</a:t>
            </a:r>
            <a:r>
              <a:rPr altLang="zh-CN" b="1" dirty="0">
                <a:latin typeface="微软雅黑" panose="020B0503020204020204" pitchFamily="34" charset="-122"/>
                <a:ea typeface="微软雅黑" panose="020B0503020204020204" pitchFamily="34" charset="-122"/>
                <a:cs typeface="微软雅黑" panose="020B0503020204020204" pitchFamily="34" charset="-122"/>
              </a:rPr>
              <a:t>  </a:t>
            </a:r>
            <a:endParaRPr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ctr" latinLnBrk="0">
              <a:lnSpc>
                <a:spcPts val="2160"/>
              </a:lnSpc>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6449309" y="3958224"/>
            <a:ext cx="5237041" cy="2548689"/>
            <a:chOff x="1085042" y="1748807"/>
            <a:chExt cx="3954233" cy="1938810"/>
          </a:xfrm>
        </p:grpSpPr>
        <p:sp>
          <p:nvSpPr>
            <p:cNvPr id="26" name="Rectangle 6">
              <a:hlinkClick r:id="rId1"/>
            </p:cNvPr>
            <p:cNvSpPr>
              <a:spLocks noChangeArrowheads="1"/>
            </p:cNvSpPr>
            <p:nvPr/>
          </p:nvSpPr>
          <p:spPr bwMode="auto">
            <a:xfrm>
              <a:off x="1085042" y="1748807"/>
              <a:ext cx="3952408" cy="422625"/>
            </a:xfrm>
            <a:prstGeom prst="rect">
              <a:avLst/>
            </a:prstGeom>
            <a:solidFill>
              <a:srgbClr val="4E67C8"/>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改善预后，降低负担</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29" name="Rectangle 7">
              <a:hlinkClick r:id="rId1"/>
            </p:cNvPr>
            <p:cNvSpPr>
              <a:spLocks noChangeArrowheads="1"/>
            </p:cNvSpPr>
            <p:nvPr/>
          </p:nvSpPr>
          <p:spPr bwMode="auto">
            <a:xfrm>
              <a:off x="1086569" y="2171432"/>
              <a:ext cx="3952408" cy="1516185"/>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31" name="Rectangle 5">
              <a:hlinkClick r:id="rId1"/>
            </p:cNvPr>
            <p:cNvSpPr>
              <a:spLocks noChangeArrowheads="1"/>
            </p:cNvSpPr>
            <p:nvPr/>
          </p:nvSpPr>
          <p:spPr bwMode="gray">
            <a:xfrm>
              <a:off x="1122776" y="2192265"/>
              <a:ext cx="3916499" cy="14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脑卒中已成为我国排名第一的死亡原因及导致成人残疾的第一大疾病，给家庭和社会带来极大的经济负担。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有效改善患者临床神经功能缺损，可提高患者日常生活能力，显著降低患者死亡率和致残率，</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减轻医保支付压力</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和患者家庭经济负担。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32713" y="3958224"/>
            <a:ext cx="5424146" cy="2548689"/>
            <a:chOff x="1085042" y="1748807"/>
            <a:chExt cx="3953935" cy="1848919"/>
          </a:xfrm>
        </p:grpSpPr>
        <p:sp>
          <p:nvSpPr>
            <p:cNvPr id="33" name="Rectangle 6">
              <a:hlinkClick r:id="rId1"/>
            </p:cNvPr>
            <p:cNvSpPr>
              <a:spLocks noChangeArrowheads="1"/>
            </p:cNvSpPr>
            <p:nvPr/>
          </p:nvSpPr>
          <p:spPr bwMode="auto">
            <a:xfrm>
              <a:off x="1085042" y="1748807"/>
              <a:ext cx="3952408" cy="422625"/>
            </a:xfrm>
            <a:prstGeom prst="rect">
              <a:avLst/>
            </a:prstGeom>
            <a:solidFill>
              <a:schemeClr val="accent1"/>
            </a:solidFill>
            <a:ln>
              <a:solidFill>
                <a:schemeClr val="accent1"/>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其他莨菪产品及其衍生物均是医保品种</a:t>
              </a:r>
              <a:endPar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a:hlinkClick r:id="rId1"/>
            </p:cNvPr>
            <p:cNvSpPr>
              <a:spLocks noChangeArrowheads="1"/>
            </p:cNvSpPr>
            <p:nvPr/>
          </p:nvSpPr>
          <p:spPr bwMode="auto">
            <a:xfrm>
              <a:off x="1086569" y="2186786"/>
              <a:ext cx="3952408" cy="1402255"/>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35" name="Rectangle 5">
              <a:hlinkClick r:id="rId1"/>
            </p:cNvPr>
            <p:cNvSpPr>
              <a:spLocks noChangeArrowheads="1"/>
            </p:cNvSpPr>
            <p:nvPr/>
          </p:nvSpPr>
          <p:spPr bwMode="gray">
            <a:xfrm>
              <a:off x="1118003" y="2126464"/>
              <a:ext cx="3919447" cy="147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7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阿托品、颠茄口服制剂、东莨菪碱、丁溴东莨菪碱、山莨菪碱等药物，主要用于平滑肌解痉、麻醉诱导等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一般疾病</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，但均为</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国内医保品种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；阿托品为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WHO</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基药目录品种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7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氢溴酸樟柳碱注射液作为</a:t>
              </a:r>
              <a:r>
                <a:rPr lang="zh-CN" altLang="en-US" sz="1400" dirty="0">
                  <a:latin typeface="微软雅黑" panose="020B0503020204020204" pitchFamily="34" charset="-122"/>
                  <a:ea typeface="微软雅黑" panose="020B0503020204020204" pitchFamily="34" charset="-122"/>
                </a:rPr>
                <a:t>缺血性脑卒中的治疗用药，承担着重大疾病负担，</a:t>
              </a:r>
              <a:r>
                <a:rPr lang="zh-CN" altLang="en-US" sz="1400" b="1" dirty="0">
                  <a:latin typeface="微软雅黑" panose="020B0503020204020204" pitchFamily="34" charset="-122"/>
                  <a:ea typeface="微软雅黑" panose="020B0503020204020204" pitchFamily="34" charset="-122"/>
                </a:rPr>
                <a:t>是唯一一个未纳入医保的莨菪类药物。</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a:xfrm>
            <a:off x="6441232" y="1080787"/>
            <a:ext cx="5242701" cy="2596796"/>
            <a:chOff x="1085042" y="1748807"/>
            <a:chExt cx="3956978" cy="2073723"/>
          </a:xfrm>
        </p:grpSpPr>
        <p:sp>
          <p:nvSpPr>
            <p:cNvPr id="37" name="Rectangle 6">
              <a:hlinkClick r:id="rId1"/>
            </p:cNvPr>
            <p:cNvSpPr>
              <a:spLocks noChangeArrowheads="1"/>
            </p:cNvSpPr>
            <p:nvPr/>
          </p:nvSpPr>
          <p:spPr bwMode="auto">
            <a:xfrm>
              <a:off x="1085042" y="1748807"/>
              <a:ext cx="3952408" cy="422625"/>
            </a:xfrm>
            <a:prstGeom prst="rect">
              <a:avLst/>
            </a:prstGeom>
            <a:solidFill>
              <a:srgbClr val="F14124">
                <a:lumMod val="75000"/>
              </a:srgb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无滥用风险，易于管理</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38" name="Rectangle 7">
              <a:hlinkClick r:id="rId1"/>
            </p:cNvPr>
            <p:cNvSpPr>
              <a:spLocks noChangeArrowheads="1"/>
            </p:cNvSpPr>
            <p:nvPr/>
          </p:nvSpPr>
          <p:spPr bwMode="auto">
            <a:xfrm>
              <a:off x="1086569" y="2223465"/>
              <a:ext cx="3952408" cy="1599065"/>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39" name="Rectangle 5">
              <a:hlinkClick r:id="rId1"/>
            </p:cNvPr>
            <p:cNvSpPr>
              <a:spLocks noChangeArrowheads="1"/>
            </p:cNvSpPr>
            <p:nvPr/>
          </p:nvSpPr>
          <p:spPr bwMode="gray">
            <a:xfrm>
              <a:off x="1127034" y="2117482"/>
              <a:ext cx="3914986" cy="151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15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缺血性脑卒中临床诊断标准明确，处方条件清晰。</a:t>
              </a:r>
              <a:endParaRPr lang="zh-CN" altLang="en-US" sz="1400" dirty="0">
                <a:latin typeface="微软雅黑" panose="020B0503020204020204" pitchFamily="34" charset="-122"/>
                <a:ea typeface="微软雅黑" panose="020B0503020204020204" pitchFamily="34" charset="-122"/>
              </a:endParaRPr>
            </a:p>
            <a:p>
              <a:pPr algn="l">
                <a:lnSpc>
                  <a:spcPct val="15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本品为住院患者用药，无滥用风险，易于管理；出院后，还可使用氢溴酸樟柳碱片维持治疗。</a:t>
              </a:r>
              <a:endParaRPr lang="zh-CN" altLang="en-US" sz="1400" dirty="0">
                <a:latin typeface="微软雅黑" panose="020B0503020204020204" pitchFamily="34" charset="-122"/>
                <a:ea typeface="微软雅黑" panose="020B0503020204020204" pitchFamily="34" charset="-122"/>
              </a:endParaRPr>
            </a:p>
            <a:p>
              <a:pPr algn="l">
                <a:lnSpc>
                  <a:spcPct val="15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缺血性脑卒中为说明书适应症，将其纳入医保报销范围利于处方审核，降低经办难度。</a:t>
              </a:r>
              <a:endParaRPr lang="zh-CN" altLang="en-US" sz="1400" dirty="0">
                <a:latin typeface="微软雅黑" panose="020B0503020204020204" pitchFamily="34" charset="-122"/>
                <a:ea typeface="微软雅黑" panose="020B0503020204020204" pitchFamily="34" charset="-122"/>
              </a:endParaRPr>
            </a:p>
            <a:p>
              <a:pPr algn="l">
                <a:lnSpc>
                  <a:spcPct val="15000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不良反应多轻微，多无需干预或对症治疗后痊愈或好转。</a:t>
              </a:r>
              <a:endParaRPr lang="zh-CN" altLang="en-US"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4635" y="1080788"/>
            <a:ext cx="5432223" cy="2596796"/>
            <a:chOff x="1085042" y="1748807"/>
            <a:chExt cx="4022081" cy="2099060"/>
          </a:xfrm>
        </p:grpSpPr>
        <p:sp>
          <p:nvSpPr>
            <p:cNvPr id="41" name="Rectangle 6">
              <a:hlinkClick r:id="rId1"/>
            </p:cNvPr>
            <p:cNvSpPr>
              <a:spLocks noChangeArrowheads="1"/>
            </p:cNvSpPr>
            <p:nvPr/>
          </p:nvSpPr>
          <p:spPr bwMode="auto">
            <a:xfrm>
              <a:off x="1085042" y="1748807"/>
              <a:ext cx="4020530" cy="422625"/>
            </a:xfrm>
            <a:prstGeom prst="rect">
              <a:avLst/>
            </a:prstGeom>
            <a:solidFill>
              <a:srgbClr val="0070C0"/>
            </a:solidFill>
            <a:ln>
              <a:solidFill>
                <a:srgbClr val="212745">
                  <a:lumMod val="40000"/>
                  <a:lumOff val="60000"/>
                </a:srgbClr>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弥补目录内药品的治疗短板</a:t>
              </a:r>
              <a:endParaRPr kumimoji="0" lang="zh-CN" altLang="en-US" sz="2000" b="0" i="0" u="none" strike="noStrike" kern="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endParaRPr>
            </a:p>
          </p:txBody>
        </p:sp>
        <p:sp>
          <p:nvSpPr>
            <p:cNvPr id="42" name="Rectangle 7">
              <a:hlinkClick r:id="rId1"/>
            </p:cNvPr>
            <p:cNvSpPr>
              <a:spLocks noChangeArrowheads="1"/>
            </p:cNvSpPr>
            <p:nvPr/>
          </p:nvSpPr>
          <p:spPr bwMode="auto">
            <a:xfrm>
              <a:off x="1086569" y="2186786"/>
              <a:ext cx="4020554" cy="1661081"/>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43" name="Rectangle 5">
              <a:hlinkClick r:id="rId1"/>
            </p:cNvPr>
            <p:cNvSpPr>
              <a:spLocks noChangeArrowheads="1"/>
            </p:cNvSpPr>
            <p:nvPr/>
          </p:nvSpPr>
          <p:spPr bwMode="gray">
            <a:xfrm>
              <a:off x="1267452" y="2086551"/>
              <a:ext cx="3838120" cy="153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目录内同治疗领域药品多主要用于轻、中度缺血性脑卒中的治疗。本品</a:t>
              </a:r>
              <a:r>
                <a:rPr lang="zh-CN" altLang="en-US" sz="1400" b="1" dirty="0">
                  <a:latin typeface="微软雅黑" panose="020B0503020204020204" pitchFamily="34" charset="-122"/>
                  <a:ea typeface="微软雅黑" panose="020B0503020204020204" pitchFamily="34" charset="-122"/>
                </a:rPr>
                <a:t>可覆盖致死致残率更高的重度缺血性脑卒中</a:t>
              </a:r>
              <a:r>
                <a:rPr lang="zh-CN" altLang="en-US" sz="1400" dirty="0">
                  <a:latin typeface="微软雅黑" panose="020B0503020204020204" pitchFamily="34" charset="-122"/>
                  <a:ea typeface="微软雅黑" panose="020B0503020204020204" pitchFamily="34" charset="-122"/>
                </a:rPr>
                <a:t>治疗。</a:t>
              </a:r>
              <a:endParaRPr lang="zh-CN" altLang="en-US" sz="1400" dirty="0">
                <a:latin typeface="微软雅黑" panose="020B0503020204020204" pitchFamily="34" charset="-122"/>
                <a:ea typeface="微软雅黑" panose="020B0503020204020204" pitchFamily="34" charset="-122"/>
              </a:endParaRPr>
            </a:p>
            <a:p>
              <a:pPr>
                <a:lnSpc>
                  <a:spcPct val="13000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药品说明书适应症发生重大变化，针对</a:t>
              </a:r>
              <a:r>
                <a:rPr lang="zh-CN" altLang="en-US" sz="1400" b="1" dirty="0">
                  <a:latin typeface="微软雅黑" panose="020B0503020204020204" pitchFamily="34" charset="-122"/>
                  <a:ea typeface="微软雅黑" panose="020B0503020204020204" pitchFamily="34" charset="-122"/>
                </a:rPr>
                <a:t>精准用药人群</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减少医保基金支出。</a:t>
              </a:r>
              <a:endParaRPr lang="en-US" altLang="zh-CN" sz="1400" dirty="0">
                <a:latin typeface="微软雅黑" panose="020B0503020204020204" pitchFamily="34" charset="-122"/>
                <a:ea typeface="微软雅黑" panose="020B0503020204020204" pitchFamily="34" charset="-122"/>
              </a:endParaRPr>
            </a:p>
            <a:p>
              <a:pPr>
                <a:lnSpc>
                  <a:spcPct val="130000"/>
                </a:lnSpc>
                <a:spcBef>
                  <a:spcPts val="20"/>
                </a:spcBef>
                <a:spcAft>
                  <a:spcPts val="0"/>
                </a:spcAft>
              </a:pPr>
              <a:r>
                <a:rPr lang="zh-CN" altLang="en-US" sz="1400" dirty="0">
                  <a:latin typeface="微软雅黑" panose="020B0503020204020204" pitchFamily="34" charset="-122"/>
                  <a:ea typeface="微软雅黑" panose="020B0503020204020204" pitchFamily="34" charset="-122"/>
                </a:rPr>
                <a:t>本品</a:t>
              </a:r>
              <a:r>
                <a:rPr lang="zh-CN" altLang="en-US" sz="1400" b="1" dirty="0">
                  <a:latin typeface="微软雅黑" panose="020B0503020204020204" pitchFamily="34" charset="-122"/>
                  <a:ea typeface="微软雅黑" panose="020B0503020204020204" pitchFamily="34" charset="-122"/>
                </a:rPr>
                <a:t>血药浓度达峰时间快</a:t>
              </a:r>
              <a:r>
                <a:rPr lang="zh-CN" altLang="en-US" sz="1400" dirty="0">
                  <a:latin typeface="微软雅黑" panose="020B0503020204020204" pitchFamily="34" charset="-122"/>
                  <a:ea typeface="微软雅黑" panose="020B0503020204020204" pitchFamily="34" charset="-122"/>
                </a:rPr>
                <a:t>于</a:t>
              </a:r>
              <a:r>
                <a:rPr lang="zh-CN" altLang="en-US" sz="1400" dirty="0">
                  <a:latin typeface="微软雅黑" panose="020B0503020204020204" pitchFamily="34" charset="-122"/>
                  <a:ea typeface="微软雅黑" panose="020B0503020204020204" pitchFamily="34" charset="-122"/>
                  <a:sym typeface="+mn-ea"/>
                </a:rPr>
                <a:t>目录内同疾病治疗领域药品，符合早诊早治原则，可更快改善患者预后，降低治疗费用和医保基金支出，降低参保人员疾病负担。</a:t>
              </a:r>
              <a:endParaRPr lang="zh-CN" altLang="en-US" sz="1400" dirty="0">
                <a:latin typeface="微软雅黑" panose="020B0503020204020204" pitchFamily="34" charset="-122"/>
                <a:ea typeface="微软雅黑" panose="020B0503020204020204" pitchFamily="34" charset="-122"/>
              </a:endParaRPr>
            </a:p>
          </p:txBody>
        </p:sp>
      </p:grpSp>
      <p:sp>
        <p:nvSpPr>
          <p:cNvPr id="45" name="标题 5"/>
          <p:cNvSpPr txBox="1"/>
          <p:nvPr/>
        </p:nvSpPr>
        <p:spPr>
          <a:xfrm>
            <a:off x="1264845" y="299320"/>
            <a:ext cx="2131497"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公平性</a:t>
            </a: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50" name="组合 49"/>
          <p:cNvGrpSpPr/>
          <p:nvPr/>
        </p:nvGrpSpPr>
        <p:grpSpPr>
          <a:xfrm>
            <a:off x="1004203" y="260987"/>
            <a:ext cx="260642" cy="488966"/>
            <a:chOff x="10149594" y="864880"/>
            <a:chExt cx="1352286" cy="1876543"/>
          </a:xfrm>
          <a:solidFill>
            <a:srgbClr val="0070C0"/>
          </a:solidFill>
          <a:effectLst>
            <a:reflection blurRad="101600" stA="52000" endA="300" endPos="35000" dir="5400000" sy="-100000" algn="bl" rotWithShape="0"/>
          </a:effectLst>
        </p:grpSpPr>
        <p:sp>
          <p:nvSpPr>
            <p:cNvPr id="51" name="任意多边形: 形状 22"/>
            <p:cNvSpPr/>
            <p:nvPr/>
          </p:nvSpPr>
          <p:spPr>
            <a:xfrm>
              <a:off x="10149594" y="864880"/>
              <a:ext cx="1352286" cy="1876543"/>
            </a:xfrm>
            <a:custGeom>
              <a:avLst/>
              <a:gdLst>
                <a:gd name="connsiteX0" fmla="*/ 0 w 1352286"/>
                <a:gd name="connsiteY0" fmla="*/ 1687092 h 1876543"/>
                <a:gd name="connsiteX1" fmla="*/ 0 w 1352286"/>
                <a:gd name="connsiteY1" fmla="*/ 1687092 h 1876543"/>
                <a:gd name="connsiteX2" fmla="*/ 385434 w 1352286"/>
                <a:gd name="connsiteY2" fmla="*/ 1518873 h 1876543"/>
                <a:gd name="connsiteX3" fmla="*/ 581418 w 1352286"/>
                <a:gd name="connsiteY3" fmla="*/ 1546637 h 1876543"/>
                <a:gd name="connsiteX4" fmla="*/ 957053 w 1352286"/>
                <a:gd name="connsiteY4" fmla="*/ 1249396 h 1876543"/>
                <a:gd name="connsiteX5" fmla="*/ 548754 w 1352286"/>
                <a:gd name="connsiteY5" fmla="*/ 955420 h 1876543"/>
                <a:gd name="connsiteX6" fmla="*/ 209049 w 1352286"/>
                <a:gd name="connsiteY6" fmla="*/ 1050146 h 1876543"/>
                <a:gd name="connsiteX7" fmla="*/ 209049 w 1352286"/>
                <a:gd name="connsiteY7" fmla="*/ 1050146 h 1876543"/>
                <a:gd name="connsiteX8" fmla="*/ 68594 w 1352286"/>
                <a:gd name="connsiteY8" fmla="*/ 984818 h 1876543"/>
                <a:gd name="connsiteX9" fmla="*/ 68594 w 1352286"/>
                <a:gd name="connsiteY9" fmla="*/ 0 h 1876543"/>
                <a:gd name="connsiteX10" fmla="*/ 1246129 w 1352286"/>
                <a:gd name="connsiteY10" fmla="*/ 0 h 1876543"/>
                <a:gd name="connsiteX11" fmla="*/ 1246129 w 1352286"/>
                <a:gd name="connsiteY11" fmla="*/ 0 h 1876543"/>
                <a:gd name="connsiteX12" fmla="*/ 906424 w 1352286"/>
                <a:gd name="connsiteY12" fmla="*/ 339705 h 1876543"/>
                <a:gd name="connsiteX13" fmla="*/ 450762 w 1352286"/>
                <a:gd name="connsiteY13" fmla="*/ 339705 h 1876543"/>
                <a:gd name="connsiteX14" fmla="*/ 450762 w 1352286"/>
                <a:gd name="connsiteY14" fmla="*/ 677777 h 1876543"/>
                <a:gd name="connsiteX15" fmla="*/ 667977 w 1352286"/>
                <a:gd name="connsiteY15" fmla="*/ 646746 h 1876543"/>
                <a:gd name="connsiteX16" fmla="*/ 1352287 w 1352286"/>
                <a:gd name="connsiteY16" fmla="*/ 1231431 h 1876543"/>
                <a:gd name="connsiteX17" fmla="*/ 591217 w 1352286"/>
                <a:gd name="connsiteY17" fmla="*/ 1876543 h 1876543"/>
                <a:gd name="connsiteX18" fmla="*/ 0 w 1352286"/>
                <a:gd name="connsiteY18" fmla="*/ 1687092 h 187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2286" h="1876543">
                  <a:moveTo>
                    <a:pt x="0" y="1687092"/>
                  </a:moveTo>
                  <a:lnTo>
                    <a:pt x="0" y="1687092"/>
                  </a:lnTo>
                  <a:cubicBezTo>
                    <a:pt x="71860" y="1546637"/>
                    <a:pt x="233547" y="1478043"/>
                    <a:pt x="385434" y="1518873"/>
                  </a:cubicBezTo>
                  <a:cubicBezTo>
                    <a:pt x="449129" y="1536838"/>
                    <a:pt x="517724" y="1546637"/>
                    <a:pt x="581418" y="1546637"/>
                  </a:cubicBezTo>
                  <a:cubicBezTo>
                    <a:pt x="837830" y="1546637"/>
                    <a:pt x="957053" y="1404549"/>
                    <a:pt x="957053" y="1249396"/>
                  </a:cubicBezTo>
                  <a:cubicBezTo>
                    <a:pt x="957053" y="1053412"/>
                    <a:pt x="777401" y="955420"/>
                    <a:pt x="548754" y="955420"/>
                  </a:cubicBezTo>
                  <a:cubicBezTo>
                    <a:pt x="418098" y="955420"/>
                    <a:pt x="289076" y="1004416"/>
                    <a:pt x="209049" y="1050146"/>
                  </a:cubicBezTo>
                  <a:lnTo>
                    <a:pt x="209049" y="1050146"/>
                  </a:lnTo>
                  <a:cubicBezTo>
                    <a:pt x="153520" y="1095875"/>
                    <a:pt x="68594" y="1056678"/>
                    <a:pt x="68594" y="984818"/>
                  </a:cubicBezTo>
                  <a:lnTo>
                    <a:pt x="68594" y="0"/>
                  </a:lnTo>
                  <a:lnTo>
                    <a:pt x="1246129" y="0"/>
                  </a:lnTo>
                  <a:lnTo>
                    <a:pt x="1246129" y="0"/>
                  </a:lnTo>
                  <a:cubicBezTo>
                    <a:pt x="1246129" y="187818"/>
                    <a:pt x="1094242" y="339705"/>
                    <a:pt x="906424" y="339705"/>
                  </a:cubicBezTo>
                  <a:lnTo>
                    <a:pt x="450762" y="339705"/>
                  </a:lnTo>
                  <a:lnTo>
                    <a:pt x="450762" y="677777"/>
                  </a:lnTo>
                  <a:cubicBezTo>
                    <a:pt x="516090" y="658178"/>
                    <a:pt x="591217" y="646746"/>
                    <a:pt x="667977" y="646746"/>
                  </a:cubicBezTo>
                  <a:cubicBezTo>
                    <a:pt x="1035446" y="646746"/>
                    <a:pt x="1352287" y="845996"/>
                    <a:pt x="1352287" y="1231431"/>
                  </a:cubicBezTo>
                  <a:cubicBezTo>
                    <a:pt x="1352287" y="1628297"/>
                    <a:pt x="1043612" y="1876543"/>
                    <a:pt x="591217" y="1876543"/>
                  </a:cubicBezTo>
                  <a:cubicBezTo>
                    <a:pt x="339705" y="1876543"/>
                    <a:pt x="140455" y="1798150"/>
                    <a:pt x="0" y="1687092"/>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2" name="任意多边形: 形状 23"/>
            <p:cNvSpPr/>
            <p:nvPr/>
          </p:nvSpPr>
          <p:spPr>
            <a:xfrm>
              <a:off x="10151227" y="1818667"/>
              <a:ext cx="1085498" cy="922756"/>
            </a:xfrm>
            <a:custGeom>
              <a:avLst/>
              <a:gdLst>
                <a:gd name="connsiteX0" fmla="*/ 553654 w 1085498"/>
                <a:gd name="connsiteY0" fmla="*/ 3266 h 922756"/>
                <a:gd name="connsiteX1" fmla="*/ 548755 w 1085498"/>
                <a:gd name="connsiteY1" fmla="*/ 3266 h 922756"/>
                <a:gd name="connsiteX2" fmla="*/ 957054 w 1085498"/>
                <a:gd name="connsiteY2" fmla="*/ 297242 h 922756"/>
                <a:gd name="connsiteX3" fmla="*/ 581419 w 1085498"/>
                <a:gd name="connsiteY3" fmla="*/ 594484 h 922756"/>
                <a:gd name="connsiteX4" fmla="*/ 385435 w 1085498"/>
                <a:gd name="connsiteY4" fmla="*/ 566719 h 922756"/>
                <a:gd name="connsiteX5" fmla="*/ 0 w 1085498"/>
                <a:gd name="connsiteY5" fmla="*/ 734939 h 922756"/>
                <a:gd name="connsiteX6" fmla="*/ 592850 w 1085498"/>
                <a:gd name="connsiteY6" fmla="*/ 922756 h 922756"/>
                <a:gd name="connsiteX7" fmla="*/ 643480 w 1085498"/>
                <a:gd name="connsiteY7" fmla="*/ 921123 h 922756"/>
                <a:gd name="connsiteX8" fmla="*/ 632047 w 1085498"/>
                <a:gd name="connsiteY8" fmla="*/ 0 h 922756"/>
                <a:gd name="connsiteX9" fmla="*/ 553654 w 1085498"/>
                <a:gd name="connsiteY9" fmla="*/ 3266 h 9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98" h="922756">
                  <a:moveTo>
                    <a:pt x="553654" y="3266"/>
                  </a:moveTo>
                  <a:cubicBezTo>
                    <a:pt x="550388" y="3266"/>
                    <a:pt x="548755" y="3266"/>
                    <a:pt x="548755" y="3266"/>
                  </a:cubicBezTo>
                  <a:cubicBezTo>
                    <a:pt x="777402" y="3266"/>
                    <a:pt x="957054" y="99625"/>
                    <a:pt x="957054" y="297242"/>
                  </a:cubicBezTo>
                  <a:cubicBezTo>
                    <a:pt x="957054" y="450762"/>
                    <a:pt x="837830" y="594484"/>
                    <a:pt x="581419" y="594484"/>
                  </a:cubicBezTo>
                  <a:cubicBezTo>
                    <a:pt x="517724" y="594484"/>
                    <a:pt x="449129" y="584684"/>
                    <a:pt x="385435" y="566719"/>
                  </a:cubicBezTo>
                  <a:cubicBezTo>
                    <a:pt x="233547" y="524256"/>
                    <a:pt x="71861" y="594484"/>
                    <a:pt x="0" y="734939"/>
                  </a:cubicBezTo>
                  <a:cubicBezTo>
                    <a:pt x="140456" y="845996"/>
                    <a:pt x="339705" y="922756"/>
                    <a:pt x="592850" y="922756"/>
                  </a:cubicBezTo>
                  <a:cubicBezTo>
                    <a:pt x="610816" y="922756"/>
                    <a:pt x="627148" y="922756"/>
                    <a:pt x="643480" y="921123"/>
                  </a:cubicBezTo>
                  <a:cubicBezTo>
                    <a:pt x="1239597" y="894992"/>
                    <a:pt x="1229797" y="4900"/>
                    <a:pt x="632047" y="0"/>
                  </a:cubicBezTo>
                  <a:cubicBezTo>
                    <a:pt x="592850" y="0"/>
                    <a:pt x="565087" y="1633"/>
                    <a:pt x="553654" y="32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3" name="任意多边形: 形状 24"/>
            <p:cNvSpPr/>
            <p:nvPr/>
          </p:nvSpPr>
          <p:spPr>
            <a:xfrm>
              <a:off x="10603622" y="864880"/>
              <a:ext cx="795366" cy="339704"/>
            </a:xfrm>
            <a:custGeom>
              <a:avLst/>
              <a:gdLst>
                <a:gd name="connsiteX0" fmla="*/ 0 w 795366"/>
                <a:gd name="connsiteY0" fmla="*/ 339705 h 339704"/>
                <a:gd name="connsiteX1" fmla="*/ 455662 w 795366"/>
                <a:gd name="connsiteY1" fmla="*/ 339705 h 339704"/>
                <a:gd name="connsiteX2" fmla="*/ 795367 w 795366"/>
                <a:gd name="connsiteY2" fmla="*/ 0 h 339704"/>
                <a:gd name="connsiteX3" fmla="*/ 795367 w 795366"/>
                <a:gd name="connsiteY3" fmla="*/ 0 h 339704"/>
                <a:gd name="connsiteX4" fmla="*/ 339705 w 795366"/>
                <a:gd name="connsiteY4" fmla="*/ 0 h 339704"/>
                <a:gd name="connsiteX5" fmla="*/ 0 w 795366"/>
                <a:gd name="connsiteY5" fmla="*/ 339705 h 339704"/>
                <a:gd name="connsiteX6" fmla="*/ 0 w 795366"/>
                <a:gd name="connsiteY6" fmla="*/ 339705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66" h="339704">
                  <a:moveTo>
                    <a:pt x="0" y="339705"/>
                  </a:moveTo>
                  <a:lnTo>
                    <a:pt x="455662" y="339705"/>
                  </a:lnTo>
                  <a:cubicBezTo>
                    <a:pt x="643480" y="339705"/>
                    <a:pt x="795367" y="187818"/>
                    <a:pt x="795367" y="0"/>
                  </a:cubicBezTo>
                  <a:lnTo>
                    <a:pt x="795367" y="0"/>
                  </a:lnTo>
                  <a:lnTo>
                    <a:pt x="339705" y="0"/>
                  </a:lnTo>
                  <a:cubicBezTo>
                    <a:pt x="151887" y="0"/>
                    <a:pt x="0" y="151887"/>
                    <a:pt x="0" y="339705"/>
                  </a:cubicBezTo>
                  <a:lnTo>
                    <a:pt x="0" y="339705"/>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7382"/>
            <a:ext cx="4259833" cy="6865382"/>
          </a:xfrm>
          <a:prstGeom prst="rect">
            <a:avLst/>
          </a:prstGeom>
          <a:gradFill>
            <a:gsLst>
              <a:gs pos="0">
                <a:srgbClr val="B3EBFF"/>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Roboto Regular"/>
              <a:ea typeface="思源黑体 CN Regular"/>
              <a:cs typeface="+mn-cs"/>
            </a:endParaRPr>
          </a:p>
        </p:txBody>
      </p:sp>
      <p:sp>
        <p:nvSpPr>
          <p:cNvPr id="8" name="文本框 7"/>
          <p:cNvSpPr txBox="1"/>
          <p:nvPr/>
        </p:nvSpPr>
        <p:spPr>
          <a:xfrm>
            <a:off x="2293603" y="755764"/>
            <a:ext cx="1613334" cy="43556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1. </a:t>
            </a:r>
            <a:r>
              <a:rPr lang="zh-CN" altLang="en-US" sz="2000" b="1" dirty="0">
                <a:solidFill>
                  <a:schemeClr val="tx1"/>
                </a:solidFill>
                <a:latin typeface="思源黑体 CN Bold"/>
                <a:ea typeface="+mj-ea"/>
              </a:rPr>
              <a:t>基本信息</a:t>
            </a:r>
            <a:endParaRPr lang="zh-CN" altLang="en-US" sz="2000" b="1" dirty="0">
              <a:solidFill>
                <a:schemeClr val="tx1"/>
              </a:solidFill>
              <a:latin typeface="思源黑体 CN Bold"/>
              <a:ea typeface="+mj-ea"/>
            </a:endParaRPr>
          </a:p>
        </p:txBody>
      </p:sp>
      <p:sp>
        <p:nvSpPr>
          <p:cNvPr id="12" name="文本框 11"/>
          <p:cNvSpPr txBox="1"/>
          <p:nvPr/>
        </p:nvSpPr>
        <p:spPr>
          <a:xfrm>
            <a:off x="2322830" y="3996055"/>
            <a:ext cx="186880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4. </a:t>
            </a:r>
            <a:r>
              <a:rPr lang="zh-CN" altLang="en-US" sz="2000" b="1" dirty="0">
                <a:solidFill>
                  <a:schemeClr val="tx1"/>
                </a:solidFill>
                <a:latin typeface="思源黑体 CN Bold"/>
                <a:ea typeface="+mj-ea"/>
              </a:rPr>
              <a:t>创  新  性</a:t>
            </a:r>
            <a:endParaRPr lang="zh-CN" altLang="en-US" sz="2000" b="1" dirty="0">
              <a:solidFill>
                <a:schemeClr val="tx1"/>
              </a:solidFill>
              <a:latin typeface="思源黑体 CN Bold"/>
              <a:ea typeface="+mj-ea"/>
            </a:endParaRPr>
          </a:p>
        </p:txBody>
      </p:sp>
      <p:sp>
        <p:nvSpPr>
          <p:cNvPr id="13" name="文本框 12"/>
          <p:cNvSpPr txBox="1"/>
          <p:nvPr/>
        </p:nvSpPr>
        <p:spPr>
          <a:xfrm>
            <a:off x="3813691" y="673904"/>
            <a:ext cx="3391381" cy="461088"/>
          </a:xfrm>
          <a:prstGeom prst="rect">
            <a:avLst/>
          </a:prstGeom>
          <a:noFill/>
        </p:spPr>
        <p:txBody>
          <a:bodyPr wrap="square" rtlCol="0">
            <a:spAutoFit/>
          </a:bodyPr>
          <a:lstStyle/>
          <a:p>
            <a:pPr marL="720090" indent="-285750">
              <a:lnSpc>
                <a:spcPct val="150000"/>
              </a:lnSpc>
              <a:buFont typeface="Arial" panose="020B0604020202020204" pitchFamily="34" charset="0"/>
              <a:buChar char="•"/>
            </a:pPr>
            <a:r>
              <a:rPr lang="zh-CN" altLang="en-US" dirty="0">
                <a:solidFill>
                  <a:schemeClr val="tx1"/>
                </a:solidFill>
                <a:latin typeface="Roboto Regular"/>
                <a:ea typeface="思源黑体 CN Regular"/>
              </a:rPr>
              <a:t>中国原创植化药</a:t>
            </a:r>
            <a:endParaRPr lang="zh-CN" altLang="en-US" dirty="0">
              <a:solidFill>
                <a:schemeClr val="tx1"/>
              </a:solidFill>
              <a:latin typeface="Roboto Regular"/>
              <a:ea typeface="思源黑体 CN Regular"/>
            </a:endParaRPr>
          </a:p>
        </p:txBody>
      </p:sp>
      <p:sp>
        <p:nvSpPr>
          <p:cNvPr id="14" name="文本框 13"/>
          <p:cNvSpPr txBox="1"/>
          <p:nvPr/>
        </p:nvSpPr>
        <p:spPr>
          <a:xfrm>
            <a:off x="2293620" y="2777490"/>
            <a:ext cx="195897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3. </a:t>
            </a:r>
            <a:r>
              <a:rPr kumimoji="0" lang="zh-CN" altLang="en-US" sz="2000" b="1" i="0" u="none" strike="noStrike" kern="1200" cap="none" spc="0" normalizeH="0" baseline="0" noProof="0" dirty="0">
                <a:ln>
                  <a:noFill/>
                </a:ln>
                <a:solidFill>
                  <a:schemeClr val="tx1"/>
                </a:solidFill>
                <a:effectLst/>
                <a:uLnTx/>
                <a:uFillTx/>
                <a:latin typeface="思源黑体 CN Bold"/>
                <a:ea typeface="+mj-ea"/>
                <a:cs typeface="+mn-cs"/>
              </a:rPr>
              <a:t>有  效  性</a:t>
            </a:r>
            <a:endParaRPr kumimoji="0" lang="zh-CN" altLang="en-US" sz="2000" b="1" i="0" u="none" strike="noStrike" kern="1200" cap="none" spc="0" normalizeH="0" baseline="0" noProof="0" dirty="0">
              <a:ln>
                <a:noFill/>
              </a:ln>
              <a:solidFill>
                <a:schemeClr val="tx1"/>
              </a:solidFill>
              <a:effectLst/>
              <a:uLnTx/>
              <a:uFillTx/>
              <a:latin typeface="思源黑体 CN Bold"/>
              <a:ea typeface="+mj-ea"/>
              <a:cs typeface="+mn-cs"/>
            </a:endParaRPr>
          </a:p>
        </p:txBody>
      </p:sp>
      <p:sp>
        <p:nvSpPr>
          <p:cNvPr id="2" name="文本框 1"/>
          <p:cNvSpPr txBox="1"/>
          <p:nvPr/>
        </p:nvSpPr>
        <p:spPr>
          <a:xfrm>
            <a:off x="285233" y="2334963"/>
            <a:ext cx="1723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目    录</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4259580" y="1040765"/>
            <a:ext cx="7931785" cy="5067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dirty="0">
                <a:solidFill>
                  <a:schemeClr val="tx1"/>
                </a:solidFill>
                <a:latin typeface="Times New Roman" panose="02020603050405020304" pitchFamily="18" charset="0"/>
                <a:ea typeface="思源黑体 CN Regular"/>
                <a:cs typeface="Times New Roman" panose="02020603050405020304" pitchFamily="18" charset="0"/>
              </a:rPr>
              <a:t>2023</a:t>
            </a:r>
            <a:r>
              <a:rPr lang="zh-CN" altLang="en-US" sz="1800" dirty="0">
                <a:solidFill>
                  <a:schemeClr val="tx1"/>
                </a:solidFill>
                <a:latin typeface="Roboto Regular"/>
                <a:ea typeface="思源黑体 CN Regular"/>
              </a:rPr>
              <a:t>年药品说明书发生重大变化，获批急性缺血性脑卒中引起的急性瘫痪</a:t>
            </a:r>
            <a:endParaRPr lang="zh-CN" altLang="en-US" sz="1800" dirty="0">
              <a:solidFill>
                <a:schemeClr val="tx1"/>
              </a:solidFill>
              <a:latin typeface="Roboto Regular"/>
              <a:ea typeface="思源黑体 CN Regular"/>
            </a:endParaRPr>
          </a:p>
        </p:txBody>
      </p:sp>
      <p:sp>
        <p:nvSpPr>
          <p:cNvPr id="9" name="文本框 8"/>
          <p:cNvSpPr txBox="1"/>
          <p:nvPr/>
        </p:nvSpPr>
        <p:spPr>
          <a:xfrm>
            <a:off x="3827773" y="1802121"/>
            <a:ext cx="5624636" cy="506730"/>
          </a:xfrm>
          <a:prstGeom prst="rect">
            <a:avLst/>
          </a:prstGeom>
          <a:noFill/>
        </p:spPr>
        <p:txBody>
          <a:bodyPr wrap="square">
            <a:spAutoFit/>
          </a:bodyPr>
          <a:lstStyle/>
          <a:p>
            <a:pPr marL="72009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无蓄积毒性，无肝肾毒性，不良反应多轻微</a:t>
            </a:r>
            <a:endParaRPr lang="en-US" altLang="zh-CN" sz="1800" dirty="0">
              <a:solidFill>
                <a:schemeClr val="tx1"/>
              </a:solidFill>
              <a:latin typeface="Times New Roman" panose="02020603050405020304" pitchFamily="18" charset="0"/>
              <a:ea typeface="思源黑体 CN Regular"/>
              <a:cs typeface="Times New Roman" panose="02020603050405020304" pitchFamily="18" charset="0"/>
            </a:endParaRPr>
          </a:p>
        </p:txBody>
      </p:sp>
      <p:sp>
        <p:nvSpPr>
          <p:cNvPr id="15" name="文本框 14"/>
          <p:cNvSpPr txBox="1"/>
          <p:nvPr/>
        </p:nvSpPr>
        <p:spPr>
          <a:xfrm>
            <a:off x="3809064" y="2627542"/>
            <a:ext cx="4972900" cy="922020"/>
          </a:xfrm>
          <a:prstGeom prst="rect">
            <a:avLst/>
          </a:prstGeom>
          <a:noFill/>
        </p:spPr>
        <p:txBody>
          <a:bodyPr wrap="square">
            <a:spAutoFit/>
          </a:bodyPr>
          <a:lstStyle/>
          <a:p>
            <a:pPr marL="72009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有效降低缺血性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卒中患者90天残障率</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720090" indent="-285750">
              <a:lnSpc>
                <a:spcPct val="150000"/>
              </a:lnSpc>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被指南纳入并推荐</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p:txBody>
      </p:sp>
      <p:sp>
        <p:nvSpPr>
          <p:cNvPr id="17" name="文本框 16"/>
          <p:cNvSpPr txBox="1"/>
          <p:nvPr/>
        </p:nvSpPr>
        <p:spPr>
          <a:xfrm>
            <a:off x="2293620" y="1859915"/>
            <a:ext cx="18973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2. </a:t>
            </a:r>
            <a:r>
              <a:rPr lang="zh-CN" altLang="en-US" sz="2000" b="1" dirty="0">
                <a:solidFill>
                  <a:schemeClr val="tx1"/>
                </a:solidFill>
                <a:latin typeface="思源黑体 CN Bold"/>
                <a:ea typeface="+mj-ea"/>
              </a:rPr>
              <a:t>安  全  性</a:t>
            </a:r>
            <a:endParaRPr lang="zh-CN" altLang="en-US" sz="2000" b="1" dirty="0">
              <a:solidFill>
                <a:schemeClr val="tx1"/>
              </a:solidFill>
              <a:latin typeface="思源黑体 CN Bold"/>
              <a:ea typeface="+mj-ea"/>
            </a:endParaRPr>
          </a:p>
        </p:txBody>
      </p:sp>
      <p:sp>
        <p:nvSpPr>
          <p:cNvPr id="24" name="文本框 23"/>
          <p:cNvSpPr txBox="1"/>
          <p:nvPr/>
        </p:nvSpPr>
        <p:spPr>
          <a:xfrm>
            <a:off x="2293620" y="5622925"/>
            <a:ext cx="189674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5. </a:t>
            </a:r>
            <a:r>
              <a:rPr lang="zh-CN" altLang="en-US" sz="2000" b="1" dirty="0">
                <a:solidFill>
                  <a:schemeClr val="tx1"/>
                </a:solidFill>
                <a:latin typeface="思源黑体 CN Bold"/>
                <a:ea typeface="+mj-ea"/>
              </a:rPr>
              <a:t>公  平  性</a:t>
            </a:r>
            <a:endParaRPr lang="zh-CN" altLang="en-US" sz="2000" b="1" dirty="0">
              <a:solidFill>
                <a:schemeClr val="tx1"/>
              </a:solidFill>
              <a:latin typeface="思源黑体 CN Bold"/>
              <a:ea typeface="+mj-ea"/>
            </a:endParaRPr>
          </a:p>
        </p:txBody>
      </p:sp>
      <p:sp>
        <p:nvSpPr>
          <p:cNvPr id="19" name="文本框 18"/>
          <p:cNvSpPr txBox="1"/>
          <p:nvPr/>
        </p:nvSpPr>
        <p:spPr>
          <a:xfrm>
            <a:off x="3795206" y="3859586"/>
            <a:ext cx="8225344" cy="1294265"/>
          </a:xfrm>
          <a:prstGeom prst="rect">
            <a:avLst/>
          </a:prstGeom>
          <a:noFill/>
        </p:spPr>
        <p:txBody>
          <a:bodyPr wrap="square">
            <a:spAutoFit/>
          </a:bodyPr>
          <a:lstStyle/>
          <a:p>
            <a:pPr marL="720090" indent="-285750" algn="l">
              <a:lnSpc>
                <a:spcPct val="150000"/>
              </a:lnSpc>
              <a:buClrTx/>
              <a:buSzTx/>
              <a:buFont typeface="Arial" panose="020B0604020202020204" pitchFamily="34" charset="0"/>
              <a:buChar char="•"/>
            </a:pP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多项专利保护的中国原创植化药，获</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全国科学大会奖等</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多个国家级奖项</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720090" indent="-285750" algn="l">
              <a:lnSpc>
                <a:spcPct val="150000"/>
              </a:lnSpc>
              <a:buClrTx/>
              <a:buSzTx/>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莨菪产品研究获1983</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年</a:t>
            </a: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世界十大科技进展之一</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endParaRPr>
          </a:p>
          <a:p>
            <a:pPr marL="720090" indent="-285750" algn="l">
              <a:lnSpc>
                <a:spcPct val="150000"/>
              </a:lnSpc>
              <a:buClrTx/>
              <a:buSzTx/>
              <a:buFont typeface="Arial" panose="020B0604020202020204" pitchFamily="34" charset="0"/>
              <a:buChar char="•"/>
            </a:pPr>
            <a:r>
              <a:rPr kumimoji="0" lang="en-US" altLang="zh-CN" sz="1800" b="0" i="0" u="none" strike="noStrike" kern="1200" cap="none" spc="0" normalizeH="0" baseline="0" dirty="0">
                <a:solidFill>
                  <a:schemeClr val="tx1"/>
                </a:solidFill>
                <a:latin typeface="Times New Roman" panose="02020603050405020304" pitchFamily="18" charset="0"/>
                <a:ea typeface="思源黑体 CN Regular"/>
                <a:cs typeface="Times New Roman" panose="02020603050405020304" pitchFamily="18" charset="0"/>
                <a:sym typeface="+mn-ea"/>
              </a:rPr>
              <a:t>以莨菪类药研究为核心成立了中国微循环与莨菪类药研究学会</a:t>
            </a:r>
            <a:endParaRPr kumimoji="0" lang="en-US" altLang="zh-CN" sz="1800" b="0" i="0" u="none" strike="noStrike" kern="1200" cap="none" spc="0" normalizeH="0" baseline="0" dirty="0">
              <a:solidFill>
                <a:schemeClr val="tx1"/>
              </a:solidFill>
              <a:latin typeface="Times New Roman" panose="02020603050405020304" pitchFamily="18" charset="0"/>
              <a:ea typeface="思源黑体 CN Regular"/>
              <a:cs typeface="Times New Roman" panose="02020603050405020304" pitchFamily="18" charset="0"/>
              <a:sym typeface="+mn-ea"/>
            </a:endParaRPr>
          </a:p>
        </p:txBody>
      </p:sp>
      <p:sp>
        <p:nvSpPr>
          <p:cNvPr id="20" name="文本框 19"/>
          <p:cNvSpPr txBox="1"/>
          <p:nvPr/>
        </p:nvSpPr>
        <p:spPr>
          <a:xfrm>
            <a:off x="3809064" y="5530686"/>
            <a:ext cx="7713517" cy="922020"/>
          </a:xfrm>
          <a:prstGeom prst="rect">
            <a:avLst/>
          </a:prstGeom>
          <a:noFill/>
        </p:spPr>
        <p:txBody>
          <a:bodyPr wrap="square">
            <a:spAutoFit/>
          </a:bodyPr>
          <a:lstStyle/>
          <a:p>
            <a:pPr marL="720090" indent="-285750" algn="l">
              <a:lnSpc>
                <a:spcPct val="150000"/>
              </a:lnSpc>
              <a:buClrTx/>
              <a:buSzTx/>
              <a:buFont typeface="Arial" panose="020B0604020202020204" pitchFamily="34" charset="0"/>
              <a:buChar char="•"/>
            </a:pP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唯一未进入医保的莨菪类药物，对缺血性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卒中有明确的治疗价值，惠及千万卒中患者，满足基本医疗需求</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p:txBody>
      </p:sp>
      <p:cxnSp>
        <p:nvCxnSpPr>
          <p:cNvPr id="21" name="直接连接符 25"/>
          <p:cNvCxnSpPr/>
          <p:nvPr/>
        </p:nvCxnSpPr>
        <p:spPr>
          <a:xfrm>
            <a:off x="4252510" y="2492652"/>
            <a:ext cx="7863840"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5"/>
          <p:cNvCxnSpPr/>
          <p:nvPr/>
        </p:nvCxnSpPr>
        <p:spPr>
          <a:xfrm>
            <a:off x="4252510" y="3706597"/>
            <a:ext cx="7863840"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5"/>
          <p:cNvCxnSpPr/>
          <p:nvPr/>
        </p:nvCxnSpPr>
        <p:spPr>
          <a:xfrm>
            <a:off x="4252510" y="5530686"/>
            <a:ext cx="7863840"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60974" y="2901527"/>
            <a:ext cx="1860240" cy="646331"/>
          </a:xfrm>
          <a:prstGeom prst="rect">
            <a:avLst/>
          </a:prstGeom>
          <a:noFill/>
        </p:spPr>
        <p:txBody>
          <a:bodyPr wrap="square" rtlCol="0">
            <a:spAutoFit/>
          </a:bodyPr>
          <a:lstStyle/>
          <a:p>
            <a:r>
              <a:rPr lang="en-US" altLang="zh-CN" sz="3600" dirty="0">
                <a:solidFill>
                  <a:schemeClr val="tx1"/>
                </a:solidFill>
                <a:latin typeface="Bebas Neue" panose="020B0606020202050201" pitchFamily="34" charset="0"/>
              </a:rPr>
              <a:t>CONTENTS</a:t>
            </a:r>
            <a:endParaRPr lang="en-US" altLang="zh-CN" sz="3600" dirty="0">
              <a:solidFill>
                <a:schemeClr val="tx1"/>
              </a:solidFill>
              <a:latin typeface="Bebas Neue" panose="020B0606020202050201"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标题 7"/>
          <p:cNvSpPr txBox="1"/>
          <p:nvPr/>
        </p:nvSpPr>
        <p:spPr>
          <a:xfrm>
            <a:off x="901193" y="239633"/>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基本信息</a:t>
            </a:r>
            <a:r>
              <a:rPr lang="zh-CN" altLang="en-US" sz="2400" noProof="0" dirty="0">
                <a:ln>
                  <a:noFill/>
                </a:ln>
                <a:solidFill>
                  <a:srgbClr val="0070C0"/>
                </a:solidFill>
                <a:effectLst/>
                <a:uLnTx/>
                <a:uFillTx/>
                <a:sym typeface="+mn-ea"/>
              </a:rPr>
              <a:t>（</a:t>
            </a:r>
            <a:r>
              <a:rPr lang="en-US" altLang="zh-CN" sz="2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1</a:t>
            </a:r>
            <a:r>
              <a:rPr lang="zh-CN" altLang="en-US" sz="2400" noProof="0" dirty="0">
                <a:ln>
                  <a:noFill/>
                </a:ln>
                <a:solidFill>
                  <a:srgbClr val="0070C0"/>
                </a:solidFill>
                <a:effectLst/>
                <a:uLnTx/>
                <a:uFillTx/>
                <a:sym typeface="+mn-ea"/>
              </a:rPr>
              <a:t>）</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产品信息及上市影响</a:t>
            </a:r>
            <a:endPar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p:cNvGrpSpPr/>
          <p:nvPr/>
        </p:nvGrpSpPr>
        <p:grpSpPr>
          <a:xfrm>
            <a:off x="511137" y="298441"/>
            <a:ext cx="287552" cy="443272"/>
            <a:chOff x="712983" y="864880"/>
            <a:chExt cx="952154" cy="1847145"/>
          </a:xfrm>
          <a:solidFill>
            <a:srgbClr val="0070C0"/>
          </a:solidFill>
          <a:effectLst>
            <a:reflection blurRad="101600" stA="52000" endA="300" endPos="35000" dir="5400000" sy="-100000" algn="bl" rotWithShape="0"/>
          </a:effectLst>
        </p:grpSpPr>
        <p:sp>
          <p:nvSpPr>
            <p:cNvPr id="23" name="任意多边形: 形状 2"/>
            <p:cNvSpPr/>
            <p:nvPr/>
          </p:nvSpPr>
          <p:spPr>
            <a:xfrm>
              <a:off x="712983" y="864880"/>
              <a:ext cx="952153"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9"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graphicFrame>
        <p:nvGraphicFramePr>
          <p:cNvPr id="31" name="表格 30"/>
          <p:cNvGraphicFramePr>
            <a:graphicFrameLocks noGrp="1"/>
          </p:cNvGraphicFramePr>
          <p:nvPr>
            <p:custDataLst>
              <p:tags r:id="rId1"/>
            </p:custDataLst>
          </p:nvPr>
        </p:nvGraphicFramePr>
        <p:xfrm>
          <a:off x="511137" y="1035447"/>
          <a:ext cx="11308989" cy="5272532"/>
        </p:xfrm>
        <a:graphic>
          <a:graphicData uri="http://schemas.openxmlformats.org/drawingml/2006/table">
            <a:tbl>
              <a:tblPr firstRow="1" bandRow="1"/>
              <a:tblGrid>
                <a:gridCol w="2469447"/>
                <a:gridCol w="3183669"/>
                <a:gridCol w="2677646"/>
                <a:gridCol w="2978227"/>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900" b="1" u="none" strike="noStrike" spc="120" baseline="0" dirty="0">
                          <a:effectLst/>
                          <a:latin typeface="微软雅黑" panose="020B0503020204020204" pitchFamily="34" charset="-122"/>
                          <a:ea typeface="微软雅黑" panose="020B0503020204020204" pitchFamily="34" charset="-122"/>
                        </a:rPr>
                        <a:t>通用名</a:t>
                      </a:r>
                      <a:endParaRPr lang="zh-CN" altLang="en-US" sz="1900" b="1"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srgbClr val="FFFFFF"/>
                      </a:solidFill>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800" b="1" u="none" strike="noStrike" spc="120" baseline="0" dirty="0">
                          <a:effectLst/>
                          <a:latin typeface="微软雅黑" panose="020B0503020204020204" pitchFamily="34" charset="-122"/>
                          <a:ea typeface="微软雅黑" panose="020B0503020204020204" pitchFamily="34" charset="-122"/>
                        </a:rPr>
                        <a:t>氢溴酸樟柳碱注射液</a:t>
                      </a:r>
                      <a:endParaRPr lang="zh-CN" altLang="en-US" sz="1800" b="1"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srgbClr val="FFFFFF"/>
                      </a:solidFill>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lumMod val="95000"/>
                      </a:sysClr>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注册规格</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en-US" altLang="zh-CN" sz="1800" b="1" u="none" strike="noStrike" spc="120" baseline="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1ml</a:t>
                      </a:r>
                      <a:r>
                        <a:rPr lang="zh-CN" altLang="en-US" sz="1800" b="1" u="none" strike="noStrike" spc="120" baseline="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b="1" u="none" strike="noStrike" spc="120" baseline="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0.5mg</a:t>
                      </a:r>
                      <a:endParaRPr lang="en-US" altLang="zh-CN" sz="1800" b="1" u="none" strike="noStrike" spc="120" baseline="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适应症</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2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血管性头痛、视网膜血管痉挛、缺血性视神经病变、</a:t>
                      </a:r>
                      <a:r>
                        <a:rPr lang="zh-CN" altLang="en-US" sz="1800" b="1" u="none" strike="noStrike" spc="120" baseline="0" dirty="0">
                          <a:solidFill>
                            <a:srgbClr val="C00000"/>
                          </a:solidFill>
                          <a:effectLst/>
                          <a:latin typeface="微软雅黑" panose="020B0503020204020204" pitchFamily="34" charset="-122"/>
                          <a:ea typeface="微软雅黑" panose="020B0503020204020204" pitchFamily="34" charset="-122"/>
                        </a:rPr>
                        <a:t>急性缺血性脑卒中</a:t>
                      </a:r>
                      <a:r>
                        <a:rPr lang="zh-CN" altLang="en-US" sz="1800" u="none" strike="noStrike" spc="120" baseline="0" dirty="0">
                          <a:effectLst/>
                          <a:latin typeface="微软雅黑" panose="020B0503020204020204" pitchFamily="34" charset="-122"/>
                          <a:ea typeface="微软雅黑" panose="020B0503020204020204" pitchFamily="34" charset="-122"/>
                        </a:rPr>
                        <a:t>引起的急性瘫痪</a:t>
                      </a:r>
                      <a:r>
                        <a:rPr lang="zh-CN" altLang="en-US" sz="1800" b="1" spc="120" dirty="0">
                          <a:solidFill>
                            <a:srgbClr val="C00000"/>
                          </a:solidFill>
                          <a:effectLst/>
                          <a:latin typeface="微软雅黑" panose="020B0503020204020204" pitchFamily="34" charset="-122"/>
                          <a:ea typeface="微软雅黑" panose="020B0503020204020204" pitchFamily="34" charset="-122"/>
                          <a:sym typeface="+mn-ea"/>
                        </a:rPr>
                        <a:t>（新获批）</a:t>
                      </a:r>
                      <a:endParaRPr lang="zh-CN" altLang="en-US" sz="1800" b="1" u="none" strike="noStrike" spc="120" baseline="0" dirty="0">
                        <a:solidFill>
                          <a:srgbClr val="C00000"/>
                        </a:solidFill>
                        <a:effectLst/>
                        <a:latin typeface="微软雅黑" panose="020B0503020204020204" pitchFamily="34" charset="-122"/>
                        <a:ea typeface="微软雅黑" panose="020B0503020204020204" pitchFamily="34" charset="-122"/>
                        <a:sym typeface="+mn-ea"/>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用法用量</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2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肌内注射或静脉注射，一次</a:t>
                      </a:r>
                      <a:r>
                        <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5mg</a:t>
                      </a:r>
                      <a:r>
                        <a:rPr lang="zh-CN" altLang="en-US" sz="180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，一日</a:t>
                      </a:r>
                      <a:r>
                        <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80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次，儿童与老年患者用量酌减。</a:t>
                      </a:r>
                      <a:endParaRPr lang="zh-CN" altLang="en-US" sz="180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全球首个上市国家</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800" b="1" u="none" strike="noStrike" spc="120" baseline="0" dirty="0">
                          <a:solidFill>
                            <a:srgbClr val="C00000"/>
                          </a:solidFill>
                          <a:effectLst/>
                          <a:latin typeface="微软雅黑" panose="020B0503020204020204" pitchFamily="34" charset="-122"/>
                          <a:ea typeface="微软雅黑" panose="020B0503020204020204" pitchFamily="34" charset="-122"/>
                        </a:rPr>
                        <a:t>中国</a:t>
                      </a:r>
                      <a:endParaRPr lang="en-US" altLang="zh-CN" sz="1800"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2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原创植化药</a:t>
                      </a:r>
                      <a:endParaRPr lang="zh-CN" altLang="en-US" sz="1800"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rPr>
                        <a:t>中国大陆</a:t>
                      </a:r>
                      <a:endParaRPr lang="zh-CN" altLang="en-US" sz="2000" b="1"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rPr>
                        <a:t>上市时间</a:t>
                      </a:r>
                      <a:endParaRPr lang="zh-CN" altLang="en-US" sz="2000" b="1"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en-US" altLang="zh-CN" sz="1800" spc="120" dirty="0">
                          <a:effectLst/>
                          <a:latin typeface="Times New Roman" panose="02020603050405020304" pitchFamily="18" charset="0"/>
                          <a:ea typeface="微软雅黑" panose="020B0503020204020204" pitchFamily="34" charset="-122"/>
                          <a:cs typeface="Times New Roman" panose="02020603050405020304" pitchFamily="18" charset="0"/>
                        </a:rPr>
                        <a:t>1981-8-31</a:t>
                      </a:r>
                      <a:endPar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ctr" fontAlgn="ctr">
                        <a:lnSpc>
                          <a:spcPct val="110000"/>
                        </a:lnSpc>
                        <a:spcBef>
                          <a:spcPts val="0"/>
                        </a:spcBef>
                        <a:spcAft>
                          <a:spcPts val="0"/>
                        </a:spcAft>
                      </a:pPr>
                      <a:r>
                        <a:rPr lang="en-US" altLang="zh-CN"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2016</a:t>
                      </a:r>
                      <a:r>
                        <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rPr>
                        <a:t>年恢复上市</a:t>
                      </a:r>
                      <a:endPar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rPr>
                        <a:t>大陆地区同通用性药品上市情况</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2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无</a:t>
                      </a:r>
                      <a:endParaRPr lang="zh-CN" altLang="en-US" sz="1800"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是否为</a:t>
                      </a:r>
                      <a:r>
                        <a:rPr 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OTC</a:t>
                      </a:r>
                      <a:endParaRPr 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ctr">
                        <a:lnSpc>
                          <a:spcPct val="110000"/>
                        </a:lnSpc>
                        <a:spcBef>
                          <a:spcPts val="0"/>
                        </a:spcBef>
                        <a:spcAft>
                          <a:spcPts val="0"/>
                        </a:spcAft>
                      </a:pPr>
                      <a:r>
                        <a:rPr lang="zh-CN" alt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药品</a:t>
                      </a:r>
                      <a:endParaRPr lang="zh-CN" altLang="en-US" sz="20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800" u="none" strike="noStrike" spc="120" baseline="0" dirty="0">
                          <a:effectLst/>
                          <a:latin typeface="微软雅黑" panose="020B0503020204020204" pitchFamily="34" charset="-122"/>
                          <a:ea typeface="微软雅黑" panose="020B0503020204020204" pitchFamily="34" charset="-122"/>
                        </a:rPr>
                        <a:t>否</a:t>
                      </a:r>
                      <a:endParaRPr lang="zh-CN" altLang="en-US" sz="1800" u="none" strike="noStrike" spc="120" baseline="0" dirty="0">
                        <a:effectLst/>
                        <a:latin typeface="微软雅黑" panose="020B0503020204020204" pitchFamily="34" charset="-122"/>
                        <a:ea typeface="微软雅黑" panose="020B0503020204020204" pitchFamily="34" charset="-122"/>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r>
              <a:tr h="3018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20000"/>
                        </a:lnSpc>
                        <a:spcBef>
                          <a:spcPts val="0"/>
                        </a:spcBef>
                        <a:spcAft>
                          <a:spcPts val="0"/>
                        </a:spcAft>
                        <a:buNone/>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sym typeface="+mn-ea"/>
                        </a:rPr>
                        <a:t>国际地位</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p>
                      <a:pPr indent="0" algn="ctr" defTabSz="914400" rtl="0" fontAlgn="ctr">
                        <a:lnSpc>
                          <a:spcPct val="120000"/>
                        </a:lnSpc>
                        <a:spcBef>
                          <a:spcPts val="0"/>
                        </a:spcBef>
                        <a:spcAft>
                          <a:spcPts val="0"/>
                        </a:spcAft>
                        <a:buNone/>
                      </a:pPr>
                      <a:r>
                        <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sym typeface="+mn-ea"/>
                        </a:rPr>
                        <a:t>理论创新</a:t>
                      </a:r>
                      <a:endParaRPr lang="zh-CN" altLang="en-US" sz="1900" b="1" u="none" strike="noStrike" kern="1200" spc="120" baseline="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ECCF3">
                        <a:lumMod val="20000"/>
                        <a:lumOff val="8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20000"/>
                        </a:lnSpc>
                        <a:spcBef>
                          <a:spcPts val="0"/>
                        </a:spcBef>
                        <a:spcAft>
                          <a:spcPts val="0"/>
                        </a:spcAft>
                        <a:buNone/>
                      </a:pPr>
                      <a:r>
                        <a:rPr lang="zh-CN" sz="18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基于莨菪类药物的研究成果机体微循环“修氏理论”，获</a:t>
                      </a:r>
                      <a:r>
                        <a:rPr lang="zh-CN" sz="18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800" b="1" spc="12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1983年世界十大科技进展之一”</a:t>
                      </a:r>
                      <a:endParaRPr lang="zh-CN" altLang="en-US" sz="1800" u="none" strike="noStrike" spc="120" baseline="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76200" marR="76200" marT="107950" marB="10795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6F6F6"/>
                    </a:solidFill>
                  </a:tcPr>
                </a:tc>
                <a:tc hMerge="1">
                  <a:tcPr marL="76200" marR="76200" marT="107950" marB="107950" anchor="ctr">
                    <a:solidFill>
                      <a:schemeClr val="accent2">
                        <a:lumMod val="20000"/>
                        <a:lumOff val="80000"/>
                      </a:schemeClr>
                    </a:solidFill>
                  </a:tcPr>
                </a:tc>
                <a:tc hMerge="1">
                  <a:tcPr marL="76200" marR="76200" marT="107950" marB="10795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矩形 58"/>
          <p:cNvSpPr/>
          <p:nvPr/>
        </p:nvSpPr>
        <p:spPr>
          <a:xfrm rot="10800000">
            <a:off x="3526563" y="5344433"/>
            <a:ext cx="8407456" cy="729943"/>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31" name="文本框 30"/>
          <p:cNvSpPr txBox="1"/>
          <p:nvPr/>
        </p:nvSpPr>
        <p:spPr>
          <a:xfrm>
            <a:off x="707675" y="1155267"/>
            <a:ext cx="3731145"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参照药品：</a:t>
            </a:r>
            <a:r>
              <a:rPr lang="zh-CN" altLang="zh-CN" b="1" spc="120" dirty="0">
                <a:solidFill>
                  <a:schemeClr val="tx1">
                    <a:lumMod val="75000"/>
                    <a:lumOff val="25000"/>
                  </a:schemeClr>
                </a:solidFill>
                <a:latin typeface="微软雅黑" panose="020B0503020204020204" pitchFamily="34" charset="-122"/>
                <a:ea typeface="微软雅黑" panose="020B0503020204020204" pitchFamily="34" charset="-122"/>
              </a:rPr>
              <a:t>丁苯酞氯化钠注射液</a:t>
            </a:r>
            <a:endParaRPr lang="zh-CN" altLang="en-US" b="1" spc="12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标题 7"/>
          <p:cNvSpPr txBox="1"/>
          <p:nvPr/>
        </p:nvSpPr>
        <p:spPr>
          <a:xfrm>
            <a:off x="889324" y="381383"/>
            <a:ext cx="11687175"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dirty="0">
                <a:solidFill>
                  <a:srgbClr val="0070C0"/>
                </a:solidFill>
                <a:latin typeface="Arial" panose="020B0604020202020204" pitchFamily="34" charset="0"/>
                <a:ea typeface="微软雅黑" panose="020B0503020204020204" pitchFamily="34" charset="-122"/>
                <a:cs typeface="Arial" panose="020B0604020202020204" pitchFamily="34" charset="0"/>
              </a:rPr>
              <a:t> </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基本信息</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产品特点及参照品的选择</a:t>
            </a:r>
            <a:endPar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5077883" y="1110805"/>
            <a:ext cx="1162238" cy="396583"/>
          </a:xfrm>
          <a:prstGeom prst="rect">
            <a:avLst/>
          </a:prstGeom>
          <a:noFill/>
        </p:spPr>
        <p:txBody>
          <a:bodyPr wrap="square" rtlCol="0">
            <a:spAutoFit/>
          </a:bodyPr>
          <a:lstStyle/>
          <a:p>
            <a:pPr algn="l" fontAlgn="auto">
              <a:lnSpc>
                <a:spcPct val="120000"/>
              </a:lnSpc>
              <a:spcBef>
                <a:spcPts val="0"/>
              </a:spcBef>
              <a:spcAft>
                <a:spcPts val="0"/>
              </a:spcAft>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选择理由：</a:t>
            </a:r>
            <a:endParaRPr lang="zh-CN" altLang="en-US" b="1" spc="12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25338" y="1084576"/>
            <a:ext cx="4212927" cy="975995"/>
          </a:xfrm>
          <a:prstGeom prst="rect">
            <a:avLst/>
          </a:prstGeom>
          <a:noFill/>
        </p:spPr>
        <p:txBody>
          <a:bodyPr wrap="square">
            <a:spAutoFit/>
          </a:bodyPr>
          <a:lstStyle/>
          <a:p>
            <a:pPr marL="285750" indent="-285750" algn="l" fontAlgn="auto">
              <a:lnSpc>
                <a:spcPct val="120000"/>
              </a:lnSpc>
              <a:spcBef>
                <a:spcPts val="0"/>
              </a:spcBef>
              <a:spcAft>
                <a:spcPts val="0"/>
              </a:spcAft>
              <a:buFont typeface="Wingdings" panose="05000000000000000000" pitchFamily="2" charset="2"/>
              <a:buChar char="Ø"/>
            </a:pPr>
            <a:r>
              <a:rPr lang="zh-CN" altLang="zh-CN" sz="1600" b="0" spc="120" dirty="0">
                <a:solidFill>
                  <a:schemeClr val="tx1">
                    <a:lumMod val="75000"/>
                    <a:lumOff val="25000"/>
                  </a:schemeClr>
                </a:solidFill>
                <a:latin typeface="微软雅黑" panose="020B0503020204020204" pitchFamily="34" charset="-122"/>
                <a:ea typeface="微软雅黑" panose="020B0503020204020204" pitchFamily="34" charset="-122"/>
              </a:rPr>
              <a:t>与本品适应症基本相同</a:t>
            </a:r>
            <a:r>
              <a:rPr lang="zh-CN" altLang="en-US" sz="1600" b="0" spc="120" dirty="0">
                <a:solidFill>
                  <a:schemeClr val="tx1">
                    <a:lumMod val="75000"/>
                    <a:lumOff val="25000"/>
                  </a:schemeClr>
                </a:solidFill>
                <a:latin typeface="微软雅黑" panose="020B0503020204020204" pitchFamily="34" charset="-122"/>
                <a:ea typeface="微软雅黑" panose="020B0503020204020204" pitchFamily="34" charset="-122"/>
              </a:rPr>
              <a:t>，临床应用广泛</a:t>
            </a:r>
            <a:endParaRPr lang="en-US" altLang="zh-CN" sz="1600" spc="12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l" fontAlgn="auto">
              <a:lnSpc>
                <a:spcPct val="120000"/>
              </a:lnSpc>
              <a:spcBef>
                <a:spcPts val="0"/>
              </a:spcBef>
              <a:spcAft>
                <a:spcPts val="0"/>
              </a:spcAft>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参照药品在《医保目录》，国谈品种</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l" fontAlgn="auto">
              <a:lnSpc>
                <a:spcPct val="120000"/>
              </a:lnSpc>
              <a:spcBef>
                <a:spcPts val="0"/>
              </a:spcBef>
              <a:spcAft>
                <a:spcPts val="0"/>
              </a:spcAft>
              <a:buFont typeface="Wingdings" panose="05000000000000000000" pitchFamily="2" charset="2"/>
              <a:buChar char="Ø"/>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均具有改善脑血循环的药理作用</a:t>
            </a:r>
            <a:endParaRPr lang="zh-CN" altLang="zh-CN" sz="1600" b="0" spc="12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58"/>
          <p:cNvSpPr/>
          <p:nvPr/>
        </p:nvSpPr>
        <p:spPr>
          <a:xfrm rot="10800000">
            <a:off x="3532131" y="2152299"/>
            <a:ext cx="8236328" cy="982609"/>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36" name="矩形: 剪去左右顶角 9"/>
          <p:cNvSpPr/>
          <p:nvPr/>
        </p:nvSpPr>
        <p:spPr>
          <a:xfrm>
            <a:off x="696346" y="2557470"/>
            <a:ext cx="283578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37" name="文本框 36"/>
          <p:cNvSpPr txBox="1"/>
          <p:nvPr/>
        </p:nvSpPr>
        <p:spPr>
          <a:xfrm>
            <a:off x="754918" y="2132164"/>
            <a:ext cx="1218934" cy="369332"/>
          </a:xfrm>
          <a:prstGeom prst="rect">
            <a:avLst/>
          </a:prstGeom>
          <a:noFill/>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产品优势：</a:t>
            </a:r>
            <a:endParaRPr lang="zh-CN" altLang="en-US" b="1" dirty="0">
              <a:solidFill>
                <a:schemeClr val="tx1">
                  <a:lumMod val="75000"/>
                  <a:lumOff val="25000"/>
                </a:schemeClr>
              </a:solidFill>
            </a:endParaRPr>
          </a:p>
        </p:txBody>
      </p:sp>
      <p:cxnSp>
        <p:nvCxnSpPr>
          <p:cNvPr id="38" name="直接连接符 25"/>
          <p:cNvCxnSpPr/>
          <p:nvPr/>
        </p:nvCxnSpPr>
        <p:spPr>
          <a:xfrm>
            <a:off x="798689" y="2040414"/>
            <a:ext cx="10623593"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55799" y="2646256"/>
            <a:ext cx="2777213" cy="369332"/>
          </a:xfrm>
          <a:prstGeom prst="rect">
            <a:avLst/>
          </a:prstGeom>
          <a:noFill/>
        </p:spPr>
        <p:txBody>
          <a:bodyPr wrap="square">
            <a:spAutoFit/>
          </a:bodyPr>
          <a:lstStyle/>
          <a:p>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可覆盖重度缺血性脑卒中</a:t>
            </a:r>
            <a:endParaRPr lang="zh-CN" altLang="en-US" dirty="0">
              <a:solidFill>
                <a:schemeClr val="bg1"/>
              </a:solidFill>
            </a:endParaRPr>
          </a:p>
        </p:txBody>
      </p:sp>
      <p:sp>
        <p:nvSpPr>
          <p:cNvPr id="40" name="文本框 39"/>
          <p:cNvSpPr txBox="1"/>
          <p:nvPr/>
        </p:nvSpPr>
        <p:spPr>
          <a:xfrm>
            <a:off x="3691695" y="2610111"/>
            <a:ext cx="7886895" cy="327660"/>
          </a:xfrm>
          <a:prstGeom prst="rect">
            <a:avLst/>
          </a:prstGeom>
          <a:noFill/>
        </p:spPr>
        <p:txBody>
          <a:bodyPr wrap="square">
            <a:spAutoFit/>
          </a:bodyPr>
          <a:lstStyle/>
          <a:p>
            <a:pPr>
              <a:lnSpc>
                <a:spcPct val="110000"/>
              </a:lnSpc>
            </a:pPr>
            <a:r>
              <a:rPr lang="zh-CN" altLang="en-US" sz="14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a:t>
            </a:r>
            <a:r>
              <a:rPr lang="zh-CN" altLang="zh-CN" sz="14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适用于</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轻、中、重度</a:t>
            </a:r>
            <a:r>
              <a:rPr lang="zh-CN" altLang="zh-CN" sz="140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缺血性脑卒中，可补充现有医保药物临床治疗方案。</a:t>
            </a:r>
            <a:endParaRPr lang="zh-CN" altLang="zh-CN" sz="1400" b="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58"/>
          <p:cNvSpPr/>
          <p:nvPr/>
        </p:nvSpPr>
        <p:spPr>
          <a:xfrm rot="10800000">
            <a:off x="3532131" y="3368810"/>
            <a:ext cx="8236328" cy="804475"/>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43" name="矩形: 剪去左右顶角 9"/>
          <p:cNvSpPr/>
          <p:nvPr/>
        </p:nvSpPr>
        <p:spPr>
          <a:xfrm>
            <a:off x="696346" y="3508119"/>
            <a:ext cx="280593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726397" y="3558316"/>
            <a:ext cx="2777213" cy="369332"/>
          </a:xfrm>
          <a:prstGeom prst="rect">
            <a:avLst/>
          </a:prstGeom>
          <a:noFill/>
        </p:spPr>
        <p:txBody>
          <a:bodyPr wrap="square">
            <a:spAutoFit/>
          </a:bodyPr>
          <a:lstStyle/>
          <a:p>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起效更快</a:t>
            </a:r>
            <a:endParaRPr lang="zh-CN" altLang="en-US" dirty="0">
              <a:solidFill>
                <a:schemeClr val="bg1"/>
              </a:solidFill>
            </a:endParaRPr>
          </a:p>
        </p:txBody>
      </p:sp>
      <p:sp>
        <p:nvSpPr>
          <p:cNvPr id="46" name="文本框 45"/>
          <p:cNvSpPr txBox="1"/>
          <p:nvPr/>
        </p:nvSpPr>
        <p:spPr>
          <a:xfrm>
            <a:off x="3691695" y="3532311"/>
            <a:ext cx="7658295" cy="306705"/>
          </a:xfrm>
          <a:prstGeom prst="rect">
            <a:avLst/>
          </a:prstGeom>
          <a:noFill/>
        </p:spPr>
        <p:txBody>
          <a:bodyPr wrap="square">
            <a:spAutoFit/>
          </a:bodyPr>
          <a:lstStyle/>
          <a:p>
            <a:r>
              <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氢溴酸樟柳碱达峰时间约</a:t>
            </a:r>
            <a:r>
              <a:rPr lang="zh-CN"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3min</a:t>
            </a: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，更契合缺血性脑卒中</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早诊早治</a:t>
            </a: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原则。</a:t>
            </a:r>
            <a:endParaRPr lang="zh-CN" altLang="en-US" sz="1400" dirty="0"/>
          </a:p>
        </p:txBody>
      </p:sp>
      <p:sp>
        <p:nvSpPr>
          <p:cNvPr id="47" name="矩形: 剪去左右顶角 9"/>
          <p:cNvSpPr/>
          <p:nvPr/>
        </p:nvSpPr>
        <p:spPr>
          <a:xfrm>
            <a:off x="696346" y="4341671"/>
            <a:ext cx="280593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48" name="文本框 47"/>
          <p:cNvSpPr txBox="1"/>
          <p:nvPr/>
        </p:nvSpPr>
        <p:spPr>
          <a:xfrm>
            <a:off x="754918" y="4404478"/>
            <a:ext cx="2777213" cy="369332"/>
          </a:xfrm>
          <a:prstGeom prst="rect">
            <a:avLst/>
          </a:prstGeom>
          <a:noFill/>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独特的作用机制</a:t>
            </a:r>
            <a:endParaRPr lang="zh-CN" altLang="en-US" dirty="0">
              <a:solidFill>
                <a:schemeClr val="bg1"/>
              </a:solidFill>
            </a:endParaRPr>
          </a:p>
        </p:txBody>
      </p:sp>
      <p:sp>
        <p:nvSpPr>
          <p:cNvPr id="49" name="矩形 58"/>
          <p:cNvSpPr/>
          <p:nvPr/>
        </p:nvSpPr>
        <p:spPr>
          <a:xfrm rot="10800000">
            <a:off x="3532131" y="4140373"/>
            <a:ext cx="8407456" cy="1181470"/>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50" name="文本框 49"/>
          <p:cNvSpPr txBox="1"/>
          <p:nvPr/>
        </p:nvSpPr>
        <p:spPr>
          <a:xfrm>
            <a:off x="3691695" y="4237361"/>
            <a:ext cx="8236328" cy="800735"/>
          </a:xfrm>
          <a:prstGeom prst="rect">
            <a:avLst/>
          </a:prstGeom>
          <a:noFill/>
        </p:spPr>
        <p:txBody>
          <a:bodyPr wrap="square">
            <a:spAutoFit/>
          </a:bodyPr>
          <a:lstStyle/>
          <a:p>
            <a:pPr algn="l" fontAlgn="auto">
              <a:lnSpc>
                <a:spcPct val="110000"/>
              </a:lnSpc>
              <a:spcBef>
                <a:spcPts val="0"/>
              </a:spcBef>
              <a:spcAft>
                <a:spcPts val="0"/>
              </a:spcAft>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氢溴酸樟柳碱可透过血脑屏障。通过快速改善</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微循环的血流模式</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、促进缺血灶及周边微血管新生等改善</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脑微循环</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，恢复缺血脑组织血液灌注；通过发挥抗炎、抗氧化应激、抑制钙超载、拮抗神经细胞凋亡等</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多重机制保护脑细胞</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，实现缺血性卒中</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多阶段、多机制、及时、有效</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的救治。</a:t>
            </a:r>
            <a:endPar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矩形: 剪去左右顶角 9"/>
          <p:cNvSpPr/>
          <p:nvPr/>
        </p:nvSpPr>
        <p:spPr>
          <a:xfrm>
            <a:off x="666496" y="5261068"/>
            <a:ext cx="2835785" cy="496074"/>
          </a:xfrm>
          <a:prstGeom prst="snip2SameRect">
            <a:avLst/>
          </a:prstGeom>
          <a:solidFill>
            <a:srgbClr val="0070C0"/>
          </a:solidFill>
          <a:ln w="19050">
            <a:noFill/>
          </a:ln>
          <a:effectLst>
            <a:outerShdw blurRad="292100" dist="88900" dir="5400000" sx="98000" sy="98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schemeClr val="bg1"/>
              </a:solidFill>
              <a:effectLst>
                <a:outerShdw blurRad="63500" sx="102000" sy="102000" algn="ctr" rotWithShape="0">
                  <a:prstClr val="black">
                    <a:alpha val="40000"/>
                  </a:prstClr>
                </a:outerShdw>
              </a:effectLst>
              <a:uLnTx/>
              <a:uFillTx/>
              <a:latin typeface="Arial" panose="020B0604020202020204"/>
              <a:ea typeface="微软雅黑" panose="020B0503020204020204" pitchFamily="34" charset="-122"/>
              <a:cs typeface="+mn-cs"/>
            </a:endParaRPr>
          </a:p>
        </p:txBody>
      </p:sp>
      <p:sp>
        <p:nvSpPr>
          <p:cNvPr id="52" name="文本框 51"/>
          <p:cNvSpPr txBox="1"/>
          <p:nvPr/>
        </p:nvSpPr>
        <p:spPr>
          <a:xfrm>
            <a:off x="725068" y="5323875"/>
            <a:ext cx="2777213" cy="369332"/>
          </a:xfrm>
          <a:prstGeom prst="rect">
            <a:avLst/>
          </a:prstGeom>
          <a:noFill/>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mn-ea"/>
              </a:rPr>
              <a:t>良好的社会效益</a:t>
            </a:r>
            <a:endParaRPr lang="zh-CN" altLang="en-US" dirty="0">
              <a:solidFill>
                <a:schemeClr val="bg1"/>
              </a:solidFill>
            </a:endParaRPr>
          </a:p>
        </p:txBody>
      </p:sp>
      <p:sp>
        <p:nvSpPr>
          <p:cNvPr id="53" name="文本框 52"/>
          <p:cNvSpPr txBox="1"/>
          <p:nvPr/>
        </p:nvSpPr>
        <p:spPr>
          <a:xfrm>
            <a:off x="3691695" y="5323875"/>
            <a:ext cx="8276614" cy="523220"/>
          </a:xfrm>
          <a:prstGeom prst="rect">
            <a:avLst/>
          </a:prstGeom>
          <a:noFill/>
        </p:spPr>
        <p:txBody>
          <a:bodyPr wrap="square">
            <a:spAutoFit/>
          </a:bodyPr>
          <a:lstStyle/>
          <a:p>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原药材山莨菪</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属海拔</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千米以上的高原植物，</a:t>
            </a: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为我国传统</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中藏药</a:t>
            </a:r>
            <a:r>
              <a:rPr lang="zh-CN"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已在藏区实现野生驯化和大规模种植，促进了藏区经济发展，将为</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乡村振兴</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作出巨大贡献</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p>
        </p:txBody>
      </p:sp>
      <p:sp>
        <p:nvSpPr>
          <p:cNvPr id="54" name="文本框 53"/>
          <p:cNvSpPr txBox="1"/>
          <p:nvPr/>
        </p:nvSpPr>
        <p:spPr>
          <a:xfrm>
            <a:off x="707675" y="6018284"/>
            <a:ext cx="1537814" cy="369332"/>
          </a:xfrm>
          <a:prstGeom prst="rect">
            <a:avLst/>
          </a:prstGeom>
          <a:noFill/>
        </p:spPr>
        <p:txBody>
          <a:bodyPr wrap="square">
            <a:spAutoFit/>
          </a:bodyPr>
          <a:lstStyle/>
          <a:p>
            <a:pPr indent="0">
              <a:lnSpc>
                <a:spcPct val="100000"/>
              </a:lnSpc>
              <a:spcBef>
                <a:spcPts val="0"/>
              </a:spcBef>
              <a:spcAft>
                <a:spcPts val="0"/>
              </a:spcAft>
              <a:buNone/>
            </a:pP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产品不足</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072184" y="6032215"/>
            <a:ext cx="6099858" cy="369332"/>
          </a:xfrm>
          <a:prstGeom prst="rect">
            <a:avLst/>
          </a:prstGeom>
          <a:noFill/>
        </p:spPr>
        <p:txBody>
          <a:bodyPr wrap="square">
            <a:spAutoFit/>
          </a:bodyPr>
          <a:lstStyle/>
          <a:p>
            <a:r>
              <a:rPr lang="zh-CN" altLang="zh-CN" sz="1800" b="0" dirty="0">
                <a:solidFill>
                  <a:srgbClr val="000000"/>
                </a:solidFill>
                <a:latin typeface="微软雅黑" panose="020B0503020204020204" pitchFamily="34" charset="-122"/>
                <a:ea typeface="微软雅黑" panose="020B0503020204020204" pitchFamily="34" charset="-122"/>
              </a:rPr>
              <a:t>樟柳碱用药人次低于丁苯酞</a:t>
            </a:r>
            <a:endParaRPr lang="zh-CN" altLang="en-US" dirty="0"/>
          </a:p>
        </p:txBody>
      </p:sp>
      <p:grpSp>
        <p:nvGrpSpPr>
          <p:cNvPr id="56" name="组合 55"/>
          <p:cNvGrpSpPr/>
          <p:nvPr/>
        </p:nvGrpSpPr>
        <p:grpSpPr>
          <a:xfrm>
            <a:off x="522720" y="337958"/>
            <a:ext cx="287552" cy="443272"/>
            <a:chOff x="712983" y="864880"/>
            <a:chExt cx="952154" cy="1847145"/>
          </a:xfrm>
          <a:solidFill>
            <a:srgbClr val="0070C0"/>
          </a:solidFill>
          <a:effectLst>
            <a:reflection blurRad="101600" stA="52000" endA="300" endPos="35000" dir="5400000" sy="-100000" algn="bl" rotWithShape="0"/>
          </a:effectLst>
        </p:grpSpPr>
        <p:sp>
          <p:nvSpPr>
            <p:cNvPr id="57" name="任意多边形: 形状 2"/>
            <p:cNvSpPr/>
            <p:nvPr/>
          </p:nvSpPr>
          <p:spPr>
            <a:xfrm>
              <a:off x="712983" y="864880"/>
              <a:ext cx="952153"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8"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剪去对角的矩形 2"/>
          <p:cNvSpPr/>
          <p:nvPr/>
        </p:nvSpPr>
        <p:spPr>
          <a:xfrm rot="16200000">
            <a:off x="8468765" y="-1206617"/>
            <a:ext cx="596831" cy="5467411"/>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剪去对角的矩形 1"/>
          <p:cNvSpPr/>
          <p:nvPr/>
        </p:nvSpPr>
        <p:spPr>
          <a:xfrm rot="16200000">
            <a:off x="2777737" y="-1046999"/>
            <a:ext cx="596831" cy="5176331"/>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3" name="矩形 58"/>
          <p:cNvSpPr/>
          <p:nvPr/>
        </p:nvSpPr>
        <p:spPr>
          <a:xfrm rot="5400000">
            <a:off x="900146" y="1441502"/>
            <a:ext cx="4352012" cy="5176332"/>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solidFill>
              <a:srgbClr val="00B0F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Arial" panose="020B0604020202020204"/>
              <a:ea typeface="微软雅黑" panose="020B0503020204020204" pitchFamily="34" charset="-122"/>
            </a:endParaRPr>
          </a:p>
        </p:txBody>
      </p:sp>
      <p:sp>
        <p:nvSpPr>
          <p:cNvPr id="29" name="标题 1"/>
          <p:cNvSpPr txBox="1"/>
          <p:nvPr/>
        </p:nvSpPr>
        <p:spPr>
          <a:xfrm>
            <a:off x="935990" y="304800"/>
            <a:ext cx="11177905"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70C0"/>
                </a:solidFill>
              </a:rPr>
              <a:t>基本信息</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3</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0070C0"/>
                </a:solidFill>
              </a:rPr>
              <a:t>具有神经保护的改善微循环障碍药物，实现缺血性卒中多阶段、多机制、及时、有效的救治</a:t>
            </a:r>
            <a:endParaRPr lang="zh-CN" altLang="en-US" sz="2400" dirty="0">
              <a:solidFill>
                <a:srgbClr val="0070C0"/>
              </a:solidFill>
            </a:endParaRPr>
          </a:p>
        </p:txBody>
      </p:sp>
      <p:grpSp>
        <p:nvGrpSpPr>
          <p:cNvPr id="30" name="组合 29"/>
          <p:cNvGrpSpPr/>
          <p:nvPr>
            <p:custDataLst>
              <p:tags r:id="rId1"/>
            </p:custDataLst>
          </p:nvPr>
        </p:nvGrpSpPr>
        <p:grpSpPr>
          <a:xfrm>
            <a:off x="419406" y="1405746"/>
            <a:ext cx="5245735" cy="4571364"/>
            <a:chOff x="1236823" y="1587869"/>
            <a:chExt cx="4228466" cy="4766775"/>
          </a:xfrm>
        </p:grpSpPr>
        <p:sp>
          <p:nvSpPr>
            <p:cNvPr id="32" name="矩形 31"/>
            <p:cNvSpPr/>
            <p:nvPr>
              <p:custDataLst>
                <p:tags r:id="rId2"/>
              </p:custDataLst>
            </p:nvPr>
          </p:nvSpPr>
          <p:spPr>
            <a:xfrm>
              <a:off x="1236823" y="2222865"/>
              <a:ext cx="4228466" cy="4131779"/>
            </a:xfrm>
            <a:prstGeom prst="rect">
              <a:avLst/>
            </a:prstGeom>
            <a:ln>
              <a:noFill/>
            </a:ln>
          </p:spPr>
          <p:txBody>
            <a:bodyPr wrap="square">
              <a:spAutoFit/>
            </a:bodyPr>
            <a:lstStyle/>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缺血性脑卒中是由各种脑血管病变所致的脑部血液供应障碍，导致局部脑组织缺血、缺氧坏死，迅速出现神经功能缺损的临床综合征。</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缺血性脑卒中具有高发病率、高致残率、高死亡率、高复发率和高经济负担五大特点，是我国成年人</a:t>
              </a: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致死、致残</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的</a:t>
              </a: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首位病因。</a:t>
              </a: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R="0" lvl="0" defTabSz="914400" eaLnBrk="1" fontAlgn="auto" latinLnBrk="0" hangingPunct="1">
                <a:lnSpc>
                  <a:spcPct val="130000"/>
                </a:lnSpc>
                <a:spcBef>
                  <a:spcPct val="0"/>
                </a:spcBef>
                <a:spcAft>
                  <a:spcPct val="0"/>
                </a:spcAft>
                <a:buClrTx/>
                <a:buSzTx/>
                <a:defRPr/>
              </a:pPr>
              <a:endPar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30000"/>
                </a:lnSpc>
                <a:spcBef>
                  <a:spcPct val="0"/>
                </a:spcBef>
                <a:spcAft>
                  <a:spcPct val="0"/>
                </a:spcAft>
                <a:buFont typeface="Arial" panose="020B0604020202020204" pitchFamily="34" charset="0"/>
                <a:buChar char="•"/>
              </a:pPr>
              <a:r>
                <a:rPr kumimoji="0" lang="en-US" altLang="zh-CN"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2020</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年我国卒中总体患病率</a:t>
              </a:r>
              <a:r>
                <a:rPr kumimoji="0" lang="zh-CN" altLang="en-US" sz="14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为</a:t>
              </a:r>
              <a:r>
                <a:rPr lang="en-US" altLang="zh-CN" sz="1400" kern="0" dirty="0">
                  <a:latin typeface="Times New Roman" panose="02020603050405020304" pitchFamily="18" charset="0"/>
                  <a:ea typeface="微软雅黑" panose="020B0503020204020204" pitchFamily="34" charset="-122"/>
                  <a:cs typeface="Times New Roman" panose="02020603050405020304" pitchFamily="18" charset="0"/>
                  <a:sym typeface="+mn-ea"/>
                </a:rPr>
                <a:t>2.6%</a:t>
              </a:r>
              <a:r>
                <a:rPr kumimoji="0" lang="zh-CN" altLang="en-US" sz="1400" i="0" u="none" strike="noStrike" kern="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发病率和死亡率分别为</a:t>
              </a:r>
              <a:r>
                <a:rPr lang="en-US" altLang="zh-CN"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505.2/10</a:t>
              </a:r>
              <a:r>
                <a:rPr lang="zh-CN" altLang="en-US"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万、</a:t>
              </a:r>
              <a:r>
                <a:rPr lang="en-US" altLang="zh-CN"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343.4/10</a:t>
              </a: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万</a:t>
              </a:r>
              <a:r>
                <a:rPr lang="zh-CN" altLang="en-US" sz="1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，患者病后 </a:t>
              </a:r>
              <a:r>
                <a:rPr lang="zh-CN" altLang="en-US"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3 个月致残率</a:t>
              </a:r>
              <a:r>
                <a:rPr lang="zh-CN" altLang="en-US" sz="1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为</a:t>
              </a:r>
              <a:r>
                <a:rPr lang="zh-CN" altLang="en-US" sz="14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14.6%~23.1%</a:t>
              </a:r>
              <a:r>
                <a:rPr kumimoji="0" lang="en-US" altLang="zh-CN" sz="1400" b="1" i="0" u="none" strike="noStrike" kern="0" cap="none" spc="0" normalizeH="0" baseline="30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1400" kern="0" spc="1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400" b="1" i="0" u="none" strike="noStrike" kern="0" cap="none" spc="0" normalizeH="0" baseline="30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R="0" lvl="0" defTabSz="914400" eaLnBrk="1" fontAlgn="auto" latinLnBrk="0" hangingPunct="1">
                <a:lnSpc>
                  <a:spcPct val="130000"/>
                </a:lnSpc>
                <a:spcBef>
                  <a:spcPct val="0"/>
                </a:spcBef>
                <a:spcAft>
                  <a:spcPct val="0"/>
                </a:spcAft>
                <a:buClrTx/>
                <a:buSzTx/>
                <a:defRPr/>
              </a:pPr>
              <a:endPar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发病率、患病率、死亡率、人均住院医药费用</a:t>
              </a:r>
              <a:r>
                <a:rPr kumimoji="0" lang="zh-CN" altLang="en-US" sz="1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呈现上升趋势</a:t>
              </a:r>
              <a:r>
                <a:rPr kumimoji="0" lang="en-US" altLang="zh-CN" sz="1400" b="1" i="0" u="none" strike="noStrike" kern="0" cap="none" spc="0" normalizeH="0" baseline="30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1400" kern="0" spc="1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720090" marR="0" lvl="0" indent="-285750" defTabSz="914400" eaLnBrk="1" fontAlgn="auto" latinLnBrk="0" hangingPunct="1">
                <a:lnSpc>
                  <a:spcPct val="110000"/>
                </a:lnSpc>
                <a:spcBef>
                  <a:spcPts val="0"/>
                </a:spcBef>
                <a:spcAft>
                  <a:spcPts val="0"/>
                </a:spcAft>
                <a:buClrTx/>
                <a:buSzTx/>
                <a:buFont typeface="Wingdings" panose="05000000000000000000" charset="0"/>
                <a:buChar char="ü"/>
                <a:defRPr/>
              </a:pPr>
              <a:endPar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3"/>
              </p:custDataLst>
            </p:nvPr>
          </p:nvSpPr>
          <p:spPr>
            <a:xfrm>
              <a:off x="2297663" y="1587869"/>
              <a:ext cx="2035684" cy="385120"/>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疾病的基本情况</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custDataLst>
              <p:tags r:id="rId4"/>
            </p:custDataLst>
          </p:nvPr>
        </p:nvGrpSpPr>
        <p:grpSpPr>
          <a:xfrm>
            <a:off x="6022451" y="1330314"/>
            <a:ext cx="5467411" cy="4875360"/>
            <a:chOff x="5803955" y="1587869"/>
            <a:chExt cx="3916000" cy="4875802"/>
          </a:xfrm>
        </p:grpSpPr>
        <p:sp>
          <p:nvSpPr>
            <p:cNvPr id="36" name="矩形 35"/>
            <p:cNvSpPr/>
            <p:nvPr>
              <p:custDataLst>
                <p:tags r:id="rId5"/>
              </p:custDataLst>
            </p:nvPr>
          </p:nvSpPr>
          <p:spPr>
            <a:xfrm>
              <a:off x="6799404" y="1587869"/>
              <a:ext cx="2434861" cy="36833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未满足的治疗需求</a:t>
              </a:r>
              <a:endPar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7" name="矩形 36"/>
            <p:cNvSpPr/>
            <p:nvPr>
              <p:custDataLst>
                <p:tags r:id="rId6"/>
              </p:custDataLst>
            </p:nvPr>
          </p:nvSpPr>
          <p:spPr>
            <a:xfrm>
              <a:off x="5803955" y="2097184"/>
              <a:ext cx="3916000" cy="4366487"/>
            </a:xfrm>
            <a:prstGeom prst="rect">
              <a:avLst/>
            </a:prstGeom>
            <a:noFill/>
            <a:ln>
              <a:solidFill>
                <a:srgbClr val="00B0F0"/>
              </a:solidFill>
            </a:ln>
          </p:spPr>
          <p:txBody>
            <a:bodyPr wrap="square">
              <a:no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有效治疗措施有限，</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再灌注治疗获益人群少：</a:t>
              </a:r>
              <a:endParaRPr kumimoji="0" lang="en-US" altLang="zh-CN"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有效治疗措施有限，指南Ⅰ级推荐仍以</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再灌注治疗（溶栓和动脉取栓）为主</a:t>
              </a:r>
              <a:r>
                <a:rPr kumimoji="0" lang="en-US" altLang="zh-CN"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。再灌注治疗</a:t>
              </a:r>
              <a:r>
                <a:rPr kumimoji="0" lang="zh-CN" altLang="en-US" sz="1400" i="0" u="none" strike="noStrike" kern="0" cap="none" spc="10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溶栓率仅为</a:t>
              </a:r>
              <a:r>
                <a:rPr kumimoji="0" lang="en-US" altLang="zh-CN" sz="1400" i="0" u="none" strike="noStrike" kern="0" cap="none" spc="10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5.6%</a:t>
              </a:r>
              <a:r>
                <a:rPr kumimoji="0" lang="zh-CN" altLang="en-US" sz="1400" i="0" u="none" strike="noStrike" kern="0" cap="none" spc="10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，取栓率仅为</a:t>
              </a:r>
              <a:r>
                <a:rPr kumimoji="0" lang="en-US" altLang="zh-CN"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1.4%</a:t>
              </a:r>
              <a:r>
                <a:rPr kumimoji="0" lang="en-US" altLang="zh-CN"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[3]</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en-US" altLang="zh-CN"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再灌注治疗，</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即使</a:t>
              </a:r>
              <a:r>
                <a:rPr kumimoji="0"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责任闭塞血管完全再通，仍有</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约</a:t>
              </a:r>
              <a:r>
                <a:rPr kumimoji="0" 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50%</a:t>
              </a:r>
              <a:r>
                <a:rPr kumimoji="0"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患者</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因</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微循环功能障碍</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等原因</a:t>
              </a:r>
              <a:r>
                <a:rPr kumimoji="0" sz="1400" b="0" i="0" u="none" strike="noStrike" kern="0" cap="none" spc="10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不能恢复到功能独立</a:t>
              </a:r>
              <a:r>
                <a:rPr kumimoji="0" lang="en-US"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，仍需其他</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药物进行补充</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治疗。</a:t>
              </a:r>
              <a:endParaRPr kumimoji="0" lang="en-US" altLang="zh-CN"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20090" marR="0" lvl="0" indent="-285750" defTabSz="914400" eaLnBrk="1" fontAlgn="auto" latinLnBrk="0" hangingPunct="1">
                <a:lnSpc>
                  <a:spcPct val="150000"/>
                </a:lnSpc>
                <a:spcBef>
                  <a:spcPts val="0"/>
                </a:spcBef>
                <a:spcAft>
                  <a:spcPts val="0"/>
                </a:spcAft>
                <a:buClrTx/>
                <a:buSzTx/>
                <a:buFont typeface="Wingdings" panose="05000000000000000000" charset="0"/>
                <a:buChar char="ü"/>
                <a:defRPr/>
              </a:pPr>
              <a:endPar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药物治疗仍是减轻卒中疾病负担的主要措施，但现有治疗方案和治疗药物仍未有效解决</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高致死、高致残</a:t>
              </a:r>
              <a:r>
                <a:rPr kumimoji="0" lang="zh-CN" altLang="en-US" sz="1400" b="1"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问题</a:t>
              </a:r>
              <a:r>
                <a:rPr kumimoji="0" lang="zh-CN" altLang="en-US" sz="1400" b="1"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b="1" kern="0" spc="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药物治疗</a:t>
              </a:r>
              <a:r>
                <a:rPr kumimoji="0" lang="zh-CN" altLang="en-US" sz="1400" b="0" i="0" u="none" strike="noStrike" kern="0" cap="none" spc="10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仍是目前主要的治疗手段，治疗应聚焦多阶段（发病过程、再灌注治疗时和治疗后、康复治疗等）、多靶点的脑细胞保护，但目前的药物</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多聚焦单阶段、单靶点</a:t>
              </a:r>
              <a:r>
                <a:rPr kumimoji="0" lang="en-US" altLang="zh-CN" sz="1400" b="0" i="0" u="none" strike="noStrike" kern="0" cap="none" spc="10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a:t>
              </a:r>
              <a:r>
                <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1400" b="1" i="0" u="none" strike="noStrike" kern="0" cap="none" spc="10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720090" marR="0" lvl="0" indent="-285750" defTabSz="914400" eaLnBrk="1" fontAlgn="auto" latinLnBrk="0" hangingPunct="1">
                <a:lnSpc>
                  <a:spcPct val="120000"/>
                </a:lnSpc>
                <a:spcBef>
                  <a:spcPts val="0"/>
                </a:spcBef>
                <a:spcAft>
                  <a:spcPts val="0"/>
                </a:spcAft>
                <a:buClrTx/>
                <a:buSzTx/>
                <a:buFont typeface="Wingdings" panose="05000000000000000000" charset="0"/>
                <a:buChar char="ü"/>
                <a:defRPr/>
              </a:pPr>
              <a:endPar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文本框 38"/>
          <p:cNvSpPr txBox="1"/>
          <p:nvPr/>
        </p:nvSpPr>
        <p:spPr>
          <a:xfrm>
            <a:off x="487986" y="6205674"/>
            <a:ext cx="12455091" cy="553998"/>
          </a:xfrm>
          <a:prstGeom prst="rect">
            <a:avLst/>
          </a:prstGeom>
          <a:noFill/>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rPr>
              <a:t>[1]《</a:t>
            </a:r>
            <a:r>
              <a:rPr lang="zh-CN" altLang="en-US" sz="600" dirty="0">
                <a:solidFill>
                  <a:srgbClr val="000000"/>
                </a:solidFill>
                <a:latin typeface="微软雅黑" panose="020B0503020204020204" pitchFamily="34" charset="-122"/>
                <a:ea typeface="微软雅黑" panose="020B0503020204020204" pitchFamily="34" charset="-122"/>
              </a:rPr>
              <a:t>中国脑卒中防治报告 </a:t>
            </a:r>
            <a:r>
              <a:rPr lang="en-US" altLang="zh-CN" sz="600" dirty="0">
                <a:solidFill>
                  <a:srgbClr val="000000"/>
                </a:solidFill>
                <a:latin typeface="微软雅黑" panose="020B0503020204020204" pitchFamily="34" charset="-122"/>
                <a:ea typeface="微软雅黑" panose="020B0503020204020204" pitchFamily="34" charset="-122"/>
              </a:rPr>
              <a:t>2021》</a:t>
            </a:r>
            <a:r>
              <a:rPr lang="zh-CN" altLang="en-US" sz="600" dirty="0">
                <a:solidFill>
                  <a:srgbClr val="000000"/>
                </a:solidFill>
                <a:latin typeface="微软雅黑" panose="020B0503020204020204" pitchFamily="34" charset="-122"/>
                <a:ea typeface="微软雅黑" panose="020B0503020204020204" pitchFamily="34" charset="-122"/>
              </a:rPr>
              <a:t>概要</a:t>
            </a:r>
            <a:r>
              <a:rPr lang="en-US" altLang="zh-CN" sz="600" dirty="0">
                <a:solidFill>
                  <a:srgbClr val="000000"/>
                </a:solidFill>
                <a:latin typeface="微软雅黑" panose="020B0503020204020204" pitchFamily="34" charset="-122"/>
                <a:ea typeface="微软雅黑" panose="020B0503020204020204" pitchFamily="34" charset="-122"/>
              </a:rPr>
              <a:t>[J].</a:t>
            </a:r>
            <a:r>
              <a:rPr lang="zh-CN" altLang="en-US" sz="600" dirty="0">
                <a:solidFill>
                  <a:srgbClr val="000000"/>
                </a:solidFill>
                <a:latin typeface="微软雅黑" panose="020B0503020204020204" pitchFamily="34" charset="-122"/>
                <a:ea typeface="微软雅黑" panose="020B0503020204020204" pitchFamily="34" charset="-122"/>
              </a:rPr>
              <a:t>中国脑血管病杂志</a:t>
            </a:r>
            <a:r>
              <a:rPr lang="en-US" altLang="zh-CN" sz="600" dirty="0">
                <a:solidFill>
                  <a:srgbClr val="000000"/>
                </a:solidFill>
                <a:latin typeface="微软雅黑" panose="020B0503020204020204" pitchFamily="34" charset="-122"/>
                <a:ea typeface="微软雅黑" panose="020B0503020204020204" pitchFamily="34" charset="-122"/>
              </a:rPr>
              <a:t>,2023</a:t>
            </a:r>
            <a:endParaRPr lang="en-US" altLang="zh-CN" sz="600" dirty="0">
              <a:solidFill>
                <a:srgbClr val="000000"/>
              </a:solidFill>
              <a:latin typeface="微软雅黑" panose="020B0503020204020204" pitchFamily="34" charset="-122"/>
              <a:ea typeface="微软雅黑" panose="020B0503020204020204" pitchFamily="34" charset="-122"/>
            </a:endParaRPr>
          </a:p>
          <a:p>
            <a:r>
              <a:rPr lang="en-US" altLang="zh-CN" sz="600" dirty="0">
                <a:solidFill>
                  <a:srgbClr val="000000"/>
                </a:solidFill>
                <a:latin typeface="微软雅黑" panose="020B0503020204020204" pitchFamily="34" charset="-122"/>
                <a:ea typeface="微软雅黑" panose="020B0503020204020204" pitchFamily="34" charset="-122"/>
              </a:rPr>
              <a:t>[2]</a:t>
            </a:r>
            <a:r>
              <a:rPr lang="zh-CN" altLang="en-US" sz="600" dirty="0">
                <a:solidFill>
                  <a:srgbClr val="231F20"/>
                </a:solidFill>
                <a:latin typeface="微软雅黑" panose="020B0503020204020204" pitchFamily="34" charset="-122"/>
                <a:ea typeface="微软雅黑" panose="020B0503020204020204" pitchFamily="34" charset="-122"/>
              </a:rPr>
              <a:t>中国急性缺血性卒中诊治指南</a:t>
            </a:r>
            <a:r>
              <a:rPr lang="en-US" altLang="zh-CN" sz="600" dirty="0">
                <a:solidFill>
                  <a:srgbClr val="231F20"/>
                </a:solidFill>
                <a:latin typeface="微软雅黑" panose="020B0503020204020204" pitchFamily="34" charset="-122"/>
                <a:ea typeface="微软雅黑" panose="020B0503020204020204" pitchFamily="34" charset="-122"/>
              </a:rPr>
              <a:t>2023[J].</a:t>
            </a:r>
            <a:r>
              <a:rPr lang="zh-CN" altLang="en-US" sz="600" dirty="0">
                <a:solidFill>
                  <a:srgbClr val="231F20"/>
                </a:solidFill>
                <a:latin typeface="微软雅黑" panose="020B0503020204020204" pitchFamily="34" charset="-122"/>
                <a:ea typeface="微软雅黑" panose="020B0503020204020204" pitchFamily="34" charset="-122"/>
              </a:rPr>
              <a:t>中华神经科杂志</a:t>
            </a:r>
            <a:r>
              <a:rPr lang="en-US" altLang="zh-CN" sz="600" dirty="0">
                <a:solidFill>
                  <a:srgbClr val="231F20"/>
                </a:solidFill>
                <a:latin typeface="微软雅黑" panose="020B0503020204020204" pitchFamily="34" charset="-122"/>
                <a:ea typeface="微软雅黑" panose="020B0503020204020204" pitchFamily="34" charset="-122"/>
              </a:rPr>
              <a:t>,2024</a:t>
            </a:r>
            <a:endParaRPr lang="en-US" altLang="zh-CN" sz="600" dirty="0">
              <a:solidFill>
                <a:srgbClr val="231F20"/>
              </a:solidFill>
              <a:latin typeface="微软雅黑" panose="020B0503020204020204" pitchFamily="34" charset="-122"/>
              <a:ea typeface="微软雅黑" panose="020B0503020204020204" pitchFamily="34" charset="-122"/>
            </a:endParaRPr>
          </a:p>
          <a:p>
            <a:r>
              <a:rPr lang="en-US" altLang="zh-CN" sz="600" dirty="0">
                <a:solidFill>
                  <a:srgbClr val="231F20"/>
                </a:solidFill>
                <a:latin typeface="微软雅黑" panose="020B0503020204020204" pitchFamily="34" charset="-122"/>
                <a:ea typeface="微软雅黑" panose="020B0503020204020204" pitchFamily="34" charset="-122"/>
              </a:rPr>
              <a:t>[3]</a:t>
            </a:r>
            <a:r>
              <a:rPr lang="zh-CN" altLang="en-US" sz="600" dirty="0">
                <a:solidFill>
                  <a:prstClr val="black"/>
                </a:solidFill>
                <a:latin typeface="微软雅黑" panose="020B0503020204020204" pitchFamily="34" charset="-122"/>
                <a:ea typeface="微软雅黑" panose="020B0503020204020204" pitchFamily="34" charset="-122"/>
              </a:rPr>
              <a:t>急性脑梗死再灌注治疗水平提升</a:t>
            </a:r>
            <a:r>
              <a:rPr lang="en-US" altLang="zh-CN" sz="600" dirty="0">
                <a:solidFill>
                  <a:srgbClr val="231F20"/>
                </a:solidFill>
                <a:latin typeface="微软雅黑" panose="020B0503020204020204" pitchFamily="34" charset="-122"/>
                <a:ea typeface="微软雅黑" panose="020B0503020204020204" pitchFamily="34" charset="-122"/>
              </a:rPr>
              <a:t>[N]</a:t>
            </a:r>
            <a:r>
              <a:rPr lang="en-US" altLang="zh-CN" sz="600" dirty="0">
                <a:solidFill>
                  <a:prstClr val="black"/>
                </a:solidFill>
                <a:latin typeface="微软雅黑" panose="020B0503020204020204" pitchFamily="34" charset="-122"/>
                <a:ea typeface="微软雅黑" panose="020B0503020204020204" pitchFamily="34" charset="-122"/>
              </a:rPr>
              <a:t>.</a:t>
            </a:r>
            <a:r>
              <a:rPr lang="zh-CN" altLang="en-US" sz="600" dirty="0">
                <a:solidFill>
                  <a:prstClr val="black"/>
                </a:solidFill>
                <a:latin typeface="微软雅黑" panose="020B0503020204020204" pitchFamily="34" charset="-122"/>
                <a:ea typeface="微软雅黑" panose="020B0503020204020204" pitchFamily="34" charset="-122"/>
              </a:rPr>
              <a:t>健康报，</a:t>
            </a:r>
            <a:r>
              <a:rPr lang="en-US" altLang="zh-CN" sz="600" dirty="0">
                <a:solidFill>
                  <a:prstClr val="black"/>
                </a:solidFill>
                <a:latin typeface="微软雅黑" panose="020B0503020204020204" pitchFamily="34" charset="-122"/>
                <a:ea typeface="微软雅黑" panose="020B0503020204020204" pitchFamily="34" charset="-122"/>
              </a:rPr>
              <a:t>2021</a:t>
            </a:r>
            <a:endParaRPr lang="en-US" altLang="zh-CN" sz="600" dirty="0">
              <a:solidFill>
                <a:srgbClr val="231F20"/>
              </a:solidFill>
              <a:latin typeface="微软雅黑" panose="020B0503020204020204" pitchFamily="34" charset="-122"/>
              <a:ea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rPr>
              <a:t>[4] No-Reflow Post-Recanalization in Acute Ischemic Stroke: Mechanisms, Measurements, and Molecular Markers</a:t>
            </a:r>
            <a:r>
              <a:rPr lang="en-US" altLang="zh-CN" sz="600" dirty="0">
                <a:solidFill>
                  <a:srgbClr val="231F20"/>
                </a:solidFill>
                <a:latin typeface="微软雅黑" panose="020B0503020204020204" pitchFamily="34" charset="-122"/>
                <a:ea typeface="微软雅黑" panose="020B0503020204020204" pitchFamily="34" charset="-122"/>
              </a:rPr>
              <a:t>[J]</a:t>
            </a:r>
            <a:r>
              <a:rPr lang="en-US" altLang="zh-CN" sz="600" dirty="0">
                <a:solidFill>
                  <a:prstClr val="black"/>
                </a:solidFill>
                <a:latin typeface="微软雅黑" panose="020B0503020204020204" pitchFamily="34" charset="-122"/>
                <a:ea typeface="微软雅黑" panose="020B0503020204020204" pitchFamily="34" charset="-122"/>
              </a:rPr>
              <a:t>. Stroke</a:t>
            </a:r>
            <a:r>
              <a:rPr lang="zh-CN" altLang="en-US" sz="600" dirty="0">
                <a:solidFill>
                  <a:prstClr val="black"/>
                </a:solidFill>
                <a:latin typeface="微软雅黑" panose="020B0503020204020204" pitchFamily="34" charset="-122"/>
                <a:ea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rPr>
              <a:t>2023 </a:t>
            </a:r>
            <a:endParaRPr lang="en-US" altLang="zh-CN" sz="600" dirty="0">
              <a:solidFill>
                <a:prstClr val="black"/>
              </a:solidFill>
              <a:latin typeface="微软雅黑" panose="020B0503020204020204" pitchFamily="34" charset="-122"/>
              <a:ea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rPr>
              <a:t>[5]</a:t>
            </a:r>
            <a:r>
              <a:rPr lang="zh-CN" altLang="en-US" sz="600" dirty="0">
                <a:solidFill>
                  <a:prstClr val="black"/>
                </a:solidFill>
                <a:latin typeface="微软雅黑" panose="020B0503020204020204" pitchFamily="34" charset="-122"/>
                <a:ea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rPr>
              <a:t>CSA&amp;TISC 2024 | </a:t>
            </a:r>
            <a:r>
              <a:rPr lang="zh-CN" altLang="en-US" sz="600" dirty="0">
                <a:solidFill>
                  <a:prstClr val="black"/>
                </a:solidFill>
                <a:latin typeface="微软雅黑" panose="020B0503020204020204" pitchFamily="34" charset="-122"/>
                <a:ea typeface="微软雅黑" panose="020B0503020204020204" pitchFamily="34" charset="-122"/>
              </a:rPr>
              <a:t>创新型多靶点脑细胞保护剂引领卒中再灌注时代新方向</a:t>
            </a:r>
            <a:r>
              <a:rPr lang="en-US" altLang="zh-CN" sz="600" dirty="0">
                <a:solidFill>
                  <a:prstClr val="black"/>
                </a:solidFill>
                <a:latin typeface="微软雅黑" panose="020B0503020204020204" pitchFamily="34" charset="-122"/>
                <a:ea typeface="微软雅黑" panose="020B0503020204020204" pitchFamily="34" charset="-122"/>
              </a:rPr>
              <a:t>[OL]. https://m.thepaper.cn/baijiahao_27828318</a:t>
            </a:r>
            <a:endParaRPr lang="zh-CN" altLang="en-US" sz="600" dirty="0">
              <a:solidFill>
                <a:prstClr val="black"/>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87986" y="334191"/>
            <a:ext cx="287552" cy="443272"/>
            <a:chOff x="712983" y="864880"/>
            <a:chExt cx="952154" cy="1847145"/>
          </a:xfrm>
          <a:solidFill>
            <a:srgbClr val="0070C0"/>
          </a:solidFill>
          <a:effectLst>
            <a:reflection blurRad="101600" stA="52000" endA="300" endPos="35000" dir="5400000" sy="-100000" algn="bl" rotWithShape="0"/>
          </a:effectLst>
        </p:grpSpPr>
        <p:sp>
          <p:nvSpPr>
            <p:cNvPr id="41" name="任意多边形: 形状 2"/>
            <p:cNvSpPr/>
            <p:nvPr/>
          </p:nvSpPr>
          <p:spPr>
            <a:xfrm>
              <a:off x="712983" y="864880"/>
              <a:ext cx="952153"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2"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剪去对角的矩形 99"/>
          <p:cNvSpPr/>
          <p:nvPr/>
        </p:nvSpPr>
        <p:spPr>
          <a:xfrm rot="16200000">
            <a:off x="6486106" y="1469703"/>
            <a:ext cx="2594489" cy="7840423"/>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9" name="剪去对角的矩形 98"/>
          <p:cNvSpPr/>
          <p:nvPr/>
        </p:nvSpPr>
        <p:spPr>
          <a:xfrm rot="16200000">
            <a:off x="7029902" y="-741525"/>
            <a:ext cx="1572444" cy="7769892"/>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8" name="剪去对角的矩形 97"/>
          <p:cNvSpPr/>
          <p:nvPr/>
        </p:nvSpPr>
        <p:spPr>
          <a:xfrm rot="16200000">
            <a:off x="7269287" y="-2261644"/>
            <a:ext cx="1128817" cy="7744713"/>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标题 1"/>
          <p:cNvSpPr txBox="1"/>
          <p:nvPr/>
        </p:nvSpPr>
        <p:spPr>
          <a:xfrm>
            <a:off x="1200968" y="223946"/>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90000"/>
              </a:lnSpc>
            </a:pPr>
            <a:r>
              <a:rPr lang="zh-CN" altLang="en-US" sz="2400" dirty="0">
                <a:solidFill>
                  <a:srgbClr val="0070C0"/>
                </a:solidFill>
              </a:rPr>
              <a:t>安全性</a:t>
            </a:r>
            <a:r>
              <a:rPr lang="en-US" altLang="zh-CN" sz="2400" dirty="0">
                <a:solidFill>
                  <a:srgbClr val="0070C0"/>
                </a:solidFill>
              </a:rPr>
              <a:t>--</a:t>
            </a:r>
            <a:r>
              <a:rPr lang="zh-CN" altLang="en-US" sz="2400" dirty="0">
                <a:solidFill>
                  <a:srgbClr val="0070C0"/>
                </a:solidFill>
              </a:rPr>
              <a:t>无蓄积毒性，无肝肾毒性，不良反应多轻微</a:t>
            </a:r>
            <a:endParaRPr lang="zh-CN" altLang="en-US" sz="2400" dirty="0">
              <a:solidFill>
                <a:srgbClr val="0070C0"/>
              </a:solidFill>
            </a:endParaRPr>
          </a:p>
        </p:txBody>
      </p:sp>
      <p:grpSp>
        <p:nvGrpSpPr>
          <p:cNvPr id="60" name="组合 59"/>
          <p:cNvGrpSpPr/>
          <p:nvPr/>
        </p:nvGrpSpPr>
        <p:grpSpPr>
          <a:xfrm>
            <a:off x="834402" y="250955"/>
            <a:ext cx="338626" cy="437247"/>
            <a:chOff x="2849204" y="833850"/>
            <a:chExt cx="1368619" cy="1879809"/>
          </a:xfrm>
          <a:solidFill>
            <a:srgbClr val="0070C0"/>
          </a:solidFill>
          <a:effectLst>
            <a:reflection blurRad="101600" stA="52000" endA="300" endPos="35000" dir="5400000" sy="-100000" algn="bl" rotWithShape="0"/>
          </a:effectLst>
        </p:grpSpPr>
        <p:sp>
          <p:nvSpPr>
            <p:cNvPr id="61" name="任意多边形: 形状 5"/>
            <p:cNvSpPr/>
            <p:nvPr/>
          </p:nvSpPr>
          <p:spPr>
            <a:xfrm>
              <a:off x="2849204" y="838709"/>
              <a:ext cx="1368618" cy="1874950"/>
            </a:xfrm>
            <a:custGeom>
              <a:avLst/>
              <a:gdLst>
                <a:gd name="connsiteX0" fmla="*/ 0 w 1368618"/>
                <a:gd name="connsiteY0" fmla="*/ 1873317 h 1874950"/>
                <a:gd name="connsiteX1" fmla="*/ 186185 w 1368618"/>
                <a:gd name="connsiteY1" fmla="*/ 1476451 h 1874950"/>
                <a:gd name="connsiteX2" fmla="*/ 909691 w 1368618"/>
                <a:gd name="connsiteY2" fmla="*/ 591258 h 1874950"/>
                <a:gd name="connsiteX3" fmla="*/ 638580 w 1368618"/>
                <a:gd name="connsiteY3" fmla="*/ 343012 h 1874950"/>
                <a:gd name="connsiteX4" fmla="*/ 442596 w 1368618"/>
                <a:gd name="connsiteY4" fmla="*/ 388741 h 1874950"/>
                <a:gd name="connsiteX5" fmla="*/ 29398 w 1368618"/>
                <a:gd name="connsiteY5" fmla="*/ 289116 h 1874950"/>
                <a:gd name="connsiteX6" fmla="*/ 27764 w 1368618"/>
                <a:gd name="connsiteY6" fmla="*/ 287483 h 1874950"/>
                <a:gd name="connsiteX7" fmla="*/ 669611 w 1368618"/>
                <a:gd name="connsiteY7" fmla="*/ 41 h 1874950"/>
                <a:gd name="connsiteX8" fmla="*/ 1311457 w 1368618"/>
                <a:gd name="connsiteY8" fmla="*/ 556961 h 1874950"/>
                <a:gd name="connsiteX9" fmla="*/ 615715 w 1368618"/>
                <a:gd name="connsiteY9" fmla="*/ 1535246 h 1874950"/>
                <a:gd name="connsiteX10" fmla="*/ 1028914 w 1368618"/>
                <a:gd name="connsiteY10" fmla="*/ 1535246 h 1874950"/>
                <a:gd name="connsiteX11" fmla="*/ 1368619 w 1368618"/>
                <a:gd name="connsiteY11" fmla="*/ 1874951 h 1874950"/>
                <a:gd name="connsiteX12" fmla="*/ 1368619 w 1368618"/>
                <a:gd name="connsiteY12" fmla="*/ 1874951 h 1874950"/>
                <a:gd name="connsiteX13" fmla="*/ 0 w 1368618"/>
                <a:gd name="connsiteY13" fmla="*/ 1874951 h 1874950"/>
                <a:gd name="connsiteX14" fmla="*/ 0 w 1368618"/>
                <a:gd name="connsiteY14" fmla="*/ 1873317 h 18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18" h="1874950">
                  <a:moveTo>
                    <a:pt x="0" y="1873317"/>
                  </a:moveTo>
                  <a:cubicBezTo>
                    <a:pt x="0" y="1719797"/>
                    <a:pt x="68594" y="1574442"/>
                    <a:pt x="186185" y="1476451"/>
                  </a:cubicBezTo>
                  <a:cubicBezTo>
                    <a:pt x="681043" y="1063252"/>
                    <a:pt x="909691" y="805207"/>
                    <a:pt x="909691" y="591258"/>
                  </a:cubicBezTo>
                  <a:cubicBezTo>
                    <a:pt x="909691" y="457336"/>
                    <a:pt x="821498" y="343012"/>
                    <a:pt x="638580" y="343012"/>
                  </a:cubicBezTo>
                  <a:cubicBezTo>
                    <a:pt x="579785" y="343012"/>
                    <a:pt x="514457" y="357711"/>
                    <a:pt x="442596" y="388741"/>
                  </a:cubicBezTo>
                  <a:cubicBezTo>
                    <a:pt x="297242" y="454069"/>
                    <a:pt x="127389" y="414873"/>
                    <a:pt x="29398" y="289116"/>
                  </a:cubicBezTo>
                  <a:lnTo>
                    <a:pt x="27764" y="287483"/>
                  </a:lnTo>
                  <a:cubicBezTo>
                    <a:pt x="253145" y="42504"/>
                    <a:pt x="529156" y="41"/>
                    <a:pt x="669611" y="41"/>
                  </a:cubicBezTo>
                  <a:cubicBezTo>
                    <a:pt x="1020748" y="-3226"/>
                    <a:pt x="1311457" y="191125"/>
                    <a:pt x="1311457" y="556961"/>
                  </a:cubicBezTo>
                  <a:cubicBezTo>
                    <a:pt x="1311457" y="908098"/>
                    <a:pt x="958686" y="1278834"/>
                    <a:pt x="615715" y="1535246"/>
                  </a:cubicBezTo>
                  <a:lnTo>
                    <a:pt x="1028914" y="1535246"/>
                  </a:lnTo>
                  <a:cubicBezTo>
                    <a:pt x="1216732" y="1535246"/>
                    <a:pt x="1368619" y="1687133"/>
                    <a:pt x="1368619" y="1874951"/>
                  </a:cubicBezTo>
                  <a:lnTo>
                    <a:pt x="1368619" y="1874951"/>
                  </a:lnTo>
                  <a:lnTo>
                    <a:pt x="0" y="1874951"/>
                  </a:lnTo>
                  <a:lnTo>
                    <a:pt x="0" y="1873317"/>
                  </a:lnTo>
                  <a:close/>
                </a:path>
              </a:pathLst>
            </a:custGeom>
            <a:grpFill/>
            <a:ln w="16320" cap="flat">
              <a:noFill/>
              <a:prstDash val="solid"/>
              <a:miter/>
            </a:ln>
          </p:spPr>
          <p:txBody>
            <a:bodyPr rtlCol="0" anchor="ctr"/>
            <a:lstStyle/>
            <a:p>
              <a:endParaRPr lang="zh-CN" altLang="en-US"/>
            </a:p>
          </p:txBody>
        </p:sp>
        <p:sp>
          <p:nvSpPr>
            <p:cNvPr id="62" name="任意多边形: 形状 6"/>
            <p:cNvSpPr/>
            <p:nvPr/>
          </p:nvSpPr>
          <p:spPr>
            <a:xfrm>
              <a:off x="2876969" y="833850"/>
              <a:ext cx="1014815" cy="924389"/>
            </a:xfrm>
            <a:custGeom>
              <a:avLst/>
              <a:gdLst>
                <a:gd name="connsiteX0" fmla="*/ 0 w 1014815"/>
                <a:gd name="connsiteY0" fmla="*/ 290709 h 924389"/>
                <a:gd name="connsiteX1" fmla="*/ 1633 w 1014815"/>
                <a:gd name="connsiteY1" fmla="*/ 292342 h 924389"/>
                <a:gd name="connsiteX2" fmla="*/ 414832 w 1014815"/>
                <a:gd name="connsiteY2" fmla="*/ 391967 h 924389"/>
                <a:gd name="connsiteX3" fmla="*/ 610816 w 1014815"/>
                <a:gd name="connsiteY3" fmla="*/ 346238 h 924389"/>
                <a:gd name="connsiteX4" fmla="*/ 881926 w 1014815"/>
                <a:gd name="connsiteY4" fmla="*/ 594484 h 924389"/>
                <a:gd name="connsiteX5" fmla="*/ 736572 w 1014815"/>
                <a:gd name="connsiteY5" fmla="*/ 924389 h 924389"/>
                <a:gd name="connsiteX6" fmla="*/ 1002783 w 1014815"/>
                <a:gd name="connsiteY6" fmla="*/ 463828 h 924389"/>
                <a:gd name="connsiteX7" fmla="*/ 648379 w 1014815"/>
                <a:gd name="connsiteY7" fmla="*/ 0 h 924389"/>
                <a:gd name="connsiteX8" fmla="*/ 645113 w 1014815"/>
                <a:gd name="connsiteY8" fmla="*/ 0 h 924389"/>
                <a:gd name="connsiteX9" fmla="*/ 0 w 1014815"/>
                <a:gd name="connsiteY9" fmla="*/ 290709 h 9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15" h="924389">
                  <a:moveTo>
                    <a:pt x="0" y="290709"/>
                  </a:moveTo>
                  <a:lnTo>
                    <a:pt x="1633" y="292342"/>
                  </a:lnTo>
                  <a:cubicBezTo>
                    <a:pt x="99625" y="418098"/>
                    <a:pt x="269477" y="457295"/>
                    <a:pt x="414832" y="391967"/>
                  </a:cubicBezTo>
                  <a:cubicBezTo>
                    <a:pt x="485060" y="360937"/>
                    <a:pt x="552021" y="346238"/>
                    <a:pt x="610816" y="346238"/>
                  </a:cubicBezTo>
                  <a:cubicBezTo>
                    <a:pt x="793734" y="346238"/>
                    <a:pt x="881926" y="460562"/>
                    <a:pt x="881926" y="594484"/>
                  </a:cubicBezTo>
                  <a:cubicBezTo>
                    <a:pt x="881926" y="692476"/>
                    <a:pt x="834564" y="798633"/>
                    <a:pt x="736572" y="924389"/>
                  </a:cubicBezTo>
                  <a:cubicBezTo>
                    <a:pt x="736572" y="924389"/>
                    <a:pt x="930922" y="739838"/>
                    <a:pt x="1002783" y="463828"/>
                  </a:cubicBezTo>
                  <a:cubicBezTo>
                    <a:pt x="1063211" y="231914"/>
                    <a:pt x="888459" y="1633"/>
                    <a:pt x="648379" y="0"/>
                  </a:cubicBezTo>
                  <a:cubicBezTo>
                    <a:pt x="646746" y="0"/>
                    <a:pt x="645113" y="0"/>
                    <a:pt x="645113" y="0"/>
                  </a:cubicBezTo>
                  <a:cubicBezTo>
                    <a:pt x="501392" y="1633"/>
                    <a:pt x="225381" y="45730"/>
                    <a:pt x="0" y="290709"/>
                  </a:cubicBezTo>
                  <a:close/>
                </a:path>
              </a:pathLst>
            </a:custGeom>
            <a:grpFill/>
            <a:ln w="16320" cap="flat">
              <a:noFill/>
              <a:prstDash val="solid"/>
              <a:miter/>
            </a:ln>
          </p:spPr>
          <p:txBody>
            <a:bodyPr rtlCol="0" anchor="ctr"/>
            <a:lstStyle/>
            <a:p>
              <a:endParaRPr lang="zh-CN" altLang="en-US" dirty="0"/>
            </a:p>
          </p:txBody>
        </p:sp>
        <p:sp>
          <p:nvSpPr>
            <p:cNvPr id="63" name="任意多边形: 形状 7"/>
            <p:cNvSpPr/>
            <p:nvPr/>
          </p:nvSpPr>
          <p:spPr>
            <a:xfrm>
              <a:off x="3401587" y="2372321"/>
              <a:ext cx="816236" cy="339704"/>
            </a:xfrm>
            <a:custGeom>
              <a:avLst/>
              <a:gdLst>
                <a:gd name="connsiteX0" fmla="*/ 476532 w 816236"/>
                <a:gd name="connsiteY0" fmla="*/ 0 h 339704"/>
                <a:gd name="connsiteX1" fmla="*/ 63333 w 816236"/>
                <a:gd name="connsiteY1" fmla="*/ 0 h 339704"/>
                <a:gd name="connsiteX2" fmla="*/ 63333 w 816236"/>
                <a:gd name="connsiteY2" fmla="*/ 0 h 339704"/>
                <a:gd name="connsiteX3" fmla="*/ 195622 w 816236"/>
                <a:gd name="connsiteY3" fmla="*/ 339705 h 339704"/>
                <a:gd name="connsiteX4" fmla="*/ 816237 w 816236"/>
                <a:gd name="connsiteY4" fmla="*/ 339705 h 339704"/>
                <a:gd name="connsiteX5" fmla="*/ 476532 w 816236"/>
                <a:gd name="connsiteY5"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36" h="339704">
                  <a:moveTo>
                    <a:pt x="476532" y="0"/>
                  </a:moveTo>
                  <a:lnTo>
                    <a:pt x="63333" y="0"/>
                  </a:lnTo>
                  <a:lnTo>
                    <a:pt x="63333" y="0"/>
                  </a:lnTo>
                  <a:cubicBezTo>
                    <a:pt x="-67323" y="120856"/>
                    <a:pt x="17604" y="339705"/>
                    <a:pt x="195622" y="339705"/>
                  </a:cubicBezTo>
                  <a:lnTo>
                    <a:pt x="816237" y="339705"/>
                  </a:lnTo>
                  <a:cubicBezTo>
                    <a:pt x="816237" y="151887"/>
                    <a:pt x="664349" y="0"/>
                    <a:pt x="476532" y="0"/>
                  </a:cubicBezTo>
                  <a:close/>
                </a:path>
              </a:pathLst>
            </a:custGeom>
            <a:grpFill/>
            <a:ln w="16320" cap="flat">
              <a:noFill/>
              <a:prstDash val="solid"/>
              <a:miter/>
            </a:ln>
          </p:spPr>
          <p:txBody>
            <a:bodyPr rtlCol="0" anchor="ctr"/>
            <a:lstStyle/>
            <a:p>
              <a:endParaRPr lang="zh-CN" altLang="en-US"/>
            </a:p>
          </p:txBody>
        </p:sp>
      </p:grpSp>
      <p:cxnSp>
        <p:nvCxnSpPr>
          <p:cNvPr id="80" name="直接连接符 2"/>
          <p:cNvCxnSpPr>
            <a:stCxn id="84" idx="2"/>
            <a:endCxn id="91" idx="4"/>
          </p:cNvCxnSpPr>
          <p:nvPr>
            <p:custDataLst>
              <p:tags r:id="rId1"/>
            </p:custDataLst>
          </p:nvPr>
        </p:nvCxnSpPr>
        <p:spPr>
          <a:xfrm>
            <a:off x="1056009" y="1822673"/>
            <a:ext cx="90704" cy="3693401"/>
          </a:xfrm>
          <a:prstGeom prst="line">
            <a:avLst/>
          </a:prstGeom>
          <a:noFill/>
          <a:ln w="6350" cap="flat" cmpd="sng" algn="ctr">
            <a:solidFill>
              <a:srgbClr val="5ECCF3"/>
            </a:solidFill>
            <a:prstDash val="sysDot"/>
            <a:miter lim="800000"/>
          </a:ln>
          <a:effectLst/>
        </p:spPr>
      </p:cxnSp>
      <p:sp>
        <p:nvSpPr>
          <p:cNvPr id="81" name="文本框 80"/>
          <p:cNvSpPr txBox="1"/>
          <p:nvPr>
            <p:custDataLst>
              <p:tags r:id="rId2"/>
            </p:custDataLst>
          </p:nvPr>
        </p:nvSpPr>
        <p:spPr>
          <a:xfrm>
            <a:off x="1403289" y="1411145"/>
            <a:ext cx="2515094" cy="46166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说明书收载的安全性信息</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82" name="组合 81"/>
          <p:cNvGrpSpPr/>
          <p:nvPr>
            <p:custDataLst>
              <p:tags r:id="rId3"/>
            </p:custDataLst>
          </p:nvPr>
        </p:nvGrpSpPr>
        <p:grpSpPr>
          <a:xfrm>
            <a:off x="811851" y="1402938"/>
            <a:ext cx="488315" cy="480060"/>
            <a:chOff x="9527" y="2738"/>
            <a:chExt cx="769" cy="756"/>
          </a:xfrm>
          <a:solidFill>
            <a:srgbClr val="0070C0"/>
          </a:solidFill>
        </p:grpSpPr>
        <p:sp>
          <p:nvSpPr>
            <p:cNvPr id="83" name="椭圆 82"/>
            <p:cNvSpPr/>
            <p:nvPr>
              <p:custDataLst>
                <p:tags r:id="rId4"/>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文本框 83"/>
            <p:cNvSpPr txBox="1"/>
            <p:nvPr>
              <p:custDataLst>
                <p:tags r:id="rId5"/>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5" name="文本框 84"/>
          <p:cNvSpPr txBox="1"/>
          <p:nvPr>
            <p:custDataLst>
              <p:tags r:id="rId6"/>
            </p:custDataLst>
          </p:nvPr>
        </p:nvSpPr>
        <p:spPr>
          <a:xfrm>
            <a:off x="1416084" y="2994503"/>
            <a:ext cx="2515094" cy="46166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国内外不良反应发生情况</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86" name="组合 85"/>
          <p:cNvGrpSpPr/>
          <p:nvPr>
            <p:custDataLst>
              <p:tags r:id="rId7"/>
            </p:custDataLst>
          </p:nvPr>
        </p:nvGrpSpPr>
        <p:grpSpPr>
          <a:xfrm>
            <a:off x="841272" y="2941491"/>
            <a:ext cx="488315" cy="480060"/>
            <a:chOff x="9527" y="2738"/>
            <a:chExt cx="769" cy="756"/>
          </a:xfrm>
          <a:solidFill>
            <a:srgbClr val="0070C0"/>
          </a:solidFill>
        </p:grpSpPr>
        <p:sp>
          <p:nvSpPr>
            <p:cNvPr id="87" name="椭圆 86"/>
            <p:cNvSpPr/>
            <p:nvPr>
              <p:custDataLst>
                <p:tags r:id="rId8"/>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文本框 87"/>
            <p:cNvSpPr txBox="1"/>
            <p:nvPr>
              <p:custDataLst>
                <p:tags r:id="rId9"/>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9" name="文本框 88"/>
          <p:cNvSpPr txBox="1"/>
          <p:nvPr>
            <p:custDataLst>
              <p:tags r:id="rId10"/>
            </p:custDataLst>
          </p:nvPr>
        </p:nvSpPr>
        <p:spPr>
          <a:xfrm>
            <a:off x="1430054" y="5055831"/>
            <a:ext cx="2548291" cy="46037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安全性文献数据</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90" name="组合 89"/>
          <p:cNvGrpSpPr/>
          <p:nvPr>
            <p:custDataLst>
              <p:tags r:id="rId11"/>
            </p:custDataLst>
          </p:nvPr>
        </p:nvGrpSpPr>
        <p:grpSpPr>
          <a:xfrm>
            <a:off x="902238" y="5036014"/>
            <a:ext cx="488315" cy="480060"/>
            <a:chOff x="9527" y="2738"/>
            <a:chExt cx="769" cy="756"/>
          </a:xfrm>
          <a:solidFill>
            <a:srgbClr val="0070C0"/>
          </a:solidFill>
        </p:grpSpPr>
        <p:sp>
          <p:nvSpPr>
            <p:cNvPr id="91" name="椭圆 90"/>
            <p:cNvSpPr/>
            <p:nvPr>
              <p:custDataLst>
                <p:tags r:id="rId12"/>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文本框 91"/>
            <p:cNvSpPr txBox="1"/>
            <p:nvPr>
              <p:custDataLst>
                <p:tags r:id="rId13"/>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93" name="矩形 92"/>
          <p:cNvSpPr/>
          <p:nvPr/>
        </p:nvSpPr>
        <p:spPr>
          <a:xfrm>
            <a:off x="4018013" y="1129814"/>
            <a:ext cx="7105269" cy="922020"/>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可有口干、头昏、面红、瞳孔散大、尿失禁、疲乏等。</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偶见暂时性黄疸、意识模糊，减药或停药后可自行消失。</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本品上市后还监测到以下不良反应/事件：瘙痒、皮疹、心悸、排尿困难、视物模糊、谵妄。</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矩形 93"/>
          <p:cNvSpPr/>
          <p:nvPr/>
        </p:nvSpPr>
        <p:spPr>
          <a:xfrm>
            <a:off x="4018013" y="2261621"/>
            <a:ext cx="7683057" cy="1753235"/>
          </a:xfrm>
          <a:prstGeom prst="rect">
            <a:avLst/>
          </a:prstGeom>
          <a:noFill/>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近</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5年内</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未监测到任何药监部门发布氢溴酸樟柳碱注射液的任何安全性相关信息。</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该产品</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在临床应用中发生的不良反应</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大部分为非严重不良反应，报告较多的均为说明书已列出的不良反应。经统计，</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99%以上</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的不良反应不干预或经常规对症治疗后</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痊愈或好转，</a:t>
            </a:r>
            <a:r>
              <a:rPr kumimoji="0" lang="zh-CN" altLang="en-US" sz="12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且多是因M受体阻断导致的可预期的不良反应，大多可自行缓解，也可通过减量或减慢滴速可以减少</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本品</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未见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严重肝功能</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异常</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报道。</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严重不良反应表现：个案报告过敏性休克；</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未见致死</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案例报告；未被警告警示过。</a:t>
            </a:r>
            <a:endPar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5" name="矩形 94"/>
          <p:cNvSpPr/>
          <p:nvPr/>
        </p:nvSpPr>
        <p:spPr>
          <a:xfrm>
            <a:off x="4017846" y="4302271"/>
            <a:ext cx="7630915" cy="2306955"/>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一项纳入</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11</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RCT</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研究、 1337 例患者的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Meta</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分析结果表明，氢溴酸樟柳碱组和对照组的不良反应发生率无统计学差异；所有试验中报道</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27</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例不良反应，包括口干、潮红、疲乏、头晕、胃肠道反应；均</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无需干预或</a:t>
            </a:r>
            <a:r>
              <a:rPr kumimoji="0" lang="zh-CN"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对症治疗后痊愈或好转</a:t>
            </a:r>
            <a:r>
              <a:rPr kumimoji="0" lang="zh-CN"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SD大鼠静脉单次给药的最大耐受量为428.8 mg/kg，约相当于临床剂量的</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2573</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倍；3</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重复给药毒性试验未见明显毒性反应剂量（</a:t>
            </a:r>
            <a:r>
              <a:rPr kumimoji="0" lang="en-US" altLang="zh-CN" sz="1200" b="0" i="1"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NOAEL</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）为10 mg/kg，约相当于临床剂量的</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60</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倍</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；Beagle犬静脉注射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个月重复给药毒性试验</a:t>
            </a:r>
            <a:r>
              <a:rPr kumimoji="0" lang="zh-CN" altLang="en-US" sz="1200" b="0" i="1"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NOAEL</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剂量为6</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mg/kg</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·bw ，约相当于临床剂量的36倍；伴随毒代动力学结果表明，本品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血浆消除较快，无蓄积性</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；均</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未见肝肾毒性</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Beagle犬静脉注射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0.1mg/kg</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，对</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心血管和呼吸系统</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无明显影响。</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标题 1"/>
          <p:cNvSpPr txBox="1"/>
          <p:nvPr/>
        </p:nvSpPr>
        <p:spPr>
          <a:xfrm>
            <a:off x="1040447" y="326795"/>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rPr>
              <a:t>有效性</a:t>
            </a:r>
            <a:r>
              <a:rPr lang="zh-CN" altLang="en-US" sz="2400" dirty="0">
                <a:solidFill>
                  <a:srgbClr val="0070C0"/>
                </a:solidFill>
                <a:sym typeface="+mn-ea"/>
              </a:rPr>
              <a:t>（</a:t>
            </a:r>
            <a:r>
              <a:rPr lang="en-US" altLang="zh-CN" sz="2400" dirty="0">
                <a:solidFill>
                  <a:srgbClr val="0070C0"/>
                </a:solidFill>
                <a:latin typeface="Times New Roman" panose="02020603050405020304" pitchFamily="18" charset="0"/>
                <a:cs typeface="Times New Roman" panose="02020603050405020304" pitchFamily="18" charset="0"/>
                <a:sym typeface="+mn-ea"/>
              </a:rPr>
              <a:t>1</a:t>
            </a:r>
            <a:r>
              <a:rPr lang="zh-CN" altLang="en-US" sz="2400" dirty="0">
                <a:solidFill>
                  <a:srgbClr val="0070C0"/>
                </a:solidFill>
                <a:sym typeface="+mn-ea"/>
              </a:rPr>
              <a:t>）</a:t>
            </a:r>
            <a:r>
              <a:rPr lang="en-US" altLang="zh-CN" sz="2400" dirty="0">
                <a:solidFill>
                  <a:srgbClr val="0070C0"/>
                </a:solidFill>
              </a:rPr>
              <a:t>--</a:t>
            </a:r>
            <a:r>
              <a:rPr lang="zh-CN" altLang="en-US" sz="2400" dirty="0">
                <a:solidFill>
                  <a:srgbClr val="0070C0"/>
                </a:solidFill>
              </a:rPr>
              <a:t>降低缺血性卒中患者</a:t>
            </a:r>
            <a:r>
              <a:rPr lang="en-US" altLang="zh-CN" sz="2400" dirty="0">
                <a:solidFill>
                  <a:srgbClr val="0070C0"/>
                </a:solidFill>
              </a:rPr>
              <a:t>90</a:t>
            </a:r>
            <a:r>
              <a:rPr lang="zh-CN" altLang="en-US" sz="2400" dirty="0">
                <a:solidFill>
                  <a:srgbClr val="0070C0"/>
                </a:solidFill>
              </a:rPr>
              <a:t>天的残障率</a:t>
            </a:r>
            <a:endParaRPr lang="zh-CN" altLang="en-US" sz="2400" dirty="0">
              <a:solidFill>
                <a:srgbClr val="0070C0"/>
              </a:solidFill>
            </a:endParaRPr>
          </a:p>
        </p:txBody>
      </p:sp>
      <p:sp>
        <p:nvSpPr>
          <p:cNvPr id="9" name="圆角矩形 18"/>
          <p:cNvSpPr>
            <a:spLocks noChangeArrowheads="1"/>
          </p:cNvSpPr>
          <p:nvPr/>
        </p:nvSpPr>
        <p:spPr bwMode="auto">
          <a:xfrm>
            <a:off x="656590" y="2493645"/>
            <a:ext cx="8400415" cy="386588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a:noAutofit/>
          </a:bodyPr>
          <a:lstStyle>
            <a:lvl1pPr marL="215900" indent="-215900" defTabSz="3162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31623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31623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31623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31623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720090" algn="just" fontAlgn="base">
              <a:lnSpc>
                <a:spcPct val="150000"/>
              </a:lnSpc>
              <a:spcBef>
                <a:spcPct val="0"/>
              </a:spcBef>
              <a:spcAft>
                <a:spcPts val="600"/>
              </a:spcAft>
            </a:pPr>
            <a:endParaRPr lang="zh-CN" altLang="en-US" sz="1400" dirty="0">
              <a:solidFill>
                <a:prstClr val="black"/>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ts val="600"/>
              </a:spcAft>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rPr>
              <a:t>一项</a:t>
            </a:r>
            <a:r>
              <a:rPr lang="en-US" altLang="zh-CN" sz="1800" b="1" dirty="0">
                <a:solidFill>
                  <a:srgbClr val="000000"/>
                </a:solidFill>
                <a:latin typeface="微软雅黑" panose="020B0503020204020204" pitchFamily="34" charset="-122"/>
                <a:ea typeface="微软雅黑" panose="020B0503020204020204" pitchFamily="34" charset="-122"/>
              </a:rPr>
              <a:t>45</a:t>
            </a:r>
            <a:r>
              <a:rPr lang="zh-CN" altLang="en-US" sz="1800" b="1" dirty="0">
                <a:solidFill>
                  <a:srgbClr val="000000"/>
                </a:solidFill>
                <a:latin typeface="微软雅黑" panose="020B0503020204020204" pitchFamily="34" charset="-122"/>
                <a:ea typeface="微软雅黑" panose="020B0503020204020204" pitchFamily="34" charset="-122"/>
              </a:rPr>
              <a:t>个中心</a:t>
            </a:r>
            <a:r>
              <a:rPr lang="en-US" altLang="zh-CN" sz="1800" b="1"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4179</a:t>
            </a:r>
            <a:r>
              <a:rPr lang="zh-CN" altLang="en-US" sz="1800" b="1" dirty="0">
                <a:solidFill>
                  <a:srgbClr val="000000"/>
                </a:solidFill>
                <a:latin typeface="微软雅黑" panose="020B0503020204020204" pitchFamily="34" charset="-122"/>
                <a:ea typeface="微软雅黑" panose="020B0503020204020204" pitchFamily="34" charset="-122"/>
              </a:rPr>
              <a:t>例</a:t>
            </a:r>
            <a:r>
              <a:rPr lang="en-US" altLang="zh-CN" sz="1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18</a:t>
            </a:r>
            <a:r>
              <a:rPr lang="zh-CN" altLang="en-US" sz="1800" b="1" dirty="0">
                <a:solidFill>
                  <a:srgbClr val="000000"/>
                </a:solidFill>
                <a:latin typeface="微软雅黑" panose="020B0503020204020204" pitchFamily="34" charset="-122"/>
                <a:ea typeface="微软雅黑" panose="020B0503020204020204" pitchFamily="34" charset="-122"/>
              </a:rPr>
              <a:t>岁以上</a:t>
            </a:r>
            <a:r>
              <a:rPr lang="en-US" altLang="zh-CN" sz="1800" b="1" dirty="0">
                <a:solidFill>
                  <a:srgbClr val="000000"/>
                </a:solidFill>
                <a:latin typeface="微软雅黑" panose="020B0503020204020204" pitchFamily="34" charset="-122"/>
                <a:ea typeface="微软雅黑" panose="020B0503020204020204" pitchFamily="34" charset="-122"/>
              </a:rPr>
              <a:t>AIS</a:t>
            </a:r>
            <a:r>
              <a:rPr lang="zh-CN" altLang="en-US" sz="1800" b="1" dirty="0">
                <a:solidFill>
                  <a:srgbClr val="000000"/>
                </a:solidFill>
                <a:latin typeface="微软雅黑" panose="020B0503020204020204" pitchFamily="34" charset="-122"/>
                <a:ea typeface="微软雅黑" panose="020B0503020204020204" pitchFamily="34" charset="-122"/>
              </a:rPr>
              <a:t>患者的多中心、</a:t>
            </a:r>
            <a:r>
              <a:rPr lang="en-US" altLang="zh-CN" sz="1800" b="1" dirty="0">
                <a:solidFill>
                  <a:srgbClr val="000000"/>
                </a:solidFill>
                <a:latin typeface="微软雅黑" panose="020B0503020204020204" pitchFamily="34" charset="-122"/>
                <a:ea typeface="微软雅黑" panose="020B0503020204020204" pitchFamily="34" charset="-122"/>
              </a:rPr>
              <a:t>IV</a:t>
            </a:r>
            <a:r>
              <a:rPr lang="zh-CN" altLang="en-US" sz="1800" b="1" dirty="0">
                <a:solidFill>
                  <a:srgbClr val="000000"/>
                </a:solidFill>
                <a:latin typeface="微软雅黑" panose="020B0503020204020204" pitchFamily="34" charset="-122"/>
                <a:ea typeface="微软雅黑" panose="020B0503020204020204" pitchFamily="34" charset="-122"/>
              </a:rPr>
              <a:t>期研究（</a:t>
            </a:r>
            <a:r>
              <a:rPr lang="en-US" altLang="zh-CN" sz="1800" b="1" dirty="0">
                <a:solidFill>
                  <a:srgbClr val="000000"/>
                </a:solidFill>
                <a:latin typeface="微软雅黑" panose="020B0503020204020204" pitchFamily="34" charset="-122"/>
                <a:ea typeface="微软雅黑" panose="020B0503020204020204" pitchFamily="34" charset="-122"/>
              </a:rPr>
              <a:t>RWS</a:t>
            </a:r>
            <a:r>
              <a:rPr lang="zh-CN" altLang="en-US" sz="1800" b="1" dirty="0">
                <a:solidFill>
                  <a:srgbClr val="000000"/>
                </a:solidFill>
                <a:latin typeface="微软雅黑" panose="020B0503020204020204" pitchFamily="34" charset="-122"/>
                <a:ea typeface="微软雅黑" panose="020B0503020204020204" pitchFamily="34" charset="-122"/>
              </a:rPr>
              <a:t>）</a:t>
            </a:r>
            <a:endParaRPr lang="en-US" altLang="zh-CN" sz="1800" b="1" dirty="0">
              <a:solidFill>
                <a:srgbClr val="000000"/>
              </a:solidFill>
              <a:latin typeface="微软雅黑" panose="020B0503020204020204" pitchFamily="34" charset="-122"/>
              <a:ea typeface="微软雅黑" panose="020B0503020204020204" pitchFamily="34" charset="-122"/>
            </a:endParaRPr>
          </a:p>
          <a:p>
            <a:pPr marL="720090" algn="just" fontAlgn="base">
              <a:lnSpc>
                <a:spcPct val="150000"/>
              </a:lnSpc>
              <a:spcBef>
                <a:spcPct val="0"/>
              </a:spcBef>
              <a:spcAft>
                <a:spcPts val="600"/>
              </a:spcAft>
            </a:pP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氢溴酸樟柳碱注射液用法用量（94.61%）：</a:t>
            </a:r>
            <a:r>
              <a:rPr lang="en-US"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2mg</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次，</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天</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次；连续使用</a:t>
            </a:r>
            <a:r>
              <a:rPr lang="zh-CN" altLang="en-US"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（8.66±2.76）</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天</a:t>
            </a:r>
            <a:endPar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720090" algn="just" fontAlgn="base">
              <a:lnSpc>
                <a:spcPct val="150000"/>
              </a:lnSpc>
              <a:spcBef>
                <a:spcPct val="0"/>
              </a:spcBef>
              <a:spcAft>
                <a:spcPts val="600"/>
              </a:spcAft>
            </a:pP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试验组</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90</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天的不良预后率（</a:t>
            </a:r>
            <a:r>
              <a:rPr lang="en-US" altLang="zh-CN" sz="1400" kern="1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mRS</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=3-6</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分）低于对照组（</a:t>
            </a:r>
            <a:r>
              <a:rPr lang="en-US" altLang="zh-CN" sz="14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14.30% vs. 20.57%</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），差异有统计学意义（</a:t>
            </a:r>
            <a:r>
              <a:rPr lang="en-US" altLang="zh-CN" sz="1400" i="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P</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&lt;0.0001</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）；试验组</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90</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天不良预后率比对照组低</a:t>
            </a:r>
            <a:r>
              <a:rPr lang="en-US" altLang="zh-CN" sz="14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6.27%</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(95</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CI</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3.89%-8.65%)</a:t>
            </a:r>
            <a:endParaRPr lang="zh-CN" altLang="en-US"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720090" algn="just" fontAlgn="base">
              <a:lnSpc>
                <a:spcPct val="150000"/>
              </a:lnSpc>
              <a:spcBef>
                <a:spcPct val="0"/>
              </a:spcBef>
              <a:spcAft>
                <a:spcPts val="600"/>
              </a:spcAft>
            </a:pPr>
            <a:r>
              <a:rPr lang="zh-CN" altLang="en-US" sz="1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试验组</a:t>
            </a:r>
            <a:r>
              <a:rPr lang="en-US" altLang="zh-CN" sz="1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90</a:t>
            </a:r>
            <a:r>
              <a:rPr lang="zh-CN" altLang="en-US" sz="1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天</a:t>
            </a:r>
            <a:r>
              <a:rPr lang="en-US" altLang="zh-CN" sz="1400" kern="1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mRS</a:t>
            </a:r>
            <a:r>
              <a:rPr lang="zh-CN" altLang="en-US" sz="1400" kern="1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评分等级偏移高于对照组，差异有统计学意义</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1400" i="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P</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&lt;0.0001</a:t>
            </a: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720090" algn="just" fontAlgn="base">
              <a:lnSpc>
                <a:spcPct val="150000"/>
              </a:lnSpc>
              <a:spcBef>
                <a:spcPct val="0"/>
              </a:spcBef>
              <a:spcAft>
                <a:spcPts val="600"/>
              </a:spcAft>
            </a:pPr>
            <a:r>
              <a:rPr lang="zh-CN"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氢溴酸樟柳碱注射液可降低缺血性脑卒中患者</a:t>
            </a:r>
            <a:r>
              <a:rPr lang="en-US" altLang="zh-CN"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90</a:t>
            </a:r>
            <a:r>
              <a:rPr lang="zh-CN" altLang="en-US" sz="1400"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天的</a:t>
            </a:r>
            <a:r>
              <a:rPr lang="zh-CN" altLang="en-US" sz="14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残障率</a:t>
            </a:r>
            <a:endParaRPr lang="zh-CN" altLang="en-US" sz="1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fontAlgn="base">
              <a:lnSpc>
                <a:spcPct val="150000"/>
              </a:lnSpc>
              <a:spcBef>
                <a:spcPct val="0"/>
              </a:spcBef>
              <a:spcAft>
                <a:spcPts val="600"/>
              </a:spcAft>
            </a:pPr>
            <a:endParaRPr lang="zh-CN" altLang="en-US" sz="1400" dirty="0">
              <a:solidFill>
                <a:prstClr val="black"/>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ts val="600"/>
              </a:spcAft>
            </a:pPr>
            <a:endParaRPr lang="zh-CN" altLang="en-US" sz="1400" dirty="0">
              <a:solidFill>
                <a:prstClr val="black"/>
              </a:solidFill>
              <a:latin typeface="微软雅黑" panose="020B0503020204020204" pitchFamily="34" charset="-122"/>
              <a:ea typeface="微软雅黑" panose="020B0503020204020204" pitchFamily="34" charset="-122"/>
            </a:endParaRPr>
          </a:p>
          <a:p>
            <a:pPr algn="just" fontAlgn="base">
              <a:lnSpc>
                <a:spcPct val="150000"/>
              </a:lnSpc>
              <a:spcBef>
                <a:spcPct val="0"/>
              </a:spcBef>
              <a:spcAft>
                <a:spcPts val="600"/>
              </a:spcAft>
            </a:pPr>
            <a:endParaRPr lang="zh-CN" altLang="en-US" sz="1400" b="1" dirty="0">
              <a:solidFill>
                <a:srgbClr val="060C86"/>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stretch>
            <a:fillRect/>
          </a:stretch>
        </p:blipFill>
        <p:spPr>
          <a:xfrm>
            <a:off x="7941575" y="1107524"/>
            <a:ext cx="3676153" cy="1202690"/>
          </a:xfrm>
          <a:prstGeom prst="rect">
            <a:avLst/>
          </a:prstGeom>
        </p:spPr>
      </p:pic>
      <p:sp>
        <p:nvSpPr>
          <p:cNvPr id="11" name="文本框 10"/>
          <p:cNvSpPr txBox="1"/>
          <p:nvPr/>
        </p:nvSpPr>
        <p:spPr>
          <a:xfrm>
            <a:off x="682625" y="833120"/>
            <a:ext cx="6930390" cy="2058670"/>
          </a:xfrm>
          <a:prstGeom prst="rect">
            <a:avLst/>
          </a:prstGeom>
          <a:noFill/>
        </p:spPr>
        <p:txBody>
          <a:bodyPr wrap="square" rtlCol="0" anchor="t">
            <a:spAutoFit/>
          </a:bodyPr>
          <a:lstStyle/>
          <a:p>
            <a:pPr algn="just" fontAlgn="base">
              <a:lnSpc>
                <a:spcPct val="15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sym typeface="+mn-ea"/>
              </a:rPr>
              <a:t>一项纳入</a:t>
            </a:r>
            <a:r>
              <a:rPr lang="zh-CN" altLang="en-US"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11</a:t>
            </a:r>
            <a:r>
              <a:rPr lang="zh-CN" altLang="en-US" b="1" dirty="0">
                <a:solidFill>
                  <a:srgbClr val="000000"/>
                </a:solidFill>
                <a:latin typeface="微软雅黑" panose="020B0503020204020204" pitchFamily="34" charset="-122"/>
                <a:ea typeface="微软雅黑" panose="020B0503020204020204" pitchFamily="34" charset="-122"/>
                <a:sym typeface="+mn-ea"/>
              </a:rPr>
              <a:t>个RCT研究、 </a:t>
            </a:r>
            <a:r>
              <a:rPr lang="zh-CN" altLang="en-US"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1337 </a:t>
            </a:r>
            <a:r>
              <a:rPr lang="zh-CN" altLang="en-US" b="1" dirty="0">
                <a:solidFill>
                  <a:srgbClr val="000000"/>
                </a:solidFill>
                <a:latin typeface="微软雅黑" panose="020B0503020204020204" pitchFamily="34" charset="-122"/>
                <a:ea typeface="微软雅黑" panose="020B0503020204020204" pitchFamily="34" charset="-122"/>
                <a:sym typeface="+mn-ea"/>
              </a:rPr>
              <a:t>例患者的Meta分析</a:t>
            </a:r>
            <a:endParaRPr lang="zh-CN" altLang="en-US" b="1" dirty="0">
              <a:solidFill>
                <a:srgbClr val="000000"/>
              </a:solidFill>
              <a:latin typeface="微软雅黑" panose="020B0503020204020204" pitchFamily="34" charset="-122"/>
              <a:ea typeface="微软雅黑" panose="020B0503020204020204" pitchFamily="34" charset="-122"/>
            </a:endParaRPr>
          </a:p>
          <a:p>
            <a:pPr marL="720090" indent="-215900" algn="just" defTabSz="316230" fontAlgn="base">
              <a:lnSpc>
                <a:spcPct val="130000"/>
              </a:lnSpc>
              <a:spcBef>
                <a:spcPts val="0"/>
              </a:spcBef>
              <a:spcAft>
                <a:spcPts val="600"/>
              </a:spcAft>
              <a:buFont typeface="Arial" panose="020B0604020202020204" pitchFamily="34" charset="0"/>
              <a:buChar char="•"/>
            </a:pPr>
            <a:r>
              <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氢溴酸樟柳碱注射液主要用法用量：</a:t>
            </a:r>
            <a:r>
              <a:rPr lang="en-US"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2mg</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次，</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天</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次，连续使用</a:t>
            </a:r>
            <a:r>
              <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7-14</a:t>
            </a:r>
            <a:r>
              <a:rPr lang="zh-CN" altLang="en-US"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天</a:t>
            </a:r>
            <a:endPar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720090" indent="-215900" algn="just" defTabSz="316230" fontAlgn="base">
              <a:lnSpc>
                <a:spcPct val="130000"/>
              </a:lnSpc>
              <a:spcBef>
                <a:spcPts val="0"/>
              </a:spcBef>
              <a:spcAft>
                <a:spcPts val="600"/>
              </a:spcAft>
              <a:buFont typeface="Arial" panose="020B0604020202020204" pitchFamily="34" charset="0"/>
              <a:buChar char="•"/>
            </a:pPr>
            <a:r>
              <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与对照组比较，氢溴酸樟柳碱注射液可增加缺血区域的</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相对脑血容量、降低相对达峰时间</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r>
              <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，降低患者</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NIHSS评分、mRS评分</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r>
              <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，增加</a:t>
            </a:r>
            <a:r>
              <a:rPr lang="zh-CN" altLang="zh-CN"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mn-ea"/>
              </a:rPr>
              <a:t>Barthel指数</a:t>
            </a:r>
            <a:r>
              <a:rPr lang="en-US" altLang="zh-CN"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i="1" dirty="0">
                <a:solidFill>
                  <a:srgbClr val="000000"/>
                </a:solidFill>
                <a:latin typeface="微软雅黑" panose="020B0503020204020204" pitchFamily="34" charset="-122"/>
                <a:ea typeface="微软雅黑" panose="020B0503020204020204" pitchFamily="34" charset="-122"/>
                <a:sym typeface="+mn-ea"/>
              </a:rPr>
              <a:t>P</a:t>
            </a:r>
            <a:r>
              <a:rPr lang="en-US" altLang="zh-CN" sz="1400" dirty="0">
                <a:solidFill>
                  <a:srgbClr val="000000"/>
                </a:solidFill>
                <a:latin typeface="微软雅黑" panose="020B0503020204020204" pitchFamily="34" charset="-122"/>
                <a:ea typeface="微软雅黑" panose="020B0503020204020204" pitchFamily="34" charset="-122"/>
                <a:sym typeface="+mn-ea"/>
              </a:rPr>
              <a:t>＜0.05）</a:t>
            </a:r>
            <a:r>
              <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，从而改善脑血循环，改善患者神经功能，提高生活质量</a:t>
            </a:r>
            <a:endPar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2" name="图片 11"/>
          <p:cNvPicPr>
            <a:picLocks noChangeAspect="1"/>
          </p:cNvPicPr>
          <p:nvPr/>
        </p:nvPicPr>
        <p:blipFill>
          <a:blip r:embed="rId2" cstate="print"/>
          <a:stretch>
            <a:fillRect/>
          </a:stretch>
        </p:blipFill>
        <p:spPr>
          <a:xfrm>
            <a:off x="8925795" y="4336385"/>
            <a:ext cx="2736850" cy="1447800"/>
          </a:xfrm>
          <a:prstGeom prst="rect">
            <a:avLst/>
          </a:prstGeom>
        </p:spPr>
      </p:pic>
      <p:pic>
        <p:nvPicPr>
          <p:cNvPr id="13" name="图片 12"/>
          <p:cNvPicPr>
            <a:picLocks noChangeAspect="1"/>
          </p:cNvPicPr>
          <p:nvPr/>
        </p:nvPicPr>
        <p:blipFill>
          <a:blip r:embed="rId3" cstate="print"/>
          <a:stretch>
            <a:fillRect/>
          </a:stretch>
        </p:blipFill>
        <p:spPr>
          <a:xfrm>
            <a:off x="1254377" y="5389105"/>
            <a:ext cx="7096125" cy="1283970"/>
          </a:xfrm>
          <a:prstGeom prst="rect">
            <a:avLst/>
          </a:prstGeom>
        </p:spPr>
      </p:pic>
      <p:grpSp>
        <p:nvGrpSpPr>
          <p:cNvPr id="14" name="组合 13"/>
          <p:cNvGrpSpPr/>
          <p:nvPr/>
        </p:nvGrpSpPr>
        <p:grpSpPr>
          <a:xfrm>
            <a:off x="656579" y="326795"/>
            <a:ext cx="383868" cy="436117"/>
            <a:chOff x="5243471" y="864880"/>
            <a:chExt cx="1399649" cy="1876544"/>
          </a:xfrm>
          <a:solidFill>
            <a:srgbClr val="0070C0"/>
          </a:solidFill>
          <a:effectLst>
            <a:reflection blurRad="101600" stA="52000" endA="300" endPos="35000" dir="5400000" sy="-100000" algn="bl" rotWithShape="0"/>
          </a:effectLst>
        </p:grpSpPr>
        <p:sp>
          <p:nvSpPr>
            <p:cNvPr id="15"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6"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7"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1480642" y="550543"/>
            <a:ext cx="5551781"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有效性</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指南</a:t>
            </a:r>
            <a:r>
              <a:rPr lang="en-US" altLang="zh-CN"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共识收录推荐药物</a:t>
            </a:r>
            <a:endPar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内容占位符 3"/>
          <p:cNvSpPr txBox="1"/>
          <p:nvPr/>
        </p:nvSpPr>
        <p:spPr>
          <a:xfrm>
            <a:off x="984982" y="1409248"/>
            <a:ext cx="10230108" cy="408178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rPr>
              <a:t>缺血性脑卒中指南</a:t>
            </a:r>
            <a:endParaRPr lang="zh-CN" altLang="en-US" sz="1800" b="1"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     脑血管病社区防治指南（</a:t>
            </a:r>
            <a:r>
              <a:rPr lang="en-US" altLang="zh-CN" sz="1600" dirty="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a:t>
            </a:r>
            <a:endParaRPr lang="zh-CN" altLang="en-US" sz="1600" dirty="0">
              <a:latin typeface="微软雅黑" panose="020B0503020204020204" pitchFamily="34" charset="-122"/>
              <a:ea typeface="微软雅黑" panose="020B0503020204020204" pitchFamily="34" charset="-122"/>
            </a:endParaRPr>
          </a:p>
          <a:p>
            <a:pPr marL="57150" indent="-285750">
              <a:lnSpc>
                <a:spcPct val="150000"/>
              </a:lnSpc>
              <a:buFont typeface="Wingdings" panose="05000000000000000000" pitchFamily="2" charset="2"/>
              <a:buChar char="Ø"/>
            </a:pP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缺血性视神经病变、糖尿病视神经病变和糖尿病视网膜病变指南/共识</a:t>
            </a:r>
            <a:endPar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、我国非动脉炎性前部缺血性视神经病变诊断和治疗专家共识（</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、中国糖尿病视神经病变诊断和治疗专家共识（</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2022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年）</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糖尿病视网膜病变病证结合诊疗指南</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2021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57150" indent="-285750">
              <a:lnSpc>
                <a:spcPct val="150000"/>
              </a:lnSpc>
              <a:buFont typeface="Wingdings" panose="05000000000000000000" pitchFamily="2" charset="2"/>
              <a:buChar char="Ø"/>
            </a:pP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sym typeface="+mn-ea"/>
              </a:rPr>
              <a:t>技术审评报告</a:t>
            </a:r>
            <a:endPar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indent="0">
              <a:lnSpc>
                <a:spcPct val="150000"/>
              </a:lnSpc>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本品上市时间为1981年，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无CDE出具的《技</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术审评报告》</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984982" y="520341"/>
            <a:ext cx="383868" cy="436117"/>
            <a:chOff x="5243471" y="864880"/>
            <a:chExt cx="1399649" cy="1876544"/>
          </a:xfrm>
          <a:solidFill>
            <a:srgbClr val="0070C0"/>
          </a:solidFill>
          <a:effectLst>
            <a:reflection blurRad="101600" stA="52000" endA="300" endPos="35000" dir="5400000" sy="-100000" algn="bl" rotWithShape="0"/>
          </a:effectLst>
        </p:grpSpPr>
        <p:sp>
          <p:nvSpPr>
            <p:cNvPr id="6"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cxnSp>
        <p:nvCxnSpPr>
          <p:cNvPr id="15" name="直接连接符 10"/>
          <p:cNvCxnSpPr/>
          <p:nvPr/>
        </p:nvCxnSpPr>
        <p:spPr>
          <a:xfrm>
            <a:off x="1342871" y="1902794"/>
            <a:ext cx="186346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0"/>
          <p:cNvCxnSpPr/>
          <p:nvPr/>
        </p:nvCxnSpPr>
        <p:spPr>
          <a:xfrm>
            <a:off x="1342871" y="2933968"/>
            <a:ext cx="69461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0"/>
          <p:cNvCxnSpPr/>
          <p:nvPr/>
        </p:nvCxnSpPr>
        <p:spPr>
          <a:xfrm>
            <a:off x="1342871" y="4964648"/>
            <a:ext cx="136470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剪去对角的矩形 27"/>
          <p:cNvSpPr/>
          <p:nvPr/>
        </p:nvSpPr>
        <p:spPr>
          <a:xfrm rot="16200000">
            <a:off x="8679794" y="-1501196"/>
            <a:ext cx="596831" cy="5514226"/>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剪去对角的矩形 26"/>
          <p:cNvSpPr/>
          <p:nvPr/>
        </p:nvSpPr>
        <p:spPr>
          <a:xfrm rot="16200000">
            <a:off x="2875982" y="-1477789"/>
            <a:ext cx="596831" cy="5467411"/>
          </a:xfrm>
          <a:prstGeom prst="snip2DiagRect">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custDataLst>
              <p:tags r:id="rId1"/>
            </p:custDataLst>
          </p:nvPr>
        </p:nvSpPr>
        <p:spPr>
          <a:xfrm>
            <a:off x="164082" y="1071767"/>
            <a:ext cx="5629280"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solidFill>
                    <a:prstClr val="white"/>
                  </a:solidFill>
                </a:ln>
                <a:solidFill>
                  <a:prstClr val="white"/>
                </a:solidFill>
                <a:effectLst/>
                <a:uLnTx/>
                <a:uFillTx/>
                <a:latin typeface="微软雅黑" panose="020B0503020204020204" pitchFamily="34" charset="-122"/>
                <a:ea typeface="微软雅黑" panose="020B0503020204020204" pitchFamily="34" charset="-122"/>
              </a:rPr>
              <a:t>创新性说明</a:t>
            </a:r>
            <a:endParaRPr kumimoji="0" lang="zh-CN" altLang="en-US" sz="1800" b="0" i="0" u="none" strike="noStrike" kern="0" cap="none" spc="0" normalizeH="0" baseline="0" noProof="0" dirty="0">
              <a:ln>
                <a:solidFill>
                  <a:prstClr val="white"/>
                </a:solid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9" name="组合 18"/>
          <p:cNvGrpSpPr/>
          <p:nvPr>
            <p:custDataLst>
              <p:tags r:id="rId2"/>
            </p:custDataLst>
          </p:nvPr>
        </p:nvGrpSpPr>
        <p:grpSpPr>
          <a:xfrm>
            <a:off x="6221094" y="1578184"/>
            <a:ext cx="5530214" cy="4971797"/>
            <a:chOff x="6010031" y="2438399"/>
            <a:chExt cx="4049992" cy="4352749"/>
          </a:xfrm>
        </p:grpSpPr>
        <p:sp>
          <p:nvSpPr>
            <p:cNvPr id="20" name="矩形 19"/>
            <p:cNvSpPr/>
            <p:nvPr>
              <p:custDataLst>
                <p:tags r:id="rId3"/>
              </p:custDataLst>
            </p:nvPr>
          </p:nvSpPr>
          <p:spPr>
            <a:xfrm>
              <a:off x="6010031" y="2438399"/>
              <a:ext cx="4049992" cy="4352749"/>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custDataLst>
                <p:tags r:id="rId4"/>
              </p:custDataLst>
            </p:nvPr>
          </p:nvSpPr>
          <p:spPr>
            <a:xfrm>
              <a:off x="6021743" y="2609440"/>
              <a:ext cx="4038280" cy="3820941"/>
            </a:xfrm>
            <a:prstGeom prst="rect">
              <a:avLst/>
            </a:prstGeom>
          </p:spPr>
          <p:txBody>
            <a:bodyPr wrap="square">
              <a:noAutofit/>
            </a:bodyPr>
            <a:lstStyle/>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sym typeface="+mn-ea"/>
                </a:rPr>
                <a:t>降低疾病负担：</a:t>
              </a:r>
              <a:r>
                <a:rPr lang="zh-CN" altLang="en-US" sz="1400" dirty="0">
                  <a:latin typeface="微软雅黑" panose="020B0503020204020204" pitchFamily="34" charset="-122"/>
                  <a:ea typeface="微软雅黑" panose="020B0503020204020204" pitchFamily="34" charset="-122"/>
                  <a:sym typeface="+mn-ea"/>
                </a:rPr>
                <a:t>本品可</a:t>
              </a:r>
              <a:r>
                <a:rPr lang="zh-CN" altLang="en-US" sz="1400" b="1" dirty="0">
                  <a:solidFill>
                    <a:srgbClr val="C00000"/>
                  </a:solidFill>
                  <a:latin typeface="微软雅黑" panose="020B0503020204020204" pitchFamily="34" charset="-122"/>
                  <a:ea typeface="微软雅黑" panose="020B0503020204020204" pitchFamily="34" charset="-122"/>
                  <a:sym typeface="+mn-ea"/>
                </a:rPr>
                <a:t>多路径</a:t>
              </a:r>
              <a:r>
                <a:rPr lang="zh-CN" altLang="en-US" sz="1400" dirty="0">
                  <a:latin typeface="微软雅黑" panose="020B0503020204020204" pitchFamily="34" charset="-122"/>
                  <a:ea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sym typeface="+mn-ea"/>
                </a:rPr>
                <a:t>多靶点</a:t>
              </a:r>
              <a:r>
                <a:rPr lang="zh-CN" altLang="en-US" sz="1400" dirty="0">
                  <a:latin typeface="微软雅黑" panose="020B0503020204020204" pitchFamily="34" charset="-122"/>
                  <a:ea typeface="微软雅黑" panose="020B0503020204020204" pitchFamily="34" charset="-122"/>
                  <a:sym typeface="+mn-ea"/>
                </a:rPr>
                <a:t>用于缺血性脑卒中超急性期、急性期、康复期</a:t>
              </a:r>
              <a:r>
                <a:rPr lang="zh-CN" altLang="en-US" sz="1400" b="1" dirty="0">
                  <a:solidFill>
                    <a:srgbClr val="C00000"/>
                  </a:solidFill>
                  <a:latin typeface="微软雅黑" panose="020B0503020204020204" pitchFamily="34" charset="-122"/>
                  <a:ea typeface="微软雅黑" panose="020B0503020204020204" pitchFamily="34" charset="-122"/>
                  <a:sym typeface="+mn-ea"/>
                </a:rPr>
                <a:t>多阶段</a:t>
              </a:r>
              <a:r>
                <a:rPr lang="zh-CN" altLang="en-US" sz="1400" dirty="0">
                  <a:latin typeface="微软雅黑" panose="020B0503020204020204" pitchFamily="34" charset="-122"/>
                  <a:ea typeface="微软雅黑" panose="020B0503020204020204" pitchFamily="34" charset="-122"/>
                  <a:sym typeface="+mn-ea"/>
                </a:rPr>
                <a:t>，不良反应轻微，可有效改善神经功能，降低缺血性卒中患者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残障率</a:t>
              </a:r>
              <a:r>
                <a:rPr lang="zh-CN" altLang="en-US" sz="1400" dirty="0">
                  <a:latin typeface="微软雅黑" panose="020B0503020204020204" pitchFamily="34" charset="-122"/>
                  <a:ea typeface="微软雅黑" panose="020B0503020204020204" pitchFamily="34" charset="-122"/>
                  <a:sym typeface="+mn-ea"/>
                </a:rPr>
                <a:t>。</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sym typeface="+mn-ea"/>
                </a:rPr>
                <a:t>序贯治疗：</a:t>
              </a:r>
              <a:r>
                <a:rPr lang="zh-CN" altLang="en-US" sz="1400" dirty="0">
                  <a:latin typeface="微软雅黑" panose="020B0503020204020204" pitchFamily="34" charset="-122"/>
                  <a:ea typeface="微软雅黑" panose="020B0503020204020204" pitchFamily="34" charset="-122"/>
                  <a:sym typeface="+mn-ea"/>
                </a:rPr>
                <a:t>本品制剂含注射液和片，可序贯治疗，更好防治卒中引起的急性瘫痪。</a:t>
              </a:r>
              <a:endParaRPr lang="zh-CN" altLang="en-US" sz="1400" dirty="0">
                <a:latin typeface="微软雅黑" panose="020B0503020204020204" pitchFamily="34" charset="-122"/>
                <a:ea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sym typeface="+mn-ea"/>
                </a:rPr>
                <a:t>患者良好的愈后、残障率的降低，可减轻医保支付压力和患者家庭经济负担。</a:t>
              </a:r>
              <a:endParaRPr lang="zh-CN" altLang="en-US" sz="1400" b="1" dirty="0">
                <a:latin typeface="微软雅黑" panose="020B0503020204020204" pitchFamily="34" charset="-122"/>
                <a:ea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sym typeface="+mn-ea"/>
                </a:rPr>
                <a:t>社会效益：</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建立的原植物山莨菪</a:t>
              </a:r>
              <a:r>
                <a:rPr lang="zh-CN" altLang="en-US" sz="1400" b="1" dirty="0">
                  <a:solidFill>
                    <a:srgbClr val="C00000"/>
                  </a:solidFill>
                  <a:latin typeface="微软雅黑" panose="020B0503020204020204" pitchFamily="34" charset="-122"/>
                  <a:ea typeface="微软雅黑" panose="020B0503020204020204" pitchFamily="34" charset="-122"/>
                  <a:sym typeface="+mn-ea"/>
                </a:rPr>
                <a:t>种植基地</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已累计投入近亿元，</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推动了色达、若尔盖、阿坝等</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8</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个</a:t>
              </a:r>
              <a:r>
                <a:rPr lang="zh-CN" altLang="en-US" sz="1400" b="1" dirty="0">
                  <a:solidFill>
                    <a:srgbClr val="C00000"/>
                  </a:solidFill>
                  <a:latin typeface="微软雅黑" panose="020B0503020204020204" pitchFamily="34" charset="-122"/>
                  <a:ea typeface="微软雅黑" panose="020B0503020204020204" pitchFamily="34" charset="-122"/>
                  <a:sym typeface="+mn-ea"/>
                </a:rPr>
                <a:t>青藏高原</a:t>
              </a:r>
              <a:r>
                <a:rPr lang="zh-CN" altLang="en-US" sz="1400" dirty="0">
                  <a:latin typeface="微软雅黑" panose="020B0503020204020204" pitchFamily="34" charset="-122"/>
                  <a:ea typeface="微软雅黑" panose="020B0503020204020204" pitchFamily="34" charset="-122"/>
                  <a:sym typeface="+mn-ea"/>
                </a:rPr>
                <a:t>地区国</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sym typeface="+mn-ea"/>
                </a:rPr>
                <a:t>家乡村振兴重点帮扶县的</a:t>
              </a:r>
              <a:r>
                <a:rPr lang="zh-CN" altLang="en-US" sz="1400" b="1" dirty="0">
                  <a:solidFill>
                    <a:srgbClr val="C00000"/>
                  </a:solidFill>
                  <a:latin typeface="微软雅黑" panose="020B0503020204020204" pitchFamily="34" charset="-122"/>
                  <a:ea typeface="微软雅黑" panose="020B0503020204020204" pitchFamily="34" charset="-122"/>
                  <a:sym typeface="+mn-ea"/>
                </a:rPr>
                <a:t>乡村振兴；</a:t>
              </a:r>
              <a:r>
                <a:rPr lang="zh-CN" altLang="en-US" sz="1400" dirty="0">
                  <a:latin typeface="微软雅黑" panose="020B0503020204020204" pitchFamily="34" charset="-122"/>
                  <a:ea typeface="微软雅黑" panose="020B0503020204020204" pitchFamily="34" charset="-122"/>
                  <a:sym typeface="+mn-ea"/>
                </a:rPr>
                <a:t>全产业链创新发展可创造更多就业机会。</a:t>
              </a:r>
              <a:endParaRPr lang="en-US" altLang="zh-CN" sz="1400" dirty="0">
                <a:latin typeface="微软雅黑" panose="020B0503020204020204" pitchFamily="34" charset="-122"/>
                <a:ea typeface="微软雅黑" panose="020B0503020204020204" pitchFamily="34" charset="-122"/>
                <a:sym typeface="+mn-ea"/>
              </a:endParaRPr>
            </a:p>
            <a:p>
              <a:pPr marL="285750" lvl="0" indent="-285750">
                <a:lnSpc>
                  <a:spcPct val="180000"/>
                </a:lnSpc>
                <a:spcBef>
                  <a:spcPts val="0"/>
                </a:spcBef>
                <a:spcAft>
                  <a:spcPts val="0"/>
                </a:spcAft>
                <a:buFont typeface="Wingdings" panose="05000000000000000000" pitchFamily="2" charset="2"/>
                <a:buChar char="Ø"/>
              </a:pPr>
              <a:endParaRPr lang="en-US" altLang="zh-CN" sz="1400" b="1" dirty="0">
                <a:latin typeface="微软雅黑" panose="020B0503020204020204" pitchFamily="34" charset="-122"/>
                <a:ea typeface="微软雅黑" panose="020B0503020204020204" pitchFamily="34" charset="-122"/>
                <a:sym typeface="+mn-ea"/>
              </a:endParaRPr>
            </a:p>
          </p:txBody>
        </p:sp>
      </p:grpSp>
      <p:sp>
        <p:nvSpPr>
          <p:cNvPr id="23" name="矩形 22"/>
          <p:cNvSpPr/>
          <p:nvPr>
            <p:custDataLst>
              <p:tags r:id="rId5"/>
            </p:custDataLst>
          </p:nvPr>
        </p:nvSpPr>
        <p:spPr>
          <a:xfrm>
            <a:off x="427407" y="1566258"/>
            <a:ext cx="5477276" cy="4995648"/>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23"/>
          <p:cNvSpPr/>
          <p:nvPr>
            <p:custDataLst>
              <p:tags r:id="rId6"/>
            </p:custDataLst>
          </p:nvPr>
        </p:nvSpPr>
        <p:spPr>
          <a:xfrm>
            <a:off x="525150" y="1779271"/>
            <a:ext cx="5379533" cy="5078730"/>
          </a:xfrm>
          <a:prstGeom prst="rect">
            <a:avLst/>
          </a:prstGeom>
          <a:ln>
            <a:noFill/>
          </a:ln>
        </p:spPr>
        <p:txBody>
          <a:bodyPr wrap="square">
            <a:noAutofit/>
          </a:bodyPr>
          <a:lstStyle/>
          <a:p>
            <a:pPr marL="285750" lvl="0" indent="-285750">
              <a:lnSpc>
                <a:spcPct val="150000"/>
              </a:lnSpc>
              <a:buFont typeface="Wingdings" panose="05000000000000000000" pitchFamily="2" charset="2"/>
              <a:buChar char="Ø"/>
            </a:pP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中国原创</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1类</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新药：</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氢溴酸樟柳碱注射液是源于我国传统中藏药山莨菪的我国</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原创植化药，相当于现在的1类新药</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，与青蒿素同期。</a:t>
            </a:r>
            <a:endPar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国际荣誉：</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基于莨菪类药物的研究成果机体微循环</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修氏理论</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，获</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“1983</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世界十大科技进展之一</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产品奖项：</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荣获</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1978</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全国科学大会奖</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和四川省科学技术成果奖、</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1983</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国家发明奖</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1986</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年卫生部乙级科学技术成果、</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1990</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年卫生部全国医药卫生科技成果优秀奖、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年中华中医药学会科学技术奖一等奖、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2023</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年四川省科技进步一等奖。</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质量标准：</a:t>
            </a:r>
            <a:r>
              <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2022</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原料药</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提升</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后质</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量标准已获</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CDE</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批准。</a:t>
            </a:r>
            <a:endPar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sym typeface="+mn-ea"/>
              </a:rPr>
              <a:t>药材资源：</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sym typeface="+mn-ea"/>
              </a:rPr>
              <a:t>实现了原植物</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山莨菪从</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野生</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sym typeface="+mn-ea"/>
              </a:rPr>
              <a:t>稀缺</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到</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现代化规模种植。</a:t>
            </a:r>
            <a:endParaRPr lang="en-US" altLang="zh-CN"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专利：</a:t>
            </a:r>
            <a:r>
              <a:rPr lang="en-US" altLang="zh-CN"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1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获得晶型发明专利</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2023</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年获得制</a:t>
            </a:r>
            <a:r>
              <a:rPr lang="zh-CN" altLang="en-US" sz="1400" dirty="0">
                <a:latin typeface="微软雅黑" panose="020B0503020204020204" pitchFamily="34" charset="-122"/>
                <a:ea typeface="微软雅黑" panose="020B0503020204020204" pitchFamily="34" charset="-122"/>
              </a:rPr>
              <a:t>备工艺专利</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项。</a:t>
            </a:r>
            <a:endParaRPr lang="en-US" altLang="zh-CN" sz="1400" dirty="0">
              <a:latin typeface="微软雅黑" panose="020B0503020204020204" pitchFamily="34" charset="-122"/>
              <a:ea typeface="微软雅黑" panose="020B0503020204020204" pitchFamily="34" charset="-122"/>
            </a:endParaRPr>
          </a:p>
          <a:p>
            <a:pPr lvl="0">
              <a:lnSpc>
                <a:spcPct val="150000"/>
              </a:lnSpc>
            </a:pP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a:p>
            <a:pPr marL="285750" lvl="0" indent="-285750">
              <a:lnSpc>
                <a:spcPct val="150000"/>
              </a:lnSpc>
              <a:buFont typeface="Wingdings" panose="05000000000000000000" pitchFamily="2" charset="2"/>
              <a:buChar char="Ø"/>
            </a:pPr>
            <a:endParaRPr lang="zh-CN" altLang="en-US" sz="13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标题 1"/>
          <p:cNvSpPr txBox="1"/>
          <p:nvPr/>
        </p:nvSpPr>
        <p:spPr>
          <a:xfrm>
            <a:off x="1437146" y="308020"/>
            <a:ext cx="2998396"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rPr>
              <a:t>创新性</a:t>
            </a:r>
            <a:endParaRPr lang="zh-CN"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custDataLst>
              <p:tags r:id="rId7"/>
            </p:custDataLst>
          </p:nvPr>
        </p:nvSpPr>
        <p:spPr>
          <a:xfrm>
            <a:off x="6182361" y="1071766"/>
            <a:ext cx="5530214"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solidFill>
                    <a:prstClr val="white"/>
                  </a:solidFill>
                </a:ln>
                <a:solidFill>
                  <a:schemeClr val="bg1"/>
                </a:solidFill>
                <a:effectLst/>
                <a:uLnTx/>
                <a:uFillTx/>
                <a:latin typeface="微软雅黑" panose="020B0503020204020204" pitchFamily="34" charset="-122"/>
                <a:ea typeface="微软雅黑" panose="020B0503020204020204" pitchFamily="34" charset="-122"/>
              </a:rPr>
              <a:t>创新性收益</a:t>
            </a:r>
            <a:endParaRPr kumimoji="0" lang="zh-CN" altLang="en-US" sz="1800" b="0" i="0" u="none" strike="noStrike" kern="0" cap="none" spc="0" normalizeH="0" baseline="0" noProof="0" dirty="0">
              <a:ln>
                <a:solidFill>
                  <a:prstClr val="white"/>
                </a:solid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937480" y="166126"/>
            <a:ext cx="362110" cy="492958"/>
            <a:chOff x="7655702" y="807719"/>
            <a:chExt cx="1585833" cy="1904307"/>
          </a:xfrm>
          <a:solidFill>
            <a:srgbClr val="0070C0"/>
          </a:solidFill>
          <a:effectLst>
            <a:reflection blurRad="101600" stA="52000" endA="300" endPos="35000" dir="5400000" sy="-100000" algn="bl" rotWithShape="0"/>
          </a:effectLst>
        </p:grpSpPr>
        <p:sp>
          <p:nvSpPr>
            <p:cNvPr id="40" name="任意多边形: 形状 13"/>
            <p:cNvSpPr/>
            <p:nvPr/>
          </p:nvSpPr>
          <p:spPr>
            <a:xfrm>
              <a:off x="7655702" y="807719"/>
              <a:ext cx="1585833" cy="1904307"/>
            </a:xfrm>
            <a:custGeom>
              <a:avLst/>
              <a:gdLst>
                <a:gd name="connsiteX0" fmla="*/ 868861 w 1585833"/>
                <a:gd name="connsiteY0" fmla="*/ 1548271 h 1904307"/>
                <a:gd name="connsiteX1" fmla="*/ 0 w 1585833"/>
                <a:gd name="connsiteY1" fmla="*/ 1548271 h 1904307"/>
                <a:gd name="connsiteX2" fmla="*/ 0 w 1585833"/>
                <a:gd name="connsiteY2" fmla="*/ 1548271 h 1904307"/>
                <a:gd name="connsiteX3" fmla="*/ 122490 w 1585833"/>
                <a:gd name="connsiteY3" fmla="*/ 1059945 h 1904307"/>
                <a:gd name="connsiteX4" fmla="*/ 692475 w 1585833"/>
                <a:gd name="connsiteY4" fmla="*/ 0 h 1904307"/>
                <a:gd name="connsiteX5" fmla="*/ 692475 w 1585833"/>
                <a:gd name="connsiteY5" fmla="*/ 0 h 1904307"/>
                <a:gd name="connsiteX6" fmla="*/ 842730 w 1585833"/>
                <a:gd name="connsiteY6" fmla="*/ 473627 h 1904307"/>
                <a:gd name="connsiteX7" fmla="*/ 447496 w 1585833"/>
                <a:gd name="connsiteY7" fmla="*/ 1208566 h 1904307"/>
                <a:gd name="connsiteX8" fmla="*/ 868861 w 1585833"/>
                <a:gd name="connsiteY8" fmla="*/ 1208566 h 1904307"/>
                <a:gd name="connsiteX9" fmla="*/ 868861 w 1585833"/>
                <a:gd name="connsiteY9" fmla="*/ 1174269 h 1904307"/>
                <a:gd name="connsiteX10" fmla="*/ 1236330 w 1585833"/>
                <a:gd name="connsiteY10" fmla="*/ 806799 h 1904307"/>
                <a:gd name="connsiteX11" fmla="*/ 1236330 w 1585833"/>
                <a:gd name="connsiteY11" fmla="*/ 806799 h 1904307"/>
                <a:gd name="connsiteX12" fmla="*/ 1236330 w 1585833"/>
                <a:gd name="connsiteY12" fmla="*/ 1208566 h 1904307"/>
                <a:gd name="connsiteX13" fmla="*/ 1585834 w 1585833"/>
                <a:gd name="connsiteY13" fmla="*/ 1208566 h 1904307"/>
                <a:gd name="connsiteX14" fmla="*/ 1585834 w 1585833"/>
                <a:gd name="connsiteY14" fmla="*/ 1208566 h 1904307"/>
                <a:gd name="connsiteX15" fmla="*/ 1246129 w 1585833"/>
                <a:gd name="connsiteY15" fmla="*/ 1548271 h 1904307"/>
                <a:gd name="connsiteX16" fmla="*/ 1236330 w 1585833"/>
                <a:gd name="connsiteY16" fmla="*/ 1548271 h 1904307"/>
                <a:gd name="connsiteX17" fmla="*/ 1236330 w 1585833"/>
                <a:gd name="connsiteY17" fmla="*/ 1904308 h 1904307"/>
                <a:gd name="connsiteX18" fmla="*/ 1224898 w 1585833"/>
                <a:gd name="connsiteY18" fmla="*/ 1904308 h 1904307"/>
                <a:gd name="connsiteX19" fmla="*/ 868861 w 1585833"/>
                <a:gd name="connsiteY19" fmla="*/ 1548271 h 1904307"/>
                <a:gd name="connsiteX20" fmla="*/ 868861 w 1585833"/>
                <a:gd name="connsiteY20" fmla="*/ 1548271 h 19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5833" h="1904307">
                  <a:moveTo>
                    <a:pt x="868861" y="1548271"/>
                  </a:moveTo>
                  <a:lnTo>
                    <a:pt x="0" y="1548271"/>
                  </a:lnTo>
                  <a:lnTo>
                    <a:pt x="0" y="1548271"/>
                  </a:lnTo>
                  <a:cubicBezTo>
                    <a:pt x="0" y="1378418"/>
                    <a:pt x="42463" y="1210199"/>
                    <a:pt x="122490" y="1059945"/>
                  </a:cubicBezTo>
                  <a:lnTo>
                    <a:pt x="692475" y="0"/>
                  </a:lnTo>
                  <a:lnTo>
                    <a:pt x="692475" y="0"/>
                  </a:lnTo>
                  <a:cubicBezTo>
                    <a:pt x="867228" y="88193"/>
                    <a:pt x="935822" y="302141"/>
                    <a:pt x="842730" y="473627"/>
                  </a:cubicBezTo>
                  <a:lnTo>
                    <a:pt x="447496" y="1208566"/>
                  </a:lnTo>
                  <a:lnTo>
                    <a:pt x="868861" y="1208566"/>
                  </a:lnTo>
                  <a:lnTo>
                    <a:pt x="868861" y="1174269"/>
                  </a:lnTo>
                  <a:cubicBezTo>
                    <a:pt x="868861" y="971752"/>
                    <a:pt x="1033813" y="806799"/>
                    <a:pt x="1236330" y="806799"/>
                  </a:cubicBezTo>
                  <a:lnTo>
                    <a:pt x="1236330" y="806799"/>
                  </a:lnTo>
                  <a:lnTo>
                    <a:pt x="1236330" y="1208566"/>
                  </a:lnTo>
                  <a:lnTo>
                    <a:pt x="1585834" y="1208566"/>
                  </a:lnTo>
                  <a:lnTo>
                    <a:pt x="1585834" y="1208566"/>
                  </a:lnTo>
                  <a:cubicBezTo>
                    <a:pt x="1585834" y="1396383"/>
                    <a:pt x="1433947" y="1548271"/>
                    <a:pt x="1246129" y="1548271"/>
                  </a:cubicBezTo>
                  <a:lnTo>
                    <a:pt x="1236330" y="1548271"/>
                  </a:lnTo>
                  <a:lnTo>
                    <a:pt x="1236330" y="1904308"/>
                  </a:lnTo>
                  <a:lnTo>
                    <a:pt x="1224898" y="1904308"/>
                  </a:lnTo>
                  <a:cubicBezTo>
                    <a:pt x="1028914" y="1904308"/>
                    <a:pt x="868861" y="1744254"/>
                    <a:pt x="868861" y="1548271"/>
                  </a:cubicBezTo>
                  <a:lnTo>
                    <a:pt x="868861" y="1548271"/>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1" name="任意多边形: 形状 14"/>
            <p:cNvSpPr/>
            <p:nvPr/>
          </p:nvSpPr>
          <p:spPr>
            <a:xfrm>
              <a:off x="7864794" y="807719"/>
              <a:ext cx="675270" cy="1208565"/>
            </a:xfrm>
            <a:custGeom>
              <a:avLst/>
              <a:gdLst>
                <a:gd name="connsiteX0" fmla="*/ 238404 w 675270"/>
                <a:gd name="connsiteY0" fmla="*/ 1208566 h 1208565"/>
                <a:gd name="connsiteX1" fmla="*/ 238404 w 675270"/>
                <a:gd name="connsiteY1" fmla="*/ 1208566 h 1208565"/>
                <a:gd name="connsiteX2" fmla="*/ 633638 w 675270"/>
                <a:gd name="connsiteY2" fmla="*/ 473627 h 1208565"/>
                <a:gd name="connsiteX3" fmla="*/ 483383 w 675270"/>
                <a:gd name="connsiteY3" fmla="*/ 0 h 1208565"/>
                <a:gd name="connsiteX4" fmla="*/ 483383 w 675270"/>
                <a:gd name="connsiteY4" fmla="*/ 0 h 1208565"/>
                <a:gd name="connsiteX5" fmla="*/ 27722 w 675270"/>
                <a:gd name="connsiteY5" fmla="*/ 860695 h 1208565"/>
                <a:gd name="connsiteX6" fmla="*/ 238404 w 675270"/>
                <a:gd name="connsiteY6" fmla="*/ 1208566 h 12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270" h="1208565">
                  <a:moveTo>
                    <a:pt x="238404" y="1208566"/>
                  </a:moveTo>
                  <a:lnTo>
                    <a:pt x="238404" y="1208566"/>
                  </a:lnTo>
                  <a:lnTo>
                    <a:pt x="633638" y="473627"/>
                  </a:lnTo>
                  <a:cubicBezTo>
                    <a:pt x="726730" y="302141"/>
                    <a:pt x="658136" y="86559"/>
                    <a:pt x="483383" y="0"/>
                  </a:cubicBezTo>
                  <a:lnTo>
                    <a:pt x="483383" y="0"/>
                  </a:lnTo>
                  <a:cubicBezTo>
                    <a:pt x="483383" y="0"/>
                    <a:pt x="215539" y="503025"/>
                    <a:pt x="27722" y="860695"/>
                  </a:cubicBezTo>
                  <a:cubicBezTo>
                    <a:pt x="-55571" y="1019115"/>
                    <a:pt x="58752" y="1208566"/>
                    <a:pt x="238404" y="12085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2" name="任意多边形: 形状 15"/>
            <p:cNvSpPr/>
            <p:nvPr/>
          </p:nvSpPr>
          <p:spPr>
            <a:xfrm>
              <a:off x="8524563" y="1614518"/>
              <a:ext cx="367469" cy="401766"/>
            </a:xfrm>
            <a:custGeom>
              <a:avLst/>
              <a:gdLst>
                <a:gd name="connsiteX0" fmla="*/ 367469 w 367469"/>
                <a:gd name="connsiteY0" fmla="*/ 0 h 401766"/>
                <a:gd name="connsiteX1" fmla="*/ 0 w 367469"/>
                <a:gd name="connsiteY1" fmla="*/ 367469 h 401766"/>
                <a:gd name="connsiteX2" fmla="*/ 0 w 367469"/>
                <a:gd name="connsiteY2" fmla="*/ 401766 h 401766"/>
                <a:gd name="connsiteX3" fmla="*/ 107791 w 367469"/>
                <a:gd name="connsiteY3" fmla="*/ 401766 h 401766"/>
                <a:gd name="connsiteX4" fmla="*/ 367469 w 367469"/>
                <a:gd name="connsiteY4" fmla="*/ 142088 h 401766"/>
                <a:gd name="connsiteX5" fmla="*/ 367469 w 367469"/>
                <a:gd name="connsiteY5" fmla="*/ 0 h 40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469" h="401766">
                  <a:moveTo>
                    <a:pt x="367469" y="0"/>
                  </a:moveTo>
                  <a:cubicBezTo>
                    <a:pt x="164952" y="0"/>
                    <a:pt x="0" y="164953"/>
                    <a:pt x="0" y="367469"/>
                  </a:cubicBezTo>
                  <a:lnTo>
                    <a:pt x="0" y="401766"/>
                  </a:lnTo>
                  <a:lnTo>
                    <a:pt x="107791" y="401766"/>
                  </a:lnTo>
                  <a:cubicBezTo>
                    <a:pt x="251512" y="401766"/>
                    <a:pt x="367469" y="285809"/>
                    <a:pt x="367469" y="142088"/>
                  </a:cubicBezTo>
                  <a:lnTo>
                    <a:pt x="367469"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grpSp>
    </p:spTree>
  </p:cSld>
  <p:clrMapOvr>
    <a:masterClrMapping/>
  </p:clrMapOvr>
</p:sld>
</file>

<file path=ppt/tags/tag1.xml><?xml version="1.0" encoding="utf-8"?>
<p:tagLst xmlns:p="http://schemas.openxmlformats.org/presentationml/2006/main">
  <p:tag name="EE4P_MASTERWIZARD" val="TitleAndEndImages"/>
</p:tagLst>
</file>

<file path=ppt/tags/tag10.xml><?xml version="1.0" encoding="utf-8"?>
<p:tagLst xmlns:p="http://schemas.openxmlformats.org/presentationml/2006/main">
  <p:tag name="EE4P_INTELLIGENT_ELEMENT" val="{Name}"/>
</p:tagLst>
</file>

<file path=ppt/tags/tag11.xml><?xml version="1.0" encoding="utf-8"?>
<p:tagLst xmlns:p="http://schemas.openxmlformats.org/presentationml/2006/main">
  <p:tag name="EE4P_INTELLIGENT_ELEMENT" val="{Name}"/>
</p:tagLst>
</file>

<file path=ppt/tags/tag12.xml><?xml version="1.0" encoding="utf-8"?>
<p:tagLst xmlns:p="http://schemas.openxmlformats.org/presentationml/2006/main">
  <p:tag name="EE4P_INTELLIGENT_ELEMENT" val="{Name}"/>
</p:tagLst>
</file>

<file path=ppt/tags/tag13.xml><?xml version="1.0" encoding="utf-8"?>
<p:tagLst xmlns:p="http://schemas.openxmlformats.org/presentationml/2006/main">
  <p:tag name="EE4P_INTELLIGENT_ELEMENT" val="{Name}"/>
</p:tagLst>
</file>

<file path=ppt/tags/tag14.xml><?xml version="1.0" encoding="utf-8"?>
<p:tagLst xmlns:p="http://schemas.openxmlformats.org/presentationml/2006/main">
  <p:tag name="EE4P_INTELLIGENT_ELEMENT" val="{Name}"/>
</p:tagLst>
</file>

<file path=ppt/tags/tag15.xml><?xml version="1.0" encoding="utf-8"?>
<p:tagLst xmlns:p="http://schemas.openxmlformats.org/presentationml/2006/main">
  <p:tag name="EE4P_INTELLIGENT_ELEMENT" val="{Name}"/>
</p:tagLst>
</file>

<file path=ppt/tags/tag16.xml><?xml version="1.0" encoding="utf-8"?>
<p:tagLst xmlns:p="http://schemas.openxmlformats.org/presentationml/2006/main">
  <p:tag name="EE4P_INTELLIGENT_ELEMENT" val="{Name}"/>
</p:tagLst>
</file>

<file path=ppt/tags/tag17.xml><?xml version="1.0" encoding="utf-8"?>
<p:tagLst xmlns:p="http://schemas.openxmlformats.org/presentationml/2006/main">
  <p:tag name="EE4P_INTELLIGENT_ELEMENT" val="{Name}"/>
</p:tagLst>
</file>

<file path=ppt/tags/tag18.xml><?xml version="1.0" encoding="utf-8"?>
<p:tagLst xmlns:p="http://schemas.openxmlformats.org/presentationml/2006/main">
  <p:tag name="EE4P_INTELLIGENT_ELEMENT" val="{Name}"/>
</p:tagLst>
</file>

<file path=ppt/tags/tag19.xml><?xml version="1.0" encoding="utf-8"?>
<p:tagLst xmlns:p="http://schemas.openxmlformats.org/presentationml/2006/main">
  <p:tag name="EE4P_INTELLIGENT_ELEMENT" val="{Name}"/>
</p:tagLst>
</file>

<file path=ppt/tags/tag2.xml><?xml version="1.0" encoding="utf-8"?>
<p:tagLst xmlns:p="http://schemas.openxmlformats.org/presentationml/2006/main">
  <p:tag name="EE4P_INTELLIGENT_ELEMENT" val="{Name}"/>
</p:tagLst>
</file>

<file path=ppt/tags/tag20.xml><?xml version="1.0" encoding="utf-8"?>
<p:tagLst xmlns:p="http://schemas.openxmlformats.org/presentationml/2006/main">
  <p:tag name="EE4P_INTELLIGENT_ELEMENT" val="{Name}"/>
</p:tagLst>
</file>

<file path=ppt/tags/tag21.xml><?xml version="1.0" encoding="utf-8"?>
<p:tagLst xmlns:p="http://schemas.openxmlformats.org/presentationml/2006/main">
  <p:tag name="EE4P_INTELLIGENT_ELEMENT" val="{Name}"/>
</p:tagLst>
</file>

<file path=ppt/tags/tag22.xml><?xml version="1.0" encoding="utf-8"?>
<p:tagLst xmlns:p="http://schemas.openxmlformats.org/presentationml/2006/main">
  <p:tag name="EE4P_INTELLIGENT_ELEMENT" val="{Name}"/>
</p:tagLst>
</file>

<file path=ppt/tags/tag23.xml><?xml version="1.0" encoding="utf-8"?>
<p:tagLst xmlns:p="http://schemas.openxmlformats.org/presentationml/2006/main">
  <p:tag name="EE4P_INTELLIGENT_ELEMENT" val="{Name}"/>
</p:tagLst>
</file>

<file path=ppt/tags/tag24.xml><?xml version="1.0" encoding="utf-8"?>
<p:tagLst xmlns:p="http://schemas.openxmlformats.org/presentationml/2006/main">
  <p:tag name="EE4P_MASTERWIZARD" val="TitleAndEndImages"/>
</p:tagLst>
</file>

<file path=ppt/tags/tag25.xml><?xml version="1.0" encoding="utf-8"?>
<p:tagLst xmlns:p="http://schemas.openxmlformats.org/presentationml/2006/main">
  <p:tag name="EE4P_INTELLIGENT_ELEMENT" val="{Name}"/>
</p:tagLst>
</file>

<file path=ppt/tags/tag26.xml><?xml version="1.0" encoding="utf-8"?>
<p:tagLst xmlns:p="http://schemas.openxmlformats.org/presentationml/2006/main">
  <p:tag name="EE4P_MASTERWIZARD" val="TitleAndEndImages"/>
</p:tagLst>
</file>

<file path=ppt/tags/tag27.xml><?xml version="1.0" encoding="utf-8"?>
<p:tagLst xmlns:p="http://schemas.openxmlformats.org/presentationml/2006/main">
  <p:tag name="EE4P_INTELLIGENT_ELEMENT" val="{Name}"/>
</p:tagLst>
</file>

<file path=ppt/tags/tag28.xml><?xml version="1.0" encoding="utf-8"?>
<p:tagLst xmlns:p="http://schemas.openxmlformats.org/presentationml/2006/main">
  <p:tag name="EE4P_INTELLIGENT_ELEMENT" val="{Name}"/>
</p:tagLst>
</file>

<file path=ppt/tags/tag29.xml><?xml version="1.0" encoding="utf-8"?>
<p:tagLst xmlns:p="http://schemas.openxmlformats.org/presentationml/2006/main">
  <p:tag name="EE4P_INTELLIGENT_ELEMENT" val="{Name}"/>
</p:tagLst>
</file>

<file path=ppt/tags/tag3.xml><?xml version="1.0" encoding="utf-8"?>
<p:tagLst xmlns:p="http://schemas.openxmlformats.org/presentationml/2006/main">
  <p:tag name="EE4P_INTELLIGENT_ELEMENT" val="{Name}"/>
</p:tagLst>
</file>

<file path=ppt/tags/tag30.xml><?xml version="1.0" encoding="utf-8"?>
<p:tagLst xmlns:p="http://schemas.openxmlformats.org/presentationml/2006/main">
  <p:tag name="EE4P_INTELLIGENT_ELEMENT" val="{Name}"/>
</p:tagLst>
</file>

<file path=ppt/tags/tag31.xml><?xml version="1.0" encoding="utf-8"?>
<p:tagLst xmlns:p="http://schemas.openxmlformats.org/presentationml/2006/main">
  <p:tag name="EE4P_INTELLIGENT_ELEMENT" val="{Name}"/>
</p:tagLst>
</file>

<file path=ppt/tags/tag32.xml><?xml version="1.0" encoding="utf-8"?>
<p:tagLst xmlns:p="http://schemas.openxmlformats.org/presentationml/2006/main">
  <p:tag name="EE4P_INTELLIGENT_ELEMENT" val="{Name}"/>
</p:tagLst>
</file>

<file path=ppt/tags/tag33.xml><?xml version="1.0" encoding="utf-8"?>
<p:tagLst xmlns:p="http://schemas.openxmlformats.org/presentationml/2006/main">
  <p:tag name="EE4P_INTELLIGENT_ELEMENT" val="{Name}"/>
</p:tagLst>
</file>

<file path=ppt/tags/tag34.xml><?xml version="1.0" encoding="utf-8"?>
<p:tagLst xmlns:p="http://schemas.openxmlformats.org/presentationml/2006/main">
  <p:tag name="EE4P_INTELLIGENT_ELEMENT" val="{Name}"/>
</p:tagLst>
</file>

<file path=ppt/tags/tag35.xml><?xml version="1.0" encoding="utf-8"?>
<p:tagLst xmlns:p="http://schemas.openxmlformats.org/presentationml/2006/main">
  <p:tag name="EE4P_INTELLIGENT_ELEMENT" val="{Name}"/>
</p:tagLst>
</file>

<file path=ppt/tags/tag36.xml><?xml version="1.0" encoding="utf-8"?>
<p:tagLst xmlns:p="http://schemas.openxmlformats.org/presentationml/2006/main">
  <p:tag name="EE4P_INTELLIGENT_ELEMENT" val="{Name}"/>
</p:tagLst>
</file>

<file path=ppt/tags/tag37.xml><?xml version="1.0" encoding="utf-8"?>
<p:tagLst xmlns:p="http://schemas.openxmlformats.org/presentationml/2006/main">
  <p:tag name="EE4P_INTELLIGENT_ELEMENT" val="{Name}"/>
</p:tagLst>
</file>

<file path=ppt/tags/tag38.xml><?xml version="1.0" encoding="utf-8"?>
<p:tagLst xmlns:p="http://schemas.openxmlformats.org/presentationml/2006/main">
  <p:tag name="EE4P_INTELLIGENT_ELEMENT" val="{Name}"/>
</p:tagLst>
</file>

<file path=ppt/tags/tag39.xml><?xml version="1.0" encoding="utf-8"?>
<p:tagLst xmlns:p="http://schemas.openxmlformats.org/presentationml/2006/main">
  <p:tag name="EE4P_INTELLIGENT_ELEMENT" val="{Name}"/>
</p:tagLst>
</file>

<file path=ppt/tags/tag4.xml><?xml version="1.0" encoding="utf-8"?>
<p:tagLst xmlns:p="http://schemas.openxmlformats.org/presentationml/2006/main">
  <p:tag name="EE4P_INTELLIGENT_ELEMENT" val="{Name}"/>
</p:tagLst>
</file>

<file path=ppt/tags/tag40.xml><?xml version="1.0" encoding="utf-8"?>
<p:tagLst xmlns:p="http://schemas.openxmlformats.org/presentationml/2006/main">
  <p:tag name="EE4P_INTELLIGENT_ELEMENT" val="{Name}"/>
</p:tagLst>
</file>

<file path=ppt/tags/tag41.xml><?xml version="1.0" encoding="utf-8"?>
<p:tagLst xmlns:p="http://schemas.openxmlformats.org/presentationml/2006/main">
  <p:tag name="EE4P_INTELLIGENT_ELEMENT" val="{Name}"/>
</p:tagLst>
</file>

<file path=ppt/tags/tag42.xml><?xml version="1.0" encoding="utf-8"?>
<p:tagLst xmlns:p="http://schemas.openxmlformats.org/presentationml/2006/main">
  <p:tag name="EE4P_INTELLIGENT_ELEMENT" val="{Name}"/>
</p:tagLst>
</file>

<file path=ppt/tags/tag43.xml><?xml version="1.0" encoding="utf-8"?>
<p:tagLst xmlns:p="http://schemas.openxmlformats.org/presentationml/2006/main">
  <p:tag name="EE4P_INTELLIGENT_ELEMENT" val="{Name}"/>
</p:tagLst>
</file>

<file path=ppt/tags/tag44.xml><?xml version="1.0" encoding="utf-8"?>
<p:tagLst xmlns:p="http://schemas.openxmlformats.org/presentationml/2006/main">
  <p:tag name="EE4P_INTELLIGENT_ELEMENT" val="{Name}"/>
</p:tagLst>
</file>

<file path=ppt/tags/tag45.xml><?xml version="1.0" encoding="utf-8"?>
<p:tagLst xmlns:p="http://schemas.openxmlformats.org/presentationml/2006/main">
  <p:tag name="EE4P_INTELLIGENT_ELEMENT" val="{Name}"/>
</p:tagLst>
</file>

<file path=ppt/tags/tag46.xml><?xml version="1.0" encoding="utf-8"?>
<p:tagLst xmlns:p="http://schemas.openxmlformats.org/presentationml/2006/main">
  <p:tag name="EE4P_INTELLIGENT_ELEMENT" val="{Name}"/>
</p:tagLst>
</file>

<file path=ppt/tags/tag47.xml><?xml version="1.0" encoding="utf-8"?>
<p:tagLst xmlns:p="http://schemas.openxmlformats.org/presentationml/2006/main">
  <p:tag name="EE4P_INTELLIGENT_ELEMENT" val="{Name}"/>
</p:tagLst>
</file>

<file path=ppt/tags/tag48.xml><?xml version="1.0" encoding="utf-8"?>
<p:tagLst xmlns:p="http://schemas.openxmlformats.org/presentationml/2006/main">
  <p:tag name="EE4P_INTELLIGENT_ELEMENT" val="{Name}"/>
</p:tagLst>
</file>

<file path=ppt/tags/tag49.xml><?xml version="1.0" encoding="utf-8"?>
<p:tagLst xmlns:p="http://schemas.openxmlformats.org/presentationml/2006/main">
  <p:tag name="EE4P_INTELLIGENT_ELEMENT" val="{Name}"/>
</p:tagLst>
</file>

<file path=ppt/tags/tag5.xml><?xml version="1.0" encoding="utf-8"?>
<p:tagLst xmlns:p="http://schemas.openxmlformats.org/presentationml/2006/main">
  <p:tag name="EE4P_INTELLIGENT_ELEMENT" val="{Name}"/>
</p:tagLst>
</file>

<file path=ppt/tags/tag50.xml><?xml version="1.0" encoding="utf-8"?>
<p:tagLst xmlns:p="http://schemas.openxmlformats.org/presentationml/2006/main">
  <p:tag name="EE4P_INTELLIGENT_ELEMENT" val="{Name}"/>
</p:tagLst>
</file>

<file path=ppt/tags/tag51.xml><?xml version="1.0" encoding="utf-8"?>
<p:tagLst xmlns:p="http://schemas.openxmlformats.org/presentationml/2006/main">
  <p:tag name="EE4P_MASTERWIZARD" val="TitleAndEndImages"/>
</p:tagLst>
</file>

<file path=ppt/tags/tag52.xml><?xml version="1.0" encoding="utf-8"?>
<p:tagLst xmlns:p="http://schemas.openxmlformats.org/presentationml/2006/main">
  <p:tag name="EE4P_INTELLIGENT_ELEMENT" val="{Name}"/>
</p:tagLst>
</file>

<file path=ppt/tags/tag53.xml><?xml version="1.0" encoding="utf-8"?>
<p:tagLst xmlns:p="http://schemas.openxmlformats.org/presentationml/2006/main">
  <p:tag name="EE4P_AGENDAWIZARD" val="element"/>
  <p:tag name="EE4P_AGENDAWIZARD_CONTENT" val="/DATE"/>
  <p:tag name="EE4P_AGENDAWIZARD_PROPERTIES" val="197.597/369.3848/123.634/115.6044"/>
</p:tagLst>
</file>

<file path=ppt/tags/tag54.xml><?xml version="1.0" encoding="utf-8"?>
<p:tagLst xmlns:p="http://schemas.openxmlformats.org/presentationml/2006/main">
  <p:tag name="EE4P_INTELLIGENT_ELEMENT" val="{Name}"/>
</p:tagLst>
</file>

<file path=ppt/tags/tag55.xml><?xml version="1.0" encoding="utf-8"?>
<p:tagLst xmlns:p="http://schemas.openxmlformats.org/presentationml/2006/main">
  <p:tag name="EE4P_AGENDAWIZARD" val="element"/>
  <p:tag name="EE4P_AGENDAWIZARD_CONTENT" val="/DATE"/>
  <p:tag name="EE4P_AGENDAWIZARD_PROPERTIES" val="197.597/369.3848/123.634/115.6044"/>
</p:tagLst>
</file>

<file path=ppt/tags/tag56.xml><?xml version="1.0" encoding="utf-8"?>
<p:tagLst xmlns:p="http://schemas.openxmlformats.org/presentationml/2006/main">
  <p:tag name="EE4P_INTELLIGENT_ELEMENT" val="{Name}"/>
</p:tagLst>
</file>

<file path=ppt/tags/tag57.xml><?xml version="1.0" encoding="utf-8"?>
<p:tagLst xmlns:p="http://schemas.openxmlformats.org/presentationml/2006/main">
  <p:tag name="TABLE_ENDDRAG_ORIGIN_RECT" val="367*375"/>
  <p:tag name="TABLE_ENDDRAG_RECT" val="8*96*367*375"/>
</p:tagLst>
</file>

<file path=ppt/tags/tag58.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59.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xml><?xml version="1.0" encoding="utf-8"?>
<p:tagLst xmlns:p="http://schemas.openxmlformats.org/presentationml/2006/main">
  <p:tag name="EE4P_INTELLIGENT_ELEMENT" val="{Name}"/>
</p:tagLst>
</file>

<file path=ppt/tags/tag60.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1.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2.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3.xml><?xml version="1.0" encoding="utf-8"?>
<p:tagLst xmlns:p="http://schemas.openxmlformats.org/presentationml/2006/main">
  <p:tag name="KSO_WM_DIAGRAM_VIRTUALLY_FRAME" val="{&quot;height&quot;:558.2007086614173,&quot;left&quot;:85.82496062992126,&quot;top&quot;:112.01078740157479,&quot;width&quot;:729.3043307086615}"/>
</p:tagLst>
</file>

<file path=ppt/tags/tag64.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5.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6.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7.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8.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69.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xml><?xml version="1.0" encoding="utf-8"?>
<p:tagLst xmlns:p="http://schemas.openxmlformats.org/presentationml/2006/main">
  <p:tag name="EE4P_INTELLIGENT_ELEMENT" val="{Name}"/>
</p:tagLst>
</file>

<file path=ppt/tags/tag70.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1.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2.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3.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4.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5.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6.xml><?xml version="1.0" encoding="utf-8"?>
<p:tagLst xmlns:p="http://schemas.openxmlformats.org/presentationml/2006/main">
  <p:tag name="KSO_WM_DIAGRAM_VIRTUALLY_FRAME" val="{&quot;height&quot;:385.733779527559,&quot;left&quot;:63.92527559055118,&quot;top&quot;:109.82818897637794,&quot;width&quot;:262.82472440944883}"/>
</p:tagLst>
</file>

<file path=ppt/tags/tag77.xml><?xml version="1.0" encoding="utf-8"?>
<p:tagLst xmlns:p="http://schemas.openxmlformats.org/presentationml/2006/main">
  <p:tag name="KSO_WM_DIAGRAM_VIRTUALLY_FRAME" val="{&quot;height&quot;:463.6500787401575,&quot;left&quot;:26.7,&quot;top&quot;:76.4,&quot;width&quot;:895.55}"/>
</p:tagLst>
</file>

<file path=ppt/tags/tag78.xml><?xml version="1.0" encoding="utf-8"?>
<p:tagLst xmlns:p="http://schemas.openxmlformats.org/presentationml/2006/main">
  <p:tag name="KSO_WM_DIAGRAM_VIRTUALLY_FRAME" val="{&quot;height&quot;:463.6500787401575,&quot;left&quot;:26.7,&quot;top&quot;:76.4,&quot;width&quot;:895.55}"/>
</p:tagLst>
</file>

<file path=ppt/tags/tag79.xml><?xml version="1.0" encoding="utf-8"?>
<p:tagLst xmlns:p="http://schemas.openxmlformats.org/presentationml/2006/main">
  <p:tag name="KSO_WM_DIAGRAM_VIRTUALLY_FRAME" val="{&quot;height&quot;:463.6500787401575,&quot;left&quot;:26.7,&quot;top&quot;:76.4,&quot;width&quot;:895.55}"/>
</p:tagLst>
</file>

<file path=ppt/tags/tag8.xml><?xml version="1.0" encoding="utf-8"?>
<p:tagLst xmlns:p="http://schemas.openxmlformats.org/presentationml/2006/main">
  <p:tag name="EE4P_INTELLIGENT_ELEMENT" val="{Name}"/>
</p:tagLst>
</file>

<file path=ppt/tags/tag80.xml><?xml version="1.0" encoding="utf-8"?>
<p:tagLst xmlns:p="http://schemas.openxmlformats.org/presentationml/2006/main">
  <p:tag name="KSO_WM_DIAGRAM_VIRTUALLY_FRAME" val="{&quot;height&quot;:463.6500787401575,&quot;left&quot;:26.7,&quot;top&quot;:76.4,&quot;width&quot;:895.55}"/>
</p:tagLst>
</file>

<file path=ppt/tags/tag81.xml><?xml version="1.0" encoding="utf-8"?>
<p:tagLst xmlns:p="http://schemas.openxmlformats.org/presentationml/2006/main">
  <p:tag name="KSO_WM_DIAGRAM_VIRTUALLY_FRAME" val="{&quot;height&quot;:463.6500787401575,&quot;left&quot;:26.7,&quot;top&quot;:76.4,&quot;width&quot;:895.55}"/>
</p:tagLst>
</file>

<file path=ppt/tags/tag82.xml><?xml version="1.0" encoding="utf-8"?>
<p:tagLst xmlns:p="http://schemas.openxmlformats.org/presentationml/2006/main">
  <p:tag name="KSO_WM_DIAGRAM_VIRTUALLY_FRAME" val="{&quot;height&quot;:463.6500787401575,&quot;left&quot;:26.7,&quot;top&quot;:76.4,&quot;width&quot;:895.55}"/>
</p:tagLst>
</file>

<file path=ppt/tags/tag83.xml><?xml version="1.0" encoding="utf-8"?>
<p:tagLst xmlns:p="http://schemas.openxmlformats.org/presentationml/2006/main">
  <p:tag name="KSO_WM_DIAGRAM_VIRTUALLY_FRAME" val="{&quot;height&quot;:463.6500787401575,&quot;left&quot;:26.7,&quot;top&quot;:76.4,&quot;width&quot;:895.55}"/>
</p:tagLst>
</file>

<file path=ppt/tags/tag84.xml><?xml version="1.0" encoding="utf-8"?>
<p:tagLst xmlns:p="http://schemas.openxmlformats.org/presentationml/2006/main">
  <p:tag name="RESOURCE_RECORD_KEY" val="{&quot;29&quot;:[20426279]}"/>
  <p:tag name="COMMONDATA" val="eyJoZGlkIjoiZDk0ZTdmYTUwZTFiN2Y0NTNlYmI3MGE3NzE3ZjcxZWEifQ=="/>
</p:tagLst>
</file>

<file path=ppt/tags/tag9.xml><?xml version="1.0" encoding="utf-8"?>
<p:tagLst xmlns:p="http://schemas.openxmlformats.org/presentationml/2006/main">
  <p:tag name="EE4P_INTELLIGENT_ELEMENT" val="{Name}"/>
</p:tagLst>
</file>

<file path=ppt/theme/theme1.xml><?xml version="1.0" encoding="utf-8"?>
<a:theme xmlns:a="http://schemas.openxmlformats.org/drawingml/2006/main" name="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none" lIns="91440" tIns="45720" rIns="91440" bIns="45720" numCol="1" spcCol="0" rtlCol="0" fromWordArt="0" anchor="ctr" anchorCtr="0" forceAA="0" compatLnSpc="1">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青矾绿">
      <a:dk1>
        <a:sysClr val="windowText" lastClr="000000"/>
      </a:dk1>
      <a:lt1>
        <a:sysClr val="window" lastClr="FFFFFF"/>
      </a:lt1>
      <a:dk2>
        <a:srgbClr val="2D3847"/>
      </a:dk2>
      <a:lt2>
        <a:srgbClr val="E7E6E6"/>
      </a:lt2>
      <a:accent1>
        <a:srgbClr val="338A5F"/>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4598</Words>
  <Application>WPS 演示</Application>
  <PresentationFormat>宽屏</PresentationFormat>
  <Paragraphs>257</Paragraphs>
  <Slides>10</Slides>
  <Notes>8</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10</vt:i4>
      </vt:variant>
    </vt:vector>
  </HeadingPairs>
  <TitlesOfParts>
    <vt:vector size="34" baseType="lpstr">
      <vt:lpstr>Arial</vt:lpstr>
      <vt:lpstr>宋体</vt:lpstr>
      <vt:lpstr>Wingdings</vt:lpstr>
      <vt:lpstr>微软雅黑</vt:lpstr>
      <vt:lpstr>Trebuchet MS</vt:lpstr>
      <vt:lpstr>Calibri</vt:lpstr>
      <vt:lpstr>Roboto Regular</vt:lpstr>
      <vt:lpstr>思源黑体 CN Regular</vt:lpstr>
      <vt:lpstr>Times New Roman</vt:lpstr>
      <vt:lpstr>思源黑体 CN Bold</vt:lpstr>
      <vt:lpstr>黑体</vt:lpstr>
      <vt:lpstr>Bebas Neue</vt:lpstr>
      <vt:lpstr>Arial</vt:lpstr>
      <vt:lpstr>等线</vt:lpstr>
      <vt:lpstr>Wingdings</vt:lpstr>
      <vt:lpstr>Calibri</vt:lpstr>
      <vt:lpstr>楷体</vt:lpstr>
      <vt:lpstr>Arial Unicode MS</vt:lpstr>
      <vt:lpstr>Segoe Print</vt:lpstr>
      <vt:lpstr>Roboto Bold</vt:lpstr>
      <vt:lpstr>Office 主题</vt:lpstr>
      <vt:lpstr>自定义设计方案</vt:lpstr>
      <vt:lpstr>BCG Grid 16:9</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l枫诚</cp:lastModifiedBy>
  <cp:revision>499</cp:revision>
  <dcterms:created xsi:type="dcterms:W3CDTF">2022-01-27T04:15:00Z</dcterms:created>
  <dcterms:modified xsi:type="dcterms:W3CDTF">2024-07-14T02:03:04Z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ADF34FCE299F4D5BA2F5109EAA85603A_13</vt:lpwstr>
  </property>
  <property fmtid="{D5CDD505-2E9C-101B-9397-08002B2CF9AE}" pid="3" name="KSOProductBuildVer">
    <vt:lpwstr>2052-12.1.0.16929</vt:lpwstr>
  </property>
</Properties>
</file>