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6" r:id="rId3"/>
    <p:sldId id="259" r:id="rId5"/>
    <p:sldId id="260" r:id="rId6"/>
    <p:sldId id="607" r:id="rId7"/>
    <p:sldId id="609" r:id="rId8"/>
    <p:sldId id="610" r:id="rId9"/>
    <p:sldId id="644" r:id="rId10"/>
    <p:sldId id="612" r:id="rId11"/>
    <p:sldId id="613" r:id="rId12"/>
    <p:sldId id="614" r:id="rId13"/>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7" userDrawn="1">
          <p15:clr>
            <a:srgbClr val="A4A3A4"/>
          </p15:clr>
        </p15:guide>
        <p15:guide id="2" pos="3862" userDrawn="1">
          <p15:clr>
            <a:srgbClr val="A4A3A4"/>
          </p15:clr>
        </p15:guide>
        <p15:guide id="3" pos="476" userDrawn="1">
          <p15:clr>
            <a:srgbClr val="A4A3A4"/>
          </p15:clr>
        </p15:guide>
        <p15:guide id="4" pos="7026" userDrawn="1">
          <p15:clr>
            <a:srgbClr val="A4A3A4"/>
          </p15:clr>
        </p15:guide>
        <p15:guide id="5" orient="horz" pos="3906" userDrawn="1">
          <p15:clr>
            <a:srgbClr val="A4A3A4"/>
          </p15:clr>
        </p15:guide>
        <p15:guide id="6" orient="horz"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0A1"/>
    <a:srgbClr val="E14956"/>
    <a:srgbClr val="3CC8D3"/>
    <a:srgbClr val="E58F14"/>
    <a:srgbClr val="37BAC5"/>
    <a:srgbClr val="F79A16"/>
    <a:srgbClr val="458DCB"/>
    <a:srgbClr val="A6315B"/>
    <a:srgbClr val="D34D58"/>
    <a:srgbClr val="9D3C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39" autoAdjust="0"/>
    <p:restoredTop sz="94660"/>
  </p:normalViewPr>
  <p:slideViewPr>
    <p:cSldViewPr snapToGrid="0" showGuides="1">
      <p:cViewPr>
        <p:scale>
          <a:sx n="50" d="100"/>
          <a:sy n="50" d="100"/>
        </p:scale>
        <p:origin x="-384" y="-1758"/>
      </p:cViewPr>
      <p:guideLst>
        <p:guide orient="horz" pos="2237"/>
        <p:guide pos="3862"/>
        <p:guide pos="476"/>
        <p:guide pos="7026"/>
        <p:guide orient="horz" pos="3906"/>
        <p:guide orient="horz" pos="438"/>
      </p:guideLst>
    </p:cSldViewPr>
  </p:slideViewPr>
  <p:notesTextViewPr>
    <p:cViewPr>
      <p:scale>
        <a:sx n="1" d="1"/>
        <a:sy n="1" d="1"/>
      </p:scale>
      <p:origin x="0" y="0"/>
    </p:cViewPr>
  </p:notesTextViewPr>
  <p:sorterViewPr>
    <p:cViewPr>
      <p:scale>
        <a:sx n="139" d="100"/>
        <a:sy n="139"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47.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70418307086614"/>
          <c:y val="0.0250430594830795"/>
          <c:w val="0.935770669291339"/>
          <c:h val="0.833160812428592"/>
        </c:manualLayout>
      </c:layout>
      <c:barChart>
        <c:barDir val="col"/>
        <c:grouping val="clustered"/>
        <c:varyColors val="0"/>
        <c:ser>
          <c:idx val="0"/>
          <c:order val="0"/>
          <c:tx>
            <c:strRef>
              <c:f>Sheet1!$B$1</c:f>
              <c:strCache>
                <c:ptCount val="1"/>
                <c:pt idx="0">
                  <c:v>低血压发生例数</c:v>
                </c:pt>
              </c:strCache>
            </c:strRef>
          </c:tx>
          <c:spPr>
            <a:solidFill>
              <a:schemeClr val="accent6"/>
            </a:solidFill>
            <a:ln>
              <a:noFill/>
            </a:ln>
            <a:effectLst/>
          </c:spPr>
          <c:invertIfNegative val="0"/>
          <c:dPt>
            <c:idx val="0"/>
            <c:invertIfNegative val="0"/>
            <c:bubble3D val="0"/>
            <c:spPr>
              <a:solidFill>
                <a:schemeClr val="accent4"/>
              </a:solidFill>
              <a:ln>
                <a:noFill/>
              </a:ln>
              <a:effectLst/>
            </c:spPr>
          </c:dPt>
          <c:dPt>
            <c:idx val="1"/>
            <c:invertIfNegative val="0"/>
            <c:bubble3D val="0"/>
            <c:spPr>
              <a:solidFill>
                <a:schemeClr val="accent5"/>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口服</c:v>
                </c:pt>
                <c:pt idx="1">
                  <c:v>静脉</c:v>
                </c:pt>
              </c:strCache>
            </c:strRef>
          </c:cat>
          <c:val>
            <c:numRef>
              <c:f>Sheet1!$B$2:$B$3</c:f>
              <c:numCache>
                <c:formatCode>General</c:formatCode>
                <c:ptCount val="2"/>
                <c:pt idx="0">
                  <c:v>5</c:v>
                </c:pt>
                <c:pt idx="1">
                  <c:v>26</c:v>
                </c:pt>
              </c:numCache>
            </c:numRef>
          </c:val>
        </c:ser>
        <c:dLbls>
          <c:showLegendKey val="0"/>
          <c:showVal val="1"/>
          <c:showCatName val="0"/>
          <c:showSerName val="0"/>
          <c:showPercent val="0"/>
          <c:showBubbleSize val="0"/>
        </c:dLbls>
        <c:gapWidth val="260"/>
        <c:overlap val="-32"/>
        <c:axId val="133742896"/>
        <c:axId val="133744816"/>
      </c:barChart>
      <c:catAx>
        <c:axId val="13374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crossAx val="133744816"/>
        <c:crosses val="autoZero"/>
        <c:auto val="1"/>
        <c:lblAlgn val="ctr"/>
        <c:lblOffset val="100"/>
        <c:noMultiLvlLbl val="0"/>
      </c:catAx>
      <c:valAx>
        <c:axId val="133744816"/>
        <c:scaling>
          <c:orientation val="minMax"/>
        </c:scaling>
        <c:delete val="1"/>
        <c:axPos val="l"/>
        <c:title>
          <c:tx>
            <c:rich>
              <a:bodyPr rot="-5400000" spcFirstLastPara="0" vertOverflow="ellipsis" vert="horz" wrap="square" anchor="ctr" anchorCtr="1"/>
              <a:lstStyle/>
              <a:p>
                <a:pPr defTabSz="914400">
                  <a:defRPr lang="zh-CN" sz="10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r>
                  <a:rPr u="none" strike="noStrike" cap="none" normalizeH="0">
                    <a:solidFill>
                      <a:schemeClr val="tx1"/>
                    </a:solidFill>
                    <a:uFill>
                      <a:solidFill>
                        <a:schemeClr val="tx1"/>
                      </a:solidFill>
                    </a:uFill>
                    <a:ea typeface="微软雅黑" panose="020B0503020204020204" charset="-122"/>
                  </a:rPr>
                  <a:t>低血压发生例数（例）</a:t>
                </a:r>
                <a:endParaRPr u="none" strike="noStrike" cap="none" normalizeH="0">
                  <a:solidFill>
                    <a:schemeClr val="tx1"/>
                  </a:solidFill>
                  <a:uFill>
                    <a:solidFill>
                      <a:schemeClr val="tx1"/>
                    </a:solidFill>
                  </a:uFill>
                  <a:ea typeface="微软雅黑" panose="020B0503020204020204" charset="-122"/>
                </a:endParaRPr>
              </a:p>
            </c:rich>
          </c:tx>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crossAx val="133742896"/>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12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legendEntry>
      <c:legendEntry>
        <c:idx val="1"/>
        <c:txPr>
          <a:bodyPr rot="0" spcFirstLastPara="0" vertOverflow="ellipsis" vert="horz" wrap="square" anchor="ctr" anchorCtr="1"/>
          <a:lstStyle/>
          <a:p>
            <a:pPr>
              <a:defRPr lang="zh-CN" sz="12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legendEntry>
      <c:layout>
        <c:manualLayout>
          <c:xMode val="edge"/>
          <c:yMode val="edge"/>
          <c:x val="0.286576996980511"/>
          <c:y val="0.0532265661799341"/>
          <c:w val="0.315626248835321"/>
          <c:h val="0.0824098424139713"/>
        </c:manualLayout>
      </c:layout>
      <c:overlay val="0"/>
      <c:spPr>
        <a:noFill/>
        <a:ln>
          <a:noFill/>
        </a:ln>
        <a:effectLst/>
      </c:spPr>
      <c:txPr>
        <a:bodyPr rot="0" spcFirstLastPara="0" vertOverflow="ellipsis" vert="horz" wrap="square" anchor="ctr" anchorCtr="1"/>
        <a:lstStyle/>
        <a:p>
          <a:pPr>
            <a:defRPr lang="zh-CN" sz="12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legend>
    <c:plotVisOnly val="1"/>
    <c:dispBlanksAs val="gap"/>
    <c:showDLblsOverMax val="0"/>
  </c:chart>
  <c:spPr>
    <a:noFill/>
    <a:ln>
      <a:noFill/>
    </a:ln>
    <a:effectLst/>
  </c:spPr>
  <c:txPr>
    <a:bodyPr/>
    <a:lstStyle/>
    <a:p>
      <a:pPr>
        <a:defRPr lang="zh-CN" u="none" strike="noStrike" kern="1200" cap="none" spc="0" normalizeH="0">
          <a:solidFill>
            <a:schemeClr val="tx1"/>
          </a:solidFill>
          <a:uFill>
            <a:solidFill>
              <a:schemeClr val="tx1"/>
            </a:solidFill>
          </a:uFill>
          <a:ea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221424627278"/>
          <c:y val="0.310344827586206"/>
          <c:w val="0.807399226946439"/>
          <c:h val="0.493987621573829"/>
        </c:manualLayout>
      </c:layout>
      <c:barChart>
        <c:barDir val="col"/>
        <c:grouping val="clustered"/>
        <c:varyColors val="0"/>
        <c:ser>
          <c:idx val="0"/>
          <c:order val="0"/>
          <c:tx>
            <c:strRef>
              <c:f>Sheet1!$B$1</c:f>
              <c:strCache>
                <c:ptCount val="1"/>
                <c:pt idx="0">
                  <c:v>不良反应（%）</c:v>
                </c:pt>
              </c:strCache>
            </c:strRef>
          </c:tx>
          <c:spPr>
            <a:solidFill>
              <a:schemeClr val="accent5"/>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invertIfNegative val="0"/>
          <c:dPt>
            <c:idx val="0"/>
            <c:invertIfNegative val="0"/>
            <c:bubble3D val="0"/>
            <c:spPr>
              <a:solidFill>
                <a:schemeClr val="accent4"/>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dPt>
          <c:dLbls>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Sheet1!$A$2:$A$3</c:f>
              <c:strCache>
                <c:ptCount val="2"/>
                <c:pt idx="0">
                  <c:v>实验组</c:v>
                </c:pt>
                <c:pt idx="1">
                  <c:v>对照组</c:v>
                </c:pt>
              </c:strCache>
            </c:strRef>
          </c:cat>
          <c:val>
            <c:numRef>
              <c:f>Sheet1!$B$2:$B$3</c:f>
              <c:numCache>
                <c:formatCode>General</c:formatCode>
                <c:ptCount val="2"/>
                <c:pt idx="0">
                  <c:v>2.78</c:v>
                </c:pt>
                <c:pt idx="1">
                  <c:v>16.67</c:v>
                </c:pt>
              </c:numCache>
            </c:numRef>
          </c:val>
        </c:ser>
        <c:dLbls>
          <c:showLegendKey val="0"/>
          <c:showVal val="1"/>
          <c:showCatName val="0"/>
          <c:showSerName val="0"/>
          <c:showPercent val="0"/>
          <c:showBubbleSize val="0"/>
        </c:dLbls>
        <c:gapWidth val="246"/>
        <c:overlap val="-28"/>
        <c:axId val="215054939"/>
        <c:axId val="478447209"/>
      </c:barChart>
      <c:catAx>
        <c:axId val="2150549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crossAx val="478447209"/>
        <c:crosses val="autoZero"/>
        <c:auto val="1"/>
        <c:lblAlgn val="ctr"/>
        <c:lblOffset val="100"/>
        <c:noMultiLvlLbl val="0"/>
      </c:catAx>
      <c:valAx>
        <c:axId val="478447209"/>
        <c:scaling>
          <c:orientation val="minMax"/>
        </c:scaling>
        <c:delete val="1"/>
        <c:axPos val="l"/>
        <c:majorGridlines>
          <c:spPr>
            <a:ln w="9525" cap="flat" cmpd="sng" algn="ctr">
              <a:noFill/>
              <a:round/>
            </a:ln>
            <a:effectLst/>
          </c:spPr>
        </c:majorGridlines>
        <c:title>
          <c:tx>
            <c:rich>
              <a:bodyPr rot="-5400000" spcFirstLastPara="0" vertOverflow="ellipsis" vert="horz" wrap="square" anchor="ctr" anchorCtr="1"/>
              <a:lstStyle/>
              <a:p>
                <a:pPr defTabSz="914400">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r>
                  <a:rPr sz="900" u="none" strike="noStrike" cap="none" normalizeH="0">
                    <a:solidFill>
                      <a:schemeClr val="tx1"/>
                    </a:solidFill>
                    <a:uFill>
                      <a:solidFill>
                        <a:schemeClr val="tx1"/>
                      </a:solidFill>
                    </a:uFill>
                    <a:ea typeface="微软雅黑" panose="020B0503020204020204" charset="-122"/>
                  </a:rPr>
                  <a:t>不良反应发生率</a:t>
                </a:r>
                <a:endParaRPr sz="900" u="none" strike="noStrike" cap="none" normalizeH="0">
                  <a:solidFill>
                    <a:schemeClr val="tx1"/>
                  </a:solidFill>
                  <a:uFill>
                    <a:solidFill>
                      <a:schemeClr val="tx1"/>
                    </a:solidFill>
                  </a:uFill>
                  <a:ea typeface="微软雅黑" panose="020B0503020204020204" charset="-122"/>
                </a:endParaRPr>
              </a:p>
            </c:rich>
          </c:tx>
          <c:layout>
            <c:manualLayout>
              <c:xMode val="edge"/>
              <c:yMode val="edge"/>
              <c:x val="0.0461071231363887"/>
              <c:y val="0.201900972590627"/>
            </c:manualLayout>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crossAx val="215054939"/>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lang="zh-CN" sz="900" u="none" strike="noStrike" kern="1200" cap="none" spc="0" normalizeH="0">
          <a:solidFill>
            <a:schemeClr val="tx1"/>
          </a:solidFill>
          <a:uFill>
            <a:solidFill>
              <a:schemeClr val="tx1"/>
            </a:solidFill>
          </a:uFill>
          <a:ea typeface="微软雅黑" panose="020B050302020402020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83048039757"/>
          <c:y val="0.148253281360242"/>
          <c:w val="0.938025675077468"/>
          <c:h val="0.653995931415286"/>
        </c:manualLayout>
      </c:layout>
      <c:barChart>
        <c:barDir val="col"/>
        <c:grouping val="clustered"/>
        <c:varyColors val="0"/>
        <c:ser>
          <c:idx val="0"/>
          <c:order val="0"/>
          <c:tx>
            <c:strRef>
              <c:f>Sheet1!$B$1</c:f>
              <c:strCache>
                <c:ptCount val="1"/>
                <c:pt idx="0">
                  <c:v>总有效率（%）</c:v>
                </c:pt>
              </c:strCache>
            </c:strRef>
          </c:tx>
          <c:spPr>
            <a:solidFill>
              <a:schemeClr val="accent4"/>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invertIfNegative val="0"/>
          <c:dPt>
            <c:idx val="1"/>
            <c:invertIfNegative val="0"/>
            <c:bubble3D val="0"/>
            <c:spPr>
              <a:solidFill>
                <a:schemeClr val="accent5"/>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dPt>
          <c:dLbls>
            <c:dLbl>
              <c:idx val="0"/>
              <c:layout>
                <c:manualLayout>
                  <c:x val="0.005396430053964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实验组</c:v>
                </c:pt>
                <c:pt idx="1">
                  <c:v>对照组</c:v>
                </c:pt>
              </c:strCache>
            </c:strRef>
          </c:cat>
          <c:val>
            <c:numRef>
              <c:f>Sheet1!$B$2:$B$3</c:f>
              <c:numCache>
                <c:formatCode>General</c:formatCode>
                <c:ptCount val="2"/>
                <c:pt idx="0">
                  <c:v>94.44</c:v>
                </c:pt>
                <c:pt idx="1">
                  <c:v>75</c:v>
                </c:pt>
              </c:numCache>
            </c:numRef>
          </c:val>
        </c:ser>
        <c:dLbls>
          <c:showLegendKey val="0"/>
          <c:showVal val="1"/>
          <c:showCatName val="0"/>
          <c:showSerName val="0"/>
          <c:showPercent val="0"/>
          <c:showBubbleSize val="0"/>
        </c:dLbls>
        <c:gapWidth val="246"/>
        <c:overlap val="-28"/>
        <c:axId val="215054939"/>
        <c:axId val="478447209"/>
      </c:barChart>
      <c:catAx>
        <c:axId val="2150549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478447209"/>
        <c:crosses val="autoZero"/>
        <c:auto val="1"/>
        <c:lblAlgn val="ctr"/>
        <c:lblOffset val="100"/>
        <c:noMultiLvlLbl val="0"/>
      </c:catAx>
      <c:valAx>
        <c:axId val="478447209"/>
        <c:scaling>
          <c:orientation val="minMax"/>
        </c:scaling>
        <c:delete val="1"/>
        <c:axPos val="l"/>
        <c:title>
          <c:tx>
            <c:rich>
              <a:bodyPr rot="-5400000" spcFirstLastPara="0" vertOverflow="ellipsis" vert="horz" wrap="square" anchor="ctr" anchorCtr="1"/>
              <a:lstStyle/>
              <a:p>
                <a:pPr defTabSz="914400">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900">
                    <a:latin typeface="微软雅黑" panose="020B0503020204020204" charset="-122"/>
                    <a:ea typeface="微软雅黑" panose="020B0503020204020204" charset="-122"/>
                    <a:cs typeface="微软雅黑" panose="020B0503020204020204" charset="-122"/>
                    <a:sym typeface="微软雅黑" panose="020B0503020204020204" charset="-122"/>
                  </a:rPr>
                  <a:t>临床有效率</a:t>
                </a:r>
                <a:endParaRPr sz="900">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215054939"/>
        <c:crosses val="autoZero"/>
        <c:crossBetween val="between"/>
      </c:valAx>
      <c:spPr>
        <a:noFill/>
        <a:ln>
          <a:noFill/>
        </a:ln>
        <a:effectLst/>
      </c:spPr>
    </c:plotArea>
    <c:plotVisOnly val="1"/>
    <c:dispBlanksAs val="gap"/>
    <c:showDLblsOverMax val="0"/>
  </c:chart>
  <c:spPr>
    <a:noFill/>
    <a:ln>
      <a:noFill/>
    </a:ln>
    <a:effectLst/>
  </c:spPr>
  <c:txPr>
    <a:bodyPr/>
    <a:lstStyle/>
    <a:p>
      <a:pPr>
        <a:defRPr lang="zh-CN" sz="900">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69658886894"/>
          <c:y val="0.276457695186465"/>
          <c:w val="0.798563734290844"/>
          <c:h val="0.606498816440714"/>
        </c:manualLayout>
      </c:layout>
      <c:barChart>
        <c:barDir val="col"/>
        <c:grouping val="clustered"/>
        <c:varyColors val="0"/>
        <c:ser>
          <c:idx val="0"/>
          <c:order val="0"/>
          <c:tx>
            <c:strRef>
              <c:f>Sheet1!$B$1</c:f>
              <c:strCache>
                <c:ptCount val="1"/>
                <c:pt idx="0">
                  <c:v>对照组</c:v>
                </c:pt>
              </c:strCache>
            </c:strRef>
          </c:tx>
          <c:spPr>
            <a:solidFill>
              <a:schemeClr val="accent5"/>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invertIfNegative val="0"/>
          <c:dLbls>
            <c:dLbl>
              <c:idx val="0"/>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55.78±3.62</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00232808022922636"/>
                  <c:y val="0.0111900150634818"/>
                </c:manualLayout>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87.54±1.56</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28900698029613"/>
                  <c:y val="-0.00785461671556299"/>
                </c:manualLayout>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90.32±1.74</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治疗后1d</c:v>
                </c:pt>
                <c:pt idx="1">
                  <c:v>治疗后3d</c:v>
                </c:pt>
                <c:pt idx="2">
                  <c:v>治疗后14d</c:v>
                </c:pt>
              </c:strCache>
            </c:strRef>
          </c:cat>
          <c:val>
            <c:numRef>
              <c:f>Sheet1!$B$2:$B$4</c:f>
              <c:numCache>
                <c:formatCode>General</c:formatCode>
                <c:ptCount val="3"/>
                <c:pt idx="0">
                  <c:v>55.78</c:v>
                </c:pt>
                <c:pt idx="1">
                  <c:v>87.54</c:v>
                </c:pt>
                <c:pt idx="2">
                  <c:v>90.32</c:v>
                </c:pt>
              </c:numCache>
            </c:numRef>
          </c:val>
        </c:ser>
        <c:ser>
          <c:idx val="1"/>
          <c:order val="1"/>
          <c:tx>
            <c:strRef>
              <c:f>Sheet1!$C$1</c:f>
              <c:strCache>
                <c:ptCount val="1"/>
                <c:pt idx="0">
                  <c:v>实验组</c:v>
                </c:pt>
              </c:strCache>
            </c:strRef>
          </c:tx>
          <c:spPr>
            <a:solidFill>
              <a:schemeClr val="accent4"/>
            </a:solidFill>
            <a:ln>
              <a:gradFill>
                <a:gsLst>
                  <a:gs pos="0">
                    <a:schemeClr val="accent5"/>
                  </a:gs>
                  <a:gs pos="100000">
                    <a:schemeClr val="accent5">
                      <a:lumMod val="75000"/>
                    </a:schemeClr>
                  </a:gs>
                </a:gsLst>
                <a:lin ang="5400000" scaled="1"/>
              </a:gradFill>
            </a:ln>
            <a:effectLst>
              <a:outerShdw blurRad="76200" dist="25400" dir="2700000" algn="tl" rotWithShape="0">
                <a:schemeClr val="accent2">
                  <a:lumMod val="50000"/>
                  <a:alpha val="30000"/>
                </a:schemeClr>
              </a:outerShdw>
            </a:effectLst>
          </c:spPr>
          <c:invertIfNegative val="0"/>
          <c:dLbls>
            <c:dLbl>
              <c:idx val="0"/>
              <c:layout>
                <c:manualLayout>
                  <c:x val="0.0306232091690544"/>
                  <c:y val="0.00839251129761136"/>
                </c:manualLayout>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47.19±2.51</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82951289398281"/>
                  <c:y val="0.0142027114267269"/>
                </c:manualLayout>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67.45±2.03</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36389684813754"/>
                  <c:y val="0.0111900150634818"/>
                </c:manualLayout>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86.37±2.58</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治疗后1d</c:v>
                </c:pt>
                <c:pt idx="1">
                  <c:v>治疗后3d</c:v>
                </c:pt>
                <c:pt idx="2">
                  <c:v>治疗后14d</c:v>
                </c:pt>
              </c:strCache>
            </c:strRef>
          </c:cat>
          <c:val>
            <c:numRef>
              <c:f>Sheet1!$C$2:$C$4</c:f>
              <c:numCache>
                <c:formatCode>General</c:formatCode>
                <c:ptCount val="3"/>
                <c:pt idx="0">
                  <c:v>47.19</c:v>
                </c:pt>
                <c:pt idx="1">
                  <c:v>67.45</c:v>
                </c:pt>
                <c:pt idx="2">
                  <c:v>86.37</c:v>
                </c:pt>
              </c:numCache>
            </c:numRef>
          </c:val>
        </c:ser>
        <c:dLbls>
          <c:showLegendKey val="0"/>
          <c:showVal val="1"/>
          <c:showCatName val="0"/>
          <c:showSerName val="0"/>
          <c:showPercent val="0"/>
          <c:showBubbleSize val="0"/>
        </c:dLbls>
        <c:gapWidth val="260"/>
        <c:overlap val="-32"/>
        <c:axId val="498563836"/>
        <c:axId val="506653510"/>
      </c:barChart>
      <c:catAx>
        <c:axId val="4985638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06653510"/>
        <c:crosses val="autoZero"/>
        <c:auto val="1"/>
        <c:lblAlgn val="ctr"/>
        <c:lblOffset val="100"/>
        <c:noMultiLvlLbl val="0"/>
      </c:catAx>
      <c:valAx>
        <c:axId val="506653510"/>
        <c:scaling>
          <c:orientation val="minMax"/>
        </c:scaling>
        <c:delete val="1"/>
        <c:axPos val="l"/>
        <c:title>
          <c:tx>
            <c:rich>
              <a:bodyPr rot="-5400000" spcFirstLastPara="0" vertOverflow="ellipsis" vert="horz" wrap="square" anchor="ctr" anchorCtr="1"/>
              <a:lstStyle/>
              <a:p>
                <a:pPr defTabSz="914400">
                  <a:defRPr lang="zh-CN" sz="900" b="0" i="0" u="none" strike="noStrike" kern="1200" baseline="0">
                    <a:solidFill>
                      <a:schemeClr val="tx1">
                        <a:lumMod val="65000"/>
                        <a:lumOff val="35000"/>
                      </a:schemeClr>
                    </a:solidFill>
                    <a:latin typeface="+mn-lt"/>
                    <a:ea typeface="+mn-ea"/>
                    <a:cs typeface="+mn-cs"/>
                  </a:defRPr>
                </a:pPr>
                <a:r>
                  <a:rPr sz="900"/>
                  <a:t>动脉血流速</a:t>
                </a:r>
                <a:endParaRPr sz="900"/>
              </a:p>
            </c:rich>
          </c:tx>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98563836"/>
        <c:crosses val="autoZero"/>
        <c:crossBetween val="between"/>
      </c:valAx>
      <c:spPr>
        <a:noFill/>
        <a:ln>
          <a:noFill/>
        </a:ln>
        <a:effectLst/>
      </c:spPr>
    </c:plotArea>
    <c:plotVisOnly val="1"/>
    <c:dispBlanksAs val="gap"/>
    <c:showDLblsOverMax val="0"/>
  </c:chart>
  <c:spPr>
    <a:noFill/>
    <a:ln>
      <a:noFill/>
    </a:ln>
    <a:effectLst/>
  </c:spPr>
  <c:txPr>
    <a:bodyPr/>
    <a:lstStyle/>
    <a:p>
      <a:pPr>
        <a:defRPr lang="zh-CN" sz="9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5829542289481"/>
          <c:y val="0.174631173829378"/>
          <c:w val="0.945631789063225"/>
          <c:h val="0.719435535599743"/>
        </c:manualLayout>
      </c:layout>
      <c:barChart>
        <c:barDir val="col"/>
        <c:grouping val="clustered"/>
        <c:varyColors val="0"/>
        <c:ser>
          <c:idx val="0"/>
          <c:order val="0"/>
          <c:tx>
            <c:strRef>
              <c:f>Sheet1!$B$1</c:f>
              <c:strCache>
                <c:ptCount val="1"/>
                <c:pt idx="0">
                  <c:v>系列 1</c:v>
                </c:pt>
              </c:strCache>
            </c:strRef>
          </c:tx>
          <c:spPr>
            <a:solidFill>
              <a:schemeClr val="accent5"/>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invertIfNegative val="0"/>
          <c:dPt>
            <c:idx val="4"/>
            <c:invertIfNegative val="0"/>
            <c:bubble3D val="0"/>
            <c:spPr>
              <a:solidFill>
                <a:schemeClr val="accent4"/>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dPt>
          <c:dLbls>
            <c:spPr>
              <a:noFill/>
              <a:ln>
                <a:noFill/>
              </a:ln>
              <a:effectLst/>
            </c:spPr>
            <c:txPr>
              <a:bodyPr rot="0" spcFirstLastPara="0" vertOverflow="ellipsis" vert="horz" wrap="square" lIns="38100" tIns="19050" rIns="38100" bIns="19050" anchor="ctr" anchorCtr="1"/>
              <a:lstStyle/>
              <a:p>
                <a:pPr>
                  <a:defRPr lang="zh-CN" sz="8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安慰剂 </c:v>
                </c:pt>
                <c:pt idx="1">
                  <c:v>CCB</c:v>
                </c:pt>
                <c:pt idx="2">
                  <c:v>静注尼卡地平</c:v>
                </c:pt>
                <c:pt idx="3">
                  <c:v>尼莫地平首次静注后口服</c:v>
                </c:pt>
                <c:pt idx="4">
                  <c:v>口服尼莫地平</c:v>
                </c:pt>
              </c:strCache>
            </c:strRef>
          </c:cat>
          <c:val>
            <c:numRef>
              <c:f>Sheet1!$B$2:$B$6</c:f>
              <c:numCache>
                <c:formatCode>General</c:formatCode>
                <c:ptCount val="5"/>
                <c:pt idx="0">
                  <c:v>1</c:v>
                </c:pt>
                <c:pt idx="1">
                  <c:v>0.81</c:v>
                </c:pt>
                <c:pt idx="2">
                  <c:v>0.97</c:v>
                </c:pt>
                <c:pt idx="3">
                  <c:v>0.85</c:v>
                </c:pt>
                <c:pt idx="4">
                  <c:v>0.67</c:v>
                </c:pt>
              </c:numCache>
            </c:numRef>
          </c:val>
        </c:ser>
        <c:dLbls>
          <c:showLegendKey val="0"/>
          <c:showVal val="1"/>
          <c:showCatName val="0"/>
          <c:showSerName val="0"/>
          <c:showPercent val="0"/>
          <c:showBubbleSize val="0"/>
        </c:dLbls>
        <c:gapWidth val="246"/>
        <c:overlap val="-28"/>
        <c:axId val="406696627"/>
        <c:axId val="43739865"/>
      </c:barChart>
      <c:catAx>
        <c:axId val="406696627"/>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6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p>
        </c:txPr>
        <c:crossAx val="43739865"/>
        <c:crosses val="autoZero"/>
        <c:auto val="1"/>
        <c:lblAlgn val="ctr"/>
        <c:lblOffset val="100"/>
        <c:noMultiLvlLbl val="0"/>
      </c:catAx>
      <c:valAx>
        <c:axId val="43739865"/>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06696627"/>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4">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004">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00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004">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FBCF3-45A7-4F67-B26D-184ACA9F18C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BD074-6B3C-49C5-971A-604B9C1E19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EE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图片 8" descr="e58fbaa3-0222-4b3a-936d-9e569676a30b"/>
          <p:cNvPicPr>
            <a:picLocks noChangeAspect="1"/>
          </p:cNvPicPr>
          <p:nvPr userDrawn="1">
            <p:custDataLst>
              <p:tags r:id="rId2"/>
            </p:custDataLst>
          </p:nvPr>
        </p:nvPicPr>
        <p:blipFill>
          <a:blip r:embed="rId3"/>
          <a:stretch>
            <a:fillRect/>
          </a:stretch>
        </p:blipFill>
        <p:spPr>
          <a:xfrm>
            <a:off x="10447020" y="0"/>
            <a:ext cx="1744980" cy="1238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3" name="矩形 2"/>
          <p:cNvSpPr/>
          <p:nvPr userDrawn="1"/>
        </p:nvSpPr>
        <p:spPr>
          <a:xfrm>
            <a:off x="0" y="0"/>
            <a:ext cx="12192000" cy="6858000"/>
          </a:xfrm>
          <a:prstGeom prst="rect">
            <a:avLst/>
          </a:prstGeom>
          <a:solidFill>
            <a:srgbClr val="EE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图片 8" descr="e58fbaa3-0222-4b3a-936d-9e569676a30b"/>
          <p:cNvPicPr>
            <a:picLocks noChangeAspect="1"/>
          </p:cNvPicPr>
          <p:nvPr userDrawn="1">
            <p:custDataLst>
              <p:tags r:id="rId2"/>
            </p:custDataLst>
          </p:nvPr>
        </p:nvPicPr>
        <p:blipFill>
          <a:blip r:embed="rId3"/>
          <a:stretch>
            <a:fillRect/>
          </a:stretch>
        </p:blipFill>
        <p:spPr>
          <a:xfrm>
            <a:off x="10447020" y="0"/>
            <a:ext cx="1744980" cy="1238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med" p14:dur="699"/>
    </mc:Choice>
    <mc:Fallback>
      <p:transition spd="med"/>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tags" Target="../tags/tag46.xml"/><Relationship Id="rId2" Type="http://schemas.openxmlformats.org/officeDocument/2006/relationships/image" Target="../media/image1.png"/><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9" Type="http://schemas.openxmlformats.org/officeDocument/2006/relationships/notesSlide" Target="../notesSlides/notesSlide2.xml"/><Relationship Id="rId18" Type="http://schemas.openxmlformats.org/officeDocument/2006/relationships/slideLayout" Target="../slideLayouts/slideLayout2.xml"/><Relationship Id="rId17" Type="http://schemas.openxmlformats.org/officeDocument/2006/relationships/image" Target="../media/image1.png"/><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3.xml"/><Relationship Id="rId5" Type="http://schemas.openxmlformats.org/officeDocument/2006/relationships/tags" Target="../tags/tag2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1.png"/><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tags" Target="../tags/tag26.xml"/><Relationship Id="rId2" Type="http://schemas.openxmlformats.org/officeDocument/2006/relationships/image" Target="../media/image1.png"/><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30.xml"/><Relationship Id="rId7" Type="http://schemas.openxmlformats.org/officeDocument/2006/relationships/image" Target="../media/image6.png"/><Relationship Id="rId6" Type="http://schemas.openxmlformats.org/officeDocument/2006/relationships/tags" Target="../tags/tag29.xml"/><Relationship Id="rId5" Type="http://schemas.openxmlformats.org/officeDocument/2006/relationships/image" Target="../media/image5.png"/><Relationship Id="rId4" Type="http://schemas.openxmlformats.org/officeDocument/2006/relationships/tags" Target="../tags/tag28.xml"/><Relationship Id="rId3" Type="http://schemas.openxmlformats.org/officeDocument/2006/relationships/image" Target="../media/image1.png"/><Relationship Id="rId2" Type="http://schemas.openxmlformats.org/officeDocument/2006/relationships/tags" Target="../tags/tag27.xml"/><Relationship Id="rId10" Type="http://schemas.openxmlformats.org/officeDocument/2006/relationships/notesSlide" Target="../notesSlides/notesSlide6.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tags" Target="../tags/tag32.xml"/><Relationship Id="rId2" Type="http://schemas.openxmlformats.org/officeDocument/2006/relationships/image" Target="../media/image1.png"/><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image" Target="../media/image1.png"/><Relationship Id="rId5" Type="http://schemas.openxmlformats.org/officeDocument/2006/relationships/tags" Target="../tags/tag33.xml"/><Relationship Id="rId4" Type="http://schemas.openxmlformats.org/officeDocument/2006/relationships/chart" Target="../charts/chart5.xml"/><Relationship Id="rId3" Type="http://schemas.openxmlformats.org/officeDocument/2006/relationships/chart" Target="../charts/chart4.xml"/><Relationship Id="rId2" Type="http://schemas.openxmlformats.org/officeDocument/2006/relationships/chart" Target="../charts/chart3.xml"/><Relationship Id="rId12" Type="http://schemas.openxmlformats.org/officeDocument/2006/relationships/notesSlide" Target="../notesSlides/notesSlide8.xml"/><Relationship Id="rId11" Type="http://schemas.openxmlformats.org/officeDocument/2006/relationships/slideLayout" Target="../slideLayouts/slideLayout3.xml"/><Relationship Id="rId10" Type="http://schemas.openxmlformats.org/officeDocument/2006/relationships/tags" Target="../tags/tag37.xml"/><Relationship Id="rId1" Type="http://schemas.openxmlformats.org/officeDocument/2006/relationships/chart" Target="../charts/chart2.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1.png"/><Relationship Id="rId10" Type="http://schemas.openxmlformats.org/officeDocument/2006/relationships/notesSlide" Target="../notesSlides/notesSlide9.xml"/><Relationship Id="rId1"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1071990" y="3319654"/>
            <a:ext cx="6493843" cy="829945"/>
          </a:xfrm>
          <a:prstGeom prst="rect">
            <a:avLst/>
          </a:prstGeom>
          <a:noFill/>
        </p:spPr>
        <p:txBody>
          <a:bodyPr wrap="square" rtlCol="0">
            <a:spAutoFit/>
            <a:scene3d>
              <a:camera prst="orthographicFront"/>
              <a:lightRig rig="threePt" dir="t"/>
            </a:scene3d>
          </a:bodyPr>
          <a:lstStyle/>
          <a:p>
            <a:r>
              <a:rPr lang="zh-CN" sz="4800" b="1">
                <a:solidFill>
                  <a:schemeClr val="accent5">
                    <a:lumMod val="75000"/>
                  </a:schemeClr>
                </a:solidFill>
                <a:effectLst>
                  <a:reflection blurRad="6350" stA="53000" endA="300" endPos="35500" dir="5400000" sy="-90000" algn="bl" rotWithShape="0"/>
                </a:effectLst>
                <a:latin typeface="+mj-ea"/>
                <a:ea typeface="+mj-ea"/>
                <a:cs typeface="+mn-ea"/>
                <a:sym typeface="+mn-lt"/>
              </a:rPr>
              <a:t>尼莫地平口服溶液</a:t>
            </a:r>
            <a:endParaRPr lang="zh-CN" sz="4800" b="1">
              <a:solidFill>
                <a:schemeClr val="accent5">
                  <a:lumMod val="75000"/>
                </a:schemeClr>
              </a:solidFill>
              <a:effectLst>
                <a:reflection blurRad="6350" stA="53000" endA="300" endPos="35500" dir="5400000" sy="-90000" algn="bl" rotWithShape="0"/>
              </a:effectLst>
              <a:latin typeface="+mj-ea"/>
              <a:ea typeface="+mj-ea"/>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1</a:t>
            </a:r>
            <a:endParaRPr lang="en-US" altLang="zh-CN" sz="1400">
              <a:latin typeface="Times New Roman" panose="02020603050405020304" pitchFamily="18" charset="0"/>
              <a:cs typeface="Times New Roman" panose="02020603050405020304" pitchFamily="18" charset="0"/>
            </a:endParaRPr>
          </a:p>
        </p:txBody>
      </p:sp>
      <p:sp>
        <p:nvSpPr>
          <p:cNvPr id="5" name="文本框 4"/>
          <p:cNvSpPr txBox="1"/>
          <p:nvPr/>
        </p:nvSpPr>
        <p:spPr>
          <a:xfrm>
            <a:off x="1443355" y="4739005"/>
            <a:ext cx="4245610" cy="368300"/>
          </a:xfrm>
          <a:prstGeom prst="rect">
            <a:avLst/>
          </a:prstGeom>
          <a:noFill/>
        </p:spPr>
        <p:txBody>
          <a:bodyPr wrap="square" rtlCol="0">
            <a:spAutoFit/>
          </a:bodyPr>
          <a:p>
            <a:pPr algn="ctr"/>
            <a:r>
              <a:rPr lang="zh-CN" altLang="en-US" b="1"/>
              <a:t>申报企业：海南广升誉制药有限公司</a:t>
            </a:r>
            <a:endParaRPr lang="zh-CN" altLang="en-US" b="1"/>
          </a:p>
        </p:txBody>
      </p:sp>
      <p:pic>
        <p:nvPicPr>
          <p:cNvPr id="6" name="图片 5" descr="e58fbaa3-0222-4b3a-936d-9e569676a30b"/>
          <p:cNvPicPr>
            <a:picLocks noChangeAspect="1"/>
          </p:cNvPicPr>
          <p:nvPr userDrawn="1">
            <p:custDataLst>
              <p:tags r:id="rId1"/>
            </p:custDataLst>
          </p:nvPr>
        </p:nvPicPr>
        <p:blipFill>
          <a:blip r:embed="rId2"/>
          <a:stretch>
            <a:fillRect/>
          </a:stretch>
        </p:blipFill>
        <p:spPr>
          <a:xfrm>
            <a:off x="0" y="0"/>
            <a:ext cx="1443355" cy="1024890"/>
          </a:xfrm>
          <a:prstGeom prst="rect">
            <a:avLst/>
          </a:prstGeom>
        </p:spPr>
      </p:pic>
      <p:pic>
        <p:nvPicPr>
          <p:cNvPr id="7" name="图片 6"/>
          <p:cNvPicPr>
            <a:picLocks noChangeAspect="1"/>
          </p:cNvPicPr>
          <p:nvPr/>
        </p:nvPicPr>
        <p:blipFill>
          <a:blip r:embed="rId3"/>
          <a:stretch>
            <a:fillRect/>
          </a:stretch>
        </p:blipFill>
        <p:spPr>
          <a:xfrm>
            <a:off x="6785610" y="1740535"/>
            <a:ext cx="4762500" cy="3572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100"/>
                                  </p:stCondLst>
                                  <p:iterate type="lt">
                                    <p:tmPct val="15000"/>
                                  </p:iterate>
                                  <p:childTnLst>
                                    <p:set>
                                      <p:cBhvr>
                                        <p:cTn id="6" dur="1" fill="hold">
                                          <p:stCondLst>
                                            <p:cond delay="0"/>
                                          </p:stCondLst>
                                        </p:cTn>
                                        <p:tgtEl>
                                          <p:spTgt spid="44"/>
                                        </p:tgtEl>
                                        <p:attrNameLst>
                                          <p:attrName>style.visibility</p:attrName>
                                        </p:attrNameLst>
                                      </p:cBhvr>
                                      <p:to>
                                        <p:strVal val="visible"/>
                                      </p:to>
                                    </p:set>
                                    <p:animEffect transition="in" filter="fade">
                                      <p:cBhvr>
                                        <p:cTn id="7" dur="750"/>
                                        <p:tgtEl>
                                          <p:spTgt spid="44"/>
                                        </p:tgtEl>
                                      </p:cBhvr>
                                    </p:animEffect>
                                    <p:anim calcmode="lin" valueType="num">
                                      <p:cBhvr>
                                        <p:cTn id="8" dur="750" fill="hold"/>
                                        <p:tgtEl>
                                          <p:spTgt spid="44"/>
                                        </p:tgtEl>
                                        <p:attrNameLst>
                                          <p:attrName>ppt_w</p:attrName>
                                        </p:attrNameLst>
                                      </p:cBhvr>
                                      <p:tavLst>
                                        <p:tav tm="0" fmla="#ppt_w*sin(2.5*pi*$)">
                                          <p:val>
                                            <p:fltVal val="0"/>
                                          </p:val>
                                        </p:tav>
                                        <p:tav tm="100000">
                                          <p:val>
                                            <p:fltVal val="1"/>
                                          </p:val>
                                        </p:tav>
                                      </p:tavLst>
                                    </p:anim>
                                    <p:anim calcmode="lin" valueType="num">
                                      <p:cBhvr>
                                        <p:cTn id="9" dur="750" fill="hold"/>
                                        <p:tgtEl>
                                          <p:spTgt spid="44"/>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0"/>
                                  </p:iterate>
                                  <p:childTnLst>
                                    <p:animScale>
                                      <p:cBhvr>
                                        <p:cTn id="11" dur="100" fill="hold"/>
                                        <p:tgtEl>
                                          <p:spTgt spid="44"/>
                                        </p:tgtEl>
                                      </p:cBhvr>
                                      <p:by x="500000" y="500000"/>
                                    </p:animScale>
                                  </p:childTnLst>
                                </p:cTn>
                              </p:par>
                              <p:par>
                                <p:cTn id="12" presetID="6" presetClass="emph" presetSubtype="0" fill="hold" grpId="2" nodeType="withEffect">
                                  <p:stCondLst>
                                    <p:cond delay="100"/>
                                  </p:stCondLst>
                                  <p:iterate type="lt">
                                    <p:tmPct val="15000"/>
                                  </p:iterate>
                                  <p:childTnLst>
                                    <p:animScale>
                                      <p:cBhvr>
                                        <p:cTn id="13" dur="750" fill="hold"/>
                                        <p:tgtEl>
                                          <p:spTgt spid="44"/>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4"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lt"/>
              </a:rPr>
              <a:t>公平性</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lt"/>
            </a:endParaRPr>
          </a:p>
        </p:txBody>
      </p:sp>
      <p:sp>
        <p:nvSpPr>
          <p:cNvPr id="62" name="Shape 2548"/>
          <p:cNvSpPr/>
          <p:nvPr/>
        </p:nvSpPr>
        <p:spPr>
          <a:xfrm>
            <a:off x="9066442" y="5231991"/>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10</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sp>
        <p:nvSpPr>
          <p:cNvPr id="4" name="圆角矩形 3"/>
          <p:cNvSpPr/>
          <p:nvPr/>
        </p:nvSpPr>
        <p:spPr>
          <a:xfrm>
            <a:off x="954405" y="1168400"/>
            <a:ext cx="1535430" cy="1553210"/>
          </a:xfrm>
          <a:prstGeom prst="roundRect">
            <a:avLst/>
          </a:prstGeom>
          <a:solidFill>
            <a:schemeClr val="accent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优化医保目录结构</a:t>
            </a:r>
            <a:endParaRPr lang="zh-CN" altLang="en-US" b="1"/>
          </a:p>
        </p:txBody>
      </p:sp>
      <p:sp>
        <p:nvSpPr>
          <p:cNvPr id="10" name="圆角矩形 9"/>
          <p:cNvSpPr/>
          <p:nvPr/>
        </p:nvSpPr>
        <p:spPr>
          <a:xfrm>
            <a:off x="2489835" y="1168400"/>
            <a:ext cx="8041005" cy="1544955"/>
          </a:xfrm>
          <a:prstGeom prst="round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885190" y="3035935"/>
            <a:ext cx="1535430" cy="1553210"/>
          </a:xfrm>
          <a:prstGeom prst="roundRect">
            <a:avLst/>
          </a:prstGeom>
          <a:solidFill>
            <a:schemeClr val="accent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符合</a:t>
            </a:r>
            <a:r>
              <a:rPr lang="en-US" altLang="zh-CN" b="1"/>
              <a:t>“</a:t>
            </a:r>
            <a:r>
              <a:rPr lang="zh-CN" altLang="en-US" b="1"/>
              <a:t>保基本</a:t>
            </a:r>
            <a:r>
              <a:rPr lang="en-US" altLang="zh-CN" b="1"/>
              <a:t>”</a:t>
            </a:r>
            <a:r>
              <a:rPr lang="zh-CN" altLang="en-US" b="1"/>
              <a:t>原则</a:t>
            </a:r>
            <a:endParaRPr lang="zh-CN" altLang="en-US" b="1"/>
          </a:p>
        </p:txBody>
      </p:sp>
      <p:sp>
        <p:nvSpPr>
          <p:cNvPr id="13" name="圆角矩形 12"/>
          <p:cNvSpPr/>
          <p:nvPr/>
        </p:nvSpPr>
        <p:spPr>
          <a:xfrm>
            <a:off x="2420620" y="3035935"/>
            <a:ext cx="8041005" cy="1544955"/>
          </a:xfrm>
          <a:prstGeom prst="round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885190" y="4903470"/>
            <a:ext cx="1535430" cy="1553210"/>
          </a:xfrm>
          <a:prstGeom prst="roundRect">
            <a:avLst/>
          </a:prstGeom>
          <a:solidFill>
            <a:schemeClr val="accent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bg1"/>
                </a:solidFill>
              </a:rPr>
              <a:t>不增加临床管理难度</a:t>
            </a:r>
            <a:endParaRPr lang="zh-CN" altLang="en-US" b="1">
              <a:solidFill>
                <a:schemeClr val="bg1"/>
              </a:solidFill>
            </a:endParaRPr>
          </a:p>
        </p:txBody>
      </p:sp>
      <p:sp>
        <p:nvSpPr>
          <p:cNvPr id="15" name="圆角矩形 14"/>
          <p:cNvSpPr/>
          <p:nvPr/>
        </p:nvSpPr>
        <p:spPr>
          <a:xfrm>
            <a:off x="2420620" y="4903470"/>
            <a:ext cx="8041005" cy="1544955"/>
          </a:xfrm>
          <a:prstGeom prst="round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nvSpPr>
        <p:spPr>
          <a:xfrm>
            <a:off x="2695575" y="1270635"/>
            <a:ext cx="6096000" cy="275590"/>
          </a:xfrm>
          <a:prstGeom prst="rect">
            <a:avLst/>
          </a:prstGeom>
          <a:noFill/>
        </p:spPr>
        <p:txBody>
          <a:bodyPr wrap="square" rtlCol="0" anchor="t">
            <a:spAutoFit/>
          </a:bodyPr>
          <a:p>
            <a:r>
              <a:rPr lang="zh-CN" altLang="en-US" sz="1200" b="1" kern="0" spc="90" dirty="0">
                <a:latin typeface="微软雅黑" panose="020B0503020204020204" charset="-122"/>
                <a:ea typeface="微软雅黑" panose="020B0503020204020204" charset="-122"/>
                <a:cs typeface="微软雅黑" panose="020B0503020204020204" charset="-122"/>
                <a:sym typeface="+mn-ea"/>
              </a:rPr>
              <a:t>弥补目录内尼莫地平注射液</a:t>
            </a:r>
            <a:r>
              <a:rPr lang="zh-CN" altLang="en-US" sz="1200" b="1" kern="0" spc="-190" dirty="0">
                <a:latin typeface="微软雅黑" panose="020B0503020204020204" charset="-122"/>
                <a:ea typeface="微软雅黑" panose="020B0503020204020204" charset="-122"/>
                <a:cs typeface="微软雅黑" panose="020B0503020204020204" charset="-122"/>
                <a:sym typeface="+mn-ea"/>
              </a:rPr>
              <a:t> </a:t>
            </a:r>
            <a:r>
              <a:rPr lang="en-US" altLang="zh-CN" sz="1200" b="1" kern="0" spc="80" dirty="0">
                <a:latin typeface="微软雅黑" panose="020B0503020204020204" charset="-122"/>
                <a:ea typeface="微软雅黑" panose="020B0503020204020204" charset="-122"/>
                <a:cs typeface="微软雅黑" panose="020B0503020204020204" charset="-122"/>
                <a:sym typeface="+mn-ea"/>
              </a:rPr>
              <a:t>+</a:t>
            </a:r>
            <a:r>
              <a:rPr lang="zh-CN" altLang="en-US" sz="1200" b="1" kern="0" spc="-200" dirty="0">
                <a:latin typeface="微软雅黑" panose="020B0503020204020204" charset="-122"/>
                <a:ea typeface="微软雅黑" panose="020B0503020204020204" charset="-122"/>
                <a:cs typeface="微软雅黑" panose="020B0503020204020204" charset="-122"/>
                <a:sym typeface="+mn-ea"/>
              </a:rPr>
              <a:t> </a:t>
            </a:r>
            <a:r>
              <a:rPr lang="zh-CN" altLang="en-US" sz="1200" b="1" kern="0" spc="80" dirty="0">
                <a:latin typeface="微软雅黑" panose="020B0503020204020204" charset="-122"/>
                <a:ea typeface="微软雅黑" panose="020B0503020204020204" charset="-122"/>
                <a:cs typeface="微软雅黑" panose="020B0503020204020204" charset="-122"/>
                <a:sym typeface="+mn-ea"/>
              </a:rPr>
              <a:t>口服序</a:t>
            </a:r>
            <a:r>
              <a:rPr lang="zh-CN" altLang="en-US" sz="1200" b="1" kern="0" spc="100" dirty="0">
                <a:latin typeface="微软雅黑" panose="020B0503020204020204" charset="-122"/>
                <a:ea typeface="微软雅黑" panose="020B0503020204020204" charset="-122"/>
                <a:cs typeface="微软雅黑" panose="020B0503020204020204" charset="-122"/>
                <a:sym typeface="+mn-ea"/>
              </a:rPr>
              <a:t>贯治疗缺陷</a:t>
            </a:r>
            <a:endParaRPr lang="zh-CN" altLang="en-US" sz="1200" b="1" kern="0" spc="100" dirty="0">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nvSpPr>
        <p:spPr>
          <a:xfrm>
            <a:off x="2606675" y="1480820"/>
            <a:ext cx="7782560" cy="1287145"/>
          </a:xfrm>
          <a:prstGeom prst="rect">
            <a:avLst/>
          </a:prstGeom>
          <a:noFill/>
        </p:spPr>
        <p:txBody>
          <a:bodyPr wrap="square" rtlCol="0" anchor="t">
            <a:spAutoFit/>
          </a:bodyPr>
          <a:p>
            <a:pPr marL="184150" indent="-171450" algn="l" rtl="0" eaLnBrk="0">
              <a:lnSpc>
                <a:spcPct val="150000"/>
              </a:lnSpc>
              <a:spcBef>
                <a:spcPts val="400"/>
              </a:spcBef>
              <a:buFont typeface="Wingdings" panose="05000000000000000000" charset="0"/>
              <a:buChar char="Ø"/>
            </a:pPr>
            <a:r>
              <a:rPr lang="en-US" sz="1200" kern="0" dirty="0" err="1">
                <a:latin typeface="Times New Roman" panose="02020603050405020304" pitchFamily="18" charset="0"/>
                <a:ea typeface="微软雅黑" panose="020B0503020204020204" charset="-122"/>
                <a:cs typeface="微软雅黑" panose="020B0503020204020204" charset="-122"/>
                <a:sym typeface="+mn-ea"/>
              </a:rPr>
              <a:t>  </a:t>
            </a:r>
            <a:r>
              <a:rPr sz="1200" kern="0" dirty="0" err="1">
                <a:latin typeface="Times New Roman" panose="02020603050405020304" pitchFamily="18" charset="0"/>
                <a:ea typeface="微软雅黑" panose="020B0503020204020204" charset="-122"/>
                <a:cs typeface="微软雅黑" panose="020B0503020204020204" charset="-122"/>
                <a:sym typeface="+mn-ea"/>
              </a:rPr>
              <a:t>目录内尼莫地平注射液</a:t>
            </a:r>
            <a:r>
              <a:rPr sz="1200" kern="0" dirty="0">
                <a:latin typeface="Times New Roman" panose="02020603050405020304" pitchFamily="18" charset="0"/>
                <a:ea typeface="微软雅黑" panose="020B0503020204020204" charset="-122"/>
                <a:cs typeface="微软雅黑" panose="020B0503020204020204" charset="-122"/>
                <a:sym typeface="+mn-ea"/>
              </a:rPr>
              <a:t> </a:t>
            </a:r>
            <a:r>
              <a:rPr sz="1200" kern="0" dirty="0">
                <a:latin typeface="Times New Roman" panose="02020603050405020304" pitchFamily="18" charset="0"/>
                <a:ea typeface="微软雅黑" panose="020B0503020204020204" charset="-122"/>
                <a:cs typeface="微软雅黑" panose="020B0503020204020204" charset="-122"/>
                <a:sym typeface="+mn-ea"/>
              </a:rPr>
              <a:t>+ 口服序贯治疗存在</a:t>
            </a:r>
            <a:r>
              <a:rPr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更高静脉炎、低血压</a:t>
            </a:r>
            <a:r>
              <a:rPr sz="1200" kern="0" dirty="0">
                <a:latin typeface="Times New Roman" panose="02020603050405020304" pitchFamily="18" charset="0"/>
                <a:ea typeface="微软雅黑" panose="020B0503020204020204" charset="-122"/>
                <a:cs typeface="微软雅黑" panose="020B0503020204020204" charset="-122"/>
                <a:sym typeface="+mn-ea"/>
              </a:rPr>
              <a:t>等安全性风险</a:t>
            </a:r>
            <a:r>
              <a:rPr lang="zh-CN" sz="1200" kern="0" dirty="0">
                <a:latin typeface="Times New Roman" panose="02020603050405020304" pitchFamily="18" charset="0"/>
                <a:ea typeface="微软雅黑" panose="020B0503020204020204" charset="-122"/>
                <a:cs typeface="微软雅黑" panose="020B0503020204020204" charset="-122"/>
                <a:sym typeface="+mn-ea"/>
              </a:rPr>
              <a:t>；</a:t>
            </a:r>
            <a:endParaRPr sz="1200" kern="0" dirty="0">
              <a:latin typeface="Times New Roman" panose="02020603050405020304" pitchFamily="18" charset="0"/>
              <a:ea typeface="微软雅黑" panose="020B0503020204020204" charset="-122"/>
              <a:cs typeface="微软雅黑" panose="020B0503020204020204" charset="-122"/>
              <a:sym typeface="+mn-ea"/>
            </a:endParaRPr>
          </a:p>
          <a:p>
            <a:pPr marL="184150" indent="-171450" algn="l" rtl="0" eaLnBrk="0">
              <a:lnSpc>
                <a:spcPct val="150000"/>
              </a:lnSpc>
              <a:spcBef>
                <a:spcPts val="400"/>
              </a:spcBef>
              <a:buFont typeface="Wingdings" panose="05000000000000000000" charset="0"/>
              <a:buChar char="Ø"/>
            </a:pPr>
            <a:r>
              <a:rPr lang="en-US" sz="1200" kern="0" dirty="0">
                <a:latin typeface="Times New Roman" panose="02020603050405020304" pitchFamily="18" charset="0"/>
                <a:ea typeface="微软雅黑" panose="020B0503020204020204" charset="-122"/>
                <a:cs typeface="微软雅黑" panose="020B0503020204020204" charset="-122"/>
                <a:sym typeface="+mn-ea"/>
              </a:rPr>
              <a:t>  </a:t>
            </a:r>
            <a:r>
              <a:rPr sz="1200" kern="0" dirty="0">
                <a:latin typeface="Times New Roman" panose="02020603050405020304" pitchFamily="18" charset="0"/>
                <a:ea typeface="微软雅黑" panose="020B0503020204020204" charset="-122"/>
                <a:cs typeface="微软雅黑" panose="020B0503020204020204" charset="-122"/>
                <a:sym typeface="+mn-ea"/>
              </a:rPr>
              <a:t>单用口服片/胶囊不便于吞咽困难</a:t>
            </a:r>
            <a:r>
              <a:rPr lang="zh-CN" sz="1200" kern="0" dirty="0">
                <a:latin typeface="Times New Roman" panose="02020603050405020304" pitchFamily="18" charset="0"/>
                <a:ea typeface="微软雅黑" panose="020B0503020204020204" charset="-122"/>
                <a:cs typeface="微软雅黑" panose="020B0503020204020204" charset="-122"/>
                <a:sym typeface="+mn-ea"/>
              </a:rPr>
              <a:t>、</a:t>
            </a:r>
            <a:r>
              <a:rPr sz="1200" kern="0" dirty="0">
                <a:latin typeface="Times New Roman" panose="02020603050405020304" pitchFamily="18" charset="0"/>
                <a:ea typeface="微软雅黑" panose="020B0503020204020204" charset="-122"/>
                <a:cs typeface="微软雅黑" panose="020B0503020204020204" charset="-122"/>
                <a:sym typeface="+mn-ea"/>
              </a:rPr>
              <a:t>儿童等特殊人群用药</a:t>
            </a:r>
            <a:r>
              <a:rPr lang="zh-CN" sz="1200" kern="0" dirty="0">
                <a:latin typeface="Times New Roman" panose="02020603050405020304" pitchFamily="18" charset="0"/>
                <a:ea typeface="微软雅黑" panose="020B0503020204020204" charset="-122"/>
                <a:cs typeface="微软雅黑" panose="020B0503020204020204" charset="-122"/>
                <a:sym typeface="+mn-ea"/>
              </a:rPr>
              <a:t>；</a:t>
            </a:r>
            <a:endParaRPr sz="1200" kern="0" dirty="0">
              <a:solidFill>
                <a:schemeClr val="tx1"/>
              </a:solidFill>
              <a:latin typeface="Times New Roman" panose="02020603050405020304" pitchFamily="18" charset="0"/>
              <a:ea typeface="微软雅黑" panose="020B0503020204020204" charset="-122"/>
              <a:cs typeface="微软雅黑" panose="020B0503020204020204" charset="-122"/>
            </a:endParaRPr>
          </a:p>
          <a:p>
            <a:pPr marL="184150" indent="-171450" algn="l" rtl="0" eaLnBrk="0">
              <a:lnSpc>
                <a:spcPct val="150000"/>
              </a:lnSpc>
              <a:spcBef>
                <a:spcPts val="285"/>
              </a:spcBef>
              <a:buFont typeface="Wingdings" panose="05000000000000000000" charset="0"/>
              <a:buChar char="Ø"/>
            </a:pPr>
            <a:r>
              <a:rPr lang="en-US" sz="1200" kern="0" dirty="0">
                <a:latin typeface="Times New Roman" panose="02020603050405020304" pitchFamily="18" charset="0"/>
                <a:ea typeface="微软雅黑" panose="020B0503020204020204" charset="-122"/>
                <a:cs typeface="微软雅黑" panose="020B0503020204020204" charset="-122"/>
                <a:sym typeface="+mn-ea"/>
              </a:rPr>
              <a:t>  </a:t>
            </a:r>
            <a:r>
              <a:rPr sz="1200" kern="0" dirty="0">
                <a:latin typeface="Times New Roman" panose="02020603050405020304" pitchFamily="18" charset="0"/>
                <a:ea typeface="微软雅黑" panose="020B0503020204020204" charset="-122"/>
                <a:cs typeface="微软雅黑" panose="020B0503020204020204" charset="-122"/>
                <a:sym typeface="+mn-ea"/>
              </a:rPr>
              <a:t>尼莫地平口服溶液</a:t>
            </a:r>
            <a:r>
              <a:rPr sz="1200" b="1" kern="0" dirty="0">
                <a:latin typeface="Times New Roman" panose="02020603050405020304" pitchFamily="18" charset="0"/>
                <a:ea typeface="微软雅黑" panose="020B0503020204020204" charset="-122"/>
                <a:cs typeface="微软雅黑" panose="020B0503020204020204" charset="-122"/>
                <a:sym typeface="+mn-ea"/>
              </a:rPr>
              <a:t>有效解决特殊患者给药问题</a:t>
            </a:r>
            <a:r>
              <a:rPr lang="zh-CN" sz="1200" b="1" kern="0" dirty="0">
                <a:latin typeface="Times New Roman" panose="02020603050405020304" pitchFamily="18" charset="0"/>
                <a:ea typeface="微软雅黑" panose="020B0503020204020204" charset="-122"/>
                <a:cs typeface="微软雅黑" panose="020B0503020204020204" charset="-122"/>
                <a:sym typeface="+mn-ea"/>
              </a:rPr>
              <a:t>，且</a:t>
            </a:r>
            <a:r>
              <a:rPr lang="en-US" altLang="zh-CN"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2023 </a:t>
            </a:r>
            <a:r>
              <a:rPr lang="en-US" altLang="zh-CN"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AHA/ASA</a:t>
            </a:r>
            <a:r>
              <a:rPr lang="en-US" altLang="zh-CN"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动脉瘤性蛛网膜下腔出血患者管理指南 </a:t>
            </a:r>
            <a:r>
              <a:rPr lang="en-US" altLang="zh-CN"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首推尼莫地平肠内给药</a:t>
            </a:r>
            <a:r>
              <a:rPr lang="en-US" altLang="zh-CN"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(I</a:t>
            </a:r>
            <a:r>
              <a:rPr lang="zh-CN" altLang="en-US" sz="1200" b="1" kern="0" dirty="0">
                <a:ln w="3175">
                  <a:noFill/>
                  <a:prstDash val="dash"/>
                </a:ln>
                <a:solidFill>
                  <a:srgbClr val="FF0000"/>
                </a:solidFill>
                <a:latin typeface="Times New Roman" panose="02020603050405020304" pitchFamily="18" charset="0"/>
                <a:ea typeface="微软雅黑" panose="020B0503020204020204" charset="-122"/>
                <a:cs typeface="微软雅黑" panose="020B0503020204020204" charset="-122"/>
                <a:sym typeface="+mn-ea"/>
              </a:rPr>
              <a:t>，</a:t>
            </a:r>
            <a:r>
              <a:rPr lang="en-US" altLang="zh-CN"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A</a:t>
            </a:r>
            <a:r>
              <a:rPr lang="zh-CN" altLang="en-US"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a:t>
            </a:r>
            <a:endParaRPr lang="zh-CN" altLang="en-US"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endParaRPr>
          </a:p>
        </p:txBody>
      </p:sp>
      <p:sp>
        <p:nvSpPr>
          <p:cNvPr id="18" name="文本框 17"/>
          <p:cNvSpPr txBox="1"/>
          <p:nvPr/>
        </p:nvSpPr>
        <p:spPr>
          <a:xfrm>
            <a:off x="2677795" y="3119755"/>
            <a:ext cx="6096000" cy="275590"/>
          </a:xfrm>
          <a:prstGeom prst="rect">
            <a:avLst/>
          </a:prstGeom>
          <a:noFill/>
        </p:spPr>
        <p:txBody>
          <a:bodyPr wrap="square" rtlCol="0" anchor="t">
            <a:spAutoFit/>
          </a:bodyPr>
          <a:p>
            <a:r>
              <a:rPr sz="1200" b="1" kern="0" spc="100" dirty="0">
                <a:latin typeface="微软雅黑" panose="020B0503020204020204" charset="-122"/>
                <a:ea typeface="微软雅黑" panose="020B0503020204020204" charset="-122"/>
                <a:cs typeface="微软雅黑" panose="020B0503020204020204" charset="-122"/>
                <a:sym typeface="+mn-ea"/>
              </a:rPr>
              <a:t>尼莫地平口服溶液</a:t>
            </a:r>
            <a:r>
              <a:rPr sz="1200" b="1" kern="0" spc="140" dirty="0">
                <a:latin typeface="微软雅黑" panose="020B0503020204020204" charset="-122"/>
                <a:ea typeface="微软雅黑" panose="020B0503020204020204" charset="-122"/>
                <a:cs typeface="微软雅黑" panose="020B0503020204020204" charset="-122"/>
                <a:sym typeface="+mn-ea"/>
              </a:rPr>
              <a:t>治疗费用更具经济性</a:t>
            </a:r>
            <a:endParaRPr lang="zh-CN" altLang="en-US" sz="1200" b="1" kern="0" spc="140" dirty="0">
              <a:latin typeface="微软雅黑" panose="020B0503020204020204" charset="-122"/>
              <a:ea typeface="微软雅黑" panose="020B0503020204020204" charset="-122"/>
              <a:cs typeface="微软雅黑" panose="020B0503020204020204" charset="-122"/>
              <a:sym typeface="+mn-ea"/>
            </a:endParaRPr>
          </a:p>
        </p:txBody>
      </p:sp>
      <p:sp>
        <p:nvSpPr>
          <p:cNvPr id="20" name="文本框 19"/>
          <p:cNvSpPr txBox="1"/>
          <p:nvPr/>
        </p:nvSpPr>
        <p:spPr>
          <a:xfrm>
            <a:off x="2624455" y="3403600"/>
            <a:ext cx="7745730" cy="922020"/>
          </a:xfrm>
          <a:prstGeom prst="rect">
            <a:avLst/>
          </a:prstGeom>
          <a:noFill/>
        </p:spPr>
        <p:txBody>
          <a:bodyPr wrap="square" rtlCol="0" anchor="t">
            <a:spAutoFit/>
          </a:bodyPr>
          <a:p>
            <a:pPr marL="171450" indent="-171450" fontAlgn="auto">
              <a:lnSpc>
                <a:spcPct val="150000"/>
              </a:lnSpc>
              <a:buFont typeface="Wingdings" panose="05000000000000000000" charset="0"/>
              <a:buChar char="Ø"/>
            </a:pPr>
            <a:r>
              <a:rPr lang="en-US" altLang="zh-CN" sz="1200" kern="0" spc="160" dirty="0">
                <a:latin typeface="微软雅黑" panose="020B0503020204020204" charset="-122"/>
                <a:ea typeface="微软雅黑" panose="020B0503020204020204" charset="-122"/>
                <a:cs typeface="微软雅黑" panose="020B0503020204020204" charset="-122"/>
                <a:sym typeface="+mn-ea"/>
              </a:rPr>
              <a:t>  </a:t>
            </a:r>
            <a:r>
              <a:rPr lang="zh-CN" altLang="en-US" sz="1200" kern="0" spc="160" dirty="0">
                <a:latin typeface="微软雅黑" panose="020B0503020204020204" charset="-122"/>
                <a:ea typeface="微软雅黑" panose="020B0503020204020204" charset="-122"/>
                <a:cs typeface="微软雅黑" panose="020B0503020204020204" charset="-122"/>
                <a:sym typeface="+mn-ea"/>
              </a:rPr>
              <a:t>可</a:t>
            </a:r>
            <a:r>
              <a:rPr sz="1200" kern="0" spc="160" dirty="0">
                <a:latin typeface="微软雅黑" panose="020B0503020204020204" charset="-122"/>
                <a:ea typeface="微软雅黑" panose="020B0503020204020204" charset="-122"/>
                <a:cs typeface="微软雅黑" panose="020B0503020204020204" charset="-122"/>
                <a:sym typeface="+mn-ea"/>
              </a:rPr>
              <a:t>有效减少尼莫地平注射剂</a:t>
            </a:r>
            <a:r>
              <a:rPr sz="1200" kern="0" spc="-100" dirty="0">
                <a:latin typeface="微软雅黑" panose="020B0503020204020204" charset="-122"/>
                <a:ea typeface="微软雅黑" panose="020B0503020204020204" charset="-122"/>
                <a:cs typeface="微软雅黑" panose="020B0503020204020204" charset="-122"/>
                <a:sym typeface="+mn-ea"/>
              </a:rPr>
              <a:t> </a:t>
            </a:r>
            <a:r>
              <a:rPr sz="1200" kern="0" spc="160" dirty="0">
                <a:latin typeface="微软雅黑" panose="020B0503020204020204" charset="-122"/>
                <a:ea typeface="微软雅黑" panose="020B0503020204020204" charset="-122"/>
                <a:cs typeface="微软雅黑" panose="020B0503020204020204" charset="-122"/>
                <a:sym typeface="+mn-ea"/>
              </a:rPr>
              <a:t>+</a:t>
            </a:r>
            <a:r>
              <a:rPr sz="1200" kern="0" spc="70" dirty="0">
                <a:latin typeface="微软雅黑" panose="020B0503020204020204" charset="-122"/>
                <a:ea typeface="微软雅黑" panose="020B0503020204020204" charset="-122"/>
                <a:cs typeface="微软雅黑" panose="020B0503020204020204" charset="-122"/>
                <a:sym typeface="+mn-ea"/>
              </a:rPr>
              <a:t>片/胶囊的不良事件发生</a:t>
            </a:r>
            <a:r>
              <a:rPr lang="zh-CN" sz="1200" kern="0" spc="70" dirty="0">
                <a:latin typeface="微软雅黑" panose="020B0503020204020204" charset="-122"/>
                <a:ea typeface="微软雅黑" panose="020B0503020204020204" charset="-122"/>
                <a:cs typeface="微软雅黑" panose="020B0503020204020204" charset="-122"/>
                <a:sym typeface="+mn-ea"/>
              </a:rPr>
              <a:t>；</a:t>
            </a:r>
            <a:endParaRPr sz="1200" kern="0" spc="70" dirty="0">
              <a:latin typeface="微软雅黑" panose="020B0503020204020204" charset="-122"/>
              <a:ea typeface="微软雅黑" panose="020B0503020204020204" charset="-122"/>
              <a:cs typeface="微软雅黑" panose="020B0503020204020204" charset="-122"/>
              <a:sym typeface="+mn-ea"/>
            </a:endParaRPr>
          </a:p>
          <a:p>
            <a:pPr marL="171450" indent="-171450" fontAlgn="auto">
              <a:lnSpc>
                <a:spcPct val="150000"/>
              </a:lnSpc>
              <a:buFont typeface="Wingdings" panose="05000000000000000000" charset="0"/>
              <a:buChar char="Ø"/>
            </a:pPr>
            <a:r>
              <a:rPr lang="en-US" sz="1200" b="1" kern="0" spc="70"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sz="1200" b="1" kern="0" spc="70" dirty="0">
                <a:solidFill>
                  <a:srgbClr val="FF0000"/>
                </a:solidFill>
                <a:latin typeface="微软雅黑" panose="020B0503020204020204" charset="-122"/>
                <a:ea typeface="微软雅黑" panose="020B0503020204020204" charset="-122"/>
                <a:cs typeface="微软雅黑" panose="020B0503020204020204" charset="-122"/>
                <a:sym typeface="+mn-ea"/>
              </a:rPr>
              <a:t>减少</a:t>
            </a:r>
            <a:r>
              <a:rPr sz="1200" b="1" kern="0" spc="120" dirty="0">
                <a:solidFill>
                  <a:srgbClr val="FF0000"/>
                </a:solidFill>
                <a:latin typeface="微软雅黑" panose="020B0503020204020204" charset="-122"/>
                <a:ea typeface="微软雅黑" panose="020B0503020204020204" charset="-122"/>
                <a:cs typeface="微软雅黑" panose="020B0503020204020204" charset="-122"/>
                <a:sym typeface="+mn-ea"/>
              </a:rPr>
              <a:t>药物损耗及医疗操作</a:t>
            </a:r>
            <a:r>
              <a:rPr sz="1200" kern="0" spc="-120" dirty="0">
                <a:latin typeface="微软雅黑" panose="020B0503020204020204" charset="-122"/>
                <a:ea typeface="微软雅黑" panose="020B0503020204020204" charset="-122"/>
                <a:cs typeface="微软雅黑" panose="020B0503020204020204" charset="-122"/>
                <a:sym typeface="+mn-ea"/>
              </a:rPr>
              <a:t> </a:t>
            </a:r>
            <a:r>
              <a:rPr sz="1200" kern="0" spc="120" dirty="0">
                <a:latin typeface="微软雅黑" panose="020B0503020204020204" charset="-122"/>
                <a:ea typeface="微软雅黑" panose="020B0503020204020204" charset="-122"/>
                <a:cs typeface="微软雅黑" panose="020B0503020204020204" charset="-122"/>
                <a:sym typeface="+mn-ea"/>
              </a:rPr>
              <a:t>，</a:t>
            </a:r>
            <a:r>
              <a:rPr sz="1200" kern="0" spc="-240" dirty="0">
                <a:latin typeface="微软雅黑" panose="020B0503020204020204" charset="-122"/>
                <a:ea typeface="微软雅黑" panose="020B0503020204020204" charset="-122"/>
                <a:cs typeface="微软雅黑" panose="020B0503020204020204" charset="-122"/>
                <a:sym typeface="+mn-ea"/>
              </a:rPr>
              <a:t> </a:t>
            </a:r>
            <a:r>
              <a:rPr sz="1200" kern="0" spc="120" dirty="0">
                <a:latin typeface="微软雅黑" panose="020B0503020204020204" charset="-122"/>
                <a:ea typeface="微软雅黑" panose="020B0503020204020204" charset="-122"/>
                <a:cs typeface="微软雅黑" panose="020B0503020204020204" charset="-122"/>
                <a:sym typeface="+mn-ea"/>
              </a:rPr>
              <a:t>进</a:t>
            </a:r>
            <a:r>
              <a:rPr sz="1200" kern="0" spc="110" dirty="0">
                <a:latin typeface="微软雅黑" panose="020B0503020204020204" charset="-122"/>
                <a:ea typeface="微软雅黑" panose="020B0503020204020204" charset="-122"/>
                <a:cs typeface="微软雅黑" panose="020B0503020204020204" charset="-122"/>
                <a:sym typeface="+mn-ea"/>
              </a:rPr>
              <a:t>一步</a:t>
            </a:r>
            <a:r>
              <a:rPr sz="1200" kern="0" spc="100" dirty="0">
                <a:latin typeface="微软雅黑" panose="020B0503020204020204" charset="-122"/>
                <a:ea typeface="微软雅黑" panose="020B0503020204020204" charset="-122"/>
                <a:cs typeface="微软雅黑" panose="020B0503020204020204" charset="-122"/>
                <a:sym typeface="+mn-ea"/>
              </a:rPr>
              <a:t>降低医疗成本</a:t>
            </a:r>
            <a:r>
              <a:rPr sz="1200" kern="0" spc="-90" dirty="0">
                <a:latin typeface="微软雅黑" panose="020B0503020204020204" charset="-122"/>
                <a:ea typeface="微软雅黑" panose="020B0503020204020204" charset="-122"/>
                <a:cs typeface="微软雅黑" panose="020B0503020204020204" charset="-122"/>
                <a:sym typeface="+mn-ea"/>
              </a:rPr>
              <a:t> </a:t>
            </a:r>
            <a:r>
              <a:rPr sz="1200" kern="0" spc="100" dirty="0">
                <a:latin typeface="微软雅黑" panose="020B0503020204020204" charset="-122"/>
                <a:ea typeface="微软雅黑" panose="020B0503020204020204" charset="-122"/>
                <a:cs typeface="微软雅黑" panose="020B0503020204020204" charset="-122"/>
                <a:sym typeface="+mn-ea"/>
              </a:rPr>
              <a:t>，</a:t>
            </a:r>
            <a:r>
              <a:rPr sz="1200" kern="0" spc="-230" dirty="0">
                <a:latin typeface="微软雅黑" panose="020B0503020204020204" charset="-122"/>
                <a:ea typeface="微软雅黑" panose="020B0503020204020204" charset="-122"/>
                <a:cs typeface="微软雅黑" panose="020B0503020204020204" charset="-122"/>
                <a:sym typeface="+mn-ea"/>
              </a:rPr>
              <a:t> </a:t>
            </a:r>
            <a:r>
              <a:rPr sz="1200" b="1" kern="0" spc="100" dirty="0">
                <a:solidFill>
                  <a:srgbClr val="FF0000"/>
                </a:solidFill>
                <a:latin typeface="微软雅黑" panose="020B0503020204020204" charset="-122"/>
                <a:ea typeface="微软雅黑" panose="020B0503020204020204" charset="-122"/>
                <a:cs typeface="微软雅黑" panose="020B0503020204020204" charset="-122"/>
                <a:sym typeface="+mn-ea"/>
              </a:rPr>
              <a:t>节省医保基金</a:t>
            </a:r>
            <a:r>
              <a:rPr sz="1200" kern="0" spc="-130" dirty="0">
                <a:latin typeface="微软雅黑" panose="020B0503020204020204" charset="-122"/>
                <a:ea typeface="微软雅黑" panose="020B0503020204020204" charset="-122"/>
                <a:cs typeface="微软雅黑" panose="020B0503020204020204" charset="-122"/>
                <a:sym typeface="+mn-ea"/>
              </a:rPr>
              <a:t> </a:t>
            </a:r>
            <a:r>
              <a:rPr sz="1200" kern="0" spc="100" dirty="0">
                <a:latin typeface="微软雅黑" panose="020B0503020204020204" charset="-122"/>
                <a:ea typeface="微软雅黑" panose="020B0503020204020204" charset="-122"/>
                <a:cs typeface="微软雅黑" panose="020B0503020204020204" charset="-122"/>
                <a:sym typeface="+mn-ea"/>
              </a:rPr>
              <a:t>，体现公平可及</a:t>
            </a:r>
            <a:r>
              <a:rPr sz="1200" kern="0" spc="-120" dirty="0">
                <a:latin typeface="微软雅黑" panose="020B0503020204020204" charset="-122"/>
                <a:ea typeface="微软雅黑" panose="020B0503020204020204" charset="-122"/>
                <a:cs typeface="微软雅黑" panose="020B0503020204020204" charset="-122"/>
                <a:sym typeface="+mn-ea"/>
              </a:rPr>
              <a:t> </a:t>
            </a:r>
            <a:r>
              <a:rPr sz="1200" kern="0" spc="100" dirty="0">
                <a:latin typeface="微软雅黑" panose="020B0503020204020204" charset="-122"/>
                <a:ea typeface="微软雅黑" panose="020B0503020204020204" charset="-122"/>
                <a:cs typeface="微软雅黑" panose="020B0503020204020204" charset="-122"/>
                <a:sym typeface="+mn-ea"/>
              </a:rPr>
              <a:t>，</a:t>
            </a:r>
            <a:r>
              <a:rPr sz="1200" kern="0" spc="-250" dirty="0">
                <a:latin typeface="微软雅黑" panose="020B0503020204020204" charset="-122"/>
                <a:ea typeface="微软雅黑" panose="020B0503020204020204" charset="-122"/>
                <a:cs typeface="微软雅黑" panose="020B0503020204020204" charset="-122"/>
                <a:sym typeface="+mn-ea"/>
              </a:rPr>
              <a:t> </a:t>
            </a:r>
            <a:r>
              <a:rPr sz="1200" kern="0" spc="100" dirty="0">
                <a:latin typeface="微软雅黑" panose="020B0503020204020204" charset="-122"/>
                <a:ea typeface="微软雅黑" panose="020B0503020204020204" charset="-122"/>
                <a:cs typeface="微软雅黑" panose="020B0503020204020204" charset="-122"/>
                <a:sym typeface="+mn-ea"/>
              </a:rPr>
              <a:t>符合</a:t>
            </a:r>
            <a:r>
              <a:rPr sz="1200" kern="0" spc="-240" dirty="0">
                <a:latin typeface="微软雅黑" panose="020B0503020204020204" charset="-122"/>
                <a:ea typeface="微软雅黑" panose="020B0503020204020204" charset="-122"/>
                <a:cs typeface="微软雅黑" panose="020B0503020204020204" charset="-122"/>
                <a:sym typeface="+mn-ea"/>
              </a:rPr>
              <a:t> </a:t>
            </a:r>
            <a:r>
              <a:rPr sz="1200" kern="0" spc="100" dirty="0">
                <a:latin typeface="微软雅黑" panose="020B0503020204020204" charset="-122"/>
                <a:ea typeface="微软雅黑" panose="020B0503020204020204" charset="-122"/>
                <a:cs typeface="微软雅黑" panose="020B0503020204020204" charset="-122"/>
                <a:sym typeface="+mn-ea"/>
              </a:rPr>
              <a:t>“保基本</a:t>
            </a:r>
            <a:r>
              <a:rPr sz="1200" kern="0" spc="-250" dirty="0">
                <a:latin typeface="微软雅黑" panose="020B0503020204020204" charset="-122"/>
                <a:ea typeface="微软雅黑" panose="020B0503020204020204" charset="-122"/>
                <a:cs typeface="微软雅黑" panose="020B0503020204020204" charset="-122"/>
                <a:sym typeface="+mn-ea"/>
              </a:rPr>
              <a:t> </a:t>
            </a:r>
            <a:r>
              <a:rPr sz="1200" kern="0" spc="90" dirty="0">
                <a:latin typeface="微软雅黑" panose="020B0503020204020204" charset="-122"/>
                <a:ea typeface="微软雅黑" panose="020B0503020204020204" charset="-122"/>
                <a:cs typeface="微软雅黑" panose="020B0503020204020204" charset="-122"/>
                <a:sym typeface="+mn-ea"/>
              </a:rPr>
              <a:t>”</a:t>
            </a:r>
            <a:r>
              <a:rPr sz="1200" kern="0" spc="50" dirty="0">
                <a:latin typeface="微软雅黑" panose="020B0503020204020204" charset="-122"/>
                <a:ea typeface="微软雅黑" panose="020B0503020204020204" charset="-122"/>
                <a:cs typeface="微软雅黑" panose="020B0503020204020204" charset="-122"/>
                <a:sym typeface="+mn-ea"/>
              </a:rPr>
              <a:t>原则。</a:t>
            </a:r>
            <a:endParaRPr lang="zh-CN" altLang="en-US" sz="1200" kern="0" spc="50" dirty="0">
              <a:latin typeface="微软雅黑" panose="020B0503020204020204" charset="-122"/>
              <a:ea typeface="微软雅黑" panose="020B0503020204020204" charset="-122"/>
              <a:cs typeface="微软雅黑" panose="020B0503020204020204" charset="-122"/>
              <a:sym typeface="+mn-ea"/>
            </a:endParaRPr>
          </a:p>
        </p:txBody>
      </p:sp>
      <p:sp>
        <p:nvSpPr>
          <p:cNvPr id="21" name="文本框 20"/>
          <p:cNvSpPr txBox="1"/>
          <p:nvPr/>
        </p:nvSpPr>
        <p:spPr>
          <a:xfrm>
            <a:off x="2677795" y="5386705"/>
            <a:ext cx="7313930" cy="645160"/>
          </a:xfrm>
          <a:prstGeom prst="rect">
            <a:avLst/>
          </a:prstGeom>
          <a:noFill/>
        </p:spPr>
        <p:txBody>
          <a:bodyPr wrap="square" rtlCol="0" anchor="t">
            <a:spAutoFit/>
          </a:bodyPr>
          <a:p>
            <a:pPr marL="171450" indent="-171450">
              <a:lnSpc>
                <a:spcPct val="150000"/>
              </a:lnSpc>
              <a:buFont typeface="Wingdings" panose="05000000000000000000" charset="0"/>
              <a:buChar char="Ø"/>
            </a:pPr>
            <a:r>
              <a:rPr lang="en-US" sz="1200" kern="0" spc="70" dirty="0">
                <a:latin typeface="微软雅黑" panose="020B0503020204020204" charset="-122"/>
                <a:ea typeface="微软雅黑" panose="020B0503020204020204" charset="-122"/>
                <a:cs typeface="微软雅黑" panose="020B0503020204020204" charset="-122"/>
                <a:sym typeface="+mn-ea"/>
              </a:rPr>
              <a:t>  </a:t>
            </a:r>
            <a:r>
              <a:rPr sz="1200" kern="0" spc="70" dirty="0">
                <a:latin typeface="微软雅黑" panose="020B0503020204020204" charset="-122"/>
                <a:ea typeface="微软雅黑" panose="020B0503020204020204" charset="-122"/>
                <a:cs typeface="微软雅黑" panose="020B0503020204020204" charset="-122"/>
                <a:sym typeface="+mn-ea"/>
              </a:rPr>
              <a:t>尼莫地平口服溶液剂量准确，</a:t>
            </a:r>
            <a:r>
              <a:rPr sz="1200" kern="0" spc="90" dirty="0">
                <a:latin typeface="微软雅黑" panose="020B0503020204020204" charset="-122"/>
                <a:ea typeface="微软雅黑" panose="020B0503020204020204" charset="-122"/>
                <a:cs typeface="微软雅黑" panose="020B0503020204020204" charset="-122"/>
                <a:sym typeface="+mn-ea"/>
              </a:rPr>
              <a:t>临床应用安全</a:t>
            </a:r>
            <a:r>
              <a:rPr sz="1200" kern="0" spc="-20" dirty="0">
                <a:latin typeface="微软雅黑" panose="020B0503020204020204" charset="-122"/>
                <a:ea typeface="微软雅黑" panose="020B0503020204020204" charset="-122"/>
                <a:cs typeface="微软雅黑" panose="020B0503020204020204" charset="-122"/>
                <a:sym typeface="+mn-ea"/>
              </a:rPr>
              <a:t>便捷</a:t>
            </a:r>
            <a:r>
              <a:rPr lang="zh-CN" sz="1200" kern="0" spc="-20" dirty="0">
                <a:latin typeface="微软雅黑" panose="020B0503020204020204" charset="-122"/>
                <a:ea typeface="微软雅黑" panose="020B0503020204020204" charset="-122"/>
                <a:cs typeface="微软雅黑" panose="020B0503020204020204" charset="-122"/>
                <a:sym typeface="+mn-ea"/>
              </a:rPr>
              <a:t>，</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管理成本低，</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不增加医疗机构额外负担；</a:t>
            </a:r>
            <a:endParaRPr lang="en-US" altLang="zh-CN" sz="1200" b="1" dirty="0">
              <a:solidFill>
                <a:srgbClr val="E47D13"/>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indent="-171450">
              <a:lnSpc>
                <a:spcPct val="150000"/>
              </a:lnSpc>
              <a:buFont typeface="Wingdings" panose="05000000000000000000" charset="0"/>
              <a:buChar char="Ø"/>
            </a:pPr>
            <a:r>
              <a:rPr lang="en-US" altLang="zh-CN" sz="1200" dirty="0">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1200" dirty="0">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本品</a:t>
            </a:r>
            <a:r>
              <a:rPr lang="zh-CN" altLang="en-US" sz="1200" b="1" dirty="0">
                <a:solidFill>
                  <a:srgbClr val="FF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适用人群明确</a:t>
            </a:r>
            <a:r>
              <a:rPr lang="zh-CN" altLang="en-US" sz="1200" dirty="0">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，不存在临床滥用，</a:t>
            </a:r>
            <a:r>
              <a:rPr sz="1200" kern="0" spc="90" dirty="0">
                <a:latin typeface="微软雅黑" panose="020B0503020204020204" charset="-122"/>
                <a:ea typeface="微软雅黑" panose="020B0503020204020204" charset="-122"/>
                <a:cs typeface="微软雅黑" panose="020B0503020204020204" charset="-122"/>
                <a:sym typeface="+mn-ea"/>
              </a:rPr>
              <a:t>适应症表述清晰，限制要求明确，医保经</a:t>
            </a:r>
            <a:r>
              <a:rPr sz="1200" kern="0" spc="40" dirty="0">
                <a:latin typeface="微软雅黑" panose="020B0503020204020204" charset="-122"/>
                <a:ea typeface="微软雅黑" panose="020B0503020204020204" charset="-122"/>
                <a:cs typeface="微软雅黑" panose="020B0503020204020204" charset="-122"/>
                <a:sym typeface="+mn-ea"/>
              </a:rPr>
              <a:t>办审核方便。</a:t>
            </a:r>
            <a:endParaRPr lang="zh-CN" altLang="en-US" sz="1200" kern="0" spc="40" dirty="0">
              <a:latin typeface="微软雅黑" panose="020B0503020204020204" charset="-122"/>
              <a:ea typeface="微软雅黑" panose="020B0503020204020204" charset="-122"/>
              <a:cs typeface="微软雅黑" panose="020B0503020204020204" charset="-122"/>
              <a:sym typeface="+mn-ea"/>
            </a:endParaRPr>
          </a:p>
        </p:txBody>
      </p:sp>
      <p:sp>
        <p:nvSpPr>
          <p:cNvPr id="22" name="文本框 21"/>
          <p:cNvSpPr txBox="1"/>
          <p:nvPr/>
        </p:nvSpPr>
        <p:spPr>
          <a:xfrm>
            <a:off x="2748280" y="5015230"/>
            <a:ext cx="6096000" cy="275590"/>
          </a:xfrm>
          <a:prstGeom prst="rect">
            <a:avLst/>
          </a:prstGeom>
          <a:noFill/>
        </p:spPr>
        <p:txBody>
          <a:bodyPr wrap="square" rtlCol="0" anchor="t">
            <a:spAutoFit/>
          </a:bodyPr>
          <a:p>
            <a:r>
              <a:rPr lang="zh-CN" sz="1200" b="1" kern="0" spc="140" dirty="0">
                <a:latin typeface="微软雅黑" panose="020B0503020204020204" charset="-122"/>
                <a:ea typeface="微软雅黑" panose="020B0503020204020204" charset="-122"/>
                <a:cs typeface="微软雅黑" panose="020B0503020204020204" charset="-122"/>
                <a:sym typeface="+mn-ea"/>
              </a:rPr>
              <a:t>尼莫地平口服溶液临床管理难度小</a:t>
            </a:r>
            <a:endParaRPr lang="zh-CN" sz="1200" b="1" kern="0" spc="140" dirty="0">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par>
                          <p:cTn id="14" fill="hold">
                            <p:stCondLst>
                              <p:cond delay="500"/>
                            </p:stCondLst>
                            <p:childTnLst>
                              <p:par>
                                <p:cTn id="15" presetID="2" presetClass="entr" presetSubtype="8"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62" grpId="0" bldLvl="0" animBg="1"/>
      <p:bldP spid="8" grpId="0" bldLvl="0" animBg="1"/>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p:nvPr/>
        </p:nvGrpSpPr>
        <p:grpSpPr>
          <a:xfrm>
            <a:off x="1786174" y="1531598"/>
            <a:ext cx="2213102" cy="1162348"/>
            <a:chOff x="719137" y="0"/>
            <a:chExt cx="2341778" cy="1230118"/>
          </a:xfrm>
        </p:grpSpPr>
        <p:grpSp>
          <p:nvGrpSpPr>
            <p:cNvPr id="23" name="Group 21"/>
            <p:cNvGrpSpPr/>
            <p:nvPr/>
          </p:nvGrpSpPr>
          <p:grpSpPr>
            <a:xfrm>
              <a:off x="719137" y="0"/>
              <a:ext cx="2341778" cy="1230118"/>
              <a:chOff x="719138" y="0"/>
              <a:chExt cx="2604554" cy="1368152"/>
            </a:xfrm>
          </p:grpSpPr>
          <p:sp>
            <p:nvSpPr>
              <p:cNvPr id="24" name="Isosceles Triangle 2"/>
              <p:cNvSpPr/>
              <p:nvPr/>
            </p:nvSpPr>
            <p:spPr bwMode="auto">
              <a:xfrm flipV="1">
                <a:off x="1343472" y="0"/>
                <a:ext cx="1980220" cy="1195830"/>
              </a:xfrm>
              <a:prstGeom prst="triangle">
                <a:avLst/>
              </a:prstGeom>
              <a:solidFill>
                <a:schemeClr val="tx2">
                  <a:lumMod val="20000"/>
                  <a:lumOff val="80000"/>
                </a:schemeClr>
              </a:solidFill>
              <a:ln w="19050">
                <a:noFill/>
                <a:round/>
              </a:ln>
            </p:spPr>
            <p:txBody>
              <a:bodyPr anchor="ctr"/>
              <a:lstStyle/>
              <a:p>
                <a:pPr algn="ctr"/>
                <a:endParaRPr>
                  <a:cs typeface="+mn-ea"/>
                  <a:sym typeface="+mn-lt"/>
                </a:endParaRPr>
              </a:p>
            </p:txBody>
          </p:sp>
          <p:sp>
            <p:nvSpPr>
              <p:cNvPr id="25" name="Isosceles Triangle 1"/>
              <p:cNvSpPr/>
              <p:nvPr/>
            </p:nvSpPr>
            <p:spPr bwMode="auto">
              <a:xfrm flipV="1">
                <a:off x="719138" y="0"/>
                <a:ext cx="2265574" cy="1368152"/>
              </a:xfrm>
              <a:prstGeom prst="triangle">
                <a:avLst/>
              </a:prstGeom>
              <a:solidFill>
                <a:schemeClr val="tx2"/>
              </a:solidFill>
              <a:ln w="19050">
                <a:noFill/>
                <a:round/>
              </a:ln>
            </p:spPr>
            <p:txBody>
              <a:bodyPr anchor="ctr"/>
              <a:lstStyle/>
              <a:p>
                <a:pPr algn="ctr"/>
                <a:endParaRPr>
                  <a:cs typeface="+mn-ea"/>
                  <a:sym typeface="+mn-lt"/>
                </a:endParaRPr>
              </a:p>
            </p:txBody>
          </p:sp>
        </p:grpSp>
        <p:sp>
          <p:nvSpPr>
            <p:cNvPr id="30" name="TextBox 3"/>
            <p:cNvSpPr txBox="1"/>
            <p:nvPr/>
          </p:nvSpPr>
          <p:spPr>
            <a:xfrm>
              <a:off x="1226413" y="212014"/>
              <a:ext cx="1055997" cy="611998"/>
            </a:xfrm>
            <a:prstGeom prst="rect">
              <a:avLst/>
            </a:prstGeom>
            <a:noFill/>
          </p:spPr>
          <p:txBody>
            <a:bodyPr wrap="none">
              <a:normAutofit/>
            </a:bodyPr>
            <a:lstStyle/>
            <a:p>
              <a:r>
                <a:rPr lang="zh-CN" altLang="en-US" sz="3000" b="1" dirty="0">
                  <a:solidFill>
                    <a:schemeClr val="bg1"/>
                  </a:solidFill>
                  <a:cs typeface="+mn-ea"/>
                  <a:sym typeface="+mn-lt"/>
                </a:rPr>
                <a:t>目录</a:t>
              </a:r>
              <a:endParaRPr lang="zh-CN" altLang="en-US" sz="3000" b="1" dirty="0">
                <a:solidFill>
                  <a:schemeClr val="bg1"/>
                </a:solidFill>
                <a:cs typeface="+mn-ea"/>
                <a:sym typeface="+mn-lt"/>
              </a:endParaRPr>
            </a:p>
          </p:txBody>
        </p:sp>
      </p:grpSp>
      <p:grpSp>
        <p:nvGrpSpPr>
          <p:cNvPr id="32" name="Group 15"/>
          <p:cNvGrpSpPr/>
          <p:nvPr>
            <p:custDataLst>
              <p:tags r:id="rId1"/>
            </p:custDataLst>
          </p:nvPr>
        </p:nvGrpSpPr>
        <p:grpSpPr>
          <a:xfrm>
            <a:off x="3999278" y="1531598"/>
            <a:ext cx="5736623" cy="564132"/>
            <a:chOff x="3266193" y="1753380"/>
            <a:chExt cx="6070167" cy="597024"/>
          </a:xfrm>
          <a:solidFill>
            <a:schemeClr val="accent4">
              <a:lumMod val="20000"/>
              <a:lumOff val="80000"/>
            </a:schemeClr>
          </a:solidFill>
        </p:grpSpPr>
        <p:sp>
          <p:nvSpPr>
            <p:cNvPr id="33" name="Rectangle 4"/>
            <p:cNvSpPr/>
            <p:nvPr>
              <p:custDataLst>
                <p:tags r:id="rId2"/>
              </p:custDataLst>
            </p:nvPr>
          </p:nvSpPr>
          <p:spPr bwMode="auto">
            <a:xfrm>
              <a:off x="3266193" y="1753380"/>
              <a:ext cx="597024" cy="597024"/>
            </a:xfrm>
            <a:prstGeom prst="rect">
              <a:avLst/>
            </a:prstGeom>
            <a:grpFill/>
            <a:ln w="19050">
              <a:noFill/>
              <a:round/>
            </a:ln>
          </p:spPr>
          <p:txBody>
            <a:bodyPr rot="0" spcFirstLastPara="0" vert="horz" wrap="none" lIns="91440" tIns="45720" rIns="91440" bIns="45720" anchor="ctr" anchorCtr="1" forceAA="0" compatLnSpc="1">
              <a:normAutofit/>
            </a:bodyPr>
            <a:lstStyle/>
            <a:p>
              <a:pPr algn="ctr"/>
              <a:r>
                <a:rPr lang="en-US" altLang="zh-CN" sz="2300">
                  <a:solidFill>
                    <a:schemeClr val="bg1">
                      <a:lumMod val="100000"/>
                    </a:schemeClr>
                  </a:solidFill>
                  <a:cs typeface="+mn-ea"/>
                  <a:sym typeface="+mn-lt"/>
                </a:rPr>
                <a:t>01</a:t>
              </a:r>
              <a:endParaRPr lang="en-US" altLang="zh-CN" sz="2300">
                <a:solidFill>
                  <a:schemeClr val="bg1">
                    <a:lumMod val="100000"/>
                  </a:schemeClr>
                </a:solidFill>
                <a:cs typeface="+mn-ea"/>
                <a:sym typeface="+mn-lt"/>
              </a:endParaRPr>
            </a:p>
          </p:txBody>
        </p:sp>
        <p:sp>
          <p:nvSpPr>
            <p:cNvPr id="34" name="Arrow: Pentagon 9"/>
            <p:cNvSpPr/>
            <p:nvPr>
              <p:custDataLst>
                <p:tags r:id="rId3"/>
              </p:custDataLst>
            </p:nvPr>
          </p:nvSpPr>
          <p:spPr bwMode="auto">
            <a:xfrm>
              <a:off x="3971764" y="1753380"/>
              <a:ext cx="5364596" cy="597024"/>
            </a:xfrm>
            <a:prstGeom prst="rect">
              <a:avLst/>
            </a:prstGeom>
            <a:grpFill/>
            <a:ln w="19050">
              <a:noFill/>
              <a:round/>
            </a:ln>
          </p:spPr>
          <p:txBody>
            <a:bodyPr rot="0" spcFirstLastPara="0" vert="horz" wrap="square" lIns="91440" tIns="45720" rIns="91440" bIns="45720" anchor="ctr" anchorCtr="1" forceAA="0" compatLnSpc="1">
              <a:normAutofit/>
            </a:bodyPr>
            <a:lstStyle/>
            <a:p>
              <a:pPr>
                <a:lnSpc>
                  <a:spcPct val="120000"/>
                </a:lnSpc>
              </a:pPr>
              <a:r>
                <a:rPr lang="zh-CN" altLang="en-US" b="1" dirty="0">
                  <a:solidFill>
                    <a:schemeClr val="bg1">
                      <a:lumMod val="100000"/>
                    </a:schemeClr>
                  </a:solidFill>
                  <a:cs typeface="+mn-ea"/>
                  <a:sym typeface="+mn-lt"/>
                </a:rPr>
                <a:t>基本信息</a:t>
              </a:r>
              <a:endParaRPr lang="zh-CN" altLang="en-US" b="1" dirty="0">
                <a:solidFill>
                  <a:schemeClr val="bg1">
                    <a:lumMod val="100000"/>
                  </a:schemeClr>
                </a:solidFill>
                <a:cs typeface="+mn-ea"/>
                <a:sym typeface="+mn-lt"/>
              </a:endParaRPr>
            </a:p>
          </p:txBody>
        </p:sp>
      </p:grpSp>
      <p:grpSp>
        <p:nvGrpSpPr>
          <p:cNvPr id="35" name="Group 16"/>
          <p:cNvGrpSpPr/>
          <p:nvPr>
            <p:custDataLst>
              <p:tags r:id="rId4"/>
            </p:custDataLst>
          </p:nvPr>
        </p:nvGrpSpPr>
        <p:grpSpPr>
          <a:xfrm>
            <a:off x="3999278" y="2478218"/>
            <a:ext cx="5736623" cy="564132"/>
            <a:chOff x="3266193" y="2590092"/>
            <a:chExt cx="6070167" cy="597024"/>
          </a:xfrm>
          <a:solidFill>
            <a:schemeClr val="accent4">
              <a:lumMod val="40000"/>
              <a:lumOff val="60000"/>
            </a:schemeClr>
          </a:solidFill>
        </p:grpSpPr>
        <p:sp>
          <p:nvSpPr>
            <p:cNvPr id="36" name="Rectangle 5"/>
            <p:cNvSpPr/>
            <p:nvPr>
              <p:custDataLst>
                <p:tags r:id="rId5"/>
              </p:custDataLst>
            </p:nvPr>
          </p:nvSpPr>
          <p:spPr bwMode="auto">
            <a:xfrm>
              <a:off x="3266193" y="2590092"/>
              <a:ext cx="597024" cy="597024"/>
            </a:xfrm>
            <a:prstGeom prst="rect">
              <a:avLst/>
            </a:prstGeom>
            <a:grpFill/>
            <a:ln w="19050">
              <a:noFill/>
              <a:round/>
            </a:ln>
          </p:spPr>
          <p:txBody>
            <a:bodyPr rot="0" spcFirstLastPara="0" vert="horz" wrap="none" lIns="91440" tIns="45720" rIns="91440" bIns="45720" anchor="ctr" anchorCtr="1" forceAA="0" compatLnSpc="1">
              <a:normAutofit/>
            </a:bodyPr>
            <a:lstStyle/>
            <a:p>
              <a:pPr algn="ctr"/>
              <a:r>
                <a:rPr lang="en-US" altLang="zh-CN" sz="2300">
                  <a:solidFill>
                    <a:schemeClr val="bg1">
                      <a:lumMod val="100000"/>
                    </a:schemeClr>
                  </a:solidFill>
                  <a:cs typeface="+mn-ea"/>
                  <a:sym typeface="+mn-lt"/>
                </a:rPr>
                <a:t>02</a:t>
              </a:r>
              <a:endParaRPr lang="en-US" altLang="zh-CN" sz="2300">
                <a:solidFill>
                  <a:schemeClr val="bg1">
                    <a:lumMod val="100000"/>
                  </a:schemeClr>
                </a:solidFill>
                <a:cs typeface="+mn-ea"/>
                <a:sym typeface="+mn-lt"/>
              </a:endParaRPr>
            </a:p>
          </p:txBody>
        </p:sp>
        <p:sp>
          <p:nvSpPr>
            <p:cNvPr id="37" name="Arrow: Pentagon 10"/>
            <p:cNvSpPr/>
            <p:nvPr>
              <p:custDataLst>
                <p:tags r:id="rId6"/>
              </p:custDataLst>
            </p:nvPr>
          </p:nvSpPr>
          <p:spPr bwMode="auto">
            <a:xfrm>
              <a:off x="3971764" y="2590092"/>
              <a:ext cx="5364596" cy="597024"/>
            </a:xfrm>
            <a:prstGeom prst="rect">
              <a:avLst/>
            </a:prstGeom>
            <a:grpFill/>
            <a:ln w="19050">
              <a:noFill/>
              <a:round/>
            </a:ln>
          </p:spPr>
          <p:txBody>
            <a:bodyPr rot="0" spcFirstLastPara="0" vert="horz" wrap="square" lIns="91440" tIns="45720" rIns="91440" bIns="45720" anchor="ctr" anchorCtr="1" forceAA="0" compatLnSpc="1">
              <a:normAutofit/>
            </a:bodyPr>
            <a:lstStyle/>
            <a:p>
              <a:pPr>
                <a:lnSpc>
                  <a:spcPct val="120000"/>
                </a:lnSpc>
              </a:pPr>
              <a:r>
                <a:rPr lang="zh-CN" altLang="en-US" b="1" dirty="0">
                  <a:solidFill>
                    <a:schemeClr val="bg1">
                      <a:lumMod val="100000"/>
                    </a:schemeClr>
                  </a:solidFill>
                  <a:cs typeface="+mn-ea"/>
                  <a:sym typeface="+mn-lt"/>
                </a:rPr>
                <a:t>安全性</a:t>
              </a:r>
              <a:endParaRPr lang="zh-CN" altLang="en-US" b="1" dirty="0">
                <a:solidFill>
                  <a:schemeClr val="bg1">
                    <a:lumMod val="100000"/>
                  </a:schemeClr>
                </a:solidFill>
                <a:cs typeface="+mn-ea"/>
                <a:sym typeface="+mn-lt"/>
              </a:endParaRPr>
            </a:p>
          </p:txBody>
        </p:sp>
      </p:grpSp>
      <p:grpSp>
        <p:nvGrpSpPr>
          <p:cNvPr id="38" name="Group 17"/>
          <p:cNvGrpSpPr/>
          <p:nvPr>
            <p:custDataLst>
              <p:tags r:id="rId7"/>
            </p:custDataLst>
          </p:nvPr>
        </p:nvGrpSpPr>
        <p:grpSpPr>
          <a:xfrm>
            <a:off x="3999278" y="3424837"/>
            <a:ext cx="5736623" cy="564132"/>
            <a:chOff x="3266193" y="3426804"/>
            <a:chExt cx="6070167" cy="597024"/>
          </a:xfrm>
          <a:solidFill>
            <a:schemeClr val="accent4">
              <a:lumMod val="60000"/>
              <a:lumOff val="40000"/>
            </a:schemeClr>
          </a:solidFill>
        </p:grpSpPr>
        <p:sp>
          <p:nvSpPr>
            <p:cNvPr id="39" name="Rectangle 6"/>
            <p:cNvSpPr/>
            <p:nvPr>
              <p:custDataLst>
                <p:tags r:id="rId8"/>
              </p:custDataLst>
            </p:nvPr>
          </p:nvSpPr>
          <p:spPr bwMode="auto">
            <a:xfrm>
              <a:off x="3266193" y="3426804"/>
              <a:ext cx="597024" cy="597024"/>
            </a:xfrm>
            <a:prstGeom prst="rect">
              <a:avLst/>
            </a:prstGeom>
            <a:grpFill/>
            <a:ln w="19050">
              <a:noFill/>
              <a:round/>
            </a:ln>
          </p:spPr>
          <p:txBody>
            <a:bodyPr rot="0" spcFirstLastPara="0" vert="horz" wrap="none" lIns="91440" tIns="45720" rIns="91440" bIns="45720" anchor="ctr" anchorCtr="1" forceAA="0" compatLnSpc="1">
              <a:normAutofit/>
            </a:bodyPr>
            <a:lstStyle/>
            <a:p>
              <a:pPr algn="ctr"/>
              <a:r>
                <a:rPr lang="en-US" altLang="zh-CN" sz="2300">
                  <a:solidFill>
                    <a:schemeClr val="bg1">
                      <a:lumMod val="100000"/>
                    </a:schemeClr>
                  </a:solidFill>
                  <a:cs typeface="+mn-ea"/>
                  <a:sym typeface="+mn-lt"/>
                </a:rPr>
                <a:t>03</a:t>
              </a:r>
              <a:endParaRPr lang="en-US" altLang="zh-CN" sz="2300">
                <a:solidFill>
                  <a:schemeClr val="bg1">
                    <a:lumMod val="100000"/>
                  </a:schemeClr>
                </a:solidFill>
                <a:cs typeface="+mn-ea"/>
                <a:sym typeface="+mn-lt"/>
              </a:endParaRPr>
            </a:p>
          </p:txBody>
        </p:sp>
        <p:sp>
          <p:nvSpPr>
            <p:cNvPr id="40" name="Arrow: Pentagon 11"/>
            <p:cNvSpPr/>
            <p:nvPr>
              <p:custDataLst>
                <p:tags r:id="rId9"/>
              </p:custDataLst>
            </p:nvPr>
          </p:nvSpPr>
          <p:spPr bwMode="auto">
            <a:xfrm>
              <a:off x="3971764" y="3426804"/>
              <a:ext cx="5364596" cy="597024"/>
            </a:xfrm>
            <a:prstGeom prst="rect">
              <a:avLst/>
            </a:prstGeom>
            <a:grpFill/>
            <a:ln w="19050">
              <a:noFill/>
              <a:round/>
            </a:ln>
          </p:spPr>
          <p:txBody>
            <a:bodyPr rot="0" spcFirstLastPara="0" vert="horz" wrap="square" lIns="91440" tIns="45720" rIns="91440" bIns="45720" anchor="ctr" anchorCtr="1" forceAA="0" compatLnSpc="1">
              <a:normAutofit/>
            </a:bodyPr>
            <a:lstStyle/>
            <a:p>
              <a:pPr>
                <a:lnSpc>
                  <a:spcPct val="120000"/>
                </a:lnSpc>
              </a:pPr>
              <a:r>
                <a:rPr lang="zh-CN" altLang="en-US" b="1" dirty="0">
                  <a:solidFill>
                    <a:schemeClr val="bg1">
                      <a:lumMod val="100000"/>
                    </a:schemeClr>
                  </a:solidFill>
                  <a:cs typeface="+mn-ea"/>
                  <a:sym typeface="+mn-lt"/>
                </a:rPr>
                <a:t>有效性</a:t>
              </a:r>
              <a:endParaRPr lang="zh-CN" altLang="en-US" b="1" dirty="0">
                <a:solidFill>
                  <a:schemeClr val="bg1">
                    <a:lumMod val="100000"/>
                  </a:schemeClr>
                </a:solidFill>
                <a:cs typeface="+mn-ea"/>
                <a:sym typeface="+mn-lt"/>
              </a:endParaRPr>
            </a:p>
          </p:txBody>
        </p:sp>
      </p:grpSp>
      <p:grpSp>
        <p:nvGrpSpPr>
          <p:cNvPr id="41" name="Group 18"/>
          <p:cNvGrpSpPr/>
          <p:nvPr>
            <p:custDataLst>
              <p:tags r:id="rId10"/>
            </p:custDataLst>
          </p:nvPr>
        </p:nvGrpSpPr>
        <p:grpSpPr>
          <a:xfrm>
            <a:off x="3999278" y="4371457"/>
            <a:ext cx="5736623" cy="564132"/>
            <a:chOff x="3266193" y="4263516"/>
            <a:chExt cx="6070167" cy="597024"/>
          </a:xfrm>
          <a:solidFill>
            <a:srgbClr val="0070C0"/>
          </a:solidFill>
        </p:grpSpPr>
        <p:sp>
          <p:nvSpPr>
            <p:cNvPr id="42" name="Rectangle 7"/>
            <p:cNvSpPr/>
            <p:nvPr>
              <p:custDataLst>
                <p:tags r:id="rId11"/>
              </p:custDataLst>
            </p:nvPr>
          </p:nvSpPr>
          <p:spPr bwMode="auto">
            <a:xfrm>
              <a:off x="3266193" y="4263516"/>
              <a:ext cx="597024" cy="597024"/>
            </a:xfrm>
            <a:prstGeom prst="rect">
              <a:avLst/>
            </a:prstGeom>
            <a:grpFill/>
            <a:ln w="19050">
              <a:noFill/>
              <a:round/>
            </a:ln>
          </p:spPr>
          <p:txBody>
            <a:bodyPr rot="0" spcFirstLastPara="0" vert="horz" wrap="none" lIns="91440" tIns="45720" rIns="91440" bIns="45720" anchor="ctr" anchorCtr="1" forceAA="0" compatLnSpc="1">
              <a:normAutofit/>
            </a:bodyPr>
            <a:lstStyle/>
            <a:p>
              <a:pPr algn="ctr"/>
              <a:r>
                <a:rPr lang="en-US" altLang="zh-CN" sz="2300">
                  <a:solidFill>
                    <a:schemeClr val="bg1">
                      <a:lumMod val="100000"/>
                    </a:schemeClr>
                  </a:solidFill>
                  <a:cs typeface="+mn-ea"/>
                  <a:sym typeface="+mn-lt"/>
                </a:rPr>
                <a:t>04</a:t>
              </a:r>
              <a:endParaRPr lang="en-US" altLang="zh-CN" sz="2300">
                <a:solidFill>
                  <a:schemeClr val="bg1">
                    <a:lumMod val="100000"/>
                  </a:schemeClr>
                </a:solidFill>
                <a:cs typeface="+mn-ea"/>
                <a:sym typeface="+mn-lt"/>
              </a:endParaRPr>
            </a:p>
          </p:txBody>
        </p:sp>
        <p:sp>
          <p:nvSpPr>
            <p:cNvPr id="43" name="Arrow: Pentagon 12"/>
            <p:cNvSpPr/>
            <p:nvPr>
              <p:custDataLst>
                <p:tags r:id="rId12"/>
              </p:custDataLst>
            </p:nvPr>
          </p:nvSpPr>
          <p:spPr bwMode="auto">
            <a:xfrm>
              <a:off x="3971764" y="4263516"/>
              <a:ext cx="5364596" cy="597024"/>
            </a:xfrm>
            <a:prstGeom prst="rect">
              <a:avLst/>
            </a:prstGeom>
            <a:grpFill/>
            <a:ln w="19050">
              <a:noFill/>
              <a:round/>
            </a:ln>
          </p:spPr>
          <p:txBody>
            <a:bodyPr rot="0" spcFirstLastPara="0" vert="horz" wrap="square" lIns="91440" tIns="45720" rIns="91440" bIns="45720" anchor="ctr" anchorCtr="1" forceAA="0" compatLnSpc="1">
              <a:normAutofit/>
            </a:bodyPr>
            <a:lstStyle/>
            <a:p>
              <a:pPr>
                <a:lnSpc>
                  <a:spcPct val="120000"/>
                </a:lnSpc>
              </a:pPr>
              <a:r>
                <a:rPr lang="zh-CN" altLang="en-US" b="1" dirty="0">
                  <a:solidFill>
                    <a:schemeClr val="bg1">
                      <a:lumMod val="100000"/>
                    </a:schemeClr>
                  </a:solidFill>
                  <a:cs typeface="+mn-ea"/>
                  <a:sym typeface="+mn-lt"/>
                </a:rPr>
                <a:t>创新性</a:t>
              </a:r>
              <a:endParaRPr lang="en-US" altLang="zh-CN" b="1" dirty="0">
                <a:solidFill>
                  <a:schemeClr val="bg1">
                    <a:lumMod val="100000"/>
                  </a:schemeClr>
                </a:solidFill>
                <a:cs typeface="+mn-ea"/>
                <a:sym typeface="+mn-lt"/>
              </a:endParaRPr>
            </a:p>
          </p:txBody>
        </p:sp>
      </p:grpSp>
      <p:sp>
        <p:nvSpPr>
          <p:cNvPr id="44" name="文本框 24"/>
          <p:cNvSpPr txBox="1"/>
          <p:nvPr/>
        </p:nvSpPr>
        <p:spPr>
          <a:xfrm>
            <a:off x="2400017" y="2894279"/>
            <a:ext cx="697730" cy="2512686"/>
          </a:xfrm>
          <a:prstGeom prst="rect">
            <a:avLst/>
          </a:prstGeom>
          <a:noFill/>
        </p:spPr>
        <p:txBody>
          <a:bodyPr vert="eaVert" wrap="square" lIns="86411" tIns="43205" rIns="86411" bIns="43205" rtlCol="0">
            <a:spAutoFit/>
          </a:bodyPr>
          <a:lstStyle/>
          <a:p>
            <a:r>
              <a:rPr lang="en-US" altLang="zh-CN" sz="3400" b="1" dirty="0">
                <a:solidFill>
                  <a:schemeClr val="tx1">
                    <a:lumMod val="50000"/>
                    <a:lumOff val="50000"/>
                  </a:schemeClr>
                </a:solidFill>
                <a:cs typeface="+mn-ea"/>
                <a:sym typeface="+mn-lt"/>
              </a:rPr>
              <a:t>CONTENT</a:t>
            </a:r>
            <a:endParaRPr lang="zh-CN" altLang="en-US" sz="3400" b="1" dirty="0">
              <a:solidFill>
                <a:schemeClr val="tx1">
                  <a:lumMod val="50000"/>
                  <a:lumOff val="50000"/>
                </a:schemeClr>
              </a:solidFill>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2</a:t>
            </a:r>
            <a:endParaRPr lang="en-US" altLang="zh-CN" sz="1400">
              <a:latin typeface="Times New Roman" panose="02020603050405020304" pitchFamily="18" charset="0"/>
              <a:cs typeface="Times New Roman" panose="02020603050405020304" pitchFamily="18" charset="0"/>
            </a:endParaRPr>
          </a:p>
        </p:txBody>
      </p:sp>
      <p:grpSp>
        <p:nvGrpSpPr>
          <p:cNvPr id="2" name="Group 18"/>
          <p:cNvGrpSpPr/>
          <p:nvPr>
            <p:custDataLst>
              <p:tags r:id="rId13"/>
            </p:custDataLst>
          </p:nvPr>
        </p:nvGrpSpPr>
        <p:grpSpPr>
          <a:xfrm>
            <a:off x="3999278" y="5257917"/>
            <a:ext cx="5736623" cy="564132"/>
            <a:chOff x="3266193" y="4263516"/>
            <a:chExt cx="6070167" cy="597024"/>
          </a:xfrm>
          <a:solidFill>
            <a:schemeClr val="accent4">
              <a:lumMod val="75000"/>
            </a:schemeClr>
          </a:solidFill>
        </p:grpSpPr>
        <p:sp>
          <p:nvSpPr>
            <p:cNvPr id="5" name="Rectangle 7"/>
            <p:cNvSpPr/>
            <p:nvPr>
              <p:custDataLst>
                <p:tags r:id="rId14"/>
              </p:custDataLst>
            </p:nvPr>
          </p:nvSpPr>
          <p:spPr bwMode="auto">
            <a:xfrm>
              <a:off x="3266193" y="4263516"/>
              <a:ext cx="597024" cy="597024"/>
            </a:xfrm>
            <a:prstGeom prst="rect">
              <a:avLst/>
            </a:prstGeom>
            <a:grpFill/>
            <a:ln w="19050">
              <a:noFill/>
              <a:round/>
            </a:ln>
          </p:spPr>
          <p:txBody>
            <a:bodyPr rot="0" spcFirstLastPara="0" vert="horz" wrap="none" lIns="91440" tIns="45720" rIns="91440" bIns="45720" anchor="ctr" anchorCtr="1" forceAA="0" compatLnSpc="1">
              <a:normAutofit/>
            </a:bodyPr>
            <a:p>
              <a:pPr algn="ctr"/>
              <a:r>
                <a:rPr lang="en-US" altLang="zh-CN" sz="2300">
                  <a:solidFill>
                    <a:schemeClr val="bg1">
                      <a:lumMod val="100000"/>
                    </a:schemeClr>
                  </a:solidFill>
                  <a:cs typeface="+mn-ea"/>
                  <a:sym typeface="+mn-lt"/>
                </a:rPr>
                <a:t>05</a:t>
              </a:r>
              <a:endParaRPr lang="en-US" altLang="zh-CN" sz="2300">
                <a:solidFill>
                  <a:schemeClr val="bg1">
                    <a:lumMod val="100000"/>
                  </a:schemeClr>
                </a:solidFill>
                <a:cs typeface="+mn-ea"/>
                <a:sym typeface="+mn-lt"/>
              </a:endParaRPr>
            </a:p>
          </p:txBody>
        </p:sp>
        <p:sp>
          <p:nvSpPr>
            <p:cNvPr id="6" name="Arrow: Pentagon 12"/>
            <p:cNvSpPr/>
            <p:nvPr>
              <p:custDataLst>
                <p:tags r:id="rId15"/>
              </p:custDataLst>
            </p:nvPr>
          </p:nvSpPr>
          <p:spPr bwMode="auto">
            <a:xfrm>
              <a:off x="3971764" y="4263516"/>
              <a:ext cx="5364596" cy="597024"/>
            </a:xfrm>
            <a:prstGeom prst="rect">
              <a:avLst/>
            </a:prstGeom>
            <a:grpFill/>
            <a:ln w="19050">
              <a:noFill/>
              <a:round/>
            </a:ln>
          </p:spPr>
          <p:txBody>
            <a:bodyPr rot="0" spcFirstLastPara="0" vert="horz" wrap="square" lIns="91440" tIns="45720" rIns="91440" bIns="45720" anchor="ctr" anchorCtr="1" forceAA="0" compatLnSpc="1">
              <a:normAutofit/>
            </a:bodyPr>
            <a:p>
              <a:pPr>
                <a:lnSpc>
                  <a:spcPct val="120000"/>
                </a:lnSpc>
              </a:pPr>
              <a:r>
                <a:rPr lang="zh-CN" altLang="en-US" b="1" dirty="0">
                  <a:solidFill>
                    <a:schemeClr val="bg1">
                      <a:lumMod val="100000"/>
                    </a:schemeClr>
                  </a:solidFill>
                  <a:cs typeface="+mn-ea"/>
                  <a:sym typeface="+mn-lt"/>
                </a:rPr>
                <a:t>公平性</a:t>
              </a:r>
              <a:endParaRPr lang="zh-CN" altLang="en-US" b="1" dirty="0">
                <a:solidFill>
                  <a:schemeClr val="bg1">
                    <a:lumMod val="100000"/>
                  </a:schemeClr>
                </a:solidFill>
                <a:cs typeface="+mn-ea"/>
                <a:sym typeface="+mn-lt"/>
              </a:endParaRPr>
            </a:p>
          </p:txBody>
        </p:sp>
      </p:grpSp>
      <p:pic>
        <p:nvPicPr>
          <p:cNvPr id="7" name="图片 6" descr="e58fbaa3-0222-4b3a-936d-9e569676a30b"/>
          <p:cNvPicPr>
            <a:picLocks noChangeAspect="1"/>
          </p:cNvPicPr>
          <p:nvPr userDrawn="1">
            <p:custDataLst>
              <p:tags r:id="rId16"/>
            </p:custDataLst>
          </p:nvPr>
        </p:nvPicPr>
        <p:blipFill>
          <a:blip r:embed="rId17"/>
          <a:stretch>
            <a:fillRect/>
          </a:stretch>
        </p:blipFill>
        <p:spPr>
          <a:xfrm>
            <a:off x="10810240" y="0"/>
            <a:ext cx="1381760"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91900" y="980728"/>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基本信息</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Times New Roman" panose="02020603050405020304" pitchFamily="18" charset="0"/>
                <a:sym typeface="+mn-lt"/>
              </a:rPr>
              <a:t>-1</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Times New Roman" panose="02020603050405020304" pitchFamily="18" charset="0"/>
              <a:sym typeface="+mn-lt"/>
            </a:endParaRPr>
          </a:p>
        </p:txBody>
      </p:sp>
      <p:sp>
        <p:nvSpPr>
          <p:cNvPr id="62" name="Shape 2548"/>
          <p:cNvSpPr/>
          <p:nvPr/>
        </p:nvSpPr>
        <p:spPr>
          <a:xfrm>
            <a:off x="8972462" y="5503136"/>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3</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graphicFrame>
        <p:nvGraphicFramePr>
          <p:cNvPr id="39" name="表格 4"/>
          <p:cNvGraphicFramePr>
            <a:graphicFrameLocks noGrp="1"/>
          </p:cNvGraphicFramePr>
          <p:nvPr/>
        </p:nvGraphicFramePr>
        <p:xfrm>
          <a:off x="457394" y="1043637"/>
          <a:ext cx="11229340" cy="3907790"/>
        </p:xfrm>
        <a:graphic>
          <a:graphicData uri="http://schemas.openxmlformats.org/drawingml/2006/table">
            <a:tbl>
              <a:tblPr firstRow="1" bandRow="1">
                <a:tableStyleId>{D7AC3CCA-C797-4891-BE02-D94E43425B78}</a:tableStyleId>
              </a:tblPr>
              <a:tblGrid>
                <a:gridCol w="2138680"/>
                <a:gridCol w="2301240"/>
                <a:gridCol w="2993390"/>
                <a:gridCol w="3796030"/>
              </a:tblGrid>
              <a:tr h="411480">
                <a:tc>
                  <a:txBody>
                    <a:bodyPr/>
                    <a:p>
                      <a:pPr indent="0" algn="l" fontAlgn="auto">
                        <a:lnSpc>
                          <a:spcPct val="150000"/>
                        </a:lnSpc>
                        <a:buFont typeface="Wingdings" panose="05000000000000000000" pitchFamily="2" charset="2"/>
                        <a:buNone/>
                      </a:pPr>
                      <a:r>
                        <a:rPr lang="zh-CN" altLang="en-US" sz="1400" kern="0" dirty="0">
                          <a:latin typeface="Times New Roman" panose="02020603050405020304" pitchFamily="18" charset="0"/>
                          <a:ea typeface="微软雅黑" panose="020B0503020204020204" charset="-122"/>
                          <a:sym typeface="Arial" panose="020B0604020202020204" pitchFamily="34" charset="0"/>
                        </a:rPr>
                        <a:t>通用名称</a:t>
                      </a:r>
                      <a:endParaRPr lang="zh-CN" altLang="en-US" sz="140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lang="zh-CN" altLang="en-US" sz="1400" b="0" kern="0" dirty="0">
                          <a:latin typeface="Times New Roman" panose="02020603050405020304" pitchFamily="18" charset="0"/>
                          <a:ea typeface="微软雅黑" panose="020B0503020204020204" charset="-122"/>
                          <a:sym typeface="Arial" panose="020B0604020202020204" pitchFamily="34" charset="0"/>
                        </a:rPr>
                        <a:t>尼莫地平口服溶液</a:t>
                      </a:r>
                      <a:endParaRPr lang="zh-CN" altLang="en-US" sz="1400" b="0" kern="0" dirty="0">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a:txBody>
                    <a:bodyPr/>
                    <a:p>
                      <a:pPr indent="0" algn="l" fontAlgn="auto">
                        <a:lnSpc>
                          <a:spcPct val="150000"/>
                        </a:lnSpc>
                        <a:buFont typeface="Wingdings" panose="05000000000000000000" pitchFamily="2" charset="2"/>
                        <a:buNone/>
                      </a:pPr>
                      <a:r>
                        <a:rPr lang="zh-CN" altLang="en-US" sz="1400" b="1" kern="0" dirty="0">
                          <a:latin typeface="Times New Roman" panose="02020603050405020304" pitchFamily="18" charset="0"/>
                          <a:ea typeface="微软雅黑" panose="020B0503020204020204" charset="-122"/>
                          <a:sym typeface="Arial" panose="020B0604020202020204" pitchFamily="34" charset="0"/>
                        </a:rPr>
                        <a:t>注册规格</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altLang="zh-CN" sz="1400" b="0" kern="0" dirty="0">
                          <a:solidFill>
                            <a:schemeClr val="tx1"/>
                          </a:solidFill>
                          <a:latin typeface="Times New Roman" panose="02020603050405020304" pitchFamily="18" charset="0"/>
                          <a:ea typeface="微软雅黑" panose="020B0503020204020204" charset="-122"/>
                          <a:sym typeface="Arial" panose="020B0604020202020204" pitchFamily="34" charset="0"/>
                        </a:rPr>
                        <a:t>10ml:60mg</a:t>
                      </a:r>
                      <a:endParaRPr altLang="zh-CN" sz="1400" b="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r>
              <a:tr h="411480">
                <a:tc>
                  <a:txBody>
                    <a:bodyPr/>
                    <a:p>
                      <a:pPr indent="0" algn="l" fontAlgn="auto">
                        <a:lnSpc>
                          <a:spcPct val="150000"/>
                        </a:lnSpc>
                        <a:buFont typeface="Wingdings" panose="05000000000000000000" pitchFamily="2" charset="2"/>
                        <a:buNone/>
                      </a:pPr>
                      <a:r>
                        <a:rPr lang="zh-CN" altLang="zh-CN" sz="1400" b="1" kern="0" dirty="0">
                          <a:effectLst/>
                          <a:latin typeface="Times New Roman" panose="02020603050405020304" pitchFamily="18" charset="0"/>
                          <a:ea typeface="微软雅黑" panose="020B0503020204020204" charset="-122"/>
                          <a:sym typeface="Arial" panose="020B0604020202020204" pitchFamily="34" charset="0"/>
                        </a:rPr>
                        <a:t>中国大陆首次上市时间</a:t>
                      </a:r>
                      <a:endParaRPr lang="zh-CN" altLang="zh-CN" sz="1400" b="1" kern="0" dirty="0">
                        <a:solidFill>
                          <a:schemeClr val="tx1"/>
                        </a:solidFill>
                        <a:effectLst/>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lang="en-US" altLang="zh-CN"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2022.01.18</a:t>
                      </a:r>
                      <a:endParaRPr lang="en-US" altLang="zh-CN" sz="140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a:txBody>
                    <a:bodyPr/>
                    <a:p>
                      <a:pPr indent="0" algn="l" fontAlgn="auto">
                        <a:lnSpc>
                          <a:spcPct val="150000"/>
                        </a:lnSpc>
                      </a:pPr>
                      <a:r>
                        <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是否为</a:t>
                      </a:r>
                      <a:r>
                        <a:rPr lang="en-US" altLang="zh-CN"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OTC</a:t>
                      </a:r>
                      <a:endParaRPr lang="en-US" altLang="zh-CN"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lang="zh-CN" altLang="en-US"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否</a:t>
                      </a:r>
                      <a:endParaRPr lang="zh-CN" altLang="en-US" sz="140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r>
              <a:tr h="330200">
                <a:tc>
                  <a:txBody>
                    <a:bodyPr/>
                    <a:p>
                      <a:pPr indent="0" algn="l" fontAlgn="auto">
                        <a:lnSpc>
                          <a:spcPct val="150000"/>
                        </a:lnSpc>
                        <a:buFont typeface="Wingdings" panose="05000000000000000000" pitchFamily="2" charset="2"/>
                        <a:buNone/>
                      </a:pPr>
                      <a:r>
                        <a:rPr lang="zh-CN" altLang="en-US" sz="1400" b="1" kern="0" dirty="0">
                          <a:latin typeface="Times New Roman" panose="02020603050405020304" pitchFamily="18" charset="0"/>
                          <a:ea typeface="微软雅黑" panose="020B0503020204020204" charset="-122"/>
                          <a:sym typeface="Arial" panose="020B0604020202020204" pitchFamily="34" charset="0"/>
                        </a:rPr>
                        <a:t>全球首个上市国家</a:t>
                      </a:r>
                      <a:r>
                        <a:rPr lang="en-US" altLang="zh-CN" sz="1400" b="1" kern="0" dirty="0">
                          <a:latin typeface="Times New Roman" panose="02020603050405020304" pitchFamily="18" charset="0"/>
                          <a:ea typeface="微软雅黑" panose="020B0503020204020204" charset="-122"/>
                          <a:sym typeface="Arial" panose="020B0604020202020204" pitchFamily="34" charset="0"/>
                        </a:rPr>
                        <a:t>/</a:t>
                      </a:r>
                      <a:r>
                        <a:rPr lang="zh-CN" altLang="en-US" sz="1400" b="1" kern="0" dirty="0">
                          <a:latin typeface="Times New Roman" panose="02020603050405020304" pitchFamily="18" charset="0"/>
                          <a:ea typeface="微软雅黑" panose="020B0503020204020204" charset="-122"/>
                          <a:sym typeface="Arial" panose="020B0604020202020204" pitchFamily="34" charset="0"/>
                        </a:rPr>
                        <a:t>地区及上市时间</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sz="1400" kern="0" dirty="0">
                          <a:solidFill>
                            <a:schemeClr val="tx1"/>
                          </a:solidFill>
                          <a:latin typeface="微软雅黑" panose="020B0503020204020204" charset="-122"/>
                          <a:ea typeface="微软雅黑" panose="020B0503020204020204" charset="-122"/>
                          <a:sym typeface="Arial" panose="020B0604020202020204" pitchFamily="34" charset="0"/>
                        </a:rPr>
                        <a:t>美国</a:t>
                      </a:r>
                      <a:r>
                        <a:rPr lang="zh-CN"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a:t>
                      </a:r>
                      <a:r>
                        <a:rPr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2013年5月</a:t>
                      </a:r>
                      <a:endParaRPr sz="140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a:txBody>
                    <a:bodyPr/>
                    <a:p>
                      <a:pPr indent="0" algn="l" fontAlgn="auto">
                        <a:lnSpc>
                          <a:spcPct val="150000"/>
                        </a:lnSpc>
                        <a:buFont typeface="Wingdings" panose="05000000000000000000" pitchFamily="2" charset="2"/>
                        <a:buNone/>
                      </a:pPr>
                      <a:r>
                        <a:rPr lang="zh-CN" altLang="en-US" sz="1400" b="1" kern="0" dirty="0">
                          <a:latin typeface="Times New Roman" panose="02020603050405020304" pitchFamily="18" charset="0"/>
                          <a:ea typeface="微软雅黑" panose="020B0503020204020204" charset="-122"/>
                          <a:sym typeface="Arial" panose="020B0604020202020204" pitchFamily="34" charset="0"/>
                        </a:rPr>
                        <a:t>目前大陆地通用名药品的上市情况</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lang="zh-CN" altLang="en-US" sz="1400" b="0" kern="0" dirty="0">
                          <a:solidFill>
                            <a:schemeClr val="tx1"/>
                          </a:solidFill>
                          <a:latin typeface="Times New Roman" panose="02020603050405020304" pitchFamily="18" charset="0"/>
                          <a:ea typeface="微软雅黑" panose="020B0503020204020204" charset="-122"/>
                          <a:sym typeface="Arial" panose="020B0604020202020204" pitchFamily="34" charset="0"/>
                        </a:rPr>
                        <a:t>已上市</a:t>
                      </a:r>
                      <a:r>
                        <a:rPr lang="en-US" altLang="zh-CN" sz="1400" b="0" kern="0" dirty="0">
                          <a:solidFill>
                            <a:schemeClr val="tx1"/>
                          </a:solidFill>
                          <a:latin typeface="Times New Roman" panose="02020603050405020304" pitchFamily="18" charset="0"/>
                          <a:ea typeface="微软雅黑" panose="020B0503020204020204" charset="-122"/>
                          <a:sym typeface="Arial" panose="020B0604020202020204" pitchFamily="34" charset="0"/>
                        </a:rPr>
                        <a:t>5</a:t>
                      </a:r>
                      <a:r>
                        <a:rPr lang="zh-CN" altLang="en-US" sz="1400" b="0" kern="0" dirty="0">
                          <a:solidFill>
                            <a:schemeClr val="tx1"/>
                          </a:solidFill>
                          <a:latin typeface="Times New Roman" panose="02020603050405020304" pitchFamily="18" charset="0"/>
                          <a:ea typeface="微软雅黑" panose="020B0503020204020204" charset="-122"/>
                          <a:sym typeface="Arial" panose="020B0604020202020204" pitchFamily="34" charset="0"/>
                        </a:rPr>
                        <a:t>家</a:t>
                      </a:r>
                      <a:endParaRPr lang="zh-CN" altLang="en-US" sz="1400" b="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r>
              <a:tr h="438150">
                <a:tc>
                  <a:txBody>
                    <a:bodyPr/>
                    <a:p>
                      <a:pPr indent="0" algn="l" fontAlgn="auto">
                        <a:lnSpc>
                          <a:spcPct val="150000"/>
                        </a:lnSpc>
                        <a:buFont typeface="Wingdings" panose="05000000000000000000" pitchFamily="2" charset="2"/>
                        <a:buNone/>
                      </a:pPr>
                      <a:r>
                        <a:rPr lang="zh-CN" altLang="en-US" sz="1400" b="1" kern="0" dirty="0">
                          <a:latin typeface="Times New Roman" panose="02020603050405020304" pitchFamily="18" charset="0"/>
                          <a:ea typeface="微软雅黑" panose="020B0503020204020204" charset="-122"/>
                          <a:sym typeface="Arial" panose="020B0604020202020204" pitchFamily="34" charset="0"/>
                        </a:rPr>
                        <a:t>适应症</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gridSpan="3">
                  <a:txBody>
                    <a:bodyPr/>
                    <a:p>
                      <a:pPr indent="0" algn="l" fontAlgn="auto" latinLnBrk="1">
                        <a:lnSpc>
                          <a:spcPct val="150000"/>
                        </a:lnSpc>
                      </a:pPr>
                      <a:r>
                        <a:rPr lang="zh-CN" altLang="en-US" sz="1400" b="1" kern="0" dirty="0">
                          <a:solidFill>
                            <a:srgbClr val="FFC000"/>
                          </a:solidFill>
                          <a:latin typeface="Times New Roman" panose="02020603050405020304" pitchFamily="18" charset="0"/>
                          <a:ea typeface="微软雅黑" panose="020B0503020204020204" charset="-122"/>
                          <a:sym typeface="Arial" panose="020B0604020202020204" pitchFamily="34" charset="0"/>
                        </a:rPr>
                        <a:t>本品适用于颅内囊性动脉瘤破裂的蛛网膜下腔出血(SAH)成人患者，通过降低缺血性神经损伤的发生率和严重程度来改善患者神经系统预后，无论患者发作后的神经状况如何(即Hunt和Hess 1-5级)。</a:t>
                      </a:r>
                      <a:endParaRPr lang="zh-CN" altLang="en-US" sz="1400" b="1" kern="0" dirty="0">
                        <a:solidFill>
                          <a:srgbClr val="FFC000"/>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hMerge="1">
                  <a:tcPr/>
                </a:tc>
                <a:tc hMerge="1">
                  <a:tcPr/>
                </a:tc>
              </a:tr>
              <a:tr h="890270">
                <a:tc>
                  <a:txBody>
                    <a:bodyPr/>
                    <a:p>
                      <a:pPr indent="0" algn="l" fontAlgn="auto">
                        <a:lnSpc>
                          <a:spcPct val="150000"/>
                        </a:lnSpc>
                        <a:buFont typeface="Wingdings" panose="05000000000000000000" pitchFamily="2" charset="2"/>
                        <a:buNone/>
                      </a:pPr>
                      <a:r>
                        <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用法用量</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gridSpan="3">
                  <a:txBody>
                    <a:bodyPr/>
                    <a:p>
                      <a:pPr indent="0" algn="l" fontAlgn="auto" latinLnBrk="1">
                        <a:lnSpc>
                          <a:spcPct val="150000"/>
                        </a:lnSpc>
                      </a:pPr>
                      <a:r>
                        <a:rPr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口服途径给药的推荐剂量为一次10ml(60mg)，每4小时一次，连续给药21天。</a:t>
                      </a:r>
                      <a:r>
                        <a:rPr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通过鼻胃管或胃管给药需使用包装中的一次性使用无菌避光注射器</a:t>
                      </a:r>
                      <a:r>
                        <a:rPr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，每4小时经鼻胃管或胃管给予10ml(60mg)，连续21天。每次给药后，用注射器抽取0.9%的生理盐水10ml，然后将鼻胃管或胃管中剩余内容物冲洗至胃中。</a:t>
                      </a:r>
                      <a:endParaRPr sz="140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hMerge="1">
                  <a:tcPr/>
                </a:tc>
                <a:tc hMerge="1">
                  <a:tcPr/>
                </a:tc>
              </a:tr>
              <a:tr h="625475">
                <a:tc>
                  <a:txBody>
                    <a:bodyPr/>
                    <a:p>
                      <a:pPr indent="0" algn="l" fontAlgn="auto">
                        <a:lnSpc>
                          <a:spcPct val="150000"/>
                        </a:lnSpc>
                        <a:buFont typeface="Wingdings" panose="05000000000000000000" pitchFamily="2" charset="2"/>
                        <a:buNone/>
                      </a:pPr>
                      <a:r>
                        <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参照药品建议：</a:t>
                      </a:r>
                      <a:r>
                        <a:rPr lang="zh-CN" altLang="en-US" sz="1400" b="1" kern="0" dirty="0">
                          <a:solidFill>
                            <a:srgbClr val="0070C0"/>
                          </a:solidFill>
                          <a:latin typeface="Times New Roman" panose="02020603050405020304" pitchFamily="18" charset="0"/>
                          <a:ea typeface="微软雅黑" panose="020B0503020204020204" charset="-122"/>
                          <a:sym typeface="Arial" panose="020B0604020202020204" pitchFamily="34" charset="0"/>
                        </a:rPr>
                        <a:t>尼莫地平注射液</a:t>
                      </a:r>
                      <a:r>
                        <a:rPr lang="en-US" altLang="zh-CN" sz="1400" b="1" kern="0" dirty="0">
                          <a:solidFill>
                            <a:srgbClr val="0070C0"/>
                          </a:solidFill>
                          <a:latin typeface="Times New Roman" panose="02020603050405020304" pitchFamily="18" charset="0"/>
                          <a:ea typeface="微软雅黑" panose="020B0503020204020204" charset="-122"/>
                          <a:sym typeface="Arial" panose="020B0604020202020204" pitchFamily="34" charset="0"/>
                        </a:rPr>
                        <a:t>+</a:t>
                      </a:r>
                      <a:r>
                        <a:rPr lang="zh-CN" altLang="en-US" sz="1400" b="1" kern="0" dirty="0">
                          <a:solidFill>
                            <a:srgbClr val="0070C0"/>
                          </a:solidFill>
                          <a:latin typeface="Times New Roman" panose="02020603050405020304" pitchFamily="18" charset="0"/>
                          <a:ea typeface="微软雅黑" panose="020B0503020204020204" charset="-122"/>
                          <a:sym typeface="Arial" panose="020B0604020202020204" pitchFamily="34" charset="0"/>
                        </a:rPr>
                        <a:t>尼莫地平片</a:t>
                      </a:r>
                      <a:r>
                        <a:rPr lang="en-US" altLang="zh-CN" sz="1400" b="1" kern="0" dirty="0">
                          <a:solidFill>
                            <a:srgbClr val="0070C0"/>
                          </a:solidFill>
                          <a:latin typeface="Times New Roman" panose="02020603050405020304" pitchFamily="18" charset="0"/>
                          <a:ea typeface="微软雅黑" panose="020B0503020204020204" charset="-122"/>
                          <a:sym typeface="Arial" panose="020B0604020202020204" pitchFamily="34" charset="0"/>
                        </a:rPr>
                        <a:t>/</a:t>
                      </a:r>
                      <a:r>
                        <a:rPr lang="zh-CN" altLang="en-US" sz="1400" b="1" kern="0" dirty="0">
                          <a:solidFill>
                            <a:srgbClr val="0070C0"/>
                          </a:solidFill>
                          <a:latin typeface="Times New Roman" panose="02020603050405020304" pitchFamily="18" charset="0"/>
                          <a:ea typeface="微软雅黑" panose="020B0503020204020204" charset="-122"/>
                          <a:sym typeface="Arial" panose="020B0604020202020204" pitchFamily="34" charset="0"/>
                        </a:rPr>
                        <a:t>胶囊</a:t>
                      </a:r>
                      <a:endParaRPr lang="zh-CN" altLang="en-US" sz="1400" b="1" kern="0" dirty="0">
                        <a:solidFill>
                          <a:srgbClr val="0070C0"/>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gridSpan="3">
                  <a:txBody>
                    <a:bodyPr/>
                    <a:p>
                      <a:pPr indent="0" algn="l" fontAlgn="auto" latinLnBrk="1">
                        <a:lnSpc>
                          <a:spcPct val="150000"/>
                        </a:lnSpc>
                        <a:buNone/>
                      </a:pPr>
                      <a:r>
                        <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选择理由：</a:t>
                      </a:r>
                      <a:r>
                        <a:rPr lang="zh-CN" altLang="en-US" sz="1400" b="0" kern="0" dirty="0">
                          <a:solidFill>
                            <a:schemeClr val="tx1"/>
                          </a:solidFill>
                          <a:latin typeface="Times New Roman" panose="02020603050405020304" pitchFamily="18" charset="0"/>
                          <a:ea typeface="微软雅黑" panose="020B0503020204020204" charset="-122"/>
                          <a:sym typeface="Arial" panose="020B0604020202020204" pitchFamily="34" charset="0"/>
                        </a:rPr>
                        <a:t>根据说明书及指南推荐，蛛网膜下腔出血(SAH) 患者尼莫地平注射液治疗5-14天后序贯使用口服剂型给药7天。</a:t>
                      </a:r>
                      <a:r>
                        <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本品可替代该序贯疗法，减少给药操作，减少不良反应，方便患者用药。</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hMerge="1">
                  <a:tcPr>
                    <a:solidFill>
                      <a:schemeClr val="bg1"/>
                    </a:solidFill>
                  </a:tcPr>
                </a:tc>
                <a:tc hMerge="1">
                  <a:tcPr>
                    <a:solidFill>
                      <a:schemeClr val="bg1"/>
                    </a:solidFill>
                  </a:tcPr>
                </a:tc>
              </a:tr>
            </a:tbl>
          </a:graphicData>
        </a:graphic>
      </p:graphicFrame>
      <p:sp>
        <p:nvSpPr>
          <p:cNvPr id="13" name="textbox 78"/>
          <p:cNvSpPr/>
          <p:nvPr/>
        </p:nvSpPr>
        <p:spPr>
          <a:xfrm>
            <a:off x="428625" y="6465570"/>
            <a:ext cx="6860540" cy="147955"/>
          </a:xfrm>
          <a:prstGeom prst="rect">
            <a:avLst/>
          </a:prstGeom>
          <a:noFill/>
          <a:ln w="0" cap="flat">
            <a:noFill/>
            <a:prstDash val="solid"/>
            <a:miter lim="0"/>
          </a:ln>
        </p:spPr>
        <p:txBody>
          <a:bodyPr vert="horz" wrap="square" lIns="0" tIns="0" rIns="0" bIns="0"/>
          <a:p>
            <a:pPr algn="l" rtl="0" eaLnBrk="0">
              <a:lnSpc>
                <a:spcPct val="83000"/>
              </a:lnSpc>
            </a:pPr>
            <a:endParaRPr sz="600" kern="0" dirty="0">
              <a:latin typeface="Times New Roman" panose="02020603050405020304" pitchFamily="18" charset="0"/>
              <a:ea typeface="微软雅黑" panose="020B0503020204020204" charset="-122"/>
              <a:cs typeface="Arial" panose="020B0604020202020204"/>
            </a:endParaRPr>
          </a:p>
          <a:p>
            <a:pPr marL="12700" indent="0" algn="l" rtl="0" eaLnBrk="0" fontAlgn="auto">
              <a:lnSpc>
                <a:spcPct val="100000"/>
              </a:lnSpc>
            </a:pPr>
            <a:r>
              <a:rPr lang="en-US" altLang="zh-CN"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1.</a:t>
            </a:r>
            <a:r>
              <a:rPr lang="zh-CN" altLang="en-US"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中国蛛网膜下腔出血诊治指南 </a:t>
            </a:r>
            <a:r>
              <a:rPr lang="en-US" altLang="zh-CN"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2019.</a:t>
            </a:r>
            <a:endParaRPr lang="en-US" altLang="zh-CN"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endParaRPr>
          </a:p>
          <a:p>
            <a:pPr marL="12700" indent="0" algn="l" rtl="0" eaLnBrk="0" fontAlgn="auto">
              <a:lnSpc>
                <a:spcPct val="100000"/>
              </a:lnSpc>
            </a:pPr>
            <a:r>
              <a:rPr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2.中国循环杂志. 2021, </a:t>
            </a:r>
            <a:r>
              <a:rPr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36(6): 521-545.</a:t>
            </a:r>
            <a:endParaRPr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endParaRPr>
          </a:p>
          <a:p>
            <a:pPr marL="12700" indent="0" algn="l" rtl="0" eaLnBrk="0" fontAlgn="auto">
              <a:lnSpc>
                <a:spcPct val="100000"/>
              </a:lnSpc>
            </a:pPr>
            <a:r>
              <a:rPr lang="en-US" altLang="zh-CN"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3.</a:t>
            </a:r>
            <a:r>
              <a:rPr lang="zh-CN" altLang="en-US" sz="600" kern="0" dirty="0">
                <a:latin typeface="Times New Roman" panose="02020603050405020304" pitchFamily="18" charset="0"/>
                <a:ea typeface="微软雅黑" panose="020B0503020204020204" charset="-122"/>
              </a:rPr>
              <a:t>中国微创外科杂志 </a:t>
            </a:r>
            <a:r>
              <a:rPr lang="en-US" altLang="zh-CN" sz="600" kern="0" dirty="0">
                <a:latin typeface="Times New Roman" panose="02020603050405020304" pitchFamily="18" charset="0"/>
                <a:ea typeface="微软雅黑" panose="020B0503020204020204" charset="-122"/>
              </a:rPr>
              <a:t>,2018 ,18 (6):545.</a:t>
            </a:r>
            <a:r>
              <a:rPr lang="zh-CN" altLang="en-US" sz="600" kern="0" dirty="0">
                <a:latin typeface="Times New Roman" panose="02020603050405020304" pitchFamily="18" charset="0"/>
                <a:ea typeface="微软雅黑" panose="020B0503020204020204" charset="-122"/>
              </a:rPr>
              <a:t> </a:t>
            </a:r>
            <a:endParaRPr sz="600" kern="0" dirty="0">
              <a:latin typeface="Times New Roman" panose="02020603050405020304" pitchFamily="18" charset="0"/>
              <a:ea typeface="微软雅黑" panose="020B0503020204020204" charset="-122"/>
              <a:cs typeface="微软雅黑" panose="020B0503020204020204" charset="-122"/>
            </a:endParaRPr>
          </a:p>
        </p:txBody>
      </p:sp>
      <p:sp>
        <p:nvSpPr>
          <p:cNvPr id="14" name="矩形 13"/>
          <p:cNvSpPr/>
          <p:nvPr/>
        </p:nvSpPr>
        <p:spPr>
          <a:xfrm>
            <a:off x="499745" y="5366385"/>
            <a:ext cx="11346815" cy="1146175"/>
          </a:xfrm>
          <a:prstGeom prst="rect">
            <a:avLst/>
          </a:prstGeom>
          <a:solidFill>
            <a:schemeClr val="bg2"/>
          </a:solidFill>
          <a:effectLst>
            <a:outerShdw blurRad="50800" dist="38100" dir="5400000" algn="t"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marL="437515" marR="0" lvl="0" indent="-285750" algn="l" defTabSz="914400" rtl="0" eaLnBrk="0" fontAlgn="auto" latinLnBrk="0" hangingPunct="1">
              <a:lnSpc>
                <a:spcPts val="1845"/>
              </a:lnSpc>
              <a:spcBef>
                <a:spcPts val="5"/>
              </a:spcBef>
              <a:spcAft>
                <a:spcPts val="0"/>
              </a:spcAft>
              <a:buClrTx/>
              <a:buSzTx/>
              <a:buFont typeface="Wingdings" panose="05000000000000000000" pitchFamily="2" charset="2"/>
              <a:buChar char="Ø"/>
              <a:tabLst>
                <a:tab pos="277495" algn="l"/>
              </a:tabLst>
            </a:pP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中国</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SAH</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年</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发病率</a:t>
            </a:r>
            <a:r>
              <a:rPr lang="en-US" altLang="zh-CN"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2.0/10</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万人年 </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85%SAH</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由颅内动脉瘤破裂引起 。</a:t>
            </a:r>
            <a:endPar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endParaRPr>
          </a:p>
          <a:p>
            <a:pPr marL="437515" indent="-285750" algn="l" rtl="0" eaLnBrk="0">
              <a:lnSpc>
                <a:spcPts val="1845"/>
              </a:lnSpc>
              <a:spcBef>
                <a:spcPts val="255"/>
              </a:spcBef>
              <a:buFont typeface="Wingdings" panose="05000000000000000000" pitchFamily="2" charset="2"/>
              <a:buChar char="Ø"/>
              <a:tabLst>
                <a:tab pos="277495" algn="l"/>
              </a:tabLst>
            </a:pP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SAH</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死亡率高达</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22%-50%</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，致残率高达</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40%</a:t>
            </a:r>
            <a:r>
              <a:rPr lang="en-US" altLang="zh-CN" sz="1200" kern="0" baseline="3700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1</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，其中</a:t>
            </a:r>
            <a:r>
              <a:rPr lang="en-US" altLang="zh-CN"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1/3-1/2</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吞咽困难 ， </a:t>
            </a:r>
            <a:r>
              <a:rPr lang="en-US" altLang="zh-CN"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20%-30%</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处于昏迷状态 ，无法吞服药物</a:t>
            </a:r>
            <a:r>
              <a:rPr lang="en-US" altLang="zh-CN" sz="1200" kern="0" baseline="3700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2</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200" kern="0" dirty="0">
              <a:latin typeface="Times New Roman" panose="02020603050405020304" pitchFamily="18" charset="0"/>
              <a:ea typeface="微软雅黑" panose="020B0503020204020204" charset="-122"/>
              <a:cs typeface="微软雅黑" panose="020B0503020204020204" charset="-122"/>
            </a:endParaRPr>
          </a:p>
          <a:p>
            <a:pPr marL="437515" indent="-285750" algn="l" rtl="0" eaLnBrk="0">
              <a:lnSpc>
                <a:spcPts val="1680"/>
              </a:lnSpc>
              <a:spcBef>
                <a:spcPts val="0"/>
              </a:spcBef>
              <a:buFont typeface="Wingdings" panose="05000000000000000000" pitchFamily="2" charset="2"/>
              <a:buChar char="Ø"/>
              <a:tabLst>
                <a:tab pos="277495" algn="l"/>
              </a:tabLst>
            </a:pPr>
            <a:r>
              <a:rPr lang="en-US" altLang="zh-CN" sz="1200" kern="0" dirty="0" err="1">
                <a:solidFill>
                  <a:schemeClr val="tx1"/>
                </a:solidFill>
                <a:latin typeface="Times New Roman" panose="02020603050405020304" pitchFamily="18" charset="0"/>
                <a:ea typeface="微软雅黑" panose="020B0503020204020204" charset="-122"/>
                <a:cs typeface="微软雅黑" panose="020B0503020204020204" charset="-122"/>
                <a:sym typeface="+mn-ea"/>
              </a:rPr>
              <a:t>SAH</a:t>
            </a:r>
            <a:r>
              <a:rPr lang="zh-CN" altLang="en-US" sz="1200" kern="0" dirty="0">
                <a:solidFill>
                  <a:srgbClr val="0D0D0D">
                    <a:alpha val="100000"/>
                  </a:srgbClr>
                </a:solidFill>
                <a:latin typeface="Times New Roman" panose="02020603050405020304" pitchFamily="18" charset="0"/>
                <a:ea typeface="微软雅黑" panose="020B0503020204020204" charset="-122"/>
                <a:cs typeface="微软雅黑" panose="020B0503020204020204" charset="-122"/>
                <a:sym typeface="+mn-ea"/>
              </a:rPr>
              <a:t>可能会导致</a:t>
            </a:r>
            <a:r>
              <a:rPr lang="zh-CN" altLang="en-US" sz="1200" kern="0" dirty="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脑血管痉挛（</a:t>
            </a:r>
            <a:r>
              <a:rPr lang="en-US" altLang="zh-CN" sz="1200" kern="0" dirty="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CVS</a:t>
            </a:r>
            <a:r>
              <a:rPr lang="zh-CN" altLang="en-US" sz="1200" kern="0" dirty="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）和</a:t>
            </a:r>
            <a:r>
              <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迟发性脑缺血（</a:t>
            </a:r>
            <a:r>
              <a:rPr lang="en-US" altLang="zh-CN"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DCI</a:t>
            </a:r>
            <a:r>
              <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zh-CN" altLang="en-US" sz="1200" kern="0" dirty="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，增加</a:t>
            </a:r>
            <a:r>
              <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患者不良预后、致残和致死风险等</a:t>
            </a:r>
            <a:r>
              <a:rPr lang="en-US" altLang="zh-CN" sz="1200" kern="0" baseline="3700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3</a:t>
            </a:r>
            <a:r>
              <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15" name="五边形 14"/>
          <p:cNvSpPr/>
          <p:nvPr/>
        </p:nvSpPr>
        <p:spPr>
          <a:xfrm>
            <a:off x="499745" y="5173980"/>
            <a:ext cx="1539875" cy="422910"/>
          </a:xfrm>
          <a:prstGeom prst="homePlate">
            <a:avLst/>
          </a:prstGeom>
          <a:solidFill>
            <a:schemeClr val="accent4">
              <a:lumMod val="60000"/>
              <a:lumOff val="40000"/>
            </a:schemeClr>
          </a:solidFill>
        </p:spPr>
        <p:style>
          <a:lnRef idx="0">
            <a:srgbClr val="FFFFFF"/>
          </a:lnRef>
          <a:fillRef idx="3">
            <a:schemeClr val="accent1"/>
          </a:fillRef>
          <a:effectRef idx="0">
            <a:srgbClr val="FFFFFF"/>
          </a:effectRef>
          <a:fontRef idx="minor">
            <a:schemeClr val="lt1"/>
          </a:fontRef>
        </p:style>
        <p:txBody>
          <a:bodyPr rtlCol="0" anchor="ctr"/>
          <a:p>
            <a:pPr algn="ctr"/>
            <a:r>
              <a:rPr lang="zh-CN" altLang="en-US" sz="1600" b="1"/>
              <a:t>疾病基本情况</a:t>
            </a:r>
            <a:endParaRPr lang="zh-CN" altLang="en-US" sz="1600" b="1"/>
          </a:p>
        </p:txBody>
      </p:sp>
      <p:sp>
        <p:nvSpPr>
          <p:cNvPr id="18" name="文本框 17"/>
          <p:cNvSpPr txBox="1"/>
          <p:nvPr/>
        </p:nvSpPr>
        <p:spPr>
          <a:xfrm>
            <a:off x="2146300" y="5173980"/>
            <a:ext cx="6096000" cy="368300"/>
          </a:xfrm>
          <a:prstGeom prst="rect">
            <a:avLst/>
          </a:prstGeom>
          <a:noFill/>
        </p:spPr>
        <p:txBody>
          <a:bodyPr wrap="square" rtlCol="0" anchor="t">
            <a:spAutoFit/>
          </a:bodyPr>
          <a:p>
            <a:pPr algn="l"/>
            <a:r>
              <a:rPr lang="zh-CN" altLang="en-US" b="1">
                <a:solidFill>
                  <a:schemeClr val="accent4">
                    <a:lumMod val="60000"/>
                    <a:lumOff val="40000"/>
                  </a:schemeClr>
                </a:solidFill>
                <a:uFillTx/>
                <a:latin typeface="Times New Roman" panose="02020603050405020304" pitchFamily="18" charset="0"/>
                <a:ea typeface="微软雅黑" panose="020B0503020204020204" charset="-122"/>
                <a:sym typeface="+mn-ea"/>
              </a:rPr>
              <a:t>动脉瘤性蛛网膜下腔出血年发患者总数：9.89万人</a:t>
            </a:r>
            <a:endParaRPr lang="zh-CN" altLang="en-US" b="1">
              <a:solidFill>
                <a:schemeClr val="accent4">
                  <a:lumMod val="60000"/>
                  <a:lumOff val="40000"/>
                </a:schemeClr>
              </a:solidFill>
              <a:uFillTx/>
              <a:latin typeface="Times New Roman" panose="02020603050405020304" pitchFamily="18" charset="0"/>
              <a:ea typeface="微软雅黑" panose="020B0503020204020204" charset="-122"/>
              <a:sym typeface="+mn-ea"/>
            </a:endParaRPr>
          </a:p>
        </p:txBody>
      </p:sp>
      <p:pic>
        <p:nvPicPr>
          <p:cNvPr id="11" name="图片 10" descr="尼莫地平产品图"/>
          <p:cNvPicPr>
            <a:picLocks noChangeAspect="1"/>
          </p:cNvPicPr>
          <p:nvPr/>
        </p:nvPicPr>
        <p:blipFill>
          <a:blip r:embed="rId3"/>
          <a:stretch>
            <a:fillRect/>
          </a:stretch>
        </p:blipFill>
        <p:spPr>
          <a:xfrm>
            <a:off x="9549765" y="1092835"/>
            <a:ext cx="1639570" cy="882650"/>
          </a:xfrm>
          <a:prstGeom prst="rect">
            <a:avLst/>
          </a:prstGeom>
        </p:spPr>
      </p:pic>
      <p:pic>
        <p:nvPicPr>
          <p:cNvPr id="4" name="图片 3"/>
          <p:cNvPicPr>
            <a:picLocks noChangeAspect="1"/>
          </p:cNvPicPr>
          <p:nvPr/>
        </p:nvPicPr>
        <p:blipFill>
          <a:blip r:embed="rId4"/>
          <a:stretch>
            <a:fillRect/>
          </a:stretch>
        </p:blipFill>
        <p:spPr>
          <a:xfrm rot="5400000">
            <a:off x="11136630" y="1303020"/>
            <a:ext cx="1008380" cy="392430"/>
          </a:xfrm>
          <a:prstGeom prst="rect">
            <a:avLst/>
          </a:prstGeom>
        </p:spPr>
      </p:pic>
      <p:sp>
        <p:nvSpPr>
          <p:cNvPr id="10" name="文本框 9"/>
          <p:cNvSpPr txBox="1"/>
          <p:nvPr/>
        </p:nvSpPr>
        <p:spPr>
          <a:xfrm>
            <a:off x="9864090" y="1951355"/>
            <a:ext cx="1893570" cy="645160"/>
          </a:xfrm>
          <a:prstGeom prst="rect">
            <a:avLst/>
          </a:prstGeom>
          <a:noFill/>
        </p:spPr>
        <p:txBody>
          <a:bodyPr wrap="square" rtlCol="0" anchor="t">
            <a:spAutoFit/>
          </a:bodyPr>
          <a:p>
            <a:pPr algn="ctr"/>
            <a:r>
              <a:rPr lang="zh-CN" altLang="en-US" sz="1200" b="1">
                <a:solidFill>
                  <a:schemeClr val="tx1"/>
                </a:solidFill>
                <a:uFillTx/>
                <a:latin typeface="Times New Roman" panose="02020603050405020304" pitchFamily="18" charset="0"/>
              </a:rPr>
              <a:t>包装中配有一次性无菌避</a:t>
            </a:r>
            <a:endParaRPr lang="zh-CN" altLang="en-US" sz="1200" b="1">
              <a:solidFill>
                <a:schemeClr val="tx1"/>
              </a:solidFill>
              <a:uFillTx/>
              <a:latin typeface="Times New Roman" panose="02020603050405020304" pitchFamily="18" charset="0"/>
            </a:endParaRPr>
          </a:p>
          <a:p>
            <a:pPr algn="ctr"/>
            <a:r>
              <a:rPr lang="zh-CN" altLang="en-US" sz="1200" b="1">
                <a:solidFill>
                  <a:schemeClr val="tx1"/>
                </a:solidFill>
                <a:uFillTx/>
                <a:latin typeface="Times New Roman" panose="02020603050405020304" pitchFamily="18" charset="0"/>
              </a:rPr>
              <a:t>光注射器，最小刻度为</a:t>
            </a:r>
            <a:endParaRPr lang="zh-CN" altLang="en-US" sz="1200" b="1">
              <a:solidFill>
                <a:schemeClr val="tx1"/>
              </a:solidFill>
              <a:uFillTx/>
              <a:latin typeface="Times New Roman" panose="02020603050405020304" pitchFamily="18" charset="0"/>
            </a:endParaRPr>
          </a:p>
          <a:p>
            <a:pPr algn="ctr"/>
            <a:r>
              <a:rPr lang="zh-CN" altLang="en-US" sz="1200" b="1">
                <a:solidFill>
                  <a:schemeClr val="tx1"/>
                </a:solidFill>
                <a:uFillTx/>
                <a:latin typeface="Times New Roman" panose="02020603050405020304" pitchFamily="18" charset="0"/>
              </a:rPr>
              <a:t>1ml，剂量提取方便准确</a:t>
            </a:r>
            <a:endParaRPr lang="zh-CN" altLang="en-US" sz="1200" b="1">
              <a:solidFill>
                <a:schemeClr val="tx1"/>
              </a:solidFill>
              <a:uFillTx/>
              <a:latin typeface="Times New Roman" panose="02020603050405020304" pitchFamily="18"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250"/>
                                        <p:tgtEl>
                                          <p:spTgt spid="2"/>
                                        </p:tgtEl>
                                      </p:cBhvr>
                                    </p:animEffec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par>
                          <p:cTn id="17" fill="hold">
                            <p:stCondLst>
                              <p:cond delay="500"/>
                            </p:stCondLst>
                            <p:childTnLst>
                              <p:par>
                                <p:cTn id="18" presetID="2" presetClass="entr" presetSubtype="8"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0-#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0-#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62" grpId="0" bldLvl="0" animBg="1"/>
      <p:bldP spid="8" grpId="0" bldLvl="0" animBg="1"/>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83010" y="874683"/>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基本信息</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-2</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62" name="Shape 2548"/>
          <p:cNvSpPr/>
          <p:nvPr/>
        </p:nvSpPr>
        <p:spPr>
          <a:xfrm>
            <a:off x="8787677" y="5087211"/>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4</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sp>
        <p:nvSpPr>
          <p:cNvPr id="11" name="文本框 10"/>
          <p:cNvSpPr txBox="1"/>
          <p:nvPr>
            <p:custDataLst>
              <p:tags r:id="rId3"/>
            </p:custDataLst>
          </p:nvPr>
        </p:nvSpPr>
        <p:spPr>
          <a:xfrm>
            <a:off x="450215" y="6674318"/>
            <a:ext cx="11803393" cy="183515"/>
          </a:xfrm>
          <a:prstGeom prst="rect">
            <a:avLst/>
          </a:prstGeom>
          <a:noFill/>
        </p:spPr>
        <p:txBody>
          <a:bodyPr wrap="square">
            <a:spAutoFit/>
          </a:bodyPr>
          <a:p>
            <a:r>
              <a:rPr lang="en-US" altLang="zh-CN" sz="6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mn-ea"/>
              </a:rPr>
              <a:t>Stroke. 2023;54,341.</a:t>
            </a:r>
            <a:endParaRPr lang="en-US" altLang="zh-CN" sz="6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3" name="圆角矩形 12"/>
          <p:cNvSpPr/>
          <p:nvPr/>
        </p:nvSpPr>
        <p:spPr>
          <a:xfrm>
            <a:off x="462280" y="1238250"/>
            <a:ext cx="3698240" cy="3883025"/>
          </a:xfrm>
          <a:prstGeom prst="roundRect">
            <a:avLst/>
          </a:prstGeom>
          <a:solidFill>
            <a:schemeClr val="bg1">
              <a:lumMod val="95000"/>
            </a:schemeClr>
          </a:solidFill>
          <a:effectLst>
            <a:outerShdw blurRad="50800" dist="38100" dir="5400000" algn="t"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1199515" y="875665"/>
            <a:ext cx="2223770" cy="538480"/>
          </a:xfrm>
          <a:prstGeom prst="roundRect">
            <a:avLst/>
          </a:prstGeom>
          <a:solidFill>
            <a:schemeClr val="accent4">
              <a:lumMod val="40000"/>
              <a:lumOff val="60000"/>
            </a:schemeClr>
          </a:solidFill>
          <a:effectLst>
            <a:outerShdw blurRad="50800" dist="38100" dir="16200000"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r>
              <a:rPr lang="zh-CN" b="1">
                <a:solidFill>
                  <a:schemeClr val="bg1"/>
                </a:solidFill>
                <a:latin typeface="微软雅黑" panose="020B0503020204020204" charset="-122"/>
                <a:ea typeface="微软雅黑" panose="020B0503020204020204" charset="-122"/>
                <a:cs typeface="宋体" panose="02010600030101010101" pitchFamily="2" charset="-122"/>
                <a:sym typeface="+mn-ea"/>
              </a:rPr>
              <a:t>治疗现状</a:t>
            </a:r>
            <a:endParaRPr lang="zh-CN" b="1">
              <a:solidFill>
                <a:schemeClr val="bg1"/>
              </a:solidFill>
              <a:latin typeface="微软雅黑" panose="020B0503020204020204" charset="-122"/>
              <a:ea typeface="微软雅黑" panose="020B0503020204020204" charset="-122"/>
              <a:cs typeface="宋体" panose="02010600030101010101" pitchFamily="2" charset="-122"/>
              <a:sym typeface="+mn-ea"/>
            </a:endParaRPr>
          </a:p>
        </p:txBody>
      </p:sp>
      <p:sp>
        <p:nvSpPr>
          <p:cNvPr id="15" name="文本框 14"/>
          <p:cNvSpPr txBox="1"/>
          <p:nvPr/>
        </p:nvSpPr>
        <p:spPr>
          <a:xfrm>
            <a:off x="619760" y="1552575"/>
            <a:ext cx="3339465" cy="3046095"/>
          </a:xfrm>
          <a:prstGeom prst="rect">
            <a:avLst/>
          </a:prstGeom>
          <a:noFill/>
        </p:spPr>
        <p:txBody>
          <a:bodyPr wrap="square" rtlCol="0">
            <a:spAutoFit/>
          </a:bodyPr>
          <a:p>
            <a:pPr marL="285750" indent="-285750" fontAlgn="auto">
              <a:lnSpc>
                <a:spcPct val="150000"/>
              </a:lnSpc>
              <a:buFont typeface="Wingdings" panose="05000000000000000000" charset="0"/>
              <a:buChar char="Ø"/>
            </a:pPr>
            <a:r>
              <a:rPr lang="en-US" altLang="zh-CN" sz="1600" spc="60">
                <a:solidFill>
                  <a:srgbClr val="404040"/>
                </a:solidFill>
                <a:latin typeface="Times New Roman" panose="02020603050405020304" pitchFamily="18" charset="0"/>
                <a:ea typeface="微软雅黑" panose="020B0503020204020204" charset="-122"/>
                <a:cs typeface="微软雅黑" panose="020B0503020204020204" charset="-122"/>
                <a:sym typeface="+mn-ea"/>
              </a:rPr>
              <a:t> </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2023</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 </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AHA/ASA 《</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动脉瘤性蛛网膜下腔出血患者管理指南 </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zh-CN" altLang="en-US" sz="1400" b="1" spc="60">
                <a:solidFill>
                  <a:srgbClr val="FF0000"/>
                </a:solidFill>
                <a:latin typeface="Times New Roman" panose="02020603050405020304" pitchFamily="18" charset="0"/>
                <a:ea typeface="微软雅黑" panose="020B0503020204020204" charset="-122"/>
                <a:cs typeface="微软雅黑" panose="020B0503020204020204" charset="-122"/>
                <a:sym typeface="+mn-ea"/>
              </a:rPr>
              <a:t>首推尼莫地平肠内给药</a:t>
            </a:r>
            <a:r>
              <a:rPr lang="en-US" altLang="zh-CN" sz="1400" b="1" spc="60">
                <a:solidFill>
                  <a:srgbClr val="FF0000"/>
                </a:solidFill>
                <a:latin typeface="Times New Roman" panose="02020603050405020304" pitchFamily="18" charset="0"/>
                <a:ea typeface="微软雅黑" panose="020B0503020204020204" charset="-122"/>
                <a:cs typeface="微软雅黑" panose="020B0503020204020204" charset="-122"/>
                <a:sym typeface="+mn-ea"/>
              </a:rPr>
              <a:t>(I</a:t>
            </a:r>
            <a:r>
              <a:rPr lang="zh-CN" altLang="en-US" sz="1400" b="1" spc="60">
                <a:solidFill>
                  <a:srgbClr val="FF0000"/>
                </a:solidFill>
                <a:latin typeface="Times New Roman" panose="02020603050405020304" pitchFamily="18" charset="0"/>
                <a:ea typeface="微软雅黑" panose="020B0503020204020204" charset="-122"/>
                <a:cs typeface="微软雅黑" panose="020B0503020204020204" charset="-122"/>
                <a:sym typeface="+mn-ea"/>
              </a:rPr>
              <a:t>，</a:t>
            </a:r>
            <a:r>
              <a:rPr lang="en-US" altLang="zh-CN" sz="1400" b="1" spc="60">
                <a:solidFill>
                  <a:srgbClr val="FF0000"/>
                </a:solidFill>
                <a:latin typeface="Times New Roman" panose="02020603050405020304" pitchFamily="18" charset="0"/>
                <a:ea typeface="微软雅黑" panose="020B0503020204020204" charset="-122"/>
                <a:cs typeface="微软雅黑" panose="020B0503020204020204" charset="-122"/>
                <a:sym typeface="+mn-ea"/>
              </a:rPr>
              <a:t>A</a:t>
            </a:r>
            <a:r>
              <a:rPr lang="zh-CN" altLang="en-US" sz="1400" b="1" spc="60">
                <a:solidFill>
                  <a:srgbClr val="FF0000"/>
                </a:solidFill>
                <a:latin typeface="Times New Roman" panose="02020603050405020304" pitchFamily="18" charset="0"/>
                <a:ea typeface="微软雅黑" panose="020B0503020204020204" charset="-122"/>
                <a:cs typeface="微软雅黑" panose="020B0503020204020204" charset="-122"/>
                <a:sym typeface="+mn-ea"/>
              </a:rPr>
              <a:t>）</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；其余权威指南均推荐口服尼莫地平</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(I</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a:p>
            <a:pPr marL="285750" indent="-285750" fontAlgn="auto">
              <a:lnSpc>
                <a:spcPct val="150000"/>
              </a:lnSpc>
              <a:buFont typeface="Wingdings" panose="05000000000000000000" charset="0"/>
              <a:buChar char="Ø"/>
            </a:pP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 SAH</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发生后 ，</a:t>
            </a:r>
            <a:r>
              <a:rPr lang="zh-CN" altLang="en-US" sz="1400" b="1"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国内目前常使用尼莫地平注射液</a:t>
            </a:r>
            <a:r>
              <a:rPr lang="en-US" altLang="zh-CN" sz="1400" b="1"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zh-CN" altLang="en-US" sz="1400" b="1" spc="60">
                <a:solidFill>
                  <a:schemeClr val="tx1"/>
                </a:solidFill>
                <a:latin typeface="Times New Roman" panose="02020603050405020304" pitchFamily="18" charset="0"/>
                <a:ea typeface="微软雅黑" panose="020B0503020204020204" charset="-122"/>
                <a:cs typeface="微软雅黑" panose="020B0503020204020204" charset="-122"/>
                <a:sym typeface="+mn-ea"/>
              </a:rPr>
              <a:t>胶囊</a:t>
            </a:r>
            <a:r>
              <a:rPr lang="en-US" altLang="zh-CN" sz="1400" b="1"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zh-CN" altLang="en-US" sz="1400" b="1" spc="60">
                <a:solidFill>
                  <a:schemeClr val="tx1"/>
                </a:solidFill>
                <a:latin typeface="Times New Roman" panose="02020603050405020304" pitchFamily="18" charset="0"/>
                <a:ea typeface="微软雅黑" panose="020B0503020204020204" charset="-122"/>
                <a:cs typeface="微软雅黑" panose="020B0503020204020204" charset="-122"/>
                <a:sym typeface="+mn-ea"/>
              </a:rPr>
              <a:t>片剂序贯疗法来改善患者神经系统预后</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，首先使用注射液治疗</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5-14</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天后转口服尼莫地平片剂治疗</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7</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天。</a:t>
            </a:r>
            <a:endPar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16" name="圆角矩形 15"/>
          <p:cNvSpPr/>
          <p:nvPr/>
        </p:nvSpPr>
        <p:spPr>
          <a:xfrm>
            <a:off x="4636135" y="1259840"/>
            <a:ext cx="6635750" cy="3839210"/>
          </a:xfrm>
          <a:prstGeom prst="roundRect">
            <a:avLst/>
          </a:prstGeom>
          <a:solidFill>
            <a:schemeClr val="bg1">
              <a:lumMod val="95000"/>
            </a:schemeClr>
          </a:solidFill>
          <a:effectLst>
            <a:outerShdw blurRad="50800" dist="38100" dir="5400000" algn="t"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17" name="圆角矩形 16"/>
          <p:cNvSpPr/>
          <p:nvPr/>
        </p:nvSpPr>
        <p:spPr>
          <a:xfrm>
            <a:off x="7149465" y="864235"/>
            <a:ext cx="2223770" cy="538480"/>
          </a:xfrm>
          <a:prstGeom prst="roundRect">
            <a:avLst/>
          </a:prstGeom>
          <a:solidFill>
            <a:schemeClr val="accent4">
              <a:lumMod val="40000"/>
              <a:lumOff val="60000"/>
            </a:schemeClr>
          </a:solidFill>
          <a:effectLst>
            <a:outerShdw blurRad="50800" dist="38100" dir="16200000"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r>
              <a:rPr lang="zh-CN" b="1">
                <a:solidFill>
                  <a:schemeClr val="bg1"/>
                </a:solidFill>
                <a:latin typeface="微软雅黑" panose="020B0503020204020204" charset="-122"/>
                <a:ea typeface="微软雅黑" panose="020B0503020204020204" charset="-122"/>
                <a:cs typeface="宋体" panose="02010600030101010101" pitchFamily="2" charset="-122"/>
                <a:sym typeface="+mn-ea"/>
              </a:rPr>
              <a:t>未满足的治疗需求</a:t>
            </a:r>
            <a:endParaRPr lang="zh-CN" b="1">
              <a:solidFill>
                <a:schemeClr val="bg1"/>
              </a:solidFill>
              <a:latin typeface="微软雅黑" panose="020B0503020204020204" charset="-122"/>
              <a:ea typeface="微软雅黑" panose="020B0503020204020204" charset="-122"/>
              <a:cs typeface="宋体" panose="02010600030101010101" pitchFamily="2" charset="-122"/>
              <a:sym typeface="+mn-ea"/>
            </a:endParaRPr>
          </a:p>
        </p:txBody>
      </p:sp>
      <p:sp>
        <p:nvSpPr>
          <p:cNvPr id="18" name="文本框 17"/>
          <p:cNvSpPr txBox="1"/>
          <p:nvPr/>
        </p:nvSpPr>
        <p:spPr>
          <a:xfrm>
            <a:off x="4974590" y="1430020"/>
            <a:ext cx="6241415" cy="3692525"/>
          </a:xfrm>
          <a:prstGeom prst="rect">
            <a:avLst/>
          </a:prstGeom>
          <a:noFill/>
        </p:spPr>
        <p:txBody>
          <a:bodyPr wrap="square" rtlCol="0">
            <a:spAutoFit/>
          </a:bodyPr>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2</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023</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AHA/ASA 《</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动脉瘤性蛛网膜下腔出血患者管理指南 </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指出：</a:t>
            </a:r>
            <a:r>
              <a:rPr lang="en-US" altLang="zh-CN" sz="1200">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尼莫地平仍是一种治疗主药，但必须承认指导其使用的数据年代久远，而且现在重复口服药物的 RCT 也有局限性</a:t>
            </a:r>
            <a:r>
              <a:rPr lang="zh-CN" altLang="en-US" sz="1200">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静脉注射和动脉内注射尼莫地平的研究报告数据有限</a:t>
            </a:r>
            <a:r>
              <a:rPr lang="zh-CN" altLang="en-US" sz="1200">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，亦无法就这些给药途径提出任何建议；</a:t>
            </a:r>
            <a:endParaRPr lang="zh-CN" altLang="en-US" sz="1200">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endParaRPr>
          </a:p>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SAH</a:t>
            </a:r>
            <a:r>
              <a:rPr lang="zh-CN" altLang="en-US"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患者大多吞咽困难， 国内目前只能先注射给药后续再行口服治疗</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，使用尼莫地平注射液</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胶囊</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片剂序贯疗法来改善患者神经系统预后；</a:t>
            </a:r>
            <a:endParaRPr lang="zh-CN" altLang="en-US" sz="1200" b="0">
              <a:solidFill>
                <a:schemeClr val="tx1"/>
              </a:solidFill>
              <a:uFillTx/>
              <a:latin typeface="Times New Roman" panose="02020603050405020304" pitchFamily="18" charset="0"/>
              <a:ea typeface="微软雅黑" panose="020B0503020204020204" charset="-122"/>
              <a:cs typeface="微软雅黑" panose="020B0503020204020204" charset="-122"/>
            </a:endParaRPr>
          </a:p>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a:t>
            </a:r>
            <a:r>
              <a:rPr lang="zh-CN" altLang="en-US"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易发生的双硫仑反应、静脉炎等不良反应</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及配置风险、药品污染等风险。连续</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&gt;10h</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静脉泵持续输注限制患者活动；</a:t>
            </a:r>
            <a:endParaRPr lang="en-US" altLang="zh-CN" sz="1200" b="0">
              <a:solidFill>
                <a:schemeClr val="tx1"/>
              </a:solidFill>
              <a:uFillTx/>
              <a:latin typeface="Times New Roman" panose="02020603050405020304" pitchFamily="18" charset="0"/>
              <a:ea typeface="微软雅黑" panose="020B0503020204020204" charset="-122"/>
              <a:cs typeface="微软雅黑" panose="020B0503020204020204" charset="-122"/>
            </a:endParaRPr>
          </a:p>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a:t>
            </a:r>
            <a:r>
              <a:rPr lang="zh-CN" altLang="en-US"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注射液酒精含量极高</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。东亚人群酒精过敏发生率高达40%，而使用尼莫地平注射液乙醇日摄入量高达50g（足剂量5针/天），为口服溶液的86倍；</a:t>
            </a:r>
            <a:endParaRPr lang="en-US" altLang="zh-CN" sz="1200" b="0">
              <a:solidFill>
                <a:schemeClr val="tx1"/>
              </a:solidFill>
              <a:uFillTx/>
              <a:latin typeface="Times New Roman" panose="02020603050405020304" pitchFamily="18" charset="0"/>
              <a:ea typeface="微软雅黑" panose="020B0503020204020204" charset="-122"/>
              <a:cs typeface="微软雅黑" panose="020B0503020204020204" charset="-122"/>
            </a:endParaRPr>
          </a:p>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静脉注射尼莫地平</a:t>
            </a:r>
            <a:r>
              <a:rPr lang="zh-CN" altLang="en-US"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更易导致低血压发生</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，该不良反应发生率达30%（口服仅6%）；</a:t>
            </a:r>
            <a:endPar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endParaRPr>
          </a:p>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儿童、昏迷、吞咽困难等患者</a:t>
            </a:r>
            <a:r>
              <a:rPr lang="zh-CN" altLang="en-US"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难以直接服用片/胶囊剂型片/胶囊剂型易发生误用肠外给药、药品污染</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等导致的安全事件。</a:t>
            </a:r>
            <a:endPar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endParaRPr>
          </a:p>
        </p:txBody>
      </p:sp>
      <p:sp>
        <p:nvSpPr>
          <p:cNvPr id="19" name="文本框 18"/>
          <p:cNvSpPr txBox="1"/>
          <p:nvPr/>
        </p:nvSpPr>
        <p:spPr>
          <a:xfrm>
            <a:off x="398780" y="5239385"/>
            <a:ext cx="10879455" cy="681355"/>
          </a:xfrm>
          <a:prstGeom prst="rect">
            <a:avLst/>
          </a:prstGeom>
          <a:noFill/>
        </p:spPr>
        <p:txBody>
          <a:bodyPr wrap="square" rtlCol="0" anchor="t">
            <a:spAutoFit/>
          </a:bodyPr>
          <a:p>
            <a:pPr marR="0" lvl="0" indent="0" algn="ctr" defTabSz="914400" rtl="0" eaLnBrk="0" fontAlgn="auto">
              <a:lnSpc>
                <a:spcPct val="120000"/>
              </a:lnSpc>
              <a:spcBef>
                <a:spcPts val="0"/>
              </a:spcBef>
              <a:spcAft>
                <a:spcPts val="0"/>
              </a:spcAft>
              <a:buClrTx/>
              <a:buSzTx/>
              <a:buFont typeface="Wingdings" panose="05000000000000000000" pitchFamily="2" charset="2"/>
              <a:buNone/>
              <a:tabLst>
                <a:tab pos="160020" algn="l"/>
              </a:tabLst>
            </a:pPr>
            <a:r>
              <a:rPr lang="zh-CN" altLang="en-US" sz="1600" b="1" spc="60">
                <a:latin typeface="微软雅黑" panose="020B0503020204020204" charset="-122"/>
                <a:ea typeface="微软雅黑" panose="020B0503020204020204" charset="-122"/>
                <a:cs typeface="微软雅黑" panose="020B0503020204020204" charset="-122"/>
                <a:sym typeface="+mn-ea"/>
              </a:rPr>
              <a:t>弥补未满足需求：</a:t>
            </a:r>
            <a:r>
              <a:rPr lang="zh-CN" altLang="en-US" sz="1600" b="1" spc="60">
                <a:solidFill>
                  <a:srgbClr val="FF0000"/>
                </a:solidFill>
                <a:latin typeface="微软雅黑" panose="020B0503020204020204" charset="-122"/>
                <a:ea typeface="微软雅黑" panose="020B0503020204020204" charset="-122"/>
                <a:cs typeface="微软雅黑" panose="020B0503020204020204" charset="-122"/>
                <a:sym typeface="+mn-ea"/>
              </a:rPr>
              <a:t>尼莫地平口服溶液可直接口服或通过鼻</a:t>
            </a:r>
            <a:r>
              <a:rPr lang="en-US" altLang="zh-CN" sz="1600" b="1" spc="6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1600" b="1" spc="60">
                <a:solidFill>
                  <a:srgbClr val="FF0000"/>
                </a:solidFill>
                <a:latin typeface="微软雅黑" panose="020B0503020204020204" charset="-122"/>
                <a:ea typeface="微软雅黑" panose="020B0503020204020204" charset="-122"/>
                <a:cs typeface="微软雅黑" panose="020B0503020204020204" charset="-122"/>
                <a:sym typeface="+mn-ea"/>
              </a:rPr>
              <a:t>胃管给药 ， 国内上市后在充分满足儿童、 昏迷、吞咽困难等患者需求的同时，提供了更安全的用药选择</a:t>
            </a:r>
            <a:endParaRPr lang="zh-CN" altLang="en-US" sz="1600" b="1" spc="6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323215" y="5908675"/>
            <a:ext cx="11045825" cy="681355"/>
          </a:xfrm>
          <a:prstGeom prst="rect">
            <a:avLst/>
          </a:prstGeom>
          <a:noFill/>
        </p:spPr>
        <p:txBody>
          <a:bodyPr wrap="square" rtlCol="0" anchor="t">
            <a:spAutoFit/>
          </a:bodyPr>
          <a:p>
            <a:pPr lvl="0" indent="0" algn="ctr" fontAlgn="ctr">
              <a:lnSpc>
                <a:spcPct val="120000"/>
              </a:lnSpc>
              <a:spcBef>
                <a:spcPts val="0"/>
              </a:spcBef>
              <a:spcAft>
                <a:spcPts val="800"/>
              </a:spcAft>
              <a:buSzPct val="100000"/>
              <a:buFont typeface="Wingdings" panose="05000000000000000000" charset="0"/>
              <a:buNone/>
            </a:pPr>
            <a:r>
              <a:rPr lang="en-US" altLang="zh-CN" sz="1600" b="1" spc="70" dirty="0">
                <a:solidFill>
                  <a:schemeClr val="tx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2023 AHA/ASA《动脉瘤性蛛网膜下腔出血患者管理指南 》</a:t>
            </a:r>
            <a:r>
              <a:rPr lang="zh-CN" altLang="en-US" sz="1600" b="1" spc="6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首推</a:t>
            </a:r>
            <a:r>
              <a:rPr lang="en-US" altLang="zh-CN" sz="1600" b="1" spc="70" dirty="0">
                <a:solidFill>
                  <a:schemeClr val="tx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荐尼莫地平肠内给药(I，A）</a:t>
            </a:r>
            <a:r>
              <a:rPr lang="zh-CN" altLang="en-US" sz="1600" b="1" spc="70" dirty="0">
                <a:solidFill>
                  <a:schemeClr val="tx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；并指出：</a:t>
            </a:r>
            <a:r>
              <a:rPr lang="zh-CN" altLang="en-US" sz="1600" b="1" spc="100">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早期开始使用肠内尼莫地平有益于</a:t>
            </a:r>
            <a:r>
              <a:rPr lang="zh-CN" altLang="en-US" sz="1600" b="1" spc="10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rPr>
              <a:t>改善神经功能、</a:t>
            </a:r>
            <a:r>
              <a:rPr lang="zh-CN" altLang="en-US" sz="1600" b="1" spc="100">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预防</a:t>
            </a:r>
            <a:r>
              <a:rPr altLang="zh-CN" sz="1600" b="1" spc="100">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DCI</a:t>
            </a:r>
            <a:r>
              <a:rPr lang="zh-CN" altLang="en-US" sz="1600" b="1" spc="100">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、改善急性脑缺血后的功能预后</a:t>
            </a:r>
            <a:r>
              <a:rPr lang="zh-CN" altLang="en-US" sz="1600" b="1" spc="100">
                <a:ln w="15875"/>
                <a:solidFill>
                  <a:srgbClr val="FF0000"/>
                </a:solidFill>
                <a:effectLst/>
                <a:uFillTx/>
                <a:latin typeface="微软雅黑" panose="020B0503020204020204" charset="-122"/>
                <a:ea typeface="微软雅黑" panose="020B0503020204020204" charset="-122"/>
                <a:cs typeface="微软雅黑" panose="020B0503020204020204" charset="-122"/>
                <a:sym typeface="+mn-ea"/>
              </a:rPr>
              <a:t>。</a:t>
            </a:r>
            <a:endParaRPr lang="zh-CN" altLang="en-US" sz="1600" b="1" spc="100">
              <a:ln w="15875"/>
              <a:solidFill>
                <a:srgbClr val="FF0000"/>
              </a:solidFill>
              <a:effectLst/>
              <a:uFillTx/>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250"/>
                                        <p:tgtEl>
                                          <p:spTgt spid="2"/>
                                        </p:tgtEl>
                                      </p:cBhvr>
                                    </p:animEffec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par>
                          <p:cTn id="17" fill="hold">
                            <p:stCondLst>
                              <p:cond delay="500"/>
                            </p:stCondLst>
                            <p:childTnLst>
                              <p:par>
                                <p:cTn id="18" presetID="2" presetClass="entr" presetSubtype="8"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0-#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0-#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62" grpId="0" bldLvl="0" animBg="1"/>
      <p:bldP spid="8"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安全性</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-1</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5</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graphicFrame>
        <p:nvGraphicFramePr>
          <p:cNvPr id="15" name="表格 14"/>
          <p:cNvGraphicFramePr/>
          <p:nvPr/>
        </p:nvGraphicFramePr>
        <p:xfrm>
          <a:off x="405765" y="3937000"/>
          <a:ext cx="11083925" cy="2389505"/>
        </p:xfrm>
        <a:graphic>
          <a:graphicData uri="http://schemas.openxmlformats.org/drawingml/2006/table">
            <a:tbl>
              <a:tblPr firstRow="1" bandRow="1">
                <a:tableStyleId>{5A111915-BE36-4E01-A7E5-04B1672EAD32}</a:tableStyleId>
              </a:tblPr>
              <a:tblGrid>
                <a:gridCol w="1348740"/>
                <a:gridCol w="3009900"/>
                <a:gridCol w="2557780"/>
                <a:gridCol w="4167505"/>
              </a:tblGrid>
              <a:tr h="274320">
                <a:tc>
                  <a:txBody>
                    <a:bodyPr/>
                    <a:p>
                      <a:pPr indent="0" algn="ctr" fontAlgn="auto">
                        <a:lnSpc>
                          <a:spcPct val="120000"/>
                        </a:lnSpc>
                        <a:buNone/>
                      </a:pPr>
                      <a:r>
                        <a:rPr lang="zh-CN" altLang="en-US" sz="1000">
                          <a:latin typeface="Times New Roman" panose="02020603050405020304" pitchFamily="18" charset="0"/>
                          <a:ea typeface="微软雅黑" panose="020B0503020204020204" charset="-122"/>
                        </a:rPr>
                        <a:t>药品名称</a:t>
                      </a:r>
                      <a:endParaRPr lang="zh-CN" altLang="en-US" sz="1000">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zh-CN" altLang="en-US" sz="1000">
                          <a:latin typeface="Times New Roman" panose="02020603050405020304" pitchFamily="18" charset="0"/>
                          <a:ea typeface="微软雅黑" panose="020B0503020204020204" charset="-122"/>
                        </a:rPr>
                        <a:t>尼莫地平注射液</a:t>
                      </a:r>
                      <a:endParaRPr lang="zh-CN" altLang="en-US" sz="1000">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zh-CN" altLang="en-US" sz="1000">
                          <a:latin typeface="Times New Roman" panose="02020603050405020304" pitchFamily="18" charset="0"/>
                          <a:ea typeface="微软雅黑" panose="020B0503020204020204" charset="-122"/>
                        </a:rPr>
                        <a:t>尼莫地平片</a:t>
                      </a:r>
                      <a:r>
                        <a:rPr lang="en-US" altLang="zh-CN" sz="1000">
                          <a:latin typeface="Times New Roman" panose="02020603050405020304" pitchFamily="18" charset="0"/>
                          <a:ea typeface="微软雅黑" panose="020B0503020204020204" charset="-122"/>
                        </a:rPr>
                        <a:t>/</a:t>
                      </a:r>
                      <a:r>
                        <a:rPr lang="zh-CN" altLang="en-US" sz="1000">
                          <a:latin typeface="Times New Roman" panose="02020603050405020304" pitchFamily="18" charset="0"/>
                          <a:ea typeface="微软雅黑" panose="020B0503020204020204" charset="-122"/>
                        </a:rPr>
                        <a:t>胶囊</a:t>
                      </a:r>
                      <a:endParaRPr lang="zh-CN" altLang="en-US" sz="1000">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zh-CN" altLang="en-US" sz="1000">
                          <a:latin typeface="Times New Roman" panose="02020603050405020304" pitchFamily="18" charset="0"/>
                          <a:ea typeface="微软雅黑" panose="020B0503020204020204" charset="-122"/>
                        </a:rPr>
                        <a:t>尼莫地平口服溶液</a:t>
                      </a:r>
                      <a:endParaRPr lang="zh-CN" altLang="en-US" sz="1000">
                        <a:latin typeface="Times New Roman" panose="02020603050405020304" pitchFamily="18" charset="0"/>
                        <a:ea typeface="微软雅黑" panose="020B0503020204020204" charset="-122"/>
                      </a:endParaRPr>
                    </a:p>
                  </a:txBody>
                  <a:tcPr anchor="ctr" anchorCtr="0"/>
                </a:tc>
              </a:tr>
              <a:tr h="760730">
                <a:tc>
                  <a:txBody>
                    <a:bodyPr/>
                    <a:p>
                      <a:pPr indent="0" algn="ctr" fontAlgn="auto">
                        <a:lnSpc>
                          <a:spcPct val="120000"/>
                        </a:lnSpc>
                        <a:buNone/>
                      </a:pPr>
                      <a:r>
                        <a:rPr lang="zh-CN" altLang="en-US" sz="1000">
                          <a:uFillTx/>
                          <a:latin typeface="Times New Roman" panose="02020603050405020304" pitchFamily="18" charset="0"/>
                          <a:ea typeface="微软雅黑" panose="020B0503020204020204" charset="-122"/>
                        </a:rPr>
                        <a:t>给药方式</a:t>
                      </a:r>
                      <a:endParaRPr lang="zh-CN" altLang="en-US" sz="1000">
                        <a:uFillTx/>
                        <a:latin typeface="Times New Roman" panose="02020603050405020304" pitchFamily="18" charset="0"/>
                        <a:ea typeface="微软雅黑" panose="020B0503020204020204" charset="-122"/>
                      </a:endParaRPr>
                    </a:p>
                  </a:txBody>
                  <a:tcPr anchor="ctr" anchorCtr="0"/>
                </a:tc>
                <a:tc gridSpan="2">
                  <a:txBody>
                    <a:bodyPr/>
                    <a:p>
                      <a:pPr marL="285750" indent="0" algn="l" fontAlgn="auto">
                        <a:lnSpc>
                          <a:spcPct val="120000"/>
                        </a:lnSpc>
                        <a:buFont typeface="Arial" panose="020B0604020202020204" pitchFamily="34" charset="0"/>
                        <a:buChar char="•"/>
                      </a:pPr>
                      <a:r>
                        <a:rPr lang="zh-CN" altLang="en-US" sz="1000">
                          <a:uFillTx/>
                          <a:latin typeface="Times New Roman" panose="02020603050405020304" pitchFamily="18" charset="0"/>
                          <a:ea typeface="微软雅黑" panose="020B0503020204020204" charset="-122"/>
                        </a:rPr>
                        <a:t>静注+口服</a:t>
                      </a:r>
                      <a:endParaRPr lang="zh-CN" altLang="en-US" sz="1000">
                        <a:uFillTx/>
                        <a:latin typeface="Times New Roman" panose="02020603050405020304" pitchFamily="18" charset="0"/>
                        <a:ea typeface="微软雅黑" panose="020B0503020204020204" charset="-122"/>
                      </a:endParaRPr>
                    </a:p>
                    <a:p>
                      <a:pPr marL="285750" indent="0" algn="l" fontAlgn="auto">
                        <a:lnSpc>
                          <a:spcPct val="120000"/>
                        </a:lnSpc>
                        <a:buFont typeface="Arial" panose="020B0604020202020204" pitchFamily="34" charset="0"/>
                        <a:buChar char="•"/>
                      </a:pPr>
                      <a:r>
                        <a:rPr lang="zh-CN" altLang="en-US" sz="1000">
                          <a:uFillTx/>
                          <a:latin typeface="Times New Roman" panose="02020603050405020304" pitchFamily="18" charset="0"/>
                          <a:ea typeface="微软雅黑" panose="020B0503020204020204" charset="-122"/>
                        </a:rPr>
                        <a:t>首先尼莫地平注射液治疗5-14天，静脉给药(需配置、冲管、避光；对乙醇过敏者禁用)。后序贯使用口服剂型服用7天(吞咽困难者需碾碎或取出内容物加水，使用注射器提取后经鼻胃管或胃管给药)</a:t>
                      </a:r>
                      <a:endParaRPr lang="zh-CN" altLang="en-US" sz="1000">
                        <a:uFillTx/>
                        <a:latin typeface="Times New Roman" panose="02020603050405020304" pitchFamily="18" charset="0"/>
                        <a:ea typeface="微软雅黑" panose="020B0503020204020204" charset="-122"/>
                      </a:endParaRPr>
                    </a:p>
                  </a:txBody>
                  <a:tcPr anchor="t" anchorCtr="0"/>
                </a:tc>
                <a:tc hMerge="1">
                  <a:tcPr anchor="ctr" anchorCtr="0"/>
                </a:tc>
                <a:tc>
                  <a:txBody>
                    <a:bodyPr/>
                    <a:p>
                      <a:pPr marL="285750" indent="0" algn="l" fontAlgn="auto">
                        <a:lnSpc>
                          <a:spcPct val="120000"/>
                        </a:lnSpc>
                        <a:buFont typeface="Arial" panose="020B0604020202020204" pitchFamily="34" charset="0"/>
                        <a:buChar char="•"/>
                      </a:pPr>
                      <a:r>
                        <a:rPr lang="zh-CN" altLang="en-US" sz="1000">
                          <a:uFillTx/>
                          <a:latin typeface="Times New Roman" panose="02020603050405020304" pitchFamily="18" charset="0"/>
                          <a:ea typeface="微软雅黑" panose="020B0503020204020204" charset="-122"/>
                        </a:rPr>
                        <a:t>口服</a:t>
                      </a:r>
                      <a:endParaRPr lang="zh-CN" altLang="en-US" sz="1000">
                        <a:uFillTx/>
                        <a:latin typeface="Times New Roman" panose="02020603050405020304" pitchFamily="18" charset="0"/>
                        <a:ea typeface="微软雅黑" panose="020B0503020204020204" charset="-122"/>
                      </a:endParaRPr>
                    </a:p>
                    <a:p>
                      <a:pPr marL="285750" indent="0" algn="l" fontAlgn="auto">
                        <a:lnSpc>
                          <a:spcPct val="120000"/>
                        </a:lnSpc>
                        <a:buFont typeface="Arial" panose="020B0604020202020204" pitchFamily="34" charset="0"/>
                        <a:buChar char="•"/>
                      </a:pPr>
                      <a:r>
                        <a:rPr lang="zh-CN" altLang="en-US" sz="1000">
                          <a:uFillTx/>
                          <a:latin typeface="Times New Roman" panose="02020603050405020304" pitchFamily="18" charset="0"/>
                          <a:ea typeface="微软雅黑" panose="020B0503020204020204" charset="-122"/>
                        </a:rPr>
                        <a:t>经鼻胃管</a:t>
                      </a:r>
                      <a:r>
                        <a:rPr lang="en-US" altLang="zh-CN" sz="1000">
                          <a:uFillTx/>
                          <a:latin typeface="Times New Roman" panose="02020603050405020304" pitchFamily="18" charset="0"/>
                          <a:ea typeface="微软雅黑" panose="020B0503020204020204" charset="-122"/>
                        </a:rPr>
                        <a:t>/</a:t>
                      </a:r>
                      <a:r>
                        <a:rPr lang="zh-CN" altLang="en-US" sz="1000">
                          <a:uFillTx/>
                          <a:latin typeface="Times New Roman" panose="02020603050405020304" pitchFamily="18" charset="0"/>
                          <a:ea typeface="微软雅黑" panose="020B0503020204020204" charset="-122"/>
                        </a:rPr>
                        <a:t>胃管给药</a:t>
                      </a:r>
                      <a:endParaRPr lang="zh-CN" altLang="en-US" sz="1000">
                        <a:uFillTx/>
                        <a:latin typeface="Times New Roman" panose="02020603050405020304" pitchFamily="18" charset="0"/>
                        <a:ea typeface="微软雅黑" panose="020B0503020204020204" charset="-122"/>
                      </a:endParaRPr>
                    </a:p>
                  </a:txBody>
                  <a:tcPr anchor="ctr" anchorCtr="0"/>
                </a:tc>
              </a:tr>
              <a:tr h="177165">
                <a:tc>
                  <a:txBody>
                    <a:bodyPr/>
                    <a:p>
                      <a:pPr indent="0" algn="ctr" fontAlgn="auto">
                        <a:lnSpc>
                          <a:spcPct val="120000"/>
                        </a:lnSpc>
                        <a:buNone/>
                      </a:pPr>
                      <a:r>
                        <a:rPr lang="zh-CN" altLang="en-US" sz="1000">
                          <a:uFillTx/>
                          <a:latin typeface="Times New Roman" panose="02020603050405020304" pitchFamily="18" charset="0"/>
                          <a:ea typeface="微软雅黑" panose="020B0503020204020204" charset="-122"/>
                        </a:rPr>
                        <a:t>乙醇含量</a:t>
                      </a:r>
                      <a:r>
                        <a:rPr lang="en-US" altLang="zh-CN" sz="1000" baseline="30000">
                          <a:uFillTx/>
                          <a:latin typeface="Times New Roman" panose="02020603050405020304" pitchFamily="18" charset="0"/>
                          <a:ea typeface="微软雅黑" panose="020B0503020204020204" charset="-122"/>
                        </a:rPr>
                        <a:t>1</a:t>
                      </a:r>
                      <a:endParaRPr lang="en-US" altLang="zh-CN" sz="1000" baseline="30000">
                        <a:uFillTx/>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en-US" altLang="zh-CN" sz="1000" b="1">
                          <a:solidFill>
                            <a:srgbClr val="FF0000"/>
                          </a:solidFill>
                          <a:uFillTx/>
                          <a:latin typeface="Times New Roman" panose="02020603050405020304" pitchFamily="18" charset="0"/>
                          <a:ea typeface="微软雅黑" panose="020B0503020204020204" charset="-122"/>
                        </a:rPr>
                        <a:t>23.7%</a:t>
                      </a:r>
                      <a:endParaRPr lang="en-US" altLang="zh-CN" sz="1000" b="1">
                        <a:solidFill>
                          <a:srgbClr val="FF0000"/>
                        </a:solidFill>
                        <a:uFillTx/>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en-US" altLang="zh-CN" sz="1000">
                          <a:uFillTx/>
                          <a:latin typeface="Times New Roman" panose="02020603050405020304" pitchFamily="18" charset="0"/>
                          <a:ea typeface="微软雅黑" panose="020B0503020204020204" charset="-122"/>
                        </a:rPr>
                        <a:t>-</a:t>
                      </a:r>
                      <a:endParaRPr lang="en-US" altLang="zh-CN" sz="1000">
                        <a:uFillTx/>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en-US" altLang="zh-CN" sz="1000" b="1">
                          <a:solidFill>
                            <a:srgbClr val="FF0000"/>
                          </a:solidFill>
                          <a:uFillTx/>
                          <a:latin typeface="Times New Roman" panose="02020603050405020304" pitchFamily="18" charset="0"/>
                          <a:ea typeface="微软雅黑" panose="020B0503020204020204" charset="-122"/>
                        </a:rPr>
                        <a:t>0.4%</a:t>
                      </a:r>
                      <a:endParaRPr lang="en-US" altLang="zh-CN" sz="1000" b="1">
                        <a:solidFill>
                          <a:srgbClr val="FF0000"/>
                        </a:solidFill>
                        <a:uFillTx/>
                        <a:latin typeface="Times New Roman" panose="02020603050405020304" pitchFamily="18" charset="0"/>
                        <a:ea typeface="微软雅黑" panose="020B0503020204020204" charset="-122"/>
                      </a:endParaRPr>
                    </a:p>
                  </a:txBody>
                  <a:tcPr anchor="ctr" anchorCtr="0"/>
                </a:tc>
              </a:tr>
              <a:tr h="274320">
                <a:tc>
                  <a:txBody>
                    <a:bodyPr/>
                    <a:p>
                      <a:pPr indent="0" algn="ctr" fontAlgn="auto">
                        <a:lnSpc>
                          <a:spcPct val="120000"/>
                        </a:lnSpc>
                        <a:buNone/>
                      </a:pPr>
                      <a:r>
                        <a:rPr lang="zh-CN" altLang="en-US" sz="1000">
                          <a:uFillTx/>
                          <a:latin typeface="Times New Roman" panose="02020603050405020304" pitchFamily="18" charset="0"/>
                          <a:ea typeface="微软雅黑" panose="020B0503020204020204" charset="-122"/>
                        </a:rPr>
                        <a:t>静脉炎发生率</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en-US" altLang="zh-CN" sz="1000" b="1">
                          <a:solidFill>
                            <a:srgbClr val="FF0000"/>
                          </a:solidFill>
                          <a:uFillTx/>
                          <a:latin typeface="Times New Roman" panose="02020603050405020304" pitchFamily="18" charset="0"/>
                          <a:ea typeface="微软雅黑" panose="020B0503020204020204" charset="-122"/>
                        </a:rPr>
                        <a:t>13-35%</a:t>
                      </a:r>
                      <a:r>
                        <a:rPr lang="en-US" altLang="zh-CN" sz="1000" b="1" baseline="30000">
                          <a:solidFill>
                            <a:srgbClr val="FF0000"/>
                          </a:solidFill>
                          <a:uFillTx/>
                          <a:latin typeface="Times New Roman" panose="02020603050405020304" pitchFamily="18" charset="0"/>
                          <a:ea typeface="微软雅黑" panose="020B0503020204020204" charset="-122"/>
                        </a:rPr>
                        <a:t>2</a:t>
                      </a:r>
                      <a:endParaRPr lang="en-US" altLang="zh-CN" sz="1000" b="1" baseline="30000">
                        <a:solidFill>
                          <a:srgbClr val="FF0000"/>
                        </a:solidFill>
                        <a:uFillTx/>
                        <a:latin typeface="Times New Roman" panose="02020603050405020304" pitchFamily="18" charset="0"/>
                        <a:ea typeface="微软雅黑" panose="020B0503020204020204" charset="-122"/>
                      </a:endParaRPr>
                    </a:p>
                  </a:txBody>
                  <a:tcPr anchor="ctr" anchorCtr="0"/>
                </a:tc>
                <a:tc gridSpan="2">
                  <a:txBody>
                    <a:bodyPr/>
                    <a:p>
                      <a:pPr indent="0" algn="ctr" fontAlgn="auto">
                        <a:lnSpc>
                          <a:spcPct val="120000"/>
                        </a:lnSpc>
                        <a:buNone/>
                      </a:pPr>
                      <a:r>
                        <a:rPr lang="en-US" altLang="zh-CN" sz="1000">
                          <a:uFillTx/>
                          <a:latin typeface="Times New Roman" panose="02020603050405020304" pitchFamily="18" charset="0"/>
                          <a:ea typeface="微软雅黑" panose="020B0503020204020204" charset="-122"/>
                        </a:rPr>
                        <a:t>-</a:t>
                      </a:r>
                      <a:endParaRPr lang="en-US" altLang="zh-CN" sz="1000">
                        <a:uFillTx/>
                        <a:latin typeface="Times New Roman" panose="02020603050405020304" pitchFamily="18" charset="0"/>
                        <a:ea typeface="微软雅黑" panose="020B0503020204020204" charset="-122"/>
                      </a:endParaRPr>
                    </a:p>
                  </a:txBody>
                  <a:tcPr anchor="ctr" anchorCtr="0"/>
                </a:tc>
                <a:tc hMerge="1">
                  <a:tcPr anchor="ctr" anchorCtr="0"/>
                </a:tc>
              </a:tr>
              <a:tr h="743585">
                <a:tc>
                  <a:txBody>
                    <a:bodyPr/>
                    <a:p>
                      <a:pPr indent="0" algn="ctr" fontAlgn="auto">
                        <a:lnSpc>
                          <a:spcPct val="120000"/>
                        </a:lnSpc>
                        <a:buNone/>
                      </a:pPr>
                      <a:r>
                        <a:rPr lang="zh-CN" altLang="en-US" sz="1000">
                          <a:uFillTx/>
                          <a:latin typeface="Times New Roman" panose="02020603050405020304" pitchFamily="18" charset="0"/>
                          <a:ea typeface="微软雅黑" panose="020B0503020204020204" charset="-122"/>
                        </a:rPr>
                        <a:t>用药风险</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indent="0" algn="l" fontAlgn="auto">
                        <a:lnSpc>
                          <a:spcPct val="120000"/>
                        </a:lnSpc>
                        <a:buNone/>
                      </a:pPr>
                      <a:r>
                        <a:rPr lang="zh-CN" altLang="en-US" sz="1000" b="1">
                          <a:solidFill>
                            <a:srgbClr val="FF0000"/>
                          </a:solidFill>
                          <a:uFillTx/>
                          <a:latin typeface="Times New Roman" panose="02020603050405020304" pitchFamily="18" charset="0"/>
                          <a:ea typeface="微软雅黑" panose="020B0503020204020204" charset="-122"/>
                        </a:rPr>
                        <a:t>乙醇含量较高</a:t>
                      </a:r>
                      <a:r>
                        <a:rPr lang="zh-CN" altLang="en-US" sz="1000">
                          <a:uFillTx/>
                          <a:latin typeface="Times New Roman" panose="02020603050405020304" pitchFamily="18" charset="0"/>
                          <a:ea typeface="微软雅黑" panose="020B0503020204020204" charset="-122"/>
                        </a:rPr>
                        <a:t>，有</a:t>
                      </a:r>
                      <a:r>
                        <a:rPr lang="zh-CN" altLang="en-US" sz="1000" b="1">
                          <a:solidFill>
                            <a:srgbClr val="FF0000"/>
                          </a:solidFill>
                          <a:uFillTx/>
                          <a:latin typeface="Times New Roman" panose="02020603050405020304" pitchFamily="18" charset="0"/>
                          <a:ea typeface="微软雅黑" panose="020B0503020204020204" charset="-122"/>
                        </a:rPr>
                        <a:t>双硫仑反应风险、静脉炎</a:t>
                      </a:r>
                      <a:r>
                        <a:rPr lang="zh-CN" altLang="en-US" sz="1000">
                          <a:uFillTx/>
                          <a:latin typeface="Times New Roman" panose="02020603050405020304" pitchFamily="18" charset="0"/>
                          <a:ea typeface="微软雅黑" panose="020B0503020204020204" charset="-122"/>
                        </a:rPr>
                        <a:t>发生风险，注射部分红肿、疼痛，</a:t>
                      </a:r>
                      <a:r>
                        <a:rPr lang="zh-CN" altLang="en-US" sz="1000" b="1">
                          <a:uFillTx/>
                          <a:latin typeface="Times New Roman" panose="02020603050405020304" pitchFamily="18" charset="0"/>
                          <a:ea typeface="微软雅黑" panose="020B0503020204020204" charset="-122"/>
                        </a:rPr>
                        <a:t>FDA至今未批准注射剂型上市。</a:t>
                      </a:r>
                      <a:endParaRPr lang="zh-CN" altLang="en-US" sz="1000" b="1">
                        <a:solidFill>
                          <a:srgbClr val="FF0000"/>
                        </a:solidFill>
                        <a:uFillTx/>
                        <a:latin typeface="Times New Roman" panose="02020603050405020304" pitchFamily="18" charset="0"/>
                        <a:ea typeface="微软雅黑" panose="020B0503020204020204" charset="-122"/>
                      </a:endParaRPr>
                    </a:p>
                  </a:txBody>
                  <a:tcPr anchor="ctr" anchorCtr="0"/>
                </a:tc>
                <a:tc>
                  <a:txBody>
                    <a:bodyPr/>
                    <a:p>
                      <a:pPr indent="0" algn="l" fontAlgn="auto">
                        <a:lnSpc>
                          <a:spcPct val="120000"/>
                        </a:lnSpc>
                        <a:buNone/>
                      </a:pPr>
                      <a:r>
                        <a:rPr lang="zh-CN" altLang="en-US" sz="1000">
                          <a:uFillTx/>
                          <a:latin typeface="Times New Roman" panose="02020603050405020304" pitchFamily="18" charset="0"/>
                          <a:ea typeface="微软雅黑" panose="020B0503020204020204" charset="-122"/>
                        </a:rPr>
                        <a:t>易发生误用</a:t>
                      </a:r>
                      <a:r>
                        <a:rPr lang="zh-CN" altLang="en-US" sz="1000" b="1">
                          <a:solidFill>
                            <a:srgbClr val="FF0000"/>
                          </a:solidFill>
                          <a:uFillTx/>
                          <a:latin typeface="Times New Roman" panose="02020603050405020304" pitchFamily="18" charset="0"/>
                          <a:ea typeface="微软雅黑" panose="020B0503020204020204" charset="-122"/>
                        </a:rPr>
                        <a:t>肠外给药、药品污染</a:t>
                      </a:r>
                      <a:r>
                        <a:rPr lang="en-US" altLang="zh-CN" sz="1000" b="1" baseline="30000">
                          <a:solidFill>
                            <a:srgbClr val="FF0000"/>
                          </a:solidFill>
                          <a:uFillTx/>
                          <a:latin typeface="Times New Roman" panose="02020603050405020304" pitchFamily="18" charset="0"/>
                          <a:ea typeface="微软雅黑" panose="020B0503020204020204" charset="-122"/>
                        </a:rPr>
                        <a:t>3,4</a:t>
                      </a:r>
                      <a:r>
                        <a:rPr lang="zh-CN" altLang="en-US" sz="1000">
                          <a:uFillTx/>
                          <a:latin typeface="Times New Roman" panose="02020603050405020304" pitchFamily="18" charset="0"/>
                          <a:ea typeface="微软雅黑" panose="020B0503020204020204" charset="-122"/>
                        </a:rPr>
                        <a:t>等导致的安全事件</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indent="0" algn="l" fontAlgn="auto">
                        <a:lnSpc>
                          <a:spcPct val="120000"/>
                        </a:lnSpc>
                        <a:buNone/>
                      </a:pPr>
                      <a:r>
                        <a:rPr lang="zh-CN" altLang="en-US" sz="1000">
                          <a:uFillTx/>
                          <a:latin typeface="Times New Roman" panose="02020603050405020304" pitchFamily="18" charset="0"/>
                          <a:ea typeface="微软雅黑" panose="020B0503020204020204" charset="-122"/>
                        </a:rPr>
                        <a:t>1、乙醇含量低，有效避免注射剂双硫仑反应、静脉炎用药风险</a:t>
                      </a:r>
                      <a:endParaRPr lang="zh-CN" altLang="en-US" sz="1000">
                        <a:uFillTx/>
                        <a:latin typeface="Times New Roman" panose="02020603050405020304" pitchFamily="18" charset="0"/>
                        <a:ea typeface="微软雅黑" panose="020B0503020204020204" charset="-122"/>
                      </a:endParaRPr>
                    </a:p>
                    <a:p>
                      <a:pPr indent="0" algn="l" fontAlgn="auto">
                        <a:lnSpc>
                          <a:spcPct val="120000"/>
                        </a:lnSpc>
                        <a:buNone/>
                      </a:pPr>
                      <a:r>
                        <a:rPr lang="zh-CN" altLang="en-US" sz="1000">
                          <a:uFillTx/>
                          <a:latin typeface="Times New Roman" panose="02020603050405020304" pitchFamily="18" charset="0"/>
                          <a:ea typeface="微软雅黑" panose="020B0503020204020204" charset="-122"/>
                        </a:rPr>
                        <a:t>2、口服溶液直接从机制上规避配置过程配置风险、药品污染等风险</a:t>
                      </a:r>
                      <a:endParaRPr lang="zh-CN" altLang="en-US" sz="1000">
                        <a:uFillTx/>
                        <a:latin typeface="Times New Roman" panose="02020603050405020304" pitchFamily="18" charset="0"/>
                        <a:ea typeface="微软雅黑" panose="020B0503020204020204" charset="-122"/>
                      </a:endParaRPr>
                    </a:p>
                    <a:p>
                      <a:pPr indent="0" algn="l" fontAlgn="auto">
                        <a:lnSpc>
                          <a:spcPct val="120000"/>
                        </a:lnSpc>
                        <a:buNone/>
                      </a:pPr>
                      <a:r>
                        <a:rPr lang="zh-CN" altLang="en-US" sz="1000">
                          <a:uFillTx/>
                          <a:latin typeface="Times New Roman" panose="02020603050405020304" pitchFamily="18" charset="0"/>
                          <a:ea typeface="微软雅黑" panose="020B0503020204020204" charset="-122"/>
                        </a:rPr>
                        <a:t>3、直接避免片/胶囊误用静脉器注射可能性</a:t>
                      </a:r>
                      <a:endParaRPr lang="zh-CN" altLang="en-US" sz="1000">
                        <a:uFillTx/>
                        <a:latin typeface="Times New Roman" panose="02020603050405020304" pitchFamily="18" charset="0"/>
                        <a:ea typeface="微软雅黑" panose="020B0503020204020204" charset="-122"/>
                      </a:endParaRPr>
                    </a:p>
                  </a:txBody>
                  <a:tcPr anchor="t" anchorCtr="0"/>
                </a:tc>
              </a:tr>
            </a:tbl>
          </a:graphicData>
        </a:graphic>
      </p:graphicFrame>
      <p:sp>
        <p:nvSpPr>
          <p:cNvPr id="16" name="文本框 15"/>
          <p:cNvSpPr txBox="1"/>
          <p:nvPr/>
        </p:nvSpPr>
        <p:spPr>
          <a:xfrm>
            <a:off x="1045210" y="805815"/>
            <a:ext cx="8178800" cy="368300"/>
          </a:xfrm>
          <a:prstGeom prst="rect">
            <a:avLst/>
          </a:prstGeom>
          <a:noFill/>
        </p:spPr>
        <p:txBody>
          <a:bodyPr wrap="square" rtlCol="0" anchor="t">
            <a:spAutoFit/>
          </a:bodyPr>
          <a:p>
            <a:pPr algn="l"/>
            <a:r>
              <a:rPr lang="zh-CN" altLang="en-US" b="1">
                <a:solidFill>
                  <a:schemeClr val="accent5"/>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sym typeface="+mn-ea"/>
              </a:rPr>
              <a:t>化合物安全性自1988年上市以来已经过长期验证，安全可靠</a:t>
            </a:r>
            <a:endParaRPr lang="zh-CN" altLang="en-US" b="1">
              <a:solidFill>
                <a:schemeClr val="accent5"/>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sym typeface="+mn-ea"/>
            </a:endParaRPr>
          </a:p>
        </p:txBody>
      </p:sp>
      <p:sp>
        <p:nvSpPr>
          <p:cNvPr id="17" name="文本框 16"/>
          <p:cNvSpPr txBox="1"/>
          <p:nvPr/>
        </p:nvSpPr>
        <p:spPr>
          <a:xfrm>
            <a:off x="203200" y="1121410"/>
            <a:ext cx="11310620" cy="645160"/>
          </a:xfrm>
          <a:prstGeom prst="rect">
            <a:avLst/>
          </a:prstGeom>
          <a:noFill/>
        </p:spPr>
        <p:txBody>
          <a:bodyPr wrap="square" rtlCol="0" anchor="t">
            <a:spAutoFit/>
          </a:bodyPr>
          <a:p>
            <a:pPr marL="171450" indent="0" fontAlgn="auto">
              <a:lnSpc>
                <a:spcPct val="150000"/>
              </a:lnSpc>
              <a:buFont typeface="Wingdings" panose="05000000000000000000" charset="0"/>
              <a:buChar char="Ø"/>
            </a:pPr>
            <a:r>
              <a:rPr lang="en-US" altLang="zh-CN" sz="1200" b="1">
                <a:uFillTx/>
                <a:latin typeface="Times New Roman" panose="02020603050405020304" pitchFamily="18" charset="0"/>
                <a:ea typeface="微软雅黑" panose="020B0503020204020204" charset="-122"/>
                <a:sym typeface="+mn-ea"/>
              </a:rPr>
              <a:t>  </a:t>
            </a:r>
            <a:r>
              <a:rPr lang="zh-CN" altLang="en-US" sz="1200" b="1">
                <a:uFillTx/>
                <a:latin typeface="Times New Roman" panose="02020603050405020304" pitchFamily="18" charset="0"/>
                <a:ea typeface="微软雅黑" panose="020B0503020204020204" charset="-122"/>
                <a:sym typeface="+mn-ea"/>
              </a:rPr>
              <a:t>说明书收载不良反应情况：</a:t>
            </a:r>
            <a:r>
              <a:rPr lang="zh-CN" altLang="en-US" sz="1200">
                <a:uFillTx/>
                <a:latin typeface="Times New Roman" panose="02020603050405020304" pitchFamily="18" charset="0"/>
                <a:ea typeface="微软雅黑" panose="020B0503020204020204" charset="-122"/>
                <a:sym typeface="+mn-ea"/>
              </a:rPr>
              <a:t>尼莫地平口服溶液豁免实验性研究，</a:t>
            </a:r>
            <a:r>
              <a:rPr lang="zh-CN" altLang="en-US" sz="1200" b="1">
                <a:uFillTx/>
                <a:latin typeface="Times New Roman" panose="02020603050405020304" pitchFamily="18" charset="0"/>
                <a:ea typeface="微软雅黑" panose="020B0503020204020204" charset="-122"/>
                <a:sym typeface="+mn-ea"/>
              </a:rPr>
              <a:t>通过快速通道和优先审评上市</a:t>
            </a:r>
            <a:r>
              <a:rPr lang="zh-CN" altLang="en-US" sz="1200">
                <a:uFillTx/>
                <a:latin typeface="Times New Roman" panose="02020603050405020304" pitchFamily="18" charset="0"/>
                <a:ea typeface="微软雅黑" panose="020B0503020204020204" charset="-122"/>
                <a:sym typeface="+mn-ea"/>
              </a:rPr>
              <a:t>，桥接尼莫地平胶囊的充分和良好对照的研究数据，与普通口服剂型不良反应情况一致。</a:t>
            </a:r>
            <a:endParaRPr lang="zh-CN" altLang="en-US" sz="1200" b="1">
              <a:uFillTx/>
              <a:latin typeface="Times New Roman" panose="02020603050405020304" pitchFamily="18" charset="0"/>
              <a:ea typeface="微软雅黑" panose="020B0503020204020204" charset="-122"/>
              <a:sym typeface="+mn-ea"/>
            </a:endParaRPr>
          </a:p>
        </p:txBody>
      </p:sp>
      <p:sp>
        <p:nvSpPr>
          <p:cNvPr id="18" name="文本框 17"/>
          <p:cNvSpPr txBox="1"/>
          <p:nvPr/>
        </p:nvSpPr>
        <p:spPr>
          <a:xfrm>
            <a:off x="876935" y="3314700"/>
            <a:ext cx="10959465" cy="632460"/>
          </a:xfrm>
          <a:prstGeom prst="rect">
            <a:avLst/>
          </a:prstGeom>
          <a:noFill/>
        </p:spPr>
        <p:txBody>
          <a:bodyPr wrap="square" rtlCol="0" anchor="t">
            <a:spAutoFit/>
          </a:bodyPr>
          <a:p>
            <a:pPr marL="12700" indent="0" algn="l" rtl="0" eaLnBrk="0">
              <a:lnSpc>
                <a:spcPct val="91000"/>
              </a:lnSpc>
              <a:spcBef>
                <a:spcPts val="730"/>
              </a:spcBef>
              <a:buNone/>
            </a:pPr>
            <a:r>
              <a:rPr sz="1600" b="1" kern="0"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尼莫地平全新口服液体剂型带来全新安全</a:t>
            </a:r>
            <a:r>
              <a:rPr sz="1600" b="1" kern="0" spc="-10"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性优势——</a:t>
            </a:r>
            <a:endParaRPr sz="1600" b="1" kern="0" spc="-10"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endParaRPr>
          </a:p>
          <a:p>
            <a:pPr marL="12700" indent="0" algn="l" rtl="0" eaLnBrk="0">
              <a:lnSpc>
                <a:spcPct val="91000"/>
              </a:lnSpc>
              <a:spcBef>
                <a:spcPts val="730"/>
              </a:spcBef>
              <a:buNone/>
            </a:pPr>
            <a:r>
              <a:rPr sz="16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6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               </a:t>
            </a:r>
            <a:r>
              <a:rPr sz="1600" b="1" kern="0"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直接规避</a:t>
            </a:r>
            <a:r>
              <a:rPr sz="1600" kern="0" dirty="0">
                <a:solidFill>
                  <a:schemeClr val="tx1"/>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注射剂+片/胶囊序贯疗法易发生的双硫仑反应、静脉炎等不良反应及配置风险、药品</a:t>
            </a:r>
            <a:r>
              <a:rPr sz="1600" kern="0" spc="-10" dirty="0">
                <a:solidFill>
                  <a:schemeClr val="tx1"/>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污染等风险</a:t>
            </a:r>
            <a:endParaRPr lang="zh-CN" altLang="en-US" sz="1600" kern="0" spc="-10" dirty="0">
              <a:solidFill>
                <a:schemeClr val="tx1"/>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endParaRPr>
          </a:p>
        </p:txBody>
      </p:sp>
      <p:graphicFrame>
        <p:nvGraphicFramePr>
          <p:cNvPr id="19" name="表格 18"/>
          <p:cNvGraphicFramePr/>
          <p:nvPr/>
        </p:nvGraphicFramePr>
        <p:xfrm>
          <a:off x="419100" y="1774825"/>
          <a:ext cx="10984865" cy="1572895"/>
        </p:xfrm>
        <a:graphic>
          <a:graphicData uri="http://schemas.openxmlformats.org/drawingml/2006/table">
            <a:tbl>
              <a:tblPr firstRow="1" bandRow="1">
                <a:tableStyleId>{2D5ABB26-0587-4C30-8999-92F81FD0307C}</a:tableStyleId>
              </a:tblPr>
              <a:tblGrid>
                <a:gridCol w="2804795"/>
                <a:gridCol w="855980"/>
                <a:gridCol w="7324090"/>
              </a:tblGrid>
              <a:tr h="251460">
                <a:tc gridSpan="2">
                  <a:txBody>
                    <a:bodyPr/>
                    <a:p>
                      <a:pPr indent="0" algn="ctr">
                        <a:lnSpc>
                          <a:spcPct val="120000"/>
                        </a:lnSpc>
                        <a:spcBef>
                          <a:spcPts val="0"/>
                        </a:spcBef>
                        <a:spcAft>
                          <a:spcPts val="0"/>
                        </a:spcAft>
                        <a:buNone/>
                      </a:pPr>
                      <a:r>
                        <a:rPr lang="zh-CN" altLang="en-US" sz="1100" spc="60">
                          <a:solidFill>
                            <a:schemeClr val="tx1"/>
                          </a:solidFill>
                          <a:uFillTx/>
                          <a:latin typeface="Times New Roman" panose="02020603050405020304" pitchFamily="18" charset="0"/>
                          <a:ea typeface="微软雅黑" panose="020B0503020204020204" charset="-122"/>
                        </a:rPr>
                        <a:t>＞</a:t>
                      </a:r>
                      <a:r>
                        <a:rPr lang="en-US" altLang="zh-CN" sz="1100" spc="60">
                          <a:solidFill>
                            <a:schemeClr val="tx1"/>
                          </a:solidFill>
                          <a:uFillTx/>
                          <a:latin typeface="Times New Roman" panose="02020603050405020304" pitchFamily="18" charset="0"/>
                          <a:ea typeface="微软雅黑" panose="020B0503020204020204" charset="-122"/>
                        </a:rPr>
                        <a:t>1%</a:t>
                      </a:r>
                      <a:r>
                        <a:rPr lang="zh-CN" altLang="en-US" sz="1100" spc="60">
                          <a:solidFill>
                            <a:schemeClr val="tx1"/>
                          </a:solidFill>
                          <a:uFillTx/>
                          <a:latin typeface="Times New Roman" panose="02020603050405020304" pitchFamily="18" charset="0"/>
                          <a:ea typeface="微软雅黑" panose="020B0503020204020204" charset="-122"/>
                        </a:rPr>
                        <a:t>的不良反应</a:t>
                      </a:r>
                      <a:endParaRPr lang="zh-CN" altLang="en-US" sz="11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nchorCtr="0">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血压降低、水肿、腹泻、皮疹、头疼、胃肠道症状、恶心、呼吸困难、心电图异常、心动过速、心动过缓、肌肉痛/痉挛、痤疮、抑郁</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lnT w="12700">
                      <a:solidFill>
                        <a:schemeClr val="tx1"/>
                      </a:solidFill>
                      <a:prstDash val="solid"/>
                    </a:lnT>
                    <a:lnB w="12700">
                      <a:solidFill>
                        <a:schemeClr val="tx1"/>
                      </a:solidFill>
                      <a:prstDash val="solid"/>
                    </a:lnB>
                  </a:tcPr>
                </a:tc>
              </a:tr>
              <a:tr h="212090">
                <a:tc rowSpan="6">
                  <a:txBody>
                    <a:bodyPr/>
                    <a:p>
                      <a:pPr indent="0" algn="l">
                        <a:lnSpc>
                          <a:spcPct val="120000"/>
                        </a:lnSpc>
                        <a:spcBef>
                          <a:spcPts val="0"/>
                        </a:spcBef>
                        <a:spcAft>
                          <a:spcPts val="0"/>
                        </a:spcAft>
                        <a:buNone/>
                      </a:pPr>
                      <a:r>
                        <a:rPr lang="zh-CN" altLang="en-US" sz="1100" spc="60">
                          <a:solidFill>
                            <a:schemeClr val="tx1"/>
                          </a:solidFill>
                          <a:uFillTx/>
                          <a:latin typeface="Times New Roman" panose="02020603050405020304" pitchFamily="18" charset="0"/>
                          <a:ea typeface="微软雅黑" panose="020B0503020204020204" charset="-122"/>
                        </a:rPr>
                        <a:t>临床报告的尼莫地平口服制剂的不良反应</a:t>
                      </a:r>
                      <a:endParaRPr lang="zh-CN" altLang="en-US" sz="11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nchorCtr="0">
                    <a:lnT w="12700">
                      <a:solidFill>
                        <a:schemeClr val="tx1"/>
                      </a:solidFill>
                      <a:prstDash val="solid"/>
                    </a:lnT>
                    <a:lnB w="12700">
                      <a:solidFill>
                        <a:schemeClr val="tx1"/>
                      </a:solidFill>
                      <a:prstDash val="solid"/>
                    </a:lnB>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消化系统</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lnT w="12700">
                      <a:solidFill>
                        <a:schemeClr val="tx1"/>
                      </a:solidFill>
                      <a:prstDash val="solid"/>
                    </a:lnT>
                  </a:tcPr>
                </a:tc>
                <a:tc>
                  <a:txBody>
                    <a:bodyPr/>
                    <a:p>
                      <a:pPr indent="0" algn="l">
                        <a:lnSpc>
                          <a:spcPct val="120000"/>
                        </a:lnSpc>
                        <a:spcBef>
                          <a:spcPts val="0"/>
                        </a:spcBef>
                        <a:spcAft>
                          <a:spcPts val="0"/>
                        </a:spcAft>
                        <a:buNone/>
                      </a:pPr>
                      <a:r>
                        <a:rPr lang="zh-CN" altLang="en-US" sz="1000" spc="60">
                          <a:solidFill>
                            <a:schemeClr val="tx1"/>
                          </a:solidFill>
                          <a:uFillTx/>
                          <a:latin typeface="Times New Roman" panose="02020603050405020304" pitchFamily="18" charset="0"/>
                          <a:ea typeface="微软雅黑" panose="020B0503020204020204" charset="-122"/>
                        </a:rPr>
                        <a:t>呕吐，胃肠道不适，个别患者有肠梗阻(肠麻痹所致肠排空障碍)，胃肠道出血，肝功能异常，肝炎，黄疸。</a:t>
                      </a:r>
                      <a:endParaRPr lang="zh-CN" altLang="en-US" sz="10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lnT w="12700">
                      <a:solidFill>
                        <a:schemeClr val="tx1"/>
                      </a:solidFill>
                      <a:prstDash val="solid"/>
                    </a:lnT>
                  </a:tcPr>
                </a:tc>
              </a:tr>
              <a:tr h="191770">
                <a:tc vMerge="1">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神经系统</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头晕，头昏眼花，头痛，虚弱；一些患者可能有中枢兴奋症状，如失眠，多动，兴奋，攻击性和多汗。偶见运动功能亢进和神经退化。</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r>
              <a:tr h="226695">
                <a:tc vMerge="1">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心血管系统</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血压下降(尤其是基础血压增高的患者)，心率加快，心悸，反跳性血管痉挛，高血压，充血性心力衰竭。</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r>
              <a:tr h="163830">
                <a:tc vMerge="1">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血液系统</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极个别患者出现血小板减少症，贫血，血肿，弥漫性血管内凝血，深静脉血栓形成。</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r>
              <a:tr h="118110">
                <a:tc vMerge="1">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呼吸系统</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喘息。</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r>
              <a:tr h="215265">
                <a:tc vMerge="1">
                  <a:tcPr>
                    <a:lnB w="12700">
                      <a:solidFill>
                        <a:schemeClr val="tx1"/>
                      </a:solidFill>
                      <a:prstDash val="solid"/>
                    </a:lnB>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其他</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lnB w="12700">
                      <a:solidFill>
                        <a:schemeClr val="tx1"/>
                      </a:solidFill>
                      <a:prstDash val="solid"/>
                    </a:lnB>
                  </a:tcP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暖热感，皮肤发红，外周水肿，瘙痒，潮红，苯妥英毒性。</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lnB w="12700">
                      <a:solidFill>
                        <a:schemeClr val="tx1"/>
                      </a:solidFill>
                      <a:prstDash val="solid"/>
                    </a:lnB>
                  </a:tcPr>
                </a:tc>
              </a:tr>
            </a:tbl>
          </a:graphicData>
        </a:graphic>
      </p:graphicFrame>
      <p:sp>
        <p:nvSpPr>
          <p:cNvPr id="2" name="textbox 134"/>
          <p:cNvSpPr/>
          <p:nvPr/>
        </p:nvSpPr>
        <p:spPr>
          <a:xfrm>
            <a:off x="378895" y="6460223"/>
            <a:ext cx="4525009" cy="398145"/>
          </a:xfrm>
          <a:prstGeom prst="rect">
            <a:avLst/>
          </a:prstGeom>
          <a:noFill/>
          <a:ln w="0" cap="flat">
            <a:noFill/>
            <a:prstDash val="solid"/>
            <a:miter lim="0"/>
          </a:ln>
        </p:spPr>
        <p:txBody>
          <a:bodyPr vert="horz" wrap="square" lIns="0" tIns="0" rIns="0" bIns="0"/>
          <a:p>
            <a:pPr algn="l" rtl="0" eaLnBrk="0">
              <a:lnSpc>
                <a:spcPct val="83000"/>
              </a:lnSpc>
            </a:pPr>
            <a:endParaRPr sz="100" kern="0" dirty="0">
              <a:solidFill>
                <a:srgbClr val="000000"/>
              </a:solidFill>
              <a:uFillTx/>
              <a:latin typeface="Times New Roman" panose="02020603050405020304" pitchFamily="18" charset="0"/>
              <a:ea typeface="微软雅黑" panose="020B0503020204020204" charset="-122"/>
              <a:cs typeface="微软雅黑" panose="020B0503020204020204" charset="-122"/>
            </a:endParaRPr>
          </a:p>
          <a:p>
            <a:pPr marL="19685" algn="l" rtl="0" eaLnBrk="0">
              <a:lnSpc>
                <a:spcPts val="775"/>
              </a:lnSpc>
            </a:pP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1. CDE电子刊物《对国家已有标准注射剂局部给药安全性试验相关问题的思考》2004</a:t>
            </a:r>
            <a:r>
              <a:rPr lang="en-US"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a:t>
            </a:r>
            <a:endPar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endParaRPr>
          </a:p>
          <a:p>
            <a:pPr marL="15875" algn="l" rtl="0" eaLnBrk="0">
              <a:lnSpc>
                <a:spcPct val="84000"/>
              </a:lnSpc>
              <a:spcBef>
                <a:spcPts val="85"/>
              </a:spcBef>
            </a:pP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2. TODAY NURSE</a:t>
            </a:r>
            <a:r>
              <a:rPr lang="en-US"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 </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2018.25</a:t>
            </a:r>
            <a:r>
              <a:rPr lang="en-US"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(3).</a:t>
            </a:r>
            <a:endPar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endParaRPr>
          </a:p>
          <a:p>
            <a:pPr marL="17145" algn="l" rtl="0" eaLnBrk="0">
              <a:lnSpc>
                <a:spcPct val="100000"/>
              </a:lnSpc>
              <a:spcBef>
                <a:spcPts val="0"/>
              </a:spcBef>
            </a:pP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3.Accuracy of Nimodipine Gel </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Extraction[J].neurocritical care. 2014.</a:t>
            </a:r>
            <a:endPar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endParaRPr>
          </a:p>
          <a:p>
            <a:pPr marL="12700" algn="l" rtl="0" eaLnBrk="0">
              <a:lnSpc>
                <a:spcPts val="745"/>
              </a:lnSpc>
            </a:pP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4.FDA </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Drug Safety Communication: Serious </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medication errors from intravenous administration</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 of nimodipine</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 oral capsules</a:t>
            </a:r>
            <a:r>
              <a:rPr lang="en-US"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a:t>
            </a:r>
            <a:endParaRPr lang="en-US" sz="600" kern="0" dirty="0">
              <a:solidFill>
                <a:srgbClr val="000000"/>
              </a:solidFill>
              <a:uFillTx/>
              <a:latin typeface="Times New Roman" panose="02020603050405020304" pitchFamily="18" charset="0"/>
              <a:ea typeface="微软雅黑" panose="020B0503020204020204" charset="-122"/>
              <a:cs typeface="微软雅黑" panose="020B050302020402020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childTnLst>
                          </p:cTn>
                        </p:par>
                        <p:par>
                          <p:cTn id="10" fill="hold">
                            <p:stCondLst>
                              <p:cond delay="0"/>
                            </p:stCondLst>
                            <p:childTnLst>
                              <p:par>
                                <p:cTn id="11" presetID="2" presetClass="entr" presetSubtype="8" decel="10000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25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0-#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8" grpId="0" bldLvl="0" animBg="1"/>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91900" y="980728"/>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安全性</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-2</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62" name="Shape 2548"/>
          <p:cNvSpPr/>
          <p:nvPr/>
        </p:nvSpPr>
        <p:spPr>
          <a:xfrm>
            <a:off x="8811807" y="5529806"/>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6</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2"/>
            </p:custDataLst>
          </p:nvPr>
        </p:nvPicPr>
        <p:blipFill>
          <a:blip r:embed="rId3"/>
          <a:stretch>
            <a:fillRect/>
          </a:stretch>
        </p:blipFill>
        <p:spPr>
          <a:xfrm>
            <a:off x="10810240" y="0"/>
            <a:ext cx="1381760" cy="981075"/>
          </a:xfrm>
          <a:prstGeom prst="rect">
            <a:avLst/>
          </a:prstGeom>
        </p:spPr>
      </p:pic>
      <p:sp>
        <p:nvSpPr>
          <p:cNvPr id="4" name="文本框 3"/>
          <p:cNvSpPr txBox="1"/>
          <p:nvPr/>
        </p:nvSpPr>
        <p:spPr>
          <a:xfrm>
            <a:off x="210185" y="1090930"/>
            <a:ext cx="6558915" cy="427355"/>
          </a:xfrm>
          <a:prstGeom prst="rect">
            <a:avLst/>
          </a:prstGeom>
          <a:noFill/>
        </p:spPr>
        <p:txBody>
          <a:bodyPr wrap="square">
            <a:spAutoFit/>
          </a:bodyPr>
          <a:p>
            <a:pPr marL="12700" algn="l" rtl="0" eaLnBrk="0">
              <a:lnSpc>
                <a:spcPct val="91000"/>
              </a:lnSpc>
            </a:pPr>
            <a:r>
              <a:rPr lang="zh-CN" altLang="en-US" sz="1800" b="1">
                <a:solidFill>
                  <a:schemeClr val="accent5"/>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sym typeface="+mn-ea"/>
              </a:rPr>
              <a:t>口服尼莫地平较</a:t>
            </a:r>
            <a:r>
              <a:rPr lang="zh-CN" altLang="en-US" sz="1800" b="1">
                <a:solidFill>
                  <a:schemeClr val="accent5"/>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rPr>
              <a:t>静脉注射尼莫地平</a:t>
            </a:r>
            <a:r>
              <a:rPr lang="zh-CN" altLang="en-US" sz="1800" b="1">
                <a:solidFill>
                  <a:srgbClr val="FF0000"/>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rPr>
              <a:t>低血压发生率降低了</a:t>
            </a:r>
            <a:r>
              <a:rPr lang="zh-CN" altLang="en-US" sz="2400" b="1">
                <a:solidFill>
                  <a:srgbClr val="FF0000"/>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rPr>
              <a:t>24%</a:t>
            </a:r>
            <a:endParaRPr lang="zh-CN" altLang="en-US" sz="2400" b="1">
              <a:solidFill>
                <a:srgbClr val="FF0000"/>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endParaRPr>
          </a:p>
        </p:txBody>
      </p:sp>
      <p:sp>
        <p:nvSpPr>
          <p:cNvPr id="10" name="文本框 9" descr="7b0a202020202262756c6c6574223a20227b5c2263617465676f727949645c223a5c225c222c5c2274656d706c61746549645c223a32303233313539347d220a7d0a"/>
          <p:cNvSpPr txBox="1"/>
          <p:nvPr/>
        </p:nvSpPr>
        <p:spPr>
          <a:xfrm>
            <a:off x="0" y="1529080"/>
            <a:ext cx="6089015" cy="1317625"/>
          </a:xfrm>
          <a:prstGeom prst="rect">
            <a:avLst/>
          </a:prstGeom>
          <a:noFill/>
        </p:spPr>
        <p:txBody>
          <a:bodyPr wrap="square">
            <a:noAutofit/>
          </a:bodyPr>
          <a:p>
            <a:pPr marL="476250" indent="-171450" algn="l" eaLnBrk="0">
              <a:lnSpc>
                <a:spcPct val="161000"/>
              </a:lnSpc>
              <a:spcBef>
                <a:spcPts val="635"/>
              </a:spcBef>
              <a:buFont typeface="Wingdings" panose="05000000000000000000" charset="0"/>
              <a:buChar char="Ø"/>
            </a:pP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87</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例患者确诊为蛛网膜下腔出血患者</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，开始连续静脉注射尼莫地平 ，剂量为</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0.5</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mg/h</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，每隔</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6</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小时逐渐增加， 直至达到维持剂量</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2mg/h</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。当患者意识允许时 ，立即将尼莫地平给药从静脉给药改为口服</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6</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×60</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mg</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21</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天后停用。比较</a:t>
            </a:r>
            <a:r>
              <a:rPr lang="zh-CN" altLang="en-US" sz="1200" b="1"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口服尼莫地平和静脉注射尼莫地平低血压的发生率。</a:t>
            </a:r>
            <a:endParaRPr lang="zh-CN" altLang="en-US" sz="1200" kern="0" dirty="0">
              <a:latin typeface="Times New Roman" panose="02020603050405020304" pitchFamily="18" charset="0"/>
              <a:ea typeface="微软雅黑" panose="020B0503020204020204" charset="-122"/>
              <a:cs typeface="微软雅黑" panose="020B0503020204020204" charset="-122"/>
            </a:endParaRPr>
          </a:p>
          <a:p>
            <a:pPr marL="578485" indent="-273685" algn="l" rtl="0" eaLnBrk="0">
              <a:lnSpc>
                <a:spcPct val="131000"/>
              </a:lnSpc>
              <a:spcBef>
                <a:spcPts val="635"/>
              </a:spcBef>
            </a:pPr>
            <a:endParaRPr lang="zh-CN" altLang="en-US" sz="1200" kern="0" dirty="0">
              <a:latin typeface="Times New Roman" panose="02020603050405020304" pitchFamily="18" charset="0"/>
              <a:ea typeface="微软雅黑" panose="020B0503020204020204" charset="-122"/>
              <a:cs typeface="微软雅黑" panose="020B0503020204020204" charset="-122"/>
            </a:endParaRPr>
          </a:p>
        </p:txBody>
      </p:sp>
      <p:graphicFrame>
        <p:nvGraphicFramePr>
          <p:cNvPr id="11" name="图表 10"/>
          <p:cNvGraphicFramePr/>
          <p:nvPr/>
        </p:nvGraphicFramePr>
        <p:xfrm>
          <a:off x="834390" y="2846705"/>
          <a:ext cx="4626610" cy="2696210"/>
        </p:xfrm>
        <a:graphic>
          <a:graphicData uri="http://schemas.openxmlformats.org/drawingml/2006/chart">
            <c:chart xmlns:c="http://schemas.openxmlformats.org/drawingml/2006/chart" xmlns:r="http://schemas.openxmlformats.org/officeDocument/2006/relationships" r:id="rId1"/>
          </a:graphicData>
        </a:graphic>
      </p:graphicFrame>
      <p:sp>
        <p:nvSpPr>
          <p:cNvPr id="13" name="文本框 12"/>
          <p:cNvSpPr txBox="1"/>
          <p:nvPr/>
        </p:nvSpPr>
        <p:spPr>
          <a:xfrm>
            <a:off x="339090" y="5472430"/>
            <a:ext cx="5963920" cy="984250"/>
          </a:xfrm>
          <a:prstGeom prst="rect">
            <a:avLst/>
          </a:prstGeom>
          <a:noFill/>
        </p:spPr>
        <p:txBody>
          <a:bodyPr wrap="square">
            <a:spAutoFit/>
          </a:bodyPr>
          <a:p>
            <a:pPr marL="149225" algn="l" rtl="0" eaLnBrk="0">
              <a:lnSpc>
                <a:spcPts val="2320"/>
              </a:lnSpc>
              <a:spcBef>
                <a:spcPts val="5"/>
              </a:spcBef>
            </a:pPr>
            <a:r>
              <a:rPr lang="zh-CN" altLang="en-US" sz="1600" b="1" kern="0" dirty="0">
                <a:latin typeface="Times New Roman" panose="02020603050405020304" pitchFamily="18" charset="0"/>
                <a:ea typeface="微软雅黑" panose="020B0503020204020204" charset="-122"/>
                <a:cs typeface="微软雅黑" panose="020B0503020204020204" charset="-122"/>
              </a:rPr>
              <a:t>结果：</a:t>
            </a:r>
            <a:r>
              <a:rPr lang="zh-CN" altLang="en-US" sz="1400" b="1" kern="0" dirty="0">
                <a:latin typeface="Times New Roman" panose="02020603050405020304" pitchFamily="18" charset="0"/>
                <a:ea typeface="微软雅黑" panose="020B0503020204020204" charset="-122"/>
                <a:cs typeface="微软雅黑" panose="020B0503020204020204" charset="-122"/>
              </a:rPr>
              <a:t>静脉</a:t>
            </a:r>
            <a:r>
              <a:rPr lang="zh-CN" altLang="en-US" sz="1400" kern="0" dirty="0">
                <a:latin typeface="Times New Roman" panose="02020603050405020304" pitchFamily="18" charset="0"/>
                <a:ea typeface="微软雅黑" panose="020B0503020204020204" charset="-122"/>
                <a:cs typeface="微软雅黑" panose="020B0503020204020204" charset="-122"/>
              </a:rPr>
              <a:t>注射</a:t>
            </a:r>
            <a:r>
              <a:rPr lang="zh-CN" altLang="en-US" sz="1200" kern="0" dirty="0">
                <a:latin typeface="Times New Roman" panose="02020603050405020304" pitchFamily="18" charset="0"/>
                <a:ea typeface="微软雅黑" panose="020B0503020204020204" charset="-122"/>
                <a:cs typeface="微软雅黑" panose="020B0503020204020204" charset="-122"/>
              </a:rPr>
              <a:t>尼莫地平期间 ，</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rPr>
              <a:t> </a:t>
            </a:r>
            <a:r>
              <a:rPr lang="en-US" altLang="zh-CN" sz="1600" b="1" kern="0" dirty="0">
                <a:solidFill>
                  <a:srgbClr val="FF0000"/>
                </a:solidFill>
                <a:latin typeface="Times New Roman" panose="02020603050405020304" pitchFamily="18" charset="0"/>
                <a:ea typeface="微软雅黑" panose="020B0503020204020204" charset="-122"/>
                <a:cs typeface="微软雅黑" panose="020B0503020204020204" charset="-122"/>
              </a:rPr>
              <a:t>26</a:t>
            </a:r>
            <a:r>
              <a:rPr lang="zh-CN" altLang="en-US" sz="1200" kern="0" dirty="0">
                <a:latin typeface="Times New Roman" panose="02020603050405020304" pitchFamily="18" charset="0"/>
                <a:ea typeface="微软雅黑" panose="020B0503020204020204" charset="-122"/>
                <a:cs typeface="微软雅黑" panose="020B0503020204020204" charset="-122"/>
              </a:rPr>
              <a:t>例患者发生低血压 ，高达</a:t>
            </a:r>
            <a:r>
              <a:rPr lang="en-US" altLang="zh-CN" sz="1200" kern="0" dirty="0">
                <a:latin typeface="Times New Roman" panose="02020603050405020304" pitchFamily="18" charset="0"/>
                <a:ea typeface="微软雅黑" panose="020B0503020204020204" charset="-122"/>
                <a:cs typeface="微软雅黑" panose="020B0503020204020204" charset="-122"/>
              </a:rPr>
              <a:t>30%</a:t>
            </a:r>
            <a:r>
              <a:rPr lang="zh-CN" altLang="en-US" sz="1200" kern="0" dirty="0">
                <a:latin typeface="Times New Roman" panose="02020603050405020304" pitchFamily="18" charset="0"/>
                <a:ea typeface="微软雅黑" panose="020B0503020204020204" charset="-122"/>
                <a:cs typeface="微软雅黑" panose="020B0503020204020204" charset="-122"/>
              </a:rPr>
              <a:t>的发生率；</a:t>
            </a:r>
            <a:r>
              <a:rPr lang="zh-CN" altLang="en-US" sz="1400" b="1" kern="0" dirty="0">
                <a:latin typeface="Times New Roman" panose="02020603050405020304" pitchFamily="18" charset="0"/>
                <a:ea typeface="微软雅黑" panose="020B0503020204020204" charset="-122"/>
                <a:cs typeface="微软雅黑" panose="020B0503020204020204" charset="-122"/>
              </a:rPr>
              <a:t>口服</a:t>
            </a:r>
            <a:r>
              <a:rPr lang="zh-CN" altLang="en-US" sz="1200" kern="0" dirty="0">
                <a:latin typeface="Times New Roman" panose="02020603050405020304" pitchFamily="18" charset="0"/>
                <a:ea typeface="微软雅黑" panose="020B0503020204020204" charset="-122"/>
                <a:cs typeface="微软雅黑" panose="020B0503020204020204" charset="-122"/>
              </a:rPr>
              <a:t>尼莫地平期间 ，</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rPr>
              <a:t> </a:t>
            </a:r>
            <a:r>
              <a:rPr lang="en-US" altLang="zh-CN" sz="1600" b="1" kern="0" dirty="0">
                <a:solidFill>
                  <a:srgbClr val="FF0000"/>
                </a:solidFill>
                <a:latin typeface="Times New Roman" panose="02020603050405020304" pitchFamily="18" charset="0"/>
                <a:ea typeface="微软雅黑" panose="020B0503020204020204" charset="-122"/>
                <a:cs typeface="微软雅黑" panose="020B0503020204020204" charset="-122"/>
              </a:rPr>
              <a:t>5</a:t>
            </a:r>
            <a:r>
              <a:rPr lang="zh-CN" altLang="en-US" sz="1200" kern="0" dirty="0">
                <a:latin typeface="Times New Roman" panose="02020603050405020304" pitchFamily="18" charset="0"/>
                <a:ea typeface="微软雅黑" panose="020B0503020204020204" charset="-122"/>
                <a:cs typeface="微软雅黑" panose="020B0503020204020204" charset="-122"/>
              </a:rPr>
              <a:t>例患者低血压 ，</a:t>
            </a:r>
            <a:r>
              <a:rPr lang="en-US" altLang="zh-CN" sz="1200" kern="0" dirty="0">
                <a:latin typeface="Times New Roman" panose="02020603050405020304" pitchFamily="18" charset="0"/>
                <a:ea typeface="微软雅黑" panose="020B0503020204020204" charset="-122"/>
                <a:cs typeface="微软雅黑" panose="020B0503020204020204" charset="-122"/>
              </a:rPr>
              <a:t>6%</a:t>
            </a:r>
            <a:r>
              <a:rPr lang="zh-CN" altLang="en-US" sz="1200" kern="0" dirty="0">
                <a:latin typeface="Times New Roman" panose="02020603050405020304" pitchFamily="18" charset="0"/>
                <a:ea typeface="微软雅黑" panose="020B0503020204020204" charset="-122"/>
                <a:cs typeface="微软雅黑" panose="020B0503020204020204" charset="-122"/>
              </a:rPr>
              <a:t>的发生率；</a:t>
            </a:r>
            <a:endParaRPr lang="en-US" altLang="zh-CN" sz="1200" kern="0" dirty="0">
              <a:latin typeface="Times New Roman" panose="02020603050405020304" pitchFamily="18" charset="0"/>
              <a:ea typeface="微软雅黑" panose="020B0503020204020204" charset="-122"/>
              <a:cs typeface="微软雅黑" panose="020B0503020204020204" charset="-122"/>
            </a:endParaRPr>
          </a:p>
          <a:p>
            <a:pPr marL="149225" algn="l" rtl="0" eaLnBrk="0">
              <a:lnSpc>
                <a:spcPts val="2320"/>
              </a:lnSpc>
              <a:spcBef>
                <a:spcPts val="5"/>
              </a:spcBef>
            </a:pPr>
            <a:r>
              <a:rPr lang="zh-CN" altLang="en-US" sz="1600" b="1" kern="0" dirty="0">
                <a:latin typeface="Times New Roman" panose="02020603050405020304" pitchFamily="18" charset="0"/>
                <a:ea typeface="微软雅黑" panose="020B0503020204020204" charset="-122"/>
                <a:cs typeface="微软雅黑" panose="020B0503020204020204" charset="-122"/>
              </a:rPr>
              <a:t>结论：</a:t>
            </a:r>
            <a:r>
              <a:rPr lang="zh-CN" altLang="en-US" sz="16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rPr>
              <a:t>建议口服</a:t>
            </a:r>
            <a:r>
              <a:rPr lang="zh-CN" altLang="en-US" sz="1600" b="1"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尼莫地平。</a:t>
            </a:r>
            <a:endParaRPr lang="zh-CN" altLang="en-US" sz="1600" b="1" dirty="0">
              <a:latin typeface="Times New Roman" panose="02020603050405020304" pitchFamily="18" charset="0"/>
              <a:ea typeface="微软雅黑" panose="020B0503020204020204" charset="-122"/>
              <a:cs typeface="微软雅黑" panose="020B0503020204020204" charset="-122"/>
            </a:endParaRPr>
          </a:p>
        </p:txBody>
      </p:sp>
      <p:pic>
        <p:nvPicPr>
          <p:cNvPr id="14" name="图片 13"/>
          <p:cNvPicPr>
            <a:picLocks noChangeAspect="1"/>
          </p:cNvPicPr>
          <p:nvPr>
            <p:custDataLst>
              <p:tags r:id="rId4"/>
            </p:custDataLst>
          </p:nvPr>
        </p:nvPicPr>
        <p:blipFill>
          <a:blip r:embed="rId5"/>
          <a:stretch>
            <a:fillRect/>
          </a:stretch>
        </p:blipFill>
        <p:spPr>
          <a:xfrm>
            <a:off x="6494780" y="980440"/>
            <a:ext cx="5155565" cy="1461135"/>
          </a:xfrm>
          <a:prstGeom prst="rect">
            <a:avLst/>
          </a:prstGeom>
        </p:spPr>
      </p:pic>
      <p:sp>
        <p:nvSpPr>
          <p:cNvPr id="15" name="文本框 14"/>
          <p:cNvSpPr txBox="1"/>
          <p:nvPr/>
        </p:nvSpPr>
        <p:spPr>
          <a:xfrm>
            <a:off x="6381115" y="4509770"/>
            <a:ext cx="5335905" cy="1568450"/>
          </a:xfrm>
          <a:prstGeom prst="rect">
            <a:avLst/>
          </a:prstGeom>
          <a:noFill/>
        </p:spPr>
        <p:txBody>
          <a:bodyPr wrap="square" rtlCol="0" anchor="t">
            <a:spAutoFit/>
          </a:bodyPr>
          <a:p>
            <a:pPr marL="285750" indent="0" fontAlgn="auto">
              <a:lnSpc>
                <a:spcPct val="150000"/>
              </a:lnSpc>
              <a:buFont typeface="Wingdings" panose="05000000000000000000" charset="0"/>
              <a:buChar char="Ø"/>
            </a:pPr>
            <a:r>
              <a:rPr lang="en-US" altLang="zh-CN" sz="1600" b="1">
                <a:latin typeface="Times New Roman" panose="02020603050405020304" pitchFamily="18" charset="0"/>
                <a:ea typeface="微软雅黑" panose="020B0503020204020204" charset="-122"/>
                <a:cs typeface="微软雅黑" panose="020B0503020204020204" charset="-122"/>
                <a:sym typeface="+mn-ea"/>
              </a:rPr>
              <a:t>  2023</a:t>
            </a:r>
            <a:r>
              <a:rPr lang="zh-CN" altLang="en-US" sz="1600" b="1">
                <a:latin typeface="Times New Roman" panose="02020603050405020304" pitchFamily="18" charset="0"/>
                <a:ea typeface="微软雅黑" panose="020B0503020204020204" charset="-122"/>
                <a:cs typeface="微软雅黑" panose="020B0503020204020204" charset="-122"/>
                <a:sym typeface="+mn-ea"/>
              </a:rPr>
              <a:t> </a:t>
            </a:r>
            <a:r>
              <a:rPr lang="en-US" altLang="zh-CN" sz="1600" b="1">
                <a:latin typeface="Times New Roman" panose="02020603050405020304" pitchFamily="18" charset="0"/>
                <a:ea typeface="微软雅黑" panose="020B0503020204020204" charset="-122"/>
                <a:cs typeface="微软雅黑" panose="020B0503020204020204" charset="-122"/>
                <a:sym typeface="+mn-ea"/>
              </a:rPr>
              <a:t>AHA/ASA 《</a:t>
            </a:r>
            <a:r>
              <a:rPr lang="zh-CN" altLang="en-US" sz="1600" b="1">
                <a:latin typeface="Times New Roman" panose="02020603050405020304" pitchFamily="18" charset="0"/>
                <a:ea typeface="微软雅黑" panose="020B0503020204020204" charset="-122"/>
                <a:cs typeface="微软雅黑" panose="020B0503020204020204" charset="-122"/>
                <a:sym typeface="+mn-ea"/>
              </a:rPr>
              <a:t>动脉瘤性蛛网膜下腔出血患者管理指南 </a:t>
            </a:r>
            <a:r>
              <a:rPr lang="en-US" altLang="zh-CN" sz="1600" b="1">
                <a:latin typeface="Times New Roman" panose="02020603050405020304" pitchFamily="18" charset="0"/>
                <a:ea typeface="微软雅黑" panose="020B0503020204020204" charset="-122"/>
                <a:cs typeface="微软雅黑" panose="020B0503020204020204" charset="-122"/>
                <a:sym typeface="+mn-ea"/>
              </a:rPr>
              <a:t>》</a:t>
            </a:r>
            <a:r>
              <a:rPr lang="zh-CN" altLang="en-US" sz="1600" b="1">
                <a:latin typeface="Times New Roman" panose="02020603050405020304" pitchFamily="18" charset="0"/>
                <a:ea typeface="微软雅黑" panose="020B0503020204020204" charset="-122"/>
                <a:cs typeface="微软雅黑" panose="020B0503020204020204" charset="-122"/>
                <a:sym typeface="+mn-ea"/>
              </a:rPr>
              <a:t>指出：</a:t>
            </a:r>
            <a:r>
              <a:rPr lang="zh-CN" altLang="en-US" sz="1600" b="1">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即使尼莫地平引起的低血压可以通过标准医疗干预措施控制，也建议坚持给药。</a:t>
            </a:r>
            <a:r>
              <a:rPr lang="zh-CN" altLang="en-US" sz="1600">
                <a:solidFill>
                  <a:schemeClr val="dk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ea"/>
              </a:rPr>
              <a:t>但如果引起明显的血压变化，可能需要临时停药。</a:t>
            </a:r>
            <a:endParaRPr lang="zh-CN" altLang="en-US" sz="1600">
              <a:solidFill>
                <a:schemeClr val="dk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ea"/>
            </a:endParaRPr>
          </a:p>
        </p:txBody>
      </p:sp>
      <p:pic>
        <p:nvPicPr>
          <p:cNvPr id="16" name="图片 15"/>
          <p:cNvPicPr>
            <a:picLocks noChangeAspect="1"/>
          </p:cNvPicPr>
          <p:nvPr>
            <p:custDataLst>
              <p:tags r:id="rId6"/>
            </p:custDataLst>
          </p:nvPr>
        </p:nvPicPr>
        <p:blipFill>
          <a:blip r:embed="rId7"/>
          <a:stretch>
            <a:fillRect/>
          </a:stretch>
        </p:blipFill>
        <p:spPr>
          <a:xfrm>
            <a:off x="6419850" y="2557780"/>
            <a:ext cx="5212715" cy="1741805"/>
          </a:xfrm>
          <a:prstGeom prst="rect">
            <a:avLst/>
          </a:prstGeom>
        </p:spPr>
      </p:pic>
      <p:sp>
        <p:nvSpPr>
          <p:cNvPr id="164" name="textbox 164"/>
          <p:cNvSpPr/>
          <p:nvPr/>
        </p:nvSpPr>
        <p:spPr>
          <a:xfrm>
            <a:off x="525145" y="6438900"/>
            <a:ext cx="3074670" cy="446405"/>
          </a:xfrm>
          <a:prstGeom prst="rect">
            <a:avLst/>
          </a:prstGeom>
          <a:noFill/>
          <a:ln w="0" cap="flat">
            <a:noFill/>
            <a:prstDash val="solid"/>
            <a:miter lim="0"/>
          </a:ln>
        </p:spPr>
        <p:txBody>
          <a:bodyPr vert="horz" wrap="square" lIns="0" tIns="0" rIns="0" bIns="0"/>
          <a:p>
            <a:pPr algn="l" rtl="0" eaLnBrk="0">
              <a:lnSpc>
                <a:spcPct val="83000"/>
              </a:lnSpc>
            </a:pPr>
            <a:endParaRPr sz="600" dirty="0">
              <a:latin typeface="Times New Roman" panose="02020603050405020304" pitchFamily="18" charset="0"/>
              <a:ea typeface="Arial" panose="020B0604020202020204"/>
              <a:cs typeface="Times New Roman" panose="02020603050405020304" pitchFamily="18" charset="0"/>
            </a:endParaRPr>
          </a:p>
          <a:p>
            <a:pPr marL="12700" algn="l" rtl="0" eaLnBrk="0">
              <a:lnSpc>
                <a:spcPts val="1210"/>
              </a:lnSpc>
            </a:pPr>
            <a:r>
              <a:rPr lang="en-US" sz="600" kern="0" spc="0" dirty="0">
                <a:solidFill>
                  <a:srgbClr val="000000">
                    <a:alpha val="100000"/>
                  </a:srgbClr>
                </a:solidFill>
                <a:latin typeface="Times New Roman" panose="02020603050405020304" pitchFamily="18" charset="0"/>
                <a:ea typeface="等线" panose="02010600030101010101" charset="-122"/>
                <a:cs typeface="Times New Roman" panose="02020603050405020304" pitchFamily="18" charset="0"/>
              </a:rPr>
              <a:t>1. </a:t>
            </a:r>
            <a:r>
              <a:rPr sz="600" kern="0" spc="0" dirty="0">
                <a:solidFill>
                  <a:srgbClr val="000000">
                    <a:alpha val="100000"/>
                  </a:srgbClr>
                </a:solidFill>
                <a:latin typeface="Times New Roman" panose="02020603050405020304" pitchFamily="18" charset="0"/>
                <a:ea typeface="等线" panose="02010600030101010101" charset="-122"/>
                <a:cs typeface="Times New Roman" panose="02020603050405020304" pitchFamily="18" charset="0"/>
              </a:rPr>
              <a:t>A</a:t>
            </a:r>
            <a:r>
              <a:rPr sz="600" kern="0" spc="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cta</a:t>
            </a:r>
            <a:r>
              <a:rPr sz="600" kern="0" spc="7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 </a:t>
            </a:r>
            <a:r>
              <a:rPr sz="600" kern="0" spc="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Neurochir (Wien)</a:t>
            </a:r>
            <a:r>
              <a:rPr sz="600" kern="0" spc="-1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a:t>
            </a:r>
            <a:r>
              <a:rPr sz="600" kern="0" spc="7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 </a:t>
            </a:r>
            <a:r>
              <a:rPr sz="600" kern="0" spc="-1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1995;137(1-2):62-9.</a:t>
            </a:r>
            <a:endParaRPr sz="600" kern="0" spc="-1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endParaRPr>
          </a:p>
          <a:p>
            <a:pPr marL="12700" algn="l" rtl="0" eaLnBrk="0">
              <a:lnSpc>
                <a:spcPts val="1210"/>
              </a:lnSpc>
            </a:pPr>
            <a:r>
              <a:rPr lang="en-US" altLang="zh-CN" sz="60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 Stroke. 2023;54,e341.</a:t>
            </a:r>
            <a:endParaRPr lang="en-US" altLang="zh-CN" sz="600" kern="0" spc="-1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250"/>
                                        <p:tgtEl>
                                          <p:spTgt spid="2"/>
                                        </p:tgtEl>
                                      </p:cBhvr>
                                    </p:animEffec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par>
                          <p:cTn id="17" fill="hold">
                            <p:stCondLst>
                              <p:cond delay="500"/>
                            </p:stCondLst>
                            <p:childTnLst>
                              <p:par>
                                <p:cTn id="18" presetID="2" presetClass="entr" presetSubtype="8"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0-#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0-#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62" grpId="0" bldLvl="0" animBg="1"/>
      <p:bldP spid="8" grpId="0" bldLvl="0" animBg="1"/>
      <p:bldP spid="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91900" y="980728"/>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62" name="Shape 2548"/>
          <p:cNvSpPr/>
          <p:nvPr/>
        </p:nvSpPr>
        <p:spPr>
          <a:xfrm>
            <a:off x="8811807" y="5529806"/>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7</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sp>
        <p:nvSpPr>
          <p:cNvPr id="4" name="矩形 3"/>
          <p:cNvSpPr/>
          <p:nvPr/>
        </p:nvSpPr>
        <p:spPr>
          <a:xfrm>
            <a:off x="1331713" y="160655"/>
            <a:ext cx="2771877" cy="645160"/>
          </a:xfrm>
          <a:prstGeom prst="rect">
            <a:avLst/>
          </a:prstGeom>
          <a:effectLst/>
        </p:spPr>
        <p:txBody>
          <a:bodyPr wrap="square">
            <a:spAutoFit/>
          </a:bodyPr>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有效性</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-1</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graphicFrame>
        <p:nvGraphicFramePr>
          <p:cNvPr id="10" name="表格 9"/>
          <p:cNvGraphicFramePr/>
          <p:nvPr/>
        </p:nvGraphicFramePr>
        <p:xfrm>
          <a:off x="210185" y="2331720"/>
          <a:ext cx="6036945" cy="3979545"/>
        </p:xfrm>
        <a:graphic>
          <a:graphicData uri="http://schemas.openxmlformats.org/drawingml/2006/table">
            <a:tbl>
              <a:tblPr firstRow="1" bandRow="1">
                <a:effectLst>
                  <a:outerShdw blurRad="50800" dist="38100" dir="5400000" algn="t" rotWithShape="0">
                    <a:prstClr val="black">
                      <a:alpha val="40000"/>
                    </a:prstClr>
                  </a:outerShdw>
                </a:effectLst>
                <a:tableStyleId>{5A111915-BE36-4E01-A7E5-04B1672EAD32}</a:tableStyleId>
              </a:tblPr>
              <a:tblGrid>
                <a:gridCol w="2689225"/>
                <a:gridCol w="3347720"/>
              </a:tblGrid>
              <a:tr h="304800">
                <a:tc gridSpan="2">
                  <a:txBody>
                    <a:bodyPr/>
                    <a:p>
                      <a:pPr algn="ctr">
                        <a:buNone/>
                      </a:pPr>
                      <a:r>
                        <a:rPr lang="zh-CN" altLang="en-US" sz="1400">
                          <a:uFillTx/>
                        </a:rPr>
                        <a:t>国外指南</a:t>
                      </a:r>
                      <a:endParaRPr lang="zh-CN" altLang="en-US" sz="1400">
                        <a:uFillTx/>
                      </a:endParaRPr>
                    </a:p>
                  </a:txBody>
                  <a:tcPr/>
                </a:tc>
                <a:tc hMerge="1">
                  <a:tcPr/>
                </a:tc>
              </a:tr>
              <a:tr h="396240">
                <a:tc>
                  <a:txBody>
                    <a:bodyPr/>
                    <a:p>
                      <a:pPr>
                        <a:buNone/>
                      </a:pPr>
                      <a:r>
                        <a:rPr lang="zh-CN" altLang="en-US" sz="1000">
                          <a:uFillTx/>
                          <a:latin typeface="Times New Roman" panose="02020603050405020304" pitchFamily="18" charset="0"/>
                          <a:ea typeface="微软雅黑" panose="020B0503020204020204" charset="-122"/>
                        </a:rPr>
                        <a:t>2023 AHA/ASA《动脉瘤性蛛网膜下腔出血患者管理指南 》</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buNone/>
                      </a:pPr>
                      <a:r>
                        <a:rPr lang="zh-CN" altLang="en-US" sz="1000" b="1">
                          <a:uFillTx/>
                          <a:latin typeface="Times New Roman" panose="02020603050405020304" pitchFamily="18" charset="0"/>
                          <a:ea typeface="微软雅黑" panose="020B0503020204020204" charset="-122"/>
                        </a:rPr>
                        <a:t>尼莫地平</a:t>
                      </a:r>
                      <a:r>
                        <a:rPr lang="zh-CN" altLang="en-US" sz="1000">
                          <a:uFillTx/>
                          <a:latin typeface="Times New Roman" panose="02020603050405020304" pitchFamily="18" charset="0"/>
                          <a:ea typeface="微软雅黑" panose="020B0503020204020204" charset="-122"/>
                        </a:rPr>
                        <a:t>改善神经功能，持续肠内给药可有效预防DCI并改善功能预后（</a:t>
                      </a:r>
                      <a:r>
                        <a:rPr lang="zh-CN" altLang="en-US" sz="1000" b="1">
                          <a:uFillTx/>
                          <a:latin typeface="Times New Roman" panose="02020603050405020304" pitchFamily="18" charset="0"/>
                          <a:ea typeface="微软雅黑" panose="020B0503020204020204" charset="-122"/>
                        </a:rPr>
                        <a:t>Ⅰ类推荐；A级证据</a:t>
                      </a:r>
                      <a:r>
                        <a:rPr lang="zh-CN" altLang="en-US" sz="1000">
                          <a:uFillTx/>
                          <a:latin typeface="Times New Roman" panose="02020603050405020304" pitchFamily="18" charset="0"/>
                          <a:ea typeface="微软雅黑" panose="020B0503020204020204" charset="-122"/>
                        </a:rPr>
                        <a:t>）</a:t>
                      </a:r>
                      <a:endParaRPr lang="zh-CN" altLang="en-US" sz="1000">
                        <a:uFillTx/>
                        <a:latin typeface="Times New Roman" panose="02020603050405020304" pitchFamily="18" charset="0"/>
                        <a:ea typeface="微软雅黑" panose="020B0503020204020204" charset="-122"/>
                      </a:endParaRPr>
                    </a:p>
                  </a:txBody>
                  <a:tcPr anchor="ctr" anchorCtr="0"/>
                </a:tc>
              </a:tr>
              <a:tr h="381000">
                <a:tc>
                  <a:txBody>
                    <a:bodyPr/>
                    <a:p>
                      <a:pPr>
                        <a:buNone/>
                      </a:pPr>
                      <a:r>
                        <a:rPr lang="zh-CN" altLang="en-US" sz="1000">
                          <a:uFillTx/>
                          <a:latin typeface="Times New Roman" panose="02020603050405020304" pitchFamily="18" charset="0"/>
                          <a:ea typeface="微软雅黑" panose="020B0503020204020204" charset="-122"/>
                        </a:rPr>
                        <a:t>欧洲卒中组织ESO《关于颅内动脉瘤及蛛网膜下腔出血的</a:t>
                      </a:r>
                      <a:endParaRPr lang="zh-CN" altLang="en-US" sz="1000">
                        <a:uFillTx/>
                        <a:latin typeface="Times New Roman" panose="02020603050405020304" pitchFamily="18" charset="0"/>
                        <a:ea typeface="微软雅黑" panose="020B0503020204020204" charset="-122"/>
                      </a:endParaRPr>
                    </a:p>
                    <a:p>
                      <a:pPr>
                        <a:buNone/>
                      </a:pPr>
                      <a:r>
                        <a:rPr lang="zh-CN" altLang="en-US" sz="1000">
                          <a:uFillTx/>
                          <a:latin typeface="Times New Roman" panose="02020603050405020304" pitchFamily="18" charset="0"/>
                          <a:ea typeface="微软雅黑" panose="020B0503020204020204" charset="-122"/>
                        </a:rPr>
                        <a:t>管理指南》 2013</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buNone/>
                      </a:pPr>
                      <a:r>
                        <a:rPr lang="zh-CN" altLang="en-US" sz="1000">
                          <a:uFillTx/>
                          <a:latin typeface="Times New Roman" panose="02020603050405020304" pitchFamily="18" charset="0"/>
                          <a:ea typeface="微软雅黑" panose="020B0503020204020204" charset="-122"/>
                        </a:rPr>
                        <a:t>应</a:t>
                      </a:r>
                      <a:r>
                        <a:rPr lang="zh-CN" altLang="en-US" sz="1000" b="1">
                          <a:uFillTx/>
                          <a:latin typeface="Times New Roman" panose="02020603050405020304" pitchFamily="18" charset="0"/>
                          <a:ea typeface="微软雅黑" panose="020B0503020204020204" charset="-122"/>
                        </a:rPr>
                        <a:t>口服尼莫地平（60mg/4h）以预防迟发性脑缺血（DCI）(Ⅰ；A)</a:t>
                      </a:r>
                      <a:r>
                        <a:rPr lang="zh-CN" altLang="en-US" sz="1000">
                          <a:uFillTx/>
                          <a:latin typeface="Times New Roman" panose="02020603050405020304" pitchFamily="18" charset="0"/>
                          <a:ea typeface="微软雅黑" panose="020B0503020204020204" charset="-122"/>
                        </a:rPr>
                        <a:t>，如果不能口服尼莫地平，可以考虑静脉途径</a:t>
                      </a:r>
                      <a:endParaRPr lang="zh-CN" altLang="en-US" sz="1000">
                        <a:uFillTx/>
                        <a:latin typeface="Times New Roman" panose="02020603050405020304" pitchFamily="18" charset="0"/>
                        <a:ea typeface="微软雅黑" panose="020B0503020204020204" charset="-122"/>
                      </a:endParaRPr>
                    </a:p>
                  </a:txBody>
                  <a:tcPr anchor="ctr" anchorCtr="0"/>
                </a:tc>
              </a:tr>
              <a:tr h="365760">
                <a:tc>
                  <a:txBody>
                    <a:bodyPr/>
                    <a:p>
                      <a:pPr>
                        <a:buNone/>
                      </a:pPr>
                      <a:r>
                        <a:rPr lang="zh-CN" altLang="en-US" sz="1000">
                          <a:uFillTx/>
                          <a:latin typeface="Times New Roman" panose="02020603050405020304" pitchFamily="18" charset="0"/>
                          <a:ea typeface="微软雅黑" panose="020B0503020204020204" charset="-122"/>
                        </a:rPr>
                        <a:t>美国AHA/ASA 《动脉瘤性蛛网膜下腔出血指南》2012</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buNone/>
                      </a:pPr>
                      <a:r>
                        <a:rPr lang="zh-CN" altLang="en-US" sz="1000">
                          <a:uFillTx/>
                          <a:latin typeface="Times New Roman" panose="02020603050405020304" pitchFamily="18" charset="0"/>
                          <a:ea typeface="微软雅黑" panose="020B0503020204020204" charset="-122"/>
                        </a:rPr>
                        <a:t>所有aSAH患者均应</a:t>
                      </a:r>
                      <a:r>
                        <a:rPr lang="zh-CN" altLang="en-US" sz="1000" b="1">
                          <a:uFillTx/>
                          <a:latin typeface="Times New Roman" panose="02020603050405020304" pitchFamily="18" charset="0"/>
                          <a:ea typeface="微软雅黑" panose="020B0503020204020204" charset="-122"/>
                        </a:rPr>
                        <a:t>口服尼莫地平(ⅠA级推荐）</a:t>
                      </a:r>
                      <a:endParaRPr lang="zh-CN" altLang="en-US" sz="1000" b="1">
                        <a:uFillTx/>
                        <a:latin typeface="Times New Roman" panose="02020603050405020304" pitchFamily="18" charset="0"/>
                        <a:ea typeface="微软雅黑" panose="020B0503020204020204" charset="-122"/>
                      </a:endParaRPr>
                    </a:p>
                  </a:txBody>
                  <a:tcPr anchor="ctr" anchorCtr="0"/>
                </a:tc>
              </a:tr>
              <a:tr h="306705">
                <a:tc gridSpan="2">
                  <a:txBody>
                    <a:bodyPr/>
                    <a:p>
                      <a:pPr algn="ctr">
                        <a:buNone/>
                      </a:pPr>
                      <a:r>
                        <a:rPr lang="zh-CN" altLang="en-US" sz="1400" b="1">
                          <a:solidFill>
                            <a:schemeClr val="bg1"/>
                          </a:solidFill>
                          <a:uFillTx/>
                          <a:latin typeface="Times New Roman" panose="02020603050405020304" pitchFamily="18" charset="0"/>
                          <a:ea typeface="微软雅黑" panose="020B0503020204020204" charset="-122"/>
                        </a:rPr>
                        <a:t>国内指南</a:t>
                      </a:r>
                      <a:endParaRPr lang="zh-CN" altLang="en-US" sz="1400" b="1">
                        <a:solidFill>
                          <a:schemeClr val="bg1"/>
                        </a:solidFill>
                        <a:uFillTx/>
                        <a:latin typeface="Times New Roman" panose="02020603050405020304" pitchFamily="18" charset="0"/>
                        <a:ea typeface="微软雅黑" panose="020B0503020204020204" charset="-122"/>
                      </a:endParaRPr>
                    </a:p>
                  </a:txBody>
                  <a:tcPr anchor="ctr" anchorCtr="0">
                    <a:solidFill>
                      <a:schemeClr val="accent5"/>
                    </a:solidFill>
                  </a:tcPr>
                </a:tc>
                <a:tc hMerge="1">
                  <a:tcPr anchor="ctr" anchorCtr="0"/>
                </a:tc>
              </a:tr>
              <a:tr h="365760">
                <a:tc>
                  <a:txBody>
                    <a:bodyPr/>
                    <a:p>
                      <a:pPr algn="l">
                        <a:buNone/>
                      </a:pPr>
                      <a:r>
                        <a:rPr lang="zh-CN" altLang="en-US" sz="1000">
                          <a:uFillTx/>
                          <a:latin typeface="Times New Roman" panose="02020603050405020304" pitchFamily="18" charset="0"/>
                          <a:ea typeface="微软雅黑" panose="020B0503020204020204" charset="-122"/>
                        </a:rPr>
                        <a:t>重症动脉瘤性蛛网膜下腔出血管理专家共识（2023）</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lgn="l">
                        <a:buNone/>
                      </a:pPr>
                      <a:r>
                        <a:rPr lang="zh-CN" altLang="en-US" sz="1000">
                          <a:uFillTx/>
                          <a:latin typeface="Times New Roman" panose="02020603050405020304" pitchFamily="18" charset="0"/>
                          <a:ea typeface="微软雅黑" panose="020B0503020204020204" charset="-122"/>
                        </a:rPr>
                        <a:t>推荐应用</a:t>
                      </a:r>
                      <a:r>
                        <a:rPr lang="zh-CN" altLang="en-US" sz="1000" b="1">
                          <a:uFillTx/>
                          <a:latin typeface="Times New Roman" panose="02020603050405020304" pitchFamily="18" charset="0"/>
                          <a:ea typeface="微软雅黑" panose="020B0503020204020204" charset="-122"/>
                        </a:rPr>
                        <a:t>尼莫地平</a:t>
                      </a:r>
                      <a:r>
                        <a:rPr lang="zh-CN" altLang="en-US" sz="1000">
                          <a:uFillTx/>
                          <a:latin typeface="Times New Roman" panose="02020603050405020304" pitchFamily="18" charset="0"/>
                          <a:ea typeface="微软雅黑" panose="020B0503020204020204" charset="-122"/>
                        </a:rPr>
                        <a:t>预防脑血管痉挛(高质量证据，强推荐)</a:t>
                      </a:r>
                      <a:endParaRPr lang="zh-CN" altLang="en-US" sz="1000">
                        <a:uFillTx/>
                        <a:latin typeface="Times New Roman" panose="02020603050405020304" pitchFamily="18" charset="0"/>
                        <a:ea typeface="微软雅黑" panose="020B0503020204020204" charset="-122"/>
                      </a:endParaRPr>
                    </a:p>
                  </a:txBody>
                  <a:tcPr anchor="ctr" anchorCtr="0"/>
                </a:tc>
              </a:tr>
              <a:tr h="365760">
                <a:tc>
                  <a:txBody>
                    <a:bodyPr/>
                    <a:p>
                      <a:pPr algn="l">
                        <a:buNone/>
                      </a:pPr>
                      <a:r>
                        <a:rPr lang="zh-CN" altLang="en-US" sz="1000">
                          <a:uFillTx/>
                          <a:latin typeface="Times New Roman" panose="02020603050405020304" pitchFamily="18" charset="0"/>
                          <a:ea typeface="微软雅黑" panose="020B0503020204020204" charset="-122"/>
                        </a:rPr>
                        <a:t>中国脑血管病临床管理指南(第2版)（2023年）</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lgn="l">
                        <a:buNone/>
                      </a:pPr>
                      <a:r>
                        <a:rPr lang="zh-CN" altLang="en-US" sz="1000">
                          <a:uFillTx/>
                          <a:latin typeface="Times New Roman" panose="02020603050405020304" pitchFamily="18" charset="0"/>
                          <a:ea typeface="微软雅黑" panose="020B0503020204020204" charset="-122"/>
                        </a:rPr>
                        <a:t>推荐入院后</a:t>
                      </a:r>
                      <a:r>
                        <a:rPr lang="zh-CN" altLang="en-US" sz="1000" b="1">
                          <a:uFillTx/>
                          <a:latin typeface="Times New Roman" panose="02020603050405020304" pitchFamily="18" charset="0"/>
                          <a:ea typeface="微软雅黑" panose="020B0503020204020204" charset="-122"/>
                        </a:rPr>
                        <a:t>早期口服</a:t>
                      </a:r>
                      <a:r>
                        <a:rPr lang="zh-CN" altLang="en-US" sz="1000">
                          <a:uFillTx/>
                          <a:latin typeface="Times New Roman" panose="02020603050405020304" pitchFamily="18" charset="0"/>
                          <a:ea typeface="微软雅黑" panose="020B0503020204020204" charset="-122"/>
                        </a:rPr>
                        <a:t>或静脉应用</a:t>
                      </a:r>
                      <a:r>
                        <a:rPr lang="zh-CN" altLang="en-US" sz="1000" b="1">
                          <a:uFillTx/>
                          <a:latin typeface="Times New Roman" panose="02020603050405020304" pitchFamily="18" charset="0"/>
                          <a:ea typeface="微软雅黑" panose="020B0503020204020204" charset="-122"/>
                        </a:rPr>
                        <a:t>尼莫地平</a:t>
                      </a:r>
                      <a:r>
                        <a:rPr lang="zh-CN" altLang="en-US" sz="1000" b="1">
                          <a:uFillTx/>
                          <a:latin typeface="Times New Roman" panose="02020603050405020304" pitchFamily="18" charset="0"/>
                          <a:ea typeface="微软雅黑" panose="020B0503020204020204" charset="-122"/>
                        </a:rPr>
                        <a:t>（Ⅰ类推荐；A级证据）</a:t>
                      </a:r>
                      <a:endParaRPr lang="zh-CN" altLang="en-US" sz="1000" b="1">
                        <a:uFillTx/>
                        <a:latin typeface="Times New Roman" panose="02020603050405020304" pitchFamily="18" charset="0"/>
                        <a:ea typeface="微软雅黑" panose="020B0503020204020204" charset="-122"/>
                      </a:endParaRPr>
                    </a:p>
                  </a:txBody>
                  <a:tcPr anchor="ctr" anchorCtr="0"/>
                </a:tc>
              </a:tr>
              <a:tr h="306070">
                <a:tc>
                  <a:txBody>
                    <a:bodyPr/>
                    <a:p>
                      <a:pPr algn="l">
                        <a:buNone/>
                      </a:pPr>
                      <a:r>
                        <a:rPr lang="zh-CN" altLang="en-US" sz="1000">
                          <a:uFillTx/>
                          <a:latin typeface="Times New Roman" panose="02020603050405020304" pitchFamily="18" charset="0"/>
                          <a:ea typeface="微软雅黑" panose="020B0503020204020204" charset="-122"/>
                        </a:rPr>
                        <a:t>中国颅内破裂动脉瘤诊疗指南2021</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lgn="l">
                        <a:buNone/>
                      </a:pPr>
                      <a:r>
                        <a:rPr lang="zh-CN" altLang="en-US" sz="1000">
                          <a:uFillTx/>
                          <a:latin typeface="Times New Roman" panose="02020603050405020304" pitchFamily="18" charset="0"/>
                          <a:ea typeface="微软雅黑" panose="020B0503020204020204" charset="-122"/>
                        </a:rPr>
                        <a:t>推荐</a:t>
                      </a:r>
                      <a:r>
                        <a:rPr lang="zh-CN" altLang="en-US" sz="1000" b="1">
                          <a:uFillTx/>
                          <a:latin typeface="Times New Roman" panose="02020603050405020304" pitchFamily="18" charset="0"/>
                          <a:ea typeface="微软雅黑" panose="020B0503020204020204" charset="-122"/>
                        </a:rPr>
                        <a:t>口服尼莫地平</a:t>
                      </a:r>
                      <a:r>
                        <a:rPr lang="zh-CN" altLang="en-US" sz="1000">
                          <a:uFillTx/>
                          <a:latin typeface="Times New Roman" panose="02020603050405020304" pitchFamily="18" charset="0"/>
                          <a:ea typeface="微软雅黑" panose="020B0503020204020204" charset="-122"/>
                        </a:rPr>
                        <a:t>预防脑血管痉挛(</a:t>
                      </a:r>
                      <a:r>
                        <a:rPr lang="zh-CN" altLang="en-US" sz="1000" b="1">
                          <a:uFillTx/>
                          <a:latin typeface="Times New Roman" panose="02020603050405020304" pitchFamily="18" charset="0"/>
                          <a:ea typeface="微软雅黑" panose="020B0503020204020204" charset="-122"/>
                        </a:rPr>
                        <a:t>I级推荐,A级证据)</a:t>
                      </a:r>
                      <a:endParaRPr lang="zh-CN" altLang="en-US" sz="1000">
                        <a:uFillTx/>
                        <a:latin typeface="Times New Roman" panose="02020603050405020304" pitchFamily="18" charset="0"/>
                        <a:ea typeface="微软雅黑" panose="020B0503020204020204" charset="-122"/>
                      </a:endParaRPr>
                    </a:p>
                  </a:txBody>
                  <a:tcPr anchor="ctr" anchorCtr="0"/>
                </a:tc>
              </a:tr>
              <a:tr h="326390">
                <a:tc>
                  <a:txBody>
                    <a:bodyPr/>
                    <a:p>
                      <a:pPr algn="l">
                        <a:buNone/>
                      </a:pPr>
                      <a:r>
                        <a:rPr lang="zh-CN" altLang="en-US" sz="1000">
                          <a:uFillTx/>
                          <a:latin typeface="Times New Roman" panose="02020603050405020304" pitchFamily="18" charset="0"/>
                          <a:ea typeface="微软雅黑" panose="020B0503020204020204" charset="-122"/>
                        </a:rPr>
                        <a:t>中国蛛网膜下腔出血诊治指南（2019年）</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lgn="l">
                        <a:buNone/>
                      </a:pPr>
                      <a:r>
                        <a:rPr lang="zh-CN" altLang="en-US" sz="1000">
                          <a:uFillTx/>
                          <a:latin typeface="Times New Roman" panose="02020603050405020304" pitchFamily="18" charset="0"/>
                          <a:ea typeface="微软雅黑" panose="020B0503020204020204" charset="-122"/>
                        </a:rPr>
                        <a:t>脑血管痉挛和DCI的处理：国内外大多数指南均推荐使用</a:t>
                      </a:r>
                      <a:r>
                        <a:rPr lang="zh-CN" altLang="en-US" sz="1000" b="1">
                          <a:uFillTx/>
                          <a:latin typeface="Times New Roman" panose="02020603050405020304" pitchFamily="18" charset="0"/>
                          <a:ea typeface="微软雅黑" panose="020B0503020204020204" charset="-122"/>
                        </a:rPr>
                        <a:t>尼莫地平</a:t>
                      </a:r>
                      <a:r>
                        <a:rPr lang="zh-CN" altLang="en-US" sz="1000">
                          <a:uFillTx/>
                          <a:latin typeface="Times New Roman" panose="02020603050405020304" pitchFamily="18" charset="0"/>
                          <a:ea typeface="微软雅黑" panose="020B0503020204020204" charset="-122"/>
                        </a:rPr>
                        <a:t>治疗血管痉挛以改善 aSAH患者的预后(</a:t>
                      </a:r>
                      <a:r>
                        <a:rPr lang="zh-CN" altLang="en-US" sz="1000" b="1">
                          <a:uFillTx/>
                          <a:latin typeface="Times New Roman" panose="02020603050405020304" pitchFamily="18" charset="0"/>
                          <a:ea typeface="微软雅黑" panose="020B0503020204020204" charset="-122"/>
                        </a:rPr>
                        <a:t>口服，60mg，1次/4 h，3周)（I级推荐；A级证据）</a:t>
                      </a:r>
                      <a:endParaRPr lang="zh-CN" altLang="en-US" sz="1000" b="1">
                        <a:uFillTx/>
                        <a:latin typeface="Times New Roman" panose="02020603050405020304" pitchFamily="18" charset="0"/>
                        <a:ea typeface="微软雅黑" panose="020B0503020204020204" charset="-122"/>
                      </a:endParaRPr>
                    </a:p>
                  </a:txBody>
                  <a:tcPr anchor="ctr" anchorCtr="0"/>
                </a:tc>
              </a:tr>
              <a:tr h="299085">
                <a:tc>
                  <a:txBody>
                    <a:bodyPr/>
                    <a:p>
                      <a:pPr algn="l">
                        <a:buNone/>
                      </a:pPr>
                      <a:r>
                        <a:rPr lang="zh-CN" altLang="en-US" sz="1000">
                          <a:uFillTx/>
                          <a:latin typeface="Times New Roman" panose="02020603050405020304" pitchFamily="18" charset="0"/>
                          <a:ea typeface="微软雅黑" panose="020B0503020204020204" charset="-122"/>
                        </a:rPr>
                        <a:t>中国动脉瘤性蛛网膜下腔出血诊疗指导规范（2016年）</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lgn="l">
                        <a:buNone/>
                      </a:pPr>
                      <a:r>
                        <a:rPr lang="zh-CN" altLang="en-US" sz="1000">
                          <a:uFillTx/>
                          <a:latin typeface="Times New Roman" panose="02020603050405020304" pitchFamily="18" charset="0"/>
                          <a:ea typeface="微软雅黑" panose="020B0503020204020204" charset="-122"/>
                        </a:rPr>
                        <a:t>所有aSAH患者均应启动</a:t>
                      </a:r>
                      <a:r>
                        <a:rPr lang="zh-CN" altLang="en-US" sz="1000" b="1">
                          <a:uFillTx/>
                          <a:latin typeface="Times New Roman" panose="02020603050405020304" pitchFamily="18" charset="0"/>
                          <a:ea typeface="微软雅黑" panose="020B0503020204020204" charset="-122"/>
                        </a:rPr>
                        <a:t>尼莫地平</a:t>
                      </a:r>
                      <a:r>
                        <a:rPr lang="zh-CN" altLang="en-US" sz="1000">
                          <a:uFillTx/>
                          <a:latin typeface="Times New Roman" panose="02020603050405020304" pitchFamily="18" charset="0"/>
                          <a:ea typeface="微软雅黑" panose="020B0503020204020204" charset="-122"/>
                        </a:rPr>
                        <a:t>治疗，有助于改善临床预后</a:t>
                      </a:r>
                      <a:endParaRPr lang="zh-CN" altLang="en-US" sz="1000">
                        <a:uFillTx/>
                        <a:latin typeface="Times New Roman" panose="02020603050405020304" pitchFamily="18" charset="0"/>
                        <a:ea typeface="微软雅黑" panose="020B0503020204020204" charset="-122"/>
                      </a:endParaRPr>
                    </a:p>
                  </a:txBody>
                  <a:tcPr anchor="ctr" anchorCtr="0"/>
                </a:tc>
              </a:tr>
            </a:tbl>
          </a:graphicData>
        </a:graphic>
      </p:graphicFrame>
      <p:sp>
        <p:nvSpPr>
          <p:cNvPr id="13" name="文本框 12"/>
          <p:cNvSpPr txBox="1"/>
          <p:nvPr/>
        </p:nvSpPr>
        <p:spPr>
          <a:xfrm>
            <a:off x="770255" y="972820"/>
            <a:ext cx="4729480" cy="398780"/>
          </a:xfrm>
          <a:prstGeom prst="rect">
            <a:avLst/>
          </a:prstGeom>
          <a:noFill/>
        </p:spPr>
        <p:txBody>
          <a:bodyPr wrap="square" rtlCol="0">
            <a:spAutoFit/>
            <a:scene3d>
              <a:camera prst="orthographicFront"/>
              <a:lightRig rig="threePt" dir="t"/>
            </a:scene3d>
          </a:bodyPr>
          <a:p>
            <a:pPr algn="ctr"/>
            <a:r>
              <a:rPr lang="zh-CN" altLang="en-US" sz="2000" b="1">
                <a:solidFill>
                  <a:schemeClr val="accent5"/>
                </a:solidFill>
                <a:effectLst>
                  <a:reflection blurRad="6350" stA="53000" endA="300" endPos="35500" dir="5400000" sy="-90000" algn="bl" rotWithShape="0"/>
                </a:effectLst>
              </a:rPr>
              <a:t>国内外权威指南共识推荐</a:t>
            </a:r>
            <a:endParaRPr lang="zh-CN" altLang="en-US" sz="2000" b="1">
              <a:solidFill>
                <a:schemeClr val="accent5"/>
              </a:solidFill>
              <a:effectLst>
                <a:reflection blurRad="6350" stA="53000" endA="300" endPos="35500" dir="5400000" sy="-90000" algn="bl" rotWithShape="0"/>
              </a:effectLst>
            </a:endParaRPr>
          </a:p>
        </p:txBody>
      </p:sp>
      <p:sp>
        <p:nvSpPr>
          <p:cNvPr id="14" name="文本框 13"/>
          <p:cNvSpPr txBox="1"/>
          <p:nvPr/>
        </p:nvSpPr>
        <p:spPr>
          <a:xfrm>
            <a:off x="6600190" y="972820"/>
            <a:ext cx="4897120" cy="755650"/>
          </a:xfrm>
          <a:prstGeom prst="rect">
            <a:avLst/>
          </a:prstGeom>
          <a:noFill/>
        </p:spPr>
        <p:txBody>
          <a:bodyPr wrap="square" rtlCol="0" anchor="t">
            <a:spAutoFit/>
          </a:bodyPr>
          <a:p>
            <a:pPr algn="ctr">
              <a:lnSpc>
                <a:spcPct val="120000"/>
              </a:lnSpc>
            </a:pPr>
            <a:r>
              <a:rPr lang="zh-CN" altLang="en-US" b="1"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sym typeface="+mn-ea"/>
              </a:rPr>
              <a:t>国家药监局药品审评中心《技术审评报告》中对药品有效性的描述</a:t>
            </a:r>
            <a:endParaRPr lang="zh-CN" altLang="en-US" b="1"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sym typeface="+mn-ea"/>
            </a:endParaRPr>
          </a:p>
        </p:txBody>
      </p:sp>
      <p:sp>
        <p:nvSpPr>
          <p:cNvPr id="16" name="折角形 15"/>
          <p:cNvSpPr/>
          <p:nvPr/>
        </p:nvSpPr>
        <p:spPr>
          <a:xfrm>
            <a:off x="6646545" y="1800225"/>
            <a:ext cx="5393055" cy="4916170"/>
          </a:xfrm>
          <a:prstGeom prst="foldedCorner">
            <a:avLst/>
          </a:prstGeom>
          <a:ln w="6350" cap="flat" cmpd="sng" algn="ctr">
            <a:solidFill>
              <a:schemeClr val="accent4"/>
            </a:solidFill>
            <a:prstDash val="dash"/>
            <a:miter lim="800000"/>
          </a:ln>
        </p:spPr>
        <p:style>
          <a:lnRef idx="0">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7" name="文本框 16"/>
          <p:cNvSpPr txBox="1"/>
          <p:nvPr/>
        </p:nvSpPr>
        <p:spPr>
          <a:xfrm>
            <a:off x="6746240" y="1818640"/>
            <a:ext cx="5293360" cy="3465830"/>
          </a:xfrm>
          <a:prstGeom prst="rect">
            <a:avLst/>
          </a:prstGeom>
          <a:noFill/>
        </p:spPr>
        <p:txBody>
          <a:bodyPr wrap="square" rtlCol="0">
            <a:noAutofit/>
          </a:bodyPr>
          <a:p>
            <a:pPr marL="12700" indent="635" algn="l" rtl="0" eaLnBrk="0">
              <a:lnSpc>
                <a:spcPct val="170000"/>
              </a:lnSpc>
              <a:spcBef>
                <a:spcPts val="65"/>
              </a:spcBef>
            </a:pPr>
            <a:r>
              <a:rPr sz="1200" b="1"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尼莫地平口服溶液与尼莫地平胶囊生物利用度具有可比性 ，可桥接其有效性数据。</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相对于胶囊剂 </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，尼莫地平口服溶液方便吞咽困难的患者通过胃管或鼻胃管给药 ，具有</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起效快、不良反应少、安全性高和用药限制少等特点。 四项用于颅内囊性动脉瘤破裂的蛛网膜下腔出血</a:t>
            </a:r>
            <a:r>
              <a:rPr lang="zh-CN"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SAH</a:t>
            </a:r>
            <a:r>
              <a:rPr lang="zh-CN"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随机、双盲、安慰剂对照试验（总样本量894例）结果显示 ，尼莫地平可降低新近发生SAH患者由血管痉挛导致神经功能缺损的严重性。基本未受损SAH的患者</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 ，研究显示尼莫地平组因痉挛引起的严重神经缺损明显更少 </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，没有观察到对痉挛无关神经缺损的影响。每4小时给予亨特和赫斯等级为Ⅰ-Ⅲ的患者安慰剂或60mg尼莫地平 </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，3个月时脑梗塞和严重致残总发生率都显著降低。每4小时给予亨特和赫斯等级Ⅲ-Ⅴ的患者90mg尼莫地平</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 ，分析迟发局部缺血损伤 ，结果显示</a:t>
            </a:r>
            <a:r>
              <a:rPr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对痉挛相关缺损具有显著抑制作用</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。亨特和赫斯等级Ⅳ或Ⅴ的患者治疗成</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功率(例如康复率)的格拉斯哥结果量表评分为尼莫地平25.3%和安慰剂10.9% ，证实尼莫地平</a:t>
            </a:r>
            <a:r>
              <a:rPr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可改善神经功能不佳状态SAH患者的预后 ，同时减少重度残疾和植物人的患者数</a:t>
            </a:r>
            <a:r>
              <a:rPr lang="zh-CN"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19" name="文本框 18"/>
          <p:cNvSpPr txBox="1"/>
          <p:nvPr/>
        </p:nvSpPr>
        <p:spPr>
          <a:xfrm>
            <a:off x="-400050" y="1371600"/>
            <a:ext cx="6800850" cy="922020"/>
          </a:xfrm>
          <a:prstGeom prst="rect">
            <a:avLst/>
          </a:prstGeom>
          <a:noFill/>
        </p:spPr>
        <p:txBody>
          <a:bodyPr wrap="square" rtlCol="0" anchor="t">
            <a:spAutoFit/>
          </a:bodyPr>
          <a:p>
            <a:pPr marL="513080" indent="0" algn="l" rtl="0" eaLnBrk="0" fontAlgn="auto">
              <a:lnSpc>
                <a:spcPct val="150000"/>
              </a:lnSpc>
              <a:spcBef>
                <a:spcPts val="0"/>
              </a:spcBef>
              <a:buFont typeface="Wingdings" panose="05000000000000000000" charset="0"/>
              <a:buChar char="Ø"/>
            </a:pPr>
            <a:r>
              <a:rPr lang="en-US"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  </a:t>
            </a:r>
            <a:r>
              <a:rPr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尼莫地平是</a:t>
            </a:r>
            <a:r>
              <a:rPr sz="12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sym typeface="+mn-ea"/>
              </a:rPr>
              <a:t>唯一能降低SAH后死亡</a:t>
            </a:r>
            <a:r>
              <a:rPr sz="12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sym typeface="+mn-ea"/>
              </a:rPr>
              <a:t>， 显著改善预后</a:t>
            </a:r>
            <a:r>
              <a:rPr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的药物，获指南一致推荐</a:t>
            </a:r>
            <a:r>
              <a:rPr lang="zh-CN" altLang="en-US"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endParaRPr>
          </a:p>
          <a:p>
            <a:pPr marL="513080" indent="0" algn="l" rtl="0" eaLnBrk="0" fontAlgn="auto">
              <a:lnSpc>
                <a:spcPct val="150000"/>
              </a:lnSpc>
              <a:spcBef>
                <a:spcPts val="0"/>
              </a:spcBef>
              <a:buFont typeface="Wingdings" panose="05000000000000000000" charset="0"/>
              <a:buChar char="Ø"/>
            </a:pPr>
            <a:r>
              <a:rPr lang="en-US" altLang="zh-CN" sz="1200" b="1" kern="0" dirty="0">
                <a:ln w="15875"/>
                <a:effectLst/>
                <a:uFillTx/>
                <a:latin typeface="Times New Roman" panose="02020603050405020304" pitchFamily="18" charset="0"/>
                <a:ea typeface="微软雅黑" panose="020B0503020204020204" charset="-122"/>
                <a:cs typeface="微软雅黑" panose="020B0503020204020204" charset="-122"/>
                <a:sym typeface="+mn-ea"/>
              </a:rPr>
              <a:t>  2023 </a:t>
            </a:r>
            <a:r>
              <a:rPr lang="en-US" altLang="zh-CN" sz="1200" b="1" kern="0" dirty="0">
                <a:ln w="15875"/>
                <a:effectLst/>
                <a:latin typeface="Times New Roman" panose="02020603050405020304" pitchFamily="18" charset="0"/>
                <a:ea typeface="微软雅黑" panose="020B0503020204020204" charset="-122"/>
                <a:cs typeface="微软雅黑" panose="020B0503020204020204" charset="-122"/>
                <a:sym typeface="+mn-ea"/>
              </a:rPr>
              <a:t>AHA/ASA</a:t>
            </a:r>
            <a:r>
              <a:rPr lang="en-US" altLang="zh-CN" sz="1200" b="1" kern="0" dirty="0">
                <a:ln w="15875"/>
                <a:effectLst/>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kern="0" dirty="0">
                <a:ln w="15875"/>
                <a:effectLst/>
                <a:uFillTx/>
                <a:latin typeface="Times New Roman" panose="02020603050405020304" pitchFamily="18" charset="0"/>
                <a:ea typeface="微软雅黑" panose="020B0503020204020204" charset="-122"/>
                <a:cs typeface="微软雅黑" panose="020B0503020204020204" charset="-122"/>
                <a:sym typeface="+mn-ea"/>
              </a:rPr>
              <a:t>动脉瘤性蛛网膜下腔出血患者管理指南 </a:t>
            </a:r>
            <a:r>
              <a:rPr lang="en-US" altLang="zh-CN" sz="1200" b="1" kern="0" dirty="0">
                <a:ln w="15875"/>
                <a:effectLst/>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kern="0" dirty="0">
                <a:ln w="15875"/>
                <a:solidFill>
                  <a:srgbClr val="FF0000"/>
                </a:solidFill>
                <a:effectLst/>
                <a:uFillTx/>
                <a:latin typeface="Times New Roman" panose="02020603050405020304" pitchFamily="18" charset="0"/>
                <a:ea typeface="微软雅黑" panose="020B0503020204020204" charset="-122"/>
                <a:cs typeface="微软雅黑" panose="020B0503020204020204" charset="-122"/>
                <a:sym typeface="+mn-ea"/>
              </a:rPr>
              <a:t>推荐尼莫地平肠内给药</a:t>
            </a:r>
            <a:r>
              <a:rPr lang="en-US" altLang="zh-CN" sz="1200" b="1" kern="0" dirty="0">
                <a:ln w="15875"/>
                <a:solidFill>
                  <a:srgbClr val="FF0000"/>
                </a:solidFill>
                <a:effectLst/>
                <a:uFillTx/>
                <a:latin typeface="Times New Roman" panose="02020603050405020304" pitchFamily="18" charset="0"/>
                <a:ea typeface="微软雅黑" panose="020B0503020204020204" charset="-122"/>
                <a:cs typeface="微软雅黑" panose="020B0503020204020204" charset="-122"/>
                <a:sym typeface="+mn-ea"/>
              </a:rPr>
              <a:t>(I</a:t>
            </a:r>
            <a:r>
              <a:rPr lang="zh-CN" altLang="en-US" sz="1200" b="1" kern="0" dirty="0">
                <a:ln w="15875"/>
                <a:solidFill>
                  <a:srgbClr val="FF0000"/>
                </a:solidFill>
                <a:effectLst/>
                <a:latin typeface="Times New Roman" panose="02020603050405020304" pitchFamily="18" charset="0"/>
                <a:ea typeface="微软雅黑" panose="020B0503020204020204" charset="-122"/>
                <a:cs typeface="微软雅黑" panose="020B0503020204020204" charset="-122"/>
                <a:sym typeface="+mn-ea"/>
              </a:rPr>
              <a:t>，</a:t>
            </a:r>
            <a:r>
              <a:rPr lang="en-US" altLang="zh-CN" sz="1200" b="1" kern="0" dirty="0">
                <a:ln w="15875"/>
                <a:solidFill>
                  <a:srgbClr val="FF0000"/>
                </a:solidFill>
                <a:effectLst/>
                <a:uFillTx/>
                <a:latin typeface="Times New Roman" panose="02020603050405020304" pitchFamily="18" charset="0"/>
                <a:ea typeface="微软雅黑" panose="020B0503020204020204" charset="-122"/>
                <a:cs typeface="微软雅黑" panose="020B0503020204020204" charset="-122"/>
                <a:sym typeface="+mn-ea"/>
              </a:rPr>
              <a:t>A</a:t>
            </a:r>
            <a:r>
              <a:rPr lang="zh-CN" altLang="en-US" sz="1200" b="1" kern="0" dirty="0">
                <a:ln w="15875"/>
                <a:solidFill>
                  <a:srgbClr val="FF0000"/>
                </a:solidFill>
                <a:effectLst/>
                <a:uFillTx/>
                <a:latin typeface="Times New Roman" panose="02020603050405020304" pitchFamily="18" charset="0"/>
                <a:ea typeface="微软雅黑" panose="020B0503020204020204" charset="-122"/>
                <a:cs typeface="微软雅黑" panose="020B0503020204020204" charset="-122"/>
                <a:sym typeface="+mn-ea"/>
              </a:rPr>
              <a:t>）</a:t>
            </a:r>
            <a:r>
              <a:rPr lang="en-US" altLang="zh-CN" sz="1200" b="1" kern="0" dirty="0">
                <a:ln w="15875"/>
                <a:effectLst/>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kern="0" noProof="0" dirty="0">
                <a:ln w="3175">
                  <a:noFill/>
                  <a:prstDash val="dash"/>
                </a:ln>
                <a:effectLst/>
                <a:uLnTx/>
                <a:uFillTx/>
                <a:latin typeface="Times New Roman" panose="02020603050405020304" pitchFamily="18" charset="0"/>
                <a:ea typeface="微软雅黑" panose="020B0503020204020204" charset="-122"/>
                <a:cs typeface="微软雅黑" panose="020B0503020204020204" charset="-122"/>
                <a:sym typeface="+mn-ea"/>
              </a:rPr>
              <a:t>其余</a:t>
            </a:r>
            <a:r>
              <a:rPr sz="1200" b="1" kern="0" dirty="0" err="1">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指南</a:t>
            </a:r>
            <a:r>
              <a:rPr lang="zh-CN" altLang="en-US"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也</a:t>
            </a:r>
            <a:r>
              <a:rPr sz="1200" b="1" kern="0" dirty="0" err="1">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首推尼莫地平口服给药，无法口服情况下才考虑注射</a:t>
            </a:r>
            <a:r>
              <a:rPr lang="zh-CN" sz="1200" b="1" kern="0" dirty="0" err="1">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200" b="1" kern="0" dirty="0" err="1">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164" name="textbox 164"/>
          <p:cNvSpPr/>
          <p:nvPr/>
        </p:nvSpPr>
        <p:spPr>
          <a:xfrm>
            <a:off x="254000" y="6524625"/>
            <a:ext cx="4197985" cy="212725"/>
          </a:xfrm>
          <a:prstGeom prst="rect">
            <a:avLst/>
          </a:prstGeom>
          <a:noFill/>
          <a:ln w="0" cap="flat">
            <a:noFill/>
            <a:prstDash val="solid"/>
            <a:miter lim="0"/>
          </a:ln>
        </p:spPr>
        <p:txBody>
          <a:bodyPr vert="horz" wrap="square" lIns="0" tIns="0" rIns="0" bIns="0"/>
          <a:lstStyle/>
          <a:p>
            <a:pPr algn="l" rtl="0" eaLnBrk="0">
              <a:lnSpc>
                <a:spcPct val="83000"/>
              </a:lnSpc>
            </a:pPr>
            <a:endParaRPr sz="600" dirty="0">
              <a:solidFill>
                <a:schemeClr val="tx1"/>
              </a:solidFill>
              <a:latin typeface="Times New Roman" panose="02020603050405020304" pitchFamily="18" charset="0"/>
              <a:ea typeface="Arial" panose="020B0604020202020204"/>
              <a:cs typeface="Times New Roman" panose="02020603050405020304" pitchFamily="18" charset="0"/>
            </a:endParaRPr>
          </a:p>
          <a:p>
            <a:pPr marL="12700" algn="l" rtl="0" eaLnBrk="0">
              <a:lnSpc>
                <a:spcPts val="1210"/>
              </a:lnSpc>
            </a:pPr>
            <a:r>
              <a:rPr sz="600" kern="0" spc="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 Acta</a:t>
            </a:r>
            <a:r>
              <a:rPr sz="600" kern="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 </a:t>
            </a:r>
            <a:r>
              <a:rPr sz="600" kern="0" spc="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Neurochir (Wien)</a:t>
            </a:r>
            <a:r>
              <a:rPr sz="600" kern="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 1995;137(1-2):62-9. </a:t>
            </a:r>
            <a:r>
              <a:rPr sz="600" kern="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sym typeface="+mn-ea"/>
              </a:rPr>
              <a:t>2. Stroke. 2023;54，e341.</a:t>
            </a:r>
            <a:endParaRPr sz="600" kern="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2000"/>
                            </p:stCondLst>
                            <p:childTnLst>
                              <p:par>
                                <p:cTn id="13" presetID="2" presetClass="entr" presetSubtype="8"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45" presetClass="entr" presetSubtype="0" fill="hold" grpId="0" nodeType="withEffect">
                                  <p:stCondLst>
                                    <p:cond delay="250"/>
                                  </p:stCondLst>
                                  <p:iterate type="lt">
                                    <p:tmPct val="20000"/>
                                  </p:iterate>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ppt_w</p:attrName>
                                        </p:attrNameLst>
                                      </p:cBhvr>
                                      <p:tavLst>
                                        <p:tav tm="0" fmla="#ppt_w*sin(2.5*pi*$)">
                                          <p:val>
                                            <p:fltVal val="0"/>
                                          </p:val>
                                        </p:tav>
                                        <p:tav tm="100000">
                                          <p:val>
                                            <p:fltVal val="1"/>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8" grpId="0" bldLvl="0" animBg="1"/>
      <p:bldP spid="9" grpId="0" bldLvl="0" animBg="1"/>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91900" y="980728"/>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有效性</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-2</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62" name="Shape 2548"/>
          <p:cNvSpPr/>
          <p:nvPr/>
        </p:nvSpPr>
        <p:spPr>
          <a:xfrm>
            <a:off x="8811807" y="5529806"/>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8</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5"/>
            </p:custDataLst>
          </p:nvPr>
        </p:nvPicPr>
        <p:blipFill>
          <a:blip r:embed="rId6"/>
          <a:stretch>
            <a:fillRect/>
          </a:stretch>
        </p:blipFill>
        <p:spPr>
          <a:xfrm>
            <a:off x="10810240" y="0"/>
            <a:ext cx="1381760" cy="981075"/>
          </a:xfrm>
          <a:prstGeom prst="rect">
            <a:avLst/>
          </a:prstGeom>
        </p:spPr>
      </p:pic>
      <p:grpSp>
        <p:nvGrpSpPr>
          <p:cNvPr id="67" name="组合 66"/>
          <p:cNvGrpSpPr/>
          <p:nvPr/>
        </p:nvGrpSpPr>
        <p:grpSpPr>
          <a:xfrm>
            <a:off x="5842446" y="1043878"/>
            <a:ext cx="444578" cy="5439827"/>
            <a:chOff x="5222252" y="879499"/>
            <a:chExt cx="444578" cy="5439827"/>
          </a:xfrm>
        </p:grpSpPr>
        <p:grpSp>
          <p:nvGrpSpPr>
            <p:cNvPr id="68" name="îṥľîḓé"/>
            <p:cNvGrpSpPr/>
            <p:nvPr/>
          </p:nvGrpSpPr>
          <p:grpSpPr>
            <a:xfrm>
              <a:off x="5222252" y="879499"/>
              <a:ext cx="340929" cy="270264"/>
              <a:chOff x="4512559" y="2021518"/>
              <a:chExt cx="3166882" cy="3234064"/>
            </a:xfrm>
          </p:grpSpPr>
          <p:grpSp>
            <p:nvGrpSpPr>
              <p:cNvPr id="146" name="is1idé"/>
              <p:cNvGrpSpPr/>
              <p:nvPr/>
            </p:nvGrpSpPr>
            <p:grpSpPr>
              <a:xfrm>
                <a:off x="4512559" y="2209162"/>
                <a:ext cx="1371878" cy="2952798"/>
                <a:chOff x="4512559" y="2209162"/>
                <a:chExt cx="1371878" cy="2952798"/>
              </a:xfrm>
            </p:grpSpPr>
            <p:grpSp>
              <p:nvGrpSpPr>
                <p:cNvPr id="171" name="îşlïḑè"/>
                <p:cNvGrpSpPr/>
                <p:nvPr/>
              </p:nvGrpSpPr>
              <p:grpSpPr>
                <a:xfrm>
                  <a:off x="4708542" y="3050098"/>
                  <a:ext cx="935633" cy="1405976"/>
                  <a:chOff x="7868993" y="3085609"/>
                  <a:chExt cx="935633" cy="1405976"/>
                </a:xfrm>
                <a:solidFill>
                  <a:schemeClr val="accent1">
                    <a:lumMod val="75000"/>
                  </a:schemeClr>
                </a:solidFill>
              </p:grpSpPr>
              <p:sp>
                <p:nvSpPr>
                  <p:cNvPr id="175" name="ïSlîḍé"/>
                  <p:cNvSpPr/>
                  <p:nvPr/>
                </p:nvSpPr>
                <p:spPr>
                  <a:xfrm>
                    <a:off x="7868993" y="3085609"/>
                    <a:ext cx="796231" cy="613924"/>
                  </a:xfrm>
                  <a:custGeom>
                    <a:avLst/>
                    <a:gdLst/>
                    <a:ahLst/>
                    <a:cxnLst/>
                    <a:rect l="l" t="t" r="r" b="b"/>
                    <a:pathLst>
                      <a:path w="971" h="741" extrusionOk="0">
                        <a:moveTo>
                          <a:pt x="0" y="74"/>
                        </a:moveTo>
                        <a:lnTo>
                          <a:pt x="653" y="0"/>
                        </a:lnTo>
                        <a:lnTo>
                          <a:pt x="971" y="384"/>
                        </a:lnTo>
                        <a:lnTo>
                          <a:pt x="403" y="741"/>
                        </a:lnTo>
                        <a:lnTo>
                          <a:pt x="133" y="566"/>
                        </a:lnTo>
                        <a:lnTo>
                          <a:pt x="0" y="7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6" name="ïslíḓè"/>
                  <p:cNvSpPr/>
                  <p:nvPr/>
                </p:nvSpPr>
                <p:spPr>
                  <a:xfrm>
                    <a:off x="8080556" y="3131176"/>
                    <a:ext cx="487087" cy="325603"/>
                  </a:xfrm>
                  <a:custGeom>
                    <a:avLst/>
                    <a:gdLst/>
                    <a:ahLst/>
                    <a:cxnLst/>
                    <a:rect l="l" t="t" r="r" b="b"/>
                    <a:pathLst>
                      <a:path w="594" h="393" extrusionOk="0">
                        <a:moveTo>
                          <a:pt x="36" y="393"/>
                        </a:moveTo>
                        <a:lnTo>
                          <a:pt x="594" y="331"/>
                        </a:lnTo>
                        <a:lnTo>
                          <a:pt x="407" y="80"/>
                        </a:lnTo>
                        <a:lnTo>
                          <a:pt x="152" y="0"/>
                        </a:lnTo>
                        <a:lnTo>
                          <a:pt x="0" y="42"/>
                        </a:lnTo>
                        <a:lnTo>
                          <a:pt x="0" y="246"/>
                        </a:lnTo>
                        <a:lnTo>
                          <a:pt x="36" y="393"/>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7" name="îs1íďe"/>
                  <p:cNvSpPr/>
                  <p:nvPr/>
                </p:nvSpPr>
                <p:spPr>
                  <a:xfrm>
                    <a:off x="7923933" y="3772440"/>
                    <a:ext cx="436246" cy="687661"/>
                  </a:xfrm>
                  <a:custGeom>
                    <a:avLst/>
                    <a:gdLst/>
                    <a:ahLst/>
                    <a:cxnLst/>
                    <a:rect l="l" t="t" r="r" b="b"/>
                    <a:pathLst>
                      <a:path w="225" h="351" extrusionOk="0">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8" name="ís1îḍe"/>
                  <p:cNvSpPr/>
                  <p:nvPr/>
                </p:nvSpPr>
                <p:spPr>
                  <a:xfrm>
                    <a:off x="8169937" y="4023478"/>
                    <a:ext cx="634689" cy="468107"/>
                  </a:xfrm>
                  <a:custGeom>
                    <a:avLst/>
                    <a:gdLst/>
                    <a:ahLst/>
                    <a:cxnLst/>
                    <a:rect l="l" t="t" r="r" b="b"/>
                    <a:pathLst>
                      <a:path w="327" h="239" extrusionOk="0">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9" name="ïŝľîďè"/>
                  <p:cNvSpPr/>
                  <p:nvPr/>
                </p:nvSpPr>
                <p:spPr>
                  <a:xfrm>
                    <a:off x="8278998" y="3287763"/>
                    <a:ext cx="484626" cy="856676"/>
                  </a:xfrm>
                  <a:custGeom>
                    <a:avLst/>
                    <a:gdLst/>
                    <a:ahLst/>
                    <a:cxnLst/>
                    <a:rect l="l" t="t" r="r" b="b"/>
                    <a:pathLst>
                      <a:path w="591" h="1034" extrusionOk="0">
                        <a:moveTo>
                          <a:pt x="94" y="1034"/>
                        </a:moveTo>
                        <a:lnTo>
                          <a:pt x="579" y="968"/>
                        </a:lnTo>
                        <a:lnTo>
                          <a:pt x="591" y="497"/>
                        </a:lnTo>
                        <a:lnTo>
                          <a:pt x="402" y="24"/>
                        </a:lnTo>
                        <a:lnTo>
                          <a:pt x="321" y="0"/>
                        </a:lnTo>
                        <a:lnTo>
                          <a:pt x="0" y="19"/>
                        </a:lnTo>
                        <a:lnTo>
                          <a:pt x="94" y="103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sp>
              <p:nvSpPr>
                <p:cNvPr id="172" name="iśļíḋé"/>
                <p:cNvSpPr/>
                <p:nvPr/>
              </p:nvSpPr>
              <p:spPr>
                <a:xfrm>
                  <a:off x="4720022" y="2209162"/>
                  <a:ext cx="1164415" cy="2952798"/>
                </a:xfrm>
                <a:custGeom>
                  <a:avLst/>
                  <a:gdLst/>
                  <a:ahLst/>
                  <a:cxnLst/>
                  <a:rect l="l" t="t" r="r" b="b"/>
                  <a:pathLst>
                    <a:path w="600" h="1506" extrusionOk="0">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solidFill>
                  <a:srgbClr val="94C84F"/>
                </a:solidFill>
                <a:ln>
                  <a:noFill/>
                </a:ln>
              </p:spPr>
              <p:txBody>
                <a:bodyPr spcFirstLastPara="1" wrap="square" lIns="91440" tIns="45720" rIns="91440" bIns="45720" anchor="t" anchorCtr="0">
                  <a:normAutofit fontScale="625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3" name="íslíḋè"/>
                <p:cNvSpPr/>
                <p:nvPr/>
              </p:nvSpPr>
              <p:spPr>
                <a:xfrm>
                  <a:off x="4512559" y="3111407"/>
                  <a:ext cx="840511" cy="1313184"/>
                </a:xfrm>
                <a:custGeom>
                  <a:avLst/>
                  <a:gdLst/>
                  <a:ahLst/>
                  <a:cxnLst/>
                  <a:rect l="l" t="t" r="r" b="b"/>
                  <a:pathLst>
                    <a:path w="433" h="670" extrusionOk="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accent1"/>
                </a:solid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4" name="ïṩ1iḋê"/>
                <p:cNvSpPr/>
                <p:nvPr/>
              </p:nvSpPr>
              <p:spPr>
                <a:xfrm>
                  <a:off x="4530599" y="3150346"/>
                  <a:ext cx="806891" cy="1235304"/>
                </a:xfrm>
                <a:custGeom>
                  <a:avLst/>
                  <a:gdLst/>
                  <a:ahLst/>
                  <a:cxnLst/>
                  <a:rect l="l" t="t" r="r" b="b"/>
                  <a:pathLst>
                    <a:path w="416" h="630" extrusionOk="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1"/>
                </a:solidFill>
                <a:ln>
                  <a:solidFill>
                    <a:schemeClr val="accent1"/>
                  </a:solid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nvGrpSpPr>
              <p:cNvPr id="147" name="íṣļíḓé"/>
              <p:cNvGrpSpPr/>
              <p:nvPr/>
            </p:nvGrpSpPr>
            <p:grpSpPr>
              <a:xfrm>
                <a:off x="4955364" y="2021518"/>
                <a:ext cx="2724076" cy="1471831"/>
                <a:chOff x="4955364" y="2021518"/>
                <a:chExt cx="2724076" cy="1471831"/>
              </a:xfrm>
            </p:grpSpPr>
            <p:grpSp>
              <p:nvGrpSpPr>
                <p:cNvPr id="161" name="íśḷïdé"/>
                <p:cNvGrpSpPr/>
                <p:nvPr/>
              </p:nvGrpSpPr>
              <p:grpSpPr>
                <a:xfrm>
                  <a:off x="5665495" y="2035603"/>
                  <a:ext cx="1486540" cy="1202564"/>
                  <a:chOff x="8825946" y="2071114"/>
                  <a:chExt cx="1486540" cy="1202564"/>
                </a:xfrm>
                <a:solidFill>
                  <a:schemeClr val="bg1">
                    <a:lumMod val="85000"/>
                  </a:schemeClr>
                </a:solidFill>
              </p:grpSpPr>
              <p:sp>
                <p:nvSpPr>
                  <p:cNvPr id="166" name="íšlîḓé"/>
                  <p:cNvSpPr/>
                  <p:nvPr/>
                </p:nvSpPr>
                <p:spPr>
                  <a:xfrm>
                    <a:off x="8957828" y="2071114"/>
                    <a:ext cx="572368" cy="584097"/>
                  </a:xfrm>
                  <a:custGeom>
                    <a:avLst/>
                    <a:gdLst/>
                    <a:ahLst/>
                    <a:cxnLst/>
                    <a:rect l="l" t="t" r="r" b="b"/>
                    <a:pathLst>
                      <a:path w="698" h="705" extrusionOk="0">
                        <a:moveTo>
                          <a:pt x="168" y="0"/>
                        </a:moveTo>
                        <a:lnTo>
                          <a:pt x="0" y="485"/>
                        </a:lnTo>
                        <a:lnTo>
                          <a:pt x="457" y="705"/>
                        </a:lnTo>
                        <a:lnTo>
                          <a:pt x="698" y="606"/>
                        </a:lnTo>
                        <a:lnTo>
                          <a:pt x="660" y="352"/>
                        </a:lnTo>
                        <a:lnTo>
                          <a:pt x="168"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67" name="isļiḑé"/>
                  <p:cNvSpPr/>
                  <p:nvPr/>
                </p:nvSpPr>
                <p:spPr>
                  <a:xfrm>
                    <a:off x="8825946" y="2484113"/>
                    <a:ext cx="424766" cy="572498"/>
                  </a:xfrm>
                  <a:custGeom>
                    <a:avLst/>
                    <a:gdLst/>
                    <a:ahLst/>
                    <a:cxnLst/>
                    <a:rect l="l" t="t" r="r" b="b"/>
                    <a:pathLst>
                      <a:path w="518" h="691" extrusionOk="0">
                        <a:moveTo>
                          <a:pt x="518" y="71"/>
                        </a:moveTo>
                        <a:lnTo>
                          <a:pt x="303" y="691"/>
                        </a:lnTo>
                        <a:lnTo>
                          <a:pt x="45" y="407"/>
                        </a:lnTo>
                        <a:lnTo>
                          <a:pt x="0" y="94"/>
                        </a:lnTo>
                        <a:lnTo>
                          <a:pt x="166" y="0"/>
                        </a:lnTo>
                        <a:lnTo>
                          <a:pt x="518" y="7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68" name="iś1ïḋè"/>
                  <p:cNvSpPr/>
                  <p:nvPr/>
                </p:nvSpPr>
                <p:spPr>
                  <a:xfrm>
                    <a:off x="9588416" y="2502765"/>
                    <a:ext cx="724070" cy="486333"/>
                  </a:xfrm>
                  <a:custGeom>
                    <a:avLst/>
                    <a:gdLst/>
                    <a:ahLst/>
                    <a:cxnLst/>
                    <a:rect l="l" t="t" r="r" b="b"/>
                    <a:pathLst>
                      <a:path w="883" h="587" extrusionOk="0">
                        <a:moveTo>
                          <a:pt x="883" y="78"/>
                        </a:moveTo>
                        <a:lnTo>
                          <a:pt x="665" y="587"/>
                        </a:lnTo>
                        <a:lnTo>
                          <a:pt x="137" y="411"/>
                        </a:lnTo>
                        <a:lnTo>
                          <a:pt x="0" y="142"/>
                        </a:lnTo>
                        <a:lnTo>
                          <a:pt x="279" y="0"/>
                        </a:lnTo>
                        <a:lnTo>
                          <a:pt x="883" y="7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69" name="ïṡḻíďé"/>
                  <p:cNvSpPr/>
                  <p:nvPr/>
                </p:nvSpPr>
                <p:spPr>
                  <a:xfrm>
                    <a:off x="9654156" y="2778231"/>
                    <a:ext cx="432966" cy="495447"/>
                  </a:xfrm>
                  <a:custGeom>
                    <a:avLst/>
                    <a:gdLst/>
                    <a:ahLst/>
                    <a:cxnLst/>
                    <a:rect l="l" t="t" r="r" b="b"/>
                    <a:pathLst>
                      <a:path w="223" h="253" extrusionOk="0">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0" name="iSḻîḓe"/>
                  <p:cNvSpPr/>
                  <p:nvPr/>
                </p:nvSpPr>
                <p:spPr>
                  <a:xfrm>
                    <a:off x="9014408" y="2524307"/>
                    <a:ext cx="874952" cy="642922"/>
                  </a:xfrm>
                  <a:custGeom>
                    <a:avLst/>
                    <a:gdLst/>
                    <a:ahLst/>
                    <a:cxnLst/>
                    <a:rect l="l" t="t" r="r" b="b"/>
                    <a:pathLst>
                      <a:path w="451" h="328" extrusionOk="0">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sp>
              <p:nvSpPr>
                <p:cNvPr id="162" name="ïšľîḍe"/>
                <p:cNvSpPr/>
                <p:nvPr/>
              </p:nvSpPr>
              <p:spPr>
                <a:xfrm>
                  <a:off x="4955364" y="2193422"/>
                  <a:ext cx="2724076" cy="1299927"/>
                </a:xfrm>
                <a:custGeom>
                  <a:avLst/>
                  <a:gdLst/>
                  <a:ahLst/>
                  <a:cxnLst/>
                  <a:rect l="l" t="t" r="r" b="b"/>
                  <a:pathLst>
                    <a:path w="1404" h="663" extrusionOk="0">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solidFill>
                  <a:schemeClr val="bg1">
                    <a:lumMod val="95000"/>
                  </a:schemeClr>
                </a:solid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nvGrpSpPr>
                <p:cNvPr id="163" name="ïSḷidê"/>
                <p:cNvGrpSpPr/>
                <p:nvPr/>
              </p:nvGrpSpPr>
              <p:grpSpPr>
                <a:xfrm>
                  <a:off x="5927758" y="2021518"/>
                  <a:ext cx="1224276" cy="850877"/>
                  <a:chOff x="9088209" y="2057029"/>
                  <a:chExt cx="1224276" cy="850877"/>
                </a:xfrm>
                <a:solidFill>
                  <a:schemeClr val="bg1">
                    <a:lumMod val="95000"/>
                  </a:schemeClr>
                </a:solidFill>
              </p:grpSpPr>
              <p:sp>
                <p:nvSpPr>
                  <p:cNvPr id="164" name="ïṥļïḋe"/>
                  <p:cNvSpPr/>
                  <p:nvPr/>
                </p:nvSpPr>
                <p:spPr>
                  <a:xfrm>
                    <a:off x="9088209" y="2057029"/>
                    <a:ext cx="1224276" cy="850877"/>
                  </a:xfrm>
                  <a:custGeom>
                    <a:avLst/>
                    <a:gdLst/>
                    <a:ahLst/>
                    <a:cxnLst/>
                    <a:rect l="l" t="t" r="r" b="b"/>
                    <a:pathLst>
                      <a:path w="631" h="434" extrusionOk="0">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65" name="isľîdê"/>
                  <p:cNvSpPr/>
                  <p:nvPr/>
                </p:nvSpPr>
                <p:spPr>
                  <a:xfrm>
                    <a:off x="9102970" y="2072771"/>
                    <a:ext cx="1175895" cy="817737"/>
                  </a:xfrm>
                  <a:custGeom>
                    <a:avLst/>
                    <a:gdLst/>
                    <a:ahLst/>
                    <a:cxnLst/>
                    <a:rect l="l" t="t" r="r" b="b"/>
                    <a:pathLst>
                      <a:path w="606" h="417" extrusionOk="0">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grpSp>
            <p:nvGrpSpPr>
              <p:cNvPr id="148" name="íṩ1íḍé"/>
              <p:cNvGrpSpPr/>
              <p:nvPr/>
            </p:nvGrpSpPr>
            <p:grpSpPr>
              <a:xfrm>
                <a:off x="5308790" y="3344216"/>
                <a:ext cx="2370651" cy="1911366"/>
                <a:chOff x="5308790" y="3344216"/>
                <a:chExt cx="2370651" cy="1911366"/>
              </a:xfrm>
            </p:grpSpPr>
            <p:grpSp>
              <p:nvGrpSpPr>
                <p:cNvPr id="150" name="íŝḻiďè"/>
                <p:cNvGrpSpPr/>
                <p:nvPr/>
              </p:nvGrpSpPr>
              <p:grpSpPr>
                <a:xfrm>
                  <a:off x="5712235" y="3664021"/>
                  <a:ext cx="1710363" cy="1591561"/>
                  <a:chOff x="8872686" y="3699532"/>
                  <a:chExt cx="1710363" cy="1591561"/>
                </a:xfrm>
                <a:solidFill>
                  <a:schemeClr val="bg1">
                    <a:lumMod val="85000"/>
                  </a:schemeClr>
                </a:solidFill>
              </p:grpSpPr>
              <p:sp>
                <p:nvSpPr>
                  <p:cNvPr id="156" name="íS1îdê"/>
                  <p:cNvSpPr/>
                  <p:nvPr/>
                </p:nvSpPr>
                <p:spPr>
                  <a:xfrm>
                    <a:off x="9139830" y="4565321"/>
                    <a:ext cx="781471" cy="725772"/>
                  </a:xfrm>
                  <a:custGeom>
                    <a:avLst/>
                    <a:gdLst/>
                    <a:ahLst/>
                    <a:cxnLst/>
                    <a:rect l="l" t="t" r="r" b="b"/>
                    <a:pathLst>
                      <a:path w="953" h="876" extrusionOk="0">
                        <a:moveTo>
                          <a:pt x="473" y="876"/>
                        </a:moveTo>
                        <a:lnTo>
                          <a:pt x="0" y="261"/>
                        </a:lnTo>
                        <a:lnTo>
                          <a:pt x="236" y="0"/>
                        </a:lnTo>
                        <a:lnTo>
                          <a:pt x="953" y="0"/>
                        </a:lnTo>
                        <a:lnTo>
                          <a:pt x="773" y="348"/>
                        </a:lnTo>
                        <a:lnTo>
                          <a:pt x="473" y="876"/>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57" name="ïṧḻîḑé"/>
                  <p:cNvSpPr/>
                  <p:nvPr/>
                </p:nvSpPr>
                <p:spPr>
                  <a:xfrm>
                    <a:off x="8872686" y="4013535"/>
                    <a:ext cx="663389" cy="764713"/>
                  </a:xfrm>
                  <a:custGeom>
                    <a:avLst/>
                    <a:gdLst/>
                    <a:ahLst/>
                    <a:cxnLst/>
                    <a:rect l="l" t="t" r="r" b="b"/>
                    <a:pathLst>
                      <a:path w="342" h="390" extrusionOk="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58" name="îṩľíḋê"/>
                  <p:cNvSpPr/>
                  <p:nvPr/>
                </p:nvSpPr>
                <p:spPr>
                  <a:xfrm>
                    <a:off x="9644137" y="3936484"/>
                    <a:ext cx="938912" cy="599839"/>
                  </a:xfrm>
                  <a:custGeom>
                    <a:avLst/>
                    <a:gdLst/>
                    <a:ahLst/>
                    <a:cxnLst/>
                    <a:rect l="l" t="t" r="r" b="b"/>
                    <a:pathLst>
                      <a:path w="1145" h="724" extrusionOk="0">
                        <a:moveTo>
                          <a:pt x="1145" y="648"/>
                        </a:moveTo>
                        <a:lnTo>
                          <a:pt x="722" y="0"/>
                        </a:lnTo>
                        <a:lnTo>
                          <a:pt x="0" y="35"/>
                        </a:lnTo>
                        <a:lnTo>
                          <a:pt x="532" y="724"/>
                        </a:lnTo>
                        <a:lnTo>
                          <a:pt x="1145" y="648"/>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59" name="íṣḻïďé"/>
                  <p:cNvSpPr/>
                  <p:nvPr/>
                </p:nvSpPr>
                <p:spPr>
                  <a:xfrm>
                    <a:off x="9685316" y="3699532"/>
                    <a:ext cx="706849" cy="545158"/>
                  </a:xfrm>
                  <a:custGeom>
                    <a:avLst/>
                    <a:gdLst/>
                    <a:ahLst/>
                    <a:cxnLst/>
                    <a:rect l="l" t="t" r="r" b="b"/>
                    <a:pathLst>
                      <a:path w="364" h="278" extrusionOk="0">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60" name="ïşlïḋê"/>
                  <p:cNvSpPr/>
                  <p:nvPr/>
                </p:nvSpPr>
                <p:spPr>
                  <a:xfrm>
                    <a:off x="9180011" y="3851977"/>
                    <a:ext cx="931532" cy="884016"/>
                  </a:xfrm>
                  <a:custGeom>
                    <a:avLst/>
                    <a:gdLst/>
                    <a:ahLst/>
                    <a:cxnLst/>
                    <a:rect l="l" t="t" r="r" b="b"/>
                    <a:pathLst>
                      <a:path w="480" h="451" extrusionOk="0">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nvGrpSpPr>
                <p:cNvPr id="151" name="íS1ïḋè"/>
                <p:cNvGrpSpPr/>
                <p:nvPr/>
              </p:nvGrpSpPr>
              <p:grpSpPr>
                <a:xfrm>
                  <a:off x="5308790" y="3344216"/>
                  <a:ext cx="2370651" cy="1911365"/>
                  <a:chOff x="8469241" y="3379727"/>
                  <a:chExt cx="2370651" cy="1911365"/>
                </a:xfrm>
                <a:solidFill>
                  <a:schemeClr val="bg1">
                    <a:lumMod val="95000"/>
                  </a:schemeClr>
                </a:solidFill>
              </p:grpSpPr>
              <p:sp>
                <p:nvSpPr>
                  <p:cNvPr id="152" name="íṥ1ïḋé"/>
                  <p:cNvSpPr/>
                  <p:nvPr/>
                </p:nvSpPr>
                <p:spPr>
                  <a:xfrm>
                    <a:off x="8469241" y="3379727"/>
                    <a:ext cx="2370651" cy="1817744"/>
                  </a:xfrm>
                  <a:custGeom>
                    <a:avLst/>
                    <a:gdLst/>
                    <a:ahLst/>
                    <a:cxnLst/>
                    <a:rect l="l" t="t" r="r" b="b"/>
                    <a:pathLst>
                      <a:path w="1222" h="927" extrusionOk="0">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nvGrpSpPr>
                  <p:cNvPr id="153" name="î$ḻïḋè"/>
                  <p:cNvGrpSpPr/>
                  <p:nvPr/>
                </p:nvGrpSpPr>
                <p:grpSpPr>
                  <a:xfrm>
                    <a:off x="9397314" y="4177579"/>
                    <a:ext cx="1185736" cy="1113513"/>
                    <a:chOff x="9397314" y="4177579"/>
                    <a:chExt cx="1185736" cy="1113513"/>
                  </a:xfrm>
                  <a:grpFill/>
                </p:grpSpPr>
                <p:sp>
                  <p:nvSpPr>
                    <p:cNvPr id="154" name="ïśḷíḑé"/>
                    <p:cNvSpPr/>
                    <p:nvPr/>
                  </p:nvSpPr>
                  <p:spPr>
                    <a:xfrm>
                      <a:off x="9397314" y="4177579"/>
                      <a:ext cx="1185736" cy="1113513"/>
                    </a:xfrm>
                    <a:custGeom>
                      <a:avLst/>
                      <a:gdLst/>
                      <a:ahLst/>
                      <a:cxnLst/>
                      <a:rect l="l" t="t" r="r" b="b"/>
                      <a:pathLst>
                        <a:path w="611" h="568" extrusionOk="0">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55" name="iṡ1ïḋé"/>
                    <p:cNvSpPr/>
                    <p:nvPr/>
                  </p:nvSpPr>
                  <p:spPr>
                    <a:xfrm>
                      <a:off x="9412893" y="4196635"/>
                      <a:ext cx="1144735" cy="1072916"/>
                    </a:xfrm>
                    <a:custGeom>
                      <a:avLst/>
                      <a:gdLst/>
                      <a:ahLst/>
                      <a:cxnLst/>
                      <a:rect l="l" t="t" r="r" b="b"/>
                      <a:pathLst>
                        <a:path w="590" h="547" extrusionOk="0">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grpSp>
          <p:sp>
            <p:nvSpPr>
              <p:cNvPr id="149" name="îŝḻîḋè"/>
              <p:cNvSpPr/>
              <p:nvPr/>
            </p:nvSpPr>
            <p:spPr>
              <a:xfrm>
                <a:off x="4952905" y="2209162"/>
                <a:ext cx="2726536" cy="2952798"/>
              </a:xfrm>
              <a:custGeom>
                <a:avLst/>
                <a:gdLst/>
                <a:ahLst/>
                <a:cxnLst/>
                <a:rect l="l" t="t" r="r" b="b"/>
                <a:pathLst>
                  <a:path w="3325" h="3564" extrusionOk="0">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lumMod val="50000"/>
                  <a:alpha val="20000"/>
                </a:schemeClr>
              </a:solidFill>
              <a:ln>
                <a:noFill/>
              </a:ln>
            </p:spPr>
            <p:txBody>
              <a:bodyPr spcFirstLastPara="1" wrap="square" lIns="91440" tIns="45720" rIns="91440" bIns="45720" anchor="t" anchorCtr="0">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nvGrpSpPr>
            <p:cNvPr id="107" name="îṥľîḓé"/>
            <p:cNvGrpSpPr/>
            <p:nvPr/>
          </p:nvGrpSpPr>
          <p:grpSpPr>
            <a:xfrm>
              <a:off x="5325901" y="6049062"/>
              <a:ext cx="340929" cy="270264"/>
              <a:chOff x="4512559" y="2021518"/>
              <a:chExt cx="3166882" cy="3234064"/>
            </a:xfrm>
          </p:grpSpPr>
          <p:grpSp>
            <p:nvGrpSpPr>
              <p:cNvPr id="112" name="is1idé"/>
              <p:cNvGrpSpPr/>
              <p:nvPr/>
            </p:nvGrpSpPr>
            <p:grpSpPr>
              <a:xfrm>
                <a:off x="4512559" y="2209162"/>
                <a:ext cx="1371878" cy="2952798"/>
                <a:chOff x="4512559" y="2209162"/>
                <a:chExt cx="1371878" cy="2952798"/>
              </a:xfrm>
            </p:grpSpPr>
            <p:grpSp>
              <p:nvGrpSpPr>
                <p:cNvPr id="137" name="îşlïḑè"/>
                <p:cNvGrpSpPr/>
                <p:nvPr/>
              </p:nvGrpSpPr>
              <p:grpSpPr>
                <a:xfrm>
                  <a:off x="4708542" y="3050098"/>
                  <a:ext cx="935633" cy="1405976"/>
                  <a:chOff x="7868993" y="3085609"/>
                  <a:chExt cx="935633" cy="1405976"/>
                </a:xfrm>
                <a:solidFill>
                  <a:schemeClr val="accent1">
                    <a:lumMod val="75000"/>
                  </a:schemeClr>
                </a:solidFill>
              </p:grpSpPr>
              <p:sp>
                <p:nvSpPr>
                  <p:cNvPr id="141" name="ïSlîḍé"/>
                  <p:cNvSpPr/>
                  <p:nvPr/>
                </p:nvSpPr>
                <p:spPr>
                  <a:xfrm>
                    <a:off x="7868993" y="3085609"/>
                    <a:ext cx="796231" cy="613924"/>
                  </a:xfrm>
                  <a:custGeom>
                    <a:avLst/>
                    <a:gdLst/>
                    <a:ahLst/>
                    <a:cxnLst/>
                    <a:rect l="l" t="t" r="r" b="b"/>
                    <a:pathLst>
                      <a:path w="971" h="741" extrusionOk="0">
                        <a:moveTo>
                          <a:pt x="0" y="74"/>
                        </a:moveTo>
                        <a:lnTo>
                          <a:pt x="653" y="0"/>
                        </a:lnTo>
                        <a:lnTo>
                          <a:pt x="971" y="384"/>
                        </a:lnTo>
                        <a:lnTo>
                          <a:pt x="403" y="741"/>
                        </a:lnTo>
                        <a:lnTo>
                          <a:pt x="133" y="566"/>
                        </a:lnTo>
                        <a:lnTo>
                          <a:pt x="0" y="7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42" name="ïslíḓè"/>
                  <p:cNvSpPr/>
                  <p:nvPr/>
                </p:nvSpPr>
                <p:spPr>
                  <a:xfrm>
                    <a:off x="8080556" y="3131176"/>
                    <a:ext cx="487087" cy="325603"/>
                  </a:xfrm>
                  <a:custGeom>
                    <a:avLst/>
                    <a:gdLst/>
                    <a:ahLst/>
                    <a:cxnLst/>
                    <a:rect l="l" t="t" r="r" b="b"/>
                    <a:pathLst>
                      <a:path w="594" h="393" extrusionOk="0">
                        <a:moveTo>
                          <a:pt x="36" y="393"/>
                        </a:moveTo>
                        <a:lnTo>
                          <a:pt x="594" y="331"/>
                        </a:lnTo>
                        <a:lnTo>
                          <a:pt x="407" y="80"/>
                        </a:lnTo>
                        <a:lnTo>
                          <a:pt x="152" y="0"/>
                        </a:lnTo>
                        <a:lnTo>
                          <a:pt x="0" y="42"/>
                        </a:lnTo>
                        <a:lnTo>
                          <a:pt x="0" y="246"/>
                        </a:lnTo>
                        <a:lnTo>
                          <a:pt x="36" y="393"/>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43" name="îs1íďe"/>
                  <p:cNvSpPr/>
                  <p:nvPr/>
                </p:nvSpPr>
                <p:spPr>
                  <a:xfrm>
                    <a:off x="7923933" y="3772440"/>
                    <a:ext cx="436246" cy="687661"/>
                  </a:xfrm>
                  <a:custGeom>
                    <a:avLst/>
                    <a:gdLst/>
                    <a:ahLst/>
                    <a:cxnLst/>
                    <a:rect l="l" t="t" r="r" b="b"/>
                    <a:pathLst>
                      <a:path w="225" h="351" extrusionOk="0">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44" name="ís1îḍe"/>
                  <p:cNvSpPr/>
                  <p:nvPr/>
                </p:nvSpPr>
                <p:spPr>
                  <a:xfrm>
                    <a:off x="8169937" y="4023478"/>
                    <a:ext cx="634689" cy="468107"/>
                  </a:xfrm>
                  <a:custGeom>
                    <a:avLst/>
                    <a:gdLst/>
                    <a:ahLst/>
                    <a:cxnLst/>
                    <a:rect l="l" t="t" r="r" b="b"/>
                    <a:pathLst>
                      <a:path w="327" h="239" extrusionOk="0">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45" name="ïŝľîďè"/>
                  <p:cNvSpPr/>
                  <p:nvPr/>
                </p:nvSpPr>
                <p:spPr>
                  <a:xfrm>
                    <a:off x="8278998" y="3287763"/>
                    <a:ext cx="484626" cy="856676"/>
                  </a:xfrm>
                  <a:custGeom>
                    <a:avLst/>
                    <a:gdLst/>
                    <a:ahLst/>
                    <a:cxnLst/>
                    <a:rect l="l" t="t" r="r" b="b"/>
                    <a:pathLst>
                      <a:path w="591" h="1034" extrusionOk="0">
                        <a:moveTo>
                          <a:pt x="94" y="1034"/>
                        </a:moveTo>
                        <a:lnTo>
                          <a:pt x="579" y="968"/>
                        </a:lnTo>
                        <a:lnTo>
                          <a:pt x="591" y="497"/>
                        </a:lnTo>
                        <a:lnTo>
                          <a:pt x="402" y="24"/>
                        </a:lnTo>
                        <a:lnTo>
                          <a:pt x="321" y="0"/>
                        </a:lnTo>
                        <a:lnTo>
                          <a:pt x="0" y="19"/>
                        </a:lnTo>
                        <a:lnTo>
                          <a:pt x="94" y="103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sp>
              <p:nvSpPr>
                <p:cNvPr id="138" name="iśļíḋé"/>
                <p:cNvSpPr/>
                <p:nvPr/>
              </p:nvSpPr>
              <p:spPr>
                <a:xfrm>
                  <a:off x="4720022" y="2209162"/>
                  <a:ext cx="1164415" cy="2952798"/>
                </a:xfrm>
                <a:custGeom>
                  <a:avLst/>
                  <a:gdLst/>
                  <a:ahLst/>
                  <a:cxnLst/>
                  <a:rect l="l" t="t" r="r" b="b"/>
                  <a:pathLst>
                    <a:path w="600" h="1506" extrusionOk="0">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solidFill>
                  <a:srgbClr val="94C84F"/>
                </a:solidFill>
                <a:ln>
                  <a:noFill/>
                </a:ln>
              </p:spPr>
              <p:txBody>
                <a:bodyPr spcFirstLastPara="1" wrap="square" lIns="91440" tIns="45720" rIns="91440" bIns="45720" anchor="t" anchorCtr="0">
                  <a:normAutofit fontScale="625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9" name="íslíḋè"/>
                <p:cNvSpPr/>
                <p:nvPr/>
              </p:nvSpPr>
              <p:spPr>
                <a:xfrm>
                  <a:off x="4512559" y="3111407"/>
                  <a:ext cx="840511" cy="1313184"/>
                </a:xfrm>
                <a:custGeom>
                  <a:avLst/>
                  <a:gdLst/>
                  <a:ahLst/>
                  <a:cxnLst/>
                  <a:rect l="l" t="t" r="r" b="b"/>
                  <a:pathLst>
                    <a:path w="433" h="670" extrusionOk="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accent1"/>
                </a:solid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40" name="ïṩ1iḋê"/>
                <p:cNvSpPr/>
                <p:nvPr/>
              </p:nvSpPr>
              <p:spPr>
                <a:xfrm>
                  <a:off x="4530599" y="3150346"/>
                  <a:ext cx="806891" cy="1235304"/>
                </a:xfrm>
                <a:custGeom>
                  <a:avLst/>
                  <a:gdLst/>
                  <a:ahLst/>
                  <a:cxnLst/>
                  <a:rect l="l" t="t" r="r" b="b"/>
                  <a:pathLst>
                    <a:path w="416" h="630" extrusionOk="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1"/>
                </a:solidFill>
                <a:ln>
                  <a:solidFill>
                    <a:schemeClr val="accent1"/>
                  </a:solid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nvGrpSpPr>
              <p:cNvPr id="113" name="íṣļíḓé"/>
              <p:cNvGrpSpPr/>
              <p:nvPr/>
            </p:nvGrpSpPr>
            <p:grpSpPr>
              <a:xfrm>
                <a:off x="4955364" y="2021518"/>
                <a:ext cx="2724076" cy="1471831"/>
                <a:chOff x="4955364" y="2021518"/>
                <a:chExt cx="2724076" cy="1471831"/>
              </a:xfrm>
            </p:grpSpPr>
            <p:grpSp>
              <p:nvGrpSpPr>
                <p:cNvPr id="127" name="íśḷïdé"/>
                <p:cNvGrpSpPr/>
                <p:nvPr/>
              </p:nvGrpSpPr>
              <p:grpSpPr>
                <a:xfrm>
                  <a:off x="5665495" y="2035603"/>
                  <a:ext cx="1486540" cy="1202564"/>
                  <a:chOff x="8825946" y="2071114"/>
                  <a:chExt cx="1486540" cy="1202564"/>
                </a:xfrm>
                <a:solidFill>
                  <a:schemeClr val="bg1">
                    <a:lumMod val="85000"/>
                  </a:schemeClr>
                </a:solidFill>
              </p:grpSpPr>
              <p:sp>
                <p:nvSpPr>
                  <p:cNvPr id="132" name="íšlîḓé"/>
                  <p:cNvSpPr/>
                  <p:nvPr/>
                </p:nvSpPr>
                <p:spPr>
                  <a:xfrm>
                    <a:off x="8957828" y="2071114"/>
                    <a:ext cx="572368" cy="584097"/>
                  </a:xfrm>
                  <a:custGeom>
                    <a:avLst/>
                    <a:gdLst/>
                    <a:ahLst/>
                    <a:cxnLst/>
                    <a:rect l="l" t="t" r="r" b="b"/>
                    <a:pathLst>
                      <a:path w="698" h="705" extrusionOk="0">
                        <a:moveTo>
                          <a:pt x="168" y="0"/>
                        </a:moveTo>
                        <a:lnTo>
                          <a:pt x="0" y="485"/>
                        </a:lnTo>
                        <a:lnTo>
                          <a:pt x="457" y="705"/>
                        </a:lnTo>
                        <a:lnTo>
                          <a:pt x="698" y="606"/>
                        </a:lnTo>
                        <a:lnTo>
                          <a:pt x="660" y="352"/>
                        </a:lnTo>
                        <a:lnTo>
                          <a:pt x="168"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3" name="isļiḑé"/>
                  <p:cNvSpPr/>
                  <p:nvPr/>
                </p:nvSpPr>
                <p:spPr>
                  <a:xfrm>
                    <a:off x="8825946" y="2484113"/>
                    <a:ext cx="424766" cy="572498"/>
                  </a:xfrm>
                  <a:custGeom>
                    <a:avLst/>
                    <a:gdLst/>
                    <a:ahLst/>
                    <a:cxnLst/>
                    <a:rect l="l" t="t" r="r" b="b"/>
                    <a:pathLst>
                      <a:path w="518" h="691" extrusionOk="0">
                        <a:moveTo>
                          <a:pt x="518" y="71"/>
                        </a:moveTo>
                        <a:lnTo>
                          <a:pt x="303" y="691"/>
                        </a:lnTo>
                        <a:lnTo>
                          <a:pt x="45" y="407"/>
                        </a:lnTo>
                        <a:lnTo>
                          <a:pt x="0" y="94"/>
                        </a:lnTo>
                        <a:lnTo>
                          <a:pt x="166" y="0"/>
                        </a:lnTo>
                        <a:lnTo>
                          <a:pt x="518" y="7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4" name="iś1ïḋè"/>
                  <p:cNvSpPr/>
                  <p:nvPr/>
                </p:nvSpPr>
                <p:spPr>
                  <a:xfrm>
                    <a:off x="9588416" y="2502765"/>
                    <a:ext cx="724070" cy="486333"/>
                  </a:xfrm>
                  <a:custGeom>
                    <a:avLst/>
                    <a:gdLst/>
                    <a:ahLst/>
                    <a:cxnLst/>
                    <a:rect l="l" t="t" r="r" b="b"/>
                    <a:pathLst>
                      <a:path w="883" h="587" extrusionOk="0">
                        <a:moveTo>
                          <a:pt x="883" y="78"/>
                        </a:moveTo>
                        <a:lnTo>
                          <a:pt x="665" y="587"/>
                        </a:lnTo>
                        <a:lnTo>
                          <a:pt x="137" y="411"/>
                        </a:lnTo>
                        <a:lnTo>
                          <a:pt x="0" y="142"/>
                        </a:lnTo>
                        <a:lnTo>
                          <a:pt x="279" y="0"/>
                        </a:lnTo>
                        <a:lnTo>
                          <a:pt x="883" y="7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5" name="ïṡḻíďé"/>
                  <p:cNvSpPr/>
                  <p:nvPr/>
                </p:nvSpPr>
                <p:spPr>
                  <a:xfrm>
                    <a:off x="9654156" y="2778231"/>
                    <a:ext cx="432966" cy="495447"/>
                  </a:xfrm>
                  <a:custGeom>
                    <a:avLst/>
                    <a:gdLst/>
                    <a:ahLst/>
                    <a:cxnLst/>
                    <a:rect l="l" t="t" r="r" b="b"/>
                    <a:pathLst>
                      <a:path w="223" h="253" extrusionOk="0">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6" name="iSḻîḓe"/>
                  <p:cNvSpPr/>
                  <p:nvPr/>
                </p:nvSpPr>
                <p:spPr>
                  <a:xfrm>
                    <a:off x="9014408" y="2524307"/>
                    <a:ext cx="874952" cy="642922"/>
                  </a:xfrm>
                  <a:custGeom>
                    <a:avLst/>
                    <a:gdLst/>
                    <a:ahLst/>
                    <a:cxnLst/>
                    <a:rect l="l" t="t" r="r" b="b"/>
                    <a:pathLst>
                      <a:path w="451" h="328" extrusionOk="0">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sp>
              <p:nvSpPr>
                <p:cNvPr id="128" name="ïšľîḍe"/>
                <p:cNvSpPr/>
                <p:nvPr/>
              </p:nvSpPr>
              <p:spPr>
                <a:xfrm>
                  <a:off x="4955364" y="2193422"/>
                  <a:ext cx="2724076" cy="1299927"/>
                </a:xfrm>
                <a:custGeom>
                  <a:avLst/>
                  <a:gdLst/>
                  <a:ahLst/>
                  <a:cxnLst/>
                  <a:rect l="l" t="t" r="r" b="b"/>
                  <a:pathLst>
                    <a:path w="1404" h="663" extrusionOk="0">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solidFill>
                  <a:schemeClr val="bg1">
                    <a:lumMod val="95000"/>
                  </a:schemeClr>
                </a:solid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nvGrpSpPr>
                <p:cNvPr id="129" name="ïSḷidê"/>
                <p:cNvGrpSpPr/>
                <p:nvPr/>
              </p:nvGrpSpPr>
              <p:grpSpPr>
                <a:xfrm>
                  <a:off x="5927758" y="2021518"/>
                  <a:ext cx="1224276" cy="850877"/>
                  <a:chOff x="9088209" y="2057029"/>
                  <a:chExt cx="1224276" cy="850877"/>
                </a:xfrm>
                <a:solidFill>
                  <a:schemeClr val="bg1">
                    <a:lumMod val="95000"/>
                  </a:schemeClr>
                </a:solidFill>
              </p:grpSpPr>
              <p:sp>
                <p:nvSpPr>
                  <p:cNvPr id="130" name="ïṥļïḋe"/>
                  <p:cNvSpPr/>
                  <p:nvPr/>
                </p:nvSpPr>
                <p:spPr>
                  <a:xfrm>
                    <a:off x="9088209" y="2057029"/>
                    <a:ext cx="1224276" cy="850877"/>
                  </a:xfrm>
                  <a:custGeom>
                    <a:avLst/>
                    <a:gdLst/>
                    <a:ahLst/>
                    <a:cxnLst/>
                    <a:rect l="l" t="t" r="r" b="b"/>
                    <a:pathLst>
                      <a:path w="631" h="434" extrusionOk="0">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1" name="isľîdê"/>
                  <p:cNvSpPr/>
                  <p:nvPr/>
                </p:nvSpPr>
                <p:spPr>
                  <a:xfrm>
                    <a:off x="9102970" y="2072771"/>
                    <a:ext cx="1175895" cy="817737"/>
                  </a:xfrm>
                  <a:custGeom>
                    <a:avLst/>
                    <a:gdLst/>
                    <a:ahLst/>
                    <a:cxnLst/>
                    <a:rect l="l" t="t" r="r" b="b"/>
                    <a:pathLst>
                      <a:path w="606" h="417" extrusionOk="0">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grpSp>
            <p:nvGrpSpPr>
              <p:cNvPr id="114" name="íṩ1íḍé"/>
              <p:cNvGrpSpPr/>
              <p:nvPr/>
            </p:nvGrpSpPr>
            <p:grpSpPr>
              <a:xfrm>
                <a:off x="5308790" y="3344216"/>
                <a:ext cx="2370651" cy="1911366"/>
                <a:chOff x="5308790" y="3344216"/>
                <a:chExt cx="2370651" cy="1911366"/>
              </a:xfrm>
            </p:grpSpPr>
            <p:grpSp>
              <p:nvGrpSpPr>
                <p:cNvPr id="116" name="íŝḻiďè"/>
                <p:cNvGrpSpPr/>
                <p:nvPr/>
              </p:nvGrpSpPr>
              <p:grpSpPr>
                <a:xfrm>
                  <a:off x="5712235" y="3664021"/>
                  <a:ext cx="1710363" cy="1591561"/>
                  <a:chOff x="8872686" y="3699532"/>
                  <a:chExt cx="1710363" cy="1591561"/>
                </a:xfrm>
                <a:solidFill>
                  <a:schemeClr val="bg1">
                    <a:lumMod val="85000"/>
                  </a:schemeClr>
                </a:solidFill>
              </p:grpSpPr>
              <p:sp>
                <p:nvSpPr>
                  <p:cNvPr id="122" name="íS1îdê"/>
                  <p:cNvSpPr/>
                  <p:nvPr/>
                </p:nvSpPr>
                <p:spPr>
                  <a:xfrm>
                    <a:off x="9139830" y="4565321"/>
                    <a:ext cx="781471" cy="725772"/>
                  </a:xfrm>
                  <a:custGeom>
                    <a:avLst/>
                    <a:gdLst/>
                    <a:ahLst/>
                    <a:cxnLst/>
                    <a:rect l="l" t="t" r="r" b="b"/>
                    <a:pathLst>
                      <a:path w="953" h="876" extrusionOk="0">
                        <a:moveTo>
                          <a:pt x="473" y="876"/>
                        </a:moveTo>
                        <a:lnTo>
                          <a:pt x="0" y="261"/>
                        </a:lnTo>
                        <a:lnTo>
                          <a:pt x="236" y="0"/>
                        </a:lnTo>
                        <a:lnTo>
                          <a:pt x="953" y="0"/>
                        </a:lnTo>
                        <a:lnTo>
                          <a:pt x="773" y="348"/>
                        </a:lnTo>
                        <a:lnTo>
                          <a:pt x="473" y="876"/>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23" name="ïṧḻîḑé"/>
                  <p:cNvSpPr/>
                  <p:nvPr/>
                </p:nvSpPr>
                <p:spPr>
                  <a:xfrm>
                    <a:off x="8872686" y="4013535"/>
                    <a:ext cx="663389" cy="764713"/>
                  </a:xfrm>
                  <a:custGeom>
                    <a:avLst/>
                    <a:gdLst/>
                    <a:ahLst/>
                    <a:cxnLst/>
                    <a:rect l="l" t="t" r="r" b="b"/>
                    <a:pathLst>
                      <a:path w="342" h="390" extrusionOk="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24" name="îṩľíḋê"/>
                  <p:cNvSpPr/>
                  <p:nvPr/>
                </p:nvSpPr>
                <p:spPr>
                  <a:xfrm>
                    <a:off x="9644137" y="3936484"/>
                    <a:ext cx="938912" cy="599839"/>
                  </a:xfrm>
                  <a:custGeom>
                    <a:avLst/>
                    <a:gdLst/>
                    <a:ahLst/>
                    <a:cxnLst/>
                    <a:rect l="l" t="t" r="r" b="b"/>
                    <a:pathLst>
                      <a:path w="1145" h="724" extrusionOk="0">
                        <a:moveTo>
                          <a:pt x="1145" y="648"/>
                        </a:moveTo>
                        <a:lnTo>
                          <a:pt x="722" y="0"/>
                        </a:lnTo>
                        <a:lnTo>
                          <a:pt x="0" y="35"/>
                        </a:lnTo>
                        <a:lnTo>
                          <a:pt x="532" y="724"/>
                        </a:lnTo>
                        <a:lnTo>
                          <a:pt x="1145" y="648"/>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25" name="íṣḻïďé"/>
                  <p:cNvSpPr/>
                  <p:nvPr/>
                </p:nvSpPr>
                <p:spPr>
                  <a:xfrm>
                    <a:off x="9685316" y="3699532"/>
                    <a:ext cx="706849" cy="545158"/>
                  </a:xfrm>
                  <a:custGeom>
                    <a:avLst/>
                    <a:gdLst/>
                    <a:ahLst/>
                    <a:cxnLst/>
                    <a:rect l="l" t="t" r="r" b="b"/>
                    <a:pathLst>
                      <a:path w="364" h="278" extrusionOk="0">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26" name="ïşlïḋê"/>
                  <p:cNvSpPr/>
                  <p:nvPr/>
                </p:nvSpPr>
                <p:spPr>
                  <a:xfrm>
                    <a:off x="9180011" y="3851977"/>
                    <a:ext cx="931532" cy="884016"/>
                  </a:xfrm>
                  <a:custGeom>
                    <a:avLst/>
                    <a:gdLst/>
                    <a:ahLst/>
                    <a:cxnLst/>
                    <a:rect l="l" t="t" r="r" b="b"/>
                    <a:pathLst>
                      <a:path w="480" h="451" extrusionOk="0">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nvGrpSpPr>
                <p:cNvPr id="117" name="íS1ïḋè"/>
                <p:cNvGrpSpPr/>
                <p:nvPr/>
              </p:nvGrpSpPr>
              <p:grpSpPr>
                <a:xfrm>
                  <a:off x="5308790" y="3344216"/>
                  <a:ext cx="2370651" cy="1911365"/>
                  <a:chOff x="8469241" y="3379727"/>
                  <a:chExt cx="2370651" cy="1911365"/>
                </a:xfrm>
                <a:solidFill>
                  <a:schemeClr val="bg1">
                    <a:lumMod val="95000"/>
                  </a:schemeClr>
                </a:solidFill>
              </p:grpSpPr>
              <p:sp>
                <p:nvSpPr>
                  <p:cNvPr id="118" name="íṥ1ïḋé"/>
                  <p:cNvSpPr/>
                  <p:nvPr/>
                </p:nvSpPr>
                <p:spPr>
                  <a:xfrm>
                    <a:off x="8469241" y="3379727"/>
                    <a:ext cx="2370651" cy="1817744"/>
                  </a:xfrm>
                  <a:custGeom>
                    <a:avLst/>
                    <a:gdLst/>
                    <a:ahLst/>
                    <a:cxnLst/>
                    <a:rect l="l" t="t" r="r" b="b"/>
                    <a:pathLst>
                      <a:path w="1222" h="927" extrusionOk="0">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nvGrpSpPr>
                  <p:cNvPr id="119" name="î$ḻïḋè"/>
                  <p:cNvGrpSpPr/>
                  <p:nvPr/>
                </p:nvGrpSpPr>
                <p:grpSpPr>
                  <a:xfrm>
                    <a:off x="9397314" y="4177579"/>
                    <a:ext cx="1185736" cy="1113513"/>
                    <a:chOff x="9397314" y="4177579"/>
                    <a:chExt cx="1185736" cy="1113513"/>
                  </a:xfrm>
                  <a:grpFill/>
                </p:grpSpPr>
                <p:sp>
                  <p:nvSpPr>
                    <p:cNvPr id="120" name="ïśḷíḑé"/>
                    <p:cNvSpPr/>
                    <p:nvPr/>
                  </p:nvSpPr>
                  <p:spPr>
                    <a:xfrm>
                      <a:off x="9397314" y="4177579"/>
                      <a:ext cx="1185736" cy="1113513"/>
                    </a:xfrm>
                    <a:custGeom>
                      <a:avLst/>
                      <a:gdLst/>
                      <a:ahLst/>
                      <a:cxnLst/>
                      <a:rect l="l" t="t" r="r" b="b"/>
                      <a:pathLst>
                        <a:path w="611" h="568" extrusionOk="0">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21" name="iṡ1ïḋé"/>
                    <p:cNvSpPr/>
                    <p:nvPr/>
                  </p:nvSpPr>
                  <p:spPr>
                    <a:xfrm>
                      <a:off x="9412893" y="4196635"/>
                      <a:ext cx="1144735" cy="1072916"/>
                    </a:xfrm>
                    <a:custGeom>
                      <a:avLst/>
                      <a:gdLst/>
                      <a:ahLst/>
                      <a:cxnLst/>
                      <a:rect l="l" t="t" r="r" b="b"/>
                      <a:pathLst>
                        <a:path w="590" h="547" extrusionOk="0">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grpSp>
          <p:sp>
            <p:nvSpPr>
              <p:cNvPr id="115" name="îŝḻîḋè"/>
              <p:cNvSpPr/>
              <p:nvPr/>
            </p:nvSpPr>
            <p:spPr>
              <a:xfrm>
                <a:off x="4952905" y="2209162"/>
                <a:ext cx="2726536" cy="2952798"/>
              </a:xfrm>
              <a:custGeom>
                <a:avLst/>
                <a:gdLst/>
                <a:ahLst/>
                <a:cxnLst/>
                <a:rect l="l" t="t" r="r" b="b"/>
                <a:pathLst>
                  <a:path w="3325" h="3564" extrusionOk="0">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lumMod val="50000"/>
                  <a:alpha val="20000"/>
                </a:schemeClr>
              </a:solidFill>
              <a:ln>
                <a:noFill/>
              </a:ln>
            </p:spPr>
            <p:txBody>
              <a:bodyPr spcFirstLastPara="1" wrap="square" lIns="91440" tIns="45720" rIns="91440" bIns="45720" anchor="t" anchorCtr="0">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cxnSp>
          <p:nvCxnSpPr>
            <p:cNvPr id="109" name="直接连接符 108"/>
            <p:cNvCxnSpPr/>
            <p:nvPr/>
          </p:nvCxnSpPr>
          <p:spPr>
            <a:xfrm>
              <a:off x="5376194" y="1130300"/>
              <a:ext cx="29511" cy="4969685"/>
            </a:xfrm>
            <a:prstGeom prst="line">
              <a:avLst/>
            </a:prstGeom>
            <a:ln w="31750">
              <a:gradFill>
                <a:gsLst>
                  <a:gs pos="0">
                    <a:schemeClr val="accent5">
                      <a:hueOff val="-4200000"/>
                    </a:schemeClr>
                  </a:gs>
                  <a:gs pos="100000">
                    <a:schemeClr val="accent5"/>
                  </a:gs>
                </a:gsLst>
              </a:gradFill>
            </a:ln>
          </p:spPr>
          <p:style>
            <a:lnRef idx="0">
              <a:srgbClr val="FFFFFF"/>
            </a:lnRef>
            <a:fillRef idx="0">
              <a:srgbClr val="FFFFFF"/>
            </a:fillRef>
            <a:effectRef idx="0">
              <a:srgbClr val="FFFFFF"/>
            </a:effectRef>
            <a:fontRef idx="minor">
              <a:schemeClr val="tx1"/>
            </a:fontRef>
          </p:style>
        </p:cxnSp>
      </p:grpSp>
      <p:sp>
        <p:nvSpPr>
          <p:cNvPr id="4" name="文本框 3"/>
          <p:cNvSpPr txBox="1"/>
          <p:nvPr/>
        </p:nvSpPr>
        <p:spPr>
          <a:xfrm>
            <a:off x="210185" y="1043940"/>
            <a:ext cx="5504815" cy="645160"/>
          </a:xfrm>
          <a:prstGeom prst="rect">
            <a:avLst/>
          </a:prstGeom>
          <a:noFill/>
        </p:spPr>
        <p:txBody>
          <a:bodyPr wrap="square" rtlCol="0" anchor="t">
            <a:spAutoFit/>
          </a:bodyPr>
          <a:p>
            <a:pPr marL="0" indent="0" algn="ctr">
              <a:lnSpc>
                <a:spcPct val="100000"/>
              </a:lnSpc>
              <a:spcBef>
                <a:spcPts val="0"/>
              </a:spcBef>
              <a:spcAft>
                <a:spcPts val="0"/>
              </a:spcAft>
              <a:buSzPct val="100000"/>
              <a:buNone/>
            </a:pPr>
            <a:r>
              <a:rPr b="1"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sym typeface="+mn-ea"/>
              </a:rPr>
              <a:t>尼莫地平可有效提升临床疗效，减少脑血管痉挛发生风险，促进大脑中动脉血流速值改善</a:t>
            </a:r>
            <a:endParaRPr lang="zh-CN" altLang="en-US" b="1"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sym typeface="+mn-ea"/>
            </a:endParaRPr>
          </a:p>
        </p:txBody>
      </p:sp>
      <p:sp>
        <p:nvSpPr>
          <p:cNvPr id="20" name="文本框 19" descr="7b0a202020202262756c6c6574223a20227b5c2263617465676f727949645c223a5c225c222c5c2274656d706c61746549645c223a32303233313539347d220a7d0a"/>
          <p:cNvSpPr txBox="1"/>
          <p:nvPr>
            <p:custDataLst>
              <p:tags r:id="rId7"/>
            </p:custDataLst>
          </p:nvPr>
        </p:nvSpPr>
        <p:spPr>
          <a:xfrm>
            <a:off x="194310" y="1597660"/>
            <a:ext cx="5669915" cy="850900"/>
          </a:xfrm>
          <a:prstGeom prst="rect">
            <a:avLst/>
          </a:prstGeom>
          <a:noFill/>
        </p:spPr>
        <p:txBody>
          <a:bodyPr wrap="square" rtlCol="0" anchor="t"/>
          <a:p>
            <a:pPr marL="171450" indent="-171450" fontAlgn="auto">
              <a:lnSpc>
                <a:spcPct val="150000"/>
              </a:lnSpc>
              <a:buFont typeface="Wingdings" panose="05000000000000000000" charset="0"/>
              <a:buChar char="Ø"/>
            </a:pP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rPr>
              <a:t>  </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一项研究探索尼莫地平在蛛网膜下腔出血后脑血管痉挛中的应用价值</a:t>
            </a:r>
            <a:endPar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endParaRPr>
          </a:p>
          <a:p>
            <a:pPr marL="171450" indent="-171450" fontAlgn="auto">
              <a:lnSpc>
                <a:spcPct val="150000"/>
              </a:lnSpc>
              <a:buFont typeface="Wingdings" panose="05000000000000000000" charset="0"/>
              <a:buChar char="Ø"/>
            </a:pP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rPr>
              <a:t>  </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纳入蛛网膜下腔出血后脑血管痉挛病患72例，</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分析用药后大脑中动脉血流速值的变化情况和临床疗效。</a:t>
            </a:r>
            <a:endPar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endParaRPr>
          </a:p>
          <a:p>
            <a:pPr marL="171450" indent="-171450" fontAlgn="auto">
              <a:lnSpc>
                <a:spcPct val="150000"/>
              </a:lnSpc>
              <a:buFont typeface="Wingdings" panose="05000000000000000000" charset="0"/>
              <a:buChar char="Ø"/>
            </a:pP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rPr>
              <a:t>  </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实验组：</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常规治疗</a:t>
            </a: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尼莫地平（</a:t>
            </a: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36</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例）；</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对照组：</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常规治疗（</a:t>
            </a: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36</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例）</a:t>
            </a:r>
            <a:endPar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endParaRPr>
          </a:p>
        </p:txBody>
      </p:sp>
      <p:graphicFrame>
        <p:nvGraphicFramePr>
          <p:cNvPr id="10" name="图表 9" descr="7b0a202020202263686172745265734964223a20223230343734353038220a7d0a"/>
          <p:cNvGraphicFramePr/>
          <p:nvPr/>
        </p:nvGraphicFramePr>
        <p:xfrm>
          <a:off x="193675" y="2430780"/>
          <a:ext cx="2178050" cy="145415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3" name="图表 22" descr="7b0a202020202263686172745265734964223a20223230343730323939220a7d0a"/>
          <p:cNvGraphicFramePr/>
          <p:nvPr/>
        </p:nvGraphicFramePr>
        <p:xfrm>
          <a:off x="248920" y="4037965"/>
          <a:ext cx="1954530" cy="13074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图表 23" descr="7b0a202020202263686172745265734964223a20223230343730323939220a7d0a"/>
          <p:cNvGraphicFramePr/>
          <p:nvPr/>
        </p:nvGraphicFramePr>
        <p:xfrm>
          <a:off x="2229485" y="2311400"/>
          <a:ext cx="3603625" cy="3144520"/>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p:cNvSpPr txBox="1"/>
          <p:nvPr/>
        </p:nvSpPr>
        <p:spPr>
          <a:xfrm>
            <a:off x="71755" y="5944235"/>
            <a:ext cx="5680075" cy="361950"/>
          </a:xfrm>
          <a:prstGeom prst="rect">
            <a:avLst/>
          </a:prstGeom>
          <a:noFill/>
        </p:spPr>
        <p:txBody>
          <a:bodyPr wrap="square" rtlCol="0" anchor="t">
            <a:noAutofit/>
          </a:bodyPr>
          <a:p>
            <a:pPr indent="0" fontAlgn="auto">
              <a:lnSpc>
                <a:spcPct val="150000"/>
              </a:lnSpc>
            </a:pPr>
            <a:r>
              <a:rPr lang="zh-CN" sz="1200" b="1" dirty="0">
                <a:solidFill>
                  <a:schemeClr val="tx1"/>
                </a:solidFill>
                <a:latin typeface="+mj-ea"/>
                <a:ea typeface="+mj-ea"/>
                <a:sym typeface="+mn-ea"/>
              </a:rPr>
              <a:t>结论</a:t>
            </a:r>
            <a:r>
              <a:rPr lang="zh-CN" sz="1200" dirty="0">
                <a:solidFill>
                  <a:schemeClr val="tx1"/>
                </a:solidFill>
                <a:latin typeface="+mj-ea"/>
                <a:ea typeface="+mj-ea"/>
                <a:sym typeface="+mn-ea"/>
              </a:rPr>
              <a:t>：</a:t>
            </a:r>
            <a:r>
              <a:rPr sz="1200" dirty="0">
                <a:solidFill>
                  <a:schemeClr val="tx1"/>
                </a:solidFill>
                <a:latin typeface="+mj-ea"/>
                <a:ea typeface="+mj-ea"/>
                <a:sym typeface="+mn-ea"/>
              </a:rPr>
              <a:t>尼莫地平可</a:t>
            </a:r>
            <a:r>
              <a:rPr sz="1200" b="1" dirty="0">
                <a:solidFill>
                  <a:srgbClr val="FF0000"/>
                </a:solidFill>
                <a:latin typeface="+mj-ea"/>
                <a:ea typeface="+mj-ea"/>
                <a:sym typeface="+mn-ea"/>
              </a:rPr>
              <a:t>有效提升临床疗效，减少脑血管痉挛</a:t>
            </a:r>
            <a:r>
              <a:rPr sz="1200" dirty="0">
                <a:solidFill>
                  <a:schemeClr val="tx1"/>
                </a:solidFill>
                <a:latin typeface="+mj-ea"/>
                <a:ea typeface="+mj-ea"/>
                <a:sym typeface="+mn-ea"/>
              </a:rPr>
              <a:t>发生风险，促进大脑中动脉血流速值改善</a:t>
            </a:r>
            <a:r>
              <a:rPr lang="zh-CN" sz="1200" dirty="0">
                <a:solidFill>
                  <a:schemeClr val="tx1"/>
                </a:solidFill>
                <a:latin typeface="+mj-ea"/>
                <a:ea typeface="+mj-ea"/>
                <a:sym typeface="+mn-ea"/>
              </a:rPr>
              <a:t>。</a:t>
            </a:r>
            <a:endParaRPr lang="zh-CN" sz="1200" dirty="0">
              <a:solidFill>
                <a:schemeClr val="tx1"/>
              </a:solidFill>
              <a:latin typeface="+mj-ea"/>
              <a:ea typeface="+mj-ea"/>
              <a:sym typeface="+mn-ea"/>
            </a:endParaRPr>
          </a:p>
        </p:txBody>
      </p:sp>
      <p:sp>
        <p:nvSpPr>
          <p:cNvPr id="13" name="文本框 12"/>
          <p:cNvSpPr txBox="1"/>
          <p:nvPr/>
        </p:nvSpPr>
        <p:spPr>
          <a:xfrm>
            <a:off x="6287135" y="1094105"/>
            <a:ext cx="5316855" cy="368300"/>
          </a:xfrm>
          <a:prstGeom prst="rect">
            <a:avLst/>
          </a:prstGeom>
          <a:noFill/>
        </p:spPr>
        <p:txBody>
          <a:bodyPr wrap="square" rtlCol="0" anchor="t">
            <a:spAutoFit/>
            <a:scene3d>
              <a:camera prst="orthographicFront"/>
              <a:lightRig rig="threePt" dir="t"/>
            </a:scene3d>
          </a:bodyPr>
          <a:p>
            <a:pPr algn="ctr"/>
            <a:r>
              <a:rPr b="1"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sym typeface="+mn-ea"/>
              </a:rPr>
              <a:t>Meta分析显示SAH后</a:t>
            </a:r>
            <a:r>
              <a:rPr b="1" dirty="0">
                <a:solidFill>
                  <a:srgbClr val="FF0000"/>
                </a:solidFill>
                <a:effectLst>
                  <a:reflection blurRad="6350" stA="53000" endA="300" endPos="35500" dir="5400000" sy="-90000" algn="bl" rotWithShape="0"/>
                </a:effectLst>
                <a:latin typeface="微软雅黑" panose="020B0503020204020204" charset="-122"/>
                <a:ea typeface="微软雅黑" panose="020B0503020204020204" charset="-122"/>
                <a:sym typeface="+mn-ea"/>
              </a:rPr>
              <a:t>口服尼莫地平患者预后最优</a:t>
            </a:r>
            <a:endParaRPr b="1" dirty="0">
              <a:solidFill>
                <a:srgbClr val="FF0000"/>
              </a:solidFill>
              <a:effectLst>
                <a:reflection blurRad="6350" stA="53000" endA="300" endPos="35500" dir="5400000" sy="-90000" algn="bl" rotWithShape="0"/>
              </a:effectLst>
              <a:latin typeface="微软雅黑" panose="020B0503020204020204" charset="-122"/>
              <a:ea typeface="微软雅黑" panose="020B0503020204020204" charset="-122"/>
              <a:sym typeface="+mn-ea"/>
            </a:endParaRPr>
          </a:p>
        </p:txBody>
      </p:sp>
      <p:sp>
        <p:nvSpPr>
          <p:cNvPr id="14" name="文本框 13" descr="7b0a202020202262756c6c6574223a20227b5c2263617465676f727949645c223a5c225c222c5c2274656d706c61746549645c223a32303233313539347d220a7d0a"/>
          <p:cNvSpPr txBox="1"/>
          <p:nvPr/>
        </p:nvSpPr>
        <p:spPr>
          <a:xfrm>
            <a:off x="6226810" y="1577975"/>
            <a:ext cx="5659755" cy="852805"/>
          </a:xfrm>
          <a:prstGeom prst="rect">
            <a:avLst/>
          </a:prstGeom>
          <a:noFill/>
        </p:spPr>
        <p:txBody>
          <a:bodyPr wrap="square" rtlCol="0" anchor="t">
            <a:noAutofit/>
          </a:bodyPr>
          <a:p>
            <a:pPr marL="171450" indent="-171450">
              <a:lnSpc>
                <a:spcPct val="150000"/>
              </a:lnSpc>
              <a:buFont typeface="Wingdings" panose="05000000000000000000" charset="0"/>
              <a:buChar char="Ø"/>
            </a:pPr>
            <a:r>
              <a:rPr 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一项评估钙拮抗剂是否能改善动脉瘤性蛛网膜下腔出血患者的预后荟萃分析</a:t>
            </a:r>
            <a:endPar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endParaRPr>
          </a:p>
          <a:p>
            <a:pPr marL="171450" indent="-171450">
              <a:lnSpc>
                <a:spcPct val="150000"/>
              </a:lnSpc>
              <a:buFont typeface="Wingdings" panose="05000000000000000000" charset="0"/>
              <a:buChar char="Ø"/>
            </a:pPr>
            <a:r>
              <a:rPr 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本研究搜索Cochrane中风组试验登记册（ 2006年4月）、</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MEDLINE（ 1966年至2006年3月）、</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EMBASE（ 1980年至2006年3月）、两份俄罗斯期刊</a:t>
            </a:r>
            <a:r>
              <a:rPr 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1990年至2003年），包含了</a:t>
            </a:r>
            <a:r>
              <a:rPr sz="12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sym typeface="+mn-ea"/>
              </a:rPr>
              <a:t>3361例患者的16项RCT</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研究。</a:t>
            </a:r>
            <a:endParaRPr sz="1200" kern="0" dirty="0">
              <a:latin typeface="Times New Roman" panose="02020603050405020304" pitchFamily="18" charset="0"/>
              <a:ea typeface="微软雅黑" panose="020B0503020204020204" charset="-122"/>
              <a:cs typeface="微软雅黑" panose="020B0503020204020204" charset="-122"/>
            </a:endParaRPr>
          </a:p>
          <a:p>
            <a:pPr marL="171450" indent="-171450">
              <a:lnSpc>
                <a:spcPct val="150000"/>
              </a:lnSpc>
              <a:buFont typeface="Wingdings" panose="05000000000000000000" charset="0"/>
              <a:buChar char="Ø"/>
            </a:pPr>
            <a:endPar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endParaRPr>
          </a:p>
          <a:p>
            <a:pPr marL="171450" indent="-171450">
              <a:lnSpc>
                <a:spcPct val="150000"/>
              </a:lnSpc>
              <a:buFont typeface="Wingdings" panose="05000000000000000000" charset="0"/>
              <a:buChar char="Ø"/>
            </a:pPr>
            <a:endPar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endParaRPr>
          </a:p>
          <a:p>
            <a:endPar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25" name="文本框 24"/>
          <p:cNvSpPr txBox="1"/>
          <p:nvPr/>
        </p:nvSpPr>
        <p:spPr>
          <a:xfrm>
            <a:off x="5824855" y="5463540"/>
            <a:ext cx="6266180" cy="737235"/>
          </a:xfrm>
          <a:prstGeom prst="rect">
            <a:avLst/>
          </a:prstGeom>
          <a:noFill/>
        </p:spPr>
        <p:txBody>
          <a:bodyPr wrap="square" rtlCol="0" anchor="t">
            <a:spAutoFit/>
          </a:bodyPr>
          <a:p>
            <a:pPr marL="594995" indent="-130810" algn="l" rtl="0" eaLnBrk="0">
              <a:lnSpc>
                <a:spcPct val="150000"/>
              </a:lnSpc>
              <a:spcBef>
                <a:spcPts val="5"/>
              </a:spcBef>
            </a:pPr>
            <a:r>
              <a:rPr sz="1400" b="1"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结论 ：</a:t>
            </a:r>
            <a:r>
              <a:rPr sz="14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CCB降低了不良结局的风险（</a:t>
            </a:r>
            <a:r>
              <a:rPr sz="14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RR=0.81, 95% CI 0.72-0.92），其中</a:t>
            </a:r>
            <a:r>
              <a:rPr sz="14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sym typeface="+mn-ea"/>
              </a:rPr>
              <a:t>口服尼莫地平</a:t>
            </a:r>
            <a:r>
              <a:rPr sz="14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在组间</a:t>
            </a:r>
            <a:r>
              <a:rPr sz="14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sym typeface="+mn-ea"/>
              </a:rPr>
              <a:t>改善最显著</a:t>
            </a:r>
            <a:r>
              <a:rPr sz="14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（RR=0.67, 95% CI 0.55-0.82）。</a:t>
            </a:r>
            <a:endParaRPr lang="zh-CN" altLang="en-US" sz="14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endParaRPr>
          </a:p>
        </p:txBody>
      </p:sp>
      <p:graphicFrame>
        <p:nvGraphicFramePr>
          <p:cNvPr id="26" name="图表 25"/>
          <p:cNvGraphicFramePr/>
          <p:nvPr/>
        </p:nvGraphicFramePr>
        <p:xfrm>
          <a:off x="6997700" y="2619375"/>
          <a:ext cx="4692650" cy="2713990"/>
        </p:xfrm>
        <a:graphic>
          <a:graphicData uri="http://schemas.openxmlformats.org/drawingml/2006/chart">
            <c:chart xmlns:c="http://schemas.openxmlformats.org/drawingml/2006/chart" xmlns:r="http://schemas.openxmlformats.org/officeDocument/2006/relationships" r:id="rId4"/>
          </a:graphicData>
        </a:graphic>
      </p:graphicFrame>
      <p:sp>
        <p:nvSpPr>
          <p:cNvPr id="29" name="文本框 28"/>
          <p:cNvSpPr txBox="1"/>
          <p:nvPr/>
        </p:nvSpPr>
        <p:spPr>
          <a:xfrm rot="5400000">
            <a:off x="5587365" y="3732530"/>
            <a:ext cx="2331085" cy="578485"/>
          </a:xfrm>
          <a:prstGeom prst="rect">
            <a:avLst/>
          </a:prstGeom>
          <a:noFill/>
        </p:spPr>
        <p:txBody>
          <a:bodyPr wrap="square" rtlCol="0" anchor="t">
            <a:spAutoFit/>
          </a:bodyPr>
          <a:p>
            <a:pPr algn="ctr" rtl="0" eaLnBrk="0">
              <a:lnSpc>
                <a:spcPct val="103000"/>
              </a:lnSpc>
            </a:pPr>
            <a:r>
              <a:rPr lang="zh-CN" sz="10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0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RR)</a:t>
            </a:r>
            <a:endParaRPr lang="en-US" altLang="zh-CN" sz="10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372110" algn="ctr" rtl="0" eaLnBrk="0">
              <a:lnSpc>
                <a:spcPct val="93000"/>
              </a:lnSpc>
            </a:pPr>
            <a:r>
              <a:rPr sz="1000" kern="0" spc="90" dirty="0">
                <a:solidFill>
                  <a:srgbClr val="000000">
                    <a:alpha val="100000"/>
                  </a:srgbClr>
                </a:solidFill>
                <a:latin typeface="微软雅黑" panose="020B0503020204020204" charset="-122"/>
                <a:ea typeface="微软雅黑" panose="020B0503020204020204" charset="-122"/>
                <a:cs typeface="等线" panose="02010600030101010101" charset="-122"/>
                <a:sym typeface="+mn-ea"/>
              </a:rPr>
              <a:t>不良临床结局相对</a:t>
            </a:r>
            <a:r>
              <a:rPr lang="zh-CN" sz="1000" kern="0" spc="90" dirty="0">
                <a:solidFill>
                  <a:srgbClr val="000000">
                    <a:alpha val="100000"/>
                  </a:srgbClr>
                </a:solidFill>
                <a:latin typeface="微软雅黑" panose="020B0503020204020204" charset="-122"/>
                <a:ea typeface="微软雅黑" panose="020B0503020204020204" charset="-122"/>
                <a:cs typeface="等线" panose="02010600030101010101" charset="-122"/>
                <a:sym typeface="+mn-ea"/>
              </a:rPr>
              <a:t>风险</a:t>
            </a:r>
            <a:endParaRPr lang="en-US" altLang="zh-CN" sz="1300" b="1" kern="0" spc="90" dirty="0">
              <a:solidFill>
                <a:srgbClr val="000000">
                  <a:alpha val="100000"/>
                </a:srgbClr>
              </a:solidFill>
              <a:latin typeface="等线" panose="02010600030101010101" charset="-122"/>
              <a:ea typeface="等线" panose="02010600030101010101" charset="-122"/>
              <a:cs typeface="等线" panose="02010600030101010101" charset="-122"/>
              <a:sym typeface="+mn-ea"/>
            </a:endParaRPr>
          </a:p>
          <a:p>
            <a:pPr marL="372110" algn="ctr" rtl="0" eaLnBrk="0">
              <a:lnSpc>
                <a:spcPct val="93000"/>
              </a:lnSpc>
            </a:pPr>
            <a:endParaRPr lang="en-US" altLang="zh-CN" sz="1300" b="1" kern="0" spc="90" dirty="0">
              <a:solidFill>
                <a:srgbClr val="000000">
                  <a:alpha val="100000"/>
                </a:srgbClr>
              </a:solidFill>
              <a:latin typeface="等线" panose="02010600030101010101" charset="-122"/>
              <a:ea typeface="等线" panose="02010600030101010101" charset="-122"/>
              <a:cs typeface="等线" panose="02010600030101010101" charset="-122"/>
              <a:sym typeface="+mn-ea"/>
            </a:endParaRPr>
          </a:p>
        </p:txBody>
      </p:sp>
      <p:sp>
        <p:nvSpPr>
          <p:cNvPr id="27" name="文本框 26"/>
          <p:cNvSpPr txBox="1"/>
          <p:nvPr>
            <p:custDataLst>
              <p:tags r:id="rId8"/>
            </p:custDataLst>
          </p:nvPr>
        </p:nvSpPr>
        <p:spPr>
          <a:xfrm>
            <a:off x="95250" y="5463540"/>
            <a:ext cx="5985510" cy="487680"/>
          </a:xfrm>
          <a:prstGeom prst="rect">
            <a:avLst/>
          </a:prstGeom>
          <a:noFill/>
        </p:spPr>
        <p:txBody>
          <a:bodyPr wrap="square" rtlCol="0" anchor="t"/>
          <a:p>
            <a:pPr indent="0" fontAlgn="auto">
              <a:lnSpc>
                <a:spcPct val="150000"/>
              </a:lnSpc>
            </a:pP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结果显示：不良反应发生率2.78%，</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比对照组</a:t>
            </a: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16.67%</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低（P&lt;0.05）；实验组治疗后的</a:t>
            </a: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大脑中动脉血流速值明显优于对照组</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（P&lt;0.05）；实验组</a:t>
            </a: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临床总有效率</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为</a:t>
            </a: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94.44%</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，比对照组的</a:t>
            </a: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75.0%</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高（P&lt;0.05）。</a:t>
            </a:r>
            <a:endPar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endParaRPr>
          </a:p>
        </p:txBody>
      </p:sp>
      <p:sp>
        <p:nvSpPr>
          <p:cNvPr id="19" name="文本框 18"/>
          <p:cNvSpPr txBox="1"/>
          <p:nvPr>
            <p:custDataLst>
              <p:tags r:id="rId9"/>
            </p:custDataLst>
          </p:nvPr>
        </p:nvSpPr>
        <p:spPr>
          <a:xfrm>
            <a:off x="60325" y="6572885"/>
            <a:ext cx="4231640" cy="293370"/>
          </a:xfrm>
          <a:prstGeom prst="rect">
            <a:avLst/>
          </a:prstGeom>
          <a:noFill/>
        </p:spPr>
        <p:txBody>
          <a:bodyPr wrap="square" rtlCol="0" anchor="t">
            <a:noAutofit/>
          </a:bodyPr>
          <a:p>
            <a:pPr algn="l"/>
            <a:r>
              <a:rPr lang="en-US" altLang="zh-CN" sz="600" kern="0">
                <a:solidFill>
                  <a:schemeClr val="tx1"/>
                </a:solidFill>
                <a:latin typeface="Times New Roman" panose="02020603050405020304" pitchFamily="18" charset="0"/>
                <a:ea typeface="微软雅黑" panose="020B0503020204020204" charset="-122"/>
                <a:cs typeface="+mn-lt"/>
              </a:rPr>
              <a:t>1. </a:t>
            </a:r>
            <a:r>
              <a:rPr lang="zh-CN" altLang="en-US" sz="600" kern="0">
                <a:solidFill>
                  <a:schemeClr val="tx1"/>
                </a:solidFill>
                <a:latin typeface="Times New Roman" panose="02020603050405020304" pitchFamily="18" charset="0"/>
                <a:ea typeface="微软雅黑" panose="020B0503020204020204" charset="-122"/>
                <a:cs typeface="+mn-lt"/>
              </a:rPr>
              <a:t>中国全科医学</a:t>
            </a:r>
            <a:r>
              <a:rPr lang="en-US" altLang="zh-CN" sz="600" kern="0">
                <a:solidFill>
                  <a:schemeClr val="tx1"/>
                </a:solidFill>
                <a:latin typeface="Times New Roman" panose="02020603050405020304" pitchFamily="18" charset="0"/>
                <a:ea typeface="微软雅黑" panose="020B0503020204020204" charset="-122"/>
                <a:cs typeface="+mn-lt"/>
              </a:rPr>
              <a:t>,2018,21:187-188.</a:t>
            </a:r>
            <a:endParaRPr lang="en-US" altLang="zh-CN" sz="600" kern="0">
              <a:solidFill>
                <a:schemeClr val="tx1"/>
              </a:solidFill>
              <a:latin typeface="Times New Roman" panose="02020603050405020304" pitchFamily="18" charset="0"/>
              <a:ea typeface="微软雅黑" panose="020B0503020204020204" charset="-122"/>
              <a:cs typeface="+mn-lt"/>
            </a:endParaRPr>
          </a:p>
          <a:p>
            <a:pPr algn="l"/>
            <a:r>
              <a:rPr lang="en-US" sz="600" kern="0" dirty="0">
                <a:solidFill>
                  <a:srgbClr val="000000">
                    <a:alpha val="100000"/>
                  </a:srgbClr>
                </a:solidFill>
                <a:latin typeface="Times New Roman" panose="02020603050405020304" pitchFamily="18" charset="0"/>
                <a:ea typeface="微软雅黑" panose="020B0503020204020204" charset="-122"/>
                <a:cs typeface="+mn-lt"/>
                <a:sym typeface="+mn-ea"/>
              </a:rPr>
              <a:t>2</a:t>
            </a:r>
            <a:r>
              <a:rPr sz="600" kern="0" dirty="0">
                <a:solidFill>
                  <a:srgbClr val="000000">
                    <a:alpha val="100000"/>
                  </a:srgbClr>
                </a:solidFill>
                <a:latin typeface="Times New Roman" panose="02020603050405020304" pitchFamily="18" charset="0"/>
                <a:ea typeface="微软雅黑" panose="020B0503020204020204" charset="-122"/>
                <a:cs typeface="+mn-lt"/>
                <a:sym typeface="+mn-ea"/>
              </a:rPr>
              <a:t>.</a:t>
            </a:r>
            <a:r>
              <a:rPr lang="en-US" sz="600" kern="0" dirty="0">
                <a:solidFill>
                  <a:srgbClr val="000000">
                    <a:alpha val="100000"/>
                  </a:srgbClr>
                </a:solidFill>
                <a:latin typeface="Times New Roman" panose="02020603050405020304" pitchFamily="18" charset="0"/>
                <a:ea typeface="微软雅黑" panose="020B0503020204020204" charset="-122"/>
                <a:cs typeface="+mn-lt"/>
                <a:sym typeface="+mn-ea"/>
              </a:rPr>
              <a:t> </a:t>
            </a:r>
            <a:r>
              <a:rPr sz="600" kern="0" dirty="0">
                <a:solidFill>
                  <a:srgbClr val="000000">
                    <a:alpha val="100000"/>
                  </a:srgbClr>
                </a:solidFill>
                <a:latin typeface="Times New Roman" panose="02020603050405020304" pitchFamily="18" charset="0"/>
                <a:ea typeface="微软雅黑" panose="020B0503020204020204" charset="-122"/>
                <a:cs typeface="+mn-lt"/>
                <a:sym typeface="+mn-ea"/>
              </a:rPr>
              <a:t>CNS Neurol Disord Drug Targets. 2011.10(7):834-44.</a:t>
            </a:r>
            <a:endParaRPr sz="600" kern="0" dirty="0">
              <a:latin typeface="Times New Roman" panose="02020603050405020304" pitchFamily="18" charset="0"/>
              <a:ea typeface="微软雅黑" panose="020B0503020204020204" charset="-122"/>
              <a:cs typeface="+mn-lt"/>
            </a:endParaRPr>
          </a:p>
          <a:p>
            <a:pPr algn="l"/>
            <a:endParaRPr lang="en-US" altLang="zh-CN" sz="600" kern="0" dirty="0">
              <a:solidFill>
                <a:schemeClr val="tx1"/>
              </a:solidFill>
              <a:latin typeface="Times New Roman" panose="02020603050405020304" pitchFamily="18" charset="0"/>
              <a:ea typeface="微软雅黑" panose="020B0503020204020204" charset="-122"/>
              <a:cs typeface="+mn-lt"/>
            </a:endParaRPr>
          </a:p>
        </p:txBody>
      </p:sp>
      <p:sp>
        <p:nvSpPr>
          <p:cNvPr id="15" name="文本框 14"/>
          <p:cNvSpPr txBox="1"/>
          <p:nvPr/>
        </p:nvSpPr>
        <p:spPr>
          <a:xfrm>
            <a:off x="2683510" y="3511550"/>
            <a:ext cx="704850" cy="229870"/>
          </a:xfrm>
          <a:prstGeom prst="rect">
            <a:avLst/>
          </a:prstGeom>
          <a:noFill/>
        </p:spPr>
        <p:txBody>
          <a:bodyPr wrap="square" rtlCol="0">
            <a:spAutoFit/>
          </a:bodyPr>
          <a:p>
            <a:pPr algn="ctr"/>
            <a:r>
              <a:rPr lang="en-US" altLang="zh-CN" sz="900"/>
              <a:t>P</a:t>
            </a:r>
            <a:r>
              <a:rPr lang="zh-CN" altLang="en-US" sz="900"/>
              <a:t>＜</a:t>
            </a:r>
            <a:r>
              <a:rPr lang="en-US" altLang="zh-CN" sz="900"/>
              <a:t>0.05</a:t>
            </a:r>
            <a:endParaRPr lang="en-US" altLang="zh-CN" sz="900"/>
          </a:p>
        </p:txBody>
      </p:sp>
      <p:sp>
        <p:nvSpPr>
          <p:cNvPr id="16" name="文本框 15"/>
          <p:cNvSpPr txBox="1"/>
          <p:nvPr/>
        </p:nvSpPr>
        <p:spPr>
          <a:xfrm>
            <a:off x="3666490" y="2914650"/>
            <a:ext cx="704850" cy="229870"/>
          </a:xfrm>
          <a:prstGeom prst="rect">
            <a:avLst/>
          </a:prstGeom>
          <a:noFill/>
        </p:spPr>
        <p:txBody>
          <a:bodyPr wrap="square" rtlCol="0">
            <a:spAutoFit/>
          </a:bodyPr>
          <a:p>
            <a:pPr algn="ctr"/>
            <a:r>
              <a:rPr lang="en-US" altLang="zh-CN" sz="900"/>
              <a:t>P</a:t>
            </a:r>
            <a:r>
              <a:rPr lang="zh-CN" altLang="en-US" sz="900"/>
              <a:t>＜</a:t>
            </a:r>
            <a:r>
              <a:rPr lang="en-US" altLang="zh-CN" sz="900"/>
              <a:t>0.05</a:t>
            </a:r>
            <a:endParaRPr lang="en-US" altLang="zh-CN" sz="900"/>
          </a:p>
        </p:txBody>
      </p:sp>
      <p:sp>
        <p:nvSpPr>
          <p:cNvPr id="17" name="文本框 16"/>
          <p:cNvSpPr txBox="1"/>
          <p:nvPr/>
        </p:nvSpPr>
        <p:spPr>
          <a:xfrm>
            <a:off x="4752340" y="2826385"/>
            <a:ext cx="704850" cy="229870"/>
          </a:xfrm>
          <a:prstGeom prst="rect">
            <a:avLst/>
          </a:prstGeom>
          <a:noFill/>
        </p:spPr>
        <p:txBody>
          <a:bodyPr wrap="square" rtlCol="0">
            <a:spAutoFit/>
          </a:bodyPr>
          <a:p>
            <a:pPr algn="ctr"/>
            <a:r>
              <a:rPr lang="en-US" altLang="zh-CN" sz="900"/>
              <a:t>P</a:t>
            </a:r>
            <a:r>
              <a:rPr lang="zh-CN" altLang="en-US" sz="900"/>
              <a:t>＜</a:t>
            </a:r>
            <a:r>
              <a:rPr lang="en-US" altLang="zh-CN" sz="900"/>
              <a:t>0.05</a:t>
            </a:r>
            <a:endParaRPr lang="en-US" altLang="zh-CN" sz="900"/>
          </a:p>
        </p:txBody>
      </p:sp>
      <p:sp>
        <p:nvSpPr>
          <p:cNvPr id="18" name="文本框 17"/>
          <p:cNvSpPr txBox="1"/>
          <p:nvPr/>
        </p:nvSpPr>
        <p:spPr>
          <a:xfrm>
            <a:off x="983615" y="3885565"/>
            <a:ext cx="704850" cy="229870"/>
          </a:xfrm>
          <a:prstGeom prst="rect">
            <a:avLst/>
          </a:prstGeom>
          <a:noFill/>
        </p:spPr>
        <p:txBody>
          <a:bodyPr wrap="square" rtlCol="0">
            <a:spAutoFit/>
          </a:bodyPr>
          <a:p>
            <a:pPr algn="ctr"/>
            <a:r>
              <a:rPr lang="en-US" altLang="zh-CN" sz="900"/>
              <a:t>P</a:t>
            </a:r>
            <a:r>
              <a:rPr lang="zh-CN" altLang="en-US" sz="900"/>
              <a:t>＜</a:t>
            </a:r>
            <a:r>
              <a:rPr lang="en-US" altLang="zh-CN" sz="900"/>
              <a:t>0.05</a:t>
            </a:r>
            <a:endParaRPr lang="en-US" altLang="zh-CN" sz="900"/>
          </a:p>
        </p:txBody>
      </p:sp>
      <p:sp>
        <p:nvSpPr>
          <p:cNvPr id="21" name="文本框 20"/>
          <p:cNvSpPr txBox="1"/>
          <p:nvPr/>
        </p:nvSpPr>
        <p:spPr>
          <a:xfrm>
            <a:off x="922020" y="2658745"/>
            <a:ext cx="704850" cy="229870"/>
          </a:xfrm>
          <a:prstGeom prst="rect">
            <a:avLst/>
          </a:prstGeom>
          <a:noFill/>
        </p:spPr>
        <p:txBody>
          <a:bodyPr wrap="square" rtlCol="0">
            <a:spAutoFit/>
          </a:bodyPr>
          <a:p>
            <a:pPr algn="ctr"/>
            <a:r>
              <a:rPr lang="en-US" altLang="zh-CN" sz="900"/>
              <a:t>P</a:t>
            </a:r>
            <a:r>
              <a:rPr lang="zh-CN" altLang="en-US" sz="900"/>
              <a:t>＜</a:t>
            </a:r>
            <a:r>
              <a:rPr lang="en-US" altLang="zh-CN" sz="900"/>
              <a:t>0.05</a:t>
            </a:r>
            <a:endParaRPr lang="en-US" altLang="zh-CN" sz="900"/>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250"/>
                                        <p:tgtEl>
                                          <p:spTgt spid="2"/>
                                        </p:tgtEl>
                                      </p:cBhvr>
                                    </p:animEffec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par>
                          <p:cTn id="17" fill="hold">
                            <p:stCondLst>
                              <p:cond delay="500"/>
                            </p:stCondLst>
                            <p:childTnLst>
                              <p:par>
                                <p:cTn id="18" presetID="2" presetClass="entr" presetSubtype="8"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0-#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0-#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62" grpId="0" bldLvl="0" animBg="1"/>
      <p:bldP spid="8" grpId="0" bldLvl="0" animBg="1"/>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91900" y="980728"/>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创新性</a:t>
            </a:r>
            <a:endParaRPr kumimoji="0" lang="zh-CN" altLang="en-US" sz="2400" b="1" i="0" u="none" strike="noStrike" kern="0" cap="none" spc="0" normalizeH="0" baseline="0" noProof="0">
              <a:ln>
                <a:noFill/>
              </a:ln>
              <a:solidFill>
                <a:schemeClr val="tx1"/>
              </a:solidFill>
              <a:effectLst/>
              <a:uLnTx/>
              <a:uFillTx/>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9</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sp>
        <p:nvSpPr>
          <p:cNvPr id="16" name="圆角矩形 15"/>
          <p:cNvSpPr/>
          <p:nvPr/>
        </p:nvSpPr>
        <p:spPr>
          <a:xfrm>
            <a:off x="591820" y="1137920"/>
            <a:ext cx="1968500" cy="485775"/>
          </a:xfrm>
          <a:prstGeom prst="roundRect">
            <a:avLst/>
          </a:prstGeom>
          <a:solidFill>
            <a:schemeClr val="accent5"/>
          </a:solidFill>
          <a:effectLst>
            <a:outerShdw blurRad="50800" dist="38100" dir="5400000" algn="t" rotWithShape="0">
              <a:prstClr val="black">
                <a:alpha val="40000"/>
              </a:prstClr>
            </a:outerShdw>
          </a:effectLst>
        </p:spPr>
        <p:style>
          <a:lnRef idx="0">
            <a:srgbClr val="FFFFFF"/>
          </a:lnRef>
          <a:fillRef idx="2">
            <a:schemeClr val="accent1"/>
          </a:fillRef>
          <a:effectRef idx="1">
            <a:schemeClr val="accent1"/>
          </a:effectRef>
          <a:fontRef idx="minor">
            <a:schemeClr val="lt1"/>
          </a:fontRef>
        </p:style>
        <p:txBody>
          <a:bodyPr rtlCol="0" anchor="ctr"/>
          <a:p>
            <a:pPr algn="ctr"/>
            <a:r>
              <a:rPr lang="zh-CN" altLang="en-US" b="1">
                <a:solidFill>
                  <a:schemeClr val="bg1"/>
                </a:solidFill>
              </a:rPr>
              <a:t>药品注册分类</a:t>
            </a:r>
            <a:endParaRPr lang="zh-CN" altLang="en-US" b="1">
              <a:solidFill>
                <a:schemeClr val="bg1"/>
              </a:solidFill>
            </a:endParaRPr>
          </a:p>
        </p:txBody>
      </p:sp>
      <p:sp>
        <p:nvSpPr>
          <p:cNvPr id="17" name="矩形 16"/>
          <p:cNvSpPr/>
          <p:nvPr/>
        </p:nvSpPr>
        <p:spPr>
          <a:xfrm>
            <a:off x="591820" y="1729105"/>
            <a:ext cx="1933575" cy="3609975"/>
          </a:xfrm>
          <a:prstGeom prst="rect">
            <a:avLst/>
          </a:prstGeom>
          <a:solidFill>
            <a:schemeClr val="bg2"/>
          </a:solidFill>
          <a:effectLst>
            <a:outerShdw blurRad="50800" dist="38100" dir="2700000" algn="tl"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r>
              <a:rPr lang="zh-CN" altLang="en-US"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化学药品</a:t>
            </a:r>
            <a:r>
              <a:rPr lang="en-US" altLang="zh-CN"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类</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iSans Normal" panose="00000500000000000000" charset="-122"/>
            </a:endParaRPr>
          </a:p>
          <a:p>
            <a:pPr algn="ct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iSans Normal" panose="00000500000000000000" charset="-122"/>
            </a:endParaRPr>
          </a:p>
        </p:txBody>
      </p:sp>
      <p:sp>
        <p:nvSpPr>
          <p:cNvPr id="18" name="圆角矩形 17"/>
          <p:cNvSpPr/>
          <p:nvPr/>
        </p:nvSpPr>
        <p:spPr>
          <a:xfrm>
            <a:off x="3184525" y="1121410"/>
            <a:ext cx="2458085" cy="485775"/>
          </a:xfrm>
          <a:prstGeom prst="roundRect">
            <a:avLst/>
          </a:prstGeom>
          <a:solidFill>
            <a:schemeClr val="accent5"/>
          </a:solidFill>
          <a:effectLst>
            <a:outerShdw blurRad="50800" dist="38100" dir="5400000" algn="t" rotWithShape="0">
              <a:prstClr val="black">
                <a:alpha val="40000"/>
              </a:prstClr>
            </a:outerShdw>
          </a:effectLst>
        </p:spPr>
        <p:style>
          <a:lnRef idx="0">
            <a:srgbClr val="FFFFFF"/>
          </a:lnRef>
          <a:fillRef idx="2">
            <a:schemeClr val="accent1"/>
          </a:fillRef>
          <a:effectRef idx="1">
            <a:schemeClr val="accent1"/>
          </a:effectRef>
          <a:fontRef idx="minor">
            <a:schemeClr val="lt1"/>
          </a:fontRef>
        </p:style>
        <p:txBody>
          <a:bodyPr rtlCol="0" anchor="ctr"/>
          <a:p>
            <a:pPr algn="ctr"/>
            <a:r>
              <a:rPr lang="zh-CN" altLang="en-US" b="1"/>
              <a:t>疗效</a:t>
            </a:r>
            <a:endParaRPr lang="zh-CN" altLang="en-US" b="1"/>
          </a:p>
        </p:txBody>
      </p:sp>
      <p:sp>
        <p:nvSpPr>
          <p:cNvPr id="19" name="矩形 18"/>
          <p:cNvSpPr/>
          <p:nvPr>
            <p:custDataLst>
              <p:tags r:id="rId3"/>
            </p:custDataLst>
          </p:nvPr>
        </p:nvSpPr>
        <p:spPr>
          <a:xfrm>
            <a:off x="3184525" y="1712595"/>
            <a:ext cx="2457450" cy="3583940"/>
          </a:xfrm>
          <a:prstGeom prst="rect">
            <a:avLst/>
          </a:prstGeom>
          <a:solidFill>
            <a:schemeClr val="bg2"/>
          </a:solidFill>
          <a:effectLst>
            <a:outerShdw blurRad="50800" dist="38100" dir="2700000" algn="tl"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20" name="圆角矩形 19"/>
          <p:cNvSpPr/>
          <p:nvPr/>
        </p:nvSpPr>
        <p:spPr>
          <a:xfrm>
            <a:off x="6266815" y="1121410"/>
            <a:ext cx="2451100" cy="485775"/>
          </a:xfrm>
          <a:prstGeom prst="roundRect">
            <a:avLst/>
          </a:prstGeom>
          <a:solidFill>
            <a:schemeClr val="accent5"/>
          </a:solidFill>
          <a:effectLst>
            <a:outerShdw blurRad="50800" dist="38100" dir="5400000" algn="t" rotWithShape="0">
              <a:prstClr val="black">
                <a:alpha val="40000"/>
              </a:prstClr>
            </a:outerShdw>
          </a:effectLst>
        </p:spPr>
        <p:style>
          <a:lnRef idx="0">
            <a:srgbClr val="FFFFFF"/>
          </a:lnRef>
          <a:fillRef idx="2">
            <a:schemeClr val="accent1"/>
          </a:fillRef>
          <a:effectRef idx="1">
            <a:schemeClr val="accent1"/>
          </a:effectRef>
          <a:fontRef idx="minor">
            <a:schemeClr val="lt1"/>
          </a:fontRef>
        </p:style>
        <p:txBody>
          <a:bodyPr rtlCol="0" anchor="ctr"/>
          <a:p>
            <a:pPr algn="ctr"/>
            <a:r>
              <a:rPr lang="zh-CN" altLang="en-US" b="1"/>
              <a:t>安全性</a:t>
            </a:r>
            <a:endParaRPr lang="zh-CN" altLang="en-US" b="1"/>
          </a:p>
        </p:txBody>
      </p:sp>
      <p:sp>
        <p:nvSpPr>
          <p:cNvPr id="21" name="矩形 20"/>
          <p:cNvSpPr/>
          <p:nvPr>
            <p:custDataLst>
              <p:tags r:id="rId4"/>
            </p:custDataLst>
          </p:nvPr>
        </p:nvSpPr>
        <p:spPr>
          <a:xfrm>
            <a:off x="6266815" y="1712595"/>
            <a:ext cx="2426335" cy="3609975"/>
          </a:xfrm>
          <a:prstGeom prst="rect">
            <a:avLst/>
          </a:prstGeom>
          <a:solidFill>
            <a:schemeClr val="bg2"/>
          </a:solidFill>
          <a:effectLst>
            <a:outerShdw blurRad="50800" dist="38100" dir="2700000" algn="tl"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22" name="圆角矩形 21"/>
          <p:cNvSpPr/>
          <p:nvPr/>
        </p:nvSpPr>
        <p:spPr>
          <a:xfrm>
            <a:off x="9342120" y="1137920"/>
            <a:ext cx="2453005" cy="485775"/>
          </a:xfrm>
          <a:prstGeom prst="roundRect">
            <a:avLst/>
          </a:prstGeom>
          <a:solidFill>
            <a:schemeClr val="accent5"/>
          </a:solidFill>
          <a:effectLst>
            <a:outerShdw blurRad="50800" dist="38100" dir="5400000" algn="t" rotWithShape="0">
              <a:prstClr val="black">
                <a:alpha val="40000"/>
              </a:prstClr>
            </a:outerShdw>
          </a:effectLst>
        </p:spPr>
        <p:style>
          <a:lnRef idx="0">
            <a:srgbClr val="FFFFFF"/>
          </a:lnRef>
          <a:fillRef idx="2">
            <a:schemeClr val="accent1"/>
          </a:fillRef>
          <a:effectRef idx="1">
            <a:schemeClr val="accent1"/>
          </a:effectRef>
          <a:fontRef idx="minor">
            <a:schemeClr val="lt1"/>
          </a:fontRef>
        </p:style>
        <p:txBody>
          <a:bodyPr rtlCol="0" anchor="ctr"/>
          <a:p>
            <a:pPr algn="ctr"/>
            <a:r>
              <a:rPr lang="zh-CN" altLang="en-US" b="1"/>
              <a:t>临床替代</a:t>
            </a:r>
            <a:endParaRPr lang="zh-CN" altLang="en-US" b="1"/>
          </a:p>
        </p:txBody>
      </p:sp>
      <p:sp>
        <p:nvSpPr>
          <p:cNvPr id="23" name="矩形 22"/>
          <p:cNvSpPr/>
          <p:nvPr/>
        </p:nvSpPr>
        <p:spPr>
          <a:xfrm>
            <a:off x="9342120" y="1729105"/>
            <a:ext cx="2435860" cy="3609975"/>
          </a:xfrm>
          <a:prstGeom prst="rect">
            <a:avLst/>
          </a:prstGeom>
          <a:solidFill>
            <a:schemeClr val="bg2"/>
          </a:solidFill>
          <a:effectLst>
            <a:outerShdw blurRad="50800" dist="38100" dir="2700000" algn="tl"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24" name="文本框 23"/>
          <p:cNvSpPr txBox="1"/>
          <p:nvPr>
            <p:custDataLst>
              <p:tags r:id="rId5"/>
            </p:custDataLst>
          </p:nvPr>
        </p:nvSpPr>
        <p:spPr>
          <a:xfrm>
            <a:off x="3107055" y="2351405"/>
            <a:ext cx="2570480" cy="2030095"/>
          </a:xfrm>
          <a:prstGeom prst="rect">
            <a:avLst/>
          </a:prstGeom>
          <a:noFill/>
        </p:spPr>
        <p:txBody>
          <a:bodyPr wrap="square" rtlCol="0">
            <a:spAutoFit/>
          </a:bodyPr>
          <a:p>
            <a:pPr marL="171450" indent="0" fontAlgn="auto">
              <a:lnSpc>
                <a:spcPct val="150000"/>
              </a:lnSpc>
              <a:buFont typeface="Wingdings" panose="05000000000000000000" charset="0"/>
              <a:buChar char="Ø"/>
            </a:pPr>
            <a:r>
              <a:rPr lang="en-US" altLang="zh-CN" sz="1200" kern="0" dirty="0">
                <a:latin typeface="Times New Roman" panose="02020603050405020304" pitchFamily="18" charset="0"/>
                <a:ea typeface="微软雅黑" panose="020B0503020204020204" charset="-122"/>
                <a:cs typeface="微软雅黑" panose="020B0503020204020204" charset="-122"/>
                <a:sym typeface="+mn-ea"/>
              </a:rPr>
              <a:t>  </a:t>
            </a:r>
            <a:r>
              <a:rPr lang="zh-CN" altLang="en-US" sz="1200" kern="0" dirty="0">
                <a:latin typeface="Times New Roman" panose="02020603050405020304" pitchFamily="18" charset="0"/>
                <a:ea typeface="微软雅黑" panose="020B0503020204020204" charset="-122"/>
                <a:cs typeface="微软雅黑" panose="020B0503020204020204" charset="-122"/>
                <a:sym typeface="+mn-ea"/>
              </a:rPr>
              <a:t>可有效提升临床疗效，促进大脑中动脉血流速值改善；</a:t>
            </a:r>
            <a:endParaRPr lang="zh-CN" altLang="en-US" sz="1200" kern="0" dirty="0">
              <a:latin typeface="Times New Roman" panose="02020603050405020304" pitchFamily="18" charset="0"/>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altLang="zh-CN"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  </a:t>
            </a:r>
            <a:r>
              <a:rPr lang="zh-CN" altLang="en-US"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可降低</a:t>
            </a:r>
            <a:r>
              <a:rPr lang="en-US" altLang="zh-CN" sz="1200" kern="0" dirty="0">
                <a:latin typeface="Times New Roman" panose="02020603050405020304" pitchFamily="18" charset="0"/>
                <a:ea typeface="微软雅黑" panose="020B0503020204020204" charset="-122"/>
                <a:cs typeface="微软雅黑" panose="020B0503020204020204" charset="-122"/>
                <a:sym typeface="+mn-ea"/>
              </a:rPr>
              <a:t>CVS</a:t>
            </a:r>
            <a:r>
              <a:rPr lang="zh-CN" altLang="en-US" sz="1200" kern="0" dirty="0">
                <a:latin typeface="Times New Roman" panose="02020603050405020304" pitchFamily="18" charset="0"/>
                <a:ea typeface="微软雅黑" panose="020B0503020204020204" charset="-122"/>
                <a:cs typeface="微软雅黑" panose="020B0503020204020204" charset="-122"/>
                <a:sym typeface="+mn-ea"/>
              </a:rPr>
              <a:t>、</a:t>
            </a:r>
            <a:r>
              <a:rPr lang="en-US" altLang="zh-CN"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DCI</a:t>
            </a:r>
            <a:r>
              <a:rPr lang="zh-CN" altLang="en-US" sz="1200" kern="0" dirty="0">
                <a:latin typeface="Times New Roman" panose="02020603050405020304" pitchFamily="18" charset="0"/>
                <a:ea typeface="微软雅黑" panose="020B0503020204020204" charset="-122"/>
                <a:cs typeface="微软雅黑" panose="020B0503020204020204" charset="-122"/>
                <a:sym typeface="+mn-ea"/>
              </a:rPr>
              <a:t>的发生风险；</a:t>
            </a:r>
            <a:endParaRPr lang="zh-CN" altLang="en-US" sz="1200" kern="0" dirty="0">
              <a:latin typeface="Times New Roman" panose="02020603050405020304" pitchFamily="18" charset="0"/>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altLang="zh-CN"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  </a:t>
            </a:r>
            <a:r>
              <a:rPr lang="zh-CN" altLang="en-US"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降低</a:t>
            </a:r>
            <a:r>
              <a:rPr lang="en-US" altLang="zh-CN" sz="1200" kern="0" dirty="0" err="1">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aSHA</a:t>
            </a:r>
            <a:r>
              <a:rPr lang="zh-CN" altLang="en-US"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的死亡率和不良预后，改善功能预后；</a:t>
            </a:r>
            <a:endParaRPr lang="zh-CN" altLang="en-US"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altLang="zh-CN" sz="1200" b="1"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  </a:t>
            </a:r>
            <a:r>
              <a:rPr lang="zh-CN" altLang="en-US" sz="1200" b="1"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是</a:t>
            </a:r>
            <a:r>
              <a:rPr lang="zh-CN" altLang="en-US" sz="1200" b="1" kern="0" dirty="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唯一</a:t>
            </a:r>
            <a:r>
              <a:rPr lang="zh-CN" altLang="en-US" sz="1200" b="1"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在多项研究中提供显著获益的治疗药物。</a:t>
            </a:r>
            <a:endParaRPr lang="zh-CN" altLang="en-US" sz="1200" b="1" kern="0" dirty="0">
              <a:latin typeface="Times New Roman" panose="02020603050405020304" pitchFamily="18" charset="0"/>
              <a:ea typeface="微软雅黑" panose="020B0503020204020204" charset="-122"/>
              <a:cs typeface="微软雅黑" panose="020B0503020204020204" charset="-122"/>
              <a:sym typeface="+mn-ea"/>
            </a:endParaRPr>
          </a:p>
        </p:txBody>
      </p:sp>
      <p:sp>
        <p:nvSpPr>
          <p:cNvPr id="25" name="文本框 24"/>
          <p:cNvSpPr txBox="1"/>
          <p:nvPr>
            <p:custDataLst>
              <p:tags r:id="rId6"/>
            </p:custDataLst>
          </p:nvPr>
        </p:nvSpPr>
        <p:spPr>
          <a:xfrm>
            <a:off x="6275705" y="2364105"/>
            <a:ext cx="2330450" cy="2030095"/>
          </a:xfrm>
          <a:prstGeom prst="rect">
            <a:avLst/>
          </a:prstGeom>
          <a:noFill/>
        </p:spPr>
        <p:txBody>
          <a:bodyPr wrap="square" rtlCol="0">
            <a:spAutoFit/>
          </a:bodyPr>
          <a:p>
            <a:pPr marL="171450" indent="0" fontAlgn="auto">
              <a:lnSpc>
                <a:spcPct val="150000"/>
              </a:lnSpc>
              <a:buFont typeface="Wingdings" panose="05000000000000000000" charset="0"/>
              <a:buChar char="Ø"/>
            </a:pPr>
            <a:r>
              <a:rPr lang="en-US" altLang="zh-CN" sz="1200" b="1" kern="0" spc="-1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1200" b="1" kern="0" spc="-1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降低低血压</a:t>
            </a:r>
            <a:r>
              <a:rPr lang="zh-CN" altLang="en-US" sz="1200" kern="0" spc="-1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的发生风险；</a:t>
            </a:r>
            <a:endParaRPr lang="zh-CN" altLang="en-US" sz="1200" kern="0" spc="-1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altLang="zh-CN" sz="1200" kern="0" spc="-3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1200" kern="0" spc="-3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乙醇含量低；</a:t>
            </a:r>
            <a:endParaRPr lang="zh-CN" altLang="en-US" sz="1200" kern="0" spc="-3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sz="1200" b="1" kern="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sz="1200" b="1" kern="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降低双硫仑反应、静脉炎</a:t>
            </a:r>
            <a:r>
              <a:rPr sz="1200" kern="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等不良反应及配置风险、药品污染等风险</a:t>
            </a:r>
            <a:r>
              <a:rPr lang="zh-CN" sz="1200" kern="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a:t>
            </a:r>
            <a:endParaRPr sz="1200" kern="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altLang="zh-CN" sz="1200" b="1"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1200" b="1"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满足</a:t>
            </a:r>
            <a:r>
              <a:rPr lang="zh-CN" altLang="en-US" sz="1200"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儿童、昏迷、吞咽困难等</a:t>
            </a:r>
            <a:r>
              <a:rPr lang="zh-CN" altLang="en-US" sz="1200" b="1"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患者安全用药需求</a:t>
            </a:r>
            <a:r>
              <a:rPr lang="zh-CN" altLang="en-US" sz="1200"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a:t>
            </a:r>
            <a:endParaRPr lang="zh-CN" altLang="en-US" sz="1200"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6" name="文本框 25"/>
          <p:cNvSpPr txBox="1"/>
          <p:nvPr>
            <p:custDataLst>
              <p:tags r:id="rId7"/>
            </p:custDataLst>
          </p:nvPr>
        </p:nvSpPr>
        <p:spPr>
          <a:xfrm>
            <a:off x="9439275" y="1993265"/>
            <a:ext cx="2330450" cy="3138170"/>
          </a:xfrm>
          <a:prstGeom prst="rect">
            <a:avLst/>
          </a:prstGeom>
          <a:noFill/>
        </p:spPr>
        <p:txBody>
          <a:bodyPr wrap="square" rtlCol="0">
            <a:spAutoFit/>
          </a:bodyPr>
          <a:p>
            <a:pPr marL="171450" indent="0" fontAlgn="auto">
              <a:lnSpc>
                <a:spcPct val="150000"/>
              </a:lnSpc>
              <a:buFont typeface="Wingdings" panose="05000000000000000000" charset="0"/>
              <a:buChar char="Ø"/>
            </a:pPr>
            <a:r>
              <a:rPr lang="en-US"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直接口服或鼻/胃管给药</a:t>
            </a:r>
            <a:r>
              <a:rPr sz="12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2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依从性更高。</a:t>
            </a:r>
            <a:r>
              <a:rPr sz="12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解决序贯疗法对于酒精中毒</a:t>
            </a:r>
            <a:r>
              <a:rPr sz="12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或酒精代谢受损的患者，静脉炎、低血</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压高危人群</a:t>
            </a:r>
            <a:r>
              <a:rPr lang="zh-CN"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以及其他吞咽</a:t>
            </a:r>
            <a:r>
              <a:rPr sz="1200" kern="0" spc="9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困难等</a:t>
            </a:r>
            <a:r>
              <a:rPr sz="1200" b="1" kern="0" spc="90" dirty="0" err="1">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特殊人群及儿童</a:t>
            </a:r>
            <a:r>
              <a:rPr sz="1200" b="1" kern="0" spc="80" dirty="0" err="1">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用药</a:t>
            </a:r>
            <a:r>
              <a:rPr sz="1200" kern="0" spc="8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困境</a:t>
            </a:r>
            <a:r>
              <a:rPr sz="12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sz="12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sz="1200" dirty="0">
              <a:latin typeface="微软雅黑" panose="020B0503020204020204" charset="-122"/>
              <a:ea typeface="微软雅黑" panose="020B0503020204020204" charset="-122"/>
              <a:cs typeface="微软雅黑" panose="020B0503020204020204" charset="-122"/>
            </a:endParaRPr>
          </a:p>
          <a:p>
            <a:pPr marL="171450" indent="0" fontAlgn="auto">
              <a:lnSpc>
                <a:spcPct val="150000"/>
              </a:lnSpc>
              <a:buFont typeface="Wingdings" panose="05000000000000000000" charset="0"/>
              <a:buChar char="Ø"/>
            </a:pPr>
            <a:r>
              <a:rPr lang="en-US" altLang="zh-CN"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与</a:t>
            </a:r>
            <a:r>
              <a:rPr sz="1200" kern="0" spc="9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注射剂</a:t>
            </a:r>
            <a:r>
              <a:rPr sz="12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+片/</a:t>
            </a:r>
            <a:r>
              <a:rPr sz="1200" kern="0" spc="9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胶囊序贯疗法</a:t>
            </a:r>
            <a:r>
              <a:rPr lang="zh-CN" altLang="en-US"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相比</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2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提供</a:t>
            </a:r>
            <a:r>
              <a:rPr sz="1200" b="1"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更为方便、</a:t>
            </a:r>
            <a:r>
              <a:rPr sz="1200" b="1" kern="0" spc="-26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 </a:t>
            </a:r>
            <a:r>
              <a:rPr sz="1200" b="1"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安全</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的用药选择，</a:t>
            </a:r>
            <a:r>
              <a:rPr sz="1200" b="1" kern="0" spc="-26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 </a:t>
            </a:r>
            <a:r>
              <a:rPr sz="1200" b="1" kern="0" spc="70" dirty="0" err="1">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临床替代</a:t>
            </a:r>
            <a:r>
              <a:rPr sz="1200" kern="0" spc="7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更科学</a:t>
            </a:r>
            <a:r>
              <a:rPr lang="zh-CN" sz="1200" kern="0" spc="7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1200"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250"/>
                                        <p:tgtEl>
                                          <p:spTgt spid="2"/>
                                        </p:tgtEl>
                                      </p:cBhvr>
                                    </p:animEffect>
                                  </p:childTnLst>
                                </p:cTn>
                              </p:par>
                            </p:childTnLst>
                          </p:cTn>
                        </p:par>
                        <p:par>
                          <p:cTn id="13" fill="hold">
                            <p:stCondLst>
                              <p:cond delay="0"/>
                            </p:stCondLst>
                            <p:childTnLst>
                              <p:par>
                                <p:cTn id="14" presetID="2" presetClass="entr" presetSubtype="8" decel="10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0-#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0-#ppt_w/2"/>
                                          </p:val>
                                        </p:tav>
                                        <p:tav tm="100000">
                                          <p:val>
                                            <p:strVal val="#ppt_x"/>
                                          </p:val>
                                        </p:tav>
                                      </p:tavLst>
                                    </p:anim>
                                    <p:anim calcmode="lin" valueType="num">
                                      <p:cBhvr additive="base">
                                        <p:cTn id="2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8" grpId="0" bldLvl="0" animBg="1"/>
      <p:bldP spid="9"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1.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2.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3.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4.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5.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6.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7.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8.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ISLIDE.DIAGRAM" val="188a2dbe-43a9-4945-9bd5-638fded57017"/>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ISLIDE.DIAGRAM" val="188a2dbe-43a9-4945-9bd5-638fded57017"/>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ISLIDE.DIAGRAM" val="188a2dbe-43a9-4945-9bd5-638fded57017"/>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UNIT_PLACING_PICTURE_USER_VIEWPORT" val="{&quot;height&quot;:2301,&quot;width&quot;:8119}"/>
</p:tagLst>
</file>

<file path=ppt/tags/tag29.xml><?xml version="1.0" encoding="utf-8"?>
<p:tagLst xmlns:p="http://schemas.openxmlformats.org/presentationml/2006/main">
  <p:tag name="KSO_WM_UNIT_PLACING_PICTURE_USER_VIEWPORT" val="{&quot;height&quot;:2743,&quot;width&quot;:7944}"/>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ISLIDE.DIAGRAM" val="188a2dbe-43a9-4945-9bd5-638fded57017"/>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ISLIDE.DIAGRAM" val="188a2dbe-43a9-4945-9bd5-638fded57017"/>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ISLIDE.DIAGRAM" val="188a2dbe-43a9-4945-9bd5-638fded57017"/>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DIAGRAM_VIRTUALLY_FRAME" val="{&quot;height&quot;:285.55,&quot;left&quot;:244.65,&quot;top&quot;:134.85,&quot;width&quot;:456.35}"/>
</p:tagLst>
</file>

<file path=ppt/tags/tag4.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40.xml><?xml version="1.0" encoding="utf-8"?>
<p:tagLst xmlns:p="http://schemas.openxmlformats.org/presentationml/2006/main">
  <p:tag name="KSO_WM_DIAGRAM_VIRTUALLY_FRAME" val="{&quot;height&quot;:285.55,&quot;left&quot;:244.65,&quot;top&quot;:134.85,&quot;width&quot;:456.35}"/>
</p:tagLst>
</file>

<file path=ppt/tags/tag41.xml><?xml version="1.0" encoding="utf-8"?>
<p:tagLst xmlns:p="http://schemas.openxmlformats.org/presentationml/2006/main">
  <p:tag name="KSO_WM_DIAGRAM_VIRTUALLY_FRAME" val="{&quot;height&quot;:285.55,&quot;left&quot;:244.65,&quot;top&quot;:134.85,&quot;width&quot;:456.35}"/>
</p:tagLst>
</file>

<file path=ppt/tags/tag42.xml><?xml version="1.0" encoding="utf-8"?>
<p:tagLst xmlns:p="http://schemas.openxmlformats.org/presentationml/2006/main">
  <p:tag name="KSO_WM_DIAGRAM_VIRTUALLY_FRAME" val="{&quot;height&quot;:285.55,&quot;left&quot;:244.65,&quot;top&quot;:134.85,&quot;width&quot;:456.35}"/>
</p:tagLst>
</file>

<file path=ppt/tags/tag43.xml><?xml version="1.0" encoding="utf-8"?>
<p:tagLst xmlns:p="http://schemas.openxmlformats.org/presentationml/2006/main">
  <p:tag name="KSO_WM_DIAGRAM_VIRTUALLY_FRAME" val="{&quot;height&quot;:284.25,&quot;left&quot;:264.5,&quot;top&quot;:136.15,&quot;width&quot;:436.5}"/>
</p:tagLst>
</file>

<file path=ppt/tags/tag44.xml><?xml version="1.0" encoding="utf-8"?>
<p:tagLst xmlns:p="http://schemas.openxmlformats.org/presentationml/2006/main">
  <p:tag name="ISLIDE.DIAGRAM" val="188a2dbe-43a9-4945-9bd5-638fded57017"/>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ISLIDE.DIAGRAM" val="188a2dbe-43a9-4945-9bd5-638fded57017"/>
</p:tagLst>
</file>

<file path=ppt/tags/tag47.xml><?xml version="1.0" encoding="utf-8"?>
<p:tagLst xmlns:p="http://schemas.openxmlformats.org/presentationml/2006/main">
  <p:tag name="ISPRING_ULTRA_SCORM_COURSE_ID" val="8F73F4E4-F6F8-4FBC-821E-31CA0161945B"/>
  <p:tag name="ISPRING_SCORM_RATE_SLIDES" val="1"/>
  <p:tag name="ISPRINGONLINEFOLDERID" val="0"/>
  <p:tag name="ISPRINGONLINEFOLDERPATH" val="內容清單"/>
  <p:tag name="ISPRINGCLOUDFOLDERID" val="0"/>
  <p:tag name="ISPRINGCLOUDFOLDERPATH" val="函式庫"/>
  <p:tag name="ISPRING_PRESENTATION_TITLE" val="演示文稿1"/>
  <p:tag name="ISPRING_PRESENTER_PHOTO_0" val="png|iVBORw0KGgoAAAANSUhEUgAAAQwAAAAyCAYAAACpi+X6AAAABHNCSVQICAgIfAhkiAAAAAlwSFlz&#10;AABHGAAARxgBc4LeuQAAACV0RVh0U29mdHdhcmUATWFjcm9tZWRpYSBGaXJld29ya3MgTVggMjAw&#10;NId2rM8AAAAWdEVYdENyZWF0aW9uIFRpbWUAMDcvMzAvMTcbpQfcAAADMXByVld4nO2UQVbbQAyG&#10;Z6KpBFI8PQJH6CIH4DZZ9wblGrlMH+s+DsENypJFH+6vsSdAsQmvfZSNvsSOHXlG0i/JPx6+/0xf&#10;05fRucFnvMH5MB5uxgPO+/GwG/eHcb8f97hI42437hLIOGT+PZt/z+dfxTE+5x5/0biO2/Mr9rv0&#10;cs+n3Lr92wn7xbr9+oT9yu1ywv5Kgim9HuBkXw3gYbKvBvBrsq8q1O2XK/b72f55xX4329dK1O1r&#10;Gd52+8Wy/brbVyQ82lcyvDraLxftR/OKhOm/88z9/enn39X/7Qf7v/pY/w//3336YPmDIAiCIPgH&#10;8rvsSo/4raXEQgxvKv3TDGyUaFogKRNZX4CzSjNoWyvs/yv5zkWUTvhXA9VPlki0CrMk47QphViM&#10;uJQNHpPB1KTCkbKwiG5VJOEJNZbK3CJOYoOYecAIy0xVeFG1P4IS7VoUK1QUv00A30t8t2KeR1ZP&#10;Vs5UE7N5nki28FYLQkqM+FwbXCaywfqmS+6Rat6I9TB4vvJs8DWIXnAzBYbLxAXblllmaEyFkXNp&#10;K8RdIUg6GwpbKxieqp6/3yz6r7UOOOocQBmsRZAJKRTUMZM/5KVRG8oUsqEoTSxoXFACr1PrHk+b&#10;spcI19DDfRIqhTS8TVb8T+SuvwzSnGBbqGPwWRDGuWvA7tOYq+vipVXo7j1AWIhiNL00byqKZXIu&#10;sLd2QSu60kvIULcQoAfH5iXGzVAUVZWmGnnyOKrLnNGaUF1dsYokB/i3NgfkDe+z4LqztQpgrWZP&#10;owW/BPLOfIzteCVsirafZPEW5pQ/UQu4Vbv1H/pSIEdp/qbhQaDZdUPxzJsXNSSMQ9Hl9F/I0fsf&#10;y5ENJrG0Jj52D5RsvvxScYP8ffCaTXWWEX2D+GsbjIR3iLQueAs9f1LI527ZGwBDtHVts88/sfVq&#10;FU/MdZe21NUWf0d4raHQNPIGITDMbxOAH8NsI5z8XWSIgdhboKT5pXIUAwvEx7cHxS4NiZd9rpL6&#10;vFJabYCT5KeDQ8/eYtS/qUnz9P/H5X/pNgiCIAiCIAiCIAiCIAiCIAiCIAiCIAiCIAiCIAiCIAiC&#10;IAiCxm9LnZaLwrCmnAAAAEhta0JG+t7K/gAAAAQAAAAAAAAAAAAAAAAAAAAAAAAAAAAAAAAAAAAA&#10;AAAAAAAAAAAAAAAAAAAAAAAAAAAAAAAAAAAAAAAAAAAAAAAAKaQzoQAAHPxta1RTeJztXU9s49h5&#10;ZzY7O2vP/91iW7QXB0Ub9LCz/C+qhwCWZdnekW2NKO94tkEHEiXOKOOxd22PNxOFWTRoDgXazqVZ&#10;JEWaW9uc0p4K5NKeeilQoClaoEDPvfRY9JDc+n3fe6TIJ5IiZVmSXY53/SQ+PvLx933v9/1579Hb&#10;Dypng1pzrT9QvObDnf5A0xVD1dy2t19fcwey95gVj7aq7kA1LW9zq+UODNlrrtvuQLHU+5Yly7Lh&#10;Ne09vEZlAy7l0j+vUa+fDSoN+LW22joZSEtSR3KkJ1JD6kmH8KkvHXhbO9tQsww1h1CjSO9DbV/6&#10;Jpxx4DWrux24dWUVuoWFDb3rWV6lukV32t6GO0EBh9texV6nk+wa1dmbVFTqdLDygIq1HX6B9Rp9&#10;b7bopFqFvtWaVOywg3ajPyibXqXFKlvs6i2b3WSbXY8VW6vYyx3slexVd5X+wIJCxctUdzUqanBQ&#10;hUJlhYaFlwmZX41DRlqRVuHoKXx/Hz4dQNmWTqCmO0vMlHNiplwUZjc4ZhvSMeDyifQM6k6lXio2&#10;OsOml4KNHIuN40SwkVOwcSyGjabmRkfRGTxtBk+bwWMxeCwGj+XZjY/hLh3PtnnZ2AXUjDYc4B+y&#10;AXiPA7gmHYFyHQGMoFqgdOEzw2DChQlN1UhDs50BTUHT0tAUNK093dFJEJpmDIR2o8JqbFaGIX2b&#10;Q1qh8diXHA7oHQ6oDWC6oIsrUhM+vYRj3bGjNhZLxdWnO241Z8Jx2847bpMwuskx2oTjx6Rudag9&#10;vKhxm8MO5MBGvhhs7oxgc079mbKlnD9CN0dG2MTaI46tPPoz57HlU3qV0HlGuhHVoFBNBMU0lNQF&#10;ZSBl6ijdjUWpSmOtA6YwXZsWFSd16jjdjsWJs1N+jObO12maZDCEDIaQca7xtgllWzqTXl1Ki69E&#10;fVGDwWQwmNoMpjaDKd7TzDrgWqBGfXDcL+uA06Y+4JYCnI7AuJ3O0GlMdcEdfULLJjNoZAaNzKCR&#10;GTQyg0aOQHOTQ7MKinEM1r0Cv18iSBygtzlA2SwaijSEj6kzgKh+LECWngIQxXYhiLrn9IxUhpDK&#10;ENIZQjpDSGcBH4o1EvHhY1C4AgfyYOjHzS1Qr2+Ckr1kgV86krFjMB1IpcyhVDtpwbMIZa7weWIw&#10;1XI2MG9zMNdA4Q4oBfM0SDe8EkYtKuUL+HwkHaUnaPiwVbTMzroi6/nHrSEzJIkQEEk3LXqOjlzV&#10;yoylZvE4WlO6ubFLH9ClLoPOchhyvSm5FXKaW6FOSHbZIJsUoIcwTvt4VgQg3WAAKR1Bt/zsn8ww&#10;ctIGKqrFeN0iQgzhZHKjQEp1AUCN6lYwUCcdoE2o7dAAPUxVM6U8XT2bbrh4MXr2FsfoEdiC01h0&#10;SoKKCV5HWjSNTSP4qHPHh/J7lEStjJD+jQCvZxTrOKAx7SBt6mvTGtlNpPx0P1/AS1GdWMQEwi85&#10;+VVK57nSNsdM6+qZbefkg7LiZ065qcmPZIPI/3T8bJCApKtnsJyubznRn8gIZMBtHEjySaaPI8Jn&#10;+94IkhtzS/wPiCzzS/wPzdwQX48mzPLASzZjbDxB6pwb3x73TLAxAkxZ/qkC3ARc1V6PYSYajXTM&#10;JnGQ40mRZkqSoXPU/GM8cI8NlUHHMMyGndLLTI2B4qlubPC6RhbkFdnSSWKzaGhGIcKEGessA1m1&#10;uJdCQUlGtDQ1Di2ToWUytEw2lBkB4oeOKwxltDHNzRw4Xg+8lbb0fExqxGIolhmK5KKFUJTPi6LO&#10;UGQqFgsjzgkijmoKjgZPA4BbxVIkZY4kVzyTa56pJ4EZzMz5YLrxmadkpWzR9LAjPc8zijNpZTbv&#10;OV4taTCjoe5Mnf/IwNAY9oFshi0Nsz3J6ukzZI0WIuBESwtzdTGJ4WNQ0hVpm3/qScdZFDYPwIrR&#10;y5KSiXeFpuQ9miNT8BU/I5PsPqZjt0lu+DPujj8j9+c4dr6d7ASppxwZ7sy6jAz32MiEjHjWvEH7&#10;QrHLDpWfXa8HECUrmhilOLEJKzUlSBl6MhO43BemZ2H2G/rbOJ7J37Z6OfC8HiHDw+nOJ2dM98nT&#10;WUeUY5gGYIkrY97iYO3GLFGr0NwEBiXjZifak068I+ePg0kTDLBvMPyAhBR6xPwqGZw+PEozFBws&#10;1WIWguzBKpk1Uj5cAoP2QceSgq6xGN4LYYh+NS5ksGmep81nNdJtRDs2DMkAKfr7KQksp81AVTmo&#10;jipEIV3uSbOIZ4wdBtVlsFocV4sB6/DlWg4H1rFErwY/NP0PowuPmsEH3w1vNLnlbjb9QNAeDWri&#10;RHEjCP9mAL/WzQS/EMgE6KdmpxM8Sp17lDrDXnMY9lRqVBLSDMVYpMmII8Ck6E2m+FnhXQ7gPSXP&#10;ExfqnGTxf/zUvz8lpbR7552S4oxhCIwRZVbkWwRXSQHX1POB6wOnuIEnSQCq45ni3fhIm09aZePf&#10;0oT8m8lM8QDIbQszKRxOvROhXz2Ofn04RZ4w+DyowSdCoYxOTTFfvckAtZucmvl3BFpxYyn5Fgf6&#10;EY33Hk9v0AJPISjKtk5BmPsLvM5s88yYpsjpDASMQIRyrtRG7NLZIO82DNbJk/c/NHdDSi0zrIUV&#10;oNkxzhZ4qlZs+ojCoyki7Medmp87MrIDHO9xaXFxJy2bTVpYmw/GPC6ry7nVjXKr284AYhZn7Lzh&#10;UbyKqnEIMp817CMEAbs4y+rnPprc/hxJLwTjj+u7DyUXJ3ZwM0EchoqhMwzNKIbtHBCasXoox0HI&#10;0keTrJfwtTC6Ql7lakilRiUbvSYfvtlBuy6Fl+CkG3MtbtAKU61yLFZydttDfDuKVUcfn3gLLLmQ&#10;eEOCJbzYB419YNYHAkpmffBDw8fQ9h2jps+RLCTIhqk/t1hDAx+HaEePuJ6+9uXxPVM3aBCGcQnN&#10;eO+IY6rFYepY8ea8zGPPMk8Ml00WR5HR9vNslaER9/NuQu4oGcShr/kpwNgmTyldPY1JZ7FzWBTm&#10;EYUi0xwzOeA9xaonHq/x4zV2PICSrHWJG+sS01AfUlLQTeY45RvsjwnPdOsStdCZ5h4z6WZ0tHdi&#10;l9oJfmasdUly25Oy7NFZXK6K5E8mrCfbA6gOyVC/pGDHd+KvcRA1qTrBFFkpy1q8LAk5LeriRAEE&#10;VYlx1LMFlaoVkynZZDY6D07LQ5wgwNkgN+ezdMRiDUy25Ys+ZMp4nXNiDYzSiyNDZaaQ3Qw8mGe0&#10;0AKTmr2R5TsibOakGTkle448iFU0M//Eou8Ijtvmt+m7zpujrvM46O4FNveAVo7lTcLF58/Pr3q0&#10;JiWUhWvHetO+8mXJU4iWOFb5fI+mGaTSRh2YrAN4F46f0rzNuI1H0xjARvb0hIBhebzR8Ke4BXd6&#10;SsPX10Fc39OnncwXroMjs7FarBKWrWgq2I21GvHZdWGRgBNPgXH+oLhvd5gE5l5MOMvD1BUesGQw&#10;s2zm09ZbQeR8RKHMMwCeL7NK19npbbdIs9NW7DJbzIOEEFfz5CeTtJb5N/ZoEDgOwdshBL9JSZwV&#10;ylTkxpCWRuVYMB/gqI8PpSd+ewHGyhmMECUhnFLMohaaAqcD/gc/OdngziQ+IpuuCHmXYl59nBTe&#10;41L4iPLBDm3SO6FXIyAD4071lSHB5KcTthwzq2LHsklUsQVvilJto1ySywPVeI5I49uJoCQu4eIJ&#10;27cGF04kmUnSCiWSrWgeGf19r1avng1q4R24LonFpoRcP7RFySVx7NALA16QoPYSa7g4agyQGuOG&#10;GsOhtk5aXGtW6ZRmk9VtsmIfC68WjuJYh/iGX4zYhC6Fa/YSaybrksq6BMVG0KN70B8neAFFl2vj&#10;aeh9CicBFzt8RhRNnyM9Bx7xX1dR2/gIgN9ZYxffgs8bDXwVS429YkWmf16oSvGr+PtXsO4x1snn&#10;v44y4SX8KvxXCy9HcPm6rD7ldl/S84tya3L0RlUpXDOZ3DQmN62QWx653eZyawIyDjwt5k2eCtK7&#10;Hcgo7py9DOdMJtE2k2i7kGgeiS4HIxHnAtCXCcc1bmiewK/bS6mbTHI6k5xeSG6SscgkcEr+z7GP&#10;lzAW48/Zy3DOudhVUQqR5hHp0Ldq09u9houVXZ7i94/vJRyfTFwGE5dRSGsSaTXIiXRCe9Fdnt3w&#10;j+8lHJ9MWiUmrVIhrUmkVSNEugEevlSGx/cSjk8mLYtJyyqklUdat7i01vm+1E+I38LOyS0un7gz&#10;9saeMZksy0yW5UKWeWR5ncuyQpOpJ8EUqxvsCjsORp14dDI5OUxOTiGnPHJaCoI7HCvs9TtiQD6s&#10;EQPyYc1kMusymXULmU1i1R7Res3eiFUbHt9LOD6ZtHpMWr1CWpME243hPFfg4y8H3mG4bi+lbjLJ&#10;uUxybqRjNwM16kkdqUqieEbTcP58u682Yv3emPrJOqnwTC+WVSWEaK2qRr5pkW965FsLr+p5G5TA&#10;LtQ0XU0nAuhuCKCXcFaTFuk/puUYbBXLECYttm9lWe6o4b7J943hA6Y9u0MdFzC8qJvMC+B7AsAh&#10;aP1jSRDfH3aiI6vtdtLzd12ojlaWxZapME/5RvOC+jaHGms69D6cU9puIoJsxvdLs3Ashh9OtYa1&#10;arlditbqxrC2Y4ptzbSmpZSmitgjUXSXr/vzUoilkEKga4vWbKgGelxvyiXdVIQBoAUDoNO1HCNa&#10;aQW1pqP2FDP2QXput+N0R0U5ny7M29as03I/WghAa9c2aMEztBo3RlVZc6J9Cyu50imXlE6Skis9&#10;3dWNBCU32z1HVpKUfPTCitijTGN0obs/L6VY5koRelEU1I1RBHhk0zSTkLRkSxb5bIikaTKnKxZJ&#10;bFhyk5BkN07wNErwX0ZFWOjuz1sRmAc6arVj+5Pi+/k+oyiRc1xnXtDciUAT0OU4/zH54UJOnSzj&#10;/4ndjnNALuom83YTbHoL55ngJsSO4LJWBr1IGsG6ij9JI7hjdLSOkjCCTXOUGoYjuNvDn1gQkDWs&#10;rJZoobs/LzW4EajBJ3xNC75c+cV4WzSq+Gq4coTLhx1W2yl+tzhkwNELM3liyMtRyGaIFrXv86Za&#10;XJJ6RFtSTqVd/gKIp+PtkVqW20Y5ycTGuornuM68QPKzakEubZhfG2+wRfdltFfZDHaW60wj+bte&#10;q54N1muhec0ewbRFi5oxjqnA7zN6w6k/L9YL9ue0pVNvvWGfDapr6/jrAdR/FeKf51IH6vukYQjk&#10;MQdyF1oeSK8k9uKMF0BFRySOYzi2Lrm01RupaQ/O32Ebp7zq2kdw1S8//F7vR3/0r54XutOdSJst&#10;cLDZUus+/1sorOWbnOp6kbY3Im236XU/W1KVt/ktaSCVqNaUFPiRJVV6Hz47cAQ/4bEu/c07C46V&#10;oEamH4POLMFvBWrwmxe569IQTUDgFVIxv+OXJDly5nLozEe0C+pUesbPfQN7FDn7Vuhsf5nUMQs5&#10;gjYlyRDarMNVYdTTKwpoUy6UtJYgoU+36K/6PSWp+n/H6JDanQQttEiLm/TWsxPQh6TzxTsM35hW&#10;5a9RadNalEAPSBoiVsNWQQ9D52vCky9Bbw4oadIbI4U7oTO3afnnKf/DH33yo/xWitCKbbSKjJ4h&#10;0fBW16XfBPxdrjnR+96mXfyfcScYx1t3pP0StJdDP5rkClhu0qhLv4Ib+hGvcIOucMDHblz/Q62F&#10;ljZtfOzSU8S1DPV8ZEyzP0UAWgIc0qYxN+7ZRzXCJl3+DCTRkb7BRjlvew16i7mZkxFGqJDUTmn8&#10;2KR5p4macc/fB8vPPE7UWLHlUtBSHNd0JlLyBGzcpDVbTws2Ltj4CrGxUbBxwcaXiI2XAjZ+SXJA&#10;zS8YuWDkq8PIZsHIBSNfQka2ATX+OoGCkQtGvkKMLHJrwcgFIy8yI78zysj8fJqblNgfjy04uuDo&#10;q8PRasHRBUdfIo5e5hz9MY2Aj+HeT0GHC04uOPnqcLJecHLByZeIk/1MRoiTC0YuGPkKMbJWMHLB&#10;yAvHyDH6NN+VcI/fu+JsrBRsvABsXKyEK9j4MrLxjFfCFWxcsPEM2LhYCVew8WVi4zmuhCsYuWDk&#10;GTBysRKuYOTLyMhzWAlXMHLByDNg5GIlXMHIl4mRF2olXMHRBUfPgKOLlXAFR18mjp7rSriCkwtO&#10;ngEnFyvhCk6+TJw8x5VwBSMXjDwDRi5WwhWMvHiMXIXroxaGUA3eK8gYefiHKJ5EzpoNO7/R+f6T&#10;T2fIzW1gs7Kkw08XrmdNhZvTdVbUuLYQTy9HWo9b5Rw+l71sd8glusAE4XOTNKyU8iSjjKgBAkZu&#10;TfNX+XAmLzTrgjTLFOY3p6dZVm7NQk9DPbdu3ea6FWZ20bN8m2sX5mCBmWemX28+/OXD3ovDL/79&#10;CnuWmqAjyZ6lmCW8vH6l+Bzz9iuLNb2X0a9UhLF9VfzKPIzchPv26almxci/+JPPrjgji75jwcgF&#10;IxeM/P850r8TwXGFrsz+htVBKAa7GdqlvDKHOP/Nh9/b/esv9JlGZAZnXJe4Fhm5BD86nO9zswaf&#10;8O/yIRa+lljE5i7FccjQ54v1jRidu7yxfjZdW47oml83Qz2zf/5wa4Z6ppIOWaBbEPOSTllQqiD/&#10;yfUsi7U2Be0ab0nFWcOsNiiJQy+G4XRB626CdnaBoV/SdVdCPfT/TM4qPccR1NWD5ziZlcb9wX83&#10;f/Ld4y9MYUSewBVgxJJtesKf9Ql8fyp1Ej2JaJtn3GOJtvoyaJYxIvkuSfo0451uhc7PfpclqMcn&#10;fwG/xesrGZ++l+g5pj39sFX2p0++U9LTp99FfPrw9aNPfzfh6Z9K/l+VTPIXkhAQW8b173YMCuPu&#10;eCcWiSx3uxFBY/Q+orcbj0hHYn8uLr53Io7DHkbbxfXvVgwa6Xe7HYvF+DstR5AQ7xHF4TeAoStw&#10;lksMxJj3CXDNMbEWxgvYz9OAn9BCfSu42jWyJyv4O6eFQgujQ71LkahCnpACfdVHolSL7BZ6Lugx&#10;oa/Uhf8xcihLXk5efg+e9TiIurgtkj4Q7Zl0H39mxNZLOz/9/b+SPvi9Xz7/NyjZnaNjsBPT5yd0&#10;DdTFw8D+jo4lR3iuLK3mpREayBZl2iFPhHnEZZC4EvFZsB5HBWpEjzSiTLF1F0aBxfIWuTRiOfSn&#10;u1a4ZA9mZad/8KPvHu8/f7g+Q8+wS0jp5Pc55A+2KfNTFjxDRL4dyQ5RpE0zST3BM7yWGGXHeWjX&#10;AbFPKEJG/F6lZEiWQlkA1NpulClzyXkJjiBvn9H4meX4vub+z3f+IWZcLzN/hcbWkdSncXribTTg&#10;kTYarbPBfn0N/xDbY1Z4w2OqYbCj+MEbuSb++dNpXvPm0JZO9bo3fMs01asuBnv1AvbSLpS97kmb&#10;hOAHEO1g3ucl6SQ+HfL+TK3Yd4/PfiF98MNPW38ca8WWwXoxWY+3QOh1jj5NlpZ3Ke+X31LehBYH&#10;dK4TWIOoXsRn3xZD27qBtqkXqm1L4Vh2thyK0WyMVhUxbRHTFjFtEdMuYkyrBjGtcaEx7VvhvZ6z&#10;Wslm//PrgwXBXKV4RuHW7X2aWelKZgzmcmbMrwE2uI+2F6B8l+cI/D21Kzy7uwrP8wnOQMzKz3p9&#10;4HR2fjdy50WQA6KvwW/0Ldqk+w6UOq06DMvBoDmGlFUHY+SwTHiyOR5/JcDM8upP/6vzndc/+/zX&#10;FgJxl1ZwyIS7S+i68NkIzSXKhDjG69nZ5s1gXo/hPfw+I2b5xle+/U8Lgq8CdS5ZRT3IUPqx3aRs&#10;LuK75H+HPm4TSrNam3Tt9X/uSM97C4q3ekF435U2oN1Ligz7NCO4EkhglhHN9T//j97fIPYxUc2v&#10;kK8T7qPv8RyTT4y5uz7W82u9AxjcJyZI/jEXQsZRD0kOPCRtqjK+Tff28wbzke+11//S/AnKd+W3&#10;FwJ5A5CzyNKa8KwmWQuX+0k6jTOXcsFomx04u0w5A5PiDYvOaEti3vce5VWG+ZmhjraFtRtv4PUE&#10;HU9q242dref7BFPlflP6WMI3oLyYl8w//53e1xZI5mW+8wOlbAYZIZUYFXeFdEjmqBUmzQh0SN4u&#10;zRGolENC78wTosVvcYyj8hYzbG9AazHujmv5KZRt6SAyF/AGjv2xY7zJeRBbz0feb/W+9vU3j/9u&#10;gSTeJRuq0UopZkNVQskiieNcmkGjHFnUpXHeJf9RJ8Z1iWEdQeLvBBYHkc4r9XcTW2eV/HW+wuuY&#10;1rMeBmM9cnRe3tP379rvLYTkcd2WSv8bPA4u09gvjVhWf8VXFssaj714dEaRwcJg7ZBvgrEWrrNj&#10;kRdbTT8aeZXOifUdQOKQ1rizmpVgRd1MvdU/+wv7vT/84fFmjLe6GPGCPnm8EGGrlxG0n1C+8YR2&#10;Ik/D7067fhybGgKbvpfS/jRtP4SQVdmh+VaczfLZdJWs/sqwZraeU+9v93/8tPLJzwQ7epcwx/ns&#10;w6Bf2ZB6N7blS14Gs3yBFi7W/F6PtFSmtbgdyug4pL8a2XGHR0z426CdIv7qXvTXeuT1oX0fZRi2&#10;Uyq6NtrfC71JCBzNLIM82xXRs94VFV3XPP03oJgjbcbvi1KEFuP2RaE3lnc9tzg/VOyMYrNexc6o&#10;q7MzyhK0L/u+gXgG9t9EtUPsiRZ9VisQCxY+Lwvn35168Sw8+qaLgocLHr56PJx9/5a4a/Admj1+&#10;Bf3H9RRsz+Ar+Kzzp8ZdW+ucncM8gHlGhuAso6O0HixCtIL5RYXmCyy+Xt+lvYSdSD7EpLl/jeYS&#10;8Df7jmWZ5oTEaCWPjJaIEY+ZjZrtuteYO18FmXTp2HlkckeYhWsRovics5TPuF5cDVnhCihRVu/S&#10;CqG+xLLjNmDb55/QziIHh6X19nA1zUzlM3rfyyOREsihRDMtJZpxwd8mea4GZSRJIt62DSLxGqut&#10;s0Flrd4fuK5M/7wa++a6mobfGoHk3qasJns7HUqwG7CcOxIn7CXWNKu7nQFct1XpY7Feo8Le7g9U&#10;+NbqDxSv1qzSKc0mq9tkxT4WXmu/cjZgN/4ymOAdaRUe5cHZ4FED6k3Z2+Rly/4YrgVP0NqCJ2ht&#10;VfuDktvudBV8+NZ+7fwX8db3G2eD2nYL+7VWp8426vQEjVUCt77DjkGVBWVrBx+yUQcAFG+1UWeF&#10;TcXqGiuqVNhwlR6cWcX2G3W6w4eNh/2BgaXNvu6yooFYbdS2sPjQxnPaUK6zry283Id2hfCsN+hy&#10;dh2/1e09LKqsqNsE+c5j6k3dtvEpNlvb2GCz1SLtrJJ+4yj5jEpac+jt16g7+9vU11Zzu8NaYrFf&#10;XcViZ1s/G8AvgNSjwmWFwgpZKKCs4fmgGYZHBcDdWq3T9RuP6JTtHThle6cKHQN9rj8GuOurj0GV&#10;H2zgc+w12TMyCX+9AqNNQY3Hg9trBHx1ix51rY76vY7t1x5g9Xp9GyS9D8OiXmu5A/l+WTG91m7D&#10;Haiy19yCQ6pp3ldhpCiqV9mF77pVDKPzDKNKs0HjosV6vdvCXjd34CS1K5tWtwfw77sDw7yPwGoK&#10;fH3sDjRvt7lFw2uthoJs2HCOJvvnNGw4p+w11qNH19nRWvRojY7u10jdW6ur2I/WqtIfOPhV7Q90&#10;KHdBzy1vtbVOI7T1oEOd3cG0w5Ofvj764h9//HN4Bhv0wwK9IFXbalGxt0OC2LTXXGjzoLmD+8aa&#10;D7C4LxtepW7jgfp6FavrVerFh0gBAMoWndywK6xYxaJVAxPYauKtv/TVv5yoE+e5O9347Z0brz33&#10;fx//+rf//vM//cZXnn4Opqy1CqS3tb1xNtjfrdEWOVbQ5rj3tRLbHKfoHumHYpSYgqguUxArqh9W&#10;zwApsM9mGbWIfS6VVce/Gf37aAu08CM2nIELRBpQfBr4/OEPXn69wmhAYTQgp9PAyMW9jWb1bLCB&#10;6ghEimqIfIrKZEL5mJVs4Csy/kCLKghro0o326g+YAyB/8O3TbjFRvUjvNGuTQN5116l4fl/hJQC&#10;w2oX5bUAAAC3bWtCU3icXU7LCoMwEBT6I/0EY4nao8ZXMGmLRqqlFy0Eci7ksuy/N1HbQ+cyw+zM&#10;MrLNLVQdM0BwFExDiNNGd15oiGiMDVcaSBJhV/YaPPeDcYG8di29A8UkLIhsspC39eLOQyc8iYt8&#10;Q3B45sExICj71WTChVnpG6z1RimkBS5rC+O1Wkds9DfpNrqdYYiNF/MLVf8wkIaouHuleGEg0eco&#10;JbhrmizzV8/RKf5pmlLEQmUWcMcHGEtbktGSn+8AAAq1bWtCVPrOyv4Af1e6AAAAAAAAAAAAAAAA&#10;AAAAAAAAAAAAAAAAAAAAAAAAAAAAAAAAAAAAAAAAAAAAAAAAAAAAAAAAAAAAAAAAAAAAAAAAAAB4&#10;nO2djZHbOAxGU0gaSSEpJI2kkBSSRlJIbpCbd/PuC0jJWa8d23gzntXqh6QIEqIAkPr5cxiGYRiG&#10;YRiGYRiGYXhJvn///tvvx48f/x27J1WOe5fh2fnw4cNvv69fv/6q99q+Z/1XOaoMw/uBvM/i9vCW&#10;/rm7to7Vbyd/rkdXDXs+fvzY1tVK/u7/bH/69OnX32/fvv388uXLf/qi9he1r/IpKi/O5RjnkU79&#10;XK7az7Hab/mTdp1baVpf1bFhz0rOnf4vOvl//vz51zb1T/8tuZQMkDkyYj/nVP7IFJnX/mwX9GvO&#10;JT+3E9oC5Rv27ORfMvL4r+jkzzHkQn+1DJFztRX3WeTHNeA+vjqGPgDKYz0x7NnJ/6z+T/l37wzo&#10;eeRef6stINfatiz9zFjJ33oA6PuVnnXD0HNN+SPXklVd6z5IX/eYwHn4WZLHdroh24n1jOVfbcRp&#10;DP9SdeL+c7QfXc1YnG0fp19n+ylZWd4pD/pt5l3XeSyXsqxt2iB6hjHJ6pphGIZhGIZheEUYx9+T&#10;R7DXp//zby/vWfLd+h5c6mu6NvWueITL6O1qB8/mZ0id8Jb2vruW9/Od/M/Y8Y98hnme93W+xC69&#10;lfz/hv7zFlz+9LNhz8Omjk0m/Xfp28MX5GvpI53PkPokP85d+QNN52+kjFyP/ci+LNsv7d/apZfy&#10;tx/iUdtAyt9+Nh9zPyl9ic4suSAbbL7s55z0C9hnWCAj7HYF51HntA+T9me3HdoM90KemRby7uzZ&#10;mV7K33X0qOOBrv8DdWi94L5tP459e12M0C5+yH3Qdl/3/0o763jnb8xnSvbr9Fldkt6z639AtukD&#10;LuyrKZnhb3F/Q5b8v5M/fd8+QMf7WJ/Azt+Y8ict/ADk08n/KL1XkT/P9vqbsrG8i/TF2xfn+t7p&#10;BvSJ2wm6xboYdv7GlL/P6+RPnMqZ9FL+nNf5w/527FtLP1tBfaU/Lf139u3ltdRt0dWR/X08R8hj&#10;5UuElb8xfYi8p3Xl8XjmTHreph4eVf7DMAzDMAzDUGNb7Jv8PD6/Z1w99oAZY78ftn3xs02+iwu9&#10;FX/D/MNnZ2fT6vzg1gnoDseE59zA9C1CXuvza19nP8zyoK9GP5yjs6sg/5Xd13YwfHzYjtAb2H89&#10;x6dIv1DG7ttn53Pst+Mvx2gf2JHxSQ3HdP3cfhfXe5Hy5/puXqd9gbbvWub4D7p5RJ7rl/PP7Lfz&#10;NeiI6f/nWMl/pf9XdvD0padPHRsp7SL7sWMwzhzLdlngk9jFCwz/51ry73x+4LlfJS/PBSzO9H9w&#10;XIDLybl5zrDnWvIv0MnpOy94hhfW4c5z9fxf6Qa3OT//HatQzNyvNd27XO1bveN5fN7ZAhjD5/XE&#10;jTid1M/d+J9nAOT7v8vKsUx75D8MwzAMwzAM5xhf4GszvsDnhj60kuP4Ap8b29zGF/h65BqryfgC&#10;X4Od/McX+PxcU/7jC3w8rin/YnyBj8XK5ze+wGEYhmEYhmF4bi61lXTrhhxhfxI/bMT3XkPjld8R&#10;dmutrNi9I67g/dx+ZfuQ7in/tDM8M17XB9sbtrnCa/CsZGz5Y3/BJrdqSyubnOVvfyJl8vo8LuPK&#10;nmCbwepeKDN6zPLP9uh1Cp/BpmzbKza7+t92tO6bPJmG1xDDr4cNvms3Xf8vbNNjG1tg/U/a9vnQ&#10;bn291+fymoSr7wuRR8rf646xBprXxHp0kBG4Xnbf5DIpfz87V23GcvU1nfwdb+Rj9h+zn/5Jeuw/&#10;+r6Yj5FP7vd6ePeMe7km2Mch+4VluXou/qn8u/2d/NMX1MUi0a/R7aR/9A253TH8FNbz5MHxR2fX&#10;/+17K9KPA7eSf9cebPt3PAH9PX1H3b3s2kbGqJBe+ikf9Z2Btux6SR1w5Ee/lfwLr+NL7ACs1pzO&#10;e8172cnfZcjvC/uaR5V/kTEy6cfbra/Pca+nmWl1bWYXl5M+vy6/1f7dfayuzevynK5+nmHsPwzD&#10;MAzDMAywmlt1tL+bK/A3+FN2cazD7+zm1q32ec6F5wodvT/egpF/j30YtqHlnBpY+ed37cW2kdp2&#10;zD/f5bDfqfD3RPD/gY/5WtuT8C1xL5Y/37PxPb/qPBHLzH62jJuHI/3f2eat/9nmuz6209lGa/+M&#10;2yJx/vh6sAFyrb9R6G8JOcbEcqYs+IjuraduzVlbOxztp2/mOgEpf0APuC1g16ct2DeL/Ch7zhux&#10;36+bU9Ltp936u0CvwrXl3/WfS+TvOR/o7vzWoL/JuJN/Pg86n27BM+kV5wpfW/9fKn/rbXSwY23s&#10;w0M+5HGk/1P+tI1Mk/gQxwg8sj/nEjxuoo/Rr24h/8I+Pffn3TzyvDbHfzv548er9HP89+j+3GEY&#10;hmEYhmEYhnvgeMuMmVzFf96K3fvqcB1457Y/MNeLvBcj/zWe3+D4eubH0Y+Zg2O/XaazsqF4Dl76&#10;6myH8ryglQ/QxygT12b5sf86fh+fpsvT2aNeAWygaQ/Fbuc1Gjmvs6kXnlfHz363XDsU2z92/m6O&#10;l+279ueSNmXMcqXf0f2/81ViU352+af+o16591UMTzdPKOl8Oyv5U8/pR/T8NHw/2GbtH7T/0Pe2&#10;Kj/Hco6X91d+zzLPb8VO/pbZn8p/pf9T/jn/135kjmGr55jn8u7Wh9zJ320USIs29uxtwFj/W//d&#10;Sv6F/ZB+znMu4xLaA3mc0f+QbYM02bZP3O3vFXxCHv+tZPye8vf4L+f42QeY/sFiNf7byb/Ief7d&#10;+O9V5D8MwzAMwzAMwzAMwzAMwzAMwzAMwzC8LsRQFpd+DwQf/irWzjFAR1zin7/k3EvK8N4Q33JL&#10;WP+YtXMyf+KxKN+l8ue6jkrr7LcWujiUjownPuKSWEDilrwOzlGs+1H9GmKj4Npx9I6d8nd4iQvs&#10;Yvcpk7/r7rhfykt8lY+Rds4XIN7cMeeO1U28NhBrCGWfZS0yx5vv+jX5nzmX8x0/S16ORbqkfok5&#10;8s+xUe+xrlmu10a5OJbrfxEPTj/lfjs6PUo8l+/b3/6hLex0APG6xJJ5TkHeG8fpZ7v+Q/6OCVzh&#10;+0794ljKS+qXcykn6V5L/2dcfuLnMn2bNu191LO/t+HvKbke3G5dT7v7ct4dXhvM97Nqh36GIrfu&#10;ex9w5rni+TI5d4A2lBzVL9AuHJ96LXbtOvsr/cf/o/OyTXveV5ce/Y/7Slm5r1r3rcrqtaJgJbeM&#10;De3SpGw5j4W8EueV7Z62mRzVr88jT89VeivowVX/Pzvu/RP5c47n3GSafh528eBOt5uHRJ3nNyou&#10;WeerGyt2OtN5ZTv0+DjLfaZ+6f/dfIW3sivDkd6FTv45f6Pg3cB9lXtCxp4jdAav6ZjXeO6Q49Wt&#10;c49Yyb9rr4xTrB9W7Zv8L9Xnu3VKPW/qDEf9v/A8i9W7TCf/o7LzTKzyOg/kRF2yNtxqrGadmfJn&#10;TJjrBHqdL68r2L1be46Z3x26cvDdQ/RNrlnXcaZ+4ehbuxx7j3mLvKOu8s15GgljBch6Qb+n3vS7&#10;9JHeO9Pud++Eq7GAxzmXrBN6yXN6V7+U+0iunPPs81aHYXgz/wCggvog4L8lowAABXVta0JU+s7K&#10;/gB/aWAAAAAAAAAAAAAAAAAAAAAAAAAAAAAAAAAAAAAAAAAAAAAAAAAAAAAAAAAAAAAAAAAAAAAA&#10;AAAAAAAAAAAAAAAAAAAAAHic7ZvNjeM8DIbn6HOq8H3vrsJVpIpUkRbSR6pIFT7npu8zICIcgvq1&#10;PLPAPocHu4ht/bykSEr2fIUQvgAAAAD+Mqbw52uOjG57b/PS2O7IsbS209vv5ST9zmYfd4g8Thj/&#10;3u6rsV0Zz9G+H43zkvufHX2/4rOeD9yUxmfRqvHOerLtf9v+i5rfVohDL3Xv/R+w/109+/6fWyOT&#10;098U145eP3Zsr6jvGn/30HNKUZtTLtH2OY20jkun33n2Xwe2NRKtcS+psdm1q3WXXPOMPjSyf6kZ&#10;PJboA0viusT91PWaesSzWU9MPtP+Oh6GhrV+izbTz3rrf0drae0vMae0Llrj/zzAn4/4fMpmNkZN&#10;lVq/wycnl+6t8RGJyzoXpuzncW14dlFjt/aXeWl9vHWm9faw/V9CPldY3qqPludq6oecPc7w01vB&#10;jjbO6vtLOVR0re1L0OtXNBa/0LVBbx6qHUdJk974XDt2277Yf8v49hw+9co1c4/E2ZwWeoy2/pU+&#10;Uj5g68OWXPSMz0xKB4khur5agx/TSvnpaF4cYf97+MSFLXzXWX63+4i5st+aWHILdWtBtLe/672f&#10;9oFcvOihR+fW/J8a+yhK49d1VU38/0n753iocd/NnJ+hrUZotX+upimt/1QM+C37ax1r83+uzvBi&#10;SaqGOWL/S2Kua+g7D66tb0bUQUfmPSL+a/S4ZA95RJ8zddjX9DV8z1mixRxt39u2rcM3076uo3P1&#10;Tw1HYtNI+2u9rB+k7P/T8V9sbvfwO4/wyf86fvaeXZ2lc8kGLWcZom/ruaenibSla3bR0NbWtfaX&#10;tnI+XrL/3vfdWecyVlsT9uzFSvN4F+7r3f+NaufofMWeT+VTNob22D81zxb721zzjv5gfdKeCY6y&#10;v9ZgS/St107N+UtKl9b134td/zImeZehY/bduf+n8/9+7eroLuh8UPvOU9e6uRxhz9m8mNh6zl2z&#10;LmrQPt/bxmzaqJmL1Ec5f0/VTCPrf52jSnZM+UvuGdHmqubhxUTRrOac++Y830vrdwEeYifRv9aX&#10;LyFvt7VybD37/9Wsydo9/mT8suQv+pxf5wk5Y9iMZq2ktDgbrfXTjKXV/ikdX5lrvVi77//X+xOx&#10;i+cLtj4ovTO4Gq1snfBU7chcc+fc3nuhv8H+S/heQ3v2T/mC1vRq7h8V46ze3hwEWdubuaafrdnD&#10;Tc74vWfFh34j/8s6kH9HfffkzSU3Vp0PJQ7bnDICabfUptaj9x2A904q5zuj6v9aZHzv2MYWxvmA&#10;Z/+Sbt7ey67Bn8Lbm7xC2znbqrRtsf/R/N9ie53DpgNzrbF/Dd6Z3P5bbt82kiV83iWn6oNWP2q1&#10;/5nx39Y+tq7S3wfu3Dv9oGUuF0fzR/DP6kS/e/i89+p5N+PZ3O7PZZ820r9+w/5y3q3nV/r+177/&#10;3JTeR+0/RV1TmttvxlLnti31qW5vLbSp3wGMpsf++rxtjrFI4qTNLztztLenb0v94q1LTe67cDuX&#10;JXzOPI9oPsfxy/cmOb+wz3q5RTR8hP4Yf7b9c3WBF5+8/d8zcW8NqXekubxg5yJ+JOOTM/DRmksu&#10;SPmSzh9rYQ5nIH1718SnvXcS3vlfbr3IN+Vn+PRS0a43l7P+pgYAAAAAAAAAAAAAAAAAAAAAAAAA&#10;AAAAAAAAAAAAAAAAAAAAAAAAAAAAAAAAAAAAAAAAAAAAAAAAAAAAAAAAAAAAAAAAAAAAAAAAAAAA&#10;AAAAAAAAAAAAAAAAAAAAAAAAoJX/AOCrivumi2J+AAADJW1rQlT6zsr+AH95LAAAAAAAAAAAAAAA&#10;AAAAAAAAAAAAAAAAAAAAAAAAAAAAAAAAAAAAAAAAAAAAAAAAAAAAAAAAAAAAAAAAAAAAAAAAAAAA&#10;eJzt2s+R2jAUB+A9cqaKvedOFVRBFVRBC/RBFVTBmZsDM9bk5UVa22ADM/kO32TiP/Kuf9KzLO9X&#10;13VfAMB/a9X9+vq+uf+b9637fe/+GVnO/pZvd7Ov5Hzu903tA11/3rt/Nz4//1J/in3veHO//rVv&#10;S3+aN/OiZHwO24py74+VfY/kvw9ZPmKjD8zimQzGjMWp+Z+DU+hju1AXavMTHhPr7TGM8e/k0u/b&#10;VfY9k/9Q/eB15nj+x/FbzsnjettfQ/6fpcy5ahmXzIZq75jnxV7+H2OdxuYU64HsNj/MEeT/Gb6f&#10;mPcNPQsOI/K/LtDvmJ7/ecI9HTsXuIzIf4l+x/vzX6XMtmnc5vpf2vzpuqUt73/z5z/3OGyN79IH&#10;cv6HtD8rc4mr7BfLf+zzd0z+13TsLvWBnP82HFdrr/SPo/xntQnZjz1nqP5vK5nftx/DtXL+5Xlx&#10;arRZ1p+t+86rjP9r9++6fkvJopV/2R/nALHv1Mb/3SUdW6wr7TBv/nM9/8vYL+N4yvv/rrLtrtSN&#10;g/wXy//S/b2mv2tsj98CavnnOt3K/9DIOh8fa4h5/+tsGvkMyXP0Vv6tOUSuC8b+svLYzt8C9439&#10;re9/p7StlX+pE7X3vS5k7rm/rEef/V0jm5xn7ZjavDDapPbN+ZdTm98f0v0/VY555u9/dqHd2jnr&#10;dH3r/a916v6stTz6d38/5V9q/7bSZhz7V33gpe51ucztL+F+l22PfKvN+W+7du2Pa8Zlne8YtvlW&#10;vIx1mO/l7ItzGJOtNdox+deyjO+UtbqQfzbf/+YTa+zQGMvfdC7d8HtZzD/2ofv/V/0cILbXqvPb&#10;dG3fAeYR7+eY9ZVVqhVT8s/rRlNr+zrMCcwH5lGbg815bvlm2DrnMLLf5X7w7vsGAAAAAAAAAAAA&#10;AAAAAAAAAAAAAAAAAAAAAAAAAAAAAAAAAAAAAAAAAAAAAAAAAADM5zdT8ocUYo2ougAAAzxta0JU&#10;+s7K/gB/jlEAAAAAAAAAAAAAAAAAAAAAAAAAAAAAAAAAAAAAAAAAAAAAAAAAAAAAAAAAAAAAAAAA&#10;AAAAAAAAAAAAAAAAAAAAAAAAAHic7dq9caNAGAZgh8SuQvnlqkJVqApXoRbUh6tQFY6VcccMO/N5&#10;bxEIsxYwT/AEkoAF3v1j0Vvbtm8AAGzSof3z1nn1ebC8279c25F8236b+N27+rALc/L/6j+f1YHZ&#10;97u2W5ZN02eci1nmvzX9MfL8z6GcT3VgE/l/zDjGR3+MdM7xeIewXVeHjAfTvA+0w5J0f69P7JPk&#10;eRz6PHP3UEb+WxoTSvmna0nneJL/4vJ2WMOU8T9tU2rj7zvI/jTzHte+7rXlv9dnwKH+bcp+Nce+&#10;pfKfM/bPVbOu1s6/efLc41zuWOG64z09zDi/pOunbj+Q5ghfE7bd4liQcrwPzJGGpPtSq+6n414q&#10;ldFd9+eE/iv1HzXq+Bos+Uy25PNwfL6KZdwXyCI+X4xtm/LfYt/+2/kv+Twc23zT1628rk0dE/K+&#10;6yuc66M+run79FL+zYzzWKNaazI/baOlPv/Y/j/uTFmHnXsNcS0i79tSv3DfcPY1879UyD+5ZGXd&#10;RvqclOMx7HNqx9eRun2bUEbp/LY453t0L9fQ9sfyT5nm5Y71BelaY91M+045l/w4eZ3YoubJbB9Z&#10;cj1gLP8kzgse9cXHgW2m5B/XAOO6717WhJq+TTzzXJxnv/S7sKn5d04hn7Hjfbbf53ixnNL8r9s3&#10;tfdzuPbrTrKf65bdu6WPv/Sx587/3kL9il59/18t5V9rXWTp/MfeMw7N/0r1Z69rQc+4LDjW/0b+&#10;Y+VM3a7U73f1YevPAWvzG/nH9p/eg36EuVCq39ewXWnOn/pC/wlbX/7NgznrlPH/Wvg+7//vYftX&#10;37e9WLL9x7ab3vvk8//SuH/Nfo/bl47/6nu2J68e/+O6Qhzb47uD7vM5+8y28+/G/PtA9un30ljx&#10;0/Vu1pF/J/X7Q883pTqw5XeAa5T/D7d2OXP2Pbff1wkBAAAAAAAAAAAAAAAAAAAAAAAAAAAAAAAA&#10;AAAAAAAAAAAAAAAAAAAAAAAAAAAAAGBN/gI7hxmAP4Ji9QAADtdta0JU+s7K/gB/koEAAAAAAAAA&#10;AAAAAAAAAAAAAAAAAAAAAAAAAAAAAAAAAAAAAAAAAAAAAAAAAAAAAAAAAAAAAAAAAAAAAAAAAAAA&#10;AAAAAHic7Z2NkRwpDIUdiBNxIA7EiTgQB+JEHMhe6eo+17tnSUDPz/5Yr2pqZ7tpEBII0IOel5fB&#10;YDAYDAaDwWAwGAwGg8HgP/z69evl58+ff3ziOveq5+JzpawAZfj3wf9R6fmK/jN8//795dOnT398&#10;4jr3Mnz58uXfzy6+ffv2O++wN2UE9PtHRtT7tJ6Vnk/1vwI20f6u9l/1Ufp2laaT1+3f+Z1dVPKs&#10;5ARdGr1epcuuZ+28ez5wauereuvsH+Vr33W5tG97HpoPeQWq/q95ZfWO+58/f/73e+gt0v348eP3&#10;vXiGuqgvC0Q6vR7pM0T+nibyiLy5F2WrXkgX1/V56qBpIy9PRx30evyNz6r/x9+vX7/+fu4KOvtz&#10;TWXR8iNNlM8zWZ8jPfcy+7sMUZ7bCJvH39CZponvjFtccz1FGp3zOLR9RT6kRxfIqelU7vigC9qy&#10;yh3XVB+qZy2f8X3X/vrMFaz8f1Zm1v/pf528gcz+6m+oU1Z37Bx6Vn3RLuKDL9A+qH6BPFZydrpA&#10;PsohP/cVVZ39+ZDPy98Z/+8xF7jF/ug8+iP17uSl/pX9fR3iwLbYPf5GWyB//vd+hqz0UdqLQvOh&#10;Tpku8LcuK+2RuV5lf2TU5738TG8rW1zFLfanHWu77+QNZPZXf4fvzfoofd39j+o27nHd/SS+I7M/&#10;etA2lulC06nNaRfI7/bHP/JM/OUZzTeuIeMz7E9fUX3QnwF19e/qbxnfHJoemelb+j2epQ90a6XI&#10;i/v4TcD/kcbvISd9LwP1xodkutByMvnJX8dD+of/77Ko/DqXqfTpuh0MBoPBYDAYDDo495fdf83y&#10;b8E9uIQrOC3zNH3F257CY+XEpVjPZHGBe2JV/urZFZ/WcZiPwqnOrui44m3vIavGtqtnKs6q8h9V&#10;XHq3/Fv5tEdB5dY9E16nK3J18fx7tetMVuXV/P4J51WlPyn/Vj6t0pPzhs4p+h4F53iQhXycA1np&#10;rNKBxhW7Zx5pf/TjnFzFeWncXmPmVfrT8m/h0yo9EaMLwLPC8yHzyv7E7VQWlbPTWaUDtT9yZvJn&#10;/v/KHpoT+1ecl3PWyr1WHNlu+dT1Kp9W2R/uWPkj5RQ9/8xGyNz9f6oDz6uSf5crW6Eaq+BG9H7F&#10;eQVIq1xMl363/Fv5tM5P0oejjGgP9DWe3bW/jhme9lQHp/a/Fepv4BqUd698U2YXrvvcwdOflH8r&#10;n9bpKbO3zjsZF7TszEYB5RaztDs6eA3769jJx/fiKS+IT1POC3my61X6k/Jv4dMy3s5lA8opVmUz&#10;J3eulOeRZ0dnmY4970r+rl6DwWAwGAwGg8EKxL6I+ZyCdSBrmFUsqksTc9sd/uce2JE1gG4eWeau&#10;LPcG52JYd3sMfwXiH6y/d9Ym3fr1mfsZM65R15SB+E6s8FFldtcfCY9dB6ivxre69q9nY0iv+sue&#10;5xnuab2d94p77pf0zEGmM57p9El/8ziGx2iz8nfyymTM0nXXd8vI9LiDVRxJ9+RX53GUg/A4re7V&#10;1+dJoz4HnSuXo/FA5eyUD3CZ9BxRxZ/h88hHY/5al6r8nfJcxqrM6vqOvMQbVcYTrOzfnbcEXczS&#10;+S/4Ou3/6MrPM2TnO8mrOmdCOchSnY3I9O98R1d+lZfu13cZqzKr6zvyZno8QcePkd+KZ+zsX+l/&#10;52wR+fqnyxd50P2Oz9L+nsXis/I9r52zhFWZ1fUdeTM9niAb/5Vb9DZf7fu52v8zXVX9X8vu7O8c&#10;9Kr/a95d/6/mf13/17KrMqvrO/Leav+Aji0+huGfdHzp+CuXaTX+q9xu/4Ce4avOn2e6Ws1ZfDz1&#10;MU55xax8RTf+a/qqzOr6jrz3sD/1rtb/ei9rm9zXPuQ8ms//PY3OkX1On83luxiBzoX5ngEZ/D7l&#10;deVXea1krMqsrq/SZHocDAaDwWAwGAwq6NxcP1c4wEejksvXHx8Bz+ICWbv7HszVOoL90s9EFWer&#10;9mO+ZzyLC8z2MiuyuIDu2dX9/yfrV7UVsTa9nnFu2J97ngdy6HXnIne4PNJUa/TOLpke9FygcqSV&#10;vm7lG0/g++/VPlXsj5gTfmOHI1Q/o/Erruueefbve7xR+cIsjyxenXFGHS9Yxft2OLou1qlnE+HX&#10;M33tyLjiAk9Q+X/sjwx+biXjaFUH3kc0Dqfn+Chf+4VzbnxXfVRnJnheY+v0kyxG7f2Ftsf5FbDD&#10;0a24DvKr9LUr44oLPMHK/yMrfS/jVXc4Qs5SaF/Pyu/k0Xy7MzMhD22Wclw3VTmMberfKHvF0Z1w&#10;nZm+dmXc5QJ30Olb+6z6eK/rDkeo77XM+r+O313/37E/Zzv1LOdu39K9A9pvdzi6Xa6z0teV/q/P&#10;32J/9//I7uM/+sdPVum8Pfm4Wtlf887G/x37oyO/dmX8P+HodrnOTl9Xxv+ds44VqvW/ct5ZTIDr&#10;2m87jhD5sJ/OMbNnsjlwVl6VR7V+PplbX+HodrhOT7dT9x0ZnxUzGAwGg8FgMBi8f8Dn6NrvUbiS&#10;t75b4x7vvtfYwAl2ZX9PXBRrXjgA1pSPqAN2PAHrWmJ6uq+y2wdcAY7hFBpP7HCljq8FYha+biR+&#10;FvB9rL4Ox2/oepUzGPHRmA1tS+ML6KvjdlXGzv5dXrtptE66D97luFcdQfa7I7T3eI7rlKvpApHm&#10;at/KdMT17BwLcQuNszoHo7/PRT3QDXol1oXfcfkpQ2Px1VkBtUXF0e2kcZm0rsp5Ukf9LaErdQwo&#10;D0tcD/torFDTESel3Cpe2KGyv16v7K/xcdo9bRI9eXxL8/L4dsWrZfyJ21z9mHLIip00AbWfxx89&#10;jpvxe1fquPrdMdL7+wSdOz3dt+XyeBza6xNw+ztvQD76m5TImOkGVFzUjv0rHkOxkwY9Ku+Zyat8&#10;mL9H8EodT7hDyuUDV135lhV4jjEus5nvtaAPOV9Fn9CxqeINvf1W/XHH/gH1f8rjKXbSKOeo46DK&#10;kX3P7L9bR+UE8fkdd6icn+7HugId2/Tjey3ig2/0vRzcUx1k15Vfy57vzteDyv74MuXUHTtpVCaf&#10;dyrfznf6h7eZkzoG1Aa6p8fHZ9ettpNT/k+h4wdzzOzeao/d6rrvJVqNW35fy69k6daut6Txsiud&#10;nNbx9LnMd13Z/zcYDAaDwWAw+Lug6xhdz9xrHtntSYx1kL4rZadMXasS787Wgu8Bb0Fej+ew7js9&#10;R1Khsz+cAOl27K+xFtY7PPcW9HmCtyBvFo8kTu4xG+e0iD0636VQ7lbjFQGedZ+jPLTHIDwmq/y/&#10;6jNLq3kTQ6m4GC8X+TSWoxxyxylpPbX+Ki98zo5ekF3LUblO0J0xcY5HuQiNpXc+w7l75ZXhCzxG&#10;qvXz843OwVb+n3KyMr1u2d5sb//Yjdinx3yxbbZvm7YCJ+JxYuyt7aLTi8vucp1gZX/s6mVmsf8V&#10;j+g2CjAHqGx6kp9zQd5fsryrGLDuD9J4N7HW7LejKu5VfY3urVKuJfMZK724v0OuE6z8v9tf5wm3&#10;2p9+SVz9UfbXfrFrf/wGeanPI1+3/2pvB35EeVXlD8CuXqr6nmA1/6OecIy6B+UW+2u57odvtT86&#10;pBzVy679yUPHDrW57nfZyQd/rvyfy+s+P9NLds/lOkG2/vN9RTq3yM5fq24cK3vR/nX/wz3sr/O/&#10;6txyoLOb93HNk77Ms10+Pv/LZNF9GCu9+PzP5Rp8TLyF9eLg9TD2/7sx/P5gMBgM7oVs/beKZYC3&#10;9K75jmc6ha7XuvG2ip2eYFfX9ywzy0/jP6u9kQFdl74FXDn7UIH41+5+zVuwo2tP/wj7V/lp7Edj&#10;FX7GKeMIHcQtPJ4Od6a8Lv2PM3HMfZUP455/J3aqdfB3JFaxkqxuGpPRduHyKLJysrrC/7iuNY7v&#10;Mqm9iFM7V7iLyv9rjF/PS9HPlPOtOEIvB93BnWj56EXP1aAflyeLOep3P39LO9J4OvJ4G/C6BTyW&#10;7HxAtg/bY7PEz72uFYen+Vb64HnixhUHu2N/9/9A25aOUx53zThCBxyV8nGuw+7/XfujFz2P6TIH&#10;9GyPQtNlNlZ9Zfb3uYieravyUv0ot9jpw8vh3glW/t9lyvZaVByh64Q03fsf72F/ZKKtZTIH3pL9&#10;K27xWfbP5n/4QvWXuo8Cn1RxhK5T/H/X/wO7/g7flOk8m8Pv+H+tWybPPfx/Zv+OW3yG//cP9fdz&#10;sHruUOcpGUfo5ejZwap9e1rXhc4zq7OZbjfFav4XcPtX87/Od2bldPbvuEW/d8/531vHvdc7g/eF&#10;sf9gbD8YDAaDwWAwGAwGg8FgMBgMBoPBYPD34RF70dn79JHBfhP/rPa9s8fS32kRYG9M9nmEPnVv&#10;qcPfaVxxiexL83x9/wjvANIP+zeeyVN2dTnNR/ft8ansr79jwr4j9tnpPrcsz2pv8K3yd3v11Yb6&#10;HhCH1hvdsodM+wT5PattV+jq8sgydV+k9o2s/zjYr5bl6Z9qb54/u9obsmt/3stE+vjf37Gh9n9t&#10;vIb9/XcH1D70ww7sI66gfanbyxbX9bdFOqzsT9uhTzs8/6z/c538eZeb7qHUfZsB2pu+a4l9fvqM&#10;7rHVfLVNkobvJzgZQ1QX/q6hrG8rqFtXnvqCzPaMvfiGVZnkqe/vUZn1/XIn9ve97lznf60n55J0&#10;nFRZuM939IrMei5E86U9qNxXfNPJfnE9X6G+AHmqvk273PHn2dkBzcf3lq/kx49r/gF0p+9iUz0y&#10;5vt8pdKxz3m0TtpffU+v7mXX+ZTmkb3bj/bg/fB0TOCcUzafcWBD/+3Mahxm/bQzliPL6dywsz96&#10;1TEL/+ntSO2v/l33mpPnif31XCLtV8vM3l3l86zK/vxPO74yJ0C+7ONAfnRHG878Orqr/Krne+Xd&#10;dYHK/uo3AW0xixXomVFd31BXnR9W5xsy+1OujuV6Xc+lep/Scx+d/ZHJ29cz0MVdducWke6q3N14&#10;d9Ke9N062pc+2nmKwWDwofEPiCRqout3vRYAAAR5bWtCVPrOyv4Af6I2AAAAAAAAAAAAAAAAAAAA&#10;AAAAAAAAAAAAAAAAAAAAAAAAAAAAAAAAAAAAAAAAAAAAAAAAAAAAAAAAAAAAAAAAAAAAAAB4nO2a&#10;iW3rMBAFXUgaSSEpJI2kkBSSRlKIPzb4YzxsSNmxZPiaBwx0kOKxy0Mitd8rpZRSSimllFJK/df3&#10;9/f+6+trSoXfg7Iel0z7EulfU1Wf3W435fPzc//6+vpzfst1px5V1i1Vvn95eTnYY+v0r630//v7&#10;+y9Kdax6P6P/afvP4P+ZPj4+ftoAcwFto64rjHbBdYXVkfgVzr1ZmnXMOLO0+rN1ThnSP6RXUD7K&#10;MUpzpIpXaVb/5/yR/V91S/BFH/+Jz7iIL3KczPmjwohf4ppnS5VXXdexnpnNRVke8mNsyvMsW6af&#10;VJxZG0i7VL7P4P8Otpv5/+3t7fCOiH14pvfHTCN9QZsgvNLinPZH/J5WHcs3vJeRXvd9PpNp0p66&#10;si3nHPjo/p9p5v/sO32eTEr4sOxY7SbHVMpQ9zP9VN4jr/TfqB1n/67wSh8f1vlsDiAeZeT9J+89&#10;itb4P4XNmG/p5/lugO2xYfbr7Jv0vXw3GI0V+T6a/T/HkPRVliXLO6vvEo+irfyPL/Ft9rWeTn8v&#10;6ONJjrXZ92bzUdaD/Hp7yPE802TM6TbpZJlu+Tvor9rK/6WyUb4Dlm37e3v3Ne0k/cD7BGnRpnjm&#10;FP9nPMYk8iLNXr4lPer8r5RSSimlnlOX2ufNdO9lL/nWlOsgl7BhfRvNvmv699RftfZ5tT+sOdSa&#10;yWzNeo3S/31tI7/zR9/8S2shrJv082soyznqR/zjMbu/lN7oepbXLK1RvybubM1pVua/iv2y3Psj&#10;X9Y88pz2wjO5zp5tJPdeOWcNl3s5JrB3sya82zrLmeuJdY/1Ztaa+rpShfc61r1MK21Xx/QZkFde&#10;ox6nxHol90mXve6lMp+j7pdsb6P+z1obtmY/vms09le83Mct6COs860JP1Yv7JdjXv+3IfchEHsZ&#10;dcy1yrRVptnzGtm3/xNBnNH9kf9HZT5Hff4/xf8Zf/b+kHbinL0Zjvgz/8lYE35qvfqcl3sC+HpU&#10;p/RBt09ez/LKsNE+E/ezP3OdeY/KfK628H/fRymfUKY8LzHWMX4yltGe14afUi/CGDf4jwAb074Q&#10;c233fx9zco/ymP/5fyLzKPX73f+zMp+rY/7PuR079H6SdS318Sl9g7+Iyzy2Vfgxu2cYtuT9Oudh&#10;xnDiYue0NXud+DP3KI+Vg39r8SFtJ23KntnI/6Myn/MuyH5b1il9R9/OumKP0VhF3Eyv59f92fvB&#10;mnDCluqVYdSDuaT7N+fy0TcYz/fnRnn1MNpA34tMGxM/856Vufe1S2hpvUA9vvS/UkoppZRSSiml&#10;lFJKXU07ERERERERERERERERERERERERERERERERERERERERERERERERERERERERERERERERERER&#10;EREREREREREREREREREREREREREREREREREREREREZE75B+Hl45q2TuOnAAAAVNta0JU+s7K/gB/&#10;pYUAAAAAAAAAAAAAAAAAAAAAAAAAAAAAAAAAAAAAAAAAAAAAAAAAAAAAAAAAAAAAAAAAAAAAAAAA&#10;AAAAAAAAAAAAAAAAAHic7dbhaYNgFIZRB3ERB3EQF3EQB3ERB7G8gQu3piH/ignngUObT/vrTWzO&#10;U5IkSZIkSZIkSZIkSZIkSZIkSR/RcRznvu9P5znLtXf3v7pP929d13Mcx3OapsfP7Bj9LPfUvXUW&#10;y7I8XscwDH++h3TvsmOVfbNhdq3N+z21f9U3v/6N7l+263tWOeuf5XqdffvG2b+6XtP9y3O+71//&#10;1+d5fto/1+z/fWXbeu7X79u2/frM9+e//b+v+h7X96v3QK7Vd/ucRdWfHddrkiRJkiRJkiRJ+vcG&#10;AAAAAAAAAAAAAAAAAAAAAAAAAAAAAAAAAAAAAAAAAAAAAAAAAAAAAAD4QD8K+ay4UtoqZgAAEXJt&#10;a0JU+s7K/gB/q9EAAAABAAAAAAAAAAAAAAAAAAAAAAAAAAAAAAAAAAAAAAAAAAAAAAAAAAAAAAAA&#10;AAAAAAAAAAAAAAAAAAAAAAAAAAAAAHic7Vyts6y4037/NiQSGYuMjMQikZGxkcjIyNhIJBKLHMmb&#10;/ghwbm0Vkplf9bO1u/ceZk7xdDqd/sxgtBmM6buuW47jiEYBxvLnrUG4A7AYowv6Oc150q2Z3dh1&#10;bUEoDyd82APKd+kLBZ8wDMP/fTlinstbml518N7rQByUXo5A/PUGXGKREZOEx531kyoia7tUHiZ4&#10;VOmreJzY4vI2vyeUtyzLZLRyn/JHSzwKi+k4ehLAhEzG8iFzkRyWgHJQsP6zuQTTdf64421+T4B3&#10;XGfdjfCHrC89Xo5cBQAbI4MALv5qSEVnVD8suP7wLaaPGlGwJ599+rzN7wkZ3tU2DazjETQBWM5F&#10;6Yl/O/h123Ow9REKwNmuHcreyD7a8RJMpxaknyb86/g2vyfodGyFfjN+6kZmlnZejwHomwGVfEkD&#10;PsE1Lsx61Qx7+bmHL1/bv+tw/2c0JMVAvM3vCa2eNK6y/8BGNoYNfVnIPs6w+oWUPU7hqGL1mwYE&#10;YOOOJ4P1br4LoM+zJVMJn32b3xM6ZQdS8zE4awxLAPa26mFt20ILN0mAB7imRQLlqV9R0bM7vA2n&#10;4ei7cmRMqicBqO5tfk9Q/fwhAQx2hAObBFDIF8CDrjBBk5bhQY82rm27vvcolcNPzhYZmmo6usbu&#10;q9WsAeptfk+AxU2NCvMn6XwsE0mgvDq8vmtQADMSDfQA93hbxDOGFBMbSXMJrjPkLtE26t/m94Ti&#10;0hUTZkMOMRfLvTrir/H9R9oZZkbjyB4ACqDw18brYusWBZsEBIBfVHj+hdOQvM3vCbqsemxNoTWi&#10;o3esaUvo7RXH2DQMeLSeHgAcbH3fNsYWzVgm+IAaSAC6t2T+WR2+n7/9fCK5feHy2tapvP9gK/0m&#10;HdVPZE+v/OuyB43JqpwHxR0eUQCWhPhxrA/mbX5PGJbPVrYrqOpyc1ujm9OeKv12ctGF5KoH2J/S&#10;yt7pFoKkEJa4prV+Hw3J8AP8lyu6uQUux2ZWcm2QvsJQz1hLhhGUYEhg/5Mpj8BFdnfh4S/wpA9v&#10;83sC+eoeXvVze/19K84NuD+NdRrZFzF0Iyy8xnMQI904lPOgRRN5fXkJiwfXaEtLyPvb/J5w4It/&#10;8uoDL+FaYnzcxbMqrl3j5q67BKCL5Z9my1ZgwAMfBHAGfWnEJ6Yq09v8npCr1Vs0+TMY14HH84Ft&#10;7ZuRPP4WMezb+ikfrYGQRo+wCKDSDSSZKwx+m98TuoGXfVvwD9uABPR27LCtLfr/pwAwR1RO9zNK&#10;HPDIbzlLdCR9Ov5tEYlzX3/+Far+dvAdkY+4cOZ/zsAe+ONHV/ZtdI9+n1Z1/T8T/VjBbunT0HRf&#10;7//dUlbJF5ueOM1lA2c/PMf75PYvtEWqd2fpmGu1W5ZiNmZOkik0Fz3EDm/zewJqMez83SHRQVP8&#10;x3a92P8zswHpvkCHYw0T10/ecjYlGkTHWNfgEWPEIgHz9fxxGcG9c8yzcujVUBy8Wfv+yu10imyk&#10;NeTsU2AUyeLBp2rwyJvFfb//U9zcAPQtRXxwdBVuAyQ0LCj7x5ubAPiYTxadu5lPjvJVWHzd66Gu&#10;PwhAF536+vx3DnjW++rXFZM+uck0Y3TsEE+33H495j455FhdPjb68F8KgXizGEiAv83vCZyt9eX1&#10;OWJvOeu/LOTNb1facz7WfLr4l8MHwTIlfKCUwmrUqfKr89fz5xUdgT8Z7+6q+lSXjgQAPl31ku6Y&#10;WmW4OEAKQD5AOLacvt7+MZ1Ibj28O65//MPQdmqwuFEW77e/7HeM/xtFZ0Zf416wjV7N6W1+TzgX&#10;WfOZppp/1/9YIRGgXczHqgtTlsAefXTRqhokltOxLZGyRQlMWBdSy9f7vydJ3+PC8bF/X/+95kHA&#10;HcZgzxXi/kwO/UHYUsgh7dm7GeoGb/N7wkVz6PpOdUzjvv6UBsB8j1P/SfqGkQPhiYPit/k94aI5&#10;32noy8xvWB8xdNqt/73qjS3OMymH/5y/DELAt/k94eKf/xCa9tP44epXs7/+pwZwhpw0ILhANjH+&#10;Cv+YwFx590cDBrQBG62qPT9VjUF7FxYLhwRw7hT3I/xjObriceX7CjkMX4Zi54ry2xyW7fyULb6d&#10;yfMygqlQwQfFxWMWQNu7eaWd8ivrnzAE+rgz390qKnMiKjn6FLZIgC3Y81h03WfgfCU/fYfZE/Qq&#10;519Y/+gTlD3LGw+XPisKYf/oNtT/IEUMCQLiO2NGyJqmlkKPgzLpRQToIjg/f33/S4fdPrYscuXf&#10;doMvblCN4WEpt2WOa5gXtAjLRvRDz0nBEuucuXNOn0D7TIkLi0v0Nr8nIH+lpu2o1Q7jl8SF3prZ&#10;XfpLqytWTfypHaJnDdg4e4DNVKBEb/N7AvNX48ZuDqzkPg0UxXJmN5oeoxskuVJcGLFnri0uE1TD&#10;+hnz5mvm8rFFBVHqB/hzfs9v6jrJlwkrvR3v/8gxHdaBF53WsAR/tsJg5iRGzIHMXEAHEXlQobf5&#10;PQEXD3N3G/p27PjuOdl58GATjrOc32cwa1ucag8URPk9ZT6wNFb2SAABjLBTdg3ieZvfE3D58dCK&#10;4Nu1xe05Pb/jgNYQd3U/cq7o7PbDQjj2CpjaHBb2tCb8DREThm/ze4Licjbs4EiMzC34S2gAsPTf&#10;s5FbaxG861AIYPGGlDnvcaVHNFjHn+Dfo3VLAXqeEPPlz9COSCOUOSwfcbo2wsFXHcS7azERrCL1&#10;m45Khm/zewJ2suCCTtT0pP708Mam6W2Y9yUk65fziKMihynMq+tXVARbRqontHGj2Nv8ntDiDsbc&#10;7a271WzHBzbxNlAD4KUQ0AdES606ffcHQEXMcArOc8XobX5P4OWn7GdPPXsFk1VhW8JAwYC6Vwh3&#10;7pBS1DN8YptDyCmxAbDcKPY2vyco4q71RBlcXraWit8AsHJDgJRX3RPc6dTqP7nwZT72EiRyLdFy&#10;p9jb/J5Q0542cnNbpX9m+5oaCUE+fy7/bCSAERrjXHCJTEA2Nu+fTOu/lvj4N/ofOV9t13A194EA&#10;SmTr/0n1uGWi0YClnPFx5XjBQliwzEY1dyMBDfPYLPQ2vydg3944b2DWrib+Fqs3nOyzyzpDSsca&#10;to9k5DlbYuay4pAEmY6/2OLi3fQ2vyfkuFHX2jZdzY3g1Q9HTfYVBwBzmn+GQ658IWwCU7bI5BJq&#10;fvTLclbJvr//6VLYWw87eMW5rrFdyukf9pragE/AsxXaHmvKkMJgu9FUiL16Cd/m9wQ01hkj+3iN&#10;d/AACK/xBPt+dLWyV/6CWz20Q+JN0PH3RtpDet5+iH8q74wCcFd3KzeFUE1goI6YczKia8En3rJW&#10;2CJr/ci1c/SlTvn8BP+yUjD1hKfWXPUfWdT1bzuq6VqqbSvMeTlIAI14MNr98OdwHPvSIM7FR22+&#10;vv6thjXV3tfM3i+RgPYPh7lwYu64v52yXu7YsSyKp95aa8fQAQP/m8EfgFLi1/s/nfJl/5PTtnBr&#10;M/nDRSfI/tsVqNvVY7NfnX9aSDvG6JN3XPNG/jA8sJbIgbrA3ub3hK6npTfjEIeOyFP9fl35/HfQ&#10;HpvghIQkAJ2OGBLB+g+4X+r0Q9/BlyEKitwF9Ta/J6jeI/22o8S/4VEWkAqPf1wVgMGcx2Mxjx/4&#10;AifPWAAKesW1w98I+cBfiH8cNjGQz99A+wIoMCrF/A9/V9xCthBgHiE27tkloPmXYUw+DahR7E5/&#10;/f634x8fPx9LhI5PSvVTAHDG9A1Ow7EAJhwO66tPZOMSA/Y8F7ufYlogY/QD80+17NHRIANYc3D0&#10;yH+jAdgxZmhuXVEdaoqIGiXas2sOgqCqKDmU8wTzId9//tXuDtitLel62eYmfcp6fmaO8Cach8Si&#10;fksC6NoqNbIGyoSpmUPEREmCUUKYfgjr1/s/tP4de3ZtA45QXvJmNbi8DZa4Pc9yojCSt3RJQIu+&#10;UTEbMAyJfxt1j5kiFGn4Df8PG3Wa6ezb5rGFCJS7jnZE0CdhYBXYTW4x6sEsN06KNhAggrFIHDX+&#10;Av8N1njKZ98272GwAWcnZO5rORwy4Nt5EQQQJ38goKcI/lFacz79wh/gD8o67HE4+9ap8ScZLO82&#10;WP+NunYDYBvMOdva0fGnigsJ0yKNietSxLMcs9PtGEJ27uv7H52FLbvxaCtoPCQ+YJKDBpvAIu6m&#10;NgO0Ge4Iqc6+7mhMFmYBizOkMOmxbyWiMlxI6b++/7uhoz5y9gs4o+XyHZX/8W+D4rCnMTwHTOPB&#10;LWVP4RqIg5QDsVP1HMpJX+//VTsd2MYXjqAA29kNA/tfXyMwqTyqLb4ex37NAKnC6cY/mjON8PX8&#10;z8FFsuoQs1Gv38adjivbf3L04ZacwLPOodg8F3Isq5/gcGjPUbp6H47WX8//Glzk2QVo5pkXqOsF&#10;7OPLPOCgr8xGRP4B4l9qd12xFabpHF75AhYSzYPWw9fnf0/nfhvqDT8U5A31HptlHTgkBlIory0t&#10;3vusGx78nNk84B4xceEhgHne/dv8nuAy128OuvziyoHWot+qOnMOfHEP1Gc27AHT1Sh1PI7EMOIc&#10;EAjw8/X8YzonOrCspW8CYA1w08TXGRg9YWJ3m2jEsQC/Hc+6Gf1Ur8Us4Gno3ub3BOPttQXSZs/J&#10;Vqh68mUGx2rr/R4TtHfvU99Vqg00hewDl034p+osjM5v83tCp9R4G3x32twkcEnGD3W0a1qPub+o&#10;Ng3edzJySww3RNYv7l8f/8MpTUO9WLMa9K3KoW5TEBtdkgFT/+vQ/9F2MIEfuvIIt8GtXyB8ff5H&#10;caXjWDDn4eoU2K0NJkecjz2l4msWmCXQo/gGDiHQ7aFR8pzT19e/+9qztK24/r029Ta3rqP1z2Tj&#10;ql6oyfBC8yZoySfgswMzoqRROttf4G9vDX+a5iC5DwBofHbn4RNrnXnv/fBnJp5yBvXM78/a2bGv&#10;i/l6/l033gb6Qnve3AVpbkgNOyx+7meDm+6nwfwVAN2hd6ueDvX3TV/v/3LHMyFNeJMft3eShzNi&#10;XDxjDyxJwJ+dEiSBbqZdcvWPnY3i4evrP97ZsIIGpBhmVTw3VUMdngTE7GY7upkLI3pep+HWKVH4&#10;kwM1neuPy58X6Bf6/vtvvDs8DDRa1ZfFHkOxZCQA7fj6M1hsqOzAAWjgLrA43FtFahtc/uM2ZJwW&#10;8l/v//VmpD4vOsrQFVpCHvvWHSsIwEBxf9pX0zjfO/RqP95cTnLXc/wQT88JzCZ0Ccc8fH3/0znm&#10;hLp+nQQL1L89DP7tccH9PJmUmerur7twTW11ybqOkON9qUVHhp/o/1enBNrpdotVpAZASurkFV2g&#10;8+En8o2Xxp/Oc1IcJlNKIWcYE/h6/5cuKyL+Jbr9hByY0XAV/5ZC9s/wDwxIhOTi1e2+J6cVDtHP&#10;kdRkxe3wNr8n4OnGweyUggX/jozAWNN/tJn/veAMGn6vn0WKAPvRL+wvsj14m98T+KpTPOsjX18V&#10;yACc6V+sCPqw0PhHiPXm01oZjmE8O8c9DEihXNBh+Hr+6MpRrcOs0LVQZzh2f1Y8CpfVQVYM24Tm&#10;Wtvy/P+o++s4uFrF40/cfwiTfuX1Ie+b6I7Xc4bjfiRsA1KEy9A/bTPSjxq6Oyzr/pY1MtWdXtFf&#10;epvfEyCpgY07HbqxDv5q0dbtZ/77uKI/vO6+g5zPCj2vOBJzpodJANcw9PAD998LBAKBQCAQCAQC&#10;gUAgEAgEAoFAIBAIBAKBQCAQCAQCgUAgEAgEAoFAIBAIBAKBQCAQCAQCgUAgEAgEAoFAIBAIBAKB&#10;QCAQCAQCgUAgEAgEAoFAIBAIBAKBQCAQCAQCgUAgEAgEAoFAIBAIBAKBQCAQCAQCgUAgEAgEAoFA&#10;IBAIBAKBQCAQCAQCgUDwv4D/BzR/CDSC1LItAAAON0lEQVR4nO1dP2hcRxr/zXEgpZQMW6TaIiAb&#10;XMQwpDBIBhVJc4VDHFjDNUkRkAwpXKkwaA0uXKUQyIIUSRO4BdskRaoUBlvg4nhFCoO9cIWrFAJJ&#10;1zmq3hXffJo/b2bezNu3knKeHyxPu2/mzbyZb77/MxJ1XaOgoKAgBX877w4UFBT8dVAYRkFBQTIK&#10;wygoKEhGYRgFBQXJKAyjoKAgGYVhFBQUJKMwjIKCgmQUhlFQUJCMwjAKCgqSURhGQUFBMgrDKCgo&#10;SEZhGAUFBckoDKOgoCAZhWEUFBQkozCMgoKCZBSGUVBQkIzCMAoKCpJRGEZXSHEZUlw+7270DikW&#10;5/Zu9NzlDnX66Uvuc7q2K8Vya109zoud6p8TCsPwQYo3kKJumbTX6mPWy1sMFw3U/3eg99qeQwuv&#10;AbzsUOd1a6k2SPEvAK/VNaf8iw6tvVR1Y/SzBXqvrY71myCaneuZm3+f58PfK0hxBGAJUtxBVT+K&#10;lBtjPovRxBRVnUtstwA8Vt8mqOrbvffqfLEHYARgBCk+A/ARqvrIW1KKNwBW1LdXZ9O9MwZpNkPj&#10;l5G6rgC4pu4tAACqWnChi8Ew7AmaJ+yF1Bw0xkBd1yGFe+8tqvpPT517AHYB7EKKEap6bfbunhGk&#10;eARgQ307ATBVjC0VDxtjQmP7GwAEx4Lm/Zn6PGjp45vI3evBxc+o6heQ4hKA/wBYAknxJlO1JfQN&#10;VHUXDaMJYshXjV9Gp9cmjQ3VdRtSTK07VT3u0PYYswgpKdZ4HC4Gwzg/bCE+kLue3+4DGAOYwmRy&#10;Vf0IUjwDqZmrSuNoSjGa8HFyDzUzvYKqji2abmgy6wXkE9cEgN23qv4TUqxG2l1W7R6oT5vAiN0f&#10;ANDjHFflbwL4BcA3gXIT0GK+AeAg+Kz8uXgA/zusIDzeI89v48x2YzCZ0QGIcbt/WwLyojCM69BS&#10;vQ1sz05AizcHB873SaDcFmjhTGAPaqwOERFJsUOQFFsH8CSzj2cDKdYAPDd+yRnLdQAmM3gbKEeL&#10;z5BQBlij2EFVP0FoIbDEN9TiKGiBp/g8ns90X4pcBu7S+DaIIfjo+CWIfu5AL9w+cL+ThmLgYjAM&#10;ksJxlZKh1bfpzBKX6o89bYxAnP9+axtSLFtaRFUfKaaxrhZCqN4i/A4vF0N1baqnTUwS+sumAi/4&#10;YwAfBswsX/3NjLrsN9gA4DKMrwHgdIxI4wgLjbDW4JqIB2gy+RiGYFs9r54rfOJwaVzPZZOOpTgA&#10;MYxn0fkMmWn27/ey+tmCMMNgmyuXI0lxK7pQ/v9gq8MAE0fbGAyRp/r71FMfxsE7TVtWSxyX8TXr&#10;LoMkH6vV7dKK/AYA9V07UUm7WQCwb5Q2n+1DSGtgE5HbPILPNxGCHpN8R7F+RsgH99oRcObzJ87V&#10;xD2Qv+NtS8uh8TJ/vxoo0wkxDYNtrnHmMx9Aiu8R80JfBKQ5gswJn6VMbHEdg9TVEFLUU1Zvw7CJ&#10;+hjm/OgIzyXvnDWdoh9naHf7AD5x8g2YiE3pdw9+4uY5CplMYRPx7GDOywA0XwCN88FpGc10Tfic&#10;nr57TceuaaaZJqZrvuU5sKNoN0mkWExWVzWWABxCiv68zD6QmhqKWrThFfJUUBdDkJQ0iSLWVggH&#10;LWpnu3rabqoAVX1ZMY0dT9j3G1BI9dBiGjGNJBVmhISJn9p/5JR7Ap9WJsW2up/Xbn5kYCUxh6Gp&#10;iVT1ptGu6Ru6bs0Z0WvXaGBTk7WRooFuKXM7BxajSvFh/BdSPMxoYGj8/RxSzOxoCWAAVlO7tBEm&#10;0DcgBnCzRUUfgwjy5lyZYp8IqdxV/QRScHTgEFLsQWsUAGkJn3ZkzO1IkYDxMu2+m7PDRnuRDPMn&#10;PeUghREsJD7LhMWoUhhGlzCbiW1IsT6HvARzgLYhxRaIqLsvXi0BVjLMqXU0HXo5WGnJMeAJfqm0&#10;DR+GM7TPuAM9pkz0U5Cp8Eq1kb4ow9EKV5JfQRp9tZUZW99Sw9d9+DBsmHQ5gBRdQrB5IHNvyfh+&#10;C6SRujRMgpWZUCzypOforfnzWUVJwnkJ3bED4CG0x38BpNGkS8Om1PpWXY9bJNpDhMwMmrx3yJPK&#10;KVx/CSZR9AHq69cgf5X57CkoX+EqdPan7VxshxutMG17N/5/JeO5PrydsX4/oIVq4rn63TXNU82f&#10;VLjRtseqXb9PinwuK0FHN5lVAHDi0u9ZhlX792vQy6ypF/wNxDRWAbxrTdEmhKTWUuQeQI42Zhjr&#10;sBcST94nicwiLtlSErdy7HXNJEawcykAeq87KjRsPvPL7MiXG62IS/L+nOPNjMo2sEYwzHQOvvKM&#10;CeeWHEM7qndBguySUzbVf5YiTLZgJxJyu4eedgFiGBugd/etER6Tn90b55GHMcJsKnwTxIAWHW/+&#10;LqT4FvG0YZZsA2hH1Zdo2z9ACVrs9XdzB3iR/TOx923g57/t/ATyzj8Ajb2rpRwDuGcx16bd/Dgh&#10;EtSm0sdzTrpuD2iq1aGMyjbkmt5TmD4wbc7uQ2tTz0D0RA5lyh6lun35MIhBLoA0bspMpqzjVdB8&#10;v0QzkvSruoYYxtfquufeiDGMZ9GOdsN8oyZVvQkpdqBt5xUQl/VrGyyxibEAwJ6RSBTPMKTUZ24D&#10;qg63Me0xF2XptL3uGMB2xp0A+AHEKMxkIjf7sx9ooqa+0DjdCzDylKgTEKbNUHi2b7hC5Rd13YG5&#10;L4Ycynug9cTvlaPNDFvu/6SuP8DcylDVtyHFNVDI/lurBtHuMZoaJgsX3nTWWKsxhnEXaR7fFNhx&#10;/3mCmIAAbUvmAfkOfk7Ki2QDZK9tesuEQWqg3tbO43Uz4xlp9uwsNi9pRPdBBDsJ2K3meO0nOalp&#10;Czirr7GMwgcgJrUAYoAbADYCNrYdigy37R+PUPQr/Jxw/kL6M3S4lBiEvZGO6Upnq84aSOB2mRHv&#10;GwLMbPeyKuerTZslpRg7EUZmOg3tAogxDOrAB6DFtp7SfwWX86cRX9+o6jXoLdsfRkqyRP23l+v7&#10;JQHvzmQtbATNxVNDfOwUHCAsUUOOQhdDaAnuRyjsTKne5ia7NH+FzWDCdfRiYruaIy+sprvUnJIC&#10;3yeYyc+SAMbJWKn7cdxkvXXQ2PiS+DhxzwfWLtrSv5sp92S27IIY1xgA+7dYANz1PSjuw6BFkSd1&#10;bZtrXjkYaSAiTpUaq/CpaH5JwLsz2Xlkq4JpfTuCFNdBi2bHO06a4cXPp+iyfZme/RM0o0mL6hBR&#10;/QFNxG0M5ncAJoGaavoGpDhCVZsHD+UmFrn9G6Ob9B5lJjWZtP0KwGpCqjxpvy6k4AW94xE2sUOZ&#10;FkCacZuZzwLfZYr3QQyatYwf1e97ITqYp9Nzvv6K/hAK6b0O3udJJcI379xolE3DNqSIed2fRmvn&#10;bJlvMooTmPkr2nH8QYNomj6OUNiOy2+qdpqSl/xNV0Ehd3NRpO7QnP0Urv7Q7jeJb7nfSCzn5nTs&#10;g7J02zBUV1uTpZyMbRD9DcDMOmKai7ru+USvuEOrj+dzh+ervaRuq9b9aWoBtMAGUQlsL0LtnDUT&#10;n7ra1s22TDMC8I0h7ysBji3Jb9dt9/LrfBTdfxor9xCjZaVt5Z37kbvt3f+MP8FSmo8z6OOkMd+7&#10;9JV3Ye8fsfMofGPimwe7r64QiAr6/jWMfMfhxYPJ5e24/gCk3l1XRG6eD3nN86TvQU7NcE4I7ejk&#10;0NuuUos/Rb5dnIJPQeaE3wSi/iyrhbSk3m+KbvtJWL2N978pWGIZrf2B3o1V+kXFKGmz13yOJwyN&#10;gxvB2kfqGRhpQplDpPuB+260J5pScDHOwzgPEOf9XX2LhY8fe34bKHvctHlX0DwoZqiucQIg0+YG&#10;iNNT4hnhuFctikyMlIOKPwZpN+b7TUG7VFPDu08BfN6h//1ntLqwozsfGtd3IKZxDXnv2o6w05np&#10;ZQISOqsAvkl0nKfgO3Xd8bRtahesZdkbEB28v6eGEzGsqM9UffZBksCUBldOP1UtlFpnbie/YpR3&#10;cxg4nt0++cRoXCmwBCleQIpNnMWJ5FKsgU/L1jgBqamXsxYQmWEfd+iFHufYpwukuKW0J567L08X&#10;Br3bJVCkYgWULfwIvn8D0Afo3wwcgRjEMar6tjLVjkFHJox7aEPnv7hmMT2f6XWCql6Edooehtrv&#10;34cxb5y3DyMUTnRtfx2utH0BzXaWVTlTmk8AfAa/pJ1CJwFpr3dXiaTzUD6HHZql8GefhyH5fBj6&#10;3nx8GDoV/jvo94vnBdkZw1x+B6kh89i7NOe7SR+6/gmAu0FzttmuPSa+tULmthmqtaNctvZFYV7j&#10;Hd5fkyQXNNF/QBOdG078CHyWp+3gskNZRMD/APAF/Iv0puEo86V0s1YEmL6FZnKOz6G5DPLBrMOf&#10;Js79vTM3p3UutKR7pT4D6OjRiaf8ZegzR93xBdJOCtuEFHwKPI8TRxO41F6yv46Y8gjEuMz++PtC&#10;Z5eMVZu7yvw9BjGs1DZ5kZ+oaIjvaEbfIdW3IcVTkCm+BNJ2Tp3BhWGkgpycP4Mmvmnj6bM8D52a&#10;OgGGFqx7HwgtUvq+Cc6FocUwgna+moldbn/H1vdmhIRxAtpktHdBw+B8vqoPvv06IzTzMPahDxtO&#10;A439bUjxFfw7er2JTQHwRi/GBMBXUROPFvlDkPM4xNxj4NwONgt/hJ7/ONMkn9olaAF5h2/9FU2S&#10;sfprvoemcDvd/g/EJmjCfP+vYwzKCp2A3qG/RaqjOwdeDYFNAv2/QH7t1bHX3j9KdvNJSTIDdARK&#10;/74Gf6bxTsSkeAF+x76ZIG/9jj3X9y6k6j/tbOKlnJXLWoVOCbfrUL/uZs25E7r96zGMgoKCc8P7&#10;GyUpKCjIRmEYBQUFySgMo6CgIBn/A8ba7jvXcwuQAAAAAElFTkSuQmCC"/>
  <p:tag name="ISPRING_COMPANY_LOGO" val="ISPRING_PRESENTER_PHOTO_0"/>
  <p:tag name="ISPRING_COMPANY_WEBSITE" val="http://hi.ooopic.com/QQB58BB2BC/"/>
  <p:tag name="ISPRING_SCORM_ENDPOINT" val="&lt;endpoint&gt;&lt;enable&gt;0&lt;/enable&gt;&lt;lrs&gt;http://&lt;/lrs&gt;&lt;auth&gt;0&lt;/auth&gt;&lt;login&gt;&lt;/login&gt;&lt;password&gt;&lt;/password&gt;&lt;key&gt;&lt;/key&gt;&lt;name&gt;&lt;/name&gt;&lt;email&gt;&lt;/email&gt;&lt;/endpoint&gt;&#10;"/>
  <p:tag name="ISPRING_OUTPUT_FOLDER" val="E:\设计\LPJ\2017原创\000未发布\菱形 简约\WT"/>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6K2RLKzpha/oEAAAZEQAAHQAAAHVuaXZlcnNhbC9jb21tb25fbWVzc2FnZXMubG5nvVhdTxpZGL5v0v9ASJrsXqxtN2nTC8UMcMRJhxk7M6jdj0zMaoyJxaTsbnqJH1QUFbJu/aQusBYRAb+iIqL7Y5YzZ+aqf2HfmQE6Yl1m7GYvTDzo87zfz3sOnd1vXo07fh15HRqbCHY5H3c8cjpGgj9NDI8FR7ucAbHnm2dOR+jnoeDw0PhEcKTLGZxwOrpd9+91jg8FR38ZGh2B3+/fczg6X42EQnAMubTTp7NjbLjL2eeWPJy/j2JfSgzn4yQ37XO6cKSA42U5t67kFxw/vP7q26fP3jx+8vTrzod1qBUmwU8xTAuXzvTkkQUiVuQ5RgI2xEgsGhSdrlo5ViuH1fSJPTAXEBmaReDI9g45PbQH7uNRv2Z53qLlAM8jVpQEhvYiiRYklhP1pDBIRF6nS57K4b8iaiqq7IRJMoYjOXU6J8+/w5eHZG5WnltUpi/JeZVUFtpZ8nJ+imYlHgkiT3tEmmMhwIPFWnlROTn7WF0gB2mcOsQXFbIXU8IRfHZETpdJdlIuZgzb9X+I7ODS+d/hqbb2eGqAZn2SyHGMICHW2/jE6SInCfn9H+Q8j5MrNml4SkA8pGU3TTZK8nL2DnCp3mRaJnE0r65v2yPppX29DPyImiPKVgZH5kjxrT2OPgTZt4CC1kA8dJYgDHA8tINSLePIB7z/lmSqRvHlfEbJrhi1kfO/y+loO06a9XDQdB7RxGswQi/IxT9JptKOwo8EgfIhyc0NQsMCPJG1A+GeQ/CZCi5t2EG9RAIUfm2/HYal+mkfpTW4Nk+Nfm8MUzwPScPFNRxfqZ3H8Nyi1ujJmDq5RDZmmoNlz4aAXgSgUjTFmAa2dvWeRHbU1FtciZNwXMleWmYHDfEgr9YtLwL0d1IPRTPIK0H7eLkBSdSlDcxok5vZw5FJJXcIcajhI5hivJkiUxX4q5zMq+ENCAsnP+mF40FdZ1gvGnzQASqlBV0uqLurNn26JlM3XDMygCNRvLaq7GZvd8FhdsGOmn3GHa2bb/XlZi6s+WEk1ro3ggexFE9ztxWNzKTl43dm7pai4dKCHE2Ao6RQuJ4rXD1pOm+4C/Kt7B7ewTm71bPsC75a+E+y17aemne2M3VX7wRDht00SJ0ym8dTx9ZBCLYuyIK6eYGLCXX6pHZxah1Msz1g0hB32MnK8aySm7cOZ7kGw0z6ziT9kFezE5YlrI4fQG6BFuE2RU6PyN56O6A+zkYxb6m8XnbzpKqbGXUlJhe3zXVvZ8d0D7q2ZURaZLSr38ESKDbsBpBYdT2Bo6cWCAN+1Ajc2A2tESjZSXy1BS0pF9I3l07tcpFcliAUvBOTJzP4ard+5Vpd6v4S60ZEZsZ2bM05/NdCNEdQH66WWjSjsnBVFBDFe3olD8V6kHY1i6/Ip1GLIOhxLXZGFCSGcmtw+eg3OTlHNsukkFVTEbJZskhlXOC9qIcCuka0iSQ+iHV0dFjkaPVFh2v33a3kx+qGLRKYXU0HUZPsezy1ruQufmzHIlLu60ADZwVWf/o0gZYeQCINnfe/vSv0dq7XihJFytPrh46HqyEIm1xJ2IH7Kf45KJR+JYda5bQs4bMPOHJmh0VPteUkm4A235lm6BeuCC1ike6TKK9Xf3nDfrrYkpfnYUHi+ZT2wjA9wa2SeXopFkS0hY+c5ZTqvh0+feE0NAfG2zhfG+7PSXzzFNK/xOh8aPpO4x9QSwMEFAACAAgAOitkS9wXQPwjBAAA0w0AACcAAAB1bml2ZXJzYWwvZmxhc2hfcHVibGlzaGluZ19zZXR0aW5ncy54bWzVV99P21YUfs9fYXnqY2PogDHkBDEIWjR+rcm09QndxJfkDse27JvR7CnQskFDgJcWRtkEaArQUQadulFE2P+y5trx0/6FHcchcQiiCW2nTVGU+N5zvvN95xz7XIv991My9w3WDaIqAb7T38FzWImrElESAf6L6PDtXp4zKFIkJKsKDvCKynP9QZ+opWMyMZIRTCmYGhzAKEafRgN8klKtTxBmZmb8xNB0Z1eV0xTwDX9cTQmajg2sUKwLmowy8EMzGjb4KkILAPBNqUrVLejzcZzoIo2qUlrGHJGAuUIcUUgelpGR5AXXLIbi0wldTSvSoCqrOqcnYgH+g94B53Nh40INkRRWnJwYQVh0lmkfkiTisEByhHyLuSQmiSTQ7bzTxXMzRKLJAA9/BcdBFJphKuCuduTADKqQBIVW8VOYIglR5F66ASm+T42LBXdJyigoReJR2OGcBAT4oejk4PjoxMDYvckvQ59EwtGQS+ENPp/emwjdHQmPfTYZHR8fiYYn6l5AviG2KDSSE0GEmtbjuMZNhJJoSMmMqAn1EmEDU2goGekJHFWHCeRrCskG5rmvNZz4PI1kQjOQww7ou2mMtQFDw3F610lQgKd6GvN1OBcQeEHW6tnv7qlnv6e3Qbvgxq/ruoqmiChF8STUCfRWuImCd+nCbEpVGorhXHMxVZZqinAqhqUxlMKe9otME2UYLDt5bgqKIIPWAZ0gmecIBe3xmrORjhmU0EqbD3stOcCC+xFzo5GmXMSTSAeBhne9mnanx+JBc26vXJhl5z+VTh6ZB9vWZs6eXbY2HpqPHrPisbX4famYt4qH9pMc282ZszvsfN862mZbx2xtud/Nnwt0TQD257y9tcAOl8yFVfPkwN5fMxfz5QdF++kO4JrPf2ZnL2vx2sK0sxtAl23u1dxvRUbCQ6HJ8NhQ6KtbHIhytHhiWq/OrNMltpi3sy/aoz+/wNbXyvsFbzSutXAtBiqd5Ms7v7D52fLescvw77Ml9nTLmjuFXXPzWbPcRgJ+L4G21VXqw47y5f3jS/WphXudnbsh7OaedXDQyNZbdZe4G5ydL73DWv0rYa2H2+Zvj72OlyrXfhbaElzezcKdy+b37Af13rhBB7KVZ+DCnq+zlSelVzmQwv540fxMaItb6fxHa37X3vqOna5Y2ZVyodgWTkfnnQ+7uns+6v24zy/8lS3cvtapOskmZESUi1E2eO38e4PnNVOwNkGaH7Ki4Dz8r54FlZn1XxwF0H2lk6y9/bKVspROcq0bm+u/tmLGVgutmFk7p+xwo6W4nnnVEoGjZWhPaHl4DNs/rLKF399lh96gV97q3OA22vvplfeo+W3uj/+NZPeqdnxuOC+LwpUvAc5OiigkBYmQiYRrbw7B7q4OOIFfueXzAVrji1jQ9w9QSwMEFAACAAgAOitkS1JaJ2SxAgAAXwoAACEAAAB1bml2ZXJzYWwvZmxhc2hfc2tpbl9zZXR0aW5ncy54bWyVVttu4jAQfd+vQOx70722K6VILWWlSt1tVaq+O8mQWDh2ZE/o8vfrW4gDCUltIeEz54zH4/FArLaULz7NZnEqmJBrQKQ8VwZpsBnNbuZJjSj4RSo4AscLLmRJ2Hzx+bcdcWSZYyqxAzlVsyEptNtc2TFF4vf4cWXmkCAVZUX4/lHk4iIh6TaXoubZaGjFvgLJKN9q5uWvq+VqcANGFT4glJ2YVtdmTpNUEpQCE9LPlZmjKkYSYM1Ol3ZM1LRbnT/9kWxHFUUru/1i5pCsIjl0k3x9a+Ywn2vvHcHKjvMChH+oqd++mjlIZWQP8kPORVVXH6mRSorcJLSrOX+JBw0TJNPPTwvuL80cFZgDmY1Gb8Gn5/u9mQHJfw3ffWyeqxTs2eT1qCGYS08YLFDWEEfNytlUId6fatTvAxYbwpQmhFBLetZBP5NaNW66WMt7gXfKs9CXR1rKm2B1CUsXcOCui7f85fLO9orQ6QELIpSw82AQYgu2zL86ryfMAGyZa0YzeOJsfxrBscmJmku+I/46z+dfW4ETvTxkrFk2ZrPVo3m7KojVAw2nFBksTEfQ/ZogFfyVlmDuL46syYUWncQWc7KjuVX8Mbxkv0aoVBwd4b7k+gssRooM+urORqq7dRi4WY5XpfttaA/o1jPUrfxmThBJWpT6rGo+87qbuU3fPOqX+NyAfOAbMVVUErkF+SoEm7wPFwiTycK9sSF6HAVZiKP+LMfeSV/6eV0mIFf61iiopry6oCMWNC+Y/uAbhXfIjhQDVifFQvvjhB6qMwB8EQCRadGUgFs4S1kzpAx20PSAALBHHjpbrPTLGyq4W3yEDYYP1SNHNRkQgqL0LaMtlpDXNfQI3nRc/Qpn6Ra+53UrH0mi7NE6DWCsQzd9zZRfSHKAL6eOa20/TaIGzR/L/1BLAwQUAAIACAA6K2RLx6WdgfIDAADkDAAAJgAAAHVuaXZlcnNhbC9odG1sX3B1Ymxpc2hpbmdfc2V0dGluZ3MueG1szVffT9tWFH7PX2G56mNj6FrGkBPEIKjRKLCSausTutiX5K6Obdk3o9lToM0KDQFeWhhlE6AphI4y6NQtRYT9L2uuHT/tX9gxDvlBUJogVlVRlPj6nu9833dO7nHE/kdxhfseGybR1ADf7e/iOaxKmkzUaIC/Hxm+0ctzJkWqjBRNxQFe1XiuP+gT9cSUQszYBKYUtpocwKhmn04DfIxSvU8QZmZm/MTUDfeupiQo4Jt+SYsLuoFNrFJsCLqCkvBBkzo2+QpCGwDwjmtqJSzo83Gc6CHd1eSEgjkiA3OVuKKQcofGFV7wdk0h6WHU0BKqPKgpmsEZ0akAf613wH2d7fGQhkgcq64lZhAW3WXah2SZuCSQMkF+wFwMk2gM2HbfvMVzM0SmsQAPXwU3QBSaYU7BPenIhRnUwAOVVvDjmCIZUeRdegkpfkTNswVvSU6qKE6kCNzhXP0BfigyOTh2d3xg9MHkN6EvJ8KRkEfhAzF3HoyH7o2ER7+ajIyNjUTC47UoIN+QWxQayYkgQksYEq5yE6EiOlKTI1pUO0fYxBT6SUFGFEe0YQJ+TSPFxDz3nY6jXyeQQmgSPOyCtnuIsT5g6lii91yDAjw1EpivwXmAwAtcq7l/u6fmfk9vg3bBy1/TdRFNEVGKpBjUCfSechOF+qWzbdOa2lAM95qb0hS5qmgaXFZAzIBBkMJzhII4qXqXuhbQYaKA/25st39apU3qpBgygLJZv14x0u0aKWjN5cu5WXbyS6nwzNrbsjcyzuySvf7EevacFQ/thaelYtYu7jsvMmwnY81us5Nd+2CLbR6y1aV+zxEPqEUC9nfa2Zxn+4vW/IpV2HN2V62FbPlx0Xm5DbjW61/Z8dtqvo4wndQ60GUb+Wr49YmR8FBoMjw6FPr2OgeiXC11Oe13x/bRIlvIOqk3ndFPz7O11fJurj4b1166NhOVCtny9m8sPVvOH3oM/z1eZC837bkjuGttvGqW20jAX0+gY3Wn9WEH2fLu4bn6VNO9T81dEnYjb+/tNbKtr7pH3EvOThavsFYfJa39ZMv643l94LnKde5CR4LLOyn45bJ03nlc641LdCBbfgUh7PUaW35RepcBKeyvN81nQkfcSic/2+kdZ/NHdrRsp5bLuWJHOF3dNz+7dbvn894v+vzCP6ncjZZBldk0riCing2nwZYT7QORLeZadSY0H7Ki4B7JF5/up1Po4xzu0E+lQsrZetuO0aVCpv3N1trv7WxjK7l2ttnbR2x/va28dROoLQIHS9Bw0MRwsDo/rbD5P6+y5y5R/daz3euNK6r+/6iiZQ9/uiK8q+pjaMNzpyhc+DDtg/XGfyZB339QSwMEFAACAAgAOitkS4StLLSIAQAACgYAAB8AAAB1bml2ZXJzYWwvaHRtbF9za2luX3NldHRpbmdzLmpzjZRNb8IwDIbv/Ioqu06IfbLthkYnTeIwabtNO6TFlIo0iZK0o0P899VhQJOmA/vSOE9f107jzSBqjKQkeoo29tmu39y1jQHGFpRpuHQ3GG4YVfrxAuNEKtDADTW54B95ASznQDyy2iscwtsjEdIn3Gon9bsBqVtyRAS+ksiAggrEdOjlKgB+B2Lr0Ms/h+CgVdaupFa/k9IYwYep4Kbp1ZALVVDLkIsXa+0SPVhUoE6gC5qCIzq21kceFe/G6G0uFYWkvJ6JTAwTmq4yJUo+78u/rCWo5sRXO2D0OH6OHTmWa/NqoPATxw/o/ST+VRr+8t7H6EGY0QRYS3dk7R/UEe4W5NFVrnOzpydX6G1a0gw6XXqYoLsYb7R8LrbW5QyszY64uUZ3CEZrUOdICVnKMw5QKpFhRzpot+cHlAk6z3m246Yj9CCHH4uyfd07Fno7RSfOFRLeFVqGrl/RNzp8UAdA40ylfV7t5Z2F5FgoGEzcP6+Cc6g7Sow/SnD9GX2dGKDuyN0Otr9QSwMEFAACAAgAOitk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itkS7DtXVduAAAAdgAAABwAAAB1bml2ZXJzYWwvbG9jYWxfc2V0dGluZ3MueG1sDcw9DsIwDEDhvaewvJefjaFpNzYQEuUAVmNQJMdGiYXg9nh7w6c3Ld8q8OHWi2nC4+6AwLpZLvpK+FjP4wmhO2kmMeWEagjLPExiG8md3QN2eAv9uK1cI5yvVEPeGndWJ48zjHCJ57Nwxv08/A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itkSxep4UFvAQAA+wIAACkAAAB1bml2ZXJzYWwvc2tpbl9jdXN0b21pemF0aW9uX3NldHRpbmdzLnhtbI1S22rcMBB9z1eI/MBKGt0M7oJuLn5JQrKQZ3etFtNELpZCS9HHV06ybLbZ0GqeZs6ZM8zotOn7FO1TyvPj9HvI0xzvQs5T/Ja2Fwi1+/lhXm6WkEJOm2Plforj/LOPX+e1VqspD3EcltGuaNpi1D0/pKRWTtWMGUaRZJ56hZzntmINuAZsxRwltt38JfGiu4R9iPm8ars5Qd839DGFJfdxDL+2cMp+C51u8HkZxqny0lawNcphanFsDcQIl9wXqgFAIMsdcbhI2UhNkMeMYyhGUaCACOekEYVIyqFmXSOqCvONQEwyRl2hntZupLVx1BYJDSG6TvOqsaXrjMQYEUKAucIFdAajyoaqoUGtBwQHBkTRRhMFqLOd6VjxzgvLkaJeYFyYMYDx8bjH7d6e61j973UO5/yH4NkvOIuu3tqcMVe7f1qWSt6Fxx8PQw7oy5BCP366vLn1d/5qp3f99dXlqzeffXxgroatm3/o7z9QSwMEFAACAAgAOitkSwKaTYiBEQAAmyUAABcAAAB1bml2ZXJzYWwvdW5pdmVyc2FsLnBuZ+1aaVhTZ9M+IoqIGy4BBUHBqlXZVRSUlEXBVhYVBYUQbBQqSAAh7CSAIqjBlK9vDYgQ1Lcssgk0CWQhoEJqWaIFQYghSIRIAokQkhCyvYf2bfXvd33X948fuc/1nDMzz8zcM/M8P3LLz8dz9cotKwEAWH3Cy+M0AOjqA8DS2BXLwTc3X488Bh9L4k57ugG1PaYT4EI33NXbFQDqcQaqi8vAtX6M1/k4AFjzfOG3hBldcQkAvrI94eHqnxQyxfmu6lL4IPO95mSPGlhjemubhVfMyLb1uq5511+46+n6btbdP7RBv2LEg+dxa3dmhp3lKdsNRRk/jni5ndzy1TM0Vxld8mHiTWINjCmC0etMrBMSz9ZcOKv0m+QHVEVwmwrGOYlcepJyimwznCKsmeNDtaDzwXbm6o+ejvYdwYwJM4ObIrtL1YpINXxraIncss1ZTOtFrgKFrDhuobafRSpTWgs8sjBaJXdq2RIgoypcNRONtSsKw3v5PTHoezcnxmjZIWC4Tfc9dBBdlxsjd+x+o4fsi1xHcVgQP7EDtHVQ6ZElWOo4nCbplp0EgJGI9fpYO3y3S37pfGueCNx0RPDPm1xdAIgJw9qFsSfM3Pv/tyuzDyohXEuZG7PBJE/P8XDMaIySLe+x6whu/0Loher9WkzT3LC8Ra5xLmNh7QISKcwfD1gsAYAHhcoD2jkm1Bo98xMhOG3cgXCF1zrygw6iVhSP2x7poQMAhxzKSy7MDnynT9n2qrJzC6J2/IsvBWxyNH9MlzD3YtfQuphCJ0EoLcB1a7rfw/csjCZu+HmrsWSkLHXVecv1ANBaeLgf67g9bbKeOZSt3clbbRCpjL2QnblytWTs5sq1RO9juZTg9uuUarvx2d6jN6sNQQ5HukydIqPdmk7QbVytPglzM5M7pH2KA3g6pu30stuKj9fHpCaINUUgcXleICvhYYRBmfcK/B4df/+3+1HDTVfV1LsnC8jcs1tRMb+dWs77mKt3VKqotdwZxl7+I0UdUnbx7gEO4rct+aByT1dto/DUUumkxtrgjaEZcphWmP1pZj5B+txc84keOZy+50ZXfqji9G2FN0RIsn58Igoappi5tdKYjfahsBRpHJTmrdwe2zdFsIns2v45gkn7ouFdoZWQJ8QYDv+86kIfTliZnUi/WupTtSwZJqYRoiap39SmswxLke7Hsux4cafIdWH7+pjPGD51EqZWqKLcndZOt6xkd62w4vShBRL7u68q2Ge1BNz+ivRurWMY9zPXCcXE7BSr48xHydzK9smmFmQm/M6k07sWSDf7xXUi3rG6O7APV4mxEQdZDTOjJmVnyXEemU4MDbSMZGL4SNRJi4o6w8f91vAuocRp9PuW4gNSRQE0USqOun7DLvKLkJyII6YGn06zSgauMNPKUkz74QP0qa7pUsgLnmwqbr+7dxQVYhyB4dnzKrLmAwl3Lupm3ad4E0vr2IEd/Jow09W2yEgYyUWPqG4SUeBE9cyKG0PIzesE9jxKpEBFWYNYU/yZ04HmyUINouuQP2OfUSu7i6Z2cYC8kVhgSpzoEIHl99jOAQu0btaFDwNapv/Jik4c+6yB4nBo3+XIIkpwMbTHRH65RbRyKa/ippO4wcs2q8OF8B1i/HPOZIUXbtzNFn4dti+iU1WtIJ0x+DCUgLc0HN/Mmkw8Q66BSCQOWsv1XWITP35eu+rQllIXuOUR7G7bMh9zw4stJbftO9vVK5YdQCk6LVy7TSHYwS/aKz3sCBXmI72ZtEmvw6XjWQp7s+FjF5EDsVVEqlFeMFDac8sM9Q9a9TMfoYfLNHRaNC/Bpi78MAJzAEXvxB/Dqnt6i8O6ar9IvQPxaU37FSt/X+In0xwOXlEojSqDTOe8Iw1xVfsw3hy+U1Rv/mqpInC4x8m+NOvb4pYjTy56ZBnqHveq6OxxfegDFzXWxgXDrTR4PmvAuQyprCV4Iu59sYMzr1CTvnaCcTXCNWgAHrGd1omdksE24vB6XWcwrmDZ4ogx5h3f03zq2tVzmHR0h6EeStet2HGN3Lzt4o3c2Eutb0kht21FkkMRiKvOIR1+ytrNfNxjfcHsYXtsZScW72ncKP48RJQ9gW97DPrcyyG9vPPyWM7lfbnkwvpWG8RrOqsvqkAcYDXkjJgOccjJM1zR0Tf1pLdD0SnfVXD9eHHIwFEZnP/mGYNUhHheMK/qUsI6MiglZ9pN4+hfTJ1LHd+3QH5V+ljlRr4OMhirf1VsRKOarfYzGK1XbxfjbZG9z21R0HsX2wrSv9QaD3+aCPtxoFGF8tIk3Uyr0A5MKM22QLll7uWp5zTvypCMxyu66r/U2LMKuyyZvlPbULlQkoprWQ1H4jHczeKfY357vRqx59LkzOmcqkMo5drkwWw7yecM5PhYdUSeCvEE4h1CfGytHasC/e68jd347BCl1DrIXPjLctSQakjTGTbJv5hcmWEXcOVzfbmX67QGzrI8dfpSl2LDpXjB7HRZ2iZgz/J4T6MugWolsGlTBNvbZqkxHiq3BLDNt7+crMTfCNxkBmSGk4Wh6b+fqchwOl0KURMr6sK1VMs1/djHazpkvFnD7Vg75ucRO27cOJGb6T5842lIlt+Sh8/c6Ny2srmnL2uj//0Dtjnts2uIrrT9rpXL1F9rPwxf9jSfnA/fkGfH9pYbNxzfAQAZDnHVm1mq1OXcgpzP/bIZgR1M+D+vCqfDl+bZhfVimbf+cfv4nyfzwufgDRaZduMNfybh/rqFg/hPiYEbXqHY5qsLjDTt7LDRbkV0SYtE9aEf/xkUlOxWUALdexSy6u8zA1ixiIu4iIu4iIu4iIu4iIu4iIu4iIu4iIu4iIv4/4y5dIs2k2ha7LRKwoIfkXQ5GPkelfa141tmf9lbjgzgtFCKUalU5RIAaJWejWwnaFX8884Jwt8PEL0rp+CpU0TZvDNqsJ6VLg9iEyKKqXE7KpxnX2zw/dVR9uQJm9pptBoAMnLYVXUtKb/uopNhcWZxR2FkusidTHCfNNUvSRU1y5aHoFBUqjKugqCZLX9dTJ4ds8EoRuswauHRcq1GzmAkzU+U8zyh86+P8uOcpFJjghKuFgQkFjtiYCHJYz9Te4reDGCCRWKMVgnj5/WS1RTkvNnhDpeDsFpRUPHBHniItt5UuWKHp8ES4GndhWrzvetWkZGcCPmBqs54tqhK9LyesI57eP0D9ildd45IpDF9BDlnPv8qp+GpoAee8iHfU3S4BoJBpVj5RZ6az8el7TDH43n7BXFw+PX5BxhRHCEVurHPLTnN6ncmVDOdl1le+9iln4Rqjg1Jh7+jJTvw8zAsdgJFnI+YRPSOCVzeqB9A9VCaa0r3rY0FCSQrMgD4+dqm8525VzB1R/zJjPPk7oeCFlPJicZiS9fExz3HEjGys6y5/u+j2MfOWnVEFI1NoC5Y9XRohRSfei9eiDSZYPROik2xKhByJW4U/3Vb4Iz60loMrtXBOoC7FoVWU3X+UFWrcqCq9wf3rypq8ZRxPDk502JvfJXygPl5P3mVwaYcirnntmLBD9sBwMwatSNCrvxgF68sQrFN3TnlSIxynb5s/xooN+EU3KA++SH5lqW+iHDhBxtGArGgFteZ5GBTstcMe2w+d+XzOXTFsrlr9TAtXDkEUjGYaC4Vz7twxkh96hC0z933aNPM+NuPswEgqakvco7K/Qr3C5tfzR43FiS+R9ChmV4xpfWhQpDWRgae3k+F/MBxePnguJxokh/anFti2XY1GG08MAhD9z5Lezt79NpHFxI9OBvn1DDaIO5Nj4fiyl9NmQDAt1v/BzMp3x4okDkLSYfvpQy6klmwW7p6WwxIItrgtfyDVcfOF9usewfnDIhcj2eJ5jvVubqo+BeVOq4TaDPfh2xHAPgXgnEltJwtBp0rEPhaJig52f91ziTCjjRhT9xd1T6omk8U4VLG09Y4SFLX903wvlp2Ge2bdR6GpokYWLlBRe89mw2Bqb5ZRHG+uzx2cEyAPrv/0Nltuzks3tfxyuVAhhE8rV6tnn5LSWdRou5OjeHhSDm9Rg+if69xKjnno4j1kHRLdxPQkWq8741OjYWr1fqcMQtcbwUrzuoec6CsBWKp25UzjPvR4ZFrenVd77UiSknyNMxAklw05paeMCj/zUVZIe7stA7Q1gqr5G7GXEwRkrmdQmB20j49M5iaiMTpc1qWAE3DPmo8KYyjCeccZCZ8hGvW66/xv1NdPzd0KblC7neH5RQ90SDkJQniYDkS/Nh7GdHWnJ93LKWQ2xSjeyO2WRHpCJlFzZtaOklRYh8bpehxbZwKAxY8upubOrbRkwhSU3RE8eEnI3I0d3iukTEx+wdIVIZwyh8jeto7hemPiluZQwP5Bx4EyyVvk2WD4Taid82SYV8NHWcgYfqQowGgti4lDy1P5VXGky+CCnuULX8rHKrunrn2t1R5ShRa7sz7GkVGgFLfKmlfSB1iKN9OyFaDMy0eCg+zjf9LhHVEcjLVuT9Xt/UlCop7PoSVUHHFSC4ABPtyxHfK+zl3wbasBO3leT19pDl5/Gf8woxKrOwV0JAmIyEgm08P8lQiRPlC4QyckStHK//aPIIzFWi5fr9mBs/YsfzI/MfHRlzVuCNX65DjTlcqw6HKweAyazZM71OmiB8bWBSLltf3/pmXl52rZcq9ehZtz4R1DPS0goVx2T6yMGKOg+Pr98uCBqJ3IqxVG7/g7T4bR8zkQjWNpDx5zKByN/tWUrc2IovODPFXJOWHvg/izp+zZmdn+sBIpIlagzmCgh/TbWBD+zTsq9aGuUSrMGl/qc8/wd9OZDiWfJtoEsY5WN7AKoJA8kNnft9b9+GyLmxVoKTSN10wasSYa28HB/aunpPqqVdMs1TsJq5alGgznMTLk4WHBYHZ2MlyUU62FzsnHtRMRjvR/2uciyAkjd6SJTLPfEQ+B9tqo8BFrHSmedlW/nFa7PoUC0gnx7+zoW+UiscU3LkOR+sWGbGOeMevtgV5sYtDIeBhYLiRJWkzL++wydFkfs3RnX9FXcVVULlbwbbVLlgNQSvGErTspND8EVewgarvWsy1rUXHBABJGgVffN6//4rkcotWLYanzfxEoPGvPchBnvrH/F/zQ7BiVCRnIoSyo+D4IPFLUms5cpJH1styqHqCCtH+EuR/b2zMRVaPI+J5AiGk/V2NMnnwmFyStHKhmUrf4RgJr6YSQf5PLpypbTabIPo7LdqkfVa3m4PkkoY7Iv70Rkr6UuCb5CnigI9Go8tBLzTerKCqjrQwZ2wnQpB+YEqC/a25+NbO1T1B5N3jSA6r01rELGrvc1nQbfWreyNG44/cQxJArhGK7mh0ryguwKLt35p/XZR3ZDOUHPEw3K+fgecPmBihx/bCmyPfv1R8/NtbuvUTZeGRMnd46jKwG2J+l+/6KHMEw72J0FjT4nY0ETAuowWk5HvT7UZwWtLsa0/xLQCfDJ6I1mhZI4Fo4FdLAssRN/WoYG3a9B34VUxIQqzAnSqgRJovJCG0UtMAk6eObReoAUp6t8CeQ8qpUP4xFQl39sxSTmNHvr4adM4Mo5q+U+QYTbIrPYOviaIIdVz86nBO7ddjYXy7kD8dO+VruzW1raX7vuStcIKyloluuMr3ioEOT75/mwA6F41RBg0XjVTB1REmy24GkZFj9qjBoTKqNXjDqS1LeTQRGMmOGnjADPYdkD4YfdkAHqqH3zhklT9lNWLrGJqUYcKIAXzuWXuvLzTdd9ucjMwoxn/VB/YXBwVaiCFuRURRhfclrpNxRqnHsoSjAwwNyu0b9ZUX54vP8VFsUKa1eb0++MhY9wU2TY8XRZPCF65ZA57STJNohjohdeeCwXR/86ZpEVVMCtf5+6ORFiqmSXxSwZsWMPI+AFa6M790vKfYeeGvROANKkCaYSf2zLoP3r+gRtF06TmqISj46VOFFIPKWDs+OqoF1r2rYH3H1Nm6sN+JYz4etW6hWf8BUEsDBBQAAgAIADorZEu2gi+oTQAAAGsAAAAbAAAAdW5pdmVyc2FsL3VuaXZlcnNhbC5wbmcueG1ss7GvyM1RKEstKs7Mz7NVMtQzULK34+WyKShKLctMLVeoAIoZ6RlAgJJCpa2SGRK3PDOlJAOowsDAEiGYkZqZnlFiq2Ruag4X1AeaCQBQSwECAAAUAAIACABDlFdHDcAxHsABAADaAwAADwAAAAAAAAABAAAAAAAAAAAAbm9uZS9wbGF5ZXIueG1sUEsBAgAAFAACAAgAOitkSys6YWv6BAAAGREAAB0AAAAAAAAAAQAAAAAA7QEAAHVuaXZlcnNhbC9jb21tb25fbWVzc2FnZXMubG5nUEsBAgAAFAACAAgAOitkS9wXQPwjBAAA0w0AACcAAAAAAAAAAQAAAAAAIgcAAHVuaXZlcnNhbC9mbGFzaF9wdWJsaXNoaW5nX3NldHRpbmdzLnhtbFBLAQIAABQAAgAIADorZEtSWidksQIAAF8KAAAhAAAAAAAAAAEAAAAAAIoLAAB1bml2ZXJzYWwvZmxhc2hfc2tpbl9zZXR0aW5ncy54bWxQSwECAAAUAAIACAA6K2RLx6WdgfIDAADkDAAAJgAAAAAAAAABAAAAAAB6DgAAdW5pdmVyc2FsL2h0bWxfcHVibGlzaGluZ19zZXR0aW5ncy54bWxQSwECAAAUAAIACAA6K2RLhK0stIgBAAAKBgAAHwAAAAAAAAABAAAAAACwEgAAdW5pdmVyc2FsL2h0bWxfc2tpbl9zZXR0aW5ncy5qc1BLAQIAABQAAgAIADorZEs9PC/RwQAAAOUBAAAaAAAAAAAAAAEAAAAAAHUUAAB1bml2ZXJzYWwvaTE4bl9wcmVzZXRzLnhtbFBLAQIAABQAAgAIADorZEuw7V1XbgAAAHYAAAAcAAAAAAAAAAEAAAAAAG4VAAB1bml2ZXJzYWwvbG9jYWxfc2V0dGluZ3MueG1sUEsBAgAAFAACAAgARJRXRyO0Tvv7AgAAsAgAABQAAAAAAAAAAQAAAAAAFhYAAHVuaXZlcnNhbC9wbGF5ZXIueG1sUEsBAgAAFAACAAgAOitkSxep4UFvAQAA+wIAACkAAAAAAAAAAQAAAAAAQxkAAHVuaXZlcnNhbC9za2luX2N1c3RvbWl6YXRpb25fc2V0dGluZ3MueG1sUEsBAgAAFAACAAgAOitkSwKaTYiBEQAAmyUAABcAAAAAAAAAAAAAAAAA+RoAAHVuaXZlcnNhbC91bml2ZXJzYWwucG5nUEsBAgAAFAACAAgAOitkS7aCL6hNAAAAawAAABsAAAAAAAAAAQAAAAAArywAAHVuaXZlcnNhbC91bml2ZXJzYWwucG5nLnhtbFBLBQYAAAAADAAMAIYDAAA1LQAAAAA="/>
  <p:tag name="commondata" val="eyJoZGlkIjoiMzEwNTM5NzYwMDRjMzkwZTVkZjY2ODkwMGIxNGU0OTUifQ=="/>
  <p:tag name="resource_record_key" val="{&quot;70&quot;:[3316112]}"/>
</p:tagLst>
</file>

<file path=ppt/tags/tag5.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6.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7.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8.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9.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heme/theme1.xml><?xml version="1.0" encoding="utf-8"?>
<a:theme xmlns:a="http://schemas.openxmlformats.org/drawingml/2006/main" name="第一PPT，www.1ppt.com">
  <a:themeElements>
    <a:clrScheme name="自定义 24">
      <a:dk1>
        <a:sysClr val="windowText" lastClr="000000"/>
      </a:dk1>
      <a:lt1>
        <a:sysClr val="window" lastClr="FFFFFF"/>
      </a:lt1>
      <a:dk2>
        <a:srgbClr val="44546A"/>
      </a:dk2>
      <a:lt2>
        <a:srgbClr val="E7E6E6"/>
      </a:lt2>
      <a:accent1>
        <a:srgbClr val="F99302"/>
      </a:accent1>
      <a:accent2>
        <a:srgbClr val="E14956"/>
      </a:accent2>
      <a:accent3>
        <a:srgbClr val="A6315B"/>
      </a:accent3>
      <a:accent4>
        <a:srgbClr val="2070A1"/>
      </a:accent4>
      <a:accent5>
        <a:srgbClr val="34B2E4"/>
      </a:accent5>
      <a:accent6>
        <a:srgbClr val="2CC6D2"/>
      </a:accent6>
      <a:hlink>
        <a:srgbClr val="0563C1"/>
      </a:hlink>
      <a:folHlink>
        <a:srgbClr val="954F72"/>
      </a:folHlink>
    </a:clrScheme>
    <a:fontScheme name="gpmpuylo">
      <a:majorFont>
        <a:latin typeface="Calibri Light"/>
        <a:ea typeface="微软雅黑"/>
        <a:cs typeface=""/>
      </a:majorFont>
      <a:minorFont>
        <a:latin typeface="Calibri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6644</Words>
  <Application>WPS 演示</Application>
  <PresentationFormat>自定义</PresentationFormat>
  <Paragraphs>396</Paragraphs>
  <Slides>10</Slides>
  <Notes>39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vt:i4>
      </vt:variant>
    </vt:vector>
  </HeadingPairs>
  <TitlesOfParts>
    <vt:vector size="25" baseType="lpstr">
      <vt:lpstr>Arial</vt:lpstr>
      <vt:lpstr>宋体</vt:lpstr>
      <vt:lpstr>Wingdings</vt:lpstr>
      <vt:lpstr>Calibri</vt:lpstr>
      <vt:lpstr>Times New Roman</vt:lpstr>
      <vt:lpstr>微软雅黑</vt:lpstr>
      <vt:lpstr>Gill Sans</vt:lpstr>
      <vt:lpstr>Arial</vt:lpstr>
      <vt:lpstr>Wingdings</vt:lpstr>
      <vt:lpstr>等线</vt:lpstr>
      <vt:lpstr>MiSans Normal</vt:lpstr>
      <vt:lpstr>Calibri Light</vt:lpstr>
      <vt:lpstr>Arial Unicode MS</vt:lpstr>
      <vt:lpstr>Segoe Print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简洁方框</dc:title>
  <dc:creator>第一PPT</dc:creator>
  <cp:keywords>www.1ppt.com</cp:keywords>
  <dc:description>www.1ppt.com</dc:description>
  <cp:lastModifiedBy>衿子&amp;</cp:lastModifiedBy>
  <cp:revision>608</cp:revision>
  <dcterms:created xsi:type="dcterms:W3CDTF">2017-09-17T15:37:00Z</dcterms:created>
  <dcterms:modified xsi:type="dcterms:W3CDTF">2024-07-12T16:09:05Z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EEF4291BA8174395A0A1827BE18C4E3D_13</vt:lpwstr>
  </property>
  <property fmtid="{D5CDD505-2E9C-101B-9397-08002B2CF9AE}" pid="3" name="KSOProductBuildVer">
    <vt:lpwstr>2052-12.1.0.17147</vt:lpwstr>
  </property>
</Properties>
</file>