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1" r:id="rId3"/>
    <p:sldId id="274" r:id="rId4"/>
    <p:sldId id="275" r:id="rId5"/>
    <p:sldId id="276" r:id="rId6"/>
    <p:sldId id="281" r:id="rId7"/>
    <p:sldId id="279" r:id="rId8"/>
    <p:sldId id="280" r:id="rId9"/>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892657"/>
    <a:srgbClr val="006494"/>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8" autoAdjust="0"/>
    <p:restoredTop sz="94660"/>
  </p:normalViewPr>
  <p:slideViewPr>
    <p:cSldViewPr snapToGrid="0">
      <p:cViewPr varScale="1">
        <p:scale>
          <a:sx n="83" d="100"/>
          <a:sy n="83" d="100"/>
        </p:scale>
        <p:origin x="72"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56ED2F-8345-45EB-B44B-0BFDB0B4BB63}" type="datetimeFigureOut">
              <a:rPr lang="zh-CN" altLang="en-US" smtClean="0"/>
              <a:t>2024/7/11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E6681-E838-4F3D-BDD9-BBC8B07D2B2C}" type="slidenum">
              <a:rPr lang="zh-CN" altLang="en-US" smtClean="0"/>
              <a:t>‹#›</a:t>
            </a:fld>
            <a:endParaRPr lang="zh-CN" altLang="en-US"/>
          </a:p>
        </p:txBody>
      </p:sp>
    </p:spTree>
    <p:extLst>
      <p:ext uri="{BB962C8B-B14F-4D97-AF65-F5344CB8AC3E}">
        <p14:creationId xmlns:p14="http://schemas.microsoft.com/office/powerpoint/2010/main" val="4154479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ADC15D2-6D33-4241-9D30-0EEB4F4D2EF0}" type="slidenum">
              <a:rPr lang="zh-CN" altLang="en-US" smtClean="0"/>
              <a:t>2</a:t>
            </a:fld>
            <a:endParaRPr lang="zh-CN" altLang="en-US"/>
          </a:p>
        </p:txBody>
      </p:sp>
    </p:spTree>
    <p:extLst>
      <p:ext uri="{BB962C8B-B14F-4D97-AF65-F5344CB8AC3E}">
        <p14:creationId xmlns:p14="http://schemas.microsoft.com/office/powerpoint/2010/main" val="2071474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96DA6E-770D-FBEC-7E79-329B39E707F8}"/>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0A167D35-3F92-E34A-E1EE-1FB7982839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46A81A86-2176-DFEE-FDDF-68D8CB80B021}"/>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01AD877C-6630-54AC-D527-EF8E566167C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7BE1C36-1848-EEC4-DBAB-B17E7366F1DC}"/>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619012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9438BF-AB55-C6BE-581F-6EBBE75EC193}"/>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8322582-06B0-B082-092E-1062622D7C01}"/>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1C7A9F5-375C-512C-1AED-C81EC28E64D8}"/>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A3956203-FF77-43C8-EE29-A90C92F716E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5897B87-62D2-E4B3-32EA-2717BD1E3C34}"/>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393608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5F42F89-996C-79A6-D59E-649A42F9D6C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56EEA7A5-63D0-FE1D-7F2B-C3031424AE5C}"/>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81BBD7A-C6E9-9964-18F6-19410C502615}"/>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2D9969FB-9E67-CADA-7050-0937F148F61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D29D1CD-8620-D354-BB82-EF01BA9F03B6}"/>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780084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669972-4E92-67A2-4FA7-EEB9F971962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CCF9856-5B02-6C66-A33F-E4ACF4ECC0AC}"/>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321316-4E25-78EC-BD74-9C82598097F6}"/>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D42951EA-5DA6-9661-B581-68F50094AF0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74DF30C-F856-CDDC-C7CA-313AFD44EF8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419127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F20274-928E-D767-A8BA-970AC3D3C597}"/>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4BE6C713-27C7-C2A6-B8FC-BD668EEF78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8D02F1D9-2ADC-1B73-823A-33E29A91462F}"/>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5275AB57-D672-1577-8AFC-936B5EEF11C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FA118A3-7AF7-C801-B01B-BBE81982E59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62359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2B16AC-20F2-D6E4-DCCA-8C2E451CA9B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010650E6-09C5-9FBD-F038-235101A4D3A8}"/>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13D51A2B-04C5-C418-AEAB-3A0A32A46BD6}"/>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80F6A3DA-E441-51E5-F887-762276A3D17A}"/>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C8890EBF-27BA-3E06-EDDD-7E184838AF8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7589472-E05F-6DD8-1C65-C06F625C6780}"/>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246177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E1F56A-B848-D263-2BC4-2C126CCC8C28}"/>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5F631F5D-8E64-7F45-F94F-F40E119758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DD0D888A-C43C-AFB3-4B5D-5AE04340E4BF}"/>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74627F5C-3490-687A-437E-ADA047194B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70AC9F21-0519-891A-FEED-1C617BBF0CDC}"/>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076E258F-C4C0-34FE-E962-CF3B0DF714F9}"/>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8" name="页脚占位符 7">
            <a:extLst>
              <a:ext uri="{FF2B5EF4-FFF2-40B4-BE49-F238E27FC236}">
                <a16:creationId xmlns:a16="http://schemas.microsoft.com/office/drawing/2014/main" id="{4C9D68E7-8908-7321-0219-C70B84C3C2D9}"/>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2AD5634A-96D3-4B96-FDB3-FFA92FB23E62}"/>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64727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F53465-4556-2BDE-721B-09D54A7695D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740619A-7152-4CCF-D4D0-60546F8BABD5}"/>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4" name="页脚占位符 3">
            <a:extLst>
              <a:ext uri="{FF2B5EF4-FFF2-40B4-BE49-F238E27FC236}">
                <a16:creationId xmlns:a16="http://schemas.microsoft.com/office/drawing/2014/main" id="{981EF741-5F7F-4942-F88C-513F362C300F}"/>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E86FE3DC-FB75-D83A-EC67-AF31638F8385}"/>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2580148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8D45CA23-ACF3-93DA-E8E0-D755838F1E03}"/>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3" name="页脚占位符 2">
            <a:extLst>
              <a:ext uri="{FF2B5EF4-FFF2-40B4-BE49-F238E27FC236}">
                <a16:creationId xmlns:a16="http://schemas.microsoft.com/office/drawing/2014/main" id="{617E71EF-65EC-E8F2-AE68-B1BAE2BCD76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D2ADB2C-A0B2-0A4D-8A9D-3EBF0965A1BF}"/>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2609238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408A952-DF6D-A28D-C088-B5848E91C0C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329C3F0-DD3D-C494-445D-5091BFFEEA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BCD23E81-14FE-B415-B2B9-6ECE91C97E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61C072B0-67BA-87E2-9A6A-27538348B749}"/>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896410CE-C321-6CE1-ACB7-CC8B9871B12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7F7053F-1B66-96DD-8597-005807DDC28C}"/>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386440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068CAC-3880-B203-8CEB-1A9604CFE96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6D77C60-CFA0-5848-4006-27228D3AFA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D9D5D27-149C-6C6C-565B-230DCFEE2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43C1A2D-9EC2-A396-E982-9F798358D602}"/>
              </a:ext>
            </a:extLst>
          </p:cNvPr>
          <p:cNvSpPr>
            <a:spLocks noGrp="1"/>
          </p:cNvSpPr>
          <p:nvPr>
            <p:ph type="dt" sz="half" idx="10"/>
          </p:nvPr>
        </p:nvSpPr>
        <p:spPr/>
        <p:txBody>
          <a:bodyPr/>
          <a:lstStyle/>
          <a:p>
            <a:fld id="{35471779-E953-4BC6-8F0B-DB569E65BBF3}" type="datetimeFigureOut">
              <a:rPr lang="zh-CN" altLang="en-US" smtClean="0"/>
              <a:t>2024/7/11</a:t>
            </a:fld>
            <a:endParaRPr lang="zh-CN" altLang="en-US"/>
          </a:p>
        </p:txBody>
      </p:sp>
      <p:sp>
        <p:nvSpPr>
          <p:cNvPr id="6" name="页脚占位符 5">
            <a:extLst>
              <a:ext uri="{FF2B5EF4-FFF2-40B4-BE49-F238E27FC236}">
                <a16:creationId xmlns:a16="http://schemas.microsoft.com/office/drawing/2014/main" id="{9689D8F2-AF2A-0FE2-B1CE-D413B3FB354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12D3870-3C4A-3DBF-BA1D-B55981C694BA}"/>
              </a:ext>
            </a:extLst>
          </p:cNvPr>
          <p:cNvSpPr>
            <a:spLocks noGrp="1"/>
          </p:cNvSpPr>
          <p:nvPr>
            <p:ph type="sldNum" sz="quarter" idx="12"/>
          </p:nvPr>
        </p:nvSpPr>
        <p:spPr/>
        <p:txBody>
          <a:body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1980263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40A9772-1170-8212-9ACF-93FDE0FC4F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B5019DA-9FE9-E90B-A8A4-03C636E808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861076A-1CD4-E896-73A1-34A50293BC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471779-E953-4BC6-8F0B-DB569E65BBF3}" type="datetimeFigureOut">
              <a:rPr lang="zh-CN" altLang="en-US" smtClean="0"/>
              <a:t>2024/7/11</a:t>
            </a:fld>
            <a:endParaRPr lang="zh-CN" altLang="en-US"/>
          </a:p>
        </p:txBody>
      </p:sp>
      <p:sp>
        <p:nvSpPr>
          <p:cNvPr id="5" name="页脚占位符 4">
            <a:extLst>
              <a:ext uri="{FF2B5EF4-FFF2-40B4-BE49-F238E27FC236}">
                <a16:creationId xmlns:a16="http://schemas.microsoft.com/office/drawing/2014/main" id="{90A2484B-B6C5-2D09-8548-45F517C5C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E57599B9-DE1A-8996-0C1B-2E812B42EA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592DF9-BB9C-451A-A767-DB114A60D3EC}" type="slidenum">
              <a:rPr lang="zh-CN" altLang="en-US" smtClean="0"/>
              <a:t>‹#›</a:t>
            </a:fld>
            <a:endParaRPr lang="zh-CN" altLang="en-US"/>
          </a:p>
        </p:txBody>
      </p:sp>
    </p:spTree>
    <p:extLst>
      <p:ext uri="{BB962C8B-B14F-4D97-AF65-F5344CB8AC3E}">
        <p14:creationId xmlns:p14="http://schemas.microsoft.com/office/powerpoint/2010/main" val="4287406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矩形: 圆角 8">
            <a:extLst>
              <a:ext uri="{FF2B5EF4-FFF2-40B4-BE49-F238E27FC236}">
                <a16:creationId xmlns:a16="http://schemas.microsoft.com/office/drawing/2014/main" id="{E4C26738-4B37-216A-B91B-BFA2432CD15D}"/>
              </a:ext>
            </a:extLst>
          </p:cNvPr>
          <p:cNvSpPr/>
          <p:nvPr/>
        </p:nvSpPr>
        <p:spPr>
          <a:xfrm>
            <a:off x="2951398" y="5137055"/>
            <a:ext cx="6583380" cy="662553"/>
          </a:xfrm>
          <a:prstGeom prst="roundRect">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 name="文本框 7">
            <a:extLst>
              <a:ext uri="{FF2B5EF4-FFF2-40B4-BE49-F238E27FC236}">
                <a16:creationId xmlns:a16="http://schemas.microsoft.com/office/drawing/2014/main" id="{41EFC8B9-D45E-BFA6-E44E-A47253FEC230}"/>
              </a:ext>
            </a:extLst>
          </p:cNvPr>
          <p:cNvSpPr txBox="1"/>
          <p:nvPr/>
        </p:nvSpPr>
        <p:spPr>
          <a:xfrm>
            <a:off x="2951398" y="5066145"/>
            <a:ext cx="6751320" cy="662554"/>
          </a:xfrm>
          <a:prstGeom prst="rect">
            <a:avLst/>
          </a:prstGeom>
          <a:noFill/>
        </p:spPr>
        <p:txBody>
          <a:bodyPr wrap="square" rtlCol="0">
            <a:spAutoFit/>
          </a:bodyPr>
          <a:lstStyle/>
          <a:p>
            <a:pPr algn="ctr">
              <a:lnSpc>
                <a:spcPct val="150000"/>
              </a:lnSpc>
            </a:pPr>
            <a:r>
              <a:rPr lang="zh-CN" altLang="en-US" sz="2800" dirty="0">
                <a:solidFill>
                  <a:schemeClr val="bg1"/>
                </a:solidFill>
                <a:latin typeface="微软雅黑" panose="020B0503020204020204" pitchFamily="34" charset="-122"/>
                <a:ea typeface="微软雅黑" panose="020B0503020204020204" pitchFamily="34" charset="-122"/>
              </a:rPr>
              <a:t>江苏吴中医药集团有限公司苏州制药厂</a:t>
            </a:r>
          </a:p>
        </p:txBody>
      </p:sp>
      <p:sp>
        <p:nvSpPr>
          <p:cNvPr id="3" name="矩形: 圆角 2">
            <a:extLst>
              <a:ext uri="{FF2B5EF4-FFF2-40B4-BE49-F238E27FC236}">
                <a16:creationId xmlns:a16="http://schemas.microsoft.com/office/drawing/2014/main" id="{8D3EF741-AE41-E074-AC1E-6952F79FF81F}"/>
              </a:ext>
            </a:extLst>
          </p:cNvPr>
          <p:cNvSpPr/>
          <p:nvPr/>
        </p:nvSpPr>
        <p:spPr>
          <a:xfrm>
            <a:off x="2251587" y="835741"/>
            <a:ext cx="7836309" cy="3687052"/>
          </a:xfrm>
          <a:prstGeom prst="roundRect">
            <a:avLst/>
          </a:prstGeom>
          <a:noFill/>
          <a:ln w="38100">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0CECE543-0AD7-9078-B2C5-60B86243F1A4}"/>
              </a:ext>
            </a:extLst>
          </p:cNvPr>
          <p:cNvSpPr txBox="1"/>
          <p:nvPr/>
        </p:nvSpPr>
        <p:spPr>
          <a:xfrm>
            <a:off x="4306329" y="4050483"/>
            <a:ext cx="3726821" cy="743986"/>
          </a:xfrm>
          <a:prstGeom prst="rect">
            <a:avLst/>
          </a:prstGeom>
          <a:solidFill>
            <a:schemeClr val="bg1"/>
          </a:solid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帕拉米韦注射液</a:t>
            </a:r>
          </a:p>
        </p:txBody>
      </p:sp>
      <p:pic>
        <p:nvPicPr>
          <p:cNvPr id="4" name="图片 3">
            <a:extLst>
              <a:ext uri="{FF2B5EF4-FFF2-40B4-BE49-F238E27FC236}">
                <a16:creationId xmlns:a16="http://schemas.microsoft.com/office/drawing/2014/main" id="{7716DC5B-634E-6862-C94E-B5A52B7FB4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9765" y="1524643"/>
            <a:ext cx="2632712" cy="1851977"/>
          </a:xfrm>
          <a:prstGeom prst="rect">
            <a:avLst/>
          </a:prstGeom>
        </p:spPr>
      </p:pic>
      <p:pic>
        <p:nvPicPr>
          <p:cNvPr id="6" name="图片 5">
            <a:extLst>
              <a:ext uri="{FF2B5EF4-FFF2-40B4-BE49-F238E27FC236}">
                <a16:creationId xmlns:a16="http://schemas.microsoft.com/office/drawing/2014/main" id="{D56C00CF-88A0-F0D0-9AE3-2AD0A6722B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3940" y="1914853"/>
            <a:ext cx="2632712" cy="1851977"/>
          </a:xfrm>
          <a:prstGeom prst="rect">
            <a:avLst/>
          </a:prstGeom>
        </p:spPr>
      </p:pic>
      <p:pic>
        <p:nvPicPr>
          <p:cNvPr id="10" name="图片 9">
            <a:extLst>
              <a:ext uri="{FF2B5EF4-FFF2-40B4-BE49-F238E27FC236}">
                <a16:creationId xmlns:a16="http://schemas.microsoft.com/office/drawing/2014/main" id="{EC3C0D4C-5564-8F84-7F78-835BBE4D00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0296" y="2363868"/>
            <a:ext cx="2632712" cy="1851977"/>
          </a:xfrm>
          <a:prstGeom prst="rect">
            <a:avLst/>
          </a:prstGeom>
        </p:spPr>
      </p:pic>
    </p:spTree>
    <p:extLst>
      <p:ext uri="{BB962C8B-B14F-4D97-AF65-F5344CB8AC3E}">
        <p14:creationId xmlns:p14="http://schemas.microsoft.com/office/powerpoint/2010/main" val="305559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0" y="1339"/>
            <a:ext cx="4260774" cy="6869605"/>
          </a:xfrm>
          <a:custGeom>
            <a:avLst/>
            <a:gdLst>
              <a:gd name="T0" fmla="*/ 0 w 5566"/>
              <a:gd name="T1" fmla="*/ 0 h 9000"/>
              <a:gd name="T2" fmla="*/ 3311315 w 5566"/>
              <a:gd name="T3" fmla="*/ 0 h 9000"/>
              <a:gd name="T4" fmla="*/ 4262438 w 5566"/>
              <a:gd name="T5" fmla="*/ 6872288 h 9000"/>
              <a:gd name="T6" fmla="*/ 0 w 5566"/>
              <a:gd name="T7" fmla="*/ 6872288 h 9000"/>
              <a:gd name="T8" fmla="*/ 0 w 5566"/>
              <a:gd name="T9" fmla="*/ 0 h 9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66" h="9000">
                <a:moveTo>
                  <a:pt x="0" y="0"/>
                </a:moveTo>
                <a:lnTo>
                  <a:pt x="4324" y="0"/>
                </a:lnTo>
                <a:lnTo>
                  <a:pt x="5566" y="9000"/>
                </a:lnTo>
                <a:lnTo>
                  <a:pt x="0" y="9000"/>
                </a:lnTo>
                <a:lnTo>
                  <a:pt x="0" y="0"/>
                </a:lnTo>
                <a:close/>
              </a:path>
            </a:pathLst>
          </a:custGeom>
          <a:solidFill>
            <a:srgbClr val="4472C4"/>
          </a:solidFill>
          <a:ln>
            <a:noFill/>
          </a:ln>
          <a:effectLst>
            <a:outerShdw blurRad="63500" algn="ctr" rotWithShape="0">
              <a:prstClr val="black">
                <a:alpha val="40000"/>
              </a:prstClr>
            </a:outerShdw>
          </a:effectLst>
        </p:spPr>
        <p:txBody>
          <a:bodyPr/>
          <a:lstStyle/>
          <a:p>
            <a:endParaRPr lang="zh-CN" altLang="en-US" sz="1799" dirty="0">
              <a:cs typeface="+mn-ea"/>
              <a:sym typeface="+mn-lt"/>
            </a:endParaRPr>
          </a:p>
        </p:txBody>
      </p:sp>
      <p:sp>
        <p:nvSpPr>
          <p:cNvPr id="3" name="TextBox 54"/>
          <p:cNvSpPr txBox="1"/>
          <p:nvPr/>
        </p:nvSpPr>
        <p:spPr>
          <a:xfrm>
            <a:off x="789223" y="3761355"/>
            <a:ext cx="2169760" cy="1231074"/>
          </a:xfrm>
          <a:prstGeom prst="rect">
            <a:avLst/>
          </a:prstGeom>
          <a:noFill/>
        </p:spPr>
        <p:txBody>
          <a:bodyPr wrap="none" lIns="121888" tIns="60944" rIns="121888" bIns="60944" rtlCol="0">
            <a:spAutoFit/>
          </a:bodyPr>
          <a:lstStyle/>
          <a:p>
            <a:pPr algn="ctr" defTabSz="914377">
              <a:defRPr/>
            </a:pPr>
            <a:r>
              <a:rPr lang="zh-CN" altLang="en-US" sz="7200" spc="3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目录</a:t>
            </a:r>
          </a:p>
        </p:txBody>
      </p:sp>
      <p:sp>
        <p:nvSpPr>
          <p:cNvPr id="4" name="TextBox 55"/>
          <p:cNvSpPr txBox="1"/>
          <p:nvPr/>
        </p:nvSpPr>
        <p:spPr>
          <a:xfrm>
            <a:off x="98910" y="4992429"/>
            <a:ext cx="3891386" cy="800187"/>
          </a:xfrm>
          <a:prstGeom prst="rect">
            <a:avLst/>
          </a:prstGeom>
          <a:noFill/>
        </p:spPr>
        <p:txBody>
          <a:bodyPr wrap="none" lIns="121888" tIns="60944" rIns="121888" bIns="60944" rtlCol="0">
            <a:spAutoFit/>
          </a:bodyPr>
          <a:lstStyle/>
          <a:p>
            <a:pPr algn="ctr" defTabSz="914377">
              <a:defRPr/>
            </a:pPr>
            <a:r>
              <a:rPr lang="en-US" altLang="zh-CN" sz="4400" spc="6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CONTENTS</a:t>
            </a:r>
            <a:endParaRPr lang="zh-CN" altLang="en-US" sz="4400" spc="60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5" name="Freeform 11"/>
          <p:cNvSpPr>
            <a:spLocks/>
          </p:cNvSpPr>
          <p:nvPr/>
        </p:nvSpPr>
        <p:spPr bwMode="auto">
          <a:xfrm>
            <a:off x="5420861" y="1132318"/>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6" name="Freeform 10"/>
          <p:cNvSpPr>
            <a:spLocks/>
          </p:cNvSpPr>
          <p:nvPr/>
        </p:nvSpPr>
        <p:spPr bwMode="auto">
          <a:xfrm>
            <a:off x="5257412" y="1221184"/>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7" name="Rectangle 12"/>
          <p:cNvSpPr>
            <a:spLocks noChangeArrowheads="1"/>
          </p:cNvSpPr>
          <p:nvPr/>
        </p:nvSpPr>
        <p:spPr bwMode="auto">
          <a:xfrm>
            <a:off x="5506552" y="1132318"/>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8" name="Freeform 11"/>
          <p:cNvSpPr>
            <a:spLocks/>
          </p:cNvSpPr>
          <p:nvPr/>
        </p:nvSpPr>
        <p:spPr bwMode="auto">
          <a:xfrm>
            <a:off x="5420861" y="2152682"/>
            <a:ext cx="891827" cy="112669"/>
          </a:xfrm>
          <a:custGeom>
            <a:avLst/>
            <a:gdLst>
              <a:gd name="T0" fmla="*/ 85667 w 1156"/>
              <a:gd name="T1" fmla="*/ 0 h 142"/>
              <a:gd name="T2" fmla="*/ 806508 w 1156"/>
              <a:gd name="T3" fmla="*/ 0 h 142"/>
              <a:gd name="T4" fmla="*/ 892175 w 1156"/>
              <a:gd name="T5" fmla="*/ 112713 h 142"/>
              <a:gd name="T6" fmla="*/ 0 w 1156"/>
              <a:gd name="T7" fmla="*/ 112713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9" name="Freeform 10"/>
          <p:cNvSpPr>
            <a:spLocks/>
          </p:cNvSpPr>
          <p:nvPr/>
        </p:nvSpPr>
        <p:spPr bwMode="auto">
          <a:xfrm>
            <a:off x="5257412" y="2241547"/>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0" name="Rectangle 12"/>
          <p:cNvSpPr>
            <a:spLocks noChangeArrowheads="1"/>
          </p:cNvSpPr>
          <p:nvPr/>
        </p:nvSpPr>
        <p:spPr bwMode="auto">
          <a:xfrm>
            <a:off x="5506552" y="2152681"/>
            <a:ext cx="720444" cy="737900"/>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11" name="Freeform 11"/>
          <p:cNvSpPr>
            <a:spLocks/>
          </p:cNvSpPr>
          <p:nvPr/>
        </p:nvSpPr>
        <p:spPr bwMode="auto">
          <a:xfrm>
            <a:off x="5420861" y="3150830"/>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12" name="Freeform 10"/>
          <p:cNvSpPr>
            <a:spLocks/>
          </p:cNvSpPr>
          <p:nvPr/>
        </p:nvSpPr>
        <p:spPr bwMode="auto">
          <a:xfrm>
            <a:off x="5257412" y="3238108"/>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3" name="Rectangle 12"/>
          <p:cNvSpPr>
            <a:spLocks noChangeArrowheads="1"/>
          </p:cNvSpPr>
          <p:nvPr/>
        </p:nvSpPr>
        <p:spPr bwMode="auto">
          <a:xfrm>
            <a:off x="5506552" y="3150830"/>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17" name="Freeform 11"/>
          <p:cNvSpPr>
            <a:spLocks/>
          </p:cNvSpPr>
          <p:nvPr/>
        </p:nvSpPr>
        <p:spPr bwMode="auto">
          <a:xfrm>
            <a:off x="5420861" y="4203749"/>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18" name="Freeform 10"/>
          <p:cNvSpPr>
            <a:spLocks/>
          </p:cNvSpPr>
          <p:nvPr/>
        </p:nvSpPr>
        <p:spPr bwMode="auto">
          <a:xfrm>
            <a:off x="5257412" y="4291028"/>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19" name="Rectangle 12"/>
          <p:cNvSpPr>
            <a:spLocks noChangeArrowheads="1"/>
          </p:cNvSpPr>
          <p:nvPr/>
        </p:nvSpPr>
        <p:spPr bwMode="auto">
          <a:xfrm>
            <a:off x="5506552" y="4203750"/>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20" name="TextBox 105"/>
          <p:cNvSpPr txBox="1">
            <a:spLocks noChangeArrowheads="1"/>
          </p:cNvSpPr>
          <p:nvPr/>
        </p:nvSpPr>
        <p:spPr bwMode="auto">
          <a:xfrm>
            <a:off x="6436463" y="1283071"/>
            <a:ext cx="2492990"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FontTx/>
              <a:buNone/>
            </a:pPr>
            <a:r>
              <a:rPr lang="zh-CN" altLang="en-US" sz="2999" dirty="0">
                <a:solidFill>
                  <a:srgbClr val="006494"/>
                </a:solidFill>
                <a:latin typeface="微软雅黑" panose="020B0503020204020204" pitchFamily="34" charset="-122"/>
                <a:cs typeface="+mn-ea"/>
                <a:sym typeface="+mn-lt"/>
              </a:rPr>
              <a:t>药品基本信息</a:t>
            </a:r>
          </a:p>
        </p:txBody>
      </p:sp>
      <p:sp>
        <p:nvSpPr>
          <p:cNvPr id="21" name="TextBox 106"/>
          <p:cNvSpPr txBox="1">
            <a:spLocks noChangeArrowheads="1"/>
          </p:cNvSpPr>
          <p:nvPr/>
        </p:nvSpPr>
        <p:spPr bwMode="auto">
          <a:xfrm>
            <a:off x="5711948" y="1175164"/>
            <a:ext cx="304892"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1</a:t>
            </a:r>
            <a:endParaRPr lang="zh-CN" altLang="en-US" sz="3998" b="1" dirty="0">
              <a:solidFill>
                <a:srgbClr val="FFFFFF"/>
              </a:solidFill>
              <a:latin typeface="+mn-lt"/>
              <a:ea typeface="+mn-ea"/>
              <a:cs typeface="+mn-ea"/>
              <a:sym typeface="+mn-lt"/>
            </a:endParaRPr>
          </a:p>
        </p:txBody>
      </p:sp>
      <p:sp>
        <p:nvSpPr>
          <p:cNvPr id="22" name="TextBox 108"/>
          <p:cNvSpPr txBox="1">
            <a:spLocks noChangeArrowheads="1"/>
          </p:cNvSpPr>
          <p:nvPr/>
        </p:nvSpPr>
        <p:spPr bwMode="auto">
          <a:xfrm>
            <a:off x="6436463" y="2333586"/>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安全性</a:t>
            </a:r>
          </a:p>
        </p:txBody>
      </p:sp>
      <p:sp>
        <p:nvSpPr>
          <p:cNvPr id="23" name="TextBox 109"/>
          <p:cNvSpPr txBox="1">
            <a:spLocks noChangeArrowheads="1"/>
          </p:cNvSpPr>
          <p:nvPr/>
        </p:nvSpPr>
        <p:spPr bwMode="auto">
          <a:xfrm>
            <a:off x="5636607" y="2173312"/>
            <a:ext cx="455574"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a:solidFill>
                  <a:srgbClr val="FFFFFF"/>
                </a:solidFill>
                <a:latin typeface="+mn-lt"/>
                <a:ea typeface="+mn-ea"/>
                <a:cs typeface="+mn-ea"/>
                <a:sym typeface="+mn-lt"/>
              </a:rPr>
              <a:t>2</a:t>
            </a:r>
            <a:endParaRPr lang="zh-CN" altLang="en-US" sz="3998" b="1">
              <a:solidFill>
                <a:srgbClr val="FFFFFF"/>
              </a:solidFill>
              <a:latin typeface="+mn-lt"/>
              <a:ea typeface="+mn-ea"/>
              <a:cs typeface="+mn-ea"/>
              <a:sym typeface="+mn-lt"/>
            </a:endParaRPr>
          </a:p>
        </p:txBody>
      </p:sp>
      <p:sp>
        <p:nvSpPr>
          <p:cNvPr id="24" name="TextBox 115"/>
          <p:cNvSpPr txBox="1">
            <a:spLocks noChangeArrowheads="1"/>
          </p:cNvSpPr>
          <p:nvPr/>
        </p:nvSpPr>
        <p:spPr bwMode="auto">
          <a:xfrm>
            <a:off x="6436463" y="3277780"/>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有效性</a:t>
            </a:r>
          </a:p>
        </p:txBody>
      </p:sp>
      <p:sp>
        <p:nvSpPr>
          <p:cNvPr id="25" name="TextBox 116"/>
          <p:cNvSpPr txBox="1">
            <a:spLocks noChangeArrowheads="1"/>
          </p:cNvSpPr>
          <p:nvPr/>
        </p:nvSpPr>
        <p:spPr bwMode="auto">
          <a:xfrm>
            <a:off x="5639012" y="3169872"/>
            <a:ext cx="450764"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a:solidFill>
                  <a:srgbClr val="FFFFFF"/>
                </a:solidFill>
                <a:latin typeface="+mn-lt"/>
                <a:ea typeface="+mn-ea"/>
                <a:cs typeface="+mn-ea"/>
                <a:sym typeface="+mn-lt"/>
              </a:rPr>
              <a:t>3</a:t>
            </a:r>
            <a:endParaRPr lang="zh-CN" altLang="en-US" sz="3998" b="1">
              <a:solidFill>
                <a:srgbClr val="FFFFFF"/>
              </a:solidFill>
              <a:latin typeface="+mn-lt"/>
              <a:ea typeface="+mn-ea"/>
              <a:cs typeface="+mn-ea"/>
              <a:sym typeface="+mn-lt"/>
            </a:endParaRPr>
          </a:p>
        </p:txBody>
      </p:sp>
      <p:sp>
        <p:nvSpPr>
          <p:cNvPr id="28" name="TextBox 119"/>
          <p:cNvSpPr txBox="1">
            <a:spLocks noChangeArrowheads="1"/>
          </p:cNvSpPr>
          <p:nvPr/>
        </p:nvSpPr>
        <p:spPr bwMode="auto">
          <a:xfrm>
            <a:off x="6436463" y="4371959"/>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创新性</a:t>
            </a:r>
          </a:p>
        </p:txBody>
      </p:sp>
      <p:sp>
        <p:nvSpPr>
          <p:cNvPr id="29" name="TextBox 120"/>
          <p:cNvSpPr txBox="1">
            <a:spLocks noChangeArrowheads="1"/>
          </p:cNvSpPr>
          <p:nvPr/>
        </p:nvSpPr>
        <p:spPr bwMode="auto">
          <a:xfrm>
            <a:off x="5629393" y="4211684"/>
            <a:ext cx="470001"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4</a:t>
            </a:r>
            <a:endParaRPr lang="zh-CN" altLang="en-US" sz="3998" b="1" dirty="0">
              <a:solidFill>
                <a:srgbClr val="FFFFFF"/>
              </a:solidFill>
              <a:latin typeface="+mn-lt"/>
              <a:ea typeface="+mn-ea"/>
              <a:cs typeface="+mn-ea"/>
              <a:sym typeface="+mn-lt"/>
            </a:endParaRPr>
          </a:p>
        </p:txBody>
      </p:sp>
      <p:sp>
        <p:nvSpPr>
          <p:cNvPr id="30" name="Freeform 11">
            <a:extLst>
              <a:ext uri="{FF2B5EF4-FFF2-40B4-BE49-F238E27FC236}">
                <a16:creationId xmlns:a16="http://schemas.microsoft.com/office/drawing/2014/main" id="{63C981E4-544F-2041-636F-83CCF584ABED}"/>
              </a:ext>
            </a:extLst>
          </p:cNvPr>
          <p:cNvSpPr>
            <a:spLocks/>
          </p:cNvSpPr>
          <p:nvPr/>
        </p:nvSpPr>
        <p:spPr bwMode="auto">
          <a:xfrm>
            <a:off x="5420861" y="5197136"/>
            <a:ext cx="891827" cy="112668"/>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1" name="Freeform 10">
            <a:extLst>
              <a:ext uri="{FF2B5EF4-FFF2-40B4-BE49-F238E27FC236}">
                <a16:creationId xmlns:a16="http://schemas.microsoft.com/office/drawing/2014/main" id="{99992095-9FF9-0F47-3DA7-F52FED0348FE}"/>
              </a:ext>
            </a:extLst>
          </p:cNvPr>
          <p:cNvSpPr>
            <a:spLocks/>
          </p:cNvSpPr>
          <p:nvPr/>
        </p:nvSpPr>
        <p:spPr bwMode="auto">
          <a:xfrm>
            <a:off x="5257412" y="5284415"/>
            <a:ext cx="5740555" cy="701401"/>
          </a:xfrm>
          <a:custGeom>
            <a:avLst/>
            <a:gdLst>
              <a:gd name="T0" fmla="*/ 74828 w 8676"/>
              <a:gd name="T1" fmla="*/ 0 h 884"/>
              <a:gd name="T2" fmla="*/ 6537843 w 8676"/>
              <a:gd name="T3" fmla="*/ 0 h 884"/>
              <a:gd name="T4" fmla="*/ 6692900 w 8676"/>
              <a:gd name="T5" fmla="*/ 160338 h 884"/>
              <a:gd name="T6" fmla="*/ 6692900 w 8676"/>
              <a:gd name="T7" fmla="*/ 625475 h 884"/>
              <a:gd name="T8" fmla="*/ 6618072 w 8676"/>
              <a:gd name="T9" fmla="*/ 701675 h 884"/>
              <a:gd name="T10" fmla="*/ 74828 w 8676"/>
              <a:gd name="T11" fmla="*/ 701675 h 884"/>
              <a:gd name="T12" fmla="*/ 0 w 8676"/>
              <a:gd name="T13" fmla="*/ 625475 h 884"/>
              <a:gd name="T14" fmla="*/ 0 w 8676"/>
              <a:gd name="T15" fmla="*/ 76200 h 884"/>
              <a:gd name="T16" fmla="*/ 74828 w 8676"/>
              <a:gd name="T17" fmla="*/ 0 h 88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76" h="884">
                <a:moveTo>
                  <a:pt x="97" y="0"/>
                </a:moveTo>
                <a:lnTo>
                  <a:pt x="8475" y="0"/>
                </a:lnTo>
                <a:lnTo>
                  <a:pt x="8676" y="202"/>
                </a:lnTo>
                <a:lnTo>
                  <a:pt x="8676" y="788"/>
                </a:lnTo>
                <a:cubicBezTo>
                  <a:pt x="8676" y="841"/>
                  <a:pt x="8632" y="884"/>
                  <a:pt x="8579" y="884"/>
                </a:cubicBezTo>
                <a:lnTo>
                  <a:pt x="97" y="884"/>
                </a:lnTo>
                <a:cubicBezTo>
                  <a:pt x="44" y="884"/>
                  <a:pt x="0" y="841"/>
                  <a:pt x="0" y="788"/>
                </a:cubicBezTo>
                <a:lnTo>
                  <a:pt x="0" y="96"/>
                </a:lnTo>
                <a:cubicBezTo>
                  <a:pt x="0" y="43"/>
                  <a:pt x="44" y="0"/>
                  <a:pt x="97" y="0"/>
                </a:cubicBezTo>
                <a:close/>
              </a:path>
            </a:pathLst>
          </a:custGeom>
          <a:solidFill>
            <a:srgbClr val="FFFFFF"/>
          </a:solidFill>
          <a:ln w="10" cap="flat" cmpd="sng">
            <a:solidFill>
              <a:srgbClr val="A8A9AD"/>
            </a:solidFill>
            <a:round/>
            <a:headEnd/>
            <a:tailEnd/>
          </a:ln>
        </p:spPr>
        <p:txBody>
          <a:bodyPr/>
          <a:lstStyle/>
          <a:p>
            <a:endParaRPr lang="zh-CN" altLang="en-US" sz="1799">
              <a:cs typeface="+mn-ea"/>
              <a:sym typeface="+mn-lt"/>
            </a:endParaRPr>
          </a:p>
        </p:txBody>
      </p:sp>
      <p:sp>
        <p:nvSpPr>
          <p:cNvPr id="32" name="Rectangle 12">
            <a:extLst>
              <a:ext uri="{FF2B5EF4-FFF2-40B4-BE49-F238E27FC236}">
                <a16:creationId xmlns:a16="http://schemas.microsoft.com/office/drawing/2014/main" id="{9E1529DB-1400-953C-8E33-CF2D60922045}"/>
              </a:ext>
            </a:extLst>
          </p:cNvPr>
          <p:cNvSpPr>
            <a:spLocks noChangeArrowheads="1"/>
          </p:cNvSpPr>
          <p:nvPr/>
        </p:nvSpPr>
        <p:spPr bwMode="auto">
          <a:xfrm>
            <a:off x="5506552" y="5197137"/>
            <a:ext cx="720444" cy="737899"/>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33" name="TextBox 119">
            <a:extLst>
              <a:ext uri="{FF2B5EF4-FFF2-40B4-BE49-F238E27FC236}">
                <a16:creationId xmlns:a16="http://schemas.microsoft.com/office/drawing/2014/main" id="{7EB8E5AE-A057-9584-6260-C0740EFE93FA}"/>
              </a:ext>
            </a:extLst>
          </p:cNvPr>
          <p:cNvSpPr txBox="1">
            <a:spLocks noChangeArrowheads="1"/>
          </p:cNvSpPr>
          <p:nvPr/>
        </p:nvSpPr>
        <p:spPr bwMode="auto">
          <a:xfrm>
            <a:off x="6436463" y="5365346"/>
            <a:ext cx="1338828" cy="553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None/>
            </a:pPr>
            <a:r>
              <a:rPr lang="zh-CN" altLang="en-US" sz="2999" dirty="0">
                <a:solidFill>
                  <a:srgbClr val="006494"/>
                </a:solidFill>
                <a:latin typeface="微软雅黑" panose="020B0503020204020204" pitchFamily="34" charset="-122"/>
                <a:cs typeface="+mn-ea"/>
                <a:sym typeface="+mn-lt"/>
              </a:rPr>
              <a:t>公平性</a:t>
            </a:r>
          </a:p>
        </p:txBody>
      </p:sp>
      <p:sp>
        <p:nvSpPr>
          <p:cNvPr id="34" name="TextBox 120">
            <a:extLst>
              <a:ext uri="{FF2B5EF4-FFF2-40B4-BE49-F238E27FC236}">
                <a16:creationId xmlns:a16="http://schemas.microsoft.com/office/drawing/2014/main" id="{51C87582-47A0-02F8-D533-3D6DA5E4F7C8}"/>
              </a:ext>
            </a:extLst>
          </p:cNvPr>
          <p:cNvSpPr txBox="1">
            <a:spLocks noChangeArrowheads="1"/>
          </p:cNvSpPr>
          <p:nvPr/>
        </p:nvSpPr>
        <p:spPr bwMode="auto">
          <a:xfrm>
            <a:off x="5629393" y="5205071"/>
            <a:ext cx="470001" cy="707566"/>
          </a:xfrm>
          <a:prstGeom prst="rect">
            <a:avLst/>
          </a:prstGeom>
          <a:solidFill>
            <a:srgbClr val="4472C4"/>
          </a:solidFill>
          <a:ln>
            <a:noFill/>
          </a:ln>
        </p:spPr>
        <p:txBody>
          <a:bodyPr wrap="none">
            <a:spAutoFit/>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r>
              <a:rPr lang="en-US" altLang="zh-CN" sz="3998" b="1" dirty="0">
                <a:solidFill>
                  <a:srgbClr val="FFFFFF"/>
                </a:solidFill>
                <a:latin typeface="+mn-lt"/>
                <a:ea typeface="+mn-ea"/>
                <a:cs typeface="+mn-ea"/>
                <a:sym typeface="+mn-lt"/>
              </a:rPr>
              <a:t>5</a:t>
            </a:r>
            <a:endParaRPr lang="zh-CN" altLang="en-US" sz="3998" b="1" dirty="0">
              <a:solidFill>
                <a:srgbClr val="FFFFFF"/>
              </a:solidFill>
              <a:latin typeface="+mn-lt"/>
              <a:ea typeface="+mn-ea"/>
              <a:cs typeface="+mn-ea"/>
              <a:sym typeface="+mn-lt"/>
            </a:endParaRPr>
          </a:p>
        </p:txBody>
      </p:sp>
    </p:spTree>
    <p:extLst>
      <p:ext uri="{BB962C8B-B14F-4D97-AF65-F5344CB8AC3E}">
        <p14:creationId xmlns:p14="http://schemas.microsoft.com/office/powerpoint/2010/main" val="2234974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01</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药品基本信息</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595154"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Basic Information</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graphicFrame>
        <p:nvGraphicFramePr>
          <p:cNvPr id="7" name="表格 6">
            <a:extLst>
              <a:ext uri="{FF2B5EF4-FFF2-40B4-BE49-F238E27FC236}">
                <a16:creationId xmlns:a16="http://schemas.microsoft.com/office/drawing/2014/main" id="{050373B4-22B0-FFC5-2FE9-34969A899E10}"/>
              </a:ext>
            </a:extLst>
          </p:cNvPr>
          <p:cNvGraphicFramePr>
            <a:graphicFrameLocks noGrp="1"/>
          </p:cNvGraphicFramePr>
          <p:nvPr>
            <p:extLst>
              <p:ext uri="{D42A27DB-BD31-4B8C-83A1-F6EECF244321}">
                <p14:modId xmlns:p14="http://schemas.microsoft.com/office/powerpoint/2010/main" val="215834433"/>
              </p:ext>
            </p:extLst>
          </p:nvPr>
        </p:nvGraphicFramePr>
        <p:xfrm>
          <a:off x="521035" y="1345417"/>
          <a:ext cx="11356333" cy="5042957"/>
        </p:xfrm>
        <a:graphic>
          <a:graphicData uri="http://schemas.openxmlformats.org/drawingml/2006/table">
            <a:tbl>
              <a:tblPr firstRow="1" bandRow="1">
                <a:tableStyleId>{5C22544A-7EE6-4342-B048-85BDC9FD1C3A}</a:tableStyleId>
              </a:tblPr>
              <a:tblGrid>
                <a:gridCol w="1710888">
                  <a:extLst>
                    <a:ext uri="{9D8B030D-6E8A-4147-A177-3AD203B41FA5}">
                      <a16:colId xmlns:a16="http://schemas.microsoft.com/office/drawing/2014/main" val="2683082459"/>
                    </a:ext>
                  </a:extLst>
                </a:gridCol>
                <a:gridCol w="2989006">
                  <a:extLst>
                    <a:ext uri="{9D8B030D-6E8A-4147-A177-3AD203B41FA5}">
                      <a16:colId xmlns:a16="http://schemas.microsoft.com/office/drawing/2014/main" val="3019794836"/>
                    </a:ext>
                  </a:extLst>
                </a:gridCol>
                <a:gridCol w="1789471">
                  <a:extLst>
                    <a:ext uri="{9D8B030D-6E8A-4147-A177-3AD203B41FA5}">
                      <a16:colId xmlns:a16="http://schemas.microsoft.com/office/drawing/2014/main" val="1082167996"/>
                    </a:ext>
                  </a:extLst>
                </a:gridCol>
                <a:gridCol w="4866968">
                  <a:extLst>
                    <a:ext uri="{9D8B030D-6E8A-4147-A177-3AD203B41FA5}">
                      <a16:colId xmlns:a16="http://schemas.microsoft.com/office/drawing/2014/main" val="73572454"/>
                    </a:ext>
                  </a:extLst>
                </a:gridCol>
              </a:tblGrid>
              <a:tr h="616722">
                <a:tc>
                  <a:txBody>
                    <a:bodyPr/>
                    <a:lstStyle/>
                    <a:p>
                      <a:pPr algn="ctr"/>
                      <a:r>
                        <a:rPr lang="zh-CN" altLang="en-US" sz="1600" dirty="0">
                          <a:solidFill>
                            <a:srgbClr val="4472C4"/>
                          </a:solidFill>
                          <a:latin typeface="微软雅黑" panose="020B0503020204020204" pitchFamily="34" charset="-122"/>
                          <a:ea typeface="微软雅黑" panose="020B0503020204020204" pitchFamily="34" charset="-122"/>
                        </a:rPr>
                        <a:t>药品通</a:t>
                      </a:r>
                      <a:r>
                        <a:rPr lang="zh-CN" altLang="en-US" sz="1600" b="1" kern="1200" dirty="0">
                          <a:solidFill>
                            <a:srgbClr val="4472C4"/>
                          </a:solidFill>
                          <a:latin typeface="微软雅黑" panose="020B0503020204020204" pitchFamily="34" charset="-122"/>
                          <a:ea typeface="微软雅黑" panose="020B0503020204020204" pitchFamily="34" charset="-122"/>
                          <a:cs typeface="+mn-cs"/>
                        </a:rPr>
                        <a:t>用名称</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zh-CN" altLang="en-US" sz="1600" b="0" dirty="0">
                          <a:solidFill>
                            <a:schemeClr val="tx1"/>
                          </a:solidFill>
                          <a:latin typeface="微软雅黑" panose="020B0503020204020204" pitchFamily="34" charset="-122"/>
                          <a:ea typeface="微软雅黑" panose="020B0503020204020204" pitchFamily="34" charset="-122"/>
                        </a:rPr>
                        <a:t>帕拉米韦注射液</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注册规格</a:t>
                      </a:r>
                      <a:endParaRPr lang="zh-CN" altLang="en-US" sz="1600" b="0" dirty="0">
                        <a:solidFill>
                          <a:schemeClr val="tx1"/>
                        </a:solidFill>
                        <a:latin typeface="微软雅黑" panose="020B0503020204020204" pitchFamily="34" charset="-122"/>
                        <a:ea typeface="微软雅黑" panose="020B0503020204020204" pitchFamily="34" charset="-122"/>
                      </a:endParaRP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en-US" altLang="zh-CN" sz="1600" b="0" kern="1200" dirty="0">
                          <a:solidFill>
                            <a:schemeClr val="tx1"/>
                          </a:solidFill>
                          <a:latin typeface="微软雅黑" panose="020B0503020204020204" pitchFamily="34" charset="-122"/>
                          <a:ea typeface="微软雅黑" panose="020B0503020204020204" pitchFamily="34" charset="-122"/>
                          <a:cs typeface="+mn-cs"/>
                        </a:rPr>
                        <a:t>15ml</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0.15g</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（按</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C</a:t>
                      </a:r>
                      <a:r>
                        <a:rPr lang="en-US" altLang="zh-CN" sz="1600" b="0" kern="1200" baseline="-25000" dirty="0">
                          <a:solidFill>
                            <a:schemeClr val="tx1"/>
                          </a:solidFill>
                          <a:latin typeface="微软雅黑" panose="020B0503020204020204" pitchFamily="34" charset="-122"/>
                          <a:ea typeface="微软雅黑" panose="020B0503020204020204" pitchFamily="34" charset="-122"/>
                          <a:cs typeface="+mn-cs"/>
                        </a:rPr>
                        <a:t>15</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H</a:t>
                      </a:r>
                      <a:r>
                        <a:rPr lang="en-US" altLang="zh-CN" sz="1600" b="0" kern="1200" baseline="-25000" dirty="0">
                          <a:solidFill>
                            <a:schemeClr val="tx1"/>
                          </a:solidFill>
                          <a:latin typeface="微软雅黑" panose="020B0503020204020204" pitchFamily="34" charset="-122"/>
                          <a:ea typeface="微软雅黑" panose="020B0503020204020204" pitchFamily="34" charset="-122"/>
                          <a:cs typeface="+mn-cs"/>
                        </a:rPr>
                        <a:t>28</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N</a:t>
                      </a:r>
                      <a:r>
                        <a:rPr lang="en-US" altLang="zh-CN" sz="1600" b="0" kern="1200" baseline="-25000" dirty="0">
                          <a:solidFill>
                            <a:schemeClr val="tx1"/>
                          </a:solidFill>
                          <a:latin typeface="微软雅黑" panose="020B0503020204020204" pitchFamily="34" charset="-122"/>
                          <a:ea typeface="微软雅黑" panose="020B0503020204020204" pitchFamily="34" charset="-122"/>
                          <a:cs typeface="+mn-cs"/>
                        </a:rPr>
                        <a:t>4</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O</a:t>
                      </a:r>
                      <a:r>
                        <a:rPr lang="en-US" altLang="zh-CN" sz="1600" b="0" kern="1200" baseline="-25000" dirty="0">
                          <a:solidFill>
                            <a:schemeClr val="tx1"/>
                          </a:solidFill>
                          <a:latin typeface="微软雅黑" panose="020B0503020204020204" pitchFamily="34" charset="-122"/>
                          <a:ea typeface="微软雅黑" panose="020B0503020204020204" pitchFamily="34" charset="-122"/>
                          <a:cs typeface="+mn-cs"/>
                        </a:rPr>
                        <a:t>4</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计）</a:t>
                      </a:r>
                      <a:endParaRPr lang="en-US" altLang="zh-CN" sz="1600" b="0" kern="1200" dirty="0">
                        <a:solidFill>
                          <a:schemeClr val="tx1"/>
                        </a:solidFill>
                        <a:latin typeface="微软雅黑" panose="020B0503020204020204" pitchFamily="34" charset="-122"/>
                        <a:ea typeface="微软雅黑" panose="020B0503020204020204" pitchFamily="34" charset="-122"/>
                        <a:cs typeface="+mn-cs"/>
                      </a:endParaRP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2684832974"/>
                  </a:ext>
                </a:extLst>
              </a:tr>
              <a:tr h="518810">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适应症</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gridSpan="3">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用于治疗甲型或乙型流行性感冒</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952457736"/>
                  </a:ext>
                </a:extLst>
              </a:tr>
              <a:tr h="1332779">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用法用量</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gridSpan="3">
                  <a:txBody>
                    <a:bodyPr/>
                    <a:lstStyle/>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成人：常用剂量为每次帕拉米韦 </a:t>
                      </a:r>
                      <a:r>
                        <a:rPr lang="en-US" altLang="zh-CN" sz="1600" kern="1200" dirty="0">
                          <a:solidFill>
                            <a:schemeClr val="tx1"/>
                          </a:solidFill>
                          <a:latin typeface="微软雅黑" panose="020B0503020204020204" pitchFamily="34" charset="-122"/>
                          <a:ea typeface="微软雅黑" panose="020B0503020204020204" pitchFamily="34" charset="-122"/>
                          <a:cs typeface="+mn-cs"/>
                        </a:rPr>
                        <a:t>300mg</a:t>
                      </a:r>
                      <a:r>
                        <a:rPr lang="zh-CN" altLang="en-US" sz="1600" kern="1200" dirty="0">
                          <a:solidFill>
                            <a:schemeClr val="tx1"/>
                          </a:solidFill>
                          <a:latin typeface="微软雅黑" panose="020B0503020204020204" pitchFamily="34" charset="-122"/>
                          <a:ea typeface="微软雅黑" panose="020B0503020204020204" pitchFamily="34" charset="-122"/>
                          <a:cs typeface="+mn-cs"/>
                        </a:rPr>
                        <a:t>，经</a:t>
                      </a:r>
                      <a:r>
                        <a:rPr lang="en-US" altLang="zh-CN" sz="1600" kern="1200" dirty="0">
                          <a:solidFill>
                            <a:schemeClr val="tx1"/>
                          </a:solidFill>
                          <a:latin typeface="微软雅黑" panose="020B0503020204020204" pitchFamily="34" charset="-122"/>
                          <a:ea typeface="微软雅黑" panose="020B0503020204020204" pitchFamily="34" charset="-122"/>
                          <a:cs typeface="+mn-cs"/>
                        </a:rPr>
                        <a:t>15</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分钟以上单次静脉滴注对于因合并症等病情可能会加重 的患者，剂量为每日一次 </a:t>
                      </a:r>
                      <a:r>
                        <a:rPr lang="en-US" altLang="zh-CN" sz="1600" kern="1200" dirty="0">
                          <a:solidFill>
                            <a:schemeClr val="tx1"/>
                          </a:solidFill>
                          <a:latin typeface="微软雅黑" panose="020B0503020204020204" pitchFamily="34" charset="-122"/>
                          <a:ea typeface="微软雅黑" panose="020B0503020204020204" pitchFamily="34" charset="-122"/>
                          <a:cs typeface="+mn-cs"/>
                        </a:rPr>
                        <a:t>600mg </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并经</a:t>
                      </a:r>
                      <a:r>
                        <a:rPr lang="en-US" altLang="zh-CN" sz="1600" kern="1200" dirty="0">
                          <a:solidFill>
                            <a:schemeClr val="tx1"/>
                          </a:solidFill>
                          <a:latin typeface="微软雅黑" panose="020B0503020204020204" pitchFamily="34" charset="-122"/>
                          <a:ea typeface="微软雅黑" panose="020B0503020204020204" pitchFamily="34" charset="-122"/>
                          <a:cs typeface="+mn-cs"/>
                        </a:rPr>
                        <a:t>15</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分钟以上单次静脉滴注，根据症状可连续多日重复给药。 儿童：常用剂量为每日一次帕拉米韦</a:t>
                      </a:r>
                      <a:r>
                        <a:rPr lang="en-US" altLang="zh-CN" sz="1600" kern="1200" dirty="0">
                          <a:solidFill>
                            <a:schemeClr val="tx1"/>
                          </a:solidFill>
                          <a:latin typeface="微软雅黑" panose="020B0503020204020204" pitchFamily="34" charset="-122"/>
                          <a:ea typeface="微软雅黑" panose="020B0503020204020204" pitchFamily="34" charset="-122"/>
                          <a:cs typeface="+mn-cs"/>
                        </a:rPr>
                        <a:t>10mg/kg</a:t>
                      </a:r>
                      <a:r>
                        <a:rPr lang="zh-CN" altLang="en-US" sz="1600" kern="1200" dirty="0">
                          <a:solidFill>
                            <a:schemeClr val="tx1"/>
                          </a:solidFill>
                          <a:latin typeface="微软雅黑" panose="020B0503020204020204" pitchFamily="34" charset="-122"/>
                          <a:ea typeface="微软雅黑" panose="020B0503020204020204" pitchFamily="34" charset="-122"/>
                          <a:cs typeface="+mn-cs"/>
                        </a:rPr>
                        <a:t>，经</a:t>
                      </a:r>
                      <a:r>
                        <a:rPr lang="en-US" altLang="zh-CN" sz="1600" kern="1200" dirty="0">
                          <a:solidFill>
                            <a:schemeClr val="tx1"/>
                          </a:solidFill>
                          <a:latin typeface="微软雅黑" panose="020B0503020204020204" pitchFamily="34" charset="-122"/>
                          <a:ea typeface="微软雅黑" panose="020B0503020204020204" pitchFamily="34" charset="-122"/>
                          <a:cs typeface="+mn-cs"/>
                        </a:rPr>
                        <a:t>15</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分钟以上单次静脉滴注根据症状可连续多日重复 给药。每次剂量不得超过 </a:t>
                      </a:r>
                      <a:r>
                        <a:rPr lang="en-US" altLang="zh-CN" sz="1600" kern="1200" dirty="0">
                          <a:solidFill>
                            <a:schemeClr val="tx1"/>
                          </a:solidFill>
                          <a:latin typeface="微软雅黑" panose="020B0503020204020204" pitchFamily="34" charset="-122"/>
                          <a:ea typeface="微软雅黑" panose="020B0503020204020204" pitchFamily="34" charset="-122"/>
                          <a:cs typeface="+mn-cs"/>
                        </a:rPr>
                        <a:t>600mg</a:t>
                      </a:r>
                      <a:r>
                        <a:rPr lang="zh-CN" altLang="en-US" sz="1600" kern="1200" dirty="0">
                          <a:solidFill>
                            <a:schemeClr val="tx1"/>
                          </a:solidFill>
                          <a:latin typeface="微软雅黑" panose="020B0503020204020204" pitchFamily="34" charset="-122"/>
                          <a:ea typeface="微软雅黑" panose="020B0503020204020204" pitchFamily="34" charset="-122"/>
                          <a:cs typeface="+mn-cs"/>
                        </a:rPr>
                        <a:t>。 </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2797242573"/>
                  </a:ext>
                </a:extLst>
              </a:tr>
              <a:tr h="938594">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全球首次上市时间及国家</a:t>
                      </a:r>
                      <a:r>
                        <a:rPr lang="en-US" altLang="zh-CN" sz="1600" b="1" kern="1200" dirty="0">
                          <a:solidFill>
                            <a:srgbClr val="4472C4"/>
                          </a:solidFill>
                          <a:latin typeface="微软雅黑" panose="020B0503020204020204" pitchFamily="34" charset="-122"/>
                          <a:ea typeface="微软雅黑" panose="020B0503020204020204" pitchFamily="34" charset="-122"/>
                          <a:cs typeface="+mn-cs"/>
                        </a:rPr>
                        <a:t>/</a:t>
                      </a: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地区 </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日本，</a:t>
                      </a:r>
                      <a:r>
                        <a:rPr lang="en-US" altLang="zh-CN" sz="1600" dirty="0">
                          <a:solidFill>
                            <a:schemeClr val="tx1"/>
                          </a:solidFill>
                          <a:latin typeface="微软雅黑" panose="020B0503020204020204" pitchFamily="34" charset="-122"/>
                          <a:ea typeface="微软雅黑" panose="020B0503020204020204" pitchFamily="34" charset="-122"/>
                        </a:rPr>
                        <a:t>2010</a:t>
                      </a:r>
                      <a:r>
                        <a:rPr lang="zh-CN" altLang="en-US" sz="1600" dirty="0">
                          <a:solidFill>
                            <a:schemeClr val="tx1"/>
                          </a:solidFill>
                          <a:latin typeface="微软雅黑" panose="020B0503020204020204" pitchFamily="34" charset="-122"/>
                          <a:ea typeface="微软雅黑" panose="020B0503020204020204" pitchFamily="34" charset="-122"/>
                        </a:rPr>
                        <a:t>年</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月</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rowSpan="2">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中国大陆目前已上市厂家</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rowSpan="2">
                  <a:txBody>
                    <a:bodyPr/>
                    <a:lstStyle/>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目前国内审批企业</a:t>
                      </a:r>
                      <a:r>
                        <a:rPr lang="en-US" altLang="zh-CN" sz="1600" kern="1200" dirty="0">
                          <a:solidFill>
                            <a:schemeClr val="tx1"/>
                          </a:solidFill>
                          <a:latin typeface="微软雅黑" panose="020B0503020204020204" pitchFamily="34" charset="-122"/>
                          <a:ea typeface="微软雅黑" panose="020B0503020204020204" pitchFamily="34" charset="-122"/>
                          <a:cs typeface="+mn-cs"/>
                        </a:rPr>
                        <a:t>11</a:t>
                      </a:r>
                      <a:r>
                        <a:rPr lang="zh-CN" altLang="en-US" sz="1600" kern="1200" dirty="0">
                          <a:solidFill>
                            <a:schemeClr val="tx1"/>
                          </a:solidFill>
                          <a:latin typeface="微软雅黑" panose="020B0503020204020204" pitchFamily="34" charset="-122"/>
                          <a:ea typeface="微软雅黑" panose="020B0503020204020204" pitchFamily="34" charset="-122"/>
                          <a:cs typeface="+mn-cs"/>
                        </a:rPr>
                        <a:t>家：</a:t>
                      </a:r>
                      <a:endParaRPr lang="en-US" altLang="zh-CN" sz="1600" kern="1200" dirty="0">
                        <a:solidFill>
                          <a:schemeClr val="tx1"/>
                        </a:solidFill>
                        <a:latin typeface="微软雅黑" panose="020B0503020204020204" pitchFamily="34" charset="-122"/>
                        <a:ea typeface="微软雅黑" panose="020B0503020204020204" pitchFamily="34" charset="-122"/>
                        <a:cs typeface="+mn-cs"/>
                      </a:endParaRPr>
                    </a:p>
                    <a:p>
                      <a:pPr algn="l">
                        <a:lnSpc>
                          <a:spcPct val="150000"/>
                        </a:lnSpc>
                      </a:pPr>
                      <a:r>
                        <a:rPr lang="zh-CN" altLang="en-US" sz="1600" kern="1200" dirty="0">
                          <a:solidFill>
                            <a:schemeClr val="tx1"/>
                          </a:solidFill>
                          <a:latin typeface="微软雅黑" panose="020B0503020204020204" pitchFamily="34" charset="-122"/>
                          <a:ea typeface="微软雅黑" panose="020B0503020204020204" pitchFamily="34" charset="-122"/>
                          <a:cs typeface="+mn-cs"/>
                        </a:rPr>
                        <a:t>山东新华制药、河北天成药业、广东星昊药业、杨子江药业、海南通用三洋药业、江苏吴中医药、吉林四环制药、齐鲁制药、广州绿十字制药、海南葫芦娃药业、桂林南药</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060855179"/>
                  </a:ext>
                </a:extLst>
              </a:tr>
              <a:tr h="938594">
                <a:tc>
                  <a:txBody>
                    <a:bodyPr/>
                    <a:lstStyle/>
                    <a:p>
                      <a:pPr marL="0" algn="ctr" defTabSz="914400" rtl="0" eaLnBrk="1" latinLnBrk="0" hangingPunct="1"/>
                      <a:r>
                        <a:rPr lang="zh-CN" altLang="en-US" sz="1600" b="1" kern="1200" dirty="0">
                          <a:solidFill>
                            <a:srgbClr val="4472C4"/>
                          </a:solidFill>
                          <a:latin typeface="微软雅黑" panose="020B0503020204020204" pitchFamily="34" charset="-122"/>
                          <a:ea typeface="微软雅黑" panose="020B0503020204020204" pitchFamily="34" charset="-122"/>
                          <a:cs typeface="+mn-cs"/>
                        </a:rPr>
                        <a:t>中国获批时间</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a:txBody>
                    <a:bodyPr/>
                    <a:lstStyle/>
                    <a:p>
                      <a:pPr algn="l"/>
                      <a:r>
                        <a:rPr lang="en-US" altLang="zh-CN" sz="1600" dirty="0">
                          <a:solidFill>
                            <a:schemeClr val="tx1"/>
                          </a:solidFill>
                          <a:latin typeface="微软雅黑" panose="020B0503020204020204" pitchFamily="34" charset="-122"/>
                          <a:ea typeface="微软雅黑" panose="020B0503020204020204" pitchFamily="34" charset="-122"/>
                        </a:rPr>
                        <a:t>2023</a:t>
                      </a:r>
                      <a:r>
                        <a:rPr lang="zh-CN" altLang="en-US" sz="1600" dirty="0">
                          <a:solidFill>
                            <a:schemeClr val="tx1"/>
                          </a:solidFill>
                          <a:latin typeface="微软雅黑" panose="020B0503020204020204" pitchFamily="34" charset="-122"/>
                          <a:ea typeface="微软雅黑" panose="020B0503020204020204" pitchFamily="34" charset="-122"/>
                        </a:rPr>
                        <a:t>年</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月</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noFill/>
                  </a:tcPr>
                </a:tc>
                <a:tc vMerge="1">
                  <a:txBody>
                    <a:bodyPr/>
                    <a:lstStyle/>
                    <a:p>
                      <a:endParaRPr lang="zh-CN" altLang="en-US"/>
                    </a:p>
                  </a:txBody>
                  <a:tcPr/>
                </a:tc>
                <a:tc vMerge="1">
                  <a:txBody>
                    <a:bodyPr/>
                    <a:lstStyle/>
                    <a:p>
                      <a:endParaRPr lang="zh-CN" altLang="en-US"/>
                    </a:p>
                  </a:txBody>
                  <a:tcPr/>
                </a:tc>
                <a:extLst>
                  <a:ext uri="{0D108BD9-81ED-4DB2-BD59-A6C34878D82A}">
                    <a16:rowId xmlns:a16="http://schemas.microsoft.com/office/drawing/2014/main" val="707189407"/>
                  </a:ext>
                </a:extLst>
              </a:tr>
              <a:tr h="518810">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药品注册分类</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化学药品</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类</a:t>
                      </a: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是否为</a:t>
                      </a:r>
                      <a:r>
                        <a:rPr lang="en-US" altLang="zh-CN" sz="1600" b="1" kern="1200" dirty="0">
                          <a:solidFill>
                            <a:srgbClr val="4472C4"/>
                          </a:solidFill>
                          <a:latin typeface="微软雅黑" panose="020B0503020204020204" pitchFamily="34" charset="-122"/>
                          <a:ea typeface="微软雅黑" panose="020B0503020204020204" pitchFamily="34" charset="-122"/>
                          <a:cs typeface="+mn-cs"/>
                        </a:rPr>
                        <a:t>OTC</a:t>
                      </a:r>
                      <a:endParaRPr lang="zh-CN" altLang="en-US" sz="1600" b="1" kern="1200" dirty="0">
                        <a:solidFill>
                          <a:srgbClr val="4472C4"/>
                        </a:solidFill>
                        <a:latin typeface="微软雅黑" panose="020B0503020204020204" pitchFamily="34" charset="-122"/>
                        <a:ea typeface="微软雅黑" panose="020B0503020204020204" pitchFamily="34" charset="-122"/>
                        <a:cs typeface="+mn-cs"/>
                      </a:endParaRPr>
                    </a:p>
                  </a:txBody>
                  <a:tcPr anchor="ctr">
                    <a:lnL w="6350"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tc>
                  <a:txBody>
                    <a:bodyPr/>
                    <a:lstStyle/>
                    <a:p>
                      <a:pPr algn="l"/>
                      <a:r>
                        <a:rPr lang="zh-CN" altLang="en-US" sz="1600" dirty="0">
                          <a:solidFill>
                            <a:schemeClr val="tx1"/>
                          </a:solidFill>
                          <a:latin typeface="微软雅黑" panose="020B0503020204020204" pitchFamily="34" charset="-122"/>
                          <a:ea typeface="微软雅黑" panose="020B0503020204020204" pitchFamily="34" charset="-122"/>
                        </a:rPr>
                        <a:t>否</a:t>
                      </a:r>
                    </a:p>
                  </a:txBody>
                  <a:tcPr anchor="ct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3347985502"/>
                  </a:ext>
                </a:extLst>
              </a:tr>
            </a:tbl>
          </a:graphicData>
        </a:graphic>
      </p:graphicFrame>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Tree>
    <p:extLst>
      <p:ext uri="{BB962C8B-B14F-4D97-AF65-F5344CB8AC3E}">
        <p14:creationId xmlns:p14="http://schemas.microsoft.com/office/powerpoint/2010/main" val="323300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01</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药品基本信息</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595154"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Basic Information</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graphicFrame>
        <p:nvGraphicFramePr>
          <p:cNvPr id="14" name="表格 13">
            <a:extLst>
              <a:ext uri="{FF2B5EF4-FFF2-40B4-BE49-F238E27FC236}">
                <a16:creationId xmlns:a16="http://schemas.microsoft.com/office/drawing/2014/main" id="{FA9838F4-8B2C-D1E4-2346-7E12E41393DB}"/>
              </a:ext>
            </a:extLst>
          </p:cNvPr>
          <p:cNvGraphicFramePr>
            <a:graphicFrameLocks noGrp="1"/>
          </p:cNvGraphicFramePr>
          <p:nvPr>
            <p:extLst>
              <p:ext uri="{D42A27DB-BD31-4B8C-83A1-F6EECF244321}">
                <p14:modId xmlns:p14="http://schemas.microsoft.com/office/powerpoint/2010/main" val="1445742284"/>
              </p:ext>
            </p:extLst>
          </p:nvPr>
        </p:nvGraphicFramePr>
        <p:xfrm>
          <a:off x="570270" y="1567457"/>
          <a:ext cx="11071123" cy="4794014"/>
        </p:xfrm>
        <a:graphic>
          <a:graphicData uri="http://schemas.openxmlformats.org/drawingml/2006/table">
            <a:tbl>
              <a:tblPr firstRow="1" bandRow="1">
                <a:tableStyleId>{3B4B98B0-60AC-42C2-AFA5-B58CD77FA1E5}</a:tableStyleId>
              </a:tblPr>
              <a:tblGrid>
                <a:gridCol w="1327356">
                  <a:extLst>
                    <a:ext uri="{9D8B030D-6E8A-4147-A177-3AD203B41FA5}">
                      <a16:colId xmlns:a16="http://schemas.microsoft.com/office/drawing/2014/main" val="2617981603"/>
                    </a:ext>
                  </a:extLst>
                </a:gridCol>
                <a:gridCol w="9743767">
                  <a:extLst>
                    <a:ext uri="{9D8B030D-6E8A-4147-A177-3AD203B41FA5}">
                      <a16:colId xmlns:a16="http://schemas.microsoft.com/office/drawing/2014/main" val="2450245436"/>
                    </a:ext>
                  </a:extLst>
                </a:gridCol>
              </a:tblGrid>
              <a:tr h="370840">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疾病概况</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indent="457200">
                        <a:lnSpc>
                          <a:spcPct val="150000"/>
                        </a:lnSpc>
                      </a:pPr>
                      <a:r>
                        <a:rPr lang="zh-CN" altLang="en-US" sz="1600" b="0" kern="1200" dirty="0">
                          <a:solidFill>
                            <a:schemeClr val="tx1"/>
                          </a:solidFill>
                          <a:latin typeface="微软雅黑" panose="020B0503020204020204" pitchFamily="34" charset="-122"/>
                          <a:ea typeface="微软雅黑" panose="020B0503020204020204" pitchFamily="34" charset="-122"/>
                          <a:cs typeface="+mn-cs"/>
                        </a:rPr>
                        <a:t>流感是由流感病毒（甲型或乙型流感病毒）感染引起的急性呼吸道 传染病，主要症状包括高烧、头痛、咽痛、肌肉酸痛等。</a:t>
                      </a:r>
                      <a:r>
                        <a:rPr lang="zh-CN" altLang="zh-CN" sz="1600" b="0" kern="1200" dirty="0">
                          <a:solidFill>
                            <a:schemeClr val="tx1"/>
                          </a:solidFill>
                          <a:latin typeface="微软雅黑" panose="020B0503020204020204" pitchFamily="34" charset="-122"/>
                          <a:ea typeface="微软雅黑" panose="020B0503020204020204" pitchFamily="34" charset="-122"/>
                          <a:cs typeface="+mn-cs"/>
                        </a:rPr>
                        <a:t>基于我国流感样疾病监测哨点医院的数据估计，每年有</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340</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万病例因流感样疾病就诊，平均每年约有</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8.81</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万例流感相关呼吸系统疾病导致死亡，占呼吸系统疾病死亡的</a:t>
                      </a:r>
                      <a:r>
                        <a:rPr lang="en-US" altLang="zh-CN" sz="1600" b="0" kern="1200" dirty="0">
                          <a:solidFill>
                            <a:schemeClr val="tx1"/>
                          </a:solidFill>
                          <a:latin typeface="微软雅黑" panose="020B0503020204020204" pitchFamily="34" charset="-122"/>
                          <a:ea typeface="微软雅黑" panose="020B0503020204020204" pitchFamily="34" charset="-122"/>
                          <a:cs typeface="+mn-cs"/>
                        </a:rPr>
                        <a:t>8.2%</a:t>
                      </a:r>
                      <a:r>
                        <a:rPr lang="zh-CN" altLang="en-US" sz="1600" b="0" kern="1200" dirty="0">
                          <a:solidFill>
                            <a:schemeClr val="tx1"/>
                          </a:solidFill>
                          <a:latin typeface="微软雅黑" panose="020B0503020204020204" pitchFamily="34" charset="-122"/>
                          <a:ea typeface="微软雅黑" panose="020B0503020204020204" pitchFamily="34" charset="-122"/>
                          <a:cs typeface="+mn-cs"/>
                        </a:rPr>
                        <a:t>。</a:t>
                      </a:r>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28575"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1580705"/>
                  </a:ext>
                </a:extLst>
              </a:tr>
              <a:tr h="276344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同领域治疗药物对比</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dirty="0"/>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671693"/>
                  </a:ext>
                </a:extLst>
              </a:tr>
              <a:tr h="884903">
                <a:tc>
                  <a:txBody>
                    <a:bodyPr/>
                    <a:lstStyle/>
                    <a:p>
                      <a:pPr algn="ctr"/>
                      <a:r>
                        <a:rPr lang="zh-CN" altLang="en-US" sz="1600" b="1" kern="1200" dirty="0">
                          <a:solidFill>
                            <a:srgbClr val="4472C4"/>
                          </a:solidFill>
                          <a:latin typeface="微软雅黑" panose="020B0503020204020204" pitchFamily="34" charset="-122"/>
                          <a:ea typeface="微软雅黑" panose="020B0503020204020204" pitchFamily="34" charset="-122"/>
                          <a:cs typeface="+mn-cs"/>
                        </a:rPr>
                        <a:t>参照药品</a:t>
                      </a:r>
                    </a:p>
                  </a:txBody>
                  <a:tcPr anchor="ctr">
                    <a:lnL w="28575" cap="flat" cmpd="sng" algn="ctr">
                      <a:solidFill>
                        <a:srgbClr val="4472C4"/>
                      </a:solidFill>
                      <a:prstDash val="solid"/>
                      <a:round/>
                      <a:headEnd type="none" w="med" len="med"/>
                      <a:tailEnd type="none" w="med" len="med"/>
                    </a:lnL>
                    <a:lnR w="6350"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dirty="0"/>
                    </a:p>
                  </a:txBody>
                  <a:tcPr>
                    <a:lnL w="6350" cap="flat" cmpd="sng" algn="ctr">
                      <a:solidFill>
                        <a:srgbClr val="4472C4"/>
                      </a:solidFill>
                      <a:prstDash val="solid"/>
                      <a:round/>
                      <a:headEnd type="none" w="med" len="med"/>
                      <a:tailEnd type="none" w="med" len="med"/>
                    </a:lnL>
                    <a:lnR w="28575" cap="flat" cmpd="sng" algn="ctr">
                      <a:solidFill>
                        <a:srgbClr val="4472C4"/>
                      </a:solidFill>
                      <a:prstDash val="solid"/>
                      <a:round/>
                      <a:headEnd type="none" w="med" len="med"/>
                      <a:tailEnd type="none" w="med" len="med"/>
                    </a:lnR>
                    <a:lnT w="6350" cap="flat" cmpd="sng" algn="ctr">
                      <a:solidFill>
                        <a:srgbClr val="4472C4"/>
                      </a:solidFill>
                      <a:prstDash val="solid"/>
                      <a:round/>
                      <a:headEnd type="none" w="med" len="med"/>
                      <a:tailEnd type="none" w="med" len="med"/>
                    </a:lnT>
                    <a:lnB w="28575" cap="flat" cmpd="sng" algn="ctr">
                      <a:solidFill>
                        <a:srgbClr val="4472C4"/>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1896156"/>
                  </a:ext>
                </a:extLst>
              </a:tr>
            </a:tbl>
          </a:graphicData>
        </a:graphic>
      </p:graphicFrame>
      <p:sp>
        <p:nvSpPr>
          <p:cNvPr id="18" name="文本框 17">
            <a:extLst>
              <a:ext uri="{FF2B5EF4-FFF2-40B4-BE49-F238E27FC236}">
                <a16:creationId xmlns:a16="http://schemas.microsoft.com/office/drawing/2014/main" id="{54BA4B3F-997F-7DC2-F88C-B1DC7C3AC3B7}"/>
              </a:ext>
            </a:extLst>
          </p:cNvPr>
          <p:cNvSpPr txBox="1"/>
          <p:nvPr/>
        </p:nvSpPr>
        <p:spPr>
          <a:xfrm>
            <a:off x="521035" y="6465267"/>
            <a:ext cx="10706633" cy="246221"/>
          </a:xfrm>
          <a:prstGeom prst="rect">
            <a:avLst/>
          </a:prstGeom>
          <a:noFill/>
        </p:spPr>
        <p:txBody>
          <a:bodyPr wrap="square">
            <a:spAutoFit/>
          </a:bodyPr>
          <a:lstStyle/>
          <a:p>
            <a:r>
              <a:rPr lang="en-US" altLang="zh-CN" sz="1000" b="0" dirty="0">
                <a:solidFill>
                  <a:srgbClr val="000000"/>
                </a:solidFill>
                <a:effectLst/>
                <a:latin typeface="微软雅黑" panose="020B0503020204020204" pitchFamily="34" charset="-122"/>
                <a:ea typeface="微软雅黑" panose="020B0503020204020204" pitchFamily="34" charset="-122"/>
              </a:rPr>
              <a:t>[1]</a:t>
            </a:r>
            <a:r>
              <a:rPr lang="zh-CN" altLang="en-US" sz="1000" b="0" dirty="0">
                <a:solidFill>
                  <a:srgbClr val="000000"/>
                </a:solidFill>
                <a:effectLst/>
                <a:latin typeface="微软雅黑" panose="020B0503020204020204" pitchFamily="34" charset="-122"/>
                <a:ea typeface="微软雅黑" panose="020B0503020204020204" pitchFamily="34" charset="-122"/>
              </a:rPr>
              <a:t>中国国家流感中心</a:t>
            </a:r>
            <a:r>
              <a:rPr lang="en-US" altLang="zh-CN" sz="1000" b="0" dirty="0">
                <a:solidFill>
                  <a:srgbClr val="000000"/>
                </a:solidFill>
                <a:effectLst/>
                <a:latin typeface="微软雅黑" panose="020B0503020204020204" pitchFamily="34" charset="-122"/>
                <a:ea typeface="微软雅黑" panose="020B0503020204020204" pitchFamily="34" charset="-122"/>
              </a:rPr>
              <a:t>. </a:t>
            </a:r>
            <a:r>
              <a:rPr lang="zh-CN" altLang="en-US" sz="1000" b="0" dirty="0">
                <a:solidFill>
                  <a:srgbClr val="000000"/>
                </a:solidFill>
                <a:effectLst/>
                <a:latin typeface="微软雅黑" panose="020B0503020204020204" pitchFamily="34" charset="-122"/>
                <a:ea typeface="微软雅黑" panose="020B0503020204020204" pitchFamily="34" charset="-122"/>
              </a:rPr>
              <a:t>中国流感监测周报  </a:t>
            </a:r>
            <a:r>
              <a:rPr lang="en-US" altLang="zh-CN" sz="1000" dirty="0">
                <a:solidFill>
                  <a:srgbClr val="000000"/>
                </a:solidFill>
                <a:latin typeface="微软雅黑" panose="020B0503020204020204" pitchFamily="34" charset="-122"/>
                <a:ea typeface="微软雅黑" panose="020B0503020204020204" pitchFamily="34" charset="-122"/>
              </a:rPr>
              <a:t>[2]</a:t>
            </a:r>
            <a:r>
              <a:rPr lang="zh-CN" altLang="en-US" sz="1000" dirty="0">
                <a:solidFill>
                  <a:srgbClr val="000000"/>
                </a:solidFill>
                <a:latin typeface="微软雅黑" panose="020B0503020204020204" pitchFamily="34" charset="-122"/>
                <a:ea typeface="微软雅黑" panose="020B0503020204020204" pitchFamily="34" charset="-122"/>
              </a:rPr>
              <a:t>金刚乙胺说明书、阿比多尔说明书、奥司他韦说明书、帕拉米韦注射液说明书</a:t>
            </a:r>
            <a:endParaRPr lang="zh-CN" altLang="en-US" sz="1000" dirty="0">
              <a:latin typeface="微软雅黑" panose="020B0503020204020204" pitchFamily="34" charset="-122"/>
              <a:ea typeface="微软雅黑" panose="020B0503020204020204" pitchFamily="34" charset="-122"/>
            </a:endParaRPr>
          </a:p>
        </p:txBody>
      </p:sp>
      <p:graphicFrame>
        <p:nvGraphicFramePr>
          <p:cNvPr id="19" name="表格 18">
            <a:extLst>
              <a:ext uri="{FF2B5EF4-FFF2-40B4-BE49-F238E27FC236}">
                <a16:creationId xmlns:a16="http://schemas.microsoft.com/office/drawing/2014/main" id="{BA6FF08D-B0CA-EF8C-8871-78C5DC0A304E}"/>
              </a:ext>
            </a:extLst>
          </p:cNvPr>
          <p:cNvGraphicFramePr>
            <a:graphicFrameLocks noGrp="1"/>
          </p:cNvGraphicFramePr>
          <p:nvPr>
            <p:extLst>
              <p:ext uri="{D42A27DB-BD31-4B8C-83A1-F6EECF244321}">
                <p14:modId xmlns:p14="http://schemas.microsoft.com/office/powerpoint/2010/main" val="1884718405"/>
              </p:ext>
            </p:extLst>
          </p:nvPr>
        </p:nvGraphicFramePr>
        <p:xfrm>
          <a:off x="1925407" y="2908359"/>
          <a:ext cx="9627496" cy="2382184"/>
        </p:xfrm>
        <a:graphic>
          <a:graphicData uri="http://schemas.openxmlformats.org/drawingml/2006/table">
            <a:tbl>
              <a:tblPr firstRow="1" bandRow="1">
                <a:tableStyleId>{C083E6E3-FA7D-4D7B-A595-EF9225AFEA82}</a:tableStyleId>
              </a:tblPr>
              <a:tblGrid>
                <a:gridCol w="1445397">
                  <a:extLst>
                    <a:ext uri="{9D8B030D-6E8A-4147-A177-3AD203B41FA5}">
                      <a16:colId xmlns:a16="http://schemas.microsoft.com/office/drawing/2014/main" val="2011405720"/>
                    </a:ext>
                  </a:extLst>
                </a:gridCol>
                <a:gridCol w="911217">
                  <a:extLst>
                    <a:ext uri="{9D8B030D-6E8A-4147-A177-3AD203B41FA5}">
                      <a16:colId xmlns:a16="http://schemas.microsoft.com/office/drawing/2014/main" val="3285115811"/>
                    </a:ext>
                  </a:extLst>
                </a:gridCol>
                <a:gridCol w="803887">
                  <a:extLst>
                    <a:ext uri="{9D8B030D-6E8A-4147-A177-3AD203B41FA5}">
                      <a16:colId xmlns:a16="http://schemas.microsoft.com/office/drawing/2014/main" val="3476465830"/>
                    </a:ext>
                  </a:extLst>
                </a:gridCol>
                <a:gridCol w="1763726">
                  <a:extLst>
                    <a:ext uri="{9D8B030D-6E8A-4147-A177-3AD203B41FA5}">
                      <a16:colId xmlns:a16="http://schemas.microsoft.com/office/drawing/2014/main" val="319141823"/>
                    </a:ext>
                  </a:extLst>
                </a:gridCol>
                <a:gridCol w="4703269">
                  <a:extLst>
                    <a:ext uri="{9D8B030D-6E8A-4147-A177-3AD203B41FA5}">
                      <a16:colId xmlns:a16="http://schemas.microsoft.com/office/drawing/2014/main" val="3459167351"/>
                    </a:ext>
                  </a:extLst>
                </a:gridCol>
              </a:tblGrid>
              <a:tr h="414046">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名称</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上市时间</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是否医保</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药理机制</a:t>
                      </a:r>
                    </a:p>
                  </a:txBody>
                  <a:tcPr anchor="ctr"/>
                </a:tc>
                <a:tc>
                  <a:txBody>
                    <a:bodyPr/>
                    <a:lstStyle/>
                    <a:p>
                      <a:pPr algn="ctr"/>
                      <a:r>
                        <a:rPr lang="zh-CN" altLang="en-US" sz="1200" dirty="0">
                          <a:solidFill>
                            <a:schemeClr val="tx1"/>
                          </a:solidFill>
                          <a:latin typeface="微软雅黑" panose="020B0503020204020204" pitchFamily="34" charset="-122"/>
                          <a:ea typeface="微软雅黑" panose="020B0503020204020204" pitchFamily="34" charset="-122"/>
                        </a:rPr>
                        <a:t>对比</a:t>
                      </a:r>
                    </a:p>
                  </a:txBody>
                  <a:tcPr anchor="ctr"/>
                </a:tc>
                <a:extLst>
                  <a:ext uri="{0D108BD9-81ED-4DB2-BD59-A6C34878D82A}">
                    <a16:rowId xmlns:a16="http://schemas.microsoft.com/office/drawing/2014/main" val="3362765764"/>
                  </a:ext>
                </a:extLst>
              </a:tr>
              <a:tr h="414046">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金刚乙胺</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2001</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是</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M2</a:t>
                      </a:r>
                      <a:r>
                        <a:rPr lang="zh-CN" altLang="en-US" sz="1100" dirty="0">
                          <a:solidFill>
                            <a:schemeClr val="tx1"/>
                          </a:solidFill>
                          <a:latin typeface="微软雅黑" panose="020B0503020204020204" pitchFamily="34" charset="-122"/>
                          <a:ea typeface="微软雅黑" panose="020B0503020204020204" pitchFamily="34" charset="-122"/>
                        </a:rPr>
                        <a:t>离子通道阻滞剂</a:t>
                      </a:r>
                    </a:p>
                  </a:txBody>
                  <a:tcPr anchor="ctr"/>
                </a:tc>
                <a:tc>
                  <a:txBody>
                    <a:bodyPr/>
                    <a:lstStyle/>
                    <a:p>
                      <a:pPr algn="l"/>
                      <a:r>
                        <a:rPr lang="zh-CN" altLang="en-US" sz="1100" dirty="0">
                          <a:solidFill>
                            <a:schemeClr val="tx1"/>
                          </a:solidFill>
                          <a:latin typeface="微软雅黑" panose="020B0503020204020204" pitchFamily="34" charset="-122"/>
                          <a:ea typeface="微软雅黑" panose="020B0503020204020204" pitchFamily="34" charset="-122"/>
                        </a:rPr>
                        <a:t>对目前流行的流感病毒株耐药，指南不推荐使用</a:t>
                      </a:r>
                    </a:p>
                  </a:txBody>
                  <a:tcPr anchor="ctr"/>
                </a:tc>
                <a:extLst>
                  <a:ext uri="{0D108BD9-81ED-4DB2-BD59-A6C34878D82A}">
                    <a16:rowId xmlns:a16="http://schemas.microsoft.com/office/drawing/2014/main" val="913081667"/>
                  </a:ext>
                </a:extLst>
              </a:tr>
              <a:tr h="414046">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阿比多尔</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2006</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是</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血凝素抑制剂</a:t>
                      </a:r>
                    </a:p>
                  </a:txBody>
                  <a:tcPr anchor="ctr"/>
                </a:tc>
                <a:tc>
                  <a:txBody>
                    <a:bodyPr/>
                    <a:lstStyle/>
                    <a:p>
                      <a:pPr algn="l"/>
                      <a:r>
                        <a:rPr lang="zh-CN" altLang="en-US" sz="1100" dirty="0">
                          <a:solidFill>
                            <a:schemeClr val="tx1"/>
                          </a:solidFill>
                          <a:latin typeface="微软雅黑" panose="020B0503020204020204" pitchFamily="34" charset="-122"/>
                          <a:ea typeface="微软雅黑" panose="020B0503020204020204" pitchFamily="34" charset="-122"/>
                        </a:rPr>
                        <a:t>阿比多尔适用于成人，帕拉米韦近乎全年龄段使用</a:t>
                      </a:r>
                    </a:p>
                  </a:txBody>
                  <a:tcPr anchor="ctr"/>
                </a:tc>
                <a:extLst>
                  <a:ext uri="{0D108BD9-81ED-4DB2-BD59-A6C34878D82A}">
                    <a16:rowId xmlns:a16="http://schemas.microsoft.com/office/drawing/2014/main" val="1751636093"/>
                  </a:ext>
                </a:extLst>
              </a:tr>
              <a:tr h="476437">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奥司他韦</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2001</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是</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神经氨酸酶抑制剂</a:t>
                      </a:r>
                    </a:p>
                  </a:txBody>
                  <a:tcPr anchor="ctr"/>
                </a:tc>
                <a:tc>
                  <a:txBody>
                    <a:bodyPr/>
                    <a:lstStyle/>
                    <a:p>
                      <a:pPr algn="l"/>
                      <a:r>
                        <a:rPr lang="zh-CN" altLang="en-US" sz="1100" dirty="0">
                          <a:solidFill>
                            <a:schemeClr val="tx1"/>
                          </a:solidFill>
                          <a:latin typeface="微软雅黑" panose="020B0503020204020204" pitchFamily="34" charset="-122"/>
                          <a:ea typeface="微软雅黑" panose="020B0503020204020204" pitchFamily="34" charset="-122"/>
                        </a:rPr>
                        <a:t>帕拉米韦在儿童症状缓解及儿童和成人退热效果上表现更优；</a:t>
                      </a:r>
                      <a:endParaRPr lang="en-US" altLang="zh-CN" sz="1100" dirty="0">
                        <a:solidFill>
                          <a:schemeClr val="tx1"/>
                        </a:solidFill>
                        <a:latin typeface="微软雅黑" panose="020B0503020204020204" pitchFamily="34" charset="-122"/>
                        <a:ea typeface="微软雅黑" panose="020B0503020204020204" pitchFamily="34" charset="-122"/>
                      </a:endParaRPr>
                    </a:p>
                    <a:p>
                      <a:pPr algn="l"/>
                      <a:r>
                        <a:rPr lang="zh-CN" altLang="en-US" sz="1100" dirty="0">
                          <a:solidFill>
                            <a:schemeClr val="tx1"/>
                          </a:solidFill>
                          <a:latin typeface="微软雅黑" panose="020B0503020204020204" pitchFamily="34" charset="-122"/>
                          <a:ea typeface="微软雅黑" panose="020B0503020204020204" pitchFamily="34" charset="-122"/>
                        </a:rPr>
                        <a:t>帕拉米韦更适合无法口服及重症患者的使用；更适用于低年龄幼儿使用</a:t>
                      </a:r>
                    </a:p>
                  </a:txBody>
                  <a:tcPr anchor="ctr"/>
                </a:tc>
                <a:extLst>
                  <a:ext uri="{0D108BD9-81ED-4DB2-BD59-A6C34878D82A}">
                    <a16:rowId xmlns:a16="http://schemas.microsoft.com/office/drawing/2014/main" val="1774481209"/>
                  </a:ext>
                </a:extLst>
              </a:tr>
              <a:tr h="663609">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帕拉米韦氯化钠</a:t>
                      </a:r>
                    </a:p>
                  </a:txBody>
                  <a:tcPr anchor="ctr"/>
                </a:tc>
                <a:tc>
                  <a:txBody>
                    <a:bodyPr/>
                    <a:lstStyle/>
                    <a:p>
                      <a:pPr algn="ctr"/>
                      <a:r>
                        <a:rPr lang="en-US" altLang="zh-CN" sz="1100" dirty="0">
                          <a:solidFill>
                            <a:schemeClr val="tx1"/>
                          </a:solidFill>
                          <a:latin typeface="微软雅黑" panose="020B0503020204020204" pitchFamily="34" charset="-122"/>
                          <a:ea typeface="微软雅黑" panose="020B0503020204020204" pitchFamily="34" charset="-122"/>
                        </a:rPr>
                        <a:t>2013</a:t>
                      </a:r>
                      <a:r>
                        <a:rPr lang="zh-CN" altLang="en-US" sz="1100" dirty="0">
                          <a:solidFill>
                            <a:schemeClr val="tx1"/>
                          </a:solidFill>
                          <a:latin typeface="微软雅黑" panose="020B0503020204020204" pitchFamily="34" charset="-122"/>
                          <a:ea typeface="微软雅黑" panose="020B0503020204020204" pitchFamily="34" charset="-122"/>
                        </a:rPr>
                        <a:t>年</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是</a:t>
                      </a:r>
                    </a:p>
                  </a:txBody>
                  <a:tcPr anchor="ctr"/>
                </a:tc>
                <a:tc>
                  <a:txBody>
                    <a:bodyPr/>
                    <a:lstStyle/>
                    <a:p>
                      <a:pPr algn="ctr"/>
                      <a:r>
                        <a:rPr lang="zh-CN" altLang="en-US" sz="1100" dirty="0">
                          <a:solidFill>
                            <a:schemeClr val="tx1"/>
                          </a:solidFill>
                          <a:latin typeface="微软雅黑" panose="020B0503020204020204" pitchFamily="34" charset="-122"/>
                          <a:ea typeface="微软雅黑" panose="020B0503020204020204" pitchFamily="34" charset="-122"/>
                        </a:rPr>
                        <a:t>神经氨酸酶抑制剂</a:t>
                      </a:r>
                    </a:p>
                  </a:txBody>
                  <a:tcPr anchor="ctr"/>
                </a:tc>
                <a:tc>
                  <a:txBody>
                    <a:bodyPr/>
                    <a:lstStyle/>
                    <a:p>
                      <a:pPr marL="0" algn="l" defTabSz="914400" rtl="0" eaLnBrk="1" latinLnBrk="0" hangingPunct="1"/>
                      <a:r>
                        <a:rPr lang="zh-CN" altLang="en-US" sz="1100" kern="1200" dirty="0">
                          <a:solidFill>
                            <a:schemeClr val="tx1"/>
                          </a:solidFill>
                          <a:latin typeface="微软雅黑" panose="020B0503020204020204" pitchFamily="34" charset="-122"/>
                          <a:ea typeface="微软雅黑" panose="020B0503020204020204" pitchFamily="34" charset="-122"/>
                        </a:rPr>
                        <a:t>帕拉米韦注射液与其主要成分、适应症、给药途径、用法用量均相同，仅规格、辅 料（其为氯化钠和稀盐酸，帕拉米韦注射液为氯化钠和注射用水）、滴注时间不同 （其需</a:t>
                      </a:r>
                      <a:r>
                        <a:rPr lang="en-US" altLang="zh-CN" sz="1100" kern="1200" dirty="0">
                          <a:solidFill>
                            <a:schemeClr val="tx1"/>
                          </a:solidFill>
                          <a:latin typeface="微软雅黑" panose="020B0503020204020204" pitchFamily="34" charset="-122"/>
                          <a:ea typeface="微软雅黑" panose="020B0503020204020204" pitchFamily="34" charset="-122"/>
                        </a:rPr>
                        <a:t>30</a:t>
                      </a:r>
                      <a:r>
                        <a:rPr lang="zh-CN" altLang="en-US" sz="1100" kern="1200" dirty="0">
                          <a:solidFill>
                            <a:schemeClr val="tx1"/>
                          </a:solidFill>
                          <a:latin typeface="微软雅黑" panose="020B0503020204020204" pitchFamily="34" charset="-122"/>
                          <a:ea typeface="微软雅黑" panose="020B0503020204020204" pitchFamily="34" charset="-122"/>
                        </a:rPr>
                        <a:t>分钟以上，帕拉米韦注射液仅需</a:t>
                      </a:r>
                      <a:r>
                        <a:rPr lang="en-US" altLang="zh-CN" sz="1100" kern="1200" dirty="0">
                          <a:solidFill>
                            <a:schemeClr val="tx1"/>
                          </a:solidFill>
                          <a:latin typeface="微软雅黑" panose="020B0503020204020204" pitchFamily="34" charset="-122"/>
                          <a:ea typeface="微软雅黑" panose="020B0503020204020204" pitchFamily="34" charset="-122"/>
                        </a:rPr>
                        <a:t>15</a:t>
                      </a:r>
                      <a:r>
                        <a:rPr lang="zh-CN" altLang="en-US" sz="1100" kern="1200" dirty="0">
                          <a:solidFill>
                            <a:schemeClr val="tx1"/>
                          </a:solidFill>
                          <a:latin typeface="微软雅黑" panose="020B0503020204020204" pitchFamily="34" charset="-122"/>
                          <a:ea typeface="微软雅黑" panose="020B0503020204020204" pitchFamily="34" charset="-122"/>
                        </a:rPr>
                        <a:t>分钟）。 </a:t>
                      </a:r>
                      <a:endParaRPr lang="zh-CN" altLang="en-US" sz="1100" kern="1200" dirty="0">
                        <a:solidFill>
                          <a:schemeClr val="tx1"/>
                        </a:solidFill>
                        <a:latin typeface="微软雅黑" panose="020B0503020204020204" pitchFamily="34" charset="-122"/>
                        <a:ea typeface="微软雅黑" panose="020B0503020204020204" pitchFamily="34" charset="-122"/>
                        <a:cs typeface="+mn-cs"/>
                      </a:endParaRPr>
                    </a:p>
                  </a:txBody>
                  <a:tcPr anchor="ctr"/>
                </a:tc>
                <a:extLst>
                  <a:ext uri="{0D108BD9-81ED-4DB2-BD59-A6C34878D82A}">
                    <a16:rowId xmlns:a16="http://schemas.microsoft.com/office/drawing/2014/main" val="2100025549"/>
                  </a:ext>
                </a:extLst>
              </a:tr>
            </a:tbl>
          </a:graphicData>
        </a:graphic>
      </p:graphicFrame>
      <p:graphicFrame>
        <p:nvGraphicFramePr>
          <p:cNvPr id="21" name="表格 20">
            <a:extLst>
              <a:ext uri="{FF2B5EF4-FFF2-40B4-BE49-F238E27FC236}">
                <a16:creationId xmlns:a16="http://schemas.microsoft.com/office/drawing/2014/main" id="{C82C75F3-5595-C7C4-35E9-B33DF7845B2F}"/>
              </a:ext>
            </a:extLst>
          </p:cNvPr>
          <p:cNvGraphicFramePr>
            <a:graphicFrameLocks noGrp="1"/>
          </p:cNvGraphicFramePr>
          <p:nvPr>
            <p:extLst>
              <p:ext uri="{D42A27DB-BD31-4B8C-83A1-F6EECF244321}">
                <p14:modId xmlns:p14="http://schemas.microsoft.com/office/powerpoint/2010/main" val="1522626433"/>
              </p:ext>
            </p:extLst>
          </p:nvPr>
        </p:nvGraphicFramePr>
        <p:xfrm>
          <a:off x="1994234" y="5527112"/>
          <a:ext cx="9489843" cy="782320"/>
        </p:xfrm>
        <a:graphic>
          <a:graphicData uri="http://schemas.openxmlformats.org/drawingml/2006/table">
            <a:tbl>
              <a:tblPr firstRow="1" bandRow="1">
                <a:tableStyleId>{C083E6E3-FA7D-4D7B-A595-EF9225AFEA82}</a:tableStyleId>
              </a:tblPr>
              <a:tblGrid>
                <a:gridCol w="1683031">
                  <a:extLst>
                    <a:ext uri="{9D8B030D-6E8A-4147-A177-3AD203B41FA5}">
                      <a16:colId xmlns:a16="http://schemas.microsoft.com/office/drawing/2014/main" val="2321716733"/>
                    </a:ext>
                  </a:extLst>
                </a:gridCol>
                <a:gridCol w="757083">
                  <a:extLst>
                    <a:ext uri="{9D8B030D-6E8A-4147-A177-3AD203B41FA5}">
                      <a16:colId xmlns:a16="http://schemas.microsoft.com/office/drawing/2014/main" val="3719710890"/>
                    </a:ext>
                  </a:extLst>
                </a:gridCol>
                <a:gridCol w="1592826">
                  <a:extLst>
                    <a:ext uri="{9D8B030D-6E8A-4147-A177-3AD203B41FA5}">
                      <a16:colId xmlns:a16="http://schemas.microsoft.com/office/drawing/2014/main" val="2433378180"/>
                    </a:ext>
                  </a:extLst>
                </a:gridCol>
                <a:gridCol w="716900">
                  <a:extLst>
                    <a:ext uri="{9D8B030D-6E8A-4147-A177-3AD203B41FA5}">
                      <a16:colId xmlns:a16="http://schemas.microsoft.com/office/drawing/2014/main" val="2356517687"/>
                    </a:ext>
                  </a:extLst>
                </a:gridCol>
                <a:gridCol w="2399926">
                  <a:extLst>
                    <a:ext uri="{9D8B030D-6E8A-4147-A177-3AD203B41FA5}">
                      <a16:colId xmlns:a16="http://schemas.microsoft.com/office/drawing/2014/main" val="763888184"/>
                    </a:ext>
                  </a:extLst>
                </a:gridCol>
                <a:gridCol w="2340077">
                  <a:extLst>
                    <a:ext uri="{9D8B030D-6E8A-4147-A177-3AD203B41FA5}">
                      <a16:colId xmlns:a16="http://schemas.microsoft.com/office/drawing/2014/main" val="1926413264"/>
                    </a:ext>
                  </a:extLst>
                </a:gridCol>
              </a:tblGrid>
              <a:tr h="370840">
                <a:tc>
                  <a:txBody>
                    <a:bodyPr/>
                    <a:lstStyle/>
                    <a:p>
                      <a:pPr algn="ctr"/>
                      <a:r>
                        <a:rPr lang="zh-CN" altLang="en-US" sz="1050" dirty="0">
                          <a:latin typeface="微软雅黑" panose="020B0503020204020204" pitchFamily="34" charset="-122"/>
                          <a:ea typeface="微软雅黑" panose="020B0503020204020204" pitchFamily="34" charset="-122"/>
                        </a:rPr>
                        <a:t>参照药品名称</a:t>
                      </a:r>
                    </a:p>
                  </a:txBody>
                  <a:tcPr anchor="ctr">
                    <a:lnL>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医保类型</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规格</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单价</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用法用量</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疗程</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07029750"/>
                  </a:ext>
                </a:extLst>
              </a:tr>
              <a:tr h="370840">
                <a:tc>
                  <a:txBody>
                    <a:bodyPr/>
                    <a:lstStyle/>
                    <a:p>
                      <a:pPr algn="ctr"/>
                      <a:r>
                        <a:rPr lang="zh-CN" altLang="en-US" sz="1050" dirty="0">
                          <a:latin typeface="微软雅黑" panose="020B0503020204020204" pitchFamily="34" charset="-122"/>
                          <a:ea typeface="微软雅黑" panose="020B0503020204020204" pitchFamily="34" charset="-122"/>
                        </a:rPr>
                        <a:t>帕拉米韦拉氯化钠注射液</a:t>
                      </a:r>
                    </a:p>
                  </a:txBody>
                  <a:tcPr anchor="ctr">
                    <a:lnL>
                      <a:noFill/>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dirty="0">
                          <a:latin typeface="微软雅黑" panose="020B0503020204020204" pitchFamily="34" charset="-122"/>
                          <a:ea typeface="微软雅黑" panose="020B0503020204020204" pitchFamily="34" charset="-122"/>
                        </a:rPr>
                        <a:t>乙类</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100ml:150mg/900mg </a:t>
                      </a:r>
                      <a:endParaRPr lang="zh-CN" altLang="en-US" sz="1050" dirty="0">
                        <a:latin typeface="微软雅黑" panose="020B0503020204020204" pitchFamily="34" charset="-122"/>
                        <a:ea typeface="微软雅黑" panose="020B0503020204020204" pitchFamily="34" charset="-122"/>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altLang="zh-CN" sz="1050" dirty="0">
                          <a:latin typeface="微软雅黑" panose="020B0503020204020204" pitchFamily="34" charset="-122"/>
                          <a:ea typeface="微软雅黑" panose="020B0503020204020204" pitchFamily="34" charset="-122"/>
                        </a:rPr>
                        <a:t>115.29</a:t>
                      </a:r>
                      <a:endParaRPr lang="zh-CN" altLang="en-US" sz="1050" dirty="0">
                        <a:latin typeface="微软雅黑" panose="020B0503020204020204" pitchFamily="34" charset="-122"/>
                        <a:ea typeface="微软雅黑" panose="020B0503020204020204" pitchFamily="34" charset="-122"/>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成人一般用量为</a:t>
                      </a: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300mg</a:t>
                      </a: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，单次静 脉滴注，滴注时间不少于</a:t>
                      </a: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30</a:t>
                      </a: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分钟 </a:t>
                      </a:r>
                      <a:endParaRPr lang="zh-CN" altLang="en-US" sz="1050" dirty="0">
                        <a:latin typeface="微软雅黑" panose="020B0503020204020204" pitchFamily="34" charset="-122"/>
                        <a:ea typeface="微软雅黑" panose="020B0503020204020204" pitchFamily="34" charset="-122"/>
                      </a:endParaRP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可每日一次，</a:t>
                      </a:r>
                      <a:r>
                        <a:rPr lang="en-US" altLang="zh-CN" sz="1050" b="0" kern="1200" dirty="0">
                          <a:solidFill>
                            <a:schemeClr val="tx1"/>
                          </a:solidFill>
                          <a:effectLst/>
                          <a:latin typeface="微软雅黑" panose="020B0503020204020204" pitchFamily="34" charset="-122"/>
                          <a:ea typeface="微软雅黑" panose="020B0503020204020204" pitchFamily="34" charset="-122"/>
                          <a:cs typeface="+mn-cs"/>
                        </a:rPr>
                        <a:t>1~5 </a:t>
                      </a:r>
                      <a:r>
                        <a:rPr lang="zh-CN" altLang="en-US" sz="1050" b="0" kern="1200" dirty="0">
                          <a:solidFill>
                            <a:schemeClr val="tx1"/>
                          </a:solidFill>
                          <a:effectLst/>
                          <a:latin typeface="微软雅黑" panose="020B0503020204020204" pitchFamily="34" charset="-122"/>
                          <a:ea typeface="微软雅黑" panose="020B0503020204020204" pitchFamily="34" charset="-122"/>
                          <a:cs typeface="+mn-cs"/>
                        </a:rPr>
                        <a:t>天连续重复给药。</a:t>
                      </a:r>
                    </a:p>
                  </a:txBody>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9646652"/>
                  </a:ext>
                </a:extLst>
              </a:tr>
            </a:tbl>
          </a:graphicData>
        </a:graphic>
      </p:graphicFrame>
    </p:spTree>
    <p:extLst>
      <p:ext uri="{BB962C8B-B14F-4D97-AF65-F5344CB8AC3E}">
        <p14:creationId xmlns:p14="http://schemas.microsoft.com/office/powerpoint/2010/main" val="637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02</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安全性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1336135"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Security</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7" name="Rectangle 12">
            <a:extLst>
              <a:ext uri="{FF2B5EF4-FFF2-40B4-BE49-F238E27FC236}">
                <a16:creationId xmlns:a16="http://schemas.microsoft.com/office/drawing/2014/main" id="{6F91A328-5A68-1521-5ABB-1F5A5F2BCD02}"/>
              </a:ext>
            </a:extLst>
          </p:cNvPr>
          <p:cNvSpPr>
            <a:spLocks noChangeArrowheads="1"/>
          </p:cNvSpPr>
          <p:nvPr/>
        </p:nvSpPr>
        <p:spPr bwMode="auto">
          <a:xfrm>
            <a:off x="550532" y="1874696"/>
            <a:ext cx="3348000" cy="36000"/>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8" name="文本框 7">
            <a:extLst>
              <a:ext uri="{FF2B5EF4-FFF2-40B4-BE49-F238E27FC236}">
                <a16:creationId xmlns:a16="http://schemas.microsoft.com/office/drawing/2014/main" id="{AC2CCE4B-E784-8DF6-B425-A59D1A41385E}"/>
              </a:ext>
            </a:extLst>
          </p:cNvPr>
          <p:cNvSpPr txBox="1"/>
          <p:nvPr/>
        </p:nvSpPr>
        <p:spPr>
          <a:xfrm>
            <a:off x="452208" y="1464131"/>
            <a:ext cx="3893649" cy="369332"/>
          </a:xfrm>
          <a:prstGeom prst="rect">
            <a:avLst/>
          </a:prstGeom>
          <a:noFill/>
        </p:spPr>
        <p:txBody>
          <a:bodyPr wrap="square" rtlCol="0">
            <a:spAutoFit/>
          </a:bodyPr>
          <a:lstStyle/>
          <a:p>
            <a:r>
              <a:rPr lang="zh-CN" altLang="en-US" b="1" dirty="0">
                <a:solidFill>
                  <a:srgbClr val="4472C4"/>
                </a:solidFill>
                <a:latin typeface="微软雅黑" panose="020B0503020204020204" pitchFamily="34" charset="-122"/>
                <a:ea typeface="微软雅黑" panose="020B0503020204020204" pitchFamily="34" charset="-122"/>
              </a:rPr>
              <a:t>药品说明书收载的安全性信息</a:t>
            </a:r>
          </a:p>
        </p:txBody>
      </p:sp>
      <p:sp>
        <p:nvSpPr>
          <p:cNvPr id="11" name="文本框 10">
            <a:extLst>
              <a:ext uri="{FF2B5EF4-FFF2-40B4-BE49-F238E27FC236}">
                <a16:creationId xmlns:a16="http://schemas.microsoft.com/office/drawing/2014/main" id="{328E6CF0-933E-099F-1CF3-34FA6DAE5982}"/>
              </a:ext>
            </a:extLst>
          </p:cNvPr>
          <p:cNvSpPr txBox="1"/>
          <p:nvPr/>
        </p:nvSpPr>
        <p:spPr>
          <a:xfrm>
            <a:off x="452208" y="1951929"/>
            <a:ext cx="11002373" cy="1436547"/>
          </a:xfrm>
          <a:prstGeom prst="rect">
            <a:avLst/>
          </a:prstGeom>
          <a:noFill/>
        </p:spPr>
        <p:txBody>
          <a:bodyPr wrap="square">
            <a:spAutoFit/>
          </a:bodyPr>
          <a:lstStyle/>
          <a:p>
            <a:pPr>
              <a:lnSpc>
                <a:spcPct val="150000"/>
              </a:lnSpc>
            </a:pPr>
            <a:r>
              <a:rPr lang="zh-CN" altLang="en-US" sz="1500" dirty="0">
                <a:latin typeface="微软雅黑" panose="020B0503020204020204" pitchFamily="34" charset="-122"/>
                <a:ea typeface="微软雅黑" panose="020B0503020204020204" pitchFamily="34" charset="-122"/>
              </a:rPr>
              <a:t>严重不良反应（*部分发生频率未知）：休克、过敏性反应、白细胞减少、中性粒细胞减少（</a:t>
            </a:r>
            <a:r>
              <a:rPr lang="en-US" altLang="zh-CN" sz="1500" dirty="0">
                <a:latin typeface="微软雅黑" panose="020B0503020204020204" pitchFamily="34" charset="-122"/>
                <a:ea typeface="微软雅黑" panose="020B0503020204020204" pitchFamily="34" charset="-122"/>
              </a:rPr>
              <a:t>1~ &lt;5%</a:t>
            </a:r>
            <a:r>
              <a:rPr lang="zh-CN" altLang="en-US" sz="1500" dirty="0">
                <a:latin typeface="微软雅黑" panose="020B0503020204020204" pitchFamily="34" charset="-122"/>
                <a:ea typeface="微软雅黑" panose="020B0503020204020204" pitchFamily="34" charset="-122"/>
              </a:rPr>
              <a:t>）、急 性肝炎、肝功能损害、*黄疸、在治疗早期（给药次日）可见伴有 </a:t>
            </a:r>
            <a:r>
              <a:rPr lang="en-US" altLang="zh-CN" sz="1500" dirty="0">
                <a:latin typeface="微软雅黑" panose="020B0503020204020204" pitchFamily="34" charset="-122"/>
                <a:ea typeface="微软雅黑" panose="020B0503020204020204" pitchFamily="34" charset="-122"/>
              </a:rPr>
              <a:t>AST</a:t>
            </a:r>
            <a:r>
              <a:rPr lang="zh-CN" altLang="en-US" sz="1500" dirty="0">
                <a:latin typeface="微软雅黑" panose="020B0503020204020204" pitchFamily="34" charset="-122"/>
                <a:ea typeface="微软雅黑" panose="020B0503020204020204" pitchFamily="34" charset="-122"/>
              </a:rPr>
              <a:t>、</a:t>
            </a:r>
            <a:r>
              <a:rPr lang="en-US" altLang="zh-CN" sz="1500" dirty="0">
                <a:latin typeface="微软雅黑" panose="020B0503020204020204" pitchFamily="34" charset="-122"/>
                <a:ea typeface="微软雅黑" panose="020B0503020204020204" pitchFamily="34" charset="-122"/>
              </a:rPr>
              <a:t>ALT</a:t>
            </a:r>
            <a:r>
              <a:rPr lang="zh-CN" altLang="en-US" sz="1500" dirty="0">
                <a:latin typeface="微软雅黑" panose="020B0503020204020204" pitchFamily="34" charset="-122"/>
                <a:ea typeface="微软雅黑" panose="020B0503020204020204" pitchFamily="34" charset="-122"/>
              </a:rPr>
              <a:t>、</a:t>
            </a:r>
            <a:r>
              <a:rPr lang="en-US" altLang="zh-CN" sz="1500" dirty="0">
                <a:latin typeface="微软雅黑" panose="020B0503020204020204" pitchFamily="34" charset="-122"/>
                <a:ea typeface="微软雅黑" panose="020B0503020204020204" pitchFamily="34" charset="-122"/>
              </a:rPr>
              <a:t>γ-GTP</a:t>
            </a:r>
            <a:r>
              <a:rPr lang="zh-CN" altLang="en-US" sz="1500" dirty="0">
                <a:latin typeface="微软雅黑" panose="020B0503020204020204" pitchFamily="34" charset="-122"/>
                <a:ea typeface="微软雅黑" panose="020B0503020204020204" pitchFamily="34" charset="-122"/>
              </a:rPr>
              <a:t>、</a:t>
            </a:r>
            <a:r>
              <a:rPr lang="en-US" altLang="zh-CN" sz="1500" dirty="0">
                <a:latin typeface="微软雅黑" panose="020B0503020204020204" pitchFamily="34" charset="-122"/>
                <a:ea typeface="微软雅黑" panose="020B0503020204020204" pitchFamily="34" charset="-122"/>
              </a:rPr>
              <a:t>A1-P </a:t>
            </a:r>
            <a:r>
              <a:rPr lang="zh-CN" altLang="en-US" sz="1500" dirty="0">
                <a:latin typeface="微软雅黑" panose="020B0503020204020204" pitchFamily="34" charset="-122"/>
                <a:ea typeface="微软雅黑" panose="020B0503020204020204" pitchFamily="34" charset="-122"/>
              </a:rPr>
              <a:t>显著升高的肝功 能损害、黄疸、*急性肾损害、精神神经症状、*异常行为。尽管因果关系不明，但是感染流感时，可能会出 现导致跌倒等的异常行为（急速走路，步履蹒跚等）。肺炎、中毒性表皮坏死松解症（</a:t>
            </a:r>
            <a:r>
              <a:rPr lang="en-US" altLang="zh-CN" sz="1500" dirty="0">
                <a:latin typeface="微软雅黑" panose="020B0503020204020204" pitchFamily="34" charset="-122"/>
                <a:ea typeface="微软雅黑" panose="020B0503020204020204" pitchFamily="34" charset="-122"/>
              </a:rPr>
              <a:t>TEN</a:t>
            </a:r>
            <a:r>
              <a:rPr lang="zh-CN" altLang="en-US" sz="1500" dirty="0">
                <a:latin typeface="微软雅黑" panose="020B0503020204020204" pitchFamily="34" charset="-122"/>
                <a:ea typeface="微软雅黑" panose="020B0503020204020204" pitchFamily="34" charset="-122"/>
              </a:rPr>
              <a:t>）、*史蒂文斯</a:t>
            </a:r>
            <a:r>
              <a:rPr lang="en-US" altLang="zh-CN" sz="1500" dirty="0">
                <a:latin typeface="微软雅黑" panose="020B0503020204020204" pitchFamily="34" charset="-122"/>
                <a:ea typeface="微软雅黑" panose="020B0503020204020204" pitchFamily="34" charset="-122"/>
              </a:rPr>
              <a:t>-</a:t>
            </a:r>
            <a:r>
              <a:rPr lang="zh-CN" altLang="en-US" sz="1500" dirty="0">
                <a:latin typeface="微软雅黑" panose="020B0503020204020204" pitchFamily="34" charset="-122"/>
                <a:ea typeface="微软雅黑" panose="020B0503020204020204" pitchFamily="34" charset="-122"/>
              </a:rPr>
              <a:t>约 翰孙综合征（</a:t>
            </a:r>
            <a:r>
              <a:rPr lang="en-US" altLang="zh-CN" sz="1500" dirty="0">
                <a:latin typeface="微软雅黑" panose="020B0503020204020204" pitchFamily="34" charset="-122"/>
                <a:ea typeface="微软雅黑" panose="020B0503020204020204" pitchFamily="34" charset="-122"/>
              </a:rPr>
              <a:t>Stevens Johnson </a:t>
            </a:r>
            <a:r>
              <a:rPr lang="zh-CN" altLang="en-US" sz="1500" dirty="0">
                <a:latin typeface="微软雅黑" panose="020B0503020204020204" pitchFamily="34" charset="-122"/>
                <a:ea typeface="微软雅黑" panose="020B0503020204020204" pitchFamily="34" charset="-122"/>
              </a:rPr>
              <a:t>综合征）、*血小板减少、*出血性结肠炎。</a:t>
            </a:r>
          </a:p>
        </p:txBody>
      </p:sp>
      <p:sp>
        <p:nvSpPr>
          <p:cNvPr id="12" name="Rectangle 12">
            <a:extLst>
              <a:ext uri="{FF2B5EF4-FFF2-40B4-BE49-F238E27FC236}">
                <a16:creationId xmlns:a16="http://schemas.microsoft.com/office/drawing/2014/main" id="{C979434E-4DBD-377B-02F5-359A6EC33320}"/>
              </a:ext>
            </a:extLst>
          </p:cNvPr>
          <p:cNvSpPr>
            <a:spLocks noChangeArrowheads="1"/>
          </p:cNvSpPr>
          <p:nvPr/>
        </p:nvSpPr>
        <p:spPr bwMode="auto">
          <a:xfrm>
            <a:off x="550532" y="4042709"/>
            <a:ext cx="3348000" cy="36000"/>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13" name="文本框 12">
            <a:extLst>
              <a:ext uri="{FF2B5EF4-FFF2-40B4-BE49-F238E27FC236}">
                <a16:creationId xmlns:a16="http://schemas.microsoft.com/office/drawing/2014/main" id="{0F3EB24A-E86F-4129-94DC-DB8E8FEBD82F}"/>
              </a:ext>
            </a:extLst>
          </p:cNvPr>
          <p:cNvSpPr txBox="1"/>
          <p:nvPr/>
        </p:nvSpPr>
        <p:spPr>
          <a:xfrm>
            <a:off x="452208" y="3632144"/>
            <a:ext cx="3893649" cy="369332"/>
          </a:xfrm>
          <a:prstGeom prst="rect">
            <a:avLst/>
          </a:prstGeom>
          <a:noFill/>
        </p:spPr>
        <p:txBody>
          <a:bodyPr wrap="square" rtlCol="0">
            <a:spAutoFit/>
          </a:bodyPr>
          <a:lstStyle/>
          <a:p>
            <a:r>
              <a:rPr lang="zh-CN" altLang="en-US" b="1" dirty="0">
                <a:solidFill>
                  <a:srgbClr val="4472C4"/>
                </a:solidFill>
                <a:latin typeface="微软雅黑" panose="020B0503020204020204" pitchFamily="34" charset="-122"/>
                <a:ea typeface="微软雅黑" panose="020B0503020204020204" pitchFamily="34" charset="-122"/>
              </a:rPr>
              <a:t>药品不良反应的监测及研究</a:t>
            </a:r>
          </a:p>
        </p:txBody>
      </p:sp>
      <p:sp>
        <p:nvSpPr>
          <p:cNvPr id="16" name="文本框 15">
            <a:extLst>
              <a:ext uri="{FF2B5EF4-FFF2-40B4-BE49-F238E27FC236}">
                <a16:creationId xmlns:a16="http://schemas.microsoft.com/office/drawing/2014/main" id="{B23EB9E9-64C2-72A4-D2BF-97496873D282}"/>
              </a:ext>
            </a:extLst>
          </p:cNvPr>
          <p:cNvSpPr txBox="1"/>
          <p:nvPr/>
        </p:nvSpPr>
        <p:spPr>
          <a:xfrm>
            <a:off x="452208" y="4245144"/>
            <a:ext cx="11208850" cy="2195601"/>
          </a:xfrm>
          <a:prstGeom prst="rect">
            <a:avLst/>
          </a:prstGeom>
          <a:noFill/>
        </p:spPr>
        <p:txBody>
          <a:bodyPr wrap="square">
            <a:spAutoFit/>
          </a:bodyPr>
          <a:lstStyle/>
          <a:p>
            <a:pPr marL="285750" indent="-285750">
              <a:lnSpc>
                <a:spcPct val="150000"/>
              </a:lnSpc>
              <a:buFont typeface="Wingdings" panose="05000000000000000000" pitchFamily="2" charset="2"/>
              <a:buChar char="n"/>
            </a:pPr>
            <a:r>
              <a:rPr lang="zh-CN" altLang="en-US" sz="1500" dirty="0">
                <a:latin typeface="微软雅黑" panose="020B0503020204020204" pitchFamily="34" charset="-122"/>
                <a:ea typeface="微软雅黑" panose="020B0503020204020204" pitchFamily="34" charset="-122"/>
              </a:rPr>
              <a:t>国家药品监督管理局药品审评中心，</a:t>
            </a:r>
            <a:r>
              <a:rPr lang="zh-CN" altLang="en-US" sz="1600" dirty="0">
                <a:latin typeface="微软雅黑" panose="020B0503020204020204" pitchFamily="34" charset="-122"/>
                <a:ea typeface="微软雅黑" panose="020B0503020204020204" pitchFamily="34" charset="-122"/>
              </a:rPr>
              <a:t>官网查询显示未发布过帕拉米韦相关的安全性警告信息；</a:t>
            </a:r>
            <a:endParaRPr lang="en-US" altLang="zh-CN" sz="16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n"/>
            </a:pPr>
            <a:r>
              <a:rPr lang="zh-CN" altLang="en-US" sz="1500" dirty="0">
                <a:latin typeface="微软雅黑" panose="020B0503020204020204" pitchFamily="34" charset="-122"/>
                <a:ea typeface="微软雅黑" panose="020B0503020204020204" pitchFamily="34" charset="-122"/>
              </a:rPr>
              <a:t>FDA官网公示的说明书中无黑框警告信息，且近5年内官网未发布过帕拉米韦相关的安全性警告信息；</a:t>
            </a:r>
            <a:endParaRPr lang="en-US" altLang="zh-CN" sz="15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n"/>
            </a:pPr>
            <a:r>
              <a:rPr lang="zh-CN" altLang="en-US" sz="1500" dirty="0">
                <a:latin typeface="微软雅黑" panose="020B0503020204020204" pitchFamily="34" charset="-122"/>
                <a:ea typeface="微软雅黑" panose="020B0503020204020204" pitchFamily="34" charset="-122"/>
              </a:rPr>
              <a:t>欧盟公众评估报告，帕拉米韦严重不良反应罕见、获益大于风险，公示的说明书无黑框警告信息，且近5年内官网未发布过帕拉米韦相关的安全性警告信息；</a:t>
            </a:r>
            <a:endParaRPr lang="en-US" altLang="zh-CN" sz="1500" dirty="0">
              <a:latin typeface="微软雅黑" panose="020B0503020204020204" pitchFamily="34" charset="-122"/>
              <a:ea typeface="微软雅黑" panose="020B0503020204020204" pitchFamily="34" charset="-122"/>
            </a:endParaRPr>
          </a:p>
          <a:p>
            <a:pPr marL="285750" indent="-285750">
              <a:lnSpc>
                <a:spcPct val="150000"/>
              </a:lnSpc>
              <a:buFont typeface="Wingdings" panose="05000000000000000000" pitchFamily="2" charset="2"/>
              <a:buChar char="n"/>
            </a:pPr>
            <a:r>
              <a:rPr lang="zh-CN" altLang="en-US" sz="1600" dirty="0">
                <a:latin typeface="微软雅黑" panose="020B0503020204020204" pitchFamily="34" charset="-122"/>
                <a:ea typeface="微软雅黑" panose="020B0503020204020204" pitchFamily="34" charset="-122"/>
              </a:rPr>
              <a:t>临床研究显示：帕拉米韦不良反应发生率小，主要不良反应为腹泻、恶心、呕吐等，不良反应均为轻度（单项发生率在1%以下），停药后可恢复，无死亡病例发生，不良反应与奥司他韦均无显著性差异。</a:t>
            </a:r>
            <a:endParaRPr lang="zh-CN" altLang="en-US" sz="15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94319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03</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4" y="-43505"/>
            <a:ext cx="4101737" cy="743986"/>
          </a:xfrm>
          <a:prstGeom prst="rect">
            <a:avLst/>
          </a:prstGeom>
          <a:noFill/>
        </p:spPr>
        <p:txBody>
          <a:bodyPr wrap="square" rtlCol="0">
            <a:spAutoFit/>
          </a:bodyPr>
          <a:lstStyle/>
          <a:p>
            <a:pPr>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有效性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1336135" cy="499624"/>
          </a:xfrm>
          <a:prstGeom prst="rect">
            <a:avLst/>
          </a:prstGeom>
          <a:noFill/>
        </p:spPr>
        <p:txBody>
          <a:bodyPr wrap="square" rtlCol="0">
            <a:spAutoFit/>
          </a:bodyPr>
          <a:lstStyle/>
          <a:p>
            <a:pPr algn="dist">
              <a:lnSpc>
                <a:spcPct val="150000"/>
              </a:lnSpc>
            </a:pPr>
            <a:r>
              <a:rPr lang="en-US" altLang="zh-CN" sz="2000" b="1" dirty="0">
                <a:solidFill>
                  <a:schemeClr val="bg1">
                    <a:lumMod val="85000"/>
                  </a:schemeClr>
                </a:solidFill>
                <a:latin typeface="微软雅黑" panose="020B0503020204020204" pitchFamily="34" charset="-122"/>
                <a:ea typeface="微软雅黑" panose="020B0503020204020204" pitchFamily="34" charset="-122"/>
              </a:rPr>
              <a:t>Validity</a:t>
            </a:r>
            <a:endParaRPr lang="zh-CN" altLang="en-US" sz="2000" b="1" dirty="0">
              <a:solidFill>
                <a:schemeClr val="bg1">
                  <a:lumMod val="85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graphicFrame>
        <p:nvGraphicFramePr>
          <p:cNvPr id="14" name="表格 13">
            <a:extLst>
              <a:ext uri="{FF2B5EF4-FFF2-40B4-BE49-F238E27FC236}">
                <a16:creationId xmlns:a16="http://schemas.microsoft.com/office/drawing/2014/main" id="{263EE30A-7C95-9122-1598-7FE03480AED5}"/>
              </a:ext>
            </a:extLst>
          </p:cNvPr>
          <p:cNvGraphicFramePr>
            <a:graphicFrameLocks noGrp="1"/>
          </p:cNvGraphicFramePr>
          <p:nvPr/>
        </p:nvGraphicFramePr>
        <p:xfrm>
          <a:off x="806208" y="1736439"/>
          <a:ext cx="10579584" cy="946414"/>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116987">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文献</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帕拉米韦与奥司他韦治疗儿童流行性感冒的临床疗效及药物经济学对比的</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Meta</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分析</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63381925"/>
                  </a:ext>
                </a:extLst>
              </a:tr>
              <a:tr h="320807">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对照药品</a:t>
                      </a:r>
                    </a:p>
                  </a:txBody>
                  <a:tcPr/>
                </a:tc>
                <a:tc>
                  <a:txBody>
                    <a:bodyPr/>
                    <a:lstStyle/>
                    <a:p>
                      <a:r>
                        <a:rPr lang="zh-CN" altLang="en-US" sz="1400" dirty="0">
                          <a:latin typeface="微软雅黑" panose="020B0503020204020204" pitchFamily="34" charset="-122"/>
                          <a:ea typeface="微软雅黑" panose="020B0503020204020204" pitchFamily="34" charset="-122"/>
                        </a:rPr>
                        <a:t>奥司他韦</a:t>
                      </a:r>
                    </a:p>
                  </a:txBody>
                  <a:tcPr/>
                </a:tc>
                <a:extLst>
                  <a:ext uri="{0D108BD9-81ED-4DB2-BD59-A6C34878D82A}">
                    <a16:rowId xmlns:a16="http://schemas.microsoft.com/office/drawing/2014/main" val="3858135840"/>
                  </a:ext>
                </a:extLst>
              </a:tr>
              <a:tr h="320807">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研究结论</a:t>
                      </a:r>
                    </a:p>
                  </a:txBody>
                  <a:tcPr/>
                </a:tc>
                <a:tc>
                  <a:txBody>
                    <a:bodyPr/>
                    <a:lstStyle/>
                    <a:p>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帕拉米韦治疗儿童流感的临床有效率（</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91.52%</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）高于奥司他韦组（</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79.16%</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a:t>
                      </a:r>
                    </a:p>
                  </a:txBody>
                  <a:tcPr/>
                </a:tc>
                <a:extLst>
                  <a:ext uri="{0D108BD9-81ED-4DB2-BD59-A6C34878D82A}">
                    <a16:rowId xmlns:a16="http://schemas.microsoft.com/office/drawing/2014/main" val="167081577"/>
                  </a:ext>
                </a:extLst>
              </a:tr>
            </a:tbl>
          </a:graphicData>
        </a:graphic>
      </p:graphicFrame>
      <p:graphicFrame>
        <p:nvGraphicFramePr>
          <p:cNvPr id="15" name="表格 14">
            <a:extLst>
              <a:ext uri="{FF2B5EF4-FFF2-40B4-BE49-F238E27FC236}">
                <a16:creationId xmlns:a16="http://schemas.microsoft.com/office/drawing/2014/main" id="{3B847D07-A69B-1A45-3932-497A9EFA4CFC}"/>
              </a:ext>
            </a:extLst>
          </p:cNvPr>
          <p:cNvGraphicFramePr>
            <a:graphicFrameLocks noGrp="1"/>
          </p:cNvGraphicFramePr>
          <p:nvPr/>
        </p:nvGraphicFramePr>
        <p:xfrm>
          <a:off x="806208" y="2809024"/>
          <a:ext cx="10579584" cy="1377061"/>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263880">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文献</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sym typeface="+mn-ea"/>
                        </a:rPr>
                        <a:t>帕拉米韦氯化钠注射液治疗儿童流感病毒感染的临床疗效和安全性对比</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463381925"/>
                  </a:ext>
                </a:extLst>
              </a:tr>
              <a:tr h="263880">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对照药品</a:t>
                      </a:r>
                    </a:p>
                  </a:txBody>
                  <a:tcPr/>
                </a:tc>
                <a:tc>
                  <a:txBody>
                    <a:bodyPr/>
                    <a:lstStyle/>
                    <a:p>
                      <a:r>
                        <a:rPr lang="zh-CN" altLang="en-US" sz="1400" dirty="0">
                          <a:latin typeface="微软雅黑" panose="020B0503020204020204" pitchFamily="34" charset="-122"/>
                          <a:ea typeface="微软雅黑" panose="020B0503020204020204" pitchFamily="34" charset="-122"/>
                        </a:rPr>
                        <a:t>奥司他韦、喜炎平</a:t>
                      </a:r>
                    </a:p>
                  </a:txBody>
                  <a:tcPr/>
                </a:tc>
                <a:extLst>
                  <a:ext uri="{0D108BD9-81ED-4DB2-BD59-A6C34878D82A}">
                    <a16:rowId xmlns:a16="http://schemas.microsoft.com/office/drawing/2014/main" val="3858135840"/>
                  </a:ext>
                </a:extLst>
              </a:tr>
              <a:tr h="641131">
                <a:tc>
                  <a:txBody>
                    <a:bodyPr/>
                    <a:lstStyle/>
                    <a:p>
                      <a:pPr algn="ctr"/>
                      <a:r>
                        <a:rPr lang="zh-CN" altLang="en-US" sz="1400" b="1" kern="1200" dirty="0">
                          <a:solidFill>
                            <a:srgbClr val="4472C4"/>
                          </a:solidFill>
                          <a:latin typeface="微软雅黑" panose="020B0503020204020204" pitchFamily="34" charset="-122"/>
                          <a:ea typeface="微软雅黑" panose="020B0503020204020204" pitchFamily="34" charset="-122"/>
                          <a:cs typeface="+mn-cs"/>
                        </a:rPr>
                        <a:t>研究结论</a:t>
                      </a:r>
                    </a:p>
                  </a:txBody>
                  <a:tcPr anchor="ctr"/>
                </a:tc>
                <a:tc>
                  <a:txBody>
                    <a:bodyPr/>
                    <a:lstStyle/>
                    <a:p>
                      <a:pPr marL="285750" indent="-285750" algn="l" rtl="0" eaLnBrk="0">
                        <a:lnSpc>
                          <a:spcPct val="108000"/>
                        </a:lnSpc>
                        <a:buFont typeface="Wingdings" panose="05000000000000000000" pitchFamily="2" charset="2"/>
                        <a:buChar char="u"/>
                      </a:pPr>
                      <a:r>
                        <a:rPr lang="zh-CN" altLang="en-US"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charset="-122"/>
                          <a:sym typeface="+mn-ea"/>
                        </a:rPr>
                        <a:t>帕拉米韦退热时间明显，显著优于奥司他韦、喜炎平；</a:t>
                      </a:r>
                      <a:endParaRPr lang="en-US" altLang="zh-CN"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gn="l" rtl="0" eaLnBrk="0">
                        <a:lnSpc>
                          <a:spcPct val="108000"/>
                        </a:lnSpc>
                        <a:buFont typeface="Wingdings" panose="05000000000000000000" pitchFamily="2" charset="2"/>
                        <a:buChar char="u"/>
                      </a:pPr>
                      <a:r>
                        <a:rPr lang="zh-CN" altLang="en-US"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charset="-122"/>
                          <a:sym typeface="+mn-ea"/>
                        </a:rPr>
                        <a:t>帕拉米韦快速缓解症状，显著优于奥司他韦、喜炎平；</a:t>
                      </a:r>
                      <a:endParaRPr lang="en-US" altLang="zh-CN"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gn="l" rtl="0" eaLnBrk="0">
                        <a:lnSpc>
                          <a:spcPct val="108000"/>
                        </a:lnSpc>
                        <a:buFont typeface="Wingdings" panose="05000000000000000000" pitchFamily="2" charset="2"/>
                        <a:buChar char="u"/>
                      </a:pPr>
                      <a:r>
                        <a:rPr lang="zh-CN" altLang="en-US" sz="1400" b="0" kern="1200" dirty="0">
                          <a:ln w="3175" cap="flat" cmpd="sng">
                            <a:noFill/>
                            <a:prstDash val="solid"/>
                            <a:miter lim="0"/>
                          </a:ln>
                          <a:solidFill>
                            <a:schemeClr val="tx1"/>
                          </a:solidFill>
                          <a:latin typeface="微软雅黑" panose="020B0503020204020204" charset="-122"/>
                          <a:ea typeface="微软雅黑" panose="020B0503020204020204" charset="-122"/>
                          <a:cs typeface="微软雅黑" panose="020B0503020204020204" charset="-122"/>
                          <a:sym typeface="+mn-ea"/>
                        </a:rPr>
                        <a:t>帕拉米韦总有效率高于奥司他韦和喜炎平。</a:t>
                      </a:r>
                    </a:p>
                  </a:txBody>
                  <a:tcPr/>
                </a:tc>
                <a:extLst>
                  <a:ext uri="{0D108BD9-81ED-4DB2-BD59-A6C34878D82A}">
                    <a16:rowId xmlns:a16="http://schemas.microsoft.com/office/drawing/2014/main" val="167081577"/>
                  </a:ext>
                </a:extLst>
              </a:tr>
            </a:tbl>
          </a:graphicData>
        </a:graphic>
      </p:graphicFrame>
      <p:graphicFrame>
        <p:nvGraphicFramePr>
          <p:cNvPr id="17" name="表格 16">
            <a:extLst>
              <a:ext uri="{FF2B5EF4-FFF2-40B4-BE49-F238E27FC236}">
                <a16:creationId xmlns:a16="http://schemas.microsoft.com/office/drawing/2014/main" id="{6D1ADBD5-EE3C-7086-D7F5-4357F8B3A025}"/>
              </a:ext>
            </a:extLst>
          </p:cNvPr>
          <p:cNvGraphicFramePr>
            <a:graphicFrameLocks noGrp="1"/>
          </p:cNvGraphicFramePr>
          <p:nvPr/>
        </p:nvGraphicFramePr>
        <p:xfrm>
          <a:off x="806208" y="4793853"/>
          <a:ext cx="10579584" cy="822960"/>
        </p:xfrm>
        <a:graphic>
          <a:graphicData uri="http://schemas.openxmlformats.org/drawingml/2006/table">
            <a:tbl>
              <a:tblPr firstRow="1" bandRow="1">
                <a:tableStyleId>{5FD0F851-EC5A-4D38-B0AD-8093EC10F338}</a:tableStyleId>
              </a:tblPr>
              <a:tblGrid>
                <a:gridCol w="1527214">
                  <a:extLst>
                    <a:ext uri="{9D8B030D-6E8A-4147-A177-3AD203B41FA5}">
                      <a16:colId xmlns:a16="http://schemas.microsoft.com/office/drawing/2014/main" val="4006228687"/>
                    </a:ext>
                  </a:extLst>
                </a:gridCol>
                <a:gridCol w="9052370">
                  <a:extLst>
                    <a:ext uri="{9D8B030D-6E8A-4147-A177-3AD203B41FA5}">
                      <a16:colId xmlns:a16="http://schemas.microsoft.com/office/drawing/2014/main" val="3338056747"/>
                    </a:ext>
                  </a:extLst>
                </a:gridCol>
              </a:tblGrid>
              <a:tr h="290624">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指南共识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儿童流感诊断与治疗专家共识</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(2020</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年版</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kern="1200" dirty="0">
                        <a:solidFill>
                          <a:schemeClr val="tx1"/>
                        </a:solidFill>
                        <a:effectLst/>
                        <a:latin typeface="微软雅黑" panose="020B0503020204020204" pitchFamily="34" charset="-122"/>
                        <a:ea typeface="微软雅黑" panose="020B0503020204020204" pitchFamily="34" charset="-122"/>
                        <a:cs typeface="+mn-cs"/>
                      </a:endParaRPr>
                    </a:p>
                  </a:txBody>
                  <a:tcPr/>
                </a:tc>
                <a:extLst>
                  <a:ext uri="{0D108BD9-81ED-4DB2-BD59-A6C34878D82A}">
                    <a16:rowId xmlns:a16="http://schemas.microsoft.com/office/drawing/2014/main" val="1463381925"/>
                  </a:ext>
                </a:extLst>
              </a:tr>
              <a:tr h="469409">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主要结论</a:t>
                      </a:r>
                    </a:p>
                  </a:txBody>
                  <a:tcPr anchor="ctr"/>
                </a:tc>
                <a:tc>
                  <a:txBody>
                    <a:bodyPr/>
                    <a:lstStyle/>
                    <a:p>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目前敏感性测试中</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99%</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的甲型</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H1N1</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病毒株对帕拉米韦敏感，对奥司他韦治疗无反应或者曾使用奥司他韦预防流感无效的患儿，可考虑使用帕拉米韦替代治疗。</a:t>
                      </a:r>
                    </a:p>
                  </a:txBody>
                  <a:tcPr/>
                </a:tc>
                <a:extLst>
                  <a:ext uri="{0D108BD9-81ED-4DB2-BD59-A6C34878D82A}">
                    <a16:rowId xmlns:a16="http://schemas.microsoft.com/office/drawing/2014/main" val="3858135840"/>
                  </a:ext>
                </a:extLst>
              </a:tr>
            </a:tbl>
          </a:graphicData>
        </a:graphic>
      </p:graphicFrame>
      <p:sp>
        <p:nvSpPr>
          <p:cNvPr id="18" name="文本框 17">
            <a:extLst>
              <a:ext uri="{FF2B5EF4-FFF2-40B4-BE49-F238E27FC236}">
                <a16:creationId xmlns:a16="http://schemas.microsoft.com/office/drawing/2014/main" id="{1D522AEF-6640-DCBA-E4BE-C5C974FA4526}"/>
              </a:ext>
            </a:extLst>
          </p:cNvPr>
          <p:cNvSpPr txBox="1"/>
          <p:nvPr/>
        </p:nvSpPr>
        <p:spPr>
          <a:xfrm>
            <a:off x="432619" y="1246864"/>
            <a:ext cx="1818968" cy="369332"/>
          </a:xfrm>
          <a:prstGeom prst="rect">
            <a:avLst/>
          </a:prstGeom>
          <a:noFill/>
        </p:spPr>
        <p:txBody>
          <a:bodyPr wrap="square" rtlCol="0">
            <a:spAutoFit/>
          </a:bodyPr>
          <a:lstStyle/>
          <a:p>
            <a:pPr marL="285750" indent="-285750">
              <a:buFont typeface="Wingdings" panose="05000000000000000000" pitchFamily="2" charset="2"/>
              <a:buChar char="l"/>
            </a:pPr>
            <a:r>
              <a:rPr lang="zh-CN" altLang="en-US" b="1" dirty="0">
                <a:solidFill>
                  <a:srgbClr val="4472C4"/>
                </a:solidFill>
                <a:latin typeface="微软雅黑" panose="020B0503020204020204" pitchFamily="34" charset="-122"/>
                <a:ea typeface="微软雅黑" panose="020B0503020204020204" pitchFamily="34" charset="-122"/>
              </a:rPr>
              <a:t>循证研究</a:t>
            </a:r>
          </a:p>
        </p:txBody>
      </p:sp>
      <p:sp>
        <p:nvSpPr>
          <p:cNvPr id="19" name="文本框 18">
            <a:extLst>
              <a:ext uri="{FF2B5EF4-FFF2-40B4-BE49-F238E27FC236}">
                <a16:creationId xmlns:a16="http://schemas.microsoft.com/office/drawing/2014/main" id="{E204EAA7-8A8C-B160-0952-BDC4130B0A9B}"/>
              </a:ext>
            </a:extLst>
          </p:cNvPr>
          <p:cNvSpPr txBox="1"/>
          <p:nvPr/>
        </p:nvSpPr>
        <p:spPr>
          <a:xfrm>
            <a:off x="432619" y="4305303"/>
            <a:ext cx="1818968" cy="369332"/>
          </a:xfrm>
          <a:prstGeom prst="rect">
            <a:avLst/>
          </a:prstGeom>
          <a:noFill/>
        </p:spPr>
        <p:txBody>
          <a:bodyPr wrap="square" rtlCol="0">
            <a:spAutoFit/>
          </a:bodyPr>
          <a:lstStyle/>
          <a:p>
            <a:pPr marL="285750" indent="-285750">
              <a:buFont typeface="Wingdings" panose="05000000000000000000" pitchFamily="2" charset="2"/>
              <a:buChar char="l"/>
            </a:pPr>
            <a:r>
              <a:rPr lang="zh-CN" altLang="en-US" b="1" dirty="0">
                <a:solidFill>
                  <a:srgbClr val="4472C4"/>
                </a:solidFill>
                <a:latin typeface="微软雅黑" panose="020B0503020204020204" pitchFamily="34" charset="-122"/>
                <a:ea typeface="微软雅黑" panose="020B0503020204020204" pitchFamily="34" charset="-122"/>
              </a:rPr>
              <a:t>指南观点</a:t>
            </a:r>
          </a:p>
        </p:txBody>
      </p:sp>
      <p:graphicFrame>
        <p:nvGraphicFramePr>
          <p:cNvPr id="20" name="表格 19">
            <a:extLst>
              <a:ext uri="{FF2B5EF4-FFF2-40B4-BE49-F238E27FC236}">
                <a16:creationId xmlns:a16="http://schemas.microsoft.com/office/drawing/2014/main" id="{2EBD89F5-6844-AD1E-E067-25CE1C361873}"/>
              </a:ext>
            </a:extLst>
          </p:cNvPr>
          <p:cNvGraphicFramePr>
            <a:graphicFrameLocks noGrp="1"/>
          </p:cNvGraphicFramePr>
          <p:nvPr/>
        </p:nvGraphicFramePr>
        <p:xfrm>
          <a:off x="816003" y="5730354"/>
          <a:ext cx="10569789" cy="822960"/>
        </p:xfrm>
        <a:graphic>
          <a:graphicData uri="http://schemas.openxmlformats.org/drawingml/2006/table">
            <a:tbl>
              <a:tblPr firstRow="1" bandRow="1">
                <a:tableStyleId>{5FD0F851-EC5A-4D38-B0AD-8093EC10F338}</a:tableStyleId>
              </a:tblPr>
              <a:tblGrid>
                <a:gridCol w="1525800">
                  <a:extLst>
                    <a:ext uri="{9D8B030D-6E8A-4147-A177-3AD203B41FA5}">
                      <a16:colId xmlns:a16="http://schemas.microsoft.com/office/drawing/2014/main" val="4006228687"/>
                    </a:ext>
                  </a:extLst>
                </a:gridCol>
                <a:gridCol w="9043989">
                  <a:extLst>
                    <a:ext uri="{9D8B030D-6E8A-4147-A177-3AD203B41FA5}">
                      <a16:colId xmlns:a16="http://schemas.microsoft.com/office/drawing/2014/main" val="3338056747"/>
                    </a:ext>
                  </a:extLst>
                </a:gridCol>
              </a:tblGrid>
              <a:tr h="290624">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指南共识</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成人流行性感冒诊疗规范急诊专家共识</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(2022</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版</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endParaRPr lang="zh-CN" altLang="en-US" sz="1400" b="0" kern="1200" dirty="0">
                        <a:solidFill>
                          <a:schemeClr val="tx1"/>
                        </a:solidFill>
                        <a:effectLst/>
                        <a:latin typeface="微软雅黑" panose="020B0503020204020204" pitchFamily="34" charset="-122"/>
                        <a:ea typeface="微软雅黑" panose="020B0503020204020204" pitchFamily="34" charset="-122"/>
                        <a:cs typeface="+mn-cs"/>
                      </a:endParaRPr>
                    </a:p>
                  </a:txBody>
                  <a:tcPr/>
                </a:tc>
                <a:extLst>
                  <a:ext uri="{0D108BD9-81ED-4DB2-BD59-A6C34878D82A}">
                    <a16:rowId xmlns:a16="http://schemas.microsoft.com/office/drawing/2014/main" val="1463381925"/>
                  </a:ext>
                </a:extLst>
              </a:tr>
              <a:tr h="469409">
                <a:tc>
                  <a:txBody>
                    <a:bodyPr/>
                    <a:lstStyle/>
                    <a:p>
                      <a:pPr algn="ctr"/>
                      <a:r>
                        <a:rPr lang="zh-CN" altLang="en-US" sz="1400" b="1" dirty="0">
                          <a:solidFill>
                            <a:srgbClr val="4472C4"/>
                          </a:solidFill>
                          <a:latin typeface="微软雅黑" panose="020B0503020204020204" pitchFamily="34" charset="-122"/>
                          <a:ea typeface="微软雅黑" panose="020B0503020204020204" pitchFamily="34" charset="-122"/>
                        </a:rPr>
                        <a:t>主要结论</a:t>
                      </a:r>
                    </a:p>
                  </a:txBody>
                  <a:tcPr anchor="ctr"/>
                </a:tc>
                <a:tc>
                  <a:txBody>
                    <a:bodyPr/>
                    <a:lstStyle/>
                    <a:p>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帕拉米韦适用于重症、无法接 受吸入或口服</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NAI(</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神经氨酸酶抑制剂</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和对其他</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NAI (</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神经氨酸酶抑制剂</a:t>
                      </a:r>
                      <a:r>
                        <a:rPr lang="en-US" altLang="zh-CN" sz="1400" b="0" kern="1200" dirty="0">
                          <a:solidFill>
                            <a:schemeClr val="tx1"/>
                          </a:solidFill>
                          <a:effectLst/>
                          <a:latin typeface="微软雅黑" panose="020B0503020204020204" pitchFamily="34" charset="-122"/>
                          <a:ea typeface="微软雅黑" panose="020B0503020204020204" pitchFamily="34" charset="-122"/>
                          <a:cs typeface="+mn-cs"/>
                        </a:rPr>
                        <a:t>)</a:t>
                      </a:r>
                      <a:r>
                        <a:rPr lang="zh-CN" altLang="en-US" sz="1400" b="0" kern="1200" dirty="0">
                          <a:solidFill>
                            <a:schemeClr val="tx1"/>
                          </a:solidFill>
                          <a:effectLst/>
                          <a:latin typeface="微软雅黑" panose="020B0503020204020204" pitchFamily="34" charset="-122"/>
                          <a:ea typeface="微软雅黑" panose="020B0503020204020204" pitchFamily="34" charset="-122"/>
                          <a:cs typeface="+mn-cs"/>
                        </a:rPr>
                        <a:t>疗效不佳或产生耐药的患者。</a:t>
                      </a:r>
                    </a:p>
                  </a:txBody>
                  <a:tcPr/>
                </a:tc>
                <a:extLst>
                  <a:ext uri="{0D108BD9-81ED-4DB2-BD59-A6C34878D82A}">
                    <a16:rowId xmlns:a16="http://schemas.microsoft.com/office/drawing/2014/main" val="3858135840"/>
                  </a:ext>
                </a:extLst>
              </a:tr>
            </a:tbl>
          </a:graphicData>
        </a:graphic>
      </p:graphicFrame>
    </p:spTree>
    <p:extLst>
      <p:ext uri="{BB962C8B-B14F-4D97-AF65-F5344CB8AC3E}">
        <p14:creationId xmlns:p14="http://schemas.microsoft.com/office/powerpoint/2010/main" val="1350544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04</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5" y="-43505"/>
            <a:ext cx="1670432" cy="743986"/>
          </a:xfrm>
          <a:prstGeom prst="rect">
            <a:avLst/>
          </a:prstGeom>
          <a:no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创新性</a:t>
            </a:r>
          </a:p>
        </p:txBody>
      </p:sp>
      <p:sp>
        <p:nvSpPr>
          <p:cNvPr id="6" name="文本框 5">
            <a:extLst>
              <a:ext uri="{FF2B5EF4-FFF2-40B4-BE49-F238E27FC236}">
                <a16:creationId xmlns:a16="http://schemas.microsoft.com/office/drawing/2014/main" id="{BF6ED5A3-9D87-215B-000B-D18FB38C287E}"/>
              </a:ext>
            </a:extLst>
          </p:cNvPr>
          <p:cNvSpPr txBox="1"/>
          <p:nvPr/>
        </p:nvSpPr>
        <p:spPr>
          <a:xfrm>
            <a:off x="1839684" y="601431"/>
            <a:ext cx="2368522" cy="499624"/>
          </a:xfrm>
          <a:prstGeom prst="rect">
            <a:avLst/>
          </a:prstGeom>
          <a:noFill/>
        </p:spPr>
        <p:txBody>
          <a:bodyPr wrap="square" rtlCol="0">
            <a:spAutoFit/>
          </a:bodyPr>
          <a:lstStyle/>
          <a:p>
            <a:pPr>
              <a:lnSpc>
                <a:spcPct val="150000"/>
              </a:lnSpc>
            </a:pPr>
            <a:r>
              <a:rPr lang="en-US" altLang="zh-CN" sz="2000" b="1" dirty="0">
                <a:solidFill>
                  <a:schemeClr val="bg2">
                    <a:lumMod val="90000"/>
                  </a:schemeClr>
                </a:solidFill>
                <a:latin typeface="微软雅黑" panose="020B0503020204020204" pitchFamily="34" charset="-122"/>
                <a:ea typeface="微软雅黑" panose="020B0503020204020204" pitchFamily="34" charset="-122"/>
              </a:rPr>
              <a:t>Innovativeness</a:t>
            </a:r>
            <a:endParaRPr lang="zh-CN" altLang="en-US" sz="2000" b="1" dirty="0">
              <a:solidFill>
                <a:schemeClr val="bg2">
                  <a:lumMod val="90000"/>
                </a:schemeClr>
              </a:solidFill>
              <a:latin typeface="微软雅黑" panose="020B0503020204020204" pitchFamily="34" charset="-122"/>
              <a:ea typeface="微软雅黑" panose="020B0503020204020204" pitchFamily="34" charset="-122"/>
            </a:endParaRP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11" name="文本框 10">
            <a:extLst>
              <a:ext uri="{FF2B5EF4-FFF2-40B4-BE49-F238E27FC236}">
                <a16:creationId xmlns:a16="http://schemas.microsoft.com/office/drawing/2014/main" id="{9D297D42-F1AC-65BC-C342-EBA67E47E52C}"/>
              </a:ext>
            </a:extLst>
          </p:cNvPr>
          <p:cNvSpPr txBox="1"/>
          <p:nvPr/>
        </p:nvSpPr>
        <p:spPr>
          <a:xfrm>
            <a:off x="521035" y="1394040"/>
            <a:ext cx="10975994" cy="920573"/>
          </a:xfrm>
          <a:prstGeom prst="rect">
            <a:avLst/>
          </a:prstGeom>
          <a:noFill/>
        </p:spPr>
        <p:txBody>
          <a:bodyPr wrap="square" rtlCol="0">
            <a:spAutoFit/>
          </a:bodyPr>
          <a:lstStyle/>
          <a:p>
            <a:pPr>
              <a:lnSpc>
                <a:spcPct val="150000"/>
              </a:lnSpc>
            </a:pPr>
            <a:r>
              <a:rPr lang="zh-CN" altLang="en-US" sz="2000" dirty="0">
                <a:latin typeface="微软雅黑" panose="020B0503020204020204" pitchFamily="34" charset="-122"/>
                <a:ea typeface="微软雅黑" panose="020B0503020204020204" pitchFamily="34" charset="-122"/>
              </a:rPr>
              <a:t>与参照药品帕拉米韦氯化钠注射液对比优势：</a:t>
            </a:r>
            <a:endParaRPr lang="en-US" altLang="zh-CN" sz="2000" dirty="0">
              <a:latin typeface="微软雅黑" panose="020B0503020204020204" pitchFamily="34" charset="-122"/>
              <a:ea typeface="微软雅黑" panose="020B0503020204020204" pitchFamily="34" charset="-122"/>
            </a:endParaRPr>
          </a:p>
          <a:p>
            <a:pPr>
              <a:lnSpc>
                <a:spcPct val="150000"/>
              </a:lnSpc>
            </a:pPr>
            <a:r>
              <a:rPr lang="zh-CN" altLang="en-US" dirty="0">
                <a:solidFill>
                  <a:schemeClr val="bg1">
                    <a:lumMod val="65000"/>
                  </a:schemeClr>
                </a:solidFill>
                <a:latin typeface="微软雅黑" panose="020B0503020204020204" pitchFamily="34" charset="-122"/>
                <a:ea typeface="微软雅黑" panose="020B0503020204020204" pitchFamily="34" charset="-122"/>
              </a:rPr>
              <a:t>（帕拉米韦氯化钠注射液：辅料</a:t>
            </a:r>
            <a:r>
              <a:rPr lang="en-US" altLang="zh-CN" dirty="0">
                <a:solidFill>
                  <a:schemeClr val="bg1">
                    <a:lumMod val="65000"/>
                  </a:schemeClr>
                </a:solidFill>
                <a:latin typeface="微软雅黑" panose="020B0503020204020204" pitchFamily="34" charset="-122"/>
                <a:ea typeface="微软雅黑" panose="020B0503020204020204" pitchFamily="34" charset="-122"/>
              </a:rPr>
              <a:t>-</a:t>
            </a:r>
            <a:r>
              <a:rPr lang="zh-CN" altLang="en-US" dirty="0">
                <a:solidFill>
                  <a:schemeClr val="bg1">
                    <a:lumMod val="65000"/>
                  </a:schemeClr>
                </a:solidFill>
                <a:latin typeface="微软雅黑" panose="020B0503020204020204" pitchFamily="34" charset="-122"/>
                <a:ea typeface="微软雅黑" panose="020B0503020204020204" pitchFamily="34" charset="-122"/>
              </a:rPr>
              <a:t>氯化钠、稀盐酸；帕拉米韦注射液：辅料</a:t>
            </a:r>
            <a:r>
              <a:rPr lang="en-US" altLang="zh-CN" dirty="0">
                <a:solidFill>
                  <a:schemeClr val="bg1">
                    <a:lumMod val="65000"/>
                  </a:schemeClr>
                </a:solidFill>
                <a:latin typeface="微软雅黑" panose="020B0503020204020204" pitchFamily="34" charset="-122"/>
                <a:ea typeface="微软雅黑" panose="020B0503020204020204" pitchFamily="34" charset="-122"/>
              </a:rPr>
              <a:t>-</a:t>
            </a:r>
            <a:r>
              <a:rPr lang="zh-CN" altLang="en-US" dirty="0">
                <a:solidFill>
                  <a:schemeClr val="bg1">
                    <a:lumMod val="65000"/>
                  </a:schemeClr>
                </a:solidFill>
                <a:latin typeface="微软雅黑" panose="020B0503020204020204" pitchFamily="34" charset="-122"/>
                <a:ea typeface="微软雅黑" panose="020B0503020204020204" pitchFamily="34" charset="-122"/>
              </a:rPr>
              <a:t>氯化钠、注射用水）</a:t>
            </a:r>
          </a:p>
        </p:txBody>
      </p:sp>
      <p:sp>
        <p:nvSpPr>
          <p:cNvPr id="12" name="Freeform 681">
            <a:extLst>
              <a:ext uri="{FF2B5EF4-FFF2-40B4-BE49-F238E27FC236}">
                <a16:creationId xmlns:a16="http://schemas.microsoft.com/office/drawing/2014/main" id="{6AB7F96B-EB43-9F7E-872C-C25F293BFF3E}"/>
              </a:ext>
            </a:extLst>
          </p:cNvPr>
          <p:cNvSpPr/>
          <p:nvPr/>
        </p:nvSpPr>
        <p:spPr bwMode="auto">
          <a:xfrm>
            <a:off x="538599" y="2456354"/>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13" name="文本框 12">
            <a:extLst>
              <a:ext uri="{FF2B5EF4-FFF2-40B4-BE49-F238E27FC236}">
                <a16:creationId xmlns:a16="http://schemas.microsoft.com/office/drawing/2014/main" id="{0BAD18CF-A3D7-B596-BF9E-634C0A7B719B}"/>
              </a:ext>
            </a:extLst>
          </p:cNvPr>
          <p:cNvSpPr txBox="1"/>
          <p:nvPr/>
        </p:nvSpPr>
        <p:spPr>
          <a:xfrm>
            <a:off x="663434" y="2520496"/>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1</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14" name="文本框 13">
            <a:extLst>
              <a:ext uri="{FF2B5EF4-FFF2-40B4-BE49-F238E27FC236}">
                <a16:creationId xmlns:a16="http://schemas.microsoft.com/office/drawing/2014/main" id="{7DA75DD6-AE72-DD2F-1260-7AF992C5F093}"/>
              </a:ext>
            </a:extLst>
          </p:cNvPr>
          <p:cNvSpPr txBox="1"/>
          <p:nvPr/>
        </p:nvSpPr>
        <p:spPr>
          <a:xfrm>
            <a:off x="1184206" y="2482277"/>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可实现剂量个体化调整</a:t>
            </a:r>
          </a:p>
        </p:txBody>
      </p:sp>
      <p:sp>
        <p:nvSpPr>
          <p:cNvPr id="16" name="文本框 15">
            <a:extLst>
              <a:ext uri="{FF2B5EF4-FFF2-40B4-BE49-F238E27FC236}">
                <a16:creationId xmlns:a16="http://schemas.microsoft.com/office/drawing/2014/main" id="{609BD64D-5B05-57A8-1B64-C2181BC8E886}"/>
              </a:ext>
            </a:extLst>
          </p:cNvPr>
          <p:cNvSpPr txBox="1"/>
          <p:nvPr/>
        </p:nvSpPr>
        <p:spPr>
          <a:xfrm>
            <a:off x="1184206" y="2889828"/>
            <a:ext cx="10312823" cy="874407"/>
          </a:xfrm>
          <a:prstGeom prst="rect">
            <a:avLst/>
          </a:prstGeom>
          <a:noFill/>
        </p:spPr>
        <p:txBody>
          <a:bodyPr wrap="square">
            <a:spAutoFit/>
          </a:bodyPr>
          <a:lstStyle/>
          <a:p>
            <a:pPr>
              <a:lnSpc>
                <a:spcPct val="150000"/>
              </a:lnSpc>
              <a:buNone/>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可稀释的</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sym typeface="+mn-ea"/>
              </a:rPr>
              <a:t>小水针更</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适合低龄儿童以及</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sym typeface="+mn-ea"/>
              </a:rPr>
              <a:t>肾损伤患者（儿童及成人）</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实现剂量</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sym typeface="+mn-ea"/>
              </a:rPr>
              <a:t>个体</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化调整，给药更为准确，临床更为安全、配制更为方便。</a:t>
            </a:r>
          </a:p>
        </p:txBody>
      </p:sp>
      <p:sp>
        <p:nvSpPr>
          <p:cNvPr id="17" name="Freeform 681">
            <a:extLst>
              <a:ext uri="{FF2B5EF4-FFF2-40B4-BE49-F238E27FC236}">
                <a16:creationId xmlns:a16="http://schemas.microsoft.com/office/drawing/2014/main" id="{D6BED65C-6325-6EBB-A04E-AAE4248C5D9F}"/>
              </a:ext>
            </a:extLst>
          </p:cNvPr>
          <p:cNvSpPr/>
          <p:nvPr/>
        </p:nvSpPr>
        <p:spPr bwMode="auto">
          <a:xfrm>
            <a:off x="521035" y="3965606"/>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18" name="文本框 17">
            <a:extLst>
              <a:ext uri="{FF2B5EF4-FFF2-40B4-BE49-F238E27FC236}">
                <a16:creationId xmlns:a16="http://schemas.microsoft.com/office/drawing/2014/main" id="{38690493-2B21-3021-D6AC-906CFF8791E2}"/>
              </a:ext>
            </a:extLst>
          </p:cNvPr>
          <p:cNvSpPr txBox="1"/>
          <p:nvPr/>
        </p:nvSpPr>
        <p:spPr>
          <a:xfrm>
            <a:off x="645870" y="4029748"/>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2</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19" name="文本框 18">
            <a:extLst>
              <a:ext uri="{FF2B5EF4-FFF2-40B4-BE49-F238E27FC236}">
                <a16:creationId xmlns:a16="http://schemas.microsoft.com/office/drawing/2014/main" id="{D0944AE8-3809-27F8-7AEF-3817152C2D33}"/>
              </a:ext>
            </a:extLst>
          </p:cNvPr>
          <p:cNvSpPr txBox="1"/>
          <p:nvPr/>
        </p:nvSpPr>
        <p:spPr>
          <a:xfrm>
            <a:off x="1184206" y="3965606"/>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满足特殊人群的用药需求</a:t>
            </a:r>
          </a:p>
        </p:txBody>
      </p:sp>
      <p:sp>
        <p:nvSpPr>
          <p:cNvPr id="21" name="文本框 20">
            <a:extLst>
              <a:ext uri="{FF2B5EF4-FFF2-40B4-BE49-F238E27FC236}">
                <a16:creationId xmlns:a16="http://schemas.microsoft.com/office/drawing/2014/main" id="{A144C08E-483D-432D-B655-29543955BC5C}"/>
              </a:ext>
            </a:extLst>
          </p:cNvPr>
          <p:cNvSpPr txBox="1"/>
          <p:nvPr/>
        </p:nvSpPr>
        <p:spPr>
          <a:xfrm>
            <a:off x="1184206" y="4399080"/>
            <a:ext cx="10614976" cy="879664"/>
          </a:xfrm>
          <a:prstGeom prst="rect">
            <a:avLst/>
          </a:prstGeom>
          <a:noFill/>
        </p:spPr>
        <p:txBody>
          <a:bodyPr wrap="square">
            <a:spAutoFit/>
          </a:bodyPr>
          <a:lstStyle/>
          <a:p>
            <a:pPr>
              <a:lnSpc>
                <a:spcPct val="150000"/>
              </a:lnSpc>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可</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sym typeface="+mn-ea"/>
              </a:rPr>
              <a:t>用葡萄糖注射液稀释的小水针，相比大输液的帕拉米韦氯化钠注射液，其中</a:t>
            </a:r>
            <a:r>
              <a:rPr lang="zh-CN" altLang="en-US" sz="180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水分及氯化钠的摄入量较低，对于心衰、肾衰、水肿患者用药更为安全。</a:t>
            </a:r>
            <a:endParaRPr lang="zh-CN" altLang="en-US" dirty="0"/>
          </a:p>
        </p:txBody>
      </p:sp>
      <p:sp>
        <p:nvSpPr>
          <p:cNvPr id="22" name="Freeform 681">
            <a:extLst>
              <a:ext uri="{FF2B5EF4-FFF2-40B4-BE49-F238E27FC236}">
                <a16:creationId xmlns:a16="http://schemas.microsoft.com/office/drawing/2014/main" id="{16642EC0-A4C2-A537-3875-B0EF77A0BF2B}"/>
              </a:ext>
            </a:extLst>
          </p:cNvPr>
          <p:cNvSpPr/>
          <p:nvPr/>
        </p:nvSpPr>
        <p:spPr bwMode="auto">
          <a:xfrm>
            <a:off x="538599" y="5474858"/>
            <a:ext cx="520772" cy="473659"/>
          </a:xfrm>
          <a:prstGeom prst="roundRect">
            <a:avLst/>
          </a:prstGeom>
          <a:solidFill>
            <a:srgbClr val="4472C4"/>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99" b="1" dirty="0">
              <a:solidFill>
                <a:prstClr val="white"/>
              </a:solidFill>
              <a:latin typeface="思源黑体" panose="020B0500000000000000" pitchFamily="34" charset="-122"/>
              <a:ea typeface="思源黑体" panose="020B0500000000000000" pitchFamily="34" charset="-122"/>
              <a:cs typeface="Aa楷体" panose="02000500000000000000" pitchFamily="2" charset="-122"/>
              <a:sym typeface="+mn-lt"/>
            </a:endParaRPr>
          </a:p>
        </p:txBody>
      </p:sp>
      <p:sp>
        <p:nvSpPr>
          <p:cNvPr id="23" name="文本框 22">
            <a:extLst>
              <a:ext uri="{FF2B5EF4-FFF2-40B4-BE49-F238E27FC236}">
                <a16:creationId xmlns:a16="http://schemas.microsoft.com/office/drawing/2014/main" id="{7158EB8A-3BF3-0A23-5D16-BB7CFE5E2F7D}"/>
              </a:ext>
            </a:extLst>
          </p:cNvPr>
          <p:cNvSpPr txBox="1"/>
          <p:nvPr/>
        </p:nvSpPr>
        <p:spPr>
          <a:xfrm>
            <a:off x="663434" y="5539000"/>
            <a:ext cx="117987" cy="369332"/>
          </a:xfrm>
          <a:prstGeom prst="rect">
            <a:avLst/>
          </a:prstGeom>
          <a:noFill/>
        </p:spPr>
        <p:txBody>
          <a:bodyPr wrap="square" rtlCol="0">
            <a:spAutoFit/>
          </a:bodyPr>
          <a:lstStyle/>
          <a:p>
            <a:r>
              <a:rPr lang="en-US" altLang="zh-CN" b="1" dirty="0">
                <a:solidFill>
                  <a:schemeClr val="bg1"/>
                </a:solidFill>
                <a:latin typeface="微软雅黑" panose="020B0503020204020204" pitchFamily="34" charset="-122"/>
                <a:ea typeface="微软雅黑" panose="020B0503020204020204" pitchFamily="34" charset="-122"/>
              </a:rPr>
              <a:t>3</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24" name="文本框 23">
            <a:extLst>
              <a:ext uri="{FF2B5EF4-FFF2-40B4-BE49-F238E27FC236}">
                <a16:creationId xmlns:a16="http://schemas.microsoft.com/office/drawing/2014/main" id="{59218B95-2E4B-A2D2-9A49-26CCF467E864}"/>
              </a:ext>
            </a:extLst>
          </p:cNvPr>
          <p:cNvSpPr txBox="1"/>
          <p:nvPr/>
        </p:nvSpPr>
        <p:spPr>
          <a:xfrm>
            <a:off x="1184206" y="5511632"/>
            <a:ext cx="5574965" cy="400110"/>
          </a:xfrm>
          <a:prstGeom prst="rect">
            <a:avLst/>
          </a:prstGeom>
          <a:noFill/>
        </p:spPr>
        <p:txBody>
          <a:bodyPr wrap="square" rtlCol="0">
            <a:spAutoFit/>
          </a:bodyPr>
          <a:lstStyle/>
          <a:p>
            <a:r>
              <a:rPr lang="zh-CN" altLang="en-US" sz="2000" b="1" dirty="0">
                <a:solidFill>
                  <a:srgbClr val="4472C4"/>
                </a:solidFill>
                <a:latin typeface="微软雅黑" panose="020B0503020204020204" pitchFamily="34" charset="-122"/>
                <a:ea typeface="微软雅黑" panose="020B0503020204020204" pitchFamily="34" charset="-122"/>
              </a:rPr>
              <a:t>贮藏条件要求更低</a:t>
            </a:r>
          </a:p>
        </p:txBody>
      </p:sp>
      <p:sp>
        <p:nvSpPr>
          <p:cNvPr id="25" name="文本框 24">
            <a:extLst>
              <a:ext uri="{FF2B5EF4-FFF2-40B4-BE49-F238E27FC236}">
                <a16:creationId xmlns:a16="http://schemas.microsoft.com/office/drawing/2014/main" id="{4A7D179F-CF78-1865-4FBB-6E23E8C8FA96}"/>
              </a:ext>
            </a:extLst>
          </p:cNvPr>
          <p:cNvSpPr txBox="1"/>
          <p:nvPr/>
        </p:nvSpPr>
        <p:spPr>
          <a:xfrm>
            <a:off x="1099805" y="5986018"/>
            <a:ext cx="10614976" cy="464166"/>
          </a:xfrm>
          <a:prstGeom prst="rect">
            <a:avLst/>
          </a:prstGeom>
          <a:noFill/>
        </p:spPr>
        <p:txBody>
          <a:bodyPr wrap="square">
            <a:spAutoFit/>
          </a:bodyPr>
          <a:lstStyle/>
          <a:p>
            <a:pPr>
              <a:lnSpc>
                <a:spcPct val="150000"/>
              </a:lnSpc>
            </a:pP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帕拉米韦氯化钠注射液：</a:t>
            </a:r>
            <a:r>
              <a:rPr lang="en-US" altLang="zh-CN" sz="1800" dirty="0">
                <a:solidFill>
                  <a:schemeClr val="tx1"/>
                </a:solidFill>
                <a:latin typeface="微软雅黑" panose="020B0503020204020204" charset="-122"/>
                <a:ea typeface="微软雅黑" panose="020B0503020204020204" charset="-122"/>
                <a:cs typeface="微软雅黑" panose="020B0503020204020204" charset="-122"/>
              </a:rPr>
              <a:t>25</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℃以下保存；帕拉米韦注射液：不超过</a:t>
            </a:r>
            <a:r>
              <a:rPr lang="en-US" altLang="zh-CN" sz="1800" dirty="0">
                <a:solidFill>
                  <a:schemeClr val="tx1"/>
                </a:solidFill>
                <a:latin typeface="微软雅黑" panose="020B0503020204020204" charset="-122"/>
                <a:ea typeface="微软雅黑" panose="020B0503020204020204" charset="-122"/>
                <a:cs typeface="微软雅黑" panose="020B0503020204020204" charset="-122"/>
              </a:rPr>
              <a:t>30</a:t>
            </a:r>
            <a:r>
              <a:rPr lang="zh-CN" altLang="en-US" sz="1800" dirty="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dirty="0"/>
          </a:p>
        </p:txBody>
      </p:sp>
    </p:spTree>
    <p:extLst>
      <p:ext uri="{BB962C8B-B14F-4D97-AF65-F5344CB8AC3E}">
        <p14:creationId xmlns:p14="http://schemas.microsoft.com/office/powerpoint/2010/main" val="95402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CE7D31C-B4A4-067A-013A-310DCE8A8874}"/>
              </a:ext>
            </a:extLst>
          </p:cNvPr>
          <p:cNvSpPr>
            <a:spLocks/>
          </p:cNvSpPr>
          <p:nvPr/>
        </p:nvSpPr>
        <p:spPr bwMode="auto">
          <a:xfrm>
            <a:off x="521035" y="0"/>
            <a:ext cx="1075044" cy="127819"/>
          </a:xfrm>
          <a:custGeom>
            <a:avLst/>
            <a:gdLst>
              <a:gd name="T0" fmla="*/ 85667 w 1156"/>
              <a:gd name="T1" fmla="*/ 0 h 142"/>
              <a:gd name="T2" fmla="*/ 806508 w 1156"/>
              <a:gd name="T3" fmla="*/ 0 h 142"/>
              <a:gd name="T4" fmla="*/ 892175 w 1156"/>
              <a:gd name="T5" fmla="*/ 112712 h 142"/>
              <a:gd name="T6" fmla="*/ 0 w 1156"/>
              <a:gd name="T7" fmla="*/ 112712 h 142"/>
              <a:gd name="T8" fmla="*/ 85667 w 1156"/>
              <a:gd name="T9" fmla="*/ 0 h 1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56" h="142">
                <a:moveTo>
                  <a:pt x="111" y="0"/>
                </a:moveTo>
                <a:lnTo>
                  <a:pt x="1045" y="0"/>
                </a:lnTo>
                <a:lnTo>
                  <a:pt x="1156" y="142"/>
                </a:lnTo>
                <a:lnTo>
                  <a:pt x="0" y="142"/>
                </a:lnTo>
                <a:lnTo>
                  <a:pt x="111" y="0"/>
                </a:lnTo>
                <a:close/>
              </a:path>
            </a:pathLst>
          </a:custGeom>
          <a:solidFill>
            <a:srgbClr val="4472C4"/>
          </a:solidFill>
          <a:ln>
            <a:noFill/>
          </a:ln>
          <a:effectLst>
            <a:outerShdw blurRad="63500" algn="ctr" rotWithShape="0">
              <a:prstClr val="black">
                <a:alpha val="40000"/>
              </a:prstClr>
            </a:outerShdw>
          </a:effectLst>
        </p:spPr>
        <p:txBody>
          <a:bodyPr/>
          <a:lstStyle/>
          <a:p>
            <a:pPr algn="ctr"/>
            <a:endParaRPr lang="zh-CN" altLang="en-US" sz="1799">
              <a:cs typeface="+mn-ea"/>
              <a:sym typeface="+mn-lt"/>
            </a:endParaRPr>
          </a:p>
        </p:txBody>
      </p:sp>
      <p:sp>
        <p:nvSpPr>
          <p:cNvPr id="3" name="Rectangle 12">
            <a:extLst>
              <a:ext uri="{FF2B5EF4-FFF2-40B4-BE49-F238E27FC236}">
                <a16:creationId xmlns:a16="http://schemas.microsoft.com/office/drawing/2014/main" id="{5D79FD8A-3462-C4DA-05AF-BF5F927E1312}"/>
              </a:ext>
            </a:extLst>
          </p:cNvPr>
          <p:cNvSpPr>
            <a:spLocks noChangeArrowheads="1"/>
          </p:cNvSpPr>
          <p:nvPr/>
        </p:nvSpPr>
        <p:spPr bwMode="auto">
          <a:xfrm>
            <a:off x="521035" y="127820"/>
            <a:ext cx="1075044" cy="983226"/>
          </a:xfrm>
          <a:prstGeom prst="rect">
            <a:avLst/>
          </a:prstGeom>
          <a:solidFill>
            <a:srgbClr val="4472C4"/>
          </a:solidFill>
          <a:ln>
            <a:noFill/>
          </a:ln>
          <a:effectLst>
            <a:outerShdw blurRad="63500" algn="ctr" rotWithShape="0">
              <a:prstClr val="black">
                <a:alpha val="40000"/>
              </a:prstClr>
            </a:outerShdw>
          </a:effectLst>
        </p:spPr>
        <p:txBody>
          <a:bodyPr/>
          <a:lstStyle>
            <a:lvl1pPr eaLnBrk="0" hangingPunct="0">
              <a:spcBef>
                <a:spcPct val="20000"/>
              </a:spcBef>
              <a:buChar char="•"/>
              <a:defRPr sz="2000">
                <a:solidFill>
                  <a:schemeClr val="accent2"/>
                </a:solidFill>
                <a:latin typeface="Arial" panose="020B0604020202020204" pitchFamily="34" charset="0"/>
                <a:ea typeface="微软雅黑" panose="020B0503020204020204" pitchFamily="34" charset="-122"/>
              </a:defRPr>
            </a:lvl1pPr>
            <a:lvl2pPr marL="742950" indent="-285750" eaLnBrk="0" hangingPunct="0">
              <a:spcBef>
                <a:spcPct val="20000"/>
              </a:spcBef>
              <a:buChar char="–"/>
              <a:defRPr sz="2000">
                <a:solidFill>
                  <a:schemeClr val="accent2"/>
                </a:solidFill>
                <a:latin typeface="Arial" panose="020B0604020202020204" pitchFamily="34" charset="0"/>
                <a:ea typeface="仿宋_GB2312" pitchFamily="1" charset="-122"/>
              </a:defRPr>
            </a:lvl2pPr>
            <a:lvl3pPr marL="1143000" indent="-228600" eaLnBrk="0" hangingPunct="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eaLnBrk="0" hangingPunct="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FontTx/>
              <a:buNone/>
            </a:pPr>
            <a:endParaRPr lang="zh-CN" altLang="en-US" sz="1799">
              <a:solidFill>
                <a:schemeClr val="tx1"/>
              </a:solidFill>
              <a:latin typeface="+mn-lt"/>
              <a:ea typeface="+mn-ea"/>
              <a:cs typeface="+mn-ea"/>
              <a:sym typeface="+mn-lt"/>
            </a:endParaRPr>
          </a:p>
        </p:txBody>
      </p:sp>
      <p:sp>
        <p:nvSpPr>
          <p:cNvPr id="4" name="文本框 3">
            <a:extLst>
              <a:ext uri="{FF2B5EF4-FFF2-40B4-BE49-F238E27FC236}">
                <a16:creationId xmlns:a16="http://schemas.microsoft.com/office/drawing/2014/main" id="{15241B64-7C2E-4DB8-24EC-B762273AA7F0}"/>
              </a:ext>
            </a:extLst>
          </p:cNvPr>
          <p:cNvSpPr txBox="1"/>
          <p:nvPr/>
        </p:nvSpPr>
        <p:spPr>
          <a:xfrm>
            <a:off x="642605" y="214635"/>
            <a:ext cx="914400" cy="707886"/>
          </a:xfrm>
          <a:prstGeom prst="rect">
            <a:avLst/>
          </a:prstGeom>
          <a:noFill/>
        </p:spPr>
        <p:txBody>
          <a:bodyPr wrap="square" rtlCol="0">
            <a:spAutoFit/>
          </a:bodyPr>
          <a:lstStyle/>
          <a:p>
            <a:r>
              <a:rPr lang="en-US" altLang="zh-CN" sz="4000" b="1" dirty="0">
                <a:solidFill>
                  <a:schemeClr val="bg1"/>
                </a:solidFill>
                <a:latin typeface="微软雅黑" panose="020B0503020204020204" pitchFamily="34" charset="-122"/>
                <a:ea typeface="微软雅黑" panose="020B0503020204020204" pitchFamily="34" charset="-122"/>
              </a:rPr>
              <a:t>05</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17636560-0FD4-AC1D-F421-96779696A496}"/>
              </a:ext>
            </a:extLst>
          </p:cNvPr>
          <p:cNvSpPr txBox="1"/>
          <p:nvPr/>
        </p:nvSpPr>
        <p:spPr>
          <a:xfrm>
            <a:off x="1839685" y="-43505"/>
            <a:ext cx="1670432" cy="743986"/>
          </a:xfrm>
          <a:prstGeom prst="rect">
            <a:avLst/>
          </a:prstGeom>
          <a:noFill/>
        </p:spPr>
        <p:txBody>
          <a:bodyPr wrap="square" rtlCol="0">
            <a:spAutoFit/>
          </a:bodyPr>
          <a:lstStyle/>
          <a:p>
            <a:pPr algn="dist">
              <a:lnSpc>
                <a:spcPct val="150000"/>
              </a:lnSpc>
            </a:pPr>
            <a:r>
              <a:rPr lang="zh-CN" altLang="en-US" sz="3200" b="1" dirty="0">
                <a:solidFill>
                  <a:srgbClr val="4472C4"/>
                </a:solidFill>
                <a:latin typeface="微软雅黑" panose="020B0503020204020204" pitchFamily="34" charset="-122"/>
                <a:ea typeface="微软雅黑" panose="020B0503020204020204" pitchFamily="34" charset="-122"/>
              </a:rPr>
              <a:t>公平性</a:t>
            </a:r>
          </a:p>
        </p:txBody>
      </p:sp>
      <p:pic>
        <p:nvPicPr>
          <p:cNvPr id="9" name="图片 8">
            <a:extLst>
              <a:ext uri="{FF2B5EF4-FFF2-40B4-BE49-F238E27FC236}">
                <a16:creationId xmlns:a16="http://schemas.microsoft.com/office/drawing/2014/main" id="{1ED1F5B1-4BBB-ED25-E5E6-D64C3C5366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06116" y="269430"/>
            <a:ext cx="2271252" cy="549765"/>
          </a:xfrm>
          <a:prstGeom prst="rect">
            <a:avLst/>
          </a:prstGeom>
        </p:spPr>
      </p:pic>
      <p:sp>
        <p:nvSpPr>
          <p:cNvPr id="7" name="文本框 6">
            <a:extLst>
              <a:ext uri="{FF2B5EF4-FFF2-40B4-BE49-F238E27FC236}">
                <a16:creationId xmlns:a16="http://schemas.microsoft.com/office/drawing/2014/main" id="{708438F4-BD93-4239-249B-88A927C93F61}"/>
              </a:ext>
            </a:extLst>
          </p:cNvPr>
          <p:cNvSpPr txBox="1"/>
          <p:nvPr/>
        </p:nvSpPr>
        <p:spPr>
          <a:xfrm>
            <a:off x="1888845" y="544312"/>
            <a:ext cx="1572112" cy="499624"/>
          </a:xfrm>
          <a:prstGeom prst="rect">
            <a:avLst/>
          </a:prstGeom>
          <a:noFill/>
        </p:spPr>
        <p:txBody>
          <a:bodyPr wrap="square" rtlCol="0">
            <a:spAutoFit/>
          </a:bodyPr>
          <a:lstStyle/>
          <a:p>
            <a:pPr algn="dist">
              <a:lnSpc>
                <a:spcPct val="150000"/>
              </a:lnSpc>
            </a:pPr>
            <a:r>
              <a:rPr lang="en-US" altLang="zh-CN" sz="2000" b="1" dirty="0">
                <a:solidFill>
                  <a:schemeClr val="bg2">
                    <a:lumMod val="90000"/>
                  </a:schemeClr>
                </a:solidFill>
                <a:latin typeface="微软雅黑" panose="020B0503020204020204" pitchFamily="34" charset="-122"/>
                <a:ea typeface="微软雅黑" panose="020B0503020204020204" pitchFamily="34" charset="-122"/>
              </a:rPr>
              <a:t>Fairness</a:t>
            </a:r>
            <a:endParaRPr lang="zh-CN" altLang="en-US" sz="2000" b="1" dirty="0">
              <a:solidFill>
                <a:schemeClr val="bg2">
                  <a:lumMod val="90000"/>
                </a:schemeClr>
              </a:solidFill>
              <a:latin typeface="微软雅黑" panose="020B0503020204020204" pitchFamily="34" charset="-122"/>
              <a:ea typeface="微软雅黑" panose="020B0503020204020204" pitchFamily="34" charset="-122"/>
            </a:endParaRPr>
          </a:p>
        </p:txBody>
      </p:sp>
      <p:sp>
        <p:nvSpPr>
          <p:cNvPr id="8" name="文本框 7">
            <a:extLst>
              <a:ext uri="{FF2B5EF4-FFF2-40B4-BE49-F238E27FC236}">
                <a16:creationId xmlns:a16="http://schemas.microsoft.com/office/drawing/2014/main" id="{5807EF68-2132-C172-537F-AEF5F62546E4}"/>
              </a:ext>
            </a:extLst>
          </p:cNvPr>
          <p:cNvSpPr txBox="1"/>
          <p:nvPr/>
        </p:nvSpPr>
        <p:spPr>
          <a:xfrm>
            <a:off x="412957" y="1288298"/>
            <a:ext cx="10975994" cy="458908"/>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b="1" dirty="0">
                <a:solidFill>
                  <a:srgbClr val="0054A7"/>
                </a:solidFill>
                <a:effectLst/>
                <a:latin typeface="微软雅黑" panose="020B0503020204020204" pitchFamily="34" charset="-122"/>
                <a:ea typeface="微软雅黑" panose="020B0503020204020204" pitchFamily="34" charset="-122"/>
              </a:rPr>
              <a:t>所治疗疾病对公共健康的影响</a:t>
            </a:r>
            <a:endParaRPr lang="zh-CN" altLang="en-US" b="1"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15" name="直接连接符 14">
            <a:extLst>
              <a:ext uri="{FF2B5EF4-FFF2-40B4-BE49-F238E27FC236}">
                <a16:creationId xmlns:a16="http://schemas.microsoft.com/office/drawing/2014/main" id="{3A3A3DEB-B8AA-5294-9E45-8B17AD9875EB}"/>
              </a:ext>
            </a:extLst>
          </p:cNvPr>
          <p:cNvCxnSpPr/>
          <p:nvPr/>
        </p:nvCxnSpPr>
        <p:spPr>
          <a:xfrm>
            <a:off x="521035" y="1775464"/>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文本框 25">
            <a:extLst>
              <a:ext uri="{FF2B5EF4-FFF2-40B4-BE49-F238E27FC236}">
                <a16:creationId xmlns:a16="http://schemas.microsoft.com/office/drawing/2014/main" id="{D1A62B9F-4EBD-F347-818C-4D0E55E9E724}"/>
              </a:ext>
            </a:extLst>
          </p:cNvPr>
          <p:cNvSpPr txBox="1"/>
          <p:nvPr/>
        </p:nvSpPr>
        <p:spPr>
          <a:xfrm>
            <a:off x="453949" y="1885670"/>
            <a:ext cx="10749372" cy="705001"/>
          </a:xfrm>
          <a:prstGeom prst="rect">
            <a:avLst/>
          </a:prstGeom>
          <a:noFill/>
        </p:spPr>
        <p:txBody>
          <a:bodyPr wrap="square">
            <a:spAutoFit/>
          </a:bodyPr>
          <a:lstStyle/>
          <a:p>
            <a:pPr>
              <a:lnSpc>
                <a:spcPct val="150000"/>
              </a:lnSpc>
            </a:pPr>
            <a:r>
              <a:rPr lang="zh-CN" altLang="en-US" sz="1400" b="0" dirty="0">
                <a:solidFill>
                  <a:srgbClr val="424146"/>
                </a:solidFill>
                <a:effectLst/>
                <a:latin typeface="微软雅黑 Light" panose="020B0502040204020203" pitchFamily="34" charset="-122"/>
                <a:ea typeface="微软雅黑 Light" panose="020B0502040204020203" pitchFamily="34" charset="-122"/>
              </a:rPr>
              <a:t>据统计每年有</a:t>
            </a:r>
            <a:r>
              <a:rPr lang="en-US" altLang="zh-CN" sz="1400" b="0" dirty="0">
                <a:solidFill>
                  <a:srgbClr val="424146"/>
                </a:solidFill>
                <a:effectLst/>
                <a:latin typeface="微软雅黑 Light" panose="020B0502040204020203" pitchFamily="34" charset="-122"/>
                <a:ea typeface="微软雅黑 Light" panose="020B0502040204020203" pitchFamily="34" charset="-122"/>
              </a:rPr>
              <a:t>340 </a:t>
            </a:r>
            <a:r>
              <a:rPr lang="zh-CN" altLang="en-US" sz="1400" b="0" dirty="0">
                <a:solidFill>
                  <a:srgbClr val="424146"/>
                </a:solidFill>
                <a:effectLst/>
                <a:latin typeface="微软雅黑 Light" panose="020B0502040204020203" pitchFamily="34" charset="-122"/>
                <a:ea typeface="微软雅黑 Light" panose="020B0502040204020203" pitchFamily="34" charset="-122"/>
              </a:rPr>
              <a:t>万病例因流感样疾病就诊，平均每年约有</a:t>
            </a:r>
            <a:r>
              <a:rPr lang="en-US" altLang="zh-CN" sz="1400" b="0" dirty="0">
                <a:solidFill>
                  <a:srgbClr val="424146"/>
                </a:solidFill>
                <a:effectLst/>
                <a:latin typeface="微软雅黑 Light" panose="020B0502040204020203" pitchFamily="34" charset="-122"/>
                <a:ea typeface="微软雅黑 Light" panose="020B0502040204020203" pitchFamily="34" charset="-122"/>
              </a:rPr>
              <a:t>8.81 </a:t>
            </a:r>
            <a:r>
              <a:rPr lang="zh-CN" altLang="en-US" sz="1400" b="0" dirty="0">
                <a:solidFill>
                  <a:srgbClr val="424146"/>
                </a:solidFill>
                <a:effectLst/>
                <a:latin typeface="微软雅黑 Light" panose="020B0502040204020203" pitchFamily="34" charset="-122"/>
                <a:ea typeface="微软雅黑 Light" panose="020B0502040204020203" pitchFamily="34" charset="-122"/>
              </a:rPr>
              <a:t>万例流感相关呼吸系统疾 病导致死亡，占呼吸系统疾病死亡的</a:t>
            </a:r>
            <a:r>
              <a:rPr lang="en-US" altLang="zh-CN" sz="1400" b="0" dirty="0">
                <a:solidFill>
                  <a:srgbClr val="424146"/>
                </a:solidFill>
                <a:effectLst/>
                <a:latin typeface="微软雅黑 Light" panose="020B0502040204020203" pitchFamily="34" charset="-122"/>
                <a:ea typeface="微软雅黑 Light" panose="020B0502040204020203" pitchFamily="34" charset="-122"/>
              </a:rPr>
              <a:t>8.2%</a:t>
            </a:r>
            <a:r>
              <a:rPr lang="zh-CN" altLang="en-US" sz="1400" b="0" dirty="0">
                <a:solidFill>
                  <a:srgbClr val="424146"/>
                </a:solidFill>
                <a:effectLst/>
                <a:latin typeface="微软雅黑 Light" panose="020B0502040204020203" pitchFamily="34" charset="-122"/>
                <a:ea typeface="微软雅黑 Light" panose="020B0502040204020203" pitchFamily="34" charset="-122"/>
              </a:rPr>
              <a:t>。帕拉米韦注射液可治疗使用其它同类药物（神经氨酸酶抑制剂）疗效不佳的重症流感患者、降低死亡率，且可应用于低龄儿童患者。 </a:t>
            </a:r>
            <a:endParaRPr lang="zh-CN" altLang="en-US" sz="1400" dirty="0"/>
          </a:p>
        </p:txBody>
      </p:sp>
      <p:sp>
        <p:nvSpPr>
          <p:cNvPr id="27" name="文本框 26">
            <a:extLst>
              <a:ext uri="{FF2B5EF4-FFF2-40B4-BE49-F238E27FC236}">
                <a16:creationId xmlns:a16="http://schemas.microsoft.com/office/drawing/2014/main" id="{ADCC59A7-CE83-C487-A424-DA492B29078E}"/>
              </a:ext>
            </a:extLst>
          </p:cNvPr>
          <p:cNvSpPr txBox="1"/>
          <p:nvPr/>
        </p:nvSpPr>
        <p:spPr>
          <a:xfrm>
            <a:off x="412957" y="2628019"/>
            <a:ext cx="8711455" cy="458908"/>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b="1" dirty="0">
                <a:solidFill>
                  <a:srgbClr val="0054A7"/>
                </a:solidFill>
                <a:effectLst/>
                <a:latin typeface="微软雅黑" panose="020B0503020204020204" pitchFamily="34" charset="-122"/>
                <a:ea typeface="微软雅黑" panose="020B0503020204020204" pitchFamily="34" charset="-122"/>
              </a:rPr>
              <a:t>符合保基本原则</a:t>
            </a:r>
            <a:endParaRPr lang="zh-CN" altLang="en-US" b="1" dirty="0">
              <a:solidFill>
                <a:schemeClr val="bg1">
                  <a:lumMod val="65000"/>
                </a:schemeClr>
              </a:solidFill>
              <a:latin typeface="微软雅黑" panose="020B0503020204020204" pitchFamily="34" charset="-122"/>
              <a:ea typeface="微软雅黑" panose="020B0503020204020204" pitchFamily="34" charset="-122"/>
            </a:endParaRPr>
          </a:p>
        </p:txBody>
      </p:sp>
      <p:cxnSp>
        <p:nvCxnSpPr>
          <p:cNvPr id="28" name="直接连接符 27">
            <a:extLst>
              <a:ext uri="{FF2B5EF4-FFF2-40B4-BE49-F238E27FC236}">
                <a16:creationId xmlns:a16="http://schemas.microsoft.com/office/drawing/2014/main" id="{9E074B73-2ED2-30F1-07F2-21DEA05C0E02}"/>
              </a:ext>
            </a:extLst>
          </p:cNvPr>
          <p:cNvCxnSpPr/>
          <p:nvPr/>
        </p:nvCxnSpPr>
        <p:spPr>
          <a:xfrm>
            <a:off x="521035" y="3165533"/>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6346E133-DAE5-78F9-AB9E-0D4CAD3476A2}"/>
              </a:ext>
            </a:extLst>
          </p:cNvPr>
          <p:cNvSpPr txBox="1"/>
          <p:nvPr/>
        </p:nvSpPr>
        <p:spPr>
          <a:xfrm>
            <a:off x="309969" y="3254565"/>
            <a:ext cx="10616728" cy="702052"/>
          </a:xfrm>
          <a:prstGeom prst="rect">
            <a:avLst/>
          </a:prstGeom>
          <a:noFill/>
        </p:spPr>
        <p:txBody>
          <a:bodyPr wrap="square">
            <a:spAutoFit/>
          </a:bodyPr>
          <a:lstStyle/>
          <a:p>
            <a:pPr marL="98425" indent="0" algn="l" rtl="0" eaLnBrk="0" fontAlgn="auto">
              <a:lnSpc>
                <a:spcPct val="150000"/>
              </a:lnSpc>
              <a:spcBef>
                <a:spcPts val="0"/>
              </a:spcBef>
              <a:buClrTx/>
              <a:buSzTx/>
              <a:buFontTx/>
            </a:pPr>
            <a:r>
              <a:rPr lang="zh-CN" altLang="en-US" sz="1400" dirty="0">
                <a:solidFill>
                  <a:srgbClr val="424146"/>
                </a:solidFill>
                <a:latin typeface="微软雅黑 Light" panose="020B0502040204020203" pitchFamily="34" charset="-122"/>
                <a:ea typeface="微软雅黑 Light" panose="020B0502040204020203" pitchFamily="34" charset="-122"/>
              </a:rPr>
              <a:t>帕拉米韦注射液满足了参保人员中特殊群体如低龄儿童、肾功能损伤、及心衰、水肿患者的安全用药需求，与目前医保目录中帕拉米韦氯化钠注射液的治疗费用基本持平，符合“保基本”原则。</a:t>
            </a:r>
          </a:p>
        </p:txBody>
      </p:sp>
      <p:sp>
        <p:nvSpPr>
          <p:cNvPr id="31" name="文本框 30">
            <a:extLst>
              <a:ext uri="{FF2B5EF4-FFF2-40B4-BE49-F238E27FC236}">
                <a16:creationId xmlns:a16="http://schemas.microsoft.com/office/drawing/2014/main" id="{AC1721C3-D0FE-D23E-77F3-624B7B3EA45D}"/>
              </a:ext>
            </a:extLst>
          </p:cNvPr>
          <p:cNvSpPr txBox="1"/>
          <p:nvPr/>
        </p:nvSpPr>
        <p:spPr>
          <a:xfrm>
            <a:off x="412957" y="4048220"/>
            <a:ext cx="9085081" cy="458908"/>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b="1" dirty="0">
                <a:solidFill>
                  <a:srgbClr val="0054A7"/>
                </a:solidFill>
                <a:latin typeface="微软雅黑" panose="020B0503020204020204" pitchFamily="34" charset="-122"/>
                <a:ea typeface="微软雅黑" panose="020B0503020204020204" pitchFamily="34" charset="-122"/>
              </a:rPr>
              <a:t>弥补目录短板</a:t>
            </a:r>
          </a:p>
        </p:txBody>
      </p:sp>
      <p:cxnSp>
        <p:nvCxnSpPr>
          <p:cNvPr id="32" name="直接连接符 31">
            <a:extLst>
              <a:ext uri="{FF2B5EF4-FFF2-40B4-BE49-F238E27FC236}">
                <a16:creationId xmlns:a16="http://schemas.microsoft.com/office/drawing/2014/main" id="{745AC5C6-E302-DDE9-B60A-15C34031E587}"/>
              </a:ext>
            </a:extLst>
          </p:cNvPr>
          <p:cNvCxnSpPr/>
          <p:nvPr/>
        </p:nvCxnSpPr>
        <p:spPr>
          <a:xfrm>
            <a:off x="521035" y="4599145"/>
            <a:ext cx="8426320"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F3F22D6D-4796-7203-7B4F-72345989E229}"/>
              </a:ext>
            </a:extLst>
          </p:cNvPr>
          <p:cNvSpPr txBox="1"/>
          <p:nvPr/>
        </p:nvSpPr>
        <p:spPr>
          <a:xfrm>
            <a:off x="453949" y="4691163"/>
            <a:ext cx="10616728" cy="702052"/>
          </a:xfrm>
          <a:prstGeom prst="rect">
            <a:avLst/>
          </a:prstGeom>
          <a:noFill/>
        </p:spPr>
        <p:txBody>
          <a:bodyPr wrap="square">
            <a:spAutoFit/>
          </a:bodyPr>
          <a:lstStyle/>
          <a:p>
            <a:pPr>
              <a:lnSpc>
                <a:spcPct val="150000"/>
              </a:lnSpc>
            </a:pPr>
            <a:r>
              <a:rPr lang="zh-CN" altLang="en-US" sz="1400" dirty="0">
                <a:solidFill>
                  <a:srgbClr val="424146"/>
                </a:solidFill>
                <a:latin typeface="微软雅黑 Light" panose="020B0502040204020203" pitchFamily="34" charset="-122"/>
                <a:ea typeface="微软雅黑 Light" panose="020B0502040204020203" pitchFamily="34" charset="-122"/>
              </a:rPr>
              <a:t>弥补帕拉米韦特殊人群用药短板；且目前仅广州南新制药独家医保，帕拉米韦注射液进入医保后</a:t>
            </a:r>
            <a:r>
              <a:rPr lang="zh-CN" altLang="en-US" sz="1400" dirty="0">
                <a:solidFill>
                  <a:srgbClr val="424146"/>
                </a:solidFill>
                <a:latin typeface="微软雅黑 Light" panose="020B0502040204020203" pitchFamily="34" charset="-122"/>
                <a:ea typeface="微软雅黑 Light" panose="020B0502040204020203" pitchFamily="34" charset="-122"/>
                <a:sym typeface="+mn-ea"/>
              </a:rPr>
              <a:t>打破独家垄断格局，</a:t>
            </a:r>
            <a:r>
              <a:rPr lang="zh-CN" altLang="en-US" sz="1400" dirty="0">
                <a:solidFill>
                  <a:srgbClr val="424146"/>
                </a:solidFill>
                <a:latin typeface="微软雅黑 Light" panose="020B0502040204020203" pitchFamily="34" charset="-122"/>
                <a:ea typeface="微软雅黑 Light" panose="020B0502040204020203" pitchFamily="34" charset="-122"/>
              </a:rPr>
              <a:t>有利于市场竞争及集中采购，进一步降低医疗费用。</a:t>
            </a:r>
          </a:p>
        </p:txBody>
      </p:sp>
      <p:sp>
        <p:nvSpPr>
          <p:cNvPr id="35" name="文本框 34">
            <a:extLst>
              <a:ext uri="{FF2B5EF4-FFF2-40B4-BE49-F238E27FC236}">
                <a16:creationId xmlns:a16="http://schemas.microsoft.com/office/drawing/2014/main" id="{A9FF3150-98E9-8DA1-E57E-3D2939487807}"/>
              </a:ext>
            </a:extLst>
          </p:cNvPr>
          <p:cNvSpPr txBox="1"/>
          <p:nvPr/>
        </p:nvSpPr>
        <p:spPr>
          <a:xfrm>
            <a:off x="412957" y="5463976"/>
            <a:ext cx="9085081" cy="458908"/>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b="1" dirty="0">
                <a:solidFill>
                  <a:srgbClr val="0054A7"/>
                </a:solidFill>
                <a:latin typeface="微软雅黑" panose="020B0503020204020204" pitchFamily="34" charset="-122"/>
                <a:ea typeface="微软雅黑" panose="020B0503020204020204" pitchFamily="34" charset="-122"/>
              </a:rPr>
              <a:t>适应症明确，临床管理难度低</a:t>
            </a:r>
          </a:p>
        </p:txBody>
      </p:sp>
      <p:sp>
        <p:nvSpPr>
          <p:cNvPr id="6" name="文本框 5">
            <a:extLst>
              <a:ext uri="{FF2B5EF4-FFF2-40B4-BE49-F238E27FC236}">
                <a16:creationId xmlns:a16="http://schemas.microsoft.com/office/drawing/2014/main" id="{4C048186-B939-D137-290E-21A3D9AEBEED}"/>
              </a:ext>
            </a:extLst>
          </p:cNvPr>
          <p:cNvSpPr txBox="1"/>
          <p:nvPr/>
        </p:nvSpPr>
        <p:spPr>
          <a:xfrm>
            <a:off x="412956" y="6057109"/>
            <a:ext cx="9085081" cy="458908"/>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zh-CN" altLang="en-US" b="1" dirty="0">
                <a:solidFill>
                  <a:srgbClr val="0054A7"/>
                </a:solidFill>
                <a:latin typeface="微软雅黑" panose="020B0503020204020204" pitchFamily="34" charset="-122"/>
                <a:ea typeface="微软雅黑" panose="020B0503020204020204" pitchFamily="34" charset="-122"/>
              </a:rPr>
              <a:t>日治疗费用</a:t>
            </a:r>
            <a:r>
              <a:rPr lang="en-US" altLang="zh-CN" b="1" dirty="0">
                <a:solidFill>
                  <a:srgbClr val="0054A7"/>
                </a:solidFill>
                <a:latin typeface="微软雅黑" panose="020B0503020204020204" pitchFamily="34" charset="-122"/>
                <a:ea typeface="微软雅黑" panose="020B0503020204020204" pitchFamily="34" charset="-122"/>
              </a:rPr>
              <a:t>108</a:t>
            </a:r>
            <a:r>
              <a:rPr lang="zh-CN" altLang="en-US" b="1" dirty="0">
                <a:solidFill>
                  <a:srgbClr val="0054A7"/>
                </a:solidFill>
                <a:latin typeface="微软雅黑" panose="020B0503020204020204" pitchFamily="34" charset="-122"/>
                <a:ea typeface="微软雅黑" panose="020B0503020204020204" pitchFamily="34" charset="-122"/>
              </a:rPr>
              <a:t>元，疗程费用最高</a:t>
            </a:r>
            <a:r>
              <a:rPr lang="en-US" altLang="zh-CN" b="1" dirty="0">
                <a:solidFill>
                  <a:srgbClr val="0054A7"/>
                </a:solidFill>
                <a:latin typeface="微软雅黑" panose="020B0503020204020204" pitchFamily="34" charset="-122"/>
                <a:ea typeface="微软雅黑" panose="020B0503020204020204" pitchFamily="34" charset="-122"/>
              </a:rPr>
              <a:t>540</a:t>
            </a:r>
            <a:r>
              <a:rPr lang="zh-CN" altLang="en-US" b="1" dirty="0">
                <a:solidFill>
                  <a:srgbClr val="0054A7"/>
                </a:solidFill>
                <a:latin typeface="微软雅黑" panose="020B0503020204020204" pitchFamily="34" charset="-122"/>
                <a:ea typeface="微软雅黑" panose="020B0503020204020204" pitchFamily="34" charset="-122"/>
              </a:rPr>
              <a:t>元，低于目录内产品，降低医保负担</a:t>
            </a:r>
          </a:p>
        </p:txBody>
      </p:sp>
    </p:spTree>
    <p:extLst>
      <p:ext uri="{BB962C8B-B14F-4D97-AF65-F5344CB8AC3E}">
        <p14:creationId xmlns:p14="http://schemas.microsoft.com/office/powerpoint/2010/main" val="392162877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4501</TotalTime>
  <Words>1418</Words>
  <Application>Microsoft Office PowerPoint</Application>
  <PresentationFormat>宽屏</PresentationFormat>
  <Paragraphs>145</Paragraphs>
  <Slides>8</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8</vt:i4>
      </vt:variant>
    </vt:vector>
  </HeadingPairs>
  <TitlesOfParts>
    <vt:vector size="16" baseType="lpstr">
      <vt:lpstr>等线</vt:lpstr>
      <vt:lpstr>等线 Light</vt:lpstr>
      <vt:lpstr>思源黑体</vt:lpstr>
      <vt:lpstr>微软雅黑</vt:lpstr>
      <vt:lpstr>微软雅黑 Light</vt:lpstr>
      <vt:lpstr>Arial</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周达</dc:creator>
  <cp:lastModifiedBy>周达</cp:lastModifiedBy>
  <cp:revision>18</cp:revision>
  <dcterms:created xsi:type="dcterms:W3CDTF">2022-06-27T05:14:13Z</dcterms:created>
  <dcterms:modified xsi:type="dcterms:W3CDTF">2024-07-11T07:30:55Z</dcterms:modified>
</cp:coreProperties>
</file>