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804" r:id="rId2"/>
  </p:sldMasterIdLst>
  <p:notesMasterIdLst>
    <p:notesMasterId r:id="rId13"/>
  </p:notesMasterIdLst>
  <p:sldIdLst>
    <p:sldId id="257" r:id="rId3"/>
    <p:sldId id="304" r:id="rId4"/>
    <p:sldId id="312" r:id="rId5"/>
    <p:sldId id="319" r:id="rId6"/>
    <p:sldId id="313" r:id="rId7"/>
    <p:sldId id="265" r:id="rId8"/>
    <p:sldId id="314" r:id="rId9"/>
    <p:sldId id="316" r:id="rId10"/>
    <p:sldId id="315" r:id="rId11"/>
    <p:sldId id="318" r:id="rId12"/>
  </p:sldIdLst>
  <p:sldSz cx="12192000" cy="6858000"/>
  <p:notesSz cx="6858000" cy="9144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52B0C5"/>
    <a:srgbClr val="1F6BB7"/>
    <a:srgbClr val="173376"/>
    <a:srgbClr val="E4E4E4"/>
    <a:srgbClr val="134098"/>
    <a:srgbClr val="003064"/>
    <a:srgbClr val="0058B0"/>
    <a:srgbClr val="005178"/>
    <a:srgbClr val="94C5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浅色样式 1 - 强调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1602" autoAdjust="0"/>
  </p:normalViewPr>
  <p:slideViewPr>
    <p:cSldViewPr snapToGrid="0">
      <p:cViewPr varScale="1">
        <p:scale>
          <a:sx n="60" d="100"/>
          <a:sy n="60" d="100"/>
        </p:scale>
        <p:origin x="1004"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36" d="100"/>
        <a:sy n="36" d="100"/>
      </p:scale>
      <p:origin x="0" y="0"/>
    </p:cViewPr>
  </p:sorterViewPr>
  <p:notesViewPr>
    <p:cSldViewPr snapToGrid="0">
      <p:cViewPr varScale="1">
        <p:scale>
          <a:sx n="50" d="100"/>
          <a:sy n="50" d="100"/>
        </p:scale>
        <p:origin x="2708"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65DBC6-38D0-498A-8F0B-8BC9AF8263A6}" type="datetimeFigureOut">
              <a:rPr lang="zh-CN" altLang="en-US" smtClean="0"/>
              <a:t>2024/7/12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4DF715-C661-4A4B-BB5A-CE67FF753190}" type="slidenum">
              <a:rPr lang="zh-CN" altLang="en-US" smtClean="0"/>
              <a:t>‹#›</a:t>
            </a:fld>
            <a:endParaRPr lang="zh-CN" altLang="en-US"/>
          </a:p>
        </p:txBody>
      </p:sp>
    </p:spTree>
    <p:extLst>
      <p:ext uri="{BB962C8B-B14F-4D97-AF65-F5344CB8AC3E}">
        <p14:creationId xmlns:p14="http://schemas.microsoft.com/office/powerpoint/2010/main" val="18794568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511457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525625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372444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020484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097736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352626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326671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hangye/"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2024/7/12</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2456605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2024/7/12</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24710250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7695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a:xfrm>
            <a:off x="838200" y="1847850"/>
            <a:ext cx="10515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42_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FE4AC72-BA51-437E-8D85-A7DD916C4313}" type="slidenum">
              <a:rPr lang="zh-CN" altLang="en-US" smtClean="0"/>
              <a:t>‹#›</a:t>
            </a:fld>
            <a:endParaRPr lang="zh-CN" altLang="en-US"/>
          </a:p>
        </p:txBody>
      </p:sp>
      <p:sp>
        <p:nvSpPr>
          <p:cNvPr id="10" name="TextBox 9"/>
          <p:cNvSpPr txBox="1"/>
          <p:nvPr userDrawn="1"/>
        </p:nvSpPr>
        <p:spPr>
          <a:xfrm>
            <a:off x="453650" y="0"/>
            <a:ext cx="540060" cy="123111"/>
          </a:xfrm>
          <a:prstGeom prst="rect">
            <a:avLst/>
          </a:prstGeom>
          <a:noFill/>
        </p:spPr>
        <p:txBody>
          <a:bodyPr wrap="square" rtlCol="0">
            <a:spAutoFit/>
          </a:bodyPr>
          <a:lstStyle/>
          <a:p>
            <a:pPr>
              <a:lnSpc>
                <a:spcPct val="200000"/>
              </a:lnSpc>
            </a:pPr>
            <a:r>
              <a:rPr lang="zh-CN" altLang="en-US" sz="100" dirty="0">
                <a:solidFill>
                  <a:schemeClr val="tx1">
                    <a:alpha val="0"/>
                  </a:schemeClr>
                </a:solidFill>
                <a:latin typeface="微软雅黑" panose="020B0503020204020204" pitchFamily="34" charset="-122"/>
                <a:ea typeface="微软雅黑" panose="020B0503020204020204" pitchFamily="34" charset="-122"/>
                <a:hlinkClick r:id="rId2"/>
              </a:rPr>
              <a:t>行业</a:t>
            </a:r>
            <a:r>
              <a:rPr lang="en-US" altLang="zh-CN" sz="100" dirty="0">
                <a:solidFill>
                  <a:schemeClr val="tx1">
                    <a:alpha val="0"/>
                  </a:schemeClr>
                </a:solidFill>
                <a:latin typeface="微软雅黑" panose="020B0503020204020204" pitchFamily="34" charset="-122"/>
                <a:ea typeface="微软雅黑" panose="020B0503020204020204" pitchFamily="34" charset="-122"/>
                <a:hlinkClick r:id="rId2"/>
              </a:rPr>
              <a:t>PPT</a:t>
            </a:r>
            <a:r>
              <a:rPr lang="zh-CN" altLang="en-US" sz="100" dirty="0">
                <a:solidFill>
                  <a:schemeClr val="tx1">
                    <a:alpha val="0"/>
                  </a:schemeClr>
                </a:solidFill>
                <a:latin typeface="微软雅黑" panose="020B0503020204020204" pitchFamily="34" charset="-122"/>
                <a:ea typeface="微软雅黑" panose="020B0503020204020204" pitchFamily="34" charset="-122"/>
                <a:hlinkClick r:id="rId2"/>
              </a:rPr>
              <a:t>模板</a:t>
            </a:r>
            <a:r>
              <a:rPr lang="en-US" altLang="zh-CN" sz="100" dirty="0">
                <a:solidFill>
                  <a:schemeClr val="tx1">
                    <a:alpha val="0"/>
                  </a:schemeClr>
                </a:solidFill>
                <a:latin typeface="微软雅黑" panose="020B0503020204020204" pitchFamily="34" charset="-122"/>
                <a:ea typeface="微软雅黑" panose="020B0503020204020204" pitchFamily="34" charset="-122"/>
              </a:rPr>
              <a:t>http://www.1ppt.com/hangye/</a:t>
            </a:r>
          </a:p>
        </p:txBody>
      </p:sp>
    </p:spTree>
    <p:extLst>
      <p:ext uri="{BB962C8B-B14F-4D97-AF65-F5344CB8AC3E}">
        <p14:creationId xmlns:p14="http://schemas.microsoft.com/office/powerpoint/2010/main" val="47969830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C2D831D-0604-41F7-A337-F1AC1257C2FF}" type="datetimeFigureOut">
              <a:rPr lang="zh-CN" altLang="en-US" smtClean="0"/>
              <a:t>2024/7/12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FE4AC72-BA51-437E-8D85-A7DD916C43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2D831D-0604-41F7-A337-F1AC1257C2FF}" type="datetimeFigureOut">
              <a:rPr lang="zh-CN" altLang="en-US" smtClean="0"/>
              <a:t>2024/7/12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E4AC72-BA51-437E-8D85-A7DD916C4313}" type="slidenum">
              <a:rPr lang="zh-CN" altLang="en-US" smtClean="0"/>
              <a:t>‹#›</a:t>
            </a:fld>
            <a:endParaRPr lang="zh-CN" altLang="en-US"/>
          </a:p>
        </p:txBody>
      </p:sp>
      <p:pic>
        <p:nvPicPr>
          <p:cNvPr id="8" name="图片 7">
            <a:extLst>
              <a:ext uri="{FF2B5EF4-FFF2-40B4-BE49-F238E27FC236}">
                <a16:creationId xmlns:a16="http://schemas.microsoft.com/office/drawing/2014/main" id="{E90D49BE-C590-6DEB-EBAD-ACA6C313E8B8}"/>
              </a:ext>
            </a:extLst>
          </p:cNvPr>
          <p:cNvPicPr>
            <a:picLocks noChangeAspect="1"/>
          </p:cNvPicPr>
          <p:nvPr userDrawn="1"/>
        </p:nvPicPr>
        <p:blipFill>
          <a:blip r:embed="rId15">
            <a:clrChange>
              <a:clrFrom>
                <a:srgbClr val="FFFFFF"/>
              </a:clrFrom>
              <a:clrTo>
                <a:srgbClr val="FFFFFF">
                  <a:alpha val="0"/>
                </a:srgbClr>
              </a:clrTo>
            </a:clrChange>
          </a:blip>
          <a:stretch>
            <a:fillRect/>
          </a:stretch>
        </p:blipFill>
        <p:spPr>
          <a:xfrm>
            <a:off x="9791700" y="185738"/>
            <a:ext cx="2400300" cy="65722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801"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0293610"/>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文本框 11"/>
          <p:cNvSpPr txBox="1"/>
          <p:nvPr/>
        </p:nvSpPr>
        <p:spPr>
          <a:xfrm>
            <a:off x="1306999" y="2350950"/>
            <a:ext cx="10045831" cy="1015663"/>
          </a:xfrm>
          <a:prstGeom prst="rect">
            <a:avLst/>
          </a:prstGeom>
          <a:noFill/>
        </p:spPr>
        <p:txBody>
          <a:bodyPr wrap="square" rtlCol="0">
            <a:spAutoFit/>
          </a:bodyPr>
          <a:lstStyle/>
          <a:p>
            <a:pPr algn="ctr"/>
            <a:r>
              <a:rPr lang="zh-CN" altLang="en-US" sz="6000" b="1" dirty="0">
                <a:solidFill>
                  <a:schemeClr val="tx2"/>
                </a:solidFill>
                <a:cs typeface="+mn-ea"/>
                <a:sym typeface="+mn-lt"/>
              </a:rPr>
              <a:t>赛升</a:t>
            </a:r>
            <a:r>
              <a:rPr lang="en-US" altLang="zh-CN" sz="6000" b="1" dirty="0">
                <a:solidFill>
                  <a:schemeClr val="tx2"/>
                </a:solidFill>
                <a:cs typeface="+mn-ea"/>
                <a:sym typeface="+mn-lt"/>
              </a:rPr>
              <a:t>®</a:t>
            </a:r>
            <a:r>
              <a:rPr lang="zh-CN" altLang="en-US" sz="6000" b="1" dirty="0">
                <a:solidFill>
                  <a:schemeClr val="tx2"/>
                </a:solidFill>
                <a:cs typeface="+mn-ea"/>
                <a:sym typeface="+mn-lt"/>
              </a:rPr>
              <a:t>薄芝糖肽注射液</a:t>
            </a:r>
          </a:p>
        </p:txBody>
      </p:sp>
      <p:sp>
        <p:nvSpPr>
          <p:cNvPr id="3" name="矩形 2"/>
          <p:cNvSpPr/>
          <p:nvPr/>
        </p:nvSpPr>
        <p:spPr bwMode="auto">
          <a:xfrm>
            <a:off x="0" y="4862946"/>
            <a:ext cx="12192000" cy="1995054"/>
          </a:xfrm>
          <a:prstGeom prst="rect">
            <a:avLst/>
          </a:prstGeom>
          <a:pattFill prst="sphere">
            <a:fgClr>
              <a:schemeClr val="accent1">
                <a:lumMod val="50000"/>
              </a:schemeClr>
            </a:fgClr>
            <a:bgClr>
              <a:schemeClr val="accent1"/>
            </a:bgClr>
          </a:patt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22" name="圆角矩形 21"/>
          <p:cNvSpPr/>
          <p:nvPr/>
        </p:nvSpPr>
        <p:spPr>
          <a:xfrm>
            <a:off x="248093" y="5326910"/>
            <a:ext cx="11695814" cy="1184303"/>
          </a:xfrm>
          <a:prstGeom prst="roundRect">
            <a:avLst>
              <a:gd name="adj" fmla="val 50000"/>
            </a:avLst>
          </a:prstGeom>
          <a:solidFill>
            <a:schemeClr val="accent2"/>
          </a:solidFill>
          <a:ln>
            <a:noFill/>
          </a:ln>
        </p:spPr>
        <p:txBody>
          <a:bodyPr vert="horz" wrap="square" lIns="91440" tIns="45720" rIns="91440" bIns="45720" numCol="1" anchor="t" anchorCtr="0" compatLnSpc="1"/>
          <a:lstStyle/>
          <a:p>
            <a:pPr algn="ctr"/>
            <a:endParaRPr lang="zh-CN" altLang="en-US">
              <a:solidFill>
                <a:schemeClr val="tx1"/>
              </a:solidFill>
              <a:cs typeface="+mn-ea"/>
              <a:sym typeface="+mn-lt"/>
            </a:endParaRPr>
          </a:p>
        </p:txBody>
      </p:sp>
      <p:sp>
        <p:nvSpPr>
          <p:cNvPr id="15" name="文本框 14"/>
          <p:cNvSpPr txBox="1"/>
          <p:nvPr/>
        </p:nvSpPr>
        <p:spPr>
          <a:xfrm>
            <a:off x="3467591" y="5595897"/>
            <a:ext cx="5724645" cy="646331"/>
          </a:xfrm>
          <a:prstGeom prst="rect">
            <a:avLst/>
          </a:prstGeom>
          <a:noFill/>
        </p:spPr>
        <p:txBody>
          <a:bodyPr wrap="none" rtlCol="0">
            <a:spAutoFit/>
          </a:bodyPr>
          <a:lstStyle/>
          <a:p>
            <a:pPr algn="ctr"/>
            <a:r>
              <a:rPr lang="zh-CN" altLang="en-US" sz="3600" dirty="0">
                <a:solidFill>
                  <a:schemeClr val="bg1"/>
                </a:solidFill>
                <a:cs typeface="+mn-ea"/>
                <a:sym typeface="+mn-lt"/>
              </a:rPr>
              <a:t>北京赛升药业股份有限公司</a:t>
            </a:r>
          </a:p>
        </p:txBody>
      </p:sp>
      <p:sp>
        <p:nvSpPr>
          <p:cNvPr id="16" name="矩形 15"/>
          <p:cNvSpPr/>
          <p:nvPr/>
        </p:nvSpPr>
        <p:spPr bwMode="auto">
          <a:xfrm>
            <a:off x="0" y="4507050"/>
            <a:ext cx="12192000" cy="355896"/>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id="{D26B289E-07C7-9156-00C1-CA90A40B50B1}"/>
              </a:ext>
            </a:extLst>
          </p:cNvPr>
          <p:cNvPicPr>
            <a:picLocks noChangeAspect="1"/>
          </p:cNvPicPr>
          <p:nvPr/>
        </p:nvPicPr>
        <p:blipFill>
          <a:blip r:embed="rId3"/>
          <a:stretch>
            <a:fillRect/>
          </a:stretch>
        </p:blipFill>
        <p:spPr>
          <a:xfrm>
            <a:off x="0" y="0"/>
            <a:ext cx="12192000" cy="6857999"/>
          </a:xfrm>
          <a:prstGeom prst="rect">
            <a:avLst/>
          </a:prstGeom>
        </p:spPr>
      </p:pic>
    </p:spTree>
    <p:extLst>
      <p:ext uri="{BB962C8B-B14F-4D97-AF65-F5344CB8AC3E}">
        <p14:creationId xmlns:p14="http://schemas.microsoft.com/office/powerpoint/2010/main" val="1436565307"/>
      </p:ext>
    </p:extLst>
  </p:cSld>
  <p:clrMapOvr>
    <a:masterClrMapping/>
  </p:clrMapOvr>
  <mc:AlternateContent xmlns:mc="http://schemas.openxmlformats.org/markup-compatibility/2006" xmlns:p14="http://schemas.microsoft.com/office/powerpoint/2010/main">
    <mc:Choice Requires="p14">
      <p:transition spd="slow" p14:dur="2000">
        <p14:glitter pattern="hexago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矩形 49"/>
          <p:cNvSpPr/>
          <p:nvPr/>
        </p:nvSpPr>
        <p:spPr>
          <a:xfrm>
            <a:off x="6281407" y="1252032"/>
            <a:ext cx="3302473" cy="646331"/>
          </a:xfrm>
          <a:prstGeom prst="rect">
            <a:avLst/>
          </a:prstGeom>
        </p:spPr>
        <p:txBody>
          <a:bodyPr wrap="square">
            <a:spAutoFit/>
          </a:bodyPr>
          <a:lstStyle/>
          <a:p>
            <a:pPr>
              <a:defRPr/>
            </a:pPr>
            <a:r>
              <a:rPr lang="en-US" altLang="zh-CN" sz="3600" b="1" kern="100" dirty="0">
                <a:solidFill>
                  <a:schemeClr val="tx2"/>
                </a:solidFill>
                <a:cs typeface="+mn-ea"/>
                <a:sym typeface="+mn-lt"/>
              </a:rPr>
              <a:t>01 / </a:t>
            </a:r>
            <a:r>
              <a:rPr lang="zh-CN" altLang="en-US" sz="3600" b="1" kern="100" dirty="0">
                <a:solidFill>
                  <a:schemeClr val="tx2"/>
                </a:solidFill>
                <a:cs typeface="+mn-ea"/>
                <a:sym typeface="+mn-lt"/>
              </a:rPr>
              <a:t>基本信息</a:t>
            </a:r>
            <a:endParaRPr lang="zh-CN" altLang="zh-CN" sz="3600" b="1" kern="100" dirty="0">
              <a:solidFill>
                <a:schemeClr val="tx2"/>
              </a:solidFill>
              <a:cs typeface="+mn-ea"/>
              <a:sym typeface="+mn-lt"/>
            </a:endParaRPr>
          </a:p>
        </p:txBody>
      </p:sp>
      <p:sp>
        <p:nvSpPr>
          <p:cNvPr id="51" name="矩形 50"/>
          <p:cNvSpPr/>
          <p:nvPr/>
        </p:nvSpPr>
        <p:spPr>
          <a:xfrm>
            <a:off x="6281407" y="2216427"/>
            <a:ext cx="4550120" cy="646331"/>
          </a:xfrm>
          <a:prstGeom prst="rect">
            <a:avLst/>
          </a:prstGeom>
        </p:spPr>
        <p:txBody>
          <a:bodyPr wrap="square">
            <a:spAutoFit/>
          </a:bodyPr>
          <a:lstStyle/>
          <a:p>
            <a:pPr>
              <a:defRPr/>
            </a:pPr>
            <a:r>
              <a:rPr lang="en-US" altLang="zh-CN" sz="3600" b="1" kern="100" dirty="0">
                <a:solidFill>
                  <a:schemeClr val="tx2"/>
                </a:solidFill>
                <a:cs typeface="+mn-ea"/>
                <a:sym typeface="+mn-lt"/>
              </a:rPr>
              <a:t>02 / </a:t>
            </a:r>
            <a:r>
              <a:rPr lang="zh-CN" altLang="en-US" sz="3600" b="1" kern="100" dirty="0">
                <a:solidFill>
                  <a:schemeClr val="tx2"/>
                </a:solidFill>
                <a:cs typeface="+mn-ea"/>
                <a:sym typeface="+mn-lt"/>
              </a:rPr>
              <a:t>有效性</a:t>
            </a:r>
            <a:endParaRPr lang="zh-CN" altLang="zh-CN" sz="3600" b="1" kern="100" dirty="0">
              <a:solidFill>
                <a:schemeClr val="tx2"/>
              </a:solidFill>
              <a:cs typeface="+mn-ea"/>
              <a:sym typeface="+mn-lt"/>
            </a:endParaRPr>
          </a:p>
        </p:txBody>
      </p:sp>
      <p:sp>
        <p:nvSpPr>
          <p:cNvPr id="52" name="矩形 51"/>
          <p:cNvSpPr/>
          <p:nvPr/>
        </p:nvSpPr>
        <p:spPr>
          <a:xfrm>
            <a:off x="6286137" y="3180822"/>
            <a:ext cx="5060677" cy="646331"/>
          </a:xfrm>
          <a:prstGeom prst="rect">
            <a:avLst/>
          </a:prstGeom>
        </p:spPr>
        <p:txBody>
          <a:bodyPr wrap="square">
            <a:spAutoFit/>
          </a:bodyPr>
          <a:lstStyle/>
          <a:p>
            <a:pPr>
              <a:defRPr/>
            </a:pPr>
            <a:r>
              <a:rPr lang="en-US" altLang="zh-CN" sz="3600" b="1" kern="100" dirty="0">
                <a:solidFill>
                  <a:schemeClr val="tx2"/>
                </a:solidFill>
                <a:cs typeface="+mn-ea"/>
                <a:sym typeface="+mn-lt"/>
              </a:rPr>
              <a:t>03 / </a:t>
            </a:r>
            <a:r>
              <a:rPr lang="zh-CN" altLang="en-US" sz="3600" b="1" kern="100" dirty="0">
                <a:solidFill>
                  <a:schemeClr val="tx2"/>
                </a:solidFill>
                <a:cs typeface="+mn-ea"/>
                <a:sym typeface="+mn-lt"/>
              </a:rPr>
              <a:t>安全性</a:t>
            </a:r>
            <a:endParaRPr lang="zh-CN" altLang="zh-CN" sz="3600" b="1" kern="100" dirty="0">
              <a:solidFill>
                <a:schemeClr val="tx2"/>
              </a:solidFill>
              <a:cs typeface="+mn-ea"/>
              <a:sym typeface="+mn-lt"/>
            </a:endParaRPr>
          </a:p>
        </p:txBody>
      </p:sp>
      <p:sp>
        <p:nvSpPr>
          <p:cNvPr id="53" name="矩形 52"/>
          <p:cNvSpPr/>
          <p:nvPr/>
        </p:nvSpPr>
        <p:spPr>
          <a:xfrm>
            <a:off x="6330624" y="4145217"/>
            <a:ext cx="4366433" cy="646331"/>
          </a:xfrm>
          <a:prstGeom prst="rect">
            <a:avLst/>
          </a:prstGeom>
        </p:spPr>
        <p:txBody>
          <a:bodyPr wrap="square">
            <a:spAutoFit/>
          </a:bodyPr>
          <a:lstStyle/>
          <a:p>
            <a:pPr>
              <a:defRPr/>
            </a:pPr>
            <a:r>
              <a:rPr lang="en-US" altLang="zh-CN" sz="3600" b="1" kern="100" dirty="0">
                <a:solidFill>
                  <a:schemeClr val="tx2"/>
                </a:solidFill>
                <a:cs typeface="+mn-ea"/>
                <a:sym typeface="+mn-lt"/>
              </a:rPr>
              <a:t>04 / </a:t>
            </a:r>
            <a:r>
              <a:rPr lang="zh-CN" altLang="en-US" sz="3600" b="1" kern="100" dirty="0">
                <a:solidFill>
                  <a:schemeClr val="tx2"/>
                </a:solidFill>
                <a:cs typeface="+mn-ea"/>
                <a:sym typeface="+mn-lt"/>
              </a:rPr>
              <a:t>创新性</a:t>
            </a:r>
            <a:endParaRPr lang="zh-CN" altLang="zh-CN" sz="3600" b="1" kern="100" dirty="0">
              <a:solidFill>
                <a:schemeClr val="tx2"/>
              </a:solidFill>
              <a:cs typeface="+mn-ea"/>
              <a:sym typeface="+mn-lt"/>
            </a:endParaRPr>
          </a:p>
        </p:txBody>
      </p:sp>
      <p:sp>
        <p:nvSpPr>
          <p:cNvPr id="54" name="矩形 53"/>
          <p:cNvSpPr/>
          <p:nvPr/>
        </p:nvSpPr>
        <p:spPr>
          <a:xfrm>
            <a:off x="6330624" y="5109610"/>
            <a:ext cx="3302473" cy="646331"/>
          </a:xfrm>
          <a:prstGeom prst="rect">
            <a:avLst/>
          </a:prstGeom>
        </p:spPr>
        <p:txBody>
          <a:bodyPr wrap="square">
            <a:spAutoFit/>
          </a:bodyPr>
          <a:lstStyle/>
          <a:p>
            <a:pPr>
              <a:defRPr/>
            </a:pPr>
            <a:r>
              <a:rPr lang="en-US" altLang="zh-CN" sz="3600" b="1" kern="100" dirty="0">
                <a:solidFill>
                  <a:schemeClr val="tx2"/>
                </a:solidFill>
                <a:cs typeface="+mn-ea"/>
                <a:sym typeface="+mn-lt"/>
              </a:rPr>
              <a:t>05 / </a:t>
            </a:r>
            <a:r>
              <a:rPr lang="zh-CN" altLang="en-US" sz="3600" b="1" kern="100" dirty="0">
                <a:solidFill>
                  <a:schemeClr val="tx2"/>
                </a:solidFill>
                <a:cs typeface="+mn-ea"/>
                <a:sym typeface="+mn-lt"/>
              </a:rPr>
              <a:t>公平性</a:t>
            </a:r>
            <a:endParaRPr lang="zh-CN" altLang="zh-CN" sz="3600" b="1" kern="100" dirty="0">
              <a:solidFill>
                <a:schemeClr val="tx2"/>
              </a:solidFill>
              <a:cs typeface="+mn-ea"/>
              <a:sym typeface="+mn-lt"/>
            </a:endParaRPr>
          </a:p>
        </p:txBody>
      </p:sp>
      <p:sp>
        <p:nvSpPr>
          <p:cNvPr id="17" name="任意多边形 16"/>
          <p:cNvSpPr/>
          <p:nvPr/>
        </p:nvSpPr>
        <p:spPr bwMode="auto">
          <a:xfrm rot="10800000">
            <a:off x="1868452" y="1252032"/>
            <a:ext cx="2520000" cy="1839433"/>
          </a:xfrm>
          <a:custGeom>
            <a:avLst/>
            <a:gdLst>
              <a:gd name="connsiteX0" fmla="*/ 2520000 w 2520000"/>
              <a:gd name="connsiteY0" fmla="*/ 2520000 h 2520000"/>
              <a:gd name="connsiteX1" fmla="*/ 0 w 2520000"/>
              <a:gd name="connsiteY1" fmla="*/ 2520000 h 2520000"/>
              <a:gd name="connsiteX2" fmla="*/ 0 w 2520000"/>
              <a:gd name="connsiteY2" fmla="*/ 2029490 h 2520000"/>
              <a:gd name="connsiteX3" fmla="*/ 180000 w 2520000"/>
              <a:gd name="connsiteY3" fmla="*/ 2029490 h 2520000"/>
              <a:gd name="connsiteX4" fmla="*/ 180000 w 2520000"/>
              <a:gd name="connsiteY4" fmla="*/ 2340000 h 2520000"/>
              <a:gd name="connsiteX5" fmla="*/ 2340000 w 2520000"/>
              <a:gd name="connsiteY5" fmla="*/ 2340000 h 2520000"/>
              <a:gd name="connsiteX6" fmla="*/ 2340000 w 2520000"/>
              <a:gd name="connsiteY6" fmla="*/ 180000 h 2520000"/>
              <a:gd name="connsiteX7" fmla="*/ 180000 w 2520000"/>
              <a:gd name="connsiteY7" fmla="*/ 180000 h 2520000"/>
              <a:gd name="connsiteX8" fmla="*/ 180000 w 2520000"/>
              <a:gd name="connsiteY8" fmla="*/ 490510 h 2520000"/>
              <a:gd name="connsiteX9" fmla="*/ 0 w 2520000"/>
              <a:gd name="connsiteY9" fmla="*/ 490510 h 2520000"/>
              <a:gd name="connsiteX10" fmla="*/ 0 w 2520000"/>
              <a:gd name="connsiteY10" fmla="*/ 0 h 2520000"/>
              <a:gd name="connsiteX11" fmla="*/ 2520000 w 2520000"/>
              <a:gd name="connsiteY11" fmla="*/ 0 h 25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0000" h="2520000">
                <a:moveTo>
                  <a:pt x="2520000" y="2520000"/>
                </a:moveTo>
                <a:lnTo>
                  <a:pt x="0" y="2520000"/>
                </a:lnTo>
                <a:lnTo>
                  <a:pt x="0" y="2029490"/>
                </a:lnTo>
                <a:lnTo>
                  <a:pt x="180000" y="2029490"/>
                </a:lnTo>
                <a:lnTo>
                  <a:pt x="180000" y="2340000"/>
                </a:lnTo>
                <a:lnTo>
                  <a:pt x="2340000" y="2340000"/>
                </a:lnTo>
                <a:lnTo>
                  <a:pt x="2340000" y="180000"/>
                </a:lnTo>
                <a:lnTo>
                  <a:pt x="180000" y="180000"/>
                </a:lnTo>
                <a:lnTo>
                  <a:pt x="180000" y="490510"/>
                </a:lnTo>
                <a:lnTo>
                  <a:pt x="0" y="490510"/>
                </a:lnTo>
                <a:lnTo>
                  <a:pt x="0" y="0"/>
                </a:lnTo>
                <a:lnTo>
                  <a:pt x="2520000" y="0"/>
                </a:lnTo>
                <a:close/>
              </a:path>
            </a:pathLst>
          </a:custGeom>
          <a:solidFill>
            <a:schemeClr val="accent1"/>
          </a:solidFill>
          <a:ln>
            <a:noFill/>
          </a:ln>
          <a:effectLst>
            <a:outerShdw blurRad="203200" dist="152400" dir="2700000" algn="tl" rotWithShape="0">
              <a:prstClr val="black">
                <a:alpha val="60000"/>
              </a:prstClr>
            </a:outerShdw>
          </a:effectLst>
        </p:spPr>
        <p:txBody>
          <a:bodyPr vert="horz" wrap="square" lIns="91440" tIns="45720" rIns="91440" bIns="45720" numCol="1" anchor="t" anchorCtr="0" compatLnSpc="1">
            <a:noAutofit/>
          </a:bodyPr>
          <a:lstStyle/>
          <a:p>
            <a:pPr algn="ctr"/>
            <a:endParaRPr lang="zh-CN" altLang="en-US">
              <a:solidFill>
                <a:srgbClr val="262626"/>
              </a:solidFill>
              <a:cs typeface="+mn-ea"/>
              <a:sym typeface="+mn-lt"/>
            </a:endParaRPr>
          </a:p>
        </p:txBody>
      </p:sp>
      <p:sp>
        <p:nvSpPr>
          <p:cNvPr id="22" name="TextBox 59"/>
          <p:cNvSpPr txBox="1">
            <a:spLocks noChangeArrowheads="1"/>
          </p:cNvSpPr>
          <p:nvPr/>
        </p:nvSpPr>
        <p:spPr bwMode="auto">
          <a:xfrm flipH="1">
            <a:off x="2498455" y="1513642"/>
            <a:ext cx="1352939" cy="769441"/>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defRPr/>
            </a:pPr>
            <a:r>
              <a:rPr lang="zh-CN" altLang="en-US" sz="4400" b="1" kern="0" dirty="0">
                <a:solidFill>
                  <a:schemeClr val="tx2"/>
                </a:solidFill>
                <a:latin typeface="+mn-lt"/>
                <a:ea typeface="+mn-ea"/>
                <a:cs typeface="+mn-ea"/>
                <a:sym typeface="+mn-lt"/>
              </a:rPr>
              <a:t>目录</a:t>
            </a:r>
            <a:endParaRPr lang="en-US" altLang="zh-CN" sz="4400" b="1" kern="0" dirty="0">
              <a:solidFill>
                <a:schemeClr val="tx2"/>
              </a:solidFill>
              <a:latin typeface="+mn-lt"/>
              <a:ea typeface="+mn-ea"/>
              <a:cs typeface="+mn-ea"/>
              <a:sym typeface="+mn-lt"/>
            </a:endParaRPr>
          </a:p>
        </p:txBody>
      </p:sp>
      <p:sp>
        <p:nvSpPr>
          <p:cNvPr id="13" name="TextBox 59"/>
          <p:cNvSpPr txBox="1">
            <a:spLocks noChangeArrowheads="1"/>
          </p:cNvSpPr>
          <p:nvPr/>
        </p:nvSpPr>
        <p:spPr bwMode="auto">
          <a:xfrm flipH="1">
            <a:off x="1823382" y="2191972"/>
            <a:ext cx="2658011" cy="584775"/>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defRPr/>
            </a:pPr>
            <a:r>
              <a:rPr lang="en-US" altLang="zh-CN" sz="3200" kern="0" dirty="0">
                <a:solidFill>
                  <a:schemeClr val="accent2"/>
                </a:solidFill>
                <a:latin typeface="+mn-lt"/>
                <a:ea typeface="+mn-ea"/>
                <a:cs typeface="+mn-ea"/>
                <a:sym typeface="+mn-lt"/>
              </a:rPr>
              <a:t>CONTENTS</a:t>
            </a:r>
            <a:endParaRPr lang="en-US" altLang="ko-KR" sz="3200" kern="0" dirty="0">
              <a:solidFill>
                <a:schemeClr val="accent2"/>
              </a:solidFill>
              <a:latin typeface="+mn-lt"/>
              <a:ea typeface="+mn-ea"/>
              <a:cs typeface="+mn-ea"/>
              <a:sym typeface="+mn-lt"/>
            </a:endParaRPr>
          </a:p>
        </p:txBody>
      </p:sp>
      <p:sp>
        <p:nvSpPr>
          <p:cNvPr id="11" name="TextBox 4">
            <a:extLst>
              <a:ext uri="{FF2B5EF4-FFF2-40B4-BE49-F238E27FC236}">
                <a16:creationId xmlns:a16="http://schemas.microsoft.com/office/drawing/2014/main" id="{EB684C7E-20A7-9694-F2D4-694B922B40F4}"/>
              </a:ext>
            </a:extLst>
          </p:cNvPr>
          <p:cNvSpPr txBox="1"/>
          <p:nvPr/>
        </p:nvSpPr>
        <p:spPr>
          <a:xfrm>
            <a:off x="0" y="0"/>
            <a:ext cx="453650" cy="123111"/>
          </a:xfrm>
          <a:prstGeom prst="rect">
            <a:avLst/>
          </a:prstGeom>
          <a:noFill/>
        </p:spPr>
        <p:txBody>
          <a:bodyPr wrap="square" rtlCol="0">
            <a:spAutoFit/>
          </a:bodyPr>
          <a:lstStyle/>
          <a:p>
            <a:pPr>
              <a:lnSpc>
                <a:spcPct val="200000"/>
              </a:lnSpc>
            </a:pPr>
            <a:r>
              <a:rPr lang="zh-CN" altLang="en-US" sz="100" dirty="0">
                <a:solidFill>
                  <a:schemeClr val="tx1">
                    <a:alpha val="0"/>
                  </a:schemeClr>
                </a:solidFill>
                <a:cs typeface="+mn-ea"/>
                <a:sym typeface="+mn-lt"/>
              </a:rPr>
              <a:t>行业</a:t>
            </a:r>
            <a:r>
              <a:rPr lang="en-US" altLang="zh-CN" sz="100" dirty="0">
                <a:solidFill>
                  <a:schemeClr val="tx1">
                    <a:alpha val="0"/>
                  </a:schemeClr>
                </a:solidFill>
                <a:cs typeface="+mn-ea"/>
                <a:sym typeface="+mn-lt"/>
              </a:rPr>
              <a:t>PPT</a:t>
            </a:r>
            <a:r>
              <a:rPr lang="zh-CN" altLang="en-US" sz="100" dirty="0">
                <a:solidFill>
                  <a:schemeClr val="tx1">
                    <a:alpha val="0"/>
                  </a:schemeClr>
                </a:solidFill>
                <a:cs typeface="+mn-ea"/>
                <a:sym typeface="+mn-lt"/>
              </a:rPr>
              <a:t>模板</a:t>
            </a:r>
            <a:r>
              <a:rPr lang="en-US" altLang="zh-CN" sz="100" dirty="0">
                <a:solidFill>
                  <a:schemeClr val="tx1">
                    <a:alpha val="0"/>
                  </a:schemeClr>
                </a:solidFill>
                <a:cs typeface="+mn-ea"/>
                <a:sym typeface="+mn-lt"/>
              </a:rPr>
              <a:t>http://www.1ppt.com/hangye/</a:t>
            </a:r>
          </a:p>
        </p:txBody>
      </p:sp>
      <p:pic>
        <p:nvPicPr>
          <p:cNvPr id="2" name="图片 1">
            <a:extLst>
              <a:ext uri="{FF2B5EF4-FFF2-40B4-BE49-F238E27FC236}">
                <a16:creationId xmlns:a16="http://schemas.microsoft.com/office/drawing/2014/main" id="{D5D39ECA-3E6F-E7FF-AEC1-40AE2A7B111C}"/>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043776" y="3379738"/>
            <a:ext cx="4596782" cy="289585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3"/>
          <p:cNvSpPr>
            <a:spLocks noChangeArrowheads="1"/>
          </p:cNvSpPr>
          <p:nvPr/>
        </p:nvSpPr>
        <p:spPr bwMode="auto">
          <a:xfrm>
            <a:off x="520289" y="261895"/>
            <a:ext cx="3288317" cy="523220"/>
          </a:xfrm>
          <a:prstGeom prst="rect">
            <a:avLst/>
          </a:prstGeom>
        </p:spPr>
        <p:txBody>
          <a:bodyPr wrap="square">
            <a:spAutoFit/>
          </a:bodyPr>
          <a:lstStyle/>
          <a:p>
            <a:r>
              <a:rPr lang="zh-CN" altLang="en-US" sz="2800" b="1" kern="100" dirty="0">
                <a:solidFill>
                  <a:schemeClr val="tx2"/>
                </a:solidFill>
                <a:cs typeface="+mn-ea"/>
                <a:sym typeface="+mn-lt"/>
              </a:rPr>
              <a:t>基本信息</a:t>
            </a:r>
          </a:p>
        </p:txBody>
      </p:sp>
      <p:sp>
        <p:nvSpPr>
          <p:cNvPr id="82" name="矩形 81"/>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85" name="矩形 8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graphicFrame>
        <p:nvGraphicFramePr>
          <p:cNvPr id="2" name="object 11">
            <a:extLst>
              <a:ext uri="{FF2B5EF4-FFF2-40B4-BE49-F238E27FC236}">
                <a16:creationId xmlns:a16="http://schemas.microsoft.com/office/drawing/2014/main" id="{E23F63A3-F831-8176-F03E-291FDAEF116D}"/>
              </a:ext>
            </a:extLst>
          </p:cNvPr>
          <p:cNvGraphicFramePr>
            <a:graphicFrameLocks noGrp="1"/>
          </p:cNvGraphicFramePr>
          <p:nvPr>
            <p:extLst>
              <p:ext uri="{D42A27DB-BD31-4B8C-83A1-F6EECF244321}">
                <p14:modId xmlns:p14="http://schemas.microsoft.com/office/powerpoint/2010/main" val="962595402"/>
              </p:ext>
            </p:extLst>
          </p:nvPr>
        </p:nvGraphicFramePr>
        <p:xfrm>
          <a:off x="796736" y="1233378"/>
          <a:ext cx="10792752" cy="5249698"/>
        </p:xfrm>
        <a:graphic>
          <a:graphicData uri="http://schemas.openxmlformats.org/drawingml/2006/table">
            <a:tbl>
              <a:tblPr firstRow="1" bandRow="1"/>
              <a:tblGrid>
                <a:gridCol w="1882669">
                  <a:extLst>
                    <a:ext uri="{9D8B030D-6E8A-4147-A177-3AD203B41FA5}">
                      <a16:colId xmlns:a16="http://schemas.microsoft.com/office/drawing/2014/main" val="20000"/>
                    </a:ext>
                  </a:extLst>
                </a:gridCol>
                <a:gridCol w="8910083">
                  <a:extLst>
                    <a:ext uri="{9D8B030D-6E8A-4147-A177-3AD203B41FA5}">
                      <a16:colId xmlns:a16="http://schemas.microsoft.com/office/drawing/2014/main" val="20001"/>
                    </a:ext>
                  </a:extLst>
                </a:gridCol>
              </a:tblGrid>
              <a:tr h="438659">
                <a:tc gridSpan="2">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0805" algn="ctr">
                        <a:lnSpc>
                          <a:spcPct val="100000"/>
                        </a:lnSpc>
                        <a:spcBef>
                          <a:spcPts val="340"/>
                        </a:spcBef>
                      </a:pPr>
                      <a:r>
                        <a:rPr lang="zh-CN" altLang="en-US" sz="2000" b="1" dirty="0">
                          <a:solidFill>
                            <a:srgbClr val="FFFFFF"/>
                          </a:solidFill>
                          <a:latin typeface="Times New Roman" panose="02020603050405020304" pitchFamily="18" charset="0"/>
                          <a:ea typeface="+mj-ea"/>
                          <a:cs typeface="Times New Roman" panose="02020603050405020304" pitchFamily="18" charset="0"/>
                        </a:rPr>
                        <a:t>薄芝糖肽注射液</a:t>
                      </a:r>
                      <a:r>
                        <a:rPr sz="2000" b="1" dirty="0" err="1">
                          <a:solidFill>
                            <a:srgbClr val="FFFFFF"/>
                          </a:solidFill>
                          <a:latin typeface="Times New Roman" panose="02020603050405020304" pitchFamily="18" charset="0"/>
                          <a:ea typeface="+mj-ea"/>
                          <a:cs typeface="Times New Roman" panose="02020603050405020304" pitchFamily="18" charset="0"/>
                        </a:rPr>
                        <a:t>药品基本信息</a:t>
                      </a:r>
                      <a:endParaRPr sz="2000" baseline="21739" dirty="0">
                        <a:latin typeface="Times New Roman" panose="02020603050405020304" pitchFamily="18" charset="0"/>
                        <a:ea typeface="+mj-ea"/>
                        <a:cs typeface="Times New Roman" panose="02020603050405020304" pitchFamily="18" charset="0"/>
                      </a:endParaRPr>
                    </a:p>
                  </a:txBody>
                  <a:tcPr marL="0" marR="0" marT="43180" marB="0">
                    <a:lnL w="9525">
                      <a:solidFill>
                        <a:srgbClr val="FFFFFF"/>
                      </a:solidFill>
                      <a:prstDash val="solid"/>
                    </a:lnL>
                    <a:lnR w="9525">
                      <a:solidFill>
                        <a:srgbClr val="FFFFFF"/>
                      </a:solidFill>
                      <a:prstDash val="solid"/>
                    </a:lnR>
                    <a:lnT w="9525">
                      <a:solidFill>
                        <a:srgbClr val="FFFFFF"/>
                      </a:solidFill>
                      <a:prstDash val="solid"/>
                    </a:lnT>
                    <a:lnB>
                      <a:noFill/>
                    </a:lnB>
                    <a:lnTlToBr w="12700" cmpd="sng">
                      <a:noFill/>
                      <a:prstDash val="solid"/>
                    </a:lnTlToBr>
                    <a:lnBlToTr w="12700" cmpd="sng">
                      <a:noFill/>
                      <a:prstDash val="solid"/>
                    </a:lnBlToTr>
                    <a:solidFill>
                      <a:srgbClr val="003366"/>
                    </a:solidFill>
                  </a:tcPr>
                </a:tc>
                <a:tc hMerge="1">
                  <a:txBody>
                    <a:bodyPr/>
                    <a:lstStyle/>
                    <a:p>
                      <a:endParaRPr/>
                    </a:p>
                  </a:txBody>
                  <a:tcPr marL="0" marR="0" marT="0" marB="0"/>
                </a:tc>
                <a:extLst>
                  <a:ext uri="{0D108BD9-81ED-4DB2-BD59-A6C34878D82A}">
                    <a16:rowId xmlns:a16="http://schemas.microsoft.com/office/drawing/2014/main" val="10000"/>
                  </a:ext>
                </a:extLst>
              </a:tr>
              <a:tr h="30576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algn="ctr">
                        <a:lnSpc>
                          <a:spcPct val="100000"/>
                        </a:lnSpc>
                        <a:spcBef>
                          <a:spcPts val="340"/>
                        </a:spcBef>
                      </a:pPr>
                      <a:r>
                        <a:rPr sz="1600" b="1" spc="5" dirty="0">
                          <a:latin typeface="Times New Roman" panose="02020603050405020304" pitchFamily="18" charset="0"/>
                          <a:ea typeface="+mj-ea"/>
                          <a:cs typeface="Times New Roman" panose="02020603050405020304" pitchFamily="18" charset="0"/>
                        </a:rPr>
                        <a:t>药品通用名</a:t>
                      </a:r>
                      <a:r>
                        <a:rPr sz="1600" b="1" dirty="0">
                          <a:latin typeface="Times New Roman" panose="02020603050405020304" pitchFamily="18" charset="0"/>
                          <a:ea typeface="+mj-ea"/>
                          <a:cs typeface="Times New Roman" panose="02020603050405020304" pitchFamily="18" charset="0"/>
                        </a:rPr>
                        <a:t>称</a:t>
                      </a:r>
                      <a:endParaRPr sz="1600" dirty="0">
                        <a:latin typeface="Times New Roman" panose="02020603050405020304" pitchFamily="18" charset="0"/>
                        <a:ea typeface="+mj-ea"/>
                        <a:cs typeface="Times New Roman" panose="02020603050405020304" pitchFamily="18" charset="0"/>
                      </a:endParaRPr>
                    </a:p>
                  </a:txBody>
                  <a:tcPr marL="0" marR="0" marT="43180" marB="0" anchor="ctr">
                    <a:lnL w="9525">
                      <a:solidFill>
                        <a:srgbClr val="FFFFFF"/>
                      </a:solidFill>
                      <a:prstDash val="solid"/>
                    </a:lnL>
                    <a:lnR w="9525">
                      <a:solidFill>
                        <a:srgbClr val="FFFFFF"/>
                      </a:solidFill>
                      <a:prstDash val="solid"/>
                    </a:lnR>
                    <a:lnT>
                      <a:noFill/>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a:lnSpc>
                          <a:spcPct val="100000"/>
                        </a:lnSpc>
                        <a:spcBef>
                          <a:spcPts val="340"/>
                        </a:spcBef>
                      </a:pPr>
                      <a:r>
                        <a:rPr lang="zh-CN" altLang="zh-CN" sz="1600" kern="100" dirty="0">
                          <a:effectLst/>
                          <a:latin typeface="Times New Roman" panose="02020603050405020304" pitchFamily="18" charset="0"/>
                          <a:ea typeface="+mj-ea"/>
                          <a:cs typeface="Times New Roman" panose="02020603050405020304" pitchFamily="18" charset="0"/>
                        </a:rPr>
                        <a:t>薄芝糖肽注射液</a:t>
                      </a:r>
                      <a:endParaRPr sz="1600" dirty="0">
                        <a:latin typeface="Times New Roman" panose="02020603050405020304" pitchFamily="18" charset="0"/>
                        <a:ea typeface="+mj-ea"/>
                        <a:cs typeface="Times New Roman" panose="02020603050405020304" pitchFamily="18" charset="0"/>
                      </a:endParaRPr>
                    </a:p>
                  </a:txBody>
                  <a:tcPr marL="0" marR="0" marT="43180" marB="0">
                    <a:lnL w="9525">
                      <a:solidFill>
                        <a:srgbClr val="FFFFFF"/>
                      </a:solidFill>
                      <a:prstDash val="solid"/>
                    </a:lnL>
                    <a:lnR w="9525">
                      <a:solidFill>
                        <a:srgbClr val="FFFFFF"/>
                      </a:solidFill>
                      <a:prstDash val="solid"/>
                    </a:lnR>
                    <a:lnT>
                      <a:noFill/>
                    </a:lnT>
                    <a:lnB w="9525">
                      <a:solidFill>
                        <a:srgbClr val="6F2F9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4139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algn="ctr">
                        <a:lnSpc>
                          <a:spcPct val="100000"/>
                        </a:lnSpc>
                        <a:spcBef>
                          <a:spcPts val="345"/>
                        </a:spcBef>
                      </a:pPr>
                      <a:r>
                        <a:rPr sz="1600" b="1" spc="5" dirty="0">
                          <a:latin typeface="Times New Roman" panose="02020603050405020304" pitchFamily="18" charset="0"/>
                          <a:ea typeface="+mj-ea"/>
                          <a:cs typeface="Times New Roman" panose="02020603050405020304" pitchFamily="18" charset="0"/>
                        </a:rPr>
                        <a:t>注册规</a:t>
                      </a:r>
                      <a:r>
                        <a:rPr sz="1600" b="1" dirty="0">
                          <a:latin typeface="Times New Roman" panose="02020603050405020304" pitchFamily="18" charset="0"/>
                          <a:ea typeface="+mj-ea"/>
                          <a:cs typeface="Times New Roman" panose="02020603050405020304" pitchFamily="18" charset="0"/>
                        </a:rPr>
                        <a:t>格</a:t>
                      </a:r>
                      <a:endParaRPr sz="1600" dirty="0">
                        <a:latin typeface="Times New Roman" panose="02020603050405020304" pitchFamily="18" charset="0"/>
                        <a:ea typeface="+mj-ea"/>
                        <a:cs typeface="Times New Roman" panose="02020603050405020304" pitchFamily="18" charset="0"/>
                      </a:endParaRPr>
                    </a:p>
                  </a:txBody>
                  <a:tcPr marL="0" marR="0" marT="43815"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just">
                        <a:lnSpc>
                          <a:spcPct val="150000"/>
                        </a:lnSpc>
                      </a:pPr>
                      <a:r>
                        <a:rPr lang="en-US" altLang="zh-CN" sz="1600" kern="100" dirty="0">
                          <a:effectLst/>
                          <a:latin typeface="Times New Roman" panose="02020603050405020304" pitchFamily="18" charset="0"/>
                          <a:ea typeface="+mj-ea"/>
                          <a:cs typeface="Times New Roman" panose="02020603050405020304" pitchFamily="18" charset="0"/>
                        </a:rPr>
                        <a:t>2ml</a:t>
                      </a:r>
                      <a:r>
                        <a:rPr lang="zh-CN" altLang="zh-CN" sz="1600" kern="100" dirty="0">
                          <a:effectLst/>
                          <a:latin typeface="Times New Roman" panose="02020603050405020304" pitchFamily="18" charset="0"/>
                          <a:ea typeface="+mj-ea"/>
                          <a:cs typeface="Times New Roman" panose="02020603050405020304" pitchFamily="18" charset="0"/>
                        </a:rPr>
                        <a:t>：</a:t>
                      </a:r>
                      <a:r>
                        <a:rPr lang="en-US" altLang="zh-CN" sz="1600" kern="100" dirty="0">
                          <a:effectLst/>
                          <a:latin typeface="Times New Roman" panose="02020603050405020304" pitchFamily="18" charset="0"/>
                          <a:ea typeface="+mj-ea"/>
                          <a:cs typeface="Times New Roman" panose="02020603050405020304" pitchFamily="18" charset="0"/>
                        </a:rPr>
                        <a:t>5mg</a:t>
                      </a:r>
                      <a:r>
                        <a:rPr lang="zh-CN" altLang="zh-CN" sz="1600" kern="100" dirty="0">
                          <a:effectLst/>
                          <a:latin typeface="Times New Roman" panose="02020603050405020304" pitchFamily="18" charset="0"/>
                          <a:ea typeface="+mj-ea"/>
                          <a:cs typeface="Times New Roman" panose="02020603050405020304" pitchFamily="18" charset="0"/>
                        </a:rPr>
                        <a:t>（多糖）</a:t>
                      </a:r>
                      <a:r>
                        <a:rPr lang="en-US" altLang="zh-CN" sz="1600" kern="100" dirty="0">
                          <a:effectLst/>
                          <a:latin typeface="Times New Roman" panose="02020603050405020304" pitchFamily="18" charset="0"/>
                          <a:ea typeface="+mj-ea"/>
                          <a:cs typeface="Times New Roman" panose="02020603050405020304" pitchFamily="18" charset="0"/>
                        </a:rPr>
                        <a:t>:1mg</a:t>
                      </a:r>
                      <a:r>
                        <a:rPr lang="zh-CN" altLang="zh-CN" sz="1600" kern="100" dirty="0">
                          <a:effectLst/>
                          <a:latin typeface="Times New Roman" panose="02020603050405020304" pitchFamily="18" charset="0"/>
                          <a:ea typeface="+mj-ea"/>
                          <a:cs typeface="Times New Roman" panose="02020603050405020304" pitchFamily="18" charset="0"/>
                        </a:rPr>
                        <a:t>（多肽）</a:t>
                      </a:r>
                    </a:p>
                  </a:txBody>
                  <a:tcPr marL="0" marR="0" marT="43815"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9690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marR="88265" algn="ctr">
                        <a:lnSpc>
                          <a:spcPct val="100000"/>
                        </a:lnSpc>
                        <a:spcBef>
                          <a:spcPts val="350"/>
                        </a:spcBef>
                      </a:pPr>
                      <a:r>
                        <a:rPr sz="1600" b="1" spc="5" dirty="0">
                          <a:latin typeface="Times New Roman" panose="02020603050405020304" pitchFamily="18" charset="0"/>
                          <a:ea typeface="+mj-ea"/>
                          <a:cs typeface="Times New Roman" panose="02020603050405020304" pitchFamily="18" charset="0"/>
                        </a:rPr>
                        <a:t>说明书适应症</a:t>
                      </a:r>
                      <a:r>
                        <a:rPr sz="1600" b="1" dirty="0">
                          <a:latin typeface="Times New Roman" panose="02020603050405020304" pitchFamily="18" charset="0"/>
                          <a:ea typeface="+mj-ea"/>
                          <a:cs typeface="Times New Roman" panose="02020603050405020304" pitchFamily="18" charset="0"/>
                        </a:rPr>
                        <a:t>/ 功能主</a:t>
                      </a:r>
                      <a:r>
                        <a:rPr sz="1600" b="1" spc="-5" dirty="0">
                          <a:latin typeface="Times New Roman" panose="02020603050405020304" pitchFamily="18" charset="0"/>
                          <a:ea typeface="+mj-ea"/>
                          <a:cs typeface="Times New Roman" panose="02020603050405020304" pitchFamily="18" charset="0"/>
                        </a:rPr>
                        <a:t>治</a:t>
                      </a:r>
                      <a:endParaRPr sz="1600" dirty="0">
                        <a:latin typeface="Times New Roman" panose="02020603050405020304" pitchFamily="18" charset="0"/>
                        <a:ea typeface="+mj-ea"/>
                        <a:cs typeface="Times New Roman" panose="02020603050405020304" pitchFamily="18" charset="0"/>
                      </a:endParaRPr>
                    </a:p>
                  </a:txBody>
                  <a:tcPr marL="0" marR="0" marT="44450"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algn="l">
                        <a:lnSpc>
                          <a:spcPct val="100000"/>
                        </a:lnSpc>
                        <a:spcBef>
                          <a:spcPts val="1130"/>
                        </a:spcBef>
                      </a:pPr>
                      <a:r>
                        <a:rPr lang="zh-CN" altLang="zh-CN" sz="1600" kern="100" dirty="0">
                          <a:effectLst/>
                          <a:latin typeface="Times New Roman" panose="02020603050405020304" pitchFamily="18" charset="0"/>
                          <a:ea typeface="+mj-ea"/>
                          <a:cs typeface="Times New Roman" panose="02020603050405020304" pitchFamily="18" charset="0"/>
                        </a:rPr>
                        <a:t>用于进行性肌营养不良、萎缩性肌强直，及前庭功能障碍、高血压等引起的眩晕和植物神经功能紊乱、癫痫、失眠等症。亦可用于肿瘤、肝炎的辅助治疗。</a:t>
                      </a:r>
                      <a:endParaRPr sz="1600" dirty="0">
                        <a:latin typeface="Times New Roman" panose="02020603050405020304" pitchFamily="18" charset="0"/>
                        <a:ea typeface="+mj-ea"/>
                        <a:cs typeface="Times New Roman" panose="02020603050405020304" pitchFamily="18" charset="0"/>
                      </a:endParaRPr>
                    </a:p>
                  </a:txBody>
                  <a:tcPr marL="0" marR="0" marT="14351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01407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algn="ctr">
                        <a:lnSpc>
                          <a:spcPct val="100000"/>
                        </a:lnSpc>
                      </a:pPr>
                      <a:r>
                        <a:rPr sz="1600" b="1" spc="5" dirty="0" err="1">
                          <a:latin typeface="Times New Roman" panose="02020603050405020304" pitchFamily="18" charset="0"/>
                          <a:ea typeface="+mj-ea"/>
                          <a:cs typeface="Times New Roman" panose="02020603050405020304" pitchFamily="18" charset="0"/>
                        </a:rPr>
                        <a:t>用法用</a:t>
                      </a:r>
                      <a:r>
                        <a:rPr sz="1600" b="1" dirty="0" err="1">
                          <a:latin typeface="Times New Roman" panose="02020603050405020304" pitchFamily="18" charset="0"/>
                          <a:ea typeface="+mj-ea"/>
                          <a:cs typeface="Times New Roman" panose="02020603050405020304" pitchFamily="18" charset="0"/>
                        </a:rPr>
                        <a:t>量</a:t>
                      </a:r>
                      <a:endParaRPr sz="1600" dirty="0">
                        <a:latin typeface="Times New Roman" panose="02020603050405020304" pitchFamily="18" charset="0"/>
                        <a:ea typeface="+mj-ea"/>
                        <a:cs typeface="Times New Roman" panose="02020603050405020304" pitchFamily="18" charset="0"/>
                      </a:endParaRPr>
                    </a:p>
                  </a:txBody>
                  <a:tcPr marL="0" marR="0" marT="3175"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just">
                        <a:lnSpc>
                          <a:spcPct val="150000"/>
                        </a:lnSpc>
                      </a:pPr>
                      <a:r>
                        <a:rPr lang="zh-CN" altLang="zh-CN" sz="1600" b="1" kern="100" dirty="0">
                          <a:effectLst/>
                          <a:latin typeface="Times New Roman" panose="02020603050405020304" pitchFamily="18" charset="0"/>
                          <a:ea typeface="+mj-ea"/>
                          <a:cs typeface="Times New Roman" panose="02020603050405020304" pitchFamily="18" charset="0"/>
                        </a:rPr>
                        <a:t>肌内注射。</a:t>
                      </a:r>
                      <a:r>
                        <a:rPr lang="zh-CN" altLang="zh-CN" sz="1600" kern="100" dirty="0">
                          <a:effectLst/>
                          <a:latin typeface="Times New Roman" panose="02020603050405020304" pitchFamily="18" charset="0"/>
                          <a:ea typeface="+mj-ea"/>
                          <a:cs typeface="Times New Roman" panose="02020603050405020304" pitchFamily="18" charset="0"/>
                        </a:rPr>
                        <a:t>一次</a:t>
                      </a:r>
                      <a:r>
                        <a:rPr lang="en-US" altLang="zh-CN" sz="1600" kern="100" dirty="0">
                          <a:effectLst/>
                          <a:latin typeface="Times New Roman" panose="02020603050405020304" pitchFamily="18" charset="0"/>
                          <a:ea typeface="+mj-ea"/>
                          <a:cs typeface="Times New Roman" panose="02020603050405020304" pitchFamily="18" charset="0"/>
                        </a:rPr>
                        <a:t>2ml(1</a:t>
                      </a:r>
                      <a:r>
                        <a:rPr lang="zh-CN" altLang="zh-CN" sz="1600" kern="100" dirty="0">
                          <a:effectLst/>
                          <a:latin typeface="Times New Roman" panose="02020603050405020304" pitchFamily="18" charset="0"/>
                          <a:ea typeface="+mj-ea"/>
                          <a:cs typeface="Times New Roman" panose="02020603050405020304" pitchFamily="18" charset="0"/>
                        </a:rPr>
                        <a:t>支</a:t>
                      </a:r>
                      <a:r>
                        <a:rPr lang="en-US" altLang="zh-CN" sz="1600" kern="100" dirty="0">
                          <a:effectLst/>
                          <a:latin typeface="Times New Roman" panose="02020603050405020304" pitchFamily="18" charset="0"/>
                          <a:ea typeface="+mj-ea"/>
                          <a:cs typeface="Times New Roman" panose="02020603050405020304" pitchFamily="18" charset="0"/>
                        </a:rPr>
                        <a:t>)</a:t>
                      </a:r>
                      <a:r>
                        <a:rPr lang="zh-CN" altLang="zh-CN" sz="1600" kern="100" dirty="0">
                          <a:effectLst/>
                          <a:latin typeface="Times New Roman" panose="02020603050405020304" pitchFamily="18" charset="0"/>
                          <a:ea typeface="+mj-ea"/>
                          <a:cs typeface="Times New Roman" panose="02020603050405020304" pitchFamily="18" charset="0"/>
                        </a:rPr>
                        <a:t>，一日</a:t>
                      </a:r>
                      <a:r>
                        <a:rPr lang="en-US" altLang="zh-CN" sz="1600" kern="100" dirty="0">
                          <a:effectLst/>
                          <a:latin typeface="Times New Roman" panose="02020603050405020304" pitchFamily="18" charset="0"/>
                          <a:ea typeface="+mj-ea"/>
                          <a:cs typeface="Times New Roman" panose="02020603050405020304" pitchFamily="18" charset="0"/>
                        </a:rPr>
                        <a:t>2</a:t>
                      </a:r>
                      <a:r>
                        <a:rPr lang="zh-CN" altLang="zh-CN" sz="1600" kern="100" dirty="0">
                          <a:effectLst/>
                          <a:latin typeface="Times New Roman" panose="02020603050405020304" pitchFamily="18" charset="0"/>
                          <a:ea typeface="+mj-ea"/>
                          <a:cs typeface="Times New Roman" panose="02020603050405020304" pitchFamily="18" charset="0"/>
                        </a:rPr>
                        <a:t>次。</a:t>
                      </a:r>
                    </a:p>
                    <a:p>
                      <a:pPr algn="just">
                        <a:lnSpc>
                          <a:spcPct val="150000"/>
                        </a:lnSpc>
                      </a:pPr>
                      <a:r>
                        <a:rPr lang="zh-CN" altLang="zh-CN" sz="1600" b="1" kern="100" dirty="0">
                          <a:effectLst/>
                          <a:latin typeface="Times New Roman" panose="02020603050405020304" pitchFamily="18" charset="0"/>
                          <a:ea typeface="+mj-ea"/>
                          <a:cs typeface="Times New Roman" panose="02020603050405020304" pitchFamily="18" charset="0"/>
                        </a:rPr>
                        <a:t>静脉滴注。</a:t>
                      </a:r>
                      <a:r>
                        <a:rPr lang="zh-CN" altLang="zh-CN" sz="1600" kern="100" dirty="0">
                          <a:effectLst/>
                          <a:latin typeface="Times New Roman" panose="02020603050405020304" pitchFamily="18" charset="0"/>
                          <a:ea typeface="+mj-ea"/>
                          <a:cs typeface="Times New Roman" panose="02020603050405020304" pitchFamily="18" charset="0"/>
                        </a:rPr>
                        <a:t>一日</a:t>
                      </a:r>
                      <a:r>
                        <a:rPr lang="en-US" altLang="zh-CN" sz="1600" kern="100" dirty="0">
                          <a:effectLst/>
                          <a:latin typeface="Times New Roman" panose="02020603050405020304" pitchFamily="18" charset="0"/>
                          <a:ea typeface="+mj-ea"/>
                          <a:cs typeface="Times New Roman" panose="02020603050405020304" pitchFamily="18" charset="0"/>
                        </a:rPr>
                        <a:t>4ml(2</a:t>
                      </a:r>
                      <a:r>
                        <a:rPr lang="zh-CN" altLang="zh-CN" sz="1600" kern="100" dirty="0">
                          <a:effectLst/>
                          <a:latin typeface="Times New Roman" panose="02020603050405020304" pitchFamily="18" charset="0"/>
                          <a:ea typeface="+mj-ea"/>
                          <a:cs typeface="Times New Roman" panose="02020603050405020304" pitchFamily="18" charset="0"/>
                        </a:rPr>
                        <a:t>支</a:t>
                      </a:r>
                      <a:r>
                        <a:rPr lang="en-US" altLang="zh-CN" sz="1600" kern="100" dirty="0">
                          <a:effectLst/>
                          <a:latin typeface="Times New Roman" panose="02020603050405020304" pitchFamily="18" charset="0"/>
                          <a:ea typeface="+mj-ea"/>
                          <a:cs typeface="Times New Roman" panose="02020603050405020304" pitchFamily="18" charset="0"/>
                        </a:rPr>
                        <a:t>)</a:t>
                      </a:r>
                      <a:r>
                        <a:rPr lang="zh-CN" altLang="zh-CN" sz="1600" kern="100" dirty="0">
                          <a:effectLst/>
                          <a:latin typeface="Times New Roman" panose="02020603050405020304" pitchFamily="18" charset="0"/>
                          <a:ea typeface="+mj-ea"/>
                          <a:cs typeface="Times New Roman" panose="02020603050405020304" pitchFamily="18" charset="0"/>
                        </a:rPr>
                        <a:t>，用</a:t>
                      </a:r>
                      <a:r>
                        <a:rPr lang="en-US" altLang="zh-CN" sz="1600" kern="100" dirty="0">
                          <a:effectLst/>
                          <a:latin typeface="Times New Roman" panose="02020603050405020304" pitchFamily="18" charset="0"/>
                          <a:ea typeface="+mj-ea"/>
                          <a:cs typeface="Times New Roman" panose="02020603050405020304" pitchFamily="18" charset="0"/>
                        </a:rPr>
                        <a:t>250ml 0.9%</a:t>
                      </a:r>
                      <a:r>
                        <a:rPr lang="zh-CN" altLang="zh-CN" sz="1600" kern="100" dirty="0">
                          <a:effectLst/>
                          <a:latin typeface="Times New Roman" panose="02020603050405020304" pitchFamily="18" charset="0"/>
                          <a:ea typeface="+mj-ea"/>
                          <a:cs typeface="Times New Roman" panose="02020603050405020304" pitchFamily="18" charset="0"/>
                        </a:rPr>
                        <a:t>氯化钠注射液或</a:t>
                      </a:r>
                      <a:r>
                        <a:rPr lang="en-US" altLang="zh-CN" sz="1600" kern="100" dirty="0">
                          <a:effectLst/>
                          <a:latin typeface="Times New Roman" panose="02020603050405020304" pitchFamily="18" charset="0"/>
                          <a:ea typeface="+mj-ea"/>
                          <a:cs typeface="Times New Roman" panose="02020603050405020304" pitchFamily="18" charset="0"/>
                        </a:rPr>
                        <a:t>5%</a:t>
                      </a:r>
                      <a:r>
                        <a:rPr lang="zh-CN" altLang="zh-CN" sz="1600" kern="100" dirty="0">
                          <a:effectLst/>
                          <a:latin typeface="Times New Roman" panose="02020603050405020304" pitchFamily="18" charset="0"/>
                          <a:ea typeface="+mj-ea"/>
                          <a:cs typeface="Times New Roman" panose="02020603050405020304" pitchFamily="18" charset="0"/>
                        </a:rPr>
                        <a:t>葡萄糖注射液稀释后静脉滴注。</a:t>
                      </a:r>
                      <a:endParaRPr lang="en-US" altLang="zh-CN" sz="1600" kern="100" dirty="0">
                        <a:effectLst/>
                        <a:latin typeface="Times New Roman" panose="02020603050405020304" pitchFamily="18" charset="0"/>
                        <a:ea typeface="+mj-ea"/>
                        <a:cs typeface="Times New Roman" panose="02020603050405020304" pitchFamily="18" charset="0"/>
                      </a:endParaRPr>
                    </a:p>
                    <a:p>
                      <a:pPr algn="just">
                        <a:lnSpc>
                          <a:spcPct val="150000"/>
                        </a:lnSpc>
                      </a:pPr>
                      <a:r>
                        <a:rPr lang="en-US" altLang="zh-CN" sz="1600" kern="100" dirty="0">
                          <a:effectLst/>
                          <a:latin typeface="Times New Roman" panose="02020603050405020304" pitchFamily="18" charset="0"/>
                          <a:ea typeface="+mj-ea"/>
                          <a:cs typeface="Times New Roman" panose="02020603050405020304" pitchFamily="18" charset="0"/>
                        </a:rPr>
                        <a:t>1</a:t>
                      </a:r>
                      <a:r>
                        <a:rPr lang="zh-CN" altLang="zh-CN" sz="1600" kern="100" dirty="0">
                          <a:effectLst/>
                          <a:latin typeface="Times New Roman" panose="02020603050405020304" pitchFamily="18" charset="0"/>
                          <a:ea typeface="+mj-ea"/>
                          <a:cs typeface="Times New Roman" panose="02020603050405020304" pitchFamily="18" charset="0"/>
                        </a:rPr>
                        <a:t>～</a:t>
                      </a:r>
                      <a:r>
                        <a:rPr lang="en-US" altLang="zh-CN" sz="1600" kern="100" dirty="0">
                          <a:effectLst/>
                          <a:latin typeface="Times New Roman" panose="02020603050405020304" pitchFamily="18" charset="0"/>
                          <a:ea typeface="+mj-ea"/>
                          <a:cs typeface="Times New Roman" panose="02020603050405020304" pitchFamily="18" charset="0"/>
                        </a:rPr>
                        <a:t>3</a:t>
                      </a:r>
                      <a:r>
                        <a:rPr lang="zh-CN" altLang="zh-CN" sz="1600" kern="100" dirty="0">
                          <a:effectLst/>
                          <a:latin typeface="Times New Roman" panose="02020603050405020304" pitchFamily="18" charset="0"/>
                          <a:ea typeface="+mj-ea"/>
                          <a:cs typeface="Times New Roman" panose="02020603050405020304" pitchFamily="18" charset="0"/>
                        </a:rPr>
                        <a:t>个月为一疗程或遵医嘱。</a:t>
                      </a:r>
                      <a:endParaRPr lang="en-US" altLang="zh-CN" sz="1600" kern="100" dirty="0">
                        <a:effectLst/>
                        <a:latin typeface="Times New Roman" panose="02020603050405020304" pitchFamily="18" charset="0"/>
                        <a:ea typeface="+mj-ea"/>
                        <a:cs typeface="Times New Roman" panose="02020603050405020304" pitchFamily="18" charset="0"/>
                      </a:endParaRPr>
                    </a:p>
                  </a:txBody>
                  <a:tcPr marL="0" marR="0" marT="46355"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1846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algn="ctr">
                        <a:lnSpc>
                          <a:spcPct val="100000"/>
                        </a:lnSpc>
                        <a:spcBef>
                          <a:spcPts val="359"/>
                        </a:spcBef>
                      </a:pPr>
                      <a:r>
                        <a:rPr sz="1600" b="1" spc="5" dirty="0">
                          <a:latin typeface="Times New Roman" panose="02020603050405020304" pitchFamily="18" charset="0"/>
                          <a:ea typeface="+mj-ea"/>
                          <a:cs typeface="Times New Roman" panose="02020603050405020304" pitchFamily="18" charset="0"/>
                        </a:rPr>
                        <a:t>中国大</a:t>
                      </a:r>
                      <a:r>
                        <a:rPr sz="1600" b="1" dirty="0">
                          <a:latin typeface="Times New Roman" panose="02020603050405020304" pitchFamily="18" charset="0"/>
                          <a:ea typeface="+mj-ea"/>
                          <a:cs typeface="Times New Roman" panose="02020603050405020304" pitchFamily="18" charset="0"/>
                        </a:rPr>
                        <a:t>陆</a:t>
                      </a:r>
                      <a:endParaRPr sz="1600" dirty="0">
                        <a:latin typeface="Times New Roman" panose="02020603050405020304" pitchFamily="18" charset="0"/>
                        <a:ea typeface="+mj-ea"/>
                        <a:cs typeface="Times New Roman" panose="02020603050405020304" pitchFamily="18" charset="0"/>
                      </a:endParaRPr>
                    </a:p>
                    <a:p>
                      <a:pPr marL="91440" algn="ctr">
                        <a:lnSpc>
                          <a:spcPct val="100000"/>
                        </a:lnSpc>
                      </a:pPr>
                      <a:r>
                        <a:rPr sz="1600" b="1" spc="5" dirty="0">
                          <a:latin typeface="Times New Roman" panose="02020603050405020304" pitchFamily="18" charset="0"/>
                          <a:ea typeface="+mj-ea"/>
                          <a:cs typeface="Times New Roman" panose="02020603050405020304" pitchFamily="18" charset="0"/>
                        </a:rPr>
                        <a:t>首次上市时</a:t>
                      </a:r>
                      <a:r>
                        <a:rPr sz="1600" b="1" dirty="0">
                          <a:latin typeface="Times New Roman" panose="02020603050405020304" pitchFamily="18" charset="0"/>
                          <a:ea typeface="+mj-ea"/>
                          <a:cs typeface="Times New Roman" panose="02020603050405020304" pitchFamily="18" charset="0"/>
                        </a:rPr>
                        <a:t>间</a:t>
                      </a:r>
                      <a:endParaRPr sz="1600" dirty="0">
                        <a:latin typeface="Times New Roman" panose="02020603050405020304" pitchFamily="18" charset="0"/>
                        <a:ea typeface="+mj-ea"/>
                        <a:cs typeface="Times New Roman" panose="02020603050405020304" pitchFamily="18" charset="0"/>
                      </a:endParaRPr>
                    </a:p>
                  </a:txBody>
                  <a:tcPr marL="0" marR="0" marT="45719"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a:lnSpc>
                          <a:spcPct val="100000"/>
                        </a:lnSpc>
                        <a:spcBef>
                          <a:spcPts val="1140"/>
                        </a:spcBef>
                      </a:pPr>
                      <a:r>
                        <a:rPr lang="en-US" altLang="zh-CN" sz="1600" kern="100" dirty="0">
                          <a:latin typeface="Times New Roman" panose="02020603050405020304" pitchFamily="18" charset="0"/>
                          <a:ea typeface="+mj-ea"/>
                          <a:cs typeface="Times New Roman" panose="02020603050405020304" pitchFamily="18" charset="0"/>
                        </a:rPr>
                        <a:t>2002</a:t>
                      </a:r>
                      <a:r>
                        <a:rPr lang="zh-CN" altLang="en-US" sz="1600" kern="100" dirty="0">
                          <a:latin typeface="Times New Roman" panose="02020603050405020304" pitchFamily="18" charset="0"/>
                          <a:ea typeface="+mj-ea"/>
                          <a:cs typeface="Times New Roman" panose="02020603050405020304" pitchFamily="18" charset="0"/>
                        </a:rPr>
                        <a:t>年</a:t>
                      </a:r>
                      <a:r>
                        <a:rPr lang="en-US" altLang="zh-CN" sz="1600" kern="100" dirty="0">
                          <a:latin typeface="Times New Roman" panose="02020603050405020304" pitchFamily="18" charset="0"/>
                          <a:ea typeface="+mj-ea"/>
                          <a:cs typeface="Times New Roman" panose="02020603050405020304" pitchFamily="18" charset="0"/>
                        </a:rPr>
                        <a:t>12</a:t>
                      </a:r>
                      <a:r>
                        <a:rPr lang="zh-CN" altLang="en-US" sz="1600" kern="100" dirty="0">
                          <a:latin typeface="Times New Roman" panose="02020603050405020304" pitchFamily="18" charset="0"/>
                          <a:ea typeface="+mj-ea"/>
                          <a:cs typeface="Times New Roman" panose="02020603050405020304" pitchFamily="18" charset="0"/>
                        </a:rPr>
                        <a:t>月</a:t>
                      </a:r>
                      <a:endParaRPr sz="1600" dirty="0">
                        <a:latin typeface="Times New Roman" panose="02020603050405020304" pitchFamily="18" charset="0"/>
                        <a:ea typeface="+mj-ea"/>
                        <a:cs typeface="Times New Roman" panose="02020603050405020304" pitchFamily="18" charset="0"/>
                      </a:endParaRPr>
                    </a:p>
                  </a:txBody>
                  <a:tcPr marL="0" marR="0" marT="14478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1647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marR="2540" algn="ctr">
                        <a:lnSpc>
                          <a:spcPct val="100000"/>
                        </a:lnSpc>
                        <a:spcBef>
                          <a:spcPts val="350"/>
                        </a:spcBef>
                      </a:pPr>
                      <a:r>
                        <a:rPr sz="1600" b="1" spc="5" dirty="0" err="1">
                          <a:latin typeface="Times New Roman" panose="02020603050405020304" pitchFamily="18" charset="0"/>
                          <a:ea typeface="+mj-ea"/>
                          <a:cs typeface="Times New Roman" panose="02020603050405020304" pitchFamily="18" charset="0"/>
                        </a:rPr>
                        <a:t>目前大陆地区</a:t>
                      </a:r>
                      <a:r>
                        <a:rPr sz="1600" b="1" dirty="0" err="1">
                          <a:latin typeface="Times New Roman" panose="02020603050405020304" pitchFamily="18" charset="0"/>
                          <a:ea typeface="+mj-ea"/>
                          <a:cs typeface="Times New Roman" panose="02020603050405020304" pitchFamily="18" charset="0"/>
                        </a:rPr>
                        <a:t>同通用名药</a:t>
                      </a:r>
                      <a:r>
                        <a:rPr sz="1600" b="1" spc="-5" dirty="0" err="1">
                          <a:latin typeface="Times New Roman" panose="02020603050405020304" pitchFamily="18" charset="0"/>
                          <a:ea typeface="+mj-ea"/>
                          <a:cs typeface="Times New Roman" panose="02020603050405020304" pitchFamily="18" charset="0"/>
                        </a:rPr>
                        <a:t>品</a:t>
                      </a:r>
                      <a:endParaRPr sz="1600" dirty="0">
                        <a:latin typeface="Times New Roman" panose="02020603050405020304" pitchFamily="18" charset="0"/>
                        <a:ea typeface="+mj-ea"/>
                        <a:cs typeface="Times New Roman" panose="02020603050405020304" pitchFamily="18" charset="0"/>
                      </a:endParaRPr>
                    </a:p>
                  </a:txBody>
                  <a:tcPr marL="0" marR="0" marT="44450"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just" defTabSz="914400" rtl="0" eaLnBrk="1" fontAlgn="auto" latinLnBrk="0" hangingPunct="1">
                        <a:lnSpc>
                          <a:spcPct val="150000"/>
                        </a:lnSpc>
                        <a:spcBef>
                          <a:spcPts val="0"/>
                        </a:spcBef>
                        <a:spcAft>
                          <a:spcPts val="0"/>
                        </a:spcAft>
                        <a:buClrTx/>
                        <a:buSzTx/>
                        <a:buFontTx/>
                        <a:buNone/>
                        <a:tabLst/>
                        <a:defRPr/>
                      </a:pPr>
                      <a:r>
                        <a:rPr lang="zh-CN" altLang="en-US" sz="1600" kern="100" dirty="0">
                          <a:solidFill>
                            <a:schemeClr val="tx1"/>
                          </a:solidFill>
                          <a:latin typeface="Times New Roman" panose="02020603050405020304" pitchFamily="18" charset="0"/>
                          <a:ea typeface="+mn-ea"/>
                          <a:cs typeface="Times New Roman" panose="02020603050405020304" pitchFamily="18" charset="0"/>
                        </a:rPr>
                        <a:t>北京赛升药业股份有限公司、江苏联环药业股份有限公司两家企业薄芝糖肽注射液上市。</a:t>
                      </a:r>
                      <a:endParaRPr lang="zh-CN" altLang="en-US" sz="1600" kern="1200" dirty="0">
                        <a:solidFill>
                          <a:schemeClr val="tx1"/>
                        </a:solidFill>
                        <a:latin typeface="Times New Roman" panose="02020603050405020304" pitchFamily="18" charset="0"/>
                        <a:ea typeface="+mn-ea"/>
                        <a:cs typeface="Times New Roman" panose="02020603050405020304" pitchFamily="18" charset="0"/>
                      </a:endParaRPr>
                    </a:p>
                    <a:p>
                      <a:pPr algn="just">
                        <a:lnSpc>
                          <a:spcPct val="150000"/>
                        </a:lnSpc>
                      </a:pPr>
                      <a:endParaRPr lang="en-US" altLang="zh-CN" sz="1600" kern="100" dirty="0">
                        <a:latin typeface="Times New Roman" panose="02020603050405020304" pitchFamily="18" charset="0"/>
                        <a:ea typeface="+mj-ea"/>
                        <a:cs typeface="Times New Roman" panose="02020603050405020304" pitchFamily="18" charset="0"/>
                      </a:endParaRPr>
                    </a:p>
                  </a:txBody>
                  <a:tcPr marL="0" marR="0" marT="14351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51647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marR="2540" algn="ctr">
                        <a:lnSpc>
                          <a:spcPct val="100000"/>
                        </a:lnSpc>
                        <a:spcBef>
                          <a:spcPts val="350"/>
                        </a:spcBef>
                      </a:pPr>
                      <a:r>
                        <a:rPr sz="1600" b="1" spc="5" dirty="0" err="1">
                          <a:latin typeface="Times New Roman" panose="02020603050405020304" pitchFamily="18" charset="0"/>
                          <a:ea typeface="+mj-ea"/>
                          <a:cs typeface="Times New Roman" panose="02020603050405020304" pitchFamily="18" charset="0"/>
                        </a:rPr>
                        <a:t>全球首个上市</a:t>
                      </a:r>
                      <a:r>
                        <a:rPr sz="1600" b="1" dirty="0" err="1">
                          <a:latin typeface="Times New Roman" panose="02020603050405020304" pitchFamily="18" charset="0"/>
                          <a:ea typeface="+mj-ea"/>
                          <a:cs typeface="Times New Roman" panose="02020603050405020304" pitchFamily="18" charset="0"/>
                        </a:rPr>
                        <a:t>国及上市时</a:t>
                      </a:r>
                      <a:r>
                        <a:rPr sz="1600" b="1" spc="-5" dirty="0" err="1">
                          <a:latin typeface="Times New Roman" panose="02020603050405020304" pitchFamily="18" charset="0"/>
                          <a:ea typeface="+mj-ea"/>
                          <a:cs typeface="Times New Roman" panose="02020603050405020304" pitchFamily="18" charset="0"/>
                        </a:rPr>
                        <a:t>间</a:t>
                      </a:r>
                      <a:endParaRPr sz="1600" dirty="0">
                        <a:latin typeface="Times New Roman" panose="02020603050405020304" pitchFamily="18" charset="0"/>
                        <a:ea typeface="+mj-ea"/>
                        <a:cs typeface="Times New Roman" panose="02020603050405020304" pitchFamily="18" charset="0"/>
                      </a:endParaRPr>
                    </a:p>
                  </a:txBody>
                  <a:tcPr marL="0" marR="0" marT="44450"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a:lnSpc>
                          <a:spcPct val="100000"/>
                        </a:lnSpc>
                        <a:spcBef>
                          <a:spcPts val="1130"/>
                        </a:spcBef>
                      </a:pPr>
                      <a:r>
                        <a:rPr lang="zh-CN" altLang="en-US" sz="1600" kern="100" dirty="0">
                          <a:solidFill>
                            <a:schemeClr val="tx1"/>
                          </a:solidFill>
                          <a:latin typeface="Times New Roman" panose="02020603050405020304" pitchFamily="18" charset="0"/>
                          <a:ea typeface="+mn-ea"/>
                          <a:cs typeface="Times New Roman" panose="02020603050405020304" pitchFamily="18" charset="0"/>
                        </a:rPr>
                        <a:t>中国；</a:t>
                      </a:r>
                      <a:r>
                        <a:rPr lang="en-US" altLang="zh-CN" sz="1600" kern="100" dirty="0">
                          <a:solidFill>
                            <a:schemeClr val="tx1"/>
                          </a:solidFill>
                          <a:latin typeface="Times New Roman" panose="02020603050405020304" pitchFamily="18" charset="0"/>
                          <a:ea typeface="+mn-ea"/>
                          <a:cs typeface="Times New Roman" panose="02020603050405020304" pitchFamily="18" charset="0"/>
                        </a:rPr>
                        <a:t>2002</a:t>
                      </a:r>
                      <a:r>
                        <a:rPr lang="zh-CN" altLang="en-US" sz="1600" kern="100" dirty="0">
                          <a:solidFill>
                            <a:schemeClr val="tx1"/>
                          </a:solidFill>
                          <a:latin typeface="Times New Roman" panose="02020603050405020304" pitchFamily="18" charset="0"/>
                          <a:ea typeface="+mn-ea"/>
                          <a:cs typeface="Times New Roman" panose="02020603050405020304" pitchFamily="18" charset="0"/>
                        </a:rPr>
                        <a:t>年</a:t>
                      </a:r>
                      <a:r>
                        <a:rPr lang="en-US" altLang="zh-CN" sz="1600" kern="100" dirty="0">
                          <a:solidFill>
                            <a:schemeClr val="tx1"/>
                          </a:solidFill>
                          <a:latin typeface="Times New Roman" panose="02020603050405020304" pitchFamily="18" charset="0"/>
                          <a:ea typeface="+mn-ea"/>
                          <a:cs typeface="Times New Roman" panose="02020603050405020304" pitchFamily="18" charset="0"/>
                        </a:rPr>
                        <a:t>12</a:t>
                      </a:r>
                      <a:r>
                        <a:rPr lang="zh-CN" altLang="en-US" sz="1600" kern="100" dirty="0">
                          <a:solidFill>
                            <a:schemeClr val="tx1"/>
                          </a:solidFill>
                          <a:latin typeface="Times New Roman" panose="02020603050405020304" pitchFamily="18" charset="0"/>
                          <a:ea typeface="+mn-ea"/>
                          <a:cs typeface="Times New Roman" panose="02020603050405020304" pitchFamily="18" charset="0"/>
                        </a:rPr>
                        <a:t>月</a:t>
                      </a:r>
                      <a:endParaRPr sz="1600" dirty="0">
                        <a:latin typeface="Times New Roman" panose="02020603050405020304" pitchFamily="18" charset="0"/>
                        <a:ea typeface="+mj-ea"/>
                        <a:cs typeface="Times New Roman" panose="02020603050405020304" pitchFamily="18" charset="0"/>
                      </a:endParaRPr>
                    </a:p>
                  </a:txBody>
                  <a:tcPr marL="0" marR="0" marT="14351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1049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marR="147955" algn="ctr">
                        <a:lnSpc>
                          <a:spcPct val="100000"/>
                        </a:lnSpc>
                        <a:spcBef>
                          <a:spcPts val="330"/>
                        </a:spcBef>
                      </a:pPr>
                      <a:r>
                        <a:rPr sz="1600" b="1" spc="5" dirty="0" err="1">
                          <a:latin typeface="Times New Roman" panose="02020603050405020304" pitchFamily="18" charset="0"/>
                          <a:ea typeface="+mj-ea"/>
                          <a:cs typeface="Times New Roman" panose="02020603050405020304" pitchFamily="18" charset="0"/>
                        </a:rPr>
                        <a:t>是否为OT</a:t>
                      </a:r>
                      <a:r>
                        <a:rPr sz="1600" b="1" dirty="0" err="1">
                          <a:latin typeface="Times New Roman" panose="02020603050405020304" pitchFamily="18" charset="0"/>
                          <a:ea typeface="+mj-ea"/>
                          <a:cs typeface="Times New Roman" panose="02020603050405020304" pitchFamily="18" charset="0"/>
                        </a:rPr>
                        <a:t>C药</a:t>
                      </a:r>
                      <a:r>
                        <a:rPr sz="1600" b="1" spc="-5" dirty="0" err="1">
                          <a:latin typeface="Times New Roman" panose="02020603050405020304" pitchFamily="18" charset="0"/>
                          <a:ea typeface="+mj-ea"/>
                          <a:cs typeface="Times New Roman" panose="02020603050405020304" pitchFamily="18" charset="0"/>
                        </a:rPr>
                        <a:t>品</a:t>
                      </a:r>
                      <a:endParaRPr sz="1600" dirty="0">
                        <a:latin typeface="Times New Roman" panose="02020603050405020304" pitchFamily="18" charset="0"/>
                        <a:ea typeface="+mj-ea"/>
                        <a:cs typeface="Times New Roman" panose="02020603050405020304" pitchFamily="18" charset="0"/>
                      </a:endParaRPr>
                    </a:p>
                  </a:txBody>
                  <a:tcPr marL="0" marR="0" marT="41910"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91440">
                        <a:lnSpc>
                          <a:spcPct val="100000"/>
                        </a:lnSpc>
                        <a:spcBef>
                          <a:spcPts val="1110"/>
                        </a:spcBef>
                      </a:pPr>
                      <a:r>
                        <a:rPr sz="1600" dirty="0">
                          <a:latin typeface="Times New Roman" panose="02020603050405020304" pitchFamily="18" charset="0"/>
                          <a:ea typeface="+mj-ea"/>
                          <a:cs typeface="Times New Roman" panose="02020603050405020304" pitchFamily="18" charset="0"/>
                        </a:rPr>
                        <a:t>否</a:t>
                      </a:r>
                    </a:p>
                  </a:txBody>
                  <a:tcPr marL="0" marR="0" marT="14097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242589698"/>
      </p:ext>
    </p:extLst>
  </p:cSld>
  <p:clrMapOvr>
    <a:masterClrMapping/>
  </p:clrMapOvr>
  <p:transition spd="slow">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3"/>
          <p:cNvSpPr>
            <a:spLocks noChangeArrowheads="1"/>
          </p:cNvSpPr>
          <p:nvPr/>
        </p:nvSpPr>
        <p:spPr bwMode="auto">
          <a:xfrm>
            <a:off x="520289" y="261895"/>
            <a:ext cx="3288317" cy="523220"/>
          </a:xfrm>
          <a:prstGeom prst="rect">
            <a:avLst/>
          </a:prstGeom>
        </p:spPr>
        <p:txBody>
          <a:bodyPr wrap="square">
            <a:spAutoFit/>
          </a:bodyPr>
          <a:lstStyle/>
          <a:p>
            <a:r>
              <a:rPr lang="zh-CN" altLang="en-US" sz="2800" b="1" kern="100" dirty="0">
                <a:solidFill>
                  <a:schemeClr val="tx2"/>
                </a:solidFill>
                <a:cs typeface="+mn-ea"/>
                <a:sym typeface="+mn-lt"/>
              </a:rPr>
              <a:t>基本信息</a:t>
            </a:r>
          </a:p>
        </p:txBody>
      </p:sp>
      <p:sp>
        <p:nvSpPr>
          <p:cNvPr id="82" name="矩形 81"/>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85" name="矩形 8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31" name="文本框 30">
            <a:extLst>
              <a:ext uri="{FF2B5EF4-FFF2-40B4-BE49-F238E27FC236}">
                <a16:creationId xmlns:a16="http://schemas.microsoft.com/office/drawing/2014/main" id="{6983BD41-12D7-3C41-D9FC-17C458F6A3F1}"/>
              </a:ext>
            </a:extLst>
          </p:cNvPr>
          <p:cNvSpPr txBox="1"/>
          <p:nvPr/>
        </p:nvSpPr>
        <p:spPr>
          <a:xfrm>
            <a:off x="278616" y="1649146"/>
            <a:ext cx="6085239" cy="613373"/>
          </a:xfrm>
          <a:prstGeom prst="rect">
            <a:avLst/>
          </a:prstGeom>
          <a:noFill/>
        </p:spPr>
        <p:txBody>
          <a:bodyPr wrap="square" rtlCol="0">
            <a:spAutoFit/>
          </a:bodyPr>
          <a:lstStyle/>
          <a:p>
            <a:pPr algn="ctr">
              <a:lnSpc>
                <a:spcPct val="150000"/>
              </a:lnSpc>
            </a:pPr>
            <a:r>
              <a:rPr lang="zh-CN" altLang="en-US" sz="1200" b="1" dirty="0"/>
              <a:t>临床中</a:t>
            </a:r>
            <a:r>
              <a:rPr lang="zh-CN" altLang="en-US" sz="1200" b="1" dirty="0">
                <a:solidFill>
                  <a:srgbClr val="003366"/>
                </a:solidFill>
              </a:rPr>
              <a:t>没有治疗进行性肌营养不良特效药</a:t>
            </a:r>
            <a:r>
              <a:rPr lang="zh-CN" altLang="en-US" sz="1200" b="1" dirty="0"/>
              <a:t>，常采取激素治疗，薄芝糖肽注射液作为治疗进行性肌营养不良的注射剂药物选取剂型相同的氢化泼尼松注射液作为参照药物。</a:t>
            </a:r>
          </a:p>
        </p:txBody>
      </p:sp>
      <p:sp>
        <p:nvSpPr>
          <p:cNvPr id="69" name="文本框 68">
            <a:extLst>
              <a:ext uri="{FF2B5EF4-FFF2-40B4-BE49-F238E27FC236}">
                <a16:creationId xmlns:a16="http://schemas.microsoft.com/office/drawing/2014/main" id="{C09E5248-0723-97C0-2D02-FF5E75997283}"/>
              </a:ext>
            </a:extLst>
          </p:cNvPr>
          <p:cNvSpPr txBox="1"/>
          <p:nvPr/>
        </p:nvSpPr>
        <p:spPr>
          <a:xfrm>
            <a:off x="759720" y="903649"/>
            <a:ext cx="6097772" cy="369332"/>
          </a:xfrm>
          <a:prstGeom prst="rect">
            <a:avLst/>
          </a:prstGeom>
          <a:noFill/>
        </p:spPr>
        <p:txBody>
          <a:bodyPr wrap="square">
            <a:spAutoFit/>
          </a:bodyPr>
          <a:lstStyle/>
          <a:p>
            <a:r>
              <a:rPr lang="zh-CN" altLang="en-US" b="1" dirty="0">
                <a:solidFill>
                  <a:srgbClr val="003366"/>
                </a:solidFill>
                <a:latin typeface="+mj-ea"/>
                <a:ea typeface="+mj-ea"/>
              </a:rPr>
              <a:t>参照药品：氢化泼尼松注射液</a:t>
            </a:r>
          </a:p>
        </p:txBody>
      </p:sp>
      <p:graphicFrame>
        <p:nvGraphicFramePr>
          <p:cNvPr id="70" name="表格 69">
            <a:extLst>
              <a:ext uri="{FF2B5EF4-FFF2-40B4-BE49-F238E27FC236}">
                <a16:creationId xmlns:a16="http://schemas.microsoft.com/office/drawing/2014/main" id="{F72FAC8A-5A25-A096-A533-72F2C6575481}"/>
              </a:ext>
            </a:extLst>
          </p:cNvPr>
          <p:cNvGraphicFramePr>
            <a:graphicFrameLocks noGrp="1"/>
          </p:cNvGraphicFramePr>
          <p:nvPr>
            <p:extLst>
              <p:ext uri="{D42A27DB-BD31-4B8C-83A1-F6EECF244321}">
                <p14:modId xmlns:p14="http://schemas.microsoft.com/office/powerpoint/2010/main" val="1848359713"/>
              </p:ext>
            </p:extLst>
          </p:nvPr>
        </p:nvGraphicFramePr>
        <p:xfrm>
          <a:off x="278616" y="2524539"/>
          <a:ext cx="5987999" cy="2566728"/>
        </p:xfrm>
        <a:graphic>
          <a:graphicData uri="http://schemas.openxmlformats.org/drawingml/2006/table">
            <a:tbl>
              <a:tblPr firstRow="1" firstCol="1" bandRow="1">
                <a:tableStyleId>{C083E6E3-FA7D-4D7B-A595-EF9225AFEA82}</a:tableStyleId>
              </a:tblPr>
              <a:tblGrid>
                <a:gridCol w="1281464">
                  <a:extLst>
                    <a:ext uri="{9D8B030D-6E8A-4147-A177-3AD203B41FA5}">
                      <a16:colId xmlns:a16="http://schemas.microsoft.com/office/drawing/2014/main" val="172125453"/>
                    </a:ext>
                  </a:extLst>
                </a:gridCol>
                <a:gridCol w="629486">
                  <a:extLst>
                    <a:ext uri="{9D8B030D-6E8A-4147-A177-3AD203B41FA5}">
                      <a16:colId xmlns:a16="http://schemas.microsoft.com/office/drawing/2014/main" val="998803676"/>
                    </a:ext>
                  </a:extLst>
                </a:gridCol>
                <a:gridCol w="1325640">
                  <a:extLst>
                    <a:ext uri="{9D8B030D-6E8A-4147-A177-3AD203B41FA5}">
                      <a16:colId xmlns:a16="http://schemas.microsoft.com/office/drawing/2014/main" val="34420055"/>
                    </a:ext>
                  </a:extLst>
                </a:gridCol>
                <a:gridCol w="2751409">
                  <a:extLst>
                    <a:ext uri="{9D8B030D-6E8A-4147-A177-3AD203B41FA5}">
                      <a16:colId xmlns:a16="http://schemas.microsoft.com/office/drawing/2014/main" val="3387553757"/>
                    </a:ext>
                  </a:extLst>
                </a:gridCol>
              </a:tblGrid>
              <a:tr h="1176465">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400" kern="100" dirty="0">
                          <a:effectLst/>
                        </a:rPr>
                        <a:t>参药品名称</a:t>
                      </a:r>
                      <a:endParaRPr lang="zh-CN" sz="14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400" kern="100" dirty="0">
                          <a:effectLst/>
                        </a:rPr>
                        <a:t>是否医保</a:t>
                      </a:r>
                      <a:endParaRPr lang="zh-CN" sz="14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400" kern="100" dirty="0">
                          <a:effectLst/>
                        </a:rPr>
                        <a:t>最小规格</a:t>
                      </a:r>
                      <a:endParaRPr lang="zh-CN" sz="14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400" kern="100" dirty="0">
                          <a:effectLst/>
                        </a:rPr>
                        <a:t>用法用量</a:t>
                      </a:r>
                      <a:endParaRPr lang="zh-CN" sz="1400" kern="100" dirty="0">
                        <a:effectLst/>
                        <a:latin typeface="+mn-ea"/>
                        <a:ea typeface="+mn-ea"/>
                        <a:cs typeface="宋体" panose="02010600030101010101" pitchFamily="2" charset="-122"/>
                      </a:endParaRPr>
                    </a:p>
                  </a:txBody>
                  <a:tcPr marL="68580" marR="68580" marT="0" marB="0" anchor="ctr"/>
                </a:tc>
                <a:extLst>
                  <a:ext uri="{0D108BD9-81ED-4DB2-BD59-A6C34878D82A}">
                    <a16:rowId xmlns:a16="http://schemas.microsoft.com/office/drawing/2014/main" val="3473152015"/>
                  </a:ext>
                </a:extLst>
              </a:tr>
              <a:tr h="549229">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200" kern="100" dirty="0">
                          <a:effectLst/>
                        </a:rPr>
                        <a:t>氢化泼尼松注射液</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200" kern="100">
                          <a:effectLst/>
                        </a:rPr>
                        <a:t>是</a:t>
                      </a:r>
                      <a:endParaRPr lang="zh-CN" sz="1200" kern="10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en-US" sz="1200" kern="100" dirty="0">
                          <a:effectLst/>
                        </a:rPr>
                        <a:t>2ml:10mg</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200" kern="100" dirty="0">
                          <a:effectLst/>
                        </a:rPr>
                        <a:t>一次</a:t>
                      </a:r>
                      <a:r>
                        <a:rPr lang="en-US" sz="1200" kern="100" dirty="0">
                          <a:effectLst/>
                        </a:rPr>
                        <a:t>10</a:t>
                      </a:r>
                      <a:r>
                        <a:rPr lang="zh-CN" sz="1200" kern="100" dirty="0">
                          <a:effectLst/>
                        </a:rPr>
                        <a:t>～</a:t>
                      </a:r>
                      <a:r>
                        <a:rPr lang="en-US" sz="1200" kern="100" dirty="0">
                          <a:effectLst/>
                        </a:rPr>
                        <a:t> 20mg</a:t>
                      </a:r>
                      <a:r>
                        <a:rPr lang="zh-CN" sz="1200" kern="100" dirty="0">
                          <a:effectLst/>
                        </a:rPr>
                        <a:t>，静脉滴注。</a:t>
                      </a:r>
                      <a:endParaRPr lang="zh-CN" sz="1200" kern="100" dirty="0">
                        <a:effectLst/>
                        <a:latin typeface="+mn-ea"/>
                        <a:ea typeface="+mn-ea"/>
                        <a:cs typeface="宋体" panose="02010600030101010101" pitchFamily="2" charset="-122"/>
                      </a:endParaRPr>
                    </a:p>
                  </a:txBody>
                  <a:tcPr marL="68580" marR="68580" marT="0" marB="0" anchor="ctr"/>
                </a:tc>
                <a:extLst>
                  <a:ext uri="{0D108BD9-81ED-4DB2-BD59-A6C34878D82A}">
                    <a16:rowId xmlns:a16="http://schemas.microsoft.com/office/drawing/2014/main" val="3792920897"/>
                  </a:ext>
                </a:extLst>
              </a:tr>
              <a:tr h="841034">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200" kern="100" dirty="0">
                          <a:effectLst/>
                        </a:rPr>
                        <a:t>薄芝糖肽注射液</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200" kern="100" dirty="0">
                          <a:effectLst/>
                        </a:rPr>
                        <a:t>否</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en-US" sz="1200" kern="100" dirty="0">
                          <a:effectLst/>
                        </a:rPr>
                        <a:t>2ml</a:t>
                      </a:r>
                      <a:r>
                        <a:rPr lang="zh-CN" sz="1200" kern="100" dirty="0">
                          <a:effectLst/>
                        </a:rPr>
                        <a:t>：</a:t>
                      </a:r>
                      <a:r>
                        <a:rPr lang="en-US" sz="1200" kern="100" dirty="0">
                          <a:effectLst/>
                        </a:rPr>
                        <a:t>5mg</a:t>
                      </a:r>
                      <a:r>
                        <a:rPr lang="zh-CN" sz="1200" kern="100" dirty="0">
                          <a:effectLst/>
                        </a:rPr>
                        <a:t>（多糖）：</a:t>
                      </a:r>
                      <a:r>
                        <a:rPr lang="en-US" sz="1200" kern="100" dirty="0">
                          <a:effectLst/>
                        </a:rPr>
                        <a:t>1mg</a:t>
                      </a:r>
                      <a:r>
                        <a:rPr lang="zh-CN" sz="1200" kern="100" dirty="0">
                          <a:effectLst/>
                        </a:rPr>
                        <a:t>（多肽）</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a:defRPr>
                      </a:lvl1pPr>
                      <a:lvl2pPr marL="457200" algn="l" defTabSz="914400" rtl="0" eaLnBrk="1" latinLnBrk="0" hangingPunct="1">
                        <a:defRPr sz="1800" kern="1200">
                          <a:solidFill>
                            <a:schemeClr val="tx1"/>
                          </a:solidFill>
                          <a:latin typeface="Arial Narrow" panose="020F0502020204030204"/>
                          <a:ea typeface="微软雅黑"/>
                        </a:defRPr>
                      </a:lvl2pPr>
                      <a:lvl3pPr marL="914400" algn="l" defTabSz="914400" rtl="0" eaLnBrk="1" latinLnBrk="0" hangingPunct="1">
                        <a:defRPr sz="1800" kern="1200">
                          <a:solidFill>
                            <a:schemeClr val="tx1"/>
                          </a:solidFill>
                          <a:latin typeface="Arial Narrow" panose="020F0502020204030204"/>
                          <a:ea typeface="微软雅黑"/>
                        </a:defRPr>
                      </a:lvl3pPr>
                      <a:lvl4pPr marL="1371600" algn="l" defTabSz="914400" rtl="0" eaLnBrk="1" latinLnBrk="0" hangingPunct="1">
                        <a:defRPr sz="1800" kern="1200">
                          <a:solidFill>
                            <a:schemeClr val="tx1"/>
                          </a:solidFill>
                          <a:latin typeface="Arial Narrow" panose="020F0502020204030204"/>
                          <a:ea typeface="微软雅黑"/>
                        </a:defRPr>
                      </a:lvl4pPr>
                      <a:lvl5pPr marL="1828800" algn="l" defTabSz="914400" rtl="0" eaLnBrk="1" latinLnBrk="0" hangingPunct="1">
                        <a:defRPr sz="1800" kern="1200">
                          <a:solidFill>
                            <a:schemeClr val="tx1"/>
                          </a:solidFill>
                          <a:latin typeface="Arial Narrow" panose="020F0502020204030204"/>
                          <a:ea typeface="微软雅黑"/>
                        </a:defRPr>
                      </a:lvl5pPr>
                      <a:lvl6pPr marL="2286000" algn="l" defTabSz="914400" rtl="0" eaLnBrk="1" latinLnBrk="0" hangingPunct="1">
                        <a:defRPr sz="1800" kern="1200">
                          <a:solidFill>
                            <a:schemeClr val="tx1"/>
                          </a:solidFill>
                          <a:latin typeface="Arial Narrow" panose="020F0502020204030204"/>
                          <a:ea typeface="微软雅黑"/>
                        </a:defRPr>
                      </a:lvl6pPr>
                      <a:lvl7pPr marL="2743200" algn="l" defTabSz="914400" rtl="0" eaLnBrk="1" latinLnBrk="0" hangingPunct="1">
                        <a:defRPr sz="1800" kern="1200">
                          <a:solidFill>
                            <a:schemeClr val="tx1"/>
                          </a:solidFill>
                          <a:latin typeface="Arial Narrow" panose="020F0502020204030204"/>
                          <a:ea typeface="微软雅黑"/>
                        </a:defRPr>
                      </a:lvl7pPr>
                      <a:lvl8pPr marL="3200400" algn="l" defTabSz="914400" rtl="0" eaLnBrk="1" latinLnBrk="0" hangingPunct="1">
                        <a:defRPr sz="1800" kern="1200">
                          <a:solidFill>
                            <a:schemeClr val="tx1"/>
                          </a:solidFill>
                          <a:latin typeface="Arial Narrow" panose="020F0502020204030204"/>
                          <a:ea typeface="微软雅黑"/>
                        </a:defRPr>
                      </a:lvl8pPr>
                      <a:lvl9pPr marL="3657600" algn="l" defTabSz="914400" rtl="0" eaLnBrk="1" latinLnBrk="0" hangingPunct="1">
                        <a:defRPr sz="1800" kern="1200">
                          <a:solidFill>
                            <a:schemeClr val="tx1"/>
                          </a:solidFill>
                          <a:latin typeface="Arial Narrow" panose="020F0502020204030204"/>
                          <a:ea typeface="微软雅黑"/>
                        </a:defRPr>
                      </a:lvl9pPr>
                    </a:lstStyle>
                    <a:p>
                      <a:pPr algn="ctr">
                        <a:lnSpc>
                          <a:spcPct val="150000"/>
                        </a:lnSpc>
                      </a:pPr>
                      <a:r>
                        <a:rPr lang="zh-CN" sz="1200" kern="100" dirty="0">
                          <a:effectLst/>
                        </a:rPr>
                        <a:t>肌内注射。一次</a:t>
                      </a:r>
                      <a:r>
                        <a:rPr lang="en-US" sz="1200" kern="100" dirty="0">
                          <a:effectLst/>
                        </a:rPr>
                        <a:t>2ml(1</a:t>
                      </a:r>
                      <a:r>
                        <a:rPr lang="zh-CN" sz="1200" kern="100" dirty="0">
                          <a:effectLst/>
                        </a:rPr>
                        <a:t>支</a:t>
                      </a:r>
                      <a:r>
                        <a:rPr lang="en-US" sz="1200" kern="100" dirty="0">
                          <a:effectLst/>
                        </a:rPr>
                        <a:t>)</a:t>
                      </a:r>
                      <a:r>
                        <a:rPr lang="zh-CN" sz="1200" kern="100" dirty="0">
                          <a:effectLst/>
                        </a:rPr>
                        <a:t>，一日</a:t>
                      </a:r>
                      <a:r>
                        <a:rPr lang="en-US" sz="1200" kern="100" dirty="0">
                          <a:effectLst/>
                        </a:rPr>
                        <a:t>2</a:t>
                      </a:r>
                      <a:r>
                        <a:rPr lang="zh-CN" sz="1200" kern="100" dirty="0">
                          <a:effectLst/>
                        </a:rPr>
                        <a:t>次。静脉滴注。一日</a:t>
                      </a:r>
                      <a:r>
                        <a:rPr lang="en-US" sz="1200" kern="100" dirty="0">
                          <a:effectLst/>
                        </a:rPr>
                        <a:t>4ml(2</a:t>
                      </a:r>
                      <a:r>
                        <a:rPr lang="zh-CN" sz="1200" kern="100" dirty="0">
                          <a:effectLst/>
                        </a:rPr>
                        <a:t>支</a:t>
                      </a:r>
                      <a:r>
                        <a:rPr lang="en-US" sz="1200" kern="100" dirty="0">
                          <a:effectLst/>
                        </a:rPr>
                        <a:t>)</a:t>
                      </a:r>
                      <a:r>
                        <a:rPr lang="zh-CN" sz="1200" kern="100" dirty="0">
                          <a:effectLst/>
                        </a:rPr>
                        <a:t>，</a:t>
                      </a:r>
                      <a:r>
                        <a:rPr lang="en-US" sz="1200" kern="100" dirty="0">
                          <a:effectLst/>
                        </a:rPr>
                        <a:t> 1</a:t>
                      </a:r>
                      <a:r>
                        <a:rPr lang="zh-CN" sz="1200" kern="100" dirty="0">
                          <a:effectLst/>
                        </a:rPr>
                        <a:t>～</a:t>
                      </a:r>
                      <a:r>
                        <a:rPr lang="en-US" sz="1200" kern="100" dirty="0">
                          <a:effectLst/>
                        </a:rPr>
                        <a:t>3</a:t>
                      </a:r>
                      <a:r>
                        <a:rPr lang="zh-CN" sz="1200" kern="100" dirty="0">
                          <a:effectLst/>
                        </a:rPr>
                        <a:t>个月为一疗程或遵医嘱。</a:t>
                      </a:r>
                      <a:endParaRPr lang="zh-CN" sz="1200" kern="100" dirty="0">
                        <a:effectLst/>
                        <a:latin typeface="+mn-ea"/>
                        <a:ea typeface="+mn-ea"/>
                        <a:cs typeface="宋体" panose="02010600030101010101" pitchFamily="2" charset="-122"/>
                      </a:endParaRPr>
                    </a:p>
                  </a:txBody>
                  <a:tcPr marL="68580" marR="68580" marT="0" marB="0" anchor="ctr"/>
                </a:tc>
                <a:extLst>
                  <a:ext uri="{0D108BD9-81ED-4DB2-BD59-A6C34878D82A}">
                    <a16:rowId xmlns:a16="http://schemas.microsoft.com/office/drawing/2014/main" val="4094945641"/>
                  </a:ext>
                </a:extLst>
              </a:tr>
            </a:tbl>
          </a:graphicData>
        </a:graphic>
      </p:graphicFrame>
      <p:sp>
        <p:nvSpPr>
          <p:cNvPr id="72" name="object 4">
            <a:extLst>
              <a:ext uri="{FF2B5EF4-FFF2-40B4-BE49-F238E27FC236}">
                <a16:creationId xmlns:a16="http://schemas.microsoft.com/office/drawing/2014/main" id="{AA51464C-1586-7482-D5D1-E72E9FAC5C41}"/>
              </a:ext>
            </a:extLst>
          </p:cNvPr>
          <p:cNvSpPr/>
          <p:nvPr/>
        </p:nvSpPr>
        <p:spPr>
          <a:xfrm>
            <a:off x="216001" y="1535001"/>
            <a:ext cx="6258689" cy="4123384"/>
          </a:xfrm>
          <a:custGeom>
            <a:avLst/>
            <a:gdLst/>
            <a:ahLst/>
            <a:cxnLst/>
            <a:rect l="l" t="t" r="r" b="b"/>
            <a:pathLst>
              <a:path w="5824855" h="3542029">
                <a:moveTo>
                  <a:pt x="0" y="132968"/>
                </a:moveTo>
                <a:lnTo>
                  <a:pt x="6778" y="90952"/>
                </a:lnTo>
                <a:lnTo>
                  <a:pt x="25652" y="54452"/>
                </a:lnTo>
                <a:lnTo>
                  <a:pt x="54433" y="25664"/>
                </a:lnTo>
                <a:lnTo>
                  <a:pt x="90931" y="6781"/>
                </a:lnTo>
                <a:lnTo>
                  <a:pt x="132956" y="0"/>
                </a:lnTo>
                <a:lnTo>
                  <a:pt x="5691758" y="0"/>
                </a:lnTo>
                <a:lnTo>
                  <a:pt x="5733775" y="6781"/>
                </a:lnTo>
                <a:lnTo>
                  <a:pt x="5770275" y="25664"/>
                </a:lnTo>
                <a:lnTo>
                  <a:pt x="5799063" y="54452"/>
                </a:lnTo>
                <a:lnTo>
                  <a:pt x="5817946" y="90952"/>
                </a:lnTo>
                <a:lnTo>
                  <a:pt x="5824728" y="132968"/>
                </a:lnTo>
                <a:lnTo>
                  <a:pt x="5824728" y="3408819"/>
                </a:lnTo>
                <a:lnTo>
                  <a:pt x="5817946" y="3450844"/>
                </a:lnTo>
                <a:lnTo>
                  <a:pt x="5799063" y="3487342"/>
                </a:lnTo>
                <a:lnTo>
                  <a:pt x="5770275" y="3516123"/>
                </a:lnTo>
                <a:lnTo>
                  <a:pt x="5733775" y="3534997"/>
                </a:lnTo>
                <a:lnTo>
                  <a:pt x="5691758" y="3541776"/>
                </a:lnTo>
                <a:lnTo>
                  <a:pt x="132956" y="3541776"/>
                </a:lnTo>
                <a:lnTo>
                  <a:pt x="90931" y="3534997"/>
                </a:lnTo>
                <a:lnTo>
                  <a:pt x="54433" y="3516123"/>
                </a:lnTo>
                <a:lnTo>
                  <a:pt x="25652" y="3487342"/>
                </a:lnTo>
                <a:lnTo>
                  <a:pt x="6778" y="3450844"/>
                </a:lnTo>
                <a:lnTo>
                  <a:pt x="0" y="3408819"/>
                </a:lnTo>
                <a:lnTo>
                  <a:pt x="0" y="132968"/>
                </a:lnTo>
                <a:close/>
              </a:path>
            </a:pathLst>
          </a:custGeom>
          <a:ln w="28575">
            <a:solidFill>
              <a:srgbClr val="005194"/>
            </a:solidFill>
            <a:prstDash val="sysDash"/>
          </a:ln>
        </p:spPr>
        <p:txBody>
          <a:bodyPr wrap="square" lIns="0" tIns="0" rIns="0" bIns="0" rtlCol="0"/>
          <a:lstStyle/>
          <a:p>
            <a:endParaRPr/>
          </a:p>
        </p:txBody>
      </p:sp>
      <p:sp>
        <p:nvSpPr>
          <p:cNvPr id="73" name="文本框 72">
            <a:extLst>
              <a:ext uri="{FF2B5EF4-FFF2-40B4-BE49-F238E27FC236}">
                <a16:creationId xmlns:a16="http://schemas.microsoft.com/office/drawing/2014/main" id="{46E3B07E-F9DC-652B-1927-525B7E90910C}"/>
              </a:ext>
            </a:extLst>
          </p:cNvPr>
          <p:cNvSpPr txBox="1"/>
          <p:nvPr/>
        </p:nvSpPr>
        <p:spPr>
          <a:xfrm>
            <a:off x="6857492" y="819216"/>
            <a:ext cx="2801972" cy="584775"/>
          </a:xfrm>
          <a:prstGeom prst="rect">
            <a:avLst/>
          </a:prstGeom>
          <a:noFill/>
        </p:spPr>
        <p:txBody>
          <a:bodyPr wrap="square">
            <a:spAutoFit/>
          </a:bodyPr>
          <a:lstStyle/>
          <a:p>
            <a:r>
              <a:rPr lang="zh-CN" altLang="en-US" sz="3200" b="1" dirty="0">
                <a:solidFill>
                  <a:srgbClr val="003366"/>
                </a:solidFill>
                <a:latin typeface="+mj-ea"/>
                <a:ea typeface="+mj-ea"/>
              </a:rPr>
              <a:t>薄芝糖肽优势</a:t>
            </a:r>
          </a:p>
        </p:txBody>
      </p:sp>
      <p:sp>
        <p:nvSpPr>
          <p:cNvPr id="2" name="文本框 1">
            <a:extLst>
              <a:ext uri="{FF2B5EF4-FFF2-40B4-BE49-F238E27FC236}">
                <a16:creationId xmlns:a16="http://schemas.microsoft.com/office/drawing/2014/main" id="{65EB269E-9CC7-6ECB-E23C-42DC596FEA40}"/>
              </a:ext>
            </a:extLst>
          </p:cNvPr>
          <p:cNvSpPr txBox="1"/>
          <p:nvPr/>
        </p:nvSpPr>
        <p:spPr>
          <a:xfrm>
            <a:off x="6857492" y="1750033"/>
            <a:ext cx="5224358" cy="4062651"/>
          </a:xfrm>
          <a:prstGeom prst="rect">
            <a:avLst/>
          </a:prstGeom>
          <a:noFill/>
        </p:spPr>
        <p:txBody>
          <a:bodyPr wrap="square" rtlCol="0">
            <a:spAutoFit/>
          </a:bodyPr>
          <a:lstStyle/>
          <a:p>
            <a:pPr>
              <a:lnSpc>
                <a:spcPct val="150000"/>
              </a:lnSpc>
            </a:pPr>
            <a:r>
              <a:rPr lang="en-US" altLang="zh-CN" sz="1600" kern="100" dirty="0">
                <a:latin typeface="+mn-ea"/>
                <a:cs typeface="+mn-ea"/>
                <a:sym typeface="+mn-lt"/>
              </a:rPr>
              <a:t>1. </a:t>
            </a:r>
            <a:r>
              <a:rPr lang="zh-CN" altLang="en-US" sz="1600" kern="100" dirty="0">
                <a:latin typeface="+mn-ea"/>
                <a:cs typeface="+mn-ea"/>
                <a:sym typeface="+mn-lt"/>
              </a:rPr>
              <a:t>说明书适应症明确</a:t>
            </a:r>
            <a:endParaRPr lang="en-US" altLang="zh-CN" sz="1600" kern="100" dirty="0">
              <a:latin typeface="+mn-ea"/>
              <a:cs typeface="+mn-ea"/>
              <a:sym typeface="+mn-lt"/>
            </a:endParaRPr>
          </a:p>
          <a:p>
            <a:pPr>
              <a:lnSpc>
                <a:spcPct val="150000"/>
              </a:lnSpc>
            </a:pPr>
            <a:r>
              <a:rPr lang="en-US" altLang="zh-CN" sz="1600" kern="100" dirty="0">
                <a:latin typeface="+mn-ea"/>
                <a:cs typeface="+mn-ea"/>
                <a:sym typeface="+mn-lt"/>
              </a:rPr>
              <a:t>2. </a:t>
            </a:r>
            <a:r>
              <a:rPr lang="zh-CN" altLang="en-US" sz="1600" kern="100" dirty="0">
                <a:latin typeface="+mn-ea"/>
                <a:cs typeface="+mn-ea"/>
                <a:sym typeface="+mn-lt"/>
              </a:rPr>
              <a:t>激素类药品利用其免疫抑制、抗炎作用延缓病程，但仍不能完全控制病情，尚需应用其他减轻肌肉损害，改善肌肉代谢的药物。</a:t>
            </a:r>
            <a:r>
              <a:rPr lang="zh-CN" altLang="en-US" sz="1600" b="1" kern="100" dirty="0">
                <a:solidFill>
                  <a:srgbClr val="003366"/>
                </a:solidFill>
                <a:latin typeface="+mn-ea"/>
                <a:cs typeface="+mn-ea"/>
                <a:sym typeface="+mn-lt"/>
              </a:rPr>
              <a:t>薄芝糖肽注射液具有免疫调节、清除氧自由基、促进核酸、蛋白质生物合成的作用，可延缓肌肉细胞的损害，并改善肌肉萎缩症状，增加肌肉力量。</a:t>
            </a:r>
            <a:endParaRPr lang="en-US" altLang="zh-CN" sz="1600" b="1" kern="100" dirty="0">
              <a:solidFill>
                <a:srgbClr val="003366"/>
              </a:solidFill>
              <a:latin typeface="+mn-ea"/>
              <a:cs typeface="+mn-ea"/>
              <a:sym typeface="+mn-lt"/>
            </a:endParaRPr>
          </a:p>
          <a:p>
            <a:pPr>
              <a:lnSpc>
                <a:spcPct val="150000"/>
              </a:lnSpc>
            </a:pPr>
            <a:r>
              <a:rPr lang="en-US" altLang="zh-CN" sz="1600" kern="100" dirty="0">
                <a:latin typeface="+mn-ea"/>
                <a:cs typeface="+mn-ea"/>
                <a:sym typeface="+mn-lt"/>
              </a:rPr>
              <a:t>3. </a:t>
            </a:r>
            <a:r>
              <a:rPr lang="zh-CN" altLang="en-US" sz="1600" kern="100" dirty="0">
                <a:latin typeface="+mn-ea"/>
                <a:cs typeface="+mn-ea"/>
                <a:sym typeface="+mn-lt"/>
              </a:rPr>
              <a:t>薄芝糖肽注射液不是激素，不会产生类似的副作用。</a:t>
            </a:r>
            <a:endParaRPr lang="en-US" altLang="zh-CN" sz="1600" kern="100" dirty="0">
              <a:latin typeface="+mn-ea"/>
              <a:cs typeface="+mn-ea"/>
              <a:sym typeface="+mn-lt"/>
            </a:endParaRPr>
          </a:p>
          <a:p>
            <a:pPr>
              <a:lnSpc>
                <a:spcPct val="150000"/>
              </a:lnSpc>
            </a:pPr>
            <a:r>
              <a:rPr lang="en-US" altLang="zh-CN" sz="1600" kern="100" dirty="0">
                <a:latin typeface="+mn-ea"/>
                <a:cs typeface="+mn-ea"/>
                <a:sym typeface="+mn-lt"/>
              </a:rPr>
              <a:t>4. </a:t>
            </a:r>
            <a:r>
              <a:rPr lang="zh-CN" altLang="en-US" sz="1600" kern="100" dirty="0">
                <a:latin typeface="+mn-ea"/>
                <a:cs typeface="+mn-ea"/>
                <a:sym typeface="+mn-lt"/>
              </a:rPr>
              <a:t>给药方便，薄芝糖肽注射可以肌肉注射和静脉滴注两种途径，使用方便。</a:t>
            </a:r>
            <a:endParaRPr lang="en-US" altLang="zh-CN" sz="1600" kern="100" dirty="0">
              <a:latin typeface="+mn-ea"/>
              <a:cs typeface="+mn-ea"/>
              <a:sym typeface="+mn-lt"/>
            </a:endParaRPr>
          </a:p>
          <a:p>
            <a:pPr marL="285750" indent="-285750" algn="ctr">
              <a:buFont typeface="Wingdings" panose="05000000000000000000" pitchFamily="2" charset="2"/>
              <a:buChar char="Ø"/>
            </a:pPr>
            <a:endParaRPr lang="zh-CN" altLang="en-US" kern="100" dirty="0">
              <a:cs typeface="+mn-ea"/>
              <a:sym typeface="+mn-lt"/>
            </a:endParaRPr>
          </a:p>
        </p:txBody>
      </p:sp>
      <p:sp>
        <p:nvSpPr>
          <p:cNvPr id="3" name="object 4">
            <a:extLst>
              <a:ext uri="{FF2B5EF4-FFF2-40B4-BE49-F238E27FC236}">
                <a16:creationId xmlns:a16="http://schemas.microsoft.com/office/drawing/2014/main" id="{9C502A20-107B-53FB-24F5-39A6214A1EEA}"/>
              </a:ext>
            </a:extLst>
          </p:cNvPr>
          <p:cNvSpPr/>
          <p:nvPr/>
        </p:nvSpPr>
        <p:spPr>
          <a:xfrm>
            <a:off x="6746657" y="1535001"/>
            <a:ext cx="5335192" cy="4123384"/>
          </a:xfrm>
          <a:custGeom>
            <a:avLst/>
            <a:gdLst/>
            <a:ahLst/>
            <a:cxnLst/>
            <a:rect l="l" t="t" r="r" b="b"/>
            <a:pathLst>
              <a:path w="5824855" h="3542029">
                <a:moveTo>
                  <a:pt x="0" y="132968"/>
                </a:moveTo>
                <a:lnTo>
                  <a:pt x="6778" y="90952"/>
                </a:lnTo>
                <a:lnTo>
                  <a:pt x="25652" y="54452"/>
                </a:lnTo>
                <a:lnTo>
                  <a:pt x="54433" y="25664"/>
                </a:lnTo>
                <a:lnTo>
                  <a:pt x="90931" y="6781"/>
                </a:lnTo>
                <a:lnTo>
                  <a:pt x="132956" y="0"/>
                </a:lnTo>
                <a:lnTo>
                  <a:pt x="5691758" y="0"/>
                </a:lnTo>
                <a:lnTo>
                  <a:pt x="5733775" y="6781"/>
                </a:lnTo>
                <a:lnTo>
                  <a:pt x="5770275" y="25664"/>
                </a:lnTo>
                <a:lnTo>
                  <a:pt x="5799063" y="54452"/>
                </a:lnTo>
                <a:lnTo>
                  <a:pt x="5817946" y="90952"/>
                </a:lnTo>
                <a:lnTo>
                  <a:pt x="5824728" y="132968"/>
                </a:lnTo>
                <a:lnTo>
                  <a:pt x="5824728" y="3408819"/>
                </a:lnTo>
                <a:lnTo>
                  <a:pt x="5817946" y="3450844"/>
                </a:lnTo>
                <a:lnTo>
                  <a:pt x="5799063" y="3487342"/>
                </a:lnTo>
                <a:lnTo>
                  <a:pt x="5770275" y="3516123"/>
                </a:lnTo>
                <a:lnTo>
                  <a:pt x="5733775" y="3534997"/>
                </a:lnTo>
                <a:lnTo>
                  <a:pt x="5691758" y="3541776"/>
                </a:lnTo>
                <a:lnTo>
                  <a:pt x="132956" y="3541776"/>
                </a:lnTo>
                <a:lnTo>
                  <a:pt x="90931" y="3534997"/>
                </a:lnTo>
                <a:lnTo>
                  <a:pt x="54433" y="3516123"/>
                </a:lnTo>
                <a:lnTo>
                  <a:pt x="25652" y="3487342"/>
                </a:lnTo>
                <a:lnTo>
                  <a:pt x="6778" y="3450844"/>
                </a:lnTo>
                <a:lnTo>
                  <a:pt x="0" y="3408819"/>
                </a:lnTo>
                <a:lnTo>
                  <a:pt x="0" y="132968"/>
                </a:lnTo>
                <a:close/>
              </a:path>
            </a:pathLst>
          </a:custGeom>
          <a:ln w="28575">
            <a:solidFill>
              <a:srgbClr val="005194"/>
            </a:solidFill>
            <a:prstDash val="sysDash"/>
          </a:ln>
        </p:spPr>
        <p:txBody>
          <a:bodyPr wrap="square" lIns="0" tIns="0" rIns="0" bIns="0" rtlCol="0"/>
          <a:lstStyle/>
          <a:p>
            <a:endParaRPr/>
          </a:p>
        </p:txBody>
      </p:sp>
    </p:spTree>
    <p:extLst>
      <p:ext uri="{BB962C8B-B14F-4D97-AF65-F5344CB8AC3E}">
        <p14:creationId xmlns:p14="http://schemas.microsoft.com/office/powerpoint/2010/main" val="2859328640"/>
      </p:ext>
    </p:extLst>
  </p:cSld>
  <p:clrMapOvr>
    <a:masterClrMapping/>
  </p:clrMapOvr>
  <p:transition spd="slow">
    <p:comb/>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3"/>
          <p:cNvSpPr>
            <a:spLocks noChangeArrowheads="1"/>
          </p:cNvSpPr>
          <p:nvPr/>
        </p:nvSpPr>
        <p:spPr bwMode="auto">
          <a:xfrm>
            <a:off x="520289" y="261895"/>
            <a:ext cx="3288317" cy="523220"/>
          </a:xfrm>
          <a:prstGeom prst="rect">
            <a:avLst/>
          </a:prstGeom>
        </p:spPr>
        <p:txBody>
          <a:bodyPr wrap="square">
            <a:spAutoFit/>
          </a:bodyPr>
          <a:lstStyle/>
          <a:p>
            <a:r>
              <a:rPr lang="zh-CN" altLang="en-US" sz="2800" b="1" kern="100" dirty="0">
                <a:solidFill>
                  <a:schemeClr val="tx2"/>
                </a:solidFill>
                <a:cs typeface="+mn-ea"/>
                <a:sym typeface="+mn-lt"/>
              </a:rPr>
              <a:t>基本信息</a:t>
            </a:r>
          </a:p>
        </p:txBody>
      </p:sp>
      <p:sp>
        <p:nvSpPr>
          <p:cNvPr id="82" name="矩形 81"/>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85" name="矩形 8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grpSp>
        <p:nvGrpSpPr>
          <p:cNvPr id="2" name="object 7">
            <a:extLst>
              <a:ext uri="{FF2B5EF4-FFF2-40B4-BE49-F238E27FC236}">
                <a16:creationId xmlns:a16="http://schemas.microsoft.com/office/drawing/2014/main" id="{7A524B09-DAF0-35CE-CCF6-D12E18E39AA2}"/>
              </a:ext>
            </a:extLst>
          </p:cNvPr>
          <p:cNvGrpSpPr/>
          <p:nvPr/>
        </p:nvGrpSpPr>
        <p:grpSpPr>
          <a:xfrm>
            <a:off x="260145" y="984120"/>
            <a:ext cx="11671710" cy="5375382"/>
            <a:chOff x="898905" y="1220724"/>
            <a:chExt cx="10535920" cy="4987290"/>
          </a:xfrm>
        </p:grpSpPr>
        <p:sp>
          <p:nvSpPr>
            <p:cNvPr id="3" name="object 8">
              <a:extLst>
                <a:ext uri="{FF2B5EF4-FFF2-40B4-BE49-F238E27FC236}">
                  <a16:creationId xmlns:a16="http://schemas.microsoft.com/office/drawing/2014/main" id="{423D8909-5848-416D-E0DB-F1EFCE86B333}"/>
                </a:ext>
              </a:extLst>
            </p:cNvPr>
            <p:cNvSpPr/>
            <p:nvPr/>
          </p:nvSpPr>
          <p:spPr>
            <a:xfrm>
              <a:off x="905255" y="1371600"/>
              <a:ext cx="10523220" cy="4829810"/>
            </a:xfrm>
            <a:custGeom>
              <a:avLst/>
              <a:gdLst/>
              <a:ahLst/>
              <a:cxnLst/>
              <a:rect l="l" t="t" r="r" b="b"/>
              <a:pathLst>
                <a:path w="10523220" h="4829810">
                  <a:moveTo>
                    <a:pt x="0" y="198882"/>
                  </a:moveTo>
                  <a:lnTo>
                    <a:pt x="5252" y="153275"/>
                  </a:lnTo>
                  <a:lnTo>
                    <a:pt x="20213" y="111411"/>
                  </a:lnTo>
                  <a:lnTo>
                    <a:pt x="43690" y="74484"/>
                  </a:lnTo>
                  <a:lnTo>
                    <a:pt x="74487" y="43687"/>
                  </a:lnTo>
                  <a:lnTo>
                    <a:pt x="111412" y="20211"/>
                  </a:lnTo>
                  <a:lnTo>
                    <a:pt x="153271" y="5251"/>
                  </a:lnTo>
                  <a:lnTo>
                    <a:pt x="198869" y="0"/>
                  </a:lnTo>
                  <a:lnTo>
                    <a:pt x="10324338" y="0"/>
                  </a:lnTo>
                  <a:lnTo>
                    <a:pt x="10369944" y="5251"/>
                  </a:lnTo>
                  <a:lnTo>
                    <a:pt x="10411808" y="20211"/>
                  </a:lnTo>
                  <a:lnTo>
                    <a:pt x="10448735" y="43687"/>
                  </a:lnTo>
                  <a:lnTo>
                    <a:pt x="10479532" y="74484"/>
                  </a:lnTo>
                  <a:lnTo>
                    <a:pt x="10503008" y="111411"/>
                  </a:lnTo>
                  <a:lnTo>
                    <a:pt x="10517968" y="153275"/>
                  </a:lnTo>
                  <a:lnTo>
                    <a:pt x="10523220" y="198882"/>
                  </a:lnTo>
                  <a:lnTo>
                    <a:pt x="10523220" y="4630674"/>
                  </a:lnTo>
                  <a:lnTo>
                    <a:pt x="10517968" y="4676276"/>
                  </a:lnTo>
                  <a:lnTo>
                    <a:pt x="10503008" y="4718138"/>
                  </a:lnTo>
                  <a:lnTo>
                    <a:pt x="10479532" y="4755065"/>
                  </a:lnTo>
                  <a:lnTo>
                    <a:pt x="10448735" y="4785864"/>
                  </a:lnTo>
                  <a:lnTo>
                    <a:pt x="10411808" y="4809341"/>
                  </a:lnTo>
                  <a:lnTo>
                    <a:pt x="10369944" y="4824303"/>
                  </a:lnTo>
                  <a:lnTo>
                    <a:pt x="10324338" y="4829556"/>
                  </a:lnTo>
                  <a:lnTo>
                    <a:pt x="198869" y="4829556"/>
                  </a:lnTo>
                  <a:lnTo>
                    <a:pt x="153271" y="4824303"/>
                  </a:lnTo>
                  <a:lnTo>
                    <a:pt x="111412" y="4809341"/>
                  </a:lnTo>
                  <a:lnTo>
                    <a:pt x="74487" y="4785864"/>
                  </a:lnTo>
                  <a:lnTo>
                    <a:pt x="43690" y="4755065"/>
                  </a:lnTo>
                  <a:lnTo>
                    <a:pt x="20213" y="4718138"/>
                  </a:lnTo>
                  <a:lnTo>
                    <a:pt x="5252" y="4676276"/>
                  </a:lnTo>
                  <a:lnTo>
                    <a:pt x="0" y="4630674"/>
                  </a:lnTo>
                  <a:lnTo>
                    <a:pt x="0" y="198882"/>
                  </a:lnTo>
                  <a:close/>
                </a:path>
              </a:pathLst>
            </a:custGeom>
            <a:ln w="28575">
              <a:solidFill>
                <a:srgbClr val="006FC0"/>
              </a:solidFill>
              <a:prstDash val="sysDash"/>
            </a:ln>
          </p:spPr>
          <p:txBody>
            <a:bodyPr wrap="square" lIns="0" tIns="0" rIns="0" bIns="0" rtlCol="0"/>
            <a:lstStyle/>
            <a:p>
              <a:endParaRPr dirty="0">
                <a:solidFill>
                  <a:srgbClr val="003366"/>
                </a:solidFill>
              </a:endParaRPr>
            </a:p>
          </p:txBody>
        </p:sp>
        <p:sp>
          <p:nvSpPr>
            <p:cNvPr id="4" name="object 9">
              <a:extLst>
                <a:ext uri="{FF2B5EF4-FFF2-40B4-BE49-F238E27FC236}">
                  <a16:creationId xmlns:a16="http://schemas.microsoft.com/office/drawing/2014/main" id="{5FF4757D-64C1-24CB-A59A-40D64B339095}"/>
                </a:ext>
              </a:extLst>
            </p:cNvPr>
            <p:cNvSpPr/>
            <p:nvPr/>
          </p:nvSpPr>
          <p:spPr>
            <a:xfrm>
              <a:off x="5032247" y="1220724"/>
              <a:ext cx="2872740" cy="340360"/>
            </a:xfrm>
            <a:custGeom>
              <a:avLst/>
              <a:gdLst/>
              <a:ahLst/>
              <a:cxnLst/>
              <a:rect l="l" t="t" r="r" b="b"/>
              <a:pathLst>
                <a:path w="2872740" h="340359">
                  <a:moveTo>
                    <a:pt x="2872740" y="0"/>
                  </a:moveTo>
                  <a:lnTo>
                    <a:pt x="0" y="0"/>
                  </a:lnTo>
                  <a:lnTo>
                    <a:pt x="0" y="339851"/>
                  </a:lnTo>
                  <a:lnTo>
                    <a:pt x="2872740" y="339851"/>
                  </a:lnTo>
                  <a:lnTo>
                    <a:pt x="2872740" y="0"/>
                  </a:lnTo>
                  <a:close/>
                </a:path>
              </a:pathLst>
            </a:custGeom>
            <a:solidFill>
              <a:srgbClr val="003366"/>
            </a:solidFill>
          </p:spPr>
          <p:txBody>
            <a:bodyPr wrap="square" lIns="0" tIns="0" rIns="0" bIns="0" rtlCol="0"/>
            <a:lstStyle/>
            <a:p>
              <a:endParaRPr dirty="0">
                <a:solidFill>
                  <a:srgbClr val="003366"/>
                </a:solidFill>
                <a:latin typeface="+mn-ea"/>
              </a:endParaRPr>
            </a:p>
          </p:txBody>
        </p:sp>
      </p:grpSp>
      <p:sp>
        <p:nvSpPr>
          <p:cNvPr id="5" name="object 10">
            <a:extLst>
              <a:ext uri="{FF2B5EF4-FFF2-40B4-BE49-F238E27FC236}">
                <a16:creationId xmlns:a16="http://schemas.microsoft.com/office/drawing/2014/main" id="{5D4845F7-618C-19D0-3C89-6B4BC9AE060C}"/>
              </a:ext>
            </a:extLst>
          </p:cNvPr>
          <p:cNvSpPr txBox="1"/>
          <p:nvPr/>
        </p:nvSpPr>
        <p:spPr>
          <a:xfrm>
            <a:off x="5583510" y="984120"/>
            <a:ext cx="1859232" cy="319959"/>
          </a:xfrm>
          <a:prstGeom prst="rect">
            <a:avLst/>
          </a:prstGeom>
        </p:spPr>
        <p:txBody>
          <a:bodyPr vert="horz" wrap="square" lIns="0" tIns="12065" rIns="0" bIns="0" rtlCol="0">
            <a:spAutoFit/>
          </a:bodyPr>
          <a:lstStyle/>
          <a:p>
            <a:pPr marL="12700">
              <a:lnSpc>
                <a:spcPct val="100000"/>
              </a:lnSpc>
              <a:spcBef>
                <a:spcPts val="95"/>
              </a:spcBef>
            </a:pPr>
            <a:r>
              <a:rPr sz="2000" b="1" spc="-5" dirty="0">
                <a:solidFill>
                  <a:schemeClr val="bg1"/>
                </a:solidFill>
                <a:latin typeface="Microsoft YaHei"/>
                <a:cs typeface="Microsoft YaHei"/>
              </a:rPr>
              <a:t>疾病基本情况</a:t>
            </a:r>
            <a:endParaRPr sz="2000" dirty="0">
              <a:solidFill>
                <a:schemeClr val="bg1"/>
              </a:solidFill>
              <a:latin typeface="Microsoft YaHei"/>
              <a:cs typeface="Microsoft YaHei"/>
            </a:endParaRPr>
          </a:p>
        </p:txBody>
      </p:sp>
      <p:sp>
        <p:nvSpPr>
          <p:cNvPr id="6" name="object 11">
            <a:extLst>
              <a:ext uri="{FF2B5EF4-FFF2-40B4-BE49-F238E27FC236}">
                <a16:creationId xmlns:a16="http://schemas.microsoft.com/office/drawing/2014/main" id="{0A483CFE-98B1-CBE6-028D-FF607C8B88CA}"/>
              </a:ext>
            </a:extLst>
          </p:cNvPr>
          <p:cNvSpPr txBox="1"/>
          <p:nvPr/>
        </p:nvSpPr>
        <p:spPr>
          <a:xfrm>
            <a:off x="630766" y="1300452"/>
            <a:ext cx="1529060" cy="290464"/>
          </a:xfrm>
          <a:prstGeom prst="rect">
            <a:avLst/>
          </a:prstGeom>
        </p:spPr>
        <p:txBody>
          <a:bodyPr vert="horz" wrap="square" lIns="0" tIns="13335" rIns="0" bIns="0" rtlCol="0">
            <a:spAutoFit/>
          </a:bodyPr>
          <a:lstStyle/>
          <a:p>
            <a:pPr marL="184785" indent="-172720">
              <a:lnSpc>
                <a:spcPct val="100000"/>
              </a:lnSpc>
              <a:spcBef>
                <a:spcPts val="105"/>
              </a:spcBef>
              <a:buFont typeface="Wingdings"/>
              <a:buChar char=""/>
              <a:tabLst>
                <a:tab pos="185420" algn="l"/>
              </a:tabLst>
            </a:pPr>
            <a:r>
              <a:rPr b="1" dirty="0">
                <a:latin typeface="Microsoft YaHei"/>
                <a:cs typeface="Microsoft YaHei"/>
              </a:rPr>
              <a:t>疾病介绍：</a:t>
            </a:r>
            <a:endParaRPr dirty="0">
              <a:latin typeface="Microsoft YaHei"/>
              <a:cs typeface="Microsoft YaHei"/>
            </a:endParaRPr>
          </a:p>
        </p:txBody>
      </p:sp>
      <p:sp>
        <p:nvSpPr>
          <p:cNvPr id="7" name="object 12">
            <a:extLst>
              <a:ext uri="{FF2B5EF4-FFF2-40B4-BE49-F238E27FC236}">
                <a16:creationId xmlns:a16="http://schemas.microsoft.com/office/drawing/2014/main" id="{602B5B7E-59DC-5416-1798-E11525EC1183}"/>
              </a:ext>
            </a:extLst>
          </p:cNvPr>
          <p:cNvSpPr txBox="1"/>
          <p:nvPr/>
        </p:nvSpPr>
        <p:spPr>
          <a:xfrm>
            <a:off x="881160" y="1513583"/>
            <a:ext cx="10680074" cy="813813"/>
          </a:xfrm>
          <a:prstGeom prst="rect">
            <a:avLst/>
          </a:prstGeom>
        </p:spPr>
        <p:txBody>
          <a:bodyPr vert="horz" wrap="square" lIns="0" tIns="117475" rIns="0" bIns="0" rtlCol="0">
            <a:spAutoFit/>
          </a:bodyPr>
          <a:lstStyle/>
          <a:p>
            <a:pPr marL="266700" indent="-228600">
              <a:lnSpc>
                <a:spcPct val="150000"/>
              </a:lnSpc>
              <a:spcBef>
                <a:spcPts val="925"/>
              </a:spcBef>
              <a:buFont typeface="Arial MT"/>
              <a:buChar char="•"/>
              <a:tabLst>
                <a:tab pos="266065" algn="l"/>
                <a:tab pos="266700" algn="l"/>
              </a:tabLst>
            </a:pPr>
            <a:r>
              <a:rPr lang="zh-CN" altLang="en-US" sz="1600" b="1" spc="-5" dirty="0">
                <a:solidFill>
                  <a:srgbClr val="003366"/>
                </a:solidFill>
                <a:latin typeface="Microsoft YaHei"/>
                <a:cs typeface="Microsoft YaHei"/>
              </a:rPr>
              <a:t>进行性肌营养不良症</a:t>
            </a:r>
            <a:r>
              <a:rPr lang="zh-CN" altLang="en-US" sz="1600" spc="-5" dirty="0">
                <a:latin typeface="Microsoft YaHei"/>
                <a:cs typeface="Microsoft YaHei"/>
              </a:rPr>
              <a:t>是一种罕见的遗传性肌肉变性疾病，患者会呈现四肢近端骨骼肌萎缩无力，呈缓慢进行性加重，同时累及心肌和呼吸肌，随着年龄的增加多因心力衰竭或重症感染而死亡。</a:t>
            </a:r>
          </a:p>
        </p:txBody>
      </p:sp>
      <p:sp>
        <p:nvSpPr>
          <p:cNvPr id="9" name="object 13">
            <a:extLst>
              <a:ext uri="{FF2B5EF4-FFF2-40B4-BE49-F238E27FC236}">
                <a16:creationId xmlns:a16="http://schemas.microsoft.com/office/drawing/2014/main" id="{E73314BA-4274-B164-702F-72A97F4FEC13}"/>
              </a:ext>
            </a:extLst>
          </p:cNvPr>
          <p:cNvSpPr txBox="1"/>
          <p:nvPr/>
        </p:nvSpPr>
        <p:spPr>
          <a:xfrm>
            <a:off x="605366" y="2465406"/>
            <a:ext cx="10709092" cy="3825791"/>
          </a:xfrm>
          <a:prstGeom prst="rect">
            <a:avLst/>
          </a:prstGeom>
        </p:spPr>
        <p:txBody>
          <a:bodyPr vert="horz" wrap="square" lIns="0" tIns="118110" rIns="0" bIns="0" rtlCol="0">
            <a:spAutoFit/>
          </a:bodyPr>
          <a:lstStyle/>
          <a:p>
            <a:pPr marL="184785" indent="-172720">
              <a:spcBef>
                <a:spcPts val="105"/>
              </a:spcBef>
              <a:buFont typeface="Wingdings"/>
              <a:buChar char=""/>
              <a:tabLst>
                <a:tab pos="185420" algn="l"/>
              </a:tabLst>
            </a:pPr>
            <a:r>
              <a:rPr lang="zh-CN" altLang="en-US" b="1" dirty="0">
                <a:latin typeface="Microsoft YaHei"/>
              </a:rPr>
              <a:t>弥补未满足的治疗需求情况：</a:t>
            </a:r>
          </a:p>
          <a:p>
            <a:pPr marL="542290" lvl="1" indent="-172720">
              <a:lnSpc>
                <a:spcPct val="150000"/>
              </a:lnSpc>
              <a:spcBef>
                <a:spcPts val="830"/>
              </a:spcBef>
              <a:buFont typeface="Arial MT"/>
              <a:buChar char="•"/>
              <a:tabLst>
                <a:tab pos="542925" algn="l"/>
              </a:tabLst>
            </a:pPr>
            <a:r>
              <a:rPr lang="zh-CN" altLang="en-US" sz="1600" kern="100" dirty="0">
                <a:latin typeface="+mn-ea"/>
                <a:cs typeface="Times New Roman" panose="02020603050405020304" pitchFamily="18" charset="0"/>
              </a:rPr>
              <a:t>进行性肌营养不良迄今无特异性治疗，</a:t>
            </a:r>
            <a:r>
              <a:rPr lang="zh-CN" altLang="en-US" sz="1600" b="1" kern="100" dirty="0">
                <a:solidFill>
                  <a:srgbClr val="003366"/>
                </a:solidFill>
                <a:latin typeface="+mn-ea"/>
                <a:cs typeface="Times New Roman" panose="02020603050405020304" pitchFamily="18" charset="0"/>
              </a:rPr>
              <a:t>只能对症治疗及支持治疗</a:t>
            </a:r>
            <a:r>
              <a:rPr lang="zh-CN" altLang="en-US" sz="1600" kern="100" dirty="0">
                <a:solidFill>
                  <a:srgbClr val="003366"/>
                </a:solidFill>
                <a:latin typeface="+mn-ea"/>
                <a:cs typeface="Times New Roman" panose="02020603050405020304" pitchFamily="18" charset="0"/>
              </a:rPr>
              <a:t>。</a:t>
            </a:r>
            <a:endParaRPr sz="1600" dirty="0">
              <a:solidFill>
                <a:srgbClr val="003366"/>
              </a:solidFill>
              <a:latin typeface="+mn-ea"/>
              <a:cs typeface="Microsoft YaHei"/>
            </a:endParaRPr>
          </a:p>
          <a:p>
            <a:pPr marL="542290" lvl="1" indent="-172720">
              <a:lnSpc>
                <a:spcPct val="150000"/>
              </a:lnSpc>
              <a:spcBef>
                <a:spcPts val="820"/>
              </a:spcBef>
              <a:buFont typeface="Arial MT"/>
              <a:buChar char="•"/>
              <a:tabLst>
                <a:tab pos="542925" algn="l"/>
              </a:tabLst>
            </a:pPr>
            <a:r>
              <a:rPr lang="zh-CN" altLang="en-US" sz="1600" kern="100" dirty="0">
                <a:latin typeface="+mn-ea"/>
                <a:cs typeface="Times New Roman" panose="02020603050405020304" pitchFamily="18" charset="0"/>
              </a:rPr>
              <a:t>临床中常见药物为激素类，如氢化泼尼松注射液（国家医保品种），主要利用其免疫抑制、抗炎作用延缓病程，但仍不能完全控制病情，尚需应用其他减轻肌肉损害，改善肌肉代谢的药物。</a:t>
            </a:r>
            <a:endParaRPr lang="en-US" altLang="zh-CN" sz="1600" kern="100" dirty="0">
              <a:latin typeface="+mn-ea"/>
              <a:cs typeface="Times New Roman" panose="02020603050405020304" pitchFamily="18" charset="0"/>
            </a:endParaRPr>
          </a:p>
          <a:p>
            <a:pPr marL="542290" lvl="1" indent="-172720">
              <a:lnSpc>
                <a:spcPct val="150000"/>
              </a:lnSpc>
              <a:spcBef>
                <a:spcPts val="820"/>
              </a:spcBef>
              <a:buFont typeface="Arial MT"/>
              <a:buChar char="•"/>
              <a:tabLst>
                <a:tab pos="542925" algn="l"/>
              </a:tabLst>
            </a:pPr>
            <a:r>
              <a:rPr lang="zh-CN" altLang="en-US" sz="1600" b="1" dirty="0">
                <a:solidFill>
                  <a:srgbClr val="003366"/>
                </a:solidFill>
                <a:latin typeface="+mn-ea"/>
                <a:cs typeface="Microsoft YaHei"/>
              </a:rPr>
              <a:t>薄芝糖肽注射液具有免疫调节、清除氧自由基、促进核酸和蛋白质生物合成的作用，可延缓肌肉细胞的破坏，并改善肌肉萎缩症状，增加肌肉力量。</a:t>
            </a:r>
            <a:endParaRPr lang="en-US" altLang="zh-CN" sz="1600" b="1" dirty="0">
              <a:solidFill>
                <a:srgbClr val="003366"/>
              </a:solidFill>
              <a:latin typeface="+mn-ea"/>
              <a:cs typeface="Microsoft YaHei"/>
            </a:endParaRPr>
          </a:p>
          <a:p>
            <a:pPr marL="542290" lvl="1" indent="-172720">
              <a:lnSpc>
                <a:spcPct val="150000"/>
              </a:lnSpc>
              <a:spcBef>
                <a:spcPts val="820"/>
              </a:spcBef>
              <a:buFont typeface="Arial MT"/>
              <a:buChar char="•"/>
              <a:tabLst>
                <a:tab pos="542925" algn="l"/>
              </a:tabLst>
            </a:pPr>
            <a:r>
              <a:rPr lang="zh-CN" altLang="en-US" sz="1600" kern="100" dirty="0">
                <a:latin typeface="+mn-ea"/>
                <a:cs typeface="Times New Roman" panose="02020603050405020304" pitchFamily="18" charset="0"/>
              </a:rPr>
              <a:t>填补了原目录药品保障的空白，能更好的满足患者治疗需求。</a:t>
            </a:r>
            <a:endParaRPr lang="en-US" sz="1600" b="1" dirty="0">
              <a:latin typeface="+mn-ea"/>
              <a:cs typeface="Microsoft YaHei"/>
            </a:endParaRPr>
          </a:p>
          <a:p>
            <a:pPr marL="210185" indent="-172720">
              <a:lnSpc>
                <a:spcPct val="150000"/>
              </a:lnSpc>
              <a:spcBef>
                <a:spcPts val="815"/>
              </a:spcBef>
              <a:buFont typeface="Wingdings"/>
              <a:buChar char=""/>
              <a:tabLst>
                <a:tab pos="210820" algn="l"/>
              </a:tabLst>
            </a:pPr>
            <a:r>
              <a:rPr b="1" dirty="0" err="1">
                <a:latin typeface="Microsoft YaHei"/>
              </a:rPr>
              <a:t>大陆地区发病率</a:t>
            </a:r>
            <a:r>
              <a:rPr lang="zh-CN" altLang="en-US" b="1" dirty="0">
                <a:latin typeface="Microsoft YaHei"/>
              </a:rPr>
              <a:t>、年发病患者总数</a:t>
            </a:r>
            <a:r>
              <a:rPr b="1" dirty="0">
                <a:latin typeface="Microsoft YaHei"/>
              </a:rPr>
              <a:t>：</a:t>
            </a:r>
            <a:r>
              <a:rPr lang="zh-CN" altLang="en-US" sz="1400" dirty="0">
                <a:latin typeface="Microsoft YaHei"/>
                <a:cs typeface="Microsoft YaHei"/>
              </a:rPr>
              <a:t>以</a:t>
            </a:r>
            <a:r>
              <a:rPr lang="en-US" altLang="zh-CN" sz="1400" dirty="0">
                <a:latin typeface="Microsoft YaHei"/>
                <a:cs typeface="Microsoft YaHei"/>
              </a:rPr>
              <a:t>DMD/BMD</a:t>
            </a:r>
            <a:r>
              <a:rPr lang="zh-CN" altLang="en-US" sz="1400" dirty="0">
                <a:latin typeface="Microsoft YaHei"/>
                <a:cs typeface="Microsoft YaHei"/>
              </a:rPr>
              <a:t>为例，我国发病率约为</a:t>
            </a:r>
            <a:r>
              <a:rPr lang="en-US" altLang="zh-CN" sz="1400" dirty="0">
                <a:latin typeface="Microsoft YaHei"/>
                <a:cs typeface="Microsoft YaHei"/>
              </a:rPr>
              <a:t>1/3853</a:t>
            </a:r>
            <a:r>
              <a:rPr lang="zh-CN" altLang="en-US" sz="1400" dirty="0">
                <a:latin typeface="Microsoft YaHei"/>
                <a:cs typeface="Microsoft YaHei"/>
              </a:rPr>
              <a:t>，估算全国患者约</a:t>
            </a:r>
            <a:r>
              <a:rPr lang="en-US" altLang="zh-CN" sz="1400" dirty="0">
                <a:latin typeface="Microsoft YaHei"/>
                <a:cs typeface="Microsoft YaHei"/>
              </a:rPr>
              <a:t>70000</a:t>
            </a:r>
            <a:r>
              <a:rPr lang="zh-CN" altLang="en-US" sz="1400" dirty="0">
                <a:latin typeface="Microsoft YaHei"/>
                <a:cs typeface="Microsoft YaHei"/>
              </a:rPr>
              <a:t>人，发病年龄从婴儿期到老年期不等，多数病人</a:t>
            </a:r>
            <a:r>
              <a:rPr lang="en-US" altLang="zh-CN" sz="1400" dirty="0">
                <a:latin typeface="Microsoft YaHei"/>
                <a:cs typeface="Microsoft YaHei"/>
              </a:rPr>
              <a:t>10-20</a:t>
            </a:r>
            <a:r>
              <a:rPr lang="zh-CN" altLang="en-US" sz="1400" dirty="0">
                <a:latin typeface="Microsoft YaHei"/>
                <a:cs typeface="Microsoft YaHei"/>
              </a:rPr>
              <a:t>岁发病。</a:t>
            </a:r>
          </a:p>
        </p:txBody>
      </p:sp>
    </p:spTree>
    <p:extLst>
      <p:ext uri="{BB962C8B-B14F-4D97-AF65-F5344CB8AC3E}">
        <p14:creationId xmlns:p14="http://schemas.microsoft.com/office/powerpoint/2010/main" val="4213818897"/>
      </p:ext>
    </p:extLst>
  </p:cSld>
  <p:clrMapOvr>
    <a:masterClrMapping/>
  </p:clrMapOvr>
  <p:transition spd="slow">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
          <p:cNvSpPr>
            <a:spLocks noChangeArrowheads="1"/>
          </p:cNvSpPr>
          <p:nvPr/>
        </p:nvSpPr>
        <p:spPr bwMode="auto">
          <a:xfrm>
            <a:off x="448363" y="325082"/>
            <a:ext cx="3288317" cy="523220"/>
          </a:xfrm>
          <a:prstGeom prst="rect">
            <a:avLst/>
          </a:prstGeom>
        </p:spPr>
        <p:txBody>
          <a:bodyPr wrap="square">
            <a:spAutoFit/>
          </a:bodyPr>
          <a:lstStyle/>
          <a:p>
            <a:r>
              <a:rPr lang="zh-CN" altLang="en-US" sz="2800" b="1" kern="100" dirty="0">
                <a:solidFill>
                  <a:schemeClr val="tx2"/>
                </a:solidFill>
                <a:cs typeface="+mn-ea"/>
                <a:sym typeface="+mn-lt"/>
              </a:rPr>
              <a:t>安全性</a:t>
            </a:r>
          </a:p>
        </p:txBody>
      </p:sp>
      <p:sp>
        <p:nvSpPr>
          <p:cNvPr id="38" name="矩形 37"/>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45" name="矩形 4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grpSp>
        <p:nvGrpSpPr>
          <p:cNvPr id="125" name="组合 124">
            <a:extLst>
              <a:ext uri="{FF2B5EF4-FFF2-40B4-BE49-F238E27FC236}">
                <a16:creationId xmlns:a16="http://schemas.microsoft.com/office/drawing/2014/main" id="{F7790B97-4EA6-1B4B-7008-48B3772A23A4}"/>
              </a:ext>
            </a:extLst>
          </p:cNvPr>
          <p:cNvGrpSpPr/>
          <p:nvPr/>
        </p:nvGrpSpPr>
        <p:grpSpPr>
          <a:xfrm>
            <a:off x="0" y="848302"/>
            <a:ext cx="4108485" cy="5559957"/>
            <a:chOff x="93814" y="1234553"/>
            <a:chExt cx="3962299" cy="5559957"/>
          </a:xfrm>
        </p:grpSpPr>
        <p:sp>
          <p:nvSpPr>
            <p:cNvPr id="96" name="文本框 95">
              <a:extLst>
                <a:ext uri="{FF2B5EF4-FFF2-40B4-BE49-F238E27FC236}">
                  <a16:creationId xmlns:a16="http://schemas.microsoft.com/office/drawing/2014/main" id="{CFD48A06-3237-ECED-66AB-09798AC71189}"/>
                </a:ext>
              </a:extLst>
            </p:cNvPr>
            <p:cNvSpPr txBox="1"/>
            <p:nvPr/>
          </p:nvSpPr>
          <p:spPr>
            <a:xfrm>
              <a:off x="129888" y="1915598"/>
              <a:ext cx="3585485" cy="369332"/>
            </a:xfrm>
            <a:prstGeom prst="rect">
              <a:avLst/>
            </a:prstGeom>
            <a:noFill/>
          </p:spPr>
          <p:txBody>
            <a:bodyPr wrap="square">
              <a:spAutoFit/>
            </a:bodyPr>
            <a:lstStyle/>
            <a:p>
              <a:r>
                <a:rPr lang="en-US" altLang="zh-CN" sz="1800" kern="100" dirty="0">
                  <a:latin typeface="+mn-ea"/>
                  <a:cs typeface="Times New Roman" panose="02020603050405020304" pitchFamily="18" charset="0"/>
                </a:rPr>
                <a:t>【</a:t>
              </a:r>
              <a:r>
                <a:rPr lang="zh-CN" altLang="en-US" sz="1800" kern="100" dirty="0">
                  <a:latin typeface="+mn-ea"/>
                  <a:cs typeface="Times New Roman" panose="02020603050405020304" pitchFamily="18" charset="0"/>
                </a:rPr>
                <a:t>不良反应</a:t>
              </a:r>
              <a:r>
                <a:rPr lang="en-US" altLang="zh-CN" sz="1800" kern="100" dirty="0">
                  <a:latin typeface="+mn-ea"/>
                  <a:cs typeface="Times New Roman" panose="02020603050405020304" pitchFamily="18" charset="0"/>
                </a:rPr>
                <a:t>】</a:t>
              </a:r>
              <a:endParaRPr lang="zh-CN" altLang="en-US" dirty="0"/>
            </a:p>
          </p:txBody>
        </p:sp>
        <p:grpSp>
          <p:nvGrpSpPr>
            <p:cNvPr id="107" name="组合 106">
              <a:extLst>
                <a:ext uri="{FF2B5EF4-FFF2-40B4-BE49-F238E27FC236}">
                  <a16:creationId xmlns:a16="http://schemas.microsoft.com/office/drawing/2014/main" id="{C546409F-3BB2-B70C-5AE7-3BF8D296B171}"/>
                </a:ext>
              </a:extLst>
            </p:cNvPr>
            <p:cNvGrpSpPr/>
            <p:nvPr/>
          </p:nvGrpSpPr>
          <p:grpSpPr>
            <a:xfrm>
              <a:off x="93814" y="1234553"/>
              <a:ext cx="3962299" cy="5559957"/>
              <a:chOff x="93815" y="1234553"/>
              <a:chExt cx="3439416" cy="5314575"/>
            </a:xfrm>
          </p:grpSpPr>
          <p:grpSp>
            <p:nvGrpSpPr>
              <p:cNvPr id="3" name="object 3">
                <a:extLst>
                  <a:ext uri="{FF2B5EF4-FFF2-40B4-BE49-F238E27FC236}">
                    <a16:creationId xmlns:a16="http://schemas.microsoft.com/office/drawing/2014/main" id="{EE08F304-CBA9-C76D-0E82-B8658831CFD6}"/>
                  </a:ext>
                </a:extLst>
              </p:cNvPr>
              <p:cNvGrpSpPr/>
              <p:nvPr/>
            </p:nvGrpSpPr>
            <p:grpSpPr>
              <a:xfrm>
                <a:off x="219596" y="1234553"/>
                <a:ext cx="3279775" cy="5273629"/>
                <a:chOff x="347472" y="3044951"/>
                <a:chExt cx="3279775" cy="3614867"/>
              </a:xfrm>
            </p:grpSpPr>
            <p:pic>
              <p:nvPicPr>
                <p:cNvPr id="4" name="object 4">
                  <a:extLst>
                    <a:ext uri="{FF2B5EF4-FFF2-40B4-BE49-F238E27FC236}">
                      <a16:creationId xmlns:a16="http://schemas.microsoft.com/office/drawing/2014/main" id="{92C320FD-86B7-9F6E-D7DB-9A890CC0241B}"/>
                    </a:ext>
                  </a:extLst>
                </p:cNvPr>
                <p:cNvPicPr/>
                <p:nvPr/>
              </p:nvPicPr>
              <p:blipFill>
                <a:blip r:embed="rId3" cstate="print"/>
                <a:stretch>
                  <a:fillRect/>
                </a:stretch>
              </p:blipFill>
              <p:spPr>
                <a:xfrm>
                  <a:off x="448247" y="3753675"/>
                  <a:ext cx="1286975" cy="92803"/>
                </a:xfrm>
                <a:prstGeom prst="rect">
                  <a:avLst/>
                </a:prstGeom>
              </p:spPr>
            </p:pic>
            <p:pic>
              <p:nvPicPr>
                <p:cNvPr id="5" name="object 5">
                  <a:extLst>
                    <a:ext uri="{FF2B5EF4-FFF2-40B4-BE49-F238E27FC236}">
                      <a16:creationId xmlns:a16="http://schemas.microsoft.com/office/drawing/2014/main" id="{64AE5607-F84B-D261-F695-49866EFF91C7}"/>
                    </a:ext>
                  </a:extLst>
                </p:cNvPr>
                <p:cNvPicPr/>
                <p:nvPr/>
              </p:nvPicPr>
              <p:blipFill>
                <a:blip r:embed="rId4" cstate="print"/>
                <a:stretch>
                  <a:fillRect/>
                </a:stretch>
              </p:blipFill>
              <p:spPr>
                <a:xfrm>
                  <a:off x="421291" y="4647750"/>
                  <a:ext cx="796255" cy="85343"/>
                </a:xfrm>
                <a:prstGeom prst="rect">
                  <a:avLst/>
                </a:prstGeom>
              </p:spPr>
            </p:pic>
            <p:pic>
              <p:nvPicPr>
                <p:cNvPr id="6" name="object 6">
                  <a:extLst>
                    <a:ext uri="{FF2B5EF4-FFF2-40B4-BE49-F238E27FC236}">
                      <a16:creationId xmlns:a16="http://schemas.microsoft.com/office/drawing/2014/main" id="{352E7A1B-1537-6BA6-46E0-6487CBB427ED}"/>
                    </a:ext>
                  </a:extLst>
                </p:cNvPr>
                <p:cNvPicPr/>
                <p:nvPr/>
              </p:nvPicPr>
              <p:blipFill>
                <a:blip r:embed="rId5" cstate="print"/>
                <a:stretch>
                  <a:fillRect/>
                </a:stretch>
              </p:blipFill>
              <p:spPr>
                <a:xfrm>
                  <a:off x="421291" y="5450762"/>
                  <a:ext cx="1641289" cy="76445"/>
                </a:xfrm>
                <a:prstGeom prst="rect">
                  <a:avLst/>
                </a:prstGeom>
              </p:spPr>
            </p:pic>
            <p:sp>
              <p:nvSpPr>
                <p:cNvPr id="7" name="object 7">
                  <a:extLst>
                    <a:ext uri="{FF2B5EF4-FFF2-40B4-BE49-F238E27FC236}">
                      <a16:creationId xmlns:a16="http://schemas.microsoft.com/office/drawing/2014/main" id="{2B3B9635-3FE9-B589-9ADE-2700FAA13849}"/>
                    </a:ext>
                  </a:extLst>
                </p:cNvPr>
                <p:cNvSpPr/>
                <p:nvPr/>
              </p:nvSpPr>
              <p:spPr>
                <a:xfrm>
                  <a:off x="358140" y="3244595"/>
                  <a:ext cx="3240405" cy="3415223"/>
                </a:xfrm>
                <a:custGeom>
                  <a:avLst/>
                  <a:gdLst/>
                  <a:ahLst/>
                  <a:cxnLst/>
                  <a:rect l="l" t="t" r="r" b="b"/>
                  <a:pathLst>
                    <a:path w="3240404" h="3274059">
                      <a:moveTo>
                        <a:pt x="0" y="121665"/>
                      </a:moveTo>
                      <a:lnTo>
                        <a:pt x="9558" y="74312"/>
                      </a:lnTo>
                      <a:lnTo>
                        <a:pt x="35625" y="35639"/>
                      </a:lnTo>
                      <a:lnTo>
                        <a:pt x="74286" y="9562"/>
                      </a:lnTo>
                      <a:lnTo>
                        <a:pt x="121627" y="0"/>
                      </a:lnTo>
                      <a:lnTo>
                        <a:pt x="3118358" y="0"/>
                      </a:lnTo>
                      <a:lnTo>
                        <a:pt x="3165711" y="9562"/>
                      </a:lnTo>
                      <a:lnTo>
                        <a:pt x="3204384" y="35639"/>
                      </a:lnTo>
                      <a:lnTo>
                        <a:pt x="3230461" y="74312"/>
                      </a:lnTo>
                      <a:lnTo>
                        <a:pt x="3240024" y="121665"/>
                      </a:lnTo>
                      <a:lnTo>
                        <a:pt x="3240024" y="3151924"/>
                      </a:lnTo>
                      <a:lnTo>
                        <a:pt x="3230461" y="3199265"/>
                      </a:lnTo>
                      <a:lnTo>
                        <a:pt x="3204384" y="3237926"/>
                      </a:lnTo>
                      <a:lnTo>
                        <a:pt x="3165711" y="3263993"/>
                      </a:lnTo>
                      <a:lnTo>
                        <a:pt x="3118358" y="3273552"/>
                      </a:lnTo>
                      <a:lnTo>
                        <a:pt x="121627" y="3273552"/>
                      </a:lnTo>
                      <a:lnTo>
                        <a:pt x="74286" y="3263993"/>
                      </a:lnTo>
                      <a:lnTo>
                        <a:pt x="35625" y="3237926"/>
                      </a:lnTo>
                      <a:lnTo>
                        <a:pt x="9558" y="3199265"/>
                      </a:lnTo>
                      <a:lnTo>
                        <a:pt x="0" y="3151924"/>
                      </a:lnTo>
                      <a:lnTo>
                        <a:pt x="0" y="121665"/>
                      </a:lnTo>
                      <a:close/>
                    </a:path>
                  </a:pathLst>
                </a:custGeom>
                <a:ln w="28575">
                  <a:solidFill>
                    <a:srgbClr val="003366"/>
                  </a:solidFill>
                </a:ln>
              </p:spPr>
              <p:txBody>
                <a:bodyPr wrap="square" lIns="0" tIns="0" rIns="0" bIns="0" rtlCol="0"/>
                <a:lstStyle/>
                <a:p>
                  <a:endParaRPr dirty="0"/>
                </a:p>
              </p:txBody>
            </p:sp>
            <p:sp>
              <p:nvSpPr>
                <p:cNvPr id="8" name="object 8">
                  <a:extLst>
                    <a:ext uri="{FF2B5EF4-FFF2-40B4-BE49-F238E27FC236}">
                      <a16:creationId xmlns:a16="http://schemas.microsoft.com/office/drawing/2014/main" id="{420779A9-7E0F-06E6-FEE7-FAAA05B00434}"/>
                    </a:ext>
                  </a:extLst>
                </p:cNvPr>
                <p:cNvSpPr/>
                <p:nvPr/>
              </p:nvSpPr>
              <p:spPr>
                <a:xfrm>
                  <a:off x="652272" y="3105911"/>
                  <a:ext cx="2974975" cy="323215"/>
                </a:xfrm>
                <a:custGeom>
                  <a:avLst/>
                  <a:gdLst/>
                  <a:ahLst/>
                  <a:cxnLst/>
                  <a:rect l="l" t="t" r="r" b="b"/>
                  <a:pathLst>
                    <a:path w="2974975" h="323214">
                      <a:moveTo>
                        <a:pt x="2921000" y="0"/>
                      </a:moveTo>
                      <a:lnTo>
                        <a:pt x="53848" y="0"/>
                      </a:lnTo>
                      <a:lnTo>
                        <a:pt x="32886" y="4234"/>
                      </a:lnTo>
                      <a:lnTo>
                        <a:pt x="15770" y="15779"/>
                      </a:lnTo>
                      <a:lnTo>
                        <a:pt x="4231" y="32896"/>
                      </a:lnTo>
                      <a:lnTo>
                        <a:pt x="0" y="53848"/>
                      </a:lnTo>
                      <a:lnTo>
                        <a:pt x="0" y="269239"/>
                      </a:lnTo>
                      <a:lnTo>
                        <a:pt x="4231" y="290191"/>
                      </a:lnTo>
                      <a:lnTo>
                        <a:pt x="15770" y="307308"/>
                      </a:lnTo>
                      <a:lnTo>
                        <a:pt x="32886" y="318853"/>
                      </a:lnTo>
                      <a:lnTo>
                        <a:pt x="53848" y="323088"/>
                      </a:lnTo>
                      <a:lnTo>
                        <a:pt x="2921000" y="323088"/>
                      </a:lnTo>
                      <a:lnTo>
                        <a:pt x="2941951" y="318853"/>
                      </a:lnTo>
                      <a:lnTo>
                        <a:pt x="2959068" y="307308"/>
                      </a:lnTo>
                      <a:lnTo>
                        <a:pt x="2970613" y="290191"/>
                      </a:lnTo>
                      <a:lnTo>
                        <a:pt x="2974848" y="269239"/>
                      </a:lnTo>
                      <a:lnTo>
                        <a:pt x="2974848" y="53848"/>
                      </a:lnTo>
                      <a:lnTo>
                        <a:pt x="2970613" y="32896"/>
                      </a:lnTo>
                      <a:lnTo>
                        <a:pt x="2959068" y="15779"/>
                      </a:lnTo>
                      <a:lnTo>
                        <a:pt x="2941951" y="4234"/>
                      </a:lnTo>
                      <a:lnTo>
                        <a:pt x="2921000" y="0"/>
                      </a:lnTo>
                      <a:close/>
                    </a:path>
                  </a:pathLst>
                </a:custGeom>
                <a:solidFill>
                  <a:srgbClr val="005194"/>
                </a:solidFill>
              </p:spPr>
              <p:txBody>
                <a:bodyPr wrap="square" lIns="0" tIns="0" rIns="0" bIns="0" rtlCol="0"/>
                <a:lstStyle/>
                <a:p>
                  <a:endParaRPr dirty="0"/>
                </a:p>
              </p:txBody>
            </p:sp>
            <p:sp>
              <p:nvSpPr>
                <p:cNvPr id="9" name="object 9">
                  <a:extLst>
                    <a:ext uri="{FF2B5EF4-FFF2-40B4-BE49-F238E27FC236}">
                      <a16:creationId xmlns:a16="http://schemas.microsoft.com/office/drawing/2014/main" id="{5F137CF9-34D4-A4B4-0DA3-11782BAAF8B5}"/>
                    </a:ext>
                  </a:extLst>
                </p:cNvPr>
                <p:cNvSpPr/>
                <p:nvPr/>
              </p:nvSpPr>
              <p:spPr>
                <a:xfrm>
                  <a:off x="347472" y="3044951"/>
                  <a:ext cx="414655" cy="414655"/>
                </a:xfrm>
                <a:custGeom>
                  <a:avLst/>
                  <a:gdLst/>
                  <a:ahLst/>
                  <a:cxnLst/>
                  <a:rect l="l" t="t" r="r" b="b"/>
                  <a:pathLst>
                    <a:path w="414655" h="414654">
                      <a:moveTo>
                        <a:pt x="207264" y="0"/>
                      </a:moveTo>
                      <a:lnTo>
                        <a:pt x="159741" y="5476"/>
                      </a:lnTo>
                      <a:lnTo>
                        <a:pt x="116116" y="21073"/>
                      </a:lnTo>
                      <a:lnTo>
                        <a:pt x="77632" y="45546"/>
                      </a:lnTo>
                      <a:lnTo>
                        <a:pt x="45534" y="77648"/>
                      </a:lnTo>
                      <a:lnTo>
                        <a:pt x="21067" y="116132"/>
                      </a:lnTo>
                      <a:lnTo>
                        <a:pt x="5474" y="159753"/>
                      </a:lnTo>
                      <a:lnTo>
                        <a:pt x="0" y="207263"/>
                      </a:lnTo>
                      <a:lnTo>
                        <a:pt x="5474" y="254774"/>
                      </a:lnTo>
                      <a:lnTo>
                        <a:pt x="21067" y="298395"/>
                      </a:lnTo>
                      <a:lnTo>
                        <a:pt x="45534" y="336879"/>
                      </a:lnTo>
                      <a:lnTo>
                        <a:pt x="77632" y="368981"/>
                      </a:lnTo>
                      <a:lnTo>
                        <a:pt x="116116" y="393454"/>
                      </a:lnTo>
                      <a:lnTo>
                        <a:pt x="159741" y="409051"/>
                      </a:lnTo>
                      <a:lnTo>
                        <a:pt x="207264" y="414527"/>
                      </a:lnTo>
                      <a:lnTo>
                        <a:pt x="254786" y="409051"/>
                      </a:lnTo>
                      <a:lnTo>
                        <a:pt x="298411" y="393454"/>
                      </a:lnTo>
                      <a:lnTo>
                        <a:pt x="336895" y="368981"/>
                      </a:lnTo>
                      <a:lnTo>
                        <a:pt x="368993" y="336879"/>
                      </a:lnTo>
                      <a:lnTo>
                        <a:pt x="393460" y="298395"/>
                      </a:lnTo>
                      <a:lnTo>
                        <a:pt x="409053" y="254774"/>
                      </a:lnTo>
                      <a:lnTo>
                        <a:pt x="414528" y="207263"/>
                      </a:lnTo>
                      <a:lnTo>
                        <a:pt x="409053" y="159753"/>
                      </a:lnTo>
                      <a:lnTo>
                        <a:pt x="393460" y="116132"/>
                      </a:lnTo>
                      <a:lnTo>
                        <a:pt x="368993" y="77648"/>
                      </a:lnTo>
                      <a:lnTo>
                        <a:pt x="336895" y="45546"/>
                      </a:lnTo>
                      <a:lnTo>
                        <a:pt x="298411" y="21073"/>
                      </a:lnTo>
                      <a:lnTo>
                        <a:pt x="254786" y="5476"/>
                      </a:lnTo>
                      <a:lnTo>
                        <a:pt x="207264" y="0"/>
                      </a:lnTo>
                      <a:close/>
                    </a:path>
                  </a:pathLst>
                </a:custGeom>
                <a:solidFill>
                  <a:srgbClr val="FFFFFF"/>
                </a:solidFill>
              </p:spPr>
              <p:txBody>
                <a:bodyPr wrap="square" lIns="0" tIns="0" rIns="0" bIns="0" rtlCol="0"/>
                <a:lstStyle/>
                <a:p>
                  <a:endParaRPr/>
                </a:p>
              </p:txBody>
            </p:sp>
            <p:sp>
              <p:nvSpPr>
                <p:cNvPr id="10" name="object 10">
                  <a:extLst>
                    <a:ext uri="{FF2B5EF4-FFF2-40B4-BE49-F238E27FC236}">
                      <a16:creationId xmlns:a16="http://schemas.microsoft.com/office/drawing/2014/main" id="{D179217C-B6F7-C60A-B46E-41C9B655DA60}"/>
                    </a:ext>
                  </a:extLst>
                </p:cNvPr>
                <p:cNvSpPr/>
                <p:nvPr/>
              </p:nvSpPr>
              <p:spPr>
                <a:xfrm>
                  <a:off x="356616" y="3057143"/>
                  <a:ext cx="393700" cy="390525"/>
                </a:xfrm>
                <a:custGeom>
                  <a:avLst/>
                  <a:gdLst/>
                  <a:ahLst/>
                  <a:cxnLst/>
                  <a:rect l="l" t="t" r="r" b="b"/>
                  <a:pathLst>
                    <a:path w="393700" h="390525">
                      <a:moveTo>
                        <a:pt x="196596" y="0"/>
                      </a:moveTo>
                      <a:lnTo>
                        <a:pt x="151519" y="5154"/>
                      </a:lnTo>
                      <a:lnTo>
                        <a:pt x="110140" y="19834"/>
                      </a:lnTo>
                      <a:lnTo>
                        <a:pt x="73637" y="42867"/>
                      </a:lnTo>
                      <a:lnTo>
                        <a:pt x="43191" y="73080"/>
                      </a:lnTo>
                      <a:lnTo>
                        <a:pt x="19983" y="109301"/>
                      </a:lnTo>
                      <a:lnTo>
                        <a:pt x="5192" y="150356"/>
                      </a:lnTo>
                      <a:lnTo>
                        <a:pt x="0" y="195071"/>
                      </a:lnTo>
                      <a:lnTo>
                        <a:pt x="5192" y="239787"/>
                      </a:lnTo>
                      <a:lnTo>
                        <a:pt x="19983" y="280842"/>
                      </a:lnTo>
                      <a:lnTo>
                        <a:pt x="43191" y="317063"/>
                      </a:lnTo>
                      <a:lnTo>
                        <a:pt x="73637" y="347276"/>
                      </a:lnTo>
                      <a:lnTo>
                        <a:pt x="110140" y="370309"/>
                      </a:lnTo>
                      <a:lnTo>
                        <a:pt x="151519" y="384989"/>
                      </a:lnTo>
                      <a:lnTo>
                        <a:pt x="196596" y="390143"/>
                      </a:lnTo>
                      <a:lnTo>
                        <a:pt x="241672" y="384989"/>
                      </a:lnTo>
                      <a:lnTo>
                        <a:pt x="283051" y="370309"/>
                      </a:lnTo>
                      <a:lnTo>
                        <a:pt x="319554" y="347276"/>
                      </a:lnTo>
                      <a:lnTo>
                        <a:pt x="350000" y="317063"/>
                      </a:lnTo>
                      <a:lnTo>
                        <a:pt x="373208" y="280842"/>
                      </a:lnTo>
                      <a:lnTo>
                        <a:pt x="387999" y="239787"/>
                      </a:lnTo>
                      <a:lnTo>
                        <a:pt x="393192" y="195071"/>
                      </a:lnTo>
                      <a:lnTo>
                        <a:pt x="387999" y="150356"/>
                      </a:lnTo>
                      <a:lnTo>
                        <a:pt x="373208" y="109301"/>
                      </a:lnTo>
                      <a:lnTo>
                        <a:pt x="350000" y="73080"/>
                      </a:lnTo>
                      <a:lnTo>
                        <a:pt x="319554" y="42867"/>
                      </a:lnTo>
                      <a:lnTo>
                        <a:pt x="283051" y="19834"/>
                      </a:lnTo>
                      <a:lnTo>
                        <a:pt x="241672" y="5154"/>
                      </a:lnTo>
                      <a:lnTo>
                        <a:pt x="196596" y="0"/>
                      </a:lnTo>
                      <a:close/>
                    </a:path>
                  </a:pathLst>
                </a:custGeom>
                <a:solidFill>
                  <a:srgbClr val="005194"/>
                </a:solidFill>
              </p:spPr>
              <p:txBody>
                <a:bodyPr wrap="square" lIns="0" tIns="0" rIns="0" bIns="0" rtlCol="0"/>
                <a:lstStyle/>
                <a:p>
                  <a:endParaRPr/>
                </a:p>
              </p:txBody>
            </p:sp>
            <p:sp>
              <p:nvSpPr>
                <p:cNvPr id="11" name="object 11">
                  <a:extLst>
                    <a:ext uri="{FF2B5EF4-FFF2-40B4-BE49-F238E27FC236}">
                      <a16:creationId xmlns:a16="http://schemas.microsoft.com/office/drawing/2014/main" id="{0E8BD89C-A302-8FD8-A7CF-5A96E7986F37}"/>
                    </a:ext>
                  </a:extLst>
                </p:cNvPr>
                <p:cNvSpPr/>
                <p:nvPr/>
              </p:nvSpPr>
              <p:spPr>
                <a:xfrm>
                  <a:off x="423672" y="3130295"/>
                  <a:ext cx="259079" cy="243840"/>
                </a:xfrm>
                <a:custGeom>
                  <a:avLst/>
                  <a:gdLst/>
                  <a:ahLst/>
                  <a:cxnLst/>
                  <a:rect l="l" t="t" r="r" b="b"/>
                  <a:pathLst>
                    <a:path w="259079" h="243839">
                      <a:moveTo>
                        <a:pt x="162636" y="0"/>
                      </a:moveTo>
                      <a:lnTo>
                        <a:pt x="36372" y="0"/>
                      </a:lnTo>
                      <a:lnTo>
                        <a:pt x="23102" y="2063"/>
                      </a:lnTo>
                      <a:lnTo>
                        <a:pt x="11442" y="7937"/>
                      </a:lnTo>
                      <a:lnTo>
                        <a:pt x="3154" y="17144"/>
                      </a:lnTo>
                      <a:lnTo>
                        <a:pt x="0" y="29209"/>
                      </a:lnTo>
                      <a:lnTo>
                        <a:pt x="0" y="214629"/>
                      </a:lnTo>
                      <a:lnTo>
                        <a:pt x="3154" y="226474"/>
                      </a:lnTo>
                      <a:lnTo>
                        <a:pt x="11442" y="235569"/>
                      </a:lnTo>
                      <a:lnTo>
                        <a:pt x="23102" y="241401"/>
                      </a:lnTo>
                      <a:lnTo>
                        <a:pt x="36372" y="243458"/>
                      </a:lnTo>
                      <a:lnTo>
                        <a:pt x="222707" y="243458"/>
                      </a:lnTo>
                      <a:lnTo>
                        <a:pt x="235913" y="241401"/>
                      </a:lnTo>
                      <a:lnTo>
                        <a:pt x="247434" y="235569"/>
                      </a:lnTo>
                      <a:lnTo>
                        <a:pt x="250606" y="232028"/>
                      </a:lnTo>
                      <a:lnTo>
                        <a:pt x="24104" y="232028"/>
                      </a:lnTo>
                      <a:lnTo>
                        <a:pt x="18389" y="220217"/>
                      </a:lnTo>
                      <a:lnTo>
                        <a:pt x="18389" y="23240"/>
                      </a:lnTo>
                      <a:lnTo>
                        <a:pt x="24104" y="11429"/>
                      </a:lnTo>
                      <a:lnTo>
                        <a:pt x="162636" y="11429"/>
                      </a:lnTo>
                      <a:lnTo>
                        <a:pt x="162636" y="0"/>
                      </a:lnTo>
                      <a:close/>
                    </a:path>
                    <a:path w="259079" h="243839">
                      <a:moveTo>
                        <a:pt x="258673" y="92963"/>
                      </a:moveTo>
                      <a:lnTo>
                        <a:pt x="240690" y="92963"/>
                      </a:lnTo>
                      <a:lnTo>
                        <a:pt x="240690" y="220217"/>
                      </a:lnTo>
                      <a:lnTo>
                        <a:pt x="234975" y="232028"/>
                      </a:lnTo>
                      <a:lnTo>
                        <a:pt x="250606" y="232028"/>
                      </a:lnTo>
                      <a:lnTo>
                        <a:pt x="255582" y="226474"/>
                      </a:lnTo>
                      <a:lnTo>
                        <a:pt x="258673" y="214629"/>
                      </a:lnTo>
                      <a:lnTo>
                        <a:pt x="258673" y="92963"/>
                      </a:lnTo>
                      <a:close/>
                    </a:path>
                    <a:path w="259079" h="243839">
                      <a:moveTo>
                        <a:pt x="204679" y="7334"/>
                      </a:moveTo>
                      <a:lnTo>
                        <a:pt x="198019" y="8358"/>
                      </a:lnTo>
                      <a:lnTo>
                        <a:pt x="192468" y="11429"/>
                      </a:lnTo>
                      <a:lnTo>
                        <a:pt x="72326" y="127634"/>
                      </a:lnTo>
                      <a:lnTo>
                        <a:pt x="66205" y="133476"/>
                      </a:lnTo>
                      <a:lnTo>
                        <a:pt x="66205" y="139445"/>
                      </a:lnTo>
                      <a:lnTo>
                        <a:pt x="30238" y="203326"/>
                      </a:lnTo>
                      <a:lnTo>
                        <a:pt x="31286" y="210647"/>
                      </a:lnTo>
                      <a:lnTo>
                        <a:pt x="34020" y="215312"/>
                      </a:lnTo>
                      <a:lnTo>
                        <a:pt x="37825" y="216810"/>
                      </a:lnTo>
                      <a:lnTo>
                        <a:pt x="42087" y="214629"/>
                      </a:lnTo>
                      <a:lnTo>
                        <a:pt x="65753" y="203326"/>
                      </a:lnTo>
                      <a:lnTo>
                        <a:pt x="48221" y="203326"/>
                      </a:lnTo>
                      <a:lnTo>
                        <a:pt x="48221" y="197357"/>
                      </a:lnTo>
                      <a:lnTo>
                        <a:pt x="72326" y="156844"/>
                      </a:lnTo>
                      <a:lnTo>
                        <a:pt x="99547" y="156844"/>
                      </a:lnTo>
                      <a:lnTo>
                        <a:pt x="87498" y="144645"/>
                      </a:lnTo>
                      <a:lnTo>
                        <a:pt x="84594" y="139445"/>
                      </a:lnTo>
                      <a:lnTo>
                        <a:pt x="174904" y="52450"/>
                      </a:lnTo>
                      <a:lnTo>
                        <a:pt x="196604" y="52450"/>
                      </a:lnTo>
                      <a:lnTo>
                        <a:pt x="186753" y="40512"/>
                      </a:lnTo>
                      <a:lnTo>
                        <a:pt x="198602" y="29209"/>
                      </a:lnTo>
                      <a:lnTo>
                        <a:pt x="204723" y="23240"/>
                      </a:lnTo>
                      <a:lnTo>
                        <a:pt x="231953" y="23240"/>
                      </a:lnTo>
                      <a:lnTo>
                        <a:pt x="216585" y="11429"/>
                      </a:lnTo>
                      <a:lnTo>
                        <a:pt x="211263" y="8358"/>
                      </a:lnTo>
                      <a:lnTo>
                        <a:pt x="204679" y="7334"/>
                      </a:lnTo>
                      <a:close/>
                    </a:path>
                    <a:path w="259079" h="243839">
                      <a:moveTo>
                        <a:pt x="99547" y="156844"/>
                      </a:moveTo>
                      <a:lnTo>
                        <a:pt x="72326" y="156844"/>
                      </a:lnTo>
                      <a:lnTo>
                        <a:pt x="96443" y="174116"/>
                      </a:lnTo>
                      <a:lnTo>
                        <a:pt x="54343" y="203326"/>
                      </a:lnTo>
                      <a:lnTo>
                        <a:pt x="65753" y="203326"/>
                      </a:lnTo>
                      <a:lnTo>
                        <a:pt x="114414" y="180086"/>
                      </a:lnTo>
                      <a:lnTo>
                        <a:pt x="120548" y="180086"/>
                      </a:lnTo>
                      <a:lnTo>
                        <a:pt x="132887" y="168148"/>
                      </a:lnTo>
                      <a:lnTo>
                        <a:pt x="108699" y="168148"/>
                      </a:lnTo>
                      <a:lnTo>
                        <a:pt x="102345" y="159662"/>
                      </a:lnTo>
                      <a:lnTo>
                        <a:pt x="99547" y="156844"/>
                      </a:lnTo>
                      <a:close/>
                    </a:path>
                    <a:path w="259079" h="243839">
                      <a:moveTo>
                        <a:pt x="196604" y="52450"/>
                      </a:moveTo>
                      <a:lnTo>
                        <a:pt x="174904" y="52450"/>
                      </a:lnTo>
                      <a:lnTo>
                        <a:pt x="198602" y="81152"/>
                      </a:lnTo>
                      <a:lnTo>
                        <a:pt x="108699" y="168148"/>
                      </a:lnTo>
                      <a:lnTo>
                        <a:pt x="132887" y="168148"/>
                      </a:lnTo>
                      <a:lnTo>
                        <a:pt x="234616" y="69723"/>
                      </a:lnTo>
                      <a:lnTo>
                        <a:pt x="210858" y="69723"/>
                      </a:lnTo>
                      <a:lnTo>
                        <a:pt x="196604" y="52450"/>
                      </a:lnTo>
                      <a:close/>
                    </a:path>
                    <a:path w="259079" h="243839">
                      <a:moveTo>
                        <a:pt x="231953" y="23240"/>
                      </a:moveTo>
                      <a:lnTo>
                        <a:pt x="210858" y="23240"/>
                      </a:lnTo>
                      <a:lnTo>
                        <a:pt x="210858" y="29209"/>
                      </a:lnTo>
                      <a:lnTo>
                        <a:pt x="228841" y="40512"/>
                      </a:lnTo>
                      <a:lnTo>
                        <a:pt x="234926" y="46434"/>
                      </a:lnTo>
                      <a:lnTo>
                        <a:pt x="234975" y="52450"/>
                      </a:lnTo>
                      <a:lnTo>
                        <a:pt x="228841" y="52450"/>
                      </a:lnTo>
                      <a:lnTo>
                        <a:pt x="210858" y="69723"/>
                      </a:lnTo>
                      <a:lnTo>
                        <a:pt x="234616" y="69723"/>
                      </a:lnTo>
                      <a:lnTo>
                        <a:pt x="246824" y="57912"/>
                      </a:lnTo>
                      <a:lnTo>
                        <a:pt x="250267" y="52798"/>
                      </a:lnTo>
                      <a:lnTo>
                        <a:pt x="251415" y="46434"/>
                      </a:lnTo>
                      <a:lnTo>
                        <a:pt x="250267" y="39999"/>
                      </a:lnTo>
                      <a:lnTo>
                        <a:pt x="246824" y="34670"/>
                      </a:lnTo>
                      <a:lnTo>
                        <a:pt x="231953" y="23240"/>
                      </a:lnTo>
                      <a:close/>
                    </a:path>
                  </a:pathLst>
                </a:custGeom>
                <a:solidFill>
                  <a:srgbClr val="FFFFFF"/>
                </a:solidFill>
              </p:spPr>
              <p:txBody>
                <a:bodyPr wrap="square" lIns="0" tIns="0" rIns="0" bIns="0" rtlCol="0"/>
                <a:lstStyle/>
                <a:p>
                  <a:endParaRPr/>
                </a:p>
              </p:txBody>
            </p:sp>
          </p:grpSp>
          <p:sp>
            <p:nvSpPr>
              <p:cNvPr id="49" name="object 45">
                <a:extLst>
                  <a:ext uri="{FF2B5EF4-FFF2-40B4-BE49-F238E27FC236}">
                    <a16:creationId xmlns:a16="http://schemas.microsoft.com/office/drawing/2014/main" id="{28A88ADC-BA94-2771-FE35-53FFE6021D96}"/>
                  </a:ext>
                </a:extLst>
              </p:cNvPr>
              <p:cNvSpPr txBox="1"/>
              <p:nvPr/>
            </p:nvSpPr>
            <p:spPr>
              <a:xfrm>
                <a:off x="184502" y="1406549"/>
                <a:ext cx="3321324" cy="277032"/>
              </a:xfrm>
              <a:prstGeom prst="rect">
                <a:avLst/>
              </a:prstGeom>
            </p:spPr>
            <p:txBody>
              <a:bodyPr vert="horz" wrap="square" lIns="0" tIns="12700" rIns="0" bIns="0" rtlCol="0">
                <a:spAutoFit/>
              </a:bodyPr>
              <a:lstStyle/>
              <a:p>
                <a:pPr marL="386080" algn="ctr">
                  <a:lnSpc>
                    <a:spcPct val="100000"/>
                  </a:lnSpc>
                  <a:spcBef>
                    <a:spcPts val="100"/>
                  </a:spcBef>
                </a:pPr>
                <a:r>
                  <a:rPr b="1" dirty="0" err="1">
                    <a:solidFill>
                      <a:srgbClr val="FFFFFF"/>
                    </a:solidFill>
                    <a:latin typeface="Microsoft YaHei"/>
                    <a:cs typeface="Microsoft YaHei"/>
                  </a:rPr>
                  <a:t>说明书收载的安全性良好</a:t>
                </a:r>
                <a:endParaRPr baseline="43209" dirty="0">
                  <a:latin typeface="Microsoft Sans Serif"/>
                  <a:cs typeface="Microsoft Sans Serif"/>
                </a:endParaRPr>
              </a:p>
            </p:txBody>
          </p:sp>
          <p:sp>
            <p:nvSpPr>
              <p:cNvPr id="98" name="文本框 97">
                <a:extLst>
                  <a:ext uri="{FF2B5EF4-FFF2-40B4-BE49-F238E27FC236}">
                    <a16:creationId xmlns:a16="http://schemas.microsoft.com/office/drawing/2014/main" id="{46FC9683-C2A8-84ED-A13B-0FA9374AFAA0}"/>
                  </a:ext>
                </a:extLst>
              </p:cNvPr>
              <p:cNvSpPr txBox="1"/>
              <p:nvPr/>
            </p:nvSpPr>
            <p:spPr>
              <a:xfrm>
                <a:off x="238862" y="2443384"/>
                <a:ext cx="3294369" cy="669290"/>
              </a:xfrm>
              <a:prstGeom prst="rect">
                <a:avLst/>
              </a:prstGeom>
              <a:noFill/>
            </p:spPr>
            <p:txBody>
              <a:bodyPr wrap="square">
                <a:spAutoFit/>
              </a:bodyPr>
              <a:lstStyle/>
              <a:p>
                <a:pPr>
                  <a:lnSpc>
                    <a:spcPct val="150000"/>
                  </a:lnSpc>
                </a:pPr>
                <a:r>
                  <a:rPr lang="zh-CN" altLang="en-US" sz="1400" kern="100" dirty="0">
                    <a:latin typeface="+mn-ea"/>
                    <a:cs typeface="Times New Roman" panose="02020603050405020304" pitchFamily="18" charset="0"/>
                  </a:rPr>
                  <a:t>包括过敏反应、寒战、发热等全身性损害；其他如心悸、呼吸系统反应、消化系统反应等。</a:t>
                </a:r>
                <a:endParaRPr lang="zh-CN" altLang="en-US" sz="1400" dirty="0"/>
              </a:p>
            </p:txBody>
          </p:sp>
          <p:sp>
            <p:nvSpPr>
              <p:cNvPr id="100" name="文本框 99">
                <a:extLst>
                  <a:ext uri="{FF2B5EF4-FFF2-40B4-BE49-F238E27FC236}">
                    <a16:creationId xmlns:a16="http://schemas.microsoft.com/office/drawing/2014/main" id="{18EAE4E4-1AD7-D491-B8F3-F23EA55EEC5F}"/>
                  </a:ext>
                </a:extLst>
              </p:cNvPr>
              <p:cNvSpPr txBox="1"/>
              <p:nvPr/>
            </p:nvSpPr>
            <p:spPr>
              <a:xfrm>
                <a:off x="170152" y="3254241"/>
                <a:ext cx="3239010" cy="369331"/>
              </a:xfrm>
              <a:prstGeom prst="rect">
                <a:avLst/>
              </a:prstGeom>
              <a:noFill/>
            </p:spPr>
            <p:txBody>
              <a:bodyPr wrap="square">
                <a:spAutoFit/>
              </a:bodyPr>
              <a:lstStyle/>
              <a:p>
                <a:r>
                  <a:rPr lang="en-US" altLang="zh-CN" sz="1800" kern="100" dirty="0">
                    <a:latin typeface="+mn-ea"/>
                    <a:cs typeface="Times New Roman" panose="02020603050405020304" pitchFamily="18" charset="0"/>
                  </a:rPr>
                  <a:t>【</a:t>
                </a:r>
                <a:r>
                  <a:rPr lang="zh-CN" altLang="en-US" sz="1800" kern="100" dirty="0">
                    <a:latin typeface="+mn-ea"/>
                    <a:cs typeface="Times New Roman" panose="02020603050405020304" pitchFamily="18" charset="0"/>
                  </a:rPr>
                  <a:t>禁忌</a:t>
                </a:r>
                <a:r>
                  <a:rPr lang="en-US" altLang="zh-CN" sz="1800" kern="100" dirty="0">
                    <a:latin typeface="+mn-ea"/>
                    <a:cs typeface="Times New Roman" panose="02020603050405020304" pitchFamily="18" charset="0"/>
                  </a:rPr>
                  <a:t>】</a:t>
                </a:r>
                <a:endParaRPr lang="zh-CN" altLang="en-US" dirty="0"/>
              </a:p>
            </p:txBody>
          </p:sp>
          <p:sp>
            <p:nvSpPr>
              <p:cNvPr id="102" name="文本框 101">
                <a:extLst>
                  <a:ext uri="{FF2B5EF4-FFF2-40B4-BE49-F238E27FC236}">
                    <a16:creationId xmlns:a16="http://schemas.microsoft.com/office/drawing/2014/main" id="{B0561B5C-3E23-D768-F1CE-80C8753150EC}"/>
                  </a:ext>
                </a:extLst>
              </p:cNvPr>
              <p:cNvSpPr txBox="1"/>
              <p:nvPr/>
            </p:nvSpPr>
            <p:spPr>
              <a:xfrm>
                <a:off x="273439" y="3863123"/>
                <a:ext cx="2157015" cy="307777"/>
              </a:xfrm>
              <a:prstGeom prst="rect">
                <a:avLst/>
              </a:prstGeom>
              <a:noFill/>
            </p:spPr>
            <p:txBody>
              <a:bodyPr wrap="square">
                <a:spAutoFit/>
              </a:bodyPr>
              <a:lstStyle/>
              <a:p>
                <a:r>
                  <a:rPr lang="zh-CN" altLang="en-US" sz="1400" kern="100" dirty="0">
                    <a:latin typeface="+mn-ea"/>
                    <a:cs typeface="Times New Roman" panose="02020603050405020304" pitchFamily="18" charset="0"/>
                  </a:rPr>
                  <a:t>对本品过敏者禁用。</a:t>
                </a:r>
              </a:p>
            </p:txBody>
          </p:sp>
          <p:sp>
            <p:nvSpPr>
              <p:cNvPr id="104" name="文本框 103">
                <a:extLst>
                  <a:ext uri="{FF2B5EF4-FFF2-40B4-BE49-F238E27FC236}">
                    <a16:creationId xmlns:a16="http://schemas.microsoft.com/office/drawing/2014/main" id="{C5318655-039D-2AD6-F19F-F0E937990C81}"/>
                  </a:ext>
                </a:extLst>
              </p:cNvPr>
              <p:cNvSpPr txBox="1"/>
              <p:nvPr/>
            </p:nvSpPr>
            <p:spPr>
              <a:xfrm>
                <a:off x="93815" y="4336686"/>
                <a:ext cx="2467692" cy="369332"/>
              </a:xfrm>
              <a:prstGeom prst="rect">
                <a:avLst/>
              </a:prstGeom>
              <a:noFill/>
            </p:spPr>
            <p:txBody>
              <a:bodyPr wrap="square">
                <a:spAutoFit/>
              </a:bodyPr>
              <a:lstStyle/>
              <a:p>
                <a:r>
                  <a:rPr lang="en-US" altLang="zh-CN" sz="1800" kern="100" dirty="0">
                    <a:latin typeface="+mn-ea"/>
                    <a:cs typeface="Times New Roman" panose="02020603050405020304" pitchFamily="18" charset="0"/>
                  </a:rPr>
                  <a:t>【</a:t>
                </a:r>
                <a:r>
                  <a:rPr lang="zh-CN" altLang="en-US" sz="1800" kern="100" dirty="0">
                    <a:latin typeface="+mn-ea"/>
                    <a:cs typeface="Times New Roman" panose="02020603050405020304" pitchFamily="18" charset="0"/>
                  </a:rPr>
                  <a:t>药物相互作用</a:t>
                </a:r>
                <a:r>
                  <a:rPr lang="en-US" altLang="zh-CN" sz="1800" kern="100" dirty="0">
                    <a:latin typeface="+mn-ea"/>
                    <a:cs typeface="Times New Roman" panose="02020603050405020304" pitchFamily="18" charset="0"/>
                  </a:rPr>
                  <a:t>】</a:t>
                </a:r>
                <a:endParaRPr lang="zh-CN" altLang="en-US" dirty="0"/>
              </a:p>
            </p:txBody>
          </p:sp>
          <p:sp>
            <p:nvSpPr>
              <p:cNvPr id="106" name="文本框 105">
                <a:extLst>
                  <a:ext uri="{FF2B5EF4-FFF2-40B4-BE49-F238E27FC236}">
                    <a16:creationId xmlns:a16="http://schemas.microsoft.com/office/drawing/2014/main" id="{CA7BC7D9-1927-DF0C-E0C2-323A7F0A3F31}"/>
                  </a:ext>
                </a:extLst>
              </p:cNvPr>
              <p:cNvSpPr txBox="1"/>
              <p:nvPr/>
            </p:nvSpPr>
            <p:spPr>
              <a:xfrm>
                <a:off x="238862" y="4879055"/>
                <a:ext cx="3294369" cy="1670073"/>
              </a:xfrm>
              <a:prstGeom prst="rect">
                <a:avLst/>
              </a:prstGeom>
              <a:noFill/>
            </p:spPr>
            <p:txBody>
              <a:bodyPr wrap="square">
                <a:spAutoFit/>
              </a:bodyPr>
              <a:lstStyle/>
              <a:p>
                <a:pPr>
                  <a:lnSpc>
                    <a:spcPct val="150000"/>
                  </a:lnSpc>
                </a:pPr>
                <a:r>
                  <a:rPr lang="zh-CN" altLang="en-US" sz="1400" kern="100" dirty="0">
                    <a:latin typeface="+mn-ea"/>
                    <a:cs typeface="Times New Roman" panose="02020603050405020304" pitchFamily="18" charset="0"/>
                  </a:rPr>
                  <a:t>本品能加强利血平、氯丙嗪的中枢镇静作用，拮抗苯丙胺的中枢兴奋作用，延长戊巴比妥钠和巴比妥钠的睡眠时间，加强戊巴比妥钠阈下剂量的睡眠作用。</a:t>
                </a:r>
                <a:endParaRPr lang="en-US" altLang="zh-CN" sz="1400" kern="100" dirty="0">
                  <a:latin typeface="+mn-ea"/>
                  <a:cs typeface="Times New Roman" panose="02020603050405020304" pitchFamily="18" charset="0"/>
                </a:endParaRPr>
              </a:p>
              <a:p>
                <a:pPr>
                  <a:lnSpc>
                    <a:spcPct val="150000"/>
                  </a:lnSpc>
                </a:pPr>
                <a:endParaRPr lang="en-US" altLang="zh-CN" sz="1400" kern="100" dirty="0">
                  <a:latin typeface="+mn-ea"/>
                  <a:cs typeface="Times New Roman" panose="02020603050405020304" pitchFamily="18" charset="0"/>
                </a:endParaRPr>
              </a:p>
            </p:txBody>
          </p:sp>
        </p:grpSp>
      </p:grpSp>
      <p:grpSp>
        <p:nvGrpSpPr>
          <p:cNvPr id="128" name="组合 127">
            <a:extLst>
              <a:ext uri="{FF2B5EF4-FFF2-40B4-BE49-F238E27FC236}">
                <a16:creationId xmlns:a16="http://schemas.microsoft.com/office/drawing/2014/main" id="{DFC5FFCD-5710-9A5B-C398-F9299FAB82C4}"/>
              </a:ext>
            </a:extLst>
          </p:cNvPr>
          <p:cNvGrpSpPr/>
          <p:nvPr/>
        </p:nvGrpSpPr>
        <p:grpSpPr>
          <a:xfrm>
            <a:off x="3987304" y="891112"/>
            <a:ext cx="3999121" cy="5517121"/>
            <a:chOff x="61863" y="1234553"/>
            <a:chExt cx="3437508" cy="5273629"/>
          </a:xfrm>
        </p:grpSpPr>
        <p:grpSp>
          <p:nvGrpSpPr>
            <p:cNvPr id="129" name="object 3">
              <a:extLst>
                <a:ext uri="{FF2B5EF4-FFF2-40B4-BE49-F238E27FC236}">
                  <a16:creationId xmlns:a16="http://schemas.microsoft.com/office/drawing/2014/main" id="{CBF706B8-BF28-B63A-B367-4EEBCBE4D5DD}"/>
                </a:ext>
              </a:extLst>
            </p:cNvPr>
            <p:cNvGrpSpPr/>
            <p:nvPr/>
          </p:nvGrpSpPr>
          <p:grpSpPr>
            <a:xfrm>
              <a:off x="219596" y="1234553"/>
              <a:ext cx="3279775" cy="5273629"/>
              <a:chOff x="347472" y="3044951"/>
              <a:chExt cx="3279775" cy="3614867"/>
            </a:xfrm>
          </p:grpSpPr>
          <p:sp>
            <p:nvSpPr>
              <p:cNvPr id="139" name="object 7">
                <a:extLst>
                  <a:ext uri="{FF2B5EF4-FFF2-40B4-BE49-F238E27FC236}">
                    <a16:creationId xmlns:a16="http://schemas.microsoft.com/office/drawing/2014/main" id="{C650ADA5-990F-83AB-0DD6-A7E04F7570BD}"/>
                  </a:ext>
                </a:extLst>
              </p:cNvPr>
              <p:cNvSpPr/>
              <p:nvPr/>
            </p:nvSpPr>
            <p:spPr>
              <a:xfrm>
                <a:off x="358140" y="3244595"/>
                <a:ext cx="3240405" cy="3415223"/>
              </a:xfrm>
              <a:custGeom>
                <a:avLst/>
                <a:gdLst/>
                <a:ahLst/>
                <a:cxnLst/>
                <a:rect l="l" t="t" r="r" b="b"/>
                <a:pathLst>
                  <a:path w="3240404" h="3274059">
                    <a:moveTo>
                      <a:pt x="0" y="121665"/>
                    </a:moveTo>
                    <a:lnTo>
                      <a:pt x="9558" y="74312"/>
                    </a:lnTo>
                    <a:lnTo>
                      <a:pt x="35625" y="35639"/>
                    </a:lnTo>
                    <a:lnTo>
                      <a:pt x="74286" y="9562"/>
                    </a:lnTo>
                    <a:lnTo>
                      <a:pt x="121627" y="0"/>
                    </a:lnTo>
                    <a:lnTo>
                      <a:pt x="3118358" y="0"/>
                    </a:lnTo>
                    <a:lnTo>
                      <a:pt x="3165711" y="9562"/>
                    </a:lnTo>
                    <a:lnTo>
                      <a:pt x="3204384" y="35639"/>
                    </a:lnTo>
                    <a:lnTo>
                      <a:pt x="3230461" y="74312"/>
                    </a:lnTo>
                    <a:lnTo>
                      <a:pt x="3240024" y="121665"/>
                    </a:lnTo>
                    <a:lnTo>
                      <a:pt x="3240024" y="3151924"/>
                    </a:lnTo>
                    <a:lnTo>
                      <a:pt x="3230461" y="3199265"/>
                    </a:lnTo>
                    <a:lnTo>
                      <a:pt x="3204384" y="3237926"/>
                    </a:lnTo>
                    <a:lnTo>
                      <a:pt x="3165711" y="3263993"/>
                    </a:lnTo>
                    <a:lnTo>
                      <a:pt x="3118358" y="3273552"/>
                    </a:lnTo>
                    <a:lnTo>
                      <a:pt x="121627" y="3273552"/>
                    </a:lnTo>
                    <a:lnTo>
                      <a:pt x="74286" y="3263993"/>
                    </a:lnTo>
                    <a:lnTo>
                      <a:pt x="35625" y="3237926"/>
                    </a:lnTo>
                    <a:lnTo>
                      <a:pt x="9558" y="3199265"/>
                    </a:lnTo>
                    <a:lnTo>
                      <a:pt x="0" y="3151924"/>
                    </a:lnTo>
                    <a:lnTo>
                      <a:pt x="0" y="121665"/>
                    </a:lnTo>
                    <a:close/>
                  </a:path>
                </a:pathLst>
              </a:custGeom>
              <a:ln w="28575">
                <a:solidFill>
                  <a:srgbClr val="003366"/>
                </a:solidFill>
              </a:ln>
            </p:spPr>
            <p:txBody>
              <a:bodyPr wrap="square" lIns="0" tIns="0" rIns="0" bIns="0" rtlCol="0"/>
              <a:lstStyle/>
              <a:p>
                <a:endParaRPr dirty="0"/>
              </a:p>
            </p:txBody>
          </p:sp>
          <p:sp>
            <p:nvSpPr>
              <p:cNvPr id="140" name="object 8">
                <a:extLst>
                  <a:ext uri="{FF2B5EF4-FFF2-40B4-BE49-F238E27FC236}">
                    <a16:creationId xmlns:a16="http://schemas.microsoft.com/office/drawing/2014/main" id="{7EC3E790-D9DE-63A7-67B1-DA2521E10E71}"/>
                  </a:ext>
                </a:extLst>
              </p:cNvPr>
              <p:cNvSpPr/>
              <p:nvPr/>
            </p:nvSpPr>
            <p:spPr>
              <a:xfrm>
                <a:off x="652272" y="3063482"/>
                <a:ext cx="2974975" cy="365644"/>
              </a:xfrm>
              <a:custGeom>
                <a:avLst/>
                <a:gdLst/>
                <a:ahLst/>
                <a:cxnLst/>
                <a:rect l="l" t="t" r="r" b="b"/>
                <a:pathLst>
                  <a:path w="2974975" h="323214">
                    <a:moveTo>
                      <a:pt x="2921000" y="0"/>
                    </a:moveTo>
                    <a:lnTo>
                      <a:pt x="53848" y="0"/>
                    </a:lnTo>
                    <a:lnTo>
                      <a:pt x="32886" y="4234"/>
                    </a:lnTo>
                    <a:lnTo>
                      <a:pt x="15770" y="15779"/>
                    </a:lnTo>
                    <a:lnTo>
                      <a:pt x="4231" y="32896"/>
                    </a:lnTo>
                    <a:lnTo>
                      <a:pt x="0" y="53848"/>
                    </a:lnTo>
                    <a:lnTo>
                      <a:pt x="0" y="269239"/>
                    </a:lnTo>
                    <a:lnTo>
                      <a:pt x="4231" y="290191"/>
                    </a:lnTo>
                    <a:lnTo>
                      <a:pt x="15770" y="307308"/>
                    </a:lnTo>
                    <a:lnTo>
                      <a:pt x="32886" y="318853"/>
                    </a:lnTo>
                    <a:lnTo>
                      <a:pt x="53848" y="323088"/>
                    </a:lnTo>
                    <a:lnTo>
                      <a:pt x="2921000" y="323088"/>
                    </a:lnTo>
                    <a:lnTo>
                      <a:pt x="2941951" y="318853"/>
                    </a:lnTo>
                    <a:lnTo>
                      <a:pt x="2959068" y="307308"/>
                    </a:lnTo>
                    <a:lnTo>
                      <a:pt x="2970613" y="290191"/>
                    </a:lnTo>
                    <a:lnTo>
                      <a:pt x="2974848" y="269239"/>
                    </a:lnTo>
                    <a:lnTo>
                      <a:pt x="2974848" y="53848"/>
                    </a:lnTo>
                    <a:lnTo>
                      <a:pt x="2970613" y="32896"/>
                    </a:lnTo>
                    <a:lnTo>
                      <a:pt x="2959068" y="15779"/>
                    </a:lnTo>
                    <a:lnTo>
                      <a:pt x="2941951" y="4234"/>
                    </a:lnTo>
                    <a:lnTo>
                      <a:pt x="2921000" y="0"/>
                    </a:lnTo>
                    <a:close/>
                  </a:path>
                </a:pathLst>
              </a:custGeom>
              <a:solidFill>
                <a:srgbClr val="005194"/>
              </a:solidFill>
            </p:spPr>
            <p:txBody>
              <a:bodyPr wrap="square" lIns="0" tIns="0" rIns="0" bIns="0" rtlCol="0"/>
              <a:lstStyle/>
              <a:p>
                <a:endParaRPr/>
              </a:p>
            </p:txBody>
          </p:sp>
          <p:sp>
            <p:nvSpPr>
              <p:cNvPr id="141" name="object 9">
                <a:extLst>
                  <a:ext uri="{FF2B5EF4-FFF2-40B4-BE49-F238E27FC236}">
                    <a16:creationId xmlns:a16="http://schemas.microsoft.com/office/drawing/2014/main" id="{FD8F63E5-1E78-B0EB-E8AE-E37C60B07D08}"/>
                  </a:ext>
                </a:extLst>
              </p:cNvPr>
              <p:cNvSpPr/>
              <p:nvPr/>
            </p:nvSpPr>
            <p:spPr>
              <a:xfrm>
                <a:off x="347472" y="3044951"/>
                <a:ext cx="414655" cy="414655"/>
              </a:xfrm>
              <a:custGeom>
                <a:avLst/>
                <a:gdLst/>
                <a:ahLst/>
                <a:cxnLst/>
                <a:rect l="l" t="t" r="r" b="b"/>
                <a:pathLst>
                  <a:path w="414655" h="414654">
                    <a:moveTo>
                      <a:pt x="207264" y="0"/>
                    </a:moveTo>
                    <a:lnTo>
                      <a:pt x="159741" y="5476"/>
                    </a:lnTo>
                    <a:lnTo>
                      <a:pt x="116116" y="21073"/>
                    </a:lnTo>
                    <a:lnTo>
                      <a:pt x="77632" y="45546"/>
                    </a:lnTo>
                    <a:lnTo>
                      <a:pt x="45534" y="77648"/>
                    </a:lnTo>
                    <a:lnTo>
                      <a:pt x="21067" y="116132"/>
                    </a:lnTo>
                    <a:lnTo>
                      <a:pt x="5474" y="159753"/>
                    </a:lnTo>
                    <a:lnTo>
                      <a:pt x="0" y="207263"/>
                    </a:lnTo>
                    <a:lnTo>
                      <a:pt x="5474" y="254774"/>
                    </a:lnTo>
                    <a:lnTo>
                      <a:pt x="21067" y="298395"/>
                    </a:lnTo>
                    <a:lnTo>
                      <a:pt x="45534" y="336879"/>
                    </a:lnTo>
                    <a:lnTo>
                      <a:pt x="77632" y="368981"/>
                    </a:lnTo>
                    <a:lnTo>
                      <a:pt x="116116" y="393454"/>
                    </a:lnTo>
                    <a:lnTo>
                      <a:pt x="159741" y="409051"/>
                    </a:lnTo>
                    <a:lnTo>
                      <a:pt x="207264" y="414527"/>
                    </a:lnTo>
                    <a:lnTo>
                      <a:pt x="254786" y="409051"/>
                    </a:lnTo>
                    <a:lnTo>
                      <a:pt x="298411" y="393454"/>
                    </a:lnTo>
                    <a:lnTo>
                      <a:pt x="336895" y="368981"/>
                    </a:lnTo>
                    <a:lnTo>
                      <a:pt x="368993" y="336879"/>
                    </a:lnTo>
                    <a:lnTo>
                      <a:pt x="393460" y="298395"/>
                    </a:lnTo>
                    <a:lnTo>
                      <a:pt x="409053" y="254774"/>
                    </a:lnTo>
                    <a:lnTo>
                      <a:pt x="414528" y="207263"/>
                    </a:lnTo>
                    <a:lnTo>
                      <a:pt x="409053" y="159753"/>
                    </a:lnTo>
                    <a:lnTo>
                      <a:pt x="393460" y="116132"/>
                    </a:lnTo>
                    <a:lnTo>
                      <a:pt x="368993" y="77648"/>
                    </a:lnTo>
                    <a:lnTo>
                      <a:pt x="336895" y="45546"/>
                    </a:lnTo>
                    <a:lnTo>
                      <a:pt x="298411" y="21073"/>
                    </a:lnTo>
                    <a:lnTo>
                      <a:pt x="254786" y="5476"/>
                    </a:lnTo>
                    <a:lnTo>
                      <a:pt x="207264" y="0"/>
                    </a:lnTo>
                    <a:close/>
                  </a:path>
                </a:pathLst>
              </a:custGeom>
              <a:solidFill>
                <a:srgbClr val="FFFFFF"/>
              </a:solidFill>
            </p:spPr>
            <p:txBody>
              <a:bodyPr wrap="square" lIns="0" tIns="0" rIns="0" bIns="0" rtlCol="0"/>
              <a:lstStyle/>
              <a:p>
                <a:endParaRPr/>
              </a:p>
            </p:txBody>
          </p:sp>
          <p:sp>
            <p:nvSpPr>
              <p:cNvPr id="142" name="object 10">
                <a:extLst>
                  <a:ext uri="{FF2B5EF4-FFF2-40B4-BE49-F238E27FC236}">
                    <a16:creationId xmlns:a16="http://schemas.microsoft.com/office/drawing/2014/main" id="{8B87C59A-4021-00C8-BAA6-7E134B428A16}"/>
                  </a:ext>
                </a:extLst>
              </p:cNvPr>
              <p:cNvSpPr/>
              <p:nvPr/>
            </p:nvSpPr>
            <p:spPr>
              <a:xfrm>
                <a:off x="356616" y="3057143"/>
                <a:ext cx="393700" cy="390525"/>
              </a:xfrm>
              <a:custGeom>
                <a:avLst/>
                <a:gdLst/>
                <a:ahLst/>
                <a:cxnLst/>
                <a:rect l="l" t="t" r="r" b="b"/>
                <a:pathLst>
                  <a:path w="393700" h="390525">
                    <a:moveTo>
                      <a:pt x="196596" y="0"/>
                    </a:moveTo>
                    <a:lnTo>
                      <a:pt x="151519" y="5154"/>
                    </a:lnTo>
                    <a:lnTo>
                      <a:pt x="110140" y="19834"/>
                    </a:lnTo>
                    <a:lnTo>
                      <a:pt x="73637" y="42867"/>
                    </a:lnTo>
                    <a:lnTo>
                      <a:pt x="43191" y="73080"/>
                    </a:lnTo>
                    <a:lnTo>
                      <a:pt x="19983" y="109301"/>
                    </a:lnTo>
                    <a:lnTo>
                      <a:pt x="5192" y="150356"/>
                    </a:lnTo>
                    <a:lnTo>
                      <a:pt x="0" y="195071"/>
                    </a:lnTo>
                    <a:lnTo>
                      <a:pt x="5192" y="239787"/>
                    </a:lnTo>
                    <a:lnTo>
                      <a:pt x="19983" y="280842"/>
                    </a:lnTo>
                    <a:lnTo>
                      <a:pt x="43191" y="317063"/>
                    </a:lnTo>
                    <a:lnTo>
                      <a:pt x="73637" y="347276"/>
                    </a:lnTo>
                    <a:lnTo>
                      <a:pt x="110140" y="370309"/>
                    </a:lnTo>
                    <a:lnTo>
                      <a:pt x="151519" y="384989"/>
                    </a:lnTo>
                    <a:lnTo>
                      <a:pt x="196596" y="390143"/>
                    </a:lnTo>
                    <a:lnTo>
                      <a:pt x="241672" y="384989"/>
                    </a:lnTo>
                    <a:lnTo>
                      <a:pt x="283051" y="370309"/>
                    </a:lnTo>
                    <a:lnTo>
                      <a:pt x="319554" y="347276"/>
                    </a:lnTo>
                    <a:lnTo>
                      <a:pt x="350000" y="317063"/>
                    </a:lnTo>
                    <a:lnTo>
                      <a:pt x="373208" y="280842"/>
                    </a:lnTo>
                    <a:lnTo>
                      <a:pt x="387999" y="239787"/>
                    </a:lnTo>
                    <a:lnTo>
                      <a:pt x="393192" y="195071"/>
                    </a:lnTo>
                    <a:lnTo>
                      <a:pt x="387999" y="150356"/>
                    </a:lnTo>
                    <a:lnTo>
                      <a:pt x="373208" y="109301"/>
                    </a:lnTo>
                    <a:lnTo>
                      <a:pt x="350000" y="73080"/>
                    </a:lnTo>
                    <a:lnTo>
                      <a:pt x="319554" y="42867"/>
                    </a:lnTo>
                    <a:lnTo>
                      <a:pt x="283051" y="19834"/>
                    </a:lnTo>
                    <a:lnTo>
                      <a:pt x="241672" y="5154"/>
                    </a:lnTo>
                    <a:lnTo>
                      <a:pt x="196596" y="0"/>
                    </a:lnTo>
                    <a:close/>
                  </a:path>
                </a:pathLst>
              </a:custGeom>
              <a:solidFill>
                <a:srgbClr val="005194"/>
              </a:solidFill>
            </p:spPr>
            <p:txBody>
              <a:bodyPr wrap="square" lIns="0" tIns="0" rIns="0" bIns="0" rtlCol="0"/>
              <a:lstStyle/>
              <a:p>
                <a:endParaRPr/>
              </a:p>
            </p:txBody>
          </p:sp>
          <p:sp>
            <p:nvSpPr>
              <p:cNvPr id="143" name="object 11">
                <a:extLst>
                  <a:ext uri="{FF2B5EF4-FFF2-40B4-BE49-F238E27FC236}">
                    <a16:creationId xmlns:a16="http://schemas.microsoft.com/office/drawing/2014/main" id="{18D0EE07-336B-F538-51E6-047922E7201B}"/>
                  </a:ext>
                </a:extLst>
              </p:cNvPr>
              <p:cNvSpPr/>
              <p:nvPr/>
            </p:nvSpPr>
            <p:spPr>
              <a:xfrm>
                <a:off x="423672" y="3130295"/>
                <a:ext cx="259079" cy="243840"/>
              </a:xfrm>
              <a:custGeom>
                <a:avLst/>
                <a:gdLst/>
                <a:ahLst/>
                <a:cxnLst/>
                <a:rect l="l" t="t" r="r" b="b"/>
                <a:pathLst>
                  <a:path w="259079" h="243839">
                    <a:moveTo>
                      <a:pt x="162636" y="0"/>
                    </a:moveTo>
                    <a:lnTo>
                      <a:pt x="36372" y="0"/>
                    </a:lnTo>
                    <a:lnTo>
                      <a:pt x="23102" y="2063"/>
                    </a:lnTo>
                    <a:lnTo>
                      <a:pt x="11442" y="7937"/>
                    </a:lnTo>
                    <a:lnTo>
                      <a:pt x="3154" y="17144"/>
                    </a:lnTo>
                    <a:lnTo>
                      <a:pt x="0" y="29209"/>
                    </a:lnTo>
                    <a:lnTo>
                      <a:pt x="0" y="214629"/>
                    </a:lnTo>
                    <a:lnTo>
                      <a:pt x="3154" y="226474"/>
                    </a:lnTo>
                    <a:lnTo>
                      <a:pt x="11442" y="235569"/>
                    </a:lnTo>
                    <a:lnTo>
                      <a:pt x="23102" y="241401"/>
                    </a:lnTo>
                    <a:lnTo>
                      <a:pt x="36372" y="243458"/>
                    </a:lnTo>
                    <a:lnTo>
                      <a:pt x="222707" y="243458"/>
                    </a:lnTo>
                    <a:lnTo>
                      <a:pt x="235913" y="241401"/>
                    </a:lnTo>
                    <a:lnTo>
                      <a:pt x="247434" y="235569"/>
                    </a:lnTo>
                    <a:lnTo>
                      <a:pt x="250606" y="232028"/>
                    </a:lnTo>
                    <a:lnTo>
                      <a:pt x="24104" y="232028"/>
                    </a:lnTo>
                    <a:lnTo>
                      <a:pt x="18389" y="220217"/>
                    </a:lnTo>
                    <a:lnTo>
                      <a:pt x="18389" y="23240"/>
                    </a:lnTo>
                    <a:lnTo>
                      <a:pt x="24104" y="11429"/>
                    </a:lnTo>
                    <a:lnTo>
                      <a:pt x="162636" y="11429"/>
                    </a:lnTo>
                    <a:lnTo>
                      <a:pt x="162636" y="0"/>
                    </a:lnTo>
                    <a:close/>
                  </a:path>
                  <a:path w="259079" h="243839">
                    <a:moveTo>
                      <a:pt x="258673" y="92963"/>
                    </a:moveTo>
                    <a:lnTo>
                      <a:pt x="240690" y="92963"/>
                    </a:lnTo>
                    <a:lnTo>
                      <a:pt x="240690" y="220217"/>
                    </a:lnTo>
                    <a:lnTo>
                      <a:pt x="234975" y="232028"/>
                    </a:lnTo>
                    <a:lnTo>
                      <a:pt x="250606" y="232028"/>
                    </a:lnTo>
                    <a:lnTo>
                      <a:pt x="255582" y="226474"/>
                    </a:lnTo>
                    <a:lnTo>
                      <a:pt x="258673" y="214629"/>
                    </a:lnTo>
                    <a:lnTo>
                      <a:pt x="258673" y="92963"/>
                    </a:lnTo>
                    <a:close/>
                  </a:path>
                  <a:path w="259079" h="243839">
                    <a:moveTo>
                      <a:pt x="204679" y="7334"/>
                    </a:moveTo>
                    <a:lnTo>
                      <a:pt x="198019" y="8358"/>
                    </a:lnTo>
                    <a:lnTo>
                      <a:pt x="192468" y="11429"/>
                    </a:lnTo>
                    <a:lnTo>
                      <a:pt x="72326" y="127634"/>
                    </a:lnTo>
                    <a:lnTo>
                      <a:pt x="66205" y="133476"/>
                    </a:lnTo>
                    <a:lnTo>
                      <a:pt x="66205" y="139445"/>
                    </a:lnTo>
                    <a:lnTo>
                      <a:pt x="30238" y="203326"/>
                    </a:lnTo>
                    <a:lnTo>
                      <a:pt x="31286" y="210647"/>
                    </a:lnTo>
                    <a:lnTo>
                      <a:pt x="34020" y="215312"/>
                    </a:lnTo>
                    <a:lnTo>
                      <a:pt x="37825" y="216810"/>
                    </a:lnTo>
                    <a:lnTo>
                      <a:pt x="42087" y="214629"/>
                    </a:lnTo>
                    <a:lnTo>
                      <a:pt x="65753" y="203326"/>
                    </a:lnTo>
                    <a:lnTo>
                      <a:pt x="48221" y="203326"/>
                    </a:lnTo>
                    <a:lnTo>
                      <a:pt x="48221" y="197357"/>
                    </a:lnTo>
                    <a:lnTo>
                      <a:pt x="72326" y="156844"/>
                    </a:lnTo>
                    <a:lnTo>
                      <a:pt x="99547" y="156844"/>
                    </a:lnTo>
                    <a:lnTo>
                      <a:pt x="87498" y="144645"/>
                    </a:lnTo>
                    <a:lnTo>
                      <a:pt x="84594" y="139445"/>
                    </a:lnTo>
                    <a:lnTo>
                      <a:pt x="174904" y="52450"/>
                    </a:lnTo>
                    <a:lnTo>
                      <a:pt x="196604" y="52450"/>
                    </a:lnTo>
                    <a:lnTo>
                      <a:pt x="186753" y="40512"/>
                    </a:lnTo>
                    <a:lnTo>
                      <a:pt x="198602" y="29209"/>
                    </a:lnTo>
                    <a:lnTo>
                      <a:pt x="204723" y="23240"/>
                    </a:lnTo>
                    <a:lnTo>
                      <a:pt x="231953" y="23240"/>
                    </a:lnTo>
                    <a:lnTo>
                      <a:pt x="216585" y="11429"/>
                    </a:lnTo>
                    <a:lnTo>
                      <a:pt x="211263" y="8358"/>
                    </a:lnTo>
                    <a:lnTo>
                      <a:pt x="204679" y="7334"/>
                    </a:lnTo>
                    <a:close/>
                  </a:path>
                  <a:path w="259079" h="243839">
                    <a:moveTo>
                      <a:pt x="99547" y="156844"/>
                    </a:moveTo>
                    <a:lnTo>
                      <a:pt x="72326" y="156844"/>
                    </a:lnTo>
                    <a:lnTo>
                      <a:pt x="96443" y="174116"/>
                    </a:lnTo>
                    <a:lnTo>
                      <a:pt x="54343" y="203326"/>
                    </a:lnTo>
                    <a:lnTo>
                      <a:pt x="65753" y="203326"/>
                    </a:lnTo>
                    <a:lnTo>
                      <a:pt x="114414" y="180086"/>
                    </a:lnTo>
                    <a:lnTo>
                      <a:pt x="120548" y="180086"/>
                    </a:lnTo>
                    <a:lnTo>
                      <a:pt x="132887" y="168148"/>
                    </a:lnTo>
                    <a:lnTo>
                      <a:pt x="108699" y="168148"/>
                    </a:lnTo>
                    <a:lnTo>
                      <a:pt x="102345" y="159662"/>
                    </a:lnTo>
                    <a:lnTo>
                      <a:pt x="99547" y="156844"/>
                    </a:lnTo>
                    <a:close/>
                  </a:path>
                  <a:path w="259079" h="243839">
                    <a:moveTo>
                      <a:pt x="196604" y="52450"/>
                    </a:moveTo>
                    <a:lnTo>
                      <a:pt x="174904" y="52450"/>
                    </a:lnTo>
                    <a:lnTo>
                      <a:pt x="198602" y="81152"/>
                    </a:lnTo>
                    <a:lnTo>
                      <a:pt x="108699" y="168148"/>
                    </a:lnTo>
                    <a:lnTo>
                      <a:pt x="132887" y="168148"/>
                    </a:lnTo>
                    <a:lnTo>
                      <a:pt x="234616" y="69723"/>
                    </a:lnTo>
                    <a:lnTo>
                      <a:pt x="210858" y="69723"/>
                    </a:lnTo>
                    <a:lnTo>
                      <a:pt x="196604" y="52450"/>
                    </a:lnTo>
                    <a:close/>
                  </a:path>
                  <a:path w="259079" h="243839">
                    <a:moveTo>
                      <a:pt x="231953" y="23240"/>
                    </a:moveTo>
                    <a:lnTo>
                      <a:pt x="210858" y="23240"/>
                    </a:lnTo>
                    <a:lnTo>
                      <a:pt x="210858" y="29209"/>
                    </a:lnTo>
                    <a:lnTo>
                      <a:pt x="228841" y="40512"/>
                    </a:lnTo>
                    <a:lnTo>
                      <a:pt x="234926" y="46434"/>
                    </a:lnTo>
                    <a:lnTo>
                      <a:pt x="234975" y="52450"/>
                    </a:lnTo>
                    <a:lnTo>
                      <a:pt x="228841" y="52450"/>
                    </a:lnTo>
                    <a:lnTo>
                      <a:pt x="210858" y="69723"/>
                    </a:lnTo>
                    <a:lnTo>
                      <a:pt x="234616" y="69723"/>
                    </a:lnTo>
                    <a:lnTo>
                      <a:pt x="246824" y="57912"/>
                    </a:lnTo>
                    <a:lnTo>
                      <a:pt x="250267" y="52798"/>
                    </a:lnTo>
                    <a:lnTo>
                      <a:pt x="251415" y="46434"/>
                    </a:lnTo>
                    <a:lnTo>
                      <a:pt x="250267" y="39999"/>
                    </a:lnTo>
                    <a:lnTo>
                      <a:pt x="246824" y="34670"/>
                    </a:lnTo>
                    <a:lnTo>
                      <a:pt x="231953" y="23240"/>
                    </a:lnTo>
                    <a:close/>
                  </a:path>
                </a:pathLst>
              </a:custGeom>
              <a:solidFill>
                <a:srgbClr val="FFFFFF"/>
              </a:solidFill>
            </p:spPr>
            <p:txBody>
              <a:bodyPr wrap="square" lIns="0" tIns="0" rIns="0" bIns="0" rtlCol="0"/>
              <a:lstStyle/>
              <a:p>
                <a:endParaRPr/>
              </a:p>
            </p:txBody>
          </p:sp>
        </p:grpSp>
        <p:sp>
          <p:nvSpPr>
            <p:cNvPr id="130" name="object 45">
              <a:extLst>
                <a:ext uri="{FF2B5EF4-FFF2-40B4-BE49-F238E27FC236}">
                  <a16:creationId xmlns:a16="http://schemas.microsoft.com/office/drawing/2014/main" id="{AD6A3E51-A72D-B6CD-FF48-28A265358DA6}"/>
                </a:ext>
              </a:extLst>
            </p:cNvPr>
            <p:cNvSpPr txBox="1"/>
            <p:nvPr/>
          </p:nvSpPr>
          <p:spPr>
            <a:xfrm>
              <a:off x="61863" y="1386623"/>
              <a:ext cx="3321324" cy="277032"/>
            </a:xfrm>
            <a:prstGeom prst="rect">
              <a:avLst/>
            </a:prstGeom>
          </p:spPr>
          <p:txBody>
            <a:bodyPr vert="horz" wrap="square" lIns="0" tIns="12700" rIns="0" bIns="0" rtlCol="0">
              <a:spAutoFit/>
            </a:bodyPr>
            <a:lstStyle/>
            <a:p>
              <a:pPr marL="386080" algn="ctr">
                <a:spcBef>
                  <a:spcPts val="100"/>
                </a:spcBef>
              </a:pPr>
              <a:r>
                <a:rPr lang="zh-CN" altLang="en-US" b="1" dirty="0">
                  <a:solidFill>
                    <a:srgbClr val="FFFFFF"/>
                  </a:solidFill>
                  <a:latin typeface="Microsoft YaHei"/>
                </a:rPr>
                <a:t>国内外不良反应报告</a:t>
              </a:r>
              <a:endParaRPr b="1" dirty="0">
                <a:solidFill>
                  <a:srgbClr val="FFFFFF"/>
                </a:solidFill>
                <a:latin typeface="Microsoft YaHei"/>
              </a:endParaRPr>
            </a:p>
          </p:txBody>
        </p:sp>
      </p:grpSp>
      <p:sp>
        <p:nvSpPr>
          <p:cNvPr id="146" name="文本框 145">
            <a:extLst>
              <a:ext uri="{FF2B5EF4-FFF2-40B4-BE49-F238E27FC236}">
                <a16:creationId xmlns:a16="http://schemas.microsoft.com/office/drawing/2014/main" id="{36C187E0-95C5-D7C7-D6F1-E86E5F9127E7}"/>
              </a:ext>
            </a:extLst>
          </p:cNvPr>
          <p:cNvSpPr txBox="1"/>
          <p:nvPr/>
        </p:nvSpPr>
        <p:spPr>
          <a:xfrm>
            <a:off x="4183385" y="1735635"/>
            <a:ext cx="3803040" cy="4611519"/>
          </a:xfrm>
          <a:prstGeom prst="rect">
            <a:avLst/>
          </a:prstGeom>
          <a:noFill/>
        </p:spPr>
        <p:txBody>
          <a:bodyPr wrap="square">
            <a:spAutoFit/>
          </a:bodyPr>
          <a:lstStyle/>
          <a:p>
            <a:pPr marL="285750" indent="-285750">
              <a:lnSpc>
                <a:spcPct val="150000"/>
              </a:lnSpc>
              <a:buFont typeface="Wingdings" panose="05000000000000000000" pitchFamily="2" charset="2"/>
              <a:buChar char="Ø"/>
            </a:pPr>
            <a:r>
              <a:rPr lang="zh-CN" altLang="en-US" dirty="0"/>
              <a:t>药监部门</a:t>
            </a:r>
            <a:r>
              <a:rPr lang="zh-CN" altLang="en-US" b="1" dirty="0">
                <a:solidFill>
                  <a:srgbClr val="003366"/>
                </a:solidFill>
              </a:rPr>
              <a:t>近</a:t>
            </a:r>
            <a:r>
              <a:rPr lang="en-US" altLang="zh-CN" b="1" dirty="0">
                <a:solidFill>
                  <a:srgbClr val="003366"/>
                </a:solidFill>
              </a:rPr>
              <a:t>5</a:t>
            </a:r>
            <a:r>
              <a:rPr lang="zh-CN" altLang="en-US" b="1" dirty="0">
                <a:solidFill>
                  <a:srgbClr val="003366"/>
                </a:solidFill>
              </a:rPr>
              <a:t>年内没有发布</a:t>
            </a:r>
            <a:r>
              <a:rPr lang="zh-CN" altLang="en-US" dirty="0"/>
              <a:t>关于薄芝糖肽注射液的安全性公告。</a:t>
            </a:r>
            <a:endParaRPr lang="en-US" altLang="zh-CN" dirty="0"/>
          </a:p>
          <a:p>
            <a:pPr>
              <a:lnSpc>
                <a:spcPct val="150000"/>
              </a:lnSpc>
            </a:pPr>
            <a:endParaRPr lang="en-US" altLang="zh-CN" dirty="0"/>
          </a:p>
          <a:p>
            <a:pPr marL="285750" indent="-285750">
              <a:lnSpc>
                <a:spcPct val="150000"/>
              </a:lnSpc>
              <a:buFont typeface="Wingdings" panose="05000000000000000000" pitchFamily="2" charset="2"/>
              <a:buChar char="Ø"/>
            </a:pPr>
            <a:r>
              <a:rPr lang="en-US" altLang="zh-CN" dirty="0"/>
              <a:t>《</a:t>
            </a:r>
            <a:r>
              <a:rPr lang="zh-CN" altLang="en-US" dirty="0"/>
              <a:t>薄芝糖肽注射液不良反应文献分析</a:t>
            </a:r>
            <a:r>
              <a:rPr lang="en-US" altLang="zh-CN" dirty="0"/>
              <a:t>》</a:t>
            </a:r>
            <a:r>
              <a:rPr lang="en-US" altLang="zh-CN" baseline="30000" dirty="0"/>
              <a:t>[1]</a:t>
            </a:r>
            <a:r>
              <a:rPr lang="zh-CN" altLang="en-US" dirty="0"/>
              <a:t>一文中，对薄芝糖肽注射液的不良反应进行回顾分析，薄芝糖肽注射液不良反应一般转归良好，停药后患者症状全部好转。薄芝糖肽注射液未收到来自国外报告的不良反应。</a:t>
            </a:r>
          </a:p>
          <a:p>
            <a:pPr marL="285750" indent="-285750">
              <a:lnSpc>
                <a:spcPct val="150000"/>
              </a:lnSpc>
              <a:buFont typeface="Wingdings" panose="05000000000000000000" pitchFamily="2" charset="2"/>
              <a:buChar char="Ø"/>
            </a:pPr>
            <a:endParaRPr lang="zh-CN" altLang="en-US" dirty="0"/>
          </a:p>
        </p:txBody>
      </p:sp>
      <p:grpSp>
        <p:nvGrpSpPr>
          <p:cNvPr id="147" name="组合 146">
            <a:extLst>
              <a:ext uri="{FF2B5EF4-FFF2-40B4-BE49-F238E27FC236}">
                <a16:creationId xmlns:a16="http://schemas.microsoft.com/office/drawing/2014/main" id="{20BCA465-6DF2-5E22-27DD-408FB1723683}"/>
              </a:ext>
            </a:extLst>
          </p:cNvPr>
          <p:cNvGrpSpPr/>
          <p:nvPr/>
        </p:nvGrpSpPr>
        <p:grpSpPr>
          <a:xfrm>
            <a:off x="8358748" y="848301"/>
            <a:ext cx="3683003" cy="5559931"/>
            <a:chOff x="189946" y="1234553"/>
            <a:chExt cx="3418795" cy="5273629"/>
          </a:xfrm>
        </p:grpSpPr>
        <p:grpSp>
          <p:nvGrpSpPr>
            <p:cNvPr id="148" name="object 3">
              <a:extLst>
                <a:ext uri="{FF2B5EF4-FFF2-40B4-BE49-F238E27FC236}">
                  <a16:creationId xmlns:a16="http://schemas.microsoft.com/office/drawing/2014/main" id="{0687139C-BA18-66F9-3990-846954A7912B}"/>
                </a:ext>
              </a:extLst>
            </p:cNvPr>
            <p:cNvGrpSpPr/>
            <p:nvPr/>
          </p:nvGrpSpPr>
          <p:grpSpPr>
            <a:xfrm>
              <a:off x="219596" y="1234553"/>
              <a:ext cx="3389145" cy="5273629"/>
              <a:chOff x="347472" y="3044951"/>
              <a:chExt cx="3389145" cy="3614867"/>
            </a:xfrm>
          </p:grpSpPr>
          <p:sp>
            <p:nvSpPr>
              <p:cNvPr id="150" name="object 7">
                <a:extLst>
                  <a:ext uri="{FF2B5EF4-FFF2-40B4-BE49-F238E27FC236}">
                    <a16:creationId xmlns:a16="http://schemas.microsoft.com/office/drawing/2014/main" id="{F2885EC0-5A92-62C3-FD5D-B583CE1E9986}"/>
                  </a:ext>
                </a:extLst>
              </p:cNvPr>
              <p:cNvSpPr/>
              <p:nvPr/>
            </p:nvSpPr>
            <p:spPr>
              <a:xfrm>
                <a:off x="358140" y="3244595"/>
                <a:ext cx="3378477" cy="3415223"/>
              </a:xfrm>
              <a:custGeom>
                <a:avLst/>
                <a:gdLst/>
                <a:ahLst/>
                <a:cxnLst/>
                <a:rect l="l" t="t" r="r" b="b"/>
                <a:pathLst>
                  <a:path w="3240404" h="3274059">
                    <a:moveTo>
                      <a:pt x="0" y="121665"/>
                    </a:moveTo>
                    <a:lnTo>
                      <a:pt x="9558" y="74312"/>
                    </a:lnTo>
                    <a:lnTo>
                      <a:pt x="35625" y="35639"/>
                    </a:lnTo>
                    <a:lnTo>
                      <a:pt x="74286" y="9562"/>
                    </a:lnTo>
                    <a:lnTo>
                      <a:pt x="121627" y="0"/>
                    </a:lnTo>
                    <a:lnTo>
                      <a:pt x="3118358" y="0"/>
                    </a:lnTo>
                    <a:lnTo>
                      <a:pt x="3165711" y="9562"/>
                    </a:lnTo>
                    <a:lnTo>
                      <a:pt x="3204384" y="35639"/>
                    </a:lnTo>
                    <a:lnTo>
                      <a:pt x="3230461" y="74312"/>
                    </a:lnTo>
                    <a:lnTo>
                      <a:pt x="3240024" y="121665"/>
                    </a:lnTo>
                    <a:lnTo>
                      <a:pt x="3240024" y="3151924"/>
                    </a:lnTo>
                    <a:lnTo>
                      <a:pt x="3230461" y="3199265"/>
                    </a:lnTo>
                    <a:lnTo>
                      <a:pt x="3204384" y="3237926"/>
                    </a:lnTo>
                    <a:lnTo>
                      <a:pt x="3165711" y="3263993"/>
                    </a:lnTo>
                    <a:lnTo>
                      <a:pt x="3118358" y="3273552"/>
                    </a:lnTo>
                    <a:lnTo>
                      <a:pt x="121627" y="3273552"/>
                    </a:lnTo>
                    <a:lnTo>
                      <a:pt x="74286" y="3263993"/>
                    </a:lnTo>
                    <a:lnTo>
                      <a:pt x="35625" y="3237926"/>
                    </a:lnTo>
                    <a:lnTo>
                      <a:pt x="9558" y="3199265"/>
                    </a:lnTo>
                    <a:lnTo>
                      <a:pt x="0" y="3151924"/>
                    </a:lnTo>
                    <a:lnTo>
                      <a:pt x="0" y="121665"/>
                    </a:lnTo>
                    <a:close/>
                  </a:path>
                </a:pathLst>
              </a:custGeom>
              <a:ln w="28575">
                <a:solidFill>
                  <a:srgbClr val="003366"/>
                </a:solidFill>
              </a:ln>
            </p:spPr>
            <p:txBody>
              <a:bodyPr wrap="square" lIns="0" tIns="0" rIns="0" bIns="0" rtlCol="0"/>
              <a:lstStyle/>
              <a:p>
                <a:endParaRPr dirty="0"/>
              </a:p>
            </p:txBody>
          </p:sp>
          <p:sp>
            <p:nvSpPr>
              <p:cNvPr id="151" name="object 8">
                <a:extLst>
                  <a:ext uri="{FF2B5EF4-FFF2-40B4-BE49-F238E27FC236}">
                    <a16:creationId xmlns:a16="http://schemas.microsoft.com/office/drawing/2014/main" id="{514A9BB1-F313-2AB3-741B-E0127AD0FA14}"/>
                  </a:ext>
                </a:extLst>
              </p:cNvPr>
              <p:cNvSpPr/>
              <p:nvPr/>
            </p:nvSpPr>
            <p:spPr>
              <a:xfrm>
                <a:off x="623570" y="3084307"/>
                <a:ext cx="3063514" cy="414655"/>
              </a:xfrm>
              <a:custGeom>
                <a:avLst/>
                <a:gdLst/>
                <a:ahLst/>
                <a:cxnLst/>
                <a:rect l="l" t="t" r="r" b="b"/>
                <a:pathLst>
                  <a:path w="2974975" h="323214">
                    <a:moveTo>
                      <a:pt x="2921000" y="0"/>
                    </a:moveTo>
                    <a:lnTo>
                      <a:pt x="53848" y="0"/>
                    </a:lnTo>
                    <a:lnTo>
                      <a:pt x="32886" y="4234"/>
                    </a:lnTo>
                    <a:lnTo>
                      <a:pt x="15770" y="15779"/>
                    </a:lnTo>
                    <a:lnTo>
                      <a:pt x="4231" y="32896"/>
                    </a:lnTo>
                    <a:lnTo>
                      <a:pt x="0" y="53848"/>
                    </a:lnTo>
                    <a:lnTo>
                      <a:pt x="0" y="269239"/>
                    </a:lnTo>
                    <a:lnTo>
                      <a:pt x="4231" y="290191"/>
                    </a:lnTo>
                    <a:lnTo>
                      <a:pt x="15770" y="307308"/>
                    </a:lnTo>
                    <a:lnTo>
                      <a:pt x="32886" y="318853"/>
                    </a:lnTo>
                    <a:lnTo>
                      <a:pt x="53848" y="323088"/>
                    </a:lnTo>
                    <a:lnTo>
                      <a:pt x="2921000" y="323088"/>
                    </a:lnTo>
                    <a:lnTo>
                      <a:pt x="2941951" y="318853"/>
                    </a:lnTo>
                    <a:lnTo>
                      <a:pt x="2959068" y="307308"/>
                    </a:lnTo>
                    <a:lnTo>
                      <a:pt x="2970613" y="290191"/>
                    </a:lnTo>
                    <a:lnTo>
                      <a:pt x="2974848" y="269239"/>
                    </a:lnTo>
                    <a:lnTo>
                      <a:pt x="2974848" y="53848"/>
                    </a:lnTo>
                    <a:lnTo>
                      <a:pt x="2970613" y="32896"/>
                    </a:lnTo>
                    <a:lnTo>
                      <a:pt x="2959068" y="15779"/>
                    </a:lnTo>
                    <a:lnTo>
                      <a:pt x="2941951" y="4234"/>
                    </a:lnTo>
                    <a:lnTo>
                      <a:pt x="2921000" y="0"/>
                    </a:lnTo>
                    <a:close/>
                  </a:path>
                </a:pathLst>
              </a:custGeom>
              <a:solidFill>
                <a:srgbClr val="005194"/>
              </a:solidFill>
            </p:spPr>
            <p:txBody>
              <a:bodyPr wrap="square" lIns="0" tIns="0" rIns="0" bIns="0" rtlCol="0"/>
              <a:lstStyle/>
              <a:p>
                <a:endParaRPr/>
              </a:p>
            </p:txBody>
          </p:sp>
          <p:sp>
            <p:nvSpPr>
              <p:cNvPr id="152" name="object 9">
                <a:extLst>
                  <a:ext uri="{FF2B5EF4-FFF2-40B4-BE49-F238E27FC236}">
                    <a16:creationId xmlns:a16="http://schemas.microsoft.com/office/drawing/2014/main" id="{971DA5CF-4F2B-F45C-434B-3DB50F1DB2AF}"/>
                  </a:ext>
                </a:extLst>
              </p:cNvPr>
              <p:cNvSpPr/>
              <p:nvPr/>
            </p:nvSpPr>
            <p:spPr>
              <a:xfrm>
                <a:off x="347472" y="3044951"/>
                <a:ext cx="414655" cy="414655"/>
              </a:xfrm>
              <a:custGeom>
                <a:avLst/>
                <a:gdLst/>
                <a:ahLst/>
                <a:cxnLst/>
                <a:rect l="l" t="t" r="r" b="b"/>
                <a:pathLst>
                  <a:path w="414655" h="414654">
                    <a:moveTo>
                      <a:pt x="207264" y="0"/>
                    </a:moveTo>
                    <a:lnTo>
                      <a:pt x="159741" y="5476"/>
                    </a:lnTo>
                    <a:lnTo>
                      <a:pt x="116116" y="21073"/>
                    </a:lnTo>
                    <a:lnTo>
                      <a:pt x="77632" y="45546"/>
                    </a:lnTo>
                    <a:lnTo>
                      <a:pt x="45534" y="77648"/>
                    </a:lnTo>
                    <a:lnTo>
                      <a:pt x="21067" y="116132"/>
                    </a:lnTo>
                    <a:lnTo>
                      <a:pt x="5474" y="159753"/>
                    </a:lnTo>
                    <a:lnTo>
                      <a:pt x="0" y="207263"/>
                    </a:lnTo>
                    <a:lnTo>
                      <a:pt x="5474" y="254774"/>
                    </a:lnTo>
                    <a:lnTo>
                      <a:pt x="21067" y="298395"/>
                    </a:lnTo>
                    <a:lnTo>
                      <a:pt x="45534" y="336879"/>
                    </a:lnTo>
                    <a:lnTo>
                      <a:pt x="77632" y="368981"/>
                    </a:lnTo>
                    <a:lnTo>
                      <a:pt x="116116" y="393454"/>
                    </a:lnTo>
                    <a:lnTo>
                      <a:pt x="159741" y="409051"/>
                    </a:lnTo>
                    <a:lnTo>
                      <a:pt x="207264" y="414527"/>
                    </a:lnTo>
                    <a:lnTo>
                      <a:pt x="254786" y="409051"/>
                    </a:lnTo>
                    <a:lnTo>
                      <a:pt x="298411" y="393454"/>
                    </a:lnTo>
                    <a:lnTo>
                      <a:pt x="336895" y="368981"/>
                    </a:lnTo>
                    <a:lnTo>
                      <a:pt x="368993" y="336879"/>
                    </a:lnTo>
                    <a:lnTo>
                      <a:pt x="393460" y="298395"/>
                    </a:lnTo>
                    <a:lnTo>
                      <a:pt x="409053" y="254774"/>
                    </a:lnTo>
                    <a:lnTo>
                      <a:pt x="414528" y="207263"/>
                    </a:lnTo>
                    <a:lnTo>
                      <a:pt x="409053" y="159753"/>
                    </a:lnTo>
                    <a:lnTo>
                      <a:pt x="393460" y="116132"/>
                    </a:lnTo>
                    <a:lnTo>
                      <a:pt x="368993" y="77648"/>
                    </a:lnTo>
                    <a:lnTo>
                      <a:pt x="336895" y="45546"/>
                    </a:lnTo>
                    <a:lnTo>
                      <a:pt x="298411" y="21073"/>
                    </a:lnTo>
                    <a:lnTo>
                      <a:pt x="254786" y="5476"/>
                    </a:lnTo>
                    <a:lnTo>
                      <a:pt x="207264" y="0"/>
                    </a:lnTo>
                    <a:close/>
                  </a:path>
                </a:pathLst>
              </a:custGeom>
              <a:solidFill>
                <a:srgbClr val="FFFFFF"/>
              </a:solidFill>
            </p:spPr>
            <p:txBody>
              <a:bodyPr wrap="square" lIns="0" tIns="0" rIns="0" bIns="0" rtlCol="0"/>
              <a:lstStyle/>
              <a:p>
                <a:endParaRPr/>
              </a:p>
            </p:txBody>
          </p:sp>
          <p:sp>
            <p:nvSpPr>
              <p:cNvPr id="153" name="object 10">
                <a:extLst>
                  <a:ext uri="{FF2B5EF4-FFF2-40B4-BE49-F238E27FC236}">
                    <a16:creationId xmlns:a16="http://schemas.microsoft.com/office/drawing/2014/main" id="{5C3BED31-55BA-358A-BB0F-0745C8374924}"/>
                  </a:ext>
                </a:extLst>
              </p:cNvPr>
              <p:cNvSpPr/>
              <p:nvPr/>
            </p:nvSpPr>
            <p:spPr>
              <a:xfrm>
                <a:off x="356616" y="3057143"/>
                <a:ext cx="393700" cy="390525"/>
              </a:xfrm>
              <a:custGeom>
                <a:avLst/>
                <a:gdLst/>
                <a:ahLst/>
                <a:cxnLst/>
                <a:rect l="l" t="t" r="r" b="b"/>
                <a:pathLst>
                  <a:path w="393700" h="390525">
                    <a:moveTo>
                      <a:pt x="196596" y="0"/>
                    </a:moveTo>
                    <a:lnTo>
                      <a:pt x="151519" y="5154"/>
                    </a:lnTo>
                    <a:lnTo>
                      <a:pt x="110140" y="19834"/>
                    </a:lnTo>
                    <a:lnTo>
                      <a:pt x="73637" y="42867"/>
                    </a:lnTo>
                    <a:lnTo>
                      <a:pt x="43191" y="73080"/>
                    </a:lnTo>
                    <a:lnTo>
                      <a:pt x="19983" y="109301"/>
                    </a:lnTo>
                    <a:lnTo>
                      <a:pt x="5192" y="150356"/>
                    </a:lnTo>
                    <a:lnTo>
                      <a:pt x="0" y="195071"/>
                    </a:lnTo>
                    <a:lnTo>
                      <a:pt x="5192" y="239787"/>
                    </a:lnTo>
                    <a:lnTo>
                      <a:pt x="19983" y="280842"/>
                    </a:lnTo>
                    <a:lnTo>
                      <a:pt x="43191" y="317063"/>
                    </a:lnTo>
                    <a:lnTo>
                      <a:pt x="73637" y="347276"/>
                    </a:lnTo>
                    <a:lnTo>
                      <a:pt x="110140" y="370309"/>
                    </a:lnTo>
                    <a:lnTo>
                      <a:pt x="151519" y="384989"/>
                    </a:lnTo>
                    <a:lnTo>
                      <a:pt x="196596" y="390143"/>
                    </a:lnTo>
                    <a:lnTo>
                      <a:pt x="241672" y="384989"/>
                    </a:lnTo>
                    <a:lnTo>
                      <a:pt x="283051" y="370309"/>
                    </a:lnTo>
                    <a:lnTo>
                      <a:pt x="319554" y="347276"/>
                    </a:lnTo>
                    <a:lnTo>
                      <a:pt x="350000" y="317063"/>
                    </a:lnTo>
                    <a:lnTo>
                      <a:pt x="373208" y="280842"/>
                    </a:lnTo>
                    <a:lnTo>
                      <a:pt x="387999" y="239787"/>
                    </a:lnTo>
                    <a:lnTo>
                      <a:pt x="393192" y="195071"/>
                    </a:lnTo>
                    <a:lnTo>
                      <a:pt x="387999" y="150356"/>
                    </a:lnTo>
                    <a:lnTo>
                      <a:pt x="373208" y="109301"/>
                    </a:lnTo>
                    <a:lnTo>
                      <a:pt x="350000" y="73080"/>
                    </a:lnTo>
                    <a:lnTo>
                      <a:pt x="319554" y="42867"/>
                    </a:lnTo>
                    <a:lnTo>
                      <a:pt x="283051" y="19834"/>
                    </a:lnTo>
                    <a:lnTo>
                      <a:pt x="241672" y="5154"/>
                    </a:lnTo>
                    <a:lnTo>
                      <a:pt x="196596" y="0"/>
                    </a:lnTo>
                    <a:close/>
                  </a:path>
                </a:pathLst>
              </a:custGeom>
              <a:solidFill>
                <a:srgbClr val="005194"/>
              </a:solidFill>
            </p:spPr>
            <p:txBody>
              <a:bodyPr wrap="square" lIns="0" tIns="0" rIns="0" bIns="0" rtlCol="0"/>
              <a:lstStyle/>
              <a:p>
                <a:endParaRPr/>
              </a:p>
            </p:txBody>
          </p:sp>
          <p:sp>
            <p:nvSpPr>
              <p:cNvPr id="154" name="object 11">
                <a:extLst>
                  <a:ext uri="{FF2B5EF4-FFF2-40B4-BE49-F238E27FC236}">
                    <a16:creationId xmlns:a16="http://schemas.microsoft.com/office/drawing/2014/main" id="{BFF21C83-4DA6-D23D-7235-2B37BABEFFE4}"/>
                  </a:ext>
                </a:extLst>
              </p:cNvPr>
              <p:cNvSpPr/>
              <p:nvPr/>
            </p:nvSpPr>
            <p:spPr>
              <a:xfrm>
                <a:off x="423672" y="3130295"/>
                <a:ext cx="259079" cy="243840"/>
              </a:xfrm>
              <a:custGeom>
                <a:avLst/>
                <a:gdLst/>
                <a:ahLst/>
                <a:cxnLst/>
                <a:rect l="l" t="t" r="r" b="b"/>
                <a:pathLst>
                  <a:path w="259079" h="243839">
                    <a:moveTo>
                      <a:pt x="162636" y="0"/>
                    </a:moveTo>
                    <a:lnTo>
                      <a:pt x="36372" y="0"/>
                    </a:lnTo>
                    <a:lnTo>
                      <a:pt x="23102" y="2063"/>
                    </a:lnTo>
                    <a:lnTo>
                      <a:pt x="11442" y="7937"/>
                    </a:lnTo>
                    <a:lnTo>
                      <a:pt x="3154" y="17144"/>
                    </a:lnTo>
                    <a:lnTo>
                      <a:pt x="0" y="29209"/>
                    </a:lnTo>
                    <a:lnTo>
                      <a:pt x="0" y="214629"/>
                    </a:lnTo>
                    <a:lnTo>
                      <a:pt x="3154" y="226474"/>
                    </a:lnTo>
                    <a:lnTo>
                      <a:pt x="11442" y="235569"/>
                    </a:lnTo>
                    <a:lnTo>
                      <a:pt x="23102" y="241401"/>
                    </a:lnTo>
                    <a:lnTo>
                      <a:pt x="36372" y="243458"/>
                    </a:lnTo>
                    <a:lnTo>
                      <a:pt x="222707" y="243458"/>
                    </a:lnTo>
                    <a:lnTo>
                      <a:pt x="235913" y="241401"/>
                    </a:lnTo>
                    <a:lnTo>
                      <a:pt x="247434" y="235569"/>
                    </a:lnTo>
                    <a:lnTo>
                      <a:pt x="250606" y="232028"/>
                    </a:lnTo>
                    <a:lnTo>
                      <a:pt x="24104" y="232028"/>
                    </a:lnTo>
                    <a:lnTo>
                      <a:pt x="18389" y="220217"/>
                    </a:lnTo>
                    <a:lnTo>
                      <a:pt x="18389" y="23240"/>
                    </a:lnTo>
                    <a:lnTo>
                      <a:pt x="24104" y="11429"/>
                    </a:lnTo>
                    <a:lnTo>
                      <a:pt x="162636" y="11429"/>
                    </a:lnTo>
                    <a:lnTo>
                      <a:pt x="162636" y="0"/>
                    </a:lnTo>
                    <a:close/>
                  </a:path>
                  <a:path w="259079" h="243839">
                    <a:moveTo>
                      <a:pt x="258673" y="92963"/>
                    </a:moveTo>
                    <a:lnTo>
                      <a:pt x="240690" y="92963"/>
                    </a:lnTo>
                    <a:lnTo>
                      <a:pt x="240690" y="220217"/>
                    </a:lnTo>
                    <a:lnTo>
                      <a:pt x="234975" y="232028"/>
                    </a:lnTo>
                    <a:lnTo>
                      <a:pt x="250606" y="232028"/>
                    </a:lnTo>
                    <a:lnTo>
                      <a:pt x="255582" y="226474"/>
                    </a:lnTo>
                    <a:lnTo>
                      <a:pt x="258673" y="214629"/>
                    </a:lnTo>
                    <a:lnTo>
                      <a:pt x="258673" y="92963"/>
                    </a:lnTo>
                    <a:close/>
                  </a:path>
                  <a:path w="259079" h="243839">
                    <a:moveTo>
                      <a:pt x="204679" y="7334"/>
                    </a:moveTo>
                    <a:lnTo>
                      <a:pt x="198019" y="8358"/>
                    </a:lnTo>
                    <a:lnTo>
                      <a:pt x="192468" y="11429"/>
                    </a:lnTo>
                    <a:lnTo>
                      <a:pt x="72326" y="127634"/>
                    </a:lnTo>
                    <a:lnTo>
                      <a:pt x="66205" y="133476"/>
                    </a:lnTo>
                    <a:lnTo>
                      <a:pt x="66205" y="139445"/>
                    </a:lnTo>
                    <a:lnTo>
                      <a:pt x="30238" y="203326"/>
                    </a:lnTo>
                    <a:lnTo>
                      <a:pt x="31286" y="210647"/>
                    </a:lnTo>
                    <a:lnTo>
                      <a:pt x="34020" y="215312"/>
                    </a:lnTo>
                    <a:lnTo>
                      <a:pt x="37825" y="216810"/>
                    </a:lnTo>
                    <a:lnTo>
                      <a:pt x="42087" y="214629"/>
                    </a:lnTo>
                    <a:lnTo>
                      <a:pt x="65753" y="203326"/>
                    </a:lnTo>
                    <a:lnTo>
                      <a:pt x="48221" y="203326"/>
                    </a:lnTo>
                    <a:lnTo>
                      <a:pt x="48221" y="197357"/>
                    </a:lnTo>
                    <a:lnTo>
                      <a:pt x="72326" y="156844"/>
                    </a:lnTo>
                    <a:lnTo>
                      <a:pt x="99547" y="156844"/>
                    </a:lnTo>
                    <a:lnTo>
                      <a:pt x="87498" y="144645"/>
                    </a:lnTo>
                    <a:lnTo>
                      <a:pt x="84594" y="139445"/>
                    </a:lnTo>
                    <a:lnTo>
                      <a:pt x="174904" y="52450"/>
                    </a:lnTo>
                    <a:lnTo>
                      <a:pt x="196604" y="52450"/>
                    </a:lnTo>
                    <a:lnTo>
                      <a:pt x="186753" y="40512"/>
                    </a:lnTo>
                    <a:lnTo>
                      <a:pt x="198602" y="29209"/>
                    </a:lnTo>
                    <a:lnTo>
                      <a:pt x="204723" y="23240"/>
                    </a:lnTo>
                    <a:lnTo>
                      <a:pt x="231953" y="23240"/>
                    </a:lnTo>
                    <a:lnTo>
                      <a:pt x="216585" y="11429"/>
                    </a:lnTo>
                    <a:lnTo>
                      <a:pt x="211263" y="8358"/>
                    </a:lnTo>
                    <a:lnTo>
                      <a:pt x="204679" y="7334"/>
                    </a:lnTo>
                    <a:close/>
                  </a:path>
                  <a:path w="259079" h="243839">
                    <a:moveTo>
                      <a:pt x="99547" y="156844"/>
                    </a:moveTo>
                    <a:lnTo>
                      <a:pt x="72326" y="156844"/>
                    </a:lnTo>
                    <a:lnTo>
                      <a:pt x="96443" y="174116"/>
                    </a:lnTo>
                    <a:lnTo>
                      <a:pt x="54343" y="203326"/>
                    </a:lnTo>
                    <a:lnTo>
                      <a:pt x="65753" y="203326"/>
                    </a:lnTo>
                    <a:lnTo>
                      <a:pt x="114414" y="180086"/>
                    </a:lnTo>
                    <a:lnTo>
                      <a:pt x="120548" y="180086"/>
                    </a:lnTo>
                    <a:lnTo>
                      <a:pt x="132887" y="168148"/>
                    </a:lnTo>
                    <a:lnTo>
                      <a:pt x="108699" y="168148"/>
                    </a:lnTo>
                    <a:lnTo>
                      <a:pt x="102345" y="159662"/>
                    </a:lnTo>
                    <a:lnTo>
                      <a:pt x="99547" y="156844"/>
                    </a:lnTo>
                    <a:close/>
                  </a:path>
                  <a:path w="259079" h="243839">
                    <a:moveTo>
                      <a:pt x="196604" y="52450"/>
                    </a:moveTo>
                    <a:lnTo>
                      <a:pt x="174904" y="52450"/>
                    </a:lnTo>
                    <a:lnTo>
                      <a:pt x="198602" y="81152"/>
                    </a:lnTo>
                    <a:lnTo>
                      <a:pt x="108699" y="168148"/>
                    </a:lnTo>
                    <a:lnTo>
                      <a:pt x="132887" y="168148"/>
                    </a:lnTo>
                    <a:lnTo>
                      <a:pt x="234616" y="69723"/>
                    </a:lnTo>
                    <a:lnTo>
                      <a:pt x="210858" y="69723"/>
                    </a:lnTo>
                    <a:lnTo>
                      <a:pt x="196604" y="52450"/>
                    </a:lnTo>
                    <a:close/>
                  </a:path>
                  <a:path w="259079" h="243839">
                    <a:moveTo>
                      <a:pt x="231953" y="23240"/>
                    </a:moveTo>
                    <a:lnTo>
                      <a:pt x="210858" y="23240"/>
                    </a:lnTo>
                    <a:lnTo>
                      <a:pt x="210858" y="29209"/>
                    </a:lnTo>
                    <a:lnTo>
                      <a:pt x="228841" y="40512"/>
                    </a:lnTo>
                    <a:lnTo>
                      <a:pt x="234926" y="46434"/>
                    </a:lnTo>
                    <a:lnTo>
                      <a:pt x="234975" y="52450"/>
                    </a:lnTo>
                    <a:lnTo>
                      <a:pt x="228841" y="52450"/>
                    </a:lnTo>
                    <a:lnTo>
                      <a:pt x="210858" y="69723"/>
                    </a:lnTo>
                    <a:lnTo>
                      <a:pt x="234616" y="69723"/>
                    </a:lnTo>
                    <a:lnTo>
                      <a:pt x="246824" y="57912"/>
                    </a:lnTo>
                    <a:lnTo>
                      <a:pt x="250267" y="52798"/>
                    </a:lnTo>
                    <a:lnTo>
                      <a:pt x="251415" y="46434"/>
                    </a:lnTo>
                    <a:lnTo>
                      <a:pt x="250267" y="39999"/>
                    </a:lnTo>
                    <a:lnTo>
                      <a:pt x="246824" y="34670"/>
                    </a:lnTo>
                    <a:lnTo>
                      <a:pt x="231953" y="23240"/>
                    </a:lnTo>
                    <a:close/>
                  </a:path>
                </a:pathLst>
              </a:custGeom>
              <a:solidFill>
                <a:srgbClr val="FFFFFF"/>
              </a:solidFill>
            </p:spPr>
            <p:txBody>
              <a:bodyPr wrap="square" lIns="0" tIns="0" rIns="0" bIns="0" rtlCol="0"/>
              <a:lstStyle/>
              <a:p>
                <a:endParaRPr/>
              </a:p>
            </p:txBody>
          </p:sp>
        </p:grpSp>
        <p:sp>
          <p:nvSpPr>
            <p:cNvPr id="149" name="object 45">
              <a:extLst>
                <a:ext uri="{FF2B5EF4-FFF2-40B4-BE49-F238E27FC236}">
                  <a16:creationId xmlns:a16="http://schemas.microsoft.com/office/drawing/2014/main" id="{18A23C05-4359-027F-3D59-64ED3D37961F}"/>
                </a:ext>
              </a:extLst>
            </p:cNvPr>
            <p:cNvSpPr txBox="1"/>
            <p:nvPr/>
          </p:nvSpPr>
          <p:spPr>
            <a:xfrm>
              <a:off x="189946" y="1318113"/>
              <a:ext cx="3378477" cy="550076"/>
            </a:xfrm>
            <a:prstGeom prst="rect">
              <a:avLst/>
            </a:prstGeom>
          </p:spPr>
          <p:txBody>
            <a:bodyPr vert="horz" wrap="square" lIns="0" tIns="12700" rIns="0" bIns="0" rtlCol="0">
              <a:spAutoFit/>
            </a:bodyPr>
            <a:lstStyle/>
            <a:p>
              <a:pPr marL="386080" algn="ctr">
                <a:spcBef>
                  <a:spcPts val="100"/>
                </a:spcBef>
              </a:pPr>
              <a:r>
                <a:rPr lang="zh-CN" altLang="en-US" b="1" dirty="0">
                  <a:solidFill>
                    <a:srgbClr val="FFFFFF"/>
                  </a:solidFill>
                  <a:latin typeface="Microsoft YaHei"/>
                </a:rPr>
                <a:t>目录内同治疗领域药品安全性方面的主要优势和不足</a:t>
              </a:r>
              <a:endParaRPr b="1" dirty="0">
                <a:solidFill>
                  <a:srgbClr val="FFFFFF"/>
                </a:solidFill>
                <a:latin typeface="Microsoft YaHei"/>
              </a:endParaRPr>
            </a:p>
          </p:txBody>
        </p:sp>
      </p:grpSp>
      <p:sp>
        <p:nvSpPr>
          <p:cNvPr id="157" name="文本框 156">
            <a:extLst>
              <a:ext uri="{FF2B5EF4-FFF2-40B4-BE49-F238E27FC236}">
                <a16:creationId xmlns:a16="http://schemas.microsoft.com/office/drawing/2014/main" id="{E7B77032-3FA9-9B51-7B9A-AED72F891A20}"/>
              </a:ext>
            </a:extLst>
          </p:cNvPr>
          <p:cNvSpPr txBox="1"/>
          <p:nvPr/>
        </p:nvSpPr>
        <p:spPr>
          <a:xfrm>
            <a:off x="8537631" y="1867990"/>
            <a:ext cx="3515612" cy="3782446"/>
          </a:xfrm>
          <a:prstGeom prst="rect">
            <a:avLst/>
          </a:prstGeom>
          <a:noFill/>
        </p:spPr>
        <p:txBody>
          <a:bodyPr wrap="square">
            <a:spAutoFit/>
          </a:bodyPr>
          <a:lstStyle/>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tabLst/>
              <a:defRPr/>
            </a:pPr>
            <a:r>
              <a:rPr lang="zh-CN" altLang="en-US" dirty="0"/>
              <a:t>与进行性肌营养不良临床常用药物激素类相比，薄芝糖肽注射液具有以下优势和不足：</a:t>
            </a:r>
            <a:endParaRPr lang="en-US" altLang="zh-CN" dirty="0"/>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tabLst/>
              <a:defRPr/>
            </a:pPr>
            <a:r>
              <a:rPr lang="zh-CN" altLang="en-US" dirty="0"/>
              <a:t>优势：激素类药物使用会引起严重副作用。</a:t>
            </a:r>
            <a:r>
              <a:rPr lang="zh-CN" altLang="en-US" b="1" dirty="0">
                <a:solidFill>
                  <a:srgbClr val="003366"/>
                </a:solidFill>
              </a:rPr>
              <a:t>薄芝糖肽注射液不是激素，不会产生类似的副作用。</a:t>
            </a:r>
            <a:endParaRPr lang="en-US" altLang="zh-CN" b="1" dirty="0">
              <a:solidFill>
                <a:srgbClr val="003366"/>
              </a:solidFill>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tabLst/>
              <a:defRPr/>
            </a:pPr>
            <a:r>
              <a:rPr lang="zh-CN" altLang="en-US" dirty="0"/>
              <a:t>不足：极少数患者会出现过敏反应。</a:t>
            </a:r>
          </a:p>
        </p:txBody>
      </p:sp>
      <p:sp>
        <p:nvSpPr>
          <p:cNvPr id="158" name="文本框 157">
            <a:extLst>
              <a:ext uri="{FF2B5EF4-FFF2-40B4-BE49-F238E27FC236}">
                <a16:creationId xmlns:a16="http://schemas.microsoft.com/office/drawing/2014/main" id="{37E6DFFF-2923-4493-A892-E5B288F97285}"/>
              </a:ext>
            </a:extLst>
          </p:cNvPr>
          <p:cNvSpPr txBox="1"/>
          <p:nvPr/>
        </p:nvSpPr>
        <p:spPr>
          <a:xfrm>
            <a:off x="6769991" y="6538303"/>
            <a:ext cx="5714198" cy="246221"/>
          </a:xfrm>
          <a:prstGeom prst="rect">
            <a:avLst/>
          </a:prstGeom>
          <a:noFill/>
        </p:spPr>
        <p:txBody>
          <a:bodyPr wrap="square" rtlCol="0">
            <a:spAutoFit/>
          </a:bodyPr>
          <a:lstStyle/>
          <a:p>
            <a:r>
              <a:rPr lang="zh-CN" altLang="en-US" sz="1000" kern="100" dirty="0">
                <a:solidFill>
                  <a:prstClr val="black"/>
                </a:solidFill>
                <a:latin typeface="微软雅黑"/>
                <a:cs typeface="Times New Roman" panose="02020603050405020304" pitchFamily="18" charset="0"/>
              </a:rPr>
              <a:t>参考文献：</a:t>
            </a:r>
            <a:r>
              <a:rPr lang="en-US" altLang="zh-CN" sz="1000" kern="100" dirty="0">
                <a:solidFill>
                  <a:prstClr val="black"/>
                </a:solidFill>
                <a:latin typeface="微软雅黑"/>
                <a:cs typeface="Times New Roman" panose="02020603050405020304" pitchFamily="18" charset="0"/>
              </a:rPr>
              <a:t>[1]</a:t>
            </a:r>
            <a:r>
              <a:rPr lang="zh-CN" altLang="en-US" sz="1000" kern="100" dirty="0">
                <a:solidFill>
                  <a:prstClr val="black"/>
                </a:solidFill>
                <a:latin typeface="微软雅黑"/>
                <a:cs typeface="Times New Roman" panose="02020603050405020304" pitchFamily="18" charset="0"/>
              </a:rPr>
              <a:t>薄芝糖肽注射液不良反应文献分析</a:t>
            </a:r>
            <a:r>
              <a:rPr lang="en-US" altLang="zh-CN" sz="1000" kern="100" dirty="0">
                <a:solidFill>
                  <a:prstClr val="black"/>
                </a:solidFill>
                <a:latin typeface="微软雅黑"/>
                <a:cs typeface="Times New Roman" panose="02020603050405020304" pitchFamily="18" charset="0"/>
              </a:rPr>
              <a:t>.</a:t>
            </a:r>
            <a:r>
              <a:rPr lang="fr-FR" altLang="zh-CN" sz="1000" dirty="0">
                <a:solidFill>
                  <a:prstClr val="black"/>
                </a:solidFill>
                <a:latin typeface="微软雅黑"/>
              </a:rPr>
              <a:t> </a:t>
            </a:r>
            <a:r>
              <a:rPr lang="zh-CN" altLang="en-US" sz="1000" dirty="0">
                <a:solidFill>
                  <a:prstClr val="black"/>
                </a:solidFill>
                <a:latin typeface="微软雅黑"/>
              </a:rPr>
              <a:t>海峡药学，</a:t>
            </a:r>
            <a:r>
              <a:rPr lang="en-US" altLang="zh-CN" sz="1000" dirty="0">
                <a:solidFill>
                  <a:prstClr val="black"/>
                </a:solidFill>
                <a:latin typeface="微软雅黑"/>
              </a:rPr>
              <a:t>2017,10</a:t>
            </a:r>
            <a:r>
              <a:rPr lang="zh-CN" altLang="en-US" sz="1000" dirty="0">
                <a:solidFill>
                  <a:prstClr val="black"/>
                </a:solidFill>
                <a:latin typeface="微软雅黑"/>
              </a:rPr>
              <a:t>（</a:t>
            </a:r>
            <a:r>
              <a:rPr lang="en-US" altLang="zh-CN" sz="1000" dirty="0">
                <a:solidFill>
                  <a:prstClr val="black"/>
                </a:solidFill>
                <a:latin typeface="微软雅黑"/>
              </a:rPr>
              <a:t>29</a:t>
            </a:r>
            <a:r>
              <a:rPr lang="zh-CN" altLang="en-US" sz="1000" dirty="0">
                <a:solidFill>
                  <a:prstClr val="black"/>
                </a:solidFill>
                <a:latin typeface="微软雅黑"/>
              </a:rPr>
              <a:t>）：</a:t>
            </a:r>
            <a:r>
              <a:rPr lang="en-US" altLang="zh-CN" sz="1000" dirty="0">
                <a:solidFill>
                  <a:prstClr val="black"/>
                </a:solidFill>
                <a:latin typeface="微软雅黑"/>
              </a:rPr>
              <a:t>279-280.</a:t>
            </a:r>
            <a:endParaRPr lang="zh-CN" altLang="en-US" sz="1000" dirty="0">
              <a:solidFill>
                <a:prstClr val="black"/>
              </a:solidFill>
              <a:latin typeface="微软雅黑"/>
            </a:endParaRPr>
          </a:p>
        </p:txBody>
      </p:sp>
    </p:spTree>
  </p:cSld>
  <p:clrMapOvr>
    <a:masterClrMapping/>
  </p:clrMapOvr>
  <mc:AlternateContent xmlns:mc="http://schemas.openxmlformats.org/markup-compatibility/2006" xmlns:p14="http://schemas.microsoft.com/office/powerpoint/2010/main">
    <mc:Choice Requires="p14">
      <p:transition spd="slow" p14:dur="2000">
        <p14:glitter pattern="hexagon"/>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
          <p:cNvSpPr>
            <a:spLocks noChangeArrowheads="1"/>
          </p:cNvSpPr>
          <p:nvPr/>
        </p:nvSpPr>
        <p:spPr bwMode="auto">
          <a:xfrm>
            <a:off x="544056" y="247343"/>
            <a:ext cx="3288317" cy="523220"/>
          </a:xfrm>
          <a:prstGeom prst="rect">
            <a:avLst/>
          </a:prstGeom>
        </p:spPr>
        <p:txBody>
          <a:bodyPr wrap="square">
            <a:spAutoFit/>
          </a:bodyPr>
          <a:lstStyle/>
          <a:p>
            <a:r>
              <a:rPr lang="zh-CN" altLang="en-US" sz="2800" b="1" kern="100" dirty="0">
                <a:solidFill>
                  <a:schemeClr val="tx2"/>
                </a:solidFill>
                <a:cs typeface="+mn-ea"/>
                <a:sym typeface="+mn-lt"/>
              </a:rPr>
              <a:t>有效性</a:t>
            </a:r>
          </a:p>
        </p:txBody>
      </p:sp>
      <p:sp>
        <p:nvSpPr>
          <p:cNvPr id="38" name="矩形 37"/>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45" name="矩形 4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103" name="矩形 102">
            <a:extLst>
              <a:ext uri="{FF2B5EF4-FFF2-40B4-BE49-F238E27FC236}">
                <a16:creationId xmlns:a16="http://schemas.microsoft.com/office/drawing/2014/main" id="{176EF56B-27FD-2F4D-FD78-DC932CC80E25}"/>
              </a:ext>
            </a:extLst>
          </p:cNvPr>
          <p:cNvSpPr/>
          <p:nvPr/>
        </p:nvSpPr>
        <p:spPr bwMode="auto">
          <a:xfrm>
            <a:off x="436646" y="1148316"/>
            <a:ext cx="11318708" cy="616689"/>
          </a:xfrm>
          <a:prstGeom prst="rect">
            <a:avLst/>
          </a:prstGeom>
          <a:solidFill>
            <a:schemeClr val="accent1"/>
          </a:solidFill>
          <a:ln>
            <a:noFill/>
          </a:ln>
          <a:effectLst>
            <a:outerShdw blurRad="203200" dist="152400" dir="2700000" algn="tl" rotWithShape="0">
              <a:prstClr val="black">
                <a:alpha val="60000"/>
              </a:prstClr>
            </a:outerShdw>
          </a:effectLst>
        </p:spPr>
        <p:txBody>
          <a:bodyPr vert="horz" wrap="square" lIns="91440" tIns="45720" rIns="91440" bIns="45720" numCol="1" rtlCol="0" anchor="t" anchorCtr="0" compatLnSpc="1">
            <a:noAutofit/>
          </a:bodyPr>
          <a:lstStyle/>
          <a:p>
            <a:pPr algn="ctr"/>
            <a:r>
              <a:rPr lang="en-US" altLang="zh-CN" sz="3200" dirty="0">
                <a:solidFill>
                  <a:schemeClr val="bg1"/>
                </a:solidFill>
                <a:latin typeface="+mn-ea"/>
              </a:rPr>
              <a:t>《</a:t>
            </a:r>
            <a:r>
              <a:rPr lang="zh-CN" altLang="en-US" sz="3200" dirty="0">
                <a:solidFill>
                  <a:schemeClr val="bg1"/>
                </a:solidFill>
                <a:latin typeface="+mn-ea"/>
              </a:rPr>
              <a:t>薄芝注射液治疗运动神经元疾病和进行性肌营养不良症</a:t>
            </a:r>
            <a:r>
              <a:rPr lang="en-US" altLang="zh-CN" sz="3200" dirty="0">
                <a:solidFill>
                  <a:schemeClr val="bg1"/>
                </a:solidFill>
                <a:latin typeface="+mn-ea"/>
              </a:rPr>
              <a:t>》</a:t>
            </a:r>
            <a:r>
              <a:rPr lang="en-US" altLang="zh-CN" sz="3200" baseline="30000" dirty="0">
                <a:solidFill>
                  <a:schemeClr val="bg1"/>
                </a:solidFill>
                <a:latin typeface="+mn-ea"/>
              </a:rPr>
              <a:t>[1]</a:t>
            </a:r>
            <a:r>
              <a:rPr lang="en-US" altLang="zh-CN" sz="2800" baseline="30000" dirty="0">
                <a:solidFill>
                  <a:schemeClr val="bg1"/>
                </a:solidFill>
                <a:latin typeface="+mn-ea"/>
              </a:rPr>
              <a:t> </a:t>
            </a:r>
            <a:endParaRPr lang="zh-CN" altLang="en-US" sz="2800" baseline="30000" dirty="0">
              <a:solidFill>
                <a:schemeClr val="bg1"/>
              </a:solidFill>
              <a:latin typeface="+mn-ea"/>
            </a:endParaRPr>
          </a:p>
        </p:txBody>
      </p:sp>
      <p:sp>
        <p:nvSpPr>
          <p:cNvPr id="105" name="矩形 104">
            <a:extLst>
              <a:ext uri="{FF2B5EF4-FFF2-40B4-BE49-F238E27FC236}">
                <a16:creationId xmlns:a16="http://schemas.microsoft.com/office/drawing/2014/main" id="{5189BB61-3306-A297-81EB-671167964144}"/>
              </a:ext>
            </a:extLst>
          </p:cNvPr>
          <p:cNvSpPr/>
          <p:nvPr/>
        </p:nvSpPr>
        <p:spPr bwMode="auto">
          <a:xfrm>
            <a:off x="436646" y="3693041"/>
            <a:ext cx="11318708" cy="1102243"/>
          </a:xfrm>
          <a:prstGeom prst="rect">
            <a:avLst/>
          </a:prstGeom>
          <a:solidFill>
            <a:schemeClr val="accent1"/>
          </a:solidFill>
          <a:ln>
            <a:noFill/>
          </a:ln>
          <a:effectLst>
            <a:outerShdw blurRad="203200" dist="152400" dir="2700000" algn="tl" rotWithShape="0">
              <a:prstClr val="black">
                <a:alpha val="60000"/>
              </a:prstClr>
            </a:outerShdw>
          </a:effectLst>
        </p:spPr>
        <p:txBody>
          <a:bodyPr vert="horz" wrap="square" lIns="91440" tIns="45720" rIns="91440" bIns="45720" numCol="1" rtlCol="0" anchor="t" anchorCtr="0" compatLnSpc="1">
            <a:noAutofit/>
          </a:bodyPr>
          <a:lstStyle/>
          <a:p>
            <a:pPr algn="ctr"/>
            <a:r>
              <a:rPr lang="en-US" altLang="zh-CN" sz="3200" dirty="0">
                <a:solidFill>
                  <a:schemeClr val="bg1"/>
                </a:solidFill>
                <a:latin typeface="+mn-ea"/>
              </a:rPr>
              <a:t>《</a:t>
            </a:r>
            <a:r>
              <a:rPr lang="zh-CN" altLang="en-US" sz="3200" dirty="0">
                <a:solidFill>
                  <a:schemeClr val="bg1"/>
                </a:solidFill>
                <a:latin typeface="+mn-ea"/>
              </a:rPr>
              <a:t>灵芝对 </a:t>
            </a:r>
            <a:r>
              <a:rPr lang="en-US" altLang="zh-CN" sz="3200" dirty="0">
                <a:solidFill>
                  <a:schemeClr val="bg1"/>
                </a:solidFill>
                <a:latin typeface="+mn-ea"/>
              </a:rPr>
              <a:t>2</a:t>
            </a:r>
            <a:r>
              <a:rPr lang="zh-CN" altLang="en-US" sz="3200" dirty="0">
                <a:solidFill>
                  <a:schemeClr val="bg1"/>
                </a:solidFill>
                <a:latin typeface="+mn-ea"/>
              </a:rPr>
              <a:t>，</a:t>
            </a:r>
            <a:r>
              <a:rPr lang="en-US" altLang="zh-CN" sz="3200" dirty="0">
                <a:solidFill>
                  <a:schemeClr val="bg1"/>
                </a:solidFill>
                <a:latin typeface="+mn-ea"/>
              </a:rPr>
              <a:t>4- </a:t>
            </a:r>
            <a:r>
              <a:rPr lang="zh-CN" altLang="en-US" sz="3200" dirty="0">
                <a:solidFill>
                  <a:schemeClr val="bg1"/>
                </a:solidFill>
                <a:latin typeface="+mn-ea"/>
              </a:rPr>
              <a:t>二氯苯氧乙酸（</a:t>
            </a:r>
            <a:r>
              <a:rPr lang="en-US" altLang="zh-CN" sz="3200" dirty="0">
                <a:solidFill>
                  <a:schemeClr val="bg1"/>
                </a:solidFill>
                <a:latin typeface="+mn-ea"/>
              </a:rPr>
              <a:t>2</a:t>
            </a:r>
            <a:r>
              <a:rPr lang="zh-CN" altLang="en-US" sz="3200" dirty="0">
                <a:solidFill>
                  <a:schemeClr val="bg1"/>
                </a:solidFill>
                <a:latin typeface="+mn-ea"/>
              </a:rPr>
              <a:t>，</a:t>
            </a:r>
            <a:r>
              <a:rPr lang="en-US" altLang="zh-CN" sz="3200" dirty="0">
                <a:solidFill>
                  <a:schemeClr val="bg1"/>
                </a:solidFill>
                <a:latin typeface="+mn-ea"/>
              </a:rPr>
              <a:t>4-D)</a:t>
            </a:r>
            <a:r>
              <a:rPr lang="zh-CN" altLang="en-US" sz="3200" dirty="0">
                <a:solidFill>
                  <a:schemeClr val="bg1"/>
                </a:solidFill>
                <a:latin typeface="+mn-ea"/>
              </a:rPr>
              <a:t>引起的实验性肌强直症小鼠高血清醛缩酶的影响</a:t>
            </a:r>
            <a:r>
              <a:rPr lang="en-US" altLang="zh-CN" sz="3200" dirty="0">
                <a:solidFill>
                  <a:schemeClr val="bg1"/>
                </a:solidFill>
                <a:latin typeface="+mn-ea"/>
              </a:rPr>
              <a:t>》</a:t>
            </a:r>
            <a:r>
              <a:rPr lang="en-US" altLang="zh-CN" sz="3200" baseline="30000" dirty="0">
                <a:solidFill>
                  <a:schemeClr val="bg1"/>
                </a:solidFill>
                <a:latin typeface="+mn-ea"/>
              </a:rPr>
              <a:t>[2]</a:t>
            </a:r>
            <a:r>
              <a:rPr lang="en-US" altLang="zh-CN" sz="2800" baseline="30000" dirty="0">
                <a:solidFill>
                  <a:schemeClr val="bg1"/>
                </a:solidFill>
                <a:latin typeface="+mn-ea"/>
              </a:rPr>
              <a:t> </a:t>
            </a:r>
            <a:endParaRPr lang="zh-CN" altLang="en-US" sz="2800" baseline="30000" dirty="0">
              <a:solidFill>
                <a:schemeClr val="bg1"/>
              </a:solidFill>
              <a:latin typeface="+mn-ea"/>
            </a:endParaRPr>
          </a:p>
        </p:txBody>
      </p:sp>
      <p:sp>
        <p:nvSpPr>
          <p:cNvPr id="108" name="文本框 107">
            <a:extLst>
              <a:ext uri="{FF2B5EF4-FFF2-40B4-BE49-F238E27FC236}">
                <a16:creationId xmlns:a16="http://schemas.microsoft.com/office/drawing/2014/main" id="{1277B95B-E63F-E1AE-DAC7-EC8BFADD598D}"/>
              </a:ext>
            </a:extLst>
          </p:cNvPr>
          <p:cNvSpPr txBox="1"/>
          <p:nvPr/>
        </p:nvSpPr>
        <p:spPr>
          <a:xfrm>
            <a:off x="869683" y="2052173"/>
            <a:ext cx="10885671" cy="1289905"/>
          </a:xfrm>
          <a:prstGeom prst="rect">
            <a:avLst/>
          </a:prstGeom>
          <a:noFill/>
        </p:spPr>
        <p:txBody>
          <a:bodyPr wrap="square">
            <a:spAutoFit/>
          </a:bodyPr>
          <a:lstStyle/>
          <a:p>
            <a:pPr indent="72000">
              <a:lnSpc>
                <a:spcPct val="150000"/>
              </a:lnSpc>
            </a:pPr>
            <a:r>
              <a:rPr lang="en-US" altLang="zh-CN" kern="100" dirty="0">
                <a:solidFill>
                  <a:prstClr val="black"/>
                </a:solidFill>
                <a:latin typeface="+mn-ea"/>
                <a:cs typeface="Times New Roman" panose="02020603050405020304" pitchFamily="18" charset="0"/>
              </a:rPr>
              <a:t>    《</a:t>
            </a:r>
            <a:r>
              <a:rPr lang="zh-CN" altLang="en-US" kern="100" dirty="0">
                <a:solidFill>
                  <a:prstClr val="black"/>
                </a:solidFill>
                <a:latin typeface="+mn-ea"/>
                <a:cs typeface="Times New Roman" panose="02020603050405020304" pitchFamily="18" charset="0"/>
              </a:rPr>
              <a:t>薄芝注射液治疗运动神经元疾病和进行性肌营养不良症</a:t>
            </a:r>
            <a:r>
              <a:rPr lang="en-US" altLang="zh-CN" kern="100" dirty="0">
                <a:solidFill>
                  <a:prstClr val="black"/>
                </a:solidFill>
                <a:latin typeface="+mn-ea"/>
                <a:cs typeface="Times New Roman" panose="02020603050405020304" pitchFamily="18" charset="0"/>
              </a:rPr>
              <a:t>》</a:t>
            </a:r>
            <a:r>
              <a:rPr lang="zh-CN" altLang="en-US" kern="100" dirty="0">
                <a:solidFill>
                  <a:prstClr val="black"/>
                </a:solidFill>
                <a:latin typeface="+mn-ea"/>
                <a:cs typeface="Times New Roman" panose="02020603050405020304" pitchFamily="18" charset="0"/>
              </a:rPr>
              <a:t>研究，结果表明：薄芝糖肽注射液治疗进行性肌营养不良有效，并可以增加进行性肌营养不良患者肢体周径，改善肌肉萎缩症状，同时有利于阻止症状继续进展，说明薄芝糖肽注射液可做为该类疾病的治疗药物。</a:t>
            </a:r>
          </a:p>
        </p:txBody>
      </p:sp>
      <p:sp>
        <p:nvSpPr>
          <p:cNvPr id="110" name="文本框 109">
            <a:extLst>
              <a:ext uri="{FF2B5EF4-FFF2-40B4-BE49-F238E27FC236}">
                <a16:creationId xmlns:a16="http://schemas.microsoft.com/office/drawing/2014/main" id="{04B10726-7ABD-6FD8-6668-D69BBF2F0424}"/>
              </a:ext>
            </a:extLst>
          </p:cNvPr>
          <p:cNvSpPr txBox="1"/>
          <p:nvPr/>
        </p:nvSpPr>
        <p:spPr>
          <a:xfrm>
            <a:off x="776217" y="4905254"/>
            <a:ext cx="11072601" cy="1289905"/>
          </a:xfrm>
          <a:prstGeom prst="rect">
            <a:avLst/>
          </a:prstGeom>
          <a:noFill/>
        </p:spPr>
        <p:txBody>
          <a:bodyPr wrap="square">
            <a:spAutoFit/>
          </a:bodyPr>
          <a:lstStyle/>
          <a:p>
            <a:pPr>
              <a:lnSpc>
                <a:spcPct val="150000"/>
              </a:lnSpc>
            </a:pPr>
            <a:r>
              <a:rPr lang="zh-CN" altLang="en-US" kern="100" dirty="0">
                <a:solidFill>
                  <a:prstClr val="black"/>
                </a:solidFill>
                <a:latin typeface="+mn-ea"/>
                <a:cs typeface="Times New Roman" panose="02020603050405020304" pitchFamily="18" charset="0"/>
              </a:rPr>
              <a:t>     《灵芝对 2，4- 二氯苯氧乙酸（2，4-D)引起的实验性肌强直症小鼠高血清醛缩酶的影响》研究，结果表明：薄盖灵芝菌丝体注射液前期经医院试用，发现对进行性肌营养不良，萎缩性肌强直及皮肌炎等症有一定疗效。进一步研究证实薄芝菌丝体注射液具有显著降血清醛缩酶作用，可以保护肌肉组织，减轻损伤。</a:t>
            </a:r>
          </a:p>
        </p:txBody>
      </p:sp>
      <p:sp>
        <p:nvSpPr>
          <p:cNvPr id="111" name="文本框 110">
            <a:extLst>
              <a:ext uri="{FF2B5EF4-FFF2-40B4-BE49-F238E27FC236}">
                <a16:creationId xmlns:a16="http://schemas.microsoft.com/office/drawing/2014/main" id="{C7580E3E-5D65-3B67-EAD2-F63AF6D5B2C6}"/>
              </a:ext>
            </a:extLst>
          </p:cNvPr>
          <p:cNvSpPr txBox="1"/>
          <p:nvPr/>
        </p:nvSpPr>
        <p:spPr>
          <a:xfrm>
            <a:off x="5421746" y="6457890"/>
            <a:ext cx="7294793" cy="400110"/>
          </a:xfrm>
          <a:prstGeom prst="rect">
            <a:avLst/>
          </a:prstGeom>
          <a:noFill/>
        </p:spPr>
        <p:txBody>
          <a:bodyPr wrap="square" rtlCol="0">
            <a:spAutoFit/>
          </a:bodyPr>
          <a:lstStyle/>
          <a:p>
            <a:r>
              <a:rPr lang="zh-CN" altLang="en-US" sz="1000" kern="100" dirty="0">
                <a:solidFill>
                  <a:prstClr val="black"/>
                </a:solidFill>
                <a:latin typeface="微软雅黑"/>
                <a:cs typeface="Times New Roman" panose="02020603050405020304" pitchFamily="18" charset="0"/>
              </a:rPr>
              <a:t>参考文献：</a:t>
            </a:r>
            <a:r>
              <a:rPr lang="en-US" altLang="zh-CN" sz="1000" kern="100" dirty="0">
                <a:solidFill>
                  <a:prstClr val="black"/>
                </a:solidFill>
                <a:latin typeface="微软雅黑"/>
                <a:cs typeface="Times New Roman" panose="02020603050405020304" pitchFamily="18" charset="0"/>
              </a:rPr>
              <a:t>[1]</a:t>
            </a:r>
            <a:r>
              <a:rPr lang="zh-CN" altLang="en-US" sz="1000" kern="100" dirty="0">
                <a:solidFill>
                  <a:prstClr val="black"/>
                </a:solidFill>
                <a:latin typeface="微软雅黑"/>
                <a:cs typeface="Times New Roman" panose="02020603050405020304" pitchFamily="18" charset="0"/>
              </a:rPr>
              <a:t>薄芝注射液治疗运动神经元疾病和进行性肌营养不良症</a:t>
            </a:r>
            <a:r>
              <a:rPr lang="en-US" altLang="zh-CN" sz="1000" kern="100" dirty="0">
                <a:solidFill>
                  <a:prstClr val="black"/>
                </a:solidFill>
                <a:latin typeface="微软雅黑"/>
                <a:cs typeface="Times New Roman" panose="02020603050405020304" pitchFamily="18" charset="0"/>
              </a:rPr>
              <a:t>.</a:t>
            </a:r>
            <a:r>
              <a:rPr lang="zh-CN" altLang="en-US" sz="1000" kern="100" dirty="0">
                <a:solidFill>
                  <a:prstClr val="black"/>
                </a:solidFill>
                <a:latin typeface="微软雅黑"/>
                <a:cs typeface="Times New Roman" panose="02020603050405020304" pitchFamily="18" charset="0"/>
              </a:rPr>
              <a:t>新药与临床</a:t>
            </a:r>
            <a:r>
              <a:rPr lang="en-US" altLang="zh-CN" sz="1000" kern="100" dirty="0">
                <a:solidFill>
                  <a:prstClr val="black"/>
                </a:solidFill>
                <a:latin typeface="微软雅黑"/>
                <a:cs typeface="Times New Roman" panose="02020603050405020304" pitchFamily="18" charset="0"/>
              </a:rPr>
              <a:t>,1991,5(10):147-149</a:t>
            </a:r>
          </a:p>
          <a:p>
            <a:r>
              <a:rPr lang="en-US" altLang="zh-CN" sz="1000" kern="100" dirty="0">
                <a:solidFill>
                  <a:prstClr val="black"/>
                </a:solidFill>
                <a:latin typeface="微软雅黑"/>
                <a:cs typeface="Times New Roman" panose="02020603050405020304" pitchFamily="18" charset="0"/>
              </a:rPr>
              <a:t>                [2]</a:t>
            </a:r>
            <a:r>
              <a:rPr lang="zh-CN" altLang="en-US" sz="1000" kern="100" dirty="0">
                <a:solidFill>
                  <a:prstClr val="black"/>
                </a:solidFill>
                <a:latin typeface="微软雅黑"/>
                <a:cs typeface="Times New Roman" panose="02020603050405020304" pitchFamily="18" charset="0"/>
              </a:rPr>
              <a:t> 灵芝对</a:t>
            </a:r>
            <a:r>
              <a:rPr lang="en-US" altLang="zh-CN" sz="1000" kern="100" dirty="0">
                <a:solidFill>
                  <a:prstClr val="black"/>
                </a:solidFill>
                <a:latin typeface="微软雅黑"/>
                <a:cs typeface="Times New Roman" panose="02020603050405020304" pitchFamily="18" charset="0"/>
              </a:rPr>
              <a:t>2,4-</a:t>
            </a:r>
            <a:r>
              <a:rPr lang="zh-CN" altLang="en-US" sz="1000" kern="100" dirty="0">
                <a:solidFill>
                  <a:prstClr val="black"/>
                </a:solidFill>
                <a:latin typeface="微软雅黑"/>
                <a:cs typeface="Times New Roman" panose="02020603050405020304" pitchFamily="18" charset="0"/>
              </a:rPr>
              <a:t>二氯苯氧乙酸</a:t>
            </a:r>
            <a:r>
              <a:rPr lang="en-US" altLang="zh-CN" sz="1000" kern="100" dirty="0">
                <a:solidFill>
                  <a:prstClr val="black"/>
                </a:solidFill>
                <a:latin typeface="微软雅黑"/>
                <a:cs typeface="Times New Roman" panose="02020603050405020304" pitchFamily="18" charset="0"/>
              </a:rPr>
              <a:t>(2,4-D)</a:t>
            </a:r>
            <a:r>
              <a:rPr lang="zh-CN" altLang="en-US" sz="1000" kern="100" dirty="0">
                <a:solidFill>
                  <a:prstClr val="black"/>
                </a:solidFill>
                <a:latin typeface="微软雅黑"/>
                <a:cs typeface="Times New Roman" panose="02020603050405020304" pitchFamily="18" charset="0"/>
              </a:rPr>
              <a:t>引起的实验性肌强直症小鼠高血清醛缩酶的影响</a:t>
            </a:r>
            <a:r>
              <a:rPr lang="en-US" altLang="zh-CN" sz="1000" kern="100" dirty="0">
                <a:solidFill>
                  <a:prstClr val="black"/>
                </a:solidFill>
                <a:latin typeface="微软雅黑"/>
                <a:cs typeface="Times New Roman" panose="02020603050405020304" pitchFamily="18" charset="0"/>
              </a:rPr>
              <a:t>[J].</a:t>
            </a:r>
            <a:r>
              <a:rPr lang="zh-CN" altLang="en-US" sz="1000" kern="100" dirty="0">
                <a:solidFill>
                  <a:prstClr val="black"/>
                </a:solidFill>
                <a:latin typeface="微软雅黑"/>
                <a:cs typeface="Times New Roman" panose="02020603050405020304" pitchFamily="18" charset="0"/>
              </a:rPr>
              <a:t>药学学报</a:t>
            </a:r>
            <a:r>
              <a:rPr lang="en-US" altLang="zh-CN" sz="1000" kern="100" dirty="0">
                <a:solidFill>
                  <a:prstClr val="black"/>
                </a:solidFill>
                <a:latin typeface="微软雅黑"/>
                <a:cs typeface="Times New Roman" panose="02020603050405020304" pitchFamily="18" charset="0"/>
              </a:rPr>
              <a:t>, 1980(3).</a:t>
            </a:r>
            <a:endParaRPr lang="zh-CN" altLang="en-US" sz="1000" dirty="0">
              <a:solidFill>
                <a:prstClr val="black"/>
              </a:solidFill>
              <a:latin typeface="微软雅黑"/>
            </a:endParaRPr>
          </a:p>
        </p:txBody>
      </p:sp>
    </p:spTree>
    <p:extLst>
      <p:ext uri="{BB962C8B-B14F-4D97-AF65-F5344CB8AC3E}">
        <p14:creationId xmlns:p14="http://schemas.microsoft.com/office/powerpoint/2010/main" val="4128666854"/>
      </p:ext>
    </p:extLst>
  </p:cSld>
  <p:clrMapOvr>
    <a:masterClrMapping/>
  </p:clrMapOvr>
  <mc:AlternateContent xmlns:mc="http://schemas.openxmlformats.org/markup-compatibility/2006" xmlns:p14="http://schemas.microsoft.com/office/powerpoint/2010/main">
    <mc:Choice Requires="p14">
      <p:transition spd="slow" p14:dur="2000">
        <p14:glitter pattern="hexagon"/>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
          <p:cNvSpPr>
            <a:spLocks noChangeArrowheads="1"/>
          </p:cNvSpPr>
          <p:nvPr/>
        </p:nvSpPr>
        <p:spPr bwMode="auto">
          <a:xfrm>
            <a:off x="544056" y="247343"/>
            <a:ext cx="3288317" cy="523220"/>
          </a:xfrm>
          <a:prstGeom prst="rect">
            <a:avLst/>
          </a:prstGeom>
        </p:spPr>
        <p:txBody>
          <a:bodyPr wrap="square">
            <a:spAutoFit/>
          </a:bodyPr>
          <a:lstStyle/>
          <a:p>
            <a:r>
              <a:rPr lang="zh-CN" altLang="en-US" sz="2800" b="1" kern="100" dirty="0">
                <a:solidFill>
                  <a:schemeClr val="tx2"/>
                </a:solidFill>
                <a:cs typeface="+mn-ea"/>
                <a:sym typeface="+mn-lt"/>
              </a:rPr>
              <a:t>创新性</a:t>
            </a:r>
          </a:p>
        </p:txBody>
      </p:sp>
      <p:sp>
        <p:nvSpPr>
          <p:cNvPr id="38" name="矩形 37"/>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45" name="矩形 4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2" name="object 2">
            <a:extLst>
              <a:ext uri="{FF2B5EF4-FFF2-40B4-BE49-F238E27FC236}">
                <a16:creationId xmlns:a16="http://schemas.microsoft.com/office/drawing/2014/main" id="{4BE37CC9-9C3D-79F5-F280-9B0F85A47557}"/>
              </a:ext>
            </a:extLst>
          </p:cNvPr>
          <p:cNvSpPr txBox="1"/>
          <p:nvPr/>
        </p:nvSpPr>
        <p:spPr>
          <a:xfrm>
            <a:off x="11601893" y="5949493"/>
            <a:ext cx="93345" cy="177800"/>
          </a:xfrm>
          <a:prstGeom prst="rect">
            <a:avLst/>
          </a:prstGeom>
        </p:spPr>
        <p:txBody>
          <a:bodyPr vert="horz" wrap="square" lIns="0" tIns="12065" rIns="0" bIns="0" rtlCol="0">
            <a:spAutoFit/>
          </a:bodyPr>
          <a:lstStyle/>
          <a:p>
            <a:pPr marL="12700">
              <a:lnSpc>
                <a:spcPct val="100000"/>
              </a:lnSpc>
              <a:spcBef>
                <a:spcPts val="95"/>
              </a:spcBef>
            </a:pPr>
            <a:r>
              <a:rPr sz="1000" spc="5" dirty="0">
                <a:solidFill>
                  <a:srgbClr val="83786E"/>
                </a:solidFill>
                <a:latin typeface="Trebuchet MS"/>
                <a:cs typeface="Trebuchet MS"/>
              </a:rPr>
              <a:t>7</a:t>
            </a:r>
            <a:endParaRPr sz="1000">
              <a:latin typeface="Trebuchet MS"/>
              <a:cs typeface="Trebuchet MS"/>
            </a:endParaRPr>
          </a:p>
        </p:txBody>
      </p:sp>
      <p:sp>
        <p:nvSpPr>
          <p:cNvPr id="3" name="object 5">
            <a:extLst>
              <a:ext uri="{FF2B5EF4-FFF2-40B4-BE49-F238E27FC236}">
                <a16:creationId xmlns:a16="http://schemas.microsoft.com/office/drawing/2014/main" id="{746B2F79-68BD-8F00-6BBB-C7048F5FD65D}"/>
              </a:ext>
            </a:extLst>
          </p:cNvPr>
          <p:cNvSpPr txBox="1"/>
          <p:nvPr/>
        </p:nvSpPr>
        <p:spPr>
          <a:xfrm>
            <a:off x="493712" y="3429000"/>
            <a:ext cx="11204575" cy="427040"/>
          </a:xfrm>
          <a:prstGeom prst="rect">
            <a:avLst/>
          </a:prstGeom>
          <a:solidFill>
            <a:srgbClr val="003366"/>
          </a:solidFill>
        </p:spPr>
        <p:txBody>
          <a:bodyPr vert="horz" wrap="square" lIns="0" tIns="57150" rIns="0" bIns="0" rtlCol="0">
            <a:spAutoFit/>
          </a:bodyPr>
          <a:lstStyle/>
          <a:p>
            <a:pPr marL="128270">
              <a:lnSpc>
                <a:spcPct val="100000"/>
              </a:lnSpc>
              <a:spcBef>
                <a:spcPts val="450"/>
              </a:spcBef>
            </a:pPr>
            <a:r>
              <a:rPr sz="2400" b="1" dirty="0" err="1">
                <a:solidFill>
                  <a:schemeClr val="bg1"/>
                </a:solidFill>
                <a:latin typeface="Microsoft YaHei"/>
                <a:cs typeface="Microsoft YaHei"/>
              </a:rPr>
              <a:t>应用创新</a:t>
            </a:r>
            <a:r>
              <a:rPr sz="2400" b="1" spc="-5" dirty="0">
                <a:solidFill>
                  <a:schemeClr val="bg1"/>
                </a:solidFill>
                <a:latin typeface="Microsoft YaHei"/>
                <a:cs typeface="Microsoft YaHei"/>
              </a:rPr>
              <a:t>：</a:t>
            </a:r>
            <a:r>
              <a:rPr lang="zh-CN" altLang="en-US" sz="2400" b="1" dirty="0">
                <a:solidFill>
                  <a:schemeClr val="bg1"/>
                </a:solidFill>
                <a:latin typeface="Microsoft YaHei"/>
                <a:cs typeface="Microsoft YaHei"/>
              </a:rPr>
              <a:t>为进行性肌营养不良罕见病患者提供用药选择</a:t>
            </a:r>
            <a:r>
              <a:rPr sz="2400" b="1" dirty="0">
                <a:solidFill>
                  <a:schemeClr val="bg1"/>
                </a:solidFill>
                <a:latin typeface="Microsoft YaHei"/>
                <a:cs typeface="Microsoft YaHei"/>
              </a:rPr>
              <a:t>，患者群体获益面更广</a:t>
            </a:r>
            <a:endParaRPr sz="2400" dirty="0">
              <a:solidFill>
                <a:schemeClr val="bg1"/>
              </a:solidFill>
              <a:latin typeface="Microsoft YaHei"/>
              <a:cs typeface="Microsoft YaHei"/>
            </a:endParaRPr>
          </a:p>
        </p:txBody>
      </p:sp>
      <p:sp>
        <p:nvSpPr>
          <p:cNvPr id="4" name="object 6">
            <a:extLst>
              <a:ext uri="{FF2B5EF4-FFF2-40B4-BE49-F238E27FC236}">
                <a16:creationId xmlns:a16="http://schemas.microsoft.com/office/drawing/2014/main" id="{73A7561C-2717-AE5C-6BAC-DF29177361FC}"/>
              </a:ext>
            </a:extLst>
          </p:cNvPr>
          <p:cNvSpPr txBox="1"/>
          <p:nvPr/>
        </p:nvSpPr>
        <p:spPr>
          <a:xfrm>
            <a:off x="609331" y="4019169"/>
            <a:ext cx="11204575" cy="2375394"/>
          </a:xfrm>
          <a:prstGeom prst="rect">
            <a:avLst/>
          </a:prstGeom>
        </p:spPr>
        <p:txBody>
          <a:bodyPr vert="horz" wrap="square" lIns="0" tIns="12700" rIns="0" bIns="0" rtlCol="0">
            <a:spAutoFit/>
          </a:bodyPr>
          <a:lstStyle/>
          <a:p>
            <a:pPr marL="285750" indent="-285750">
              <a:lnSpc>
                <a:spcPct val="150000"/>
              </a:lnSpc>
              <a:buFont typeface="Wingdings" panose="05000000000000000000" pitchFamily="2" charset="2"/>
              <a:buChar char="Ø"/>
            </a:pPr>
            <a:r>
              <a:rPr lang="zh-CN" altLang="en-US" kern="100" dirty="0">
                <a:latin typeface="+mn-ea"/>
                <a:cs typeface="Times New Roman" panose="02020603050405020304" pitchFamily="18" charset="0"/>
              </a:rPr>
              <a:t>薄芝糖肽注射液首要适应症为进行性肌营养不良，</a:t>
            </a:r>
            <a:r>
              <a:rPr lang="zh-CN" altLang="en-US" b="1" kern="100" dirty="0">
                <a:latin typeface="+mn-ea"/>
                <a:cs typeface="Times New Roman" panose="02020603050405020304" pitchFamily="18" charset="0"/>
              </a:rPr>
              <a:t>为罕见病患者提供用药选择</a:t>
            </a:r>
            <a:r>
              <a:rPr lang="zh-CN" altLang="en-US" kern="100" dirty="0">
                <a:latin typeface="+mn-ea"/>
                <a:cs typeface="Times New Roman" panose="02020603050405020304" pitchFamily="18" charset="0"/>
              </a:rPr>
              <a:t>，同时提升临床适用性；</a:t>
            </a:r>
            <a:endParaRPr lang="en-US" altLang="zh-CN" kern="100" dirty="0">
              <a:latin typeface="+mn-ea"/>
              <a:cs typeface="Times New Roman" panose="02020603050405020304" pitchFamily="18" charset="0"/>
            </a:endParaRPr>
          </a:p>
          <a:p>
            <a:pPr marL="285750" indent="-285750">
              <a:lnSpc>
                <a:spcPct val="150000"/>
              </a:lnSpc>
              <a:buFont typeface="Wingdings" panose="05000000000000000000" pitchFamily="2" charset="2"/>
              <a:buChar char="Ø"/>
            </a:pPr>
            <a:r>
              <a:rPr lang="zh-CN" altLang="en-US" kern="100" dirty="0">
                <a:latin typeface="+mn-ea"/>
                <a:cs typeface="Times New Roman" panose="02020603050405020304" pitchFamily="18" charset="0"/>
              </a:rPr>
              <a:t>符合国家化学药物标准，</a:t>
            </a:r>
            <a:r>
              <a:rPr lang="zh-CN" altLang="en-US" b="1" kern="100" dirty="0">
                <a:latin typeface="+mn-ea"/>
                <a:cs typeface="Times New Roman" panose="02020603050405020304" pitchFamily="18" charset="0"/>
              </a:rPr>
              <a:t>成为首个可以用于静脉途径给药的灵芝制剂，优化给药途径；</a:t>
            </a:r>
            <a:endParaRPr lang="en-US" altLang="zh-CN" b="1" kern="100" dirty="0">
              <a:latin typeface="+mn-ea"/>
              <a:cs typeface="Times New Roman" panose="02020603050405020304" pitchFamily="18" charset="0"/>
            </a:endParaRPr>
          </a:p>
          <a:p>
            <a:pPr marL="285750" indent="-285750">
              <a:lnSpc>
                <a:spcPct val="150000"/>
              </a:lnSpc>
              <a:buFont typeface="Wingdings" panose="05000000000000000000" pitchFamily="2" charset="2"/>
              <a:buChar char="Ø"/>
            </a:pPr>
            <a:r>
              <a:rPr lang="zh-CN" altLang="en-US" b="1" kern="100" dirty="0">
                <a:latin typeface="+mn-ea"/>
                <a:cs typeface="Times New Roman" panose="02020603050405020304" pitchFamily="18" charset="0"/>
              </a:rPr>
              <a:t>薄芝糖肽注射液制备工艺进行了技术创新</a:t>
            </a:r>
            <a:r>
              <a:rPr lang="zh-CN" altLang="en-US" kern="100" dirty="0">
                <a:latin typeface="+mn-ea"/>
                <a:cs typeface="Times New Roman" panose="02020603050405020304" pitchFamily="18" charset="0"/>
              </a:rPr>
              <a:t>，采用亲和层析纯化技术有效地分离纯化多糖、多肽成分，薄芝糖肽注射液具有较好的稳定性，药品注册分类：化药</a:t>
            </a:r>
            <a:r>
              <a:rPr lang="en-US" altLang="zh-CN" kern="100" dirty="0">
                <a:latin typeface="+mn-ea"/>
                <a:cs typeface="Times New Roman" panose="02020603050405020304" pitchFamily="18" charset="0"/>
              </a:rPr>
              <a:t>6</a:t>
            </a:r>
            <a:r>
              <a:rPr lang="zh-CN" altLang="en-US" kern="100" dirty="0">
                <a:latin typeface="+mn-ea"/>
                <a:cs typeface="Times New Roman" panose="02020603050405020304" pitchFamily="18" charset="0"/>
              </a:rPr>
              <a:t>类，有效期为</a:t>
            </a:r>
            <a:r>
              <a:rPr lang="en-US" altLang="zh-CN" kern="100" dirty="0">
                <a:latin typeface="+mn-ea"/>
                <a:cs typeface="Times New Roman" panose="02020603050405020304" pitchFamily="18" charset="0"/>
              </a:rPr>
              <a:t>24</a:t>
            </a:r>
            <a:r>
              <a:rPr lang="zh-CN" altLang="en-US" kern="100" dirty="0">
                <a:latin typeface="+mn-ea"/>
                <a:cs typeface="Times New Roman" panose="02020603050405020304" pitchFamily="18" charset="0"/>
              </a:rPr>
              <a:t>个月，遮光、阴凉处保存，无需冷链运输，降低了存转运成本。</a:t>
            </a:r>
          </a:p>
          <a:p>
            <a:pPr marL="285750" indent="-285750">
              <a:lnSpc>
                <a:spcPct val="150000"/>
              </a:lnSpc>
              <a:buFont typeface="Wingdings" panose="05000000000000000000" pitchFamily="2" charset="2"/>
              <a:buChar char="Ø"/>
            </a:pPr>
            <a:endParaRPr lang="en-US" altLang="zh-CN" sz="1400" kern="100" dirty="0">
              <a:latin typeface="+mn-ea"/>
              <a:cs typeface="Times New Roman" panose="02020603050405020304" pitchFamily="18" charset="0"/>
            </a:endParaRPr>
          </a:p>
        </p:txBody>
      </p:sp>
      <p:sp>
        <p:nvSpPr>
          <p:cNvPr id="7" name="object 9">
            <a:extLst>
              <a:ext uri="{FF2B5EF4-FFF2-40B4-BE49-F238E27FC236}">
                <a16:creationId xmlns:a16="http://schemas.microsoft.com/office/drawing/2014/main" id="{18CE61DA-4CDB-2CF0-1A22-39EE8990E7A9}"/>
              </a:ext>
            </a:extLst>
          </p:cNvPr>
          <p:cNvSpPr txBox="1"/>
          <p:nvPr/>
        </p:nvSpPr>
        <p:spPr>
          <a:xfrm>
            <a:off x="544056" y="1090951"/>
            <a:ext cx="11204575" cy="419987"/>
          </a:xfrm>
          <a:prstGeom prst="rect">
            <a:avLst/>
          </a:prstGeom>
          <a:solidFill>
            <a:srgbClr val="003366"/>
          </a:solidFill>
        </p:spPr>
        <p:txBody>
          <a:bodyPr vert="horz" wrap="square" lIns="0" tIns="50165" rIns="0" bIns="0" rtlCol="0">
            <a:spAutoFit/>
          </a:bodyPr>
          <a:lstStyle/>
          <a:p>
            <a:pPr marL="128270">
              <a:lnSpc>
                <a:spcPct val="100000"/>
              </a:lnSpc>
              <a:spcBef>
                <a:spcPts val="395"/>
              </a:spcBef>
            </a:pPr>
            <a:r>
              <a:rPr lang="zh-CN" altLang="en-US" sz="2400" b="1" dirty="0">
                <a:solidFill>
                  <a:schemeClr val="bg1"/>
                </a:solidFill>
                <a:latin typeface="Microsoft YaHei"/>
                <a:cs typeface="Microsoft YaHei"/>
              </a:rPr>
              <a:t>创新程度</a:t>
            </a:r>
            <a:r>
              <a:rPr sz="2400" b="1" dirty="0">
                <a:solidFill>
                  <a:schemeClr val="bg1"/>
                </a:solidFill>
                <a:latin typeface="Microsoft YaHei"/>
                <a:cs typeface="Microsoft YaHei"/>
              </a:rPr>
              <a:t>：</a:t>
            </a:r>
            <a:r>
              <a:rPr lang="zh-CN" altLang="en-US" sz="2400" b="1" dirty="0">
                <a:solidFill>
                  <a:schemeClr val="bg1"/>
                </a:solidFill>
                <a:latin typeface="Microsoft YaHei"/>
                <a:cs typeface="Microsoft YaHei"/>
              </a:rPr>
              <a:t>薄芝糖肽注射液</a:t>
            </a:r>
            <a:r>
              <a:rPr lang="zh-CN" altLang="en-US" sz="2400" b="1" dirty="0">
                <a:solidFill>
                  <a:schemeClr val="bg1"/>
                </a:solidFill>
                <a:latin typeface="Microsoft YaHei"/>
              </a:rPr>
              <a:t>获国家科学技术部 “国家重点新产品”支持</a:t>
            </a:r>
            <a:endParaRPr sz="2400" b="1" dirty="0">
              <a:solidFill>
                <a:schemeClr val="bg1"/>
              </a:solidFill>
              <a:latin typeface="Microsoft YaHei"/>
            </a:endParaRPr>
          </a:p>
        </p:txBody>
      </p:sp>
      <p:sp>
        <p:nvSpPr>
          <p:cNvPr id="11" name="object 13">
            <a:extLst>
              <a:ext uri="{FF2B5EF4-FFF2-40B4-BE49-F238E27FC236}">
                <a16:creationId xmlns:a16="http://schemas.microsoft.com/office/drawing/2014/main" id="{DEAFFCE5-10E3-F033-EC71-A1E0FC6FED75}"/>
              </a:ext>
            </a:extLst>
          </p:cNvPr>
          <p:cNvSpPr txBox="1"/>
          <p:nvPr/>
        </p:nvSpPr>
        <p:spPr>
          <a:xfrm>
            <a:off x="544056" y="1893086"/>
            <a:ext cx="10486272" cy="795539"/>
          </a:xfrm>
          <a:prstGeom prst="rect">
            <a:avLst/>
          </a:prstGeom>
        </p:spPr>
        <p:txBody>
          <a:bodyPr vert="horz" wrap="square" lIns="0" tIns="13335" rIns="0" bIns="0" rtlCol="0">
            <a:spAutoFit/>
          </a:bodyPr>
          <a:lstStyle/>
          <a:p>
            <a:pPr marL="184785" indent="-172720">
              <a:lnSpc>
                <a:spcPct val="150000"/>
              </a:lnSpc>
              <a:spcBef>
                <a:spcPts val="105"/>
              </a:spcBef>
              <a:buFont typeface="Arial MT"/>
              <a:buChar char="•"/>
              <a:tabLst>
                <a:tab pos="185420" algn="l"/>
              </a:tabLst>
            </a:pPr>
            <a:r>
              <a:rPr lang="zh-CN" altLang="en-US" b="1" dirty="0">
                <a:solidFill>
                  <a:srgbClr val="003366"/>
                </a:solidFill>
                <a:latin typeface="Microsoft YaHei"/>
                <a:cs typeface="Microsoft YaHei"/>
              </a:rPr>
              <a:t>机制创新：</a:t>
            </a:r>
            <a:r>
              <a:rPr lang="zh-CN" altLang="en-US" dirty="0">
                <a:latin typeface="Microsoft YaHei"/>
                <a:cs typeface="Microsoft YaHei"/>
              </a:rPr>
              <a:t>本品具有免疫调节、清除氧自由基、促进核酸、蛋白质生物合成的作用，其免疫调节、清除氧自由基的作用可延缓肌肉细胞的损害，促进核酸、蛋白质生物合成可改善肌肉代谢同时增强肌肉力量。</a:t>
            </a:r>
          </a:p>
        </p:txBody>
      </p:sp>
    </p:spTree>
    <p:extLst>
      <p:ext uri="{BB962C8B-B14F-4D97-AF65-F5344CB8AC3E}">
        <p14:creationId xmlns:p14="http://schemas.microsoft.com/office/powerpoint/2010/main" val="642275724"/>
      </p:ext>
    </p:extLst>
  </p:cSld>
  <p:clrMapOvr>
    <a:masterClrMapping/>
  </p:clrMapOvr>
  <mc:AlternateContent xmlns:mc="http://schemas.openxmlformats.org/markup-compatibility/2006" xmlns:p14="http://schemas.microsoft.com/office/powerpoint/2010/main">
    <mc:Choice Requires="p14">
      <p:transition spd="slow" p14:dur="2000">
        <p14:glitter pattern="hexagon"/>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
          <p:cNvSpPr>
            <a:spLocks noChangeArrowheads="1"/>
          </p:cNvSpPr>
          <p:nvPr/>
        </p:nvSpPr>
        <p:spPr bwMode="auto">
          <a:xfrm>
            <a:off x="544056" y="247343"/>
            <a:ext cx="3288317" cy="523220"/>
          </a:xfrm>
          <a:prstGeom prst="rect">
            <a:avLst/>
          </a:prstGeom>
        </p:spPr>
        <p:txBody>
          <a:bodyPr wrap="square">
            <a:spAutoFit/>
          </a:bodyPr>
          <a:lstStyle/>
          <a:p>
            <a:r>
              <a:rPr lang="zh-CN" altLang="en-US" sz="2800" b="1" kern="100" dirty="0">
                <a:solidFill>
                  <a:schemeClr val="tx2"/>
                </a:solidFill>
                <a:cs typeface="+mn-ea"/>
                <a:sym typeface="+mn-lt"/>
              </a:rPr>
              <a:t>公平性（一）</a:t>
            </a:r>
          </a:p>
        </p:txBody>
      </p:sp>
      <p:sp>
        <p:nvSpPr>
          <p:cNvPr id="38" name="矩形 37"/>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45" name="矩形 4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grpSp>
        <p:nvGrpSpPr>
          <p:cNvPr id="14" name="object 27">
            <a:extLst>
              <a:ext uri="{FF2B5EF4-FFF2-40B4-BE49-F238E27FC236}">
                <a16:creationId xmlns:a16="http://schemas.microsoft.com/office/drawing/2014/main" id="{C260B89E-F33D-A104-B537-4D87698D8BB9}"/>
              </a:ext>
            </a:extLst>
          </p:cNvPr>
          <p:cNvGrpSpPr/>
          <p:nvPr/>
        </p:nvGrpSpPr>
        <p:grpSpPr>
          <a:xfrm>
            <a:off x="544056" y="1161832"/>
            <a:ext cx="11288395" cy="1085215"/>
            <a:chOff x="603500" y="1351750"/>
            <a:chExt cx="11288395" cy="1085215"/>
          </a:xfrm>
          <a:solidFill>
            <a:srgbClr val="003366"/>
          </a:solidFill>
        </p:grpSpPr>
        <p:pic>
          <p:nvPicPr>
            <p:cNvPr id="15" name="object 28">
              <a:extLst>
                <a:ext uri="{FF2B5EF4-FFF2-40B4-BE49-F238E27FC236}">
                  <a16:creationId xmlns:a16="http://schemas.microsoft.com/office/drawing/2014/main" id="{3256A361-4DBE-4BB8-3679-117EFE264E11}"/>
                </a:ext>
              </a:extLst>
            </p:cNvPr>
            <p:cNvPicPr/>
            <p:nvPr/>
          </p:nvPicPr>
          <p:blipFill>
            <a:blip r:embed="rId3" cstate="print"/>
            <a:stretch>
              <a:fillRect/>
            </a:stretch>
          </p:blipFill>
          <p:spPr>
            <a:xfrm>
              <a:off x="603500" y="1351750"/>
              <a:ext cx="11288275" cy="1085150"/>
            </a:xfrm>
            <a:prstGeom prst="rect">
              <a:avLst/>
            </a:prstGeom>
            <a:grpFill/>
          </p:spPr>
        </p:pic>
        <p:sp>
          <p:nvSpPr>
            <p:cNvPr id="16" name="object 29">
              <a:extLst>
                <a:ext uri="{FF2B5EF4-FFF2-40B4-BE49-F238E27FC236}">
                  <a16:creationId xmlns:a16="http://schemas.microsoft.com/office/drawing/2014/main" id="{9EAEBB39-C842-6DAE-E520-663E0D0224B0}"/>
                </a:ext>
              </a:extLst>
            </p:cNvPr>
            <p:cNvSpPr/>
            <p:nvPr/>
          </p:nvSpPr>
          <p:spPr>
            <a:xfrm>
              <a:off x="620268" y="1359408"/>
              <a:ext cx="11204575" cy="1010919"/>
            </a:xfrm>
            <a:custGeom>
              <a:avLst/>
              <a:gdLst/>
              <a:ahLst/>
              <a:cxnLst/>
              <a:rect l="l" t="t" r="r" b="b"/>
              <a:pathLst>
                <a:path w="11204575" h="1010919">
                  <a:moveTo>
                    <a:pt x="11204448" y="0"/>
                  </a:moveTo>
                  <a:lnTo>
                    <a:pt x="0" y="0"/>
                  </a:lnTo>
                  <a:lnTo>
                    <a:pt x="0" y="1010412"/>
                  </a:lnTo>
                  <a:lnTo>
                    <a:pt x="11204448" y="1010412"/>
                  </a:lnTo>
                  <a:lnTo>
                    <a:pt x="11204448" y="0"/>
                  </a:lnTo>
                  <a:close/>
                </a:path>
              </a:pathLst>
            </a:custGeom>
            <a:grpFill/>
          </p:spPr>
          <p:txBody>
            <a:bodyPr wrap="square" lIns="0" tIns="0" rIns="0" bIns="0" rtlCol="0"/>
            <a:lstStyle/>
            <a:p>
              <a:endParaRPr>
                <a:solidFill>
                  <a:prstClr val="black"/>
                </a:solidFill>
                <a:latin typeface="Calibri"/>
              </a:endParaRPr>
            </a:p>
          </p:txBody>
        </p:sp>
      </p:grpSp>
      <p:sp>
        <p:nvSpPr>
          <p:cNvPr id="17" name="object 30">
            <a:extLst>
              <a:ext uri="{FF2B5EF4-FFF2-40B4-BE49-F238E27FC236}">
                <a16:creationId xmlns:a16="http://schemas.microsoft.com/office/drawing/2014/main" id="{7C61075F-4D4D-A61D-61C8-F88ACC9302AC}"/>
              </a:ext>
            </a:extLst>
          </p:cNvPr>
          <p:cNvSpPr txBox="1"/>
          <p:nvPr/>
        </p:nvSpPr>
        <p:spPr>
          <a:xfrm>
            <a:off x="2600759" y="1271465"/>
            <a:ext cx="8915400" cy="740587"/>
          </a:xfrm>
          <a:prstGeom prst="rect">
            <a:avLst/>
          </a:prstGeom>
        </p:spPr>
        <p:txBody>
          <a:bodyPr vert="horz" wrap="square" lIns="0" tIns="93345" rIns="0" bIns="0" rtlCol="0">
            <a:spAutoFit/>
          </a:bodyPr>
          <a:lstStyle/>
          <a:p>
            <a:pPr marL="12065">
              <a:spcBef>
                <a:spcPts val="735"/>
              </a:spcBef>
              <a:tabLst>
                <a:tab pos="185420" algn="l"/>
              </a:tabLst>
            </a:pPr>
            <a:r>
              <a:rPr lang="zh-CN" altLang="en-US" sz="1400" dirty="0">
                <a:solidFill>
                  <a:schemeClr val="bg1"/>
                </a:solidFill>
                <a:latin typeface="Microsoft YaHei"/>
                <a:cs typeface="Microsoft YaHei"/>
              </a:rPr>
              <a:t>进行性肌营养不良症是一种遗传性疾病。临床上主要表现为由肢体近端开始的两侧对称性的进行性加重的肌肉无力和萎缩。以</a:t>
            </a:r>
            <a:r>
              <a:rPr lang="en-US" altLang="zh-CN" sz="1400" dirty="0">
                <a:solidFill>
                  <a:schemeClr val="bg1"/>
                </a:solidFill>
                <a:latin typeface="Microsoft YaHei"/>
                <a:cs typeface="Microsoft YaHei"/>
              </a:rPr>
              <a:t>DMD/BMD</a:t>
            </a:r>
            <a:r>
              <a:rPr lang="zh-CN" altLang="en-US" sz="1400" dirty="0">
                <a:solidFill>
                  <a:schemeClr val="bg1"/>
                </a:solidFill>
                <a:latin typeface="Microsoft YaHei"/>
                <a:cs typeface="Microsoft YaHei"/>
              </a:rPr>
              <a:t>为例，目前我国发病率约为</a:t>
            </a:r>
            <a:r>
              <a:rPr lang="en-US" altLang="zh-CN" sz="1400" dirty="0">
                <a:solidFill>
                  <a:schemeClr val="bg1"/>
                </a:solidFill>
                <a:latin typeface="Microsoft YaHei"/>
                <a:cs typeface="Microsoft YaHei"/>
              </a:rPr>
              <a:t>1/3853</a:t>
            </a:r>
            <a:r>
              <a:rPr lang="zh-CN" altLang="en-US" sz="1400" dirty="0">
                <a:solidFill>
                  <a:schemeClr val="bg1"/>
                </a:solidFill>
                <a:latin typeface="Microsoft YaHei"/>
                <a:cs typeface="Microsoft YaHei"/>
              </a:rPr>
              <a:t>，估算全国患者约</a:t>
            </a:r>
            <a:r>
              <a:rPr lang="en-US" altLang="zh-CN" sz="1400" dirty="0">
                <a:solidFill>
                  <a:schemeClr val="bg1"/>
                </a:solidFill>
                <a:latin typeface="Microsoft YaHei"/>
                <a:cs typeface="Microsoft YaHei"/>
              </a:rPr>
              <a:t>70000</a:t>
            </a:r>
            <a:r>
              <a:rPr lang="zh-CN" altLang="en-US" sz="1400" dirty="0">
                <a:solidFill>
                  <a:schemeClr val="bg1"/>
                </a:solidFill>
                <a:latin typeface="Microsoft YaHei"/>
                <a:cs typeface="Microsoft YaHei"/>
              </a:rPr>
              <a:t>人。薄芝糖肽注射液可对进行性肌营养不良起到治疗作用，缓解此类罕见病患者临床症状，减缓病情发展，为保障公众健康贡献一份力量。</a:t>
            </a:r>
          </a:p>
        </p:txBody>
      </p:sp>
      <p:sp>
        <p:nvSpPr>
          <p:cNvPr id="18" name="object 31">
            <a:extLst>
              <a:ext uri="{FF2B5EF4-FFF2-40B4-BE49-F238E27FC236}">
                <a16:creationId xmlns:a16="http://schemas.microsoft.com/office/drawing/2014/main" id="{A67CB36B-A948-1963-87D8-9AB2ABE12D2C}"/>
              </a:ext>
            </a:extLst>
          </p:cNvPr>
          <p:cNvSpPr txBox="1"/>
          <p:nvPr/>
        </p:nvSpPr>
        <p:spPr>
          <a:xfrm>
            <a:off x="675842" y="1374595"/>
            <a:ext cx="1642022" cy="504625"/>
          </a:xfrm>
          <a:prstGeom prst="rect">
            <a:avLst/>
          </a:prstGeom>
        </p:spPr>
        <p:txBody>
          <a:bodyPr vert="horz" wrap="square" lIns="0" tIns="12065" rIns="0" bIns="0" rtlCol="0">
            <a:spAutoFit/>
          </a:bodyPr>
          <a:lstStyle/>
          <a:p>
            <a:pPr marL="1270" algn="ctr">
              <a:spcBef>
                <a:spcPts val="95"/>
              </a:spcBef>
            </a:pPr>
            <a:r>
              <a:rPr sz="1600" b="1" spc="-5" dirty="0">
                <a:solidFill>
                  <a:schemeClr val="bg1"/>
                </a:solidFill>
                <a:latin typeface="Microsoft YaHei"/>
                <a:cs typeface="Microsoft YaHei"/>
              </a:rPr>
              <a:t>所治疗疾病</a:t>
            </a:r>
            <a:endParaRPr sz="1600" dirty="0">
              <a:solidFill>
                <a:schemeClr val="bg1"/>
              </a:solidFill>
              <a:latin typeface="Microsoft YaHei"/>
              <a:cs typeface="Microsoft YaHei"/>
            </a:endParaRPr>
          </a:p>
          <a:p>
            <a:pPr algn="ctr"/>
            <a:r>
              <a:rPr sz="1600" b="1" spc="-5" dirty="0">
                <a:solidFill>
                  <a:schemeClr val="bg1"/>
                </a:solidFill>
                <a:latin typeface="Microsoft YaHei"/>
                <a:cs typeface="Microsoft YaHei"/>
              </a:rPr>
              <a:t>对公共健康的影响</a:t>
            </a:r>
            <a:endParaRPr sz="1600" dirty="0">
              <a:solidFill>
                <a:schemeClr val="bg1"/>
              </a:solidFill>
              <a:latin typeface="Microsoft YaHei"/>
              <a:cs typeface="Microsoft YaHei"/>
            </a:endParaRPr>
          </a:p>
        </p:txBody>
      </p:sp>
      <p:grpSp>
        <p:nvGrpSpPr>
          <p:cNvPr id="44" name="组合 43">
            <a:extLst>
              <a:ext uri="{FF2B5EF4-FFF2-40B4-BE49-F238E27FC236}">
                <a16:creationId xmlns:a16="http://schemas.microsoft.com/office/drawing/2014/main" id="{B8B3CCD6-31CC-507E-BF8A-B6CD25CA7C24}"/>
              </a:ext>
            </a:extLst>
          </p:cNvPr>
          <p:cNvGrpSpPr/>
          <p:nvPr/>
        </p:nvGrpSpPr>
        <p:grpSpPr>
          <a:xfrm>
            <a:off x="552329" y="3994628"/>
            <a:ext cx="11288275" cy="1085150"/>
            <a:chOff x="607888" y="2668671"/>
            <a:chExt cx="11288275" cy="1085150"/>
          </a:xfrm>
        </p:grpSpPr>
        <p:grpSp>
          <p:nvGrpSpPr>
            <p:cNvPr id="32" name="object 27">
              <a:extLst>
                <a:ext uri="{FF2B5EF4-FFF2-40B4-BE49-F238E27FC236}">
                  <a16:creationId xmlns:a16="http://schemas.microsoft.com/office/drawing/2014/main" id="{A29A2B30-BFA4-7815-06C0-A2CD5107B452}"/>
                </a:ext>
              </a:extLst>
            </p:cNvPr>
            <p:cNvGrpSpPr/>
            <p:nvPr/>
          </p:nvGrpSpPr>
          <p:grpSpPr>
            <a:xfrm>
              <a:off x="607888" y="2668671"/>
              <a:ext cx="11288275" cy="1085150"/>
              <a:chOff x="603500" y="1351750"/>
              <a:chExt cx="11288275" cy="1085150"/>
            </a:xfrm>
          </p:grpSpPr>
          <p:pic>
            <p:nvPicPr>
              <p:cNvPr id="33" name="object 28">
                <a:extLst>
                  <a:ext uri="{FF2B5EF4-FFF2-40B4-BE49-F238E27FC236}">
                    <a16:creationId xmlns:a16="http://schemas.microsoft.com/office/drawing/2014/main" id="{542D3F43-4649-9593-8424-FC7EFE200C0B}"/>
                  </a:ext>
                </a:extLst>
              </p:cNvPr>
              <p:cNvPicPr/>
              <p:nvPr/>
            </p:nvPicPr>
            <p:blipFill>
              <a:blip r:embed="rId3" cstate="print"/>
              <a:stretch>
                <a:fillRect/>
              </a:stretch>
            </p:blipFill>
            <p:spPr>
              <a:xfrm>
                <a:off x="603500" y="1351750"/>
                <a:ext cx="11288275" cy="1085150"/>
              </a:xfrm>
              <a:prstGeom prst="rect">
                <a:avLst/>
              </a:prstGeom>
            </p:spPr>
          </p:pic>
          <p:sp>
            <p:nvSpPr>
              <p:cNvPr id="34" name="object 29">
                <a:extLst>
                  <a:ext uri="{FF2B5EF4-FFF2-40B4-BE49-F238E27FC236}">
                    <a16:creationId xmlns:a16="http://schemas.microsoft.com/office/drawing/2014/main" id="{44476CC2-9A94-8BCB-5C94-CEC0A63451D0}"/>
                  </a:ext>
                </a:extLst>
              </p:cNvPr>
              <p:cNvSpPr/>
              <p:nvPr/>
            </p:nvSpPr>
            <p:spPr>
              <a:xfrm>
                <a:off x="628643" y="1379581"/>
                <a:ext cx="11204575" cy="1010919"/>
              </a:xfrm>
              <a:custGeom>
                <a:avLst/>
                <a:gdLst/>
                <a:ahLst/>
                <a:cxnLst/>
                <a:rect l="l" t="t" r="r" b="b"/>
                <a:pathLst>
                  <a:path w="11204575" h="1010919">
                    <a:moveTo>
                      <a:pt x="11204448" y="0"/>
                    </a:moveTo>
                    <a:lnTo>
                      <a:pt x="0" y="0"/>
                    </a:lnTo>
                    <a:lnTo>
                      <a:pt x="0" y="1010412"/>
                    </a:lnTo>
                    <a:lnTo>
                      <a:pt x="11204448" y="1010412"/>
                    </a:lnTo>
                    <a:lnTo>
                      <a:pt x="11204448" y="0"/>
                    </a:lnTo>
                    <a:close/>
                  </a:path>
                </a:pathLst>
              </a:custGeom>
              <a:solidFill>
                <a:srgbClr val="003366"/>
              </a:solidFill>
            </p:spPr>
            <p:txBody>
              <a:bodyPr wrap="square" lIns="0" tIns="0" rIns="0" bIns="0" rtlCol="0"/>
              <a:lstStyle/>
              <a:p>
                <a:endParaRPr>
                  <a:solidFill>
                    <a:prstClr val="black"/>
                  </a:solidFill>
                  <a:latin typeface="Calibri"/>
                </a:endParaRPr>
              </a:p>
            </p:txBody>
          </p:sp>
        </p:grpSp>
        <p:sp>
          <p:nvSpPr>
            <p:cNvPr id="36" name="object 30">
              <a:extLst>
                <a:ext uri="{FF2B5EF4-FFF2-40B4-BE49-F238E27FC236}">
                  <a16:creationId xmlns:a16="http://schemas.microsoft.com/office/drawing/2014/main" id="{801B3115-67E4-4B87-0079-FB5C790266FB}"/>
                </a:ext>
              </a:extLst>
            </p:cNvPr>
            <p:cNvSpPr txBox="1"/>
            <p:nvPr/>
          </p:nvSpPr>
          <p:spPr>
            <a:xfrm>
              <a:off x="2639430" y="2816341"/>
              <a:ext cx="8915400" cy="740587"/>
            </a:xfrm>
            <a:prstGeom prst="rect">
              <a:avLst/>
            </a:prstGeom>
          </p:spPr>
          <p:txBody>
            <a:bodyPr vert="horz" wrap="square" lIns="0" tIns="93345" rIns="0" bIns="0" rtlCol="0">
              <a:spAutoFit/>
            </a:bodyPr>
            <a:lstStyle/>
            <a:p>
              <a:pPr>
                <a:defRPr/>
              </a:pPr>
              <a:r>
                <a:rPr lang="zh-CN" altLang="en-US" sz="1400" kern="100" dirty="0">
                  <a:solidFill>
                    <a:schemeClr val="bg1"/>
                  </a:solidFill>
                  <a:latin typeface="+mn-ea"/>
                  <a:cs typeface="Times New Roman" panose="02020603050405020304" pitchFamily="18" charset="0"/>
                </a:rPr>
                <a:t>薄芝糖肽注射液填补进行性肌营养不良罕见病患者药品缺少问题，为进行性肌营养不良罕见病患者提供药物选择。薄芝糖肽注射液具有减缓肌肉损害，改善肌肉力量的作用，丰富了临床用药选择，填补了原目录药品保障的空白，能更好的满足患者临床需求。</a:t>
              </a:r>
            </a:p>
          </p:txBody>
        </p:sp>
        <p:sp>
          <p:nvSpPr>
            <p:cNvPr id="37" name="object 31">
              <a:extLst>
                <a:ext uri="{FF2B5EF4-FFF2-40B4-BE49-F238E27FC236}">
                  <a16:creationId xmlns:a16="http://schemas.microsoft.com/office/drawing/2014/main" id="{5A16BE66-C7D8-E4DD-6F95-809540089062}"/>
                </a:ext>
              </a:extLst>
            </p:cNvPr>
            <p:cNvSpPr txBox="1"/>
            <p:nvPr/>
          </p:nvSpPr>
          <p:spPr>
            <a:xfrm>
              <a:off x="992250" y="3082044"/>
              <a:ext cx="1647189" cy="258404"/>
            </a:xfrm>
            <a:prstGeom prst="rect">
              <a:avLst/>
            </a:prstGeom>
          </p:spPr>
          <p:txBody>
            <a:bodyPr vert="horz" wrap="square" lIns="0" tIns="12065" rIns="0" bIns="0" rtlCol="0">
              <a:spAutoFit/>
            </a:bodyPr>
            <a:lstStyle/>
            <a:p>
              <a:pPr>
                <a:defRPr/>
              </a:pPr>
              <a:r>
                <a:rPr lang="zh-CN" altLang="en-US" sz="1600" b="1" kern="100" dirty="0">
                  <a:solidFill>
                    <a:schemeClr val="bg1"/>
                  </a:solidFill>
                  <a:latin typeface="+mn-ea"/>
                  <a:cs typeface="Times New Roman" panose="02020603050405020304" pitchFamily="18" charset="0"/>
                </a:rPr>
                <a:t>弥补目录短板</a:t>
              </a:r>
            </a:p>
          </p:txBody>
        </p:sp>
      </p:grpSp>
      <p:grpSp>
        <p:nvGrpSpPr>
          <p:cNvPr id="46" name="组合 45">
            <a:extLst>
              <a:ext uri="{FF2B5EF4-FFF2-40B4-BE49-F238E27FC236}">
                <a16:creationId xmlns:a16="http://schemas.microsoft.com/office/drawing/2014/main" id="{7FE1986F-BE27-03BE-111A-D346C559B6C8}"/>
              </a:ext>
            </a:extLst>
          </p:cNvPr>
          <p:cNvGrpSpPr/>
          <p:nvPr/>
        </p:nvGrpSpPr>
        <p:grpSpPr>
          <a:xfrm>
            <a:off x="543936" y="2546040"/>
            <a:ext cx="11288275" cy="1085150"/>
            <a:chOff x="607888" y="2668671"/>
            <a:chExt cx="11288275" cy="1085150"/>
          </a:xfrm>
        </p:grpSpPr>
        <p:grpSp>
          <p:nvGrpSpPr>
            <p:cNvPr id="47" name="object 27">
              <a:extLst>
                <a:ext uri="{FF2B5EF4-FFF2-40B4-BE49-F238E27FC236}">
                  <a16:creationId xmlns:a16="http://schemas.microsoft.com/office/drawing/2014/main" id="{EDAB6014-B969-7C9B-8B1F-6FA1047FA230}"/>
                </a:ext>
              </a:extLst>
            </p:cNvPr>
            <p:cNvGrpSpPr/>
            <p:nvPr/>
          </p:nvGrpSpPr>
          <p:grpSpPr>
            <a:xfrm>
              <a:off x="607888" y="2668671"/>
              <a:ext cx="11288275" cy="1085150"/>
              <a:chOff x="603500" y="1351750"/>
              <a:chExt cx="11288275" cy="1085150"/>
            </a:xfrm>
          </p:grpSpPr>
          <p:pic>
            <p:nvPicPr>
              <p:cNvPr id="50" name="object 28">
                <a:extLst>
                  <a:ext uri="{FF2B5EF4-FFF2-40B4-BE49-F238E27FC236}">
                    <a16:creationId xmlns:a16="http://schemas.microsoft.com/office/drawing/2014/main" id="{4B01E341-C2FA-48BB-7A8F-8254445EB570}"/>
                  </a:ext>
                </a:extLst>
              </p:cNvPr>
              <p:cNvPicPr/>
              <p:nvPr/>
            </p:nvPicPr>
            <p:blipFill>
              <a:blip r:embed="rId3" cstate="print"/>
              <a:stretch>
                <a:fillRect/>
              </a:stretch>
            </p:blipFill>
            <p:spPr>
              <a:xfrm>
                <a:off x="603500" y="1351750"/>
                <a:ext cx="11288275" cy="1085150"/>
              </a:xfrm>
              <a:prstGeom prst="rect">
                <a:avLst/>
              </a:prstGeom>
            </p:spPr>
          </p:pic>
          <p:sp>
            <p:nvSpPr>
              <p:cNvPr id="51" name="object 29">
                <a:extLst>
                  <a:ext uri="{FF2B5EF4-FFF2-40B4-BE49-F238E27FC236}">
                    <a16:creationId xmlns:a16="http://schemas.microsoft.com/office/drawing/2014/main" id="{43077B79-59A2-C4B9-4D04-E17ACC9552A5}"/>
                  </a:ext>
                </a:extLst>
              </p:cNvPr>
              <p:cNvSpPr/>
              <p:nvPr/>
            </p:nvSpPr>
            <p:spPr>
              <a:xfrm>
                <a:off x="645349" y="1371661"/>
                <a:ext cx="11204575" cy="1010919"/>
              </a:xfrm>
              <a:custGeom>
                <a:avLst/>
                <a:gdLst/>
                <a:ahLst/>
                <a:cxnLst/>
                <a:rect l="l" t="t" r="r" b="b"/>
                <a:pathLst>
                  <a:path w="11204575" h="1010919">
                    <a:moveTo>
                      <a:pt x="11204448" y="0"/>
                    </a:moveTo>
                    <a:lnTo>
                      <a:pt x="0" y="0"/>
                    </a:lnTo>
                    <a:lnTo>
                      <a:pt x="0" y="1010412"/>
                    </a:lnTo>
                    <a:lnTo>
                      <a:pt x="11204448" y="1010412"/>
                    </a:lnTo>
                    <a:lnTo>
                      <a:pt x="11204448" y="0"/>
                    </a:lnTo>
                    <a:close/>
                  </a:path>
                </a:pathLst>
              </a:custGeom>
              <a:solidFill>
                <a:srgbClr val="FFFFFF"/>
              </a:solidFill>
            </p:spPr>
            <p:txBody>
              <a:bodyPr wrap="square" lIns="0" tIns="0" rIns="0" bIns="0" rtlCol="0"/>
              <a:lstStyle/>
              <a:p>
                <a:endParaRPr>
                  <a:solidFill>
                    <a:prstClr val="black"/>
                  </a:solidFill>
                  <a:latin typeface="Calibri"/>
                </a:endParaRPr>
              </a:p>
            </p:txBody>
          </p:sp>
        </p:grpSp>
        <p:sp>
          <p:nvSpPr>
            <p:cNvPr id="48" name="object 30">
              <a:extLst>
                <a:ext uri="{FF2B5EF4-FFF2-40B4-BE49-F238E27FC236}">
                  <a16:creationId xmlns:a16="http://schemas.microsoft.com/office/drawing/2014/main" id="{BF6514B9-1C48-0CA5-BA0B-5DFCED3F3940}"/>
                </a:ext>
              </a:extLst>
            </p:cNvPr>
            <p:cNvSpPr txBox="1"/>
            <p:nvPr/>
          </p:nvSpPr>
          <p:spPr>
            <a:xfrm>
              <a:off x="2647823" y="2856982"/>
              <a:ext cx="8915400" cy="525144"/>
            </a:xfrm>
            <a:prstGeom prst="rect">
              <a:avLst/>
            </a:prstGeom>
          </p:spPr>
          <p:txBody>
            <a:bodyPr vert="horz" wrap="square" lIns="0" tIns="93345" rIns="0" bIns="0" rtlCol="0">
              <a:spAutoFit/>
            </a:bodyPr>
            <a:lstStyle/>
            <a:p>
              <a:pPr marL="12065">
                <a:spcBef>
                  <a:spcPts val="735"/>
                </a:spcBef>
                <a:tabLst>
                  <a:tab pos="185420" algn="l"/>
                </a:tabLst>
              </a:pPr>
              <a:r>
                <a:rPr lang="zh-CN" altLang="en-US" sz="1400" dirty="0">
                  <a:solidFill>
                    <a:prstClr val="black"/>
                  </a:solidFill>
                  <a:latin typeface="Microsoft YaHei"/>
                  <a:cs typeface="Microsoft YaHei"/>
                </a:rPr>
                <a:t>薄芝糖肽注射液适应症明确，可为罕见病患者提供用药选择，药品价格较低，不会过度增加患者用药负担，符合保基本原则。</a:t>
              </a:r>
            </a:p>
          </p:txBody>
        </p:sp>
        <p:sp>
          <p:nvSpPr>
            <p:cNvPr id="49" name="object 31">
              <a:extLst>
                <a:ext uri="{FF2B5EF4-FFF2-40B4-BE49-F238E27FC236}">
                  <a16:creationId xmlns:a16="http://schemas.microsoft.com/office/drawing/2014/main" id="{8E830146-3DC8-45CD-C152-C774429749E1}"/>
                </a:ext>
              </a:extLst>
            </p:cNvPr>
            <p:cNvSpPr txBox="1"/>
            <p:nvPr/>
          </p:nvSpPr>
          <p:spPr>
            <a:xfrm>
              <a:off x="930050" y="2877501"/>
              <a:ext cx="1451765" cy="504625"/>
            </a:xfrm>
            <a:prstGeom prst="rect">
              <a:avLst/>
            </a:prstGeom>
          </p:spPr>
          <p:txBody>
            <a:bodyPr vert="horz" wrap="square" lIns="0" tIns="12065" rIns="0" bIns="0" rtlCol="0">
              <a:spAutoFit/>
            </a:bodyPr>
            <a:lstStyle/>
            <a:p>
              <a:pPr marL="1270" algn="ctr">
                <a:spcBef>
                  <a:spcPts val="95"/>
                </a:spcBef>
              </a:pPr>
              <a:r>
                <a:rPr lang="zh-CN" altLang="en-US" sz="1600" b="1" spc="-5" dirty="0">
                  <a:solidFill>
                    <a:prstClr val="black"/>
                  </a:solidFill>
                  <a:latin typeface="Microsoft YaHei"/>
                  <a:cs typeface="Microsoft YaHei"/>
                </a:rPr>
                <a:t>符合“保基本”原则</a:t>
              </a:r>
              <a:endParaRPr sz="1600" dirty="0">
                <a:solidFill>
                  <a:prstClr val="black"/>
                </a:solidFill>
                <a:latin typeface="Microsoft YaHei"/>
                <a:cs typeface="Microsoft YaHei"/>
              </a:endParaRPr>
            </a:p>
          </p:txBody>
        </p:sp>
      </p:grpSp>
      <p:grpSp>
        <p:nvGrpSpPr>
          <p:cNvPr id="52" name="组合 51">
            <a:extLst>
              <a:ext uri="{FF2B5EF4-FFF2-40B4-BE49-F238E27FC236}">
                <a16:creationId xmlns:a16="http://schemas.microsoft.com/office/drawing/2014/main" id="{74AE2B77-85E6-5370-3A50-67E67E812E69}"/>
              </a:ext>
            </a:extLst>
          </p:cNvPr>
          <p:cNvGrpSpPr/>
          <p:nvPr/>
        </p:nvGrpSpPr>
        <p:grpSpPr>
          <a:xfrm>
            <a:off x="577472" y="5378836"/>
            <a:ext cx="11288275" cy="1085150"/>
            <a:chOff x="607888" y="2668671"/>
            <a:chExt cx="11288275" cy="1085150"/>
          </a:xfrm>
        </p:grpSpPr>
        <p:grpSp>
          <p:nvGrpSpPr>
            <p:cNvPr id="53" name="object 27">
              <a:extLst>
                <a:ext uri="{FF2B5EF4-FFF2-40B4-BE49-F238E27FC236}">
                  <a16:creationId xmlns:a16="http://schemas.microsoft.com/office/drawing/2014/main" id="{9F6EBCB8-695F-12D8-EF97-8422999BC69A}"/>
                </a:ext>
              </a:extLst>
            </p:cNvPr>
            <p:cNvGrpSpPr/>
            <p:nvPr/>
          </p:nvGrpSpPr>
          <p:grpSpPr>
            <a:xfrm>
              <a:off x="607888" y="2668671"/>
              <a:ext cx="11288275" cy="1085150"/>
              <a:chOff x="603500" y="1351750"/>
              <a:chExt cx="11288275" cy="1085150"/>
            </a:xfrm>
          </p:grpSpPr>
          <p:pic>
            <p:nvPicPr>
              <p:cNvPr id="56" name="object 28">
                <a:extLst>
                  <a:ext uri="{FF2B5EF4-FFF2-40B4-BE49-F238E27FC236}">
                    <a16:creationId xmlns:a16="http://schemas.microsoft.com/office/drawing/2014/main" id="{A280F66E-0173-997A-888C-14F04AC855BE}"/>
                  </a:ext>
                </a:extLst>
              </p:cNvPr>
              <p:cNvPicPr/>
              <p:nvPr/>
            </p:nvPicPr>
            <p:blipFill>
              <a:blip r:embed="rId3" cstate="print"/>
              <a:stretch>
                <a:fillRect/>
              </a:stretch>
            </p:blipFill>
            <p:spPr>
              <a:xfrm>
                <a:off x="603500" y="1351750"/>
                <a:ext cx="11288275" cy="1085150"/>
              </a:xfrm>
              <a:prstGeom prst="rect">
                <a:avLst/>
              </a:prstGeom>
            </p:spPr>
          </p:pic>
          <p:sp>
            <p:nvSpPr>
              <p:cNvPr id="57" name="object 29">
                <a:extLst>
                  <a:ext uri="{FF2B5EF4-FFF2-40B4-BE49-F238E27FC236}">
                    <a16:creationId xmlns:a16="http://schemas.microsoft.com/office/drawing/2014/main" id="{6509AE1E-EBB8-4039-EC45-A23AE86146CD}"/>
                  </a:ext>
                </a:extLst>
              </p:cNvPr>
              <p:cNvSpPr/>
              <p:nvPr/>
            </p:nvSpPr>
            <p:spPr>
              <a:xfrm>
                <a:off x="620206" y="1365367"/>
                <a:ext cx="11204575" cy="1010919"/>
              </a:xfrm>
              <a:custGeom>
                <a:avLst/>
                <a:gdLst/>
                <a:ahLst/>
                <a:cxnLst/>
                <a:rect l="l" t="t" r="r" b="b"/>
                <a:pathLst>
                  <a:path w="11204575" h="1010919">
                    <a:moveTo>
                      <a:pt x="11204448" y="0"/>
                    </a:moveTo>
                    <a:lnTo>
                      <a:pt x="0" y="0"/>
                    </a:lnTo>
                    <a:lnTo>
                      <a:pt x="0" y="1010412"/>
                    </a:lnTo>
                    <a:lnTo>
                      <a:pt x="11204448" y="1010412"/>
                    </a:lnTo>
                    <a:lnTo>
                      <a:pt x="11204448" y="0"/>
                    </a:lnTo>
                    <a:close/>
                  </a:path>
                </a:pathLst>
              </a:custGeom>
              <a:solidFill>
                <a:srgbClr val="FFFFFF"/>
              </a:solidFill>
            </p:spPr>
            <p:txBody>
              <a:bodyPr wrap="square" lIns="0" tIns="0" rIns="0" bIns="0" rtlCol="0"/>
              <a:lstStyle/>
              <a:p>
                <a:endParaRPr>
                  <a:solidFill>
                    <a:prstClr val="black"/>
                  </a:solidFill>
                  <a:latin typeface="Calibri"/>
                </a:endParaRPr>
              </a:p>
            </p:txBody>
          </p:sp>
        </p:grpSp>
        <p:sp>
          <p:nvSpPr>
            <p:cNvPr id="54" name="object 30">
              <a:extLst>
                <a:ext uri="{FF2B5EF4-FFF2-40B4-BE49-F238E27FC236}">
                  <a16:creationId xmlns:a16="http://schemas.microsoft.com/office/drawing/2014/main" id="{E5D37B38-CD96-3558-27EC-F2FA264842BB}"/>
                </a:ext>
              </a:extLst>
            </p:cNvPr>
            <p:cNvSpPr txBox="1"/>
            <p:nvPr/>
          </p:nvSpPr>
          <p:spPr>
            <a:xfrm>
              <a:off x="2614287" y="2797790"/>
              <a:ext cx="8915400" cy="740587"/>
            </a:xfrm>
            <a:prstGeom prst="rect">
              <a:avLst/>
            </a:prstGeom>
          </p:spPr>
          <p:txBody>
            <a:bodyPr vert="horz" wrap="square" lIns="0" tIns="93345" rIns="0" bIns="0" rtlCol="0">
              <a:spAutoFit/>
            </a:bodyPr>
            <a:lstStyle/>
            <a:p>
              <a:pPr>
                <a:defRPr/>
              </a:pPr>
              <a:r>
                <a:rPr lang="zh-CN" altLang="en-US" sz="1400" kern="100" dirty="0">
                  <a:solidFill>
                    <a:prstClr val="black"/>
                  </a:solidFill>
                  <a:latin typeface="+mn-ea"/>
                  <a:cs typeface="Times New Roman" panose="02020603050405020304" pitchFamily="18" charset="0"/>
                </a:rPr>
                <a:t>薄芝糖肽注射液说明书适应症明确，不存在模糊用药的问题。薄芝糖肽说明书中明确规定用法用量为每天</a:t>
              </a:r>
              <a:r>
                <a:rPr lang="en-US" altLang="zh-CN" sz="1400" kern="100" dirty="0">
                  <a:solidFill>
                    <a:prstClr val="black"/>
                  </a:solidFill>
                  <a:latin typeface="+mn-ea"/>
                  <a:cs typeface="Times New Roman" panose="02020603050405020304" pitchFamily="18" charset="0"/>
                </a:rPr>
                <a:t>2</a:t>
              </a:r>
              <a:r>
                <a:rPr lang="zh-CN" altLang="en-US" sz="1400" kern="100" dirty="0">
                  <a:solidFill>
                    <a:prstClr val="black"/>
                  </a:solidFill>
                  <a:latin typeface="+mn-ea"/>
                  <a:cs typeface="Times New Roman" panose="02020603050405020304" pitchFamily="18" charset="0"/>
                </a:rPr>
                <a:t>支（肌肉注射，</a:t>
              </a:r>
              <a:r>
                <a:rPr lang="en-US" altLang="zh-CN" sz="1400" kern="100" dirty="0">
                  <a:solidFill>
                    <a:prstClr val="black"/>
                  </a:solidFill>
                  <a:latin typeface="+mn-ea"/>
                  <a:cs typeface="Times New Roman" panose="02020603050405020304" pitchFamily="18" charset="0"/>
                </a:rPr>
                <a:t>1</a:t>
              </a:r>
              <a:r>
                <a:rPr lang="zh-CN" altLang="en-US" sz="1400" kern="100" dirty="0">
                  <a:solidFill>
                    <a:prstClr val="black"/>
                  </a:solidFill>
                  <a:latin typeface="+mn-ea"/>
                  <a:cs typeface="Times New Roman" panose="02020603050405020304" pitchFamily="18" charset="0"/>
                </a:rPr>
                <a:t>支</a:t>
              </a:r>
              <a:r>
                <a:rPr lang="en-US" altLang="zh-CN" sz="1400" kern="100" dirty="0">
                  <a:solidFill>
                    <a:prstClr val="black"/>
                  </a:solidFill>
                  <a:latin typeface="+mn-ea"/>
                  <a:cs typeface="Times New Roman" panose="02020603050405020304" pitchFamily="18" charset="0"/>
                </a:rPr>
                <a:t>/</a:t>
              </a:r>
              <a:r>
                <a:rPr lang="zh-CN" altLang="en-US" sz="1400" kern="100" dirty="0">
                  <a:solidFill>
                    <a:prstClr val="black"/>
                  </a:solidFill>
                  <a:latin typeface="+mn-ea"/>
                  <a:cs typeface="Times New Roman" panose="02020603050405020304" pitchFamily="18" charset="0"/>
                </a:rPr>
                <a:t>次，</a:t>
              </a:r>
              <a:r>
                <a:rPr lang="en-US" altLang="zh-CN" sz="1400" kern="100" dirty="0">
                  <a:solidFill>
                    <a:prstClr val="black"/>
                  </a:solidFill>
                  <a:latin typeface="+mn-ea"/>
                  <a:cs typeface="Times New Roman" panose="02020603050405020304" pitchFamily="18" charset="0"/>
                </a:rPr>
                <a:t>2</a:t>
              </a:r>
              <a:r>
                <a:rPr lang="zh-CN" altLang="en-US" sz="1400" kern="100" dirty="0">
                  <a:solidFill>
                    <a:prstClr val="black"/>
                  </a:solidFill>
                  <a:latin typeface="+mn-ea"/>
                  <a:cs typeface="Times New Roman" panose="02020603050405020304" pitchFamily="18" charset="0"/>
                </a:rPr>
                <a:t>次</a:t>
              </a:r>
              <a:r>
                <a:rPr lang="en-US" altLang="zh-CN" sz="1400" kern="100" dirty="0">
                  <a:solidFill>
                    <a:prstClr val="black"/>
                  </a:solidFill>
                  <a:latin typeface="+mn-ea"/>
                  <a:cs typeface="Times New Roman" panose="02020603050405020304" pitchFamily="18" charset="0"/>
                </a:rPr>
                <a:t>/</a:t>
              </a:r>
              <a:r>
                <a:rPr lang="zh-CN" altLang="en-US" sz="1400" kern="100" dirty="0">
                  <a:solidFill>
                    <a:prstClr val="black"/>
                  </a:solidFill>
                  <a:latin typeface="+mn-ea"/>
                  <a:cs typeface="Times New Roman" panose="02020603050405020304" pitchFamily="18" charset="0"/>
                </a:rPr>
                <a:t>天；静脉滴注，</a:t>
              </a:r>
              <a:r>
                <a:rPr lang="en-US" altLang="zh-CN" sz="1400" kern="100" dirty="0">
                  <a:solidFill>
                    <a:prstClr val="black"/>
                  </a:solidFill>
                  <a:latin typeface="+mn-ea"/>
                  <a:cs typeface="Times New Roman" panose="02020603050405020304" pitchFamily="18" charset="0"/>
                </a:rPr>
                <a:t>2</a:t>
              </a:r>
              <a:r>
                <a:rPr lang="zh-CN" altLang="en-US" sz="1400" kern="100" dirty="0">
                  <a:solidFill>
                    <a:prstClr val="black"/>
                  </a:solidFill>
                  <a:latin typeface="+mn-ea"/>
                  <a:cs typeface="Times New Roman" panose="02020603050405020304" pitchFamily="18" charset="0"/>
                </a:rPr>
                <a:t>支</a:t>
              </a:r>
              <a:r>
                <a:rPr lang="en-US" altLang="zh-CN" sz="1400" kern="100" dirty="0">
                  <a:solidFill>
                    <a:prstClr val="black"/>
                  </a:solidFill>
                  <a:latin typeface="+mn-ea"/>
                  <a:cs typeface="Times New Roman" panose="02020603050405020304" pitchFamily="18" charset="0"/>
                </a:rPr>
                <a:t>/</a:t>
              </a:r>
              <a:r>
                <a:rPr lang="zh-CN" altLang="en-US" sz="1400" kern="100" dirty="0">
                  <a:solidFill>
                    <a:prstClr val="black"/>
                  </a:solidFill>
                  <a:latin typeface="+mn-ea"/>
                  <a:cs typeface="Times New Roman" panose="02020603050405020304" pitchFamily="18" charset="0"/>
                </a:rPr>
                <a:t>天）。故薄芝糖肽注射液使用过程中，可明确审核，不存在临床滥用或超说明书用药的风险。</a:t>
              </a:r>
            </a:p>
          </p:txBody>
        </p:sp>
        <p:sp>
          <p:nvSpPr>
            <p:cNvPr id="55" name="object 31">
              <a:extLst>
                <a:ext uri="{FF2B5EF4-FFF2-40B4-BE49-F238E27FC236}">
                  <a16:creationId xmlns:a16="http://schemas.microsoft.com/office/drawing/2014/main" id="{20044C46-C526-22E8-97E4-3A28B6357CA6}"/>
                </a:ext>
              </a:extLst>
            </p:cNvPr>
            <p:cNvSpPr txBox="1"/>
            <p:nvPr/>
          </p:nvSpPr>
          <p:spPr>
            <a:xfrm>
              <a:off x="992250" y="3082044"/>
              <a:ext cx="1647189" cy="258404"/>
            </a:xfrm>
            <a:prstGeom prst="rect">
              <a:avLst/>
            </a:prstGeom>
          </p:spPr>
          <p:txBody>
            <a:bodyPr vert="horz" wrap="square" lIns="0" tIns="12065" rIns="0" bIns="0" rtlCol="0">
              <a:spAutoFit/>
            </a:bodyPr>
            <a:lstStyle/>
            <a:p>
              <a:pPr>
                <a:defRPr/>
              </a:pPr>
              <a:r>
                <a:rPr lang="zh-CN" altLang="en-US" sz="1600" b="1" kern="100" dirty="0">
                  <a:solidFill>
                    <a:prstClr val="black"/>
                  </a:solidFill>
                  <a:latin typeface="+mn-ea"/>
                  <a:cs typeface="Times New Roman" panose="02020603050405020304" pitchFamily="18" charset="0"/>
                </a:rPr>
                <a:t>临床管理难度</a:t>
              </a:r>
            </a:p>
          </p:txBody>
        </p:sp>
      </p:grpSp>
    </p:spTree>
    <p:extLst>
      <p:ext uri="{BB962C8B-B14F-4D97-AF65-F5344CB8AC3E}">
        <p14:creationId xmlns:p14="http://schemas.microsoft.com/office/powerpoint/2010/main" val="185404221"/>
      </p:ext>
    </p:extLst>
  </p:cSld>
  <p:clrMapOvr>
    <a:masterClrMapping/>
  </p:clrMapOvr>
  <mc:AlternateContent xmlns:mc="http://schemas.openxmlformats.org/markup-compatibility/2006" xmlns:p14="http://schemas.microsoft.com/office/powerpoint/2010/main">
    <mc:Choice Requires="p14">
      <p:transition spd="slow" p14:dur="2000">
        <p14:glitter pattern="hexagon"/>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FF06BB66-DAEF-4369-B8FC-1EE6358DF4B6"/>
  <p:tag name="ISPRING_SCORM_RATE_SLIDES" val="1"/>
  <p:tag name="ISPRINGONLINEFOLDERID" val="0"/>
  <p:tag name="ISPRINGONLINEFOLDERPATH" val="内容列表"/>
  <p:tag name="ISPRINGCLOUDFOLDERID" val="0"/>
  <p:tag name="ISPRINGCLOUDFOLDERPATH" val="资源库"/>
  <p:tag name="ISPRING_PLAYERS_CUSTOMIZATION" val="UEsDBBQAAgAIADkVvkgVDq0oZAQAAAcRAAAdAAAAdW5pdmVyc2FsL2NvbW1vbl9tZXNzYWdlcy5sbmetWG1v2zYQ/l6g/4EQUGADtrQd0KIYEge0xNhEZMmV6DjZCwRGYmwilJjpxW32ab9mP2y/ZEfKTuK+QFISwDZMyvfc8e6eu6MPjz/nCm1EWUldHDlvD944SBSpzmSxOnIW7OTnDw6qal5kXOlCHDmFdtDx6OWLQ8WLVcNXAr6/fIHQYS6qCpbVyKzu10hmR858nLjhbI6Di8QPJ2EyphNn5Or8hhe3yNcr/Uf5wy/vP3x+++79j4evt5J9gOIZ9v19KGSR3r3pARSwKPQTQCN+EpBz5ozM5zC5cMF8GhBntP0yTHoekTNnZD475RZRRAKWxD71SELjJAiZ9YVPGPGc0YVu0JpvBKo12kjxCdVrAZGsZSlQpWRmH6QaNopGdCnzwhmmQRKRmEXUZTQMnFGsy/L2JwvLm3qtS1BXoUxW/FKJzOqEnLHPb0pRgWpeQ04heNVrCb/UOZfFQafqCC9pMElYGPpxQgJvt+OMSJEhr+RGzUCUCMckAoCSV6J8hGxis8yKI6zUMIQpnUx9eDNjwlSu1gre9VA75gRiMBdFlxTkCIkgu+J4GUaecRqoQhzd8Kr6pMtsLz8eBqoLmAZuCCnosgfgzGDsgCHGEipHWYq07gKbkTjGE5KMw3NIZOBdOEQiPAW6nQ6RuCAxUITEXTIBPqMTbBLeUGyX/zt+pdyks7pFPE1BzrhvI3VTwY5xKbDAMq06GKYmJh8XEDaK/e/QuEUF79rVSm4E2FFmouxUBJXFJZ7Joo8L+ltygqlPvATSyguXCbMlz2jM+S0qdI14tuFFKtClSHkDuX4LzzKZ2Wcmzlb/X438G/F6W1VebQtS4JHzV0Pt2ath3zCrqcCmuhb5Td2l2jhsa/5jrDA5/V0T+hz9cfpjlwQ4ouHzRKaSeaPaqvvk+NxZNjRGnUY80VP9o/XclsRtbR1TKFhjqftLEOimpn9AA1T9pWhwAormbYmGGk6LqwE6g3ALEGj0WIwzcNWeCWfgwgHySzKOKYPZaCkuK1l3jh2WjW2Avh3aFOY8JWpxT8ZLcaVhwlGCb9rpA7qQjXRnQB8MN3utglHmg8kBAK7a5AFIJXOwP+uBuZiRnQfaAr93kqVuVGbJq+S1LfLg2yYXX49NV6XO7a7i1S552yZz/BQr2sNFrdL5gPZ/x7/e8XlAv8dHKSY4cqeJiwOXmEHfcFX1FAIKGFf4LE58PDbiwIWc1+kamumVboqsJ1A7q3vkBAPY9syx4GW6/u+ff3tifGFJu4u2u78OAgFimypI7sB+D3Qtqj+7QBge78vZRR+p7d1mJ9fzqsMoZOGz3CF421pyncPWQbdeSPJt0DBj2J3OgAexTXvdlDC6DUGY4egUapmdwp3RjJfXUAiZ1moQinW1ScB6mPb762VTK1mIIbJPayXmwIzOE+x59q4N5FMyvW57ZgY3inR76VZw6e4L5k5xAHX2CzyRyXogoG1NuyoERG/X9zTffN2p7laV/cvi8PWDfzD+B1BLAwQUAAIACAA5Fb5IzRbB6igDAACGDAAAJwAAAHVuaXZlcnNhbC9mbGFzaF9wdWJsaXNoaW5nX3NldHRpbmdzLnhtbNVX3W7aMBS+5yksT70soR1dOxSopgIaaguosK29qkxsiFXHzmIbSq/2NHuwPcmOY6Cgdl36g7QhIeLz853/ExMe3yYCTVmmuZJ1vFeuYMRkpCiXkzr+MmzvHmGkDZGUCCVZHUuF0XGjFKZ2JLiOB8wYENUIYKSupaaOY2PSWhDMZrMy12nmuEpYA/i6HKkkSDOmmTQsC1JB5vBj5inTeIFQAAC+iZILtUaphFDokc4VtYIhTsFzyV1QRLQF0TEOvNiIRDeTTFlJT5RQGcomozp+V8k/SxkP1eQJky4nugFERzY1Qil3XhAx4HcMxYxPYnD3sIrRjFMT1/F+1aGAdPAQJcf2oROHcqIgB9Is4BNmCCWG+KO3Z9it0UuCJ9G5JAmPhsBBLv46bg6vP1/1Wxdnne7p9bDXOxt2+t6JXCfYxAmDTUMhOKRsFrGVnZAYQ6IY/AadMRGahcE6aSk2VnLDOXdGIyUg97kWtFEyYrRLErZWjcENl22Q3MNoDIGIeR1/yjgRGHFDBI9WytqOtOEmr3p7XRIBFrQnQ+cDfG/eZyeKSabZultLjnY5jxrflBUUzZVFgt8wZBSC+G0CTzFD68VB40wlORXaxyAtOFiccjZj9DjP6QLwT4auwERiQRN6NRXMeAvfLb9DIzZWGeAyMoXOBjrXHr/8LOCUaH0PSpY+7gzOOs3WdafbbF3uuAAJnRIZPRMcCs6S1GwFn8yRVGapB+mIiNUsLwrlNOcVia388jJonljhy/zWxViD3mJJtmPlOYX5qweFzcZkmg+iG64cGkaQQ0k8JjAiWBdcWlYUMCISKSnmiESw1rQb6ylXVgPFD7CH1i/30OsjLvPTBFYbWMwoywpBVvb231cPPhwefayVg18/fu4+qbRY+H1BnDm/8U+eXPmrtf9wG4aB29KPL22T2X9zZ/cvWl+L5LXbuhwWKmlrUAiuV0Sqd1pE6sK/ZPprL5hCLsBSmvghg7UkeMINo2/ZYi9ok1e9232PbadNthjza0bjvwnZn1bXxI17YRg8enF1nIRLnkAi3Epc3XYbB9UK3DQfZZVKgLb536FR+g1QSwMEFAACAAgAORW+SHMKv3S0AgAAUAoAACEAAAB1bml2ZXJzYWwvZmxhc2hfc2tpbl9zZXR0aW5ncy54bWyVVm1v2jAQ/r5fgdh30r2ySSlSS5lUia1VW/W7kxyJhWNH9oWOfz/bsRsbCGRYlfDd8/jej6ZqS/niw2SS5oIJ+QyIlJfKSLxsQovradYiCj7LBUfgOONC1oRNFx9/2U+aWOQlltiBHMvZkBx6M3P7GUNxNr7NzRki5KJuCN+vRSlmGcm3pRQtLy66Vu0bkIzyrUZe/ZwvV4MGGFV4j1BHPq1+mDOO0khQCoxL31fmXGQxkgHzlq7sZySnN3U++gPajiqKlnbzyZwhWkNKiJN83jtdGP16XJW5OecJCH9RQ798NmcQysgeZPz43VdzBhmiaZv/6ZFGitIkNOacL+I7hwlS6PEzXl2Zc5FgAjKGLlbBpcfGeheA3Ndw7lMzrlKwR5PXg4Vgip4xWKBsIU38rdOpSrw9tKjnAxYbwpQGhKIe9KidfiSt8s/Esh73BG+UFwHICXrEq2BtDcvO3wAYy3v8cnlrV0Xo37sscFDCzgkDD3thj/yj03qEDIQ98pnRAh442x/BDzUdx5f4lrhins++1gIn+urz5W9eayytzeCqwLQTeEwtClgo484LrcFULU2srHMpOfIp5WRHS4JU8N8Gl+1tMCpNDhSu0073VYoUGZxqN+ujXtJhvew97kanjdux+1Hog+vuE9Q7/HpKEEle1fpHSU0njqeHRCdmmpxmmC2p4SDv+UaM5NREbkG+CMHGWuECIcTayIbAopusIXiaBClIk9NJTt0jp7LP2zoDudJFo+C7JpZ1uIqWFdN/+ErhDYqYMKDsmFjp5zih700ZCFwHAJF55Vu2u3SaumVIGezAD34gsAEPRZYq3aJD3XaDa9hg2G9OMqoh3Z7oGyXExYoThFftl4g3TqgY0fNIMmUji8beb+D+5Wgn+1VmWi/cYvbuOil6WOuPM6iF5j/Jf1BLAwQUAAIACAA5Fb5ILE+2i/0CAACXCwAAJgAAAHVuaXZlcnNhbC9odG1sX3B1Ymxpc2hpbmdfc2V0dGluZ3MueG1szZbdUhoxFIDveYpMOl7KqrXVMrs4HcHRqRVGaKtXTtgENmM22eYHxKs+TR+sT9KTDSCMlq6OdMoMAznJ+c5fcpL46C4XaMy04UomeLe+gxGTqaJcjhL8pX+yfYiRsURSIpRkCZYKo6NmLS7cQHCT9Zi1sNQgwEjTKGyCM2uLRhRNJpM6N4X2s0o4C3xTT1UeFZoZJi3TUSHIFH7stGAGzwgVAPDNlZypNWs1hOJA+qyoEwxxCp5L7oMi4tTmAkdh1YCktyOtnKTHSiiN9GiQ4Dc75We+JpBaPGfSp8Q0QejFtkEo5d4JInr8nqGM8VEG3h7sYzTh1GYJ3tv3FFgdPaaU7BA58ZRjBSmQdobPmSWUWBKGwZ5ld9bMBUFEp5LkPO3DDPLhJ7jVvzm97rYvz88uPt30O53z/lk3OFHqRKucOFo1FINDyumULezExFqSZuA36AyJMCyOlkXzZUMlV5zzYzRQAlJfamE0BE/FNMEfNScCI26J4Oli1hI9YvaEC4jB6+7Wh9LiB2CIN82INmzZ0HzG+CymzW/KCYqmyiHBbxmyCkFELod/GUPL6UZDrfJSKoixyAhOGRpzNmH0qMzSDPgnQ9dgInegCZuvEMwGC98dv0cDNlQauIyMYauCnJvArz8LXBBjHqBk7uNW7/ys1b45u2i1r7Z8gISOiUyfCYcSsrywG+GTKZLKzvUgHSlxhpVFoZyWc1Viq7+8DIbnToQyv3YxltAbLMlmrDynMH/1oLLZjIzLg+gPV4mGI8ihJIEJEykcdy4dqwpMiURKiikiKTQq44/1mCtnQBIOcECbl3sY9BGX5WgENwdY1JTpSsid3b23++/eHxx+aNSjXz9+bq9VmrXwriDeXOjhx2ub+KKRP+6GceR759Nt2Gr3r7pw97L9tUqmLtpX/UpFavcq4TpVVnU+VVl1Ga6N7tKVUckFaDOjcGyg0Qiec8voa26aFxR+/f0btsUrFX6DUazdvv9vEGG0eG6tvK/i6MkHYA3kq4/pZu03UEsDBBQAAgAIADkVvkjtpyr3oAEAAC0GAAAfAAAAdW5pdmVyc2FsL2h0bWxfc2tpbl9zZXR0aW5ncy5qc42UTW/CMAyG7/yKKrtOiH2y7TYNJiFxmDRu0w6hmFKRxlGSdjDEf18dvpo2HcSX5u3T17ErZ9OJysViFr1EG/fs9h/+3mlAmtU5XPu6aNEz0pkR6QwmaQYilcBqSHH49ChvT0TImElnOl1/kq2p+DGkN3MuTBVXAQsd0ExAKwLaT0BbhRL/epXtq9pVVGnzNLcWZTdGaUHarkSdccewq3e3qgXWYCxAn0HnPAbPtO9WG3lyfOhTVLkYM8XleowJdqc8XiYaczlry79YK9DlD1/ugN5z/23o2YnU2JGFrJ54+ETRTioNxsA+7+OQIggLPgVR8e259Q/qGTcLqtFFalJ7oF9vKKq04gk0utQ8QtnQ0qvRzT5Fk7Owsjvi7pbCIwRfg25YDe4pPBBVri74gUpjQh1poM2eH1GBfJbKZJ+6RxHk6LBk29a9U6Hu+APmjRDWRmgRmMis7eK4YOptcHBNLes4NPMiJIbyYkBToY+Lo+idxtavEdp/RYxby+NFVt4O5c1IHQdTPoMeyTmSkHG9BD1BFGU93+dOXk/e2f4BUEsDBBQAAgAIADkVvkg9PC/RwQAAAOUBAAAaAAAAdW5pdmVyc2FsL2kxOG5fcHJlc2V0cy54bWydkbEKwjAQhvc+RbjdxG6lJHUT3Bx0lpqmGmkvJZdaH9+UinSRgEMg//F9PyQnd6++Y0/jyTpUkPMtMIPaNRZvCs6n/aYARqHGpu4cGgXogO2qTNq8wKM3ZAKxWIGk4B7CUAoxTRO3NPjYQK4bQywmrl0v4ukditkUw6LC4pb2L/szgyrLGJPX0XbhgFW8x7QgjLxWMDsXjdxi60D8AhqTAEyqwVACaH0CeAwJwI8rQIrvm+ekRwrxo2KQYrWeKnsDUEsDBBQAAgAIADkVvkgM0rasbgAAAG4AAAAcAAAAdW5pdmVyc2FsL2xvY2FsX3NldHRpbmdzLnhtbLOxr8jNUShLLSrOzM+zVTLUM1BSSM1Lzk/JzEu3VQoNcdO1UFIoLknMS0nMyc9LtVXKy1dSsLfjssnJT07MCU4tKQEqLFYoyEmsTC0KSc0FMkpS/RJzgSqftq542bxCQVfhyf51z6bsVNK34wIAUEsDBBQAAgAIAESUV0cjtE77+wIAALAIAAAUAAAAdW5pdmVyc2FsL3BsYXllci54bWytVd9P2zAQfi7S/ofI79gtHQOqBMSQ0B7GhNSx7a0yiZt4TeLMdgjlr9/Zzu+lbEh7aJWc7/vufPfdxb96zlLviUnFRR6gBZ4jj+WhiHgeB+jh6+3xObq6fHfkFyndM+nxKEBlzg2ApsiLmAolLzSA76lOAtQzYGBGXiG5kFzvgfsUuNtIJ0v07mgGLrkKUKJ1sSKkqirMFSDyWIm0NCQKhyIjhWSK5ZpJ4tJAXoNd6b+j4ZeJnOh9wVQPWei3B65JWo5nxQck1RILGZOT+XxBftx9XocJy+gxz5WmeciQB5Wc2VI+0nB3J6IyZcrYZr5Lcs20NklY28zXK744zz0lwwA5h03GlKIxUzjNY0QclkyA/W1KVVLzqAGt4VU7XvNav4153zRutnOkcy7Kx5SrBI76kM46CfTJMKqf2etaBT00Cro1TMiT7FfJJYvs67dWjPMFcgFbxdk8sapCOICnWxpqIfc3AAMV1R3EbdOwaxq2oJYDt9HXHQVqbrtlVJeSNaWa+U88YuILlZIaWVxqWTKfjIw1lgzBPnFXrpvUNcRPdJae/kNvjN+oNT/Va52xgP/RmE9A1NaE5xF7vuXgo1kGNdUMim1sWBcpNjG7nFT5mPV0PTC5HOumwEU8TWXMYAwjqinp7OQQlEmqwCUs5QjbOzgITnicpPDTkwzj04M0GZW7SYbewUFwKsLdBLQ1t2Uk4zqOxNQqyCcT68QPS6VFxl+sPAd7Rq+sDl8buebouuDtwdn8j1EcxGgGc4smVpd56u2r5vDezKlWnc+mcJaBWmEemC4L59XMQlmMfCK2pWWqb/o5NfuwBx3lPDUd01zfQe+iWvMX5lU8Ml+6xdLUJGFGMwH6cL7sMUA/YbsMwlvToYhbkTd1wJjYN/dvK9ps+bp1ruuHOuxDDZ84qxzGzdRHUEcsRZlHox7iovuIqBR22rVk1EvZFm60OAGRiiJA7+GhvvPF6UV35bPFRYO1ed27wC6XN6z0OuFOQaTWdXsRv94N8PgbUEsDBBQAAgAIADkVvkg129mtaAEAAPMCAAApAAAAdW5pdmVyc2FsL3NraW5fY3VzdG9taXphdGlvbl9zZXR0aW5ncy54bWyNUttqGzEQfc9XiPyAJY1uC1uDrsWQh0IT8rz1qmGJoy0rhYSij682rXHcurSap5lz5gwzOn1+nJJ9zmV+mr4PZZrT51jKlB7y9gqhfj8f5uXTEnMseXOq3E9pnF926eu81lo1lyGNwzLaFc1bjMLbQ0pq5VTLmGEUSeapV8h5bhvWgevANsxRYvvNbxI/dZe4j6lcVu03Z+ifDbuU41J2aYyvWzhnv4fON/i4DOPUeHkr2Br1OLU6tgZihEvuK9UAIJDljjhcpeykJshjxjFUoyhQQIRz0olKJOXQstCJpsJ8JxCTjFFXqaetG2ltHLVVQkeIbtO86mwNwUiMESEEmKtcQDAYNTY0DQ1qPSA4MCCqNpooQMEGE1j1zgvLkaJeYFyZMYDx6bin7d6f61T973WO5/yH4MUvuIiu3tpcMFe/f16WRr6NT98OQ4noy5DjbvxwHe5ubq5/efLNv0fGatS28V99/QNQSwMEFAACAAgAORW+SNrVd8wyEwAAEV4AABcAAAB1bml2ZXJzYWwvdW5pdmVyc2FsLnBuZ+3caVhSWdwAcMvJmXFrm3C3xcnKRAfN3FLLZWwm16xMXFKZcgvRTE0RKZuyRLFmMTOXxBLU0lQEN7AytUUlAiVXEnJDAQ0RFZeXZprnKed95+P76fo84gPHc8/vHu793/85H/7XPdycVRQ1FeXk5FR+Oux4VE7uK7CcnDz0GwXZJw+VSYuyP2tijjrby5V3ao/L3nwVcsj1kJxcZabSYtA62ftvow77xMjJqTZ//F3ThiD8IifnX/yT46FjFwL4A+6YyV8G24ZEOUlrqBd7VNvt+681HDpzouju3bFtVpgnG7/y3BB7f7dJ81nHr/zH7qbcvbZtB6/VbhvBWmfFkyaaGK3bOXKM53Y0z4ptizLbl2hVwmP6e+N/c99ZsrfhCSuejSJLJ6tpcQVJH170SKTCJmGf+g+P5eSVP395fEYBepmg6+kfPBd7f4mLMaa+Pbvm2frp1DUK6oEXP38ZUSfY0qmduBZzdpLeScIZ5dXH2hB018oJ5T8/lLp1ByjUDQ7JNGhbPdrwDx4Uzs95ppxvm7Tda0d7RO1f/keUp/KxitoPskOkgVRXgi6uUlzaLd+1t9zvj6fBll0HVwONbq2h2/+EMQg7cfBWxLr387NJpp8PvV0edyV0O/Rf6rCDRDnTTcW9pSSTL5uugWQdnqw6g4P31tDXth/OTivFvfyyaRtU1mGd/KppuangqPSDXpBBaZrBl00XZZZroNWT6Ki5Afw4/dcSgkHpqqb/xONKCQAewAN4AA/gATyAB/AAHsADeAAP4AE8gAfwAB7AA3gAD+ABPIAH8AAewAN4AA/gATyAB/AAHsADeAAP4AE8gAfwAB7AA3gAD+ABPIAH8AAewAN4AA/gATyAB/AAHsADeAAP4AE8gAfwAB7AA3gAD+ABPIAH8P9PeG/qyrI0DwFbXddKTj5MNgT9R2LwqhpS295cDF1z5vt2Yn1IwnchXzS9m/nYxZ4Y+L93cVknmlnHyNaK+bzxsOl/nmBxl82rIgvTL5rw5v89J9l44+zW/uzPOx3MWSNzbQCvqnilfm3fIwNokpRPblA7lRQtGSvKFOheeHdpQCe+f6PE/9XxV96vfF7dOYExzEx58flQt7oeRxWYRKPPCUy6bENQK6KCFT8i2yezKZIRaSeR7Owki5MlnNDp4VunBIK60fzaw9FjL8qGHw5TH+z9KrMPs/1z+z31uRmGO4y9aKuvyEwOsSENWrAOqMELEjtrmZfkY3TRiKRWhpozJiQ/YcR+HWZ/bU3/ka9DOheNG6eellNH25Es/3i+7fz738tGlmjo5Wrk+5vOndSCRF6Jj8RsVHIbv/J0ZhApXLKaNabMvEG0Js81MpO8uD40H+QydYFXxm4nzyTkmZzTbSoiG663nXsneM090M1I2FpYMxtq8Iq+0mAxWxeHhP1TasxLgdfxnlkkHp3MlowkfHixq0EaY+YuTDbizSRG0qQXL7XQOThQIVQgCkjoxr5XMe+PIjVbjVIRFHF32UjZO0+7Cp33C8sDwuT4WbalJCSfe0o5fHLvCWb2yjwNbStd0WSlrefXEcLQc81b9S97DZSPlPR1J/ET9qhtWQtdJKwIbUKk6cTT1iPx2tCsxAdi9ZcfTsySbO0jBPRjWdy5ptv5QYwMyKfZddEgmGfqJo4VTsSlUq5cHWQ/dlLZFHOrIZ8ranRs5oRC4g9tHp0Y8jGhxH0I/7pm2XoXlLkRJI2DTuSJh7DBSPOkF1XZ8QNKDpiN8EXe7suKW8RC0u/s4uN3S0dLl/0LS2xCwInE+ZcO1h+Kdzyeeo7RQjRGI+ZCyXkmVbPxTFio8+xHZXuH6ASd851zaIdlzstzD6S+lVhI5D9F23QVeImXr0uvj1JcKJVWQvatC2ixn6Q1SHCeHjy8JbgvaCZGz4E/g3W3eyv53vIN57zxN/w/MEMiD2uJWBjtUpo3H/edYwsepG/gqIxgHzhmqL7VjI4l3F7g5v6FEO7FU06HBRWRk2K8DaQj1i0boTHY4iptvFRq1YrpS8z/+26oXVZm1qhuii8nnyzOZ4OTQ3pRnRSqM+JBeH1opQmU+CRPC8zLm5wWq7a6e/B3k+NFowcSRiwjT1OFdRH04EZ5u3SQdEfb22bqPNIz8OVh3+KaJpigaiZLqI7AQ6/PZtHPaUvMGVqnGBnGn76dSVMPvKIfjVWpjoDNLqu61bgmPkS75+m/0cJYMpwwm50wKJZBqLtHS3qO0cncuJ0FIHBx+jWQyO5oHfmNdVcasuPcpD41Hymo6xL+PJPVPMMoj0knT5/563QeKJSPKrkL+qiTNjR8r77rnI24spwyPeaqBnbbAOYRb5RMBBx7RIiAtdcdhglf7EP1KAXlcSDKTs0RUCYttUDRtLG4JSp34nz+0K6nxI+f9YohvYup5WHRz59Xfjw1vwk9cH7ywviAVNjUJJ3jZsZHxDORaHk8NLrCB4vqCOZbtFO+OYawdD1FcoMEtGL+rsJXptI43apVxr5o2UXqS1jJz78sWkaNSySd1kLtLUblPkR1xN31Xy+8JsLyb+jmmzFGc3XPjRV9HzFai3OSztxYEFIznfyrz0bGzF2pbq2zt2+wfTE1k6sIEjceOxYeVOKUPnTFIpVcItW4ej1NpbkvXa91an5cIyz69AuhesC1mM4qv7LQ6Uz0IkwyP1qwMkJblsWpADGn27TpzBKkxrDmsZeEfMaydYJSA/vBr3jwXHYkN+dTyCTteyTeRX7YQ7JugSfCEtNOH17QibEbR4T3O2L0MomEvDdD1h+kCom8Rytx0MOuW5MlggqJc+DColqB5oTVEo7qey+U611417VMb3cvLVWNc/ZQUYd5kgAaSAjbYqqKMnEWzhRCSfebivyvVWchO6u0FXe15eRAw7oVJ+8gqPOxaMoymn0TtLIsaaKNlOmtV/V3qSbnHjkxKEaG+xRznnXTOQ1Cat/x1z5V7Udo+MmMW+Mi1s7Wlychf99rNZdgtoPEwccaaNbNOjgST/JPZUQgpyvbdBvCpWHsJSYtvKFqoI1a5DtBDacuCN/wK/Ov3Jd4i1hVTJj2IAkMs8EuJNhgS9p8GRGL4QtR2hOjsU1iUe9yXv1Sb2XoK2S7GCybiyKn9ffGAx6rzyWfc2LjDq676OAMYobpNVeQ2clIoSoK8WCUepCpdNDp8qyZ7aYHy5TjREJbNzVcAzv/7PfBC9mRS88+xVtfDUKERvvAbK85mymm9mKR8ApXVBcJ1kArSQi3Jo6E9SVx4eVx30cprT2iewThcqufNRetrPcz3I7lLe2J6ktk9yiJr55EqZAhewOZ3lqZLw7xz1bQElwiKhAfkwXnvFNM6eV9A0pBGm/Jm8o29VPDnZdep0WGD1uq6tggIpLbLNyIaMRGMHR4K9aVEliuokaZ/mGAvevTPXw26N3l9bYWBieJ5td6seetNQNrYwZwLVHIR2sdrNPILVeH4LNwJZJ5+lVnCBM+UUZqHplMN7bpje1AkfhDiUn8WS865/USuY/JLYe3g+Ct0cUZwinLk9X93L4/Mu6PyHKKYEjO/eftwpYotmK5jo3n3kEH6+GHy6qZtoQ/+VTeQHWcC1G9LU2EBXGbN5X9ysI8h+Cvz7Q2n0ff+RRiH125JJoj3kBVFuosefSdl+KclhZrWAHSDvrXlFA61lZdIU1RXVwzixujQPyrRXZJmyuu5JjRccnxWm1xv7RS9fLJaaDTRea23HFZ9lap3nH0lxFJ8IWxG02JQZZEjm6+EX3voE3EC3owu6oLMwZh1YxlpI4v79f4O9cIVJKPiHvZRg7rQ9WI/NjgH5laVs2hntaDfCtlbkLvRi0ptldHQCAXmfbGefeVsHmhLDMug3ME7JtxqEHXeakxPvH5XOh1UDiP1KxnfvVVjexiYVcyc0Ojt0GTZujODW1b0YvKz6Yakk8wslRJ85TdfifkU3FOQi+T3pYU6E+2Qj3t3irXvBST2F9bTryiIzf6ngsYPi0eifZl/Z2eRsFVZkghIy4Fvfsj1G6ete5qxtSzOpN0Oqz7A0qlJQUsrHQKeeE7J4yOmB0Xflg4M+yQWTiK6OSy1aLD5/u45W2Wsfda5iqx7O+180EmsQupodMrapVa9tq2e2B3I/KZKPL4UBhj7+Hvuu2Wxt0bmpb4iIbUrclz5mwJG70ikEUjbs8BTkuN//ZOlFtHPLwAD8MSQ8lwY33flhSMLFy3xLDHd3g5w6LQ8AEtNJf2l9pH5cDUY/my8nWQwV0PihR7b4K47tPqBbpv4t61WY9RGA68eFVjjx43FQ3009bfUG8GRdT31KuIRzWPX2MdI/Hx6ZnEsYGVqX18zYJp/G/pmb+MD7B/G//4RbutH89V/SBmnRIuf7jVNGng8h2zRLgr/wLnbH4OObL6/LsOodOkieyO2RGxt6fE4U0rOSx1XKd+21GEy/qHHkh68FwKXdUst74JlgXj2aZ6P9e9ionjY2D2cESCK5n6Ka2+tFMhACXuirkOSjVaWyfMAcGR0Yvj22OM9C0PBMMEs+N7yOtSp09fuPeMynBQhYtISlRWtjKsY8710UMscbfWEcOuRrf1Gk7pVqUc2dPjgLrh1e1FIw/7DHUuiHynT+nLS0/kNrs/H8vbYdKoPkrd1C9oMi+O2Ts1deyP6Zs6XIZT97OUuleQfITFmS1GPDY/jRaRVWQeUOzrDvlU9hUqn2m7MOY5hIv/9RkTn0o0x/XSv/bCp6Y7/Gj9FDci9I95SAaztKoH+XjsUV0jUZT0QpLsQpi5AdrNc7kUVyiJU3RF9nPNFcjXQKdx5vulxRjQ5dBpWUKalzcbPfYNBsWIpM6PDDQtiysGZJF7QpqS8UREs0PHad4QjkMIvPozwyaNHcy0hJNE/FOnpY4aHdFQyM8VPT+d+rDWcy/P4VBgGeNY4isLZTUv/NuODIs224pIhEPWp+dVsfLH9L7MjkQhnQ53lnocIMCZOSGL326t2Txo1NkjCGG7LVpAmW5JdxAvzJ6RBvXhkibEAd6+m6Dvw6maFSVtUO7xvj4z1KJ+YEPB0B4IPClTxQI+PzF2w6TyTN52qDLOyT+wujwIorpZ/J66vDARwubjLjYnLC+wmgQCiiTgCSdlHQZ0+ytMMtGn+tztzeDeEhX4aIMiomEhZomch2AVSzrBk+AQ42/S8ayXsbyopxFbwOEabc4pLuAjiAMu5MJ/Vh6+mnOyQIu16g0eJ/m+XKRAXH06vYzarIWN1QYnmScDqkOjX67JkZZz4eSBuLjCW0E3CIpmtim45P25eNWYuvHiO7JIyqm3CS4ic/iudjOSgJ0NeWiLWP/rVpygpOn7Xsf5ZhOlsNYiibS1EJ/RkzM9BsaP7//lUwx7d1LemDrHua+kRoFMwIX+CEZBwsjtrif2RHV/GqfbF0Hh7caUeNm2OsMWZQ9nNfDHuM2xJ1O2IHToHpCoC/WH+emspj5nd7GgqBjfePBsjbbXk6c3Qft3I0dcQn79awyo5oWxwlSj47VjGeJcfu/E6fwF4o0a/BVi9Pl7LYG7jhBrc1nvoxKf11jbvG/0bt1jvEHttGXiq7B6Fb9PSzqL9fKnkueHPVlkCyG89aGwwvyM78ryPemKbI3VgDCcbT1CVHfEoPCpzDoutwjcyqqRHa4Fq4NrmaXjsPfeJg77yNZBT6u19zcm/viJdfESXJlppkIa1HWpW8kv/GO4P9Fy8AI3QzCbgHiQq1s1ynWT+F8T/ekdMG/mx1zJdFcpUYrudi5YmLmB0TB2xPCLnPLaSOKfozvrzmXB7mTcsDTePwKZ/Sf9T4NXPiRbjvajaQu50toxUXvPfmEGg8dwcJt2Gwa5v86ND2IniTqqIzYZLj1n+EbWnZZMVtPSQGpTOaCPi6pYpE6aKA0iSyyk9CvnJxzWTggbkp0RLSGWZw3F6dmd3/x9/fRpEoqY5LfsI3W0+qsONI+O36safQ2dbdookJMmqOnx7Wo12A6wTTwbJREsS4UFOkbhg/Udvx0yF5L22nPvWFJjbftAxkdjC450/lmtfdt2cSAx4NPCQVuBlLw5DJM3tVNiGdIkwgm8aBqpdQh9o3nkKW2w0Y6qnfKSnpACPq8XJBmIZz+Jmn622T23w0vUDc9Srk8wblPsEU0mnPlsKyFcXqz/xskmZeU1Vtq/1ImpdbcxP2mYYBotYLdyQj3jG7us/4xRCB4/cIR95WGb90bOUOrWwa6gaTF7enwHekXKprntIYSlXFHD1aHPjsCufFYDe8U06ubsntHJy0YDwsbJTPQL9pPS0Mr3an7vE07JYvGALJmpLcu010lm0cJ7nZLPZg0o6a/aralfQw+e+XbHuHv2cPXRVVW2aw0/7oI83aj3f2zCJPiUFraV3PhyT4OhUL4oaVqpYRj4/avE+ME/LvG2eCcvTrcRrhzNPvbj6rrd6oSAaFkCn7wRzNz3r7ZrJh4UzksBukkbXhhYkr3adE+d4OZ5KoSOo8pWMXgC7jcTj6zmreDVWyt4Uw8UDrWkCeZ9bbeyKBLIHtwbjLU3PfvXptEuMw8bXP2zqQm0nOabvltIbJ6SnOznJyc3x3L7wJT/AVBLAwQUAAIACAA5Fb5IbUCbGUoAAABrAAAAGwAAAHVuaXZlcnNhbC91bml2ZXJzYWwucG5nLnhtbLOxr8jNUShLLSrOzM+zVTLUM1Cyt+PlsikoSi3LTC1XqACKGekZQICSQiUqtzwzpSQDKGRgYooQzEjNTM8osVUytzCBC+oDzQQAUEsBAgAAFAACAAgAORW+SBUOrShkBAAABxEAAB0AAAAAAAAAAQAAAAAAAAAAAHVuaXZlcnNhbC9jb21tb25fbWVzc2FnZXMubG5nUEsBAgAAFAACAAgAORW+SM0WweooAwAAhgwAACcAAAAAAAAAAQAAAAAAnwQAAHVuaXZlcnNhbC9mbGFzaF9wdWJsaXNoaW5nX3NldHRpbmdzLnhtbFBLAQIAABQAAgAIADkVvkhzCr90tAIAAFAKAAAhAAAAAAAAAAEAAAAAAAwIAAB1bml2ZXJzYWwvZmxhc2hfc2tpbl9zZXR0aW5ncy54bWxQSwECAAAUAAIACAA5Fb5ILE+2i/0CAACXCwAAJgAAAAAAAAABAAAAAAD/CgAAdW5pdmVyc2FsL2h0bWxfcHVibGlzaGluZ19zZXR0aW5ncy54bWxQSwECAAAUAAIACAA5Fb5I7acq96ABAAAtBgAAHwAAAAAAAAABAAAAAABADgAAdW5pdmVyc2FsL2h0bWxfc2tpbl9zZXR0aW5ncy5qc1BLAQIAABQAAgAIADkVvkg9PC/RwQAAAOUBAAAaAAAAAAAAAAEAAAAAAB0QAAB1bml2ZXJzYWwvaTE4bl9wcmVzZXRzLnhtbFBLAQIAABQAAgAIADkVvkgM0rasbgAAAG4AAAAcAAAAAAAAAAEAAAAAABYRAAB1bml2ZXJzYWwvbG9jYWxfc2V0dGluZ3MueG1sUEsBAgAAFAACAAgARJRXRyO0Tvv7AgAAsAgAABQAAAAAAAAAAQAAAAAAvhEAAHVuaXZlcnNhbC9wbGF5ZXIueG1sUEsBAgAAFAACAAgAORW+SDXb2a1oAQAA8wIAACkAAAAAAAAAAQAAAAAA6xQAAHVuaXZlcnNhbC9za2luX2N1c3RvbWl6YXRpb25fc2V0dGluZ3MueG1sUEsBAgAAFAACAAgAORW+SNrVd8wyEwAAEV4AABcAAAAAAAAAAAAAAAAAmhYAAHVuaXZlcnNhbC91bml2ZXJzYWwucG5nUEsBAgAAFAACAAgAORW+SG1AmxlKAAAAawAAABsAAAAAAAAAAQAAAAAAASoAAHVuaXZlcnNhbC91bml2ZXJzYWwucG5nLnhtbFBLBQYAAAAACwALAEkDAACEKgAAAAA="/>
  <p:tag name="ISPRING_SCORM_ENDPOINT" val="&lt;endpoint&gt;&lt;enable&gt;0&lt;/enable&gt;&lt;lrs&gt;http://&lt;/lrs&gt;&lt;auth&gt;0&lt;/auth&gt;&lt;login&gt;&lt;/login&gt;&lt;password&gt;&lt;/password&gt;&lt;key&gt;&lt;/key&gt;&lt;name&gt;&lt;/name&gt;&lt;email&gt;&lt;/email&gt;&lt;/endpoint&gt;&#10;"/>
  <p:tag name="ISPRING_PRESENTATION_TITLE" val="888"/>
</p:tagLst>
</file>

<file path=ppt/theme/theme1.xml><?xml version="1.0" encoding="utf-8"?>
<a:theme xmlns:a="http://schemas.openxmlformats.org/drawingml/2006/main" name="第一PPT，www.1ppt.com">
  <a:themeElements>
    <a:clrScheme name="自定义 1">
      <a:dk1>
        <a:srgbClr val="262626"/>
      </a:dk1>
      <a:lt1>
        <a:sysClr val="window" lastClr="FFFFFF"/>
      </a:lt1>
      <a:dk2>
        <a:srgbClr val="003366"/>
      </a:dk2>
      <a:lt2>
        <a:srgbClr val="FFFFFF"/>
      </a:lt2>
      <a:accent1>
        <a:srgbClr val="003366"/>
      </a:accent1>
      <a:accent2>
        <a:srgbClr val="52B0C5"/>
      </a:accent2>
      <a:accent3>
        <a:srgbClr val="003366"/>
      </a:accent3>
      <a:accent4>
        <a:srgbClr val="52B0C5"/>
      </a:accent4>
      <a:accent5>
        <a:srgbClr val="003366"/>
      </a:accent5>
      <a:accent6>
        <a:srgbClr val="808080"/>
      </a:accent6>
      <a:hlink>
        <a:srgbClr val="0563C1"/>
      </a:hlink>
      <a:folHlink>
        <a:srgbClr val="954F72"/>
      </a:folHlink>
    </a:clrScheme>
    <a:fontScheme name="4dzrf11y">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accent1"/>
        </a:solidFill>
        <a:ln>
          <a:noFill/>
        </a:ln>
        <a:effectLst>
          <a:outerShdw blurRad="203200" dist="152400" dir="2700000" algn="tl" rotWithShape="0">
            <a:prstClr val="black">
              <a:alpha val="60000"/>
            </a:prstClr>
          </a:outerShdw>
        </a:effectLst>
      </a:spPr>
      <a:bodyPr vert="horz" wrap="square" lIns="91440" tIns="45720" rIns="91440" bIns="45720" numCol="1" anchor="t" anchorCtr="0" compatLnSpc="1">
        <a:noAutofit/>
      </a:bodyPr>
      <a:lstStyle>
        <a:defPPr algn="ctr">
          <a:defRPr>
            <a:solidFill>
              <a:srgbClr val="262626"/>
            </a:solidFill>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4dzrf11y">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407</TotalTime>
  <Words>1525</Words>
  <Application>Microsoft Office PowerPoint</Application>
  <PresentationFormat>宽屏</PresentationFormat>
  <Paragraphs>103</Paragraphs>
  <Slides>10</Slides>
  <Notes>10</Notes>
  <HiddenSlides>0</HiddenSlides>
  <MMClips>0</MMClips>
  <ScaleCrop>false</ScaleCrop>
  <HeadingPairs>
    <vt:vector size="6" baseType="variant">
      <vt:variant>
        <vt:lpstr>已用的字体</vt:lpstr>
      </vt:variant>
      <vt:variant>
        <vt:i4>9</vt:i4>
      </vt:variant>
      <vt:variant>
        <vt:lpstr>主题</vt:lpstr>
      </vt:variant>
      <vt:variant>
        <vt:i4>2</vt:i4>
      </vt:variant>
      <vt:variant>
        <vt:lpstr>幻灯片标题</vt:lpstr>
      </vt:variant>
      <vt:variant>
        <vt:i4>10</vt:i4>
      </vt:variant>
    </vt:vector>
  </HeadingPairs>
  <TitlesOfParts>
    <vt:vector size="21" baseType="lpstr">
      <vt:lpstr>Arial MT</vt:lpstr>
      <vt:lpstr>微软雅黑</vt:lpstr>
      <vt:lpstr>微软雅黑</vt:lpstr>
      <vt:lpstr>Arial</vt:lpstr>
      <vt:lpstr>Calibri</vt:lpstr>
      <vt:lpstr>Microsoft Sans Serif</vt:lpstr>
      <vt:lpstr>Times New Roman</vt:lpstr>
      <vt:lpstr>Trebuchet MS</vt:lpstr>
      <vt:lpstr>Wingdings</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第一PPT</Manager>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毕业答辩</dc:title>
  <dc:creator>第一PPT</dc:creator>
  <cp:keywords>www.1ppt.com</cp:keywords>
  <dc:description>www.1ppt.com</dc:description>
  <cp:lastModifiedBy>文秀 许</cp:lastModifiedBy>
  <cp:revision>504</cp:revision>
  <dcterms:created xsi:type="dcterms:W3CDTF">2016-06-07T09:36:00Z</dcterms:created>
  <dcterms:modified xsi:type="dcterms:W3CDTF">2024-07-12T05:31:18Z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68FC831740E0449E8421226950EBD0EB_12</vt:lpwstr>
  </property>
  <property fmtid="{D5CDD505-2E9C-101B-9397-08002B2CF9AE}" pid="3" name="KSOProductBuildVer">
    <vt:lpwstr>2052-12.1.0.15374</vt:lpwstr>
  </property>
</Properties>
</file>