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olors1.xml" ContentType="application/vnd.ms-office.chartcolorstyle+xml"/>
  <Override PartName="/ppt/charts/colors2.xml" ContentType="application/vnd.ms-office.chartcolorstyle+xml"/>
  <Override PartName="/ppt/charts/style1.xml" ContentType="application/vnd.ms-office.chartstyle+xml"/>
  <Override PartName="/ppt/charts/style2.xml" ContentType="application/vnd.ms-office.chartstyle+xml"/>
  <Override PartName="/ppt/commentAuthors.xml" ContentType="application/vnd.openxmlformats-officedocument.presentationml.commentAuthor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16"/>
  </p:notesMasterIdLst>
  <p:sldIdLst>
    <p:sldId id="257" r:id="rId4"/>
    <p:sldId id="263" r:id="rId5"/>
    <p:sldId id="297" r:id="rId6"/>
    <p:sldId id="312" r:id="rId7"/>
    <p:sldId id="307" r:id="rId8"/>
    <p:sldId id="321" r:id="rId9"/>
    <p:sldId id="329" r:id="rId10"/>
    <p:sldId id="294" r:id="rId11"/>
    <p:sldId id="292" r:id="rId12"/>
    <p:sldId id="293" r:id="rId13"/>
    <p:sldId id="289" r:id="rId14"/>
    <p:sldId id="272" r:id="rId15"/>
  </p:sldIdLst>
  <p:sldSz cx="12192000" cy="6858000"/>
  <p:notesSz cx="6858000" cy="9144000"/>
  <p:custDataLst>
    <p:tags r:id="rId2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793"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5077D0"/>
    <a:srgbClr val="D7483D"/>
    <a:srgbClr val="3959B9"/>
    <a:srgbClr val="EEB9AE"/>
    <a:srgbClr val="4472C4"/>
    <a:srgbClr val="DCDCDC"/>
    <a:srgbClr val="F0F0F0"/>
    <a:srgbClr val="E6E6E6"/>
    <a:srgbClr val="C8C8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中度样式 1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中度样式 3 - 强调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78" autoAdjust="0"/>
    <p:restoredTop sz="94660"/>
  </p:normalViewPr>
  <p:slideViewPr>
    <p:cSldViewPr snapToGrid="0" showGuides="1">
      <p:cViewPr varScale="1">
        <p:scale>
          <a:sx n="85" d="100"/>
          <a:sy n="85" d="100"/>
        </p:scale>
        <p:origin x="156" y="48"/>
      </p:cViewPr>
      <p:guideLst>
        <p:guide orient="horz" pos="2115"/>
        <p:guide pos="3793"/>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1" Type="http://schemas.openxmlformats.org/officeDocument/2006/relationships/tags" Target="tags/tag256.xml"/><Relationship Id="rId20" Type="http://schemas.openxmlformats.org/officeDocument/2006/relationships/commentAuthors" Target="commentAuthors.xml"/><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notesMaster" Target="notesMasters/notesMaster1.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E:\&#24037;&#20316;\&#20854;&#20182;&#20135;&#21697;\&#19969;&#37240;&#27695;&#32500;&#22320;&#24179;\3&#26399;&#20020;&#24202;&#23433;&#20840;&#24615;&#21644;&#26377;&#25928;&#24615;.xlsx" TargetMode="External"/></Relationships>
</file>

<file path=ppt/charts/_rels/chart2.xml.rels><?xml version="1.0" encoding="UTF-8" standalone="yes"?>
<Relationships xmlns="http://schemas.openxmlformats.org/package/2006/relationships"><Relationship Id="rId4" Type="http://schemas.microsoft.com/office/2011/relationships/chartColorStyle" Target="colors2.xml"/><Relationship Id="rId3" Type="http://schemas.microsoft.com/office/2011/relationships/chartStyle" Target="style2.xml"/><Relationship Id="rId2" Type="http://schemas.openxmlformats.org/officeDocument/2006/relationships/themeOverride" Target="../theme/themeOverride1.xml"/><Relationship Id="rId1" Type="http://schemas.openxmlformats.org/officeDocument/2006/relationships/oleObject" Target="file:///E:\&#24037;&#20316;\&#20854;&#20182;&#20135;&#21697;\&#19969;&#37240;&#27695;&#32500;&#22320;&#24179;\3&#26399;&#20020;&#24202;&#23433;&#20840;&#24615;&#21644;&#26377;&#25928;&#24615;.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zh-CN" sz="1400" b="1" i="0" u="none" strike="noStrike" kern="1200" spc="0" baseline="0">
                <a:solidFill>
                  <a:schemeClr val="tx1"/>
                </a:solidFill>
                <a:latin typeface="+mn-lt"/>
                <a:ea typeface="+mn-ea"/>
                <a:cs typeface="+mn-cs"/>
              </a:defRPr>
            </a:pPr>
            <a:r>
              <a:rPr lang="zh-CN" altLang="zh-CN" sz="1400" b="1" i="0" u="none" strike="noStrike" baseline="0" dirty="0">
                <a:solidFill>
                  <a:srgbClr val="C00000"/>
                </a:solidFill>
                <a:effectLst/>
              </a:rPr>
              <a:t>给药 </a:t>
            </a:r>
            <a:r>
              <a:rPr lang="en-US" altLang="zh-CN" sz="1400" b="1" i="0" u="none" strike="noStrike" baseline="0" dirty="0">
                <a:solidFill>
                  <a:srgbClr val="C00000"/>
                </a:solidFill>
                <a:effectLst/>
              </a:rPr>
              <a:t>30min </a:t>
            </a:r>
            <a:r>
              <a:rPr lang="zh-CN" altLang="zh-CN" sz="1400" b="1" i="0" u="none" strike="noStrike" baseline="0" dirty="0">
                <a:solidFill>
                  <a:srgbClr val="C00000"/>
                </a:solidFill>
                <a:effectLst/>
              </a:rPr>
              <a:t>内，收缩压下降到目标范围内</a:t>
            </a:r>
            <a:r>
              <a:rPr lang="zh-CN" altLang="zh-CN" sz="1400" b="1" i="0" u="none" strike="noStrike" baseline="0" dirty="0">
                <a:solidFill>
                  <a:schemeClr val="tx1"/>
                </a:solidFill>
                <a:effectLst/>
              </a:rPr>
              <a:t>（较基线下降≥</a:t>
            </a:r>
            <a:r>
              <a:rPr lang="en-US" altLang="zh-CN" sz="1400" b="1" i="0" u="none" strike="noStrike" baseline="0" dirty="0">
                <a:solidFill>
                  <a:schemeClr val="tx1"/>
                </a:solidFill>
                <a:effectLst/>
              </a:rPr>
              <a:t>15%</a:t>
            </a:r>
            <a:r>
              <a:rPr lang="zh-CN" altLang="zh-CN" sz="1400" b="1" i="0" u="none" strike="noStrike" baseline="0" dirty="0">
                <a:solidFill>
                  <a:schemeClr val="tx1"/>
                </a:solidFill>
                <a:effectLst/>
              </a:rPr>
              <a:t>且≤</a:t>
            </a:r>
            <a:r>
              <a:rPr lang="en-US" altLang="zh-CN" sz="1400" b="1" i="0" u="none" strike="noStrike" baseline="0" dirty="0">
                <a:solidFill>
                  <a:schemeClr val="tx1"/>
                </a:solidFill>
                <a:effectLst/>
              </a:rPr>
              <a:t>25%</a:t>
            </a:r>
            <a:r>
              <a:rPr lang="zh-CN" altLang="zh-CN" sz="1400" b="1" i="0" u="none" strike="noStrike" baseline="0" dirty="0">
                <a:solidFill>
                  <a:schemeClr val="tx1"/>
                </a:solidFill>
                <a:effectLst/>
              </a:rPr>
              <a:t>）</a:t>
            </a:r>
            <a:r>
              <a:rPr lang="zh-CN" altLang="en-US" sz="1400" b="1" i="0" u="none" strike="noStrike" baseline="0" dirty="0">
                <a:solidFill>
                  <a:schemeClr val="tx1"/>
                </a:solidFill>
                <a:effectLst/>
              </a:rPr>
              <a:t>的</a:t>
            </a:r>
            <a:r>
              <a:rPr lang="zh-CN" sz="1400" dirty="0">
                <a:solidFill>
                  <a:schemeClr val="tx1"/>
                </a:solidFill>
              </a:rPr>
              <a:t>人数比例</a:t>
            </a:r>
            <a:r>
              <a:rPr lang="zh-CN" altLang="en-US" sz="1400" dirty="0">
                <a:solidFill>
                  <a:schemeClr val="tx1"/>
                </a:solidFill>
              </a:rPr>
              <a:t>（</a:t>
            </a:r>
            <a:r>
              <a:rPr lang="en-US" sz="1400" dirty="0">
                <a:solidFill>
                  <a:schemeClr val="tx1"/>
                </a:solidFill>
              </a:rPr>
              <a:t>%</a:t>
            </a:r>
            <a:r>
              <a:rPr lang="zh-CN" altLang="en-US" sz="1400" dirty="0">
                <a:solidFill>
                  <a:schemeClr val="tx1"/>
                </a:solidFill>
              </a:rPr>
              <a:t>）</a:t>
            </a:r>
            <a:endParaRPr lang="zh-CN" sz="1400" dirty="0">
              <a:solidFill>
                <a:schemeClr val="tx1"/>
              </a:solidFill>
            </a:endParaRPr>
          </a:p>
        </c:rich>
      </c:tx>
      <c:layout>
        <c:manualLayout>
          <c:xMode val="edge"/>
          <c:yMode val="edge"/>
          <c:x val="0.118444254556322"/>
          <c:y val="0.0139957050871475"/>
        </c:manualLayout>
      </c:layout>
      <c:overlay val="0"/>
      <c:spPr>
        <a:solidFill>
          <a:schemeClr val="tx2"/>
        </a:solidFill>
        <a:ln>
          <a:noFill/>
        </a:ln>
        <a:effectLst/>
      </c:spPr>
    </c:title>
    <c:autoTitleDeleted val="0"/>
    <c:plotArea>
      <c:layout/>
      <c:barChart>
        <c:barDir val="col"/>
        <c:grouping val="clustered"/>
        <c:varyColors val="0"/>
        <c:ser>
          <c:idx val="0"/>
          <c:order val="0"/>
          <c: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c:spPr>
          <c:invertIfNegative val="0"/>
          <c:dPt>
            <c:idx val="0"/>
            <c:invertIfNegative val="0"/>
            <c:bubble3D val="0"/>
            <c:spPr>
              <a:gradFill flip="none" rotWithShape="1">
                <a:gsLst>
                  <a:gs pos="0">
                    <a:srgbClr val="C00000">
                      <a:alpha val="23000"/>
                    </a:srgbClr>
                  </a:gs>
                  <a:gs pos="46000">
                    <a:srgbClr val="C00000">
                      <a:alpha val="51000"/>
                    </a:srgbClr>
                  </a:gs>
                  <a:gs pos="100000">
                    <a:srgbClr val="C00000"/>
                  </a:gs>
                </a:gsLst>
                <a:path path="circle">
                  <a:fillToRect l="50000" t="130000" r="50000" b="-30000"/>
                </a:path>
                <a:tileRect/>
              </a:gradFill>
              <a:ln>
                <a:noFill/>
              </a:ln>
              <a:effectLst/>
            </c:spPr>
          </c:dPt>
          <c:dLbls>
            <c:dLbl>
              <c:idx val="0"/>
              <c:layout/>
              <c:numFmt formatCode="General" sourceLinked="1"/>
              <c:spPr>
                <a:noFill/>
                <a:ln>
                  <a:noFill/>
                </a:ln>
                <a:effectLst/>
              </c:spPr>
              <c:txPr>
                <a:bodyPr rot="0" spcFirstLastPara="1" vertOverflow="ellipsis" vert="horz" wrap="square" lIns="38100" tIns="19050" rIns="38100" bIns="19050" anchor="ctr" anchorCtr="1"/>
                <a:lstStyle/>
                <a:p>
                  <a:pPr>
                    <a:defRPr lang="zh-CN" sz="1400" b="1" i="0" u="none" strike="noStrike" kern="1200" baseline="0">
                      <a:solidFill>
                        <a:srgbClr val="C00000"/>
                      </a:solidFill>
                      <a:latin typeface="+mn-lt"/>
                      <a:ea typeface="+mn-ea"/>
                      <a:cs typeface="+mn-cs"/>
                    </a:defRPr>
                  </a:pPr>
                </a:p>
              </c:txPr>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lstStyle/>
              <a:p>
                <a:pPr>
                  <a:defRPr lang="zh-CN" sz="1400" b="1"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[3期临床安全性和有效性.xlsx]Sheet1!$I$11:$I$12</c:f>
              <c:strCache>
                <c:ptCount val="2"/>
                <c:pt idx="0">
                  <c:v>本品</c:v>
                </c:pt>
                <c:pt idx="1">
                  <c:v>盐酸尼卡地平组</c:v>
                </c:pt>
              </c:strCache>
            </c:strRef>
          </c:cat>
          <c:val>
            <c:numRef>
              <c:f>[3期临床安全性和有效性.xlsx]Sheet1!$J$11:$J$12</c:f>
              <c:numCache>
                <c:formatCode>0%</c:formatCode>
                <c:ptCount val="2"/>
                <c:pt idx="0">
                  <c:v>1</c:v>
                </c:pt>
                <c:pt idx="1" c:formatCode="0.00%">
                  <c:v>0.959</c:v>
                </c:pt>
              </c:numCache>
            </c:numRef>
          </c:val>
        </c:ser>
        <c:dLbls>
          <c:showLegendKey val="0"/>
          <c:showVal val="1"/>
          <c:showCatName val="0"/>
          <c:showSerName val="0"/>
          <c:showPercent val="0"/>
          <c:showBubbleSize val="0"/>
        </c:dLbls>
        <c:gapWidth val="219"/>
        <c:overlap val="-27"/>
        <c:axId val="15778408"/>
        <c:axId val="811550384"/>
      </c:barChart>
      <c:catAx>
        <c:axId val="15778408"/>
        <c:scaling>
          <c:orientation val="minMax"/>
        </c:scaling>
        <c:delete val="0"/>
        <c:axPos val="b"/>
        <c:majorGridlines>
          <c:spPr>
            <a:ln w="6350" cap="flat" cmpd="sng" algn="ctr">
              <a:solidFill>
                <a:schemeClr val="tx1">
                  <a:lumMod val="50000"/>
                  <a:lumOff val="50000"/>
                  <a:alpha val="30000"/>
                </a:schemeClr>
              </a:solidFill>
              <a:round/>
            </a:ln>
            <a:effectLst/>
          </c:spPr>
        </c:majorGridlines>
        <c:numFmt formatCode="General" sourceLinked="1"/>
        <c:majorTickMark val="in"/>
        <c:minorTickMark val="none"/>
        <c:tickLblPos val="nextTo"/>
        <c:spPr>
          <a:noFill/>
          <a:ln w="6350" cap="flat" cmpd="sng" algn="ctr">
            <a:solidFill>
              <a:schemeClr val="tx1">
                <a:lumMod val="50000"/>
                <a:lumOff val="50000"/>
                <a:alpha val="30000"/>
              </a:schemeClr>
            </a:solidFill>
            <a:round/>
          </a:ln>
          <a:effectLst/>
        </c:spPr>
        <c:txPr>
          <a:bodyPr rot="-60000000" spcFirstLastPara="1" vertOverflow="ellipsis" vert="horz" wrap="square" anchor="ctr" anchorCtr="1"/>
          <a:lstStyle/>
          <a:p>
            <a:pPr>
              <a:defRPr lang="zh-CN" sz="1400" b="1" i="0" u="none" strike="noStrike" kern="1200" baseline="0">
                <a:solidFill>
                  <a:schemeClr val="tx1">
                    <a:lumMod val="65000"/>
                    <a:lumOff val="35000"/>
                  </a:schemeClr>
                </a:solidFill>
                <a:latin typeface="+mn-lt"/>
                <a:ea typeface="+mn-ea"/>
                <a:cs typeface="+mn-cs"/>
              </a:defRPr>
            </a:pPr>
          </a:p>
        </c:txPr>
        <c:crossAx val="811550384"/>
        <c:crosses val="autoZero"/>
        <c:auto val="1"/>
        <c:lblAlgn val="ctr"/>
        <c:lblOffset val="100"/>
        <c:noMultiLvlLbl val="0"/>
      </c:catAx>
      <c:valAx>
        <c:axId val="811550384"/>
        <c:scaling>
          <c:orientation val="minMax"/>
        </c:scaling>
        <c:delete val="1"/>
        <c:axPos val="l"/>
        <c:numFmt formatCode="0%" sourceLinked="1"/>
        <c:majorTickMark val="out"/>
        <c:minorTickMark val="none"/>
        <c:tickLblPos val="nextTo"/>
        <c:txPr>
          <a:bodyPr rot="-60000000" spcFirstLastPara="0" vertOverflow="ellipsis" vert="horz" wrap="square" anchor="ctr" anchorCtr="1"/>
          <a:lstStyle/>
          <a:p>
            <a:pPr>
              <a:defRPr lang="zh-CN" sz="1200" b="1" i="0" u="none" strike="noStrike" kern="1200" baseline="0">
                <a:solidFill>
                  <a:schemeClr val="tx1">
                    <a:lumMod val="65000"/>
                    <a:lumOff val="35000"/>
                  </a:schemeClr>
                </a:solidFill>
                <a:latin typeface="+mn-lt"/>
                <a:ea typeface="+mn-ea"/>
                <a:cs typeface="+mn-cs"/>
              </a:defRPr>
            </a:pPr>
          </a:p>
        </c:txPr>
        <c:crossAx val="15778408"/>
        <c:crosses val="autoZero"/>
        <c:crossBetween val="between"/>
      </c:valAx>
      <c:spPr>
        <a:noFill/>
        <a:ln>
          <a:noFill/>
        </a:ln>
        <a:effectLst/>
      </c:spPr>
    </c:plotArea>
    <c:plotVisOnly val="1"/>
    <c:dispBlanksAs val="gap"/>
    <c:showDLblsOverMax val="0"/>
  </c:chart>
  <c:spPr>
    <a:solidFill>
      <a:schemeClr val="bg2">
        <a:lumMod val="95000"/>
      </a:schemeClr>
    </a:solidFill>
    <a:ln w="6350" cap="flat" cmpd="sng" algn="ctr">
      <a:solidFill>
        <a:schemeClr val="tx1">
          <a:lumMod val="50000"/>
          <a:lumOff val="50000"/>
          <a:alpha val="25000"/>
        </a:schemeClr>
      </a:solidFill>
      <a:round/>
    </a:ln>
    <a:effectLst>
      <a:outerShdw blurRad="63500" dist="37357" dir="2700000" sx="0" sy="0" rotWithShape="0">
        <a:scrgbClr r="0" g="0" b="0"/>
      </a:outerShdw>
    </a:effectLst>
  </c:spPr>
  <c:txPr>
    <a:bodyPr/>
    <a:lstStyle/>
    <a:p>
      <a:pPr>
        <a:defRPr lang="zh-CN" sz="1200" b="1"/>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lang="zh-CN" sz="1400" b="1" i="0" u="none" strike="noStrike" kern="1200" spc="0" baseline="0">
                <a:solidFill>
                  <a:schemeClr val="tx1"/>
                </a:solidFill>
                <a:latin typeface="+mn-lt"/>
                <a:ea typeface="+mn-ea"/>
                <a:cs typeface="+mn-cs"/>
              </a:defRPr>
            </a:pPr>
            <a:r>
              <a:rPr lang="zh-CN" sz="1400" dirty="0">
                <a:solidFill>
                  <a:srgbClr val="C00000"/>
                </a:solidFill>
              </a:rPr>
              <a:t>收缩压</a:t>
            </a:r>
            <a:r>
              <a:rPr lang="zh-CN" altLang="en-US" sz="1400" dirty="0">
                <a:solidFill>
                  <a:srgbClr val="C00000"/>
                </a:solidFill>
              </a:rPr>
              <a:t>下降到目标范围</a:t>
            </a:r>
            <a:r>
              <a:rPr lang="zh-CN" altLang="en-US" sz="1400" dirty="0">
                <a:solidFill>
                  <a:schemeClr val="tx1"/>
                </a:solidFill>
              </a:rPr>
              <a:t>（</a:t>
            </a:r>
            <a:r>
              <a:rPr lang="zh-CN" sz="1400" dirty="0">
                <a:solidFill>
                  <a:schemeClr val="tx1"/>
                </a:solidFill>
              </a:rPr>
              <a:t>较基线下降≥</a:t>
            </a:r>
            <a:r>
              <a:rPr lang="en-US" sz="1400" dirty="0">
                <a:solidFill>
                  <a:schemeClr val="tx1"/>
                </a:solidFill>
              </a:rPr>
              <a:t>15%</a:t>
            </a:r>
            <a:r>
              <a:rPr lang="zh-CN" sz="1400" dirty="0">
                <a:solidFill>
                  <a:schemeClr val="tx1"/>
                </a:solidFill>
              </a:rPr>
              <a:t>且≤</a:t>
            </a:r>
            <a:r>
              <a:rPr lang="en-US" sz="1400" dirty="0">
                <a:solidFill>
                  <a:schemeClr val="tx1"/>
                </a:solidFill>
              </a:rPr>
              <a:t>25%</a:t>
            </a:r>
            <a:r>
              <a:rPr lang="zh-CN" altLang="en-US" sz="1400" dirty="0">
                <a:solidFill>
                  <a:schemeClr val="tx1"/>
                </a:solidFill>
              </a:rPr>
              <a:t>）</a:t>
            </a:r>
            <a:r>
              <a:rPr lang="zh-CN" sz="1400" dirty="0">
                <a:solidFill>
                  <a:schemeClr val="tx1"/>
                </a:solidFill>
              </a:rPr>
              <a:t>的</a:t>
            </a:r>
            <a:r>
              <a:rPr lang="zh-CN" sz="1400" dirty="0">
                <a:solidFill>
                  <a:srgbClr val="C00000"/>
                </a:solidFill>
              </a:rPr>
              <a:t>中位时间</a:t>
            </a:r>
            <a:r>
              <a:rPr lang="zh-CN" sz="1400" dirty="0">
                <a:solidFill>
                  <a:schemeClr val="tx1"/>
                </a:solidFill>
              </a:rPr>
              <a:t>（</a:t>
            </a:r>
            <a:r>
              <a:rPr lang="en-US" sz="1400" dirty="0">
                <a:solidFill>
                  <a:schemeClr val="tx1"/>
                </a:solidFill>
              </a:rPr>
              <a:t>min</a:t>
            </a:r>
            <a:r>
              <a:rPr lang="zh-CN" altLang="en-US" sz="1400" dirty="0">
                <a:solidFill>
                  <a:schemeClr val="tx1"/>
                </a:solidFill>
              </a:rPr>
              <a:t>）</a:t>
            </a:r>
            <a:endParaRPr lang="zh-CN" sz="1400" dirty="0">
              <a:solidFill>
                <a:schemeClr val="tx1"/>
              </a:solidFill>
            </a:endParaRPr>
          </a:p>
        </c:rich>
      </c:tx>
      <c:layout>
        <c:manualLayout>
          <c:xMode val="edge"/>
          <c:yMode val="edge"/>
          <c:x val="0.110449124710259"/>
          <c:y val="0.0251607180277926"/>
        </c:manualLayout>
      </c:layout>
      <c:overlay val="0"/>
      <c:spPr>
        <a:solidFill>
          <a:srgbClr val="E9F3FA"/>
        </a:solidFill>
        <a:ln>
          <a:noFill/>
        </a:ln>
        <a:effectLst/>
      </c:spPr>
    </c:title>
    <c:autoTitleDeleted val="0"/>
    <c:plotArea>
      <c:layout>
        <c:manualLayout>
          <c:layoutTarget val="inner"/>
          <c:xMode val="edge"/>
          <c:yMode val="edge"/>
          <c:x val="0.0306787873863408"/>
          <c:y val="0.193135089086577"/>
          <c:w val="0.938642425227318"/>
          <c:h val="0.736727740174957"/>
        </c:manualLayout>
      </c:layout>
      <c:barChart>
        <c:barDir val="col"/>
        <c:grouping val="clustered"/>
        <c:varyColors val="0"/>
        <c:ser>
          <c:idx val="0"/>
          <c:order val="0"/>
          <c:spPr>
            <a:gradFill>
              <a:gsLst>
                <a:gs pos="0">
                  <a:schemeClr val="accent1">
                    <a:lumMod val="60000"/>
                    <a:lumOff val="40000"/>
                  </a:schemeClr>
                </a:gs>
                <a:gs pos="10000">
                  <a:schemeClr val="accent1">
                    <a:lumMod val="60000"/>
                    <a:lumOff val="40000"/>
                  </a:schemeClr>
                </a:gs>
                <a:gs pos="40000">
                  <a:schemeClr val="accent1">
                    <a:lumMod val="60000"/>
                    <a:lumOff val="40000"/>
                  </a:schemeClr>
                </a:gs>
                <a:gs pos="30000">
                  <a:schemeClr val="accent1">
                    <a:lumMod val="40000"/>
                    <a:lumOff val="60000"/>
                  </a:schemeClr>
                </a:gs>
                <a:gs pos="100000">
                  <a:schemeClr val="accent1">
                    <a:lumMod val="75000"/>
                    <a:alpha val="50000"/>
                  </a:schemeClr>
                </a:gs>
                <a:gs pos="90000">
                  <a:schemeClr val="accent1">
                    <a:lumMod val="75000"/>
                  </a:schemeClr>
                </a:gs>
              </a:gsLst>
              <a:lin ang="0" scaled="1"/>
            </a:gradFill>
            <a:ln>
              <a:noFill/>
            </a:ln>
            <a:effectLst/>
          </c:spPr>
          <c:invertIfNegative val="0"/>
          <c:dPt>
            <c:idx val="0"/>
            <c:invertIfNegative val="0"/>
            <c:bubble3D val="0"/>
            <c:spPr>
              <a:gradFill flip="none" rotWithShape="1">
                <a:gsLst>
                  <a:gs pos="0">
                    <a:srgbClr val="C00000">
                      <a:alpha val="23000"/>
                    </a:srgbClr>
                  </a:gs>
                  <a:gs pos="46000">
                    <a:srgbClr val="C00000">
                      <a:alpha val="51000"/>
                    </a:srgbClr>
                  </a:gs>
                  <a:gs pos="100000">
                    <a:srgbClr val="C00000"/>
                  </a:gs>
                </a:gsLst>
                <a:path path="circle">
                  <a:fillToRect l="50000" t="130000" r="50000" b="-30000"/>
                </a:path>
                <a:tileRect/>
              </a:gradFill>
              <a:ln>
                <a:noFill/>
              </a:ln>
              <a:effectLst/>
            </c:spPr>
          </c:dPt>
          <c:dPt>
            <c:idx val="1"/>
            <c:invertIfNegative val="0"/>
            <c:bubble3D val="0"/>
            <c:spPr>
              <a:gradFill flip="none" rotWithShape="1">
                <a:gsLst>
                  <a:gs pos="0">
                    <a:srgbClr val="4472C4">
                      <a:lumMod val="40000"/>
                      <a:lumOff val="60000"/>
                    </a:srgbClr>
                  </a:gs>
                  <a:gs pos="46000">
                    <a:srgbClr val="4472C4">
                      <a:lumMod val="95000"/>
                      <a:lumOff val="5000"/>
                    </a:srgbClr>
                  </a:gs>
                  <a:gs pos="100000">
                    <a:srgbClr val="4472C4">
                      <a:lumMod val="60000"/>
                    </a:srgbClr>
                  </a:gs>
                </a:gsLst>
                <a:path path="circle">
                  <a:fillToRect l="50000" t="130000" r="50000" b="-30000"/>
                </a:path>
                <a:tileRect/>
              </a:gradFill>
              <a:ln>
                <a:noFill/>
              </a:ln>
              <a:effectLst/>
            </c:spPr>
          </c:dPt>
          <c:dLbls>
            <c:dLbl>
              <c:idx val="0"/>
              <c:layout/>
              <c:numFmt formatCode="General" sourceLinked="1"/>
              <c:spPr>
                <a:noFill/>
                <a:ln>
                  <a:noFill/>
                </a:ln>
                <a:effectLst/>
              </c:spPr>
              <c:txPr>
                <a:bodyPr rot="0" spcFirstLastPara="1" vertOverflow="ellipsis" vert="horz" wrap="square" lIns="38100" tIns="19050" rIns="38100" bIns="19050" anchor="ctr" anchorCtr="1"/>
                <a:lstStyle/>
                <a:p>
                  <a:pPr>
                    <a:defRPr lang="zh-CN" sz="1400" b="1" i="0" u="none" strike="noStrike" kern="1200" baseline="0">
                      <a:solidFill>
                        <a:srgbClr val="C00000"/>
                      </a:solidFill>
                      <a:latin typeface="+mn-lt"/>
                      <a:ea typeface="+mn-ea"/>
                      <a:cs typeface="+mn-cs"/>
                    </a:defRPr>
                  </a:pPr>
                </a:p>
              </c:txPr>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lstStyle/>
              <a:p>
                <a:pPr>
                  <a:defRPr lang="zh-CN" sz="1400" b="1"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[3期临床安全性和有效性.xlsx]Sheet1!$I$18:$I$19</c:f>
              <c:strCache>
                <c:ptCount val="2"/>
                <c:pt idx="0">
                  <c:v>本品</c:v>
                </c:pt>
                <c:pt idx="1">
                  <c:v>盐酸尼卡地平组</c:v>
                </c:pt>
              </c:strCache>
            </c:strRef>
          </c:cat>
          <c:val>
            <c:numRef>
              <c:f>[3期临床安全性和有效性.xlsx]Sheet1!$J$18:$J$19</c:f>
              <c:numCache>
                <c:formatCode>General</c:formatCode>
                <c:ptCount val="2"/>
                <c:pt idx="0">
                  <c:v>9</c:v>
                </c:pt>
                <c:pt idx="1">
                  <c:v>12</c:v>
                </c:pt>
              </c:numCache>
            </c:numRef>
          </c:val>
        </c:ser>
        <c:dLbls>
          <c:showLegendKey val="0"/>
          <c:showVal val="1"/>
          <c:showCatName val="0"/>
          <c:showSerName val="0"/>
          <c:showPercent val="0"/>
          <c:showBubbleSize val="0"/>
        </c:dLbls>
        <c:gapWidth val="219"/>
        <c:overlap val="-27"/>
        <c:axId val="15778408"/>
        <c:axId val="811550384"/>
      </c:barChart>
      <c:catAx>
        <c:axId val="15778408"/>
        <c:scaling>
          <c:orientation val="minMax"/>
        </c:scaling>
        <c:delete val="0"/>
        <c:axPos val="b"/>
        <c:majorGridlines>
          <c:spPr>
            <a:ln w="6350" cap="flat" cmpd="sng" algn="ctr">
              <a:solidFill>
                <a:schemeClr val="tx1">
                  <a:lumMod val="50000"/>
                  <a:lumOff val="50000"/>
                  <a:alpha val="30000"/>
                </a:schemeClr>
              </a:solidFill>
              <a:round/>
            </a:ln>
            <a:effectLst/>
          </c:spPr>
        </c:majorGridlines>
        <c:numFmt formatCode="General" sourceLinked="1"/>
        <c:majorTickMark val="none"/>
        <c:minorTickMark val="none"/>
        <c:tickLblPos val="nextTo"/>
        <c:spPr>
          <a:noFill/>
          <a:ln w="6350" cap="flat" cmpd="sng" algn="ctr">
            <a:solidFill>
              <a:schemeClr val="tx1">
                <a:lumMod val="50000"/>
                <a:lumOff val="50000"/>
                <a:alpha val="30000"/>
              </a:schemeClr>
            </a:solidFill>
            <a:round/>
          </a:ln>
          <a:effectLst/>
        </c:spPr>
        <c:txPr>
          <a:bodyPr rot="-60000000" spcFirstLastPara="1" vertOverflow="ellipsis" vert="horz" wrap="square" anchor="ctr" anchorCtr="1"/>
          <a:lstStyle/>
          <a:p>
            <a:pPr>
              <a:defRPr lang="zh-CN" sz="1400" b="1" i="0" u="none" strike="noStrike" kern="1200" baseline="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c:txPr>
        <c:crossAx val="811550384"/>
        <c:crosses val="autoZero"/>
        <c:auto val="1"/>
        <c:lblAlgn val="ctr"/>
        <c:lblOffset val="100"/>
        <c:noMultiLvlLbl val="0"/>
      </c:catAx>
      <c:valAx>
        <c:axId val="811550384"/>
        <c:scaling>
          <c:orientation val="minMax"/>
          <c:max val="13"/>
        </c:scaling>
        <c:delete val="1"/>
        <c:axPos val="l"/>
        <c:numFmt formatCode="General" sourceLinked="1"/>
        <c:majorTickMark val="out"/>
        <c:minorTickMark val="none"/>
        <c:tickLblPos val="nextTo"/>
        <c:txPr>
          <a:bodyPr rot="-60000000" spcFirstLastPara="0" vertOverflow="ellipsis" vert="horz" wrap="square" anchor="ctr" anchorCtr="1"/>
          <a:lstStyle/>
          <a:p>
            <a:pPr>
              <a:defRPr lang="zh-CN" sz="1400" b="1" i="0" u="none" strike="noStrike" kern="1200" baseline="0">
                <a:solidFill>
                  <a:schemeClr val="tx1">
                    <a:lumMod val="65000"/>
                    <a:lumOff val="35000"/>
                  </a:schemeClr>
                </a:solidFill>
                <a:latin typeface="+mn-lt"/>
                <a:ea typeface="+mn-ea"/>
                <a:cs typeface="+mn-cs"/>
              </a:defRPr>
            </a:pPr>
          </a:p>
        </c:txPr>
        <c:crossAx val="15778408"/>
        <c:crosses val="autoZero"/>
        <c:crossBetween val="between"/>
      </c:valAx>
      <c:spPr>
        <a:noFill/>
        <a:ln>
          <a:noFill/>
        </a:ln>
        <a:effectLst/>
      </c:spPr>
    </c:plotArea>
    <c:plotVisOnly val="1"/>
    <c:dispBlanksAs val="gap"/>
    <c:showDLblsOverMax val="0"/>
  </c:chart>
  <c:spPr>
    <a:solidFill>
      <a:srgbClr val="FFFFFF">
        <a:lumMod val="95000"/>
      </a:srgbClr>
    </a:solidFill>
    <a:ln w="6350" cap="flat" cmpd="sng" algn="ctr">
      <a:solidFill>
        <a:schemeClr val="tx1">
          <a:lumMod val="50000"/>
          <a:lumOff val="50000"/>
          <a:alpha val="25000"/>
        </a:schemeClr>
      </a:solidFill>
      <a:round/>
    </a:ln>
    <a:effectLst>
      <a:outerShdw blurRad="63500" dist="37357" dir="2700000" sx="0" sy="0" rotWithShape="0">
        <a:scrgbClr r="0" g="0" b="0"/>
      </a:outerShdw>
    </a:effectLst>
  </c:spPr>
  <c:txPr>
    <a:bodyPr/>
    <a:lstStyle/>
    <a:p>
      <a:pPr>
        <a:defRPr lang="zh-CN" sz="1400" b="1"/>
      </a:pPr>
    </a:p>
  </c:txPr>
  <c:externalData r:id="rId1">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image" Target="../media/image3.png"/><Relationship Id="rId8" Type="http://schemas.openxmlformats.org/officeDocument/2006/relationships/tags" Target="../tags/tag67.xml"/><Relationship Id="rId7" Type="http://schemas.openxmlformats.org/officeDocument/2006/relationships/image" Target="../media/image2.png"/><Relationship Id="rId6" Type="http://schemas.openxmlformats.org/officeDocument/2006/relationships/tags" Target="../tags/tag66.xml"/><Relationship Id="rId5" Type="http://schemas.openxmlformats.org/officeDocument/2006/relationships/image" Target="../media/image1.png"/><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tags" Target="../tags/tag63.xml"/><Relationship Id="rId16" Type="http://schemas.openxmlformats.org/officeDocument/2006/relationships/tags" Target="../tags/tag74.xml"/><Relationship Id="rId15" Type="http://schemas.openxmlformats.org/officeDocument/2006/relationships/tags" Target="../tags/tag73.xml"/><Relationship Id="rId14" Type="http://schemas.openxmlformats.org/officeDocument/2006/relationships/tags" Target="../tags/tag72.xml"/><Relationship Id="rId13" Type="http://schemas.openxmlformats.org/officeDocument/2006/relationships/tags" Target="../tags/tag71.xml"/><Relationship Id="rId12" Type="http://schemas.openxmlformats.org/officeDocument/2006/relationships/tags" Target="../tags/tag70.xml"/><Relationship Id="rId11" Type="http://schemas.openxmlformats.org/officeDocument/2006/relationships/tags" Target="../tags/tag69.xml"/><Relationship Id="rId10" Type="http://schemas.openxmlformats.org/officeDocument/2006/relationships/tags" Target="../tags/tag68.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4.jpeg"/><Relationship Id="rId7" Type="http://schemas.openxmlformats.org/officeDocument/2006/relationships/tags" Target="../tags/tag80.xml"/><Relationship Id="rId6" Type="http://schemas.openxmlformats.org/officeDocument/2006/relationships/tags" Target="../tags/tag79.xml"/><Relationship Id="rId5" Type="http://schemas.openxmlformats.org/officeDocument/2006/relationships/tags" Target="../tags/tag78.xml"/><Relationship Id="rId4" Type="http://schemas.openxmlformats.org/officeDocument/2006/relationships/tags" Target="../tags/tag77.xml"/><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86.xml"/><Relationship Id="rId7" Type="http://schemas.openxmlformats.org/officeDocument/2006/relationships/tags" Target="../tags/tag85.xml"/><Relationship Id="rId6" Type="http://schemas.openxmlformats.org/officeDocument/2006/relationships/tags" Target="../tags/tag84.xml"/><Relationship Id="rId5" Type="http://schemas.openxmlformats.org/officeDocument/2006/relationships/tags" Target="../tags/tag83.xml"/><Relationship Id="rId4" Type="http://schemas.openxmlformats.org/officeDocument/2006/relationships/tags" Target="../tags/tag82.xml"/><Relationship Id="rId3" Type="http://schemas.openxmlformats.org/officeDocument/2006/relationships/image" Target="../media/image1.png"/><Relationship Id="rId2" Type="http://schemas.openxmlformats.org/officeDocument/2006/relationships/tags" Target="../tags/tag81.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9" Type="http://schemas.openxmlformats.org/officeDocument/2006/relationships/image" Target="../media/image5.jpeg"/><Relationship Id="rId8" Type="http://schemas.openxmlformats.org/officeDocument/2006/relationships/tags" Target="../tags/tag93.xml"/><Relationship Id="rId7" Type="http://schemas.openxmlformats.org/officeDocument/2006/relationships/tags" Target="../tags/tag92.xml"/><Relationship Id="rId6" Type="http://schemas.openxmlformats.org/officeDocument/2006/relationships/tags" Target="../tags/tag91.xml"/><Relationship Id="rId5" Type="http://schemas.openxmlformats.org/officeDocument/2006/relationships/tags" Target="../tags/tag90.xml"/><Relationship Id="rId4" Type="http://schemas.openxmlformats.org/officeDocument/2006/relationships/tags" Target="../tags/tag89.xml"/><Relationship Id="rId3" Type="http://schemas.openxmlformats.org/officeDocument/2006/relationships/tags" Target="../tags/tag88.xml"/><Relationship Id="rId2" Type="http://schemas.openxmlformats.org/officeDocument/2006/relationships/tags" Target="../tags/tag87.xml"/><Relationship Id="rId11" Type="http://schemas.openxmlformats.org/officeDocument/2006/relationships/image" Target="../media/image6.jpeg"/><Relationship Id="rId10" Type="http://schemas.openxmlformats.org/officeDocument/2006/relationships/tags" Target="../tags/tag94.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02.xml"/><Relationship Id="rId8" Type="http://schemas.openxmlformats.org/officeDocument/2006/relationships/tags" Target="../tags/tag101.xml"/><Relationship Id="rId7" Type="http://schemas.openxmlformats.org/officeDocument/2006/relationships/tags" Target="../tags/tag100.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3" Type="http://schemas.openxmlformats.org/officeDocument/2006/relationships/image" Target="../media/image5.jpeg"/><Relationship Id="rId12" Type="http://schemas.openxmlformats.org/officeDocument/2006/relationships/tags" Target="../tags/tag104.xml"/><Relationship Id="rId11" Type="http://schemas.openxmlformats.org/officeDocument/2006/relationships/image" Target="../media/image6.jpeg"/><Relationship Id="rId10" Type="http://schemas.openxmlformats.org/officeDocument/2006/relationships/tags" Target="../tags/tag103.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10.xml"/><Relationship Id="rId8" Type="http://schemas.openxmlformats.org/officeDocument/2006/relationships/tags" Target="../tags/tag109.xml"/><Relationship Id="rId7" Type="http://schemas.openxmlformats.org/officeDocument/2006/relationships/tags" Target="../tags/tag108.xml"/><Relationship Id="rId6" Type="http://schemas.openxmlformats.org/officeDocument/2006/relationships/image" Target="../media/image8.png"/><Relationship Id="rId5" Type="http://schemas.openxmlformats.org/officeDocument/2006/relationships/tags" Target="../tags/tag107.xml"/><Relationship Id="rId4" Type="http://schemas.openxmlformats.org/officeDocument/2006/relationships/image" Target="../media/image7.png"/><Relationship Id="rId3" Type="http://schemas.openxmlformats.org/officeDocument/2006/relationships/tags" Target="../tags/tag106.xml"/><Relationship Id="rId2" Type="http://schemas.openxmlformats.org/officeDocument/2006/relationships/tags" Target="../tags/tag105.xml"/><Relationship Id="rId13" Type="http://schemas.openxmlformats.org/officeDocument/2006/relationships/tags" Target="../tags/tag114.xml"/><Relationship Id="rId12" Type="http://schemas.openxmlformats.org/officeDocument/2006/relationships/tags" Target="../tags/tag113.xml"/><Relationship Id="rId11" Type="http://schemas.openxmlformats.org/officeDocument/2006/relationships/tags" Target="../tags/tag112.xml"/><Relationship Id="rId10" Type="http://schemas.openxmlformats.org/officeDocument/2006/relationships/tags" Target="../tags/tag111.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4" Type="http://schemas.openxmlformats.org/officeDocument/2006/relationships/tags" Target="../tags/tag117.xml"/><Relationship Id="rId3" Type="http://schemas.openxmlformats.org/officeDocument/2006/relationships/tags" Target="../tags/tag116.xml"/><Relationship Id="rId2" Type="http://schemas.openxmlformats.org/officeDocument/2006/relationships/tags" Target="../tags/tag115.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9" Type="http://schemas.openxmlformats.org/officeDocument/2006/relationships/image" Target="../media/image9.jpeg"/><Relationship Id="rId8" Type="http://schemas.openxmlformats.org/officeDocument/2006/relationships/tags" Target="../tags/tag124.xml"/><Relationship Id="rId7" Type="http://schemas.openxmlformats.org/officeDocument/2006/relationships/tags" Target="../tags/tag123.xml"/><Relationship Id="rId6" Type="http://schemas.openxmlformats.org/officeDocument/2006/relationships/tags" Target="../tags/tag122.xml"/><Relationship Id="rId5" Type="http://schemas.openxmlformats.org/officeDocument/2006/relationships/tags" Target="../tags/tag121.xml"/><Relationship Id="rId4" Type="http://schemas.openxmlformats.org/officeDocument/2006/relationships/tags" Target="../tags/tag120.xml"/><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tags" Target="../tags/tag131.xml"/><Relationship Id="rId8" Type="http://schemas.openxmlformats.org/officeDocument/2006/relationships/tags" Target="../tags/tag130.xml"/><Relationship Id="rId7" Type="http://schemas.openxmlformats.org/officeDocument/2006/relationships/tags" Target="../tags/tag129.xml"/><Relationship Id="rId6" Type="http://schemas.openxmlformats.org/officeDocument/2006/relationships/tags" Target="../tags/tag128.xml"/><Relationship Id="rId5" Type="http://schemas.openxmlformats.org/officeDocument/2006/relationships/tags" Target="../tags/tag127.xml"/><Relationship Id="rId4" Type="http://schemas.openxmlformats.org/officeDocument/2006/relationships/tags" Target="../tags/tag126.xml"/><Relationship Id="rId3" Type="http://schemas.openxmlformats.org/officeDocument/2006/relationships/image" Target="../media/image10.jpeg"/><Relationship Id="rId2" Type="http://schemas.openxmlformats.org/officeDocument/2006/relationships/tags" Target="../tags/tag125.xml"/><Relationship Id="rId10" Type="http://schemas.openxmlformats.org/officeDocument/2006/relationships/image" Target="../media/image9.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7" Type="http://schemas.openxmlformats.org/officeDocument/2006/relationships/tags" Target="../tags/tag136.xml"/><Relationship Id="rId6" Type="http://schemas.openxmlformats.org/officeDocument/2006/relationships/tags" Target="../tags/tag135.xml"/><Relationship Id="rId5" Type="http://schemas.openxmlformats.org/officeDocument/2006/relationships/tags" Target="../tags/tag134.xml"/><Relationship Id="rId4" Type="http://schemas.openxmlformats.org/officeDocument/2006/relationships/tags" Target="../tags/tag133.xml"/><Relationship Id="rId3" Type="http://schemas.openxmlformats.org/officeDocument/2006/relationships/image" Target="../media/image1.png"/><Relationship Id="rId2" Type="http://schemas.openxmlformats.org/officeDocument/2006/relationships/tags" Target="../tags/tag132.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142.xml"/><Relationship Id="rId8" Type="http://schemas.openxmlformats.org/officeDocument/2006/relationships/tags" Target="../tags/tag141.xml"/><Relationship Id="rId7" Type="http://schemas.openxmlformats.org/officeDocument/2006/relationships/tags" Target="../tags/tag140.xml"/><Relationship Id="rId6" Type="http://schemas.openxmlformats.org/officeDocument/2006/relationships/tags" Target="../tags/tag139.xml"/><Relationship Id="rId5" Type="http://schemas.openxmlformats.org/officeDocument/2006/relationships/image" Target="../media/image1.png"/><Relationship Id="rId4" Type="http://schemas.openxmlformats.org/officeDocument/2006/relationships/tags" Target="../tags/tag138.xml"/><Relationship Id="rId3" Type="http://schemas.openxmlformats.org/officeDocument/2006/relationships/image" Target="../media/image11.png"/><Relationship Id="rId2" Type="http://schemas.openxmlformats.org/officeDocument/2006/relationships/tags" Target="../tags/tag137.xml"/><Relationship Id="rId13" Type="http://schemas.openxmlformats.org/officeDocument/2006/relationships/tags" Target="../tags/tag145.xml"/><Relationship Id="rId12" Type="http://schemas.openxmlformats.org/officeDocument/2006/relationships/tags" Target="../tags/tag144.xml"/><Relationship Id="rId11" Type="http://schemas.openxmlformats.org/officeDocument/2006/relationships/image" Target="../media/image2.png"/><Relationship Id="rId10" Type="http://schemas.openxmlformats.org/officeDocument/2006/relationships/tags" Target="../tags/tag143.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7" Type="http://schemas.openxmlformats.org/officeDocument/2006/relationships/image" Target="../media/image12.jpeg"/><Relationship Id="rId6" Type="http://schemas.openxmlformats.org/officeDocument/2006/relationships/tags" Target="../tags/tag150.xml"/><Relationship Id="rId5" Type="http://schemas.openxmlformats.org/officeDocument/2006/relationships/tags" Target="../tags/tag149.xml"/><Relationship Id="rId4" Type="http://schemas.openxmlformats.org/officeDocument/2006/relationships/tags" Target="../tags/tag148.xml"/><Relationship Id="rId3" Type="http://schemas.openxmlformats.org/officeDocument/2006/relationships/tags" Target="../tags/tag147.xml"/><Relationship Id="rId2" Type="http://schemas.openxmlformats.org/officeDocument/2006/relationships/tags" Target="../tags/tag146.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9" Type="http://schemas.openxmlformats.org/officeDocument/2006/relationships/image" Target="../media/image13.jpeg"/><Relationship Id="rId8" Type="http://schemas.openxmlformats.org/officeDocument/2006/relationships/tags" Target="../tags/tag157.xml"/><Relationship Id="rId7" Type="http://schemas.openxmlformats.org/officeDocument/2006/relationships/tags" Target="../tags/tag156.xml"/><Relationship Id="rId6" Type="http://schemas.openxmlformats.org/officeDocument/2006/relationships/tags" Target="../tags/tag155.xml"/><Relationship Id="rId5" Type="http://schemas.openxmlformats.org/officeDocument/2006/relationships/tags" Target="../tags/tag154.xml"/><Relationship Id="rId4" Type="http://schemas.openxmlformats.org/officeDocument/2006/relationships/tags" Target="../tags/tag153.xml"/><Relationship Id="rId3" Type="http://schemas.openxmlformats.org/officeDocument/2006/relationships/tags" Target="../tags/tag152.xml"/><Relationship Id="rId2" Type="http://schemas.openxmlformats.org/officeDocument/2006/relationships/tags" Target="../tags/tag151.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165.xml"/><Relationship Id="rId8" Type="http://schemas.openxmlformats.org/officeDocument/2006/relationships/tags" Target="../tags/tag164.xml"/><Relationship Id="rId7" Type="http://schemas.openxmlformats.org/officeDocument/2006/relationships/tags" Target="../tags/tag163.xml"/><Relationship Id="rId6" Type="http://schemas.openxmlformats.org/officeDocument/2006/relationships/tags" Target="../tags/tag162.xml"/><Relationship Id="rId5" Type="http://schemas.openxmlformats.org/officeDocument/2006/relationships/tags" Target="../tags/tag161.xml"/><Relationship Id="rId4" Type="http://schemas.openxmlformats.org/officeDocument/2006/relationships/tags" Target="../tags/tag160.xml"/><Relationship Id="rId3" Type="http://schemas.openxmlformats.org/officeDocument/2006/relationships/tags" Target="../tags/tag159.xml"/><Relationship Id="rId2" Type="http://schemas.openxmlformats.org/officeDocument/2006/relationships/tags" Target="../tags/tag158.xml"/><Relationship Id="rId10" Type="http://schemas.openxmlformats.org/officeDocument/2006/relationships/image" Target="../media/image9.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173.xml"/><Relationship Id="rId8" Type="http://schemas.openxmlformats.org/officeDocument/2006/relationships/tags" Target="../tags/tag172.xml"/><Relationship Id="rId7" Type="http://schemas.openxmlformats.org/officeDocument/2006/relationships/tags" Target="../tags/tag171.xml"/><Relationship Id="rId6" Type="http://schemas.openxmlformats.org/officeDocument/2006/relationships/tags" Target="../tags/tag170.xml"/><Relationship Id="rId5" Type="http://schemas.openxmlformats.org/officeDocument/2006/relationships/tags" Target="../tags/tag169.xml"/><Relationship Id="rId4" Type="http://schemas.openxmlformats.org/officeDocument/2006/relationships/tags" Target="../tags/tag168.xml"/><Relationship Id="rId3" Type="http://schemas.openxmlformats.org/officeDocument/2006/relationships/tags" Target="../tags/tag167.xml"/><Relationship Id="rId2" Type="http://schemas.openxmlformats.org/officeDocument/2006/relationships/tags" Target="../tags/tag166.xml"/><Relationship Id="rId10" Type="http://schemas.openxmlformats.org/officeDocument/2006/relationships/image" Target="../media/image9.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180.xml"/><Relationship Id="rId8" Type="http://schemas.openxmlformats.org/officeDocument/2006/relationships/tags" Target="../tags/tag179.xml"/><Relationship Id="rId7" Type="http://schemas.openxmlformats.org/officeDocument/2006/relationships/tags" Target="../tags/tag178.xml"/><Relationship Id="rId6" Type="http://schemas.openxmlformats.org/officeDocument/2006/relationships/tags" Target="../tags/tag177.xml"/><Relationship Id="rId5" Type="http://schemas.openxmlformats.org/officeDocument/2006/relationships/tags" Target="../tags/tag176.xml"/><Relationship Id="rId4" Type="http://schemas.openxmlformats.org/officeDocument/2006/relationships/tags" Target="../tags/tag175.xml"/><Relationship Id="rId3" Type="http://schemas.openxmlformats.org/officeDocument/2006/relationships/image" Target="../media/image14.jpeg"/><Relationship Id="rId2" Type="http://schemas.openxmlformats.org/officeDocument/2006/relationships/tags" Target="../tags/tag174.xml"/><Relationship Id="rId10" Type="http://schemas.openxmlformats.org/officeDocument/2006/relationships/tags" Target="../tags/tag181.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188.xml"/><Relationship Id="rId8" Type="http://schemas.openxmlformats.org/officeDocument/2006/relationships/tags" Target="../tags/tag187.xml"/><Relationship Id="rId7" Type="http://schemas.openxmlformats.org/officeDocument/2006/relationships/tags" Target="../tags/tag186.xml"/><Relationship Id="rId6" Type="http://schemas.openxmlformats.org/officeDocument/2006/relationships/tags" Target="../tags/tag185.xml"/><Relationship Id="rId5" Type="http://schemas.openxmlformats.org/officeDocument/2006/relationships/tags" Target="../tags/tag184.xml"/><Relationship Id="rId4" Type="http://schemas.openxmlformats.org/officeDocument/2006/relationships/tags" Target="../tags/tag183.xml"/><Relationship Id="rId3" Type="http://schemas.openxmlformats.org/officeDocument/2006/relationships/image" Target="../media/image15.jpeg"/><Relationship Id="rId2" Type="http://schemas.openxmlformats.org/officeDocument/2006/relationships/tags" Target="../tags/tag182.xml"/><Relationship Id="rId12" Type="http://schemas.openxmlformats.org/officeDocument/2006/relationships/tags" Target="../tags/tag191.xml"/><Relationship Id="rId11" Type="http://schemas.openxmlformats.org/officeDocument/2006/relationships/tags" Target="../tags/tag190.xml"/><Relationship Id="rId10" Type="http://schemas.openxmlformats.org/officeDocument/2006/relationships/tags" Target="../tags/tag189.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9" Type="http://schemas.openxmlformats.org/officeDocument/2006/relationships/image" Target="../media/image17.jpeg"/><Relationship Id="rId8" Type="http://schemas.openxmlformats.org/officeDocument/2006/relationships/tags" Target="../tags/tag197.xml"/><Relationship Id="rId7" Type="http://schemas.openxmlformats.org/officeDocument/2006/relationships/image" Target="../media/image16.jpeg"/><Relationship Id="rId6" Type="http://schemas.openxmlformats.org/officeDocument/2006/relationships/tags" Target="../tags/tag196.xml"/><Relationship Id="rId5" Type="http://schemas.openxmlformats.org/officeDocument/2006/relationships/tags" Target="../tags/tag195.xml"/><Relationship Id="rId4" Type="http://schemas.openxmlformats.org/officeDocument/2006/relationships/tags" Target="../tags/tag194.xml"/><Relationship Id="rId3" Type="http://schemas.openxmlformats.org/officeDocument/2006/relationships/tags" Target="../tags/tag193.xml"/><Relationship Id="rId2" Type="http://schemas.openxmlformats.org/officeDocument/2006/relationships/tags" Target="../tags/tag192.xml"/><Relationship Id="rId11" Type="http://schemas.openxmlformats.org/officeDocument/2006/relationships/tags" Target="../tags/tag199.xml"/><Relationship Id="rId10" Type="http://schemas.openxmlformats.org/officeDocument/2006/relationships/tags" Target="../tags/tag198.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2"/>
        </a:solidFill>
        <a:effectLst/>
      </p:bgPr>
    </p:bg>
    <p:spTree>
      <p:nvGrpSpPr>
        <p:cNvPr id="1" name=""/>
        <p:cNvGrpSpPr/>
        <p:nvPr/>
      </p:nvGrpSpPr>
      <p:grpSpPr>
        <a:xfrm>
          <a:off x="0" y="0"/>
          <a:ext cx="0" cy="0"/>
          <a:chOff x="0" y="0"/>
          <a:chExt cx="0" cy="0"/>
        </a:xfrm>
      </p:grpSpPr>
      <p:grpSp>
        <p:nvGrpSpPr>
          <p:cNvPr id="4" name="组合 3"/>
          <p:cNvGrpSpPr/>
          <p:nvPr userDrawn="1">
            <p:custDataLst>
              <p:tags r:id="rId2"/>
            </p:custDataLst>
          </p:nvPr>
        </p:nvGrpSpPr>
        <p:grpSpPr>
          <a:xfrm>
            <a:off x="0" y="0"/>
            <a:ext cx="12192000" cy="7454900"/>
            <a:chOff x="0" y="0"/>
            <a:chExt cx="19200" cy="11740"/>
          </a:xfrm>
        </p:grpSpPr>
        <p:grpSp>
          <p:nvGrpSpPr>
            <p:cNvPr id="6" name="组合 5"/>
            <p:cNvGrpSpPr/>
            <p:nvPr userDrawn="1">
              <p:custDataLst>
                <p:tags r:id="rId3"/>
              </p:custDataLst>
            </p:nvPr>
          </p:nvGrpSpPr>
          <p:grpSpPr>
            <a:xfrm>
              <a:off x="0" y="0"/>
              <a:ext cx="19200" cy="3223"/>
              <a:chOff x="0" y="0"/>
              <a:chExt cx="12192000" cy="2046605"/>
            </a:xfrm>
          </p:grpSpPr>
          <p:pic>
            <p:nvPicPr>
              <p:cNvPr id="7" name="图片 6"/>
              <p:cNvPicPr>
                <a:picLocks noChangeAspect="1"/>
              </p:cNvPicPr>
              <p:nvPr userDrawn="1">
                <p:custDataLst>
                  <p:tags r:id="rId4"/>
                </p:custDataLst>
              </p:nvPr>
            </p:nvPicPr>
            <p:blipFill>
              <a:blip r:embed="rId5"/>
              <a:stretch>
                <a:fillRect/>
              </a:stretch>
            </p:blipFill>
            <p:spPr>
              <a:xfrm>
                <a:off x="0" y="0"/>
                <a:ext cx="12192000" cy="2046605"/>
              </a:xfrm>
              <a:prstGeom prst="rect">
                <a:avLst/>
              </a:prstGeom>
            </p:spPr>
          </p:pic>
          <p:pic>
            <p:nvPicPr>
              <p:cNvPr id="9" name="图片 8"/>
              <p:cNvPicPr>
                <a:picLocks noChangeAspect="1"/>
              </p:cNvPicPr>
              <p:nvPr userDrawn="1">
                <p:custDataLst>
                  <p:tags r:id="rId6"/>
                </p:custDataLst>
              </p:nvPr>
            </p:nvPicPr>
            <p:blipFill rotWithShape="1">
              <a:blip r:embed="rId7"/>
              <a:srcRect/>
              <a:stretch>
                <a:fillRect/>
              </a:stretch>
            </p:blipFill>
            <p:spPr>
              <a:xfrm>
                <a:off x="0" y="10686"/>
                <a:ext cx="12192000" cy="1704978"/>
              </a:xfrm>
              <a:prstGeom prst="rect">
                <a:avLst/>
              </a:prstGeom>
            </p:spPr>
          </p:pic>
        </p:grpSp>
        <p:pic>
          <p:nvPicPr>
            <p:cNvPr id="8" name="图片 7"/>
            <p:cNvPicPr>
              <a:picLocks noChangeAspect="1"/>
            </p:cNvPicPr>
            <p:nvPr userDrawn="1">
              <p:custDataLst>
                <p:tags r:id="rId8"/>
              </p:custDataLst>
            </p:nvPr>
          </p:nvPicPr>
          <p:blipFill>
            <a:blip r:embed="rId9"/>
            <a:stretch>
              <a:fillRect/>
            </a:stretch>
          </p:blipFill>
          <p:spPr>
            <a:xfrm>
              <a:off x="0" y="9728"/>
              <a:ext cx="19200" cy="2012"/>
            </a:xfrm>
            <a:prstGeom prst="rect">
              <a:avLst/>
            </a:prstGeom>
          </p:spPr>
        </p:pic>
      </p:grpSp>
      <p:sp>
        <p:nvSpPr>
          <p:cNvPr id="16" name="日期占位符 15"/>
          <p:cNvSpPr>
            <a:spLocks noGrp="1"/>
          </p:cNvSpPr>
          <p:nvPr userDrawn="1">
            <p:ph type="dt" sz="half" idx="10"/>
            <p:custDataLst>
              <p:tags r:id="rId10"/>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17" name="页脚占位符 16"/>
          <p:cNvSpPr>
            <a:spLocks noGrp="1"/>
          </p:cNvSpPr>
          <p:nvPr userDrawn="1">
            <p:ph type="ftr" sz="quarter" idx="11"/>
            <p:custDataLst>
              <p:tags r:id="rId11"/>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endParaRPr lang="zh-CN" altLang="en-US" dirty="0"/>
          </a:p>
        </p:txBody>
      </p:sp>
      <p:sp>
        <p:nvSpPr>
          <p:cNvPr id="18" name="灯片编号占位符 17"/>
          <p:cNvSpPr>
            <a:spLocks noGrp="1"/>
          </p:cNvSpPr>
          <p:nvPr userDrawn="1">
            <p:ph type="sldNum" sz="quarter" idx="12"/>
            <p:custDataLst>
              <p:tags r:id="rId12"/>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3" name="副标题 2"/>
          <p:cNvSpPr>
            <a:spLocks noGrp="1"/>
          </p:cNvSpPr>
          <p:nvPr userDrawn="1">
            <p:ph type="subTitle" idx="1" hasCustomPrompt="1"/>
            <p:custDataLst>
              <p:tags r:id="rId13"/>
            </p:custDataLst>
          </p:nvPr>
        </p:nvSpPr>
        <p:spPr>
          <a:xfrm>
            <a:off x="2216785" y="3503930"/>
            <a:ext cx="7759065" cy="491490"/>
          </a:xfrm>
        </p:spPr>
        <p:txBody>
          <a:bodyPr lIns="90000" tIns="46800" rIns="90000" bIns="46800">
            <a:normAutofit/>
          </a:bodyPr>
          <a:lstStyle>
            <a:lvl1pPr marL="0" indent="0" algn="ctr" eaLnBrk="1" fontAlgn="auto" latinLnBrk="0" hangingPunct="1">
              <a:lnSpc>
                <a:spcPct val="100000"/>
              </a:lnSpc>
              <a:buNone/>
              <a:defRPr sz="2000" u="none" strike="noStrike" kern="1200" cap="none" spc="0" normalizeH="0" baseline="0">
                <a:solidFill>
                  <a:schemeClr val="accent1"/>
                </a:solidFill>
                <a:uFillTx/>
                <a:latin typeface="Arial" panose="020B0604020202020204" pitchFamily="34" charset="0"/>
                <a:ea typeface="微软雅黑" panose="020B0503020204020204" charset="-12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2" name="标题 1"/>
          <p:cNvSpPr>
            <a:spLocks noGrp="1"/>
          </p:cNvSpPr>
          <p:nvPr userDrawn="1">
            <p:ph type="ctrTitle" hasCustomPrompt="1"/>
            <p:custDataLst>
              <p:tags r:id="rId14"/>
            </p:custDataLst>
          </p:nvPr>
        </p:nvSpPr>
        <p:spPr>
          <a:xfrm>
            <a:off x="2216468" y="2292046"/>
            <a:ext cx="7759065" cy="1150960"/>
          </a:xfrm>
        </p:spPr>
        <p:txBody>
          <a:bodyPr lIns="90000" tIns="46800" rIns="90000" bIns="46800" anchor="b" anchorCtr="0">
            <a:noAutofit/>
          </a:bodyPr>
          <a:lstStyle>
            <a:lvl1pPr algn="ctr">
              <a:defRPr sz="6000" spc="600" baseline="0">
                <a:solidFill>
                  <a:schemeClr val="accent1"/>
                </a:solidFill>
                <a:ea typeface="汉仪旗黑-85S" panose="00020600040101010101" pitchFamily="18" charset="-122"/>
              </a:defRPr>
            </a:lvl1pPr>
          </a:lstStyle>
          <a:p>
            <a:r>
              <a:rPr lang="zh-CN" altLang="en-US" dirty="0"/>
              <a:t>单击此处编辑标题</a:t>
            </a:r>
            <a:endParaRPr lang="zh-CN" altLang="en-US" dirty="0"/>
          </a:p>
        </p:txBody>
      </p:sp>
      <p:sp>
        <p:nvSpPr>
          <p:cNvPr id="5" name="文本占位符 4"/>
          <p:cNvSpPr>
            <a:spLocks noGrp="1"/>
          </p:cNvSpPr>
          <p:nvPr userDrawn="1">
            <p:ph type="body" sz="quarter" idx="13" hasCustomPrompt="1"/>
            <p:custDataLst>
              <p:tags r:id="rId15"/>
            </p:custDataLst>
          </p:nvPr>
        </p:nvSpPr>
        <p:spPr>
          <a:xfrm>
            <a:off x="4511039" y="4490846"/>
            <a:ext cx="1383093" cy="474726"/>
          </a:xfrm>
          <a:solidFill>
            <a:schemeClr val="accent1"/>
          </a:solidFill>
        </p:spPr>
        <p:txBody>
          <a:bodyPr lIns="90000" tIns="46800" rIns="90000" bIns="46800" anchor="ctr">
            <a:normAutofit/>
          </a:bodyPr>
          <a:lstStyle>
            <a:lvl1pPr marL="0" indent="0" algn="ctr">
              <a:buNone/>
              <a:defRPr u="none" strike="noStrike" kern="1200" cap="none" spc="0" normalizeH="0">
                <a:solidFill>
                  <a:schemeClr val="bg1"/>
                </a:solidFill>
                <a:latin typeface="Arial" panose="020B0604020202020204" pitchFamily="34" charset="0"/>
                <a:ea typeface="微软雅黑" panose="020B0503020204020204"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编辑文本</a:t>
            </a:r>
            <a:endParaRPr lang="zh-CN" altLang="en-US" dirty="0"/>
          </a:p>
        </p:txBody>
      </p:sp>
      <p:sp>
        <p:nvSpPr>
          <p:cNvPr id="14" name="文本占位符 13"/>
          <p:cNvSpPr>
            <a:spLocks noGrp="1"/>
          </p:cNvSpPr>
          <p:nvPr userDrawn="1">
            <p:ph type="body" sz="quarter" idx="14" hasCustomPrompt="1"/>
            <p:custDataLst>
              <p:tags r:id="rId16"/>
            </p:custDataLst>
          </p:nvPr>
        </p:nvSpPr>
        <p:spPr>
          <a:xfrm>
            <a:off x="6096000" y="4490846"/>
            <a:ext cx="1383092" cy="474726"/>
          </a:xfrm>
          <a:ln>
            <a:solidFill>
              <a:schemeClr val="accent1"/>
            </a:solidFill>
          </a:ln>
        </p:spPr>
        <p:txBody>
          <a:bodyPr lIns="90000" tIns="46800" rIns="90000" bIns="46800" anchor="ctr">
            <a:normAutofit/>
          </a:bodyPr>
          <a:lstStyle>
            <a:lvl1pPr marL="0" indent="0" algn="ctr">
              <a:buNone/>
              <a:defRPr u="none" strike="noStrike" kern="1200" cap="none" spc="0" normalizeH="0">
                <a:ln>
                  <a:noFill/>
                </a:ln>
                <a:solidFill>
                  <a:schemeClr val="accent1"/>
                </a:solidFill>
                <a:latin typeface="Arial" panose="020B0604020202020204" pitchFamily="34" charset="0"/>
                <a:ea typeface="微软雅黑" panose="020B0503020204020204"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编辑文本</a:t>
            </a:r>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90000" tIns="46800" rIns="90000" bIns="46800" rtlCol="0" anchor="t" anchorCtr="0">
            <a:norm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882" y="952508"/>
            <a:ext cx="10852237" cy="5388907"/>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7" name="图片 6"/>
          <p:cNvPicPr>
            <a:picLocks noChangeAspect="1"/>
          </p:cNvPicPr>
          <p:nvPr userDrawn="1">
            <p:custDataLst>
              <p:tags r:id="rId7"/>
            </p:custDataLst>
          </p:nvPr>
        </p:nvPicPr>
        <p:blipFill>
          <a:blip r:embed="rId8"/>
          <a:stretch>
            <a:fillRect/>
          </a:stretch>
        </p:blipFill>
        <p:spPr>
          <a:xfrm>
            <a:off x="0" y="6177281"/>
            <a:ext cx="12192000" cy="1324532"/>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bg2"/>
        </a:solidFill>
        <a:effectLst/>
      </p:bgPr>
    </p:bg>
    <p:spTree>
      <p:nvGrpSpPr>
        <p:cNvPr id="1" name=""/>
        <p:cNvGrpSpPr/>
        <p:nvPr/>
      </p:nvGrpSpPr>
      <p:grpSpPr>
        <a:xfrm>
          <a:off x="0" y="0"/>
          <a:ext cx="0" cy="0"/>
          <a:chOff x="0" y="0"/>
          <a:chExt cx="0" cy="0"/>
        </a:xfrm>
      </p:grpSpPr>
      <p:pic>
        <p:nvPicPr>
          <p:cNvPr id="7" name="图片 6"/>
          <p:cNvPicPr>
            <a:picLocks noChangeAspect="1"/>
          </p:cNvPicPr>
          <p:nvPr userDrawn="1">
            <p:custDataLst>
              <p:tags r:id="rId2"/>
            </p:custDataLst>
          </p:nvPr>
        </p:nvPicPr>
        <p:blipFill>
          <a:blip r:embed="rId3"/>
          <a:stretch>
            <a:fillRect/>
          </a:stretch>
        </p:blipFill>
        <p:spPr>
          <a:xfrm>
            <a:off x="0" y="35560"/>
            <a:ext cx="12192000" cy="2046605"/>
          </a:xfrm>
          <a:prstGeom prst="rect">
            <a:avLst/>
          </a:prstGeom>
        </p:spPr>
      </p:pic>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7"/>
            </p:custDataLst>
          </p:nvPr>
        </p:nvSpPr>
        <p:spPr>
          <a:xfrm>
            <a:off x="5251487" y="2681555"/>
            <a:ext cx="3577049" cy="716508"/>
          </a:xfrm>
        </p:spPr>
        <p:txBody>
          <a:bodyPr lIns="90000" tIns="46800" rIns="90000" bIns="0" anchor="ctr" anchorCtr="0">
            <a:normAutofit/>
          </a:bodyPr>
          <a:lstStyle>
            <a:lvl1pPr algn="dist">
              <a:defRPr sz="4400" u="none" strike="noStrike" kern="1200" cap="none" spc="300" normalizeH="0" baseline="0">
                <a:solidFill>
                  <a:schemeClr val="accent1"/>
                </a:solidFill>
                <a:uFillTx/>
                <a:latin typeface="Arial" panose="020B0604020202020204" pitchFamily="34" charset="0"/>
                <a:ea typeface="汉仪旗黑-85S" panose="00020600040101010101" pitchFamily="18" charset="-122"/>
              </a:defRPr>
            </a:lvl1pPr>
          </a:lstStyle>
          <a:p>
            <a:r>
              <a:rPr lang="zh-CN" altLang="en-US" dirty="0"/>
              <a:t>编辑标题</a:t>
            </a:r>
            <a:endParaRPr lang="zh-CN" altLang="en-US" dirty="0"/>
          </a:p>
        </p:txBody>
      </p:sp>
      <p:sp>
        <p:nvSpPr>
          <p:cNvPr id="3" name="文本占位符 2"/>
          <p:cNvSpPr>
            <a:spLocks noGrp="1"/>
          </p:cNvSpPr>
          <p:nvPr>
            <p:ph type="body" idx="1" hasCustomPrompt="1"/>
            <p:custDataLst>
              <p:tags r:id="rId8"/>
            </p:custDataLst>
          </p:nvPr>
        </p:nvSpPr>
        <p:spPr>
          <a:xfrm>
            <a:off x="5251487" y="3459937"/>
            <a:ext cx="3577050" cy="544296"/>
          </a:xfrm>
        </p:spPr>
        <p:txBody>
          <a:bodyPr lIns="90000" tIns="0" rIns="90000" bIns="46800">
            <a:normAutofit/>
          </a:bodyPr>
          <a:lstStyle>
            <a:lvl1pPr marL="0" indent="0" eaLnBrk="1" fontAlgn="auto" latinLnBrk="0" hangingPunct="1">
              <a:buNone/>
              <a:defRPr kumimoji="0" lang="zh-CN" altLang="en-US" sz="24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两栏内容">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90000" tIns="46800" rIns="90000" bIns="4680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lIns="90000" tIns="46800" rIns="90000" bIns="46800">
            <a:normAutofit/>
          </a:bodyPr>
          <a:lstStyle>
            <a:lvl1pPr>
              <a:defRPr sz="1600" baseline="0">
                <a:solidFill>
                  <a:schemeClr val="tx1">
                    <a:lumMod val="85000"/>
                    <a:lumOff val="15000"/>
                  </a:schemeClr>
                </a:solidFill>
                <a:latin typeface="Arial" panose="020B0604020202020204" pitchFamily="34" charset="0"/>
                <a:ea typeface="微软雅黑" panose="020B0503020204020204" charset="-122"/>
              </a:defRPr>
            </a:lvl1pPr>
            <a:lvl2pPr>
              <a:defRPr sz="1600" baseline="0">
                <a:solidFill>
                  <a:schemeClr val="tx1">
                    <a:lumMod val="85000"/>
                    <a:lumOff val="15000"/>
                  </a:schemeClr>
                </a:solidFill>
                <a:latin typeface="Arial" panose="020B0604020202020204" pitchFamily="34" charset="0"/>
                <a:ea typeface="微软雅黑" panose="020B0503020204020204" charset="-122"/>
              </a:defRPr>
            </a:lvl2pPr>
            <a:lvl3pPr>
              <a:defRPr sz="1600" baseline="0">
                <a:solidFill>
                  <a:schemeClr val="tx1">
                    <a:lumMod val="85000"/>
                    <a:lumOff val="15000"/>
                  </a:schemeClr>
                </a:solidFill>
                <a:latin typeface="Arial" panose="020B0604020202020204" pitchFamily="34" charset="0"/>
                <a:ea typeface="微软雅黑" panose="020B0503020204020204" charset="-122"/>
              </a:defRPr>
            </a:lvl3pPr>
            <a:lvl4pPr>
              <a:defRPr sz="1600" baseline="0">
                <a:solidFill>
                  <a:schemeClr val="tx1">
                    <a:lumMod val="85000"/>
                    <a:lumOff val="15000"/>
                  </a:schemeClr>
                </a:solidFill>
                <a:latin typeface="Arial" panose="020B0604020202020204" pitchFamily="34" charset="0"/>
                <a:ea typeface="微软雅黑" panose="020B0503020204020204" charset="-122"/>
              </a:defRPr>
            </a:lvl4pPr>
            <a:lvl5pPr>
              <a:defRPr sz="160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lvl1pPr>
              <a:defRPr baseline="0">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lvl1pPr>
              <a:defRPr baseline="0">
                <a:latin typeface="Arial" panose="020B0604020202020204" pitchFamily="34" charset="0"/>
                <a:ea typeface="微软雅黑" panose="020B0503020204020204" charset="-122"/>
              </a:defRPr>
            </a:lvl1pPr>
          </a:lstStyle>
          <a:p>
            <a:endParaRPr lang="zh-CN" altLang="en-US"/>
          </a:p>
        </p:txBody>
      </p:sp>
      <p:sp>
        <p:nvSpPr>
          <p:cNvPr id="7" name="灯片编号占位符 6"/>
          <p:cNvSpPr>
            <a:spLocks noGrp="1"/>
          </p:cNvSpPr>
          <p:nvPr>
            <p:ph type="sldNum" sz="quarter" idx="12"/>
            <p:custDataLst>
              <p:tags r:id="rId7"/>
            </p:custDataLst>
          </p:nvPr>
        </p:nvSpPr>
        <p:spPr/>
        <p:txBody>
          <a:bodyPr/>
          <a:lstStyle>
            <a:lvl1pPr>
              <a:defRPr baseline="0">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pic>
        <p:nvPicPr>
          <p:cNvPr id="10" name="图片 9" descr="C:\Users\kingsoft\Desktop\图片7副本.png图片7副本"/>
          <p:cNvPicPr>
            <a:picLocks noChangeAspect="1"/>
          </p:cNvPicPr>
          <p:nvPr userDrawn="1">
            <p:custDataLst>
              <p:tags r:id="rId8"/>
            </p:custDataLst>
          </p:nvPr>
        </p:nvPicPr>
        <p:blipFill rotWithShape="1">
          <a:blip r:embed="rId9"/>
          <a:srcRect/>
          <a:stretch>
            <a:fillRect/>
          </a:stretch>
        </p:blipFill>
        <p:spPr>
          <a:xfrm>
            <a:off x="-16510" y="5971592"/>
            <a:ext cx="3478627" cy="907998"/>
          </a:xfrm>
          <a:prstGeom prst="rect">
            <a:avLst/>
          </a:prstGeom>
        </p:spPr>
      </p:pic>
      <p:pic>
        <p:nvPicPr>
          <p:cNvPr id="11" name="图片 10" descr="C:\Users\kingsoft\Desktop\图片7副本.png图片7副本"/>
          <p:cNvPicPr>
            <a:picLocks noChangeAspect="1"/>
          </p:cNvPicPr>
          <p:nvPr userDrawn="1">
            <p:custDataLst>
              <p:tags r:id="rId10"/>
            </p:custDataLst>
          </p:nvPr>
        </p:nvPicPr>
        <p:blipFill rotWithShape="1">
          <a:blip r:embed="rId11"/>
          <a:srcRect/>
          <a:stretch>
            <a:fillRect/>
          </a:stretch>
        </p:blipFill>
        <p:spPr>
          <a:xfrm flipH="1">
            <a:off x="8716609" y="5905492"/>
            <a:ext cx="3481106" cy="974098"/>
          </a:xfrm>
          <a:prstGeom prst="rect">
            <a:avLst/>
          </a:pr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90000" tIns="46800" rIns="90000" bIns="4680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90000" tIns="46800" rIns="90000" bIns="46800" anchor="t" anchorCtr="0">
            <a:norm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90000" tIns="46800" rIns="90000" bIns="4680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pic>
        <p:nvPicPr>
          <p:cNvPr id="10" name="图片 9" descr="C:\Users\kingsoft\Desktop\图片7副本.png图片7副本"/>
          <p:cNvPicPr>
            <a:picLocks noChangeAspect="1"/>
          </p:cNvPicPr>
          <p:nvPr userDrawn="1">
            <p:custDataLst>
              <p:tags r:id="rId10"/>
            </p:custDataLst>
          </p:nvPr>
        </p:nvPicPr>
        <p:blipFill rotWithShape="1">
          <a:blip r:embed="rId11"/>
          <a:srcRect/>
          <a:stretch>
            <a:fillRect/>
          </a:stretch>
        </p:blipFill>
        <p:spPr>
          <a:xfrm flipH="1">
            <a:off x="8716609" y="5905492"/>
            <a:ext cx="3481106" cy="974098"/>
          </a:xfrm>
          <a:prstGeom prst="rect">
            <a:avLst/>
          </a:prstGeom>
        </p:spPr>
      </p:pic>
      <p:pic>
        <p:nvPicPr>
          <p:cNvPr id="11" name="图片 10" descr="C:\Users\kingsoft\Desktop\图片7副本.png图片7副本"/>
          <p:cNvPicPr>
            <a:picLocks noChangeAspect="1"/>
          </p:cNvPicPr>
          <p:nvPr userDrawn="1">
            <p:custDataLst>
              <p:tags r:id="rId12"/>
            </p:custDataLst>
          </p:nvPr>
        </p:nvPicPr>
        <p:blipFill rotWithShape="1">
          <a:blip r:embed="rId13"/>
          <a:srcRect/>
          <a:stretch>
            <a:fillRect/>
          </a:stretch>
        </p:blipFill>
        <p:spPr>
          <a:xfrm>
            <a:off x="-16510" y="5971592"/>
            <a:ext cx="3478627" cy="907998"/>
          </a:xfrm>
          <a:prstGeom prst="rect">
            <a:avLst/>
          </a:prstGeom>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grpSp>
        <p:nvGrpSpPr>
          <p:cNvPr id="8" name="组合 7"/>
          <p:cNvGrpSpPr/>
          <p:nvPr userDrawn="1">
            <p:custDataLst>
              <p:tags r:id="rId2"/>
            </p:custDataLst>
          </p:nvPr>
        </p:nvGrpSpPr>
        <p:grpSpPr>
          <a:xfrm>
            <a:off x="0" y="-15482"/>
            <a:ext cx="3649343" cy="6857999"/>
            <a:chOff x="0" y="-15482"/>
            <a:chExt cx="3649343" cy="6857999"/>
          </a:xfrm>
        </p:grpSpPr>
        <p:pic>
          <p:nvPicPr>
            <p:cNvPr id="9" name="图片 8"/>
            <p:cNvPicPr>
              <a:picLocks noChangeAspect="1"/>
            </p:cNvPicPr>
            <p:nvPr userDrawn="1">
              <p:custDataLst>
                <p:tags r:id="rId3"/>
              </p:custDataLst>
            </p:nvPr>
          </p:nvPicPr>
          <p:blipFill>
            <a:blip r:embed="rId4"/>
            <a:stretch>
              <a:fillRect/>
            </a:stretch>
          </p:blipFill>
          <p:spPr>
            <a:xfrm rot="16200000">
              <a:off x="-1596587" y="1596587"/>
              <a:ext cx="6842517" cy="3649343"/>
            </a:xfrm>
            <a:prstGeom prst="rect">
              <a:avLst/>
            </a:prstGeom>
          </p:spPr>
        </p:pic>
        <p:pic>
          <p:nvPicPr>
            <p:cNvPr id="10" name="图片 9"/>
            <p:cNvPicPr>
              <a:picLocks noChangeAspect="1"/>
            </p:cNvPicPr>
            <p:nvPr userDrawn="1">
              <p:custDataLst>
                <p:tags r:id="rId5"/>
              </p:custDataLst>
            </p:nvPr>
          </p:nvPicPr>
          <p:blipFill rotWithShape="1">
            <a:blip r:embed="rId6"/>
            <a:srcRect/>
            <a:stretch>
              <a:fillRect/>
            </a:stretch>
          </p:blipFill>
          <p:spPr>
            <a:xfrm rot="5400000">
              <a:off x="-2338959" y="2323477"/>
              <a:ext cx="6857999" cy="2180082"/>
            </a:xfrm>
            <a:prstGeom prst="rect">
              <a:avLst/>
            </a:prstGeom>
          </p:spPr>
        </p:pic>
      </p:grpSp>
      <p:grpSp>
        <p:nvGrpSpPr>
          <p:cNvPr id="11" name="组合 10"/>
          <p:cNvGrpSpPr/>
          <p:nvPr userDrawn="1">
            <p:custDataLst>
              <p:tags r:id="rId7"/>
            </p:custDataLst>
          </p:nvPr>
        </p:nvGrpSpPr>
        <p:grpSpPr>
          <a:xfrm rot="10800000">
            <a:off x="8542657" y="15483"/>
            <a:ext cx="3649343" cy="6857999"/>
            <a:chOff x="0" y="-15482"/>
            <a:chExt cx="3649343" cy="6857999"/>
          </a:xfrm>
        </p:grpSpPr>
        <p:pic>
          <p:nvPicPr>
            <p:cNvPr id="12" name="图片 11"/>
            <p:cNvPicPr>
              <a:picLocks noChangeAspect="1"/>
            </p:cNvPicPr>
            <p:nvPr userDrawn="1">
              <p:custDataLst>
                <p:tags r:id="rId8"/>
              </p:custDataLst>
            </p:nvPr>
          </p:nvPicPr>
          <p:blipFill>
            <a:blip r:embed="rId4"/>
            <a:stretch>
              <a:fillRect/>
            </a:stretch>
          </p:blipFill>
          <p:spPr>
            <a:xfrm rot="16200000">
              <a:off x="-1596587" y="1596587"/>
              <a:ext cx="6842517" cy="3649343"/>
            </a:xfrm>
            <a:prstGeom prst="rect">
              <a:avLst/>
            </a:prstGeom>
          </p:spPr>
        </p:pic>
        <p:pic>
          <p:nvPicPr>
            <p:cNvPr id="13" name="图片 12"/>
            <p:cNvPicPr>
              <a:picLocks noChangeAspect="1"/>
            </p:cNvPicPr>
            <p:nvPr userDrawn="1">
              <p:custDataLst>
                <p:tags r:id="rId9"/>
              </p:custDataLst>
            </p:nvPr>
          </p:nvPicPr>
          <p:blipFill rotWithShape="1">
            <a:blip r:embed="rId6"/>
            <a:srcRect/>
            <a:stretch>
              <a:fillRect/>
            </a:stretch>
          </p:blipFill>
          <p:spPr>
            <a:xfrm rot="5400000">
              <a:off x="-2338959" y="2323477"/>
              <a:ext cx="6857999" cy="2180082"/>
            </a:xfrm>
            <a:prstGeom prst="rect">
              <a:avLst/>
            </a:prstGeom>
          </p:spPr>
        </p:pic>
      </p:grpSp>
      <p:sp>
        <p:nvSpPr>
          <p:cNvPr id="2" name="标题 1"/>
          <p:cNvSpPr>
            <a:spLocks noGrp="1"/>
          </p:cNvSpPr>
          <p:nvPr>
            <p:ph type="title"/>
            <p:custDataLst>
              <p:tags r:id="rId10"/>
            </p:custDataLst>
          </p:nvPr>
        </p:nvSpPr>
        <p:spPr/>
        <p:txBody>
          <a:bodyPr vert="horz" lIns="90000" tIns="46800" rIns="90000" bIns="46800" rtlCol="0" anchor="t" anchorCtr="0">
            <a:normAutofit/>
          </a:bodyPr>
          <a:lstStyle>
            <a:lvl1pPr marL="0" marR="0" lvl="0" algn="ctr"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日期占位符 2"/>
          <p:cNvSpPr>
            <a:spLocks noGrp="1"/>
          </p:cNvSpPr>
          <p:nvPr>
            <p:ph type="dt" sz="half" idx="10"/>
            <p:custDataLst>
              <p:tags r:id="rId11"/>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2"/>
            </p:custDataLst>
          </p:nvPr>
        </p:nvSpPr>
        <p:spPr/>
        <p:txBody>
          <a:bodyPr/>
          <a:lstStyle/>
          <a:p>
            <a:endParaRPr lang="zh-CN" altLang="en-US"/>
          </a:p>
        </p:txBody>
      </p:sp>
      <p:sp>
        <p:nvSpPr>
          <p:cNvPr id="5" name="灯片编号占位符 4"/>
          <p:cNvSpPr>
            <a:spLocks noGrp="1"/>
          </p:cNvSpPr>
          <p:nvPr>
            <p:ph type="sldNum" sz="quarter" idx="12"/>
            <p:custDataLst>
              <p:tags r:id="rId13"/>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90000" tIns="46800" rIns="90000" bIns="4680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pic>
        <p:nvPicPr>
          <p:cNvPr id="9" name="图片 8" descr="C:\Users\kingsoft\Desktop\图片7副本.png图片7副本"/>
          <p:cNvPicPr>
            <a:picLocks noChangeAspect="1"/>
          </p:cNvPicPr>
          <p:nvPr userDrawn="1">
            <p:custDataLst>
              <p:tags r:id="rId8"/>
            </p:custDataLst>
          </p:nvPr>
        </p:nvPicPr>
        <p:blipFill rotWithShape="1">
          <a:blip r:embed="rId9"/>
          <a:srcRect/>
          <a:stretch>
            <a:fillRect/>
          </a:stretch>
        </p:blipFill>
        <p:spPr>
          <a:xfrm flipH="1">
            <a:off x="8231997" y="5327780"/>
            <a:ext cx="3960001" cy="153022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pic>
        <p:nvPicPr>
          <p:cNvPr id="7" name="图片 6"/>
          <p:cNvPicPr>
            <a:picLocks noChangeAspect="1"/>
          </p:cNvPicPr>
          <p:nvPr userDrawn="1">
            <p:custDataLst>
              <p:tags r:id="rId2"/>
            </p:custDataLst>
          </p:nvPr>
        </p:nvPicPr>
        <p:blipFill>
          <a:blip r:embed="rId3"/>
          <a:stretch>
            <a:fillRect/>
          </a:stretch>
        </p:blipFill>
        <p:spPr>
          <a:xfrm rot="5400000">
            <a:off x="-3378783" y="2809615"/>
            <a:ext cx="6858002" cy="1238771"/>
          </a:xfrm>
          <a:prstGeom prst="rect">
            <a:avLst/>
          </a:prstGeom>
        </p:spPr>
      </p:pic>
      <p:sp>
        <p:nvSpPr>
          <p:cNvPr id="2" name="竖排标题 1"/>
          <p:cNvSpPr>
            <a:spLocks noGrp="1"/>
          </p:cNvSpPr>
          <p:nvPr>
            <p:ph type="title" orient="vert"/>
            <p:custDataLst>
              <p:tags r:id="rId4"/>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5"/>
            </p:custDataLst>
          </p:nvPr>
        </p:nvSpPr>
        <p:spPr>
          <a:xfrm>
            <a:off x="669925" y="952500"/>
            <a:ext cx="9828101" cy="5388907"/>
          </a:xfrm>
        </p:spPr>
        <p:txBody>
          <a:bodyPr vert="eaVert"/>
          <a:lstStyle>
            <a:lvl1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charset="-122"/>
              </a:defRPr>
            </a:lvl1pPr>
            <a:lvl2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charset="-122"/>
              </a:defRPr>
            </a:lvl2pPr>
            <a:lvl3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charset="-122"/>
              </a:defRPr>
            </a:lvl3pPr>
            <a:lvl4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charset="-122"/>
              </a:defRPr>
            </a:lvl4pPr>
            <a:lvl5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7"/>
            </p:custDataLst>
          </p:nvPr>
        </p:nvSpPr>
        <p:spPr/>
        <p:txBody>
          <a:bodyPr/>
          <a:lstStyle/>
          <a:p>
            <a:endParaRPr lang="zh-CN" altLang="en-US"/>
          </a:p>
        </p:txBody>
      </p:sp>
      <p:sp>
        <p:nvSpPr>
          <p:cNvPr id="6" name="灯片编号占位符 5"/>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a:p>
        </p:txBody>
      </p:sp>
      <p:pic>
        <p:nvPicPr>
          <p:cNvPr id="9" name="图片 8" descr="C:\Users\kingsoft\Desktop\图片7副本.png图片7副本"/>
          <p:cNvPicPr>
            <a:picLocks noChangeAspect="1"/>
          </p:cNvPicPr>
          <p:nvPr userDrawn="1">
            <p:custDataLst>
              <p:tags r:id="rId9"/>
            </p:custDataLst>
          </p:nvPr>
        </p:nvPicPr>
        <p:blipFill rotWithShape="1">
          <a:blip r:embed="rId10"/>
          <a:srcRect/>
          <a:stretch>
            <a:fillRect/>
          </a:stretch>
        </p:blipFill>
        <p:spPr>
          <a:xfrm flipH="1">
            <a:off x="8231997" y="5327780"/>
            <a:ext cx="3960001" cy="1530220"/>
          </a:xfrm>
          <a:prstGeom prst="rect">
            <a:avLst/>
          </a:prstGeom>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pic>
        <p:nvPicPr>
          <p:cNvPr id="6" name="图片 5"/>
          <p:cNvPicPr>
            <a:picLocks noChangeAspect="1"/>
          </p:cNvPicPr>
          <p:nvPr userDrawn="1">
            <p:custDataLst>
              <p:tags r:id="rId2"/>
            </p:custDataLst>
          </p:nvPr>
        </p:nvPicPr>
        <p:blipFill>
          <a:blip r:embed="rId3"/>
          <a:stretch>
            <a:fillRect/>
          </a:stretch>
        </p:blipFill>
        <p:spPr>
          <a:xfrm>
            <a:off x="0" y="-15240"/>
            <a:ext cx="12192000" cy="2046605"/>
          </a:xfrm>
          <a:prstGeom prst="rect">
            <a:avLst/>
          </a:prstGeom>
        </p:spPr>
      </p:pic>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7"/>
            </p:custDataLst>
          </p:nvPr>
        </p:nvSpPr>
        <p:spPr>
          <a:xfrm>
            <a:off x="669930" y="952508"/>
            <a:ext cx="10852237" cy="5388907"/>
          </a:xfrm>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pic>
        <p:nvPicPr>
          <p:cNvPr id="10" name="图片 9"/>
          <p:cNvPicPr>
            <a:picLocks noChangeAspect="1"/>
          </p:cNvPicPr>
          <p:nvPr userDrawn="1">
            <p:custDataLst>
              <p:tags r:id="rId2"/>
            </p:custDataLst>
          </p:nvPr>
        </p:nvPicPr>
        <p:blipFill>
          <a:blip r:embed="rId3"/>
          <a:stretch>
            <a:fillRect/>
          </a:stretch>
        </p:blipFill>
        <p:spPr>
          <a:xfrm>
            <a:off x="0" y="6177281"/>
            <a:ext cx="12192000" cy="1165911"/>
          </a:xfrm>
          <a:prstGeom prst="rect">
            <a:avLst/>
          </a:prstGeom>
        </p:spPr>
      </p:pic>
      <p:pic>
        <p:nvPicPr>
          <p:cNvPr id="6" name="图片 5"/>
          <p:cNvPicPr>
            <a:picLocks noChangeAspect="1"/>
          </p:cNvPicPr>
          <p:nvPr userDrawn="1">
            <p:custDataLst>
              <p:tags r:id="rId4"/>
            </p:custDataLst>
          </p:nvPr>
        </p:nvPicPr>
        <p:blipFill>
          <a:blip r:embed="rId5"/>
          <a:stretch>
            <a:fillRect/>
          </a:stretch>
        </p:blipFill>
        <p:spPr>
          <a:xfrm>
            <a:off x="0" y="35560"/>
            <a:ext cx="12192000" cy="2046605"/>
          </a:xfrm>
          <a:prstGeom prst="rect">
            <a:avLst/>
          </a:prstGeom>
        </p:spPr>
      </p:pic>
      <p:sp>
        <p:nvSpPr>
          <p:cNvPr id="2" name="标题 1"/>
          <p:cNvSpPr>
            <a:spLocks noGrp="1"/>
          </p:cNvSpPr>
          <p:nvPr>
            <p:ph type="title" hasCustomPrompt="1"/>
            <p:custDataLst>
              <p:tags r:id="rId6"/>
            </p:custDataLst>
          </p:nvPr>
        </p:nvSpPr>
        <p:spPr>
          <a:xfrm>
            <a:off x="3125639" y="2421777"/>
            <a:ext cx="5940722" cy="1336635"/>
          </a:xfrm>
        </p:spPr>
        <p:txBody>
          <a:bodyPr vert="horz" lIns="90000" tIns="46800" rIns="90000" bIns="46800" rtlCol="0" anchor="b" anchorCtr="0">
            <a:normAutofit/>
          </a:bodyPr>
          <a:lstStyle>
            <a:lvl1pPr marL="0" marR="0" algn="ctr" defTabSz="914400" rtl="0" eaLnBrk="1" fontAlgn="auto" latinLnBrk="0" hangingPunct="1">
              <a:lnSpc>
                <a:spcPct val="100000"/>
              </a:lnSpc>
              <a:buNone/>
              <a:defRPr kumimoji="0" lang="zh-CN" altLang="en-US" sz="7200" b="1" i="0" u="none" strike="noStrike" kern="1200" cap="none" spc="600" normalizeH="0" baseline="0" noProof="1" dirty="0">
                <a:solidFill>
                  <a:schemeClr val="accent1"/>
                </a:solidFill>
                <a:uFillTx/>
                <a:latin typeface="Arial" panose="020B0604020202020204" pitchFamily="34" charset="0"/>
                <a:ea typeface="汉仪旗黑-85S" panose="00020600040101010101" pitchFamily="18" charset="-122"/>
                <a:cs typeface="+mj-cs"/>
                <a:sym typeface="+mn-ea"/>
              </a:defRPr>
            </a:lvl1pPr>
          </a:lstStyle>
          <a:p>
            <a:pPr lvl="0"/>
            <a:r>
              <a:rPr dirty="0">
                <a:sym typeface="+mn-ea"/>
              </a:rPr>
              <a:t>编辑标题</a:t>
            </a:r>
            <a:endParaRPr dirty="0">
              <a:sym typeface="+mn-ea"/>
            </a:endParaRPr>
          </a:p>
        </p:txBody>
      </p:sp>
      <p:sp>
        <p:nvSpPr>
          <p:cNvPr id="3" name="日期占位符 2"/>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p>
            <a:endParaRPr lang="zh-CN" altLang="en-US"/>
          </a:p>
        </p:txBody>
      </p:sp>
      <p:sp>
        <p:nvSpPr>
          <p:cNvPr id="5" name="灯片编号占位符 4"/>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pic>
        <p:nvPicPr>
          <p:cNvPr id="9" name="图片 8"/>
          <p:cNvPicPr>
            <a:picLocks noChangeAspect="1"/>
          </p:cNvPicPr>
          <p:nvPr userDrawn="1">
            <p:custDataLst>
              <p:tags r:id="rId10"/>
            </p:custDataLst>
          </p:nvPr>
        </p:nvPicPr>
        <p:blipFill rotWithShape="1">
          <a:blip r:embed="rId11"/>
          <a:srcRect/>
          <a:stretch>
            <a:fillRect/>
          </a:stretch>
        </p:blipFill>
        <p:spPr>
          <a:xfrm>
            <a:off x="0" y="-3"/>
            <a:ext cx="12192000" cy="1704978"/>
          </a:xfrm>
          <a:prstGeom prst="rect">
            <a:avLst/>
          </a:prstGeom>
        </p:spPr>
      </p:pic>
      <p:sp>
        <p:nvSpPr>
          <p:cNvPr id="13" name="文本占位符 12"/>
          <p:cNvSpPr>
            <a:spLocks noGrp="1"/>
          </p:cNvSpPr>
          <p:nvPr>
            <p:ph type="body" sz="quarter" idx="13" hasCustomPrompt="1"/>
            <p:custDataLst>
              <p:tags r:id="rId12"/>
            </p:custDataLst>
          </p:nvPr>
        </p:nvSpPr>
        <p:spPr>
          <a:xfrm>
            <a:off x="4632702" y="4417887"/>
            <a:ext cx="1302101" cy="485285"/>
          </a:xfrm>
          <a:solidFill>
            <a:schemeClr val="accent1"/>
          </a:solidFill>
        </p:spPr>
        <p:txBody>
          <a:bodyPr/>
          <a:lstStyle>
            <a:lvl1pPr marL="0" indent="0" algn="r">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编辑文本</a:t>
            </a:r>
            <a:endParaRPr lang="zh-CN" altLang="en-US" dirty="0"/>
          </a:p>
        </p:txBody>
      </p:sp>
      <p:sp>
        <p:nvSpPr>
          <p:cNvPr id="15" name="文本占位符 14"/>
          <p:cNvSpPr>
            <a:spLocks noGrp="1"/>
          </p:cNvSpPr>
          <p:nvPr>
            <p:ph type="body" sz="quarter" idx="14" hasCustomPrompt="1"/>
            <p:custDataLst>
              <p:tags r:id="rId13"/>
            </p:custDataLst>
          </p:nvPr>
        </p:nvSpPr>
        <p:spPr>
          <a:xfrm>
            <a:off x="6257198" y="4417887"/>
            <a:ext cx="1302102" cy="485285"/>
          </a:xfrm>
          <a:ln>
            <a:solidFill>
              <a:schemeClr val="accent1"/>
            </a:solidFill>
          </a:ln>
        </p:spPr>
        <p:txBody>
          <a:bodyPr/>
          <a:lstStyle>
            <a:lvl1pPr marL="0" indent="0">
              <a:buNone/>
              <a:defRPr>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编辑文本</a:t>
            </a:r>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noAutofit/>
          </a:bodyPr>
          <a:lstStyle>
            <a:lvl1pPr>
              <a:defRPr sz="24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3"/>
            </p:custDataLst>
          </p:nvPr>
        </p:nvSpPr>
        <p:spPr/>
        <p:txBody>
          <a:bodyPr/>
          <a:lstStyle>
            <a:lvl1pPr>
              <a:defRPr baseline="0">
                <a:latin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lvl1pPr>
              <a:defRPr baseline="0">
                <a:latin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5"/>
            </p:custDataLst>
          </p:nvPr>
        </p:nvSpPr>
        <p:spPr/>
        <p:txBody>
          <a:bodyPr/>
          <a:lstStyle>
            <a:lvl1pPr>
              <a:defRPr baseline="0">
                <a:latin typeface="微软雅黑" panose="020B0503020204020204" charset="-122"/>
              </a:defRPr>
            </a:lvl1pPr>
          </a:lstStyle>
          <a:p>
            <a:fld id="{49AE70B2-8BF9-45C0-BB95-33D1B9D3A854}" type="slidenum">
              <a:rPr lang="zh-CN" altLang="en-US" smtClean="0"/>
            </a:fld>
            <a:endParaRPr lang="zh-CN" altLang="en-US" dirty="0"/>
          </a:p>
        </p:txBody>
      </p:sp>
      <p:pic>
        <p:nvPicPr>
          <p:cNvPr id="18" name="图片 17"/>
          <p:cNvPicPr>
            <a:picLocks noChangeAspect="1"/>
          </p:cNvPicPr>
          <p:nvPr userDrawn="1">
            <p:custDataLst>
              <p:tags r:id="rId6"/>
            </p:custDataLst>
          </p:nvPr>
        </p:nvPicPr>
        <p:blipFill>
          <a:blip r:embed="rId7"/>
          <a:stretch>
            <a:fillRect/>
          </a:stretch>
        </p:blipFill>
        <p:spPr>
          <a:xfrm>
            <a:off x="0" y="6177281"/>
            <a:ext cx="12192000" cy="1315202"/>
          </a:xfrm>
          <a:prstGeom prst="rect">
            <a:avLst/>
          </a:prstGeom>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6" name="矩形 5"/>
          <p:cNvSpPr/>
          <p:nvPr userDrawn="1">
            <p:custDataLst>
              <p:tags r:id="rId2"/>
            </p:custDataLst>
          </p:nvPr>
        </p:nvSpPr>
        <p:spPr>
          <a:xfrm>
            <a:off x="286385" y="273050"/>
            <a:ext cx="11616055" cy="63119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baseline="0" dirty="0">
              <a:latin typeface="Arial" panose="020B0604020202020204" pitchFamily="34" charset="0"/>
              <a:ea typeface="微软雅黑" panose="020B0503020204020204" charset="-122"/>
              <a:sym typeface="+mn-ea"/>
            </a:endParaRPr>
          </a:p>
        </p:txBody>
      </p:sp>
      <p:sp>
        <p:nvSpPr>
          <p:cNvPr id="3" name="日期占位符 2"/>
          <p:cNvSpPr>
            <a:spLocks noGrp="1"/>
          </p:cNvSpPr>
          <p:nvPr>
            <p:ph type="dt" sz="half" idx="10"/>
            <p:custDataLst>
              <p:tags r:id="rId3"/>
            </p:custDataLst>
          </p:nvPr>
        </p:nvSpPr>
        <p:spPr/>
        <p:txBody>
          <a:bodyPr/>
          <a:lstStyle>
            <a:lvl1pPr>
              <a:defRPr baseline="0">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2" name="标题 1"/>
          <p:cNvSpPr>
            <a:spLocks noGrp="1"/>
          </p:cNvSpPr>
          <p:nvPr>
            <p:ph type="title" hasCustomPrompt="1"/>
            <p:custDataLst>
              <p:tags r:id="rId4"/>
            </p:custDataLst>
          </p:nvPr>
        </p:nvSpPr>
        <p:spPr>
          <a:xfrm>
            <a:off x="1281600" y="1249200"/>
            <a:ext cx="9626400" cy="723600"/>
          </a:xfrm>
        </p:spPr>
        <p:txBody>
          <a:bodyPr anchor="ctr"/>
          <a:lstStyle>
            <a:lvl1pPr>
              <a:defRPr sz="3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5"/>
            </p:custDataLst>
          </p:nvPr>
        </p:nvSpPr>
        <p:spPr>
          <a:xfrm>
            <a:off x="1281113" y="2163600"/>
            <a:ext cx="9626600" cy="3445200"/>
          </a:xfrm>
        </p:spPr>
        <p:txBody>
          <a:bodyPr/>
          <a:lstStyle>
            <a:lvl1pPr>
              <a:defRPr sz="1400" baseline="0">
                <a:solidFill>
                  <a:schemeClr val="tx1">
                    <a:lumMod val="85000"/>
                    <a:lumOff val="15000"/>
                  </a:schemeClr>
                </a:solidFill>
                <a:latin typeface="Arial" panose="020B0604020202020204" pitchFamily="34" charset="0"/>
                <a:ea typeface="微软雅黑" panose="020B0503020204020204" charset="-122"/>
              </a:defRPr>
            </a:lvl1pPr>
            <a:lvl2pPr>
              <a:defRPr sz="1400" baseline="0">
                <a:solidFill>
                  <a:schemeClr val="tx1">
                    <a:lumMod val="85000"/>
                    <a:lumOff val="15000"/>
                  </a:schemeClr>
                </a:solidFill>
                <a:latin typeface="Arial" panose="020B0604020202020204" pitchFamily="34" charset="0"/>
                <a:ea typeface="微软雅黑" panose="020B0503020204020204" charset="-122"/>
              </a:defRPr>
            </a:lvl2pPr>
            <a:lvl3pPr>
              <a:defRPr sz="1400" baseline="0">
                <a:solidFill>
                  <a:schemeClr val="tx1">
                    <a:lumMod val="85000"/>
                    <a:lumOff val="15000"/>
                  </a:schemeClr>
                </a:solidFill>
                <a:latin typeface="Arial" panose="020B0604020202020204" pitchFamily="34" charset="0"/>
                <a:ea typeface="微软雅黑" panose="020B0503020204020204" charset="-122"/>
              </a:defRPr>
            </a:lvl3pPr>
            <a:lvl4pPr>
              <a:defRPr sz="1400" baseline="0">
                <a:solidFill>
                  <a:schemeClr val="tx1">
                    <a:lumMod val="85000"/>
                    <a:lumOff val="15000"/>
                  </a:schemeClr>
                </a:solidFill>
                <a:latin typeface="Arial" panose="020B0604020202020204" pitchFamily="34" charset="0"/>
                <a:ea typeface="微软雅黑" panose="020B0503020204020204" charset="-122"/>
              </a:defRPr>
            </a:lvl4pPr>
            <a:lvl5pPr>
              <a:defRPr sz="140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页脚占位符 3"/>
          <p:cNvSpPr>
            <a:spLocks noGrp="1"/>
          </p:cNvSpPr>
          <p:nvPr>
            <p:ph type="ftr" sz="quarter" idx="11"/>
            <p:custDataLst>
              <p:tags r:id="rId6"/>
            </p:custDataLst>
          </p:nvPr>
        </p:nvSpPr>
        <p:spPr/>
        <p:txBody>
          <a:bodyPr/>
          <a:lstStyle>
            <a:lvl1pPr>
              <a:defRPr baseline="0">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lvl1pPr>
              <a:defRPr baseline="0">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pic>
        <p:nvPicPr>
          <p:cNvPr id="10" name="图片 9" descr="C:\Users\kingsoft\Desktop\图片7副本.png图片7副本"/>
          <p:cNvPicPr>
            <a:picLocks noChangeAspect="1"/>
          </p:cNvPicPr>
          <p:nvPr userDrawn="1">
            <p:custDataLst>
              <p:tags r:id="rId8"/>
            </p:custDataLst>
          </p:nvPr>
        </p:nvPicPr>
        <p:blipFill rotWithShape="1">
          <a:blip r:embed="rId9"/>
          <a:srcRect/>
          <a:stretch>
            <a:fillRect/>
          </a:stretch>
        </p:blipFill>
        <p:spPr>
          <a:xfrm flipH="1">
            <a:off x="7072603" y="4933186"/>
            <a:ext cx="4829835" cy="1651763"/>
          </a:xfrm>
          <a:prstGeom prst="rect">
            <a:avLst/>
          </a:prstGeom>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13" name="矩形 12"/>
          <p:cNvSpPr/>
          <p:nvPr userDrawn="1">
            <p:custDataLst>
              <p:tags r:id="rId2"/>
            </p:custDataLst>
          </p:nvPr>
        </p:nvSpPr>
        <p:spPr>
          <a:xfrm>
            <a:off x="0" y="0"/>
            <a:ext cx="4823460" cy="685863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olidFill>
                <a:schemeClr val="accent1"/>
              </a:solidFill>
              <a:sym typeface="+mn-ea"/>
            </a:endParaRPr>
          </a:p>
        </p:txBody>
      </p:sp>
      <p:sp>
        <p:nvSpPr>
          <p:cNvPr id="2" name="标题 1"/>
          <p:cNvSpPr>
            <a:spLocks noGrp="1"/>
          </p:cNvSpPr>
          <p:nvPr>
            <p:ph type="title" hasCustomPrompt="1"/>
            <p:custDataLst>
              <p:tags r:id="rId3"/>
            </p:custDataLst>
          </p:nvPr>
        </p:nvSpPr>
        <p:spPr>
          <a:xfrm>
            <a:off x="583200" y="770400"/>
            <a:ext cx="3960000" cy="882000"/>
          </a:xfrm>
        </p:spPr>
        <p:txBody>
          <a:bodyPr anchor="ctr"/>
          <a:lstStyle>
            <a:lvl1pPr>
              <a:defRPr sz="36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sz="1400" baseline="0">
                <a:solidFill>
                  <a:schemeClr val="tx1">
                    <a:lumMod val="85000"/>
                    <a:lumOff val="15000"/>
                  </a:schemeClr>
                </a:solidFill>
                <a:latin typeface="Arial" panose="020B0604020202020204" pitchFamily="34" charset="0"/>
                <a:ea typeface="微软雅黑" panose="020B0503020204020204" charset="-122"/>
              </a:defRPr>
            </a:lvl1pPr>
            <a:lvl2pPr>
              <a:defRPr sz="1400" baseline="0">
                <a:solidFill>
                  <a:schemeClr val="tx1">
                    <a:lumMod val="85000"/>
                    <a:lumOff val="15000"/>
                  </a:schemeClr>
                </a:solidFill>
                <a:latin typeface="Arial" panose="020B0604020202020204" pitchFamily="34" charset="0"/>
                <a:ea typeface="微软雅黑" panose="020B0503020204020204" charset="-122"/>
              </a:defRPr>
            </a:lvl2pPr>
            <a:lvl3pPr>
              <a:defRPr sz="1400" baseline="0">
                <a:solidFill>
                  <a:schemeClr val="tx1">
                    <a:lumMod val="85000"/>
                    <a:lumOff val="15000"/>
                  </a:schemeClr>
                </a:solidFill>
                <a:latin typeface="Arial" panose="020B0604020202020204" pitchFamily="34" charset="0"/>
                <a:ea typeface="微软雅黑" panose="020B0503020204020204" charset="-122"/>
              </a:defRPr>
            </a:lvl3pPr>
            <a:lvl4pPr>
              <a:defRPr sz="1400" baseline="0">
                <a:solidFill>
                  <a:schemeClr val="tx1">
                    <a:lumMod val="85000"/>
                    <a:lumOff val="15000"/>
                  </a:schemeClr>
                </a:solidFill>
                <a:latin typeface="Arial" panose="020B0604020202020204" pitchFamily="34" charset="0"/>
                <a:ea typeface="微软雅黑" panose="020B0503020204020204" charset="-122"/>
              </a:defRPr>
            </a:lvl4pPr>
            <a:lvl5pPr>
              <a:defRPr sz="140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sz="1400" baseline="0">
                <a:solidFill>
                  <a:schemeClr val="tx1">
                    <a:lumMod val="85000"/>
                    <a:lumOff val="15000"/>
                  </a:schemeClr>
                </a:solidFill>
                <a:latin typeface="Arial" panose="020B0604020202020204" pitchFamily="34" charset="0"/>
                <a:ea typeface="微软雅黑" panose="020B0503020204020204" charset="-122"/>
              </a:defRPr>
            </a:lvl1pPr>
            <a:lvl2pPr>
              <a:defRPr sz="1400" baseline="0">
                <a:solidFill>
                  <a:schemeClr val="tx1">
                    <a:lumMod val="85000"/>
                    <a:lumOff val="15000"/>
                  </a:schemeClr>
                </a:solidFill>
                <a:latin typeface="Arial" panose="020B0604020202020204" pitchFamily="34" charset="0"/>
                <a:ea typeface="微软雅黑" panose="020B0503020204020204" charset="-122"/>
              </a:defRPr>
            </a:lvl2pPr>
            <a:lvl3pPr>
              <a:defRPr sz="1400" baseline="0">
                <a:solidFill>
                  <a:schemeClr val="tx1">
                    <a:lumMod val="85000"/>
                    <a:lumOff val="15000"/>
                  </a:schemeClr>
                </a:solidFill>
                <a:latin typeface="Arial" panose="020B0604020202020204" pitchFamily="34" charset="0"/>
                <a:ea typeface="微软雅黑" panose="020B0503020204020204" charset="-122"/>
              </a:defRPr>
            </a:lvl3pPr>
            <a:lvl4pPr>
              <a:defRPr sz="1400" baseline="0">
                <a:solidFill>
                  <a:schemeClr val="tx1">
                    <a:lumMod val="85000"/>
                    <a:lumOff val="15000"/>
                  </a:schemeClr>
                </a:solidFill>
                <a:latin typeface="Arial" panose="020B0604020202020204" pitchFamily="34" charset="0"/>
                <a:ea typeface="微软雅黑" panose="020B0503020204020204" charset="-122"/>
              </a:defRPr>
            </a:lvl4pPr>
            <a:lvl5pPr>
              <a:defRPr sz="140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pic>
        <p:nvPicPr>
          <p:cNvPr id="10" name="图片 9" descr="C:\Users\kingsoft\Desktop\图片7副本.png图片7副本"/>
          <p:cNvPicPr>
            <a:picLocks noChangeAspect="1"/>
          </p:cNvPicPr>
          <p:nvPr userDrawn="1">
            <p:custDataLst>
              <p:tags r:id="rId9"/>
            </p:custDataLst>
          </p:nvPr>
        </p:nvPicPr>
        <p:blipFill rotWithShape="1">
          <a:blip r:embed="rId10"/>
          <a:srcRect/>
          <a:stretch>
            <a:fillRect/>
          </a:stretch>
        </p:blipFill>
        <p:spPr>
          <a:xfrm flipH="1">
            <a:off x="8231997" y="5327780"/>
            <a:ext cx="3960001" cy="1530220"/>
          </a:xfrm>
          <a:prstGeom prst="rect">
            <a:avLst/>
          </a:prstGeom>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3" name="矩形 12"/>
          <p:cNvSpPr/>
          <p:nvPr userDrawn="1">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3"/>
            </p:custDataLst>
          </p:nvPr>
        </p:nvSpPr>
        <p:spPr>
          <a:xfrm>
            <a:off x="612000" y="781200"/>
            <a:ext cx="10976400" cy="626400"/>
          </a:xfrm>
        </p:spPr>
        <p:txBody>
          <a:bodyPr anchor="ctr"/>
          <a:lstStyle>
            <a:lvl1pPr algn="ctr">
              <a:defRPr sz="36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7"/>
            </p:custDataLst>
          </p:nvPr>
        </p:nvSpPr>
        <p:spPr>
          <a:xfrm>
            <a:off x="612000" y="1659600"/>
            <a:ext cx="10975975" cy="828000"/>
          </a:xfrm>
        </p:spPr>
        <p:txBody>
          <a:bodyPr/>
          <a:lstStyle>
            <a:lvl1pPr algn="ctr">
              <a:defRPr baseline="0">
                <a:solidFill>
                  <a:schemeClr val="tx1">
                    <a:lumMod val="85000"/>
                    <a:lumOff val="1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8"/>
            </p:custDataLst>
          </p:nvPr>
        </p:nvSpPr>
        <p:spPr>
          <a:xfrm>
            <a:off x="612775" y="2808000"/>
            <a:ext cx="10965600" cy="3430800"/>
          </a:xfrm>
        </p:spPr>
        <p:txBody>
          <a:bodyPr/>
          <a:lstStyle>
            <a:lvl1pPr>
              <a:defRPr sz="1400" baseline="0">
                <a:solidFill>
                  <a:schemeClr val="tx1">
                    <a:lumMod val="85000"/>
                    <a:lumOff val="15000"/>
                  </a:schemeClr>
                </a:solidFill>
                <a:latin typeface="Arial" panose="020B0604020202020204" pitchFamily="34" charset="0"/>
                <a:ea typeface="微软雅黑" panose="020B0503020204020204" charset="-122"/>
              </a:defRPr>
            </a:lvl1pPr>
            <a:lvl2pPr>
              <a:defRPr sz="1400" baseline="0">
                <a:solidFill>
                  <a:schemeClr val="tx1">
                    <a:lumMod val="85000"/>
                    <a:lumOff val="15000"/>
                  </a:schemeClr>
                </a:solidFill>
                <a:latin typeface="Arial" panose="020B0604020202020204" pitchFamily="34" charset="0"/>
                <a:ea typeface="微软雅黑" panose="020B0503020204020204" charset="-122"/>
              </a:defRPr>
            </a:lvl2pPr>
            <a:lvl3pPr>
              <a:defRPr sz="1400" baseline="0">
                <a:solidFill>
                  <a:schemeClr val="tx1">
                    <a:lumMod val="85000"/>
                    <a:lumOff val="15000"/>
                  </a:schemeClr>
                </a:solidFill>
                <a:latin typeface="Arial" panose="020B0604020202020204" pitchFamily="34" charset="0"/>
                <a:ea typeface="微软雅黑" panose="020B0503020204020204" charset="-122"/>
              </a:defRPr>
            </a:lvl3pPr>
            <a:lvl4pPr>
              <a:defRPr sz="1400" baseline="0">
                <a:solidFill>
                  <a:schemeClr val="tx1">
                    <a:lumMod val="85000"/>
                    <a:lumOff val="15000"/>
                  </a:schemeClr>
                </a:solidFill>
                <a:latin typeface="Arial" panose="020B0604020202020204" pitchFamily="34" charset="0"/>
                <a:ea typeface="微软雅黑" panose="020B0503020204020204" charset="-122"/>
              </a:defRPr>
            </a:lvl4pPr>
            <a:lvl5pPr>
              <a:defRPr sz="140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pic>
        <p:nvPicPr>
          <p:cNvPr id="16" name="图片 15" descr="C:\Users\kingsoft\Desktop\图片7副本.png图片7副本"/>
          <p:cNvPicPr>
            <a:picLocks noChangeAspect="1"/>
          </p:cNvPicPr>
          <p:nvPr userDrawn="1">
            <p:custDataLst>
              <p:tags r:id="rId9"/>
            </p:custDataLst>
          </p:nvPr>
        </p:nvPicPr>
        <p:blipFill rotWithShape="1">
          <a:blip r:embed="rId10"/>
          <a:srcRect/>
          <a:stretch>
            <a:fillRect/>
          </a:stretch>
        </p:blipFill>
        <p:spPr>
          <a:xfrm flipH="1">
            <a:off x="8231997" y="5327780"/>
            <a:ext cx="3960001" cy="1530220"/>
          </a:xfrm>
          <a:prstGeom prst="rect">
            <a:avLst/>
          </a:prstGeom>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pic>
        <p:nvPicPr>
          <p:cNvPr id="18" name="图片 17"/>
          <p:cNvPicPr>
            <a:picLocks noChangeAspect="1"/>
          </p:cNvPicPr>
          <p:nvPr userDrawn="1">
            <p:custDataLst>
              <p:tags r:id="rId2"/>
            </p:custDataLst>
          </p:nvPr>
        </p:nvPicPr>
        <p:blipFill>
          <a:blip r:embed="rId3"/>
          <a:stretch>
            <a:fillRect/>
          </a:stretch>
        </p:blipFill>
        <p:spPr>
          <a:xfrm>
            <a:off x="3810" y="0"/>
            <a:ext cx="12192000" cy="1975485"/>
          </a:xfrm>
          <a:prstGeom prst="rect">
            <a:avLst/>
          </a:prstGeom>
        </p:spPr>
      </p:pic>
      <p:sp>
        <p:nvSpPr>
          <p:cNvPr id="13" name="矩形 12"/>
          <p:cNvSpPr/>
          <p:nvPr userDrawn="1">
            <p:custDataLst>
              <p:tags r:id="rId4"/>
            </p:custDataLst>
          </p:nvPr>
        </p:nvSpPr>
        <p:spPr>
          <a:xfrm>
            <a:off x="0" y="50419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5"/>
            </p:custDataLst>
          </p:nvPr>
        </p:nvSpPr>
        <p:spPr>
          <a:xfrm>
            <a:off x="604800" y="669600"/>
            <a:ext cx="10976400" cy="565200"/>
          </a:xfrm>
        </p:spPr>
        <p:txBody>
          <a:bodyPr anchor="ctr"/>
          <a:lstStyle>
            <a:lvl1pPr algn="ctr">
              <a:defRPr sz="3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9"/>
            </p:custDataLst>
          </p:nvPr>
        </p:nvSpPr>
        <p:spPr>
          <a:xfrm>
            <a:off x="604837" y="1681200"/>
            <a:ext cx="10990800" cy="3211200"/>
          </a:xfrm>
        </p:spPr>
        <p:txBody>
          <a:bodyPr/>
          <a:lstStyle>
            <a:lvl1pPr>
              <a:defRPr sz="1400" baseline="0">
                <a:solidFill>
                  <a:schemeClr val="tx1">
                    <a:lumMod val="85000"/>
                    <a:lumOff val="15000"/>
                  </a:schemeClr>
                </a:solidFill>
                <a:latin typeface="Arial" panose="020B0604020202020204" pitchFamily="34" charset="0"/>
                <a:ea typeface="微软雅黑" panose="020B0503020204020204" charset="-122"/>
              </a:defRPr>
            </a:lvl1pPr>
            <a:lvl2pPr>
              <a:defRPr sz="1400" baseline="0">
                <a:solidFill>
                  <a:schemeClr val="tx1">
                    <a:lumMod val="85000"/>
                    <a:lumOff val="15000"/>
                  </a:schemeClr>
                </a:solidFill>
                <a:latin typeface="Arial" panose="020B0604020202020204" pitchFamily="34" charset="0"/>
                <a:ea typeface="微软雅黑" panose="020B0503020204020204" charset="-122"/>
              </a:defRPr>
            </a:lvl2pPr>
            <a:lvl3pPr>
              <a:defRPr sz="1400" baseline="0">
                <a:solidFill>
                  <a:schemeClr val="tx1">
                    <a:lumMod val="85000"/>
                    <a:lumOff val="15000"/>
                  </a:schemeClr>
                </a:solidFill>
                <a:latin typeface="Arial" panose="020B0604020202020204" pitchFamily="34" charset="0"/>
                <a:ea typeface="微软雅黑" panose="020B0503020204020204" charset="-122"/>
              </a:defRPr>
            </a:lvl3pPr>
            <a:lvl4pPr>
              <a:defRPr sz="1400" baseline="0">
                <a:solidFill>
                  <a:schemeClr val="tx1">
                    <a:lumMod val="85000"/>
                    <a:lumOff val="15000"/>
                  </a:schemeClr>
                </a:solidFill>
                <a:latin typeface="Arial" panose="020B0604020202020204" pitchFamily="34" charset="0"/>
                <a:ea typeface="微软雅黑" panose="020B0503020204020204" charset="-122"/>
              </a:defRPr>
            </a:lvl4pPr>
            <a:lvl5pPr>
              <a:defRPr sz="140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9" name="文本占位符 8"/>
          <p:cNvSpPr>
            <a:spLocks noGrp="1"/>
          </p:cNvSpPr>
          <p:nvPr>
            <p:ph type="body" sz="quarter" idx="14"/>
            <p:custDataLst>
              <p:tags r:id="rId10"/>
            </p:custDataLst>
          </p:nvPr>
        </p:nvSpPr>
        <p:spPr>
          <a:xfrm>
            <a:off x="594000" y="5180400"/>
            <a:ext cx="11001600" cy="1011600"/>
          </a:xfrm>
        </p:spPr>
        <p:txBody>
          <a:bodyPr/>
          <a:lstStyle>
            <a:lvl1pPr marL="0" indent="0">
              <a:buNone/>
              <a:defRPr baseline="0">
                <a:solidFill>
                  <a:schemeClr val="tx1">
                    <a:lumMod val="85000"/>
                    <a:lumOff val="1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pic>
        <p:nvPicPr>
          <p:cNvPr id="18" name="图片 17"/>
          <p:cNvPicPr>
            <a:picLocks noChangeAspect="1"/>
          </p:cNvPicPr>
          <p:nvPr userDrawn="1">
            <p:custDataLst>
              <p:tags r:id="rId2"/>
            </p:custDataLst>
          </p:nvPr>
        </p:nvPicPr>
        <p:blipFill>
          <a:blip r:embed="rId3"/>
          <a:stretch>
            <a:fillRect/>
          </a:stretch>
        </p:blipFill>
        <p:spPr>
          <a:xfrm>
            <a:off x="0" y="6242387"/>
            <a:ext cx="12192000" cy="1231226"/>
          </a:xfrm>
          <a:prstGeom prst="rect">
            <a:avLst/>
          </a:prstGeom>
        </p:spPr>
      </p:pic>
      <p:sp>
        <p:nvSpPr>
          <p:cNvPr id="15" name="矩形 14"/>
          <p:cNvSpPr/>
          <p:nvPr userDrawn="1">
            <p:custDataLst>
              <p:tags r:id="rId4"/>
            </p:custDataLst>
          </p:nvPr>
        </p:nvSpPr>
        <p:spPr>
          <a:xfrm>
            <a:off x="0" y="0"/>
            <a:ext cx="12192000" cy="914407"/>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a:latin typeface="Viner Hand ITC" panose="03070502030502020203" charset="0"/>
              <a:cs typeface="Viner Hand ITC" panose="03070502030502020203" charset="0"/>
              <a:sym typeface="+mn-ea"/>
            </a:endParaRPr>
          </a:p>
        </p:txBody>
      </p:sp>
      <p:sp>
        <p:nvSpPr>
          <p:cNvPr id="2" name="标题 1"/>
          <p:cNvSpPr>
            <a:spLocks noGrp="1"/>
          </p:cNvSpPr>
          <p:nvPr>
            <p:ph type="title"/>
            <p:custDataLst>
              <p:tags r:id="rId5"/>
            </p:custDataLst>
          </p:nvPr>
        </p:nvSpPr>
        <p:spPr>
          <a:xfrm>
            <a:off x="579600" y="237600"/>
            <a:ext cx="11037600" cy="441964"/>
          </a:xfrm>
        </p:spPr>
        <p:txBody>
          <a:bodyPr>
            <a:normAutofit/>
          </a:bodyPr>
          <a:lstStyle>
            <a:lvl1pPr>
              <a:defRPr sz="28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normAutofit/>
          </a:bodyPr>
          <a:lstStyle>
            <a:lvl1pPr>
              <a:defRPr sz="1400" baseline="0">
                <a:solidFill>
                  <a:schemeClr val="tx1">
                    <a:lumMod val="85000"/>
                    <a:lumOff val="15000"/>
                  </a:schemeClr>
                </a:solidFill>
                <a:latin typeface="Arial" panose="020B0604020202020204" pitchFamily="34" charset="0"/>
                <a:ea typeface="微软雅黑" panose="020B0503020204020204" charset="-122"/>
              </a:defRPr>
            </a:lvl1pPr>
            <a:lvl2pPr>
              <a:defRPr sz="1400" baseline="0">
                <a:solidFill>
                  <a:schemeClr val="tx1">
                    <a:lumMod val="85000"/>
                    <a:lumOff val="15000"/>
                  </a:schemeClr>
                </a:solidFill>
                <a:latin typeface="Arial" panose="020B0604020202020204" pitchFamily="34" charset="0"/>
                <a:ea typeface="微软雅黑" panose="020B0503020204020204" charset="-122"/>
              </a:defRPr>
            </a:lvl2pPr>
            <a:lvl3pPr>
              <a:defRPr sz="1400" baseline="0">
                <a:solidFill>
                  <a:schemeClr val="tx1">
                    <a:lumMod val="85000"/>
                    <a:lumOff val="15000"/>
                  </a:schemeClr>
                </a:solidFill>
                <a:latin typeface="Arial" panose="020B0604020202020204" pitchFamily="34" charset="0"/>
                <a:ea typeface="微软雅黑" panose="020B0503020204020204" charset="-122"/>
              </a:defRPr>
            </a:lvl3pPr>
            <a:lvl4pPr>
              <a:defRPr sz="1400" baseline="0">
                <a:solidFill>
                  <a:schemeClr val="tx1">
                    <a:lumMod val="85000"/>
                    <a:lumOff val="15000"/>
                  </a:schemeClr>
                </a:solidFill>
                <a:latin typeface="Arial" panose="020B0604020202020204" pitchFamily="34" charset="0"/>
                <a:ea typeface="微软雅黑" panose="020B0503020204020204" charset="-122"/>
              </a:defRPr>
            </a:lvl4pPr>
            <a:lvl5pPr>
              <a:defRPr sz="140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a:t>单击此处编辑母版文本样式</a:t>
            </a:r>
            <a:endParaRPr lang="zh-CN" altLang="en-US"/>
          </a:p>
          <a:p>
            <a:pPr lvl="1"/>
            <a:r>
              <a:rPr lang="zh-CN" altLang="en-US" dirty="0">
                <a:sym typeface="+mn-ea"/>
              </a:rPr>
              <a:t>第</a:t>
            </a:r>
            <a:r>
              <a:rPr lang="zh-CN" altLang="en-US"/>
              <a:t>二级</a:t>
            </a:r>
            <a:endParaRPr lang="zh-CN" altLang="en-US"/>
          </a:p>
          <a:p>
            <a:pPr lvl="2"/>
            <a:r>
              <a:rPr lang="zh-CN" altLang="en-US" dirty="0">
                <a:sym typeface="+mn-ea"/>
              </a:rPr>
              <a:t>第</a:t>
            </a:r>
            <a:r>
              <a:rPr lang="zh-CN" altLang="en-US"/>
              <a:t>三级</a:t>
            </a:r>
            <a:endParaRPr lang="zh-CN" altLang="en-US"/>
          </a:p>
          <a:p>
            <a:pPr lvl="3"/>
            <a:r>
              <a:rPr lang="zh-CN" altLang="en-US" dirty="0">
                <a:sym typeface="+mn-ea"/>
              </a:rPr>
              <a:t>第</a:t>
            </a:r>
            <a:r>
              <a:rPr lang="zh-CN" altLang="en-US"/>
              <a:t>四级</a:t>
            </a:r>
            <a:endParaRPr lang="zh-CN" altLang="en-US"/>
          </a:p>
          <a:p>
            <a:pPr lvl="4"/>
            <a:r>
              <a:rPr lang="zh-CN" altLang="en-US" dirty="0">
                <a:sym typeface="+mn-ea"/>
              </a:rPr>
              <a:t>第</a:t>
            </a:r>
            <a:r>
              <a:rPr lang="zh-CN" altLang="en-US"/>
              <a:t>五级</a:t>
            </a:r>
            <a:endParaRPr lang="zh-CN" altLang="en-US"/>
          </a:p>
        </p:txBody>
      </p:sp>
      <p:sp>
        <p:nvSpPr>
          <p:cNvPr id="3" name="日期占位符 2"/>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dirty="0"/>
          </a:p>
        </p:txBody>
      </p:sp>
      <p:sp>
        <p:nvSpPr>
          <p:cNvPr id="9" name="内容占位符 8"/>
          <p:cNvSpPr>
            <a:spLocks noGrp="1"/>
          </p:cNvSpPr>
          <p:nvPr>
            <p:ph sz="quarter" idx="14"/>
            <p:custDataLst>
              <p:tags r:id="rId10"/>
            </p:custDataLst>
          </p:nvPr>
        </p:nvSpPr>
        <p:spPr>
          <a:xfrm>
            <a:off x="6242400" y="1663200"/>
            <a:ext cx="5367600" cy="2894400"/>
          </a:xfrm>
        </p:spPr>
        <p:txBody>
          <a:bodyPr>
            <a:normAutofit/>
          </a:bodyPr>
          <a:lstStyle>
            <a:lvl1pPr>
              <a:defRPr sz="1400" baseline="0">
                <a:solidFill>
                  <a:schemeClr val="tx1">
                    <a:lumMod val="85000"/>
                    <a:lumOff val="15000"/>
                  </a:schemeClr>
                </a:solidFill>
                <a:latin typeface="Arial" panose="020B0604020202020204" pitchFamily="34" charset="0"/>
                <a:ea typeface="微软雅黑" panose="020B0503020204020204" charset="-122"/>
              </a:defRPr>
            </a:lvl1pPr>
            <a:lvl2pPr>
              <a:defRPr sz="1400" baseline="0">
                <a:solidFill>
                  <a:schemeClr val="tx1">
                    <a:lumMod val="85000"/>
                    <a:lumOff val="15000"/>
                  </a:schemeClr>
                </a:solidFill>
                <a:latin typeface="Arial" panose="020B0604020202020204" pitchFamily="34" charset="0"/>
                <a:ea typeface="微软雅黑" panose="020B0503020204020204" charset="-122"/>
              </a:defRPr>
            </a:lvl2pPr>
            <a:lvl3pPr>
              <a:defRPr sz="1400" baseline="0">
                <a:solidFill>
                  <a:schemeClr val="tx1">
                    <a:lumMod val="85000"/>
                    <a:lumOff val="15000"/>
                  </a:schemeClr>
                </a:solidFill>
                <a:latin typeface="Arial" panose="020B0604020202020204" pitchFamily="34" charset="0"/>
                <a:ea typeface="微软雅黑" panose="020B0503020204020204" charset="-122"/>
              </a:defRPr>
            </a:lvl3pPr>
            <a:lvl4pPr>
              <a:defRPr sz="1400" baseline="0">
                <a:solidFill>
                  <a:schemeClr val="tx1">
                    <a:lumMod val="85000"/>
                    <a:lumOff val="15000"/>
                  </a:schemeClr>
                </a:solidFill>
                <a:latin typeface="Arial" panose="020B0604020202020204" pitchFamily="34" charset="0"/>
                <a:ea typeface="微软雅黑" panose="020B0503020204020204" charset="-122"/>
              </a:defRPr>
            </a:lvl4pPr>
            <a:lvl5pPr>
              <a:defRPr sz="140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a:t>单击此处编辑母版文本样式</a:t>
            </a:r>
            <a:endParaRPr lang="zh-CN" altLang="en-US"/>
          </a:p>
          <a:p>
            <a:pPr lvl="1"/>
            <a:r>
              <a:rPr lang="zh-CN" altLang="en-US" dirty="0">
                <a:sym typeface="+mn-ea"/>
              </a:rPr>
              <a:t>第</a:t>
            </a:r>
            <a:r>
              <a:rPr lang="zh-CN" altLang="en-US"/>
              <a:t>二级</a:t>
            </a:r>
            <a:endParaRPr lang="zh-CN" altLang="en-US"/>
          </a:p>
          <a:p>
            <a:pPr lvl="2"/>
            <a:r>
              <a:rPr lang="zh-CN" altLang="en-US" dirty="0">
                <a:sym typeface="+mn-ea"/>
              </a:rPr>
              <a:t>第</a:t>
            </a:r>
            <a:r>
              <a:rPr lang="zh-CN" altLang="en-US"/>
              <a:t>三级</a:t>
            </a:r>
            <a:endParaRPr lang="zh-CN" altLang="en-US"/>
          </a:p>
          <a:p>
            <a:pPr lvl="3"/>
            <a:r>
              <a:rPr lang="zh-CN" altLang="en-US" dirty="0">
                <a:sym typeface="+mn-ea"/>
              </a:rPr>
              <a:t>第</a:t>
            </a:r>
            <a:r>
              <a:rPr lang="zh-CN" altLang="en-US"/>
              <a:t>四级</a:t>
            </a:r>
            <a:endParaRPr lang="zh-CN" altLang="en-US"/>
          </a:p>
          <a:p>
            <a:pPr lvl="4"/>
            <a:r>
              <a:rPr lang="zh-CN" altLang="en-US" dirty="0">
                <a:sym typeface="+mn-ea"/>
              </a:rPr>
              <a:t>第</a:t>
            </a:r>
            <a:r>
              <a:rPr lang="zh-CN" altLang="en-US"/>
              <a:t>五级</a:t>
            </a:r>
            <a:endParaRPr lang="zh-CN" altLang="en-US"/>
          </a:p>
        </p:txBody>
      </p:sp>
      <p:sp>
        <p:nvSpPr>
          <p:cNvPr id="11" name="文本占位符 10"/>
          <p:cNvSpPr>
            <a:spLocks noGrp="1"/>
          </p:cNvSpPr>
          <p:nvPr>
            <p:ph type="body" sz="quarter" idx="15"/>
            <p:custDataLst>
              <p:tags r:id="rId11"/>
            </p:custDataLst>
          </p:nvPr>
        </p:nvSpPr>
        <p:spPr>
          <a:xfrm>
            <a:off x="572400" y="4816800"/>
            <a:ext cx="5342400" cy="781200"/>
          </a:xfrm>
        </p:spPr>
        <p:txBody>
          <a:bodyPr>
            <a:normAutofit/>
          </a:bodyPr>
          <a:lstStyle>
            <a:lvl1pPr>
              <a:defRPr sz="1400" baseline="0">
                <a:solidFill>
                  <a:schemeClr val="tx1">
                    <a:lumMod val="85000"/>
                    <a:lumOff val="1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2"/>
            </p:custDataLst>
          </p:nvPr>
        </p:nvSpPr>
        <p:spPr>
          <a:xfrm>
            <a:off x="6253200" y="4813200"/>
            <a:ext cx="5367600" cy="781200"/>
          </a:xfrm>
        </p:spPr>
        <p:txBody>
          <a:bodyPr>
            <a:normAutofit/>
          </a:bodyPr>
          <a:lstStyle>
            <a:lvl1pPr>
              <a:defRPr sz="1400" baseline="0">
                <a:solidFill>
                  <a:schemeClr val="tx1">
                    <a:lumMod val="85000"/>
                    <a:lumOff val="1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腰带">
    <p:bg>
      <p:bgPr>
        <a:solidFill>
          <a:srgbClr val="EBF5FC"/>
        </a:solidFill>
        <a:effectLst/>
      </p:bgPr>
    </p:bg>
    <p:spTree>
      <p:nvGrpSpPr>
        <p:cNvPr id="1" name=""/>
        <p:cNvGrpSpPr/>
        <p:nvPr/>
      </p:nvGrpSpPr>
      <p:grpSpPr>
        <a:xfrm>
          <a:off x="0" y="0"/>
          <a:ext cx="0" cy="0"/>
          <a:chOff x="0" y="0"/>
          <a:chExt cx="0" cy="0"/>
        </a:xfrm>
      </p:grpSpPr>
      <p:sp>
        <p:nvSpPr>
          <p:cNvPr id="12" name="矩形 11"/>
          <p:cNvSpPr/>
          <p:nvPr userDrawn="1">
            <p:custDataLst>
              <p:tags r:id="rId2"/>
            </p:custDataLst>
          </p:nvPr>
        </p:nvSpPr>
        <p:spPr>
          <a:xfrm>
            <a:off x="0" y="959224"/>
            <a:ext cx="12192000" cy="4939553"/>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dirty="0"/>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dirty="0"/>
          </a:p>
        </p:txBody>
      </p:sp>
      <p:pic>
        <p:nvPicPr>
          <p:cNvPr id="9" name="图片 8" descr="C:\Users\kingsoft\Desktop\图片7副本.png图片7副本"/>
          <p:cNvPicPr>
            <a:picLocks noChangeAspect="1"/>
          </p:cNvPicPr>
          <p:nvPr userDrawn="1">
            <p:custDataLst>
              <p:tags r:id="rId6"/>
            </p:custDataLst>
          </p:nvPr>
        </p:nvPicPr>
        <p:blipFill rotWithShape="1">
          <a:blip r:embed="rId7"/>
          <a:srcRect/>
          <a:stretch>
            <a:fillRect/>
          </a:stretch>
        </p:blipFill>
        <p:spPr>
          <a:xfrm flipH="1">
            <a:off x="8429082" y="4917233"/>
            <a:ext cx="3762917" cy="981917"/>
          </a:xfrm>
          <a:prstGeom prst="rect">
            <a:avLst/>
          </a:prstGeom>
        </p:spPr>
      </p:pic>
      <p:pic>
        <p:nvPicPr>
          <p:cNvPr id="10" name="图片 9" descr="C:\Users\kingsoft\Desktop\图片7副本.png图片7副本"/>
          <p:cNvPicPr>
            <a:picLocks noChangeAspect="1"/>
          </p:cNvPicPr>
          <p:nvPr userDrawn="1">
            <p:custDataLst>
              <p:tags r:id="rId8"/>
            </p:custDataLst>
          </p:nvPr>
        </p:nvPicPr>
        <p:blipFill rotWithShape="1">
          <a:blip r:embed="rId9"/>
          <a:srcRect/>
          <a:stretch>
            <a:fillRect/>
          </a:stretch>
        </p:blipFill>
        <p:spPr>
          <a:xfrm rot="10800000" flipH="1">
            <a:off x="0" y="398"/>
            <a:ext cx="4713605" cy="1229995"/>
          </a:xfrm>
          <a:prstGeom prst="rect">
            <a:avLst/>
          </a:prstGeom>
        </p:spPr>
      </p:pic>
      <p:sp>
        <p:nvSpPr>
          <p:cNvPr id="2" name="标题 1"/>
          <p:cNvSpPr>
            <a:spLocks noGrp="1"/>
          </p:cNvSpPr>
          <p:nvPr>
            <p:ph type="title" hasCustomPrompt="1"/>
            <p:custDataLst>
              <p:tags r:id="rId10"/>
            </p:custDataLst>
          </p:nvPr>
        </p:nvSpPr>
        <p:spPr>
          <a:xfrm>
            <a:off x="1522800" y="1339200"/>
            <a:ext cx="9144000" cy="2386800"/>
          </a:xfrm>
        </p:spPr>
        <p:txBody>
          <a:bodyPr anchor="b"/>
          <a:lstStyle>
            <a:lvl1pPr algn="ctr">
              <a:defRPr sz="60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11"/>
            </p:custDataLst>
          </p:nvPr>
        </p:nvSpPr>
        <p:spPr>
          <a:xfrm>
            <a:off x="1522413" y="3862800"/>
            <a:ext cx="9144000" cy="1656000"/>
          </a:xfrm>
        </p:spPr>
        <p:txBody>
          <a:bodyPr/>
          <a:lstStyle>
            <a:lvl1pPr algn="ctr">
              <a:defRPr baseline="0">
                <a:solidFill>
                  <a:schemeClr val="tx1">
                    <a:lumMod val="85000"/>
                    <a:lumOff val="1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5" Type="http://schemas.openxmlformats.org/officeDocument/2006/relationships/theme" Target="../theme/theme2.xml"/><Relationship Id="rId24" Type="http://schemas.openxmlformats.org/officeDocument/2006/relationships/tags" Target="../tags/tag205.xml"/><Relationship Id="rId23" Type="http://schemas.openxmlformats.org/officeDocument/2006/relationships/tags" Target="../tags/tag204.xml"/><Relationship Id="rId22" Type="http://schemas.openxmlformats.org/officeDocument/2006/relationships/tags" Target="../tags/tag203.xml"/><Relationship Id="rId21" Type="http://schemas.openxmlformats.org/officeDocument/2006/relationships/tags" Target="../tags/tag202.xml"/><Relationship Id="rId20" Type="http://schemas.openxmlformats.org/officeDocument/2006/relationships/tags" Target="../tags/tag201.xml"/><Relationship Id="rId2" Type="http://schemas.openxmlformats.org/officeDocument/2006/relationships/slideLayout" Target="../slideLayouts/slideLayout13.xml"/><Relationship Id="rId19" Type="http://schemas.openxmlformats.org/officeDocument/2006/relationships/tags" Target="../tags/tag200.xml"/><Relationship Id="rId18" Type="http://schemas.openxmlformats.org/officeDocument/2006/relationships/slideLayout" Target="../slideLayouts/slideLayout29.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90000" tIns="46800" rIns="90000" bIns="46800" rtlCol="0" anchor="t"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tags" Target="../tags/tag207.xml"/><Relationship Id="rId2" Type="http://schemas.openxmlformats.org/officeDocument/2006/relationships/image" Target="../media/image18.png"/><Relationship Id="rId1" Type="http://schemas.openxmlformats.org/officeDocument/2006/relationships/tags" Target="../tags/tag206.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image" Target="../media/image19.png"/><Relationship Id="rId1" Type="http://schemas.openxmlformats.org/officeDocument/2006/relationships/tags" Target="../tags/tag251.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253.xml"/><Relationship Id="rId1" Type="http://schemas.openxmlformats.org/officeDocument/2006/relationships/tags" Target="../tags/tag25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tags" Target="../tags/tag255.xml"/><Relationship Id="rId1" Type="http://schemas.openxmlformats.org/officeDocument/2006/relationships/tags" Target="../tags/tag254.xml"/></Relationships>
</file>

<file path=ppt/slides/_rels/slide2.xml.rels><?xml version="1.0" encoding="UTF-8" standalone="yes"?>
<Relationships xmlns="http://schemas.openxmlformats.org/package/2006/relationships"><Relationship Id="rId9" Type="http://schemas.openxmlformats.org/officeDocument/2006/relationships/tags" Target="../tags/tag216.xml"/><Relationship Id="rId8" Type="http://schemas.openxmlformats.org/officeDocument/2006/relationships/tags" Target="../tags/tag215.xml"/><Relationship Id="rId7" Type="http://schemas.openxmlformats.org/officeDocument/2006/relationships/tags" Target="../tags/tag214.xml"/><Relationship Id="rId6" Type="http://schemas.openxmlformats.org/officeDocument/2006/relationships/tags" Target="../tags/tag213.xml"/><Relationship Id="rId5" Type="http://schemas.openxmlformats.org/officeDocument/2006/relationships/tags" Target="../tags/tag212.xml"/><Relationship Id="rId4" Type="http://schemas.openxmlformats.org/officeDocument/2006/relationships/tags" Target="../tags/tag211.xml"/><Relationship Id="rId3" Type="http://schemas.openxmlformats.org/officeDocument/2006/relationships/tags" Target="../tags/tag210.xml"/><Relationship Id="rId2" Type="http://schemas.openxmlformats.org/officeDocument/2006/relationships/tags" Target="../tags/tag209.xml"/><Relationship Id="rId13" Type="http://schemas.openxmlformats.org/officeDocument/2006/relationships/slideLayout" Target="../slideLayouts/slideLayout17.xml"/><Relationship Id="rId12" Type="http://schemas.openxmlformats.org/officeDocument/2006/relationships/tags" Target="../tags/tag219.xml"/><Relationship Id="rId11" Type="http://schemas.openxmlformats.org/officeDocument/2006/relationships/tags" Target="../tags/tag218.xml"/><Relationship Id="rId10" Type="http://schemas.openxmlformats.org/officeDocument/2006/relationships/tags" Target="../tags/tag217.xml"/><Relationship Id="rId1" Type="http://schemas.openxmlformats.org/officeDocument/2006/relationships/tags" Target="../tags/tag208.xml"/></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tags" Target="../tags/tag223.xml"/><Relationship Id="rId3" Type="http://schemas.openxmlformats.org/officeDocument/2006/relationships/tags" Target="../tags/tag222.xml"/><Relationship Id="rId2" Type="http://schemas.openxmlformats.org/officeDocument/2006/relationships/tags" Target="../tags/tag221.xml"/><Relationship Id="rId1" Type="http://schemas.openxmlformats.org/officeDocument/2006/relationships/tags" Target="../tags/tag220.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224.xml"/></Relationships>
</file>

<file path=ppt/slides/_rels/slide5.xml.rels><?xml version="1.0" encoding="UTF-8" standalone="yes"?>
<Relationships xmlns="http://schemas.openxmlformats.org/package/2006/relationships"><Relationship Id="rId7" Type="http://schemas.openxmlformats.org/officeDocument/2006/relationships/slideLayout" Target="../slideLayouts/slideLayout14.xml"/><Relationship Id="rId6" Type="http://schemas.openxmlformats.org/officeDocument/2006/relationships/tags" Target="../tags/tag230.xml"/><Relationship Id="rId5" Type="http://schemas.openxmlformats.org/officeDocument/2006/relationships/tags" Target="../tags/tag229.xml"/><Relationship Id="rId4" Type="http://schemas.openxmlformats.org/officeDocument/2006/relationships/tags" Target="../tags/tag228.xml"/><Relationship Id="rId3" Type="http://schemas.openxmlformats.org/officeDocument/2006/relationships/tags" Target="../tags/tag227.xml"/><Relationship Id="rId2" Type="http://schemas.openxmlformats.org/officeDocument/2006/relationships/tags" Target="../tags/tag226.xml"/><Relationship Id="rId1" Type="http://schemas.openxmlformats.org/officeDocument/2006/relationships/tags" Target="../tags/tag225.xml"/></Relationships>
</file>

<file path=ppt/slides/_rels/slide6.xml.rels><?xml version="1.0" encoding="UTF-8" standalone="yes"?>
<Relationships xmlns="http://schemas.openxmlformats.org/package/2006/relationships"><Relationship Id="rId9" Type="http://schemas.openxmlformats.org/officeDocument/2006/relationships/tags" Target="../tags/tag237.xml"/><Relationship Id="rId8" Type="http://schemas.openxmlformats.org/officeDocument/2006/relationships/tags" Target="../tags/tag236.xml"/><Relationship Id="rId7" Type="http://schemas.openxmlformats.org/officeDocument/2006/relationships/tags" Target="../tags/tag235.xml"/><Relationship Id="rId6" Type="http://schemas.openxmlformats.org/officeDocument/2006/relationships/tags" Target="../tags/tag234.xml"/><Relationship Id="rId5" Type="http://schemas.openxmlformats.org/officeDocument/2006/relationships/tags" Target="../tags/tag233.xml"/><Relationship Id="rId4" Type="http://schemas.openxmlformats.org/officeDocument/2006/relationships/tags" Target="../tags/tag232.xml"/><Relationship Id="rId3" Type="http://schemas.openxmlformats.org/officeDocument/2006/relationships/tags" Target="../tags/tag231.xml"/><Relationship Id="rId2" Type="http://schemas.openxmlformats.org/officeDocument/2006/relationships/chart" Target="../charts/chart2.xml"/><Relationship Id="rId12" Type="http://schemas.openxmlformats.org/officeDocument/2006/relationships/slideLayout" Target="../slideLayouts/slideLayout14.xml"/><Relationship Id="rId11" Type="http://schemas.openxmlformats.org/officeDocument/2006/relationships/tags" Target="../tags/tag239.xml"/><Relationship Id="rId10" Type="http://schemas.openxmlformats.org/officeDocument/2006/relationships/tags" Target="../tags/tag238.xml"/><Relationship Id="rId1" Type="http://schemas.openxmlformats.org/officeDocument/2006/relationships/chart" Target="../charts/chart1.xml"/></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14.xml"/><Relationship Id="rId5" Type="http://schemas.openxmlformats.org/officeDocument/2006/relationships/tags" Target="../tags/tag244.xml"/><Relationship Id="rId4" Type="http://schemas.openxmlformats.org/officeDocument/2006/relationships/tags" Target="../tags/tag243.xml"/><Relationship Id="rId3" Type="http://schemas.openxmlformats.org/officeDocument/2006/relationships/tags" Target="../tags/tag242.xml"/><Relationship Id="rId2" Type="http://schemas.openxmlformats.org/officeDocument/2006/relationships/tags" Target="../tags/tag241.xml"/><Relationship Id="rId1" Type="http://schemas.openxmlformats.org/officeDocument/2006/relationships/tags" Target="../tags/tag240.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245.xml"/></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14.xml"/><Relationship Id="rId5" Type="http://schemas.openxmlformats.org/officeDocument/2006/relationships/tags" Target="../tags/tag250.xml"/><Relationship Id="rId4" Type="http://schemas.openxmlformats.org/officeDocument/2006/relationships/tags" Target="../tags/tag249.xml"/><Relationship Id="rId3" Type="http://schemas.openxmlformats.org/officeDocument/2006/relationships/tags" Target="../tags/tag248.xml"/><Relationship Id="rId2" Type="http://schemas.openxmlformats.org/officeDocument/2006/relationships/tags" Target="../tags/tag247.xml"/><Relationship Id="rId1" Type="http://schemas.openxmlformats.org/officeDocument/2006/relationships/tags" Target="../tags/tag24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custDataLst>
              <p:tags r:id="rId1"/>
            </p:custDataLst>
          </p:nvPr>
        </p:nvSpPr>
        <p:spPr>
          <a:xfrm>
            <a:off x="1859042" y="1206717"/>
            <a:ext cx="8473915" cy="922020"/>
          </a:xfrm>
          <a:prstGeom prst="rect">
            <a:avLst/>
          </a:prstGeom>
          <a:noFill/>
        </p:spPr>
        <p:txBody>
          <a:bodyPr wrap="square">
            <a:spAutoFit/>
          </a:bodyPr>
          <a:lstStyle/>
          <a:p>
            <a:pPr algn="ctr" fontAlgn="auto">
              <a:lnSpc>
                <a:spcPct val="150000"/>
              </a:lnSpc>
            </a:pPr>
            <a:r>
              <a:rPr lang="zh-CN" altLang="en-US" sz="3600" b="1" dirty="0">
                <a:latin typeface="Arial" panose="020B0604020202020204" pitchFamily="34" charset="0"/>
                <a:ea typeface="微软雅黑" panose="020B0503020204020204" charset="-122"/>
                <a:cs typeface="微软雅黑" panose="020B0503020204020204" charset="-122"/>
                <a:sym typeface="Arial" panose="020B0604020202020204" pitchFamily="34" charset="0"/>
              </a:rPr>
              <a:t>氯维地平乳状注射液</a:t>
            </a:r>
            <a:r>
              <a:rPr lang="zh-CN" altLang="en-US" sz="3600" b="1" dirty="0">
                <a:solidFill>
                  <a:schemeClr val="tx1"/>
                </a:solidFill>
                <a:uFillTx/>
                <a:latin typeface="Arial" panose="020B0604020202020204" pitchFamily="34" charset="0"/>
                <a:ea typeface="微软雅黑" panose="020B0503020204020204" charset="-122"/>
                <a:cs typeface="微软雅黑" panose="020B0503020204020204" charset="-122"/>
                <a:sym typeface="Arial" panose="020B0604020202020204" pitchFamily="34" charset="0"/>
              </a:rPr>
              <a:t>（希美力</a:t>
            </a:r>
            <a:r>
              <a:rPr lang="en-US" altLang="zh-CN" sz="3600" b="1" baseline="30000" dirty="0">
                <a:solidFill>
                  <a:schemeClr val="tx1"/>
                </a:solidFill>
                <a:effectLst/>
                <a:uFillTx/>
                <a:latin typeface="Arial" panose="020B0604020202020204" pitchFamily="34" charset="0"/>
                <a:ea typeface="微软雅黑" panose="020B0503020204020204" charset="-122"/>
                <a:cs typeface="微软雅黑" panose="020B0503020204020204" charset="-122"/>
                <a:sym typeface="Arial" panose="020B0604020202020204" pitchFamily="34" charset="0"/>
              </a:rPr>
              <a:t>®</a:t>
            </a:r>
            <a:r>
              <a:rPr lang="zh-CN" altLang="en-US" sz="3600" b="1" dirty="0">
                <a:solidFill>
                  <a:schemeClr val="tx1"/>
                </a:solidFill>
                <a:uFillTx/>
                <a:latin typeface="Arial" panose="020B0604020202020204" pitchFamily="34" charset="0"/>
                <a:ea typeface="微软雅黑" panose="020B0503020204020204" charset="-122"/>
                <a:cs typeface="微软雅黑" panose="020B0503020204020204" charset="-122"/>
                <a:sym typeface="Arial" panose="020B0604020202020204" pitchFamily="34" charset="0"/>
              </a:rPr>
              <a:t>）</a:t>
            </a:r>
            <a:endParaRPr lang="en-US" altLang="zh-CN" sz="3600" b="1" dirty="0">
              <a:solidFill>
                <a:schemeClr val="tx1"/>
              </a:solidFill>
              <a:latin typeface="Arial" panose="020B0604020202020204" pitchFamily="34" charset="0"/>
              <a:ea typeface="微软雅黑" panose="020B0503020204020204" charset="-122"/>
              <a:cs typeface="微软雅黑" panose="020B0503020204020204" charset="-122"/>
              <a:sym typeface="Arial" panose="020B0604020202020204" pitchFamily="34" charset="0"/>
            </a:endParaRPr>
          </a:p>
        </p:txBody>
      </p:sp>
      <p:pic>
        <p:nvPicPr>
          <p:cNvPr id="4" name="图片 3"/>
          <p:cNvPicPr>
            <a:picLocks noChangeAspect="1"/>
          </p:cNvPicPr>
          <p:nvPr/>
        </p:nvPicPr>
        <p:blipFill rotWithShape="1">
          <a:blip r:embed="rId2"/>
          <a:srcRect t="27541" b="15662"/>
          <a:stretch>
            <a:fillRect/>
          </a:stretch>
        </p:blipFill>
        <p:spPr>
          <a:xfrm>
            <a:off x="9611598" y="642041"/>
            <a:ext cx="2478802" cy="447961"/>
          </a:xfrm>
          <a:prstGeom prst="rect">
            <a:avLst/>
          </a:prstGeom>
        </p:spPr>
      </p:pic>
      <p:grpSp>
        <p:nvGrpSpPr>
          <p:cNvPr id="13" name="组合 12"/>
          <p:cNvGrpSpPr/>
          <p:nvPr/>
        </p:nvGrpSpPr>
        <p:grpSpPr>
          <a:xfrm>
            <a:off x="2830195" y="3250565"/>
            <a:ext cx="5779135" cy="506095"/>
            <a:chOff x="5038209" y="2792895"/>
            <a:chExt cx="5158408" cy="506270"/>
          </a:xfrm>
        </p:grpSpPr>
        <p:sp>
          <p:nvSpPr>
            <p:cNvPr id="14" name="平行四边形 13"/>
            <p:cNvSpPr/>
            <p:nvPr/>
          </p:nvSpPr>
          <p:spPr>
            <a:xfrm>
              <a:off x="5038209" y="2872408"/>
              <a:ext cx="5158408" cy="426757"/>
            </a:xfrm>
            <a:prstGeom prst="parallelogram">
              <a:avLst>
                <a:gd name="adj" fmla="val 33670"/>
              </a:avLst>
            </a:prstGeom>
            <a:gradFill flip="none" rotWithShape="1">
              <a:gsLst>
                <a:gs pos="0">
                  <a:schemeClr val="bg1">
                    <a:lumMod val="95000"/>
                  </a:schemeClr>
                </a:gs>
                <a:gs pos="50000">
                  <a:schemeClr val="bg1">
                    <a:lumMod val="75000"/>
                  </a:schemeClr>
                </a:gs>
                <a:gs pos="100000">
                  <a:schemeClr val="bg1">
                    <a:lumMod val="65000"/>
                  </a:schemeClr>
                </a:gs>
              </a:gsLst>
              <a:path path="rect">
                <a:fillToRect r="100000" b="100000"/>
              </a:path>
              <a:tileRect l="-100000" t="-100000"/>
            </a:gradFill>
            <a:ln>
              <a:noFill/>
            </a:ln>
            <a:effectLst>
              <a:outerShdw blurRad="50800" dist="38100" dir="8100000" algn="tr"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algn="ctr"/>
              <a:endParaRPr lang="zh-CN" altLang="en-US" dirty="0"/>
            </a:p>
          </p:txBody>
        </p:sp>
        <p:sp>
          <p:nvSpPr>
            <p:cNvPr id="16" name="平行四边形 15"/>
            <p:cNvSpPr/>
            <p:nvPr/>
          </p:nvSpPr>
          <p:spPr>
            <a:xfrm>
              <a:off x="5078896" y="2792895"/>
              <a:ext cx="5117720" cy="506270"/>
            </a:xfrm>
            <a:prstGeom prst="parallelogram">
              <a:avLst>
                <a:gd name="adj" fmla="val 42707"/>
              </a:avLst>
            </a:prstGeom>
            <a:effectLst>
              <a:outerShdw blurRad="50800" dist="38100" dir="8100000" algn="tr" rotWithShape="0">
                <a:prstClr val="black">
                  <a:alpha val="40000"/>
                </a:prstClr>
              </a:outerShdw>
            </a:effectLst>
          </p:spPr>
          <p:style>
            <a:lnRef idx="3">
              <a:schemeClr val="lt1"/>
            </a:lnRef>
            <a:fillRef idx="1">
              <a:schemeClr val="accent1"/>
            </a:fillRef>
            <a:effectRef idx="1">
              <a:schemeClr val="accent1"/>
            </a:effectRef>
            <a:fontRef idx="minor">
              <a:schemeClr val="lt1"/>
            </a:fontRef>
          </p:style>
          <p:txBody>
            <a:bodyPr rtlCol="0" anchor="ctr"/>
            <a:lstStyle/>
            <a:p>
              <a:pPr algn="ctr"/>
              <a:r>
                <a:rPr lang="zh-CN" b="1" dirty="0">
                  <a:solidFill>
                    <a:srgbClr val="FFFF00"/>
                  </a:solidFill>
                </a:rPr>
                <a:t>美国、欧盟、中国等多国</a:t>
              </a:r>
              <a:r>
                <a:rPr lang="zh-CN" altLang="en-US" b="1" dirty="0">
                  <a:solidFill>
                    <a:srgbClr val="FFFF00"/>
                  </a:solidFill>
                </a:rPr>
                <a:t>权威</a:t>
              </a:r>
              <a:r>
                <a:rPr lang="zh-CN" b="1" dirty="0">
                  <a:solidFill>
                    <a:srgbClr val="FFFF00"/>
                  </a:solidFill>
                </a:rPr>
                <a:t>指南推荐</a:t>
              </a:r>
              <a:endParaRPr lang="zh-CN" b="1" dirty="0">
                <a:solidFill>
                  <a:srgbClr val="FFFF00"/>
                </a:solidFill>
              </a:endParaRPr>
            </a:p>
          </p:txBody>
        </p:sp>
      </p:grpSp>
      <p:grpSp>
        <p:nvGrpSpPr>
          <p:cNvPr id="17" name="组合 16"/>
          <p:cNvGrpSpPr/>
          <p:nvPr/>
        </p:nvGrpSpPr>
        <p:grpSpPr>
          <a:xfrm>
            <a:off x="2426335" y="4062730"/>
            <a:ext cx="5755640" cy="506730"/>
            <a:chOff x="4992757" y="2872408"/>
            <a:chExt cx="5158105" cy="612637"/>
          </a:xfrm>
        </p:grpSpPr>
        <p:sp>
          <p:nvSpPr>
            <p:cNvPr id="18" name="平行四边形 17"/>
            <p:cNvSpPr/>
            <p:nvPr/>
          </p:nvSpPr>
          <p:spPr>
            <a:xfrm>
              <a:off x="4992757" y="2872408"/>
              <a:ext cx="5158105" cy="611879"/>
            </a:xfrm>
            <a:prstGeom prst="parallelogram">
              <a:avLst/>
            </a:prstGeom>
            <a:gradFill flip="none" rotWithShape="1">
              <a:gsLst>
                <a:gs pos="0">
                  <a:schemeClr val="bg1">
                    <a:lumMod val="95000"/>
                  </a:schemeClr>
                </a:gs>
                <a:gs pos="50000">
                  <a:schemeClr val="bg1">
                    <a:lumMod val="75000"/>
                  </a:schemeClr>
                </a:gs>
                <a:gs pos="100000">
                  <a:schemeClr val="bg1">
                    <a:lumMod val="65000"/>
                  </a:schemeClr>
                </a:gs>
              </a:gsLst>
              <a:path path="rect">
                <a:fillToRect r="100000" b="100000"/>
              </a:path>
              <a:tileRect l="-100000" t="-100000"/>
            </a:gradFill>
            <a:ln>
              <a:noFill/>
            </a:ln>
            <a:effectLst>
              <a:outerShdw blurRad="50800" dist="38100" dir="8100000" algn="tr"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algn="ctr"/>
              <a:endParaRPr lang="zh-CN" altLang="en-US"/>
            </a:p>
          </p:txBody>
        </p:sp>
        <p:sp>
          <p:nvSpPr>
            <p:cNvPr id="19" name="平行四边形 18"/>
            <p:cNvSpPr/>
            <p:nvPr/>
          </p:nvSpPr>
          <p:spPr>
            <a:xfrm>
              <a:off x="4992757" y="2904020"/>
              <a:ext cx="5158105" cy="581025"/>
            </a:xfrm>
            <a:prstGeom prst="parallelogram">
              <a:avLst>
                <a:gd name="adj" fmla="val 46004"/>
              </a:avLst>
            </a:prstGeom>
            <a:effectLst>
              <a:outerShdw blurRad="50800" dist="38100" dir="8100000" algn="tr" rotWithShape="0">
                <a:prstClr val="black">
                  <a:alpha val="40000"/>
                </a:prstClr>
              </a:outerShdw>
            </a:effectLst>
          </p:spPr>
          <p:style>
            <a:lnRef idx="3">
              <a:schemeClr val="lt1"/>
            </a:lnRef>
            <a:fillRef idx="1">
              <a:schemeClr val="accent1"/>
            </a:fillRef>
            <a:effectRef idx="1">
              <a:schemeClr val="accent1"/>
            </a:effectRef>
            <a:fontRef idx="minor">
              <a:schemeClr val="lt1"/>
            </a:fontRef>
          </p:style>
          <p:txBody>
            <a:bodyPr rtlCol="0" anchor="ctr"/>
            <a:lstStyle/>
            <a:p>
              <a:pPr algn="ctr"/>
              <a:r>
                <a:rPr lang="zh-CN" altLang="en-US" b="1" dirty="0">
                  <a:solidFill>
                    <a:srgbClr val="FFFF00"/>
                  </a:solidFill>
                  <a:sym typeface="+mn-ea"/>
                </a:rPr>
                <a:t>新一代快速、精准治疗高血压急症药物</a:t>
              </a:r>
              <a:endParaRPr lang="zh-CN" altLang="en-US" b="1" dirty="0">
                <a:solidFill>
                  <a:srgbClr val="FFFF00"/>
                </a:solidFill>
              </a:endParaRPr>
            </a:p>
          </p:txBody>
        </p:sp>
      </p:grpSp>
      <p:sp>
        <p:nvSpPr>
          <p:cNvPr id="12" name="文本框 11"/>
          <p:cNvSpPr txBox="1"/>
          <p:nvPr/>
        </p:nvSpPr>
        <p:spPr>
          <a:xfrm>
            <a:off x="8510213" y="5846627"/>
            <a:ext cx="4181061" cy="368300"/>
          </a:xfrm>
          <a:prstGeom prst="rect">
            <a:avLst/>
          </a:prstGeom>
          <a:noFill/>
        </p:spPr>
        <p:txBody>
          <a:bodyPr wrap="square" rtlCol="0">
            <a:spAutoFit/>
          </a:bodyPr>
          <a:lstStyle/>
          <a:p>
            <a:r>
              <a:rPr lang="zh-CN" altLang="en-US" b="1" dirty="0"/>
              <a:t>南京优科制药有限公司</a:t>
            </a:r>
            <a:endParaRPr lang="zh-CN" altLang="en-US" b="1" dirty="0"/>
          </a:p>
        </p:txBody>
      </p:sp>
      <p:grpSp>
        <p:nvGrpSpPr>
          <p:cNvPr id="6" name="组合 5"/>
          <p:cNvGrpSpPr/>
          <p:nvPr/>
        </p:nvGrpSpPr>
        <p:grpSpPr>
          <a:xfrm>
            <a:off x="3285205" y="2452373"/>
            <a:ext cx="5845810" cy="506270"/>
            <a:chOff x="5038209" y="2792895"/>
            <a:chExt cx="5300066" cy="506270"/>
          </a:xfrm>
        </p:grpSpPr>
        <p:sp>
          <p:nvSpPr>
            <p:cNvPr id="7" name="平行四边形 6"/>
            <p:cNvSpPr/>
            <p:nvPr/>
          </p:nvSpPr>
          <p:spPr>
            <a:xfrm>
              <a:off x="5038209" y="2872408"/>
              <a:ext cx="5158408" cy="426757"/>
            </a:xfrm>
            <a:prstGeom prst="parallelogram">
              <a:avLst>
                <a:gd name="adj" fmla="val 33670"/>
              </a:avLst>
            </a:prstGeom>
            <a:gradFill flip="none" rotWithShape="1">
              <a:gsLst>
                <a:gs pos="0">
                  <a:schemeClr val="bg1">
                    <a:lumMod val="95000"/>
                  </a:schemeClr>
                </a:gs>
                <a:gs pos="50000">
                  <a:schemeClr val="bg1">
                    <a:lumMod val="75000"/>
                  </a:schemeClr>
                </a:gs>
                <a:gs pos="100000">
                  <a:schemeClr val="bg1">
                    <a:lumMod val="65000"/>
                  </a:schemeClr>
                </a:gs>
              </a:gsLst>
              <a:path path="rect">
                <a:fillToRect r="100000" b="100000"/>
              </a:path>
              <a:tileRect l="-100000" t="-100000"/>
            </a:gradFill>
            <a:ln>
              <a:noFill/>
            </a:ln>
            <a:effectLst>
              <a:outerShdw blurRad="50800" dist="38100" dir="8100000" algn="tr"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algn="ctr"/>
              <a:endParaRPr lang="zh-CN" altLang="en-US" dirty="0"/>
            </a:p>
          </p:txBody>
        </p:sp>
        <p:sp>
          <p:nvSpPr>
            <p:cNvPr id="8" name="平行四边形 7"/>
            <p:cNvSpPr/>
            <p:nvPr/>
          </p:nvSpPr>
          <p:spPr>
            <a:xfrm>
              <a:off x="5079085" y="2792895"/>
              <a:ext cx="5259190" cy="506095"/>
            </a:xfrm>
            <a:prstGeom prst="parallelogram">
              <a:avLst>
                <a:gd name="adj" fmla="val 42707"/>
              </a:avLst>
            </a:prstGeom>
            <a:effectLst>
              <a:outerShdw blurRad="50800" dist="38100" dir="8100000" algn="tr" rotWithShape="0">
                <a:prstClr val="black">
                  <a:alpha val="40000"/>
                </a:prstClr>
              </a:outerShdw>
            </a:effectLst>
          </p:spPr>
          <p:style>
            <a:lnRef idx="3">
              <a:schemeClr val="lt1"/>
            </a:lnRef>
            <a:fillRef idx="1">
              <a:schemeClr val="accent1"/>
            </a:fillRef>
            <a:effectRef idx="1">
              <a:schemeClr val="accent1"/>
            </a:effectRef>
            <a:fontRef idx="minor">
              <a:schemeClr val="lt1"/>
            </a:fontRef>
          </p:style>
          <p:txBody>
            <a:bodyPr rtlCol="0" anchor="ctr"/>
            <a:lstStyle/>
            <a:p>
              <a:pPr lvl="0" algn="ctr"/>
              <a:r>
                <a:rPr lang="zh-CN" altLang="en-US" b="1" dirty="0">
                  <a:solidFill>
                    <a:srgbClr val="FFFF00"/>
                  </a:solidFill>
                  <a:sym typeface="+mn-ea"/>
                </a:rPr>
                <a:t>国家卫健委第二批</a:t>
              </a:r>
              <a:r>
                <a:rPr lang="en-US" altLang="zh-CN" b="1" dirty="0">
                  <a:solidFill>
                    <a:srgbClr val="FFFF00"/>
                  </a:solidFill>
                  <a:sym typeface="+mn-ea"/>
                </a:rPr>
                <a:t>《</a:t>
              </a:r>
              <a:r>
                <a:rPr lang="zh-CN" altLang="en-US" b="1" dirty="0">
                  <a:solidFill>
                    <a:srgbClr val="FFFF00"/>
                  </a:solidFill>
                  <a:sym typeface="+mn-ea"/>
                </a:rPr>
                <a:t>鼓励仿制药目录</a:t>
              </a:r>
              <a:r>
                <a:rPr lang="en-US" altLang="zh-CN" b="1" dirty="0">
                  <a:solidFill>
                    <a:srgbClr val="FFFF00"/>
                  </a:solidFill>
                  <a:sym typeface="+mn-ea"/>
                </a:rPr>
                <a:t>》</a:t>
              </a:r>
              <a:r>
                <a:rPr lang="zh-CN" altLang="en-US" b="1" dirty="0">
                  <a:solidFill>
                    <a:srgbClr val="FFFF00"/>
                  </a:solidFill>
                  <a:sym typeface="+mn-ea"/>
                </a:rPr>
                <a:t>药品</a:t>
              </a:r>
              <a:endParaRPr lang="zh-CN" b="1" dirty="0">
                <a:solidFill>
                  <a:srgbClr val="FFFF00"/>
                </a:solidFill>
              </a:endParaRPr>
            </a:p>
          </p:txBody>
        </p:sp>
      </p:grpSp>
      <p:grpSp>
        <p:nvGrpSpPr>
          <p:cNvPr id="20" name="组合 19"/>
          <p:cNvGrpSpPr/>
          <p:nvPr/>
        </p:nvGrpSpPr>
        <p:grpSpPr>
          <a:xfrm>
            <a:off x="1900270" y="4874263"/>
            <a:ext cx="6017260" cy="506270"/>
            <a:chOff x="5038209" y="2792895"/>
            <a:chExt cx="5455510" cy="506270"/>
          </a:xfrm>
        </p:grpSpPr>
        <p:sp>
          <p:nvSpPr>
            <p:cNvPr id="21" name="平行四边形 20"/>
            <p:cNvSpPr/>
            <p:nvPr/>
          </p:nvSpPr>
          <p:spPr>
            <a:xfrm>
              <a:off x="5038209" y="2872408"/>
              <a:ext cx="5158408" cy="426757"/>
            </a:xfrm>
            <a:prstGeom prst="parallelogram">
              <a:avLst>
                <a:gd name="adj" fmla="val 33670"/>
              </a:avLst>
            </a:prstGeom>
            <a:gradFill flip="none" rotWithShape="1">
              <a:gsLst>
                <a:gs pos="0">
                  <a:schemeClr val="bg1">
                    <a:lumMod val="95000"/>
                  </a:schemeClr>
                </a:gs>
                <a:gs pos="50000">
                  <a:schemeClr val="bg1">
                    <a:lumMod val="75000"/>
                  </a:schemeClr>
                </a:gs>
                <a:gs pos="100000">
                  <a:schemeClr val="bg1">
                    <a:lumMod val="65000"/>
                  </a:schemeClr>
                </a:gs>
              </a:gsLst>
              <a:path path="rect">
                <a:fillToRect r="100000" b="100000"/>
              </a:path>
              <a:tileRect l="-100000" t="-100000"/>
            </a:gradFill>
            <a:ln>
              <a:noFill/>
            </a:ln>
            <a:effectLst>
              <a:outerShdw blurRad="50800" dist="38100" dir="8100000" algn="tr"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algn="ctr"/>
              <a:endParaRPr lang="zh-CN" altLang="en-US" dirty="0"/>
            </a:p>
          </p:txBody>
        </p:sp>
        <p:sp>
          <p:nvSpPr>
            <p:cNvPr id="22" name="平行四边形 21"/>
            <p:cNvSpPr/>
            <p:nvPr/>
          </p:nvSpPr>
          <p:spPr>
            <a:xfrm>
              <a:off x="5079085" y="2792895"/>
              <a:ext cx="5414634" cy="506095"/>
            </a:xfrm>
            <a:prstGeom prst="parallelogram">
              <a:avLst>
                <a:gd name="adj" fmla="val 42707"/>
              </a:avLst>
            </a:prstGeom>
            <a:effectLst>
              <a:outerShdw blurRad="50800" dist="38100" dir="8100000" algn="tr" rotWithShape="0">
                <a:prstClr val="black">
                  <a:alpha val="40000"/>
                </a:prstClr>
              </a:outerShdw>
            </a:effectLst>
          </p:spPr>
          <p:style>
            <a:lnRef idx="3">
              <a:schemeClr val="lt1"/>
            </a:lnRef>
            <a:fillRef idx="1">
              <a:schemeClr val="accent1"/>
            </a:fillRef>
            <a:effectRef idx="1">
              <a:schemeClr val="accent1"/>
            </a:effectRef>
            <a:fontRef idx="minor">
              <a:schemeClr val="lt1"/>
            </a:fontRef>
          </p:style>
          <p:txBody>
            <a:bodyPr rtlCol="0" anchor="ctr"/>
            <a:lstStyle/>
            <a:p>
              <a:pPr algn="ctr"/>
              <a:r>
                <a:rPr lang="zh-CN" b="1" dirty="0">
                  <a:solidFill>
                    <a:srgbClr val="FFFF00"/>
                  </a:solidFill>
                  <a:sym typeface="+mn-ea"/>
                </a:rPr>
                <a:t>高壁垒脂肪乳制剂，靶向性更佳、安全性更好</a:t>
              </a:r>
              <a:endParaRPr lang="zh-CN" b="1" dirty="0">
                <a:solidFill>
                  <a:srgbClr val="FFFF00"/>
                </a:solidFill>
              </a:endParaRPr>
            </a:p>
          </p:txBody>
        </p:sp>
      </p:grpSp>
    </p:spTree>
    <p:custDataLst>
      <p:tags r:id="rId3"/>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流程图: 延期 3"/>
          <p:cNvSpPr/>
          <p:nvPr/>
        </p:nvSpPr>
        <p:spPr>
          <a:xfrm>
            <a:off x="1" y="140144"/>
            <a:ext cx="768096" cy="713232"/>
          </a:xfrm>
          <a:prstGeom prst="flowChartDelay">
            <a:avLst/>
          </a:prstGeom>
          <a:solidFill>
            <a:srgbClr val="3959B9"/>
          </a:solidFill>
          <a:ln>
            <a:solidFill>
              <a:schemeClr val="bg2">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a:latin typeface="Times New Roman" panose="02020603050405020304" pitchFamily="18" charset="0"/>
                <a:cs typeface="Times New Roman" panose="02020603050405020304" pitchFamily="18" charset="0"/>
                <a:sym typeface="Arial" panose="020B0604020202020204" pitchFamily="34" charset="0"/>
              </a:rPr>
              <a:t>04</a:t>
            </a:r>
            <a:endParaRPr lang="en-US" altLang="zh-CN" sz="2800" b="1" dirty="0">
              <a:latin typeface="Times New Roman" panose="02020603050405020304" pitchFamily="18" charset="0"/>
              <a:cs typeface="Times New Roman" panose="02020603050405020304" pitchFamily="18" charset="0"/>
              <a:sym typeface="Arial" panose="020B0604020202020204" pitchFamily="34" charset="0"/>
            </a:endParaRPr>
          </a:p>
        </p:txBody>
      </p:sp>
      <p:sp>
        <p:nvSpPr>
          <p:cNvPr id="5" name="文本框 4"/>
          <p:cNvSpPr txBox="1"/>
          <p:nvPr>
            <p:custDataLst>
              <p:tags r:id="rId1"/>
            </p:custDataLst>
          </p:nvPr>
        </p:nvSpPr>
        <p:spPr>
          <a:xfrm>
            <a:off x="836251" y="27479"/>
            <a:ext cx="11003600" cy="938561"/>
          </a:xfrm>
          <a:prstGeom prst="rect">
            <a:avLst/>
          </a:prstGeom>
          <a:noFill/>
        </p:spPr>
        <p:txBody>
          <a:bodyPr wrap="none" rtlCol="0" anchor="ctr">
            <a:noAutofit/>
          </a:bodyPr>
          <a:lstStyle/>
          <a:p>
            <a:r>
              <a:rPr lang="zh-CN" altLang="en-US" sz="2800" b="1" dirty="0">
                <a:solidFill>
                  <a:srgbClr val="3959B9"/>
                </a:solidFill>
                <a:latin typeface="Times New Roman" panose="02020603050405020304" pitchFamily="18" charset="0"/>
                <a:ea typeface="微软雅黑" panose="020B0503020204020204" charset="-122"/>
                <a:cs typeface="微软雅黑" panose="020B0503020204020204" charset="-122"/>
                <a:sym typeface="Arial" panose="020B0604020202020204" pitchFamily="34" charset="0"/>
              </a:rPr>
              <a:t>创新性</a:t>
            </a:r>
            <a:endParaRPr lang="zh-CN" altLang="en-US" sz="2800" b="1" dirty="0">
              <a:solidFill>
                <a:srgbClr val="3959B9"/>
              </a:solidFill>
              <a:latin typeface="Times New Roman" panose="02020603050405020304" pitchFamily="18" charset="0"/>
              <a:ea typeface="微软雅黑" panose="020B0503020204020204" charset="-122"/>
              <a:cs typeface="微软雅黑" panose="020B0503020204020204" charset="-122"/>
              <a:sym typeface="Arial" panose="020B0604020202020204" pitchFamily="34" charset="0"/>
            </a:endParaRPr>
          </a:p>
        </p:txBody>
      </p:sp>
      <p:sp>
        <p:nvSpPr>
          <p:cNvPr id="6" name="圆角矩形 5"/>
          <p:cNvSpPr/>
          <p:nvPr/>
        </p:nvSpPr>
        <p:spPr>
          <a:xfrm>
            <a:off x="193040" y="1309370"/>
            <a:ext cx="3893185" cy="4654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rgbClr val="FFFF00"/>
                </a:solidFill>
                <a:latin typeface="Times New Roman" panose="02020603050405020304" pitchFamily="18" charset="0"/>
                <a:ea typeface="微软雅黑" panose="020B0503020204020204" charset="-122"/>
                <a:sym typeface="Arial" panose="020B0604020202020204" pitchFamily="34" charset="0"/>
              </a:rPr>
              <a:t>国家卫健委鼓励仿制药目录清单药品</a:t>
            </a:r>
            <a:endParaRPr lang="zh-CN" altLang="en-US" b="1" dirty="0">
              <a:solidFill>
                <a:srgbClr val="FFFF00"/>
              </a:solidFill>
              <a:latin typeface="Times New Roman" panose="02020603050405020304" pitchFamily="18" charset="0"/>
              <a:ea typeface="微软雅黑" panose="020B0503020204020204" charset="-122"/>
              <a:sym typeface="Arial" panose="020B0604020202020204" pitchFamily="34" charset="0"/>
            </a:endParaRPr>
          </a:p>
        </p:txBody>
      </p:sp>
      <p:grpSp>
        <p:nvGrpSpPr>
          <p:cNvPr id="10" name="组合 9"/>
          <p:cNvGrpSpPr/>
          <p:nvPr/>
        </p:nvGrpSpPr>
        <p:grpSpPr>
          <a:xfrm>
            <a:off x="118110" y="2545080"/>
            <a:ext cx="4149725" cy="3682365"/>
            <a:chOff x="610671" y="2073350"/>
            <a:chExt cx="3970564" cy="3294804"/>
          </a:xfrm>
        </p:grpSpPr>
        <p:pic>
          <p:nvPicPr>
            <p:cNvPr id="7" name="图片 6"/>
            <p:cNvPicPr>
              <a:picLocks noChangeAspect="1"/>
            </p:cNvPicPr>
            <p:nvPr/>
          </p:nvPicPr>
          <p:blipFill rotWithShape="1">
            <a:blip r:embed="rId2"/>
            <a:srcRect l="7107" t="14045" r="8144"/>
            <a:stretch>
              <a:fillRect/>
            </a:stretch>
          </p:blipFill>
          <p:spPr>
            <a:xfrm>
              <a:off x="610671" y="2073350"/>
              <a:ext cx="3970564" cy="3294804"/>
            </a:xfrm>
            <a:prstGeom prst="rect">
              <a:avLst/>
            </a:prstGeom>
          </p:spPr>
        </p:pic>
        <p:sp>
          <p:nvSpPr>
            <p:cNvPr id="8" name="文本框 7"/>
            <p:cNvSpPr txBox="1"/>
            <p:nvPr/>
          </p:nvSpPr>
          <p:spPr>
            <a:xfrm>
              <a:off x="769168" y="3788736"/>
              <a:ext cx="3665358" cy="212435"/>
            </a:xfrm>
            <a:prstGeom prst="rect">
              <a:avLst/>
            </a:prstGeom>
            <a:noFill/>
            <a:ln w="44450">
              <a:solidFill>
                <a:srgbClr val="FF0000"/>
              </a:solidFill>
            </a:ln>
          </p:spPr>
          <p:txBody>
            <a:bodyPr wrap="square" rtlCol="0">
              <a:noAutofit/>
            </a:bodyPr>
            <a:lstStyle/>
            <a:p>
              <a:endParaRPr lang="zh-CN" altLang="en-US">
                <a:latin typeface="Times New Roman" panose="02020603050405020304" pitchFamily="18" charset="0"/>
                <a:cs typeface="Times New Roman" panose="02020603050405020304" pitchFamily="18" charset="0"/>
              </a:endParaRPr>
            </a:p>
          </p:txBody>
        </p:sp>
      </p:grpSp>
      <p:sp>
        <p:nvSpPr>
          <p:cNvPr id="9" name="文本框 8"/>
          <p:cNvSpPr txBox="1"/>
          <p:nvPr/>
        </p:nvSpPr>
        <p:spPr>
          <a:xfrm>
            <a:off x="193040" y="1950085"/>
            <a:ext cx="4074795" cy="460375"/>
          </a:xfrm>
          <a:prstGeom prst="rect">
            <a:avLst/>
          </a:prstGeom>
          <a:noFill/>
        </p:spPr>
        <p:txBody>
          <a:bodyPr wrap="square" rtlCol="0">
            <a:spAutoFit/>
          </a:bodyPr>
          <a:lstStyle/>
          <a:p>
            <a:pPr marL="285750" indent="-285750">
              <a:lnSpc>
                <a:spcPct val="150000"/>
              </a:lnSpc>
              <a:buFont typeface="Wingdings" panose="05000000000000000000" pitchFamily="2" charset="2"/>
              <a:buChar char="p"/>
            </a:pPr>
            <a:r>
              <a:rPr lang="zh-CN" altLang="en-US" sz="1600" dirty="0">
                <a:latin typeface="Times New Roman" panose="02020603050405020304" pitchFamily="18" charset="0"/>
                <a:cs typeface="Times New Roman" panose="02020603050405020304" pitchFamily="18" charset="0"/>
              </a:rPr>
              <a:t>急临床所急，</a:t>
            </a:r>
            <a:r>
              <a:rPr lang="en-US" altLang="zh-CN" sz="1600" b="1" dirty="0">
                <a:solidFill>
                  <a:srgbClr val="FF0000"/>
                </a:solidFill>
                <a:latin typeface="Times New Roman" panose="02020603050405020304" pitchFamily="18" charset="0"/>
                <a:cs typeface="Times New Roman" panose="02020603050405020304" pitchFamily="18" charset="0"/>
              </a:rPr>
              <a:t>3</a:t>
            </a:r>
            <a:r>
              <a:rPr lang="zh-CN" altLang="en-US" sz="1600" b="1" dirty="0">
                <a:solidFill>
                  <a:srgbClr val="FF0000"/>
                </a:solidFill>
                <a:latin typeface="Times New Roman" panose="02020603050405020304" pitchFamily="18" charset="0"/>
                <a:cs typeface="Times New Roman" panose="02020603050405020304" pitchFamily="18" charset="0"/>
              </a:rPr>
              <a:t>类新药，国内首仿独家</a:t>
            </a:r>
            <a:endParaRPr lang="zh-CN" altLang="en-US" sz="1600" b="1" dirty="0">
              <a:solidFill>
                <a:srgbClr val="FF0000"/>
              </a:solidFill>
              <a:latin typeface="Times New Roman" panose="02020603050405020304" pitchFamily="18" charset="0"/>
              <a:cs typeface="Times New Roman" panose="02020603050405020304" pitchFamily="18" charset="0"/>
            </a:endParaRPr>
          </a:p>
        </p:txBody>
      </p:sp>
      <p:sp>
        <p:nvSpPr>
          <p:cNvPr id="18" name="圆角矩形 11"/>
          <p:cNvSpPr/>
          <p:nvPr/>
        </p:nvSpPr>
        <p:spPr>
          <a:xfrm>
            <a:off x="4342765" y="1309370"/>
            <a:ext cx="3686175" cy="4654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b="1" noProof="0" dirty="0">
                <a:ln>
                  <a:noFill/>
                </a:ln>
                <a:solidFill>
                  <a:srgbClr val="FFFF00"/>
                </a:solidFill>
                <a:effectLst/>
                <a:uLnTx/>
                <a:uFillTx/>
                <a:latin typeface="Times New Roman" panose="02020603050405020304" pitchFamily="18" charset="0"/>
                <a:ea typeface="微软雅黑" panose="020B0503020204020204" charset="-122"/>
                <a:sym typeface="+mn-ea"/>
              </a:rPr>
              <a:t>分子结构创新</a:t>
            </a:r>
            <a:r>
              <a:rPr kumimoji="0" lang="zh-CN" altLang="en-US" sz="1800" b="1" i="0" u="none" strike="noStrike" kern="1200" cap="none" spc="0" normalizeH="0" baseline="0" noProof="0" dirty="0">
                <a:ln>
                  <a:noFill/>
                </a:ln>
                <a:solidFill>
                  <a:srgbClr val="FFFF00"/>
                </a:solidFill>
                <a:effectLst/>
                <a:uLnTx/>
                <a:uFillTx/>
                <a:latin typeface="Times New Roman" panose="02020603050405020304" pitchFamily="18" charset="0"/>
                <a:ea typeface="微软雅黑" panose="020B0503020204020204" charset="-122"/>
                <a:cs typeface="+mn-cs"/>
                <a:sym typeface="Arial" panose="020B0604020202020204" pitchFamily="34" charset="0"/>
              </a:rPr>
              <a:t>，实现快速精准降压</a:t>
            </a:r>
            <a:endParaRPr kumimoji="0" lang="en-US" altLang="zh-CN" sz="1800" b="1" i="0" u="none" strike="noStrike" kern="1200" cap="none" spc="0" normalizeH="0" baseline="0" noProof="0" dirty="0">
              <a:ln>
                <a:noFill/>
              </a:ln>
              <a:solidFill>
                <a:srgbClr val="FFFF00"/>
              </a:solidFill>
              <a:effectLst/>
              <a:uLnTx/>
              <a:uFillTx/>
              <a:latin typeface="Times New Roman" panose="02020603050405020304" pitchFamily="18" charset="0"/>
              <a:ea typeface="微软雅黑" panose="020B0503020204020204" charset="-122"/>
              <a:cs typeface="+mn-cs"/>
              <a:sym typeface="Arial" panose="020B0604020202020204" pitchFamily="34" charset="0"/>
            </a:endParaRPr>
          </a:p>
        </p:txBody>
      </p:sp>
      <p:sp>
        <p:nvSpPr>
          <p:cNvPr id="19" name="文本框 18"/>
          <p:cNvSpPr txBox="1"/>
          <p:nvPr/>
        </p:nvSpPr>
        <p:spPr>
          <a:xfrm>
            <a:off x="4342765" y="1950085"/>
            <a:ext cx="3685540" cy="3117850"/>
          </a:xfrm>
          <a:prstGeom prst="rect">
            <a:avLst/>
          </a:prstGeom>
          <a:noFill/>
        </p:spPr>
        <p:txBody>
          <a:bodyPr wrap="square" rtlCol="0">
            <a:spAutoFit/>
          </a:bodyPr>
          <a:lstStyle/>
          <a:p>
            <a:pPr marL="285750" marR="0" lvl="0" indent="-285750" algn="just" defTabSz="914400" rtl="0" fontAlgn="auto">
              <a:lnSpc>
                <a:spcPts val="2800"/>
              </a:lnSpc>
              <a:spcBef>
                <a:spcPts val="600"/>
              </a:spcBef>
              <a:spcAft>
                <a:spcPts val="0"/>
              </a:spcAft>
              <a:buClrTx/>
              <a:buSzTx/>
              <a:buFont typeface="Wingdings" panose="05000000000000000000" pitchFamily="2" charset="2"/>
              <a:buChar char="p"/>
              <a:defRPr/>
            </a:pPr>
            <a:r>
              <a:rPr lang="zh-CN" altLang="en-US" sz="1600" noProof="0" dirty="0">
                <a:ln>
                  <a:noFill/>
                </a:ln>
                <a:solidFill>
                  <a:srgbClr val="000000"/>
                </a:solidFill>
                <a:effectLst/>
                <a:uLnTx/>
                <a:uFillTx/>
                <a:latin typeface="Times New Roman" panose="02020603050405020304" pitchFamily="18" charset="0"/>
                <a:ea typeface="微软雅黑" panose="020B0503020204020204" charset="-122"/>
                <a:sym typeface="+mn-ea"/>
              </a:rPr>
              <a:t>本品分子结构创新，实现快速精准降压，是治疗高血压急症、恶性高血压目美国、欧盟、中国等权威指南</a:t>
            </a:r>
            <a:r>
              <a:rPr lang="zh-CN" altLang="en-US" sz="1600" b="1" noProof="0" dirty="0">
                <a:ln>
                  <a:noFill/>
                </a:ln>
                <a:solidFill>
                  <a:srgbClr val="000000"/>
                </a:solidFill>
                <a:effectLst/>
                <a:uLnTx/>
                <a:uFillTx/>
                <a:latin typeface="Times New Roman" panose="02020603050405020304" pitchFamily="18" charset="0"/>
                <a:ea typeface="微软雅黑" panose="020B0503020204020204" charset="-122"/>
                <a:sym typeface="+mn-ea"/>
              </a:rPr>
              <a:t>首选推荐治疗药物</a:t>
            </a:r>
            <a:r>
              <a:rPr lang="zh-CN" altLang="en-US" sz="1600" noProof="0" dirty="0">
                <a:ln>
                  <a:noFill/>
                </a:ln>
                <a:solidFill>
                  <a:srgbClr val="000000"/>
                </a:solidFill>
                <a:effectLst/>
                <a:uLnTx/>
                <a:uFillTx/>
                <a:latin typeface="Times New Roman" panose="02020603050405020304" pitchFamily="18" charset="0"/>
                <a:ea typeface="微软雅黑" panose="020B0503020204020204" charset="-122"/>
                <a:sym typeface="+mn-ea"/>
              </a:rPr>
              <a:t>。</a:t>
            </a:r>
            <a:endParaRPr kumimoji="0" lang="zh-CN"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charset="-122"/>
              <a:cs typeface="+mn-cs"/>
            </a:endParaRPr>
          </a:p>
          <a:p>
            <a:pPr marL="285750" marR="0" lvl="0" indent="-285750" algn="just" defTabSz="914400" rtl="0" fontAlgn="auto">
              <a:lnSpc>
                <a:spcPts val="2800"/>
              </a:lnSpc>
              <a:spcBef>
                <a:spcPts val="600"/>
              </a:spcBef>
              <a:spcAft>
                <a:spcPts val="0"/>
              </a:spcAft>
              <a:buClrTx/>
              <a:buSzTx/>
              <a:buFont typeface="Wingdings" panose="05000000000000000000" pitchFamily="2" charset="2"/>
              <a:buChar char="p"/>
              <a:defRPr/>
            </a:pPr>
            <a:r>
              <a:rPr kumimoji="0" lang="zh-CN"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charset="-122"/>
                <a:cs typeface="+mn-cs"/>
              </a:rPr>
              <a:t>氯维地平较尼卡地平</a:t>
            </a:r>
            <a:r>
              <a:rPr kumimoji="0" lang="zh-CN" alt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charset="-122"/>
                <a:cs typeface="+mn-cs"/>
              </a:rPr>
              <a:t>起效更快</a:t>
            </a:r>
            <a:r>
              <a:rPr kumimoji="0" lang="zh-CN"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charset="-122"/>
                <a:cs typeface="+mn-cs"/>
              </a:rPr>
              <a:t>，</a:t>
            </a:r>
            <a:r>
              <a:rPr kumimoji="0" lang="zh-CN" altLang="en-US" sz="16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panose="020B0503020204020204" charset="-122"/>
                <a:cs typeface="+mn-cs"/>
              </a:rPr>
              <a:t>可快速并实时精准调节血压</a:t>
            </a:r>
            <a:r>
              <a:rPr kumimoji="0" lang="zh-CN" altLang="en-US" sz="1600" i="0" u="none" strike="noStrike" kern="1200" cap="none" spc="0" normalizeH="0" baseline="0" noProof="0" dirty="0">
                <a:ln>
                  <a:noFill/>
                </a:ln>
                <a:solidFill>
                  <a:schemeClr val="tx1"/>
                </a:solidFill>
                <a:effectLst/>
                <a:uLnTx/>
                <a:uFillTx/>
                <a:latin typeface="Times New Roman" panose="02020603050405020304" pitchFamily="18" charset="0"/>
                <a:ea typeface="微软雅黑" panose="020B0503020204020204" charset="-122"/>
                <a:cs typeface="+mn-cs"/>
              </a:rPr>
              <a:t>。</a:t>
            </a:r>
            <a:endParaRPr kumimoji="0" lang="en-US" altLang="zh-CN" sz="16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panose="020B0503020204020204" charset="-122"/>
              <a:cs typeface="+mn-cs"/>
            </a:endParaRPr>
          </a:p>
          <a:p>
            <a:pPr marL="285750" marR="0" lvl="0" indent="-285750" algn="just" defTabSz="914400" rtl="0" fontAlgn="auto">
              <a:lnSpc>
                <a:spcPts val="2800"/>
              </a:lnSpc>
              <a:spcBef>
                <a:spcPts val="600"/>
              </a:spcBef>
              <a:spcAft>
                <a:spcPts val="0"/>
              </a:spcAft>
              <a:buClrTx/>
              <a:buSzTx/>
              <a:buFont typeface="Wingdings" panose="05000000000000000000" pitchFamily="2" charset="2"/>
              <a:buChar char="p"/>
              <a:defRPr/>
            </a:pPr>
            <a:r>
              <a:rPr kumimoji="0" lang="zh-CN"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charset="-122"/>
                <a:cs typeface="+mn-cs"/>
              </a:rPr>
              <a:t>不依赖肝肾代谢，</a:t>
            </a:r>
            <a:r>
              <a:rPr kumimoji="0" lang="zh-CN" alt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charset="-122"/>
                <a:cs typeface="+mn-cs"/>
              </a:rPr>
              <a:t>不良反应发生率低，</a:t>
            </a:r>
            <a:r>
              <a:rPr kumimoji="0" lang="zh-CN" altLang="en-US" sz="16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panose="020B0503020204020204" charset="-122"/>
                <a:cs typeface="+mn-cs"/>
              </a:rPr>
              <a:t>可适用于肝肾功能异常患者</a:t>
            </a:r>
            <a:r>
              <a:rPr kumimoji="0" lang="zh-CN" altLang="en-US" sz="1600" i="0" u="none" strike="noStrike" kern="1200" cap="none" spc="0" normalizeH="0" baseline="0" noProof="0" dirty="0">
                <a:ln>
                  <a:noFill/>
                </a:ln>
                <a:solidFill>
                  <a:schemeClr val="tx1"/>
                </a:solidFill>
                <a:effectLst/>
                <a:uLnTx/>
                <a:uFillTx/>
                <a:latin typeface="Times New Roman" panose="02020603050405020304" pitchFamily="18" charset="0"/>
                <a:ea typeface="微软雅黑" panose="020B0503020204020204" charset="-122"/>
                <a:cs typeface="+mn-cs"/>
              </a:rPr>
              <a:t>。</a:t>
            </a:r>
            <a:endParaRPr kumimoji="0" lang="zh-CN" altLang="en-US" sz="1600" i="0" u="none" strike="noStrike" kern="1200" cap="none" spc="0" normalizeH="0" baseline="0" noProof="0" dirty="0">
              <a:ln>
                <a:noFill/>
              </a:ln>
              <a:solidFill>
                <a:schemeClr val="tx1"/>
              </a:solidFill>
              <a:effectLst/>
              <a:uLnTx/>
              <a:uFillTx/>
              <a:latin typeface="Times New Roman" panose="02020603050405020304" pitchFamily="18" charset="0"/>
              <a:ea typeface="微软雅黑" panose="020B0503020204020204" charset="-122"/>
              <a:cs typeface="+mn-cs"/>
            </a:endParaRPr>
          </a:p>
        </p:txBody>
      </p:sp>
      <p:sp>
        <p:nvSpPr>
          <p:cNvPr id="3" name="文本框 2"/>
          <p:cNvSpPr txBox="1"/>
          <p:nvPr/>
        </p:nvSpPr>
        <p:spPr>
          <a:xfrm>
            <a:off x="8150225" y="1950085"/>
            <a:ext cx="3847465" cy="2604770"/>
          </a:xfrm>
          <a:prstGeom prst="rect">
            <a:avLst/>
          </a:prstGeom>
          <a:noFill/>
        </p:spPr>
        <p:txBody>
          <a:bodyPr wrap="square" rtlCol="0">
            <a:spAutoFit/>
          </a:bodyPr>
          <a:lstStyle/>
          <a:p>
            <a:pPr marL="285750" marR="0" lvl="0" indent="-285750" algn="just" defTabSz="914400" rtl="0" fontAlgn="auto">
              <a:lnSpc>
                <a:spcPts val="2800"/>
              </a:lnSpc>
              <a:spcBef>
                <a:spcPts val="0"/>
              </a:spcBef>
              <a:spcAft>
                <a:spcPts val="0"/>
              </a:spcAft>
              <a:buClrTx/>
              <a:buSzTx/>
              <a:buFont typeface="Wingdings" panose="05000000000000000000" pitchFamily="2" charset="2"/>
              <a:buChar char="p"/>
              <a:defRPr/>
            </a:pPr>
            <a:r>
              <a:rPr kumimoji="0" lang="zh-CN"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charset="-122"/>
                <a:cs typeface="+mn-cs"/>
              </a:rPr>
              <a:t>本品</a:t>
            </a:r>
            <a:r>
              <a:rPr kumimoji="0" lang="zh-CN" altLang="en-US" sz="1600" b="0" i="0" u="none" strike="noStrike" cap="none" spc="0" normalizeH="0" baseline="0" dirty="0">
                <a:solidFill>
                  <a:srgbClr val="000000"/>
                </a:solidFill>
                <a:latin typeface="Times New Roman" panose="02020603050405020304" pitchFamily="18" charset="0"/>
                <a:ea typeface="微软雅黑" panose="020B0503020204020204" charset="-122"/>
              </a:rPr>
              <a:t>采用具有技术壁垒的脂肪乳剂型，提高药物溶解度与稳定性，</a:t>
            </a:r>
            <a:r>
              <a:rPr kumimoji="0" lang="zh-CN" alt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charset="-122"/>
                <a:cs typeface="+mn-cs"/>
              </a:rPr>
              <a:t>实现精准给药</a:t>
            </a:r>
            <a:r>
              <a:rPr kumimoji="0" lang="zh-CN"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charset="-122"/>
                <a:cs typeface="+mn-cs"/>
              </a:rPr>
              <a:t>，</a:t>
            </a:r>
            <a:r>
              <a:rPr kumimoji="0" lang="zh-CN" altLang="en-US" sz="16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panose="020B0503020204020204" charset="-122"/>
                <a:cs typeface="+mn-cs"/>
              </a:rPr>
              <a:t>技术难度与成本大幅高于普通注射剂</a:t>
            </a:r>
            <a:r>
              <a:rPr kumimoji="0" lang="zh-CN" altLang="en-US" sz="1600" i="0" u="none" strike="noStrike" kern="1200" cap="none" spc="0" normalizeH="0" baseline="0" noProof="0" dirty="0">
                <a:ln>
                  <a:noFill/>
                </a:ln>
                <a:solidFill>
                  <a:schemeClr val="tx1"/>
                </a:solidFill>
                <a:effectLst/>
                <a:uLnTx/>
                <a:uFillTx/>
                <a:latin typeface="Times New Roman" panose="02020603050405020304" pitchFamily="18" charset="0"/>
                <a:ea typeface="微软雅黑" panose="020B0503020204020204" charset="-122"/>
                <a:cs typeface="+mn-cs"/>
              </a:rPr>
              <a:t>。</a:t>
            </a:r>
            <a:endParaRPr lang="en-US" altLang="zh-CN" sz="1600" b="1" dirty="0">
              <a:solidFill>
                <a:srgbClr val="FF0000"/>
              </a:solidFill>
              <a:highlight>
                <a:srgbClr val="FFFF00"/>
              </a:highlight>
              <a:latin typeface="Times New Roman" panose="02020603050405020304" pitchFamily="18" charset="0"/>
              <a:ea typeface="微软雅黑" panose="020B0503020204020204" charset="-122"/>
            </a:endParaRPr>
          </a:p>
          <a:p>
            <a:pPr marL="285750" marR="0" lvl="0" indent="-285750" algn="just" defTabSz="914400" rtl="0" fontAlgn="auto">
              <a:lnSpc>
                <a:spcPts val="2800"/>
              </a:lnSpc>
              <a:spcBef>
                <a:spcPts val="0"/>
              </a:spcBef>
              <a:spcAft>
                <a:spcPts val="0"/>
              </a:spcAft>
              <a:buClrTx/>
              <a:buSzTx/>
              <a:buFont typeface="Wingdings" panose="05000000000000000000" pitchFamily="2" charset="2"/>
              <a:buChar char="p"/>
              <a:defRPr/>
            </a:pPr>
            <a:r>
              <a:rPr kumimoji="0" lang="zh-CN"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charset="-122"/>
                <a:cs typeface="+mn-cs"/>
              </a:rPr>
              <a:t>本品为</a:t>
            </a:r>
            <a:r>
              <a:rPr kumimoji="0" lang="zh-CN" altLang="en-US" sz="1600" b="1" i="0" u="none" strike="noStrike" kern="1200" cap="none" spc="0" normalizeH="0" baseline="0" noProof="0" dirty="0">
                <a:ln>
                  <a:noFill/>
                </a:ln>
                <a:effectLst/>
                <a:uLnTx/>
                <a:uFillTx/>
                <a:latin typeface="Times New Roman" panose="02020603050405020304" pitchFamily="18" charset="0"/>
                <a:ea typeface="微软雅黑" panose="020B0503020204020204" charset="-122"/>
                <a:cs typeface="+mn-cs"/>
              </a:rPr>
              <a:t>即用型无菌注射剂</a:t>
            </a:r>
            <a:r>
              <a:rPr kumimoji="0" lang="zh-CN"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charset="-122"/>
                <a:cs typeface="+mn-cs"/>
              </a:rPr>
              <a:t>，使用时无需稀释，</a:t>
            </a:r>
            <a:r>
              <a:rPr kumimoji="0" lang="zh-CN" alt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charset="-122"/>
                <a:cs typeface="+mn-cs"/>
              </a:rPr>
              <a:t>满足快速降压需求，</a:t>
            </a:r>
            <a:r>
              <a:rPr kumimoji="0" lang="zh-CN" altLang="en-US" sz="16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panose="020B0503020204020204" charset="-122"/>
                <a:cs typeface="+mn-cs"/>
              </a:rPr>
              <a:t>提高临床应用便利性。</a:t>
            </a:r>
            <a:endParaRPr kumimoji="0" lang="zh-CN" altLang="en-US" sz="16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panose="020B0503020204020204" charset="-122"/>
              <a:cs typeface="+mn-cs"/>
            </a:endParaRPr>
          </a:p>
        </p:txBody>
      </p:sp>
      <p:sp>
        <p:nvSpPr>
          <p:cNvPr id="11" name="圆角矩形 10"/>
          <p:cNvSpPr/>
          <p:nvPr/>
        </p:nvSpPr>
        <p:spPr>
          <a:xfrm>
            <a:off x="8232140" y="1309370"/>
            <a:ext cx="3870960" cy="4654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b="1" dirty="0">
                <a:solidFill>
                  <a:srgbClr val="FFFF00"/>
                </a:solidFill>
                <a:latin typeface="Times New Roman" panose="02020603050405020304" pitchFamily="18" charset="0"/>
                <a:ea typeface="微软雅黑" panose="020B0503020204020204" charset="-122"/>
                <a:sym typeface="+mn-ea"/>
              </a:rPr>
              <a:t>具有技术壁垒的脂肪乳剂型</a:t>
            </a:r>
            <a:endParaRPr kumimoji="0" lang="zh-CN" altLang="en-US" sz="1800" b="1" i="0" u="none" strike="noStrike" kern="1200" cap="none" spc="0" normalizeH="0" baseline="0" dirty="0">
              <a:solidFill>
                <a:srgbClr val="FFFF00"/>
              </a:solidFill>
              <a:latin typeface="Times New Roman" panose="02020603050405020304" pitchFamily="18" charset="0"/>
              <a:ea typeface="微软雅黑" panose="020B0503020204020204" charset="-122"/>
              <a:cs typeface="+mn-cs"/>
              <a:sym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流程图: 延期 3"/>
          <p:cNvSpPr/>
          <p:nvPr/>
        </p:nvSpPr>
        <p:spPr>
          <a:xfrm>
            <a:off x="1" y="140144"/>
            <a:ext cx="768096" cy="713232"/>
          </a:xfrm>
          <a:prstGeom prst="flowChartDelay">
            <a:avLst/>
          </a:prstGeom>
          <a:solidFill>
            <a:srgbClr val="3959B9"/>
          </a:solidFill>
          <a:ln>
            <a:solidFill>
              <a:schemeClr val="bg2">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a:latin typeface="Times New Roman" panose="02020603050405020304" pitchFamily="18" charset="0"/>
                <a:cs typeface="Times New Roman" panose="02020603050405020304" pitchFamily="18" charset="0"/>
                <a:sym typeface="Arial" panose="020B0604020202020204" pitchFamily="34" charset="0"/>
              </a:rPr>
              <a:t>05</a:t>
            </a:r>
            <a:endParaRPr lang="en-US" altLang="zh-CN" sz="2800" b="1" dirty="0">
              <a:latin typeface="Times New Roman" panose="02020603050405020304" pitchFamily="18" charset="0"/>
              <a:cs typeface="Times New Roman" panose="02020603050405020304" pitchFamily="18" charset="0"/>
              <a:sym typeface="Arial" panose="020B0604020202020204" pitchFamily="34" charset="0"/>
            </a:endParaRPr>
          </a:p>
        </p:txBody>
      </p:sp>
      <p:sp>
        <p:nvSpPr>
          <p:cNvPr id="5" name="文本框 4"/>
          <p:cNvSpPr txBox="1"/>
          <p:nvPr>
            <p:custDataLst>
              <p:tags r:id="rId1"/>
            </p:custDataLst>
          </p:nvPr>
        </p:nvSpPr>
        <p:spPr>
          <a:xfrm>
            <a:off x="854724" y="27479"/>
            <a:ext cx="11003600" cy="938561"/>
          </a:xfrm>
          <a:prstGeom prst="rect">
            <a:avLst/>
          </a:prstGeom>
          <a:noFill/>
        </p:spPr>
        <p:txBody>
          <a:bodyPr wrap="none" rtlCol="0" anchor="ctr">
            <a:noAutofit/>
          </a:bodyPr>
          <a:lstStyle/>
          <a:p>
            <a:r>
              <a:rPr lang="zh-CN" altLang="en-US" sz="2800" b="1" dirty="0">
                <a:solidFill>
                  <a:srgbClr val="3959B9"/>
                </a:solidFill>
                <a:latin typeface="Times New Roman" panose="02020603050405020304" pitchFamily="18" charset="0"/>
                <a:ea typeface="微软雅黑" panose="020B0503020204020204" charset="-122"/>
                <a:cs typeface="微软雅黑" panose="020B0503020204020204" charset="-122"/>
                <a:sym typeface="Arial" panose="020B0604020202020204" pitchFamily="34" charset="0"/>
              </a:rPr>
              <a:t>公平性</a:t>
            </a:r>
            <a:endParaRPr lang="zh-CN" altLang="en-US" sz="2800" b="1" dirty="0">
              <a:solidFill>
                <a:srgbClr val="3959B9"/>
              </a:solidFill>
              <a:latin typeface="Times New Roman" panose="02020603050405020304" pitchFamily="18" charset="0"/>
              <a:ea typeface="微软雅黑" panose="020B0503020204020204" charset="-122"/>
              <a:cs typeface="微软雅黑" panose="020B0503020204020204" charset="-122"/>
              <a:sym typeface="Arial" panose="020B0604020202020204" pitchFamily="34" charset="0"/>
            </a:endParaRPr>
          </a:p>
        </p:txBody>
      </p:sp>
      <p:sp>
        <p:nvSpPr>
          <p:cNvPr id="7" name="矩形 6"/>
          <p:cNvSpPr/>
          <p:nvPr/>
        </p:nvSpPr>
        <p:spPr>
          <a:xfrm>
            <a:off x="1200726" y="1062182"/>
            <a:ext cx="1764147" cy="11144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2000" b="1" dirty="0">
                <a:latin typeface="Times New Roman" panose="02020603050405020304" pitchFamily="18" charset="0"/>
              </a:rPr>
              <a:t>公共健康影响显著</a:t>
            </a:r>
            <a:endParaRPr lang="zh-CN" altLang="en-US" sz="2000" b="1" dirty="0">
              <a:latin typeface="Times New Roman" panose="02020603050405020304" pitchFamily="18" charset="0"/>
            </a:endParaRPr>
          </a:p>
        </p:txBody>
      </p:sp>
      <p:sp>
        <p:nvSpPr>
          <p:cNvPr id="8" name="矩形 7"/>
          <p:cNvSpPr/>
          <p:nvPr/>
        </p:nvSpPr>
        <p:spPr>
          <a:xfrm>
            <a:off x="2964873" y="1062183"/>
            <a:ext cx="8672945" cy="1114488"/>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Wingdings" panose="05000000000000000000" pitchFamily="2" charset="2"/>
              <a:buChar char="ü"/>
            </a:pPr>
            <a:r>
              <a:rPr lang="zh-CN" altLang="en-US" sz="1600" dirty="0">
                <a:solidFill>
                  <a:schemeClr val="tx1"/>
                </a:solidFill>
                <a:latin typeface="Times New Roman" panose="02020603050405020304" pitchFamily="18" charset="0"/>
              </a:rPr>
              <a:t>高血压急症是一种有高度危险性的</a:t>
            </a:r>
            <a:r>
              <a:rPr lang="zh-CN" altLang="en-US" sz="1600" b="1" dirty="0">
                <a:solidFill>
                  <a:srgbClr val="FF0000"/>
                </a:solidFill>
                <a:latin typeface="Times New Roman" panose="02020603050405020304" pitchFamily="18" charset="0"/>
              </a:rPr>
              <a:t>心血管急危重症</a:t>
            </a:r>
            <a:r>
              <a:rPr lang="zh-CN" altLang="en-US" sz="1600" dirty="0">
                <a:solidFill>
                  <a:schemeClr val="tx1"/>
                </a:solidFill>
                <a:latin typeface="Times New Roman" panose="02020603050405020304" pitchFamily="18" charset="0"/>
              </a:rPr>
              <a:t>，发病率高、病死率高。</a:t>
            </a:r>
            <a:endParaRPr lang="en-US" altLang="zh-CN" sz="1600" dirty="0">
              <a:solidFill>
                <a:schemeClr val="tx1"/>
              </a:solidFill>
              <a:latin typeface="Times New Roman" panose="02020603050405020304" pitchFamily="18" charset="0"/>
            </a:endParaRPr>
          </a:p>
          <a:p>
            <a:pPr marL="285750" indent="-285750">
              <a:lnSpc>
                <a:spcPct val="150000"/>
              </a:lnSpc>
              <a:buFont typeface="Wingdings" panose="05000000000000000000" pitchFamily="2" charset="2"/>
              <a:buChar char="ü"/>
            </a:pPr>
            <a:r>
              <a:rPr lang="zh-CN" altLang="en-US" sz="1600" dirty="0">
                <a:solidFill>
                  <a:schemeClr val="tx1"/>
                </a:solidFill>
                <a:latin typeface="Times New Roman" panose="02020603050405020304" pitchFamily="18" charset="0"/>
              </a:rPr>
              <a:t>本品被</a:t>
            </a:r>
            <a:r>
              <a:rPr lang="zh-CN" altLang="en-US" sz="1600" b="1" dirty="0">
                <a:solidFill>
                  <a:srgbClr val="FF0000"/>
                </a:solidFill>
                <a:latin typeface="Times New Roman" panose="02020603050405020304" pitchFamily="18" charset="0"/>
              </a:rPr>
              <a:t>纳入国家卫健委第二批</a:t>
            </a:r>
            <a:r>
              <a:rPr lang="en-US" altLang="zh-CN" sz="1600" b="1" dirty="0">
                <a:solidFill>
                  <a:srgbClr val="FF0000"/>
                </a:solidFill>
                <a:latin typeface="Times New Roman" panose="02020603050405020304" pitchFamily="18" charset="0"/>
              </a:rPr>
              <a:t>《</a:t>
            </a:r>
            <a:r>
              <a:rPr lang="zh-CN" altLang="en-US" sz="1600" b="1" dirty="0">
                <a:solidFill>
                  <a:srgbClr val="FF0000"/>
                </a:solidFill>
                <a:latin typeface="Times New Roman" panose="02020603050405020304" pitchFamily="18" charset="0"/>
              </a:rPr>
              <a:t>鼓励仿制药目录</a:t>
            </a:r>
            <a:r>
              <a:rPr lang="en-US" altLang="zh-CN" sz="1600" b="1" dirty="0">
                <a:solidFill>
                  <a:srgbClr val="FF0000"/>
                </a:solidFill>
                <a:latin typeface="Times New Roman" panose="02020603050405020304" pitchFamily="18" charset="0"/>
              </a:rPr>
              <a:t>》</a:t>
            </a:r>
            <a:r>
              <a:rPr lang="zh-CN" altLang="en-US" sz="1600" dirty="0">
                <a:solidFill>
                  <a:schemeClr val="tx1"/>
                </a:solidFill>
                <a:latin typeface="Times New Roman" panose="02020603050405020304" pitchFamily="18" charset="0"/>
              </a:rPr>
              <a:t>，临床中对本品有切实用药需求，是美国、欧盟、中国多国权威指南首选推荐治疗药物。</a:t>
            </a:r>
            <a:endParaRPr lang="zh-CN" altLang="en-US" sz="1600" dirty="0">
              <a:solidFill>
                <a:schemeClr val="tx1"/>
              </a:solidFill>
              <a:latin typeface="Times New Roman" panose="02020603050405020304" pitchFamily="18" charset="0"/>
            </a:endParaRPr>
          </a:p>
        </p:txBody>
      </p:sp>
      <p:sp>
        <p:nvSpPr>
          <p:cNvPr id="15" name="iconfont-11261-3550632"/>
          <p:cNvSpPr/>
          <p:nvPr/>
        </p:nvSpPr>
        <p:spPr>
          <a:xfrm>
            <a:off x="384049" y="1491523"/>
            <a:ext cx="609685" cy="554480"/>
          </a:xfrm>
          <a:custGeom>
            <a:avLst/>
            <a:gdLst>
              <a:gd name="T0" fmla="*/ 10653 w 12516"/>
              <a:gd name="T1" fmla="*/ 10250 h 11381"/>
              <a:gd name="T2" fmla="*/ 10809 w 12516"/>
              <a:gd name="T3" fmla="*/ 9674 h 11381"/>
              <a:gd name="T4" fmla="*/ 10809 w 12516"/>
              <a:gd name="T5" fmla="*/ 8818 h 11381"/>
              <a:gd name="T6" fmla="*/ 8031 w 12516"/>
              <a:gd name="T7" fmla="*/ 5985 h 11381"/>
              <a:gd name="T8" fmla="*/ 9102 w 12516"/>
              <a:gd name="T9" fmla="*/ 3413 h 11381"/>
              <a:gd name="T10" fmla="*/ 8687 w 12516"/>
              <a:gd name="T11" fmla="*/ 1712 h 11381"/>
              <a:gd name="T12" fmla="*/ 10809 w 12516"/>
              <a:gd name="T13" fmla="*/ 4267 h 11381"/>
              <a:gd name="T14" fmla="*/ 9804 w 12516"/>
              <a:gd name="T15" fmla="*/ 6391 h 11381"/>
              <a:gd name="T16" fmla="*/ 12516 w 12516"/>
              <a:gd name="T17" fmla="*/ 8818 h 11381"/>
              <a:gd name="T18" fmla="*/ 12516 w 12516"/>
              <a:gd name="T19" fmla="*/ 9681 h 11381"/>
              <a:gd name="T20" fmla="*/ 11947 w 12516"/>
              <a:gd name="T21" fmla="*/ 10250 h 11381"/>
              <a:gd name="T22" fmla="*/ 10653 w 12516"/>
              <a:gd name="T23" fmla="*/ 10250 h 11381"/>
              <a:gd name="T24" fmla="*/ 4551 w 12516"/>
              <a:gd name="T25" fmla="*/ 6258 h 11381"/>
              <a:gd name="T26" fmla="*/ 1707 w 12516"/>
              <a:gd name="T27" fmla="*/ 3129 h 11381"/>
              <a:gd name="T28" fmla="*/ 4551 w 12516"/>
              <a:gd name="T29" fmla="*/ 0 h 11381"/>
              <a:gd name="T30" fmla="*/ 7396 w 12516"/>
              <a:gd name="T31" fmla="*/ 3129 h 11381"/>
              <a:gd name="T32" fmla="*/ 4551 w 12516"/>
              <a:gd name="T33" fmla="*/ 6258 h 11381"/>
              <a:gd name="T34" fmla="*/ 9102 w 12516"/>
              <a:gd name="T35" fmla="*/ 10243 h 11381"/>
              <a:gd name="T36" fmla="*/ 7965 w 12516"/>
              <a:gd name="T37" fmla="*/ 11381 h 11381"/>
              <a:gd name="T38" fmla="*/ 1138 w 12516"/>
              <a:gd name="T39" fmla="*/ 11381 h 11381"/>
              <a:gd name="T40" fmla="*/ 0 w 12516"/>
              <a:gd name="T41" fmla="*/ 10243 h 11381"/>
              <a:gd name="T42" fmla="*/ 0 w 12516"/>
              <a:gd name="T43" fmla="*/ 9387 h 11381"/>
              <a:gd name="T44" fmla="*/ 4551 w 12516"/>
              <a:gd name="T45" fmla="*/ 6258 h 11381"/>
              <a:gd name="T46" fmla="*/ 9102 w 12516"/>
              <a:gd name="T47" fmla="*/ 9387 h 11381"/>
              <a:gd name="T48" fmla="*/ 9102 w 12516"/>
              <a:gd name="T49" fmla="*/ 10243 h 11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516" h="11381">
                <a:moveTo>
                  <a:pt x="10653" y="10250"/>
                </a:moveTo>
                <a:cubicBezTo>
                  <a:pt x="10756" y="10075"/>
                  <a:pt x="10810" y="9876"/>
                  <a:pt x="10809" y="9674"/>
                </a:cubicBezTo>
                <a:lnTo>
                  <a:pt x="10809" y="8818"/>
                </a:lnTo>
                <a:cubicBezTo>
                  <a:pt x="10809" y="7566"/>
                  <a:pt x="9672" y="6485"/>
                  <a:pt x="8031" y="5985"/>
                </a:cubicBezTo>
                <a:cubicBezTo>
                  <a:pt x="8688" y="5360"/>
                  <a:pt x="9102" y="4440"/>
                  <a:pt x="9102" y="3413"/>
                </a:cubicBezTo>
                <a:cubicBezTo>
                  <a:pt x="9102" y="2794"/>
                  <a:pt x="8951" y="2213"/>
                  <a:pt x="8687" y="1712"/>
                </a:cubicBezTo>
                <a:cubicBezTo>
                  <a:pt x="9872" y="1801"/>
                  <a:pt x="10809" y="2911"/>
                  <a:pt x="10809" y="4267"/>
                </a:cubicBezTo>
                <a:cubicBezTo>
                  <a:pt x="10809" y="5151"/>
                  <a:pt x="10411" y="5931"/>
                  <a:pt x="9804" y="6391"/>
                </a:cubicBezTo>
                <a:cubicBezTo>
                  <a:pt x="11380" y="6732"/>
                  <a:pt x="12516" y="7690"/>
                  <a:pt x="12516" y="8818"/>
                </a:cubicBezTo>
                <a:lnTo>
                  <a:pt x="12516" y="9681"/>
                </a:lnTo>
                <a:cubicBezTo>
                  <a:pt x="12516" y="9995"/>
                  <a:pt x="12261" y="10250"/>
                  <a:pt x="11947" y="10250"/>
                </a:cubicBezTo>
                <a:lnTo>
                  <a:pt x="10653" y="10250"/>
                </a:lnTo>
                <a:close/>
                <a:moveTo>
                  <a:pt x="4551" y="6258"/>
                </a:moveTo>
                <a:cubicBezTo>
                  <a:pt x="2981" y="6258"/>
                  <a:pt x="1707" y="4857"/>
                  <a:pt x="1707" y="3129"/>
                </a:cubicBezTo>
                <a:cubicBezTo>
                  <a:pt x="1707" y="1401"/>
                  <a:pt x="2981" y="0"/>
                  <a:pt x="4551" y="0"/>
                </a:cubicBezTo>
                <a:cubicBezTo>
                  <a:pt x="6122" y="0"/>
                  <a:pt x="7396" y="1401"/>
                  <a:pt x="7396" y="3129"/>
                </a:cubicBezTo>
                <a:cubicBezTo>
                  <a:pt x="7396" y="4857"/>
                  <a:pt x="6122" y="6258"/>
                  <a:pt x="4551" y="6258"/>
                </a:cubicBezTo>
                <a:close/>
                <a:moveTo>
                  <a:pt x="9102" y="10243"/>
                </a:moveTo>
                <a:cubicBezTo>
                  <a:pt x="9102" y="10871"/>
                  <a:pt x="8593" y="11381"/>
                  <a:pt x="7965" y="11381"/>
                </a:cubicBezTo>
                <a:lnTo>
                  <a:pt x="1138" y="11381"/>
                </a:lnTo>
                <a:cubicBezTo>
                  <a:pt x="510" y="11381"/>
                  <a:pt x="0" y="10871"/>
                  <a:pt x="0" y="10243"/>
                </a:cubicBezTo>
                <a:lnTo>
                  <a:pt x="0" y="9387"/>
                </a:lnTo>
                <a:cubicBezTo>
                  <a:pt x="0" y="7658"/>
                  <a:pt x="2038" y="6258"/>
                  <a:pt x="4551" y="6258"/>
                </a:cubicBezTo>
                <a:cubicBezTo>
                  <a:pt x="7065" y="6258"/>
                  <a:pt x="9102" y="7658"/>
                  <a:pt x="9102" y="9387"/>
                </a:cubicBezTo>
                <a:lnTo>
                  <a:pt x="9102" y="1024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6" name="矩形 15"/>
          <p:cNvSpPr/>
          <p:nvPr/>
        </p:nvSpPr>
        <p:spPr>
          <a:xfrm>
            <a:off x="1173480" y="2580640"/>
            <a:ext cx="1764030" cy="20681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2000" b="1" dirty="0">
                <a:latin typeface="Times New Roman" panose="02020603050405020304" pitchFamily="18" charset="0"/>
              </a:rPr>
              <a:t>优化目录结构</a:t>
            </a:r>
            <a:endParaRPr lang="en-US" altLang="zh-CN" sz="2000" b="1" dirty="0">
              <a:latin typeface="Times New Roman" panose="02020603050405020304" pitchFamily="18" charset="0"/>
            </a:endParaRPr>
          </a:p>
          <a:p>
            <a:pPr algn="ctr">
              <a:lnSpc>
                <a:spcPct val="150000"/>
              </a:lnSpc>
            </a:pPr>
            <a:r>
              <a:rPr lang="zh-CN" altLang="en-US" sz="2000" b="1" dirty="0">
                <a:latin typeface="Times New Roman" panose="02020603050405020304" pitchFamily="18" charset="0"/>
              </a:rPr>
              <a:t>满足临床需求</a:t>
            </a:r>
            <a:endParaRPr lang="zh-CN" altLang="en-US" sz="2000" b="1" dirty="0">
              <a:latin typeface="Times New Roman" panose="02020603050405020304" pitchFamily="18" charset="0"/>
            </a:endParaRPr>
          </a:p>
        </p:txBody>
      </p:sp>
      <p:sp>
        <p:nvSpPr>
          <p:cNvPr id="17" name="矩形 16"/>
          <p:cNvSpPr/>
          <p:nvPr/>
        </p:nvSpPr>
        <p:spPr>
          <a:xfrm>
            <a:off x="2937510" y="2581275"/>
            <a:ext cx="8672830" cy="2068195"/>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lnSpc>
                <a:spcPct val="150000"/>
              </a:lnSpc>
              <a:buFont typeface="Wingdings" panose="05000000000000000000" pitchFamily="2" charset="2"/>
              <a:buChar char="ü"/>
            </a:pPr>
            <a:r>
              <a:rPr lang="zh-CN" altLang="en-US" sz="1600" dirty="0">
                <a:solidFill>
                  <a:schemeClr val="tx1"/>
                </a:solidFill>
                <a:latin typeface="Times New Roman" panose="02020603050405020304" pitchFamily="18" charset="0"/>
                <a:cs typeface="Times New Roman" panose="02020603050405020304" pitchFamily="18" charset="0"/>
              </a:rPr>
              <a:t>高血压急症患者应立即快速降压。氯维地平降压起效迅速，</a:t>
            </a:r>
            <a:r>
              <a:rPr lang="zh-CN" altLang="en-US" sz="1600" dirty="0">
                <a:solidFill>
                  <a:schemeClr val="tx1"/>
                </a:solidFill>
                <a:sym typeface="+mn-ea"/>
              </a:rPr>
              <a:t>符合高血压</a:t>
            </a:r>
            <a:r>
              <a:rPr lang="zh-CN" altLang="en-US" sz="1600" noProof="0" dirty="0">
                <a:ln>
                  <a:noFill/>
                </a:ln>
                <a:solidFill>
                  <a:srgbClr val="000000"/>
                </a:solidFill>
                <a:effectLst/>
                <a:uLnTx/>
                <a:uFillTx/>
                <a:latin typeface="Arial" panose="020B0604020202020204"/>
                <a:ea typeface="微软雅黑" panose="020B0503020204020204" charset="-122"/>
                <a:sym typeface="+mn-ea"/>
              </a:rPr>
              <a:t>危重症精准调节血压的需求</a:t>
            </a:r>
            <a:r>
              <a:rPr lang="zh-CN" altLang="en-US" sz="1600" dirty="0">
                <a:solidFill>
                  <a:schemeClr val="tx1"/>
                </a:solidFill>
                <a:latin typeface="Times New Roman" panose="02020603050405020304" pitchFamily="18" charset="0"/>
                <a:cs typeface="Times New Roman" panose="02020603050405020304" pitchFamily="18" charset="0"/>
              </a:rPr>
              <a:t>，且适用肝肾受损患者、药物相互作用少，相比于同类药品更有效、更安全。</a:t>
            </a:r>
            <a:r>
              <a:rPr lang="zh-CN" altLang="en-US" sz="1600" b="1" kern="0" dirty="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ea"/>
              </a:rPr>
              <a:t>为临床治疗急性高血压提供了一个更优的治疗药物，显著降低了患者的重症及死亡率</a:t>
            </a:r>
            <a:r>
              <a:rPr lang="zh-CN" altLang="en-US" sz="1600" kern="0" dirty="0">
                <a:solidFill>
                  <a:schemeClr val="tx1"/>
                </a:solidFill>
                <a:latin typeface="Times New Roman" panose="02020603050405020304" pitchFamily="18" charset="0"/>
                <a:ea typeface="微软雅黑" panose="020B0503020204020204" charset="-122"/>
                <a:cs typeface="Times New Roman" panose="02020603050405020304" pitchFamily="18" charset="0"/>
                <a:sym typeface="+mn-ea"/>
              </a:rPr>
              <a:t>。</a:t>
            </a:r>
            <a:endParaRPr lang="zh-CN" altLang="en-US" sz="1600" dirty="0">
              <a:solidFill>
                <a:schemeClr val="tx1"/>
              </a:solidFill>
              <a:latin typeface="Times New Roman" panose="02020603050405020304" pitchFamily="18" charset="0"/>
              <a:cs typeface="Times New Roman" panose="02020603050405020304" pitchFamily="18" charset="0"/>
            </a:endParaRPr>
          </a:p>
          <a:p>
            <a:pPr marL="285750" indent="-285750" algn="just">
              <a:lnSpc>
                <a:spcPct val="150000"/>
              </a:lnSpc>
              <a:buFont typeface="Wingdings" panose="05000000000000000000" pitchFamily="2" charset="2"/>
              <a:buChar char="ü"/>
            </a:pPr>
            <a:r>
              <a:rPr lang="zh-CN" altLang="en-US" sz="1600" dirty="0">
                <a:solidFill>
                  <a:schemeClr val="tx1"/>
                </a:solidFill>
                <a:latin typeface="Times New Roman" panose="02020603050405020304" pitchFamily="18" charset="0"/>
                <a:cs typeface="Times New Roman" panose="02020603050405020304" pitchFamily="18" charset="0"/>
              </a:rPr>
              <a:t>纳入医保目录可完善目录结构，</a:t>
            </a:r>
            <a:r>
              <a:rPr lang="zh-CN" altLang="en-US" sz="1600" b="1" dirty="0">
                <a:solidFill>
                  <a:srgbClr val="FF0000"/>
                </a:solidFill>
                <a:sym typeface="+mn-ea"/>
              </a:rPr>
              <a:t>为临床用药提供更优选择，为危重病护理带来快速精确控制血压的治疗技术</a:t>
            </a:r>
            <a:r>
              <a:rPr lang="zh-CN" altLang="en-US" sz="1600" b="1" dirty="0">
                <a:solidFill>
                  <a:schemeClr val="tx1"/>
                </a:solidFill>
                <a:sym typeface="+mn-ea"/>
              </a:rPr>
              <a:t>。</a:t>
            </a:r>
            <a:endParaRPr lang="en-US" altLang="zh-CN" sz="1600" b="1" dirty="0">
              <a:solidFill>
                <a:schemeClr val="tx1"/>
              </a:solidFill>
              <a:latin typeface="Times New Roman" panose="02020603050405020304" pitchFamily="18" charset="0"/>
              <a:cs typeface="Times New Roman" panose="02020603050405020304" pitchFamily="18" charset="0"/>
            </a:endParaRPr>
          </a:p>
        </p:txBody>
      </p:sp>
      <p:sp>
        <p:nvSpPr>
          <p:cNvPr id="19" name="iconfont-11261-3550632"/>
          <p:cNvSpPr/>
          <p:nvPr/>
        </p:nvSpPr>
        <p:spPr>
          <a:xfrm>
            <a:off x="379665" y="3330193"/>
            <a:ext cx="583130" cy="609685"/>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 name="connsiteX53" fmla="*/ 373273 h 605239"/>
              <a:gd name="connsiteY53" fmla="*/ 373273 h 605239"/>
              <a:gd name="connsiteX54" fmla="*/ 373273 h 605239"/>
              <a:gd name="connsiteY54" fmla="*/ 373273 h 605239"/>
              <a:gd name="connsiteX55" fmla="*/ 373273 h 605239"/>
              <a:gd name="connsiteY55" fmla="*/ 373273 h 605239"/>
              <a:gd name="connsiteX56" fmla="*/ 373273 h 605239"/>
              <a:gd name="connsiteY56" fmla="*/ 373273 h 605239"/>
              <a:gd name="connsiteX57" fmla="*/ 373273 h 605239"/>
              <a:gd name="connsiteY57" fmla="*/ 373273 h 605239"/>
              <a:gd name="connsiteX58" fmla="*/ 373273 h 605239"/>
              <a:gd name="connsiteY58" fmla="*/ 373273 h 605239"/>
              <a:gd name="connsiteX59" fmla="*/ 373273 h 605239"/>
              <a:gd name="connsiteY59" fmla="*/ 373273 h 605239"/>
              <a:gd name="connsiteX60" fmla="*/ 373273 h 605239"/>
              <a:gd name="connsiteY60" fmla="*/ 373273 h 605239"/>
              <a:gd name="connsiteX61" fmla="*/ 373273 h 605239"/>
              <a:gd name="connsiteY61" fmla="*/ 373273 h 605239"/>
              <a:gd name="connsiteX62" fmla="*/ 373273 h 605239"/>
              <a:gd name="connsiteY62" fmla="*/ 373273 h 605239"/>
              <a:gd name="connsiteX63" fmla="*/ 373273 h 605239"/>
              <a:gd name="connsiteY63" fmla="*/ 373273 h 605239"/>
              <a:gd name="connsiteX64" fmla="*/ 373273 h 605239"/>
              <a:gd name="connsiteY64" fmla="*/ 373273 h 605239"/>
              <a:gd name="connsiteX65" fmla="*/ 373273 h 605239"/>
              <a:gd name="connsiteY65" fmla="*/ 373273 h 605239"/>
              <a:gd name="connsiteX66" fmla="*/ 373273 h 605239"/>
              <a:gd name="connsiteY66" fmla="*/ 373273 h 605239"/>
              <a:gd name="connsiteX67" fmla="*/ 373273 h 605239"/>
              <a:gd name="connsiteY67" fmla="*/ 373273 h 605239"/>
              <a:gd name="connsiteX68" fmla="*/ 373273 h 605239"/>
              <a:gd name="connsiteY68" fmla="*/ 373273 h 605239"/>
              <a:gd name="connsiteX69" fmla="*/ 373273 h 605239"/>
              <a:gd name="connsiteY69" fmla="*/ 373273 h 605239"/>
              <a:gd name="connsiteX70" fmla="*/ 373273 h 605239"/>
              <a:gd name="connsiteY70" fmla="*/ 373273 h 605239"/>
              <a:gd name="connsiteX71" fmla="*/ 373273 h 605239"/>
              <a:gd name="connsiteY71" fmla="*/ 373273 h 605239"/>
              <a:gd name="connsiteX72" fmla="*/ 373273 h 605239"/>
              <a:gd name="connsiteY72" fmla="*/ 373273 h 605239"/>
              <a:gd name="connsiteX73" fmla="*/ 373273 h 605239"/>
              <a:gd name="connsiteY73" fmla="*/ 373273 h 605239"/>
              <a:gd name="connsiteX74" fmla="*/ 373273 h 605239"/>
              <a:gd name="connsiteY74" fmla="*/ 373273 h 605239"/>
              <a:gd name="connsiteX75" fmla="*/ 373273 h 605239"/>
              <a:gd name="connsiteY75" fmla="*/ 373273 h 605239"/>
              <a:gd name="connsiteX76" fmla="*/ 373273 h 605239"/>
              <a:gd name="connsiteY76" fmla="*/ 373273 h 605239"/>
              <a:gd name="connsiteX77" fmla="*/ 373273 h 605239"/>
              <a:gd name="connsiteY77" fmla="*/ 373273 h 605239"/>
              <a:gd name="connsiteX78" fmla="*/ 373273 h 605239"/>
              <a:gd name="connsiteY78" fmla="*/ 373273 h 605239"/>
              <a:gd name="connsiteX79" fmla="*/ 373273 h 605239"/>
              <a:gd name="connsiteY79" fmla="*/ 373273 h 605239"/>
              <a:gd name="connsiteX80" fmla="*/ 373273 h 605239"/>
              <a:gd name="connsiteY80"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581106" h="607568">
                <a:moveTo>
                  <a:pt x="75289" y="538373"/>
                </a:moveTo>
                <a:cubicBezTo>
                  <a:pt x="68067" y="538373"/>
                  <a:pt x="62075" y="544357"/>
                  <a:pt x="62075" y="551721"/>
                </a:cubicBezTo>
                <a:lnTo>
                  <a:pt x="62075" y="553255"/>
                </a:lnTo>
                <a:cubicBezTo>
                  <a:pt x="62075" y="560620"/>
                  <a:pt x="68067" y="566603"/>
                  <a:pt x="75289" y="566603"/>
                </a:cubicBezTo>
                <a:lnTo>
                  <a:pt x="111397" y="566603"/>
                </a:lnTo>
                <a:cubicBezTo>
                  <a:pt x="118772" y="566603"/>
                  <a:pt x="124764" y="560620"/>
                  <a:pt x="124764" y="553255"/>
                </a:cubicBezTo>
                <a:lnTo>
                  <a:pt x="124764" y="551721"/>
                </a:lnTo>
                <a:cubicBezTo>
                  <a:pt x="124764" y="544357"/>
                  <a:pt x="118772" y="538373"/>
                  <a:pt x="111397" y="538373"/>
                </a:cubicBezTo>
                <a:close/>
                <a:moveTo>
                  <a:pt x="110605" y="56311"/>
                </a:moveTo>
                <a:cubicBezTo>
                  <a:pt x="117528" y="56311"/>
                  <a:pt x="123066" y="61833"/>
                  <a:pt x="123066" y="68735"/>
                </a:cubicBezTo>
                <a:lnTo>
                  <a:pt x="123066" y="103245"/>
                </a:lnTo>
                <a:cubicBezTo>
                  <a:pt x="123066" y="109994"/>
                  <a:pt x="117528" y="115515"/>
                  <a:pt x="110605" y="115515"/>
                </a:cubicBezTo>
                <a:cubicBezTo>
                  <a:pt x="103836" y="115515"/>
                  <a:pt x="98298" y="109994"/>
                  <a:pt x="98298" y="103245"/>
                </a:cubicBezTo>
                <a:lnTo>
                  <a:pt x="98298" y="68735"/>
                </a:lnTo>
                <a:cubicBezTo>
                  <a:pt x="98298" y="61833"/>
                  <a:pt x="103836" y="56311"/>
                  <a:pt x="110605" y="56311"/>
                </a:cubicBezTo>
                <a:close/>
                <a:moveTo>
                  <a:pt x="373524" y="54620"/>
                </a:moveTo>
                <a:lnTo>
                  <a:pt x="373524" y="290129"/>
                </a:lnTo>
                <a:lnTo>
                  <a:pt x="540081" y="290129"/>
                </a:lnTo>
                <a:lnTo>
                  <a:pt x="540081" y="54620"/>
                </a:lnTo>
                <a:close/>
                <a:moveTo>
                  <a:pt x="304228" y="54620"/>
                </a:moveTo>
                <a:lnTo>
                  <a:pt x="304228" y="290129"/>
                </a:lnTo>
                <a:lnTo>
                  <a:pt x="332346" y="290129"/>
                </a:lnTo>
                <a:lnTo>
                  <a:pt x="332346" y="54620"/>
                </a:lnTo>
                <a:close/>
                <a:moveTo>
                  <a:pt x="110628" y="40965"/>
                </a:moveTo>
                <a:cubicBezTo>
                  <a:pt x="80513" y="40965"/>
                  <a:pt x="55314" y="62598"/>
                  <a:pt x="49629" y="91135"/>
                </a:cubicBezTo>
                <a:cubicBezTo>
                  <a:pt x="52241" y="91442"/>
                  <a:pt x="54546" y="92670"/>
                  <a:pt x="56543" y="94511"/>
                </a:cubicBezTo>
                <a:cubicBezTo>
                  <a:pt x="58694" y="96812"/>
                  <a:pt x="60077" y="100034"/>
                  <a:pt x="60077" y="103256"/>
                </a:cubicBezTo>
                <a:cubicBezTo>
                  <a:pt x="60077" y="106478"/>
                  <a:pt x="58694" y="109700"/>
                  <a:pt x="56543" y="112001"/>
                </a:cubicBezTo>
                <a:cubicBezTo>
                  <a:pt x="54546" y="113842"/>
                  <a:pt x="52088" y="115070"/>
                  <a:pt x="49629" y="115377"/>
                </a:cubicBezTo>
                <a:cubicBezTo>
                  <a:pt x="54546" y="139925"/>
                  <a:pt x="73906" y="159410"/>
                  <a:pt x="98490" y="164320"/>
                </a:cubicBezTo>
                <a:cubicBezTo>
                  <a:pt x="98951" y="161711"/>
                  <a:pt x="100180" y="159257"/>
                  <a:pt x="102024" y="157415"/>
                </a:cubicBezTo>
                <a:cubicBezTo>
                  <a:pt x="104329" y="155114"/>
                  <a:pt x="107402" y="153733"/>
                  <a:pt x="110628" y="153733"/>
                </a:cubicBezTo>
                <a:cubicBezTo>
                  <a:pt x="114009" y="153733"/>
                  <a:pt x="117082" y="155114"/>
                  <a:pt x="119386" y="157415"/>
                </a:cubicBezTo>
                <a:cubicBezTo>
                  <a:pt x="121230" y="159257"/>
                  <a:pt x="122459" y="161711"/>
                  <a:pt x="122920" y="164320"/>
                </a:cubicBezTo>
                <a:cubicBezTo>
                  <a:pt x="147504" y="159410"/>
                  <a:pt x="166864" y="139925"/>
                  <a:pt x="171781" y="115377"/>
                </a:cubicBezTo>
                <a:cubicBezTo>
                  <a:pt x="169169" y="115070"/>
                  <a:pt x="166711" y="113842"/>
                  <a:pt x="164867" y="112001"/>
                </a:cubicBezTo>
                <a:cubicBezTo>
                  <a:pt x="162562" y="109700"/>
                  <a:pt x="161333" y="106478"/>
                  <a:pt x="161333" y="103256"/>
                </a:cubicBezTo>
                <a:cubicBezTo>
                  <a:pt x="161333" y="100034"/>
                  <a:pt x="162562" y="96812"/>
                  <a:pt x="164867" y="94511"/>
                </a:cubicBezTo>
                <a:cubicBezTo>
                  <a:pt x="166711" y="92670"/>
                  <a:pt x="169169" y="91442"/>
                  <a:pt x="171781" y="91135"/>
                </a:cubicBezTo>
                <a:cubicBezTo>
                  <a:pt x="166096" y="62598"/>
                  <a:pt x="140897" y="40965"/>
                  <a:pt x="110628" y="40965"/>
                </a:cubicBezTo>
                <a:close/>
                <a:moveTo>
                  <a:pt x="110628" y="0"/>
                </a:moveTo>
                <a:cubicBezTo>
                  <a:pt x="167633" y="0"/>
                  <a:pt x="214035" y="46335"/>
                  <a:pt x="214035" y="103256"/>
                </a:cubicBezTo>
                <a:cubicBezTo>
                  <a:pt x="214035" y="153120"/>
                  <a:pt x="178388" y="194851"/>
                  <a:pt x="131217" y="204364"/>
                </a:cubicBezTo>
                <a:lnTo>
                  <a:pt x="131217" y="366075"/>
                </a:lnTo>
                <a:cubicBezTo>
                  <a:pt x="131217" y="400443"/>
                  <a:pt x="159182" y="428366"/>
                  <a:pt x="193600" y="428366"/>
                </a:cubicBezTo>
                <a:lnTo>
                  <a:pt x="235546" y="428366"/>
                </a:lnTo>
                <a:cubicBezTo>
                  <a:pt x="269810" y="428366"/>
                  <a:pt x="297775" y="400443"/>
                  <a:pt x="297775" y="366075"/>
                </a:cubicBezTo>
                <a:lnTo>
                  <a:pt x="297775" y="331094"/>
                </a:lnTo>
                <a:lnTo>
                  <a:pt x="283792" y="331094"/>
                </a:lnTo>
                <a:cubicBezTo>
                  <a:pt x="272422" y="331094"/>
                  <a:pt x="263203" y="321888"/>
                  <a:pt x="263203" y="310535"/>
                </a:cubicBezTo>
                <a:lnTo>
                  <a:pt x="263203" y="34061"/>
                </a:lnTo>
                <a:cubicBezTo>
                  <a:pt x="263203" y="22860"/>
                  <a:pt x="272422" y="13655"/>
                  <a:pt x="283792" y="13655"/>
                </a:cubicBezTo>
                <a:lnTo>
                  <a:pt x="560671" y="13655"/>
                </a:lnTo>
                <a:cubicBezTo>
                  <a:pt x="571887" y="13655"/>
                  <a:pt x="581106" y="22860"/>
                  <a:pt x="581106" y="34061"/>
                </a:cubicBezTo>
                <a:lnTo>
                  <a:pt x="581106" y="310535"/>
                </a:lnTo>
                <a:cubicBezTo>
                  <a:pt x="581106" y="321888"/>
                  <a:pt x="571887" y="331094"/>
                  <a:pt x="560671" y="331094"/>
                </a:cubicBezTo>
                <a:lnTo>
                  <a:pt x="408096" y="331094"/>
                </a:lnTo>
                <a:lnTo>
                  <a:pt x="408096" y="469791"/>
                </a:lnTo>
                <a:cubicBezTo>
                  <a:pt x="408096" y="526713"/>
                  <a:pt x="361693" y="573047"/>
                  <a:pt x="304689" y="573047"/>
                </a:cubicBezTo>
                <a:lnTo>
                  <a:pt x="162101" y="573047"/>
                </a:lnTo>
                <a:cubicBezTo>
                  <a:pt x="154111" y="593146"/>
                  <a:pt x="134444" y="607568"/>
                  <a:pt x="111397" y="607568"/>
                </a:cubicBezTo>
                <a:lnTo>
                  <a:pt x="75289" y="607568"/>
                </a:lnTo>
                <a:cubicBezTo>
                  <a:pt x="52395" y="607568"/>
                  <a:pt x="32574" y="593146"/>
                  <a:pt x="24738" y="573047"/>
                </a:cubicBezTo>
                <a:lnTo>
                  <a:pt x="20436" y="573047"/>
                </a:lnTo>
                <a:cubicBezTo>
                  <a:pt x="9219" y="573047"/>
                  <a:pt x="0" y="563842"/>
                  <a:pt x="0" y="552488"/>
                </a:cubicBezTo>
                <a:cubicBezTo>
                  <a:pt x="0" y="541135"/>
                  <a:pt x="9219" y="531929"/>
                  <a:pt x="20436" y="531929"/>
                </a:cubicBezTo>
                <a:lnTo>
                  <a:pt x="24738" y="531929"/>
                </a:lnTo>
                <a:cubicBezTo>
                  <a:pt x="32574" y="511830"/>
                  <a:pt x="52395" y="497408"/>
                  <a:pt x="75289" y="497408"/>
                </a:cubicBezTo>
                <a:lnTo>
                  <a:pt x="111397" y="497408"/>
                </a:lnTo>
                <a:cubicBezTo>
                  <a:pt x="134444" y="497408"/>
                  <a:pt x="154111" y="511830"/>
                  <a:pt x="162101" y="531929"/>
                </a:cubicBezTo>
                <a:lnTo>
                  <a:pt x="304689" y="531929"/>
                </a:lnTo>
                <a:cubicBezTo>
                  <a:pt x="339107" y="531929"/>
                  <a:pt x="367071" y="504159"/>
                  <a:pt x="367071" y="469791"/>
                </a:cubicBezTo>
                <a:lnTo>
                  <a:pt x="367071" y="331094"/>
                </a:lnTo>
                <a:lnTo>
                  <a:pt x="338953" y="331094"/>
                </a:lnTo>
                <a:lnTo>
                  <a:pt x="338953" y="366075"/>
                </a:lnTo>
                <a:cubicBezTo>
                  <a:pt x="338953" y="422996"/>
                  <a:pt x="292550" y="469331"/>
                  <a:pt x="235546" y="469331"/>
                </a:cubicBezTo>
                <a:lnTo>
                  <a:pt x="193600" y="469331"/>
                </a:lnTo>
                <a:cubicBezTo>
                  <a:pt x="136595" y="469331"/>
                  <a:pt x="90193" y="422996"/>
                  <a:pt x="90193" y="366075"/>
                </a:cubicBezTo>
                <a:lnTo>
                  <a:pt x="90193" y="204364"/>
                </a:lnTo>
                <a:cubicBezTo>
                  <a:pt x="43022" y="194851"/>
                  <a:pt x="7375" y="153120"/>
                  <a:pt x="7375" y="103256"/>
                </a:cubicBezTo>
                <a:cubicBezTo>
                  <a:pt x="7375" y="46335"/>
                  <a:pt x="53624" y="0"/>
                  <a:pt x="11062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Times New Roman" panose="02020603050405020304" pitchFamily="18" charset="0"/>
              <a:cs typeface="Times New Roman" panose="02020603050405020304" pitchFamily="18" charset="0"/>
            </a:endParaRPr>
          </a:p>
        </p:txBody>
      </p:sp>
      <p:sp>
        <p:nvSpPr>
          <p:cNvPr id="20" name="矩形 19"/>
          <p:cNvSpPr/>
          <p:nvPr/>
        </p:nvSpPr>
        <p:spPr>
          <a:xfrm>
            <a:off x="1197246" y="5054555"/>
            <a:ext cx="1764147" cy="1206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2000" b="1" dirty="0">
                <a:latin typeface="Times New Roman" panose="02020603050405020304" pitchFamily="18" charset="0"/>
              </a:rPr>
              <a:t>临床易管理</a:t>
            </a:r>
            <a:endParaRPr lang="en-US" altLang="zh-CN" sz="2000" b="1" dirty="0">
              <a:latin typeface="Times New Roman" panose="02020603050405020304" pitchFamily="18" charset="0"/>
            </a:endParaRPr>
          </a:p>
          <a:p>
            <a:pPr algn="ctr">
              <a:lnSpc>
                <a:spcPct val="150000"/>
              </a:lnSpc>
            </a:pPr>
            <a:r>
              <a:rPr lang="zh-CN" altLang="en-US" sz="2000" b="1" dirty="0">
                <a:latin typeface="Times New Roman" panose="02020603050405020304" pitchFamily="18" charset="0"/>
              </a:rPr>
              <a:t>无滥用风险</a:t>
            </a:r>
            <a:endParaRPr lang="zh-CN" altLang="en-US" sz="2000" b="1" dirty="0">
              <a:latin typeface="Times New Roman" panose="02020603050405020304" pitchFamily="18" charset="0"/>
            </a:endParaRPr>
          </a:p>
        </p:txBody>
      </p:sp>
      <p:sp>
        <p:nvSpPr>
          <p:cNvPr id="21" name="矩形 20"/>
          <p:cNvSpPr/>
          <p:nvPr/>
        </p:nvSpPr>
        <p:spPr>
          <a:xfrm>
            <a:off x="2961393" y="5054554"/>
            <a:ext cx="8672945" cy="1206001"/>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Wingdings" panose="05000000000000000000" pitchFamily="2" charset="2"/>
              <a:buChar char="ü"/>
            </a:pPr>
            <a:r>
              <a:rPr lang="zh-CN" altLang="en-US" sz="1600" dirty="0">
                <a:solidFill>
                  <a:schemeClr val="tx1"/>
                </a:solidFill>
                <a:sym typeface="+mn-ea"/>
              </a:rPr>
              <a:t>本</a:t>
            </a:r>
            <a:r>
              <a:rPr lang="zh-CN" altLang="en-US" sz="1600" dirty="0" smtClean="0">
                <a:solidFill>
                  <a:schemeClr val="tx1"/>
                </a:solidFill>
                <a:sym typeface="+mn-ea"/>
              </a:rPr>
              <a:t>品</a:t>
            </a:r>
            <a:r>
              <a:rPr lang="zh-CN" altLang="en-US" sz="1600" dirty="0">
                <a:solidFill>
                  <a:schemeClr val="tx1"/>
                </a:solidFill>
                <a:sym typeface="+mn-ea"/>
              </a:rPr>
              <a:t>仅</a:t>
            </a:r>
            <a:r>
              <a:rPr lang="zh-CN" altLang="en-US" sz="1600" dirty="0" smtClean="0">
                <a:solidFill>
                  <a:schemeClr val="tx1"/>
                </a:solidFill>
                <a:sym typeface="+mn-ea"/>
              </a:rPr>
              <a:t>用于不宜口服或口服无效的高血压，需在持续心电监测</a:t>
            </a:r>
            <a:r>
              <a:rPr lang="zh-CN" altLang="en-US" sz="1600" dirty="0">
                <a:solidFill>
                  <a:schemeClr val="tx1"/>
                </a:solidFill>
                <a:sym typeface="+mn-ea"/>
              </a:rPr>
              <a:t>下</a:t>
            </a:r>
            <a:r>
              <a:rPr lang="zh-CN" altLang="en-US" sz="1600" dirty="0" smtClean="0">
                <a:solidFill>
                  <a:schemeClr val="tx1"/>
                </a:solidFill>
                <a:sym typeface="+mn-ea"/>
              </a:rPr>
              <a:t>静脉给药，在血压降至目标值后需转为口服降压药</a:t>
            </a:r>
            <a:r>
              <a:rPr lang="zh-CN" altLang="en-US" sz="1600" dirty="0" smtClean="0">
                <a:solidFill>
                  <a:schemeClr val="tx1"/>
                </a:solidFill>
                <a:latin typeface="+mn-ea"/>
                <a:sym typeface="+mn-ea"/>
              </a:rPr>
              <a:t>，</a:t>
            </a:r>
            <a:r>
              <a:rPr lang="zh-CN" altLang="en-US" sz="1600" dirty="0">
                <a:solidFill>
                  <a:schemeClr val="tx1"/>
                </a:solidFill>
                <a:latin typeface="+mn-ea"/>
                <a:sym typeface="+mn-ea"/>
              </a:rPr>
              <a:t>因此</a:t>
            </a:r>
            <a:r>
              <a:rPr lang="zh-CN" altLang="en-US" sz="1600" dirty="0" smtClean="0">
                <a:solidFill>
                  <a:schemeClr val="tx1"/>
                </a:solidFill>
                <a:latin typeface="+mn-ea"/>
                <a:sym typeface="+mn-ea"/>
              </a:rPr>
              <a:t>不</a:t>
            </a:r>
            <a:r>
              <a:rPr lang="zh-CN" altLang="en-US" sz="1600" dirty="0">
                <a:solidFill>
                  <a:schemeClr val="tx1"/>
                </a:solidFill>
                <a:latin typeface="+mn-ea"/>
                <a:sym typeface="+mn-ea"/>
              </a:rPr>
              <a:t>存在超量或超</a:t>
            </a:r>
            <a:r>
              <a:rPr lang="zh-CN" altLang="en-US" sz="1600" dirty="0" smtClean="0">
                <a:solidFill>
                  <a:schemeClr val="tx1"/>
                </a:solidFill>
                <a:latin typeface="+mn-ea"/>
                <a:sym typeface="+mn-ea"/>
              </a:rPr>
              <a:t>适应症使用的风险。</a:t>
            </a:r>
            <a:r>
              <a:rPr lang="zh-CN" altLang="en-US" sz="1600" dirty="0">
                <a:solidFill>
                  <a:schemeClr val="tx1"/>
                </a:solidFill>
                <a:latin typeface="Times New Roman" panose="02020603050405020304" pitchFamily="18" charset="0"/>
                <a:cs typeface="Times New Roman" panose="02020603050405020304" pitchFamily="18" charset="0"/>
              </a:rPr>
              <a:t> </a:t>
            </a:r>
            <a:endParaRPr lang="en-US" altLang="zh-CN" sz="1600" dirty="0">
              <a:solidFill>
                <a:schemeClr val="tx1"/>
              </a:solidFill>
              <a:latin typeface="Times New Roman" panose="02020603050405020304" pitchFamily="18" charset="0"/>
              <a:cs typeface="Times New Roman" panose="02020603050405020304" pitchFamily="18" charset="0"/>
            </a:endParaRPr>
          </a:p>
        </p:txBody>
      </p:sp>
      <p:sp>
        <p:nvSpPr>
          <p:cNvPr id="23" name="iconfont-11261-3550632"/>
          <p:cNvSpPr/>
          <p:nvPr/>
        </p:nvSpPr>
        <p:spPr>
          <a:xfrm>
            <a:off x="384049" y="5333962"/>
            <a:ext cx="602723" cy="609685"/>
          </a:xfrm>
          <a:custGeom>
            <a:avLst/>
            <a:gdLst>
              <a:gd name="T0" fmla="*/ 578 w 611"/>
              <a:gd name="T1" fmla="*/ 243 h 619"/>
              <a:gd name="T2" fmla="*/ 401 w 611"/>
              <a:gd name="T3" fmla="*/ 199 h 619"/>
              <a:gd name="T4" fmla="*/ 346 w 611"/>
              <a:gd name="T5" fmla="*/ 126 h 619"/>
              <a:gd name="T6" fmla="*/ 370 w 611"/>
              <a:gd name="T7" fmla="*/ 23 h 619"/>
              <a:gd name="T8" fmla="*/ 246 w 611"/>
              <a:gd name="T9" fmla="*/ 69 h 619"/>
              <a:gd name="T10" fmla="*/ 103 w 611"/>
              <a:gd name="T11" fmla="*/ 485 h 619"/>
              <a:gd name="T12" fmla="*/ 27 w 611"/>
              <a:gd name="T13" fmla="*/ 487 h 619"/>
              <a:gd name="T14" fmla="*/ 149 w 611"/>
              <a:gd name="T15" fmla="*/ 619 h 619"/>
              <a:gd name="T16" fmla="*/ 107 w 611"/>
              <a:gd name="T17" fmla="*/ 533 h 619"/>
              <a:gd name="T18" fmla="*/ 205 w 611"/>
              <a:gd name="T19" fmla="*/ 544 h 619"/>
              <a:gd name="T20" fmla="*/ 400 w 611"/>
              <a:gd name="T21" fmla="*/ 243 h 619"/>
              <a:gd name="T22" fmla="*/ 376 w 611"/>
              <a:gd name="T23" fmla="*/ 318 h 619"/>
              <a:gd name="T24" fmla="*/ 611 w 611"/>
              <a:gd name="T25" fmla="*/ 619 h 619"/>
              <a:gd name="T26" fmla="*/ 558 w 611"/>
              <a:gd name="T27" fmla="*/ 243 h 619"/>
              <a:gd name="T28" fmla="*/ 139 w 611"/>
              <a:gd name="T29" fmla="*/ 478 h 619"/>
              <a:gd name="T30" fmla="*/ 268 w 611"/>
              <a:gd name="T31" fmla="*/ 350 h 619"/>
              <a:gd name="T32" fmla="*/ 179 w 611"/>
              <a:gd name="T33" fmla="*/ 273 h 619"/>
              <a:gd name="T34" fmla="*/ 201 w 611"/>
              <a:gd name="T35" fmla="*/ 312 h 619"/>
              <a:gd name="T36" fmla="*/ 65 w 611"/>
              <a:gd name="T37" fmla="*/ 436 h 619"/>
              <a:gd name="T38" fmla="*/ 386 w 611"/>
              <a:gd name="T39" fmla="*/ 177 h 619"/>
              <a:gd name="T40" fmla="*/ 585 w 611"/>
              <a:gd name="T41" fmla="*/ 592 h 619"/>
              <a:gd name="T42" fmla="*/ 403 w 611"/>
              <a:gd name="T43" fmla="*/ 326 h 619"/>
              <a:gd name="T44" fmla="*/ 525 w 611"/>
              <a:gd name="T45" fmla="*/ 243 h 619"/>
              <a:gd name="T46" fmla="*/ 585 w 611"/>
              <a:gd name="T47" fmla="*/ 592 h 619"/>
              <a:gd name="T48" fmla="*/ 523 w 611"/>
              <a:gd name="T49" fmla="*/ 347 h 619"/>
              <a:gd name="T50" fmla="*/ 423 w 611"/>
              <a:gd name="T51" fmla="*/ 573 h 619"/>
              <a:gd name="T52" fmla="*/ 187 w 611"/>
              <a:gd name="T53" fmla="*/ 259 h 619"/>
              <a:gd name="T54" fmla="*/ 363 w 611"/>
              <a:gd name="T55" fmla="*/ 183 h 619"/>
              <a:gd name="T56" fmla="*/ 322 w 611"/>
              <a:gd name="T57" fmla="*/ 197 h 619"/>
              <a:gd name="T58" fmla="*/ 339 w 611"/>
              <a:gd name="T59" fmla="*/ 224 h 619"/>
              <a:gd name="T60" fmla="*/ 292 w 611"/>
              <a:gd name="T61" fmla="*/ 253 h 619"/>
              <a:gd name="T62" fmla="*/ 308 w 611"/>
              <a:gd name="T63" fmla="*/ 279 h 619"/>
              <a:gd name="T64" fmla="*/ 187 w 611"/>
              <a:gd name="T65" fmla="*/ 259 h 619"/>
              <a:gd name="T66" fmla="*/ 245 w 611"/>
              <a:gd name="T67" fmla="*/ 387 h 619"/>
              <a:gd name="T68" fmla="*/ 213 w 611"/>
              <a:gd name="T69" fmla="*/ 386 h 619"/>
              <a:gd name="T70" fmla="*/ 194 w 611"/>
              <a:gd name="T71" fmla="*/ 424 h 619"/>
              <a:gd name="T72" fmla="*/ 210 w 611"/>
              <a:gd name="T73" fmla="*/ 450 h 619"/>
              <a:gd name="T74" fmla="*/ 194 w 611"/>
              <a:gd name="T75" fmla="*/ 424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11" h="619">
                <a:moveTo>
                  <a:pt x="558" y="243"/>
                </a:moveTo>
                <a:lnTo>
                  <a:pt x="578" y="243"/>
                </a:lnTo>
                <a:lnTo>
                  <a:pt x="578" y="199"/>
                </a:lnTo>
                <a:lnTo>
                  <a:pt x="401" y="199"/>
                </a:lnTo>
                <a:lnTo>
                  <a:pt x="419" y="168"/>
                </a:lnTo>
                <a:lnTo>
                  <a:pt x="346" y="126"/>
                </a:lnTo>
                <a:lnTo>
                  <a:pt x="418" y="0"/>
                </a:lnTo>
                <a:lnTo>
                  <a:pt x="370" y="23"/>
                </a:lnTo>
                <a:lnTo>
                  <a:pt x="320" y="111"/>
                </a:lnTo>
                <a:lnTo>
                  <a:pt x="246" y="69"/>
                </a:lnTo>
                <a:lnTo>
                  <a:pt x="32" y="445"/>
                </a:lnTo>
                <a:lnTo>
                  <a:pt x="103" y="485"/>
                </a:lnTo>
                <a:lnTo>
                  <a:pt x="83" y="519"/>
                </a:lnTo>
                <a:lnTo>
                  <a:pt x="27" y="487"/>
                </a:lnTo>
                <a:lnTo>
                  <a:pt x="0" y="535"/>
                </a:lnTo>
                <a:lnTo>
                  <a:pt x="149" y="619"/>
                </a:lnTo>
                <a:lnTo>
                  <a:pt x="176" y="572"/>
                </a:lnTo>
                <a:lnTo>
                  <a:pt x="107" y="533"/>
                </a:lnTo>
                <a:lnTo>
                  <a:pt x="127" y="499"/>
                </a:lnTo>
                <a:lnTo>
                  <a:pt x="205" y="544"/>
                </a:lnTo>
                <a:lnTo>
                  <a:pt x="400" y="201"/>
                </a:lnTo>
                <a:lnTo>
                  <a:pt x="400" y="243"/>
                </a:lnTo>
                <a:lnTo>
                  <a:pt x="426" y="243"/>
                </a:lnTo>
                <a:lnTo>
                  <a:pt x="376" y="318"/>
                </a:lnTo>
                <a:lnTo>
                  <a:pt x="376" y="619"/>
                </a:lnTo>
                <a:lnTo>
                  <a:pt x="611" y="619"/>
                </a:lnTo>
                <a:lnTo>
                  <a:pt x="611" y="318"/>
                </a:lnTo>
                <a:lnTo>
                  <a:pt x="558" y="243"/>
                </a:lnTo>
                <a:close/>
                <a:moveTo>
                  <a:pt x="196" y="511"/>
                </a:moveTo>
                <a:lnTo>
                  <a:pt x="139" y="478"/>
                </a:lnTo>
                <a:lnTo>
                  <a:pt x="225" y="326"/>
                </a:lnTo>
                <a:lnTo>
                  <a:pt x="268" y="350"/>
                </a:lnTo>
                <a:lnTo>
                  <a:pt x="279" y="330"/>
                </a:lnTo>
                <a:lnTo>
                  <a:pt x="179" y="273"/>
                </a:lnTo>
                <a:lnTo>
                  <a:pt x="168" y="293"/>
                </a:lnTo>
                <a:lnTo>
                  <a:pt x="201" y="312"/>
                </a:lnTo>
                <a:lnTo>
                  <a:pt x="115" y="464"/>
                </a:lnTo>
                <a:lnTo>
                  <a:pt x="65" y="436"/>
                </a:lnTo>
                <a:lnTo>
                  <a:pt x="255" y="102"/>
                </a:lnTo>
                <a:lnTo>
                  <a:pt x="386" y="177"/>
                </a:lnTo>
                <a:lnTo>
                  <a:pt x="196" y="511"/>
                </a:lnTo>
                <a:close/>
                <a:moveTo>
                  <a:pt x="585" y="592"/>
                </a:moveTo>
                <a:lnTo>
                  <a:pt x="403" y="592"/>
                </a:lnTo>
                <a:lnTo>
                  <a:pt x="403" y="326"/>
                </a:lnTo>
                <a:lnTo>
                  <a:pt x="458" y="243"/>
                </a:lnTo>
                <a:lnTo>
                  <a:pt x="525" y="243"/>
                </a:lnTo>
                <a:lnTo>
                  <a:pt x="585" y="327"/>
                </a:lnTo>
                <a:lnTo>
                  <a:pt x="585" y="592"/>
                </a:lnTo>
                <a:close/>
                <a:moveTo>
                  <a:pt x="423" y="347"/>
                </a:moveTo>
                <a:lnTo>
                  <a:pt x="523" y="347"/>
                </a:lnTo>
                <a:lnTo>
                  <a:pt x="523" y="573"/>
                </a:lnTo>
                <a:lnTo>
                  <a:pt x="423" y="573"/>
                </a:lnTo>
                <a:lnTo>
                  <a:pt x="423" y="347"/>
                </a:lnTo>
                <a:close/>
                <a:moveTo>
                  <a:pt x="187" y="259"/>
                </a:moveTo>
                <a:lnTo>
                  <a:pt x="263" y="126"/>
                </a:lnTo>
                <a:lnTo>
                  <a:pt x="363" y="183"/>
                </a:lnTo>
                <a:lnTo>
                  <a:pt x="347" y="211"/>
                </a:lnTo>
                <a:lnTo>
                  <a:pt x="322" y="197"/>
                </a:lnTo>
                <a:lnTo>
                  <a:pt x="315" y="210"/>
                </a:lnTo>
                <a:lnTo>
                  <a:pt x="339" y="224"/>
                </a:lnTo>
                <a:lnTo>
                  <a:pt x="316" y="266"/>
                </a:lnTo>
                <a:lnTo>
                  <a:pt x="292" y="253"/>
                </a:lnTo>
                <a:lnTo>
                  <a:pt x="284" y="266"/>
                </a:lnTo>
                <a:lnTo>
                  <a:pt x="308" y="279"/>
                </a:lnTo>
                <a:lnTo>
                  <a:pt x="287" y="316"/>
                </a:lnTo>
                <a:lnTo>
                  <a:pt x="187" y="259"/>
                </a:lnTo>
                <a:close/>
                <a:moveTo>
                  <a:pt x="221" y="373"/>
                </a:moveTo>
                <a:lnTo>
                  <a:pt x="245" y="387"/>
                </a:lnTo>
                <a:lnTo>
                  <a:pt x="237" y="400"/>
                </a:lnTo>
                <a:lnTo>
                  <a:pt x="213" y="386"/>
                </a:lnTo>
                <a:lnTo>
                  <a:pt x="221" y="373"/>
                </a:lnTo>
                <a:close/>
                <a:moveTo>
                  <a:pt x="194" y="424"/>
                </a:moveTo>
                <a:lnTo>
                  <a:pt x="218" y="437"/>
                </a:lnTo>
                <a:lnTo>
                  <a:pt x="210" y="450"/>
                </a:lnTo>
                <a:lnTo>
                  <a:pt x="186" y="437"/>
                </a:lnTo>
                <a:lnTo>
                  <a:pt x="194" y="42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Times New Roman" panose="02020603050405020304" pitchFamily="18" charset="0"/>
              <a:cs typeface="Times New Roman" panose="02020603050405020304" pitchFamily="18" charset="0"/>
            </a:endParaRPr>
          </a:p>
        </p:txBody>
      </p:sp>
    </p:spTree>
    <p:custDataLst>
      <p:tags r:id="rId2"/>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custDataLst>
              <p:tags r:id="rId1"/>
            </p:custDataLst>
          </p:nvPr>
        </p:nvSpPr>
        <p:spPr>
          <a:xfrm>
            <a:off x="853108" y="1692486"/>
            <a:ext cx="10485783" cy="3099678"/>
          </a:xfrm>
          <a:effectLst>
            <a:outerShdw blurRad="50800" dist="38100" dir="2700000" algn="tl" rotWithShape="0">
              <a:prstClr val="black">
                <a:alpha val="40000"/>
              </a:prstClr>
            </a:outerShdw>
          </a:effectLst>
        </p:spPr>
        <p:txBody>
          <a:bodyPr>
            <a:noAutofit/>
          </a:bodyPr>
          <a:lstStyle/>
          <a:p>
            <a:pPr>
              <a:lnSpc>
                <a:spcPct val="150000"/>
              </a:lnSpc>
            </a:pPr>
            <a:r>
              <a:rPr lang="zh-CN" altLang="en-US" sz="4000" dirty="0">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ea typeface="微软雅黑" panose="020B0503020204020204" charset="-122"/>
                <a:sym typeface="Arial" panose="020B0604020202020204" pitchFamily="34" charset="0"/>
              </a:rPr>
              <a:t>恳请支持</a:t>
            </a:r>
            <a:br>
              <a:rPr lang="en-US" altLang="zh-CN" sz="4000" dirty="0">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ea typeface="微软雅黑" panose="020B0503020204020204" charset="-122"/>
                <a:sym typeface="Arial" panose="020B0604020202020204" pitchFamily="34" charset="0"/>
              </a:rPr>
            </a:br>
            <a:r>
              <a:rPr lang="zh-CN" altLang="en-US" sz="4800" dirty="0">
                <a:gradFill flip="none" rotWithShape="1">
                  <a:gsLst>
                    <a:gs pos="0">
                      <a:srgbClr val="EEB9AE"/>
                    </a:gs>
                    <a:gs pos="46000">
                      <a:srgbClr val="C00000"/>
                    </a:gs>
                    <a:gs pos="100000">
                      <a:srgbClr val="FF0000"/>
                    </a:gs>
                  </a:gsLst>
                  <a:lin ang="5400000" scaled="1"/>
                  <a:tileRect/>
                </a:gradFill>
                <a:ea typeface="微软雅黑" panose="020B0503020204020204" charset="-122"/>
                <a:sym typeface="Arial" panose="020B0604020202020204" pitchFamily="34" charset="0"/>
              </a:rPr>
              <a:t>氯维地平乳状注射液</a:t>
            </a:r>
            <a:br>
              <a:rPr lang="en-US" altLang="zh-CN" sz="4000" dirty="0">
                <a:gradFill flip="none" rotWithShape="1">
                  <a:gsLst>
                    <a:gs pos="0">
                      <a:srgbClr val="EEB9AE"/>
                    </a:gs>
                    <a:gs pos="46000">
                      <a:srgbClr val="C00000"/>
                    </a:gs>
                    <a:gs pos="100000">
                      <a:srgbClr val="FF0000"/>
                    </a:gs>
                  </a:gsLst>
                  <a:path path="circle">
                    <a:fillToRect r="100000" b="100000"/>
                  </a:path>
                  <a:tileRect l="-100000" t="-100000"/>
                </a:gradFill>
                <a:ea typeface="微软雅黑" panose="020B0503020204020204" charset="-122"/>
                <a:sym typeface="Arial" panose="020B0604020202020204" pitchFamily="34" charset="0"/>
              </a:rPr>
            </a:br>
            <a:r>
              <a:rPr lang="zh-CN" altLang="en-US" sz="4000" dirty="0">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ea typeface="微软雅黑" panose="020B0503020204020204" charset="-122"/>
                <a:sym typeface="Arial" panose="020B0604020202020204" pitchFamily="34" charset="0"/>
              </a:rPr>
              <a:t>为高血压急症患者带来更优用药选择！</a:t>
            </a:r>
            <a:endParaRPr lang="zh-CN" altLang="en-US" sz="4000" dirty="0">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ea typeface="微软雅黑" panose="020B0503020204020204" charset="-122"/>
              <a:sym typeface="Arial" panose="020B0604020202020204" pitchFamily="34" charset="0"/>
            </a:endParaRPr>
          </a:p>
        </p:txBody>
      </p:sp>
    </p:spTree>
    <p:custDataLst>
      <p:tags r:id="rId2"/>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5071429" y="304058"/>
            <a:ext cx="2049142" cy="1015663"/>
          </a:xfrm>
          <a:prstGeom prst="rect">
            <a:avLst/>
          </a:prstGeom>
          <a:noFill/>
        </p:spPr>
        <p:txBody>
          <a:bodyPr wrap="square" rtlCol="0">
            <a:normAutofit/>
          </a:bodyPr>
          <a:lstStyle/>
          <a:p>
            <a:pPr algn="ctr"/>
            <a:r>
              <a:rPr lang="zh-CN" altLang="en-US" sz="4400" b="1" spc="200" dirty="0">
                <a:solidFill>
                  <a:schemeClr val="accent1"/>
                </a:solidFill>
                <a:latin typeface="Arial" panose="020B0604020202020204" pitchFamily="34" charset="0"/>
                <a:ea typeface="微软雅黑" panose="020B0503020204020204" charset="-122"/>
                <a:sym typeface="Arial" panose="020B0604020202020204" pitchFamily="34" charset="0"/>
              </a:rPr>
              <a:t>目 录</a:t>
            </a:r>
            <a:endParaRPr lang="zh-CN" altLang="en-US" sz="4400" b="1" spc="200" dirty="0">
              <a:solidFill>
                <a:schemeClr val="accent1"/>
              </a:solidFill>
              <a:latin typeface="Arial" panose="020B0604020202020204" pitchFamily="34" charset="0"/>
              <a:ea typeface="微软雅黑" panose="020B0503020204020204" charset="-122"/>
              <a:sym typeface="Arial" panose="020B0604020202020204" pitchFamily="34" charset="0"/>
            </a:endParaRPr>
          </a:p>
        </p:txBody>
      </p:sp>
      <p:sp>
        <p:nvSpPr>
          <p:cNvPr id="15" name="圆角矩形 14"/>
          <p:cNvSpPr/>
          <p:nvPr>
            <p:custDataLst>
              <p:tags r:id="rId2"/>
            </p:custDataLst>
          </p:nvPr>
        </p:nvSpPr>
        <p:spPr>
          <a:xfrm>
            <a:off x="1748155" y="1624330"/>
            <a:ext cx="2293620" cy="5454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srgbClr val="FFFFFF"/>
                </a:solidFill>
                <a:effectLst/>
                <a:uLnTx/>
                <a:uFillTx/>
                <a:latin typeface="Arial" panose="020B0604020202020204" pitchFamily="34" charset="0"/>
                <a:ea typeface="微软雅黑" panose="020B0503020204020204" charset="-122"/>
                <a:cs typeface="微软雅黑" panose="020B0503020204020204" charset="-122"/>
                <a:sym typeface="Arial" panose="020B0604020202020204" pitchFamily="34" charset="0"/>
              </a:rPr>
              <a:t> </a:t>
            </a:r>
            <a:r>
              <a:rPr kumimoji="0" lang="zh-CN" altLang="en-US" sz="2400" b="1" i="0" u="none" strike="noStrike" kern="1200" cap="none" spc="0" normalizeH="0" baseline="0" noProof="0" dirty="0">
                <a:ln>
                  <a:noFill/>
                </a:ln>
                <a:solidFill>
                  <a:srgbClr val="FFFFFF"/>
                </a:solidFill>
                <a:effectLst/>
                <a:uLnTx/>
                <a:uFillTx/>
                <a:latin typeface="Arial" panose="020B0604020202020204" pitchFamily="34" charset="0"/>
                <a:ea typeface="微软雅黑" panose="020B0503020204020204" charset="-122"/>
                <a:cs typeface="微软雅黑" panose="020B0503020204020204" charset="-122"/>
                <a:sym typeface="Arial" panose="020B0604020202020204" pitchFamily="34" charset="0"/>
              </a:rPr>
              <a:t>药品基本信息</a:t>
            </a:r>
            <a:endParaRPr kumimoji="0" lang="zh-CN" altLang="en-US" sz="2400" b="1" i="0" u="none" strike="noStrike" kern="1200" cap="none" spc="0" normalizeH="0" baseline="0" noProof="0" dirty="0">
              <a:ln>
                <a:noFill/>
              </a:ln>
              <a:solidFill>
                <a:srgbClr val="FFFFFF"/>
              </a:solidFill>
              <a:effectLst/>
              <a:uLnTx/>
              <a:uFillTx/>
              <a:latin typeface="Arial" panose="020B0604020202020204" pitchFamily="34" charset="0"/>
              <a:ea typeface="微软雅黑" panose="020B0503020204020204" charset="-122"/>
              <a:cs typeface="微软雅黑" panose="020B0503020204020204" charset="-122"/>
              <a:sym typeface="Arial" panose="020B0604020202020204" pitchFamily="34" charset="0"/>
            </a:endParaRPr>
          </a:p>
        </p:txBody>
      </p:sp>
      <p:sp>
        <p:nvSpPr>
          <p:cNvPr id="16" name="圆角矩形 15"/>
          <p:cNvSpPr/>
          <p:nvPr>
            <p:custDataLst>
              <p:tags r:id="rId3"/>
            </p:custDataLst>
          </p:nvPr>
        </p:nvSpPr>
        <p:spPr>
          <a:xfrm>
            <a:off x="1748155" y="2508250"/>
            <a:ext cx="2293620" cy="5454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FFFFFF"/>
                </a:solidFill>
                <a:effectLst/>
                <a:uLnTx/>
                <a:uFillTx/>
                <a:latin typeface="Arial" panose="020B0604020202020204" pitchFamily="34" charset="0"/>
                <a:ea typeface="微软雅黑" panose="020B0503020204020204" charset="-122"/>
                <a:cs typeface="微软雅黑" panose="020B0503020204020204" charset="-122"/>
                <a:sym typeface="Arial" panose="020B0604020202020204" pitchFamily="34" charset="0"/>
              </a:rPr>
              <a:t>有效性</a:t>
            </a:r>
            <a:endParaRPr kumimoji="0" lang="zh-CN" altLang="en-US" sz="2400" b="0" i="0" u="none" strike="noStrike" kern="1200" cap="none" spc="0" normalizeH="0" baseline="0" noProof="0">
              <a:ln>
                <a:noFill/>
              </a:ln>
              <a:solidFill>
                <a:srgbClr val="FFFFFF"/>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7" name="圆角矩形 16"/>
          <p:cNvSpPr/>
          <p:nvPr>
            <p:custDataLst>
              <p:tags r:id="rId4"/>
            </p:custDataLst>
          </p:nvPr>
        </p:nvSpPr>
        <p:spPr>
          <a:xfrm>
            <a:off x="1760855" y="3425825"/>
            <a:ext cx="2281555" cy="5454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FFFFFF"/>
                </a:solidFill>
                <a:effectLst/>
                <a:uLnTx/>
                <a:uFillTx/>
                <a:latin typeface="Arial" panose="020B0604020202020204" pitchFamily="34" charset="0"/>
                <a:ea typeface="微软雅黑" panose="020B0503020204020204" charset="-122"/>
                <a:cs typeface="微软雅黑" panose="020B0503020204020204" charset="-122"/>
                <a:sym typeface="Arial" panose="020B0604020202020204" pitchFamily="34" charset="0"/>
              </a:rPr>
              <a:t>安全性</a:t>
            </a:r>
            <a:endParaRPr kumimoji="0" lang="zh-CN" altLang="en-US" sz="2400" b="0" i="0" u="none" strike="noStrike" kern="1200" cap="none" spc="0" normalizeH="0" baseline="0" noProof="0">
              <a:ln>
                <a:noFill/>
              </a:ln>
              <a:solidFill>
                <a:srgbClr val="FFFFFF"/>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8" name="圆角矩形 17"/>
          <p:cNvSpPr/>
          <p:nvPr>
            <p:custDataLst>
              <p:tags r:id="rId5"/>
            </p:custDataLst>
          </p:nvPr>
        </p:nvSpPr>
        <p:spPr>
          <a:xfrm>
            <a:off x="1748155" y="4367530"/>
            <a:ext cx="2294255" cy="5454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FFFFFF"/>
                </a:solidFill>
                <a:effectLst/>
                <a:uLnTx/>
                <a:uFillTx/>
                <a:latin typeface="Arial" panose="020B0604020202020204" pitchFamily="34" charset="0"/>
                <a:ea typeface="微软雅黑" panose="020B0503020204020204" charset="-122"/>
                <a:cs typeface="微软雅黑" panose="020B0503020204020204" charset="-122"/>
                <a:sym typeface="Arial" panose="020B0604020202020204" pitchFamily="34" charset="0"/>
              </a:rPr>
              <a:t>创新性</a:t>
            </a:r>
            <a:endParaRPr kumimoji="0" lang="zh-CN" altLang="en-US" sz="2400" b="0" i="0" u="none" strike="noStrike" kern="1200" cap="none" spc="0" normalizeH="0" baseline="0" noProof="0" dirty="0">
              <a:ln>
                <a:noFill/>
              </a:ln>
              <a:solidFill>
                <a:srgbClr val="FFFFFF"/>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9" name="圆角矩形 18"/>
          <p:cNvSpPr/>
          <p:nvPr>
            <p:custDataLst>
              <p:tags r:id="rId6"/>
            </p:custDataLst>
          </p:nvPr>
        </p:nvSpPr>
        <p:spPr>
          <a:xfrm>
            <a:off x="1760855" y="5263515"/>
            <a:ext cx="2280285" cy="5454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a:ln>
                  <a:noFill/>
                </a:ln>
                <a:solidFill>
                  <a:srgbClr val="FFFFFF"/>
                </a:solidFill>
                <a:effectLst/>
                <a:uLnTx/>
                <a:uFillTx/>
                <a:latin typeface="Arial" panose="020B0604020202020204" pitchFamily="34" charset="0"/>
                <a:ea typeface="微软雅黑" panose="020B0503020204020204" charset="-122"/>
                <a:cs typeface="微软雅黑" panose="020B0503020204020204" charset="-122"/>
                <a:sym typeface="Arial" panose="020B0604020202020204" pitchFamily="34" charset="0"/>
              </a:rPr>
              <a:t>公平性</a:t>
            </a:r>
            <a:endParaRPr kumimoji="0" lang="zh-CN" altLang="en-US" sz="2400" b="0" i="0" u="none" strike="noStrike" kern="1200" cap="none" spc="0" normalizeH="0" baseline="0" noProof="0">
              <a:ln>
                <a:noFill/>
              </a:ln>
              <a:solidFill>
                <a:srgbClr val="FFFFFF"/>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20" name="íṧḷïḍe"/>
          <p:cNvSpPr/>
          <p:nvPr>
            <p:custDataLst>
              <p:tags r:id="rId7"/>
            </p:custDataLst>
          </p:nvPr>
        </p:nvSpPr>
        <p:spPr bwMode="auto">
          <a:xfrm>
            <a:off x="949926" y="1485450"/>
            <a:ext cx="675444" cy="803298"/>
          </a:xfrm>
          <a:custGeom>
            <a:avLst/>
            <a:gdLst>
              <a:gd name="T0" fmla="*/ 573 w 1146"/>
              <a:gd name="T1" fmla="*/ 0 h 1307"/>
              <a:gd name="T2" fmla="*/ 1146 w 1146"/>
              <a:gd name="T3" fmla="*/ 287 h 1307"/>
              <a:gd name="T4" fmla="*/ 1146 w 1146"/>
              <a:gd name="T5" fmla="*/ 1021 h 1307"/>
              <a:gd name="T6" fmla="*/ 573 w 1146"/>
              <a:gd name="T7" fmla="*/ 1307 h 1307"/>
              <a:gd name="T8" fmla="*/ 0 w 1146"/>
              <a:gd name="T9" fmla="*/ 1021 h 1307"/>
              <a:gd name="T10" fmla="*/ 0 w 1146"/>
              <a:gd name="T11" fmla="*/ 287 h 1307"/>
              <a:gd name="T12" fmla="*/ 573 w 1146"/>
              <a:gd name="T13" fmla="*/ 0 h 1307"/>
            </a:gdLst>
            <a:ahLst/>
            <a:cxnLst>
              <a:cxn ang="0">
                <a:pos x="T0" y="T1"/>
              </a:cxn>
              <a:cxn ang="0">
                <a:pos x="T2" y="T3"/>
              </a:cxn>
              <a:cxn ang="0">
                <a:pos x="T4" y="T5"/>
              </a:cxn>
              <a:cxn ang="0">
                <a:pos x="T6" y="T7"/>
              </a:cxn>
              <a:cxn ang="0">
                <a:pos x="T8" y="T9"/>
              </a:cxn>
              <a:cxn ang="0">
                <a:pos x="T10" y="T11"/>
              </a:cxn>
              <a:cxn ang="0">
                <a:pos x="T12" y="T13"/>
              </a:cxn>
            </a:cxnLst>
            <a:rect l="0" t="0" r="r" b="b"/>
            <a:pathLst>
              <a:path w="1146" h="1307">
                <a:moveTo>
                  <a:pt x="573" y="0"/>
                </a:moveTo>
                <a:lnTo>
                  <a:pt x="1146" y="287"/>
                </a:lnTo>
                <a:lnTo>
                  <a:pt x="1146" y="1021"/>
                </a:lnTo>
                <a:lnTo>
                  <a:pt x="573" y="1307"/>
                </a:lnTo>
                <a:lnTo>
                  <a:pt x="0" y="1021"/>
                </a:lnTo>
                <a:lnTo>
                  <a:pt x="0" y="287"/>
                </a:lnTo>
                <a:lnTo>
                  <a:pt x="573" y="0"/>
                </a:lnTo>
                <a:close/>
              </a:path>
            </a:pathLst>
          </a:custGeom>
          <a:solidFill>
            <a:schemeClr val="accent1"/>
          </a:solidFill>
          <a:ln w="28575">
            <a:noFill/>
          </a:ln>
        </p:spPr>
        <p:txBody>
          <a:bodyPr vert="horz" wrap="none" lIns="91440" tIns="45720" rIns="91440" bIns="45720" anchor="ctr" anchorCtr="1"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charset="-122"/>
                <a:cs typeface="Times New Roman" panose="02020603050405020304" pitchFamily="18" charset="0"/>
              </a:rPr>
              <a:t>01</a:t>
            </a:r>
            <a:endParaRPr kumimoji="0" lang="en-US" altLang="zh-CN" sz="24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charset="-122"/>
              <a:cs typeface="Times New Roman" panose="02020603050405020304" pitchFamily="18" charset="0"/>
            </a:endParaRPr>
          </a:p>
        </p:txBody>
      </p:sp>
      <p:sp>
        <p:nvSpPr>
          <p:cNvPr id="21" name="íṧḷïḍe"/>
          <p:cNvSpPr/>
          <p:nvPr>
            <p:custDataLst>
              <p:tags r:id="rId8"/>
            </p:custDataLst>
          </p:nvPr>
        </p:nvSpPr>
        <p:spPr bwMode="auto">
          <a:xfrm>
            <a:off x="949926" y="2379550"/>
            <a:ext cx="675444" cy="803298"/>
          </a:xfrm>
          <a:custGeom>
            <a:avLst/>
            <a:gdLst>
              <a:gd name="T0" fmla="*/ 573 w 1146"/>
              <a:gd name="T1" fmla="*/ 0 h 1307"/>
              <a:gd name="T2" fmla="*/ 1146 w 1146"/>
              <a:gd name="T3" fmla="*/ 287 h 1307"/>
              <a:gd name="T4" fmla="*/ 1146 w 1146"/>
              <a:gd name="T5" fmla="*/ 1021 h 1307"/>
              <a:gd name="T6" fmla="*/ 573 w 1146"/>
              <a:gd name="T7" fmla="*/ 1307 h 1307"/>
              <a:gd name="T8" fmla="*/ 0 w 1146"/>
              <a:gd name="T9" fmla="*/ 1021 h 1307"/>
              <a:gd name="T10" fmla="*/ 0 w 1146"/>
              <a:gd name="T11" fmla="*/ 287 h 1307"/>
              <a:gd name="T12" fmla="*/ 573 w 1146"/>
              <a:gd name="T13" fmla="*/ 0 h 1307"/>
            </a:gdLst>
            <a:ahLst/>
            <a:cxnLst>
              <a:cxn ang="0">
                <a:pos x="T0" y="T1"/>
              </a:cxn>
              <a:cxn ang="0">
                <a:pos x="T2" y="T3"/>
              </a:cxn>
              <a:cxn ang="0">
                <a:pos x="T4" y="T5"/>
              </a:cxn>
              <a:cxn ang="0">
                <a:pos x="T6" y="T7"/>
              </a:cxn>
              <a:cxn ang="0">
                <a:pos x="T8" y="T9"/>
              </a:cxn>
              <a:cxn ang="0">
                <a:pos x="T10" y="T11"/>
              </a:cxn>
              <a:cxn ang="0">
                <a:pos x="T12" y="T13"/>
              </a:cxn>
            </a:cxnLst>
            <a:rect l="0" t="0" r="r" b="b"/>
            <a:pathLst>
              <a:path w="1146" h="1307">
                <a:moveTo>
                  <a:pt x="573" y="0"/>
                </a:moveTo>
                <a:lnTo>
                  <a:pt x="1146" y="287"/>
                </a:lnTo>
                <a:lnTo>
                  <a:pt x="1146" y="1021"/>
                </a:lnTo>
                <a:lnTo>
                  <a:pt x="573" y="1307"/>
                </a:lnTo>
                <a:lnTo>
                  <a:pt x="0" y="1021"/>
                </a:lnTo>
                <a:lnTo>
                  <a:pt x="0" y="287"/>
                </a:lnTo>
                <a:lnTo>
                  <a:pt x="573" y="0"/>
                </a:lnTo>
                <a:close/>
              </a:path>
            </a:pathLst>
          </a:custGeom>
          <a:solidFill>
            <a:schemeClr val="accent1"/>
          </a:solidFill>
          <a:ln w="28575">
            <a:noFill/>
          </a:ln>
        </p:spPr>
        <p:txBody>
          <a:bodyPr vert="horz" wrap="none" lIns="91440" tIns="45720" rIns="91440" bIns="45720" anchor="ctr" anchorCtr="1"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charset="-122"/>
                <a:cs typeface="Times New Roman" panose="02020603050405020304" pitchFamily="18" charset="0"/>
              </a:rPr>
              <a:t>02</a:t>
            </a:r>
            <a:endParaRPr kumimoji="0" lang="en-US" altLang="zh-CN" sz="24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charset="-122"/>
              <a:cs typeface="Times New Roman" panose="02020603050405020304" pitchFamily="18" charset="0"/>
            </a:endParaRPr>
          </a:p>
        </p:txBody>
      </p:sp>
      <p:sp>
        <p:nvSpPr>
          <p:cNvPr id="22" name="íṧḷïḍe"/>
          <p:cNvSpPr/>
          <p:nvPr>
            <p:custDataLst>
              <p:tags r:id="rId9"/>
            </p:custDataLst>
          </p:nvPr>
        </p:nvSpPr>
        <p:spPr bwMode="auto">
          <a:xfrm>
            <a:off x="949926" y="3292870"/>
            <a:ext cx="675444" cy="803298"/>
          </a:xfrm>
          <a:custGeom>
            <a:avLst/>
            <a:gdLst>
              <a:gd name="T0" fmla="*/ 573 w 1146"/>
              <a:gd name="T1" fmla="*/ 0 h 1307"/>
              <a:gd name="T2" fmla="*/ 1146 w 1146"/>
              <a:gd name="T3" fmla="*/ 287 h 1307"/>
              <a:gd name="T4" fmla="*/ 1146 w 1146"/>
              <a:gd name="T5" fmla="*/ 1021 h 1307"/>
              <a:gd name="T6" fmla="*/ 573 w 1146"/>
              <a:gd name="T7" fmla="*/ 1307 h 1307"/>
              <a:gd name="T8" fmla="*/ 0 w 1146"/>
              <a:gd name="T9" fmla="*/ 1021 h 1307"/>
              <a:gd name="T10" fmla="*/ 0 w 1146"/>
              <a:gd name="T11" fmla="*/ 287 h 1307"/>
              <a:gd name="T12" fmla="*/ 573 w 1146"/>
              <a:gd name="T13" fmla="*/ 0 h 1307"/>
            </a:gdLst>
            <a:ahLst/>
            <a:cxnLst>
              <a:cxn ang="0">
                <a:pos x="T0" y="T1"/>
              </a:cxn>
              <a:cxn ang="0">
                <a:pos x="T2" y="T3"/>
              </a:cxn>
              <a:cxn ang="0">
                <a:pos x="T4" y="T5"/>
              </a:cxn>
              <a:cxn ang="0">
                <a:pos x="T6" y="T7"/>
              </a:cxn>
              <a:cxn ang="0">
                <a:pos x="T8" y="T9"/>
              </a:cxn>
              <a:cxn ang="0">
                <a:pos x="T10" y="T11"/>
              </a:cxn>
              <a:cxn ang="0">
                <a:pos x="T12" y="T13"/>
              </a:cxn>
            </a:cxnLst>
            <a:rect l="0" t="0" r="r" b="b"/>
            <a:pathLst>
              <a:path w="1146" h="1307">
                <a:moveTo>
                  <a:pt x="573" y="0"/>
                </a:moveTo>
                <a:lnTo>
                  <a:pt x="1146" y="287"/>
                </a:lnTo>
                <a:lnTo>
                  <a:pt x="1146" y="1021"/>
                </a:lnTo>
                <a:lnTo>
                  <a:pt x="573" y="1307"/>
                </a:lnTo>
                <a:lnTo>
                  <a:pt x="0" y="1021"/>
                </a:lnTo>
                <a:lnTo>
                  <a:pt x="0" y="287"/>
                </a:lnTo>
                <a:lnTo>
                  <a:pt x="573" y="0"/>
                </a:lnTo>
                <a:close/>
              </a:path>
            </a:pathLst>
          </a:custGeom>
          <a:solidFill>
            <a:schemeClr val="accent1"/>
          </a:solidFill>
          <a:ln w="28575">
            <a:noFill/>
          </a:ln>
        </p:spPr>
        <p:txBody>
          <a:bodyPr vert="horz" wrap="none" lIns="91440" tIns="45720" rIns="91440" bIns="45720" anchor="ctr" anchorCtr="1"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charset="-122"/>
                <a:cs typeface="Times New Roman" panose="02020603050405020304" pitchFamily="18" charset="0"/>
              </a:rPr>
              <a:t>03</a:t>
            </a:r>
            <a:endParaRPr kumimoji="0" lang="en-US" altLang="zh-CN" sz="24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charset="-122"/>
              <a:cs typeface="Times New Roman" panose="02020603050405020304" pitchFamily="18" charset="0"/>
            </a:endParaRPr>
          </a:p>
        </p:txBody>
      </p:sp>
      <p:sp>
        <p:nvSpPr>
          <p:cNvPr id="23" name="íṧḷïḍe"/>
          <p:cNvSpPr/>
          <p:nvPr>
            <p:custDataLst>
              <p:tags r:id="rId10"/>
            </p:custDataLst>
          </p:nvPr>
        </p:nvSpPr>
        <p:spPr bwMode="auto">
          <a:xfrm>
            <a:off x="949926" y="4221435"/>
            <a:ext cx="675444" cy="803298"/>
          </a:xfrm>
          <a:custGeom>
            <a:avLst/>
            <a:gdLst>
              <a:gd name="T0" fmla="*/ 573 w 1146"/>
              <a:gd name="T1" fmla="*/ 0 h 1307"/>
              <a:gd name="T2" fmla="*/ 1146 w 1146"/>
              <a:gd name="T3" fmla="*/ 287 h 1307"/>
              <a:gd name="T4" fmla="*/ 1146 w 1146"/>
              <a:gd name="T5" fmla="*/ 1021 h 1307"/>
              <a:gd name="T6" fmla="*/ 573 w 1146"/>
              <a:gd name="T7" fmla="*/ 1307 h 1307"/>
              <a:gd name="T8" fmla="*/ 0 w 1146"/>
              <a:gd name="T9" fmla="*/ 1021 h 1307"/>
              <a:gd name="T10" fmla="*/ 0 w 1146"/>
              <a:gd name="T11" fmla="*/ 287 h 1307"/>
              <a:gd name="T12" fmla="*/ 573 w 1146"/>
              <a:gd name="T13" fmla="*/ 0 h 1307"/>
            </a:gdLst>
            <a:ahLst/>
            <a:cxnLst>
              <a:cxn ang="0">
                <a:pos x="T0" y="T1"/>
              </a:cxn>
              <a:cxn ang="0">
                <a:pos x="T2" y="T3"/>
              </a:cxn>
              <a:cxn ang="0">
                <a:pos x="T4" y="T5"/>
              </a:cxn>
              <a:cxn ang="0">
                <a:pos x="T6" y="T7"/>
              </a:cxn>
              <a:cxn ang="0">
                <a:pos x="T8" y="T9"/>
              </a:cxn>
              <a:cxn ang="0">
                <a:pos x="T10" y="T11"/>
              </a:cxn>
              <a:cxn ang="0">
                <a:pos x="T12" y="T13"/>
              </a:cxn>
            </a:cxnLst>
            <a:rect l="0" t="0" r="r" b="b"/>
            <a:pathLst>
              <a:path w="1146" h="1307">
                <a:moveTo>
                  <a:pt x="573" y="0"/>
                </a:moveTo>
                <a:lnTo>
                  <a:pt x="1146" y="287"/>
                </a:lnTo>
                <a:lnTo>
                  <a:pt x="1146" y="1021"/>
                </a:lnTo>
                <a:lnTo>
                  <a:pt x="573" y="1307"/>
                </a:lnTo>
                <a:lnTo>
                  <a:pt x="0" y="1021"/>
                </a:lnTo>
                <a:lnTo>
                  <a:pt x="0" y="287"/>
                </a:lnTo>
                <a:lnTo>
                  <a:pt x="573" y="0"/>
                </a:lnTo>
                <a:close/>
              </a:path>
            </a:pathLst>
          </a:custGeom>
          <a:solidFill>
            <a:schemeClr val="accent1"/>
          </a:solidFill>
          <a:ln w="28575">
            <a:noFill/>
          </a:ln>
        </p:spPr>
        <p:txBody>
          <a:bodyPr vert="horz" wrap="none" lIns="91440" tIns="45720" rIns="91440" bIns="45720" anchor="ctr" anchorCtr="1"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charset="-122"/>
                <a:cs typeface="Times New Roman" panose="02020603050405020304" pitchFamily="18" charset="0"/>
              </a:rPr>
              <a:t>04</a:t>
            </a:r>
            <a:endParaRPr kumimoji="0" lang="en-US" altLang="zh-CN" sz="24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charset="-122"/>
              <a:cs typeface="Times New Roman" panose="02020603050405020304" pitchFamily="18" charset="0"/>
            </a:endParaRPr>
          </a:p>
        </p:txBody>
      </p:sp>
      <p:sp>
        <p:nvSpPr>
          <p:cNvPr id="24" name="íṧḷïḍe"/>
          <p:cNvSpPr/>
          <p:nvPr>
            <p:custDataLst>
              <p:tags r:id="rId11"/>
            </p:custDataLst>
          </p:nvPr>
        </p:nvSpPr>
        <p:spPr bwMode="auto">
          <a:xfrm>
            <a:off x="949926" y="5149336"/>
            <a:ext cx="675444" cy="803298"/>
          </a:xfrm>
          <a:custGeom>
            <a:avLst/>
            <a:gdLst>
              <a:gd name="T0" fmla="*/ 573 w 1146"/>
              <a:gd name="T1" fmla="*/ 0 h 1307"/>
              <a:gd name="T2" fmla="*/ 1146 w 1146"/>
              <a:gd name="T3" fmla="*/ 287 h 1307"/>
              <a:gd name="T4" fmla="*/ 1146 w 1146"/>
              <a:gd name="T5" fmla="*/ 1021 h 1307"/>
              <a:gd name="T6" fmla="*/ 573 w 1146"/>
              <a:gd name="T7" fmla="*/ 1307 h 1307"/>
              <a:gd name="T8" fmla="*/ 0 w 1146"/>
              <a:gd name="T9" fmla="*/ 1021 h 1307"/>
              <a:gd name="T10" fmla="*/ 0 w 1146"/>
              <a:gd name="T11" fmla="*/ 287 h 1307"/>
              <a:gd name="T12" fmla="*/ 573 w 1146"/>
              <a:gd name="T13" fmla="*/ 0 h 1307"/>
            </a:gdLst>
            <a:ahLst/>
            <a:cxnLst>
              <a:cxn ang="0">
                <a:pos x="T0" y="T1"/>
              </a:cxn>
              <a:cxn ang="0">
                <a:pos x="T2" y="T3"/>
              </a:cxn>
              <a:cxn ang="0">
                <a:pos x="T4" y="T5"/>
              </a:cxn>
              <a:cxn ang="0">
                <a:pos x="T6" y="T7"/>
              </a:cxn>
              <a:cxn ang="0">
                <a:pos x="T8" y="T9"/>
              </a:cxn>
              <a:cxn ang="0">
                <a:pos x="T10" y="T11"/>
              </a:cxn>
              <a:cxn ang="0">
                <a:pos x="T12" y="T13"/>
              </a:cxn>
            </a:cxnLst>
            <a:rect l="0" t="0" r="r" b="b"/>
            <a:pathLst>
              <a:path w="1146" h="1307">
                <a:moveTo>
                  <a:pt x="573" y="0"/>
                </a:moveTo>
                <a:lnTo>
                  <a:pt x="1146" y="287"/>
                </a:lnTo>
                <a:lnTo>
                  <a:pt x="1146" y="1021"/>
                </a:lnTo>
                <a:lnTo>
                  <a:pt x="573" y="1307"/>
                </a:lnTo>
                <a:lnTo>
                  <a:pt x="0" y="1021"/>
                </a:lnTo>
                <a:lnTo>
                  <a:pt x="0" y="287"/>
                </a:lnTo>
                <a:lnTo>
                  <a:pt x="573" y="0"/>
                </a:lnTo>
                <a:close/>
              </a:path>
            </a:pathLst>
          </a:custGeom>
          <a:solidFill>
            <a:schemeClr val="accent1"/>
          </a:solidFill>
          <a:ln w="28575">
            <a:noFill/>
          </a:ln>
        </p:spPr>
        <p:txBody>
          <a:bodyPr vert="horz" wrap="none" lIns="91440" tIns="45720" rIns="91440" bIns="45720" anchor="ctr" anchorCtr="1"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charset="-122"/>
                <a:cs typeface="Times New Roman" panose="02020603050405020304" pitchFamily="18" charset="0"/>
              </a:rPr>
              <a:t>05</a:t>
            </a:r>
            <a:endParaRPr kumimoji="0" lang="en-US" altLang="zh-CN" sz="24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charset="-122"/>
              <a:cs typeface="Times New Roman" panose="02020603050405020304" pitchFamily="18" charset="0"/>
            </a:endParaRPr>
          </a:p>
        </p:txBody>
      </p:sp>
      <p:sp>
        <p:nvSpPr>
          <p:cNvPr id="25" name="文本框 24"/>
          <p:cNvSpPr txBox="1"/>
          <p:nvPr/>
        </p:nvSpPr>
        <p:spPr>
          <a:xfrm>
            <a:off x="4247515" y="1624330"/>
            <a:ext cx="5841365" cy="546100"/>
          </a:xfrm>
          <a:prstGeom prst="rect">
            <a:avLst/>
          </a:prstGeom>
          <a:solidFill>
            <a:schemeClr val="tx2"/>
          </a:solidFill>
        </p:spPr>
        <p:txBody>
          <a:bodyPr wrap="square"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宋体" panose="02010600030101010101" pitchFamily="2" charset="-122"/>
              </a:rPr>
              <a:t>氯维地平乳状注射液，国内独家</a:t>
            </a:r>
            <a:endParaRPr kumimoji="0" lang="zh-CN" altLang="en-US" sz="160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宋体" panose="02010600030101010101" pitchFamily="2" charset="-122"/>
            </a:endParaRPr>
          </a:p>
        </p:txBody>
      </p:sp>
      <p:sp>
        <p:nvSpPr>
          <p:cNvPr id="26" name="文本框 25"/>
          <p:cNvSpPr txBox="1"/>
          <p:nvPr/>
        </p:nvSpPr>
        <p:spPr>
          <a:xfrm>
            <a:off x="4247515" y="2421890"/>
            <a:ext cx="5841365" cy="737235"/>
          </a:xfrm>
          <a:prstGeom prst="rect">
            <a:avLst/>
          </a:prstGeom>
          <a:solidFill>
            <a:schemeClr val="tx2"/>
          </a:solidFill>
        </p:spPr>
        <p:txBody>
          <a:bodyPr wrap="square" anchor="ctr" anchorCtr="0">
            <a:spAutoFit/>
          </a:bodyPr>
          <a:lstStyle/>
          <a:p>
            <a:pPr marR="0" lvl="0" algn="l" defTabSz="914400" rtl="0" fontAlgn="auto">
              <a:lnSpc>
                <a:spcPct val="150000"/>
              </a:lnSpc>
              <a:spcBef>
                <a:spcPts val="0"/>
              </a:spcBef>
              <a:buClrTx/>
              <a:buSzTx/>
              <a:buFontTx/>
              <a:buNone/>
              <a:defRPr/>
            </a:pPr>
            <a:r>
              <a:rPr kumimoji="0" lang="zh-CN" altLang="en-US" sz="140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宋体" panose="02010600030101010101" pitchFamily="2" charset="-122"/>
                <a:sym typeface="Arial" panose="020B0604020202020204" pitchFamily="34" charset="0"/>
              </a:rPr>
              <a:t>美国、欧盟、中国等多国权威指南推荐本品为治疗高血压急症的一线治疗药物</a:t>
            </a:r>
            <a:endParaRPr kumimoji="0" lang="zh-CN" altLang="en-US" sz="140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宋体" panose="02010600030101010101" pitchFamily="2" charset="-122"/>
              <a:sym typeface="Arial" panose="020B0604020202020204" pitchFamily="34" charset="0"/>
            </a:endParaRPr>
          </a:p>
        </p:txBody>
      </p:sp>
      <p:sp>
        <p:nvSpPr>
          <p:cNvPr id="27" name="文本框 26"/>
          <p:cNvSpPr txBox="1"/>
          <p:nvPr/>
        </p:nvSpPr>
        <p:spPr>
          <a:xfrm>
            <a:off x="4247515" y="3475355"/>
            <a:ext cx="5840730" cy="567055"/>
          </a:xfrm>
          <a:prstGeom prst="rect">
            <a:avLst/>
          </a:prstGeom>
          <a:solidFill>
            <a:schemeClr val="tx2"/>
          </a:solidFill>
        </p:spPr>
        <p:txBody>
          <a:bodyPr wrap="square"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宋体" panose="02010600030101010101" pitchFamily="2" charset="-122"/>
                <a:sym typeface="Arial" panose="020B0604020202020204" pitchFamily="34" charset="0"/>
              </a:rPr>
              <a:t>具有技术壁垒的脂肪乳制剂：靶向性更佳，安全性更好</a:t>
            </a:r>
            <a:endParaRPr kumimoji="0" lang="zh-CN" altLang="en-US" sz="16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宋体" panose="02010600030101010101" pitchFamily="2" charset="-122"/>
              <a:sym typeface="Arial" panose="020B0604020202020204" pitchFamily="34" charset="0"/>
            </a:endParaRPr>
          </a:p>
        </p:txBody>
      </p:sp>
      <p:sp>
        <p:nvSpPr>
          <p:cNvPr id="28" name="文本框 27"/>
          <p:cNvSpPr txBox="1"/>
          <p:nvPr/>
        </p:nvSpPr>
        <p:spPr>
          <a:xfrm>
            <a:off x="4247515" y="4261485"/>
            <a:ext cx="5840730" cy="737235"/>
          </a:xfrm>
          <a:prstGeom prst="rect">
            <a:avLst/>
          </a:prstGeom>
          <a:solidFill>
            <a:schemeClr val="tx2"/>
          </a:solidFill>
        </p:spPr>
        <p:txBody>
          <a:bodyPr wrap="square" anchor="ctr" anchorCtr="0">
            <a:spAutoFit/>
          </a:bodyPr>
          <a:lstStyle/>
          <a:p>
            <a:pPr lvl="0" indent="0" fontAlgn="auto">
              <a:lnSpc>
                <a:spcPct val="150000"/>
              </a:lnSpc>
              <a:defRPr/>
            </a:pPr>
            <a:r>
              <a:rPr kumimoji="0" lang="zh-CN" altLang="en-US" sz="140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宋体" panose="02010600030101010101" pitchFamily="2" charset="-122"/>
                <a:sym typeface="+mn-ea"/>
              </a:rPr>
              <a:t>《鼓励仿制药目录》</a:t>
            </a:r>
            <a:r>
              <a:rPr lang="zh-CN" altLang="en-US" sz="1400" kern="0" dirty="0">
                <a:solidFill>
                  <a:srgbClr val="000000"/>
                </a:solidFill>
                <a:latin typeface="微软雅黑" panose="020B0503020204020204" charset="-122"/>
                <a:ea typeface="微软雅黑" panose="020B0503020204020204" charset="-122"/>
                <a:cs typeface="宋体" panose="02010600030101010101" pitchFamily="2" charset="-122"/>
                <a:sym typeface="+mn-ea"/>
              </a:rPr>
              <a:t>药品；采用最新分子结构，可实现</a:t>
            </a:r>
            <a:r>
              <a:rPr lang="zh-CN" altLang="en-US" sz="1400" noProof="0" dirty="0">
                <a:ln>
                  <a:noFill/>
                </a:ln>
                <a:solidFill>
                  <a:srgbClr val="000000"/>
                </a:solidFill>
                <a:effectLst/>
                <a:uLnTx/>
                <a:uFillTx/>
                <a:latin typeface="Arial" panose="020B0604020202020204"/>
                <a:ea typeface="微软雅黑" panose="020B0503020204020204" charset="-122"/>
                <a:sym typeface="+mn-ea"/>
              </a:rPr>
              <a:t>快速精准调控血压；高</a:t>
            </a:r>
            <a:r>
              <a:rPr lang="zh-CN" altLang="en-US" sz="1400" kern="0" dirty="0">
                <a:solidFill>
                  <a:srgbClr val="000000"/>
                </a:solidFill>
                <a:latin typeface="微软雅黑" panose="020B0503020204020204" charset="-122"/>
                <a:ea typeface="微软雅黑" panose="020B0503020204020204" charset="-122"/>
                <a:cs typeface="宋体" panose="02010600030101010101" pitchFamily="2" charset="-122"/>
                <a:sym typeface="+mn-ea"/>
              </a:rPr>
              <a:t>技术壁垒脂肪乳制剂</a:t>
            </a:r>
            <a:r>
              <a:rPr lang="zh-CN" altLang="en-US" sz="1400" kern="0" noProof="0" dirty="0">
                <a:ln>
                  <a:noFill/>
                </a:ln>
                <a:effectLst/>
                <a:uLnTx/>
                <a:uFillTx/>
                <a:latin typeface="微软雅黑" panose="020B0503020204020204" charset="-122"/>
                <a:ea typeface="微软雅黑" panose="020B0503020204020204" charset="-122"/>
                <a:cs typeface="宋体" panose="02010600030101010101" pitchFamily="2" charset="-122"/>
                <a:sym typeface="Arial" panose="020B0604020202020204" pitchFamily="34" charset="0"/>
              </a:rPr>
              <a:t>：靶向性更佳，安全性更好</a:t>
            </a:r>
            <a:endParaRPr lang="zh-CN" altLang="en-US" sz="1400" kern="0" noProof="0" dirty="0">
              <a:ln>
                <a:noFill/>
              </a:ln>
              <a:solidFill>
                <a:srgbClr val="000000"/>
              </a:solidFill>
              <a:effectLst/>
              <a:uLnTx/>
              <a:uFillTx/>
              <a:latin typeface="微软雅黑" panose="020B0503020204020204" charset="-122"/>
              <a:ea typeface="微软雅黑" panose="020B0503020204020204" charset="-122"/>
              <a:cs typeface="宋体" panose="02010600030101010101" pitchFamily="2" charset="-122"/>
              <a:sym typeface="Arial" panose="020B0604020202020204" pitchFamily="34" charset="0"/>
            </a:endParaRPr>
          </a:p>
        </p:txBody>
      </p:sp>
      <p:sp>
        <p:nvSpPr>
          <p:cNvPr id="29" name="文本框 28"/>
          <p:cNvSpPr txBox="1"/>
          <p:nvPr/>
        </p:nvSpPr>
        <p:spPr>
          <a:xfrm>
            <a:off x="4248150" y="5269230"/>
            <a:ext cx="5840730" cy="683260"/>
          </a:xfrm>
          <a:prstGeom prst="rect">
            <a:avLst/>
          </a:prstGeom>
          <a:solidFill>
            <a:schemeClr val="tx2"/>
          </a:solidFill>
        </p:spPr>
        <p:txBody>
          <a:bodyPr wrap="square" anchor="ctr" anchorCtr="0">
            <a:noAutofit/>
          </a:bodyPr>
          <a:lstStyle/>
          <a:p>
            <a:pPr lvl="0" algn="l" fontAlgn="auto">
              <a:lnSpc>
                <a:spcPct val="150000"/>
              </a:lnSpc>
              <a:buClrTx/>
              <a:buSzTx/>
              <a:buFontTx/>
              <a:defRPr/>
            </a:pPr>
            <a:r>
              <a:rPr lang="zh-CN" altLang="en-US" sz="1400" kern="0" noProof="0" dirty="0">
                <a:ln>
                  <a:noFill/>
                </a:ln>
                <a:solidFill>
                  <a:srgbClr val="000000"/>
                </a:solidFill>
                <a:effectLst/>
                <a:uLnTx/>
                <a:uFillTx/>
                <a:latin typeface="微软雅黑" panose="020B0503020204020204" charset="-122"/>
                <a:ea typeface="微软雅黑" panose="020B0503020204020204" charset="-122"/>
                <a:cs typeface="宋体" panose="02010600030101010101" pitchFamily="2" charset="-122"/>
                <a:sym typeface="+mn-ea"/>
              </a:rPr>
              <a:t>为临床治疗急性高血压提供了一个更优的治疗药物，显著降低了患者的重症及死亡率</a:t>
            </a:r>
            <a:endParaRPr kumimoji="0" lang="zh-CN" altLang="en-US" sz="140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宋体" panose="02010600030101010101" pitchFamily="2" charset="-122"/>
              <a:sym typeface="+mn-ea"/>
            </a:endParaRPr>
          </a:p>
        </p:txBody>
      </p:sp>
    </p:spTree>
    <p:custDataLst>
      <p:tags r:id="rId12"/>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流程图: 延期 3"/>
          <p:cNvSpPr/>
          <p:nvPr/>
        </p:nvSpPr>
        <p:spPr>
          <a:xfrm>
            <a:off x="1" y="140144"/>
            <a:ext cx="768096" cy="713232"/>
          </a:xfrm>
          <a:prstGeom prst="flowChartDelay">
            <a:avLst/>
          </a:prstGeom>
          <a:solidFill>
            <a:srgbClr val="3959B9"/>
          </a:solidFill>
          <a:ln>
            <a:solidFill>
              <a:schemeClr val="bg2">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800" b="1" i="0" u="none" strike="noStrike" kern="1200" cap="none" spc="0" normalizeH="0" baseline="0" noProof="0" dirty="0">
                <a:ln>
                  <a:noFill/>
                </a:ln>
                <a:solidFill>
                  <a:srgbClr val="FFFFFF"/>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01</a:t>
            </a:r>
            <a:endParaRPr kumimoji="0" lang="en-US" altLang="zh-CN" sz="2800" b="1" i="0" u="none" strike="noStrike" kern="1200" cap="none" spc="0" normalizeH="0" baseline="0" noProof="0" dirty="0">
              <a:ln>
                <a:noFill/>
              </a:ln>
              <a:solidFill>
                <a:srgbClr val="FFFFFF"/>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endParaRPr>
          </a:p>
        </p:txBody>
      </p:sp>
      <p:sp>
        <p:nvSpPr>
          <p:cNvPr id="5" name="文本框 4"/>
          <p:cNvSpPr txBox="1"/>
          <p:nvPr>
            <p:custDataLst>
              <p:tags r:id="rId1"/>
            </p:custDataLst>
          </p:nvPr>
        </p:nvSpPr>
        <p:spPr>
          <a:xfrm>
            <a:off x="935787" y="216471"/>
            <a:ext cx="3480054" cy="636905"/>
          </a:xfrm>
          <a:prstGeom prst="rect">
            <a:avLst/>
          </a:prstGeom>
          <a:noFill/>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3959B9"/>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药品基本信息（</a:t>
            </a:r>
            <a:r>
              <a:rPr kumimoji="0" lang="en-US" altLang="zh-CN" sz="2800" b="1" i="0" u="none" strike="noStrike" kern="1200" cap="none" spc="0" normalizeH="0" baseline="0" noProof="0" dirty="0">
                <a:ln>
                  <a:noFill/>
                </a:ln>
                <a:solidFill>
                  <a:srgbClr val="3959B9"/>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1/3</a:t>
            </a:r>
            <a:r>
              <a:rPr kumimoji="0" lang="zh-CN" altLang="en-US" sz="2800" b="1" i="0" u="none" strike="noStrike" kern="1200" cap="none" spc="0" normalizeH="0" baseline="0" noProof="0" dirty="0">
                <a:ln>
                  <a:noFill/>
                </a:ln>
                <a:solidFill>
                  <a:srgbClr val="3959B9"/>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a:t>
            </a:r>
            <a:endParaRPr kumimoji="0" lang="zh-CN" altLang="en-US" sz="2800" b="1" i="0" u="none" strike="noStrike" kern="1200" cap="none" spc="0" normalizeH="0" baseline="0" noProof="0" dirty="0">
              <a:ln>
                <a:noFill/>
              </a:ln>
              <a:solidFill>
                <a:srgbClr val="3959B9"/>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800" b="1" i="0" u="none" strike="noStrike" kern="1200" cap="none" spc="0" normalizeH="0" baseline="0" noProof="0" dirty="0">
              <a:ln>
                <a:noFill/>
              </a:ln>
              <a:solidFill>
                <a:srgbClr val="3959B9"/>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endParaRPr>
          </a:p>
        </p:txBody>
      </p:sp>
      <p:sp>
        <p:nvSpPr>
          <p:cNvPr id="7" name="文本框 6"/>
          <p:cNvSpPr txBox="1"/>
          <p:nvPr>
            <p:custDataLst>
              <p:tags r:id="rId2"/>
            </p:custDataLst>
          </p:nvPr>
        </p:nvSpPr>
        <p:spPr>
          <a:xfrm>
            <a:off x="531495" y="1983740"/>
            <a:ext cx="4917440" cy="4410075"/>
          </a:xfrm>
          <a:prstGeom prst="rect">
            <a:avLst/>
          </a:prstGeom>
          <a:solidFill>
            <a:srgbClr val="F0F0F0"/>
          </a:solidFill>
          <a:effectLst>
            <a:softEdge rad="31750"/>
          </a:effectLst>
        </p:spPr>
        <p:txBody>
          <a:bodyPr wrap="square">
            <a:noAutofit/>
          </a:bodyPr>
          <a:lstStyle/>
          <a:p>
            <a:pPr marL="285750" marR="0" lvl="0" indent="-285750" algn="just" defTabSz="914400" rtl="0" eaLnBrk="1" fontAlgn="base" latinLnBrk="0" hangingPunct="1">
              <a:lnSpc>
                <a:spcPct val="150000"/>
              </a:lnSpc>
              <a:spcBef>
                <a:spcPct val="0"/>
              </a:spcBef>
              <a:spcAft>
                <a:spcPts val="500"/>
              </a:spcAft>
              <a:buClrTx/>
              <a:buSzTx/>
              <a:buFont typeface="Wingdings" panose="05000000000000000000" pitchFamily="2" charset="2"/>
              <a:buChar char="p"/>
              <a:defRPr/>
            </a:pPr>
            <a:r>
              <a:rPr kumimoji="0" lang="zh-CN"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通用名：</a:t>
            </a:r>
            <a:r>
              <a:rPr kumimoji="0" lang="zh-CN" altLang="en-US" sz="16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氯维地平乳状注射液</a:t>
            </a:r>
            <a:endParaRPr kumimoji="0" lang="en-US" altLang="zh-CN" sz="16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endParaRPr>
          </a:p>
          <a:p>
            <a:pPr marL="285750" marR="0" lvl="0" indent="-285750" algn="just" defTabSz="914400" rtl="0" eaLnBrk="1" fontAlgn="base" latinLnBrk="0" hangingPunct="1">
              <a:lnSpc>
                <a:spcPct val="150000"/>
              </a:lnSpc>
              <a:spcBef>
                <a:spcPct val="0"/>
              </a:spcBef>
              <a:spcAft>
                <a:spcPts val="500"/>
              </a:spcAft>
              <a:buClrTx/>
              <a:buSzTx/>
              <a:buFont typeface="Wingdings" panose="05000000000000000000" pitchFamily="2" charset="2"/>
              <a:buChar char="p"/>
              <a:defRPr/>
            </a:pPr>
            <a:r>
              <a:rPr kumimoji="0" lang="zh-CN"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注册规格：</a:t>
            </a:r>
            <a:r>
              <a:rPr kumimoji="0" lang="pt-BR" altLang="zh-CN" sz="1600" b="0" i="0" u="none" strike="noStrike" kern="1200" cap="none" spc="0" normalizeH="0" baseline="0" noProof="0" dirty="0">
                <a:ln>
                  <a:noFill/>
                </a:ln>
                <a:solidFill>
                  <a:srgbClr val="0047BB"/>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50ml</a:t>
            </a:r>
            <a:r>
              <a:rPr lang="en-US" altLang="zh-CN" sz="1600" dirty="0">
                <a:solidFill>
                  <a:srgbClr val="0047BB"/>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a:t>
            </a:r>
            <a:r>
              <a:rPr lang="zh-CN" altLang="en-US" sz="1600" dirty="0">
                <a:solidFill>
                  <a:srgbClr val="0047BB"/>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 </a:t>
            </a:r>
            <a:r>
              <a:rPr kumimoji="0" lang="pt-BR" altLang="zh-CN" sz="1600" b="0" i="0" u="none" strike="noStrike" kern="1200" cap="none" spc="0" normalizeH="0" baseline="0" noProof="0" dirty="0">
                <a:ln>
                  <a:noFill/>
                </a:ln>
                <a:solidFill>
                  <a:srgbClr val="0047BB"/>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25mg</a:t>
            </a:r>
            <a:endParaRPr kumimoji="0" lang="zh-CN" altLang="en-US" sz="1600" b="0" i="0" u="none" strike="noStrike" kern="1200" cap="none" spc="0" normalizeH="0" baseline="0" noProof="0" dirty="0">
              <a:ln>
                <a:noFill/>
              </a:ln>
              <a:solidFill>
                <a:srgbClr val="0047BB"/>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endParaRPr>
          </a:p>
          <a:p>
            <a:pPr marL="285750" marR="0" lvl="0" indent="-285750" algn="just" defTabSz="914400" rtl="0" eaLnBrk="1" fontAlgn="base" latinLnBrk="0" hangingPunct="1">
              <a:lnSpc>
                <a:spcPct val="150000"/>
              </a:lnSpc>
              <a:spcBef>
                <a:spcPct val="0"/>
              </a:spcBef>
              <a:spcAft>
                <a:spcPts val="500"/>
              </a:spcAft>
              <a:buClrTx/>
              <a:buSzTx/>
              <a:buFont typeface="Wingdings" panose="05000000000000000000" pitchFamily="2" charset="2"/>
              <a:buChar char="p"/>
              <a:defRPr/>
            </a:pPr>
            <a:r>
              <a:rPr kumimoji="0" lang="zh-CN"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注册分类：</a:t>
            </a:r>
            <a:r>
              <a:rPr kumimoji="0" lang="zh-CN" altLang="en-US" sz="1600" b="0" i="0" u="none" strike="noStrike" kern="1200" cap="none" spc="0" normalizeH="0" baseline="0" noProof="0" dirty="0">
                <a:ln>
                  <a:noFill/>
                </a:ln>
                <a:solidFill>
                  <a:srgbClr val="0047BB"/>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化学药品</a:t>
            </a:r>
            <a:r>
              <a:rPr kumimoji="0" lang="en-US" altLang="zh-CN" sz="1600" b="0" i="0" u="none" strike="noStrike" kern="1200" cap="none" spc="0" normalizeH="0" baseline="0" noProof="0" dirty="0">
                <a:ln>
                  <a:noFill/>
                </a:ln>
                <a:solidFill>
                  <a:srgbClr val="0047BB"/>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3</a:t>
            </a:r>
            <a:r>
              <a:rPr kumimoji="0" lang="zh-CN" altLang="en-US" sz="1600" b="0" i="0" u="none" strike="noStrike" kern="1200" cap="none" spc="0" normalizeH="0" baseline="0" noProof="0" dirty="0">
                <a:ln>
                  <a:noFill/>
                </a:ln>
                <a:solidFill>
                  <a:srgbClr val="0047BB"/>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类</a:t>
            </a:r>
            <a:endParaRPr kumimoji="0" lang="zh-CN" altLang="en-US" sz="1600" b="0" i="0" u="none" strike="noStrike" kern="1200" cap="none" spc="0" normalizeH="0" baseline="0" noProof="0" dirty="0">
              <a:ln>
                <a:noFill/>
              </a:ln>
              <a:solidFill>
                <a:srgbClr val="0047BB"/>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endParaRPr>
          </a:p>
          <a:p>
            <a:pPr marL="285750" marR="0" lvl="0" indent="-285750" algn="just" defTabSz="914400" rtl="0" eaLnBrk="1" fontAlgn="base" latinLnBrk="0" hangingPunct="1">
              <a:lnSpc>
                <a:spcPct val="150000"/>
              </a:lnSpc>
              <a:spcBef>
                <a:spcPct val="0"/>
              </a:spcBef>
              <a:spcAft>
                <a:spcPts val="500"/>
              </a:spcAft>
              <a:buClrTx/>
              <a:buSzTx/>
              <a:buFont typeface="Wingdings" panose="05000000000000000000" pitchFamily="2" charset="2"/>
              <a:buChar char="p"/>
              <a:defRPr/>
            </a:pPr>
            <a:r>
              <a:rPr kumimoji="0" lang="zh-CN"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中国大陆首次上市时间：</a:t>
            </a:r>
            <a:r>
              <a:rPr kumimoji="0" lang="en-US" altLang="zh-CN" sz="1600" b="0" i="0" u="none" strike="noStrike" kern="1200" cap="none" spc="0" normalizeH="0" baseline="0" noProof="0" dirty="0">
                <a:ln>
                  <a:noFill/>
                </a:ln>
                <a:solidFill>
                  <a:srgbClr val="0047BB"/>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2024</a:t>
            </a:r>
            <a:r>
              <a:rPr kumimoji="0" lang="zh-CN" altLang="en-US" sz="1600" b="0" i="0" u="none" strike="noStrike" kern="1200" cap="none" spc="0" normalizeH="0" baseline="0" noProof="0" dirty="0">
                <a:ln>
                  <a:noFill/>
                </a:ln>
                <a:solidFill>
                  <a:srgbClr val="0047BB"/>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年</a:t>
            </a:r>
            <a:r>
              <a:rPr kumimoji="0" lang="en-US" altLang="zh-CN" sz="1600" b="0" i="0" u="none" strike="noStrike" kern="1200" cap="none" spc="0" normalizeH="0" baseline="0" noProof="0" dirty="0">
                <a:ln>
                  <a:noFill/>
                </a:ln>
                <a:solidFill>
                  <a:srgbClr val="0047BB"/>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6</a:t>
            </a:r>
            <a:r>
              <a:rPr kumimoji="0" lang="zh-CN" altLang="en-US" sz="1600" b="0" i="0" u="none" strike="noStrike" kern="1200" cap="none" spc="0" normalizeH="0" baseline="0" noProof="0" dirty="0">
                <a:ln>
                  <a:noFill/>
                </a:ln>
                <a:solidFill>
                  <a:srgbClr val="0047BB"/>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月</a:t>
            </a:r>
            <a:r>
              <a:rPr kumimoji="0" lang="en-US" altLang="zh-CN" sz="1600" b="0" i="0" u="none" strike="noStrike" kern="1200" cap="none" spc="0" normalizeH="0" baseline="0" noProof="0" dirty="0">
                <a:ln>
                  <a:noFill/>
                </a:ln>
                <a:solidFill>
                  <a:srgbClr val="0047BB"/>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18</a:t>
            </a:r>
            <a:r>
              <a:rPr kumimoji="0" lang="zh-CN" altLang="en-US" sz="1600" b="0" i="0" u="none" strike="noStrike" kern="1200" cap="none" spc="0" normalizeH="0" baseline="0" noProof="0" dirty="0">
                <a:ln>
                  <a:noFill/>
                </a:ln>
                <a:solidFill>
                  <a:srgbClr val="0047BB"/>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日</a:t>
            </a:r>
            <a:endParaRPr kumimoji="0" lang="en-US" altLang="zh-CN" sz="1600" b="0" i="0" u="none" strike="noStrike" kern="1200" cap="none" spc="0" normalizeH="0" baseline="0" noProof="0" dirty="0">
              <a:ln>
                <a:noFill/>
              </a:ln>
              <a:solidFill>
                <a:srgbClr val="0047BB"/>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endParaRPr>
          </a:p>
          <a:p>
            <a:pPr marL="285750" marR="0" lvl="0" indent="-285750" algn="just" defTabSz="914400" rtl="0" eaLnBrk="1" fontAlgn="base" latinLnBrk="0" hangingPunct="1">
              <a:lnSpc>
                <a:spcPct val="150000"/>
              </a:lnSpc>
              <a:spcBef>
                <a:spcPct val="0"/>
              </a:spcBef>
              <a:spcAft>
                <a:spcPts val="500"/>
              </a:spcAft>
              <a:buClrTx/>
              <a:buSzTx/>
              <a:buFont typeface="Wingdings" panose="05000000000000000000" pitchFamily="2" charset="2"/>
              <a:buChar char="p"/>
              <a:defRPr/>
            </a:pPr>
            <a:r>
              <a:rPr kumimoji="0" lang="zh-CN"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国内同通用名药品上市情况：</a:t>
            </a:r>
            <a:r>
              <a:rPr kumimoji="0" lang="zh-CN" altLang="en-US" sz="16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独家</a:t>
            </a:r>
            <a:endParaRPr kumimoji="0" lang="en-US" altLang="zh-CN" sz="16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endParaRPr>
          </a:p>
          <a:p>
            <a:pPr marL="285750" lvl="0" indent="-285750" algn="just" fontAlgn="base">
              <a:lnSpc>
                <a:spcPct val="150000"/>
              </a:lnSpc>
              <a:spcBef>
                <a:spcPct val="0"/>
              </a:spcBef>
              <a:spcAft>
                <a:spcPts val="500"/>
              </a:spcAft>
              <a:buFont typeface="Wingdings" panose="05000000000000000000" pitchFamily="2" charset="2"/>
              <a:buChar char="p"/>
              <a:defRPr/>
            </a:pPr>
            <a:r>
              <a:rPr lang="zh-CN" altLang="en-US" sz="1600" dirty="0">
                <a:solidFill>
                  <a:srgbClr val="000000"/>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同通用名全球上市地区及时间：</a:t>
            </a:r>
            <a:r>
              <a:rPr kumimoji="0" lang="zh-CN" altLang="en-US" sz="1600" b="0" i="0" u="none" strike="noStrike" kern="1200" cap="none" spc="0" normalizeH="0" baseline="0" noProof="0" dirty="0">
                <a:ln>
                  <a:noFill/>
                </a:ln>
                <a:solidFill>
                  <a:srgbClr val="0047BB"/>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美国，</a:t>
            </a:r>
            <a:r>
              <a:rPr kumimoji="0" lang="en-US" altLang="zh-CN" sz="1600" b="0" i="0" u="none" strike="noStrike" kern="1200" cap="none" spc="0" normalizeH="0" baseline="0" noProof="0" dirty="0">
                <a:ln>
                  <a:noFill/>
                </a:ln>
                <a:solidFill>
                  <a:srgbClr val="0047BB"/>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2008</a:t>
            </a:r>
            <a:r>
              <a:rPr kumimoji="0" lang="zh-CN" altLang="en-US" sz="1600" b="0" i="0" u="none" strike="noStrike" kern="1200" cap="none" spc="0" normalizeH="0" baseline="0" noProof="0" dirty="0">
                <a:ln>
                  <a:noFill/>
                </a:ln>
                <a:solidFill>
                  <a:srgbClr val="0047BB"/>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年</a:t>
            </a:r>
            <a:endParaRPr kumimoji="0" lang="zh-CN" altLang="en-US" sz="1600" b="0" i="0" u="none" strike="noStrike" kern="1200" cap="none" spc="0" normalizeH="0" baseline="0" noProof="0" dirty="0">
              <a:ln>
                <a:noFill/>
              </a:ln>
              <a:solidFill>
                <a:srgbClr val="0047BB"/>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endParaRPr>
          </a:p>
          <a:p>
            <a:pPr marL="285750" marR="0" lvl="0" indent="-285750" algn="just" defTabSz="914400" rtl="0" eaLnBrk="1" fontAlgn="base" latinLnBrk="0" hangingPunct="1">
              <a:lnSpc>
                <a:spcPct val="150000"/>
              </a:lnSpc>
              <a:spcBef>
                <a:spcPct val="0"/>
              </a:spcBef>
              <a:spcAft>
                <a:spcPts val="500"/>
              </a:spcAft>
              <a:buClrTx/>
              <a:buSzTx/>
              <a:buFont typeface="Wingdings" panose="05000000000000000000" pitchFamily="2" charset="2"/>
              <a:buChar char="p"/>
              <a:defRPr/>
            </a:pPr>
            <a:r>
              <a:rPr kumimoji="0" lang="zh-CN"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是否为</a:t>
            </a:r>
            <a:r>
              <a:rPr kumimoji="0" lang="en-US" altLang="zh-CN" sz="1600" b="0"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OTC</a:t>
            </a:r>
            <a:r>
              <a:rPr kumimoji="0" lang="zh-CN"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药品：</a:t>
            </a:r>
            <a:r>
              <a:rPr kumimoji="0" lang="zh-CN" altLang="en-US" sz="1600" b="0" i="0" u="none" strike="noStrike" kern="1200" cap="none" spc="0" normalizeH="0" baseline="0" noProof="0" dirty="0">
                <a:ln>
                  <a:noFill/>
                </a:ln>
                <a:solidFill>
                  <a:srgbClr val="0047BB"/>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否</a:t>
            </a:r>
            <a:endParaRPr kumimoji="0" lang="en-US" altLang="zh-CN" sz="1600" b="0" i="0" u="none" strike="noStrike" kern="1200" cap="none" spc="0" normalizeH="0" baseline="0" noProof="0" dirty="0">
              <a:ln>
                <a:noFill/>
              </a:ln>
              <a:solidFill>
                <a:srgbClr val="0047BB"/>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endParaRPr>
          </a:p>
          <a:p>
            <a:pPr marL="285750" marR="0" lvl="0" indent="-285750" algn="just" defTabSz="914400" rtl="0" eaLnBrk="1" fontAlgn="base" latinLnBrk="0" hangingPunct="1">
              <a:lnSpc>
                <a:spcPct val="150000"/>
              </a:lnSpc>
              <a:spcBef>
                <a:spcPct val="0"/>
              </a:spcBef>
              <a:spcAft>
                <a:spcPts val="500"/>
              </a:spcAft>
              <a:buClrTx/>
              <a:buSzTx/>
              <a:buFont typeface="Wingdings" panose="05000000000000000000" pitchFamily="2" charset="2"/>
              <a:buChar char="p"/>
              <a:defRPr/>
            </a:pPr>
            <a:r>
              <a:rPr kumimoji="0" lang="zh-CN"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适应症</a:t>
            </a:r>
            <a:r>
              <a:rPr kumimoji="0" lang="zh-CN" altLang="en-US" sz="1600" b="0" i="0" u="none" strike="noStrike" kern="1200" cap="none" spc="0" normalizeH="0" baseline="0" noProof="0" dirty="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a:t>
            </a:r>
            <a:r>
              <a:rPr kumimoji="0" lang="zh-CN" altLang="en-US" sz="1600" b="0" i="0" u="none" strike="noStrike" kern="1200" cap="none" spc="0" normalizeH="0" baseline="0" noProof="0" dirty="0">
                <a:ln>
                  <a:noFill/>
                </a:ln>
                <a:solidFill>
                  <a:srgbClr val="0047BB"/>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用于治疗不</a:t>
            </a:r>
            <a:r>
              <a:rPr lang="zh-CN" altLang="en-US" sz="1600" dirty="0">
                <a:solidFill>
                  <a:srgbClr val="0047BB"/>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适宜</a:t>
            </a:r>
            <a:r>
              <a:rPr kumimoji="0" lang="zh-CN" altLang="en-US" sz="1600" b="0" i="0" u="none" strike="noStrike" kern="1200" cap="none" spc="0" normalizeH="0" baseline="0" noProof="0" dirty="0">
                <a:ln>
                  <a:noFill/>
                </a:ln>
                <a:solidFill>
                  <a:srgbClr val="0047BB"/>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口服或口服药物治疗效果不佳的高血压。</a:t>
            </a:r>
            <a:endParaRPr kumimoji="0" lang="en-US" altLang="zh-CN" sz="1600" b="0" i="0" u="none" strike="noStrike" kern="1200" cap="none" spc="0" normalizeH="0" baseline="0" noProof="0" dirty="0">
              <a:ln>
                <a:noFill/>
              </a:ln>
              <a:solidFill>
                <a:srgbClr val="0047BB"/>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endParaRPr>
          </a:p>
        </p:txBody>
      </p:sp>
      <p:graphicFrame>
        <p:nvGraphicFramePr>
          <p:cNvPr id="11" name="表格 10"/>
          <p:cNvGraphicFramePr>
            <a:graphicFrameLocks noGrp="1"/>
          </p:cNvGraphicFramePr>
          <p:nvPr>
            <p:custDataLst>
              <p:tags r:id="rId3"/>
            </p:custDataLst>
          </p:nvPr>
        </p:nvGraphicFramePr>
        <p:xfrm>
          <a:off x="5893435" y="2585918"/>
          <a:ext cx="5418651" cy="3267105"/>
        </p:xfrm>
        <a:graphic>
          <a:graphicData uri="http://schemas.openxmlformats.org/drawingml/2006/table">
            <a:tbl>
              <a:tblPr firstRow="1" bandRow="1">
                <a:tableStyleId>{B301B821-A1FF-4177-AEE7-76D212191A09}</a:tableStyleId>
              </a:tblPr>
              <a:tblGrid>
                <a:gridCol w="1689043"/>
                <a:gridCol w="3729608"/>
              </a:tblGrid>
              <a:tr h="401320">
                <a:tc>
                  <a:txBody>
                    <a:bodyPr/>
                    <a:lstStyle/>
                    <a:p>
                      <a:pPr marL="0" algn="ctr" defTabSz="914400" rtl="0" eaLnBrk="1" latinLnBrk="0" hangingPunct="1"/>
                      <a:r>
                        <a:rPr lang="zh-CN" altLang="en-US" sz="1400" kern="1200" dirty="0">
                          <a:latin typeface="Times New Roman" panose="02020603050405020304" pitchFamily="18" charset="0"/>
                        </a:rPr>
                        <a:t>不同阶段</a:t>
                      </a:r>
                      <a:endParaRPr lang="zh-CN" altLang="en-US" sz="1400" b="1" kern="1200" dirty="0">
                        <a:solidFill>
                          <a:schemeClr val="tx1"/>
                        </a:solidFill>
                        <a:latin typeface="Times New Roman" panose="02020603050405020304" pitchFamily="18" charset="0"/>
                        <a:ea typeface="微软雅黑" panose="020B0503020204020204" charset="-122"/>
                        <a:cs typeface="+mn-cs"/>
                      </a:endParaRPr>
                    </a:p>
                  </a:txBody>
                  <a:tcPr anchor="ctr"/>
                </a:tc>
                <a:tc>
                  <a:txBody>
                    <a:bodyPr/>
                    <a:lstStyle/>
                    <a:p>
                      <a:pPr marL="0" algn="ctr" defTabSz="914400" rtl="0" eaLnBrk="1" latinLnBrk="0" hangingPunct="1"/>
                      <a:r>
                        <a:rPr lang="zh-CN" altLang="en-US" sz="1400" kern="1200" dirty="0">
                          <a:latin typeface="Times New Roman" panose="02020603050405020304" pitchFamily="18" charset="0"/>
                        </a:rPr>
                        <a:t>用法用量</a:t>
                      </a:r>
                      <a:endParaRPr lang="zh-CN" altLang="en-US" sz="1400" b="1" kern="1200" dirty="0">
                        <a:solidFill>
                          <a:schemeClr val="tx1"/>
                        </a:solidFill>
                        <a:latin typeface="Times New Roman" panose="02020603050405020304" pitchFamily="18" charset="0"/>
                        <a:ea typeface="微软雅黑" panose="020B0503020204020204" charset="-122"/>
                        <a:cs typeface="+mn-cs"/>
                      </a:endParaRPr>
                    </a:p>
                  </a:txBody>
                  <a:tcPr anchor="ctr"/>
                </a:tc>
              </a:tr>
              <a:tr h="316089">
                <a:tc>
                  <a:txBody>
                    <a:bodyPr/>
                    <a:lstStyle/>
                    <a:p>
                      <a:pPr marR="0" lvl="0" indent="0" algn="ctr" defTabSz="914400" rtl="0" fontAlgn="auto">
                        <a:lnSpc>
                          <a:spcPct val="125000"/>
                        </a:lnSpc>
                        <a:spcBef>
                          <a:spcPts val="0"/>
                        </a:spcBef>
                        <a:spcAft>
                          <a:spcPts val="0"/>
                        </a:spcAft>
                        <a:buClrTx/>
                        <a:buSzTx/>
                        <a:buFontTx/>
                        <a:buNone/>
                        <a:defRPr/>
                      </a:pPr>
                      <a:r>
                        <a:rPr lang="zh-CN" altLang="en-US" sz="1200" b="1" kern="1200" baseline="0" dirty="0">
                          <a:effectLst/>
                          <a:latin typeface="Times New Roman" panose="02020603050405020304" pitchFamily="18" charset="0"/>
                        </a:rPr>
                        <a:t>初始剂量</a:t>
                      </a:r>
                      <a:endParaRPr lang="zh-CN" altLang="en-US" sz="1200" b="1" kern="1200" baseline="0" dirty="0">
                        <a:solidFill>
                          <a:schemeClr val="dk1"/>
                        </a:solidFill>
                        <a:effectLst/>
                        <a:latin typeface="Times New Roman" panose="02020603050405020304" pitchFamily="18" charset="0"/>
                        <a:ea typeface="微软雅黑" panose="020B0503020204020204" charset="-122"/>
                        <a:cs typeface="+mn-cs"/>
                      </a:endParaRPr>
                    </a:p>
                  </a:txBody>
                  <a:tcPr anchor="ctr"/>
                </a:tc>
                <a:tc>
                  <a:txBody>
                    <a:bodyPr/>
                    <a:lstStyle/>
                    <a:p>
                      <a:pPr marR="0" lvl="0" indent="0" algn="just" defTabSz="914400" rtl="0" fontAlgn="auto">
                        <a:lnSpc>
                          <a:spcPct val="125000"/>
                        </a:lnSpc>
                        <a:spcBef>
                          <a:spcPts val="0"/>
                        </a:spcBef>
                        <a:spcAft>
                          <a:spcPts val="0"/>
                        </a:spcAft>
                        <a:buClrTx/>
                        <a:buSzTx/>
                        <a:buFontTx/>
                        <a:buNone/>
                        <a:defRPr/>
                      </a:pPr>
                      <a:r>
                        <a:rPr lang="zh-CN" altLang="en-US" sz="1200" b="1" kern="1200" baseline="0" dirty="0">
                          <a:effectLst/>
                          <a:latin typeface="Times New Roman" panose="02020603050405020304" pitchFamily="18" charset="0"/>
                          <a:cs typeface="Times New Roman" panose="02020603050405020304" pitchFamily="18" charset="0"/>
                        </a:rPr>
                        <a:t>初始静脉滴注速率在</a:t>
                      </a:r>
                      <a:r>
                        <a:rPr lang="en-US" altLang="zh-CN" sz="1200" b="1" kern="1200" baseline="0" dirty="0">
                          <a:effectLst/>
                          <a:latin typeface="Times New Roman" panose="02020603050405020304" pitchFamily="18" charset="0"/>
                          <a:cs typeface="Times New Roman" panose="02020603050405020304" pitchFamily="18" charset="0"/>
                        </a:rPr>
                        <a:t>1~2mg/</a:t>
                      </a:r>
                      <a:r>
                        <a:rPr lang="zh-CN" altLang="en-US" sz="1200" b="1" kern="1200" baseline="0" dirty="0">
                          <a:effectLst/>
                          <a:latin typeface="Times New Roman" panose="02020603050405020304" pitchFamily="18" charset="0"/>
                          <a:cs typeface="Times New Roman" panose="02020603050405020304" pitchFamily="18" charset="0"/>
                        </a:rPr>
                        <a:t>小时</a:t>
                      </a:r>
                      <a:endParaRPr lang="zh-CN" altLang="en-US" sz="1200" b="1" kern="1200" baseline="0" dirty="0">
                        <a:solidFill>
                          <a:schemeClr val="dk1"/>
                        </a:solidFill>
                        <a:effectLst/>
                        <a:latin typeface="Times New Roman" panose="02020603050405020304" pitchFamily="18" charset="0"/>
                        <a:ea typeface="微软雅黑" panose="020B0503020204020204" charset="-122"/>
                        <a:cs typeface="Times New Roman" panose="02020603050405020304" pitchFamily="18" charset="0"/>
                      </a:endParaRPr>
                    </a:p>
                  </a:txBody>
                  <a:tcPr anchor="ctr"/>
                </a:tc>
              </a:tr>
              <a:tr h="1300480">
                <a:tc>
                  <a:txBody>
                    <a:bodyPr/>
                    <a:lstStyle/>
                    <a:p>
                      <a:pPr marR="0" lvl="0" indent="0" algn="ctr" defTabSz="914400" rtl="0" fontAlgn="auto">
                        <a:lnSpc>
                          <a:spcPct val="125000"/>
                        </a:lnSpc>
                        <a:spcBef>
                          <a:spcPts val="0"/>
                        </a:spcBef>
                        <a:spcAft>
                          <a:spcPts val="0"/>
                        </a:spcAft>
                        <a:buClrTx/>
                        <a:buSzTx/>
                        <a:buFontTx/>
                        <a:buNone/>
                        <a:defRPr/>
                      </a:pPr>
                      <a:r>
                        <a:rPr lang="zh-CN" altLang="en-US" sz="1200" kern="1200" baseline="0" dirty="0">
                          <a:effectLst/>
                          <a:latin typeface="Times New Roman" panose="02020603050405020304" pitchFamily="18" charset="0"/>
                        </a:rPr>
                        <a:t>剂量滴定</a:t>
                      </a:r>
                      <a:endParaRPr lang="zh-CN" altLang="en-US" sz="1200" kern="1200" baseline="0" dirty="0">
                        <a:solidFill>
                          <a:schemeClr val="dk1"/>
                        </a:solidFill>
                        <a:effectLst/>
                        <a:latin typeface="Times New Roman" panose="02020603050405020304" pitchFamily="18" charset="0"/>
                        <a:ea typeface="微软雅黑" panose="020B0503020204020204" charset="-122"/>
                        <a:cs typeface="+mn-cs"/>
                      </a:endParaRPr>
                    </a:p>
                  </a:txBody>
                  <a:tcPr anchor="ctr"/>
                </a:tc>
                <a:tc>
                  <a:txBody>
                    <a:bodyPr/>
                    <a:lstStyle/>
                    <a:p>
                      <a:pPr marR="0" lvl="0" indent="0" algn="just" defTabSz="914400" rtl="0" fontAlgn="auto">
                        <a:lnSpc>
                          <a:spcPct val="125000"/>
                        </a:lnSpc>
                        <a:spcBef>
                          <a:spcPts val="0"/>
                        </a:spcBef>
                        <a:spcAft>
                          <a:spcPts val="0"/>
                        </a:spcAft>
                        <a:buClrTx/>
                        <a:buSzTx/>
                        <a:buFontTx/>
                        <a:buNone/>
                        <a:defRPr/>
                      </a:pPr>
                      <a:r>
                        <a:rPr lang="zh-CN" altLang="en-US" sz="1200" kern="1200" baseline="0" dirty="0">
                          <a:effectLst/>
                          <a:latin typeface="Times New Roman" panose="02020603050405020304" pitchFamily="18" charset="0"/>
                          <a:cs typeface="Times New Roman" panose="02020603050405020304" pitchFamily="18" charset="0"/>
                        </a:rPr>
                        <a:t>开始滴注时，可以在较短的时间间隔（</a:t>
                      </a:r>
                      <a:r>
                        <a:rPr lang="en-US" altLang="zh-CN" sz="1200" kern="1200" baseline="0" dirty="0">
                          <a:effectLst/>
                          <a:latin typeface="Times New Roman" panose="02020603050405020304" pitchFamily="18" charset="0"/>
                          <a:cs typeface="Times New Roman" panose="02020603050405020304" pitchFamily="18" charset="0"/>
                        </a:rPr>
                        <a:t>90 </a:t>
                      </a:r>
                      <a:r>
                        <a:rPr lang="zh-CN" altLang="en-US" sz="1200" kern="1200" baseline="0" dirty="0">
                          <a:effectLst/>
                          <a:latin typeface="Times New Roman" panose="02020603050405020304" pitchFamily="18" charset="0"/>
                          <a:cs typeface="Times New Roman" panose="02020603050405020304" pitchFamily="18" charset="0"/>
                        </a:rPr>
                        <a:t>秒）给药剂量加倍。当血压接近目标值时，则将剂量调整的时间间隔延长至每 </a:t>
                      </a:r>
                      <a:r>
                        <a:rPr lang="en-US" altLang="zh-CN" sz="1200" kern="1200" baseline="0" dirty="0">
                          <a:effectLst/>
                          <a:latin typeface="Times New Roman" panose="02020603050405020304" pitchFamily="18" charset="0"/>
                          <a:cs typeface="Times New Roman" panose="02020603050405020304" pitchFamily="18" charset="0"/>
                        </a:rPr>
                        <a:t>5-10 </a:t>
                      </a:r>
                      <a:r>
                        <a:rPr lang="zh-CN" altLang="en-US" sz="1200" kern="1200" baseline="0" dirty="0">
                          <a:effectLst/>
                          <a:latin typeface="Times New Roman" panose="02020603050405020304" pitchFamily="18" charset="0"/>
                          <a:cs typeface="Times New Roman" panose="02020603050405020304" pitchFamily="18" charset="0"/>
                        </a:rPr>
                        <a:t>分钟一次，并且每次增加的剂量低于一倍。通常，剂量每增加 </a:t>
                      </a:r>
                      <a:r>
                        <a:rPr lang="en-US" altLang="zh-CN" sz="1200" kern="1200" baseline="0" dirty="0">
                          <a:effectLst/>
                          <a:latin typeface="Times New Roman" panose="02020603050405020304" pitchFamily="18" charset="0"/>
                          <a:cs typeface="Times New Roman" panose="02020603050405020304" pitchFamily="18" charset="0"/>
                        </a:rPr>
                        <a:t>1~2mg/</a:t>
                      </a:r>
                      <a:r>
                        <a:rPr lang="zh-CN" altLang="en-US" sz="1200" kern="1200" baseline="0" dirty="0">
                          <a:effectLst/>
                          <a:latin typeface="Times New Roman" panose="02020603050405020304" pitchFamily="18" charset="0"/>
                          <a:cs typeface="Times New Roman" panose="02020603050405020304" pitchFamily="18" charset="0"/>
                        </a:rPr>
                        <a:t>小时，就可使收缩压进一步降低 </a:t>
                      </a:r>
                      <a:r>
                        <a:rPr lang="en-US" altLang="zh-CN" sz="1200" kern="1200" baseline="0" dirty="0">
                          <a:effectLst/>
                          <a:latin typeface="Times New Roman" panose="02020603050405020304" pitchFamily="18" charset="0"/>
                          <a:cs typeface="Times New Roman" panose="02020603050405020304" pitchFamily="18" charset="0"/>
                        </a:rPr>
                        <a:t>2~4mmHg</a:t>
                      </a:r>
                      <a:r>
                        <a:rPr lang="zh-CN" altLang="en-US" sz="1200" kern="1200" baseline="0" dirty="0">
                          <a:effectLst/>
                          <a:latin typeface="Times New Roman" panose="02020603050405020304" pitchFamily="18" charset="0"/>
                          <a:cs typeface="Times New Roman" panose="02020603050405020304" pitchFamily="18" charset="0"/>
                        </a:rPr>
                        <a:t>。</a:t>
                      </a:r>
                      <a:endParaRPr lang="zh-CN" altLang="en-US" sz="1200" kern="1200" baseline="0" dirty="0">
                        <a:solidFill>
                          <a:schemeClr val="tx1"/>
                        </a:solidFill>
                        <a:effectLst/>
                        <a:latin typeface="Times New Roman" panose="02020603050405020304" pitchFamily="18" charset="0"/>
                        <a:ea typeface="+mn-ea"/>
                        <a:cs typeface="Times New Roman" panose="02020603050405020304" pitchFamily="18" charset="0"/>
                      </a:endParaRPr>
                    </a:p>
                  </a:txBody>
                  <a:tcPr anchor="ctr"/>
                </a:tc>
              </a:tr>
              <a:tr h="537352">
                <a:tc>
                  <a:txBody>
                    <a:bodyPr/>
                    <a:lstStyle/>
                    <a:p>
                      <a:pPr marR="0" lvl="0" indent="0" algn="ctr" defTabSz="914400" rtl="0" fontAlgn="auto">
                        <a:lnSpc>
                          <a:spcPct val="125000"/>
                        </a:lnSpc>
                        <a:spcBef>
                          <a:spcPts val="0"/>
                        </a:spcBef>
                        <a:spcAft>
                          <a:spcPts val="0"/>
                        </a:spcAft>
                        <a:buClrTx/>
                        <a:buSzTx/>
                        <a:buFontTx/>
                        <a:buNone/>
                        <a:defRPr/>
                      </a:pPr>
                      <a:r>
                        <a:rPr lang="zh-CN" altLang="en-US" sz="1200" b="1" kern="1200" baseline="0" dirty="0">
                          <a:effectLst/>
                          <a:latin typeface="Times New Roman" panose="02020603050405020304" pitchFamily="18" charset="0"/>
                        </a:rPr>
                        <a:t>维持剂量</a:t>
                      </a:r>
                      <a:endParaRPr lang="zh-CN" altLang="en-US" sz="1200" b="1" kern="1200" baseline="0" dirty="0">
                        <a:solidFill>
                          <a:schemeClr val="dk1"/>
                        </a:solidFill>
                        <a:effectLst/>
                        <a:latin typeface="Times New Roman" panose="02020603050405020304" pitchFamily="18" charset="0"/>
                        <a:ea typeface="微软雅黑" panose="020B0503020204020204" charset="-122"/>
                        <a:cs typeface="+mn-cs"/>
                      </a:endParaRPr>
                    </a:p>
                  </a:txBody>
                  <a:tcPr anchor="ctr"/>
                </a:tc>
                <a:tc>
                  <a:txBody>
                    <a:bodyPr/>
                    <a:lstStyle/>
                    <a:p>
                      <a:pPr marR="0" lvl="0" indent="0" algn="just" defTabSz="914400" rtl="0" fontAlgn="auto">
                        <a:lnSpc>
                          <a:spcPct val="125000"/>
                        </a:lnSpc>
                        <a:spcBef>
                          <a:spcPts val="0"/>
                        </a:spcBef>
                        <a:spcAft>
                          <a:spcPts val="0"/>
                        </a:spcAft>
                        <a:buClrTx/>
                        <a:buSzTx/>
                        <a:buFontTx/>
                        <a:buNone/>
                        <a:defRPr/>
                      </a:pPr>
                      <a:r>
                        <a:rPr lang="zh-CN" altLang="en-US" sz="1200" b="1" baseline="0" dirty="0">
                          <a:effectLst/>
                          <a:latin typeface="Times New Roman" panose="02020603050405020304" pitchFamily="18" charset="0"/>
                          <a:cs typeface="Times New Roman" panose="02020603050405020304" pitchFamily="18" charset="0"/>
                          <a:sym typeface="+mn-ea"/>
                        </a:rPr>
                        <a:t>约</a:t>
                      </a:r>
                      <a:r>
                        <a:rPr lang="en-US" altLang="zh-CN" sz="1200" b="1" baseline="0" dirty="0">
                          <a:effectLst/>
                          <a:latin typeface="Times New Roman" panose="02020603050405020304" pitchFamily="18" charset="0"/>
                          <a:cs typeface="Times New Roman" panose="02020603050405020304" pitchFamily="18" charset="0"/>
                          <a:sym typeface="+mn-ea"/>
                        </a:rPr>
                        <a:t>4~6mg/</a:t>
                      </a:r>
                      <a:r>
                        <a:rPr lang="zh-CN" altLang="en-US" sz="1200" b="1" baseline="0" dirty="0">
                          <a:effectLst/>
                          <a:latin typeface="Times New Roman" panose="02020603050405020304" pitchFamily="18" charset="0"/>
                          <a:cs typeface="Times New Roman" panose="02020603050405020304" pitchFamily="18" charset="0"/>
                          <a:sym typeface="+mn-ea"/>
                        </a:rPr>
                        <a:t>小时给药剂量下，大多数患者将达到理想的治疗应答。</a:t>
                      </a:r>
                      <a:endParaRPr lang="zh-CN" altLang="en-US" sz="1200" b="1" kern="1200" baseline="0" dirty="0">
                        <a:solidFill>
                          <a:schemeClr val="dk1"/>
                        </a:solidFill>
                        <a:effectLst/>
                        <a:latin typeface="Times New Roman" panose="02020603050405020304" pitchFamily="18" charset="0"/>
                        <a:ea typeface="微软雅黑" panose="020B0503020204020204" charset="-122"/>
                        <a:cs typeface="Times New Roman" panose="02020603050405020304" pitchFamily="18" charset="0"/>
                        <a:sym typeface="+mn-ea"/>
                      </a:endParaRPr>
                    </a:p>
                  </a:txBody>
                  <a:tcPr anchor="ctr"/>
                </a:tc>
              </a:tr>
              <a:tr h="316089">
                <a:tc>
                  <a:txBody>
                    <a:bodyPr/>
                    <a:lstStyle/>
                    <a:p>
                      <a:pPr marR="0" lvl="0" indent="0" algn="ctr" defTabSz="914400" rtl="0" fontAlgn="auto">
                        <a:lnSpc>
                          <a:spcPct val="125000"/>
                        </a:lnSpc>
                        <a:spcBef>
                          <a:spcPts val="0"/>
                        </a:spcBef>
                        <a:spcAft>
                          <a:spcPts val="0"/>
                        </a:spcAft>
                        <a:buClrTx/>
                        <a:buSzTx/>
                        <a:buFontTx/>
                        <a:buNone/>
                        <a:defRPr/>
                      </a:pPr>
                      <a:r>
                        <a:rPr lang="zh-CN" altLang="en-US" sz="1200" kern="1200" baseline="0" dirty="0">
                          <a:effectLst/>
                          <a:latin typeface="Times New Roman" panose="02020603050405020304" pitchFamily="18" charset="0"/>
                        </a:rPr>
                        <a:t>最大剂量</a:t>
                      </a:r>
                      <a:endParaRPr lang="zh-CN" altLang="en-US" sz="1200" kern="1200" baseline="0" dirty="0">
                        <a:solidFill>
                          <a:schemeClr val="tx1"/>
                        </a:solidFill>
                        <a:effectLst/>
                        <a:latin typeface="Times New Roman" panose="02020603050405020304" pitchFamily="18" charset="0"/>
                        <a:ea typeface="+mn-ea"/>
                        <a:cs typeface="+mn-cs"/>
                      </a:endParaRPr>
                    </a:p>
                  </a:txBody>
                  <a:tcPr anchor="ctr"/>
                </a:tc>
                <a:tc>
                  <a:txBody>
                    <a:bodyPr/>
                    <a:lstStyle/>
                    <a:p>
                      <a:pPr marR="0" lvl="0" indent="0" algn="just" defTabSz="914400" rtl="0" fontAlgn="auto">
                        <a:lnSpc>
                          <a:spcPct val="125000"/>
                        </a:lnSpc>
                        <a:spcBef>
                          <a:spcPts val="0"/>
                        </a:spcBef>
                        <a:spcAft>
                          <a:spcPts val="0"/>
                        </a:spcAft>
                        <a:buClrTx/>
                        <a:buSzTx/>
                        <a:buFontTx/>
                        <a:buNone/>
                        <a:defRPr/>
                      </a:pPr>
                      <a:r>
                        <a:rPr lang="zh-CN" altLang="en-US" sz="1200" kern="1200" baseline="0" dirty="0">
                          <a:effectLst/>
                          <a:latin typeface="Times New Roman" panose="02020603050405020304" pitchFamily="18" charset="0"/>
                          <a:cs typeface="Times New Roman" panose="02020603050405020304" pitchFamily="18" charset="0"/>
                        </a:rPr>
                        <a:t>大多数患者接受的最高剂量不超过</a:t>
                      </a:r>
                      <a:r>
                        <a:rPr lang="en-US" altLang="zh-CN" sz="1200" kern="1200" baseline="0" dirty="0">
                          <a:effectLst/>
                          <a:latin typeface="Times New Roman" panose="02020603050405020304" pitchFamily="18" charset="0"/>
                          <a:cs typeface="Times New Roman" panose="02020603050405020304" pitchFamily="18" charset="0"/>
                        </a:rPr>
                        <a:t>16mg/</a:t>
                      </a:r>
                      <a:r>
                        <a:rPr lang="zh-CN" altLang="en-US" sz="1200" kern="1200" baseline="0" dirty="0">
                          <a:effectLst/>
                          <a:latin typeface="Times New Roman" panose="02020603050405020304" pitchFamily="18" charset="0"/>
                          <a:cs typeface="Times New Roman" panose="02020603050405020304" pitchFamily="18" charset="0"/>
                        </a:rPr>
                        <a:t>小时</a:t>
                      </a:r>
                      <a:endParaRPr lang="zh-CN" altLang="en-US" sz="1200" kern="1200" baseline="0" dirty="0">
                        <a:solidFill>
                          <a:schemeClr val="tx1"/>
                        </a:solidFill>
                        <a:effectLst/>
                        <a:latin typeface="Times New Roman" panose="02020603050405020304" pitchFamily="18" charset="0"/>
                        <a:ea typeface="+mn-ea"/>
                        <a:cs typeface="Times New Roman" panose="02020603050405020304" pitchFamily="18" charset="0"/>
                      </a:endParaRPr>
                    </a:p>
                  </a:txBody>
                  <a:tcPr anchor="ctr"/>
                </a:tc>
              </a:tr>
              <a:tr h="395775">
                <a:tc gridSpan="2">
                  <a:txBody>
                    <a:bodyPr/>
                    <a:lstStyle/>
                    <a:p>
                      <a:pPr marR="0" lvl="0" indent="0" algn="ctr" defTabSz="914400" rtl="0" fontAlgn="auto">
                        <a:lnSpc>
                          <a:spcPct val="125000"/>
                        </a:lnSpc>
                        <a:spcBef>
                          <a:spcPts val="0"/>
                        </a:spcBef>
                        <a:spcAft>
                          <a:spcPts val="0"/>
                        </a:spcAft>
                        <a:buClrTx/>
                        <a:buSzTx/>
                        <a:buFontTx/>
                        <a:buNone/>
                        <a:defRPr/>
                      </a:pPr>
                      <a:r>
                        <a:rPr lang="en-US" altLang="zh-CN" sz="1200" b="1" kern="1200" baseline="0" dirty="0">
                          <a:effectLst/>
                          <a:latin typeface="Times New Roman" panose="02020603050405020304" pitchFamily="18" charset="0"/>
                          <a:cs typeface="Times New Roman" panose="02020603050405020304" pitchFamily="18" charset="0"/>
                        </a:rPr>
                        <a:t>Ⅲ</a:t>
                      </a:r>
                      <a:r>
                        <a:rPr lang="zh-CN" altLang="en-US" sz="1200" b="1" kern="1200" baseline="0" dirty="0">
                          <a:effectLst/>
                          <a:latin typeface="Times New Roman" panose="02020603050405020304" pitchFamily="18" charset="0"/>
                          <a:cs typeface="Times New Roman" panose="02020603050405020304" pitchFamily="18" charset="0"/>
                        </a:rPr>
                        <a:t>期临床试验药物平均用量为</a:t>
                      </a:r>
                      <a:r>
                        <a:rPr lang="en-US" altLang="zh-CN" sz="1200" b="1" kern="1200" baseline="0" dirty="0">
                          <a:effectLst/>
                          <a:latin typeface="Times New Roman" panose="02020603050405020304" pitchFamily="18" charset="0"/>
                          <a:cs typeface="Times New Roman" panose="02020603050405020304" pitchFamily="18" charset="0"/>
                        </a:rPr>
                        <a:t>124.12mL</a:t>
                      </a:r>
                      <a:r>
                        <a:rPr lang="zh-CN" altLang="en-US" sz="1200" b="1" kern="1200" baseline="0" dirty="0">
                          <a:effectLst/>
                          <a:latin typeface="Times New Roman" panose="02020603050405020304" pitchFamily="18" charset="0"/>
                          <a:cs typeface="Times New Roman" panose="02020603050405020304" pitchFamily="18" charset="0"/>
                        </a:rPr>
                        <a:t>（</a:t>
                      </a:r>
                      <a:r>
                        <a:rPr lang="en-US" altLang="zh-CN" sz="1200" b="1" kern="1200" baseline="0" dirty="0">
                          <a:effectLst/>
                          <a:latin typeface="Times New Roman" panose="02020603050405020304" pitchFamily="18" charset="0"/>
                          <a:cs typeface="Times New Roman" panose="02020603050405020304" pitchFamily="18" charset="0"/>
                        </a:rPr>
                        <a:t>62.06mg</a:t>
                      </a:r>
                      <a:r>
                        <a:rPr lang="zh-CN" altLang="en-US" sz="1200" b="1" kern="1200" baseline="0" dirty="0">
                          <a:effectLst/>
                          <a:latin typeface="Times New Roman" panose="02020603050405020304" pitchFamily="18" charset="0"/>
                          <a:cs typeface="Times New Roman" panose="02020603050405020304" pitchFamily="18" charset="0"/>
                        </a:rPr>
                        <a:t>）</a:t>
                      </a:r>
                      <a:endParaRPr lang="zh-CN" altLang="en-US" sz="1200" b="1" kern="1200" baseline="0" dirty="0">
                        <a:solidFill>
                          <a:srgbClr val="C00000"/>
                        </a:solidFill>
                        <a:effectLst/>
                        <a:latin typeface="Times New Roman" panose="02020603050405020304" pitchFamily="18" charset="0"/>
                        <a:ea typeface="微软雅黑" panose="020B0503020204020204" charset="-122"/>
                        <a:cs typeface="Times New Roman" panose="02020603050405020304" pitchFamily="18" charset="0"/>
                      </a:endParaRPr>
                    </a:p>
                  </a:txBody>
                  <a:tcPr anchor="ctr"/>
                </a:tc>
                <a:tc hMerge="1">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6" name="文本框 5"/>
          <p:cNvSpPr txBox="1"/>
          <p:nvPr>
            <p:custDataLst>
              <p:tags r:id="rId4"/>
            </p:custDataLst>
          </p:nvPr>
        </p:nvSpPr>
        <p:spPr>
          <a:xfrm>
            <a:off x="5760720" y="1934210"/>
            <a:ext cx="5594350" cy="984885"/>
          </a:xfrm>
          <a:prstGeom prst="rect">
            <a:avLst/>
          </a:prstGeom>
          <a:noFill/>
        </p:spPr>
        <p:txBody>
          <a:bodyPr wrap="square">
            <a:noAutofit/>
          </a:bodyPr>
          <a:lstStyle/>
          <a:p>
            <a:pPr marL="285750" marR="0" lvl="0" indent="-285750" algn="just" defTabSz="914400" rtl="0" fontAlgn="base">
              <a:lnSpc>
                <a:spcPct val="135000"/>
              </a:lnSpc>
              <a:spcBef>
                <a:spcPct val="0"/>
              </a:spcBef>
              <a:spcAft>
                <a:spcPct val="0"/>
              </a:spcAft>
              <a:buClrTx/>
              <a:buSzTx/>
              <a:buFont typeface="Wingdings" panose="05000000000000000000" pitchFamily="2" charset="2"/>
              <a:buChar char="p"/>
              <a:defRPr/>
            </a:pPr>
            <a:r>
              <a:rPr kumimoji="0" lang="zh-CN"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charset="-122"/>
                <a:cs typeface="微软雅黑" panose="020B0503020204020204" charset="-122"/>
                <a:sym typeface="Arial" panose="020B0604020202020204" pitchFamily="34" charset="0"/>
              </a:rPr>
              <a:t>用法用量：</a:t>
            </a:r>
            <a:endParaRPr kumimoji="0" lang="en-US" altLang="zh-CN" sz="1600" b="0" i="0" u="none" strike="noStrike" kern="1200" cap="none" spc="0" normalizeH="0" baseline="0" noProof="0" dirty="0">
              <a:ln>
                <a:noFill/>
              </a:ln>
              <a:solidFill>
                <a:srgbClr val="0047BB"/>
              </a:solidFill>
              <a:effectLst/>
              <a:uLnTx/>
              <a:uFillTx/>
              <a:latin typeface="Times New Roman" panose="02020603050405020304" pitchFamily="18" charset="0"/>
              <a:ea typeface="微软雅黑" panose="020B0503020204020204" charset="-122"/>
              <a:cs typeface="+mn-cs"/>
              <a:sym typeface="Arial" panose="020B0604020202020204" pitchFamily="34" charset="0"/>
            </a:endParaRPr>
          </a:p>
        </p:txBody>
      </p:sp>
      <p:sp>
        <p:nvSpPr>
          <p:cNvPr id="10" name="文本框 9"/>
          <p:cNvSpPr txBox="1"/>
          <p:nvPr/>
        </p:nvSpPr>
        <p:spPr bwMode="gray">
          <a:xfrm>
            <a:off x="531812" y="980831"/>
            <a:ext cx="10982008" cy="758211"/>
          </a:xfrm>
          <a:prstGeom prst="rect">
            <a:avLst/>
          </a:prstGeom>
          <a:solidFill>
            <a:schemeClr val="accent2">
              <a:lumMod val="20000"/>
              <a:lumOff val="80000"/>
            </a:schemeClr>
          </a:solidFill>
          <a:ln>
            <a:noFill/>
          </a:ln>
        </p:spPr>
        <p:txBody>
          <a:bodyPr wrap="square" lIns="45720" tIns="45720" rIns="45720" bIns="45720" rtlCol="0" anchor="ctr">
            <a:noAutofit/>
          </a:bodyPr>
          <a:lstStyle/>
          <a:p>
            <a:pPr marL="0" marR="0" lvl="0" indent="0" algn="ctr" defTabSz="914400" rtl="0" eaLnBrk="1" fontAlgn="auto" latinLnBrk="0" hangingPunct="1">
              <a:lnSpc>
                <a:spcPct val="90000"/>
              </a:lnSpc>
              <a:spcBef>
                <a:spcPts val="400"/>
              </a:spcBef>
              <a:spcAft>
                <a:spcPts val="0"/>
              </a:spcAft>
              <a:buClrTx/>
              <a:buSzTx/>
              <a:buFontTx/>
              <a:buNone/>
              <a:defRPr/>
            </a:pPr>
            <a:r>
              <a:rPr kumimoji="0" lang="zh-CN" altLang="en-US" sz="2300" b="1" i="0" u="sng"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charset="-122"/>
                <a:cs typeface="+mn-cs"/>
              </a:rPr>
              <a:t>氯维地平乳状注射液</a:t>
            </a:r>
            <a:endParaRPr kumimoji="0" lang="zh-CN" altLang="en-US" sz="2300" b="1" i="0" u="sng"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charset="-122"/>
              <a:cs typeface="+mn-cs"/>
            </a:endParaRPr>
          </a:p>
          <a:p>
            <a:pPr marL="0" marR="0" lvl="0" indent="0" algn="ctr" defTabSz="914400" rtl="0" eaLnBrk="1" fontAlgn="auto" latinLnBrk="0" hangingPunct="1">
              <a:lnSpc>
                <a:spcPct val="90000"/>
              </a:lnSpc>
              <a:spcBef>
                <a:spcPts val="400"/>
              </a:spcBef>
              <a:spcAft>
                <a:spcPts val="0"/>
              </a:spcAft>
              <a:buClrTx/>
              <a:buSzTx/>
              <a:buFontTx/>
              <a:buNone/>
              <a:defRPr/>
            </a:pPr>
            <a:r>
              <a:rPr kumimoji="0" lang="zh-CN" altLang="en-US" b="0"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charset="-122"/>
                <a:cs typeface="+mn-cs"/>
              </a:rPr>
              <a:t>新一代快速起效治疗高血压急症的美国、欧盟、中国等多国权威指南推荐药物</a:t>
            </a:r>
            <a:endParaRPr kumimoji="0" lang="zh-CN" altLang="en-US" b="0"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charset="-122"/>
              <a:cs typeface="+mn-cs"/>
            </a:endParaRPr>
          </a:p>
        </p:txBody>
      </p:sp>
      <p:sp>
        <p:nvSpPr>
          <p:cNvPr id="8" name="灯片编号占位符 1"/>
          <p:cNvSpPr>
            <a:spLocks noGrp="1"/>
          </p:cNvSpPr>
          <p:nvPr>
            <p:ph type="sldNum" sz="quarter" idx="12"/>
          </p:nvPr>
        </p:nvSpPr>
        <p:spPr>
          <a:xfrm>
            <a:off x="9345583" y="6412313"/>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20E559C5-5247-2E41-958E-5EE8846CF959}" type="slidenum">
              <a:rPr kumimoji="1" lang="zh-CN" altLang="en-US" sz="1200" b="0" i="0" u="none" strike="noStrike" kern="1200" cap="none" spc="0" normalizeH="0" baseline="0" noProof="0">
                <a:ln>
                  <a:noFill/>
                </a:ln>
                <a:solidFill>
                  <a:prstClr val="black">
                    <a:tint val="75000"/>
                  </a:prstClr>
                </a:solidFill>
                <a:effectLst/>
                <a:uLnTx/>
                <a:uFillTx/>
                <a:latin typeface="Times New Roman" panose="02020603050405020304"/>
                <a:ea typeface="华文楷体" panose="0201060004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Times New Roman" panose="02020603050405020304"/>
              <a:ea typeface="华文楷体" panose="02010600040101010101" pitchFamily="2" charset="-122"/>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流程图: 延期 3"/>
          <p:cNvSpPr/>
          <p:nvPr/>
        </p:nvSpPr>
        <p:spPr>
          <a:xfrm>
            <a:off x="1" y="140144"/>
            <a:ext cx="768096" cy="713232"/>
          </a:xfrm>
          <a:prstGeom prst="flowChartDelay">
            <a:avLst/>
          </a:prstGeom>
          <a:solidFill>
            <a:srgbClr val="3959B9"/>
          </a:solidFill>
          <a:ln>
            <a:solidFill>
              <a:schemeClr val="bg2">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800" b="1" i="0" u="none" strike="noStrike" kern="1200" cap="none" spc="0" normalizeH="0" baseline="0" noProof="0" dirty="0">
                <a:ln>
                  <a:noFill/>
                </a:ln>
                <a:solidFill>
                  <a:srgbClr val="FFFFFF"/>
                </a:solidFill>
                <a:effectLst/>
                <a:uLnTx/>
                <a:uFillTx/>
                <a:latin typeface="Times New Roman" panose="02020603050405020304" pitchFamily="18" charset="0"/>
                <a:cs typeface="Times New Roman" panose="02020603050405020304" pitchFamily="18" charset="0"/>
                <a:sym typeface="Arial" panose="020B0604020202020204" pitchFamily="34" charset="0"/>
              </a:rPr>
              <a:t>01</a:t>
            </a:r>
            <a:endParaRPr kumimoji="0" lang="en-US" altLang="zh-CN" sz="2800" b="1" i="0" u="none" strike="noStrike" kern="1200" cap="none" spc="0" normalizeH="0" baseline="0" noProof="0" dirty="0">
              <a:ln>
                <a:noFill/>
              </a:ln>
              <a:solidFill>
                <a:srgbClr val="FFFFFF"/>
              </a:solidFill>
              <a:effectLst/>
              <a:uLnTx/>
              <a:uFillTx/>
              <a:latin typeface="Times New Roman" panose="02020603050405020304" pitchFamily="18" charset="0"/>
              <a:cs typeface="Times New Roman" panose="02020603050405020304" pitchFamily="18" charset="0"/>
              <a:sym typeface="Arial" panose="020B0604020202020204" pitchFamily="34" charset="0"/>
            </a:endParaRPr>
          </a:p>
        </p:txBody>
      </p:sp>
      <p:sp>
        <p:nvSpPr>
          <p:cNvPr id="5" name="文本框 4"/>
          <p:cNvSpPr txBox="1"/>
          <p:nvPr>
            <p:custDataLst>
              <p:tags r:id="rId1"/>
            </p:custDataLst>
          </p:nvPr>
        </p:nvSpPr>
        <p:spPr>
          <a:xfrm>
            <a:off x="935786" y="216471"/>
            <a:ext cx="6577377" cy="636905"/>
          </a:xfrm>
          <a:prstGeom prst="rect">
            <a:avLst/>
          </a:prstGeom>
          <a:noFill/>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3959B9"/>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药品基本信息（</a:t>
            </a:r>
            <a:r>
              <a:rPr kumimoji="0" lang="en-US" altLang="zh-CN" sz="2800" b="1" i="0" u="none" strike="noStrike" kern="1200" cap="none" spc="0" normalizeH="0" baseline="0" noProof="0" dirty="0">
                <a:ln>
                  <a:noFill/>
                </a:ln>
                <a:solidFill>
                  <a:srgbClr val="3959B9"/>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2/3</a:t>
            </a:r>
            <a:r>
              <a:rPr kumimoji="0" lang="zh-CN" altLang="en-US" sz="2800" b="1" i="0" u="none" strike="noStrike" kern="1200" cap="none" spc="0" normalizeH="0" baseline="0" noProof="0" dirty="0">
                <a:ln>
                  <a:noFill/>
                </a:ln>
                <a:solidFill>
                  <a:srgbClr val="3959B9"/>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a:t>
            </a:r>
            <a:r>
              <a:rPr kumimoji="0" lang="en-US" altLang="zh-CN" sz="2800" b="1" i="0" u="none" strike="noStrike" kern="1200" cap="none" spc="0" normalizeH="0" baseline="0" noProof="0" dirty="0">
                <a:ln>
                  <a:noFill/>
                </a:ln>
                <a:solidFill>
                  <a:srgbClr val="3959B9"/>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a:t>
            </a:r>
            <a:r>
              <a:rPr kumimoji="0" lang="en-US" altLang="zh-CN" sz="2800" b="1" i="0" u="none" strike="noStrike" kern="1200" cap="none" spc="0" normalizeH="0" noProof="0" dirty="0">
                <a:ln>
                  <a:noFill/>
                </a:ln>
                <a:solidFill>
                  <a:srgbClr val="3959B9"/>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 </a:t>
            </a:r>
            <a:r>
              <a:rPr kumimoji="0" lang="zh-CN" altLang="en-US" sz="2800" b="1" i="0" u="none" strike="noStrike" kern="1200" cap="none" spc="0" normalizeH="0" baseline="0" noProof="0" dirty="0">
                <a:ln>
                  <a:noFill/>
                </a:ln>
                <a:solidFill>
                  <a:srgbClr val="3959B9"/>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建议参照药物</a:t>
            </a:r>
            <a:endParaRPr kumimoji="0" lang="zh-CN" altLang="en-US" sz="2800" b="1" i="0" u="none" strike="noStrike" kern="1200" cap="none" spc="0" normalizeH="0" baseline="0" noProof="0" dirty="0">
              <a:ln>
                <a:noFill/>
              </a:ln>
              <a:solidFill>
                <a:srgbClr val="3959B9"/>
              </a:solidFill>
              <a:effectLst/>
              <a:uLnTx/>
              <a:uFillTx/>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endParaRPr>
          </a:p>
        </p:txBody>
      </p:sp>
      <p:sp>
        <p:nvSpPr>
          <p:cNvPr id="2" name="文本框 1"/>
          <p:cNvSpPr txBox="1"/>
          <p:nvPr/>
        </p:nvSpPr>
        <p:spPr>
          <a:xfrm>
            <a:off x="384049" y="6273225"/>
            <a:ext cx="11462994"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1. </a:t>
            </a:r>
            <a:r>
              <a:rPr kumimoji="0" lang="zh-CN" altLang="en-US"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何新华</a:t>
            </a:r>
            <a:r>
              <a:rPr kumimoji="0" lang="en-US" altLang="zh-CN"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a:t>
            </a:r>
            <a:r>
              <a:rPr kumimoji="0" lang="zh-CN" altLang="en-US"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杨艳敏</a:t>
            </a:r>
            <a:r>
              <a:rPr kumimoji="0" lang="en-US" altLang="zh-CN"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a:t>
            </a:r>
            <a:r>
              <a:rPr kumimoji="0" lang="zh-CN" altLang="en-US"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郭树彬</a:t>
            </a:r>
            <a:r>
              <a:rPr kumimoji="0" lang="en-US" altLang="zh-CN"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a:t>
            </a:r>
            <a:r>
              <a:rPr kumimoji="0" lang="zh-CN" altLang="en-US"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等</a:t>
            </a:r>
            <a:r>
              <a:rPr kumimoji="0" lang="en-US" altLang="zh-CN"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a:t>
            </a:r>
            <a:r>
              <a:rPr kumimoji="0" lang="zh-CN" altLang="en-US"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中国高血压急症诊治规范</a:t>
            </a:r>
            <a:r>
              <a:rPr kumimoji="0" lang="en-US" altLang="zh-CN"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[J].</a:t>
            </a:r>
            <a:r>
              <a:rPr kumimoji="0" lang="zh-CN" altLang="en-US"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中国急救医学</a:t>
            </a:r>
            <a:r>
              <a:rPr kumimoji="0" lang="en-US" altLang="zh-CN"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,2020,40(09):795-803.</a:t>
            </a:r>
            <a:endParaRPr kumimoji="0" lang="zh-CN" altLang="en-US"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2.</a:t>
            </a:r>
            <a:r>
              <a:rPr kumimoji="0" lang="zh-CN" altLang="en-US"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 孙英贤</a:t>
            </a:r>
            <a:r>
              <a:rPr kumimoji="0" lang="en-US" altLang="zh-CN"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a:t>
            </a:r>
            <a:r>
              <a:rPr kumimoji="0" lang="zh-CN" altLang="en-US"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赵连友</a:t>
            </a:r>
            <a:r>
              <a:rPr kumimoji="0" lang="en-US" altLang="zh-CN"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a:t>
            </a:r>
            <a:r>
              <a:rPr kumimoji="0" lang="zh-CN" altLang="en-US"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田刚</a:t>
            </a:r>
            <a:r>
              <a:rPr kumimoji="0" lang="en-US" altLang="zh-CN"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a:t>
            </a:r>
            <a:r>
              <a:rPr kumimoji="0" lang="zh-CN" altLang="en-US"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等</a:t>
            </a:r>
            <a:r>
              <a:rPr kumimoji="0" lang="en-US" altLang="zh-CN"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a:t>
            </a:r>
            <a:r>
              <a:rPr kumimoji="0" lang="zh-CN" altLang="en-US"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高血压急症的问题中国专家共识</a:t>
            </a:r>
            <a:r>
              <a:rPr kumimoji="0" lang="en-US" altLang="zh-CN"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[J].</a:t>
            </a:r>
            <a:r>
              <a:rPr kumimoji="0" lang="zh-CN" altLang="en-US"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中华高血压杂志</a:t>
            </a:r>
            <a:r>
              <a:rPr kumimoji="0" lang="en-US" altLang="zh-CN"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,2022,30(03):207-218. </a:t>
            </a:r>
            <a:endParaRPr kumimoji="0" lang="zh-CN" altLang="en-US"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3.</a:t>
            </a:r>
            <a:r>
              <a:rPr kumimoji="0" lang="zh-CN" altLang="en-US"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 </a:t>
            </a:r>
            <a:r>
              <a:rPr kumimoji="0" lang="en-US" altLang="zh-CN"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van den Born B J H, Lip G Y H, </a:t>
            </a:r>
            <a:r>
              <a:rPr kumimoji="0" lang="en-US" altLang="zh-CN" sz="800" b="0" i="0" u="none" strike="noStrike" kern="1200" cap="none" spc="0" normalizeH="0" baseline="0" noProof="0" dirty="0" err="1">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Brguljan-Hitij</a:t>
            </a:r>
            <a:r>
              <a:rPr kumimoji="0" lang="en-US" altLang="zh-CN"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 J, et al. ESC Council on hypertension position document on the management of hypertensive emergencies[J]. European Heart Journal–Cardiovascular Pharmacotherapy, 2019, 5(1): 37-46.</a:t>
            </a:r>
            <a:endParaRPr kumimoji="0" lang="en-US" altLang="zh-CN"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4.</a:t>
            </a:r>
            <a:r>
              <a:rPr kumimoji="0" lang="zh-CN" altLang="en-US"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rPr>
              <a:t> 数据来源：米内网中国城市公立医院数据</a:t>
            </a:r>
            <a:endParaRPr kumimoji="0" lang="en-US" altLang="zh-CN" sz="800" b="0" i="0" u="none" strike="noStrike" kern="1200" cap="none" spc="0" normalizeH="0" baseline="0" noProof="0" dirty="0">
              <a:ln>
                <a:noFill/>
              </a:ln>
              <a:solidFill>
                <a:srgbClr val="000000">
                  <a:lumMod val="50000"/>
                  <a:lumOff val="50000"/>
                </a:srgbClr>
              </a:solidFill>
              <a:effectLst/>
              <a:uLnTx/>
              <a:uFillTx/>
              <a:latin typeface="Times New Roman" panose="02020603050405020304" pitchFamily="18" charset="0"/>
              <a:ea typeface="微软雅黑" panose="020B0503020204020204" charset="-122"/>
              <a:cs typeface="Times New Roman" panose="02020603050405020304" pitchFamily="18" charset="0"/>
            </a:endParaRPr>
          </a:p>
        </p:txBody>
      </p:sp>
      <p:sp>
        <p:nvSpPr>
          <p:cNvPr id="7" name="矩形: 圆角 6"/>
          <p:cNvSpPr/>
          <p:nvPr/>
        </p:nvSpPr>
        <p:spPr>
          <a:xfrm>
            <a:off x="791358" y="987201"/>
            <a:ext cx="4200204" cy="419811"/>
          </a:xfrm>
          <a:prstGeom prst="roundRect">
            <a:avLst/>
          </a:prstGeom>
          <a:solidFill>
            <a:srgbClr val="4472C4"/>
          </a:solidFill>
          <a:ln w="1270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0" cap="none" spc="0" normalizeH="0" baseline="0" noProof="0" dirty="0">
                <a:ln>
                  <a:noFill/>
                </a:ln>
                <a:solidFill>
                  <a:srgbClr val="FFFF00"/>
                </a:solidFill>
                <a:effectLst/>
                <a:uLnTx/>
                <a:uFillTx/>
                <a:latin typeface="Times New Roman" panose="02020603050405020304" pitchFamily="18" charset="0"/>
                <a:ea typeface="微软雅黑" panose="020B0503020204020204" charset="-122"/>
                <a:cs typeface="+mn-cs"/>
              </a:rPr>
              <a:t>建议参照药物：盐酸尼卡地平注射液</a:t>
            </a:r>
            <a:endParaRPr kumimoji="0" lang="zh-CN" altLang="en-US" sz="1800" b="1" i="0" u="none" strike="noStrike" kern="0" cap="none" spc="0" normalizeH="0" baseline="0" noProof="0" dirty="0">
              <a:ln>
                <a:noFill/>
              </a:ln>
              <a:solidFill>
                <a:srgbClr val="FFFF00"/>
              </a:solidFill>
              <a:effectLst/>
              <a:uLnTx/>
              <a:uFillTx/>
              <a:latin typeface="Times New Roman" panose="02020603050405020304" pitchFamily="18" charset="0"/>
              <a:ea typeface="微软雅黑" panose="020B0503020204020204" charset="-122"/>
              <a:cs typeface="+mn-cs"/>
            </a:endParaRPr>
          </a:p>
        </p:txBody>
      </p:sp>
      <p:graphicFrame>
        <p:nvGraphicFramePr>
          <p:cNvPr id="8" name="表格 7"/>
          <p:cNvGraphicFramePr>
            <a:graphicFrameLocks noGrp="1"/>
          </p:cNvGraphicFramePr>
          <p:nvPr/>
        </p:nvGraphicFramePr>
        <p:xfrm>
          <a:off x="791250" y="1407414"/>
          <a:ext cx="10319385" cy="2595086"/>
        </p:xfrm>
        <a:graphic>
          <a:graphicData uri="http://schemas.openxmlformats.org/drawingml/2006/table">
            <a:tbl>
              <a:tblPr firstRow="1" bandRow="1"/>
              <a:tblGrid>
                <a:gridCol w="3124200"/>
                <a:gridCol w="7195185"/>
              </a:tblGrid>
              <a:tr h="342900">
                <a:tc rowSpan="5">
                  <a:txBody>
                    <a:bodyPr/>
                    <a:lstStyle>
                      <a:defPPr>
                        <a:defRPr lang="zh-CN" b="1">
                          <a:solidFill>
                            <a:schemeClr val="lt1"/>
                          </a:solidFill>
                        </a:defRPr>
                      </a:defPPr>
                      <a:lvl1pPr marL="0" algn="l" defTabSz="914400" rtl="0" eaLnBrk="1" latinLnBrk="0" hangingPunct="1">
                        <a:defRPr sz="1800" b="1" kern="1200">
                          <a:solidFill>
                            <a:schemeClr val="lt1"/>
                          </a:solidFill>
                          <a:latin typeface="+mn-lt"/>
                          <a:ea typeface="+mn-ea"/>
                          <a:cs typeface="+mn-cs"/>
                        </a:defRPr>
                      </a:lvl1pPr>
                      <a:lvl2pPr marL="457200" algn="l" defTabSz="914400" rtl="0" eaLnBrk="1" latinLnBrk="0" hangingPunct="1">
                        <a:defRPr sz="1800" b="1" kern="1200">
                          <a:solidFill>
                            <a:schemeClr val="lt1"/>
                          </a:solidFill>
                          <a:latin typeface="+mn-lt"/>
                          <a:ea typeface="+mn-ea"/>
                          <a:cs typeface="+mn-cs"/>
                        </a:defRPr>
                      </a:lvl2pPr>
                      <a:lvl3pPr marL="914400" algn="l" defTabSz="914400" rtl="0" eaLnBrk="1" latinLnBrk="0" hangingPunct="1">
                        <a:defRPr sz="1800" b="1" kern="1200">
                          <a:solidFill>
                            <a:schemeClr val="lt1"/>
                          </a:solidFill>
                          <a:latin typeface="+mn-lt"/>
                          <a:ea typeface="+mn-ea"/>
                          <a:cs typeface="+mn-cs"/>
                        </a:defRPr>
                      </a:lvl3pPr>
                      <a:lvl4pPr marL="1371600" algn="l" defTabSz="914400" rtl="0" eaLnBrk="1" latinLnBrk="0" hangingPunct="1">
                        <a:defRPr sz="1800" b="1" kern="1200">
                          <a:solidFill>
                            <a:schemeClr val="lt1"/>
                          </a:solidFill>
                          <a:latin typeface="+mn-lt"/>
                          <a:ea typeface="+mn-ea"/>
                          <a:cs typeface="+mn-cs"/>
                        </a:defRPr>
                      </a:lvl4pPr>
                      <a:lvl5pPr marL="1828800" algn="l" defTabSz="914400" rtl="0" eaLnBrk="1" latinLnBrk="0" hangingPunct="1">
                        <a:defRPr sz="1800" b="1" kern="1200">
                          <a:solidFill>
                            <a:schemeClr val="lt1"/>
                          </a:solidFill>
                          <a:latin typeface="+mn-lt"/>
                          <a:ea typeface="+mn-ea"/>
                          <a:cs typeface="+mn-cs"/>
                        </a:defRPr>
                      </a:lvl5pPr>
                      <a:lvl6pPr marL="2286000" algn="l" defTabSz="914400" rtl="0" eaLnBrk="1" latinLnBrk="0" hangingPunct="1">
                        <a:defRPr sz="1800" b="1" kern="1200">
                          <a:solidFill>
                            <a:schemeClr val="lt1"/>
                          </a:solidFill>
                          <a:latin typeface="+mn-lt"/>
                          <a:ea typeface="+mn-ea"/>
                          <a:cs typeface="+mn-cs"/>
                        </a:defRPr>
                      </a:lvl6pPr>
                      <a:lvl7pPr marL="2743200" algn="l" defTabSz="914400" rtl="0" eaLnBrk="1" latinLnBrk="0" hangingPunct="1">
                        <a:defRPr sz="1800" b="1" kern="1200">
                          <a:solidFill>
                            <a:schemeClr val="lt1"/>
                          </a:solidFill>
                          <a:latin typeface="+mn-lt"/>
                          <a:ea typeface="+mn-ea"/>
                          <a:cs typeface="+mn-cs"/>
                        </a:defRPr>
                      </a:lvl7pPr>
                      <a:lvl8pPr marL="3200400" algn="l" defTabSz="914400" rtl="0" eaLnBrk="1" latinLnBrk="0" hangingPunct="1">
                        <a:defRPr sz="1800" b="1" kern="1200">
                          <a:solidFill>
                            <a:schemeClr val="lt1"/>
                          </a:solidFill>
                          <a:latin typeface="+mn-lt"/>
                          <a:ea typeface="+mn-ea"/>
                          <a:cs typeface="+mn-cs"/>
                        </a:defRPr>
                      </a:lvl8pPr>
                      <a:lvl9pPr marL="3657600" algn="l" defTabSz="914400" rtl="0" eaLnBrk="1" latinLnBrk="0" hangingPunct="1">
                        <a:defRPr sz="1800" b="1" kern="1200">
                          <a:solidFill>
                            <a:schemeClr val="lt1"/>
                          </a:solidFill>
                          <a:latin typeface="+mn-lt"/>
                          <a:ea typeface="+mn-ea"/>
                          <a:cs typeface="+mn-cs"/>
                        </a:defRPr>
                      </a:lvl9pPr>
                    </a:lstStyle>
                    <a:p>
                      <a:pPr algn="ctr">
                        <a:lnSpc>
                          <a:spcPct val="100000"/>
                        </a:lnSpc>
                      </a:pPr>
                      <a:r>
                        <a:rPr lang="zh-CN" altLang="en-US" sz="1600" dirty="0">
                          <a:solidFill>
                            <a:schemeClr val="tx1"/>
                          </a:solidFill>
                          <a:effectLst/>
                          <a:latin typeface="Times New Roman" panose="02020603050405020304" pitchFamily="18" charset="0"/>
                          <a:ea typeface="微软雅黑" panose="020B0503020204020204" charset="-122"/>
                          <a:sym typeface="+mn-ea"/>
                        </a:rPr>
                        <a:t>临床应用的标准治疗药物</a:t>
                      </a:r>
                      <a:endParaRPr lang="zh-CN" altLang="en-US" sz="1600" b="1" dirty="0">
                        <a:solidFill>
                          <a:schemeClr val="tx1"/>
                        </a:solidFill>
                        <a:effectLst/>
                        <a:latin typeface="Times New Roman" panose="02020603050405020304" pitchFamily="18" charset="0"/>
                        <a:ea typeface="微软雅黑" panose="020B0503020204020204" charset="-122"/>
                      </a:endParaRPr>
                    </a:p>
                    <a:p>
                      <a:pPr algn="ctr">
                        <a:lnSpc>
                          <a:spcPct val="100000"/>
                        </a:lnSpc>
                      </a:pPr>
                      <a:endParaRPr lang="zh-CN" altLang="en-US" sz="1600" b="1" dirty="0">
                        <a:solidFill>
                          <a:schemeClr val="tx1"/>
                        </a:solidFill>
                        <a:effectLst/>
                        <a:latin typeface="Times New Roman" panose="02020603050405020304" pitchFamily="18" charset="0"/>
                        <a:ea typeface="微软雅黑" panose="020B0503020204020204" charset="-122"/>
                      </a:endParaRPr>
                    </a:p>
                  </a:txBody>
                  <a:tcPr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defPPr>
                        <a:defRPr lang="zh-CN" b="1">
                          <a:solidFill>
                            <a:schemeClr val="lt1"/>
                          </a:solidFill>
                        </a:defRPr>
                      </a:defPPr>
                      <a:lvl1pPr marL="0" algn="l" defTabSz="914400" rtl="0" eaLnBrk="1" latinLnBrk="0" hangingPunct="1">
                        <a:defRPr sz="1800" b="1" kern="1200">
                          <a:solidFill>
                            <a:schemeClr val="lt1"/>
                          </a:solidFill>
                          <a:latin typeface="+mn-lt"/>
                          <a:ea typeface="+mn-ea"/>
                          <a:cs typeface="+mn-cs"/>
                        </a:defRPr>
                      </a:lvl1pPr>
                      <a:lvl2pPr marL="457200" algn="l" defTabSz="914400" rtl="0" eaLnBrk="1" latinLnBrk="0" hangingPunct="1">
                        <a:defRPr sz="1800" b="1" kern="1200">
                          <a:solidFill>
                            <a:schemeClr val="lt1"/>
                          </a:solidFill>
                          <a:latin typeface="+mn-lt"/>
                          <a:ea typeface="+mn-ea"/>
                          <a:cs typeface="+mn-cs"/>
                        </a:defRPr>
                      </a:lvl2pPr>
                      <a:lvl3pPr marL="914400" algn="l" defTabSz="914400" rtl="0" eaLnBrk="1" latinLnBrk="0" hangingPunct="1">
                        <a:defRPr sz="1800" b="1" kern="1200">
                          <a:solidFill>
                            <a:schemeClr val="lt1"/>
                          </a:solidFill>
                          <a:latin typeface="+mn-lt"/>
                          <a:ea typeface="+mn-ea"/>
                          <a:cs typeface="+mn-cs"/>
                        </a:defRPr>
                      </a:lvl3pPr>
                      <a:lvl4pPr marL="1371600" algn="l" defTabSz="914400" rtl="0" eaLnBrk="1" latinLnBrk="0" hangingPunct="1">
                        <a:defRPr sz="1800" b="1" kern="1200">
                          <a:solidFill>
                            <a:schemeClr val="lt1"/>
                          </a:solidFill>
                          <a:latin typeface="+mn-lt"/>
                          <a:ea typeface="+mn-ea"/>
                          <a:cs typeface="+mn-cs"/>
                        </a:defRPr>
                      </a:lvl4pPr>
                      <a:lvl5pPr marL="1828800" algn="l" defTabSz="914400" rtl="0" eaLnBrk="1" latinLnBrk="0" hangingPunct="1">
                        <a:defRPr sz="1800" b="1" kern="1200">
                          <a:solidFill>
                            <a:schemeClr val="lt1"/>
                          </a:solidFill>
                          <a:latin typeface="+mn-lt"/>
                          <a:ea typeface="+mn-ea"/>
                          <a:cs typeface="+mn-cs"/>
                        </a:defRPr>
                      </a:lvl5pPr>
                      <a:lvl6pPr marL="2286000" algn="l" defTabSz="914400" rtl="0" eaLnBrk="1" latinLnBrk="0" hangingPunct="1">
                        <a:defRPr sz="1800" b="1" kern="1200">
                          <a:solidFill>
                            <a:schemeClr val="lt1"/>
                          </a:solidFill>
                          <a:latin typeface="+mn-lt"/>
                          <a:ea typeface="+mn-ea"/>
                          <a:cs typeface="+mn-cs"/>
                        </a:defRPr>
                      </a:lvl6pPr>
                      <a:lvl7pPr marL="2743200" algn="l" defTabSz="914400" rtl="0" eaLnBrk="1" latinLnBrk="0" hangingPunct="1">
                        <a:defRPr sz="1800" b="1" kern="1200">
                          <a:solidFill>
                            <a:schemeClr val="lt1"/>
                          </a:solidFill>
                          <a:latin typeface="+mn-lt"/>
                          <a:ea typeface="+mn-ea"/>
                          <a:cs typeface="+mn-cs"/>
                        </a:defRPr>
                      </a:lvl7pPr>
                      <a:lvl8pPr marL="3200400" algn="l" defTabSz="914400" rtl="0" eaLnBrk="1" latinLnBrk="0" hangingPunct="1">
                        <a:defRPr sz="1800" b="1" kern="1200">
                          <a:solidFill>
                            <a:schemeClr val="lt1"/>
                          </a:solidFill>
                          <a:latin typeface="+mn-lt"/>
                          <a:ea typeface="+mn-ea"/>
                          <a:cs typeface="+mn-cs"/>
                        </a:defRPr>
                      </a:lvl8pPr>
                      <a:lvl9pPr marL="3657600" algn="l" defTabSz="914400" rtl="0" eaLnBrk="1" latinLnBrk="0" hangingPunct="1">
                        <a:defRPr sz="1800" b="1" kern="1200">
                          <a:solidFill>
                            <a:schemeClr val="lt1"/>
                          </a:solidFill>
                          <a:latin typeface="+mn-lt"/>
                          <a:ea typeface="+mn-ea"/>
                          <a:cs typeface="+mn-cs"/>
                        </a:defRPr>
                      </a:lvl9pPr>
                    </a:lstStyle>
                    <a:p>
                      <a:pPr marL="285750" indent="-285750" algn="just">
                        <a:lnSpc>
                          <a:spcPct val="100000"/>
                        </a:lnSpc>
                        <a:buFont typeface="Arial" panose="020B0604020202020204" pitchFamily="34" charset="0"/>
                        <a:buChar char="•"/>
                      </a:pPr>
                      <a:r>
                        <a:rPr lang="zh-CN" altLang="en-US" sz="1400" b="1" dirty="0">
                          <a:solidFill>
                            <a:schemeClr val="tx1"/>
                          </a:solidFill>
                          <a:latin typeface="Times New Roman" panose="02020603050405020304" pitchFamily="18" charset="0"/>
                          <a:ea typeface="微软雅黑" panose="020B0503020204020204" charset="-122"/>
                        </a:rPr>
                        <a:t>适应症相同</a:t>
                      </a:r>
                      <a:endParaRPr lang="zh-CN" altLang="en-US" sz="1400" b="1" dirty="0">
                        <a:solidFill>
                          <a:schemeClr val="tx1"/>
                        </a:solidFill>
                        <a:effectLst/>
                        <a:latin typeface="Times New Roman" panose="02020603050405020304" pitchFamily="18" charset="0"/>
                        <a:ea typeface="微软雅黑" panose="020B0503020204020204" charset="-122"/>
                      </a:endParaRPr>
                    </a:p>
                  </a:txBody>
                  <a:tcPr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r>
              <a:tr h="387486">
                <a:tc vMerge="1">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285750" indent="-285750" algn="just">
                        <a:lnSpc>
                          <a:spcPct val="100000"/>
                        </a:lnSpc>
                        <a:buFont typeface="Arial" panose="020B0604020202020204" pitchFamily="34" charset="0"/>
                        <a:buChar char="•"/>
                      </a:pPr>
                      <a:r>
                        <a:rPr lang="zh-CN" altLang="en-US" sz="1400" b="1" dirty="0">
                          <a:solidFill>
                            <a:schemeClr val="tx1"/>
                          </a:solidFill>
                          <a:latin typeface="Times New Roman" panose="02020603050405020304" pitchFamily="18" charset="0"/>
                          <a:ea typeface="微软雅黑" panose="020B0503020204020204" charset="-122"/>
                        </a:rPr>
                        <a:t>作用机制相同</a:t>
                      </a:r>
                      <a:endParaRPr lang="zh-CN" altLang="en-US" sz="1400" b="1" kern="1200" dirty="0">
                        <a:solidFill>
                          <a:schemeClr val="tx1"/>
                        </a:solidFill>
                        <a:latin typeface="Times New Roman" panose="02020603050405020304" pitchFamily="18" charset="0"/>
                        <a:ea typeface="微软雅黑" panose="020B0503020204020204" charset="-122"/>
                        <a:cs typeface="+mn-cs"/>
                      </a:endParaRPr>
                    </a:p>
                  </a:txBody>
                  <a:tcPr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r>
              <a:tr h="387350">
                <a:tc vMerge="1">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285750" indent="-285750" algn="just">
                        <a:lnSpc>
                          <a:spcPct val="100000"/>
                        </a:lnSpc>
                        <a:buFont typeface="Arial" panose="020B0604020202020204" pitchFamily="34" charset="0"/>
                        <a:buChar char="•"/>
                      </a:pPr>
                      <a:r>
                        <a:rPr lang="zh-CN" altLang="en-US" sz="1400" b="1" dirty="0">
                          <a:solidFill>
                            <a:schemeClr val="tx1"/>
                          </a:solidFill>
                          <a:latin typeface="Times New Roman" panose="02020603050405020304" pitchFamily="18" charset="0"/>
                          <a:ea typeface="微软雅黑" panose="020B0503020204020204" charset="-122"/>
                        </a:rPr>
                        <a:t>给药途径相同</a:t>
                      </a:r>
                      <a:endParaRPr lang="zh-CN" altLang="en-US" sz="1400" b="1" dirty="0">
                        <a:solidFill>
                          <a:schemeClr val="tx1"/>
                        </a:solidFill>
                        <a:latin typeface="Times New Roman" panose="02020603050405020304" pitchFamily="18" charset="0"/>
                        <a:ea typeface="微软雅黑" panose="020B0503020204020204" charset="-122"/>
                      </a:endParaRPr>
                    </a:p>
                  </a:txBody>
                  <a:tcPr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r>
              <a:tr h="731520">
                <a:tc vMerge="1">
                  <a:tcPr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285750" indent="-285750" algn="just">
                        <a:lnSpc>
                          <a:spcPct val="100000"/>
                        </a:lnSpc>
                        <a:buFont typeface="Arial" panose="020B0604020202020204" pitchFamily="34" charset="0"/>
                        <a:buChar char="•"/>
                      </a:pPr>
                      <a:r>
                        <a:rPr lang="en-US" altLang="zh-CN" sz="1400" b="0" dirty="0">
                          <a:solidFill>
                            <a:schemeClr val="tx1"/>
                          </a:solidFill>
                          <a:latin typeface="Times New Roman" panose="02020603050405020304" pitchFamily="18" charset="0"/>
                          <a:ea typeface="微软雅黑" panose="020B0503020204020204" charset="-122"/>
                          <a:cs typeface="Times New Roman" panose="02020603050405020304" pitchFamily="18" charset="0"/>
                        </a:rPr>
                        <a:t>《</a:t>
                      </a:r>
                      <a:r>
                        <a:rPr lang="zh-CN" altLang="en-US" sz="1400" b="0" dirty="0">
                          <a:solidFill>
                            <a:schemeClr val="tx1"/>
                          </a:solidFill>
                          <a:latin typeface="Times New Roman" panose="02020603050405020304" pitchFamily="18" charset="0"/>
                          <a:ea typeface="微软雅黑" panose="020B0503020204020204" charset="-122"/>
                          <a:cs typeface="Times New Roman" panose="02020603050405020304" pitchFamily="18" charset="0"/>
                        </a:rPr>
                        <a:t>中国高血压急症诊治规范</a:t>
                      </a:r>
                      <a:r>
                        <a:rPr lang="en-US" altLang="zh-CN" sz="1400" b="0" dirty="0">
                          <a:solidFill>
                            <a:schemeClr val="tx1"/>
                          </a:solidFill>
                          <a:latin typeface="Times New Roman" panose="02020603050405020304" pitchFamily="18" charset="0"/>
                          <a:ea typeface="微软雅黑" panose="020B0503020204020204" charset="-122"/>
                          <a:cs typeface="Times New Roman" panose="02020603050405020304" pitchFamily="18" charset="0"/>
                        </a:rPr>
                        <a:t>》</a:t>
                      </a:r>
                      <a:r>
                        <a:rPr lang="en-US" altLang="zh-CN" sz="1400" b="0" baseline="30000" dirty="0">
                          <a:solidFill>
                            <a:schemeClr val="tx1"/>
                          </a:solidFill>
                          <a:latin typeface="Times New Roman" panose="02020603050405020304" pitchFamily="18" charset="0"/>
                          <a:ea typeface="微软雅黑" panose="020B0503020204020204" charset="-122"/>
                          <a:cs typeface="Times New Roman" panose="02020603050405020304" pitchFamily="18" charset="0"/>
                        </a:rPr>
                        <a:t>1</a:t>
                      </a:r>
                      <a:r>
                        <a:rPr lang="zh-CN" altLang="en-US" sz="1400" b="0" dirty="0">
                          <a:solidFill>
                            <a:schemeClr val="tx1"/>
                          </a:solidFill>
                          <a:latin typeface="Times New Roman" panose="02020603050405020304" pitchFamily="18" charset="0"/>
                          <a:ea typeface="微软雅黑" panose="020B0503020204020204" charset="-122"/>
                          <a:cs typeface="Times New Roman" panose="02020603050405020304" pitchFamily="18" charset="0"/>
                        </a:rPr>
                        <a:t>、</a:t>
                      </a:r>
                      <a:r>
                        <a:rPr lang="en-US" altLang="zh-CN" sz="1400" b="0" dirty="0">
                          <a:solidFill>
                            <a:schemeClr val="tx1"/>
                          </a:solidFill>
                          <a:latin typeface="Times New Roman" panose="02020603050405020304" pitchFamily="18" charset="0"/>
                          <a:ea typeface="微软雅黑" panose="020B0503020204020204" charset="-122"/>
                          <a:cs typeface="Times New Roman" panose="02020603050405020304" pitchFamily="18" charset="0"/>
                        </a:rPr>
                        <a:t>《</a:t>
                      </a:r>
                      <a:r>
                        <a:rPr lang="zh-CN" altLang="en-US" sz="1400" b="0" dirty="0">
                          <a:solidFill>
                            <a:schemeClr val="tx1"/>
                          </a:solidFill>
                          <a:latin typeface="Times New Roman" panose="02020603050405020304" pitchFamily="18" charset="0"/>
                          <a:ea typeface="微软雅黑" panose="020B0503020204020204" charset="-122"/>
                          <a:cs typeface="Times New Roman" panose="02020603050405020304" pitchFamily="18" charset="0"/>
                        </a:rPr>
                        <a:t>高血压急症的问题中国专家共识</a:t>
                      </a:r>
                      <a:r>
                        <a:rPr lang="en-US" altLang="zh-CN" sz="1400" b="0" dirty="0">
                          <a:solidFill>
                            <a:schemeClr val="tx1"/>
                          </a:solidFill>
                          <a:latin typeface="Times New Roman" panose="02020603050405020304" pitchFamily="18" charset="0"/>
                          <a:ea typeface="微软雅黑" panose="020B0503020204020204" charset="-122"/>
                          <a:cs typeface="Times New Roman" panose="02020603050405020304" pitchFamily="18" charset="0"/>
                        </a:rPr>
                        <a:t>》</a:t>
                      </a:r>
                      <a:r>
                        <a:rPr lang="en-US" altLang="zh-CN" sz="1400" b="0" baseline="30000" dirty="0">
                          <a:solidFill>
                            <a:schemeClr val="tx1"/>
                          </a:solidFill>
                          <a:latin typeface="Times New Roman" panose="02020603050405020304" pitchFamily="18" charset="0"/>
                          <a:ea typeface="微软雅黑" panose="020B0503020204020204" charset="-122"/>
                          <a:cs typeface="Times New Roman" panose="02020603050405020304" pitchFamily="18" charset="0"/>
                        </a:rPr>
                        <a:t>2</a:t>
                      </a:r>
                      <a:r>
                        <a:rPr lang="zh-CN" altLang="en-US" sz="1400" b="0" dirty="0">
                          <a:solidFill>
                            <a:schemeClr val="tx1"/>
                          </a:solidFill>
                          <a:latin typeface="Times New Roman" panose="02020603050405020304" pitchFamily="18" charset="0"/>
                          <a:ea typeface="微软雅黑" panose="020B0503020204020204" charset="-122"/>
                          <a:cs typeface="Times New Roman" panose="02020603050405020304" pitchFamily="18" charset="0"/>
                        </a:rPr>
                        <a:t>以及</a:t>
                      </a:r>
                      <a:r>
                        <a:rPr lang="en-US" altLang="zh-CN" sz="1400" b="0" dirty="0">
                          <a:solidFill>
                            <a:schemeClr val="tx1"/>
                          </a:solidFill>
                          <a:latin typeface="Times New Roman" panose="02020603050405020304" pitchFamily="18" charset="0"/>
                          <a:ea typeface="微软雅黑" panose="020B0503020204020204" charset="-122"/>
                          <a:cs typeface="Times New Roman" panose="02020603050405020304" pitchFamily="18" charset="0"/>
                        </a:rPr>
                        <a:t>《2018</a:t>
                      </a:r>
                      <a:r>
                        <a:rPr lang="zh-CN" altLang="en-US" sz="1400" b="0" dirty="0">
                          <a:solidFill>
                            <a:schemeClr val="tx1"/>
                          </a:solidFill>
                          <a:latin typeface="Times New Roman" panose="02020603050405020304" pitchFamily="18" charset="0"/>
                          <a:ea typeface="微软雅黑" panose="020B0503020204020204" charset="-122"/>
                          <a:cs typeface="Times New Roman" panose="02020603050405020304" pitchFamily="18" charset="0"/>
                        </a:rPr>
                        <a:t>年欧洲心脏病学会</a:t>
                      </a:r>
                      <a:r>
                        <a:rPr lang="en-US" altLang="zh-CN" sz="1400" b="0" dirty="0">
                          <a:solidFill>
                            <a:schemeClr val="tx1"/>
                          </a:solidFill>
                          <a:latin typeface="Times New Roman" panose="02020603050405020304" pitchFamily="18" charset="0"/>
                          <a:ea typeface="微软雅黑" panose="020B0503020204020204" charset="-122"/>
                          <a:cs typeface="Times New Roman" panose="02020603050405020304" pitchFamily="18" charset="0"/>
                        </a:rPr>
                        <a:t>/</a:t>
                      </a:r>
                      <a:r>
                        <a:rPr lang="zh-CN" altLang="en-US" sz="1400" b="0" dirty="0">
                          <a:solidFill>
                            <a:schemeClr val="tx1"/>
                          </a:solidFill>
                          <a:latin typeface="Times New Roman" panose="02020603050405020304" pitchFamily="18" charset="0"/>
                          <a:ea typeface="微软雅黑" panose="020B0503020204020204" charset="-122"/>
                          <a:cs typeface="Times New Roman" panose="02020603050405020304" pitchFamily="18" charset="0"/>
                        </a:rPr>
                        <a:t>欧洲高血压学会高血压管理指南</a:t>
                      </a:r>
                      <a:r>
                        <a:rPr lang="en-US" altLang="zh-CN" sz="1400" b="0" dirty="0">
                          <a:solidFill>
                            <a:schemeClr val="tx1"/>
                          </a:solidFill>
                          <a:latin typeface="Times New Roman" panose="02020603050405020304" pitchFamily="18" charset="0"/>
                          <a:ea typeface="微软雅黑" panose="020B0503020204020204" charset="-122"/>
                          <a:cs typeface="Times New Roman" panose="02020603050405020304" pitchFamily="18" charset="0"/>
                        </a:rPr>
                        <a:t>》</a:t>
                      </a:r>
                      <a:r>
                        <a:rPr lang="en-US" altLang="zh-CN" sz="1400" b="0" baseline="30000" dirty="0">
                          <a:solidFill>
                            <a:schemeClr val="tx1"/>
                          </a:solidFill>
                          <a:latin typeface="Times New Roman" panose="02020603050405020304" pitchFamily="18" charset="0"/>
                          <a:ea typeface="微软雅黑" panose="020B0503020204020204" charset="-122"/>
                          <a:cs typeface="Times New Roman" panose="02020603050405020304" pitchFamily="18" charset="0"/>
                        </a:rPr>
                        <a:t>3</a:t>
                      </a:r>
                      <a:r>
                        <a:rPr lang="zh-CN" altLang="en-US" sz="1400" b="0" dirty="0">
                          <a:solidFill>
                            <a:schemeClr val="tx1"/>
                          </a:solidFill>
                          <a:latin typeface="Times New Roman" panose="02020603050405020304" pitchFamily="18" charset="0"/>
                          <a:ea typeface="微软雅黑" panose="020B0503020204020204" charset="-122"/>
                          <a:cs typeface="Times New Roman" panose="02020603050405020304" pitchFamily="18" charset="0"/>
                        </a:rPr>
                        <a:t>等</a:t>
                      </a:r>
                      <a:r>
                        <a:rPr lang="zh-CN" altLang="en-US" sz="1400" b="1" kern="1200" dirty="0">
                          <a:solidFill>
                            <a:schemeClr val="tx1"/>
                          </a:solidFill>
                          <a:latin typeface="Times New Roman" panose="02020603050405020304" pitchFamily="18" charset="0"/>
                          <a:ea typeface="微软雅黑" panose="020B0503020204020204" charset="-122"/>
                          <a:cs typeface="Times New Roman" panose="02020603050405020304" pitchFamily="18" charset="0"/>
                        </a:rPr>
                        <a:t>多个指南推荐尼卡地平用于治疗高血压急症</a:t>
                      </a:r>
                      <a:endParaRPr lang="zh-CN" altLang="en-US" sz="1400" b="1" kern="1200" dirty="0">
                        <a:solidFill>
                          <a:schemeClr val="tx1"/>
                        </a:solidFill>
                        <a:latin typeface="Times New Roman" panose="02020603050405020304" pitchFamily="18" charset="0"/>
                        <a:ea typeface="微软雅黑" panose="020B0503020204020204" charset="-122"/>
                        <a:cs typeface="Times New Roman" panose="02020603050405020304" pitchFamily="18" charset="0"/>
                      </a:endParaRPr>
                    </a:p>
                  </a:txBody>
                  <a:tcPr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r>
              <a:tr h="361652">
                <a:tc vMerge="1">
                  <a:tcPr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285750" indent="-285750" algn="just">
                        <a:lnSpc>
                          <a:spcPct val="100000"/>
                        </a:lnSpc>
                        <a:buFont typeface="Arial" panose="020B0604020202020204" pitchFamily="34" charset="0"/>
                        <a:buChar char="•"/>
                      </a:pPr>
                      <a:r>
                        <a:rPr lang="zh-CN" altLang="en-US" sz="1400" b="0" dirty="0">
                          <a:solidFill>
                            <a:schemeClr val="tx1"/>
                          </a:solidFill>
                          <a:latin typeface="Times New Roman" panose="02020603050405020304" pitchFamily="18" charset="0"/>
                          <a:ea typeface="微软雅黑" panose="020B0503020204020204" charset="-122"/>
                          <a:cs typeface="Times New Roman" panose="02020603050405020304" pitchFamily="18" charset="0"/>
                        </a:rPr>
                        <a:t>在同机制的高血压静脉注射药物中，尼卡地平市场份额占比为</a:t>
                      </a:r>
                      <a:r>
                        <a:rPr lang="en-US" altLang="zh-CN" sz="1400" b="0" dirty="0">
                          <a:solidFill>
                            <a:schemeClr val="tx1"/>
                          </a:solidFill>
                          <a:latin typeface="Times New Roman" panose="02020603050405020304" pitchFamily="18" charset="0"/>
                          <a:ea typeface="微软雅黑" panose="020B0503020204020204" charset="-122"/>
                          <a:cs typeface="Times New Roman" panose="02020603050405020304" pitchFamily="18" charset="0"/>
                        </a:rPr>
                        <a:t>53%</a:t>
                      </a:r>
                      <a:r>
                        <a:rPr lang="en-US" altLang="zh-CN" sz="1400" b="0" baseline="30000" dirty="0">
                          <a:solidFill>
                            <a:schemeClr val="tx1"/>
                          </a:solidFill>
                          <a:latin typeface="Times New Roman" panose="02020603050405020304" pitchFamily="18" charset="0"/>
                          <a:ea typeface="微软雅黑" panose="020B0503020204020204" charset="-122"/>
                          <a:cs typeface="Times New Roman" panose="02020603050405020304" pitchFamily="18" charset="0"/>
                        </a:rPr>
                        <a:t>4</a:t>
                      </a:r>
                      <a:r>
                        <a:rPr lang="zh-CN" altLang="en-US" sz="1400" b="0" dirty="0">
                          <a:solidFill>
                            <a:schemeClr val="tx1"/>
                          </a:solidFill>
                          <a:latin typeface="Times New Roman" panose="02020603050405020304" pitchFamily="18" charset="0"/>
                          <a:ea typeface="微软雅黑" panose="020B0503020204020204" charset="-122"/>
                          <a:cs typeface="Times New Roman" panose="02020603050405020304" pitchFamily="18" charset="0"/>
                        </a:rPr>
                        <a:t>，</a:t>
                      </a:r>
                      <a:r>
                        <a:rPr lang="zh-CN" altLang="en-US" sz="1400" b="1" dirty="0">
                          <a:solidFill>
                            <a:schemeClr val="tx1"/>
                          </a:solidFill>
                          <a:latin typeface="Times New Roman" panose="02020603050405020304" pitchFamily="18" charset="0"/>
                          <a:ea typeface="微软雅黑" panose="020B0503020204020204" charset="-122"/>
                          <a:cs typeface="Times New Roman" panose="02020603050405020304" pitchFamily="18" charset="0"/>
                        </a:rPr>
                        <a:t>市场</a:t>
                      </a:r>
                      <a:r>
                        <a:rPr lang="zh-CN" altLang="en-US" sz="1400" b="1" kern="1200" dirty="0">
                          <a:solidFill>
                            <a:schemeClr val="tx1"/>
                          </a:solidFill>
                          <a:latin typeface="Times New Roman" panose="02020603050405020304" pitchFamily="18" charset="0"/>
                          <a:ea typeface="微软雅黑" panose="020B0503020204020204" charset="-122"/>
                          <a:cs typeface="Times New Roman" panose="02020603050405020304" pitchFamily="18" charset="0"/>
                        </a:rPr>
                        <a:t>份额最高</a:t>
                      </a:r>
                      <a:endParaRPr lang="zh-CN" altLang="en-US" sz="1400" b="1" kern="1200" dirty="0">
                        <a:solidFill>
                          <a:schemeClr val="tx1"/>
                        </a:solidFill>
                        <a:latin typeface="Times New Roman" panose="02020603050405020304" pitchFamily="18" charset="0"/>
                        <a:ea typeface="微软雅黑" panose="020B0503020204020204" charset="-122"/>
                        <a:cs typeface="Times New Roman" panose="02020603050405020304" pitchFamily="18" charset="0"/>
                      </a:endParaRPr>
                    </a:p>
                  </a:txBody>
                  <a:tcPr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r>
              <a:tr h="38417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1" dirty="0">
                          <a:solidFill>
                            <a:schemeClr val="tx1"/>
                          </a:solidFill>
                          <a:effectLst/>
                          <a:latin typeface="Times New Roman" panose="02020603050405020304" pitchFamily="18" charset="0"/>
                          <a:ea typeface="微软雅黑" panose="020B0503020204020204" charset="-122"/>
                          <a:cs typeface="Times New Roman" panose="02020603050405020304" pitchFamily="18" charset="0"/>
                        </a:rPr>
                        <a:t>为本品国内</a:t>
                      </a:r>
                      <a:r>
                        <a:rPr lang="en-US" altLang="zh-CN" sz="1600" b="1" dirty="0">
                          <a:solidFill>
                            <a:schemeClr val="tx1"/>
                          </a:solidFill>
                          <a:effectLst/>
                          <a:latin typeface="Times New Roman" panose="02020603050405020304" pitchFamily="18" charset="0"/>
                          <a:ea typeface="微软雅黑" panose="020B0503020204020204" charset="-122"/>
                          <a:cs typeface="Times New Roman" panose="02020603050405020304" pitchFamily="18" charset="0"/>
                        </a:rPr>
                        <a:t>Ⅲ</a:t>
                      </a:r>
                      <a:r>
                        <a:rPr lang="zh-CN" altLang="en-US" sz="1600" b="1" dirty="0">
                          <a:solidFill>
                            <a:schemeClr val="tx1"/>
                          </a:solidFill>
                          <a:effectLst/>
                          <a:latin typeface="Times New Roman" panose="02020603050405020304" pitchFamily="18" charset="0"/>
                          <a:ea typeface="微软雅黑" panose="020B0503020204020204" charset="-122"/>
                          <a:cs typeface="Times New Roman" panose="02020603050405020304" pitchFamily="18" charset="0"/>
                        </a:rPr>
                        <a:t>期临床试验对照药</a:t>
                      </a:r>
                      <a:endParaRPr lang="zh-CN" altLang="en-US" sz="1600" b="1" dirty="0">
                        <a:solidFill>
                          <a:schemeClr val="tx1"/>
                        </a:solidFill>
                        <a:effectLst/>
                        <a:latin typeface="Times New Roman" panose="02020603050405020304" pitchFamily="18" charset="0"/>
                        <a:ea typeface="微软雅黑" panose="020B0503020204020204" charset="-122"/>
                        <a:cs typeface="Times New Roman" panose="02020603050405020304" pitchFamily="18" charset="0"/>
                      </a:endParaRPr>
                    </a:p>
                  </a:txBody>
                  <a:tcPr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285750" indent="-285750" algn="just">
                        <a:lnSpc>
                          <a:spcPct val="100000"/>
                        </a:lnSpc>
                        <a:buFont typeface="Arial" panose="020B0604020202020204" pitchFamily="34" charset="0"/>
                        <a:buChar char="•"/>
                      </a:pPr>
                      <a:r>
                        <a:rPr lang="zh-CN" altLang="en-US" sz="1400" b="0" dirty="0">
                          <a:solidFill>
                            <a:schemeClr val="tx1"/>
                          </a:solidFill>
                          <a:latin typeface="Times New Roman" panose="02020603050405020304" pitchFamily="18" charset="0"/>
                          <a:ea typeface="微软雅黑" panose="020B0503020204020204" charset="-122"/>
                          <a:cs typeface="Times New Roman" panose="02020603050405020304" pitchFamily="18" charset="0"/>
                        </a:rPr>
                        <a:t>尼卡地平为</a:t>
                      </a:r>
                      <a:r>
                        <a:rPr lang="zh-CN" altLang="en-US" sz="1400" b="1" kern="1200" dirty="0">
                          <a:solidFill>
                            <a:schemeClr val="tx1"/>
                          </a:solidFill>
                          <a:latin typeface="Times New Roman" panose="02020603050405020304" pitchFamily="18" charset="0"/>
                          <a:ea typeface="微软雅黑" panose="020B0503020204020204" charset="-122"/>
                          <a:cs typeface="Times New Roman" panose="02020603050405020304" pitchFamily="18" charset="0"/>
                        </a:rPr>
                        <a:t>本品国内</a:t>
                      </a:r>
                      <a:r>
                        <a:rPr lang="en-US" altLang="zh-CN" sz="1400" b="1" kern="1200" dirty="0">
                          <a:solidFill>
                            <a:schemeClr val="tx1"/>
                          </a:solidFill>
                          <a:latin typeface="Times New Roman" panose="02020603050405020304" pitchFamily="18" charset="0"/>
                          <a:ea typeface="微软雅黑" panose="020B0503020204020204" charset="-122"/>
                          <a:cs typeface="Times New Roman" panose="02020603050405020304" pitchFamily="18" charset="0"/>
                        </a:rPr>
                        <a:t>Ⅲ</a:t>
                      </a:r>
                      <a:r>
                        <a:rPr lang="zh-CN" altLang="en-US" sz="1400" b="1" kern="1200" dirty="0">
                          <a:solidFill>
                            <a:schemeClr val="tx1"/>
                          </a:solidFill>
                          <a:latin typeface="Times New Roman" panose="02020603050405020304" pitchFamily="18" charset="0"/>
                          <a:ea typeface="微软雅黑" panose="020B0503020204020204" charset="-122"/>
                          <a:cs typeface="Times New Roman" panose="02020603050405020304" pitchFamily="18" charset="0"/>
                        </a:rPr>
                        <a:t>期临床试验对照药</a:t>
                      </a:r>
                      <a:r>
                        <a:rPr lang="zh-CN" altLang="en-US" sz="1400" b="0" dirty="0">
                          <a:solidFill>
                            <a:schemeClr val="tx1"/>
                          </a:solidFill>
                          <a:latin typeface="Times New Roman" panose="02020603050405020304" pitchFamily="18" charset="0"/>
                          <a:ea typeface="微软雅黑" panose="020B0503020204020204" charset="-122"/>
                          <a:cs typeface="Times New Roman" panose="02020603050405020304" pitchFamily="18" charset="0"/>
                        </a:rPr>
                        <a:t>，具有充分的安全性有效性数据对比</a:t>
                      </a:r>
                      <a:endParaRPr lang="zh-CN" altLang="en-US" sz="1400" b="0" dirty="0">
                        <a:solidFill>
                          <a:schemeClr val="tx1"/>
                        </a:solidFill>
                        <a:latin typeface="Times New Roman" panose="02020603050405020304" pitchFamily="18" charset="0"/>
                        <a:ea typeface="微软雅黑" panose="020B0503020204020204" charset="-122"/>
                        <a:cs typeface="Times New Roman" panose="02020603050405020304" pitchFamily="18" charset="0"/>
                      </a:endParaRPr>
                    </a:p>
                  </a:txBody>
                  <a:tcPr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r>
            </a:tbl>
          </a:graphicData>
        </a:graphic>
      </p:graphicFrame>
      <p:sp>
        <p:nvSpPr>
          <p:cNvPr id="10" name="矩形: 圆角 9"/>
          <p:cNvSpPr/>
          <p:nvPr/>
        </p:nvSpPr>
        <p:spPr>
          <a:xfrm>
            <a:off x="791210" y="4297045"/>
            <a:ext cx="2402840" cy="1530350"/>
          </a:xfrm>
          <a:prstGeom prst="roundRect">
            <a:avLst/>
          </a:prstGeom>
          <a:solidFill>
            <a:srgbClr val="5077D0"/>
          </a:solidFill>
          <a:ln w="1270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0" cap="none" spc="0" normalizeH="0" baseline="0" noProof="0" dirty="0">
                <a:ln>
                  <a:noFill/>
                </a:ln>
                <a:solidFill>
                  <a:srgbClr val="FFFFFF"/>
                </a:solidFill>
                <a:effectLst/>
                <a:uLnTx/>
                <a:uFillTx/>
                <a:latin typeface="Times New Roman" panose="02020603050405020304" pitchFamily="18" charset="0"/>
                <a:ea typeface="微软雅黑" panose="020B0503020204020204" charset="-122"/>
                <a:cs typeface="+mn-cs"/>
              </a:rPr>
              <a:t>氯维地平乳状注射液</a:t>
            </a:r>
            <a:endParaRPr kumimoji="0" lang="en-US" altLang="zh-CN" sz="1600" b="1" i="0" u="none" strike="noStrike" kern="0" cap="none" spc="0" normalizeH="0" baseline="0" noProof="0" dirty="0">
              <a:ln>
                <a:noFill/>
              </a:ln>
              <a:solidFill>
                <a:srgbClr val="FFFFFF"/>
              </a:solidFill>
              <a:effectLst/>
              <a:uLnTx/>
              <a:uFillTx/>
              <a:latin typeface="Times New Roman" panose="02020603050405020304" pitchFamily="18" charset="0"/>
              <a:ea typeface="微软雅黑" panose="020B0503020204020204" charset="-122"/>
              <a:cs typeface="+mn-cs"/>
            </a:endParaRPr>
          </a:p>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1600" b="1" i="0" u="none" strike="noStrike" kern="0" cap="none" spc="0" normalizeH="0" baseline="0" noProof="0" dirty="0">
                <a:ln>
                  <a:noFill/>
                </a:ln>
                <a:solidFill>
                  <a:srgbClr val="FFFFFF"/>
                </a:solidFill>
                <a:effectLst/>
                <a:uLnTx/>
                <a:uFillTx/>
                <a:latin typeface="Times New Roman" panose="02020603050405020304" pitchFamily="18" charset="0"/>
                <a:ea typeface="微软雅黑" panose="020B0503020204020204" charset="-122"/>
                <a:cs typeface="+mn-cs"/>
              </a:rPr>
              <a:t>相比参照药物的优势</a:t>
            </a:r>
            <a:endParaRPr kumimoji="0" lang="en-US" altLang="zh-CN" sz="1600" b="1" i="0" u="none" strike="noStrike" kern="0" cap="none" spc="0" normalizeH="0" baseline="0" noProof="0" dirty="0">
              <a:ln>
                <a:noFill/>
              </a:ln>
              <a:solidFill>
                <a:srgbClr val="FFFFFF"/>
              </a:solidFill>
              <a:effectLst/>
              <a:uLnTx/>
              <a:uFillTx/>
              <a:latin typeface="Times New Roman" panose="02020603050405020304" pitchFamily="18" charset="0"/>
              <a:ea typeface="微软雅黑" panose="020B0503020204020204" charset="-122"/>
              <a:cs typeface="+mn-cs"/>
            </a:endParaRPr>
          </a:p>
        </p:txBody>
      </p:sp>
      <p:sp>
        <p:nvSpPr>
          <p:cNvPr id="12" name="文本框 11"/>
          <p:cNvSpPr txBox="1"/>
          <p:nvPr/>
        </p:nvSpPr>
        <p:spPr>
          <a:xfrm>
            <a:off x="3339465" y="4109085"/>
            <a:ext cx="7995285" cy="2164080"/>
          </a:xfrm>
          <a:prstGeom prst="rect">
            <a:avLst/>
          </a:prstGeom>
          <a:solidFill>
            <a:schemeClr val="bg1"/>
          </a:solidFill>
        </p:spPr>
        <p:txBody>
          <a:bodyPr wrap="square" rtlCol="0">
            <a:noAutofit/>
          </a:bodyPr>
          <a:lstStyle/>
          <a:p>
            <a:pPr marL="342900" marR="0" lvl="0" indent="-342900" algn="l" defTabSz="914400" rtl="0" fontAlgn="auto">
              <a:lnSpc>
                <a:spcPts val="2800"/>
              </a:lnSpc>
              <a:spcBef>
                <a:spcPts val="0"/>
              </a:spcBef>
              <a:spcAft>
                <a:spcPts val="0"/>
              </a:spcAft>
              <a:buClrTx/>
              <a:buSzTx/>
              <a:buFont typeface="+mj-lt"/>
              <a:buAutoNum type="arabicPeriod"/>
              <a:defRPr/>
            </a:pPr>
            <a:r>
              <a:rPr kumimoji="0" lang="zh-CN" altLang="en-US" sz="1400"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charset="-122"/>
                <a:cs typeface="Times New Roman" panose="02020603050405020304" pitchFamily="18" charset="0"/>
              </a:rPr>
              <a:t>氯维地平采用最新分子结构，可实现</a:t>
            </a:r>
            <a:r>
              <a:rPr kumimoji="0" lang="zh-CN" altLang="en-US" sz="1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rPr>
              <a:t>快速精准调控血压。</a:t>
            </a:r>
            <a:endParaRPr kumimoji="0" lang="zh-CN" altLang="en-US" sz="1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endParaRPr>
          </a:p>
          <a:p>
            <a:pPr marL="342900" marR="0" lvl="0" indent="-342900" algn="l" defTabSz="914400" rtl="0" fontAlgn="auto">
              <a:lnSpc>
                <a:spcPts val="2800"/>
              </a:lnSpc>
              <a:spcBef>
                <a:spcPts val="0"/>
              </a:spcBef>
              <a:spcAft>
                <a:spcPts val="0"/>
              </a:spcAft>
              <a:buClrTx/>
              <a:buSzTx/>
              <a:buFont typeface="+mj-lt"/>
              <a:buAutoNum type="arabicPeriod"/>
              <a:defRPr/>
            </a:pPr>
            <a:r>
              <a:rPr kumimoji="0" lang="zh-CN" altLang="en-US" sz="1400"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charset="-122"/>
                <a:cs typeface="Times New Roman" panose="02020603050405020304" pitchFamily="18" charset="0"/>
              </a:rPr>
              <a:t>具有技术壁垒脂肪乳制剂，</a:t>
            </a:r>
            <a:r>
              <a:rPr kumimoji="0" lang="zh-CN" altLang="en-US" sz="1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rPr>
              <a:t>靶向性更佳、安全性</a:t>
            </a:r>
            <a:r>
              <a:rPr lang="zh-CN" altLang="en-US" sz="1400" b="1" noProof="0" dirty="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ea"/>
              </a:rPr>
              <a:t>更好。</a:t>
            </a:r>
            <a:endParaRPr kumimoji="0" lang="zh-CN" altLang="en-US" sz="1400" i="0" u="none" strike="noStrike" kern="1200" cap="none" spc="0" normalizeH="0" baseline="0" noProof="0" dirty="0">
              <a:ln>
                <a:noFill/>
              </a:ln>
              <a:noFill/>
              <a:effectLst/>
              <a:uLnTx/>
              <a:uFillTx/>
              <a:latin typeface="Times New Roman" panose="02020603050405020304" pitchFamily="18" charset="0"/>
              <a:ea typeface="微软雅黑" panose="020B0503020204020204" charset="-122"/>
              <a:cs typeface="Times New Roman" panose="02020603050405020304" pitchFamily="18" charset="0"/>
            </a:endParaRPr>
          </a:p>
          <a:p>
            <a:pPr marL="342900" marR="0" lvl="0" indent="-342900" algn="l" defTabSz="914400" rtl="0" fontAlgn="auto">
              <a:lnSpc>
                <a:spcPts val="2800"/>
              </a:lnSpc>
              <a:spcBef>
                <a:spcPts val="0"/>
              </a:spcBef>
              <a:spcAft>
                <a:spcPts val="0"/>
              </a:spcAft>
              <a:buClrTx/>
              <a:buSzTx/>
              <a:buFont typeface="+mj-lt"/>
              <a:buAutoNum type="arabicPeriod"/>
              <a:defRPr/>
            </a:pPr>
            <a:r>
              <a:rPr kumimoji="0" lang="zh-CN" altLang="en-US" sz="1400"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charset="-122"/>
                <a:cs typeface="Times New Roman" panose="02020603050405020304" pitchFamily="18" charset="0"/>
              </a:rPr>
              <a:t>氯维地平</a:t>
            </a:r>
            <a:r>
              <a:rPr kumimoji="0" lang="zh-CN" altLang="en-US" sz="1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rPr>
              <a:t>起效时间</a:t>
            </a:r>
            <a:r>
              <a:rPr lang="zh-CN" altLang="en-US" sz="1400" b="1" dirty="0">
                <a:solidFill>
                  <a:srgbClr val="FF0000"/>
                </a:solidFill>
                <a:latin typeface="Times New Roman" panose="02020603050405020304" pitchFamily="18" charset="0"/>
                <a:ea typeface="微软雅黑" panose="020B0503020204020204" charset="-122"/>
                <a:cs typeface="Times New Roman" panose="02020603050405020304" pitchFamily="18" charset="0"/>
              </a:rPr>
              <a:t>更快（比尼卡地平快</a:t>
            </a:r>
            <a:r>
              <a:rPr lang="en-US" altLang="zh-CN" sz="1400" b="1" dirty="0">
                <a:solidFill>
                  <a:srgbClr val="FF0000"/>
                </a:solidFill>
                <a:latin typeface="Times New Roman" panose="02020603050405020304" pitchFamily="18" charset="0"/>
                <a:ea typeface="微软雅黑" panose="020B0503020204020204" charset="-122"/>
                <a:cs typeface="Times New Roman" panose="02020603050405020304" pitchFamily="18" charset="0"/>
              </a:rPr>
              <a:t>23min</a:t>
            </a:r>
            <a:r>
              <a:rPr lang="zh-CN" altLang="en-US" sz="1400" b="1" dirty="0">
                <a:solidFill>
                  <a:srgbClr val="FF0000"/>
                </a:solidFill>
                <a:latin typeface="Times New Roman" panose="02020603050405020304" pitchFamily="18" charset="0"/>
                <a:ea typeface="微软雅黑" panose="020B0503020204020204" charset="-122"/>
                <a:cs typeface="Times New Roman" panose="02020603050405020304" pitchFamily="18" charset="0"/>
              </a:rPr>
              <a:t>），可</a:t>
            </a:r>
            <a:r>
              <a:rPr lang="zh-CN" altLang="en-US" sz="1400" b="1" kern="0" dirty="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ea"/>
              </a:rPr>
              <a:t>降低患者的重症及死亡率。</a:t>
            </a:r>
            <a:endParaRPr lang="en-US" altLang="zh-CN" sz="1400" b="1" dirty="0">
              <a:solidFill>
                <a:srgbClr val="FF0000"/>
              </a:solidFill>
              <a:latin typeface="Times New Roman" panose="02020603050405020304" pitchFamily="18" charset="0"/>
              <a:ea typeface="微软雅黑" panose="020B0503020204020204" charset="-122"/>
              <a:cs typeface="Times New Roman" panose="02020603050405020304" pitchFamily="18" charset="0"/>
            </a:endParaRPr>
          </a:p>
          <a:p>
            <a:pPr marL="342900" marR="0" lvl="0" indent="-342900" algn="l" defTabSz="914400" rtl="0" fontAlgn="auto">
              <a:lnSpc>
                <a:spcPts val="2800"/>
              </a:lnSpc>
              <a:spcBef>
                <a:spcPts val="0"/>
              </a:spcBef>
              <a:spcAft>
                <a:spcPts val="0"/>
              </a:spcAft>
              <a:buClrTx/>
              <a:buSzTx/>
              <a:buFont typeface="+mj-lt"/>
              <a:buAutoNum type="arabicPeriod"/>
              <a:defRPr/>
            </a:pPr>
            <a:r>
              <a:rPr lang="zh-CN" altLang="en-US" sz="1400" dirty="0">
                <a:solidFill>
                  <a:srgbClr val="000000"/>
                </a:solidFill>
                <a:latin typeface="Times New Roman" panose="02020603050405020304" pitchFamily="18" charset="0"/>
                <a:ea typeface="微软雅黑" panose="020B0503020204020204" charset="-122"/>
                <a:cs typeface="Times New Roman" panose="02020603050405020304" pitchFamily="18" charset="0"/>
              </a:rPr>
              <a:t>尼卡地平</a:t>
            </a:r>
            <a:r>
              <a:rPr kumimoji="0" lang="zh-CN" altLang="en-US" sz="1400"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charset="-122"/>
                <a:cs typeface="Times New Roman" panose="02020603050405020304" pitchFamily="18" charset="0"/>
              </a:rPr>
              <a:t>不适用于肝肾功能不全者，而氯维地平不依赖肝肾代谢，</a:t>
            </a:r>
            <a:r>
              <a:rPr lang="zh-CN" altLang="en-US" sz="1400" b="1" noProof="0" dirty="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ea"/>
              </a:rPr>
              <a:t>适用于肝肾功能异常患者。</a:t>
            </a:r>
            <a:endParaRPr kumimoji="0" lang="zh-CN" altLang="en-US" sz="1400"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charset="-122"/>
              <a:cs typeface="Times New Roman" panose="02020603050405020304" pitchFamily="18" charset="0"/>
            </a:endParaRPr>
          </a:p>
          <a:p>
            <a:pPr marL="342900" marR="0" lvl="0" indent="-342900" algn="l" defTabSz="914400" rtl="0" fontAlgn="auto">
              <a:lnSpc>
                <a:spcPts val="2800"/>
              </a:lnSpc>
              <a:spcBef>
                <a:spcPts val="0"/>
              </a:spcBef>
              <a:spcAft>
                <a:spcPts val="0"/>
              </a:spcAft>
              <a:buClrTx/>
              <a:buSzTx/>
              <a:buFont typeface="+mj-lt"/>
              <a:buAutoNum type="arabicPeriod"/>
              <a:defRPr/>
            </a:pPr>
            <a:r>
              <a:rPr lang="zh-CN" altLang="en-US" sz="1400" dirty="0">
                <a:solidFill>
                  <a:srgbClr val="000000"/>
                </a:solidFill>
                <a:latin typeface="Times New Roman" panose="02020603050405020304" pitchFamily="18" charset="0"/>
                <a:ea typeface="微软雅黑" panose="020B0503020204020204" charset="-122"/>
                <a:cs typeface="Times New Roman" panose="02020603050405020304" pitchFamily="18" charset="0"/>
                <a:sym typeface="+mn-ea"/>
              </a:rPr>
              <a:t>尼卡地平慎用于老年患者，而本品临床研究结果显示在安全性和有效性上老年患者和年轻患者间无显著差异，</a:t>
            </a:r>
            <a:r>
              <a:rPr lang="zh-CN" altLang="en-US" sz="1400" b="1" noProof="0" dirty="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ea"/>
              </a:rPr>
              <a:t>适用于老年患者。</a:t>
            </a:r>
            <a:endParaRPr kumimoji="0" lang="en-US" altLang="zh-CN" sz="1400"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charset="-122"/>
              <a:cs typeface="Times New Roman" panose="02020603050405020304" pitchFamily="18" charset="0"/>
            </a:endParaRPr>
          </a:p>
        </p:txBody>
      </p:sp>
      <p:sp>
        <p:nvSpPr>
          <p:cNvPr id="14" name="灯片编号占位符 1"/>
          <p:cNvSpPr>
            <a:spLocks noGrp="1"/>
          </p:cNvSpPr>
          <p:nvPr>
            <p:ph type="sldNum" sz="quarter" idx="12"/>
          </p:nvPr>
        </p:nvSpPr>
        <p:spPr>
          <a:xfrm>
            <a:off x="9345583" y="6412313"/>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20E559C5-5247-2E41-958E-5EE8846CF959}" type="slidenum">
              <a:rPr kumimoji="1" lang="zh-CN" altLang="en-US" sz="1200" b="0" i="0" u="none" strike="noStrike" kern="1200" cap="none" spc="0" normalizeH="0" baseline="0" noProof="0">
                <a:ln>
                  <a:noFill/>
                </a:ln>
                <a:solidFill>
                  <a:prstClr val="black">
                    <a:tint val="75000"/>
                  </a:prstClr>
                </a:solidFill>
                <a:effectLst/>
                <a:uLnTx/>
                <a:uFillTx/>
                <a:latin typeface="Times New Roman" panose="02020603050405020304"/>
                <a:ea typeface="华文楷体" panose="0201060004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Times New Roman" panose="02020603050405020304"/>
              <a:ea typeface="华文楷体" panose="02010600040101010101" pitchFamily="2" charset="-122"/>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流程图: 延期 3"/>
          <p:cNvSpPr/>
          <p:nvPr/>
        </p:nvSpPr>
        <p:spPr>
          <a:xfrm>
            <a:off x="1" y="140144"/>
            <a:ext cx="768096" cy="713232"/>
          </a:xfrm>
          <a:prstGeom prst="flowChartDelay">
            <a:avLst/>
          </a:prstGeom>
          <a:solidFill>
            <a:srgbClr val="3959B9"/>
          </a:solidFill>
          <a:ln>
            <a:solidFill>
              <a:schemeClr val="bg2">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a:latin typeface="Times New Roman" panose="02020603050405020304" pitchFamily="18" charset="0"/>
                <a:cs typeface="Times New Roman" panose="02020603050405020304" pitchFamily="18" charset="0"/>
                <a:sym typeface="Arial" panose="020B0604020202020204" pitchFamily="34" charset="0"/>
              </a:rPr>
              <a:t>01</a:t>
            </a:r>
            <a:endParaRPr lang="en-US" altLang="zh-CN" sz="2800" b="1" dirty="0">
              <a:latin typeface="Times New Roman" panose="02020603050405020304" pitchFamily="18" charset="0"/>
              <a:cs typeface="Times New Roman" panose="02020603050405020304" pitchFamily="18" charset="0"/>
              <a:sym typeface="Arial" panose="020B0604020202020204" pitchFamily="34" charset="0"/>
            </a:endParaRPr>
          </a:p>
        </p:txBody>
      </p:sp>
      <p:sp>
        <p:nvSpPr>
          <p:cNvPr id="5" name="文本框 4"/>
          <p:cNvSpPr txBox="1"/>
          <p:nvPr>
            <p:custDataLst>
              <p:tags r:id="rId1"/>
            </p:custDataLst>
          </p:nvPr>
        </p:nvSpPr>
        <p:spPr>
          <a:xfrm>
            <a:off x="896112" y="216471"/>
            <a:ext cx="10778024" cy="636905"/>
          </a:xfrm>
          <a:prstGeom prst="rect">
            <a:avLst/>
          </a:prstGeom>
          <a:noFill/>
        </p:spPr>
        <p:txBody>
          <a:bodyPr wrap="none" rtlCol="0" anchor="ctr">
            <a:noAutofit/>
          </a:bodyPr>
          <a:lstStyle/>
          <a:p>
            <a:r>
              <a:rPr lang="zh-CN" altLang="en-US" sz="2800" b="1" dirty="0">
                <a:solidFill>
                  <a:srgbClr val="3959B9"/>
                </a:solidFill>
                <a:latin typeface="Times New Roman" panose="02020603050405020304" pitchFamily="18" charset="0"/>
                <a:cs typeface="Times New Roman" panose="02020603050405020304" pitchFamily="18" charset="0"/>
                <a:sym typeface="Arial" panose="020B0604020202020204" pitchFamily="34" charset="0"/>
              </a:rPr>
              <a:t>药品基本信息（</a:t>
            </a:r>
            <a:r>
              <a:rPr lang="en-US" altLang="zh-CN" sz="2800" b="1" dirty="0">
                <a:solidFill>
                  <a:srgbClr val="3959B9"/>
                </a:solidFill>
                <a:latin typeface="Times New Roman" panose="02020603050405020304" pitchFamily="18" charset="0"/>
                <a:cs typeface="Times New Roman" panose="02020603050405020304" pitchFamily="18" charset="0"/>
                <a:sym typeface="Arial" panose="020B0604020202020204" pitchFamily="34" charset="0"/>
              </a:rPr>
              <a:t>3/3</a:t>
            </a:r>
            <a:r>
              <a:rPr lang="zh-CN" altLang="en-US" sz="2800" b="1" dirty="0">
                <a:solidFill>
                  <a:srgbClr val="3959B9"/>
                </a:solidFill>
                <a:latin typeface="Times New Roman" panose="02020603050405020304" pitchFamily="18" charset="0"/>
                <a:cs typeface="Times New Roman" panose="02020603050405020304" pitchFamily="18" charset="0"/>
                <a:sym typeface="Arial" panose="020B0604020202020204" pitchFamily="34" charset="0"/>
              </a:rPr>
              <a:t>）</a:t>
            </a:r>
            <a:r>
              <a:rPr lang="en-US" altLang="zh-CN" sz="2800" b="1" dirty="0">
                <a:solidFill>
                  <a:srgbClr val="3959B9"/>
                </a:solidFill>
                <a:latin typeface="Times New Roman" panose="02020603050405020304" pitchFamily="18" charset="0"/>
                <a:cs typeface="Times New Roman" panose="02020603050405020304" pitchFamily="18" charset="0"/>
                <a:sym typeface="Arial" panose="020B0604020202020204" pitchFamily="34" charset="0"/>
              </a:rPr>
              <a:t>— </a:t>
            </a:r>
            <a:r>
              <a:rPr lang="zh-CN" altLang="en-US" sz="2800" b="1" dirty="0">
                <a:solidFill>
                  <a:srgbClr val="3959B9"/>
                </a:solidFill>
                <a:latin typeface="Times New Roman" panose="02020603050405020304" pitchFamily="18" charset="0"/>
                <a:cs typeface="Times New Roman" panose="02020603050405020304" pitchFamily="18" charset="0"/>
                <a:sym typeface="Arial" panose="020B0604020202020204" pitchFamily="34" charset="0"/>
              </a:rPr>
              <a:t>疾病信息和未满足的临床需求</a:t>
            </a:r>
            <a:endParaRPr lang="zh-CN" altLang="en-US" sz="2800" b="1" dirty="0">
              <a:solidFill>
                <a:srgbClr val="3959B9"/>
              </a:solidFill>
              <a:latin typeface="Times New Roman" panose="02020603050405020304" pitchFamily="18" charset="0"/>
              <a:cs typeface="Times New Roman" panose="02020603050405020304" pitchFamily="18" charset="0"/>
              <a:sym typeface="Arial" panose="020B0604020202020204" pitchFamily="34" charset="0"/>
            </a:endParaRPr>
          </a:p>
        </p:txBody>
      </p:sp>
      <p:sp>
        <p:nvSpPr>
          <p:cNvPr id="28" name="矩形 27"/>
          <p:cNvSpPr/>
          <p:nvPr/>
        </p:nvSpPr>
        <p:spPr>
          <a:xfrm>
            <a:off x="49695" y="6268859"/>
            <a:ext cx="12092609" cy="583565"/>
          </a:xfrm>
          <a:prstGeom prst="rect">
            <a:avLst/>
          </a:prstGeom>
        </p:spPr>
        <p:txBody>
          <a:bodyPr wrap="square">
            <a:spAutoFit/>
          </a:bodyPr>
          <a:lstStyle/>
          <a:p>
            <a:r>
              <a:rPr lang="en-US" altLang="zh-CN" sz="800" dirty="0">
                <a:solidFill>
                  <a:schemeClr val="tx1">
                    <a:lumMod val="50000"/>
                    <a:lumOff val="50000"/>
                  </a:schemeClr>
                </a:solidFill>
              </a:rPr>
              <a:t>1.</a:t>
            </a:r>
            <a:r>
              <a:rPr lang="zh-CN" altLang="en-US" sz="800" dirty="0">
                <a:solidFill>
                  <a:schemeClr val="tx1">
                    <a:lumMod val="50000"/>
                    <a:lumOff val="50000"/>
                  </a:schemeClr>
                </a:solidFill>
              </a:rPr>
              <a:t>国家心血管病中心</a:t>
            </a:r>
            <a:r>
              <a:rPr lang="en-US" altLang="zh-CN" sz="800" dirty="0">
                <a:solidFill>
                  <a:schemeClr val="tx1">
                    <a:lumMod val="50000"/>
                    <a:lumOff val="50000"/>
                  </a:schemeClr>
                </a:solidFill>
              </a:rPr>
              <a:t>.</a:t>
            </a:r>
            <a:r>
              <a:rPr lang="zh-CN" altLang="en-US" sz="800" dirty="0">
                <a:solidFill>
                  <a:schemeClr val="tx1">
                    <a:lumMod val="50000"/>
                    <a:lumOff val="50000"/>
                  </a:schemeClr>
                </a:solidFill>
              </a:rPr>
              <a:t>中国心血管健康与疾病报告</a:t>
            </a:r>
            <a:r>
              <a:rPr lang="en-US" altLang="zh-CN" sz="800" dirty="0">
                <a:solidFill>
                  <a:schemeClr val="tx1">
                    <a:lumMod val="50000"/>
                    <a:lumOff val="50000"/>
                  </a:schemeClr>
                </a:solidFill>
              </a:rPr>
              <a:t>2022.</a:t>
            </a:r>
            <a:endParaRPr lang="en-US" altLang="zh-CN" sz="800" dirty="0">
              <a:solidFill>
                <a:schemeClr val="tx1">
                  <a:lumMod val="50000"/>
                  <a:lumOff val="50000"/>
                </a:schemeClr>
              </a:solidFill>
            </a:endParaRPr>
          </a:p>
          <a:p>
            <a:r>
              <a:rPr lang="en-US" altLang="zh-CN" sz="800" dirty="0">
                <a:solidFill>
                  <a:schemeClr val="tx1">
                    <a:lumMod val="50000"/>
                    <a:lumOff val="50000"/>
                  </a:schemeClr>
                </a:solidFill>
              </a:rPr>
              <a:t>2.Marik P E, </a:t>
            </a:r>
            <a:r>
              <a:rPr lang="en-US" altLang="zh-CN" sz="800" dirty="0" err="1">
                <a:solidFill>
                  <a:schemeClr val="tx1">
                    <a:lumMod val="50000"/>
                    <a:lumOff val="50000"/>
                  </a:schemeClr>
                </a:solidFill>
              </a:rPr>
              <a:t>Varon</a:t>
            </a:r>
            <a:r>
              <a:rPr lang="en-US" altLang="zh-CN" sz="800" dirty="0">
                <a:solidFill>
                  <a:schemeClr val="tx1">
                    <a:lumMod val="50000"/>
                    <a:lumOff val="50000"/>
                  </a:schemeClr>
                </a:solidFill>
              </a:rPr>
              <a:t> J. Hypertensive crises: challenges and management[J]. Chest, 2007, 131(6): 1949-1962</a:t>
            </a:r>
            <a:endParaRPr lang="en-US" altLang="zh-CN" sz="800" dirty="0">
              <a:solidFill>
                <a:schemeClr val="tx1">
                  <a:lumMod val="50000"/>
                  <a:lumOff val="50000"/>
                </a:schemeClr>
              </a:solidFill>
            </a:endParaRPr>
          </a:p>
          <a:p>
            <a:r>
              <a:rPr lang="en-US" altLang="zh-CN" sz="800" dirty="0">
                <a:solidFill>
                  <a:schemeClr val="tx1">
                    <a:lumMod val="50000"/>
                    <a:lumOff val="50000"/>
                  </a:schemeClr>
                </a:solidFill>
              </a:rPr>
              <a:t>3.</a:t>
            </a:r>
            <a:r>
              <a:rPr lang="zh-CN" altLang="en-US" sz="800" dirty="0">
                <a:solidFill>
                  <a:schemeClr val="tx1">
                    <a:lumMod val="50000"/>
                    <a:lumOff val="50000"/>
                  </a:schemeClr>
                </a:solidFill>
              </a:rPr>
              <a:t>中华急诊医学教育学院</a:t>
            </a:r>
            <a:r>
              <a:rPr lang="en-US" altLang="zh-CN" sz="800" dirty="0">
                <a:solidFill>
                  <a:schemeClr val="tx1">
                    <a:lumMod val="50000"/>
                    <a:lumOff val="50000"/>
                  </a:schemeClr>
                </a:solidFill>
              </a:rPr>
              <a:t>, </a:t>
            </a:r>
            <a:r>
              <a:rPr lang="zh-CN" altLang="en-US" sz="800" dirty="0">
                <a:solidFill>
                  <a:schemeClr val="tx1">
                    <a:lumMod val="50000"/>
                    <a:lumOff val="50000"/>
                  </a:schemeClr>
                </a:solidFill>
              </a:rPr>
              <a:t>北京市心肺脑复苏重点实验室</a:t>
            </a:r>
            <a:r>
              <a:rPr lang="en-US" altLang="zh-CN" sz="800" dirty="0">
                <a:solidFill>
                  <a:schemeClr val="tx1">
                    <a:lumMod val="50000"/>
                    <a:lumOff val="50000"/>
                  </a:schemeClr>
                </a:solidFill>
              </a:rPr>
              <a:t>, </a:t>
            </a:r>
            <a:r>
              <a:rPr lang="zh-CN" altLang="en-US" sz="800" dirty="0">
                <a:solidFill>
                  <a:schemeClr val="tx1">
                    <a:lumMod val="50000"/>
                    <a:lumOff val="50000"/>
                  </a:schemeClr>
                </a:solidFill>
              </a:rPr>
              <a:t>首都医科大学附属北京朝阳医院急诊医学临床研究中心</a:t>
            </a:r>
            <a:r>
              <a:rPr lang="en-US" altLang="zh-CN" sz="800" dirty="0">
                <a:solidFill>
                  <a:schemeClr val="tx1">
                    <a:lumMod val="50000"/>
                    <a:lumOff val="50000"/>
                  </a:schemeClr>
                </a:solidFill>
              </a:rPr>
              <a:t>, </a:t>
            </a:r>
            <a:r>
              <a:rPr lang="zh-CN" altLang="en-US" sz="800" dirty="0">
                <a:solidFill>
                  <a:schemeClr val="tx1">
                    <a:lumMod val="50000"/>
                    <a:lumOff val="50000"/>
                  </a:schemeClr>
                </a:solidFill>
              </a:rPr>
              <a:t>等</a:t>
            </a:r>
            <a:r>
              <a:rPr lang="en-US" altLang="zh-CN" sz="800" dirty="0">
                <a:solidFill>
                  <a:schemeClr val="tx1">
                    <a:lumMod val="50000"/>
                    <a:lumOff val="50000"/>
                  </a:schemeClr>
                </a:solidFill>
              </a:rPr>
              <a:t>. </a:t>
            </a:r>
            <a:r>
              <a:rPr lang="zh-CN" altLang="en-US" sz="800" dirty="0">
                <a:solidFill>
                  <a:schemeClr val="tx1">
                    <a:lumMod val="50000"/>
                    <a:lumOff val="50000"/>
                  </a:schemeClr>
                </a:solidFill>
              </a:rPr>
              <a:t>中国高血压急症诊治规范</a:t>
            </a:r>
            <a:r>
              <a:rPr lang="en-US" altLang="zh-CN" sz="800" dirty="0">
                <a:solidFill>
                  <a:schemeClr val="tx1">
                    <a:lumMod val="50000"/>
                    <a:lumOff val="50000"/>
                  </a:schemeClr>
                </a:solidFill>
              </a:rPr>
              <a:t>[J]. </a:t>
            </a:r>
            <a:r>
              <a:rPr lang="zh-CN" altLang="en-US" sz="800" dirty="0">
                <a:solidFill>
                  <a:schemeClr val="tx1">
                    <a:lumMod val="50000"/>
                    <a:lumOff val="50000"/>
                  </a:schemeClr>
                </a:solidFill>
              </a:rPr>
              <a:t>中国急救医学</a:t>
            </a:r>
            <a:r>
              <a:rPr lang="en-US" altLang="zh-CN" sz="800" dirty="0">
                <a:solidFill>
                  <a:schemeClr val="tx1">
                    <a:lumMod val="50000"/>
                    <a:lumOff val="50000"/>
                  </a:schemeClr>
                </a:solidFill>
              </a:rPr>
              <a:t>, 2020, 40(9): 795-803.</a:t>
            </a:r>
            <a:endParaRPr lang="en-US" altLang="zh-CN" sz="800" dirty="0">
              <a:solidFill>
                <a:schemeClr val="tx1">
                  <a:lumMod val="50000"/>
                  <a:lumOff val="50000"/>
                </a:schemeClr>
              </a:solidFill>
            </a:endParaRPr>
          </a:p>
          <a:p>
            <a:r>
              <a:rPr lang="en-US" altLang="zh-CN" sz="800" dirty="0">
                <a:solidFill>
                  <a:schemeClr val="tx1">
                    <a:lumMod val="50000"/>
                    <a:lumOff val="50000"/>
                  </a:schemeClr>
                </a:solidFill>
              </a:rPr>
              <a:t>4.</a:t>
            </a:r>
            <a:r>
              <a:rPr lang="en-US" altLang="zh-CN" sz="800" dirty="0">
                <a:solidFill>
                  <a:srgbClr val="000000">
                    <a:lumMod val="50000"/>
                    <a:lumOff val="50000"/>
                  </a:srgbClr>
                </a:solidFill>
              </a:rPr>
              <a:t> </a:t>
            </a:r>
            <a:r>
              <a:rPr lang="zh-CN" altLang="en-US" sz="800" dirty="0">
                <a:solidFill>
                  <a:srgbClr val="000000">
                    <a:lumMod val="50000"/>
                    <a:lumOff val="50000"/>
                  </a:srgbClr>
                </a:solidFill>
              </a:rPr>
              <a:t>氯维地平三期临床试验报告</a:t>
            </a:r>
            <a:endParaRPr lang="en-US" altLang="zh-CN" sz="800" dirty="0">
              <a:solidFill>
                <a:srgbClr val="000000">
                  <a:lumMod val="50000"/>
                  <a:lumOff val="50000"/>
                </a:srgbClr>
              </a:solidFill>
            </a:endParaRPr>
          </a:p>
        </p:txBody>
      </p:sp>
      <p:sp>
        <p:nvSpPr>
          <p:cNvPr id="9" name="文本框 8"/>
          <p:cNvSpPr txBox="1"/>
          <p:nvPr/>
        </p:nvSpPr>
        <p:spPr>
          <a:xfrm>
            <a:off x="2444750" y="5782310"/>
            <a:ext cx="8086725" cy="429895"/>
          </a:xfrm>
          <a:prstGeom prst="rect">
            <a:avLst/>
          </a:prstGeom>
          <a:effectLst>
            <a:softEdge rad="50800"/>
          </a:effectLst>
        </p:spPr>
        <p:style>
          <a:lnRef idx="0">
            <a:srgbClr val="FFFFFF"/>
          </a:lnRef>
          <a:fillRef idx="1">
            <a:schemeClr val="accent1"/>
          </a:fillRef>
          <a:effectRef idx="0">
            <a:srgbClr val="FFFFFF"/>
          </a:effectRef>
          <a:fontRef idx="minor">
            <a:schemeClr val="lt1"/>
          </a:fontRef>
        </p:style>
        <p:txBody>
          <a:bodyPr wrap="square" rtlCol="0">
            <a:noAutofit/>
          </a:bodyPr>
          <a:lstStyle/>
          <a:p>
            <a:pPr indent="0" algn="ctr" fontAlgn="auto"/>
            <a:r>
              <a:rPr lang="zh-CN" altLang="en-US" b="1" dirty="0">
                <a:latin typeface="Times New Roman" panose="02020603050405020304" pitchFamily="18" charset="0"/>
                <a:sym typeface="+mn-ea"/>
              </a:rPr>
              <a:t>临床急需</a:t>
            </a:r>
            <a:r>
              <a:rPr lang="zh-CN" altLang="en-US" b="1" u="sng" dirty="0">
                <a:latin typeface="Times New Roman" panose="02020603050405020304" pitchFamily="18" charset="0"/>
                <a:sym typeface="+mn-ea"/>
              </a:rPr>
              <a:t>起效快、可精准调控血压并快速使用</a:t>
            </a:r>
            <a:r>
              <a:rPr lang="zh-CN" altLang="en-US" b="1" dirty="0">
                <a:latin typeface="Times New Roman" panose="02020603050405020304" pitchFamily="18" charset="0"/>
                <a:sym typeface="+mn-ea"/>
              </a:rPr>
              <a:t>的高血压急症治疗药物</a:t>
            </a:r>
            <a:endParaRPr lang="zh-CN" altLang="en-US" b="1" dirty="0">
              <a:solidFill>
                <a:schemeClr val="tx1"/>
              </a:solidFill>
              <a:latin typeface="Times New Roman" panose="02020603050405020304" pitchFamily="18" charset="0"/>
            </a:endParaRPr>
          </a:p>
          <a:p>
            <a:pPr indent="0" algn="ctr" fontAlgn="auto"/>
            <a:endParaRPr lang="zh-CN" altLang="en-US">
              <a:latin typeface="Times New Roman" panose="02020603050405020304" pitchFamily="18" charset="0"/>
            </a:endParaRPr>
          </a:p>
        </p:txBody>
      </p:sp>
      <p:sp>
        <p:nvSpPr>
          <p:cNvPr id="31" name="圆角矩形 30"/>
          <p:cNvSpPr/>
          <p:nvPr>
            <p:custDataLst>
              <p:tags r:id="rId2"/>
            </p:custDataLst>
          </p:nvPr>
        </p:nvSpPr>
        <p:spPr>
          <a:xfrm>
            <a:off x="1579245" y="1122680"/>
            <a:ext cx="9264650" cy="1497965"/>
          </a:xfrm>
          <a:prstGeom prst="roundRect">
            <a:avLst>
              <a:gd name="adj" fmla="val 50000"/>
            </a:avLst>
          </a:prstGeom>
          <a:gradFill>
            <a:gsLst>
              <a:gs pos="0">
                <a:schemeClr val="accent1">
                  <a:lumMod val="20000"/>
                  <a:lumOff val="80000"/>
                  <a:alpha val="0"/>
                </a:schemeClr>
              </a:gs>
              <a:gs pos="100000">
                <a:schemeClr val="accent1">
                  <a:lumMod val="20000"/>
                  <a:lumOff val="80000"/>
                  <a:alpha val="44000"/>
                </a:schemeClr>
              </a:gs>
            </a:gsLst>
            <a:lin ang="108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1656000" tIns="0" rIns="0" bIns="0" numCol="1" spcCol="0" rtlCol="0" fromWordArt="0" anchor="ctr" anchorCtr="0" forceAA="0" compatLnSpc="1">
            <a:noAutofit/>
          </a:bodyPr>
          <a:lstStyle/>
          <a:p>
            <a:pPr marL="342900" indent="-342900" algn="just" fontAlgn="auto">
              <a:lnSpc>
                <a:spcPct val="145000"/>
              </a:lnSpc>
              <a:buFont typeface="Wingdings" panose="05000000000000000000" pitchFamily="2" charset="2"/>
              <a:buChar char="p"/>
            </a:pPr>
            <a:r>
              <a:rPr lang="zh-CN" altLang="en-US" sz="1400" dirty="0">
                <a:solidFill>
                  <a:schemeClr val="tx1"/>
                </a:solidFill>
                <a:latin typeface="Times New Roman" panose="02020603050405020304" pitchFamily="18" charset="0"/>
                <a:cs typeface="Times New Roman" panose="02020603050405020304" pitchFamily="18" charset="0"/>
                <a:sym typeface="+mn-ea"/>
              </a:rPr>
              <a:t>我国成人高血压患病率已达</a:t>
            </a:r>
            <a:r>
              <a:rPr lang="en-US" altLang="zh-CN" sz="1400" dirty="0">
                <a:solidFill>
                  <a:schemeClr val="tx1"/>
                </a:solidFill>
                <a:latin typeface="Times New Roman" panose="02020603050405020304" pitchFamily="18" charset="0"/>
                <a:cs typeface="Times New Roman" panose="02020603050405020304" pitchFamily="18" charset="0"/>
                <a:sym typeface="+mn-ea"/>
              </a:rPr>
              <a:t>27.5%</a:t>
            </a:r>
            <a:r>
              <a:rPr lang="zh-CN" altLang="en-US" sz="1400" dirty="0">
                <a:solidFill>
                  <a:schemeClr val="tx1"/>
                </a:solidFill>
                <a:latin typeface="Times New Roman" panose="02020603050405020304" pitchFamily="18" charset="0"/>
                <a:cs typeface="Times New Roman" panose="02020603050405020304" pitchFamily="18" charset="0"/>
                <a:sym typeface="+mn-ea"/>
              </a:rPr>
              <a:t>，其中约</a:t>
            </a:r>
            <a:r>
              <a:rPr lang="en-US" altLang="zh-CN" sz="1400" dirty="0">
                <a:solidFill>
                  <a:srgbClr val="FF0000"/>
                </a:solidFill>
                <a:latin typeface="Times New Roman" panose="02020603050405020304" pitchFamily="18" charset="0"/>
                <a:cs typeface="Times New Roman" panose="02020603050405020304" pitchFamily="18" charset="0"/>
                <a:sym typeface="+mn-ea"/>
              </a:rPr>
              <a:t>1% ~ 2%</a:t>
            </a:r>
            <a:r>
              <a:rPr lang="zh-CN" altLang="en-US" sz="1400" dirty="0">
                <a:solidFill>
                  <a:srgbClr val="FF0000"/>
                </a:solidFill>
                <a:latin typeface="Times New Roman" panose="02020603050405020304" pitchFamily="18" charset="0"/>
                <a:cs typeface="Times New Roman" panose="02020603050405020304" pitchFamily="18" charset="0"/>
                <a:sym typeface="+mn-ea"/>
              </a:rPr>
              <a:t>的高血压患者可发生高血压急症</a:t>
            </a:r>
            <a:r>
              <a:rPr lang="en-US" altLang="zh-CN" sz="1400" baseline="30000" dirty="0">
                <a:solidFill>
                  <a:schemeClr val="tx1"/>
                </a:solidFill>
                <a:latin typeface="Times New Roman" panose="02020603050405020304" pitchFamily="18" charset="0"/>
                <a:cs typeface="Times New Roman" panose="02020603050405020304" pitchFamily="18" charset="0"/>
                <a:sym typeface="+mn-ea"/>
              </a:rPr>
              <a:t>2</a:t>
            </a:r>
            <a:r>
              <a:rPr lang="zh-CN" altLang="en-US" sz="1400" dirty="0">
                <a:solidFill>
                  <a:schemeClr val="tx1"/>
                </a:solidFill>
                <a:latin typeface="Times New Roman" panose="02020603050405020304" pitchFamily="18" charset="0"/>
                <a:cs typeface="Times New Roman" panose="02020603050405020304" pitchFamily="18" charset="0"/>
                <a:sym typeface="+mn-ea"/>
              </a:rPr>
              <a:t>。高血压急症是伴有靶器官损害征象的严重高血压。</a:t>
            </a:r>
            <a:endParaRPr lang="en-US" altLang="zh-CN" sz="1400" dirty="0">
              <a:solidFill>
                <a:schemeClr val="tx1"/>
              </a:solidFill>
              <a:latin typeface="Times New Roman" panose="02020603050405020304" pitchFamily="18" charset="0"/>
              <a:cs typeface="Times New Roman" panose="02020603050405020304" pitchFamily="18" charset="0"/>
            </a:endParaRPr>
          </a:p>
          <a:p>
            <a:pPr marL="342900" indent="-342900" algn="just" fontAlgn="auto">
              <a:lnSpc>
                <a:spcPct val="145000"/>
              </a:lnSpc>
              <a:buFont typeface="Wingdings" panose="05000000000000000000" pitchFamily="2" charset="2"/>
              <a:buChar char="p"/>
            </a:pPr>
            <a:r>
              <a:rPr lang="zh-CN" altLang="en-US" sz="1400" dirty="0">
                <a:solidFill>
                  <a:schemeClr val="tx1"/>
                </a:solidFill>
                <a:latin typeface="Times New Roman" panose="02020603050405020304" pitchFamily="18" charset="0"/>
                <a:cs typeface="Times New Roman" panose="02020603050405020304" pitchFamily="18" charset="0"/>
                <a:sym typeface="+mn-ea"/>
              </a:rPr>
              <a:t>高血压急症起病</a:t>
            </a:r>
            <a:r>
              <a:rPr lang="zh-CN" altLang="en-US" sz="1400" b="1" dirty="0">
                <a:solidFill>
                  <a:schemeClr val="tx1"/>
                </a:solidFill>
                <a:latin typeface="Times New Roman" panose="02020603050405020304" pitchFamily="18" charset="0"/>
                <a:cs typeface="Times New Roman" panose="02020603050405020304" pitchFamily="18" charset="0"/>
                <a:sym typeface="+mn-ea"/>
              </a:rPr>
              <a:t>急</a:t>
            </a:r>
            <a:r>
              <a:rPr lang="zh-CN" altLang="en-US" sz="1400" dirty="0">
                <a:solidFill>
                  <a:schemeClr val="tx1"/>
                </a:solidFill>
                <a:latin typeface="Times New Roman" panose="02020603050405020304" pitchFamily="18" charset="0"/>
                <a:cs typeface="Times New Roman" panose="02020603050405020304" pitchFamily="18" charset="0"/>
                <a:sym typeface="+mn-ea"/>
              </a:rPr>
              <a:t>、预后</a:t>
            </a:r>
            <a:r>
              <a:rPr lang="zh-CN" altLang="en-US" sz="1400" b="1" dirty="0">
                <a:solidFill>
                  <a:schemeClr val="tx1"/>
                </a:solidFill>
                <a:latin typeface="Times New Roman" panose="02020603050405020304" pitchFamily="18" charset="0"/>
                <a:cs typeface="Times New Roman" panose="02020603050405020304" pitchFamily="18" charset="0"/>
                <a:sym typeface="+mn-ea"/>
              </a:rPr>
              <a:t>差</a:t>
            </a:r>
            <a:r>
              <a:rPr lang="zh-CN" altLang="en-US" sz="1400" dirty="0">
                <a:solidFill>
                  <a:schemeClr val="tx1"/>
                </a:solidFill>
                <a:latin typeface="Times New Roman" panose="02020603050405020304" pitchFamily="18" charset="0"/>
                <a:cs typeface="Times New Roman" panose="02020603050405020304" pitchFamily="18" charset="0"/>
                <a:sym typeface="+mn-ea"/>
              </a:rPr>
              <a:t>，</a:t>
            </a:r>
            <a:r>
              <a:rPr lang="zh-CN" altLang="en-US" sz="1400" dirty="0">
                <a:solidFill>
                  <a:srgbClr val="FF0000"/>
                </a:solidFill>
                <a:latin typeface="Times New Roman" panose="02020603050405020304" pitchFamily="18" charset="0"/>
                <a:cs typeface="Times New Roman" panose="02020603050405020304" pitchFamily="18" charset="0"/>
                <a:sym typeface="+mn-ea"/>
              </a:rPr>
              <a:t>急性期病死率达</a:t>
            </a:r>
            <a:r>
              <a:rPr lang="en-US" altLang="zh-CN" sz="1400" dirty="0">
                <a:solidFill>
                  <a:srgbClr val="FF0000"/>
                </a:solidFill>
                <a:latin typeface="Times New Roman" panose="02020603050405020304" pitchFamily="18" charset="0"/>
                <a:cs typeface="Times New Roman" panose="02020603050405020304" pitchFamily="18" charset="0"/>
                <a:sym typeface="+mn-ea"/>
              </a:rPr>
              <a:t>6.9%</a:t>
            </a:r>
            <a:r>
              <a:rPr lang="zh-CN" altLang="en-US" sz="1400" dirty="0">
                <a:solidFill>
                  <a:srgbClr val="FF0000"/>
                </a:solidFill>
                <a:latin typeface="Times New Roman" panose="02020603050405020304" pitchFamily="18" charset="0"/>
                <a:cs typeface="Times New Roman" panose="02020603050405020304" pitchFamily="18" charset="0"/>
                <a:sym typeface="+mn-ea"/>
              </a:rPr>
              <a:t>。发病后</a:t>
            </a:r>
            <a:r>
              <a:rPr lang="en-US" altLang="zh-CN" sz="1400" dirty="0">
                <a:solidFill>
                  <a:srgbClr val="FF0000"/>
                </a:solidFill>
                <a:latin typeface="Times New Roman" panose="02020603050405020304" pitchFamily="18" charset="0"/>
                <a:cs typeface="Times New Roman" panose="02020603050405020304" pitchFamily="18" charset="0"/>
                <a:sym typeface="+mn-ea"/>
              </a:rPr>
              <a:t>90</a:t>
            </a:r>
            <a:r>
              <a:rPr lang="zh-CN" altLang="en-US" sz="1400" dirty="0">
                <a:solidFill>
                  <a:srgbClr val="FF0000"/>
                </a:solidFill>
                <a:latin typeface="Times New Roman" panose="02020603050405020304" pitchFamily="18" charset="0"/>
                <a:cs typeface="Times New Roman" panose="02020603050405020304" pitchFamily="18" charset="0"/>
                <a:sym typeface="+mn-ea"/>
              </a:rPr>
              <a:t>天病死率达</a:t>
            </a:r>
            <a:r>
              <a:rPr lang="en-US" altLang="zh-CN" sz="1400" dirty="0">
                <a:solidFill>
                  <a:srgbClr val="FF0000"/>
                </a:solidFill>
                <a:latin typeface="Times New Roman" panose="02020603050405020304" pitchFamily="18" charset="0"/>
                <a:cs typeface="Times New Roman" panose="02020603050405020304" pitchFamily="18" charset="0"/>
                <a:sym typeface="+mn-ea"/>
              </a:rPr>
              <a:t>11%</a:t>
            </a:r>
            <a:r>
              <a:rPr lang="zh-CN" altLang="en-US" sz="1400" dirty="0">
                <a:solidFill>
                  <a:srgbClr val="FF0000"/>
                </a:solidFill>
                <a:latin typeface="Times New Roman" panose="02020603050405020304" pitchFamily="18" charset="0"/>
                <a:cs typeface="Times New Roman" panose="02020603050405020304" pitchFamily="18" charset="0"/>
                <a:sym typeface="+mn-ea"/>
              </a:rPr>
              <a:t>，再住院率达</a:t>
            </a:r>
            <a:r>
              <a:rPr lang="en-US" altLang="zh-CN" sz="1400" dirty="0">
                <a:solidFill>
                  <a:srgbClr val="FF0000"/>
                </a:solidFill>
                <a:latin typeface="Times New Roman" panose="02020603050405020304" pitchFamily="18" charset="0"/>
                <a:cs typeface="Times New Roman" panose="02020603050405020304" pitchFamily="18" charset="0"/>
                <a:sym typeface="+mn-ea"/>
              </a:rPr>
              <a:t>37%</a:t>
            </a:r>
            <a:r>
              <a:rPr lang="zh-CN" altLang="en-US" sz="1400" dirty="0">
                <a:solidFill>
                  <a:schemeClr val="tx1"/>
                </a:solidFill>
                <a:latin typeface="Times New Roman" panose="02020603050405020304" pitchFamily="18" charset="0"/>
                <a:cs typeface="Times New Roman" panose="02020603050405020304" pitchFamily="18" charset="0"/>
                <a:sym typeface="+mn-ea"/>
              </a:rPr>
              <a:t>，部分严重高血压急症患者</a:t>
            </a:r>
            <a:r>
              <a:rPr lang="en-US" altLang="zh-CN" sz="1400" dirty="0">
                <a:solidFill>
                  <a:schemeClr val="tx1"/>
                </a:solidFill>
                <a:latin typeface="Times New Roman" panose="02020603050405020304" pitchFamily="18" charset="0"/>
                <a:cs typeface="Times New Roman" panose="02020603050405020304" pitchFamily="18" charset="0"/>
                <a:sym typeface="+mn-ea"/>
              </a:rPr>
              <a:t>12</a:t>
            </a:r>
            <a:r>
              <a:rPr lang="zh-CN" altLang="en-US" sz="1400" dirty="0">
                <a:solidFill>
                  <a:schemeClr val="tx1"/>
                </a:solidFill>
                <a:latin typeface="Times New Roman" panose="02020603050405020304" pitchFamily="18" charset="0"/>
                <a:cs typeface="Times New Roman" panose="02020603050405020304" pitchFamily="18" charset="0"/>
                <a:sym typeface="+mn-ea"/>
              </a:rPr>
              <a:t>个月病死率高达</a:t>
            </a:r>
            <a:r>
              <a:rPr lang="en-US" altLang="zh-CN" sz="1400" dirty="0">
                <a:solidFill>
                  <a:schemeClr val="tx1"/>
                </a:solidFill>
                <a:latin typeface="Times New Roman" panose="02020603050405020304" pitchFamily="18" charset="0"/>
                <a:cs typeface="Times New Roman" panose="02020603050405020304" pitchFamily="18" charset="0"/>
                <a:sym typeface="+mn-ea"/>
              </a:rPr>
              <a:t>50%</a:t>
            </a:r>
            <a:r>
              <a:rPr lang="en-US" altLang="zh-CN" sz="1400" baseline="30000" dirty="0">
                <a:solidFill>
                  <a:schemeClr val="tx1"/>
                </a:solidFill>
                <a:latin typeface="Times New Roman" panose="02020603050405020304" pitchFamily="18" charset="0"/>
                <a:cs typeface="Times New Roman" panose="02020603050405020304" pitchFamily="18" charset="0"/>
                <a:sym typeface="+mn-ea"/>
              </a:rPr>
              <a:t>3</a:t>
            </a:r>
            <a:r>
              <a:rPr lang="zh-CN" altLang="en-US" sz="1400" dirty="0">
                <a:solidFill>
                  <a:schemeClr val="tx1"/>
                </a:solidFill>
                <a:latin typeface="Times New Roman" panose="02020603050405020304" pitchFamily="18" charset="0"/>
                <a:cs typeface="Times New Roman" panose="02020603050405020304" pitchFamily="18" charset="0"/>
                <a:sym typeface="+mn-ea"/>
              </a:rPr>
              <a:t>。</a:t>
            </a:r>
            <a:endParaRPr lang="zh-CN" altLang="en-US" sz="1400" dirty="0">
              <a:solidFill>
                <a:schemeClr val="tx1"/>
              </a:solidFill>
              <a:latin typeface="Times New Roman" panose="02020603050405020304" pitchFamily="18" charset="0"/>
              <a:cs typeface="Times New Roman" panose="02020603050405020304" pitchFamily="18" charset="0"/>
              <a:sym typeface="+mn-ea"/>
            </a:endParaRPr>
          </a:p>
        </p:txBody>
      </p:sp>
      <p:sp>
        <p:nvSpPr>
          <p:cNvPr id="36" name="圆角矩形 35"/>
          <p:cNvSpPr/>
          <p:nvPr>
            <p:custDataLst>
              <p:tags r:id="rId3"/>
            </p:custDataLst>
          </p:nvPr>
        </p:nvSpPr>
        <p:spPr>
          <a:xfrm>
            <a:off x="1073150" y="1421448"/>
            <a:ext cx="2088000" cy="900000"/>
          </a:xfrm>
          <a:prstGeom prst="roundRect">
            <a:avLst>
              <a:gd name="adj" fmla="val 50000"/>
            </a:avLst>
          </a:prstGeom>
          <a:gradFill>
            <a:gsLst>
              <a:gs pos="0">
                <a:schemeClr val="accent1">
                  <a:lumMod val="20000"/>
                  <a:lumOff val="80000"/>
                  <a:alpha val="100000"/>
                </a:schemeClr>
              </a:gs>
              <a:gs pos="44000">
                <a:schemeClr val="accent1">
                  <a:alpha val="100000"/>
                </a:schemeClr>
              </a:gs>
            </a:gsLst>
            <a:lin ang="2700000" scaled="0"/>
          </a:gradFill>
          <a:ln>
            <a:solidFill>
              <a:schemeClr val="bg1"/>
            </a:solidFill>
          </a:ln>
          <a:effectLst>
            <a:outerShdw blurRad="127000" dist="63500" dir="2700000" algn="tl"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spcBef>
                <a:spcPct val="0"/>
              </a:spcBef>
              <a:spcAft>
                <a:spcPct val="0"/>
              </a:spcAft>
            </a:pPr>
            <a:r>
              <a:rPr lang="zh-CN" altLang="en-US" sz="2000" b="1" dirty="0">
                <a:solidFill>
                  <a:schemeClr val="lt1">
                    <a:lumMod val="100000"/>
                  </a:schemeClr>
                </a:solidFill>
                <a:latin typeface="+mn-ea"/>
                <a:cs typeface="+mn-ea"/>
                <a:sym typeface="+mn-ea"/>
              </a:rPr>
              <a:t>疾病信息</a:t>
            </a:r>
            <a:endParaRPr lang="zh-CN" altLang="en-US" sz="2000" b="1" dirty="0">
              <a:solidFill>
                <a:schemeClr val="lt1">
                  <a:lumMod val="100000"/>
                </a:schemeClr>
              </a:solidFill>
              <a:latin typeface="+mn-ea"/>
              <a:cs typeface="+mn-ea"/>
              <a:sym typeface="+mn-ea"/>
            </a:endParaRPr>
          </a:p>
        </p:txBody>
      </p:sp>
      <p:sp>
        <p:nvSpPr>
          <p:cNvPr id="66" name="圆角矩形 65"/>
          <p:cNvSpPr/>
          <p:nvPr>
            <p:custDataLst>
              <p:tags r:id="rId4"/>
            </p:custDataLst>
          </p:nvPr>
        </p:nvSpPr>
        <p:spPr>
          <a:xfrm>
            <a:off x="1459230" y="2979420"/>
            <a:ext cx="9554210" cy="2485390"/>
          </a:xfrm>
          <a:prstGeom prst="roundRect">
            <a:avLst>
              <a:gd name="adj" fmla="val 50000"/>
            </a:avLst>
          </a:prstGeom>
          <a:gradFill>
            <a:gsLst>
              <a:gs pos="0">
                <a:schemeClr val="accent2">
                  <a:lumMod val="20000"/>
                  <a:lumOff val="80000"/>
                  <a:alpha val="0"/>
                </a:schemeClr>
              </a:gs>
              <a:gs pos="100000">
                <a:schemeClr val="accent2">
                  <a:lumMod val="20000"/>
                  <a:lumOff val="80000"/>
                  <a:alpha val="44000"/>
                </a:schemeClr>
              </a:gs>
            </a:gsLst>
            <a:lin ang="108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1656000" tIns="0" rIns="0" bIns="0" numCol="1" spcCol="0" rtlCol="0" fromWordArt="0" anchor="ctr" anchorCtr="0" forceAA="0" compatLnSpc="1">
            <a:noAutofit/>
          </a:bodyPr>
          <a:lstStyle/>
          <a:p>
            <a:pPr marL="342900" indent="-342900" algn="just">
              <a:lnSpc>
                <a:spcPct val="150000"/>
              </a:lnSpc>
              <a:buFont typeface="Wingdings" panose="05000000000000000000" pitchFamily="2" charset="2"/>
              <a:buChar char="p"/>
            </a:pPr>
            <a:r>
              <a:rPr lang="zh-CN" altLang="en-US" sz="1400" dirty="0">
                <a:solidFill>
                  <a:schemeClr val="tx1"/>
                </a:solidFill>
                <a:latin typeface="Times New Roman" panose="02020603050405020304" pitchFamily="18" charset="0"/>
                <a:cs typeface="Times New Roman" panose="02020603050405020304" pitchFamily="18" charset="0"/>
                <a:sym typeface="+mn-ea"/>
              </a:rPr>
              <a:t>高血压急症的治疗遵循“先救命再治病”原则，需快速诊断并立即降低血压。临床中针对不同疾病类型的高血压急症均一线推荐尼卡地平注射液。</a:t>
            </a:r>
            <a:endParaRPr lang="en-US" altLang="zh-CN" sz="1400" dirty="0">
              <a:solidFill>
                <a:schemeClr val="tx1"/>
              </a:solidFill>
              <a:latin typeface="Times New Roman" panose="02020603050405020304" pitchFamily="18" charset="0"/>
              <a:cs typeface="Times New Roman" panose="02020603050405020304" pitchFamily="18" charset="0"/>
            </a:endParaRPr>
          </a:p>
          <a:p>
            <a:pPr marL="342900" indent="-342900" algn="just">
              <a:lnSpc>
                <a:spcPct val="150000"/>
              </a:lnSpc>
              <a:buFont typeface="Wingdings" panose="05000000000000000000" pitchFamily="2" charset="2"/>
              <a:buChar char="p"/>
            </a:pPr>
            <a:r>
              <a:rPr lang="zh-CN" altLang="en-US" sz="1400" dirty="0">
                <a:solidFill>
                  <a:schemeClr val="tx1"/>
                </a:solidFill>
                <a:latin typeface="Times New Roman" panose="02020603050405020304" pitchFamily="18" charset="0"/>
                <a:cs typeface="Times New Roman" panose="02020603050405020304" pitchFamily="18" charset="0"/>
                <a:sym typeface="+mn-ea"/>
              </a:rPr>
              <a:t>但尼卡地平也有局限性：</a:t>
            </a:r>
            <a:endParaRPr lang="en-US" altLang="zh-CN" sz="1400" dirty="0">
              <a:solidFill>
                <a:schemeClr val="tx1"/>
              </a:solidFill>
              <a:latin typeface="Times New Roman" panose="02020603050405020304" pitchFamily="18" charset="0"/>
              <a:cs typeface="Times New Roman" panose="02020603050405020304" pitchFamily="18" charset="0"/>
            </a:endParaRPr>
          </a:p>
          <a:p>
            <a:pPr indent="-355600" algn="just" fontAlgn="auto">
              <a:lnSpc>
                <a:spcPct val="150000"/>
              </a:lnSpc>
              <a:extLst>
                <a:ext uri="{35155182-B16C-46BC-9424-99874614C6A1}">
                  <wpsdc:indentchars xmlns:wpsdc="http://www.wps.cn/officeDocument/2017/drawingmlCustomData" val="-200" checksum="3501742630"/>
                </a:ext>
              </a:extLst>
            </a:pPr>
            <a:r>
              <a:rPr lang="en-US" altLang="zh-CN" sz="1400" dirty="0">
                <a:solidFill>
                  <a:schemeClr val="tx1"/>
                </a:solidFill>
                <a:latin typeface="Times New Roman" panose="02020603050405020304" pitchFamily="18" charset="0"/>
                <a:cs typeface="Times New Roman" panose="02020603050405020304" pitchFamily="18" charset="0"/>
                <a:sym typeface="+mn-ea"/>
              </a:rPr>
              <a:t>      </a:t>
            </a:r>
            <a:r>
              <a:rPr lang="zh-CN" altLang="en-US" sz="1400" dirty="0">
                <a:solidFill>
                  <a:schemeClr val="tx1"/>
                </a:solidFill>
                <a:latin typeface="Times New Roman" panose="02020603050405020304" pitchFamily="18" charset="0"/>
                <a:cs typeface="Times New Roman" panose="02020603050405020304" pitchFamily="18" charset="0"/>
                <a:sym typeface="+mn-ea"/>
              </a:rPr>
              <a:t>①</a:t>
            </a:r>
            <a:r>
              <a:rPr lang="zh-CN" altLang="en-US" sz="1400" b="1" dirty="0">
                <a:solidFill>
                  <a:schemeClr val="tx1"/>
                </a:solidFill>
                <a:latin typeface="Times New Roman" panose="02020603050405020304" pitchFamily="18" charset="0"/>
                <a:cs typeface="Times New Roman" panose="02020603050405020304" pitchFamily="18" charset="0"/>
                <a:sym typeface="+mn-ea"/>
              </a:rPr>
              <a:t>降压速度有限</a:t>
            </a:r>
            <a:r>
              <a:rPr lang="zh-CN" altLang="en-US" sz="1400" dirty="0">
                <a:solidFill>
                  <a:schemeClr val="tx1"/>
                </a:solidFill>
                <a:latin typeface="Times New Roman" panose="02020603050405020304" pitchFamily="18" charset="0"/>
                <a:cs typeface="Times New Roman" panose="02020603050405020304" pitchFamily="18" charset="0"/>
                <a:sym typeface="+mn-ea"/>
              </a:rPr>
              <a:t>，无法做到快速精准调节血压；</a:t>
            </a:r>
            <a:endParaRPr lang="en-US" altLang="zh-CN" sz="1400" dirty="0">
              <a:solidFill>
                <a:schemeClr val="tx1"/>
              </a:solidFill>
              <a:latin typeface="Times New Roman" panose="02020603050405020304" pitchFamily="18" charset="0"/>
              <a:cs typeface="Times New Roman" panose="02020603050405020304" pitchFamily="18" charset="0"/>
            </a:endParaRPr>
          </a:p>
          <a:p>
            <a:pPr indent="-355600" algn="just" fontAlgn="auto">
              <a:lnSpc>
                <a:spcPct val="150000"/>
              </a:lnSpc>
              <a:extLst>
                <a:ext uri="{35155182-B16C-46BC-9424-99874614C6A1}">
                  <wpsdc:indentchars xmlns:wpsdc="http://www.wps.cn/officeDocument/2017/drawingmlCustomData" val="-200" checksum="3501742630"/>
                </a:ext>
              </a:extLst>
            </a:pPr>
            <a:r>
              <a:rPr lang="en-US" altLang="zh-CN" sz="1400" dirty="0">
                <a:solidFill>
                  <a:schemeClr val="tx1"/>
                </a:solidFill>
                <a:latin typeface="Times New Roman" panose="02020603050405020304" pitchFamily="18" charset="0"/>
                <a:cs typeface="Times New Roman" panose="02020603050405020304" pitchFamily="18" charset="0"/>
                <a:sym typeface="+mn-ea"/>
              </a:rPr>
              <a:t>      </a:t>
            </a:r>
            <a:r>
              <a:rPr lang="zh-CN" altLang="en-US" sz="1400" dirty="0">
                <a:solidFill>
                  <a:schemeClr val="tx1"/>
                </a:solidFill>
                <a:latin typeface="Times New Roman" panose="02020603050405020304" pitchFamily="18" charset="0"/>
                <a:cs typeface="Times New Roman" panose="02020603050405020304" pitchFamily="18" charset="0"/>
                <a:sym typeface="+mn-ea"/>
              </a:rPr>
              <a:t>②经</a:t>
            </a:r>
            <a:r>
              <a:rPr lang="en-US" altLang="zh-CN" sz="1400" dirty="0">
                <a:solidFill>
                  <a:schemeClr val="tx1"/>
                </a:solidFill>
                <a:latin typeface="Times New Roman" panose="02020603050405020304" pitchFamily="18" charset="0"/>
                <a:cs typeface="Times New Roman" panose="02020603050405020304" pitchFamily="18" charset="0"/>
                <a:sym typeface="+mn-ea"/>
              </a:rPr>
              <a:t>CYP3A4</a:t>
            </a:r>
            <a:r>
              <a:rPr lang="zh-CN" altLang="en-US" sz="1400" dirty="0">
                <a:solidFill>
                  <a:schemeClr val="tx1"/>
                </a:solidFill>
                <a:latin typeface="Times New Roman" panose="02020603050405020304" pitchFamily="18" charset="0"/>
                <a:cs typeface="Times New Roman" panose="02020603050405020304" pitchFamily="18" charset="0"/>
                <a:sym typeface="+mn-ea"/>
              </a:rPr>
              <a:t>代谢，</a:t>
            </a:r>
            <a:r>
              <a:rPr lang="zh-CN" altLang="en-US" sz="1400" b="1" dirty="0">
                <a:solidFill>
                  <a:schemeClr val="tx1"/>
                </a:solidFill>
                <a:latin typeface="Times New Roman" panose="02020603050405020304" pitchFamily="18" charset="0"/>
                <a:cs typeface="Times New Roman" panose="02020603050405020304" pitchFamily="18" charset="0"/>
                <a:sym typeface="+mn-ea"/>
              </a:rPr>
              <a:t>不适宜肝肾功能受损患者，有药物联用风险</a:t>
            </a:r>
            <a:r>
              <a:rPr lang="zh-CN" altLang="en-US" sz="1400" dirty="0">
                <a:solidFill>
                  <a:schemeClr val="tx1"/>
                </a:solidFill>
                <a:latin typeface="Times New Roman" panose="02020603050405020304" pitchFamily="18" charset="0"/>
                <a:cs typeface="Times New Roman" panose="02020603050405020304" pitchFamily="18" charset="0"/>
                <a:sym typeface="+mn-ea"/>
              </a:rPr>
              <a:t>；</a:t>
            </a:r>
            <a:endParaRPr lang="en-US" altLang="zh-CN" sz="1400" dirty="0">
              <a:solidFill>
                <a:schemeClr val="tx1"/>
              </a:solidFill>
              <a:latin typeface="Times New Roman" panose="02020603050405020304" pitchFamily="18" charset="0"/>
              <a:cs typeface="Times New Roman" panose="02020603050405020304" pitchFamily="18" charset="0"/>
            </a:endParaRPr>
          </a:p>
          <a:p>
            <a:pPr indent="-355600" algn="just" fontAlgn="auto">
              <a:lnSpc>
                <a:spcPct val="150000"/>
              </a:lnSpc>
              <a:extLst>
                <a:ext uri="{35155182-B16C-46BC-9424-99874614C6A1}">
                  <wpsdc:indentchars xmlns:wpsdc="http://www.wps.cn/officeDocument/2017/drawingmlCustomData" val="-200" checksum="3501742630"/>
                </a:ext>
              </a:extLst>
            </a:pPr>
            <a:r>
              <a:rPr lang="en-US" altLang="zh-CN" sz="1400" dirty="0">
                <a:solidFill>
                  <a:schemeClr val="tx1"/>
                </a:solidFill>
                <a:latin typeface="Times New Roman" panose="02020603050405020304" pitchFamily="18" charset="0"/>
                <a:cs typeface="Times New Roman" panose="02020603050405020304" pitchFamily="18" charset="0"/>
                <a:sym typeface="+mn-ea"/>
              </a:rPr>
              <a:t>      </a:t>
            </a:r>
            <a:r>
              <a:rPr lang="zh-CN" altLang="en-US" sz="1400" dirty="0">
                <a:solidFill>
                  <a:schemeClr val="tx1"/>
                </a:solidFill>
                <a:latin typeface="Times New Roman" panose="02020603050405020304" pitchFamily="18" charset="0"/>
                <a:cs typeface="Times New Roman" panose="02020603050405020304" pitchFamily="18" charset="0"/>
                <a:sym typeface="+mn-ea"/>
              </a:rPr>
              <a:t>③使用时需稀释配置，影响临床快速降压需求；</a:t>
            </a:r>
            <a:endParaRPr lang="en-US" altLang="zh-CN" sz="1400" dirty="0">
              <a:solidFill>
                <a:schemeClr val="tx1"/>
              </a:solidFill>
              <a:latin typeface="Times New Roman" panose="02020603050405020304" pitchFamily="18" charset="0"/>
              <a:cs typeface="Times New Roman" panose="02020603050405020304" pitchFamily="18" charset="0"/>
            </a:endParaRPr>
          </a:p>
          <a:p>
            <a:pPr indent="-355600" algn="just" fontAlgn="auto">
              <a:lnSpc>
                <a:spcPct val="150000"/>
              </a:lnSpc>
              <a:extLst>
                <a:ext uri="{35155182-B16C-46BC-9424-99874614C6A1}">
                  <wpsdc:indentchars xmlns:wpsdc="http://www.wps.cn/officeDocument/2017/drawingmlCustomData" val="-200" checksum="3501742630"/>
                </a:ext>
              </a:extLst>
            </a:pPr>
            <a:r>
              <a:rPr lang="en-US" altLang="zh-CN" sz="1400" dirty="0">
                <a:solidFill>
                  <a:schemeClr val="tx1"/>
                </a:solidFill>
                <a:latin typeface="Times New Roman" panose="02020603050405020304" pitchFamily="18" charset="0"/>
                <a:cs typeface="Times New Roman" panose="02020603050405020304" pitchFamily="18" charset="0"/>
                <a:sym typeface="+mn-ea"/>
              </a:rPr>
              <a:t>      </a:t>
            </a:r>
            <a:r>
              <a:rPr lang="zh-CN" altLang="en-US" sz="1400" dirty="0">
                <a:solidFill>
                  <a:schemeClr val="tx1"/>
                </a:solidFill>
                <a:latin typeface="Times New Roman" panose="02020603050405020304" pitchFamily="18" charset="0"/>
                <a:cs typeface="Times New Roman" panose="02020603050405020304" pitchFamily="18" charset="0"/>
                <a:sym typeface="+mn-ea"/>
              </a:rPr>
              <a:t>④</a:t>
            </a:r>
            <a:r>
              <a:rPr lang="zh-CN" altLang="en-US" sz="1400" b="1" dirty="0">
                <a:solidFill>
                  <a:schemeClr val="tx1"/>
                </a:solidFill>
                <a:latin typeface="Times New Roman" panose="02020603050405020304" pitchFamily="18" charset="0"/>
                <a:cs typeface="Times New Roman" panose="02020603050405020304" pitchFamily="18" charset="0"/>
                <a:sym typeface="+mn-ea"/>
              </a:rPr>
              <a:t>不良反应发生率高</a:t>
            </a:r>
            <a:r>
              <a:rPr lang="zh-CN" altLang="en-US" sz="1400" dirty="0">
                <a:solidFill>
                  <a:schemeClr val="tx1"/>
                </a:solidFill>
                <a:latin typeface="Times New Roman" panose="02020603050405020304" pitchFamily="18" charset="0"/>
                <a:cs typeface="Times New Roman" panose="02020603050405020304" pitchFamily="18" charset="0"/>
                <a:sym typeface="+mn-ea"/>
              </a:rPr>
              <a:t>：总体不良反应发生率高达</a:t>
            </a:r>
            <a:r>
              <a:rPr lang="en-US" altLang="zh-CN" sz="1400" dirty="0">
                <a:solidFill>
                  <a:schemeClr val="tx1"/>
                </a:solidFill>
                <a:latin typeface="Times New Roman" panose="02020603050405020304" pitchFamily="18" charset="0"/>
                <a:cs typeface="Times New Roman" panose="02020603050405020304" pitchFamily="18" charset="0"/>
                <a:sym typeface="+mn-ea"/>
              </a:rPr>
              <a:t>12.7%</a:t>
            </a:r>
            <a:r>
              <a:rPr lang="en-US" altLang="zh-CN" sz="1400" baseline="30000" dirty="0">
                <a:solidFill>
                  <a:schemeClr val="tx1"/>
                </a:solidFill>
                <a:latin typeface="Times New Roman" panose="02020603050405020304" pitchFamily="18" charset="0"/>
                <a:cs typeface="Times New Roman" panose="02020603050405020304" pitchFamily="18" charset="0"/>
                <a:sym typeface="+mn-ea"/>
              </a:rPr>
              <a:t>4</a:t>
            </a:r>
            <a:r>
              <a:rPr lang="zh-CN" altLang="en-US" sz="1400" dirty="0">
                <a:solidFill>
                  <a:schemeClr val="tx1"/>
                </a:solidFill>
                <a:latin typeface="Times New Roman" panose="02020603050405020304" pitchFamily="18" charset="0"/>
                <a:cs typeface="Times New Roman" panose="02020603050405020304" pitchFamily="18" charset="0"/>
                <a:sym typeface="+mn-ea"/>
              </a:rPr>
              <a:t>。</a:t>
            </a:r>
            <a:endParaRPr lang="zh-CN" altLang="en-US" sz="1400" dirty="0">
              <a:solidFill>
                <a:schemeClr val="tx1"/>
              </a:solidFill>
              <a:latin typeface="Times New Roman" panose="02020603050405020304" pitchFamily="18" charset="0"/>
              <a:cs typeface="Times New Roman" panose="02020603050405020304" pitchFamily="18" charset="0"/>
              <a:sym typeface="+mn-ea"/>
            </a:endParaRPr>
          </a:p>
        </p:txBody>
      </p:sp>
      <p:sp>
        <p:nvSpPr>
          <p:cNvPr id="3" name="圆角矩形 35"/>
          <p:cNvSpPr/>
          <p:nvPr>
            <p:custDataLst>
              <p:tags r:id="rId5"/>
            </p:custDataLst>
          </p:nvPr>
        </p:nvSpPr>
        <p:spPr>
          <a:xfrm>
            <a:off x="1073150" y="3801428"/>
            <a:ext cx="2088000" cy="900000"/>
          </a:xfrm>
          <a:prstGeom prst="roundRect">
            <a:avLst>
              <a:gd name="adj" fmla="val 50000"/>
            </a:avLst>
          </a:prstGeom>
          <a:gradFill>
            <a:gsLst>
              <a:gs pos="0">
                <a:schemeClr val="accent2">
                  <a:lumMod val="20000"/>
                  <a:lumOff val="80000"/>
                  <a:alpha val="100000"/>
                </a:schemeClr>
              </a:gs>
              <a:gs pos="44000">
                <a:schemeClr val="accent2">
                  <a:alpha val="100000"/>
                </a:schemeClr>
              </a:gs>
            </a:gsLst>
            <a:lin ang="2700000" scaled="0"/>
          </a:gradFill>
          <a:ln>
            <a:solidFill>
              <a:schemeClr val="bg1"/>
            </a:solidFill>
          </a:ln>
          <a:effectLst>
            <a:outerShdw blurRad="127000" dist="63500" dir="2700000" algn="tl" rotWithShape="0">
              <a:schemeClr val="accent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indent="0" algn="ctr" fontAlgn="auto">
              <a:lnSpc>
                <a:spcPct val="120000"/>
              </a:lnSpc>
              <a:spcBef>
                <a:spcPct val="0"/>
              </a:spcBef>
              <a:spcAft>
                <a:spcPct val="0"/>
              </a:spcAft>
            </a:pPr>
            <a:r>
              <a:rPr lang="zh-CN" altLang="en-US" sz="2000" b="1" dirty="0">
                <a:solidFill>
                  <a:schemeClr val="lt1">
                    <a:lumMod val="100000"/>
                  </a:schemeClr>
                </a:solidFill>
                <a:latin typeface="+mn-ea"/>
                <a:cs typeface="+mn-ea"/>
                <a:sym typeface="+mn-ea"/>
              </a:rPr>
              <a:t>未满足的</a:t>
            </a:r>
            <a:endParaRPr lang="zh-CN" altLang="en-US" sz="2000" b="1" dirty="0">
              <a:solidFill>
                <a:schemeClr val="lt1">
                  <a:lumMod val="100000"/>
                </a:schemeClr>
              </a:solidFill>
              <a:latin typeface="+mn-ea"/>
              <a:cs typeface="+mn-ea"/>
              <a:sym typeface="+mn-ea"/>
            </a:endParaRPr>
          </a:p>
          <a:p>
            <a:pPr indent="0" algn="ctr" fontAlgn="auto">
              <a:lnSpc>
                <a:spcPct val="120000"/>
              </a:lnSpc>
              <a:spcBef>
                <a:spcPct val="0"/>
              </a:spcBef>
              <a:spcAft>
                <a:spcPct val="0"/>
              </a:spcAft>
            </a:pPr>
            <a:r>
              <a:rPr lang="zh-CN" altLang="en-US" sz="2000" b="1" dirty="0">
                <a:solidFill>
                  <a:schemeClr val="lt1">
                    <a:lumMod val="100000"/>
                  </a:schemeClr>
                </a:solidFill>
                <a:latin typeface="+mn-ea"/>
                <a:cs typeface="+mn-ea"/>
                <a:sym typeface="+mn-ea"/>
              </a:rPr>
              <a:t>临床需求</a:t>
            </a:r>
            <a:endParaRPr lang="zh-CN" altLang="en-US" sz="2000" b="1" dirty="0">
              <a:solidFill>
                <a:schemeClr val="lt1">
                  <a:lumMod val="100000"/>
                </a:schemeClr>
              </a:solidFill>
              <a:latin typeface="+mn-ea"/>
              <a:cs typeface="+mn-ea"/>
              <a:sym typeface="+mn-ea"/>
            </a:endParaRPr>
          </a:p>
        </p:txBody>
      </p:sp>
    </p:spTree>
    <p:custDataLst>
      <p:tags r:id="rId6"/>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流程图: 延期 3"/>
          <p:cNvSpPr/>
          <p:nvPr/>
        </p:nvSpPr>
        <p:spPr>
          <a:xfrm>
            <a:off x="1" y="140144"/>
            <a:ext cx="768096" cy="713232"/>
          </a:xfrm>
          <a:prstGeom prst="flowChartDelay">
            <a:avLst/>
          </a:prstGeom>
          <a:solidFill>
            <a:srgbClr val="3959B9"/>
          </a:solidFill>
          <a:ln>
            <a:solidFill>
              <a:schemeClr val="bg2">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a:latin typeface="Times New Roman" panose="02020603050405020304" pitchFamily="18" charset="0"/>
                <a:cs typeface="Times New Roman" panose="02020603050405020304" pitchFamily="18" charset="0"/>
                <a:sym typeface="Arial" panose="020B0604020202020204" pitchFamily="34" charset="0"/>
              </a:rPr>
              <a:t>02</a:t>
            </a:r>
            <a:endParaRPr lang="en-US" altLang="zh-CN" sz="2800" b="1" dirty="0">
              <a:latin typeface="Times New Roman" panose="02020603050405020304" pitchFamily="18" charset="0"/>
              <a:cs typeface="Times New Roman" panose="02020603050405020304" pitchFamily="18" charset="0"/>
              <a:sym typeface="Arial" panose="020B0604020202020204" pitchFamily="34" charset="0"/>
            </a:endParaRPr>
          </a:p>
        </p:txBody>
      </p:sp>
      <p:sp>
        <p:nvSpPr>
          <p:cNvPr id="5" name="文本框 4"/>
          <p:cNvSpPr txBox="1"/>
          <p:nvPr>
            <p:custDataLst>
              <p:tags r:id="rId3"/>
            </p:custDataLst>
          </p:nvPr>
        </p:nvSpPr>
        <p:spPr>
          <a:xfrm>
            <a:off x="768097" y="205143"/>
            <a:ext cx="10778024" cy="636905"/>
          </a:xfrm>
          <a:prstGeom prst="rect">
            <a:avLst/>
          </a:prstGeom>
          <a:noFill/>
        </p:spPr>
        <p:txBody>
          <a:bodyPr wrap="none" rtlCol="0" anchor="ctr">
            <a:noAutofit/>
          </a:bodyPr>
          <a:lstStyle/>
          <a:p>
            <a:r>
              <a:rPr lang="zh-CN" altLang="en-US" sz="2800" b="1" dirty="0">
                <a:solidFill>
                  <a:srgbClr val="3959B9"/>
                </a:solidFill>
                <a:latin typeface="+mn-ea"/>
                <a:cs typeface="微软雅黑" panose="020B0503020204020204" charset="-122"/>
                <a:sym typeface="Arial" panose="020B0604020202020204" pitchFamily="34" charset="0"/>
              </a:rPr>
              <a:t>有效性（</a:t>
            </a:r>
            <a:r>
              <a:rPr lang="en-US" altLang="zh-CN" sz="2800" b="1" dirty="0">
                <a:solidFill>
                  <a:srgbClr val="3959B9"/>
                </a:solidFill>
                <a:latin typeface="Times New Roman" panose="02020603050405020304" pitchFamily="18" charset="0"/>
                <a:cs typeface="Times New Roman" panose="02020603050405020304" pitchFamily="18" charset="0"/>
                <a:sym typeface="Arial" panose="020B0604020202020204" pitchFamily="34" charset="0"/>
              </a:rPr>
              <a:t>1/3</a:t>
            </a:r>
            <a:r>
              <a:rPr lang="zh-CN" altLang="en-US" sz="2800" b="1" dirty="0">
                <a:solidFill>
                  <a:srgbClr val="3959B9"/>
                </a:solidFill>
                <a:latin typeface="+mn-ea"/>
                <a:cs typeface="微软雅黑" panose="020B0503020204020204" charset="-122"/>
                <a:sym typeface="Arial" panose="020B0604020202020204" pitchFamily="34" charset="0"/>
              </a:rPr>
              <a:t>） </a:t>
            </a:r>
            <a:r>
              <a:rPr lang="en-US" altLang="zh-CN" sz="2800" b="1" dirty="0">
                <a:solidFill>
                  <a:srgbClr val="3959B9"/>
                </a:solidFill>
                <a:latin typeface="+mn-ea"/>
                <a:cs typeface="微软雅黑" panose="020B0503020204020204" charset="-122"/>
                <a:sym typeface="Arial" panose="020B0604020202020204" pitchFamily="34" charset="0"/>
              </a:rPr>
              <a:t>— </a:t>
            </a:r>
            <a:r>
              <a:rPr lang="zh-CN" altLang="en-US" sz="2800" b="1" dirty="0">
                <a:solidFill>
                  <a:srgbClr val="3959B9"/>
                </a:solidFill>
                <a:latin typeface="+mn-ea"/>
                <a:cs typeface="微软雅黑" panose="020B0503020204020204" charset="-122"/>
                <a:sym typeface="Arial" panose="020B0604020202020204" pitchFamily="34" charset="0"/>
              </a:rPr>
              <a:t>相比于尼卡地平，氯维地平降压更快</a:t>
            </a:r>
            <a:endParaRPr lang="zh-CN" altLang="en-US" sz="2800" b="1" dirty="0">
              <a:solidFill>
                <a:srgbClr val="3959B9"/>
              </a:solidFill>
              <a:latin typeface="+mn-ea"/>
              <a:cs typeface="微软雅黑" panose="020B0503020204020204" charset="-122"/>
              <a:sym typeface="Arial" panose="020B0604020202020204" pitchFamily="34" charset="0"/>
            </a:endParaRPr>
          </a:p>
        </p:txBody>
      </p:sp>
      <p:sp>
        <p:nvSpPr>
          <p:cNvPr id="6" name="文本框 2"/>
          <p:cNvSpPr txBox="1"/>
          <p:nvPr/>
        </p:nvSpPr>
        <p:spPr>
          <a:xfrm>
            <a:off x="384049" y="972855"/>
            <a:ext cx="10981928" cy="45890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04800" lvl="1" indent="-304800">
              <a:lnSpc>
                <a:spcPct val="150000"/>
              </a:lnSpc>
              <a:spcAft>
                <a:spcPts val="800"/>
              </a:spcAft>
              <a:buFont typeface="Wingdings" panose="05000000000000000000" pitchFamily="2" charset="2"/>
              <a:buChar char="ü"/>
              <a:defRPr/>
            </a:pPr>
            <a:r>
              <a:rPr lang="zh-CN" altLang="en-US" b="1" dirty="0">
                <a:solidFill>
                  <a:prstClr val="black"/>
                </a:solidFill>
                <a:latin typeface="Times New Roman" panose="02020603050405020304" pitchFamily="18" charset="0"/>
                <a:cs typeface="Times New Roman" panose="02020603050405020304" pitchFamily="18" charset="0"/>
                <a:sym typeface="Arial" panose="020B0604020202020204" pitchFamily="34" charset="0"/>
              </a:rPr>
              <a:t>本品在国内开展了</a:t>
            </a:r>
            <a:r>
              <a:rPr lang="en-US" altLang="zh-CN" b="1" dirty="0">
                <a:solidFill>
                  <a:prstClr val="black"/>
                </a:solidFill>
                <a:latin typeface="Times New Roman" panose="02020603050405020304" pitchFamily="18" charset="0"/>
                <a:cs typeface="Times New Roman" panose="02020603050405020304" pitchFamily="18" charset="0"/>
                <a:sym typeface="Arial" panose="020B0604020202020204" pitchFamily="34" charset="0"/>
              </a:rPr>
              <a:t>III </a:t>
            </a:r>
            <a:r>
              <a:rPr lang="zh-CN" altLang="en-US" b="1" dirty="0">
                <a:solidFill>
                  <a:prstClr val="black"/>
                </a:solidFill>
                <a:latin typeface="Times New Roman" panose="02020603050405020304" pitchFamily="18" charset="0"/>
                <a:cs typeface="Times New Roman" panose="02020603050405020304" pitchFamily="18" charset="0"/>
                <a:sym typeface="Arial" panose="020B0604020202020204" pitchFamily="34" charset="0"/>
              </a:rPr>
              <a:t>期临床试验，比较了氯维地平和尼卡地平治疗高血压急症的有效性</a:t>
            </a:r>
            <a:r>
              <a:rPr lang="en-US" altLang="zh-CN" b="1" baseline="30000" dirty="0">
                <a:solidFill>
                  <a:prstClr val="black"/>
                </a:solidFill>
                <a:latin typeface="Times New Roman" panose="02020603050405020304" pitchFamily="18" charset="0"/>
                <a:cs typeface="Times New Roman" panose="02020603050405020304" pitchFamily="18" charset="0"/>
                <a:sym typeface="Arial" panose="020B0604020202020204" pitchFamily="34" charset="0"/>
              </a:rPr>
              <a:t>1</a:t>
            </a:r>
            <a:endParaRPr lang="en-US" altLang="zh-CN" b="1" baseline="30000" dirty="0">
              <a:solidFill>
                <a:prstClr val="black"/>
              </a:solidFill>
              <a:latin typeface="Times New Roman" panose="02020603050405020304" pitchFamily="18" charset="0"/>
              <a:cs typeface="Times New Roman" panose="02020603050405020304" pitchFamily="18" charset="0"/>
              <a:sym typeface="Arial" panose="020B0604020202020204" pitchFamily="34" charset="0"/>
            </a:endParaRPr>
          </a:p>
        </p:txBody>
      </p:sp>
      <p:sp>
        <p:nvSpPr>
          <p:cNvPr id="9" name="文本框 8"/>
          <p:cNvSpPr txBox="1"/>
          <p:nvPr/>
        </p:nvSpPr>
        <p:spPr>
          <a:xfrm>
            <a:off x="8025827" y="3888805"/>
            <a:ext cx="443865" cy="178435"/>
          </a:xfrm>
          <a:prstGeom prst="rect">
            <a:avLst/>
          </a:prstGeom>
          <a:noFill/>
        </p:spPr>
        <p:txBody>
          <a:bodyPr wrap="none" rtlCol="0">
            <a:spAutoFit/>
          </a:bodyPr>
          <a:lstStyle/>
          <a:p>
            <a:pPr>
              <a:defRPr/>
            </a:pPr>
            <a:r>
              <a:rPr lang="en-US" altLang="zh-CN" sz="565" dirty="0">
                <a:solidFill>
                  <a:prstClr val="white"/>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P</a:t>
            </a:r>
            <a:r>
              <a:rPr lang="zh-CN" altLang="en-US" sz="565" dirty="0">
                <a:solidFill>
                  <a:prstClr val="white"/>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a:t>
            </a:r>
            <a:r>
              <a:rPr lang="en-US" altLang="zh-CN" sz="565" dirty="0">
                <a:solidFill>
                  <a:prstClr val="white"/>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0.05</a:t>
            </a:r>
            <a:endParaRPr lang="zh-CN" altLang="en-US" sz="565" dirty="0">
              <a:solidFill>
                <a:prstClr val="white"/>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endParaRPr>
          </a:p>
        </p:txBody>
      </p:sp>
      <p:graphicFrame>
        <p:nvGraphicFramePr>
          <p:cNvPr id="10" name="图表 9" descr="7b0a202020202263686172745265734964223a20223230343736333435220a7d0a"/>
          <p:cNvGraphicFramePr/>
          <p:nvPr>
            <p:custDataLst>
              <p:tags r:id="rId4"/>
            </p:custDataLst>
          </p:nvPr>
        </p:nvGraphicFramePr>
        <p:xfrm>
          <a:off x="720353" y="2966712"/>
          <a:ext cx="4949113" cy="3558163"/>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12" name="图表 11" descr="7b0a202020202263686172745265734964223a20223230343736333435220a7d0a"/>
          <p:cNvGraphicFramePr/>
          <p:nvPr>
            <p:custDataLst>
              <p:tags r:id="rId5"/>
            </p:custDataLst>
          </p:nvPr>
        </p:nvGraphicFramePr>
        <p:xfrm>
          <a:off x="6140450" y="2930016"/>
          <a:ext cx="4553635" cy="3583761"/>
        </p:xfrm>
        <a:graphic>
          <a:graphicData uri="http://schemas.openxmlformats.org/drawingml/2006/chart">
            <c:chart xmlns:c="http://schemas.openxmlformats.org/drawingml/2006/chart" xmlns:r="http://schemas.openxmlformats.org/officeDocument/2006/relationships" r:id="rId2"/>
          </a:graphicData>
        </a:graphic>
      </p:graphicFrame>
      <p:sp>
        <p:nvSpPr>
          <p:cNvPr id="14" name="文本框 13"/>
          <p:cNvSpPr txBox="1"/>
          <p:nvPr/>
        </p:nvSpPr>
        <p:spPr>
          <a:xfrm>
            <a:off x="2276972" y="2583092"/>
            <a:ext cx="1835871" cy="338554"/>
          </a:xfrm>
          <a:prstGeom prst="rect">
            <a:avLst/>
          </a:prstGeom>
          <a:noFill/>
        </p:spPr>
        <p:txBody>
          <a:bodyPr wrap="square" rtlCol="0">
            <a:spAutoFit/>
          </a:bodyPr>
          <a:lstStyle/>
          <a:p>
            <a:pPr algn="ctr"/>
            <a:r>
              <a:rPr lang="zh-CN" altLang="en-US" sz="1600" dirty="0">
                <a:latin typeface="Times New Roman" panose="02020603050405020304" pitchFamily="18" charset="0"/>
              </a:rPr>
              <a:t>主要疗效指标</a:t>
            </a:r>
            <a:endParaRPr lang="zh-CN" altLang="en-US" sz="1600" dirty="0">
              <a:latin typeface="Times New Roman" panose="02020603050405020304" pitchFamily="18" charset="0"/>
            </a:endParaRPr>
          </a:p>
        </p:txBody>
      </p:sp>
      <p:sp>
        <p:nvSpPr>
          <p:cNvPr id="15" name="文本框 14"/>
          <p:cNvSpPr txBox="1"/>
          <p:nvPr>
            <p:custDataLst>
              <p:tags r:id="rId6"/>
            </p:custDataLst>
          </p:nvPr>
        </p:nvSpPr>
        <p:spPr>
          <a:xfrm>
            <a:off x="7444521" y="2591082"/>
            <a:ext cx="1856592" cy="338554"/>
          </a:xfrm>
          <a:prstGeom prst="rect">
            <a:avLst/>
          </a:prstGeom>
          <a:noFill/>
        </p:spPr>
        <p:txBody>
          <a:bodyPr wrap="square" rtlCol="0">
            <a:spAutoFit/>
          </a:bodyPr>
          <a:lstStyle/>
          <a:p>
            <a:pPr algn="ctr"/>
            <a:r>
              <a:rPr lang="zh-CN" altLang="en-US" sz="1600" dirty="0">
                <a:latin typeface="Times New Roman" panose="02020603050405020304" pitchFamily="18" charset="0"/>
              </a:rPr>
              <a:t>次要疗效指标</a:t>
            </a:r>
            <a:endParaRPr lang="zh-CN" altLang="en-US" sz="1600" dirty="0">
              <a:latin typeface="Times New Roman" panose="02020603050405020304" pitchFamily="18" charset="0"/>
            </a:endParaRPr>
          </a:p>
        </p:txBody>
      </p:sp>
      <p:sp>
        <p:nvSpPr>
          <p:cNvPr id="23" name="文本框 22"/>
          <p:cNvSpPr txBox="1"/>
          <p:nvPr/>
        </p:nvSpPr>
        <p:spPr>
          <a:xfrm>
            <a:off x="1" y="6596390"/>
            <a:ext cx="3289851" cy="261610"/>
          </a:xfrm>
          <a:prstGeom prst="rect">
            <a:avLst/>
          </a:prstGeom>
          <a:noFill/>
        </p:spPr>
        <p:txBody>
          <a:bodyPr wrap="square" rtlCol="0">
            <a:spAutoFit/>
          </a:bodyPr>
          <a:lstStyle/>
          <a:p>
            <a:r>
              <a:rPr lang="en-US" altLang="zh-CN" sz="1100" dirty="0">
                <a:solidFill>
                  <a:schemeClr val="tx1">
                    <a:lumMod val="50000"/>
                    <a:lumOff val="50000"/>
                  </a:schemeClr>
                </a:solidFill>
              </a:rPr>
              <a:t>1.</a:t>
            </a:r>
            <a:r>
              <a:rPr lang="zh-CN" altLang="en-US" sz="1100" dirty="0">
                <a:solidFill>
                  <a:schemeClr val="tx1">
                    <a:lumMod val="50000"/>
                    <a:lumOff val="50000"/>
                  </a:schemeClr>
                </a:solidFill>
              </a:rPr>
              <a:t>本品</a:t>
            </a:r>
            <a:r>
              <a:rPr lang="en-US" altLang="zh-CN" sz="1100" dirty="0">
                <a:solidFill>
                  <a:schemeClr val="tx1">
                    <a:lumMod val="50000"/>
                    <a:lumOff val="50000"/>
                  </a:schemeClr>
                </a:solidFill>
              </a:rPr>
              <a:t>III</a:t>
            </a:r>
            <a:r>
              <a:rPr lang="zh-CN" altLang="en-US" sz="1100" dirty="0">
                <a:solidFill>
                  <a:schemeClr val="tx1">
                    <a:lumMod val="50000"/>
                    <a:lumOff val="50000"/>
                  </a:schemeClr>
                </a:solidFill>
              </a:rPr>
              <a:t>期临床试验报告</a:t>
            </a:r>
            <a:endParaRPr lang="zh-CN" altLang="en-US" sz="1100" dirty="0">
              <a:solidFill>
                <a:schemeClr val="tx1">
                  <a:lumMod val="50000"/>
                  <a:lumOff val="50000"/>
                </a:schemeClr>
              </a:solidFill>
            </a:endParaRPr>
          </a:p>
        </p:txBody>
      </p:sp>
      <p:sp>
        <p:nvSpPr>
          <p:cNvPr id="2" name="文本框 1"/>
          <p:cNvSpPr txBox="1"/>
          <p:nvPr/>
        </p:nvSpPr>
        <p:spPr>
          <a:xfrm>
            <a:off x="2802902" y="3991877"/>
            <a:ext cx="1113155" cy="275590"/>
          </a:xfrm>
          <a:prstGeom prst="rect">
            <a:avLst/>
          </a:prstGeom>
          <a:noFill/>
        </p:spPr>
        <p:txBody>
          <a:bodyPr wrap="square" rtlCol="0">
            <a:spAutoFit/>
          </a:bodyPr>
          <a:lstStyle/>
          <a:p>
            <a:r>
              <a:rPr lang="en-US" altLang="zh-CN" sz="1200" dirty="0">
                <a:latin typeface="Times New Roman" panose="02020603050405020304" pitchFamily="18" charset="0"/>
                <a:cs typeface="Times New Roman" panose="02020603050405020304" pitchFamily="18" charset="0"/>
              </a:rPr>
              <a:t>P=0.0276</a:t>
            </a:r>
            <a:endParaRPr lang="en-US" altLang="zh-CN" sz="1200" dirty="0">
              <a:latin typeface="Times New Roman" panose="02020603050405020304" pitchFamily="18" charset="0"/>
              <a:cs typeface="Times New Roman" panose="02020603050405020304" pitchFamily="18" charset="0"/>
            </a:endParaRPr>
          </a:p>
        </p:txBody>
      </p:sp>
      <p:sp>
        <p:nvSpPr>
          <p:cNvPr id="7" name="文本框 6"/>
          <p:cNvSpPr txBox="1"/>
          <p:nvPr/>
        </p:nvSpPr>
        <p:spPr>
          <a:xfrm>
            <a:off x="7913114" y="3991877"/>
            <a:ext cx="1113155" cy="275590"/>
          </a:xfrm>
          <a:prstGeom prst="rect">
            <a:avLst/>
          </a:prstGeom>
          <a:noFill/>
        </p:spPr>
        <p:txBody>
          <a:bodyPr wrap="square" rtlCol="0">
            <a:spAutoFit/>
          </a:bodyPr>
          <a:lstStyle/>
          <a:p>
            <a:r>
              <a:rPr lang="en-US" altLang="zh-CN" sz="1200" dirty="0">
                <a:latin typeface="Times New Roman" panose="02020603050405020304" pitchFamily="18" charset="0"/>
                <a:cs typeface="Times New Roman" panose="02020603050405020304" pitchFamily="18" charset="0"/>
              </a:rPr>
              <a:t>P=0.0002</a:t>
            </a:r>
            <a:endParaRPr lang="en-US" altLang="zh-CN" sz="1200" dirty="0">
              <a:latin typeface="Times New Roman" panose="02020603050405020304" pitchFamily="18" charset="0"/>
              <a:cs typeface="Times New Roman" panose="02020603050405020304" pitchFamily="18" charset="0"/>
            </a:endParaRPr>
          </a:p>
        </p:txBody>
      </p:sp>
      <p:sp>
        <p:nvSpPr>
          <p:cNvPr id="13" name="直角三角形 12"/>
          <p:cNvSpPr/>
          <p:nvPr>
            <p:custDataLst>
              <p:tags r:id="rId7"/>
            </p:custDataLst>
          </p:nvPr>
        </p:nvSpPr>
        <p:spPr>
          <a:xfrm flipH="1" flipV="1">
            <a:off x="576898" y="1970088"/>
            <a:ext cx="190840" cy="240121"/>
          </a:xfrm>
          <a:prstGeom prst="rtTriangl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17" name="矩形: 单圆角 12"/>
          <p:cNvSpPr/>
          <p:nvPr>
            <p:custDataLst>
              <p:tags r:id="rId8"/>
            </p:custDataLst>
          </p:nvPr>
        </p:nvSpPr>
        <p:spPr>
          <a:xfrm>
            <a:off x="768350" y="1966595"/>
            <a:ext cx="4900930" cy="624840"/>
          </a:xfrm>
          <a:prstGeom prst="round1Rect">
            <a:avLst/>
          </a:prstGeom>
          <a:gradFill flip="none" rotWithShape="1">
            <a:gsLst>
              <a:gs pos="100000">
                <a:schemeClr val="accent1">
                  <a:alpha val="100000"/>
                </a:schemeClr>
              </a:gs>
              <a:gs pos="0">
                <a:schemeClr val="accent1">
                  <a:lumMod val="70000"/>
                  <a:lumOff val="30000"/>
                  <a:alpha val="100000"/>
                </a:schemeClr>
              </a:gs>
            </a:gsLst>
            <a:lin ang="0" scaled="1"/>
            <a:tileRect/>
          </a:gradFill>
          <a:ln>
            <a:noFill/>
          </a:ln>
          <a:effectLst>
            <a:outerShdw blurRad="203200" dist="76200" dir="8100000" algn="tr" rotWithShape="0">
              <a:schemeClr val="accent1">
                <a:lumMod val="75000"/>
                <a:alpha val="20000"/>
              </a:schemeClr>
            </a:outerShdw>
          </a:effectLst>
        </p:spPr>
        <p:style>
          <a:lnRef idx="1">
            <a:schemeClr val="accent1"/>
          </a:lnRef>
          <a:fillRef idx="2">
            <a:schemeClr val="accent1"/>
          </a:fillRef>
          <a:effectRef idx="1">
            <a:schemeClr val="accent1"/>
          </a:effectRef>
          <a:fontRef idx="minor">
            <a:schemeClr val="dk1"/>
          </a:fontRef>
        </p:style>
        <p:txBody>
          <a:bodyPr vertOverflow="overflow" horzOverflow="overflow" vert="horz" wrap="square" numCol="1" spcCol="0" rtlCol="0" fromWordArt="0" anchor="ctr" anchorCtr="0" forceAA="0" compatLnSpc="1">
            <a:noAutofit/>
          </a:bodyPr>
          <a:lstStyle/>
          <a:p>
            <a:pPr indent="452755" algn="ctr"/>
            <a:r>
              <a:rPr lang="en-US" altLang="zh-CN" sz="2000" b="1" dirty="0">
                <a:solidFill>
                  <a:srgbClr val="FFFFFF"/>
                </a:solidFill>
                <a:latin typeface="+mn-ea"/>
                <a:cs typeface="+mn-ea"/>
                <a:sym typeface="+mn-ea"/>
              </a:rPr>
              <a:t>30</a:t>
            </a:r>
            <a:r>
              <a:rPr lang="zh-CN" altLang="en-US" sz="2000" b="1" dirty="0">
                <a:solidFill>
                  <a:srgbClr val="FFFFFF"/>
                </a:solidFill>
                <a:latin typeface="+mn-ea"/>
                <a:cs typeface="+mn-ea"/>
                <a:sym typeface="+mn-ea"/>
              </a:rPr>
              <a:t>分钟快速降压</a:t>
            </a:r>
            <a:endParaRPr lang="zh-CN" altLang="en-US" sz="2000" b="1" spc="300" dirty="0">
              <a:solidFill>
                <a:schemeClr val="lt1">
                  <a:lumMod val="100000"/>
                </a:schemeClr>
              </a:solidFill>
              <a:latin typeface="+mj-ea"/>
            </a:endParaRPr>
          </a:p>
        </p:txBody>
      </p:sp>
      <p:sp>
        <p:nvSpPr>
          <p:cNvPr id="18" name="直角三角形 17"/>
          <p:cNvSpPr/>
          <p:nvPr>
            <p:custDataLst>
              <p:tags r:id="rId9"/>
            </p:custDataLst>
          </p:nvPr>
        </p:nvSpPr>
        <p:spPr>
          <a:xfrm flipH="1" flipV="1">
            <a:off x="5956300" y="1941195"/>
            <a:ext cx="184150" cy="240030"/>
          </a:xfrm>
          <a:prstGeom prst="rtTriangle">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21" name="矩形: 单圆角 8"/>
          <p:cNvSpPr/>
          <p:nvPr>
            <p:custDataLst>
              <p:tags r:id="rId10"/>
            </p:custDataLst>
          </p:nvPr>
        </p:nvSpPr>
        <p:spPr>
          <a:xfrm>
            <a:off x="6140450" y="1941195"/>
            <a:ext cx="4553585" cy="641350"/>
          </a:xfrm>
          <a:prstGeom prst="round1Rect">
            <a:avLst/>
          </a:prstGeom>
          <a:gradFill flip="none" rotWithShape="1">
            <a:gsLst>
              <a:gs pos="100000">
                <a:schemeClr val="accent2">
                  <a:alpha val="100000"/>
                </a:schemeClr>
              </a:gs>
              <a:gs pos="0">
                <a:schemeClr val="accent2">
                  <a:lumMod val="70000"/>
                  <a:lumOff val="30000"/>
                  <a:alpha val="100000"/>
                </a:schemeClr>
              </a:gs>
            </a:gsLst>
            <a:lin ang="0" scaled="1"/>
            <a:tileRect/>
          </a:gradFill>
          <a:ln>
            <a:noFill/>
          </a:ln>
          <a:effectLst>
            <a:outerShdw blurRad="203200" dist="76200" dir="8100000" algn="tr" rotWithShape="0">
              <a:schemeClr val="accent2">
                <a:lumMod val="75000"/>
                <a:alpha val="20000"/>
              </a:schemeClr>
            </a:outerShdw>
          </a:effectLst>
        </p:spPr>
        <p:style>
          <a:lnRef idx="1">
            <a:schemeClr val="accent1"/>
          </a:lnRef>
          <a:fillRef idx="2">
            <a:schemeClr val="accent1"/>
          </a:fillRef>
          <a:effectRef idx="1">
            <a:schemeClr val="accent1"/>
          </a:effectRef>
          <a:fontRef idx="minor">
            <a:schemeClr val="dk1"/>
          </a:fontRef>
        </p:style>
        <p:txBody>
          <a:bodyPr vertOverflow="overflow" horzOverflow="overflow" vert="horz" wrap="square" numCol="1" spcCol="0" rtlCol="0" fromWordArt="0" anchor="t" anchorCtr="0" forceAA="0" compatLnSpc="1">
            <a:noAutofit/>
          </a:bodyPr>
          <a:lstStyle/>
          <a:p>
            <a:pPr algn="ctr">
              <a:lnSpc>
                <a:spcPct val="150000"/>
              </a:lnSpc>
            </a:pPr>
            <a:r>
              <a:rPr lang="zh-CN" altLang="en-US" sz="2000" b="1" dirty="0">
                <a:ln w="0"/>
                <a:solidFill>
                  <a:schemeClr val="bg1"/>
                </a:solidFill>
                <a:effectLst>
                  <a:outerShdw blurRad="38100" dist="25400" dir="5400000" algn="ctr" rotWithShape="0">
                    <a:srgbClr val="6E747A">
                      <a:alpha val="43000"/>
                    </a:srgbClr>
                  </a:outerShdw>
                </a:effectLst>
                <a:latin typeface="Times New Roman" panose="02020603050405020304" pitchFamily="18" charset="0"/>
                <a:sym typeface="+mn-ea"/>
              </a:rPr>
              <a:t>降到目标范围时间更短</a:t>
            </a:r>
            <a:endParaRPr lang="zh-CN" altLang="en-US" sz="2000" b="1" spc="300" dirty="0">
              <a:solidFill>
                <a:schemeClr val="lt1">
                  <a:lumMod val="100000"/>
                </a:schemeClr>
              </a:solidFill>
              <a:latin typeface="+mj-ea"/>
            </a:endParaRPr>
          </a:p>
        </p:txBody>
      </p:sp>
    </p:spTree>
    <p:custDataLst>
      <p:tags r:id="rId1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流程图: 延期 3"/>
          <p:cNvSpPr/>
          <p:nvPr/>
        </p:nvSpPr>
        <p:spPr>
          <a:xfrm>
            <a:off x="1" y="140144"/>
            <a:ext cx="768096" cy="713232"/>
          </a:xfrm>
          <a:prstGeom prst="flowChartDelay">
            <a:avLst/>
          </a:prstGeom>
          <a:solidFill>
            <a:srgbClr val="3959B9"/>
          </a:solidFill>
          <a:ln>
            <a:solidFill>
              <a:schemeClr val="bg2">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a:latin typeface="Times New Roman" panose="02020603050405020304" pitchFamily="18" charset="0"/>
                <a:cs typeface="Times New Roman" panose="02020603050405020304" pitchFamily="18" charset="0"/>
                <a:sym typeface="Arial" panose="020B0604020202020204" pitchFamily="34" charset="0"/>
              </a:rPr>
              <a:t>02</a:t>
            </a:r>
            <a:endParaRPr lang="en-US" altLang="zh-CN" sz="2800" b="1" dirty="0">
              <a:latin typeface="Times New Roman" panose="02020603050405020304" pitchFamily="18" charset="0"/>
              <a:cs typeface="Times New Roman" panose="02020603050405020304" pitchFamily="18" charset="0"/>
              <a:sym typeface="Arial" panose="020B0604020202020204" pitchFamily="34" charset="0"/>
            </a:endParaRPr>
          </a:p>
        </p:txBody>
      </p:sp>
      <p:sp>
        <p:nvSpPr>
          <p:cNvPr id="5" name="文本框 4"/>
          <p:cNvSpPr txBox="1"/>
          <p:nvPr>
            <p:custDataLst>
              <p:tags r:id="rId1"/>
            </p:custDataLst>
          </p:nvPr>
        </p:nvSpPr>
        <p:spPr>
          <a:xfrm>
            <a:off x="768097" y="205143"/>
            <a:ext cx="10778024" cy="636905"/>
          </a:xfrm>
          <a:prstGeom prst="rect">
            <a:avLst/>
          </a:prstGeom>
          <a:noFill/>
        </p:spPr>
        <p:txBody>
          <a:bodyPr wrap="none" rtlCol="0" anchor="ctr">
            <a:noAutofit/>
          </a:bodyPr>
          <a:lstStyle/>
          <a:p>
            <a:r>
              <a:rPr lang="zh-CN" altLang="en-US" sz="2800" b="1" dirty="0">
                <a:solidFill>
                  <a:srgbClr val="3959B9"/>
                </a:solidFill>
                <a:latin typeface="+mn-ea"/>
                <a:cs typeface="微软雅黑" panose="020B0503020204020204" charset="-122"/>
                <a:sym typeface="Arial" panose="020B0604020202020204" pitchFamily="34" charset="0"/>
              </a:rPr>
              <a:t>有效性（</a:t>
            </a:r>
            <a:r>
              <a:rPr lang="en-US" altLang="zh-CN" sz="2800" b="1" dirty="0">
                <a:solidFill>
                  <a:srgbClr val="3959B9"/>
                </a:solidFill>
                <a:latin typeface="Times New Roman" panose="02020603050405020304" pitchFamily="18" charset="0"/>
                <a:cs typeface="Times New Roman" panose="02020603050405020304" pitchFamily="18" charset="0"/>
                <a:sym typeface="Arial" panose="020B0604020202020204" pitchFamily="34" charset="0"/>
              </a:rPr>
              <a:t>2/3</a:t>
            </a:r>
            <a:r>
              <a:rPr lang="zh-CN" altLang="en-US" sz="2800" b="1" dirty="0">
                <a:solidFill>
                  <a:srgbClr val="3959B9"/>
                </a:solidFill>
                <a:latin typeface="+mn-ea"/>
                <a:cs typeface="微软雅黑" panose="020B0503020204020204" charset="-122"/>
                <a:sym typeface="Arial" panose="020B0604020202020204" pitchFamily="34" charset="0"/>
              </a:rPr>
              <a:t>） </a:t>
            </a:r>
            <a:r>
              <a:rPr lang="en-US" altLang="zh-CN" sz="2800" b="1" dirty="0">
                <a:solidFill>
                  <a:srgbClr val="3959B9"/>
                </a:solidFill>
                <a:latin typeface="+mn-ea"/>
                <a:cs typeface="微软雅黑" panose="020B0503020204020204" charset="-122"/>
                <a:sym typeface="Arial" panose="020B0604020202020204" pitchFamily="34" charset="0"/>
              </a:rPr>
              <a:t>— </a:t>
            </a:r>
            <a:r>
              <a:rPr lang="zh-CN" altLang="en-US" sz="2800" b="1" dirty="0">
                <a:solidFill>
                  <a:srgbClr val="3959B9"/>
                </a:solidFill>
                <a:latin typeface="+mn-ea"/>
                <a:cs typeface="微软雅黑" panose="020B0503020204020204" charset="-122"/>
                <a:sym typeface="Arial" panose="020B0604020202020204" pitchFamily="34" charset="0"/>
              </a:rPr>
              <a:t>相比于尼卡地平，氯维地平降压更快，输注量更少</a:t>
            </a:r>
            <a:endParaRPr lang="zh-CN" altLang="en-US" sz="2800" b="1" dirty="0">
              <a:solidFill>
                <a:srgbClr val="3959B9"/>
              </a:solidFill>
              <a:latin typeface="+mn-ea"/>
              <a:cs typeface="微软雅黑" panose="020B0503020204020204" charset="-122"/>
              <a:sym typeface="Arial" panose="020B0604020202020204" pitchFamily="34" charset="0"/>
            </a:endParaRPr>
          </a:p>
        </p:txBody>
      </p:sp>
      <p:sp>
        <p:nvSpPr>
          <p:cNvPr id="6" name="文本框 2"/>
          <p:cNvSpPr txBox="1"/>
          <p:nvPr/>
        </p:nvSpPr>
        <p:spPr>
          <a:xfrm>
            <a:off x="384049" y="972855"/>
            <a:ext cx="10981928" cy="45890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04800" lvl="1" indent="-304800">
              <a:lnSpc>
                <a:spcPct val="150000"/>
              </a:lnSpc>
              <a:spcAft>
                <a:spcPts val="800"/>
              </a:spcAft>
              <a:buFont typeface="Wingdings" panose="05000000000000000000" pitchFamily="2" charset="2"/>
              <a:buChar char="ü"/>
              <a:defRPr/>
            </a:pPr>
            <a:r>
              <a:rPr lang="zh-CN" altLang="en-US" b="1" dirty="0">
                <a:solidFill>
                  <a:prstClr val="black"/>
                </a:solidFill>
                <a:latin typeface="Times New Roman" panose="02020603050405020304" pitchFamily="18" charset="0"/>
                <a:cs typeface="Times New Roman" panose="02020603050405020304" pitchFamily="18" charset="0"/>
                <a:sym typeface="Arial" panose="020B0604020202020204" pitchFamily="34" charset="0"/>
              </a:rPr>
              <a:t>氯维地平与尼卡地平治疗脑血管病疗效比较的系统评价和荟萃分析显示</a:t>
            </a:r>
            <a:r>
              <a:rPr lang="en-US" altLang="zh-CN" b="1" baseline="30000" dirty="0">
                <a:solidFill>
                  <a:prstClr val="black"/>
                </a:solidFill>
                <a:latin typeface="Times New Roman" panose="02020603050405020304" pitchFamily="18" charset="0"/>
                <a:cs typeface="Times New Roman" panose="02020603050405020304" pitchFamily="18" charset="0"/>
                <a:sym typeface="Arial" panose="020B0604020202020204" pitchFamily="34" charset="0"/>
              </a:rPr>
              <a:t>1</a:t>
            </a:r>
            <a:endParaRPr lang="en-US" altLang="zh-CN" b="1" baseline="30000" dirty="0">
              <a:solidFill>
                <a:prstClr val="black"/>
              </a:solidFill>
              <a:latin typeface="Times New Roman" panose="02020603050405020304" pitchFamily="18" charset="0"/>
              <a:cs typeface="Times New Roman" panose="02020603050405020304" pitchFamily="18" charset="0"/>
              <a:sym typeface="Arial" panose="020B0604020202020204" pitchFamily="34" charset="0"/>
            </a:endParaRPr>
          </a:p>
        </p:txBody>
      </p:sp>
      <p:sp>
        <p:nvSpPr>
          <p:cNvPr id="23" name="文本框 22"/>
          <p:cNvSpPr txBox="1"/>
          <p:nvPr/>
        </p:nvSpPr>
        <p:spPr>
          <a:xfrm>
            <a:off x="0" y="6529746"/>
            <a:ext cx="12044275" cy="246221"/>
          </a:xfrm>
          <a:prstGeom prst="rect">
            <a:avLst/>
          </a:prstGeom>
          <a:noFill/>
        </p:spPr>
        <p:txBody>
          <a:bodyPr wrap="square" rtlCol="0">
            <a:spAutoFit/>
          </a:bodyPr>
          <a:lstStyle/>
          <a:p>
            <a:r>
              <a:rPr lang="en-US" altLang="zh-CN" sz="1000" dirty="0">
                <a:solidFill>
                  <a:schemeClr val="tx1">
                    <a:lumMod val="50000"/>
                    <a:lumOff val="50000"/>
                  </a:schemeClr>
                </a:solidFill>
              </a:rPr>
              <a:t>1. </a:t>
            </a:r>
            <a:r>
              <a:rPr lang="en-US" altLang="zh-CN" sz="1000" dirty="0" err="1">
                <a:solidFill>
                  <a:schemeClr val="tx1">
                    <a:lumMod val="50000"/>
                    <a:lumOff val="50000"/>
                  </a:schemeClr>
                </a:solidFill>
              </a:rPr>
              <a:t>Seifi</a:t>
            </a:r>
            <a:r>
              <a:rPr lang="en-US" altLang="zh-CN" sz="1000" dirty="0">
                <a:solidFill>
                  <a:schemeClr val="tx1">
                    <a:lumMod val="50000"/>
                    <a:lumOff val="50000"/>
                  </a:schemeClr>
                </a:solidFill>
              </a:rPr>
              <a:t> A, Azari Jafari A, </a:t>
            </a:r>
            <a:r>
              <a:rPr lang="en-US" altLang="zh-CN" sz="1000" dirty="0" err="1">
                <a:solidFill>
                  <a:schemeClr val="tx1">
                    <a:lumMod val="50000"/>
                    <a:lumOff val="50000"/>
                  </a:schemeClr>
                </a:solidFill>
              </a:rPr>
              <a:t>Mirmoeeni</a:t>
            </a:r>
            <a:r>
              <a:rPr lang="en-US" altLang="zh-CN" sz="1000" dirty="0">
                <a:solidFill>
                  <a:schemeClr val="tx1">
                    <a:lumMod val="50000"/>
                    <a:lumOff val="50000"/>
                  </a:schemeClr>
                </a:solidFill>
              </a:rPr>
              <a:t> S, et al. Comparison between </a:t>
            </a:r>
            <a:r>
              <a:rPr lang="en-US" altLang="zh-CN" sz="1000" dirty="0" err="1">
                <a:solidFill>
                  <a:schemeClr val="tx1">
                    <a:lumMod val="50000"/>
                    <a:lumOff val="50000"/>
                  </a:schemeClr>
                </a:solidFill>
              </a:rPr>
              <a:t>clevidipine</a:t>
            </a:r>
            <a:r>
              <a:rPr lang="en-US" altLang="zh-CN" sz="1000" dirty="0">
                <a:solidFill>
                  <a:schemeClr val="tx1">
                    <a:lumMod val="50000"/>
                    <a:lumOff val="50000"/>
                  </a:schemeClr>
                </a:solidFill>
              </a:rPr>
              <a:t> and nicardipine in cerebrovascular diseases: A systematic review and meta-analysis[J]. Clin Neurol </a:t>
            </a:r>
            <a:r>
              <a:rPr lang="en-US" altLang="zh-CN" sz="1000" dirty="0" err="1">
                <a:solidFill>
                  <a:schemeClr val="tx1">
                    <a:lumMod val="50000"/>
                    <a:lumOff val="50000"/>
                  </a:schemeClr>
                </a:solidFill>
              </a:rPr>
              <a:t>Neurosurg</a:t>
            </a:r>
            <a:r>
              <a:rPr lang="en-US" altLang="zh-CN" sz="1000" dirty="0">
                <a:solidFill>
                  <a:schemeClr val="tx1">
                    <a:lumMod val="50000"/>
                    <a:lumOff val="50000"/>
                  </a:schemeClr>
                </a:solidFill>
              </a:rPr>
              <a:t>. 2023;227:107644. </a:t>
            </a:r>
            <a:endParaRPr lang="zh-CN" altLang="en-US" sz="1000" dirty="0">
              <a:solidFill>
                <a:schemeClr val="tx1">
                  <a:lumMod val="50000"/>
                  <a:lumOff val="50000"/>
                </a:schemeClr>
              </a:solidFill>
            </a:endParaRPr>
          </a:p>
        </p:txBody>
      </p:sp>
      <p:sp>
        <p:nvSpPr>
          <p:cNvPr id="21" name="矩形: 单圆角 8"/>
          <p:cNvSpPr/>
          <p:nvPr>
            <p:custDataLst>
              <p:tags r:id="rId2"/>
            </p:custDataLst>
          </p:nvPr>
        </p:nvSpPr>
        <p:spPr>
          <a:xfrm>
            <a:off x="8898890" y="2377440"/>
            <a:ext cx="2920365" cy="636905"/>
          </a:xfrm>
          <a:prstGeom prst="round1Rect">
            <a:avLst/>
          </a:prstGeom>
          <a:solidFill>
            <a:schemeClr val="tx2">
              <a:lumMod val="50000"/>
            </a:schemeClr>
          </a:solidFill>
          <a:ln>
            <a:noFill/>
          </a:ln>
          <a:effectLst>
            <a:outerShdw blurRad="203200" dist="76200" dir="8100000" algn="tr" rotWithShape="0">
              <a:schemeClr val="accent2">
                <a:lumMod val="75000"/>
                <a:alpha val="20000"/>
              </a:schemeClr>
            </a:outerShdw>
          </a:effectLst>
        </p:spPr>
        <p:style>
          <a:lnRef idx="1">
            <a:schemeClr val="accent1"/>
          </a:lnRef>
          <a:fillRef idx="2">
            <a:schemeClr val="accent1"/>
          </a:fillRef>
          <a:effectRef idx="1">
            <a:schemeClr val="accent1"/>
          </a:effectRef>
          <a:fontRef idx="minor">
            <a:schemeClr val="dk1"/>
          </a:fontRef>
        </p:style>
        <p:txBody>
          <a:bodyPr vertOverflow="overflow" horzOverflow="overflow" vert="horz" wrap="square" numCol="1" spcCol="0" rtlCol="0" fromWordArt="0" anchor="t" anchorCtr="0" forceAA="0" compatLnSpc="1">
            <a:noAutofit/>
          </a:bodyPr>
          <a:lstStyle/>
          <a:p>
            <a:pPr algn="ctr">
              <a:lnSpc>
                <a:spcPct val="150000"/>
              </a:lnSpc>
            </a:pPr>
            <a:r>
              <a:rPr lang="zh-CN" altLang="en-US" b="1" dirty="0">
                <a:ln w="0"/>
                <a:solidFill>
                  <a:schemeClr val="bg1"/>
                </a:solidFill>
                <a:effectLst>
                  <a:outerShdw blurRad="38100" dist="25400" dir="5400000" algn="ctr" rotWithShape="0">
                    <a:srgbClr val="6E747A">
                      <a:alpha val="43000"/>
                    </a:srgbClr>
                  </a:outerShdw>
                </a:effectLst>
                <a:latin typeface="Times New Roman" panose="02020603050405020304" pitchFamily="18" charset="0"/>
                <a:sym typeface="+mn-ea"/>
              </a:rPr>
              <a:t>降到目标血压时间更短</a:t>
            </a:r>
            <a:endParaRPr lang="zh-CN" altLang="en-US" b="1" spc="300" dirty="0">
              <a:ln w="0"/>
              <a:solidFill>
                <a:schemeClr val="bg1"/>
              </a:solidFill>
              <a:effectLst>
                <a:outerShdw blurRad="38100" dist="25400" dir="5400000" algn="ctr" rotWithShape="0">
                  <a:srgbClr val="6E747A">
                    <a:alpha val="43000"/>
                  </a:srgbClr>
                </a:outerShdw>
              </a:effectLst>
              <a:latin typeface="Times New Roman" panose="02020603050405020304" pitchFamily="18" charset="0"/>
              <a:sym typeface="+mn-ea"/>
            </a:endParaRPr>
          </a:p>
        </p:txBody>
      </p:sp>
      <p:sp>
        <p:nvSpPr>
          <p:cNvPr id="8" name="文本框 7"/>
          <p:cNvSpPr txBox="1"/>
          <p:nvPr/>
        </p:nvSpPr>
        <p:spPr>
          <a:xfrm>
            <a:off x="224878" y="4508844"/>
            <a:ext cx="11594496" cy="1383665"/>
          </a:xfrm>
          <a:prstGeom prst="rect">
            <a:avLst/>
          </a:prstGeom>
          <a:solidFill>
            <a:schemeClr val="tx2"/>
          </a:solidFill>
        </p:spPr>
        <p:txBody>
          <a:bodyPr wrap="square">
            <a:spAutoFit/>
          </a:bodyPr>
          <a:lstStyle/>
          <a:p>
            <a:pPr>
              <a:lnSpc>
                <a:spcPct val="150000"/>
              </a:lnSpc>
            </a:pPr>
            <a:r>
              <a:rPr lang="zh-CN" altLang="en-US" sz="1400" b="1" dirty="0">
                <a:solidFill>
                  <a:srgbClr val="000000"/>
                </a:solidFill>
                <a:latin typeface="Times New Roman" panose="02020603050405020304" pitchFamily="18" charset="0"/>
                <a:ea typeface="微软雅黑" panose="020B0503020204020204" charset="-122"/>
                <a:cs typeface="Times New Roman" panose="02020603050405020304" pitchFamily="18" charset="0"/>
              </a:rPr>
              <a:t>主要终点</a:t>
            </a:r>
            <a:r>
              <a:rPr lang="en-US" altLang="zh-CN" sz="1400" b="1" dirty="0">
                <a:solidFill>
                  <a:srgbClr val="000000"/>
                </a:solidFill>
                <a:latin typeface="Times New Roman" panose="02020603050405020304" pitchFamily="18" charset="0"/>
                <a:ea typeface="微软雅黑" panose="020B0503020204020204" charset="-122"/>
                <a:cs typeface="Times New Roman" panose="02020603050405020304" pitchFamily="18" charset="0"/>
              </a:rPr>
              <a:t>1</a:t>
            </a:r>
            <a:r>
              <a:rPr lang="zh-CN" altLang="en-US" sz="1400" b="1" dirty="0">
                <a:solidFill>
                  <a:srgbClr val="000000"/>
                </a:solidFill>
                <a:latin typeface="Times New Roman" panose="02020603050405020304" pitchFamily="18" charset="0"/>
                <a:ea typeface="微软雅黑" panose="020B0503020204020204" charset="-122"/>
                <a:cs typeface="Times New Roman" panose="02020603050405020304" pitchFamily="18" charset="0"/>
              </a:rPr>
              <a:t>：</a:t>
            </a:r>
            <a:r>
              <a:rPr lang="zh-CN" altLang="en-US" sz="1400" dirty="0">
                <a:solidFill>
                  <a:srgbClr val="000000"/>
                </a:solidFill>
                <a:latin typeface="Times New Roman" panose="02020603050405020304" pitchFamily="18" charset="0"/>
                <a:ea typeface="微软雅黑" panose="020B0503020204020204" charset="-122"/>
                <a:cs typeface="Times New Roman" panose="02020603050405020304" pitchFamily="18" charset="0"/>
              </a:rPr>
              <a:t>达到目标收缩压（SBP）时间的汇总标准化均值差（</a:t>
            </a:r>
            <a:r>
              <a:rPr lang="zh-CN" altLang="en-US" sz="1400" i="1" dirty="0">
                <a:solidFill>
                  <a:srgbClr val="000000"/>
                </a:solidFill>
                <a:latin typeface="Times New Roman" panose="02020603050405020304" pitchFamily="18" charset="0"/>
                <a:ea typeface="微软雅黑" panose="020B0503020204020204" charset="-122"/>
                <a:cs typeface="Times New Roman" panose="02020603050405020304" pitchFamily="18" charset="0"/>
              </a:rPr>
              <a:t>SMD</a:t>
            </a:r>
            <a:r>
              <a:rPr lang="zh-CN" altLang="en-US" sz="1400" dirty="0">
                <a:solidFill>
                  <a:srgbClr val="000000"/>
                </a:solidFill>
                <a:latin typeface="Times New Roman" panose="02020603050405020304" pitchFamily="18" charset="0"/>
                <a:ea typeface="微软雅黑" panose="020B0503020204020204" charset="-122"/>
                <a:cs typeface="Times New Roman" panose="02020603050405020304" pitchFamily="18" charset="0"/>
              </a:rPr>
              <a:t>）为-0.22（汇总 </a:t>
            </a:r>
            <a:r>
              <a:rPr lang="zh-CN" altLang="en-US" sz="1400" i="1" dirty="0">
                <a:solidFill>
                  <a:srgbClr val="000000"/>
                </a:solidFill>
                <a:latin typeface="Times New Roman" panose="02020603050405020304" pitchFamily="18" charset="0"/>
                <a:ea typeface="微软雅黑" panose="020B0503020204020204" charset="-122"/>
                <a:cs typeface="Times New Roman" panose="02020603050405020304" pitchFamily="18" charset="0"/>
              </a:rPr>
              <a:t>MD</a:t>
            </a:r>
            <a:r>
              <a:rPr lang="zh-CN" altLang="en-US" sz="1400" dirty="0">
                <a:solidFill>
                  <a:srgbClr val="000000"/>
                </a:solidFill>
                <a:latin typeface="Times New Roman" panose="02020603050405020304" pitchFamily="18" charset="0"/>
                <a:ea typeface="微软雅黑" panose="020B0503020204020204" charset="-122"/>
                <a:cs typeface="Times New Roman" panose="02020603050405020304" pitchFamily="18" charset="0"/>
              </a:rPr>
              <a:t>:-2</a:t>
            </a:r>
            <a:r>
              <a:rPr lang="en-US" altLang="zh-CN" sz="1400" dirty="0">
                <a:solidFill>
                  <a:srgbClr val="000000"/>
                </a:solidFill>
                <a:latin typeface="Times New Roman" panose="02020603050405020304" pitchFamily="18" charset="0"/>
                <a:ea typeface="微软雅黑" panose="020B0503020204020204" charset="-122"/>
                <a:cs typeface="Times New Roman" panose="02020603050405020304" pitchFamily="18" charset="0"/>
              </a:rPr>
              <a:t>3</a:t>
            </a:r>
            <a:r>
              <a:rPr lang="zh-CN" altLang="en-US" sz="1400" dirty="0">
                <a:solidFill>
                  <a:srgbClr val="000000"/>
                </a:solidFill>
                <a:latin typeface="Times New Roman" panose="02020603050405020304" pitchFamily="18" charset="0"/>
                <a:ea typeface="微软雅黑" panose="020B0503020204020204" charset="-122"/>
                <a:cs typeface="Times New Roman" panose="02020603050405020304" pitchFamily="18" charset="0"/>
              </a:rPr>
              <a:t>.19 分钟）。即</a:t>
            </a:r>
            <a:r>
              <a:rPr lang="zh-CN" altLang="en-US" sz="1400" b="1" dirty="0">
                <a:solidFill>
                  <a:srgbClr val="FF0000"/>
                </a:solidFill>
                <a:latin typeface="Times New Roman" panose="02020603050405020304" pitchFamily="18" charset="0"/>
                <a:ea typeface="微软雅黑" panose="020B0503020204020204" charset="-122"/>
                <a:cs typeface="Times New Roman" panose="02020603050405020304" pitchFamily="18" charset="0"/>
              </a:rPr>
              <a:t>氯维地平组达到 SBP 的时间比尼卡地平短2</a:t>
            </a:r>
            <a:r>
              <a:rPr lang="en-US" altLang="zh-CN" sz="1400" b="1" dirty="0">
                <a:solidFill>
                  <a:srgbClr val="FF0000"/>
                </a:solidFill>
                <a:latin typeface="Times New Roman" panose="02020603050405020304" pitchFamily="18" charset="0"/>
                <a:ea typeface="微软雅黑" panose="020B0503020204020204" charset="-122"/>
                <a:cs typeface="Times New Roman" panose="02020603050405020304" pitchFamily="18" charset="0"/>
              </a:rPr>
              <a:t>3</a:t>
            </a:r>
            <a:r>
              <a:rPr lang="zh-CN" altLang="en-US" sz="1400" b="1" dirty="0">
                <a:solidFill>
                  <a:srgbClr val="FF0000"/>
                </a:solidFill>
                <a:latin typeface="Times New Roman" panose="02020603050405020304" pitchFamily="18" charset="0"/>
                <a:ea typeface="微软雅黑" panose="020B0503020204020204" charset="-122"/>
                <a:cs typeface="Times New Roman" panose="02020603050405020304" pitchFamily="18" charset="0"/>
              </a:rPr>
              <a:t>.19分钟</a:t>
            </a:r>
            <a:r>
              <a:rPr lang="zh-CN" altLang="en-US" sz="1400" dirty="0">
                <a:solidFill>
                  <a:srgbClr val="000000"/>
                </a:solidFill>
                <a:latin typeface="Times New Roman" panose="02020603050405020304" pitchFamily="18" charset="0"/>
                <a:ea typeface="微软雅黑" panose="020B0503020204020204" charset="-122"/>
                <a:cs typeface="Times New Roman" panose="02020603050405020304" pitchFamily="18" charset="0"/>
              </a:rPr>
              <a:t>。</a:t>
            </a:r>
            <a:endParaRPr lang="en-US" altLang="zh-CN" sz="1400" dirty="0">
              <a:solidFill>
                <a:srgbClr val="000000"/>
              </a:solidFill>
              <a:latin typeface="Times New Roman" panose="02020603050405020304" pitchFamily="18" charset="0"/>
              <a:ea typeface="微软雅黑" panose="020B0503020204020204" charset="-122"/>
              <a:cs typeface="Times New Roman" panose="02020603050405020304" pitchFamily="18" charset="0"/>
            </a:endParaRPr>
          </a:p>
          <a:p>
            <a:pPr>
              <a:lnSpc>
                <a:spcPct val="150000"/>
              </a:lnSpc>
            </a:pPr>
            <a:r>
              <a:rPr lang="zh-CN" altLang="en-US" sz="1400" b="1" dirty="0">
                <a:solidFill>
                  <a:srgbClr val="000000"/>
                </a:solidFill>
                <a:latin typeface="Times New Roman" panose="02020603050405020304" pitchFamily="18" charset="0"/>
                <a:ea typeface="微软雅黑" panose="020B0503020204020204" charset="-122"/>
                <a:cs typeface="Times New Roman" panose="02020603050405020304" pitchFamily="18" charset="0"/>
              </a:rPr>
              <a:t>主要终点</a:t>
            </a:r>
            <a:r>
              <a:rPr lang="en-US" altLang="zh-CN" sz="1400" b="1" dirty="0">
                <a:solidFill>
                  <a:srgbClr val="000000"/>
                </a:solidFill>
                <a:latin typeface="Times New Roman" panose="02020603050405020304" pitchFamily="18" charset="0"/>
                <a:ea typeface="微软雅黑" panose="020B0503020204020204" charset="-122"/>
                <a:cs typeface="Times New Roman" panose="02020603050405020304" pitchFamily="18" charset="0"/>
              </a:rPr>
              <a:t>2</a:t>
            </a:r>
            <a:r>
              <a:rPr lang="zh-CN" altLang="en-US" sz="1400" b="1" dirty="0">
                <a:solidFill>
                  <a:srgbClr val="000000"/>
                </a:solidFill>
                <a:latin typeface="Times New Roman" panose="02020603050405020304" pitchFamily="18" charset="0"/>
                <a:ea typeface="微软雅黑" panose="020B0503020204020204" charset="-122"/>
                <a:cs typeface="Times New Roman" panose="02020603050405020304" pitchFamily="18" charset="0"/>
              </a:rPr>
              <a:t>：</a:t>
            </a:r>
            <a:r>
              <a:rPr lang="zh-CN" altLang="en-US" sz="1400" dirty="0">
                <a:solidFill>
                  <a:srgbClr val="000000"/>
                </a:solidFill>
                <a:latin typeface="Times New Roman" panose="02020603050405020304" pitchFamily="18" charset="0"/>
                <a:ea typeface="微软雅黑" panose="020B0503020204020204" charset="-122"/>
                <a:cs typeface="Times New Roman" panose="02020603050405020304" pitchFamily="18" charset="0"/>
              </a:rPr>
              <a:t>总输注容量的汇总 </a:t>
            </a:r>
            <a:r>
              <a:rPr lang="zh-CN" altLang="en-US" sz="1400" i="1" dirty="0">
                <a:solidFill>
                  <a:srgbClr val="000000"/>
                </a:solidFill>
                <a:latin typeface="Times New Roman" panose="02020603050405020304" pitchFamily="18" charset="0"/>
                <a:ea typeface="微软雅黑" panose="020B0503020204020204" charset="-122"/>
                <a:cs typeface="Times New Roman" panose="02020603050405020304" pitchFamily="18" charset="0"/>
              </a:rPr>
              <a:t>SMD</a:t>
            </a:r>
            <a:r>
              <a:rPr lang="zh-CN" altLang="en-US" sz="1400" dirty="0">
                <a:solidFill>
                  <a:srgbClr val="000000"/>
                </a:solidFill>
                <a:latin typeface="Times New Roman" panose="02020603050405020304" pitchFamily="18" charset="0"/>
                <a:ea typeface="微软雅黑" panose="020B0503020204020204" charset="-122"/>
                <a:cs typeface="Times New Roman" panose="02020603050405020304" pitchFamily="18" charset="0"/>
              </a:rPr>
              <a:t>为 -0.5（汇总 </a:t>
            </a:r>
            <a:r>
              <a:rPr lang="zh-CN" altLang="en-US" sz="1400" i="1" dirty="0">
                <a:solidFill>
                  <a:srgbClr val="000000"/>
                </a:solidFill>
                <a:latin typeface="Times New Roman" panose="02020603050405020304" pitchFamily="18" charset="0"/>
                <a:ea typeface="微软雅黑" panose="020B0503020204020204" charset="-122"/>
                <a:cs typeface="Times New Roman" panose="02020603050405020304" pitchFamily="18" charset="0"/>
              </a:rPr>
              <a:t>MD</a:t>
            </a:r>
            <a:r>
              <a:rPr lang="zh-CN" altLang="en-US" sz="1400" dirty="0">
                <a:solidFill>
                  <a:srgbClr val="000000"/>
                </a:solidFill>
                <a:latin typeface="Times New Roman" panose="02020603050405020304" pitchFamily="18" charset="0"/>
                <a:ea typeface="微软雅黑" panose="020B0503020204020204" charset="-122"/>
                <a:cs typeface="Times New Roman" panose="02020603050405020304" pitchFamily="18" charset="0"/>
              </a:rPr>
              <a:t>:-1118.81毫升）</a:t>
            </a:r>
            <a:r>
              <a:rPr lang="en-US" altLang="zh-CN" sz="1400" dirty="0">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zh-CN" altLang="en-US" sz="1400" dirty="0">
                <a:solidFill>
                  <a:srgbClr val="000000"/>
                </a:solidFill>
                <a:latin typeface="Times New Roman" panose="02020603050405020304" pitchFamily="18" charset="0"/>
                <a:ea typeface="微软雅黑" panose="020B0503020204020204" charset="-122"/>
                <a:cs typeface="Times New Roman" panose="02020603050405020304" pitchFamily="18" charset="0"/>
              </a:rPr>
              <a:t>。即氯维地平组患者的总输注容量与尼卡地平相比明显较低，</a:t>
            </a:r>
            <a:r>
              <a:rPr lang="zh-CN" altLang="en-US" sz="1400" b="1" dirty="0">
                <a:solidFill>
                  <a:srgbClr val="FF0000"/>
                </a:solidFill>
                <a:latin typeface="Times New Roman" panose="02020603050405020304" pitchFamily="18" charset="0"/>
                <a:ea typeface="微软雅黑" panose="020B0503020204020204" charset="-122"/>
                <a:cs typeface="Times New Roman" panose="02020603050405020304" pitchFamily="18" charset="0"/>
              </a:rPr>
              <a:t>氯维地平比尼卡地平少用1118.81毫升</a:t>
            </a:r>
            <a:r>
              <a:rPr lang="zh-CN" altLang="en-US" sz="1400" dirty="0">
                <a:solidFill>
                  <a:srgbClr val="000000"/>
                </a:solidFill>
                <a:latin typeface="Times New Roman" panose="02020603050405020304" pitchFamily="18" charset="0"/>
                <a:ea typeface="微软雅黑" panose="020B0503020204020204" charset="-122"/>
                <a:cs typeface="Times New Roman" panose="02020603050405020304" pitchFamily="18" charset="0"/>
              </a:rPr>
              <a:t>。</a:t>
            </a:r>
            <a:endParaRPr lang="zh-CN" altLang="en-US" sz="1400" dirty="0">
              <a:solidFill>
                <a:srgbClr val="0000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27" name="矩形: 单圆角 8"/>
          <p:cNvSpPr/>
          <p:nvPr>
            <p:custDataLst>
              <p:tags r:id="rId3"/>
            </p:custDataLst>
          </p:nvPr>
        </p:nvSpPr>
        <p:spPr>
          <a:xfrm>
            <a:off x="8899525" y="3523615"/>
            <a:ext cx="2920365" cy="636905"/>
          </a:xfrm>
          <a:prstGeom prst="round1Rect">
            <a:avLst/>
          </a:prstGeom>
          <a:solidFill>
            <a:schemeClr val="tx2">
              <a:lumMod val="50000"/>
            </a:schemeClr>
          </a:solidFill>
          <a:ln>
            <a:noFill/>
          </a:ln>
          <a:effectLst>
            <a:outerShdw blurRad="203200" dist="76200" dir="8100000" algn="tr" rotWithShape="0">
              <a:schemeClr val="accent2">
                <a:lumMod val="75000"/>
                <a:alpha val="20000"/>
              </a:schemeClr>
            </a:outerShdw>
          </a:effectLst>
        </p:spPr>
        <p:style>
          <a:lnRef idx="1">
            <a:schemeClr val="accent1"/>
          </a:lnRef>
          <a:fillRef idx="2">
            <a:schemeClr val="accent1"/>
          </a:fillRef>
          <a:effectRef idx="1">
            <a:schemeClr val="accent1"/>
          </a:effectRef>
          <a:fontRef idx="minor">
            <a:schemeClr val="dk1"/>
          </a:fontRef>
        </p:style>
        <p:txBody>
          <a:bodyPr vertOverflow="overflow" horzOverflow="overflow" vert="horz" wrap="square" numCol="1" spcCol="0" rtlCol="0" fromWordArt="0" anchor="t" anchorCtr="0" forceAA="0" compatLnSpc="1">
            <a:noAutofit/>
          </a:bodyPr>
          <a:lstStyle/>
          <a:p>
            <a:pPr algn="ctr">
              <a:lnSpc>
                <a:spcPct val="150000"/>
              </a:lnSpc>
            </a:pPr>
            <a:r>
              <a:rPr lang="zh-CN" altLang="en-US" b="1" dirty="0">
                <a:ln w="0"/>
                <a:solidFill>
                  <a:schemeClr val="bg1"/>
                </a:solidFill>
                <a:effectLst>
                  <a:outerShdw blurRad="38100" dist="25400" dir="5400000" algn="ctr" rotWithShape="0">
                    <a:srgbClr val="6E747A">
                      <a:alpha val="43000"/>
                    </a:srgbClr>
                  </a:outerShdw>
                </a:effectLst>
                <a:latin typeface="Times New Roman" panose="02020603050405020304" pitchFamily="18" charset="0"/>
                <a:sym typeface="+mn-ea"/>
              </a:rPr>
              <a:t>降至目标血压输注量更少</a:t>
            </a:r>
            <a:endParaRPr lang="zh-CN" altLang="en-US" b="1" spc="300" dirty="0">
              <a:solidFill>
                <a:schemeClr val="lt1">
                  <a:lumMod val="100000"/>
                </a:schemeClr>
              </a:solidFill>
              <a:latin typeface="+mj-ea"/>
            </a:endParaRPr>
          </a:p>
        </p:txBody>
      </p:sp>
      <p:graphicFrame>
        <p:nvGraphicFramePr>
          <p:cNvPr id="2" name="表格 1"/>
          <p:cNvGraphicFramePr>
            <a:graphicFrameLocks noGrp="1"/>
          </p:cNvGraphicFramePr>
          <p:nvPr>
            <p:custDataLst>
              <p:tags r:id="rId4"/>
            </p:custDataLst>
          </p:nvPr>
        </p:nvGraphicFramePr>
        <p:xfrm>
          <a:off x="340360" y="1723390"/>
          <a:ext cx="7989570" cy="2478405"/>
        </p:xfrm>
        <a:graphic>
          <a:graphicData uri="http://schemas.openxmlformats.org/drawingml/2006/table">
            <a:tbl>
              <a:tblPr firstRow="1" bandRow="1">
                <a:tableStyleId>{6E25E649-3F16-4E02-A733-19D2CDBF48F0}</a:tableStyleId>
              </a:tblPr>
              <a:tblGrid>
                <a:gridCol w="2639695"/>
                <a:gridCol w="2325370"/>
                <a:gridCol w="3024505"/>
              </a:tblGrid>
              <a:tr h="895350">
                <a:tc>
                  <a:txBody>
                    <a:bodyPr/>
                    <a:lstStyle/>
                    <a:p>
                      <a:pPr algn="ctr"/>
                      <a:r>
                        <a:rPr lang="zh-CN" altLang="en-US" sz="1600" dirty="0">
                          <a:latin typeface="Times New Roman" panose="02020603050405020304" pitchFamily="18" charset="0"/>
                        </a:rPr>
                        <a:t>主要终点</a:t>
                      </a:r>
                      <a:endParaRPr lang="zh-CN" altLang="en-US" sz="1600" dirty="0">
                        <a:solidFill>
                          <a:schemeClr val="tx1"/>
                        </a:solidFill>
                        <a:latin typeface="Times New Roman" panose="02020603050405020304" pitchFamily="18" charset="0"/>
                        <a:ea typeface="微软雅黑" panose="020B0503020204020204" charset="-122"/>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algn="ctr" defTabSz="914400" rtl="0" eaLnBrk="1" latinLnBrk="0" hangingPunct="1"/>
                      <a:r>
                        <a:rPr lang="zh-CN" altLang="en-US" sz="1600" b="1" kern="1200" dirty="0">
                          <a:solidFill>
                            <a:schemeClr val="lt1"/>
                          </a:solidFill>
                          <a:latin typeface="Times New Roman" panose="02020603050405020304" pitchFamily="18" charset="0"/>
                          <a:ea typeface="+mn-ea"/>
                          <a:cs typeface="+mn-cs"/>
                        </a:rPr>
                        <a:t>汇总标准化均值差</a:t>
                      </a:r>
                      <a:r>
                        <a:rPr lang="en-US" altLang="zh-CN" sz="1600" b="1" kern="1200" dirty="0">
                          <a:solidFill>
                            <a:schemeClr val="lt1"/>
                          </a:solidFill>
                          <a:latin typeface="Times New Roman" panose="02020603050405020304" pitchFamily="18" charset="0"/>
                          <a:ea typeface="+mn-ea"/>
                          <a:cs typeface="+mn-cs"/>
                        </a:rPr>
                        <a:t>&amp;95%</a:t>
                      </a:r>
                      <a:r>
                        <a:rPr lang="zh-CN" altLang="en-US" sz="1600" b="1" kern="1200" dirty="0">
                          <a:solidFill>
                            <a:schemeClr val="lt1"/>
                          </a:solidFill>
                          <a:latin typeface="Times New Roman" panose="02020603050405020304" pitchFamily="18" charset="0"/>
                          <a:ea typeface="+mn-ea"/>
                          <a:cs typeface="+mn-cs"/>
                        </a:rPr>
                        <a:t>置信区间</a:t>
                      </a:r>
                      <a:endParaRPr lang="zh-CN" altLang="en-US" sz="1600" b="1" kern="1200" dirty="0">
                        <a:solidFill>
                          <a:schemeClr val="lt1"/>
                        </a:solidFill>
                        <a:latin typeface="Times New Roman" panose="02020603050405020304" pitchFamily="18" charset="0"/>
                        <a:ea typeface="+mn-ea"/>
                        <a:cs typeface="+mn-cs"/>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r>
                        <a:rPr lang="zh-CN" altLang="en-US" sz="1600" dirty="0">
                          <a:latin typeface="Times New Roman" panose="02020603050405020304" pitchFamily="18" charset="0"/>
                        </a:rPr>
                        <a:t>汇总</a:t>
                      </a:r>
                      <a:r>
                        <a:rPr lang="en-US" altLang="zh-CN" sz="1600" dirty="0">
                          <a:latin typeface="Times New Roman" panose="02020603050405020304" pitchFamily="18" charset="0"/>
                        </a:rPr>
                        <a:t>MD [95%CI]</a:t>
                      </a:r>
                      <a:endParaRPr lang="zh-CN" altLang="en-US" sz="1600" dirty="0">
                        <a:solidFill>
                          <a:schemeClr val="tx1"/>
                        </a:solidFill>
                        <a:latin typeface="Times New Roman" panose="02020603050405020304" pitchFamily="18" charset="0"/>
                        <a:ea typeface="微软雅黑" panose="020B0503020204020204" charset="-122"/>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r>
              <a:tr h="763905">
                <a:tc>
                  <a:txBody>
                    <a:bodyPr/>
                    <a:lstStyle/>
                    <a:p>
                      <a:pPr algn="ctr">
                        <a:lnSpc>
                          <a:spcPct val="150000"/>
                        </a:lnSpc>
                        <a:buClrTx/>
                        <a:buSzTx/>
                        <a:buFontTx/>
                      </a:pPr>
                      <a:r>
                        <a:rPr lang="en-US" altLang="zh-CN" sz="1400" dirty="0">
                          <a:latin typeface="Times New Roman" panose="02020603050405020304" pitchFamily="18" charset="0"/>
                        </a:rPr>
                        <a:t>1.</a:t>
                      </a:r>
                      <a:r>
                        <a:rPr lang="zh-CN" altLang="en-US" sz="1400" dirty="0">
                          <a:latin typeface="Times New Roman" panose="02020603050405020304" pitchFamily="18" charset="0"/>
                        </a:rPr>
                        <a:t>剔除离群值和干扰后达到目标收缩压（</a:t>
                      </a:r>
                      <a:r>
                        <a:rPr lang="en-US" altLang="zh-CN" sz="1400" dirty="0">
                          <a:latin typeface="Times New Roman" panose="02020603050405020304" pitchFamily="18" charset="0"/>
                        </a:rPr>
                        <a:t>SBP</a:t>
                      </a:r>
                      <a:r>
                        <a:rPr lang="zh-CN" altLang="en-US" sz="1400" dirty="0">
                          <a:latin typeface="Times New Roman" panose="02020603050405020304" pitchFamily="18" charset="0"/>
                        </a:rPr>
                        <a:t>）的时间</a:t>
                      </a:r>
                      <a:endParaRPr lang="zh-CN" altLang="en-US" sz="1400" dirty="0">
                        <a:latin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marL="0" algn="ctr" defTabSz="914400" rtl="0" eaLnBrk="1" latinLnBrk="0" hangingPunct="1">
                        <a:lnSpc>
                          <a:spcPct val="150000"/>
                        </a:lnSpc>
                      </a:pPr>
                      <a:r>
                        <a:rPr lang="en-US" altLang="zh-CN" sz="1400" b="0" kern="1200" dirty="0">
                          <a:solidFill>
                            <a:schemeClr val="dk1"/>
                          </a:solidFill>
                          <a:effectLst/>
                          <a:latin typeface="Times New Roman" panose="02020603050405020304" pitchFamily="18" charset="0"/>
                          <a:ea typeface="+mn-ea"/>
                          <a:cs typeface="+mn-cs"/>
                        </a:rPr>
                        <a:t>-0.22 [-0.50, 0.06]</a:t>
                      </a:r>
                      <a:endParaRPr lang="en-US" altLang="zh-CN" sz="1400" b="0" kern="1200" dirty="0">
                        <a:solidFill>
                          <a:schemeClr val="dk1"/>
                        </a:solidFill>
                        <a:effectLst/>
                        <a:latin typeface="Times New Roman" panose="02020603050405020304" pitchFamily="18"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a:lnSpc>
                          <a:spcPct val="150000"/>
                        </a:lnSpc>
                      </a:pPr>
                      <a:r>
                        <a:rPr lang="zh-CN" altLang="en-US" sz="1400" b="1" dirty="0">
                          <a:latin typeface="Times New Roman" panose="02020603050405020304" pitchFamily="18" charset="0"/>
                          <a:ea typeface="微软雅黑" panose="020B0503020204020204" charset="-122"/>
                          <a:cs typeface="Times New Roman" panose="02020603050405020304" pitchFamily="18" charset="0"/>
                        </a:rPr>
                        <a:t>氯维地平比尼卡地平起效时间</a:t>
                      </a:r>
                      <a:endParaRPr lang="zh-CN" altLang="en-US" sz="1400" b="1" dirty="0">
                        <a:latin typeface="Times New Roman" panose="02020603050405020304" pitchFamily="18" charset="0"/>
                        <a:ea typeface="微软雅黑" panose="020B0503020204020204" charset="-122"/>
                        <a:cs typeface="Times New Roman" panose="02020603050405020304" pitchFamily="18" charset="0"/>
                      </a:endParaRPr>
                    </a:p>
                    <a:p>
                      <a:pPr algn="ctr">
                        <a:lnSpc>
                          <a:spcPct val="150000"/>
                        </a:lnSpc>
                      </a:pPr>
                      <a:r>
                        <a:rPr lang="zh-CN" altLang="en-US" sz="1400" b="1" dirty="0">
                          <a:latin typeface="Times New Roman" panose="02020603050405020304" pitchFamily="18" charset="0"/>
                          <a:ea typeface="微软雅黑" panose="020B0503020204020204" charset="-122"/>
                          <a:cs typeface="Times New Roman" panose="02020603050405020304" pitchFamily="18" charset="0"/>
                        </a:rPr>
                        <a:t>快</a:t>
                      </a:r>
                      <a:r>
                        <a:rPr lang="en-US" altLang="zh-CN" sz="1400" b="1" dirty="0">
                          <a:latin typeface="Times New Roman" panose="02020603050405020304" pitchFamily="18" charset="0"/>
                          <a:ea typeface="微软雅黑" panose="020B0503020204020204" charset="-122"/>
                          <a:cs typeface="Times New Roman" panose="02020603050405020304" pitchFamily="18" charset="0"/>
                        </a:rPr>
                        <a:t>23.19min</a:t>
                      </a:r>
                      <a:r>
                        <a:rPr lang="en-US" altLang="zh-CN" sz="1400" b="0" dirty="0">
                          <a:latin typeface="Times New Roman" panose="02020603050405020304" pitchFamily="18" charset="0"/>
                          <a:ea typeface="微软雅黑" panose="020B0503020204020204" charset="-122"/>
                          <a:cs typeface="Times New Roman" panose="02020603050405020304" pitchFamily="18" charset="0"/>
                        </a:rPr>
                        <a:t> [-50.93, 4.56]</a:t>
                      </a:r>
                      <a:endParaRPr lang="en-US" altLang="zh-CN" sz="1400" b="0" dirty="0">
                        <a:latin typeface="Times New Roman" panose="02020603050405020304" pitchFamily="18" charset="0"/>
                        <a:ea typeface="微软雅黑" panose="020B0503020204020204" charset="-122"/>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r>
              <a:tr h="819150">
                <a:tc>
                  <a:txBody>
                    <a:bodyPr/>
                    <a:lstStyle/>
                    <a:p>
                      <a:pPr algn="ctr">
                        <a:lnSpc>
                          <a:spcPct val="150000"/>
                        </a:lnSpc>
                      </a:pPr>
                      <a:r>
                        <a:rPr lang="en-US" altLang="zh-CN" sz="1400" dirty="0">
                          <a:latin typeface="Times New Roman" panose="02020603050405020304" pitchFamily="18" charset="0"/>
                          <a:ea typeface="微软雅黑" panose="020B0503020204020204" charset="-122"/>
                        </a:rPr>
                        <a:t>2.</a:t>
                      </a:r>
                      <a:r>
                        <a:rPr lang="zh-CN" altLang="en-US" sz="1400" dirty="0">
                          <a:latin typeface="Times New Roman" panose="02020603050405020304" pitchFamily="18" charset="0"/>
                          <a:ea typeface="微软雅黑" panose="020B0503020204020204" charset="-122"/>
                        </a:rPr>
                        <a:t>达到目标收缩压（</a:t>
                      </a:r>
                      <a:r>
                        <a:rPr lang="en-US" altLang="zh-CN" sz="1400" dirty="0">
                          <a:latin typeface="Times New Roman" panose="02020603050405020304" pitchFamily="18" charset="0"/>
                          <a:ea typeface="微软雅黑" panose="020B0503020204020204" charset="-122"/>
                        </a:rPr>
                        <a:t>SBP</a:t>
                      </a:r>
                      <a:r>
                        <a:rPr lang="zh-CN" altLang="en-US" sz="1400" dirty="0">
                          <a:latin typeface="Times New Roman" panose="02020603050405020304" pitchFamily="18" charset="0"/>
                          <a:ea typeface="微软雅黑" panose="020B0503020204020204" charset="-122"/>
                        </a:rPr>
                        <a:t>）</a:t>
                      </a:r>
                      <a:endParaRPr lang="zh-CN" altLang="en-US" sz="1400" dirty="0">
                        <a:latin typeface="Times New Roman" panose="02020603050405020304" pitchFamily="18" charset="0"/>
                        <a:ea typeface="微软雅黑" panose="020B0503020204020204" charset="-122"/>
                      </a:endParaRPr>
                    </a:p>
                    <a:p>
                      <a:pPr algn="ctr">
                        <a:lnSpc>
                          <a:spcPct val="150000"/>
                        </a:lnSpc>
                      </a:pPr>
                      <a:r>
                        <a:rPr lang="zh-CN" altLang="en-US" sz="1400" dirty="0">
                          <a:latin typeface="Times New Roman" panose="02020603050405020304" pitchFamily="18" charset="0"/>
                          <a:ea typeface="微软雅黑" panose="020B0503020204020204" charset="-122"/>
                        </a:rPr>
                        <a:t>的总输注量</a:t>
                      </a:r>
                      <a:endParaRPr lang="zh-CN" altLang="en-US" sz="1400" dirty="0">
                        <a:latin typeface="Times New Roman" panose="02020603050405020304" pitchFamily="18" charset="0"/>
                        <a:ea typeface="微软雅黑" panose="020B050302020402020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latinLnBrk="0" hangingPunct="1">
                        <a:lnSpc>
                          <a:spcPct val="150000"/>
                        </a:lnSpc>
                      </a:pPr>
                      <a:r>
                        <a:rPr lang="en-US" altLang="zh-CN" sz="1400" b="0" kern="1200" dirty="0">
                          <a:solidFill>
                            <a:schemeClr val="dk1"/>
                          </a:solidFill>
                          <a:effectLst/>
                          <a:latin typeface="Times New Roman" panose="02020603050405020304" pitchFamily="18" charset="0"/>
                          <a:ea typeface="+mn-ea"/>
                          <a:cs typeface="+mn-cs"/>
                        </a:rPr>
                        <a:t>-0.52 [-0.93, -0.12] </a:t>
                      </a:r>
                      <a:endParaRPr lang="en-US" altLang="zh-CN" sz="1400" b="0" kern="1200" dirty="0">
                        <a:solidFill>
                          <a:schemeClr val="dk1"/>
                        </a:solidFill>
                        <a:effectLst/>
                        <a:latin typeface="Times New Roman" panose="02020603050405020304" pitchFamily="18"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lnSpc>
                          <a:spcPct val="150000"/>
                        </a:lnSpc>
                      </a:pPr>
                      <a:r>
                        <a:rPr lang="zh-CN" altLang="en-US" sz="1400" b="1" dirty="0">
                          <a:latin typeface="Times New Roman" panose="02020603050405020304" pitchFamily="18" charset="0"/>
                          <a:ea typeface="微软雅黑" panose="020B0503020204020204" charset="-122"/>
                          <a:cs typeface="Times New Roman" panose="02020603050405020304" pitchFamily="18" charset="0"/>
                          <a:sym typeface="+mn-ea"/>
                        </a:rPr>
                        <a:t>氯维地平比尼卡地平总输注量</a:t>
                      </a:r>
                      <a:endParaRPr lang="zh-CN" altLang="en-US" sz="1400" b="1" dirty="0">
                        <a:latin typeface="Times New Roman" panose="02020603050405020304" pitchFamily="18" charset="0"/>
                        <a:ea typeface="微软雅黑" panose="020B0503020204020204" charset="-122"/>
                        <a:cs typeface="Times New Roman" panose="02020603050405020304" pitchFamily="18" charset="0"/>
                        <a:sym typeface="+mn-ea"/>
                      </a:endParaRPr>
                    </a:p>
                    <a:p>
                      <a:pPr algn="ctr">
                        <a:lnSpc>
                          <a:spcPct val="150000"/>
                        </a:lnSpc>
                      </a:pPr>
                      <a:r>
                        <a:rPr lang="zh-CN" altLang="en-US" sz="1400" b="1" dirty="0">
                          <a:latin typeface="Times New Roman" panose="02020603050405020304" pitchFamily="18" charset="0"/>
                          <a:ea typeface="微软雅黑" panose="020B0503020204020204" charset="-122"/>
                          <a:cs typeface="Times New Roman" panose="02020603050405020304" pitchFamily="18" charset="0"/>
                        </a:rPr>
                        <a:t>少</a:t>
                      </a:r>
                      <a:r>
                        <a:rPr lang="en-US" altLang="zh-CN" sz="1400" b="1" dirty="0">
                          <a:latin typeface="Times New Roman" panose="02020603050405020304" pitchFamily="18" charset="0"/>
                          <a:ea typeface="微软雅黑" panose="020B0503020204020204" charset="-122"/>
                          <a:cs typeface="Times New Roman" panose="02020603050405020304" pitchFamily="18" charset="0"/>
                        </a:rPr>
                        <a:t>1118.81mL</a:t>
                      </a:r>
                      <a:r>
                        <a:rPr lang="en-US" altLang="zh-CN" sz="1400" b="0" dirty="0">
                          <a:latin typeface="Times New Roman" panose="02020603050405020304" pitchFamily="18" charset="0"/>
                          <a:ea typeface="微软雅黑" panose="020B0503020204020204" charset="-122"/>
                          <a:cs typeface="Times New Roman" panose="02020603050405020304" pitchFamily="18" charset="0"/>
                        </a:rPr>
                        <a:t> [-4136.75, 1899.12]</a:t>
                      </a:r>
                      <a:endParaRPr lang="en-US" altLang="zh-CN" sz="1400" b="0" dirty="0">
                        <a:latin typeface="Times New Roman" panose="02020603050405020304" pitchFamily="18" charset="0"/>
                        <a:ea typeface="微软雅黑" panose="020B0503020204020204" charset="-122"/>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r>
            </a:tbl>
          </a:graphicData>
        </a:graphic>
      </p:graphicFrame>
      <p:sp>
        <p:nvSpPr>
          <p:cNvPr id="25" name="箭头: 右 24"/>
          <p:cNvSpPr/>
          <p:nvPr/>
        </p:nvSpPr>
        <p:spPr>
          <a:xfrm rot="19526568">
            <a:off x="8377555" y="2710180"/>
            <a:ext cx="511810" cy="328295"/>
          </a:xfrm>
          <a:prstGeom prst="rightArrow">
            <a:avLst/>
          </a:prstGeom>
          <a:solidFill>
            <a:schemeClr val="accent2">
              <a:lumMod val="40000"/>
              <a:lumOff val="6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箭头: 右 25"/>
          <p:cNvSpPr/>
          <p:nvPr/>
        </p:nvSpPr>
        <p:spPr>
          <a:xfrm rot="2092890">
            <a:off x="8378825" y="3585210"/>
            <a:ext cx="537210" cy="340995"/>
          </a:xfrm>
          <a:prstGeom prst="rightArrow">
            <a:avLst/>
          </a:prstGeom>
          <a:solidFill>
            <a:schemeClr val="tx2">
              <a:lumMod val="75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5"/>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流程图: 延期 3"/>
          <p:cNvSpPr/>
          <p:nvPr/>
        </p:nvSpPr>
        <p:spPr>
          <a:xfrm>
            <a:off x="1" y="140144"/>
            <a:ext cx="768096" cy="713232"/>
          </a:xfrm>
          <a:prstGeom prst="flowChartDelay">
            <a:avLst/>
          </a:prstGeom>
          <a:solidFill>
            <a:srgbClr val="3959B9"/>
          </a:solidFill>
          <a:ln>
            <a:solidFill>
              <a:schemeClr val="bg2">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a:latin typeface="Times New Roman" panose="02020603050405020304" pitchFamily="18" charset="0"/>
                <a:cs typeface="Times New Roman" panose="02020603050405020304" pitchFamily="18" charset="0"/>
                <a:sym typeface="Arial" panose="020B0604020202020204" pitchFamily="34" charset="0"/>
              </a:rPr>
              <a:t>02</a:t>
            </a:r>
            <a:endParaRPr lang="en-US" altLang="zh-CN" sz="2800" b="1" dirty="0">
              <a:latin typeface="Times New Roman" panose="02020603050405020304" pitchFamily="18" charset="0"/>
              <a:cs typeface="Times New Roman" panose="02020603050405020304" pitchFamily="18" charset="0"/>
              <a:sym typeface="Arial" panose="020B0604020202020204" pitchFamily="34" charset="0"/>
            </a:endParaRPr>
          </a:p>
        </p:txBody>
      </p:sp>
      <p:sp>
        <p:nvSpPr>
          <p:cNvPr id="5" name="文本框 4"/>
          <p:cNvSpPr txBox="1"/>
          <p:nvPr>
            <p:custDataLst>
              <p:tags r:id="rId1"/>
            </p:custDataLst>
          </p:nvPr>
        </p:nvSpPr>
        <p:spPr>
          <a:xfrm>
            <a:off x="768097" y="205143"/>
            <a:ext cx="10778024" cy="636905"/>
          </a:xfrm>
          <a:prstGeom prst="rect">
            <a:avLst/>
          </a:prstGeom>
          <a:noFill/>
        </p:spPr>
        <p:txBody>
          <a:bodyPr wrap="none" rtlCol="0" anchor="ctr">
            <a:noAutofit/>
          </a:bodyPr>
          <a:lstStyle/>
          <a:p>
            <a:r>
              <a:rPr lang="zh-CN" altLang="en-US" sz="2800" b="1" dirty="0">
                <a:solidFill>
                  <a:srgbClr val="3959B9"/>
                </a:solidFill>
                <a:latin typeface="Times New Roman" panose="02020603050405020304" pitchFamily="18" charset="0"/>
                <a:cs typeface="Times New Roman" panose="02020603050405020304" pitchFamily="18" charset="0"/>
                <a:sym typeface="Arial" panose="020B0604020202020204" pitchFamily="34" charset="0"/>
              </a:rPr>
              <a:t>有效性（</a:t>
            </a:r>
            <a:r>
              <a:rPr lang="en-US" altLang="zh-CN" sz="2800" b="1" dirty="0">
                <a:solidFill>
                  <a:srgbClr val="3959B9"/>
                </a:solidFill>
                <a:latin typeface="Times New Roman" panose="02020603050405020304" pitchFamily="18" charset="0"/>
                <a:cs typeface="Times New Roman" panose="02020603050405020304" pitchFamily="18" charset="0"/>
                <a:sym typeface="Arial" panose="020B0604020202020204" pitchFamily="34" charset="0"/>
              </a:rPr>
              <a:t>3/3</a:t>
            </a:r>
            <a:r>
              <a:rPr lang="zh-CN" altLang="en-US" sz="2800" b="1" dirty="0">
                <a:solidFill>
                  <a:srgbClr val="3959B9"/>
                </a:solidFill>
                <a:latin typeface="Times New Roman" panose="02020603050405020304" pitchFamily="18" charset="0"/>
                <a:cs typeface="Times New Roman" panose="02020603050405020304" pitchFamily="18" charset="0"/>
                <a:sym typeface="Arial" panose="020B0604020202020204" pitchFamily="34" charset="0"/>
              </a:rPr>
              <a:t>） </a:t>
            </a:r>
            <a:r>
              <a:rPr lang="en-US" altLang="zh-CN" sz="2800" b="1" dirty="0">
                <a:solidFill>
                  <a:srgbClr val="3959B9"/>
                </a:solidFill>
                <a:latin typeface="Times New Roman" panose="02020603050405020304" pitchFamily="18" charset="0"/>
                <a:cs typeface="Times New Roman" panose="02020603050405020304" pitchFamily="18" charset="0"/>
                <a:sym typeface="Arial" panose="020B0604020202020204" pitchFamily="34" charset="0"/>
              </a:rPr>
              <a:t>— </a:t>
            </a:r>
            <a:r>
              <a:rPr lang="zh-CN" altLang="en-US" sz="2800" b="1" dirty="0">
                <a:solidFill>
                  <a:srgbClr val="3959B9"/>
                </a:solidFill>
                <a:latin typeface="Times New Roman" panose="02020603050405020304" pitchFamily="18" charset="0"/>
                <a:cs typeface="Times New Roman" panose="02020603050405020304" pitchFamily="18" charset="0"/>
                <a:sym typeface="Arial" panose="020B0604020202020204" pitchFamily="34" charset="0"/>
              </a:rPr>
              <a:t>国内外权威指南一致推荐，高血压急症优选</a:t>
            </a:r>
            <a:endParaRPr lang="zh-CN" altLang="en-US" sz="2800" b="1" dirty="0">
              <a:solidFill>
                <a:srgbClr val="3959B9"/>
              </a:solidFill>
              <a:latin typeface="Times New Roman" panose="02020603050405020304" pitchFamily="18" charset="0"/>
              <a:cs typeface="Times New Roman" panose="02020603050405020304" pitchFamily="18" charset="0"/>
              <a:sym typeface="Arial" panose="020B0604020202020204" pitchFamily="34" charset="0"/>
            </a:endParaRPr>
          </a:p>
        </p:txBody>
      </p:sp>
      <p:graphicFrame>
        <p:nvGraphicFramePr>
          <p:cNvPr id="2" name="表格 1"/>
          <p:cNvGraphicFramePr>
            <a:graphicFrameLocks noGrp="1"/>
          </p:cNvGraphicFramePr>
          <p:nvPr/>
        </p:nvGraphicFramePr>
        <p:xfrm>
          <a:off x="735850" y="1365222"/>
          <a:ext cx="10203180" cy="4588767"/>
        </p:xfrm>
        <a:graphic>
          <a:graphicData uri="http://schemas.openxmlformats.org/drawingml/2006/table">
            <a:tbl>
              <a:tblPr firstRow="1" bandRow="1">
                <a:tableStyleId>{6E25E649-3F16-4E02-A733-19D2CDBF48F0}</a:tableStyleId>
              </a:tblPr>
              <a:tblGrid>
                <a:gridCol w="2444750"/>
                <a:gridCol w="1995170"/>
                <a:gridCol w="5763260"/>
              </a:tblGrid>
              <a:tr h="370840">
                <a:tc>
                  <a:txBody>
                    <a:bodyPr/>
                    <a:lstStyle/>
                    <a:p>
                      <a:r>
                        <a:rPr lang="zh-CN" altLang="en-US" sz="1400" dirty="0">
                          <a:latin typeface="Times New Roman" panose="02020603050405020304" pitchFamily="18" charset="0"/>
                        </a:rPr>
                        <a:t>指南名称</a:t>
                      </a:r>
                      <a:endParaRPr lang="zh-CN" altLang="en-US" sz="1400" dirty="0">
                        <a:latin typeface="Times New Roman" panose="02020603050405020304" pitchFamily="18" charset="0"/>
                      </a:endParaRPr>
                    </a:p>
                  </a:txBody>
                  <a:tcPr anchor="ctr"/>
                </a:tc>
                <a:tc>
                  <a:txBody>
                    <a:bodyPr/>
                    <a:lstStyle/>
                    <a:p>
                      <a:r>
                        <a:rPr lang="zh-CN" altLang="en-US" sz="1400" dirty="0">
                          <a:latin typeface="Times New Roman" panose="02020603050405020304" pitchFamily="18" charset="0"/>
                        </a:rPr>
                        <a:t>发布机构</a:t>
                      </a:r>
                      <a:endParaRPr lang="zh-CN" altLang="en-US" sz="1400" dirty="0">
                        <a:latin typeface="Times New Roman" panose="02020603050405020304" pitchFamily="18" charset="0"/>
                      </a:endParaRPr>
                    </a:p>
                  </a:txBody>
                  <a:tcPr anchor="ctr"/>
                </a:tc>
                <a:tc>
                  <a:txBody>
                    <a:bodyPr/>
                    <a:lstStyle/>
                    <a:p>
                      <a:r>
                        <a:rPr lang="zh-CN" altLang="en-US" sz="1400" dirty="0">
                          <a:latin typeface="Times New Roman" panose="02020603050405020304" pitchFamily="18" charset="0"/>
                        </a:rPr>
                        <a:t>推荐内容</a:t>
                      </a:r>
                      <a:endParaRPr lang="zh-CN" altLang="en-US" sz="1400" dirty="0">
                        <a:latin typeface="Times New Roman" panose="02020603050405020304" pitchFamily="18" charset="0"/>
                      </a:endParaRPr>
                    </a:p>
                  </a:txBody>
                  <a:tcPr anchor="ctr"/>
                </a:tc>
              </a:tr>
              <a:tr h="785495">
                <a:tc>
                  <a:txBody>
                    <a:bodyPr/>
                    <a:lstStyle/>
                    <a:p>
                      <a:pPr indent="0" fontAlgn="auto">
                        <a:lnSpc>
                          <a:spcPts val="2000"/>
                        </a:lnSpc>
                      </a:pPr>
                      <a:r>
                        <a:rPr lang="zh-CN" altLang="en-US" sz="1200" b="1" dirty="0">
                          <a:latin typeface="Times New Roman" panose="02020603050405020304" pitchFamily="18" charset="0"/>
                          <a:cs typeface="Times New Roman" panose="02020603050405020304" pitchFamily="18" charset="0"/>
                        </a:rPr>
                        <a:t>急性缺血性脑卒中静脉溶栓护理指南（</a:t>
                      </a:r>
                      <a:r>
                        <a:rPr lang="en-US" altLang="zh-CN" sz="1200" b="1" dirty="0">
                          <a:latin typeface="Times New Roman" panose="02020603050405020304" pitchFamily="18" charset="0"/>
                          <a:cs typeface="Times New Roman" panose="02020603050405020304" pitchFamily="18" charset="0"/>
                        </a:rPr>
                        <a:t>2023</a:t>
                      </a:r>
                      <a:r>
                        <a:rPr lang="zh-CN" altLang="en-US" sz="1200" b="1" dirty="0">
                          <a:latin typeface="Times New Roman" panose="02020603050405020304" pitchFamily="18" charset="0"/>
                          <a:cs typeface="Times New Roman" panose="02020603050405020304" pitchFamily="18" charset="0"/>
                        </a:rPr>
                        <a:t>版）</a:t>
                      </a:r>
                      <a:endParaRPr lang="zh-CN" altLang="en-US" sz="1200" b="1" dirty="0">
                        <a:latin typeface="Times New Roman" panose="02020603050405020304" pitchFamily="18" charset="0"/>
                        <a:cs typeface="Times New Roman" panose="02020603050405020304" pitchFamily="18" charset="0"/>
                      </a:endParaRPr>
                    </a:p>
                  </a:txBody>
                  <a:tcPr anchor="ctr"/>
                </a:tc>
                <a:tc>
                  <a:txBody>
                    <a:bodyPr/>
                    <a:lstStyle/>
                    <a:p>
                      <a:pPr indent="0" fontAlgn="auto">
                        <a:lnSpc>
                          <a:spcPts val="2000"/>
                        </a:lnSpc>
                      </a:pPr>
                      <a:r>
                        <a:rPr lang="zh-CN" altLang="en-US" sz="1200" b="0" i="0" kern="1200" dirty="0">
                          <a:solidFill>
                            <a:schemeClr val="dk1"/>
                          </a:solidFill>
                          <a:effectLst/>
                          <a:latin typeface="Times New Roman" panose="02020603050405020304" pitchFamily="18" charset="0"/>
                          <a:ea typeface="+mn-ea"/>
                          <a:cs typeface="Times New Roman" panose="02020603050405020304" pitchFamily="18" charset="0"/>
                        </a:rPr>
                        <a:t>中华护理学会内科专业委员会</a:t>
                      </a:r>
                      <a:r>
                        <a:rPr lang="zh-CN" altLang="en-US" sz="1200" dirty="0">
                          <a:latin typeface="Times New Roman" panose="02020603050405020304" pitchFamily="18" charset="0"/>
                          <a:cs typeface="Times New Roman" panose="02020603050405020304" pitchFamily="18" charset="0"/>
                        </a:rPr>
                        <a:t> </a:t>
                      </a:r>
                      <a:endParaRPr lang="zh-CN" altLang="en-US" sz="1200" dirty="0">
                        <a:latin typeface="Times New Roman" panose="02020603050405020304" pitchFamily="18" charset="0"/>
                        <a:cs typeface="Times New Roman" panose="02020603050405020304" pitchFamily="18" charset="0"/>
                      </a:endParaRPr>
                    </a:p>
                  </a:txBody>
                  <a:tcPr anchor="ctr"/>
                </a:tc>
                <a:tc>
                  <a:txBody>
                    <a:bodyPr/>
                    <a:lstStyle/>
                    <a:p>
                      <a:pPr indent="0" algn="just" fontAlgn="auto">
                        <a:lnSpc>
                          <a:spcPts val="2000"/>
                        </a:lnSpc>
                      </a:pPr>
                      <a:r>
                        <a:rPr lang="zh-CN" altLang="en-US" sz="1200" dirty="0">
                          <a:latin typeface="Times New Roman" panose="02020603050405020304" pitchFamily="18" charset="0"/>
                          <a:cs typeface="Times New Roman" panose="02020603050405020304" pitchFamily="18" charset="0"/>
                        </a:rPr>
                        <a:t>血压降至</a:t>
                      </a:r>
                      <a:r>
                        <a:rPr lang="en-US" altLang="zh-CN" sz="1200" dirty="0">
                          <a:latin typeface="Times New Roman" panose="02020603050405020304" pitchFamily="18" charset="0"/>
                          <a:cs typeface="Times New Roman" panose="02020603050405020304" pitchFamily="18" charset="0"/>
                        </a:rPr>
                        <a:t>180/100 mmHg</a:t>
                      </a:r>
                      <a:r>
                        <a:rPr lang="zh-CN" altLang="en-US" sz="1200" dirty="0">
                          <a:latin typeface="Times New Roman" panose="02020603050405020304" pitchFamily="18" charset="0"/>
                          <a:cs typeface="Times New Roman" panose="02020603050405020304" pitchFamily="18" charset="0"/>
                        </a:rPr>
                        <a:t>以下才可输注溶栓药物，可能的治疗方案：</a:t>
                      </a:r>
                      <a:r>
                        <a:rPr lang="zh-CN" altLang="en-US" sz="1200" b="0" dirty="0">
                          <a:solidFill>
                            <a:srgbClr val="FF0000"/>
                          </a:solidFill>
                          <a:latin typeface="Times New Roman" panose="02020603050405020304" pitchFamily="18" charset="0"/>
                          <a:cs typeface="Times New Roman" panose="02020603050405020304" pitchFamily="18" charset="0"/>
                        </a:rPr>
                        <a:t>氯维地平</a:t>
                      </a:r>
                      <a:r>
                        <a:rPr lang="en-US" altLang="zh-CN" sz="1200" dirty="0">
                          <a:latin typeface="Times New Roman" panose="02020603050405020304" pitchFamily="18" charset="0"/>
                          <a:cs typeface="Times New Roman" panose="02020603050405020304" pitchFamily="18" charset="0"/>
                        </a:rPr>
                        <a:t>1~2mg/h</a:t>
                      </a:r>
                      <a:r>
                        <a:rPr lang="zh-CN" altLang="en-US" sz="1200" dirty="0">
                          <a:latin typeface="Times New Roman" panose="02020603050405020304" pitchFamily="18" charset="0"/>
                          <a:cs typeface="Times New Roman" panose="02020603050405020304" pitchFamily="18" charset="0"/>
                        </a:rPr>
                        <a:t>静脉泵入，每隔</a:t>
                      </a:r>
                      <a:r>
                        <a:rPr lang="en-US" altLang="zh-CN" sz="1200" dirty="0">
                          <a:latin typeface="Times New Roman" panose="02020603050405020304" pitchFamily="18" charset="0"/>
                          <a:cs typeface="Times New Roman" panose="02020603050405020304" pitchFamily="18" charset="0"/>
                        </a:rPr>
                        <a:t>2~5 min</a:t>
                      </a:r>
                      <a:r>
                        <a:rPr lang="zh-CN" altLang="en-US" sz="1200" dirty="0">
                          <a:latin typeface="Times New Roman" panose="02020603050405020304" pitchFamily="18" charset="0"/>
                          <a:cs typeface="Times New Roman" panose="02020603050405020304" pitchFamily="18" charset="0"/>
                        </a:rPr>
                        <a:t>剂量加倍直到达到目标血压值</a:t>
                      </a:r>
                      <a:endParaRPr lang="zh-CN" altLang="en-US" sz="1200" dirty="0">
                        <a:latin typeface="Times New Roman" panose="02020603050405020304" pitchFamily="18" charset="0"/>
                        <a:cs typeface="Times New Roman" panose="02020603050405020304" pitchFamily="18" charset="0"/>
                      </a:endParaRPr>
                    </a:p>
                  </a:txBody>
                  <a:tcPr anchor="ctr"/>
                </a:tc>
              </a:tr>
              <a:tr h="370840">
                <a:tc>
                  <a:txBody>
                    <a:bodyPr/>
                    <a:lstStyle/>
                    <a:p>
                      <a:pPr indent="0" fontAlgn="auto">
                        <a:lnSpc>
                          <a:spcPts val="2000"/>
                        </a:lnSpc>
                      </a:pPr>
                      <a:r>
                        <a:rPr lang="zh-CN" altLang="en-US" sz="1200" b="1" dirty="0">
                          <a:latin typeface="Times New Roman" panose="02020603050405020304" pitchFamily="18" charset="0"/>
                          <a:cs typeface="Times New Roman" panose="02020603050405020304" pitchFamily="18" charset="0"/>
                        </a:rPr>
                        <a:t>高血压急症的问题中国专家共识（</a:t>
                      </a:r>
                      <a:r>
                        <a:rPr lang="en-US" altLang="zh-CN" sz="1200" b="1" dirty="0">
                          <a:latin typeface="Times New Roman" panose="02020603050405020304" pitchFamily="18" charset="0"/>
                          <a:cs typeface="Times New Roman" panose="02020603050405020304" pitchFamily="18" charset="0"/>
                        </a:rPr>
                        <a:t>2022</a:t>
                      </a:r>
                      <a:r>
                        <a:rPr lang="zh-CN" altLang="en-US" sz="1200" b="1" dirty="0">
                          <a:latin typeface="Times New Roman" panose="02020603050405020304" pitchFamily="18" charset="0"/>
                          <a:cs typeface="Times New Roman" panose="02020603050405020304" pitchFamily="18" charset="0"/>
                        </a:rPr>
                        <a:t>版）</a:t>
                      </a:r>
                      <a:endParaRPr lang="zh-CN" altLang="en-US" sz="1200" b="1" dirty="0">
                        <a:latin typeface="Times New Roman" panose="02020603050405020304" pitchFamily="18" charset="0"/>
                        <a:cs typeface="Times New Roman" panose="02020603050405020304" pitchFamily="18" charset="0"/>
                      </a:endParaRPr>
                    </a:p>
                  </a:txBody>
                  <a:tcPr anchor="ctr"/>
                </a:tc>
                <a:tc>
                  <a:txBody>
                    <a:bodyPr/>
                    <a:lstStyle/>
                    <a:p>
                      <a:pPr indent="0" fontAlgn="auto">
                        <a:lnSpc>
                          <a:spcPts val="2000"/>
                        </a:lnSpc>
                      </a:pPr>
                      <a:r>
                        <a:rPr lang="zh-CN" altLang="en-US" sz="1200" dirty="0">
                          <a:latin typeface="Times New Roman" panose="02020603050405020304" pitchFamily="18" charset="0"/>
                        </a:rPr>
                        <a:t>中国医师协会高血压专业委员会</a:t>
                      </a:r>
                      <a:endParaRPr lang="zh-CN" altLang="en-US" sz="1200" dirty="0">
                        <a:latin typeface="Times New Roman" panose="02020603050405020304" pitchFamily="18" charset="0"/>
                      </a:endParaRPr>
                    </a:p>
                  </a:txBody>
                  <a:tcPr anchor="ctr"/>
                </a:tc>
                <a:tc>
                  <a:txBody>
                    <a:bodyPr/>
                    <a:lstStyle/>
                    <a:p>
                      <a:pPr indent="0" algn="just" fontAlgn="auto">
                        <a:lnSpc>
                          <a:spcPts val="2000"/>
                        </a:lnSpc>
                      </a:pPr>
                      <a:r>
                        <a:rPr lang="zh-CN" altLang="en-US" sz="1200" b="0" dirty="0">
                          <a:solidFill>
                            <a:srgbClr val="FF0000"/>
                          </a:solidFill>
                          <a:latin typeface="Times New Roman" panose="02020603050405020304" pitchFamily="18" charset="0"/>
                          <a:cs typeface="Times New Roman" panose="02020603050405020304" pitchFamily="18" charset="0"/>
                        </a:rPr>
                        <a:t>氯维地平</a:t>
                      </a:r>
                      <a:r>
                        <a:rPr lang="en-US" altLang="zh-CN" sz="1200" b="0" dirty="0">
                          <a:solidFill>
                            <a:schemeClr val="tx1"/>
                          </a:solidFill>
                          <a:latin typeface="Times New Roman" panose="02020603050405020304" pitchFamily="18" charset="0"/>
                          <a:cs typeface="Times New Roman" panose="02020603050405020304" pitchFamily="18" charset="0"/>
                        </a:rPr>
                        <a:t>(</a:t>
                      </a:r>
                      <a:r>
                        <a:rPr lang="zh-CN" altLang="en-US" sz="1200" b="0" dirty="0">
                          <a:solidFill>
                            <a:schemeClr val="tx1"/>
                          </a:solidFill>
                          <a:latin typeface="Times New Roman" panose="02020603050405020304" pitchFamily="18" charset="0"/>
                          <a:cs typeface="Times New Roman" panose="02020603050405020304" pitchFamily="18" charset="0"/>
                        </a:rPr>
                        <a:t>超短效钙通道阻滞剂</a:t>
                      </a:r>
                      <a:r>
                        <a:rPr lang="en-US" altLang="zh-CN" sz="1200" b="0" dirty="0">
                          <a:solidFill>
                            <a:schemeClr val="tx1"/>
                          </a:solidFill>
                          <a:latin typeface="Times New Roman" panose="02020603050405020304" pitchFamily="18" charset="0"/>
                          <a:cs typeface="Times New Roman" panose="02020603050405020304" pitchFamily="18" charset="0"/>
                        </a:rPr>
                        <a:t>)</a:t>
                      </a:r>
                      <a:r>
                        <a:rPr lang="en-US" altLang="zh-CN" sz="1200" b="0" dirty="0">
                          <a:solidFill>
                            <a:srgbClr val="FF0000"/>
                          </a:solidFill>
                          <a:latin typeface="Times New Roman" panose="02020603050405020304" pitchFamily="18" charset="0"/>
                          <a:cs typeface="Times New Roman" panose="02020603050405020304" pitchFamily="18" charset="0"/>
                        </a:rPr>
                        <a:t> </a:t>
                      </a:r>
                      <a:r>
                        <a:rPr lang="zh-CN" altLang="en-US" sz="1200" dirty="0">
                          <a:latin typeface="Times New Roman" panose="02020603050405020304" pitchFamily="18" charset="0"/>
                          <a:cs typeface="Times New Roman" panose="02020603050405020304" pitchFamily="18" charset="0"/>
                        </a:rPr>
                        <a:t>已被用于治疗恶性高血压</a:t>
                      </a:r>
                      <a:endParaRPr lang="zh-CN" altLang="en-US" sz="1200" dirty="0">
                        <a:latin typeface="Times New Roman" panose="02020603050405020304" pitchFamily="18" charset="0"/>
                        <a:cs typeface="Times New Roman" panose="02020603050405020304" pitchFamily="18" charset="0"/>
                      </a:endParaRPr>
                    </a:p>
                  </a:txBody>
                  <a:tcPr anchor="ctr"/>
                </a:tc>
              </a:tr>
              <a:tr h="370840">
                <a:tc>
                  <a:txBody>
                    <a:bodyPr/>
                    <a:lstStyle/>
                    <a:p>
                      <a:pPr indent="0" fontAlgn="auto">
                        <a:lnSpc>
                          <a:spcPts val="2000"/>
                        </a:lnSpc>
                      </a:pPr>
                      <a:r>
                        <a:rPr lang="zh-CN" altLang="en-US" sz="1200" b="1" dirty="0">
                          <a:latin typeface="Times New Roman" panose="02020603050405020304" pitchFamily="18" charset="0"/>
                          <a:cs typeface="Times New Roman" panose="02020603050405020304" pitchFamily="18" charset="0"/>
                        </a:rPr>
                        <a:t>中国脑卒中防治指导规范（</a:t>
                      </a:r>
                      <a:r>
                        <a:rPr lang="en-US" altLang="zh-CN" sz="1200" b="1" dirty="0">
                          <a:latin typeface="Times New Roman" panose="02020603050405020304" pitchFamily="18" charset="0"/>
                          <a:cs typeface="Times New Roman" panose="02020603050405020304" pitchFamily="18" charset="0"/>
                        </a:rPr>
                        <a:t>2021 </a:t>
                      </a:r>
                      <a:r>
                        <a:rPr lang="zh-CN" altLang="en-US" sz="1200" b="1" dirty="0">
                          <a:latin typeface="Times New Roman" panose="02020603050405020304" pitchFamily="18" charset="0"/>
                          <a:cs typeface="Times New Roman" panose="02020603050405020304" pitchFamily="18" charset="0"/>
                        </a:rPr>
                        <a:t>年版）</a:t>
                      </a:r>
                      <a:endParaRPr lang="zh-CN" altLang="en-US" sz="1200" b="1" dirty="0">
                        <a:latin typeface="Times New Roman" panose="02020603050405020304" pitchFamily="18" charset="0"/>
                        <a:cs typeface="Times New Roman" panose="02020603050405020304" pitchFamily="18" charset="0"/>
                      </a:endParaRPr>
                    </a:p>
                  </a:txBody>
                  <a:tcPr anchor="ctr"/>
                </a:tc>
                <a:tc>
                  <a:txBody>
                    <a:bodyPr/>
                    <a:lstStyle/>
                    <a:p>
                      <a:pPr indent="0" fontAlgn="auto">
                        <a:lnSpc>
                          <a:spcPts val="2000"/>
                        </a:lnSpc>
                      </a:pPr>
                      <a:r>
                        <a:rPr lang="zh-CN" altLang="en-US" sz="1200" dirty="0">
                          <a:latin typeface="Times New Roman" panose="02020603050405020304" pitchFamily="18" charset="0"/>
                        </a:rPr>
                        <a:t>国家卫健委</a:t>
                      </a:r>
                      <a:endParaRPr lang="zh-CN" altLang="en-US" sz="1200" dirty="0">
                        <a:latin typeface="Times New Roman" panose="02020603050405020304" pitchFamily="18" charset="0"/>
                      </a:endParaRPr>
                    </a:p>
                  </a:txBody>
                  <a:tcPr anchor="ctr"/>
                </a:tc>
                <a:tc>
                  <a:txBody>
                    <a:bodyPr/>
                    <a:lstStyle/>
                    <a:p>
                      <a:pPr indent="0" algn="just" fontAlgn="auto">
                        <a:lnSpc>
                          <a:spcPts val="2000"/>
                        </a:lnSpc>
                      </a:pPr>
                      <a:r>
                        <a:rPr lang="zh-CN" altLang="en-US" sz="1200" dirty="0">
                          <a:latin typeface="Times New Roman" panose="02020603050405020304" pitchFamily="18" charset="0"/>
                          <a:cs typeface="Times New Roman" panose="02020603050405020304" pitchFamily="18" charset="0"/>
                        </a:rPr>
                        <a:t>用于急性缺血性脑卒中患者急性再灌注治疗的抗高血压药物：</a:t>
                      </a:r>
                      <a:r>
                        <a:rPr lang="zh-CN" altLang="en-US" sz="1200" dirty="0">
                          <a:solidFill>
                            <a:srgbClr val="FF0000"/>
                          </a:solidFill>
                          <a:latin typeface="Times New Roman" panose="02020603050405020304" pitchFamily="18" charset="0"/>
                          <a:cs typeface="Times New Roman" panose="02020603050405020304" pitchFamily="18" charset="0"/>
                        </a:rPr>
                        <a:t>氯维地平 </a:t>
                      </a:r>
                      <a:r>
                        <a:rPr lang="en-US" altLang="zh-CN" sz="1200" dirty="0">
                          <a:latin typeface="Times New Roman" panose="02020603050405020304" pitchFamily="18" charset="0"/>
                          <a:cs typeface="Times New Roman" panose="02020603050405020304" pitchFamily="18" charset="0"/>
                        </a:rPr>
                        <a:t>1</a:t>
                      </a:r>
                      <a:r>
                        <a:rPr lang="zh-CN" altLang="en-US" sz="1200" dirty="0">
                          <a:latin typeface="Times New Roman" panose="02020603050405020304" pitchFamily="18" charset="0"/>
                          <a:cs typeface="Times New Roman" panose="02020603050405020304" pitchFamily="18" charset="0"/>
                        </a:rPr>
                        <a:t>～</a:t>
                      </a:r>
                      <a:r>
                        <a:rPr lang="en-US" altLang="zh-CN" sz="1200" dirty="0">
                          <a:latin typeface="Times New Roman" panose="02020603050405020304" pitchFamily="18" charset="0"/>
                          <a:cs typeface="Times New Roman" panose="02020603050405020304" pitchFamily="18" charset="0"/>
                        </a:rPr>
                        <a:t>2mg/h </a:t>
                      </a:r>
                      <a:r>
                        <a:rPr lang="zh-CN" altLang="en-US" sz="1200" dirty="0">
                          <a:latin typeface="Times New Roman" panose="02020603050405020304" pitchFamily="18" charset="0"/>
                          <a:cs typeface="Times New Roman" panose="02020603050405020304" pitchFamily="18" charset="0"/>
                        </a:rPr>
                        <a:t>静脉注射， 可滴定加量， 每 </a:t>
                      </a:r>
                      <a:r>
                        <a:rPr lang="en-US" altLang="zh-CN" sz="1200" dirty="0">
                          <a:latin typeface="Times New Roman" panose="02020603050405020304" pitchFamily="18" charset="0"/>
                          <a:cs typeface="Times New Roman" panose="02020603050405020304" pitchFamily="18" charset="0"/>
                        </a:rPr>
                        <a:t>2</a:t>
                      </a:r>
                      <a:r>
                        <a:rPr lang="zh-CN" altLang="en-US" sz="1200" dirty="0">
                          <a:latin typeface="Times New Roman" panose="02020603050405020304" pitchFamily="18" charset="0"/>
                          <a:cs typeface="Times New Roman" panose="02020603050405020304" pitchFamily="18" charset="0"/>
                        </a:rPr>
                        <a:t>～</a:t>
                      </a:r>
                      <a:r>
                        <a:rPr lang="en-US" altLang="zh-CN" sz="1200" dirty="0">
                          <a:latin typeface="Times New Roman" panose="02020603050405020304" pitchFamily="18" charset="0"/>
                          <a:cs typeface="Times New Roman" panose="02020603050405020304" pitchFamily="18" charset="0"/>
                        </a:rPr>
                        <a:t>5 </a:t>
                      </a:r>
                      <a:r>
                        <a:rPr lang="zh-CN" altLang="en-US" sz="1200" dirty="0">
                          <a:latin typeface="Times New Roman" panose="02020603050405020304" pitchFamily="18" charset="0"/>
                          <a:cs typeface="Times New Roman" panose="02020603050405020304" pitchFamily="18" charset="0"/>
                        </a:rPr>
                        <a:t>分钟加量 </a:t>
                      </a:r>
                      <a:r>
                        <a:rPr lang="en-US" altLang="zh-CN" sz="1200" dirty="0">
                          <a:latin typeface="Times New Roman" panose="02020603050405020304" pitchFamily="18" charset="0"/>
                          <a:cs typeface="Times New Roman" panose="02020603050405020304" pitchFamily="18" charset="0"/>
                        </a:rPr>
                        <a:t>1 </a:t>
                      </a:r>
                      <a:r>
                        <a:rPr lang="zh-CN" altLang="en-US" sz="1200" dirty="0">
                          <a:latin typeface="Times New Roman" panose="02020603050405020304" pitchFamily="18" charset="0"/>
                          <a:cs typeface="Times New Roman" panose="02020603050405020304" pitchFamily="18" charset="0"/>
                        </a:rPr>
                        <a:t>倍， 直到目标血压， 最大剂量 </a:t>
                      </a:r>
                      <a:r>
                        <a:rPr lang="en-US" altLang="zh-CN" sz="1200" dirty="0">
                          <a:latin typeface="Times New Roman" panose="02020603050405020304" pitchFamily="18" charset="0"/>
                          <a:cs typeface="Times New Roman" panose="02020603050405020304" pitchFamily="18" charset="0"/>
                        </a:rPr>
                        <a:t>21mg/h</a:t>
                      </a:r>
                      <a:r>
                        <a:rPr lang="zh-CN" altLang="en-US" sz="1200" dirty="0">
                          <a:latin typeface="Times New Roman" panose="02020603050405020304" pitchFamily="18" charset="0"/>
                          <a:cs typeface="Times New Roman" panose="02020603050405020304" pitchFamily="18" charset="0"/>
                        </a:rPr>
                        <a:t>。</a:t>
                      </a:r>
                      <a:endParaRPr lang="zh-CN" altLang="en-US" sz="1200" dirty="0">
                        <a:latin typeface="Times New Roman" panose="02020603050405020304" pitchFamily="18" charset="0"/>
                        <a:cs typeface="Times New Roman" panose="02020603050405020304" pitchFamily="18" charset="0"/>
                      </a:endParaRPr>
                    </a:p>
                  </a:txBody>
                  <a:tcPr anchor="ctr"/>
                </a:tc>
              </a:tr>
              <a:tr h="370840">
                <a:tc>
                  <a:txBody>
                    <a:bodyPr/>
                    <a:lstStyle/>
                    <a:p>
                      <a:pPr indent="0" fontAlgn="auto">
                        <a:lnSpc>
                          <a:spcPts val="2000"/>
                        </a:lnSpc>
                      </a:pPr>
                      <a:r>
                        <a:rPr lang="zh-CN" altLang="en-US" sz="1200" b="1" dirty="0">
                          <a:latin typeface="Times New Roman" panose="02020603050405020304" pitchFamily="18" charset="0"/>
                          <a:cs typeface="Times New Roman" panose="02020603050405020304" pitchFamily="18" charset="0"/>
                        </a:rPr>
                        <a:t>欧洲高血压学会：高血压管理指南（</a:t>
                      </a:r>
                      <a:r>
                        <a:rPr lang="en-US" altLang="zh-CN" sz="1200" b="1" dirty="0">
                          <a:latin typeface="Times New Roman" panose="02020603050405020304" pitchFamily="18" charset="0"/>
                          <a:cs typeface="Times New Roman" panose="02020603050405020304" pitchFamily="18" charset="0"/>
                        </a:rPr>
                        <a:t>2023</a:t>
                      </a:r>
                      <a:r>
                        <a:rPr lang="zh-CN" altLang="en-US" sz="1200" b="1" dirty="0">
                          <a:latin typeface="Times New Roman" panose="02020603050405020304" pitchFamily="18" charset="0"/>
                          <a:cs typeface="Times New Roman" panose="02020603050405020304" pitchFamily="18" charset="0"/>
                        </a:rPr>
                        <a:t>）</a:t>
                      </a:r>
                      <a:endParaRPr lang="zh-CN" altLang="en-US" sz="1200" b="1" dirty="0">
                        <a:latin typeface="Times New Roman" panose="02020603050405020304" pitchFamily="18" charset="0"/>
                        <a:cs typeface="Times New Roman" panose="02020603050405020304" pitchFamily="18" charset="0"/>
                      </a:endParaRPr>
                    </a:p>
                  </a:txBody>
                  <a:tcPr anchor="ctr"/>
                </a:tc>
                <a:tc>
                  <a:txBody>
                    <a:bodyPr/>
                    <a:lstStyle/>
                    <a:p>
                      <a:pPr marR="0" indent="0" algn="l" defTabSz="914400" rtl="0" fontAlgn="auto">
                        <a:lnSpc>
                          <a:spcPts val="2000"/>
                        </a:lnSpc>
                        <a:spcBef>
                          <a:spcPts val="0"/>
                        </a:spcBef>
                        <a:spcAft>
                          <a:spcPts val="0"/>
                        </a:spcAft>
                        <a:buClrTx/>
                        <a:buSzTx/>
                        <a:buFontTx/>
                        <a:buNone/>
                        <a:defRPr/>
                      </a:pPr>
                      <a:r>
                        <a:rPr lang="zh-CN" altLang="en-US" sz="1200" dirty="0">
                          <a:latin typeface="Times New Roman" panose="02020603050405020304" pitchFamily="18" charset="0"/>
                          <a:cs typeface="Times New Roman" panose="02020603050405020304" pitchFamily="18" charset="0"/>
                        </a:rPr>
                        <a:t>欧洲高血压学会（</a:t>
                      </a:r>
                      <a:r>
                        <a:rPr lang="en-US" altLang="zh-CN" sz="1200" dirty="0">
                          <a:latin typeface="Times New Roman" panose="02020603050405020304" pitchFamily="18" charset="0"/>
                          <a:cs typeface="Times New Roman" panose="02020603050405020304" pitchFamily="18" charset="0"/>
                        </a:rPr>
                        <a:t>ESH</a:t>
                      </a:r>
                      <a:r>
                        <a:rPr lang="zh-CN" altLang="en-US" sz="1200" dirty="0">
                          <a:latin typeface="Times New Roman" panose="02020603050405020304" pitchFamily="18" charset="0"/>
                          <a:cs typeface="Times New Roman" panose="02020603050405020304" pitchFamily="18" charset="0"/>
                        </a:rPr>
                        <a:t>）</a:t>
                      </a:r>
                      <a:endParaRPr lang="zh-CN" altLang="en-US" sz="1200" dirty="0">
                        <a:latin typeface="Times New Roman" panose="02020603050405020304" pitchFamily="18" charset="0"/>
                        <a:cs typeface="Times New Roman" panose="02020603050405020304" pitchFamily="18" charset="0"/>
                      </a:endParaRPr>
                    </a:p>
                  </a:txBody>
                  <a:tcPr anchor="ctr"/>
                </a:tc>
                <a:tc>
                  <a:txBody>
                    <a:bodyPr/>
                    <a:lstStyle/>
                    <a:p>
                      <a:pPr indent="0" algn="just" fontAlgn="auto">
                        <a:lnSpc>
                          <a:spcPts val="2000"/>
                        </a:lnSpc>
                      </a:pPr>
                      <a:r>
                        <a:rPr lang="zh-CN" altLang="en-US" sz="1200" dirty="0">
                          <a:latin typeface="Times New Roman" panose="02020603050405020304" pitchFamily="18" charset="0"/>
                          <a:cs typeface="Times New Roman" panose="02020603050405020304" pitchFamily="18" charset="0"/>
                        </a:rPr>
                        <a:t>治疗高血压急症的静脉注射用药物：</a:t>
                      </a:r>
                      <a:r>
                        <a:rPr lang="zh-CN" altLang="en-US" sz="1200" dirty="0">
                          <a:solidFill>
                            <a:srgbClr val="FF0000"/>
                          </a:solidFill>
                          <a:latin typeface="Times New Roman" panose="02020603050405020304" pitchFamily="18" charset="0"/>
                          <a:cs typeface="Times New Roman" panose="02020603050405020304" pitchFamily="18" charset="0"/>
                        </a:rPr>
                        <a:t>氯维地平起效时间仅需</a:t>
                      </a:r>
                      <a:r>
                        <a:rPr lang="en-US" altLang="zh-CN" sz="1200" dirty="0">
                          <a:solidFill>
                            <a:srgbClr val="FF0000"/>
                          </a:solidFill>
                          <a:latin typeface="Times New Roman" panose="02020603050405020304" pitchFamily="18" charset="0"/>
                          <a:cs typeface="Times New Roman" panose="02020603050405020304" pitchFamily="18" charset="0"/>
                        </a:rPr>
                        <a:t>2-3min</a:t>
                      </a:r>
                      <a:r>
                        <a:rPr lang="zh-CN" altLang="en-US" sz="1200" baseline="0" dirty="0">
                          <a:solidFill>
                            <a:srgbClr val="FF0000"/>
                          </a:solidFill>
                          <a:latin typeface="Times New Roman" panose="02020603050405020304" pitchFamily="18" charset="0"/>
                          <a:cs typeface="Times New Roman" panose="02020603050405020304" pitchFamily="18" charset="0"/>
                        </a:rPr>
                        <a:t>。</a:t>
                      </a:r>
                      <a:r>
                        <a:rPr lang="zh-CN" altLang="en-US" sz="1200" baseline="0" dirty="0">
                          <a:solidFill>
                            <a:schemeClr val="tx1"/>
                          </a:solidFill>
                          <a:latin typeface="Times New Roman" panose="02020603050405020304" pitchFamily="18" charset="0"/>
                          <a:cs typeface="Times New Roman" panose="02020603050405020304" pitchFamily="18" charset="0"/>
                        </a:rPr>
                        <a:t>尼卡地平禁忌症：肝衰竭。</a:t>
                      </a:r>
                      <a:endParaRPr lang="zh-CN" altLang="en-US" sz="1200" baseline="0" dirty="0">
                        <a:solidFill>
                          <a:schemeClr val="tx1"/>
                        </a:solidFill>
                        <a:latin typeface="Times New Roman" panose="02020603050405020304" pitchFamily="18" charset="0"/>
                        <a:cs typeface="Times New Roman" panose="02020603050405020304" pitchFamily="18" charset="0"/>
                      </a:endParaRPr>
                    </a:p>
                  </a:txBody>
                  <a:tcPr anchor="ctr"/>
                </a:tc>
              </a:tr>
              <a:tr h="370840">
                <a:tc>
                  <a:txBody>
                    <a:bodyPr/>
                    <a:lstStyle/>
                    <a:p>
                      <a:pPr indent="0" fontAlgn="auto">
                        <a:lnSpc>
                          <a:spcPts val="2000"/>
                        </a:lnSpc>
                      </a:pPr>
                      <a:r>
                        <a:rPr lang="zh-CN" altLang="en-US" sz="1200" b="1" dirty="0">
                          <a:latin typeface="Times New Roman" panose="02020603050405020304" pitchFamily="18" charset="0"/>
                          <a:cs typeface="Times New Roman" panose="02020603050405020304" pitchFamily="18" charset="0"/>
                        </a:rPr>
                        <a:t>欧洲心脏病学会：高血压急症管理（</a:t>
                      </a:r>
                      <a:r>
                        <a:rPr lang="en-US" altLang="zh-CN" sz="1200" b="1" dirty="0">
                          <a:latin typeface="Times New Roman" panose="02020603050405020304" pitchFamily="18" charset="0"/>
                          <a:cs typeface="Times New Roman" panose="02020603050405020304" pitchFamily="18" charset="0"/>
                        </a:rPr>
                        <a:t>2019</a:t>
                      </a:r>
                      <a:r>
                        <a:rPr lang="zh-CN" altLang="en-US" sz="1200" b="1" dirty="0">
                          <a:latin typeface="Times New Roman" panose="02020603050405020304" pitchFamily="18" charset="0"/>
                          <a:cs typeface="Times New Roman" panose="02020603050405020304" pitchFamily="18" charset="0"/>
                        </a:rPr>
                        <a:t>）</a:t>
                      </a:r>
                      <a:endParaRPr lang="zh-CN" altLang="en-US" sz="1200" b="1" dirty="0">
                        <a:latin typeface="Times New Roman" panose="02020603050405020304" pitchFamily="18" charset="0"/>
                        <a:cs typeface="Times New Roman" panose="02020603050405020304" pitchFamily="18" charset="0"/>
                      </a:endParaRPr>
                    </a:p>
                  </a:txBody>
                  <a:tcPr anchor="ctr"/>
                </a:tc>
                <a:tc>
                  <a:txBody>
                    <a:bodyPr/>
                    <a:lstStyle/>
                    <a:p>
                      <a:pPr marR="0" indent="0" algn="l" defTabSz="914400" rtl="0" fontAlgn="auto">
                        <a:lnSpc>
                          <a:spcPts val="2000"/>
                        </a:lnSpc>
                        <a:spcBef>
                          <a:spcPts val="0"/>
                        </a:spcBef>
                        <a:spcAft>
                          <a:spcPts val="0"/>
                        </a:spcAft>
                        <a:buClrTx/>
                        <a:buSzTx/>
                        <a:buFontTx/>
                        <a:buNone/>
                        <a:defRPr/>
                      </a:pPr>
                      <a:r>
                        <a:rPr lang="zh-CN" altLang="en-US" sz="1200" dirty="0">
                          <a:latin typeface="Times New Roman" panose="02020603050405020304" pitchFamily="18" charset="0"/>
                          <a:cs typeface="Times New Roman" panose="02020603050405020304" pitchFamily="18" charset="0"/>
                        </a:rPr>
                        <a:t>欧洲心脏病学会（</a:t>
                      </a:r>
                      <a:r>
                        <a:rPr lang="en-US" altLang="zh-CN" sz="1200" dirty="0">
                          <a:latin typeface="Times New Roman" panose="02020603050405020304" pitchFamily="18" charset="0"/>
                          <a:cs typeface="Times New Roman" panose="02020603050405020304" pitchFamily="18" charset="0"/>
                        </a:rPr>
                        <a:t>ESC</a:t>
                      </a:r>
                      <a:r>
                        <a:rPr lang="zh-CN" altLang="en-US" sz="1200" dirty="0">
                          <a:latin typeface="Times New Roman" panose="02020603050405020304" pitchFamily="18" charset="0"/>
                          <a:cs typeface="Times New Roman" panose="02020603050405020304" pitchFamily="18" charset="0"/>
                        </a:rPr>
                        <a:t>）</a:t>
                      </a:r>
                      <a:endParaRPr lang="zh-CN" altLang="en-US" sz="1200" dirty="0">
                        <a:latin typeface="Times New Roman" panose="02020603050405020304" pitchFamily="18" charset="0"/>
                        <a:cs typeface="Times New Roman" panose="02020603050405020304" pitchFamily="18" charset="0"/>
                      </a:endParaRPr>
                    </a:p>
                  </a:txBody>
                  <a:tcPr anchor="ctr"/>
                </a:tc>
                <a:tc>
                  <a:txBody>
                    <a:bodyPr/>
                    <a:lstStyle/>
                    <a:p>
                      <a:pPr marR="0" indent="0" algn="just" defTabSz="914400" rtl="0" fontAlgn="auto">
                        <a:lnSpc>
                          <a:spcPts val="2000"/>
                        </a:lnSpc>
                        <a:spcBef>
                          <a:spcPts val="0"/>
                        </a:spcBef>
                        <a:spcAft>
                          <a:spcPts val="0"/>
                        </a:spcAft>
                        <a:buClrTx/>
                        <a:buSzTx/>
                        <a:buFontTx/>
                        <a:buNone/>
                        <a:defRPr/>
                      </a:pPr>
                      <a:r>
                        <a:rPr lang="zh-CN" altLang="en-US" sz="1200" dirty="0">
                          <a:solidFill>
                            <a:srgbClr val="FF0000"/>
                          </a:solidFill>
                          <a:latin typeface="Times New Roman" panose="02020603050405020304" pitchFamily="18" charset="0"/>
                        </a:rPr>
                        <a:t>氯维地平</a:t>
                      </a:r>
                      <a:r>
                        <a:rPr lang="zh-CN" altLang="en-US" sz="1200" dirty="0">
                          <a:latin typeface="Times New Roman" panose="02020603050405020304" pitchFamily="18" charset="0"/>
                        </a:rPr>
                        <a:t>是一种静脉用超短效钙通道阻滞剂，用于治疗严重高血压患者。</a:t>
                      </a:r>
                      <a:endParaRPr lang="zh-CN" altLang="en-US" sz="1200" dirty="0">
                        <a:latin typeface="Times New Roman" panose="02020603050405020304" pitchFamily="18" charset="0"/>
                      </a:endParaRPr>
                    </a:p>
                  </a:txBody>
                  <a:tcPr anchor="ctr"/>
                </a:tc>
              </a:tr>
              <a:tr h="370840">
                <a:tc>
                  <a:txBody>
                    <a:bodyPr/>
                    <a:lstStyle/>
                    <a:p>
                      <a:pPr indent="0" fontAlgn="auto">
                        <a:lnSpc>
                          <a:spcPts val="2000"/>
                        </a:lnSpc>
                      </a:pPr>
                      <a:r>
                        <a:rPr lang="zh-CN" altLang="en-US" sz="1200" b="1" dirty="0">
                          <a:latin typeface="Times New Roman" panose="02020603050405020304" pitchFamily="18" charset="0"/>
                          <a:cs typeface="Times New Roman" panose="02020603050405020304" pitchFamily="18" charset="0"/>
                        </a:rPr>
                        <a:t>美国急性缺血性卒中患者早期管理指南（</a:t>
                      </a:r>
                      <a:r>
                        <a:rPr lang="en-US" altLang="zh-CN" sz="1200" b="1" dirty="0">
                          <a:latin typeface="Times New Roman" panose="02020603050405020304" pitchFamily="18" charset="0"/>
                          <a:cs typeface="Times New Roman" panose="02020603050405020304" pitchFamily="18" charset="0"/>
                        </a:rPr>
                        <a:t>2018</a:t>
                      </a:r>
                      <a:r>
                        <a:rPr lang="zh-CN" altLang="en-US" sz="1200" b="1" dirty="0">
                          <a:latin typeface="Times New Roman" panose="02020603050405020304" pitchFamily="18" charset="0"/>
                          <a:cs typeface="Times New Roman" panose="02020603050405020304" pitchFamily="18" charset="0"/>
                        </a:rPr>
                        <a:t>）</a:t>
                      </a:r>
                      <a:endParaRPr lang="zh-CN" altLang="en-US" sz="1200" b="1" dirty="0">
                        <a:latin typeface="Times New Roman" panose="02020603050405020304" pitchFamily="18" charset="0"/>
                        <a:cs typeface="Times New Roman" panose="02020603050405020304" pitchFamily="18" charset="0"/>
                      </a:endParaRPr>
                    </a:p>
                  </a:txBody>
                  <a:tcPr anchor="ctr"/>
                </a:tc>
                <a:tc>
                  <a:txBody>
                    <a:bodyPr/>
                    <a:lstStyle/>
                    <a:p>
                      <a:pPr indent="0" fontAlgn="auto">
                        <a:lnSpc>
                          <a:spcPts val="2000"/>
                        </a:lnSpc>
                      </a:pPr>
                      <a:r>
                        <a:rPr lang="zh-CN" altLang="en-US" sz="1200" dirty="0">
                          <a:latin typeface="Times New Roman" panose="02020603050405020304" pitchFamily="18" charset="0"/>
                          <a:cs typeface="Times New Roman" panose="02020603050405020304" pitchFamily="18" charset="0"/>
                        </a:rPr>
                        <a:t>美国心脏协会</a:t>
                      </a:r>
                      <a:r>
                        <a:rPr lang="en-US" altLang="zh-CN" sz="1200" dirty="0">
                          <a:latin typeface="Times New Roman" panose="02020603050405020304" pitchFamily="18" charset="0"/>
                          <a:cs typeface="Times New Roman" panose="02020603050405020304" pitchFamily="18" charset="0"/>
                        </a:rPr>
                        <a:t>/</a:t>
                      </a:r>
                      <a:r>
                        <a:rPr lang="zh-CN" altLang="en-US" sz="1200" dirty="0">
                          <a:latin typeface="Times New Roman" panose="02020603050405020304" pitchFamily="18" charset="0"/>
                          <a:cs typeface="Times New Roman" panose="02020603050405020304" pitchFamily="18" charset="0"/>
                        </a:rPr>
                        <a:t>美国卒中协会（</a:t>
                      </a:r>
                      <a:r>
                        <a:rPr lang="en-US" altLang="zh-CN" sz="1200" dirty="0">
                          <a:latin typeface="Times New Roman" panose="02020603050405020304" pitchFamily="18" charset="0"/>
                          <a:cs typeface="Times New Roman" panose="02020603050405020304" pitchFamily="18" charset="0"/>
                        </a:rPr>
                        <a:t>AHA/ASA</a:t>
                      </a:r>
                      <a:r>
                        <a:rPr lang="zh-CN" altLang="en-US" sz="1200" dirty="0">
                          <a:latin typeface="Times New Roman" panose="02020603050405020304" pitchFamily="18" charset="0"/>
                          <a:cs typeface="Times New Roman" panose="02020603050405020304" pitchFamily="18" charset="0"/>
                        </a:rPr>
                        <a:t>）</a:t>
                      </a:r>
                      <a:endParaRPr lang="zh-CN" altLang="en-US" sz="1200" dirty="0">
                        <a:latin typeface="Times New Roman" panose="02020603050405020304" pitchFamily="18" charset="0"/>
                        <a:cs typeface="Times New Roman" panose="02020603050405020304" pitchFamily="18" charset="0"/>
                      </a:endParaRPr>
                    </a:p>
                  </a:txBody>
                  <a:tcPr anchor="ctr"/>
                </a:tc>
                <a:tc>
                  <a:txBody>
                    <a:bodyPr/>
                    <a:lstStyle/>
                    <a:p>
                      <a:pPr indent="0" algn="just" fontAlgn="auto">
                        <a:lnSpc>
                          <a:spcPts val="2000"/>
                        </a:lnSpc>
                      </a:pPr>
                      <a:r>
                        <a:rPr lang="zh-CN" altLang="en-US" sz="1200" dirty="0">
                          <a:latin typeface="Times New Roman" panose="02020603050405020304" pitchFamily="18" charset="0"/>
                          <a:cs typeface="Times New Roman" panose="02020603050405020304" pitchFamily="18" charset="0"/>
                        </a:rPr>
                        <a:t>急性缺血性脑卒中患者动脉高血压的治疗选择：</a:t>
                      </a:r>
                      <a:r>
                        <a:rPr lang="zh-CN" altLang="en-US" sz="1200" dirty="0">
                          <a:solidFill>
                            <a:srgbClr val="FF0000"/>
                          </a:solidFill>
                          <a:latin typeface="Times New Roman" panose="02020603050405020304" pitchFamily="18" charset="0"/>
                          <a:cs typeface="Times New Roman" panose="02020603050405020304" pitchFamily="18" charset="0"/>
                        </a:rPr>
                        <a:t>氯维地平 </a:t>
                      </a:r>
                      <a:r>
                        <a:rPr lang="en-US" altLang="zh-CN" sz="1200" dirty="0">
                          <a:latin typeface="Times New Roman" panose="02020603050405020304" pitchFamily="18" charset="0"/>
                          <a:cs typeface="Times New Roman" panose="02020603050405020304" pitchFamily="18" charset="0"/>
                        </a:rPr>
                        <a:t>1-2 mg/h </a:t>
                      </a:r>
                      <a:r>
                        <a:rPr lang="zh-CN" altLang="en-US" sz="1200" dirty="0">
                          <a:latin typeface="Times New Roman" panose="02020603050405020304" pitchFamily="18" charset="0"/>
                          <a:cs typeface="Times New Roman" panose="02020603050405020304" pitchFamily="18" charset="0"/>
                        </a:rPr>
                        <a:t>静脉注射，每 </a:t>
                      </a:r>
                      <a:r>
                        <a:rPr lang="en-US" altLang="zh-CN" sz="1200" dirty="0">
                          <a:latin typeface="Times New Roman" panose="02020603050405020304" pitchFamily="18" charset="0"/>
                          <a:cs typeface="Times New Roman" panose="02020603050405020304" pitchFamily="18" charset="0"/>
                        </a:rPr>
                        <a:t>2~5 min</a:t>
                      </a:r>
                      <a:r>
                        <a:rPr lang="zh-CN" altLang="en-US" sz="1200" dirty="0">
                          <a:latin typeface="Times New Roman" panose="02020603050405020304" pitchFamily="18" charset="0"/>
                          <a:cs typeface="Times New Roman" panose="02020603050405020304" pitchFamily="18" charset="0"/>
                        </a:rPr>
                        <a:t>加倍剂量直至达到目标血压，最大剂量 </a:t>
                      </a:r>
                      <a:r>
                        <a:rPr lang="en-US" altLang="zh-CN" sz="1200" dirty="0">
                          <a:latin typeface="Times New Roman" panose="02020603050405020304" pitchFamily="18" charset="0"/>
                          <a:cs typeface="Times New Roman" panose="02020603050405020304" pitchFamily="18" charset="0"/>
                        </a:rPr>
                        <a:t>21 mg/h</a:t>
                      </a:r>
                      <a:endParaRPr lang="en-US" altLang="zh-CN" sz="1200" dirty="0">
                        <a:latin typeface="Times New Roman" panose="02020603050405020304" pitchFamily="18" charset="0"/>
                        <a:cs typeface="Times New Roman" panose="02020603050405020304" pitchFamily="18" charset="0"/>
                      </a:endParaRPr>
                    </a:p>
                  </a:txBody>
                  <a:tcPr anchor="ctr"/>
                </a:tc>
              </a:tr>
              <a:tr h="370840">
                <a:tc>
                  <a:txBody>
                    <a:bodyPr/>
                    <a:lstStyle/>
                    <a:p>
                      <a:pPr indent="0" fontAlgn="auto">
                        <a:lnSpc>
                          <a:spcPts val="2000"/>
                        </a:lnSpc>
                      </a:pPr>
                      <a:r>
                        <a:rPr lang="zh-CN" altLang="en-US" sz="1200" b="1" i="0" kern="1200" dirty="0">
                          <a:solidFill>
                            <a:schemeClr val="dk1"/>
                          </a:solidFill>
                          <a:effectLst/>
                          <a:latin typeface="Times New Roman" panose="02020603050405020304" pitchFamily="18" charset="0"/>
                          <a:ea typeface="+mn-ea"/>
                          <a:cs typeface="Times New Roman" panose="02020603050405020304" pitchFamily="18" charset="0"/>
                        </a:rPr>
                        <a:t>成人高血压预防、检测、评估和管理指南（</a:t>
                      </a:r>
                      <a:r>
                        <a:rPr lang="en-US" altLang="zh-CN" sz="1200" b="1" i="0" kern="1200" dirty="0">
                          <a:solidFill>
                            <a:schemeClr val="dk1"/>
                          </a:solidFill>
                          <a:effectLst/>
                          <a:latin typeface="Times New Roman" panose="02020603050405020304" pitchFamily="18" charset="0"/>
                          <a:ea typeface="+mn-ea"/>
                          <a:cs typeface="Times New Roman" panose="02020603050405020304" pitchFamily="18" charset="0"/>
                        </a:rPr>
                        <a:t>2017</a:t>
                      </a:r>
                      <a:r>
                        <a:rPr lang="zh-CN" altLang="en-US" sz="1200" b="1" i="0" kern="1200" dirty="0">
                          <a:solidFill>
                            <a:schemeClr val="dk1"/>
                          </a:solidFill>
                          <a:effectLst/>
                          <a:latin typeface="Times New Roman" panose="02020603050405020304" pitchFamily="18" charset="0"/>
                          <a:ea typeface="+mn-ea"/>
                          <a:cs typeface="Times New Roman" panose="02020603050405020304" pitchFamily="18" charset="0"/>
                        </a:rPr>
                        <a:t>）</a:t>
                      </a:r>
                      <a:endParaRPr lang="zh-CN" altLang="en-US" sz="1200" b="1" i="0" kern="1200" dirty="0">
                        <a:solidFill>
                          <a:schemeClr val="dk1"/>
                        </a:solidFill>
                        <a:effectLst/>
                        <a:latin typeface="Times New Roman" panose="02020603050405020304" pitchFamily="18" charset="0"/>
                        <a:ea typeface="+mn-ea"/>
                        <a:cs typeface="Times New Roman" panose="02020603050405020304" pitchFamily="18" charset="0"/>
                      </a:endParaRPr>
                    </a:p>
                  </a:txBody>
                  <a:tcPr anchor="ctr"/>
                </a:tc>
                <a:tc>
                  <a:txBody>
                    <a:bodyPr/>
                    <a:lstStyle/>
                    <a:p>
                      <a:pPr indent="0" fontAlgn="auto">
                        <a:lnSpc>
                          <a:spcPts val="2000"/>
                        </a:lnSpc>
                      </a:pPr>
                      <a:r>
                        <a:rPr lang="zh-CN" altLang="en-US" sz="1200" dirty="0">
                          <a:latin typeface="Times New Roman" panose="02020603050405020304" pitchFamily="18" charset="0"/>
                          <a:cs typeface="Times New Roman" panose="02020603050405020304" pitchFamily="18" charset="0"/>
                        </a:rPr>
                        <a:t>美国</a:t>
                      </a:r>
                      <a:r>
                        <a:rPr lang="en-US" altLang="zh-CN" sz="1200" dirty="0">
                          <a:latin typeface="Times New Roman" panose="02020603050405020304" pitchFamily="18" charset="0"/>
                          <a:cs typeface="Times New Roman" panose="02020603050405020304" pitchFamily="18" charset="0"/>
                        </a:rPr>
                        <a:t>ACC/AHA</a:t>
                      </a:r>
                      <a:r>
                        <a:rPr lang="zh-CN" altLang="en-US" sz="1200" dirty="0">
                          <a:latin typeface="Times New Roman" panose="02020603050405020304" pitchFamily="18" charset="0"/>
                          <a:cs typeface="Times New Roman" panose="02020603050405020304" pitchFamily="18" charset="0"/>
                        </a:rPr>
                        <a:t>等多个机构</a:t>
                      </a:r>
                      <a:endParaRPr lang="zh-CN" altLang="en-US" sz="1200" dirty="0">
                        <a:latin typeface="Times New Roman" panose="02020603050405020304" pitchFamily="18" charset="0"/>
                        <a:cs typeface="Times New Roman" panose="02020603050405020304" pitchFamily="18" charset="0"/>
                      </a:endParaRPr>
                    </a:p>
                  </a:txBody>
                  <a:tcPr anchor="ctr"/>
                </a:tc>
                <a:tc>
                  <a:txBody>
                    <a:bodyPr/>
                    <a:lstStyle/>
                    <a:p>
                      <a:pPr indent="0" algn="just" fontAlgn="auto">
                        <a:lnSpc>
                          <a:spcPts val="2000"/>
                        </a:lnSpc>
                      </a:pPr>
                      <a:r>
                        <a:rPr lang="zh-CN" altLang="en-US" sz="1200" dirty="0">
                          <a:latin typeface="Times New Roman" panose="02020603050405020304" pitchFamily="18" charset="0"/>
                        </a:rPr>
                        <a:t>用于高血压急症的静脉降压药：</a:t>
                      </a:r>
                      <a:r>
                        <a:rPr lang="zh-CN" altLang="en-US" sz="1200" dirty="0">
                          <a:solidFill>
                            <a:srgbClr val="FF0000"/>
                          </a:solidFill>
                          <a:latin typeface="Times New Roman" panose="02020603050405020304" pitchFamily="18" charset="0"/>
                        </a:rPr>
                        <a:t>氯维地平</a:t>
                      </a:r>
                      <a:r>
                        <a:rPr lang="zh-CN" altLang="en-US" sz="1200" dirty="0">
                          <a:latin typeface="Times New Roman" panose="02020603050405020304" pitchFamily="18" charset="0"/>
                        </a:rPr>
                        <a:t>（与尼卡地平同等推荐）</a:t>
                      </a:r>
                      <a:endParaRPr lang="zh-CN" altLang="en-US" sz="1200" dirty="0">
                        <a:latin typeface="Times New Roman" panose="02020603050405020304" pitchFamily="18" charset="0"/>
                      </a:endParaRPr>
                    </a:p>
                  </a:txBody>
                  <a:tcPr anchor="ctr"/>
                </a:tc>
              </a:tr>
            </a:tbl>
          </a:graphicData>
        </a:graphic>
      </p:graphicFrame>
      <p:sp>
        <p:nvSpPr>
          <p:cNvPr id="3" name="文本框 2"/>
          <p:cNvSpPr txBox="1"/>
          <p:nvPr/>
        </p:nvSpPr>
        <p:spPr>
          <a:xfrm>
            <a:off x="735965" y="918845"/>
            <a:ext cx="6583680" cy="368300"/>
          </a:xfrm>
          <a:prstGeom prst="rect">
            <a:avLst/>
          </a:prstGeom>
          <a:noFill/>
        </p:spPr>
        <p:txBody>
          <a:bodyPr wrap="square" rtlCol="0">
            <a:spAutoFit/>
          </a:bodyPr>
          <a:lstStyle/>
          <a:p>
            <a:r>
              <a:rPr lang="zh-CN" altLang="en-US" b="1" dirty="0">
                <a:solidFill>
                  <a:srgbClr val="FF0000"/>
                </a:solidFill>
                <a:latin typeface="Times New Roman" panose="02020603050405020304" pitchFamily="18" charset="0"/>
              </a:rPr>
              <a:t>氯维地平在国内尚未上市时，就已获得国内权威指南推荐。</a:t>
            </a:r>
            <a:endParaRPr lang="zh-CN" altLang="en-US" b="1" dirty="0">
              <a:solidFill>
                <a:srgbClr val="FF0000"/>
              </a:solidFill>
              <a:latin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流程图: 延期 3"/>
          <p:cNvSpPr/>
          <p:nvPr/>
        </p:nvSpPr>
        <p:spPr>
          <a:xfrm>
            <a:off x="1" y="140144"/>
            <a:ext cx="768096" cy="713232"/>
          </a:xfrm>
          <a:prstGeom prst="flowChartDelay">
            <a:avLst/>
          </a:prstGeom>
          <a:solidFill>
            <a:srgbClr val="3959B9"/>
          </a:solidFill>
          <a:ln>
            <a:solidFill>
              <a:schemeClr val="bg2">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a:latin typeface="Times New Roman" panose="02020603050405020304" pitchFamily="18" charset="0"/>
                <a:cs typeface="Times New Roman" panose="02020603050405020304" pitchFamily="18" charset="0"/>
                <a:sym typeface="Arial" panose="020B0604020202020204" pitchFamily="34" charset="0"/>
              </a:rPr>
              <a:t>03</a:t>
            </a:r>
            <a:endParaRPr lang="en-US" altLang="zh-CN" sz="2800" b="1" dirty="0">
              <a:latin typeface="Times New Roman" panose="02020603050405020304" pitchFamily="18" charset="0"/>
              <a:cs typeface="Times New Roman" panose="02020603050405020304" pitchFamily="18" charset="0"/>
              <a:sym typeface="Arial" panose="020B0604020202020204" pitchFamily="34" charset="0"/>
            </a:endParaRPr>
          </a:p>
        </p:txBody>
      </p:sp>
      <p:sp>
        <p:nvSpPr>
          <p:cNvPr id="5" name="文本框 4"/>
          <p:cNvSpPr txBox="1"/>
          <p:nvPr>
            <p:custDataLst>
              <p:tags r:id="rId1"/>
            </p:custDataLst>
          </p:nvPr>
        </p:nvSpPr>
        <p:spPr>
          <a:xfrm>
            <a:off x="768097" y="205143"/>
            <a:ext cx="10778024" cy="636905"/>
          </a:xfrm>
          <a:prstGeom prst="rect">
            <a:avLst/>
          </a:prstGeom>
          <a:noFill/>
        </p:spPr>
        <p:txBody>
          <a:bodyPr wrap="none" rtlCol="0" anchor="ctr">
            <a:noAutofit/>
          </a:bodyPr>
          <a:lstStyle/>
          <a:p>
            <a:pPr algn="l"/>
            <a:r>
              <a:rPr lang="zh-CN" altLang="en-US" sz="2800" b="1" dirty="0">
                <a:solidFill>
                  <a:srgbClr val="3959B9"/>
                </a:solidFill>
                <a:latin typeface="Times New Roman" panose="02020603050405020304" pitchFamily="18" charset="0"/>
                <a:cs typeface="Times New Roman" panose="02020603050405020304" pitchFamily="18" charset="0"/>
                <a:sym typeface="Arial" panose="020B0604020202020204" pitchFamily="34" charset="0"/>
              </a:rPr>
              <a:t>安全性 </a:t>
            </a:r>
            <a:r>
              <a:rPr lang="en-US" altLang="zh-CN" sz="2800" b="1" dirty="0">
                <a:solidFill>
                  <a:srgbClr val="3959B9"/>
                </a:solidFill>
                <a:latin typeface="Times New Roman" panose="02020603050405020304" pitchFamily="18" charset="0"/>
                <a:cs typeface="Times New Roman" panose="02020603050405020304" pitchFamily="18" charset="0"/>
                <a:sym typeface="Arial" panose="020B0604020202020204" pitchFamily="34" charset="0"/>
              </a:rPr>
              <a:t>— </a:t>
            </a:r>
            <a:r>
              <a:rPr lang="zh-CN" altLang="en-US" sz="2800" b="1" dirty="0">
                <a:solidFill>
                  <a:srgbClr val="3959B9"/>
                </a:solidFill>
                <a:latin typeface="Times New Roman" panose="02020603050405020304" pitchFamily="18" charset="0"/>
                <a:cs typeface="Times New Roman" panose="02020603050405020304" pitchFamily="18" charset="0"/>
                <a:sym typeface="Arial" panose="020B0604020202020204" pitchFamily="34" charset="0"/>
              </a:rPr>
              <a:t>相比参照药尼卡地平注射液安全性更优</a:t>
            </a:r>
            <a:endParaRPr lang="zh-CN" altLang="en-US" sz="2800" b="1" dirty="0">
              <a:solidFill>
                <a:srgbClr val="3959B9"/>
              </a:solidFill>
              <a:latin typeface="Times New Roman" panose="02020603050405020304" pitchFamily="18" charset="0"/>
              <a:cs typeface="Times New Roman" panose="02020603050405020304" pitchFamily="18" charset="0"/>
              <a:sym typeface="Arial" panose="020B0604020202020204" pitchFamily="34" charset="0"/>
            </a:endParaRPr>
          </a:p>
        </p:txBody>
      </p:sp>
      <p:sp>
        <p:nvSpPr>
          <p:cNvPr id="14" name="矩形 13"/>
          <p:cNvSpPr/>
          <p:nvPr/>
        </p:nvSpPr>
        <p:spPr>
          <a:xfrm>
            <a:off x="589915" y="1781175"/>
            <a:ext cx="5506085" cy="1860550"/>
          </a:xfrm>
          <a:prstGeom prst="rect">
            <a:avLst/>
          </a:prstGeom>
        </p:spPr>
        <p:txBody>
          <a:bodyPr wrap="square">
            <a:noAutofit/>
          </a:bodyPr>
          <a:lstStyle/>
          <a:p>
            <a:pPr marL="285750" indent="-285750" algn="just" fontAlgn="auto">
              <a:lnSpc>
                <a:spcPct val="150000"/>
              </a:lnSpc>
              <a:spcBef>
                <a:spcPts val="600"/>
              </a:spcBef>
              <a:buFont typeface="Wingdings" panose="05000000000000000000" pitchFamily="2" charset="2"/>
              <a:buChar char="p"/>
            </a:pPr>
            <a:r>
              <a:rPr lang="zh-CN" altLang="en-US" sz="1400" dirty="0">
                <a:latin typeface="Times New Roman" panose="02020603050405020304" pitchFamily="18" charset="0"/>
                <a:cs typeface="Times New Roman" panose="02020603050405020304" pitchFamily="18" charset="0"/>
                <a:sym typeface="+mn-ea"/>
              </a:rPr>
              <a:t>氯维地平乳状注射液</a:t>
            </a:r>
            <a:r>
              <a:rPr lang="zh-CN" altLang="en-US" sz="1400" b="1" dirty="0">
                <a:solidFill>
                  <a:srgbClr val="FF0000"/>
                </a:solidFill>
                <a:latin typeface="Times New Roman" panose="02020603050405020304" pitchFamily="18" charset="0"/>
                <a:cs typeface="Times New Roman" panose="02020603050405020304" pitchFamily="18" charset="0"/>
              </a:rPr>
              <a:t>总不良反应发生率约</a:t>
            </a:r>
            <a:r>
              <a:rPr lang="en-US" altLang="zh-CN" sz="1400" b="1" dirty="0">
                <a:solidFill>
                  <a:srgbClr val="FF0000"/>
                </a:solidFill>
                <a:latin typeface="Times New Roman" panose="02020603050405020304" pitchFamily="18" charset="0"/>
                <a:cs typeface="Times New Roman" panose="02020603050405020304" pitchFamily="18" charset="0"/>
              </a:rPr>
              <a:t>6.3%</a:t>
            </a:r>
            <a:r>
              <a:rPr lang="zh-CN" altLang="en-US" sz="1400" b="1" dirty="0">
                <a:solidFill>
                  <a:srgbClr val="FF0000"/>
                </a:solidFill>
                <a:latin typeface="Times New Roman" panose="02020603050405020304" pitchFamily="18" charset="0"/>
                <a:cs typeface="Times New Roman" panose="02020603050405020304" pitchFamily="18" charset="0"/>
              </a:rPr>
              <a:t>，无严重不良反应</a:t>
            </a:r>
            <a:r>
              <a:rPr lang="zh-CN" altLang="en-US" sz="1400" dirty="0">
                <a:latin typeface="Times New Roman" panose="02020603050405020304" pitchFamily="18" charset="0"/>
                <a:cs typeface="Times New Roman" panose="02020603050405020304" pitchFamily="18" charset="0"/>
              </a:rPr>
              <a:t>，大多为轻度，呈一过性，停药后消失。</a:t>
            </a:r>
            <a:endParaRPr lang="en-US" altLang="zh-CN" sz="1400" dirty="0">
              <a:latin typeface="Times New Roman" panose="02020603050405020304" pitchFamily="18" charset="0"/>
              <a:cs typeface="Times New Roman" panose="02020603050405020304" pitchFamily="18" charset="0"/>
            </a:endParaRPr>
          </a:p>
          <a:p>
            <a:pPr marL="285750" indent="-285750" algn="just" fontAlgn="auto">
              <a:lnSpc>
                <a:spcPct val="150000"/>
              </a:lnSpc>
              <a:spcBef>
                <a:spcPts val="600"/>
              </a:spcBef>
              <a:buFont typeface="Wingdings" panose="05000000000000000000" pitchFamily="2" charset="2"/>
              <a:buChar char="p"/>
            </a:pPr>
            <a:r>
              <a:rPr lang="en-US" altLang="zh-CN" sz="1400" dirty="0">
                <a:latin typeface="Times New Roman" panose="02020603050405020304" pitchFamily="18" charset="0"/>
                <a:cs typeface="Times New Roman" panose="02020603050405020304" pitchFamily="18" charset="0"/>
              </a:rPr>
              <a:t>II</a:t>
            </a:r>
            <a:r>
              <a:rPr lang="zh-CN" altLang="en-US" sz="1400" dirty="0">
                <a:latin typeface="Times New Roman" panose="02020603050405020304" pitchFamily="18" charset="0"/>
                <a:cs typeface="Times New Roman" panose="02020603050405020304" pitchFamily="18" charset="0"/>
              </a:rPr>
              <a:t>、</a:t>
            </a:r>
            <a:r>
              <a:rPr lang="en-US" altLang="zh-CN" sz="1400" dirty="0">
                <a:latin typeface="Times New Roman" panose="02020603050405020304" pitchFamily="18" charset="0"/>
                <a:cs typeface="Times New Roman" panose="02020603050405020304" pitchFamily="18" charset="0"/>
              </a:rPr>
              <a:t>III</a:t>
            </a:r>
            <a:r>
              <a:rPr lang="zh-CN" altLang="en-US" sz="1400" dirty="0">
                <a:latin typeface="Times New Roman" panose="02020603050405020304" pitchFamily="18" charset="0"/>
                <a:cs typeface="Times New Roman" panose="02020603050405020304" pitchFamily="18" charset="0"/>
              </a:rPr>
              <a:t>期临床试验显示，</a:t>
            </a:r>
            <a:r>
              <a:rPr lang="zh-CN" altLang="en-US" sz="1400" b="1" dirty="0">
                <a:solidFill>
                  <a:srgbClr val="FF0000"/>
                </a:solidFill>
                <a:latin typeface="Times New Roman" panose="02020603050405020304" pitchFamily="18" charset="0"/>
                <a:cs typeface="Times New Roman" panose="02020603050405020304" pitchFamily="18" charset="0"/>
              </a:rPr>
              <a:t>相对尼卡地平注射液，氯维地平乳状注射液的不良反应发生率更低</a:t>
            </a:r>
            <a:r>
              <a:rPr lang="zh-CN" altLang="en-US" sz="1400" dirty="0">
                <a:latin typeface="Times New Roman" panose="02020603050405020304" pitchFamily="18" charset="0"/>
                <a:cs typeface="Times New Roman" panose="02020603050405020304" pitchFamily="18" charset="0"/>
              </a:rPr>
              <a:t>，总体耐受性良好，安全性更佳。</a:t>
            </a:r>
            <a:endParaRPr lang="zh-CN" altLang="en-US" sz="1400" dirty="0">
              <a:latin typeface="Times New Roman" panose="02020603050405020304" pitchFamily="18" charset="0"/>
              <a:cs typeface="Times New Roman" panose="02020603050405020304" pitchFamily="18" charset="0"/>
            </a:endParaRPr>
          </a:p>
        </p:txBody>
      </p:sp>
      <p:sp>
        <p:nvSpPr>
          <p:cNvPr id="20" name="文本框 19"/>
          <p:cNvSpPr txBox="1"/>
          <p:nvPr/>
        </p:nvSpPr>
        <p:spPr>
          <a:xfrm>
            <a:off x="1" y="6596390"/>
            <a:ext cx="6052929" cy="261610"/>
          </a:xfrm>
          <a:prstGeom prst="rect">
            <a:avLst/>
          </a:prstGeom>
          <a:noFill/>
        </p:spPr>
        <p:txBody>
          <a:bodyPr wrap="square" rtlCol="0">
            <a:spAutoFit/>
          </a:bodyPr>
          <a:lstStyle/>
          <a:p>
            <a:r>
              <a:rPr lang="en-US" altLang="zh-CN" sz="1100" dirty="0">
                <a:solidFill>
                  <a:schemeClr val="tx1">
                    <a:lumMod val="50000"/>
                    <a:lumOff val="50000"/>
                  </a:schemeClr>
                </a:solidFill>
                <a:latin typeface="Times New Roman" panose="02020603050405020304" pitchFamily="18" charset="0"/>
                <a:cs typeface="Times New Roman" panose="02020603050405020304" pitchFamily="18" charset="0"/>
              </a:rPr>
              <a:t>1.</a:t>
            </a:r>
            <a:r>
              <a:rPr lang="zh-CN" altLang="en-US" sz="1100" dirty="0">
                <a:solidFill>
                  <a:schemeClr val="tx1">
                    <a:lumMod val="50000"/>
                    <a:lumOff val="50000"/>
                  </a:schemeClr>
                </a:solidFill>
                <a:latin typeface="Times New Roman" panose="02020603050405020304" pitchFamily="18" charset="0"/>
                <a:cs typeface="Times New Roman" panose="02020603050405020304" pitchFamily="18" charset="0"/>
              </a:rPr>
              <a:t>本品</a:t>
            </a:r>
            <a:r>
              <a:rPr lang="en-US" altLang="zh-CN" sz="1100" dirty="0">
                <a:solidFill>
                  <a:schemeClr val="tx1">
                    <a:lumMod val="50000"/>
                    <a:lumOff val="50000"/>
                  </a:schemeClr>
                </a:solidFill>
                <a:latin typeface="Times New Roman" panose="02020603050405020304" pitchFamily="18" charset="0"/>
                <a:cs typeface="Times New Roman" panose="02020603050405020304" pitchFamily="18" charset="0"/>
              </a:rPr>
              <a:t>III</a:t>
            </a:r>
            <a:r>
              <a:rPr lang="zh-CN" altLang="en-US" sz="1100" dirty="0">
                <a:solidFill>
                  <a:schemeClr val="tx1">
                    <a:lumMod val="50000"/>
                    <a:lumOff val="50000"/>
                  </a:schemeClr>
                </a:solidFill>
                <a:latin typeface="Times New Roman" panose="02020603050405020304" pitchFamily="18" charset="0"/>
                <a:cs typeface="Times New Roman" panose="02020603050405020304" pitchFamily="18" charset="0"/>
              </a:rPr>
              <a:t>期临床试验报告     </a:t>
            </a:r>
            <a:r>
              <a:rPr lang="en-US" altLang="zh-CN" sz="1100" dirty="0">
                <a:solidFill>
                  <a:schemeClr val="tx1">
                    <a:lumMod val="50000"/>
                    <a:lumOff val="50000"/>
                  </a:schemeClr>
                </a:solidFill>
                <a:latin typeface="Times New Roman" panose="02020603050405020304" pitchFamily="18" charset="0"/>
                <a:cs typeface="Times New Roman" panose="02020603050405020304" pitchFamily="18" charset="0"/>
              </a:rPr>
              <a:t>2.</a:t>
            </a:r>
            <a:r>
              <a:rPr lang="zh-CN" altLang="en-US" sz="1100" dirty="0">
                <a:solidFill>
                  <a:schemeClr val="tx1">
                    <a:lumMod val="50000"/>
                    <a:lumOff val="50000"/>
                  </a:schemeClr>
                </a:solidFill>
                <a:latin typeface="Times New Roman" panose="02020603050405020304" pitchFamily="18" charset="0"/>
                <a:cs typeface="Times New Roman" panose="02020603050405020304" pitchFamily="18" charset="0"/>
              </a:rPr>
              <a:t>本品说明书、尼卡地平注射液说明书</a:t>
            </a:r>
            <a:endParaRPr lang="en-US" altLang="zh-CN" sz="1100" dirty="0">
              <a:solidFill>
                <a:schemeClr val="tx1">
                  <a:lumMod val="50000"/>
                  <a:lumOff val="50000"/>
                </a:schemeClr>
              </a:solidFill>
              <a:latin typeface="Times New Roman" panose="02020603050405020304" pitchFamily="18" charset="0"/>
              <a:cs typeface="Times New Roman" panose="02020603050405020304" pitchFamily="18" charset="0"/>
            </a:endParaRPr>
          </a:p>
        </p:txBody>
      </p:sp>
      <p:sp>
        <p:nvSpPr>
          <p:cNvPr id="3" name="文本框 2"/>
          <p:cNvSpPr txBox="1"/>
          <p:nvPr/>
        </p:nvSpPr>
        <p:spPr>
          <a:xfrm>
            <a:off x="6252845" y="1781175"/>
            <a:ext cx="5390515" cy="1537970"/>
          </a:xfrm>
          <a:prstGeom prst="rect">
            <a:avLst/>
          </a:prstGeom>
          <a:noFill/>
          <a:ln>
            <a:noFill/>
          </a:ln>
        </p:spPr>
        <p:txBody>
          <a:bodyPr wrap="square">
            <a:spAutoFit/>
          </a:bodyPr>
          <a:lstStyle/>
          <a:p>
            <a:pPr marL="285750" indent="-285750" algn="just" fontAlgn="auto">
              <a:lnSpc>
                <a:spcPct val="100000"/>
              </a:lnSpc>
              <a:spcBef>
                <a:spcPts val="600"/>
              </a:spcBef>
              <a:buFont typeface="Wingdings" panose="05000000000000000000" pitchFamily="2" charset="2"/>
              <a:buChar char="p"/>
            </a:pPr>
            <a:r>
              <a:rPr lang="zh-CN" altLang="en-US" sz="1400" dirty="0">
                <a:ln>
                  <a:noFill/>
                </a:ln>
                <a:solidFill>
                  <a:schemeClr val="tx1"/>
                </a:solidFill>
                <a:latin typeface="Times New Roman" panose="02020603050405020304" pitchFamily="18" charset="0"/>
                <a:cs typeface="Times New Roman" panose="02020603050405020304" pitchFamily="18" charset="0"/>
              </a:rPr>
              <a:t>氯维地平乳状注射液</a:t>
            </a:r>
            <a:r>
              <a:rPr lang="zh-CN" altLang="en-US" sz="1400" b="1" dirty="0">
                <a:ln>
                  <a:noFill/>
                </a:ln>
                <a:solidFill>
                  <a:schemeClr val="tx1"/>
                </a:solidFill>
                <a:latin typeface="Times New Roman" panose="02020603050405020304" pitchFamily="18" charset="0"/>
                <a:cs typeface="Times New Roman" panose="02020603050405020304" pitchFamily="18" charset="0"/>
              </a:rPr>
              <a:t>通过酯酶代谢，体内无蓄积，</a:t>
            </a:r>
            <a:r>
              <a:rPr lang="zh-CN" altLang="en-US" sz="1400" b="1" dirty="0">
                <a:ln>
                  <a:noFill/>
                </a:ln>
                <a:solidFill>
                  <a:srgbClr val="FF0000"/>
                </a:solidFill>
                <a:latin typeface="Times New Roman" panose="02020603050405020304" pitchFamily="18" charset="0"/>
                <a:cs typeface="Times New Roman" panose="02020603050405020304" pitchFamily="18" charset="0"/>
              </a:rPr>
              <a:t>肝肾器官负担小</a:t>
            </a:r>
            <a:r>
              <a:rPr lang="zh-CN" altLang="en-US" sz="1400" dirty="0">
                <a:ln>
                  <a:noFill/>
                </a:ln>
                <a:solidFill>
                  <a:schemeClr val="tx1"/>
                </a:solidFill>
                <a:latin typeface="Times New Roman" panose="02020603050405020304" pitchFamily="18" charset="0"/>
                <a:cs typeface="Times New Roman" panose="02020603050405020304" pitchFamily="18" charset="0"/>
              </a:rPr>
              <a:t>。</a:t>
            </a:r>
            <a:endParaRPr lang="en-US" altLang="zh-CN" sz="1400" b="1" dirty="0">
              <a:ln>
                <a:noFill/>
              </a:ln>
              <a:solidFill>
                <a:srgbClr val="FF0000"/>
              </a:solidFill>
              <a:latin typeface="Times New Roman" panose="02020603050405020304" pitchFamily="18" charset="0"/>
              <a:cs typeface="Times New Roman" panose="02020603050405020304" pitchFamily="18" charset="0"/>
            </a:endParaRPr>
          </a:p>
          <a:p>
            <a:pPr marL="285750" indent="-285750" algn="just" fontAlgn="auto">
              <a:lnSpc>
                <a:spcPct val="100000"/>
              </a:lnSpc>
              <a:spcBef>
                <a:spcPts val="600"/>
              </a:spcBef>
              <a:buFont typeface="Wingdings" panose="05000000000000000000" pitchFamily="2" charset="2"/>
              <a:buChar char="p"/>
            </a:pPr>
            <a:r>
              <a:rPr lang="zh-CN" altLang="en-US" sz="1400" dirty="0">
                <a:ln>
                  <a:noFill/>
                </a:ln>
                <a:solidFill>
                  <a:schemeClr val="tx1"/>
                </a:solidFill>
                <a:latin typeface="Times New Roman" panose="02020603050405020304" pitchFamily="18" charset="0"/>
                <a:cs typeface="Times New Roman" panose="02020603050405020304" pitchFamily="18" charset="0"/>
                <a:sym typeface="+mn-ea"/>
              </a:rPr>
              <a:t>氯维地平乳状注射液</a:t>
            </a:r>
            <a:r>
              <a:rPr lang="zh-CN" altLang="en-US" sz="1400" b="1" dirty="0">
                <a:ln>
                  <a:noFill/>
                </a:ln>
                <a:solidFill>
                  <a:schemeClr val="tx1"/>
                </a:solidFill>
                <a:latin typeface="Times New Roman" panose="02020603050405020304" pitchFamily="18" charset="0"/>
                <a:cs typeface="Times New Roman" panose="02020603050405020304" pitchFamily="18" charset="0"/>
              </a:rPr>
              <a:t>不经肝药酶代谢，</a:t>
            </a:r>
            <a:r>
              <a:rPr lang="zh-CN" altLang="en-US" sz="1400" b="1" dirty="0">
                <a:ln>
                  <a:noFill/>
                </a:ln>
                <a:solidFill>
                  <a:srgbClr val="FF0000"/>
                </a:solidFill>
                <a:latin typeface="Times New Roman" panose="02020603050405020304" pitchFamily="18" charset="0"/>
                <a:cs typeface="Times New Roman" panose="02020603050405020304" pitchFamily="18" charset="0"/>
              </a:rPr>
              <a:t>药物相互作用少</a:t>
            </a:r>
            <a:r>
              <a:rPr lang="zh-CN" altLang="en-US" sz="1400" dirty="0">
                <a:ln>
                  <a:noFill/>
                </a:ln>
                <a:solidFill>
                  <a:srgbClr val="FF0000"/>
                </a:solidFill>
                <a:latin typeface="Times New Roman" panose="02020603050405020304" pitchFamily="18" charset="0"/>
                <a:cs typeface="Times New Roman" panose="02020603050405020304" pitchFamily="18" charset="0"/>
              </a:rPr>
              <a:t>，</a:t>
            </a:r>
            <a:r>
              <a:rPr lang="zh-CN" altLang="en-US" sz="1400" b="1" dirty="0">
                <a:ln>
                  <a:noFill/>
                </a:ln>
                <a:solidFill>
                  <a:srgbClr val="FF0000"/>
                </a:solidFill>
                <a:latin typeface="Times New Roman" panose="02020603050405020304" pitchFamily="18" charset="0"/>
                <a:cs typeface="Times New Roman" panose="02020603050405020304" pitchFamily="18" charset="0"/>
              </a:rPr>
              <a:t>联合用药顾虑小</a:t>
            </a:r>
            <a:r>
              <a:rPr lang="zh-CN" altLang="en-US" sz="1400" dirty="0">
                <a:ln>
                  <a:noFill/>
                </a:ln>
                <a:solidFill>
                  <a:schemeClr val="tx1"/>
                </a:solidFill>
                <a:latin typeface="Times New Roman" panose="02020603050405020304" pitchFamily="18" charset="0"/>
                <a:cs typeface="Times New Roman" panose="02020603050405020304" pitchFamily="18" charset="0"/>
              </a:rPr>
              <a:t>。</a:t>
            </a:r>
            <a:endParaRPr lang="en-US" altLang="zh-CN" sz="1400" b="1" dirty="0">
              <a:ln>
                <a:noFill/>
              </a:ln>
              <a:solidFill>
                <a:srgbClr val="FF0000"/>
              </a:solidFill>
              <a:latin typeface="Times New Roman" panose="02020603050405020304" pitchFamily="18" charset="0"/>
              <a:cs typeface="Times New Roman" panose="02020603050405020304" pitchFamily="18" charset="0"/>
            </a:endParaRPr>
          </a:p>
          <a:p>
            <a:pPr marL="285750" indent="-285750" algn="just" fontAlgn="auto">
              <a:lnSpc>
                <a:spcPct val="100000"/>
              </a:lnSpc>
              <a:spcBef>
                <a:spcPts val="600"/>
              </a:spcBef>
              <a:buFont typeface="Wingdings" panose="05000000000000000000" pitchFamily="2" charset="2"/>
              <a:buChar char="p"/>
            </a:pPr>
            <a:r>
              <a:rPr lang="zh-CN" altLang="en-US" sz="1400" dirty="0">
                <a:ln>
                  <a:noFill/>
                </a:ln>
                <a:solidFill>
                  <a:schemeClr val="tx1"/>
                </a:solidFill>
                <a:latin typeface="Times New Roman" panose="02020603050405020304" pitchFamily="18" charset="0"/>
                <a:cs typeface="Times New Roman" panose="02020603050405020304" pitchFamily="18" charset="0"/>
              </a:rPr>
              <a:t>尼卡地平注射液主要经</a:t>
            </a:r>
            <a:r>
              <a:rPr lang="en-US" altLang="zh-CN" sz="1400" dirty="0">
                <a:ln>
                  <a:noFill/>
                </a:ln>
                <a:solidFill>
                  <a:schemeClr val="tx1"/>
                </a:solidFill>
                <a:latin typeface="Times New Roman" panose="02020603050405020304" pitchFamily="18" charset="0"/>
                <a:cs typeface="Times New Roman" panose="02020603050405020304" pitchFamily="18" charset="0"/>
              </a:rPr>
              <a:t>CYP3A4</a:t>
            </a:r>
            <a:r>
              <a:rPr lang="zh-CN" altLang="en-US" sz="1400" dirty="0">
                <a:ln>
                  <a:noFill/>
                </a:ln>
                <a:solidFill>
                  <a:schemeClr val="tx1"/>
                </a:solidFill>
                <a:latin typeface="Times New Roman" panose="02020603050405020304" pitchFamily="18" charset="0"/>
                <a:cs typeface="Times New Roman" panose="02020603050405020304" pitchFamily="18" charset="0"/>
              </a:rPr>
              <a:t>代谢，增加药物联用风险</a:t>
            </a:r>
            <a:r>
              <a:rPr lang="zh-CN" altLang="en-US" sz="1400" b="1" dirty="0">
                <a:ln>
                  <a:noFill/>
                </a:ln>
                <a:solidFill>
                  <a:schemeClr val="tx1"/>
                </a:solidFill>
                <a:latin typeface="Times New Roman" panose="02020603050405020304" pitchFamily="18" charset="0"/>
                <a:cs typeface="Times New Roman" panose="02020603050405020304" pitchFamily="18" charset="0"/>
              </a:rPr>
              <a:t>、</a:t>
            </a:r>
            <a:r>
              <a:rPr lang="zh-CN" altLang="en-US" sz="1400" b="1" dirty="0">
                <a:ln>
                  <a:noFill/>
                </a:ln>
                <a:solidFill>
                  <a:srgbClr val="FF0000"/>
                </a:solidFill>
                <a:latin typeface="Times New Roman" panose="02020603050405020304" pitchFamily="18" charset="0"/>
                <a:cs typeface="Times New Roman" panose="02020603050405020304" pitchFamily="18" charset="0"/>
              </a:rPr>
              <a:t>不适宜肝肾功能受损患者</a:t>
            </a:r>
            <a:r>
              <a:rPr lang="en-US" altLang="zh-CN" sz="1400" baseline="30000" dirty="0">
                <a:ln>
                  <a:noFill/>
                </a:ln>
                <a:solidFill>
                  <a:srgbClr val="FF0000"/>
                </a:solidFill>
                <a:latin typeface="Times New Roman" panose="02020603050405020304" pitchFamily="18" charset="0"/>
                <a:cs typeface="Times New Roman" panose="02020603050405020304" pitchFamily="18" charset="0"/>
              </a:rPr>
              <a:t>2</a:t>
            </a:r>
            <a:r>
              <a:rPr lang="zh-CN" altLang="en-US" sz="1400" dirty="0">
                <a:ln>
                  <a:noFill/>
                </a:ln>
                <a:solidFill>
                  <a:schemeClr val="tx1"/>
                </a:solidFill>
                <a:latin typeface="Times New Roman" panose="02020603050405020304" pitchFamily="18" charset="0"/>
                <a:cs typeface="Times New Roman" panose="02020603050405020304" pitchFamily="18" charset="0"/>
              </a:rPr>
              <a:t>。</a:t>
            </a:r>
            <a:endParaRPr lang="zh-CN" altLang="en-US" sz="1400" dirty="0">
              <a:ln>
                <a:noFill/>
              </a:ln>
              <a:solidFill>
                <a:schemeClr val="tx1"/>
              </a:solidFill>
              <a:latin typeface="Times New Roman" panose="02020603050405020304" pitchFamily="18" charset="0"/>
              <a:cs typeface="Times New Roman" panose="02020603050405020304" pitchFamily="18" charset="0"/>
            </a:endParaRPr>
          </a:p>
        </p:txBody>
      </p:sp>
      <p:sp>
        <p:nvSpPr>
          <p:cNvPr id="7" name="矩形 6"/>
          <p:cNvSpPr/>
          <p:nvPr/>
        </p:nvSpPr>
        <p:spPr>
          <a:xfrm>
            <a:off x="6391910" y="1379220"/>
            <a:ext cx="5751195" cy="428625"/>
          </a:xfrm>
          <a:prstGeom prst="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zh-CN" altLang="en-US" sz="1600" b="1" u="sng" dirty="0">
                <a:ln>
                  <a:noFill/>
                </a:ln>
                <a:solidFill>
                  <a:schemeClr val="tx1"/>
                </a:solidFill>
                <a:latin typeface="Times New Roman" panose="02020603050405020304" pitchFamily="18" charset="0"/>
                <a:ea typeface="微软雅黑" panose="020B0503020204020204" charset="-122"/>
                <a:sym typeface="Arial" panose="020B0604020202020204" pitchFamily="34" charset="0"/>
              </a:rPr>
              <a:t>氯维地平</a:t>
            </a:r>
            <a:r>
              <a:rPr lang="zh-CN" altLang="en-US" sz="1600" b="1" u="sng" dirty="0">
                <a:ln>
                  <a:noFill/>
                </a:ln>
                <a:solidFill>
                  <a:schemeClr val="tx1"/>
                </a:solidFill>
                <a:latin typeface="Times New Roman" panose="02020603050405020304" pitchFamily="18" charset="0"/>
                <a:ea typeface="微软雅黑" panose="020B0503020204020204" charset="-122"/>
                <a:sym typeface="+mn-ea"/>
              </a:rPr>
              <a:t>乳状注射液</a:t>
            </a:r>
            <a:r>
              <a:rPr lang="zh-CN" altLang="en-US" sz="1600" b="1" u="sng" dirty="0">
                <a:ln>
                  <a:noFill/>
                </a:ln>
                <a:solidFill>
                  <a:schemeClr val="tx1"/>
                </a:solidFill>
                <a:latin typeface="Times New Roman" panose="02020603050405020304" pitchFamily="18" charset="0"/>
                <a:ea typeface="微软雅黑" panose="020B0503020204020204" charset="-122"/>
                <a:sym typeface="Arial" panose="020B0604020202020204" pitchFamily="34" charset="0"/>
              </a:rPr>
              <a:t>对肝肾功能影响小，药物相互作用少</a:t>
            </a:r>
            <a:endParaRPr lang="zh-CN" altLang="en-US" sz="1600" b="1" u="sng" dirty="0">
              <a:ln>
                <a:noFill/>
              </a:ln>
              <a:solidFill>
                <a:schemeClr val="tx1"/>
              </a:solidFill>
              <a:latin typeface="Times New Roman" panose="02020603050405020304" pitchFamily="18" charset="0"/>
              <a:ea typeface="微软雅黑" panose="020B0503020204020204" charset="-122"/>
              <a:sym typeface="Arial" panose="020B0604020202020204" pitchFamily="34" charset="0"/>
            </a:endParaRPr>
          </a:p>
        </p:txBody>
      </p:sp>
      <p:sp>
        <p:nvSpPr>
          <p:cNvPr id="17" name="矩形 16"/>
          <p:cNvSpPr/>
          <p:nvPr>
            <p:custDataLst>
              <p:tags r:id="rId2"/>
            </p:custDataLst>
          </p:nvPr>
        </p:nvSpPr>
        <p:spPr>
          <a:xfrm>
            <a:off x="696595" y="1045210"/>
            <a:ext cx="5356860" cy="247650"/>
          </a:xfrm>
          <a:prstGeom prst="rect">
            <a:avLst/>
          </a:prstGeom>
          <a:solidFill>
            <a:schemeClr val="accent1"/>
          </a:solidFill>
          <a:ln>
            <a:noFill/>
          </a:ln>
          <a:effectLst>
            <a:outerShdw blurRad="254000" dist="101600" dir="2700000" algn="tl" rotWithShape="0">
              <a:schemeClr val="bg1">
                <a:lumMod val="75000"/>
                <a:alpha val="40000"/>
              </a:schemeClr>
            </a:outerShdw>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tx1"/>
              </a:solidFill>
              <a:sym typeface="+mn-ea"/>
            </a:endParaRPr>
          </a:p>
        </p:txBody>
      </p:sp>
      <p:sp>
        <p:nvSpPr>
          <p:cNvPr id="25" name="矩形 24"/>
          <p:cNvSpPr/>
          <p:nvPr>
            <p:custDataLst>
              <p:tags r:id="rId3"/>
            </p:custDataLst>
          </p:nvPr>
        </p:nvSpPr>
        <p:spPr>
          <a:xfrm>
            <a:off x="6443345" y="1056005"/>
            <a:ext cx="5157470" cy="247650"/>
          </a:xfrm>
          <a:prstGeom prst="rect">
            <a:avLst/>
          </a:prstGeom>
          <a:solidFill>
            <a:schemeClr val="accent2"/>
          </a:solidFill>
          <a:ln>
            <a:noFill/>
          </a:ln>
          <a:effectLst>
            <a:outerShdw blurRad="254000" dist="101600" dir="2700000" algn="tl" rotWithShape="0">
              <a:schemeClr val="bg1">
                <a:lumMod val="75000"/>
                <a:alpha val="40000"/>
              </a:schemeClr>
            </a:outerShdw>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tx1"/>
              </a:solidFill>
              <a:sym typeface="+mn-ea"/>
            </a:endParaRPr>
          </a:p>
        </p:txBody>
      </p:sp>
      <p:sp>
        <p:nvSpPr>
          <p:cNvPr id="29" name="矩形 28"/>
          <p:cNvSpPr/>
          <p:nvPr/>
        </p:nvSpPr>
        <p:spPr>
          <a:xfrm>
            <a:off x="695960" y="1352550"/>
            <a:ext cx="4970780" cy="428625"/>
          </a:xfrm>
          <a:prstGeom prst="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zh-CN" altLang="en-US" sz="1600" b="1" u="sng" dirty="0">
                <a:ln>
                  <a:noFill/>
                </a:ln>
                <a:solidFill>
                  <a:schemeClr val="tx1"/>
                </a:solidFill>
                <a:latin typeface="Times New Roman" panose="02020603050405020304" pitchFamily="18" charset="0"/>
                <a:ea typeface="微软雅黑" panose="020B0503020204020204" charset="-122"/>
                <a:sym typeface="Arial" panose="020B0604020202020204" pitchFamily="34" charset="0"/>
              </a:rPr>
              <a:t>氯维地平</a:t>
            </a:r>
            <a:r>
              <a:rPr lang="zh-CN" altLang="en-US" sz="1600" b="1" u="sng" dirty="0">
                <a:ln>
                  <a:noFill/>
                </a:ln>
                <a:solidFill>
                  <a:schemeClr val="tx1"/>
                </a:solidFill>
                <a:latin typeface="Times New Roman" panose="02020603050405020304" pitchFamily="18" charset="0"/>
                <a:ea typeface="微软雅黑" panose="020B0503020204020204" charset="-122"/>
                <a:sym typeface="+mn-ea"/>
              </a:rPr>
              <a:t>乳状注射液不良反应发生率低，安全性好</a:t>
            </a:r>
            <a:endParaRPr lang="zh-CN" altLang="en-US" sz="1600" b="1" u="sng" dirty="0">
              <a:ln>
                <a:noFill/>
              </a:ln>
              <a:solidFill>
                <a:schemeClr val="tx1"/>
              </a:solidFill>
              <a:latin typeface="Times New Roman" panose="02020603050405020304" pitchFamily="18" charset="0"/>
              <a:ea typeface="微软雅黑" panose="020B0503020204020204" charset="-122"/>
              <a:sym typeface="+mn-ea"/>
            </a:endParaRPr>
          </a:p>
        </p:txBody>
      </p:sp>
      <p:graphicFrame>
        <p:nvGraphicFramePr>
          <p:cNvPr id="31" name="表格 30"/>
          <p:cNvGraphicFramePr>
            <a:graphicFrameLocks noGrp="1"/>
          </p:cNvGraphicFramePr>
          <p:nvPr>
            <p:custDataLst>
              <p:tags r:id="rId4"/>
            </p:custDataLst>
          </p:nvPr>
        </p:nvGraphicFramePr>
        <p:xfrm>
          <a:off x="873125" y="3413760"/>
          <a:ext cx="10325100" cy="2959100"/>
        </p:xfrm>
        <a:graphic>
          <a:graphicData uri="http://schemas.openxmlformats.org/drawingml/2006/table">
            <a:tbl>
              <a:tblPr firstRow="1" bandRow="1">
                <a:tableStyleId>{6E25E649-3F16-4E02-A733-19D2CDBF48F0}</a:tableStyleId>
              </a:tblPr>
              <a:tblGrid>
                <a:gridCol w="2436495"/>
                <a:gridCol w="3251200"/>
                <a:gridCol w="2353310"/>
                <a:gridCol w="2284095"/>
              </a:tblGrid>
              <a:tr h="518160">
                <a:tc>
                  <a:txBody>
                    <a:bodyPr/>
                    <a:lstStyle/>
                    <a:p>
                      <a:pPr algn="ctr"/>
                      <a:r>
                        <a:rPr lang="zh-CN" altLang="en-US" sz="1400" dirty="0">
                          <a:latin typeface="Times New Roman" panose="02020603050405020304" pitchFamily="18" charset="0"/>
                        </a:rPr>
                        <a:t>指标</a:t>
                      </a:r>
                      <a:endParaRPr lang="zh-CN" altLang="en-US" sz="1400" dirty="0">
                        <a:solidFill>
                          <a:schemeClr val="tx1"/>
                        </a:solidFill>
                        <a:latin typeface="Times New Roman" panose="02020603050405020304" pitchFamily="18" charset="0"/>
                        <a:ea typeface="微软雅黑" panose="020B0503020204020204" charset="-122"/>
                      </a:endParaRPr>
                    </a:p>
                  </a:txBody>
                  <a:tcPr anchor="ctr">
                    <a:solidFill>
                      <a:schemeClr val="accent1">
                        <a:lumMod val="75000"/>
                      </a:schemeClr>
                    </a:solidFill>
                  </a:tcPr>
                </a:tc>
                <a:tc>
                  <a:txBody>
                    <a:bodyPr/>
                    <a:lstStyle/>
                    <a:p>
                      <a:pPr algn="ctr"/>
                      <a:r>
                        <a:rPr lang="zh-CN" altLang="en-US" sz="1400" dirty="0">
                          <a:latin typeface="Times New Roman" panose="02020603050405020304" pitchFamily="18" charset="0"/>
                        </a:rPr>
                        <a:t>具体表现</a:t>
                      </a:r>
                      <a:endParaRPr lang="zh-CN" altLang="en-US" sz="1400" dirty="0">
                        <a:solidFill>
                          <a:schemeClr val="tx1"/>
                        </a:solidFill>
                        <a:latin typeface="Times New Roman" panose="02020603050405020304" pitchFamily="18" charset="0"/>
                        <a:ea typeface="微软雅黑" panose="020B0503020204020204" charset="-122"/>
                      </a:endParaRPr>
                    </a:p>
                  </a:txBody>
                  <a:tcPr anchor="ctr">
                    <a:solidFill>
                      <a:schemeClr val="accent1">
                        <a:lumMod val="75000"/>
                      </a:schemeClr>
                    </a:solidFill>
                  </a:tcPr>
                </a:tc>
                <a:tc>
                  <a:txBody>
                    <a:bodyPr/>
                    <a:lstStyle/>
                    <a:p>
                      <a:pPr algn="ctr"/>
                      <a:r>
                        <a:rPr lang="zh-CN" altLang="en-US" sz="1400" dirty="0">
                          <a:solidFill>
                            <a:schemeClr val="bg1"/>
                          </a:solidFill>
                          <a:latin typeface="Times New Roman" panose="02020603050405020304" pitchFamily="18" charset="0"/>
                        </a:rPr>
                        <a:t>氯维地平</a:t>
                      </a:r>
                      <a:endParaRPr lang="zh-CN" altLang="en-US" sz="1400" dirty="0">
                        <a:solidFill>
                          <a:schemeClr val="bg1"/>
                        </a:solidFill>
                        <a:latin typeface="Times New Roman" panose="02020603050405020304" pitchFamily="18" charset="0"/>
                      </a:endParaRPr>
                    </a:p>
                    <a:p>
                      <a:pPr algn="ctr"/>
                      <a:r>
                        <a:rPr lang="zh-CN" altLang="en-US" sz="1400" dirty="0">
                          <a:solidFill>
                            <a:schemeClr val="bg1"/>
                          </a:solidFill>
                          <a:latin typeface="Times New Roman" panose="02020603050405020304" pitchFamily="18" charset="0"/>
                        </a:rPr>
                        <a:t>乳状注射液</a:t>
                      </a:r>
                      <a:endParaRPr lang="zh-CN" altLang="en-US" sz="1400" dirty="0">
                        <a:solidFill>
                          <a:schemeClr val="bg1"/>
                        </a:solidFill>
                        <a:latin typeface="Times New Roman" panose="02020603050405020304" pitchFamily="18" charset="0"/>
                        <a:ea typeface="微软雅黑" panose="020B0503020204020204" charset="-122"/>
                      </a:endParaRPr>
                    </a:p>
                  </a:txBody>
                  <a:tcPr anchor="ctr">
                    <a:solidFill>
                      <a:schemeClr val="accent1">
                        <a:lumMod val="75000"/>
                      </a:schemeClr>
                    </a:solidFill>
                  </a:tcPr>
                </a:tc>
                <a:tc>
                  <a:txBody>
                    <a:bodyPr/>
                    <a:lstStyle/>
                    <a:p>
                      <a:pPr algn="ctr"/>
                      <a:r>
                        <a:rPr lang="zh-CN" altLang="en-US" sz="1400" dirty="0">
                          <a:latin typeface="Times New Roman" panose="02020603050405020304" pitchFamily="18" charset="0"/>
                        </a:rPr>
                        <a:t>尼卡地平</a:t>
                      </a:r>
                      <a:endParaRPr lang="zh-CN" altLang="en-US" sz="1400" dirty="0">
                        <a:latin typeface="Times New Roman" panose="02020603050405020304" pitchFamily="18" charset="0"/>
                      </a:endParaRPr>
                    </a:p>
                    <a:p>
                      <a:pPr algn="ctr"/>
                      <a:r>
                        <a:rPr lang="zh-CN" altLang="en-US" sz="1400" dirty="0">
                          <a:latin typeface="Times New Roman" panose="02020603050405020304" pitchFamily="18" charset="0"/>
                        </a:rPr>
                        <a:t>注射液</a:t>
                      </a:r>
                      <a:endParaRPr lang="zh-CN" altLang="en-US" sz="1400" dirty="0">
                        <a:solidFill>
                          <a:schemeClr val="tx1"/>
                        </a:solidFill>
                        <a:latin typeface="Times New Roman" panose="02020603050405020304" pitchFamily="18" charset="0"/>
                        <a:ea typeface="微软雅黑" panose="020B0503020204020204" charset="-122"/>
                      </a:endParaRPr>
                    </a:p>
                  </a:txBody>
                  <a:tcPr anchor="ctr">
                    <a:solidFill>
                      <a:schemeClr val="accent1">
                        <a:lumMod val="75000"/>
                      </a:schemeClr>
                    </a:solidFill>
                  </a:tcPr>
                </a:tc>
              </a:tr>
              <a:tr h="304800">
                <a:tc rowSpan="2">
                  <a:txBody>
                    <a:bodyPr/>
                    <a:lstStyle/>
                    <a:p>
                      <a:pPr algn="ctr">
                        <a:buClrTx/>
                        <a:buSzTx/>
                        <a:buFontTx/>
                      </a:pPr>
                      <a:r>
                        <a:rPr lang="zh-CN" altLang="en-US" sz="1200" dirty="0">
                          <a:latin typeface="Times New Roman" panose="02020603050405020304" pitchFamily="18" charset="0"/>
                        </a:rPr>
                        <a:t>不良反应总体指标</a:t>
                      </a:r>
                      <a:endParaRPr lang="zh-CN" altLang="en-US" sz="1200" dirty="0">
                        <a:latin typeface="Times New Roman" panose="02020603050405020304" pitchFamily="18" charset="0"/>
                      </a:endParaRPr>
                    </a:p>
                  </a:txBody>
                  <a:tcPr anchor="ctr">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zh-CN" altLang="en-US" sz="1400" kern="1200" dirty="0">
                          <a:effectLst/>
                          <a:latin typeface="Times New Roman" panose="02020603050405020304" pitchFamily="18" charset="0"/>
                        </a:rPr>
                        <a:t>不良反应发生率</a:t>
                      </a:r>
                      <a:endParaRPr lang="zh-CN" altLang="en-US" sz="1400" kern="1200" dirty="0">
                        <a:solidFill>
                          <a:schemeClr val="tx1"/>
                        </a:solidFill>
                        <a:effectLst/>
                        <a:latin typeface="Times New Roman" panose="02020603050405020304" pitchFamily="18" charset="0"/>
                        <a:ea typeface="微软雅黑" panose="020B0503020204020204" charset="-122"/>
                        <a:cs typeface="+mn-cs"/>
                      </a:endParaRPr>
                    </a:p>
                  </a:txBody>
                  <a:tcPr anchor="ctr">
                    <a:solidFill>
                      <a:schemeClr val="bg1">
                        <a:lumMod val="95000"/>
                      </a:schemeClr>
                    </a:solidFill>
                  </a:tcPr>
                </a:tc>
                <a:tc>
                  <a:txBody>
                    <a:bodyPr/>
                    <a:lstStyle/>
                    <a:p>
                      <a:pPr algn="ctr"/>
                      <a:r>
                        <a:rPr lang="en-US" altLang="zh-CN" sz="1400" b="1" dirty="0">
                          <a:latin typeface="Times New Roman" panose="02020603050405020304" pitchFamily="18" charset="0"/>
                          <a:cs typeface="Times New Roman" panose="02020603050405020304" pitchFamily="18" charset="0"/>
                        </a:rPr>
                        <a:t>6.3%</a:t>
                      </a:r>
                      <a:endParaRPr lang="en-US" altLang="zh-CN" sz="1400" b="1" dirty="0">
                        <a:solidFill>
                          <a:srgbClr val="FF0000"/>
                        </a:solidFill>
                        <a:latin typeface="Times New Roman" panose="02020603050405020304" pitchFamily="18" charset="0"/>
                        <a:ea typeface="微软雅黑" panose="020B0503020204020204" charset="-122"/>
                        <a:cs typeface="Times New Roman" panose="02020603050405020304" pitchFamily="18" charset="0"/>
                      </a:endParaRPr>
                    </a:p>
                  </a:txBody>
                  <a:tcPr anchor="ctr">
                    <a:solidFill>
                      <a:schemeClr val="accent1">
                        <a:lumMod val="40000"/>
                        <a:lumOff val="60000"/>
                      </a:schemeClr>
                    </a:solidFill>
                  </a:tcPr>
                </a:tc>
                <a:tc>
                  <a:txBody>
                    <a:bodyPr/>
                    <a:lstStyle/>
                    <a:p>
                      <a:pPr algn="ctr"/>
                      <a:r>
                        <a:rPr lang="en-US" altLang="zh-CN" sz="1400" b="1" dirty="0">
                          <a:latin typeface="Times New Roman" panose="02020603050405020304" pitchFamily="18" charset="0"/>
                          <a:cs typeface="Times New Roman" panose="02020603050405020304" pitchFamily="18" charset="0"/>
                        </a:rPr>
                        <a:t>12.7%</a:t>
                      </a:r>
                      <a:endParaRPr lang="en-US" altLang="zh-CN" sz="1400" b="1" dirty="0">
                        <a:latin typeface="Times New Roman" panose="02020603050405020304" pitchFamily="18" charset="0"/>
                        <a:ea typeface="微软雅黑" panose="020B0503020204020204" charset="-122"/>
                        <a:cs typeface="Times New Roman" panose="02020603050405020304" pitchFamily="18" charset="0"/>
                      </a:endParaRPr>
                    </a:p>
                  </a:txBody>
                  <a:tcPr anchor="ctr">
                    <a:solidFill>
                      <a:schemeClr val="bg1">
                        <a:lumMod val="95000"/>
                      </a:schemeClr>
                    </a:solidFill>
                  </a:tcPr>
                </a:tc>
              </a:tr>
              <a:tr h="274320">
                <a:tc v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200" kern="1200" dirty="0">
                          <a:effectLst/>
                          <a:latin typeface="Times New Roman" panose="02020603050405020304" pitchFamily="18" charset="0"/>
                        </a:rPr>
                        <a:t>导致脱落的不良反应发生率</a:t>
                      </a:r>
                      <a:endParaRPr lang="zh-CN" altLang="en-US" sz="1200" kern="1200" dirty="0">
                        <a:solidFill>
                          <a:schemeClr val="tx1"/>
                        </a:solidFill>
                        <a:effectLst/>
                        <a:latin typeface="Times New Roman" panose="02020603050405020304" pitchFamily="18" charset="0"/>
                        <a:ea typeface="微软雅黑" panose="020B0503020204020204" charset="-122"/>
                        <a:cs typeface="+mn-cs"/>
                      </a:endParaRPr>
                    </a:p>
                  </a:txBody>
                  <a:tcPr anchor="ctr">
                    <a:lnB w="12700">
                      <a:solidFill>
                        <a:schemeClr val="tx1"/>
                      </a:solidFill>
                      <a:prstDash val="solid"/>
                    </a:lnB>
                    <a:solidFill>
                      <a:schemeClr val="bg1">
                        <a:lumMod val="95000"/>
                      </a:schemeClr>
                    </a:solidFill>
                  </a:tcPr>
                </a:tc>
                <a:tc>
                  <a:txBody>
                    <a:bodyPr/>
                    <a:lstStyle/>
                    <a:p>
                      <a:pPr algn="ctr"/>
                      <a:r>
                        <a:rPr lang="en-US" altLang="zh-CN" sz="1200" b="1" dirty="0">
                          <a:latin typeface="Times New Roman" panose="02020603050405020304" pitchFamily="18" charset="0"/>
                          <a:cs typeface="Times New Roman" panose="02020603050405020304" pitchFamily="18" charset="0"/>
                        </a:rPr>
                        <a:t>0%</a:t>
                      </a:r>
                      <a:endParaRPr lang="en-US" altLang="zh-CN" sz="1200" b="1" dirty="0">
                        <a:solidFill>
                          <a:srgbClr val="FF0000"/>
                        </a:solidFill>
                        <a:latin typeface="Times New Roman" panose="02020603050405020304" pitchFamily="18" charset="0"/>
                        <a:ea typeface="微软雅黑" panose="020B0503020204020204" charset="-122"/>
                        <a:cs typeface="Times New Roman" panose="02020603050405020304" pitchFamily="18" charset="0"/>
                      </a:endParaRPr>
                    </a:p>
                  </a:txBody>
                  <a:tcPr anchor="ctr">
                    <a:lnB w="12700">
                      <a:solidFill>
                        <a:schemeClr val="tx1"/>
                      </a:solidFill>
                      <a:prstDash val="solid"/>
                    </a:lnB>
                    <a:solidFill>
                      <a:schemeClr val="accent1">
                        <a:lumMod val="40000"/>
                        <a:lumOff val="60000"/>
                      </a:schemeClr>
                    </a:solidFill>
                  </a:tcPr>
                </a:tc>
                <a:tc>
                  <a:txBody>
                    <a:bodyPr/>
                    <a:lstStyle/>
                    <a:p>
                      <a:pPr algn="ctr"/>
                      <a:r>
                        <a:rPr lang="en-US" altLang="zh-CN" sz="1200" dirty="0">
                          <a:latin typeface="Times New Roman" panose="02020603050405020304" pitchFamily="18" charset="0"/>
                          <a:cs typeface="Times New Roman" panose="02020603050405020304" pitchFamily="18" charset="0"/>
                        </a:rPr>
                        <a:t>2.4%</a:t>
                      </a:r>
                      <a:endParaRPr lang="en-US" altLang="zh-CN" sz="1200" dirty="0">
                        <a:latin typeface="Times New Roman" panose="02020603050405020304" pitchFamily="18" charset="0"/>
                        <a:ea typeface="微软雅黑" panose="020B0503020204020204" charset="-122"/>
                        <a:cs typeface="Times New Roman" panose="02020603050405020304" pitchFamily="18" charset="0"/>
                      </a:endParaRPr>
                    </a:p>
                  </a:txBody>
                  <a:tcPr anchor="ctr">
                    <a:lnB w="12700">
                      <a:solidFill>
                        <a:schemeClr val="tx1"/>
                      </a:solidFill>
                      <a:prstDash val="solid"/>
                    </a:lnB>
                    <a:solidFill>
                      <a:schemeClr val="bg1">
                        <a:lumMod val="95000"/>
                      </a:schemeClr>
                    </a:solidFill>
                  </a:tcPr>
                </a:tc>
              </a:tr>
              <a:tr h="274320">
                <a:tc>
                  <a:txBody>
                    <a:bodyPr/>
                    <a:lstStyle/>
                    <a:p>
                      <a:pPr algn="ctr">
                        <a:buClrTx/>
                        <a:buSzTx/>
                        <a:buFontTx/>
                      </a:pPr>
                      <a:r>
                        <a:rPr lang="zh-CN" altLang="en-US" sz="1200" dirty="0">
                          <a:latin typeface="Times New Roman" panose="02020603050405020304" pitchFamily="18" charset="0"/>
                        </a:rPr>
                        <a:t>神经系统疾病</a:t>
                      </a:r>
                      <a:endParaRPr lang="zh-CN" altLang="en-US" sz="1200" dirty="0">
                        <a:latin typeface="Times New Roman" panose="02020603050405020304" pitchFamily="18" charset="0"/>
                      </a:endParaRPr>
                    </a:p>
                  </a:txBody>
                  <a:tcPr anchor="ctr">
                    <a:lnT w="12700">
                      <a:solidFill>
                        <a:schemeClr val="tx1"/>
                      </a:solidFill>
                      <a:prstDash val="solid"/>
                    </a:lnT>
                  </a:tcPr>
                </a:tc>
                <a:tc>
                  <a:txBody>
                    <a:bodyPr/>
                    <a:lstStyle/>
                    <a:p>
                      <a:pPr algn="ctr"/>
                      <a:r>
                        <a:rPr lang="zh-CN" altLang="en-US" sz="1200" kern="1200" dirty="0">
                          <a:effectLst/>
                          <a:latin typeface="Times New Roman" panose="02020603050405020304" pitchFamily="18" charset="0"/>
                        </a:rPr>
                        <a:t>头痛、头晕</a:t>
                      </a:r>
                      <a:endParaRPr lang="zh-CN" altLang="en-US" sz="1200" kern="1200" dirty="0">
                        <a:solidFill>
                          <a:schemeClr val="tx1"/>
                        </a:solidFill>
                        <a:effectLst/>
                        <a:latin typeface="Times New Roman" panose="02020603050405020304" pitchFamily="18" charset="0"/>
                        <a:ea typeface="微软雅黑" panose="020B0503020204020204" charset="-122"/>
                        <a:cs typeface="+mn-cs"/>
                      </a:endParaRPr>
                    </a:p>
                  </a:txBody>
                  <a:tcPr anchor="ctr">
                    <a:lnT w="12700">
                      <a:solidFill>
                        <a:schemeClr val="tx1"/>
                      </a:solidFill>
                      <a:prstDash val="solid"/>
                    </a:lnT>
                  </a:tcPr>
                </a:tc>
                <a:tc>
                  <a:txBody>
                    <a:bodyPr/>
                    <a:lstStyle/>
                    <a:p>
                      <a:pPr algn="ctr"/>
                      <a:r>
                        <a:rPr lang="en-US" altLang="zh-CN" sz="1200" b="1" dirty="0">
                          <a:latin typeface="Times New Roman" panose="02020603050405020304" pitchFamily="18" charset="0"/>
                          <a:cs typeface="Times New Roman" panose="02020603050405020304" pitchFamily="18" charset="0"/>
                        </a:rPr>
                        <a:t>1.6%</a:t>
                      </a:r>
                      <a:endParaRPr lang="en-US" altLang="zh-CN" sz="1200" b="1" dirty="0">
                        <a:solidFill>
                          <a:srgbClr val="FF0000"/>
                        </a:solidFill>
                        <a:latin typeface="Times New Roman" panose="02020603050405020304" pitchFamily="18" charset="0"/>
                        <a:ea typeface="微软雅黑" panose="020B0503020204020204" charset="-122"/>
                        <a:cs typeface="Times New Roman" panose="02020603050405020304" pitchFamily="18" charset="0"/>
                      </a:endParaRPr>
                    </a:p>
                  </a:txBody>
                  <a:tcPr anchor="ctr">
                    <a:lnT w="12700">
                      <a:solidFill>
                        <a:schemeClr val="tx1"/>
                      </a:solidFill>
                      <a:prstDash val="solid"/>
                    </a:lnT>
                    <a:solidFill>
                      <a:schemeClr val="accent1">
                        <a:lumMod val="40000"/>
                        <a:lumOff val="60000"/>
                      </a:schemeClr>
                    </a:solidFill>
                  </a:tcPr>
                </a:tc>
                <a:tc>
                  <a:txBody>
                    <a:bodyPr/>
                    <a:lstStyle/>
                    <a:p>
                      <a:pPr algn="ctr"/>
                      <a:r>
                        <a:rPr lang="en-US" altLang="zh-CN" sz="1200" dirty="0">
                          <a:latin typeface="Times New Roman" panose="02020603050405020304" pitchFamily="18" charset="0"/>
                          <a:cs typeface="Times New Roman" panose="02020603050405020304" pitchFamily="18" charset="0"/>
                        </a:rPr>
                        <a:t>4.0%</a:t>
                      </a:r>
                      <a:endParaRPr lang="en-US" altLang="zh-CN" sz="1200" dirty="0">
                        <a:latin typeface="Times New Roman" panose="02020603050405020304" pitchFamily="18" charset="0"/>
                        <a:ea typeface="微软雅黑" panose="020B0503020204020204" charset="-122"/>
                        <a:cs typeface="Times New Roman" panose="02020603050405020304" pitchFamily="18" charset="0"/>
                      </a:endParaRPr>
                    </a:p>
                  </a:txBody>
                  <a:tcPr anchor="ctr">
                    <a:lnT w="12700">
                      <a:solidFill>
                        <a:schemeClr val="tx1"/>
                      </a:solidFill>
                      <a:prstDash val="solid"/>
                    </a:lnT>
                  </a:tcPr>
                </a:tc>
              </a:tr>
              <a:tr h="274320">
                <a:tc>
                  <a:txBody>
                    <a:bodyPr/>
                    <a:lstStyle/>
                    <a:p>
                      <a:pPr algn="ctr"/>
                      <a:r>
                        <a:rPr lang="zh-CN" altLang="en-US" sz="1200" dirty="0">
                          <a:latin typeface="Times New Roman" panose="02020603050405020304" pitchFamily="18" charset="0"/>
                        </a:rPr>
                        <a:t>心脏器官疾病</a:t>
                      </a:r>
                      <a:endParaRPr lang="zh-CN" altLang="en-US" sz="1200" dirty="0">
                        <a:latin typeface="Times New Roman" panose="02020603050405020304" pitchFamily="18" charset="0"/>
                        <a:ea typeface="微软雅黑" panose="020B0503020204020204" charset="-122"/>
                      </a:endParaRPr>
                    </a:p>
                  </a:txBody>
                  <a:tcPr anchor="ctr"/>
                </a:tc>
                <a:tc>
                  <a:txBody>
                    <a:bodyPr/>
                    <a:lstStyle/>
                    <a:p>
                      <a:pPr algn="ctr"/>
                      <a:r>
                        <a:rPr lang="zh-CN" altLang="en-US" sz="1200" kern="1200" dirty="0">
                          <a:effectLst/>
                          <a:latin typeface="Times New Roman" panose="02020603050405020304" pitchFamily="18" charset="0"/>
                        </a:rPr>
                        <a:t>心动过速、窦性心动过速</a:t>
                      </a:r>
                      <a:endParaRPr lang="zh-CN" altLang="en-US" sz="1200" kern="1200" dirty="0">
                        <a:solidFill>
                          <a:schemeClr val="tx1"/>
                        </a:solidFill>
                        <a:effectLst/>
                        <a:latin typeface="Times New Roman" panose="02020603050405020304" pitchFamily="18" charset="0"/>
                        <a:ea typeface="微软雅黑" panose="020B0503020204020204" charset="-122"/>
                        <a:cs typeface="+mn-cs"/>
                      </a:endParaRPr>
                    </a:p>
                  </a:txBody>
                  <a:tcPr anchor="ctr"/>
                </a:tc>
                <a:tc>
                  <a:txBody>
                    <a:bodyPr/>
                    <a:lstStyle/>
                    <a:p>
                      <a:pPr algn="ctr"/>
                      <a:r>
                        <a:rPr lang="en-US" altLang="zh-CN" sz="1200" b="1" dirty="0">
                          <a:latin typeface="Times New Roman" panose="02020603050405020304" pitchFamily="18" charset="0"/>
                          <a:cs typeface="Times New Roman" panose="02020603050405020304" pitchFamily="18" charset="0"/>
                        </a:rPr>
                        <a:t>0.8%</a:t>
                      </a:r>
                      <a:endParaRPr lang="en-US" altLang="zh-CN" sz="1200" b="1" dirty="0">
                        <a:solidFill>
                          <a:srgbClr val="FF0000"/>
                        </a:solidFill>
                        <a:latin typeface="Times New Roman" panose="02020603050405020304" pitchFamily="18" charset="0"/>
                        <a:ea typeface="微软雅黑" panose="020B0503020204020204" charset="-122"/>
                        <a:cs typeface="Times New Roman" panose="02020603050405020304" pitchFamily="18" charset="0"/>
                      </a:endParaRPr>
                    </a:p>
                  </a:txBody>
                  <a:tcPr anchor="ctr">
                    <a:solidFill>
                      <a:schemeClr val="accent1">
                        <a:lumMod val="40000"/>
                        <a:lumOff val="60000"/>
                      </a:schemeClr>
                    </a:solidFill>
                  </a:tcPr>
                </a:tc>
                <a:tc>
                  <a:txBody>
                    <a:bodyPr/>
                    <a:lstStyle/>
                    <a:p>
                      <a:pPr algn="ctr"/>
                      <a:r>
                        <a:rPr lang="en-US" altLang="zh-CN" sz="1200" dirty="0">
                          <a:latin typeface="Times New Roman" panose="02020603050405020304" pitchFamily="18" charset="0"/>
                          <a:cs typeface="Times New Roman" panose="02020603050405020304" pitchFamily="18" charset="0"/>
                        </a:rPr>
                        <a:t>5.6%</a:t>
                      </a:r>
                      <a:endParaRPr lang="en-US" altLang="zh-CN" sz="1200" dirty="0">
                        <a:latin typeface="Times New Roman" panose="02020603050405020304" pitchFamily="18" charset="0"/>
                        <a:ea typeface="微软雅黑" panose="020B0503020204020204" charset="-122"/>
                        <a:cs typeface="Times New Roman" panose="02020603050405020304" pitchFamily="18" charset="0"/>
                      </a:endParaRPr>
                    </a:p>
                  </a:txBody>
                  <a:tcPr anchor="ctr"/>
                </a:tc>
              </a:tr>
              <a:tr h="382270">
                <a:tc>
                  <a:txBody>
                    <a:bodyPr/>
                    <a:lstStyle/>
                    <a:p>
                      <a:pPr algn="ctr"/>
                      <a:r>
                        <a:rPr lang="zh-CN" altLang="en-US" sz="1200" dirty="0">
                          <a:latin typeface="Times New Roman" panose="02020603050405020304" pitchFamily="18" charset="0"/>
                        </a:rPr>
                        <a:t>肾脏及泌尿系统疾病</a:t>
                      </a:r>
                      <a:endParaRPr lang="zh-CN" altLang="en-US" sz="1200" dirty="0">
                        <a:latin typeface="Times New Roman" panose="02020603050405020304" pitchFamily="18" charset="0"/>
                        <a:ea typeface="微软雅黑" panose="020B0503020204020204" charset="-122"/>
                      </a:endParaRPr>
                    </a:p>
                  </a:txBody>
                  <a:tcPr anchor="ctr"/>
                </a:tc>
                <a:tc>
                  <a:txBody>
                    <a:bodyPr/>
                    <a:lstStyle/>
                    <a:p>
                      <a:pPr algn="ctr"/>
                      <a:r>
                        <a:rPr lang="zh-CN" altLang="en-US" sz="1200" kern="1200" dirty="0">
                          <a:effectLst/>
                          <a:latin typeface="Times New Roman" panose="02020603050405020304" pitchFamily="18" charset="0"/>
                        </a:rPr>
                        <a:t>蛋白尿、肾衰</a:t>
                      </a:r>
                      <a:endParaRPr lang="zh-CN" altLang="en-US" sz="1200" kern="1200" dirty="0">
                        <a:solidFill>
                          <a:schemeClr val="tx1"/>
                        </a:solidFill>
                        <a:effectLst/>
                        <a:latin typeface="Times New Roman" panose="02020603050405020304" pitchFamily="18" charset="0"/>
                        <a:ea typeface="微软雅黑" panose="020B0503020204020204" charset="-122"/>
                        <a:cs typeface="+mn-cs"/>
                      </a:endParaRPr>
                    </a:p>
                  </a:txBody>
                  <a:tcPr anchor="ctr"/>
                </a:tc>
                <a:tc>
                  <a:txBody>
                    <a:bodyPr/>
                    <a:lstStyle/>
                    <a:p>
                      <a:pPr algn="ctr"/>
                      <a:r>
                        <a:rPr lang="en-US" altLang="zh-CN" sz="1200" b="1" dirty="0">
                          <a:latin typeface="Times New Roman" panose="02020603050405020304" pitchFamily="18" charset="0"/>
                          <a:cs typeface="Times New Roman" panose="02020603050405020304" pitchFamily="18" charset="0"/>
                        </a:rPr>
                        <a:t>0.8%</a:t>
                      </a:r>
                      <a:endParaRPr lang="en-US" altLang="zh-CN" sz="1200" b="1" dirty="0">
                        <a:solidFill>
                          <a:srgbClr val="FF0000"/>
                        </a:solidFill>
                        <a:latin typeface="Times New Roman" panose="02020603050405020304" pitchFamily="18" charset="0"/>
                        <a:ea typeface="微软雅黑" panose="020B0503020204020204" charset="-122"/>
                        <a:cs typeface="Times New Roman" panose="02020603050405020304" pitchFamily="18" charset="0"/>
                      </a:endParaRPr>
                    </a:p>
                  </a:txBody>
                  <a:tcPr anchor="ctr">
                    <a:solidFill>
                      <a:schemeClr val="accent1">
                        <a:lumMod val="40000"/>
                        <a:lumOff val="60000"/>
                      </a:schemeClr>
                    </a:solidFill>
                  </a:tcPr>
                </a:tc>
                <a:tc>
                  <a:txBody>
                    <a:bodyPr/>
                    <a:lstStyle/>
                    <a:p>
                      <a:pPr algn="ctr"/>
                      <a:r>
                        <a:rPr lang="en-US" altLang="zh-CN" sz="1200" dirty="0">
                          <a:latin typeface="Times New Roman" panose="02020603050405020304" pitchFamily="18" charset="0"/>
                          <a:cs typeface="Times New Roman" panose="02020603050405020304" pitchFamily="18" charset="0"/>
                        </a:rPr>
                        <a:t>2.4%</a:t>
                      </a:r>
                      <a:endParaRPr lang="en-US" altLang="zh-CN" sz="1200" dirty="0">
                        <a:latin typeface="Times New Roman" panose="02020603050405020304" pitchFamily="18" charset="0"/>
                        <a:ea typeface="微软雅黑" panose="020B0503020204020204" charset="-122"/>
                        <a:cs typeface="Times New Roman" panose="02020603050405020304" pitchFamily="18" charset="0"/>
                      </a:endParaRPr>
                    </a:p>
                  </a:txBody>
                  <a:tcPr anchor="ctr"/>
                </a:tc>
              </a:tr>
              <a:tr h="274320">
                <a:tc>
                  <a:txBody>
                    <a:bodyPr/>
                    <a:lstStyle/>
                    <a:p>
                      <a:pPr algn="ctr"/>
                      <a:r>
                        <a:rPr lang="zh-CN" altLang="en-US" sz="1200" dirty="0">
                          <a:latin typeface="Times New Roman" panose="02020603050405020304" pitchFamily="18" charset="0"/>
                        </a:rPr>
                        <a:t>胃肠系统疾病</a:t>
                      </a:r>
                      <a:endParaRPr lang="zh-CN" altLang="en-US" sz="1200" dirty="0">
                        <a:latin typeface="Times New Roman" panose="02020603050405020304" pitchFamily="18" charset="0"/>
                        <a:ea typeface="微软雅黑" panose="020B0503020204020204" charset="-122"/>
                      </a:endParaRPr>
                    </a:p>
                  </a:txBody>
                  <a:tcPr anchor="ctr"/>
                </a:tc>
                <a:tc>
                  <a:txBody>
                    <a:bodyPr/>
                    <a:lstStyle/>
                    <a:p>
                      <a:pPr algn="ctr"/>
                      <a:r>
                        <a:rPr lang="zh-CN" altLang="en-US" sz="1200" kern="1200" dirty="0">
                          <a:effectLst/>
                          <a:latin typeface="Times New Roman" panose="02020603050405020304" pitchFamily="18" charset="0"/>
                        </a:rPr>
                        <a:t>呕吐、恶心</a:t>
                      </a:r>
                      <a:endParaRPr lang="zh-CN" altLang="en-US" sz="1200" kern="1200" dirty="0">
                        <a:solidFill>
                          <a:schemeClr val="tx1"/>
                        </a:solidFill>
                        <a:effectLst/>
                        <a:latin typeface="Times New Roman" panose="02020603050405020304" pitchFamily="18" charset="0"/>
                        <a:ea typeface="微软雅黑" panose="020B0503020204020204" charset="-122"/>
                        <a:cs typeface="+mn-cs"/>
                      </a:endParaRPr>
                    </a:p>
                  </a:txBody>
                  <a:tcPr anchor="ctr"/>
                </a:tc>
                <a:tc>
                  <a:txBody>
                    <a:bodyPr/>
                    <a:lstStyle/>
                    <a:p>
                      <a:pPr algn="ctr"/>
                      <a:r>
                        <a:rPr lang="en-US" altLang="zh-CN" sz="1200" b="1" dirty="0">
                          <a:latin typeface="Times New Roman" panose="02020603050405020304" pitchFamily="18" charset="0"/>
                          <a:cs typeface="Times New Roman" panose="02020603050405020304" pitchFamily="18" charset="0"/>
                        </a:rPr>
                        <a:t>0.8%</a:t>
                      </a:r>
                      <a:endParaRPr lang="en-US" altLang="zh-CN" sz="1200" b="1" dirty="0">
                        <a:solidFill>
                          <a:srgbClr val="FF0000"/>
                        </a:solidFill>
                        <a:latin typeface="Times New Roman" panose="02020603050405020304" pitchFamily="18" charset="0"/>
                        <a:ea typeface="微软雅黑" panose="020B0503020204020204" charset="-122"/>
                        <a:cs typeface="Times New Roman" panose="02020603050405020304" pitchFamily="18" charset="0"/>
                      </a:endParaRPr>
                    </a:p>
                  </a:txBody>
                  <a:tcPr anchor="ctr">
                    <a:solidFill>
                      <a:schemeClr val="accent1">
                        <a:lumMod val="40000"/>
                        <a:lumOff val="60000"/>
                      </a:schemeClr>
                    </a:solidFill>
                  </a:tcPr>
                </a:tc>
                <a:tc>
                  <a:txBody>
                    <a:bodyPr/>
                    <a:lstStyle/>
                    <a:p>
                      <a:pPr algn="ctr"/>
                      <a:r>
                        <a:rPr lang="en-US" altLang="zh-CN" sz="1200" dirty="0">
                          <a:latin typeface="Times New Roman" panose="02020603050405020304" pitchFamily="18" charset="0"/>
                          <a:cs typeface="Times New Roman" panose="02020603050405020304" pitchFamily="18" charset="0"/>
                        </a:rPr>
                        <a:t>1.6%</a:t>
                      </a:r>
                      <a:endParaRPr lang="en-US" altLang="zh-CN" sz="1200" dirty="0">
                        <a:latin typeface="Times New Roman" panose="02020603050405020304" pitchFamily="18" charset="0"/>
                        <a:ea typeface="微软雅黑" panose="020B0503020204020204" charset="-122"/>
                        <a:cs typeface="Times New Roman" panose="02020603050405020304" pitchFamily="18" charset="0"/>
                      </a:endParaRPr>
                    </a:p>
                  </a:txBody>
                  <a:tcPr anchor="ctr"/>
                </a:tc>
              </a:tr>
              <a:tr h="382270">
                <a:tc>
                  <a:txBody>
                    <a:bodyPr/>
                    <a:lstStyle/>
                    <a:p>
                      <a:pPr algn="ctr"/>
                      <a:r>
                        <a:rPr lang="zh-CN" altLang="en-US" sz="1200" dirty="0">
                          <a:latin typeface="Times New Roman" panose="02020603050405020304" pitchFamily="18" charset="0"/>
                        </a:rPr>
                        <a:t>血管与淋巴管类疾病</a:t>
                      </a:r>
                      <a:endParaRPr lang="zh-CN" altLang="en-US" sz="1200" dirty="0">
                        <a:latin typeface="Times New Roman" panose="02020603050405020304" pitchFamily="18" charset="0"/>
                        <a:ea typeface="微软雅黑" panose="020B0503020204020204" charset="-122"/>
                      </a:endParaRPr>
                    </a:p>
                  </a:txBody>
                  <a:tcPr anchor="ctr"/>
                </a:tc>
                <a:tc>
                  <a:txBody>
                    <a:bodyPr/>
                    <a:lstStyle/>
                    <a:p>
                      <a:pPr algn="ctr"/>
                      <a:r>
                        <a:rPr lang="zh-CN" altLang="en-US" sz="1200" kern="1200" dirty="0">
                          <a:effectLst/>
                          <a:latin typeface="Times New Roman" panose="02020603050405020304" pitchFamily="18" charset="0"/>
                        </a:rPr>
                        <a:t>潮红、低血压</a:t>
                      </a:r>
                      <a:endParaRPr lang="zh-CN" altLang="en-US" sz="1200" kern="1200" dirty="0">
                        <a:solidFill>
                          <a:schemeClr val="tx1"/>
                        </a:solidFill>
                        <a:effectLst/>
                        <a:latin typeface="Times New Roman" panose="02020603050405020304" pitchFamily="18" charset="0"/>
                        <a:ea typeface="微软雅黑" panose="020B0503020204020204" charset="-122"/>
                        <a:cs typeface="+mn-cs"/>
                      </a:endParaRPr>
                    </a:p>
                  </a:txBody>
                  <a:tcPr anchor="ctr"/>
                </a:tc>
                <a:tc>
                  <a:txBody>
                    <a:bodyPr/>
                    <a:lstStyle/>
                    <a:p>
                      <a:pPr algn="ctr"/>
                      <a:r>
                        <a:rPr lang="en-US" altLang="zh-CN" sz="1200" b="1" dirty="0">
                          <a:latin typeface="Times New Roman" panose="02020603050405020304" pitchFamily="18" charset="0"/>
                          <a:cs typeface="Times New Roman" panose="02020603050405020304" pitchFamily="18" charset="0"/>
                        </a:rPr>
                        <a:t>0%</a:t>
                      </a:r>
                      <a:endParaRPr lang="en-US" altLang="zh-CN" sz="1200" b="1" dirty="0">
                        <a:solidFill>
                          <a:srgbClr val="FF0000"/>
                        </a:solidFill>
                        <a:latin typeface="Times New Roman" panose="02020603050405020304" pitchFamily="18" charset="0"/>
                        <a:ea typeface="微软雅黑" panose="020B0503020204020204" charset="-122"/>
                        <a:cs typeface="Times New Roman" panose="02020603050405020304" pitchFamily="18" charset="0"/>
                      </a:endParaRPr>
                    </a:p>
                  </a:txBody>
                  <a:tcPr anchor="ctr">
                    <a:solidFill>
                      <a:schemeClr val="accent1">
                        <a:lumMod val="40000"/>
                        <a:lumOff val="60000"/>
                      </a:schemeClr>
                    </a:solidFill>
                  </a:tcPr>
                </a:tc>
                <a:tc>
                  <a:txBody>
                    <a:bodyPr/>
                    <a:lstStyle/>
                    <a:p>
                      <a:pPr algn="ctr"/>
                      <a:r>
                        <a:rPr lang="en-US" altLang="zh-CN" sz="1200" dirty="0">
                          <a:latin typeface="Times New Roman" panose="02020603050405020304" pitchFamily="18" charset="0"/>
                          <a:cs typeface="Times New Roman" panose="02020603050405020304" pitchFamily="18" charset="0"/>
                        </a:rPr>
                        <a:t>1.6%</a:t>
                      </a:r>
                      <a:endParaRPr lang="en-US" altLang="zh-CN" sz="1200" dirty="0">
                        <a:latin typeface="Times New Roman" panose="02020603050405020304" pitchFamily="18" charset="0"/>
                        <a:ea typeface="微软雅黑" panose="020B0503020204020204" charset="-122"/>
                        <a:cs typeface="Times New Roman" panose="02020603050405020304" pitchFamily="18" charset="0"/>
                      </a:endParaRPr>
                    </a:p>
                  </a:txBody>
                  <a:tcPr anchor="ctr"/>
                </a:tc>
              </a:tr>
              <a:tr h="274320">
                <a:tc>
                  <a:txBody>
                    <a:bodyPr/>
                    <a:lstStyle/>
                    <a:p>
                      <a:pPr algn="ctr"/>
                      <a:r>
                        <a:rPr lang="zh-CN" altLang="en-US" sz="1200" dirty="0">
                          <a:latin typeface="Times New Roman" panose="02020603050405020304" pitchFamily="18" charset="0"/>
                        </a:rPr>
                        <a:t>免疫系统疾病</a:t>
                      </a:r>
                      <a:endParaRPr lang="zh-CN" altLang="en-US" sz="1200" dirty="0">
                        <a:latin typeface="Times New Roman" panose="02020603050405020304" pitchFamily="18" charset="0"/>
                        <a:ea typeface="微软雅黑" panose="020B0503020204020204" charset="-122"/>
                      </a:endParaRPr>
                    </a:p>
                  </a:txBody>
                  <a:tcPr anchor="ctr"/>
                </a:tc>
                <a:tc>
                  <a:txBody>
                    <a:bodyPr/>
                    <a:lstStyle/>
                    <a:p>
                      <a:pPr algn="ctr"/>
                      <a:r>
                        <a:rPr lang="zh-CN" altLang="en-US" sz="1200" kern="1200" dirty="0">
                          <a:effectLst/>
                          <a:latin typeface="Times New Roman" panose="02020603050405020304" pitchFamily="18" charset="0"/>
                        </a:rPr>
                        <a:t>超敏反应</a:t>
                      </a:r>
                      <a:endParaRPr lang="zh-CN" altLang="en-US" sz="1200" kern="1200" dirty="0">
                        <a:solidFill>
                          <a:schemeClr val="tx1"/>
                        </a:solidFill>
                        <a:effectLst/>
                        <a:latin typeface="Times New Roman" panose="02020603050405020304" pitchFamily="18" charset="0"/>
                        <a:ea typeface="微软雅黑" panose="020B0503020204020204" charset="-122"/>
                        <a:cs typeface="+mn-cs"/>
                      </a:endParaRPr>
                    </a:p>
                  </a:txBody>
                  <a:tcPr anchor="ctr"/>
                </a:tc>
                <a:tc>
                  <a:txBody>
                    <a:bodyPr/>
                    <a:lstStyle/>
                    <a:p>
                      <a:pPr algn="ctr"/>
                      <a:r>
                        <a:rPr lang="en-US" altLang="zh-CN" sz="1200" b="1" dirty="0">
                          <a:latin typeface="Times New Roman" panose="02020603050405020304" pitchFamily="18" charset="0"/>
                          <a:cs typeface="Times New Roman" panose="02020603050405020304" pitchFamily="18" charset="0"/>
                        </a:rPr>
                        <a:t>0%</a:t>
                      </a:r>
                      <a:endParaRPr lang="en-US" altLang="zh-CN" sz="1200" b="1" dirty="0">
                        <a:solidFill>
                          <a:srgbClr val="FF0000"/>
                        </a:solidFill>
                        <a:latin typeface="Times New Roman" panose="02020603050405020304" pitchFamily="18" charset="0"/>
                        <a:ea typeface="微软雅黑" panose="020B0503020204020204" charset="-122"/>
                        <a:cs typeface="Times New Roman" panose="02020603050405020304" pitchFamily="18" charset="0"/>
                      </a:endParaRPr>
                    </a:p>
                  </a:txBody>
                  <a:tcPr anchor="ctr">
                    <a:solidFill>
                      <a:schemeClr val="accent1">
                        <a:lumMod val="40000"/>
                        <a:lumOff val="60000"/>
                      </a:schemeClr>
                    </a:solidFill>
                  </a:tcPr>
                </a:tc>
                <a:tc>
                  <a:txBody>
                    <a:bodyPr/>
                    <a:lstStyle/>
                    <a:p>
                      <a:pPr algn="ctr"/>
                      <a:r>
                        <a:rPr lang="en-US" altLang="zh-CN" sz="1200" dirty="0">
                          <a:latin typeface="Times New Roman" panose="02020603050405020304" pitchFamily="18" charset="0"/>
                          <a:cs typeface="Times New Roman" panose="02020603050405020304" pitchFamily="18" charset="0"/>
                        </a:rPr>
                        <a:t>0.8%</a:t>
                      </a:r>
                      <a:endParaRPr lang="en-US" altLang="zh-CN" sz="1200" dirty="0">
                        <a:latin typeface="Times New Roman" panose="02020603050405020304" pitchFamily="18" charset="0"/>
                        <a:ea typeface="微软雅黑" panose="020B0503020204020204" charset="-122"/>
                        <a:cs typeface="Times New Roman" panose="02020603050405020304" pitchFamily="18" charset="0"/>
                      </a:endParaRPr>
                    </a:p>
                  </a:txBody>
                  <a:tcPr anchor="ctr"/>
                </a:tc>
              </a:tr>
            </a:tbl>
          </a:graphicData>
        </a:graphic>
      </p:graphicFrame>
    </p:spTree>
    <p:custDataLst>
      <p:tags r:id="rId5"/>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i*1"/>
  <p:tag name="KSO_WM_UNIT_LAYERLEVEL" val="1"/>
  <p:tag name="KSO_WM_TAG_VERSION" val="1.0"/>
  <p:tag name="KSO_WM_BEAUTIFY_FLAG" val="#wm#"/>
  <p:tag name="KSO_WM_UNIT_TYPE" val="i"/>
  <p:tag name="KSO_WM_UNIT_INDEX" val="1"/>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i*1"/>
  <p:tag name="KSO_WM_UNIT_LAYERLEVEL" val="1"/>
  <p:tag name="KSO_WM_TAG_VERSION" val="1.0"/>
  <p:tag name="KSO_WM_BEAUTIFY_FLAG" val="#wm#"/>
  <p:tag name="KSO_WM_UNIT_TYPE" val="i"/>
  <p:tag name="KSO_WM_UNIT_INDEX" val="1"/>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SLIDE_BACKGROUND_TYPE" val="general"/>
  <p:tag name="KSO_WM_SLIDE_BK_DARK_LIGHT" val="2"/>
  <p:tag name="KSO_WM_UNIT_TYPE" val="i"/>
  <p:tag name="KSO_WM_UNIT_INDEX" val="1"/>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BK_DARK_LIGHT" val="2"/>
  <p:tag name="KSO_WM_UNIT_LAYERLEVEL" val="1"/>
  <p:tag name="KSO_WM_TAG_VERSION" val="1.0"/>
  <p:tag name="KSO_WM_BEAUTIFY_FLAG" val="#wm#"/>
  <p:tag name="KSO_WM_SLIDE_BACKGROUND_TYPE" val="frame"/>
  <p:tag name="KSO_WM_SLIDE_BK_DARK_LIGHT" val="2"/>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SLIDE_BACKGROUND_TYPE" val="frame"/>
  <p:tag name="KSO_WM_SLIDE_BK_DARK_LIGHT" val="2"/>
  <p:tag name="KSO_WM_UNIT_TYPE" val="i"/>
  <p:tag name="KSO_WM_UNIT_INDEX" val="1"/>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TYPE" val="i"/>
  <p:tag name="KSO_WM_UNIT_INDEX" val="1"/>
  <p:tag name="KSO_WM_UNIT_SUBTYPE" val="h"/>
  <p:tag name="KSO_WM_UNIT_BK_DARK_LIGHT" val="1"/>
  <p:tag name="KSO_WM_SLIDE_BACKGROUND_TYPE" val="leftRight"/>
  <p:tag name="KSO_WM_SLIDE_BK_DARK_LIGHT" val="2"/>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SLIDE_BACKGROUND_TYPE" val="leftRight"/>
  <p:tag name="KSO_WM_SLIDE_BK_DARK_LIGHT" val="2"/>
  <p:tag name="KSO_WM_UNIT_TYPE" val="i"/>
  <p:tag name="KSO_WM_UNIT_INDEX" val="1"/>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TYPE" val="i"/>
  <p:tag name="KSO_WM_UNIT_INDEX" val="1"/>
  <p:tag name="KSO_WM_UNIT_SUBTYPE" val="h"/>
  <p:tag name="KSO_WM_UNIT_BK_DARK_LIGHT" val="1"/>
  <p:tag name="KSO_WM_SLIDE_BACKGROUND_TYPE" val="topBottom"/>
  <p:tag name="KSO_WM_SLIDE_BK_DARK_LIGHT" val="2"/>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SLIDE_BACKGROUND_TYPE" val="topBottom"/>
  <p:tag name="KSO_WM_SLIDE_BK_DARK_LIGHT" val="2"/>
  <p:tag name="KSO_WM_UNIT_TYPE" val="i"/>
  <p:tag name="KSO_WM_UNIT_INDEX" val="1"/>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TYPE" val="i"/>
  <p:tag name="KSO_WM_UNIT_INDEX" val="1"/>
  <p:tag name="KSO_WM_SLIDE_BACKGROUND_TYPE" val="bottomTop"/>
  <p:tag name="KSO_WM_SLIDE_BK_DARK_LIGHT" val="2"/>
</p:tagLst>
</file>

<file path=ppt/tags/tag1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TYPE" val="i"/>
  <p:tag name="KSO_WM_UNIT_INDEX" val="1"/>
  <p:tag name="KSO_WM_UNIT_SUBTYPE" val="h"/>
  <p:tag name="KSO_WM_UNIT_BK_DARK_LIGHT" val="1"/>
  <p:tag name="KSO_WM_SLIDE_BACKGROUND_TYPE" val="bottomTop"/>
  <p:tag name="KSO_WM_SLIDE_BK_DARK_LIGHT" val="2"/>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SLIDE_BACKGROUND_TYPE" val="navigation"/>
  <p:tag name="KSO_WM_SLIDE_BK_DARK_LIGHT" val="2"/>
</p:tagLst>
</file>

<file path=ppt/tags/tag1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UNIT_SUBTYPE" val="h"/>
  <p:tag name="KSO_WM_UNIT_BK_DARK_LIGHT" val="1"/>
  <p:tag name="KSO_WM_SLIDE_BACKGROUND_TYPE" val="navigation"/>
  <p:tag name="KSO_WM_SLIDE_BK_DARK_LIGHT" val="2"/>
</p:tagLst>
</file>

<file path=ppt/tags/tag1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TYPE" val="i"/>
  <p:tag name="KSO_WM_UNIT_INDEX" val="1"/>
  <p:tag name="KSO_WM_UNIT_SUBTYPE" val="h"/>
  <p:tag name="KSO_WM_UNIT_BK_DARK_LIGHT" val="2"/>
  <p:tag name="KSO_WM_SLIDE_BACKGROUND_TYPE" val="belt"/>
  <p:tag name="KSO_WM_SLIDE_BK_DARK_LIGHT" val="2"/>
</p:tagLst>
</file>

<file path=ppt/tags/tag1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SLIDE_BACKGROUND_TYPE" val="belt"/>
  <p:tag name="KSO_WM_SLIDE_BK_DARK_LIGHT" val="2"/>
  <p:tag name="KSO_WM_UNIT_TYPE" val="i"/>
  <p:tag name="KSO_WM_UNIT_INDEX" val="1"/>
</p:tagLst>
</file>

<file path=ppt/tags/tag1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i*2"/>
  <p:tag name="KSO_WM_UNIT_LAYERLEVEL" val="1"/>
  <p:tag name="KSO_WM_TAG_VERSION" val="1.0"/>
  <p:tag name="KSO_WM_BEAUTIFY_FLAG" val="#wm#"/>
  <p:tag name="KSO_WM_SLIDE_BACKGROUND_TYPE" val="belt"/>
  <p:tag name="KSO_WM_SLIDE_BK_DARK_LIGHT" val="2"/>
  <p:tag name="KSO_WM_UNIT_TYPE" val="i"/>
  <p:tag name="KSO_WM_UNIT_INDEX" val="2"/>
</p:tagLst>
</file>

<file path=ppt/tags/tag1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601"/>
</p:tagLst>
</file>

<file path=ppt/tags/tag2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601"/>
</p:tagLst>
</file>

<file path=ppt/tags/tag2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05.xml><?xml version="1.0" encoding="utf-8"?>
<p:tagLst xmlns:p="http://schemas.openxmlformats.org/presentationml/2006/main">
  <p:tag name="KSO_WM_TEMPLATE_SUBCATEGORY" val="0"/>
  <p:tag name="KSO_WM_TEMPLATE_MASTER_TYPE" val="1"/>
  <p:tag name="KSO_WM_TEMPLATE_COLOR_TYPE" val="1"/>
  <p:tag name="KSO_WM_TEMPLATE_MASTER_THUMB_INDEX" val="12"/>
  <p:tag name="KSO_WM_UNIT_SHOW_EDIT_AREA_INDICATION" val="0"/>
  <p:tag name="KSO_WM_TAG_VERSION" val="1.0"/>
  <p:tag name="KSO_WM_BEAUTIFY_FLAG" val="#wm#"/>
  <p:tag name="KSO_WM_TEMPLATE_CATEGORY" val="custom"/>
  <p:tag name="KSO_WM_TEMPLATE_INDEX" val="20202601"/>
  <p:tag name="KSO_WM_TEMPLATE_THUMBS_INDEX" val="1、4、7、8、9、10、11、13、14、15"/>
</p:tagLst>
</file>

<file path=ppt/tags/tag206.xml><?xml version="1.0" encoding="utf-8"?>
<p:tagLst xmlns:p="http://schemas.openxmlformats.org/presentationml/2006/main">
  <p:tag name="KSO_WM_UNIT_PLACING_PICTURE_USER_VIEWPORT" val="{&quot;height&quot;:2084.155905511811,&quot;width&quot;:4460.283464566929}"/>
  <p:tag name="KSO_WM_BEAUTIFY_FLAG" val=""/>
</p:tagLst>
</file>

<file path=ppt/tags/tag207.xml><?xml version="1.0" encoding="utf-8"?>
<p:tagLst xmlns:p="http://schemas.openxmlformats.org/presentationml/2006/main">
  <p:tag name="KSO_WM_SLIDE_ID" val="custom20202601_1"/>
  <p:tag name="KSO_WM_TEMPLATE_SUBCATEGORY" val="0"/>
  <p:tag name="KSO_WM_TEMPLATE_MASTER_TYPE" val="1"/>
  <p:tag name="KSO_WM_TEMPLATE_COLOR_TYPE" val="1"/>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202601"/>
  <p:tag name="KSO_WM_SLIDE_LAYOUT" val="a_b_f"/>
  <p:tag name="KSO_WM_SLIDE_LAYOUT_CNT" val="1_1_2"/>
  <p:tag name="KSO_WM_UNIT_SHOW_EDIT_AREA_INDICATION" val="1"/>
  <p:tag name="KSO_WM_TEMPLATE_THUMBS_INDEX" val="1、4、7、8、9、10、11、13、14、15"/>
  <p:tag name="KSO_WM_TEMPLATE_MASTER_THUMB_INDEX" val="12"/>
</p:tagLst>
</file>

<file path=ppt/tags/tag20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custom20202601_6*a*1"/>
  <p:tag name="KSO_WM_TEMPLATE_CATEGORY" val="custom"/>
  <p:tag name="KSO_WM_TEMPLATE_INDEX" val="20202601"/>
  <p:tag name="KSO_WM_UNIT_LAYERLEVEL" val="1"/>
  <p:tag name="KSO_WM_TAG_VERSION" val="1.0"/>
  <p:tag name="KSO_WM_BEAUTIFY_FLAG" val="#wm#"/>
  <p:tag name="KSO_WM_UNIT_ISCONTENTSTITLE" val="1"/>
  <p:tag name="KSO_WM_UNIT_PRESET_TEXT" val="目录"/>
  <p:tag name="KSO_WM_UNIT_NOCLEAR" val="0"/>
  <p:tag name="KSO_WM_UNIT_VALUE" val="2"/>
  <p:tag name="KSO_WM_UNIT_TYPE" val="a"/>
  <p:tag name="KSO_WM_UNIT_INDEX" val="1"/>
  <p:tag name="KSO_WM_UNIT_ISNUMDGMTITLE" val="0"/>
  <p:tag name="KSO_WM_UNIT_TEXT_FILL_FORE_SCHEMECOLOR_INDEX" val="5"/>
  <p:tag name="KSO_WM_UNIT_TEXT_FILL_TYPE" val="1"/>
  <p:tag name="KSO_WM_UNIT_USESOURCEFORMAT_APPLY" val="1"/>
</p:tagLst>
</file>

<file path=ppt/tags/tag209.xml><?xml version="1.0" encoding="utf-8"?>
<p:tagLst xmlns:p="http://schemas.openxmlformats.org/presentationml/2006/main">
  <p:tag name="KSO_WM_BEAUTIFY_FLAG" val=""/>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0.xml><?xml version="1.0" encoding="utf-8"?>
<p:tagLst xmlns:p="http://schemas.openxmlformats.org/presentationml/2006/main">
  <p:tag name="KSO_WM_BEAUTIFY_FLAG" val=""/>
</p:tagLst>
</file>

<file path=ppt/tags/tag211.xml><?xml version="1.0" encoding="utf-8"?>
<p:tagLst xmlns:p="http://schemas.openxmlformats.org/presentationml/2006/main">
  <p:tag name="KSO_WM_BEAUTIFY_FLAG" val=""/>
</p:tagLst>
</file>

<file path=ppt/tags/tag212.xml><?xml version="1.0" encoding="utf-8"?>
<p:tagLst xmlns:p="http://schemas.openxmlformats.org/presentationml/2006/main">
  <p:tag name="KSO_WM_BEAUTIFY_FLAG" val=""/>
</p:tagLst>
</file>

<file path=ppt/tags/tag213.xml><?xml version="1.0" encoding="utf-8"?>
<p:tagLst xmlns:p="http://schemas.openxmlformats.org/presentationml/2006/main">
  <p:tag name="KSO_WM_BEAUTIFY_FLAG" val=""/>
</p:tagLst>
</file>

<file path=ppt/tags/tag214.xml><?xml version="1.0" encoding="utf-8"?>
<p:tagLst xmlns:p="http://schemas.openxmlformats.org/presentationml/2006/main">
  <p:tag name="KSO_WM_DIAGRAM_VIRTUALLY_FRAME" val="{&quot;height&quot;:383.0602362204725,&quot;left&quot;:26.406299212598423,&quot;top&quot;:119.52842519685039,&quot;width&quot;:231.5877165354331}"/>
</p:tagLst>
</file>

<file path=ppt/tags/tag215.xml><?xml version="1.0" encoding="utf-8"?>
<p:tagLst xmlns:p="http://schemas.openxmlformats.org/presentationml/2006/main">
  <p:tag name="KSO_WM_DIAGRAM_VIRTUALLY_FRAME" val="{&quot;height&quot;:383.0602362204725,&quot;left&quot;:26.406299212598423,&quot;top&quot;:119.52842519685039,&quot;width&quot;:231.5877165354331}"/>
</p:tagLst>
</file>

<file path=ppt/tags/tag216.xml><?xml version="1.0" encoding="utf-8"?>
<p:tagLst xmlns:p="http://schemas.openxmlformats.org/presentationml/2006/main">
  <p:tag name="KSO_WM_DIAGRAM_VIRTUALLY_FRAME" val="{&quot;height&quot;:383.0602362204725,&quot;left&quot;:26.406299212598423,&quot;top&quot;:119.52842519685039,&quot;width&quot;:231.5877165354331}"/>
</p:tagLst>
</file>

<file path=ppt/tags/tag217.xml><?xml version="1.0" encoding="utf-8"?>
<p:tagLst xmlns:p="http://schemas.openxmlformats.org/presentationml/2006/main">
  <p:tag name="KSO_WM_DIAGRAM_VIRTUALLY_FRAME" val="{&quot;height&quot;:383.0602362204725,&quot;left&quot;:26.406299212598423,&quot;top&quot;:119.52842519685039,&quot;width&quot;:231.5877165354331}"/>
</p:tagLst>
</file>

<file path=ppt/tags/tag218.xml><?xml version="1.0" encoding="utf-8"?>
<p:tagLst xmlns:p="http://schemas.openxmlformats.org/presentationml/2006/main">
  <p:tag name="KSO_WM_DIAGRAM_VIRTUALLY_FRAME" val="{&quot;height&quot;:383.0602362204725,&quot;left&quot;:26.406299212598423,&quot;top&quot;:119.52842519685039,&quot;width&quot;:231.5877165354331}"/>
</p:tagLst>
</file>

<file path=ppt/tags/tag219.xml><?xml version="1.0" encoding="utf-8"?>
<p:tagLst xmlns:p="http://schemas.openxmlformats.org/presentationml/2006/main">
  <p:tag name="KSO_WM_SLIDE_ID" val="custom20202601_6"/>
  <p:tag name="KSO_WM_TEMPLATE_SUBCATEGORY" val="0"/>
  <p:tag name="KSO_WM_TEMPLATE_MASTER_TYPE" val="1"/>
  <p:tag name="KSO_WM_TEMPLATE_COLOR_TYPE" val="1"/>
  <p:tag name="KSO_WM_SLIDE_ITEM_CNT" val="6"/>
  <p:tag name="KSO_WM_SLIDE_INDEX" val="6"/>
  <p:tag name="KSO_WM_TAG_VERSION" val="1.0"/>
  <p:tag name="KSO_WM_BEAUTIFY_FLAG" val="#wm#"/>
  <p:tag name="KSO_WM_TEMPLATE_CATEGORY" val="custom"/>
  <p:tag name="KSO_WM_TEMPLATE_INDEX" val="20202601"/>
  <p:tag name="KSO_WM_SLIDE_TYPE" val="contents"/>
  <p:tag name="KSO_WM_SLIDE_SUBTYPE" val="diag"/>
  <p:tag name="KSO_WM_DIAGRAM_GROUP_CODE" val="l1-1"/>
  <p:tag name="KSO_WM_SLIDE_DIAGTYPE" val="l"/>
  <p:tag name="KSO_WM_SLIDE_LAYOUT" val="a_b_l"/>
  <p:tag name="KSO_WM_SLIDE_LAYOUT_CNT" val="1_1_1"/>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0.xml><?xml version="1.0" encoding="utf-8"?>
<p:tagLst xmlns:p="http://schemas.openxmlformats.org/presentationml/2006/main">
  <p:tag name="KSO_WM_BEAUTIFY_FLAG" val=""/>
</p:tagLst>
</file>

<file path=ppt/tags/tag221.xml><?xml version="1.0" encoding="utf-8"?>
<p:tagLst xmlns:p="http://schemas.openxmlformats.org/presentationml/2006/main">
  <p:tag name="KSO_WM_BEAUTIFY_FLAG" val=""/>
</p:tagLst>
</file>

<file path=ppt/tags/tag222.xml><?xml version="1.0" encoding="utf-8"?>
<p:tagLst xmlns:p="http://schemas.openxmlformats.org/presentationml/2006/main">
  <p:tag name="TABLE_ENDDRAG_ORIGIN_RECT" val="366*145"/>
  <p:tag name="TABLE_ENDDRAG_RECT" val="91*314*366*145"/>
</p:tagLst>
</file>

<file path=ppt/tags/tag223.xml><?xml version="1.0" encoding="utf-8"?>
<p:tagLst xmlns:p="http://schemas.openxmlformats.org/presentationml/2006/main">
  <p:tag name="KSO_WM_BEAUTIFY_FLAG" val=""/>
</p:tagLst>
</file>

<file path=ppt/tags/tag224.xml><?xml version="1.0" encoding="utf-8"?>
<p:tagLst xmlns:p="http://schemas.openxmlformats.org/presentationml/2006/main">
  <p:tag name="KSO_WM_BEAUTIFY_FLAG" val=""/>
</p:tagLst>
</file>

<file path=ppt/tags/tag225.xml><?xml version="1.0" encoding="utf-8"?>
<p:tagLst xmlns:p="http://schemas.openxmlformats.org/presentationml/2006/main">
  <p:tag name="KSO_WM_BEAUTIFY_FLAG" val=""/>
</p:tagLst>
</file>

<file path=ppt/tags/tag226.xml><?xml version="1.0" encoding="utf-8"?>
<p:tagLst xmlns:p="http://schemas.openxmlformats.org/presentationml/2006/main">
  <p:tag name="KSO_WM_BEAUTIFY_FLAG" val="#wm#"/>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3010_1*l_h_f*1_1_1"/>
  <p:tag name="KSO_WM_TEMPLATE_CATEGORY" val="diagram"/>
  <p:tag name="KSO_WM_TEMPLATE_INDEX" val="20233010"/>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426.195905511811,&quot;left&quot;:84.5,&quot;top&quot;:79.7,&quot;width&quot;:792.15}"/>
  <p:tag name="KSO_WM_DIAGRAM_COLOR_MATCH_VALUE" val="{&quot;shape&quot;:{&quot;fill&quot;:{&quot;gradient&quot;:[{&quot;brightness&quot;:0.800000011920929,&quot;colorType&quot;:1,&quot;foreColorIndex&quot;:5,&quot;pos&quot;:0,&quot;transparency&quot;:1},{&quot;brightness&quot;:0.800000011920929,&quot;colorType&quot;:1,&quot;foreColorIndex&quot;:5,&quot;pos&quot;:1,&quot;transparency&quot;:0.5600000023841858}],&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8"/>
  <p:tag name="KSO_WM_UNIT_PRESET_TEXT" val="单击此处输入(您的)智能图形项正文，文字是您思想的提炼，请尽量言简意赅的阐述观点。单击此处添加正文，请言简意赅的阐述您的观点。单击此处添加正文，请言简意赅的阐述您的观点。"/>
  <p:tag name="KSO_WM_UNIT_FILL_TYPE" val="3"/>
  <p:tag name="KSO_WM_UNIT_TEXT_FILL_FORE_SCHEMECOLOR_INDEX" val="1"/>
  <p:tag name="KSO_WM_UNIT_TEXT_FILL_TYPE" val="1"/>
  <p:tag name="KSO_WM_DIAGRAM_USE_COLOR_VALUE" val="{&quot;color_scheme&quot;:1,&quot;color_type&quot;:1,&quot;theme_color_indexes&quot;:[5,6,5,6,5,6]}"/>
</p:tagLst>
</file>

<file path=ppt/tags/tag227.xml><?xml version="1.0" encoding="utf-8"?>
<p:tagLst xmlns:p="http://schemas.openxmlformats.org/presentationml/2006/main">
  <p:tag name="KSO_WM_BEAUTIFY_FLAG" val="#wm#"/>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INDEX" val="1_1_1"/>
  <p:tag name="KSO_WM_TEMPLATE_CATEGORY" val="diagram"/>
  <p:tag name="KSO_WM_TEMPLATE_INDEX" val="20233010"/>
  <p:tag name="KSO_WM_UNIT_LAYERLEVEL" val="1_1_1"/>
  <p:tag name="KSO_WM_TAG_VERSION" val="3.0"/>
  <p:tag name="KSO_WM_UNIT_VALUE" val="10"/>
  <p:tag name="KSO_WM_UNIT_TYPE" val="l_h_a"/>
  <p:tag name="KSO_WM_UNIT_ID" val="diagram20233010_1*l_h_a*1_1_1"/>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426.195905511811,&quot;left&quot;:84.5,&quot;top&quot;:79.7,&quot;width&quot;:792.15}"/>
  <p:tag name="KSO_WM_DIAGRAM_COLOR_MATCH_VALUE" val="{&quot;shape&quot;:{&quot;fill&quot;:{&quot;gradient&quot;:[{&quot;brightness&quot;:0.800000011920929,&quot;colorType&quot;:1,&quot;foreColorIndex&quot;:5,&quot;pos&quot;:0,&quot;transparency&quot;:0},{&quot;brightness&quot;:0,&quot;colorType&quot;:1,&quot;foreColorIndex&quot;:5,&quot;pos&quot;:0.4399999976158142,&quot;transparency&quot;:0}],&quot;type&quot;:3},&quot;glow&quot;:{&quot;colorType&quot;:0},&quot;line&quot;:{&quot;solidLine&quot;:{&quot;brightness&quot;:0,&quot;colorType&quot;:1,&quot;foreColorIndex&quot;:14,&quot;transparency&quot;:0},&quot;type&quot;:1},&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3"/>
  <p:tag name="KSO_WM_UNIT_LINE_FORE_SCHEMECOLOR_INDEX" val="14"/>
  <p:tag name="KSO_WM_UNIT_TEXT_FILL_FORE_SCHEMECOLOR_INDEX" val="1"/>
  <p:tag name="KSO_WM_UNIT_TEXT_FILL_TYPE" val="1"/>
  <p:tag name="KSO_WM_DIAGRAM_USE_COLOR_VALUE" val="{&quot;color_scheme&quot;:1,&quot;color_type&quot;:1,&quot;theme_color_indexes&quot;:[5,6,5,6,5,6]}"/>
</p:tagLst>
</file>

<file path=ppt/tags/tag228.xml><?xml version="1.0" encoding="utf-8"?>
<p:tagLst xmlns:p="http://schemas.openxmlformats.org/presentationml/2006/main">
  <p:tag name="KSO_WM_BEAUTIFY_FLAG" val="#wm#"/>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3010_1*l_h_f*1_2_1"/>
  <p:tag name="KSO_WM_TEMPLATE_CATEGORY" val="diagram"/>
  <p:tag name="KSO_WM_TEMPLATE_INDEX" val="20233010"/>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426.195905511811,&quot;left&quot;:84.5,&quot;top&quot;:79.7,&quot;width&quot;:792.15}"/>
  <p:tag name="KSO_WM_DIAGRAM_COLOR_MATCH_VALUE" val="{&quot;shape&quot;:{&quot;fill&quot;:{&quot;gradient&quot;:[{&quot;brightness&quot;:0.800000011920929,&quot;colorType&quot;:1,&quot;foreColorIndex&quot;:5,&quot;pos&quot;:0,&quot;transparency&quot;:1},{&quot;brightness&quot;:0.800000011920929,&quot;colorType&quot;:1,&quot;foreColorIndex&quot;:5,&quot;pos&quot;:1,&quot;transparency&quot;:0.5600000023841858}],&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8"/>
  <p:tag name="KSO_WM_UNIT_PRESET_TEXT" val="单击此处输入(您的)智能图形项正文，文字是您思想的提炼，请尽量言简意赅的阐述观点。单击此处添加正文，请言简意赅的阐述您的观点。单击此处添加正文，请言简意赅的阐述您的观点。"/>
  <p:tag name="KSO_WM_UNIT_FILL_TYPE" val="3"/>
  <p:tag name="KSO_WM_UNIT_TEXT_FILL_FORE_SCHEMECOLOR_INDEX" val="1"/>
  <p:tag name="KSO_WM_UNIT_TEXT_FILL_TYPE" val="1"/>
  <p:tag name="KSO_WM_DIAGRAM_USE_COLOR_VALUE" val="{&quot;color_scheme&quot;:1,&quot;color_type&quot;:1,&quot;theme_color_indexes&quot;:[5,6,5,6,5,6]}"/>
</p:tagLst>
</file>

<file path=ppt/tags/tag229.xml><?xml version="1.0" encoding="utf-8"?>
<p:tagLst xmlns:p="http://schemas.openxmlformats.org/presentationml/2006/main">
  <p:tag name="KSO_WM_BEAUTIFY_FLAG" val="#wm#"/>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3010_1*l_h_a*1_2_1"/>
  <p:tag name="KSO_WM_TEMPLATE_CATEGORY" val="diagram"/>
  <p:tag name="KSO_WM_TEMPLATE_INDEX" val="20233010"/>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426.195905511811,&quot;left&quot;:84.5,&quot;top&quot;:79.7,&quot;width&quot;:792.15}"/>
  <p:tag name="KSO_WM_DIAGRAM_COLOR_MATCH_VALUE" val="{&quot;shape&quot;:{&quot;fill&quot;:{&quot;gradient&quot;:[{&quot;brightness&quot;:0.800000011920929,&quot;colorType&quot;:1,&quot;foreColorIndex&quot;:5,&quot;pos&quot;:0,&quot;transparency&quot;:0},{&quot;brightness&quot;:0,&quot;colorType&quot;:1,&quot;foreColorIndex&quot;:5,&quot;pos&quot;:0.4399999976158142,&quot;transparency&quot;:0}],&quot;type&quot;:3},&quot;glow&quot;:{&quot;colorType&quot;:0},&quot;line&quot;:{&quot;solidLine&quot;:{&quot;brightness&quot;:0,&quot;colorType&quot;:1,&quot;foreColorIndex&quot;:14,&quot;transparency&quot;:0},&quot;type&quot;:1},&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3"/>
  <p:tag name="KSO_WM_UNIT_LINE_FORE_SCHEMECOLOR_INDEX" val="14"/>
  <p:tag name="KSO_WM_UNIT_TEXT_FILL_FORE_SCHEMECOLOR_INDEX" val="1"/>
  <p:tag name="KSO_WM_UNIT_TEXT_FILL_TYPE" val="1"/>
  <p:tag name="KSO_WM_DIAGRAM_USE_COLOR_VALUE" val="{&quot;color_scheme&quot;:1,&quot;color_type&quot;:1,&quot;theme_color_indexes&quot;:[5,6,5,6,5,6]}"/>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0.xml><?xml version="1.0" encoding="utf-8"?>
<p:tagLst xmlns:p="http://schemas.openxmlformats.org/presentationml/2006/main">
  <p:tag name="RESOURCE_RECORD_KEY" val="{&quot;65&quot;:[20202601],&quot;70&quot;:[3324195]}"/>
</p:tagLst>
</file>

<file path=ppt/tags/tag231.xml><?xml version="1.0" encoding="utf-8"?>
<p:tagLst xmlns:p="http://schemas.openxmlformats.org/presentationml/2006/main">
  <p:tag name="KSO_WM_BEAUTIFY_FLAG" val=""/>
</p:tagLst>
</file>

<file path=ppt/tags/tag232.xml><?xml version="1.0" encoding="utf-8"?>
<p:tagLst xmlns:p="http://schemas.openxmlformats.org/presentationml/2006/main">
  <p:tag name="KSO_WM_BEAUTIFY_FLAG" val=""/>
</p:tagLst>
</file>

<file path=ppt/tags/tag233.xml><?xml version="1.0" encoding="utf-8"?>
<p:tagLst xmlns:p="http://schemas.openxmlformats.org/presentationml/2006/main">
  <p:tag name="KSO_WM_BEAUTIFY_FLAG" val=""/>
</p:tagLst>
</file>

<file path=ppt/tags/tag234.xml><?xml version="1.0" encoding="utf-8"?>
<p:tagLst xmlns:p="http://schemas.openxmlformats.org/presentationml/2006/main">
  <p:tag name="KSO_WM_BEAUTIFY_FLAG" val=""/>
</p:tagLst>
</file>

<file path=ppt/tags/tag23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861_1*l_h_i*1_1_2"/>
  <p:tag name="KSO_WM_TEMPLATE_CATEGORY" val="diagram"/>
  <p:tag name="KSO_WM_TEMPLATE_INDEX" val="20231861"/>
  <p:tag name="KSO_WM_UNIT_LAYERLEVEL" val="1_1_1"/>
  <p:tag name="KSO_WM_TAG_VERSION" val="3.0"/>
  <p:tag name="KSO_WM_DIAGRAM_MAX_ITEMCNT" val="3"/>
  <p:tag name="KSO_WM_DIAGRAM_MIN_ITEMCNT" val="2"/>
  <p:tag name="KSO_WM_DIAGRAM_VIRTUALLY_FRAME" val="{&quot;height&quot;:403.9388627612497,&quot;left&quot;:45.425039370078736,&quot;top&quot;:48.37503937007873,&quot;width&quot;:875.1423622047243}"/>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5"/>
  <p:tag name="KSO_WM_DIAGRAM_USE_COLOR_VALUE" val="{&quot;color_scheme&quot;:1,&quot;color_type&quot;:1,&quot;theme_color_indexes&quot;:[5,6,5,6,5,6]}"/>
</p:tagLst>
</file>

<file path=ppt/tags/tag236.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l_h_a"/>
  <p:tag name="KSO_WM_UNIT_INDEX" val="1_1_1"/>
  <p:tag name="KSO_WM_UNIT_ID" val="diagram20231861_1*l_h_a*1_1_1"/>
  <p:tag name="KSO_WM_TEMPLATE_CATEGORY" val="diagram"/>
  <p:tag name="KSO_WM_TEMPLATE_INDEX" val="20231861"/>
  <p:tag name="KSO_WM_UNIT_LAYERLEVEL" val="1_1_1"/>
  <p:tag name="KSO_WM_TAG_VERSION" val="3.0"/>
  <p:tag name="KSO_WM_DIAGRAM_GROUP_CODE" val="l1-1"/>
  <p:tag name="KSO_WM_DIAGRAM_MAX_ITEMCNT" val="3"/>
  <p:tag name="KSO_WM_DIAGRAM_MIN_ITEMCNT" val="2"/>
  <p:tag name="KSO_WM_DIAGRAM_VIRTUALLY_FRAME" val="{&quot;height&quot;:403.9388627612497,&quot;left&quot;:45.425039370078736,&quot;top&quot;:48.37503937007873,&quot;width&quot;:875.1423622047243}"/>
  <p:tag name="KSO_WM_DIAGRAM_COLOR_MATCH_VALUE" val="{&quot;shape&quot;:{&quot;fill&quot;:{&quot;gradient&quot;:[{&quot;brightness&quot;:0,&quot;colorType&quot;:1,&quot;foreColorIndex&quot;:5,&quot;pos&quot;:1,&quot;transparency&quot;:0},{&quot;brightness&quot;:0.30000001192092896,&quot;colorType&quot;:1,&quot;foreColorIndex&quot;:5,&quot;pos&quot;:0,&quot;transparency&quot;:0}],&quot;type&quot;:3},&quot;glow&quot;:{&quot;colorType&quot;:0},&quot;line&quot;:{&quot;type&quot;:0},&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PRESET_TEXT" val="此处添加标题"/>
  <p:tag name="KSO_WM_UNIT_FILL_TYPE" val="3"/>
  <p:tag name="KSO_WM_UNIT_TEXT_FILL_FORE_SCHEMECOLOR_INDEX" val="1"/>
  <p:tag name="KSO_WM_UNIT_TEXT_FILL_TYPE" val="1"/>
  <p:tag name="KSO_WM_DIAGRAM_USE_COLOR_VALUE" val="{&quot;color_scheme&quot;:1,&quot;color_type&quot;:1,&quot;theme_color_indexes&quot;:[5,6,5,6,5,6]}"/>
</p:tagLst>
</file>

<file path=ppt/tags/tag23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861_1*l_h_i*1_2_2"/>
  <p:tag name="KSO_WM_TEMPLATE_CATEGORY" val="diagram"/>
  <p:tag name="KSO_WM_TEMPLATE_INDEX" val="20231861"/>
  <p:tag name="KSO_WM_UNIT_LAYERLEVEL" val="1_1_1"/>
  <p:tag name="KSO_WM_TAG_VERSION" val="3.0"/>
  <p:tag name="KSO_WM_DIAGRAM_MAX_ITEMCNT" val="3"/>
  <p:tag name="KSO_WM_DIAGRAM_MIN_ITEMCNT" val="2"/>
  <p:tag name="KSO_WM_DIAGRAM_VIRTUALLY_FRAME" val="{&quot;height&quot;:403.9388627612497,&quot;left&quot;:45.425039370078736,&quot;top&quot;:48.37503937007873,&quot;width&quot;:875.1423622047243}"/>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5"/>
  <p:tag name="KSO_WM_DIAGRAM_USE_COLOR_VALUE" val="{&quot;color_scheme&quot;:1,&quot;color_type&quot;:1,&quot;theme_color_indexes&quot;:[5,6,5,6,5,6]}"/>
</p:tagLst>
</file>

<file path=ppt/tags/tag238.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l_h_a"/>
  <p:tag name="KSO_WM_UNIT_INDEX" val="1_2_1"/>
  <p:tag name="KSO_WM_UNIT_ID" val="diagram20231861_1*l_h_a*1_2_1"/>
  <p:tag name="KSO_WM_TEMPLATE_CATEGORY" val="diagram"/>
  <p:tag name="KSO_WM_TEMPLATE_INDEX" val="20231861"/>
  <p:tag name="KSO_WM_UNIT_LAYERLEVEL" val="1_1_1"/>
  <p:tag name="KSO_WM_TAG_VERSION" val="3.0"/>
  <p:tag name="KSO_WM_DIAGRAM_GROUP_CODE" val="l1-1"/>
  <p:tag name="KSO_WM_DIAGRAM_MAX_ITEMCNT" val="3"/>
  <p:tag name="KSO_WM_DIAGRAM_MIN_ITEMCNT" val="2"/>
  <p:tag name="KSO_WM_DIAGRAM_VIRTUALLY_FRAME" val="{&quot;height&quot;:403.9388627612497,&quot;left&quot;:45.425039370078736,&quot;top&quot;:48.37503937007873,&quot;width&quot;:875.1423622047243}"/>
  <p:tag name="KSO_WM_DIAGRAM_COLOR_MATCH_VALUE" val="{&quot;shape&quot;:{&quot;fill&quot;:{&quot;gradient&quot;:[{&quot;brightness&quot;:0,&quot;colorType&quot;:1,&quot;foreColorIndex&quot;:5,&quot;pos&quot;:1,&quot;transparency&quot;:0},{&quot;brightness&quot;:0.30000001192092896,&quot;colorType&quot;:1,&quot;foreColorIndex&quot;:5,&quot;pos&quot;:0,&quot;transparency&quot;:0}],&quot;type&quot;:3},&quot;glow&quot;:{&quot;colorType&quot;:0},&quot;line&quot;:{&quot;type&quot;:0},&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PRESET_TEXT" val="此处添加标题"/>
  <p:tag name="KSO_WM_UNIT_FILL_TYPE" val="3"/>
  <p:tag name="KSO_WM_UNIT_TEXT_FILL_FORE_SCHEMECOLOR_INDEX" val="1"/>
  <p:tag name="KSO_WM_UNIT_TEXT_FILL_TYPE" val="1"/>
  <p:tag name="KSO_WM_DIAGRAM_USE_COLOR_VALUE" val="{&quot;color_scheme&quot;:1,&quot;color_type&quot;:1,&quot;theme_color_indexes&quot;:[5,6,5,6,5,6]}"/>
</p:tagLst>
</file>

<file path=ppt/tags/tag239.xml><?xml version="1.0" encoding="utf-8"?>
<p:tagLst xmlns:p="http://schemas.openxmlformats.org/presentationml/2006/main">
  <p:tag name="RESOURCE_RECORD_KEY" val="{&quot;65&quot;:[20202601],&quot;70&quot;:[3323809,3323868]}"/>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0.xml><?xml version="1.0" encoding="utf-8"?>
<p:tagLst xmlns:p="http://schemas.openxmlformats.org/presentationml/2006/main">
  <p:tag name="KSO_WM_BEAUTIFY_FLAG" val=""/>
</p:tagLst>
</file>

<file path=ppt/tags/tag241.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l_h_a"/>
  <p:tag name="KSO_WM_UNIT_INDEX" val="1_2_1"/>
  <p:tag name="KSO_WM_UNIT_ID" val="diagram20231861_1*l_h_a*1_2_1"/>
  <p:tag name="KSO_WM_TEMPLATE_CATEGORY" val="diagram"/>
  <p:tag name="KSO_WM_TEMPLATE_INDEX" val="20231861"/>
  <p:tag name="KSO_WM_UNIT_LAYERLEVEL" val="1_1_1"/>
  <p:tag name="KSO_WM_TAG_VERSION" val="3.0"/>
  <p:tag name="KSO_WM_DIAGRAM_GROUP_CODE" val="l1-1"/>
  <p:tag name="KSO_WM_DIAGRAM_MAX_ITEMCNT" val="3"/>
  <p:tag name="KSO_WM_DIAGRAM_MIN_ITEMCNT" val="2"/>
  <p:tag name="KSO_WM_DIAGRAM_VIRTUALLY_FRAME" val="{&quot;height&quot;:403.9388627612497,&quot;left&quot;:45.425039370078736,&quot;top&quot;:48.37503937007873,&quot;width&quot;:899.1041732283463}"/>
  <p:tag name="KSO_WM_DIAGRAM_COLOR_MATCH_VALUE" val="{&quot;shape&quot;:{&quot;fill&quot;:{&quot;gradient&quot;:[{&quot;brightness&quot;:0,&quot;colorType&quot;:1,&quot;foreColorIndex&quot;:5,&quot;pos&quot;:1,&quot;transparency&quot;:0},{&quot;brightness&quot;:0.30000001192092896,&quot;colorType&quot;:1,&quot;foreColorIndex&quot;:5,&quot;pos&quot;:0,&quot;transparency&quot;:0}],&quot;type&quot;:3},&quot;glow&quot;:{&quot;colorType&quot;:0},&quot;line&quot;:{&quot;type&quot;:0},&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PRESET_TEXT" val="此处添加标题"/>
  <p:tag name="KSO_WM_UNIT_FILL_TYPE" val="3"/>
  <p:tag name="KSO_WM_UNIT_TEXT_FILL_FORE_SCHEMECOLOR_INDEX" val="1"/>
  <p:tag name="KSO_WM_UNIT_TEXT_FILL_TYPE" val="1"/>
  <p:tag name="KSO_WM_DIAGRAM_USE_COLOR_VALUE" val="{&quot;color_scheme&quot;:1,&quot;color_type&quot;:1,&quot;theme_color_indexes&quot;:[5,6,5,6,5,6]}"/>
</p:tagLst>
</file>

<file path=ppt/tags/tag242.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l_h_a"/>
  <p:tag name="KSO_WM_UNIT_INDEX" val="1_2_1"/>
  <p:tag name="KSO_WM_UNIT_ID" val="diagram20231861_1*l_h_a*1_2_1"/>
  <p:tag name="KSO_WM_TEMPLATE_CATEGORY" val="diagram"/>
  <p:tag name="KSO_WM_TEMPLATE_INDEX" val="20231861"/>
  <p:tag name="KSO_WM_UNIT_LAYERLEVEL" val="1_1_1"/>
  <p:tag name="KSO_WM_TAG_VERSION" val="3.0"/>
  <p:tag name="KSO_WM_DIAGRAM_GROUP_CODE" val="l1-1"/>
  <p:tag name="KSO_WM_DIAGRAM_MAX_ITEMCNT" val="3"/>
  <p:tag name="KSO_WM_DIAGRAM_MIN_ITEMCNT" val="2"/>
  <p:tag name="KSO_WM_DIAGRAM_VIRTUALLY_FRAME" val="{&quot;height&quot;:403.9388627612497,&quot;left&quot;:45.425039370078736,&quot;top&quot;:48.37503937007873,&quot;width&quot;:899.1041732283463}"/>
  <p:tag name="KSO_WM_DIAGRAM_COLOR_MATCH_VALUE" val="{&quot;shape&quot;:{&quot;fill&quot;:{&quot;gradient&quot;:[{&quot;brightness&quot;:0,&quot;colorType&quot;:1,&quot;foreColorIndex&quot;:5,&quot;pos&quot;:1,&quot;transparency&quot;:0},{&quot;brightness&quot;:0.30000001192092896,&quot;colorType&quot;:1,&quot;foreColorIndex&quot;:5,&quot;pos&quot;:0,&quot;transparency&quot;:0}],&quot;type&quot;:3},&quot;glow&quot;:{&quot;colorType&quot;:0},&quot;line&quot;:{&quot;type&quot;:0},&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PRESET_TEXT" val="此处添加标题"/>
  <p:tag name="KSO_WM_UNIT_FILL_TYPE" val="3"/>
  <p:tag name="KSO_WM_UNIT_TEXT_FILL_FORE_SCHEMECOLOR_INDEX" val="1"/>
  <p:tag name="KSO_WM_UNIT_TEXT_FILL_TYPE" val="1"/>
  <p:tag name="KSO_WM_DIAGRAM_USE_COLOR_VALUE" val="{&quot;color_scheme&quot;:1,&quot;color_type&quot;:1,&quot;theme_color_indexes&quot;:[5,6,5,6,5,6]}"/>
</p:tagLst>
</file>

<file path=ppt/tags/tag243.xml><?xml version="1.0" encoding="utf-8"?>
<p:tagLst xmlns:p="http://schemas.openxmlformats.org/presentationml/2006/main">
  <p:tag name="TABLE_ENDDRAG_ORIGIN_RECT" val="629*195"/>
  <p:tag name="TABLE_ENDDRAG_RECT" val="26*135*629*195"/>
</p:tagLst>
</file>

<file path=ppt/tags/tag244.xml><?xml version="1.0" encoding="utf-8"?>
<p:tagLst xmlns:p="http://schemas.openxmlformats.org/presentationml/2006/main">
  <p:tag name="RESOURCE_RECORD_KEY" val="{&quot;65&quot;:[20202601],&quot;70&quot;:[3323809,3323868]}"/>
</p:tagLst>
</file>

<file path=ppt/tags/tag245.xml><?xml version="1.0" encoding="utf-8"?>
<p:tagLst xmlns:p="http://schemas.openxmlformats.org/presentationml/2006/main">
  <p:tag name="KSO_WM_BEAUTIFY_FLAG" val=""/>
</p:tagLst>
</file>

<file path=ppt/tags/tag246.xml><?xml version="1.0" encoding="utf-8"?>
<p:tagLst xmlns:p="http://schemas.openxmlformats.org/presentationml/2006/main">
  <p:tag name="KSO_WM_BEAUTIFY_FLAG" val=""/>
</p:tagLst>
</file>

<file path=ppt/tags/tag24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l_h_i"/>
  <p:tag name="KSO_WM_UNIT_INDEX" val="1_1_2"/>
  <p:tag name="KSO_WM_UNIT_ID" val="diagram20231799_1*l_h_i*1_1_2"/>
  <p:tag name="KSO_WM_TEMPLATE_CATEGORY" val="diagram"/>
  <p:tag name="KSO_WM_TEMPLATE_INDEX" val="20231799"/>
  <p:tag name="KSO_WM_UNIT_LAYERLEVEL" val="1_1_1"/>
  <p:tag name="KSO_WM_TAG_VERSION" val="3.0"/>
  <p:tag name="KSO_WM_DIAGRAM_GROUP_CODE" val="l1-1"/>
  <p:tag name="KSO_WM_DIAGRAM_VERSION" val="3"/>
  <p:tag name="KSO_WM_DIAGRAM_COLOR_TRICK" val="3"/>
  <p:tag name="KSO_WM_DIAGRAM_COLOR_TEXT_CAN_REMOVE" val="n"/>
  <p:tag name="KSO_WM_DIAGRAM_MAX_ITEMCNT" val="3"/>
  <p:tag name="KSO_WM_DIAGRAM_MIN_ITEMCNT" val="2"/>
  <p:tag name="KSO_WM_DIAGRAM_VIRTUALLY_FRAME" val="{&quot;height&quot;:574.6115748031496,&quot;left&quot;:54.84504486804872,&quot;top&quot;:82.3,&quot;width&quot;:871.4049551319513}"/>
  <p:tag name="KSO_WM_DIAGRAM_COLOR_MATCH_VALUE" val="{&quot;shape&quot;:{&quot;fill&quot;:{&quot;solid&quot;:{&quot;brightness&quot;:0,&quot;colorType&quot;:1,&quot;foreColorIndex&quot;:5,&quot;transparency&quot;:0},&quot;type&quot;:1},&quot;glow&quot;:{&quot;colorType&quot;:0},&quot;line&quot;:{&quot;type&quot;:0},&quot;shadow&quot;:{&quot;brightness&quot;:-0.25,&quot;colorType&quot;:1,&quot;foreColorIndex&quot;:14,&quot;transparency&quot;:0.600000023841857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24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l_h_i"/>
  <p:tag name="KSO_WM_UNIT_INDEX" val="1_2_2"/>
  <p:tag name="KSO_WM_UNIT_ID" val="diagram20231799_1*l_h_i*1_2_2"/>
  <p:tag name="KSO_WM_TEMPLATE_CATEGORY" val="diagram"/>
  <p:tag name="KSO_WM_TEMPLATE_INDEX" val="20231799"/>
  <p:tag name="KSO_WM_UNIT_LAYERLEVEL" val="1_1_1"/>
  <p:tag name="KSO_WM_TAG_VERSION" val="3.0"/>
  <p:tag name="KSO_WM_DIAGRAM_GROUP_CODE" val="l1-1"/>
  <p:tag name="KSO_WM_DIAGRAM_VERSION" val="3"/>
  <p:tag name="KSO_WM_DIAGRAM_COLOR_TRICK" val="3"/>
  <p:tag name="KSO_WM_DIAGRAM_COLOR_TEXT_CAN_REMOVE" val="n"/>
  <p:tag name="KSO_WM_DIAGRAM_MAX_ITEMCNT" val="3"/>
  <p:tag name="KSO_WM_DIAGRAM_MIN_ITEMCNT" val="2"/>
  <p:tag name="KSO_WM_DIAGRAM_VIRTUALLY_FRAME" val="{&quot;height&quot;:574.6115748031496,&quot;left&quot;:54.84504486804872,&quot;top&quot;:82.3,&quot;width&quot;:871.4049551319513}"/>
  <p:tag name="KSO_WM_DIAGRAM_COLOR_MATCH_VALUE" val="{&quot;shape&quot;:{&quot;fill&quot;:{&quot;solid&quot;:{&quot;brightness&quot;:0,&quot;colorType&quot;:1,&quot;foreColorIndex&quot;:6,&quot;transparency&quot;:0},&quot;type&quot;:1},&quot;glow&quot;:{&quot;colorType&quot;:0},&quot;line&quot;:{&quot;type&quot;:0},&quot;shadow&quot;:{&quot;brightness&quot;:-0.25,&quot;colorType&quot;:1,&quot;foreColorIndex&quot;:14,&quot;transparency&quot;:0.600000023841857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6"/>
  <p:tag name="KSO_WM_UNIT_FILL_FORE_SCHEMECOLOR_INDEX_BRIGHTNESS" val="0"/>
  <p:tag name="KSO_WM_DIAGRAM_USE_COLOR_VALUE" val="{&quot;color_scheme&quot;:1,&quot;color_type&quot;:1,&quot;theme_color_indexes&quot;:[5,6,5,6,5,6]}"/>
</p:tagLst>
</file>

<file path=ppt/tags/tag249.xml><?xml version="1.0" encoding="utf-8"?>
<p:tagLst xmlns:p="http://schemas.openxmlformats.org/presentationml/2006/main">
  <p:tag name="TABLE_ENDDRAG_ORIGIN_RECT" val="812*227"/>
  <p:tag name="TABLE_ENDDRAG_RECT" val="68*268*813*227"/>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0.xml><?xml version="1.0" encoding="utf-8"?>
<p:tagLst xmlns:p="http://schemas.openxmlformats.org/presentationml/2006/main">
  <p:tag name="RESOURCE_RECORD_KEY" val="{&quot;65&quot;:[20202601],&quot;70&quot;:[3321987]}"/>
</p:tagLst>
</file>

<file path=ppt/tags/tag251.xml><?xml version="1.0" encoding="utf-8"?>
<p:tagLst xmlns:p="http://schemas.openxmlformats.org/presentationml/2006/main">
  <p:tag name="KSO_WM_BEAUTIFY_FLAG" val=""/>
</p:tagLst>
</file>

<file path=ppt/tags/tag252.xml><?xml version="1.0" encoding="utf-8"?>
<p:tagLst xmlns:p="http://schemas.openxmlformats.org/presentationml/2006/main">
  <p:tag name="KSO_WM_BEAUTIFY_FLAG" val=""/>
</p:tagLst>
</file>

<file path=ppt/tags/tag253.xml><?xml version="1.0" encoding="utf-8"?>
<p:tagLst xmlns:p="http://schemas.openxmlformats.org/presentationml/2006/main">
  <p:tag name="ISLIDE.ICON" val="#180367;#21769;#394054;#12499;#85396;"/>
</p:tagLst>
</file>

<file path=ppt/tags/tag2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601_15*a*1"/>
  <p:tag name="KSO_WM_TEMPLATE_CATEGORY" val="custom"/>
  <p:tag name="KSO_WM_TEMPLATE_INDEX" val="20202601"/>
  <p:tag name="KSO_WM_UNIT_LAYERLEVEL" val="1"/>
  <p:tag name="KSO_WM_TAG_VERSION" val="1.0"/>
  <p:tag name="KSO_WM_BEAUTIFY_FLAG" val="#wm#"/>
  <p:tag name="KSO_WM_UNIT_ISCONTENTSTITLE" val="0"/>
  <p:tag name="KSO_WM_UNIT_PRESET_TEXT" val="谢谢观赏"/>
  <p:tag name="KSO_WM_UNIT_NOCLEAR" val="1"/>
  <p:tag name="KSO_WM_UNIT_VALUE" val="6"/>
  <p:tag name="KSO_WM_UNIT_TYPE" val="a"/>
  <p:tag name="KSO_WM_UNIT_INDEX" val="1"/>
  <p:tag name="KSO_WM_UNIT_ISNUMDGMTITLE" val="0"/>
</p:tagLst>
</file>

<file path=ppt/tags/tag255.xml><?xml version="1.0" encoding="utf-8"?>
<p:tagLst xmlns:p="http://schemas.openxmlformats.org/presentationml/2006/main">
  <p:tag name="KSO_WM_SLIDE_ID" val="custom20202601_15"/>
  <p:tag name="KSO_WM_TEMPLATE_SUBCATEGORY" val="0"/>
  <p:tag name="KSO_WM_TEMPLATE_MASTER_TYPE" val="1"/>
  <p:tag name="KSO_WM_TEMPLATE_COLOR_TYPE" val="1"/>
  <p:tag name="KSO_WM_SLIDE_ITEM_CNT" val="0"/>
  <p:tag name="KSO_WM_SLIDE_INDEX" val="15"/>
  <p:tag name="KSO_WM_TAG_VERSION" val="1.0"/>
  <p:tag name="KSO_WM_BEAUTIFY_FLAG" val="#wm#"/>
  <p:tag name="KSO_WM_TEMPLATE_CATEGORY" val="custom"/>
  <p:tag name="KSO_WM_TEMPLATE_INDEX" val="20202601"/>
  <p:tag name="KSO_WM_SLIDE_LAYOUT" val="a_b"/>
  <p:tag name="KSO_WM_SLIDE_LAYOUT_CNT" val="1_2"/>
  <p:tag name="KSO_WM_SLIDE_TYPE" val="endPage"/>
  <p:tag name="KSO_WM_SLIDE_SUBTYPE" val="pureTxt"/>
</p:tagLst>
</file>

<file path=ppt/tags/tag256.xml><?xml version="1.0" encoding="utf-8"?>
<p:tagLst xmlns:p="http://schemas.openxmlformats.org/presentationml/2006/main">
  <p:tag name="COMMONDATA" val="eyJoZGlkIjoiZGEyNjRiOGVjNGQ4OGM0YzEzYzQ1MWZkNTM4MWNiNmEifQ=="/>
  <p:tag name="RESOURCE_RECORD_KEY" val="{&quot;13&quot;:[4364915,4695728,19951219],&quot;65&quot;:[20202601],&quot;70&quot;:[3324195,3323809,3323868,3321987]}"/>
  <p:tag name="commondata" val="eyJoZGlkIjoiMTQ2ZDVlZmYwYTczNjk4NmJhYTNiN2IwMWYzOThlZDkifQ=="/>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
      <a:dk1>
        <a:srgbClr val="000000"/>
      </a:dk1>
      <a:lt1>
        <a:srgbClr val="FFFFFF"/>
      </a:lt1>
      <a:dk2>
        <a:srgbClr val="E9F3FA"/>
      </a:dk2>
      <a:lt2>
        <a:srgbClr val="FFFFFF"/>
      </a:lt2>
      <a:accent1>
        <a:srgbClr val="4472C4"/>
      </a:accent1>
      <a:accent2>
        <a:srgbClr val="2A8DD4"/>
      </a:accent2>
      <a:accent3>
        <a:srgbClr val="2FA1CF"/>
      </a:accent3>
      <a:accent4>
        <a:srgbClr val="33B2B2"/>
      </a:accent4>
      <a:accent5>
        <a:srgbClr val="35BD81"/>
      </a:accent5>
      <a:accent6>
        <a:srgbClr val="59C54F"/>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chemeClr val="tx2"/>
        </a:solidFill>
      </a:spPr>
      <a:bodyPr wrap="square">
        <a:noAutofit/>
      </a:bodyPr>
      <a:lstStyle>
        <a:defPPr marL="0" marR="0" lvl="0" indent="0" algn="l" defTabSz="914400" rtl="0" eaLnBrk="1" fontAlgn="auto" latinLnBrk="0" hangingPunct="1">
          <a:lnSpc>
            <a:spcPct val="100000"/>
          </a:lnSpc>
          <a:spcBef>
            <a:spcPts val="0"/>
          </a:spcBef>
          <a:spcAft>
            <a:spcPts val="0"/>
          </a:spcAft>
          <a:buClrTx/>
          <a:buSzTx/>
          <a:buFontTx/>
          <a:buNone/>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0</TotalTime>
  <Words>4942</Words>
  <Application>WPS 演示</Application>
  <PresentationFormat>宽屏</PresentationFormat>
  <Paragraphs>411</Paragraphs>
  <Slides>12</Slides>
  <Notes>0</Notes>
  <HiddenSlides>0</HiddenSlides>
  <MMClips>0</MMClips>
  <ScaleCrop>false</ScaleCrop>
  <HeadingPairs>
    <vt:vector size="6" baseType="variant">
      <vt:variant>
        <vt:lpstr>已用的字体</vt:lpstr>
      </vt:variant>
      <vt:variant>
        <vt:i4>15</vt:i4>
      </vt:variant>
      <vt:variant>
        <vt:lpstr>主题</vt:lpstr>
      </vt:variant>
      <vt:variant>
        <vt:i4>2</vt:i4>
      </vt:variant>
      <vt:variant>
        <vt:lpstr>幻灯片标题</vt:lpstr>
      </vt:variant>
      <vt:variant>
        <vt:i4>12</vt:i4>
      </vt:variant>
    </vt:vector>
  </HeadingPairs>
  <TitlesOfParts>
    <vt:vector size="29" baseType="lpstr">
      <vt:lpstr>Arial</vt:lpstr>
      <vt:lpstr>宋体</vt:lpstr>
      <vt:lpstr>Wingdings</vt:lpstr>
      <vt:lpstr>Wingdings</vt:lpstr>
      <vt:lpstr>微软雅黑</vt:lpstr>
      <vt:lpstr>汉仪旗黑-85S</vt:lpstr>
      <vt:lpstr>黑体</vt:lpstr>
      <vt:lpstr>Viner Hand ITC</vt:lpstr>
      <vt:lpstr>Times New Roman</vt:lpstr>
      <vt:lpstr>Arial</vt:lpstr>
      <vt:lpstr>Times New Roman</vt:lpstr>
      <vt:lpstr>华文楷体</vt:lpstr>
      <vt:lpstr>Calibri</vt:lpstr>
      <vt:lpstr>Arial Unicode MS</vt:lpstr>
      <vt:lpstr>Mongolian Baiti</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恳请支持 氯维地平乳状注射液 为高血压急症患者带来更优用药选择！</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News</dc:creator>
  <cp:lastModifiedBy>WPS</cp:lastModifiedBy>
  <cp:revision>358</cp:revision>
  <dcterms:created xsi:type="dcterms:W3CDTF">2019-06-19T02:08:00Z</dcterms:created>
  <dcterms:modified xsi:type="dcterms:W3CDTF">2024-07-13T01:00:12Z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2052-12.1.0.17147</vt:lpwstr>
  </property>
  <property fmtid="{D5CDD505-2E9C-101B-9397-08002B2CF9AE}" pid="3" name="ICV">
    <vt:lpwstr>F8CEF793D43045229EC633BFB32907E0_12</vt:lpwstr>
  </property>
</Properties>
</file>