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5"/>
  </p:handoutMasterIdLst>
  <p:sldIdLst>
    <p:sldId id="284" r:id="rId3"/>
    <p:sldId id="286" r:id="rId4"/>
    <p:sldId id="331" r:id="rId5"/>
    <p:sldId id="291" r:id="rId6"/>
    <p:sldId id="318" r:id="rId7"/>
    <p:sldId id="302" r:id="rId8"/>
    <p:sldId id="303" r:id="rId9"/>
    <p:sldId id="342" r:id="rId10"/>
    <p:sldId id="310" r:id="rId12"/>
    <p:sldId id="328" r:id="rId13"/>
    <p:sldId id="341"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鹏" initials="王" lastIdx="1" clrIdx="0"/>
  <p:cmAuthor id="2" name="王欢" initials="王欢" lastIdx="24" clrIdx="1"/>
  <p:cmAuthor id="3" name="黄纪烨" initials="黄纪烨" lastIdx="6" clrIdx="2"/>
  <p:cmAuthor id="4" name="王晨" initials="王晨" lastIdx="4" clrIdx="3"/>
  <p:cmAuthor id="5" name="de" initials="d" lastIdx="1" clrIdx="4"/>
  <p:cmAuthor id="6" name="Administrator" initials="A" lastIdx="4" clrIdx="5"/>
  <p:cmAuthor id="75" name="作者" initials="A" lastIdx="0" clrIdx="24"/>
  <p:cmAuthor id="8" name="pc" initials="p" lastIdx="2" clrIdx="7"/>
  <p:cmAuthor id="9" name="Alex Cheung" initials="Ale" lastIdx="1" clrIdx="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7B74"/>
    <a:srgbClr val="5DA799"/>
    <a:srgbClr val="EAF0EF"/>
    <a:srgbClr val="F3BC4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49.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6.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6680" cy="6888743"/>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5389" y="0"/>
            <a:ext cx="2096611" cy="8797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3-拷贝"/>
          <p:cNvPicPr>
            <a:picLocks noChangeAspect="1"/>
          </p:cNvPicPr>
          <p:nvPr userDrawn="1"/>
        </p:nvPicPr>
        <p:blipFill>
          <a:blip r:embed="rId2"/>
          <a:stretch>
            <a:fillRect/>
          </a:stretch>
        </p:blipFill>
        <p:spPr>
          <a:xfrm>
            <a:off x="0" y="0"/>
            <a:ext cx="12191365" cy="6874510"/>
          </a:xfrm>
          <a:prstGeom prst="rect">
            <a:avLst/>
          </a:prstGeom>
        </p:spPr>
      </p:pic>
      <p:pic>
        <p:nvPicPr>
          <p:cNvPr id="7" name="图片 6" descr="资源 1"/>
          <p:cNvPicPr>
            <a:picLocks noChangeAspect="1"/>
          </p:cNvPicPr>
          <p:nvPr userDrawn="1"/>
        </p:nvPicPr>
        <p:blipFill>
          <a:blip r:embed="rId3"/>
          <a:stretch>
            <a:fillRect/>
          </a:stretch>
        </p:blipFill>
        <p:spPr>
          <a:xfrm>
            <a:off x="10391775" y="6227445"/>
            <a:ext cx="1619250" cy="549910"/>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11989" y="-16035"/>
            <a:ext cx="2096611" cy="8797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0" name="标题 19"/>
          <p:cNvSpPr>
            <a:spLocks noGrp="1"/>
          </p:cNvSpPr>
          <p:nvPr>
            <p:ph type="title"/>
          </p:nvPr>
        </p:nvSpPr>
        <p:spPr>
          <a:xfrm>
            <a:off x="1221740" y="365125"/>
            <a:ext cx="10785475" cy="657225"/>
          </a:xfrm>
          <a:prstGeom prst="rect">
            <a:avLst/>
          </a:prstGeom>
        </p:spPr>
        <p:txBody>
          <a:bodyPr anchor="ctr" anchorCtr="0"/>
          <a:lstStyle>
            <a:lvl1pPr>
              <a:defRPr sz="2800" b="1">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25" name="矩形 24"/>
          <p:cNvSpPr/>
          <p:nvPr userDrawn="1"/>
        </p:nvSpPr>
        <p:spPr>
          <a:xfrm>
            <a:off x="-8255" y="-9525"/>
            <a:ext cx="1332230" cy="1008380"/>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userDrawn="1"/>
        </p:nvSpPr>
        <p:spPr>
          <a:xfrm>
            <a:off x="1329055" y="-9525"/>
            <a:ext cx="1332230" cy="48196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userDrawn="1"/>
        </p:nvSpPr>
        <p:spPr>
          <a:xfrm>
            <a:off x="0" y="6726555"/>
            <a:ext cx="1332230" cy="13144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27"/>
          <p:cNvSpPr/>
          <p:nvPr userDrawn="1"/>
        </p:nvSpPr>
        <p:spPr>
          <a:xfrm rot="16200000">
            <a:off x="-223520" y="6371590"/>
            <a:ext cx="578485" cy="13144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255" y="294005"/>
            <a:ext cx="1466215" cy="6159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4826"/>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5389" y="0"/>
            <a:ext cx="2096611" cy="8797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5082" y="5905913"/>
            <a:ext cx="2266918" cy="952087"/>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5619" y="6035485"/>
            <a:ext cx="2096611" cy="8797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14"/>
            <a:ext cx="12192000" cy="687482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092767"/>
            <a:ext cx="1822019" cy="765233"/>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414"/>
            <a:ext cx="2096611" cy="87979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600" b="0" i="0" u="none" strike="noStrike" kern="1200" cap="none" spc="0" normalizeH="0" baseline="0" noProof="0" smtClean="0">
                <a:ln>
                  <a:noFill/>
                </a:ln>
                <a:solidFill>
                  <a:srgbClr val="FFFFFF"/>
                </a:solidFill>
                <a:effectLst/>
                <a:uLnTx/>
                <a:uFillTx/>
                <a:latin typeface="Arial" panose="020B0604020202020204"/>
                <a:ea typeface="微软雅黑" panose="020B0503020204020204" charset="-122"/>
                <a:cs typeface="+mn-cs"/>
              </a:rPr>
            </a:fld>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0"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en-US" altLang="zh-CN" dirty="0"/>
              <a:t>Insert slide title here (max. 1 line with Action Title)</a:t>
            </a:r>
            <a:endParaRPr lang="en-US" altLang="zh-CN" dirty="0"/>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en-US" altLang="zh-CN" dirty="0">
                <a:solidFill>
                  <a:schemeClr val="tx1"/>
                </a:solidFill>
              </a:rPr>
              <a:t>Click to add action title</a:t>
            </a:r>
            <a:endParaRPr lang="en-US" altLang="zh-CN" dirty="0">
              <a:solidFill>
                <a:schemeClr val="tx1"/>
              </a:solidFill>
            </a:endParaRPr>
          </a:p>
        </p:txBody>
      </p:sp>
      <p:sp>
        <p:nvSpPr>
          <p:cNvPr id="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rPr>
              <a:t>Copyright © 2020 </a:t>
            </a:r>
            <a:r>
              <a:rPr kumimoji="0" lang="en-US" altLang="zh-CN" sz="1200" b="0" i="1" u="none" strike="noStrike" kern="1200" cap="none" spc="0" normalizeH="0" baseline="0" noProof="0" dirty="0" err="1">
                <a:ln>
                  <a:noFill/>
                </a:ln>
                <a:solidFill>
                  <a:srgbClr val="333333">
                    <a:lumMod val="50000"/>
                    <a:lumOff val="50000"/>
                  </a:srgbClr>
                </a:solidFill>
                <a:effectLst/>
                <a:uLnTx/>
                <a:uFillTx/>
                <a:latin typeface="Arial" panose="020B0604020202020204"/>
                <a:ea typeface="微软雅黑" panose="020B0503020204020204" charset="-122"/>
                <a:cs typeface="+mn-cs"/>
              </a:rPr>
              <a:t>Simcere</a:t>
            </a:r>
            <a:r>
              <a:rPr kumimoji="0" lang="en-US" altLang="zh-CN"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rPr>
              <a:t>. All rights reserved</a:t>
            </a:r>
            <a:endParaRPr kumimoji="0" lang="zh-CN" altLang="en-US"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0" Type="http://schemas.openxmlformats.org/officeDocument/2006/relationships/slideLayout" Target="../slideLayouts/slideLayout7.xml"/><Relationship Id="rId2" Type="http://schemas.openxmlformats.org/officeDocument/2006/relationships/tags" Target="../tags/tag9.xml"/><Relationship Id="rId19" Type="http://schemas.openxmlformats.org/officeDocument/2006/relationships/image" Target="../media/image2.png"/><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image" Target="../media/image10.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9.xml"/><Relationship Id="rId2" Type="http://schemas.openxmlformats.org/officeDocument/2006/relationships/image" Target="../media/image11.png"/><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tags" Target="../tags/tag41.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奉易达药盒 拷贝"/>
          <p:cNvPicPr>
            <a:picLocks noChangeAspect="1"/>
          </p:cNvPicPr>
          <p:nvPr/>
        </p:nvPicPr>
        <p:blipFill>
          <a:blip r:embed="rId1"/>
          <a:stretch>
            <a:fillRect/>
          </a:stretch>
        </p:blipFill>
        <p:spPr>
          <a:xfrm>
            <a:off x="-231775" y="2066925"/>
            <a:ext cx="4044950" cy="2353945"/>
          </a:xfrm>
          <a:prstGeom prst="rect">
            <a:avLst/>
          </a:prstGeom>
        </p:spPr>
      </p:pic>
      <p:sp>
        <p:nvSpPr>
          <p:cNvPr id="7" name="标题 4"/>
          <p:cNvSpPr>
            <a:spLocks noGrp="1"/>
          </p:cNvSpPr>
          <p:nvPr>
            <p:custDataLst>
              <p:tags r:id="rId2"/>
            </p:custDataLst>
          </p:nvPr>
        </p:nvSpPr>
        <p:spPr>
          <a:xfrm>
            <a:off x="3992880" y="1967865"/>
            <a:ext cx="7383145" cy="9271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lnSpc>
                <a:spcPct val="120000"/>
              </a:lnSpc>
            </a:pPr>
            <a:r>
              <a:rPr lang="zh-CN" altLang="en-US" sz="4000" b="1">
                <a:solidFill>
                  <a:schemeClr val="tx1"/>
                </a:solidFill>
                <a:latin typeface="微软雅黑" panose="020B0503020204020204" charset="-122"/>
                <a:ea typeface="微软雅黑" panose="020B0503020204020204" charset="-122"/>
                <a:cs typeface="微软雅黑" panose="020B0503020204020204" charset="-122"/>
              </a:rPr>
              <a:t>依达拉奉舌下片</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z="3200" b="1" dirty="0">
                <a:solidFill>
                  <a:schemeClr val="tx1"/>
                </a:solidFill>
                <a:latin typeface="微软雅黑" panose="020B0503020204020204" charset="-122"/>
                <a:ea typeface="微软雅黑" panose="020B0503020204020204" charset="-122"/>
                <a:cs typeface="微软雅黑" panose="020B0503020204020204" charset="-122"/>
                <a:sym typeface="+mn-ea"/>
              </a:rPr>
              <a:t>奉易达</a:t>
            </a:r>
            <a:r>
              <a:rPr sz="32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276985" y="4601845"/>
            <a:ext cx="10397490" cy="922020"/>
          </a:xfrm>
          <a:prstGeom prst="rect">
            <a:avLst/>
          </a:prstGeom>
          <a:noFill/>
        </p:spPr>
        <p:txBody>
          <a:bodyPr wrap="square" rtlCol="0">
            <a:spAutoFit/>
          </a:bodyPr>
          <a:p>
            <a:pPr algn="l"/>
            <a:r>
              <a:rPr lang="zh-CN" altLang="en-US">
                <a:latin typeface="+mn-ea"/>
                <a:cs typeface="+mn-ea"/>
              </a:rPr>
              <a:t>符合1.201</a:t>
            </a:r>
            <a:r>
              <a:rPr lang="en-US" altLang="zh-CN">
                <a:latin typeface="+mn-ea"/>
                <a:cs typeface="+mn-ea"/>
              </a:rPr>
              <a:t>9</a:t>
            </a:r>
            <a:r>
              <a:rPr lang="zh-CN" altLang="en-US">
                <a:latin typeface="+mn-ea"/>
                <a:cs typeface="+mn-ea"/>
              </a:rPr>
              <a:t>年</a:t>
            </a:r>
            <a:r>
              <a:rPr lang="en-US" altLang="zh-CN">
                <a:latin typeface="+mn-ea"/>
                <a:cs typeface="+mn-ea"/>
              </a:rPr>
              <a:t>1</a:t>
            </a:r>
            <a:r>
              <a:rPr lang="zh-CN" altLang="en-US">
                <a:latin typeface="+mn-ea"/>
                <a:cs typeface="+mn-ea"/>
              </a:rPr>
              <a:t>月</a:t>
            </a:r>
            <a:r>
              <a:rPr lang="en-US" altLang="zh-CN">
                <a:latin typeface="+mn-ea"/>
                <a:cs typeface="+mn-ea"/>
              </a:rPr>
              <a:t>1</a:t>
            </a:r>
            <a:r>
              <a:rPr lang="zh-CN" altLang="en-US">
                <a:latin typeface="+mn-ea"/>
                <a:cs typeface="+mn-ea"/>
              </a:rPr>
              <a:t>日日至202</a:t>
            </a:r>
            <a:r>
              <a:rPr lang="en-US" altLang="zh-CN">
                <a:latin typeface="+mn-ea"/>
                <a:cs typeface="+mn-ea"/>
              </a:rPr>
              <a:t>4</a:t>
            </a:r>
            <a:r>
              <a:rPr lang="zh-CN" altLang="en-US">
                <a:latin typeface="+mn-ea"/>
                <a:cs typeface="+mn-ea"/>
              </a:rPr>
              <a:t>年6月30日期间，经国家药监部门批准上市的新通用名药品。</a:t>
            </a:r>
            <a:endParaRPr lang="zh-CN" altLang="en-US">
              <a:latin typeface="+mn-ea"/>
              <a:cs typeface="+mn-ea"/>
            </a:endParaRPr>
          </a:p>
          <a:p>
            <a:pPr algn="l"/>
            <a:endParaRPr lang="zh-CN" altLang="en-US">
              <a:latin typeface="+mn-ea"/>
              <a:cs typeface="+mn-ea"/>
            </a:endParaRPr>
          </a:p>
          <a:p>
            <a:pPr algn="l"/>
            <a:r>
              <a:rPr lang="zh-CN" altLang="en-US" noProof="0" dirty="0">
                <a:ln>
                  <a:noFill/>
                </a:ln>
                <a:solidFill>
                  <a:schemeClr val="tx1"/>
                </a:solidFill>
                <a:effectLst/>
                <a:uLnTx/>
                <a:uFillTx/>
                <a:latin typeface="+mn-ea"/>
                <a:cs typeface="+mn-ea"/>
                <a:sym typeface="+mn-ea"/>
              </a:rPr>
              <a:t>符合</a:t>
            </a:r>
            <a:r>
              <a:rPr lang="en-US" altLang="zh-CN" noProof="0" dirty="0">
                <a:ln>
                  <a:noFill/>
                </a:ln>
                <a:solidFill>
                  <a:schemeClr val="tx1"/>
                </a:solidFill>
                <a:effectLst/>
                <a:uLnTx/>
                <a:uFillTx/>
                <a:latin typeface="+mn-ea"/>
                <a:cs typeface="+mn-ea"/>
                <a:sym typeface="+mn-ea"/>
              </a:rPr>
              <a:t>5.2024</a:t>
            </a:r>
            <a:r>
              <a:rPr lang="zh-CN" altLang="en-US" noProof="0" dirty="0">
                <a:ln>
                  <a:noFill/>
                </a:ln>
                <a:solidFill>
                  <a:schemeClr val="tx1"/>
                </a:solidFill>
                <a:effectLst/>
                <a:uLnTx/>
                <a:uFillTx/>
                <a:latin typeface="+mn-ea"/>
                <a:cs typeface="+mn-ea"/>
                <a:sym typeface="+mn-ea"/>
              </a:rPr>
              <a:t>年</a:t>
            </a:r>
            <a:r>
              <a:rPr lang="en-US" altLang="zh-CN" noProof="0" dirty="0">
                <a:ln>
                  <a:noFill/>
                </a:ln>
                <a:solidFill>
                  <a:schemeClr val="tx1"/>
                </a:solidFill>
                <a:effectLst/>
                <a:uLnTx/>
                <a:uFillTx/>
                <a:latin typeface="+mn-ea"/>
                <a:cs typeface="+mn-ea"/>
                <a:sym typeface="+mn-ea"/>
              </a:rPr>
              <a:t>6</a:t>
            </a:r>
            <a:r>
              <a:rPr lang="zh-CN" altLang="en-US" noProof="0" dirty="0">
                <a:ln>
                  <a:noFill/>
                </a:ln>
                <a:solidFill>
                  <a:schemeClr val="tx1"/>
                </a:solidFill>
                <a:effectLst/>
                <a:uLnTx/>
                <a:uFillTx/>
                <a:latin typeface="+mn-ea"/>
                <a:cs typeface="+mn-ea"/>
                <a:sym typeface="+mn-ea"/>
              </a:rPr>
              <a:t>月</a:t>
            </a:r>
            <a:r>
              <a:rPr lang="en-US" altLang="zh-CN" noProof="0" dirty="0">
                <a:ln>
                  <a:noFill/>
                </a:ln>
                <a:solidFill>
                  <a:schemeClr val="tx1"/>
                </a:solidFill>
                <a:effectLst/>
                <a:uLnTx/>
                <a:uFillTx/>
                <a:latin typeface="+mn-ea"/>
                <a:cs typeface="+mn-ea"/>
                <a:sym typeface="+mn-ea"/>
              </a:rPr>
              <a:t>30</a:t>
            </a:r>
            <a:r>
              <a:rPr lang="zh-CN" altLang="en-US" noProof="0" dirty="0">
                <a:ln>
                  <a:noFill/>
                </a:ln>
                <a:solidFill>
                  <a:schemeClr val="tx1"/>
                </a:solidFill>
                <a:effectLst/>
                <a:uLnTx/>
                <a:uFillTx/>
                <a:latin typeface="+mn-ea"/>
                <a:cs typeface="+mn-ea"/>
                <a:sym typeface="+mn-ea"/>
              </a:rPr>
              <a:t>日前，经国家药监部门批准上市的</a:t>
            </a:r>
            <a:r>
              <a:rPr lang="zh-CN" altLang="en-US" b="1" noProof="0" dirty="0">
                <a:ln>
                  <a:noFill/>
                </a:ln>
                <a:solidFill>
                  <a:srgbClr val="FF0000"/>
                </a:solidFill>
                <a:effectLst/>
                <a:uLnTx/>
                <a:uFillTx/>
                <a:latin typeface="+mn-ea"/>
                <a:cs typeface="+mn-ea"/>
                <a:sym typeface="+mn-ea"/>
              </a:rPr>
              <a:t>罕见病治疗药品</a:t>
            </a:r>
            <a:endParaRPr kumimoji="0" lang="zh-CN" altLang="en-US" b="1" i="0" u="none" strike="noStrike" kern="1200" cap="none" spc="0" normalizeH="0" baseline="0" noProof="0" dirty="0">
              <a:ln>
                <a:noFill/>
              </a:ln>
              <a:solidFill>
                <a:srgbClr val="FF0000"/>
              </a:solidFill>
              <a:effectLst/>
              <a:uLnTx/>
              <a:uFillTx/>
              <a:latin typeface="+mn-ea"/>
              <a:cs typeface="+mn-ea"/>
              <a:sym typeface="+mn-ea"/>
            </a:endParaRPr>
          </a:p>
        </p:txBody>
      </p:sp>
      <p:sp>
        <p:nvSpPr>
          <p:cNvPr id="9" name="文本框 8"/>
          <p:cNvSpPr txBox="1"/>
          <p:nvPr/>
        </p:nvSpPr>
        <p:spPr>
          <a:xfrm>
            <a:off x="4062120" y="2700452"/>
            <a:ext cx="2647392" cy="922020"/>
          </a:xfrm>
          <a:prstGeom prst="rect">
            <a:avLst/>
          </a:prstGeom>
          <a:noFill/>
        </p:spPr>
        <p:txBody>
          <a:bodyPr wrap="square" rtlCol="0">
            <a:spAutoFit/>
          </a:bodyPr>
          <a:lstStyle>
            <a:defPPr>
              <a:defRPr lang="zh-CN"/>
            </a:defPPr>
            <a:lvl1pPr algn="r">
              <a:defRPr sz="2800" b="1">
                <a:gradFill>
                  <a:gsLst>
                    <a:gs pos="0">
                      <a:srgbClr val="14CD68"/>
                    </a:gs>
                    <a:gs pos="100000">
                      <a:srgbClr val="035C7D"/>
                    </a:gs>
                  </a:gsLst>
                  <a:lin scaled="0"/>
                </a:gradFill>
                <a:latin typeface="Arial Bold" panose="020B0604020202020204" charset="0"/>
                <a:cs typeface="Arial Bold" panose="020B0604020202020204" charset="0"/>
              </a:defRPr>
            </a:lvl1pPr>
          </a:lstStyle>
          <a:p>
            <a:pPr algn="l">
              <a:lnSpc>
                <a:spcPct val="150000"/>
              </a:lnSpc>
            </a:pPr>
            <a:r>
              <a:rPr lang="zh-CN" altLang="en-US" sz="1800" dirty="0">
                <a:solidFill>
                  <a:srgbClr val="FF0000"/>
                </a:solidFill>
                <a:latin typeface="+mn-ea"/>
                <a:cs typeface="+mn-ea"/>
                <a:sym typeface="+mn-ea"/>
              </a:rPr>
              <a:t>国家</a:t>
            </a:r>
            <a:r>
              <a:rPr lang="en-US" altLang="zh-CN" sz="1800" dirty="0">
                <a:solidFill>
                  <a:srgbClr val="FF0000"/>
                </a:solidFill>
                <a:latin typeface="+mn-ea"/>
                <a:cs typeface="+mn-ea"/>
                <a:sym typeface="+mn-ea"/>
              </a:rPr>
              <a:t>2</a:t>
            </a:r>
            <a:r>
              <a:rPr lang="zh-CN" altLang="en-US" sz="1800" dirty="0">
                <a:solidFill>
                  <a:srgbClr val="FF0000"/>
                </a:solidFill>
                <a:latin typeface="+mn-ea"/>
                <a:cs typeface="+mn-ea"/>
                <a:sym typeface="+mn-ea"/>
              </a:rPr>
              <a:t>类新药</a:t>
            </a:r>
            <a:r>
              <a:rPr lang="en-US" altLang="zh-CN" sz="1800" dirty="0">
                <a:solidFill>
                  <a:srgbClr val="FF0000"/>
                </a:solidFill>
                <a:latin typeface="+mn-ea"/>
                <a:cs typeface="+mn-ea"/>
                <a:sym typeface="+mn-ea"/>
              </a:rPr>
              <a:t>√</a:t>
            </a:r>
            <a:endParaRPr lang="zh-CN" altLang="en-US" sz="1800" dirty="0">
              <a:solidFill>
                <a:srgbClr val="FF0000"/>
              </a:solidFill>
              <a:latin typeface="+mn-ea"/>
              <a:cs typeface="+mn-ea"/>
              <a:sym typeface="+mn-ea"/>
            </a:endParaRPr>
          </a:p>
          <a:p>
            <a:pPr algn="l">
              <a:lnSpc>
                <a:spcPct val="150000"/>
              </a:lnSpc>
            </a:pPr>
            <a:r>
              <a:rPr lang="zh-CN" altLang="en-US" sz="1800" dirty="0">
                <a:solidFill>
                  <a:srgbClr val="FF0000"/>
                </a:solidFill>
                <a:latin typeface="+mn-ea"/>
                <a:cs typeface="+mn-ea"/>
                <a:sym typeface="+mn-ea"/>
              </a:rPr>
              <a:t>全球独创专利药物</a:t>
            </a:r>
            <a:r>
              <a:rPr lang="en-US" altLang="zh-CN" sz="1800" dirty="0">
                <a:solidFill>
                  <a:srgbClr val="FF0000"/>
                </a:solidFill>
                <a:latin typeface="+mn-ea"/>
                <a:cs typeface="+mn-ea"/>
                <a:sym typeface="+mn-ea"/>
              </a:rPr>
              <a:t>√</a:t>
            </a:r>
            <a:endParaRPr lang="en-US" altLang="zh-CN" sz="1800" dirty="0">
              <a:solidFill>
                <a:srgbClr val="FF0000"/>
              </a:solidFill>
              <a:latin typeface="+mn-ea"/>
              <a:cs typeface="+mn-ea"/>
              <a:sym typeface="+mn-ea"/>
            </a:endParaRPr>
          </a:p>
        </p:txBody>
      </p:sp>
      <p:sp>
        <p:nvSpPr>
          <p:cNvPr id="11" name="矩形 10"/>
          <p:cNvSpPr/>
          <p:nvPr/>
        </p:nvSpPr>
        <p:spPr>
          <a:xfrm>
            <a:off x="3813175" y="3680460"/>
            <a:ext cx="3145790" cy="368300"/>
          </a:xfrm>
          <a:prstGeom prst="rect">
            <a:avLst/>
          </a:prstGeom>
        </p:spPr>
        <p:txBody>
          <a:bodyPr wrap="square">
            <a:spAutoFit/>
          </a:bodyPr>
          <a:p>
            <a:pPr algn="ctr"/>
            <a:r>
              <a:rPr lang="zh-CN" altLang="en-US" b="1" kern="100" dirty="0">
                <a:solidFill>
                  <a:schemeClr val="tx1"/>
                </a:solidFill>
                <a:highlight>
                  <a:srgbClr val="000000">
                    <a:alpha val="0"/>
                  </a:srgbClr>
                </a:highlight>
                <a:latin typeface="+mn-ea"/>
                <a:cs typeface="Times New Roman" panose="02020603050405020304" pitchFamily="18" charset="0"/>
              </a:rPr>
              <a:t>南京百鑫愉医药</a:t>
            </a:r>
            <a:r>
              <a:rPr lang="zh-CN" altLang="en-US" b="1" kern="100" dirty="0">
                <a:solidFill>
                  <a:schemeClr val="tx1"/>
                </a:solidFill>
                <a:latin typeface="+mn-ea"/>
                <a:cs typeface="Times New Roman" panose="02020603050405020304" pitchFamily="18" charset="0"/>
              </a:rPr>
              <a:t>有限公司</a:t>
            </a:r>
            <a:endParaRPr lang="zh-CN" altLang="en-US" b="1" kern="100" dirty="0">
              <a:solidFill>
                <a:schemeClr val="tx1"/>
              </a:solidFill>
              <a:effectLst/>
              <a:latin typeface="+mn-ea"/>
              <a:cs typeface="Times New Roman" panose="02020603050405020304" pitchFamily="18" charset="0"/>
            </a:endParaRPr>
          </a:p>
        </p:txBody>
      </p:sp>
      <p:pic>
        <p:nvPicPr>
          <p:cNvPr id="18" name="图片 1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0" y="233045"/>
            <a:ext cx="1466215" cy="615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214120" y="391795"/>
            <a:ext cx="10785475" cy="657225"/>
          </a:xfrm>
        </p:spPr>
        <p:txBody>
          <a:bodyPr vert="horz" lIns="91440" tIns="45720" rIns="91440" bIns="45720" rtlCol="0" anchor="t">
            <a:noAutofit/>
          </a:bodyPr>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5、公平性</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graphicFrame>
        <p:nvGraphicFramePr>
          <p:cNvPr id="8" name="表格 7"/>
          <p:cNvGraphicFramePr/>
          <p:nvPr>
            <p:custDataLst>
              <p:tags r:id="rId2"/>
            </p:custDataLst>
          </p:nvPr>
        </p:nvGraphicFramePr>
        <p:xfrm>
          <a:off x="641350" y="2081530"/>
          <a:ext cx="5036820" cy="1887855"/>
        </p:xfrm>
        <a:graphic>
          <a:graphicData uri="http://schemas.openxmlformats.org/drawingml/2006/table">
            <a:tbl>
              <a:tblPr/>
              <a:tblGrid>
                <a:gridCol w="5036820"/>
              </a:tblGrid>
              <a:tr h="510540">
                <a:tc>
                  <a:txBody>
                    <a:bodyPr/>
                    <a:p>
                      <a:pPr indent="0" algn="ctr">
                        <a:lnSpc>
                          <a:spcPct val="130000"/>
                        </a:lnSpc>
                        <a:buNone/>
                      </a:pPr>
                      <a:r>
                        <a:rPr lang="zh-CN" altLang="en-US" sz="1800" b="1" dirty="0">
                          <a:latin typeface="微软雅黑" panose="020B0503020204020204" charset="-122"/>
                          <a:ea typeface="微软雅黑" panose="020B0503020204020204" charset="-122"/>
                          <a:cs typeface="+mn-ea"/>
                        </a:rPr>
                        <a:t>对公共健康的影响</a:t>
                      </a:r>
                      <a:endParaRPr lang="zh-CN" altLang="en-US" sz="1800" b="1" dirty="0">
                        <a:latin typeface="微软雅黑" panose="020B0503020204020204" charset="-122"/>
                        <a:ea typeface="微软雅黑" panose="020B0503020204020204" charset="-122"/>
                        <a:cs typeface="+mn-ea"/>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20000"/>
                        <a:lumOff val="80000"/>
                      </a:schemeClr>
                    </a:solidFill>
                  </a:tcPr>
                </a:tc>
              </a:tr>
              <a:tr h="1377315">
                <a:tc>
                  <a:txBody>
                    <a:bodyPr/>
                    <a:p>
                      <a:pPr marL="285750" indent="-285750" algn="l" fontAlgn="auto">
                        <a:lnSpc>
                          <a:spcPct val="150000"/>
                        </a:lnSpc>
                        <a:buClr>
                          <a:srgbClr val="000000"/>
                        </a:buClr>
                        <a:buSzPct val="60000"/>
                        <a:buFont typeface="Wingdings" panose="05000000000000000000" charset="0"/>
                        <a:buChar char="l"/>
                      </a:pP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ALS为致死性罕见病</a:t>
                      </a:r>
                      <a:r>
                        <a:rPr lang="zh-CN" altLang="en-US" sz="1400" b="0">
                          <a:solidFill>
                            <a:srgbClr val="000000"/>
                          </a:solidFill>
                          <a:latin typeface="微软雅黑" panose="020B0503020204020204" charset="-122"/>
                          <a:ea typeface="微软雅黑" panose="020B0503020204020204" charset="-122"/>
                          <a:cs typeface="微软雅黑" panose="020B0503020204020204" charset="-122"/>
                        </a:rPr>
                        <a:t>，中位生存期为3-5年，每年新发患者近</a:t>
                      </a:r>
                      <a:r>
                        <a:rPr lang="en-US" altLang="zh-CN" sz="1400" b="0">
                          <a:solidFill>
                            <a:srgbClr val="000000"/>
                          </a:solidFill>
                          <a:latin typeface="微软雅黑" panose="020B0503020204020204" charset="-122"/>
                          <a:ea typeface="微软雅黑" panose="020B0503020204020204" charset="-122"/>
                          <a:cs typeface="微软雅黑" panose="020B0503020204020204" charset="-122"/>
                        </a:rPr>
                        <a:t>2.3</a:t>
                      </a:r>
                      <a:r>
                        <a:rPr lang="zh-CN" altLang="en-US" sz="1400" b="0">
                          <a:solidFill>
                            <a:srgbClr val="000000"/>
                          </a:solidFill>
                          <a:latin typeface="微软雅黑" panose="020B0503020204020204" charset="-122"/>
                          <a:ea typeface="微软雅黑" panose="020B0503020204020204" charset="-122"/>
                          <a:cs typeface="微软雅黑" panose="020B0503020204020204" charset="-122"/>
                        </a:rPr>
                        <a:t>万人。确诊时间长，误诊率高</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SzPct val="60000"/>
                        <a:buFont typeface="Wingdings" panose="05000000000000000000" charset="0"/>
                        <a:buChar char="l"/>
                      </a:pPr>
                      <a:r>
                        <a:rPr lang="zh-CN" altLang="en-US" sz="1400" b="0">
                          <a:solidFill>
                            <a:srgbClr val="000000"/>
                          </a:solidFill>
                          <a:latin typeface="微软雅黑" panose="020B0503020204020204" charset="-122"/>
                          <a:ea typeface="微软雅黑" panose="020B0503020204020204" charset="-122"/>
                          <a:cs typeface="微软雅黑" panose="020B0503020204020204" charset="-122"/>
                        </a:rPr>
                        <a:t>医保投入将显著提高患者用药可及性，延长生存时间，降低患者疾病负担，提高全民健康水平</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tr>
            </a:tbl>
          </a:graphicData>
        </a:graphic>
      </p:graphicFrame>
      <p:graphicFrame>
        <p:nvGraphicFramePr>
          <p:cNvPr id="9" name="表格 8"/>
          <p:cNvGraphicFramePr/>
          <p:nvPr/>
        </p:nvGraphicFramePr>
        <p:xfrm>
          <a:off x="5914390" y="2081530"/>
          <a:ext cx="5189855" cy="1892935"/>
        </p:xfrm>
        <a:graphic>
          <a:graphicData uri="http://schemas.openxmlformats.org/drawingml/2006/table">
            <a:tbl>
              <a:tblPr/>
              <a:tblGrid>
                <a:gridCol w="5189855"/>
              </a:tblGrid>
              <a:tr h="501650">
                <a:tc>
                  <a:txBody>
                    <a:bodyPr/>
                    <a:p>
                      <a:pPr indent="0" algn="ctr">
                        <a:lnSpc>
                          <a:spcPct val="120000"/>
                        </a:lnSpc>
                        <a:buNone/>
                      </a:pPr>
                      <a:r>
                        <a:rPr lang="zh-CN" altLang="en-US" sz="1800" b="1" dirty="0">
                          <a:latin typeface="微软雅黑" panose="020B0503020204020204" charset="-122"/>
                          <a:ea typeface="微软雅黑" panose="020B0503020204020204" charset="-122"/>
                          <a:cs typeface="微软雅黑" panose="020B0503020204020204" charset="-122"/>
                        </a:rPr>
                        <a:t>符合“保基本”原则</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20000"/>
                        <a:lumOff val="80000"/>
                      </a:schemeClr>
                    </a:solidFill>
                  </a:tcPr>
                </a:tc>
              </a:tr>
              <a:tr h="1391285">
                <a:tc>
                  <a:txBody>
                    <a:bodyPr/>
                    <a:p>
                      <a:pPr marL="212090" indent="-212090" algn="l" fontAlgn="auto">
                        <a:lnSpc>
                          <a:spcPct val="150000"/>
                        </a:lnSpc>
                        <a:buClr>
                          <a:srgbClr val="000000"/>
                        </a:buClr>
                        <a:buSzPct val="60000"/>
                        <a:buFont typeface="Wingdings" panose="05000000000000000000" charset="0"/>
                        <a:buChar char="l"/>
                      </a:pPr>
                      <a:r>
                        <a:rPr lang="zh-CN" sz="1400" b="1">
                          <a:solidFill>
                            <a:srgbClr val="FF0000"/>
                          </a:solidFill>
                          <a:latin typeface="微软雅黑" panose="020B0503020204020204" charset="-122"/>
                          <a:ea typeface="微软雅黑" panose="020B0503020204020204" charset="-122"/>
                          <a:cs typeface="微软雅黑" panose="020B0503020204020204" charset="-122"/>
                        </a:rPr>
                        <a:t>可替代目录内现有静脉输液治疗方案</a:t>
                      </a:r>
                      <a:r>
                        <a:rPr lang="zh-CN" sz="1400" b="0">
                          <a:solidFill>
                            <a:srgbClr val="000000"/>
                          </a:solidFill>
                          <a:latin typeface="微软雅黑" panose="020B0503020204020204" charset="-122"/>
                          <a:ea typeface="微软雅黑" panose="020B0503020204020204" charset="-122"/>
                          <a:cs typeface="微软雅黑" panose="020B0503020204020204" charset="-122"/>
                        </a:rPr>
                        <a:t>，为渐冻症患者提供便捷安全的治疗选择</a:t>
                      </a:r>
                      <a:endParaRPr lang="zh-CN" sz="1400" b="1">
                        <a:solidFill>
                          <a:srgbClr val="FF0000"/>
                        </a:solidFill>
                        <a:latin typeface="微软雅黑" panose="020B0503020204020204" charset="-122"/>
                        <a:ea typeface="微软雅黑" panose="020B0503020204020204" charset="-122"/>
                        <a:cs typeface="微软雅黑" panose="020B0503020204020204" charset="-122"/>
                      </a:endParaRPr>
                    </a:p>
                    <a:p>
                      <a:pPr marL="212090" indent="-212090" algn="l" fontAlgn="auto">
                        <a:lnSpc>
                          <a:spcPct val="150000"/>
                        </a:lnSpc>
                        <a:buSzPct val="60000"/>
                        <a:buFont typeface="Wingdings" panose="05000000000000000000" charset="0"/>
                        <a:buChar char="l"/>
                      </a:pPr>
                      <a:r>
                        <a:rPr lang="zh-CN" sz="1400" b="0">
                          <a:solidFill>
                            <a:srgbClr val="000000"/>
                          </a:solidFill>
                          <a:latin typeface="微软雅黑" panose="020B0503020204020204" charset="-122"/>
                          <a:ea typeface="微软雅黑" panose="020B0503020204020204" charset="-122"/>
                          <a:cs typeface="微软雅黑" panose="020B0503020204020204" charset="-122"/>
                        </a:rPr>
                        <a:t>通过居家舌下给药，</a:t>
                      </a:r>
                      <a:r>
                        <a:rPr lang="zh-CN" sz="1400" b="1">
                          <a:solidFill>
                            <a:srgbClr val="FF0000"/>
                          </a:solidFill>
                          <a:latin typeface="微软雅黑" panose="020B0503020204020204" charset="-122"/>
                          <a:ea typeface="微软雅黑" panose="020B0503020204020204" charset="-122"/>
                          <a:cs typeface="微软雅黑" panose="020B0503020204020204" charset="-122"/>
                        </a:rPr>
                        <a:t>节省静脉输液引发的不良反应治疗成本及住院治疗产生的相关医保费用支出</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tr>
            </a:tbl>
          </a:graphicData>
        </a:graphic>
      </p:graphicFrame>
      <p:graphicFrame>
        <p:nvGraphicFramePr>
          <p:cNvPr id="10" name="表格 9"/>
          <p:cNvGraphicFramePr/>
          <p:nvPr/>
        </p:nvGraphicFramePr>
        <p:xfrm>
          <a:off x="640715" y="4157345"/>
          <a:ext cx="5037455" cy="1840865"/>
        </p:xfrm>
        <a:graphic>
          <a:graphicData uri="http://schemas.openxmlformats.org/drawingml/2006/table">
            <a:tbl>
              <a:tblPr/>
              <a:tblGrid>
                <a:gridCol w="5037455"/>
              </a:tblGrid>
              <a:tr h="500380">
                <a:tc>
                  <a:txBody>
                    <a:bodyPr/>
                    <a:p>
                      <a:pPr indent="0" algn="ctr">
                        <a:lnSpc>
                          <a:spcPct val="150000"/>
                        </a:lnSpc>
                        <a:buNone/>
                      </a:pPr>
                      <a:r>
                        <a:rPr lang="zh-CN" altLang="en-US" sz="1800" b="1" dirty="0">
                          <a:latin typeface="微软雅黑" panose="020B0503020204020204" charset="-122"/>
                          <a:ea typeface="微软雅黑" panose="020B0503020204020204" charset="-122"/>
                          <a:cs typeface="+mn-ea"/>
                        </a:rPr>
                        <a:t>弥补目录短板，优化目录结构</a:t>
                      </a:r>
                      <a:endParaRPr lang="zh-CN" altLang="en-US" sz="1800" b="1" dirty="0">
                        <a:solidFill>
                          <a:srgbClr val="000000"/>
                        </a:solidFill>
                        <a:latin typeface="微软雅黑" panose="020B0503020204020204" charset="-122"/>
                        <a:ea typeface="微软雅黑" panose="020B0503020204020204" charset="-122"/>
                        <a:cs typeface="+mn-ea"/>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60000"/>
                        <a:lumOff val="40000"/>
                      </a:schemeClr>
                    </a:solidFill>
                  </a:tcPr>
                </a:tc>
              </a:tr>
              <a:tr h="1340485">
                <a:tc>
                  <a:txBody>
                    <a:bodyPr/>
                    <a:p>
                      <a:pPr marL="212090" indent="-212090" algn="l" fontAlgn="auto">
                        <a:lnSpc>
                          <a:spcPct val="150000"/>
                        </a:lnSpc>
                        <a:buSzPct val="60000"/>
                        <a:buFont typeface="Wingdings" panose="05000000000000000000" charset="0"/>
                        <a:buChar char="l"/>
                      </a:pPr>
                      <a:r>
                        <a:rPr lang="zh-CN" sz="1400" b="0">
                          <a:solidFill>
                            <a:schemeClr val="tx1"/>
                          </a:solidFill>
                          <a:latin typeface="微软雅黑" panose="020B0503020204020204" charset="-122"/>
                          <a:ea typeface="微软雅黑" panose="020B0503020204020204" charset="-122"/>
                        </a:rPr>
                        <a:t>目录内只有注射剂型</a:t>
                      </a:r>
                      <a:r>
                        <a:rPr lang="zh-CN" sz="1400" b="1">
                          <a:solidFill>
                            <a:schemeClr val="tx1"/>
                          </a:solidFill>
                          <a:latin typeface="微软雅黑" panose="020B0503020204020204" charset="-122"/>
                          <a:ea typeface="微软雅黑" panose="020B0503020204020204" charset="-122"/>
                        </a:rPr>
                        <a:t>，</a:t>
                      </a:r>
                      <a:r>
                        <a:rPr lang="zh-CN" sz="1400" b="0">
                          <a:solidFill>
                            <a:schemeClr val="tx1"/>
                          </a:solidFill>
                          <a:latin typeface="微软雅黑" panose="020B0503020204020204" charset="-122"/>
                          <a:ea typeface="微软雅黑" panose="020B0503020204020204" charset="-122"/>
                        </a:rPr>
                        <a:t>舌下片</a:t>
                      </a:r>
                      <a:r>
                        <a:rPr lang="zh-CN" sz="1400" b="1">
                          <a:solidFill>
                            <a:srgbClr val="FF0000"/>
                          </a:solidFill>
                          <a:latin typeface="微软雅黑" panose="020B0503020204020204" charset="-122"/>
                          <a:ea typeface="微软雅黑" panose="020B0503020204020204" charset="-122"/>
                        </a:rPr>
                        <a:t>填补了无口服剂型短板，实现灵活治疗选择。</a:t>
                      </a:r>
                      <a:endParaRPr lang="zh-CN" sz="1400" b="1">
                        <a:solidFill>
                          <a:srgbClr val="FF0000"/>
                        </a:solidFill>
                        <a:latin typeface="微软雅黑" panose="020B0503020204020204" charset="-122"/>
                        <a:ea typeface="微软雅黑" panose="020B0503020204020204" charset="-122"/>
                      </a:endParaRPr>
                    </a:p>
                    <a:p>
                      <a:pPr marL="212090" indent="-212090" algn="l" fontAlgn="auto">
                        <a:lnSpc>
                          <a:spcPct val="150000"/>
                        </a:lnSpc>
                        <a:buSzPct val="60000"/>
                        <a:buFont typeface="Wingdings" panose="05000000000000000000" charset="0"/>
                        <a:buChar char="l"/>
                      </a:pPr>
                      <a:r>
                        <a:rPr lang="zh-CN" altLang="en-US" sz="1400" b="0">
                          <a:solidFill>
                            <a:schemeClr val="tx1"/>
                          </a:solidFill>
                          <a:latin typeface="微软雅黑" panose="020B0503020204020204" charset="-122"/>
                          <a:ea typeface="微软雅黑" panose="020B0503020204020204" charset="-122"/>
                        </a:rPr>
                        <a:t>舌下片提供了</a:t>
                      </a:r>
                      <a:r>
                        <a:rPr lang="zh-CN" altLang="en-US" sz="1400" b="1">
                          <a:solidFill>
                            <a:srgbClr val="FF0000"/>
                          </a:solidFill>
                          <a:latin typeface="微软雅黑" panose="020B0503020204020204" charset="-122"/>
                          <a:ea typeface="微软雅黑" panose="020B0503020204020204" charset="-122"/>
                        </a:rPr>
                        <a:t>便捷安全</a:t>
                      </a:r>
                      <a:r>
                        <a:rPr lang="zh-CN" altLang="en-US" sz="1400" b="0">
                          <a:solidFill>
                            <a:schemeClr val="tx1"/>
                          </a:solidFill>
                          <a:latin typeface="微软雅黑" panose="020B0503020204020204" charset="-122"/>
                          <a:ea typeface="微软雅黑" panose="020B0503020204020204" charset="-122"/>
                        </a:rPr>
                        <a:t>的治疗方案、</a:t>
                      </a:r>
                      <a:r>
                        <a:rPr lang="zh-CN" altLang="en-US" sz="1400" b="1">
                          <a:solidFill>
                            <a:srgbClr val="FF0000"/>
                          </a:solidFill>
                          <a:latin typeface="微软雅黑" panose="020B0503020204020204" charset="-122"/>
                          <a:ea typeface="微软雅黑" panose="020B0503020204020204" charset="-122"/>
                        </a:rPr>
                        <a:t>实现患者居家自主治疗，极大提高</a:t>
                      </a:r>
                      <a:r>
                        <a:rPr lang="zh-CN" altLang="en-US" sz="1400" b="0">
                          <a:solidFill>
                            <a:schemeClr val="tx1"/>
                          </a:solidFill>
                          <a:latin typeface="微软雅黑" panose="020B0503020204020204" charset="-122"/>
                          <a:ea typeface="微软雅黑" panose="020B0503020204020204" charset="-122"/>
                        </a:rPr>
                        <a:t>用药的</a:t>
                      </a:r>
                      <a:r>
                        <a:rPr lang="zh-CN" altLang="en-US" sz="1400" b="1">
                          <a:solidFill>
                            <a:srgbClr val="FF0000"/>
                          </a:solidFill>
                          <a:latin typeface="微软雅黑" panose="020B0503020204020204" charset="-122"/>
                          <a:ea typeface="微软雅黑" panose="020B0503020204020204" charset="-122"/>
                        </a:rPr>
                        <a:t>依从性和可及性</a:t>
                      </a:r>
                      <a:endParaRPr lang="zh-CN" altLang="en-US" sz="1400" b="1">
                        <a:solidFill>
                          <a:srgbClr val="FF0000"/>
                        </a:solidFill>
                        <a:latin typeface="微软雅黑" panose="020B0503020204020204" charset="-122"/>
                        <a:ea typeface="微软雅黑" panose="020B0503020204020204" charset="-122"/>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tr>
            </a:tbl>
          </a:graphicData>
        </a:graphic>
      </p:graphicFrame>
      <p:graphicFrame>
        <p:nvGraphicFramePr>
          <p:cNvPr id="11" name="表格 10"/>
          <p:cNvGraphicFramePr/>
          <p:nvPr/>
        </p:nvGraphicFramePr>
        <p:xfrm>
          <a:off x="5907405" y="4157345"/>
          <a:ext cx="5196840" cy="1837055"/>
        </p:xfrm>
        <a:graphic>
          <a:graphicData uri="http://schemas.openxmlformats.org/drawingml/2006/table">
            <a:tbl>
              <a:tblPr/>
              <a:tblGrid>
                <a:gridCol w="5196840"/>
              </a:tblGrid>
              <a:tr h="494665">
                <a:tc>
                  <a:txBody>
                    <a:bodyPr/>
                    <a:p>
                      <a:pPr indent="0" algn="ctr">
                        <a:lnSpc>
                          <a:spcPct val="150000"/>
                        </a:lnSpc>
                        <a:buFont typeface="Wingdings" panose="05000000000000000000" charset="0"/>
                        <a:buNone/>
                      </a:pPr>
                      <a:r>
                        <a:rPr lang="zh-CN" altLang="en-US" sz="1800" b="1" dirty="0">
                          <a:latin typeface="微软雅黑" panose="020B0503020204020204" charset="-122"/>
                          <a:ea typeface="微软雅黑" panose="020B0503020204020204" charset="-122"/>
                          <a:cs typeface="+mn-ea"/>
                        </a:rPr>
                        <a:t>临床管理便利</a:t>
                      </a:r>
                      <a:endParaRPr lang="zh-CN" altLang="en-US" sz="1800" b="1" dirty="0">
                        <a:solidFill>
                          <a:srgbClr val="000000"/>
                        </a:solidFill>
                        <a:latin typeface="微软雅黑" panose="020B0503020204020204" charset="-122"/>
                        <a:ea typeface="微软雅黑" panose="020B0503020204020204" charset="-122"/>
                        <a:cs typeface="+mn-ea"/>
                      </a:endParaRPr>
                    </a:p>
                  </a:txBody>
                  <a:tcPr marL="12700" marR="12700" marT="12700" vert="horz" anchor="t"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60000"/>
                        <a:lumOff val="40000"/>
                      </a:schemeClr>
                    </a:solidFill>
                  </a:tcPr>
                </a:tc>
              </a:tr>
              <a:tr h="1342390">
                <a:tc>
                  <a:txBody>
                    <a:bodyPr/>
                    <a:p>
                      <a:pPr marL="212090" indent="-212090" algn="l" fontAlgn="auto">
                        <a:lnSpc>
                          <a:spcPct val="150000"/>
                        </a:lnSpc>
                        <a:buSzPct val="60000"/>
                        <a:buFont typeface="Wingdings" panose="05000000000000000000" charset="0"/>
                        <a:buChar char="l"/>
                      </a:pPr>
                      <a:r>
                        <a:rPr lang="zh-CN" sz="1400">
                          <a:latin typeface="微软雅黑" panose="020B0503020204020204" charset="-122"/>
                          <a:ea typeface="微软雅黑" panose="020B0503020204020204" charset="-122"/>
                          <a:cs typeface="微软雅黑" panose="020B0503020204020204" charset="-122"/>
                        </a:rPr>
                        <a:t>单一适应症范围明确，</a:t>
                      </a:r>
                      <a:r>
                        <a:rPr lang="zh-CN" sz="1400" b="1">
                          <a:solidFill>
                            <a:srgbClr val="FF0000"/>
                          </a:solidFill>
                          <a:latin typeface="微软雅黑" panose="020B0503020204020204" charset="-122"/>
                          <a:ea typeface="微软雅黑" panose="020B0503020204020204" charset="-122"/>
                          <a:cs typeface="微软雅黑" panose="020B0503020204020204" charset="-122"/>
                        </a:rPr>
                        <a:t>不存在临床滥用</a:t>
                      </a:r>
                      <a:r>
                        <a:rPr lang="zh-CN" sz="1400">
                          <a:solidFill>
                            <a:srgbClr val="FF0000"/>
                          </a:solidFill>
                          <a:latin typeface="微软雅黑" panose="020B0503020204020204" charset="-122"/>
                          <a:ea typeface="微软雅黑" panose="020B0503020204020204" charset="-122"/>
                          <a:cs typeface="微软雅黑" panose="020B0503020204020204" charset="-122"/>
                        </a:rPr>
                        <a:t>。</a:t>
                      </a:r>
                      <a:endParaRPr lang="zh-CN" sz="1400">
                        <a:latin typeface="微软雅黑" panose="020B0503020204020204" charset="-122"/>
                        <a:ea typeface="微软雅黑" panose="020B0503020204020204" charset="-122"/>
                        <a:cs typeface="微软雅黑" panose="020B0503020204020204" charset="-122"/>
                      </a:endParaRPr>
                    </a:p>
                    <a:p>
                      <a:pPr marL="212090" indent="-212090" algn="l" fontAlgn="auto">
                        <a:lnSpc>
                          <a:spcPct val="150000"/>
                        </a:lnSpc>
                        <a:buSzPct val="60000"/>
                        <a:buFont typeface="Wingdings" panose="05000000000000000000" charset="0"/>
                        <a:buChar char="l"/>
                      </a:pPr>
                      <a:r>
                        <a:rPr lang="zh-CN" sz="1400">
                          <a:latin typeface="微软雅黑" panose="020B0503020204020204" charset="-122"/>
                          <a:ea typeface="微软雅黑" panose="020B0503020204020204" charset="-122"/>
                          <a:cs typeface="微软雅黑" panose="020B0503020204020204" charset="-122"/>
                        </a:rPr>
                        <a:t>诊疗集中在核心三甲医院，便于实行定点管理或双通道管理，</a:t>
                      </a:r>
                      <a:r>
                        <a:rPr lang="zh-CN" sz="1400" b="1">
                          <a:solidFill>
                            <a:srgbClr val="FF0000"/>
                          </a:solidFill>
                          <a:latin typeface="微软雅黑" panose="020B0503020204020204" charset="-122"/>
                          <a:ea typeface="微软雅黑" panose="020B0503020204020204" charset="-122"/>
                          <a:cs typeface="微软雅黑" panose="020B0503020204020204" charset="-122"/>
                        </a:rPr>
                        <a:t>有助于医保基金精准管理。</a:t>
                      </a:r>
                      <a:endParaRPr lang="zh-CN" sz="1400" b="1">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tr>
            </a:tbl>
          </a:graphicData>
        </a:graphic>
      </p:graphicFrame>
      <p:sp>
        <p:nvSpPr>
          <p:cNvPr id="12" name="文本框 11"/>
          <p:cNvSpPr txBox="1"/>
          <p:nvPr/>
        </p:nvSpPr>
        <p:spPr>
          <a:xfrm>
            <a:off x="906145" y="1070610"/>
            <a:ext cx="10462895" cy="878840"/>
          </a:xfrm>
          <a:prstGeom prst="rect">
            <a:avLst/>
          </a:prstGeom>
          <a:noFill/>
        </p:spPr>
        <p:txBody>
          <a:bodyPr wrap="square" rtlCol="0" anchor="t">
            <a:noAutofit/>
          </a:bodyPr>
          <a:p>
            <a:pPr indent="0">
              <a:lnSpc>
                <a:spcPct val="150000"/>
              </a:lnSpc>
              <a:buClr>
                <a:srgbClr val="000000"/>
              </a:buClr>
              <a:buFont typeface="Wingdings" panose="05000000000000000000" charset="0"/>
              <a:buNone/>
            </a:pPr>
            <a:r>
              <a:rPr lang="zh-CN" altLang="en-US" sz="1600" b="1">
                <a:solidFill>
                  <a:srgbClr val="FF0000"/>
                </a:solidFill>
                <a:latin typeface="微软雅黑" panose="020B0503020204020204" charset="-122"/>
                <a:ea typeface="微软雅黑" panose="020B0503020204020204" charset="-122"/>
                <a:cs typeface="宋体" panose="02010600030101010101" pitchFamily="2" charset="-122"/>
              </a:rPr>
              <a:t>弥补目录无口服剂型短板，优化目录结构</a:t>
            </a:r>
            <a:endParaRPr lang="zh-CN" altLang="en-US" sz="1600">
              <a:solidFill>
                <a:srgbClr val="FF0000"/>
              </a:solidFill>
              <a:latin typeface="微软雅黑" panose="020B0503020204020204" charset="-122"/>
              <a:ea typeface="微软雅黑" panose="020B0503020204020204" charset="-122"/>
              <a:cs typeface="宋体" panose="02010600030101010101" pitchFamily="2" charset="-122"/>
            </a:endParaRPr>
          </a:p>
          <a:p>
            <a:pPr indent="0">
              <a:lnSpc>
                <a:spcPct val="150000"/>
              </a:lnSpc>
              <a:buClr>
                <a:srgbClr val="000000"/>
              </a:buClr>
              <a:buFont typeface="Wingdings" panose="05000000000000000000" charset="0"/>
              <a:buNone/>
            </a:pPr>
            <a:r>
              <a:rPr lang="zh-CN" altLang="en-US" sz="1600" b="1">
                <a:solidFill>
                  <a:srgbClr val="FF0000"/>
                </a:solidFill>
                <a:latin typeface="微软雅黑" panose="020B0503020204020204" charset="-122"/>
                <a:ea typeface="微软雅黑" panose="020B0503020204020204" charset="-122"/>
                <a:cs typeface="宋体" panose="02010600030101010101" pitchFamily="2" charset="-122"/>
              </a:rPr>
              <a:t>罕见病用药</a:t>
            </a:r>
            <a:r>
              <a:rPr lang="zh-CN" altLang="en-US" sz="1600">
                <a:solidFill>
                  <a:schemeClr val="tx1"/>
                </a:solidFill>
                <a:latin typeface="微软雅黑" panose="020B0503020204020204" charset="-122"/>
                <a:ea typeface="微软雅黑" panose="020B0503020204020204" charset="-122"/>
                <a:cs typeface="宋体" panose="02010600030101010101" pitchFamily="2" charset="-122"/>
              </a:rPr>
              <a:t>，目标人群数量有限，临床管理难度低，有助于医保基金精准管理</a:t>
            </a:r>
            <a:endParaRPr lang="zh-CN" altLang="en-US" sz="1600">
              <a:solidFill>
                <a:schemeClr val="tx1"/>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731895" y="1419860"/>
            <a:ext cx="6096000" cy="706755"/>
          </a:xfrm>
          <a:prstGeom prst="rect">
            <a:avLst/>
          </a:prstGeom>
          <a:noFill/>
        </p:spPr>
        <p:txBody>
          <a:bodyPr wrap="square" rtlCol="0" anchor="t">
            <a:spAutoFit/>
          </a:bodyPr>
          <a:p>
            <a:r>
              <a:rPr lang="en-US" altLang="zh-CN"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4000" b="1" dirty="0" smtClean="0">
                <a:solidFill>
                  <a:schemeClr val="tx1"/>
                </a:solidFill>
                <a:latin typeface="微软雅黑" panose="020B0503020204020204" charset="-122"/>
                <a:ea typeface="微软雅黑" panose="020B0503020204020204" charset="-122"/>
                <a:sym typeface="Arial" panose="020B0604020202020204" pitchFamily="34" charset="0"/>
              </a:rPr>
              <a:t>恳请</a:t>
            </a:r>
            <a:r>
              <a:rPr lang="zh-CN" altLang="en-US" sz="4000" b="1" dirty="0">
                <a:solidFill>
                  <a:schemeClr val="tx1"/>
                </a:solidFill>
                <a:latin typeface="微软雅黑" panose="020B0503020204020204" charset="-122"/>
                <a:ea typeface="微软雅黑" panose="020B0503020204020204" charset="-122"/>
                <a:sym typeface="Arial" panose="020B0604020202020204" pitchFamily="34" charset="0"/>
              </a:rPr>
              <a:t>您</a:t>
            </a:r>
            <a:r>
              <a:rPr lang="zh-CN" altLang="en-US" sz="4000" b="1" dirty="0" smtClean="0">
                <a:solidFill>
                  <a:schemeClr val="tx1"/>
                </a:solidFill>
                <a:latin typeface="微软雅黑" panose="020B0503020204020204" charset="-122"/>
                <a:ea typeface="微软雅黑" panose="020B0503020204020204" charset="-122"/>
                <a:sym typeface="Arial" panose="020B0604020202020204" pitchFamily="34" charset="0"/>
              </a:rPr>
              <a:t>支持</a:t>
            </a:r>
            <a:endParaRPr lang="zh-CN" altLang="en-US" sz="4000" b="1" dirty="0" smtClean="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标题 6"/>
          <p:cNvSpPr>
            <a:spLocks noGrp="1"/>
          </p:cNvSpPr>
          <p:nvPr>
            <p:ph type="title"/>
            <p:custDataLst>
              <p:tags r:id="rId1"/>
            </p:custDataLst>
          </p:nvPr>
        </p:nvSpPr>
        <p:spPr>
          <a:xfrm>
            <a:off x="4783455" y="2522855"/>
            <a:ext cx="3761740" cy="813435"/>
          </a:xfrm>
        </p:spPr>
        <p:txBody>
          <a:bodyPr/>
          <a:p>
            <a:pPr algn="ctr">
              <a:lnSpc>
                <a:spcPct val="120000"/>
              </a:lnSpc>
            </a:pP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依达拉奉舌下片</a:t>
            </a:r>
            <a:endParaRPr lang="zh-CN" altLang="en-US" sz="4000" b="1"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460365" y="4034790"/>
            <a:ext cx="5588000" cy="706755"/>
          </a:xfrm>
          <a:prstGeom prst="rect">
            <a:avLst/>
          </a:prstGeom>
          <a:noFill/>
        </p:spPr>
        <p:txBody>
          <a:bodyPr wrap="square" rtlCol="0" anchor="t">
            <a:spAutoFit/>
          </a:bodyPr>
          <a:p>
            <a:r>
              <a:rPr lang="en-US" altLang="zh-CN"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4000" b="1" dirty="0" smtClean="0">
                <a:solidFill>
                  <a:schemeClr val="tx1"/>
                </a:solidFill>
                <a:latin typeface="微软雅黑" panose="020B0503020204020204" charset="-122"/>
                <a:ea typeface="微软雅黑" panose="020B0503020204020204" charset="-122"/>
                <a:sym typeface="Arial" panose="020B0604020202020204" pitchFamily="34" charset="0"/>
              </a:rPr>
              <a:t>纳入国家医保目录！</a:t>
            </a:r>
            <a:endParaRPr lang="zh-CN" altLang="en-US" sz="4000" b="1" dirty="0" smtClean="0">
              <a:solidFill>
                <a:schemeClr val="tx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4053523" y="2847499"/>
            <a:ext cx="2244090" cy="356870"/>
          </a:xfrm>
          <a:prstGeom prst="rect">
            <a:avLst/>
          </a:prstGeom>
        </p:spPr>
        <p:txBody>
          <a:bodyPr wrap="square" lIns="0" tIns="0" rIns="0" bIns="0" anchor="ctr">
            <a:normAutofit lnSpcReduction="20000"/>
          </a:bodyPr>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药物基本信息</a:t>
            </a:r>
            <a:endPar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endParaRPr>
          </a:p>
        </p:txBody>
      </p:sp>
      <p:cxnSp>
        <p:nvCxnSpPr>
          <p:cNvPr id="4" name="直接连接符 3"/>
          <p:cNvCxnSpPr/>
          <p:nvPr>
            <p:custDataLst>
              <p:tags r:id="rId2"/>
            </p:custDataLst>
          </p:nvPr>
        </p:nvCxnSpPr>
        <p:spPr>
          <a:xfrm>
            <a:off x="3525838" y="337010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Object 109"/>
          <p:cNvSpPr txBox="1"/>
          <p:nvPr>
            <p:custDataLst>
              <p:tags r:id="rId3"/>
            </p:custDataLst>
          </p:nvPr>
        </p:nvSpPr>
        <p:spPr>
          <a:xfrm>
            <a:off x="3383598" y="2926874"/>
            <a:ext cx="669290" cy="356870"/>
          </a:xfrm>
          <a:prstGeom prst="rect">
            <a:avLst/>
          </a:prstGeom>
        </p:spPr>
        <p:txBody>
          <a:bodyPr vert="horz" wrap="square" tIns="0" bIns="0" rtlCol="0" anchor="ctr" anchorCtr="0">
            <a:normAutofit fontScale="90000"/>
          </a:bodyPr>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01.</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17" name="矩形 16"/>
          <p:cNvSpPr/>
          <p:nvPr>
            <p:custDataLst>
              <p:tags r:id="rId4"/>
            </p:custDataLst>
          </p:nvPr>
        </p:nvSpPr>
        <p:spPr>
          <a:xfrm>
            <a:off x="7141528" y="2846229"/>
            <a:ext cx="2244090" cy="356870"/>
          </a:xfrm>
          <a:prstGeom prst="rect">
            <a:avLst/>
          </a:prstGeom>
        </p:spPr>
        <p:txBody>
          <a:bodyPr wrap="square" lIns="0" tIns="0" rIns="0" bIns="0" anchor="ctr">
            <a:normAutofit lnSpcReduction="20000"/>
          </a:bodyPr>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安全性</a:t>
            </a:r>
            <a:endPar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endParaRPr>
          </a:p>
        </p:txBody>
      </p:sp>
      <p:cxnSp>
        <p:nvCxnSpPr>
          <p:cNvPr id="8" name="直接连接符 7"/>
          <p:cNvCxnSpPr/>
          <p:nvPr>
            <p:custDataLst>
              <p:tags r:id="rId5"/>
            </p:custDataLst>
          </p:nvPr>
        </p:nvCxnSpPr>
        <p:spPr>
          <a:xfrm>
            <a:off x="6614478" y="336883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Object 109"/>
          <p:cNvSpPr txBox="1"/>
          <p:nvPr>
            <p:custDataLst>
              <p:tags r:id="rId6"/>
            </p:custDataLst>
          </p:nvPr>
        </p:nvSpPr>
        <p:spPr>
          <a:xfrm>
            <a:off x="6472238" y="2925604"/>
            <a:ext cx="669290" cy="356870"/>
          </a:xfrm>
          <a:prstGeom prst="rect">
            <a:avLst/>
          </a:prstGeom>
        </p:spPr>
        <p:txBody>
          <a:bodyPr vert="horz" wrap="square" tIns="0" bIns="0" rtlCol="0" anchor="ctr" anchorCtr="0">
            <a:normAutofit fontScale="90000"/>
          </a:bodyPr>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02.</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9" name="矩形 8"/>
          <p:cNvSpPr/>
          <p:nvPr>
            <p:custDataLst>
              <p:tags r:id="rId7"/>
            </p:custDataLst>
          </p:nvPr>
        </p:nvSpPr>
        <p:spPr>
          <a:xfrm>
            <a:off x="4053523" y="3951129"/>
            <a:ext cx="2244090" cy="356870"/>
          </a:xfrm>
          <a:prstGeom prst="rect">
            <a:avLst/>
          </a:prstGeom>
        </p:spPr>
        <p:txBody>
          <a:bodyPr wrap="square" lIns="0" tIns="0" rIns="0" bIns="0" anchor="ctr">
            <a:normAutofit lnSpcReduction="20000"/>
          </a:bodyPr>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有效性</a:t>
            </a:r>
            <a:endPar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endParaRPr>
          </a:p>
        </p:txBody>
      </p:sp>
      <p:cxnSp>
        <p:nvCxnSpPr>
          <p:cNvPr id="14" name="直接连接符 13"/>
          <p:cNvCxnSpPr/>
          <p:nvPr>
            <p:custDataLst>
              <p:tags r:id="rId8"/>
            </p:custDataLst>
          </p:nvPr>
        </p:nvCxnSpPr>
        <p:spPr>
          <a:xfrm>
            <a:off x="3525838" y="447373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Object 109"/>
          <p:cNvSpPr txBox="1"/>
          <p:nvPr>
            <p:custDataLst>
              <p:tags r:id="rId9"/>
            </p:custDataLst>
          </p:nvPr>
        </p:nvSpPr>
        <p:spPr>
          <a:xfrm>
            <a:off x="3383598" y="4030504"/>
            <a:ext cx="669290" cy="356870"/>
          </a:xfrm>
          <a:prstGeom prst="rect">
            <a:avLst/>
          </a:prstGeom>
        </p:spPr>
        <p:txBody>
          <a:bodyPr vert="horz" wrap="square" tIns="0" bIns="0" rtlCol="0" anchor="ctr" anchorCtr="0">
            <a:normAutofit fontScale="90000"/>
          </a:bodyPr>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03.</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21" name="矩形 20"/>
          <p:cNvSpPr/>
          <p:nvPr>
            <p:custDataLst>
              <p:tags r:id="rId10"/>
            </p:custDataLst>
          </p:nvPr>
        </p:nvSpPr>
        <p:spPr>
          <a:xfrm>
            <a:off x="7141528" y="3949859"/>
            <a:ext cx="2244090" cy="356870"/>
          </a:xfrm>
          <a:prstGeom prst="rect">
            <a:avLst/>
          </a:prstGeom>
        </p:spPr>
        <p:txBody>
          <a:bodyPr wrap="square" lIns="0" tIns="0" rIns="0" bIns="0" anchor="ctr">
            <a:normAutofit lnSpcReduction="20000"/>
          </a:bodyPr>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创新性</a:t>
            </a:r>
            <a:endPar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endParaRPr>
          </a:p>
        </p:txBody>
      </p:sp>
      <p:cxnSp>
        <p:nvCxnSpPr>
          <p:cNvPr id="22" name="直接连接符 21"/>
          <p:cNvCxnSpPr/>
          <p:nvPr>
            <p:custDataLst>
              <p:tags r:id="rId11"/>
            </p:custDataLst>
          </p:nvPr>
        </p:nvCxnSpPr>
        <p:spPr>
          <a:xfrm>
            <a:off x="6614478" y="447246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Object 109"/>
          <p:cNvSpPr txBox="1"/>
          <p:nvPr>
            <p:custDataLst>
              <p:tags r:id="rId12"/>
            </p:custDataLst>
          </p:nvPr>
        </p:nvSpPr>
        <p:spPr>
          <a:xfrm>
            <a:off x="6472238" y="4029234"/>
            <a:ext cx="669290" cy="356870"/>
          </a:xfrm>
          <a:prstGeom prst="rect">
            <a:avLst/>
          </a:prstGeom>
        </p:spPr>
        <p:txBody>
          <a:bodyPr vert="horz" wrap="square" tIns="0" bIns="0" rtlCol="0" anchor="ctr" anchorCtr="0">
            <a:normAutofit fontScale="90000"/>
          </a:bodyPr>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04.</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11" name="矩形 10"/>
          <p:cNvSpPr/>
          <p:nvPr>
            <p:custDataLst>
              <p:tags r:id="rId13"/>
            </p:custDataLst>
          </p:nvPr>
        </p:nvSpPr>
        <p:spPr>
          <a:xfrm>
            <a:off x="4053523" y="5054759"/>
            <a:ext cx="2244090" cy="356870"/>
          </a:xfrm>
          <a:prstGeom prst="rect">
            <a:avLst/>
          </a:prstGeom>
        </p:spPr>
        <p:txBody>
          <a:bodyPr wrap="square" lIns="0" tIns="0" rIns="0" bIns="0" anchor="ctr">
            <a:normAutofit lnSpcReduction="20000"/>
          </a:bodyPr>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公平性</a:t>
            </a:r>
            <a:endPar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endParaRPr>
          </a:p>
        </p:txBody>
      </p:sp>
      <p:cxnSp>
        <p:nvCxnSpPr>
          <p:cNvPr id="12" name="直接连接符 11"/>
          <p:cNvCxnSpPr/>
          <p:nvPr>
            <p:custDataLst>
              <p:tags r:id="rId14"/>
            </p:custDataLst>
          </p:nvPr>
        </p:nvCxnSpPr>
        <p:spPr>
          <a:xfrm>
            <a:off x="3525838" y="5577999"/>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Object 109"/>
          <p:cNvSpPr txBox="1"/>
          <p:nvPr>
            <p:custDataLst>
              <p:tags r:id="rId15"/>
            </p:custDataLst>
          </p:nvPr>
        </p:nvSpPr>
        <p:spPr>
          <a:xfrm>
            <a:off x="3383598" y="5134769"/>
            <a:ext cx="669290" cy="356870"/>
          </a:xfrm>
          <a:prstGeom prst="rect">
            <a:avLst/>
          </a:prstGeom>
        </p:spPr>
        <p:txBody>
          <a:bodyPr vert="horz" wrap="square" tIns="0" bIns="0" rtlCol="0" anchor="ctr" anchorCtr="0">
            <a:normAutofit fontScale="90000"/>
          </a:bodyPr>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05.</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20" name="矩形 19"/>
          <p:cNvSpPr/>
          <p:nvPr>
            <p:custDataLst>
              <p:tags r:id="rId16"/>
            </p:custDataLst>
          </p:nvPr>
        </p:nvSpPr>
        <p:spPr>
          <a:xfrm>
            <a:off x="3383598" y="870109"/>
            <a:ext cx="2720975" cy="894080"/>
          </a:xfrm>
          <a:prstGeom prst="rect">
            <a:avLst/>
          </a:prstGeom>
        </p:spPr>
        <p:txBody>
          <a:bodyPr wrap="square" tIns="0" bIns="0" anchor="b" anchorCtr="0">
            <a:normAutofit lnSpcReduction="10000"/>
          </a:bodyPr>
          <a:p>
            <a:pPr>
              <a:lnSpc>
                <a:spcPct val="130000"/>
              </a:lnSpc>
            </a:pPr>
            <a:r>
              <a:rPr lang="zh-CN" altLang="en-US" sz="4800" b="1" dirty="0">
                <a:solidFill>
                  <a:schemeClr val="tx1">
                    <a:lumMod val="85000"/>
                    <a:lumOff val="15000"/>
                  </a:schemeClr>
                </a:solidFill>
                <a:latin typeface="微软雅黑" panose="020B0503020204020204" charset="-122"/>
                <a:ea typeface="微软雅黑" panose="020B0503020204020204" charset="-122"/>
              </a:rPr>
              <a:t>目录</a:t>
            </a:r>
            <a:endParaRPr lang="zh-CN" altLang="en-US" sz="4800" b="1" dirty="0">
              <a:solidFill>
                <a:schemeClr val="tx1">
                  <a:lumMod val="85000"/>
                  <a:lumOff val="15000"/>
                </a:schemeClr>
              </a:solidFill>
              <a:latin typeface="微软雅黑" panose="020B0503020204020204" charset="-122"/>
              <a:ea typeface="微软雅黑" panose="020B0503020204020204" charset="-122"/>
            </a:endParaRPr>
          </a:p>
        </p:txBody>
      </p:sp>
      <p:sp>
        <p:nvSpPr>
          <p:cNvPr id="24" name="矩形 23"/>
          <p:cNvSpPr/>
          <p:nvPr>
            <p:custDataLst>
              <p:tags r:id="rId17"/>
            </p:custDataLst>
          </p:nvPr>
        </p:nvSpPr>
        <p:spPr>
          <a:xfrm>
            <a:off x="3383598" y="1776254"/>
            <a:ext cx="2720975" cy="670560"/>
          </a:xfrm>
          <a:prstGeom prst="rect">
            <a:avLst/>
          </a:prstGeom>
        </p:spPr>
        <p:txBody>
          <a:bodyPr wrap="square" tIns="0" bIns="36000">
            <a:normAutofit/>
          </a:bodyPr>
          <a:p>
            <a:pPr>
              <a:lnSpc>
                <a:spcPct val="130000"/>
              </a:lnSpc>
            </a:pPr>
            <a:r>
              <a:rPr lang="en-US" altLang="zh-CN" sz="3200" dirty="0">
                <a:solidFill>
                  <a:schemeClr val="tx1">
                    <a:lumMod val="85000"/>
                    <a:lumOff val="15000"/>
                  </a:schemeClr>
                </a:solidFill>
                <a:latin typeface="微软雅黑" panose="020B0503020204020204" charset="-122"/>
                <a:ea typeface="微软雅黑" panose="020B0503020204020204" charset="-122"/>
                <a:cs typeface="汉仪中黑 简" panose="00020600040101010101" charset="-122"/>
              </a:rPr>
              <a:t>CONTENTS</a:t>
            </a:r>
            <a:endParaRPr lang="en-US" altLang="zh-CN" sz="3200" dirty="0">
              <a:solidFill>
                <a:schemeClr val="tx1">
                  <a:lumMod val="85000"/>
                  <a:lumOff val="15000"/>
                </a:schemeClr>
              </a:solidFill>
              <a:latin typeface="微软雅黑" panose="020B0503020204020204" charset="-122"/>
              <a:ea typeface="微软雅黑" panose="020B0503020204020204" charset="-122"/>
              <a:cs typeface="汉仪中黑 简" panose="00020600040101010101" charset="-122"/>
            </a:endParaRPr>
          </a:p>
        </p:txBody>
      </p:sp>
      <p:pic>
        <p:nvPicPr>
          <p:cNvPr id="18" name="图片 17"/>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0" y="254000"/>
            <a:ext cx="1466215" cy="61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a:xfrm>
            <a:off x="1215620" y="422276"/>
            <a:ext cx="10131829" cy="657340"/>
          </a:xfrm>
        </p:spPr>
        <p:txBody>
          <a:bodyPr vert="horz" lIns="91440" tIns="45720" rIns="91440" bIns="45720" rtlCol="0" anchor="t">
            <a:noAutofit/>
          </a:bodyPr>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1</a:t>
            </a:r>
            <a:r>
              <a:rPr lang="en-US" altLang="zh-CN" b="1">
                <a:latin typeface="微软雅黑" panose="020B0503020204020204" charset="-122"/>
                <a:ea typeface="微软雅黑" panose="020B0503020204020204" charset="-122"/>
                <a:cs typeface="微软雅黑" panose="020B0503020204020204" charset="-122"/>
                <a:sym typeface="+mn-ea"/>
              </a:rPr>
              <a:t>、药物基本信息</a:t>
            </a:r>
            <a:r>
              <a:rPr lang="en-US" altLang="zh-CN" b="1">
                <a:latin typeface="微软雅黑" panose="020B0503020204020204" charset="-122"/>
                <a:ea typeface="微软雅黑" panose="020B0503020204020204" charset="-122"/>
                <a:cs typeface="微软雅黑" panose="020B0503020204020204" charset="-122"/>
                <a:sym typeface="+mn-ea"/>
              </a:rPr>
              <a:t> 1/2</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 name="表格 1"/>
          <p:cNvGraphicFramePr/>
          <p:nvPr>
            <p:custDataLst>
              <p:tags r:id="rId2"/>
            </p:custDataLst>
          </p:nvPr>
        </p:nvGraphicFramePr>
        <p:xfrm>
          <a:off x="311150" y="1287145"/>
          <a:ext cx="5997575" cy="5163820"/>
        </p:xfrm>
        <a:graphic>
          <a:graphicData uri="http://schemas.openxmlformats.org/drawingml/2006/table">
            <a:tbl>
              <a:tblPr/>
              <a:tblGrid>
                <a:gridCol w="2034540"/>
                <a:gridCol w="3963035"/>
              </a:tblGrid>
              <a:tr h="272415">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通用名称</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a:buNone/>
                      </a:pPr>
                      <a:r>
                        <a:rPr lang="zh-CN" sz="1400" b="1">
                          <a:solidFill>
                            <a:srgbClr val="FF0000"/>
                          </a:solidFill>
                          <a:latin typeface="微软雅黑" panose="020B0503020204020204" charset="-122"/>
                          <a:ea typeface="微软雅黑" panose="020B0503020204020204" charset="-122"/>
                        </a:rPr>
                        <a:t>依达拉奉舌下片</a:t>
                      </a:r>
                      <a:endParaRPr lang="zh-CN" altLang="en-US" sz="1400" b="1">
                        <a:solidFill>
                          <a:srgbClr val="FF0000"/>
                        </a:solidFill>
                        <a:latin typeface="微软雅黑" panose="020B0503020204020204" charset="-122"/>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273050">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注册规格</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a:buNone/>
                      </a:pPr>
                      <a:r>
                        <a:rPr lang="en-US" sz="1400" b="0">
                          <a:solidFill>
                            <a:srgbClr val="000000"/>
                          </a:solidFill>
                          <a:latin typeface="微软雅黑" panose="020B0503020204020204" charset="-122"/>
                          <a:ea typeface="微软雅黑" panose="020B0503020204020204" charset="-122"/>
                        </a:rPr>
                        <a:t>30mg</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r h="284480">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适应症</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buNone/>
                      </a:pPr>
                      <a:r>
                        <a:rPr lang="zh-CN" sz="1400" b="1">
                          <a:solidFill>
                            <a:srgbClr val="FF0000"/>
                          </a:solidFill>
                          <a:latin typeface="微软雅黑" panose="020B0503020204020204" charset="-122"/>
                          <a:ea typeface="微软雅黑" panose="020B0503020204020204" charset="-122"/>
                          <a:cs typeface="微软雅黑" panose="020B0503020204020204" charset="-122"/>
                        </a:rPr>
                        <a:t>抑制肌萎缩侧索硬化（ALS）所致功能障碍的进展</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2341245">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用法用量</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fontAlgn="auto">
                        <a:lnSpc>
                          <a:spcPct val="120000"/>
                        </a:lnSpc>
                        <a:buNone/>
                      </a:pPr>
                      <a:r>
                        <a:rPr lang="zh-CN" sz="1400" b="0" spc="-50">
                          <a:solidFill>
                            <a:srgbClr val="000000"/>
                          </a:solidFill>
                          <a:uFillTx/>
                          <a:latin typeface="微软雅黑" panose="020B0503020204020204" charset="-122"/>
                          <a:ea typeface="微软雅黑" panose="020B0503020204020204" charset="-122"/>
                          <a:cs typeface="微软雅黑" panose="020B0503020204020204" charset="-122"/>
                        </a:rPr>
                        <a:t>用于抑制肌萎缩侧索硬化（ALS）所致功能障碍的进展时，给药方式为每天1次舌下含服2片（60mg），通常将给药期与停药期组合的28天作为一个疗程，重复此疗程。</a:t>
                      </a:r>
                      <a:endParaRPr lang="zh-CN" sz="1400" b="0" spc="-50">
                        <a:solidFill>
                          <a:srgbClr val="000000"/>
                        </a:solidFill>
                        <a:uFillTx/>
                        <a:latin typeface="微软雅黑" panose="020B0503020204020204" charset="-122"/>
                        <a:ea typeface="微软雅黑" panose="020B0503020204020204" charset="-122"/>
                        <a:cs typeface="微软雅黑" panose="020B0503020204020204" charset="-122"/>
                      </a:endParaRPr>
                    </a:p>
                    <a:p>
                      <a:pPr indent="0" fontAlgn="auto">
                        <a:lnSpc>
                          <a:spcPct val="120000"/>
                        </a:lnSpc>
                        <a:buNone/>
                      </a:pPr>
                      <a:r>
                        <a:rPr lang="zh-CN" sz="1400" b="0" spc="-50">
                          <a:solidFill>
                            <a:srgbClr val="000000"/>
                          </a:solidFill>
                          <a:uFillTx/>
                          <a:latin typeface="微软雅黑" panose="020B0503020204020204" charset="-122"/>
                          <a:ea typeface="微软雅黑" panose="020B0503020204020204" charset="-122"/>
                          <a:cs typeface="微软雅黑" panose="020B0503020204020204" charset="-122"/>
                        </a:rPr>
                        <a:t>第一疗程在连续14天给药后，停药14天；第二疗程以后在给药期的14天中给药10天，之后停药14天。</a:t>
                      </a:r>
                      <a:endParaRPr lang="zh-CN" sz="1400" b="0" spc="-50">
                        <a:solidFill>
                          <a:srgbClr val="000000"/>
                        </a:solidFill>
                        <a:uFillTx/>
                        <a:latin typeface="微软雅黑" panose="020B0503020204020204" charset="-122"/>
                        <a:ea typeface="微软雅黑" panose="020B0503020204020204" charset="-122"/>
                        <a:cs typeface="微软雅黑" panose="020B0503020204020204" charset="-122"/>
                      </a:endParaRPr>
                    </a:p>
                    <a:p>
                      <a:pPr indent="0" fontAlgn="auto">
                        <a:lnSpc>
                          <a:spcPct val="120000"/>
                        </a:lnSpc>
                        <a:buNone/>
                      </a:pP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（全年365天中实际治疗为12个疗程，累计实际治疗时间为124天）</a:t>
                      </a:r>
                      <a:r>
                        <a:rPr lang="zh-CN" altLang="en-US" sz="14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400" b="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r h="571500">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中国首次上市时间</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2022年9月19日</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612775">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目前中国地区同通用名药品的上市情况</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a:buNone/>
                      </a:pPr>
                      <a:r>
                        <a:rPr lang="zh-CN" altLang="en-US" sz="1400" b="1">
                          <a:solidFill>
                            <a:srgbClr val="FF0000"/>
                          </a:solidFill>
                          <a:latin typeface="微软雅黑" panose="020B0503020204020204" charset="-122"/>
                          <a:ea typeface="微软雅黑" panose="020B0503020204020204" charset="-122"/>
                        </a:rPr>
                        <a:t>无</a:t>
                      </a:r>
                      <a:endParaRPr lang="zh-CN" altLang="en-US" sz="1400" b="1">
                        <a:solidFill>
                          <a:srgbClr val="FF0000"/>
                        </a:solidFill>
                        <a:latin typeface="微软雅黑" panose="020B0503020204020204" charset="-122"/>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r h="486410">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全球首个上市国家/地区及上市时间</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中国/2022年9月1</a:t>
                      </a:r>
                      <a:r>
                        <a:rPr lang="en-US" altLang="zh-CN" sz="1400" b="0">
                          <a:solidFill>
                            <a:srgbClr val="000000"/>
                          </a:solidFill>
                          <a:latin typeface="微软雅黑" panose="020B0503020204020204" charset="-122"/>
                          <a:ea typeface="微软雅黑" panose="020B0503020204020204" charset="-122"/>
                          <a:cs typeface="微软雅黑" panose="020B0503020204020204" charset="-122"/>
                        </a:rPr>
                        <a:t>9</a:t>
                      </a:r>
                      <a:r>
                        <a:rPr lang="zh-CN" sz="1400" b="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321945">
                <a:tc>
                  <a:txBody>
                    <a:bodyPr/>
                    <a:p>
                      <a:pPr indent="0" algn="ctr">
                        <a:buNone/>
                      </a:pPr>
                      <a:r>
                        <a:rPr lang="en-US" altLang="zh-CN" sz="1400" b="1">
                          <a:solidFill>
                            <a:srgbClr val="000000"/>
                          </a:solidFill>
                          <a:latin typeface="+mn-ea"/>
                          <a:cs typeface="+mn-ea"/>
                        </a:rPr>
                        <a:t>  </a:t>
                      </a:r>
                      <a:r>
                        <a:rPr lang="zh-CN" sz="1400" b="1">
                          <a:solidFill>
                            <a:srgbClr val="000000"/>
                          </a:solidFill>
                          <a:latin typeface="+mn-ea"/>
                          <a:cs typeface="+mn-ea"/>
                        </a:rPr>
                        <a:t>是否为</a:t>
                      </a:r>
                      <a:r>
                        <a:rPr lang="en-US" sz="1400" b="1">
                          <a:solidFill>
                            <a:srgbClr val="000000"/>
                          </a:solidFill>
                          <a:latin typeface="+mn-ea"/>
                          <a:cs typeface="+mn-ea"/>
                        </a:rPr>
                        <a:t> OTC </a:t>
                      </a:r>
                      <a:r>
                        <a:rPr lang="zh-CN" sz="1400" b="1">
                          <a:solidFill>
                            <a:srgbClr val="000000"/>
                          </a:solidFill>
                          <a:latin typeface="+mn-ea"/>
                          <a:cs typeface="+mn-ea"/>
                        </a:rPr>
                        <a:t>药品</a:t>
                      </a:r>
                      <a:endParaRPr lang="zh-CN" altLang="en-US" sz="1400" b="1">
                        <a:solidFill>
                          <a:srgbClr val="000000"/>
                        </a:solidFill>
                        <a:latin typeface="+mn-ea"/>
                        <a:cs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a:buNone/>
                      </a:pPr>
                      <a:r>
                        <a:rPr lang="zh-CN" sz="1400" b="0">
                          <a:solidFill>
                            <a:srgbClr val="000000"/>
                          </a:solidFill>
                          <a:latin typeface="微软雅黑" panose="020B0503020204020204" charset="-122"/>
                          <a:ea typeface="微软雅黑" panose="020B0503020204020204" charset="-122"/>
                        </a:rPr>
                        <a:t>否</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bl>
          </a:graphicData>
        </a:graphic>
      </p:graphicFrame>
      <p:graphicFrame>
        <p:nvGraphicFramePr>
          <p:cNvPr id="4" name="表格 3"/>
          <p:cNvGraphicFramePr/>
          <p:nvPr>
            <p:custDataLst>
              <p:tags r:id="rId3"/>
            </p:custDataLst>
          </p:nvPr>
        </p:nvGraphicFramePr>
        <p:xfrm>
          <a:off x="6567170" y="1287145"/>
          <a:ext cx="5335270" cy="5163185"/>
        </p:xfrm>
        <a:graphic>
          <a:graphicData uri="http://schemas.openxmlformats.org/drawingml/2006/table">
            <a:tbl>
              <a:tblPr/>
              <a:tblGrid>
                <a:gridCol w="1607185"/>
                <a:gridCol w="3728085"/>
              </a:tblGrid>
              <a:tr h="1010285">
                <a:tc>
                  <a:txBody>
                    <a:bodyPr/>
                    <a:p>
                      <a:pPr indent="0" algn="ctr">
                        <a:buNone/>
                      </a:pPr>
                      <a:r>
                        <a:rPr lang="en-US" altLang="zh-CN" sz="1400" b="1">
                          <a:solidFill>
                            <a:srgbClr val="000000"/>
                          </a:solidFill>
                          <a:latin typeface="微软雅黑" panose="020B0503020204020204" charset="-122"/>
                          <a:ea typeface="微软雅黑" panose="020B0503020204020204" charset="-122"/>
                          <a:cs typeface="微软雅黑" panose="020B0503020204020204" charset="-122"/>
                        </a:rPr>
                        <a:t>  </a:t>
                      </a:r>
                      <a:r>
                        <a:rPr lang="zh-CN" sz="1400" b="1">
                          <a:solidFill>
                            <a:srgbClr val="000000"/>
                          </a:solidFill>
                          <a:latin typeface="微软雅黑" panose="020B0503020204020204" charset="-122"/>
                          <a:ea typeface="微软雅黑" panose="020B0503020204020204" charset="-122"/>
                          <a:cs typeface="微软雅黑" panose="020B0503020204020204" charset="-122"/>
                        </a:rPr>
                        <a:t>参照药品建议</a:t>
                      </a:r>
                      <a:endParaRPr lang="zh-CN"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a:buNone/>
                      </a:pPr>
                      <a:r>
                        <a:rPr lang="zh-CN" sz="1400" b="1">
                          <a:solidFill>
                            <a:srgbClr val="FF0000"/>
                          </a:solidFill>
                          <a:latin typeface="微软雅黑" panose="020B0503020204020204" charset="-122"/>
                          <a:ea typeface="微软雅黑" panose="020B0503020204020204" charset="-122"/>
                        </a:rPr>
                        <a:t>依达拉奉氯化钠注射液</a:t>
                      </a:r>
                      <a:endParaRPr lang="zh-CN" altLang="en-US" sz="1400" b="1">
                        <a:solidFill>
                          <a:srgbClr val="FF0000"/>
                        </a:solidFill>
                        <a:latin typeface="微软雅黑" panose="020B0503020204020204" charset="-122"/>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4152900">
                <a:tc>
                  <a:txBody>
                    <a:bodyPr/>
                    <a:p>
                      <a:pPr indent="0" algn="ctr">
                        <a:buNone/>
                      </a:pPr>
                      <a:r>
                        <a:rPr lang="en-US" altLang="zh-CN" sz="1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400" b="1">
                          <a:solidFill>
                            <a:srgbClr val="000000"/>
                          </a:solidFill>
                          <a:latin typeface="微软雅黑" panose="020B0503020204020204" charset="-122"/>
                          <a:ea typeface="微软雅黑" panose="020B0503020204020204" charset="-122"/>
                          <a:cs typeface="微软雅黑" panose="020B0503020204020204" charset="-122"/>
                        </a:rPr>
                        <a:t>对比</a:t>
                      </a:r>
                      <a:r>
                        <a:rPr lang="zh-CN" sz="1400" b="1">
                          <a:solidFill>
                            <a:srgbClr val="000000"/>
                          </a:solidFill>
                          <a:latin typeface="微软雅黑" panose="020B0503020204020204" charset="-122"/>
                          <a:ea typeface="微软雅黑" panose="020B0503020204020204" charset="-122"/>
                          <a:cs typeface="微软雅黑" panose="020B0503020204020204" charset="-122"/>
                        </a:rPr>
                        <a:t>参照药品</a:t>
                      </a:r>
                      <a:endParaRPr lang="zh-CN" sz="1400" b="1">
                        <a:solidFill>
                          <a:srgbClr val="000000"/>
                        </a:solidFill>
                        <a:latin typeface="微软雅黑" panose="020B0503020204020204" charset="-122"/>
                        <a:ea typeface="微软雅黑" panose="020B0503020204020204" charset="-122"/>
                        <a:cs typeface="微软雅黑" panose="020B0503020204020204" charset="-122"/>
                      </a:endParaRPr>
                    </a:p>
                    <a:p>
                      <a:pPr indent="0" algn="ctr">
                        <a:buNone/>
                      </a:pPr>
                      <a:r>
                        <a:rPr lang="zh-CN" sz="1400" b="1">
                          <a:solidFill>
                            <a:srgbClr val="000000"/>
                          </a:solidFill>
                          <a:latin typeface="微软雅黑" panose="020B0503020204020204" charset="-122"/>
                          <a:ea typeface="微软雅黑" panose="020B0503020204020204" charset="-122"/>
                          <a:cs typeface="微软雅黑" panose="020B0503020204020204" charset="-122"/>
                        </a:rPr>
                        <a:t>优势</a:t>
                      </a:r>
                      <a:endParaRPr lang="zh-CN"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marL="212090" indent="-212090" algn="l" fontAlgn="auto">
                        <a:lnSpc>
                          <a:spcPct val="120000"/>
                        </a:lnSpc>
                        <a:buClr>
                          <a:srgbClr val="000000"/>
                        </a:buClr>
                        <a:buSzPct val="60000"/>
                        <a:buFont typeface="Wingdings" panose="05000000000000000000" charset="0"/>
                        <a:buChar char="l"/>
                      </a:pPr>
                      <a:r>
                        <a:rPr lang="zh-CN" sz="1400" b="1">
                          <a:solidFill>
                            <a:srgbClr val="FF0000"/>
                          </a:solidFill>
                          <a:latin typeface="微软雅黑" panose="020B0503020204020204" charset="-122"/>
                          <a:ea typeface="微软雅黑" panose="020B0503020204020204" charset="-122"/>
                          <a:cs typeface="微软雅黑" panose="020B0503020204020204" charset="-122"/>
                        </a:rPr>
                        <a:t>与目录内适应症一致，</a:t>
                      </a:r>
                      <a:r>
                        <a:rPr lang="zh-CN" sz="1400" b="0">
                          <a:solidFill>
                            <a:schemeClr val="tx1"/>
                          </a:solidFill>
                          <a:latin typeface="微软雅黑" panose="020B0503020204020204" charset="-122"/>
                          <a:ea typeface="微软雅黑" panose="020B0503020204020204" charset="-122"/>
                          <a:cs typeface="微软雅黑" panose="020B0503020204020204" charset="-122"/>
                        </a:rPr>
                        <a:t>均用于治疗渐冻症</a:t>
                      </a:r>
                      <a:endParaRPr lang="zh-CN" sz="1400" b="0">
                        <a:solidFill>
                          <a:schemeClr val="tx1"/>
                        </a:solidFill>
                        <a:latin typeface="微软雅黑" panose="020B0503020204020204" charset="-122"/>
                        <a:ea typeface="微软雅黑" panose="020B0503020204020204" charset="-122"/>
                        <a:cs typeface="微软雅黑" panose="020B0503020204020204" charset="-122"/>
                      </a:endParaRPr>
                    </a:p>
                    <a:p>
                      <a:pPr marL="212090" indent="-212090" algn="l" fontAlgn="auto">
                        <a:lnSpc>
                          <a:spcPct val="120000"/>
                        </a:lnSpc>
                        <a:buClr>
                          <a:srgbClr val="000000"/>
                        </a:buClr>
                        <a:buSzPct val="60000"/>
                        <a:buFont typeface="Wingdings" panose="05000000000000000000" charset="0"/>
                        <a:buChar char="l"/>
                      </a:pPr>
                      <a:endParaRPr lang="zh-CN" sz="1400" b="0">
                        <a:solidFill>
                          <a:schemeClr val="tx1"/>
                        </a:solidFill>
                        <a:latin typeface="微软雅黑" panose="020B0503020204020204" charset="-122"/>
                        <a:ea typeface="微软雅黑" panose="020B0503020204020204" charset="-122"/>
                        <a:cs typeface="微软雅黑" panose="020B0503020204020204" charset="-122"/>
                      </a:endParaRPr>
                    </a:p>
                    <a:p>
                      <a:pPr marL="212090" indent="-212090" algn="l" fontAlgn="auto">
                        <a:lnSpc>
                          <a:spcPct val="120000"/>
                        </a:lnSpc>
                        <a:buClr>
                          <a:srgbClr val="000000"/>
                        </a:buClr>
                        <a:buSzPct val="60000"/>
                        <a:buFont typeface="Wingdings" panose="05000000000000000000" charset="0"/>
                        <a:buChar char="l"/>
                      </a:pP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解决了</a:t>
                      </a:r>
                      <a:r>
                        <a:rPr lang="zh-CN" altLang="en-US" sz="1400">
                          <a:latin typeface="微软雅黑" panose="020B0503020204020204" charset="-122"/>
                          <a:ea typeface="微软雅黑" panose="020B0503020204020204" charset="-122"/>
                          <a:cs typeface="微软雅黑" panose="020B0503020204020204" charset="-122"/>
                          <a:sym typeface="+mn-ea"/>
                        </a:rPr>
                        <a:t>多数</a:t>
                      </a:r>
                      <a:r>
                        <a:rPr lang="en-US" altLang="zh-CN" sz="1400">
                          <a:latin typeface="微软雅黑" panose="020B0503020204020204" charset="-122"/>
                          <a:ea typeface="微软雅黑" panose="020B0503020204020204" charset="-122"/>
                          <a:cs typeface="微软雅黑" panose="020B0503020204020204" charset="-122"/>
                          <a:sym typeface="+mn-ea"/>
                        </a:rPr>
                        <a:t>ALS</a:t>
                      </a:r>
                      <a:r>
                        <a:rPr lang="zh-CN" altLang="en-US" sz="1400">
                          <a:latin typeface="微软雅黑" panose="020B0503020204020204" charset="-122"/>
                          <a:ea typeface="微软雅黑" panose="020B0503020204020204" charset="-122"/>
                          <a:cs typeface="微软雅黑" panose="020B0503020204020204" charset="-122"/>
                          <a:sym typeface="+mn-ea"/>
                        </a:rPr>
                        <a:t>患者</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实际治疗</a:t>
                      </a:r>
                      <a:r>
                        <a:rPr lang="zh-CN" altLang="en-US" sz="1400">
                          <a:latin typeface="微软雅黑" panose="020B0503020204020204" charset="-122"/>
                          <a:ea typeface="微软雅黑" panose="020B0503020204020204" charset="-122"/>
                          <a:cs typeface="微软雅黑" panose="020B0503020204020204" charset="-122"/>
                          <a:sym typeface="+mn-ea"/>
                        </a:rPr>
                        <a:t>中使用</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依达拉奉</a:t>
                      </a:r>
                      <a:r>
                        <a:rPr lang="zh-CN" altLang="en-US" sz="1400">
                          <a:latin typeface="微软雅黑" panose="020B0503020204020204" charset="-122"/>
                          <a:ea typeface="微软雅黑" panose="020B0503020204020204" charset="-122"/>
                          <a:cs typeface="微软雅黑" panose="020B0503020204020204" charset="-122"/>
                          <a:sym typeface="+mn-ea"/>
                        </a:rPr>
                        <a:t>的</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依从性，实现了</a:t>
                      </a:r>
                      <a:r>
                        <a:rPr lang="zh-CN" altLang="en-US" sz="1400">
                          <a:latin typeface="微软雅黑" panose="020B0503020204020204" charset="-122"/>
                          <a:ea typeface="微软雅黑" panose="020B0503020204020204" charset="-122"/>
                          <a:cs typeface="微软雅黑" panose="020B0503020204020204" charset="-122"/>
                          <a:sym typeface="+mn-ea"/>
                        </a:rPr>
                        <a:t>治疗获益的</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亟需性</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20000"/>
                        </a:lnSpc>
                        <a:buClr>
                          <a:srgbClr val="000000"/>
                        </a:buClr>
                        <a:buSzPct val="60000"/>
                        <a:buFont typeface="Wingdings" panose="05000000000000000000" charset="0"/>
                        <a:buNone/>
                      </a:pP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12090" indent="-212090" algn="l" fontAlgn="auto">
                        <a:lnSpc>
                          <a:spcPct val="120000"/>
                        </a:lnSpc>
                        <a:buClr>
                          <a:srgbClr val="000000"/>
                        </a:buClr>
                        <a:buSzPct val="60000"/>
                        <a:buFont typeface="Wingdings" panose="05000000000000000000" charset="0"/>
                        <a:buChar char="l"/>
                      </a:pP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实现了</a:t>
                      </a:r>
                      <a:r>
                        <a:rPr lang="en-US" altLang="zh-CN" sz="1400">
                          <a:latin typeface="微软雅黑" panose="020B0503020204020204" charset="-122"/>
                          <a:ea typeface="微软雅黑" panose="020B0503020204020204" charset="-122"/>
                          <a:cs typeface="微软雅黑" panose="020B0503020204020204" charset="-122"/>
                          <a:sym typeface="+mn-ea"/>
                        </a:rPr>
                        <a:t>ALS</a:t>
                      </a:r>
                      <a:r>
                        <a:rPr lang="zh-CN" altLang="en-US" sz="1400">
                          <a:latin typeface="微软雅黑" panose="020B0503020204020204" charset="-122"/>
                          <a:ea typeface="微软雅黑" panose="020B0503020204020204" charset="-122"/>
                          <a:cs typeface="微软雅黑" panose="020B0503020204020204" charset="-122"/>
                          <a:sym typeface="+mn-ea"/>
                        </a:rPr>
                        <a:t>患者</a:t>
                      </a:r>
                      <a:r>
                        <a:rPr lang="zh-CN" sz="1400" b="1">
                          <a:solidFill>
                            <a:srgbClr val="FF0000"/>
                          </a:solidFill>
                          <a:latin typeface="微软雅黑" panose="020B0503020204020204" charset="-122"/>
                          <a:ea typeface="微软雅黑" panose="020B0503020204020204" charset="-122"/>
                          <a:cs typeface="微软雅黑" panose="020B0503020204020204" charset="-122"/>
                          <a:sym typeface="+mn-ea"/>
                        </a:rPr>
                        <a:t>居家自主</a:t>
                      </a:r>
                      <a:r>
                        <a:rPr lang="zh-CN" sz="1400">
                          <a:latin typeface="微软雅黑" panose="020B0503020204020204" charset="-122"/>
                          <a:ea typeface="微软雅黑" panose="020B0503020204020204" charset="-122"/>
                          <a:cs typeface="微软雅黑" panose="020B0503020204020204" charset="-122"/>
                          <a:sym typeface="+mn-ea"/>
                        </a:rPr>
                        <a:t>治疗，</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便捷安全</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212090" indent="-212090" algn="l" fontAlgn="auto">
                        <a:lnSpc>
                          <a:spcPct val="120000"/>
                        </a:lnSpc>
                        <a:buClr>
                          <a:srgbClr val="000000"/>
                        </a:buClr>
                        <a:buSzPct val="60000"/>
                        <a:buFont typeface="Wingdings" panose="05000000000000000000" charset="0"/>
                        <a:buChar char="l"/>
                      </a:pPr>
                      <a:endParaRPr lang="zh-CN" altLang="en-US" sz="1400" b="0">
                        <a:solidFill>
                          <a:schemeClr val="tx1"/>
                        </a:solidFill>
                        <a:latin typeface="微软雅黑" panose="020B0503020204020204" charset="-122"/>
                        <a:ea typeface="微软雅黑" panose="020B0503020204020204" charset="-122"/>
                        <a:cs typeface="微软雅黑" panose="020B0503020204020204" charset="-122"/>
                      </a:endParaRPr>
                    </a:p>
                    <a:p>
                      <a:pPr marL="212090" indent="-212090" algn="l" fontAlgn="auto">
                        <a:lnSpc>
                          <a:spcPct val="120000"/>
                        </a:lnSpc>
                        <a:buClr>
                          <a:srgbClr val="000000"/>
                        </a:buClr>
                        <a:buSzPct val="60000"/>
                        <a:buFont typeface="Wingdings" panose="05000000000000000000" charset="0"/>
                        <a:buChar char="l"/>
                      </a:pPr>
                      <a:r>
                        <a:rPr lang="zh-CN" sz="1400" b="1">
                          <a:solidFill>
                            <a:srgbClr val="FF0000"/>
                          </a:solidFill>
                          <a:latin typeface="微软雅黑" panose="020B0503020204020204" charset="-122"/>
                          <a:ea typeface="微软雅黑" panose="020B0503020204020204" charset="-122"/>
                          <a:cs typeface="微软雅黑" panose="020B0503020204020204" charset="-122"/>
                          <a:sym typeface="+mn-ea"/>
                        </a:rPr>
                        <a:t>极大降低了</a:t>
                      </a:r>
                      <a:r>
                        <a:rPr lang="en-US" altLang="zh-CN" sz="1400">
                          <a:latin typeface="微软雅黑" panose="020B0503020204020204" charset="-122"/>
                          <a:ea typeface="微软雅黑" panose="020B0503020204020204" charset="-122"/>
                          <a:cs typeface="微软雅黑" panose="020B0503020204020204" charset="-122"/>
                          <a:sym typeface="+mn-ea"/>
                        </a:rPr>
                        <a:t>ALS</a:t>
                      </a:r>
                      <a:r>
                        <a:rPr lang="zh-CN" altLang="en-US" sz="1400">
                          <a:latin typeface="微软雅黑" panose="020B0503020204020204" charset="-122"/>
                          <a:ea typeface="微软雅黑" panose="020B0503020204020204" charset="-122"/>
                          <a:cs typeface="微软雅黑" panose="020B0503020204020204" charset="-122"/>
                          <a:sym typeface="+mn-ea"/>
                        </a:rPr>
                        <a:t>患者</a:t>
                      </a:r>
                      <a:r>
                        <a:rPr lang="zh-CN" sz="1400" b="0">
                          <a:solidFill>
                            <a:schemeClr val="tx1"/>
                          </a:solidFill>
                          <a:latin typeface="微软雅黑" panose="020B0503020204020204" charset="-122"/>
                          <a:ea typeface="微软雅黑" panose="020B0503020204020204" charset="-122"/>
                          <a:cs typeface="微软雅黑" panose="020B0503020204020204" charset="-122"/>
                          <a:sym typeface="+mn-ea"/>
                        </a:rPr>
                        <a:t>因住院输液带来的</a:t>
                      </a:r>
                      <a:r>
                        <a:rPr lang="zh-CN" sz="1400" b="1">
                          <a:solidFill>
                            <a:srgbClr val="FF0000"/>
                          </a:solidFill>
                          <a:latin typeface="微软雅黑" panose="020B0503020204020204" charset="-122"/>
                          <a:ea typeface="微软雅黑" panose="020B0503020204020204" charset="-122"/>
                          <a:cs typeface="微软雅黑" panose="020B0503020204020204" charset="-122"/>
                          <a:sym typeface="+mn-ea"/>
                        </a:rPr>
                        <a:t>医疗资源占用，社会经济性更优</a:t>
                      </a:r>
                      <a:endParaRPr lang="zh-CN" sz="14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12090" indent="-212090" algn="l" fontAlgn="auto">
                        <a:lnSpc>
                          <a:spcPct val="120000"/>
                        </a:lnSpc>
                        <a:buClr>
                          <a:srgbClr val="000000"/>
                        </a:buClr>
                        <a:buSzPct val="60000"/>
                        <a:buFont typeface="Wingdings" panose="05000000000000000000" charset="0"/>
                        <a:buChar char="l"/>
                      </a:pPr>
                      <a:endParaRPr lang="zh-CN" sz="14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12090" indent="-212090" algn="l" fontAlgn="auto">
                        <a:lnSpc>
                          <a:spcPct val="120000"/>
                        </a:lnSpc>
                        <a:buSzPct val="60000"/>
                        <a:buFont typeface="Wingdings" panose="05000000000000000000" charset="0"/>
                        <a:buChar char="l"/>
                      </a:pPr>
                      <a:r>
                        <a:rPr lang="zh-CN" sz="1400" b="0">
                          <a:solidFill>
                            <a:schemeClr val="tx1"/>
                          </a:solidFill>
                          <a:latin typeface="微软雅黑" panose="020B0503020204020204" charset="-122"/>
                          <a:ea typeface="微软雅黑" panose="020B0503020204020204" charset="-122"/>
                          <a:sym typeface="+mn-ea"/>
                        </a:rPr>
                        <a:t>依达拉奉氯化钠注射液（日本原研）</a:t>
                      </a:r>
                      <a:r>
                        <a:rPr lang="zh-CN" altLang="en-US" sz="1400" b="0" dirty="0" smtClean="0">
                          <a:latin typeface="微软雅黑" panose="020B0503020204020204" charset="-122"/>
                          <a:ea typeface="微软雅黑" panose="020B0503020204020204" charset="-122"/>
                          <a:sym typeface="+mn-ea"/>
                        </a:rPr>
                        <a:t>为本品</a:t>
                      </a:r>
                      <a:r>
                        <a:rPr lang="zh-CN" altLang="en-US" sz="1400" b="1" dirty="0" smtClean="0">
                          <a:solidFill>
                            <a:srgbClr val="FF0000"/>
                          </a:solidFill>
                          <a:latin typeface="微软雅黑" panose="020B0503020204020204" charset="-122"/>
                          <a:ea typeface="微软雅黑" panose="020B0503020204020204" charset="-122"/>
                          <a:sym typeface="+mn-ea"/>
                        </a:rPr>
                        <a:t>临床试验对照药品</a:t>
                      </a:r>
                      <a:endParaRPr lang="zh-CN" altLang="en-US" sz="1400" b="1" dirty="0" smtClean="0">
                        <a:solidFill>
                          <a:srgbClr val="FF0000"/>
                        </a:solidFill>
                        <a:latin typeface="微软雅黑" panose="020B0503020204020204" charset="-122"/>
                        <a:ea typeface="微软雅黑" panose="020B0503020204020204" charset="-122"/>
                        <a:sym typeface="+mn-ea"/>
                      </a:endParaRPr>
                    </a:p>
                    <a:p>
                      <a:pPr marL="212090" indent="-212090" algn="l" fontAlgn="auto">
                        <a:lnSpc>
                          <a:spcPct val="120000"/>
                        </a:lnSpc>
                        <a:buSzPct val="60000"/>
                        <a:buFont typeface="Wingdings" panose="05000000000000000000" charset="0"/>
                        <a:buChar char="l"/>
                      </a:pPr>
                      <a:endParaRPr lang="zh-CN" altLang="en-US" sz="1400" b="1" dirty="0" smtClean="0">
                        <a:solidFill>
                          <a:srgbClr val="FF0000"/>
                        </a:solidFill>
                        <a:latin typeface="微软雅黑" panose="020B0503020204020204" charset="-122"/>
                        <a:ea typeface="微软雅黑" panose="020B0503020204020204" charset="-122"/>
                        <a:sym typeface="+mn-ea"/>
                      </a:endParaRPr>
                    </a:p>
                    <a:p>
                      <a:pPr marL="212090" indent="-212090" algn="l" fontAlgn="auto">
                        <a:lnSpc>
                          <a:spcPct val="120000"/>
                        </a:lnSpc>
                        <a:buSzPct val="60000"/>
                        <a:buFont typeface="Wingdings" panose="05000000000000000000" charset="0"/>
                        <a:buChar char="l"/>
                      </a:pPr>
                      <a:r>
                        <a:rPr lang="zh-CN" sz="1400">
                          <a:latin typeface="微软雅黑" panose="020B0503020204020204" charset="-122"/>
                          <a:ea typeface="微软雅黑" panose="020B0503020204020204" charset="-122"/>
                          <a:sym typeface="+mn-ea"/>
                        </a:rPr>
                        <a:t>依达拉奉氯化钠注射液</a:t>
                      </a:r>
                      <a:r>
                        <a:rPr lang="zh-CN" altLang="en-US" sz="1400" dirty="0" smtClean="0">
                          <a:latin typeface="微软雅黑" panose="020B0503020204020204" charset="-122"/>
                          <a:ea typeface="微软雅黑" panose="020B0503020204020204" charset="-122"/>
                          <a:sym typeface="+mn-ea"/>
                        </a:rPr>
                        <a:t>为</a:t>
                      </a:r>
                      <a:r>
                        <a:rPr lang="zh-CN" altLang="en-US" sz="1400" b="1" dirty="0" smtClean="0">
                          <a:solidFill>
                            <a:srgbClr val="FF0000"/>
                          </a:solidFill>
                          <a:latin typeface="微软雅黑" panose="020B0503020204020204" charset="-122"/>
                          <a:ea typeface="微软雅黑" panose="020B0503020204020204" charset="-122"/>
                          <a:sym typeface="+mn-ea"/>
                        </a:rPr>
                        <a:t>医保乙类药品</a:t>
                      </a:r>
                      <a:endParaRPr lang="en-US" altLang="zh-CN" sz="1400" b="0" dirty="0" smtClean="0">
                        <a:solidFill>
                          <a:schemeClr val="tx1"/>
                        </a:solidFill>
                        <a:latin typeface="微软雅黑" panose="020B0503020204020204" charset="-122"/>
                        <a:ea typeface="微软雅黑" panose="020B0503020204020204" charset="-122"/>
                      </a:endParaRPr>
                    </a:p>
                    <a:p>
                      <a:pPr marL="212090" indent="-212090" algn="l" fontAlgn="auto">
                        <a:lnSpc>
                          <a:spcPct val="120000"/>
                        </a:lnSpc>
                        <a:buSzPct val="60000"/>
                        <a:buFont typeface="Wingdings" panose="05000000000000000000" charset="0"/>
                        <a:buChar char="l"/>
                      </a:pPr>
                      <a:endParaRPr lang="en-US" altLang="zh-CN" sz="1400" b="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a:xfrm>
            <a:off x="1214120" y="357505"/>
            <a:ext cx="10785475" cy="657225"/>
          </a:xfrm>
        </p:spPr>
        <p:txBody>
          <a:bodyPr/>
          <a:p>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rPr>
              <a:t>药物基本信息</a:t>
            </a:r>
            <a:r>
              <a:rPr lang="en-US" altLang="zh-CN" b="1">
                <a:latin typeface="微软雅黑" panose="020B0503020204020204" charset="-122"/>
                <a:ea typeface="微软雅黑" panose="020B0503020204020204" charset="-122"/>
                <a:cs typeface="微软雅黑" panose="020B0503020204020204" charset="-122"/>
              </a:rPr>
              <a:t> 2/2</a:t>
            </a:r>
            <a:endParaRPr lang="zh-CN" altLang="en-US" b="1" u="sng">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
            </p:custDataLst>
          </p:nvPr>
        </p:nvSpPr>
        <p:spPr>
          <a:xfrm>
            <a:off x="457835" y="1530350"/>
            <a:ext cx="5313045" cy="1742440"/>
          </a:xfrm>
          <a:prstGeom prst="rect">
            <a:avLst/>
          </a:prstGeom>
          <a:noFill/>
          <a:ln>
            <a:noFill/>
          </a:ln>
        </p:spPr>
        <p:txBody>
          <a:bodyPr wrap="square" rtlCol="0">
            <a:noAutofit/>
          </a:bodyPr>
          <a:p>
            <a:pPr marL="212090" lvl="1" indent="-212090" algn="l" fontAlgn="auto">
              <a:lnSpc>
                <a:spcPct val="150000"/>
              </a:lnSpc>
              <a:buClr>
                <a:srgbClr val="000000"/>
              </a:buClr>
              <a:buSzPct val="60000"/>
              <a:buFont typeface="Wingdings" panose="05000000000000000000" charset="0"/>
              <a:buChar char="l"/>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肌萎缩侧索硬化（ALS）疾病已被纳入我国第一批罕见病目录。</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是一种病因未明、主要累及大脑皮质、脑干和脊髓运动神经元的神经系统变性疾病。ALS 以进行性发展的骨骼肌萎缩、无力、肌束颤动、延髓麻痹和锥体束征为主要临床表现。一般中老年发病，发病年龄平均55岁，生存期通常 3～5 年。</a:t>
            </a:r>
            <a:endParaRPr lang="zh-CN" altLang="en-US" sz="1400" baseline="30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6346825" y="1530350"/>
            <a:ext cx="5344795" cy="2997835"/>
          </a:xfrm>
          <a:prstGeom prst="rect">
            <a:avLst/>
          </a:prstGeom>
          <a:noFill/>
          <a:ln>
            <a:noFill/>
          </a:ln>
        </p:spPr>
        <p:txBody>
          <a:bodyPr wrap="square">
            <a:noAutofit/>
          </a:bodyPr>
          <a:p>
            <a:pPr marL="212090" lvl="1" indent="-212090" algn="l" fontAlgn="auto">
              <a:lnSpc>
                <a:spcPct val="150000"/>
              </a:lnSpc>
              <a:buClr>
                <a:srgbClr val="000000"/>
              </a:buClr>
              <a:buSzPct val="60000"/>
              <a:buFont typeface="Wingdings" panose="05000000000000000000" charset="0"/>
              <a:buChar char="l"/>
            </a:pPr>
            <a:r>
              <a:rPr lang="zh-CN" sz="1400" dirty="0">
                <a:solidFill>
                  <a:schemeClr val="tx1"/>
                </a:solidFill>
                <a:latin typeface="微软雅黑" panose="020B0503020204020204" charset="-122"/>
                <a:ea typeface="微软雅黑" panose="020B0503020204020204" charset="-122"/>
                <a:cs typeface="宋体" panose="02010600030101010101" pitchFamily="2" charset="-122"/>
              </a:rPr>
              <a:t>指南推荐方案目前为</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rPr>
              <a:t>周期性住院输液治疗</a:t>
            </a:r>
            <a:r>
              <a:rPr sz="1400" dirty="0">
                <a:latin typeface="微软雅黑" panose="020B0503020204020204" charset="-122"/>
                <a:ea typeface="微软雅黑" panose="020B0503020204020204" charset="-122"/>
                <a:cs typeface="宋体" panose="02010600030101010101" pitchFamily="2" charset="-122"/>
              </a:rPr>
              <a:t>，</a:t>
            </a:r>
            <a:r>
              <a:rPr lang="zh-CN" sz="1400" dirty="0">
                <a:latin typeface="微软雅黑" panose="020B0503020204020204" charset="-122"/>
                <a:ea typeface="微软雅黑" panose="020B0503020204020204" charset="-122"/>
                <a:cs typeface="宋体" panose="02010600030101010101" pitchFamily="2" charset="-122"/>
                <a:sym typeface="+mn-ea"/>
              </a:rPr>
              <a:t>大部分患者会逐渐</a:t>
            </a:r>
            <a:r>
              <a:rPr lang="zh-CN" sz="1400" dirty="0">
                <a:latin typeface="微软雅黑" panose="020B0503020204020204" charset="-122"/>
                <a:ea typeface="微软雅黑" panose="020B0503020204020204" charset="-122"/>
                <a:cs typeface="宋体" panose="02010600030101010101" pitchFamily="2" charset="-122"/>
              </a:rPr>
              <a:t>丧失行动能力，</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rPr>
              <a:t>被迫放弃</a:t>
            </a:r>
            <a:r>
              <a:rPr lang="zh-CN" sz="1400" dirty="0">
                <a:latin typeface="微软雅黑" panose="020B0503020204020204" charset="-122"/>
                <a:ea typeface="微软雅黑" panose="020B0503020204020204" charset="-122"/>
                <a:cs typeface="宋体" panose="02010600030101010101" pitchFamily="2" charset="-122"/>
              </a:rPr>
              <a:t>，</a:t>
            </a:r>
            <a:r>
              <a:rPr lang="zh-CN" sz="1400" dirty="0">
                <a:latin typeface="微软雅黑" panose="020B0503020204020204" charset="-122"/>
                <a:ea typeface="微软雅黑" panose="020B0503020204020204" charset="-122"/>
                <a:cs typeface="宋体" panose="02010600030101010101" pitchFamily="2" charset="-122"/>
                <a:sym typeface="+mn-ea"/>
              </a:rPr>
              <a:t>无法实现治疗获益。周期性</a:t>
            </a:r>
            <a:r>
              <a:rPr lang="zh-CN" sz="1400" dirty="0">
                <a:latin typeface="微软雅黑" panose="020B0503020204020204" charset="-122"/>
                <a:ea typeface="微软雅黑" panose="020B0503020204020204" charset="-122"/>
                <a:cs typeface="宋体" panose="02010600030101010101" pitchFamily="2" charset="-122"/>
              </a:rPr>
              <a:t>住院还会</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rPr>
              <a:t>额外增加家庭经济成本和社会医疗资源负担。</a:t>
            </a:r>
            <a:endParaRPr lang="zh-CN" sz="1400" b="1" dirty="0">
              <a:solidFill>
                <a:srgbClr val="FF0000"/>
              </a:solidFill>
              <a:latin typeface="微软雅黑" panose="020B0503020204020204" charset="-122"/>
              <a:ea typeface="微软雅黑" panose="020B0503020204020204" charset="-122"/>
              <a:cs typeface="宋体" panose="02010600030101010101" pitchFamily="2" charset="-122"/>
            </a:endParaRPr>
          </a:p>
          <a:p>
            <a:pPr marL="212090" lvl="1" indent="-212090" algn="l" fontAlgn="auto">
              <a:lnSpc>
                <a:spcPct val="150000"/>
              </a:lnSpc>
              <a:buClr>
                <a:srgbClr val="000000"/>
              </a:buClr>
              <a:buSzPct val="60000"/>
              <a:buFont typeface="Wingdings" panose="05000000000000000000" charset="0"/>
              <a:buChar char="l"/>
            </a:pPr>
            <a:r>
              <a:rPr lang="en-US" altLang="zh-CN" sz="1400"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2022</a:t>
            </a:r>
            <a:r>
              <a:rPr lang="zh-CN" altLang="en-US" sz="1400"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a:t>
            </a:r>
            <a:r>
              <a:rPr lang="en-US" altLang="zh-CN" sz="1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FDA</a:t>
            </a:r>
            <a:r>
              <a:rPr lang="zh-CN" altLang="en-US" sz="1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批准</a:t>
            </a:r>
            <a:r>
              <a:rPr lang="zh-CN" altLang="en-US" sz="1400"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依达拉奉</a:t>
            </a:r>
            <a:r>
              <a:rPr lang="zh-CN" altLang="en-US" sz="1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口服混悬液美国上市</a:t>
            </a:r>
            <a:r>
              <a:rPr lang="zh-CN" altLang="en-US" sz="1400"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，提供了灵活给药方案。</a:t>
            </a:r>
            <a:r>
              <a:rPr lang="en-US" altLang="zh-CN" sz="1400" dirty="0">
                <a:effectLst/>
                <a:latin typeface="微软雅黑" panose="020B0503020204020204" charset="-122"/>
                <a:ea typeface="微软雅黑" panose="020B0503020204020204" charset="-122"/>
                <a:cs typeface="宋体" panose="02010600030101010101" pitchFamily="2" charset="-122"/>
                <a:sym typeface="+mn-ea"/>
              </a:rPr>
              <a:t> </a:t>
            </a:r>
            <a:r>
              <a:rPr lang="zh-CN" sz="1400" dirty="0">
                <a:effectLst/>
                <a:latin typeface="微软雅黑" panose="020B0503020204020204" charset="-122"/>
                <a:ea typeface="微软雅黑" panose="020B0503020204020204" charset="-122"/>
                <a:cs typeface="宋体" panose="02010600030101010101" pitchFamily="2" charset="-122"/>
                <a:sym typeface="+mn-ea"/>
              </a:rPr>
              <a:t>目前国家医保目录内均为依达拉奉注射剂型，</a:t>
            </a:r>
            <a:r>
              <a:rPr lang="zh-CN" altLang="en-US" sz="1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尚无可</a:t>
            </a:r>
            <a:r>
              <a:rPr lang="zh-CN" altLang="en-US" sz="1400" b="1" dirty="0">
                <a:solidFill>
                  <a:srgbClr val="FF0000"/>
                </a:solidFill>
                <a:latin typeface="微软雅黑" panose="020B0503020204020204" charset="-122"/>
                <a:ea typeface="微软雅黑" panose="020B0503020204020204" charset="-122"/>
                <a:sym typeface="+mn-ea"/>
              </a:rPr>
              <a:t>满足患者居家便捷治疗的口服药品。</a:t>
            </a:r>
            <a:r>
              <a:rPr lang="en-US" altLang="zh-CN" sz="1400" b="1" dirty="0">
                <a:solidFill>
                  <a:srgbClr val="FF0000"/>
                </a:solidFill>
                <a:latin typeface="微软雅黑" panose="020B0503020204020204" charset="-122"/>
                <a:ea typeface="微软雅黑" panose="020B0503020204020204" charset="-122"/>
                <a:cs typeface="宋体" panose="02010600030101010101" pitchFamily="2" charset="-122"/>
              </a:rPr>
              <a:t> </a:t>
            </a:r>
            <a:endParaRPr sz="1400" dirty="0">
              <a:solidFill>
                <a:srgbClr val="FF0000"/>
              </a:solidFill>
              <a:latin typeface="微软雅黑" panose="020B0503020204020204" charset="-122"/>
              <a:ea typeface="微软雅黑" panose="020B0503020204020204" charset="-122"/>
              <a:cs typeface="宋体" panose="02010600030101010101" pitchFamily="2" charset="-122"/>
            </a:endParaRPr>
          </a:p>
          <a:p>
            <a:pPr marL="212090" lvl="1" indent="-212090" algn="l" fontAlgn="auto">
              <a:lnSpc>
                <a:spcPct val="150000"/>
              </a:lnSpc>
              <a:buClr>
                <a:srgbClr val="000000"/>
              </a:buClr>
              <a:buSzPct val="60000"/>
              <a:buFont typeface="Wingdings" panose="05000000000000000000" charset="0"/>
              <a:buChar char="l"/>
            </a:pPr>
            <a:r>
              <a:rPr sz="1400" dirty="0">
                <a:solidFill>
                  <a:schemeClr val="tx1"/>
                </a:solidFill>
                <a:latin typeface="微软雅黑" panose="020B0503020204020204" charset="-122"/>
                <a:ea typeface="微软雅黑" panose="020B0503020204020204" charset="-122"/>
                <a:cs typeface="宋体" panose="02010600030101010101" pitchFamily="2" charset="-122"/>
              </a:rPr>
              <a:t>依达拉奉舌下片</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rPr>
              <a:t>可以实现居家自主服药</a:t>
            </a:r>
            <a:r>
              <a:rPr sz="1400" dirty="0">
                <a:solidFill>
                  <a:schemeClr val="tx1"/>
                </a:solidFill>
                <a:latin typeface="微软雅黑" panose="020B0503020204020204" charset="-122"/>
                <a:ea typeface="微软雅黑" panose="020B0503020204020204" charset="-122"/>
                <a:cs typeface="宋体" panose="02010600030101010101" pitchFamily="2" charset="-122"/>
              </a:rPr>
              <a:t>，</a:t>
            </a:r>
            <a:r>
              <a:rPr lang="zh-CN" sz="1400" dirty="0">
                <a:solidFill>
                  <a:schemeClr val="tx1"/>
                </a:solidFill>
                <a:latin typeface="微软雅黑" panose="020B0503020204020204" charset="-122"/>
                <a:ea typeface="微软雅黑" panose="020B0503020204020204" charset="-122"/>
                <a:cs typeface="宋体" panose="02010600030101010101" pitchFamily="2" charset="-122"/>
              </a:rPr>
              <a:t>相比于住院静脉输液治疗</a:t>
            </a:r>
            <a:r>
              <a:rPr sz="1400" dirty="0">
                <a:solidFill>
                  <a:schemeClr val="tx1"/>
                </a:solidFill>
                <a:latin typeface="微软雅黑" panose="020B0503020204020204" charset="-122"/>
                <a:ea typeface="微软雅黑" panose="020B0503020204020204" charset="-122"/>
                <a:cs typeface="宋体" panose="02010600030101010101" pitchFamily="2" charset="-122"/>
              </a:rPr>
              <a:t>，</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sym typeface="+mn-ea"/>
              </a:rPr>
              <a:t>便捷安全，</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rPr>
              <a:t>减轻家庭经济负担，</a:t>
            </a:r>
            <a:r>
              <a:rPr sz="1400" b="1" dirty="0">
                <a:solidFill>
                  <a:srgbClr val="FF0000"/>
                </a:solidFill>
                <a:latin typeface="微软雅黑" panose="020B0503020204020204" charset="-122"/>
                <a:ea typeface="微软雅黑" panose="020B0503020204020204" charset="-122"/>
                <a:cs typeface="宋体" panose="02010600030101010101" pitchFamily="2" charset="-122"/>
              </a:rPr>
              <a:t>节约社会医疗成本</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rPr>
              <a:t>。</a:t>
            </a:r>
            <a:endPar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9" name="文本框 8"/>
          <p:cNvSpPr txBox="1"/>
          <p:nvPr/>
        </p:nvSpPr>
        <p:spPr>
          <a:xfrm>
            <a:off x="457835" y="3145155"/>
            <a:ext cx="4415790" cy="1383665"/>
          </a:xfrm>
          <a:prstGeom prst="rect">
            <a:avLst/>
          </a:prstGeom>
          <a:noFill/>
        </p:spPr>
        <p:txBody>
          <a:bodyPr wrap="square" rtlCol="0" anchor="t">
            <a:spAutoFit/>
          </a:bodyPr>
          <a:p>
            <a:pPr marL="212090" lvl="1" indent="-212090" algn="l" fontAlgn="auto">
              <a:lnSpc>
                <a:spcPct val="150000"/>
              </a:lnSpc>
              <a:buClr>
                <a:srgbClr val="000000"/>
              </a:buClr>
              <a:buSzPct val="60000"/>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sym typeface="+mn-ea"/>
              </a:rPr>
              <a:t>中国</a:t>
            </a:r>
            <a:r>
              <a:rPr sz="1400" dirty="0">
                <a:latin typeface="微软雅黑" panose="020B0503020204020204" charset="-122"/>
                <a:ea typeface="微软雅黑" panose="020B0503020204020204" charset="-122"/>
                <a:cs typeface="微软雅黑" panose="020B0503020204020204" charset="-122"/>
                <a:sym typeface="+mn-ea"/>
              </a:rPr>
              <a:t>发病率</a:t>
            </a:r>
            <a:r>
              <a:rPr lang="zh-CN" sz="1400" dirty="0">
                <a:latin typeface="微软雅黑" panose="020B0503020204020204" charset="-122"/>
                <a:ea typeface="微软雅黑" panose="020B0503020204020204" charset="-122"/>
                <a:cs typeface="微软雅黑" panose="020B0503020204020204" charset="-122"/>
                <a:sym typeface="+mn-ea"/>
              </a:rPr>
              <a:t>每年约</a:t>
            </a:r>
            <a:r>
              <a:rPr lang="en-US" altLang="zh-CN" sz="1400" dirty="0">
                <a:latin typeface="微软雅黑" panose="020B0503020204020204" charset="-122"/>
                <a:ea typeface="微软雅黑" panose="020B0503020204020204" charset="-122"/>
                <a:cs typeface="微软雅黑" panose="020B0503020204020204" charset="-122"/>
                <a:sym typeface="+mn-ea"/>
              </a:rPr>
              <a:t>0.6</a:t>
            </a:r>
            <a:r>
              <a:rPr lang="en-US" sz="1400" dirty="0">
                <a:latin typeface="微软雅黑" panose="020B0503020204020204" charset="-122"/>
                <a:ea typeface="微软雅黑" panose="020B0503020204020204" charset="-122"/>
                <a:cs typeface="微软雅黑" panose="020B0503020204020204" charset="-122"/>
                <a:sym typeface="+mn-ea"/>
              </a:rPr>
              <a:t>/10</a:t>
            </a:r>
            <a:r>
              <a:rPr lang="zh-CN" altLang="en-US" sz="1400" dirty="0">
                <a:latin typeface="微软雅黑" panose="020B0503020204020204" charset="-122"/>
                <a:ea typeface="微软雅黑" panose="020B0503020204020204" charset="-122"/>
                <a:cs typeface="微软雅黑" panose="020B0503020204020204" charset="-122"/>
                <a:sym typeface="+mn-ea"/>
              </a:rPr>
              <a:t>万人</a:t>
            </a:r>
            <a:r>
              <a:rPr sz="1400" dirty="0">
                <a:latin typeface="微软雅黑" panose="020B0503020204020204" charset="-122"/>
                <a:ea typeface="微软雅黑" panose="020B0503020204020204" charset="-122"/>
                <a:cs typeface="微软雅黑" panose="020B0503020204020204" charset="-122"/>
                <a:sym typeface="+mn-ea"/>
              </a:rPr>
              <a:t>，患病率</a:t>
            </a:r>
            <a:r>
              <a:rPr lang="zh-CN" sz="1400" dirty="0">
                <a:latin typeface="微软雅黑" panose="020B0503020204020204" charset="-122"/>
                <a:ea typeface="微软雅黑" panose="020B0503020204020204" charset="-122"/>
                <a:cs typeface="微软雅黑" panose="020B0503020204020204" charset="-122"/>
                <a:sym typeface="+mn-ea"/>
              </a:rPr>
              <a:t>每年约</a:t>
            </a:r>
            <a:r>
              <a:rPr lang="en-US" altLang="zh-CN" sz="1400" dirty="0">
                <a:latin typeface="微软雅黑" panose="020B0503020204020204" charset="-122"/>
                <a:ea typeface="微软雅黑" panose="020B0503020204020204" charset="-122"/>
                <a:cs typeface="微软雅黑" panose="020B0503020204020204" charset="-122"/>
                <a:sym typeface="+mn-ea"/>
              </a:rPr>
              <a:t>3.1/10</a:t>
            </a:r>
            <a:r>
              <a:rPr lang="zh-CN" altLang="en-US" sz="1400" dirty="0">
                <a:latin typeface="微软雅黑" panose="020B0503020204020204" charset="-122"/>
                <a:ea typeface="微软雅黑" panose="020B0503020204020204" charset="-122"/>
                <a:cs typeface="微软雅黑" panose="020B0503020204020204" charset="-122"/>
                <a:sym typeface="+mn-ea"/>
              </a:rPr>
              <a:t>万人，</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12090" lvl="1" indent="-212090" algn="l" fontAlgn="auto">
              <a:lnSpc>
                <a:spcPct val="150000"/>
              </a:lnSpc>
              <a:buSzPct val="60000"/>
              <a:buNone/>
            </a:pP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每年新发患者近</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2.3</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万人，</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12090" lvl="1" indent="-212090" algn="l" fontAlgn="auto">
              <a:lnSpc>
                <a:spcPct val="150000"/>
              </a:lnSpc>
              <a:buSzPct val="60000"/>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每年存活病人不足</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4.2</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万人。</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419600"/>
            <a:ext cx="6862445" cy="2531110"/>
          </a:xfrm>
          <a:prstGeom prst="rect">
            <a:avLst/>
          </a:prstGeom>
        </p:spPr>
      </p:pic>
      <p:sp>
        <p:nvSpPr>
          <p:cNvPr id="11" name="标题 3"/>
          <p:cNvSpPr>
            <a:spLocks noGrp="1"/>
          </p:cNvSpPr>
          <p:nvPr/>
        </p:nvSpPr>
        <p:spPr>
          <a:xfrm>
            <a:off x="1113155" y="5168900"/>
            <a:ext cx="3959860" cy="858520"/>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50000"/>
              </a:lnSpc>
            </a:pPr>
            <a:r>
              <a:rPr lang="zh-CN" altLang="en-US" sz="1800" dirty="0">
                <a:solidFill>
                  <a:schemeClr val="tx1"/>
                </a:solidFill>
                <a:latin typeface="+mn-ea"/>
                <a:ea typeface="+mn-ea"/>
                <a:cs typeface="+mn-ea"/>
              </a:rPr>
              <a:t>依达拉奉在多个国家获批</a:t>
            </a:r>
            <a:r>
              <a:rPr lang="en-US" altLang="zh-CN" sz="1800" dirty="0">
                <a:solidFill>
                  <a:schemeClr val="tx1"/>
                </a:solidFill>
                <a:latin typeface="+mn-ea"/>
                <a:ea typeface="+mn-ea"/>
                <a:cs typeface="+mn-ea"/>
              </a:rPr>
              <a:t>ALS</a:t>
            </a:r>
            <a:r>
              <a:rPr lang="zh-CN" altLang="en-US" sz="1800" dirty="0">
                <a:solidFill>
                  <a:schemeClr val="tx1"/>
                </a:solidFill>
                <a:latin typeface="+mn-ea"/>
                <a:ea typeface="+mn-ea"/>
                <a:cs typeface="+mn-ea"/>
              </a:rPr>
              <a:t>适应症，给渐冻症患者带来新的希望</a:t>
            </a:r>
            <a:endParaRPr lang="zh-CN" altLang="en-US" sz="1800" dirty="0">
              <a:solidFill>
                <a:schemeClr val="tx1"/>
              </a:solidFill>
              <a:latin typeface="+mn-ea"/>
              <a:ea typeface="+mn-ea"/>
              <a:cs typeface="+mn-ea"/>
            </a:endParaRPr>
          </a:p>
        </p:txBody>
      </p:sp>
      <p:sp>
        <p:nvSpPr>
          <p:cNvPr id="21" name="圆角矩形 20"/>
          <p:cNvSpPr/>
          <p:nvPr/>
        </p:nvSpPr>
        <p:spPr>
          <a:xfrm>
            <a:off x="352425" y="1164590"/>
            <a:ext cx="5474970" cy="3456305"/>
          </a:xfrm>
          <a:prstGeom prst="roundRect">
            <a:avLst>
              <a:gd name="adj" fmla="val 2150"/>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5"/>
            </p:custDataLst>
          </p:nvPr>
        </p:nvSpPr>
        <p:spPr>
          <a:xfrm>
            <a:off x="1339215" y="1221105"/>
            <a:ext cx="3501390" cy="368300"/>
          </a:xfrm>
          <a:prstGeom prst="rect">
            <a:avLst/>
          </a:prstGeom>
          <a:noFill/>
        </p:spPr>
        <p:txBody>
          <a:bodyPr wrap="square">
            <a:spAutoFit/>
          </a:bodyPr>
          <a:p>
            <a:pPr indent="0" algn="ctr">
              <a:buFont typeface="Wingdings" panose="05000000000000000000" charset="0"/>
              <a:buNone/>
            </a:pPr>
            <a:r>
              <a:rPr lang="zh-CN" altLang="en-US" b="1" kern="0" dirty="0">
                <a:solidFill>
                  <a:schemeClr val="tx1"/>
                </a:solidFill>
                <a:latin typeface="微软雅黑" panose="020B0503020204020204" charset="-122"/>
                <a:ea typeface="微软雅黑" panose="020B0503020204020204" charset="-122"/>
              </a:rPr>
              <a:t>治疗疾病基本情况</a:t>
            </a:r>
            <a:endParaRPr lang="zh-CN" altLang="en-US" b="1" kern="0" dirty="0">
              <a:solidFill>
                <a:schemeClr val="tx1"/>
              </a:solidFill>
              <a:latin typeface="微软雅黑" panose="020B0503020204020204" charset="-122"/>
              <a:ea typeface="微软雅黑" panose="020B0503020204020204" charset="-122"/>
            </a:endParaRPr>
          </a:p>
        </p:txBody>
      </p:sp>
      <p:sp>
        <p:nvSpPr>
          <p:cNvPr id="15" name="圆角矩形 14"/>
          <p:cNvSpPr/>
          <p:nvPr/>
        </p:nvSpPr>
        <p:spPr>
          <a:xfrm>
            <a:off x="6282055" y="1164590"/>
            <a:ext cx="5474970" cy="3456305"/>
          </a:xfrm>
          <a:prstGeom prst="roundRect">
            <a:avLst>
              <a:gd name="adj" fmla="val 2150"/>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custDataLst>
              <p:tags r:id="rId6"/>
            </p:custDataLst>
          </p:nvPr>
        </p:nvSpPr>
        <p:spPr>
          <a:xfrm>
            <a:off x="7561580" y="1222375"/>
            <a:ext cx="2776220" cy="368300"/>
          </a:xfrm>
          <a:prstGeom prst="rect">
            <a:avLst/>
          </a:prstGeom>
          <a:noFill/>
        </p:spPr>
        <p:txBody>
          <a:bodyPr wrap="square">
            <a:spAutoFit/>
          </a:bodyPr>
          <a:p>
            <a:pPr indent="0" algn="ctr">
              <a:buFont typeface="Wingdings" panose="05000000000000000000" charset="0"/>
              <a:buNone/>
            </a:pPr>
            <a:r>
              <a:rPr lang="zh-CN" altLang="en-US" b="1" kern="0" dirty="0">
                <a:solidFill>
                  <a:schemeClr val="tx1"/>
                </a:solidFill>
                <a:latin typeface="微软雅黑" panose="020B0503020204020204" charset="-122"/>
                <a:ea typeface="微软雅黑" panose="020B0503020204020204" charset="-122"/>
              </a:rPr>
              <a:t>未被满足的需求</a:t>
            </a:r>
            <a:endParaRPr lang="zh-CN" altLang="en-US" b="1" kern="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a:xfrm>
            <a:off x="1214120" y="407035"/>
            <a:ext cx="10785475" cy="657225"/>
          </a:xfrm>
        </p:spPr>
        <p:txBody>
          <a:bodyPr vert="horz" lIns="91440" tIns="45720" rIns="91440" bIns="45720" rtlCol="0" anchor="t">
            <a:noAutofit/>
          </a:bodyPr>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2、安全性</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2"/>
            </p:custDataLst>
          </p:nvPr>
        </p:nvSpPr>
        <p:spPr>
          <a:xfrm>
            <a:off x="1019810" y="1238885"/>
            <a:ext cx="10958830" cy="425450"/>
          </a:xfrm>
          <a:prstGeom prst="rect">
            <a:avLst/>
          </a:prstGeom>
          <a:noFill/>
        </p:spPr>
        <p:txBody>
          <a:bodyPr wrap="square" rtlCol="0">
            <a:noAutofit/>
          </a:bodyPr>
          <a:p>
            <a:pPr>
              <a:buNone/>
            </a:pPr>
            <a:r>
              <a:rPr lang="zh-CN" altLang="en-US" b="1" kern="0" dirty="0">
                <a:solidFill>
                  <a:schemeClr val="tx1"/>
                </a:solidFill>
                <a:latin typeface="微软雅黑" panose="020B0503020204020204" charset="-122"/>
                <a:ea typeface="微软雅黑" panose="020B0503020204020204" charset="-122"/>
                <a:cs typeface="微软雅黑" panose="020B0503020204020204" charset="-122"/>
              </a:rPr>
              <a:t>安全性信息：</a:t>
            </a:r>
            <a:endParaRPr lang="zh-CN" altLang="en-US" b="1" kern="0" dirty="0">
              <a:solidFill>
                <a:schemeClr val="tx1"/>
              </a:solidFill>
              <a:latin typeface="微软雅黑" panose="020B0503020204020204" charset="-122"/>
              <a:ea typeface="微软雅黑" panose="020B0503020204020204" charset="-122"/>
              <a:cs typeface="微软雅黑" panose="020B0503020204020204" charset="-122"/>
            </a:endParaRPr>
          </a:p>
          <a:p>
            <a:pPr marL="0" lvl="1" indent="0" algn="just">
              <a:lnSpc>
                <a:spcPct val="90000"/>
              </a:lnSpc>
              <a:buFont typeface="Wingdings" panose="05000000000000000000" pitchFamily="2" charset="2"/>
              <a:buNone/>
            </a:pPr>
            <a:endParaRPr lang="en-US" altLang="zh-CN" sz="2000" b="1"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1" indent="0" algn="just">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r>
              <a:rPr lang="en-US" altLang="zh-CN" sz="1600" kern="0"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1600" kern="0" dirty="0">
              <a:solidFill>
                <a:srgbClr val="FF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r>
              <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rPr>
              <a:t> </a:t>
            </a: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endParaRPr lang="zh-CN" altLang="en-US" b="1" kern="0" dirty="0">
              <a:solidFill>
                <a:schemeClr val="accent1"/>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r>
              <a:rPr lang="zh-CN" altLang="en-US" b="1" kern="0" dirty="0">
                <a:solidFill>
                  <a:schemeClr val="tx1"/>
                </a:solidFill>
                <a:latin typeface="微软雅黑" panose="020B0503020204020204" charset="-122"/>
                <a:ea typeface="微软雅黑" panose="020B0503020204020204" charset="-122"/>
                <a:cs typeface="微软雅黑" panose="020B0503020204020204" charset="-122"/>
              </a:rPr>
              <a:t>安全性方面其他优势：</a:t>
            </a:r>
            <a:endParaRPr lang="zh-CN" altLang="en-US" b="1" kern="0" dirty="0">
              <a:solidFill>
                <a:schemeClr val="tx1"/>
              </a:solidFill>
              <a:latin typeface="微软雅黑" panose="020B0503020204020204" charset="-122"/>
              <a:ea typeface="微软雅黑" panose="020B0503020204020204" charset="-122"/>
              <a:cs typeface="微软雅黑" panose="020B0503020204020204" charset="-122"/>
            </a:endParaRPr>
          </a:p>
          <a:p>
            <a:pPr indent="0" algn="just">
              <a:lnSpc>
                <a:spcPct val="90000"/>
              </a:lnSpc>
              <a:buFont typeface="Wingdings" panose="05000000000000000000" pitchFamily="2" charset="2"/>
              <a:buNone/>
            </a:pPr>
            <a:endParaRPr lang="zh-CN" altLang="en-US" sz="900" b="1"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212090" indent="-212090" algn="just" fontAlgn="auto">
              <a:lnSpc>
                <a:spcPct val="150000"/>
              </a:lnSpc>
              <a:buSzPct val="60000"/>
              <a:buFont typeface="Wingdings" panose="05000000000000000000" charset="0"/>
              <a:buChar char="l"/>
            </a:pPr>
            <a:r>
              <a:rPr lang="zh-CN" altLang="en-US" sz="1600" kern="0" dirty="0">
                <a:solidFill>
                  <a:schemeClr val="tx1"/>
                </a:solidFill>
                <a:latin typeface="微软雅黑" panose="020B0503020204020204" charset="-122"/>
                <a:ea typeface="微软雅黑" panose="020B0503020204020204" charset="-122"/>
                <a:cs typeface="微软雅黑" panose="020B0503020204020204" charset="-122"/>
                <a:sym typeface="+mn-ea"/>
              </a:rPr>
              <a:t>依达拉奉注射剂型及口服混悬液均含有亚硫酸氢钠</a:t>
            </a:r>
            <a:r>
              <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a:t>
            </a: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sym typeface="+mn-ea"/>
              </a:rPr>
              <a:t>依达拉奉舌下片不含有该成分</a:t>
            </a:r>
            <a:endParaRPr lang="zh-CN" altLang="en-US" sz="1600" kern="0" dirty="0">
              <a:solidFill>
                <a:schemeClr val="accent1"/>
              </a:solidFill>
              <a:latin typeface="微软雅黑" panose="020B0503020204020204" charset="-122"/>
              <a:ea typeface="微软雅黑" panose="020B0503020204020204" charset="-122"/>
              <a:cs typeface="微软雅黑" panose="020B0503020204020204" charset="-122"/>
              <a:sym typeface="+mn-ea"/>
            </a:endParaRPr>
          </a:p>
          <a:p>
            <a:pPr marL="212090" indent="-212090" algn="just" fontAlgn="auto">
              <a:lnSpc>
                <a:spcPct val="150000"/>
              </a:lnSpc>
              <a:buSzPct val="60000"/>
              <a:buFont typeface="Wingdings" panose="05000000000000000000" charset="0"/>
              <a:buNone/>
            </a:pPr>
            <a:r>
              <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rPr>
              <a:t>                                         FDA</a:t>
            </a:r>
            <a:r>
              <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rPr>
              <a:t>提示：</a:t>
            </a: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rPr>
              <a:t>亚硫酸氢钠可能引起过敏型反应，包括易感人群的过敏症状和哮喘发作</a:t>
            </a: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212090" indent="-212090" algn="just" fontAlgn="auto">
              <a:lnSpc>
                <a:spcPct val="150000"/>
              </a:lnSpc>
              <a:buClr>
                <a:srgbClr val="000000"/>
              </a:buClr>
              <a:buSzPct val="60000"/>
              <a:buFont typeface="Wingdings" panose="05000000000000000000" charset="0"/>
              <a:buChar char="l"/>
            </a:pP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舌下片剂型</a:t>
            </a:r>
            <a:r>
              <a:rPr lang="zh-CN" altLang="en-US" sz="1600" dirty="0">
                <a:latin typeface="微软雅黑" panose="020B0503020204020204" charset="-122"/>
                <a:ea typeface="微软雅黑" panose="020B0503020204020204" charset="-122"/>
                <a:cs typeface="微软雅黑" panose="020B0503020204020204" charset="-122"/>
                <a:sym typeface="+mn-ea"/>
              </a:rPr>
              <a:t>相比目录内注射剂型</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有效避免静脉输液不耐受及输液不良反应发生，安全便捷</a:t>
            </a:r>
            <a:endPar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endParaRPr>
          </a:p>
          <a:p>
            <a:pPr marL="971550" lvl="2" indent="-342900" algn="just">
              <a:lnSpc>
                <a:spcPct val="90000"/>
              </a:lnSpc>
              <a:buFont typeface="+mj-lt"/>
              <a:buAutoNum type="arabicPeriod"/>
            </a:pPr>
            <a:endPar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3"/>
            </p:custDataLst>
          </p:nvPr>
        </p:nvGraphicFramePr>
        <p:xfrm>
          <a:off x="3100705" y="1751330"/>
          <a:ext cx="7454900" cy="1051560"/>
        </p:xfrm>
        <a:graphic>
          <a:graphicData uri="http://schemas.openxmlformats.org/drawingml/2006/table">
            <a:tbl>
              <a:tblPr firstRow="1" bandRow="1">
                <a:tableStyleId>{5C22544A-7EE6-4342-B048-85BDC9FD1C3A}</a:tableStyleId>
              </a:tblPr>
              <a:tblGrid>
                <a:gridCol w="7454900"/>
              </a:tblGrid>
              <a:tr h="1051560">
                <a:tc>
                  <a:txBody>
                    <a:bodyPr/>
                    <a:p>
                      <a:pPr indent="0" algn="l" fontAlgn="auto">
                        <a:lnSpc>
                          <a:spcPct val="150000"/>
                        </a:lnSpc>
                        <a:buNone/>
                      </a:pPr>
                      <a:r>
                        <a:rPr lang="zh-CN" altLang="en-US" sz="1400" b="1" kern="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肌萎缩侧索硬化日本临床试验在总计317例病例中报告了37例（11.7%）共46件不良反应。主要不良反应为皮疹4例（1.3%）、肝功能障碍4例（1.3%）、高血压3例（0.9%）、γ-GTP 升高3例（0.9%）、尿糖阳性3例（0.9%）等。</a:t>
                      </a:r>
                      <a:endParaRPr lang="zh-CN" altLang="en-US" sz="1400" b="1" kern="0" dirty="0">
                        <a:solidFill>
                          <a:sysClr val="windowText" lastClr="000000"/>
                        </a:solidFill>
                        <a:latin typeface="微软雅黑" panose="020B0503020204020204" charset="-122"/>
                        <a:ea typeface="微软雅黑" panose="020B0503020204020204" charset="-122"/>
                        <a:cs typeface="微软雅黑" panose="020B0503020204020204" charset="-122"/>
                        <a:sym typeface="+mn-ea"/>
                      </a:endParaRPr>
                    </a:p>
                  </a:txBody>
                  <a:tcPr anchor="ctr" anchorCtr="0">
                    <a:lnL>
                      <a:noFill/>
                    </a:lnL>
                    <a:lnR>
                      <a:noFill/>
                    </a:lnR>
                    <a:lnT>
                      <a:noFill/>
                    </a:lnT>
                    <a:lnB>
                      <a:noFill/>
                    </a:lnB>
                    <a:lnTlToBr>
                      <a:noFill/>
                    </a:lnTlToBr>
                    <a:lnBlToTr>
                      <a:noFill/>
                    </a:lnBlToTr>
                    <a:solidFill>
                      <a:schemeClr val="bg1"/>
                    </a:solidFill>
                  </a:tcPr>
                </a:tc>
              </a:tr>
            </a:tbl>
          </a:graphicData>
        </a:graphic>
      </p:graphicFrame>
      <p:sp>
        <p:nvSpPr>
          <p:cNvPr id="12295" name="圆角矩形 1"/>
          <p:cNvSpPr/>
          <p:nvPr/>
        </p:nvSpPr>
        <p:spPr>
          <a:xfrm>
            <a:off x="1059180" y="1788160"/>
            <a:ext cx="1662430" cy="2523490"/>
          </a:xfrm>
          <a:prstGeom prst="roundRect">
            <a:avLst>
              <a:gd name="adj" fmla="val 5729"/>
            </a:avLst>
          </a:prstGeom>
          <a:solidFill>
            <a:schemeClr val="accent1"/>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lnSpc>
                <a:spcPct val="150000"/>
              </a:lnSpc>
              <a:spcBef>
                <a:spcPct val="0"/>
              </a:spcBef>
              <a:buNone/>
            </a:pPr>
            <a:r>
              <a:rPr lang="zh-CN" altLang="en-US" sz="1600" b="1" dirty="0">
                <a:solidFill>
                  <a:schemeClr val="bg1"/>
                </a:solidFill>
                <a:latin typeface="微软雅黑" panose="020B0503020204020204" charset="-122"/>
                <a:ea typeface="微软雅黑" panose="020B0503020204020204" charset="-122"/>
              </a:rPr>
              <a:t>说明书收载的安全性信息</a:t>
            </a:r>
            <a:endParaRPr lang="zh-CN" altLang="en-US" sz="1600" b="1" dirty="0">
              <a:solidFill>
                <a:schemeClr val="bg1"/>
              </a:solidFill>
              <a:latin typeface="微软雅黑" panose="020B0503020204020204" charset="-122"/>
              <a:ea typeface="微软雅黑" panose="020B0503020204020204" charset="-122"/>
            </a:endParaRPr>
          </a:p>
        </p:txBody>
      </p:sp>
      <p:graphicFrame>
        <p:nvGraphicFramePr>
          <p:cNvPr id="5" name="表格 4"/>
          <p:cNvGraphicFramePr/>
          <p:nvPr>
            <p:custDataLst>
              <p:tags r:id="rId4"/>
            </p:custDataLst>
          </p:nvPr>
        </p:nvGraphicFramePr>
        <p:xfrm>
          <a:off x="3100705" y="3611880"/>
          <a:ext cx="7454265" cy="518160"/>
        </p:xfrm>
        <a:graphic>
          <a:graphicData uri="http://schemas.openxmlformats.org/drawingml/2006/table">
            <a:tbl>
              <a:tblPr firstRow="1" bandRow="1">
                <a:tableStyleId>{5C22544A-7EE6-4342-B048-85BDC9FD1C3A}</a:tableStyleId>
              </a:tblPr>
              <a:tblGrid>
                <a:gridCol w="7454265"/>
              </a:tblGrid>
              <a:tr h="518160">
                <a:tc>
                  <a:txBody>
                    <a:bodyPr/>
                    <a:p>
                      <a:pPr marL="0" lvl="1" algn="l">
                        <a:buNone/>
                      </a:pPr>
                      <a:r>
                        <a:rPr lang="zh-CN" altLang="en-US" sz="1400" b="1" dirty="0">
                          <a:solidFill>
                            <a:srgbClr val="000000"/>
                          </a:solidFill>
                          <a:latin typeface="微软雅黑" panose="020B0503020204020204" charset="-122"/>
                          <a:ea typeface="微软雅黑" panose="020B0503020204020204" charset="-122"/>
                          <a:sym typeface="+mn-ea"/>
                        </a:rPr>
                        <a:t>与其他同类药品比，无新增特异性不良反应，无安全性警告、无黑框警告、无撤市信息</a:t>
                      </a:r>
                      <a:endParaRPr lang="en-US" altLang="zh-CN" sz="1400" b="1" dirty="0">
                        <a:solidFill>
                          <a:srgbClr val="000000"/>
                        </a:solidFill>
                        <a:latin typeface="微软雅黑" panose="020B0503020204020204" charset="-122"/>
                        <a:ea typeface="微软雅黑" panose="020B0503020204020204" charset="-122"/>
                      </a:endParaRPr>
                    </a:p>
                    <a:p>
                      <a:pPr marL="0" lvl="1" algn="l">
                        <a:buNone/>
                      </a:pPr>
                      <a:endParaRPr lang="en-US" altLang="zh-CN" sz="1400" b="1" kern="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anchor="ctr" anchorCtr="0">
                    <a:lnL>
                      <a:noFill/>
                    </a:lnL>
                    <a:lnR>
                      <a:noFill/>
                    </a:lnR>
                    <a:lnT>
                      <a:noFill/>
                    </a:lnT>
                    <a:lnB>
                      <a:noFill/>
                    </a:lnB>
                    <a:lnTlToBr>
                      <a:noFill/>
                    </a:lnTlToBr>
                    <a:lnBlToTr>
                      <a:noFill/>
                    </a:lnBlToTr>
                    <a:solidFill>
                      <a:schemeClr val="bg1"/>
                    </a:solidFill>
                  </a:tcPr>
                </a:tc>
              </a:tr>
            </a:tbl>
          </a:graphicData>
        </a:graphic>
      </p:graphicFrame>
      <p:sp>
        <p:nvSpPr>
          <p:cNvPr id="21" name="圆角矩形 20"/>
          <p:cNvSpPr/>
          <p:nvPr/>
        </p:nvSpPr>
        <p:spPr>
          <a:xfrm>
            <a:off x="3100705" y="1788160"/>
            <a:ext cx="7455535" cy="1057275"/>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3100705" y="3263265"/>
            <a:ext cx="7455535" cy="1057275"/>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206500" y="405765"/>
            <a:ext cx="10785475" cy="657225"/>
          </a:xfrm>
        </p:spPr>
        <p:txBody>
          <a:bodyPr vert="horz" lIns="91440" tIns="45720" rIns="91440" bIns="45720" rtlCol="0" anchor="t">
            <a:noAutofit/>
          </a:bodyPr>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3、有效性1</a:t>
            </a:r>
            <a:r>
              <a:rPr lang="en-US" altLang="zh-CN" b="1">
                <a:latin typeface="微软雅黑" panose="020B0503020204020204" charset="-122"/>
                <a:ea typeface="微软雅黑" panose="020B0503020204020204" charset="-122"/>
                <a:cs typeface="微软雅黑" panose="020B0503020204020204" charset="-122"/>
                <a:sym typeface="+mn-ea"/>
              </a:rPr>
              <a:t>/3</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grpSp>
        <p:nvGrpSpPr>
          <p:cNvPr id="3" name="组合 2"/>
          <p:cNvGrpSpPr/>
          <p:nvPr/>
        </p:nvGrpSpPr>
        <p:grpSpPr>
          <a:xfrm>
            <a:off x="1206500" y="1696720"/>
            <a:ext cx="9041130" cy="4141470"/>
            <a:chOff x="1221970" y="1063190"/>
            <a:chExt cx="9869579" cy="4731619"/>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970" y="1063190"/>
              <a:ext cx="9869579" cy="4731619"/>
            </a:xfrm>
            <a:prstGeom prst="rect">
              <a:avLst/>
            </a:prstGeom>
          </p:spPr>
        </p:pic>
        <p:sp>
          <p:nvSpPr>
            <p:cNvPr id="5" name="矩形 4"/>
            <p:cNvSpPr/>
            <p:nvPr/>
          </p:nvSpPr>
          <p:spPr>
            <a:xfrm>
              <a:off x="3276917"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84233"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15917"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custDataLst>
              <p:tags r:id="rId3"/>
            </p:custDataLst>
          </p:nvPr>
        </p:nvSpPr>
        <p:spPr>
          <a:xfrm>
            <a:off x="1138555" y="1161415"/>
            <a:ext cx="10697210" cy="436880"/>
          </a:xfrm>
          <a:prstGeom prst="rect">
            <a:avLst/>
          </a:prstGeom>
          <a:noFill/>
        </p:spPr>
        <p:txBody>
          <a:bodyPr wrap="square">
            <a:noAutofit/>
          </a:bodyPr>
          <a:p>
            <a:pPr indent="0" algn="just">
              <a:lnSpc>
                <a:spcPct val="110000"/>
              </a:lnSpc>
              <a:buClr>
                <a:srgbClr val="000000"/>
              </a:buClr>
              <a:buFont typeface="Wingdings" panose="05000000000000000000" charset="0"/>
              <a:buNone/>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依达拉奉是国内外指南共识推荐渐冻症治疗</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仅有的</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种药物其中之一</a:t>
            </a:r>
            <a:endParaRPr lang="zh-CN" altLang="zh-CN" sz="1600" b="1" dirty="0">
              <a:solidFill>
                <a:schemeClr val="accent1"/>
              </a:solidFill>
              <a:latin typeface="微软雅黑" panose="020B0503020204020204" charset="-122"/>
              <a:ea typeface="微软雅黑" panose="020B0503020204020204" charset="-122"/>
              <a:cs typeface="微软雅黑" panose="020B0503020204020204" charset="-122"/>
            </a:endParaRPr>
          </a:p>
          <a:p>
            <a:pPr marL="342900" indent="-342900" algn="just">
              <a:lnSpc>
                <a:spcPct val="80000"/>
              </a:lnSpc>
              <a:buFont typeface="Wingdings" panose="05000000000000000000" pitchFamily="2" charset="2"/>
              <a:buChar char="n"/>
            </a:pPr>
            <a:endParaRPr lang="zh-CN" altLang="zh-CN" sz="2400" dirty="0">
              <a:latin typeface="微软雅黑" panose="020B0503020204020204" charset="-122"/>
              <a:ea typeface="微软雅黑" panose="020B0503020204020204" charset="-122"/>
              <a:cs typeface="微软雅黑" panose="020B0503020204020204" charset="-122"/>
            </a:endParaRPr>
          </a:p>
          <a:p>
            <a:pPr marL="342900" indent="-342900" algn="just">
              <a:buFont typeface="Wingdings" panose="05000000000000000000" pitchFamily="2" charset="2"/>
              <a:buChar char="n"/>
            </a:pPr>
            <a:endParaRPr lang="zh-CN" altLang="zh-CN"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210310" y="407035"/>
            <a:ext cx="10785475" cy="657225"/>
          </a:xfrm>
        </p:spPr>
        <p:txBody>
          <a:bodyPr vert="horz" lIns="91440" tIns="45720" rIns="91440" bIns="45720" rtlCol="0" anchor="t">
            <a:noAutofit/>
          </a:bodyPr>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3、有效性2/3</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custDataLst>
              <p:tags r:id="rId2"/>
            </p:custDataLst>
          </p:nvPr>
        </p:nvPicPr>
        <p:blipFill>
          <a:blip r:embed="rId3"/>
          <a:stretch>
            <a:fillRect/>
          </a:stretch>
        </p:blipFill>
        <p:spPr>
          <a:xfrm>
            <a:off x="997585" y="2858770"/>
            <a:ext cx="9313545" cy="3867150"/>
          </a:xfrm>
          <a:prstGeom prst="rect">
            <a:avLst/>
          </a:prstGeom>
        </p:spPr>
      </p:pic>
      <p:sp>
        <p:nvSpPr>
          <p:cNvPr id="3" name="文本框 2"/>
          <p:cNvSpPr txBox="1"/>
          <p:nvPr/>
        </p:nvSpPr>
        <p:spPr>
          <a:xfrm>
            <a:off x="904875" y="1046480"/>
            <a:ext cx="9774555" cy="1869440"/>
          </a:xfrm>
          <a:prstGeom prst="rect">
            <a:avLst/>
          </a:prstGeom>
          <a:noFill/>
        </p:spPr>
        <p:txBody>
          <a:bodyPr wrap="square" rtlCol="0" anchor="t">
            <a:noAutofit/>
          </a:bodyPr>
          <a:p>
            <a:pPr>
              <a:lnSpc>
                <a:spcPct val="140000"/>
              </a:lnSpc>
            </a:pPr>
            <a:r>
              <a:rPr lang="zh-CN" altLang="en-US" sz="1600" b="1" noProof="0" dirty="0" smtClean="0">
                <a:ln>
                  <a:noFill/>
                </a:ln>
                <a:solidFill>
                  <a:srgbClr val="FF0000"/>
                </a:solidFill>
                <a:effectLst/>
                <a:uLnTx/>
                <a:uFillTx/>
                <a:latin typeface="微软雅黑" panose="020B0503020204020204" charset="-122"/>
                <a:ea typeface="微软雅黑" panose="020B0503020204020204" charset="-122"/>
                <a:sym typeface="+mn-ea"/>
              </a:rPr>
              <a:t>国家药品审评中心（</a:t>
            </a:r>
            <a:r>
              <a:rPr lang="en-US" altLang="zh-CN" sz="1600" b="1" noProof="0" dirty="0" smtClean="0">
                <a:ln>
                  <a:noFill/>
                </a:ln>
                <a:solidFill>
                  <a:srgbClr val="FF0000"/>
                </a:solidFill>
                <a:effectLst/>
                <a:uLnTx/>
                <a:uFillTx/>
                <a:latin typeface="微软雅黑" panose="020B0503020204020204" charset="-122"/>
                <a:ea typeface="微软雅黑" panose="020B0503020204020204" charset="-122"/>
                <a:sym typeface="+mn-ea"/>
              </a:rPr>
              <a:t>CDE</a:t>
            </a:r>
            <a:r>
              <a:rPr lang="zh-CN" altLang="en-US" sz="1600" b="1" noProof="0" dirty="0" smtClean="0">
                <a:ln>
                  <a:noFill/>
                </a:ln>
                <a:solidFill>
                  <a:srgbClr val="FF0000"/>
                </a:solidFill>
                <a:effectLst/>
                <a:uLnTx/>
                <a:uFillTx/>
                <a:latin typeface="微软雅黑" panose="020B0503020204020204" charset="-122"/>
                <a:ea typeface="微软雅黑" panose="020B0503020204020204" charset="-122"/>
                <a:sym typeface="+mn-ea"/>
              </a:rPr>
              <a:t>）出具</a:t>
            </a:r>
            <a:r>
              <a:rPr lang="en-US" altLang="zh-CN" sz="1600" b="1" noProof="0" dirty="0" smtClean="0">
                <a:ln>
                  <a:noFill/>
                </a:ln>
                <a:solidFill>
                  <a:srgbClr val="FF0000"/>
                </a:solidFill>
                <a:effectLst/>
                <a:uLnTx/>
                <a:uFillTx/>
                <a:latin typeface="微软雅黑" panose="020B0503020204020204" charset="-122"/>
                <a:ea typeface="微软雅黑" panose="020B0503020204020204" charset="-122"/>
                <a:sym typeface="+mn-ea"/>
              </a:rPr>
              <a:t>《</a:t>
            </a:r>
            <a:r>
              <a:rPr lang="zh-CN" altLang="en-US" sz="1600" b="1" noProof="0" dirty="0" smtClean="0">
                <a:ln>
                  <a:noFill/>
                </a:ln>
                <a:solidFill>
                  <a:srgbClr val="FF0000"/>
                </a:solidFill>
                <a:effectLst/>
                <a:uLnTx/>
                <a:uFillTx/>
                <a:latin typeface="微软雅黑" panose="020B0503020204020204" charset="-122"/>
                <a:ea typeface="微软雅黑" panose="020B0503020204020204" charset="-122"/>
                <a:sym typeface="+mn-ea"/>
              </a:rPr>
              <a:t>技术评审报告</a:t>
            </a:r>
            <a:r>
              <a:rPr lang="en-US" altLang="zh-CN" sz="1600" b="1" noProof="0" dirty="0" smtClean="0">
                <a:ln>
                  <a:noFill/>
                </a:ln>
                <a:solidFill>
                  <a:srgbClr val="FF0000"/>
                </a:solidFill>
                <a:effectLst/>
                <a:uLnTx/>
                <a:uFillTx/>
                <a:latin typeface="微软雅黑" panose="020B0503020204020204" charset="-122"/>
                <a:ea typeface="微软雅黑" panose="020B0503020204020204" charset="-122"/>
                <a:sym typeface="+mn-ea"/>
              </a:rPr>
              <a:t>》</a:t>
            </a:r>
            <a:r>
              <a:rPr lang="zh-CN" altLang="en-US" sz="1600" b="1" noProof="0" dirty="0" smtClean="0">
                <a:ln>
                  <a:noFill/>
                </a:ln>
                <a:solidFill>
                  <a:srgbClr val="FF0000"/>
                </a:solidFill>
                <a:effectLst/>
                <a:uLnTx/>
                <a:uFillTx/>
                <a:latin typeface="微软雅黑" panose="020B0503020204020204" charset="-122"/>
                <a:ea typeface="微软雅黑" panose="020B0503020204020204" charset="-122"/>
                <a:sym typeface="+mn-ea"/>
              </a:rPr>
              <a:t>：</a:t>
            </a:r>
            <a:endParaRPr lang="zh-CN" altLang="zh-CN" sz="1600" dirty="0">
              <a:solidFill>
                <a:schemeClr val="accent1"/>
              </a:solidFill>
              <a:latin typeface="微软雅黑" panose="020B0503020204020204" charset="-122"/>
              <a:ea typeface="微软雅黑" panose="020B0503020204020204" charset="-122"/>
              <a:cs typeface="宋体" panose="02010600030101010101" pitchFamily="2" charset="-122"/>
              <a:sym typeface="+mn-ea"/>
            </a:endParaRPr>
          </a:p>
          <a:p>
            <a:pPr marL="212090" indent="-212090" fontAlgn="auto">
              <a:lnSpc>
                <a:spcPct val="150000"/>
              </a:lnSpc>
              <a:buSzPct val="60000"/>
              <a:buFont typeface="Wingdings" panose="05000000000000000000" charset="0"/>
              <a:buChar char="l"/>
            </a:pPr>
            <a:r>
              <a:rPr lang="zh-CN" altLang="zh-CN" sz="1600" dirty="0">
                <a:latin typeface="微软雅黑" panose="020B0503020204020204" charset="-122"/>
                <a:ea typeface="微软雅黑" panose="020B0503020204020204" charset="-122"/>
                <a:cs typeface="宋体" panose="02010600030101010101" pitchFamily="2" charset="-122"/>
                <a:sym typeface="+mn-ea"/>
              </a:rPr>
              <a:t>临床药理学研究证明，在给药剂量相同的情况下</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，本品舌下给药与原研依达拉奉注射液静脉</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给药生物等效</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可以将原研依达拉奉注射液的疗效、安全性外推至本品</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altLang="zh-CN" sz="1600" dirty="0">
                <a:latin typeface="微软雅黑" panose="020B0503020204020204" charset="-122"/>
                <a:ea typeface="微软雅黑" panose="020B0503020204020204" charset="-122"/>
                <a:cs typeface="宋体" panose="02010600030101010101" pitchFamily="2" charset="-122"/>
                <a:sym typeface="+mn-ea"/>
              </a:rPr>
              <a:t>可支持本品生产。</a:t>
            </a:r>
            <a:endParaRPr lang="zh-CN" altLang="zh-CN" sz="1600" dirty="0">
              <a:latin typeface="微软雅黑" panose="020B0503020204020204" charset="-122"/>
              <a:ea typeface="微软雅黑" panose="020B0503020204020204" charset="-122"/>
              <a:cs typeface="宋体" panose="02010600030101010101" pitchFamily="2" charset="-122"/>
              <a:sym typeface="+mn-ea"/>
            </a:endParaRPr>
          </a:p>
          <a:p>
            <a:pPr marL="212090" indent="-212090" fontAlgn="auto">
              <a:lnSpc>
                <a:spcPct val="150000"/>
              </a:lnSpc>
              <a:buSzPct val="60000"/>
              <a:buFont typeface="Wingdings" panose="05000000000000000000" charset="0"/>
              <a:buChar char="l"/>
            </a:pPr>
            <a:r>
              <a:rPr lang="zh-CN" altLang="zh-CN" sz="1600" dirty="0">
                <a:latin typeface="微软雅黑" panose="020B0503020204020204" charset="-122"/>
                <a:ea typeface="微软雅黑" panose="020B0503020204020204" charset="-122"/>
                <a:cs typeface="宋体" panose="02010600030101010101" pitchFamily="2" charset="-122"/>
                <a:sym typeface="+mn-ea"/>
              </a:rPr>
              <a:t>舌下片剂能便捷、自主给药，可以</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极大提高用药的便利性和患者的依从性</a:t>
            </a:r>
            <a:r>
              <a:rPr lang="zh-CN" altLang="zh-CN" sz="1600" dirty="0">
                <a:latin typeface="微软雅黑" panose="020B0503020204020204" charset="-122"/>
                <a:ea typeface="微软雅黑" panose="020B0503020204020204" charset="-122"/>
                <a:cs typeface="宋体" panose="02010600030101010101" pitchFamily="2" charset="-122"/>
                <a:sym typeface="+mn-ea"/>
              </a:rPr>
              <a:t>，舌下片还</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可降低医疗资源占用</a:t>
            </a:r>
            <a:r>
              <a:rPr lang="zh-CN" altLang="zh-CN" sz="1600" dirty="0">
                <a:latin typeface="微软雅黑" panose="020B0503020204020204" charset="-122"/>
                <a:ea typeface="微软雅黑" panose="020B0503020204020204" charset="-122"/>
                <a:cs typeface="宋体" panose="02010600030101010101" pitchFamily="2" charset="-122"/>
                <a:sym typeface="+mn-ea"/>
              </a:rPr>
              <a:t>，避免频繁输液带来的风险。</a:t>
            </a:r>
            <a:endPar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209675" y="407035"/>
            <a:ext cx="10785475" cy="657225"/>
          </a:xfrm>
        </p:spPr>
        <p:txBody>
          <a:bodyPr vert="horz" lIns="91440" tIns="45720" rIns="91440" bIns="45720" rtlCol="0" anchor="t">
            <a:noAutofit/>
          </a:bodyPr>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3、有效性3/3</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2"/>
            </p:custDataLst>
          </p:nvPr>
        </p:nvSpPr>
        <p:spPr>
          <a:xfrm>
            <a:off x="518795" y="1175385"/>
            <a:ext cx="10697210" cy="370205"/>
          </a:xfrm>
          <a:prstGeom prst="rect">
            <a:avLst/>
          </a:prstGeom>
          <a:noFill/>
        </p:spPr>
        <p:txBody>
          <a:bodyPr wrap="square">
            <a:noAutofit/>
          </a:bodyPr>
          <a:p>
            <a:pPr indent="0" algn="just">
              <a:lnSpc>
                <a:spcPct val="80000"/>
              </a:lnSpc>
              <a:buFont typeface="Wingdings" panose="05000000000000000000" pitchFamily="2" charset="2"/>
              <a:buNone/>
            </a:pPr>
            <a:r>
              <a:rPr lang="zh-CN" altLang="en-US" sz="1600">
                <a:latin typeface="微软雅黑" panose="020B0503020204020204" charset="-122"/>
                <a:ea typeface="微软雅黑" panose="020B0503020204020204" charset="-122"/>
                <a:cs typeface="微软雅黑" panose="020B0503020204020204" charset="-122"/>
                <a:sym typeface="+mn-ea"/>
              </a:rPr>
              <a:t>截止</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目前最新</a:t>
            </a:r>
            <a:r>
              <a:rPr lang="zh-CN" altLang="en-US" sz="1600">
                <a:latin typeface="微软雅黑" panose="020B0503020204020204" charset="-122"/>
                <a:ea typeface="微软雅黑" panose="020B0503020204020204" charset="-122"/>
                <a:cs typeface="微软雅黑" panose="020B0503020204020204" charset="-122"/>
                <a:sym typeface="+mn-ea"/>
              </a:rPr>
              <a:t>国际研究及文献证实依达拉奉的疗效和安全性</a:t>
            </a:r>
            <a:endParaRPr lang="zh-CN" altLang="en-US" sz="1600">
              <a:latin typeface="微软雅黑" panose="020B0503020204020204" charset="-122"/>
              <a:ea typeface="微软雅黑" panose="020B0503020204020204" charset="-122"/>
              <a:cs typeface="微软雅黑" panose="020B0503020204020204" charset="-122"/>
            </a:endParaRPr>
          </a:p>
          <a:p>
            <a:pPr marL="342900" indent="-342900" algn="just">
              <a:lnSpc>
                <a:spcPct val="80000"/>
              </a:lnSpc>
              <a:buFont typeface="Wingdings" panose="05000000000000000000" pitchFamily="2" charset="2"/>
              <a:buChar char="n"/>
            </a:pPr>
            <a:endParaRPr lang="zh-CN" altLang="zh-CN" sz="2000" dirty="0">
              <a:latin typeface="微软雅黑" panose="020B0503020204020204" charset="-122"/>
              <a:ea typeface="微软雅黑" panose="020B0503020204020204" charset="-122"/>
              <a:cs typeface="微软雅黑" panose="020B0503020204020204" charset="-122"/>
            </a:endParaRPr>
          </a:p>
          <a:p>
            <a:pPr marL="342900" indent="-342900" algn="just">
              <a:buFont typeface="Wingdings" panose="05000000000000000000" pitchFamily="2" charset="2"/>
              <a:buChar char="n"/>
            </a:pPr>
            <a:endParaRPr lang="zh-CN" altLang="zh-CN" sz="2000" dirty="0">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p:nvPr>
            <p:custDataLst>
              <p:tags r:id="rId3"/>
            </p:custDataLst>
          </p:nvPr>
        </p:nvGraphicFramePr>
        <p:xfrm>
          <a:off x="518795" y="1633220"/>
          <a:ext cx="11031855" cy="4154805"/>
        </p:xfrm>
        <a:graphic>
          <a:graphicData uri="http://schemas.openxmlformats.org/drawingml/2006/table">
            <a:tbl>
              <a:tblPr/>
              <a:tblGrid>
                <a:gridCol w="3394710"/>
                <a:gridCol w="5026660"/>
                <a:gridCol w="1325245"/>
                <a:gridCol w="1285240"/>
              </a:tblGrid>
              <a:tr h="352425">
                <a:tc>
                  <a:txBody>
                    <a:bodyPr/>
                    <a:p>
                      <a:pPr indent="0" algn="ctr">
                        <a:buNone/>
                      </a:pPr>
                      <a:r>
                        <a:rPr lang="zh-CN" sz="1400" b="1">
                          <a:solidFill>
                            <a:schemeClr val="bg1"/>
                          </a:solidFill>
                          <a:latin typeface="Arial" panose="020B0604020202020204" pitchFamily="34" charset="0"/>
                          <a:ea typeface="微软雅黑" panose="020B0503020204020204" charset="-122"/>
                        </a:rPr>
                        <a:t>研究文献</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p>
                      <a:pPr indent="0" algn="ctr">
                        <a:buNone/>
                      </a:pPr>
                      <a:r>
                        <a:rPr lang="zh-CN" sz="1400" b="1">
                          <a:solidFill>
                            <a:schemeClr val="bg1"/>
                          </a:solidFill>
                          <a:latin typeface="Arial" panose="020B0604020202020204" pitchFamily="34" charset="0"/>
                          <a:ea typeface="微软雅黑" panose="020B0503020204020204" charset="-122"/>
                        </a:rPr>
                        <a:t>结论</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p>
                      <a:pPr indent="0" algn="ctr">
                        <a:buNone/>
                      </a:pPr>
                      <a:r>
                        <a:rPr lang="zh-CN" sz="1400" b="1">
                          <a:solidFill>
                            <a:schemeClr val="bg1"/>
                          </a:solidFill>
                          <a:latin typeface="Arial" panose="020B0604020202020204" pitchFamily="34" charset="0"/>
                          <a:ea typeface="微软雅黑" panose="020B0503020204020204" charset="-122"/>
                        </a:rPr>
                        <a:t>发表时间</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p>
                      <a:pPr indent="0" algn="ctr">
                        <a:buNone/>
                      </a:pPr>
                      <a:r>
                        <a:rPr lang="zh-CN" sz="1400" b="1">
                          <a:solidFill>
                            <a:schemeClr val="bg1"/>
                          </a:solidFill>
                          <a:latin typeface="Arial" panose="020B0604020202020204" pitchFamily="34" charset="0"/>
                          <a:ea typeface="微软雅黑" panose="020B0503020204020204" charset="-122"/>
                        </a:rPr>
                        <a:t>影响因子</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r>
              <a:tr h="806450">
                <a:tc>
                  <a:txBody>
                    <a:bodyPr/>
                    <a:p>
                      <a:pPr marL="179705" indent="0" algn="l" fontAlgn="auto">
                        <a:lnSpc>
                          <a:spcPct val="120000"/>
                        </a:lnSpc>
                        <a:buNone/>
                      </a:pPr>
                      <a:r>
                        <a:rPr lang="zh-CN" sz="1400" b="0">
                          <a:solidFill>
                            <a:srgbClr val="000000"/>
                          </a:solidFill>
                          <a:latin typeface="Arial" panose="020B0604020202020204" pitchFamily="34" charset="0"/>
                          <a:ea typeface="微软雅黑" panose="020B0503020204020204" charset="-122"/>
                        </a:rPr>
                        <a:t>依达拉奉在明确定义的肌萎缩侧索硬化患者中的安全性和有效性：一项随机、双盲、安慰剂对照试验</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marL="212090" indent="-212090" algn="l" fontAlgn="auto">
                        <a:lnSpc>
                          <a:spcPct val="120000"/>
                        </a:lnSpc>
                        <a:buFont typeface="Arial" panose="020B0604020202020204" pitchFamily="34" charset="0"/>
                        <a:buChar char="•"/>
                      </a:pPr>
                      <a:r>
                        <a:rPr lang="zh-CN" sz="1400" b="0">
                          <a:solidFill>
                            <a:schemeClr val="tx1"/>
                          </a:solidFill>
                          <a:latin typeface="微软雅黑" panose="020B0503020204020204" charset="-122"/>
                          <a:ea typeface="微软雅黑" panose="020B0503020204020204" charset="-122"/>
                          <a:cs typeface="微软雅黑" panose="020B0503020204020204" charset="-122"/>
                        </a:rPr>
                        <a:t>依达拉奉组的主要终点</a:t>
                      </a:r>
                      <a:r>
                        <a:rPr lang="en-US" altLang="zh-CN" sz="1400" b="0">
                          <a:solidFill>
                            <a:schemeClr val="tx1"/>
                          </a:solidFill>
                          <a:latin typeface="微软雅黑" panose="020B0503020204020204" charset="-122"/>
                          <a:ea typeface="微软雅黑" panose="020B0503020204020204" charset="-122"/>
                          <a:cs typeface="微软雅黑" panose="020B0503020204020204" charset="-122"/>
                        </a:rPr>
                        <a:t> </a:t>
                      </a:r>
                      <a:r>
                        <a:rPr lang="en-US" sz="1400" b="0">
                          <a:solidFill>
                            <a:schemeClr val="tx1"/>
                          </a:solidFill>
                          <a:latin typeface="微软雅黑" panose="020B0503020204020204" charset="-122"/>
                          <a:ea typeface="微软雅黑" panose="020B0503020204020204" charset="-122"/>
                          <a:cs typeface="微软雅黑" panose="020B0503020204020204" charset="-122"/>
                          <a:sym typeface="+mn-ea"/>
                        </a:rPr>
                        <a:t>ALSFRS-R </a:t>
                      </a:r>
                      <a:r>
                        <a:rPr lang="zh-CN" sz="1400" b="0">
                          <a:solidFill>
                            <a:schemeClr val="tx1"/>
                          </a:solidFill>
                          <a:latin typeface="微软雅黑" panose="020B0503020204020204" charset="-122"/>
                          <a:ea typeface="微软雅黑" panose="020B0503020204020204" charset="-122"/>
                          <a:cs typeface="微软雅黑" panose="020B0503020204020204" charset="-122"/>
                          <a:sym typeface="+mn-ea"/>
                        </a:rPr>
                        <a:t>评分</a:t>
                      </a:r>
                      <a:r>
                        <a:rPr lang="en-US" altLang="zh-CN" sz="1400" b="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sz="1400" b="0">
                          <a:solidFill>
                            <a:schemeClr val="tx1"/>
                          </a:solidFill>
                          <a:latin typeface="微软雅黑" panose="020B0503020204020204" charset="-122"/>
                          <a:ea typeface="微软雅黑" panose="020B0503020204020204" charset="-122"/>
                          <a:cs typeface="微软雅黑" panose="020B0503020204020204" charset="-122"/>
                          <a:sym typeface="+mn-ea"/>
                        </a:rPr>
                        <a:t>01，安慰剂组评分</a:t>
                      </a:r>
                      <a:r>
                        <a:rPr lang="en-US" altLang="zh-CN" sz="14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1400" b="0">
                          <a:solidFill>
                            <a:schemeClr val="tx1"/>
                          </a:solidFill>
                          <a:latin typeface="微软雅黑" panose="020B0503020204020204" charset="-122"/>
                          <a:ea typeface="微软雅黑" panose="020B0503020204020204" charset="-122"/>
                          <a:cs typeface="微软雅黑" panose="020B0503020204020204" charset="-122"/>
                          <a:sym typeface="+mn-ea"/>
                        </a:rPr>
                        <a:t>7·50</a:t>
                      </a:r>
                      <a:r>
                        <a:rPr lang="zh-CN" sz="1400">
                          <a:latin typeface="微软雅黑" panose="020B0503020204020204" charset="-122"/>
                          <a:ea typeface="微软雅黑" panose="020B0503020204020204" charset="-122"/>
                          <a:cs typeface="微软雅黑" panose="020B0503020204020204" charset="-122"/>
                          <a:sym typeface="+mn-ea"/>
                        </a:rPr>
                        <a:t>（</a:t>
                      </a:r>
                      <a:r>
                        <a:rPr lang="en-US" altLang="zh-CN" sz="1400">
                          <a:latin typeface="微软雅黑" panose="020B0503020204020204" charset="-122"/>
                          <a:ea typeface="微软雅黑" panose="020B0503020204020204" charset="-122"/>
                          <a:cs typeface="微软雅黑" panose="020B0503020204020204" charset="-122"/>
                          <a:sym typeface="+mn-ea"/>
                        </a:rPr>
                        <a:t>P=0.0013</a:t>
                      </a:r>
                      <a:r>
                        <a:rPr lang="zh-CN" sz="1400">
                          <a:latin typeface="微软雅黑" panose="020B0503020204020204" charset="-122"/>
                          <a:ea typeface="微软雅黑" panose="020B0503020204020204" charset="-122"/>
                          <a:cs typeface="微软雅黑" panose="020B0503020204020204" charset="-122"/>
                          <a:sym typeface="+mn-ea"/>
                        </a:rPr>
                        <a:t>）</a:t>
                      </a:r>
                      <a:r>
                        <a:rPr lang="zh-CN" sz="14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1400" b="1">
                          <a:solidFill>
                            <a:srgbClr val="FF0000"/>
                          </a:solidFill>
                          <a:latin typeface="微软雅黑" panose="020B0503020204020204" charset="-122"/>
                          <a:ea typeface="微软雅黑" panose="020B0503020204020204" charset="-122"/>
                          <a:cs typeface="微软雅黑" panose="020B0503020204020204" charset="-122"/>
                        </a:rPr>
                        <a:t>依达拉奉组和安慰剂组之间的</a:t>
                      </a:r>
                      <a:r>
                        <a:rPr lang="en-US" sz="1400" b="1">
                          <a:solidFill>
                            <a:srgbClr val="FF0000"/>
                          </a:solidFill>
                          <a:latin typeface="微软雅黑" panose="020B0503020204020204" charset="-122"/>
                          <a:ea typeface="微软雅黑" panose="020B0503020204020204" charset="-122"/>
                          <a:cs typeface="微软雅黑" panose="020B0503020204020204" charset="-122"/>
                        </a:rPr>
                        <a:t> ALSFRS-R </a:t>
                      </a:r>
                      <a:r>
                        <a:rPr lang="zh-CN" sz="1400" b="1">
                          <a:solidFill>
                            <a:srgbClr val="FF0000"/>
                          </a:solidFill>
                          <a:latin typeface="微软雅黑" panose="020B0503020204020204" charset="-122"/>
                          <a:ea typeface="微软雅黑" panose="020B0503020204020204" charset="-122"/>
                          <a:cs typeface="微软雅黑" panose="020B0503020204020204" charset="-122"/>
                        </a:rPr>
                        <a:t>评分差异达</a:t>
                      </a:r>
                      <a:r>
                        <a:rPr lang="en-US" sz="1400" b="1">
                          <a:solidFill>
                            <a:srgbClr val="FF0000"/>
                          </a:solidFill>
                          <a:latin typeface="微软雅黑" panose="020B0503020204020204" charset="-122"/>
                          <a:ea typeface="微软雅黑" panose="020B0503020204020204" charset="-122"/>
                          <a:cs typeface="微软雅黑" panose="020B0503020204020204" charset="-122"/>
                        </a:rPr>
                        <a:t> 33%</a:t>
                      </a:r>
                      <a:r>
                        <a:rPr lang="zh-CN" altLang="en-US" sz="1400" b="0">
                          <a:solidFill>
                            <a:schemeClr val="tx1"/>
                          </a:solidFill>
                          <a:latin typeface="微软雅黑" panose="020B0503020204020204" charset="-122"/>
                          <a:ea typeface="微软雅黑" panose="020B0503020204020204" charset="-122"/>
                          <a:cs typeface="微软雅黑" panose="020B0503020204020204" charset="-122"/>
                          <a:sym typeface="+mn-ea"/>
                        </a:rPr>
                        <a:t>（差值</a:t>
                      </a:r>
                      <a:r>
                        <a:rPr lang="en-US" altLang="zh-CN" sz="1400" b="0">
                          <a:solidFill>
                            <a:schemeClr val="tx1"/>
                          </a:solidFill>
                          <a:latin typeface="微软雅黑" panose="020B0503020204020204" charset="-122"/>
                          <a:ea typeface="微软雅黑" panose="020B0503020204020204" charset="-122"/>
                          <a:cs typeface="微软雅黑" panose="020B0503020204020204" charset="-122"/>
                          <a:sym typeface="+mn-ea"/>
                        </a:rPr>
                        <a:t>2.49/7.50</a:t>
                      </a:r>
                      <a:r>
                        <a:rPr lang="zh-CN" altLang="en-US" sz="14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b="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4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2017年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fontAlgn="auto">
                        <a:lnSpc>
                          <a:spcPct val="120000"/>
                        </a:lnSpc>
                        <a:buNone/>
                      </a:pPr>
                      <a:r>
                        <a:rPr lang="en-US" sz="1400" b="0">
                          <a:solidFill>
                            <a:srgbClr val="000000"/>
                          </a:solidFill>
                          <a:latin typeface="微软雅黑" panose="020B0503020204020204" charset="-122"/>
                        </a:rPr>
                        <a:t>59.93</a:t>
                      </a:r>
                      <a:endParaRPr lang="en-US" altLang="en-US" sz="1400" b="0">
                        <a:solidFill>
                          <a:srgbClr val="000000"/>
                        </a:solidFill>
                        <a:latin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773430">
                <a:tc>
                  <a:txBody>
                    <a:bodyPr/>
                    <a:p>
                      <a:pPr marL="179705" indent="0" algn="l" fontAlgn="auto">
                        <a:lnSpc>
                          <a:spcPct val="120000"/>
                        </a:lnSpc>
                        <a:buNone/>
                      </a:pPr>
                      <a:r>
                        <a:rPr lang="zh-CN" sz="1400" b="0">
                          <a:solidFill>
                            <a:srgbClr val="000000"/>
                          </a:solidFill>
                          <a:latin typeface="Arial" panose="020B0604020202020204" pitchFamily="34" charset="0"/>
                          <a:ea typeface="微软雅黑" panose="020B0503020204020204" charset="-122"/>
                        </a:rPr>
                        <a:t>依达拉奉治疗肌萎缩侧索硬化症患者的长期生存率得到改善</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marL="212090" indent="-212090" algn="l" fontAlgn="auto">
                        <a:lnSpc>
                          <a:spcPct val="120000"/>
                        </a:lnSpc>
                        <a:buFont typeface="Arial" panose="020B0604020202020204" pitchFamily="34" charset="0"/>
                        <a:buChar char="•"/>
                      </a:pP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依达拉奉组和对照组的中位生存期分别为</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49</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个月和</a:t>
                      </a:r>
                      <a:r>
                        <a:rPr lang="en-US" sz="140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25个月（</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 = 0.001），即</a:t>
                      </a:r>
                      <a:r>
                        <a:rPr lang="zh-CN" sz="1400" b="0">
                          <a:solidFill>
                            <a:srgbClr val="000000"/>
                          </a:solidFill>
                          <a:latin typeface="微软雅黑" panose="020B0503020204020204" charset="-122"/>
                          <a:ea typeface="微软雅黑" panose="020B0503020204020204" charset="-122"/>
                          <a:cs typeface="微软雅黑" panose="020B0503020204020204" charset="-122"/>
                        </a:rPr>
                        <a:t>依达拉奉组的生存率明显优于对照组，</a:t>
                      </a:r>
                      <a:r>
                        <a:rPr lang="zh-CN" sz="1400" b="1">
                          <a:solidFill>
                            <a:srgbClr val="FF0000"/>
                          </a:solidFill>
                          <a:latin typeface="微软雅黑" panose="020B0503020204020204" charset="-122"/>
                          <a:ea typeface="微软雅黑" panose="020B0503020204020204" charset="-122"/>
                          <a:cs typeface="微软雅黑" panose="020B0503020204020204" charset="-122"/>
                        </a:rPr>
                        <a:t>依达拉奉可能会延长</a:t>
                      </a:r>
                      <a:r>
                        <a:rPr lang="en-US" sz="1400" b="1">
                          <a:solidFill>
                            <a:srgbClr val="FF0000"/>
                          </a:solidFill>
                          <a:latin typeface="微软雅黑" panose="020B0503020204020204" charset="-122"/>
                          <a:ea typeface="微软雅黑" panose="020B0503020204020204" charset="-122"/>
                          <a:cs typeface="微软雅黑" panose="020B0503020204020204" charset="-122"/>
                        </a:rPr>
                        <a:t> ALS </a:t>
                      </a:r>
                      <a:r>
                        <a:rPr lang="zh-CN" sz="1400" b="1">
                          <a:solidFill>
                            <a:srgbClr val="FF0000"/>
                          </a:solidFill>
                          <a:latin typeface="微软雅黑" panose="020B0503020204020204" charset="-122"/>
                          <a:ea typeface="微软雅黑" panose="020B0503020204020204" charset="-122"/>
                          <a:cs typeface="微软雅黑" panose="020B0503020204020204" charset="-122"/>
                        </a:rPr>
                        <a:t>患者的生存期。</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2021年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fontAlgn="auto">
                        <a:lnSpc>
                          <a:spcPct val="120000"/>
                        </a:lnSpc>
                        <a:buNone/>
                      </a:pPr>
                      <a:r>
                        <a:rPr lang="en-US" sz="1400" b="0">
                          <a:solidFill>
                            <a:srgbClr val="000000"/>
                          </a:solidFill>
                          <a:latin typeface="微软雅黑" panose="020B0503020204020204" charset="-122"/>
                        </a:rPr>
                        <a:t>5.22</a:t>
                      </a:r>
                      <a:endParaRPr lang="en-US" altLang="en-US" sz="1400" b="0">
                        <a:solidFill>
                          <a:srgbClr val="000000"/>
                        </a:solidFill>
                        <a:latin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r h="691515">
                <a:tc>
                  <a:txBody>
                    <a:bodyPr/>
                    <a:p>
                      <a:pPr marL="179705" indent="0" algn="l" fontAlgn="auto">
                        <a:lnSpc>
                          <a:spcPct val="120000"/>
                        </a:lnSpc>
                        <a:buNone/>
                      </a:pPr>
                      <a:r>
                        <a:rPr lang="en-US" sz="1400" b="0">
                          <a:solidFill>
                            <a:srgbClr val="000000"/>
                          </a:solidFill>
                          <a:latin typeface="微软雅黑" panose="020B0503020204020204" charset="-122"/>
                        </a:rPr>
                        <a:t>ALS </a:t>
                      </a:r>
                      <a:r>
                        <a:rPr lang="zh-CN" sz="1400" b="0">
                          <a:solidFill>
                            <a:srgbClr val="000000"/>
                          </a:solidFill>
                          <a:latin typeface="Arial" panose="020B0604020202020204" pitchFamily="34" charset="0"/>
                          <a:ea typeface="微软雅黑" panose="020B0503020204020204" charset="-122"/>
                        </a:rPr>
                        <a:t>中的静脉依达拉奉治疗和生存：</a:t>
                      </a:r>
                      <a:endParaRPr lang="zh-CN" sz="1400" b="0">
                        <a:solidFill>
                          <a:srgbClr val="000000"/>
                        </a:solidFill>
                        <a:latin typeface="Arial" panose="020B0604020202020204" pitchFamily="34" charset="0"/>
                        <a:ea typeface="微软雅黑" panose="020B0503020204020204" charset="-122"/>
                      </a:endParaRPr>
                    </a:p>
                    <a:p>
                      <a:pPr marL="179705" indent="0" algn="l" fontAlgn="auto">
                        <a:lnSpc>
                          <a:spcPct val="120000"/>
                        </a:lnSpc>
                        <a:buNone/>
                      </a:pPr>
                      <a:r>
                        <a:rPr lang="zh-CN" sz="1400" b="0">
                          <a:solidFill>
                            <a:srgbClr val="000000"/>
                          </a:solidFill>
                          <a:latin typeface="Arial" panose="020B0604020202020204" pitchFamily="34" charset="0"/>
                          <a:ea typeface="微软雅黑" panose="020B0503020204020204" charset="-122"/>
                        </a:rPr>
                        <a:t>一项探索性、回顾性、行政索赔分析</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marL="212090" indent="-212090" algn="l" fontAlgn="auto">
                        <a:lnSpc>
                          <a:spcPct val="120000"/>
                        </a:lnSpc>
                        <a:buFont typeface="Arial" panose="020B0604020202020204" pitchFamily="34" charset="0"/>
                        <a:buChar char="•"/>
                      </a:pPr>
                      <a:r>
                        <a:rPr lang="zh-CN" sz="1400" b="0">
                          <a:solidFill>
                            <a:srgbClr val="000000"/>
                          </a:solidFill>
                          <a:latin typeface="微软雅黑" panose="020B0503020204020204" charset="-122"/>
                          <a:ea typeface="微软雅黑" panose="020B0503020204020204" charset="-122"/>
                          <a:cs typeface="微软雅黑" panose="020B0503020204020204" charset="-122"/>
                        </a:rPr>
                        <a:t>依达拉奉组的中位总生存时间为</a:t>
                      </a:r>
                      <a:r>
                        <a:rPr lang="en-US" sz="1400" b="0">
                          <a:solidFill>
                            <a:srgbClr val="000000"/>
                          </a:solidFill>
                          <a:latin typeface="微软雅黑" panose="020B0503020204020204" charset="-122"/>
                          <a:ea typeface="微软雅黑" panose="020B0503020204020204" charset="-122"/>
                          <a:cs typeface="微软雅黑" panose="020B0503020204020204" charset="-122"/>
                        </a:rPr>
                        <a:t> 29.5 </a:t>
                      </a:r>
                      <a:r>
                        <a:rPr lang="zh-CN" sz="1400" b="0">
                          <a:solidFill>
                            <a:srgbClr val="000000"/>
                          </a:solidFill>
                          <a:latin typeface="微软雅黑" panose="020B0503020204020204" charset="-122"/>
                          <a:ea typeface="微软雅黑" panose="020B0503020204020204" charset="-122"/>
                          <a:cs typeface="微软雅黑" panose="020B0503020204020204" charset="-122"/>
                        </a:rPr>
                        <a:t>个月，无依达拉奉组为</a:t>
                      </a:r>
                      <a:r>
                        <a:rPr lang="en-US" sz="1400" b="0">
                          <a:solidFill>
                            <a:srgbClr val="000000"/>
                          </a:solidFill>
                          <a:latin typeface="微软雅黑" panose="020B0503020204020204" charset="-122"/>
                          <a:ea typeface="微软雅黑" panose="020B0503020204020204" charset="-122"/>
                          <a:cs typeface="微软雅黑" panose="020B0503020204020204" charset="-122"/>
                        </a:rPr>
                        <a:t> 23.5 </a:t>
                      </a:r>
                      <a:r>
                        <a:rPr lang="zh-CN" sz="1400" b="0">
                          <a:solidFill>
                            <a:srgbClr val="000000"/>
                          </a:solidFill>
                          <a:latin typeface="微软雅黑" panose="020B0503020204020204" charset="-122"/>
                          <a:ea typeface="微软雅黑" panose="020B0503020204020204" charset="-122"/>
                          <a:cs typeface="微软雅黑" panose="020B0503020204020204" charset="-122"/>
                        </a:rPr>
                        <a:t>个月，</a:t>
                      </a:r>
                      <a:r>
                        <a:rPr lang="zh-CN" sz="1400" b="1">
                          <a:solidFill>
                            <a:srgbClr val="FF0000"/>
                          </a:solidFill>
                          <a:latin typeface="微软雅黑" panose="020B0503020204020204" charset="-122"/>
                          <a:ea typeface="微软雅黑" panose="020B0503020204020204" charset="-122"/>
                          <a:cs typeface="微软雅黑" panose="020B0503020204020204" charset="-122"/>
                        </a:rPr>
                        <a:t>死亡风险比对照组低27%</a:t>
                      </a:r>
                      <a:r>
                        <a:rPr lang="zh-CN" sz="1400" b="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0">
                          <a:solidFill>
                            <a:schemeClr val="tx1"/>
                          </a:solidFill>
                          <a:latin typeface="微软雅黑" panose="020B0503020204020204" charset="-122"/>
                          <a:ea typeface="微软雅黑" panose="020B0503020204020204" charset="-122"/>
                          <a:cs typeface="微软雅黑" panose="020B0503020204020204" charset="-122"/>
                          <a:sym typeface="+mn-ea"/>
                        </a:rPr>
                        <a:t>HR，0.73；95%CI，0.59−0.91；p=0.005)。</a:t>
                      </a:r>
                      <a:endParaRPr lang="zh-CN" altLang="en-US" sz="14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2022年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fontAlgn="auto">
                        <a:lnSpc>
                          <a:spcPct val="120000"/>
                        </a:lnSpc>
                        <a:buNone/>
                      </a:pPr>
                      <a:r>
                        <a:rPr lang="en-US" sz="1400" b="0">
                          <a:solidFill>
                            <a:srgbClr val="000000"/>
                          </a:solidFill>
                          <a:latin typeface="微软雅黑" panose="020B0503020204020204" charset="-122"/>
                        </a:rPr>
                        <a:t>17.03</a:t>
                      </a:r>
                      <a:endParaRPr lang="en-US" altLang="en-US" sz="1400" b="0">
                        <a:solidFill>
                          <a:srgbClr val="000000"/>
                        </a:solidFill>
                        <a:latin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r h="774065">
                <a:tc>
                  <a:txBody>
                    <a:bodyPr/>
                    <a:p>
                      <a:pPr marL="179705" indent="0" algn="l" fontAlgn="auto">
                        <a:lnSpc>
                          <a:spcPct val="120000"/>
                        </a:lnSpc>
                        <a:buNone/>
                      </a:pPr>
                      <a:r>
                        <a:rPr lang="zh-CN" sz="1400" b="0">
                          <a:solidFill>
                            <a:srgbClr val="000000"/>
                          </a:solidFill>
                          <a:latin typeface="Arial" panose="020B0604020202020204" pitchFamily="34" charset="0"/>
                          <a:ea typeface="微软雅黑" panose="020B0503020204020204" charset="-122"/>
                        </a:rPr>
                        <a:t>经</a:t>
                      </a:r>
                      <a:r>
                        <a:rPr lang="en-US" sz="1400" b="0">
                          <a:solidFill>
                            <a:srgbClr val="000000"/>
                          </a:solidFill>
                          <a:latin typeface="微软雅黑" panose="020B0503020204020204" charset="-122"/>
                        </a:rPr>
                        <a:t> 48 </a:t>
                      </a:r>
                      <a:r>
                        <a:rPr lang="zh-CN" sz="1400" b="0">
                          <a:solidFill>
                            <a:srgbClr val="000000"/>
                          </a:solidFill>
                          <a:latin typeface="Arial" panose="020B0604020202020204" pitchFamily="34" charset="0"/>
                          <a:ea typeface="微软雅黑" panose="020B0503020204020204" charset="-122"/>
                        </a:rPr>
                        <a:t>周治疗后，口服依达拉奉在肌萎缩侧索硬化症患者中表现出良好的安全性</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marL="212090" indent="-212090" algn="l" fontAlgn="auto">
                        <a:lnSpc>
                          <a:spcPct val="120000"/>
                        </a:lnSpc>
                        <a:buFont typeface="Arial" panose="020B0604020202020204" pitchFamily="34" charset="0"/>
                        <a:buChar char="•"/>
                      </a:pPr>
                      <a:r>
                        <a:rPr lang="zh-CN" sz="1400" b="0">
                          <a:solidFill>
                            <a:srgbClr val="000000"/>
                          </a:solidFill>
                          <a:latin typeface="微软雅黑" panose="020B0503020204020204" charset="-122"/>
                          <a:ea typeface="微软雅黑" panose="020B0503020204020204" charset="-122"/>
                          <a:cs typeface="微软雅黑" panose="020B0503020204020204" charset="-122"/>
                        </a:rPr>
                        <a:t>在</a:t>
                      </a:r>
                      <a:r>
                        <a:rPr lang="en-US" sz="1400" b="0">
                          <a:solidFill>
                            <a:srgbClr val="000000"/>
                          </a:solidFill>
                          <a:latin typeface="微软雅黑" panose="020B0503020204020204" charset="-122"/>
                          <a:ea typeface="微软雅黑" panose="020B0503020204020204" charset="-122"/>
                          <a:cs typeface="微软雅黑" panose="020B0503020204020204" charset="-122"/>
                        </a:rPr>
                        <a:t> 48 </a:t>
                      </a:r>
                      <a:r>
                        <a:rPr lang="zh-CN" sz="1400" b="0">
                          <a:solidFill>
                            <a:srgbClr val="000000"/>
                          </a:solidFill>
                          <a:latin typeface="微软雅黑" panose="020B0503020204020204" charset="-122"/>
                          <a:ea typeface="微软雅黑" panose="020B0503020204020204" charset="-122"/>
                          <a:cs typeface="微软雅黑" panose="020B0503020204020204" charset="-122"/>
                        </a:rPr>
                        <a:t>周的治疗过程中，该研究表明口服依达拉奉的耐受性良好，未发现新的安全问题。该试验提供了</a:t>
                      </a:r>
                      <a:r>
                        <a:rPr lang="zh-CN" sz="1400" b="1">
                          <a:solidFill>
                            <a:srgbClr val="FF0000"/>
                          </a:solidFill>
                          <a:latin typeface="微软雅黑" panose="020B0503020204020204" charset="-122"/>
                          <a:ea typeface="微软雅黑" panose="020B0503020204020204" charset="-122"/>
                          <a:cs typeface="微软雅黑" panose="020B0503020204020204" charset="-122"/>
                        </a:rPr>
                        <a:t>支持使用口服依达拉奉的安全数据</a:t>
                      </a:r>
                      <a:r>
                        <a:rPr lang="zh-CN" sz="14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400" b="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2022年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p>
                      <a:pPr indent="0" algn="ctr" fontAlgn="auto">
                        <a:lnSpc>
                          <a:spcPct val="120000"/>
                        </a:lnSpc>
                        <a:buNone/>
                      </a:pPr>
                      <a:r>
                        <a:rPr lang="en-US" sz="1400" b="0">
                          <a:solidFill>
                            <a:srgbClr val="000000"/>
                          </a:solidFill>
                          <a:latin typeface="微软雅黑" panose="020B0503020204020204" charset="-122"/>
                        </a:rPr>
                        <a:t>3.85</a:t>
                      </a:r>
                      <a:endParaRPr lang="en-US" altLang="en-US" sz="1400" b="0">
                        <a:solidFill>
                          <a:srgbClr val="000000"/>
                        </a:solidFill>
                        <a:latin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r>
              <a:tr h="749935">
                <a:tc>
                  <a:txBody>
                    <a:bodyPr/>
                    <a:p>
                      <a:pPr marL="179705" indent="0" algn="l" fontAlgn="auto">
                        <a:lnSpc>
                          <a:spcPct val="120000"/>
                        </a:lnSpc>
                        <a:buNone/>
                      </a:pPr>
                      <a:r>
                        <a:rPr lang="zh-CN" sz="1400" b="0">
                          <a:solidFill>
                            <a:srgbClr val="000000"/>
                          </a:solidFill>
                          <a:latin typeface="Arial" panose="020B0604020202020204" pitchFamily="34" charset="0"/>
                          <a:ea typeface="微软雅黑" panose="020B0503020204020204" charset="-122"/>
                        </a:rPr>
                        <a:t>依达拉奉治疗肌萎缩侧索硬化症的安全性和有效性：系统评价和荟萃分析</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marL="212090" indent="-212090" algn="l" fontAlgn="auto">
                        <a:lnSpc>
                          <a:spcPct val="120000"/>
                        </a:lnSpc>
                        <a:buFont typeface="Arial" panose="020B0604020202020204" pitchFamily="34" charset="0"/>
                        <a:buChar char="•"/>
                      </a:pPr>
                      <a:r>
                        <a:rPr lang="zh-CN" sz="1400" b="0">
                          <a:solidFill>
                            <a:srgbClr val="000000"/>
                          </a:solidFill>
                          <a:latin typeface="微软雅黑" panose="020B0503020204020204" charset="-122"/>
                          <a:ea typeface="微软雅黑" panose="020B0503020204020204" charset="-122"/>
                          <a:cs typeface="微软雅黑" panose="020B0503020204020204" charset="-122"/>
                        </a:rPr>
                        <a:t>与对照组相比，依达拉奉</a:t>
                      </a:r>
                      <a:r>
                        <a:rPr lang="zh-CN" sz="1400" b="1">
                          <a:solidFill>
                            <a:srgbClr val="FF0000"/>
                          </a:solidFill>
                          <a:latin typeface="微软雅黑" panose="020B0503020204020204" charset="-122"/>
                          <a:ea typeface="微软雅黑" panose="020B0503020204020204" charset="-122"/>
                          <a:cs typeface="微软雅黑" panose="020B0503020204020204" charset="-122"/>
                        </a:rPr>
                        <a:t>可提高</a:t>
                      </a:r>
                      <a:r>
                        <a:rPr lang="en-US" sz="1400" b="1">
                          <a:solidFill>
                            <a:srgbClr val="FF0000"/>
                          </a:solidFill>
                          <a:latin typeface="微软雅黑" panose="020B0503020204020204" charset="-122"/>
                          <a:ea typeface="微软雅黑" panose="020B0503020204020204" charset="-122"/>
                          <a:cs typeface="微软雅黑" panose="020B0503020204020204" charset="-122"/>
                        </a:rPr>
                        <a:t> ALS </a:t>
                      </a:r>
                      <a:r>
                        <a:rPr lang="zh-CN" sz="1400" b="1">
                          <a:solidFill>
                            <a:srgbClr val="FF0000"/>
                          </a:solidFill>
                          <a:latin typeface="微软雅黑" panose="020B0503020204020204" charset="-122"/>
                          <a:ea typeface="微软雅黑" panose="020B0503020204020204" charset="-122"/>
                          <a:cs typeface="微软雅黑" panose="020B0503020204020204" charset="-122"/>
                        </a:rPr>
                        <a:t>患者</a:t>
                      </a:r>
                      <a:r>
                        <a:rPr lang="en-US" sz="1400" b="1">
                          <a:solidFill>
                            <a:srgbClr val="FF0000"/>
                          </a:solidFill>
                          <a:latin typeface="微软雅黑" panose="020B0503020204020204" charset="-122"/>
                          <a:ea typeface="微软雅黑" panose="020B0503020204020204" charset="-122"/>
                          <a:cs typeface="微软雅黑" panose="020B0503020204020204" charset="-122"/>
                        </a:rPr>
                        <a:t> </a:t>
                      </a:r>
                      <a:r>
                        <a:rPr lang="zh-CN" sz="1400" b="1">
                          <a:solidFill>
                            <a:srgbClr val="FF0000"/>
                          </a:solidFill>
                          <a:latin typeface="微软雅黑" panose="020B0503020204020204" charset="-122"/>
                          <a:ea typeface="微软雅黑" panose="020B0503020204020204" charset="-122"/>
                          <a:cs typeface="微软雅黑" panose="020B0503020204020204" charset="-122"/>
                        </a:rPr>
                        <a:t>18、24</a:t>
                      </a:r>
                      <a:r>
                        <a:rPr lang="en-US" sz="1400" b="1">
                          <a:solidFill>
                            <a:srgbClr val="FF0000"/>
                          </a:solidFill>
                          <a:latin typeface="微软雅黑" panose="020B0503020204020204" charset="-122"/>
                          <a:ea typeface="微软雅黑" panose="020B0503020204020204" charset="-122"/>
                          <a:cs typeface="微软雅黑" panose="020B0503020204020204" charset="-122"/>
                        </a:rPr>
                        <a:t> </a:t>
                      </a:r>
                      <a:r>
                        <a:rPr lang="zh-CN" sz="1400" b="1">
                          <a:solidFill>
                            <a:srgbClr val="FF0000"/>
                          </a:solidFill>
                          <a:latin typeface="微软雅黑" panose="020B0503020204020204" charset="-122"/>
                          <a:ea typeface="微软雅黑" panose="020B0503020204020204" charset="-122"/>
                          <a:cs typeface="微软雅黑" panose="020B0503020204020204" charset="-122"/>
                        </a:rPr>
                        <a:t>和</a:t>
                      </a:r>
                      <a:r>
                        <a:rPr lang="en-US" sz="1400" b="1">
                          <a:solidFill>
                            <a:srgbClr val="FF0000"/>
                          </a:solidFill>
                          <a:latin typeface="微软雅黑" panose="020B0503020204020204" charset="-122"/>
                          <a:ea typeface="微软雅黑" panose="020B0503020204020204" charset="-122"/>
                          <a:cs typeface="微软雅黑" panose="020B0503020204020204" charset="-122"/>
                        </a:rPr>
                        <a:t> 30 </a:t>
                      </a:r>
                      <a:r>
                        <a:rPr lang="zh-CN" sz="1400" b="1">
                          <a:solidFill>
                            <a:srgbClr val="FF0000"/>
                          </a:solidFill>
                          <a:latin typeface="微软雅黑" panose="020B0503020204020204" charset="-122"/>
                          <a:ea typeface="微软雅黑" panose="020B0503020204020204" charset="-122"/>
                          <a:cs typeface="微软雅黑" panose="020B0503020204020204" charset="-122"/>
                        </a:rPr>
                        <a:t>个月的生存率</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0.02</a:t>
                      </a: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0.007</a:t>
                      </a: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rPr>
                        <a:t>0.03</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1400" b="0">
                          <a:solidFill>
                            <a:srgbClr val="000000"/>
                          </a:solidFill>
                          <a:latin typeface="微软雅黑" panose="020B0503020204020204" charset="-122"/>
                          <a:ea typeface="微软雅黑" panose="020B0503020204020204" charset="-122"/>
                          <a:cs typeface="微软雅黑" panose="020B0503020204020204" charset="-122"/>
                        </a:rPr>
                        <a:t>，且无不良反应。</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2023年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p>
                      <a:pPr indent="0" algn="ctr" fontAlgn="auto">
                        <a:lnSpc>
                          <a:spcPct val="120000"/>
                        </a:lnSpc>
                        <a:buNone/>
                      </a:pPr>
                      <a:r>
                        <a:rPr lang="en-US" sz="1400" b="0">
                          <a:solidFill>
                            <a:srgbClr val="000000"/>
                          </a:solidFill>
                          <a:latin typeface="微软雅黑" panose="020B0503020204020204" charset="-122"/>
                        </a:rPr>
                        <a:t>3.3</a:t>
                      </a:r>
                      <a:endParaRPr lang="en-US" altLang="en-US" sz="1400" b="0">
                        <a:solidFill>
                          <a:srgbClr val="000000"/>
                        </a:solidFill>
                        <a:latin typeface="微软雅黑" panose="020B0503020204020204" charset="-122"/>
                      </a:endParaRPr>
                    </a:p>
                  </a:txBody>
                  <a:tcPr marL="12700" marR="12700" marT="12700" vert="horz" anchor="ctr" anchorCtr="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圆角矩形 20"/>
          <p:cNvSpPr/>
          <p:nvPr/>
        </p:nvSpPr>
        <p:spPr>
          <a:xfrm>
            <a:off x="399415" y="1786255"/>
            <a:ext cx="4980305" cy="1630045"/>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标题 1"/>
          <p:cNvSpPr>
            <a:spLocks noGrp="1"/>
          </p:cNvSpPr>
          <p:nvPr>
            <p:ph type="title"/>
            <p:custDataLst>
              <p:tags r:id="rId1"/>
            </p:custDataLst>
          </p:nvPr>
        </p:nvSpPr>
        <p:spPr>
          <a:xfrm>
            <a:off x="1229360" y="403225"/>
            <a:ext cx="10785475" cy="657225"/>
          </a:xfrm>
        </p:spPr>
        <p:txBody>
          <a:bodyPr vert="horz" lIns="91440" tIns="45720" rIns="91440" bIns="45720" rtlCol="0" anchor="t">
            <a:noAutofit/>
          </a:bodyPr>
          <a:p>
            <a:pPr lvl="0" algn="l">
              <a:buClrTx/>
              <a:buSzTx/>
              <a:buFontTx/>
            </a:pPr>
            <a:r>
              <a:rPr lang="en-US" altLang="zh-CN" b="1">
                <a:cs typeface="微软雅黑" panose="020B0503020204020204" charset="-122"/>
                <a:sym typeface="+mn-ea"/>
              </a:rPr>
              <a:t>4、创新性</a:t>
            </a:r>
            <a:r>
              <a:rPr lang="zh-CN" altLang="en-US" b="1">
                <a:cs typeface="微软雅黑" panose="020B0503020204020204" charset="-122"/>
                <a:sym typeface="+mn-ea"/>
              </a:rPr>
              <a:t>：</a:t>
            </a:r>
            <a:r>
              <a:rPr lang="zh-CN" altLang="en-US" b="1" dirty="0" smtClean="0">
                <a:solidFill>
                  <a:srgbClr val="FF0000"/>
                </a:solidFill>
                <a:cs typeface="微软雅黑" panose="020B0503020204020204" charset="-122"/>
                <a:sym typeface="Arial" panose="020B0604020202020204" pitchFamily="34" charset="0"/>
              </a:rPr>
              <a:t>全球首创、</a:t>
            </a:r>
            <a:r>
              <a:rPr lang="zh-CN" altLang="en-US" dirty="0" smtClean="0">
                <a:cs typeface="微软雅黑" panose="020B0503020204020204" charset="-122"/>
                <a:sym typeface="Arial" panose="020B0604020202020204" pitchFamily="34" charset="0"/>
              </a:rPr>
              <a:t>国家</a:t>
            </a:r>
            <a:r>
              <a:rPr lang="en-US" altLang="zh-CN" dirty="0" smtClean="0">
                <a:cs typeface="微软雅黑" panose="020B0503020204020204" charset="-122"/>
                <a:sym typeface="Arial" panose="020B0604020202020204" pitchFamily="34" charset="0"/>
              </a:rPr>
              <a:t>2.2</a:t>
            </a:r>
            <a:r>
              <a:rPr lang="zh-CN" altLang="en-US" dirty="0" smtClean="0">
                <a:cs typeface="微软雅黑" panose="020B0503020204020204" charset="-122"/>
                <a:sym typeface="Arial" panose="020B0604020202020204" pitchFamily="34" charset="0"/>
              </a:rPr>
              <a:t>类新药</a:t>
            </a:r>
            <a:endParaRPr lang="en-US" altLang="zh-CN" b="1">
              <a:cs typeface="微软雅黑" panose="020B0503020204020204" charset="-122"/>
              <a:sym typeface="+mn-ea"/>
            </a:endParaRPr>
          </a:p>
        </p:txBody>
      </p:sp>
      <p:sp>
        <p:nvSpPr>
          <p:cNvPr id="4" name="文本框 3"/>
          <p:cNvSpPr txBox="1"/>
          <p:nvPr/>
        </p:nvSpPr>
        <p:spPr>
          <a:xfrm>
            <a:off x="511175" y="4455795"/>
            <a:ext cx="4756150" cy="1494155"/>
          </a:xfrm>
          <a:prstGeom prst="rect">
            <a:avLst/>
          </a:prstGeom>
          <a:noFill/>
          <a:ln>
            <a:noFill/>
          </a:ln>
        </p:spPr>
        <p:txBody>
          <a:bodyPr wrap="square" rtlCol="0" anchor="t">
            <a:noAutofit/>
          </a:bodyPr>
          <a:p>
            <a:pPr marL="212090" indent="-212090" algn="l" fontAlgn="auto">
              <a:lnSpc>
                <a:spcPct val="150000"/>
              </a:lnSpc>
              <a:buSzPct val="60000"/>
              <a:buFont typeface="Wingdings" panose="05000000000000000000" charset="0"/>
              <a:buChar char="l"/>
            </a:pPr>
            <a:r>
              <a:rPr lang="zh-CN" altLang="en-US" sz="1400" noProof="0" dirty="0">
                <a:ln>
                  <a:noFill/>
                </a:ln>
                <a:effectLst/>
                <a:uLnTx/>
                <a:uFillTx/>
                <a:latin typeface="微软雅黑" panose="020B0503020204020204" charset="-122"/>
                <a:ea typeface="微软雅黑" panose="020B0503020204020204" charset="-122"/>
                <a:cs typeface="+mn-ea"/>
                <a:sym typeface="+mn-ea"/>
              </a:rPr>
              <a:t>舌下含服，极大提高渐冻症患者</a:t>
            </a:r>
            <a:r>
              <a:rPr lang="zh-CN" altLang="en-US" sz="1400" b="1" noProof="0" dirty="0">
                <a:ln>
                  <a:noFill/>
                </a:ln>
                <a:solidFill>
                  <a:srgbClr val="FF0000"/>
                </a:solidFill>
                <a:effectLst/>
                <a:uLnTx/>
                <a:uFillTx/>
                <a:latin typeface="微软雅黑" panose="020B0503020204020204" charset="-122"/>
                <a:ea typeface="微软雅黑" panose="020B0503020204020204" charset="-122"/>
                <a:cs typeface="+mn-ea"/>
                <a:sym typeface="+mn-ea"/>
              </a:rPr>
              <a:t>治疗便利性和依从性</a:t>
            </a:r>
            <a:r>
              <a:rPr lang="zh-CN" altLang="en-US" sz="1400" noProof="0" dirty="0">
                <a:ln>
                  <a:noFill/>
                </a:ln>
                <a:solidFill>
                  <a:schemeClr val="tx1"/>
                </a:solidFill>
                <a:effectLst/>
                <a:uLnTx/>
                <a:uFillTx/>
                <a:latin typeface="微软雅黑" panose="020B0503020204020204" charset="-122"/>
                <a:ea typeface="微软雅黑" panose="020B0503020204020204" charset="-122"/>
                <a:cs typeface="+mn-ea"/>
                <a:sym typeface="+mn-ea"/>
              </a:rPr>
              <a:t>，实现更好的治疗获益</a:t>
            </a:r>
            <a:endParaRPr lang="zh-CN" altLang="en-US" sz="1400" noProof="0" dirty="0">
              <a:ln>
                <a:noFill/>
              </a:ln>
              <a:solidFill>
                <a:schemeClr val="tx1"/>
              </a:solidFill>
              <a:effectLst/>
              <a:uLnTx/>
              <a:uFillTx/>
              <a:latin typeface="微软雅黑" panose="020B0503020204020204" charset="-122"/>
              <a:ea typeface="微软雅黑" panose="020B0503020204020204" charset="-122"/>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noProof="0" dirty="0">
                <a:ln>
                  <a:noFill/>
                </a:ln>
                <a:solidFill>
                  <a:schemeClr val="tx1"/>
                </a:solidFill>
                <a:effectLst/>
                <a:uLnTx/>
                <a:uFillTx/>
                <a:latin typeface="微软雅黑" panose="020B0503020204020204" charset="-122"/>
                <a:ea typeface="微软雅黑" panose="020B0503020204020204" charset="-122"/>
                <a:cs typeface="+mn-ea"/>
                <a:sym typeface="+mn-ea"/>
              </a:rPr>
              <a:t>避免静脉输液风险</a:t>
            </a:r>
            <a:r>
              <a:rPr lang="zh-CN" altLang="en-US" sz="1400" noProof="0" dirty="0">
                <a:ln>
                  <a:noFill/>
                </a:ln>
                <a:solidFill>
                  <a:srgbClr val="0070C0"/>
                </a:solidFill>
                <a:effectLst/>
                <a:uLnTx/>
                <a:uFillTx/>
                <a:latin typeface="微软雅黑" panose="020B0503020204020204" charset="-122"/>
                <a:ea typeface="微软雅黑" panose="020B0503020204020204" charset="-122"/>
                <a:cs typeface="+mn-ea"/>
                <a:sym typeface="+mn-ea"/>
              </a:rPr>
              <a:t>，</a:t>
            </a:r>
            <a:r>
              <a:rPr lang="zh-CN" altLang="en-US" sz="1400" b="1" noProof="0" dirty="0">
                <a:ln>
                  <a:noFill/>
                </a:ln>
                <a:solidFill>
                  <a:srgbClr val="FF0000"/>
                </a:solidFill>
                <a:effectLst/>
                <a:uLnTx/>
                <a:uFillTx/>
                <a:latin typeface="微软雅黑" panose="020B0503020204020204" charset="-122"/>
                <a:ea typeface="微软雅黑" panose="020B0503020204020204" charset="-122"/>
                <a:cs typeface="+mn-ea"/>
                <a:sym typeface="+mn-ea"/>
              </a:rPr>
              <a:t>减少处理不良事件的花费</a:t>
            </a:r>
            <a:endParaRPr lang="zh-CN" altLang="en-US" sz="1400" b="1" noProof="0" dirty="0">
              <a:ln>
                <a:noFill/>
              </a:ln>
              <a:solidFill>
                <a:srgbClr val="FF0000"/>
              </a:solidFill>
              <a:effectLst/>
              <a:uLnTx/>
              <a:uFillTx/>
              <a:latin typeface="微软雅黑" panose="020B0503020204020204" charset="-122"/>
              <a:ea typeface="微软雅黑" panose="020B0503020204020204" charset="-122"/>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sz="1400" dirty="0">
                <a:latin typeface="微软雅黑" panose="020B0503020204020204" charset="-122"/>
                <a:ea typeface="微软雅黑" panose="020B0503020204020204" charset="-122"/>
                <a:cs typeface="+mn-ea"/>
                <a:sym typeface="+mn-ea"/>
              </a:rPr>
              <a:t>居家自主给药</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sym typeface="+mn-ea"/>
              </a:rPr>
              <a:t>减轻护理经济负担，</a:t>
            </a:r>
            <a:r>
              <a:rPr sz="1400" b="1" dirty="0">
                <a:solidFill>
                  <a:srgbClr val="FF0000"/>
                </a:solidFill>
                <a:latin typeface="微软雅黑" panose="020B0503020204020204" charset="-122"/>
                <a:ea typeface="微软雅黑" panose="020B0503020204020204" charset="-122"/>
                <a:cs typeface="宋体" panose="02010600030101010101" pitchFamily="2" charset="-122"/>
                <a:sym typeface="+mn-ea"/>
              </a:rPr>
              <a:t>节约社会医疗成本</a:t>
            </a:r>
            <a:r>
              <a:rPr lang="zh-CN" sz="1400" b="1" dirty="0">
                <a:solidFill>
                  <a:srgbClr val="FF0000"/>
                </a:solidFill>
                <a:latin typeface="微软雅黑" panose="020B0503020204020204" charset="-122"/>
                <a:ea typeface="微软雅黑" panose="020B0503020204020204" charset="-122"/>
                <a:cs typeface="宋体" panose="02010600030101010101" pitchFamily="2" charset="-122"/>
                <a:sym typeface="+mn-ea"/>
              </a:rPr>
              <a:t>。</a:t>
            </a:r>
            <a:endParaRPr lang="zh-CN" sz="1400" dirty="0">
              <a:latin typeface="微软雅黑" panose="020B0503020204020204" charset="-122"/>
              <a:ea typeface="微软雅黑" panose="020B0503020204020204" charset="-122"/>
              <a:cs typeface="+mn-ea"/>
              <a:sym typeface="+mn-ea"/>
            </a:endParaRPr>
          </a:p>
          <a:p>
            <a:pPr indent="0" algn="l">
              <a:lnSpc>
                <a:spcPct val="130000"/>
              </a:lnSpc>
              <a:buNone/>
            </a:pPr>
            <a:endParaRPr lang="zh-CN" altLang="en-US" sz="1400" b="1" dirty="0">
              <a:solidFill>
                <a:srgbClr val="FF0000"/>
              </a:solidFill>
              <a:latin typeface="微软雅黑" panose="020B0503020204020204" charset="-122"/>
              <a:ea typeface="微软雅黑" panose="020B0503020204020204" charset="-122"/>
              <a:cs typeface="+mn-ea"/>
              <a:sym typeface="+mn-ea"/>
            </a:endParaRPr>
          </a:p>
        </p:txBody>
      </p:sp>
      <p:sp>
        <p:nvSpPr>
          <p:cNvPr id="7" name="文本框 6"/>
          <p:cNvSpPr txBox="1"/>
          <p:nvPr/>
        </p:nvSpPr>
        <p:spPr>
          <a:xfrm>
            <a:off x="6639560" y="2253615"/>
            <a:ext cx="4399280" cy="2734310"/>
          </a:xfrm>
          <a:prstGeom prst="rect">
            <a:avLst/>
          </a:prstGeom>
          <a:noFill/>
          <a:ln>
            <a:noFill/>
          </a:ln>
        </p:spPr>
        <p:txBody>
          <a:bodyPr wrap="square" rtlCol="0" anchor="t">
            <a:noAutofit/>
          </a:bodyPr>
          <a:p>
            <a:pPr marL="212090" indent="-212090" fontAlgn="auto">
              <a:lnSpc>
                <a:spcPct val="120000"/>
              </a:lnSpc>
              <a:spcBef>
                <a:spcPts val="0"/>
              </a:spcBef>
              <a:spcAft>
                <a:spcPts val="0"/>
              </a:spcAft>
              <a:buClr>
                <a:srgbClr val="000000"/>
              </a:buClr>
              <a:buSzPct val="60000"/>
              <a:buFont typeface="Wingdings" panose="05000000000000000000" charset="0"/>
              <a:buChar char="l"/>
            </a:pP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解决了</a:t>
            </a:r>
            <a:r>
              <a:rPr lang="zh-CN" altLang="en-US" sz="1600">
                <a:latin typeface="微软雅黑" panose="020B0503020204020204" charset="-122"/>
                <a:ea typeface="微软雅黑" panose="020B0503020204020204" charset="-122"/>
                <a:cs typeface="微软雅黑" panose="020B0503020204020204" charset="-122"/>
                <a:sym typeface="+mn-ea"/>
              </a:rPr>
              <a:t>ALS患者</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实际治疗中</a:t>
            </a:r>
            <a:r>
              <a:rPr lang="zh-CN" altLang="en-US" sz="1600">
                <a:latin typeface="微软雅黑" panose="020B0503020204020204" charset="-122"/>
                <a:ea typeface="微软雅黑" panose="020B0503020204020204" charset="-122"/>
                <a:cs typeface="微软雅黑" panose="020B0503020204020204" charset="-122"/>
                <a:sym typeface="+mn-ea"/>
              </a:rPr>
              <a:t>使用</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依达拉奉</a:t>
            </a:r>
            <a:r>
              <a:rPr lang="zh-CN" altLang="en-US" sz="1600">
                <a:latin typeface="微软雅黑" panose="020B0503020204020204" charset="-122"/>
                <a:ea typeface="微软雅黑" panose="020B0503020204020204" charset="-122"/>
                <a:cs typeface="微软雅黑" panose="020B0503020204020204" charset="-122"/>
                <a:sym typeface="+mn-ea"/>
              </a:rPr>
              <a:t>注射剂型无法实现的</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普及性，解决了</a:t>
            </a:r>
            <a:r>
              <a:rPr lang="zh-CN" altLang="en-US" sz="1600">
                <a:latin typeface="微软雅黑" panose="020B0503020204020204" charset="-122"/>
                <a:ea typeface="微软雅黑" panose="020B0503020204020204" charset="-122"/>
                <a:cs typeface="微软雅黑" panose="020B0503020204020204" charset="-122"/>
                <a:sym typeface="+mn-ea"/>
              </a:rPr>
              <a:t>多数患者无法足疗程使用依达拉奉实现</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治疗获益的亟需性</a:t>
            </a:r>
            <a:endPar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0"/>
              </a:spcAft>
              <a:buClr>
                <a:srgbClr val="000000"/>
              </a:buClr>
              <a:buSzPct val="60000"/>
              <a:buFont typeface="Wingdings" panose="05000000000000000000" charset="0"/>
              <a:buNone/>
            </a:pPr>
            <a:endPar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212090" indent="-212090" fontAlgn="auto">
              <a:lnSpc>
                <a:spcPct val="120000"/>
              </a:lnSpc>
              <a:spcBef>
                <a:spcPts val="0"/>
              </a:spcBef>
              <a:spcAft>
                <a:spcPts val="0"/>
              </a:spcAft>
              <a:buClr>
                <a:srgbClr val="000000"/>
              </a:buClr>
              <a:buSzPct val="60000"/>
              <a:buFont typeface="Wingdings" panose="05000000000000000000" charset="0"/>
              <a:buChar char="l"/>
            </a:pP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实现了</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ALS</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患者</a:t>
            </a:r>
            <a:r>
              <a:rPr lang="zh-CN" sz="1600" b="1">
                <a:solidFill>
                  <a:srgbClr val="FF0000"/>
                </a:solidFill>
                <a:latin typeface="微软雅黑" panose="020B0503020204020204" charset="-122"/>
                <a:ea typeface="微软雅黑" panose="020B0503020204020204" charset="-122"/>
                <a:cs typeface="微软雅黑" panose="020B0503020204020204" charset="-122"/>
                <a:sym typeface="+mn-ea"/>
              </a:rPr>
              <a:t>居家自主给药，</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便捷安全</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212090" indent="-212090" fontAlgn="auto">
              <a:lnSpc>
                <a:spcPct val="120000"/>
              </a:lnSpc>
              <a:spcBef>
                <a:spcPts val="0"/>
              </a:spcBef>
              <a:spcAft>
                <a:spcPts val="0"/>
              </a:spcAft>
              <a:buClr>
                <a:srgbClr val="000000"/>
              </a:buClr>
              <a:buSzPct val="60000"/>
              <a:buFont typeface="Wingdings" panose="05000000000000000000" charset="0"/>
              <a:buChar char="l"/>
            </a:pP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a:p>
            <a:pPr marL="212090" indent="-212090" fontAlgn="auto">
              <a:lnSpc>
                <a:spcPct val="120000"/>
              </a:lnSpc>
              <a:spcBef>
                <a:spcPts val="0"/>
              </a:spcBef>
              <a:spcAft>
                <a:spcPts val="0"/>
              </a:spcAft>
              <a:buClr>
                <a:srgbClr val="000000"/>
              </a:buClr>
              <a:buSzPct val="60000"/>
              <a:buFont typeface="Wingdings" panose="05000000000000000000" charset="0"/>
              <a:buChar char="l"/>
            </a:pPr>
            <a:r>
              <a:rPr lang="zh-CN" sz="1600" b="1">
                <a:solidFill>
                  <a:srgbClr val="FF0000"/>
                </a:solidFill>
                <a:latin typeface="微软雅黑" panose="020B0503020204020204" charset="-122"/>
                <a:ea typeface="微软雅黑" panose="020B0503020204020204" charset="-122"/>
                <a:cs typeface="微软雅黑" panose="020B0503020204020204" charset="-122"/>
                <a:sym typeface="+mn-ea"/>
              </a:rPr>
              <a:t>极大降低了</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ALS</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患者</a:t>
            </a:r>
            <a:r>
              <a:rPr lang="zh-CN" sz="1600">
                <a:solidFill>
                  <a:schemeClr val="tx1"/>
                </a:solidFill>
                <a:latin typeface="微软雅黑" panose="020B0503020204020204" charset="-122"/>
                <a:ea typeface="微软雅黑" panose="020B0503020204020204" charset="-122"/>
                <a:cs typeface="微软雅黑" panose="020B0503020204020204" charset="-122"/>
                <a:sym typeface="+mn-ea"/>
              </a:rPr>
              <a:t>因住院输液治疗带来的</a:t>
            </a:r>
            <a:r>
              <a:rPr lang="zh-CN" sz="1600" b="1">
                <a:solidFill>
                  <a:srgbClr val="FF0000"/>
                </a:solidFill>
                <a:latin typeface="微软雅黑" panose="020B0503020204020204" charset="-122"/>
                <a:ea typeface="微软雅黑" panose="020B0503020204020204" charset="-122"/>
                <a:cs typeface="微软雅黑" panose="020B0503020204020204" charset="-122"/>
                <a:sym typeface="+mn-ea"/>
              </a:rPr>
              <a:t>医疗资源占用，社会经济性更优。</a:t>
            </a:r>
            <a:endPar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399415" y="2246630"/>
            <a:ext cx="4679315" cy="1169670"/>
          </a:xfrm>
          <a:prstGeom prst="rect">
            <a:avLst/>
          </a:prstGeom>
          <a:noFill/>
          <a:ln>
            <a:noFill/>
          </a:ln>
        </p:spPr>
        <p:txBody>
          <a:bodyPr wrap="square" rtlCol="0" anchor="t">
            <a:noAutofit/>
          </a:bodyPr>
          <a:p>
            <a:pPr marL="212090" indent="-212090" algn="l" fontAlgn="auto">
              <a:lnSpc>
                <a:spcPct val="150000"/>
              </a:lnSpc>
              <a:buClr>
                <a:srgbClr val="000000"/>
              </a:buClr>
              <a:buSzPct val="60000"/>
              <a:buFont typeface="Wingdings" panose="05000000000000000000" charset="0"/>
              <a:buChar char="l"/>
            </a:pPr>
            <a:r>
              <a:rPr lang="zh-CN" altLang="en-US" sz="1400" dirty="0">
                <a:latin typeface="微软雅黑" panose="020B0503020204020204" charset="-122"/>
                <a:ea typeface="微软雅黑" panose="020B0503020204020204" charset="-122"/>
                <a:cs typeface="+mn-ea"/>
                <a:sym typeface="+mn-ea"/>
              </a:rPr>
              <a:t>运用舌下给药方式实现了与注射剂型</a:t>
            </a:r>
            <a:r>
              <a:rPr lang="zh-CN" altLang="en-US" sz="1400" b="1" dirty="0">
                <a:solidFill>
                  <a:srgbClr val="FF0000"/>
                </a:solidFill>
                <a:latin typeface="微软雅黑" panose="020B0503020204020204" charset="-122"/>
                <a:ea typeface="微软雅黑" panose="020B0503020204020204" charset="-122"/>
                <a:cs typeface="+mn-ea"/>
                <a:sym typeface="+mn-ea"/>
              </a:rPr>
              <a:t>生物等效</a:t>
            </a:r>
            <a:endParaRPr lang="zh-CN" altLang="en-US" sz="1400" b="1" dirty="0">
              <a:latin typeface="微软雅黑" panose="020B0503020204020204" charset="-122"/>
              <a:ea typeface="微软雅黑" panose="020B0503020204020204" charset="-122"/>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dirty="0">
                <a:solidFill>
                  <a:schemeClr val="tx1"/>
                </a:solidFill>
                <a:latin typeface="微软雅黑" panose="020B0503020204020204" charset="-122"/>
                <a:ea typeface="微软雅黑" panose="020B0503020204020204" charset="-122"/>
                <a:cs typeface="+mn-ea"/>
                <a:sym typeface="+mn-ea"/>
              </a:rPr>
              <a:t>成功</a:t>
            </a:r>
            <a:r>
              <a:rPr lang="zh-CN" altLang="en-US" sz="1400" b="1" dirty="0">
                <a:solidFill>
                  <a:srgbClr val="FF0000"/>
                </a:solidFill>
                <a:latin typeface="微软雅黑" panose="020B0503020204020204" charset="-122"/>
                <a:ea typeface="微软雅黑" panose="020B0503020204020204" charset="-122"/>
                <a:cs typeface="+mn-ea"/>
                <a:sym typeface="+mn-ea"/>
              </a:rPr>
              <a:t>克服了</a:t>
            </a:r>
            <a:r>
              <a:rPr lang="zh-CN" altLang="en-US" sz="1400" dirty="0">
                <a:solidFill>
                  <a:schemeClr val="tx1"/>
                </a:solidFill>
                <a:latin typeface="微软雅黑" panose="020B0503020204020204" charset="-122"/>
                <a:ea typeface="微软雅黑" panose="020B0503020204020204" charset="-122"/>
                <a:cs typeface="+mn-ea"/>
                <a:sym typeface="+mn-ea"/>
              </a:rPr>
              <a:t>依达拉奉</a:t>
            </a:r>
            <a:r>
              <a:rPr lang="zh-CN" altLang="en-US" sz="1400" b="1" dirty="0">
                <a:solidFill>
                  <a:srgbClr val="FF0000"/>
                </a:solidFill>
                <a:latin typeface="微软雅黑" panose="020B0503020204020204" charset="-122"/>
                <a:ea typeface="微软雅黑" panose="020B0503020204020204" charset="-122"/>
                <a:cs typeface="+mn-ea"/>
                <a:sym typeface="+mn-ea"/>
              </a:rPr>
              <a:t>口服难、吸收生物利用度低、不稳定易氧化</a:t>
            </a:r>
            <a:r>
              <a:rPr lang="zh-CN" altLang="en-US" sz="1400" dirty="0">
                <a:solidFill>
                  <a:schemeClr val="tx1"/>
                </a:solidFill>
                <a:latin typeface="微软雅黑" panose="020B0503020204020204" charset="-122"/>
                <a:ea typeface="微软雅黑" panose="020B0503020204020204" charset="-122"/>
                <a:cs typeface="+mn-ea"/>
                <a:sym typeface="+mn-ea"/>
              </a:rPr>
              <a:t>的技术难点</a:t>
            </a:r>
            <a:endParaRPr lang="zh-CN" altLang="en-US" sz="1400" dirty="0">
              <a:latin typeface="微软雅黑" panose="020B0503020204020204" charset="-122"/>
              <a:ea typeface="微软雅黑" panose="020B0503020204020204" charset="-122"/>
              <a:cs typeface="+mn-ea"/>
              <a:sym typeface="+mn-ea"/>
            </a:endParaRPr>
          </a:p>
        </p:txBody>
      </p:sp>
      <p:sp>
        <p:nvSpPr>
          <p:cNvPr id="3" name="文本框 2"/>
          <p:cNvSpPr txBox="1"/>
          <p:nvPr/>
        </p:nvSpPr>
        <p:spPr>
          <a:xfrm>
            <a:off x="1229360" y="1874520"/>
            <a:ext cx="2280285" cy="379095"/>
          </a:xfrm>
          <a:prstGeom prst="rect">
            <a:avLst/>
          </a:prstGeom>
          <a:noFill/>
          <a:ln>
            <a:noFill/>
          </a:ln>
        </p:spPr>
        <p:txBody>
          <a:bodyPr wrap="square" rtlCol="0" anchor="t">
            <a:noAutofit/>
          </a:bodyPr>
          <a:p>
            <a:pPr indent="0" algn="ctr">
              <a:lnSpc>
                <a:spcPct val="100000"/>
              </a:lnSpc>
              <a:buClr>
                <a:srgbClr val="000000"/>
              </a:buClr>
              <a:buFont typeface="Wingdings" panose="05000000000000000000" charset="0"/>
              <a:buNone/>
            </a:pPr>
            <a:r>
              <a:rPr lang="zh-CN" altLang="en-US" b="1" dirty="0">
                <a:solidFill>
                  <a:schemeClr val="tx1"/>
                </a:solidFill>
                <a:latin typeface="微软雅黑" panose="020B0503020204020204" charset="-122"/>
                <a:ea typeface="微软雅黑" panose="020B0503020204020204" charset="-122"/>
                <a:cs typeface="+mn-ea"/>
                <a:sym typeface="+mn-ea"/>
              </a:rPr>
              <a:t>机制创新</a:t>
            </a:r>
            <a:endParaRPr lang="zh-CN" altLang="en-US" b="1" dirty="0">
              <a:solidFill>
                <a:schemeClr val="tx1"/>
              </a:solidFill>
              <a:latin typeface="微软雅黑" panose="020B0503020204020204" charset="-122"/>
              <a:ea typeface="微软雅黑" panose="020B0503020204020204" charset="-122"/>
              <a:cs typeface="+mn-ea"/>
              <a:sym typeface="+mn-ea"/>
            </a:endParaRPr>
          </a:p>
        </p:txBody>
      </p:sp>
      <p:sp>
        <p:nvSpPr>
          <p:cNvPr id="5" name="圆角矩形 4"/>
          <p:cNvSpPr/>
          <p:nvPr/>
        </p:nvSpPr>
        <p:spPr>
          <a:xfrm>
            <a:off x="399415" y="3963035"/>
            <a:ext cx="4980940" cy="1972945"/>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1226820" y="4053840"/>
            <a:ext cx="2280285" cy="379095"/>
          </a:xfrm>
          <a:prstGeom prst="rect">
            <a:avLst/>
          </a:prstGeom>
          <a:noFill/>
          <a:ln>
            <a:noFill/>
          </a:ln>
        </p:spPr>
        <p:txBody>
          <a:bodyPr wrap="square" rtlCol="0" anchor="t">
            <a:noAutofit/>
          </a:bodyPr>
          <a:p>
            <a:pPr indent="0" algn="ctr">
              <a:lnSpc>
                <a:spcPct val="100000"/>
              </a:lnSpc>
              <a:buClr>
                <a:srgbClr val="000000"/>
              </a:buClr>
              <a:buFont typeface="Wingdings" panose="05000000000000000000" charset="0"/>
              <a:buNone/>
            </a:pPr>
            <a:r>
              <a:rPr lang="zh-CN" altLang="en-US" b="1" dirty="0">
                <a:solidFill>
                  <a:schemeClr val="tx1"/>
                </a:solidFill>
                <a:latin typeface="微软雅黑" panose="020B0503020204020204" charset="-122"/>
                <a:ea typeface="微软雅黑" panose="020B0503020204020204" charset="-122"/>
                <a:cs typeface="+mn-ea"/>
                <a:sym typeface="+mn-ea"/>
              </a:rPr>
              <a:t>应用创新</a:t>
            </a:r>
            <a:endParaRPr lang="zh-CN" altLang="en-US" b="1" dirty="0">
              <a:solidFill>
                <a:schemeClr val="tx1"/>
              </a:solidFill>
              <a:latin typeface="微软雅黑" panose="020B0503020204020204" charset="-122"/>
              <a:ea typeface="微软雅黑" panose="020B0503020204020204" charset="-122"/>
              <a:cs typeface="+mn-ea"/>
              <a:sym typeface="+mn-ea"/>
            </a:endParaRPr>
          </a:p>
        </p:txBody>
      </p:sp>
      <p:sp>
        <p:nvSpPr>
          <p:cNvPr id="6" name="圆角矩形 5"/>
          <p:cNvSpPr/>
          <p:nvPr/>
        </p:nvSpPr>
        <p:spPr>
          <a:xfrm>
            <a:off x="6318885" y="2165985"/>
            <a:ext cx="5275580" cy="2957195"/>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BLOCK" val="0"/>
  <p:tag name="KSO_WM_UNIT_DEC_AREA_ID" val="a8f1a356cb344bfa8f17d5d9d82ba2ef"/>
  <p:tag name="KSO_WM_UNIT_HIGHLIGHT" val="0"/>
  <p:tag name="KSO_WM_UNIT_COMPATIBLE" val="0"/>
  <p:tag name="KSO_WM_UNIT_DIAGRAM_ISNUMVISUAL" val="0"/>
  <p:tag name="KSO_WM_UNIT_DIAGRAM_ISREFERUNIT" val="0"/>
  <p:tag name="KSO_WM_UNIT_ID" val="custom20224728_6*l_h_i*1_1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1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1.xml><?xml version="1.0" encoding="utf-8"?>
<p:tagLst xmlns:p="http://schemas.openxmlformats.org/presentationml/2006/main">
  <p:tag name="KSO_WM_UNIT_BLOCK" val="0"/>
  <p:tag name="KSO_WM_UNIT_DEC_AREA_ID" val="8a54e36e383a48d59138b3e1964633aa"/>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custom20224728_6*l_h_a*1_4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2.xml><?xml version="1.0" encoding="utf-8"?>
<p:tagLst xmlns:p="http://schemas.openxmlformats.org/presentationml/2006/main">
  <p:tag name="KSO_WM_UNIT_BLOCK" val="0"/>
  <p:tag name="KSO_WM_UNIT_DEC_AREA_ID" val="fc05f51f1e454fc6b7c22de2e62a36a0"/>
  <p:tag name="KSO_WM_UNIT_HIGHLIGHT" val="0"/>
  <p:tag name="KSO_WM_UNIT_COMPATIBLE" val="0"/>
  <p:tag name="KSO_WM_UNIT_DIAGRAM_ISNUMVISUAL" val="0"/>
  <p:tag name="KSO_WM_UNIT_DIAGRAM_ISREFERUNIT" val="0"/>
  <p:tag name="KSO_WM_UNIT_ID" val="custom20224728_6*l_h_i*1_4_1"/>
  <p:tag name="KSO_WM_TEMPLATE_CATEGORY" val="custom"/>
  <p:tag name="KSO_WM_TEMPLATE_INDEX" val="20224728"/>
  <p:tag name="KSO_WM_UNIT_LAYERLEVEL" val="1_1_1"/>
  <p:tag name="KSO_WM_TAG_VERSION" val="1.0"/>
  <p:tag name="KSO_WM_BEAUTIFY_FLAG" val="#wm#"/>
  <p:tag name="KSO_WM_UNIT_TYPE" val="l_h_i"/>
  <p:tag name="KSO_WM_UNIT_INDEX" val="1_4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3.xml><?xml version="1.0" encoding="utf-8"?>
<p:tagLst xmlns:p="http://schemas.openxmlformats.org/presentationml/2006/main">
  <p:tag name="KSO_WM_UNIT_BLOCK" val="0"/>
  <p:tag name="KSO_WM_UNIT_DEC_AREA_ID" val="e79ba9885f104c458b0030d590b2c4f8"/>
  <p:tag name="KSO_WM_UNIT_HIGHLIGHT" val="0"/>
  <p:tag name="KSO_WM_UNIT_COMPATIBLE" val="0"/>
  <p:tag name="KSO_WM_UNIT_DIAGRAM_ISNUMVISUAL" val="0"/>
  <p:tag name="KSO_WM_UNIT_DIAGRAM_ISREFERUNIT" val="0"/>
  <p:tag name="KSO_WM_UNIT_ID" val="custom20224728_6*l_h_i*1_4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4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4.xml><?xml version="1.0" encoding="utf-8"?>
<p:tagLst xmlns:p="http://schemas.openxmlformats.org/presentationml/2006/main">
  <p:tag name="KSO_WM_UNIT_BLOCK" val="0"/>
  <p:tag name="KSO_WM_UNIT_DEC_AREA_ID" val="1d35dd7f546c40bcaf010fcd24d0dc3c"/>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custom20224728_6*l_h_a*1_2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5.xml><?xml version="1.0" encoding="utf-8"?>
<p:tagLst xmlns:p="http://schemas.openxmlformats.org/presentationml/2006/main">
  <p:tag name="KSO_WM_UNIT_BLOCK" val="0"/>
  <p:tag name="KSO_WM_UNIT_DEC_AREA_ID" val="7aa4ef77baaa47dca560d30091f651ba"/>
  <p:tag name="KSO_WM_UNIT_HIGHLIGHT" val="0"/>
  <p:tag name="KSO_WM_UNIT_COMPATIBLE" val="0"/>
  <p:tag name="KSO_WM_UNIT_DIAGRAM_ISNUMVISUAL" val="0"/>
  <p:tag name="KSO_WM_UNIT_DIAGRAM_ISREFERUNIT" val="0"/>
  <p:tag name="KSO_WM_UNIT_ID" val="custom20224728_6*l_h_i*1_2_1"/>
  <p:tag name="KSO_WM_TEMPLATE_CATEGORY" val="custom"/>
  <p:tag name="KSO_WM_TEMPLATE_INDEX" val="20224728"/>
  <p:tag name="KSO_WM_UNIT_LAYERLEVEL" val="1_1_1"/>
  <p:tag name="KSO_WM_TAG_VERSION" val="1.0"/>
  <p:tag name="KSO_WM_BEAUTIFY_FLAG" val="#wm#"/>
  <p:tag name="KSO_WM_UNIT_TYPE" val="l_h_i"/>
  <p:tag name="KSO_WM_UNIT_INDEX" val="1_2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6.xml><?xml version="1.0" encoding="utf-8"?>
<p:tagLst xmlns:p="http://schemas.openxmlformats.org/presentationml/2006/main">
  <p:tag name="KSO_WM_UNIT_BLOCK" val="0"/>
  <p:tag name="KSO_WM_UNIT_DEC_AREA_ID" val="d5721a9112ce4edaa4156f9e6cd03488"/>
  <p:tag name="KSO_WM_UNIT_HIGHLIGHT" val="0"/>
  <p:tag name="KSO_WM_UNIT_COMPATIBLE" val="0"/>
  <p:tag name="KSO_WM_UNIT_DIAGRAM_ISNUMVISUAL" val="0"/>
  <p:tag name="KSO_WM_UNIT_DIAGRAM_ISREFERUNIT" val="0"/>
  <p:tag name="KSO_WM_UNIT_ID" val="custom20224728_6*l_h_i*1_2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2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7.xml><?xml version="1.0" encoding="utf-8"?>
<p:tagLst xmlns:p="http://schemas.openxmlformats.org/presentationml/2006/main">
  <p:tag name="KSO_WM_UNIT_BLOCK" val="0"/>
  <p:tag name="KSO_WM_UNIT_DEC_AREA_ID" val="10c7630a72514aa8b55077c8fcbcc232"/>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custom20224728_6*l_h_a*1_5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8.xml><?xml version="1.0" encoding="utf-8"?>
<p:tagLst xmlns:p="http://schemas.openxmlformats.org/presentationml/2006/main">
  <p:tag name="KSO_WM_UNIT_BLOCK" val="0"/>
  <p:tag name="KSO_WM_UNIT_DEC_AREA_ID" val="84b8b90b09d3434a9d93859d565aada3"/>
  <p:tag name="KSO_WM_UNIT_HIGHLIGHT" val="0"/>
  <p:tag name="KSO_WM_UNIT_COMPATIBLE" val="0"/>
  <p:tag name="KSO_WM_UNIT_DIAGRAM_ISNUMVISUAL" val="0"/>
  <p:tag name="KSO_WM_UNIT_DIAGRAM_ISREFERUNIT" val="0"/>
  <p:tag name="KSO_WM_UNIT_ID" val="custom20224728_6*l_h_i*1_5_1"/>
  <p:tag name="KSO_WM_TEMPLATE_CATEGORY" val="custom"/>
  <p:tag name="KSO_WM_TEMPLATE_INDEX" val="20224728"/>
  <p:tag name="KSO_WM_UNIT_LAYERLEVEL" val="1_1_1"/>
  <p:tag name="KSO_WM_TAG_VERSION" val="1.0"/>
  <p:tag name="KSO_WM_BEAUTIFY_FLAG" val="#wm#"/>
  <p:tag name="KSO_WM_UNIT_TYPE" val="l_h_i"/>
  <p:tag name="KSO_WM_UNIT_INDEX" val="1_5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9.xml><?xml version="1.0" encoding="utf-8"?>
<p:tagLst xmlns:p="http://schemas.openxmlformats.org/presentationml/2006/main">
  <p:tag name="KSO_WM_UNIT_BLOCK" val="0"/>
  <p:tag name="KSO_WM_UNIT_DEC_AREA_ID" val="9f6bda5ed2694d45a2019f4a8d088dce"/>
  <p:tag name="KSO_WM_UNIT_HIGHLIGHT" val="0"/>
  <p:tag name="KSO_WM_UNIT_COMPATIBLE" val="0"/>
  <p:tag name="KSO_WM_UNIT_DIAGRAM_ISNUMVISUAL" val="0"/>
  <p:tag name="KSO_WM_UNIT_DIAGRAM_ISREFERUNIT" val="0"/>
  <p:tag name="KSO_WM_UNIT_ID" val="custom20224728_6*l_h_i*1_5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5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xml><?xml version="1.0" encoding="utf-8"?>
<p:tagLst xmlns:p="http://schemas.openxmlformats.org/presentationml/2006/main">
  <p:tag name="KSO_WM_UNIT_BLOCK" val="0"/>
  <p:tag name="KSO_WM_UNIT_DEC_AREA_ID" val="63e985ad244c46cbb7c91ac146099113"/>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custom20224728_6*l_h_a*1_3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21.xml><?xml version="1.0" encoding="utf-8"?>
<p:tagLst xmlns:p="http://schemas.openxmlformats.org/presentationml/2006/main">
  <p:tag name="KSO_WM_UNIT_BLOCK" val="0"/>
  <p:tag name="KSO_WM_UNIT_DEC_AREA_ID" val="29b814bbdea942e6a08689d2c1abde18"/>
  <p:tag name="KSO_WM_UNIT_HIGHLIGHT" val="0"/>
  <p:tag name="KSO_WM_UNIT_COMPATIBLE" val="0"/>
  <p:tag name="KSO_WM_UNIT_DIAGRAM_ISNUMVISUAL" val="0"/>
  <p:tag name="KSO_WM_UNIT_DIAGRAM_ISREFERUNIT" val="0"/>
  <p:tag name="KSO_WM_UNIT_ID" val="custom20224728_6*l_h_i*1_3_1"/>
  <p:tag name="KSO_WM_TEMPLATE_CATEGORY" val="custom"/>
  <p:tag name="KSO_WM_TEMPLATE_INDEX" val="20224728"/>
  <p:tag name="KSO_WM_UNIT_LAYERLEVEL" val="1_1_1"/>
  <p:tag name="KSO_WM_TAG_VERSION" val="1.0"/>
  <p:tag name="KSO_WM_BEAUTIFY_FLAG" val="#wm#"/>
  <p:tag name="KSO_WM_UNIT_TYPE" val="l_h_i"/>
  <p:tag name="KSO_WM_UNIT_INDEX" val="1_3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22.xml><?xml version="1.0" encoding="utf-8"?>
<p:tagLst xmlns:p="http://schemas.openxmlformats.org/presentationml/2006/main">
  <p:tag name="KSO_WM_UNIT_BLOCK" val="0"/>
  <p:tag name="KSO_WM_UNIT_DEC_AREA_ID" val="64ea838e57ef4db6abe3d64d2b4963bc"/>
  <p:tag name="KSO_WM_UNIT_HIGHLIGHT" val="0"/>
  <p:tag name="KSO_WM_UNIT_COMPATIBLE" val="0"/>
  <p:tag name="KSO_WM_UNIT_DIAGRAM_ISNUMVISUAL" val="0"/>
  <p:tag name="KSO_WM_UNIT_DIAGRAM_ISREFERUNIT" val="0"/>
  <p:tag name="KSO_WM_UNIT_ID" val="custom20224728_6*l_h_i*1_3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3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23.xml><?xml version="1.0" encoding="utf-8"?>
<p:tagLst xmlns:p="http://schemas.openxmlformats.org/presentationml/2006/main">
  <p:tag name="KSO_WM_UNIT_DEFAULT_FONT" val="44;48;2"/>
  <p:tag name="KSO_WM_UNIT_BLOCK" val="0"/>
  <p:tag name="KSO_WM_UNIT_DEC_AREA_ID" val="3e5012b91d4f4a73830dd64440dc819e"/>
  <p:tag name="KSO_WM_UNIT_ISCONTENTSTITLE" val="0"/>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24728_6*a*1"/>
  <p:tag name="KSO_WM_TEMPLATE_CATEGORY" val="custom"/>
  <p:tag name="KSO_WM_TEMPLATE_INDEX" val="20224728"/>
  <p:tag name="KSO_WM_UNIT_LAYERLEVEL" val="1"/>
  <p:tag name="KSO_WM_TAG_VERSION" val="1.0"/>
  <p:tag name="KSO_WM_BEAUTIFY_FLAG" val="#wm#"/>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Lst>
</file>

<file path=ppt/tags/tag24.xml><?xml version="1.0" encoding="utf-8"?>
<p:tagLst xmlns:p="http://schemas.openxmlformats.org/presentationml/2006/main">
  <p:tag name="KSO_WM_UNIT_DEFAULT_FONT" val="28;32;2"/>
  <p:tag name="KSO_WM_UNIT_BLOCK" val="0"/>
  <p:tag name="KSO_WM_UNIT_DEC_AREA_ID" val="7db76a0de6fc45e0a914026dd4a787ce"/>
  <p:tag name="KSO_WM_UNIT_ISCONTENTSTITLE" val="0"/>
  <p:tag name="KSO_WM_UNIT_ISNUMDGMTITLE" val="0"/>
  <p:tag name="KSO_WM_UNIT_PRESET_TEXT" val="CONTENTS"/>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1"/>
  <p:tag name="KSO_WM_UNIT_ID" val="custom20224728_6*b*1"/>
  <p:tag name="KSO_WM_TEMPLATE_CATEGORY" val="custom"/>
  <p:tag name="KSO_WM_TEMPLATE_INDEX" val="20224728"/>
  <p:tag name="KSO_WM_UNIT_LAYERLEVEL" val="1"/>
  <p:tag name="KSO_WM_TAG_VERSION" val="1.0"/>
  <p:tag name="KSO_WM_BEAUTIFY_FLAG" val="#wm#"/>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4"/>
  <p:tag name="KSO_WM_UNIT_TEXT_FILL_FORE_SCHEMECOLOR_INDEX" val="5"/>
  <p:tag name="KSO_WM_UNIT_TEXT_FILL_TYPE" val="1"/>
  <p:tag name="KSO_WM_UNIT_USESOURCEFORMAT_APPLY" val="1"/>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ABLE_BEAUTIFY" val="smartTable{96c4ed2d-bc94-42cd-a74e-8b35eb092408}"/>
  <p:tag name="TABLE_ENDDRAG_ORIGIN_RECT" val="472*406"/>
  <p:tag name="TABLE_ENDDRAG_RECT" val="24*101*472*406"/>
</p:tagLst>
</file>

<file path=ppt/tags/tag28.xml><?xml version="1.0" encoding="utf-8"?>
<p:tagLst xmlns:p="http://schemas.openxmlformats.org/presentationml/2006/main">
  <p:tag name="TABLE_ENDDRAG_ORIGIN_RECT" val="420*400"/>
  <p:tag name="TABLE_ENDDRAG_RECT" val="517*101*420*400"/>
  <p:tag name="KSO_WM_UNIT_TABLE_BEAUTIFY" val="smartTable{fac0cddd-740e-4ff6-91ba-74dbb08959fc}"/>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UNIT_TABLE_BEAUTIFY" val="smartTable{c7bc9bb1-4816-4c0e-97dc-2d84c174c99e}"/>
  <p:tag name="TABLE_ENDDRAG_ORIGIN_RECT" val="587*73"/>
  <p:tag name="TABLE_ENDDRAG_RECT" val="244*144*587*73"/>
</p:tagLst>
</file>

<file path=ppt/tags/tag37.xml><?xml version="1.0" encoding="utf-8"?>
<p:tagLst xmlns:p="http://schemas.openxmlformats.org/presentationml/2006/main">
  <p:tag name="KSO_WM_UNIT_TABLE_BEAUTIFY" val="smartTable{c7bc9bb1-4816-4c0e-97dc-2d84c174c99e}"/>
  <p:tag name="TABLE_ENDDRAG_ORIGIN_RECT" val="586*32"/>
  <p:tag name="TABLE_ENDDRAG_RECT" val="244*253*586*32"/>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TABLE_ENDDRAG_ORIGIN_RECT" val="868*325"/>
  <p:tag name="TABLE_ENDDRAG_RECT" val="40*176*868*325"/>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TABLE_ENDDRAG_ORIGIN_RECT" val="408*150"/>
  <p:tag name="TABLE_ENDDRAG_RECT" val="486*158*408*150"/>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COMMONDATA" val="eyJoZGlkIjoiZjU3YjM4MDMwMzVmZGIxMDc0YjliYzBjMzA2M2I4OWMifQ=="/>
  <p:tag name="KSO_WPP_MARK_KEY" val="0fdf8c93-caf7-4553-ad5a-34c28b67304c"/>
  <p:tag name="commondata" val="eyJoZGlkIjoiNDY3YTMyM2I5ZGJkMDE4YzYyNjExYjY2YThhZTU4YWI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BLOCK" val="0"/>
  <p:tag name="KSO_WM_UNIT_DEC_AREA_ID" val="e2fff6758db047e4be57500b378412e4"/>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8_6*l_h_a*1_1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9.xml><?xml version="1.0" encoding="utf-8"?>
<p:tagLst xmlns:p="http://schemas.openxmlformats.org/presentationml/2006/main">
  <p:tag name="KSO_WM_UNIT_BLOCK" val="0"/>
  <p:tag name="KSO_WM_UNIT_DEC_AREA_ID" val="9d02e76e54f14d6c9b4a4bfc95e91faa"/>
  <p:tag name="KSO_WM_UNIT_HIGHLIGHT" val="0"/>
  <p:tag name="KSO_WM_UNIT_COMPATIBLE" val="0"/>
  <p:tag name="KSO_WM_UNIT_DIAGRAM_ISNUMVISUAL" val="0"/>
  <p:tag name="KSO_WM_UNIT_DIAGRAM_ISREFERUNIT" val="0"/>
  <p:tag name="KSO_WM_UNIT_ID" val="custom20224728_6*l_h_i*1_1_1"/>
  <p:tag name="KSO_WM_TEMPLATE_CATEGORY" val="custom"/>
  <p:tag name="KSO_WM_TEMPLATE_INDEX" val="20224728"/>
  <p:tag name="KSO_WM_UNIT_LAYERLEVEL" val="1_1_1"/>
  <p:tag name="KSO_WM_TAG_VERSION" val="1.0"/>
  <p:tag name="KSO_WM_BEAUTIFY_FLAG" val="#wm#"/>
  <p:tag name="KSO_WM_UNIT_TYPE" val="l_h_i"/>
  <p:tag name="KSO_WM_UNIT_INDEX" val="1_1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5BA194"/>
      </a:accent1>
      <a:accent2>
        <a:srgbClr val="ED7D31"/>
      </a:accent2>
      <a:accent3>
        <a:srgbClr val="A5A5A5"/>
      </a:accent3>
      <a:accent4>
        <a:srgbClr val="EAB750"/>
      </a:accent4>
      <a:accent5>
        <a:srgbClr val="5B9BD5"/>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3023</Words>
  <Application>WPS 演示</Application>
  <PresentationFormat>宽屏</PresentationFormat>
  <Paragraphs>257</Paragraphs>
  <Slides>11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宋体</vt:lpstr>
      <vt:lpstr>Wingdings</vt:lpstr>
      <vt:lpstr>微软雅黑</vt:lpstr>
      <vt:lpstr>Arial</vt:lpstr>
      <vt:lpstr>Arial Bold</vt:lpstr>
      <vt:lpstr>Times New Roman</vt:lpstr>
      <vt:lpstr>汉仪粗宋 简</vt:lpstr>
      <vt:lpstr>汉仪中黑 简</vt:lpstr>
      <vt:lpstr>Wingdings</vt:lpstr>
      <vt:lpstr>Calibri</vt:lpstr>
      <vt:lpstr>方正大黑体_GBK</vt:lpstr>
      <vt:lpstr>黑体</vt:lpstr>
      <vt:lpstr>Arial Unicode MS</vt:lpstr>
      <vt:lpstr>Verdana</vt:lpstr>
      <vt:lpstr>Office 主题​​</vt:lpstr>
      <vt:lpstr>PowerPoint 演示文稿</vt:lpstr>
      <vt:lpstr>PowerPoint 演示文稿</vt:lpstr>
      <vt:lpstr>1、药物基本信息 1/2</vt:lpstr>
      <vt:lpstr>1、药物基本信息 2/2</vt:lpstr>
      <vt:lpstr>2、安全性</vt:lpstr>
      <vt:lpstr>3、有效性1/3</vt:lpstr>
      <vt:lpstr>3、有效性2/3</vt:lpstr>
      <vt:lpstr>3、有效性3/3</vt:lpstr>
      <vt:lpstr>4、创新性：全球首创、国家2.2类新药</vt:lpstr>
      <vt:lpstr>5、公平性</vt:lpstr>
      <vt:lpstr>依达拉奉舌下片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GY</dc:creator>
  <cp:lastModifiedBy>tanyun</cp:lastModifiedBy>
  <cp:revision>411</cp:revision>
  <dcterms:created xsi:type="dcterms:W3CDTF">2023-07-03T03:02:00Z</dcterms:created>
  <dcterms:modified xsi:type="dcterms:W3CDTF">2024-07-13T14:18:21Z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40CBE832AFE24EDA95AF8FE6322426FF_13</vt:lpwstr>
  </property>
  <property fmtid="{D5CDD505-2E9C-101B-9397-08002B2CF9AE}" pid="3" name="KSOProductBuildVer">
    <vt:lpwstr>2052-11.1.0.14309</vt:lpwstr>
  </property>
</Properties>
</file>