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5"/>
  </p:handoutMasterIdLst>
  <p:sldIdLst>
    <p:sldId id="256" r:id="rId3"/>
    <p:sldId id="257" r:id="rId4"/>
    <p:sldId id="258" r:id="rId5"/>
    <p:sldId id="313" r:id="rId7"/>
    <p:sldId id="312" r:id="rId8"/>
    <p:sldId id="314" r:id="rId9"/>
    <p:sldId id="260" r:id="rId10"/>
    <p:sldId id="261" r:id="rId11"/>
    <p:sldId id="311" r:id="rId12"/>
    <p:sldId id="310" r:id="rId13"/>
    <p:sldId id="335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子锋 林" initials="子锋" lastIdx="1" clrIdx="0"/>
  <p:cmAuthor id="2" name="Administrator" initials="A" lastIdx="8" clrIdx="1"/>
  <p:cmAuthor id="3" name="Olivia" initials="V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7"/>
    <a:srgbClr val="00B050"/>
    <a:srgbClr val="8FACDC"/>
    <a:srgbClr val="5575AC"/>
    <a:srgbClr val="D5E1F2"/>
    <a:srgbClr val="4365A0"/>
    <a:srgbClr val="5284C8"/>
    <a:srgbClr val="477CC5"/>
    <a:srgbClr val="8EABDC"/>
    <a:srgbClr val="58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9726"/>
  </p:normalViewPr>
  <p:slideViewPr>
    <p:cSldViewPr snapToGrid="0">
      <p:cViewPr>
        <p:scale>
          <a:sx n="100" d="100"/>
          <a:sy n="100" d="100"/>
        </p:scale>
        <p:origin x="8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*</a:t>
            </a:r>
            <a:r>
              <a:rPr lang="zh-CN" altLang="en-US" sz="1200" dirty="0"/>
              <a:t>利伐沙班属于</a:t>
            </a:r>
            <a:r>
              <a:rPr lang="en-US" altLang="zh-CN" sz="1200" dirty="0"/>
              <a:t>BCS2</a:t>
            </a:r>
            <a:r>
              <a:rPr lang="zh-CN" altLang="en-US" sz="1200" dirty="0"/>
              <a:t>类低溶高渗性化合物</a:t>
            </a:r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5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mhlw.go.jp/content/11120000/000788359.pdf" TargetMode="Externa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4"/>
          <p:cNvSpPr/>
          <p:nvPr/>
        </p:nvSpPr>
        <p:spPr>
          <a:xfrm>
            <a:off x="4768088" y="2396998"/>
            <a:ext cx="3057143" cy="58369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textbox 8"/>
          <p:cNvSpPr/>
          <p:nvPr/>
        </p:nvSpPr>
        <p:spPr>
          <a:xfrm>
            <a:off x="2261870" y="1248410"/>
            <a:ext cx="7279640" cy="1958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95000"/>
              </a:lnSpc>
            </a:pPr>
            <a:endParaRPr sz="5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97000"/>
              </a:lnSpc>
            </a:pPr>
            <a:r>
              <a:rPr lang="zh-CN" sz="5400" b="1" kern="0" spc="-20" dirty="0">
                <a:solidFill>
                  <a:srgbClr val="0054A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利伐沙班颗粒</a:t>
            </a:r>
            <a:endParaRPr lang="zh-CN" sz="5400" b="1" kern="0" spc="-20" dirty="0">
              <a:solidFill>
                <a:srgbClr val="0054A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4465955" y="3177540"/>
            <a:ext cx="3014345" cy="398145"/>
          </a:xfrm>
          <a:prstGeom prst="rect">
            <a:avLst/>
          </a:prstGeom>
          <a:solidFill>
            <a:srgbClr val="0054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0" algn="l" rtl="0" eaLnBrk="0">
              <a:lnSpc>
                <a:spcPts val="1865"/>
              </a:lnSpc>
              <a:spcBef>
                <a:spcPts val="5"/>
              </a:spcBef>
            </a:pPr>
            <a:r>
              <a:rPr lang="zh-CN" sz="1500" b="1" kern="0" spc="9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江西施美药业股份有限公司</a:t>
            </a:r>
            <a:endParaRPr lang="zh-CN" sz="1500" b="1" kern="0" spc="90" dirty="0">
              <a:solidFill>
                <a:srgbClr val="FFFFFF">
                  <a:alpha val="10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4960" y="106680"/>
            <a:ext cx="1946910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施美力欣</a:t>
            </a:r>
            <a:r>
              <a:rPr lang="zh-CN" altLang="en-US" sz="2400" b="1" spc="300" baseline="300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®</a:t>
            </a:r>
            <a:endParaRPr lang="zh-CN" altLang="en-US" sz="2400" b="1" spc="300" baseline="300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利伐沙班颗粒</a:t>
            </a:r>
            <a:endParaRPr lang="zh-CN" altLang="en-US" sz="1200" b="1" spc="3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90" y="3590925"/>
            <a:ext cx="6108700" cy="2611755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28" name="textbox 128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9621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04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32" name="textbox 132"/>
          <p:cNvSpPr/>
          <p:nvPr/>
        </p:nvSpPr>
        <p:spPr>
          <a:xfrm>
            <a:off x="1800593" y="472418"/>
            <a:ext cx="2595794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7940" algn="l" rtl="0" eaLnBrk="0">
              <a:lnSpc>
                <a:spcPts val="2580"/>
              </a:lnSpc>
              <a:spcBef>
                <a:spcPts val="53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Innovativeness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41331" y="4726399"/>
            <a:ext cx="2342310" cy="64497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1000"/>
              </a:lnSpc>
            </a:pPr>
            <a:endParaRPr sz="7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ctr" rtl="0" eaLnBrk="0">
              <a:lnSpc>
                <a:spcPct val="103000"/>
              </a:lnSpc>
            </a:pPr>
            <a:r>
              <a:rPr sz="3200" b="1" kern="0" spc="8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应用创新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59365" y="864235"/>
            <a:ext cx="1657350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6305" r="3525" b="17374"/>
          <a:stretch>
            <a:fillRect/>
          </a:stretch>
        </p:blipFill>
        <p:spPr>
          <a:xfrm>
            <a:off x="159385" y="2710200"/>
            <a:ext cx="2101977" cy="1875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2525" y="1962150"/>
            <a:ext cx="9610090" cy="1770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本品配成液体后服用，对于儿童、老人及术后患者等吞咽困难或吞咽障碍的患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者</a:t>
            </a: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满足了临床需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求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，填补了剂型空白，</a:t>
            </a:r>
            <a:r>
              <a:rPr lang="zh-CN" altLang="en-US" sz="1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高依从性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对于管饲患者，可直接配制给药，不会造成给药管堵塞，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用药便利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依从性高，安全性好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使用颗粒剂的血药浓度与使用完整片剂的血药浓度无显著差异，较使用碾碎片剂的患者的血药浓度更高，药效稳定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719070" y="1577975"/>
            <a:ext cx="7265670" cy="60007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国内首仿，原研未进口，</a:t>
            </a:r>
            <a:r>
              <a:rPr lang="zh-CN" altLang="en-US" b="1" dirty="0">
                <a:solidFill>
                  <a:srgbClr val="FFFF00"/>
                </a:solidFill>
              </a:rPr>
              <a:t>填补口服抗凝药剂型空白，更适用于吞咽困难</a:t>
            </a:r>
            <a:r>
              <a:rPr lang="en-US" altLang="zh-CN" b="1" dirty="0">
                <a:solidFill>
                  <a:srgbClr val="FFFF00"/>
                </a:solidFill>
              </a:rPr>
              <a:t>/</a:t>
            </a:r>
            <a:r>
              <a:rPr lang="zh-CN" altLang="en-US" b="1" dirty="0">
                <a:solidFill>
                  <a:srgbClr val="FFFF00"/>
                </a:solidFill>
              </a:rPr>
              <a:t>障碍及儿童患者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2358" y="4078756"/>
            <a:ext cx="9609985" cy="11483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采用独特的原料加入方式及制粒工艺，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解决了原料在制剂中占比低，含量均匀度差的问题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通过控制颗粒粒度分布，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提高了灌装过程中装量的稳定性从而保证剂量的准确度。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719070" y="3876675"/>
            <a:ext cx="6256655" cy="4178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创新工艺，</a:t>
            </a:r>
            <a:r>
              <a:rPr lang="zh-CN" altLang="en-US" b="1" dirty="0">
                <a:solidFill>
                  <a:srgbClr val="FFFF00"/>
                </a:solidFill>
              </a:rPr>
              <a:t>解决含量均匀度差的难题，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保证产品稳定性</a:t>
            </a:r>
            <a:endParaRPr lang="zh-CN" alt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2358" y="5573657"/>
            <a:ext cx="9609985" cy="10737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本品执行原研产品的日本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细粒剂标准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，粒径对比普通颗粒剂更小且粒度分布更均匀，较颗粒剂有更高的溶出速率和更好的吸收，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利于利伐沙班这类低溶解度高渗透性的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BCS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类化合物的溶出和吸收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，提高生物利用度。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2719070" y="5371465"/>
            <a:ext cx="5291455" cy="4178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细粒剂标准，加快溶出和吸收，</a:t>
            </a:r>
            <a:r>
              <a:rPr lang="zh-CN" altLang="en-US" b="1" dirty="0">
                <a:solidFill>
                  <a:srgbClr val="FFFF00"/>
                </a:solidFill>
              </a:rPr>
              <a:t>提高生物利用度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50"/>
          <p:cNvSpPr/>
          <p:nvPr/>
        </p:nvSpPr>
        <p:spPr>
          <a:xfrm>
            <a:off x="1801303" y="472418"/>
            <a:ext cx="2080895" cy="775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2700" kern="0" spc="-24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公平性（一）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7305" algn="l" rtl="0" eaLnBrk="0">
              <a:lnSpc>
                <a:spcPct val="83000"/>
              </a:lnSpc>
              <a:spcBef>
                <a:spcPts val="5"/>
              </a:spcBef>
            </a:pPr>
            <a:r>
              <a:rPr sz="2000" kern="0" spc="-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Fairness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05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2" name="任意多边形: 形状 43"/>
          <p:cNvSpPr/>
          <p:nvPr>
            <p:custDataLst>
              <p:tags r:id="rId2"/>
            </p:custDataLst>
          </p:nvPr>
        </p:nvSpPr>
        <p:spPr>
          <a:xfrm>
            <a:off x="2541649" y="4457240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9000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txBody>
          <a:bodyPr rot="0" spcFirstLastPara="0" vertOverflow="overflow" horzOverflow="overflow" vert="horz" wrap="none" lIns="864235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4245327" y="2309968"/>
            <a:ext cx="224765" cy="22476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 rot="5400000">
            <a:off x="4316114" y="2380754"/>
            <a:ext cx="82462" cy="82462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16"/>
          <p:cNvCxnSpPr>
            <a:endCxn id="2" idx="3"/>
          </p:cNvCxnSpPr>
          <p:nvPr>
            <p:custDataLst>
              <p:tags r:id="rId5"/>
            </p:custDataLst>
          </p:nvPr>
        </p:nvCxnSpPr>
        <p:spPr>
          <a:xfrm flipH="1">
            <a:off x="4356553" y="2534733"/>
            <a:ext cx="1158" cy="1958083"/>
          </a:xfrm>
          <a:prstGeom prst="line">
            <a:avLst/>
          </a:prstGeom>
          <a:ln w="31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981835" y="2150110"/>
            <a:ext cx="2253600" cy="453600"/>
          </a:xfrm>
          <a:prstGeom prst="rect">
            <a:avLst/>
          </a:prstGeom>
          <a:noFill/>
          <a:ln>
            <a:solidFill>
              <a:srgbClr val="0070C0"/>
            </a:solidFill>
            <a:beve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填补目录空白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任意多边形: 形状 44"/>
          <p:cNvSpPr/>
          <p:nvPr>
            <p:custDataLst>
              <p:tags r:id="rId7"/>
            </p:custDataLst>
          </p:nvPr>
        </p:nvSpPr>
        <p:spPr>
          <a:xfrm>
            <a:off x="5857784" y="4457240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635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12140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>
            <a:off x="10822335" y="2334098"/>
            <a:ext cx="224765" cy="224765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 rot="5400000">
            <a:off x="10893121" y="2404884"/>
            <a:ext cx="82462" cy="82462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27"/>
          <p:cNvCxnSpPr/>
          <p:nvPr>
            <p:custDataLst>
              <p:tags r:id="rId10"/>
            </p:custDataLst>
          </p:nvPr>
        </p:nvCxnSpPr>
        <p:spPr>
          <a:xfrm flipH="1">
            <a:off x="10934352" y="2558863"/>
            <a:ext cx="365" cy="2148604"/>
          </a:xfrm>
          <a:prstGeom prst="line">
            <a:avLst/>
          </a:prstGeom>
          <a:ln w="31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5247078" y="2161447"/>
            <a:ext cx="2253600" cy="453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符合保基本原则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任意多边形: 形状 45"/>
          <p:cNvSpPr/>
          <p:nvPr>
            <p:custDataLst>
              <p:tags r:id="rId12"/>
            </p:custDataLst>
          </p:nvPr>
        </p:nvSpPr>
        <p:spPr>
          <a:xfrm>
            <a:off x="9119448" y="4451063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12140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7521918" y="2346391"/>
            <a:ext cx="224765" cy="224765"/>
          </a:xfrm>
          <a:prstGeom prst="ellipse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 rot="5400000">
            <a:off x="7597784" y="2420352"/>
            <a:ext cx="82462" cy="82462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4" name="直接连接符 69"/>
          <p:cNvCxnSpPr>
            <a:endCxn id="11" idx="3"/>
          </p:cNvCxnSpPr>
          <p:nvPr>
            <p:custDataLst>
              <p:tags r:id="rId15"/>
            </p:custDataLst>
          </p:nvPr>
        </p:nvCxnSpPr>
        <p:spPr>
          <a:xfrm>
            <a:off x="7645095" y="2571156"/>
            <a:ext cx="27593" cy="1921660"/>
          </a:xfrm>
          <a:prstGeom prst="line">
            <a:avLst/>
          </a:prstGeom>
          <a:ln w="31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6"/>
            </p:custDataLst>
          </p:nvPr>
        </p:nvSpPr>
        <p:spPr>
          <a:xfrm>
            <a:off x="8563091" y="2179748"/>
            <a:ext cx="2253600" cy="453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无临床管理难度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7"/>
            </p:custDataLst>
          </p:nvPr>
        </p:nvSpPr>
        <p:spPr>
          <a:xfrm>
            <a:off x="935990" y="2623820"/>
            <a:ext cx="3326765" cy="2023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当前目录收载的直接口服抗凝药均为片剂，本品填补了剂型空白，可解决临床上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吞咽困难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障碍及儿童患者，尤其是管饲患者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对此类药品的用药需求问题，进一步优化医保药品目录结构。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8"/>
            </p:custDataLst>
          </p:nvPr>
        </p:nvSpPr>
        <p:spPr>
          <a:xfrm>
            <a:off x="4491612" y="2624128"/>
            <a:ext cx="3009600" cy="2023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价格合理，且对医保资金支出影响有限，符合保基本的原则。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9"/>
            </p:custDataLst>
          </p:nvPr>
        </p:nvSpPr>
        <p:spPr>
          <a:xfrm>
            <a:off x="7798435" y="2623820"/>
            <a:ext cx="3010535" cy="2023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3818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本品不需常规监测出凝血指标，应用简单，剂量固定，儿童、老人等吞咽困难以及吞咽障碍患者依从性好。</a:t>
            </a:r>
            <a:endParaRPr lang="zh-CN" altLang="en-US" b="1" dirty="0">
              <a:solidFill>
                <a:srgbClr val="3818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/>
          <p:nvPr/>
        </p:nvSpPr>
        <p:spPr>
          <a:xfrm>
            <a:off x="4572000" y="1912620"/>
            <a:ext cx="3240404" cy="96202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rect 26"/>
          <p:cNvSpPr/>
          <p:nvPr/>
        </p:nvSpPr>
        <p:spPr>
          <a:xfrm>
            <a:off x="4572000" y="4422647"/>
            <a:ext cx="3240023" cy="961643"/>
          </a:xfrm>
          <a:prstGeom prst="rect">
            <a:avLst/>
          </a:prstGeom>
          <a:solidFill>
            <a:srgbClr val="F2F2F2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rect 28"/>
          <p:cNvSpPr/>
          <p:nvPr/>
        </p:nvSpPr>
        <p:spPr>
          <a:xfrm>
            <a:off x="8223504" y="1912620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rect 30"/>
          <p:cNvSpPr/>
          <p:nvPr/>
        </p:nvSpPr>
        <p:spPr>
          <a:xfrm>
            <a:off x="4572000" y="3168396"/>
            <a:ext cx="3240023" cy="96011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80270" y="2008698"/>
            <a:ext cx="780553" cy="780553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4857499" y="2234399"/>
            <a:ext cx="2632075" cy="400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2700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29617" y="2008698"/>
            <a:ext cx="783183" cy="78055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0270" y="4519530"/>
            <a:ext cx="780553" cy="78181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0270" y="3264473"/>
            <a:ext cx="780553" cy="78055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8509257" y="2235819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4857499" y="3491595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4857499" y="4747371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3" name="图片 2" descr="纯图形logo-施美药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02" y="182965"/>
            <a:ext cx="580316" cy="566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"/>
            <a:ext cx="4054475" cy="685736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479745"/>
            <a:ext cx="2732677" cy="1448429"/>
            <a:chOff x="0" y="0"/>
            <a:chExt cx="2732677" cy="1448429"/>
          </a:xfrm>
        </p:grpSpPr>
        <p:sp>
          <p:nvSpPr>
            <p:cNvPr id="18" name="rect 18"/>
            <p:cNvSpPr/>
            <p:nvPr/>
          </p:nvSpPr>
          <p:spPr>
            <a:xfrm>
              <a:off x="0" y="0"/>
              <a:ext cx="2732677" cy="1448429"/>
            </a:xfrm>
            <a:prstGeom prst="rect">
              <a:avLst/>
            </a:prstGeom>
            <a:solidFill>
              <a:srgbClr val="000000">
                <a:alpha val="37254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ect 20"/>
            <p:cNvSpPr/>
            <p:nvPr/>
          </p:nvSpPr>
          <p:spPr>
            <a:xfrm>
              <a:off x="0" y="15554"/>
              <a:ext cx="2679191" cy="1417320"/>
            </a:xfrm>
            <a:prstGeom prst="rect">
              <a:avLst/>
            </a:prstGeom>
            <a:solidFill>
              <a:srgbClr val="0054A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2"/>
            <p:cNvSpPr/>
            <p:nvPr/>
          </p:nvSpPr>
          <p:spPr>
            <a:xfrm>
              <a:off x="814095" y="307902"/>
              <a:ext cx="1149350" cy="9023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r" rtl="0" eaLnBrk="0">
                <a:lnSpc>
                  <a:spcPct val="99000"/>
                </a:lnSpc>
              </a:pPr>
              <a:r>
                <a:rPr sz="4400" kern="0" spc="-6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r>
                <a:rPr sz="44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00"/>
                </a:spcBef>
              </a:pP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CONTENTS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" name="rect 28"/>
          <p:cNvSpPr/>
          <p:nvPr/>
        </p:nvSpPr>
        <p:spPr>
          <a:xfrm>
            <a:off x="8244459" y="3160395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50572" y="3256473"/>
            <a:ext cx="783183" cy="780553"/>
          </a:xfrm>
          <a:prstGeom prst="rect">
            <a:avLst/>
          </a:prstGeom>
        </p:spPr>
      </p:pic>
      <p:sp>
        <p:nvSpPr>
          <p:cNvPr id="7" name="textbox 50"/>
          <p:cNvSpPr/>
          <p:nvPr/>
        </p:nvSpPr>
        <p:spPr>
          <a:xfrm>
            <a:off x="8530212" y="3483594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en-US"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公平性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91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2893" y="1440354"/>
          <a:ext cx="11533223" cy="5250948"/>
        </p:xfrm>
        <a:graphic>
          <a:graphicData uri="http://schemas.openxmlformats.org/drawingml/2006/table">
            <a:tbl>
              <a:tblPr/>
              <a:tblGrid>
                <a:gridCol w="2237833"/>
                <a:gridCol w="1862295"/>
                <a:gridCol w="2075247"/>
                <a:gridCol w="5357848"/>
              </a:tblGrid>
              <a:tr h="25401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药品通用名称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利伐沙班颗粒</a:t>
                      </a:r>
                      <a:endParaRPr 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注册规格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96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g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药品类别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西药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是否为独家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药品注册分类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化学药品3类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</a:t>
                      </a:r>
                      <a:r>
                        <a:rPr 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OTC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中国大陆首次上市时间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</a:t>
                      </a: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4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-03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中国大陆目前已上市厂家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（</a:t>
                      </a:r>
                      <a:r>
                        <a:rPr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2024-03-29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批准）</a:t>
                      </a:r>
                      <a:r>
                        <a:rPr lang="zh-CN" altLang="en-US" sz="1300" b="0" kern="0" spc="-1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；</a:t>
                      </a:r>
                      <a:endParaRPr lang="zh-CN" altLang="en-US" sz="1300" b="0" kern="0" spc="-1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7790" indent="-2540" algn="l" rtl="0" eaLnBrk="0">
                        <a:lnSpc>
                          <a:spcPct val="120000"/>
                        </a:lnSpc>
                        <a:spcBef>
                          <a:spcPts val="34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浙江赛默制药有限公司（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2024-06-11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批准 ）       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全球首次上市地区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日本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全球首次上市时间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2015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年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9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月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上市许可持有人</a:t>
                      </a: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批准文</a:t>
                      </a:r>
                      <a:r>
                        <a:rPr lang="zh-CN" alt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01600" marR="0" lvl="0" indent="0" algn="l" defTabSz="914400" rtl="0" eaLnBrk="0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/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国药准字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H20243387</a:t>
                      </a:r>
                      <a:endParaRPr lang="en-US" alt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87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4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参照药品建议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利伐沙班片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(15mg)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defTabSz="914400" rtl="0" eaLnBrk="0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选择参照药品的理由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同为利伐沙班口服制剂，规格相同，已在医保目录内</a:t>
                      </a:r>
                      <a:endParaRPr lang="zh-CN" altLang="en-US" sz="1400" b="1" kern="0" spc="-10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7989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 err="1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适应症</a:t>
                      </a:r>
                      <a:r>
                        <a:rPr 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endParaRPr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sz="1200" b="1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：</a:t>
                      </a:r>
                      <a:endParaRPr sz="1200" b="1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用于择期髋关节或膝关节置换手术成年患者，以预防静脉血栓形成（VTE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）。 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用于治疗成人深静脉血栓形成（DVT）和肺栓塞（PE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）；在完成至少6个月初始治疗后DVT和/或PE复发风险持续存在的患者中，用于降低DVT和/</a:t>
                      </a: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或PE复发的风险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</a:t>
                      </a:r>
                      <a:endParaRPr 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用于具有一种或多种危险因素的非瓣膜性房颤成年患者，以降低卒中和体循环栓塞的风险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 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sz="1200" b="1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儿科人群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：</a:t>
                      </a:r>
                      <a:endParaRPr sz="1200" b="1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323850" indent="-2286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用于18岁以下且体重为30 kg-50 kg及50 kg以上的儿童和青少年静脉血栓栓塞症（VTE）患者经过初始非口服抗凝治疗至少5天后的VTE治疗及预防VTE复发。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003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用法用量</a:t>
                      </a:r>
                      <a:r>
                        <a:rPr lang="en-US" altLang="zh-CN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endParaRPr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成人髋关节置换术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 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 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次推荐治疗疗程：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35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成人膝关节置换术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 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 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次推荐治疗疗程：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12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DVT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和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PE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治疗及预防复发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推荐剂量：第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-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第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天：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次；从第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22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天起：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次；完成至少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6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个月治疗后：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或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成人非瓣膜性房颤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儿童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VTE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治疗及预防复发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——30-50kg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；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50kg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2" name="textbox 62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448" y="6660443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*</a:t>
            </a:r>
            <a:r>
              <a:rPr lang="zh-CN" altLang="en-US" sz="1000" dirty="0"/>
              <a:t>详情见利伐沙班颗粒药品说明书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251819"/>
            <a:ext cx="12192000" cy="47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2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所治疗疾病基本情况：</a:t>
            </a:r>
            <a:r>
              <a:rPr lang="zh-CN" altLang="en-US" sz="22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血栓栓塞性疾病是全球性的重大健康问题，会导致致命性伤害</a:t>
            </a:r>
            <a:endParaRPr lang="zh-CN" altLang="en-US" sz="2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678" y="1756527"/>
            <a:ext cx="11106037" cy="339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随着人口的老龄化、人们生活方式及习惯的改变，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血栓栓塞性疾病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越来越成为全球性的重大健康问题，成为导致全球人口死亡的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第一位原因</a:t>
            </a:r>
            <a:r>
              <a:rPr kumimoji="0" lang="en-US" altLang="zh-CN" sz="1500" i="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急性肺栓塞是导致死亡的常见疾病，每年可造成</a:t>
            </a:r>
            <a:r>
              <a:rPr kumimoji="0" lang="en-US" altLang="zh-CN" sz="15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50000~200000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人死亡。在心血管疾病中，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肺栓塞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是继冠心病和卒中导致死亡的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第三大病因</a:t>
            </a:r>
            <a:r>
              <a:rPr lang="en-US" altLang="zh-CN" sz="1500" kern="0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VTE是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骨科大手术</a:t>
            </a: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发生率较高的术后并发症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也是患者</a:t>
            </a:r>
            <a:r>
              <a:rPr kumimoji="0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围手术期死亡及医院内非预期死亡的重要因素之一</a:t>
            </a:r>
            <a:r>
              <a:rPr kumimoji="0" lang="en-US" sz="1500" i="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。研究表明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即使在进行VTE预防</a:t>
            </a:r>
            <a:r>
              <a:rPr kumimoji="0" lang="en-US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欧美骨科</a:t>
            </a:r>
            <a:r>
              <a:rPr kumimoji="0" sz="1500" b="1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DVT</a:t>
            </a:r>
            <a:r>
              <a:rPr kumimoji="0" sz="1500" b="1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的发生率</a:t>
            </a:r>
            <a:r>
              <a:rPr kumimoji="0" lang="zh-CN" altLang="en-US" sz="1500" b="1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仍为</a:t>
            </a:r>
            <a:r>
              <a:rPr sz="1500" b="1" kern="0" smtClean="0">
                <a:latin typeface="微软雅黑" panose="020B0503020204020204" charset="-122"/>
                <a:ea typeface="微软雅黑" panose="020B0503020204020204" charset="-122"/>
              </a:rPr>
              <a:t>2.22</a:t>
            </a:r>
            <a:r>
              <a:rPr sz="1500" b="1" kern="0" dirty="0">
                <a:latin typeface="微软雅黑" panose="020B0503020204020204" charset="-122"/>
                <a:ea typeface="微软雅黑" panose="020B0503020204020204" charset="-122"/>
              </a:rPr>
              <a:t>%~</a:t>
            </a:r>
            <a:r>
              <a:rPr kumimoji="0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3.29%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PE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发生率</a:t>
            </a:r>
            <a:r>
              <a:rPr kumimoji="0" lang="zh-CN" altLang="en-US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仍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0.87%~1.99%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中国骨科DVT发生率为</a:t>
            </a:r>
            <a:r>
              <a:rPr kumimoji="0" sz="1500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1.8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%~</a:t>
            </a:r>
            <a:r>
              <a:rPr kumimoji="0" lang="en-US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6-7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。因此，</a:t>
            </a:r>
            <a:r>
              <a:rPr kumimoji="0" lang="zh-CN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骨科大手术围手术期 VTE防治对于骨科加速康复的实施显得尤为重要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zh-CN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1500" b="1" kern="0" dirty="0">
                <a:latin typeface="微软雅黑" panose="020B0503020204020204" charset="-122"/>
                <a:ea typeface="微软雅黑" panose="020B0503020204020204" charset="-122"/>
              </a:rPr>
              <a:t>儿童血栓栓塞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发生率约</a:t>
            </a:r>
            <a:r>
              <a:rPr lang="en-US" altLang="zh-CN" sz="1500" kern="0" dirty="0">
                <a:latin typeface="微软雅黑" panose="020B0503020204020204" charset="-122"/>
                <a:ea typeface="微软雅黑" panose="020B0503020204020204" charset="-122"/>
              </a:rPr>
              <a:t>0.0007%~0.0014%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，在住院患儿中，</a:t>
            </a:r>
            <a:r>
              <a:rPr lang="en-US" altLang="zh-CN" sz="1500" kern="0" dirty="0">
                <a:latin typeface="微软雅黑" panose="020B0503020204020204" charset="-122"/>
                <a:ea typeface="微软雅黑" panose="020B0503020204020204" charset="-122"/>
              </a:rPr>
              <a:t>VTE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发病率可上升至</a:t>
            </a:r>
            <a:r>
              <a:rPr lang="en-US" altLang="zh-CN" sz="1500" b="1" kern="0" dirty="0">
                <a:latin typeface="微软雅黑" panose="020B0503020204020204" charset="-122"/>
                <a:ea typeface="微软雅黑" panose="020B0503020204020204" charset="-122"/>
              </a:rPr>
              <a:t>0.58%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儿童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VTE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是儿童血栓中发病率最高的疾病，其中最常见的是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DVT</a:t>
            </a:r>
            <a:r>
              <a:rPr lang="zh-CN" altLang="en-US" sz="15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500" b="1" kern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PE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占儿童血栓的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5%~10%</a:t>
            </a:r>
            <a:r>
              <a:rPr lang="en-US" altLang="zh-CN" sz="1500" b="1" kern="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500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未接受抗凝治疗的房颤患者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卒中 、短暂性脑缺血发作及体循环栓塞的发生率约</a:t>
            </a:r>
            <a:r>
              <a:rPr kumimoji="0" lang="en-US" altLang="zh-CN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34.2/1000</a:t>
            </a: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1500" b="1" kern="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，是无房颤人群的</a:t>
            </a:r>
            <a:r>
              <a:rPr kumimoji="0" lang="en-US" altLang="zh-CN" sz="1500" b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3~5</a:t>
            </a: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倍</a:t>
            </a:r>
            <a:r>
              <a:rPr kumimoji="0" lang="en-US" altLang="zh-CN" sz="1500" i="0" kern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zh-CN" altLang="en-US" sz="1500" b="0" i="0" kern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818780" y="5574131"/>
            <a:ext cx="11631307" cy="630819"/>
          </a:xfrm>
          <a:prstGeom prst="rect">
            <a:avLst/>
          </a:prstGeom>
        </p:spPr>
        <p:txBody>
          <a:bodyPr lIns="0" tIns="0" rIns="0" bIns="0" numCol="2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+mj-lt"/>
              <a:buNone/>
              <a:tabLst>
                <a:tab pos="240665" algn="l"/>
              </a:tabLst>
              <a:defRPr/>
            </a:pPr>
            <a:r>
              <a:rPr lang="en-US" altLang="zh-CN" sz="700" spc="-3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References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</a:rPr>
              <a:t>中国血栓性疾病防治指南（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</a:rPr>
              <a:t>版）</a:t>
            </a:r>
            <a:endParaRPr lang="en-US" altLang="zh-CN" sz="7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马青变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郑亚安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朱继红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等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中国急性血栓性疾病抗栓治疗共识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[J].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中国急救医学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,2019,39(06):501-531.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Streiff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MB, Haut ER. The CMS ruling on venous thromboembolism after total knee or hip arthroplasty: weighing risks and benefits[J]. JAMA, 2009, 301(10): 1063-1065.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Thirugnanam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S, Pinto R, Cook DJ, et al. Economic analyses of venous thromboembolism prevention strategies in hospitalized patients: a systematic review[J]. Crit Care, 2012, 16 (2): R43.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Akpinar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EE, </a:t>
            </a: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Hosgun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D, Akan B, et al. Does thromboprophylaxis prevent venous thromboembolism after major orthopedic surgery?[J]. J Bras </a:t>
            </a: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Peumol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2013, 39(3): 280-286.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Dixon J, Ahn E, Zhou L, et al. Venous thromboembolism rates in patients undergoing major hip and knee joint surgery at Waitemata District Health Board: a retrospective audit[J]. Intern Med J, 2015, 45(4): 416-422.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钱文伟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翁习生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常晓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等 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人工髋关节置换后深静脉血栓形成影响因素的回顾分析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[J].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中国组织工程研究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2012,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16(4): 622-625.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儿童血栓性疾病防治药学实践指南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[J/OL].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医药导报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,1-29[2024-06-18].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中华医学会心血管病学分会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,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中国生物医学工程学会心律分会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心房颤动诊断和治疗中国指南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[J].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中华心血管病杂志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, 2023, 51(6): 572-618. </a:t>
            </a:r>
            <a:endParaRPr kumimoji="0" lang="zh-CN" altLang="en-US" sz="700" b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796" y="5285720"/>
            <a:ext cx="60949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*Abbreviation: VTE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静脉血栓形成；</a:t>
            </a:r>
            <a:r>
              <a:rPr lang="en-US" altLang="zh-CN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DVT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，深静脉血栓形成；</a:t>
            </a:r>
            <a:r>
              <a:rPr lang="en-US" altLang="zh-CN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PE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，肺栓</a:t>
            </a:r>
            <a:r>
              <a:rPr lang="zh-CN" altLang="en-US" sz="1050" b="1" kern="0" spc="-1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塞</a:t>
            </a:r>
            <a:r>
              <a:rPr lang="zh-CN" altLang="en-US" sz="1050" b="1" kern="0" spc="-1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；</a:t>
            </a:r>
            <a:endParaRPr lang="zh-CN" altLang="en-US" sz="105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056467"/>
            <a:ext cx="12192000" cy="99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未满足的临床治疗需求：</a:t>
            </a:r>
            <a:endParaRPr lang="en-US" altLang="zh-CN" sz="2400" b="1" kern="0" spc="-10" dirty="0">
              <a:solidFill>
                <a:srgbClr val="0054A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吞咽障碍患者尤其是管饲群体难以口服抗凝药，需使用传统注射抗凝方案，增加用药风险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3167" y="5990971"/>
            <a:ext cx="8632665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吞咽障碍（</a:t>
            </a: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Dysphagia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swallowing disorders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）是指不能安全有效地将食物由口腔输送到胃内取得足够营养和水分，由此产生的进食困难</a:t>
            </a:r>
            <a:r>
              <a:rPr kumimoji="1" lang="en-US" altLang="zh-CN" sz="105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 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1" lang="en-US" altLang="zh-CN" sz="1050" b="1" baseline="30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730" y="6277610"/>
            <a:ext cx="11678920" cy="567690"/>
          </a:xfrm>
          <a:prstGeom prst="rect">
            <a:avLst/>
          </a:prstGeom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lang="en-US" altLang="zh-CN" sz="800" b="1" i="0" u="none" strike="noStrike" kern="1200" cap="none" spc="-3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References</a:t>
            </a:r>
            <a:endParaRPr kumimoji="0" lang="en-US" altLang="zh-CN" sz="800" b="1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中国康复医学会吞咽障碍康复专业委员会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中国吞咽障碍康复管理指南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(2023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版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)[</a:t>
            </a:r>
            <a:r>
              <a:rPr 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J].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中华物理医学与康复杂志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 2023, 45(12):1057-1072.</a:t>
            </a:r>
            <a:endParaRPr lang="en-US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Zhang M, Li C, Zhang F, et al. Prevalence of Dysphagia in China: An Epidemiological Survey of 5943 Participants. Dysphagia. 2021;36(3):339-350.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  中国人口年龄构成(2022年).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国家统计局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.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28869" y="2056130"/>
            <a:ext cx="5844996" cy="3273425"/>
            <a:chOff x="6083280" y="2491455"/>
            <a:chExt cx="5600534" cy="3273425"/>
          </a:xfrm>
        </p:grpSpPr>
        <p:sp>
          <p:nvSpPr>
            <p:cNvPr id="3" name="文本框 2"/>
            <p:cNvSpPr txBox="1"/>
            <p:nvPr/>
          </p:nvSpPr>
          <p:spPr>
            <a:xfrm>
              <a:off x="6083280" y="2554955"/>
              <a:ext cx="5550205" cy="316801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高龄和严重疾病是</a:t>
              </a:r>
              <a:r>
                <a:rPr lang="en-US" altLang="zh-CN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VTE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和房颤易发的显著危险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因</a:t>
              </a: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素</a:t>
              </a:r>
              <a:endParaRPr lang="en-US" altLang="zh-CN" sz="1700" b="1" kern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高龄和严重疾病也是吞咽困难率显著增加的主要原因</a:t>
              </a:r>
              <a:endParaRPr lang="zh-CN" altLang="en-US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患有</a:t>
              </a:r>
              <a:r>
                <a:rPr lang="en-US" altLang="zh-CN" sz="1700" b="1" kern="0" dirty="0" err="1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吞咽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障</a:t>
              </a: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碍的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抗凝患者抗凝方案选择少</a:t>
              </a:r>
              <a:endParaRPr lang="en-US" altLang="zh-CN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465455" indent="-285750" algn="just" eaLnBrk="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kern="0" smtClean="0">
                  <a:latin typeface="微软雅黑" panose="020B0503020204020204" charset="-122"/>
                  <a:ea typeface="微软雅黑" panose="020B0503020204020204" charset="-122"/>
                </a:rPr>
                <a:t>使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</a:rPr>
                <a:t>用口服抗凝方案的机会被剥夺，被迫接受高风险的传统注射抗凝方案，需频繁复诊监测凝血指标，影响患者用药依从性，加剧了医疗资源的消耗。</a:t>
              </a: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9705" indent="0" algn="ctr" eaLnBrk="0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患有吞咽障碍*的抗凝患者口服抗凝药的需求</a:t>
              </a:r>
              <a:endPara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indent="0" algn="ctr" eaLnBrk="0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尚未满足！</a:t>
              </a:r>
              <a:endPara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465455" lvl="0" indent="-285750" algn="l" rtl="0" eaLnBrk="0">
                <a:lnSpc>
                  <a:spcPct val="150000"/>
                </a:lnSpc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altLang="zh-CN" sz="17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    </a:t>
              </a:r>
              <a:endParaRPr lang="en-US" altLang="zh-CN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208447" y="2491455"/>
              <a:ext cx="5475367" cy="327342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4815" y="2056130"/>
            <a:ext cx="5599430" cy="3237865"/>
            <a:chOff x="617490" y="2550305"/>
            <a:chExt cx="5599430" cy="2310765"/>
          </a:xfrm>
        </p:grpSpPr>
        <p:sp>
          <p:nvSpPr>
            <p:cNvPr id="9" name="文本框 8"/>
            <p:cNvSpPr txBox="1"/>
            <p:nvPr/>
          </p:nvSpPr>
          <p:spPr>
            <a:xfrm>
              <a:off x="617490" y="2625235"/>
              <a:ext cx="5478145" cy="204914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noAutofit/>
            </a:bodyPr>
            <a:lstStyle/>
            <a:p>
              <a:pPr marL="522605" indent="-34290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吞咽障碍的发病率和患病率随年龄的增加而增加</a:t>
              </a:r>
              <a:r>
                <a:rPr kumimoji="1" lang="en-US" altLang="zh-CN" sz="1600" baseline="30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1,2</a:t>
              </a:r>
              <a:endParaRPr kumimoji="1" lang="en-US" altLang="zh-CN" sz="1600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465455" indent="-285750" algn="just" eaLnBrk="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kern="0" smtClea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其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中 50 岁以上人群的患病率为 5.5% ~8%。</a:t>
              </a:r>
              <a:r>
                <a:rPr lang="en-US" altLang="zh-CN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        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 </a:t>
              </a: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465455" indent="-285750" algn="just" eaLnBrk="0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5</a:t>
              </a:r>
              <a:r>
                <a:rPr lang="en-US" altLang="zh-CN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0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岁以上人口4.8653亿</a:t>
              </a:r>
              <a:r>
                <a:rPr lang="en-US" altLang="zh-CN" sz="1700" kern="0" baseline="3000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3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，保守估计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吞咽障碍</a:t>
              </a:r>
              <a:r>
                <a:rPr lang="en-US" altLang="zh-CN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*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人群＞2600万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。</a:t>
              </a:r>
              <a:endParaRPr lang="zh-CN" altLang="en-US" sz="17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465455" lvl="0" indent="-285750" algn="l" rtl="0" eaLnBrk="0">
                <a:lnSpc>
                  <a:spcPct val="150000"/>
                </a:lnSpc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严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重疾病患者吞咽困难发生率更高</a:t>
              </a:r>
              <a:r>
                <a:rPr kumimoji="1" lang="en-US" altLang="zh-CN" sz="1700" baseline="30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1,2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endParaRPr lang="zh-CN" altLang="en-US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465455" indent="-285750" algn="just" eaLnBrk="0">
                <a:buFont typeface="Arial" panose="020B0604020202020204" pitchFamily="34" charset="0"/>
                <a:buChar char="•"/>
              </a:pP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脑卒中患者急性期吞咽障碍的患病率约为 42%；脑干病变的患病率可达 80%；鼻咽癌、甲状腺癌、食管癌等口腔颌面外科、耳鼻咽喉科、头颈外科、胸外科肿瘤患者群体发病率较高；鼻咽癌放疗后导致的吞咽障碍发生率可高达 70~80%。</a:t>
              </a:r>
              <a:endParaRPr lang="zh-CN" altLang="en-US" sz="17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lvl="0" indent="0" algn="l" rtl="0" eaLnBrk="0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41315" y="2550305"/>
              <a:ext cx="5475605" cy="231076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34187" y="5459042"/>
            <a:ext cx="9467850" cy="557048"/>
            <a:chOff x="2839357" y="6394012"/>
            <a:chExt cx="7494031" cy="557048"/>
          </a:xfrm>
        </p:grpSpPr>
        <p:sp>
          <p:nvSpPr>
            <p:cNvPr id="11" name="矩形 10"/>
            <p:cNvSpPr/>
            <p:nvPr/>
          </p:nvSpPr>
          <p:spPr>
            <a:xfrm>
              <a:off x="2839357" y="6394012"/>
              <a:ext cx="7493875" cy="557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39357" y="6442152"/>
              <a:ext cx="7494031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VTE</a:t>
              </a: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和房颤高龄人群中吞咽障碍者的用药便利性和依从性急需重视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algn="ctr"/>
              <a:endPara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54075" y="1994535"/>
            <a:ext cx="5131858" cy="2924221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432000">
            <a:noAutofit/>
          </a:bodyPr>
          <a:lstStyle/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片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剂对于儿童、老人、术后患者等有吞咽困难的人群给药困难、依从性不佳。</a:t>
            </a:r>
            <a:endParaRPr lang="en-US" altLang="zh-CN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</a:rPr>
              <a:t>对于吞咽障碍患者，尤其是管饲患者，片剂需要碾碎后配制给药，而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碾碎的片剂粒径较大，易造成管道堵塞</a:t>
            </a:r>
            <a:r>
              <a:rPr lang="en-US" altLang="zh-CN" b="1" kern="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使用碾碎的利伐沙班片比使用完整的利伐沙班片的血药浓度低</a:t>
            </a:r>
            <a:r>
              <a:rPr lang="en-US" altLang="zh-CN" b="1" kern="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2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0565" y="1325245"/>
            <a:ext cx="11249025" cy="5238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02235" algn="l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与利伐沙班片相比：</a:t>
            </a:r>
            <a:r>
              <a:rPr lang="zh-CN" altLang="en-US" sz="24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使用适宜性更高，提高用药依从性，保证血药浓度稳定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028825" y="1871345"/>
            <a:ext cx="2337435" cy="4324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利伐沙班片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451600" y="1994536"/>
            <a:ext cx="5365116" cy="2924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432000">
            <a:no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颗</a:t>
            </a:r>
            <a:r>
              <a:rPr lang="zh-CN" altLang="en-US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粒剂更适用于儿童、老人、术后患者等有吞咽困难的人群</a:t>
            </a: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。</a:t>
            </a:r>
            <a:endParaRPr lang="zh-CN" altLang="en-US" kern="0" dirty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marL="285750" indent="-285750" algn="just" fontAlgn="auto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直接配制给药，且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不造成管饲管道堵塞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大大提高了给药便利性。</a:t>
            </a:r>
            <a:endParaRPr lang="en-US" altLang="zh-CN" kern="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85750" indent="-285750" fontAlgn="auto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利伐沙班颗粒剂（细粒剂）的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血药浓度与口服片剂相似，高于碾碎片剂</a:t>
            </a:r>
            <a:r>
              <a:rPr lang="en-US" altLang="zh-CN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792075" y="1860924"/>
            <a:ext cx="2858992" cy="43243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利伐沙班</a:t>
            </a:r>
            <a:r>
              <a:rPr lang="zh-CN" altLang="en-US" sz="2000" b="1"/>
              <a:t>颗</a:t>
            </a:r>
            <a:r>
              <a:rPr lang="zh-CN" altLang="en-US" sz="2000" b="1" smtClean="0"/>
              <a:t>粒</a:t>
            </a:r>
            <a:r>
              <a:rPr lang="zh-CN" altLang="en-US" sz="2000" b="1" smtClean="0">
                <a:solidFill>
                  <a:schemeClr val="bg1"/>
                </a:solidFill>
              </a:rPr>
              <a:t>（细粒剂）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417" y="5999063"/>
            <a:ext cx="11582173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References</a:t>
            </a:r>
            <a:endParaRPr kumimoji="0" lang="en-US" altLang="zh-CN" sz="800" b="0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Wada, Shinichi, et al. "Rivaroxaban concentrations in acute stroke patients with different dosage forms." Plos one 14.3 (2019): </a:t>
            </a:r>
            <a:r>
              <a:rPr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e0214132</a:t>
            </a:r>
            <a:r>
              <a:rPr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.《中国药典》2020版四部通则0104颗粒剂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倉田なおみ, et al. "経管投与可能な固形製剤の検討と一覧表の作成." 医療薬学 27.5 (2001): 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461-472. 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                                                         5. 何驰宇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,朱雪萍,胡玉玺.口服固体制剂粒度和粒度分布相关问题探讨.药学研究,2023,42(11):884-890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3.《日本药典》第18版（JP18）通則～一般試験法，制剂通则1.3颗粒剂，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https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://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www.mhlw.go.jp/content/11120000/000788359.pdf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         6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 陈云飞,陈秉衡.细粒剂的制备技术和发展动态[J].上海医药, 1994(10):27-28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1200" b="1" spc="-30" smtClean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* </a:t>
            </a:r>
            <a:r>
              <a:rPr lang="zh-CN" altLang="en-US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利伐沙班为</a:t>
            </a:r>
            <a:r>
              <a:rPr lang="en-US" altLang="zh-CN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BCS II</a:t>
            </a:r>
            <a:r>
              <a:rPr lang="zh-CN" altLang="en-US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类药物，即低溶高渗药</a:t>
            </a:r>
            <a:r>
              <a:rPr lang="zh-CN" altLang="en-US" sz="1200" b="1" spc="-3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物</a:t>
            </a:r>
            <a:r>
              <a:rPr lang="en-US" altLang="zh-CN" sz="1200" b="1" spc="-30" smtClean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. </a:t>
            </a:r>
            <a:endParaRPr lang="en-US" altLang="zh-CN" sz="1200" b="1" spc="-30" dirty="0">
              <a:solidFill>
                <a:srgbClr val="C0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25875" y="5570439"/>
            <a:ext cx="6485255" cy="576580"/>
            <a:chOff x="2942897" y="6243110"/>
            <a:chExt cx="7493875" cy="557048"/>
          </a:xfrm>
        </p:grpSpPr>
        <p:sp>
          <p:nvSpPr>
            <p:cNvPr id="19" name="矩形 18"/>
            <p:cNvSpPr/>
            <p:nvPr/>
          </p:nvSpPr>
          <p:spPr>
            <a:xfrm>
              <a:off x="2942897" y="6243110"/>
              <a:ext cx="7493875" cy="557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42898" y="6299591"/>
              <a:ext cx="7493874" cy="44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本品从剂型上填补了以上临床治疗需求的空白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485499" y="4946344"/>
            <a:ext cx="7496698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</a:t>
            </a:r>
            <a:r>
              <a:rPr lang="zh-CN" altLang="en-US" sz="1400" b="1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学剂型优势：</a:t>
            </a: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本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品按照日本细粒剂标准进行质量控制，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粒径对比普通颗粒剂更小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且更均匀</a:t>
            </a:r>
            <a:r>
              <a:rPr lang="en-US" altLang="zh-CN" sz="1400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3-4</a:t>
            </a: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</a:t>
            </a:r>
            <a:endParaRPr lang="en-US" altLang="zh-CN" sz="1400" kern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ctr" fontAlgn="auto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利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于</a:t>
            </a:r>
            <a:r>
              <a:rPr lang="zh-CN" altLang="en-US" sz="1400" b="1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低溶高渗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化合物</a:t>
            </a:r>
            <a:r>
              <a:rPr lang="en-US" altLang="zh-CN" sz="1400" kern="0" baseline="3000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*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的溶出和吸收，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提高生物利用度</a:t>
            </a:r>
            <a:r>
              <a:rPr lang="en-US" altLang="zh-CN" sz="1400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5-6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400" ker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/>
          <p:nvPr/>
        </p:nvSpPr>
        <p:spPr>
          <a:xfrm>
            <a:off x="2034890" y="1451843"/>
            <a:ext cx="8122218" cy="3721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2000"/>
              </a:lnSpc>
            </a:pPr>
            <a:r>
              <a:rPr sz="2400" b="1" kern="0" spc="0" dirty="0" err="1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药品说明书收载的安全性信息</a:t>
            </a:r>
            <a:endParaRPr sz="2400" kern="0" dirty="0">
              <a:solidFill>
                <a:srgbClr val="42414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ctr" rtl="0" eaLnBrk="0">
              <a:lnSpc>
                <a:spcPct val="109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ctr" rtl="0" eaLnBrk="0">
              <a:lnSpc>
                <a:spcPct val="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2225" algn="ctr" rtl="0" eaLnBrk="0">
              <a:lnSpc>
                <a:spcPct val="94000"/>
              </a:lnSpc>
            </a:pPr>
            <a:endParaRPr sz="2400" kern="0" spc="-1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94" name="textbox 9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02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98" name="textbox 98"/>
          <p:cNvSpPr/>
          <p:nvPr/>
        </p:nvSpPr>
        <p:spPr>
          <a:xfrm>
            <a:off x="1801303" y="472418"/>
            <a:ext cx="1081405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159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Security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76610" y="1961869"/>
          <a:ext cx="10838777" cy="43929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53770"/>
                <a:gridCol w="9785007"/>
              </a:tblGrid>
              <a:tr h="1448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</a:rPr>
                        <a:t>不良反应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用利伐沙班时最常见的不良反应为出血，其他常见不良反应为贫血、头晕头痛、眼出血、低血压，血肿、牙龈出血，胃肠道出血，胃肠道和腹部疼痛，消化不良，恶心，便秘，腹泻，呕吐、转氨酶升高、瘙痒、皮疹、瘀癍，皮肤和皮下出血、肢体疼痛、泌尿生殖道出血，肾功能损害、发热，外周水肿，全身力量和精力下降、术后出血等。</a:t>
                      </a:r>
                      <a:endParaRPr lang="zh-CN" altLang="en-US" sz="16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87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/>
                        <a:t>禁忌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临床明显活动性出血的患者；具有大出血显著风险的病灶或病情，例如目前或近期患有胃肠道溃疡，存在出血风险较高的恶性肿瘤，近期发生脑部或脊椎损伤，近期接受脑部、脊椎或眼科手术，近期发生颅内出血，已知或疑似的食管静脉曲张，动静脉畸形，血管动脉瘤或重大脊椎内或脑内血管畸形。除了转换抗凝治疗，或给予维持中心静脉或动脉导管通畅所需剂量普通肝素（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UFH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）的特殊情况之外，禁用任何其他抗凝剂的伴随治疗，例如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UFH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、低分子肝素（依诺肝素、达肝素等）、肝素衍生物（磺达肝癸钠等）、口服抗凝剂（华法林、阿哌沙班、达比加群等）。伴有凝血异常和临床相关出血风险的肝病患者，包括达到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Child Pugh B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级的肝硬化患者。</a:t>
                      </a:r>
                      <a:endParaRPr lang="zh-CN" altLang="en-US" sz="1600" b="1" kern="0" dirty="0">
                        <a:solidFill>
                          <a:srgbClr val="424146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</a:rPr>
                        <a:t>注意事项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提前停用利伐沙班将使血栓栓塞事件风险升高、出血风险、抗凝作用的逆转、皮肤反应等。</a:t>
                      </a:r>
                      <a:endParaRPr lang="zh-CN" altLang="en-US" sz="16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Validity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539960" y="1566792"/>
            <a:ext cx="11278234" cy="4722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1200" kern="0" spc="-1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29433" y="3844207"/>
            <a:ext cx="5558007" cy="2549799"/>
            <a:chOff x="1708490" y="3023512"/>
            <a:chExt cx="9246025" cy="3355187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6512912" y="5892709"/>
              <a:ext cx="4441603" cy="48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图2  餐后口服受试制剂（T）和参比制剂（R）后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血浆中利伐沙班平均浓度-时间曲线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81726" y="3048155"/>
              <a:ext cx="3184876" cy="2869197"/>
              <a:chOff x="6673828" y="3510507"/>
              <a:chExt cx="3184876" cy="2869197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11" r="29608" b="4018"/>
              <a:stretch>
                <a:fillRect/>
              </a:stretch>
            </p:blipFill>
            <p:spPr>
              <a:xfrm>
                <a:off x="6673828" y="3510507"/>
                <a:ext cx="3184876" cy="2869197"/>
              </a:xfrm>
              <a:prstGeom prst="rect">
                <a:avLst/>
              </a:prstGeom>
            </p:spPr>
          </p:pic>
          <p:pic>
            <p:nvPicPr>
              <p:cNvPr id="9" name="图片 8" descr="图片包含 图示&#10;&#10;描述已自动生成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4566" y="3707641"/>
                <a:ext cx="685800" cy="508000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1708490" y="3023512"/>
              <a:ext cx="4387512" cy="3355187"/>
              <a:chOff x="1708490" y="3023512"/>
              <a:chExt cx="4387512" cy="3355187"/>
            </a:xfrm>
          </p:grpSpPr>
          <p:sp>
            <p:nvSpPr>
              <p:cNvPr id="2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708490" y="5892709"/>
                <a:ext cx="4387512" cy="485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</a:rPr>
                  <a:t>图1  空腹口服受试制剂（T）和参比制剂（R）后</a:t>
                </a:r>
                <a:endParaRPr lang="en-US" altLang="zh-CN" sz="9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</a:rPr>
                  <a:t>血浆中利伐沙班平均浓度-时间曲线</a:t>
                </a:r>
                <a:endParaRPr lang="zh-CN" altLang="en-US" sz="9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125400" y="3023512"/>
                <a:ext cx="3184876" cy="2869197"/>
                <a:chOff x="1927361" y="3510508"/>
                <a:chExt cx="3184876" cy="2869197"/>
              </a:xfrm>
            </p:grpSpPr>
            <p:pic>
              <p:nvPicPr>
                <p:cNvPr id="7" name="图片 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411" r="29608" b="4018"/>
                <a:stretch>
                  <a:fillRect/>
                </a:stretch>
              </p:blipFill>
              <p:spPr>
                <a:xfrm>
                  <a:off x="1927361" y="3510508"/>
                  <a:ext cx="3184876" cy="2869197"/>
                </a:xfrm>
                <a:prstGeom prst="rect">
                  <a:avLst/>
                </a:prstGeom>
              </p:spPr>
            </p:pic>
            <p:pic>
              <p:nvPicPr>
                <p:cNvPr id="10" name="图片 9" descr="图片包含 图示&#10;&#10;描述已自动生成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5553" y="3707641"/>
                  <a:ext cx="685800" cy="50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文本框 5"/>
          <p:cNvSpPr txBox="1"/>
          <p:nvPr/>
        </p:nvSpPr>
        <p:spPr>
          <a:xfrm>
            <a:off x="869231" y="6424071"/>
            <a:ext cx="7215505" cy="369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/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江西施美药业股份有限公司利伐沙班颗粒剂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CTD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申报生产注册资料（CYHS2200991）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2. Wada, Shinichi, et al. Rivaroxaban concentrations in acute stroke patients with different dosage forms. </a:t>
            </a:r>
            <a:r>
              <a:rPr lang="en-US" altLang="zh-CN" sz="800" spc="-30" dirty="0" err="1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Plos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 one 14.3 (2019): e0214132.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12637" y="1251530"/>
            <a:ext cx="6191599" cy="820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lnSpc>
                <a:spcPct val="20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本品</a:t>
            </a:r>
            <a:r>
              <a:rPr lang="en-US" altLang="zh-CN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BE</a:t>
            </a: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研究：</a:t>
            </a:r>
            <a:r>
              <a:rPr lang="zh-CN" altLang="en-US" sz="22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与原研参比制剂生物等效</a:t>
            </a:r>
            <a:r>
              <a:rPr lang="en-US" altLang="zh-CN" sz="2200" b="1" kern="0" spc="-10" baseline="30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200" b="1" kern="0" spc="-10" baseline="300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628" y="1979037"/>
            <a:ext cx="524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研究类型：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中国在健康成年受试者中进行的随机、开放、两制剂、两序列、四周期、完全重复交叉设计的生物等效性研究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研究对象：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健康受试者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干预措施：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在空腹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餐后条件下单剂量口服受试制剂和参比制剂，第二、三、四周期交叉给药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受试制剂（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，批号：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20210818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，生产商：江西施美药业股份有限公司）利伐沙班颗</a:t>
            </a:r>
            <a:r>
              <a:rPr kumimoji="1" lang="zh-CN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粒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15mg</a:t>
            </a:r>
            <a:endParaRPr kumimoji="1" lang="en-US" altLang="zh-CN" sz="1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参比制剂（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，批号：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JPS4394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，持证商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生产商：</a:t>
            </a:r>
            <a:r>
              <a:rPr kumimoji="1" lang="ja-JP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バイエル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薬品株式会社）利伐沙班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细粒剂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Xarelto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®”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15mg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kumimoji="1" lang="en-US" altLang="zh-CN" dirty="0"/>
          </a:p>
          <a:p>
            <a:pPr algn="just"/>
            <a:endParaRPr kumimoji="1" lang="zh-CN" altLang="en-US" dirty="0"/>
          </a:p>
        </p:txBody>
      </p:sp>
      <p:cxnSp>
        <p:nvCxnSpPr>
          <p:cNvPr id="18" name="直线连接符 17"/>
          <p:cNvCxnSpPr/>
          <p:nvPr/>
        </p:nvCxnSpPr>
        <p:spPr>
          <a:xfrm>
            <a:off x="6106513" y="1566792"/>
            <a:ext cx="0" cy="4877999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907450" y="3871824"/>
            <a:ext cx="4555407" cy="2898437"/>
            <a:chOff x="6907450" y="3513793"/>
            <a:chExt cx="4555407" cy="2898437"/>
          </a:xfrm>
        </p:grpSpPr>
        <p:pic>
          <p:nvPicPr>
            <p:cNvPr id="20" name="图片 19" descr="图表, 箱线图&#10;&#10;描述已自动生成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694" y="3513793"/>
              <a:ext cx="4288526" cy="252960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6907450" y="6042898"/>
              <a:ext cx="455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图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 颗粒剂（细粒剂）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碾压片剂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完整片剂组每天服用 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15 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毫克利伐沙班的浓度比较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(A) 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谷浓度；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(B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）峰浓度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TextBox 2"/>
          <p:cNvSpPr txBox="1"/>
          <p:nvPr/>
        </p:nvSpPr>
        <p:spPr>
          <a:xfrm>
            <a:off x="5906817" y="1476375"/>
            <a:ext cx="6191599" cy="820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文献报道：</a:t>
            </a:r>
            <a:r>
              <a:rPr lang="zh-CN" altLang="en-US" sz="22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细粒剂的血药浓度高于碾碎片剂</a:t>
            </a:r>
            <a:r>
              <a:rPr lang="en-US" altLang="zh-CN" sz="2200" b="1" kern="0" spc="-10" baseline="30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200" b="1" kern="0" spc="-10" baseline="300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54634" y="1979037"/>
            <a:ext cx="5249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研究类型：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单中心、前瞻性的观察性研究</a:t>
            </a:r>
            <a:endParaRPr kumimoji="1"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研究对象： 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月至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月期间因非瓣膜性心房颤动而在发病后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天内入住本中心并开始服用利伐沙班的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岁以上急性缺血性卒中、短暂性脑缺血发作、急性脑出血患者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干预措施：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利伐沙班细粒剂、利伐沙班片和碾碎利伐沙班片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79571" y="3183019"/>
            <a:ext cx="6318845" cy="71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50000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细粒剂组</a:t>
            </a:r>
            <a:r>
              <a:rPr kumimoji="1" lang="en-US" altLang="zh-CN" sz="1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</a:t>
            </a:r>
            <a:r>
              <a:rPr kumimoji="1" lang="en-US" altLang="zh-CN" sz="1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压碎片剂组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片剂组</a:t>
            </a:r>
            <a:r>
              <a:rPr kumimoji="1" lang="zh-CN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kumimoji="1" lang="zh-CN" altLang="en-US" sz="12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kumimoji="1" lang="en-US" altLang="zh-CN" sz="1200" b="1" baseline="-25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0h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：27.6±6.8 vs </a:t>
            </a:r>
            <a:r>
              <a:rPr kumimoji="1" lang="en-US" altLang="zh-CN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4.0±4.1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(P=0.01) vs 33.3±25.2ng/ml,（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P=0.51）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28650" lvl="1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kumimoji="1" lang="en-US" altLang="zh-CN" sz="1200" b="1" baseline="-2500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4h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：223.0±66.6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</a:t>
            </a:r>
            <a:r>
              <a:rPr kumimoji="1" lang="en-US" altLang="zh-CN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103.0±79.5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(P=0.02) vs 229.5±121.6ng/ml（P=0.88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654008" y="4026996"/>
            <a:ext cx="10943784" cy="111421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654008" y="1929164"/>
            <a:ext cx="10943784" cy="111421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4"/>
          <p:cNvSpPr/>
          <p:nvPr/>
        </p:nvSpPr>
        <p:spPr>
          <a:xfrm>
            <a:off x="2258750" y="1444732"/>
            <a:ext cx="8114665" cy="3623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050" algn="l" rtl="0" eaLnBrk="0">
              <a:lnSpc>
                <a:spcPct val="97000"/>
              </a:lnSpc>
            </a:pPr>
            <a:r>
              <a:rPr sz="2400" b="1" kern="0" spc="-10" dirty="0" err="1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国内外权威指南一致推荐</a:t>
            </a:r>
            <a:r>
              <a:rPr lang="zh-CN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利伐沙班作为首选抗凝治疗药物</a:t>
            </a:r>
            <a:endParaRPr sz="2400" b="1" kern="0" spc="-1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Validity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63009" y="1929164"/>
          <a:ext cx="10721935" cy="4479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449"/>
                <a:gridCol w="9101486"/>
              </a:tblGrid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中国血栓性疾病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防治指南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2018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PTE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的初始抗凝治疗建议选择负荷量的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不合并肿瘤的急性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的初始抗凝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[1C]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及长期抗凝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治疗，均推荐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全髋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/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全膝关节置换患者，推荐使用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进行预防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非瓣膜病房颤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CHA2DS2-VSC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评分≥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2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的患者，除非禁忌，均推荐口服抗凝治疗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[1A]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建议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kern="12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作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为治疗疑似或确诊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HIT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患者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非妊娠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的替代抗凝药物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[2C]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心房颤动诊断和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治疗中国指南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房颤抗栓治疗药物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-OAC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治疗应首选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心房颤动合并冠心病的抗栓治疗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-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联合抗血小板治疗时应首选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房颤合并慢性肾脏病抗凝治疗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-CKD1~3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期患者（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CrCl≥30 ml/min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），优选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ⅠB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房颤复律抗凝首选</a:t>
                      </a:r>
                      <a:r>
                        <a:rPr lang="en-US" altLang="zh-CN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ⅠB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中国急性血栓性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疾病抗栓治疗共识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2019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对于大多数中低危肺栓塞患者，推荐可以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替代肠道外抗凝序贯维生素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拮抗剂治疗（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ⅠB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在肺栓塞不合并恶性肿瘤且适用新型口服抗凝药的患者中，长期抗凝（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3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个月）推荐应用达比加群、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ⅡB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对于不合并癌症的急性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患者，初始抗凝治疗推荐应用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、达比加群酯或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LMWH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,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长期抗凝治疗推荐应用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或达比加群酯（</a:t>
                      </a:r>
                      <a:r>
                        <a:rPr lang="en-US" altLang="zh-CN" sz="1300" spc="200" dirty="0" err="1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ⅡB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）。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欧洲血管外科学会静脉血栓管理临床实践指南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2021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有诱因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，主要治疗阶段推荐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直接口服抗凝药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，而不是维生素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对于无诱因的近端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，在主要治疗阶段推荐使用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直接口服抗凝药物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治疗，而不是使用低分子肝素和维生素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ⅠA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对于无诱因的近端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需要抗凝超过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3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个月的患者，应考虑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直接口服抗凝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治疗，而不是使用维生素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K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拮抗剂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en-US" altLang="zh-CN" sz="1300" spc="200" dirty="0" err="1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Ⅱa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 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B)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zh-CN" altLang="en-US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14547" y="6519451"/>
            <a:ext cx="9982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ym typeface="方正公文黑体" panose="02000500000000000000" charset="-122"/>
              </a:rPr>
              <a:t>*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为口服抗凝药；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NOAC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为非维生素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K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拮抗剂口服抗凝药，常用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NOAC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包括利伐沙班</a:t>
            </a:r>
            <a:endParaRPr lang="zh-CN" altLang="en-US" sz="1050" b="1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2105561" y="3447468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2105561" y="2398552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2105561" y="4561519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2105561" y="5743197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1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2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0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69_2*l_h_a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.4000000059604645,&quot;colorType&quot;:1,&quot;foreColorIndex&quot;:6,&quot;pos&quot;:0.899999976158142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6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69_2*l_h_a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.4000000059604645,&quot;colorType&quot;:1,&quot;foreColorIndex&quot;:7,&quot;pos&quot;:1,&quot;transparency&quot;:0},{&quot;brightness&quot;:0,&quot;colorType&quot;:1,&quot;foreColorIndex&quot;:7,&quot;pos&quot;:0.10000000149011612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7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7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69_2*l_h_a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69_2*l_h_f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69_2*l_h_f*1_2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69_2*l_h_f*1_3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RESOURCE_RECORD_KEY" val="{&quot;13&quot;:[20482073,20174677,4721717,19972045,20025430,20174682]}"/>
  <p:tag name="COMMONDATA" val="eyJoZGlkIjoiOThiN2M0YzkxMjg2ZTFkNTM3ZWQ0NGY4YjExMzgyN2YifQ=="/>
  <p:tag name="commondata" val="eyJoZGlkIjoiYmZhNTNkYWVkM2YxZGNlMjRmMzlmM2UwODc5OGZkMm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7.xml><?xml version="1.0" encoding="utf-8"?>
<p:tagLst xmlns:p="http://schemas.openxmlformats.org/presentationml/2006/main">
  <p:tag name="TABLE_ENDDRAG_ORIGIN_RECT" val="876*392"/>
  <p:tag name="TABLE_ENDDRAG_RECT" val="41*111*876*392"/>
</p:tagLst>
</file>

<file path=ppt/tags/tag8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9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8290</Words>
  <Application>WPS 演示</Application>
  <PresentationFormat>宽屏</PresentationFormat>
  <Paragraphs>417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汉仪书魂体简</vt:lpstr>
      <vt:lpstr>方正兰亭黑简体</vt:lpstr>
      <vt:lpstr>Arial</vt:lpstr>
      <vt:lpstr>微软雅黑</vt:lpstr>
      <vt:lpstr>微软雅黑 Light</vt:lpstr>
      <vt:lpstr>Times New Roman</vt:lpstr>
      <vt:lpstr>方正公文黑体</vt:lpstr>
      <vt:lpstr>黑体</vt:lpstr>
      <vt:lpstr>Arial Unicode MS</vt:lpstr>
      <vt:lpstr>Calibri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7273</dc:creator>
  <cp:lastModifiedBy>Administrator</cp:lastModifiedBy>
  <cp:revision>170</cp:revision>
  <dcterms:created xsi:type="dcterms:W3CDTF">2024-06-27T08:55:00Z</dcterms:created>
  <dcterms:modified xsi:type="dcterms:W3CDTF">2024-07-13T15:09:26Z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2024-07-05T15:45:49Z</vt:filetime>
  </property>
  <property fmtid="{D5CDD505-2E9C-101B-9397-08002B2CF9AE}" pid="4" name="ICV">
    <vt:lpwstr>92C5F5BA59434A96BE28EE096879E8C1_13</vt:lpwstr>
  </property>
  <property fmtid="{D5CDD505-2E9C-101B-9397-08002B2CF9AE}" pid="5" name="KSOProductBuildVer">
    <vt:lpwstr>2052-12.1.0.17133</vt:lpwstr>
  </property>
</Properties>
</file>