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comments/comment1.xml" ContentType="application/vnd.openxmlformats-officedocument.presentationml.comment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p:sldMasterIdLst>
    <p:sldMasterId id="2147483648" r:id="rId1"/>
  </p:sldMasterIdLst>
  <p:notesMasterIdLst>
    <p:notesMasterId r:id="rId4"/>
  </p:notesMasterIdLst>
  <p:handoutMasterIdLst>
    <p:handoutMasterId r:id="rId13"/>
  </p:handoutMasterIdLst>
  <p:sldIdLst>
    <p:sldId id="3866" r:id="rId3"/>
    <p:sldId id="3833" r:id="rId5"/>
    <p:sldId id="3873" r:id="rId6"/>
    <p:sldId id="3868" r:id="rId7"/>
    <p:sldId id="3867" r:id="rId8"/>
    <p:sldId id="3869" r:id="rId9"/>
    <p:sldId id="3874" r:id="rId10"/>
    <p:sldId id="3870" r:id="rId11"/>
    <p:sldId id="3871" r:id="rId12"/>
  </p:sldIdLst>
  <p:sldSz cx="12858750" cy="7232650"/>
  <p:notesSz cx="6858000" cy="9144000"/>
  <p:custDataLst>
    <p:tags r:id="rId18"/>
  </p:custDataLst>
  <p:defaultTex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640080" indent="-18288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1282700" indent="-3683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925955" indent="-55435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2568575" indent="-739775"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328" userDrawn="1">
          <p15:clr>
            <a:srgbClr val="A4A3A4"/>
          </p15:clr>
        </p15:guide>
        <p15:guide id="2" pos="4081" userDrawn="1">
          <p15:clr>
            <a:srgbClr val="A4A3A4"/>
          </p15:clr>
        </p15:guide>
        <p15:guide id="3" pos="549" userDrawn="1">
          <p15:clr>
            <a:srgbClr val="A4A3A4"/>
          </p15:clr>
        </p15:guide>
        <p15:guide id="5" orient="horz" pos="4166" userDrawn="1">
          <p15:clr>
            <a:srgbClr val="A4A3A4"/>
          </p15:clr>
        </p15:guide>
        <p15:guide id="6" pos="7470" userDrawn="1">
          <p15:clr>
            <a:srgbClr val="A4A3A4"/>
          </p15:clr>
        </p15:guide>
        <p15:guide id="7" pos="685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F6EB2"/>
    <a:srgbClr val="F08200"/>
    <a:srgbClr val="043A5D"/>
    <a:srgbClr val="0B97F1"/>
    <a:srgbClr val="000000"/>
    <a:srgbClr val="341801"/>
    <a:srgbClr val="682F03"/>
    <a:srgbClr val="E91E21"/>
    <a:srgbClr val="010066"/>
    <a:srgbClr val="DA1F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77" autoAdjust="0"/>
    <p:restoredTop sz="95228" autoAdjust="0"/>
  </p:normalViewPr>
  <p:slideViewPr>
    <p:cSldViewPr showGuides="1">
      <p:cViewPr varScale="1">
        <p:scale>
          <a:sx n="90" d="100"/>
          <a:sy n="90" d="100"/>
        </p:scale>
        <p:origin x="72" y="165"/>
      </p:cViewPr>
      <p:guideLst>
        <p:guide orient="horz" pos="328"/>
        <p:guide pos="4081"/>
        <p:guide pos="549"/>
        <p:guide orient="horz" pos="4166"/>
        <p:guide pos="7470"/>
        <p:guide pos="6850"/>
      </p:guideLst>
    </p:cSldViewPr>
  </p:slideViewPr>
  <p:outlineViewPr>
    <p:cViewPr>
      <p:scale>
        <a:sx n="100" d="100"/>
        <a:sy n="100" d="100"/>
      </p:scale>
      <p:origin x="0" y="-20556"/>
    </p:cViewPr>
  </p:outlineViewPr>
  <p:notesTextViewPr>
    <p:cViewPr>
      <p:scale>
        <a:sx n="1" d="1"/>
        <a:sy n="1" d="1"/>
      </p:scale>
      <p:origin x="0" y="0"/>
    </p:cViewPr>
  </p:notesTextViewPr>
  <p:sorterViewPr>
    <p:cViewPr>
      <p:scale>
        <a:sx n="33" d="100"/>
        <a:sy n="33" d="100"/>
      </p:scale>
      <p:origin x="0" y="0"/>
    </p:cViewPr>
  </p:sorterViewPr>
  <p:notesViewPr>
    <p:cSldViewPr>
      <p:cViewPr varScale="1">
        <p:scale>
          <a:sx n="65" d="100"/>
          <a:sy n="65" d="100"/>
        </p:scale>
        <p:origin x="2796" y="54"/>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8" Type="http://schemas.openxmlformats.org/officeDocument/2006/relationships/tags" Target="tags/tag31.xml"/><Relationship Id="rId17" Type="http://schemas.openxmlformats.org/officeDocument/2006/relationships/commentAuthors" Target="commentAuthors.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handoutMaster" Target="handoutMasters/handoutMaster1.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4-07-08T12:31:32.229" idx="5">
    <p:pos x="10" y="10"/>
    <p:text>单包独立包装，医院自配磷水不存在污染风险</p:text>
  </p:cm>
</p: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BFFD6C62-DD05-A143-8068-47B453D1B2F1}" type="doc">
      <dgm:prSet loTypeId="urn:microsoft.com/office/officeart/2005/8/layout/venn3" loCatId="" qsTypeId="urn:microsoft.com/office/officeart/2005/8/quickstyle/simple1" qsCatId="simple" csTypeId="urn:microsoft.com/office/officeart/2005/8/colors/colorful1" csCatId="colorful" phldr="1"/>
      <dgm:spPr/>
      <dgm:t>
        <a:bodyPr/>
        <a:lstStyle/>
        <a:p>
          <a:endParaRPr lang="zh-CN" altLang="en-US"/>
        </a:p>
      </dgm:t>
    </dgm:pt>
    <dgm:pt modelId="{B55EFD41-E58F-6D4E-B62F-5A8E05799A99}">
      <dgm:prSet phldrT="[文本]" custT="1"/>
      <dgm:spPr>
        <a:solidFill>
          <a:srgbClr val="6F6EB2">
            <a:alpha val="50000"/>
          </a:srgbClr>
        </a:solidFill>
      </dgm:spPr>
      <dgm:t>
        <a:bodyPr/>
        <a:lstStyle/>
        <a:p>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口服安全性高，</a:t>
          </a:r>
          <a:r>
            <a:rPr lang="zh-CN" altLang="en-US" sz="1600" b="1" dirty="0">
              <a:solidFill>
                <a:srgbClr val="F08200"/>
              </a:solidFill>
              <a:latin typeface="微软雅黑" panose="020B0503020204020204" pitchFamily="34" charset="-122"/>
              <a:ea typeface="微软雅黑" panose="020B0503020204020204" pitchFamily="34" charset="-122"/>
              <a:cs typeface="微软雅黑" panose="020B0503020204020204" pitchFamily="34" charset="-122"/>
              <a:sym typeface="+mn-ea"/>
            </a:rPr>
            <a:t>无注射相关不良反应</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，对于需长期补磷的患者更安全</a:t>
          </a:r>
          <a:endParaRPr lang="zh-CN" altLang="en-US" sz="1600" dirty="0"/>
        </a:p>
      </dgm:t>
    </dgm:pt>
    <dgm:pt modelId="{3C351E3F-481E-5B47-8647-FDC2CB942674}" cxnId="{78313141-9E8B-7A48-85A5-F59C16714F15}" type="parTrans">
      <dgm:prSet/>
      <dgm:spPr/>
      <dgm:t>
        <a:bodyPr/>
        <a:lstStyle/>
        <a:p>
          <a:endParaRPr lang="zh-CN" altLang="en-US"/>
        </a:p>
      </dgm:t>
    </dgm:pt>
    <dgm:pt modelId="{AFDFED34-06F9-3745-B5C6-53B0449C2290}" cxnId="{78313141-9E8B-7A48-85A5-F59C16714F15}" type="sibTrans">
      <dgm:prSet/>
      <dgm:spPr/>
      <dgm:t>
        <a:bodyPr/>
        <a:lstStyle/>
        <a:p>
          <a:endParaRPr lang="zh-CN" altLang="en-US"/>
        </a:p>
      </dgm:t>
    </dgm:pt>
    <dgm:pt modelId="{13F2714F-0F81-DC43-B961-0BDD786897CB}">
      <dgm:prSet phldrT="[文本]"/>
      <dgm:spPr/>
      <dgm:t>
        <a:bodyPr/>
        <a:lstStyle/>
        <a:p>
          <a:pPr>
            <a:buFont typeface="Wingdings" panose="05000000000000000000" charset="0"/>
            <a:buChar char="p"/>
          </a:pPr>
          <a:r>
            <a:rPr lang="zh-CN" altLang="en-US" b="1" dirty="0">
              <a:latin typeface="微软雅黑" panose="020B0503020204020204" pitchFamily="34" charset="-122"/>
              <a:ea typeface="微软雅黑" panose="020B0503020204020204" pitchFamily="34" charset="-122"/>
              <a:cs typeface="微软雅黑" panose="020B0503020204020204" pitchFamily="34" charset="-122"/>
              <a:sym typeface="+mn-ea"/>
            </a:rPr>
            <a:t>与临床中常用于补磷的含磷注射液</a:t>
          </a:r>
          <a:r>
            <a:rPr lang="en-US" altLang="zh-CN" b="1" baseline="30000" dirty="0">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b="1" dirty="0">
              <a:latin typeface="微软雅黑" panose="020B0503020204020204" pitchFamily="34" charset="-122"/>
              <a:ea typeface="微软雅黑" panose="020B0503020204020204" pitchFamily="34" charset="-122"/>
              <a:cs typeface="微软雅黑" panose="020B0503020204020204" pitchFamily="34" charset="-122"/>
              <a:sym typeface="+mn-ea"/>
            </a:rPr>
            <a:t>相比</a:t>
          </a:r>
          <a:r>
            <a:rPr lang="zh-CN" altLang="en-US" b="1" dirty="0">
              <a:latin typeface="微软雅黑" panose="020B0503020204020204" pitchFamily="34" charset="-122"/>
              <a:ea typeface="微软雅黑" panose="020B0503020204020204" pitchFamily="34" charset="-122"/>
            </a:rPr>
            <a:t>，能</a:t>
          </a:r>
          <a:r>
            <a:rPr lang="zh-CN" altLang="en-US" b="1" dirty="0">
              <a:solidFill>
                <a:srgbClr val="F08200"/>
              </a:solidFill>
              <a:latin typeface="微软雅黑" panose="020B0503020204020204" pitchFamily="34" charset="-122"/>
              <a:ea typeface="微软雅黑" panose="020B0503020204020204" pitchFamily="34" charset="-122"/>
            </a:rPr>
            <a:t>有效控制重症患者的液体摄入</a:t>
          </a:r>
          <a:r>
            <a:rPr lang="zh-CN" altLang="en-US" b="1" dirty="0">
              <a:latin typeface="微软雅黑" panose="020B0503020204020204" pitchFamily="34" charset="-122"/>
              <a:ea typeface="微软雅黑" panose="020B0503020204020204" pitchFamily="34" charset="-122"/>
            </a:rPr>
            <a:t>，安全性更高</a:t>
          </a:r>
          <a:endParaRPr lang="zh-CN" altLang="en-US" dirty="0"/>
        </a:p>
      </dgm:t>
    </dgm:pt>
    <dgm:pt modelId="{4A4354D4-B9E3-274C-9157-BC41C564BD77}" cxnId="{57683067-BCF4-DC47-BEF2-5CFFCE9D64CB}" type="parTrans">
      <dgm:prSet/>
      <dgm:spPr/>
      <dgm:t>
        <a:bodyPr/>
        <a:lstStyle/>
        <a:p>
          <a:endParaRPr lang="zh-CN" altLang="en-US"/>
        </a:p>
      </dgm:t>
    </dgm:pt>
    <dgm:pt modelId="{EB46D312-B50B-BF46-91D9-169F78674728}" cxnId="{57683067-BCF4-DC47-BEF2-5CFFCE9D64CB}" type="sibTrans">
      <dgm:prSet/>
      <dgm:spPr/>
      <dgm:t>
        <a:bodyPr/>
        <a:lstStyle/>
        <a:p>
          <a:endParaRPr lang="zh-CN" altLang="en-US"/>
        </a:p>
      </dgm:t>
    </dgm:pt>
    <dgm:pt modelId="{C9567313-6115-2C4C-82E1-011D12F1A59A}">
      <dgm:prSet phldrT="[文本]" custT="1"/>
      <dgm:spPr>
        <a:solidFill>
          <a:srgbClr val="6F6EB2">
            <a:alpha val="50000"/>
          </a:srgbClr>
        </a:solidFill>
      </dgm:spPr>
      <dgm:t>
        <a:bodyPr/>
        <a:lstStyle/>
        <a:p>
          <a:pPr>
            <a:buFont typeface="Wingdings" panose="05000000000000000000" charset="0"/>
            <a:buChar char="p"/>
          </a:pPr>
          <a:r>
            <a:rPr lang="zh-CN" altLang="en-US" sz="1600" b="1" kern="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独立包装，与医院自配磷水相比，易于储存、携带，</a:t>
          </a:r>
          <a:r>
            <a:rPr lang="zh-CN" altLang="en-US" sz="1600" b="1" kern="1200" dirty="0">
              <a:solidFill>
                <a:srgbClr val="F08200"/>
              </a:solidFill>
              <a:latin typeface="微软雅黑" panose="020B0503020204020204" pitchFamily="34" charset="-122"/>
              <a:ea typeface="微软雅黑" panose="020B0503020204020204" pitchFamily="34" charset="-122"/>
              <a:cs typeface="微软雅黑" panose="020B0503020204020204" pitchFamily="34" charset="-122"/>
            </a:rPr>
            <a:t>不存在污染风险</a:t>
          </a:r>
        </a:p>
      </dgm:t>
    </dgm:pt>
    <dgm:pt modelId="{7205773C-A0C8-3741-B833-21F130D93AD5}" cxnId="{1FCEFF02-D541-F44B-A07E-593171B50D24}" type="parTrans">
      <dgm:prSet/>
      <dgm:spPr/>
      <dgm:t>
        <a:bodyPr/>
        <a:lstStyle/>
        <a:p>
          <a:endParaRPr lang="zh-CN" altLang="en-US"/>
        </a:p>
      </dgm:t>
    </dgm:pt>
    <dgm:pt modelId="{ED3D1140-C3CF-E14F-B3ED-276C189EF21E}" cxnId="{1FCEFF02-D541-F44B-A07E-593171B50D24}" type="sibTrans">
      <dgm:prSet/>
      <dgm:spPr/>
      <dgm:t>
        <a:bodyPr/>
        <a:lstStyle/>
        <a:p>
          <a:endParaRPr lang="zh-CN" altLang="en-US"/>
        </a:p>
      </dgm:t>
    </dgm:pt>
    <dgm:pt modelId="{15EAC74A-FCD1-A64B-8FBF-3CF0C455233E}">
      <dgm:prSet phldrT="[文本]" custT="1"/>
      <dgm:spPr>
        <a:solidFill>
          <a:schemeClr val="accent1">
            <a:alpha val="50000"/>
          </a:schemeClr>
        </a:solidFill>
      </dgm:spPr>
      <dgm:t>
        <a:bodyPr/>
        <a:lstStyle/>
        <a:p>
          <a:pPr>
            <a:buFont typeface="Wingdings" panose="05000000000000000000" charset="0"/>
            <a:buChar char="p"/>
          </a:pPr>
          <a:r>
            <a:rPr lang="zh-CN" altLang="en-US" sz="1600" b="1" kern="1200" dirty="0">
              <a:solidFill>
                <a:srgbClr val="F08200"/>
              </a:solidFill>
              <a:latin typeface="微软雅黑" panose="020B0503020204020204" pitchFamily="34" charset="-122"/>
              <a:ea typeface="微软雅黑" panose="020B0503020204020204" pitchFamily="34" charset="-122"/>
              <a:cs typeface="微软雅黑" panose="020B0503020204020204" pitchFamily="34" charset="-122"/>
            </a:rPr>
            <a:t>早产及小于胎龄儿可用</a:t>
          </a:r>
        </a:p>
      </dgm:t>
    </dgm:pt>
    <dgm:pt modelId="{D90CBA4B-2065-C94F-A8A5-02A9B904FD77}" cxnId="{95EC68D8-8859-EC45-BA9B-8523FB959653}" type="parTrans">
      <dgm:prSet/>
      <dgm:spPr/>
      <dgm:t>
        <a:bodyPr/>
        <a:lstStyle/>
        <a:p>
          <a:endParaRPr lang="zh-CN" altLang="en-US"/>
        </a:p>
      </dgm:t>
    </dgm:pt>
    <dgm:pt modelId="{FE84DC47-940A-4748-9A41-9A98B33D74B4}" cxnId="{95EC68D8-8859-EC45-BA9B-8523FB959653}" type="sibTrans">
      <dgm:prSet/>
      <dgm:spPr/>
      <dgm:t>
        <a:bodyPr/>
        <a:lstStyle/>
        <a:p>
          <a:endParaRPr lang="zh-CN" altLang="en-US"/>
        </a:p>
      </dgm:t>
    </dgm:pt>
    <dgm:pt modelId="{6F2CA1F7-857B-4043-B722-42ACB6206AB8}" type="pres">
      <dgm:prSet presAssocID="{BFFD6C62-DD05-A143-8068-47B453D1B2F1}" presName="Name0" presStyleCnt="0">
        <dgm:presLayoutVars>
          <dgm:dir/>
          <dgm:resizeHandles val="exact"/>
        </dgm:presLayoutVars>
      </dgm:prSet>
      <dgm:spPr/>
    </dgm:pt>
    <dgm:pt modelId="{B1813ABA-D5C0-644C-8D12-670DE4894389}" type="pres">
      <dgm:prSet presAssocID="{B55EFD41-E58F-6D4E-B62F-5A8E05799A99}" presName="Name5" presStyleLbl="vennNode1" presStyleIdx="0" presStyleCnt="4">
        <dgm:presLayoutVars>
          <dgm:bulletEnabled val="1"/>
        </dgm:presLayoutVars>
      </dgm:prSet>
      <dgm:spPr/>
    </dgm:pt>
    <dgm:pt modelId="{43946507-CFD3-7547-B7D4-5A37D028098E}" type="pres">
      <dgm:prSet presAssocID="{AFDFED34-06F9-3745-B5C6-53B0449C2290}" presName="space" presStyleCnt="0"/>
      <dgm:spPr/>
    </dgm:pt>
    <dgm:pt modelId="{BBB67225-B5F1-8241-BF29-B0B83AE7BCF7}" type="pres">
      <dgm:prSet presAssocID="{13F2714F-0F81-DC43-B961-0BDD786897CB}" presName="Name5" presStyleLbl="vennNode1" presStyleIdx="1" presStyleCnt="4">
        <dgm:presLayoutVars>
          <dgm:bulletEnabled val="1"/>
        </dgm:presLayoutVars>
      </dgm:prSet>
      <dgm:spPr/>
    </dgm:pt>
    <dgm:pt modelId="{A6545F5B-0817-774A-8930-4E4B882D1FF5}" type="pres">
      <dgm:prSet presAssocID="{EB46D312-B50B-BF46-91D9-169F78674728}" presName="space" presStyleCnt="0"/>
      <dgm:spPr/>
    </dgm:pt>
    <dgm:pt modelId="{0C75CB97-C5E2-7745-801E-263FBE86DCCB}" type="pres">
      <dgm:prSet presAssocID="{C9567313-6115-2C4C-82E1-011D12F1A59A}" presName="Name5" presStyleLbl="vennNode1" presStyleIdx="2" presStyleCnt="4">
        <dgm:presLayoutVars>
          <dgm:bulletEnabled val="1"/>
        </dgm:presLayoutVars>
      </dgm:prSet>
      <dgm:spPr/>
    </dgm:pt>
    <dgm:pt modelId="{2D409336-0F42-134B-95E0-B0CFC95BD9B6}" type="pres">
      <dgm:prSet presAssocID="{ED3D1140-C3CF-E14F-B3ED-276C189EF21E}" presName="space" presStyleCnt="0"/>
      <dgm:spPr/>
    </dgm:pt>
    <dgm:pt modelId="{7FA26325-0715-B04E-959D-F941F875F490}" type="pres">
      <dgm:prSet presAssocID="{15EAC74A-FCD1-A64B-8FBF-3CF0C455233E}" presName="Name5" presStyleLbl="vennNode1" presStyleIdx="3" presStyleCnt="4">
        <dgm:presLayoutVars>
          <dgm:bulletEnabled val="1"/>
        </dgm:presLayoutVars>
      </dgm:prSet>
      <dgm:spPr/>
    </dgm:pt>
  </dgm:ptLst>
  <dgm:cxnLst>
    <dgm:cxn modelId="{1FCEFF02-D541-F44B-A07E-593171B50D24}" srcId="{BFFD6C62-DD05-A143-8068-47B453D1B2F1}" destId="{C9567313-6115-2C4C-82E1-011D12F1A59A}" srcOrd="2" destOrd="0" parTransId="{7205773C-A0C8-3741-B833-21F130D93AD5}" sibTransId="{ED3D1140-C3CF-E14F-B3ED-276C189EF21E}"/>
    <dgm:cxn modelId="{2ABD2812-D556-2E4D-AFE0-C6352E4307CE}" type="presOf" srcId="{B55EFD41-E58F-6D4E-B62F-5A8E05799A99}" destId="{B1813ABA-D5C0-644C-8D12-670DE4894389}" srcOrd="0" destOrd="0" presId="urn:microsoft.com/office/officeart/2005/8/layout/venn3"/>
    <dgm:cxn modelId="{3C3C285D-844B-7343-8348-309FB5578619}" type="presOf" srcId="{BFFD6C62-DD05-A143-8068-47B453D1B2F1}" destId="{6F2CA1F7-857B-4043-B722-42ACB6206AB8}" srcOrd="0" destOrd="0" presId="urn:microsoft.com/office/officeart/2005/8/layout/venn3"/>
    <dgm:cxn modelId="{78313141-9E8B-7A48-85A5-F59C16714F15}" srcId="{BFFD6C62-DD05-A143-8068-47B453D1B2F1}" destId="{B55EFD41-E58F-6D4E-B62F-5A8E05799A99}" srcOrd="0" destOrd="0" parTransId="{3C351E3F-481E-5B47-8647-FDC2CB942674}" sibTransId="{AFDFED34-06F9-3745-B5C6-53B0449C2290}"/>
    <dgm:cxn modelId="{57683067-BCF4-DC47-BEF2-5CFFCE9D64CB}" srcId="{BFFD6C62-DD05-A143-8068-47B453D1B2F1}" destId="{13F2714F-0F81-DC43-B961-0BDD786897CB}" srcOrd="1" destOrd="0" parTransId="{4A4354D4-B9E3-274C-9157-BC41C564BD77}" sibTransId="{EB46D312-B50B-BF46-91D9-169F78674728}"/>
    <dgm:cxn modelId="{FD442685-FCD5-184A-837E-0282C3BC81A8}" type="presOf" srcId="{15EAC74A-FCD1-A64B-8FBF-3CF0C455233E}" destId="{7FA26325-0715-B04E-959D-F941F875F490}" srcOrd="0" destOrd="0" presId="urn:microsoft.com/office/officeart/2005/8/layout/venn3"/>
    <dgm:cxn modelId="{AB6253B2-F717-2B48-8939-5065E4EC1EC8}" type="presOf" srcId="{C9567313-6115-2C4C-82E1-011D12F1A59A}" destId="{0C75CB97-C5E2-7745-801E-263FBE86DCCB}" srcOrd="0" destOrd="0" presId="urn:microsoft.com/office/officeart/2005/8/layout/venn3"/>
    <dgm:cxn modelId="{95EC68D8-8859-EC45-BA9B-8523FB959653}" srcId="{BFFD6C62-DD05-A143-8068-47B453D1B2F1}" destId="{15EAC74A-FCD1-A64B-8FBF-3CF0C455233E}" srcOrd="3" destOrd="0" parTransId="{D90CBA4B-2065-C94F-A8A5-02A9B904FD77}" sibTransId="{FE84DC47-940A-4748-9A41-9A98B33D74B4}"/>
    <dgm:cxn modelId="{A3D1D3DC-75F6-0746-9485-897DA416DAF0}" type="presOf" srcId="{13F2714F-0F81-DC43-B961-0BDD786897CB}" destId="{BBB67225-B5F1-8241-BF29-B0B83AE7BCF7}" srcOrd="0" destOrd="0" presId="urn:microsoft.com/office/officeart/2005/8/layout/venn3"/>
    <dgm:cxn modelId="{907C8A0D-C0BF-F943-86C7-B767FC1386B9}" type="presParOf" srcId="{6F2CA1F7-857B-4043-B722-42ACB6206AB8}" destId="{B1813ABA-D5C0-644C-8D12-670DE4894389}" srcOrd="0" destOrd="0" presId="urn:microsoft.com/office/officeart/2005/8/layout/venn3"/>
    <dgm:cxn modelId="{2857BC06-C59C-2B47-BD05-5DD10F127114}" type="presParOf" srcId="{6F2CA1F7-857B-4043-B722-42ACB6206AB8}" destId="{43946507-CFD3-7547-B7D4-5A37D028098E}" srcOrd="1" destOrd="0" presId="urn:microsoft.com/office/officeart/2005/8/layout/venn3"/>
    <dgm:cxn modelId="{96050C9A-73E3-5B46-8754-98A73390820A}" type="presParOf" srcId="{6F2CA1F7-857B-4043-B722-42ACB6206AB8}" destId="{BBB67225-B5F1-8241-BF29-B0B83AE7BCF7}" srcOrd="2" destOrd="0" presId="urn:microsoft.com/office/officeart/2005/8/layout/venn3"/>
    <dgm:cxn modelId="{4F0BA98C-56AF-8B45-9A91-A012ED2CF117}" type="presParOf" srcId="{6F2CA1F7-857B-4043-B722-42ACB6206AB8}" destId="{A6545F5B-0817-774A-8930-4E4B882D1FF5}" srcOrd="3" destOrd="0" presId="urn:microsoft.com/office/officeart/2005/8/layout/venn3"/>
    <dgm:cxn modelId="{3E42D76B-3B30-BC45-9A86-095BF6C0CD00}" type="presParOf" srcId="{6F2CA1F7-857B-4043-B722-42ACB6206AB8}" destId="{0C75CB97-C5E2-7745-801E-263FBE86DCCB}" srcOrd="4" destOrd="0" presId="urn:microsoft.com/office/officeart/2005/8/layout/venn3"/>
    <dgm:cxn modelId="{057FC58E-C0E5-A141-8EF9-40181758A834}" type="presParOf" srcId="{6F2CA1F7-857B-4043-B722-42ACB6206AB8}" destId="{2D409336-0F42-134B-95E0-B0CFC95BD9B6}" srcOrd="5" destOrd="0" presId="urn:microsoft.com/office/officeart/2005/8/layout/venn3"/>
    <dgm:cxn modelId="{EBAAA039-9E5A-6E40-B562-544806B6FD04}" type="presParOf" srcId="{6F2CA1F7-857B-4043-B722-42ACB6206AB8}" destId="{7FA26325-0715-B04E-959D-F941F875F490}" srcOrd="6" destOrd="0" presId="urn:microsoft.com/office/officeart/2005/8/layout/venn3"/>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xmlns:r="http://schemas.openxmlformats.org/officeDocument/2006/relationships">
  <dsp:spTree>
    <dsp:nvGrpSpPr>
      <dsp:cNvPr id="2" name="组合 1"/>
      <dsp:cNvGrpSpPr/>
    </dsp:nvGrpSpPr>
    <dsp:grpSpPr>
      <a:xfrm>
        <a:off x="0" y="0"/>
        <a:ext cx="11449272" cy="2841377"/>
        <a:chOff x="0" y="0"/>
        <a:chExt cx="11449272" cy="2841377"/>
      </a:xfrm>
    </dsp:grpSpPr>
    <dsp:sp modelId="{B1813ABA-D5C0-644C-8D12-670DE4894389}">
      <dsp:nvSpPr>
        <dsp:cNvPr id="3" name="椭圆 2"/>
        <dsp:cNvSpPr/>
      </dsp:nvSpPr>
      <dsp:spPr bwMode="white">
        <a:xfrm>
          <a:off x="894295" y="0"/>
          <a:ext cx="2841377" cy="2841377"/>
        </a:xfrm>
        <a:prstGeom prst="ellipse">
          <a:avLst/>
        </a:prstGeom>
        <a:solidFill>
          <a:srgbClr val="6F6EB2">
            <a:alpha val="50000"/>
          </a:srgbClr>
        </a:solidFill>
      </dsp:spPr>
      <dsp:style>
        <a:lnRef idx="2">
          <a:schemeClr val="lt1"/>
        </a:lnRef>
        <a:fillRef idx="1">
          <a:schemeClr val="accent2">
            <a:alpha val="50000"/>
          </a:schemeClr>
        </a:fillRef>
        <a:effectRef idx="0">
          <a:scrgbClr r="0" g="0" b="0"/>
        </a:effectRef>
        <a:fontRef idx="minor">
          <a:schemeClr val="tx1"/>
        </a:fontRef>
      </dsp:style>
      <dsp:txBody>
        <a:bodyPr lIns="156370" tIns="20320" rIns="156370" bIns="2032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pP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口服安全性高，</a:t>
          </a:r>
          <a:r>
            <a:rPr lang="zh-CN" altLang="en-US" sz="1600" b="1" dirty="0">
              <a:solidFill>
                <a:srgbClr val="F08200"/>
              </a:solidFill>
              <a:latin typeface="微软雅黑" panose="020B0503020204020204" pitchFamily="34" charset="-122"/>
              <a:ea typeface="微软雅黑" panose="020B0503020204020204" pitchFamily="34" charset="-122"/>
              <a:cs typeface="微软雅黑" panose="020B0503020204020204" pitchFamily="34" charset="-122"/>
              <a:sym typeface="+mn-ea"/>
            </a:rPr>
            <a:t>无注射相关不良反应</a:t>
          </a:r>
          <a:r>
            <a:rPr lang="zh-CN" altLang="en-US" sz="1600" b="1" dirty="0">
              <a:latin typeface="微软雅黑" panose="020B0503020204020204" pitchFamily="34" charset="-122"/>
              <a:ea typeface="微软雅黑" panose="020B0503020204020204" pitchFamily="34" charset="-122"/>
              <a:cs typeface="微软雅黑" panose="020B0503020204020204" pitchFamily="34" charset="-122"/>
              <a:sym typeface="+mn-ea"/>
            </a:rPr>
            <a:t>，对于需长期补磷的患者更安全</a:t>
          </a:r>
          <a:endParaRPr lang="zh-CN" altLang="en-US" sz="1600" dirty="0"/>
        </a:p>
      </dsp:txBody>
      <dsp:txXfrm>
        <a:off x="894295" y="0"/>
        <a:ext cx="2841377" cy="2841377"/>
      </dsp:txXfrm>
    </dsp:sp>
    <dsp:sp modelId="{BBB67225-B5F1-8241-BF29-B0B83AE7BCF7}">
      <dsp:nvSpPr>
        <dsp:cNvPr id="4" name="椭圆 3"/>
        <dsp:cNvSpPr/>
      </dsp:nvSpPr>
      <dsp:spPr bwMode="white">
        <a:xfrm>
          <a:off x="3167397" y="0"/>
          <a:ext cx="2841377" cy="2841377"/>
        </a:xfrm>
        <a:prstGeom prst="ellipse">
          <a:avLst/>
        </a:prstGeom>
      </dsp:spPr>
      <dsp:style>
        <a:lnRef idx="2">
          <a:schemeClr val="lt1"/>
        </a:lnRef>
        <a:fillRef idx="1">
          <a:schemeClr val="accent3">
            <a:alpha val="50000"/>
          </a:schemeClr>
        </a:fillRef>
        <a:effectRef idx="0">
          <a:scrgbClr r="0" g="0" b="0"/>
        </a:effectRef>
        <a:fontRef idx="minor">
          <a:schemeClr val="tx1"/>
        </a:fontRef>
      </dsp:style>
      <dsp:txBody>
        <a:bodyPr lIns="156370" tIns="24130" rIns="156370" bIns="2413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buFont typeface="Wingdings" panose="05000000000000000000" charset="0"/>
            <a:buChar char="p"/>
          </a:pPr>
          <a:r>
            <a:rPr lang="zh-CN" altLang="en-US" b="1" dirty="0">
              <a:latin typeface="微软雅黑" panose="020B0503020204020204" pitchFamily="34" charset="-122"/>
              <a:ea typeface="微软雅黑" panose="020B0503020204020204" pitchFamily="34" charset="-122"/>
              <a:cs typeface="微软雅黑" panose="020B0503020204020204" pitchFamily="34" charset="-122"/>
              <a:sym typeface="+mn-ea"/>
            </a:rPr>
            <a:t>与临床中常用于补磷的含磷注射液</a:t>
          </a:r>
          <a:r>
            <a:rPr lang="en-US" altLang="zh-CN" b="1" baseline="30000" dirty="0">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b="1" dirty="0">
              <a:latin typeface="微软雅黑" panose="020B0503020204020204" pitchFamily="34" charset="-122"/>
              <a:ea typeface="微软雅黑" panose="020B0503020204020204" pitchFamily="34" charset="-122"/>
              <a:cs typeface="微软雅黑" panose="020B0503020204020204" pitchFamily="34" charset="-122"/>
              <a:sym typeface="+mn-ea"/>
            </a:rPr>
            <a:t>相比</a:t>
          </a:r>
          <a:r>
            <a:rPr lang="zh-CN" altLang="en-US" b="1" dirty="0">
              <a:latin typeface="微软雅黑" panose="020B0503020204020204" pitchFamily="34" charset="-122"/>
              <a:ea typeface="微软雅黑" panose="020B0503020204020204" pitchFamily="34" charset="-122"/>
            </a:rPr>
            <a:t>，能</a:t>
          </a:r>
          <a:r>
            <a:rPr lang="zh-CN" altLang="en-US" b="1" dirty="0">
              <a:solidFill>
                <a:srgbClr val="F08200"/>
              </a:solidFill>
              <a:latin typeface="微软雅黑" panose="020B0503020204020204" pitchFamily="34" charset="-122"/>
              <a:ea typeface="微软雅黑" panose="020B0503020204020204" pitchFamily="34" charset="-122"/>
            </a:rPr>
            <a:t>有效控制重症患者的液体摄入</a:t>
          </a:r>
          <a:r>
            <a:rPr lang="zh-CN" altLang="en-US" b="1" dirty="0">
              <a:latin typeface="微软雅黑" panose="020B0503020204020204" pitchFamily="34" charset="-122"/>
              <a:ea typeface="微软雅黑" panose="020B0503020204020204" pitchFamily="34" charset="-122"/>
            </a:rPr>
            <a:t>，安全性更高</a:t>
          </a:r>
          <a:endParaRPr lang="zh-CN" altLang="en-US" dirty="0"/>
        </a:p>
      </dsp:txBody>
      <dsp:txXfrm>
        <a:off x="3167397" y="0"/>
        <a:ext cx="2841377" cy="2841377"/>
      </dsp:txXfrm>
    </dsp:sp>
    <dsp:sp modelId="{0C75CB97-C5E2-7745-801E-263FBE86DCCB}">
      <dsp:nvSpPr>
        <dsp:cNvPr id="5" name="椭圆 4"/>
        <dsp:cNvSpPr/>
      </dsp:nvSpPr>
      <dsp:spPr bwMode="white">
        <a:xfrm>
          <a:off x="5440498" y="0"/>
          <a:ext cx="2841377" cy="2841377"/>
        </a:xfrm>
        <a:prstGeom prst="ellipse">
          <a:avLst/>
        </a:prstGeom>
        <a:solidFill>
          <a:srgbClr val="6F6EB2">
            <a:alpha val="50000"/>
          </a:srgbClr>
        </a:solidFill>
      </dsp:spPr>
      <dsp:style>
        <a:lnRef idx="2">
          <a:schemeClr val="lt1"/>
        </a:lnRef>
        <a:fillRef idx="1">
          <a:schemeClr val="accent4">
            <a:alpha val="50000"/>
          </a:schemeClr>
        </a:fillRef>
        <a:effectRef idx="0">
          <a:scrgbClr r="0" g="0" b="0"/>
        </a:effectRef>
        <a:fontRef idx="minor">
          <a:schemeClr val="tx1"/>
        </a:fontRef>
      </dsp:style>
      <dsp:txBody>
        <a:bodyPr lIns="156370" tIns="20320" rIns="156370" bIns="2032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buFont typeface="Wingdings" panose="05000000000000000000" charset="0"/>
            <a:buChar char="p"/>
          </a:pPr>
          <a:r>
            <a:rPr lang="zh-CN" altLang="en-US" sz="1600" b="1" kern="1200" dirty="0">
              <a:solidFill>
                <a:prstClr val="black"/>
              </a:solidFill>
              <a:latin typeface="微软雅黑" panose="020B0503020204020204" pitchFamily="34" charset="-122"/>
              <a:ea typeface="微软雅黑" panose="020B0503020204020204" pitchFamily="34" charset="-122"/>
              <a:cs typeface="微软雅黑" panose="020B0503020204020204" pitchFamily="34" charset="-122"/>
            </a:rPr>
            <a:t>独立包装，与医院自配磷水相比，易于储存、携带，</a:t>
          </a:r>
          <a:r>
            <a:rPr lang="zh-CN" altLang="en-US" sz="1600" b="1" kern="1200" dirty="0">
              <a:solidFill>
                <a:srgbClr val="F08200"/>
              </a:solidFill>
              <a:latin typeface="微软雅黑" panose="020B0503020204020204" pitchFamily="34" charset="-122"/>
              <a:ea typeface="微软雅黑" panose="020B0503020204020204" pitchFamily="34" charset="-122"/>
              <a:cs typeface="微软雅黑" panose="020B0503020204020204" pitchFamily="34" charset="-122"/>
            </a:rPr>
            <a:t>不存在污染风险</a:t>
          </a:r>
        </a:p>
      </dsp:txBody>
      <dsp:txXfrm>
        <a:off x="5440498" y="0"/>
        <a:ext cx="2841377" cy="2841377"/>
      </dsp:txXfrm>
    </dsp:sp>
    <dsp:sp modelId="{7FA26325-0715-B04E-959D-F941F875F490}">
      <dsp:nvSpPr>
        <dsp:cNvPr id="6" name="椭圆 5"/>
        <dsp:cNvSpPr/>
      </dsp:nvSpPr>
      <dsp:spPr bwMode="white">
        <a:xfrm>
          <a:off x="7713600" y="0"/>
          <a:ext cx="2841377" cy="2841377"/>
        </a:xfrm>
        <a:prstGeom prst="ellipse">
          <a:avLst/>
        </a:prstGeom>
        <a:solidFill>
          <a:schemeClr val="accent1">
            <a:alpha val="50000"/>
          </a:schemeClr>
        </a:solidFill>
      </dsp:spPr>
      <dsp:style>
        <a:lnRef idx="2">
          <a:schemeClr val="lt1"/>
        </a:lnRef>
        <a:fillRef idx="1">
          <a:schemeClr val="accent5">
            <a:alpha val="50000"/>
          </a:schemeClr>
        </a:fillRef>
        <a:effectRef idx="0">
          <a:scrgbClr r="0" g="0" b="0"/>
        </a:effectRef>
        <a:fontRef idx="minor">
          <a:schemeClr val="tx1"/>
        </a:fontRef>
      </dsp:style>
      <dsp:txBody>
        <a:bodyPr lIns="156370" tIns="20320" rIns="156370" bIns="20320" anchor="ctr"/>
        <a:lstStyle>
          <a:lvl1pPr algn="ctr">
            <a:defRPr sz="1900"/>
          </a:lvl1pPr>
          <a:lvl2pPr marL="114300" indent="-114300" algn="ctr">
            <a:defRPr sz="1400"/>
          </a:lvl2pPr>
          <a:lvl3pPr marL="228600" indent="-114300" algn="ctr">
            <a:defRPr sz="1400"/>
          </a:lvl3pPr>
          <a:lvl4pPr marL="342900" indent="-114300" algn="ctr">
            <a:defRPr sz="1400"/>
          </a:lvl4pPr>
          <a:lvl5pPr marL="457200" indent="-114300" algn="ctr">
            <a:defRPr sz="1400"/>
          </a:lvl5pPr>
          <a:lvl6pPr marL="571500" indent="-114300" algn="ctr">
            <a:defRPr sz="1400"/>
          </a:lvl6pPr>
          <a:lvl7pPr marL="685800" indent="-114300" algn="ctr">
            <a:defRPr sz="1400"/>
          </a:lvl7pPr>
          <a:lvl8pPr marL="800100" indent="-114300" algn="ctr">
            <a:defRPr sz="1400"/>
          </a:lvl8pPr>
          <a:lvl9pPr marL="914400" indent="-114300" algn="ctr">
            <a:defRPr sz="1400"/>
          </a:lvl9pPr>
        </a:lstStyle>
        <a:p>
          <a:pPr lvl="0">
            <a:lnSpc>
              <a:spcPct val="100000"/>
            </a:lnSpc>
            <a:spcBef>
              <a:spcPct val="0"/>
            </a:spcBef>
            <a:spcAft>
              <a:spcPct val="35000"/>
            </a:spcAft>
            <a:buFont typeface="Wingdings" panose="05000000000000000000" charset="0"/>
            <a:buChar char="p"/>
          </a:pPr>
          <a:r>
            <a:rPr lang="zh-CN" altLang="en-US" sz="1600" b="1" kern="1200" dirty="0">
              <a:solidFill>
                <a:srgbClr val="F08200"/>
              </a:solidFill>
              <a:latin typeface="微软雅黑" panose="020B0503020204020204" pitchFamily="34" charset="-122"/>
              <a:ea typeface="微软雅黑" panose="020B0503020204020204" pitchFamily="34" charset="-122"/>
              <a:cs typeface="微软雅黑" panose="020B0503020204020204" pitchFamily="34" charset="-122"/>
            </a:rPr>
            <a:t>早产及小于胎龄儿可用</a:t>
          </a:r>
        </a:p>
      </dsp:txBody>
      <dsp:txXfrm>
        <a:off x="7713600" y="0"/>
        <a:ext cx="2841377" cy="2841377"/>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linDir" val="fromR"/>
          <dgm:param type="fallback" val="2D"/>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HorzCh" val="ctr"/>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9630DBF-D010-4114-9DE3-41E342A27C18}"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4D1D107-4CC9-43CA-8CA8-36E1DF70D5F2}"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06024D97-E667-405D-B634-E583E2108D71}" type="datetimeFigureOut">
              <a:rPr lang="zh-CN" altLang="en-US"/>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a:t>单击此处编辑母版文本样式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zh-CN" altLang="en-US" noProof="0"/>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a:defRPr sz="1200"/>
            </a:lvl1pPr>
          </a:lstStyle>
          <a:p>
            <a:fld id="{418F03C3-53C1-4F10-8DAF-D1F318E96C6E}"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300" kern="1200">
        <a:solidFill>
          <a:schemeClr val="tx1"/>
        </a:solidFill>
        <a:latin typeface="+mn-lt"/>
        <a:ea typeface="+mn-ea"/>
        <a:cs typeface="+mn-cs"/>
      </a:defRPr>
    </a:lvl1pPr>
    <a:lvl2pPr marL="455930" algn="l" rtl="0" eaLnBrk="0" fontAlgn="base" hangingPunct="0">
      <a:spcBef>
        <a:spcPct val="30000"/>
      </a:spcBef>
      <a:spcAft>
        <a:spcPct val="0"/>
      </a:spcAft>
      <a:defRPr sz="1300" kern="1200">
        <a:solidFill>
          <a:schemeClr val="tx1"/>
        </a:solidFill>
        <a:latin typeface="+mn-lt"/>
        <a:ea typeface="+mn-ea"/>
        <a:cs typeface="+mn-cs"/>
      </a:defRPr>
    </a:lvl2pPr>
    <a:lvl3pPr marL="913130" algn="l" rtl="0" eaLnBrk="0" fontAlgn="base" hangingPunct="0">
      <a:spcBef>
        <a:spcPct val="30000"/>
      </a:spcBef>
      <a:spcAft>
        <a:spcPct val="0"/>
      </a:spcAft>
      <a:defRPr sz="1300" kern="1200">
        <a:solidFill>
          <a:schemeClr val="tx1"/>
        </a:solidFill>
        <a:latin typeface="+mn-lt"/>
        <a:ea typeface="+mn-ea"/>
        <a:cs typeface="+mn-cs"/>
      </a:defRPr>
    </a:lvl3pPr>
    <a:lvl4pPr marL="1370330" algn="l" rtl="0" eaLnBrk="0" fontAlgn="base" hangingPunct="0">
      <a:spcBef>
        <a:spcPct val="30000"/>
      </a:spcBef>
      <a:spcAft>
        <a:spcPct val="0"/>
      </a:spcAft>
      <a:defRPr sz="1300" kern="1200">
        <a:solidFill>
          <a:schemeClr val="tx1"/>
        </a:solidFill>
        <a:latin typeface="+mn-lt"/>
        <a:ea typeface="+mn-ea"/>
        <a:cs typeface="+mn-cs"/>
      </a:defRPr>
    </a:lvl4pPr>
    <a:lvl5pPr marL="1827530" algn="l" rtl="0" eaLnBrk="0" fontAlgn="base" hangingPunct="0">
      <a:spcBef>
        <a:spcPct val="30000"/>
      </a:spcBef>
      <a:spcAft>
        <a:spcPct val="0"/>
      </a:spcAft>
      <a:defRPr sz="1300" kern="1200">
        <a:solidFill>
          <a:schemeClr val="tx1"/>
        </a:solidFill>
        <a:latin typeface="+mn-lt"/>
        <a:ea typeface="+mn-ea"/>
        <a:cs typeface="+mn-cs"/>
      </a:defRPr>
    </a:lvl5pPr>
    <a:lvl6pPr marL="2285365" algn="l" defTabSz="914400" rtl="0" eaLnBrk="1" latinLnBrk="0" hangingPunct="1">
      <a:defRPr sz="1300" kern="1200">
        <a:solidFill>
          <a:schemeClr val="tx1"/>
        </a:solidFill>
        <a:latin typeface="+mn-lt"/>
        <a:ea typeface="+mn-ea"/>
        <a:cs typeface="+mn-cs"/>
      </a:defRPr>
    </a:lvl6pPr>
    <a:lvl7pPr marL="2742565" algn="l" defTabSz="914400" rtl="0" eaLnBrk="1" latinLnBrk="0" hangingPunct="1">
      <a:defRPr sz="1300" kern="1200">
        <a:solidFill>
          <a:schemeClr val="tx1"/>
        </a:solidFill>
        <a:latin typeface="+mn-lt"/>
        <a:ea typeface="+mn-ea"/>
        <a:cs typeface="+mn-cs"/>
      </a:defRPr>
    </a:lvl7pPr>
    <a:lvl8pPr marL="3199765" algn="l" defTabSz="914400" rtl="0" eaLnBrk="1" latinLnBrk="0" hangingPunct="1">
      <a:defRPr sz="1300" kern="1200">
        <a:solidFill>
          <a:schemeClr val="tx1"/>
        </a:solidFill>
        <a:latin typeface="+mn-lt"/>
        <a:ea typeface="+mn-ea"/>
        <a:cs typeface="+mn-cs"/>
      </a:defRPr>
    </a:lvl8pPr>
    <a:lvl9pPr marL="3656965" algn="l" defTabSz="914400" rtl="0" eaLnBrk="1" latinLnBrk="0" hangingPunct="1">
      <a:defRPr sz="13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418F03C3-53C1-4F10-8DAF-D1F318E96C6E}"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3EF2083-0386-4B43-BE3F-5071C6BB4FA7}"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32BF82D2-7A68-459D-A996-9BDDA2518FA4}"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E01EE5D-26FB-46D5-A381-ECFB35BF1D3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00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00000"/>
    </mc:Choice>
    <mc:Fallback>
      <p:transition spd="slow"/>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84238" y="385763"/>
            <a:ext cx="11090275" cy="139700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84238" y="1925638"/>
            <a:ext cx="11090275" cy="4589462"/>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884238" y="6704013"/>
            <a:ext cx="2892425" cy="384175"/>
          </a:xfrm>
          <a:prstGeom prst="rect">
            <a:avLst/>
          </a:prstGeom>
        </p:spPr>
        <p:txBody>
          <a:bodyPr vert="horz" lIns="91440" tIns="45720" rIns="91440" bIns="45720" rtlCol="0" anchor="ctr"/>
          <a:lstStyle>
            <a:lvl1pPr algn="l">
              <a:defRPr sz="1200">
                <a:solidFill>
                  <a:schemeClr val="tx1">
                    <a:tint val="75000"/>
                  </a:schemeClr>
                </a:solidFill>
              </a:defRPr>
            </a:lvl1pPr>
          </a:lstStyle>
          <a:p>
            <a:fld id="{32BF82D2-7A68-459D-A996-9BDDA2518FA4}" type="datetimeFigureOut">
              <a:rPr lang="zh-CN" altLang="en-US" smtClean="0"/>
            </a:fld>
            <a:endParaRPr lang="zh-CN" altLang="en-US"/>
          </a:p>
        </p:txBody>
      </p:sp>
      <p:sp>
        <p:nvSpPr>
          <p:cNvPr id="5" name="页脚占位符 4"/>
          <p:cNvSpPr>
            <a:spLocks noGrp="1"/>
          </p:cNvSpPr>
          <p:nvPr>
            <p:ph type="ftr" sz="quarter" idx="3"/>
          </p:nvPr>
        </p:nvSpPr>
        <p:spPr>
          <a:xfrm>
            <a:off x="4259263" y="6704013"/>
            <a:ext cx="4340225" cy="3841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9082088" y="6704013"/>
            <a:ext cx="2892425" cy="384175"/>
          </a:xfrm>
          <a:prstGeom prst="rect">
            <a:avLst/>
          </a:prstGeom>
        </p:spPr>
        <p:txBody>
          <a:bodyPr vert="horz" lIns="91440" tIns="45720" rIns="91440" bIns="45720" rtlCol="0" anchor="ctr"/>
          <a:lstStyle>
            <a:lvl1pPr algn="r">
              <a:defRPr sz="1200">
                <a:solidFill>
                  <a:schemeClr val="tx1">
                    <a:tint val="75000"/>
                  </a:schemeClr>
                </a:solidFill>
              </a:defRPr>
            </a:lvl1pPr>
          </a:lstStyle>
          <a:p>
            <a:fld id="{3E01EE5D-26FB-46D5-A381-ECFB35BF1D34}"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mc:AlternateContent xmlns:mc="http://schemas.openxmlformats.org/markup-compatibility/2006">
    <mc:Choice xmlns:p14="http://schemas.microsoft.com/office/powerpoint/2010/main" Requires="p14">
      <p:transition spd="slow" p14:dur="100000"/>
    </mc:Choice>
    <mc:Fallback>
      <p:transition spd="slow"/>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4" Type="http://schemas.openxmlformats.org/officeDocument/2006/relationships/notesSlide" Target="../notesSlides/notesSlide2.xml"/><Relationship Id="rId33" Type="http://schemas.openxmlformats.org/officeDocument/2006/relationships/slideLayout" Target="../slideLayouts/slideLayout1.xml"/><Relationship Id="rId32" Type="http://schemas.openxmlformats.org/officeDocument/2006/relationships/tags" Target="../tags/tag30.xml"/><Relationship Id="rId31" Type="http://schemas.openxmlformats.org/officeDocument/2006/relationships/tags" Target="../tags/tag29.xml"/><Relationship Id="rId30" Type="http://schemas.openxmlformats.org/officeDocument/2006/relationships/tags" Target="../tags/tag28.xml"/><Relationship Id="rId3" Type="http://schemas.openxmlformats.org/officeDocument/2006/relationships/image" Target="../media/image2.png"/><Relationship Id="rId29" Type="http://schemas.openxmlformats.org/officeDocument/2006/relationships/tags" Target="../tags/tag27.xml"/><Relationship Id="rId28" Type="http://schemas.openxmlformats.org/officeDocument/2006/relationships/tags" Target="../tags/tag26.xml"/><Relationship Id="rId27" Type="http://schemas.openxmlformats.org/officeDocument/2006/relationships/tags" Target="../tags/tag25.xml"/><Relationship Id="rId26" Type="http://schemas.openxmlformats.org/officeDocument/2006/relationships/tags" Target="../tags/tag24.xml"/><Relationship Id="rId25" Type="http://schemas.openxmlformats.org/officeDocument/2006/relationships/tags" Target="../tags/tag23.xml"/><Relationship Id="rId24" Type="http://schemas.openxmlformats.org/officeDocument/2006/relationships/tags" Target="../tags/tag22.xml"/><Relationship Id="rId23" Type="http://schemas.openxmlformats.org/officeDocument/2006/relationships/tags" Target="../tags/tag21.xml"/><Relationship Id="rId22" Type="http://schemas.openxmlformats.org/officeDocument/2006/relationships/tags" Target="../tags/tag20.xml"/><Relationship Id="rId21" Type="http://schemas.openxmlformats.org/officeDocument/2006/relationships/tags" Target="../tags/tag19.xml"/><Relationship Id="rId20" Type="http://schemas.openxmlformats.org/officeDocument/2006/relationships/tags" Target="../tags/tag18.xml"/><Relationship Id="rId2" Type="http://schemas.openxmlformats.org/officeDocument/2006/relationships/tags" Target="../tags/tag2.xml"/><Relationship Id="rId19" Type="http://schemas.openxmlformats.org/officeDocument/2006/relationships/tags" Target="../tags/tag17.xml"/><Relationship Id="rId18" Type="http://schemas.openxmlformats.org/officeDocument/2006/relationships/tags" Target="../tags/tag16.xml"/><Relationship Id="rId17" Type="http://schemas.openxmlformats.org/officeDocument/2006/relationships/tags" Target="../tags/tag15.xml"/><Relationship Id="rId16" Type="http://schemas.openxmlformats.org/officeDocument/2006/relationships/tags" Target="../tags/tag14.xml"/><Relationship Id="rId15" Type="http://schemas.openxmlformats.org/officeDocument/2006/relationships/tags" Target="../tags/tag13.xml"/><Relationship Id="rId14" Type="http://schemas.openxmlformats.org/officeDocument/2006/relationships/image" Target="../media/image1.png"/><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7" Type="http://schemas.openxmlformats.org/officeDocument/2006/relationships/comments" Target="../comments/comment1.xml"/><Relationship Id="rId6" Type="http://schemas.openxmlformats.org/officeDocument/2006/relationships/slideLayout" Target="../slideLayouts/slideLayout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a:srcRect t="7712" r="5075"/>
          <a:stretch>
            <a:fillRect/>
          </a:stretch>
        </p:blipFill>
        <p:spPr>
          <a:xfrm>
            <a:off x="-411385" y="-416123"/>
            <a:ext cx="12387788" cy="8064896"/>
          </a:xfrm>
          <a:prstGeom prst="rect">
            <a:avLst/>
          </a:prstGeom>
          <a:effectLst>
            <a:softEdge rad="406400"/>
          </a:effectLst>
        </p:spPr>
      </p:pic>
      <p:sp>
        <p:nvSpPr>
          <p:cNvPr id="3" name="矩形 259"/>
          <p:cNvSpPr>
            <a:spLocks noChangeArrowheads="1"/>
          </p:cNvSpPr>
          <p:nvPr/>
        </p:nvSpPr>
        <p:spPr bwMode="auto">
          <a:xfrm>
            <a:off x="4917207" y="1960141"/>
            <a:ext cx="8571969" cy="208057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4400" b="1" cap="all" dirty="0">
                <a:solidFill>
                  <a:srgbClr val="043A5D"/>
                </a:solidFill>
                <a:cs typeface="微软雅黑" panose="020B0503020204020204" pitchFamily="34" charset="-122"/>
              </a:rPr>
              <a:t>磷酸二氢钠磷酸氢二钠颗粒</a:t>
            </a:r>
            <a:endParaRPr lang="en-US" altLang="zh-CN" sz="4400" b="1" cap="all" dirty="0">
              <a:solidFill>
                <a:srgbClr val="043A5D"/>
              </a:solidFill>
              <a:cs typeface="微软雅黑" panose="020B0503020204020204" pitchFamily="34" charset="-122"/>
            </a:endParaRPr>
          </a:p>
          <a:p>
            <a:pPr algn="ctr">
              <a:buNone/>
            </a:pPr>
            <a:endParaRPr lang="en-US" altLang="zh-CN" sz="2000" b="1" cap="all" dirty="0">
              <a:solidFill>
                <a:srgbClr val="043A5D"/>
              </a:solidFill>
            </a:endParaRPr>
          </a:p>
          <a:p>
            <a:pPr algn="ctr">
              <a:buNone/>
            </a:pPr>
            <a:r>
              <a:rPr lang="zh-CN" altLang="en-US" sz="2000" b="1" cap="all" dirty="0">
                <a:solidFill>
                  <a:srgbClr val="043A5D"/>
                </a:solidFill>
              </a:rPr>
              <a:t>罕见病用药，保障儿童（含早产儿）补磷需求</a:t>
            </a:r>
            <a:endParaRPr lang="en-US" altLang="zh-CN" sz="2000" b="1" cap="all" dirty="0">
              <a:solidFill>
                <a:srgbClr val="043A5D"/>
              </a:solidFill>
            </a:endParaRPr>
          </a:p>
          <a:p>
            <a:pPr algn="ctr">
              <a:buNone/>
            </a:pPr>
            <a:endParaRPr lang="en-US" altLang="zh-CN" sz="3600" b="1" cap="all" dirty="0">
              <a:solidFill>
                <a:srgbClr val="043A5D"/>
              </a:solidFill>
            </a:endParaRPr>
          </a:p>
        </p:txBody>
      </p:sp>
      <p:sp>
        <p:nvSpPr>
          <p:cNvPr id="7" name="矩形 6"/>
          <p:cNvSpPr/>
          <p:nvPr/>
        </p:nvSpPr>
        <p:spPr>
          <a:xfrm>
            <a:off x="7365479" y="3832349"/>
            <a:ext cx="3775393" cy="730777"/>
          </a:xfrm>
          <a:prstGeom prst="rect">
            <a:avLst/>
          </a:prstGeom>
        </p:spPr>
        <p:txBody>
          <a:bodyPr wrap="none">
            <a:spAutoFit/>
          </a:bodyPr>
          <a:lstStyle/>
          <a:p>
            <a:pPr algn="ctr">
              <a:lnSpc>
                <a:spcPts val="2600"/>
              </a:lnSpc>
            </a:pPr>
            <a:r>
              <a:rPr lang="zh-CN" altLang="en-US" sz="2000" b="1" dirty="0">
                <a:solidFill>
                  <a:schemeClr val="tx2"/>
                </a:solidFill>
                <a:latin typeface="微软雅黑" panose="020B0503020204020204" pitchFamily="34" charset="-122"/>
                <a:ea typeface="微软雅黑" panose="020B0503020204020204" pitchFamily="34" charset="-122"/>
              </a:rPr>
              <a:t>嘉实（湖南）医药科技有限公司</a:t>
            </a:r>
            <a:endParaRPr lang="en-US" altLang="zh-CN" sz="2000" b="1" dirty="0">
              <a:solidFill>
                <a:schemeClr val="tx2"/>
              </a:solidFill>
              <a:latin typeface="微软雅黑" panose="020B0503020204020204" pitchFamily="34" charset="-122"/>
              <a:ea typeface="微软雅黑" panose="020B0503020204020204" pitchFamily="34" charset="-122"/>
            </a:endParaRPr>
          </a:p>
          <a:p>
            <a:pPr algn="ctr">
              <a:lnSpc>
                <a:spcPts val="2600"/>
              </a:lnSpc>
            </a:pPr>
            <a:r>
              <a:rPr lang="en-US" altLang="zh-CN" sz="2000" b="1" dirty="0">
                <a:solidFill>
                  <a:schemeClr val="tx2"/>
                </a:solidFill>
                <a:latin typeface="微软雅黑" panose="020B0503020204020204" pitchFamily="34" charset="-122"/>
                <a:ea typeface="微软雅黑" panose="020B0503020204020204" pitchFamily="34" charset="-122"/>
              </a:rPr>
              <a:t>2024</a:t>
            </a:r>
            <a:r>
              <a:rPr lang="zh-CN" altLang="en-US" sz="2000" b="1" dirty="0">
                <a:solidFill>
                  <a:schemeClr val="tx2"/>
                </a:solidFill>
                <a:latin typeface="微软雅黑" panose="020B0503020204020204" pitchFamily="34" charset="-122"/>
                <a:ea typeface="微软雅黑" panose="020B0503020204020204" pitchFamily="34" charset="-122"/>
              </a:rPr>
              <a:t>年</a:t>
            </a:r>
            <a:r>
              <a:rPr lang="en-US" altLang="zh-CN" sz="2000" b="1" dirty="0">
                <a:solidFill>
                  <a:schemeClr val="tx2"/>
                </a:solidFill>
                <a:latin typeface="微软雅黑" panose="020B0503020204020204" pitchFamily="34" charset="-122"/>
                <a:ea typeface="微软雅黑" panose="020B0503020204020204" pitchFamily="34" charset="-122"/>
              </a:rPr>
              <a:t>7</a:t>
            </a:r>
            <a:r>
              <a:rPr lang="zh-CN" altLang="en-US" sz="2000" b="1" dirty="0">
                <a:solidFill>
                  <a:schemeClr val="tx2"/>
                </a:solidFill>
                <a:latin typeface="微软雅黑" panose="020B0503020204020204" pitchFamily="34" charset="-122"/>
                <a:ea typeface="微软雅黑" panose="020B0503020204020204" pitchFamily="34" charset="-122"/>
              </a:rPr>
              <a:t>月</a:t>
            </a:r>
            <a:endParaRPr lang="zh-CN" altLang="en-US" sz="2000" b="1" dirty="0">
              <a:solidFill>
                <a:schemeClr val="tx2"/>
              </a:solidFill>
              <a:latin typeface="微软雅黑" panose="020B0503020204020204" pitchFamily="34" charset="-122"/>
              <a:ea typeface="微软雅黑" panose="020B0503020204020204" pitchFamily="34" charset="-122"/>
            </a:endParaRPr>
          </a:p>
        </p:txBody>
      </p:sp>
      <p:grpSp>
        <p:nvGrpSpPr>
          <p:cNvPr id="9" name="组合 8"/>
          <p:cNvGrpSpPr/>
          <p:nvPr/>
        </p:nvGrpSpPr>
        <p:grpSpPr>
          <a:xfrm>
            <a:off x="6285359" y="3400301"/>
            <a:ext cx="5904656" cy="0"/>
            <a:chOff x="6429375" y="3400301"/>
            <a:chExt cx="5904656" cy="0"/>
          </a:xfrm>
        </p:grpSpPr>
        <p:cxnSp>
          <p:nvCxnSpPr>
            <p:cNvPr id="5" name="直接连接符 4"/>
            <p:cNvCxnSpPr/>
            <p:nvPr/>
          </p:nvCxnSpPr>
          <p:spPr>
            <a:xfrm>
              <a:off x="9381703" y="3400301"/>
              <a:ext cx="2952328" cy="0"/>
            </a:xfrm>
            <a:prstGeom prst="line">
              <a:avLst/>
            </a:prstGeom>
            <a:ln w="57150">
              <a:gradFill flip="none" rotWithShape="1">
                <a:gsLst>
                  <a:gs pos="0">
                    <a:schemeClr val="accent1">
                      <a:lumMod val="5000"/>
                      <a:lumOff val="95000"/>
                    </a:schemeClr>
                  </a:gs>
                  <a:gs pos="18000">
                    <a:schemeClr val="accent1">
                      <a:lumMod val="45000"/>
                      <a:lumOff val="55000"/>
                    </a:schemeClr>
                  </a:gs>
                  <a:gs pos="32000">
                    <a:schemeClr val="accent1">
                      <a:lumMod val="45000"/>
                      <a:lumOff val="55000"/>
                    </a:schemeClr>
                  </a:gs>
                  <a:gs pos="100000">
                    <a:srgbClr val="6F6EB2"/>
                  </a:gs>
                </a:gsLst>
                <a:path path="circle">
                  <a:fillToRect l="100000" t="100000"/>
                </a:path>
                <a:tileRect r="-100000" b="-100000"/>
              </a:gra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flipH="1">
              <a:off x="6429375" y="3400301"/>
              <a:ext cx="2952328" cy="0"/>
            </a:xfrm>
            <a:prstGeom prst="line">
              <a:avLst/>
            </a:prstGeom>
            <a:ln w="57150">
              <a:gradFill flip="none" rotWithShape="1">
                <a:gsLst>
                  <a:gs pos="0">
                    <a:schemeClr val="accent1">
                      <a:lumMod val="5000"/>
                      <a:lumOff val="95000"/>
                    </a:schemeClr>
                  </a:gs>
                  <a:gs pos="18000">
                    <a:schemeClr val="accent1">
                      <a:lumMod val="45000"/>
                      <a:lumOff val="55000"/>
                    </a:schemeClr>
                  </a:gs>
                  <a:gs pos="32000">
                    <a:schemeClr val="accent1">
                      <a:lumMod val="45000"/>
                      <a:lumOff val="55000"/>
                    </a:schemeClr>
                  </a:gs>
                  <a:gs pos="100000">
                    <a:srgbClr val="6F6EB2"/>
                  </a:gs>
                </a:gsLst>
                <a:path path="circle">
                  <a:fillToRect l="100000" t="100000"/>
                </a:path>
                <a:tileRect r="-100000" b="-100000"/>
              </a:gradFill>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slow" p14:dur="100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MH_Other_4"/>
          <p:cNvSpPr/>
          <p:nvPr>
            <p:custDataLst>
              <p:tags r:id="rId1"/>
            </p:custDataLst>
          </p:nvPr>
        </p:nvSpPr>
        <p:spPr bwMode="auto">
          <a:xfrm>
            <a:off x="7509495" y="5727762"/>
            <a:ext cx="3870960" cy="805180"/>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accent3"/>
          </a:solidFill>
          <a:ln>
            <a:noFill/>
          </a:ln>
        </p:spPr>
        <p:txBody>
          <a:bodyPr lIns="759333"/>
          <a:lstStyle/>
          <a:p>
            <a:pPr>
              <a:defRPr/>
            </a:pP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pic>
        <p:nvPicPr>
          <p:cNvPr id="22" name="MH_Other_7"/>
          <p:cNvPicPr>
            <a:picLocks noChangeAspect="1"/>
          </p:cNvPicPr>
          <p:nvPr>
            <p:custDataLst>
              <p:tags r:id="rId2"/>
            </p:custDataLst>
          </p:nvPr>
        </p:nvPicPr>
        <p:blipFill>
          <a:blip r:embed="rId3">
            <a:extLst>
              <a:ext uri="{28A0092B-C50C-407E-A947-70E740481C1C}">
                <a14:useLocalDpi xmlns:a14="http://schemas.microsoft.com/office/drawing/2010/main" val="0"/>
              </a:ext>
            </a:extLst>
          </a:blip>
          <a:srcRect/>
          <a:stretch>
            <a:fillRect/>
          </a:stretch>
        </p:blipFill>
        <p:spPr bwMode="auto">
          <a:xfrm>
            <a:off x="7291688" y="5562027"/>
            <a:ext cx="4339590" cy="1264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MH_Other_5"/>
          <p:cNvSpPr/>
          <p:nvPr>
            <p:custDataLst>
              <p:tags r:id="rId4"/>
            </p:custDataLst>
          </p:nvPr>
        </p:nvSpPr>
        <p:spPr bwMode="auto">
          <a:xfrm>
            <a:off x="7509495" y="4547932"/>
            <a:ext cx="3870960" cy="805180"/>
          </a:xfrm>
          <a:custGeom>
            <a:avLst/>
            <a:gdLst>
              <a:gd name="T0" fmla="*/ 2147483646 w 3244"/>
              <a:gd name="T1" fmla="*/ 2147483646 h 675"/>
              <a:gd name="T2" fmla="*/ 2147483646 w 3244"/>
              <a:gd name="T3" fmla="*/ 2147483646 h 675"/>
              <a:gd name="T4" fmla="*/ 2147483646 w 3244"/>
              <a:gd name="T5" fmla="*/ 0 h 675"/>
              <a:gd name="T6" fmla="*/ 2147483646 w 3244"/>
              <a:gd name="T7" fmla="*/ 0 h 675"/>
              <a:gd name="T8" fmla="*/ 0 w 3244"/>
              <a:gd name="T9" fmla="*/ 2147483646 h 675"/>
              <a:gd name="T10" fmla="*/ 2147483646 w 3244"/>
              <a:gd name="T11" fmla="*/ 2147483646 h 675"/>
              <a:gd name="T12" fmla="*/ 2147483646 w 3244"/>
              <a:gd name="T13" fmla="*/ 2147483646 h 6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44" h="675">
                <a:moveTo>
                  <a:pt x="2907" y="675"/>
                </a:moveTo>
                <a:cubicBezTo>
                  <a:pt x="3093" y="675"/>
                  <a:pt x="3244" y="523"/>
                  <a:pt x="3244" y="337"/>
                </a:cubicBezTo>
                <a:cubicBezTo>
                  <a:pt x="3244" y="151"/>
                  <a:pt x="3093" y="0"/>
                  <a:pt x="2907" y="0"/>
                </a:cubicBezTo>
                <a:cubicBezTo>
                  <a:pt x="337" y="0"/>
                  <a:pt x="337" y="0"/>
                  <a:pt x="337" y="0"/>
                </a:cubicBezTo>
                <a:cubicBezTo>
                  <a:pt x="151" y="0"/>
                  <a:pt x="0" y="151"/>
                  <a:pt x="0" y="337"/>
                </a:cubicBezTo>
                <a:cubicBezTo>
                  <a:pt x="0" y="523"/>
                  <a:pt x="151" y="675"/>
                  <a:pt x="337" y="675"/>
                </a:cubicBezTo>
                <a:lnTo>
                  <a:pt x="2907" y="675"/>
                </a:lnTo>
                <a:close/>
              </a:path>
            </a:pathLst>
          </a:custGeom>
          <a:solidFill>
            <a:srgbClr val="6F6EB2"/>
          </a:solidFill>
          <a:ln>
            <a:noFill/>
          </a:ln>
        </p:spPr>
        <p:txBody>
          <a:bodyPr lIns="759333"/>
          <a:lstStyle/>
          <a:p>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pic>
        <p:nvPicPr>
          <p:cNvPr id="17" name="MH_Other_6"/>
          <p:cNvPicPr>
            <a:picLocks noChangeAspect="1"/>
          </p:cNvPicPr>
          <p:nvPr>
            <p:custDataLst>
              <p:tags r:id="rId5"/>
            </p:custDataLst>
          </p:nvPr>
        </p:nvPicPr>
        <p:blipFill>
          <a:blip r:embed="rId3">
            <a:extLst>
              <a:ext uri="{28A0092B-C50C-407E-A947-70E740481C1C}">
                <a14:useLocalDpi xmlns:a14="http://schemas.microsoft.com/office/drawing/2010/main" val="0"/>
              </a:ext>
            </a:extLst>
          </a:blip>
          <a:srcRect/>
          <a:stretch>
            <a:fillRect/>
          </a:stretch>
        </p:blipFill>
        <p:spPr bwMode="auto">
          <a:xfrm>
            <a:off x="7291688" y="4378386"/>
            <a:ext cx="4339590" cy="1264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组合 2"/>
          <p:cNvGrpSpPr/>
          <p:nvPr/>
        </p:nvGrpSpPr>
        <p:grpSpPr>
          <a:xfrm>
            <a:off x="1844253" y="1466593"/>
            <a:ext cx="2897062" cy="1405495"/>
            <a:chOff x="2020145" y="1489589"/>
            <a:chExt cx="2897062" cy="1405495"/>
          </a:xfrm>
        </p:grpSpPr>
        <p:sp>
          <p:nvSpPr>
            <p:cNvPr id="36" name="MH_Others_1"/>
            <p:cNvSpPr txBox="1"/>
            <p:nvPr>
              <p:custDataLst>
                <p:tags r:id="rId6"/>
              </p:custDataLst>
            </p:nvPr>
          </p:nvSpPr>
          <p:spPr>
            <a:xfrm>
              <a:off x="2020145" y="1489589"/>
              <a:ext cx="2897062" cy="1015663"/>
            </a:xfrm>
            <a:prstGeom prst="rect">
              <a:avLst/>
            </a:prstGeom>
            <a:noFill/>
          </p:spPr>
          <p:txBody>
            <a:bodyPr vert="horz" wrap="square" lIns="0" tIns="0" rIns="0" bIns="0" rtlCol="0" anchor="ctr" anchorCtr="0">
              <a:spAutoFit/>
            </a:bodyPr>
            <a:lstStyle/>
            <a:p>
              <a:pPr algn="ctr"/>
              <a:r>
                <a:rPr lang="zh-CN" altLang="en-US" sz="6600" b="1" dirty="0">
                  <a:solidFill>
                    <a:srgbClr val="6F6EB2"/>
                  </a:solidFill>
                  <a:latin typeface="Arial" panose="020B0604020202020204" pitchFamily="34" charset="0"/>
                  <a:ea typeface="微软雅黑" panose="020B0503020204020204" pitchFamily="34" charset="-122"/>
                  <a:sym typeface="Arial" panose="020B0604020202020204" pitchFamily="34" charset="0"/>
                </a:rPr>
                <a:t>目  录</a:t>
              </a:r>
              <a:endParaRPr lang="zh-CN" altLang="en-US" sz="6600" b="1" dirty="0">
                <a:solidFill>
                  <a:srgbClr val="6F6EB2"/>
                </a:solidFill>
                <a:latin typeface="Arial" panose="020B0604020202020204" pitchFamily="34" charset="0"/>
                <a:ea typeface="微软雅黑" panose="020B0503020204020204" pitchFamily="34" charset="-122"/>
                <a:sym typeface="Arial" panose="020B0604020202020204" pitchFamily="34" charset="0"/>
              </a:endParaRPr>
            </a:p>
          </p:txBody>
        </p:sp>
        <p:sp>
          <p:nvSpPr>
            <p:cNvPr id="37" name="MH_Others_2"/>
            <p:cNvSpPr txBox="1"/>
            <p:nvPr>
              <p:custDataLst>
                <p:tags r:id="rId7"/>
              </p:custDataLst>
            </p:nvPr>
          </p:nvSpPr>
          <p:spPr>
            <a:xfrm>
              <a:off x="2078202" y="2464197"/>
              <a:ext cx="2780948" cy="430887"/>
            </a:xfrm>
            <a:prstGeom prst="rect">
              <a:avLst/>
            </a:prstGeom>
            <a:noFill/>
          </p:spPr>
          <p:txBody>
            <a:bodyPr wrap="square" lIns="0" tIns="0" rIns="0" bIns="0">
              <a:spAutoFit/>
            </a:bodyPr>
            <a:lstStyle/>
            <a:p>
              <a:pPr algn="ctr">
                <a:defRPr/>
              </a:pPr>
              <a:r>
                <a:rPr lang="en-US" altLang="zh-CN" sz="2800" b="1" dirty="0">
                  <a:solidFill>
                    <a:schemeClr val="accent1"/>
                  </a:solidFill>
                  <a:latin typeface="Arial" panose="020B0604020202020204" pitchFamily="34" charset="0"/>
                  <a:ea typeface="微软雅黑" panose="020B0503020204020204" pitchFamily="34" charset="-122"/>
                  <a:sym typeface="Arial" panose="020B0604020202020204" pitchFamily="34" charset="0"/>
                </a:rPr>
                <a:t>CONTENTS</a:t>
              </a:r>
              <a:endParaRPr lang="zh-CN" altLang="en-US" sz="2800" b="1" dirty="0">
                <a:solidFill>
                  <a:schemeClr val="accent1"/>
                </a:solidFill>
                <a:latin typeface="Arial" panose="020B0604020202020204" pitchFamily="34" charset="0"/>
                <a:ea typeface="微软雅黑" panose="020B0503020204020204" pitchFamily="34" charset="-122"/>
                <a:sym typeface="Arial" panose="020B0604020202020204" pitchFamily="34" charset="0"/>
              </a:endParaRPr>
            </a:p>
          </p:txBody>
        </p:sp>
      </p:grpSp>
      <p:sp>
        <p:nvSpPr>
          <p:cNvPr id="14" name="MH_Other_17"/>
          <p:cNvSpPr txBox="1">
            <a:spLocks noChangeArrowheads="1"/>
          </p:cNvSpPr>
          <p:nvPr>
            <p:custDataLst>
              <p:tags r:id="rId8"/>
            </p:custDataLst>
          </p:nvPr>
        </p:nvSpPr>
        <p:spPr bwMode="auto">
          <a:xfrm>
            <a:off x="8762672" y="4768453"/>
            <a:ext cx="487045" cy="368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400" b="1"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04</a:t>
            </a:r>
            <a:endParaRPr lang="zh-CN" altLang="en-US" sz="2400" b="1"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18" name="MH_Other_16"/>
          <p:cNvSpPr>
            <a:spLocks noEditPoints="1"/>
          </p:cNvSpPr>
          <p:nvPr>
            <p:custDataLst>
              <p:tags r:id="rId9"/>
            </p:custDataLst>
          </p:nvPr>
        </p:nvSpPr>
        <p:spPr bwMode="auto">
          <a:xfrm>
            <a:off x="7725519" y="4789867"/>
            <a:ext cx="445135" cy="321310"/>
          </a:xfrm>
          <a:custGeom>
            <a:avLst/>
            <a:gdLst>
              <a:gd name="T0" fmla="*/ 2147483646 w 165"/>
              <a:gd name="T1" fmla="*/ 2147483646 h 121"/>
              <a:gd name="T2" fmla="*/ 2147483646 w 165"/>
              <a:gd name="T3" fmla="*/ 2147483646 h 121"/>
              <a:gd name="T4" fmla="*/ 2147483646 w 165"/>
              <a:gd name="T5" fmla="*/ 2147483646 h 121"/>
              <a:gd name="T6" fmla="*/ 2147483646 w 165"/>
              <a:gd name="T7" fmla="*/ 2147483646 h 121"/>
              <a:gd name="T8" fmla="*/ 2147483646 w 165"/>
              <a:gd name="T9" fmla="*/ 2147483646 h 121"/>
              <a:gd name="T10" fmla="*/ 2147483646 w 165"/>
              <a:gd name="T11" fmla="*/ 2147483646 h 121"/>
              <a:gd name="T12" fmla="*/ 2147483646 w 165"/>
              <a:gd name="T13" fmla="*/ 2147483646 h 121"/>
              <a:gd name="T14" fmla="*/ 2147483646 w 165"/>
              <a:gd name="T15" fmla="*/ 2147483646 h 121"/>
              <a:gd name="T16" fmla="*/ 2147483646 w 165"/>
              <a:gd name="T17" fmla="*/ 2147483646 h 121"/>
              <a:gd name="T18" fmla="*/ 2147483646 w 165"/>
              <a:gd name="T19" fmla="*/ 2147483646 h 121"/>
              <a:gd name="T20" fmla="*/ 2147483646 w 165"/>
              <a:gd name="T21" fmla="*/ 2147483646 h 121"/>
              <a:gd name="T22" fmla="*/ 2147483646 w 165"/>
              <a:gd name="T23" fmla="*/ 2147483646 h 121"/>
              <a:gd name="T24" fmla="*/ 2147483646 w 165"/>
              <a:gd name="T25" fmla="*/ 2147483646 h 121"/>
              <a:gd name="T26" fmla="*/ 2147483646 w 165"/>
              <a:gd name="T27" fmla="*/ 2147483646 h 121"/>
              <a:gd name="T28" fmla="*/ 2147483646 w 165"/>
              <a:gd name="T29" fmla="*/ 2147483646 h 121"/>
              <a:gd name="T30" fmla="*/ 2147483646 w 165"/>
              <a:gd name="T31" fmla="*/ 2147483646 h 121"/>
              <a:gd name="T32" fmla="*/ 2147483646 w 165"/>
              <a:gd name="T33" fmla="*/ 2147483646 h 121"/>
              <a:gd name="T34" fmla="*/ 2147483646 w 165"/>
              <a:gd name="T35" fmla="*/ 2147483646 h 121"/>
              <a:gd name="T36" fmla="*/ 2147483646 w 165"/>
              <a:gd name="T37" fmla="*/ 2147483646 h 121"/>
              <a:gd name="T38" fmla="*/ 2147483646 w 165"/>
              <a:gd name="T39" fmla="*/ 2147483646 h 121"/>
              <a:gd name="T40" fmla="*/ 2147483646 w 165"/>
              <a:gd name="T41" fmla="*/ 2147483646 h 121"/>
              <a:gd name="T42" fmla="*/ 2147483646 w 165"/>
              <a:gd name="T43" fmla="*/ 2147483646 h 121"/>
              <a:gd name="T44" fmla="*/ 2147483646 w 165"/>
              <a:gd name="T45" fmla="*/ 2147483646 h 121"/>
              <a:gd name="T46" fmla="*/ 2147483646 w 165"/>
              <a:gd name="T47" fmla="*/ 2147483646 h 121"/>
              <a:gd name="T48" fmla="*/ 2147483646 w 165"/>
              <a:gd name="T49" fmla="*/ 2147483646 h 121"/>
              <a:gd name="T50" fmla="*/ 2147483646 w 165"/>
              <a:gd name="T51" fmla="*/ 2147483646 h 121"/>
              <a:gd name="T52" fmla="*/ 2147483646 w 165"/>
              <a:gd name="T53" fmla="*/ 2147483646 h 121"/>
              <a:gd name="T54" fmla="*/ 2147483646 w 165"/>
              <a:gd name="T55" fmla="*/ 2147483646 h 121"/>
              <a:gd name="T56" fmla="*/ 2147483646 w 165"/>
              <a:gd name="T57" fmla="*/ 2147483646 h 121"/>
              <a:gd name="T58" fmla="*/ 2147483646 w 165"/>
              <a:gd name="T59" fmla="*/ 2147483646 h 121"/>
              <a:gd name="T60" fmla="*/ 2147483646 w 165"/>
              <a:gd name="T61" fmla="*/ 2147483646 h 121"/>
              <a:gd name="T62" fmla="*/ 2147483646 w 165"/>
              <a:gd name="T63" fmla="*/ 2147483646 h 121"/>
              <a:gd name="T64" fmla="*/ 2147483646 w 165"/>
              <a:gd name="T65" fmla="*/ 2147483646 h 121"/>
              <a:gd name="T66" fmla="*/ 2147483646 w 165"/>
              <a:gd name="T67" fmla="*/ 2147483646 h 121"/>
              <a:gd name="T68" fmla="*/ 2147483646 w 165"/>
              <a:gd name="T69" fmla="*/ 2147483646 h 12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65" h="121">
                <a:moveTo>
                  <a:pt x="77" y="28"/>
                </a:moveTo>
                <a:cubicBezTo>
                  <a:pt x="61" y="28"/>
                  <a:pt x="47" y="41"/>
                  <a:pt x="47" y="57"/>
                </a:cubicBezTo>
                <a:cubicBezTo>
                  <a:pt x="47" y="58"/>
                  <a:pt x="47" y="59"/>
                  <a:pt x="48" y="60"/>
                </a:cubicBezTo>
                <a:cubicBezTo>
                  <a:pt x="55" y="65"/>
                  <a:pt x="59" y="73"/>
                  <a:pt x="60" y="82"/>
                </a:cubicBezTo>
                <a:cubicBezTo>
                  <a:pt x="65" y="85"/>
                  <a:pt x="71" y="87"/>
                  <a:pt x="77" y="87"/>
                </a:cubicBezTo>
                <a:cubicBezTo>
                  <a:pt x="85" y="87"/>
                  <a:pt x="92" y="83"/>
                  <a:pt x="98" y="78"/>
                </a:cubicBezTo>
                <a:cubicBezTo>
                  <a:pt x="97" y="76"/>
                  <a:pt x="97" y="73"/>
                  <a:pt x="98" y="71"/>
                </a:cubicBezTo>
                <a:cubicBezTo>
                  <a:pt x="100" y="69"/>
                  <a:pt x="102" y="68"/>
                  <a:pt x="104" y="68"/>
                </a:cubicBezTo>
                <a:cubicBezTo>
                  <a:pt x="105" y="65"/>
                  <a:pt x="106" y="61"/>
                  <a:pt x="106" y="57"/>
                </a:cubicBezTo>
                <a:cubicBezTo>
                  <a:pt x="106" y="41"/>
                  <a:pt x="93" y="28"/>
                  <a:pt x="77" y="28"/>
                </a:cubicBezTo>
                <a:moveTo>
                  <a:pt x="165" y="97"/>
                </a:moveTo>
                <a:cubicBezTo>
                  <a:pt x="165" y="111"/>
                  <a:pt x="154" y="121"/>
                  <a:pt x="141" y="121"/>
                </a:cubicBezTo>
                <a:cubicBezTo>
                  <a:pt x="127" y="121"/>
                  <a:pt x="116" y="111"/>
                  <a:pt x="116" y="97"/>
                </a:cubicBezTo>
                <a:cubicBezTo>
                  <a:pt x="116" y="95"/>
                  <a:pt x="117" y="93"/>
                  <a:pt x="117" y="91"/>
                </a:cubicBezTo>
                <a:cubicBezTo>
                  <a:pt x="115" y="90"/>
                  <a:pt x="106" y="84"/>
                  <a:pt x="103" y="83"/>
                </a:cubicBezTo>
                <a:cubicBezTo>
                  <a:pt x="96" y="90"/>
                  <a:pt x="87" y="94"/>
                  <a:pt x="77" y="94"/>
                </a:cubicBezTo>
                <a:cubicBezTo>
                  <a:pt x="71" y="94"/>
                  <a:pt x="65" y="92"/>
                  <a:pt x="60" y="90"/>
                </a:cubicBezTo>
                <a:cubicBezTo>
                  <a:pt x="58" y="104"/>
                  <a:pt x="45" y="115"/>
                  <a:pt x="30" y="115"/>
                </a:cubicBezTo>
                <a:cubicBezTo>
                  <a:pt x="13" y="115"/>
                  <a:pt x="0" y="102"/>
                  <a:pt x="0" y="85"/>
                </a:cubicBezTo>
                <a:cubicBezTo>
                  <a:pt x="0" y="68"/>
                  <a:pt x="13" y="55"/>
                  <a:pt x="30" y="55"/>
                </a:cubicBezTo>
                <a:cubicBezTo>
                  <a:pt x="34" y="55"/>
                  <a:pt x="37" y="55"/>
                  <a:pt x="40" y="56"/>
                </a:cubicBezTo>
                <a:cubicBezTo>
                  <a:pt x="40" y="52"/>
                  <a:pt x="41" y="48"/>
                  <a:pt x="43" y="45"/>
                </a:cubicBezTo>
                <a:cubicBezTo>
                  <a:pt x="42" y="45"/>
                  <a:pt x="42" y="45"/>
                  <a:pt x="42" y="45"/>
                </a:cubicBezTo>
                <a:cubicBezTo>
                  <a:pt x="34" y="39"/>
                  <a:pt x="34" y="39"/>
                  <a:pt x="34" y="39"/>
                </a:cubicBezTo>
                <a:cubicBezTo>
                  <a:pt x="31" y="41"/>
                  <a:pt x="27" y="43"/>
                  <a:pt x="23" y="43"/>
                </a:cubicBezTo>
                <a:cubicBezTo>
                  <a:pt x="13" y="43"/>
                  <a:pt x="5" y="34"/>
                  <a:pt x="5" y="24"/>
                </a:cubicBezTo>
                <a:cubicBezTo>
                  <a:pt x="5" y="14"/>
                  <a:pt x="13" y="6"/>
                  <a:pt x="23" y="6"/>
                </a:cubicBezTo>
                <a:cubicBezTo>
                  <a:pt x="34" y="6"/>
                  <a:pt x="42" y="14"/>
                  <a:pt x="42" y="24"/>
                </a:cubicBezTo>
                <a:cubicBezTo>
                  <a:pt x="42" y="25"/>
                  <a:pt x="42" y="26"/>
                  <a:pt x="42" y="27"/>
                </a:cubicBezTo>
                <a:cubicBezTo>
                  <a:pt x="50" y="32"/>
                  <a:pt x="50" y="32"/>
                  <a:pt x="50" y="32"/>
                </a:cubicBezTo>
                <a:cubicBezTo>
                  <a:pt x="57" y="25"/>
                  <a:pt x="66" y="21"/>
                  <a:pt x="77" y="21"/>
                </a:cubicBezTo>
                <a:cubicBezTo>
                  <a:pt x="88" y="21"/>
                  <a:pt x="98" y="26"/>
                  <a:pt x="104" y="33"/>
                </a:cubicBezTo>
                <a:cubicBezTo>
                  <a:pt x="111" y="30"/>
                  <a:pt x="111" y="30"/>
                  <a:pt x="111" y="30"/>
                </a:cubicBezTo>
                <a:cubicBezTo>
                  <a:pt x="110" y="28"/>
                  <a:pt x="110" y="26"/>
                  <a:pt x="110" y="24"/>
                </a:cubicBezTo>
                <a:cubicBezTo>
                  <a:pt x="110" y="11"/>
                  <a:pt x="121" y="0"/>
                  <a:pt x="135" y="0"/>
                </a:cubicBezTo>
                <a:cubicBezTo>
                  <a:pt x="148" y="0"/>
                  <a:pt x="159" y="11"/>
                  <a:pt x="159" y="24"/>
                </a:cubicBezTo>
                <a:cubicBezTo>
                  <a:pt x="159" y="38"/>
                  <a:pt x="148" y="49"/>
                  <a:pt x="135" y="49"/>
                </a:cubicBezTo>
                <a:cubicBezTo>
                  <a:pt x="128" y="49"/>
                  <a:pt x="122" y="46"/>
                  <a:pt x="118" y="42"/>
                </a:cubicBezTo>
                <a:cubicBezTo>
                  <a:pt x="111" y="46"/>
                  <a:pt x="111" y="46"/>
                  <a:pt x="111" y="46"/>
                </a:cubicBezTo>
                <a:cubicBezTo>
                  <a:pt x="113" y="49"/>
                  <a:pt x="113" y="53"/>
                  <a:pt x="113" y="57"/>
                </a:cubicBezTo>
                <a:cubicBezTo>
                  <a:pt x="113" y="62"/>
                  <a:pt x="112" y="66"/>
                  <a:pt x="111" y="70"/>
                </a:cubicBezTo>
                <a:cubicBezTo>
                  <a:pt x="125" y="79"/>
                  <a:pt x="125" y="79"/>
                  <a:pt x="125" y="79"/>
                </a:cubicBezTo>
                <a:cubicBezTo>
                  <a:pt x="129" y="75"/>
                  <a:pt x="135" y="73"/>
                  <a:pt x="141" y="73"/>
                </a:cubicBezTo>
                <a:cubicBezTo>
                  <a:pt x="154" y="73"/>
                  <a:pt x="165" y="84"/>
                  <a:pt x="165" y="97"/>
                </a:cubicBezTo>
                <a:moveTo>
                  <a:pt x="53" y="85"/>
                </a:moveTo>
                <a:cubicBezTo>
                  <a:pt x="53" y="76"/>
                  <a:pt x="48" y="68"/>
                  <a:pt x="41" y="64"/>
                </a:cubicBezTo>
                <a:cubicBezTo>
                  <a:pt x="38" y="63"/>
                  <a:pt x="34" y="62"/>
                  <a:pt x="30" y="62"/>
                </a:cubicBezTo>
                <a:cubicBezTo>
                  <a:pt x="17" y="62"/>
                  <a:pt x="7" y="72"/>
                  <a:pt x="7" y="85"/>
                </a:cubicBezTo>
                <a:cubicBezTo>
                  <a:pt x="7" y="98"/>
                  <a:pt x="17" y="108"/>
                  <a:pt x="30" y="108"/>
                </a:cubicBezTo>
                <a:cubicBezTo>
                  <a:pt x="43" y="108"/>
                  <a:pt x="53" y="98"/>
                  <a:pt x="53" y="85"/>
                </a:cubicBezTo>
                <a:close/>
                <a:moveTo>
                  <a:pt x="116" y="24"/>
                </a:moveTo>
                <a:cubicBezTo>
                  <a:pt x="116" y="25"/>
                  <a:pt x="116" y="26"/>
                  <a:pt x="116" y="27"/>
                </a:cubicBezTo>
                <a:cubicBezTo>
                  <a:pt x="119" y="26"/>
                  <a:pt x="123" y="27"/>
                  <a:pt x="125" y="30"/>
                </a:cubicBezTo>
                <a:cubicBezTo>
                  <a:pt x="126" y="33"/>
                  <a:pt x="126" y="37"/>
                  <a:pt x="123" y="39"/>
                </a:cubicBezTo>
                <a:cubicBezTo>
                  <a:pt x="126" y="41"/>
                  <a:pt x="130" y="43"/>
                  <a:pt x="135" y="43"/>
                </a:cubicBezTo>
                <a:cubicBezTo>
                  <a:pt x="145" y="43"/>
                  <a:pt x="153" y="35"/>
                  <a:pt x="153" y="24"/>
                </a:cubicBezTo>
                <a:cubicBezTo>
                  <a:pt x="153" y="14"/>
                  <a:pt x="145" y="6"/>
                  <a:pt x="135" y="6"/>
                </a:cubicBezTo>
                <a:cubicBezTo>
                  <a:pt x="124" y="6"/>
                  <a:pt x="116" y="14"/>
                  <a:pt x="116" y="24"/>
                </a:cubicBezTo>
                <a:moveTo>
                  <a:pt x="36" y="24"/>
                </a:moveTo>
                <a:cubicBezTo>
                  <a:pt x="36" y="17"/>
                  <a:pt x="30" y="12"/>
                  <a:pt x="23" y="12"/>
                </a:cubicBezTo>
                <a:cubicBezTo>
                  <a:pt x="17" y="12"/>
                  <a:pt x="11" y="17"/>
                  <a:pt x="11" y="24"/>
                </a:cubicBezTo>
                <a:cubicBezTo>
                  <a:pt x="11" y="31"/>
                  <a:pt x="17" y="37"/>
                  <a:pt x="23" y="37"/>
                </a:cubicBezTo>
                <a:cubicBezTo>
                  <a:pt x="25" y="37"/>
                  <a:pt x="27" y="36"/>
                  <a:pt x="29" y="36"/>
                </a:cubicBezTo>
                <a:cubicBezTo>
                  <a:pt x="27" y="33"/>
                  <a:pt x="27" y="30"/>
                  <a:pt x="28" y="27"/>
                </a:cubicBezTo>
                <a:cubicBezTo>
                  <a:pt x="30" y="25"/>
                  <a:pt x="33" y="24"/>
                  <a:pt x="36" y="24"/>
                </a:cubicBezTo>
                <a:moveTo>
                  <a:pt x="158" y="97"/>
                </a:moveTo>
                <a:cubicBezTo>
                  <a:pt x="158" y="87"/>
                  <a:pt x="150" y="79"/>
                  <a:pt x="141" y="79"/>
                </a:cubicBezTo>
                <a:cubicBezTo>
                  <a:pt x="131" y="79"/>
                  <a:pt x="123" y="87"/>
                  <a:pt x="123" y="97"/>
                </a:cubicBezTo>
                <a:cubicBezTo>
                  <a:pt x="123" y="107"/>
                  <a:pt x="131" y="115"/>
                  <a:pt x="141" y="115"/>
                </a:cubicBezTo>
                <a:cubicBezTo>
                  <a:pt x="150" y="115"/>
                  <a:pt x="158" y="107"/>
                  <a:pt x="158" y="97"/>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20" name="MH_Text_2"/>
          <p:cNvSpPr txBox="1"/>
          <p:nvPr>
            <p:custDataLst>
              <p:tags r:id="rId10"/>
            </p:custDataLst>
          </p:nvPr>
        </p:nvSpPr>
        <p:spPr>
          <a:xfrm>
            <a:off x="9323377" y="4775531"/>
            <a:ext cx="1967865" cy="368935"/>
          </a:xfrm>
          <a:prstGeom prst="rect">
            <a:avLst/>
          </a:prstGeom>
          <a:noFill/>
        </p:spPr>
        <p:txBody>
          <a:bodyPr wrap="square" lIns="0" tIns="0" rIns="0" bIns="0" rtlCol="0" anchor="t" anchorCtr="0">
            <a:spAutoFit/>
          </a:bodyPr>
          <a:lstStyle/>
          <a:p>
            <a:pPr lvl="0"/>
            <a:r>
              <a:rPr lang="zh-CN" altLang="en-US" sz="2400" b="1"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创新性</a:t>
            </a:r>
            <a:endParaRPr lang="zh-CN" sz="105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24" name="MH_Other_13"/>
          <p:cNvSpPr>
            <a:spLocks noEditPoints="1"/>
          </p:cNvSpPr>
          <p:nvPr>
            <p:custDataLst>
              <p:tags r:id="rId11"/>
            </p:custDataLst>
          </p:nvPr>
        </p:nvSpPr>
        <p:spPr bwMode="auto">
          <a:xfrm>
            <a:off x="7797527" y="5972237"/>
            <a:ext cx="259715" cy="316230"/>
          </a:xfrm>
          <a:custGeom>
            <a:avLst/>
            <a:gdLst>
              <a:gd name="T0" fmla="*/ 2147483646 w 96"/>
              <a:gd name="T1" fmla="*/ 2147483646 h 119"/>
              <a:gd name="T2" fmla="*/ 2147483646 w 96"/>
              <a:gd name="T3" fmla="*/ 2147483646 h 119"/>
              <a:gd name="T4" fmla="*/ 2147483646 w 96"/>
              <a:gd name="T5" fmla="*/ 0 h 119"/>
              <a:gd name="T6" fmla="*/ 2147483646 w 96"/>
              <a:gd name="T7" fmla="*/ 2147483646 h 119"/>
              <a:gd name="T8" fmla="*/ 2147483646 w 96"/>
              <a:gd name="T9" fmla="*/ 2147483646 h 119"/>
              <a:gd name="T10" fmla="*/ 0 w 96"/>
              <a:gd name="T11" fmla="*/ 2147483646 h 119"/>
              <a:gd name="T12" fmla="*/ 0 w 96"/>
              <a:gd name="T13" fmla="*/ 2147483646 h 119"/>
              <a:gd name="T14" fmla="*/ 2147483646 w 96"/>
              <a:gd name="T15" fmla="*/ 2147483646 h 119"/>
              <a:gd name="T16" fmla="*/ 2147483646 w 96"/>
              <a:gd name="T17" fmla="*/ 2147483646 h 119"/>
              <a:gd name="T18" fmla="*/ 2147483646 w 96"/>
              <a:gd name="T19" fmla="*/ 2147483646 h 119"/>
              <a:gd name="T20" fmla="*/ 2147483646 w 96"/>
              <a:gd name="T21" fmla="*/ 2147483646 h 119"/>
              <a:gd name="T22" fmla="*/ 2147483646 w 96"/>
              <a:gd name="T23" fmla="*/ 2147483646 h 119"/>
              <a:gd name="T24" fmla="*/ 2147483646 w 96"/>
              <a:gd name="T25" fmla="*/ 2147483646 h 119"/>
              <a:gd name="T26" fmla="*/ 2147483646 w 96"/>
              <a:gd name="T27" fmla="*/ 2147483646 h 119"/>
              <a:gd name="T28" fmla="*/ 2147483646 w 96"/>
              <a:gd name="T29" fmla="*/ 2147483646 h 119"/>
              <a:gd name="T30" fmla="*/ 2147483646 w 96"/>
              <a:gd name="T31" fmla="*/ 2147483646 h 119"/>
              <a:gd name="T32" fmla="*/ 2147483646 w 96"/>
              <a:gd name="T33" fmla="*/ 2147483646 h 119"/>
              <a:gd name="T34" fmla="*/ 2147483646 w 96"/>
              <a:gd name="T35" fmla="*/ 2147483646 h 119"/>
              <a:gd name="T36" fmla="*/ 2147483646 w 96"/>
              <a:gd name="T37" fmla="*/ 2147483646 h 119"/>
              <a:gd name="T38" fmla="*/ 2147483646 w 96"/>
              <a:gd name="T39" fmla="*/ 2147483646 h 119"/>
              <a:gd name="T40" fmla="*/ 2147483646 w 96"/>
              <a:gd name="T41" fmla="*/ 2147483646 h 119"/>
              <a:gd name="T42" fmla="*/ 2147483646 w 96"/>
              <a:gd name="T43" fmla="*/ 2147483646 h 119"/>
              <a:gd name="T44" fmla="*/ 2147483646 w 96"/>
              <a:gd name="T45" fmla="*/ 2147483646 h 11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96" h="119">
                <a:moveTo>
                  <a:pt x="67" y="48"/>
                </a:moveTo>
                <a:cubicBezTo>
                  <a:pt x="73" y="43"/>
                  <a:pt x="76" y="36"/>
                  <a:pt x="76" y="28"/>
                </a:cubicBezTo>
                <a:cubicBezTo>
                  <a:pt x="76" y="13"/>
                  <a:pt x="63" y="0"/>
                  <a:pt x="48" y="0"/>
                </a:cubicBezTo>
                <a:cubicBezTo>
                  <a:pt x="33" y="0"/>
                  <a:pt x="20" y="13"/>
                  <a:pt x="20" y="28"/>
                </a:cubicBezTo>
                <a:cubicBezTo>
                  <a:pt x="20" y="36"/>
                  <a:pt x="24" y="43"/>
                  <a:pt x="29" y="48"/>
                </a:cubicBezTo>
                <a:cubicBezTo>
                  <a:pt x="12" y="56"/>
                  <a:pt x="0" y="73"/>
                  <a:pt x="0" y="92"/>
                </a:cubicBezTo>
                <a:cubicBezTo>
                  <a:pt x="0" y="119"/>
                  <a:pt x="0" y="119"/>
                  <a:pt x="0" y="119"/>
                </a:cubicBezTo>
                <a:cubicBezTo>
                  <a:pt x="96" y="119"/>
                  <a:pt x="96" y="119"/>
                  <a:pt x="96" y="119"/>
                </a:cubicBezTo>
                <a:cubicBezTo>
                  <a:pt x="96" y="92"/>
                  <a:pt x="96" y="92"/>
                  <a:pt x="96" y="92"/>
                </a:cubicBezTo>
                <a:cubicBezTo>
                  <a:pt x="96" y="73"/>
                  <a:pt x="84" y="56"/>
                  <a:pt x="67" y="48"/>
                </a:cubicBezTo>
                <a:moveTo>
                  <a:pt x="27" y="28"/>
                </a:moveTo>
                <a:cubicBezTo>
                  <a:pt x="27" y="17"/>
                  <a:pt x="37" y="8"/>
                  <a:pt x="48" y="8"/>
                </a:cubicBezTo>
                <a:cubicBezTo>
                  <a:pt x="59" y="8"/>
                  <a:pt x="69" y="17"/>
                  <a:pt x="69" y="28"/>
                </a:cubicBezTo>
                <a:cubicBezTo>
                  <a:pt x="69" y="36"/>
                  <a:pt x="65" y="42"/>
                  <a:pt x="59" y="46"/>
                </a:cubicBezTo>
                <a:cubicBezTo>
                  <a:pt x="56" y="48"/>
                  <a:pt x="52" y="49"/>
                  <a:pt x="48" y="49"/>
                </a:cubicBezTo>
                <a:cubicBezTo>
                  <a:pt x="44" y="49"/>
                  <a:pt x="40" y="48"/>
                  <a:pt x="37" y="46"/>
                </a:cubicBezTo>
                <a:cubicBezTo>
                  <a:pt x="31" y="42"/>
                  <a:pt x="27" y="36"/>
                  <a:pt x="27" y="28"/>
                </a:cubicBezTo>
                <a:moveTo>
                  <a:pt x="83" y="107"/>
                </a:moveTo>
                <a:cubicBezTo>
                  <a:pt x="13" y="107"/>
                  <a:pt x="13" y="107"/>
                  <a:pt x="13" y="107"/>
                </a:cubicBezTo>
                <a:cubicBezTo>
                  <a:pt x="13" y="92"/>
                  <a:pt x="13" y="92"/>
                  <a:pt x="13" y="92"/>
                </a:cubicBezTo>
                <a:cubicBezTo>
                  <a:pt x="13" y="73"/>
                  <a:pt x="29" y="57"/>
                  <a:pt x="48" y="57"/>
                </a:cubicBezTo>
                <a:cubicBezTo>
                  <a:pt x="68" y="57"/>
                  <a:pt x="83" y="73"/>
                  <a:pt x="83" y="92"/>
                </a:cubicBezTo>
                <a:lnTo>
                  <a:pt x="83" y="10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30" name="MH_Other_18"/>
          <p:cNvSpPr txBox="1"/>
          <p:nvPr>
            <p:custDataLst>
              <p:tags r:id="rId12"/>
            </p:custDataLst>
          </p:nvPr>
        </p:nvSpPr>
        <p:spPr>
          <a:xfrm>
            <a:off x="8719492" y="5968427"/>
            <a:ext cx="574040" cy="368935"/>
          </a:xfrm>
          <a:prstGeom prst="rect">
            <a:avLst/>
          </a:prstGeom>
          <a:noFill/>
        </p:spPr>
        <p:txBody>
          <a:bodyPr lIns="0" tIns="0" rIns="0" bIns="0">
            <a:spAutoFit/>
          </a:bodyPr>
          <a:lstStyle/>
          <a:p>
            <a:pPr algn="ctr">
              <a:buClrTx/>
              <a:buSzTx/>
              <a:buFontTx/>
            </a:pPr>
            <a:r>
              <a:rPr lang="zh-CN" altLang="en-US" sz="2400" b="1"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0</a:t>
            </a:r>
            <a:r>
              <a:rPr lang="en-US" altLang="zh-CN" sz="2400" b="1"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5</a:t>
            </a:r>
            <a:endParaRPr lang="en-US" altLang="zh-CN" sz="2400" b="1"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31" name="MH_Text_3"/>
          <p:cNvSpPr txBox="1"/>
          <p:nvPr>
            <p:custDataLst>
              <p:tags r:id="rId13"/>
            </p:custDataLst>
          </p:nvPr>
        </p:nvSpPr>
        <p:spPr>
          <a:xfrm>
            <a:off x="9306867" y="5930327"/>
            <a:ext cx="1967865" cy="368935"/>
          </a:xfrm>
          <a:prstGeom prst="rect">
            <a:avLst/>
          </a:prstGeom>
          <a:noFill/>
        </p:spPr>
        <p:txBody>
          <a:bodyPr wrap="square" lIns="0" tIns="0" rIns="0" bIns="0" rtlCol="0" anchor="t" anchorCtr="0">
            <a:spAutoFit/>
          </a:bodyPr>
          <a:lstStyle/>
          <a:p>
            <a:pPr lvl="0" algn="l">
              <a:buClrTx/>
              <a:buSzTx/>
              <a:buFontTx/>
            </a:pPr>
            <a:r>
              <a:rPr lang="zh-CN" altLang="en-US" sz="2400" b="1"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公平性</a:t>
            </a:r>
            <a:endParaRPr lang="zh-CN" altLang="en-US" sz="2400" b="1"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pic>
        <p:nvPicPr>
          <p:cNvPr id="33" name="图片 32"/>
          <p:cNvPicPr>
            <a:picLocks noChangeAspect="1"/>
          </p:cNvPicPr>
          <p:nvPr/>
        </p:nvPicPr>
        <p:blipFill rotWithShape="1">
          <a:blip r:embed="rId14"/>
          <a:srcRect t="7712" r="5075"/>
          <a:stretch>
            <a:fillRect/>
          </a:stretch>
        </p:blipFill>
        <p:spPr>
          <a:xfrm>
            <a:off x="-43832" y="2972209"/>
            <a:ext cx="6673233" cy="4344515"/>
          </a:xfrm>
          <a:prstGeom prst="rect">
            <a:avLst/>
          </a:prstGeom>
          <a:effectLst>
            <a:softEdge rad="406400"/>
          </a:effectLst>
        </p:spPr>
      </p:pic>
      <p:sp>
        <p:nvSpPr>
          <p:cNvPr id="34" name="MH_Other_1"/>
          <p:cNvSpPr/>
          <p:nvPr>
            <p:custDataLst>
              <p:tags r:id="rId15"/>
            </p:custDataLst>
          </p:nvPr>
        </p:nvSpPr>
        <p:spPr bwMode="auto">
          <a:xfrm>
            <a:off x="7554850" y="1045756"/>
            <a:ext cx="3870960" cy="805180"/>
          </a:xfrm>
          <a:custGeom>
            <a:avLst/>
            <a:gdLst>
              <a:gd name="T0" fmla="*/ 2147483646 w 3244"/>
              <a:gd name="T1" fmla="*/ 2147483646 h 674"/>
              <a:gd name="T2" fmla="*/ 2147483646 w 3244"/>
              <a:gd name="T3" fmla="*/ 2147483646 h 674"/>
              <a:gd name="T4" fmla="*/ 2147483646 w 3244"/>
              <a:gd name="T5" fmla="*/ 0 h 674"/>
              <a:gd name="T6" fmla="*/ 2147483646 w 3244"/>
              <a:gd name="T7" fmla="*/ 0 h 674"/>
              <a:gd name="T8" fmla="*/ 0 w 3244"/>
              <a:gd name="T9" fmla="*/ 2147483646 h 674"/>
              <a:gd name="T10" fmla="*/ 2147483646 w 3244"/>
              <a:gd name="T11" fmla="*/ 2147483646 h 674"/>
              <a:gd name="T12" fmla="*/ 2147483646 w 3244"/>
              <a:gd name="T13" fmla="*/ 2147483646 h 6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759333"/>
          <a:lstStyle/>
          <a:p>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pic>
        <p:nvPicPr>
          <p:cNvPr id="35" name="MH_Other_2"/>
          <p:cNvPicPr>
            <a:picLocks noChangeAspect="1"/>
          </p:cNvPicPr>
          <p:nvPr>
            <p:custDataLst>
              <p:tags r:id="rId16"/>
            </p:custDataLst>
          </p:nvPr>
        </p:nvPicPr>
        <p:blipFill>
          <a:blip r:embed="rId3">
            <a:extLst>
              <a:ext uri="{28A0092B-C50C-407E-A947-70E740481C1C}">
                <a14:useLocalDpi xmlns:a14="http://schemas.microsoft.com/office/drawing/2010/main" val="0"/>
              </a:ext>
            </a:extLst>
          </a:blip>
          <a:srcRect/>
          <a:stretch>
            <a:fillRect/>
          </a:stretch>
        </p:blipFill>
        <p:spPr bwMode="auto">
          <a:xfrm>
            <a:off x="7291688" y="880021"/>
            <a:ext cx="4339590" cy="1264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8" name="组合 37"/>
          <p:cNvGrpSpPr/>
          <p:nvPr>
            <p:custDataLst>
              <p:tags r:id="rId17"/>
            </p:custDataLst>
          </p:nvPr>
        </p:nvGrpSpPr>
        <p:grpSpPr>
          <a:xfrm>
            <a:off x="7719950" y="1293406"/>
            <a:ext cx="515620" cy="309880"/>
            <a:chOff x="5515929" y="2199931"/>
            <a:chExt cx="515662" cy="309732"/>
          </a:xfrm>
        </p:grpSpPr>
        <p:sp>
          <p:nvSpPr>
            <p:cNvPr id="39" name="MH_Other_11"/>
            <p:cNvSpPr>
              <a:spLocks noEditPoints="1"/>
            </p:cNvSpPr>
            <p:nvPr>
              <p:custDataLst>
                <p:tags r:id="rId18"/>
              </p:custDataLst>
            </p:nvPr>
          </p:nvSpPr>
          <p:spPr bwMode="auto">
            <a:xfrm>
              <a:off x="5715162" y="2199931"/>
              <a:ext cx="316429" cy="309732"/>
            </a:xfrm>
            <a:custGeom>
              <a:avLst/>
              <a:gdLst>
                <a:gd name="T0" fmla="*/ 2147483646 w 117"/>
                <a:gd name="T1" fmla="*/ 2147483646 h 116"/>
                <a:gd name="T2" fmla="*/ 2147483646 w 117"/>
                <a:gd name="T3" fmla="*/ 2147483646 h 116"/>
                <a:gd name="T4" fmla="*/ 2147483646 w 117"/>
                <a:gd name="T5" fmla="*/ 2147483646 h 116"/>
                <a:gd name="T6" fmla="*/ 2147483646 w 117"/>
                <a:gd name="T7" fmla="*/ 2147483646 h 116"/>
                <a:gd name="T8" fmla="*/ 2147483646 w 117"/>
                <a:gd name="T9" fmla="*/ 2147483646 h 116"/>
                <a:gd name="T10" fmla="*/ 2147483646 w 117"/>
                <a:gd name="T11" fmla="*/ 2147483646 h 116"/>
                <a:gd name="T12" fmla="*/ 2147483646 w 117"/>
                <a:gd name="T13" fmla="*/ 2147483646 h 116"/>
                <a:gd name="T14" fmla="*/ 2147483646 w 117"/>
                <a:gd name="T15" fmla="*/ 2147483646 h 116"/>
                <a:gd name="T16" fmla="*/ 2147483646 w 117"/>
                <a:gd name="T17" fmla="*/ 2147483646 h 116"/>
                <a:gd name="T18" fmla="*/ 2147483646 w 117"/>
                <a:gd name="T19" fmla="*/ 2147483646 h 116"/>
                <a:gd name="T20" fmla="*/ 2147483646 w 117"/>
                <a:gd name="T21" fmla="*/ 2147483646 h 116"/>
                <a:gd name="T22" fmla="*/ 2147483646 w 117"/>
                <a:gd name="T23" fmla="*/ 2147483646 h 116"/>
                <a:gd name="T24" fmla="*/ 2147483646 w 117"/>
                <a:gd name="T25" fmla="*/ 2147483646 h 116"/>
                <a:gd name="T26" fmla="*/ 2147483646 w 117"/>
                <a:gd name="T27" fmla="*/ 2147483646 h 116"/>
                <a:gd name="T28" fmla="*/ 2147483646 w 117"/>
                <a:gd name="T29" fmla="*/ 2147483646 h 116"/>
                <a:gd name="T30" fmla="*/ 0 w 117"/>
                <a:gd name="T31" fmla="*/ 2147483646 h 116"/>
                <a:gd name="T32" fmla="*/ 2147483646 w 117"/>
                <a:gd name="T33" fmla="*/ 2147483646 h 116"/>
                <a:gd name="T34" fmla="*/ 2147483646 w 117"/>
                <a:gd name="T35" fmla="*/ 2147483646 h 116"/>
                <a:gd name="T36" fmla="*/ 2147483646 w 117"/>
                <a:gd name="T37" fmla="*/ 2147483646 h 116"/>
                <a:gd name="T38" fmla="*/ 2147483646 w 117"/>
                <a:gd name="T39" fmla="*/ 2147483646 h 116"/>
                <a:gd name="T40" fmla="*/ 2147483646 w 117"/>
                <a:gd name="T41" fmla="*/ 2147483646 h 116"/>
                <a:gd name="T42" fmla="*/ 2147483646 w 117"/>
                <a:gd name="T43" fmla="*/ 2147483646 h 116"/>
                <a:gd name="T44" fmla="*/ 2147483646 w 117"/>
                <a:gd name="T45" fmla="*/ 2147483646 h 116"/>
                <a:gd name="T46" fmla="*/ 2147483646 w 117"/>
                <a:gd name="T47" fmla="*/ 2147483646 h 116"/>
                <a:gd name="T48" fmla="*/ 2147483646 w 117"/>
                <a:gd name="T49" fmla="*/ 2147483646 h 116"/>
                <a:gd name="T50" fmla="*/ 2147483646 w 117"/>
                <a:gd name="T51" fmla="*/ 2147483646 h 116"/>
                <a:gd name="T52" fmla="*/ 2147483646 w 117"/>
                <a:gd name="T53" fmla="*/ 2147483646 h 116"/>
                <a:gd name="T54" fmla="*/ 2147483646 w 117"/>
                <a:gd name="T55" fmla="*/ 2147483646 h 116"/>
                <a:gd name="T56" fmla="*/ 2147483646 w 117"/>
                <a:gd name="T57" fmla="*/ 2147483646 h 116"/>
                <a:gd name="T58" fmla="*/ 2147483646 w 117"/>
                <a:gd name="T59" fmla="*/ 2147483646 h 116"/>
                <a:gd name="T60" fmla="*/ 2147483646 w 117"/>
                <a:gd name="T61" fmla="*/ 2147483646 h 116"/>
                <a:gd name="T62" fmla="*/ 2147483646 w 117"/>
                <a:gd name="T63" fmla="*/ 2147483646 h 116"/>
                <a:gd name="T64" fmla="*/ 2147483646 w 117"/>
                <a:gd name="T65" fmla="*/ 2147483646 h 11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17" h="116">
                  <a:moveTo>
                    <a:pt x="109" y="65"/>
                  </a:moveTo>
                  <a:cubicBezTo>
                    <a:pt x="113" y="65"/>
                    <a:pt x="117" y="62"/>
                    <a:pt x="117" y="58"/>
                  </a:cubicBezTo>
                  <a:cubicBezTo>
                    <a:pt x="117" y="54"/>
                    <a:pt x="113" y="51"/>
                    <a:pt x="109" y="51"/>
                  </a:cubicBezTo>
                  <a:cubicBezTo>
                    <a:pt x="101" y="51"/>
                    <a:pt x="101" y="51"/>
                    <a:pt x="101" y="51"/>
                  </a:cubicBezTo>
                  <a:cubicBezTo>
                    <a:pt x="101" y="48"/>
                    <a:pt x="100" y="45"/>
                    <a:pt x="99" y="43"/>
                  </a:cubicBezTo>
                  <a:cubicBezTo>
                    <a:pt x="106" y="39"/>
                    <a:pt x="106" y="39"/>
                    <a:pt x="106" y="39"/>
                  </a:cubicBezTo>
                  <a:cubicBezTo>
                    <a:pt x="110" y="37"/>
                    <a:pt x="111" y="32"/>
                    <a:pt x="109" y="29"/>
                  </a:cubicBezTo>
                  <a:cubicBezTo>
                    <a:pt x="107" y="25"/>
                    <a:pt x="102" y="24"/>
                    <a:pt x="99" y="26"/>
                  </a:cubicBezTo>
                  <a:cubicBezTo>
                    <a:pt x="92" y="30"/>
                    <a:pt x="92" y="30"/>
                    <a:pt x="92" y="30"/>
                  </a:cubicBezTo>
                  <a:cubicBezTo>
                    <a:pt x="90" y="28"/>
                    <a:pt x="88" y="26"/>
                    <a:pt x="86" y="24"/>
                  </a:cubicBezTo>
                  <a:cubicBezTo>
                    <a:pt x="90" y="17"/>
                    <a:pt x="90" y="17"/>
                    <a:pt x="90" y="17"/>
                  </a:cubicBezTo>
                  <a:cubicBezTo>
                    <a:pt x="92" y="14"/>
                    <a:pt x="91" y="9"/>
                    <a:pt x="87" y="7"/>
                  </a:cubicBezTo>
                  <a:cubicBezTo>
                    <a:pt x="84" y="5"/>
                    <a:pt x="80" y="7"/>
                    <a:pt x="78" y="10"/>
                  </a:cubicBezTo>
                  <a:cubicBezTo>
                    <a:pt x="74" y="17"/>
                    <a:pt x="74" y="17"/>
                    <a:pt x="74" y="17"/>
                  </a:cubicBezTo>
                  <a:cubicBezTo>
                    <a:pt x="71" y="16"/>
                    <a:pt x="68" y="15"/>
                    <a:pt x="65" y="15"/>
                  </a:cubicBezTo>
                  <a:cubicBezTo>
                    <a:pt x="65" y="7"/>
                    <a:pt x="65" y="7"/>
                    <a:pt x="65" y="7"/>
                  </a:cubicBezTo>
                  <a:cubicBezTo>
                    <a:pt x="65" y="3"/>
                    <a:pt x="62" y="0"/>
                    <a:pt x="58" y="0"/>
                  </a:cubicBezTo>
                  <a:cubicBezTo>
                    <a:pt x="54" y="0"/>
                    <a:pt x="51" y="3"/>
                    <a:pt x="51" y="7"/>
                  </a:cubicBezTo>
                  <a:cubicBezTo>
                    <a:pt x="51" y="15"/>
                    <a:pt x="51" y="15"/>
                    <a:pt x="51" y="15"/>
                  </a:cubicBezTo>
                  <a:cubicBezTo>
                    <a:pt x="48" y="15"/>
                    <a:pt x="46" y="16"/>
                    <a:pt x="43" y="17"/>
                  </a:cubicBezTo>
                  <a:cubicBezTo>
                    <a:pt x="39" y="10"/>
                    <a:pt x="39" y="10"/>
                    <a:pt x="39" y="10"/>
                  </a:cubicBezTo>
                  <a:cubicBezTo>
                    <a:pt x="37" y="7"/>
                    <a:pt x="33" y="5"/>
                    <a:pt x="29" y="7"/>
                  </a:cubicBezTo>
                  <a:cubicBezTo>
                    <a:pt x="26" y="9"/>
                    <a:pt x="24" y="14"/>
                    <a:pt x="26" y="17"/>
                  </a:cubicBezTo>
                  <a:cubicBezTo>
                    <a:pt x="30" y="24"/>
                    <a:pt x="30" y="24"/>
                    <a:pt x="30" y="24"/>
                  </a:cubicBezTo>
                  <a:cubicBezTo>
                    <a:pt x="28" y="26"/>
                    <a:pt x="26" y="28"/>
                    <a:pt x="25" y="30"/>
                  </a:cubicBezTo>
                  <a:cubicBezTo>
                    <a:pt x="18" y="26"/>
                    <a:pt x="18" y="26"/>
                    <a:pt x="18" y="26"/>
                  </a:cubicBezTo>
                  <a:cubicBezTo>
                    <a:pt x="14" y="24"/>
                    <a:pt x="10" y="25"/>
                    <a:pt x="8" y="29"/>
                  </a:cubicBezTo>
                  <a:cubicBezTo>
                    <a:pt x="6" y="32"/>
                    <a:pt x="7" y="37"/>
                    <a:pt x="10" y="39"/>
                  </a:cubicBezTo>
                  <a:cubicBezTo>
                    <a:pt x="17" y="43"/>
                    <a:pt x="17" y="43"/>
                    <a:pt x="17" y="43"/>
                  </a:cubicBezTo>
                  <a:cubicBezTo>
                    <a:pt x="16" y="45"/>
                    <a:pt x="16" y="48"/>
                    <a:pt x="15" y="51"/>
                  </a:cubicBezTo>
                  <a:cubicBezTo>
                    <a:pt x="7" y="51"/>
                    <a:pt x="7" y="51"/>
                    <a:pt x="7" y="51"/>
                  </a:cubicBezTo>
                  <a:cubicBezTo>
                    <a:pt x="3" y="51"/>
                    <a:pt x="0" y="54"/>
                    <a:pt x="0" y="58"/>
                  </a:cubicBezTo>
                  <a:cubicBezTo>
                    <a:pt x="0" y="62"/>
                    <a:pt x="3" y="65"/>
                    <a:pt x="7" y="65"/>
                  </a:cubicBezTo>
                  <a:cubicBezTo>
                    <a:pt x="15" y="65"/>
                    <a:pt x="15" y="65"/>
                    <a:pt x="15" y="65"/>
                  </a:cubicBezTo>
                  <a:cubicBezTo>
                    <a:pt x="16" y="68"/>
                    <a:pt x="16" y="71"/>
                    <a:pt x="17" y="73"/>
                  </a:cubicBezTo>
                  <a:cubicBezTo>
                    <a:pt x="10" y="77"/>
                    <a:pt x="10" y="77"/>
                    <a:pt x="10" y="77"/>
                  </a:cubicBezTo>
                  <a:cubicBezTo>
                    <a:pt x="7" y="79"/>
                    <a:pt x="6" y="84"/>
                    <a:pt x="8" y="87"/>
                  </a:cubicBezTo>
                  <a:cubicBezTo>
                    <a:pt x="10" y="91"/>
                    <a:pt x="14" y="92"/>
                    <a:pt x="18" y="90"/>
                  </a:cubicBezTo>
                  <a:cubicBezTo>
                    <a:pt x="25" y="86"/>
                    <a:pt x="25" y="86"/>
                    <a:pt x="25" y="86"/>
                  </a:cubicBezTo>
                  <a:cubicBezTo>
                    <a:pt x="26" y="88"/>
                    <a:pt x="28" y="90"/>
                    <a:pt x="30" y="92"/>
                  </a:cubicBezTo>
                  <a:cubicBezTo>
                    <a:pt x="26" y="99"/>
                    <a:pt x="26" y="99"/>
                    <a:pt x="26" y="99"/>
                  </a:cubicBezTo>
                  <a:cubicBezTo>
                    <a:pt x="24" y="102"/>
                    <a:pt x="26" y="106"/>
                    <a:pt x="29" y="108"/>
                  </a:cubicBezTo>
                  <a:cubicBezTo>
                    <a:pt x="33" y="110"/>
                    <a:pt x="37" y="109"/>
                    <a:pt x="39" y="106"/>
                  </a:cubicBezTo>
                  <a:cubicBezTo>
                    <a:pt x="43" y="99"/>
                    <a:pt x="43" y="99"/>
                    <a:pt x="43" y="99"/>
                  </a:cubicBezTo>
                  <a:cubicBezTo>
                    <a:pt x="46" y="100"/>
                    <a:pt x="48" y="101"/>
                    <a:pt x="51" y="101"/>
                  </a:cubicBezTo>
                  <a:cubicBezTo>
                    <a:pt x="51" y="109"/>
                    <a:pt x="51" y="109"/>
                    <a:pt x="51" y="109"/>
                  </a:cubicBezTo>
                  <a:cubicBezTo>
                    <a:pt x="51" y="113"/>
                    <a:pt x="54" y="116"/>
                    <a:pt x="58" y="116"/>
                  </a:cubicBezTo>
                  <a:cubicBezTo>
                    <a:pt x="62" y="116"/>
                    <a:pt x="65" y="113"/>
                    <a:pt x="65" y="109"/>
                  </a:cubicBezTo>
                  <a:cubicBezTo>
                    <a:pt x="65" y="101"/>
                    <a:pt x="65" y="101"/>
                    <a:pt x="65" y="101"/>
                  </a:cubicBezTo>
                  <a:cubicBezTo>
                    <a:pt x="68" y="101"/>
                    <a:pt x="71" y="100"/>
                    <a:pt x="74" y="99"/>
                  </a:cubicBezTo>
                  <a:cubicBezTo>
                    <a:pt x="78" y="106"/>
                    <a:pt x="78" y="106"/>
                    <a:pt x="78" y="106"/>
                  </a:cubicBezTo>
                  <a:cubicBezTo>
                    <a:pt x="80" y="109"/>
                    <a:pt x="84" y="110"/>
                    <a:pt x="87" y="108"/>
                  </a:cubicBezTo>
                  <a:cubicBezTo>
                    <a:pt x="91" y="106"/>
                    <a:pt x="92" y="102"/>
                    <a:pt x="90" y="99"/>
                  </a:cubicBezTo>
                  <a:cubicBezTo>
                    <a:pt x="86" y="92"/>
                    <a:pt x="86" y="92"/>
                    <a:pt x="86" y="92"/>
                  </a:cubicBezTo>
                  <a:cubicBezTo>
                    <a:pt x="88" y="90"/>
                    <a:pt x="90" y="88"/>
                    <a:pt x="92" y="86"/>
                  </a:cubicBezTo>
                  <a:cubicBezTo>
                    <a:pt x="99" y="90"/>
                    <a:pt x="99" y="90"/>
                    <a:pt x="99" y="90"/>
                  </a:cubicBezTo>
                  <a:cubicBezTo>
                    <a:pt x="102" y="92"/>
                    <a:pt x="107" y="91"/>
                    <a:pt x="109" y="87"/>
                  </a:cubicBezTo>
                  <a:cubicBezTo>
                    <a:pt x="111" y="84"/>
                    <a:pt x="110" y="79"/>
                    <a:pt x="106" y="77"/>
                  </a:cubicBezTo>
                  <a:cubicBezTo>
                    <a:pt x="99" y="73"/>
                    <a:pt x="99" y="73"/>
                    <a:pt x="99" y="73"/>
                  </a:cubicBezTo>
                  <a:cubicBezTo>
                    <a:pt x="100" y="71"/>
                    <a:pt x="101" y="68"/>
                    <a:pt x="101" y="65"/>
                  </a:cubicBezTo>
                  <a:lnTo>
                    <a:pt x="109" y="65"/>
                  </a:lnTo>
                  <a:close/>
                  <a:moveTo>
                    <a:pt x="58" y="94"/>
                  </a:moveTo>
                  <a:cubicBezTo>
                    <a:pt x="38" y="94"/>
                    <a:pt x="22" y="78"/>
                    <a:pt x="22" y="58"/>
                  </a:cubicBezTo>
                  <a:cubicBezTo>
                    <a:pt x="22" y="38"/>
                    <a:pt x="38" y="21"/>
                    <a:pt x="58" y="21"/>
                  </a:cubicBezTo>
                  <a:cubicBezTo>
                    <a:pt x="78" y="21"/>
                    <a:pt x="95" y="38"/>
                    <a:pt x="95" y="58"/>
                  </a:cubicBezTo>
                  <a:cubicBezTo>
                    <a:pt x="95" y="78"/>
                    <a:pt x="78" y="94"/>
                    <a:pt x="58" y="94"/>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40" name="MH_Other_12"/>
            <p:cNvSpPr>
              <a:spLocks noEditPoints="1"/>
            </p:cNvSpPr>
            <p:nvPr>
              <p:custDataLst>
                <p:tags r:id="rId19"/>
              </p:custDataLst>
            </p:nvPr>
          </p:nvSpPr>
          <p:spPr bwMode="auto">
            <a:xfrm>
              <a:off x="5515929" y="2295362"/>
              <a:ext cx="207604" cy="205929"/>
            </a:xfrm>
            <a:custGeom>
              <a:avLst/>
              <a:gdLst>
                <a:gd name="T0" fmla="*/ 2147483646 w 77"/>
                <a:gd name="T1" fmla="*/ 2147483646 h 77"/>
                <a:gd name="T2" fmla="*/ 2147483646 w 77"/>
                <a:gd name="T3" fmla="*/ 2147483646 h 77"/>
                <a:gd name="T4" fmla="*/ 2147483646 w 77"/>
                <a:gd name="T5" fmla="*/ 2147483646 h 77"/>
                <a:gd name="T6" fmla="*/ 2147483646 w 77"/>
                <a:gd name="T7" fmla="*/ 2147483646 h 77"/>
                <a:gd name="T8" fmla="*/ 2147483646 w 77"/>
                <a:gd name="T9" fmla="*/ 2147483646 h 77"/>
                <a:gd name="T10" fmla="*/ 2147483646 w 77"/>
                <a:gd name="T11" fmla="*/ 2147483646 h 77"/>
                <a:gd name="T12" fmla="*/ 2147483646 w 77"/>
                <a:gd name="T13" fmla="*/ 2147483646 h 77"/>
                <a:gd name="T14" fmla="*/ 2147483646 w 77"/>
                <a:gd name="T15" fmla="*/ 2147483646 h 77"/>
                <a:gd name="T16" fmla="*/ 2147483646 w 77"/>
                <a:gd name="T17" fmla="*/ 2147483646 h 77"/>
                <a:gd name="T18" fmla="*/ 2147483646 w 77"/>
                <a:gd name="T19" fmla="*/ 0 h 77"/>
                <a:gd name="T20" fmla="*/ 2147483646 w 77"/>
                <a:gd name="T21" fmla="*/ 2147483646 h 77"/>
                <a:gd name="T22" fmla="*/ 2147483646 w 77"/>
                <a:gd name="T23" fmla="*/ 2147483646 h 77"/>
                <a:gd name="T24" fmla="*/ 2147483646 w 77"/>
                <a:gd name="T25" fmla="*/ 2147483646 h 77"/>
                <a:gd name="T26" fmla="*/ 2147483646 w 77"/>
                <a:gd name="T27" fmla="*/ 2147483646 h 77"/>
                <a:gd name="T28" fmla="*/ 2147483646 w 77"/>
                <a:gd name="T29" fmla="*/ 2147483646 h 77"/>
                <a:gd name="T30" fmla="*/ 2147483646 w 77"/>
                <a:gd name="T31" fmla="*/ 2147483646 h 77"/>
                <a:gd name="T32" fmla="*/ 2147483646 w 77"/>
                <a:gd name="T33" fmla="*/ 2147483646 h 77"/>
                <a:gd name="T34" fmla="*/ 2147483646 w 77"/>
                <a:gd name="T35" fmla="*/ 2147483646 h 77"/>
                <a:gd name="T36" fmla="*/ 2147483646 w 77"/>
                <a:gd name="T37" fmla="*/ 2147483646 h 77"/>
                <a:gd name="T38" fmla="*/ 0 w 77"/>
                <a:gd name="T39" fmla="*/ 2147483646 h 77"/>
                <a:gd name="T40" fmla="*/ 2147483646 w 77"/>
                <a:gd name="T41" fmla="*/ 2147483646 h 77"/>
                <a:gd name="T42" fmla="*/ 2147483646 w 77"/>
                <a:gd name="T43" fmla="*/ 2147483646 h 77"/>
                <a:gd name="T44" fmla="*/ 2147483646 w 77"/>
                <a:gd name="T45" fmla="*/ 2147483646 h 77"/>
                <a:gd name="T46" fmla="*/ 2147483646 w 77"/>
                <a:gd name="T47" fmla="*/ 2147483646 h 77"/>
                <a:gd name="T48" fmla="*/ 2147483646 w 77"/>
                <a:gd name="T49" fmla="*/ 2147483646 h 77"/>
                <a:gd name="T50" fmla="*/ 2147483646 w 77"/>
                <a:gd name="T51" fmla="*/ 2147483646 h 77"/>
                <a:gd name="T52" fmla="*/ 2147483646 w 77"/>
                <a:gd name="T53" fmla="*/ 2147483646 h 77"/>
                <a:gd name="T54" fmla="*/ 2147483646 w 77"/>
                <a:gd name="T55" fmla="*/ 2147483646 h 77"/>
                <a:gd name="T56" fmla="*/ 2147483646 w 77"/>
                <a:gd name="T57" fmla="*/ 2147483646 h 77"/>
                <a:gd name="T58" fmla="*/ 2147483646 w 77"/>
                <a:gd name="T59" fmla="*/ 2147483646 h 77"/>
                <a:gd name="T60" fmla="*/ 2147483646 w 77"/>
                <a:gd name="T61" fmla="*/ 2147483646 h 77"/>
                <a:gd name="T62" fmla="*/ 2147483646 w 77"/>
                <a:gd name="T63" fmla="*/ 2147483646 h 77"/>
                <a:gd name="T64" fmla="*/ 2147483646 w 77"/>
                <a:gd name="T65" fmla="*/ 2147483646 h 77"/>
                <a:gd name="T66" fmla="*/ 2147483646 w 77"/>
                <a:gd name="T67" fmla="*/ 2147483646 h 77"/>
                <a:gd name="T68" fmla="*/ 2147483646 w 77"/>
                <a:gd name="T69" fmla="*/ 2147483646 h 77"/>
                <a:gd name="T70" fmla="*/ 2147483646 w 77"/>
                <a:gd name="T71" fmla="*/ 2147483646 h 77"/>
                <a:gd name="T72" fmla="*/ 2147483646 w 77"/>
                <a:gd name="T73" fmla="*/ 2147483646 h 77"/>
                <a:gd name="T74" fmla="*/ 2147483646 w 77"/>
                <a:gd name="T75" fmla="*/ 2147483646 h 77"/>
                <a:gd name="T76" fmla="*/ 2147483646 w 77"/>
                <a:gd name="T77" fmla="*/ 2147483646 h 77"/>
                <a:gd name="T78" fmla="*/ 2147483646 w 77"/>
                <a:gd name="T79" fmla="*/ 2147483646 h 77"/>
                <a:gd name="T80" fmla="*/ 2147483646 w 77"/>
                <a:gd name="T81" fmla="*/ 2147483646 h 77"/>
                <a:gd name="T82" fmla="*/ 2147483646 w 77"/>
                <a:gd name="T83" fmla="*/ 2147483646 h 77"/>
                <a:gd name="T84" fmla="*/ 2147483646 w 77"/>
                <a:gd name="T85" fmla="*/ 2147483646 h 77"/>
                <a:gd name="T86" fmla="*/ 2147483646 w 77"/>
                <a:gd name="T87" fmla="*/ 2147483646 h 77"/>
                <a:gd name="T88" fmla="*/ 2147483646 w 77"/>
                <a:gd name="T89" fmla="*/ 2147483646 h 77"/>
                <a:gd name="T90" fmla="*/ 2147483646 w 77"/>
                <a:gd name="T91" fmla="*/ 2147483646 h 7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77" h="77">
                  <a:moveTo>
                    <a:pt x="70" y="31"/>
                  </a:moveTo>
                  <a:cubicBezTo>
                    <a:pt x="64" y="31"/>
                    <a:pt x="64" y="31"/>
                    <a:pt x="64" y="31"/>
                  </a:cubicBezTo>
                  <a:cubicBezTo>
                    <a:pt x="63" y="29"/>
                    <a:pt x="62" y="28"/>
                    <a:pt x="61" y="26"/>
                  </a:cubicBezTo>
                  <a:cubicBezTo>
                    <a:pt x="66" y="21"/>
                    <a:pt x="66" y="21"/>
                    <a:pt x="66" y="21"/>
                  </a:cubicBezTo>
                  <a:cubicBezTo>
                    <a:pt x="69" y="18"/>
                    <a:pt x="69" y="14"/>
                    <a:pt x="66" y="11"/>
                  </a:cubicBezTo>
                  <a:cubicBezTo>
                    <a:pt x="63" y="8"/>
                    <a:pt x="59" y="8"/>
                    <a:pt x="56" y="11"/>
                  </a:cubicBezTo>
                  <a:cubicBezTo>
                    <a:pt x="51" y="16"/>
                    <a:pt x="51" y="16"/>
                    <a:pt x="51" y="16"/>
                  </a:cubicBezTo>
                  <a:cubicBezTo>
                    <a:pt x="50" y="15"/>
                    <a:pt x="48" y="14"/>
                    <a:pt x="46" y="14"/>
                  </a:cubicBezTo>
                  <a:cubicBezTo>
                    <a:pt x="46" y="7"/>
                    <a:pt x="46" y="7"/>
                    <a:pt x="46" y="7"/>
                  </a:cubicBezTo>
                  <a:cubicBezTo>
                    <a:pt x="46" y="3"/>
                    <a:pt x="43" y="0"/>
                    <a:pt x="39" y="0"/>
                  </a:cubicBezTo>
                  <a:cubicBezTo>
                    <a:pt x="35" y="0"/>
                    <a:pt x="32" y="3"/>
                    <a:pt x="32" y="7"/>
                  </a:cubicBezTo>
                  <a:cubicBezTo>
                    <a:pt x="32" y="14"/>
                    <a:pt x="32" y="14"/>
                    <a:pt x="32" y="14"/>
                  </a:cubicBezTo>
                  <a:cubicBezTo>
                    <a:pt x="30" y="14"/>
                    <a:pt x="28" y="15"/>
                    <a:pt x="26" y="16"/>
                  </a:cubicBezTo>
                  <a:cubicBezTo>
                    <a:pt x="22" y="11"/>
                    <a:pt x="22" y="11"/>
                    <a:pt x="22" y="11"/>
                  </a:cubicBezTo>
                  <a:cubicBezTo>
                    <a:pt x="19" y="8"/>
                    <a:pt x="14" y="8"/>
                    <a:pt x="11" y="11"/>
                  </a:cubicBezTo>
                  <a:cubicBezTo>
                    <a:pt x="9" y="14"/>
                    <a:pt x="9" y="18"/>
                    <a:pt x="11" y="21"/>
                  </a:cubicBezTo>
                  <a:cubicBezTo>
                    <a:pt x="16" y="26"/>
                    <a:pt x="16" y="26"/>
                    <a:pt x="16" y="26"/>
                  </a:cubicBezTo>
                  <a:cubicBezTo>
                    <a:pt x="15" y="28"/>
                    <a:pt x="15" y="29"/>
                    <a:pt x="14" y="31"/>
                  </a:cubicBezTo>
                  <a:cubicBezTo>
                    <a:pt x="7" y="31"/>
                    <a:pt x="7" y="31"/>
                    <a:pt x="7" y="31"/>
                  </a:cubicBezTo>
                  <a:cubicBezTo>
                    <a:pt x="3" y="31"/>
                    <a:pt x="0" y="34"/>
                    <a:pt x="0" y="38"/>
                  </a:cubicBezTo>
                  <a:cubicBezTo>
                    <a:pt x="0" y="42"/>
                    <a:pt x="3" y="46"/>
                    <a:pt x="7" y="46"/>
                  </a:cubicBezTo>
                  <a:cubicBezTo>
                    <a:pt x="14" y="46"/>
                    <a:pt x="14" y="46"/>
                    <a:pt x="14" y="46"/>
                  </a:cubicBezTo>
                  <a:cubicBezTo>
                    <a:pt x="15" y="47"/>
                    <a:pt x="15" y="49"/>
                    <a:pt x="16" y="51"/>
                  </a:cubicBezTo>
                  <a:cubicBezTo>
                    <a:pt x="11" y="56"/>
                    <a:pt x="11" y="56"/>
                    <a:pt x="11" y="56"/>
                  </a:cubicBezTo>
                  <a:cubicBezTo>
                    <a:pt x="9" y="58"/>
                    <a:pt x="9" y="63"/>
                    <a:pt x="11" y="66"/>
                  </a:cubicBezTo>
                  <a:cubicBezTo>
                    <a:pt x="14" y="69"/>
                    <a:pt x="19" y="69"/>
                    <a:pt x="22" y="66"/>
                  </a:cubicBezTo>
                  <a:cubicBezTo>
                    <a:pt x="26" y="61"/>
                    <a:pt x="26" y="61"/>
                    <a:pt x="26" y="61"/>
                  </a:cubicBezTo>
                  <a:cubicBezTo>
                    <a:pt x="28" y="62"/>
                    <a:pt x="30" y="63"/>
                    <a:pt x="32" y="63"/>
                  </a:cubicBezTo>
                  <a:cubicBezTo>
                    <a:pt x="32" y="70"/>
                    <a:pt x="32" y="70"/>
                    <a:pt x="32" y="70"/>
                  </a:cubicBezTo>
                  <a:cubicBezTo>
                    <a:pt x="32" y="74"/>
                    <a:pt x="35" y="77"/>
                    <a:pt x="39" y="77"/>
                  </a:cubicBezTo>
                  <a:cubicBezTo>
                    <a:pt x="43" y="77"/>
                    <a:pt x="46" y="74"/>
                    <a:pt x="46" y="70"/>
                  </a:cubicBezTo>
                  <a:cubicBezTo>
                    <a:pt x="46" y="63"/>
                    <a:pt x="46" y="63"/>
                    <a:pt x="46" y="63"/>
                  </a:cubicBezTo>
                  <a:cubicBezTo>
                    <a:pt x="48" y="63"/>
                    <a:pt x="50" y="62"/>
                    <a:pt x="51" y="61"/>
                  </a:cubicBezTo>
                  <a:cubicBezTo>
                    <a:pt x="56" y="66"/>
                    <a:pt x="56" y="66"/>
                    <a:pt x="56" y="66"/>
                  </a:cubicBezTo>
                  <a:cubicBezTo>
                    <a:pt x="59" y="69"/>
                    <a:pt x="63" y="69"/>
                    <a:pt x="66" y="66"/>
                  </a:cubicBezTo>
                  <a:cubicBezTo>
                    <a:pt x="69" y="63"/>
                    <a:pt x="69" y="58"/>
                    <a:pt x="66" y="56"/>
                  </a:cubicBezTo>
                  <a:cubicBezTo>
                    <a:pt x="61" y="51"/>
                    <a:pt x="61" y="51"/>
                    <a:pt x="61" y="51"/>
                  </a:cubicBezTo>
                  <a:cubicBezTo>
                    <a:pt x="62" y="49"/>
                    <a:pt x="63" y="47"/>
                    <a:pt x="64" y="46"/>
                  </a:cubicBezTo>
                  <a:cubicBezTo>
                    <a:pt x="70" y="46"/>
                    <a:pt x="70" y="46"/>
                    <a:pt x="70" y="46"/>
                  </a:cubicBezTo>
                  <a:cubicBezTo>
                    <a:pt x="74" y="46"/>
                    <a:pt x="77" y="42"/>
                    <a:pt x="77" y="38"/>
                  </a:cubicBezTo>
                  <a:cubicBezTo>
                    <a:pt x="77" y="34"/>
                    <a:pt x="74" y="31"/>
                    <a:pt x="70" y="31"/>
                  </a:cubicBezTo>
                  <a:moveTo>
                    <a:pt x="39" y="57"/>
                  </a:moveTo>
                  <a:cubicBezTo>
                    <a:pt x="29" y="57"/>
                    <a:pt x="20" y="49"/>
                    <a:pt x="20" y="38"/>
                  </a:cubicBezTo>
                  <a:cubicBezTo>
                    <a:pt x="20" y="28"/>
                    <a:pt x="29" y="20"/>
                    <a:pt x="39" y="20"/>
                  </a:cubicBezTo>
                  <a:cubicBezTo>
                    <a:pt x="49" y="20"/>
                    <a:pt x="57" y="28"/>
                    <a:pt x="57" y="38"/>
                  </a:cubicBezTo>
                  <a:cubicBezTo>
                    <a:pt x="57" y="49"/>
                    <a:pt x="49" y="57"/>
                    <a:pt x="39" y="57"/>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grpSp>
      <p:sp>
        <p:nvSpPr>
          <p:cNvPr id="41" name="MH_Other_17"/>
          <p:cNvSpPr txBox="1">
            <a:spLocks noChangeArrowheads="1"/>
          </p:cNvSpPr>
          <p:nvPr>
            <p:custDataLst>
              <p:tags r:id="rId20"/>
            </p:custDataLst>
          </p:nvPr>
        </p:nvSpPr>
        <p:spPr bwMode="auto">
          <a:xfrm>
            <a:off x="8694040" y="1286421"/>
            <a:ext cx="487045" cy="368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400" b="1"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01</a:t>
            </a:r>
            <a:endParaRPr lang="zh-CN" altLang="en-US" sz="2400" b="1"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42" name="MH_Text_1"/>
          <p:cNvSpPr txBox="1"/>
          <p:nvPr>
            <p:custDataLst>
              <p:tags r:id="rId21"/>
            </p:custDataLst>
          </p:nvPr>
        </p:nvSpPr>
        <p:spPr>
          <a:xfrm>
            <a:off x="9217915" y="1262926"/>
            <a:ext cx="1967865" cy="530860"/>
          </a:xfrm>
          <a:prstGeom prst="rect">
            <a:avLst/>
          </a:prstGeom>
          <a:noFill/>
        </p:spPr>
        <p:txBody>
          <a:bodyPr wrap="square" lIns="0" tIns="0" rIns="0" bIns="0" rtlCol="0" anchor="t" anchorCtr="0">
            <a:spAutoFit/>
          </a:bodyPr>
          <a:lstStyle/>
          <a:p>
            <a:r>
              <a:rPr lang="zh-CN" altLang="en-US" sz="2400" b="1"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基本信息</a:t>
            </a:r>
            <a:endParaRPr lang="en-US" altLang="zh-CN" sz="2400" b="1"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endParaRPr lang="zh-CN" altLang="en-US" sz="1050" b="1"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43" name="MH_Other_5"/>
          <p:cNvSpPr/>
          <p:nvPr>
            <p:custDataLst>
              <p:tags r:id="rId22"/>
            </p:custDataLst>
          </p:nvPr>
        </p:nvSpPr>
        <p:spPr bwMode="auto">
          <a:xfrm>
            <a:off x="7554850" y="2228126"/>
            <a:ext cx="3870960" cy="805180"/>
          </a:xfrm>
          <a:custGeom>
            <a:avLst/>
            <a:gdLst>
              <a:gd name="T0" fmla="*/ 2147483646 w 3244"/>
              <a:gd name="T1" fmla="*/ 2147483646 h 675"/>
              <a:gd name="T2" fmla="*/ 2147483646 w 3244"/>
              <a:gd name="T3" fmla="*/ 2147483646 h 675"/>
              <a:gd name="T4" fmla="*/ 2147483646 w 3244"/>
              <a:gd name="T5" fmla="*/ 0 h 675"/>
              <a:gd name="T6" fmla="*/ 2147483646 w 3244"/>
              <a:gd name="T7" fmla="*/ 0 h 675"/>
              <a:gd name="T8" fmla="*/ 0 w 3244"/>
              <a:gd name="T9" fmla="*/ 2147483646 h 675"/>
              <a:gd name="T10" fmla="*/ 2147483646 w 3244"/>
              <a:gd name="T11" fmla="*/ 2147483646 h 675"/>
              <a:gd name="T12" fmla="*/ 2147483646 w 3244"/>
              <a:gd name="T13" fmla="*/ 2147483646 h 6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44" h="675">
                <a:moveTo>
                  <a:pt x="2907" y="675"/>
                </a:moveTo>
                <a:cubicBezTo>
                  <a:pt x="3093" y="675"/>
                  <a:pt x="3244" y="523"/>
                  <a:pt x="3244" y="337"/>
                </a:cubicBezTo>
                <a:cubicBezTo>
                  <a:pt x="3244" y="151"/>
                  <a:pt x="3093" y="0"/>
                  <a:pt x="2907" y="0"/>
                </a:cubicBezTo>
                <a:cubicBezTo>
                  <a:pt x="337" y="0"/>
                  <a:pt x="337" y="0"/>
                  <a:pt x="337" y="0"/>
                </a:cubicBezTo>
                <a:cubicBezTo>
                  <a:pt x="151" y="0"/>
                  <a:pt x="0" y="151"/>
                  <a:pt x="0" y="337"/>
                </a:cubicBezTo>
                <a:cubicBezTo>
                  <a:pt x="0" y="523"/>
                  <a:pt x="151" y="675"/>
                  <a:pt x="337" y="675"/>
                </a:cubicBezTo>
                <a:lnTo>
                  <a:pt x="2907" y="675"/>
                </a:lnTo>
                <a:close/>
              </a:path>
            </a:pathLst>
          </a:custGeom>
          <a:solidFill>
            <a:srgbClr val="6F6EB2"/>
          </a:solidFill>
          <a:ln>
            <a:noFill/>
          </a:ln>
        </p:spPr>
        <p:txBody>
          <a:bodyPr lIns="759333"/>
          <a:lstStyle/>
          <a:p>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pic>
        <p:nvPicPr>
          <p:cNvPr id="44" name="MH_Other_6"/>
          <p:cNvPicPr>
            <a:picLocks noChangeAspect="1"/>
          </p:cNvPicPr>
          <p:nvPr>
            <p:custDataLst>
              <p:tags r:id="rId23"/>
            </p:custDataLst>
          </p:nvPr>
        </p:nvPicPr>
        <p:blipFill>
          <a:blip r:embed="rId3">
            <a:extLst>
              <a:ext uri="{28A0092B-C50C-407E-A947-70E740481C1C}">
                <a14:useLocalDpi xmlns:a14="http://schemas.microsoft.com/office/drawing/2010/main" val="0"/>
              </a:ext>
            </a:extLst>
          </a:blip>
          <a:srcRect/>
          <a:stretch>
            <a:fillRect/>
          </a:stretch>
        </p:blipFill>
        <p:spPr bwMode="auto">
          <a:xfrm>
            <a:off x="7291688" y="2048421"/>
            <a:ext cx="4339590" cy="1264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MH_Other_16"/>
          <p:cNvSpPr>
            <a:spLocks noEditPoints="1"/>
          </p:cNvSpPr>
          <p:nvPr>
            <p:custDataLst>
              <p:tags r:id="rId24"/>
            </p:custDataLst>
          </p:nvPr>
        </p:nvSpPr>
        <p:spPr bwMode="auto">
          <a:xfrm>
            <a:off x="7755193" y="2470061"/>
            <a:ext cx="445135" cy="321310"/>
          </a:xfrm>
          <a:custGeom>
            <a:avLst/>
            <a:gdLst>
              <a:gd name="T0" fmla="*/ 2147483646 w 165"/>
              <a:gd name="T1" fmla="*/ 2147483646 h 121"/>
              <a:gd name="T2" fmla="*/ 2147483646 w 165"/>
              <a:gd name="T3" fmla="*/ 2147483646 h 121"/>
              <a:gd name="T4" fmla="*/ 2147483646 w 165"/>
              <a:gd name="T5" fmla="*/ 2147483646 h 121"/>
              <a:gd name="T6" fmla="*/ 2147483646 w 165"/>
              <a:gd name="T7" fmla="*/ 2147483646 h 121"/>
              <a:gd name="T8" fmla="*/ 2147483646 w 165"/>
              <a:gd name="T9" fmla="*/ 2147483646 h 121"/>
              <a:gd name="T10" fmla="*/ 2147483646 w 165"/>
              <a:gd name="T11" fmla="*/ 2147483646 h 121"/>
              <a:gd name="T12" fmla="*/ 2147483646 w 165"/>
              <a:gd name="T13" fmla="*/ 2147483646 h 121"/>
              <a:gd name="T14" fmla="*/ 2147483646 w 165"/>
              <a:gd name="T15" fmla="*/ 2147483646 h 121"/>
              <a:gd name="T16" fmla="*/ 2147483646 w 165"/>
              <a:gd name="T17" fmla="*/ 2147483646 h 121"/>
              <a:gd name="T18" fmla="*/ 2147483646 w 165"/>
              <a:gd name="T19" fmla="*/ 2147483646 h 121"/>
              <a:gd name="T20" fmla="*/ 2147483646 w 165"/>
              <a:gd name="T21" fmla="*/ 2147483646 h 121"/>
              <a:gd name="T22" fmla="*/ 2147483646 w 165"/>
              <a:gd name="T23" fmla="*/ 2147483646 h 121"/>
              <a:gd name="T24" fmla="*/ 2147483646 w 165"/>
              <a:gd name="T25" fmla="*/ 2147483646 h 121"/>
              <a:gd name="T26" fmla="*/ 2147483646 w 165"/>
              <a:gd name="T27" fmla="*/ 2147483646 h 121"/>
              <a:gd name="T28" fmla="*/ 2147483646 w 165"/>
              <a:gd name="T29" fmla="*/ 2147483646 h 121"/>
              <a:gd name="T30" fmla="*/ 2147483646 w 165"/>
              <a:gd name="T31" fmla="*/ 2147483646 h 121"/>
              <a:gd name="T32" fmla="*/ 2147483646 w 165"/>
              <a:gd name="T33" fmla="*/ 2147483646 h 121"/>
              <a:gd name="T34" fmla="*/ 2147483646 w 165"/>
              <a:gd name="T35" fmla="*/ 2147483646 h 121"/>
              <a:gd name="T36" fmla="*/ 2147483646 w 165"/>
              <a:gd name="T37" fmla="*/ 2147483646 h 121"/>
              <a:gd name="T38" fmla="*/ 2147483646 w 165"/>
              <a:gd name="T39" fmla="*/ 2147483646 h 121"/>
              <a:gd name="T40" fmla="*/ 2147483646 w 165"/>
              <a:gd name="T41" fmla="*/ 2147483646 h 121"/>
              <a:gd name="T42" fmla="*/ 2147483646 w 165"/>
              <a:gd name="T43" fmla="*/ 2147483646 h 121"/>
              <a:gd name="T44" fmla="*/ 2147483646 w 165"/>
              <a:gd name="T45" fmla="*/ 2147483646 h 121"/>
              <a:gd name="T46" fmla="*/ 2147483646 w 165"/>
              <a:gd name="T47" fmla="*/ 2147483646 h 121"/>
              <a:gd name="T48" fmla="*/ 2147483646 w 165"/>
              <a:gd name="T49" fmla="*/ 2147483646 h 121"/>
              <a:gd name="T50" fmla="*/ 2147483646 w 165"/>
              <a:gd name="T51" fmla="*/ 2147483646 h 121"/>
              <a:gd name="T52" fmla="*/ 2147483646 w 165"/>
              <a:gd name="T53" fmla="*/ 2147483646 h 121"/>
              <a:gd name="T54" fmla="*/ 2147483646 w 165"/>
              <a:gd name="T55" fmla="*/ 2147483646 h 121"/>
              <a:gd name="T56" fmla="*/ 2147483646 w 165"/>
              <a:gd name="T57" fmla="*/ 2147483646 h 121"/>
              <a:gd name="T58" fmla="*/ 2147483646 w 165"/>
              <a:gd name="T59" fmla="*/ 2147483646 h 121"/>
              <a:gd name="T60" fmla="*/ 2147483646 w 165"/>
              <a:gd name="T61" fmla="*/ 2147483646 h 121"/>
              <a:gd name="T62" fmla="*/ 2147483646 w 165"/>
              <a:gd name="T63" fmla="*/ 2147483646 h 121"/>
              <a:gd name="T64" fmla="*/ 2147483646 w 165"/>
              <a:gd name="T65" fmla="*/ 2147483646 h 121"/>
              <a:gd name="T66" fmla="*/ 2147483646 w 165"/>
              <a:gd name="T67" fmla="*/ 2147483646 h 121"/>
              <a:gd name="T68" fmla="*/ 2147483646 w 165"/>
              <a:gd name="T69" fmla="*/ 2147483646 h 12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65" h="121">
                <a:moveTo>
                  <a:pt x="77" y="28"/>
                </a:moveTo>
                <a:cubicBezTo>
                  <a:pt x="61" y="28"/>
                  <a:pt x="47" y="41"/>
                  <a:pt x="47" y="57"/>
                </a:cubicBezTo>
                <a:cubicBezTo>
                  <a:pt x="47" y="58"/>
                  <a:pt x="47" y="59"/>
                  <a:pt x="48" y="60"/>
                </a:cubicBezTo>
                <a:cubicBezTo>
                  <a:pt x="55" y="65"/>
                  <a:pt x="59" y="73"/>
                  <a:pt x="60" y="82"/>
                </a:cubicBezTo>
                <a:cubicBezTo>
                  <a:pt x="65" y="85"/>
                  <a:pt x="71" y="87"/>
                  <a:pt x="77" y="87"/>
                </a:cubicBezTo>
                <a:cubicBezTo>
                  <a:pt x="85" y="87"/>
                  <a:pt x="92" y="83"/>
                  <a:pt x="98" y="78"/>
                </a:cubicBezTo>
                <a:cubicBezTo>
                  <a:pt x="97" y="76"/>
                  <a:pt x="97" y="73"/>
                  <a:pt x="98" y="71"/>
                </a:cubicBezTo>
                <a:cubicBezTo>
                  <a:pt x="100" y="69"/>
                  <a:pt x="102" y="68"/>
                  <a:pt x="104" y="68"/>
                </a:cubicBezTo>
                <a:cubicBezTo>
                  <a:pt x="105" y="65"/>
                  <a:pt x="106" y="61"/>
                  <a:pt x="106" y="57"/>
                </a:cubicBezTo>
                <a:cubicBezTo>
                  <a:pt x="106" y="41"/>
                  <a:pt x="93" y="28"/>
                  <a:pt x="77" y="28"/>
                </a:cubicBezTo>
                <a:moveTo>
                  <a:pt x="165" y="97"/>
                </a:moveTo>
                <a:cubicBezTo>
                  <a:pt x="165" y="111"/>
                  <a:pt x="154" y="121"/>
                  <a:pt x="141" y="121"/>
                </a:cubicBezTo>
                <a:cubicBezTo>
                  <a:pt x="127" y="121"/>
                  <a:pt x="116" y="111"/>
                  <a:pt x="116" y="97"/>
                </a:cubicBezTo>
                <a:cubicBezTo>
                  <a:pt x="116" y="95"/>
                  <a:pt x="117" y="93"/>
                  <a:pt x="117" y="91"/>
                </a:cubicBezTo>
                <a:cubicBezTo>
                  <a:pt x="115" y="90"/>
                  <a:pt x="106" y="84"/>
                  <a:pt x="103" y="83"/>
                </a:cubicBezTo>
                <a:cubicBezTo>
                  <a:pt x="96" y="90"/>
                  <a:pt x="87" y="94"/>
                  <a:pt x="77" y="94"/>
                </a:cubicBezTo>
                <a:cubicBezTo>
                  <a:pt x="71" y="94"/>
                  <a:pt x="65" y="92"/>
                  <a:pt x="60" y="90"/>
                </a:cubicBezTo>
                <a:cubicBezTo>
                  <a:pt x="58" y="104"/>
                  <a:pt x="45" y="115"/>
                  <a:pt x="30" y="115"/>
                </a:cubicBezTo>
                <a:cubicBezTo>
                  <a:pt x="13" y="115"/>
                  <a:pt x="0" y="102"/>
                  <a:pt x="0" y="85"/>
                </a:cubicBezTo>
                <a:cubicBezTo>
                  <a:pt x="0" y="68"/>
                  <a:pt x="13" y="55"/>
                  <a:pt x="30" y="55"/>
                </a:cubicBezTo>
                <a:cubicBezTo>
                  <a:pt x="34" y="55"/>
                  <a:pt x="37" y="55"/>
                  <a:pt x="40" y="56"/>
                </a:cubicBezTo>
                <a:cubicBezTo>
                  <a:pt x="40" y="52"/>
                  <a:pt x="41" y="48"/>
                  <a:pt x="43" y="45"/>
                </a:cubicBezTo>
                <a:cubicBezTo>
                  <a:pt x="42" y="45"/>
                  <a:pt x="42" y="45"/>
                  <a:pt x="42" y="45"/>
                </a:cubicBezTo>
                <a:cubicBezTo>
                  <a:pt x="34" y="39"/>
                  <a:pt x="34" y="39"/>
                  <a:pt x="34" y="39"/>
                </a:cubicBezTo>
                <a:cubicBezTo>
                  <a:pt x="31" y="41"/>
                  <a:pt x="27" y="43"/>
                  <a:pt x="23" y="43"/>
                </a:cubicBezTo>
                <a:cubicBezTo>
                  <a:pt x="13" y="43"/>
                  <a:pt x="5" y="34"/>
                  <a:pt x="5" y="24"/>
                </a:cubicBezTo>
                <a:cubicBezTo>
                  <a:pt x="5" y="14"/>
                  <a:pt x="13" y="6"/>
                  <a:pt x="23" y="6"/>
                </a:cubicBezTo>
                <a:cubicBezTo>
                  <a:pt x="34" y="6"/>
                  <a:pt x="42" y="14"/>
                  <a:pt x="42" y="24"/>
                </a:cubicBezTo>
                <a:cubicBezTo>
                  <a:pt x="42" y="25"/>
                  <a:pt x="42" y="26"/>
                  <a:pt x="42" y="27"/>
                </a:cubicBezTo>
                <a:cubicBezTo>
                  <a:pt x="50" y="32"/>
                  <a:pt x="50" y="32"/>
                  <a:pt x="50" y="32"/>
                </a:cubicBezTo>
                <a:cubicBezTo>
                  <a:pt x="57" y="25"/>
                  <a:pt x="66" y="21"/>
                  <a:pt x="77" y="21"/>
                </a:cubicBezTo>
                <a:cubicBezTo>
                  <a:pt x="88" y="21"/>
                  <a:pt x="98" y="26"/>
                  <a:pt x="104" y="33"/>
                </a:cubicBezTo>
                <a:cubicBezTo>
                  <a:pt x="111" y="30"/>
                  <a:pt x="111" y="30"/>
                  <a:pt x="111" y="30"/>
                </a:cubicBezTo>
                <a:cubicBezTo>
                  <a:pt x="110" y="28"/>
                  <a:pt x="110" y="26"/>
                  <a:pt x="110" y="24"/>
                </a:cubicBezTo>
                <a:cubicBezTo>
                  <a:pt x="110" y="11"/>
                  <a:pt x="121" y="0"/>
                  <a:pt x="135" y="0"/>
                </a:cubicBezTo>
                <a:cubicBezTo>
                  <a:pt x="148" y="0"/>
                  <a:pt x="159" y="11"/>
                  <a:pt x="159" y="24"/>
                </a:cubicBezTo>
                <a:cubicBezTo>
                  <a:pt x="159" y="38"/>
                  <a:pt x="148" y="49"/>
                  <a:pt x="135" y="49"/>
                </a:cubicBezTo>
                <a:cubicBezTo>
                  <a:pt x="128" y="49"/>
                  <a:pt x="122" y="46"/>
                  <a:pt x="118" y="42"/>
                </a:cubicBezTo>
                <a:cubicBezTo>
                  <a:pt x="111" y="46"/>
                  <a:pt x="111" y="46"/>
                  <a:pt x="111" y="46"/>
                </a:cubicBezTo>
                <a:cubicBezTo>
                  <a:pt x="113" y="49"/>
                  <a:pt x="113" y="53"/>
                  <a:pt x="113" y="57"/>
                </a:cubicBezTo>
                <a:cubicBezTo>
                  <a:pt x="113" y="62"/>
                  <a:pt x="112" y="66"/>
                  <a:pt x="111" y="70"/>
                </a:cubicBezTo>
                <a:cubicBezTo>
                  <a:pt x="125" y="79"/>
                  <a:pt x="125" y="79"/>
                  <a:pt x="125" y="79"/>
                </a:cubicBezTo>
                <a:cubicBezTo>
                  <a:pt x="129" y="75"/>
                  <a:pt x="135" y="73"/>
                  <a:pt x="141" y="73"/>
                </a:cubicBezTo>
                <a:cubicBezTo>
                  <a:pt x="154" y="73"/>
                  <a:pt x="165" y="84"/>
                  <a:pt x="165" y="97"/>
                </a:cubicBezTo>
                <a:moveTo>
                  <a:pt x="53" y="85"/>
                </a:moveTo>
                <a:cubicBezTo>
                  <a:pt x="53" y="76"/>
                  <a:pt x="48" y="68"/>
                  <a:pt x="41" y="64"/>
                </a:cubicBezTo>
                <a:cubicBezTo>
                  <a:pt x="38" y="63"/>
                  <a:pt x="34" y="62"/>
                  <a:pt x="30" y="62"/>
                </a:cubicBezTo>
                <a:cubicBezTo>
                  <a:pt x="17" y="62"/>
                  <a:pt x="7" y="72"/>
                  <a:pt x="7" y="85"/>
                </a:cubicBezTo>
                <a:cubicBezTo>
                  <a:pt x="7" y="98"/>
                  <a:pt x="17" y="108"/>
                  <a:pt x="30" y="108"/>
                </a:cubicBezTo>
                <a:cubicBezTo>
                  <a:pt x="43" y="108"/>
                  <a:pt x="53" y="98"/>
                  <a:pt x="53" y="85"/>
                </a:cubicBezTo>
                <a:close/>
                <a:moveTo>
                  <a:pt x="116" y="24"/>
                </a:moveTo>
                <a:cubicBezTo>
                  <a:pt x="116" y="25"/>
                  <a:pt x="116" y="26"/>
                  <a:pt x="116" y="27"/>
                </a:cubicBezTo>
                <a:cubicBezTo>
                  <a:pt x="119" y="26"/>
                  <a:pt x="123" y="27"/>
                  <a:pt x="125" y="30"/>
                </a:cubicBezTo>
                <a:cubicBezTo>
                  <a:pt x="126" y="33"/>
                  <a:pt x="126" y="37"/>
                  <a:pt x="123" y="39"/>
                </a:cubicBezTo>
                <a:cubicBezTo>
                  <a:pt x="126" y="41"/>
                  <a:pt x="130" y="43"/>
                  <a:pt x="135" y="43"/>
                </a:cubicBezTo>
                <a:cubicBezTo>
                  <a:pt x="145" y="43"/>
                  <a:pt x="153" y="35"/>
                  <a:pt x="153" y="24"/>
                </a:cubicBezTo>
                <a:cubicBezTo>
                  <a:pt x="153" y="14"/>
                  <a:pt x="145" y="6"/>
                  <a:pt x="135" y="6"/>
                </a:cubicBezTo>
                <a:cubicBezTo>
                  <a:pt x="124" y="6"/>
                  <a:pt x="116" y="14"/>
                  <a:pt x="116" y="24"/>
                </a:cubicBezTo>
                <a:moveTo>
                  <a:pt x="36" y="24"/>
                </a:moveTo>
                <a:cubicBezTo>
                  <a:pt x="36" y="17"/>
                  <a:pt x="30" y="12"/>
                  <a:pt x="23" y="12"/>
                </a:cubicBezTo>
                <a:cubicBezTo>
                  <a:pt x="17" y="12"/>
                  <a:pt x="11" y="17"/>
                  <a:pt x="11" y="24"/>
                </a:cubicBezTo>
                <a:cubicBezTo>
                  <a:pt x="11" y="31"/>
                  <a:pt x="17" y="37"/>
                  <a:pt x="23" y="37"/>
                </a:cubicBezTo>
                <a:cubicBezTo>
                  <a:pt x="25" y="37"/>
                  <a:pt x="27" y="36"/>
                  <a:pt x="29" y="36"/>
                </a:cubicBezTo>
                <a:cubicBezTo>
                  <a:pt x="27" y="33"/>
                  <a:pt x="27" y="30"/>
                  <a:pt x="28" y="27"/>
                </a:cubicBezTo>
                <a:cubicBezTo>
                  <a:pt x="30" y="25"/>
                  <a:pt x="33" y="24"/>
                  <a:pt x="36" y="24"/>
                </a:cubicBezTo>
                <a:moveTo>
                  <a:pt x="158" y="97"/>
                </a:moveTo>
                <a:cubicBezTo>
                  <a:pt x="158" y="87"/>
                  <a:pt x="150" y="79"/>
                  <a:pt x="141" y="79"/>
                </a:cubicBezTo>
                <a:cubicBezTo>
                  <a:pt x="131" y="79"/>
                  <a:pt x="123" y="87"/>
                  <a:pt x="123" y="97"/>
                </a:cubicBezTo>
                <a:cubicBezTo>
                  <a:pt x="123" y="107"/>
                  <a:pt x="131" y="115"/>
                  <a:pt x="141" y="115"/>
                </a:cubicBezTo>
                <a:cubicBezTo>
                  <a:pt x="150" y="115"/>
                  <a:pt x="158" y="107"/>
                  <a:pt x="158" y="97"/>
                </a:cubicBezTo>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46" name="MH_Other_19"/>
          <p:cNvSpPr txBox="1">
            <a:spLocks noChangeArrowheads="1"/>
          </p:cNvSpPr>
          <p:nvPr>
            <p:custDataLst>
              <p:tags r:id="rId25"/>
            </p:custDataLst>
          </p:nvPr>
        </p:nvSpPr>
        <p:spPr bwMode="auto">
          <a:xfrm>
            <a:off x="8657210" y="2468156"/>
            <a:ext cx="560705" cy="3689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400" b="1"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02</a:t>
            </a:r>
            <a:endParaRPr lang="zh-CN" altLang="en-US" sz="2400" b="1"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47" name="MH_Text_2"/>
          <p:cNvSpPr txBox="1"/>
          <p:nvPr>
            <p:custDataLst>
              <p:tags r:id="rId26"/>
            </p:custDataLst>
          </p:nvPr>
        </p:nvSpPr>
        <p:spPr>
          <a:xfrm>
            <a:off x="9238235" y="2422436"/>
            <a:ext cx="1967865" cy="530860"/>
          </a:xfrm>
          <a:prstGeom prst="rect">
            <a:avLst/>
          </a:prstGeom>
          <a:noFill/>
        </p:spPr>
        <p:txBody>
          <a:bodyPr wrap="square" lIns="0" tIns="0" rIns="0" bIns="0" rtlCol="0" anchor="t" anchorCtr="0">
            <a:spAutoFit/>
          </a:bodyPr>
          <a:lstStyle/>
          <a:p>
            <a:pPr lvl="0"/>
            <a:r>
              <a:rPr lang="zh-CN" altLang="en-US" sz="2400" b="1"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安全性</a:t>
            </a:r>
            <a:endParaRPr lang="en-US" altLang="zh-CN" sz="240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a:p>
            <a:pPr lvl="0"/>
            <a:endParaRPr lang="zh-CN" altLang="en-US" sz="105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
        <p:nvSpPr>
          <p:cNvPr id="48" name="MH_Other_4"/>
          <p:cNvSpPr/>
          <p:nvPr>
            <p:custDataLst>
              <p:tags r:id="rId27"/>
            </p:custDataLst>
          </p:nvPr>
        </p:nvSpPr>
        <p:spPr bwMode="auto">
          <a:xfrm>
            <a:off x="7554850" y="3407956"/>
            <a:ext cx="3870960" cy="805180"/>
          </a:xfrm>
          <a:custGeom>
            <a:avLst/>
            <a:gdLst>
              <a:gd name="T0" fmla="*/ 2907 w 3244"/>
              <a:gd name="T1" fmla="*/ 674 h 674"/>
              <a:gd name="T2" fmla="*/ 3244 w 3244"/>
              <a:gd name="T3" fmla="*/ 337 h 674"/>
              <a:gd name="T4" fmla="*/ 2907 w 3244"/>
              <a:gd name="T5" fmla="*/ 0 h 674"/>
              <a:gd name="T6" fmla="*/ 337 w 3244"/>
              <a:gd name="T7" fmla="*/ 0 h 674"/>
              <a:gd name="T8" fmla="*/ 0 w 3244"/>
              <a:gd name="T9" fmla="*/ 337 h 674"/>
              <a:gd name="T10" fmla="*/ 337 w 3244"/>
              <a:gd name="T11" fmla="*/ 674 h 674"/>
              <a:gd name="T12" fmla="*/ 2907 w 3244"/>
              <a:gd name="T13" fmla="*/ 674 h 674"/>
            </a:gdLst>
            <a:ahLst/>
            <a:cxnLst>
              <a:cxn ang="0">
                <a:pos x="T0" y="T1"/>
              </a:cxn>
              <a:cxn ang="0">
                <a:pos x="T2" y="T3"/>
              </a:cxn>
              <a:cxn ang="0">
                <a:pos x="T4" y="T5"/>
              </a:cxn>
              <a:cxn ang="0">
                <a:pos x="T6" y="T7"/>
              </a:cxn>
              <a:cxn ang="0">
                <a:pos x="T8" y="T9"/>
              </a:cxn>
              <a:cxn ang="0">
                <a:pos x="T10" y="T11"/>
              </a:cxn>
              <a:cxn ang="0">
                <a:pos x="T12" y="T13"/>
              </a:cxn>
            </a:cxnLst>
            <a:rect l="0" t="0" r="r" b="b"/>
            <a:pathLst>
              <a:path w="3244" h="674">
                <a:moveTo>
                  <a:pt x="2907" y="674"/>
                </a:moveTo>
                <a:cubicBezTo>
                  <a:pt x="3093" y="674"/>
                  <a:pt x="3244" y="523"/>
                  <a:pt x="3244" y="337"/>
                </a:cubicBezTo>
                <a:cubicBezTo>
                  <a:pt x="3244" y="151"/>
                  <a:pt x="3093" y="0"/>
                  <a:pt x="2907" y="0"/>
                </a:cubicBezTo>
                <a:cubicBezTo>
                  <a:pt x="337" y="0"/>
                  <a:pt x="337" y="0"/>
                  <a:pt x="337" y="0"/>
                </a:cubicBezTo>
                <a:cubicBezTo>
                  <a:pt x="151" y="0"/>
                  <a:pt x="0" y="151"/>
                  <a:pt x="0" y="337"/>
                </a:cubicBezTo>
                <a:cubicBezTo>
                  <a:pt x="0" y="523"/>
                  <a:pt x="151" y="674"/>
                  <a:pt x="337" y="674"/>
                </a:cubicBezTo>
                <a:lnTo>
                  <a:pt x="2907" y="674"/>
                </a:lnTo>
                <a:close/>
              </a:path>
            </a:pathLst>
          </a:custGeom>
          <a:solidFill>
            <a:schemeClr val="accent3"/>
          </a:solidFill>
          <a:ln>
            <a:noFill/>
          </a:ln>
        </p:spPr>
        <p:txBody>
          <a:bodyPr lIns="759333"/>
          <a:lstStyle/>
          <a:p>
            <a:pPr>
              <a:defRPr/>
            </a:pPr>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pic>
        <p:nvPicPr>
          <p:cNvPr id="49" name="MH_Other_7"/>
          <p:cNvPicPr>
            <a:picLocks noChangeAspect="1"/>
          </p:cNvPicPr>
          <p:nvPr>
            <p:custDataLst>
              <p:tags r:id="rId28"/>
            </p:custDataLst>
          </p:nvPr>
        </p:nvPicPr>
        <p:blipFill>
          <a:blip r:embed="rId3">
            <a:extLst>
              <a:ext uri="{28A0092B-C50C-407E-A947-70E740481C1C}">
                <a14:useLocalDpi xmlns:a14="http://schemas.microsoft.com/office/drawing/2010/main" val="0"/>
              </a:ext>
            </a:extLst>
          </a:blip>
          <a:srcRect/>
          <a:stretch>
            <a:fillRect/>
          </a:stretch>
        </p:blipFill>
        <p:spPr bwMode="auto">
          <a:xfrm>
            <a:off x="7291688" y="3242221"/>
            <a:ext cx="4339590" cy="1264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 name="MH_Other_13"/>
          <p:cNvSpPr>
            <a:spLocks noEditPoints="1"/>
          </p:cNvSpPr>
          <p:nvPr>
            <p:custDataLst>
              <p:tags r:id="rId29"/>
            </p:custDataLst>
          </p:nvPr>
        </p:nvSpPr>
        <p:spPr bwMode="auto">
          <a:xfrm>
            <a:off x="7847903" y="3652431"/>
            <a:ext cx="259715" cy="316230"/>
          </a:xfrm>
          <a:custGeom>
            <a:avLst/>
            <a:gdLst>
              <a:gd name="T0" fmla="*/ 2147483646 w 96"/>
              <a:gd name="T1" fmla="*/ 2147483646 h 119"/>
              <a:gd name="T2" fmla="*/ 2147483646 w 96"/>
              <a:gd name="T3" fmla="*/ 2147483646 h 119"/>
              <a:gd name="T4" fmla="*/ 2147483646 w 96"/>
              <a:gd name="T5" fmla="*/ 0 h 119"/>
              <a:gd name="T6" fmla="*/ 2147483646 w 96"/>
              <a:gd name="T7" fmla="*/ 2147483646 h 119"/>
              <a:gd name="T8" fmla="*/ 2147483646 w 96"/>
              <a:gd name="T9" fmla="*/ 2147483646 h 119"/>
              <a:gd name="T10" fmla="*/ 0 w 96"/>
              <a:gd name="T11" fmla="*/ 2147483646 h 119"/>
              <a:gd name="T12" fmla="*/ 0 w 96"/>
              <a:gd name="T13" fmla="*/ 2147483646 h 119"/>
              <a:gd name="T14" fmla="*/ 2147483646 w 96"/>
              <a:gd name="T15" fmla="*/ 2147483646 h 119"/>
              <a:gd name="T16" fmla="*/ 2147483646 w 96"/>
              <a:gd name="T17" fmla="*/ 2147483646 h 119"/>
              <a:gd name="T18" fmla="*/ 2147483646 w 96"/>
              <a:gd name="T19" fmla="*/ 2147483646 h 119"/>
              <a:gd name="T20" fmla="*/ 2147483646 w 96"/>
              <a:gd name="T21" fmla="*/ 2147483646 h 119"/>
              <a:gd name="T22" fmla="*/ 2147483646 w 96"/>
              <a:gd name="T23" fmla="*/ 2147483646 h 119"/>
              <a:gd name="T24" fmla="*/ 2147483646 w 96"/>
              <a:gd name="T25" fmla="*/ 2147483646 h 119"/>
              <a:gd name="T26" fmla="*/ 2147483646 w 96"/>
              <a:gd name="T27" fmla="*/ 2147483646 h 119"/>
              <a:gd name="T28" fmla="*/ 2147483646 w 96"/>
              <a:gd name="T29" fmla="*/ 2147483646 h 119"/>
              <a:gd name="T30" fmla="*/ 2147483646 w 96"/>
              <a:gd name="T31" fmla="*/ 2147483646 h 119"/>
              <a:gd name="T32" fmla="*/ 2147483646 w 96"/>
              <a:gd name="T33" fmla="*/ 2147483646 h 119"/>
              <a:gd name="T34" fmla="*/ 2147483646 w 96"/>
              <a:gd name="T35" fmla="*/ 2147483646 h 119"/>
              <a:gd name="T36" fmla="*/ 2147483646 w 96"/>
              <a:gd name="T37" fmla="*/ 2147483646 h 119"/>
              <a:gd name="T38" fmla="*/ 2147483646 w 96"/>
              <a:gd name="T39" fmla="*/ 2147483646 h 119"/>
              <a:gd name="T40" fmla="*/ 2147483646 w 96"/>
              <a:gd name="T41" fmla="*/ 2147483646 h 119"/>
              <a:gd name="T42" fmla="*/ 2147483646 w 96"/>
              <a:gd name="T43" fmla="*/ 2147483646 h 119"/>
              <a:gd name="T44" fmla="*/ 2147483646 w 96"/>
              <a:gd name="T45" fmla="*/ 2147483646 h 11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96" h="119">
                <a:moveTo>
                  <a:pt x="67" y="48"/>
                </a:moveTo>
                <a:cubicBezTo>
                  <a:pt x="73" y="43"/>
                  <a:pt x="76" y="36"/>
                  <a:pt x="76" y="28"/>
                </a:cubicBezTo>
                <a:cubicBezTo>
                  <a:pt x="76" y="13"/>
                  <a:pt x="63" y="0"/>
                  <a:pt x="48" y="0"/>
                </a:cubicBezTo>
                <a:cubicBezTo>
                  <a:pt x="33" y="0"/>
                  <a:pt x="20" y="13"/>
                  <a:pt x="20" y="28"/>
                </a:cubicBezTo>
                <a:cubicBezTo>
                  <a:pt x="20" y="36"/>
                  <a:pt x="24" y="43"/>
                  <a:pt x="29" y="48"/>
                </a:cubicBezTo>
                <a:cubicBezTo>
                  <a:pt x="12" y="56"/>
                  <a:pt x="0" y="73"/>
                  <a:pt x="0" y="92"/>
                </a:cubicBezTo>
                <a:cubicBezTo>
                  <a:pt x="0" y="119"/>
                  <a:pt x="0" y="119"/>
                  <a:pt x="0" y="119"/>
                </a:cubicBezTo>
                <a:cubicBezTo>
                  <a:pt x="96" y="119"/>
                  <a:pt x="96" y="119"/>
                  <a:pt x="96" y="119"/>
                </a:cubicBezTo>
                <a:cubicBezTo>
                  <a:pt x="96" y="92"/>
                  <a:pt x="96" y="92"/>
                  <a:pt x="96" y="92"/>
                </a:cubicBezTo>
                <a:cubicBezTo>
                  <a:pt x="96" y="73"/>
                  <a:pt x="84" y="56"/>
                  <a:pt x="67" y="48"/>
                </a:cubicBezTo>
                <a:moveTo>
                  <a:pt x="27" y="28"/>
                </a:moveTo>
                <a:cubicBezTo>
                  <a:pt x="27" y="17"/>
                  <a:pt x="37" y="8"/>
                  <a:pt x="48" y="8"/>
                </a:cubicBezTo>
                <a:cubicBezTo>
                  <a:pt x="59" y="8"/>
                  <a:pt x="69" y="17"/>
                  <a:pt x="69" y="28"/>
                </a:cubicBezTo>
                <a:cubicBezTo>
                  <a:pt x="69" y="36"/>
                  <a:pt x="65" y="42"/>
                  <a:pt x="59" y="46"/>
                </a:cubicBezTo>
                <a:cubicBezTo>
                  <a:pt x="56" y="48"/>
                  <a:pt x="52" y="49"/>
                  <a:pt x="48" y="49"/>
                </a:cubicBezTo>
                <a:cubicBezTo>
                  <a:pt x="44" y="49"/>
                  <a:pt x="40" y="48"/>
                  <a:pt x="37" y="46"/>
                </a:cubicBezTo>
                <a:cubicBezTo>
                  <a:pt x="31" y="42"/>
                  <a:pt x="27" y="36"/>
                  <a:pt x="27" y="28"/>
                </a:cubicBezTo>
                <a:moveTo>
                  <a:pt x="83" y="107"/>
                </a:moveTo>
                <a:cubicBezTo>
                  <a:pt x="13" y="107"/>
                  <a:pt x="13" y="107"/>
                  <a:pt x="13" y="107"/>
                </a:cubicBezTo>
                <a:cubicBezTo>
                  <a:pt x="13" y="92"/>
                  <a:pt x="13" y="92"/>
                  <a:pt x="13" y="92"/>
                </a:cubicBezTo>
                <a:cubicBezTo>
                  <a:pt x="13" y="73"/>
                  <a:pt x="29" y="57"/>
                  <a:pt x="48" y="57"/>
                </a:cubicBezTo>
                <a:cubicBezTo>
                  <a:pt x="68" y="57"/>
                  <a:pt x="83" y="73"/>
                  <a:pt x="83" y="92"/>
                </a:cubicBezTo>
                <a:lnTo>
                  <a:pt x="83" y="107"/>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lstStyle/>
          <a:p>
            <a:endParaRPr lang="zh-CN" altLang="en-US" sz="2000">
              <a:latin typeface="Arial" panose="020B0604020202020204" pitchFamily="34" charset="0"/>
              <a:ea typeface="微软雅黑" panose="020B0503020204020204" pitchFamily="34" charset="-122"/>
              <a:sym typeface="Arial" panose="020B0604020202020204" pitchFamily="34" charset="0"/>
            </a:endParaRPr>
          </a:p>
        </p:txBody>
      </p:sp>
      <p:sp>
        <p:nvSpPr>
          <p:cNvPr id="51" name="MH_Other_18"/>
          <p:cNvSpPr txBox="1"/>
          <p:nvPr>
            <p:custDataLst>
              <p:tags r:id="rId30"/>
            </p:custDataLst>
          </p:nvPr>
        </p:nvSpPr>
        <p:spPr>
          <a:xfrm>
            <a:off x="8794370" y="3648621"/>
            <a:ext cx="574040" cy="368935"/>
          </a:xfrm>
          <a:prstGeom prst="rect">
            <a:avLst/>
          </a:prstGeom>
          <a:noFill/>
        </p:spPr>
        <p:txBody>
          <a:bodyPr lIns="0" tIns="0" rIns="0" bIns="0">
            <a:spAutoFit/>
          </a:bodyPr>
          <a:lstStyle/>
          <a:p>
            <a:pPr algn="l">
              <a:buClrTx/>
              <a:buSzTx/>
              <a:buFontTx/>
            </a:pPr>
            <a:r>
              <a:rPr lang="zh-CN" altLang="en-US" sz="2400" b="1"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03</a:t>
            </a:r>
            <a:endParaRPr lang="zh-CN" altLang="en-US" sz="2400" b="1"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p:txBody>
      </p:sp>
      <p:sp>
        <p:nvSpPr>
          <p:cNvPr id="52" name="MH_Text_3"/>
          <p:cNvSpPr txBox="1"/>
          <p:nvPr>
            <p:custDataLst>
              <p:tags r:id="rId31"/>
            </p:custDataLst>
          </p:nvPr>
        </p:nvSpPr>
        <p:spPr>
          <a:xfrm>
            <a:off x="9296655" y="3606076"/>
            <a:ext cx="1967865" cy="530860"/>
          </a:xfrm>
          <a:prstGeom prst="rect">
            <a:avLst/>
          </a:prstGeom>
          <a:noFill/>
        </p:spPr>
        <p:txBody>
          <a:bodyPr wrap="square" lIns="0" tIns="0" rIns="0" bIns="0" rtlCol="0" anchor="t" anchorCtr="0">
            <a:spAutoFit/>
          </a:bodyPr>
          <a:lstStyle/>
          <a:p>
            <a:pPr lvl="0" algn="l">
              <a:buClrTx/>
              <a:buSzTx/>
              <a:buFontTx/>
            </a:pPr>
            <a:r>
              <a:rPr lang="zh-CN" altLang="en-US" sz="2400" b="1" dirty="0">
                <a:solidFill>
                  <a:schemeClr val="bg1"/>
                </a:solidFill>
                <a:latin typeface="微软雅黑" panose="020B0503020204020204" pitchFamily="34" charset="-122"/>
                <a:ea typeface="微软雅黑" panose="020B0503020204020204" pitchFamily="34" charset="-122"/>
                <a:sym typeface="Arial" panose="020B0604020202020204" pitchFamily="34" charset="0"/>
              </a:rPr>
              <a:t>有效性</a:t>
            </a:r>
            <a:endParaRPr lang="zh-CN" altLang="en-US" sz="2400" b="1" dirty="0">
              <a:solidFill>
                <a:schemeClr val="bg1"/>
              </a:solidFill>
              <a:latin typeface="微软雅黑" panose="020B0503020204020204" pitchFamily="34" charset="-122"/>
              <a:ea typeface="微软雅黑" panose="020B0503020204020204" pitchFamily="34" charset="-122"/>
              <a:sym typeface="Arial" panose="020B0604020202020204" pitchFamily="34" charset="0"/>
            </a:endParaRPr>
          </a:p>
          <a:p>
            <a:pPr lvl="0"/>
            <a:endParaRPr lang="zh-CN" altLang="en-US" sz="1050"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Tree>
    <p:custDataLst>
      <p:tags r:id="rId32"/>
    </p:custDataLst>
  </p:cSld>
  <p:clrMapOvr>
    <a:masterClrMapping/>
  </p:clrMapOvr>
  <mc:AlternateContent xmlns:mc="http://schemas.openxmlformats.org/markup-compatibility/2006">
    <mc:Choice xmlns:p14="http://schemas.microsoft.com/office/powerpoint/2010/main" Requires="p14">
      <p:transition spd="slow" p14:dur="100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236687" y="231949"/>
            <a:ext cx="12385376" cy="6768752"/>
            <a:chOff x="236687" y="231949"/>
            <a:chExt cx="12385376" cy="6768752"/>
          </a:xfrm>
        </p:grpSpPr>
        <p:sp>
          <p:nvSpPr>
            <p:cNvPr id="3" name="圆角矩形 2"/>
            <p:cNvSpPr/>
            <p:nvPr/>
          </p:nvSpPr>
          <p:spPr>
            <a:xfrm flipV="1">
              <a:off x="236687" y="231949"/>
              <a:ext cx="12385376" cy="6768752"/>
            </a:xfrm>
            <a:prstGeom prst="roundRect">
              <a:avLst>
                <a:gd name="adj" fmla="val 7066"/>
              </a:avLst>
            </a:prstGeom>
            <a:noFill/>
            <a:ln>
              <a:gradFill>
                <a:gsLst>
                  <a:gs pos="0">
                    <a:srgbClr val="6F6EB2"/>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3">
              <a:schemeClr val="lt1"/>
            </a:lnRef>
            <a:fillRef idx="1">
              <a:schemeClr val="accent3"/>
            </a:fillRef>
            <a:effectRef idx="1">
              <a:schemeClr val="accent3"/>
            </a:effectRef>
            <a:fontRef idx="minor">
              <a:schemeClr val="lt1"/>
            </a:fontRef>
          </p:style>
          <p:txBody>
            <a:bodyPr rtlCol="0" anchor="ctr"/>
            <a:lstStyle/>
            <a:p>
              <a:pPr algn="ctr"/>
              <a:endParaRPr kumimoji="1" lang="zh-CN" altLang="en-US"/>
            </a:p>
          </p:txBody>
        </p:sp>
        <p:sp>
          <p:nvSpPr>
            <p:cNvPr id="4" name="矩形 3"/>
            <p:cNvSpPr/>
            <p:nvPr/>
          </p:nvSpPr>
          <p:spPr>
            <a:xfrm>
              <a:off x="236687" y="231949"/>
              <a:ext cx="8572500"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graphicFrame>
        <p:nvGraphicFramePr>
          <p:cNvPr id="2" name="表格 1"/>
          <p:cNvGraphicFramePr>
            <a:graphicFrameLocks noGrp="1"/>
          </p:cNvGraphicFramePr>
          <p:nvPr/>
        </p:nvGraphicFramePr>
        <p:xfrm>
          <a:off x="-2257" y="7342"/>
          <a:ext cx="8572500" cy="370840"/>
        </p:xfrm>
        <a:graphic>
          <a:graphicData uri="http://schemas.openxmlformats.org/drawingml/2006/table">
            <a:tbl>
              <a:tblPr firstRow="1" bandRow="1">
                <a:tableStyleId>{5C22544A-7EE6-4342-B048-85BDC9FD1C3A}</a:tableStyleId>
              </a:tblPr>
              <a:tblGrid>
                <a:gridCol w="1714500"/>
                <a:gridCol w="1714500"/>
                <a:gridCol w="1714500"/>
                <a:gridCol w="1714500"/>
                <a:gridCol w="1714500"/>
              </a:tblGrid>
              <a:tr h="370840">
                <a:tc>
                  <a:txBody>
                    <a:bodyPr/>
                    <a:lstStyle/>
                    <a:p>
                      <a:pPr algn="ctr"/>
                      <a:r>
                        <a:rPr lang="zh-CN" altLang="en-US" sz="1200" dirty="0">
                          <a:latin typeface="微软雅黑" panose="020B0503020204020204" pitchFamily="34" charset="-122"/>
                          <a:ea typeface="微软雅黑" panose="020B0503020204020204" pitchFamily="34" charset="-122"/>
                        </a:rPr>
                        <a:t>基本信息</a:t>
                      </a:r>
                      <a:endParaRPr lang="zh-CN" altLang="en-US" sz="1200" dirty="0">
                        <a:latin typeface="微软雅黑" panose="020B0503020204020204" pitchFamily="34" charset="-122"/>
                        <a:ea typeface="微软雅黑" panose="020B0503020204020204" pitchFamily="34" charset="-122"/>
                      </a:endParaRPr>
                    </a:p>
                  </a:txBody>
                  <a:tcPr anchor="ctr">
                    <a:solidFill>
                      <a:srgbClr val="6F6EB2"/>
                    </a:solidFill>
                  </a:tcPr>
                </a:tc>
                <a:tc>
                  <a:txBody>
                    <a:bodyPr/>
                    <a:lstStyle/>
                    <a:p>
                      <a:pPr algn="ctr"/>
                      <a:r>
                        <a:rPr lang="zh-CN" altLang="en-US" sz="1200" b="0" i="0" dirty="0">
                          <a:latin typeface="微软雅黑 Light" panose="020B0502040204020203" pitchFamily="34" charset="-122"/>
                          <a:ea typeface="微软雅黑 Light" panose="020B0502040204020203" pitchFamily="34" charset="-122"/>
                        </a:rPr>
                        <a:t>安全性</a:t>
                      </a:r>
                      <a:endParaRPr lang="zh-CN" altLang="en-US" sz="1200" b="0" i="0" dirty="0">
                        <a:latin typeface="微软雅黑 Light" panose="020B0502040204020203" pitchFamily="34" charset="-122"/>
                        <a:ea typeface="微软雅黑 Light" panose="020B0502040204020203" pitchFamily="34" charset="-122"/>
                      </a:endParaRPr>
                    </a:p>
                  </a:txBody>
                  <a:tcPr anchor="ctr"/>
                </a:tc>
                <a:tc>
                  <a:txBody>
                    <a:bodyPr/>
                    <a:lstStyle/>
                    <a:p>
                      <a:pPr algn="ctr"/>
                      <a:r>
                        <a:rPr lang="zh-CN" altLang="en-US" sz="1200" b="0" i="0" dirty="0">
                          <a:latin typeface="微软雅黑 Light" panose="020B0502040204020203" pitchFamily="34" charset="-122"/>
                          <a:ea typeface="微软雅黑 Light" panose="020B0502040204020203" pitchFamily="34" charset="-122"/>
                        </a:rPr>
                        <a:t>有效性</a:t>
                      </a:r>
                      <a:endParaRPr lang="zh-CN" altLang="en-US" sz="1200" b="0" i="0" dirty="0">
                        <a:latin typeface="微软雅黑 Light" panose="020B0502040204020203" pitchFamily="34" charset="-122"/>
                        <a:ea typeface="微软雅黑 Light" panose="020B0502040204020203" pitchFamily="34" charset="-122"/>
                      </a:endParaRPr>
                    </a:p>
                  </a:txBody>
                  <a:tcPr anchor="ctr"/>
                </a:tc>
                <a:tc>
                  <a:txBody>
                    <a:bodyPr/>
                    <a:lstStyle/>
                    <a:p>
                      <a:pPr algn="ctr"/>
                      <a:r>
                        <a:rPr lang="zh-CN" altLang="en-US" sz="1200" b="0" i="0" dirty="0">
                          <a:latin typeface="微软雅黑 Light" panose="020B0502040204020203" pitchFamily="34" charset="-122"/>
                          <a:ea typeface="微软雅黑 Light" panose="020B0502040204020203" pitchFamily="34" charset="-122"/>
                        </a:rPr>
                        <a:t>创新性</a:t>
                      </a:r>
                      <a:endParaRPr lang="zh-CN" altLang="en-US" sz="1200" b="0" i="0" dirty="0">
                        <a:latin typeface="微软雅黑 Light" panose="020B0502040204020203" pitchFamily="34" charset="-122"/>
                        <a:ea typeface="微软雅黑 Light" panose="020B0502040204020203" pitchFamily="34" charset="-122"/>
                      </a:endParaRPr>
                    </a:p>
                  </a:txBody>
                  <a:tcPr anchor="ctr"/>
                </a:tc>
                <a:tc>
                  <a:txBody>
                    <a:bodyPr/>
                    <a:lstStyle/>
                    <a:p>
                      <a:pPr algn="ctr"/>
                      <a:r>
                        <a:rPr lang="zh-CN" altLang="en-US" sz="1200" b="0" i="0" dirty="0">
                          <a:latin typeface="微软雅黑 Light" panose="020B0502040204020203" pitchFamily="34" charset="-122"/>
                          <a:ea typeface="微软雅黑 Light" panose="020B0502040204020203" pitchFamily="34" charset="-122"/>
                        </a:rPr>
                        <a:t>公平性</a:t>
                      </a:r>
                      <a:endParaRPr lang="zh-CN" altLang="en-US" sz="1200" b="0" i="0" dirty="0">
                        <a:latin typeface="微软雅黑 Light" panose="020B0502040204020203" pitchFamily="34" charset="-122"/>
                        <a:ea typeface="微软雅黑 Light" panose="020B0502040204020203" pitchFamily="34" charset="-122"/>
                      </a:endParaRPr>
                    </a:p>
                  </a:txBody>
                  <a:tcPr anchor="ctr"/>
                </a:tc>
              </a:tr>
            </a:tbl>
          </a:graphicData>
        </a:graphic>
      </p:graphicFrame>
      <p:sp>
        <p:nvSpPr>
          <p:cNvPr id="9" name="矩形 8"/>
          <p:cNvSpPr/>
          <p:nvPr/>
        </p:nvSpPr>
        <p:spPr>
          <a:xfrm>
            <a:off x="2380382" y="704757"/>
            <a:ext cx="7620997" cy="523220"/>
          </a:xfrm>
          <a:prstGeom prst="rect">
            <a:avLst/>
          </a:prstGeom>
        </p:spPr>
        <p:txBody>
          <a:bodyPr wrap="none">
            <a:spAutoFit/>
          </a:bodyPr>
          <a:lstStyle/>
          <a:p>
            <a:r>
              <a:rPr lang="en-US" altLang="zh-CN" sz="2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01</a:t>
            </a:r>
            <a:r>
              <a:rPr lang="zh-CN" altLang="en-US" sz="2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 药品基本信息</a:t>
            </a:r>
            <a:r>
              <a:rPr lang="en-US" altLang="zh-CN" sz="2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dirty="0">
                <a:solidFill>
                  <a:srgbClr val="F08200"/>
                </a:solidFill>
                <a:latin typeface="微软雅黑" panose="020B0503020204020204" pitchFamily="34" charset="-122"/>
                <a:ea typeface="微软雅黑" panose="020B0503020204020204" pitchFamily="34" charset="-122"/>
              </a:rPr>
              <a:t>中国</a:t>
            </a:r>
            <a:r>
              <a:rPr lang="zh-CN" altLang="en-US" sz="2800" b="1" dirty="0">
                <a:solidFill>
                  <a:srgbClr val="F08200"/>
                </a:solidFill>
                <a:latin typeface="微软雅黑" panose="020B0503020204020204" pitchFamily="34" charset="-122"/>
                <a:ea typeface="微软雅黑" panose="020B0503020204020204" pitchFamily="34" charset="-122"/>
                <a:cs typeface="微软雅黑" panose="020B0503020204020204" pitchFamily="34" charset="-122"/>
              </a:rPr>
              <a:t>首款</a:t>
            </a:r>
            <a:r>
              <a:rPr lang="en-US" altLang="zh-CN" sz="2800" b="1" baseline="30000" dirty="0">
                <a:solidFill>
                  <a:srgbClr val="F0820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800" b="1" dirty="0">
                <a:solidFill>
                  <a:srgbClr val="F08200"/>
                </a:solidFill>
                <a:latin typeface="微软雅黑" panose="020B0503020204020204" pitchFamily="34" charset="-122"/>
                <a:ea typeface="微软雅黑" panose="020B0503020204020204" pitchFamily="34" charset="-122"/>
                <a:cs typeface="微软雅黑" panose="020B0503020204020204" pitchFamily="34" charset="-122"/>
              </a:rPr>
              <a:t>儿童口服补磷药物</a:t>
            </a:r>
            <a:endParaRPr lang="zh-CN" altLang="en-US" sz="2800" dirty="0">
              <a:solidFill>
                <a:srgbClr val="F08200"/>
              </a:solidFill>
            </a:endParaRPr>
          </a:p>
        </p:txBody>
      </p:sp>
      <p:graphicFrame>
        <p:nvGraphicFramePr>
          <p:cNvPr id="11" name="表格 10"/>
          <p:cNvGraphicFramePr>
            <a:graphicFrameLocks noGrp="1"/>
          </p:cNvGraphicFramePr>
          <p:nvPr/>
        </p:nvGraphicFramePr>
        <p:xfrm>
          <a:off x="524719" y="1456085"/>
          <a:ext cx="7000960" cy="4896543"/>
        </p:xfrm>
        <a:graphic>
          <a:graphicData uri="http://schemas.openxmlformats.org/drawingml/2006/table">
            <a:tbl>
              <a:tblPr firstRow="1" bandRow="1">
                <a:tableStyleId>{5C22544A-7EE6-4342-B048-85BDC9FD1C3A}</a:tableStyleId>
              </a:tblPr>
              <a:tblGrid>
                <a:gridCol w="1656184"/>
                <a:gridCol w="5344776"/>
              </a:tblGrid>
              <a:tr h="520818">
                <a:tc gridSpan="2">
                  <a:txBody>
                    <a:bodyPr/>
                    <a:lstStyle/>
                    <a:p>
                      <a:pPr algn="ctr"/>
                      <a:r>
                        <a:rPr lang="zh-CN" altLang="en-US" dirty="0">
                          <a:latin typeface="微软雅黑" panose="020B0503020204020204" pitchFamily="34" charset="-122"/>
                          <a:ea typeface="微软雅黑" panose="020B0503020204020204" pitchFamily="34" charset="-122"/>
                        </a:rPr>
                        <a:t>药品基本信息</a:t>
                      </a:r>
                      <a:endParaRPr lang="zh-CN" altLang="en-US" dirty="0">
                        <a:latin typeface="微软雅黑" panose="020B0503020204020204" pitchFamily="34" charset="-122"/>
                        <a:ea typeface="微软雅黑" panose="020B0503020204020204" pitchFamily="34" charset="-122"/>
                      </a:endParaRPr>
                    </a:p>
                  </a:txBody>
                  <a:tcPr anchor="ctr">
                    <a:solidFill>
                      <a:srgbClr val="6F6EB2"/>
                    </a:solidFill>
                  </a:tcPr>
                </a:tc>
                <a:tc hMerge="1">
                  <a:tcPr/>
                </a:tc>
              </a:tr>
              <a:tr h="398786">
                <a:tc>
                  <a:txBody>
                    <a:bodyPr/>
                    <a:lstStyle/>
                    <a:p>
                      <a:r>
                        <a:rPr lang="zh-CN" altLang="en-US" sz="1400" b="0" i="0" dirty="0">
                          <a:solidFill>
                            <a:srgbClr val="002060"/>
                          </a:solidFill>
                          <a:latin typeface="微软雅黑 Light" panose="020B0502040204020203" pitchFamily="34" charset="-122"/>
                          <a:ea typeface="微软雅黑 Light" panose="020B0502040204020203" pitchFamily="34" charset="-122"/>
                          <a:cs typeface="微软雅黑" panose="020B0503020204020204" pitchFamily="34" charset="-122"/>
                        </a:rPr>
                        <a:t>通用名</a:t>
                      </a:r>
                      <a:endParaRPr lang="zh-CN" altLang="en-US" sz="1400" b="0" i="0" dirty="0">
                        <a:latin typeface="微软雅黑 Light" panose="020B0502040204020203" pitchFamily="34" charset="-122"/>
                        <a:ea typeface="微软雅黑 Light" panose="020B0502040204020203" pitchFamily="34" charset="-122"/>
                      </a:endParaRPr>
                    </a:p>
                  </a:txBody>
                  <a:tcPr anchor="ctr">
                    <a:solidFill>
                      <a:srgbClr val="6F6EB2">
                        <a:alpha val="21569"/>
                      </a:srgbClr>
                    </a:solidFill>
                  </a:tcPr>
                </a:tc>
                <a:tc>
                  <a:txBody>
                    <a:bodyPr/>
                    <a:lstStyle/>
                    <a:p>
                      <a:r>
                        <a:rPr lang="zh-CN" altLang="en-US" sz="1600" b="0" dirty="0">
                          <a:latin typeface="微软雅黑" panose="020B0503020204020204" pitchFamily="34" charset="-122"/>
                          <a:ea typeface="微软雅黑" panose="020B0503020204020204" pitchFamily="34" charset="-122"/>
                          <a:cs typeface="微软雅黑" panose="020B0503020204020204" pitchFamily="34" charset="-122"/>
                          <a:sym typeface="+mn-ea"/>
                        </a:rPr>
                        <a:t>磷酸二氢钠磷酸氢二钠颗粒</a:t>
                      </a:r>
                      <a:endParaRPr lang="zh-CN" altLang="en-US" sz="1600" b="0" dirty="0"/>
                    </a:p>
                  </a:txBody>
                  <a:tcPr anchor="ctr">
                    <a:solidFill>
                      <a:schemeClr val="bg1"/>
                    </a:solidFill>
                  </a:tcPr>
                </a:tc>
              </a:tr>
              <a:tr h="622762">
                <a:tc>
                  <a:txBody>
                    <a:bodyPr/>
                    <a:lstStyle/>
                    <a:p>
                      <a:r>
                        <a:rPr lang="zh-CN" altLang="en-US" sz="1400" b="0" i="0" dirty="0">
                          <a:solidFill>
                            <a:srgbClr val="002060"/>
                          </a:solidFill>
                          <a:latin typeface="微软雅黑 Light" panose="020B0502040204020203" pitchFamily="34" charset="-122"/>
                          <a:ea typeface="微软雅黑 Light" panose="020B0502040204020203" pitchFamily="34" charset="-122"/>
                          <a:cs typeface="微软雅黑" panose="020B0503020204020204" pitchFamily="34" charset="-122"/>
                        </a:rPr>
                        <a:t>注册规格</a:t>
                      </a:r>
                      <a:endParaRPr lang="zh-CN" altLang="en-US" sz="1400" b="0" i="0" dirty="0">
                        <a:latin typeface="微软雅黑 Light" panose="020B0502040204020203" pitchFamily="34" charset="-122"/>
                        <a:ea typeface="微软雅黑 Light" panose="020B0502040204020203" pitchFamily="34" charset="-122"/>
                      </a:endParaRPr>
                    </a:p>
                  </a:txBody>
                  <a:tcPr anchor="ctr">
                    <a:solidFill>
                      <a:srgbClr val="6F6EB2">
                        <a:alpha val="21569"/>
                      </a:srgbClr>
                    </a:solidFill>
                  </a:tcPr>
                </a:tc>
                <a:tc>
                  <a:txBody>
                    <a:bodyPr/>
                    <a:lstStyle/>
                    <a:p>
                      <a:r>
                        <a:rPr lang="zh-CN" altLang="en-US" sz="1600" b="0" dirty="0">
                          <a:latin typeface="微软雅黑" panose="020B0503020204020204" pitchFamily="34" charset="-122"/>
                          <a:ea typeface="微软雅黑" panose="020B0503020204020204" pitchFamily="34" charset="-122"/>
                          <a:cs typeface="微软雅黑" panose="020B0503020204020204" pitchFamily="34" charset="-122"/>
                        </a:rPr>
                        <a:t>每袋含磷酸二氢钠(按 NaH</a:t>
                      </a:r>
                      <a:r>
                        <a:rPr lang="zh-CN" altLang="en-US" sz="1600" b="0" baseline="-25000" dirty="0">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600" b="0" dirty="0">
                          <a:latin typeface="微软雅黑" panose="020B0503020204020204" pitchFamily="34" charset="-122"/>
                          <a:ea typeface="微软雅黑" panose="020B0503020204020204" pitchFamily="34" charset="-122"/>
                          <a:cs typeface="微软雅黑" panose="020B0503020204020204" pitchFamily="34" charset="-122"/>
                        </a:rPr>
                        <a:t>PO</a:t>
                      </a:r>
                      <a:r>
                        <a:rPr lang="zh-CN" altLang="en-US" sz="1600" b="0" baseline="-25000" dirty="0">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600" b="0" dirty="0">
                          <a:latin typeface="微软雅黑" panose="020B0503020204020204" pitchFamily="34" charset="-122"/>
                          <a:ea typeface="微软雅黑" panose="020B0503020204020204" pitchFamily="34" charset="-122"/>
                          <a:cs typeface="微软雅黑" panose="020B0503020204020204" pitchFamily="34" charset="-122"/>
                        </a:rPr>
                        <a:t>·H</a:t>
                      </a:r>
                      <a:r>
                        <a:rPr lang="zh-CN" altLang="en-US" sz="1600" b="0" baseline="-25000" dirty="0">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600" b="0" dirty="0">
                          <a:latin typeface="微软雅黑" panose="020B0503020204020204" pitchFamily="34" charset="-122"/>
                          <a:ea typeface="微软雅黑" panose="020B0503020204020204" pitchFamily="34" charset="-122"/>
                          <a:cs typeface="微软雅黑" panose="020B0503020204020204" pitchFamily="34" charset="-122"/>
                        </a:rPr>
                        <a:t>O 计)330mg 与磷酸氢二钠(按 Na</a:t>
                      </a:r>
                      <a:r>
                        <a:rPr lang="zh-CN" altLang="en-US" sz="1600" b="0" baseline="-25000" dirty="0">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600" b="0" dirty="0">
                          <a:latin typeface="微软雅黑" panose="020B0503020204020204" pitchFamily="34" charset="-122"/>
                          <a:ea typeface="微软雅黑" panose="020B0503020204020204" pitchFamily="34" charset="-122"/>
                          <a:cs typeface="微软雅黑" panose="020B0503020204020204" pitchFamily="34" charset="-122"/>
                        </a:rPr>
                        <a:t>HPO</a:t>
                      </a:r>
                      <a:r>
                        <a:rPr lang="zh-CN" altLang="en-US" sz="1600" b="0" baseline="-25000" dirty="0">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600" b="0" dirty="0">
                          <a:latin typeface="微软雅黑" panose="020B0503020204020204" pitchFamily="34" charset="-122"/>
                          <a:ea typeface="微软雅黑" panose="020B0503020204020204" pitchFamily="34" charset="-122"/>
                          <a:cs typeface="微软雅黑" panose="020B0503020204020204" pitchFamily="34" charset="-122"/>
                        </a:rPr>
                        <a:t> 计)119mg，含磷(按 P 计)100mg</a:t>
                      </a:r>
                      <a:r>
                        <a:rPr lang="en-US" altLang="zh-CN" sz="1600" b="0" baseline="30000" dirty="0">
                          <a:latin typeface="微软雅黑" panose="020B0503020204020204" pitchFamily="34" charset="-122"/>
                          <a:ea typeface="微软雅黑" panose="020B0503020204020204" pitchFamily="34" charset="-122"/>
                          <a:cs typeface="微软雅黑" panose="020B0503020204020204" pitchFamily="34" charset="-122"/>
                        </a:rPr>
                        <a:t>2</a:t>
                      </a:r>
                      <a:endParaRPr lang="zh-CN" altLang="en-US" sz="1600" b="0" baseline="30000" dirty="0"/>
                    </a:p>
                  </a:txBody>
                  <a:tcPr anchor="ctr"/>
                </a:tc>
              </a:tr>
              <a:tr h="398786">
                <a:tc>
                  <a:txBody>
                    <a:bodyPr/>
                    <a:lstStyle/>
                    <a:p>
                      <a:r>
                        <a:rPr lang="zh-CN" altLang="en-US" sz="1400" b="0" i="0" dirty="0">
                          <a:solidFill>
                            <a:srgbClr val="002060"/>
                          </a:solidFill>
                          <a:latin typeface="微软雅黑 Light" panose="020B0502040204020203" pitchFamily="34" charset="-122"/>
                          <a:ea typeface="微软雅黑 Light" panose="020B0502040204020203" pitchFamily="34" charset="-122"/>
                          <a:cs typeface="微软雅黑" panose="020B0503020204020204" pitchFamily="34" charset="-122"/>
                        </a:rPr>
                        <a:t>说明书适应症</a:t>
                      </a:r>
                      <a:endParaRPr lang="zh-CN" altLang="en-US" sz="1400" b="0" i="0" dirty="0">
                        <a:latin typeface="微软雅黑 Light" panose="020B0502040204020203" pitchFamily="34" charset="-122"/>
                        <a:ea typeface="微软雅黑 Light" panose="020B0502040204020203" pitchFamily="34" charset="-122"/>
                      </a:endParaRPr>
                    </a:p>
                  </a:txBody>
                  <a:tcPr anchor="ctr">
                    <a:solidFill>
                      <a:srgbClr val="6F6EB2">
                        <a:alpha val="21569"/>
                      </a:srgbClr>
                    </a:solidFill>
                  </a:tcPr>
                </a:tc>
                <a:tc>
                  <a:txBody>
                    <a:bodyPr/>
                    <a:lstStyle/>
                    <a:p>
                      <a:r>
                        <a:rPr lang="zh-CN" altLang="en-US" sz="1600" b="0" dirty="0">
                          <a:solidFill>
                            <a:srgbClr val="6F6EB2"/>
                          </a:solidFill>
                          <a:latin typeface="微软雅黑" panose="020B0503020204020204" pitchFamily="34" charset="-122"/>
                          <a:ea typeface="微软雅黑" panose="020B0503020204020204" pitchFamily="34" charset="-122"/>
                          <a:cs typeface="微软雅黑" panose="020B0503020204020204" pitchFamily="34" charset="-122"/>
                          <a:sym typeface="+mn-ea"/>
                        </a:rPr>
                        <a:t>治疗低磷血症，用于低血磷性佝偻病/骨软化症患者</a:t>
                      </a:r>
                      <a:r>
                        <a:rPr lang="en-US" altLang="zh-CN" sz="1600" b="0" baseline="30000" dirty="0">
                          <a:solidFill>
                            <a:srgbClr val="6F6EB2"/>
                          </a:solidFill>
                          <a:latin typeface="微软雅黑" panose="020B0503020204020204" pitchFamily="34" charset="-122"/>
                          <a:ea typeface="微软雅黑" panose="020B0503020204020204" pitchFamily="34" charset="-122"/>
                          <a:cs typeface="微软雅黑" panose="020B0503020204020204" pitchFamily="34" charset="-122"/>
                          <a:sym typeface="+mn-ea"/>
                        </a:rPr>
                        <a:t>2</a:t>
                      </a:r>
                      <a:endParaRPr lang="zh-CN" altLang="en-US" sz="1600" b="0" baseline="30000" dirty="0">
                        <a:solidFill>
                          <a:srgbClr val="6F6EB2"/>
                        </a:solidFill>
                      </a:endParaRPr>
                    </a:p>
                  </a:txBody>
                  <a:tcPr anchor="ctr">
                    <a:solidFill>
                      <a:schemeClr val="bg1"/>
                    </a:solidFill>
                  </a:tcPr>
                </a:tc>
              </a:tr>
              <a:tr h="884978">
                <a:tc>
                  <a:txBody>
                    <a:bodyPr/>
                    <a:lstStyle/>
                    <a:p>
                      <a:r>
                        <a:rPr lang="zh-CN" altLang="en-US" sz="1400" b="0" i="0" dirty="0">
                          <a:solidFill>
                            <a:srgbClr val="002060"/>
                          </a:solidFill>
                          <a:latin typeface="微软雅黑 Light" panose="020B0502040204020203" pitchFamily="34" charset="-122"/>
                          <a:ea typeface="微软雅黑 Light" panose="020B0502040204020203" pitchFamily="34" charset="-122"/>
                          <a:cs typeface="微软雅黑" panose="020B0503020204020204" pitchFamily="34" charset="-122"/>
                        </a:rPr>
                        <a:t>用法用量</a:t>
                      </a:r>
                      <a:endParaRPr lang="zh-CN" altLang="en-US" sz="1400" b="0" i="0" dirty="0">
                        <a:latin typeface="微软雅黑 Light" panose="020B0502040204020203" pitchFamily="34" charset="-122"/>
                        <a:ea typeface="微软雅黑 Light" panose="020B0502040204020203" pitchFamily="34" charset="-122"/>
                      </a:endParaRPr>
                    </a:p>
                  </a:txBody>
                  <a:tcPr anchor="ctr">
                    <a:solidFill>
                      <a:srgbClr val="6F6EB2">
                        <a:alpha val="21569"/>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600" b="0" dirty="0">
                          <a:solidFill>
                            <a:srgbClr val="6F6EB2"/>
                          </a:solidFill>
                          <a:latin typeface="微软雅黑" panose="020B0503020204020204" pitchFamily="34" charset="-122"/>
                          <a:ea typeface="微软雅黑" panose="020B0503020204020204" pitchFamily="34" charset="-122"/>
                          <a:cs typeface="微软雅黑" panose="020B0503020204020204" pitchFamily="34" charset="-122"/>
                          <a:sym typeface="+mn-ea"/>
                        </a:rPr>
                        <a:t>口服</a:t>
                      </a:r>
                      <a:r>
                        <a:rPr lang="zh-CN" altLang="en-US" sz="1600" b="0" dirty="0">
                          <a:latin typeface="微软雅黑" panose="020B0503020204020204" pitchFamily="34" charset="-122"/>
                          <a:ea typeface="微软雅黑" panose="020B0503020204020204" pitchFamily="34" charset="-122"/>
                          <a:cs typeface="微软雅黑" panose="020B0503020204020204" pitchFamily="34" charset="-122"/>
                          <a:sym typeface="+mn-ea"/>
                        </a:rPr>
                        <a:t>，通常剂量为每天20～40mg/kg</a:t>
                      </a:r>
                      <a:r>
                        <a:rPr lang="en-US" altLang="zh-CN" sz="1600" b="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0" dirty="0">
                          <a:latin typeface="微软雅黑" panose="020B0503020204020204" pitchFamily="34" charset="-122"/>
                          <a:ea typeface="微软雅黑" panose="020B0503020204020204" pitchFamily="34" charset="-122"/>
                          <a:cs typeface="微软雅黑" panose="020B0503020204020204" pitchFamily="34" charset="-122"/>
                          <a:sym typeface="+mn-ea"/>
                        </a:rPr>
                        <a:t>以磷计</a:t>
                      </a:r>
                      <a:r>
                        <a:rPr lang="en-US" altLang="zh-CN" sz="1600" b="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0" dirty="0">
                          <a:latin typeface="微软雅黑" panose="020B0503020204020204" pitchFamily="34" charset="-122"/>
                          <a:ea typeface="微软雅黑" panose="020B0503020204020204" pitchFamily="34" charset="-122"/>
                          <a:cs typeface="微软雅黑" panose="020B0503020204020204" pitchFamily="34" charset="-122"/>
                          <a:sym typeface="+mn-ea"/>
                        </a:rPr>
                        <a:t>，分多次给药。之后根据患者情况适当增减。每日最大用量为3000mg</a:t>
                      </a:r>
                      <a:r>
                        <a:rPr lang="en-US" altLang="zh-CN" sz="1600" b="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0" dirty="0">
                          <a:latin typeface="微软雅黑" panose="020B0503020204020204" pitchFamily="34" charset="-122"/>
                          <a:ea typeface="微软雅黑" panose="020B0503020204020204" pitchFamily="34" charset="-122"/>
                          <a:cs typeface="微软雅黑" panose="020B0503020204020204" pitchFamily="34" charset="-122"/>
                          <a:sym typeface="+mn-ea"/>
                        </a:rPr>
                        <a:t>以磷计</a:t>
                      </a:r>
                      <a:r>
                        <a:rPr lang="en-US" altLang="zh-CN" sz="1600" b="0" dirty="0">
                          <a:latin typeface="微软雅黑" panose="020B0503020204020204" pitchFamily="34" charset="-122"/>
                          <a:ea typeface="微软雅黑" panose="020B0503020204020204" pitchFamily="34" charset="-122"/>
                          <a:cs typeface="微软雅黑" panose="020B0503020204020204" pitchFamily="34" charset="-122"/>
                          <a:sym typeface="+mn-ea"/>
                        </a:rPr>
                        <a:t>)</a:t>
                      </a:r>
                      <a:r>
                        <a:rPr lang="en-US" altLang="zh-CN" sz="1600" b="0" baseline="30000" dirty="0">
                          <a:latin typeface="微软雅黑" panose="020B0503020204020204" pitchFamily="34" charset="-122"/>
                          <a:ea typeface="微软雅黑" panose="020B0503020204020204" pitchFamily="34" charset="-122"/>
                          <a:cs typeface="微软雅黑" panose="020B0503020204020204" pitchFamily="34" charset="-122"/>
                          <a:sym typeface="+mn-ea"/>
                        </a:rPr>
                        <a:t>2</a:t>
                      </a:r>
                      <a:endParaRPr lang="zh-CN" altLang="en-US" sz="1600" b="0" baseline="30000" dirty="0">
                        <a:solidFill>
                          <a:srgbClr val="002060"/>
                        </a:solidFill>
                        <a:latin typeface="微软雅黑" panose="020B0503020204020204" pitchFamily="34" charset="-122"/>
                        <a:ea typeface="微软雅黑" panose="020B0503020204020204" pitchFamily="34" charset="-122"/>
                        <a:cs typeface="微软雅黑" panose="020B0503020204020204" pitchFamily="34" charset="-122"/>
                      </a:endParaRPr>
                    </a:p>
                  </a:txBody>
                  <a:tcPr anchor="ctr"/>
                </a:tc>
              </a:tr>
              <a:tr h="557209">
                <a:tc>
                  <a:txBody>
                    <a:bodyPr/>
                    <a:lstStyle/>
                    <a:p>
                      <a:r>
                        <a:rPr lang="zh-CN" altLang="en-US" sz="1400" b="0" i="0" dirty="0">
                          <a:solidFill>
                            <a:srgbClr val="002060"/>
                          </a:solidFill>
                          <a:latin typeface="微软雅黑 Light" panose="020B0502040204020203" pitchFamily="34" charset="-122"/>
                          <a:ea typeface="微软雅黑 Light" panose="020B0502040204020203" pitchFamily="34" charset="-122"/>
                          <a:cs typeface="微软雅黑" panose="020B0503020204020204" pitchFamily="34" charset="-122"/>
                        </a:rPr>
                        <a:t>中国大陆首次上市时间</a:t>
                      </a:r>
                      <a:endParaRPr lang="zh-CN" altLang="en-US" sz="1400" b="0" i="0" dirty="0">
                        <a:latin typeface="微软雅黑 Light" panose="020B0502040204020203" pitchFamily="34" charset="-122"/>
                        <a:ea typeface="微软雅黑 Light" panose="020B0502040204020203" pitchFamily="34" charset="-122"/>
                      </a:endParaRPr>
                    </a:p>
                  </a:txBody>
                  <a:tcPr anchor="ctr">
                    <a:solidFill>
                      <a:srgbClr val="6F6EB2">
                        <a:alpha val="21569"/>
                      </a:srgbClr>
                    </a:solidFill>
                  </a:tcPr>
                </a:tc>
                <a:tc>
                  <a:txBody>
                    <a:bodyPr/>
                    <a:lstStyle/>
                    <a:p>
                      <a:r>
                        <a:rPr lang="zh-CN" altLang="en-US" sz="1600" b="0" dirty="0">
                          <a:latin typeface="微软雅黑" panose="020B0503020204020204" pitchFamily="34" charset="-122"/>
                          <a:ea typeface="微软雅黑" panose="020B0503020204020204" pitchFamily="34" charset="-122"/>
                          <a:cs typeface="微软雅黑" panose="020B0503020204020204" pitchFamily="34" charset="-122"/>
                        </a:rPr>
                        <a:t>2024年6月4日</a:t>
                      </a:r>
                      <a:r>
                        <a:rPr lang="en-US" altLang="zh-CN" sz="1600" b="0" baseline="30000" dirty="0">
                          <a:latin typeface="微软雅黑" panose="020B0503020204020204" pitchFamily="34" charset="-122"/>
                          <a:ea typeface="微软雅黑" panose="020B0503020204020204" pitchFamily="34" charset="-122"/>
                          <a:cs typeface="微软雅黑" panose="020B0503020204020204" pitchFamily="34" charset="-122"/>
                        </a:rPr>
                        <a:t>3</a:t>
                      </a:r>
                      <a:endParaRPr lang="zh-CN" altLang="en-US" sz="1600" b="0" baseline="30000" dirty="0"/>
                    </a:p>
                  </a:txBody>
                  <a:tcPr anchor="ctr">
                    <a:solidFill>
                      <a:schemeClr val="bg1"/>
                    </a:solidFill>
                  </a:tcPr>
                </a:tc>
              </a:tr>
              <a:tr h="557209">
                <a:tc>
                  <a:txBody>
                    <a:bodyPr/>
                    <a:lstStyle/>
                    <a:p>
                      <a:r>
                        <a:rPr lang="zh-CN" altLang="en-US" sz="1400" b="0" i="0" dirty="0">
                          <a:solidFill>
                            <a:srgbClr val="002060"/>
                          </a:solidFill>
                          <a:latin typeface="微软雅黑 Light" panose="020B0502040204020203" pitchFamily="34" charset="-122"/>
                          <a:ea typeface="微软雅黑 Light" panose="020B0502040204020203" pitchFamily="34" charset="-122"/>
                          <a:cs typeface="微软雅黑" panose="020B0503020204020204" pitchFamily="34" charset="-122"/>
                        </a:rPr>
                        <a:t>目前大陆地区同通用名药品上市情况</a:t>
                      </a:r>
                      <a:endParaRPr lang="zh-CN" altLang="en-US" sz="1400" b="0" i="0" dirty="0">
                        <a:latin typeface="微软雅黑 Light" panose="020B0502040204020203" pitchFamily="34" charset="-122"/>
                        <a:ea typeface="微软雅黑 Light" panose="020B0502040204020203" pitchFamily="34" charset="-122"/>
                      </a:endParaRPr>
                    </a:p>
                  </a:txBody>
                  <a:tcPr anchor="ctr">
                    <a:solidFill>
                      <a:srgbClr val="6F6EB2">
                        <a:alpha val="21569"/>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600" b="0" dirty="0">
                          <a:latin typeface="微软雅黑" panose="020B0503020204020204" pitchFamily="34" charset="-122"/>
                          <a:ea typeface="微软雅黑" panose="020B0503020204020204" pitchFamily="34" charset="-122"/>
                          <a:cs typeface="微软雅黑" panose="020B0503020204020204" pitchFamily="34" charset="-122"/>
                        </a:rPr>
                        <a:t>0家</a:t>
                      </a:r>
                      <a:endParaRPr lang="zh-CN" altLang="en-US" sz="1600" b="0" dirty="0">
                        <a:latin typeface="微软雅黑" panose="020B0503020204020204" pitchFamily="34" charset="-122"/>
                        <a:ea typeface="微软雅黑" panose="020B0503020204020204" pitchFamily="34" charset="-122"/>
                        <a:cs typeface="微软雅黑" panose="020B0503020204020204" pitchFamily="34" charset="-122"/>
                      </a:endParaRPr>
                    </a:p>
                  </a:txBody>
                  <a:tcPr anchor="ctr"/>
                </a:tc>
              </a:tr>
              <a:tr h="557209">
                <a:tc>
                  <a:txBody>
                    <a:bodyPr/>
                    <a:lstStyle/>
                    <a:p>
                      <a:r>
                        <a:rPr lang="zh-CN" altLang="en-US" sz="1400" b="0" i="0" kern="1200" dirty="0">
                          <a:solidFill>
                            <a:srgbClr val="002060"/>
                          </a:solidFill>
                          <a:latin typeface="微软雅黑 Light" panose="020B0502040204020203" pitchFamily="34" charset="-122"/>
                          <a:ea typeface="微软雅黑 Light" panose="020B0502040204020203" pitchFamily="34" charset="-122"/>
                          <a:cs typeface="微软雅黑" panose="020B0503020204020204" pitchFamily="34" charset="-122"/>
                        </a:rPr>
                        <a:t>全球首个上市国家/地区及上市时间</a:t>
                      </a:r>
                      <a:endParaRPr lang="zh-CN" altLang="en-US" sz="1400" b="0" i="0" kern="1200" dirty="0">
                        <a:solidFill>
                          <a:srgbClr val="002060"/>
                        </a:solidFill>
                        <a:latin typeface="微软雅黑 Light" panose="020B0502040204020203" pitchFamily="34" charset="-122"/>
                        <a:ea typeface="微软雅黑 Light" panose="020B0502040204020203" pitchFamily="34" charset="-122"/>
                      </a:endParaRPr>
                    </a:p>
                  </a:txBody>
                  <a:tcPr anchor="ctr">
                    <a:solidFill>
                      <a:srgbClr val="6F6EB2">
                        <a:alpha val="21569"/>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600" b="0" dirty="0">
                          <a:latin typeface="微软雅黑" panose="020B0503020204020204" pitchFamily="34" charset="-122"/>
                          <a:ea typeface="微软雅黑" panose="020B0503020204020204" pitchFamily="34" charset="-122"/>
                          <a:cs typeface="微软雅黑" panose="020B0503020204020204" pitchFamily="34" charset="-122"/>
                        </a:rPr>
                        <a:t>日本，201</a:t>
                      </a:r>
                      <a:r>
                        <a:rPr lang="en-US" altLang="zh-CN" sz="1600" b="0" dirty="0">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600" b="0" dirty="0">
                          <a:latin typeface="微软雅黑" panose="020B0503020204020204" pitchFamily="34" charset="-122"/>
                          <a:ea typeface="微软雅黑" panose="020B0503020204020204" pitchFamily="34" charset="-122"/>
                          <a:cs typeface="微软雅黑" panose="020B0503020204020204" pitchFamily="34" charset="-122"/>
                        </a:rPr>
                        <a:t>年</a:t>
                      </a:r>
                      <a:r>
                        <a:rPr lang="en-US" altLang="zh-CN" sz="1600" b="0" dirty="0">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600" b="0" dirty="0">
                          <a:latin typeface="微软雅黑" panose="020B0503020204020204" pitchFamily="34" charset="-122"/>
                          <a:ea typeface="微软雅黑" panose="020B0503020204020204" pitchFamily="34" charset="-122"/>
                          <a:cs typeface="微软雅黑" panose="020B0503020204020204" pitchFamily="34" charset="-122"/>
                        </a:rPr>
                        <a:t>月</a:t>
                      </a:r>
                      <a:endParaRPr lang="en-US" altLang="zh-CN" sz="1600" b="0" dirty="0">
                        <a:latin typeface="微软雅黑" panose="020B0503020204020204" pitchFamily="34" charset="-122"/>
                        <a:ea typeface="微软雅黑" panose="020B0503020204020204" pitchFamily="34" charset="-122"/>
                        <a:cs typeface="微软雅黑" panose="020B0503020204020204" pitchFamily="34" charset="-122"/>
                      </a:endParaRPr>
                    </a:p>
                  </a:txBody>
                  <a:tcPr anchor="ctr">
                    <a:solidFill>
                      <a:schemeClr val="bg1"/>
                    </a:solidFill>
                  </a:tcPr>
                </a:tc>
              </a:tr>
              <a:tr h="398786">
                <a:tc>
                  <a:txBody>
                    <a:bodyPr/>
                    <a:lstStyle/>
                    <a:p>
                      <a:r>
                        <a:rPr lang="zh-CN" altLang="en-US" sz="1400" b="0" i="0" dirty="0">
                          <a:solidFill>
                            <a:srgbClr val="002060"/>
                          </a:solidFill>
                          <a:latin typeface="微软雅黑 Light" panose="020B0502040204020203" pitchFamily="34" charset="-122"/>
                          <a:ea typeface="微软雅黑 Light" panose="020B0502040204020203" pitchFamily="34" charset="-122"/>
                          <a:cs typeface="微软雅黑" panose="020B0503020204020204" pitchFamily="34" charset="-122"/>
                        </a:rPr>
                        <a:t>是否为 OTC 药品</a:t>
                      </a:r>
                      <a:endParaRPr lang="zh-CN" altLang="en-US" sz="1400" b="0" i="0" dirty="0">
                        <a:latin typeface="微软雅黑 Light" panose="020B0502040204020203" pitchFamily="34" charset="-122"/>
                        <a:ea typeface="微软雅黑 Light" panose="020B0502040204020203" pitchFamily="34" charset="-122"/>
                      </a:endParaRPr>
                    </a:p>
                  </a:txBody>
                  <a:tcPr anchor="ctr">
                    <a:solidFill>
                      <a:srgbClr val="6F6EB2">
                        <a:alpha val="21569"/>
                      </a:srgbClr>
                    </a:solidFill>
                  </a:tcPr>
                </a:tc>
                <a:tc>
                  <a:txBody>
                    <a:bodyPr/>
                    <a:lstStyle/>
                    <a:p>
                      <a:r>
                        <a:rPr lang="zh-CN" altLang="en-US" sz="1600" b="0" dirty="0">
                          <a:latin typeface="微软雅黑" panose="020B0503020204020204" pitchFamily="34" charset="-122"/>
                          <a:ea typeface="微软雅黑" panose="020B0503020204020204" pitchFamily="34" charset="-122"/>
                          <a:cs typeface="微软雅黑" panose="020B0503020204020204" pitchFamily="34" charset="-122"/>
                        </a:rPr>
                        <a:t>否</a:t>
                      </a:r>
                      <a:endParaRPr lang="en-US" altLang="zh-CN" sz="1600" b="0" dirty="0"/>
                    </a:p>
                  </a:txBody>
                  <a:tcPr anchor="ctr"/>
                </a:tc>
              </a:tr>
            </a:tbl>
          </a:graphicData>
        </a:graphic>
      </p:graphicFrame>
      <p:graphicFrame>
        <p:nvGraphicFramePr>
          <p:cNvPr id="13" name="表格 12"/>
          <p:cNvGraphicFramePr>
            <a:graphicFrameLocks noGrp="1"/>
          </p:cNvGraphicFramePr>
          <p:nvPr/>
        </p:nvGraphicFramePr>
        <p:xfrm>
          <a:off x="7653511" y="1452582"/>
          <a:ext cx="4584961" cy="4896543"/>
        </p:xfrm>
        <a:graphic>
          <a:graphicData uri="http://schemas.openxmlformats.org/drawingml/2006/table">
            <a:tbl>
              <a:tblPr firstRow="1" bandRow="1">
                <a:tableStyleId>{5C22544A-7EE6-4342-B048-85BDC9FD1C3A}</a:tableStyleId>
              </a:tblPr>
              <a:tblGrid>
                <a:gridCol w="4584961"/>
              </a:tblGrid>
              <a:tr h="488960">
                <a:tc>
                  <a:txBody>
                    <a:bodyPr/>
                    <a:lstStyle/>
                    <a:p>
                      <a:pPr algn="ctr"/>
                      <a:r>
                        <a:rPr lang="zh-CN" altLang="en-US" sz="1800" b="1" kern="1200" dirty="0">
                          <a:solidFill>
                            <a:schemeClr val="tx1"/>
                          </a:solidFill>
                          <a:latin typeface="微软雅黑" panose="020B0503020204020204" pitchFamily="34" charset="-122"/>
                          <a:ea typeface="微软雅黑" panose="020B0503020204020204" pitchFamily="34" charset="-122"/>
                          <a:cs typeface="+mn-cs"/>
                        </a:rPr>
                        <a:t>参照药品建议：无</a:t>
                      </a:r>
                      <a:endParaRPr lang="zh-CN" altLang="en-US" sz="1800" b="1" kern="1200" dirty="0">
                        <a:solidFill>
                          <a:schemeClr val="tx1"/>
                        </a:solidFill>
                        <a:latin typeface="微软雅黑" panose="020B0503020204020204" pitchFamily="34" charset="-122"/>
                        <a:ea typeface="微软雅黑" panose="020B0503020204020204" pitchFamily="34" charset="-122"/>
                        <a:cs typeface="+mn-cs"/>
                      </a:endParaRPr>
                    </a:p>
                  </a:txBody>
                  <a:tcPr anchor="ctr">
                    <a:solidFill>
                      <a:srgbClr val="FFC000"/>
                    </a:solidFill>
                  </a:tcPr>
                </a:tc>
              </a:tr>
              <a:tr h="4407583">
                <a:tc>
                  <a:txBody>
                    <a:bodyPr/>
                    <a:lstStyle/>
                    <a:p>
                      <a:pPr>
                        <a:lnSpc>
                          <a:spcPct val="150000"/>
                        </a:lnSpc>
                      </a:pPr>
                      <a:r>
                        <a:rPr lang="zh-CN" altLang="en-US" sz="1800" b="0" kern="1200" dirty="0">
                          <a:solidFill>
                            <a:schemeClr val="dk1"/>
                          </a:solidFill>
                          <a:latin typeface="微软雅黑" panose="020B0503020204020204" pitchFamily="34" charset="-122"/>
                          <a:ea typeface="微软雅黑" panose="020B0503020204020204" pitchFamily="34" charset="-122"/>
                        </a:rPr>
                        <a:t>医保目录内没有与磷酸二氢钠磷酸氢二钠</a:t>
                      </a:r>
                      <a:endParaRPr lang="en-US" altLang="zh-CN" sz="1800" b="0" kern="1200" dirty="0">
                        <a:solidFill>
                          <a:schemeClr val="dk1"/>
                        </a:solidFill>
                        <a:latin typeface="微软雅黑" panose="020B0503020204020204" pitchFamily="34" charset="-122"/>
                        <a:ea typeface="微软雅黑" panose="020B0503020204020204" pitchFamily="34" charset="-122"/>
                      </a:endParaRPr>
                    </a:p>
                    <a:p>
                      <a:pPr>
                        <a:lnSpc>
                          <a:spcPct val="150000"/>
                        </a:lnSpc>
                      </a:pPr>
                      <a:endParaRPr lang="en-US" altLang="zh-CN" sz="1800" b="0" kern="1200" dirty="0">
                        <a:solidFill>
                          <a:schemeClr val="dk1"/>
                        </a:solidFill>
                        <a:latin typeface="微软雅黑" panose="020B0503020204020204" pitchFamily="34" charset="-122"/>
                        <a:ea typeface="微软雅黑" panose="020B0503020204020204" pitchFamily="34" charset="-122"/>
                      </a:endParaRPr>
                    </a:p>
                    <a:p>
                      <a:pPr>
                        <a:lnSpc>
                          <a:spcPct val="150000"/>
                        </a:lnSpc>
                      </a:pPr>
                      <a:r>
                        <a:rPr lang="zh-CN" altLang="en-US" sz="1800" b="0" kern="1200" dirty="0">
                          <a:solidFill>
                            <a:schemeClr val="dk1"/>
                          </a:solidFill>
                          <a:latin typeface="微软雅黑" panose="020B0503020204020204" pitchFamily="34" charset="-122"/>
                          <a:ea typeface="微软雅黑" panose="020B0503020204020204" pitchFamily="34" charset="-122"/>
                        </a:rPr>
                        <a:t>           适应症相同，</a:t>
                      </a:r>
                      <a:endParaRPr lang="en-US" altLang="zh-CN" sz="1800" b="0" kern="1200" dirty="0">
                        <a:solidFill>
                          <a:schemeClr val="dk1"/>
                        </a:solidFill>
                        <a:latin typeface="微软雅黑" panose="020B0503020204020204" pitchFamily="34" charset="-122"/>
                        <a:ea typeface="微软雅黑" panose="020B0503020204020204" pitchFamily="34" charset="-122"/>
                      </a:endParaRPr>
                    </a:p>
                    <a:p>
                      <a:pPr>
                        <a:lnSpc>
                          <a:spcPct val="150000"/>
                        </a:lnSpc>
                      </a:pPr>
                      <a:r>
                        <a:rPr lang="zh-CN" altLang="en-US" sz="1800" b="0" kern="1200" dirty="0">
                          <a:solidFill>
                            <a:schemeClr val="dk1"/>
                          </a:solidFill>
                          <a:latin typeface="微软雅黑" panose="020B0503020204020204" pitchFamily="34" charset="-122"/>
                          <a:ea typeface="微软雅黑" panose="020B0503020204020204" pitchFamily="34" charset="-122"/>
                        </a:rPr>
                        <a:t>           治疗人群相同，</a:t>
                      </a:r>
                      <a:endParaRPr lang="en-US" altLang="zh-CN" sz="1800" b="0" kern="1200" dirty="0">
                        <a:solidFill>
                          <a:schemeClr val="dk1"/>
                        </a:solidFill>
                        <a:latin typeface="微软雅黑" panose="020B0503020204020204" pitchFamily="34" charset="-122"/>
                        <a:ea typeface="微软雅黑" panose="020B0503020204020204" pitchFamily="34" charset="-122"/>
                      </a:endParaRPr>
                    </a:p>
                    <a:p>
                      <a:pPr>
                        <a:lnSpc>
                          <a:spcPct val="150000"/>
                        </a:lnSpc>
                      </a:pPr>
                      <a:r>
                        <a:rPr lang="zh-CN" altLang="en-US" sz="1800" b="0" kern="1200" dirty="0">
                          <a:solidFill>
                            <a:schemeClr val="dk1"/>
                          </a:solidFill>
                          <a:latin typeface="微软雅黑" panose="020B0503020204020204" pitchFamily="34" charset="-122"/>
                          <a:ea typeface="微软雅黑" panose="020B0503020204020204" pitchFamily="34" charset="-122"/>
                        </a:rPr>
                        <a:t>           且给药途径相同</a:t>
                      </a:r>
                      <a:endParaRPr lang="en-US" altLang="zh-CN" sz="1800" b="0" kern="1200" dirty="0">
                        <a:solidFill>
                          <a:schemeClr val="dk1"/>
                        </a:solidFill>
                        <a:latin typeface="微软雅黑" panose="020B0503020204020204" pitchFamily="34" charset="-122"/>
                        <a:ea typeface="微软雅黑" panose="020B0503020204020204" pitchFamily="34" charset="-122"/>
                      </a:endParaRPr>
                    </a:p>
                    <a:p>
                      <a:pPr>
                        <a:lnSpc>
                          <a:spcPct val="150000"/>
                        </a:lnSpc>
                      </a:pPr>
                      <a:endParaRPr lang="en-US" altLang="zh-CN" sz="1800" b="0" kern="1200" dirty="0">
                        <a:solidFill>
                          <a:schemeClr val="dk1"/>
                        </a:solidFill>
                        <a:latin typeface="微软雅黑" panose="020B0503020204020204" pitchFamily="34" charset="-122"/>
                        <a:ea typeface="微软雅黑" panose="020B0503020204020204" pitchFamily="34" charset="-122"/>
                      </a:endParaRPr>
                    </a:p>
                    <a:p>
                      <a:pPr>
                        <a:lnSpc>
                          <a:spcPct val="150000"/>
                        </a:lnSpc>
                      </a:pPr>
                      <a:r>
                        <a:rPr lang="zh-CN" altLang="en-US" sz="1800" b="0" kern="1200" dirty="0">
                          <a:solidFill>
                            <a:schemeClr val="dk1"/>
                          </a:solidFill>
                          <a:latin typeface="微软雅黑" panose="020B0503020204020204" pitchFamily="34" charset="-122"/>
                          <a:ea typeface="微软雅黑" panose="020B0503020204020204" pitchFamily="34" charset="-122"/>
                        </a:rPr>
                        <a:t>  的药物作为对照品</a:t>
                      </a:r>
                      <a:endParaRPr lang="zh-CN" altLang="en-US" sz="1800" b="0" kern="1200" dirty="0">
                        <a:solidFill>
                          <a:schemeClr val="dk1"/>
                        </a:solidFill>
                        <a:latin typeface="微软雅黑" panose="020B0503020204020204" pitchFamily="34" charset="-122"/>
                        <a:ea typeface="微软雅黑" panose="020B0503020204020204" pitchFamily="34" charset="-122"/>
                      </a:endParaRPr>
                    </a:p>
                  </a:txBody>
                  <a:tcPr anchor="ctr">
                    <a:solidFill>
                      <a:schemeClr val="bg1"/>
                    </a:solidFill>
                  </a:tcPr>
                </a:tc>
              </a:tr>
            </a:tbl>
          </a:graphicData>
        </a:graphic>
      </p:graphicFrame>
      <p:pic>
        <p:nvPicPr>
          <p:cNvPr id="15" name="图片 14" descr="图片包含 徽标&#10;&#10;描述已自动生成"/>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865601" y="3450282"/>
            <a:ext cx="579998" cy="478319"/>
          </a:xfrm>
          <a:prstGeom prst="rect">
            <a:avLst/>
          </a:prstGeom>
        </p:spPr>
      </p:pic>
      <p:pic>
        <p:nvPicPr>
          <p:cNvPr id="16" name="图片 15" descr="图片包含 徽标&#10;&#10;描述已自动生成"/>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865601" y="3947315"/>
            <a:ext cx="579998" cy="478319"/>
          </a:xfrm>
          <a:prstGeom prst="rect">
            <a:avLst/>
          </a:prstGeom>
        </p:spPr>
      </p:pic>
      <p:pic>
        <p:nvPicPr>
          <p:cNvPr id="17" name="图片 16" descr="图片包含 徽标&#10;&#10;描述已自动生成"/>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7865601" y="4484835"/>
            <a:ext cx="579998" cy="478319"/>
          </a:xfrm>
          <a:prstGeom prst="rect">
            <a:avLst/>
          </a:prstGeom>
        </p:spPr>
      </p:pic>
      <p:sp>
        <p:nvSpPr>
          <p:cNvPr id="6" name="矩形 5"/>
          <p:cNvSpPr/>
          <p:nvPr/>
        </p:nvSpPr>
        <p:spPr>
          <a:xfrm>
            <a:off x="524719" y="6456120"/>
            <a:ext cx="7585731" cy="246221"/>
          </a:xfrm>
          <a:prstGeom prst="rect">
            <a:avLst/>
          </a:prstGeom>
        </p:spPr>
        <p:txBody>
          <a:bodyPr wrap="none">
            <a:spAutoFit/>
          </a:bodyPr>
          <a:lstStyle/>
          <a:p>
            <a:r>
              <a:rPr lang="en-US" altLang="zh-CN" sz="1000" i="1" dirty="0"/>
              <a:t>1.</a:t>
            </a:r>
            <a:r>
              <a:rPr lang="zh-CN" altLang="en-US" sz="1000" i="1" dirty="0"/>
              <a:t>统计截至</a:t>
            </a:r>
            <a:r>
              <a:rPr lang="en-US" altLang="zh-CN" sz="1000" i="1" dirty="0"/>
              <a:t>2024</a:t>
            </a:r>
            <a:r>
              <a:rPr lang="zh-CN" altLang="en-US" sz="1000" i="1" dirty="0"/>
              <a:t>年</a:t>
            </a:r>
            <a:r>
              <a:rPr lang="en-US" altLang="zh-CN" sz="1000" i="1" dirty="0"/>
              <a:t>6</a:t>
            </a:r>
            <a:r>
              <a:rPr lang="zh-CN" altLang="en-US" sz="1000" i="1" dirty="0"/>
              <a:t>月</a:t>
            </a:r>
            <a:r>
              <a:rPr lang="en-US" altLang="zh-CN" sz="1000" i="1" dirty="0"/>
              <a:t>30</a:t>
            </a:r>
            <a:r>
              <a:rPr lang="zh-CN" altLang="en-US" sz="1000" i="1" dirty="0"/>
              <a:t>日；</a:t>
            </a:r>
            <a:r>
              <a:rPr lang="en-US" altLang="zh-CN" sz="1000" i="1" dirty="0"/>
              <a:t>2.</a:t>
            </a:r>
            <a:r>
              <a:rPr lang="zh-CN" altLang="en-US" sz="1000" i="1" dirty="0"/>
              <a:t>磷酸二氢钠磷酸氢二钠颗粒说明书（核准日期：</a:t>
            </a:r>
            <a:r>
              <a:rPr lang="en-US" altLang="zh-CN" sz="1000" i="1" dirty="0"/>
              <a:t>2024.06.04</a:t>
            </a:r>
            <a:r>
              <a:rPr lang="zh-CN" altLang="en-US" sz="1000" i="1" dirty="0"/>
              <a:t>）；</a:t>
            </a:r>
            <a:r>
              <a:rPr lang="en-US" altLang="zh-CN" sz="1000" i="1" dirty="0"/>
              <a:t>3. </a:t>
            </a:r>
            <a:r>
              <a:rPr lang="zh-CN" altLang="en-US" sz="1000" i="1" dirty="0"/>
              <a:t>国家药品监督管理局药品注册证书</a:t>
            </a:r>
            <a:endParaRPr lang="zh-CN" altLang="en-US" sz="1000" dirty="0"/>
          </a:p>
        </p:txBody>
      </p:sp>
    </p:spTree>
  </p:cSld>
  <p:clrMapOvr>
    <a:masterClrMapping/>
  </p:clrMapOvr>
  <mc:AlternateContent xmlns:mc="http://schemas.openxmlformats.org/markup-compatibility/2006">
    <mc:Choice xmlns:p14="http://schemas.microsoft.com/office/powerpoint/2010/main" Requires="p14">
      <p:transition spd="slow" p14:dur="100000"/>
    </mc:Choice>
    <mc:Fallback>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nvGraphicFramePr>
        <p:xfrm>
          <a:off x="-2257" y="7342"/>
          <a:ext cx="8572500" cy="370840"/>
        </p:xfrm>
        <a:graphic>
          <a:graphicData uri="http://schemas.openxmlformats.org/drawingml/2006/table">
            <a:tbl>
              <a:tblPr firstRow="1" bandRow="1">
                <a:tableStyleId>{5C22544A-7EE6-4342-B048-85BDC9FD1C3A}</a:tableStyleId>
              </a:tblPr>
              <a:tblGrid>
                <a:gridCol w="1714500"/>
                <a:gridCol w="1714500"/>
                <a:gridCol w="1714500"/>
                <a:gridCol w="1714500"/>
                <a:gridCol w="1714500"/>
              </a:tblGrid>
              <a:tr h="370840">
                <a:tc>
                  <a:txBody>
                    <a:bodyPr/>
                    <a:lstStyle/>
                    <a:p>
                      <a:pPr algn="ctr"/>
                      <a:r>
                        <a:rPr lang="zh-CN" altLang="en-US" sz="1200" dirty="0">
                          <a:latin typeface="微软雅黑" panose="020B0503020204020204" pitchFamily="34" charset="-122"/>
                          <a:ea typeface="微软雅黑" panose="020B0503020204020204" pitchFamily="34" charset="-122"/>
                        </a:rPr>
                        <a:t>基本信息</a:t>
                      </a:r>
                      <a:endParaRPr lang="zh-CN" altLang="en-US" sz="1200" dirty="0">
                        <a:latin typeface="微软雅黑" panose="020B0503020204020204" pitchFamily="34" charset="-122"/>
                        <a:ea typeface="微软雅黑" panose="020B0503020204020204" pitchFamily="34" charset="-122"/>
                      </a:endParaRPr>
                    </a:p>
                  </a:txBody>
                  <a:tcPr anchor="ctr">
                    <a:solidFill>
                      <a:srgbClr val="6F6EB2"/>
                    </a:solidFill>
                  </a:tcPr>
                </a:tc>
                <a:tc>
                  <a:txBody>
                    <a:bodyPr/>
                    <a:lstStyle/>
                    <a:p>
                      <a:pPr algn="ctr"/>
                      <a:r>
                        <a:rPr lang="zh-CN" altLang="en-US" sz="1200" b="0" i="0" dirty="0">
                          <a:latin typeface="微软雅黑 Light" panose="020B0502040204020203" pitchFamily="34" charset="-122"/>
                          <a:ea typeface="微软雅黑 Light" panose="020B0502040204020203" pitchFamily="34" charset="-122"/>
                        </a:rPr>
                        <a:t>安全性</a:t>
                      </a:r>
                      <a:endParaRPr lang="zh-CN" altLang="en-US" sz="1200" b="0" i="0" dirty="0">
                        <a:latin typeface="微软雅黑 Light" panose="020B0502040204020203" pitchFamily="34" charset="-122"/>
                        <a:ea typeface="微软雅黑 Light" panose="020B0502040204020203" pitchFamily="34" charset="-122"/>
                      </a:endParaRPr>
                    </a:p>
                  </a:txBody>
                  <a:tcPr anchor="ctr"/>
                </a:tc>
                <a:tc>
                  <a:txBody>
                    <a:bodyPr/>
                    <a:lstStyle/>
                    <a:p>
                      <a:pPr algn="ctr"/>
                      <a:r>
                        <a:rPr lang="zh-CN" altLang="en-US" sz="1200" b="0" i="0" dirty="0">
                          <a:latin typeface="微软雅黑 Light" panose="020B0502040204020203" pitchFamily="34" charset="-122"/>
                          <a:ea typeface="微软雅黑 Light" panose="020B0502040204020203" pitchFamily="34" charset="-122"/>
                        </a:rPr>
                        <a:t>有效性</a:t>
                      </a:r>
                      <a:endParaRPr lang="zh-CN" altLang="en-US" sz="1200" b="0" i="0" dirty="0">
                        <a:latin typeface="微软雅黑 Light" panose="020B0502040204020203" pitchFamily="34" charset="-122"/>
                        <a:ea typeface="微软雅黑 Light" panose="020B0502040204020203" pitchFamily="34" charset="-122"/>
                      </a:endParaRPr>
                    </a:p>
                  </a:txBody>
                  <a:tcPr anchor="ctr"/>
                </a:tc>
                <a:tc>
                  <a:txBody>
                    <a:bodyPr/>
                    <a:lstStyle/>
                    <a:p>
                      <a:pPr algn="ctr"/>
                      <a:r>
                        <a:rPr lang="zh-CN" altLang="en-US" sz="1200" b="0" i="0" dirty="0">
                          <a:latin typeface="微软雅黑 Light" panose="020B0502040204020203" pitchFamily="34" charset="-122"/>
                          <a:ea typeface="微软雅黑 Light" panose="020B0502040204020203" pitchFamily="34" charset="-122"/>
                        </a:rPr>
                        <a:t>创新性</a:t>
                      </a:r>
                      <a:endParaRPr lang="zh-CN" altLang="en-US" sz="1200" b="0" i="0" dirty="0">
                        <a:latin typeface="微软雅黑 Light" panose="020B0502040204020203" pitchFamily="34" charset="-122"/>
                        <a:ea typeface="微软雅黑 Light" panose="020B0502040204020203" pitchFamily="34" charset="-122"/>
                      </a:endParaRPr>
                    </a:p>
                  </a:txBody>
                  <a:tcPr anchor="ctr"/>
                </a:tc>
                <a:tc>
                  <a:txBody>
                    <a:bodyPr/>
                    <a:lstStyle/>
                    <a:p>
                      <a:pPr algn="ctr"/>
                      <a:r>
                        <a:rPr lang="zh-CN" altLang="en-US" sz="1200" b="0" i="0" dirty="0">
                          <a:latin typeface="微软雅黑 Light" panose="020B0502040204020203" pitchFamily="34" charset="-122"/>
                          <a:ea typeface="微软雅黑 Light" panose="020B0502040204020203" pitchFamily="34" charset="-122"/>
                        </a:rPr>
                        <a:t>公平性</a:t>
                      </a:r>
                      <a:endParaRPr lang="zh-CN" altLang="en-US" sz="1200" b="0" i="0" dirty="0">
                        <a:latin typeface="微软雅黑 Light" panose="020B0502040204020203" pitchFamily="34" charset="-122"/>
                        <a:ea typeface="微软雅黑 Light" panose="020B0502040204020203" pitchFamily="34" charset="-122"/>
                      </a:endParaRPr>
                    </a:p>
                  </a:txBody>
                  <a:tcPr anchor="ctr"/>
                </a:tc>
              </a:tr>
            </a:tbl>
          </a:graphicData>
        </a:graphic>
      </p:graphicFrame>
      <p:sp>
        <p:nvSpPr>
          <p:cNvPr id="9" name="矩形 8"/>
          <p:cNvSpPr/>
          <p:nvPr/>
        </p:nvSpPr>
        <p:spPr>
          <a:xfrm>
            <a:off x="2380382" y="704757"/>
            <a:ext cx="7473521" cy="523220"/>
          </a:xfrm>
          <a:prstGeom prst="rect">
            <a:avLst/>
          </a:prstGeom>
        </p:spPr>
        <p:txBody>
          <a:bodyPr wrap="none">
            <a:spAutoFit/>
          </a:bodyPr>
          <a:lstStyle/>
          <a:p>
            <a:r>
              <a:rPr lang="en-US" altLang="zh-CN" sz="2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01</a:t>
            </a:r>
            <a:r>
              <a:rPr lang="zh-CN" altLang="en-US" sz="2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 药品基本信息</a:t>
            </a:r>
            <a:r>
              <a:rPr lang="en-US" altLang="zh-CN" sz="2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dirty="0">
                <a:solidFill>
                  <a:srgbClr val="F08200"/>
                </a:solidFill>
                <a:latin typeface="微软雅黑" panose="020B0503020204020204" pitchFamily="34" charset="-122"/>
                <a:ea typeface="微软雅黑" panose="020B0503020204020204" pitchFamily="34" charset="-122"/>
              </a:rPr>
              <a:t>填补临床补磷口服制剂空白</a:t>
            </a:r>
            <a:endParaRPr lang="zh-CN" altLang="en-US" sz="2800" b="1" dirty="0">
              <a:solidFill>
                <a:srgbClr val="F08200"/>
              </a:solidFill>
              <a:latin typeface="微软雅黑" panose="020B0503020204020204" pitchFamily="34" charset="-122"/>
              <a:ea typeface="微软雅黑" panose="020B0503020204020204" pitchFamily="34" charset="-122"/>
            </a:endParaRPr>
          </a:p>
        </p:txBody>
      </p:sp>
      <p:grpSp>
        <p:nvGrpSpPr>
          <p:cNvPr id="18" name="组合 17"/>
          <p:cNvGrpSpPr/>
          <p:nvPr/>
        </p:nvGrpSpPr>
        <p:grpSpPr>
          <a:xfrm>
            <a:off x="552467" y="1466398"/>
            <a:ext cx="3572652" cy="5026041"/>
            <a:chOff x="251514" y="1255868"/>
            <a:chExt cx="2880000" cy="4780545"/>
          </a:xfrm>
        </p:grpSpPr>
        <p:sp>
          <p:nvSpPr>
            <p:cNvPr id="19" name="圆角矩形 13"/>
            <p:cNvSpPr/>
            <p:nvPr/>
          </p:nvSpPr>
          <p:spPr>
            <a:xfrm>
              <a:off x="251514" y="1498505"/>
              <a:ext cx="2880000" cy="4537908"/>
            </a:xfrm>
            <a:prstGeom prst="roundRect">
              <a:avLst>
                <a:gd name="adj" fmla="val 3792"/>
              </a:avLst>
            </a:prstGeom>
            <a:solidFill>
              <a:schemeClr val="bg1"/>
            </a:solidFill>
            <a:ln>
              <a:solidFill>
                <a:srgbClr val="6F6EB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
                  <a:srgbClr val="001965"/>
                </a:buClr>
                <a:buSzTx/>
                <a:buFontTx/>
                <a:buNone/>
                <a:defRPr/>
              </a:pPr>
              <a:endParaRPr kumimoji="0" lang="zh-CN" altLang="en-US" sz="1200" b="0" i="0" u="none" strike="noStrike" kern="0" cap="none" spc="0" normalizeH="0" baseline="0" noProof="0" dirty="0">
                <a:ln>
                  <a:noFill/>
                </a:ln>
                <a:solidFill>
                  <a:srgbClr val="001965"/>
                </a:solidFill>
                <a:effectLst/>
                <a:uLnTx/>
                <a:uFillTx/>
                <a:latin typeface="+mn-lt"/>
                <a:ea typeface="+mn-ea"/>
                <a:cs typeface="+mn-cs"/>
                <a:sym typeface="+mn-lt"/>
              </a:endParaRPr>
            </a:p>
          </p:txBody>
        </p:sp>
        <p:grpSp>
          <p:nvGrpSpPr>
            <p:cNvPr id="20" name="组合 19"/>
            <p:cNvGrpSpPr/>
            <p:nvPr/>
          </p:nvGrpSpPr>
          <p:grpSpPr>
            <a:xfrm>
              <a:off x="772598" y="1255868"/>
              <a:ext cx="1841500" cy="496794"/>
              <a:chOff x="1447668" y="1649696"/>
              <a:chExt cx="1969982" cy="496794"/>
            </a:xfrm>
          </p:grpSpPr>
          <p:sp>
            <p:nvSpPr>
              <p:cNvPr id="24" name="Pentagon 9@|1FFC:4308095|FBC:16777215|LFC:16777215|LBC:16777215"/>
              <p:cNvSpPr/>
              <p:nvPr/>
            </p:nvSpPr>
            <p:spPr>
              <a:xfrm rot="5400000">
                <a:off x="2184262" y="913102"/>
                <a:ext cx="496794" cy="1969982"/>
              </a:xfrm>
              <a:prstGeom prst="homePlate">
                <a:avLst>
                  <a:gd name="adj" fmla="val 24299"/>
                </a:avLst>
              </a:prstGeom>
              <a:solidFill>
                <a:srgbClr val="F08200"/>
              </a:solidFill>
              <a:ln w="12700" cap="flat" cmpd="sng" algn="ctr">
                <a:noFill/>
                <a:prstDash val="solid"/>
                <a:miter lim="800000"/>
              </a:ln>
              <a:effectLst>
                <a:outerShdw blurRad="38100" dist="38100" dir="5400000" algn="t" rotWithShape="0">
                  <a:srgbClr val="C91979">
                    <a:alpha val="44000"/>
                  </a:srgbClr>
                </a:outerShdw>
              </a:effectLst>
            </p:spPr>
            <p:txBody>
              <a:bodyPr lIns="68543" tIns="34289" rIns="68543" bIns="34289"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prstClr val="white"/>
                  </a:solidFill>
                  <a:effectLst/>
                  <a:uLnTx/>
                  <a:uFillTx/>
                  <a:latin typeface="Apis For Office (正文)"/>
                  <a:ea typeface="微软雅黑" panose="020B0503020204020204" pitchFamily="34" charset="-122"/>
                  <a:cs typeface="+mn-cs"/>
                  <a:sym typeface="+mn-lt"/>
                </a:endParaRPr>
              </a:p>
            </p:txBody>
          </p:sp>
          <p:sp>
            <p:nvSpPr>
              <p:cNvPr id="22" name="文本框 11"/>
              <p:cNvSpPr txBox="1"/>
              <p:nvPr/>
            </p:nvSpPr>
            <p:spPr>
              <a:xfrm>
                <a:off x="1582924" y="1707666"/>
                <a:ext cx="1695547" cy="351292"/>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b="1" i="0" u="none" strike="noStrike" kern="1200" cap="none" spc="0" normalizeH="0" baseline="0" noProof="0" dirty="0">
                    <a:ln>
                      <a:noFill/>
                    </a:ln>
                    <a:solidFill>
                      <a:srgbClr val="FFFFFF"/>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rPr>
                  <a:t>疾病情况</a:t>
                </a:r>
                <a:endParaRPr kumimoji="0" lang="zh-CN" altLang="en-US" b="1" i="0" u="none" strike="noStrike" kern="1200" cap="none" spc="0" normalizeH="0" baseline="0" noProof="0" dirty="0">
                  <a:ln>
                    <a:noFill/>
                  </a:ln>
                  <a:solidFill>
                    <a:srgbClr val="FFFFFF"/>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endParaRPr>
              </a:p>
            </p:txBody>
          </p:sp>
        </p:grpSp>
      </p:grpSp>
      <p:grpSp>
        <p:nvGrpSpPr>
          <p:cNvPr id="26" name="组合 25"/>
          <p:cNvGrpSpPr/>
          <p:nvPr/>
        </p:nvGrpSpPr>
        <p:grpSpPr>
          <a:xfrm>
            <a:off x="4675689" y="1461963"/>
            <a:ext cx="3572652" cy="5026041"/>
            <a:chOff x="251514" y="1255868"/>
            <a:chExt cx="2880000" cy="4780545"/>
          </a:xfrm>
        </p:grpSpPr>
        <p:sp>
          <p:nvSpPr>
            <p:cNvPr id="27" name="圆角矩形 13"/>
            <p:cNvSpPr/>
            <p:nvPr/>
          </p:nvSpPr>
          <p:spPr>
            <a:xfrm>
              <a:off x="251514" y="1498505"/>
              <a:ext cx="2880000" cy="4537908"/>
            </a:xfrm>
            <a:prstGeom prst="roundRect">
              <a:avLst>
                <a:gd name="adj" fmla="val 3792"/>
              </a:avLst>
            </a:prstGeom>
            <a:solidFill>
              <a:schemeClr val="bg1"/>
            </a:solidFill>
            <a:ln>
              <a:solidFill>
                <a:srgbClr val="6F6EB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
                  <a:srgbClr val="001965"/>
                </a:buClr>
                <a:buSzTx/>
                <a:buFontTx/>
                <a:buNone/>
                <a:defRPr/>
              </a:pPr>
              <a:endParaRPr kumimoji="0" lang="zh-CN" altLang="en-US" sz="1200" b="0" i="0" u="none" strike="noStrike" kern="0" cap="none" spc="0" normalizeH="0" baseline="0" noProof="0" dirty="0">
                <a:ln>
                  <a:noFill/>
                </a:ln>
                <a:solidFill>
                  <a:srgbClr val="001965"/>
                </a:solidFill>
                <a:effectLst/>
                <a:uLnTx/>
                <a:uFillTx/>
                <a:latin typeface="+mn-lt"/>
                <a:ea typeface="+mn-ea"/>
                <a:cs typeface="+mn-cs"/>
                <a:sym typeface="+mn-lt"/>
              </a:endParaRPr>
            </a:p>
          </p:txBody>
        </p:sp>
        <p:grpSp>
          <p:nvGrpSpPr>
            <p:cNvPr id="28" name="组合 27"/>
            <p:cNvGrpSpPr/>
            <p:nvPr/>
          </p:nvGrpSpPr>
          <p:grpSpPr>
            <a:xfrm>
              <a:off x="772598" y="1255868"/>
              <a:ext cx="1841500" cy="496794"/>
              <a:chOff x="1447668" y="1649696"/>
              <a:chExt cx="1969982" cy="496794"/>
            </a:xfrm>
          </p:grpSpPr>
          <p:sp>
            <p:nvSpPr>
              <p:cNvPr id="29" name="Pentagon 9@|1FFC:4308095|FBC:16777215|LFC:16777215|LBC:16777215"/>
              <p:cNvSpPr/>
              <p:nvPr/>
            </p:nvSpPr>
            <p:spPr>
              <a:xfrm rot="5400000">
                <a:off x="2184262" y="913102"/>
                <a:ext cx="496794" cy="1969982"/>
              </a:xfrm>
              <a:prstGeom prst="homePlate">
                <a:avLst>
                  <a:gd name="adj" fmla="val 24299"/>
                </a:avLst>
              </a:prstGeom>
              <a:solidFill>
                <a:srgbClr val="F08200"/>
              </a:solidFill>
              <a:ln w="12700" cap="flat" cmpd="sng" algn="ctr">
                <a:noFill/>
                <a:prstDash val="solid"/>
                <a:miter lim="800000"/>
              </a:ln>
              <a:effectLst>
                <a:outerShdw blurRad="38100" dist="38100" dir="5400000" algn="t" rotWithShape="0">
                  <a:srgbClr val="C91979">
                    <a:alpha val="44000"/>
                  </a:srgbClr>
                </a:outerShdw>
              </a:effectLst>
            </p:spPr>
            <p:txBody>
              <a:bodyPr lIns="68543" tIns="34289" rIns="68543" bIns="34289"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prstClr val="white"/>
                  </a:solidFill>
                  <a:effectLst/>
                  <a:uLnTx/>
                  <a:uFillTx/>
                  <a:latin typeface="Apis For Office (正文)"/>
                  <a:ea typeface="微软雅黑" panose="020B0503020204020204" pitchFamily="34" charset="-122"/>
                  <a:cs typeface="+mn-cs"/>
                  <a:sym typeface="+mn-lt"/>
                </a:endParaRPr>
              </a:p>
            </p:txBody>
          </p:sp>
          <p:sp>
            <p:nvSpPr>
              <p:cNvPr id="30" name="文本框 11"/>
              <p:cNvSpPr txBox="1"/>
              <p:nvPr/>
            </p:nvSpPr>
            <p:spPr>
              <a:xfrm>
                <a:off x="1582924" y="1707666"/>
                <a:ext cx="1695547" cy="351292"/>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b="1" dirty="0">
                    <a:solidFill>
                      <a:srgbClr val="FFFFFF"/>
                    </a:solidFill>
                    <a:latin typeface="Apis For Office" panose="02010600030101010101" charset="0"/>
                    <a:ea typeface="微软雅黑" panose="020B0503020204020204" pitchFamily="34" charset="-122"/>
                    <a:cs typeface="Apis For Office" panose="02010600030101010101" charset="0"/>
                    <a:sym typeface="Verdana" panose="020B0604030504040204"/>
                  </a:rPr>
                  <a:t>临床未满足需求</a:t>
                </a:r>
                <a:endParaRPr kumimoji="0" lang="zh-CN" altLang="en-US" b="1" i="0" u="none" strike="noStrike" kern="1200" cap="none" spc="0" normalizeH="0" baseline="0" noProof="0" dirty="0">
                  <a:ln>
                    <a:noFill/>
                  </a:ln>
                  <a:solidFill>
                    <a:srgbClr val="FFFFFF"/>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endParaRPr>
              </a:p>
            </p:txBody>
          </p:sp>
        </p:grpSp>
      </p:grpSp>
      <p:grpSp>
        <p:nvGrpSpPr>
          <p:cNvPr id="31" name="组合 30"/>
          <p:cNvGrpSpPr/>
          <p:nvPr/>
        </p:nvGrpSpPr>
        <p:grpSpPr>
          <a:xfrm>
            <a:off x="8798911" y="1461963"/>
            <a:ext cx="3581133" cy="5026041"/>
            <a:chOff x="251514" y="1255868"/>
            <a:chExt cx="2880000" cy="4780545"/>
          </a:xfrm>
        </p:grpSpPr>
        <p:sp>
          <p:nvSpPr>
            <p:cNvPr id="32" name="圆角矩形 13"/>
            <p:cNvSpPr/>
            <p:nvPr/>
          </p:nvSpPr>
          <p:spPr>
            <a:xfrm>
              <a:off x="251514" y="1498505"/>
              <a:ext cx="2880000" cy="4537908"/>
            </a:xfrm>
            <a:prstGeom prst="roundRect">
              <a:avLst>
                <a:gd name="adj" fmla="val 3792"/>
              </a:avLst>
            </a:prstGeom>
            <a:solidFill>
              <a:schemeClr val="bg1"/>
            </a:solidFill>
            <a:ln>
              <a:solidFill>
                <a:srgbClr val="6F6EB2"/>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
                  <a:srgbClr val="001965"/>
                </a:buClr>
                <a:buSzTx/>
                <a:buFontTx/>
                <a:buNone/>
                <a:defRPr/>
              </a:pPr>
              <a:endParaRPr kumimoji="0" lang="zh-CN" altLang="en-US" sz="1200" b="0" i="0" u="none" strike="noStrike" kern="0" cap="none" spc="0" normalizeH="0" baseline="0" noProof="0" dirty="0">
                <a:ln>
                  <a:noFill/>
                </a:ln>
                <a:solidFill>
                  <a:srgbClr val="001965"/>
                </a:solidFill>
                <a:effectLst/>
                <a:uLnTx/>
                <a:uFillTx/>
                <a:latin typeface="+mn-lt"/>
                <a:ea typeface="+mn-ea"/>
                <a:cs typeface="+mn-cs"/>
                <a:sym typeface="+mn-lt"/>
              </a:endParaRPr>
            </a:p>
          </p:txBody>
        </p:sp>
        <p:grpSp>
          <p:nvGrpSpPr>
            <p:cNvPr id="33" name="组合 32"/>
            <p:cNvGrpSpPr/>
            <p:nvPr/>
          </p:nvGrpSpPr>
          <p:grpSpPr>
            <a:xfrm>
              <a:off x="772598" y="1255868"/>
              <a:ext cx="1841500" cy="496794"/>
              <a:chOff x="1447668" y="1649696"/>
              <a:chExt cx="1969982" cy="496794"/>
            </a:xfrm>
          </p:grpSpPr>
          <p:sp>
            <p:nvSpPr>
              <p:cNvPr id="34" name="Pentagon 9@|1FFC:4308095|FBC:16777215|LFC:16777215|LBC:16777215"/>
              <p:cNvSpPr/>
              <p:nvPr/>
            </p:nvSpPr>
            <p:spPr>
              <a:xfrm rot="5400000">
                <a:off x="2184262" y="913102"/>
                <a:ext cx="496794" cy="1969982"/>
              </a:xfrm>
              <a:prstGeom prst="homePlate">
                <a:avLst>
                  <a:gd name="adj" fmla="val 24299"/>
                </a:avLst>
              </a:prstGeom>
              <a:solidFill>
                <a:srgbClr val="F08200"/>
              </a:solidFill>
              <a:ln w="12700" cap="flat" cmpd="sng" algn="ctr">
                <a:noFill/>
                <a:prstDash val="solid"/>
                <a:miter lim="800000"/>
              </a:ln>
              <a:effectLst>
                <a:outerShdw blurRad="38100" dist="38100" dir="5400000" algn="t" rotWithShape="0">
                  <a:srgbClr val="C91979">
                    <a:alpha val="44000"/>
                  </a:srgbClr>
                </a:outerShdw>
              </a:effectLst>
            </p:spPr>
            <p:txBody>
              <a:bodyPr lIns="68543" tIns="34289" rIns="68543" bIns="34289"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0" normalizeH="0" baseline="0" noProof="0" dirty="0">
                  <a:ln>
                    <a:noFill/>
                  </a:ln>
                  <a:solidFill>
                    <a:prstClr val="white"/>
                  </a:solidFill>
                  <a:effectLst/>
                  <a:uLnTx/>
                  <a:uFillTx/>
                  <a:latin typeface="Apis For Office (正文)"/>
                  <a:ea typeface="微软雅黑" panose="020B0503020204020204" pitchFamily="34" charset="-122"/>
                  <a:cs typeface="+mn-cs"/>
                  <a:sym typeface="+mn-lt"/>
                </a:endParaRPr>
              </a:p>
            </p:txBody>
          </p:sp>
          <p:sp>
            <p:nvSpPr>
              <p:cNvPr id="35" name="文本框 11"/>
              <p:cNvSpPr txBox="1"/>
              <p:nvPr/>
            </p:nvSpPr>
            <p:spPr>
              <a:xfrm>
                <a:off x="1582924" y="1707666"/>
                <a:ext cx="1695547" cy="351292"/>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fontAlgn="auto">
                  <a:spcBef>
                    <a:spcPts val="0"/>
                  </a:spcBef>
                  <a:spcAft>
                    <a:spcPts val="0"/>
                  </a:spcAft>
                  <a:defRPr/>
                </a:pPr>
                <a:r>
                  <a:rPr lang="zh-CN" altLang="en-US" b="1" dirty="0">
                    <a:solidFill>
                      <a:srgbClr val="FFFFFF"/>
                    </a:solidFill>
                    <a:latin typeface="Apis For Office" panose="02010600030101010101" charset="0"/>
                    <a:ea typeface="微软雅黑" panose="020B0503020204020204" pitchFamily="34" charset="-122"/>
                    <a:cs typeface="Apis For Office" panose="02010600030101010101" charset="0"/>
                    <a:sym typeface="Verdana" panose="020B0604030504040204"/>
                  </a:rPr>
                  <a:t>加扶宁</a:t>
                </a:r>
                <a:r>
                  <a:rPr lang="zh-CN" altLang="en-US" b="1" cap="all" baseline="30000" dirty="0">
                    <a:solidFill>
                      <a:schemeClr val="bg1"/>
                    </a:solidFill>
                    <a:sym typeface="+mn-ea"/>
                  </a:rPr>
                  <a:t>®</a:t>
                </a:r>
                <a:r>
                  <a:rPr lang="zh-CN" altLang="en-US" b="1" dirty="0">
                    <a:solidFill>
                      <a:srgbClr val="FFFFFF"/>
                    </a:solidFill>
                    <a:latin typeface="Apis For Office" panose="02010600030101010101" charset="0"/>
                    <a:ea typeface="微软雅黑" panose="020B0503020204020204" pitchFamily="34" charset="-122"/>
                    <a:cs typeface="Apis For Office" panose="02010600030101010101" charset="0"/>
                    <a:sym typeface="Verdana" panose="020B0604030504040204"/>
                  </a:rPr>
                  <a:t>满足需求</a:t>
                </a:r>
                <a:endParaRPr kumimoji="0" lang="zh-CN" altLang="en-US" b="1" i="0" u="none" strike="noStrike" kern="1200" cap="none" spc="0" normalizeH="0" baseline="0" noProof="0" dirty="0">
                  <a:ln>
                    <a:noFill/>
                  </a:ln>
                  <a:solidFill>
                    <a:srgbClr val="FFFFFF"/>
                  </a:solidFill>
                  <a:effectLst/>
                  <a:uLnTx/>
                  <a:uFillTx/>
                  <a:latin typeface="Apis For Office" panose="02010600030101010101" charset="0"/>
                  <a:ea typeface="微软雅黑" panose="020B0503020204020204" pitchFamily="34" charset="-122"/>
                  <a:cs typeface="Apis For Office" panose="02010600030101010101" charset="0"/>
                  <a:sym typeface="Verdana" panose="020B0604030504040204"/>
                </a:endParaRPr>
              </a:p>
            </p:txBody>
          </p:sp>
        </p:grpSp>
      </p:grpSp>
      <p:sp>
        <p:nvSpPr>
          <p:cNvPr id="42" name="文本框 41"/>
          <p:cNvSpPr txBox="1"/>
          <p:nvPr/>
        </p:nvSpPr>
        <p:spPr>
          <a:xfrm>
            <a:off x="812751" y="2171163"/>
            <a:ext cx="3168352" cy="2831544"/>
          </a:xfrm>
          <a:prstGeom prst="rect">
            <a:avLst/>
          </a:prstGeom>
          <a:noFill/>
        </p:spPr>
        <p:txBody>
          <a:bodyPr wrap="square" rtlCol="0">
            <a:spAutoFit/>
          </a:bodyPr>
          <a:lstStyle/>
          <a:p>
            <a:r>
              <a:rPr lang="en-US" altLang="zh-CN" sz="1400" b="1" dirty="0">
                <a:solidFill>
                  <a:srgbClr val="6F6EB2"/>
                </a:solidFill>
                <a:latin typeface="微软雅黑" panose="020B0503020204020204" pitchFamily="34" charset="-122"/>
                <a:ea typeface="微软雅黑" panose="020B0503020204020204" pitchFamily="34" charset="-122"/>
              </a:rPr>
              <a:t>《</a:t>
            </a:r>
            <a:r>
              <a:rPr lang="zh-CN" altLang="en-US" sz="1400" b="1" dirty="0">
                <a:solidFill>
                  <a:srgbClr val="6F6EB2"/>
                </a:solidFill>
                <a:latin typeface="微软雅黑" panose="020B0503020204020204" pitchFamily="34" charset="-122"/>
                <a:ea typeface="微软雅黑" panose="020B0503020204020204" pitchFamily="34" charset="-122"/>
              </a:rPr>
              <a:t>第一批罕见病目录</a:t>
            </a:r>
            <a:r>
              <a:rPr lang="en-US" altLang="zh-CN" sz="1400" b="1" dirty="0">
                <a:solidFill>
                  <a:srgbClr val="6F6EB2"/>
                </a:solidFill>
                <a:latin typeface="微软雅黑" panose="020B0503020204020204" pitchFamily="34" charset="-122"/>
                <a:ea typeface="微软雅黑" panose="020B0503020204020204" pitchFamily="34" charset="-122"/>
              </a:rPr>
              <a:t>》</a:t>
            </a:r>
            <a:r>
              <a:rPr lang="zh-CN" altLang="en-US" sz="1400" b="1" dirty="0">
                <a:solidFill>
                  <a:srgbClr val="6F6EB2"/>
                </a:solidFill>
                <a:latin typeface="微软雅黑" panose="020B0503020204020204" pitchFamily="34" charset="-122"/>
                <a:ea typeface="微软雅黑" panose="020B0503020204020204" pitchFamily="34" charset="-122"/>
              </a:rPr>
              <a:t>第</a:t>
            </a:r>
            <a:r>
              <a:rPr lang="en-US" altLang="zh-CN" sz="1400" b="1" dirty="0">
                <a:solidFill>
                  <a:srgbClr val="6F6EB2"/>
                </a:solidFill>
                <a:latin typeface="微软雅黑" panose="020B0503020204020204" pitchFamily="34" charset="-122"/>
                <a:ea typeface="微软雅黑" panose="020B0503020204020204" pitchFamily="34" charset="-122"/>
              </a:rPr>
              <a:t>51</a:t>
            </a:r>
            <a:r>
              <a:rPr lang="zh-CN" altLang="en-US" sz="1400" b="1" dirty="0">
                <a:solidFill>
                  <a:srgbClr val="6F6EB2"/>
                </a:solidFill>
                <a:latin typeface="微软雅黑" panose="020B0503020204020204" pitchFamily="34" charset="-122"/>
                <a:ea typeface="微软雅黑" panose="020B0503020204020204" pitchFamily="34" charset="-122"/>
              </a:rPr>
              <a:t>号罕见病</a:t>
            </a:r>
            <a:r>
              <a:rPr lang="en-US" altLang="zh-CN" sz="1400" b="1" baseline="30000" dirty="0">
                <a:solidFill>
                  <a:srgbClr val="6F6EB2"/>
                </a:solidFill>
                <a:latin typeface="微软雅黑" panose="020B0503020204020204" pitchFamily="34" charset="-122"/>
                <a:ea typeface="微软雅黑" panose="020B0503020204020204" pitchFamily="34" charset="-122"/>
              </a:rPr>
              <a:t>1</a:t>
            </a:r>
            <a:endParaRPr lang="en-US" altLang="zh-CN" sz="1400" b="1" baseline="30000" dirty="0">
              <a:solidFill>
                <a:srgbClr val="6F6EB2"/>
              </a:solidFill>
              <a:latin typeface="微软雅黑" panose="020B0503020204020204" pitchFamily="34" charset="-122"/>
              <a:ea typeface="微软雅黑" panose="020B0503020204020204" pitchFamily="34" charset="-122"/>
            </a:endParaRPr>
          </a:p>
          <a:p>
            <a:r>
              <a:rPr lang="zh-CN" altLang="en-US" sz="1400" b="1" dirty="0">
                <a:latin typeface="微软雅黑" panose="020B0503020204020204" pitchFamily="34" charset="-122"/>
                <a:ea typeface="微软雅黑" panose="020B0503020204020204" pitchFamily="34" charset="-122"/>
              </a:rPr>
              <a:t> 高致残 致畸率</a:t>
            </a:r>
            <a:endParaRPr lang="en-US" altLang="zh-CN" sz="1400" b="1" dirty="0">
              <a:latin typeface="微软雅黑" panose="020B0503020204020204" pitchFamily="34" charset="-122"/>
              <a:ea typeface="微软雅黑" panose="020B0503020204020204" pitchFamily="34" charset="-122"/>
            </a:endParaRPr>
          </a:p>
          <a:p>
            <a:endParaRPr lang="en-US" altLang="zh-CN" sz="1200" b="1" dirty="0">
              <a:latin typeface="微软雅黑" panose="020B0503020204020204" pitchFamily="34" charset="-122"/>
              <a:ea typeface="微软雅黑" panose="020B0503020204020204" pitchFamily="34" charset="-122"/>
            </a:endParaRPr>
          </a:p>
          <a:p>
            <a:r>
              <a:rPr lang="zh-CN" altLang="en-US" sz="1400" dirty="0">
                <a:latin typeface="微软雅黑" panose="020B0503020204020204" pitchFamily="34" charset="-122"/>
                <a:ea typeface="微软雅黑" panose="020B0503020204020204" pitchFamily="34" charset="-122"/>
              </a:rPr>
              <a:t>低</a:t>
            </a:r>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血磷性佝偻病／骨软化症是一组由于遗传性或获得性原因导致以低磷血症为主要特征的骨骼矿化障碍性疾病。</a:t>
            </a:r>
            <a:endParaRPr lang="en-US" altLang="zh-CN" sz="1400" dirty="0">
              <a:latin typeface="微软雅黑" panose="020B0503020204020204" pitchFamily="34" charset="-122"/>
              <a:ea typeface="微软雅黑" panose="020B0503020204020204" pitchFamily="34" charset="-122"/>
              <a:cs typeface="微软雅黑" panose="020B0503020204020204" pitchFamily="34" charset="-122"/>
            </a:endParaRPr>
          </a:p>
          <a:p>
            <a:endParaRPr lang="en-US" altLang="zh-CN" sz="1200" dirty="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200" dirty="0">
                <a:latin typeface="微软雅黑" panose="020B0503020204020204" pitchFamily="34" charset="-122"/>
                <a:ea typeface="微软雅黑" panose="020B0503020204020204" pitchFamily="34" charset="-122"/>
                <a:cs typeface="微软雅黑" panose="020B0503020204020204" pitchFamily="34" charset="-122"/>
              </a:rPr>
              <a:t>发生在儿童期称为佝偻病，主要表现为方颅、鸡胸、肋骨串珠、 四肢畸形（下肢膝内翻或膝外翻）、生长迟缓等。</a:t>
            </a:r>
            <a:endParaRPr lang="en-US" altLang="zh-CN" sz="1200" dirty="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200" dirty="0">
                <a:latin typeface="微软雅黑" panose="020B0503020204020204" pitchFamily="34" charset="-122"/>
                <a:ea typeface="微软雅黑" panose="020B0503020204020204" pitchFamily="34" charset="-122"/>
                <a:cs typeface="微软雅黑" panose="020B0503020204020204" pitchFamily="34" charset="-122"/>
              </a:rPr>
              <a:t>成人起病者称为骨软化症，表现为乏力、骨痛、体型改变、身材变矮、多发骨折、 活动受限，甚至致残等。</a:t>
            </a:r>
            <a:endParaRPr lang="zh-CN" altLang="en-US" sz="1200" dirty="0">
              <a:latin typeface="微软雅黑" panose="020B0503020204020204" pitchFamily="34" charset="-122"/>
              <a:ea typeface="微软雅黑" panose="020B0503020204020204" pitchFamily="34" charset="-122"/>
              <a:cs typeface="微软雅黑" panose="020B0503020204020204" pitchFamily="34" charset="-122"/>
            </a:endParaRPr>
          </a:p>
          <a:p>
            <a:endParaRPr kumimoji="1" lang="zh-CN" altLang="en-US" sz="1200" dirty="0"/>
          </a:p>
        </p:txBody>
      </p:sp>
      <p:sp>
        <p:nvSpPr>
          <p:cNvPr id="43" name="矩形 42"/>
          <p:cNvSpPr/>
          <p:nvPr/>
        </p:nvSpPr>
        <p:spPr>
          <a:xfrm>
            <a:off x="835889" y="5039062"/>
            <a:ext cx="2857181" cy="1169551"/>
          </a:xfrm>
          <a:prstGeom prst="rect">
            <a:avLst/>
          </a:prstGeom>
        </p:spPr>
        <p:txBody>
          <a:bodyPr wrap="square">
            <a:spAutoFit/>
          </a:bodyPr>
          <a:lstStyle/>
          <a:p>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rPr>
              <a:t>国外报道，发病率为 3.9/10 万名活产新生儿，患病率从</a:t>
            </a:r>
            <a:r>
              <a:rPr lang="en-US" altLang="zh-CN" sz="1400" b="1" dirty="0">
                <a:latin typeface="微软雅黑" panose="020B0503020204020204" pitchFamily="34" charset="-122"/>
                <a:ea typeface="微软雅黑" panose="020B0503020204020204" pitchFamily="34" charset="-122"/>
                <a:cs typeface="微软雅黑" panose="020B0503020204020204" pitchFamily="34" charset="-122"/>
              </a:rPr>
              <a:t>1.7/</a:t>
            </a: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rPr>
              <a:t>10 万名儿童到4.8</a:t>
            </a:r>
            <a:r>
              <a:rPr lang="en-US" altLang="zh-CN" sz="1400" b="1"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rPr>
              <a:t>10万名儿童和成人不等</a:t>
            </a:r>
            <a:r>
              <a:rPr lang="en-US" altLang="zh-CN" sz="1400" b="1" baseline="30000" dirty="0">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rPr>
              <a:t>。此类疾病在我国的流行病学资料尚有待完善。</a:t>
            </a:r>
            <a:endParaRPr lang="zh-CN" altLang="en-US" sz="1400" dirty="0"/>
          </a:p>
        </p:txBody>
      </p:sp>
      <p:sp>
        <p:nvSpPr>
          <p:cNvPr id="44" name="矩形 43"/>
          <p:cNvSpPr/>
          <p:nvPr/>
        </p:nvSpPr>
        <p:spPr>
          <a:xfrm>
            <a:off x="254836" y="6630751"/>
            <a:ext cx="12253380" cy="677108"/>
          </a:xfrm>
          <a:prstGeom prst="rect">
            <a:avLst/>
          </a:prstGeom>
        </p:spPr>
        <p:txBody>
          <a:bodyPr wrap="square">
            <a:spAutoFit/>
          </a:bodyPr>
          <a:lstStyle/>
          <a:p>
            <a:r>
              <a:rPr lang="en-US" altLang="zh-CN" sz="1000" i="1" dirty="0">
                <a:solidFill>
                  <a:srgbClr val="333333"/>
                </a:solidFill>
                <a:highlight>
                  <a:srgbClr val="FFFFFF"/>
                </a:highlight>
                <a:latin typeface="Helvetica Neue" panose="02000503000000020004" pitchFamily="2" charset="0"/>
              </a:rPr>
              <a:t>1.</a:t>
            </a:r>
            <a:r>
              <a:rPr lang="zh-CN" altLang="en-US" sz="1000" i="1" dirty="0">
                <a:solidFill>
                  <a:srgbClr val="333333"/>
                </a:solidFill>
                <a:highlight>
                  <a:srgbClr val="FFFFFF"/>
                </a:highlight>
                <a:latin typeface="Helvetica Neue" panose="02000503000000020004" pitchFamily="2" charset="0"/>
              </a:rPr>
              <a:t> </a:t>
            </a:r>
            <a:r>
              <a:rPr lang="en-US" altLang="zh-CN" sz="1000" i="1" dirty="0">
                <a:solidFill>
                  <a:srgbClr val="333333"/>
                </a:solidFill>
                <a:highlight>
                  <a:srgbClr val="FFFFFF"/>
                </a:highlight>
                <a:latin typeface="Helvetica Neue" panose="02000503000000020004" pitchFamily="2" charset="0"/>
              </a:rPr>
              <a:t>《</a:t>
            </a:r>
            <a:r>
              <a:rPr lang="zh-CN" altLang="en-US" sz="1000" i="1" dirty="0">
                <a:solidFill>
                  <a:srgbClr val="333333"/>
                </a:solidFill>
                <a:highlight>
                  <a:srgbClr val="FFFFFF"/>
                </a:highlight>
                <a:latin typeface="Helvetica Neue" panose="02000503000000020004" pitchFamily="2" charset="0"/>
              </a:rPr>
              <a:t>关于公布第一批罕见病目录的通知</a:t>
            </a:r>
            <a:r>
              <a:rPr lang="en-US" altLang="zh-CN" sz="1000" i="1" dirty="0">
                <a:solidFill>
                  <a:srgbClr val="333333"/>
                </a:solidFill>
                <a:highlight>
                  <a:srgbClr val="FFFFFF"/>
                </a:highlight>
                <a:latin typeface="Helvetica Neue" panose="02000503000000020004" pitchFamily="2" charset="0"/>
              </a:rPr>
              <a:t>》</a:t>
            </a:r>
            <a:r>
              <a:rPr lang="zh-CN" altLang="en-US" sz="1000" i="1" dirty="0">
                <a:solidFill>
                  <a:srgbClr val="333333"/>
                </a:solidFill>
                <a:highlight>
                  <a:srgbClr val="FFFFFF"/>
                </a:highlight>
                <a:latin typeface="Helvetica Neue" panose="02000503000000020004" pitchFamily="2" charset="0"/>
              </a:rPr>
              <a:t>国卫医发</a:t>
            </a:r>
            <a:r>
              <a:rPr lang="en-US" altLang="zh-CN" sz="1000" i="1" dirty="0">
                <a:solidFill>
                  <a:srgbClr val="333333"/>
                </a:solidFill>
                <a:highlight>
                  <a:srgbClr val="FFFFFF"/>
                </a:highlight>
                <a:latin typeface="Helvetica Neue" panose="02000503000000020004" pitchFamily="2" charset="0"/>
              </a:rPr>
              <a:t>〔2018〕10</a:t>
            </a:r>
            <a:r>
              <a:rPr lang="zh-CN" altLang="en-US" sz="1000" i="1" dirty="0">
                <a:solidFill>
                  <a:srgbClr val="333333"/>
                </a:solidFill>
                <a:highlight>
                  <a:srgbClr val="FFFFFF"/>
                </a:highlight>
                <a:latin typeface="Helvetica Neue" panose="02000503000000020004" pitchFamily="2" charset="0"/>
              </a:rPr>
              <a:t>号；</a:t>
            </a:r>
            <a:r>
              <a:rPr lang="en-US" altLang="zh-CN" sz="1000" i="1" dirty="0">
                <a:solidFill>
                  <a:srgbClr val="333333"/>
                </a:solidFill>
                <a:highlight>
                  <a:srgbClr val="FFFFFF"/>
                </a:highlight>
                <a:latin typeface="Helvetica Neue" panose="02000503000000020004" pitchFamily="2" charset="0"/>
              </a:rPr>
              <a:t>2.</a:t>
            </a:r>
            <a:r>
              <a:rPr lang="zh-CN" altLang="en-US" sz="1000" i="1" dirty="0">
                <a:solidFill>
                  <a:srgbClr val="333333"/>
                </a:solidFill>
                <a:highlight>
                  <a:srgbClr val="FFFFFF"/>
                </a:highlight>
                <a:latin typeface="Helvetica Neue" panose="02000503000000020004" pitchFamily="2" charset="0"/>
              </a:rPr>
              <a:t>陈晶</a:t>
            </a:r>
            <a:r>
              <a:rPr lang="en-US" altLang="zh-CN" sz="1000" i="1" dirty="0">
                <a:solidFill>
                  <a:srgbClr val="333333"/>
                </a:solidFill>
                <a:highlight>
                  <a:srgbClr val="FFFFFF"/>
                </a:highlight>
                <a:latin typeface="Helvetica Neue" panose="02000503000000020004" pitchFamily="2" charset="0"/>
              </a:rPr>
              <a:t>,</a:t>
            </a:r>
            <a:r>
              <a:rPr lang="zh-CN" altLang="en-US" sz="1000" i="1" dirty="0">
                <a:solidFill>
                  <a:srgbClr val="333333"/>
                </a:solidFill>
                <a:highlight>
                  <a:srgbClr val="FFFFFF"/>
                </a:highlight>
                <a:latin typeface="Helvetica Neue" panose="02000503000000020004" pitchFamily="2" charset="0"/>
              </a:rPr>
              <a:t>吴蔚</a:t>
            </a:r>
            <a:r>
              <a:rPr lang="en-US" altLang="zh-CN" sz="1000" i="1" dirty="0">
                <a:solidFill>
                  <a:srgbClr val="333333"/>
                </a:solidFill>
                <a:highlight>
                  <a:srgbClr val="FFFFFF"/>
                </a:highlight>
                <a:latin typeface="Helvetica Neue" panose="02000503000000020004" pitchFamily="2" charset="0"/>
              </a:rPr>
              <a:t>,</a:t>
            </a:r>
            <a:r>
              <a:rPr lang="zh-CN" altLang="en-US" sz="1000" i="1" dirty="0">
                <a:solidFill>
                  <a:srgbClr val="333333"/>
                </a:solidFill>
                <a:highlight>
                  <a:srgbClr val="FFFFFF"/>
                </a:highlight>
                <a:latin typeface="Helvetica Neue" panose="02000503000000020004" pitchFamily="2" charset="0"/>
              </a:rPr>
              <a:t>杨艳玲等</a:t>
            </a:r>
            <a:r>
              <a:rPr lang="en-US" altLang="zh-CN" sz="1000" i="1" dirty="0">
                <a:solidFill>
                  <a:srgbClr val="333333"/>
                </a:solidFill>
                <a:highlight>
                  <a:srgbClr val="FFFFFF"/>
                </a:highlight>
                <a:latin typeface="Helvetica Neue" panose="02000503000000020004" pitchFamily="2" charset="0"/>
              </a:rPr>
              <a:t>. </a:t>
            </a:r>
            <a:r>
              <a:rPr lang="en-GB" altLang="zh-CN" sz="1000" i="1" dirty="0">
                <a:solidFill>
                  <a:srgbClr val="333333"/>
                </a:solidFill>
                <a:highlight>
                  <a:srgbClr val="FFFFFF"/>
                </a:highlight>
                <a:latin typeface="Helvetica Neue" panose="02000503000000020004" pitchFamily="2" charset="0"/>
              </a:rPr>
              <a:t>X</a:t>
            </a:r>
            <a:r>
              <a:rPr lang="zh-CN" altLang="en-US" sz="1000" i="1" dirty="0">
                <a:solidFill>
                  <a:srgbClr val="333333"/>
                </a:solidFill>
                <a:highlight>
                  <a:srgbClr val="FFFFFF"/>
                </a:highlight>
                <a:latin typeface="Helvetica Neue" panose="02000503000000020004" pitchFamily="2" charset="0"/>
              </a:rPr>
              <a:t>连锁显性遗传性低磷血症性佝偻病诊治专家共识</a:t>
            </a:r>
            <a:r>
              <a:rPr lang="en-US" altLang="zh-CN" sz="1000" i="1" dirty="0">
                <a:solidFill>
                  <a:srgbClr val="333333"/>
                </a:solidFill>
                <a:highlight>
                  <a:srgbClr val="FFFFFF"/>
                </a:highlight>
                <a:latin typeface="Helvetica Neue" panose="02000503000000020004" pitchFamily="2" charset="0"/>
              </a:rPr>
              <a:t>[</a:t>
            </a:r>
            <a:r>
              <a:rPr lang="en-GB" altLang="zh-CN" sz="1000" i="1" dirty="0">
                <a:solidFill>
                  <a:srgbClr val="333333"/>
                </a:solidFill>
                <a:highlight>
                  <a:srgbClr val="FFFFFF"/>
                </a:highlight>
                <a:latin typeface="Helvetica Neue" panose="02000503000000020004" pitchFamily="2" charset="0"/>
              </a:rPr>
              <a:t>J]. </a:t>
            </a:r>
            <a:r>
              <a:rPr lang="zh-CN" altLang="en-US" sz="1000" i="1" dirty="0">
                <a:solidFill>
                  <a:srgbClr val="333333"/>
                </a:solidFill>
                <a:highlight>
                  <a:srgbClr val="FFFFFF"/>
                </a:highlight>
                <a:latin typeface="Helvetica Neue" panose="02000503000000020004" pitchFamily="2" charset="0"/>
              </a:rPr>
              <a:t>中国实用儿科杂志</a:t>
            </a:r>
            <a:r>
              <a:rPr lang="en-US" altLang="zh-CN" sz="1000" i="1" dirty="0">
                <a:solidFill>
                  <a:srgbClr val="333333"/>
                </a:solidFill>
                <a:highlight>
                  <a:srgbClr val="FFFFFF"/>
                </a:highlight>
                <a:latin typeface="Helvetica Neue" panose="02000503000000020004" pitchFamily="2" charset="0"/>
              </a:rPr>
              <a:t>,2022,37(1):1-6</a:t>
            </a:r>
            <a:r>
              <a:rPr lang="zh-CN" altLang="en-US" sz="1000" i="1" dirty="0">
                <a:solidFill>
                  <a:srgbClr val="333333"/>
                </a:solidFill>
                <a:highlight>
                  <a:srgbClr val="FFFFFF"/>
                </a:highlight>
                <a:latin typeface="Helvetica Neue" panose="02000503000000020004" pitchFamily="2" charset="0"/>
              </a:rPr>
              <a:t>；</a:t>
            </a:r>
            <a:r>
              <a:rPr lang="en-US" altLang="zh-CN" sz="1000" i="1" dirty="0">
                <a:solidFill>
                  <a:srgbClr val="333333"/>
                </a:solidFill>
                <a:highlight>
                  <a:srgbClr val="FFFFFF"/>
                </a:highlight>
                <a:latin typeface="Helvetica Neue" panose="02000503000000020004" pitchFamily="2" charset="0"/>
              </a:rPr>
              <a:t>3.</a:t>
            </a:r>
            <a:r>
              <a:rPr lang="zh-CN" altLang="en-US" sz="1000" i="1" dirty="0">
                <a:solidFill>
                  <a:srgbClr val="333333"/>
                </a:solidFill>
                <a:highlight>
                  <a:srgbClr val="FFFFFF"/>
                </a:highlight>
                <a:latin typeface="Helvetica Neue" panose="02000503000000020004" pitchFamily="2" charset="0"/>
              </a:rPr>
              <a:t>湖南省药品监督管理局</a:t>
            </a:r>
            <a:r>
              <a:rPr lang="en-US" altLang="zh-CN" sz="1000" i="1" dirty="0">
                <a:solidFill>
                  <a:srgbClr val="333333"/>
                </a:solidFill>
                <a:highlight>
                  <a:srgbClr val="FFFFFF"/>
                </a:highlight>
                <a:latin typeface="Helvetica Neue" panose="02000503000000020004" pitchFamily="2" charset="0"/>
              </a:rPr>
              <a:t>.</a:t>
            </a:r>
            <a:r>
              <a:rPr lang="zh-CN" altLang="en-US" sz="1000" i="1" dirty="0">
                <a:solidFill>
                  <a:srgbClr val="333333"/>
                </a:solidFill>
                <a:highlight>
                  <a:srgbClr val="FFFFFF"/>
                </a:highlight>
                <a:latin typeface="Helvetica Neue" panose="02000503000000020004" pitchFamily="2" charset="0"/>
              </a:rPr>
              <a:t>我国首款儿童口服补磷制剂磷酸二氢钠磷酸氢二钠颗粒获批上市；</a:t>
            </a:r>
            <a:r>
              <a:rPr lang="en-US" altLang="zh-CN" sz="1000" i="1" dirty="0">
                <a:solidFill>
                  <a:srgbClr val="333333"/>
                </a:solidFill>
                <a:highlight>
                  <a:srgbClr val="FFFFFF"/>
                </a:highlight>
                <a:latin typeface="Helvetica Neue" panose="02000503000000020004" pitchFamily="2" charset="0"/>
              </a:rPr>
              <a:t>4.</a:t>
            </a:r>
            <a:r>
              <a:rPr lang="zh-CN" altLang="en-US" sz="1000" i="1" dirty="0">
                <a:solidFill>
                  <a:srgbClr val="333333"/>
                </a:solidFill>
                <a:highlight>
                  <a:srgbClr val="FFFFFF"/>
                </a:highlight>
                <a:latin typeface="Helvetica Neue" panose="02000503000000020004" pitchFamily="2" charset="0"/>
              </a:rPr>
              <a:t>徐潮</a:t>
            </a:r>
            <a:r>
              <a:rPr lang="en-US" altLang="zh-CN" sz="1000" i="1" dirty="0">
                <a:solidFill>
                  <a:srgbClr val="333333"/>
                </a:solidFill>
                <a:highlight>
                  <a:srgbClr val="FFFFFF"/>
                </a:highlight>
                <a:latin typeface="Helvetica Neue" panose="02000503000000020004" pitchFamily="2" charset="0"/>
              </a:rPr>
              <a:t>,</a:t>
            </a:r>
            <a:r>
              <a:rPr lang="zh-CN" altLang="en-US" sz="1000" i="1" dirty="0">
                <a:solidFill>
                  <a:srgbClr val="333333"/>
                </a:solidFill>
                <a:highlight>
                  <a:srgbClr val="FFFFFF"/>
                </a:highlight>
                <a:latin typeface="Helvetica Neue" panose="02000503000000020004" pitchFamily="2" charset="0"/>
              </a:rPr>
              <a:t>赵家军</a:t>
            </a:r>
            <a:r>
              <a:rPr lang="en-US" altLang="zh-CN" sz="1000" i="1" dirty="0">
                <a:solidFill>
                  <a:srgbClr val="333333"/>
                </a:solidFill>
                <a:highlight>
                  <a:srgbClr val="FFFFFF"/>
                </a:highlight>
                <a:latin typeface="Helvetica Neue" panose="02000503000000020004" pitchFamily="2" charset="0"/>
              </a:rPr>
              <a:t>,</a:t>
            </a:r>
            <a:r>
              <a:rPr lang="zh-CN" altLang="en-US" sz="1000" i="1" dirty="0">
                <a:solidFill>
                  <a:srgbClr val="333333"/>
                </a:solidFill>
                <a:highlight>
                  <a:srgbClr val="FFFFFF"/>
                </a:highlight>
                <a:latin typeface="Helvetica Neue" panose="02000503000000020004" pitchFamily="2" charset="0"/>
              </a:rPr>
              <a:t>夏维波</a:t>
            </a:r>
            <a:r>
              <a:rPr lang="en-US" altLang="zh-CN" sz="1000" i="1" dirty="0">
                <a:solidFill>
                  <a:srgbClr val="333333"/>
                </a:solidFill>
                <a:highlight>
                  <a:srgbClr val="FFFFFF"/>
                </a:highlight>
                <a:latin typeface="Helvetica Neue" panose="02000503000000020004" pitchFamily="2" charset="0"/>
              </a:rPr>
              <a:t>. </a:t>
            </a:r>
            <a:r>
              <a:rPr lang="zh-CN" altLang="en-US" sz="1000" i="1" dirty="0">
                <a:solidFill>
                  <a:srgbClr val="333333"/>
                </a:solidFill>
                <a:highlight>
                  <a:srgbClr val="FFFFFF"/>
                </a:highlight>
                <a:latin typeface="Helvetica Neue" panose="02000503000000020004" pitchFamily="2" charset="0"/>
              </a:rPr>
              <a:t>中国低血磷性佝偻病</a:t>
            </a:r>
            <a:r>
              <a:rPr lang="en-US" altLang="zh-CN" sz="1000" i="1" dirty="0">
                <a:solidFill>
                  <a:srgbClr val="333333"/>
                </a:solidFill>
                <a:highlight>
                  <a:srgbClr val="FFFFFF"/>
                </a:highlight>
                <a:latin typeface="Helvetica Neue" panose="02000503000000020004" pitchFamily="2" charset="0"/>
              </a:rPr>
              <a:t>/</a:t>
            </a:r>
            <a:r>
              <a:rPr lang="zh-CN" altLang="en-US" sz="1000" i="1" dirty="0">
                <a:solidFill>
                  <a:srgbClr val="333333"/>
                </a:solidFill>
                <a:highlight>
                  <a:srgbClr val="FFFFFF"/>
                </a:highlight>
                <a:latin typeface="Helvetica Neue" panose="02000503000000020004" pitchFamily="2" charset="0"/>
              </a:rPr>
              <a:t>骨软化症诊疗指南</a:t>
            </a:r>
            <a:r>
              <a:rPr lang="en-US" altLang="zh-CN" sz="1000" i="1" dirty="0">
                <a:solidFill>
                  <a:srgbClr val="333333"/>
                </a:solidFill>
                <a:highlight>
                  <a:srgbClr val="FFFFFF"/>
                </a:highlight>
                <a:latin typeface="Helvetica Neue" panose="02000503000000020004" pitchFamily="2" charset="0"/>
              </a:rPr>
              <a:t>[</a:t>
            </a:r>
            <a:r>
              <a:rPr lang="en-GB" altLang="zh-CN" sz="1000" i="1" dirty="0">
                <a:solidFill>
                  <a:srgbClr val="333333"/>
                </a:solidFill>
                <a:highlight>
                  <a:srgbClr val="FFFFFF"/>
                </a:highlight>
                <a:latin typeface="Helvetica Neue" panose="02000503000000020004" pitchFamily="2" charset="0"/>
              </a:rPr>
              <a:t>J]. </a:t>
            </a:r>
            <a:r>
              <a:rPr lang="zh-CN" altLang="en-US" sz="1000" i="1" dirty="0">
                <a:solidFill>
                  <a:srgbClr val="333333"/>
                </a:solidFill>
                <a:highlight>
                  <a:srgbClr val="FFFFFF"/>
                </a:highlight>
                <a:latin typeface="Helvetica Neue" panose="02000503000000020004" pitchFamily="2" charset="0"/>
              </a:rPr>
              <a:t>中华骨质疏松和骨矿盐疾病杂志</a:t>
            </a:r>
            <a:r>
              <a:rPr lang="en-US" altLang="zh-CN" sz="1000" i="1" dirty="0">
                <a:solidFill>
                  <a:srgbClr val="333333"/>
                </a:solidFill>
                <a:highlight>
                  <a:srgbClr val="FFFFFF"/>
                </a:highlight>
                <a:latin typeface="Helvetica Neue" panose="02000503000000020004" pitchFamily="2" charset="0"/>
              </a:rPr>
              <a:t>,2022,15(2):107-125</a:t>
            </a:r>
            <a:r>
              <a:rPr lang="en-US" altLang="zh-CN" dirty="0">
                <a:highlight>
                  <a:srgbClr val="FFFFFF"/>
                </a:highlight>
              </a:rPr>
              <a:t>.</a:t>
            </a:r>
            <a:endParaRPr lang="zh-CN" altLang="en-US" sz="1000" dirty="0">
              <a:highlight>
                <a:srgbClr val="FFFFFF"/>
              </a:highlight>
            </a:endParaRPr>
          </a:p>
          <a:p>
            <a:endParaRPr lang="zh-CN" altLang="en-US" sz="1000" dirty="0"/>
          </a:p>
        </p:txBody>
      </p:sp>
      <p:sp>
        <p:nvSpPr>
          <p:cNvPr id="45" name="文本框 44"/>
          <p:cNvSpPr txBox="1"/>
          <p:nvPr/>
        </p:nvSpPr>
        <p:spPr>
          <a:xfrm>
            <a:off x="4949847" y="2354189"/>
            <a:ext cx="3024336" cy="3600986"/>
          </a:xfrm>
          <a:prstGeom prst="rect">
            <a:avLst/>
          </a:prstGeom>
          <a:noFill/>
        </p:spPr>
        <p:txBody>
          <a:bodyPr wrap="square" rtlCol="0">
            <a:spAutoFit/>
          </a:bodyPr>
          <a:lstStyle/>
          <a:p>
            <a:r>
              <a:rPr lang="zh-CN" altLang="en-US" sz="1400" b="1" dirty="0">
                <a:latin typeface="微软雅黑" panose="020B0503020204020204" pitchFamily="34" charset="-122"/>
                <a:ea typeface="微软雅黑" panose="020B0503020204020204" pitchFamily="34" charset="-122"/>
              </a:rPr>
              <a:t>国内外最新指南、共识均</a:t>
            </a:r>
            <a:r>
              <a:rPr lang="zh-CN" altLang="en-US" sz="1400" b="1" dirty="0">
                <a:solidFill>
                  <a:srgbClr val="6F6EB2"/>
                </a:solidFill>
                <a:latin typeface="微软雅黑" panose="020B0503020204020204" pitchFamily="34" charset="-122"/>
                <a:ea typeface="微软雅黑" panose="020B0503020204020204" pitchFamily="34" charset="-122"/>
              </a:rPr>
              <a:t>推荐口服中性磷酸盐</a:t>
            </a:r>
            <a:r>
              <a:rPr lang="zh-CN" altLang="en-US" sz="1400" b="1" dirty="0">
                <a:latin typeface="微软雅黑" panose="020B0503020204020204" pitchFamily="34" charset="-122"/>
                <a:ea typeface="微软雅黑" panose="020B0503020204020204" pitchFamily="34" charset="-122"/>
              </a:rPr>
              <a:t>作为低血磷性佝偻病</a:t>
            </a:r>
            <a:r>
              <a:rPr lang="en-US" altLang="zh-CN" sz="1400" b="1" dirty="0">
                <a:latin typeface="微软雅黑" panose="020B0503020204020204" pitchFamily="34" charset="-122"/>
                <a:ea typeface="微软雅黑" panose="020B0503020204020204" pitchFamily="34" charset="-122"/>
              </a:rPr>
              <a:t>/</a:t>
            </a:r>
            <a:r>
              <a:rPr lang="zh-CN" altLang="en-US" sz="1400" b="1" dirty="0">
                <a:latin typeface="微软雅黑" panose="020B0503020204020204" pitchFamily="34" charset="-122"/>
                <a:ea typeface="微软雅黑" panose="020B0503020204020204" pitchFamily="34" charset="-122"/>
              </a:rPr>
              <a:t>骨软化症的一线治疗 </a:t>
            </a:r>
            <a:endParaRPr lang="zh-CN" altLang="en-US" sz="1400" b="1" dirty="0">
              <a:latin typeface="微软雅黑" panose="020B0503020204020204" pitchFamily="34" charset="-122"/>
              <a:ea typeface="微软雅黑" panose="020B0503020204020204" pitchFamily="34" charset="-122"/>
            </a:endParaRPr>
          </a:p>
          <a:p>
            <a:endParaRPr kumimoji="1" lang="en-US" altLang="zh-CN" dirty="0"/>
          </a:p>
          <a:p>
            <a:r>
              <a:rPr lang="zh-CN" altLang="en-US" sz="1400" b="1" dirty="0">
                <a:solidFill>
                  <a:srgbClr val="6F6EB2"/>
                </a:solidFill>
                <a:latin typeface="微软雅黑" panose="020B0503020204020204" pitchFamily="34" charset="-122"/>
                <a:ea typeface="微软雅黑" panose="020B0503020204020204" pitchFamily="34" charset="-122"/>
              </a:rPr>
              <a:t>但现状是口服磷酸盐仅有少量医院有院内制剂或患者自行网购相关组分进行调配。</a:t>
            </a:r>
            <a:endParaRPr lang="en-US" altLang="zh-CN" sz="1400" b="1" dirty="0">
              <a:solidFill>
                <a:srgbClr val="6F6EB2"/>
              </a:solidFill>
              <a:latin typeface="微软雅黑" panose="020B0503020204020204" pitchFamily="34" charset="-122"/>
              <a:ea typeface="微软雅黑" panose="020B0503020204020204" pitchFamily="34" charset="-122"/>
            </a:endParaRPr>
          </a:p>
          <a:p>
            <a:endParaRPr lang="en-US" altLang="zh-CN" sz="1400" dirty="0">
              <a:latin typeface="微软雅黑" panose="020B0503020204020204" pitchFamily="34" charset="-122"/>
              <a:ea typeface="微软雅黑" panose="020B0503020204020204" pitchFamily="34" charset="-122"/>
            </a:endParaRPr>
          </a:p>
          <a:p>
            <a:r>
              <a:rPr lang="zh-CN" altLang="en-US" sz="1400" dirty="0">
                <a:latin typeface="微软雅黑" panose="020B0503020204020204" pitchFamily="34" charset="-122"/>
                <a:ea typeface="微软雅黑" panose="020B0503020204020204" pitchFamily="34" charset="-122"/>
              </a:rPr>
              <a:t>临床也会用无该适应症的含磷注射剂为患者进行补磷，但注射剂的固定日剂量使其并不能达到患者的补磷需求。</a:t>
            </a:r>
            <a:endParaRPr lang="en-US" altLang="zh-CN" sz="1400" dirty="0">
              <a:latin typeface="微软雅黑" panose="020B0503020204020204" pitchFamily="34" charset="-122"/>
              <a:ea typeface="微软雅黑" panose="020B0503020204020204" pitchFamily="34" charset="-122"/>
            </a:endParaRPr>
          </a:p>
          <a:p>
            <a:endParaRPr lang="en-US" altLang="zh-CN" sz="1400" dirty="0">
              <a:latin typeface="微软雅黑" panose="020B0503020204020204" pitchFamily="34" charset="-122"/>
              <a:ea typeface="微软雅黑" panose="020B0503020204020204" pitchFamily="34" charset="-122"/>
            </a:endParaRPr>
          </a:p>
          <a:p>
            <a:r>
              <a:rPr lang="zh-CN" altLang="en-US" sz="1400" b="1" dirty="0">
                <a:solidFill>
                  <a:srgbClr val="6F6EB2"/>
                </a:solidFill>
                <a:latin typeface="微软雅黑" panose="020B0503020204020204" pitchFamily="34" charset="-122"/>
                <a:ea typeface="微软雅黑" panose="020B0503020204020204" pitchFamily="34" charset="-122"/>
              </a:rPr>
              <a:t>中国患者尤其是患儿，急需一款安全、有效、经济、方便的药物来纠正低磷</a:t>
            </a:r>
            <a:r>
              <a:rPr lang="zh-CN" altLang="en-US" sz="1200" dirty="0">
                <a:latin typeface="微软雅黑" panose="020B0503020204020204" pitchFamily="34" charset="-122"/>
                <a:ea typeface="微软雅黑" panose="020B0503020204020204" pitchFamily="34" charset="-122"/>
              </a:rPr>
              <a:t>。</a:t>
            </a:r>
            <a:endParaRPr lang="zh-CN" altLang="en-US" sz="1200" dirty="0">
              <a:latin typeface="微软雅黑" panose="020B0503020204020204" pitchFamily="34" charset="-122"/>
              <a:ea typeface="微软雅黑" panose="020B0503020204020204" pitchFamily="34" charset="-122"/>
            </a:endParaRPr>
          </a:p>
        </p:txBody>
      </p:sp>
      <p:sp>
        <p:nvSpPr>
          <p:cNvPr id="46" name="文本框 45"/>
          <p:cNvSpPr txBox="1"/>
          <p:nvPr/>
        </p:nvSpPr>
        <p:spPr>
          <a:xfrm>
            <a:off x="9170020" y="2312912"/>
            <a:ext cx="2875977" cy="2646878"/>
          </a:xfrm>
          <a:prstGeom prst="rect">
            <a:avLst/>
          </a:prstGeom>
          <a:noFill/>
        </p:spPr>
        <p:txBody>
          <a:bodyPr wrap="square" rtlCol="0">
            <a:spAutoFit/>
          </a:bodyPr>
          <a:lstStyle>
            <a:defPPr>
              <a:defRPr lang="zh-CN"/>
            </a:defPPr>
            <a:lvl1pPr>
              <a:defRPr sz="1200" b="1">
                <a:latin typeface="微软雅黑" panose="020B0503020204020204" pitchFamily="34" charset="-122"/>
                <a:ea typeface="微软雅黑" panose="020B0503020204020204" pitchFamily="34" charset="-122"/>
              </a:defRPr>
            </a:lvl1pPr>
          </a:lstStyle>
          <a:p>
            <a:r>
              <a:rPr lang="zh-CN" altLang="en-US" sz="1400" dirty="0"/>
              <a:t>是我国</a:t>
            </a:r>
            <a:r>
              <a:rPr lang="zh-CN" altLang="en-US" sz="1400" dirty="0">
                <a:solidFill>
                  <a:srgbClr val="6F6EB2"/>
                </a:solidFill>
              </a:rPr>
              <a:t>首款可用于口服的补磷制剂</a:t>
            </a:r>
            <a:r>
              <a:rPr lang="zh-CN" altLang="en-US" sz="1400" dirty="0"/>
              <a:t>，填补了国内临床需求空白。该药品的上市为我国低磷血症患者提供了新的治疗手段</a:t>
            </a:r>
            <a:r>
              <a:rPr lang="en-US" altLang="zh-CN" sz="1400" baseline="30000" dirty="0"/>
              <a:t>3</a:t>
            </a:r>
            <a:r>
              <a:rPr lang="zh-CN" altLang="en-US" sz="1400" dirty="0"/>
              <a:t>。</a:t>
            </a:r>
            <a:endParaRPr lang="en-US" altLang="zh-CN" sz="1400" baseline="30000" dirty="0"/>
          </a:p>
          <a:p>
            <a:endParaRPr lang="en-US" altLang="zh-CN" sz="1400" b="0" dirty="0"/>
          </a:p>
          <a:p>
            <a:r>
              <a:rPr lang="zh-CN" altLang="en-US" sz="1400" b="0" dirty="0"/>
              <a:t>纠正低磷血症，改善症状，减少或纠正骨骼畸形，提高生活质量和避免远期并发症和合并症</a:t>
            </a:r>
            <a:r>
              <a:rPr lang="zh-CN" altLang="en-US" sz="1400" b="0" baseline="30000" dirty="0"/>
              <a:t> </a:t>
            </a:r>
            <a:r>
              <a:rPr lang="en-US" altLang="zh-CN" sz="1400" b="0" baseline="30000" dirty="0"/>
              <a:t>4</a:t>
            </a:r>
            <a:r>
              <a:rPr lang="zh-CN" altLang="en-US" sz="1400" b="0" dirty="0"/>
              <a:t>。</a:t>
            </a:r>
            <a:br>
              <a:rPr lang="zh-CN" altLang="en-US" sz="1400" b="0" dirty="0"/>
            </a:br>
            <a:endParaRPr lang="zh-CN" altLang="en-US" sz="1400" b="0" dirty="0"/>
          </a:p>
          <a:p>
            <a:r>
              <a:rPr lang="zh-CN" altLang="en-US" sz="1400" b="0" dirty="0"/>
              <a:t>早期诊治可避免严重骨骼畸形的发生</a:t>
            </a:r>
            <a:r>
              <a:rPr lang="en-US" altLang="zh-CN" sz="1400" b="0" baseline="30000" dirty="0"/>
              <a:t>2</a:t>
            </a:r>
            <a:r>
              <a:rPr lang="zh-CN" altLang="en-US" sz="1400" b="0" dirty="0"/>
              <a:t>。 </a:t>
            </a:r>
            <a:endParaRPr lang="zh-CN" altLang="en-US" sz="1400" b="0" dirty="0"/>
          </a:p>
          <a:p>
            <a:endParaRPr lang="zh-CN" altLang="en-US" b="0" dirty="0"/>
          </a:p>
        </p:txBody>
      </p:sp>
    </p:spTree>
  </p:cSld>
  <p:clrMapOvr>
    <a:masterClrMapping/>
  </p:clrMapOvr>
  <mc:AlternateContent xmlns:mc="http://schemas.openxmlformats.org/markup-compatibility/2006">
    <mc:Choice xmlns:p14="http://schemas.microsoft.com/office/powerpoint/2010/main" Requires="p14">
      <p:transition spd="slow" p14:dur="100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图示 34"/>
          <p:cNvGraphicFramePr/>
          <p:nvPr/>
        </p:nvGraphicFramePr>
        <p:xfrm>
          <a:off x="704739" y="3151212"/>
          <a:ext cx="11449272" cy="2841377"/>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pSp>
        <p:nvGrpSpPr>
          <p:cNvPr id="3" name="组合 2"/>
          <p:cNvGrpSpPr/>
          <p:nvPr/>
        </p:nvGrpSpPr>
        <p:grpSpPr>
          <a:xfrm>
            <a:off x="236687" y="231949"/>
            <a:ext cx="12385376" cy="6768752"/>
            <a:chOff x="236687" y="231949"/>
            <a:chExt cx="12385376" cy="6768752"/>
          </a:xfrm>
        </p:grpSpPr>
        <p:sp>
          <p:nvSpPr>
            <p:cNvPr id="4" name="圆角矩形 3"/>
            <p:cNvSpPr/>
            <p:nvPr/>
          </p:nvSpPr>
          <p:spPr>
            <a:xfrm flipV="1">
              <a:off x="236687" y="231949"/>
              <a:ext cx="12385376" cy="6768752"/>
            </a:xfrm>
            <a:prstGeom prst="roundRect">
              <a:avLst>
                <a:gd name="adj" fmla="val 7066"/>
              </a:avLst>
            </a:prstGeom>
            <a:noFill/>
            <a:ln>
              <a:gradFill>
                <a:gsLst>
                  <a:gs pos="0">
                    <a:srgbClr val="6F6EB2"/>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3">
              <a:schemeClr val="lt1"/>
            </a:lnRef>
            <a:fillRef idx="1">
              <a:schemeClr val="accent3"/>
            </a:fillRef>
            <a:effectRef idx="1">
              <a:schemeClr val="accent3"/>
            </a:effectRef>
            <a:fontRef idx="minor">
              <a:schemeClr val="lt1"/>
            </a:fontRef>
          </p:style>
          <p:txBody>
            <a:bodyPr rtlCol="0" anchor="ctr"/>
            <a:lstStyle/>
            <a:p>
              <a:pPr algn="ctr"/>
              <a:endParaRPr kumimoji="1" lang="zh-CN" altLang="en-US"/>
            </a:p>
          </p:txBody>
        </p:sp>
        <p:sp>
          <p:nvSpPr>
            <p:cNvPr id="5" name="矩形 4"/>
            <p:cNvSpPr/>
            <p:nvPr/>
          </p:nvSpPr>
          <p:spPr>
            <a:xfrm>
              <a:off x="236687" y="231949"/>
              <a:ext cx="8572500"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graphicFrame>
        <p:nvGraphicFramePr>
          <p:cNvPr id="2" name="表格 1"/>
          <p:cNvGraphicFramePr>
            <a:graphicFrameLocks noGrp="1"/>
          </p:cNvGraphicFramePr>
          <p:nvPr/>
        </p:nvGraphicFramePr>
        <p:xfrm>
          <a:off x="-2257" y="7342"/>
          <a:ext cx="8572500" cy="370840"/>
        </p:xfrm>
        <a:graphic>
          <a:graphicData uri="http://schemas.openxmlformats.org/drawingml/2006/table">
            <a:tbl>
              <a:tblPr firstRow="1" bandRow="1">
                <a:tableStyleId>{5C22544A-7EE6-4342-B048-85BDC9FD1C3A}</a:tableStyleId>
              </a:tblPr>
              <a:tblGrid>
                <a:gridCol w="1714500"/>
                <a:gridCol w="1714500"/>
                <a:gridCol w="1714500"/>
                <a:gridCol w="1714500"/>
                <a:gridCol w="1714500"/>
              </a:tblGrid>
              <a:tr h="370840">
                <a:tc>
                  <a:txBody>
                    <a:bodyPr/>
                    <a:lstStyle/>
                    <a:p>
                      <a:pPr marL="0" algn="ctr" defTabSz="914400" rtl="0" eaLnBrk="1" latinLnBrk="0" hangingPunct="1"/>
                      <a:r>
                        <a:rPr lang="zh-CN" altLang="en-US" sz="1200" b="0" i="0" kern="1200" dirty="0">
                          <a:solidFill>
                            <a:schemeClr val="lt1"/>
                          </a:solidFill>
                          <a:latin typeface="微软雅黑 Light" panose="020B0502040204020203" pitchFamily="34" charset="-122"/>
                          <a:ea typeface="微软雅黑 Light" panose="020B0502040204020203" pitchFamily="34" charset="-122"/>
                          <a:cs typeface="+mn-cs"/>
                        </a:rPr>
                        <a:t>基本信息</a:t>
                      </a:r>
                      <a:endParaRPr lang="zh-CN" altLang="en-US" sz="1200" b="0" i="0" kern="1200" dirty="0">
                        <a:solidFill>
                          <a:schemeClr val="lt1"/>
                        </a:solidFill>
                        <a:latin typeface="微软雅黑 Light" panose="020B0502040204020203" pitchFamily="34" charset="-122"/>
                        <a:ea typeface="微软雅黑 Light" panose="020B0502040204020203" pitchFamily="34" charset="-122"/>
                        <a:cs typeface="+mn-cs"/>
                      </a:endParaRPr>
                    </a:p>
                  </a:txBody>
                  <a:tcPr anchor="ctr">
                    <a:solidFill>
                      <a:schemeClr val="accent1"/>
                    </a:solidFill>
                  </a:tcPr>
                </a:tc>
                <a:tc>
                  <a:txBody>
                    <a:bodyPr/>
                    <a:lstStyle/>
                    <a:p>
                      <a:pPr algn="ctr"/>
                      <a:r>
                        <a:rPr lang="zh-CN" altLang="en-US" sz="1200" b="1" kern="1200" dirty="0">
                          <a:solidFill>
                            <a:schemeClr val="lt1"/>
                          </a:solidFill>
                          <a:latin typeface="微软雅黑" panose="020B0503020204020204" pitchFamily="34" charset="-122"/>
                          <a:ea typeface="微软雅黑" panose="020B0503020204020204" pitchFamily="34" charset="-122"/>
                          <a:cs typeface="+mn-cs"/>
                        </a:rPr>
                        <a:t>安全性</a:t>
                      </a:r>
                      <a:endParaRPr lang="zh-CN" altLang="en-US" sz="1200" b="1" kern="1200" dirty="0">
                        <a:solidFill>
                          <a:schemeClr val="lt1"/>
                        </a:solidFill>
                        <a:latin typeface="微软雅黑" panose="020B0503020204020204" pitchFamily="34" charset="-122"/>
                        <a:ea typeface="微软雅黑" panose="020B0503020204020204" pitchFamily="34" charset="-122"/>
                        <a:cs typeface="+mn-cs"/>
                      </a:endParaRPr>
                    </a:p>
                  </a:txBody>
                  <a:tcPr anchor="ctr">
                    <a:solidFill>
                      <a:srgbClr val="6F6EB2"/>
                    </a:solidFill>
                  </a:tcPr>
                </a:tc>
                <a:tc>
                  <a:txBody>
                    <a:bodyPr/>
                    <a:lstStyle/>
                    <a:p>
                      <a:pPr algn="ctr"/>
                      <a:r>
                        <a:rPr lang="zh-CN" altLang="en-US" sz="1200" b="0" i="0" dirty="0">
                          <a:latin typeface="微软雅黑 Light" panose="020B0502040204020203" pitchFamily="34" charset="-122"/>
                          <a:ea typeface="微软雅黑 Light" panose="020B0502040204020203" pitchFamily="34" charset="-122"/>
                        </a:rPr>
                        <a:t>有效性</a:t>
                      </a:r>
                      <a:endParaRPr lang="zh-CN" altLang="en-US" sz="1200" b="0" i="0" dirty="0">
                        <a:latin typeface="微软雅黑 Light" panose="020B0502040204020203" pitchFamily="34" charset="-122"/>
                        <a:ea typeface="微软雅黑 Light" panose="020B0502040204020203" pitchFamily="34" charset="-122"/>
                      </a:endParaRPr>
                    </a:p>
                  </a:txBody>
                  <a:tcPr anchor="ctr"/>
                </a:tc>
                <a:tc>
                  <a:txBody>
                    <a:bodyPr/>
                    <a:lstStyle/>
                    <a:p>
                      <a:pPr algn="ctr"/>
                      <a:r>
                        <a:rPr lang="zh-CN" altLang="en-US" sz="1200" b="0" i="0" dirty="0">
                          <a:latin typeface="微软雅黑 Light" panose="020B0502040204020203" pitchFamily="34" charset="-122"/>
                          <a:ea typeface="微软雅黑 Light" panose="020B0502040204020203" pitchFamily="34" charset="-122"/>
                        </a:rPr>
                        <a:t>创新性</a:t>
                      </a:r>
                      <a:endParaRPr lang="zh-CN" altLang="en-US" sz="1200" b="0" i="0" dirty="0">
                        <a:latin typeface="微软雅黑 Light" panose="020B0502040204020203" pitchFamily="34" charset="-122"/>
                        <a:ea typeface="微软雅黑 Light" panose="020B0502040204020203" pitchFamily="34" charset="-122"/>
                      </a:endParaRPr>
                    </a:p>
                  </a:txBody>
                  <a:tcPr anchor="ctr"/>
                </a:tc>
                <a:tc>
                  <a:txBody>
                    <a:bodyPr/>
                    <a:lstStyle/>
                    <a:p>
                      <a:pPr algn="ctr"/>
                      <a:r>
                        <a:rPr lang="zh-CN" altLang="en-US" sz="1200" b="0" i="0" dirty="0">
                          <a:latin typeface="微软雅黑 Light" panose="020B0502040204020203" pitchFamily="34" charset="-122"/>
                          <a:ea typeface="微软雅黑 Light" panose="020B0502040204020203" pitchFamily="34" charset="-122"/>
                        </a:rPr>
                        <a:t>公平性</a:t>
                      </a:r>
                      <a:endParaRPr lang="zh-CN" altLang="en-US" sz="1200" b="0" i="0" dirty="0">
                        <a:latin typeface="微软雅黑 Light" panose="020B0502040204020203" pitchFamily="34" charset="-122"/>
                        <a:ea typeface="微软雅黑 Light" panose="020B0502040204020203" pitchFamily="34" charset="-122"/>
                      </a:endParaRPr>
                    </a:p>
                  </a:txBody>
                  <a:tcPr anchor="ctr"/>
                </a:tc>
              </a:tr>
            </a:tbl>
          </a:graphicData>
        </a:graphic>
      </p:graphicFrame>
      <p:sp>
        <p:nvSpPr>
          <p:cNvPr id="6" name="矩形 5"/>
          <p:cNvSpPr/>
          <p:nvPr/>
        </p:nvSpPr>
        <p:spPr>
          <a:xfrm>
            <a:off x="4054359" y="699002"/>
            <a:ext cx="4754828" cy="523220"/>
          </a:xfrm>
          <a:prstGeom prst="rect">
            <a:avLst/>
          </a:prstGeom>
        </p:spPr>
        <p:txBody>
          <a:bodyPr wrap="none">
            <a:spAutoFit/>
          </a:bodyPr>
          <a:lstStyle/>
          <a:p>
            <a:r>
              <a:rPr lang="en-US" altLang="zh-CN" sz="2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02</a:t>
            </a:r>
            <a:r>
              <a:rPr lang="zh-CN" altLang="en-US" sz="2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 安全性</a:t>
            </a:r>
            <a:r>
              <a:rPr lang="en-US" altLang="zh-CN" sz="2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dirty="0">
                <a:solidFill>
                  <a:srgbClr val="F08200"/>
                </a:solidFill>
                <a:latin typeface="微软雅黑" panose="020B0503020204020204" pitchFamily="34" charset="-122"/>
                <a:ea typeface="微软雅黑" panose="020B0503020204020204" pitchFamily="34" charset="-122"/>
              </a:rPr>
              <a:t>口服安全性更高</a:t>
            </a:r>
            <a:endParaRPr lang="zh-CN" altLang="en-US" sz="2800" b="1" dirty="0">
              <a:solidFill>
                <a:srgbClr val="F08200"/>
              </a:solidFill>
              <a:latin typeface="微软雅黑" panose="020B0503020204020204" pitchFamily="34" charset="-122"/>
              <a:ea typeface="微软雅黑" panose="020B0503020204020204" pitchFamily="34" charset="-122"/>
            </a:endParaRPr>
          </a:p>
        </p:txBody>
      </p:sp>
      <p:sp>
        <p:nvSpPr>
          <p:cNvPr id="7" name="对角圆角矩形 6"/>
          <p:cNvSpPr/>
          <p:nvPr/>
        </p:nvSpPr>
        <p:spPr>
          <a:xfrm>
            <a:off x="704739" y="1350290"/>
            <a:ext cx="11449272" cy="1784882"/>
          </a:xfrm>
          <a:prstGeom prst="round2Diag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kumimoji="1" lang="zh-CN" altLang="en-US"/>
          </a:p>
        </p:txBody>
      </p:sp>
      <p:sp>
        <p:nvSpPr>
          <p:cNvPr id="8" name="文本框 7"/>
          <p:cNvSpPr txBox="1"/>
          <p:nvPr/>
        </p:nvSpPr>
        <p:spPr>
          <a:xfrm>
            <a:off x="908773" y="992467"/>
            <a:ext cx="11245238" cy="1998689"/>
          </a:xfrm>
          <a:prstGeom prst="rect">
            <a:avLst/>
          </a:prstGeom>
          <a:noFill/>
        </p:spPr>
        <p:txBody>
          <a:bodyPr wrap="square" rtlCol="0" anchor="t">
            <a:spAutoFit/>
          </a:bodyPr>
          <a:lstStyle/>
          <a:p>
            <a:pPr>
              <a:lnSpc>
                <a:spcPct val="200000"/>
              </a:lnSpc>
            </a:pPr>
            <a:r>
              <a:rPr lang="en-US" altLang="zh-CN" b="1" dirty="0">
                <a:solidFill>
                  <a:srgbClr val="6F6EB2"/>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b="1" dirty="0">
                <a:solidFill>
                  <a:srgbClr val="6F6EB2"/>
                </a:solidFill>
                <a:latin typeface="微软雅黑" panose="020B0503020204020204" pitchFamily="34" charset="-122"/>
                <a:ea typeface="微软雅黑" panose="020B0503020204020204" pitchFamily="34" charset="-122"/>
                <a:cs typeface="微软雅黑" panose="020B0503020204020204" pitchFamily="34" charset="-122"/>
              </a:rPr>
              <a:t>不良反应与安全性信息</a:t>
            </a:r>
            <a:r>
              <a:rPr lang="en-US" altLang="zh-CN" b="1" dirty="0">
                <a:solidFill>
                  <a:srgbClr val="6F6EB2"/>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b="1" dirty="0">
              <a:solidFill>
                <a:srgbClr val="6F6EB2"/>
              </a:solidFill>
              <a:latin typeface="微软雅黑" panose="020B0503020204020204" pitchFamily="34" charset="-122"/>
              <a:ea typeface="微软雅黑" panose="020B0503020204020204" pitchFamily="34" charset="-122"/>
              <a:cs typeface="微软雅黑" panose="020B0503020204020204" pitchFamily="34" charset="-122"/>
            </a:endParaRPr>
          </a:p>
          <a:p>
            <a:pPr marL="171450" indent="-171450">
              <a:lnSpc>
                <a:spcPct val="150000"/>
              </a:lnSpc>
              <a:buClr>
                <a:srgbClr val="6F6EB2"/>
              </a:buClr>
              <a:buFont typeface="Wingdings" panose="05000000000000000000" pitchFamily="2" charset="2"/>
              <a:buChar char="Ø"/>
            </a:pPr>
            <a:r>
              <a:rPr lang="zh-CN" altLang="en-US" sz="12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不良反应：</a:t>
            </a:r>
            <a:r>
              <a:rPr lang="zh-CN" altLang="en-US" sz="12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在日本以16例原发性低血磷性佝偻病患者为受试者(3-14岁，平均8.1岁)进行的临床试验中，2例(12.5%)出现不良反应，其中腹痛1例(6.3%)2次，腹泻1例(6.3%)1次，以及过敏性皮炎1例(6.3%)1次。可能会出现过敏性皮炎、腹痛、腹泻等不良反应，应仔细观察并采取适当措施，包括在发现任何异常时停止给药。</a:t>
            </a:r>
            <a:endParaRPr lang="en-US" altLang="zh-CN" sz="12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marL="171450" indent="-171450">
              <a:lnSpc>
                <a:spcPct val="150000"/>
              </a:lnSpc>
              <a:buClr>
                <a:srgbClr val="6F6EB2"/>
              </a:buClr>
              <a:buFont typeface="Wingdings" panose="05000000000000000000" pitchFamily="2" charset="2"/>
              <a:buChar char="Ø"/>
            </a:pPr>
            <a:r>
              <a:rPr lang="zh-CN" altLang="en-US" sz="12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禁忌：</a:t>
            </a:r>
            <a:r>
              <a:rPr lang="zh-CN" altLang="en-US" sz="12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对本品中任何成分过敏者禁用。</a:t>
            </a:r>
            <a:endParaRPr lang="en-US" altLang="zh-CN" sz="12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marL="171450" indent="-171450">
              <a:lnSpc>
                <a:spcPct val="150000"/>
              </a:lnSpc>
              <a:buClr>
                <a:srgbClr val="6F6EB2"/>
              </a:buClr>
              <a:buFont typeface="Wingdings" panose="05000000000000000000" pitchFamily="2" charset="2"/>
              <a:buChar char="Ø"/>
            </a:pPr>
            <a:r>
              <a:rPr lang="zh-CN" altLang="en-US" sz="12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注意事项：</a:t>
            </a:r>
            <a:r>
              <a:rPr lang="zh-CN" altLang="en-US" sz="12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包括肾功能损害、磷酸盐肾病、胃肠道功能障碍、肾脏钙化、甲状腺功能亢进症患者病情恶化、血清钠上升等方面的注意事项。</a:t>
            </a:r>
            <a:endParaRPr lang="en-US" altLang="zh-CN" sz="12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a:p>
            <a:pPr marL="171450" indent="-171450">
              <a:lnSpc>
                <a:spcPct val="150000"/>
              </a:lnSpc>
              <a:buClr>
                <a:srgbClr val="6F6EB2"/>
              </a:buClr>
              <a:buFont typeface="Wingdings" panose="05000000000000000000" pitchFamily="2" charset="2"/>
              <a:buChar char="Ø"/>
            </a:pPr>
            <a:r>
              <a:rPr lang="zh-CN" altLang="en-US" sz="12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药物相互作用：</a:t>
            </a:r>
            <a:r>
              <a:rPr lang="zh-CN" altLang="en-US" sz="12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与含铝制剂同时服用时需注意。铝在消化道内与磷结合，会阻碍磷的吸收。因此，二者合用可能降低本品的疗效。</a:t>
            </a:r>
            <a:endParaRPr lang="en-US" altLang="zh-CN" sz="1200"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矩形 8"/>
          <p:cNvSpPr/>
          <p:nvPr/>
        </p:nvSpPr>
        <p:spPr>
          <a:xfrm>
            <a:off x="936272" y="3112269"/>
            <a:ext cx="1800493" cy="562783"/>
          </a:xfrm>
          <a:prstGeom prst="rect">
            <a:avLst/>
          </a:prstGeom>
        </p:spPr>
        <p:txBody>
          <a:bodyPr wrap="none">
            <a:spAutoFit/>
          </a:bodyPr>
          <a:lstStyle/>
          <a:p>
            <a:pPr>
              <a:lnSpc>
                <a:spcPct val="200000"/>
              </a:lnSpc>
            </a:pPr>
            <a:r>
              <a:rPr lang="en-US" altLang="zh-CN" b="1" dirty="0">
                <a:solidFill>
                  <a:srgbClr val="6F6EB2"/>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b="1" dirty="0">
                <a:solidFill>
                  <a:srgbClr val="6F6EB2"/>
                </a:solidFill>
                <a:latin typeface="微软雅黑" panose="020B0503020204020204" pitchFamily="34" charset="-122"/>
                <a:ea typeface="微软雅黑" panose="020B0503020204020204" pitchFamily="34" charset="-122"/>
                <a:cs typeface="微软雅黑" panose="020B0503020204020204" pitchFamily="34" charset="-122"/>
              </a:rPr>
              <a:t>安全性优势</a:t>
            </a:r>
            <a:r>
              <a:rPr lang="en-US" altLang="zh-CN" b="1" dirty="0">
                <a:solidFill>
                  <a:srgbClr val="6F6EB2"/>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b="1" dirty="0">
              <a:solidFill>
                <a:srgbClr val="6F6EB2"/>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矩形 10"/>
          <p:cNvSpPr/>
          <p:nvPr/>
        </p:nvSpPr>
        <p:spPr>
          <a:xfrm>
            <a:off x="980828" y="5973425"/>
            <a:ext cx="11137179" cy="523220"/>
          </a:xfrm>
          <a:prstGeom prst="rect">
            <a:avLst/>
          </a:prstGeom>
        </p:spPr>
        <p:txBody>
          <a:bodyPr wrap="square">
            <a:spAutoFit/>
          </a:bodyPr>
          <a:lstStyle/>
          <a:p>
            <a:r>
              <a:rPr lang="zh-CN" altLang="en-US" sz="1400" dirty="0">
                <a:latin typeface="微软雅黑" panose="020B0503020204020204" pitchFamily="34" charset="-122"/>
                <a:ea typeface="微软雅黑" panose="020B0503020204020204" pitchFamily="34" charset="-122"/>
                <a:cs typeface="微软雅黑" panose="020B0503020204020204" pitchFamily="34" charset="-122"/>
              </a:rPr>
              <a:t>由于服用磷酸盐后，血磷一过性升高会刺激PTH分泌，长期用药可能引起继发性甲状旁腺功能亢进，加重肾性失磷， 故口服磷酸盐制剂时，常同时使用活性维生素D。</a:t>
            </a:r>
            <a:endParaRPr lang="zh-CN" altLang="en-US" sz="1400"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矩形 11"/>
          <p:cNvSpPr/>
          <p:nvPr/>
        </p:nvSpPr>
        <p:spPr>
          <a:xfrm>
            <a:off x="884759" y="5416525"/>
            <a:ext cx="1800493" cy="562783"/>
          </a:xfrm>
          <a:prstGeom prst="rect">
            <a:avLst/>
          </a:prstGeom>
        </p:spPr>
        <p:txBody>
          <a:bodyPr wrap="none">
            <a:spAutoFit/>
          </a:bodyPr>
          <a:lstStyle/>
          <a:p>
            <a:pPr>
              <a:lnSpc>
                <a:spcPct val="200000"/>
              </a:lnSpc>
            </a:pPr>
            <a:r>
              <a:rPr lang="en-US" altLang="zh-CN" b="1" dirty="0">
                <a:solidFill>
                  <a:srgbClr val="6F6EB2"/>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b="1" dirty="0">
                <a:solidFill>
                  <a:srgbClr val="6F6EB2"/>
                </a:solidFill>
                <a:latin typeface="微软雅黑" panose="020B0503020204020204" pitchFamily="34" charset="-122"/>
                <a:ea typeface="微软雅黑" panose="020B0503020204020204" pitchFamily="34" charset="-122"/>
                <a:cs typeface="微软雅黑" panose="020B0503020204020204" pitchFamily="34" charset="-122"/>
              </a:rPr>
              <a:t>安全性不足</a:t>
            </a:r>
            <a:r>
              <a:rPr lang="en-US" altLang="zh-CN" b="1" dirty="0">
                <a:solidFill>
                  <a:srgbClr val="6F6EB2"/>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b="1" dirty="0">
              <a:solidFill>
                <a:srgbClr val="6F6EB2"/>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6" name="矩形 35"/>
          <p:cNvSpPr/>
          <p:nvPr/>
        </p:nvSpPr>
        <p:spPr>
          <a:xfrm>
            <a:off x="884759" y="6784677"/>
            <a:ext cx="1829347" cy="246221"/>
          </a:xfrm>
          <a:prstGeom prst="rect">
            <a:avLst/>
          </a:prstGeom>
        </p:spPr>
        <p:txBody>
          <a:bodyPr wrap="none">
            <a:spAutoFit/>
          </a:bodyPr>
          <a:lstStyle/>
          <a:p>
            <a:r>
              <a:rPr lang="en-US" altLang="zh-CN" sz="1000" i="1" dirty="0">
                <a:solidFill>
                  <a:srgbClr val="333333"/>
                </a:solidFill>
                <a:highlight>
                  <a:srgbClr val="FFFFFF"/>
                </a:highlight>
                <a:latin typeface="Helvetica Neue"/>
              </a:rPr>
              <a:t>1.</a:t>
            </a:r>
            <a:r>
              <a:rPr lang="zh-CN" altLang="en-US" sz="1000" i="1" dirty="0">
                <a:solidFill>
                  <a:srgbClr val="333333"/>
                </a:solidFill>
                <a:highlight>
                  <a:srgbClr val="FFFFFF"/>
                </a:highlight>
                <a:latin typeface="Helvetica Neue"/>
              </a:rPr>
              <a:t>复合磷酸氢钾注射液说明书</a:t>
            </a:r>
            <a:endParaRPr lang="zh-CN" altLang="en-US" sz="1000" dirty="0"/>
          </a:p>
        </p:txBody>
      </p:sp>
    </p:spTree>
  </p:cSld>
  <p:clrMapOvr>
    <a:masterClrMapping/>
  </p:clrMapOvr>
  <mc:AlternateContent xmlns:mc="http://schemas.openxmlformats.org/markup-compatibility/2006">
    <mc:Choice xmlns:p14="http://schemas.microsoft.com/office/powerpoint/2010/main" Requires="p14">
      <p:transition spd="slow" p14:dur="100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236687" y="231949"/>
            <a:ext cx="12385376" cy="6768752"/>
            <a:chOff x="236687" y="231949"/>
            <a:chExt cx="12385376" cy="6768752"/>
          </a:xfrm>
        </p:grpSpPr>
        <p:sp>
          <p:nvSpPr>
            <p:cNvPr id="4" name="圆角矩形 3"/>
            <p:cNvSpPr/>
            <p:nvPr/>
          </p:nvSpPr>
          <p:spPr>
            <a:xfrm flipV="1">
              <a:off x="236687" y="231949"/>
              <a:ext cx="12385376" cy="6768752"/>
            </a:xfrm>
            <a:prstGeom prst="roundRect">
              <a:avLst>
                <a:gd name="adj" fmla="val 7066"/>
              </a:avLst>
            </a:prstGeom>
            <a:noFill/>
            <a:ln>
              <a:gradFill>
                <a:gsLst>
                  <a:gs pos="0">
                    <a:srgbClr val="6F6EB2"/>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3">
              <a:schemeClr val="lt1"/>
            </a:lnRef>
            <a:fillRef idx="1">
              <a:schemeClr val="accent3"/>
            </a:fillRef>
            <a:effectRef idx="1">
              <a:schemeClr val="accent3"/>
            </a:effectRef>
            <a:fontRef idx="minor">
              <a:schemeClr val="lt1"/>
            </a:fontRef>
          </p:style>
          <p:txBody>
            <a:bodyPr rtlCol="0" anchor="ctr"/>
            <a:lstStyle/>
            <a:p>
              <a:pPr algn="ctr"/>
              <a:endParaRPr kumimoji="1" lang="zh-CN" altLang="en-US"/>
            </a:p>
          </p:txBody>
        </p:sp>
        <p:sp>
          <p:nvSpPr>
            <p:cNvPr id="5" name="矩形 4"/>
            <p:cNvSpPr/>
            <p:nvPr/>
          </p:nvSpPr>
          <p:spPr>
            <a:xfrm>
              <a:off x="236687" y="231949"/>
              <a:ext cx="8572500"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graphicFrame>
        <p:nvGraphicFramePr>
          <p:cNvPr id="2" name="表格 1"/>
          <p:cNvGraphicFramePr>
            <a:graphicFrameLocks noGrp="1"/>
          </p:cNvGraphicFramePr>
          <p:nvPr/>
        </p:nvGraphicFramePr>
        <p:xfrm>
          <a:off x="-2257" y="7342"/>
          <a:ext cx="8572500" cy="370840"/>
        </p:xfrm>
        <a:graphic>
          <a:graphicData uri="http://schemas.openxmlformats.org/drawingml/2006/table">
            <a:tbl>
              <a:tblPr firstRow="1" bandRow="1">
                <a:tableStyleId>{5C22544A-7EE6-4342-B048-85BDC9FD1C3A}</a:tableStyleId>
              </a:tblPr>
              <a:tblGrid>
                <a:gridCol w="1714500"/>
                <a:gridCol w="1714500"/>
                <a:gridCol w="1714500"/>
                <a:gridCol w="1714500"/>
                <a:gridCol w="1714500"/>
              </a:tblGrid>
              <a:tr h="370840">
                <a:tc>
                  <a:txBody>
                    <a:bodyPr/>
                    <a:lstStyle/>
                    <a:p>
                      <a:pPr marL="0" algn="ctr" defTabSz="914400" rtl="0" eaLnBrk="1" latinLnBrk="0" hangingPunct="1"/>
                      <a:r>
                        <a:rPr lang="zh-CN" altLang="en-US" sz="1200" b="0" i="0" kern="1200" dirty="0">
                          <a:solidFill>
                            <a:schemeClr val="lt1"/>
                          </a:solidFill>
                          <a:latin typeface="微软雅黑 Light" panose="020B0502040204020203" pitchFamily="34" charset="-122"/>
                          <a:ea typeface="微软雅黑 Light" panose="020B0502040204020203" pitchFamily="34" charset="-122"/>
                          <a:cs typeface="+mn-cs"/>
                        </a:rPr>
                        <a:t>基本信息</a:t>
                      </a:r>
                      <a:endParaRPr lang="zh-CN" altLang="en-US" sz="1200" b="0" i="0" kern="1200" dirty="0">
                        <a:solidFill>
                          <a:schemeClr val="lt1"/>
                        </a:solidFill>
                        <a:latin typeface="微软雅黑 Light" panose="020B0502040204020203" pitchFamily="34" charset="-122"/>
                        <a:ea typeface="微软雅黑 Light" panose="020B0502040204020203" pitchFamily="34" charset="-122"/>
                        <a:cs typeface="+mn-cs"/>
                      </a:endParaRPr>
                    </a:p>
                  </a:txBody>
                  <a:tcPr anchor="ctr">
                    <a:solidFill>
                      <a:schemeClr val="accent1"/>
                    </a:solidFill>
                  </a:tcPr>
                </a:tc>
                <a:tc>
                  <a:txBody>
                    <a:bodyPr/>
                    <a:lstStyle/>
                    <a:p>
                      <a:pPr algn="ctr"/>
                      <a:r>
                        <a:rPr lang="zh-CN" altLang="en-US" sz="1200" b="0" i="0" dirty="0">
                          <a:latin typeface="微软雅黑 Light" panose="020B0502040204020203" pitchFamily="34" charset="-122"/>
                          <a:ea typeface="微软雅黑 Light" panose="020B0502040204020203" pitchFamily="34" charset="-122"/>
                        </a:rPr>
                        <a:t>安全性</a:t>
                      </a:r>
                      <a:endParaRPr lang="zh-CN" altLang="en-US" sz="1200" b="0" i="0" dirty="0">
                        <a:latin typeface="微软雅黑 Light" panose="020B0502040204020203" pitchFamily="34" charset="-122"/>
                        <a:ea typeface="微软雅黑 Light" panose="020B0502040204020203" pitchFamily="34" charset="-122"/>
                      </a:endParaRPr>
                    </a:p>
                  </a:txBody>
                  <a:tcPr anchor="ctr"/>
                </a:tc>
                <a:tc>
                  <a:txBody>
                    <a:bodyPr/>
                    <a:lstStyle/>
                    <a:p>
                      <a:pPr algn="ctr"/>
                      <a:r>
                        <a:rPr lang="zh-CN" altLang="en-US" sz="1200" b="1" kern="1200" dirty="0">
                          <a:solidFill>
                            <a:schemeClr val="lt1"/>
                          </a:solidFill>
                          <a:latin typeface="微软雅黑" panose="020B0503020204020204" pitchFamily="34" charset="-122"/>
                          <a:ea typeface="微软雅黑" panose="020B0503020204020204" pitchFamily="34" charset="-122"/>
                          <a:cs typeface="+mn-cs"/>
                        </a:rPr>
                        <a:t>有效性</a:t>
                      </a:r>
                      <a:endParaRPr lang="zh-CN" altLang="en-US" sz="1200" b="1" kern="1200" dirty="0">
                        <a:solidFill>
                          <a:schemeClr val="lt1"/>
                        </a:solidFill>
                        <a:latin typeface="微软雅黑" panose="020B0503020204020204" pitchFamily="34" charset="-122"/>
                        <a:ea typeface="微软雅黑" panose="020B0503020204020204" pitchFamily="34" charset="-122"/>
                        <a:cs typeface="+mn-cs"/>
                      </a:endParaRPr>
                    </a:p>
                  </a:txBody>
                  <a:tcPr anchor="ctr">
                    <a:solidFill>
                      <a:srgbClr val="6F6EB2"/>
                    </a:solidFill>
                  </a:tcPr>
                </a:tc>
                <a:tc>
                  <a:txBody>
                    <a:bodyPr/>
                    <a:lstStyle/>
                    <a:p>
                      <a:pPr algn="ctr"/>
                      <a:r>
                        <a:rPr lang="zh-CN" altLang="en-US" sz="1200" b="0" i="0" dirty="0">
                          <a:latin typeface="微软雅黑 Light" panose="020B0502040204020203" pitchFamily="34" charset="-122"/>
                          <a:ea typeface="微软雅黑 Light" panose="020B0502040204020203" pitchFamily="34" charset="-122"/>
                        </a:rPr>
                        <a:t>创新性</a:t>
                      </a:r>
                      <a:endParaRPr lang="zh-CN" altLang="en-US" sz="1200" b="0" i="0" dirty="0">
                        <a:latin typeface="微软雅黑 Light" panose="020B0502040204020203" pitchFamily="34" charset="-122"/>
                        <a:ea typeface="微软雅黑 Light" panose="020B0502040204020203" pitchFamily="34" charset="-122"/>
                      </a:endParaRPr>
                    </a:p>
                  </a:txBody>
                  <a:tcPr anchor="ctr"/>
                </a:tc>
                <a:tc>
                  <a:txBody>
                    <a:bodyPr/>
                    <a:lstStyle/>
                    <a:p>
                      <a:pPr algn="ctr"/>
                      <a:r>
                        <a:rPr lang="zh-CN" altLang="en-US" sz="1200" b="0" i="0" dirty="0">
                          <a:latin typeface="微软雅黑 Light" panose="020B0502040204020203" pitchFamily="34" charset="-122"/>
                          <a:ea typeface="微软雅黑 Light" panose="020B0502040204020203" pitchFamily="34" charset="-122"/>
                        </a:rPr>
                        <a:t>公平性</a:t>
                      </a:r>
                      <a:endParaRPr lang="zh-CN" altLang="en-US" sz="1200" b="0" i="0" dirty="0">
                        <a:latin typeface="微软雅黑 Light" panose="020B0502040204020203" pitchFamily="34" charset="-122"/>
                        <a:ea typeface="微软雅黑 Light" panose="020B0502040204020203" pitchFamily="34" charset="-122"/>
                      </a:endParaRPr>
                    </a:p>
                  </a:txBody>
                  <a:tcPr anchor="ctr"/>
                </a:tc>
              </a:tr>
            </a:tbl>
          </a:graphicData>
        </a:graphic>
      </p:graphicFrame>
      <p:sp>
        <p:nvSpPr>
          <p:cNvPr id="7" name="矩形 6"/>
          <p:cNvSpPr/>
          <p:nvPr/>
        </p:nvSpPr>
        <p:spPr>
          <a:xfrm>
            <a:off x="3692887" y="736004"/>
            <a:ext cx="5472973" cy="523220"/>
          </a:xfrm>
          <a:prstGeom prst="rect">
            <a:avLst/>
          </a:prstGeom>
        </p:spPr>
        <p:txBody>
          <a:bodyPr wrap="none">
            <a:spAutoFit/>
          </a:bodyPr>
          <a:lstStyle/>
          <a:p>
            <a:r>
              <a:rPr lang="en-US" altLang="zh-CN" sz="2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03</a:t>
            </a:r>
            <a:r>
              <a:rPr lang="zh-CN" altLang="en-US" sz="2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 有效性</a:t>
            </a:r>
            <a:r>
              <a:rPr lang="en-US" altLang="zh-CN" sz="2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dirty="0">
                <a:solidFill>
                  <a:srgbClr val="F08200"/>
                </a:solidFill>
                <a:latin typeface="微软雅黑" panose="020B0503020204020204" pitchFamily="34" charset="-122"/>
                <a:ea typeface="微软雅黑" panose="020B0503020204020204" pitchFamily="34" charset="-122"/>
              </a:rPr>
              <a:t>国内外指南一线推荐</a:t>
            </a:r>
            <a:endParaRPr lang="zh-CN" altLang="en-US" sz="2800" b="1" dirty="0">
              <a:solidFill>
                <a:srgbClr val="F08200"/>
              </a:solidFill>
              <a:latin typeface="微软雅黑" panose="020B0503020204020204" pitchFamily="34" charset="-122"/>
              <a:ea typeface="微软雅黑" panose="020B0503020204020204" pitchFamily="34" charset="-122"/>
            </a:endParaRPr>
          </a:p>
        </p:txBody>
      </p:sp>
      <p:graphicFrame>
        <p:nvGraphicFramePr>
          <p:cNvPr id="8" name="表格 7"/>
          <p:cNvGraphicFramePr>
            <a:graphicFrameLocks noGrp="1"/>
          </p:cNvGraphicFramePr>
          <p:nvPr/>
        </p:nvGraphicFramePr>
        <p:xfrm>
          <a:off x="344696" y="1483831"/>
          <a:ext cx="12169353" cy="5156831"/>
        </p:xfrm>
        <a:graphic>
          <a:graphicData uri="http://schemas.openxmlformats.org/drawingml/2006/table">
            <a:tbl>
              <a:tblPr firstRow="1" bandRow="1">
                <a:tableStyleId>{21E4AEA4-8DFA-4A89-87EB-49C32662AFE0}</a:tableStyleId>
              </a:tblPr>
              <a:tblGrid>
                <a:gridCol w="970562"/>
                <a:gridCol w="973654"/>
                <a:gridCol w="3132569"/>
                <a:gridCol w="7092568"/>
              </a:tblGrid>
              <a:tr h="401759">
                <a:tc>
                  <a:txBody>
                    <a:bodyPr/>
                    <a:lstStyle/>
                    <a:p>
                      <a:pPr algn="ctr">
                        <a:spcAft>
                          <a:spcPts val="0"/>
                        </a:spcAft>
                      </a:pPr>
                      <a:r>
                        <a:rPr lang="zh-CN" sz="1400" b="1" kern="100" dirty="0">
                          <a:effectLst/>
                          <a:latin typeface="微软雅黑" panose="020B0503020204020204" pitchFamily="34" charset="-122"/>
                          <a:ea typeface="微软雅黑" panose="020B0503020204020204" pitchFamily="34" charset="-122"/>
                          <a:cs typeface="Times New Roman" panose="02020603050405020304" pitchFamily="18" charset="0"/>
                        </a:rPr>
                        <a:t>区域</a:t>
                      </a:r>
                      <a:endParaRPr lang="zh-CN" sz="1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rgbClr val="6F6EB2"/>
                    </a:solidFill>
                  </a:tcPr>
                </a:tc>
                <a:tc>
                  <a:txBody>
                    <a:bodyPr/>
                    <a:lstStyle/>
                    <a:p>
                      <a:pPr algn="ctr">
                        <a:spcAft>
                          <a:spcPts val="0"/>
                        </a:spcAft>
                      </a:pPr>
                      <a:r>
                        <a:rPr lang="zh-CN" sz="1400" b="1" kern="100" dirty="0">
                          <a:effectLst/>
                          <a:latin typeface="微软雅黑" panose="020B0503020204020204" pitchFamily="34" charset="-122"/>
                          <a:ea typeface="微软雅黑" panose="020B0503020204020204" pitchFamily="34" charset="-122"/>
                          <a:cs typeface="Times New Roman" panose="02020603050405020304" pitchFamily="18" charset="0"/>
                        </a:rPr>
                        <a:t>发表时间</a:t>
                      </a:r>
                      <a:endParaRPr lang="zh-CN" sz="1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rgbClr val="6F6EB2"/>
                    </a:solidFill>
                  </a:tcPr>
                </a:tc>
                <a:tc>
                  <a:txBody>
                    <a:bodyPr/>
                    <a:lstStyle/>
                    <a:p>
                      <a:pPr algn="ctr">
                        <a:spcAft>
                          <a:spcPts val="0"/>
                        </a:spcAft>
                      </a:pPr>
                      <a:r>
                        <a:rPr lang="zh-CN" sz="1400" b="1" kern="100" dirty="0">
                          <a:effectLst/>
                          <a:latin typeface="微软雅黑" panose="020B0503020204020204" pitchFamily="34" charset="-122"/>
                          <a:ea typeface="微软雅黑" panose="020B0503020204020204" pitchFamily="34" charset="-122"/>
                          <a:cs typeface="Times New Roman" panose="02020603050405020304" pitchFamily="18" charset="0"/>
                        </a:rPr>
                        <a:t>指南名称</a:t>
                      </a:r>
                      <a:endParaRPr lang="zh-CN" sz="1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rgbClr val="6F6EB2"/>
                    </a:solidFill>
                  </a:tcPr>
                </a:tc>
                <a:tc>
                  <a:txBody>
                    <a:bodyPr/>
                    <a:lstStyle/>
                    <a:p>
                      <a:pPr algn="ctr">
                        <a:spcAft>
                          <a:spcPts val="0"/>
                        </a:spcAft>
                      </a:pPr>
                      <a:r>
                        <a:rPr lang="zh-CN" sz="1400" b="1" kern="100" dirty="0">
                          <a:effectLst/>
                          <a:latin typeface="微软雅黑" panose="020B0503020204020204" pitchFamily="34" charset="-122"/>
                          <a:ea typeface="微软雅黑" panose="020B0503020204020204" pitchFamily="34" charset="-122"/>
                          <a:cs typeface="Times New Roman" panose="02020603050405020304" pitchFamily="18" charset="0"/>
                        </a:rPr>
                        <a:t>推荐内容</a:t>
                      </a:r>
                      <a:endParaRPr lang="zh-CN" sz="14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rgbClr val="6F6EB2"/>
                    </a:solidFill>
                  </a:tcPr>
                </a:tc>
              </a:tr>
              <a:tr h="495320">
                <a:tc>
                  <a:txBody>
                    <a:bodyPr/>
                    <a:lstStyle/>
                    <a:p>
                      <a:pPr algn="ctr">
                        <a:spcAft>
                          <a:spcPts val="0"/>
                        </a:spcAft>
                      </a:pP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中国</a:t>
                      </a:r>
                      <a:endPar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bg1"/>
                    </a:solidFill>
                  </a:tcPr>
                </a:tc>
                <a:tc>
                  <a:txBody>
                    <a:bodyPr/>
                    <a:lstStyle/>
                    <a:p>
                      <a:pPr algn="ctr">
                        <a:spcAft>
                          <a:spcPts val="0"/>
                        </a:spcAft>
                      </a:pP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2022</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年</a:t>
                      </a:r>
                      <a:endPar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bg1"/>
                    </a:solidFill>
                  </a:tcPr>
                </a:tc>
                <a:tc>
                  <a:txBody>
                    <a:bodyPr/>
                    <a:lstStyle/>
                    <a:p>
                      <a:pPr algn="just">
                        <a:spcAft>
                          <a:spcPts val="0"/>
                        </a:spcAft>
                      </a:pP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中国低血磷性佝偻病</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骨软化症诊疗指南</a:t>
                      </a:r>
                      <a:endPar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bg1"/>
                    </a:solidFill>
                  </a:tcPr>
                </a:tc>
                <a:tc>
                  <a:txBody>
                    <a:bodyPr/>
                    <a:lstStyle/>
                    <a:p>
                      <a:pPr algn="just">
                        <a:spcAft>
                          <a:spcPts val="0"/>
                        </a:spcAft>
                      </a:pPr>
                      <a:r>
                        <a:rPr lang="zh-CN" sz="1200" b="1" kern="100" dirty="0">
                          <a:solidFill>
                            <a:srgbClr val="F08200"/>
                          </a:solidFill>
                          <a:effectLst/>
                          <a:latin typeface="微软雅黑" panose="020B0503020204020204" pitchFamily="34" charset="-122"/>
                          <a:ea typeface="微软雅黑" panose="020B0503020204020204" pitchFamily="34" charset="-122"/>
                          <a:cs typeface="Times New Roman" panose="02020603050405020304" pitchFamily="18" charset="0"/>
                        </a:rPr>
                        <a:t>磷酸盐补充是低血磷性佝偻病</a:t>
                      </a:r>
                      <a:r>
                        <a:rPr lang="en-US" sz="1200" b="1" kern="100" dirty="0">
                          <a:solidFill>
                            <a:srgbClr val="F08200"/>
                          </a:solidFill>
                          <a:effectLst/>
                          <a:latin typeface="微软雅黑" panose="020B0503020204020204" pitchFamily="34" charset="-122"/>
                          <a:ea typeface="微软雅黑" panose="020B0503020204020204" pitchFamily="34" charset="-122"/>
                          <a:cs typeface="Times New Roman" panose="02020603050405020304" pitchFamily="18" charset="0"/>
                        </a:rPr>
                        <a:t>/</a:t>
                      </a:r>
                      <a:r>
                        <a:rPr lang="zh-CN" sz="1200" b="1" kern="100" dirty="0">
                          <a:solidFill>
                            <a:srgbClr val="F08200"/>
                          </a:solidFill>
                          <a:effectLst/>
                          <a:latin typeface="微软雅黑" panose="020B0503020204020204" pitchFamily="34" charset="-122"/>
                          <a:ea typeface="微软雅黑" panose="020B0503020204020204" pitchFamily="34" charset="-122"/>
                          <a:cs typeface="Times New Roman" panose="02020603050405020304" pitchFamily="18" charset="0"/>
                        </a:rPr>
                        <a:t>骨软化症的基本治疗</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，推荐的口服磷酸盐起始剂量（以元素磷计算）为每天</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20</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60 mg/kg</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体重（每天</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0.7</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2.0 mmol/kg</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a:t>
                      </a:r>
                      <a:endPar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bg1"/>
                    </a:solidFill>
                  </a:tcPr>
                </a:tc>
              </a:tr>
              <a:tr h="495320">
                <a:tc>
                  <a:txBody>
                    <a:bodyPr/>
                    <a:lstStyle/>
                    <a:p>
                      <a:pPr algn="ctr">
                        <a:spcAft>
                          <a:spcPts val="0"/>
                        </a:spcAft>
                      </a:pP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中国</a:t>
                      </a:r>
                      <a:endPar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tc>
                <a:tc>
                  <a:txBody>
                    <a:bodyPr/>
                    <a:lstStyle/>
                    <a:p>
                      <a:pPr algn="ctr">
                        <a:spcAft>
                          <a:spcPts val="0"/>
                        </a:spcAft>
                      </a:pPr>
                      <a:r>
                        <a:rPr lang="en-US" sz="1200" kern="100">
                          <a:effectLst/>
                          <a:latin typeface="微软雅黑" panose="020B0503020204020204" pitchFamily="34" charset="-122"/>
                          <a:ea typeface="微软雅黑" panose="020B0503020204020204" pitchFamily="34" charset="-122"/>
                          <a:cs typeface="Times New Roman" panose="02020603050405020304" pitchFamily="18" charset="0"/>
                        </a:rPr>
                        <a:t>2022</a:t>
                      </a:r>
                      <a:r>
                        <a:rPr lang="zh-CN" sz="1200" kern="100">
                          <a:effectLst/>
                          <a:latin typeface="微软雅黑" panose="020B0503020204020204" pitchFamily="34" charset="-122"/>
                          <a:ea typeface="微软雅黑" panose="020B0503020204020204" pitchFamily="34" charset="-122"/>
                          <a:cs typeface="Times New Roman" panose="02020603050405020304" pitchFamily="18" charset="0"/>
                        </a:rPr>
                        <a:t>年</a:t>
                      </a:r>
                      <a:endParaRPr lang="zh-CN" sz="12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tc>
                <a:tc>
                  <a:txBody>
                    <a:bodyPr/>
                    <a:lstStyle/>
                    <a:p>
                      <a:pPr algn="just">
                        <a:spcAft>
                          <a:spcPts val="0"/>
                        </a:spcAft>
                      </a:pP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儿童</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X</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连锁低磷性佝偻病诊治与管理专家共识</a:t>
                      </a:r>
                      <a:endPar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tc>
                <a:tc>
                  <a:txBody>
                    <a:bodyPr/>
                    <a:lstStyle/>
                    <a:p>
                      <a:pPr algn="just">
                        <a:spcAft>
                          <a:spcPts val="0"/>
                        </a:spcAft>
                      </a:pPr>
                      <a:r>
                        <a:rPr lang="zh-CN" altLang="zh-CN" sz="1200" b="1" kern="100" dirty="0">
                          <a:solidFill>
                            <a:srgbClr val="F08200"/>
                          </a:solidFill>
                          <a:effectLst/>
                          <a:latin typeface="微软雅黑" panose="020B0503020204020204" pitchFamily="34" charset="-122"/>
                          <a:ea typeface="微软雅黑" panose="020B0503020204020204" pitchFamily="34" charset="-122"/>
                          <a:cs typeface="Times New Roman" panose="02020603050405020304" pitchFamily="18" charset="0"/>
                        </a:rPr>
                        <a:t>传统治疗</a:t>
                      </a:r>
                      <a:r>
                        <a:rPr lang="zh-CN" sz="1200" b="1" kern="100" dirty="0">
                          <a:solidFill>
                            <a:srgbClr val="F08200"/>
                          </a:solidFill>
                          <a:effectLst/>
                          <a:latin typeface="微软雅黑" panose="020B0503020204020204" pitchFamily="34" charset="-122"/>
                          <a:ea typeface="微软雅黑" panose="020B0503020204020204" pitchFamily="34" charset="-122"/>
                          <a:cs typeface="Times New Roman" panose="02020603050405020304" pitchFamily="18" charset="0"/>
                        </a:rPr>
                        <a:t>主要指磷酸盐制剂</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和活性维生素</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D</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联合治疗。传统治疗应</a:t>
                      </a:r>
                      <a:r>
                        <a:rPr lang="zh-CN" sz="1200" b="1" kern="100" dirty="0">
                          <a:effectLst/>
                          <a:latin typeface="微软雅黑" panose="020B0503020204020204" pitchFamily="34" charset="-122"/>
                          <a:ea typeface="微软雅黑" panose="020B0503020204020204" pitchFamily="34" charset="-122"/>
                          <a:cs typeface="Times New Roman" panose="02020603050405020304" pitchFamily="18" charset="0"/>
                        </a:rPr>
                        <a:t>持续至生长发育完成（骨骺闭合）。</a:t>
                      </a:r>
                      <a:endParaRPr lang="zh-CN" sz="1200" b="1"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tc>
              </a:tr>
              <a:tr h="495320">
                <a:tc>
                  <a:txBody>
                    <a:bodyPr/>
                    <a:lstStyle/>
                    <a:p>
                      <a:pPr algn="ctr">
                        <a:spcAft>
                          <a:spcPts val="0"/>
                        </a:spcAft>
                      </a:pP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中国</a:t>
                      </a:r>
                      <a:endPar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bg1"/>
                    </a:solidFill>
                  </a:tcPr>
                </a:tc>
                <a:tc>
                  <a:txBody>
                    <a:bodyPr/>
                    <a:lstStyle/>
                    <a:p>
                      <a:pPr algn="ctr">
                        <a:spcAft>
                          <a:spcPts val="0"/>
                        </a:spcAft>
                      </a:pP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2022</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年</a:t>
                      </a:r>
                      <a:endPar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bg1"/>
                    </a:solidFill>
                  </a:tcPr>
                </a:tc>
                <a:tc>
                  <a:txBody>
                    <a:bodyPr/>
                    <a:lstStyle/>
                    <a:p>
                      <a:pPr algn="just">
                        <a:spcAft>
                          <a:spcPts val="0"/>
                        </a:spcAft>
                      </a:pP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X</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连锁显性遗传性低磷血症性佝偻病诊治专家共识</a:t>
                      </a:r>
                      <a:endPar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bg1"/>
                    </a:solidFill>
                  </a:tcPr>
                </a:tc>
                <a:tc>
                  <a:txBody>
                    <a:bodyPr/>
                    <a:lstStyle/>
                    <a:p>
                      <a:pPr algn="just">
                        <a:spcAft>
                          <a:spcPts val="0"/>
                        </a:spcAft>
                      </a:pPr>
                      <a:r>
                        <a:rPr lang="zh-CN" altLang="en-US" sz="1200" b="1" kern="100" dirty="0">
                          <a:solidFill>
                            <a:srgbClr val="F08200"/>
                          </a:solidFill>
                          <a:effectLst/>
                          <a:latin typeface="微软雅黑" panose="020B0503020204020204" pitchFamily="34" charset="-122"/>
                          <a:ea typeface="微软雅黑" panose="020B0503020204020204" pitchFamily="34" charset="-122"/>
                          <a:cs typeface="Times New Roman" panose="02020603050405020304" pitchFamily="18" charset="0"/>
                        </a:rPr>
                        <a:t>传统疗法为磷酸盐联合骨化三醇，治疗越早效果越好</a:t>
                      </a:r>
                      <a:r>
                        <a:rPr lang="zh-CN" sz="1200" b="1"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部分患者可恢复下肢生物力学轴和步态，改善生长发育、骨骼和牙齿矿化和肌肉功能。</a:t>
                      </a:r>
                      <a:endPar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bg1"/>
                    </a:solidFill>
                  </a:tcPr>
                </a:tc>
              </a:tr>
              <a:tr h="693448">
                <a:tc>
                  <a:txBody>
                    <a:bodyPr/>
                    <a:lstStyle/>
                    <a:p>
                      <a:pPr algn="ctr">
                        <a:spcAft>
                          <a:spcPts val="0"/>
                        </a:spcAft>
                      </a:pPr>
                      <a:r>
                        <a:rPr lang="zh-CN" sz="1200" kern="100">
                          <a:effectLst/>
                          <a:latin typeface="微软雅黑" panose="020B0503020204020204" pitchFamily="34" charset="-122"/>
                          <a:ea typeface="微软雅黑" panose="020B0503020204020204" pitchFamily="34" charset="-122"/>
                          <a:cs typeface="Times New Roman" panose="02020603050405020304" pitchFamily="18" charset="0"/>
                        </a:rPr>
                        <a:t>中国</a:t>
                      </a:r>
                      <a:endParaRPr lang="zh-CN" sz="12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tc>
                <a:tc>
                  <a:txBody>
                    <a:bodyPr/>
                    <a:lstStyle/>
                    <a:p>
                      <a:pPr algn="ctr">
                        <a:spcAft>
                          <a:spcPts val="0"/>
                        </a:spcAft>
                      </a:pP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2019</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年</a:t>
                      </a:r>
                      <a:endPar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tc>
                <a:tc>
                  <a:txBody>
                    <a:bodyPr/>
                    <a:lstStyle/>
                    <a:p>
                      <a:pPr algn="just">
                        <a:spcAft>
                          <a:spcPts val="0"/>
                        </a:spcAft>
                      </a:pPr>
                      <a:r>
                        <a:rPr lang="zh-CN" sz="1200" kern="100" dirty="0">
                          <a:solidFill>
                            <a:srgbClr val="6F6EB2"/>
                          </a:solidFill>
                          <a:effectLst/>
                          <a:latin typeface="微软雅黑" panose="020B0503020204020204" pitchFamily="34" charset="-122"/>
                          <a:ea typeface="微软雅黑" panose="020B0503020204020204" pitchFamily="34" charset="-122"/>
                          <a:cs typeface="Times New Roman" panose="02020603050405020304" pitchFamily="18" charset="0"/>
                        </a:rPr>
                        <a:t>罕见病诊疗指南</a:t>
                      </a:r>
                      <a:endParaRPr lang="zh-CN" sz="1200" kern="100" dirty="0">
                        <a:solidFill>
                          <a:srgbClr val="6F6EB2"/>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tc>
                <a:tc>
                  <a:txBody>
                    <a:bodyPr/>
                    <a:lstStyle/>
                    <a:p>
                      <a:pPr algn="just">
                        <a:spcAft>
                          <a:spcPts val="0"/>
                        </a:spcAft>
                      </a:pPr>
                      <a:r>
                        <a:rPr lang="zh-CN" altLang="en-US" sz="1200" b="1" kern="100" dirty="0">
                          <a:solidFill>
                            <a:srgbClr val="F08200"/>
                          </a:solidFill>
                          <a:effectLst/>
                          <a:latin typeface="微软雅黑" panose="020B0503020204020204" pitchFamily="34" charset="-122"/>
                          <a:ea typeface="微软雅黑" panose="020B0503020204020204" pitchFamily="34" charset="-122"/>
                          <a:cs typeface="Times New Roman" panose="02020603050405020304" pitchFamily="18" charset="0"/>
                        </a:rPr>
                        <a:t>针对无法解除病因或遗传性低磷佝偻病，通常建议给予中性磷</a:t>
                      </a:r>
                      <a:r>
                        <a:rPr lang="zh-CN" sz="1200" b="1" kern="100" dirty="0">
                          <a:effectLst/>
                          <a:latin typeface="微软雅黑" panose="020B0503020204020204" pitchFamily="34" charset="-122"/>
                          <a:ea typeface="微软雅黑" panose="020B0503020204020204" pitchFamily="34" charset="-122"/>
                          <a:cs typeface="Times New Roman" panose="02020603050405020304" pitchFamily="18" charset="0"/>
                        </a:rPr>
                        <a:t>和活性维生素</a:t>
                      </a:r>
                      <a:r>
                        <a:rPr lang="en-US" sz="1200" b="1" kern="100" dirty="0">
                          <a:effectLst/>
                          <a:latin typeface="微软雅黑" panose="020B0503020204020204" pitchFamily="34" charset="-122"/>
                          <a:ea typeface="微软雅黑" panose="020B0503020204020204" pitchFamily="34" charset="-122"/>
                          <a:cs typeface="Times New Roman" panose="02020603050405020304" pitchFamily="18" charset="0"/>
                        </a:rPr>
                        <a:t>D</a:t>
                      </a:r>
                      <a:r>
                        <a:rPr lang="zh-CN" sz="1200" b="1" kern="100" dirty="0">
                          <a:effectLst/>
                          <a:latin typeface="微软雅黑" panose="020B0503020204020204" pitchFamily="34" charset="-122"/>
                          <a:ea typeface="微软雅黑" panose="020B0503020204020204" pitchFamily="34" charset="-122"/>
                          <a:cs typeface="Times New Roman" panose="02020603050405020304" pitchFamily="18" charset="0"/>
                        </a:rPr>
                        <a:t>的治疗</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，一般给予骨化三醇</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30</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60ng/</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kg·d</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0.5</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1.0µg</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，分</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2</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次服用），磷元素</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1</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4g/d</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，分</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5</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6</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次服用，一般不建议补充钙剂。</a:t>
                      </a:r>
                      <a:endPar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tc>
              </a:tr>
              <a:tr h="495320">
                <a:tc>
                  <a:txBody>
                    <a:bodyPr/>
                    <a:lstStyle/>
                    <a:p>
                      <a:pPr algn="ctr">
                        <a:spcAft>
                          <a:spcPts val="0"/>
                        </a:spcAft>
                      </a:pP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中国</a:t>
                      </a:r>
                      <a:endPar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bg1"/>
                    </a:solidFill>
                  </a:tcPr>
                </a:tc>
                <a:tc>
                  <a:txBody>
                    <a:bodyPr/>
                    <a:lstStyle/>
                    <a:p>
                      <a:pPr algn="ctr">
                        <a:spcAft>
                          <a:spcPts val="0"/>
                        </a:spcAft>
                      </a:pP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2021</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年</a:t>
                      </a:r>
                      <a:endPar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bg1"/>
                    </a:solidFill>
                  </a:tcPr>
                </a:tc>
                <a:tc>
                  <a:txBody>
                    <a:bodyPr/>
                    <a:lstStyle/>
                    <a:p>
                      <a:pPr algn="just">
                        <a:spcAft>
                          <a:spcPts val="0"/>
                        </a:spcAft>
                      </a:pPr>
                      <a:r>
                        <a:rPr lang="zh-CN" sz="1200" kern="100" dirty="0">
                          <a:solidFill>
                            <a:srgbClr val="6F6EB2"/>
                          </a:solidFill>
                          <a:effectLst/>
                          <a:latin typeface="微软雅黑" panose="020B0503020204020204" pitchFamily="34" charset="-122"/>
                          <a:ea typeface="微软雅黑" panose="020B0503020204020204" pitchFamily="34" charset="-122"/>
                          <a:cs typeface="Times New Roman" panose="02020603050405020304" pitchFamily="18" charset="0"/>
                        </a:rPr>
                        <a:t>早产儿代谢性骨病临床管理专家共识</a:t>
                      </a:r>
                      <a:endParaRPr lang="zh-CN" sz="1200" kern="100" dirty="0">
                        <a:solidFill>
                          <a:srgbClr val="6F6EB2"/>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bg1"/>
                    </a:solidFill>
                  </a:tcPr>
                </a:tc>
                <a:tc>
                  <a:txBody>
                    <a:bodyPr/>
                    <a:lstStyle/>
                    <a:p>
                      <a:pPr algn="just">
                        <a:spcAft>
                          <a:spcPts val="0"/>
                        </a:spcAft>
                      </a:pPr>
                      <a:r>
                        <a:rPr lang="zh-CN" sz="1200" b="1" kern="100" dirty="0">
                          <a:effectLst/>
                          <a:latin typeface="微软雅黑" panose="020B0503020204020204" pitchFamily="34" charset="-122"/>
                          <a:ea typeface="微软雅黑" panose="020B0503020204020204" pitchFamily="34" charset="-122"/>
                          <a:cs typeface="Times New Roman" panose="02020603050405020304" pitchFamily="18" charset="0"/>
                        </a:rPr>
                        <a:t>针对早产儿推荐通过强化母乳或早产儿配方奶补充钙磷摄入量</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，可选择磷酸钠或磷酸钾的静脉剂型或</a:t>
                      </a:r>
                      <a:r>
                        <a:rPr lang="zh-CN" sz="1200" b="1" kern="100" dirty="0">
                          <a:solidFill>
                            <a:srgbClr val="F08200"/>
                          </a:solidFill>
                          <a:effectLst/>
                          <a:latin typeface="微软雅黑" panose="020B0503020204020204" pitchFamily="34" charset="-122"/>
                          <a:ea typeface="微软雅黑" panose="020B0503020204020204" pitchFamily="34" charset="-122"/>
                          <a:cs typeface="Times New Roman" panose="02020603050405020304" pitchFamily="18" charset="0"/>
                        </a:rPr>
                        <a:t>口服磷酸盐复合制剂。</a:t>
                      </a:r>
                      <a:endParaRPr lang="zh-CN" sz="1200" b="1" kern="100" dirty="0">
                        <a:solidFill>
                          <a:srgbClr val="F08200"/>
                        </a:solidFill>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bg1"/>
                    </a:solidFill>
                  </a:tcPr>
                </a:tc>
              </a:tr>
              <a:tr h="495320">
                <a:tc>
                  <a:txBody>
                    <a:bodyPr/>
                    <a:lstStyle/>
                    <a:p>
                      <a:pPr algn="ctr">
                        <a:spcAft>
                          <a:spcPts val="0"/>
                        </a:spcAft>
                      </a:pPr>
                      <a:r>
                        <a:rPr lang="zh-CN" sz="1200" kern="100">
                          <a:effectLst/>
                          <a:latin typeface="微软雅黑" panose="020B0503020204020204" pitchFamily="34" charset="-122"/>
                          <a:ea typeface="微软雅黑" panose="020B0503020204020204" pitchFamily="34" charset="-122"/>
                          <a:cs typeface="Times New Roman" panose="02020603050405020304" pitchFamily="18" charset="0"/>
                        </a:rPr>
                        <a:t>英国（</a:t>
                      </a:r>
                      <a:r>
                        <a:rPr lang="en-US" sz="1200" kern="100">
                          <a:effectLst/>
                          <a:latin typeface="微软雅黑" panose="020B0503020204020204" pitchFamily="34" charset="-122"/>
                          <a:ea typeface="微软雅黑" panose="020B0503020204020204" pitchFamily="34" charset="-122"/>
                          <a:cs typeface="Times New Roman" panose="02020603050405020304" pitchFamily="18" charset="0"/>
                        </a:rPr>
                        <a:t>NHS</a:t>
                      </a:r>
                      <a:r>
                        <a:rPr lang="zh-CN" sz="1200" kern="100">
                          <a:effectLst/>
                          <a:latin typeface="微软雅黑" panose="020B0503020204020204" pitchFamily="34" charset="-122"/>
                          <a:ea typeface="微软雅黑" panose="020B0503020204020204" pitchFamily="34" charset="-122"/>
                          <a:cs typeface="Times New Roman" panose="02020603050405020304" pitchFamily="18" charset="0"/>
                        </a:rPr>
                        <a:t>）</a:t>
                      </a:r>
                      <a:endParaRPr lang="zh-CN" sz="12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tc>
                <a:tc>
                  <a:txBody>
                    <a:bodyPr/>
                    <a:lstStyle/>
                    <a:p>
                      <a:pPr algn="ctr">
                        <a:spcAft>
                          <a:spcPts val="0"/>
                        </a:spcAft>
                      </a:pP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2017</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年</a:t>
                      </a:r>
                      <a:endPar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tc>
                <a:tc>
                  <a:txBody>
                    <a:bodyPr/>
                    <a:lstStyle/>
                    <a:p>
                      <a:pPr algn="just">
                        <a:spcAft>
                          <a:spcPts val="0"/>
                        </a:spcAft>
                      </a:pP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Clinical Guideline For the Management </a:t>
                      </a:r>
                      <a:endPar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algn="just">
                        <a:spcAft>
                          <a:spcPts val="0"/>
                        </a:spcAft>
                      </a:pP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of Hypophosphataemia in Adults</a:t>
                      </a:r>
                      <a:endPar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tc>
                <a:tc>
                  <a:txBody>
                    <a:bodyPr/>
                    <a:lstStyle/>
                    <a:p>
                      <a:pPr algn="just">
                        <a:spcAft>
                          <a:spcPts val="0"/>
                        </a:spcAft>
                      </a:pPr>
                      <a:r>
                        <a:rPr lang="zh-CN" sz="1200" b="1" kern="100" dirty="0">
                          <a:solidFill>
                            <a:srgbClr val="F08200"/>
                          </a:solidFill>
                          <a:effectLst/>
                          <a:latin typeface="微软雅黑" panose="020B0503020204020204" pitchFamily="34" charset="-122"/>
                          <a:ea typeface="微软雅黑" panose="020B0503020204020204" pitchFamily="34" charset="-122"/>
                          <a:cs typeface="Times New Roman" panose="02020603050405020304" pitchFamily="18" charset="0"/>
                        </a:rPr>
                        <a:t>推荐使用口服磷酸盐类补充轻中度低磷血症患者的血磷浓度，</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推荐剂量为</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16~32mmol/</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次，</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1</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天</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3</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次。</a:t>
                      </a:r>
                      <a:endPar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tc>
              </a:tr>
              <a:tr h="693448">
                <a:tc>
                  <a:txBody>
                    <a:bodyPr/>
                    <a:lstStyle/>
                    <a:p>
                      <a:pPr algn="ctr">
                        <a:spcAft>
                          <a:spcPts val="0"/>
                        </a:spcAft>
                      </a:pP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英国</a:t>
                      </a:r>
                      <a:endPar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bg1"/>
                    </a:solidFill>
                  </a:tcPr>
                </a:tc>
                <a:tc>
                  <a:txBody>
                    <a:bodyPr/>
                    <a:lstStyle/>
                    <a:p>
                      <a:pPr algn="ctr">
                        <a:spcAft>
                          <a:spcPts val="0"/>
                        </a:spcAft>
                      </a:pP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2019</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年</a:t>
                      </a:r>
                      <a:endPar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bg1"/>
                    </a:solidFill>
                  </a:tcPr>
                </a:tc>
                <a:tc>
                  <a:txBody>
                    <a:bodyPr/>
                    <a:lstStyle/>
                    <a:p>
                      <a:pPr algn="just">
                        <a:spcAft>
                          <a:spcPts val="0"/>
                        </a:spcAft>
                      </a:pP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Clinical practice recommendations for </a:t>
                      </a:r>
                      <a:endPar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algn="just">
                        <a:spcAft>
                          <a:spcPts val="0"/>
                        </a:spcAft>
                      </a:pP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the diagnosis and management of X-</a:t>
                      </a:r>
                      <a:endPar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algn="just">
                        <a:spcAft>
                          <a:spcPts val="0"/>
                        </a:spcAft>
                      </a:pP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linked </a:t>
                      </a:r>
                      <a:r>
                        <a:rPr lang="en-US" sz="1200" kern="100" dirty="0" err="1">
                          <a:effectLst/>
                          <a:latin typeface="微软雅黑" panose="020B0503020204020204" pitchFamily="34" charset="-122"/>
                          <a:ea typeface="微软雅黑" panose="020B0503020204020204" pitchFamily="34" charset="-122"/>
                          <a:cs typeface="Times New Roman" panose="02020603050405020304" pitchFamily="18" charset="0"/>
                        </a:rPr>
                        <a:t>hypophosphataemia</a:t>
                      </a:r>
                      <a:endPar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bg1"/>
                    </a:solidFill>
                  </a:tcPr>
                </a:tc>
                <a:tc>
                  <a:txBody>
                    <a:bodyPr/>
                    <a:lstStyle/>
                    <a:p>
                      <a:pPr algn="just">
                        <a:spcAft>
                          <a:spcPts val="0"/>
                        </a:spcAft>
                      </a:pPr>
                      <a:r>
                        <a:rPr lang="zh-CN" altLang="en-US" sz="1200" b="1" kern="100" dirty="0">
                          <a:solidFill>
                            <a:srgbClr val="F08200"/>
                          </a:solidFill>
                          <a:effectLst/>
                          <a:latin typeface="微软雅黑" panose="020B0503020204020204" pitchFamily="34" charset="-122"/>
                          <a:ea typeface="微软雅黑" panose="020B0503020204020204" pitchFamily="34" charset="-122"/>
                          <a:cs typeface="Times New Roman" panose="02020603050405020304" pitchFamily="18" charset="0"/>
                        </a:rPr>
                        <a:t>推荐</a:t>
                      </a:r>
                      <a:r>
                        <a:rPr lang="zh-CN" sz="1200" b="1" kern="100" dirty="0">
                          <a:solidFill>
                            <a:srgbClr val="F08200"/>
                          </a:solidFill>
                          <a:effectLst/>
                          <a:latin typeface="微软雅黑" panose="020B0503020204020204" pitchFamily="34" charset="-122"/>
                          <a:ea typeface="微软雅黑" panose="020B0503020204020204" pitchFamily="34" charset="-122"/>
                          <a:cs typeface="Times New Roman" panose="02020603050405020304" pitchFamily="18" charset="0"/>
                        </a:rPr>
                        <a:t>轻中度低磷血症使用口服磷制剂</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，一日三次，一次</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1~2</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片。</a:t>
                      </a:r>
                      <a:endPar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solidFill>
                      <a:schemeClr val="bg1"/>
                    </a:solidFill>
                  </a:tcPr>
                </a:tc>
              </a:tr>
              <a:tr h="891576">
                <a:tc>
                  <a:txBody>
                    <a:bodyPr/>
                    <a:lstStyle/>
                    <a:p>
                      <a:pPr algn="ctr">
                        <a:spcAft>
                          <a:spcPts val="0"/>
                        </a:spcAft>
                      </a:pPr>
                      <a:r>
                        <a:rPr lang="zh-CN" sz="1200" kern="100">
                          <a:effectLst/>
                          <a:latin typeface="微软雅黑" panose="020B0503020204020204" pitchFamily="34" charset="-122"/>
                          <a:ea typeface="微软雅黑" panose="020B0503020204020204" pitchFamily="34" charset="-122"/>
                          <a:cs typeface="Times New Roman" panose="02020603050405020304" pitchFamily="18" charset="0"/>
                        </a:rPr>
                        <a:t>美国</a:t>
                      </a:r>
                      <a:endParaRPr lang="zh-CN" sz="1200" kern="10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tc>
                <a:tc>
                  <a:txBody>
                    <a:bodyPr/>
                    <a:lstStyle/>
                    <a:p>
                      <a:pPr algn="ctr">
                        <a:spcAft>
                          <a:spcPts val="0"/>
                        </a:spcAft>
                      </a:pP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2011</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年</a:t>
                      </a:r>
                      <a:endPar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tc>
                <a:tc>
                  <a:txBody>
                    <a:bodyPr/>
                    <a:lstStyle/>
                    <a:p>
                      <a:pPr algn="just">
                        <a:spcAft>
                          <a:spcPts val="0"/>
                        </a:spcAft>
                      </a:pP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A clinician's guide to X-linked</a:t>
                      </a:r>
                      <a:endPar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p>
                      <a:pPr algn="just">
                        <a:spcAft>
                          <a:spcPts val="0"/>
                        </a:spcAft>
                      </a:pP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 hypophosphatemia</a:t>
                      </a:r>
                      <a:endPar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tc>
                <a:tc>
                  <a:txBody>
                    <a:bodyPr/>
                    <a:lstStyle/>
                    <a:p>
                      <a:pPr algn="just">
                        <a:spcAft>
                          <a:spcPts val="0"/>
                        </a:spcAft>
                      </a:pP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大多数</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 XLH </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患儿从诊断到生长完成都要接受治疗。推荐元素磷剂量为</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20-40mg/kg/</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天（分</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3-5</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次分次给药），</a:t>
                      </a:r>
                      <a:r>
                        <a:rPr lang="zh-CN" sz="1200" b="1" kern="100" dirty="0">
                          <a:solidFill>
                            <a:srgbClr val="F08200"/>
                          </a:solidFill>
                          <a:effectLst/>
                          <a:latin typeface="微软雅黑" panose="020B0503020204020204" pitchFamily="34" charset="-122"/>
                          <a:ea typeface="微软雅黑" panose="020B0503020204020204" pitchFamily="34" charset="-122"/>
                          <a:cs typeface="Times New Roman" panose="02020603050405020304" pitchFamily="18" charset="0"/>
                        </a:rPr>
                        <a:t>与小儿</a:t>
                      </a:r>
                      <a:r>
                        <a:rPr lang="en-US" sz="1200" b="1" kern="100" dirty="0">
                          <a:solidFill>
                            <a:srgbClr val="F08200"/>
                          </a:solidFill>
                          <a:effectLst/>
                          <a:latin typeface="微软雅黑" panose="020B0503020204020204" pitchFamily="34" charset="-122"/>
                          <a:ea typeface="微软雅黑" panose="020B0503020204020204" pitchFamily="34" charset="-122"/>
                          <a:cs typeface="Times New Roman" panose="02020603050405020304" pitchFamily="18" charset="0"/>
                        </a:rPr>
                        <a:t>XLH</a:t>
                      </a:r>
                      <a:r>
                        <a:rPr lang="zh-CN" sz="1200" b="1" kern="100" dirty="0">
                          <a:solidFill>
                            <a:srgbClr val="F08200"/>
                          </a:solidFill>
                          <a:effectLst/>
                          <a:latin typeface="微软雅黑" panose="020B0503020204020204" pitchFamily="34" charset="-122"/>
                          <a:ea typeface="微软雅黑" panose="020B0503020204020204" pitchFamily="34" charset="-122"/>
                          <a:cs typeface="Times New Roman" panose="02020603050405020304" pitchFamily="18" charset="0"/>
                        </a:rPr>
                        <a:t>一样，成人也接受骨化三醇和磷酸盐治疗。</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血清</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 PTH </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正常或仅轻度升高的正常钙血症成年患者通常以</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 0.50-0.75 μg/d </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骨化三醇开始治疗，分</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 2 </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次给药。</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1 </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周后，开始每日磷酸盐（</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250 mg </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元素磷），每</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 4 </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天滴定一次至</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 750 </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至</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 1000 mg/d</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，分</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 3 </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至</a:t>
                      </a:r>
                      <a:r>
                        <a:rPr lang="en-US" sz="1200" kern="100" dirty="0">
                          <a:effectLst/>
                          <a:latin typeface="微软雅黑" panose="020B0503020204020204" pitchFamily="34" charset="-122"/>
                          <a:ea typeface="微软雅黑" panose="020B0503020204020204" pitchFamily="34" charset="-122"/>
                          <a:cs typeface="Times New Roman" panose="02020603050405020304" pitchFamily="18" charset="0"/>
                        </a:rPr>
                        <a:t> 4 </a:t>
                      </a:r>
                      <a:r>
                        <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rPr>
                        <a:t>次。</a:t>
                      </a:r>
                      <a:endParaRPr lang="zh-CN" sz="1200" kern="100" dirty="0">
                        <a:effectLst/>
                        <a:latin typeface="微软雅黑" panose="020B0503020204020204" pitchFamily="34" charset="-122"/>
                        <a:ea typeface="微软雅黑" panose="020B0503020204020204" pitchFamily="34" charset="-122"/>
                        <a:cs typeface="Times New Roman" panose="02020603050405020304" pitchFamily="18" charset="0"/>
                      </a:endParaRPr>
                    </a:p>
                  </a:txBody>
                  <a:tcPr anchor="ct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p14:dur="100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236687" y="231949"/>
            <a:ext cx="12385376" cy="6768752"/>
            <a:chOff x="236687" y="231949"/>
            <a:chExt cx="12385376" cy="6768752"/>
          </a:xfrm>
        </p:grpSpPr>
        <p:sp>
          <p:nvSpPr>
            <p:cNvPr id="4" name="圆角矩形 3"/>
            <p:cNvSpPr/>
            <p:nvPr/>
          </p:nvSpPr>
          <p:spPr>
            <a:xfrm flipV="1">
              <a:off x="236687" y="231949"/>
              <a:ext cx="12385376" cy="6768752"/>
            </a:xfrm>
            <a:prstGeom prst="roundRect">
              <a:avLst>
                <a:gd name="adj" fmla="val 7066"/>
              </a:avLst>
            </a:prstGeom>
            <a:noFill/>
            <a:ln>
              <a:gradFill>
                <a:gsLst>
                  <a:gs pos="0">
                    <a:srgbClr val="6F6EB2"/>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3">
              <a:schemeClr val="lt1"/>
            </a:lnRef>
            <a:fillRef idx="1">
              <a:schemeClr val="accent3"/>
            </a:fillRef>
            <a:effectRef idx="1">
              <a:schemeClr val="accent3"/>
            </a:effectRef>
            <a:fontRef idx="minor">
              <a:schemeClr val="lt1"/>
            </a:fontRef>
          </p:style>
          <p:txBody>
            <a:bodyPr rtlCol="0" anchor="ctr"/>
            <a:lstStyle/>
            <a:p>
              <a:pPr algn="ctr"/>
              <a:endParaRPr kumimoji="1" lang="zh-CN" altLang="en-US"/>
            </a:p>
          </p:txBody>
        </p:sp>
        <p:sp>
          <p:nvSpPr>
            <p:cNvPr id="5" name="矩形 4"/>
            <p:cNvSpPr/>
            <p:nvPr/>
          </p:nvSpPr>
          <p:spPr>
            <a:xfrm>
              <a:off x="236687" y="231949"/>
              <a:ext cx="8572500"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graphicFrame>
        <p:nvGraphicFramePr>
          <p:cNvPr id="2" name="表格 1"/>
          <p:cNvGraphicFramePr>
            <a:graphicFrameLocks noGrp="1"/>
          </p:cNvGraphicFramePr>
          <p:nvPr/>
        </p:nvGraphicFramePr>
        <p:xfrm>
          <a:off x="-2257" y="7342"/>
          <a:ext cx="8572500" cy="370840"/>
        </p:xfrm>
        <a:graphic>
          <a:graphicData uri="http://schemas.openxmlformats.org/drawingml/2006/table">
            <a:tbl>
              <a:tblPr firstRow="1" bandRow="1">
                <a:tableStyleId>{5C22544A-7EE6-4342-B048-85BDC9FD1C3A}</a:tableStyleId>
              </a:tblPr>
              <a:tblGrid>
                <a:gridCol w="1714500"/>
                <a:gridCol w="1714500"/>
                <a:gridCol w="1714500"/>
                <a:gridCol w="1714500"/>
                <a:gridCol w="1714500"/>
              </a:tblGrid>
              <a:tr h="370840">
                <a:tc>
                  <a:txBody>
                    <a:bodyPr/>
                    <a:lstStyle/>
                    <a:p>
                      <a:pPr marL="0" algn="ctr" defTabSz="914400" rtl="0" eaLnBrk="1" latinLnBrk="0" hangingPunct="1"/>
                      <a:r>
                        <a:rPr lang="zh-CN" altLang="en-US" sz="1200" b="0" i="0" kern="1200" dirty="0">
                          <a:solidFill>
                            <a:schemeClr val="lt1"/>
                          </a:solidFill>
                          <a:latin typeface="微软雅黑 Light" panose="020B0502040204020203" pitchFamily="34" charset="-122"/>
                          <a:ea typeface="微软雅黑 Light" panose="020B0502040204020203" pitchFamily="34" charset="-122"/>
                          <a:cs typeface="+mn-cs"/>
                        </a:rPr>
                        <a:t>基本信息</a:t>
                      </a:r>
                      <a:endParaRPr lang="zh-CN" altLang="en-US" sz="1200" b="0" i="0" kern="1200" dirty="0">
                        <a:solidFill>
                          <a:schemeClr val="lt1"/>
                        </a:solidFill>
                        <a:latin typeface="微软雅黑 Light" panose="020B0502040204020203" pitchFamily="34" charset="-122"/>
                        <a:ea typeface="微软雅黑 Light" panose="020B0502040204020203" pitchFamily="34" charset="-122"/>
                        <a:cs typeface="+mn-cs"/>
                      </a:endParaRPr>
                    </a:p>
                  </a:txBody>
                  <a:tcPr anchor="ctr">
                    <a:solidFill>
                      <a:schemeClr val="accent1"/>
                    </a:solidFill>
                  </a:tcPr>
                </a:tc>
                <a:tc>
                  <a:txBody>
                    <a:bodyPr/>
                    <a:lstStyle/>
                    <a:p>
                      <a:pPr algn="ctr"/>
                      <a:r>
                        <a:rPr lang="zh-CN" altLang="en-US" sz="1200" b="0" i="0" dirty="0">
                          <a:latin typeface="微软雅黑 Light" panose="020B0502040204020203" pitchFamily="34" charset="-122"/>
                          <a:ea typeface="微软雅黑 Light" panose="020B0502040204020203" pitchFamily="34" charset="-122"/>
                        </a:rPr>
                        <a:t>安全性</a:t>
                      </a:r>
                      <a:endParaRPr lang="zh-CN" altLang="en-US" sz="1200" b="0" i="0" dirty="0">
                        <a:latin typeface="微软雅黑 Light" panose="020B0502040204020203" pitchFamily="34" charset="-122"/>
                        <a:ea typeface="微软雅黑 Light" panose="020B0502040204020203" pitchFamily="34" charset="-122"/>
                      </a:endParaRPr>
                    </a:p>
                  </a:txBody>
                  <a:tcPr anchor="ctr"/>
                </a:tc>
                <a:tc>
                  <a:txBody>
                    <a:bodyPr/>
                    <a:lstStyle/>
                    <a:p>
                      <a:pPr algn="ctr"/>
                      <a:r>
                        <a:rPr lang="zh-CN" altLang="en-US" sz="1200" b="1" kern="1200" dirty="0">
                          <a:solidFill>
                            <a:schemeClr val="lt1"/>
                          </a:solidFill>
                          <a:latin typeface="微软雅黑" panose="020B0503020204020204" pitchFamily="34" charset="-122"/>
                          <a:ea typeface="微软雅黑" panose="020B0503020204020204" pitchFamily="34" charset="-122"/>
                          <a:cs typeface="+mn-cs"/>
                        </a:rPr>
                        <a:t>有效性</a:t>
                      </a:r>
                      <a:endParaRPr lang="zh-CN" altLang="en-US" sz="1200" b="1" kern="1200" dirty="0">
                        <a:solidFill>
                          <a:schemeClr val="lt1"/>
                        </a:solidFill>
                        <a:latin typeface="微软雅黑" panose="020B0503020204020204" pitchFamily="34" charset="-122"/>
                        <a:ea typeface="微软雅黑" panose="020B0503020204020204" pitchFamily="34" charset="-122"/>
                        <a:cs typeface="+mn-cs"/>
                      </a:endParaRPr>
                    </a:p>
                  </a:txBody>
                  <a:tcPr anchor="ctr">
                    <a:solidFill>
                      <a:srgbClr val="6F6EB2"/>
                    </a:solidFill>
                  </a:tcPr>
                </a:tc>
                <a:tc>
                  <a:txBody>
                    <a:bodyPr/>
                    <a:lstStyle/>
                    <a:p>
                      <a:pPr algn="ctr"/>
                      <a:r>
                        <a:rPr lang="zh-CN" altLang="en-US" sz="1200" b="0" i="0" dirty="0">
                          <a:latin typeface="微软雅黑 Light" panose="020B0502040204020203" pitchFamily="34" charset="-122"/>
                          <a:ea typeface="微软雅黑 Light" panose="020B0502040204020203" pitchFamily="34" charset="-122"/>
                        </a:rPr>
                        <a:t>创新性</a:t>
                      </a:r>
                      <a:endParaRPr lang="zh-CN" altLang="en-US" sz="1200" b="0" i="0" dirty="0">
                        <a:latin typeface="微软雅黑 Light" panose="020B0502040204020203" pitchFamily="34" charset="-122"/>
                        <a:ea typeface="微软雅黑 Light" panose="020B0502040204020203" pitchFamily="34" charset="-122"/>
                      </a:endParaRPr>
                    </a:p>
                  </a:txBody>
                  <a:tcPr anchor="ctr"/>
                </a:tc>
                <a:tc>
                  <a:txBody>
                    <a:bodyPr/>
                    <a:lstStyle/>
                    <a:p>
                      <a:pPr algn="ctr"/>
                      <a:r>
                        <a:rPr lang="zh-CN" altLang="en-US" sz="1200" b="0" i="0" dirty="0">
                          <a:latin typeface="微软雅黑 Light" panose="020B0502040204020203" pitchFamily="34" charset="-122"/>
                          <a:ea typeface="微软雅黑 Light" panose="020B0502040204020203" pitchFamily="34" charset="-122"/>
                        </a:rPr>
                        <a:t>公平性</a:t>
                      </a:r>
                      <a:endParaRPr lang="zh-CN" altLang="en-US" sz="1200" b="0" i="0" dirty="0">
                        <a:latin typeface="微软雅黑 Light" panose="020B0502040204020203" pitchFamily="34" charset="-122"/>
                        <a:ea typeface="微软雅黑 Light" panose="020B0502040204020203" pitchFamily="34" charset="-122"/>
                      </a:endParaRPr>
                    </a:p>
                  </a:txBody>
                  <a:tcPr anchor="ctr"/>
                </a:tc>
              </a:tr>
            </a:tbl>
          </a:graphicData>
        </a:graphic>
      </p:graphicFrame>
      <p:pic>
        <p:nvPicPr>
          <p:cNvPr id="6" name="图片 5"/>
          <p:cNvPicPr>
            <a:picLocks noChangeAspect="1"/>
          </p:cNvPicPr>
          <p:nvPr/>
        </p:nvPicPr>
        <p:blipFill rotWithShape="1">
          <a:blip r:embed="rId1"/>
          <a:srcRect t="12481"/>
          <a:stretch>
            <a:fillRect/>
          </a:stretch>
        </p:blipFill>
        <p:spPr>
          <a:xfrm>
            <a:off x="730410" y="1744117"/>
            <a:ext cx="11397927" cy="4264354"/>
          </a:xfrm>
          <a:prstGeom prst="rect">
            <a:avLst/>
          </a:prstGeom>
        </p:spPr>
      </p:pic>
      <p:sp>
        <p:nvSpPr>
          <p:cNvPr id="7" name="矩形 6"/>
          <p:cNvSpPr/>
          <p:nvPr/>
        </p:nvSpPr>
        <p:spPr>
          <a:xfrm>
            <a:off x="3650408" y="736004"/>
            <a:ext cx="5694188" cy="523220"/>
          </a:xfrm>
          <a:prstGeom prst="rect">
            <a:avLst/>
          </a:prstGeom>
        </p:spPr>
        <p:txBody>
          <a:bodyPr wrap="none">
            <a:spAutoFit/>
          </a:bodyPr>
          <a:lstStyle/>
          <a:p>
            <a:r>
              <a:rPr lang="en-US" altLang="zh-CN" sz="2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03</a:t>
            </a:r>
            <a:r>
              <a:rPr lang="zh-CN" altLang="en-US" sz="2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 有效性</a:t>
            </a:r>
            <a:r>
              <a:rPr lang="en-US" altLang="zh-CN" sz="2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dirty="0">
                <a:solidFill>
                  <a:srgbClr val="F08200"/>
                </a:solidFill>
                <a:latin typeface="微软雅黑" panose="020B0503020204020204" pitchFamily="34" charset="-122"/>
                <a:ea typeface="微软雅黑" panose="020B0503020204020204" pitchFamily="34" charset="-122"/>
                <a:cs typeface="微软雅黑" panose="020B0503020204020204" pitchFamily="34" charset="-122"/>
              </a:rPr>
              <a:t>快速有效、精准升磷</a:t>
            </a:r>
            <a:r>
              <a:rPr lang="en-US" altLang="zh-CN" sz="2800" b="1" baseline="30000" dirty="0">
                <a:solidFill>
                  <a:srgbClr val="F08200"/>
                </a:solidFill>
                <a:latin typeface="微软雅黑" panose="020B0503020204020204" pitchFamily="34" charset="-122"/>
                <a:ea typeface="微软雅黑" panose="020B0503020204020204" pitchFamily="34" charset="-122"/>
                <a:cs typeface="微软雅黑" panose="020B0503020204020204" pitchFamily="34" charset="-122"/>
              </a:rPr>
              <a:t>1</a:t>
            </a:r>
            <a:endParaRPr lang="zh-CN" altLang="en-US" sz="2800" b="1" baseline="30000" dirty="0">
              <a:solidFill>
                <a:srgbClr val="F08200"/>
              </a:solidFill>
              <a:latin typeface="微软雅黑" panose="020B0503020204020204" pitchFamily="34" charset="-122"/>
              <a:ea typeface="微软雅黑" panose="020B0503020204020204" pitchFamily="34" charset="-122"/>
            </a:endParaRPr>
          </a:p>
        </p:txBody>
      </p:sp>
      <p:sp>
        <p:nvSpPr>
          <p:cNvPr id="8" name="矩形 7"/>
          <p:cNvSpPr/>
          <p:nvPr/>
        </p:nvSpPr>
        <p:spPr>
          <a:xfrm>
            <a:off x="812751" y="6521237"/>
            <a:ext cx="10897535" cy="400110"/>
          </a:xfrm>
          <a:prstGeom prst="rect">
            <a:avLst/>
          </a:prstGeom>
        </p:spPr>
        <p:txBody>
          <a:bodyPr wrap="none">
            <a:spAutoFit/>
          </a:bodyPr>
          <a:lstStyle/>
          <a:p>
            <a:r>
              <a:rPr lang="en-US" altLang="zh-CN" sz="1000" i="1" dirty="0">
                <a:solidFill>
                  <a:srgbClr val="333333"/>
                </a:solidFill>
                <a:highlight>
                  <a:srgbClr val="FFFFFF"/>
                </a:highlight>
                <a:latin typeface="Helvetica Neue"/>
              </a:rPr>
              <a:t>1.</a:t>
            </a:r>
            <a:r>
              <a:rPr lang="en-GB" altLang="zh-CN" sz="1000" i="1" dirty="0">
                <a:solidFill>
                  <a:srgbClr val="333333"/>
                </a:solidFill>
                <a:highlight>
                  <a:srgbClr val="FFFFFF"/>
                </a:highlight>
                <a:latin typeface="Helvetica Neue"/>
              </a:rPr>
              <a:t>Keiichi </a:t>
            </a:r>
            <a:r>
              <a:rPr lang="en-GB" altLang="zh-CN" sz="1000" i="1" dirty="0" err="1">
                <a:solidFill>
                  <a:srgbClr val="333333"/>
                </a:solidFill>
                <a:highlight>
                  <a:srgbClr val="FFFFFF"/>
                </a:highlight>
                <a:latin typeface="Helvetica Neue"/>
              </a:rPr>
              <a:t>Ozono</a:t>
            </a:r>
            <a:r>
              <a:rPr lang="en-GB" altLang="zh-CN" sz="1000" i="1" dirty="0">
                <a:solidFill>
                  <a:srgbClr val="333333"/>
                </a:solidFill>
                <a:highlight>
                  <a:srgbClr val="FFFFFF"/>
                </a:highlight>
                <a:latin typeface="Helvetica Neue"/>
              </a:rPr>
              <a:t>, et al. Therapeutic Use of Oral Sodium Phosphate (</a:t>
            </a:r>
            <a:r>
              <a:rPr lang="en-GB" altLang="zh-CN" sz="1000" i="1" dirty="0" err="1">
                <a:solidFill>
                  <a:srgbClr val="333333"/>
                </a:solidFill>
                <a:highlight>
                  <a:srgbClr val="FFFFFF"/>
                </a:highlight>
                <a:latin typeface="Helvetica Neue"/>
              </a:rPr>
              <a:t>Phosribbon</a:t>
            </a:r>
            <a:r>
              <a:rPr lang="en-GB" altLang="zh-CN" sz="1000" i="1" dirty="0">
                <a:solidFill>
                  <a:srgbClr val="333333"/>
                </a:solidFill>
                <a:highlight>
                  <a:srgbClr val="FFFFFF"/>
                </a:highlight>
                <a:latin typeface="Helvetica Neue"/>
              </a:rPr>
              <a:t>® Combination Granules) in Hereditary </a:t>
            </a:r>
            <a:r>
              <a:rPr lang="en-GB" altLang="zh-CN" sz="1000" i="1" dirty="0" err="1">
                <a:solidFill>
                  <a:srgbClr val="333333"/>
                </a:solidFill>
                <a:highlight>
                  <a:srgbClr val="FFFFFF"/>
                </a:highlight>
                <a:latin typeface="Helvetica Neue"/>
              </a:rPr>
              <a:t>Hypophospha</a:t>
            </a:r>
            <a:r>
              <a:rPr lang="en-GB" altLang="zh-CN" sz="1000" i="1" dirty="0">
                <a:solidFill>
                  <a:srgbClr val="333333"/>
                </a:solidFill>
                <a:highlight>
                  <a:srgbClr val="FFFFFF"/>
                </a:highlight>
                <a:latin typeface="Helvetica Neue"/>
              </a:rPr>
              <a:t>- </a:t>
            </a:r>
            <a:r>
              <a:rPr lang="en-GB" altLang="zh-CN" sz="1000" i="1" dirty="0" err="1">
                <a:solidFill>
                  <a:srgbClr val="333333"/>
                </a:solidFill>
                <a:highlight>
                  <a:srgbClr val="FFFFFF"/>
                </a:highlight>
                <a:latin typeface="Helvetica Neue"/>
              </a:rPr>
              <a:t>temic</a:t>
            </a:r>
            <a:r>
              <a:rPr lang="en-GB" altLang="zh-CN" sz="1000" i="1" dirty="0">
                <a:solidFill>
                  <a:srgbClr val="333333"/>
                </a:solidFill>
                <a:highlight>
                  <a:srgbClr val="FFFFFF"/>
                </a:highlight>
                <a:latin typeface="Helvetica Neue"/>
              </a:rPr>
              <a:t> </a:t>
            </a:r>
            <a:r>
              <a:rPr lang="en-GB" altLang="zh-CN" sz="1000" i="1" dirty="0" err="1">
                <a:solidFill>
                  <a:srgbClr val="333333"/>
                </a:solidFill>
                <a:highlight>
                  <a:srgbClr val="FFFFFF"/>
                </a:highlight>
                <a:latin typeface="Helvetica Neue"/>
              </a:rPr>
              <a:t>Rickets.Clin</a:t>
            </a:r>
            <a:r>
              <a:rPr lang="en-GB" altLang="zh-CN" sz="1000" i="1" dirty="0">
                <a:solidFill>
                  <a:srgbClr val="333333"/>
                </a:solidFill>
                <a:highlight>
                  <a:srgbClr val="FFFFFF"/>
                </a:highlight>
                <a:latin typeface="Helvetica Neue"/>
              </a:rPr>
              <a:t> </a:t>
            </a:r>
            <a:r>
              <a:rPr lang="en-GB" altLang="zh-CN" sz="1000" i="1" dirty="0" err="1">
                <a:solidFill>
                  <a:srgbClr val="333333"/>
                </a:solidFill>
                <a:highlight>
                  <a:srgbClr val="FFFFFF"/>
                </a:highlight>
                <a:latin typeface="Helvetica Neue"/>
              </a:rPr>
              <a:t>Pediatr</a:t>
            </a:r>
            <a:r>
              <a:rPr lang="en-GB" altLang="zh-CN" sz="1000" i="1" dirty="0">
                <a:solidFill>
                  <a:srgbClr val="333333"/>
                </a:solidFill>
                <a:highlight>
                  <a:srgbClr val="FFFFFF"/>
                </a:highlight>
                <a:latin typeface="Helvetica Neue"/>
              </a:rPr>
              <a:t> Endocrinol. 2014;23(1):9-15.</a:t>
            </a:r>
            <a:br>
              <a:rPr lang="en-GB" altLang="zh-CN" sz="1000" i="1" dirty="0">
                <a:solidFill>
                  <a:srgbClr val="333333"/>
                </a:solidFill>
                <a:highlight>
                  <a:srgbClr val="FFFFFF"/>
                </a:highlight>
                <a:latin typeface="Helvetica Neue"/>
              </a:rPr>
            </a:br>
            <a:r>
              <a:rPr lang="en-US" altLang="zh-CN" sz="1000" i="1" dirty="0">
                <a:solidFill>
                  <a:srgbClr val="333333"/>
                </a:solidFill>
                <a:highlight>
                  <a:srgbClr val="FFFFFF"/>
                </a:highlight>
                <a:latin typeface="Helvetica Neue"/>
              </a:rPr>
              <a:t>2.</a:t>
            </a:r>
            <a:r>
              <a:rPr lang="en-GB" altLang="zh-CN" sz="1000" i="1" dirty="0">
                <a:solidFill>
                  <a:srgbClr val="333333"/>
                </a:solidFill>
                <a:highlight>
                  <a:srgbClr val="FFFFFF"/>
                </a:highlight>
                <a:latin typeface="Helvetica Neue"/>
              </a:rPr>
              <a:t>A Bettinelli, et </a:t>
            </a:r>
            <a:r>
              <a:rPr lang="en-GB" altLang="zh-CN" sz="1000" i="1" dirty="0" err="1">
                <a:solidFill>
                  <a:srgbClr val="333333"/>
                </a:solidFill>
                <a:highlight>
                  <a:srgbClr val="FFFFFF"/>
                </a:highlight>
                <a:latin typeface="Helvetica Neue"/>
              </a:rPr>
              <a:t>al.Acute</a:t>
            </a:r>
            <a:r>
              <a:rPr lang="en-GB" altLang="zh-CN" sz="1000" i="1" dirty="0">
                <a:solidFill>
                  <a:srgbClr val="333333"/>
                </a:solidFill>
                <a:highlight>
                  <a:srgbClr val="FFFFFF"/>
                </a:highlight>
                <a:latin typeface="Helvetica Neue"/>
              </a:rPr>
              <a:t> effects of calcitriol and phosphate salts on mineral metabolism in children with </a:t>
            </a:r>
            <a:r>
              <a:rPr lang="en-GB" altLang="zh-CN" sz="1000" i="1" dirty="0" err="1">
                <a:solidFill>
                  <a:srgbClr val="333333"/>
                </a:solidFill>
                <a:highlight>
                  <a:srgbClr val="FFFFFF"/>
                </a:highlight>
                <a:latin typeface="Helvetica Neue"/>
              </a:rPr>
              <a:t>hypophosphatemic</a:t>
            </a:r>
            <a:r>
              <a:rPr lang="en-GB" altLang="zh-CN" sz="1000" i="1" dirty="0">
                <a:solidFill>
                  <a:srgbClr val="333333"/>
                </a:solidFill>
                <a:highlight>
                  <a:srgbClr val="FFFFFF"/>
                </a:highlight>
                <a:latin typeface="Helvetica Neue"/>
              </a:rPr>
              <a:t> </a:t>
            </a:r>
            <a:r>
              <a:rPr lang="en-GB" altLang="zh-CN" sz="1000" i="1" dirty="0" err="1">
                <a:solidFill>
                  <a:srgbClr val="333333"/>
                </a:solidFill>
                <a:highlight>
                  <a:srgbClr val="FFFFFF"/>
                </a:highlight>
                <a:latin typeface="Helvetica Neue"/>
              </a:rPr>
              <a:t>rickets.J</a:t>
            </a:r>
            <a:r>
              <a:rPr lang="en-GB" altLang="zh-CN" sz="1000" i="1" dirty="0">
                <a:solidFill>
                  <a:srgbClr val="333333"/>
                </a:solidFill>
                <a:highlight>
                  <a:srgbClr val="FFFFFF"/>
                </a:highlight>
                <a:latin typeface="Helvetica Neue"/>
              </a:rPr>
              <a:t> </a:t>
            </a:r>
            <a:r>
              <a:rPr lang="en-GB" altLang="zh-CN" sz="1000" i="1" dirty="0" err="1">
                <a:solidFill>
                  <a:srgbClr val="333333"/>
                </a:solidFill>
                <a:highlight>
                  <a:srgbClr val="FFFFFF"/>
                </a:highlight>
                <a:latin typeface="Helvetica Neue"/>
              </a:rPr>
              <a:t>Pediatr</a:t>
            </a:r>
            <a:r>
              <a:rPr lang="en-GB" altLang="zh-CN" sz="1000" i="1" dirty="0">
                <a:solidFill>
                  <a:srgbClr val="333333"/>
                </a:solidFill>
                <a:highlight>
                  <a:srgbClr val="FFFFFF"/>
                </a:highlight>
                <a:latin typeface="Helvetica Neue"/>
              </a:rPr>
              <a:t>. 1991;118(3):372-6. </a:t>
            </a:r>
            <a:endParaRPr lang="en-GB" altLang="zh-CN" sz="1000" i="1" dirty="0">
              <a:solidFill>
                <a:srgbClr val="333333"/>
              </a:solidFill>
              <a:highlight>
                <a:srgbClr val="FFFFFF"/>
              </a:highlight>
              <a:latin typeface="Helvetica Neue"/>
            </a:endParaRPr>
          </a:p>
        </p:txBody>
      </p:sp>
      <p:sp>
        <p:nvSpPr>
          <p:cNvPr id="9" name="矩形 8"/>
          <p:cNvSpPr/>
          <p:nvPr/>
        </p:nvSpPr>
        <p:spPr>
          <a:xfrm>
            <a:off x="740743" y="1672109"/>
            <a:ext cx="144016" cy="33123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0" name="矩形 9"/>
          <p:cNvSpPr/>
          <p:nvPr/>
        </p:nvSpPr>
        <p:spPr>
          <a:xfrm>
            <a:off x="11901983" y="1600101"/>
            <a:ext cx="144016" cy="33123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1" name="矩形 10"/>
          <p:cNvSpPr/>
          <p:nvPr/>
        </p:nvSpPr>
        <p:spPr>
          <a:xfrm>
            <a:off x="8013551" y="5560541"/>
            <a:ext cx="288032"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12" name="文本框 11"/>
          <p:cNvSpPr txBox="1"/>
          <p:nvPr/>
        </p:nvSpPr>
        <p:spPr>
          <a:xfrm>
            <a:off x="7993613" y="5489113"/>
            <a:ext cx="242374" cy="230832"/>
          </a:xfrm>
          <a:prstGeom prst="rect">
            <a:avLst/>
          </a:prstGeom>
          <a:noFill/>
        </p:spPr>
        <p:txBody>
          <a:bodyPr wrap="none" rtlCol="0">
            <a:spAutoFit/>
          </a:bodyPr>
          <a:lstStyle/>
          <a:p>
            <a:r>
              <a:rPr kumimoji="1" lang="en-US" altLang="zh-CN" sz="900" b="1" dirty="0">
                <a:solidFill>
                  <a:srgbClr val="6F6EB2"/>
                </a:solidFill>
              </a:rPr>
              <a:t>2</a:t>
            </a:r>
            <a:endParaRPr kumimoji="1" lang="zh-CN" altLang="en-US" sz="900" b="1" dirty="0">
              <a:solidFill>
                <a:srgbClr val="6F6EB2"/>
              </a:solidFill>
            </a:endParaRPr>
          </a:p>
        </p:txBody>
      </p:sp>
    </p:spTree>
  </p:cSld>
  <p:clrMapOvr>
    <a:masterClrMapping/>
  </p:clrMapOvr>
  <mc:AlternateContent xmlns:mc="http://schemas.openxmlformats.org/markup-compatibility/2006">
    <mc:Choice xmlns:p14="http://schemas.microsoft.com/office/powerpoint/2010/main" Requires="p14">
      <p:transition spd="slow" p14:dur="100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236687" y="231949"/>
            <a:ext cx="12385376" cy="6768752"/>
            <a:chOff x="236687" y="231949"/>
            <a:chExt cx="12385376" cy="6768752"/>
          </a:xfrm>
        </p:grpSpPr>
        <p:sp>
          <p:nvSpPr>
            <p:cNvPr id="4" name="圆角矩形 3"/>
            <p:cNvSpPr/>
            <p:nvPr/>
          </p:nvSpPr>
          <p:spPr>
            <a:xfrm flipV="1">
              <a:off x="236687" y="231949"/>
              <a:ext cx="12385376" cy="6768752"/>
            </a:xfrm>
            <a:prstGeom prst="roundRect">
              <a:avLst>
                <a:gd name="adj" fmla="val 7066"/>
              </a:avLst>
            </a:prstGeom>
            <a:noFill/>
            <a:ln>
              <a:gradFill>
                <a:gsLst>
                  <a:gs pos="0">
                    <a:srgbClr val="6F6EB2"/>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3">
              <a:schemeClr val="lt1"/>
            </a:lnRef>
            <a:fillRef idx="1">
              <a:schemeClr val="accent3"/>
            </a:fillRef>
            <a:effectRef idx="1">
              <a:schemeClr val="accent3"/>
            </a:effectRef>
            <a:fontRef idx="minor">
              <a:schemeClr val="lt1"/>
            </a:fontRef>
          </p:style>
          <p:txBody>
            <a:bodyPr rtlCol="0" anchor="ctr"/>
            <a:lstStyle/>
            <a:p>
              <a:pPr algn="ctr"/>
              <a:endParaRPr kumimoji="1" lang="zh-CN" altLang="en-US"/>
            </a:p>
          </p:txBody>
        </p:sp>
        <p:sp>
          <p:nvSpPr>
            <p:cNvPr id="5" name="矩形 4"/>
            <p:cNvSpPr/>
            <p:nvPr/>
          </p:nvSpPr>
          <p:spPr>
            <a:xfrm>
              <a:off x="236687" y="231949"/>
              <a:ext cx="8572500"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graphicFrame>
        <p:nvGraphicFramePr>
          <p:cNvPr id="2" name="表格 1"/>
          <p:cNvGraphicFramePr>
            <a:graphicFrameLocks noGrp="1"/>
          </p:cNvGraphicFramePr>
          <p:nvPr/>
        </p:nvGraphicFramePr>
        <p:xfrm>
          <a:off x="-2257" y="7342"/>
          <a:ext cx="8572500" cy="370840"/>
        </p:xfrm>
        <a:graphic>
          <a:graphicData uri="http://schemas.openxmlformats.org/drawingml/2006/table">
            <a:tbl>
              <a:tblPr firstRow="1" bandRow="1">
                <a:tableStyleId>{5C22544A-7EE6-4342-B048-85BDC9FD1C3A}</a:tableStyleId>
              </a:tblPr>
              <a:tblGrid>
                <a:gridCol w="1714500"/>
                <a:gridCol w="1714500"/>
                <a:gridCol w="1714500"/>
                <a:gridCol w="1714500"/>
                <a:gridCol w="1714500"/>
              </a:tblGrid>
              <a:tr h="370840">
                <a:tc>
                  <a:txBody>
                    <a:bodyPr/>
                    <a:lstStyle/>
                    <a:p>
                      <a:pPr marL="0" algn="ctr" defTabSz="914400" rtl="0" eaLnBrk="1" latinLnBrk="0" hangingPunct="1"/>
                      <a:r>
                        <a:rPr lang="zh-CN" altLang="en-US" sz="1200" b="0" i="0" kern="1200" dirty="0">
                          <a:solidFill>
                            <a:schemeClr val="lt1"/>
                          </a:solidFill>
                          <a:latin typeface="微软雅黑 Light" panose="020B0502040204020203" pitchFamily="34" charset="-122"/>
                          <a:ea typeface="微软雅黑 Light" panose="020B0502040204020203" pitchFamily="34" charset="-122"/>
                          <a:cs typeface="+mn-cs"/>
                        </a:rPr>
                        <a:t>基本信息</a:t>
                      </a:r>
                      <a:endParaRPr lang="zh-CN" altLang="en-US" sz="1200" b="0" i="0" kern="1200" dirty="0">
                        <a:solidFill>
                          <a:schemeClr val="lt1"/>
                        </a:solidFill>
                        <a:latin typeface="微软雅黑 Light" panose="020B0502040204020203" pitchFamily="34" charset="-122"/>
                        <a:ea typeface="微软雅黑 Light" panose="020B0502040204020203" pitchFamily="34" charset="-122"/>
                        <a:cs typeface="+mn-cs"/>
                      </a:endParaRPr>
                    </a:p>
                  </a:txBody>
                  <a:tcPr anchor="ctr">
                    <a:solidFill>
                      <a:schemeClr val="accent1"/>
                    </a:solidFill>
                  </a:tcPr>
                </a:tc>
                <a:tc>
                  <a:txBody>
                    <a:bodyPr/>
                    <a:lstStyle/>
                    <a:p>
                      <a:pPr algn="ctr"/>
                      <a:r>
                        <a:rPr lang="zh-CN" altLang="en-US" sz="1200" b="0" i="0" dirty="0">
                          <a:latin typeface="微软雅黑 Light" panose="020B0502040204020203" pitchFamily="34" charset="-122"/>
                          <a:ea typeface="微软雅黑 Light" panose="020B0502040204020203" pitchFamily="34" charset="-122"/>
                        </a:rPr>
                        <a:t>安全性</a:t>
                      </a:r>
                      <a:endParaRPr lang="zh-CN" altLang="en-US" sz="1200" b="0" i="0" dirty="0">
                        <a:latin typeface="微软雅黑 Light" panose="020B0502040204020203" pitchFamily="34" charset="-122"/>
                        <a:ea typeface="微软雅黑 Light" panose="020B0502040204020203" pitchFamily="34" charset="-122"/>
                      </a:endParaRPr>
                    </a:p>
                  </a:txBody>
                  <a:tcPr anchor="ctr"/>
                </a:tc>
                <a:tc>
                  <a:txBody>
                    <a:bodyPr/>
                    <a:lstStyle/>
                    <a:p>
                      <a:pPr algn="ctr"/>
                      <a:r>
                        <a:rPr lang="zh-CN" altLang="en-US" sz="1200" b="0" i="0" dirty="0">
                          <a:latin typeface="微软雅黑 Light" panose="020B0502040204020203" pitchFamily="34" charset="-122"/>
                          <a:ea typeface="微软雅黑 Light" panose="020B0502040204020203" pitchFamily="34" charset="-122"/>
                        </a:rPr>
                        <a:t>有效性</a:t>
                      </a:r>
                      <a:endParaRPr lang="zh-CN" altLang="en-US" sz="1200" b="0" i="0" dirty="0">
                        <a:latin typeface="微软雅黑 Light" panose="020B0502040204020203" pitchFamily="34" charset="-122"/>
                        <a:ea typeface="微软雅黑 Light" panose="020B0502040204020203" pitchFamily="34" charset="-122"/>
                      </a:endParaRPr>
                    </a:p>
                  </a:txBody>
                  <a:tcPr anchor="ctr"/>
                </a:tc>
                <a:tc>
                  <a:txBody>
                    <a:bodyPr/>
                    <a:lstStyle/>
                    <a:p>
                      <a:pPr algn="ctr"/>
                      <a:r>
                        <a:rPr lang="zh-CN" altLang="en-US" sz="1200" b="1" kern="1200" dirty="0">
                          <a:solidFill>
                            <a:schemeClr val="lt1"/>
                          </a:solidFill>
                          <a:latin typeface="微软雅黑" panose="020B0503020204020204" pitchFamily="34" charset="-122"/>
                          <a:ea typeface="微软雅黑" panose="020B0503020204020204" pitchFamily="34" charset="-122"/>
                          <a:cs typeface="+mn-cs"/>
                        </a:rPr>
                        <a:t>创新性</a:t>
                      </a:r>
                      <a:endParaRPr lang="zh-CN" altLang="en-US" sz="1200" b="1" kern="1200" dirty="0">
                        <a:solidFill>
                          <a:schemeClr val="lt1"/>
                        </a:solidFill>
                        <a:latin typeface="微软雅黑" panose="020B0503020204020204" pitchFamily="34" charset="-122"/>
                        <a:ea typeface="微软雅黑" panose="020B0503020204020204" pitchFamily="34" charset="-122"/>
                        <a:cs typeface="+mn-cs"/>
                      </a:endParaRPr>
                    </a:p>
                  </a:txBody>
                  <a:tcPr anchor="ctr">
                    <a:solidFill>
                      <a:srgbClr val="6F6EB2"/>
                    </a:solidFill>
                  </a:tcPr>
                </a:tc>
                <a:tc>
                  <a:txBody>
                    <a:bodyPr/>
                    <a:lstStyle/>
                    <a:p>
                      <a:pPr algn="ctr"/>
                      <a:r>
                        <a:rPr lang="zh-CN" altLang="en-US" sz="1200" b="0" i="0" dirty="0">
                          <a:latin typeface="微软雅黑 Light" panose="020B0502040204020203" pitchFamily="34" charset="-122"/>
                          <a:ea typeface="微软雅黑 Light" panose="020B0502040204020203" pitchFamily="34" charset="-122"/>
                        </a:rPr>
                        <a:t>公平性</a:t>
                      </a:r>
                      <a:endParaRPr lang="zh-CN" altLang="en-US" sz="1200" b="0" i="0" dirty="0">
                        <a:latin typeface="微软雅黑 Light" panose="020B0502040204020203" pitchFamily="34" charset="-122"/>
                        <a:ea typeface="微软雅黑 Light" panose="020B0502040204020203" pitchFamily="34" charset="-122"/>
                      </a:endParaRPr>
                    </a:p>
                  </a:txBody>
                  <a:tcPr anchor="ctr"/>
                </a:tc>
              </a:tr>
            </a:tbl>
          </a:graphicData>
        </a:graphic>
      </p:graphicFrame>
      <p:sp>
        <p:nvSpPr>
          <p:cNvPr id="6" name="矩形 5"/>
          <p:cNvSpPr/>
          <p:nvPr/>
        </p:nvSpPr>
        <p:spPr>
          <a:xfrm>
            <a:off x="2325527" y="960612"/>
            <a:ext cx="8207696" cy="523220"/>
          </a:xfrm>
          <a:prstGeom prst="rect">
            <a:avLst/>
          </a:prstGeom>
        </p:spPr>
        <p:txBody>
          <a:bodyPr wrap="none">
            <a:spAutoFit/>
          </a:bodyPr>
          <a:lstStyle/>
          <a:p>
            <a:r>
              <a:rPr lang="en-US" altLang="zh-CN" sz="2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04</a:t>
            </a:r>
            <a:r>
              <a:rPr lang="zh-CN" altLang="en-US" sz="2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 创新性</a:t>
            </a:r>
            <a:r>
              <a:rPr lang="en-US" altLang="zh-CN" sz="2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800" b="1" dirty="0">
                <a:solidFill>
                  <a:srgbClr val="F08200"/>
                </a:solidFill>
                <a:latin typeface="微软雅黑" panose="020B0503020204020204" pitchFamily="34" charset="-122"/>
                <a:ea typeface="微软雅黑" panose="020B0503020204020204" pitchFamily="34" charset="-122"/>
                <a:sym typeface="+mn-ea"/>
              </a:rPr>
              <a:t>符合儿童生理特征的儿童用药新品种</a:t>
            </a:r>
            <a:r>
              <a:rPr lang="en-US" altLang="zh-CN" sz="2800" b="1" baseline="30000" dirty="0">
                <a:solidFill>
                  <a:srgbClr val="F08200"/>
                </a:solidFill>
                <a:latin typeface="微软雅黑" panose="020B0503020204020204" pitchFamily="34" charset="-122"/>
                <a:ea typeface="微软雅黑" panose="020B0503020204020204" pitchFamily="34" charset="-122"/>
                <a:sym typeface="+mn-ea"/>
              </a:rPr>
              <a:t>3</a:t>
            </a:r>
            <a:endParaRPr lang="zh-CN" altLang="en-US" sz="2800" b="1" baseline="30000" dirty="0">
              <a:solidFill>
                <a:srgbClr val="F08200"/>
              </a:solidFill>
              <a:latin typeface="微软雅黑" panose="020B0503020204020204" pitchFamily="34" charset="-122"/>
              <a:ea typeface="微软雅黑" panose="020B0503020204020204" pitchFamily="34" charset="-122"/>
            </a:endParaRPr>
          </a:p>
        </p:txBody>
      </p:sp>
      <p:grpSp>
        <p:nvGrpSpPr>
          <p:cNvPr id="18" name="组合 17"/>
          <p:cNvGrpSpPr/>
          <p:nvPr/>
        </p:nvGrpSpPr>
        <p:grpSpPr>
          <a:xfrm>
            <a:off x="380703" y="1888133"/>
            <a:ext cx="6912768" cy="4272544"/>
            <a:chOff x="524719" y="2019933"/>
            <a:chExt cx="6912768" cy="4272544"/>
          </a:xfrm>
        </p:grpSpPr>
        <p:pic>
          <p:nvPicPr>
            <p:cNvPr id="10" name="图片 9"/>
            <p:cNvPicPr>
              <a:picLocks noChangeAspect="1"/>
            </p:cNvPicPr>
            <p:nvPr/>
          </p:nvPicPr>
          <p:blipFill rotWithShape="1">
            <a:blip r:embed="rId1"/>
            <a:srcRect l="1893" r="7205"/>
            <a:stretch>
              <a:fillRect/>
            </a:stretch>
          </p:blipFill>
          <p:spPr>
            <a:xfrm>
              <a:off x="524719" y="2019933"/>
              <a:ext cx="6912768" cy="4272544"/>
            </a:xfrm>
            <a:prstGeom prst="roundRect">
              <a:avLst>
                <a:gd name="adj" fmla="val 6969"/>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cxnSp>
          <p:nvCxnSpPr>
            <p:cNvPr id="14" name="直线连接符 13"/>
            <p:cNvCxnSpPr/>
            <p:nvPr/>
          </p:nvCxnSpPr>
          <p:spPr>
            <a:xfrm>
              <a:off x="5349255" y="5416525"/>
              <a:ext cx="1224136" cy="0"/>
            </a:xfrm>
            <a:prstGeom prst="line">
              <a:avLst/>
            </a:prstGeom>
            <a:ln w="19050">
              <a:solidFill>
                <a:srgbClr val="F08200"/>
              </a:solidFill>
            </a:ln>
          </p:spPr>
          <p:style>
            <a:lnRef idx="1">
              <a:schemeClr val="accent1"/>
            </a:lnRef>
            <a:fillRef idx="0">
              <a:schemeClr val="accent1"/>
            </a:fillRef>
            <a:effectRef idx="0">
              <a:schemeClr val="accent1"/>
            </a:effectRef>
            <a:fontRef idx="minor">
              <a:schemeClr val="tx1"/>
            </a:fontRef>
          </p:style>
        </p:cxnSp>
        <p:cxnSp>
          <p:nvCxnSpPr>
            <p:cNvPr id="15" name="直线连接符 14"/>
            <p:cNvCxnSpPr/>
            <p:nvPr/>
          </p:nvCxnSpPr>
          <p:spPr>
            <a:xfrm>
              <a:off x="2540943" y="5560541"/>
              <a:ext cx="1584176" cy="0"/>
            </a:xfrm>
            <a:prstGeom prst="line">
              <a:avLst/>
            </a:prstGeom>
            <a:ln w="19050">
              <a:solidFill>
                <a:srgbClr val="F08200"/>
              </a:solidFill>
            </a:ln>
          </p:spPr>
          <p:style>
            <a:lnRef idx="1">
              <a:schemeClr val="accent1"/>
            </a:lnRef>
            <a:fillRef idx="0">
              <a:schemeClr val="accent1"/>
            </a:fillRef>
            <a:effectRef idx="0">
              <a:schemeClr val="accent1"/>
            </a:effectRef>
            <a:fontRef idx="minor">
              <a:schemeClr val="tx1"/>
            </a:fontRef>
          </p:style>
        </p:cxnSp>
      </p:grpSp>
      <p:sp>
        <p:nvSpPr>
          <p:cNvPr id="17" name="矩形 16"/>
          <p:cNvSpPr/>
          <p:nvPr/>
        </p:nvSpPr>
        <p:spPr>
          <a:xfrm>
            <a:off x="7484951" y="1816125"/>
            <a:ext cx="4945632" cy="4480842"/>
          </a:xfrm>
          <a:prstGeom prst="rect">
            <a:avLst/>
          </a:prstGeom>
        </p:spPr>
        <p:txBody>
          <a:bodyPr wrap="square">
            <a:spAutoFit/>
          </a:bodyPr>
          <a:lstStyle/>
          <a:p>
            <a:pPr marL="285750" indent="-285750" eaLnBrk="1" latinLnBrk="0" hangingPunct="1">
              <a:lnSpc>
                <a:spcPct val="150000"/>
              </a:lnSpc>
              <a:buFont typeface="Wingdings" panose="05000000000000000000" charset="0"/>
              <a:buChar char="p"/>
            </a:pPr>
            <a:r>
              <a:rPr lang="zh-CN" altLang="en-US" sz="16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我国</a:t>
            </a:r>
            <a:r>
              <a:rPr lang="zh-CN" altLang="en-US" sz="1600" b="1" dirty="0">
                <a:solidFill>
                  <a:srgbClr val="F08200"/>
                </a:solidFill>
                <a:latin typeface="微软雅黑" panose="020B0503020204020204" pitchFamily="34" charset="-122"/>
                <a:ea typeface="微软雅黑" panose="020B0503020204020204" pitchFamily="34" charset="-122"/>
                <a:cs typeface="微软雅黑" panose="020B0503020204020204" pitchFamily="34" charset="-122"/>
              </a:rPr>
              <a:t>首款</a:t>
            </a:r>
            <a:r>
              <a:rPr lang="en-US" altLang="zh-CN" sz="1600" b="1" baseline="30000" dirty="0">
                <a:solidFill>
                  <a:srgbClr val="F0820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600" b="1" dirty="0">
                <a:solidFill>
                  <a:srgbClr val="F08200"/>
                </a:solidFill>
                <a:latin typeface="微软雅黑" panose="020B0503020204020204" pitchFamily="34" charset="-122"/>
                <a:ea typeface="微软雅黑" panose="020B0503020204020204" pitchFamily="34" charset="-122"/>
                <a:cs typeface="微软雅黑" panose="020B0503020204020204" pitchFamily="34" charset="-122"/>
              </a:rPr>
              <a:t>儿童口服补磷药物</a:t>
            </a:r>
            <a:r>
              <a:rPr lang="zh-CN" altLang="en-US" sz="16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zh-CN" sz="1600" b="1" dirty="0">
                <a:solidFill>
                  <a:schemeClr val="tx2"/>
                </a:solidFill>
                <a:latin typeface="微软雅黑" panose="020B0503020204020204" pitchFamily="34" charset="-122"/>
                <a:ea typeface="微软雅黑" panose="020B0503020204020204" pitchFamily="34" charset="-122"/>
              </a:rPr>
              <a:t>治疗</a:t>
            </a:r>
            <a:r>
              <a:rPr lang="zh-CN" altLang="zh-CN" sz="1600" b="1" dirty="0">
                <a:solidFill>
                  <a:srgbClr val="F08200"/>
                </a:solidFill>
                <a:latin typeface="微软雅黑" panose="020B0503020204020204" pitchFamily="34" charset="-122"/>
                <a:ea typeface="微软雅黑" panose="020B0503020204020204" pitchFamily="34" charset="-122"/>
              </a:rPr>
              <a:t>《第一批罕见病目录》中低磷性佝偻病</a:t>
            </a:r>
            <a:r>
              <a:rPr lang="en-US" altLang="zh-CN" sz="1600" b="1" baseline="30000" dirty="0">
                <a:solidFill>
                  <a:srgbClr val="F08200"/>
                </a:solidFill>
                <a:latin typeface="微软雅黑" panose="020B0503020204020204" pitchFamily="34" charset="-122"/>
                <a:ea typeface="微软雅黑" panose="020B0503020204020204" pitchFamily="34" charset="-122"/>
              </a:rPr>
              <a:t>2</a:t>
            </a:r>
            <a:r>
              <a:rPr lang="zh-CN" altLang="zh-CN" sz="1600" b="1" dirty="0">
                <a:solidFill>
                  <a:schemeClr val="tx2"/>
                </a:solidFill>
                <a:latin typeface="微软雅黑" panose="020B0503020204020204" pitchFamily="34" charset="-122"/>
                <a:ea typeface="微软雅黑" panose="020B0503020204020204" pitchFamily="34" charset="-122"/>
              </a:rPr>
              <a:t>的一线药物，填补了国内临床需求空白</a:t>
            </a:r>
            <a:endParaRPr lang="en-US" altLang="zh-CN" sz="1600" b="1" dirty="0">
              <a:solidFill>
                <a:schemeClr val="tx2"/>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charset="0"/>
              <a:buChar char="p"/>
            </a:pPr>
            <a:r>
              <a:rPr lang="zh-CN" altLang="en-US" sz="16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以</a:t>
            </a:r>
            <a:r>
              <a:rPr lang="zh-CN" altLang="en-US" sz="1600" b="1" dirty="0">
                <a:solidFill>
                  <a:srgbClr val="F08200"/>
                </a:solidFill>
                <a:latin typeface="微软雅黑" panose="020B0503020204020204" pitchFamily="34" charset="-122"/>
                <a:ea typeface="微软雅黑" panose="020B0503020204020204" pitchFamily="34" charset="-122"/>
                <a:sym typeface="+mn-ea"/>
              </a:rPr>
              <a:t>符合儿童生理特征的</a:t>
            </a:r>
            <a:r>
              <a:rPr lang="zh-CN" altLang="en-US" sz="1600" b="1" dirty="0">
                <a:solidFill>
                  <a:srgbClr val="F08200"/>
                </a:solidFill>
                <a:latin typeface="微软雅黑" panose="020B0503020204020204" pitchFamily="34" charset="-122"/>
                <a:ea typeface="微软雅黑" panose="020B0503020204020204" pitchFamily="34" charset="-122"/>
                <a:cs typeface="微软雅黑" panose="020B0503020204020204" pitchFamily="34" charset="-122"/>
                <a:sym typeface="+mn-ea"/>
              </a:rPr>
              <a:t>儿童用药新品种</a:t>
            </a:r>
            <a:r>
              <a:rPr lang="en-US" altLang="zh-CN" sz="1600" b="1" baseline="30000" dirty="0">
                <a:solidFill>
                  <a:srgbClr val="F08200"/>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16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，优先审评审批</a:t>
            </a:r>
            <a:endParaRPr lang="en-US" altLang="zh-CN" sz="16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eaLnBrk="1" latinLnBrk="0" hangingPunct="1">
              <a:lnSpc>
                <a:spcPct val="150000"/>
              </a:lnSpc>
              <a:buFont typeface="Wingdings" panose="05000000000000000000" charset="0"/>
              <a:buChar char="p"/>
            </a:pPr>
            <a:r>
              <a:rPr lang="zh-CN" altLang="en-US" sz="16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sym typeface="+mn-ea"/>
              </a:rPr>
              <a:t>与临床中常用于补磷的含磷注射液固定日剂量相比</a:t>
            </a:r>
            <a:r>
              <a:rPr lang="zh-CN" altLang="en-US" sz="1600" b="1" dirty="0">
                <a:solidFill>
                  <a:schemeClr val="tx2"/>
                </a:solidFill>
                <a:latin typeface="微软雅黑" panose="020B0503020204020204" pitchFamily="34" charset="-122"/>
                <a:ea typeface="微软雅黑" panose="020B0503020204020204" pitchFamily="34" charset="-122"/>
                <a:sym typeface="+mn-ea"/>
              </a:rPr>
              <a:t>，</a:t>
            </a:r>
            <a:r>
              <a:rPr lang="zh-CN" altLang="zh-CN" sz="1600" b="1" dirty="0">
                <a:solidFill>
                  <a:schemeClr val="tx2"/>
                </a:solidFill>
                <a:latin typeface="微软雅黑" panose="020B0503020204020204" pitchFamily="34" charset="-122"/>
                <a:ea typeface="微软雅黑" panose="020B0503020204020204" pitchFamily="34" charset="-122"/>
              </a:rPr>
              <a:t>可</a:t>
            </a:r>
            <a:r>
              <a:rPr lang="zh-CN" altLang="en-US" sz="1600" b="1" dirty="0">
                <a:solidFill>
                  <a:schemeClr val="tx2"/>
                </a:solidFill>
                <a:latin typeface="微软雅黑" panose="020B0503020204020204" pitchFamily="34" charset="-122"/>
                <a:ea typeface="微软雅黑" panose="020B0503020204020204" pitchFamily="34" charset="-122"/>
              </a:rPr>
              <a:t>根据患者个体化情况</a:t>
            </a:r>
            <a:r>
              <a:rPr lang="zh-CN" altLang="zh-CN" sz="1600" b="1" dirty="0">
                <a:solidFill>
                  <a:srgbClr val="F08200"/>
                </a:solidFill>
                <a:latin typeface="微软雅黑" panose="020B0503020204020204" pitchFamily="34" charset="-122"/>
                <a:ea typeface="微软雅黑" panose="020B0503020204020204" pitchFamily="34" charset="-122"/>
              </a:rPr>
              <a:t>精准计算剂量</a:t>
            </a:r>
            <a:r>
              <a:rPr lang="zh-CN" altLang="en-US" sz="1600" b="1" dirty="0">
                <a:solidFill>
                  <a:schemeClr val="tx2"/>
                </a:solidFill>
                <a:latin typeface="微软雅黑" panose="020B0503020204020204" pitchFamily="34" charset="-122"/>
                <a:ea typeface="微软雅黑" panose="020B0503020204020204" pitchFamily="34" charset="-122"/>
                <a:sym typeface="+mn-ea"/>
              </a:rPr>
              <a:t>，单包叠加在</a:t>
            </a:r>
            <a:r>
              <a:rPr lang="zh-CN" altLang="en-US" sz="1600" b="1" dirty="0">
                <a:solidFill>
                  <a:srgbClr val="F08200"/>
                </a:solidFill>
                <a:latin typeface="微软雅黑" panose="020B0503020204020204" pitchFamily="34" charset="-122"/>
                <a:ea typeface="微软雅黑" panose="020B0503020204020204" pitchFamily="34" charset="-122"/>
                <a:sym typeface="+mn-ea"/>
              </a:rPr>
              <a:t>达到补磷需求的同时亦不会造成浪费</a:t>
            </a:r>
            <a:endParaRPr lang="en-US" altLang="zh-CN" sz="1600" b="1" dirty="0">
              <a:solidFill>
                <a:srgbClr val="F08200"/>
              </a:solidFill>
              <a:latin typeface="微软雅黑" panose="020B0503020204020204" pitchFamily="34" charset="-122"/>
              <a:ea typeface="微软雅黑" panose="020B0503020204020204" pitchFamily="34" charset="-122"/>
              <a:sym typeface="+mn-ea"/>
            </a:endParaRPr>
          </a:p>
          <a:p>
            <a:pPr marL="285750" indent="-285750" eaLnBrk="1" latinLnBrk="0" hangingPunct="1">
              <a:lnSpc>
                <a:spcPct val="150000"/>
              </a:lnSpc>
              <a:buFont typeface="Wingdings" panose="05000000000000000000" charset="0"/>
              <a:buChar char="p"/>
            </a:pPr>
            <a:r>
              <a:rPr lang="zh-CN" altLang="en-US" sz="1600" b="1" dirty="0">
                <a:solidFill>
                  <a:schemeClr val="tx2"/>
                </a:solidFill>
                <a:latin typeface="微软雅黑" panose="020B0503020204020204" pitchFamily="34" charset="-122"/>
                <a:ea typeface="微软雅黑" panose="020B0503020204020204" pitchFamily="34" charset="-122"/>
              </a:rPr>
              <a:t>可与果汁糖水同时服用，口感佳；方便患儿携带去学校自行冲服，</a:t>
            </a:r>
            <a:r>
              <a:rPr lang="zh-CN" altLang="en-US" sz="1600" b="1" dirty="0">
                <a:solidFill>
                  <a:srgbClr val="F08200"/>
                </a:solidFill>
                <a:latin typeface="微软雅黑" panose="020B0503020204020204" pitchFamily="34" charset="-122"/>
                <a:ea typeface="微软雅黑" panose="020B0503020204020204" pitchFamily="34" charset="-122"/>
              </a:rPr>
              <a:t>依从性好 </a:t>
            </a:r>
            <a:endParaRPr lang="en-US" altLang="zh-CN" sz="1600" b="1" dirty="0">
              <a:solidFill>
                <a:srgbClr val="F08200"/>
              </a:solidFill>
              <a:latin typeface="微软雅黑" panose="020B0503020204020204" pitchFamily="34" charset="-122"/>
              <a:ea typeface="微软雅黑" panose="020B0503020204020204" pitchFamily="34" charset="-122"/>
            </a:endParaRPr>
          </a:p>
          <a:p>
            <a:pPr marL="285750" indent="-285750" eaLnBrk="1" latinLnBrk="0" hangingPunct="1">
              <a:lnSpc>
                <a:spcPct val="150000"/>
              </a:lnSpc>
              <a:buFont typeface="Wingdings" panose="05000000000000000000" charset="0"/>
              <a:buChar char="p"/>
            </a:pPr>
            <a:r>
              <a:rPr lang="zh-CN" altLang="en-US" sz="1600" b="1" dirty="0">
                <a:solidFill>
                  <a:schemeClr val="tx2"/>
                </a:solidFill>
                <a:latin typeface="微软雅黑" panose="020B0503020204020204" pitchFamily="34" charset="-122"/>
                <a:ea typeface="微软雅黑" panose="020B0503020204020204" pitchFamily="34" charset="-122"/>
              </a:rPr>
              <a:t>采用创新工艺技术使得</a:t>
            </a:r>
            <a:r>
              <a:rPr lang="zh-CN" altLang="en-US" sz="1600" b="1" dirty="0">
                <a:solidFill>
                  <a:srgbClr val="F08200"/>
                </a:solidFill>
                <a:latin typeface="微软雅黑" panose="020B0503020204020204" pitchFamily="34" charset="-122"/>
                <a:ea typeface="微软雅黑" panose="020B0503020204020204" pitchFamily="34" charset="-122"/>
              </a:rPr>
              <a:t>药物溶解性、分装均匀性更佳</a:t>
            </a:r>
            <a:r>
              <a:rPr lang="en-US" altLang="zh-CN" sz="1600" b="1" baseline="30000" dirty="0">
                <a:solidFill>
                  <a:schemeClr val="tx2"/>
                </a:solidFill>
                <a:latin typeface="微软雅黑" panose="020B0503020204020204" pitchFamily="34" charset="-122"/>
                <a:ea typeface="微软雅黑" panose="020B0503020204020204" pitchFamily="34" charset="-122"/>
              </a:rPr>
              <a:t>4</a:t>
            </a:r>
            <a:r>
              <a:rPr lang="zh-CN" altLang="en-US" sz="1600" b="1" baseline="30000" dirty="0">
                <a:solidFill>
                  <a:schemeClr val="tx2"/>
                </a:solidFill>
                <a:latin typeface="微软雅黑" panose="020B0503020204020204" pitchFamily="34" charset="-122"/>
                <a:ea typeface="微软雅黑" panose="020B0503020204020204" pitchFamily="34" charset="-122"/>
              </a:rPr>
              <a:t>，</a:t>
            </a:r>
            <a:r>
              <a:rPr lang="en-US" altLang="zh-CN" sz="1600" b="1" baseline="30000" dirty="0">
                <a:solidFill>
                  <a:schemeClr val="tx2"/>
                </a:solidFill>
                <a:latin typeface="微软雅黑" panose="020B0503020204020204" pitchFamily="34" charset="-122"/>
                <a:ea typeface="微软雅黑" panose="020B0503020204020204" pitchFamily="34" charset="-122"/>
              </a:rPr>
              <a:t>5</a:t>
            </a:r>
            <a:endParaRPr lang="en-US" altLang="zh-CN" sz="1600" b="1" baseline="30000" dirty="0">
              <a:solidFill>
                <a:schemeClr val="tx2"/>
              </a:solidFill>
              <a:latin typeface="微软雅黑" panose="020B0503020204020204" pitchFamily="34" charset="-122"/>
              <a:ea typeface="微软雅黑" panose="020B0503020204020204" pitchFamily="34" charset="-122"/>
            </a:endParaRPr>
          </a:p>
        </p:txBody>
      </p:sp>
      <p:sp>
        <p:nvSpPr>
          <p:cNvPr id="19" name="矩形 18"/>
          <p:cNvSpPr/>
          <p:nvPr/>
        </p:nvSpPr>
        <p:spPr>
          <a:xfrm>
            <a:off x="596727" y="6590719"/>
            <a:ext cx="11665296" cy="553998"/>
          </a:xfrm>
          <a:prstGeom prst="rect">
            <a:avLst/>
          </a:prstGeom>
        </p:spPr>
        <p:txBody>
          <a:bodyPr wrap="square">
            <a:spAutoFit/>
          </a:bodyPr>
          <a:lstStyle/>
          <a:p>
            <a:r>
              <a:rPr lang="en-US" altLang="zh-CN" sz="1000" i="1" dirty="0">
                <a:solidFill>
                  <a:srgbClr val="333333"/>
                </a:solidFill>
                <a:highlight>
                  <a:srgbClr val="FFFFFF"/>
                </a:highlight>
                <a:latin typeface="Helvetica Neue" panose="02000503000000020004" pitchFamily="2" charset="0"/>
              </a:rPr>
              <a:t>1.</a:t>
            </a:r>
            <a:r>
              <a:rPr lang="zh-CN" altLang="en-US" sz="1000" i="1" dirty="0">
                <a:solidFill>
                  <a:srgbClr val="333333"/>
                </a:solidFill>
                <a:highlight>
                  <a:srgbClr val="FFFFFF"/>
                </a:highlight>
                <a:latin typeface="Helvetica Neue" panose="02000503000000020004" pitchFamily="2" charset="0"/>
              </a:rPr>
              <a:t>统计截至</a:t>
            </a:r>
            <a:r>
              <a:rPr lang="en-US" altLang="zh-CN" sz="1000" i="1" dirty="0">
                <a:solidFill>
                  <a:srgbClr val="333333"/>
                </a:solidFill>
                <a:highlight>
                  <a:srgbClr val="FFFFFF"/>
                </a:highlight>
                <a:latin typeface="Helvetica Neue" panose="02000503000000020004" pitchFamily="2" charset="0"/>
              </a:rPr>
              <a:t>2024</a:t>
            </a:r>
            <a:r>
              <a:rPr lang="zh-CN" altLang="en-US" sz="1000" i="1" dirty="0">
                <a:solidFill>
                  <a:srgbClr val="333333"/>
                </a:solidFill>
                <a:highlight>
                  <a:srgbClr val="FFFFFF"/>
                </a:highlight>
                <a:latin typeface="Helvetica Neue" panose="02000503000000020004" pitchFamily="2" charset="0"/>
              </a:rPr>
              <a:t>年</a:t>
            </a:r>
            <a:r>
              <a:rPr lang="en-US" altLang="zh-CN" sz="1000" i="1" dirty="0">
                <a:solidFill>
                  <a:srgbClr val="333333"/>
                </a:solidFill>
                <a:highlight>
                  <a:srgbClr val="FFFFFF"/>
                </a:highlight>
                <a:latin typeface="Helvetica Neue" panose="02000503000000020004" pitchFamily="2" charset="0"/>
              </a:rPr>
              <a:t>6</a:t>
            </a:r>
            <a:r>
              <a:rPr lang="zh-CN" altLang="en-US" sz="1000" i="1" dirty="0">
                <a:solidFill>
                  <a:srgbClr val="333333"/>
                </a:solidFill>
                <a:highlight>
                  <a:srgbClr val="FFFFFF"/>
                </a:highlight>
                <a:latin typeface="Helvetica Neue" panose="02000503000000020004" pitchFamily="2" charset="0"/>
              </a:rPr>
              <a:t>月</a:t>
            </a:r>
            <a:r>
              <a:rPr lang="en-US" altLang="zh-CN" sz="1000" i="1" dirty="0">
                <a:solidFill>
                  <a:srgbClr val="333333"/>
                </a:solidFill>
                <a:highlight>
                  <a:srgbClr val="FFFFFF"/>
                </a:highlight>
                <a:latin typeface="Helvetica Neue" panose="02000503000000020004" pitchFamily="2" charset="0"/>
              </a:rPr>
              <a:t>30</a:t>
            </a:r>
            <a:r>
              <a:rPr lang="zh-CN" altLang="en-US" sz="1000" i="1" dirty="0">
                <a:solidFill>
                  <a:srgbClr val="333333"/>
                </a:solidFill>
                <a:highlight>
                  <a:srgbClr val="FFFFFF"/>
                </a:highlight>
                <a:latin typeface="Helvetica Neue" panose="02000503000000020004" pitchFamily="2" charset="0"/>
              </a:rPr>
              <a:t>日；</a:t>
            </a:r>
            <a:r>
              <a:rPr lang="en-US" altLang="zh-CN" sz="1000" i="1" dirty="0">
                <a:solidFill>
                  <a:srgbClr val="333333"/>
                </a:solidFill>
                <a:highlight>
                  <a:srgbClr val="FFFFFF"/>
                </a:highlight>
                <a:latin typeface="Helvetica Neue" panose="02000503000000020004" pitchFamily="2" charset="0"/>
              </a:rPr>
              <a:t>2. 《</a:t>
            </a:r>
            <a:r>
              <a:rPr lang="zh-CN" altLang="en-US" sz="1000" i="1" dirty="0">
                <a:solidFill>
                  <a:srgbClr val="333333"/>
                </a:solidFill>
                <a:highlight>
                  <a:srgbClr val="FFFFFF"/>
                </a:highlight>
                <a:latin typeface="Helvetica Neue" panose="02000503000000020004" pitchFamily="2" charset="0"/>
              </a:rPr>
              <a:t>关于公布第一批罕见病目录的通知</a:t>
            </a:r>
            <a:r>
              <a:rPr lang="en-US" altLang="zh-CN" sz="1000" i="1" dirty="0">
                <a:solidFill>
                  <a:srgbClr val="333333"/>
                </a:solidFill>
                <a:highlight>
                  <a:srgbClr val="FFFFFF"/>
                </a:highlight>
                <a:latin typeface="Helvetica Neue" panose="02000503000000020004" pitchFamily="2" charset="0"/>
              </a:rPr>
              <a:t>》</a:t>
            </a:r>
            <a:r>
              <a:rPr lang="zh-CN" altLang="en-US" sz="1000" i="1" dirty="0">
                <a:solidFill>
                  <a:srgbClr val="333333"/>
                </a:solidFill>
                <a:highlight>
                  <a:srgbClr val="FFFFFF"/>
                </a:highlight>
                <a:latin typeface="Helvetica Neue" panose="02000503000000020004" pitchFamily="2" charset="0"/>
              </a:rPr>
              <a:t>国卫医发</a:t>
            </a:r>
            <a:r>
              <a:rPr lang="en-US" altLang="zh-CN" sz="1000" i="1" dirty="0">
                <a:solidFill>
                  <a:srgbClr val="333333"/>
                </a:solidFill>
                <a:highlight>
                  <a:srgbClr val="FFFFFF"/>
                </a:highlight>
                <a:latin typeface="Helvetica Neue" panose="02000503000000020004" pitchFamily="2" charset="0"/>
              </a:rPr>
              <a:t>〔2018〕10</a:t>
            </a:r>
            <a:r>
              <a:rPr lang="zh-CN" altLang="en-US" sz="1000" i="1" dirty="0">
                <a:solidFill>
                  <a:srgbClr val="333333"/>
                </a:solidFill>
                <a:highlight>
                  <a:srgbClr val="FFFFFF"/>
                </a:highlight>
                <a:latin typeface="Helvetica Neue" panose="02000503000000020004" pitchFamily="2" charset="0"/>
              </a:rPr>
              <a:t>号；</a:t>
            </a:r>
            <a:r>
              <a:rPr lang="en-US" altLang="zh-CN" sz="1000" i="1" dirty="0">
                <a:solidFill>
                  <a:srgbClr val="333333"/>
                </a:solidFill>
                <a:highlight>
                  <a:srgbClr val="FFFFFF"/>
                </a:highlight>
                <a:latin typeface="Helvetica Neue" panose="02000503000000020004" pitchFamily="2" charset="0"/>
              </a:rPr>
              <a:t> 3.</a:t>
            </a:r>
            <a:r>
              <a:rPr lang="zh-CN" altLang="en-US" sz="1000" i="1" dirty="0">
                <a:solidFill>
                  <a:srgbClr val="333333"/>
                </a:solidFill>
                <a:highlight>
                  <a:srgbClr val="FFFFFF"/>
                </a:highlight>
                <a:latin typeface="Helvetica Neue" panose="02000503000000020004" pitchFamily="2" charset="0"/>
              </a:rPr>
              <a:t>国家药品监督管理局药品审评中心优先审评公示详细信息；</a:t>
            </a:r>
            <a:r>
              <a:rPr lang="en-US" altLang="zh-CN" sz="1000" i="1" dirty="0">
                <a:solidFill>
                  <a:srgbClr val="333333"/>
                </a:solidFill>
                <a:highlight>
                  <a:srgbClr val="FFFFFF"/>
                </a:highlight>
                <a:latin typeface="Helvetica Neue" panose="02000503000000020004" pitchFamily="2" charset="0"/>
              </a:rPr>
              <a:t>4. CN202211604817.0</a:t>
            </a:r>
            <a:r>
              <a:rPr lang="zh-CN" altLang="en-US" sz="1000" i="1" dirty="0">
                <a:solidFill>
                  <a:srgbClr val="333333"/>
                </a:solidFill>
                <a:highlight>
                  <a:srgbClr val="FFFFFF"/>
                </a:highlight>
                <a:latin typeface="Helvetica Neue" panose="02000503000000020004" pitchFamily="2" charset="0"/>
              </a:rPr>
              <a:t> 一种磷酸钠盐颗粒剂的制备方法；</a:t>
            </a:r>
            <a:r>
              <a:rPr lang="en-US" altLang="zh-CN" sz="1000" i="1" dirty="0">
                <a:solidFill>
                  <a:srgbClr val="333333"/>
                </a:solidFill>
                <a:highlight>
                  <a:srgbClr val="FFFFFF"/>
                </a:highlight>
                <a:latin typeface="Helvetica Neue" panose="02000503000000020004" pitchFamily="2" charset="0"/>
              </a:rPr>
              <a:t>5.CN202211604808.1 </a:t>
            </a:r>
            <a:r>
              <a:rPr lang="zh-CN" altLang="en-US" sz="1000" i="1" dirty="0">
                <a:solidFill>
                  <a:srgbClr val="333333"/>
                </a:solidFill>
                <a:highlight>
                  <a:srgbClr val="FFFFFF"/>
                </a:highlight>
                <a:latin typeface="Helvetica Neue" panose="02000503000000020004" pitchFamily="2" charset="0"/>
              </a:rPr>
              <a:t>一种复方磷酸盐颗粒的制备</a:t>
            </a:r>
            <a:r>
              <a:rPr lang="zh-CN" altLang="en-US" sz="1000" i="1" dirty="0">
                <a:highlight>
                  <a:srgbClr val="FFFFFF"/>
                </a:highlight>
              </a:rPr>
              <a:t>方法</a:t>
            </a:r>
            <a:endParaRPr lang="zh-CN" altLang="en-US" sz="1000" i="1" dirty="0">
              <a:highlight>
                <a:srgbClr val="FFFFFF"/>
              </a:highlight>
            </a:endParaRPr>
          </a:p>
          <a:p>
            <a:endParaRPr lang="zh-CN" altLang="en-US" sz="1000" i="1" dirty="0"/>
          </a:p>
        </p:txBody>
      </p:sp>
    </p:spTree>
  </p:cSld>
  <p:clrMapOvr>
    <a:masterClrMapping/>
  </p:clrMapOvr>
  <mc:AlternateContent xmlns:mc="http://schemas.openxmlformats.org/markup-compatibility/2006">
    <mc:Choice xmlns:p14="http://schemas.microsoft.com/office/powerpoint/2010/main" Requires="p14">
      <p:transition spd="slow" p14:dur="100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ïsļíḋe"/>
          <p:cNvSpPr/>
          <p:nvPr/>
        </p:nvSpPr>
        <p:spPr>
          <a:xfrm>
            <a:off x="471072" y="3674438"/>
            <a:ext cx="11467084" cy="913878"/>
          </a:xfrm>
          <a:prstGeom prst="rect">
            <a:avLst/>
          </a:prstGeom>
          <a:solidFill>
            <a:schemeClr val="bg1">
              <a:lumMod val="95000"/>
              <a:alpha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b="1" dirty="0">
              <a:solidFill>
                <a:srgbClr val="000000"/>
              </a:solidFill>
            </a:endParaRPr>
          </a:p>
        </p:txBody>
      </p:sp>
      <p:grpSp>
        <p:nvGrpSpPr>
          <p:cNvPr id="3" name="组合 2"/>
          <p:cNvGrpSpPr/>
          <p:nvPr/>
        </p:nvGrpSpPr>
        <p:grpSpPr>
          <a:xfrm>
            <a:off x="236687" y="303957"/>
            <a:ext cx="12385376" cy="6768752"/>
            <a:chOff x="236687" y="231949"/>
            <a:chExt cx="12385376" cy="6768752"/>
          </a:xfrm>
        </p:grpSpPr>
        <p:sp>
          <p:nvSpPr>
            <p:cNvPr id="4" name="圆角矩形 3"/>
            <p:cNvSpPr/>
            <p:nvPr/>
          </p:nvSpPr>
          <p:spPr>
            <a:xfrm flipV="1">
              <a:off x="236687" y="231949"/>
              <a:ext cx="12385376" cy="6768752"/>
            </a:xfrm>
            <a:prstGeom prst="roundRect">
              <a:avLst>
                <a:gd name="adj" fmla="val 7066"/>
              </a:avLst>
            </a:prstGeom>
            <a:noFill/>
            <a:ln>
              <a:gradFill>
                <a:gsLst>
                  <a:gs pos="0">
                    <a:srgbClr val="6F6EB2"/>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style>
            <a:lnRef idx="3">
              <a:schemeClr val="lt1"/>
            </a:lnRef>
            <a:fillRef idx="1">
              <a:schemeClr val="accent3"/>
            </a:fillRef>
            <a:effectRef idx="1">
              <a:schemeClr val="accent3"/>
            </a:effectRef>
            <a:fontRef idx="minor">
              <a:schemeClr val="lt1"/>
            </a:fontRef>
          </p:style>
          <p:txBody>
            <a:bodyPr rtlCol="0" anchor="ctr"/>
            <a:lstStyle/>
            <a:p>
              <a:pPr algn="ctr"/>
              <a:endParaRPr kumimoji="1" lang="zh-CN" altLang="en-US"/>
            </a:p>
          </p:txBody>
        </p:sp>
        <p:sp>
          <p:nvSpPr>
            <p:cNvPr id="5" name="矩形 4"/>
            <p:cNvSpPr/>
            <p:nvPr/>
          </p:nvSpPr>
          <p:spPr>
            <a:xfrm>
              <a:off x="236687" y="231949"/>
              <a:ext cx="8572500" cy="5040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graphicFrame>
        <p:nvGraphicFramePr>
          <p:cNvPr id="2" name="表格 1"/>
          <p:cNvGraphicFramePr>
            <a:graphicFrameLocks noGrp="1"/>
          </p:cNvGraphicFramePr>
          <p:nvPr/>
        </p:nvGraphicFramePr>
        <p:xfrm>
          <a:off x="-2257" y="7342"/>
          <a:ext cx="8572500" cy="370840"/>
        </p:xfrm>
        <a:graphic>
          <a:graphicData uri="http://schemas.openxmlformats.org/drawingml/2006/table">
            <a:tbl>
              <a:tblPr firstRow="1" bandRow="1">
                <a:tableStyleId>{5C22544A-7EE6-4342-B048-85BDC9FD1C3A}</a:tableStyleId>
              </a:tblPr>
              <a:tblGrid>
                <a:gridCol w="1714500"/>
                <a:gridCol w="1714500"/>
                <a:gridCol w="1714500"/>
                <a:gridCol w="1714500"/>
                <a:gridCol w="1714500"/>
              </a:tblGrid>
              <a:tr h="370840">
                <a:tc>
                  <a:txBody>
                    <a:bodyPr/>
                    <a:lstStyle/>
                    <a:p>
                      <a:pPr marL="0" algn="ctr" defTabSz="914400" rtl="0" eaLnBrk="1" latinLnBrk="0" hangingPunct="1"/>
                      <a:r>
                        <a:rPr lang="zh-CN" altLang="en-US" sz="1200" b="0" i="0" kern="1200" dirty="0">
                          <a:solidFill>
                            <a:schemeClr val="lt1"/>
                          </a:solidFill>
                          <a:latin typeface="微软雅黑 Light" panose="020B0502040204020203" pitchFamily="34" charset="-122"/>
                          <a:ea typeface="微软雅黑 Light" panose="020B0502040204020203" pitchFamily="34" charset="-122"/>
                          <a:cs typeface="+mn-cs"/>
                        </a:rPr>
                        <a:t>基本信息</a:t>
                      </a:r>
                      <a:endParaRPr lang="zh-CN" altLang="en-US" sz="1200" b="0" i="0" kern="1200" dirty="0">
                        <a:solidFill>
                          <a:schemeClr val="lt1"/>
                        </a:solidFill>
                        <a:latin typeface="微软雅黑 Light" panose="020B0502040204020203" pitchFamily="34" charset="-122"/>
                        <a:ea typeface="微软雅黑 Light" panose="020B0502040204020203" pitchFamily="34" charset="-122"/>
                        <a:cs typeface="+mn-cs"/>
                      </a:endParaRPr>
                    </a:p>
                  </a:txBody>
                  <a:tcPr anchor="ctr">
                    <a:solidFill>
                      <a:schemeClr val="accent1"/>
                    </a:solidFill>
                  </a:tcPr>
                </a:tc>
                <a:tc>
                  <a:txBody>
                    <a:bodyPr/>
                    <a:lstStyle/>
                    <a:p>
                      <a:pPr algn="ctr"/>
                      <a:r>
                        <a:rPr lang="zh-CN" altLang="en-US" sz="1200" b="0" i="0" dirty="0">
                          <a:latin typeface="微软雅黑 Light" panose="020B0502040204020203" pitchFamily="34" charset="-122"/>
                          <a:ea typeface="微软雅黑 Light" panose="020B0502040204020203" pitchFamily="34" charset="-122"/>
                        </a:rPr>
                        <a:t>安全性</a:t>
                      </a:r>
                      <a:endParaRPr lang="zh-CN" altLang="en-US" sz="1200" b="0" i="0" dirty="0">
                        <a:latin typeface="微软雅黑 Light" panose="020B0502040204020203" pitchFamily="34" charset="-122"/>
                        <a:ea typeface="微软雅黑 Light" panose="020B0502040204020203" pitchFamily="34" charset="-122"/>
                      </a:endParaRPr>
                    </a:p>
                  </a:txBody>
                  <a:tcPr anchor="ctr"/>
                </a:tc>
                <a:tc>
                  <a:txBody>
                    <a:bodyPr/>
                    <a:lstStyle/>
                    <a:p>
                      <a:pPr algn="ctr"/>
                      <a:r>
                        <a:rPr lang="zh-CN" altLang="en-US" sz="1200" b="0" i="0" dirty="0">
                          <a:latin typeface="微软雅黑 Light" panose="020B0502040204020203" pitchFamily="34" charset="-122"/>
                          <a:ea typeface="微软雅黑 Light" panose="020B0502040204020203" pitchFamily="34" charset="-122"/>
                        </a:rPr>
                        <a:t>有效性</a:t>
                      </a:r>
                      <a:endParaRPr lang="zh-CN" altLang="en-US" sz="1200" b="0" i="0" dirty="0">
                        <a:latin typeface="微软雅黑 Light" panose="020B0502040204020203" pitchFamily="34" charset="-122"/>
                        <a:ea typeface="微软雅黑 Light" panose="020B0502040204020203" pitchFamily="34" charset="-122"/>
                      </a:endParaRPr>
                    </a:p>
                  </a:txBody>
                  <a:tcPr anchor="ctr"/>
                </a:tc>
                <a:tc>
                  <a:txBody>
                    <a:bodyPr/>
                    <a:lstStyle/>
                    <a:p>
                      <a:pPr algn="ctr"/>
                      <a:r>
                        <a:rPr lang="zh-CN" altLang="en-US" sz="1200" b="0" i="0" dirty="0">
                          <a:latin typeface="微软雅黑 Light" panose="020B0502040204020203" pitchFamily="34" charset="-122"/>
                          <a:ea typeface="微软雅黑 Light" panose="020B0502040204020203" pitchFamily="34" charset="-122"/>
                        </a:rPr>
                        <a:t>创新性</a:t>
                      </a:r>
                      <a:endParaRPr lang="zh-CN" altLang="en-US" sz="1200" b="0" i="0" dirty="0">
                        <a:latin typeface="微软雅黑 Light" panose="020B0502040204020203" pitchFamily="34" charset="-122"/>
                        <a:ea typeface="微软雅黑 Light" panose="020B0502040204020203" pitchFamily="34" charset="-122"/>
                      </a:endParaRPr>
                    </a:p>
                  </a:txBody>
                  <a:tcPr anchor="ctr"/>
                </a:tc>
                <a:tc>
                  <a:txBody>
                    <a:bodyPr/>
                    <a:lstStyle/>
                    <a:p>
                      <a:pPr algn="ctr"/>
                      <a:r>
                        <a:rPr lang="zh-CN" altLang="en-US" sz="1200" b="1" kern="1200" dirty="0">
                          <a:solidFill>
                            <a:schemeClr val="lt1"/>
                          </a:solidFill>
                          <a:latin typeface="微软雅黑" panose="020B0503020204020204" pitchFamily="34" charset="-122"/>
                          <a:ea typeface="微软雅黑" panose="020B0503020204020204" pitchFamily="34" charset="-122"/>
                          <a:cs typeface="+mn-cs"/>
                        </a:rPr>
                        <a:t>公平性</a:t>
                      </a:r>
                      <a:endParaRPr lang="zh-CN" altLang="en-US" sz="1200" b="1" kern="1200" dirty="0">
                        <a:solidFill>
                          <a:schemeClr val="lt1"/>
                        </a:solidFill>
                        <a:latin typeface="微软雅黑" panose="020B0503020204020204" pitchFamily="34" charset="-122"/>
                        <a:ea typeface="微软雅黑" panose="020B0503020204020204" pitchFamily="34" charset="-122"/>
                        <a:cs typeface="+mn-cs"/>
                      </a:endParaRPr>
                    </a:p>
                  </a:txBody>
                  <a:tcPr anchor="ctr">
                    <a:solidFill>
                      <a:srgbClr val="6F6EB2"/>
                    </a:solidFill>
                  </a:tcPr>
                </a:tc>
              </a:tr>
            </a:tbl>
          </a:graphicData>
        </a:graphic>
      </p:graphicFrame>
      <p:sp>
        <p:nvSpPr>
          <p:cNvPr id="6" name="i$líďé"/>
          <p:cNvSpPr/>
          <p:nvPr/>
        </p:nvSpPr>
        <p:spPr>
          <a:xfrm>
            <a:off x="471074" y="1384077"/>
            <a:ext cx="11443344" cy="1200127"/>
          </a:xfrm>
          <a:prstGeom prst="rect">
            <a:avLst/>
          </a:prstGeom>
          <a:solidFill>
            <a:schemeClr val="bg1">
              <a:lumMod val="95000"/>
              <a:alpha val="50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b="1">
              <a:solidFill>
                <a:srgbClr val="000000"/>
              </a:solidFill>
            </a:endParaRPr>
          </a:p>
        </p:txBody>
      </p:sp>
      <p:grpSp>
        <p:nvGrpSpPr>
          <p:cNvPr id="7" name="ïsľîḋé"/>
          <p:cNvGrpSpPr/>
          <p:nvPr/>
        </p:nvGrpSpPr>
        <p:grpSpPr>
          <a:xfrm>
            <a:off x="1210793" y="1482255"/>
            <a:ext cx="10727363" cy="1208222"/>
            <a:chOff x="7009301" y="3202248"/>
            <a:chExt cx="3290600" cy="1188726"/>
          </a:xfrm>
          <a:noFill/>
        </p:grpSpPr>
        <p:sp>
          <p:nvSpPr>
            <p:cNvPr id="8" name="ïşľiḍê"/>
            <p:cNvSpPr/>
            <p:nvPr/>
          </p:nvSpPr>
          <p:spPr>
            <a:xfrm>
              <a:off x="7013973" y="3202248"/>
              <a:ext cx="3120057" cy="517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b"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algn="l" fontAlgn="ctr"/>
              <a:r>
                <a:rPr lang="zh-CN" altLang="en-US" sz="2000" b="1" i="0" u="none" strike="noStrike" dirty="0">
                  <a:solidFill>
                    <a:srgbClr val="001965"/>
                  </a:solidFill>
                  <a:effectLst/>
                  <a:latin typeface="微软雅黑" panose="020B0503020204020204" pitchFamily="34" charset="-122"/>
                  <a:ea typeface="微软雅黑" panose="020B0503020204020204" pitchFamily="34" charset="-122"/>
                </a:rPr>
                <a:t>所治疗疾病对公共健康的影响</a:t>
              </a:r>
              <a:endParaRPr lang="zh-CN" altLang="en-US" sz="2000" b="1" i="0" u="none" strike="noStrike" dirty="0">
                <a:solidFill>
                  <a:srgbClr val="001965"/>
                </a:solidFill>
                <a:effectLst/>
                <a:latin typeface="微软雅黑" panose="020B0503020204020204" pitchFamily="34" charset="-122"/>
                <a:ea typeface="微软雅黑" panose="020B0503020204020204" pitchFamily="34" charset="-122"/>
              </a:endParaRPr>
            </a:p>
          </p:txBody>
        </p:sp>
        <p:sp>
          <p:nvSpPr>
            <p:cNvPr id="9" name="íṣļïḍé"/>
            <p:cNvSpPr/>
            <p:nvPr/>
          </p:nvSpPr>
          <p:spPr>
            <a:xfrm>
              <a:off x="7009301" y="3577955"/>
              <a:ext cx="3290600" cy="8130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t"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285750" indent="-285750">
                <a:lnSpc>
                  <a:spcPct val="150000"/>
                </a:lnSpc>
                <a:buFont typeface="Arial" panose="020B0604020202020204" pitchFamily="34" charset="0"/>
                <a:buChar char="•"/>
              </a:pPr>
              <a:r>
                <a:rPr lang="zh-CN" altLang="en-US" sz="1400" dirty="0">
                  <a:solidFill>
                    <a:srgbClr val="001965"/>
                  </a:solidFill>
                  <a:latin typeface="微软雅黑" panose="020B0503020204020204" pitchFamily="34" charset="-122"/>
                  <a:ea typeface="微软雅黑" panose="020B0503020204020204" pitchFamily="34" charset="-122"/>
                </a:rPr>
                <a:t>低血磷性佝偻病</a:t>
              </a:r>
              <a:r>
                <a:rPr lang="en-US" altLang="zh-CN" sz="1400" dirty="0">
                  <a:solidFill>
                    <a:srgbClr val="001965"/>
                  </a:solidFill>
                  <a:latin typeface="微软雅黑" panose="020B0503020204020204" pitchFamily="34" charset="-122"/>
                  <a:ea typeface="微软雅黑" panose="020B0503020204020204" pitchFamily="34" charset="-122"/>
                </a:rPr>
                <a:t>/</a:t>
              </a:r>
              <a:r>
                <a:rPr lang="zh-CN" altLang="en-US" sz="1400" dirty="0">
                  <a:solidFill>
                    <a:srgbClr val="001965"/>
                  </a:solidFill>
                  <a:latin typeface="微软雅黑" panose="020B0503020204020204" pitchFamily="34" charset="-122"/>
                  <a:ea typeface="微软雅黑" panose="020B0503020204020204" pitchFamily="34" charset="-122"/>
                </a:rPr>
                <a:t>骨软化症是一大类罕见的慢性代谢性骨病，给患者的生长、活动能力和生活质量均造成巨大的损害。但由于该病相对罕见，造成公众，甚至是专业医师对该病的认识和重视程度均不高，从而使许多患者不能得到及时诊断和长期正规的治疗。</a:t>
              </a:r>
              <a:endParaRPr lang="en-US" altLang="zh-CN" sz="1400" dirty="0">
                <a:solidFill>
                  <a:srgbClr val="001965"/>
                </a:solidFill>
                <a:latin typeface="微软雅黑" panose="020B0503020204020204" pitchFamily="34" charset="-122"/>
                <a:ea typeface="微软雅黑" panose="020B0503020204020204" pitchFamily="34" charset="-122"/>
              </a:endParaRPr>
            </a:p>
          </p:txBody>
        </p:sp>
      </p:grpSp>
      <p:cxnSp>
        <p:nvCxnSpPr>
          <p:cNvPr id="11" name="işḻíḍê"/>
          <p:cNvCxnSpPr/>
          <p:nvPr/>
        </p:nvCxnSpPr>
        <p:spPr>
          <a:xfrm>
            <a:off x="471072" y="2605500"/>
            <a:ext cx="11443345"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íṥliďê"/>
          <p:cNvSpPr/>
          <p:nvPr/>
        </p:nvSpPr>
        <p:spPr>
          <a:xfrm>
            <a:off x="-45928" y="2539167"/>
            <a:ext cx="11443344" cy="1249155"/>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b="1">
              <a:solidFill>
                <a:schemeClr val="tx1"/>
              </a:solidFill>
            </a:endParaRPr>
          </a:p>
        </p:txBody>
      </p:sp>
      <p:cxnSp>
        <p:nvCxnSpPr>
          <p:cNvPr id="17" name="iṥḷiḓê"/>
          <p:cNvCxnSpPr/>
          <p:nvPr/>
        </p:nvCxnSpPr>
        <p:spPr>
          <a:xfrm>
            <a:off x="471072" y="3674437"/>
            <a:ext cx="11443345"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9" name="îṡ1îďè"/>
          <p:cNvGrpSpPr/>
          <p:nvPr/>
        </p:nvGrpSpPr>
        <p:grpSpPr>
          <a:xfrm>
            <a:off x="1226023" y="2570811"/>
            <a:ext cx="10820441" cy="1176872"/>
            <a:chOff x="7014230" y="2926326"/>
            <a:chExt cx="3319151" cy="1157885"/>
          </a:xfrm>
          <a:noFill/>
        </p:grpSpPr>
        <p:sp>
          <p:nvSpPr>
            <p:cNvPr id="21" name="iṧḷíďè"/>
            <p:cNvSpPr/>
            <p:nvPr/>
          </p:nvSpPr>
          <p:spPr>
            <a:xfrm>
              <a:off x="7014230" y="3271190"/>
              <a:ext cx="3319151" cy="81302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t"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285750" indent="-285750">
                <a:lnSpc>
                  <a:spcPct val="150000"/>
                </a:lnSpc>
                <a:buFont typeface="Arial" panose="020B0604020202020204" pitchFamily="34" charset="0"/>
                <a:buChar char="•"/>
              </a:pPr>
              <a:r>
                <a:rPr lang="zh-CN" altLang="en-US" sz="1400" dirty="0">
                  <a:solidFill>
                    <a:srgbClr val="001965"/>
                  </a:solidFill>
                  <a:latin typeface="微软雅黑" panose="020B0503020204020204" pitchFamily="34" charset="-122"/>
                  <a:ea typeface="微软雅黑" panose="020B0503020204020204" pitchFamily="34" charset="-122"/>
                </a:rPr>
                <a:t>目前医保药品目录中补磷制剂仅有注射液，且并无治疗低磷性佝偻病的适应症。因此在医保目录中适用于治疗低磷性佝偻病的口服磷酸盐制剂尚属空白。磷酸二氢钠磷酸氢二钠颗粒的加入可以弥补目录空白，为低磷性佝偻病患者提供可供选择的治疗药物</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ïṧ1ïḑê"/>
            <p:cNvSpPr/>
            <p:nvPr/>
          </p:nvSpPr>
          <p:spPr>
            <a:xfrm>
              <a:off x="7014231" y="2926326"/>
              <a:ext cx="3120057" cy="517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b"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r>
                <a:rPr lang="zh-CN" altLang="en-US" sz="2000" b="1" i="0" u="none" strike="noStrike" dirty="0">
                  <a:solidFill>
                    <a:srgbClr val="001965"/>
                  </a:solidFill>
                  <a:effectLst/>
                  <a:latin typeface="微软雅黑" panose="020B0503020204020204" pitchFamily="34" charset="-122"/>
                  <a:ea typeface="微软雅黑" panose="020B0503020204020204" pitchFamily="34" charset="-122"/>
                </a:rPr>
                <a:t>弥补目录不足</a:t>
              </a:r>
              <a:endParaRPr kumimoji="1" lang="en-US" altLang="zh-CN" sz="2000" b="1" dirty="0">
                <a:solidFill>
                  <a:srgbClr val="001965"/>
                </a:solidFill>
              </a:endParaRPr>
            </a:p>
          </p:txBody>
        </p:sp>
      </p:grpSp>
      <p:cxnSp>
        <p:nvCxnSpPr>
          <p:cNvPr id="23" name="ïŝliḑè"/>
          <p:cNvCxnSpPr/>
          <p:nvPr/>
        </p:nvCxnSpPr>
        <p:spPr>
          <a:xfrm>
            <a:off x="471072" y="4552429"/>
            <a:ext cx="11443345" cy="0"/>
          </a:xfrm>
          <a:prstGeom prst="line">
            <a:avLst/>
          </a:prstGeom>
        </p:spPr>
        <p:style>
          <a:lnRef idx="1">
            <a:schemeClr val="accent1"/>
          </a:lnRef>
          <a:fillRef idx="0">
            <a:schemeClr val="accent1"/>
          </a:fillRef>
          <a:effectRef idx="0">
            <a:schemeClr val="accent1"/>
          </a:effectRef>
          <a:fontRef idx="minor">
            <a:schemeClr val="tx1"/>
          </a:fontRef>
        </p:style>
      </p:cxnSp>
      <p:sp>
        <p:nvSpPr>
          <p:cNvPr id="24" name="íṩḻiḍé"/>
          <p:cNvSpPr/>
          <p:nvPr/>
        </p:nvSpPr>
        <p:spPr>
          <a:xfrm>
            <a:off x="481004" y="6227028"/>
            <a:ext cx="11433413" cy="1294099"/>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CN" altLang="en-US" b="1">
              <a:solidFill>
                <a:schemeClr val="tx1"/>
              </a:solidFill>
            </a:endParaRPr>
          </a:p>
        </p:txBody>
      </p:sp>
      <p:grpSp>
        <p:nvGrpSpPr>
          <p:cNvPr id="25" name="ïṣļïḑé"/>
          <p:cNvGrpSpPr/>
          <p:nvPr/>
        </p:nvGrpSpPr>
        <p:grpSpPr>
          <a:xfrm>
            <a:off x="1212661" y="3713447"/>
            <a:ext cx="10171399" cy="890998"/>
            <a:chOff x="7014231" y="3072645"/>
            <a:chExt cx="3120059" cy="876620"/>
          </a:xfrm>
          <a:noFill/>
        </p:grpSpPr>
        <p:sp>
          <p:nvSpPr>
            <p:cNvPr id="26" name="îṡḻïdê"/>
            <p:cNvSpPr/>
            <p:nvPr/>
          </p:nvSpPr>
          <p:spPr>
            <a:xfrm>
              <a:off x="7014231" y="3072645"/>
              <a:ext cx="3120057" cy="517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b"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r>
                <a:rPr lang="zh-CN" altLang="en-US" sz="2000" b="1" i="0" u="none" strike="noStrike" dirty="0">
                  <a:solidFill>
                    <a:srgbClr val="001965"/>
                  </a:solidFill>
                  <a:effectLst/>
                  <a:latin typeface="微软雅黑" panose="020B0503020204020204" pitchFamily="34" charset="-122"/>
                  <a:ea typeface="微软雅黑" panose="020B0503020204020204" pitchFamily="34" charset="-122"/>
                </a:rPr>
                <a:t>临床管理难度</a:t>
              </a:r>
              <a:endParaRPr kumimoji="1" lang="en-US" altLang="zh-CN" sz="2000" b="1" dirty="0">
                <a:solidFill>
                  <a:srgbClr val="001965"/>
                </a:solidFill>
              </a:endParaRPr>
            </a:p>
          </p:txBody>
        </p:sp>
        <p:sp>
          <p:nvSpPr>
            <p:cNvPr id="27" name="işļîďé"/>
            <p:cNvSpPr/>
            <p:nvPr/>
          </p:nvSpPr>
          <p:spPr>
            <a:xfrm>
              <a:off x="7014233" y="3485992"/>
              <a:ext cx="3120057" cy="46327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108000" tIns="108000" rIns="108000" bIns="108000" rtlCol="0" anchor="t" anchorCtr="0">
              <a:spAutoFit/>
            </a:bodyPr>
            <a:lstStyle>
              <a:defPPr>
                <a:defRPr lang="zh-CN"/>
              </a:defPPr>
              <a:lvl1pPr marL="0" algn="l" defTabSz="914400" rtl="0" eaLnBrk="1" latinLnBrk="0" hangingPunct="1">
                <a:defRPr sz="1800" kern="1200">
                  <a:solidFill>
                    <a:schemeClr val="lt1"/>
                  </a:solidFill>
                </a:defRPr>
              </a:lvl1pPr>
              <a:lvl2pPr marL="457200" algn="l" defTabSz="914400" rtl="0" eaLnBrk="1" latinLnBrk="0" hangingPunct="1">
                <a:defRPr sz="1800" kern="1200">
                  <a:solidFill>
                    <a:schemeClr val="lt1"/>
                  </a:solidFill>
                </a:defRPr>
              </a:lvl2pPr>
              <a:lvl3pPr marL="914400" algn="l" defTabSz="914400" rtl="0" eaLnBrk="1" latinLnBrk="0" hangingPunct="1">
                <a:defRPr sz="1800" kern="1200">
                  <a:solidFill>
                    <a:schemeClr val="lt1"/>
                  </a:solidFill>
                </a:defRPr>
              </a:lvl3pPr>
              <a:lvl4pPr marL="1371600" algn="l" defTabSz="914400" rtl="0" eaLnBrk="1" latinLnBrk="0" hangingPunct="1">
                <a:defRPr sz="1800" kern="1200">
                  <a:solidFill>
                    <a:schemeClr val="lt1"/>
                  </a:solidFill>
                </a:defRPr>
              </a:lvl4pPr>
              <a:lvl5pPr marL="1828800" algn="l" defTabSz="914400" rtl="0" eaLnBrk="1" latinLnBrk="0" hangingPunct="1">
                <a:defRPr sz="1800" kern="1200">
                  <a:solidFill>
                    <a:schemeClr val="lt1"/>
                  </a:solidFill>
                </a:defRPr>
              </a:lvl5pPr>
              <a:lvl6pPr marL="2286000" algn="l" defTabSz="914400" rtl="0" eaLnBrk="1" latinLnBrk="0" hangingPunct="1">
                <a:defRPr sz="1800" kern="1200">
                  <a:solidFill>
                    <a:schemeClr val="lt1"/>
                  </a:solidFill>
                </a:defRPr>
              </a:lvl6pPr>
              <a:lvl7pPr marL="2743200" algn="l" defTabSz="914400" rtl="0" eaLnBrk="1" latinLnBrk="0" hangingPunct="1">
                <a:defRPr sz="1800" kern="1200">
                  <a:solidFill>
                    <a:schemeClr val="lt1"/>
                  </a:solidFill>
                </a:defRPr>
              </a:lvl7pPr>
              <a:lvl8pPr marL="3200400" algn="l" defTabSz="914400" rtl="0" eaLnBrk="1" latinLnBrk="0" hangingPunct="1">
                <a:defRPr sz="1800" kern="1200">
                  <a:solidFill>
                    <a:schemeClr val="lt1"/>
                  </a:solidFill>
                </a:defRPr>
              </a:lvl8pPr>
              <a:lvl9pPr marL="3657600" algn="l" defTabSz="914400" rtl="0" eaLnBrk="1" latinLnBrk="0" hangingPunct="1">
                <a:defRPr sz="1800" kern="1200">
                  <a:solidFill>
                    <a:schemeClr val="lt1"/>
                  </a:solidFill>
                </a:defRPr>
              </a:lvl9pPr>
            </a:lstStyle>
            <a:p>
              <a:pPr marL="285750" indent="-285750">
                <a:lnSpc>
                  <a:spcPct val="130000"/>
                </a:lnSpc>
                <a:buFont typeface="Arial" panose="020B0604020202020204" pitchFamily="34" charset="0"/>
                <a:buChar char="•"/>
              </a:pPr>
              <a:r>
                <a:rPr lang="zh-CN" altLang="en-US" sz="1400" dirty="0">
                  <a:solidFill>
                    <a:srgbClr val="001965"/>
                  </a:solidFill>
                  <a:latin typeface="微软雅黑" panose="020B0503020204020204" pitchFamily="34" charset="-122"/>
                  <a:ea typeface="微软雅黑" panose="020B0503020204020204" pitchFamily="34" charset="-122"/>
                </a:rPr>
                <a:t>具有明确的适应症和用法用量表述、临床诊断标准以及权威指南，临床路径推荐和指导使用，临床管理难度</a:t>
              </a:r>
              <a:r>
                <a:rPr lang="zh-CN" altLang="en-US" sz="140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低</a:t>
              </a:r>
              <a:r>
                <a:rPr lang="zh-CN" altLang="en-US" sz="1400" dirty="0">
                  <a:solidFill>
                    <a:srgbClr val="001965"/>
                  </a:solidFill>
                  <a:latin typeface="微软雅黑" panose="020B0503020204020204" pitchFamily="34" charset="-122"/>
                  <a:ea typeface="微软雅黑" panose="020B0503020204020204" pitchFamily="34" charset="-122"/>
                </a:rPr>
                <a:t>。</a:t>
              </a:r>
              <a:endParaRPr lang="zh-CN" altLang="en-US" sz="1400" dirty="0">
                <a:solidFill>
                  <a:srgbClr val="001965"/>
                </a:solidFill>
                <a:latin typeface="微软雅黑" panose="020B0503020204020204" pitchFamily="34" charset="-122"/>
                <a:ea typeface="微软雅黑" panose="020B0503020204020204" pitchFamily="34" charset="-122"/>
              </a:endParaRPr>
            </a:p>
          </p:txBody>
        </p:sp>
      </p:grpSp>
      <p:grpSp>
        <p:nvGrpSpPr>
          <p:cNvPr id="29" name="组合 28"/>
          <p:cNvGrpSpPr>
            <a:grpSpLocks noChangeAspect="1"/>
          </p:cNvGrpSpPr>
          <p:nvPr/>
        </p:nvGrpSpPr>
        <p:grpSpPr>
          <a:xfrm>
            <a:off x="868746" y="1560157"/>
            <a:ext cx="386969" cy="344807"/>
            <a:chOff x="6721702" y="3704331"/>
            <a:chExt cx="256839" cy="364453"/>
          </a:xfrm>
          <a:solidFill>
            <a:srgbClr val="6F6EB2"/>
          </a:solidFill>
        </p:grpSpPr>
        <p:sp>
          <p:nvSpPr>
            <p:cNvPr id="30" name="Freeform 121"/>
            <p:cNvSpPr/>
            <p:nvPr/>
          </p:nvSpPr>
          <p:spPr bwMode="auto">
            <a:xfrm rot="5400000">
              <a:off x="6730733" y="3802250"/>
              <a:ext cx="327000" cy="168617"/>
            </a:xfrm>
            <a:custGeom>
              <a:avLst/>
              <a:gdLst>
                <a:gd name="T0" fmla="*/ 24 w 989"/>
                <a:gd name="T1" fmla="*/ 698 h 840"/>
                <a:gd name="T2" fmla="*/ 34 w 989"/>
                <a:gd name="T3" fmla="*/ 801 h 840"/>
                <a:gd name="T4" fmla="*/ 135 w 989"/>
                <a:gd name="T5" fmla="*/ 819 h 840"/>
                <a:gd name="T6" fmla="*/ 396 w 989"/>
                <a:gd name="T7" fmla="*/ 691 h 840"/>
                <a:gd name="T8" fmla="*/ 593 w 989"/>
                <a:gd name="T9" fmla="*/ 691 h 840"/>
                <a:gd name="T10" fmla="*/ 854 w 989"/>
                <a:gd name="T11" fmla="*/ 819 h 840"/>
                <a:gd name="T12" fmla="*/ 954 w 989"/>
                <a:gd name="T13" fmla="*/ 801 h 840"/>
                <a:gd name="T14" fmla="*/ 965 w 989"/>
                <a:gd name="T15" fmla="*/ 698 h 840"/>
                <a:gd name="T16" fmla="*/ 568 w 989"/>
                <a:gd name="T17" fmla="*/ 41 h 840"/>
                <a:gd name="T18" fmla="*/ 494 w 989"/>
                <a:gd name="T19" fmla="*/ 0 h 840"/>
                <a:gd name="T20" fmla="*/ 421 w 989"/>
                <a:gd name="T21" fmla="*/ 41 h 840"/>
                <a:gd name="T22" fmla="*/ 24 w 989"/>
                <a:gd name="T23" fmla="*/ 698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89" h="840">
                  <a:moveTo>
                    <a:pt x="24" y="698"/>
                  </a:moveTo>
                  <a:cubicBezTo>
                    <a:pt x="0" y="739"/>
                    <a:pt x="13" y="778"/>
                    <a:pt x="34" y="801"/>
                  </a:cubicBezTo>
                  <a:cubicBezTo>
                    <a:pt x="55" y="823"/>
                    <a:pt x="93" y="840"/>
                    <a:pt x="135" y="819"/>
                  </a:cubicBezTo>
                  <a:cubicBezTo>
                    <a:pt x="396" y="691"/>
                    <a:pt x="396" y="691"/>
                    <a:pt x="396" y="691"/>
                  </a:cubicBezTo>
                  <a:cubicBezTo>
                    <a:pt x="458" y="660"/>
                    <a:pt x="531" y="660"/>
                    <a:pt x="593" y="691"/>
                  </a:cubicBezTo>
                  <a:cubicBezTo>
                    <a:pt x="854" y="819"/>
                    <a:pt x="854" y="819"/>
                    <a:pt x="854" y="819"/>
                  </a:cubicBezTo>
                  <a:cubicBezTo>
                    <a:pt x="896" y="840"/>
                    <a:pt x="933" y="823"/>
                    <a:pt x="954" y="801"/>
                  </a:cubicBezTo>
                  <a:cubicBezTo>
                    <a:pt x="975" y="778"/>
                    <a:pt x="989" y="739"/>
                    <a:pt x="965" y="698"/>
                  </a:cubicBezTo>
                  <a:cubicBezTo>
                    <a:pt x="568" y="41"/>
                    <a:pt x="568" y="41"/>
                    <a:pt x="568" y="41"/>
                  </a:cubicBezTo>
                  <a:cubicBezTo>
                    <a:pt x="552" y="15"/>
                    <a:pt x="525" y="0"/>
                    <a:pt x="494" y="0"/>
                  </a:cubicBezTo>
                  <a:cubicBezTo>
                    <a:pt x="464" y="0"/>
                    <a:pt x="437" y="15"/>
                    <a:pt x="421" y="41"/>
                  </a:cubicBezTo>
                  <a:lnTo>
                    <a:pt x="24" y="698"/>
                  </a:lnTo>
                  <a:close/>
                </a:path>
              </a:pathLst>
            </a:custGeom>
            <a:grpFill/>
            <a:ln w="25400">
              <a:solidFill>
                <a:srgbClr val="FFFFFF"/>
              </a:solid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231F20"/>
                </a:solidFill>
                <a:effectLst/>
                <a:uLnTx/>
                <a:uFillTx/>
                <a:latin typeface="Verdana" panose="020B0604030504040204"/>
                <a:ea typeface="微软雅黑" panose="020B0503020204020204" pitchFamily="34" charset="-122"/>
                <a:cs typeface="+mn-cs"/>
              </a:endParaRPr>
            </a:p>
          </p:txBody>
        </p:sp>
        <p:sp>
          <p:nvSpPr>
            <p:cNvPr id="31" name="Freeform 121"/>
            <p:cNvSpPr/>
            <p:nvPr/>
          </p:nvSpPr>
          <p:spPr bwMode="auto">
            <a:xfrm rot="5400000">
              <a:off x="6633440" y="3792593"/>
              <a:ext cx="364453" cy="187929"/>
            </a:xfrm>
            <a:custGeom>
              <a:avLst/>
              <a:gdLst>
                <a:gd name="T0" fmla="*/ 24 w 989"/>
                <a:gd name="T1" fmla="*/ 698 h 840"/>
                <a:gd name="T2" fmla="*/ 34 w 989"/>
                <a:gd name="T3" fmla="*/ 801 h 840"/>
                <a:gd name="T4" fmla="*/ 135 w 989"/>
                <a:gd name="T5" fmla="*/ 819 h 840"/>
                <a:gd name="T6" fmla="*/ 396 w 989"/>
                <a:gd name="T7" fmla="*/ 691 h 840"/>
                <a:gd name="T8" fmla="*/ 593 w 989"/>
                <a:gd name="T9" fmla="*/ 691 h 840"/>
                <a:gd name="T10" fmla="*/ 854 w 989"/>
                <a:gd name="T11" fmla="*/ 819 h 840"/>
                <a:gd name="T12" fmla="*/ 954 w 989"/>
                <a:gd name="T13" fmla="*/ 801 h 840"/>
                <a:gd name="T14" fmla="*/ 965 w 989"/>
                <a:gd name="T15" fmla="*/ 698 h 840"/>
                <a:gd name="T16" fmla="*/ 568 w 989"/>
                <a:gd name="T17" fmla="*/ 41 h 840"/>
                <a:gd name="T18" fmla="*/ 494 w 989"/>
                <a:gd name="T19" fmla="*/ 0 h 840"/>
                <a:gd name="T20" fmla="*/ 421 w 989"/>
                <a:gd name="T21" fmla="*/ 41 h 840"/>
                <a:gd name="T22" fmla="*/ 24 w 989"/>
                <a:gd name="T23" fmla="*/ 698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89" h="840">
                  <a:moveTo>
                    <a:pt x="24" y="698"/>
                  </a:moveTo>
                  <a:cubicBezTo>
                    <a:pt x="0" y="739"/>
                    <a:pt x="13" y="778"/>
                    <a:pt x="34" y="801"/>
                  </a:cubicBezTo>
                  <a:cubicBezTo>
                    <a:pt x="55" y="823"/>
                    <a:pt x="93" y="840"/>
                    <a:pt x="135" y="819"/>
                  </a:cubicBezTo>
                  <a:cubicBezTo>
                    <a:pt x="396" y="691"/>
                    <a:pt x="396" y="691"/>
                    <a:pt x="396" y="691"/>
                  </a:cubicBezTo>
                  <a:cubicBezTo>
                    <a:pt x="458" y="660"/>
                    <a:pt x="531" y="660"/>
                    <a:pt x="593" y="691"/>
                  </a:cubicBezTo>
                  <a:cubicBezTo>
                    <a:pt x="854" y="819"/>
                    <a:pt x="854" y="819"/>
                    <a:pt x="854" y="819"/>
                  </a:cubicBezTo>
                  <a:cubicBezTo>
                    <a:pt x="896" y="840"/>
                    <a:pt x="933" y="823"/>
                    <a:pt x="954" y="801"/>
                  </a:cubicBezTo>
                  <a:cubicBezTo>
                    <a:pt x="975" y="778"/>
                    <a:pt x="989" y="739"/>
                    <a:pt x="965" y="698"/>
                  </a:cubicBezTo>
                  <a:cubicBezTo>
                    <a:pt x="568" y="41"/>
                    <a:pt x="568" y="41"/>
                    <a:pt x="568" y="41"/>
                  </a:cubicBezTo>
                  <a:cubicBezTo>
                    <a:pt x="552" y="15"/>
                    <a:pt x="525" y="0"/>
                    <a:pt x="494" y="0"/>
                  </a:cubicBezTo>
                  <a:cubicBezTo>
                    <a:pt x="464" y="0"/>
                    <a:pt x="437" y="15"/>
                    <a:pt x="421" y="41"/>
                  </a:cubicBezTo>
                  <a:lnTo>
                    <a:pt x="24" y="698"/>
                  </a:lnTo>
                  <a:close/>
                </a:path>
              </a:pathLst>
            </a:custGeom>
            <a:grpFill/>
            <a:ln w="19050">
              <a:solidFill>
                <a:srgbClr val="FFFFFF"/>
              </a:solid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DA0812"/>
                </a:solidFill>
                <a:effectLst/>
                <a:uLnTx/>
                <a:uFillTx/>
                <a:latin typeface="Verdana" panose="020B0604030504040204"/>
                <a:ea typeface="微软雅黑" panose="020B0503020204020204" pitchFamily="34" charset="-122"/>
                <a:cs typeface="+mn-cs"/>
              </a:endParaRPr>
            </a:p>
          </p:txBody>
        </p:sp>
      </p:grpSp>
      <p:sp>
        <p:nvSpPr>
          <p:cNvPr id="54" name="矩形 53"/>
          <p:cNvSpPr/>
          <p:nvPr/>
        </p:nvSpPr>
        <p:spPr>
          <a:xfrm>
            <a:off x="1244799" y="870275"/>
            <a:ext cx="10859063" cy="461665"/>
          </a:xfrm>
          <a:prstGeom prst="rect">
            <a:avLst/>
          </a:prstGeom>
        </p:spPr>
        <p:txBody>
          <a:bodyPr wrap="none">
            <a:spAutoFit/>
          </a:bodyPr>
          <a:lstStyle/>
          <a:p>
            <a:r>
              <a:rPr lang="en-US" altLang="zh-CN" sz="2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05</a:t>
            </a:r>
            <a:r>
              <a:rPr lang="zh-CN" altLang="en-US" sz="2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 公平性</a:t>
            </a:r>
            <a:r>
              <a:rPr lang="en-US" altLang="zh-CN" sz="2400" b="1" dirty="0">
                <a:solidFill>
                  <a:schemeClr val="tx2"/>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b="1" dirty="0">
                <a:solidFill>
                  <a:srgbClr val="F08200"/>
                </a:solidFill>
                <a:latin typeface="微软雅黑" panose="020B0503020204020204" pitchFamily="34" charset="-122"/>
                <a:ea typeface="微软雅黑" panose="020B0503020204020204" pitchFamily="34" charset="-122"/>
                <a:sym typeface="+mn-ea"/>
              </a:rPr>
              <a:t>纠正低磷，提高生活质量，患者及家庭急切期盼的口服补磷制剂</a:t>
            </a:r>
            <a:endParaRPr lang="zh-CN" altLang="en-US" sz="2400" b="1" baseline="30000" dirty="0">
              <a:solidFill>
                <a:srgbClr val="F08200"/>
              </a:solidFill>
              <a:latin typeface="微软雅黑" panose="020B0503020204020204" pitchFamily="34" charset="-122"/>
              <a:ea typeface="微软雅黑" panose="020B0503020204020204" pitchFamily="34" charset="-122"/>
            </a:endParaRPr>
          </a:p>
        </p:txBody>
      </p:sp>
      <p:grpSp>
        <p:nvGrpSpPr>
          <p:cNvPr id="55" name="组合 54"/>
          <p:cNvGrpSpPr>
            <a:grpSpLocks noChangeAspect="1"/>
          </p:cNvGrpSpPr>
          <p:nvPr/>
        </p:nvGrpSpPr>
        <p:grpSpPr>
          <a:xfrm>
            <a:off x="868747" y="2671834"/>
            <a:ext cx="386969" cy="344807"/>
            <a:chOff x="6721702" y="3704331"/>
            <a:chExt cx="256839" cy="364453"/>
          </a:xfrm>
          <a:solidFill>
            <a:srgbClr val="F08200"/>
          </a:solidFill>
        </p:grpSpPr>
        <p:sp>
          <p:nvSpPr>
            <p:cNvPr id="56" name="Freeform 121"/>
            <p:cNvSpPr/>
            <p:nvPr/>
          </p:nvSpPr>
          <p:spPr bwMode="auto">
            <a:xfrm rot="5400000">
              <a:off x="6730733" y="3802250"/>
              <a:ext cx="327000" cy="168617"/>
            </a:xfrm>
            <a:custGeom>
              <a:avLst/>
              <a:gdLst>
                <a:gd name="T0" fmla="*/ 24 w 989"/>
                <a:gd name="T1" fmla="*/ 698 h 840"/>
                <a:gd name="T2" fmla="*/ 34 w 989"/>
                <a:gd name="T3" fmla="*/ 801 h 840"/>
                <a:gd name="T4" fmla="*/ 135 w 989"/>
                <a:gd name="T5" fmla="*/ 819 h 840"/>
                <a:gd name="T6" fmla="*/ 396 w 989"/>
                <a:gd name="T7" fmla="*/ 691 h 840"/>
                <a:gd name="T8" fmla="*/ 593 w 989"/>
                <a:gd name="T9" fmla="*/ 691 h 840"/>
                <a:gd name="T10" fmla="*/ 854 w 989"/>
                <a:gd name="T11" fmla="*/ 819 h 840"/>
                <a:gd name="T12" fmla="*/ 954 w 989"/>
                <a:gd name="T13" fmla="*/ 801 h 840"/>
                <a:gd name="T14" fmla="*/ 965 w 989"/>
                <a:gd name="T15" fmla="*/ 698 h 840"/>
                <a:gd name="T16" fmla="*/ 568 w 989"/>
                <a:gd name="T17" fmla="*/ 41 h 840"/>
                <a:gd name="T18" fmla="*/ 494 w 989"/>
                <a:gd name="T19" fmla="*/ 0 h 840"/>
                <a:gd name="T20" fmla="*/ 421 w 989"/>
                <a:gd name="T21" fmla="*/ 41 h 840"/>
                <a:gd name="T22" fmla="*/ 24 w 989"/>
                <a:gd name="T23" fmla="*/ 698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89" h="840">
                  <a:moveTo>
                    <a:pt x="24" y="698"/>
                  </a:moveTo>
                  <a:cubicBezTo>
                    <a:pt x="0" y="739"/>
                    <a:pt x="13" y="778"/>
                    <a:pt x="34" y="801"/>
                  </a:cubicBezTo>
                  <a:cubicBezTo>
                    <a:pt x="55" y="823"/>
                    <a:pt x="93" y="840"/>
                    <a:pt x="135" y="819"/>
                  </a:cubicBezTo>
                  <a:cubicBezTo>
                    <a:pt x="396" y="691"/>
                    <a:pt x="396" y="691"/>
                    <a:pt x="396" y="691"/>
                  </a:cubicBezTo>
                  <a:cubicBezTo>
                    <a:pt x="458" y="660"/>
                    <a:pt x="531" y="660"/>
                    <a:pt x="593" y="691"/>
                  </a:cubicBezTo>
                  <a:cubicBezTo>
                    <a:pt x="854" y="819"/>
                    <a:pt x="854" y="819"/>
                    <a:pt x="854" y="819"/>
                  </a:cubicBezTo>
                  <a:cubicBezTo>
                    <a:pt x="896" y="840"/>
                    <a:pt x="933" y="823"/>
                    <a:pt x="954" y="801"/>
                  </a:cubicBezTo>
                  <a:cubicBezTo>
                    <a:pt x="975" y="778"/>
                    <a:pt x="989" y="739"/>
                    <a:pt x="965" y="698"/>
                  </a:cubicBezTo>
                  <a:cubicBezTo>
                    <a:pt x="568" y="41"/>
                    <a:pt x="568" y="41"/>
                    <a:pt x="568" y="41"/>
                  </a:cubicBezTo>
                  <a:cubicBezTo>
                    <a:pt x="552" y="15"/>
                    <a:pt x="525" y="0"/>
                    <a:pt x="494" y="0"/>
                  </a:cubicBezTo>
                  <a:cubicBezTo>
                    <a:pt x="464" y="0"/>
                    <a:pt x="437" y="15"/>
                    <a:pt x="421" y="41"/>
                  </a:cubicBezTo>
                  <a:lnTo>
                    <a:pt x="24" y="698"/>
                  </a:lnTo>
                  <a:close/>
                </a:path>
              </a:pathLst>
            </a:custGeom>
            <a:grpFill/>
            <a:ln w="25400">
              <a:solidFill>
                <a:srgbClr val="FFFFFF"/>
              </a:solid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231F20"/>
                </a:solidFill>
                <a:effectLst/>
                <a:uLnTx/>
                <a:uFillTx/>
                <a:latin typeface="Verdana" panose="020B0604030504040204"/>
                <a:ea typeface="微软雅黑" panose="020B0503020204020204" pitchFamily="34" charset="-122"/>
                <a:cs typeface="+mn-cs"/>
              </a:endParaRPr>
            </a:p>
          </p:txBody>
        </p:sp>
        <p:sp>
          <p:nvSpPr>
            <p:cNvPr id="57" name="Freeform 121"/>
            <p:cNvSpPr/>
            <p:nvPr/>
          </p:nvSpPr>
          <p:spPr bwMode="auto">
            <a:xfrm rot="5400000">
              <a:off x="6633440" y="3792593"/>
              <a:ext cx="364453" cy="187929"/>
            </a:xfrm>
            <a:custGeom>
              <a:avLst/>
              <a:gdLst>
                <a:gd name="T0" fmla="*/ 24 w 989"/>
                <a:gd name="T1" fmla="*/ 698 h 840"/>
                <a:gd name="T2" fmla="*/ 34 w 989"/>
                <a:gd name="T3" fmla="*/ 801 h 840"/>
                <a:gd name="T4" fmla="*/ 135 w 989"/>
                <a:gd name="T5" fmla="*/ 819 h 840"/>
                <a:gd name="T6" fmla="*/ 396 w 989"/>
                <a:gd name="T7" fmla="*/ 691 h 840"/>
                <a:gd name="T8" fmla="*/ 593 w 989"/>
                <a:gd name="T9" fmla="*/ 691 h 840"/>
                <a:gd name="T10" fmla="*/ 854 w 989"/>
                <a:gd name="T11" fmla="*/ 819 h 840"/>
                <a:gd name="T12" fmla="*/ 954 w 989"/>
                <a:gd name="T13" fmla="*/ 801 h 840"/>
                <a:gd name="T14" fmla="*/ 965 w 989"/>
                <a:gd name="T15" fmla="*/ 698 h 840"/>
                <a:gd name="T16" fmla="*/ 568 w 989"/>
                <a:gd name="T17" fmla="*/ 41 h 840"/>
                <a:gd name="T18" fmla="*/ 494 w 989"/>
                <a:gd name="T19" fmla="*/ 0 h 840"/>
                <a:gd name="T20" fmla="*/ 421 w 989"/>
                <a:gd name="T21" fmla="*/ 41 h 840"/>
                <a:gd name="T22" fmla="*/ 24 w 989"/>
                <a:gd name="T23" fmla="*/ 698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89" h="840">
                  <a:moveTo>
                    <a:pt x="24" y="698"/>
                  </a:moveTo>
                  <a:cubicBezTo>
                    <a:pt x="0" y="739"/>
                    <a:pt x="13" y="778"/>
                    <a:pt x="34" y="801"/>
                  </a:cubicBezTo>
                  <a:cubicBezTo>
                    <a:pt x="55" y="823"/>
                    <a:pt x="93" y="840"/>
                    <a:pt x="135" y="819"/>
                  </a:cubicBezTo>
                  <a:cubicBezTo>
                    <a:pt x="396" y="691"/>
                    <a:pt x="396" y="691"/>
                    <a:pt x="396" y="691"/>
                  </a:cubicBezTo>
                  <a:cubicBezTo>
                    <a:pt x="458" y="660"/>
                    <a:pt x="531" y="660"/>
                    <a:pt x="593" y="691"/>
                  </a:cubicBezTo>
                  <a:cubicBezTo>
                    <a:pt x="854" y="819"/>
                    <a:pt x="854" y="819"/>
                    <a:pt x="854" y="819"/>
                  </a:cubicBezTo>
                  <a:cubicBezTo>
                    <a:pt x="896" y="840"/>
                    <a:pt x="933" y="823"/>
                    <a:pt x="954" y="801"/>
                  </a:cubicBezTo>
                  <a:cubicBezTo>
                    <a:pt x="975" y="778"/>
                    <a:pt x="989" y="739"/>
                    <a:pt x="965" y="698"/>
                  </a:cubicBezTo>
                  <a:cubicBezTo>
                    <a:pt x="568" y="41"/>
                    <a:pt x="568" y="41"/>
                    <a:pt x="568" y="41"/>
                  </a:cubicBezTo>
                  <a:cubicBezTo>
                    <a:pt x="552" y="15"/>
                    <a:pt x="525" y="0"/>
                    <a:pt x="494" y="0"/>
                  </a:cubicBezTo>
                  <a:cubicBezTo>
                    <a:pt x="464" y="0"/>
                    <a:pt x="437" y="15"/>
                    <a:pt x="421" y="41"/>
                  </a:cubicBezTo>
                  <a:lnTo>
                    <a:pt x="24" y="698"/>
                  </a:lnTo>
                  <a:close/>
                </a:path>
              </a:pathLst>
            </a:custGeom>
            <a:grpFill/>
            <a:ln w="19050">
              <a:solidFill>
                <a:srgbClr val="FFFFFF"/>
              </a:solid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DA0812"/>
                </a:solidFill>
                <a:effectLst/>
                <a:uLnTx/>
                <a:uFillTx/>
                <a:latin typeface="Verdana" panose="020B0604030504040204"/>
                <a:ea typeface="微软雅黑" panose="020B0503020204020204" pitchFamily="34" charset="-122"/>
                <a:cs typeface="+mn-cs"/>
              </a:endParaRPr>
            </a:p>
          </p:txBody>
        </p:sp>
      </p:grpSp>
      <p:grpSp>
        <p:nvGrpSpPr>
          <p:cNvPr id="58" name="组合 57"/>
          <p:cNvGrpSpPr>
            <a:grpSpLocks noChangeAspect="1"/>
          </p:cNvGrpSpPr>
          <p:nvPr/>
        </p:nvGrpSpPr>
        <p:grpSpPr>
          <a:xfrm>
            <a:off x="868747" y="3828046"/>
            <a:ext cx="386969" cy="344807"/>
            <a:chOff x="6721702" y="3704331"/>
            <a:chExt cx="256839" cy="364453"/>
          </a:xfrm>
          <a:solidFill>
            <a:srgbClr val="6F6EB2"/>
          </a:solidFill>
        </p:grpSpPr>
        <p:sp>
          <p:nvSpPr>
            <p:cNvPr id="59" name="Freeform 121"/>
            <p:cNvSpPr/>
            <p:nvPr/>
          </p:nvSpPr>
          <p:spPr bwMode="auto">
            <a:xfrm rot="5400000">
              <a:off x="6730733" y="3802250"/>
              <a:ext cx="327000" cy="168617"/>
            </a:xfrm>
            <a:custGeom>
              <a:avLst/>
              <a:gdLst>
                <a:gd name="T0" fmla="*/ 24 w 989"/>
                <a:gd name="T1" fmla="*/ 698 h 840"/>
                <a:gd name="T2" fmla="*/ 34 w 989"/>
                <a:gd name="T3" fmla="*/ 801 h 840"/>
                <a:gd name="T4" fmla="*/ 135 w 989"/>
                <a:gd name="T5" fmla="*/ 819 h 840"/>
                <a:gd name="T6" fmla="*/ 396 w 989"/>
                <a:gd name="T7" fmla="*/ 691 h 840"/>
                <a:gd name="T8" fmla="*/ 593 w 989"/>
                <a:gd name="T9" fmla="*/ 691 h 840"/>
                <a:gd name="T10" fmla="*/ 854 w 989"/>
                <a:gd name="T11" fmla="*/ 819 h 840"/>
                <a:gd name="T12" fmla="*/ 954 w 989"/>
                <a:gd name="T13" fmla="*/ 801 h 840"/>
                <a:gd name="T14" fmla="*/ 965 w 989"/>
                <a:gd name="T15" fmla="*/ 698 h 840"/>
                <a:gd name="T16" fmla="*/ 568 w 989"/>
                <a:gd name="T17" fmla="*/ 41 h 840"/>
                <a:gd name="T18" fmla="*/ 494 w 989"/>
                <a:gd name="T19" fmla="*/ 0 h 840"/>
                <a:gd name="T20" fmla="*/ 421 w 989"/>
                <a:gd name="T21" fmla="*/ 41 h 840"/>
                <a:gd name="T22" fmla="*/ 24 w 989"/>
                <a:gd name="T23" fmla="*/ 698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89" h="840">
                  <a:moveTo>
                    <a:pt x="24" y="698"/>
                  </a:moveTo>
                  <a:cubicBezTo>
                    <a:pt x="0" y="739"/>
                    <a:pt x="13" y="778"/>
                    <a:pt x="34" y="801"/>
                  </a:cubicBezTo>
                  <a:cubicBezTo>
                    <a:pt x="55" y="823"/>
                    <a:pt x="93" y="840"/>
                    <a:pt x="135" y="819"/>
                  </a:cubicBezTo>
                  <a:cubicBezTo>
                    <a:pt x="396" y="691"/>
                    <a:pt x="396" y="691"/>
                    <a:pt x="396" y="691"/>
                  </a:cubicBezTo>
                  <a:cubicBezTo>
                    <a:pt x="458" y="660"/>
                    <a:pt x="531" y="660"/>
                    <a:pt x="593" y="691"/>
                  </a:cubicBezTo>
                  <a:cubicBezTo>
                    <a:pt x="854" y="819"/>
                    <a:pt x="854" y="819"/>
                    <a:pt x="854" y="819"/>
                  </a:cubicBezTo>
                  <a:cubicBezTo>
                    <a:pt x="896" y="840"/>
                    <a:pt x="933" y="823"/>
                    <a:pt x="954" y="801"/>
                  </a:cubicBezTo>
                  <a:cubicBezTo>
                    <a:pt x="975" y="778"/>
                    <a:pt x="989" y="739"/>
                    <a:pt x="965" y="698"/>
                  </a:cubicBezTo>
                  <a:cubicBezTo>
                    <a:pt x="568" y="41"/>
                    <a:pt x="568" y="41"/>
                    <a:pt x="568" y="41"/>
                  </a:cubicBezTo>
                  <a:cubicBezTo>
                    <a:pt x="552" y="15"/>
                    <a:pt x="525" y="0"/>
                    <a:pt x="494" y="0"/>
                  </a:cubicBezTo>
                  <a:cubicBezTo>
                    <a:pt x="464" y="0"/>
                    <a:pt x="437" y="15"/>
                    <a:pt x="421" y="41"/>
                  </a:cubicBezTo>
                  <a:lnTo>
                    <a:pt x="24" y="698"/>
                  </a:lnTo>
                  <a:close/>
                </a:path>
              </a:pathLst>
            </a:custGeom>
            <a:grpFill/>
            <a:ln w="25400">
              <a:solidFill>
                <a:srgbClr val="FFFFFF"/>
              </a:solid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231F20"/>
                </a:solidFill>
                <a:effectLst/>
                <a:uLnTx/>
                <a:uFillTx/>
                <a:latin typeface="Verdana" panose="020B0604030504040204"/>
                <a:ea typeface="微软雅黑" panose="020B0503020204020204" pitchFamily="34" charset="-122"/>
                <a:cs typeface="+mn-cs"/>
              </a:endParaRPr>
            </a:p>
          </p:txBody>
        </p:sp>
        <p:sp>
          <p:nvSpPr>
            <p:cNvPr id="60" name="Freeform 121"/>
            <p:cNvSpPr/>
            <p:nvPr/>
          </p:nvSpPr>
          <p:spPr bwMode="auto">
            <a:xfrm rot="5400000">
              <a:off x="6633440" y="3792593"/>
              <a:ext cx="364453" cy="187929"/>
            </a:xfrm>
            <a:custGeom>
              <a:avLst/>
              <a:gdLst>
                <a:gd name="T0" fmla="*/ 24 w 989"/>
                <a:gd name="T1" fmla="*/ 698 h 840"/>
                <a:gd name="T2" fmla="*/ 34 w 989"/>
                <a:gd name="T3" fmla="*/ 801 h 840"/>
                <a:gd name="T4" fmla="*/ 135 w 989"/>
                <a:gd name="T5" fmla="*/ 819 h 840"/>
                <a:gd name="T6" fmla="*/ 396 w 989"/>
                <a:gd name="T7" fmla="*/ 691 h 840"/>
                <a:gd name="T8" fmla="*/ 593 w 989"/>
                <a:gd name="T9" fmla="*/ 691 h 840"/>
                <a:gd name="T10" fmla="*/ 854 w 989"/>
                <a:gd name="T11" fmla="*/ 819 h 840"/>
                <a:gd name="T12" fmla="*/ 954 w 989"/>
                <a:gd name="T13" fmla="*/ 801 h 840"/>
                <a:gd name="T14" fmla="*/ 965 w 989"/>
                <a:gd name="T15" fmla="*/ 698 h 840"/>
                <a:gd name="T16" fmla="*/ 568 w 989"/>
                <a:gd name="T17" fmla="*/ 41 h 840"/>
                <a:gd name="T18" fmla="*/ 494 w 989"/>
                <a:gd name="T19" fmla="*/ 0 h 840"/>
                <a:gd name="T20" fmla="*/ 421 w 989"/>
                <a:gd name="T21" fmla="*/ 41 h 840"/>
                <a:gd name="T22" fmla="*/ 24 w 989"/>
                <a:gd name="T23" fmla="*/ 698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89" h="840">
                  <a:moveTo>
                    <a:pt x="24" y="698"/>
                  </a:moveTo>
                  <a:cubicBezTo>
                    <a:pt x="0" y="739"/>
                    <a:pt x="13" y="778"/>
                    <a:pt x="34" y="801"/>
                  </a:cubicBezTo>
                  <a:cubicBezTo>
                    <a:pt x="55" y="823"/>
                    <a:pt x="93" y="840"/>
                    <a:pt x="135" y="819"/>
                  </a:cubicBezTo>
                  <a:cubicBezTo>
                    <a:pt x="396" y="691"/>
                    <a:pt x="396" y="691"/>
                    <a:pt x="396" y="691"/>
                  </a:cubicBezTo>
                  <a:cubicBezTo>
                    <a:pt x="458" y="660"/>
                    <a:pt x="531" y="660"/>
                    <a:pt x="593" y="691"/>
                  </a:cubicBezTo>
                  <a:cubicBezTo>
                    <a:pt x="854" y="819"/>
                    <a:pt x="854" y="819"/>
                    <a:pt x="854" y="819"/>
                  </a:cubicBezTo>
                  <a:cubicBezTo>
                    <a:pt x="896" y="840"/>
                    <a:pt x="933" y="823"/>
                    <a:pt x="954" y="801"/>
                  </a:cubicBezTo>
                  <a:cubicBezTo>
                    <a:pt x="975" y="778"/>
                    <a:pt x="989" y="739"/>
                    <a:pt x="965" y="698"/>
                  </a:cubicBezTo>
                  <a:cubicBezTo>
                    <a:pt x="568" y="41"/>
                    <a:pt x="568" y="41"/>
                    <a:pt x="568" y="41"/>
                  </a:cubicBezTo>
                  <a:cubicBezTo>
                    <a:pt x="552" y="15"/>
                    <a:pt x="525" y="0"/>
                    <a:pt x="494" y="0"/>
                  </a:cubicBezTo>
                  <a:cubicBezTo>
                    <a:pt x="464" y="0"/>
                    <a:pt x="437" y="15"/>
                    <a:pt x="421" y="41"/>
                  </a:cubicBezTo>
                  <a:lnTo>
                    <a:pt x="24" y="698"/>
                  </a:lnTo>
                  <a:close/>
                </a:path>
              </a:pathLst>
            </a:custGeom>
            <a:grpFill/>
            <a:ln w="19050">
              <a:solidFill>
                <a:srgbClr val="FFFFFF"/>
              </a:solid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DA0812"/>
                </a:solidFill>
                <a:effectLst/>
                <a:uLnTx/>
                <a:uFillTx/>
                <a:latin typeface="Verdana" panose="020B0604030504040204"/>
                <a:ea typeface="微软雅黑" panose="020B0503020204020204" pitchFamily="34" charset="-122"/>
                <a:cs typeface="+mn-cs"/>
              </a:endParaRPr>
            </a:p>
          </p:txBody>
        </p:sp>
      </p:grpSp>
      <p:sp>
        <p:nvSpPr>
          <p:cNvPr id="61" name="文本框 60"/>
          <p:cNvSpPr txBox="1"/>
          <p:nvPr/>
        </p:nvSpPr>
        <p:spPr>
          <a:xfrm>
            <a:off x="1226023" y="4542316"/>
            <a:ext cx="10712133" cy="1162241"/>
          </a:xfrm>
          <a:prstGeom prst="rect">
            <a:avLst/>
          </a:prstGeom>
          <a:noFill/>
        </p:spPr>
        <p:txBody>
          <a:bodyPr wrap="square" rtlCol="0" anchor="t">
            <a:spAutoFit/>
          </a:bodyPr>
          <a:lstStyle/>
          <a:p>
            <a:pPr>
              <a:lnSpc>
                <a:spcPct val="150000"/>
              </a:lnSpc>
            </a:pPr>
            <a:r>
              <a:rPr lang="zh-CN" altLang="en-US" sz="2000" b="1" dirty="0">
                <a:solidFill>
                  <a:srgbClr val="001965"/>
                </a:solidFill>
                <a:latin typeface="微软雅黑" panose="020B0503020204020204" pitchFamily="34" charset="-122"/>
                <a:ea typeface="微软雅黑" panose="020B0503020204020204" pitchFamily="34" charset="-122"/>
              </a:rPr>
              <a:t>提高医疗资源利用率</a:t>
            </a:r>
            <a:endParaRPr lang="en-US" altLang="zh-CN" sz="2000" b="1" dirty="0">
              <a:solidFill>
                <a:srgbClr val="001965"/>
              </a:solidFill>
              <a:latin typeface="微软雅黑" panose="020B0503020204020204" pitchFamily="34" charset="-122"/>
              <a:ea typeface="微软雅黑" panose="020B0503020204020204" pitchFamily="34" charset="-122"/>
            </a:endParaRPr>
          </a:p>
          <a:p>
            <a:pPr marL="285750" indent="-285750">
              <a:lnSpc>
                <a:spcPct val="150000"/>
              </a:lnSpc>
              <a:buFont typeface="Arial" panose="020B0604020202020204" pitchFamily="34" charset="0"/>
              <a:buChar char="•"/>
            </a:pPr>
            <a:r>
              <a:rPr lang="zh-CN" altLang="zh-CN" sz="1400" dirty="0">
                <a:solidFill>
                  <a:srgbClr val="001965"/>
                </a:solidFill>
                <a:latin typeface="微软雅黑" panose="020B0503020204020204" pitchFamily="34" charset="-122"/>
                <a:ea typeface="微软雅黑" panose="020B0503020204020204" pitchFamily="34" charset="-122"/>
              </a:rPr>
              <a:t>相关研究证实，磷制剂的补充治疗可改善预后</a:t>
            </a:r>
            <a:r>
              <a:rPr lang="en-US" altLang="zh-CN" sz="1400" baseline="30000" dirty="0">
                <a:solidFill>
                  <a:srgbClr val="001965"/>
                </a:solidFill>
                <a:latin typeface="微软雅黑" panose="020B0503020204020204" pitchFamily="34" charset="-122"/>
                <a:ea typeface="微软雅黑" panose="020B0503020204020204" pitchFamily="34" charset="-122"/>
              </a:rPr>
              <a:t>1</a:t>
            </a:r>
            <a:r>
              <a:rPr lang="zh-CN" altLang="zh-CN" sz="1400" dirty="0">
                <a:solidFill>
                  <a:srgbClr val="001965"/>
                </a:solidFill>
                <a:latin typeface="微软雅黑" panose="020B0503020204020204" pitchFamily="34" charset="-122"/>
                <a:ea typeface="微软雅黑" panose="020B0503020204020204" pitchFamily="34" charset="-122"/>
              </a:rPr>
              <a:t>、改善患者不良临床表现</a:t>
            </a:r>
            <a:r>
              <a:rPr lang="en-US" altLang="zh-CN" sz="1400" baseline="30000" dirty="0">
                <a:solidFill>
                  <a:srgbClr val="001965"/>
                </a:solidFill>
                <a:latin typeface="微软雅黑" panose="020B0503020204020204" pitchFamily="34" charset="-122"/>
                <a:ea typeface="微软雅黑" panose="020B0503020204020204" pitchFamily="34" charset="-122"/>
              </a:rPr>
              <a:t>2</a:t>
            </a:r>
            <a:r>
              <a:rPr lang="zh-CN" altLang="zh-CN" sz="1400" dirty="0">
                <a:solidFill>
                  <a:srgbClr val="001965"/>
                </a:solidFill>
                <a:latin typeface="微软雅黑" panose="020B0503020204020204" pitchFamily="34" charset="-122"/>
                <a:ea typeface="微软雅黑" panose="020B0503020204020204" pitchFamily="34" charset="-122"/>
              </a:rPr>
              <a:t>，降低患者死亡率</a:t>
            </a:r>
            <a:r>
              <a:rPr lang="en-US" altLang="zh-CN" sz="1400" baseline="30000" dirty="0">
                <a:solidFill>
                  <a:srgbClr val="001965"/>
                </a:solidFill>
                <a:latin typeface="微软雅黑" panose="020B0503020204020204" pitchFamily="34" charset="-122"/>
                <a:ea typeface="微软雅黑" panose="020B0503020204020204" pitchFamily="34" charset="-122"/>
              </a:rPr>
              <a:t>3</a:t>
            </a:r>
            <a:r>
              <a:rPr lang="zh-CN" altLang="zh-CN" sz="1400" dirty="0">
                <a:solidFill>
                  <a:srgbClr val="001965"/>
                </a:solidFill>
                <a:latin typeface="微软雅黑" panose="020B0503020204020204" pitchFamily="34" charset="-122"/>
                <a:ea typeface="微软雅黑" panose="020B0503020204020204" pitchFamily="34" charset="-122"/>
              </a:rPr>
              <a:t>、降低严重不良反应发生</a:t>
            </a:r>
            <a:r>
              <a:rPr lang="en-US" altLang="zh-CN" sz="1400" baseline="30000" dirty="0">
                <a:solidFill>
                  <a:srgbClr val="001965"/>
                </a:solidFill>
                <a:latin typeface="微软雅黑" panose="020B0503020204020204" pitchFamily="34" charset="-122"/>
                <a:ea typeface="微软雅黑" panose="020B0503020204020204" pitchFamily="34" charset="-122"/>
              </a:rPr>
              <a:t>4</a:t>
            </a:r>
            <a:r>
              <a:rPr lang="zh-CN" altLang="zh-CN" sz="1400" dirty="0">
                <a:solidFill>
                  <a:srgbClr val="001965"/>
                </a:solidFill>
                <a:latin typeface="微软雅黑" panose="020B0503020204020204" pitchFamily="34" charset="-122"/>
                <a:ea typeface="微软雅黑" panose="020B0503020204020204" pitchFamily="34" charset="-122"/>
              </a:rPr>
              <a:t>等，减轻了患者的疾病负担，提升了病床周转率，促进医疗资源的有效利用。</a:t>
            </a:r>
            <a:endParaRPr lang="zh-CN" altLang="zh-CN" sz="1400" dirty="0">
              <a:solidFill>
                <a:srgbClr val="001965"/>
              </a:solidFill>
              <a:latin typeface="微软雅黑" panose="020B0503020204020204" pitchFamily="34" charset="-122"/>
              <a:ea typeface="微软雅黑" panose="020B0503020204020204" pitchFamily="34" charset="-122"/>
            </a:endParaRPr>
          </a:p>
        </p:txBody>
      </p:sp>
      <p:grpSp>
        <p:nvGrpSpPr>
          <p:cNvPr id="62" name="组合 61"/>
          <p:cNvGrpSpPr>
            <a:grpSpLocks noChangeAspect="1"/>
          </p:cNvGrpSpPr>
          <p:nvPr/>
        </p:nvGrpSpPr>
        <p:grpSpPr>
          <a:xfrm>
            <a:off x="839054" y="4696445"/>
            <a:ext cx="386969" cy="344807"/>
            <a:chOff x="6721702" y="3704331"/>
            <a:chExt cx="256839" cy="364453"/>
          </a:xfrm>
          <a:solidFill>
            <a:srgbClr val="F08200"/>
          </a:solidFill>
        </p:grpSpPr>
        <p:sp>
          <p:nvSpPr>
            <p:cNvPr id="63" name="Freeform 121"/>
            <p:cNvSpPr/>
            <p:nvPr/>
          </p:nvSpPr>
          <p:spPr bwMode="auto">
            <a:xfrm rot="5400000">
              <a:off x="6730733" y="3802250"/>
              <a:ext cx="327000" cy="168617"/>
            </a:xfrm>
            <a:custGeom>
              <a:avLst/>
              <a:gdLst>
                <a:gd name="T0" fmla="*/ 24 w 989"/>
                <a:gd name="T1" fmla="*/ 698 h 840"/>
                <a:gd name="T2" fmla="*/ 34 w 989"/>
                <a:gd name="T3" fmla="*/ 801 h 840"/>
                <a:gd name="T4" fmla="*/ 135 w 989"/>
                <a:gd name="T5" fmla="*/ 819 h 840"/>
                <a:gd name="T6" fmla="*/ 396 w 989"/>
                <a:gd name="T7" fmla="*/ 691 h 840"/>
                <a:gd name="T8" fmla="*/ 593 w 989"/>
                <a:gd name="T9" fmla="*/ 691 h 840"/>
                <a:gd name="T10" fmla="*/ 854 w 989"/>
                <a:gd name="T11" fmla="*/ 819 h 840"/>
                <a:gd name="T12" fmla="*/ 954 w 989"/>
                <a:gd name="T13" fmla="*/ 801 h 840"/>
                <a:gd name="T14" fmla="*/ 965 w 989"/>
                <a:gd name="T15" fmla="*/ 698 h 840"/>
                <a:gd name="T16" fmla="*/ 568 w 989"/>
                <a:gd name="T17" fmla="*/ 41 h 840"/>
                <a:gd name="T18" fmla="*/ 494 w 989"/>
                <a:gd name="T19" fmla="*/ 0 h 840"/>
                <a:gd name="T20" fmla="*/ 421 w 989"/>
                <a:gd name="T21" fmla="*/ 41 h 840"/>
                <a:gd name="T22" fmla="*/ 24 w 989"/>
                <a:gd name="T23" fmla="*/ 698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89" h="840">
                  <a:moveTo>
                    <a:pt x="24" y="698"/>
                  </a:moveTo>
                  <a:cubicBezTo>
                    <a:pt x="0" y="739"/>
                    <a:pt x="13" y="778"/>
                    <a:pt x="34" y="801"/>
                  </a:cubicBezTo>
                  <a:cubicBezTo>
                    <a:pt x="55" y="823"/>
                    <a:pt x="93" y="840"/>
                    <a:pt x="135" y="819"/>
                  </a:cubicBezTo>
                  <a:cubicBezTo>
                    <a:pt x="396" y="691"/>
                    <a:pt x="396" y="691"/>
                    <a:pt x="396" y="691"/>
                  </a:cubicBezTo>
                  <a:cubicBezTo>
                    <a:pt x="458" y="660"/>
                    <a:pt x="531" y="660"/>
                    <a:pt x="593" y="691"/>
                  </a:cubicBezTo>
                  <a:cubicBezTo>
                    <a:pt x="854" y="819"/>
                    <a:pt x="854" y="819"/>
                    <a:pt x="854" y="819"/>
                  </a:cubicBezTo>
                  <a:cubicBezTo>
                    <a:pt x="896" y="840"/>
                    <a:pt x="933" y="823"/>
                    <a:pt x="954" y="801"/>
                  </a:cubicBezTo>
                  <a:cubicBezTo>
                    <a:pt x="975" y="778"/>
                    <a:pt x="989" y="739"/>
                    <a:pt x="965" y="698"/>
                  </a:cubicBezTo>
                  <a:cubicBezTo>
                    <a:pt x="568" y="41"/>
                    <a:pt x="568" y="41"/>
                    <a:pt x="568" y="41"/>
                  </a:cubicBezTo>
                  <a:cubicBezTo>
                    <a:pt x="552" y="15"/>
                    <a:pt x="525" y="0"/>
                    <a:pt x="494" y="0"/>
                  </a:cubicBezTo>
                  <a:cubicBezTo>
                    <a:pt x="464" y="0"/>
                    <a:pt x="437" y="15"/>
                    <a:pt x="421" y="41"/>
                  </a:cubicBezTo>
                  <a:lnTo>
                    <a:pt x="24" y="698"/>
                  </a:lnTo>
                  <a:close/>
                </a:path>
              </a:pathLst>
            </a:custGeom>
            <a:grpFill/>
            <a:ln w="25400">
              <a:solidFill>
                <a:srgbClr val="FFFFFF"/>
              </a:solid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231F20"/>
                </a:solidFill>
                <a:effectLst/>
                <a:uLnTx/>
                <a:uFillTx/>
                <a:latin typeface="Verdana" panose="020B0604030504040204"/>
                <a:ea typeface="微软雅黑" panose="020B0503020204020204" pitchFamily="34" charset="-122"/>
                <a:cs typeface="+mn-cs"/>
              </a:endParaRPr>
            </a:p>
          </p:txBody>
        </p:sp>
        <p:sp>
          <p:nvSpPr>
            <p:cNvPr id="64" name="Freeform 121"/>
            <p:cNvSpPr/>
            <p:nvPr/>
          </p:nvSpPr>
          <p:spPr bwMode="auto">
            <a:xfrm rot="5400000">
              <a:off x="6633440" y="3792593"/>
              <a:ext cx="364453" cy="187929"/>
            </a:xfrm>
            <a:custGeom>
              <a:avLst/>
              <a:gdLst>
                <a:gd name="T0" fmla="*/ 24 w 989"/>
                <a:gd name="T1" fmla="*/ 698 h 840"/>
                <a:gd name="T2" fmla="*/ 34 w 989"/>
                <a:gd name="T3" fmla="*/ 801 h 840"/>
                <a:gd name="T4" fmla="*/ 135 w 989"/>
                <a:gd name="T5" fmla="*/ 819 h 840"/>
                <a:gd name="T6" fmla="*/ 396 w 989"/>
                <a:gd name="T7" fmla="*/ 691 h 840"/>
                <a:gd name="T8" fmla="*/ 593 w 989"/>
                <a:gd name="T9" fmla="*/ 691 h 840"/>
                <a:gd name="T10" fmla="*/ 854 w 989"/>
                <a:gd name="T11" fmla="*/ 819 h 840"/>
                <a:gd name="T12" fmla="*/ 954 w 989"/>
                <a:gd name="T13" fmla="*/ 801 h 840"/>
                <a:gd name="T14" fmla="*/ 965 w 989"/>
                <a:gd name="T15" fmla="*/ 698 h 840"/>
                <a:gd name="T16" fmla="*/ 568 w 989"/>
                <a:gd name="T17" fmla="*/ 41 h 840"/>
                <a:gd name="T18" fmla="*/ 494 w 989"/>
                <a:gd name="T19" fmla="*/ 0 h 840"/>
                <a:gd name="T20" fmla="*/ 421 w 989"/>
                <a:gd name="T21" fmla="*/ 41 h 840"/>
                <a:gd name="T22" fmla="*/ 24 w 989"/>
                <a:gd name="T23" fmla="*/ 698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89" h="840">
                  <a:moveTo>
                    <a:pt x="24" y="698"/>
                  </a:moveTo>
                  <a:cubicBezTo>
                    <a:pt x="0" y="739"/>
                    <a:pt x="13" y="778"/>
                    <a:pt x="34" y="801"/>
                  </a:cubicBezTo>
                  <a:cubicBezTo>
                    <a:pt x="55" y="823"/>
                    <a:pt x="93" y="840"/>
                    <a:pt x="135" y="819"/>
                  </a:cubicBezTo>
                  <a:cubicBezTo>
                    <a:pt x="396" y="691"/>
                    <a:pt x="396" y="691"/>
                    <a:pt x="396" y="691"/>
                  </a:cubicBezTo>
                  <a:cubicBezTo>
                    <a:pt x="458" y="660"/>
                    <a:pt x="531" y="660"/>
                    <a:pt x="593" y="691"/>
                  </a:cubicBezTo>
                  <a:cubicBezTo>
                    <a:pt x="854" y="819"/>
                    <a:pt x="854" y="819"/>
                    <a:pt x="854" y="819"/>
                  </a:cubicBezTo>
                  <a:cubicBezTo>
                    <a:pt x="896" y="840"/>
                    <a:pt x="933" y="823"/>
                    <a:pt x="954" y="801"/>
                  </a:cubicBezTo>
                  <a:cubicBezTo>
                    <a:pt x="975" y="778"/>
                    <a:pt x="989" y="739"/>
                    <a:pt x="965" y="698"/>
                  </a:cubicBezTo>
                  <a:cubicBezTo>
                    <a:pt x="568" y="41"/>
                    <a:pt x="568" y="41"/>
                    <a:pt x="568" y="41"/>
                  </a:cubicBezTo>
                  <a:cubicBezTo>
                    <a:pt x="552" y="15"/>
                    <a:pt x="525" y="0"/>
                    <a:pt x="494" y="0"/>
                  </a:cubicBezTo>
                  <a:cubicBezTo>
                    <a:pt x="464" y="0"/>
                    <a:pt x="437" y="15"/>
                    <a:pt x="421" y="41"/>
                  </a:cubicBezTo>
                  <a:lnTo>
                    <a:pt x="24" y="698"/>
                  </a:lnTo>
                  <a:close/>
                </a:path>
              </a:pathLst>
            </a:custGeom>
            <a:grpFill/>
            <a:ln w="19050">
              <a:solidFill>
                <a:srgbClr val="FFFFFF"/>
              </a:solid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dirty="0">
                <a:ln>
                  <a:noFill/>
                </a:ln>
                <a:solidFill>
                  <a:srgbClr val="DA0812"/>
                </a:solidFill>
                <a:effectLst/>
                <a:uLnTx/>
                <a:uFillTx/>
                <a:latin typeface="Verdana" panose="020B0604030504040204"/>
                <a:ea typeface="微软雅黑" panose="020B0503020204020204" pitchFamily="34" charset="-122"/>
                <a:cs typeface="+mn-cs"/>
              </a:endParaRPr>
            </a:p>
          </p:txBody>
        </p:sp>
      </p:grpSp>
      <p:sp>
        <p:nvSpPr>
          <p:cNvPr id="65" name="矩形 64"/>
          <p:cNvSpPr/>
          <p:nvPr/>
        </p:nvSpPr>
        <p:spPr>
          <a:xfrm>
            <a:off x="550040" y="6518711"/>
            <a:ext cx="11603321" cy="553998"/>
          </a:xfrm>
          <a:prstGeom prst="rect">
            <a:avLst/>
          </a:prstGeom>
        </p:spPr>
        <p:txBody>
          <a:bodyPr wrap="square">
            <a:spAutoFit/>
          </a:bodyPr>
          <a:lstStyle/>
          <a:p>
            <a:r>
              <a:rPr lang="en-US" altLang="zh-CN" sz="1000" i="1" dirty="0"/>
              <a:t>1.</a:t>
            </a:r>
            <a:r>
              <a:rPr lang="zh-CN" altLang="zh-CN" sz="1000" i="1" dirty="0"/>
              <a:t>刘博，程玉梅，沈锋，等</a:t>
            </a:r>
            <a:r>
              <a:rPr lang="en-US" altLang="zh-CN" sz="1000" i="1" dirty="0"/>
              <a:t>.</a:t>
            </a:r>
            <a:r>
              <a:rPr lang="zh-CN" altLang="zh-CN" sz="1000" i="1" dirty="0"/>
              <a:t>低磷血症与重症患者不良预后有关：一 项</a:t>
            </a:r>
            <a:r>
              <a:rPr lang="en-US" altLang="zh-CN" sz="1000" i="1" dirty="0"/>
              <a:t>1555</a:t>
            </a:r>
            <a:r>
              <a:rPr lang="zh-CN" altLang="zh-CN" sz="1000" i="1" dirty="0"/>
              <a:t>例患者的</a:t>
            </a:r>
            <a:r>
              <a:rPr lang="en-US" altLang="zh-CN" sz="1000" i="1" dirty="0"/>
              <a:t>Meta</a:t>
            </a:r>
            <a:r>
              <a:rPr lang="zh-CN" altLang="zh-CN" sz="1000" i="1" dirty="0"/>
              <a:t>分析</a:t>
            </a:r>
            <a:r>
              <a:rPr lang="en-US" altLang="zh-CN" sz="1000" i="1" dirty="0"/>
              <a:t>[J].</a:t>
            </a:r>
            <a:r>
              <a:rPr lang="zh-CN" altLang="zh-CN" sz="1000" i="1" dirty="0"/>
              <a:t>中华危重病急救医学，</a:t>
            </a:r>
            <a:r>
              <a:rPr lang="en-US" altLang="zh-CN" sz="1000" i="1" dirty="0"/>
              <a:t>2018, 30(1):3440</a:t>
            </a:r>
            <a:r>
              <a:rPr lang="zh-CN" altLang="en-US" sz="1000" i="1" dirty="0"/>
              <a:t>；</a:t>
            </a:r>
            <a:r>
              <a:rPr lang="en-US" altLang="zh-CN" sz="1000" i="1" dirty="0"/>
              <a:t>2.</a:t>
            </a:r>
            <a:r>
              <a:rPr lang="zh-CN" altLang="zh-CN" sz="1000" i="1" dirty="0"/>
              <a:t>承韶晖</a:t>
            </a:r>
            <a:r>
              <a:rPr lang="en-US" altLang="zh-CN" sz="1000" i="1" dirty="0"/>
              <a:t>,</a:t>
            </a:r>
            <a:r>
              <a:rPr lang="zh-CN" altLang="zh-CN" sz="1000" i="1" dirty="0"/>
              <a:t>周树生</a:t>
            </a:r>
            <a:r>
              <a:rPr lang="en-US" altLang="zh-CN" sz="1000" i="1" dirty="0"/>
              <a:t>,</a:t>
            </a:r>
            <a:r>
              <a:rPr lang="zh-CN" altLang="zh-CN" sz="1000" i="1" dirty="0"/>
              <a:t>王锦权</a:t>
            </a:r>
            <a:r>
              <a:rPr lang="en-US" altLang="zh-CN" sz="1000" i="1" dirty="0"/>
              <a:t>,</a:t>
            </a:r>
            <a:r>
              <a:rPr lang="zh-CN" altLang="zh-CN" sz="1000" i="1" dirty="0"/>
              <a:t>等</a:t>
            </a:r>
            <a:r>
              <a:rPr lang="en-US" altLang="zh-CN" sz="1000" i="1" dirty="0"/>
              <a:t>.</a:t>
            </a:r>
            <a:r>
              <a:rPr lang="zh-CN" altLang="zh-CN" sz="1000" i="1" dirty="0"/>
              <a:t>连续性血液净化与危重病患者低磷血症的相关性研究</a:t>
            </a:r>
            <a:r>
              <a:rPr lang="en-US" altLang="zh-CN" sz="1000" i="1" dirty="0"/>
              <a:t>[J].</a:t>
            </a:r>
            <a:r>
              <a:rPr lang="zh-CN" altLang="zh-CN" sz="1000" i="1" dirty="0"/>
              <a:t>中国急救医学</a:t>
            </a:r>
            <a:r>
              <a:rPr lang="en-US" altLang="zh-CN" sz="1000" i="1" dirty="0"/>
              <a:t>, 2011, 31(2):125-127</a:t>
            </a:r>
            <a:r>
              <a:rPr lang="zh-CN" altLang="en-US" sz="1000" i="1" dirty="0"/>
              <a:t>；</a:t>
            </a:r>
            <a:r>
              <a:rPr lang="en-US" altLang="zh-CN" sz="1000" i="1" dirty="0"/>
              <a:t>3.Shor R, </a:t>
            </a:r>
            <a:r>
              <a:rPr lang="en-US" altLang="zh-CN" sz="1000" i="1" dirty="0" err="1"/>
              <a:t>Halabe</a:t>
            </a:r>
            <a:r>
              <a:rPr lang="en-US" altLang="zh-CN" sz="1000" i="1" dirty="0"/>
              <a:t> A, </a:t>
            </a:r>
            <a:r>
              <a:rPr lang="en-US" altLang="zh-CN" sz="1000" i="1" dirty="0" err="1"/>
              <a:t>Rishver</a:t>
            </a:r>
            <a:r>
              <a:rPr lang="en-US" altLang="zh-CN" sz="1000" i="1" dirty="0"/>
              <a:t> S, </a:t>
            </a:r>
            <a:r>
              <a:rPr lang="en-US" altLang="zh-CN" sz="1000" i="1" dirty="0" err="1"/>
              <a:t>Tilis</a:t>
            </a:r>
            <a:r>
              <a:rPr lang="en-US" altLang="zh-CN" sz="1000" i="1" dirty="0"/>
              <a:t> Y, </a:t>
            </a:r>
            <a:r>
              <a:rPr lang="en-US" altLang="zh-CN" sz="1000" i="1" dirty="0" err="1"/>
              <a:t>Matas</a:t>
            </a:r>
            <a:r>
              <a:rPr lang="en-US" altLang="zh-CN" sz="1000" i="1" dirty="0"/>
              <a:t> Z, </a:t>
            </a:r>
            <a:r>
              <a:rPr lang="en-US" altLang="zh-CN" sz="1000" i="1" dirty="0" err="1"/>
              <a:t>Fux</a:t>
            </a:r>
            <a:r>
              <a:rPr lang="en-US" altLang="zh-CN" sz="1000" i="1" dirty="0"/>
              <a:t> A, Boaz M, Weinstein J. Severe hypophosphatemia in sepsis as a mortality predictor. Ann Clin Lab Sci. 2006 Winter;36(1):67-72. PMID: 16501239.</a:t>
            </a:r>
            <a:r>
              <a:rPr lang="zh-CN" altLang="en-US" sz="1000" i="1" dirty="0"/>
              <a:t>；</a:t>
            </a:r>
            <a:r>
              <a:rPr lang="en-US" altLang="zh-CN" sz="1000" i="1" dirty="0"/>
              <a:t>4.</a:t>
            </a:r>
            <a:r>
              <a:rPr lang="zh-CN" altLang="zh-CN" sz="1000" i="1" dirty="0"/>
              <a:t>许莉莉</a:t>
            </a:r>
            <a:r>
              <a:rPr lang="en-US" altLang="zh-CN" sz="1000" i="1" dirty="0"/>
              <a:t>,</a:t>
            </a:r>
            <a:r>
              <a:rPr lang="zh-CN" altLang="zh-CN" sz="1000" i="1" dirty="0"/>
              <a:t>田月洁</a:t>
            </a:r>
            <a:r>
              <a:rPr lang="en-US" altLang="zh-CN" sz="1000" i="1" dirty="0"/>
              <a:t>,</a:t>
            </a:r>
            <a:r>
              <a:rPr lang="zh-CN" altLang="zh-CN" sz="1000" i="1" dirty="0"/>
              <a:t>谢彦军</a:t>
            </a:r>
            <a:r>
              <a:rPr lang="en-US" altLang="zh-CN" sz="1000" i="1" dirty="0"/>
              <a:t>,</a:t>
            </a:r>
            <a:r>
              <a:rPr lang="zh-CN" altLang="zh-CN" sz="1000" i="1" dirty="0"/>
              <a:t>等</a:t>
            </a:r>
            <a:r>
              <a:rPr lang="en-US" altLang="zh-CN" sz="1000" i="1" dirty="0"/>
              <a:t>.160</a:t>
            </a:r>
            <a:r>
              <a:rPr lang="zh-CN" altLang="zh-CN" sz="1000" i="1" dirty="0"/>
              <a:t>例阿德福韦酯不良反应特征及骨软化的风险因素分析</a:t>
            </a:r>
            <a:r>
              <a:rPr lang="en-US" altLang="zh-CN" sz="1000" i="1" dirty="0"/>
              <a:t>[J].</a:t>
            </a:r>
            <a:r>
              <a:rPr lang="zh-CN" altLang="zh-CN" sz="1000" i="1" dirty="0"/>
              <a:t>中国药物警戒</a:t>
            </a:r>
            <a:r>
              <a:rPr lang="en-US" altLang="zh-CN" sz="1000" i="1" dirty="0"/>
              <a:t>.2015,(8)</a:t>
            </a:r>
            <a:endParaRPr lang="zh-CN" altLang="zh-CN" sz="1000" i="1" dirty="0"/>
          </a:p>
        </p:txBody>
      </p:sp>
      <p:cxnSp>
        <p:nvCxnSpPr>
          <p:cNvPr id="66" name="iṥḷiḓê"/>
          <p:cNvCxnSpPr/>
          <p:nvPr/>
        </p:nvCxnSpPr>
        <p:spPr>
          <a:xfrm>
            <a:off x="550040" y="5772782"/>
            <a:ext cx="11443345"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slow" p14:dur="100000"/>
    </mc:Choice>
    <mc:Fallback>
      <p:transition spd="slow"/>
    </mc:Fallback>
  </mc:AlternateContent>
</p:sld>
</file>

<file path=ppt/tags/tag1.xml><?xml version="1.0" encoding="utf-8"?>
<p:tagLst xmlns:p="http://schemas.openxmlformats.org/presentationml/2006/main">
  <p:tag name="MH" val="20161022194333"/>
  <p:tag name="MH_LIBRARY" val="GRAPHIC"/>
  <p:tag name="MH_TYPE" val="Other"/>
  <p:tag name="MH_ORDER" val="4"/>
  <p:tag name="KSO_WM_DIAGRAM_VIRTUALLY_FRAME" val="{&quot;height&quot;:378.611968503937,&quot;left&quot;:279.4,&quot;top&quot;:117.94771653543307,&quot;width&quot;:692.45}"/>
</p:tagLst>
</file>

<file path=ppt/tags/tag10.xml><?xml version="1.0" encoding="utf-8"?>
<p:tagLst xmlns:p="http://schemas.openxmlformats.org/presentationml/2006/main">
  <p:tag name="MH" val="20161022194333"/>
  <p:tag name="MH_LIBRARY" val="GRAPHIC"/>
  <p:tag name="MH_TYPE" val="Other"/>
  <p:tag name="MH_ORDER" val="13"/>
  <p:tag name="KSO_WM_DIAGRAM_VIRTUALLY_FRAME" val="{&quot;height&quot;:378.611968503937,&quot;left&quot;:279.4,&quot;top&quot;:117.94771653543307,&quot;width&quot;:692.45}"/>
</p:tagLst>
</file>

<file path=ppt/tags/tag11.xml><?xml version="1.0" encoding="utf-8"?>
<p:tagLst xmlns:p="http://schemas.openxmlformats.org/presentationml/2006/main">
  <p:tag name="MH" val="20161022194333"/>
  <p:tag name="MH_LIBRARY" val="GRAPHIC"/>
  <p:tag name="MH_TYPE" val="Other"/>
  <p:tag name="MH_ORDER" val="18"/>
  <p:tag name="KSO_WM_DIAGRAM_VIRTUALLY_FRAME" val="{&quot;height&quot;:378.611968503937,&quot;left&quot;:279.4,&quot;top&quot;:117.94771653543307,&quot;width&quot;:692.45}"/>
</p:tagLst>
</file>

<file path=ppt/tags/tag12.xml><?xml version="1.0" encoding="utf-8"?>
<p:tagLst xmlns:p="http://schemas.openxmlformats.org/presentationml/2006/main">
  <p:tag name="MH" val="20161022194503"/>
  <p:tag name="MH_LIBRARY" val="GRAPHIC"/>
  <p:tag name="MH_TYPE" val="Text"/>
  <p:tag name="MH_ORDER" val="3"/>
  <p:tag name="KSO_WM_DIAGRAM_VIRTUALLY_FRAME" val="{&quot;height&quot;:378.611968503937,&quot;left&quot;:279.4,&quot;top&quot;:117.94771653543307,&quot;width&quot;:692.45}"/>
</p:tagLst>
</file>

<file path=ppt/tags/tag13.xml><?xml version="1.0" encoding="utf-8"?>
<p:tagLst xmlns:p="http://schemas.openxmlformats.org/presentationml/2006/main">
  <p:tag name="MH" val="20161022194333"/>
  <p:tag name="MH_LIBRARY" val="GRAPHIC"/>
  <p:tag name="MH_TYPE" val="Other"/>
  <p:tag name="MH_ORDER" val="1"/>
  <p:tag name="KSO_WM_DIAGRAM_VIRTUALLY_FRAME" val="{&quot;height&quot;:378.611968503937,&quot;left&quot;:279.4,&quot;top&quot;:117.94771653543307,&quot;width&quot;:692.45}"/>
</p:tagLst>
</file>

<file path=ppt/tags/tag14.xml><?xml version="1.0" encoding="utf-8"?>
<p:tagLst xmlns:p="http://schemas.openxmlformats.org/presentationml/2006/main">
  <p:tag name="MH" val="20161022194333"/>
  <p:tag name="MH_LIBRARY" val="GRAPHIC"/>
  <p:tag name="MH_TYPE" val="Other"/>
  <p:tag name="MH_ORDER" val="2"/>
  <p:tag name="KSO_WM_DIAGRAM_VIRTUALLY_FRAME" val="{&quot;height&quot;:378.611968503937,&quot;left&quot;:279.4,&quot;top&quot;:117.94771653543307,&quot;width&quot;:692.45}"/>
</p:tagLst>
</file>

<file path=ppt/tags/tag15.xml><?xml version="1.0" encoding="utf-8"?>
<p:tagLst xmlns:p="http://schemas.openxmlformats.org/presentationml/2006/main">
  <p:tag name="KSO_WM_DIAGRAM_VIRTUALLY_FRAME" val="{&quot;height&quot;:378.611968503937,&quot;left&quot;:279.4,&quot;top&quot;:117.94771653543307,&quot;width&quot;:692.45}"/>
</p:tagLst>
</file>

<file path=ppt/tags/tag16.xml><?xml version="1.0" encoding="utf-8"?>
<p:tagLst xmlns:p="http://schemas.openxmlformats.org/presentationml/2006/main">
  <p:tag name="MH" val="20161022194333"/>
  <p:tag name="MH_LIBRARY" val="GRAPHIC"/>
  <p:tag name="MH_TYPE" val="Other"/>
  <p:tag name="MH_ORDER" val="11"/>
  <p:tag name="KSO_WM_DIAGRAM_VIRTUALLY_FRAME" val="{&quot;height&quot;:378.611968503937,&quot;left&quot;:279.4,&quot;top&quot;:117.94771653543307,&quot;width&quot;:692.45}"/>
</p:tagLst>
</file>

<file path=ppt/tags/tag17.xml><?xml version="1.0" encoding="utf-8"?>
<p:tagLst xmlns:p="http://schemas.openxmlformats.org/presentationml/2006/main">
  <p:tag name="MH" val="20161022194333"/>
  <p:tag name="MH_LIBRARY" val="GRAPHIC"/>
  <p:tag name="MH_TYPE" val="Other"/>
  <p:tag name="MH_ORDER" val="12"/>
  <p:tag name="KSO_WM_DIAGRAM_VIRTUALLY_FRAME" val="{&quot;height&quot;:378.611968503937,&quot;left&quot;:279.4,&quot;top&quot;:117.94771653543307,&quot;width&quot;:692.45}"/>
</p:tagLst>
</file>

<file path=ppt/tags/tag18.xml><?xml version="1.0" encoding="utf-8"?>
<p:tagLst xmlns:p="http://schemas.openxmlformats.org/presentationml/2006/main">
  <p:tag name="MH" val="20161022194333"/>
  <p:tag name="MH_LIBRARY" val="GRAPHIC"/>
  <p:tag name="MH_TYPE" val="Other"/>
  <p:tag name="MH_ORDER" val="17"/>
  <p:tag name="KSO_WM_DIAGRAM_VIRTUALLY_FRAME" val="{&quot;height&quot;:378.611968503937,&quot;left&quot;:279.4,&quot;top&quot;:117.94771653543307,&quot;width&quot;:692.45}"/>
</p:tagLst>
</file>

<file path=ppt/tags/tag19.xml><?xml version="1.0" encoding="utf-8"?>
<p:tagLst xmlns:p="http://schemas.openxmlformats.org/presentationml/2006/main">
  <p:tag name="MH" val="20161022194503"/>
  <p:tag name="MH_LIBRARY" val="GRAPHIC"/>
  <p:tag name="MH_TYPE" val="Text"/>
  <p:tag name="MH_ORDER" val="1"/>
  <p:tag name="KSO_WM_DIAGRAM_VIRTUALLY_FRAME" val="{&quot;height&quot;:378.611968503937,&quot;left&quot;:279.4,&quot;top&quot;:117.94771653543307,&quot;width&quot;:692.45}"/>
</p:tagLst>
</file>

<file path=ppt/tags/tag2.xml><?xml version="1.0" encoding="utf-8"?>
<p:tagLst xmlns:p="http://schemas.openxmlformats.org/presentationml/2006/main">
  <p:tag name="MH" val="20161022194333"/>
  <p:tag name="MH_LIBRARY" val="GRAPHIC"/>
  <p:tag name="MH_TYPE" val="Other"/>
  <p:tag name="MH_ORDER" val="7"/>
  <p:tag name="KSO_WM_DIAGRAM_VIRTUALLY_FRAME" val="{&quot;height&quot;:378.611968503937,&quot;left&quot;:279.4,&quot;top&quot;:117.94771653543307,&quot;width&quot;:692.45}"/>
</p:tagLst>
</file>

<file path=ppt/tags/tag20.xml><?xml version="1.0" encoding="utf-8"?>
<p:tagLst xmlns:p="http://schemas.openxmlformats.org/presentationml/2006/main">
  <p:tag name="MH" val="20161022194333"/>
  <p:tag name="MH_LIBRARY" val="GRAPHIC"/>
  <p:tag name="MH_TYPE" val="Other"/>
  <p:tag name="MH_ORDER" val="5"/>
  <p:tag name="KSO_WM_DIAGRAM_VIRTUALLY_FRAME" val="{&quot;height&quot;:378.611968503937,&quot;left&quot;:279.4,&quot;top&quot;:117.94771653543307,&quot;width&quot;:692.45}"/>
</p:tagLst>
</file>

<file path=ppt/tags/tag21.xml><?xml version="1.0" encoding="utf-8"?>
<p:tagLst xmlns:p="http://schemas.openxmlformats.org/presentationml/2006/main">
  <p:tag name="MH" val="20161022194333"/>
  <p:tag name="MH_LIBRARY" val="GRAPHIC"/>
  <p:tag name="MH_TYPE" val="Other"/>
  <p:tag name="MH_ORDER" val="6"/>
  <p:tag name="KSO_WM_DIAGRAM_VIRTUALLY_FRAME" val="{&quot;height&quot;:378.611968503937,&quot;left&quot;:279.4,&quot;top&quot;:117.94771653543307,&quot;width&quot;:692.45}"/>
</p:tagLst>
</file>

<file path=ppt/tags/tag22.xml><?xml version="1.0" encoding="utf-8"?>
<p:tagLst xmlns:p="http://schemas.openxmlformats.org/presentationml/2006/main">
  <p:tag name="MH" val="20161022194333"/>
  <p:tag name="MH_LIBRARY" val="GRAPHIC"/>
  <p:tag name="MH_TYPE" val="Other"/>
  <p:tag name="MH_ORDER" val="16"/>
  <p:tag name="KSO_WM_DIAGRAM_VIRTUALLY_FRAME" val="{&quot;height&quot;:378.611968503937,&quot;left&quot;:279.4,&quot;top&quot;:117.94771653543307,&quot;width&quot;:692.45}"/>
</p:tagLst>
</file>

<file path=ppt/tags/tag23.xml><?xml version="1.0" encoding="utf-8"?>
<p:tagLst xmlns:p="http://schemas.openxmlformats.org/presentationml/2006/main">
  <p:tag name="MH" val="20161022194333"/>
  <p:tag name="MH_LIBRARY" val="GRAPHIC"/>
  <p:tag name="MH_TYPE" val="Other"/>
  <p:tag name="MH_ORDER" val="19"/>
  <p:tag name="KSO_WM_DIAGRAM_VIRTUALLY_FRAME" val="{&quot;height&quot;:378.611968503937,&quot;left&quot;:279.4,&quot;top&quot;:117.94771653543307,&quot;width&quot;:692.45}"/>
</p:tagLst>
</file>

<file path=ppt/tags/tag24.xml><?xml version="1.0" encoding="utf-8"?>
<p:tagLst xmlns:p="http://schemas.openxmlformats.org/presentationml/2006/main">
  <p:tag name="MH" val="20161022194503"/>
  <p:tag name="MH_LIBRARY" val="GRAPHIC"/>
  <p:tag name="MH_TYPE" val="Text"/>
  <p:tag name="MH_ORDER" val="2"/>
  <p:tag name="KSO_WM_DIAGRAM_VIRTUALLY_FRAME" val="{&quot;height&quot;:378.611968503937,&quot;left&quot;:279.4,&quot;top&quot;:117.94771653543307,&quot;width&quot;:692.45}"/>
</p:tagLst>
</file>

<file path=ppt/tags/tag25.xml><?xml version="1.0" encoding="utf-8"?>
<p:tagLst xmlns:p="http://schemas.openxmlformats.org/presentationml/2006/main">
  <p:tag name="MH" val="20161022194333"/>
  <p:tag name="MH_LIBRARY" val="GRAPHIC"/>
  <p:tag name="MH_TYPE" val="Other"/>
  <p:tag name="MH_ORDER" val="4"/>
  <p:tag name="KSO_WM_DIAGRAM_VIRTUALLY_FRAME" val="{&quot;height&quot;:378.611968503937,&quot;left&quot;:279.4,&quot;top&quot;:117.94771653543307,&quot;width&quot;:692.45}"/>
</p:tagLst>
</file>

<file path=ppt/tags/tag26.xml><?xml version="1.0" encoding="utf-8"?>
<p:tagLst xmlns:p="http://schemas.openxmlformats.org/presentationml/2006/main">
  <p:tag name="MH" val="20161022194333"/>
  <p:tag name="MH_LIBRARY" val="GRAPHIC"/>
  <p:tag name="MH_TYPE" val="Other"/>
  <p:tag name="MH_ORDER" val="7"/>
  <p:tag name="KSO_WM_DIAGRAM_VIRTUALLY_FRAME" val="{&quot;height&quot;:378.611968503937,&quot;left&quot;:279.4,&quot;top&quot;:117.94771653543307,&quot;width&quot;:692.45}"/>
</p:tagLst>
</file>

<file path=ppt/tags/tag27.xml><?xml version="1.0" encoding="utf-8"?>
<p:tagLst xmlns:p="http://schemas.openxmlformats.org/presentationml/2006/main">
  <p:tag name="MH" val="20161022194333"/>
  <p:tag name="MH_LIBRARY" val="GRAPHIC"/>
  <p:tag name="MH_TYPE" val="Other"/>
  <p:tag name="MH_ORDER" val="13"/>
  <p:tag name="KSO_WM_DIAGRAM_VIRTUALLY_FRAME" val="{&quot;height&quot;:378.611968503937,&quot;left&quot;:279.4,&quot;top&quot;:117.94771653543307,&quot;width&quot;:692.45}"/>
</p:tagLst>
</file>

<file path=ppt/tags/tag28.xml><?xml version="1.0" encoding="utf-8"?>
<p:tagLst xmlns:p="http://schemas.openxmlformats.org/presentationml/2006/main">
  <p:tag name="MH" val="20161022194333"/>
  <p:tag name="MH_LIBRARY" val="GRAPHIC"/>
  <p:tag name="MH_TYPE" val="Other"/>
  <p:tag name="MH_ORDER" val="18"/>
  <p:tag name="KSO_WM_DIAGRAM_VIRTUALLY_FRAME" val="{&quot;height&quot;:378.611968503937,&quot;left&quot;:279.4,&quot;top&quot;:117.94771653543307,&quot;width&quot;:692.45}"/>
</p:tagLst>
</file>

<file path=ppt/tags/tag29.xml><?xml version="1.0" encoding="utf-8"?>
<p:tagLst xmlns:p="http://schemas.openxmlformats.org/presentationml/2006/main">
  <p:tag name="MH" val="20161022194503"/>
  <p:tag name="MH_LIBRARY" val="GRAPHIC"/>
  <p:tag name="MH_TYPE" val="Text"/>
  <p:tag name="MH_ORDER" val="3"/>
  <p:tag name="KSO_WM_DIAGRAM_VIRTUALLY_FRAME" val="{&quot;height&quot;:378.611968503937,&quot;left&quot;:279.4,&quot;top&quot;:117.94771653543307,&quot;width&quot;:692.45}"/>
</p:tagLst>
</file>

<file path=ppt/tags/tag3.xml><?xml version="1.0" encoding="utf-8"?>
<p:tagLst xmlns:p="http://schemas.openxmlformats.org/presentationml/2006/main">
  <p:tag name="MH" val="20161022194333"/>
  <p:tag name="MH_LIBRARY" val="GRAPHIC"/>
  <p:tag name="MH_TYPE" val="Other"/>
  <p:tag name="MH_ORDER" val="5"/>
  <p:tag name="KSO_WM_DIAGRAM_VIRTUALLY_FRAME" val="{&quot;height&quot;:378.611968503937,&quot;left&quot;:279.4,&quot;top&quot;:117.94771653543307,&quot;width&quot;:692.45}"/>
</p:tagLst>
</file>

<file path=ppt/tags/tag30.xml><?xml version="1.0" encoding="utf-8"?>
<p:tagLst xmlns:p="http://schemas.openxmlformats.org/presentationml/2006/main">
  <p:tag name="MH_TYPE" val="#NeiR#"/>
  <p:tag name="MH_NUMBER" val="4"/>
  <p:tag name="MH_CATEGORY" val="#BingLLB#"/>
  <p:tag name="MH_LAYOUT" val="SubTitle"/>
  <p:tag name="MH" val="20161022194333"/>
  <p:tag name="MH_LIBRARY" val="GRAPHIC"/>
</p:tagLst>
</file>

<file path=ppt/tags/tag31.xml><?xml version="1.0" encoding="utf-8"?>
<p:tagLst xmlns:p="http://schemas.openxmlformats.org/presentationml/2006/main">
  <p:tag name="ISPRING_ULTRA_SCORM_COURSE_ID" val="9E7965BD-BA7C-4284-B303-3DF26FF20985"/>
  <p:tag name="ISPRING_SCORM_RATE_SLIDES" val="1"/>
  <p:tag name="ISPRINGONLINEFOLDERID" val="0"/>
  <p:tag name="ISPRINGONLINEFOLDERPATH" val="Content List"/>
  <p:tag name="ISPRINGCLOUDFOLDERID" val="0"/>
  <p:tag name="ISPRINGCLOUDFOLDERPATH" val="Repository"/>
  <p:tag name="ISPRING_PLAYERS_CUSTOMIZATION" val="UEsDBBQAAgAIAEOUV0cNwDEewAEAANoDAAAPAAAAbm9uZS9wbGF5ZXIueG1spZJPb9QwEMXPW6nfIfK9dpYKUa0cekDKiaJKC4jbyptME1PHDp4Ju/vtmfzZpFuQQOKQaPIy72fPs/X9sXHJT4hog8/EWqYiAV+E0voqE18+5zd34v799ZVunTlBTGyZCR88iKQELKJtiX2PhupMvBAkQ0XCL4+bI9pM1ETtRqnD4SAPtzLESr1J07X69vBxW9TQmBvrkYwvmLvs5VYkbbQhWjpl4l0qrq9WA/ICZ5F7fIXBdf3KKIvQqDYCgieIatz2bN3Q3838NMErOrWAgkdfDbPvTfH8EMrOAfbaSo9tWyDqCYO20rSx6zufYCwyMTbsGkA0FaB0vhJq9Ko/mPWTM1hPHLzA9ty22zuLNYsjfejeLerubBmyVxNHXYJ0M0wwnGLeOZeDoS5CKZIIPzrLVd5jv85HkK7FuJzn7h0+Wy/xULDGVW4KCvH0gR18JFOUco5ejtHLwdTbh+ITF49TnNsFMgezhKBratzbf86j7/6fOEp4Mp0jcV7B+hKOueW/BA2PQsAz9pqk1sl+tTOVd9ftmxdX40Iadzdl8R1FQiZWwNewNGTUos8w9Zqm1fg5JTTHotXv91JPRC5/AVBLAQIAABQAAgAIAEOUV0cNwDEewAEAANoDAAAPAAAAAAAAAAEAAAAAAAAAAABub25lL3BsYXllci54bWxQSwUGAAAAAAEAAQA9AAAA7QEAAAAA"/>
  <p:tag name="ISPRING_OUTPUT_FOLDER" val="C:\Users\Administrator\Desktop"/>
  <p:tag name="ISPRING_SCORM_PASSING_SCORE" val="100.000000"/>
  <p:tag name="ISPRING_SCORM_ENDPOINT" val="&lt;endpoint&gt;&lt;enable&gt;0&lt;/enable&gt;&lt;lrs&gt;http://&lt;/lrs&gt;&lt;auth&gt;0&lt;/auth&gt;&lt;login&gt;&lt;/login&gt;&lt;password&gt;&lt;/password&gt;&lt;key&gt;&lt;/key&gt;&lt;name&gt;&lt;/name&gt;&lt;email&gt;&lt;/email&gt;&lt;/endpoint&gt;&#10;"/>
  <p:tag name="ISPRING_PRESENTATION_TITLE" val="蓝色药品生物科技医疗医药产品发布PPT"/>
  <p:tag name="COMMONDATA" val="eyJoZGlkIjoiYjAxNTUzMDY1NGYzZmM1OGY0N2ZkMDc2MzcwNzc0MTAifQ=="/>
  <p:tag name="commondata" val="eyJoZGlkIjoiNzJlZmI2OWYyMTYzNjBkMzMwNTE4MGVkNmMwOTg4M2IifQ=="/>
</p:tagLst>
</file>

<file path=ppt/tags/tag4.xml><?xml version="1.0" encoding="utf-8"?>
<p:tagLst xmlns:p="http://schemas.openxmlformats.org/presentationml/2006/main">
  <p:tag name="MH" val="20161022194333"/>
  <p:tag name="MH_LIBRARY" val="GRAPHIC"/>
  <p:tag name="MH_TYPE" val="Other"/>
  <p:tag name="MH_ORDER" val="6"/>
  <p:tag name="KSO_WM_DIAGRAM_VIRTUALLY_FRAME" val="{&quot;height&quot;:378.611968503937,&quot;left&quot;:279.4,&quot;top&quot;:117.94771653543307,&quot;width&quot;:692.45}"/>
</p:tagLst>
</file>

<file path=ppt/tags/tag5.xml><?xml version="1.0" encoding="utf-8"?>
<p:tagLst xmlns:p="http://schemas.openxmlformats.org/presentationml/2006/main">
  <p:tag name="MH" val="20160830110146"/>
  <p:tag name="MH_LIBRARY" val="CONTENTS"/>
  <p:tag name="MH_TYPE" val="OTHERS"/>
  <p:tag name="ID" val="553512"/>
</p:tagLst>
</file>

<file path=ppt/tags/tag6.xml><?xml version="1.0" encoding="utf-8"?>
<p:tagLst xmlns:p="http://schemas.openxmlformats.org/presentationml/2006/main">
  <p:tag name="MH" val="20160830110146"/>
  <p:tag name="MH_LIBRARY" val="CONTENTS"/>
  <p:tag name="MH_TYPE" val="OTHERS"/>
  <p:tag name="ID" val="553512"/>
</p:tagLst>
</file>

<file path=ppt/tags/tag7.xml><?xml version="1.0" encoding="utf-8"?>
<p:tagLst xmlns:p="http://schemas.openxmlformats.org/presentationml/2006/main">
  <p:tag name="MH" val="20161022194333"/>
  <p:tag name="MH_LIBRARY" val="GRAPHIC"/>
  <p:tag name="MH_TYPE" val="Other"/>
  <p:tag name="MH_ORDER" val="17"/>
  <p:tag name="KSO_WM_DIAGRAM_VIRTUALLY_FRAME" val="{&quot;height&quot;:378.611968503937,&quot;left&quot;:279.4,&quot;top&quot;:117.94771653543307,&quot;width&quot;:692.45}"/>
</p:tagLst>
</file>

<file path=ppt/tags/tag8.xml><?xml version="1.0" encoding="utf-8"?>
<p:tagLst xmlns:p="http://schemas.openxmlformats.org/presentationml/2006/main">
  <p:tag name="MH" val="20161022194333"/>
  <p:tag name="MH_LIBRARY" val="GRAPHIC"/>
  <p:tag name="MH_TYPE" val="Other"/>
  <p:tag name="MH_ORDER" val="16"/>
  <p:tag name="KSO_WM_DIAGRAM_VIRTUALLY_FRAME" val="{&quot;height&quot;:378.611968503937,&quot;left&quot;:279.4,&quot;top&quot;:117.94771653543307,&quot;width&quot;:692.45}"/>
</p:tagLst>
</file>

<file path=ppt/tags/tag9.xml><?xml version="1.0" encoding="utf-8"?>
<p:tagLst xmlns:p="http://schemas.openxmlformats.org/presentationml/2006/main">
  <p:tag name="MH" val="20161022194503"/>
  <p:tag name="MH_LIBRARY" val="GRAPHIC"/>
  <p:tag name="MH_TYPE" val="Text"/>
  <p:tag name="MH_ORDER" val="2"/>
  <p:tag name="KSO_WM_DIAGRAM_VIRTUALLY_FRAME" val="{&quot;height&quot;:378.611968503937,&quot;left&quot;:279.4,&quot;top&quot;:117.94771653543307,&quot;width&quot;:692.45}"/>
</p:tagLst>
</file>

<file path=ppt/theme/theme1.xml><?xml version="1.0" encoding="utf-8"?>
<a:theme xmlns:a="http://schemas.openxmlformats.org/drawingml/2006/main" name="自定义设计方案">
  <a:themeElements>
    <a:clrScheme name="自定义 55">
      <a:dk1>
        <a:sysClr val="windowText" lastClr="000000"/>
      </a:dk1>
      <a:lt1>
        <a:sysClr val="window" lastClr="FFFFFF"/>
      </a:lt1>
      <a:dk2>
        <a:srgbClr val="44546A"/>
      </a:dk2>
      <a:lt2>
        <a:srgbClr val="E7E6E6"/>
      </a:lt2>
      <a:accent1>
        <a:srgbClr val="A5A5A5"/>
      </a:accent1>
      <a:accent2>
        <a:srgbClr val="0B97F1"/>
      </a:accent2>
      <a:accent3>
        <a:srgbClr val="A5A5A5"/>
      </a:accent3>
      <a:accent4>
        <a:srgbClr val="0B97F1"/>
      </a:accent4>
      <a:accent5>
        <a:srgbClr val="A5A5A5"/>
      </a:accent5>
      <a:accent6>
        <a:srgbClr val="0B97F1"/>
      </a:accent6>
      <a:hlink>
        <a:srgbClr val="A5A5A5"/>
      </a:hlink>
      <a:folHlink>
        <a:srgbClr val="0B97F1"/>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4462</Words>
  <Application>WPS 演示</Application>
  <PresentationFormat>自定义</PresentationFormat>
  <Paragraphs>321</Paragraphs>
  <Slides>9</Slides>
  <Notes>2</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9</vt:i4>
      </vt:variant>
    </vt:vector>
  </HeadingPairs>
  <TitlesOfParts>
    <vt:vector size="27" baseType="lpstr">
      <vt:lpstr>Arial</vt:lpstr>
      <vt:lpstr>宋体</vt:lpstr>
      <vt:lpstr>Wingdings</vt:lpstr>
      <vt:lpstr>Calibri</vt:lpstr>
      <vt:lpstr>微软雅黑</vt:lpstr>
      <vt:lpstr>微软雅黑 Light</vt:lpstr>
      <vt:lpstr>Apis For Office (正文)</vt:lpstr>
      <vt:lpstr>Apis For Office</vt:lpstr>
      <vt:lpstr>Verdana</vt:lpstr>
      <vt:lpstr>Verdana</vt:lpstr>
      <vt:lpstr>Helvetica Neue</vt:lpstr>
      <vt:lpstr>Wingdings</vt:lpstr>
      <vt:lpstr>Helvetica Neue</vt:lpstr>
      <vt:lpstr>Times New Roman</vt:lpstr>
      <vt:lpstr>Arial Unicode MS</vt:lpstr>
      <vt:lpstr>Calibri Light</vt:lpstr>
      <vt:lpstr>ksdb</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蓝色药品生物科技医疗医药产品发布PPT</dc:title>
  <dc:creator/>
  <cp:lastModifiedBy>miaomiao</cp:lastModifiedBy>
  <cp:revision>10</cp:revision>
  <dcterms:created xsi:type="dcterms:W3CDTF">2016-11-14T17:46:00Z</dcterms:created>
  <dcterms:modified xsi:type="dcterms:W3CDTF">2024-07-12T00:24:29Z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5A28EB90F0214008A7F70942E44603A2_12</vt:lpwstr>
  </property>
  <property fmtid="{D5CDD505-2E9C-101B-9397-08002B2CF9AE}" pid="3" name="KSOProductBuildVer">
    <vt:lpwstr>2052-12.1.0.16929</vt:lpwstr>
  </property>
</Properties>
</file>