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5.xml" ContentType="application/vnd.openxmlformats-officedocument.presentationml.tags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14"/>
  </p:notesMasterIdLst>
  <p:sldIdLst>
    <p:sldId id="2147473206" r:id="rId3"/>
    <p:sldId id="2147473211" r:id="rId4"/>
    <p:sldId id="2147473202" r:id="rId5"/>
    <p:sldId id="2147473212" r:id="rId6"/>
    <p:sldId id="2147471831" r:id="rId7"/>
    <p:sldId id="2147473205" r:id="rId8"/>
    <p:sldId id="2147471834" r:id="rId9"/>
    <p:sldId id="2147473210" r:id="rId10"/>
    <p:sldId id="2147471838" r:id="rId11"/>
    <p:sldId id="2147471832" r:id="rId12"/>
    <p:sldId id="2147471835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FD6000-0AEE-7271-DF66-51B1AA002303}" name="Fisher C" initials="FC" userId="4b5102cf449c6051" providerId="Windows Live"/>
  <p188:author id="{EF0E3909-8DFC-44D3-BFA9-D51E6F45A7D1}" name="Jia Tang" initials="JT" userId="7d97ca6d597051a5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wei" initials="l" lastIdx="10" clrIdx="0">
    <p:extLst>
      <p:ext uri="{19B8F6BF-5375-455C-9EA6-DF929625EA0E}">
        <p15:presenceInfo xmlns:p15="http://schemas.microsoft.com/office/powerpoint/2012/main" userId="liwe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3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8/10/relationships/authors" Target="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韶辉 林" userId="137af706e03a8446" providerId="LiveId" clId="{1B0EB5FB-4EBD-453C-B802-29D6C015EA25}"/>
    <pc:docChg chg="delSld modSld">
      <pc:chgData name="韶辉 林" userId="137af706e03a8446" providerId="LiveId" clId="{1B0EB5FB-4EBD-453C-B802-29D6C015EA25}" dt="2024-07-13T01:35:30.377" v="7" actId="20577"/>
      <pc:docMkLst>
        <pc:docMk/>
      </pc:docMkLst>
      <pc:sldChg chg="modSp mod">
        <pc:chgData name="韶辉 林" userId="137af706e03a8446" providerId="LiveId" clId="{1B0EB5FB-4EBD-453C-B802-29D6C015EA25}" dt="2024-07-13T01:35:30.377" v="7" actId="20577"/>
        <pc:sldMkLst>
          <pc:docMk/>
          <pc:sldMk cId="3066173548" sldId="2147471835"/>
        </pc:sldMkLst>
        <pc:spChg chg="mod">
          <ac:chgData name="韶辉 林" userId="137af706e03a8446" providerId="LiveId" clId="{1B0EB5FB-4EBD-453C-B802-29D6C015EA25}" dt="2024-07-13T01:35:30.377" v="7" actId="20577"/>
          <ac:spMkLst>
            <pc:docMk/>
            <pc:sldMk cId="3066173548" sldId="2147471835"/>
            <ac:spMk id="7" creationId="{7017CF3D-C595-0F2C-0C0E-B017B1D869A2}"/>
          </ac:spMkLst>
        </pc:spChg>
      </pc:sldChg>
      <pc:sldChg chg="del">
        <pc:chgData name="韶辉 林" userId="137af706e03a8446" providerId="LiveId" clId="{1B0EB5FB-4EBD-453C-B802-29D6C015EA25}" dt="2024-07-13T01:35:15.727" v="0" actId="47"/>
        <pc:sldMkLst>
          <pc:docMk/>
          <pc:sldMk cId="3787300478" sldId="214747321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F0867-3CCC-4B06-A65E-D819AC884BA9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16398-6CBA-4203-82C9-03B854A14CA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645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2740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5618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0261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1800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658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82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56CC9A-E26A-410E-8EEB-608F75DBA49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3713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41A5F0-CDAA-2D36-324B-24FE29C83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D303857-9DCD-688C-F3F6-5857639BE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FD9BCAC-C634-38DB-3067-A6DA5BA4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62D9C08-FB18-91B2-3F84-0F89BC715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DA229A-CAFA-49AC-92FD-4C6C90216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219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3DF444-9251-BDD8-A779-CDB6776FA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231BD1C-9675-001C-F481-44C177738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0D6693-C9A2-35F6-B33A-43957F7B2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5BB5EA2-C241-BC44-5123-01158BDD7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B957DEB-50BF-2901-D51D-494EAA8CB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4486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3840ADA-1090-04D2-0A4D-4832120FA3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8EEC112-509C-93DF-368C-1B83D731D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B5FDC8A-DEDB-E8FD-987C-BFEC67785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90D26A-A997-6EB8-03EC-7F237FE1C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4DDE590-5A16-4F41-AF66-4AEB0BA10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9602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0253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3375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217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15987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80281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66011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3148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4775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7B3188-4374-A620-C2A1-0A6572BAB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9DB486-502E-23DD-C1E8-6A8287B34F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EE3670F-3AA7-EE3A-F013-9236259A9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DCC6D84-C8EB-3C73-B78C-BAFE1DB7F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124EE3-CDB1-16BE-AC1E-CF7790B28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24383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11402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4198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949354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59146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对象 1" hidden="1">
            <a:extLst>
              <a:ext uri="{FF2B5EF4-FFF2-40B4-BE49-F238E27FC236}">
                <a16:creationId xmlns:a16="http://schemas.microsoft.com/office/drawing/2014/main" id="{EE1E1680-B383-4A6F-913E-AFD4A2C7792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54351293"/>
              </p:ext>
            </p:ext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幻灯片" r:id="rId4" imgW="426" imgH="426" progId="TCLayout.ActiveDocument.1">
                  <p:embed/>
                </p:oleObj>
              </mc:Choice>
              <mc:Fallback>
                <p:oleObj name="think-cell 幻灯片" r:id="rId4" imgW="426" imgH="426" progId="TCLayout.ActiveDocument.1">
                  <p:embed/>
                  <p:pic>
                    <p:nvPicPr>
                      <p:cNvPr id="2" name="对象 1" hidden="1">
                        <a:extLst>
                          <a:ext uri="{FF2B5EF4-FFF2-40B4-BE49-F238E27FC236}">
                            <a16:creationId xmlns:a16="http://schemas.microsoft.com/office/drawing/2014/main" id="{EE1E1680-B383-4A6F-913E-AFD4A2C7792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13F7B5BC-B31A-4074-A09F-1DDB53861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>
            <a:lvl1pPr>
              <a:defRPr sz="2000" b="1"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464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89102C7-1BB4-6CEF-A540-B1629B34E8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679A899-A0D8-A450-D668-F2A265FCE8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E5AECA-4E2F-844C-6743-35488C46A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1672697-49D4-09B3-BE07-6EA14D9F3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0591AB1-478F-6BE9-C2C0-D56A5D573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1528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F5AD09-6C65-99E7-CE22-1D3F65A63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9CFD03-7407-BB11-D4CF-6E3B444A0E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A03D7E2-DE06-7BCD-AB45-7BE7818CB3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4B7510C-E24A-5E0B-CFC1-6B2A87ECB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AB5FD2B-6A9D-AD43-CD1C-3669CEB08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C8AB44D-A5C4-92B7-61E7-539D8A60B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3622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F2204C-3FFE-534D-93C9-A0E935AAE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615EF5-4C30-211E-955D-4E1797649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2D44F79C-9656-B062-7583-E4AAB0966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68891C7-38CC-4FDA-E814-D4F7E360A0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2EB0363-A7D1-AE1B-06F0-BDBF1DF72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6E487B63-ED33-1797-6695-9D640C69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60F3D1F-234E-5BF4-A264-E2ED63A9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124A0598-CB72-EF2D-C912-6AE5015CB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3778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37D8EF-BBA0-A842-5C97-86B780102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810530B6-41FD-DE96-A042-EBCBA401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95B2FBFC-7631-5CAE-F2CA-F1180D04D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7EADE12-AB47-7272-2081-FC5C6B71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5255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87AA59F-415D-3BB1-8218-64EF64912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CED7FCA2-AEF4-2A19-7177-67BAF25DA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985238E-60EF-D3CD-4C72-98137735E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6813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437743-5A09-BD4E-A89D-FFA5D6983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03D4153-5F9C-1B71-126A-45FF7E3883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C812529-AFA4-7C1D-1885-3AFC490813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A80C78B-8FD9-0936-8C76-C75DA2688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6145268-D9F4-1156-294F-F258D9F04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85966F6-3265-F37A-6577-11643EEA9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1694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D24D21-136B-A5F3-52D8-E3C08DD43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9B7A6B7-CEE3-C86B-CE17-D6D96DCDA1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3A063CD-CD29-B8F7-71A9-1567A509A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E4A37F5-F81B-CB19-70F1-AD809774B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803348C-81E7-4C34-FCB7-B09287203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0A8F13E-67B4-DF59-75AD-66D06D28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5335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A7E80A5-14D5-20FC-4EA3-774DAFEBD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26572D9-BEE2-5B05-A28C-FCD7B24837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7AEDF3-4016-8E50-65EC-15E066B77E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239BE7-F36F-4BB9-921E-E43EF3ED3D4D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E5808A8-290C-7E89-E960-E755F6C15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90F3227-1B2B-25E0-244C-A116EF1B3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2DDF2F-48EF-4490-B961-7EFF55472D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9994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120E5-73C6-456D-B885-CE60FB58CFC0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D7398-5BA8-4CF7-AFF0-31DD0E1DE1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4498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8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A4C0DD">
                <a:alpha val="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41661" y="545742"/>
            <a:ext cx="9080500" cy="19113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64313" y="1175335"/>
            <a:ext cx="1751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优悉通</a:t>
            </a:r>
            <a:r>
              <a:rPr kumimoji="0" lang="en-US" altLang="zh-CN" sz="3200" b="1" i="0" u="none" strike="noStrike" kern="1200" cap="none" spc="0" normalizeH="0" baseline="3000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®</a:t>
            </a:r>
          </a:p>
        </p:txBody>
      </p:sp>
      <p:pic>
        <p:nvPicPr>
          <p:cNvPr id="9" name="图片 8" descr="世桥生物标志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7151" y="4964546"/>
            <a:ext cx="960599" cy="554881"/>
          </a:xfrm>
          <a:prstGeom prst="rect">
            <a:avLst/>
          </a:prstGeom>
        </p:spPr>
      </p:pic>
      <p:sp>
        <p:nvSpPr>
          <p:cNvPr id="11" name="灯片编号占位符 1">
            <a:extLst>
              <a:ext uri="{FF2B5EF4-FFF2-40B4-BE49-F238E27FC236}">
                <a16:creationId xmlns:a16="http://schemas.microsoft.com/office/drawing/2014/main" id="{526F74D1-7074-8858-F42D-621A59E0B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95532E97-1E2A-1839-9E80-A0ABD5EB3CFD}"/>
              </a:ext>
            </a:extLst>
          </p:cNvPr>
          <p:cNvSpPr txBox="1"/>
          <p:nvPr/>
        </p:nvSpPr>
        <p:spPr>
          <a:xfrm>
            <a:off x="4854449" y="5057320"/>
            <a:ext cx="29551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北京世桥生物制药有限公司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BE2E0CA9-704B-0424-37A5-7E9C5145B8FB}"/>
              </a:ext>
            </a:extLst>
          </p:cNvPr>
          <p:cNvSpPr/>
          <p:nvPr/>
        </p:nvSpPr>
        <p:spPr>
          <a:xfrm>
            <a:off x="659219" y="3036585"/>
            <a:ext cx="10706343" cy="16869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同时添加</a:t>
            </a:r>
            <a:r>
              <a:rPr lang="zh-CN" altLang="en-US" sz="2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谷氨酰胺、牛磺酸</a:t>
            </a: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2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不含亚硫酸盐</a:t>
            </a: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抗氧剂</a:t>
            </a:r>
            <a:endParaRPr lang="en-US" altLang="zh-CN" sz="20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严格</a:t>
            </a:r>
            <a:r>
              <a:rPr lang="en-US" altLang="zh-CN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RCT</a:t>
            </a: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研发上市，原</a:t>
            </a:r>
            <a:r>
              <a:rPr lang="en-US" altLang="zh-CN" sz="2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1.5</a:t>
            </a:r>
            <a:r>
              <a:rPr lang="zh-CN" altLang="en-US" sz="2000" b="1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类</a:t>
            </a:r>
            <a:r>
              <a:rPr lang="zh-CN" altLang="en-US"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新药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B92AB9B4-840D-DEED-36EE-C9564AAB70D2}"/>
              </a:ext>
            </a:extLst>
          </p:cNvPr>
          <p:cNvSpPr/>
          <p:nvPr/>
        </p:nvSpPr>
        <p:spPr>
          <a:xfrm>
            <a:off x="640412" y="733647"/>
            <a:ext cx="10725150" cy="526366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0076906-E3F2-827F-CAA7-3C0F3843D140}"/>
              </a:ext>
            </a:extLst>
          </p:cNvPr>
          <p:cNvSpPr txBox="1"/>
          <p:nvPr/>
        </p:nvSpPr>
        <p:spPr>
          <a:xfrm>
            <a:off x="3048443" y="1754828"/>
            <a:ext cx="60951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思源黑体" panose="020B0500000000090000" pitchFamily="34" charset="-122"/>
              </a:rPr>
              <a:t>复方氨基酸（</a:t>
            </a:r>
            <a:r>
              <a:rPr kumimoji="0" lang="en-US" altLang="zh-CN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思源黑体" panose="020B0500000000090000" pitchFamily="34" charset="-122"/>
              </a:rPr>
              <a:t>19</a:t>
            </a:r>
            <a:r>
              <a:rPr kumimoji="0" lang="zh-CN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思源黑体" panose="020B0500000000090000" pitchFamily="34" charset="-122"/>
              </a:rPr>
              <a:t>）丙谷二肽注射液</a:t>
            </a: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BA794DB6-C3EC-DB76-8965-FD0303F42059}"/>
              </a:ext>
            </a:extLst>
          </p:cNvPr>
          <p:cNvSpPr txBox="1"/>
          <p:nvPr/>
        </p:nvSpPr>
        <p:spPr>
          <a:xfrm>
            <a:off x="3048443" y="2267057"/>
            <a:ext cx="60951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规格：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250ml: 25g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（氨基酸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/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丙谷</a:t>
            </a:r>
            <a:r>
              <a:rPr kumimoji="0" lang="zh-CN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二肽）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628"/>
    </mc:Choice>
    <mc:Fallback xmlns="">
      <p:transition spd="slow" advTm="3862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64">
            <a:extLst>
              <a:ext uri="{FF2B5EF4-FFF2-40B4-BE49-F238E27FC236}">
                <a16:creationId xmlns:a16="http://schemas.microsoft.com/office/drawing/2014/main" id="{E55DDD83-4105-9FE4-AA6C-DD0DF9ED49B9}"/>
              </a:ext>
            </a:extLst>
          </p:cNvPr>
          <p:cNvSpPr/>
          <p:nvPr/>
        </p:nvSpPr>
        <p:spPr>
          <a:xfrm>
            <a:off x="86592" y="371214"/>
            <a:ext cx="8744265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符合国内多指南强证据、高等级推荐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FEDBB02C-5B38-CFB5-A70D-7AA8F216890D}"/>
              </a:ext>
            </a:extLst>
          </p:cNvPr>
          <p:cNvGraphicFramePr/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237303237"/>
              </p:ext>
            </p:extLst>
          </p:nvPr>
        </p:nvGraphicFramePr>
        <p:xfrm>
          <a:off x="381331" y="1258301"/>
          <a:ext cx="8581241" cy="5161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9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31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314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指南和共识名称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推荐具体内容</a:t>
                      </a:r>
                      <a:endParaRPr lang="en-US" sz="15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53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9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CSPEN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《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中国成人患者肠外肠内营养临床应用指南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》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2023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年）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外科和重症患者肠道无法进行喂养时，肠外营养</a:t>
                      </a: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添加丙氨酰谷氨酰胺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可维护肠黏膜屏障功能和免疫功能，减少感染性并发症（证据 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，强推荐，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97.8%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）。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8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CSPEN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《</a:t>
                      </a:r>
                      <a:r>
                        <a:rPr lang="zh-TW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成人围手术期营养支持指南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》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2016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年）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TW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目前国际上绝大多数营养学会和机构均推荐对需要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肠外营养</a:t>
                      </a:r>
                      <a:r>
                        <a:rPr lang="zh-TW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支持的手术患者</a:t>
                      </a:r>
                      <a:r>
                        <a:rPr lang="zh-TW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添加谷氨酰胺</a:t>
                      </a:r>
                      <a:r>
                        <a:rPr lang="zh-TW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，以利于改善临床结局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</a:rPr>
                        <a:t>。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782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CSPEN《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中国成人患者肠外肠内营养临床应用指南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》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（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2023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年）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牛磺酸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可与胆汁酸结合预防胆汁淤积，对于重症、大手术和短肠综合征等牛磺酸水平较低的患者，</a:t>
                      </a: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外源性补充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效果更佳。</a:t>
                      </a:r>
                      <a:endParaRPr lang="en-US" altLang="zh-CN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较长时间肠外营养治疗易发生肠外营养相关性肝损害，尽早启动肠内喂养、优化肠外营养处方、控制感染及合理使用保肝药物是防治的重要方法。（证据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A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，强推荐，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97.1%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）</a:t>
                      </a:r>
                      <a:endParaRPr lang="zh-CN" alt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033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CSPEN《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 肠外营养多腔袋临床应用专家共识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》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（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2022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年）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  <a:sym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适度增加</a:t>
                      </a: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支链氨基酸和牛磺酸等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、避免过度喂养、控制感染，以保护肝功能。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9647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</a:pP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CSPEN《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中国成人患者肠外肠内营养临床应用指南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》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（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2023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年）</a:t>
                      </a:r>
                      <a:endParaRPr 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0000"/>
                        </a:lnSpc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推荐使用</a:t>
                      </a: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不含亚硫酸盐类抗氧化剂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 pitchFamily="18" charset="0"/>
                          <a:sym typeface="+mn-ea"/>
                        </a:rPr>
                        <a:t>的复方氨基酸制剂以减少肝损害。</a:t>
                      </a:r>
                      <a:endParaRPr lang="zh-CN" altLang="en-US" sz="1400" b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箭头: 右 5">
            <a:extLst>
              <a:ext uri="{FF2B5EF4-FFF2-40B4-BE49-F238E27FC236}">
                <a16:creationId xmlns:a16="http://schemas.microsoft.com/office/drawing/2014/main" id="{40B1448D-6C3B-3EEE-4FD1-803786268E08}"/>
              </a:ext>
            </a:extLst>
          </p:cNvPr>
          <p:cNvSpPr/>
          <p:nvPr/>
        </p:nvSpPr>
        <p:spPr>
          <a:xfrm>
            <a:off x="9162135" y="2222196"/>
            <a:ext cx="392153" cy="236496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箭头: 右 6">
            <a:extLst>
              <a:ext uri="{FF2B5EF4-FFF2-40B4-BE49-F238E27FC236}">
                <a16:creationId xmlns:a16="http://schemas.microsoft.com/office/drawing/2014/main" id="{0ED89AA5-52F7-7A2D-A1D2-15E2E487D951}"/>
              </a:ext>
            </a:extLst>
          </p:cNvPr>
          <p:cNvSpPr/>
          <p:nvPr/>
        </p:nvSpPr>
        <p:spPr>
          <a:xfrm>
            <a:off x="9203709" y="5752928"/>
            <a:ext cx="392153" cy="236496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A97791E5-2D6A-4258-CE26-89341D9AB1B4}"/>
              </a:ext>
            </a:extLst>
          </p:cNvPr>
          <p:cNvSpPr/>
          <p:nvPr/>
        </p:nvSpPr>
        <p:spPr>
          <a:xfrm>
            <a:off x="9193726" y="4840848"/>
            <a:ext cx="392153" cy="236496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箭头: 右 8">
            <a:extLst>
              <a:ext uri="{FF2B5EF4-FFF2-40B4-BE49-F238E27FC236}">
                <a16:creationId xmlns:a16="http://schemas.microsoft.com/office/drawing/2014/main" id="{1864C918-5C0D-F0FA-3A70-A0740EC08C6F}"/>
              </a:ext>
            </a:extLst>
          </p:cNvPr>
          <p:cNvSpPr/>
          <p:nvPr/>
        </p:nvSpPr>
        <p:spPr>
          <a:xfrm>
            <a:off x="9182782" y="3640075"/>
            <a:ext cx="392153" cy="236496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D76C8794-44B0-C88A-8998-266A72D2C5C1}"/>
              </a:ext>
            </a:extLst>
          </p:cNvPr>
          <p:cNvSpPr txBox="1"/>
          <p:nvPr/>
        </p:nvSpPr>
        <p:spPr>
          <a:xfrm>
            <a:off x="9702234" y="2171167"/>
            <a:ext cx="18656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推荐添加谷氨酰胺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67219255-A5D1-E2D8-6A5C-0E6ADCFA5E9D}"/>
              </a:ext>
            </a:extLst>
          </p:cNvPr>
          <p:cNvSpPr txBox="1"/>
          <p:nvPr/>
        </p:nvSpPr>
        <p:spPr>
          <a:xfrm>
            <a:off x="9702234" y="3589276"/>
            <a:ext cx="14364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推荐牛磺酸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2172166A-A017-C91A-05A6-69BB4B06134A}"/>
              </a:ext>
            </a:extLst>
          </p:cNvPr>
          <p:cNvSpPr txBox="1"/>
          <p:nvPr/>
        </p:nvSpPr>
        <p:spPr>
          <a:xfrm>
            <a:off x="9702234" y="4668799"/>
            <a:ext cx="1436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推荐高支链氨基酸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F144273-AE62-370B-B95A-EC1C702B1DC3}"/>
              </a:ext>
            </a:extLst>
          </p:cNvPr>
          <p:cNvSpPr txBox="1"/>
          <p:nvPr/>
        </p:nvSpPr>
        <p:spPr>
          <a:xfrm>
            <a:off x="9702234" y="5582706"/>
            <a:ext cx="14364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使用不含亚硫酸盐氨基酸</a:t>
            </a: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3FB56AD8-93B4-A977-18B4-E8E83788CEDD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图片 16" descr="世桥生物标志-01">
            <a:extLst>
              <a:ext uri="{FF2B5EF4-FFF2-40B4-BE49-F238E27FC236}">
                <a16:creationId xmlns:a16="http://schemas.microsoft.com/office/drawing/2014/main" id="{F5075A54-AC32-CEFD-7731-6C849519B5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sp>
        <p:nvSpPr>
          <p:cNvPr id="2" name="灯片编号占位符 1">
            <a:extLst>
              <a:ext uri="{FF2B5EF4-FFF2-40B4-BE49-F238E27FC236}">
                <a16:creationId xmlns:a16="http://schemas.microsoft.com/office/drawing/2014/main" id="{8C7D4F7D-CBCB-709A-BAC3-AE45B15DB572}"/>
              </a:ext>
            </a:extLst>
          </p:cNvPr>
          <p:cNvSpPr txBox="1">
            <a:spLocks/>
          </p:cNvSpPr>
          <p:nvPr/>
        </p:nvSpPr>
        <p:spPr>
          <a:xfrm>
            <a:off x="9282545" y="631190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fld id="{82F07F4B-738E-4952-A507-C2AE9FAC8DC0}" type="slidenum">
              <a:rPr lang="en-US" altLang="zh-CN" sz="1200" smtClean="0">
                <a:solidFill>
                  <a:prstClr val="black">
                    <a:tint val="75000"/>
                  </a:prstClr>
                </a:solidFill>
                <a:latin typeface="Calibri"/>
                <a:ea typeface="宋体" panose="02010600030101010101" pitchFamily="2" charset="-122"/>
              </a:rPr>
              <a:pPr algn="r">
                <a:defRPr/>
              </a:pPr>
              <a:t>10</a:t>
            </a:fld>
            <a:endParaRPr lang="en-US" altLang="zh-CN" sz="1200" dirty="0">
              <a:solidFill>
                <a:prstClr val="black">
                  <a:tint val="75000"/>
                </a:prstClr>
              </a:solidFill>
              <a:latin typeface="Calibri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6970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4">
            <a:extLst>
              <a:ext uri="{FF2B5EF4-FFF2-40B4-BE49-F238E27FC236}">
                <a16:creationId xmlns:a16="http://schemas.microsoft.com/office/drawing/2014/main" id="{7017CF3D-C595-0F2C-0C0E-B017B1D869A2}"/>
              </a:ext>
            </a:extLst>
          </p:cNvPr>
          <p:cNvSpPr/>
          <p:nvPr/>
        </p:nvSpPr>
        <p:spPr>
          <a:xfrm>
            <a:off x="86592" y="371214"/>
            <a:ext cx="10216357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05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公平性</a:t>
            </a:r>
            <a:r>
              <a:rPr lang="zh-CN" altLang="en-US" sz="2400" b="1" ker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肠外营养需求大，弥补治疗短板，临床易管理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63955F19-F124-CD25-36A0-ADC9D6A9BDD6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69B0548F-8189-DC94-7C27-0ED35F9AD15D}"/>
              </a:ext>
            </a:extLst>
          </p:cNvPr>
          <p:cNvSpPr/>
          <p:nvPr/>
        </p:nvSpPr>
        <p:spPr bwMode="gray">
          <a:xfrm>
            <a:off x="419421" y="1424442"/>
            <a:ext cx="5676578" cy="360000"/>
          </a:xfrm>
          <a:prstGeom prst="rect">
            <a:avLst/>
          </a:prstGeom>
          <a:solidFill>
            <a:schemeClr val="accent1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对公共健康的影响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D397786-A3D3-4EF2-A1FE-6E69219B52B7}"/>
              </a:ext>
            </a:extLst>
          </p:cNvPr>
          <p:cNvSpPr txBox="1"/>
          <p:nvPr/>
        </p:nvSpPr>
        <p:spPr bwMode="gray">
          <a:xfrm>
            <a:off x="419421" y="1804605"/>
            <a:ext cx="5676578" cy="1453948"/>
          </a:xfrm>
          <a:prstGeom prst="rect">
            <a:avLst/>
          </a:prstGeom>
          <a:ln w="9525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marL="176213" marR="0" lvl="0" indent="-176213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胃肠功能不全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患者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营养不良发生率高达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65%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，导致住院时间延长、死亡率增加等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不良临床结局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，需肠外营养补充。</a:t>
            </a:r>
          </a:p>
          <a:p>
            <a:pPr marL="176213" marR="0" lvl="0" indent="-176213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术后患者外周血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谷氨酰胺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浓度显著下降，损害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肠粘膜及免疫功能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，指南推荐在肠外营养中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补充谷氨酰胺。</a:t>
            </a:r>
            <a:endParaRPr kumimoji="0" lang="zh-CN" altLang="en-US" sz="14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CE85022-1900-1E87-4618-1EB3280BECC5}"/>
              </a:ext>
            </a:extLst>
          </p:cNvPr>
          <p:cNvSpPr/>
          <p:nvPr/>
        </p:nvSpPr>
        <p:spPr bwMode="gray">
          <a:xfrm>
            <a:off x="419421" y="3329659"/>
            <a:ext cx="5676578" cy="360000"/>
          </a:xfrm>
          <a:prstGeom prst="rect">
            <a:avLst/>
          </a:prstGeom>
          <a:solidFill>
            <a:schemeClr val="accent1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弥补目录短板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9B3876D3-C28F-8C35-F33D-5B30A2A70A7A}"/>
              </a:ext>
            </a:extLst>
          </p:cNvPr>
          <p:cNvSpPr/>
          <p:nvPr/>
        </p:nvSpPr>
        <p:spPr bwMode="gray">
          <a:xfrm>
            <a:off x="6243830" y="3330884"/>
            <a:ext cx="5596358" cy="360000"/>
          </a:xfrm>
          <a:prstGeom prst="rect">
            <a:avLst/>
          </a:prstGeom>
          <a:solidFill>
            <a:schemeClr val="accent1"/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临床管理便利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0002B19-7B00-9E8D-BEE6-7B13463B21BF}"/>
              </a:ext>
            </a:extLst>
          </p:cNvPr>
          <p:cNvSpPr/>
          <p:nvPr/>
        </p:nvSpPr>
        <p:spPr bwMode="gray">
          <a:xfrm>
            <a:off x="6243830" y="1420354"/>
            <a:ext cx="5596358" cy="360000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符合“保基本”原则</a:t>
            </a:r>
          </a:p>
        </p:txBody>
      </p:sp>
      <p:sp>
        <p:nvSpPr>
          <p:cNvPr id="12" name="negative-heart_39846">
            <a:extLst>
              <a:ext uri="{FF2B5EF4-FFF2-40B4-BE49-F238E27FC236}">
                <a16:creationId xmlns:a16="http://schemas.microsoft.com/office/drawing/2014/main" id="{B0975987-FA0F-F88D-D784-AC40EA0AE44E}"/>
              </a:ext>
            </a:extLst>
          </p:cNvPr>
          <p:cNvSpPr/>
          <p:nvPr/>
        </p:nvSpPr>
        <p:spPr>
          <a:xfrm>
            <a:off x="7647407" y="1469753"/>
            <a:ext cx="216000" cy="216000"/>
          </a:xfrm>
          <a:custGeom>
            <a:avLst/>
            <a:gdLst>
              <a:gd name="T0" fmla="*/ 381 w 395"/>
              <a:gd name="T1" fmla="*/ 121 h 367"/>
              <a:gd name="T2" fmla="*/ 197 w 395"/>
              <a:gd name="T3" fmla="*/ 104 h 367"/>
              <a:gd name="T4" fmla="*/ 14 w 395"/>
              <a:gd name="T5" fmla="*/ 121 h 367"/>
              <a:gd name="T6" fmla="*/ 197 w 395"/>
              <a:gd name="T7" fmla="*/ 367 h 367"/>
              <a:gd name="T8" fmla="*/ 381 w 395"/>
              <a:gd name="T9" fmla="*/ 121 h 367"/>
              <a:gd name="T10" fmla="*/ 278 w 395"/>
              <a:gd name="T11" fmla="*/ 219 h 367"/>
              <a:gd name="T12" fmla="*/ 116 w 395"/>
              <a:gd name="T13" fmla="*/ 219 h 367"/>
              <a:gd name="T14" fmla="*/ 116 w 395"/>
              <a:gd name="T15" fmla="*/ 189 h 367"/>
              <a:gd name="T16" fmla="*/ 278 w 395"/>
              <a:gd name="T17" fmla="*/ 189 h 367"/>
              <a:gd name="T18" fmla="*/ 278 w 395"/>
              <a:gd name="T19" fmla="*/ 219 h 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395" h="367">
                <a:moveTo>
                  <a:pt x="381" y="121"/>
                </a:moveTo>
                <a:cubicBezTo>
                  <a:pt x="370" y="0"/>
                  <a:pt x="221" y="35"/>
                  <a:pt x="197" y="104"/>
                </a:cubicBezTo>
                <a:cubicBezTo>
                  <a:pt x="173" y="35"/>
                  <a:pt x="25" y="0"/>
                  <a:pt x="14" y="121"/>
                </a:cubicBezTo>
                <a:cubicBezTo>
                  <a:pt x="0" y="276"/>
                  <a:pt x="197" y="367"/>
                  <a:pt x="197" y="367"/>
                </a:cubicBezTo>
                <a:cubicBezTo>
                  <a:pt x="197" y="367"/>
                  <a:pt x="395" y="276"/>
                  <a:pt x="381" y="121"/>
                </a:cubicBezTo>
                <a:close/>
                <a:moveTo>
                  <a:pt x="278" y="219"/>
                </a:moveTo>
                <a:lnTo>
                  <a:pt x="116" y="219"/>
                </a:lnTo>
                <a:lnTo>
                  <a:pt x="116" y="189"/>
                </a:lnTo>
                <a:lnTo>
                  <a:pt x="278" y="189"/>
                </a:lnTo>
                <a:lnTo>
                  <a:pt x="278" y="2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F36587B-048D-D6D0-3CBD-9DA02B146C98}"/>
              </a:ext>
            </a:extLst>
          </p:cNvPr>
          <p:cNvSpPr txBox="1"/>
          <p:nvPr/>
        </p:nvSpPr>
        <p:spPr bwMode="gray">
          <a:xfrm>
            <a:off x="6243830" y="1800519"/>
            <a:ext cx="5576546" cy="1453947"/>
          </a:xfrm>
          <a:prstGeom prst="rect">
            <a:avLst/>
          </a:prstGeom>
          <a:ln w="9525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肠外营养是医保覆盖的重点范畴，是参保⼈营养治疗的基本需求。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本品纳入目录后，为胃肠功能不全的创伤患者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提供更安全、有效的肠外营养补充新选择。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F7529510-9769-950B-7698-6573EF31A330}"/>
              </a:ext>
            </a:extLst>
          </p:cNvPr>
          <p:cNvSpPr txBox="1"/>
          <p:nvPr/>
        </p:nvSpPr>
        <p:spPr bwMode="gray">
          <a:xfrm>
            <a:off x="419420" y="3708051"/>
            <a:ext cx="5676579" cy="2304000"/>
          </a:xfrm>
          <a:prstGeom prst="rect">
            <a:avLst/>
          </a:prstGeom>
          <a:ln w="9525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marL="216000" marR="0" lvl="0" indent="-21600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提高患者谷氨酰胺利用率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，促进创伤愈合</a:t>
            </a:r>
            <a:endParaRPr kumimoji="0" lang="en-US" altLang="zh-CN" sz="13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现有氨基酸注射剂需与谷氨酰胺注射剂联用，利用率低；且支链氨基酸含量均不到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30%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，促进创伤愈合的作用有限。</a:t>
            </a:r>
            <a:endParaRPr kumimoji="0" lang="en-US" altLang="zh-CN" sz="14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16000" marR="0" lvl="0" indent="-21600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不引起抗氧剂相关不良反应，同时减少肝脏功能损伤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使用含亚硫酸盐类抗氧剂的氨基酸注射液可导致疹样过敏反应；持续使用可导致患者肝功能损伤。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D72A690-7C36-DE75-8EF6-086E06267FA7}"/>
              </a:ext>
            </a:extLst>
          </p:cNvPr>
          <p:cNvSpPr txBox="1"/>
          <p:nvPr/>
        </p:nvSpPr>
        <p:spPr bwMode="gray">
          <a:xfrm>
            <a:off x="6243830" y="3708051"/>
            <a:ext cx="5576546" cy="2290160"/>
          </a:xfrm>
          <a:prstGeom prst="rect">
            <a:avLst/>
          </a:prstGeom>
          <a:ln w="9525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lIns="36000" tIns="36000" rIns="36000" bIns="36000" rtlCol="0" anchor="ctr" anchorCtr="0">
            <a:noAutofit/>
          </a:bodyPr>
          <a:lstStyle>
            <a:defPPr>
              <a:defRPr lang="en-US"/>
            </a:defPPr>
            <a:lvl1pPr marL="171450" indent="-171450">
              <a:lnSpc>
                <a:spcPct val="13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13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marL="176213" marR="0" lvl="0" indent="-176213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在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营养评估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后根据需求使用，适应症及用法用量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规定明确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，临床应用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清晰规范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不易产生滥用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或超说明书用药风险。</a:t>
            </a:r>
          </a:p>
          <a:p>
            <a:pPr marL="176213" marR="0" lvl="0" indent="-176213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无需额外联用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谷氨酰胺注射液，输注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液体量低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，减少配液室工作量，临床应用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简便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，同时降低药剂染菌风险。</a:t>
            </a:r>
          </a:p>
        </p:txBody>
      </p:sp>
      <p:sp>
        <p:nvSpPr>
          <p:cNvPr id="22" name="iconfont-1039-798071">
            <a:extLst>
              <a:ext uri="{FF2B5EF4-FFF2-40B4-BE49-F238E27FC236}">
                <a16:creationId xmlns:a16="http://schemas.microsoft.com/office/drawing/2014/main" id="{7791A45A-EE5B-F54D-59F3-C1C4E5660D11}"/>
              </a:ext>
            </a:extLst>
          </p:cNvPr>
          <p:cNvSpPr/>
          <p:nvPr/>
        </p:nvSpPr>
        <p:spPr>
          <a:xfrm>
            <a:off x="2201033" y="3377476"/>
            <a:ext cx="214402" cy="214253"/>
          </a:xfrm>
          <a:custGeom>
            <a:avLst/>
            <a:gdLst>
              <a:gd name="connsiteX0" fmla="*/ 304094 w 608274"/>
              <a:gd name="connsiteY0" fmla="*/ 322696 h 607851"/>
              <a:gd name="connsiteX1" fmla="*/ 313714 w 608274"/>
              <a:gd name="connsiteY1" fmla="*/ 322696 h 607851"/>
              <a:gd name="connsiteX2" fmla="*/ 323238 w 608274"/>
              <a:gd name="connsiteY2" fmla="*/ 322696 h 607851"/>
              <a:gd name="connsiteX3" fmla="*/ 383955 w 608274"/>
              <a:gd name="connsiteY3" fmla="*/ 322696 h 607851"/>
              <a:gd name="connsiteX4" fmla="*/ 376716 w 608274"/>
              <a:gd name="connsiteY4" fmla="*/ 356882 h 607851"/>
              <a:gd name="connsiteX5" fmla="*/ 400003 w 608274"/>
              <a:gd name="connsiteY5" fmla="*/ 411893 h 607851"/>
              <a:gd name="connsiteX6" fmla="*/ 455101 w 608274"/>
              <a:gd name="connsiteY6" fmla="*/ 435238 h 607851"/>
              <a:gd name="connsiteX7" fmla="*/ 456244 w 608274"/>
              <a:gd name="connsiteY7" fmla="*/ 435238 h 607851"/>
              <a:gd name="connsiteX8" fmla="*/ 512484 w 608274"/>
              <a:gd name="connsiteY8" fmla="*/ 411988 h 607851"/>
              <a:gd name="connsiteX9" fmla="*/ 535771 w 608274"/>
              <a:gd name="connsiteY9" fmla="*/ 355836 h 607851"/>
              <a:gd name="connsiteX10" fmla="*/ 528533 w 608274"/>
              <a:gd name="connsiteY10" fmla="*/ 322696 h 607851"/>
              <a:gd name="connsiteX11" fmla="*/ 608203 w 608274"/>
              <a:gd name="connsiteY11" fmla="*/ 322696 h 607851"/>
              <a:gd name="connsiteX12" fmla="*/ 608203 w 608274"/>
              <a:gd name="connsiteY12" fmla="*/ 582156 h 607851"/>
              <a:gd name="connsiteX13" fmla="*/ 582821 w 608274"/>
              <a:gd name="connsiteY13" fmla="*/ 607498 h 607851"/>
              <a:gd name="connsiteX14" fmla="*/ 323238 w 608274"/>
              <a:gd name="connsiteY14" fmla="*/ 607498 h 607851"/>
              <a:gd name="connsiteX15" fmla="*/ 313714 w 608274"/>
              <a:gd name="connsiteY15" fmla="*/ 607498 h 607851"/>
              <a:gd name="connsiteX16" fmla="*/ 304189 w 608274"/>
              <a:gd name="connsiteY16" fmla="*/ 607498 h 607851"/>
              <a:gd name="connsiteX17" fmla="*/ 304094 w 608274"/>
              <a:gd name="connsiteY17" fmla="*/ 607498 h 607851"/>
              <a:gd name="connsiteX18" fmla="*/ 304094 w 608274"/>
              <a:gd name="connsiteY18" fmla="*/ 493910 h 607851"/>
              <a:gd name="connsiteX19" fmla="*/ 304094 w 608274"/>
              <a:gd name="connsiteY19" fmla="*/ 493482 h 607851"/>
              <a:gd name="connsiteX20" fmla="*/ 288760 w 608274"/>
              <a:gd name="connsiteY20" fmla="*/ 503562 h 607851"/>
              <a:gd name="connsiteX21" fmla="*/ 251854 w 608274"/>
              <a:gd name="connsiteY21" fmla="*/ 516067 h 607851"/>
              <a:gd name="connsiteX22" fmla="*/ 199232 w 608274"/>
              <a:gd name="connsiteY22" fmla="*/ 485495 h 607851"/>
              <a:gd name="connsiteX23" fmla="*/ 191375 w 608274"/>
              <a:gd name="connsiteY23" fmla="*/ 454827 h 607851"/>
              <a:gd name="connsiteX24" fmla="*/ 251092 w 608274"/>
              <a:gd name="connsiteY24" fmla="*/ 395299 h 607851"/>
              <a:gd name="connsiteX25" fmla="*/ 251854 w 608274"/>
              <a:gd name="connsiteY25" fmla="*/ 395299 h 607851"/>
              <a:gd name="connsiteX26" fmla="*/ 288760 w 608274"/>
              <a:gd name="connsiteY26" fmla="*/ 407852 h 607851"/>
              <a:gd name="connsiteX27" fmla="*/ 304094 w 608274"/>
              <a:gd name="connsiteY27" fmla="*/ 417884 h 607851"/>
              <a:gd name="connsiteX28" fmla="*/ 152127 w 608274"/>
              <a:gd name="connsiteY28" fmla="*/ 191656 h 607851"/>
              <a:gd name="connsiteX29" fmla="*/ 152984 w 608274"/>
              <a:gd name="connsiteY29" fmla="*/ 191656 h 607851"/>
              <a:gd name="connsiteX30" fmla="*/ 212616 w 608274"/>
              <a:gd name="connsiteY30" fmla="*/ 251282 h 607851"/>
              <a:gd name="connsiteX31" fmla="*/ 199566 w 608274"/>
              <a:gd name="connsiteY31" fmla="*/ 289464 h 607851"/>
              <a:gd name="connsiteX32" fmla="*/ 189945 w 608274"/>
              <a:gd name="connsiteY32" fmla="*/ 304204 h 607851"/>
              <a:gd name="connsiteX33" fmla="*/ 285155 w 608274"/>
              <a:gd name="connsiteY33" fmla="*/ 304204 h 607851"/>
              <a:gd name="connsiteX34" fmla="*/ 285060 w 608274"/>
              <a:gd name="connsiteY34" fmla="*/ 383516 h 607851"/>
              <a:gd name="connsiteX35" fmla="*/ 251862 w 608274"/>
              <a:gd name="connsiteY35" fmla="*/ 376288 h 607851"/>
              <a:gd name="connsiteX36" fmla="*/ 250862 w 608274"/>
              <a:gd name="connsiteY36" fmla="*/ 376288 h 607851"/>
              <a:gd name="connsiteX37" fmla="*/ 195708 w 608274"/>
              <a:gd name="connsiteY37" fmla="*/ 399540 h 607851"/>
              <a:gd name="connsiteX38" fmla="*/ 172322 w 608274"/>
              <a:gd name="connsiteY38" fmla="*/ 454601 h 607851"/>
              <a:gd name="connsiteX39" fmla="*/ 195231 w 608274"/>
              <a:gd name="connsiteY39" fmla="*/ 511470 h 607851"/>
              <a:gd name="connsiteX40" fmla="*/ 220618 w 608274"/>
              <a:gd name="connsiteY40" fmla="*/ 528778 h 607851"/>
              <a:gd name="connsiteX41" fmla="*/ 251862 w 608274"/>
              <a:gd name="connsiteY41" fmla="*/ 535102 h 607851"/>
              <a:gd name="connsiteX42" fmla="*/ 285060 w 608274"/>
              <a:gd name="connsiteY42" fmla="*/ 527874 h 607851"/>
              <a:gd name="connsiteX43" fmla="*/ 285060 w 608274"/>
              <a:gd name="connsiteY43" fmla="*/ 607518 h 607851"/>
              <a:gd name="connsiteX44" fmla="*/ 285060 w 608274"/>
              <a:gd name="connsiteY44" fmla="*/ 607851 h 607851"/>
              <a:gd name="connsiteX45" fmla="*/ 25434 w 608274"/>
              <a:gd name="connsiteY45" fmla="*/ 607851 h 607851"/>
              <a:gd name="connsiteX46" fmla="*/ 0 w 608274"/>
              <a:gd name="connsiteY46" fmla="*/ 582508 h 607851"/>
              <a:gd name="connsiteX47" fmla="*/ 0 w 608274"/>
              <a:gd name="connsiteY47" fmla="*/ 329548 h 607851"/>
              <a:gd name="connsiteX48" fmla="*/ 25434 w 608274"/>
              <a:gd name="connsiteY48" fmla="*/ 304204 h 607851"/>
              <a:gd name="connsiteX49" fmla="*/ 114262 w 608274"/>
              <a:gd name="connsiteY49" fmla="*/ 304204 h 607851"/>
              <a:gd name="connsiteX50" fmla="*/ 104593 w 608274"/>
              <a:gd name="connsiteY50" fmla="*/ 289417 h 607851"/>
              <a:gd name="connsiteX51" fmla="*/ 91591 w 608274"/>
              <a:gd name="connsiteY51" fmla="*/ 252043 h 607851"/>
              <a:gd name="connsiteX52" fmla="*/ 152127 w 608274"/>
              <a:gd name="connsiteY52" fmla="*/ 191656 h 607851"/>
              <a:gd name="connsiteX53" fmla="*/ 304208 w 608274"/>
              <a:gd name="connsiteY53" fmla="*/ 0 h 607851"/>
              <a:gd name="connsiteX54" fmla="*/ 582895 w 608274"/>
              <a:gd name="connsiteY54" fmla="*/ 0 h 607851"/>
              <a:gd name="connsiteX55" fmla="*/ 608274 w 608274"/>
              <a:gd name="connsiteY55" fmla="*/ 25344 h 607851"/>
              <a:gd name="connsiteX56" fmla="*/ 608274 w 608274"/>
              <a:gd name="connsiteY56" fmla="*/ 292854 h 607851"/>
              <a:gd name="connsiteX57" fmla="*/ 608274 w 608274"/>
              <a:gd name="connsiteY57" fmla="*/ 303647 h 607851"/>
              <a:gd name="connsiteX58" fmla="*/ 606512 w 608274"/>
              <a:gd name="connsiteY58" fmla="*/ 303647 h 607851"/>
              <a:gd name="connsiteX59" fmla="*/ 494095 w 608274"/>
              <a:gd name="connsiteY59" fmla="*/ 303647 h 607851"/>
              <a:gd name="connsiteX60" fmla="*/ 494190 w 608274"/>
              <a:gd name="connsiteY60" fmla="*/ 303837 h 607851"/>
              <a:gd name="connsiteX61" fmla="*/ 504189 w 608274"/>
              <a:gd name="connsiteY61" fmla="*/ 319053 h 607851"/>
              <a:gd name="connsiteX62" fmla="*/ 516711 w 608274"/>
              <a:gd name="connsiteY62" fmla="*/ 355808 h 607851"/>
              <a:gd name="connsiteX63" fmla="*/ 496856 w 608274"/>
              <a:gd name="connsiteY63" fmla="*/ 400552 h 607851"/>
              <a:gd name="connsiteX64" fmla="*/ 456241 w 608274"/>
              <a:gd name="connsiteY64" fmla="*/ 416195 h 607851"/>
              <a:gd name="connsiteX65" fmla="*/ 455384 w 608274"/>
              <a:gd name="connsiteY65" fmla="*/ 416195 h 607851"/>
              <a:gd name="connsiteX66" fmla="*/ 395771 w 608274"/>
              <a:gd name="connsiteY66" fmla="*/ 356617 h 607851"/>
              <a:gd name="connsiteX67" fmla="*/ 408246 w 608274"/>
              <a:gd name="connsiteY67" fmla="*/ 319053 h 607851"/>
              <a:gd name="connsiteX68" fmla="*/ 418387 w 608274"/>
              <a:gd name="connsiteY68" fmla="*/ 303647 h 607851"/>
              <a:gd name="connsiteX69" fmla="*/ 323254 w 608274"/>
              <a:gd name="connsiteY69" fmla="*/ 303647 h 607851"/>
              <a:gd name="connsiteX70" fmla="*/ 304208 w 608274"/>
              <a:gd name="connsiteY70" fmla="*/ 303647 h 607851"/>
              <a:gd name="connsiteX71" fmla="*/ 304208 w 608274"/>
              <a:gd name="connsiteY71" fmla="*/ 187152 h 607851"/>
              <a:gd name="connsiteX72" fmla="*/ 317683 w 608274"/>
              <a:gd name="connsiteY72" fmla="*/ 198279 h 607851"/>
              <a:gd name="connsiteX73" fmla="*/ 356298 w 608274"/>
              <a:gd name="connsiteY73" fmla="*/ 212211 h 607851"/>
              <a:gd name="connsiteX74" fmla="*/ 357108 w 608274"/>
              <a:gd name="connsiteY74" fmla="*/ 212211 h 607851"/>
              <a:gd name="connsiteX75" fmla="*/ 416769 w 608274"/>
              <a:gd name="connsiteY75" fmla="*/ 152680 h 607851"/>
              <a:gd name="connsiteX76" fmla="*/ 356298 w 608274"/>
              <a:gd name="connsiteY76" fmla="*/ 91437 h 607851"/>
              <a:gd name="connsiteX77" fmla="*/ 317683 w 608274"/>
              <a:gd name="connsiteY77" fmla="*/ 105368 h 607851"/>
              <a:gd name="connsiteX78" fmla="*/ 304208 w 608274"/>
              <a:gd name="connsiteY78" fmla="*/ 116495 h 607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608274" h="607851">
                <a:moveTo>
                  <a:pt x="304094" y="322696"/>
                </a:moveTo>
                <a:lnTo>
                  <a:pt x="313714" y="322696"/>
                </a:lnTo>
                <a:lnTo>
                  <a:pt x="323238" y="322696"/>
                </a:lnTo>
                <a:lnTo>
                  <a:pt x="383955" y="322696"/>
                </a:lnTo>
                <a:cubicBezTo>
                  <a:pt x="379050" y="333347"/>
                  <a:pt x="376574" y="344995"/>
                  <a:pt x="376716" y="356882"/>
                </a:cubicBezTo>
                <a:cubicBezTo>
                  <a:pt x="376955" y="377612"/>
                  <a:pt x="385241" y="397154"/>
                  <a:pt x="400003" y="411893"/>
                </a:cubicBezTo>
                <a:cubicBezTo>
                  <a:pt x="414766" y="426680"/>
                  <a:pt x="434338" y="434953"/>
                  <a:pt x="455101" y="435238"/>
                </a:cubicBezTo>
                <a:cubicBezTo>
                  <a:pt x="455482" y="435238"/>
                  <a:pt x="455863" y="435238"/>
                  <a:pt x="456244" y="435238"/>
                </a:cubicBezTo>
                <a:cubicBezTo>
                  <a:pt x="477483" y="435238"/>
                  <a:pt x="497436" y="427013"/>
                  <a:pt x="512484" y="411988"/>
                </a:cubicBezTo>
                <a:cubicBezTo>
                  <a:pt x="527485" y="397011"/>
                  <a:pt x="535771" y="377042"/>
                  <a:pt x="535771" y="355836"/>
                </a:cubicBezTo>
                <a:cubicBezTo>
                  <a:pt x="535771" y="344330"/>
                  <a:pt x="533247" y="333014"/>
                  <a:pt x="528533" y="322696"/>
                </a:cubicBezTo>
                <a:lnTo>
                  <a:pt x="608203" y="322696"/>
                </a:lnTo>
                <a:lnTo>
                  <a:pt x="608203" y="582156"/>
                </a:lnTo>
                <a:cubicBezTo>
                  <a:pt x="608203" y="596182"/>
                  <a:pt x="596822" y="607498"/>
                  <a:pt x="582821" y="607498"/>
                </a:cubicBezTo>
                <a:lnTo>
                  <a:pt x="323238" y="607498"/>
                </a:lnTo>
                <a:lnTo>
                  <a:pt x="313714" y="607498"/>
                </a:lnTo>
                <a:lnTo>
                  <a:pt x="304189" y="607498"/>
                </a:lnTo>
                <a:lnTo>
                  <a:pt x="304094" y="607498"/>
                </a:lnTo>
                <a:lnTo>
                  <a:pt x="304094" y="493910"/>
                </a:lnTo>
                <a:lnTo>
                  <a:pt x="304094" y="493482"/>
                </a:lnTo>
                <a:cubicBezTo>
                  <a:pt x="300713" y="495384"/>
                  <a:pt x="295475" y="499283"/>
                  <a:pt x="288760" y="503562"/>
                </a:cubicBezTo>
                <a:cubicBezTo>
                  <a:pt x="277855" y="510409"/>
                  <a:pt x="265759" y="516067"/>
                  <a:pt x="251854" y="516067"/>
                </a:cubicBezTo>
                <a:cubicBezTo>
                  <a:pt x="229281" y="516067"/>
                  <a:pt x="209614" y="503752"/>
                  <a:pt x="199232" y="485495"/>
                </a:cubicBezTo>
                <a:cubicBezTo>
                  <a:pt x="194089" y="476461"/>
                  <a:pt x="191232" y="466001"/>
                  <a:pt x="191375" y="454827"/>
                </a:cubicBezTo>
                <a:cubicBezTo>
                  <a:pt x="191803" y="422258"/>
                  <a:pt x="218471" y="395727"/>
                  <a:pt x="251092" y="395299"/>
                </a:cubicBezTo>
                <a:cubicBezTo>
                  <a:pt x="251330" y="395299"/>
                  <a:pt x="251616" y="395299"/>
                  <a:pt x="251854" y="395299"/>
                </a:cubicBezTo>
                <a:cubicBezTo>
                  <a:pt x="265759" y="395299"/>
                  <a:pt x="278141" y="400529"/>
                  <a:pt x="288760" y="407852"/>
                </a:cubicBezTo>
                <a:cubicBezTo>
                  <a:pt x="294522" y="411798"/>
                  <a:pt x="300713" y="415982"/>
                  <a:pt x="304094" y="417884"/>
                </a:cubicBezTo>
                <a:close/>
                <a:moveTo>
                  <a:pt x="152127" y="191656"/>
                </a:moveTo>
                <a:cubicBezTo>
                  <a:pt x="152413" y="191656"/>
                  <a:pt x="152699" y="191656"/>
                  <a:pt x="152984" y="191656"/>
                </a:cubicBezTo>
                <a:cubicBezTo>
                  <a:pt x="185563" y="192084"/>
                  <a:pt x="212187" y="218712"/>
                  <a:pt x="212616" y="251282"/>
                </a:cubicBezTo>
                <a:cubicBezTo>
                  <a:pt x="212807" y="265737"/>
                  <a:pt x="207139" y="278480"/>
                  <a:pt x="199566" y="289464"/>
                </a:cubicBezTo>
                <a:cubicBezTo>
                  <a:pt x="195660" y="295170"/>
                  <a:pt x="192278" y="300210"/>
                  <a:pt x="189945" y="304204"/>
                </a:cubicBezTo>
                <a:lnTo>
                  <a:pt x="285155" y="304204"/>
                </a:lnTo>
                <a:lnTo>
                  <a:pt x="285060" y="383516"/>
                </a:lnTo>
                <a:cubicBezTo>
                  <a:pt x="274724" y="378808"/>
                  <a:pt x="263389" y="376288"/>
                  <a:pt x="251862" y="376288"/>
                </a:cubicBezTo>
                <a:cubicBezTo>
                  <a:pt x="251529" y="376288"/>
                  <a:pt x="251195" y="376288"/>
                  <a:pt x="250862" y="376288"/>
                </a:cubicBezTo>
                <a:cubicBezTo>
                  <a:pt x="230096" y="376574"/>
                  <a:pt x="210473" y="384800"/>
                  <a:pt x="195708" y="399540"/>
                </a:cubicBezTo>
                <a:cubicBezTo>
                  <a:pt x="180895" y="414327"/>
                  <a:pt x="172608" y="433870"/>
                  <a:pt x="172322" y="454601"/>
                </a:cubicBezTo>
                <a:cubicBezTo>
                  <a:pt x="172036" y="475998"/>
                  <a:pt x="180133" y="496207"/>
                  <a:pt x="195231" y="511470"/>
                </a:cubicBezTo>
                <a:cubicBezTo>
                  <a:pt x="202519" y="518887"/>
                  <a:pt x="211092" y="524688"/>
                  <a:pt x="220618" y="528778"/>
                </a:cubicBezTo>
                <a:cubicBezTo>
                  <a:pt x="230525" y="532962"/>
                  <a:pt x="241051" y="535102"/>
                  <a:pt x="251862" y="535102"/>
                </a:cubicBezTo>
                <a:cubicBezTo>
                  <a:pt x="263389" y="535102"/>
                  <a:pt x="274724" y="532629"/>
                  <a:pt x="285060" y="527874"/>
                </a:cubicBezTo>
                <a:lnTo>
                  <a:pt x="285060" y="607518"/>
                </a:lnTo>
                <a:lnTo>
                  <a:pt x="285060" y="607851"/>
                </a:lnTo>
                <a:lnTo>
                  <a:pt x="25434" y="607851"/>
                </a:lnTo>
                <a:cubicBezTo>
                  <a:pt x="11383" y="607851"/>
                  <a:pt x="0" y="596535"/>
                  <a:pt x="0" y="582508"/>
                </a:cubicBezTo>
                <a:lnTo>
                  <a:pt x="0" y="329548"/>
                </a:lnTo>
                <a:cubicBezTo>
                  <a:pt x="0" y="315569"/>
                  <a:pt x="11383" y="304204"/>
                  <a:pt x="25434" y="304204"/>
                </a:cubicBezTo>
                <a:lnTo>
                  <a:pt x="114262" y="304204"/>
                </a:lnTo>
                <a:cubicBezTo>
                  <a:pt x="111928" y="300210"/>
                  <a:pt x="108213" y="294695"/>
                  <a:pt x="104593" y="289417"/>
                </a:cubicBezTo>
                <a:cubicBezTo>
                  <a:pt x="97163" y="278623"/>
                  <a:pt x="91591" y="266165"/>
                  <a:pt x="91591" y="252043"/>
                </a:cubicBezTo>
                <a:cubicBezTo>
                  <a:pt x="91591" y="218712"/>
                  <a:pt x="118692" y="191656"/>
                  <a:pt x="152127" y="191656"/>
                </a:cubicBezTo>
                <a:close/>
                <a:moveTo>
                  <a:pt x="304208" y="0"/>
                </a:moveTo>
                <a:lnTo>
                  <a:pt x="582895" y="0"/>
                </a:lnTo>
                <a:cubicBezTo>
                  <a:pt x="596894" y="0"/>
                  <a:pt x="608274" y="11364"/>
                  <a:pt x="608274" y="25344"/>
                </a:cubicBezTo>
                <a:lnTo>
                  <a:pt x="608274" y="292854"/>
                </a:lnTo>
                <a:lnTo>
                  <a:pt x="608274" y="303647"/>
                </a:lnTo>
                <a:lnTo>
                  <a:pt x="606512" y="303647"/>
                </a:lnTo>
                <a:lnTo>
                  <a:pt x="494095" y="303647"/>
                </a:lnTo>
                <a:cubicBezTo>
                  <a:pt x="494095" y="303742"/>
                  <a:pt x="494142" y="303790"/>
                  <a:pt x="494190" y="303837"/>
                </a:cubicBezTo>
                <a:cubicBezTo>
                  <a:pt x="496047" y="307118"/>
                  <a:pt x="499570" y="312301"/>
                  <a:pt x="504189" y="319053"/>
                </a:cubicBezTo>
                <a:cubicBezTo>
                  <a:pt x="511474" y="329609"/>
                  <a:pt x="516711" y="341971"/>
                  <a:pt x="516711" y="355808"/>
                </a:cubicBezTo>
                <a:cubicBezTo>
                  <a:pt x="516711" y="373544"/>
                  <a:pt x="509045" y="389520"/>
                  <a:pt x="496856" y="400552"/>
                </a:cubicBezTo>
                <a:cubicBezTo>
                  <a:pt x="486143" y="410299"/>
                  <a:pt x="471859" y="416195"/>
                  <a:pt x="456241" y="416195"/>
                </a:cubicBezTo>
                <a:cubicBezTo>
                  <a:pt x="455955" y="416195"/>
                  <a:pt x="455670" y="416195"/>
                  <a:pt x="455384" y="416195"/>
                </a:cubicBezTo>
                <a:cubicBezTo>
                  <a:pt x="422768" y="415767"/>
                  <a:pt x="396152" y="389140"/>
                  <a:pt x="395771" y="356617"/>
                </a:cubicBezTo>
                <a:cubicBezTo>
                  <a:pt x="395580" y="342447"/>
                  <a:pt x="400675" y="329751"/>
                  <a:pt x="408246" y="319053"/>
                </a:cubicBezTo>
                <a:cubicBezTo>
                  <a:pt x="412388" y="313157"/>
                  <a:pt x="417483" y="305454"/>
                  <a:pt x="418387" y="303647"/>
                </a:cubicBezTo>
                <a:lnTo>
                  <a:pt x="323254" y="303647"/>
                </a:lnTo>
                <a:lnTo>
                  <a:pt x="304208" y="303647"/>
                </a:lnTo>
                <a:lnTo>
                  <a:pt x="304208" y="187152"/>
                </a:lnTo>
                <a:cubicBezTo>
                  <a:pt x="304208" y="187152"/>
                  <a:pt x="314397" y="195997"/>
                  <a:pt x="317683" y="198279"/>
                </a:cubicBezTo>
                <a:cubicBezTo>
                  <a:pt x="328158" y="206980"/>
                  <a:pt x="341633" y="212211"/>
                  <a:pt x="356298" y="212211"/>
                </a:cubicBezTo>
                <a:cubicBezTo>
                  <a:pt x="356584" y="212211"/>
                  <a:pt x="356822" y="212211"/>
                  <a:pt x="357108" y="212211"/>
                </a:cubicBezTo>
                <a:cubicBezTo>
                  <a:pt x="389676" y="211830"/>
                  <a:pt x="416340" y="185251"/>
                  <a:pt x="416769" y="152680"/>
                </a:cubicBezTo>
                <a:cubicBezTo>
                  <a:pt x="417245" y="118920"/>
                  <a:pt x="390009" y="91437"/>
                  <a:pt x="356298" y="91437"/>
                </a:cubicBezTo>
                <a:cubicBezTo>
                  <a:pt x="341633" y="91437"/>
                  <a:pt x="328158" y="96667"/>
                  <a:pt x="317683" y="105368"/>
                </a:cubicBezTo>
                <a:cubicBezTo>
                  <a:pt x="314397" y="107698"/>
                  <a:pt x="304208" y="116495"/>
                  <a:pt x="304208" y="1164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6" name="iconfont-1033-827640">
            <a:extLst>
              <a:ext uri="{FF2B5EF4-FFF2-40B4-BE49-F238E27FC236}">
                <a16:creationId xmlns:a16="http://schemas.microsoft.com/office/drawing/2014/main" id="{59453028-11E1-A085-B20A-3DFC60BDC3C8}"/>
              </a:ext>
            </a:extLst>
          </p:cNvPr>
          <p:cNvSpPr/>
          <p:nvPr/>
        </p:nvSpPr>
        <p:spPr>
          <a:xfrm>
            <a:off x="1883797" y="1496428"/>
            <a:ext cx="216000" cy="216000"/>
          </a:xfrm>
          <a:custGeom>
            <a:avLst/>
            <a:gdLst>
              <a:gd name="T0" fmla="*/ 3457 w 11010"/>
              <a:gd name="T1" fmla="*/ 0 h 11046"/>
              <a:gd name="T2" fmla="*/ 20 w 11010"/>
              <a:gd name="T3" fmla="*/ 3520 h 11046"/>
              <a:gd name="T4" fmla="*/ 7514 w 11010"/>
              <a:gd name="T5" fmla="*/ 11046 h 11046"/>
              <a:gd name="T6" fmla="*/ 10987 w 11010"/>
              <a:gd name="T7" fmla="*/ 7644 h 11046"/>
              <a:gd name="T8" fmla="*/ 11010 w 11010"/>
              <a:gd name="T9" fmla="*/ 21 h 11046"/>
              <a:gd name="T10" fmla="*/ 9541 w 11010"/>
              <a:gd name="T11" fmla="*/ 7640 h 11046"/>
              <a:gd name="T12" fmla="*/ 1428 w 11010"/>
              <a:gd name="T13" fmla="*/ 9595 h 11046"/>
              <a:gd name="T14" fmla="*/ 1458 w 11010"/>
              <a:gd name="T15" fmla="*/ 3546 h 11046"/>
              <a:gd name="T16" fmla="*/ 9567 w 11010"/>
              <a:gd name="T17" fmla="*/ 1445 h 11046"/>
              <a:gd name="T18" fmla="*/ 9541 w 11010"/>
              <a:gd name="T19" fmla="*/ 7640 h 11046"/>
              <a:gd name="T20" fmla="*/ 5047 w 11010"/>
              <a:gd name="T21" fmla="*/ 7425 h 11046"/>
              <a:gd name="T22" fmla="*/ 6361 w 11010"/>
              <a:gd name="T23" fmla="*/ 3652 h 11046"/>
              <a:gd name="T24" fmla="*/ 5903 w 11010"/>
              <a:gd name="T25" fmla="*/ 2890 h 11046"/>
              <a:gd name="T26" fmla="*/ 4343 w 11010"/>
              <a:gd name="T27" fmla="*/ 3364 h 11046"/>
              <a:gd name="T28" fmla="*/ 3232 w 11010"/>
              <a:gd name="T29" fmla="*/ 3652 h 11046"/>
              <a:gd name="T30" fmla="*/ 2600 w 11010"/>
              <a:gd name="T31" fmla="*/ 7185 h 11046"/>
              <a:gd name="T32" fmla="*/ 7470 w 11010"/>
              <a:gd name="T33" fmla="*/ 7841 h 11046"/>
              <a:gd name="T34" fmla="*/ 8102 w 11010"/>
              <a:gd name="T35" fmla="*/ 4460 h 11046"/>
              <a:gd name="T36" fmla="*/ 8103 w 11010"/>
              <a:gd name="T37" fmla="*/ 4307 h 11046"/>
              <a:gd name="T38" fmla="*/ 6787 w 11010"/>
              <a:gd name="T39" fmla="*/ 6103 h 11046"/>
              <a:gd name="T40" fmla="*/ 5830 w 11010"/>
              <a:gd name="T41" fmla="*/ 6245 h 11046"/>
              <a:gd name="T42" fmla="*/ 5694 w 11010"/>
              <a:gd name="T43" fmla="*/ 7233 h 11046"/>
              <a:gd name="T44" fmla="*/ 4874 w 11010"/>
              <a:gd name="T45" fmla="*/ 7092 h 11046"/>
              <a:gd name="T46" fmla="*/ 4053 w 11010"/>
              <a:gd name="T47" fmla="*/ 6245 h 11046"/>
              <a:gd name="T48" fmla="*/ 3917 w 11010"/>
              <a:gd name="T49" fmla="*/ 5393 h 11046"/>
              <a:gd name="T50" fmla="*/ 4874 w 11010"/>
              <a:gd name="T51" fmla="*/ 5252 h 11046"/>
              <a:gd name="T52" fmla="*/ 5010 w 11010"/>
              <a:gd name="T53" fmla="*/ 4253 h 11046"/>
              <a:gd name="T54" fmla="*/ 5830 w 11010"/>
              <a:gd name="T55" fmla="*/ 4394 h 11046"/>
              <a:gd name="T56" fmla="*/ 6651 w 11010"/>
              <a:gd name="T57" fmla="*/ 5252 h 11046"/>
              <a:gd name="T58" fmla="*/ 6787 w 11010"/>
              <a:gd name="T59" fmla="*/ 6103 h 11046"/>
              <a:gd name="T60" fmla="*/ 5903 w 11010"/>
              <a:gd name="T61" fmla="*/ 3248 h 11046"/>
              <a:gd name="T62" fmla="*/ 4618 w 11010"/>
              <a:gd name="T63" fmla="*/ 3408 h 11046"/>
              <a:gd name="T64" fmla="*/ 6085 w 11010"/>
              <a:gd name="T65" fmla="*/ 3652 h 110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11010" h="11046">
                <a:moveTo>
                  <a:pt x="3457" y="0"/>
                </a:moveTo>
                <a:lnTo>
                  <a:pt x="3457" y="0"/>
                </a:lnTo>
                <a:cubicBezTo>
                  <a:pt x="1593" y="18"/>
                  <a:pt x="68" y="1664"/>
                  <a:pt x="30" y="3520"/>
                </a:cubicBezTo>
                <a:lnTo>
                  <a:pt x="20" y="3520"/>
                </a:lnTo>
                <a:lnTo>
                  <a:pt x="0" y="11025"/>
                </a:lnTo>
                <a:lnTo>
                  <a:pt x="7514" y="11046"/>
                </a:lnTo>
                <a:lnTo>
                  <a:pt x="7515" y="11045"/>
                </a:lnTo>
                <a:cubicBezTo>
                  <a:pt x="9367" y="11012"/>
                  <a:pt x="10950" y="9490"/>
                  <a:pt x="10987" y="7644"/>
                </a:cubicBezTo>
                <a:lnTo>
                  <a:pt x="10989" y="7644"/>
                </a:lnTo>
                <a:lnTo>
                  <a:pt x="11010" y="21"/>
                </a:lnTo>
                <a:lnTo>
                  <a:pt x="3457" y="0"/>
                </a:lnTo>
                <a:close/>
                <a:moveTo>
                  <a:pt x="9541" y="7640"/>
                </a:moveTo>
                <a:cubicBezTo>
                  <a:pt x="9507" y="8750"/>
                  <a:pt x="8658" y="9565"/>
                  <a:pt x="7547" y="9599"/>
                </a:cubicBezTo>
                <a:lnTo>
                  <a:pt x="1428" y="9595"/>
                </a:lnTo>
                <a:lnTo>
                  <a:pt x="1458" y="3546"/>
                </a:lnTo>
                <a:lnTo>
                  <a:pt x="1458" y="3546"/>
                </a:lnTo>
                <a:cubicBezTo>
                  <a:pt x="1481" y="2408"/>
                  <a:pt x="2308" y="1444"/>
                  <a:pt x="3453" y="1441"/>
                </a:cubicBezTo>
                <a:lnTo>
                  <a:pt x="9567" y="1445"/>
                </a:lnTo>
                <a:lnTo>
                  <a:pt x="9538" y="7640"/>
                </a:lnTo>
                <a:lnTo>
                  <a:pt x="9541" y="7640"/>
                </a:lnTo>
                <a:close/>
                <a:moveTo>
                  <a:pt x="9541" y="7640"/>
                </a:moveTo>
                <a:close/>
                <a:moveTo>
                  <a:pt x="5047" y="7425"/>
                </a:moveTo>
                <a:close/>
                <a:moveTo>
                  <a:pt x="7471" y="3652"/>
                </a:moveTo>
                <a:lnTo>
                  <a:pt x="6361" y="3652"/>
                </a:lnTo>
                <a:lnTo>
                  <a:pt x="6361" y="3364"/>
                </a:lnTo>
                <a:cubicBezTo>
                  <a:pt x="6361" y="3102"/>
                  <a:pt x="6156" y="2890"/>
                  <a:pt x="5903" y="2890"/>
                </a:cubicBezTo>
                <a:lnTo>
                  <a:pt x="4800" y="2890"/>
                </a:lnTo>
                <a:cubicBezTo>
                  <a:pt x="4548" y="2890"/>
                  <a:pt x="4343" y="3102"/>
                  <a:pt x="4343" y="3364"/>
                </a:cubicBezTo>
                <a:lnTo>
                  <a:pt x="4343" y="3652"/>
                </a:lnTo>
                <a:lnTo>
                  <a:pt x="3232" y="3652"/>
                </a:lnTo>
                <a:cubicBezTo>
                  <a:pt x="2883" y="3652"/>
                  <a:pt x="2600" y="3945"/>
                  <a:pt x="2600" y="4307"/>
                </a:cubicBezTo>
                <a:lnTo>
                  <a:pt x="2600" y="7185"/>
                </a:lnTo>
                <a:cubicBezTo>
                  <a:pt x="2600" y="7547"/>
                  <a:pt x="2883" y="7841"/>
                  <a:pt x="3232" y="7841"/>
                </a:cubicBezTo>
                <a:lnTo>
                  <a:pt x="7470" y="7841"/>
                </a:lnTo>
                <a:cubicBezTo>
                  <a:pt x="7819" y="7841"/>
                  <a:pt x="8102" y="7547"/>
                  <a:pt x="8102" y="7185"/>
                </a:cubicBezTo>
                <a:lnTo>
                  <a:pt x="8102" y="4460"/>
                </a:lnTo>
                <a:cubicBezTo>
                  <a:pt x="8102" y="4473"/>
                  <a:pt x="8103" y="4485"/>
                  <a:pt x="8103" y="4498"/>
                </a:cubicBezTo>
                <a:lnTo>
                  <a:pt x="8103" y="4307"/>
                </a:lnTo>
                <a:cubicBezTo>
                  <a:pt x="8103" y="3945"/>
                  <a:pt x="7820" y="3652"/>
                  <a:pt x="7471" y="3652"/>
                </a:cubicBezTo>
                <a:close/>
                <a:moveTo>
                  <a:pt x="6787" y="6103"/>
                </a:moveTo>
                <a:cubicBezTo>
                  <a:pt x="6787" y="6181"/>
                  <a:pt x="6726" y="6245"/>
                  <a:pt x="6651" y="6245"/>
                </a:cubicBezTo>
                <a:lnTo>
                  <a:pt x="5830" y="6245"/>
                </a:lnTo>
                <a:lnTo>
                  <a:pt x="5830" y="7092"/>
                </a:lnTo>
                <a:cubicBezTo>
                  <a:pt x="5830" y="7170"/>
                  <a:pt x="5769" y="7233"/>
                  <a:pt x="5694" y="7233"/>
                </a:cubicBezTo>
                <a:lnTo>
                  <a:pt x="5010" y="7233"/>
                </a:lnTo>
                <a:cubicBezTo>
                  <a:pt x="4935" y="7233"/>
                  <a:pt x="4874" y="7170"/>
                  <a:pt x="4874" y="7092"/>
                </a:cubicBezTo>
                <a:lnTo>
                  <a:pt x="4874" y="6245"/>
                </a:lnTo>
                <a:lnTo>
                  <a:pt x="4053" y="6245"/>
                </a:lnTo>
                <a:cubicBezTo>
                  <a:pt x="3978" y="6245"/>
                  <a:pt x="3917" y="6181"/>
                  <a:pt x="3917" y="6103"/>
                </a:cubicBezTo>
                <a:lnTo>
                  <a:pt x="3917" y="5393"/>
                </a:lnTo>
                <a:cubicBezTo>
                  <a:pt x="3917" y="5315"/>
                  <a:pt x="3978" y="5252"/>
                  <a:pt x="4053" y="5252"/>
                </a:cubicBezTo>
                <a:lnTo>
                  <a:pt x="4874" y="5252"/>
                </a:lnTo>
                <a:lnTo>
                  <a:pt x="4874" y="4394"/>
                </a:lnTo>
                <a:cubicBezTo>
                  <a:pt x="4874" y="4316"/>
                  <a:pt x="4935" y="4253"/>
                  <a:pt x="5010" y="4253"/>
                </a:cubicBezTo>
                <a:lnTo>
                  <a:pt x="5694" y="4253"/>
                </a:lnTo>
                <a:cubicBezTo>
                  <a:pt x="5769" y="4253"/>
                  <a:pt x="5830" y="4316"/>
                  <a:pt x="5830" y="4394"/>
                </a:cubicBezTo>
                <a:lnTo>
                  <a:pt x="5830" y="5252"/>
                </a:lnTo>
                <a:lnTo>
                  <a:pt x="6651" y="5252"/>
                </a:lnTo>
                <a:cubicBezTo>
                  <a:pt x="6726" y="5252"/>
                  <a:pt x="6787" y="5315"/>
                  <a:pt x="6787" y="5393"/>
                </a:cubicBezTo>
                <a:lnTo>
                  <a:pt x="6787" y="6103"/>
                </a:lnTo>
                <a:close/>
                <a:moveTo>
                  <a:pt x="6085" y="3408"/>
                </a:moveTo>
                <a:cubicBezTo>
                  <a:pt x="6085" y="3320"/>
                  <a:pt x="6004" y="3248"/>
                  <a:pt x="5903" y="3248"/>
                </a:cubicBezTo>
                <a:lnTo>
                  <a:pt x="4800" y="3248"/>
                </a:lnTo>
                <a:cubicBezTo>
                  <a:pt x="4700" y="3248"/>
                  <a:pt x="4618" y="3320"/>
                  <a:pt x="4618" y="3408"/>
                </a:cubicBezTo>
                <a:lnTo>
                  <a:pt x="4618" y="3652"/>
                </a:lnTo>
                <a:lnTo>
                  <a:pt x="6085" y="3652"/>
                </a:lnTo>
                <a:lnTo>
                  <a:pt x="6085" y="34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iconfont-10796-5191254">
            <a:extLst>
              <a:ext uri="{FF2B5EF4-FFF2-40B4-BE49-F238E27FC236}">
                <a16:creationId xmlns:a16="http://schemas.microsoft.com/office/drawing/2014/main" id="{B2151C93-30AF-96D5-962F-E808D29E2CB2}"/>
              </a:ext>
            </a:extLst>
          </p:cNvPr>
          <p:cNvSpPr/>
          <p:nvPr/>
        </p:nvSpPr>
        <p:spPr>
          <a:xfrm>
            <a:off x="7668780" y="3398466"/>
            <a:ext cx="216000" cy="216000"/>
          </a:xfrm>
          <a:custGeom>
            <a:avLst/>
            <a:gdLst>
              <a:gd name="T0" fmla="*/ 1 w 7682"/>
              <a:gd name="T1" fmla="*/ 1707 h 7680"/>
              <a:gd name="T2" fmla="*/ 6830 w 7682"/>
              <a:gd name="T3" fmla="*/ 1707 h 7680"/>
              <a:gd name="T4" fmla="*/ 7681 w 7682"/>
              <a:gd name="T5" fmla="*/ 2563 h 7680"/>
              <a:gd name="T6" fmla="*/ 7681 w 7682"/>
              <a:gd name="T7" fmla="*/ 6824 h 7680"/>
              <a:gd name="T8" fmla="*/ 6830 w 7682"/>
              <a:gd name="T9" fmla="*/ 7680 h 7680"/>
              <a:gd name="T10" fmla="*/ 852 w 7682"/>
              <a:gd name="T11" fmla="*/ 7680 h 7680"/>
              <a:gd name="T12" fmla="*/ 1 w 7682"/>
              <a:gd name="T13" fmla="*/ 6824 h 7680"/>
              <a:gd name="T14" fmla="*/ 1 w 7682"/>
              <a:gd name="T15" fmla="*/ 1707 h 7680"/>
              <a:gd name="T16" fmla="*/ 2074 w 7682"/>
              <a:gd name="T17" fmla="*/ 5087 h 7680"/>
              <a:gd name="T18" fmla="*/ 3841 w 7682"/>
              <a:gd name="T19" fmla="*/ 6827 h 7680"/>
              <a:gd name="T20" fmla="*/ 5608 w 7682"/>
              <a:gd name="T21" fmla="*/ 5087 h 7680"/>
              <a:gd name="T22" fmla="*/ 5608 w 7682"/>
              <a:gd name="T23" fmla="*/ 3347 h 7680"/>
              <a:gd name="T24" fmla="*/ 3841 w 7682"/>
              <a:gd name="T25" fmla="*/ 3347 h 7680"/>
              <a:gd name="T26" fmla="*/ 2074 w 7682"/>
              <a:gd name="T27" fmla="*/ 3347 h 7680"/>
              <a:gd name="T28" fmla="*/ 2074 w 7682"/>
              <a:gd name="T29" fmla="*/ 5087 h 7680"/>
              <a:gd name="T30" fmla="*/ 1 w 7682"/>
              <a:gd name="T31" fmla="*/ 747 h 7680"/>
              <a:gd name="T32" fmla="*/ 744 w 7682"/>
              <a:gd name="T33" fmla="*/ 0 h 7680"/>
              <a:gd name="T34" fmla="*/ 3524 w 7682"/>
              <a:gd name="T35" fmla="*/ 0 h 7680"/>
              <a:gd name="T36" fmla="*/ 4268 w 7682"/>
              <a:gd name="T37" fmla="*/ 747 h 7680"/>
              <a:gd name="T38" fmla="*/ 4268 w 7682"/>
              <a:gd name="T39" fmla="*/ 1493 h 7680"/>
              <a:gd name="T40" fmla="*/ 1 w 7682"/>
              <a:gd name="T41" fmla="*/ 1493 h 7680"/>
              <a:gd name="T42" fmla="*/ 1 w 7682"/>
              <a:gd name="T43" fmla="*/ 747 h 7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</a:cxnLst>
            <a:rect l="0" t="0" r="r" b="b"/>
            <a:pathLst>
              <a:path w="7682" h="7680">
                <a:moveTo>
                  <a:pt x="1" y="1707"/>
                </a:moveTo>
                <a:lnTo>
                  <a:pt x="6830" y="1707"/>
                </a:lnTo>
                <a:cubicBezTo>
                  <a:pt x="7301" y="1708"/>
                  <a:pt x="7682" y="2091"/>
                  <a:pt x="7681" y="2563"/>
                </a:cubicBezTo>
                <a:lnTo>
                  <a:pt x="7681" y="6824"/>
                </a:lnTo>
                <a:cubicBezTo>
                  <a:pt x="7682" y="7296"/>
                  <a:pt x="7301" y="7679"/>
                  <a:pt x="6830" y="7680"/>
                </a:cubicBezTo>
                <a:lnTo>
                  <a:pt x="852" y="7680"/>
                </a:lnTo>
                <a:cubicBezTo>
                  <a:pt x="381" y="7679"/>
                  <a:pt x="0" y="7296"/>
                  <a:pt x="1" y="6824"/>
                </a:cubicBezTo>
                <a:lnTo>
                  <a:pt x="1" y="1707"/>
                </a:lnTo>
                <a:close/>
                <a:moveTo>
                  <a:pt x="2074" y="5087"/>
                </a:moveTo>
                <a:lnTo>
                  <a:pt x="3841" y="6827"/>
                </a:lnTo>
                <a:lnTo>
                  <a:pt x="5608" y="5087"/>
                </a:lnTo>
                <a:cubicBezTo>
                  <a:pt x="6096" y="4609"/>
                  <a:pt x="6096" y="3824"/>
                  <a:pt x="5608" y="3347"/>
                </a:cubicBezTo>
                <a:cubicBezTo>
                  <a:pt x="5117" y="2867"/>
                  <a:pt x="4332" y="2867"/>
                  <a:pt x="3841" y="3347"/>
                </a:cubicBezTo>
                <a:cubicBezTo>
                  <a:pt x="3350" y="2867"/>
                  <a:pt x="2565" y="2867"/>
                  <a:pt x="2074" y="3347"/>
                </a:cubicBezTo>
                <a:cubicBezTo>
                  <a:pt x="1586" y="3824"/>
                  <a:pt x="1586" y="4609"/>
                  <a:pt x="2074" y="5087"/>
                </a:cubicBezTo>
                <a:close/>
                <a:moveTo>
                  <a:pt x="1" y="747"/>
                </a:moveTo>
                <a:cubicBezTo>
                  <a:pt x="1" y="335"/>
                  <a:pt x="336" y="0"/>
                  <a:pt x="744" y="0"/>
                </a:cubicBezTo>
                <a:lnTo>
                  <a:pt x="3524" y="0"/>
                </a:lnTo>
                <a:cubicBezTo>
                  <a:pt x="3935" y="0"/>
                  <a:pt x="4268" y="332"/>
                  <a:pt x="4268" y="747"/>
                </a:cubicBezTo>
                <a:lnTo>
                  <a:pt x="4268" y="1493"/>
                </a:lnTo>
                <a:lnTo>
                  <a:pt x="1" y="1493"/>
                </a:lnTo>
                <a:lnTo>
                  <a:pt x="1" y="74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灯片编号占位符 1">
            <a:extLst>
              <a:ext uri="{FF2B5EF4-FFF2-40B4-BE49-F238E27FC236}">
                <a16:creationId xmlns:a16="http://schemas.microsoft.com/office/drawing/2014/main" id="{C80738E4-FE22-C78E-3079-9CF5B0EEC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6" name="图片 15" descr="世桥生物标志-01">
            <a:extLst>
              <a:ext uri="{FF2B5EF4-FFF2-40B4-BE49-F238E27FC236}">
                <a16:creationId xmlns:a16="http://schemas.microsoft.com/office/drawing/2014/main" id="{404ED7DA-F3F7-82EB-74AD-D56D542CBC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7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8889"/>
    </mc:Choice>
    <mc:Fallback xmlns="">
      <p:transition advTm="4888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灯片编号占位符 1"/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>
              <a:defRPr/>
            </a:pPr>
            <a:fld id="{82F07F4B-738E-4952-A507-C2AE9FAC8DC0}" type="slidenum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t>2</a:t>
            </a:fld>
            <a:endParaRPr lang="en-US" altLang="zh-CN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41408" y="1430695"/>
            <a:ext cx="800219" cy="391795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4000" b="1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   录</a:t>
            </a:r>
          </a:p>
        </p:txBody>
      </p:sp>
      <p:pic>
        <p:nvPicPr>
          <p:cNvPr id="6" name="图片 5" descr="世桥生物标志-01">
            <a:extLst>
              <a:ext uri="{FF2B5EF4-FFF2-40B4-BE49-F238E27FC236}">
                <a16:creationId xmlns:a16="http://schemas.microsoft.com/office/drawing/2014/main" id="{0AEC92AF-4F3D-B30F-6647-A270DB680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C4881997-0B8F-306B-F842-2E31813594E7}"/>
              </a:ext>
            </a:extLst>
          </p:cNvPr>
          <p:cNvCxnSpPr>
            <a:cxnSpLocks/>
          </p:cNvCxnSpPr>
          <p:nvPr/>
        </p:nvCxnSpPr>
        <p:spPr>
          <a:xfrm>
            <a:off x="1552350" y="770426"/>
            <a:ext cx="0" cy="554860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椭圆 12">
            <a:extLst>
              <a:ext uri="{FF2B5EF4-FFF2-40B4-BE49-F238E27FC236}">
                <a16:creationId xmlns:a16="http://schemas.microsoft.com/office/drawing/2014/main" id="{BDF203B2-DDB9-8C03-E474-6821C32B56ED}"/>
              </a:ext>
            </a:extLst>
          </p:cNvPr>
          <p:cNvSpPr/>
          <p:nvPr/>
        </p:nvSpPr>
        <p:spPr bwMode="gray">
          <a:xfrm>
            <a:off x="1863074" y="1470385"/>
            <a:ext cx="468000" cy="46800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黑体" panose="02010609060101010101" pitchFamily="49" charset="-122"/>
              </a:rPr>
              <a:t>1</a:t>
            </a:r>
            <a:endParaRPr lang="zh-CN" altLang="en-US" b="1" dirty="0">
              <a:solidFill>
                <a:schemeClr val="bg1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8BDF6818-CB0D-55DF-EE87-489BCB5273FB}"/>
              </a:ext>
            </a:extLst>
          </p:cNvPr>
          <p:cNvSpPr/>
          <p:nvPr/>
        </p:nvSpPr>
        <p:spPr bwMode="gray">
          <a:xfrm>
            <a:off x="2644567" y="1470385"/>
            <a:ext cx="1944000" cy="4680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基本信息</a:t>
            </a:r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61BEC6ED-DF4C-7881-DDAE-04080C8CCE47}"/>
              </a:ext>
            </a:extLst>
          </p:cNvPr>
          <p:cNvSpPr/>
          <p:nvPr/>
        </p:nvSpPr>
        <p:spPr bwMode="gray">
          <a:xfrm>
            <a:off x="1863074" y="2315104"/>
            <a:ext cx="468000" cy="46800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黑体" panose="02010609060101010101" pitchFamily="49" charset="-122"/>
              </a:rPr>
              <a:t>2</a:t>
            </a:r>
            <a:endParaRPr lang="zh-CN" altLang="en-US" b="1" dirty="0">
              <a:solidFill>
                <a:schemeClr val="bg1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BC2605EB-E35E-AA6C-3B43-96C5CFA87F89}"/>
              </a:ext>
            </a:extLst>
          </p:cNvPr>
          <p:cNvSpPr/>
          <p:nvPr/>
        </p:nvSpPr>
        <p:spPr bwMode="gray">
          <a:xfrm>
            <a:off x="2644567" y="2315104"/>
            <a:ext cx="1944000" cy="4680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</a:p>
        </p:txBody>
      </p:sp>
      <p:sp>
        <p:nvSpPr>
          <p:cNvPr id="22" name="椭圆 21">
            <a:extLst>
              <a:ext uri="{FF2B5EF4-FFF2-40B4-BE49-F238E27FC236}">
                <a16:creationId xmlns:a16="http://schemas.microsoft.com/office/drawing/2014/main" id="{DC7FAA9A-4381-3DC7-8E18-C565CB5C650B}"/>
              </a:ext>
            </a:extLst>
          </p:cNvPr>
          <p:cNvSpPr/>
          <p:nvPr/>
        </p:nvSpPr>
        <p:spPr bwMode="gray">
          <a:xfrm>
            <a:off x="1863074" y="3269339"/>
            <a:ext cx="468000" cy="46800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黑体" panose="02010609060101010101" pitchFamily="49" charset="-122"/>
              </a:rPr>
              <a:t>3</a:t>
            </a:r>
            <a:endParaRPr lang="zh-CN" altLang="en-US" b="1" dirty="0">
              <a:solidFill>
                <a:schemeClr val="bg1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11038186-389E-A115-D0C8-D5C5AF0244E8}"/>
              </a:ext>
            </a:extLst>
          </p:cNvPr>
          <p:cNvSpPr/>
          <p:nvPr/>
        </p:nvSpPr>
        <p:spPr bwMode="gray">
          <a:xfrm>
            <a:off x="2644567" y="3269339"/>
            <a:ext cx="1944000" cy="4680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</a:p>
        </p:txBody>
      </p:sp>
      <p:sp>
        <p:nvSpPr>
          <p:cNvPr id="24" name="椭圆 23">
            <a:extLst>
              <a:ext uri="{FF2B5EF4-FFF2-40B4-BE49-F238E27FC236}">
                <a16:creationId xmlns:a16="http://schemas.microsoft.com/office/drawing/2014/main" id="{4B0A0E83-68BD-332A-B7F0-2F0D3E0659D0}"/>
              </a:ext>
            </a:extLst>
          </p:cNvPr>
          <p:cNvSpPr/>
          <p:nvPr/>
        </p:nvSpPr>
        <p:spPr bwMode="gray">
          <a:xfrm>
            <a:off x="1863074" y="4223574"/>
            <a:ext cx="468000" cy="46800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黑体" panose="02010609060101010101" pitchFamily="49" charset="-122"/>
              </a:rPr>
              <a:t>4</a:t>
            </a:r>
            <a:endParaRPr lang="zh-CN" altLang="en-US" b="1" dirty="0">
              <a:solidFill>
                <a:schemeClr val="bg1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25" name="矩形: 圆角 24">
            <a:extLst>
              <a:ext uri="{FF2B5EF4-FFF2-40B4-BE49-F238E27FC236}">
                <a16:creationId xmlns:a16="http://schemas.microsoft.com/office/drawing/2014/main" id="{B19A7EE0-44A6-895A-3E8C-C4D7F3F00CE0}"/>
              </a:ext>
            </a:extLst>
          </p:cNvPr>
          <p:cNvSpPr/>
          <p:nvPr/>
        </p:nvSpPr>
        <p:spPr bwMode="gray">
          <a:xfrm>
            <a:off x="2644567" y="4223574"/>
            <a:ext cx="1944000" cy="4680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</a:p>
        </p:txBody>
      </p:sp>
      <p:sp>
        <p:nvSpPr>
          <p:cNvPr id="26" name="椭圆 25">
            <a:extLst>
              <a:ext uri="{FF2B5EF4-FFF2-40B4-BE49-F238E27FC236}">
                <a16:creationId xmlns:a16="http://schemas.microsoft.com/office/drawing/2014/main" id="{01811EFC-025F-5DB8-825D-DB12AAD2B3F0}"/>
              </a:ext>
            </a:extLst>
          </p:cNvPr>
          <p:cNvSpPr/>
          <p:nvPr/>
        </p:nvSpPr>
        <p:spPr bwMode="gray">
          <a:xfrm>
            <a:off x="1863074" y="5177809"/>
            <a:ext cx="468000" cy="468000"/>
          </a:xfrm>
          <a:prstGeom prst="ellipse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en-US" altLang="zh-CN" b="1" dirty="0">
                <a:solidFill>
                  <a:schemeClr val="bg1"/>
                </a:solidFill>
                <a:latin typeface="Arial" panose="020B0604020202020204"/>
                <a:ea typeface="黑体" panose="02010609060101010101" pitchFamily="49" charset="-122"/>
              </a:rPr>
              <a:t>5</a:t>
            </a:r>
            <a:endParaRPr lang="zh-CN" altLang="en-US" b="1" dirty="0">
              <a:solidFill>
                <a:schemeClr val="bg1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27" name="矩形: 圆角 26">
            <a:extLst>
              <a:ext uri="{FF2B5EF4-FFF2-40B4-BE49-F238E27FC236}">
                <a16:creationId xmlns:a16="http://schemas.microsoft.com/office/drawing/2014/main" id="{3E6111ED-2918-96F9-6C41-6CB5818C6799}"/>
              </a:ext>
            </a:extLst>
          </p:cNvPr>
          <p:cNvSpPr/>
          <p:nvPr/>
        </p:nvSpPr>
        <p:spPr bwMode="gray">
          <a:xfrm>
            <a:off x="2644567" y="5177809"/>
            <a:ext cx="1944000" cy="468000"/>
          </a:xfrm>
          <a:prstGeom prst="roundRect">
            <a:avLst/>
          </a:prstGeom>
          <a:solidFill>
            <a:schemeClr val="accent1"/>
          </a:solidFill>
          <a:ln w="2857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ct val="90000"/>
              </a:lnSpc>
              <a:spcAft>
                <a:spcPct val="0"/>
              </a:spcAft>
              <a:buClr>
                <a:srgbClr val="0095FF"/>
              </a:buClr>
              <a:buSzPct val="90000"/>
              <a:defRPr/>
            </a:pPr>
            <a:r>
              <a: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</a:p>
        </p:txBody>
      </p:sp>
      <p:sp>
        <p:nvSpPr>
          <p:cNvPr id="28" name="文本框 27">
            <a:extLst>
              <a:ext uri="{FF2B5EF4-FFF2-40B4-BE49-F238E27FC236}">
                <a16:creationId xmlns:a16="http://schemas.microsoft.com/office/drawing/2014/main" id="{82A66F59-3793-2518-2068-DB8AAAE96D01}"/>
              </a:ext>
            </a:extLst>
          </p:cNvPr>
          <p:cNvSpPr txBox="1"/>
          <p:nvPr/>
        </p:nvSpPr>
        <p:spPr bwMode="gray">
          <a:xfrm>
            <a:off x="4706435" y="151674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添加谷氨酰胺，适用于</a:t>
            </a:r>
            <a:r>
              <a: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成人创伤患者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肠外营养补充。</a:t>
            </a:r>
            <a:endParaRPr lang="zh-CN" altLang="en-US" sz="1600" b="1" dirty="0"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099D5392-F4F1-758B-8C7B-D8A0271615A0}"/>
              </a:ext>
            </a:extLst>
          </p:cNvPr>
          <p:cNvSpPr txBox="1"/>
          <p:nvPr/>
        </p:nvSpPr>
        <p:spPr bwMode="gray">
          <a:xfrm>
            <a:off x="4706435" y="3341848"/>
            <a:ext cx="66468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6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添加牛磺酸，</a:t>
            </a:r>
            <a:r>
              <a: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减轻肝功能损害</a:t>
            </a:r>
            <a:r>
              <a:rPr lang="zh-CN" altLang="en-US" sz="16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；不含抗氧剂，</a:t>
            </a:r>
            <a:r>
              <a: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避免过敏</a:t>
            </a:r>
            <a:r>
              <a:rPr lang="zh-CN" altLang="en-US" sz="16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反应。</a:t>
            </a:r>
            <a:endParaRPr lang="zh-CN" altLang="en-US" sz="1600" b="1" dirty="0">
              <a:solidFill>
                <a:srgbClr val="C00000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ED31ACC7-CF10-E5D2-BCF4-069CBF501009}"/>
              </a:ext>
            </a:extLst>
          </p:cNvPr>
          <p:cNvSpPr txBox="1"/>
          <p:nvPr/>
        </p:nvSpPr>
        <p:spPr bwMode="gray">
          <a:xfrm>
            <a:off x="4706434" y="2363527"/>
            <a:ext cx="708032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提高</a:t>
            </a:r>
            <a:r>
              <a: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谷氨酰胺利用率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，降低死亡风险；提高支链氨基酸含量，促进创伤愈合。</a:t>
            </a:r>
            <a:endParaRPr lang="zh-CN" altLang="en-US" sz="1600" b="1" dirty="0"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3935520F-EED7-93A7-BCEA-3F6EBB1A173F}"/>
              </a:ext>
            </a:extLst>
          </p:cNvPr>
          <p:cNvSpPr txBox="1"/>
          <p:nvPr/>
        </p:nvSpPr>
        <p:spPr bwMode="gray">
          <a:xfrm>
            <a:off x="4706434" y="4281141"/>
            <a:ext cx="766603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6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针对创伤代谢特点，新增并提高有益组分含量，提升创伤患者获益。</a:t>
            </a:r>
            <a:endParaRPr lang="zh-CN" altLang="en-US" sz="1600" b="1" dirty="0">
              <a:solidFill>
                <a:srgbClr val="000000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DED823FB-3331-3C2B-2E51-54816F73400E}"/>
              </a:ext>
            </a:extLst>
          </p:cNvPr>
          <p:cNvSpPr txBox="1"/>
          <p:nvPr/>
        </p:nvSpPr>
        <p:spPr bwMode="gray">
          <a:xfrm>
            <a:off x="4749104" y="5236842"/>
            <a:ext cx="741381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16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本品可弥补现有制剂短板；临床易管理；治疗费用可控。 </a:t>
            </a:r>
            <a:endParaRPr lang="zh-CN" altLang="en-US" sz="1600" b="1" dirty="0">
              <a:solidFill>
                <a:srgbClr val="000000"/>
              </a:solidFill>
              <a:latin typeface="Arial" panose="020B0604020202020204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078"/>
    </mc:Choice>
    <mc:Fallback xmlns="">
      <p:transition advTm="807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C0E08BCE-7258-996D-3096-03440C0DF5A3}"/>
              </a:ext>
            </a:extLst>
          </p:cNvPr>
          <p:cNvSpPr/>
          <p:nvPr/>
        </p:nvSpPr>
        <p:spPr>
          <a:xfrm>
            <a:off x="336841" y="4947771"/>
            <a:ext cx="5714391" cy="1004380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3C91E0A-38FA-06B0-1ED9-CC1AFE386461}"/>
              </a:ext>
            </a:extLst>
          </p:cNvPr>
          <p:cNvSpPr/>
          <p:nvPr/>
        </p:nvSpPr>
        <p:spPr>
          <a:xfrm>
            <a:off x="276586" y="2005389"/>
            <a:ext cx="5714389" cy="68585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extbox 64"/>
          <p:cNvSpPr/>
          <p:nvPr/>
        </p:nvSpPr>
        <p:spPr>
          <a:xfrm>
            <a:off x="86592" y="371214"/>
            <a:ext cx="8744265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药品基本信息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1/2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9" name="直接连接符 8"/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>
            <a:extLst>
              <a:ext uri="{FF2B5EF4-FFF2-40B4-BE49-F238E27FC236}">
                <a16:creationId xmlns:a16="http://schemas.microsoft.com/office/drawing/2014/main" id="{8636B471-0A0E-2A03-154F-0E50EB6D57F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76583" y="1555895"/>
            <a:ext cx="5633854" cy="296508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285750" marR="0" lvl="0" indent="-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通用名：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复方氨基酸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( 19 )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丙谷二肽注射液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适应症：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为肠内营养不可行、不足或禁忌时的成人患者提供肠外营养，补充氨基酸。本品含有丙氨酰谷氨酰胺，适用于成人创伤患者。</a:t>
            </a:r>
            <a:endParaRPr kumimoji="0" lang="en-US" altLang="zh-CN" sz="1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Arial" panose="020B0604020202020204" pitchFamily="34" charset="0"/>
            </a:endParaRPr>
          </a:p>
          <a:p>
            <a:pPr marL="285750" marR="0" lvl="0" indent="-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注册规格：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250ml : 25g (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氨基酸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/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丙谷二肽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)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marR="0" lvl="0" indent="-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大陆首次上市：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2022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年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8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月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10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日</a:t>
            </a:r>
          </a:p>
          <a:p>
            <a:pPr marL="285750" marR="0" lvl="0" indent="-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大陆同通用名：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无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285750" marR="0" lvl="0" indent="-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全球首个上市：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中国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, 2022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年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8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月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157B1A33-2151-4187-9C7E-51E4F23E581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76583" y="4131829"/>
            <a:ext cx="5730838" cy="221175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285750" marR="0" lvl="0" indent="-28575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ClrTx/>
              <a:buSzTx/>
              <a:buFont typeface="Wingdings" panose="05000000000000000000" pitchFamily="2" charset="2"/>
              <a:buChar char="p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是否为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OTC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药品：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Arial" panose="020B0604020202020204" pitchFamily="34" charset="0"/>
              </a:rPr>
              <a:t>否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Arial" panose="020B0604020202020204" pitchFamily="34" charset="0"/>
            </a:endParaRPr>
          </a:p>
          <a:p>
            <a:pPr marL="285750" indent="-285750" algn="just" fontAlgn="base">
              <a:lnSpc>
                <a:spcPct val="150000"/>
              </a:lnSpc>
              <a:spcBef>
                <a:spcPct val="0"/>
              </a:spcBef>
              <a:spcAft>
                <a:spcPts val="500"/>
              </a:spcAft>
              <a:buFont typeface="Wingdings" panose="05000000000000000000" pitchFamily="2" charset="2"/>
              <a:buChar char="p"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用法用量：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  <a:p>
            <a:pPr marL="0" marR="0" lvl="0" indent="0" algn="just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剂量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根据患者氨基酸的需要量而定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，本品推荐每日剂量为，按体重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一日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12.5ml/kg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（相当于氨基酸一日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1.25g</a:t>
            </a:r>
            <a:r>
              <a: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kg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），同时给予足够的能量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(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如脂肪乳注射液和葡萄糖注射液）、适量的电解质和微量元素以及维生素。</a:t>
            </a:r>
            <a:endParaRPr kumimoji="0" lang="en-US" altLang="zh-CN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Arial" panose="020B0604020202020204" pitchFamily="34" charset="0"/>
            </a:endParaRPr>
          </a:p>
        </p:txBody>
      </p:sp>
      <p:pic>
        <p:nvPicPr>
          <p:cNvPr id="15" name="图片 14" descr="世桥生物标志-01">
            <a:extLst>
              <a:ext uri="{FF2B5EF4-FFF2-40B4-BE49-F238E27FC236}">
                <a16:creationId xmlns:a16="http://schemas.microsoft.com/office/drawing/2014/main" id="{DE7BD2DC-F53B-4E30-F01D-A9A74D00F2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sp>
        <p:nvSpPr>
          <p:cNvPr id="3" name="灯片编号占位符 1">
            <a:extLst>
              <a:ext uri="{FF2B5EF4-FFF2-40B4-BE49-F238E27FC236}">
                <a16:creationId xmlns:a16="http://schemas.microsoft.com/office/drawing/2014/main" id="{5331D801-133C-C1C4-22CE-74F5A3B16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3930999-E465-2A1E-9159-A126CBE82C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825520"/>
              </p:ext>
            </p:extLst>
          </p:nvPr>
        </p:nvGraphicFramePr>
        <p:xfrm>
          <a:off x="6294910" y="1993982"/>
          <a:ext cx="5620504" cy="3939227"/>
        </p:xfrm>
        <a:graphic>
          <a:graphicData uri="http://schemas.openxmlformats.org/drawingml/2006/table">
            <a:tbl>
              <a:tblPr firstRow="1" bandRow="1"/>
              <a:tblGrid>
                <a:gridCol w="1129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1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8045">
                <a:tc rowSpan="3">
                  <a:txBody>
                    <a:bodyPr/>
                    <a:lstStyle>
                      <a:defPPr>
                        <a:defRPr lang="zh-CN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相似性高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 b="1">
                          <a:solidFill>
                            <a:schemeClr val="lt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85750" indent="-285750" algn="just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适应症相似：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用于成人肠内营养不可行时的肠外营养补充。</a:t>
                      </a:r>
                      <a:endParaRPr lang="en-US" altLang="zh-CN" sz="1400" b="0" baseline="3000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32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1" baseline="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氨基酸浓度相近：</a:t>
                      </a:r>
                      <a:r>
                        <a:rPr lang="zh-CN" altLang="en-US" sz="1400" b="0" baseline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二者氨基酸含量均高于</a:t>
                      </a:r>
                      <a:r>
                        <a:rPr lang="en-US" altLang="zh-CN" sz="1400" b="0" baseline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20g/250ml</a:t>
                      </a:r>
                      <a:r>
                        <a:rPr lang="zh-CN" altLang="en-US" sz="1400" b="0" baseline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。</a:t>
                      </a:r>
                      <a:endParaRPr lang="en-US" altLang="zh-CN" sz="1400" b="0" baseline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6196108"/>
                  </a:ext>
                </a:extLst>
              </a:tr>
              <a:tr h="642381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85750" indent="-285750" algn="just">
                        <a:lnSpc>
                          <a:spcPct val="100000"/>
                        </a:lnSpc>
                        <a:spcBef>
                          <a:spcPts val="6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组方设计相似：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本品包含复方氨基酸注射液（</a:t>
                      </a:r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14AA-SF</a:t>
                      </a: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）的全氨基酸种类； 均为不含亚硫酸盐抗氧剂的复方氨基酸制剂。</a:t>
                      </a:r>
                      <a:endParaRPr lang="en-US" altLang="zh-CN" sz="1400" b="0" dirty="0">
                        <a:solidFill>
                          <a:schemeClr val="tx1"/>
                        </a:solidFill>
                        <a:latin typeface="微软雅黑" panose="020B0503020204020204" charset="-122"/>
                        <a:ea typeface="微软雅黑" panose="020B0503020204020204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139"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指南推荐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zh-CN">
                          <a:solidFill>
                            <a:schemeClr val="dk1"/>
                          </a:solidFill>
                        </a:defRPr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285750" indent="-285750" algn="just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指南推荐使用</a:t>
                      </a:r>
                      <a:r>
                        <a:rPr lang="zh-CN" altLang="en-US" sz="1400" b="1" kern="12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不含亚硫酸</a:t>
                      </a:r>
                      <a:r>
                        <a:rPr lang="zh-CN" altLang="en-US" sz="1400" b="0" kern="120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  <a:cs typeface="+mn-cs"/>
                        </a:rPr>
                        <a:t>的氨基酸制剂进行肠外营养补充</a:t>
                      </a:r>
                      <a:endParaRPr lang="zh-CN" altLang="en-US" sz="1400" b="1" kern="1200" dirty="0">
                        <a:solidFill>
                          <a:srgbClr val="C00000"/>
                        </a:solidFill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0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zh-CN" altLang="en-US" sz="16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charset="-122"/>
                          <a:ea typeface="微软雅黑" panose="020B0503020204020204" charset="-122"/>
                        </a:rPr>
                        <a:t>应用广泛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sz="1400" b="0" dirty="0">
                          <a:solidFill>
                            <a:schemeClr val="tx1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临床使用量大，在所有复方氨基酸注射液的</a:t>
                      </a:r>
                      <a:r>
                        <a:rPr lang="zh-CN" altLang="en-US" sz="1400" b="1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销售中排名第一</a:t>
                      </a:r>
                      <a:r>
                        <a:rPr lang="en-US" altLang="zh-CN" sz="1400" b="1" baseline="30000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1</a:t>
                      </a:r>
                      <a:r>
                        <a:rPr lang="zh-CN" altLang="en-US" sz="1400" b="1" dirty="0">
                          <a:solidFill>
                            <a:srgbClr val="C00000"/>
                          </a:solidFill>
                          <a:latin typeface="微软雅黑" panose="020B0503020204020204" charset="-122"/>
                          <a:ea typeface="微软雅黑" panose="020B0503020204020204" charset="-122"/>
                        </a:rPr>
                        <a:t>。</a:t>
                      </a:r>
                      <a:endParaRPr lang="zh-CN" altLang="en-US" sz="1200" b="0" kern="1200" dirty="0">
                        <a:solidFill>
                          <a:srgbClr val="C00000"/>
                        </a:solidFill>
                        <a:highlight>
                          <a:srgbClr val="FFFF00"/>
                        </a:highlight>
                        <a:latin typeface="微软雅黑" panose="020B0503020204020204" charset="-122"/>
                        <a:ea typeface="微软雅黑" panose="020B0503020204020204" charset="-122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2125835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36BE54AB-E136-343C-62AA-B6D676381B11}"/>
              </a:ext>
            </a:extLst>
          </p:cNvPr>
          <p:cNvSpPr/>
          <p:nvPr/>
        </p:nvSpPr>
        <p:spPr>
          <a:xfrm>
            <a:off x="6294910" y="1626034"/>
            <a:ext cx="5633854" cy="362055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建议参照药物：复方氨基酸注射液（</a:t>
            </a: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14AA-SF</a:t>
            </a: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/>
                <a:ea typeface="微软雅黑"/>
                <a:cs typeface="+mn-cs"/>
              </a:rPr>
              <a:t>）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3420B844-E83B-FE12-6BBD-B5C6D5D8BFF4}"/>
              </a:ext>
            </a:extLst>
          </p:cNvPr>
          <p:cNvSpPr txBox="1"/>
          <p:nvPr/>
        </p:nvSpPr>
        <p:spPr>
          <a:xfrm>
            <a:off x="2092035" y="1186563"/>
            <a:ext cx="3345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/>
              <a:t>药品基本信息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414BB30-92D3-3622-2F94-8A976820C37B}"/>
              </a:ext>
            </a:extLst>
          </p:cNvPr>
          <p:cNvSpPr txBox="1"/>
          <p:nvPr/>
        </p:nvSpPr>
        <p:spPr>
          <a:xfrm>
            <a:off x="6294910" y="6220477"/>
            <a:ext cx="609426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000" dirty="0"/>
              <a:t>1. 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来源药智网</a:t>
            </a:r>
            <a:endParaRPr lang="zh-CN" altLang="en-US" sz="1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6537"/>
    </mc:Choice>
    <mc:Fallback xmlns="">
      <p:transition advTm="465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4"/>
          <p:cNvSpPr/>
          <p:nvPr/>
        </p:nvSpPr>
        <p:spPr>
          <a:xfrm>
            <a:off x="86592" y="371214"/>
            <a:ext cx="8744265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药品基本信息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2400" b="1" kern="0" spc="-17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/2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疾病信息和未满足的临床需求</a:t>
            </a: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1" name="图片 10" descr="世桥生物标志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7E51580F-2736-606E-65FB-8E2492AE2F60}"/>
              </a:ext>
            </a:extLst>
          </p:cNvPr>
          <p:cNvSpPr txBox="1"/>
          <p:nvPr/>
        </p:nvSpPr>
        <p:spPr bwMode="gray">
          <a:xfrm>
            <a:off x="8236833" y="3604227"/>
            <a:ext cx="945220" cy="294289"/>
          </a:xfrm>
          <a:prstGeom prst="rect">
            <a:avLst/>
          </a:prstGeom>
        </p:spPr>
        <p:txBody>
          <a:bodyPr wrap="square" lIns="45720" tIns="45720" rIns="45720" bIns="45720" rtlCol="0">
            <a:noAutofit/>
          </a:bodyPr>
          <a:lstStyle/>
          <a:p>
            <a:pPr marL="171450" marR="0" lvl="0" indent="-1714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zh-CN" altLang="en-US" sz="1600" b="0" i="0" u="none" strike="noStrike" kern="1200" cap="none" spc="0" normalizeH="0" baseline="0" noProof="0" dirty="0" err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712410D-9562-7612-C57B-E42AD369B181}"/>
              </a:ext>
            </a:extLst>
          </p:cNvPr>
          <p:cNvSpPr/>
          <p:nvPr/>
        </p:nvSpPr>
        <p:spPr bwMode="gray">
          <a:xfrm>
            <a:off x="1225443" y="1341791"/>
            <a:ext cx="10574605" cy="1154216"/>
          </a:xfrm>
          <a:prstGeom prst="rect">
            <a:avLst/>
          </a:prstGeom>
          <a:noFill/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16000" marR="0" lvl="0" indent="-21600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我国有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30%~70%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的住院病人在入院时或住院期间存在营养不良，其中，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胃肠功能不全患者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营养不良发生率高达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65%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0" lang="en-US" altLang="zh-CN" sz="1400" b="1" i="0" u="none" strike="noStrike" kern="1200" cap="none" spc="0" normalizeH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16000" marR="0" lvl="0" indent="-21600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手术后患者外周血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谷氨酰胺（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Gln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）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浓度下降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20%</a:t>
            </a:r>
            <a:r>
              <a:rPr kumimoji="0" lang="en-US" altLang="zh-CN" sz="1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损害肠粘膜及免疫功能，影响预后。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16000" marR="0" lvl="0" indent="-216000" algn="l" defTabSz="914400" rtl="0" eaLnBrk="1" fontAlgn="auto" latinLnBrk="0" hangingPunct="1">
              <a:lnSpc>
                <a:spcPct val="150000"/>
              </a:lnSpc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手术后患者外周血</a:t>
            </a:r>
            <a:r>
              <a: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牛磺酸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下降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15%-40%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，导致肠外营养相关肝病和肿瘤免疫逃逸和复发。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E3A02882-C74D-4266-670F-73188C1F3722}"/>
              </a:ext>
            </a:extLst>
          </p:cNvPr>
          <p:cNvSpPr/>
          <p:nvPr/>
        </p:nvSpPr>
        <p:spPr bwMode="gray">
          <a:xfrm>
            <a:off x="434200" y="1341790"/>
            <a:ext cx="713605" cy="1154215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疾病特征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A20EC65C-E468-A5E8-8AB2-C7E0B4F40DBD}"/>
              </a:ext>
            </a:extLst>
          </p:cNvPr>
          <p:cNvSpPr txBox="1"/>
          <p:nvPr/>
        </p:nvSpPr>
        <p:spPr>
          <a:xfrm>
            <a:off x="385431" y="5831799"/>
            <a:ext cx="11396268" cy="887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、崔红元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朱明炜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陈伟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中国老年住院患者营养状态的多中心调查研究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[J].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中华老年医学杂志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 2021, 40(3):364-369.</a:t>
            </a: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、徐璇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陈伟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肠外营养相关性肝损伤机制及防治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中国实用外科杂志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,2024,44(02):230-233.</a:t>
            </a: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、蒋与刚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富含支链氨基酸和谷氨酰胺二肽新型结晶氨基酸注射液的研究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[D].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中国人民解放军军事医学科学院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,2006.</a:t>
            </a: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</a:t>
            </a:r>
            <a:r>
              <a:rPr kumimoji="0" lang="zh-CN" altLang="en-US" sz="11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</a:t>
            </a:r>
            <a:r>
              <a:rPr kumimoji="0" lang="en-US" altLang="zh-CN" sz="11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Grau T, Bonet A, et al. Liver dysfunction associated with artificial nutrition in critically ill patients[J]. Critical Care. 2007;11(1)</a:t>
            </a:r>
            <a:endParaRPr kumimoji="0" lang="zh-CN" alt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C385FD28-1C2C-BBF0-1EAC-A90C88FC522E}"/>
              </a:ext>
            </a:extLst>
          </p:cNvPr>
          <p:cNvSpPr/>
          <p:nvPr/>
        </p:nvSpPr>
        <p:spPr bwMode="gray">
          <a:xfrm>
            <a:off x="422965" y="2642043"/>
            <a:ext cx="713604" cy="1249215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现有氨基酸类制剂</a:t>
            </a:r>
            <a:endParaRPr kumimoji="0" lang="zh-CN" altLang="en-US" sz="1400" b="1" i="0" u="none" strike="noStrike" kern="120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B9C2D6D5-F1D4-D8D3-B24C-661C580946BD}"/>
              </a:ext>
            </a:extLst>
          </p:cNvPr>
          <p:cNvSpPr/>
          <p:nvPr/>
        </p:nvSpPr>
        <p:spPr bwMode="gray">
          <a:xfrm>
            <a:off x="1239635" y="2642043"/>
            <a:ext cx="10574605" cy="1249215"/>
          </a:xfrm>
          <a:prstGeom prst="rect">
            <a:avLst/>
          </a:prstGeom>
          <a:noFill/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目录内氨基酸注射液均不含谷氨酰胺，需与谷氨酰胺注射液联用。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目录内氨基酸注射液支链氨基酸含量均低于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30%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目录内氨基酸注射液均不含有牛磺酸。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目录内氨基酸注射剂多数添加亚硫酸盐类抗氧剂。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0" name="矩形: 圆角 19">
            <a:extLst>
              <a:ext uri="{FF2B5EF4-FFF2-40B4-BE49-F238E27FC236}">
                <a16:creationId xmlns:a16="http://schemas.microsoft.com/office/drawing/2014/main" id="{EF5F01D8-82ED-C614-CF65-5526702D9D23}"/>
              </a:ext>
            </a:extLst>
          </p:cNvPr>
          <p:cNvSpPr/>
          <p:nvPr/>
        </p:nvSpPr>
        <p:spPr bwMode="gray">
          <a:xfrm>
            <a:off x="422965" y="4038760"/>
            <a:ext cx="713604" cy="1732269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未满足需求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042BF0B2-93D4-A277-1249-A730E31F8C9B}"/>
              </a:ext>
            </a:extLst>
          </p:cNvPr>
          <p:cNvSpPr/>
          <p:nvPr/>
        </p:nvSpPr>
        <p:spPr bwMode="gray">
          <a:xfrm>
            <a:off x="1239635" y="4038762"/>
            <a:ext cx="10574605" cy="1732268"/>
          </a:xfrm>
          <a:prstGeom prst="rect">
            <a:avLst/>
          </a:prstGeom>
          <a:noFill/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216000" marR="0" lvl="0" indent="-216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100" b="1" i="0" u="none" strike="noStrike" kern="1200" cap="none" spc="0" normalizeH="0" baseline="0" noProof="0" dirty="0">
              <a:ln>
                <a:noFill/>
              </a:ln>
              <a:solidFill>
                <a:srgbClr val="0047BB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FBA4B359-8591-B56F-5732-7774D329F74A}"/>
              </a:ext>
            </a:extLst>
          </p:cNvPr>
          <p:cNvSpPr txBox="1"/>
          <p:nvPr/>
        </p:nvSpPr>
        <p:spPr bwMode="gray">
          <a:xfrm>
            <a:off x="0" y="4129357"/>
            <a:ext cx="6495318" cy="193408"/>
          </a:xfrm>
          <a:prstGeom prst="rect">
            <a:avLst/>
          </a:prstGeom>
        </p:spPr>
        <p:txBody>
          <a:bodyPr wrap="square" lIns="45720" tIns="45720" rIns="45720" bIns="45720" rtlCol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现有目录内氨基酸注射液存在以下不足：</a:t>
            </a: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519EA6FF-4E85-ECEC-D39A-1027BDA52D8C}"/>
              </a:ext>
            </a:extLst>
          </p:cNvPr>
          <p:cNvSpPr/>
          <p:nvPr/>
        </p:nvSpPr>
        <p:spPr bwMode="gray">
          <a:xfrm>
            <a:off x="1292308" y="4363419"/>
            <a:ext cx="5220437" cy="1451023"/>
          </a:xfrm>
          <a:prstGeom prst="rect">
            <a:avLst/>
          </a:prstGeom>
          <a:solidFill>
            <a:srgbClr val="F2F2F2">
              <a:alpha val="6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just" defTabSz="1216660" rtl="0" eaLnBrk="1" fontAlgn="auto" latinLnBrk="0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、谷氨酰胺利用率低：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与谷氨酰胺注射液联用时，患者的谷氨酰胺利用率较低。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just" defTabSz="121666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、支链氨基酸含量低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：目录内氨基酸注射液支链氨基酸含量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低于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30%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，促进创伤愈合效果有限</a:t>
            </a:r>
            <a:r>
              <a:rPr kumimoji="0" lang="en-US" altLang="zh-CN" sz="14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</a:t>
            </a:r>
            <a:r>
              <a:rPr kumimoji="0" lang="zh-CN" altLang="en-US" sz="14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3CECDBA-F311-C1E2-4B6B-379094D0F7A1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矩形 3">
            <a:extLst>
              <a:ext uri="{FF2B5EF4-FFF2-40B4-BE49-F238E27FC236}">
                <a16:creationId xmlns:a16="http://schemas.microsoft.com/office/drawing/2014/main" id="{CC58D382-2837-309F-C3BE-E8A15143FB8A}"/>
              </a:ext>
            </a:extLst>
          </p:cNvPr>
          <p:cNvSpPr/>
          <p:nvPr/>
        </p:nvSpPr>
        <p:spPr bwMode="gray">
          <a:xfrm>
            <a:off x="6579610" y="4361957"/>
            <a:ext cx="5189425" cy="1451023"/>
          </a:xfrm>
          <a:prstGeom prst="rect">
            <a:avLst/>
          </a:prstGeom>
          <a:solidFill>
            <a:srgbClr val="F2F2F2">
              <a:alpha val="60000"/>
            </a:srgbClr>
          </a:solidFill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defTabSz="1216660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、肝功能损害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Noto Sans" panose="020B0502040504020204" pitchFamily="34"/>
              </a:rPr>
              <a:t>：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肝功能损害是当前肠外营养常见并发症，肠外营养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5-8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天，肝功能异常发生率约</a:t>
            </a:r>
            <a:r>
              <a:rPr lang="en-US" altLang="zh-CN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30%</a:t>
            </a:r>
            <a:r>
              <a:rPr lang="en-US" altLang="zh-CN" sz="1400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0" lang="en-US" altLang="zh-CN" sz="14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  <a:sym typeface="Noto Sans" panose="020B0502040504020204" pitchFamily="34"/>
            </a:endParaRPr>
          </a:p>
          <a:p>
            <a:pPr lvl="0" algn="just" defTabSz="1216660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oto Sans" panose="020B0502040504020204" pitchFamily="34"/>
                <a:ea typeface="思源黑体 Normal" panose="020B0400000000000000" pitchFamily="34" charset="-122"/>
                <a:cs typeface="+mn-cs"/>
                <a:sym typeface="Noto Sans" panose="020B0502040504020204" pitchFamily="34"/>
              </a:rPr>
              <a:t>4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oto Sans" panose="020B0502040504020204" pitchFamily="34"/>
                <a:ea typeface="思源黑体 Normal" panose="020B0400000000000000" pitchFamily="34" charset="-122"/>
                <a:cs typeface="+mn-cs"/>
                <a:sym typeface="Noto Sans" panose="020B0502040504020204" pitchFamily="34"/>
              </a:rPr>
              <a:t>、抗氧剂相关不良反应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Noto Sans" panose="020B0502040504020204" pitchFamily="34"/>
              </a:rPr>
              <a:t>氨基酸注射剂中添加亚硫酸盐类抗氧剂，增加患者过敏反应和肝功能损害。</a:t>
            </a:r>
            <a:endParaRPr kumimoji="0" lang="en-US" altLang="zh-CN" sz="1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51B71A68-00CF-4CF8-A335-AD63DDDC9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8839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6537"/>
    </mc:Choice>
    <mc:Fallback xmlns="">
      <p:transition advTm="4653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4"/>
          <p:cNvSpPr/>
          <p:nvPr/>
        </p:nvSpPr>
        <p:spPr>
          <a:xfrm>
            <a:off x="86592" y="371214"/>
            <a:ext cx="8744265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02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</a:t>
            </a:r>
            <a:r>
              <a: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(1/2)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提高谷氨酰胺利用率，降低死亡风险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1" name="图片 10" descr="世桥生物标志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A20EC65C-E468-A5E8-8AB2-C7E0B4F40DBD}"/>
              </a:ext>
            </a:extLst>
          </p:cNvPr>
          <p:cNvSpPr txBox="1"/>
          <p:nvPr/>
        </p:nvSpPr>
        <p:spPr>
          <a:xfrm>
            <a:off x="351809" y="5799745"/>
            <a:ext cx="11604501" cy="887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Rodas PC, </a:t>
            </a:r>
            <a:r>
              <a:rPr kumimoji="0" lang="en-US" altLang="zh-CN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Rooyackers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O, Hebert C, Norberg Å, </a:t>
            </a:r>
            <a:r>
              <a:rPr kumimoji="0" lang="en-US" altLang="zh-CN" sz="11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Wernerman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J. Glutamine and glutathione at ICU admission in relation to outcome. Clin Sci (Lond). 2012;122(12):591-597. </a:t>
            </a: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、复方氨基酸（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）丙谷二肽注射液（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CXHS1500163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）申请上市技术审评报告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、王丹丹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戴新娟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宋玉磊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等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.Apache Ⅱ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和简单临床评分在分级护理病情评估中的应用比较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中国医院管理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,2020,40(11):80-83.</a:t>
            </a: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复方氨基酸（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）丙谷二肽注射液为胃肠肿瘤手术患者提供肠外营养治疗的网状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Meta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分析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3CECDBA-F311-C1E2-4B6B-379094D0F7A1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2A7B9972-413F-9AB8-451D-B4101D3F3CB2}"/>
              </a:ext>
            </a:extLst>
          </p:cNvPr>
          <p:cNvSpPr txBox="1"/>
          <p:nvPr/>
        </p:nvSpPr>
        <p:spPr bwMode="gray">
          <a:xfrm>
            <a:off x="452848" y="1353418"/>
            <a:ext cx="11295231" cy="285046"/>
          </a:xfrm>
          <a:prstGeom prst="rect">
            <a:avLst/>
          </a:prstGeom>
        </p:spPr>
        <p:txBody>
          <a:bodyPr wrap="none" lIns="45720" tIns="45720" rIns="4572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本品添加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谷氨酰胺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，可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降低创伤患者死亡风险。</a:t>
            </a:r>
            <a:endParaRPr kumimoji="0" lang="en-US" altLang="zh-CN" sz="16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有关研究表明</a:t>
            </a:r>
            <a:r>
              <a:rPr kumimoji="0" lang="en-US" altLang="zh-CN" sz="16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，危重创伤患者外周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血液谷氨酰胺浓度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&lt;400µmol/L 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时，</a:t>
            </a:r>
            <a:r>
              <a:rPr kumimoji="0" lang="zh-CN" altLang="en-US" sz="16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死亡风险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是正常谷氨酰胺浓度的 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2.41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倍。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986740E4-04CE-82BA-F514-BA2D729D4FF7}"/>
              </a:ext>
            </a:extLst>
          </p:cNvPr>
          <p:cNvSpPr/>
          <p:nvPr/>
        </p:nvSpPr>
        <p:spPr>
          <a:xfrm>
            <a:off x="448385" y="2225086"/>
            <a:ext cx="1875714" cy="36805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本品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RCT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研究显示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</a:p>
        </p:txBody>
      </p:sp>
      <p:sp>
        <p:nvSpPr>
          <p:cNvPr id="6" name="矩形: 圆角 5">
            <a:extLst>
              <a:ext uri="{FF2B5EF4-FFF2-40B4-BE49-F238E27FC236}">
                <a16:creationId xmlns:a16="http://schemas.microsoft.com/office/drawing/2014/main" id="{1458A137-FB55-8BB8-356F-10A4D592DB5A}"/>
              </a:ext>
            </a:extLst>
          </p:cNvPr>
          <p:cNvSpPr/>
          <p:nvPr/>
        </p:nvSpPr>
        <p:spPr>
          <a:xfrm>
            <a:off x="448385" y="4866525"/>
            <a:ext cx="1875715" cy="36805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网状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Meta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分析显示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</a:p>
        </p:txBody>
      </p:sp>
      <p:sp>
        <p:nvSpPr>
          <p:cNvPr id="7" name="灯片编号占位符 1">
            <a:extLst>
              <a:ext uri="{FF2B5EF4-FFF2-40B4-BE49-F238E27FC236}">
                <a16:creationId xmlns:a16="http://schemas.microsoft.com/office/drawing/2014/main" id="{10EA7692-7519-543A-A7C8-F4954782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7F24C69-DD4A-C452-F3F9-C80E5DCB1232}"/>
              </a:ext>
            </a:extLst>
          </p:cNvPr>
          <p:cNvSpPr txBox="1"/>
          <p:nvPr/>
        </p:nvSpPr>
        <p:spPr>
          <a:xfrm>
            <a:off x="2387225" y="2189464"/>
            <a:ext cx="9252857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接受复方氨基酸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( 19 )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丙谷二肽注射液治疗患者术后第三天血</a:t>
            </a:r>
            <a:r>
              <a:rPr lang="zh-CN" altLang="en-US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谷氨酰胺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降幅缩小，危重患者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预测死亡率显著降低。</a:t>
            </a:r>
          </a:p>
        </p:txBody>
      </p:sp>
      <p:graphicFrame>
        <p:nvGraphicFramePr>
          <p:cNvPr id="12" name="表格 11">
            <a:extLst>
              <a:ext uri="{FF2B5EF4-FFF2-40B4-BE49-F238E27FC236}">
                <a16:creationId xmlns:a16="http://schemas.microsoft.com/office/drawing/2014/main" id="{D6DEAC0D-62E7-DCE2-A802-5142D4B55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451547"/>
              </p:ext>
            </p:extLst>
          </p:nvPr>
        </p:nvGraphicFramePr>
        <p:xfrm>
          <a:off x="806860" y="2870295"/>
          <a:ext cx="10694401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7237">
                  <a:extLst>
                    <a:ext uri="{9D8B030D-6E8A-4147-A177-3AD203B41FA5}">
                      <a16:colId xmlns:a16="http://schemas.microsoft.com/office/drawing/2014/main" val="1364300654"/>
                    </a:ext>
                  </a:extLst>
                </a:gridCol>
                <a:gridCol w="1107988">
                  <a:extLst>
                    <a:ext uri="{9D8B030D-6E8A-4147-A177-3AD203B41FA5}">
                      <a16:colId xmlns:a16="http://schemas.microsoft.com/office/drawing/2014/main" val="1915462851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531484778"/>
                    </a:ext>
                  </a:extLst>
                </a:gridCol>
                <a:gridCol w="1980000">
                  <a:extLst>
                    <a:ext uri="{9D8B030D-6E8A-4147-A177-3AD203B41FA5}">
                      <a16:colId xmlns:a16="http://schemas.microsoft.com/office/drawing/2014/main" val="1185125919"/>
                    </a:ext>
                  </a:extLst>
                </a:gridCol>
                <a:gridCol w="2549176">
                  <a:extLst>
                    <a:ext uri="{9D8B030D-6E8A-4147-A177-3AD203B41FA5}">
                      <a16:colId xmlns:a16="http://schemas.microsoft.com/office/drawing/2014/main" val="808069192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药品通用名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样本量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疗效指标（术后第三天）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3543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血谷氨酰胺浓度降幅</a:t>
                      </a:r>
                      <a:endParaRPr lang="en-US" altLang="zh-CN" sz="14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（以术后第一天为基线）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血谷氨酰胺浓度＜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400μmol/L</a:t>
                      </a: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患者比例</a:t>
                      </a:r>
                    </a:p>
                  </a:txBody>
                  <a:tcPr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危重患者预测死亡率</a:t>
                      </a:r>
                      <a:endParaRPr lang="en-US" altLang="zh-CN" sz="14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（以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APACHE Ⅱ</a:t>
                      </a: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评分</a:t>
                      </a:r>
                      <a:r>
                        <a:rPr lang="en-US" altLang="zh-CN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</a:t>
                      </a: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为例</a:t>
                      </a:r>
                      <a:r>
                        <a:rPr lang="en-US" altLang="zh-CN" sz="1400" b="1" baseline="30000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</a:t>
                      </a:r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en-US" altLang="zh-CN" sz="14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522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复方氨基酸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( 19 )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丙谷二肽注射液</a:t>
                      </a:r>
                      <a:endParaRPr lang="zh-CN" altLang="en-US" sz="1400" baseline="30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134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2.07%</a:t>
                      </a:r>
                      <a:endParaRPr lang="zh-CN" altLang="en-US" sz="1400" b="1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19.7%</a:t>
                      </a:r>
                      <a:endParaRPr lang="zh-CN" altLang="en-US" sz="1400" b="1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9.28%</a:t>
                      </a:r>
                      <a:endParaRPr lang="zh-CN" altLang="en-US" sz="1400" b="1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070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复方氨基酸注射液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136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11.87%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42.70%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20.14%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595274"/>
                  </a:ext>
                </a:extLst>
              </a:tr>
            </a:tbl>
          </a:graphicData>
        </a:graphic>
      </p:graphicFrame>
      <p:sp>
        <p:nvSpPr>
          <p:cNvPr id="13" name="文本框 12">
            <a:extLst>
              <a:ext uri="{FF2B5EF4-FFF2-40B4-BE49-F238E27FC236}">
                <a16:creationId xmlns:a16="http://schemas.microsoft.com/office/drawing/2014/main" id="{FB4D580F-2C5B-F366-B369-05DD93E95D19}"/>
              </a:ext>
            </a:extLst>
          </p:cNvPr>
          <p:cNvSpPr txBox="1"/>
          <p:nvPr/>
        </p:nvSpPr>
        <p:spPr>
          <a:xfrm>
            <a:off x="2387225" y="4835265"/>
            <a:ext cx="9114036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与复方氨基酸注射液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丙氨酰谷氨酰胺注射液联用方案相比，复方氨基酸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( 19 )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丙谷二肽注射液治疗患者术后第三天血谷氨酰胺浓度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下降减少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54.6μmol/L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，患者谷氨酰胺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利用率显著提升。</a:t>
            </a:r>
            <a:endParaRPr kumimoji="0" lang="zh-CN" altLang="en-US" sz="1400" b="1" i="0" u="none" strike="noStrike" kern="1200" cap="none" spc="0" normalizeH="0" baseline="3000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53279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6537"/>
    </mc:Choice>
    <mc:Fallback xmlns="">
      <p:transition advTm="465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4"/>
          <p:cNvSpPr/>
          <p:nvPr/>
        </p:nvSpPr>
        <p:spPr>
          <a:xfrm>
            <a:off x="86592" y="371214"/>
            <a:ext cx="9057408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02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</a:t>
            </a:r>
            <a:r>
              <a: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(2/2)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提高支链氨基酸含量，改善</a:t>
            </a:r>
            <a:r>
              <a:rPr lang="zh-CN" altLang="en-US" sz="2400" b="1" kern="0" spc="-17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创伤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患者代谢</a:t>
            </a: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1" name="图片 10" descr="世桥生物标志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3CECDBA-F311-C1E2-4B6B-379094D0F7A1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>
            <a:extLst>
              <a:ext uri="{FF2B5EF4-FFF2-40B4-BE49-F238E27FC236}">
                <a16:creationId xmlns:a16="http://schemas.microsoft.com/office/drawing/2014/main" id="{2A7B9972-413F-9AB8-451D-B4101D3F3CB2}"/>
              </a:ext>
            </a:extLst>
          </p:cNvPr>
          <p:cNvSpPr txBox="1"/>
          <p:nvPr/>
        </p:nvSpPr>
        <p:spPr bwMode="gray">
          <a:xfrm>
            <a:off x="452848" y="1391266"/>
            <a:ext cx="11295231" cy="285046"/>
          </a:xfrm>
          <a:prstGeom prst="rect">
            <a:avLst/>
          </a:prstGeom>
        </p:spPr>
        <p:txBody>
          <a:bodyPr wrap="none" lIns="45720" tIns="45720" rIns="4572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本品支链氨基酸含量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提升至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30%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。有关研究表明，支链氨基酸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占比</a:t>
            </a:r>
            <a:r>
              <a:rPr kumimoji="0" lang="en-US" altLang="zh-CN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25-30%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，对创伤患者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术后代谢改善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有积极作用</a:t>
            </a:r>
            <a:r>
              <a:rPr kumimoji="0" lang="en-US" altLang="zh-CN" sz="1600" b="0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1,2</a:t>
            </a:r>
            <a:r>
              <a:rPr kumimoji="0" lang="zh-CN" altLang="en-US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zh-CN" altLang="en-US" sz="1600" b="1" i="0" u="none" strike="noStrike" kern="1200" cap="none" spc="0" normalizeH="0" baseline="3000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" name="灯片编号占位符 1">
            <a:extLst>
              <a:ext uri="{FF2B5EF4-FFF2-40B4-BE49-F238E27FC236}">
                <a16:creationId xmlns:a16="http://schemas.microsoft.com/office/drawing/2014/main" id="{10EA7692-7519-543A-A7C8-F4954782A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33606EC-C995-AC38-E672-0FD20E6EADCB}"/>
              </a:ext>
            </a:extLst>
          </p:cNvPr>
          <p:cNvSpPr txBox="1"/>
          <p:nvPr/>
        </p:nvSpPr>
        <p:spPr>
          <a:xfrm>
            <a:off x="351811" y="5745419"/>
            <a:ext cx="11604501" cy="6845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、吴迪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张颖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向江侠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支链氨基酸对创伤患者代谢及预后影响的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Meta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分析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[J].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创伤外科杂志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,2017,19(09):662-665.</a:t>
            </a: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、蒋与刚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 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富含支链氨基酸和谷氨酰胺二肽新型结晶氨基酸注射液的研究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[D].</a:t>
            </a:r>
            <a:r>
              <a:rPr lang="zh-CN" altLang="en-US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中国人民解放军军事医学科学院</a:t>
            </a:r>
            <a:r>
              <a:rPr lang="en-US" altLang="zh-CN" sz="1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,2006.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eaLnBrk="0">
              <a:lnSpc>
                <a:spcPct val="120000"/>
              </a:lnSpc>
              <a:defRPr/>
            </a:pP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、复方氨基酸（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）丙谷二肽注射液（</a:t>
            </a:r>
            <a:r>
              <a:rPr kumimoji="0" lang="en-US" altLang="zh-CN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CXHS1500163</a:t>
            </a:r>
            <a:r>
              <a:rPr kumimoji="0" lang="zh-CN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）申请上市技术审评报告</a:t>
            </a:r>
            <a:endParaRPr kumimoji="0" lang="en-US" altLang="zh-CN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C243DDA8-CF46-28B1-0F3D-BD6FB0208475}"/>
              </a:ext>
            </a:extLst>
          </p:cNvPr>
          <p:cNvSpPr/>
          <p:nvPr/>
        </p:nvSpPr>
        <p:spPr>
          <a:xfrm>
            <a:off x="452848" y="4525845"/>
            <a:ext cx="1875715" cy="368052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本品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RCT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研究显示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18B5350-46B8-3C94-F592-E4B88B921892}"/>
              </a:ext>
            </a:extLst>
          </p:cNvPr>
          <p:cNvSpPr txBox="1"/>
          <p:nvPr/>
        </p:nvSpPr>
        <p:spPr>
          <a:xfrm>
            <a:off x="2413807" y="4499265"/>
            <a:ext cx="8202802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手术后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患者使用复方氨基酸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( 19 )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丙谷二肽注射液七天后，血液支链氨基酸与芳香族氨基酸比值可恢复至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3.15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，达到正常值水平（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3.0-3.8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kumimoji="0" lang="zh-CN" altLang="en-US" sz="14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0" lang="zh-CN" altLang="en-US" sz="1400" b="1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D4589E92-D637-115A-B59A-8B5E5EBF0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884233"/>
              </p:ext>
            </p:extLst>
          </p:nvPr>
        </p:nvGraphicFramePr>
        <p:xfrm>
          <a:off x="1860975" y="2054514"/>
          <a:ext cx="7911902" cy="190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9710">
                  <a:extLst>
                    <a:ext uri="{9D8B030D-6E8A-4147-A177-3AD203B41FA5}">
                      <a16:colId xmlns:a16="http://schemas.microsoft.com/office/drawing/2014/main" val="1364300654"/>
                    </a:ext>
                  </a:extLst>
                </a:gridCol>
                <a:gridCol w="2226096">
                  <a:extLst>
                    <a:ext uri="{9D8B030D-6E8A-4147-A177-3AD203B41FA5}">
                      <a16:colId xmlns:a16="http://schemas.microsoft.com/office/drawing/2014/main" val="1531484778"/>
                    </a:ext>
                  </a:extLst>
                </a:gridCol>
                <a:gridCol w="2226096">
                  <a:extLst>
                    <a:ext uri="{9D8B030D-6E8A-4147-A177-3AD203B41FA5}">
                      <a16:colId xmlns:a16="http://schemas.microsoft.com/office/drawing/2014/main" val="1185125919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药品通用名</a:t>
                      </a:r>
                    </a:p>
                  </a:txBody>
                  <a:tcPr anchor="ctr"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支链氨基酸含量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占总氨基酸比例</a:t>
                      </a:r>
                    </a:p>
                  </a:txBody>
                  <a:tcPr anchor="ctr"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8354304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复方氨基酸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( 19 ) 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丙谷二肽注射液</a:t>
                      </a:r>
                      <a:endParaRPr lang="zh-CN" altLang="en-US" sz="1400" baseline="30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7.5g/250ml</a:t>
                      </a:r>
                      <a:endParaRPr lang="zh-CN" altLang="en-US" sz="1400" b="1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="1" dirty="0">
                          <a:solidFill>
                            <a:srgbClr val="C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30%</a:t>
                      </a:r>
                      <a:endParaRPr lang="zh-CN" altLang="en-US" sz="1400" b="1" dirty="0">
                        <a:solidFill>
                          <a:srgbClr val="C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070976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复方氨基酸注射液（</a:t>
                      </a:r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14AA-SF</a:t>
                      </a: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4.8g/250ml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23%</a:t>
                      </a: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5952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6163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6537"/>
    </mc:Choice>
    <mc:Fallback xmlns="">
      <p:transition advTm="4653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4"/>
          <p:cNvSpPr/>
          <p:nvPr/>
        </p:nvSpPr>
        <p:spPr>
          <a:xfrm>
            <a:off x="-166080" y="371214"/>
            <a:ext cx="11162934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03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</a:t>
            </a:r>
            <a:r>
              <a: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(1/2)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lang="zh-CN" altLang="en-US" sz="2400" b="1" kern="0" spc="-17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添加牛磺酸，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减轻</a:t>
            </a:r>
            <a:r>
              <a:rPr lang="zh-CN" altLang="en-US" sz="2400" b="1" kern="0" spc="-17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肝脏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功能损害；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提高化疗疗效并预防癌症复发。</a:t>
            </a: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1" name="图片 10" descr="世桥生物标志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A20EC65C-E468-A5E8-8AB2-C7E0B4F40DBD}"/>
              </a:ext>
            </a:extLst>
          </p:cNvPr>
          <p:cNvSpPr txBox="1"/>
          <p:nvPr/>
        </p:nvSpPr>
        <p:spPr>
          <a:xfrm>
            <a:off x="273598" y="6085583"/>
            <a:ext cx="11644802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Grau T, Bonet A, et al. Liver dysfunction associated with artificial nutrition in critically ill patients[J]. Critical Care. 2007;11(1) </a:t>
            </a:r>
          </a:p>
          <a:p>
            <a:pPr lvl="0" eaLnBrk="0">
              <a:defRPr/>
            </a:pPr>
            <a:r>
              <a:rPr kumimoji="0" lang="en-US" altLang="zh-CN" sz="9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kumimoji="0" lang="zh-CN" altLang="en-US" sz="9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</a:t>
            </a:r>
            <a:r>
              <a:rPr lang="en-US" altLang="zh-CN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Narisorn, </a:t>
            </a:r>
            <a:r>
              <a:rPr lang="en-US" altLang="zh-CN" sz="900" spc="-5" dirty="0" err="1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Lakananurak</a:t>
            </a:r>
            <a:r>
              <a:rPr lang="en-US" altLang="zh-CN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, </a:t>
            </a:r>
            <a:r>
              <a:rPr lang="en-US" altLang="zh-CN" sz="900" spc="-5" dirty="0" err="1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Kakanan</a:t>
            </a:r>
            <a:r>
              <a:rPr lang="en-US" altLang="zh-CN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, et al. Incidence and risk factors of parenteral nutrition-associated liver disease in hospitalized adults: A prospective cohort study[J]. Clinical nutrition ESPEN, 2019, 34:81-86</a:t>
            </a:r>
            <a:endParaRPr kumimoji="0" lang="en-US" altLang="zh-CN" sz="900" b="0" i="0" u="none" strike="noStrike" kern="1200" cap="none" spc="-5" normalizeH="0" baseline="0" noProof="0" dirty="0">
              <a:ln>
                <a:noFill/>
              </a:ln>
              <a:solidFill>
                <a:srgbClr val="30353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 eaLnBrk="0">
              <a:defRPr/>
            </a:pPr>
            <a:r>
              <a:rPr kumimoji="0" lang="en-US" altLang="zh-CN" sz="9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kumimoji="0" lang="zh-CN" altLang="en-US" sz="9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</a:t>
            </a:r>
            <a:r>
              <a:rPr lang="zh-CN" altLang="en-US" sz="9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齐玉梅,马旭东,刘先夺等.全国医疗机构临床营养医疗服务与质量安全调研[J].中国卫生质量管理,2021,28(11):34-36+40</a:t>
            </a:r>
            <a:endParaRPr lang="en-US" altLang="zh-CN" sz="9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0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、复方氨基酸（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19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）丙谷二肽注射液（</a:t>
            </a:r>
            <a:r>
              <a:rPr kumimoji="0" lang="en-US" altLang="zh-CN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CXHS1500163</a:t>
            </a:r>
            <a:r>
              <a:rPr kumimoji="0" lang="zh-CN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）申请上市技术审评报告</a:t>
            </a:r>
            <a:endParaRPr kumimoji="0" lang="en-US" altLang="zh-CN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0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 Cancer SLC6A6-mediated taurine uptake transactivates immune checkpoint genes and induces exhaustion in CD8+ T cells</a:t>
            </a:r>
            <a:r>
              <a:rPr lang="zh-CN" altLang="en-US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</a:t>
            </a:r>
            <a:r>
              <a:rPr lang="en-US" altLang="zh-CN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cell</a:t>
            </a:r>
            <a:r>
              <a:rPr lang="zh-CN" altLang="en-US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</a:t>
            </a:r>
            <a:r>
              <a:rPr lang="en-US" altLang="zh-CN" sz="900" spc="-5" dirty="0">
                <a:solidFill>
                  <a:srgbClr val="30353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2024.03.011</a:t>
            </a: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3CECDBA-F311-C1E2-4B6B-379094D0F7A1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灯片编号占位符 1">
            <a:extLst>
              <a:ext uri="{FF2B5EF4-FFF2-40B4-BE49-F238E27FC236}">
                <a16:creationId xmlns:a16="http://schemas.microsoft.com/office/drawing/2014/main" id="{10F11310-2BB9-A33B-24C6-08177E7AC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1D18278-3910-3274-1CF5-0D8AD77640C9}"/>
              </a:ext>
            </a:extLst>
          </p:cNvPr>
          <p:cNvSpPr txBox="1"/>
          <p:nvPr/>
        </p:nvSpPr>
        <p:spPr bwMode="gray">
          <a:xfrm>
            <a:off x="544956" y="1215720"/>
            <a:ext cx="11295231" cy="285046"/>
          </a:xfrm>
          <a:prstGeom prst="rect">
            <a:avLst/>
          </a:prstGeom>
        </p:spPr>
        <p:txBody>
          <a:bodyPr wrap="none" lIns="45720" tIns="45720" rIns="4572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肠外营养相关肝脏疾病是当前肠外营养剂使用的</a:t>
            </a:r>
            <a:r>
              <a:rPr kumimoji="0" lang="zh-CN" alt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常见并发症</a:t>
            </a:r>
          </a:p>
        </p:txBody>
      </p:sp>
      <p:sp>
        <p:nvSpPr>
          <p:cNvPr id="18" name="矩形: 圆角 17">
            <a:extLst>
              <a:ext uri="{FF2B5EF4-FFF2-40B4-BE49-F238E27FC236}">
                <a16:creationId xmlns:a16="http://schemas.microsoft.com/office/drawing/2014/main" id="{DB01E83A-75D9-284B-9C4B-094C66655C2E}"/>
              </a:ext>
            </a:extLst>
          </p:cNvPr>
          <p:cNvSpPr/>
          <p:nvPr/>
        </p:nvSpPr>
        <p:spPr>
          <a:xfrm>
            <a:off x="351644" y="3180381"/>
            <a:ext cx="1082133" cy="700577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本品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RCT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研究显示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4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B6A42366-AD7E-914D-C2E2-C8F72DBF78A6}"/>
              </a:ext>
            </a:extLst>
          </p:cNvPr>
          <p:cNvSpPr txBox="1"/>
          <p:nvPr/>
        </p:nvSpPr>
        <p:spPr>
          <a:xfrm>
            <a:off x="1527631" y="3180381"/>
            <a:ext cx="4083290" cy="7005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手术后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患者使用复方氨基酸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( 19 )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丙谷二肽注射液七天后，血液牛磺酸浓度基本恢复至手术前水平</a:t>
            </a:r>
            <a:r>
              <a:rPr lang="zh-CN" altLang="en-US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kumimoji="0" lang="zh-CN" altLang="en-US" sz="1400" b="1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2F79D5D3-060E-0E15-AFC4-1E412F8382D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138" t="3919" r="3452" b="10722"/>
          <a:stretch/>
        </p:blipFill>
        <p:spPr>
          <a:xfrm>
            <a:off x="1527631" y="3995307"/>
            <a:ext cx="3969328" cy="200208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22" name="矩形: 圆角 21">
            <a:extLst>
              <a:ext uri="{FF2B5EF4-FFF2-40B4-BE49-F238E27FC236}">
                <a16:creationId xmlns:a16="http://schemas.microsoft.com/office/drawing/2014/main" id="{F2D93A5D-7138-6E49-4552-B025CCDDFA71}"/>
              </a:ext>
            </a:extLst>
          </p:cNvPr>
          <p:cNvSpPr/>
          <p:nvPr/>
        </p:nvSpPr>
        <p:spPr>
          <a:xfrm>
            <a:off x="351811" y="1559352"/>
            <a:ext cx="2786244" cy="6085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肠外营养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5-8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天</a:t>
            </a: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，</a:t>
            </a:r>
            <a:endParaRPr kumimoji="0" lang="en-US" altLang="zh-CN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肝功能异常发生率约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30%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1</a:t>
            </a:r>
            <a:r>
              <a:rPr kumimoji="0" lang="zh-CN" altLang="en-US" sz="1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400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矩形: 圆角 22">
            <a:extLst>
              <a:ext uri="{FF2B5EF4-FFF2-40B4-BE49-F238E27FC236}">
                <a16:creationId xmlns:a16="http://schemas.microsoft.com/office/drawing/2014/main" id="{0E7BFF2B-44AD-05E6-DAE4-D4A3454C1CCC}"/>
              </a:ext>
            </a:extLst>
          </p:cNvPr>
          <p:cNvSpPr/>
          <p:nvPr/>
        </p:nvSpPr>
        <p:spPr>
          <a:xfrm>
            <a:off x="3241964" y="1559945"/>
            <a:ext cx="3059231" cy="6085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肠外营养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持续治疗≥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周，</a:t>
            </a:r>
            <a:endParaRPr kumimoji="0" lang="en-US" altLang="zh-CN" sz="1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肝病发生率约</a:t>
            </a:r>
            <a:r>
              <a:rPr lang="en-US" altLang="zh-CN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59</a:t>
            </a:r>
            <a:r>
              <a:rPr kumimoji="0" lang="en-US" altLang="zh-CN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%</a:t>
            </a:r>
            <a:r>
              <a:rPr kumimoji="0" lang="en-US" altLang="zh-CN" sz="140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2</a:t>
            </a:r>
            <a:r>
              <a:rPr kumimoji="0" lang="zh-CN" altLang="en-US" sz="1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。</a:t>
            </a:r>
            <a:endParaRPr kumimoji="0" lang="en-US" altLang="zh-CN" sz="1400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9EE95A0-DA06-6A62-9293-ADEEF0230AFD}"/>
              </a:ext>
            </a:extLst>
          </p:cNvPr>
          <p:cNvSpPr txBox="1"/>
          <p:nvPr/>
        </p:nvSpPr>
        <p:spPr>
          <a:xfrm>
            <a:off x="8104827" y="3273329"/>
            <a:ext cx="3735360" cy="3774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SzPct val="75000"/>
            </a:pPr>
            <a:r>
              <a:rPr lang="zh-CN" altLang="zh-CN" sz="1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补充牛磺酸可提高化疗疗效并预防癌症复发。</a:t>
            </a:r>
            <a:endParaRPr lang="zh-CN" altLang="en-US" sz="14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24190C1D-9E62-86CF-00CE-A33FB317C273}"/>
              </a:ext>
            </a:extLst>
          </p:cNvPr>
          <p:cNvSpPr/>
          <p:nvPr/>
        </p:nvSpPr>
        <p:spPr>
          <a:xfrm>
            <a:off x="6837417" y="3179439"/>
            <a:ext cx="1163583" cy="70151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4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樊代明团队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研究表明</a:t>
            </a:r>
            <a:r>
              <a:rPr kumimoji="0" lang="en-US" altLang="zh-CN" sz="14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5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：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CB8D941-B4A4-D4F5-D0B6-DA6ED53FE1A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6459"/>
          <a:stretch/>
        </p:blipFill>
        <p:spPr>
          <a:xfrm>
            <a:off x="7153332" y="3997161"/>
            <a:ext cx="4556497" cy="2048434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EDA129E6-6175-745F-364E-10F3C275122B}"/>
              </a:ext>
            </a:extLst>
          </p:cNvPr>
          <p:cNvSpPr txBox="1"/>
          <p:nvPr/>
        </p:nvSpPr>
        <p:spPr>
          <a:xfrm>
            <a:off x="351644" y="2340771"/>
            <a:ext cx="60561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本品添加牛磺酸成分。有关研究表明，牛磺酸可降低患者谷氨酰转肽酶和天门冬氨酸氨基转移酶水平</a:t>
            </a:r>
            <a:r>
              <a:rPr lang="en-US" altLang="zh-CN" sz="1600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减轻肠外营养相关肝损伤。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DC998FA-5D58-4F0C-40A3-D98A7D4B0C28}"/>
              </a:ext>
            </a:extLst>
          </p:cNvPr>
          <p:cNvSpPr txBox="1"/>
          <p:nvPr/>
        </p:nvSpPr>
        <p:spPr>
          <a:xfrm>
            <a:off x="6837417" y="1166821"/>
            <a:ext cx="4987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牛磺酸缺乏是导致</a:t>
            </a:r>
            <a:r>
              <a: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肿瘤免疫逃逸和复发的重要原因</a:t>
            </a:r>
          </a:p>
        </p:txBody>
      </p:sp>
      <p:sp>
        <p:nvSpPr>
          <p:cNvPr id="10" name="矩形: 圆角 9">
            <a:extLst>
              <a:ext uri="{FF2B5EF4-FFF2-40B4-BE49-F238E27FC236}">
                <a16:creationId xmlns:a16="http://schemas.microsoft.com/office/drawing/2014/main" id="{2F45AD95-475C-0BFD-7C44-F58FEE8838C7}"/>
              </a:ext>
            </a:extLst>
          </p:cNvPr>
          <p:cNvSpPr/>
          <p:nvPr/>
        </p:nvSpPr>
        <p:spPr>
          <a:xfrm>
            <a:off x="7283691" y="1556809"/>
            <a:ext cx="3990109" cy="6082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牛磺酸与氟尿嘧啶联合治疗可增加瘤内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CD8</a:t>
            </a:r>
            <a:r>
              <a:rPr lang="en-US" altLang="zh-CN" sz="1400" baseline="300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zh-CN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细胞，减少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SP1</a:t>
            </a:r>
            <a:r>
              <a:rPr lang="zh-CN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SLC6A6 </a:t>
            </a:r>
            <a:r>
              <a:rPr lang="zh-CN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双阳性肿瘤细胞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42197FA-8FF6-ADBF-74D0-B2FAE3CDC0BB}"/>
              </a:ext>
            </a:extLst>
          </p:cNvPr>
          <p:cNvSpPr txBox="1"/>
          <p:nvPr/>
        </p:nvSpPr>
        <p:spPr>
          <a:xfrm>
            <a:off x="6837417" y="2324915"/>
            <a:ext cx="5188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肿瘤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-SLC6A6</a:t>
            </a:r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介导的牛磺酸缺乏促进了肿瘤免疫逃逸，而补充牛磺酸可以重新激活耗竭的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CD8</a:t>
            </a:r>
            <a:r>
              <a:rPr lang="en-US" altLang="zh-CN" sz="1600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en-US" altLang="zh-CN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zh-CN" altLang="en-US" sz="16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细胞，并提高癌症治疗的效果。</a:t>
            </a:r>
            <a:endParaRPr lang="zh-CN" altLang="en-US" sz="16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7816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6537"/>
    </mc:Choice>
    <mc:Fallback xmlns="">
      <p:transition advTm="4653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4"/>
          <p:cNvSpPr/>
          <p:nvPr/>
        </p:nvSpPr>
        <p:spPr>
          <a:xfrm>
            <a:off x="86592" y="371214"/>
            <a:ext cx="8744265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03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</a:t>
            </a:r>
            <a:r>
              <a:rPr kumimoji="0" lang="en-US" altLang="zh-CN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(2/2)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不含亚硫酸盐抗氧剂，避免相关不良反应</a:t>
            </a: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endParaRPr kumimoji="0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11" name="图片 10" descr="世桥生物标志-0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A20EC65C-E468-A5E8-8AB2-C7E0B4F40DBD}"/>
              </a:ext>
            </a:extLst>
          </p:cNvPr>
          <p:cNvSpPr txBox="1"/>
          <p:nvPr/>
        </p:nvSpPr>
        <p:spPr>
          <a:xfrm>
            <a:off x="399658" y="5856101"/>
            <a:ext cx="11280208" cy="6306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kumimoji="0" lang="zh-CN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、复方氨基酸注射液临床应用专家共识 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、复方氨基酸注射液中亚硫酸盐引起过敏反应及风险防范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,《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临床药物治疗杂志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》2018,16(4)</a:t>
            </a:r>
          </a:p>
          <a:p>
            <a:pPr marL="0" marR="0" lvl="0" indent="0" algn="l" defTabSz="914400" rtl="0" eaLnBrk="0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、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2004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－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2013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年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5703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例复方氨基酸注射液（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18AA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）致不良反应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/</a:t>
            </a:r>
            <a:r>
              <a:rPr kumimoji="0" lang="zh-CN" altLang="en-US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不 良事件报告分析</a:t>
            </a:r>
            <a:r>
              <a:rPr kumimoji="0" lang="en-US" altLang="zh-CN" sz="1000" b="0" i="0" u="none" strike="noStrike" kern="1200" cap="none" spc="-5" normalizeH="0" baseline="0" noProof="0" dirty="0">
                <a:ln>
                  <a:noFill/>
                </a:ln>
                <a:solidFill>
                  <a:srgbClr val="303539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, 10.6039/j.issn.1001-0408.2016.09.05</a:t>
            </a:r>
            <a:endParaRPr kumimoji="0" lang="en-US" altLang="zh-CN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" name="直接连接符 2">
            <a:extLst>
              <a:ext uri="{FF2B5EF4-FFF2-40B4-BE49-F238E27FC236}">
                <a16:creationId xmlns:a16="http://schemas.microsoft.com/office/drawing/2014/main" id="{43CECDBA-F311-C1E2-4B6B-379094D0F7A1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圆角矩形 13">
            <a:extLst>
              <a:ext uri="{FF2B5EF4-FFF2-40B4-BE49-F238E27FC236}">
                <a16:creationId xmlns:a16="http://schemas.microsoft.com/office/drawing/2014/main" id="{73960AEF-12F1-CA5A-EC85-442234C7B337}"/>
              </a:ext>
            </a:extLst>
          </p:cNvPr>
          <p:cNvSpPr/>
          <p:nvPr/>
        </p:nvSpPr>
        <p:spPr bwMode="auto">
          <a:xfrm>
            <a:off x="469824" y="1378602"/>
            <a:ext cx="1173442" cy="1916313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" tIns="9144" rIns="9144" bIns="9144" numCol="1" rtlCol="0" anchor="ctr" anchorCtr="0" compatLnSpc="1"/>
          <a:lstStyle/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Apis For Office" panose="02010600030101010101" charset="0"/>
                <a:sym typeface="Arial" panose="020B0604020202020204"/>
              </a:rPr>
              <a:t>安全性优于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10600030101010101" charset="0"/>
              <a:ea typeface="微软雅黑" panose="020B0503020204020204" pitchFamily="34" charset="-122"/>
              <a:cs typeface="Apis For Office" panose="02010600030101010101" charset="0"/>
              <a:sym typeface="Arial" panose="020B0604020202020204"/>
            </a:endParaRPr>
          </a:p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Apis For Office" panose="02010600030101010101" charset="0"/>
                <a:sym typeface="Arial" panose="020B0604020202020204"/>
              </a:rPr>
              <a:t>目录内产品</a:t>
            </a:r>
          </a:p>
        </p:txBody>
      </p:sp>
      <p:sp>
        <p:nvSpPr>
          <p:cNvPr id="6" name="圆角矩形 13">
            <a:extLst>
              <a:ext uri="{FF2B5EF4-FFF2-40B4-BE49-F238E27FC236}">
                <a16:creationId xmlns:a16="http://schemas.microsoft.com/office/drawing/2014/main" id="{BCF71EA1-35CF-9877-910B-9C82DD853B2E}"/>
              </a:ext>
            </a:extLst>
          </p:cNvPr>
          <p:cNvSpPr/>
          <p:nvPr/>
        </p:nvSpPr>
        <p:spPr bwMode="auto">
          <a:xfrm>
            <a:off x="469824" y="3485031"/>
            <a:ext cx="1173442" cy="1019679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" tIns="9144" rIns="9144" bIns="9144" numCol="1" rtlCol="0" anchor="ctr" anchorCtr="0" compatLnSpc="1"/>
          <a:lstStyle/>
          <a:p>
            <a:pPr marL="0" marR="0" lvl="0" indent="0" algn="ctr" defTabSz="91376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+mn-cs"/>
                <a:sym typeface="Arial" panose="020B0604020202020204"/>
              </a:rPr>
              <a:t>说明书和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10600030101010101" charset="0"/>
              <a:ea typeface="微软雅黑" panose="020B0503020204020204" pitchFamily="34" charset="-122"/>
              <a:cs typeface="+mn-cs"/>
              <a:sym typeface="Arial" panose="020B0604020202020204"/>
            </a:endParaRPr>
          </a:p>
          <a:p>
            <a:pPr marL="0" marR="0" lvl="0" indent="0" algn="ctr" defTabSz="91376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+mn-cs"/>
                <a:sym typeface="Arial" panose="020B0604020202020204"/>
              </a:rPr>
              <a:t>临床试验的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10600030101010101" charset="0"/>
              <a:ea typeface="微软雅黑" panose="020B0503020204020204" pitchFamily="34" charset="-122"/>
              <a:cs typeface="+mn-cs"/>
              <a:sym typeface="Arial" panose="020B0604020202020204"/>
            </a:endParaRPr>
          </a:p>
          <a:p>
            <a:pPr marL="0" marR="0" lvl="0" indent="0" algn="ctr" defTabSz="91376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+mn-cs"/>
                <a:sym typeface="Arial" panose="020B0604020202020204"/>
              </a:rPr>
              <a:t>安全性信息</a:t>
            </a:r>
            <a:endParaRPr kumimoji="0" lang="zh-CN" altLang="en-US" sz="1400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10600030101010101" charset="0"/>
              <a:ea typeface="微软雅黑" panose="020B0503020204020204" pitchFamily="34" charset="-122"/>
              <a:cs typeface="+mn-cs"/>
              <a:sym typeface="Arial" panose="020B0604020202020204"/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CA2D94E9-2F82-FB4B-2969-0447B8D36D2D}"/>
              </a:ext>
            </a:extLst>
          </p:cNvPr>
          <p:cNvSpPr txBox="1"/>
          <p:nvPr/>
        </p:nvSpPr>
        <p:spPr bwMode="gray">
          <a:xfrm>
            <a:off x="1737828" y="3469411"/>
            <a:ext cx="9615972" cy="1019294"/>
          </a:xfrm>
          <a:prstGeom prst="rect">
            <a:avLst/>
          </a:prstGeom>
          <a:solidFill>
            <a:srgbClr val="F2F2F2">
              <a:alpha val="60000"/>
            </a:srgb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anchor="ctr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无非预期或严重不良反应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本品上市前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RCT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中，报告的最常见不良反应为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γ-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谷氨酰转移酶升高（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22.39%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）和丙氨酸氨基转移酶升高（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14.93%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），停药后可自行恢复。与对照组比较，两组没有差别（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P=1.000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）。</a:t>
            </a:r>
          </a:p>
        </p:txBody>
      </p:sp>
      <p:sp>
        <p:nvSpPr>
          <p:cNvPr id="10" name="圆角矩形 13">
            <a:extLst>
              <a:ext uri="{FF2B5EF4-FFF2-40B4-BE49-F238E27FC236}">
                <a16:creationId xmlns:a16="http://schemas.microsoft.com/office/drawing/2014/main" id="{739C56CE-5777-5A69-518E-B32365B4F056}"/>
              </a:ext>
            </a:extLst>
          </p:cNvPr>
          <p:cNvSpPr/>
          <p:nvPr/>
        </p:nvSpPr>
        <p:spPr bwMode="auto">
          <a:xfrm>
            <a:off x="469824" y="4669053"/>
            <a:ext cx="1173442" cy="987005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" tIns="9144" rIns="9144" bIns="9144" numCol="1" rtlCol="0" anchor="ctr" anchorCtr="0" compatLnSpc="1"/>
          <a:lstStyle/>
          <a:p>
            <a:pPr marL="0" marR="0" lvl="0" indent="0" algn="ctr" defTabSz="91376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+mn-cs"/>
                <a:sym typeface="Arial" panose="020B0604020202020204"/>
              </a:rPr>
              <a:t>国内外不良</a:t>
            </a: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10600030101010101" charset="0"/>
              <a:ea typeface="微软雅黑" panose="020B0503020204020204" pitchFamily="34" charset="-122"/>
              <a:cs typeface="+mn-cs"/>
              <a:sym typeface="Arial" panose="020B0604020202020204"/>
            </a:endParaRPr>
          </a:p>
          <a:p>
            <a:pPr marL="0" marR="0" lvl="0" indent="0" algn="ctr" defTabSz="913765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4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+mn-cs"/>
                <a:sym typeface="Arial" panose="020B0604020202020204"/>
              </a:rPr>
              <a:t>反应情况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C1BA699B-14C7-D82E-8B85-987745E37F8D}"/>
              </a:ext>
            </a:extLst>
          </p:cNvPr>
          <p:cNvSpPr txBox="1"/>
          <p:nvPr/>
        </p:nvSpPr>
        <p:spPr bwMode="gray">
          <a:xfrm>
            <a:off x="1737828" y="4669052"/>
            <a:ext cx="9615972" cy="987005"/>
          </a:xfrm>
          <a:prstGeom prst="rect">
            <a:avLst/>
          </a:prstGeom>
          <a:solidFill>
            <a:srgbClr val="F2F2F2">
              <a:alpha val="60000"/>
            </a:srgb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anchor="ctr">
            <a:noAutofit/>
          </a:bodyPr>
          <a:lstStyle>
            <a:defPPr>
              <a:defRPr lang="en-US"/>
            </a:defPPr>
            <a:lvl1pPr marL="285750" indent="-285750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400" b="1">
                <a:ea typeface="微软雅黑" panose="020B0503020204020204" pitchFamily="34" charset="-122"/>
                <a:cs typeface="Times New Roman" panose="02020603050405020304" pitchFamily="18" charset="0"/>
              </a:defRPr>
            </a:lvl1pPr>
          </a:lstStyle>
          <a:p>
            <a:pPr marL="285750" marR="0" lvl="0" indent="-28575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截⽌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2024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年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6⽉30⽇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，暂未收到疑似药品不良反应信息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，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微软雅黑" panose="020B0503020204020204" pitchFamily="34" charset="-122"/>
                <a:cs typeface="Times New Roman" panose="02020603050405020304" pitchFamily="18" charset="0"/>
              </a:rPr>
              <a:t>未发布任何安全性警告、黑框警告、撤市信息。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C734996-0A92-62FC-C96E-8AC445F281E6}"/>
              </a:ext>
            </a:extLst>
          </p:cNvPr>
          <p:cNvSpPr txBox="1"/>
          <p:nvPr/>
        </p:nvSpPr>
        <p:spPr bwMode="gray">
          <a:xfrm>
            <a:off x="1737828" y="2402363"/>
            <a:ext cx="9615972" cy="892552"/>
          </a:xfrm>
          <a:prstGeom prst="rect">
            <a:avLst/>
          </a:prstGeom>
          <a:solidFill>
            <a:srgbClr val="F2F2F2">
              <a:alpha val="80000"/>
            </a:srgb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注：亚硫酸盐可致多种不良反应</a:t>
            </a:r>
            <a:r>
              <a:rPr lang="en-US" altLang="zh-CN" sz="1400" b="1" baseline="300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1,2,3</a:t>
            </a:r>
            <a:endParaRPr kumimoji="0" lang="en-US" altLang="zh-CN" sz="1400" b="1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诱发超敏反应；诱发基因突变或破坏遗传物质；具有器官和神经系统毒性。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WHO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下属的国际癌症研究机构将亚硫酸盐列为第三类致癌物；欧盟</a:t>
            </a:r>
            <a:r>
              <a:rPr lang="zh-CN" altLang="en-US" sz="14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于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2011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年明确亚硫酸盐为过敏原之⼀。</a:t>
            </a:r>
            <a:endParaRPr kumimoji="0" lang="en-US" altLang="zh-CN" sz="14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D36E53F3-6AFA-62B2-14A7-300F835D1DDC}"/>
              </a:ext>
            </a:extLst>
          </p:cNvPr>
          <p:cNvSpPr txBox="1"/>
          <p:nvPr/>
        </p:nvSpPr>
        <p:spPr bwMode="gray">
          <a:xfrm>
            <a:off x="1737828" y="1406139"/>
            <a:ext cx="9615972" cy="907236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未发现</a:t>
            </a:r>
            <a:r>
              <a:rPr lang="zh-CN" altLang="en-US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抗氧剂相关不良</a:t>
            </a: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反应</a:t>
            </a:r>
            <a:endParaRPr kumimoji="0" lang="en-US" altLang="zh-CN" sz="1800" b="1" i="0" u="none" strike="noStrike" kern="1200" cap="none" spc="0" normalizeH="0" baseline="0" noProof="0" dirty="0">
              <a:ln>
                <a:noFill/>
              </a:ln>
              <a:solidFill>
                <a:srgbClr val="0000C9"/>
              </a:solidFill>
              <a:effectLst/>
              <a:uLnTx/>
              <a:uFillTx/>
              <a:latin typeface="Arial" panose="020B0604020202020204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微软雅黑" panose="020B0503020204020204" pitchFamily="34" charset="-122"/>
              <a:buChar char="-"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本品不含亚硫酸盐抗氧剂，上市至今未发现因亚硫酸盐类抗氧剂诱发的疹样过敏等不良反应。</a:t>
            </a:r>
          </a:p>
          <a:p>
            <a:pPr marR="0" lvl="1" algn="l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zh-CN" altLang="en-US" sz="14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灯片编号占位符 1">
            <a:extLst>
              <a:ext uri="{FF2B5EF4-FFF2-40B4-BE49-F238E27FC236}">
                <a16:creationId xmlns:a16="http://schemas.microsoft.com/office/drawing/2014/main" id="{10F11310-2BB9-A33B-24C6-08177E7AC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071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6537"/>
    </mc:Choice>
    <mc:Fallback xmlns="">
      <p:transition advTm="4653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箭头: V 形 10">
            <a:extLst>
              <a:ext uri="{FF2B5EF4-FFF2-40B4-BE49-F238E27FC236}">
                <a16:creationId xmlns:a16="http://schemas.microsoft.com/office/drawing/2014/main" id="{A29FDC4C-CAE9-F0A8-1612-7F00D06EE8E3}"/>
              </a:ext>
            </a:extLst>
          </p:cNvPr>
          <p:cNvSpPr/>
          <p:nvPr/>
        </p:nvSpPr>
        <p:spPr>
          <a:xfrm>
            <a:off x="4908484" y="4379191"/>
            <a:ext cx="219913" cy="24003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is For Office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2" name="箭头: V 形 11">
            <a:extLst>
              <a:ext uri="{FF2B5EF4-FFF2-40B4-BE49-F238E27FC236}">
                <a16:creationId xmlns:a16="http://schemas.microsoft.com/office/drawing/2014/main" id="{56A5B95B-D9FE-9B44-5D58-250742C2454C}"/>
              </a:ext>
            </a:extLst>
          </p:cNvPr>
          <p:cNvSpPr/>
          <p:nvPr/>
        </p:nvSpPr>
        <p:spPr>
          <a:xfrm>
            <a:off x="4908484" y="5274775"/>
            <a:ext cx="219913" cy="24003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is For Office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3" name="箭头: V 形 12">
            <a:extLst>
              <a:ext uri="{FF2B5EF4-FFF2-40B4-BE49-F238E27FC236}">
                <a16:creationId xmlns:a16="http://schemas.microsoft.com/office/drawing/2014/main" id="{0DFA2D8B-AA5E-1A41-C25C-01B03DB00B8B}"/>
              </a:ext>
            </a:extLst>
          </p:cNvPr>
          <p:cNvSpPr/>
          <p:nvPr/>
        </p:nvSpPr>
        <p:spPr>
          <a:xfrm>
            <a:off x="4908484" y="3396289"/>
            <a:ext cx="219913" cy="24003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is For Office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71B2186-C1FA-1FA3-5911-CB8155FF6C2E}"/>
              </a:ext>
            </a:extLst>
          </p:cNvPr>
          <p:cNvSpPr/>
          <p:nvPr/>
        </p:nvSpPr>
        <p:spPr bwMode="gray">
          <a:xfrm>
            <a:off x="5275128" y="3132891"/>
            <a:ext cx="5458262" cy="82577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本品支链氨基酸占比高达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30%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，可有效促进蛋白质合成，加快创伤愈合。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C9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EA9EC71E-4A3D-BA5F-EAA0-3329540EFAD8}"/>
              </a:ext>
            </a:extLst>
          </p:cNvPr>
          <p:cNvSpPr/>
          <p:nvPr/>
        </p:nvSpPr>
        <p:spPr bwMode="gray">
          <a:xfrm>
            <a:off x="2611005" y="3132891"/>
            <a:ext cx="2173699" cy="825777"/>
          </a:xfrm>
          <a:prstGeom prst="rect">
            <a:avLst/>
          </a:prstGeom>
          <a:solidFill>
            <a:schemeClr val="accent1">
              <a:lumMod val="20000"/>
              <a:lumOff val="80000"/>
              <a:alpha val="69804"/>
            </a:schemeClr>
          </a:solidFill>
          <a:ln w="635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提高支链氨基酸含量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E7C3B34-97FC-28FF-5B01-4A5FE980CBBD}"/>
              </a:ext>
            </a:extLst>
          </p:cNvPr>
          <p:cNvSpPr/>
          <p:nvPr/>
        </p:nvSpPr>
        <p:spPr bwMode="gray">
          <a:xfrm>
            <a:off x="5275128" y="4073497"/>
            <a:ext cx="5458262" cy="84703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本品添加牛磺酸，可降低患者谷氨酰转肽酶和天门冬氨酸氨基转移酶水平，保护肝功能。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82690D40-03E4-5974-9A62-D5D84CF03336}"/>
              </a:ext>
            </a:extLst>
          </p:cNvPr>
          <p:cNvSpPr/>
          <p:nvPr/>
        </p:nvSpPr>
        <p:spPr bwMode="gray">
          <a:xfrm>
            <a:off x="5275128" y="5028327"/>
            <a:ext cx="5458262" cy="847036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可避免由此引发的过敏类反应和其他潜在组织与器官毒性。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41BCBC7-7FD7-274C-E505-1784954CEB16}"/>
              </a:ext>
            </a:extLst>
          </p:cNvPr>
          <p:cNvSpPr/>
          <p:nvPr/>
        </p:nvSpPr>
        <p:spPr bwMode="gray">
          <a:xfrm>
            <a:off x="10806940" y="3215593"/>
            <a:ext cx="726157" cy="648000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有效性</a:t>
            </a:r>
          </a:p>
        </p:txBody>
      </p:sp>
      <p:sp>
        <p:nvSpPr>
          <p:cNvPr id="22" name="圆角矩形 13">
            <a:extLst>
              <a:ext uri="{FF2B5EF4-FFF2-40B4-BE49-F238E27FC236}">
                <a16:creationId xmlns:a16="http://schemas.microsoft.com/office/drawing/2014/main" id="{FD753825-725A-FCB5-4EE8-D355380D452F}"/>
              </a:ext>
            </a:extLst>
          </p:cNvPr>
          <p:cNvSpPr/>
          <p:nvPr/>
        </p:nvSpPr>
        <p:spPr bwMode="auto">
          <a:xfrm>
            <a:off x="671412" y="3132891"/>
            <a:ext cx="1872699" cy="2742472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" tIns="9144" rIns="9144" bIns="9144" numCol="1" rtlCol="0" anchor="ctr" anchorCtr="0" compatLnSpc="1"/>
          <a:lstStyle/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Apis For Office" panose="02010600030101010101" charset="0"/>
                <a:sym typeface="Arial" panose="020B0604020202020204"/>
              </a:rPr>
              <a:t>组方创新</a:t>
            </a:r>
            <a:endParaRPr kumimoji="0" lang="en-US" altLang="zh-CN" sz="20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pis For Office" panose="02010600030101010101" charset="0"/>
              <a:ea typeface="微软雅黑" panose="020B0503020204020204" pitchFamily="34" charset="-122"/>
              <a:cs typeface="Apis For Office" panose="02010600030101010101" charset="0"/>
              <a:sym typeface="Arial" panose="020B0604020202020204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F3531A3F-0261-43A4-6402-5C4EE5B1A64F}"/>
              </a:ext>
            </a:extLst>
          </p:cNvPr>
          <p:cNvSpPr/>
          <p:nvPr/>
        </p:nvSpPr>
        <p:spPr bwMode="gray">
          <a:xfrm>
            <a:off x="2611005" y="4073496"/>
            <a:ext cx="2173699" cy="850119"/>
          </a:xfrm>
          <a:prstGeom prst="rect">
            <a:avLst/>
          </a:prstGeom>
          <a:solidFill>
            <a:schemeClr val="accent1">
              <a:lumMod val="20000"/>
              <a:lumOff val="80000"/>
              <a:alpha val="69804"/>
            </a:schemeClr>
          </a:solidFill>
          <a:ln w="635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加入牛磺酸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id="{AFC71DFF-0C54-F30A-2D22-C725511502E6}"/>
              </a:ext>
            </a:extLst>
          </p:cNvPr>
          <p:cNvSpPr/>
          <p:nvPr/>
        </p:nvSpPr>
        <p:spPr bwMode="gray">
          <a:xfrm>
            <a:off x="2611005" y="5028326"/>
            <a:ext cx="2173699" cy="850119"/>
          </a:xfrm>
          <a:prstGeom prst="rect">
            <a:avLst/>
          </a:prstGeom>
          <a:solidFill>
            <a:schemeClr val="accent1">
              <a:lumMod val="20000"/>
              <a:lumOff val="80000"/>
              <a:alpha val="69804"/>
            </a:schemeClr>
          </a:solidFill>
          <a:ln w="635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不含亚硫酸盐类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抗氧剂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8733D979-320D-C0E3-86D4-576F5A4F1619}"/>
              </a:ext>
            </a:extLst>
          </p:cNvPr>
          <p:cNvSpPr/>
          <p:nvPr/>
        </p:nvSpPr>
        <p:spPr bwMode="gray">
          <a:xfrm>
            <a:off x="10806940" y="4163936"/>
            <a:ext cx="726157" cy="648000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安全性</a:t>
            </a: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id="{437DBD27-6D65-3A06-1EC7-C140F4AEE416}"/>
              </a:ext>
            </a:extLst>
          </p:cNvPr>
          <p:cNvSpPr/>
          <p:nvPr/>
        </p:nvSpPr>
        <p:spPr bwMode="gray">
          <a:xfrm>
            <a:off x="10806940" y="5123199"/>
            <a:ext cx="726157" cy="648000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安全性</a:t>
            </a: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E3363CE3-2105-5F1E-664E-070DB7EADADA}"/>
              </a:ext>
            </a:extLst>
          </p:cNvPr>
          <p:cNvCxnSpPr>
            <a:cxnSpLocks/>
          </p:cNvCxnSpPr>
          <p:nvPr/>
        </p:nvCxnSpPr>
        <p:spPr bwMode="gray">
          <a:xfrm>
            <a:off x="662584" y="2163841"/>
            <a:ext cx="4128917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直接连接符 31">
            <a:extLst>
              <a:ext uri="{FF2B5EF4-FFF2-40B4-BE49-F238E27FC236}">
                <a16:creationId xmlns:a16="http://schemas.microsoft.com/office/drawing/2014/main" id="{DC8C869D-BDE8-E66B-A0EF-1270933ABA05}"/>
              </a:ext>
            </a:extLst>
          </p:cNvPr>
          <p:cNvCxnSpPr>
            <a:cxnSpLocks/>
          </p:cNvCxnSpPr>
          <p:nvPr/>
        </p:nvCxnSpPr>
        <p:spPr bwMode="gray">
          <a:xfrm>
            <a:off x="5266302" y="2163841"/>
            <a:ext cx="5467088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圆角矩形 13">
            <a:extLst>
              <a:ext uri="{FF2B5EF4-FFF2-40B4-BE49-F238E27FC236}">
                <a16:creationId xmlns:a16="http://schemas.microsoft.com/office/drawing/2014/main" id="{B4176791-9437-3DAA-4402-2BACBE5DF4F2}"/>
              </a:ext>
            </a:extLst>
          </p:cNvPr>
          <p:cNvSpPr/>
          <p:nvPr/>
        </p:nvSpPr>
        <p:spPr bwMode="auto">
          <a:xfrm>
            <a:off x="659505" y="1567061"/>
            <a:ext cx="4131996" cy="470547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" tIns="9144" rIns="9144" bIns="9144" numCol="1" rtlCol="0" anchor="ctr" anchorCtr="0" compatLnSpc="1"/>
          <a:lstStyle/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Apis For Office" panose="02010600030101010101" charset="0"/>
                <a:sym typeface="Arial" panose="020B0604020202020204"/>
              </a:rPr>
              <a:t>主要创新</a:t>
            </a:r>
          </a:p>
        </p:txBody>
      </p:sp>
      <p:sp>
        <p:nvSpPr>
          <p:cNvPr id="34" name="圆角矩形 13">
            <a:extLst>
              <a:ext uri="{FF2B5EF4-FFF2-40B4-BE49-F238E27FC236}">
                <a16:creationId xmlns:a16="http://schemas.microsoft.com/office/drawing/2014/main" id="{E0BFB933-6B35-F08D-B322-2C28F645F8CF}"/>
              </a:ext>
            </a:extLst>
          </p:cNvPr>
          <p:cNvSpPr/>
          <p:nvPr/>
        </p:nvSpPr>
        <p:spPr bwMode="auto">
          <a:xfrm>
            <a:off x="5275131" y="1567061"/>
            <a:ext cx="5458260" cy="475449"/>
          </a:xfrm>
          <a:prstGeom prst="rect">
            <a:avLst/>
          </a:prstGeom>
          <a:solidFill>
            <a:schemeClr val="accent1"/>
          </a:solidFill>
          <a:ln w="158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" tIns="9144" rIns="9144" bIns="9144" numCol="1" rtlCol="0" anchor="ctr" anchorCtr="0" compatLnSpc="1"/>
          <a:lstStyle/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Apis For Office" panose="02010600030101010101" charset="0"/>
                <a:sym typeface="Arial" panose="020B0604020202020204"/>
              </a:rPr>
              <a:t>创新带来的患者获益</a:t>
            </a:r>
          </a:p>
        </p:txBody>
      </p:sp>
      <p:sp>
        <p:nvSpPr>
          <p:cNvPr id="2" name="箭头: V 形 1">
            <a:extLst>
              <a:ext uri="{FF2B5EF4-FFF2-40B4-BE49-F238E27FC236}">
                <a16:creationId xmlns:a16="http://schemas.microsoft.com/office/drawing/2014/main" id="{F0228BFD-CB12-4AE6-2D0C-43C1182D13D9}"/>
              </a:ext>
            </a:extLst>
          </p:cNvPr>
          <p:cNvSpPr/>
          <p:nvPr/>
        </p:nvSpPr>
        <p:spPr>
          <a:xfrm>
            <a:off x="4908484" y="2522582"/>
            <a:ext cx="219913" cy="240030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36000" rIns="72000" bIns="3600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is For Office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8ADF4E6C-7094-465C-E4A4-620E851301C6}"/>
              </a:ext>
            </a:extLst>
          </p:cNvPr>
          <p:cNvSpPr/>
          <p:nvPr/>
        </p:nvSpPr>
        <p:spPr bwMode="gray">
          <a:xfrm>
            <a:off x="5275128" y="2277529"/>
            <a:ext cx="5458262" cy="747568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180000" marR="0" lvl="0" indent="-1800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本品添加丙氨酰谷氨酰胺并保证其稳定性，可维护肠黏膜屏障功能和免疫功能，减少感染性并发症，降低患者死亡风险。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圆角矩形 13">
            <a:extLst>
              <a:ext uri="{FF2B5EF4-FFF2-40B4-BE49-F238E27FC236}">
                <a16:creationId xmlns:a16="http://schemas.microsoft.com/office/drawing/2014/main" id="{64D073A6-74A7-DF4A-ABE0-53D0C1B82ED2}"/>
              </a:ext>
            </a:extLst>
          </p:cNvPr>
          <p:cNvSpPr/>
          <p:nvPr/>
        </p:nvSpPr>
        <p:spPr bwMode="auto">
          <a:xfrm>
            <a:off x="668333" y="2277529"/>
            <a:ext cx="1875778" cy="748088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" tIns="9144" rIns="9144" bIns="9144" numCol="1" rtlCol="0" anchor="ctr" anchorCtr="0" compatLnSpc="1"/>
          <a:lstStyle/>
          <a:p>
            <a:pPr marL="0" marR="0" lvl="0" indent="0" algn="ctr" defTabSz="913765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Tx/>
              <a:buNone/>
              <a:tabLst/>
              <a:defRPr/>
            </a:pPr>
            <a:r>
              <a:rPr kumimoji="0" lang="zh-CN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pis For Office" panose="02010600030101010101" charset="0"/>
                <a:ea typeface="微软雅黑" panose="020B0503020204020204" pitchFamily="34" charset="-122"/>
                <a:cs typeface="Apis For Office" panose="02010600030101010101" charset="0"/>
                <a:sym typeface="Arial" panose="020B0604020202020204"/>
              </a:rPr>
              <a:t>技术创新</a:t>
            </a:r>
            <a:endParaRPr kumimoji="0" lang="en-US" altLang="zh-CN" sz="20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pis For Office" panose="02010600030101010101" charset="0"/>
              <a:ea typeface="微软雅黑" panose="020B0503020204020204" pitchFamily="34" charset="-122"/>
              <a:cs typeface="Apis For Office" panose="02010600030101010101" charset="0"/>
              <a:sym typeface="Arial" panose="020B0604020202020204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9CFF102-41E1-0C22-6D2A-27DF6A71A5F0}"/>
              </a:ext>
            </a:extLst>
          </p:cNvPr>
          <p:cNvSpPr/>
          <p:nvPr/>
        </p:nvSpPr>
        <p:spPr bwMode="gray">
          <a:xfrm>
            <a:off x="2611005" y="2277529"/>
            <a:ext cx="2180496" cy="748088"/>
          </a:xfrm>
          <a:prstGeom prst="rect">
            <a:avLst/>
          </a:prstGeom>
          <a:solidFill>
            <a:schemeClr val="accent1">
              <a:lumMod val="20000"/>
              <a:lumOff val="80000"/>
              <a:alpha val="69804"/>
            </a:schemeClr>
          </a:solidFill>
          <a:ln w="6350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  <a:sym typeface="Calibri" panose="020F0502020204030204" pitchFamily="34" charset="0"/>
              </a:rPr>
              <a:t>提高谷氨酰胺稳定性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46AC62A-8912-A442-624E-739D0F9CE1D5}"/>
              </a:ext>
            </a:extLst>
          </p:cNvPr>
          <p:cNvSpPr/>
          <p:nvPr/>
        </p:nvSpPr>
        <p:spPr bwMode="gray">
          <a:xfrm>
            <a:off x="10806940" y="2268553"/>
            <a:ext cx="726157" cy="748088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29" tIns="45715" rIns="91429" bIns="45715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提升</a:t>
            </a:r>
            <a:endParaRPr kumimoji="0" lang="en-US" altLang="zh-CN" sz="1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95FF"/>
              </a:buClr>
              <a:buSzPct val="90000"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有效性</a:t>
            </a:r>
          </a:p>
        </p:txBody>
      </p:sp>
      <p:cxnSp>
        <p:nvCxnSpPr>
          <p:cNvPr id="14" name="直接连接符 13">
            <a:extLst>
              <a:ext uri="{FF2B5EF4-FFF2-40B4-BE49-F238E27FC236}">
                <a16:creationId xmlns:a16="http://schemas.microsoft.com/office/drawing/2014/main" id="{7151E829-3AF1-CD71-48BD-3EA5B1405913}"/>
              </a:ext>
            </a:extLst>
          </p:cNvPr>
          <p:cNvCxnSpPr/>
          <p:nvPr/>
        </p:nvCxnSpPr>
        <p:spPr>
          <a:xfrm>
            <a:off x="351811" y="1078632"/>
            <a:ext cx="1148837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64">
            <a:extLst>
              <a:ext uri="{FF2B5EF4-FFF2-40B4-BE49-F238E27FC236}">
                <a16:creationId xmlns:a16="http://schemas.microsoft.com/office/drawing/2014/main" id="{83100ED7-9434-1AD7-C371-03FC0C465A54}"/>
              </a:ext>
            </a:extLst>
          </p:cNvPr>
          <p:cNvSpPr/>
          <p:nvPr/>
        </p:nvSpPr>
        <p:spPr>
          <a:xfrm>
            <a:off x="86592" y="371214"/>
            <a:ext cx="10253162" cy="508008"/>
          </a:xfrm>
          <a:prstGeom prst="rect">
            <a:avLst/>
          </a:prstGeom>
          <a:noFill/>
          <a:ln w="0" cap="flat">
            <a:noFill/>
            <a:prstDash val="solid"/>
            <a:miter lim="0"/>
          </a:ln>
        </p:spPr>
        <p:txBody>
          <a:bodyPr vert="horz" wrap="square" lIns="0" tIns="0" rIns="0" bIns="0"/>
          <a:lstStyle/>
          <a:p>
            <a:pPr marL="0" marR="0" lvl="0" indent="0" algn="l" defTabSz="914400" rtl="0" eaLnBrk="0" fontAlgn="auto" latinLnBrk="0" hangingPunct="1">
              <a:lnSpc>
                <a:spcPct val="92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</a:rPr>
              <a:t>01</a:t>
            </a:r>
            <a:endParaRPr kumimoji="0" sz="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</a:endParaRP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04</a:t>
            </a:r>
            <a:r>
              <a:rPr kumimoji="0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	</a:t>
            </a:r>
            <a:r>
              <a:rPr kumimoji="0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创新性</a:t>
            </a:r>
            <a:r>
              <a:rPr kumimoji="0" lang="en-US" altLang="zh-CN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——</a:t>
            </a:r>
            <a:r>
              <a:rPr kumimoji="0" lang="zh-CN" altLang="en-US" sz="2400" b="1" i="0" u="none" strike="noStrike" kern="0" cap="none" spc="-17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针对创伤代谢特点创新技术及组方，提升创伤患者获益</a:t>
            </a:r>
          </a:p>
          <a:p>
            <a:pPr marL="327025" marR="0" lvl="0" indent="0" algn="l" defTabSz="914400" rtl="0" eaLnBrk="0" fontAlgn="auto" latinLnBrk="0" hangingPunct="1">
              <a:lnSpc>
                <a:spcPct val="91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>
                <a:tab pos="520700" algn="l"/>
              </a:tabLst>
              <a:defRPr/>
            </a:pP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" name="灯片编号占位符 1">
            <a:extLst>
              <a:ext uri="{FF2B5EF4-FFF2-40B4-BE49-F238E27FC236}">
                <a16:creationId xmlns:a16="http://schemas.microsoft.com/office/drawing/2014/main" id="{63D6EA95-5481-9BEB-7082-9829354A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282545" y="631190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F07F4B-738E-4952-A507-C2AE9FAC8DC0}" type="slidenum"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0" name="图片 9" descr="世桥生物标志-01">
            <a:extLst>
              <a:ext uri="{FF2B5EF4-FFF2-40B4-BE49-F238E27FC236}">
                <a16:creationId xmlns:a16="http://schemas.microsoft.com/office/drawing/2014/main" id="{CEBF3369-09B6-47E8-3572-36BABFE319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6795" y="117790"/>
            <a:ext cx="1248950" cy="72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07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7042"/>
    </mc:Choice>
    <mc:Fallback xmlns="">
      <p:transition advTm="37042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eddd4868-4277-475c-92aa-2d5fb449b117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2574</Words>
  <Application>Microsoft Office PowerPoint</Application>
  <PresentationFormat>宽屏</PresentationFormat>
  <Paragraphs>232</Paragraphs>
  <Slides>11</Slides>
  <Notes>8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Apis For Office</vt:lpstr>
      <vt:lpstr>等线</vt:lpstr>
      <vt:lpstr>等线 Light</vt:lpstr>
      <vt:lpstr>微软雅黑</vt:lpstr>
      <vt:lpstr>Arial</vt:lpstr>
      <vt:lpstr>Calibri</vt:lpstr>
      <vt:lpstr>Calibri Light</vt:lpstr>
      <vt:lpstr>Noto Sans</vt:lpstr>
      <vt:lpstr>Wingdings</vt:lpstr>
      <vt:lpstr>Office 主题​​</vt:lpstr>
      <vt:lpstr>自定义设计方案</vt:lpstr>
      <vt:lpstr>think-cell 幻灯片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Fisher C</dc:creator>
  <cp:lastModifiedBy>韶辉 林</cp:lastModifiedBy>
  <cp:revision>121</cp:revision>
  <dcterms:created xsi:type="dcterms:W3CDTF">2024-07-09T11:37:50Z</dcterms:created>
  <dcterms:modified xsi:type="dcterms:W3CDTF">2024-07-13T01:35:33Z</dcterms:modified>
</cp:coreProperties>
</file>