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7"/>
  </p:notesMasterIdLst>
  <p:sldIdLst>
    <p:sldId id="257" r:id="rId4"/>
    <p:sldId id="321" r:id="rId5"/>
    <p:sldId id="258" r:id="rId6"/>
    <p:sldId id="324" r:id="rId8"/>
    <p:sldId id="329" r:id="rId9"/>
    <p:sldId id="325" r:id="rId10"/>
    <p:sldId id="335" r:id="rId11"/>
    <p:sldId id="338" r:id="rId12"/>
    <p:sldId id="334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9" userDrawn="1">
          <p15:clr>
            <a:srgbClr val="A4A3A4"/>
          </p15:clr>
        </p15:guide>
        <p15:guide id="2" pos="38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549E"/>
    <a:srgbClr val="7F7F7F"/>
    <a:srgbClr val="BFBFBF"/>
    <a:srgbClr val="F4A31E"/>
    <a:srgbClr val="FEFEFE"/>
    <a:srgbClr val="0071C1"/>
    <a:srgbClr val="007D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80" autoAdjust="0"/>
    <p:restoredTop sz="91676" autoAdjust="0"/>
  </p:normalViewPr>
  <p:slideViewPr>
    <p:cSldViewPr snapToGrid="0" showGuides="1">
      <p:cViewPr varScale="1">
        <p:scale>
          <a:sx n="64" d="100"/>
          <a:sy n="64" d="100"/>
        </p:scale>
        <p:origin x="868" y="44"/>
      </p:cViewPr>
      <p:guideLst>
        <p:guide orient="horz" pos="2179"/>
        <p:guide pos="38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gs" Target="tags/tag16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DEBC6-93C0-4E52-8FF9-E690104C0D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F30F4-CFAD-4C02-907A-630CEDDA480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F30F4-CFAD-4C02-907A-630CEDDA48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kumimoji="0" lang="zh-CN" altLang="en-US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8"/>
          <p:cNvGrpSpPr/>
          <p:nvPr userDrawn="1"/>
        </p:nvGrpSpPr>
        <p:grpSpPr>
          <a:xfrm>
            <a:off x="298605" y="249249"/>
            <a:ext cx="11559593" cy="975100"/>
            <a:chOff x="0" y="-1"/>
            <a:chExt cx="11258560" cy="971487"/>
          </a:xfrm>
        </p:grpSpPr>
        <p:grpSp>
          <p:nvGrpSpPr>
            <p:cNvPr id="44" name="组合 6"/>
            <p:cNvGrpSpPr/>
            <p:nvPr/>
          </p:nvGrpSpPr>
          <p:grpSpPr>
            <a:xfrm>
              <a:off x="890905" y="-1"/>
              <a:ext cx="10367655" cy="530172"/>
              <a:chOff x="0" y="0"/>
              <a:chExt cx="10367654" cy="530170"/>
            </a:xfrm>
          </p:grpSpPr>
          <p:sp>
            <p:nvSpPr>
              <p:cNvPr id="41" name="文本框 20481"/>
              <p:cNvSpPr txBox="1"/>
              <p:nvPr/>
            </p:nvSpPr>
            <p:spPr>
              <a:xfrm>
                <a:off x="0" y="0"/>
                <a:ext cx="3206114" cy="30854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hangingPunct="0">
                  <a:defRPr sz="1400" b="1">
                    <a:solidFill>
                      <a:srgbClr val="FFFFFF"/>
                    </a:solidFill>
                  </a:defRPr>
                </a:pPr>
                <a:r>
                  <a:rPr lang="en-US" sz="1405" b="1" kern="0">
                    <a:solidFill>
                      <a:srgbClr val="F4AA0A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         </a:t>
                </a:r>
                <a:r>
                  <a:rPr sz="1405" b="1" kern="0">
                    <a:solidFill>
                      <a:srgbClr val="F4AA0A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CHINA RESOURCES SANJIU</a:t>
                </a:r>
                <a:endParaRPr sz="1405" b="1" kern="0">
                  <a:solidFill>
                    <a:srgbClr val="F4AA0A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" name="文本框 20482"/>
              <p:cNvSpPr txBox="1"/>
              <p:nvPr/>
            </p:nvSpPr>
            <p:spPr>
              <a:xfrm>
                <a:off x="479459" y="283311"/>
                <a:ext cx="2725988" cy="2468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1000">
                    <a:solidFill>
                      <a:srgbClr val="FFFFFF"/>
                    </a:solidFill>
                  </a:defRPr>
                </a:lvl1pPr>
              </a:lstStyle>
              <a:p>
                <a:pPr hangingPunct="0"/>
                <a:r>
                  <a:rPr sz="1005" kern="0"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This is a good space for a short subtitle</a:t>
                </a:r>
                <a:endParaRPr sz="1005" kern="0"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" name="直接连接符 20484"/>
              <p:cNvSpPr/>
              <p:nvPr/>
            </p:nvSpPr>
            <p:spPr>
              <a:xfrm>
                <a:off x="3067749" y="144286"/>
                <a:ext cx="7299905" cy="751"/>
              </a:xfrm>
              <a:prstGeom prst="line">
                <a:avLst/>
              </a:prstGeom>
              <a:noFill/>
              <a:ln w="98425" cap="flat">
                <a:solidFill>
                  <a:srgbClr val="F4AA0A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hangingPunct="0"/>
                <a:endParaRPr sz="180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5" name="文本框 14"/>
            <p:cNvSpPr txBox="1"/>
            <p:nvPr/>
          </p:nvSpPr>
          <p:spPr>
            <a:xfrm>
              <a:off x="939165" y="254623"/>
              <a:ext cx="1743077" cy="2312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9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hangingPunct="0"/>
              <a:r>
                <a:rPr sz="905" kern="0"/>
                <a:t>企业文化与社会责任</a:t>
              </a:r>
              <a:endParaRPr sz="905" kern="0"/>
            </a:p>
          </p:txBody>
        </p:sp>
        <p:pic>
          <p:nvPicPr>
            <p:cNvPr id="46" name="图片 7" descr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65" y="45083"/>
              <a:ext cx="871221" cy="850229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47" name="文本框 9"/>
            <p:cNvSpPr txBox="1"/>
            <p:nvPr/>
          </p:nvSpPr>
          <p:spPr>
            <a:xfrm>
              <a:off x="0" y="45083"/>
              <a:ext cx="906656" cy="9264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5400">
                  <a:solidFill>
                    <a:srgbClr val="FFC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hangingPunct="0"/>
              <a:r>
                <a:rPr sz="5420" kern="0"/>
                <a:t>03</a:t>
              </a:r>
              <a:endParaRPr sz="5420" kern="0"/>
            </a:p>
          </p:txBody>
        </p:sp>
      </p:grpSp>
      <p:pic>
        <p:nvPicPr>
          <p:cNvPr id="2" name="图片 1" descr="di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0" y="1215447"/>
            <a:ext cx="3104722" cy="5642553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 userDrawn="1"/>
        </p:nvGrpSpPr>
        <p:grpSpPr>
          <a:xfrm>
            <a:off x="298605" y="294501"/>
            <a:ext cx="11559386" cy="923290"/>
            <a:chOff x="0" y="45083"/>
            <a:chExt cx="11258358" cy="919869"/>
          </a:xfrm>
        </p:grpSpPr>
        <p:grpSp>
          <p:nvGrpSpPr>
            <p:cNvPr id="3" name="组合 3"/>
            <p:cNvGrpSpPr/>
            <p:nvPr/>
          </p:nvGrpSpPr>
          <p:grpSpPr>
            <a:xfrm>
              <a:off x="1035157" y="144286"/>
              <a:ext cx="10223201" cy="385885"/>
              <a:chOff x="98532" y="144286"/>
              <a:chExt cx="10223199" cy="385884"/>
            </a:xfrm>
          </p:grpSpPr>
          <p:sp>
            <p:nvSpPr>
              <p:cNvPr id="5" name="文本框 20482"/>
              <p:cNvSpPr txBox="1"/>
              <p:nvPr/>
            </p:nvSpPr>
            <p:spPr>
              <a:xfrm>
                <a:off x="433739" y="283311"/>
                <a:ext cx="2725988" cy="2468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1000">
                    <a:solidFill>
                      <a:srgbClr val="FFFFFF"/>
                    </a:solidFill>
                  </a:defRPr>
                </a:lvl1pPr>
              </a:lstStyle>
              <a:p>
                <a:pPr hangingPunct="0"/>
                <a:r>
                  <a:rPr sz="1005" kern="0"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This is a good space for a short subtitle</a:t>
                </a:r>
                <a:endParaRPr sz="1005" kern="0"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" name="直接连接符 20484"/>
              <p:cNvSpPr/>
              <p:nvPr/>
            </p:nvSpPr>
            <p:spPr>
              <a:xfrm>
                <a:off x="98532" y="144286"/>
                <a:ext cx="10223199" cy="10755"/>
              </a:xfrm>
              <a:prstGeom prst="line">
                <a:avLst/>
              </a:prstGeom>
              <a:noFill/>
              <a:ln w="98425" cap="flat">
                <a:solidFill>
                  <a:srgbClr val="0070C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hangingPunct="0"/>
                <a:endParaRPr sz="180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8" name="图片 6" descr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65" y="45083"/>
              <a:ext cx="871221" cy="850229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9" name="文本框 7"/>
            <p:cNvSpPr txBox="1"/>
            <p:nvPr/>
          </p:nvSpPr>
          <p:spPr>
            <a:xfrm>
              <a:off x="0" y="45083"/>
              <a:ext cx="211514" cy="9198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5400">
                  <a:solidFill>
                    <a:srgbClr val="FFC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hangingPunct="0"/>
              <a:endParaRPr sz="5420" kern="0"/>
            </a:p>
          </p:txBody>
        </p:sp>
      </p:grp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 userDrawn="1"/>
        </p:nvGrpSpPr>
        <p:grpSpPr>
          <a:xfrm>
            <a:off x="298605" y="294500"/>
            <a:ext cx="11559593" cy="929849"/>
            <a:chOff x="0" y="45083"/>
            <a:chExt cx="11258560" cy="926403"/>
          </a:xfrm>
        </p:grpSpPr>
        <p:grpSp>
          <p:nvGrpSpPr>
            <p:cNvPr id="3" name="组合 3"/>
            <p:cNvGrpSpPr/>
            <p:nvPr/>
          </p:nvGrpSpPr>
          <p:grpSpPr>
            <a:xfrm>
              <a:off x="1370364" y="144286"/>
              <a:ext cx="9888196" cy="385885"/>
              <a:chOff x="433739" y="144286"/>
              <a:chExt cx="9888194" cy="385884"/>
            </a:xfrm>
          </p:grpSpPr>
          <p:sp>
            <p:nvSpPr>
              <p:cNvPr id="5" name="文本框 20482"/>
              <p:cNvSpPr txBox="1"/>
              <p:nvPr/>
            </p:nvSpPr>
            <p:spPr>
              <a:xfrm>
                <a:off x="433739" y="283311"/>
                <a:ext cx="2725988" cy="2468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1000">
                    <a:solidFill>
                      <a:srgbClr val="FFFFFF"/>
                    </a:solidFill>
                  </a:defRPr>
                </a:lvl1pPr>
              </a:lstStyle>
              <a:p>
                <a:pPr hangingPunct="0"/>
                <a:r>
                  <a:rPr sz="1005" kern="0"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This is a good space for a short subtitle</a:t>
                </a:r>
                <a:endParaRPr sz="1005" kern="0"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" name="直接连接符 20484"/>
              <p:cNvSpPr/>
              <p:nvPr/>
            </p:nvSpPr>
            <p:spPr>
              <a:xfrm>
                <a:off x="3022028" y="144286"/>
                <a:ext cx="7299905" cy="751"/>
              </a:xfrm>
              <a:prstGeom prst="line">
                <a:avLst/>
              </a:prstGeom>
              <a:noFill/>
              <a:ln w="98425" cap="flat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hangingPunct="0"/>
                <a:endParaRPr sz="180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7" name="文本框 14"/>
            <p:cNvSpPr txBox="1"/>
            <p:nvPr/>
          </p:nvSpPr>
          <p:spPr>
            <a:xfrm>
              <a:off x="939165" y="254623"/>
              <a:ext cx="1529717" cy="2312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900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hangingPunct="0"/>
              <a:r>
                <a:rPr lang="zh-CN" altLang="en-US" sz="905" kern="0" dirty="0"/>
                <a:t>品牌</a:t>
              </a:r>
              <a:endParaRPr lang="zh-CN" altLang="en-US" sz="905" kern="0" dirty="0"/>
            </a:p>
          </p:txBody>
        </p:sp>
        <p:pic>
          <p:nvPicPr>
            <p:cNvPr id="8" name="图片 6" descr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65" y="45083"/>
              <a:ext cx="871221" cy="850229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9" name="文本框 7"/>
            <p:cNvSpPr txBox="1"/>
            <p:nvPr/>
          </p:nvSpPr>
          <p:spPr>
            <a:xfrm>
              <a:off x="0" y="45083"/>
              <a:ext cx="906656" cy="9264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5400">
                  <a:solidFill>
                    <a:srgbClr val="FFC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hangingPunct="0"/>
              <a:r>
                <a:rPr sz="5420" kern="0"/>
                <a:t>0</a:t>
              </a:r>
              <a:r>
                <a:rPr lang="en-US" sz="5420" kern="0"/>
                <a:t>2</a:t>
              </a:r>
              <a:endParaRPr lang="en-US" sz="5420" kern="0"/>
            </a:p>
          </p:txBody>
        </p:sp>
      </p:grpSp>
      <p:sp>
        <p:nvSpPr>
          <p:cNvPr id="10" name="文本框 20481"/>
          <p:cNvSpPr txBox="1"/>
          <p:nvPr userDrawn="1"/>
        </p:nvSpPr>
        <p:spPr>
          <a:xfrm>
            <a:off x="1324089" y="249248"/>
            <a:ext cx="3106846" cy="3096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889" tIns="45889" rIns="45889" bIns="45889" numCol="1" anchor="t">
            <a:spAutoFit/>
          </a:bodyPr>
          <a:lstStyle/>
          <a:p>
            <a:pPr hangingPunct="0">
              <a:defRPr sz="1400" b="1">
                <a:solidFill>
                  <a:srgbClr val="808080"/>
                </a:solidFill>
              </a:defRPr>
            </a:pPr>
            <a:r>
              <a:rPr sz="1405" b="1" kern="0">
                <a:solidFill>
                  <a:srgbClr val="F4AA0A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        CHINA RESOURCES SANJIU</a:t>
            </a:r>
            <a:endParaRPr sz="1405" b="1" kern="0">
              <a:solidFill>
                <a:srgbClr val="F4AA0A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8"/>
          <p:cNvGrpSpPr/>
          <p:nvPr userDrawn="1"/>
        </p:nvGrpSpPr>
        <p:grpSpPr>
          <a:xfrm>
            <a:off x="298605" y="249249"/>
            <a:ext cx="11559593" cy="975100"/>
            <a:chOff x="0" y="-1"/>
            <a:chExt cx="11258560" cy="971487"/>
          </a:xfrm>
        </p:grpSpPr>
        <p:grpSp>
          <p:nvGrpSpPr>
            <p:cNvPr id="44" name="组合 6"/>
            <p:cNvGrpSpPr/>
            <p:nvPr/>
          </p:nvGrpSpPr>
          <p:grpSpPr>
            <a:xfrm>
              <a:off x="890905" y="-1"/>
              <a:ext cx="10367655" cy="530172"/>
              <a:chOff x="0" y="0"/>
              <a:chExt cx="10367654" cy="530170"/>
            </a:xfrm>
          </p:grpSpPr>
          <p:sp>
            <p:nvSpPr>
              <p:cNvPr id="41" name="文本框 20481"/>
              <p:cNvSpPr txBox="1"/>
              <p:nvPr/>
            </p:nvSpPr>
            <p:spPr>
              <a:xfrm>
                <a:off x="0" y="0"/>
                <a:ext cx="3206114" cy="30854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hangingPunct="0">
                  <a:defRPr sz="1400" b="1">
                    <a:solidFill>
                      <a:srgbClr val="FFFFFF"/>
                    </a:solidFill>
                  </a:defRPr>
                </a:pPr>
                <a:r>
                  <a:rPr lang="en-US" sz="1405" b="1" kern="0">
                    <a:solidFill>
                      <a:srgbClr val="F4AA0A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         </a:t>
                </a:r>
                <a:r>
                  <a:rPr sz="1405" b="1" kern="0">
                    <a:solidFill>
                      <a:srgbClr val="F4AA0A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CHINA RESOURCES SANJIU</a:t>
                </a:r>
                <a:endParaRPr sz="1405" b="1" kern="0">
                  <a:solidFill>
                    <a:srgbClr val="F4AA0A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" name="文本框 20482"/>
              <p:cNvSpPr txBox="1"/>
              <p:nvPr/>
            </p:nvSpPr>
            <p:spPr>
              <a:xfrm>
                <a:off x="479459" y="283311"/>
                <a:ext cx="2725988" cy="2468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1000">
                    <a:solidFill>
                      <a:srgbClr val="FFFFFF"/>
                    </a:solidFill>
                  </a:defRPr>
                </a:lvl1pPr>
              </a:lstStyle>
              <a:p>
                <a:pPr hangingPunct="0"/>
                <a:r>
                  <a:rPr sz="1005" kern="0"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This is a good space for a short subtitle</a:t>
                </a:r>
                <a:endParaRPr sz="1005" kern="0"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" name="直接连接符 20484"/>
              <p:cNvSpPr/>
              <p:nvPr/>
            </p:nvSpPr>
            <p:spPr>
              <a:xfrm>
                <a:off x="3067749" y="144286"/>
                <a:ext cx="7299905" cy="751"/>
              </a:xfrm>
              <a:prstGeom prst="line">
                <a:avLst/>
              </a:prstGeom>
              <a:noFill/>
              <a:ln w="98425" cap="flat">
                <a:solidFill>
                  <a:srgbClr val="F4AA0A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hangingPunct="0"/>
                <a:endParaRPr sz="180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5" name="文本框 14"/>
            <p:cNvSpPr txBox="1"/>
            <p:nvPr/>
          </p:nvSpPr>
          <p:spPr>
            <a:xfrm>
              <a:off x="939165" y="254623"/>
              <a:ext cx="1743077" cy="2312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9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hangingPunct="0"/>
              <a:r>
                <a:rPr sz="905" kern="0"/>
                <a:t>企业文化与社会责任</a:t>
              </a:r>
              <a:endParaRPr sz="905" kern="0"/>
            </a:p>
          </p:txBody>
        </p:sp>
        <p:pic>
          <p:nvPicPr>
            <p:cNvPr id="46" name="图片 7" descr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65" y="45083"/>
              <a:ext cx="871221" cy="850229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47" name="文本框 9"/>
            <p:cNvSpPr txBox="1"/>
            <p:nvPr/>
          </p:nvSpPr>
          <p:spPr>
            <a:xfrm>
              <a:off x="0" y="45083"/>
              <a:ext cx="906656" cy="9264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5400">
                  <a:solidFill>
                    <a:srgbClr val="FFC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hangingPunct="0"/>
              <a:r>
                <a:rPr sz="5420" kern="0"/>
                <a:t>03</a:t>
              </a:r>
              <a:endParaRPr sz="5420" kern="0"/>
            </a:p>
          </p:txBody>
        </p:sp>
      </p:grp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 userDrawn="1"/>
        </p:nvGrpSpPr>
        <p:grpSpPr>
          <a:xfrm>
            <a:off x="298605" y="249249"/>
            <a:ext cx="11559593" cy="975100"/>
            <a:chOff x="0" y="-1"/>
            <a:chExt cx="11258560" cy="971487"/>
          </a:xfrm>
        </p:grpSpPr>
        <p:grpSp>
          <p:nvGrpSpPr>
            <p:cNvPr id="3" name="组合 3"/>
            <p:cNvGrpSpPr/>
            <p:nvPr/>
          </p:nvGrpSpPr>
          <p:grpSpPr>
            <a:xfrm>
              <a:off x="980990" y="-1"/>
              <a:ext cx="10277570" cy="530172"/>
              <a:chOff x="44365" y="0"/>
              <a:chExt cx="10277568" cy="530170"/>
            </a:xfrm>
          </p:grpSpPr>
          <p:sp>
            <p:nvSpPr>
              <p:cNvPr id="4" name="文本框 20481"/>
              <p:cNvSpPr txBox="1"/>
              <p:nvPr/>
            </p:nvSpPr>
            <p:spPr>
              <a:xfrm>
                <a:off x="44365" y="0"/>
                <a:ext cx="3031184" cy="3085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hangingPunct="0">
                  <a:defRPr sz="1400" b="1">
                    <a:solidFill>
                      <a:srgbClr val="808080"/>
                    </a:solidFill>
                  </a:defRPr>
                </a:pPr>
                <a:r>
                  <a:rPr sz="1405" b="1" kern="0">
                    <a:solidFill>
                      <a:srgbClr val="F4AA0A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        CHINA RESOURCES SANJIU</a:t>
                </a:r>
                <a:endParaRPr sz="1405" b="1" kern="0">
                  <a:solidFill>
                    <a:srgbClr val="F4AA0A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" name="文本框 20482"/>
              <p:cNvSpPr txBox="1"/>
              <p:nvPr/>
            </p:nvSpPr>
            <p:spPr>
              <a:xfrm>
                <a:off x="433739" y="283311"/>
                <a:ext cx="2725988" cy="2468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1000">
                    <a:solidFill>
                      <a:srgbClr val="FFFFFF"/>
                    </a:solidFill>
                  </a:defRPr>
                </a:lvl1pPr>
              </a:lstStyle>
              <a:p>
                <a:pPr hangingPunct="0"/>
                <a:r>
                  <a:rPr sz="1005" kern="0"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This is a good space for a short subtitle</a:t>
                </a:r>
                <a:endParaRPr sz="1005" kern="0"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" name="直接连接符 20484"/>
              <p:cNvSpPr/>
              <p:nvPr/>
            </p:nvSpPr>
            <p:spPr>
              <a:xfrm>
                <a:off x="3022028" y="144286"/>
                <a:ext cx="7299905" cy="751"/>
              </a:xfrm>
              <a:prstGeom prst="line">
                <a:avLst/>
              </a:prstGeom>
              <a:noFill/>
              <a:ln w="98425" cap="flat">
                <a:solidFill>
                  <a:srgbClr val="0070C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hangingPunct="0"/>
                <a:endParaRPr sz="180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7" name="文本框 14"/>
            <p:cNvSpPr txBox="1"/>
            <p:nvPr/>
          </p:nvSpPr>
          <p:spPr>
            <a:xfrm>
              <a:off x="939165" y="254623"/>
              <a:ext cx="1529717" cy="2312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900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hangingPunct="0"/>
              <a:r>
                <a:rPr sz="905" kern="0"/>
                <a:t>华润三九概况</a:t>
              </a:r>
              <a:endParaRPr sz="905" kern="0"/>
            </a:p>
          </p:txBody>
        </p:sp>
        <p:pic>
          <p:nvPicPr>
            <p:cNvPr id="8" name="图片 6" descr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65" y="45083"/>
              <a:ext cx="871221" cy="850229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9" name="文本框 7"/>
            <p:cNvSpPr txBox="1"/>
            <p:nvPr/>
          </p:nvSpPr>
          <p:spPr>
            <a:xfrm>
              <a:off x="0" y="45083"/>
              <a:ext cx="906656" cy="9264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5400">
                  <a:solidFill>
                    <a:srgbClr val="FFC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hangingPunct="0"/>
              <a:r>
                <a:rPr sz="5420" kern="0"/>
                <a:t>01</a:t>
              </a:r>
              <a:endParaRPr sz="5420" kern="0"/>
            </a:p>
          </p:txBody>
        </p:sp>
      </p:grpSp>
      <p:pic>
        <p:nvPicPr>
          <p:cNvPr id="11" name="图片 10" descr="di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66819" y="1147250"/>
            <a:ext cx="3025181" cy="571138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 userDrawn="1"/>
        </p:nvGrpSpPr>
        <p:grpSpPr>
          <a:xfrm>
            <a:off x="298605" y="294500"/>
            <a:ext cx="11559593" cy="929849"/>
            <a:chOff x="0" y="45083"/>
            <a:chExt cx="11258560" cy="926403"/>
          </a:xfrm>
        </p:grpSpPr>
        <p:grpSp>
          <p:nvGrpSpPr>
            <p:cNvPr id="3" name="组合 3"/>
            <p:cNvGrpSpPr/>
            <p:nvPr/>
          </p:nvGrpSpPr>
          <p:grpSpPr>
            <a:xfrm>
              <a:off x="1370364" y="144286"/>
              <a:ext cx="9888196" cy="385885"/>
              <a:chOff x="433739" y="144286"/>
              <a:chExt cx="9888194" cy="385884"/>
            </a:xfrm>
          </p:grpSpPr>
          <p:sp>
            <p:nvSpPr>
              <p:cNvPr id="5" name="文本框 20482"/>
              <p:cNvSpPr txBox="1"/>
              <p:nvPr/>
            </p:nvSpPr>
            <p:spPr>
              <a:xfrm>
                <a:off x="433739" y="283311"/>
                <a:ext cx="2725988" cy="2468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1000">
                    <a:solidFill>
                      <a:srgbClr val="FFFFFF"/>
                    </a:solidFill>
                  </a:defRPr>
                </a:lvl1pPr>
              </a:lstStyle>
              <a:p>
                <a:pPr hangingPunct="0"/>
                <a:r>
                  <a:rPr sz="1005" kern="0"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This is a good space for a short subtitle</a:t>
                </a:r>
                <a:endParaRPr sz="1005" kern="0"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" name="直接连接符 20484"/>
              <p:cNvSpPr/>
              <p:nvPr/>
            </p:nvSpPr>
            <p:spPr>
              <a:xfrm>
                <a:off x="3022028" y="144286"/>
                <a:ext cx="7299905" cy="751"/>
              </a:xfrm>
              <a:prstGeom prst="line">
                <a:avLst/>
              </a:prstGeom>
              <a:noFill/>
              <a:ln w="98425" cap="flat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hangingPunct="0"/>
                <a:endParaRPr sz="180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7" name="文本框 14"/>
            <p:cNvSpPr txBox="1"/>
            <p:nvPr/>
          </p:nvSpPr>
          <p:spPr>
            <a:xfrm>
              <a:off x="939165" y="254623"/>
              <a:ext cx="1529717" cy="2312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900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hangingPunct="0"/>
              <a:r>
                <a:rPr lang="zh-CN" altLang="en-US" sz="905" kern="0" dirty="0"/>
                <a:t>品牌</a:t>
              </a:r>
              <a:endParaRPr lang="zh-CN" altLang="en-US" sz="905" kern="0" dirty="0"/>
            </a:p>
          </p:txBody>
        </p:sp>
        <p:pic>
          <p:nvPicPr>
            <p:cNvPr id="8" name="图片 6" descr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65" y="45083"/>
              <a:ext cx="871221" cy="850229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9" name="文本框 7"/>
            <p:cNvSpPr txBox="1"/>
            <p:nvPr/>
          </p:nvSpPr>
          <p:spPr>
            <a:xfrm>
              <a:off x="0" y="45083"/>
              <a:ext cx="906656" cy="9264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5400">
                  <a:solidFill>
                    <a:srgbClr val="FFC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hangingPunct="0"/>
              <a:r>
                <a:rPr sz="5420" kern="0"/>
                <a:t>0</a:t>
              </a:r>
              <a:r>
                <a:rPr lang="en-US" sz="5420" kern="0"/>
                <a:t>2</a:t>
              </a:r>
              <a:endParaRPr lang="en-US" sz="5420" kern="0"/>
            </a:p>
          </p:txBody>
        </p:sp>
      </p:grpSp>
      <p:sp>
        <p:nvSpPr>
          <p:cNvPr id="10" name="文本框 20481"/>
          <p:cNvSpPr txBox="1"/>
          <p:nvPr userDrawn="1"/>
        </p:nvSpPr>
        <p:spPr>
          <a:xfrm>
            <a:off x="1324089" y="249248"/>
            <a:ext cx="3106846" cy="3096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889" tIns="45889" rIns="45889" bIns="45889" numCol="1" anchor="t">
            <a:spAutoFit/>
          </a:bodyPr>
          <a:lstStyle/>
          <a:p>
            <a:pPr hangingPunct="0">
              <a:defRPr sz="1400" b="1">
                <a:solidFill>
                  <a:srgbClr val="808080"/>
                </a:solidFill>
              </a:defRPr>
            </a:pPr>
            <a:r>
              <a:rPr sz="1405" b="1" kern="0">
                <a:solidFill>
                  <a:srgbClr val="F4AA0A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        CHINA RESOURCES SANJIU</a:t>
            </a:r>
            <a:endParaRPr sz="1405" b="1" kern="0">
              <a:solidFill>
                <a:srgbClr val="F4AA0A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2" name="图片 11" descr="di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66819" y="1147250"/>
            <a:ext cx="3025181" cy="571138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8"/>
          <p:cNvGrpSpPr/>
          <p:nvPr userDrawn="1"/>
        </p:nvGrpSpPr>
        <p:grpSpPr>
          <a:xfrm>
            <a:off x="298605" y="249249"/>
            <a:ext cx="11559593" cy="975100"/>
            <a:chOff x="0" y="-1"/>
            <a:chExt cx="11258560" cy="971487"/>
          </a:xfrm>
        </p:grpSpPr>
        <p:grpSp>
          <p:nvGrpSpPr>
            <p:cNvPr id="44" name="组合 6"/>
            <p:cNvGrpSpPr/>
            <p:nvPr/>
          </p:nvGrpSpPr>
          <p:grpSpPr>
            <a:xfrm>
              <a:off x="890905" y="-1"/>
              <a:ext cx="10367655" cy="530172"/>
              <a:chOff x="0" y="0"/>
              <a:chExt cx="10367654" cy="530170"/>
            </a:xfrm>
          </p:grpSpPr>
          <p:sp>
            <p:nvSpPr>
              <p:cNvPr id="41" name="文本框 20481"/>
              <p:cNvSpPr txBox="1"/>
              <p:nvPr/>
            </p:nvSpPr>
            <p:spPr>
              <a:xfrm>
                <a:off x="0" y="0"/>
                <a:ext cx="3206114" cy="30854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hangingPunct="0">
                  <a:defRPr sz="1400" b="1">
                    <a:solidFill>
                      <a:srgbClr val="FFFFFF"/>
                    </a:solidFill>
                  </a:defRPr>
                </a:pPr>
                <a:r>
                  <a:rPr lang="en-US" sz="1405" b="1" kern="0">
                    <a:solidFill>
                      <a:srgbClr val="F4AA0A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         </a:t>
                </a:r>
                <a:r>
                  <a:rPr sz="1405" b="1" kern="0">
                    <a:solidFill>
                      <a:srgbClr val="F4AA0A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 CHINA RESOURCES SANJIU</a:t>
                </a:r>
                <a:endParaRPr sz="1405" b="1" kern="0">
                  <a:solidFill>
                    <a:srgbClr val="F4AA0A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" name="文本框 20482"/>
              <p:cNvSpPr txBox="1"/>
              <p:nvPr/>
            </p:nvSpPr>
            <p:spPr>
              <a:xfrm>
                <a:off x="479459" y="283311"/>
                <a:ext cx="2725988" cy="2468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1000">
                    <a:solidFill>
                      <a:srgbClr val="FFFFFF"/>
                    </a:solidFill>
                  </a:defRPr>
                </a:lvl1pPr>
              </a:lstStyle>
              <a:p>
                <a:pPr hangingPunct="0"/>
                <a:r>
                  <a:rPr sz="1005" kern="0"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This is a good space for a short subtitle</a:t>
                </a:r>
                <a:endParaRPr sz="1005" kern="0"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" name="直接连接符 20484"/>
              <p:cNvSpPr/>
              <p:nvPr/>
            </p:nvSpPr>
            <p:spPr>
              <a:xfrm>
                <a:off x="3067749" y="144286"/>
                <a:ext cx="7299905" cy="751"/>
              </a:xfrm>
              <a:prstGeom prst="line">
                <a:avLst/>
              </a:prstGeom>
              <a:noFill/>
              <a:ln w="98425" cap="flat">
                <a:solidFill>
                  <a:srgbClr val="F4AA0A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hangingPunct="0"/>
                <a:endParaRPr sz="180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5" name="文本框 14"/>
            <p:cNvSpPr txBox="1"/>
            <p:nvPr/>
          </p:nvSpPr>
          <p:spPr>
            <a:xfrm>
              <a:off x="939165" y="254623"/>
              <a:ext cx="1743077" cy="2312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9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hangingPunct="0"/>
              <a:r>
                <a:rPr sz="905" kern="0"/>
                <a:t>企业文化与社会责任</a:t>
              </a:r>
              <a:endParaRPr sz="905" kern="0"/>
            </a:p>
          </p:txBody>
        </p:sp>
        <p:pic>
          <p:nvPicPr>
            <p:cNvPr id="46" name="图片 7" descr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65" y="45083"/>
              <a:ext cx="871221" cy="850229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47" name="文本框 9"/>
            <p:cNvSpPr txBox="1"/>
            <p:nvPr/>
          </p:nvSpPr>
          <p:spPr>
            <a:xfrm>
              <a:off x="0" y="45083"/>
              <a:ext cx="906656" cy="9264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5400">
                  <a:solidFill>
                    <a:srgbClr val="FFC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hangingPunct="0"/>
              <a:r>
                <a:rPr sz="5420" kern="0"/>
                <a:t>03</a:t>
              </a:r>
              <a:endParaRPr sz="5420" kern="0"/>
            </a:p>
          </p:txBody>
        </p:sp>
      </p:grpSp>
      <p:pic>
        <p:nvPicPr>
          <p:cNvPr id="12" name="图片 11" descr="di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66819" y="1147250"/>
            <a:ext cx="3025181" cy="571138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346038" y="6372062"/>
            <a:ext cx="237461" cy="215499"/>
          </a:xfrm>
          <a:prstGeom prst="rect">
            <a:avLst/>
          </a:prstGeom>
        </p:spPr>
        <p:txBody>
          <a:bodyPr/>
          <a:lstStyle/>
          <a:p>
            <a:pPr hangingPunct="0"/>
            <a:fld id="{86CB4B4D-7CA3-9044-876B-883B54F8677D}" type="slidenum">
              <a:rPr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</a:fld>
            <a:endParaRPr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图片占位符 2"/>
          <p:cNvSpPr>
            <a:spLocks noGrp="1"/>
          </p:cNvSpPr>
          <p:nvPr>
            <p:ph type="pic" sz="half" idx="21"/>
          </p:nvPr>
        </p:nvSpPr>
        <p:spPr>
          <a:xfrm>
            <a:off x="608709" y="1556884"/>
            <a:ext cx="5235746" cy="46129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91" name="正文级别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353635" y="1556884"/>
            <a:ext cx="5229864" cy="4612991"/>
          </a:xfrm>
          <a:prstGeom prst="rect">
            <a:avLst/>
          </a:prstGeom>
        </p:spPr>
        <p:txBody>
          <a:bodyPr/>
          <a:lstStyle>
            <a:lvl1pPr>
              <a:buSzTx/>
              <a:buFontTx/>
              <a:buNone/>
              <a:defRPr sz="1505"/>
            </a:lvl1pPr>
            <a:lvl2pPr marL="686435" indent="-228600">
              <a:buFontTx/>
              <a:defRPr sz="1505"/>
            </a:lvl2pPr>
            <a:lvl3pPr marL="1144270" indent="-228600">
              <a:buFontTx/>
              <a:defRPr sz="1505"/>
            </a:lvl3pPr>
            <a:lvl4pPr marL="1637030" indent="-264160">
              <a:buFontTx/>
              <a:defRPr sz="1505"/>
            </a:lvl4pPr>
            <a:lvl5pPr marL="2094230" indent="-264160">
              <a:buFontTx/>
              <a:defRPr sz="1505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2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608709" y="609058"/>
            <a:ext cx="10974791" cy="706365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9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346038" y="6372062"/>
            <a:ext cx="237461" cy="215499"/>
          </a:xfrm>
          <a:prstGeom prst="rect">
            <a:avLst/>
          </a:prstGeom>
        </p:spPr>
        <p:txBody>
          <a:bodyPr/>
          <a:lstStyle/>
          <a:p>
            <a:pPr hangingPunct="0"/>
            <a:fld id="{86CB4B4D-7CA3-9044-876B-883B54F8677D}" type="slidenum">
              <a:rPr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</a:fld>
            <a:endParaRPr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单击此处编辑标题"/>
          <p:cNvSpPr txBox="1">
            <a:spLocks noGrp="1"/>
          </p:cNvSpPr>
          <p:nvPr>
            <p:ph type="title" hasCustomPrompt="1"/>
          </p:nvPr>
        </p:nvSpPr>
        <p:spPr>
          <a:xfrm>
            <a:off x="10240014" y="915390"/>
            <a:ext cx="1044533" cy="5034648"/>
          </a:xfrm>
          <a:prstGeom prst="rect">
            <a:avLst/>
          </a:prstGeom>
        </p:spPr>
        <p:txBody>
          <a:bodyPr vert="eaVert" lIns="46799" tIns="46799" rIns="46799" bIns="46799"/>
          <a:lstStyle>
            <a:lvl1pPr>
              <a:defRPr sz="2710"/>
            </a:lvl1pPr>
          </a:lstStyle>
          <a:p>
            <a:r>
              <a:t>单击此处编辑标题</a:t>
            </a:r>
          </a:p>
        </p:txBody>
      </p:sp>
      <p:sp>
        <p:nvSpPr>
          <p:cNvPr id="101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914865" y="915390"/>
            <a:ext cx="9173874" cy="5034648"/>
          </a:xfrm>
          <a:prstGeom prst="rect">
            <a:avLst/>
          </a:prstGeom>
        </p:spPr>
        <p:txBody>
          <a:bodyPr vert="eaVert"/>
          <a:lstStyle>
            <a:lvl1pPr>
              <a:defRPr spc="301"/>
            </a:lvl1pPr>
            <a:lvl2pPr>
              <a:defRPr spc="301"/>
            </a:lvl2pPr>
            <a:lvl3pPr>
              <a:defRPr spc="301"/>
            </a:lvl3pPr>
            <a:lvl4pPr>
              <a:defRPr spc="301"/>
            </a:lvl4pPr>
            <a:lvl5pPr>
              <a:defRPr spc="301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0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346038" y="6372062"/>
            <a:ext cx="237461" cy="215499"/>
          </a:xfrm>
          <a:prstGeom prst="rect">
            <a:avLst/>
          </a:prstGeom>
        </p:spPr>
        <p:txBody>
          <a:bodyPr/>
          <a:lstStyle/>
          <a:p>
            <a:pPr hangingPunct="0"/>
            <a:fld id="{86CB4B4D-7CA3-9044-876B-883B54F8677D}" type="slidenum">
              <a:rPr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</a:fld>
            <a:endParaRPr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608709" y="774839"/>
            <a:ext cx="10978392" cy="5488740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1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346038" y="6372062"/>
            <a:ext cx="237461" cy="215499"/>
          </a:xfrm>
          <a:prstGeom prst="rect">
            <a:avLst/>
          </a:prstGeom>
        </p:spPr>
        <p:txBody>
          <a:bodyPr/>
          <a:lstStyle/>
          <a:p>
            <a:pPr hangingPunct="0"/>
            <a:fld id="{86CB4B4D-7CA3-9044-876B-883B54F8677D}" type="slidenum">
              <a:rPr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</a:fld>
            <a:endParaRPr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单击此处编辑标题"/>
          <p:cNvSpPr txBox="1">
            <a:spLocks noGrp="1"/>
          </p:cNvSpPr>
          <p:nvPr>
            <p:ph type="title" hasCustomPrompt="1"/>
          </p:nvPr>
        </p:nvSpPr>
        <p:spPr>
          <a:xfrm>
            <a:off x="1199410" y="2486690"/>
            <a:ext cx="9804195" cy="1019904"/>
          </a:xfrm>
          <a:prstGeom prst="rect">
            <a:avLst/>
          </a:prstGeom>
        </p:spPr>
        <p:txBody>
          <a:bodyPr lIns="46799" tIns="46799" rIns="46799" bIns="46799" anchor="t"/>
          <a:lstStyle>
            <a:lvl1pPr algn="ctr">
              <a:defRPr sz="5920"/>
            </a:lvl1pPr>
          </a:lstStyle>
          <a:p>
            <a:r>
              <a:t>单击此处编辑标题</a:t>
            </a:r>
          </a:p>
        </p:txBody>
      </p:sp>
      <p:sp>
        <p:nvSpPr>
          <p:cNvPr id="118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99410" y="3564255"/>
            <a:ext cx="9804195" cy="472112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buSzTx/>
              <a:buFontTx/>
              <a:buNone/>
              <a:defRPr sz="2310" spc="201"/>
            </a:lvl1pPr>
            <a:lvl2pPr marL="808355" indent="-350520" algn="ctr">
              <a:lnSpc>
                <a:spcPct val="110000"/>
              </a:lnSpc>
              <a:buFontTx/>
              <a:defRPr sz="2310" spc="201"/>
            </a:lvl2pPr>
            <a:lvl3pPr marL="1265555" indent="-350520" algn="ctr">
              <a:lnSpc>
                <a:spcPct val="110000"/>
              </a:lnSpc>
              <a:buFontTx/>
              <a:defRPr sz="2310" spc="201"/>
            </a:lvl3pPr>
            <a:lvl4pPr marL="1777365" indent="-404495" algn="ctr">
              <a:lnSpc>
                <a:spcPct val="110000"/>
              </a:lnSpc>
              <a:buFontTx/>
              <a:defRPr sz="2310" spc="201"/>
            </a:lvl4pPr>
            <a:lvl5pPr marL="2235200" indent="-404495" algn="ctr">
              <a:lnSpc>
                <a:spcPct val="110000"/>
              </a:lnSpc>
              <a:buFontTx/>
              <a:defRPr sz="2310" spc="201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1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346038" y="6372062"/>
            <a:ext cx="237461" cy="215499"/>
          </a:xfrm>
          <a:prstGeom prst="rect">
            <a:avLst/>
          </a:prstGeom>
        </p:spPr>
        <p:txBody>
          <a:bodyPr/>
          <a:lstStyle/>
          <a:p>
            <a:pPr hangingPunct="0"/>
            <a:fld id="{86CB4B4D-7CA3-9044-876B-883B54F8677D}" type="slidenum">
              <a:rPr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</a:fld>
            <a:endParaRPr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60612" y="6379980"/>
            <a:ext cx="2816548" cy="366482"/>
          </a:xfrm>
        </p:spPr>
        <p:txBody>
          <a:bodyPr/>
          <a:lstStyle/>
          <a:p>
            <a:pPr hangingPunct="0"/>
            <a:fld id="{82F288E0-7875-42C4-84C8-98DBBD3BF4D2}" type="datetimeFigureOut">
              <a:rPr lang="zh-CN" altLang="en-US" kern="0" smtClea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</a:fld>
            <a:endParaRPr lang="zh-CN" altLang="en-US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46584" y="6379980"/>
            <a:ext cx="4224821" cy="366482"/>
          </a:xfrm>
        </p:spPr>
        <p:txBody>
          <a:bodyPr/>
          <a:lstStyle/>
          <a:p>
            <a:pPr hangingPunct="0"/>
            <a:endParaRPr lang="zh-CN" altLang="en-US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840830" y="6379980"/>
            <a:ext cx="2816548" cy="366482"/>
          </a:xfrm>
        </p:spPr>
        <p:txBody>
          <a:bodyPr/>
          <a:lstStyle/>
          <a:p>
            <a:pPr hangingPunct="0"/>
            <a:fld id="{7D9BB5D0-35E4-459D-AEF3-FE4D7C45CC19}" type="slidenum">
              <a:rPr lang="zh-CN" altLang="en-US" kern="0" smtClea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</a:fld>
            <a:endParaRPr lang="zh-CN" altLang="en-US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med"/>
  <p:txStyles>
    <p:titleStyle>
      <a:lvl1pPr marL="0" marR="0" indent="0" algn="l" defTabSz="91503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515" b="1" i="0" u="none" strike="noStrike" cap="none" spc="301" baseline="0">
          <a:solidFill>
            <a:srgbClr val="262626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L="0" marR="0" indent="0" algn="l" defTabSz="91503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515" b="1" i="0" u="none" strike="noStrike" cap="none" spc="301" baseline="0">
          <a:solidFill>
            <a:srgbClr val="262626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L="0" marR="0" indent="0" algn="l" defTabSz="91503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515" b="1" i="0" u="none" strike="noStrike" cap="none" spc="301" baseline="0">
          <a:solidFill>
            <a:srgbClr val="262626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L="0" marR="0" indent="0" algn="l" defTabSz="91503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515" b="1" i="0" u="none" strike="noStrike" cap="none" spc="301" baseline="0">
          <a:solidFill>
            <a:srgbClr val="262626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L="0" marR="0" indent="0" algn="l" defTabSz="91503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515" b="1" i="0" u="none" strike="noStrike" cap="none" spc="301" baseline="0">
          <a:solidFill>
            <a:srgbClr val="262626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L="0" marR="0" indent="0" algn="l" defTabSz="91503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515" b="1" i="0" u="none" strike="noStrike" cap="none" spc="301" baseline="0">
          <a:solidFill>
            <a:srgbClr val="262626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L="0" marR="0" indent="0" algn="l" defTabSz="91503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515" b="1" i="0" u="none" strike="noStrike" cap="none" spc="301" baseline="0">
          <a:solidFill>
            <a:srgbClr val="262626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L="0" marR="0" indent="0" algn="l" defTabSz="91503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515" b="1" i="0" u="none" strike="noStrike" cap="none" spc="301" baseline="0">
          <a:solidFill>
            <a:srgbClr val="262626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L="0" marR="0" indent="0" algn="l" defTabSz="91503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515" b="1" i="0" u="none" strike="noStrike" cap="none" spc="301" baseline="0">
          <a:solidFill>
            <a:srgbClr val="262626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lvl1pPr marL="228600" marR="0" indent="-228600" algn="l" defTabSz="915035" rtl="0" latinLnBrk="0">
        <a:lnSpc>
          <a:spcPct val="130000"/>
        </a:lnSpc>
        <a:spcBef>
          <a:spcPts val="1005"/>
        </a:spcBef>
        <a:spcAft>
          <a:spcPts val="0"/>
        </a:spcAft>
        <a:buClrTx/>
        <a:buSzPct val="100000"/>
        <a:buFont typeface="Arial" panose="020B0604020202020204"/>
        <a:buChar char="●"/>
        <a:defRPr sz="1705" b="0" i="0" u="none" strike="noStrike" cap="none" spc="151" baseline="0">
          <a:solidFill>
            <a:srgbClr val="595959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L="716915" marR="0" indent="-259715" algn="l" defTabSz="915035" rtl="0" latinLnBrk="0">
        <a:lnSpc>
          <a:spcPct val="130000"/>
        </a:lnSpc>
        <a:spcBef>
          <a:spcPts val="1005"/>
        </a:spcBef>
        <a:spcAft>
          <a:spcPts val="0"/>
        </a:spcAft>
        <a:buClrTx/>
        <a:buSzPct val="100000"/>
        <a:buFont typeface="Arial" panose="020B0604020202020204"/>
        <a:buChar char="●"/>
        <a:defRPr sz="1705" b="0" i="0" u="none" strike="noStrike" cap="none" spc="151" baseline="0">
          <a:solidFill>
            <a:srgbClr val="595959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L="1174750" marR="0" indent="-259715" algn="l" defTabSz="915035" rtl="0" latinLnBrk="0">
        <a:lnSpc>
          <a:spcPct val="130000"/>
        </a:lnSpc>
        <a:spcBef>
          <a:spcPts val="1005"/>
        </a:spcBef>
        <a:spcAft>
          <a:spcPts val="0"/>
        </a:spcAft>
        <a:buClrTx/>
        <a:buSzPct val="100000"/>
        <a:buFont typeface="Arial" panose="020B0604020202020204"/>
        <a:buChar char="●"/>
        <a:defRPr sz="1705" b="0" i="0" u="none" strike="noStrike" cap="none" spc="151" baseline="0">
          <a:solidFill>
            <a:srgbClr val="595959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L="1671955" marR="0" indent="-299085" algn="l" defTabSz="915035" rtl="0" latinLnBrk="0">
        <a:lnSpc>
          <a:spcPct val="130000"/>
        </a:lnSpc>
        <a:spcBef>
          <a:spcPts val="1005"/>
        </a:spcBef>
        <a:spcAft>
          <a:spcPts val="0"/>
        </a:spcAft>
        <a:buClrTx/>
        <a:buSzPct val="100000"/>
        <a:buFont typeface="Arial" panose="020B0604020202020204"/>
        <a:buChar char="•"/>
        <a:defRPr sz="1705" b="0" i="0" u="none" strike="noStrike" cap="none" spc="151" baseline="0">
          <a:solidFill>
            <a:srgbClr val="595959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L="2129155" marR="0" indent="-299085" algn="l" defTabSz="915035" rtl="0" latinLnBrk="0">
        <a:lnSpc>
          <a:spcPct val="130000"/>
        </a:lnSpc>
        <a:spcBef>
          <a:spcPts val="1005"/>
        </a:spcBef>
        <a:spcAft>
          <a:spcPts val="0"/>
        </a:spcAft>
        <a:buClrTx/>
        <a:buSzPct val="100000"/>
        <a:buFont typeface="Arial" panose="020B0604020202020204"/>
        <a:buChar char="•"/>
        <a:defRPr sz="1705" b="0" i="0" u="none" strike="noStrike" cap="none" spc="151" baseline="0">
          <a:solidFill>
            <a:srgbClr val="595959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L="2517775" marR="0" indent="-228600" algn="l" defTabSz="915035" rtl="0" latinLnBrk="0">
        <a:lnSpc>
          <a:spcPct val="130000"/>
        </a:lnSpc>
        <a:spcBef>
          <a:spcPts val="1005"/>
        </a:spcBef>
        <a:spcAft>
          <a:spcPts val="0"/>
        </a:spcAft>
        <a:buClrTx/>
        <a:buSzPct val="100000"/>
        <a:buFont typeface="Arial" panose="020B0604020202020204"/>
        <a:buChar char="•"/>
        <a:defRPr sz="1705" b="0" i="0" u="none" strike="noStrike" cap="none" spc="151" baseline="0">
          <a:solidFill>
            <a:srgbClr val="595959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L="2974975" marR="0" indent="-228600" algn="l" defTabSz="915035" rtl="0" latinLnBrk="0">
        <a:lnSpc>
          <a:spcPct val="130000"/>
        </a:lnSpc>
        <a:spcBef>
          <a:spcPts val="1005"/>
        </a:spcBef>
        <a:spcAft>
          <a:spcPts val="0"/>
        </a:spcAft>
        <a:buClrTx/>
        <a:buSzPct val="100000"/>
        <a:buFont typeface="Arial" panose="020B0604020202020204"/>
        <a:buChar char="•"/>
        <a:defRPr sz="1705" b="0" i="0" u="none" strike="noStrike" cap="none" spc="151" baseline="0">
          <a:solidFill>
            <a:srgbClr val="595959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L="3432810" marR="0" indent="-228600" algn="l" defTabSz="915035" rtl="0" latinLnBrk="0">
        <a:lnSpc>
          <a:spcPct val="130000"/>
        </a:lnSpc>
        <a:spcBef>
          <a:spcPts val="1005"/>
        </a:spcBef>
        <a:spcAft>
          <a:spcPts val="0"/>
        </a:spcAft>
        <a:buClrTx/>
        <a:buSzPct val="100000"/>
        <a:buFont typeface="Arial" panose="020B0604020202020204"/>
        <a:buChar char="•"/>
        <a:defRPr sz="1705" b="0" i="0" u="none" strike="noStrike" cap="none" spc="151" baseline="0">
          <a:solidFill>
            <a:srgbClr val="595959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L="3890645" marR="0" indent="-228600" algn="l" defTabSz="915035" rtl="0" latinLnBrk="0">
        <a:lnSpc>
          <a:spcPct val="130000"/>
        </a:lnSpc>
        <a:spcBef>
          <a:spcPts val="1005"/>
        </a:spcBef>
        <a:spcAft>
          <a:spcPts val="0"/>
        </a:spcAft>
        <a:buClrTx/>
        <a:buSzPct val="100000"/>
        <a:buFont typeface="Arial" panose="020B0604020202020204"/>
        <a:buChar char="•"/>
        <a:defRPr sz="1705" b="0" i="0" u="none" strike="noStrike" cap="none" spc="151" baseline="0">
          <a:solidFill>
            <a:srgbClr val="595959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lvl1pPr marL="0" marR="0" indent="0" algn="r" defTabSz="9175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1pPr>
      <a:lvl2pPr marL="0" marR="0" indent="459105" algn="r" defTabSz="9175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2pPr>
      <a:lvl3pPr marL="0" marR="0" indent="917575" algn="r" defTabSz="9175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3pPr>
      <a:lvl4pPr marL="0" marR="0" indent="1376680" algn="r" defTabSz="9175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4pPr>
      <a:lvl5pPr marL="0" marR="0" indent="1835785" algn="r" defTabSz="9175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5pPr>
      <a:lvl6pPr marL="0" marR="0" indent="2294255" algn="r" defTabSz="9175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6pPr>
      <a:lvl7pPr marL="0" marR="0" indent="2753360" algn="r" defTabSz="9175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7pPr>
      <a:lvl8pPr marL="0" marR="0" indent="3212465" algn="r" defTabSz="9175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8pPr>
      <a:lvl9pPr marL="0" marR="0" indent="3670935" algn="r" defTabSz="9175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5" Type="http://schemas.openxmlformats.org/officeDocument/2006/relationships/slideLayout" Target="../slideLayouts/slideLayout13.xml"/><Relationship Id="rId14" Type="http://schemas.openxmlformats.org/officeDocument/2006/relationships/image" Target="../media/image6.png"/><Relationship Id="rId13" Type="http://schemas.openxmlformats.org/officeDocument/2006/relationships/image" Target="../media/image5.jpeg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矩形 6"/>
          <p:cNvGrpSpPr/>
          <p:nvPr/>
        </p:nvGrpSpPr>
        <p:grpSpPr>
          <a:xfrm>
            <a:off x="0" y="-6826"/>
            <a:ext cx="12191999" cy="6871652"/>
            <a:chOff x="-1" y="0"/>
            <a:chExt cx="11879265" cy="6846888"/>
          </a:xfrm>
          <a:solidFill>
            <a:srgbClr val="007DD5"/>
          </a:solidFill>
        </p:grpSpPr>
        <p:sp>
          <p:nvSpPr>
            <p:cNvPr id="10" name="矩形"/>
            <p:cNvSpPr/>
            <p:nvPr/>
          </p:nvSpPr>
          <p:spPr>
            <a:xfrm>
              <a:off x="-1" y="0"/>
              <a:ext cx="11879265" cy="6846888"/>
            </a:xfrm>
            <a:prstGeom prst="rect">
              <a:avLst/>
            </a:prstGeom>
            <a:grpFill/>
            <a:ln w="12700" cap="flat">
              <a:solidFill>
                <a:srgbClr val="466DA8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marL="0" marR="0" indent="0" algn="r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900" b="0" i="0" u="none" strike="noStrike" cap="none" spc="0" baseline="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  <a:sym typeface="Arial" panose="020B0604020202020204"/>
                </a:defRPr>
              </a:lvl1pPr>
              <a:lvl2pPr marL="0" marR="0" indent="457200" algn="r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900" b="0" i="0" u="none" strike="noStrike" cap="none" spc="0" baseline="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  <a:sym typeface="Arial" panose="020B0604020202020204"/>
                </a:defRPr>
              </a:lvl2pPr>
              <a:lvl3pPr marL="0" marR="0" indent="914400" algn="r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900" b="0" i="0" u="none" strike="noStrike" cap="none" spc="0" baseline="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  <a:sym typeface="Arial" panose="020B0604020202020204"/>
                </a:defRPr>
              </a:lvl3pPr>
              <a:lvl4pPr marL="0" marR="0" indent="1371600" algn="r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900" b="0" i="0" u="none" strike="noStrike" cap="none" spc="0" baseline="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  <a:sym typeface="Arial" panose="020B0604020202020204"/>
                </a:defRPr>
              </a:lvl4pPr>
              <a:lvl5pPr marL="0" marR="0" indent="1828800" algn="r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900" b="0" i="0" u="none" strike="noStrike" cap="none" spc="0" baseline="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  <a:sym typeface="Arial" panose="020B0604020202020204"/>
                </a:defRPr>
              </a:lvl5pPr>
              <a:lvl6pPr marL="0" marR="0" indent="2286000" algn="r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900" b="0" i="0" u="none" strike="noStrike" cap="none" spc="0" baseline="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  <a:sym typeface="Arial" panose="020B0604020202020204"/>
                </a:defRPr>
              </a:lvl6pPr>
              <a:lvl7pPr marL="0" marR="0" indent="2743200" algn="r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900" b="0" i="0" u="none" strike="noStrike" cap="none" spc="0" baseline="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  <a:sym typeface="Arial" panose="020B0604020202020204"/>
                </a:defRPr>
              </a:lvl7pPr>
              <a:lvl8pPr marL="0" marR="0" indent="3200400" algn="r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900" b="0" i="0" u="none" strike="noStrike" cap="none" spc="0" baseline="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  <a:sym typeface="Arial" panose="020B0604020202020204"/>
                </a:defRPr>
              </a:lvl8pPr>
              <a:lvl9pPr marL="0" marR="0" indent="3657600" algn="r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900" b="0" i="0" u="none" strike="noStrike" cap="none" spc="0" baseline="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  <a:sym typeface="Arial" panose="020B0604020202020204"/>
                </a:defRPr>
              </a:lvl9pPr>
            </a:lstStyle>
            <a:p>
              <a:pPr algn="r">
                <a:lnSpc>
                  <a:spcPts val="4300"/>
                </a:lnSpc>
                <a:defRPr b="1">
                  <a:solidFill>
                    <a:srgbClr val="F5B54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</a:p>
          </p:txBody>
        </p:sp>
        <p:sp>
          <p:nvSpPr>
            <p:cNvPr id="11" name="文本"/>
            <p:cNvSpPr txBox="1"/>
            <p:nvPr/>
          </p:nvSpPr>
          <p:spPr>
            <a:xfrm>
              <a:off x="52069" y="3132997"/>
              <a:ext cx="11775124" cy="58089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spAutoFit/>
            </a:bodyPr>
            <a:lstStyle>
              <a:lvl1pPr algn="r">
                <a:lnSpc>
                  <a:spcPts val="4300"/>
                </a:lnSpc>
                <a:defRPr b="1">
                  <a:solidFill>
                    <a:srgbClr val="F5B54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r>
                <a:t> </a:t>
              </a:r>
            </a:p>
          </p:txBody>
        </p:sp>
      </p:grpSp>
      <p:pic>
        <p:nvPicPr>
          <p:cNvPr id="3" name="图片 2" descr="图片 15"/>
          <p:cNvPicPr>
            <a:picLocks noChangeAspect="1"/>
          </p:cNvPicPr>
          <p:nvPr/>
        </p:nvPicPr>
        <p:blipFill>
          <a:blip r:embed="rId1"/>
          <a:srcRect l="6838" t="24257" r="15416" b="26772"/>
          <a:stretch>
            <a:fillRect/>
          </a:stretch>
        </p:blipFill>
        <p:spPr>
          <a:xfrm>
            <a:off x="6351587" y="1661001"/>
            <a:ext cx="5840413" cy="520382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7" name="文本框 12"/>
          <p:cNvSpPr txBox="1"/>
          <p:nvPr/>
        </p:nvSpPr>
        <p:spPr>
          <a:xfrm>
            <a:off x="3293904" y="3720624"/>
            <a:ext cx="5604510" cy="7264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dirty="0" err="1"/>
              <a:t>华润三九医药股份有限公司</a:t>
            </a:r>
            <a:endParaRPr dirty="0"/>
          </a:p>
        </p:txBody>
      </p:sp>
      <p:sp>
        <p:nvSpPr>
          <p:cNvPr id="1048585" name="文本框 6"/>
          <p:cNvSpPr txBox="1"/>
          <p:nvPr/>
        </p:nvSpPr>
        <p:spPr>
          <a:xfrm>
            <a:off x="2804160" y="1903095"/>
            <a:ext cx="6468745" cy="10744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600" b="1" spc="2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温经汤颗粒</a:t>
            </a:r>
            <a:endParaRPr lang="zh-CN" altLang="en-US" sz="6600" b="1" spc="2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文本框 2"/>
          <p:cNvSpPr txBox="1"/>
          <p:nvPr/>
        </p:nvSpPr>
        <p:spPr>
          <a:xfrm>
            <a:off x="5543163" y="495479"/>
            <a:ext cx="1656500" cy="461645"/>
          </a:xfrm>
          <a:prstGeom prst="rect">
            <a:avLst/>
          </a:prstGeom>
          <a:ln w="12700">
            <a:miter lim="400000"/>
          </a:ln>
        </p:spPr>
        <p:txBody>
          <a:bodyPr lIns="45889" rIns="45889">
            <a:spAutoFit/>
          </a:bodyPr>
          <a:lstStyle>
            <a:lvl1pPr>
              <a:defRPr sz="24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hangingPunct="0"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sz="2410" b="1" kern="0">
                <a:latin typeface="微软雅黑" panose="020B0503020204020204" charset="-122"/>
                <a:ea typeface="微软雅黑" panose="020B0503020204020204" charset="-122"/>
              </a:rPr>
              <a:t>研发创新</a:t>
            </a:r>
            <a:endParaRPr sz="2410" b="1" ker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2" name="标题 4"/>
          <p:cNvSpPr txBox="1"/>
          <p:nvPr>
            <p:custDataLst>
              <p:tags r:id="rId1"/>
            </p:custDataLst>
          </p:nvPr>
        </p:nvSpPr>
        <p:spPr>
          <a:xfrm>
            <a:off x="5542950" y="3871063"/>
            <a:ext cx="6191321" cy="1066165"/>
          </a:xfrm>
          <a:prstGeom prst="rect">
            <a:avLst/>
          </a:prstGeom>
          <a:ln w="12700">
            <a:miter lim="400000"/>
          </a:ln>
        </p:spPr>
        <p:txBody>
          <a:bodyPr wrap="square" lIns="45892" tIns="45892" rIns="45892" bIns="45892" anchor="ctr">
            <a:spAutoFit/>
          </a:bodyPr>
          <a:lstStyle/>
          <a:p>
            <a:pPr hangingPunct="0">
              <a:lnSpc>
                <a:spcPct val="150000"/>
              </a:lnSpc>
              <a:defRPr sz="10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sz="1005" kern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     </a:t>
            </a:r>
            <a:r>
              <a:rPr sz="1105" kern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公司积极参与国家科技创新活动，持续提高自主创新能力，科技奖项</a:t>
            </a:r>
            <a:r>
              <a:rPr sz="1405" b="1" kern="0">
                <a:solidFill>
                  <a:srgbClr val="1965A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17项</a:t>
            </a:r>
            <a:r>
              <a:rPr sz="1105" kern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、授权专利</a:t>
            </a:r>
            <a:r>
              <a:rPr sz="1405" b="1" kern="0">
                <a:solidFill>
                  <a:srgbClr val="1965A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290项</a:t>
            </a:r>
            <a:r>
              <a:rPr sz="1105" kern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、</a:t>
            </a:r>
            <a:r>
              <a:rPr sz="1105" kern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获得政府资助项目</a:t>
            </a:r>
            <a:r>
              <a:rPr sz="1405" b="1" kern="0">
                <a:solidFill>
                  <a:srgbClr val="1965A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149项</a:t>
            </a:r>
            <a:r>
              <a:rPr sz="1105" kern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。以公司产品为研究对象的</a:t>
            </a:r>
            <a:r>
              <a:rPr lang="zh-CN" sz="1105" kern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多个</a:t>
            </a:r>
            <a:r>
              <a:rPr sz="1105" kern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科研项目先后荣获</a:t>
            </a:r>
            <a:r>
              <a:rPr sz="1405" b="1" kern="0">
                <a:solidFill>
                  <a:srgbClr val="1965A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国家科学技术进步二等奖。</a:t>
            </a:r>
            <a:endParaRPr sz="1405" b="1" kern="0">
              <a:solidFill>
                <a:srgbClr val="1965A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574" name="组合 14"/>
          <p:cNvGrpSpPr/>
          <p:nvPr>
            <p:custDataLst>
              <p:tags r:id="rId2"/>
            </p:custDataLst>
          </p:nvPr>
        </p:nvGrpSpPr>
        <p:grpSpPr>
          <a:xfrm>
            <a:off x="5608598" y="2182625"/>
            <a:ext cx="5984817" cy="1527754"/>
            <a:chOff x="0" y="0"/>
            <a:chExt cx="5962650" cy="1522094"/>
          </a:xfrm>
        </p:grpSpPr>
        <p:sp>
          <p:nvSpPr>
            <p:cNvPr id="563" name="矩形 11"/>
            <p:cNvSpPr/>
            <p:nvPr>
              <p:custDataLst>
                <p:tags r:id="rId3"/>
              </p:custDataLst>
            </p:nvPr>
          </p:nvSpPr>
          <p:spPr>
            <a:xfrm>
              <a:off x="0" y="0"/>
              <a:ext cx="5962650" cy="1522095"/>
            </a:xfrm>
            <a:prstGeom prst="rect">
              <a:avLst/>
            </a:prstGeom>
            <a:solidFill>
              <a:srgbClr val="F2F2F2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 hangingPunct="0">
                <a:defRPr>
                  <a:solidFill>
                    <a:srgbClr val="FFFFFF"/>
                  </a:solidFill>
                </a:defRPr>
              </a:pPr>
              <a:endParaRPr sz="1805" kern="0">
                <a:solidFill>
                  <a:srgbClr val="FFFFFF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573" name="组合 5"/>
            <p:cNvGrpSpPr/>
            <p:nvPr/>
          </p:nvGrpSpPr>
          <p:grpSpPr>
            <a:xfrm>
              <a:off x="274659" y="207145"/>
              <a:ext cx="5493197" cy="1174040"/>
              <a:chOff x="0" y="0"/>
              <a:chExt cx="5493196" cy="1174039"/>
            </a:xfrm>
          </p:grpSpPr>
          <p:grpSp>
            <p:nvGrpSpPr>
              <p:cNvPr id="566" name="图片 6"/>
              <p:cNvGrpSpPr/>
              <p:nvPr/>
            </p:nvGrpSpPr>
            <p:grpSpPr>
              <a:xfrm>
                <a:off x="0" y="0"/>
                <a:ext cx="1699389" cy="1166699"/>
                <a:chOff x="0" y="0"/>
                <a:chExt cx="1699388" cy="1166698"/>
              </a:xfrm>
            </p:grpSpPr>
            <p:sp>
              <p:nvSpPr>
                <p:cNvPr id="564" name="矩形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0" y="0"/>
                  <a:ext cx="1699389" cy="1166699"/>
                </a:xfrm>
                <a:prstGeom prst="rect">
                  <a:avLst/>
                </a:prstGeom>
                <a:solidFill>
                  <a:srgbClr val="000000">
                    <a:alpha val="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hangingPunct="0"/>
                  <a:endParaRPr sz="180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pic>
              <p:nvPicPr>
                <p:cNvPr id="565" name="image35.png" descr="image35.png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6"/>
                <a:srcRect r="67370"/>
                <a:stretch>
                  <a:fillRect/>
                </a:stretch>
              </p:blipFill>
              <p:spPr>
                <a:xfrm>
                  <a:off x="0" y="0"/>
                  <a:ext cx="1699389" cy="1166699"/>
                </a:xfrm>
                <a:prstGeom prst="rect">
                  <a:avLst/>
                </a:prstGeom>
                <a:ln w="952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</p:pic>
          </p:grpSp>
          <p:grpSp>
            <p:nvGrpSpPr>
              <p:cNvPr id="569" name="图片 7"/>
              <p:cNvGrpSpPr/>
              <p:nvPr/>
            </p:nvGrpSpPr>
            <p:grpSpPr>
              <a:xfrm>
                <a:off x="3795600" y="7340"/>
                <a:ext cx="1697597" cy="1104522"/>
                <a:chOff x="0" y="0"/>
                <a:chExt cx="1697595" cy="1104520"/>
              </a:xfrm>
            </p:grpSpPr>
            <p:sp>
              <p:nvSpPr>
                <p:cNvPr id="567" name="矩形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0" y="0"/>
                  <a:ext cx="1697596" cy="1104521"/>
                </a:xfrm>
                <a:prstGeom prst="rect">
                  <a:avLst/>
                </a:prstGeom>
                <a:solidFill>
                  <a:srgbClr val="000000">
                    <a:alpha val="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hangingPunct="0"/>
                  <a:endParaRPr sz="180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pic>
              <p:nvPicPr>
                <p:cNvPr id="568" name="image35.png" descr="image35.png"/>
                <p:cNvPicPr>
                  <a:picLocks noChangeAspect="1"/>
                </p:cNvPicPr>
                <p:nvPr>
                  <p:custDataLst>
                    <p:tags r:id="rId8"/>
                  </p:custDataLst>
                </p:nvPr>
              </p:nvPicPr>
              <p:blipFill>
                <a:blip r:embed="rId6"/>
                <a:srcRect l="65069"/>
                <a:stretch>
                  <a:fillRect/>
                </a:stretch>
              </p:blipFill>
              <p:spPr>
                <a:xfrm>
                  <a:off x="0" y="0"/>
                  <a:ext cx="1697596" cy="1104521"/>
                </a:xfrm>
                <a:prstGeom prst="rect">
                  <a:avLst/>
                </a:prstGeom>
                <a:ln w="952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</p:pic>
          </p:grpSp>
          <p:grpSp>
            <p:nvGrpSpPr>
              <p:cNvPr id="572" name="图片 9"/>
              <p:cNvGrpSpPr/>
              <p:nvPr/>
            </p:nvGrpSpPr>
            <p:grpSpPr>
              <a:xfrm>
                <a:off x="1856772" y="7340"/>
                <a:ext cx="1685042" cy="1166700"/>
                <a:chOff x="0" y="0"/>
                <a:chExt cx="1685040" cy="1166698"/>
              </a:xfrm>
            </p:grpSpPr>
            <p:sp>
              <p:nvSpPr>
                <p:cNvPr id="570" name="矩形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0" y="0"/>
                  <a:ext cx="1685041" cy="1166699"/>
                </a:xfrm>
                <a:prstGeom prst="rect">
                  <a:avLst/>
                </a:prstGeom>
                <a:solidFill>
                  <a:srgbClr val="000000">
                    <a:alpha val="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hangingPunct="0"/>
                  <a:endParaRPr sz="180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pic>
              <p:nvPicPr>
                <p:cNvPr id="571" name="image35.png" descr="image35.png"/>
                <p:cNvPicPr>
                  <a:picLocks noChangeAspect="1"/>
                </p:cNvPicPr>
                <p:nvPr>
                  <p:custDataLst>
                    <p:tags r:id="rId10"/>
                  </p:custDataLst>
                </p:nvPr>
              </p:nvPicPr>
              <p:blipFill>
                <a:blip r:embed="rId6"/>
                <a:srcRect l="32738" r="34902"/>
                <a:stretch>
                  <a:fillRect/>
                </a:stretch>
              </p:blipFill>
              <p:spPr>
                <a:xfrm>
                  <a:off x="0" y="0"/>
                  <a:ext cx="1685041" cy="1166699"/>
                </a:xfrm>
                <a:prstGeom prst="rect">
                  <a:avLst/>
                </a:prstGeom>
                <a:ln w="952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</p:pic>
          </p:grpSp>
        </p:grpSp>
      </p:grpSp>
      <p:sp>
        <p:nvSpPr>
          <p:cNvPr id="575" name="标题 4"/>
          <p:cNvSpPr txBox="1"/>
          <p:nvPr>
            <p:custDataLst>
              <p:tags r:id="rId11"/>
            </p:custDataLst>
          </p:nvPr>
        </p:nvSpPr>
        <p:spPr>
          <a:xfrm>
            <a:off x="5592031" y="937541"/>
            <a:ext cx="5955490" cy="1435336"/>
          </a:xfrm>
          <a:prstGeom prst="rect">
            <a:avLst/>
          </a:prstGeom>
          <a:ln w="12700">
            <a:miter lim="400000"/>
          </a:ln>
        </p:spPr>
        <p:txBody>
          <a:bodyPr lIns="45892" tIns="45892" rIns="45892" bIns="45892" anchor="ctr">
            <a:spAutoFit/>
          </a:bodyPr>
          <a:lstStyle/>
          <a:p>
            <a:pPr hangingPunct="0">
              <a:lnSpc>
                <a:spcPct val="150000"/>
              </a:lnSpc>
              <a:defRPr sz="1200">
                <a:solidFill>
                  <a:srgbClr val="0567B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sz="1205" kern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    </a:t>
            </a:r>
            <a:r>
              <a:rPr sz="1205" b="1" kern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</a:t>
            </a:r>
            <a:r>
              <a:rPr sz="1305" b="1" kern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华润三九</a:t>
            </a:r>
            <a:r>
              <a:rPr sz="1105" kern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一直高度重视研发创新，连续四次通过“国家高新技术企业”认证。公司专注于创新产品研发、产品力提升、药材资源掌控。通过资源整合，形成了一体化的创新技术研发体系，以区域布局形成了全国性的中成药工程化技术平台网络。现有药品批准文号1000多个，涵盖口服制剂、外用制剂、中药注射剂等多种剂型。</a:t>
            </a:r>
            <a:endParaRPr sz="1105" kern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hangingPunct="0">
              <a:lnSpc>
                <a:spcPct val="150000"/>
              </a:lnSpc>
              <a:defRPr sz="12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sz="1205" kern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     </a:t>
            </a:r>
            <a:endParaRPr sz="1205" kern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4815" y="1596390"/>
            <a:ext cx="4923155" cy="3689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lstStyle/>
          <a:p>
            <a:pPr hangingPunct="0">
              <a:lnSpc>
                <a:spcPct val="150000"/>
              </a:lnSpc>
              <a:defRPr sz="1100">
                <a:solidFill>
                  <a:srgbClr val="8C8C8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sz="1600" b="1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华润三九（000999）是大型国有控股医药上市公司</a:t>
            </a:r>
            <a:r>
              <a:rPr sz="1600" b="1" kern="0">
                <a:solidFill>
                  <a:srgbClr val="8C8C8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，</a:t>
            </a:r>
            <a:endParaRPr kumimoji="0" lang="en-US" sz="1600" b="1" i="0" u="none" strike="noStrike" kern="0" cap="none" spc="0" normalizeH="0" baseline="0">
              <a:ln>
                <a:noFill/>
              </a:ln>
              <a:solidFill>
                <a:srgbClr val="8C8C8C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4" name="图片 3" descr="D:\ing\999\三九PPT\设计\end2-33.jpgend2-3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rcRect/>
          <a:stretch>
            <a:fillRect/>
          </a:stretch>
        </p:blipFill>
        <p:spPr>
          <a:xfrm>
            <a:off x="5884545" y="5149850"/>
            <a:ext cx="5512435" cy="16325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6730" y="3649980"/>
            <a:ext cx="4439920" cy="2712720"/>
          </a:xfrm>
          <a:prstGeom prst="rect">
            <a:avLst/>
          </a:prstGeom>
        </p:spPr>
      </p:pic>
      <p:sp>
        <p:nvSpPr>
          <p:cNvPr id="665" name="文本框 2"/>
          <p:cNvSpPr txBox="1"/>
          <p:nvPr/>
        </p:nvSpPr>
        <p:spPr>
          <a:xfrm>
            <a:off x="360429" y="3181529"/>
            <a:ext cx="1656500" cy="461645"/>
          </a:xfrm>
          <a:prstGeom prst="rect">
            <a:avLst/>
          </a:prstGeom>
          <a:ln w="12700">
            <a:miter lim="400000"/>
          </a:ln>
        </p:spPr>
        <p:txBody>
          <a:bodyPr lIns="45889" rIns="45889">
            <a:spAutoFit/>
          </a:bodyPr>
          <a:lstStyle>
            <a:lvl1pPr>
              <a:defRPr sz="2400">
                <a:solidFill>
                  <a:srgbClr val="0567B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hangingPunct="0"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sz="2410" b="1" kern="0">
                <a:latin typeface="微软雅黑" panose="020B0503020204020204" charset="-122"/>
                <a:ea typeface="微软雅黑" panose="020B0503020204020204" charset="-122"/>
              </a:rPr>
              <a:t>生产制造</a:t>
            </a:r>
            <a:endParaRPr sz="2410" b="1" ker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2"/>
          <p:cNvSpPr txBox="1"/>
          <p:nvPr/>
        </p:nvSpPr>
        <p:spPr>
          <a:xfrm>
            <a:off x="360928" y="1178104"/>
            <a:ext cx="1656500" cy="461645"/>
          </a:xfrm>
          <a:prstGeom prst="rect">
            <a:avLst/>
          </a:prstGeom>
          <a:ln w="12700">
            <a:miter lim="400000"/>
          </a:ln>
        </p:spPr>
        <p:txBody>
          <a:bodyPr lIns="45889" rIns="45889">
            <a:spAutoFit/>
          </a:bodyPr>
          <a:lstStyle>
            <a:lvl1pPr>
              <a:defRPr sz="24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hangingPunct="0"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zh-CN" sz="2410" b="1" kern="0">
                <a:latin typeface="微软雅黑" panose="020B0503020204020204" charset="-122"/>
                <a:ea typeface="微软雅黑" panose="020B0503020204020204" charset="-122"/>
              </a:rPr>
              <a:t>公司简介</a:t>
            </a:r>
            <a:endParaRPr lang="zh-CN" sz="2410" b="1" ker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5770" y="472440"/>
            <a:ext cx="664845" cy="4921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01</a:t>
            </a:r>
            <a:endParaRPr kumimoji="0" lang="zh-CN" altLang="en-US" sz="32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4495" y="1950085"/>
            <a:ext cx="4521200" cy="11074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lstStyle/>
          <a:p>
            <a:pPr hangingPunct="0">
              <a:lnSpc>
                <a:spcPct val="150000"/>
              </a:lnSpc>
              <a:defRPr sz="1100">
                <a:solidFill>
                  <a:srgbClr val="8C8C8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-US" sz="1600" b="1" kern="0">
                <a:solidFill>
                  <a:srgbClr val="8C8C8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      </a:t>
            </a:r>
            <a:r>
              <a:rPr sz="1600" b="1" kern="0">
                <a:solidFill>
                  <a:srgbClr val="8C8C8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主要从事医药产品的研发、生产、销售及相关健康服务。资产规模、营业收入及品牌价值，居国内医药上市公司前列</a:t>
            </a:r>
            <a:r>
              <a:rPr lang="en-US" sz="1600" b="1" kern="0">
                <a:solidFill>
                  <a:srgbClr val="8C8C8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.</a:t>
            </a:r>
            <a:endParaRPr kumimoji="0" lang="en-US" altLang="en-US" sz="1600" b="1" i="0" u="none" strike="noStrike" kern="0" cap="none" spc="0" normalizeH="0" baseline="0">
              <a:ln>
                <a:noFill/>
              </a:ln>
              <a:solidFill>
                <a:srgbClr val="8C8C8C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矩形 6"/>
          <p:cNvGrpSpPr/>
          <p:nvPr/>
        </p:nvGrpSpPr>
        <p:grpSpPr>
          <a:xfrm>
            <a:off x="0" y="5395"/>
            <a:ext cx="12191999" cy="6847209"/>
            <a:chOff x="-150494" y="-1"/>
            <a:chExt cx="12041505" cy="6847207"/>
          </a:xfrm>
        </p:grpSpPr>
        <p:sp>
          <p:nvSpPr>
            <p:cNvPr id="34" name="矩形"/>
            <p:cNvSpPr/>
            <p:nvPr/>
          </p:nvSpPr>
          <p:spPr>
            <a:xfrm>
              <a:off x="-150494" y="-1"/>
              <a:ext cx="12041505" cy="6847207"/>
            </a:xfrm>
            <a:prstGeom prst="rect">
              <a:avLst/>
            </a:prstGeom>
            <a:solidFill>
              <a:srgbClr val="007DD5"/>
            </a:solidFill>
            <a:ln w="12700" cap="flat">
              <a:solidFill>
                <a:srgbClr val="466DA8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marL="0" marR="0" indent="0" algn="r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900" b="0" i="0" u="none" strike="noStrike" cap="none" spc="0" baseline="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  <a:sym typeface="Arial" panose="020B0604020202020204"/>
                </a:defRPr>
              </a:lvl1pPr>
              <a:lvl2pPr marL="0" marR="0" indent="457200" algn="r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900" b="0" i="0" u="none" strike="noStrike" cap="none" spc="0" baseline="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  <a:sym typeface="Arial" panose="020B0604020202020204"/>
                </a:defRPr>
              </a:lvl2pPr>
              <a:lvl3pPr marL="0" marR="0" indent="914400" algn="r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900" b="0" i="0" u="none" strike="noStrike" cap="none" spc="0" baseline="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  <a:sym typeface="Arial" panose="020B0604020202020204"/>
                </a:defRPr>
              </a:lvl3pPr>
              <a:lvl4pPr marL="0" marR="0" indent="1371600" algn="r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900" b="0" i="0" u="none" strike="noStrike" cap="none" spc="0" baseline="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  <a:sym typeface="Arial" panose="020B0604020202020204"/>
                </a:defRPr>
              </a:lvl4pPr>
              <a:lvl5pPr marL="0" marR="0" indent="1828800" algn="r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900" b="0" i="0" u="none" strike="noStrike" cap="none" spc="0" baseline="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  <a:sym typeface="Arial" panose="020B0604020202020204"/>
                </a:defRPr>
              </a:lvl5pPr>
              <a:lvl6pPr marL="0" marR="0" indent="2286000" algn="r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900" b="0" i="0" u="none" strike="noStrike" cap="none" spc="0" baseline="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  <a:sym typeface="Arial" panose="020B0604020202020204"/>
                </a:defRPr>
              </a:lvl6pPr>
              <a:lvl7pPr marL="0" marR="0" indent="2743200" algn="r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900" b="0" i="0" u="none" strike="noStrike" cap="none" spc="0" baseline="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  <a:sym typeface="Arial" panose="020B0604020202020204"/>
                </a:defRPr>
              </a:lvl7pPr>
              <a:lvl8pPr marL="0" marR="0" indent="3200400" algn="r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900" b="0" i="0" u="none" strike="noStrike" cap="none" spc="0" baseline="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  <a:sym typeface="Arial" panose="020B0604020202020204"/>
                </a:defRPr>
              </a:lvl8pPr>
              <a:lvl9pPr marL="0" marR="0" indent="3657600" algn="r" defTabSz="9144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900" b="0" i="0" u="none" strike="noStrike" cap="none" spc="0" baseline="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  <a:sym typeface="Arial" panose="020B0604020202020204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ts val="4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b="1">
                  <a:solidFill>
                    <a:srgbClr val="F5B54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endParaRPr kumimoji="0" sz="900" b="1" i="0" u="none" strike="noStrike" kern="0" cap="none" spc="0" normalizeH="0" baseline="0" noProof="0">
                <a:ln>
                  <a:noFill/>
                </a:ln>
                <a:solidFill>
                  <a:srgbClr val="F5B54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5" name="文本"/>
            <p:cNvSpPr txBox="1"/>
            <p:nvPr/>
          </p:nvSpPr>
          <p:spPr>
            <a:xfrm>
              <a:off x="52070" y="3133155"/>
              <a:ext cx="11786870" cy="5808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spAutoFit/>
            </a:bodyPr>
            <a:lstStyle>
              <a:lvl1pPr algn="r">
                <a:lnSpc>
                  <a:spcPts val="4300"/>
                </a:lnSpc>
                <a:defRPr b="1">
                  <a:solidFill>
                    <a:srgbClr val="F5B54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marL="0" marR="0" lvl="0" indent="0" algn="r" defTabSz="914400" eaLnBrk="1" fontAlgn="auto" latinLnBrk="0" hangingPunct="1">
                <a:lnSpc>
                  <a:spcPts val="4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1800" b="1" i="0" u="none" strike="noStrike" kern="0" cap="none" spc="0" normalizeH="0" baseline="0" noProof="0">
                  <a:ln>
                    <a:noFill/>
                  </a:ln>
                  <a:solidFill>
                    <a:srgbClr val="F5B54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 </a:t>
              </a: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F5B54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1" y="3643947"/>
            <a:ext cx="12191999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dash"/>
            <a:miter lim="800000"/>
          </a:ln>
          <a:effectLst/>
        </p:spPr>
      </p:cxnSp>
      <p:sp>
        <p:nvSpPr>
          <p:cNvPr id="27" name="文本框 8"/>
          <p:cNvSpPr txBox="1"/>
          <p:nvPr/>
        </p:nvSpPr>
        <p:spPr>
          <a:xfrm>
            <a:off x="5118495" y="2913697"/>
            <a:ext cx="90345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45719" tIns="45719" rIns="45719" bIns="45719" numCol="1" anchor="t">
            <a:spAutoFit/>
          </a:bodyPr>
          <a:lstStyle>
            <a:lvl1pPr>
              <a:defRPr sz="3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01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28" name="图片 27" descr="mul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245" y="1682432"/>
            <a:ext cx="4842510" cy="1961515"/>
          </a:xfrm>
          <a:prstGeom prst="rect">
            <a:avLst/>
          </a:prstGeom>
        </p:spPr>
      </p:pic>
      <p:sp>
        <p:nvSpPr>
          <p:cNvPr id="29" name="文本框 3"/>
          <p:cNvSpPr txBox="1"/>
          <p:nvPr/>
        </p:nvSpPr>
        <p:spPr>
          <a:xfrm rot="16200000">
            <a:off x="1941196" y="2135822"/>
            <a:ext cx="520700" cy="2618740"/>
          </a:xfrm>
          <a:prstGeom prst="rect">
            <a:avLst/>
          </a:prstGeom>
          <a:ln w="12700">
            <a:miter lim="400000"/>
          </a:ln>
        </p:spPr>
        <p:txBody>
          <a:bodyPr vert="eaVert" wrap="square" lIns="45719" rIns="45719">
            <a:spAutoFit/>
          </a:bodyPr>
          <a:lstStyle>
            <a:lvl1pPr>
              <a:defRPr sz="3600">
                <a:solidFill>
                  <a:srgbClr val="F5BD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0" cap="none" spc="0" normalizeH="0" baseline="0" noProof="0">
                <a:ln>
                  <a:noFill/>
                </a:ln>
                <a:solidFill>
                  <a:srgbClr val="F5BD4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CONTENTS</a:t>
            </a: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F5BD4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0" name="文本框 3"/>
          <p:cNvSpPr txBox="1"/>
          <p:nvPr/>
        </p:nvSpPr>
        <p:spPr>
          <a:xfrm>
            <a:off x="979805" y="2575242"/>
            <a:ext cx="1016000" cy="61531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rot="0" vert="horz" wrap="none" lIns="0" tIns="0" rIns="0" bIns="0" numCol="1" spcCol="38100" rtlCol="0" anchor="t" forceAA="0">
            <a:spAutoFit/>
          </a:bodyPr>
          <a:lstStyle>
            <a:lvl1pPr marL="0" marR="0" indent="0" algn="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00" b="0" i="0" u="none" strike="noStrike" cap="none" spc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Arial" panose="020B0604020202020204"/>
              </a:defRPr>
            </a:lvl1pPr>
            <a:lvl2pPr marL="0" marR="0" indent="457200" algn="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00" b="0" i="0" u="none" strike="noStrike" cap="none" spc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Arial" panose="020B0604020202020204"/>
              </a:defRPr>
            </a:lvl2pPr>
            <a:lvl3pPr marL="0" marR="0" indent="914400" algn="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00" b="0" i="0" u="none" strike="noStrike" cap="none" spc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Arial" panose="020B0604020202020204"/>
              </a:defRPr>
            </a:lvl3pPr>
            <a:lvl4pPr marL="0" marR="0" indent="1371600" algn="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00" b="0" i="0" u="none" strike="noStrike" cap="none" spc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Arial" panose="020B0604020202020204"/>
              </a:defRPr>
            </a:lvl4pPr>
            <a:lvl5pPr marL="0" marR="0" indent="1828800" algn="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00" b="0" i="0" u="none" strike="noStrike" cap="none" spc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Arial" panose="020B0604020202020204"/>
              </a:defRPr>
            </a:lvl5pPr>
            <a:lvl6pPr marL="0" marR="0" indent="2286000" algn="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00" b="0" i="0" u="none" strike="noStrike" cap="none" spc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Arial" panose="020B0604020202020204"/>
              </a:defRPr>
            </a:lvl6pPr>
            <a:lvl7pPr marL="0" marR="0" indent="2743200" algn="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00" b="0" i="0" u="none" strike="noStrike" cap="none" spc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Arial" panose="020B0604020202020204"/>
              </a:defRPr>
            </a:lvl7pPr>
            <a:lvl8pPr marL="0" marR="0" indent="3200400" algn="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00" b="0" i="0" u="none" strike="noStrike" cap="none" spc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Arial" panose="020B0604020202020204"/>
              </a:defRPr>
            </a:lvl8pPr>
            <a:lvl9pPr marL="0" marR="0" indent="3657600" algn="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900" b="0" i="0" u="none" strike="noStrike" cap="none" spc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Arial" panose="020B0604020202020204"/>
              </a:defRPr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Calibri" panose="020F0502020204030204"/>
                <a:sym typeface="+mn-ea"/>
              </a:rPr>
              <a:t>目录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31" name="文本框 8"/>
          <p:cNvSpPr txBox="1"/>
          <p:nvPr/>
        </p:nvSpPr>
        <p:spPr>
          <a:xfrm>
            <a:off x="6585825" y="2913697"/>
            <a:ext cx="90297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45719" tIns="45719" rIns="45719" bIns="45719" numCol="1" anchor="t">
            <a:spAutoFit/>
          </a:bodyPr>
          <a:lstStyle>
            <a:lvl1pPr>
              <a:defRPr sz="3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0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2" name="文本框 8"/>
          <p:cNvSpPr txBox="1"/>
          <p:nvPr/>
        </p:nvSpPr>
        <p:spPr>
          <a:xfrm>
            <a:off x="8052675" y="2913697"/>
            <a:ext cx="90297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45719" tIns="45719" rIns="45719" bIns="45719" numCol="1" anchor="t">
            <a:spAutoFit/>
          </a:bodyPr>
          <a:lstStyle>
            <a:lvl1pPr>
              <a:defRPr sz="3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0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60000">
            <a:off x="4115435" y="2042160"/>
            <a:ext cx="914400" cy="205740"/>
          </a:xfrm>
          <a:prstGeom prst="rect">
            <a:avLst/>
          </a:prstGeom>
        </p:spPr>
      </p:pic>
      <p:sp>
        <p:nvSpPr>
          <p:cNvPr id="3" name="文本框 8"/>
          <p:cNvSpPr txBox="1"/>
          <p:nvPr/>
        </p:nvSpPr>
        <p:spPr>
          <a:xfrm>
            <a:off x="9523970" y="2913697"/>
            <a:ext cx="894080" cy="9207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45719" tIns="45719" rIns="45719" bIns="45719" numCol="1" anchor="t">
            <a:spAutoFit/>
          </a:bodyPr>
          <a:lstStyle>
            <a:lvl1pPr>
              <a:defRPr sz="3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0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4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" name="文本框 8"/>
          <p:cNvSpPr txBox="1"/>
          <p:nvPr/>
        </p:nvSpPr>
        <p:spPr>
          <a:xfrm>
            <a:off x="10990820" y="2913697"/>
            <a:ext cx="894080" cy="9207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45719" tIns="45719" rIns="45719" bIns="45719" numCol="1" anchor="t">
            <a:spAutoFit/>
          </a:bodyPr>
          <a:lstStyle>
            <a:lvl1pPr>
              <a:defRPr sz="3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0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5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57800" y="3719195"/>
            <a:ext cx="613410" cy="26625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sz="2800" b="1" dirty="0" err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药品基本信息</a:t>
            </a:r>
            <a:endParaRPr lang="zh-CN" altLang="en-US" sz="2800" b="1" dirty="0" err="1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24650" y="3719195"/>
            <a:ext cx="613410" cy="26625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zh-CN" sz="2800" b="1" dirty="0" err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安全</a:t>
            </a:r>
            <a:r>
              <a:rPr sz="2800" b="1" dirty="0" err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性</a:t>
            </a:r>
            <a:endParaRPr lang="zh-CN" altLang="en-US" sz="2800" b="1" dirty="0" err="1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191500" y="3719195"/>
            <a:ext cx="613410" cy="26625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zh-CN" sz="2800" b="1" dirty="0" err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有效性</a:t>
            </a:r>
            <a:endParaRPr lang="zh-CN" sz="2800" b="1" dirty="0" err="1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658350" y="3719195"/>
            <a:ext cx="613410" cy="26625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zh-CN" sz="2800" b="1" dirty="0" err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创新性</a:t>
            </a:r>
            <a:endParaRPr lang="zh-CN" sz="2800" b="1" dirty="0" err="1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125200" y="3719195"/>
            <a:ext cx="613410" cy="26625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zh-CN" sz="2800" b="1" dirty="0" err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公平性</a:t>
            </a:r>
            <a:endParaRPr lang="zh-CN" sz="2800" b="1" dirty="0" err="1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lum contrast="6000"/>
          </a:blip>
          <a:stretch>
            <a:fillRect/>
          </a:stretch>
        </p:blipFill>
        <p:spPr>
          <a:xfrm>
            <a:off x="6343803" y="1432189"/>
            <a:ext cx="5848421" cy="5415016"/>
          </a:xfrm>
          <a:prstGeom prst="rect">
            <a:avLst/>
          </a:prstGeom>
        </p:spPr>
      </p:pic>
      <p:sp>
        <p:nvSpPr>
          <p:cNvPr id="195" name="文本框 2"/>
          <p:cNvSpPr txBox="1"/>
          <p:nvPr/>
        </p:nvSpPr>
        <p:spPr>
          <a:xfrm>
            <a:off x="1362075" y="734060"/>
            <a:ext cx="2726055" cy="461645"/>
          </a:xfrm>
          <a:prstGeom prst="rect">
            <a:avLst/>
          </a:prstGeom>
          <a:ln w="12700">
            <a:miter lim="400000"/>
          </a:ln>
        </p:spPr>
        <p:txBody>
          <a:bodyPr wrap="square" lIns="45889" rIns="45889">
            <a:spAutoFit/>
          </a:bodyPr>
          <a:lstStyle>
            <a:lvl1pPr>
              <a:defRPr sz="24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hangingPunct="0"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zh-CN" sz="2410" b="1" kern="0" dirty="0" err="1">
                <a:latin typeface="微软雅黑" panose="020B0503020204020204" charset="-122"/>
                <a:ea typeface="微软雅黑" panose="020B0503020204020204" charset="-122"/>
              </a:rPr>
              <a:t>药品基本信息</a:t>
            </a:r>
            <a:endParaRPr lang="zh-CN" sz="2410" b="1" kern="0" dirty="0" err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5770" y="472440"/>
            <a:ext cx="664845" cy="4921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01</a:t>
            </a:r>
            <a:endParaRPr kumimoji="0" lang="zh-CN" altLang="en-US" sz="32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1048605" name="文本框 9"/>
          <p:cNvSpPr txBox="1"/>
          <p:nvPr/>
        </p:nvSpPr>
        <p:spPr>
          <a:xfrm>
            <a:off x="938151" y="1098592"/>
            <a:ext cx="10470584" cy="5421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pc="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通用名：</a:t>
            </a:r>
            <a:r>
              <a:rPr lang="zh-CN" altLang="en-US" spc="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温经汤颗粒</a:t>
            </a:r>
            <a:endParaRPr kumimoji="1" lang="en-US" altLang="zh-CN" dirty="0">
              <a:solidFill>
                <a:srgbClr val="013E9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pc="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注册规格：每袋装</a:t>
            </a:r>
            <a:r>
              <a:rPr lang="en-US" altLang="zh-CN" spc="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zh-CN" altLang="en-US" spc="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g（相当于饮片</a:t>
            </a:r>
            <a:r>
              <a:rPr lang="en-US" altLang="zh-CN" spc="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</a:t>
            </a:r>
            <a:r>
              <a:rPr lang="zh-CN" altLang="en-US" spc="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g）  </a:t>
            </a:r>
            <a:endParaRPr lang="zh-CN" altLang="en-US" spc="5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pc="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中国大陆首次上市时间：</a:t>
            </a:r>
            <a:r>
              <a:rPr lang="zh-CN" altLang="en-US" spc="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</a:t>
            </a:r>
            <a:r>
              <a:rPr lang="en-US" altLang="zh-CN" spc="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pc="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</a:t>
            </a:r>
            <a:r>
              <a:rPr lang="en-US" altLang="zh-CN" spc="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 spc="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</a:t>
            </a:r>
            <a:r>
              <a:rPr lang="en-US" altLang="zh-CN" spc="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15</a:t>
            </a:r>
            <a:r>
              <a:rPr lang="zh-CN" altLang="en-US" spc="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</a:t>
            </a:r>
            <a:endParaRPr lang="zh-CN" altLang="en-US" spc="5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pc="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目前大陆地区同通用名药品的上市情况：无</a:t>
            </a:r>
            <a:endParaRPr lang="zh-CN" altLang="en-US" spc="5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pc="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全球首个上市国家</a:t>
            </a:r>
            <a:r>
              <a:rPr lang="en-US" altLang="zh-CN" spc="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pc="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地区及上市时间：中国    </a:t>
            </a:r>
            <a:r>
              <a:rPr lang="en-US" altLang="zh-CN" spc="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2024</a:t>
            </a:r>
            <a:r>
              <a:rPr lang="zh-CN" altLang="en-US" spc="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spc="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pc="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endParaRPr lang="zh-CN" altLang="en-US" spc="5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pc="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是否为</a:t>
            </a:r>
            <a:r>
              <a:rPr lang="en-US" altLang="zh-CN" spc="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OTC</a:t>
            </a:r>
            <a:r>
              <a:rPr lang="zh-CN" altLang="en-US" spc="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产品：</a:t>
            </a:r>
            <a:r>
              <a:rPr lang="zh-CN" altLang="en-US" spc="5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否</a:t>
            </a:r>
            <a:endParaRPr lang="en-US" altLang="zh-CN" spc="5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CDE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注册分类：中药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3.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1类新药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【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出自国家中医药管理局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《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古代经典名方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目录（第一批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》】</a:t>
            </a:r>
            <a:endParaRPr lang="zh-CN" altLang="en-US" spc="5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pc="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参照药品建议：</a:t>
            </a:r>
            <a:r>
              <a:rPr lang="en-US" altLang="zh-CN" spc="5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温经汤颗粒具有温经补虚，化瘀止痛。用于妇人月经不调，脐腹作痛，脉沉紧。本方所治之月经不调、痛经等乃血海虚寒，气血凝滞所致。治宜温经补虚，化瘀止痛。</a:t>
            </a:r>
            <a:r>
              <a:rPr lang="en-US" altLang="zh-CN" b="1" spc="5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在医保目录内尚无</a:t>
            </a:r>
            <a:r>
              <a:rPr lang="zh-CN" altLang="en-US" b="1" spc="5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参照</a:t>
            </a:r>
            <a:r>
              <a:rPr lang="en-US" altLang="zh-CN" b="1" spc="5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药物。</a:t>
            </a:r>
            <a:r>
              <a:rPr lang="zh-CN" altLang="en-US" b="1" spc="5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endParaRPr lang="zh-CN" altLang="en-US" b="1" spc="5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lum contrast="6000"/>
          </a:blip>
          <a:stretch>
            <a:fillRect/>
          </a:stretch>
        </p:blipFill>
        <p:spPr>
          <a:xfrm>
            <a:off x="6343803" y="1432189"/>
            <a:ext cx="5848421" cy="5415016"/>
          </a:xfrm>
          <a:prstGeom prst="rect">
            <a:avLst/>
          </a:prstGeom>
        </p:spPr>
      </p:pic>
      <p:sp>
        <p:nvSpPr>
          <p:cNvPr id="195" name="文本框 2"/>
          <p:cNvSpPr txBox="1"/>
          <p:nvPr/>
        </p:nvSpPr>
        <p:spPr>
          <a:xfrm>
            <a:off x="1362075" y="734060"/>
            <a:ext cx="2726055" cy="461645"/>
          </a:xfrm>
          <a:prstGeom prst="rect">
            <a:avLst/>
          </a:prstGeom>
          <a:ln w="12700">
            <a:miter lim="400000"/>
          </a:ln>
        </p:spPr>
        <p:txBody>
          <a:bodyPr wrap="square" lIns="45889" rIns="45889">
            <a:spAutoFit/>
          </a:bodyPr>
          <a:lstStyle>
            <a:lvl1pPr>
              <a:defRPr sz="24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hangingPunct="0"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zh-CN" sz="2410" b="1" kern="0" dirty="0" err="1">
                <a:latin typeface="微软雅黑" panose="020B0503020204020204" charset="-122"/>
                <a:ea typeface="微软雅黑" panose="020B0503020204020204" charset="-122"/>
              </a:rPr>
              <a:t>药品基本信息</a:t>
            </a:r>
            <a:endParaRPr lang="zh-CN" sz="2410" b="1" kern="0" dirty="0" err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5770" y="472440"/>
            <a:ext cx="664845" cy="4921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01</a:t>
            </a:r>
            <a:endParaRPr kumimoji="0" lang="zh-CN" altLang="en-US" sz="32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9450" y="1779905"/>
            <a:ext cx="10525760" cy="55372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· </a:t>
            </a:r>
            <a:r>
              <a:rPr kumimoji="0" lang="zh-CN" altLang="en-US" sz="1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温经补虚，化瘀止痛。</a:t>
            </a:r>
            <a:endParaRPr kumimoji="0" lang="zh-CN" altLang="en-US" sz="18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· </a:t>
            </a:r>
            <a:r>
              <a:rPr kumimoji="0" lang="zh-CN" altLang="en-US" sz="1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用于血海虚寒，气血凝滞证。症见妇人月经不调，脐腹作痛，脉沉紧。</a:t>
            </a:r>
            <a:endParaRPr kumimoji="0" lang="zh-CN" altLang="en-US" sz="18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9870" y="3107690"/>
            <a:ext cx="10864215" cy="88455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lstStyle/>
          <a:p>
            <a:pPr marL="742950" marR="0" lvl="2" indent="-285750" algn="l" defTabSz="914400" rtl="0" fontAlgn="auto" latinLnBrk="0">
              <a:lnSpc>
                <a:spcPct val="12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600" b="0" i="0" u="none" strike="noStrike" cap="none" spc="0" normalizeH="0" baseline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温经汤颗粒处方来源于</a:t>
            </a:r>
            <a:r>
              <a:rPr kumimoji="0" lang="zh-CN" altLang="en-US" sz="1600" b="1" i="0" u="none" strike="noStrike" cap="none" spc="0" normalizeH="0" baseline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宋•陈自明《妇人大全良方》</a:t>
            </a:r>
            <a:r>
              <a:rPr kumimoji="0" lang="zh-CN" altLang="en-US" sz="1600" b="0" i="0" u="none" strike="noStrike" cap="none" spc="0" normalizeH="0" baseline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，已列入</a:t>
            </a:r>
            <a:r>
              <a:rPr kumimoji="0" lang="zh-CN" altLang="en-US" sz="1600" b="1" i="0" u="none" strike="noStrike" cap="none" spc="0" normalizeH="0" baseline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《古代经典名方目录（第一批）》</a:t>
            </a:r>
            <a:r>
              <a:rPr kumimoji="0" lang="zh-CN" altLang="en-US" sz="1600" b="0" i="0" u="none" strike="noStrike" cap="none" spc="0" normalizeH="0" baseline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：“若经道不通，绕脐寒疝痛彻，其脉沉紧。此由寒气客于血室，血凝不行，结积血为气所冲，新血与故血相搏，所以发痛，宜温经汤主之</a:t>
            </a:r>
            <a:r>
              <a:rPr kumimoji="0" lang="en-US" altLang="zh-CN" sz="1600" b="0" i="0" u="none" strike="noStrike" cap="none" spc="0" normalizeH="0" baseline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  </a:t>
            </a:r>
            <a:r>
              <a:rPr kumimoji="0" lang="zh-CN" altLang="en-US" sz="1600" b="0" i="0" u="none" strike="noStrike" cap="none" spc="0" normalizeH="0" baseline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。”</a:t>
            </a:r>
            <a:endParaRPr kumimoji="0" lang="zh-CN" altLang="en-US" sz="1600" b="0" i="0" u="none" strike="noStrike" cap="none" spc="0" normalizeH="0" baseline="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5740" y="4125595"/>
            <a:ext cx="11190605" cy="589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lstStyle/>
          <a:p>
            <a:pPr marL="742950" marR="0" lvl="2" indent="-285750" algn="l" defTabSz="914400" rtl="0" fontAlgn="auto" latinLnBrk="0">
              <a:lnSpc>
                <a:spcPct val="12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600" b="0" i="0" u="none" strike="noStrike" cap="none" spc="0" normalizeH="0" baseline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在临床应用中，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温经汤对</a:t>
            </a:r>
            <a:r>
              <a:rPr kumimoji="0" lang="zh-CN" altLang="en-US" sz="1600" b="0" i="0" u="none" strike="noStrike" cap="none" spc="0" normalizeH="0" baseline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因寒凝血瘀阻滞冲任胞宫所致的子宫腺肌病、不孕症、子宫内膜异位症、月经不调、痛经、闭经等妇科疾病均有应用，</a:t>
            </a:r>
            <a:r>
              <a:rPr kumimoji="0" lang="zh-CN" altLang="en-US" sz="1600" b="1" i="0" u="none" strike="noStrike" cap="none" spc="0" normalizeH="0" baseline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起异病同治之效</a:t>
            </a:r>
            <a:r>
              <a:rPr kumimoji="0" lang="en-US" altLang="zh-CN" sz="1600" b="0" i="0" u="none" strike="noStrike" cap="none" spc="0" normalizeH="0" baseline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  </a:t>
            </a:r>
            <a:r>
              <a:rPr kumimoji="0" lang="zh-CN" altLang="en-US" sz="1600" b="0" i="0" u="none" strike="noStrike" cap="none" spc="0" normalizeH="0" baseline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。</a:t>
            </a:r>
            <a:endParaRPr kumimoji="0" lang="zh-CN" altLang="en-US" sz="1600" b="0" i="0" u="none" strike="noStrike" cap="none" spc="0" normalizeH="0" baseline="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3435" y="6650990"/>
            <a:ext cx="6096000" cy="15367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atin typeface="+mn-ea"/>
                <a:sym typeface="Arial" panose="020B0604020202020204"/>
              </a:rPr>
              <a:t>[2]</a:t>
            </a:r>
            <a:r>
              <a:rPr kumimoji="0" lang="zh-CN" altLang="en-US" sz="1000" b="0" i="0" u="none" strike="noStrike" cap="none" spc="0" normalizeH="0" baseline="0" dirty="0">
                <a:latin typeface="+mn-ea"/>
                <a:sym typeface="Arial" panose="020B0604020202020204"/>
              </a:rPr>
              <a:t>张强, 任存霞. 良方温经汤的现代应用探讨[J]. 中医学, 2023, 12(12): 3576-3581.</a:t>
            </a:r>
            <a:endParaRPr kumimoji="0" lang="zh-CN" altLang="en-US" sz="1000" b="0" i="0" u="none" strike="noStrike" cap="none" spc="0" normalizeH="0" baseline="0" dirty="0">
              <a:latin typeface="+mn-ea"/>
              <a:sym typeface="Arial" panose="020B0604020202020204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13435" y="6466840"/>
            <a:ext cx="7247255" cy="15367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lstStyle/>
          <a:p>
            <a:pPr marL="0"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atin typeface="+mn-ea"/>
                <a:sym typeface="Arial" panose="020B0604020202020204"/>
              </a:rPr>
              <a:t>[1]</a:t>
            </a:r>
            <a:r>
              <a:rPr kumimoji="0" lang="zh-CN" altLang="en-US" sz="1000" b="0" i="0" u="none" strike="noStrike" cap="none" spc="0" normalizeH="0" baseline="0" dirty="0">
                <a:latin typeface="+mn-ea"/>
                <a:sym typeface="Arial" panose="020B0604020202020204"/>
              </a:rPr>
              <a:t>张小会, 李彦玲, 刘艳, 等. 经典名方温经汤的处方考证和临床应用研究概况[J]. 中国实验方剂学杂志, 2020,26(23): 44-55.</a:t>
            </a:r>
            <a:endParaRPr kumimoji="0" lang="zh-CN" altLang="en-US" sz="1000" b="0" i="0" u="none" strike="noStrike" cap="none" spc="0" normalizeH="0" baseline="0" dirty="0">
              <a:latin typeface="+mn-ea"/>
              <a:sym typeface="Arial" panose="020B0604020202020204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760855" y="3704590"/>
            <a:ext cx="380365" cy="1384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9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[1]</a:t>
            </a:r>
            <a:endParaRPr kumimoji="0" lang="en-US" altLang="zh-CN" sz="9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829810" y="4432935"/>
            <a:ext cx="380365" cy="1384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9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[2]</a:t>
            </a:r>
            <a:endParaRPr kumimoji="0" lang="en-US" altLang="zh-CN" sz="9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45770" y="1347470"/>
            <a:ext cx="1630680" cy="338455"/>
          </a:xfrm>
          <a:prstGeom prst="rect">
            <a:avLst/>
          </a:prstGeom>
          <a:solidFill>
            <a:srgbClr val="1A549E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适应症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5770" y="2694305"/>
            <a:ext cx="1630680" cy="338455"/>
          </a:xfrm>
          <a:prstGeom prst="rect">
            <a:avLst/>
          </a:prstGeom>
          <a:solidFill>
            <a:srgbClr val="1A549E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疾病基本情况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45770" y="5034915"/>
            <a:ext cx="1630680" cy="338455"/>
          </a:xfrm>
          <a:prstGeom prst="rect">
            <a:avLst/>
          </a:prstGeom>
          <a:solidFill>
            <a:srgbClr val="1A549E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用法用量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79450" y="5527040"/>
            <a:ext cx="5234305" cy="2768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· </a:t>
            </a:r>
            <a:r>
              <a:rPr kumimoji="0" lang="zh-CN" altLang="en-US" sz="1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开水冲服。一次 1 袋，一日 2 次。</a:t>
            </a:r>
            <a:endParaRPr kumimoji="0" lang="zh-CN" altLang="en-US" sz="18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43803" y="1442984"/>
            <a:ext cx="5848421" cy="5415016"/>
          </a:xfrm>
          <a:prstGeom prst="rect">
            <a:avLst/>
          </a:prstGeom>
        </p:spPr>
      </p:pic>
      <p:sp>
        <p:nvSpPr>
          <p:cNvPr id="195" name="文本框 2"/>
          <p:cNvSpPr txBox="1"/>
          <p:nvPr/>
        </p:nvSpPr>
        <p:spPr>
          <a:xfrm>
            <a:off x="1362075" y="734060"/>
            <a:ext cx="2726055" cy="461645"/>
          </a:xfrm>
          <a:prstGeom prst="rect">
            <a:avLst/>
          </a:prstGeom>
          <a:ln w="12700">
            <a:miter lim="400000"/>
          </a:ln>
        </p:spPr>
        <p:txBody>
          <a:bodyPr wrap="square" lIns="45889" rIns="45889">
            <a:spAutoFit/>
          </a:bodyPr>
          <a:lstStyle>
            <a:lvl1pPr>
              <a:defRPr sz="24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hangingPunct="0"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zh-CN" sz="2410" b="1" kern="0" dirty="0" err="1">
                <a:latin typeface="微软雅黑" panose="020B0503020204020204" charset="-122"/>
                <a:ea typeface="微软雅黑" panose="020B0503020204020204" charset="-122"/>
              </a:rPr>
              <a:t>安全性</a:t>
            </a:r>
            <a:endParaRPr lang="zh-CN" sz="2410" b="1" kern="0" dirty="0" err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5770" y="472440"/>
            <a:ext cx="664845" cy="4921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</a:t>
            </a:r>
            <a:r>
              <a:rPr 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endParaRPr kumimoji="0" lang="en-US" sz="32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45770" y="1347470"/>
            <a:ext cx="1940560" cy="338455"/>
          </a:xfrm>
          <a:prstGeom prst="rect">
            <a:avLst/>
          </a:prstGeom>
          <a:solidFill>
            <a:srgbClr val="1A549E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不良反应情况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48637" name="文本框 6"/>
          <p:cNvSpPr txBox="1"/>
          <p:nvPr/>
        </p:nvSpPr>
        <p:spPr>
          <a:xfrm>
            <a:off x="2809140" y="1260274"/>
            <a:ext cx="8578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zh-CN" sz="1600" b="1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温经汤颗粒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目前在临床上未广泛使用</a:t>
            </a:r>
            <a:r>
              <a:rPr lang="zh-CN" altLang="en-US" sz="16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，未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监测到任何不良反应发生及相关文献</a:t>
            </a:r>
            <a:r>
              <a:rPr lang="zh-CN" altLang="en-US" sz="16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报道。</a:t>
            </a:r>
            <a:endParaRPr lang="zh-CN" altLang="en-US" sz="1600" b="1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48633" name="文本框 62"/>
          <p:cNvSpPr txBox="1"/>
          <p:nvPr/>
        </p:nvSpPr>
        <p:spPr>
          <a:xfrm>
            <a:off x="445135" y="2808605"/>
            <a:ext cx="1941830" cy="645160"/>
          </a:xfrm>
          <a:prstGeom prst="rect">
            <a:avLst/>
          </a:prstGeom>
          <a:solidFill>
            <a:srgbClr val="1A549E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说明书收载的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安全性信息描述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aphicFrame>
        <p:nvGraphicFramePr>
          <p:cNvPr id="4194304" name="表格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809078" y="2842014"/>
          <a:ext cx="9050123" cy="268795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85443"/>
                <a:gridCol w="6964680"/>
              </a:tblGrid>
              <a:tr h="4413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项目名称</a:t>
                      </a:r>
                      <a:endParaRPr lang="zh-CN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详细表述</a:t>
                      </a:r>
                      <a:endParaRPr lang="zh-CN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不良反应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algn="l" fontAlgn="ctr">
                        <a:lnSpc>
                          <a:spcPct val="100000"/>
                        </a:lnSpc>
                      </a:pPr>
                      <a:r>
                        <a:rPr lang="zh-CN" altLang="en-US" sz="12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尚不明确。</a:t>
                      </a:r>
                      <a:endParaRPr lang="zh-CN" altLang="en-US" sz="1200" b="0" i="0" u="none" strike="noStrike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511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禁      </a:t>
                      </a:r>
                      <a:r>
                        <a:rPr lang="zh-CN" altLang="en-US" sz="1400" b="1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忌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algn="l" fontAlgn="ctr">
                        <a:lnSpc>
                          <a:spcPct val="100000"/>
                        </a:lnSpc>
                        <a:buClrTx/>
                        <a:buSzTx/>
                        <a:buNone/>
                      </a:pPr>
                      <a:r>
                        <a:rPr lang="zh-CN" altLang="en-US" sz="12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1.孕妇禁用。 2.曾经对本品所含药物过敏者禁用。</a:t>
                      </a:r>
                      <a:endParaRPr lang="zh-CN" altLang="en-US" sz="1200" u="none" strike="noStrike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8074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注意事项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algn="l" font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12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1.忌烟、酒及辛辣、生冷、油腻食物。</a:t>
                      </a:r>
                      <a:r>
                        <a:rPr lang="en-US" altLang="zh-CN" sz="12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 </a:t>
                      </a:r>
                      <a:r>
                        <a:rPr lang="zh-CN" altLang="en-US" sz="12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2.月经先期、经期延长、月经过多或崩漏者不宜使用。</a:t>
                      </a:r>
                      <a:endParaRPr lang="zh-CN" altLang="en-US" sz="1200" u="none" strike="noStrike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07950" algn="l" font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12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3.有出血倾向、重度贫血、体质虚弱者慎用。4.有妊娠计划者、哺乳期妇女、肝肾功能不全者慎用。</a:t>
                      </a:r>
                      <a:endParaRPr lang="zh-CN" altLang="en-US" sz="1200" u="none" strike="noStrike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07950" algn="l" font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12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5.不宜在服药期间同时服用滋补性中药方剂或成药。</a:t>
                      </a:r>
                      <a:endParaRPr lang="zh-CN" altLang="en-US" sz="1200" u="none" strike="noStrike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07950" algn="l" font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12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6.服用本品期间如出现口干咽燥、口舌生疮、咽喉肿痛等症状应及时停药。</a:t>
                      </a:r>
                      <a:endParaRPr lang="zh-CN" altLang="en-US" sz="1200" u="none" strike="noStrike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07950" algn="l" font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12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7.如使用3个月经周期，相关症状未见明显改善应及时停药并就医。</a:t>
                      </a:r>
                      <a:endParaRPr lang="zh-CN" altLang="en-US" sz="1200" u="none" strike="noStrike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07950" algn="l" font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12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8.本品不宜长期服用，服药期间如出现腹痛加重、阴道不规则出血、月经量过多、经期延长等应立即停药并就医。9.过敏体质者慎用。</a:t>
                      </a:r>
                      <a:endParaRPr lang="zh-CN" altLang="en-US" sz="1200" u="none" strike="noStrike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07950" algn="l" fontAlgn="ctr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12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10.本品含白芍、人参、肉桂、甘草，不宜与含藜芦、五灵脂、赤石脂、海藻、京大戟、红大戟、甘遂、芫花的中药方剂或成药同时服用。</a:t>
                      </a:r>
                      <a:endParaRPr lang="zh-CN" altLang="en-US" sz="1200" u="none" strike="noStrike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48640" name="矩形 5"/>
          <p:cNvSpPr/>
          <p:nvPr>
            <p:custDataLst>
              <p:tags r:id="rId3"/>
            </p:custDataLst>
          </p:nvPr>
        </p:nvSpPr>
        <p:spPr>
          <a:xfrm>
            <a:off x="1739900" y="5616575"/>
            <a:ext cx="8712200" cy="987425"/>
          </a:xfrm>
          <a:prstGeom prst="rect">
            <a:avLst/>
          </a:prstGeom>
          <a:noFill/>
        </p:spPr>
        <p:txBody>
          <a:bodyPr wrap="square" lIns="91440" tIns="45720" rIns="91440" bIns="45720"/>
          <a:lstStyle/>
          <a:p>
            <a:pPr marL="285750" lvl="1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温经汤颗粒处方来源于宋•陈自明《妇人大全良方》</a:t>
            </a:r>
            <a:r>
              <a:rPr lang="zh-CN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，</a:t>
            </a:r>
            <a:r>
              <a:rPr lang="zh-CN" altLang="zh-CN" sz="16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至今</a:t>
            </a:r>
            <a:r>
              <a:rPr lang="zh-CN" altLang="en-US" sz="16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已经有</a:t>
            </a:r>
            <a:r>
              <a:rPr lang="en-US" altLang="zh-CN" sz="16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787</a:t>
            </a:r>
            <a:r>
              <a:rPr lang="zh-CN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年的临床使用经验，是疗效确切，如今仍被广泛使用的经方代表之一</a:t>
            </a:r>
            <a:r>
              <a:rPr lang="zh-CN" altLang="zh-CN" sz="16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，</a:t>
            </a:r>
            <a:r>
              <a:rPr lang="zh-CN" altLang="en-US" sz="16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现代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药理毒理实验结果进一步证明其</a:t>
            </a:r>
            <a:r>
              <a:rPr lang="zh-CN" altLang="en-US" sz="16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安全。</a:t>
            </a:r>
            <a:endParaRPr lang="zh-CN" altLang="en-US" sz="1600" b="1" baseline="30000" dirty="0" smtClean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62555" y="1647825"/>
            <a:ext cx="9006205" cy="9232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【现代药理毒理实验结果进一步证明其安全】</a:t>
            </a:r>
            <a:endParaRPr kumimoji="0" lang="zh-CN" altLang="en-US" sz="120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大鼠6个月重复给</a:t>
            </a:r>
            <a:r>
              <a:rPr kumimoji="0" lang="zh-CN" altLang="en-US" sz="1200" i="0" u="none" strike="noStrike" cap="none" spc="0" normalizeH="0" baseline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药毒性试验中，SD大鼠每天2次连续26周胃给予本品5.4、10.8、21.6g饮片/kg(以体表面积计，分别约相当于人临床剂量60g饮片/天的0.91.7、3.5倍)，恢复期4周。中、高剂量组可见红细胞(RBC)、血红蛋白(HGB)降低或降低趋势，网织红细胞(RET)计数和百分比升高或升高趋势;组织病理学检查可见中、高剂量组脾脏髓外轻微至中度弥散性造血增多，中、高剂量组雌性脾脏轻微至中度弥散性含铁血黄素色素增多。停药4周后，以上指标变化可恢复。其余指标未见明显有毒理学意义的变化。</a:t>
            </a:r>
            <a:endParaRPr kumimoji="0" lang="zh-CN" altLang="en-US" sz="1200" i="0" u="none" strike="noStrike" cap="none" spc="0" normalizeH="0" baseline="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43803" y="1442984"/>
            <a:ext cx="5848421" cy="5415016"/>
          </a:xfrm>
          <a:prstGeom prst="rect">
            <a:avLst/>
          </a:prstGeom>
        </p:spPr>
      </p:pic>
      <p:sp>
        <p:nvSpPr>
          <p:cNvPr id="195" name="文本框 2"/>
          <p:cNvSpPr txBox="1"/>
          <p:nvPr/>
        </p:nvSpPr>
        <p:spPr>
          <a:xfrm>
            <a:off x="1362075" y="734060"/>
            <a:ext cx="2726055" cy="461645"/>
          </a:xfrm>
          <a:prstGeom prst="rect">
            <a:avLst/>
          </a:prstGeom>
          <a:ln w="12700">
            <a:miter lim="400000"/>
          </a:ln>
        </p:spPr>
        <p:txBody>
          <a:bodyPr wrap="square" lIns="45889" rIns="45889">
            <a:spAutoFit/>
          </a:bodyPr>
          <a:lstStyle>
            <a:lvl1pPr>
              <a:defRPr sz="24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hangingPunct="0"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zh-CN" sz="2410" b="1" kern="0" dirty="0" err="1">
                <a:latin typeface="微软雅黑" panose="020B0503020204020204" charset="-122"/>
                <a:ea typeface="微软雅黑" panose="020B0503020204020204" charset="-122"/>
              </a:rPr>
              <a:t>有效性</a:t>
            </a:r>
            <a:endParaRPr lang="zh-CN" sz="2410" b="1" kern="0" dirty="0" err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5770" y="472440"/>
            <a:ext cx="664845" cy="4921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</a:t>
            </a:r>
            <a:r>
              <a:rPr 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endParaRPr kumimoji="0" lang="en-US" sz="32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10615" y="1347470"/>
            <a:ext cx="10169525" cy="55372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温经汤颗粒处方来源于宋•陈自明《妇人大全良方》，</a:t>
            </a:r>
            <a:r>
              <a:rPr kumimoji="0" lang="zh-CN" altLang="en-US" sz="18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本品符合《中华人民共和国中医药法》对古代经典名方“至今仍广泛应用、疗效确切、具有明显特色与优势的古代中医典籍所记载的方剂”的规定。</a:t>
            </a:r>
            <a:endParaRPr kumimoji="0" lang="zh-CN" altLang="en-US" sz="1800" b="1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5305" y="2155190"/>
            <a:ext cx="1940560" cy="564515"/>
          </a:xfrm>
          <a:prstGeom prst="rect">
            <a:avLst/>
          </a:prstGeom>
          <a:solidFill>
            <a:srgbClr val="1A549E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临床有效性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实验材料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48657" name="文本框 5"/>
          <p:cNvSpPr txBox="1"/>
          <p:nvPr>
            <p:custDataLst>
              <p:tags r:id="rId2"/>
            </p:custDataLst>
          </p:nvPr>
        </p:nvSpPr>
        <p:spPr>
          <a:xfrm>
            <a:off x="825500" y="2735580"/>
            <a:ext cx="10666095" cy="4248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lvl="1" indent="-285750" algn="l">
              <a:lnSpc>
                <a:spcPct val="11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6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温经汤联合消炎贴穴位贴敷治疗寒凝血瘀型原发性痛经 50 例临床观察</a:t>
            </a:r>
            <a:endParaRPr lang="zh-CN" altLang="en-US" sz="16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  <a:p>
            <a:pPr marL="285750" lvl="1" indent="-285750" algn="l">
              <a:lnSpc>
                <a:spcPct val="11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6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温经汤治疗子宫内膜异位症的疗效及对机体免疫功能的影响</a:t>
            </a:r>
            <a:endParaRPr lang="zh-CN" altLang="en-US" sz="16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lvl="1" indent="-285750" algn="l">
              <a:lnSpc>
                <a:spcPct val="11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6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良方温经汤治疗子宫内膜异位症临床研究</a:t>
            </a:r>
            <a:endParaRPr lang="zh-CN" altLang="en-US" sz="16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5305" y="3898265"/>
            <a:ext cx="1940560" cy="564515"/>
          </a:xfrm>
          <a:prstGeom prst="rect">
            <a:avLst/>
          </a:prstGeom>
          <a:solidFill>
            <a:srgbClr val="1A549E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技术审批报告中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关于有效性的描述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48656" name="文本框 12"/>
          <p:cNvSpPr txBox="1"/>
          <p:nvPr>
            <p:custDataLst>
              <p:tags r:id="rId3"/>
            </p:custDataLst>
          </p:nvPr>
        </p:nvSpPr>
        <p:spPr>
          <a:xfrm>
            <a:off x="825500" y="4470400"/>
            <a:ext cx="10454005" cy="8039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基于专家审评意见和审评结论，现有研究和数据支持温经汤颗粒按照中药 3.1 类按古代经典名方目录管理的中药复方制剂上市。</a:t>
            </a:r>
            <a:endParaRPr lang="zh-CN" altLang="en-US" sz="16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63930" y="5274310"/>
            <a:ext cx="10462895" cy="13296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spc="0" normalizeH="0" baseline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    </a:t>
            </a:r>
            <a:r>
              <a:rPr kumimoji="0" lang="zh-CN" altLang="en-US" sz="1400" b="1" i="0" u="none" strike="noStrike" cap="none" spc="0" normalizeH="0" baseline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本品处方来源于宋•陈自明《妇人大全良方》，已列入《古代经典名方目录（第一批）》</a:t>
            </a:r>
            <a:r>
              <a:rPr kumimoji="0" lang="zh-CN" altLang="en-US" sz="1400" b="0" i="0" u="none" strike="noStrike" cap="none" spc="0" normalizeH="0" baseline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。宋•陈自明《妇人大全良方》原文：“若经道不通，绕脐寒疝痛彻，其脉沉紧。此由寒气客于血室，血凝不行，结积血为气所冲，新血与故血相搏，所以发痛。譬如天寒地冻，水凝成冰。宜温经汤及桂枝桃仁汤、万病丸。”已发布本方关键信息表中所载的功能主治：【功效】温经补虚，化瘀止痛。【主治】血海虚寒，气血凝滞证。症见妇人月经不调，脐腹作痛，脉沉紧。本方所治之月经不调、痛经乃血海虚寒，气血凝滞所致。治宜温经补虚，化瘀止痛。</a:t>
            </a:r>
            <a:endParaRPr kumimoji="0" lang="zh-CN" altLang="en-US" sz="1400" b="0" i="0" u="none" strike="noStrike" cap="none" spc="0" normalizeH="0" baseline="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27975" y="2910840"/>
            <a:ext cx="3815080" cy="738505"/>
          </a:xfrm>
          <a:prstGeom prst="rect">
            <a:avLst/>
          </a:prstGeom>
          <a:noFill/>
          <a:ln w="19050" cap="flat">
            <a:solidFill>
              <a:schemeClr val="accent1">
                <a:lumMod val="75000"/>
              </a:schemeClr>
            </a:solidFill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 </a:t>
            </a:r>
            <a:r>
              <a:rPr kumimoji="0" lang="zh-CN" altLang="en-US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几项研究表明温经汤可对</a:t>
            </a:r>
            <a:r>
              <a:rPr lang="zh-CN" altLang="en-US" sz="16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因寒凝血瘀阻滞冲任胞宫所致的子宫内膜异位症、痛经等妇科疾病均有临床疗效价值。</a:t>
            </a:r>
            <a:endParaRPr lang="zh-CN" altLang="en-US" sz="16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47283" y="1442984"/>
            <a:ext cx="5848421" cy="5415016"/>
          </a:xfrm>
          <a:prstGeom prst="rect">
            <a:avLst/>
          </a:prstGeom>
        </p:spPr>
      </p:pic>
      <p:sp>
        <p:nvSpPr>
          <p:cNvPr id="195" name="文本框 2"/>
          <p:cNvSpPr txBox="1"/>
          <p:nvPr/>
        </p:nvSpPr>
        <p:spPr>
          <a:xfrm>
            <a:off x="1362075" y="734060"/>
            <a:ext cx="2726055" cy="461645"/>
          </a:xfrm>
          <a:prstGeom prst="rect">
            <a:avLst/>
          </a:prstGeom>
          <a:ln w="12700">
            <a:miter lim="400000"/>
          </a:ln>
        </p:spPr>
        <p:txBody>
          <a:bodyPr wrap="square" lIns="45889" rIns="45889">
            <a:spAutoFit/>
          </a:bodyPr>
          <a:lstStyle>
            <a:lvl1pPr>
              <a:defRPr sz="24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hangingPunct="0"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zh-CN" sz="2410" b="1" kern="0" dirty="0" err="1">
                <a:latin typeface="微软雅黑" panose="020B0503020204020204" charset="-122"/>
                <a:ea typeface="微软雅黑" panose="020B0503020204020204" charset="-122"/>
              </a:rPr>
              <a:t>创新性</a:t>
            </a:r>
            <a:endParaRPr lang="zh-CN" sz="2410" b="1" kern="0" dirty="0" err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5770" y="472440"/>
            <a:ext cx="664845" cy="4921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</a:t>
            </a:r>
            <a:r>
              <a:rPr 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endParaRPr kumimoji="0" lang="en-US" sz="32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45770" y="1347470"/>
            <a:ext cx="1940560" cy="338455"/>
          </a:xfrm>
          <a:prstGeom prst="rect">
            <a:avLst/>
          </a:prstGeom>
          <a:solidFill>
            <a:srgbClr val="1A549E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创新点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61415" y="1838960"/>
            <a:ext cx="10906125" cy="14770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spc="0" normalizeH="0" baseline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1</a:t>
            </a:r>
            <a:r>
              <a:rPr kumimoji="0" lang="en-US" altLang="zh-CN" sz="1600" b="0" i="0" u="none" strike="noStrike" cap="none" spc="0" normalizeH="0" baseline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. </a:t>
            </a:r>
            <a:r>
              <a:rPr kumimoji="0" lang="zh-CN" altLang="en-US" sz="1600" b="1" i="0" u="sng" strike="noStrike" cap="none" spc="0" normalizeH="0" baseline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温经汤颗粒为该处方国内首家获批上市的3.1类中药经典名方</a:t>
            </a:r>
            <a:r>
              <a:rPr kumimoji="0" lang="zh-CN" altLang="en-US" sz="1600" b="0" i="0" u="none" strike="noStrike" cap="none" spc="0" normalizeH="0" baseline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，实现全药味的质量控制，高质量还原“一碗汤”；</a:t>
            </a:r>
            <a:endParaRPr kumimoji="0" lang="zh-CN" altLang="en-US" sz="1600" b="0" i="0" u="none" strike="noStrike" cap="none" spc="0" normalizeH="0" baseline="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spc="0" normalizeH="0" baseline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2</a:t>
            </a:r>
            <a:r>
              <a:rPr kumimoji="0" lang="en-US" altLang="zh-CN" sz="1600" b="0" i="0" u="none" strike="noStrike" cap="none" spc="0" normalizeH="0" baseline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. </a:t>
            </a:r>
            <a:r>
              <a:rPr kumimoji="0" lang="zh-CN" altLang="en-US" sz="1600" b="1" i="0" u="sng" strike="noStrike" cap="none" spc="0" normalizeH="0" baseline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获得国家重点研发计划“中医药现代研究”重点专项项目</a:t>
            </a:r>
            <a:r>
              <a:rPr kumimoji="0" lang="zh-CN" altLang="en-US" sz="1600" b="0" i="0" u="none" strike="noStrike" cap="none" spc="0" normalizeH="0" baseline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；</a:t>
            </a:r>
            <a:endParaRPr kumimoji="0" lang="zh-CN" altLang="en-US" sz="1600" b="0" i="0" u="none" strike="noStrike" cap="none" spc="0" normalizeH="0" baseline="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spc="0" normalizeH="0" baseline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3</a:t>
            </a:r>
            <a:r>
              <a:rPr kumimoji="0" lang="en-US" altLang="zh-CN" sz="1600" b="0" i="0" u="none" strike="noStrike" cap="none" spc="0" normalizeH="0" baseline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. </a:t>
            </a:r>
            <a:r>
              <a:rPr kumimoji="0" lang="zh-CN" altLang="en-US" sz="1600" b="1" i="0" u="sng" strike="noStrike" cap="none" spc="0" normalizeH="0" baseline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建立挥发性成分和水溶性成分的双重质控方法</a:t>
            </a:r>
            <a:r>
              <a:rPr kumimoji="0" lang="zh-CN" altLang="en-US" sz="1600" b="0" i="0" u="none" strike="noStrike" cap="none" spc="0" normalizeH="0" baseline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、符合中药特点的全过程、多维度的质量控制体系，在原药的基础上</a:t>
            </a:r>
            <a:endParaRPr kumimoji="0" lang="zh-CN" altLang="en-US" sz="1600" b="0" i="0" u="none" strike="noStrike" cap="none" spc="0" normalizeH="0" baseline="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spc="0" normalizeH="0" baseline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 </a:t>
            </a:r>
            <a:r>
              <a:rPr kumimoji="0" lang="en-US" altLang="zh-CN" sz="1600" b="0" i="0" u="none" strike="noStrike" cap="none" spc="0" normalizeH="0" baseline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    </a:t>
            </a:r>
            <a:r>
              <a:rPr kumimoji="0" lang="zh-CN" altLang="en-US" sz="1600" b="0" i="0" u="none" strike="noStrike" cap="none" spc="0" normalizeH="0" baseline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保障了药品的均一性；</a:t>
            </a:r>
            <a:endParaRPr kumimoji="0" lang="zh-CN" altLang="en-US" sz="1600" b="0" i="0" u="none" strike="noStrike" cap="none" spc="0" normalizeH="0" baseline="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spc="0" normalizeH="0" baseline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4</a:t>
            </a:r>
            <a:r>
              <a:rPr kumimoji="0" lang="en-US" altLang="zh-CN" sz="1600" b="0" i="0" u="none" strike="noStrike" cap="none" spc="0" normalizeH="0" baseline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. </a:t>
            </a:r>
            <a:r>
              <a:rPr kumimoji="0" lang="zh-CN" altLang="en-US" sz="1600" b="0" i="0" u="none" strike="noStrike" cap="none" spc="0" normalizeH="0" baseline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已获发明专利《一种温经汤复方制剂的制备方法》</a:t>
            </a:r>
            <a:r>
              <a:rPr kumimoji="0" lang="en-US" altLang="zh-CN" sz="1600" b="0" i="0" u="none" strike="noStrike" cap="none" spc="0" normalizeH="0" baseline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--</a:t>
            </a:r>
            <a:r>
              <a:rPr kumimoji="0" lang="zh-CN" altLang="en-US" sz="1600" b="0" i="0" u="none" strike="noStrike" cap="none" spc="0" normalizeH="0" baseline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核心专利权期届满日</a:t>
            </a:r>
            <a:r>
              <a:rPr kumimoji="0" lang="en-US" altLang="zh-CN" sz="1600" b="0" i="0" u="none" strike="noStrike" cap="none" spc="0" normalizeH="0" baseline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2042</a:t>
            </a:r>
            <a:r>
              <a:rPr kumimoji="0" lang="zh-CN" altLang="en-US" sz="1600" b="0" i="0" u="none" strike="noStrike" cap="none" spc="0" normalizeH="0" baseline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年</a:t>
            </a:r>
            <a:r>
              <a:rPr kumimoji="0" lang="en-US" altLang="zh-CN" sz="1600" b="0" i="0" u="none" strike="noStrike" cap="none" spc="0" normalizeH="0" baseline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11</a:t>
            </a:r>
            <a:r>
              <a:rPr kumimoji="0" lang="zh-CN" altLang="en-US" sz="1600" b="0" i="0" u="none" strike="noStrike" cap="none" spc="0" normalizeH="0" baseline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月</a:t>
            </a:r>
            <a:r>
              <a:rPr kumimoji="0" lang="en-US" altLang="zh-CN" sz="1600" b="0" i="0" u="none" strike="noStrike" cap="none" spc="0" normalizeH="0" baseline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01</a:t>
            </a:r>
            <a:r>
              <a:rPr kumimoji="0" lang="zh-CN" altLang="en-US" sz="1600" b="0" i="0" u="none" strike="noStrike" cap="none" spc="0" normalizeH="0" baseline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日</a:t>
            </a:r>
            <a:endParaRPr kumimoji="0" lang="zh-CN" altLang="en-US" sz="1600" b="0" i="0" u="none" strike="noStrike" cap="none" spc="0" normalizeH="0" baseline="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spc="0" normalizeH="0" baseline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5. </a:t>
            </a:r>
            <a:r>
              <a:rPr kumimoji="0" lang="zh-CN" altLang="en-US" sz="1600" b="0" i="0" u="none" strike="noStrike" cap="none" spc="0" normalizeH="0" baseline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已获发明专利《温经汤方中人参皂苷Rg1、Re和Rb1的检测方法及其用途》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--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核心专利权期届满日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2042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年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9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月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22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日</a:t>
            </a:r>
            <a:endParaRPr kumimoji="0" lang="zh-CN" altLang="en-US" sz="1600" b="0" i="0" u="none" strike="noStrike" cap="none" spc="0" normalizeH="0" baseline="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61415" y="3820795"/>
            <a:ext cx="10243185" cy="98488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spc="0" normalizeH="0" baseline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1</a:t>
            </a:r>
            <a:r>
              <a:rPr kumimoji="0" lang="en-US" altLang="zh-CN" sz="1600" b="0" i="0" u="none" strike="noStrike" cap="none" spc="0" normalizeH="0" baseline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. </a:t>
            </a:r>
            <a:r>
              <a:rPr kumimoji="0" lang="zh-CN" altLang="en-US" sz="1600" b="0" i="0" u="none" strike="noStrike" cap="none" spc="0" normalizeH="0" baseline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治疗“血海虚寒，气血凝滞证”的代表药；</a:t>
            </a:r>
            <a:endParaRPr kumimoji="0" lang="zh-CN" altLang="en-US" sz="1600" b="0" i="0" u="none" strike="noStrike" cap="none" spc="0" normalizeH="0" baseline="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spc="0" normalizeH="0" baseline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2</a:t>
            </a:r>
            <a:r>
              <a:rPr kumimoji="0" lang="en-US" altLang="zh-CN" sz="1600" b="0" i="0" u="none" strike="noStrike" cap="none" spc="0" normalizeH="0" baseline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. </a:t>
            </a:r>
            <a:r>
              <a:rPr kumimoji="0" lang="zh-CN" altLang="en-US" sz="1600" b="0" i="0" u="none" strike="noStrike" cap="none" spc="0" normalizeH="0" baseline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颗粒剂型提高了可及性、便易性；</a:t>
            </a:r>
            <a:endParaRPr kumimoji="0" lang="zh-CN" altLang="en-US" sz="1600" b="0" i="0" u="none" strike="noStrike" cap="none" spc="0" normalizeH="0" baseline="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spc="0" normalizeH="0" baseline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3</a:t>
            </a:r>
            <a:r>
              <a:rPr kumimoji="0" lang="en-US" altLang="zh-CN" sz="1600" b="0" i="0" u="none" strike="noStrike" cap="none" spc="0" normalizeH="0" baseline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. </a:t>
            </a:r>
            <a:r>
              <a:rPr kumimoji="0" lang="zh-CN" altLang="en-US" sz="1600" b="0" i="0" u="none" strike="noStrike" cap="none" spc="0" normalizeH="0" baseline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高质量还原“一碗汤”的工艺手法，从药材-生产-成药全过程质量控制体系；</a:t>
            </a:r>
            <a:endParaRPr kumimoji="0" lang="zh-CN" altLang="en-US" sz="1600" b="0" i="0" u="none" strike="noStrike" cap="none" spc="0" normalizeH="0" baseline="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spc="0" normalizeH="0" baseline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4</a:t>
            </a:r>
            <a:r>
              <a:rPr kumimoji="0" lang="en-US" altLang="zh-CN" sz="1600" b="0" i="0" u="none" strike="noStrike" cap="none" spc="0" normalizeH="0" baseline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. </a:t>
            </a:r>
            <a:r>
              <a:rPr kumimoji="0" lang="zh-CN" altLang="en-US" sz="1600" b="0" i="0" u="none" strike="noStrike" cap="none" spc="0" normalizeH="0" baseline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已列入《古代经典名方目录（第一批）》，疗效确切。</a:t>
            </a:r>
            <a:endParaRPr kumimoji="0" lang="zh-CN" altLang="en-US" sz="1600" b="0" i="0" u="none" strike="noStrike" cap="none" spc="0" normalizeH="0" baseline="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5770" y="3354070"/>
            <a:ext cx="1940560" cy="338455"/>
          </a:xfrm>
          <a:prstGeom prst="rect">
            <a:avLst/>
          </a:prstGeom>
          <a:solidFill>
            <a:srgbClr val="1A549E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优势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5770" y="4933950"/>
            <a:ext cx="1940560" cy="338455"/>
          </a:xfrm>
          <a:prstGeom prst="rect">
            <a:avLst/>
          </a:prstGeom>
          <a:solidFill>
            <a:srgbClr val="1A549E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传承性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62075" y="5448935"/>
            <a:ext cx="10511790" cy="73850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lstStyle/>
          <a:p>
            <a:pPr marL="0" marR="0" lvl="2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处方来源于宋•陈自明《妇人大全良方》，“若经道不通，绕脐寒疝痛彻，其脉沉紧。此由寒气客于血室，血凝不行，结积血为气所冲，新血与故血相搏，所以发痛，宜温经汤主之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  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。”</a:t>
            </a:r>
            <a:endParaRPr kumimoji="0" lang="zh-CN" altLang="en-US" sz="1600" b="0" i="0" u="none" strike="noStrike" cap="none" spc="0" normalizeH="0" baseline="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13435" y="6574790"/>
            <a:ext cx="7247255" cy="15367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lstStyle/>
          <a:p>
            <a:pPr marL="0"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atin typeface="+mn-ea"/>
                <a:sym typeface="Arial" panose="020B0604020202020204"/>
              </a:rPr>
              <a:t>[1]</a:t>
            </a:r>
            <a:r>
              <a:rPr kumimoji="0" lang="zh-CN" altLang="en-US" sz="1000" b="0" i="0" u="none" strike="noStrike" cap="none" spc="0" normalizeH="0" baseline="0" dirty="0">
                <a:latin typeface="+mn-ea"/>
                <a:sym typeface="Arial" panose="020B0604020202020204"/>
              </a:rPr>
              <a:t>张小会, 李彦玲, 刘艳, 等. 经典名方温经汤的处方考证和临床应用研究概况[J]. 中国实验方剂学杂志, 2020,26(23): 44-55.</a:t>
            </a:r>
            <a:endParaRPr kumimoji="0" lang="zh-CN" altLang="en-US" sz="1000" b="0" i="0" u="none" strike="noStrike" cap="none" spc="0" normalizeH="0" baseline="0" dirty="0">
              <a:latin typeface="+mn-ea"/>
              <a:sym typeface="Arial" panose="020B0604020202020204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836410" y="5674995"/>
            <a:ext cx="380365" cy="1384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9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[1]</a:t>
            </a:r>
            <a:endParaRPr kumimoji="0" lang="en-US" altLang="zh-CN" sz="9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43803" y="1288679"/>
            <a:ext cx="5848421" cy="5415016"/>
          </a:xfrm>
          <a:prstGeom prst="rect">
            <a:avLst/>
          </a:prstGeom>
        </p:spPr>
      </p:pic>
      <p:sp>
        <p:nvSpPr>
          <p:cNvPr id="195" name="文本框 2"/>
          <p:cNvSpPr txBox="1"/>
          <p:nvPr/>
        </p:nvSpPr>
        <p:spPr>
          <a:xfrm>
            <a:off x="1362075" y="734060"/>
            <a:ext cx="2726055" cy="461645"/>
          </a:xfrm>
          <a:prstGeom prst="rect">
            <a:avLst/>
          </a:prstGeom>
          <a:ln w="12700">
            <a:miter lim="400000"/>
          </a:ln>
        </p:spPr>
        <p:txBody>
          <a:bodyPr wrap="square" lIns="45889" rIns="45889">
            <a:spAutoFit/>
          </a:bodyPr>
          <a:lstStyle>
            <a:lvl1pPr>
              <a:defRPr sz="24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hangingPunct="0"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zh-CN" sz="2410" b="1" kern="0" dirty="0" err="1">
                <a:latin typeface="微软雅黑" panose="020B0503020204020204" charset="-122"/>
                <a:ea typeface="微软雅黑" panose="020B0503020204020204" charset="-122"/>
              </a:rPr>
              <a:t>公平性</a:t>
            </a:r>
            <a:endParaRPr lang="zh-CN" sz="2410" b="1" kern="0" dirty="0" err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5770" y="472440"/>
            <a:ext cx="664845" cy="4921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</a:t>
            </a:r>
            <a:r>
              <a:rPr 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</a:t>
            </a:r>
            <a:endParaRPr kumimoji="0" lang="en-US" sz="32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5305" y="1377950"/>
            <a:ext cx="1940560" cy="564515"/>
          </a:xfrm>
          <a:prstGeom prst="rect">
            <a:avLst/>
          </a:prstGeom>
          <a:solidFill>
            <a:srgbClr val="1A549E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对公共卫生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积极影响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6895" y="2021840"/>
            <a:ext cx="11329670" cy="104584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·</a:t>
            </a:r>
            <a:r>
              <a:rPr kumimoji="0" lang="en-US" altLang="zh-CN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 </a:t>
            </a:r>
            <a:r>
              <a:rPr lang="zh-CN" altLang="en-US" sz="16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党的二十大报告特别强调了中医药在健康中国建设中的作用，提出要促进中医药的传承与创新，强调了中医药在促进妇女健康中的作用。妇人寒凝血瘀，致使经期延后、月经量少等月经不调，脐腹作痛，血海虚寒、气血凝滞继而导致冲任损伤，使人元气虚弱、无力行血。温经汤颗粒能温经补虚，化瘀止痛，适用于血海虚寒、气血凝滞等患者。具月经或少、或闭、或血色浅淡，伴脐腹作痛、脉沉紧者可用。可保障广大妇女人群的健康。</a:t>
            </a:r>
            <a:endParaRPr kumimoji="0" lang="zh-CN" altLang="en-US" sz="16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5305" y="4447540"/>
            <a:ext cx="1940560" cy="335915"/>
          </a:xfrm>
          <a:prstGeom prst="rect">
            <a:avLst/>
          </a:prstGeom>
          <a:solidFill>
            <a:srgbClr val="1A549E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填补目录空白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6895" y="4718685"/>
            <a:ext cx="11169650" cy="4152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· 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温经汤颗粒作为首个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Arial" panose="020B0604020202020204"/>
              </a:rPr>
              <a:t>该处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方获批</a:t>
            </a:r>
            <a:r>
              <a:rPr lang="zh-CN" altLang="en-US" b="1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温经补虚，化瘀止痛</a:t>
            </a:r>
            <a:r>
              <a:rPr 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3.1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新药，在具备良好安全性，能安全有效解决患者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症状。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5305" y="5213985"/>
            <a:ext cx="1940560" cy="335915"/>
          </a:xfrm>
          <a:prstGeom prst="rect">
            <a:avLst/>
          </a:prstGeom>
          <a:solidFill>
            <a:srgbClr val="1A549E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临床管理便利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4985" y="5517515"/>
            <a:ext cx="10930890" cy="83058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lstStyle/>
          <a:p>
            <a:pPr marL="0" lvl="1"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· 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温经汤颗粒为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口服制剂，属于门诊用药，患者依从性好，不额外增加临床管理难度，常温密封贮藏即可。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endParaRPr lang="en-US" altLang="zh-CN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lvl="1"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医保经办机构无需特殊管理。</a:t>
            </a:r>
            <a:endParaRPr kumimoji="0" lang="zh-CN" altLang="en-US" sz="1800" b="1" i="0" u="none" strike="noStrike" cap="none" spc="0" normalizeH="0" baseline="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6595" y="6430645"/>
            <a:ext cx="9740265" cy="2374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spc="0" normalizeH="0" baseline="0" dirty="0">
                <a:latin typeface="+mn-ea"/>
                <a:sym typeface="Arial" panose="020B0604020202020204"/>
              </a:rPr>
              <a:t>[1] </a:t>
            </a:r>
            <a:r>
              <a:rPr kumimoji="0" lang="zh-CN" altLang="en-US" sz="1000" b="0" i="0" u="none" strike="noStrike" cap="none" spc="0" normalizeH="0" baseline="0" dirty="0">
                <a:latin typeface="+mn-ea"/>
                <a:sym typeface="Arial" panose="020B0604020202020204"/>
              </a:rPr>
              <a:t>张强, 任存霞. 良方温经汤的现代应用探讨[J]. 中医学, 2023, 12(12): 3576-3581.</a:t>
            </a:r>
            <a:endParaRPr kumimoji="0" lang="zh-CN" altLang="en-US" sz="1000" b="0" i="0" u="none" strike="noStrike" cap="none" spc="0" normalizeH="0" baseline="0" dirty="0">
              <a:latin typeface="+mn-ea"/>
              <a:sym typeface="Arial" panose="020B0604020202020204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051675" y="2299970"/>
            <a:ext cx="380365" cy="1384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9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[1]</a:t>
            </a:r>
            <a:endParaRPr kumimoji="0" lang="en-US" altLang="zh-CN" sz="9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14985" y="3134995"/>
            <a:ext cx="1940560" cy="335915"/>
          </a:xfrm>
          <a:prstGeom prst="rect">
            <a:avLst/>
          </a:prstGeom>
          <a:solidFill>
            <a:srgbClr val="1A549E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处方组成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2910" y="3462020"/>
            <a:ext cx="11531600" cy="92202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t" forceAA="0">
            <a:spAutoFit/>
          </a:bodyPr>
          <a:lstStyle/>
          <a:p>
            <a:pPr indent="0">
              <a:lnSpc>
                <a:spcPct val="120000"/>
              </a:lnSpc>
              <a:buFont typeface="Wingdings" panose="05000000000000000000" charset="0"/>
              <a:buNone/>
            </a:pP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·  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温经汤颗粒：</a:t>
            </a:r>
            <a:r>
              <a:rPr sz="1600" dirty="0">
                <a:latin typeface="微软雅黑" panose="020B0503020204020204" charset="-122"/>
                <a:ea typeface="微软雅黑" panose="020B0503020204020204" charset="-122"/>
              </a:rPr>
              <a:t>肉桂5g、酒当归5g、川芎5g、醋莪术5g、牡丹皮5g、酒牛膝10g、白芍5g、人参10g、炒甘草10g</a:t>
            </a:r>
            <a:endParaRPr sz="16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lnSpc>
                <a:spcPct val="120000"/>
              </a:lnSpc>
              <a:buFont typeface="Wingdings" panose="05000000000000000000" charset="0"/>
              <a:buNone/>
            </a:pPr>
            <a:r>
              <a:rPr lang="en-US" sz="1600" dirty="0"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采用优质药材，所用药材符合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GAP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要求，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并固定基原、产地、年限、采收、加工及炮制方法，对药材、饮片及制剂进行多指标全方位的质量控制，且药材、检验以及制剂加工等成本较高，所用优质药材相比普通药材价格差异较大，价格涨幅也较大。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/>
</p:sld>
</file>

<file path=ppt/tags/tag1.xml><?xml version="1.0" encoding="utf-8"?>
<p:tagLst xmlns:p="http://schemas.openxmlformats.org/presentationml/2006/main">
  <p:tag name="KSO_WM_DIAGRAM_VIRTUALLY_FRAME" val="{&quot;height&quot;:460.22787401574806,&quot;left&quot;:436.4527559055118,&quot;top&quot;:73.82212598425197,&quot;width&quot;:487.5055905511813}"/>
</p:tagLst>
</file>

<file path=ppt/tags/tag10.xml><?xml version="1.0" encoding="utf-8"?>
<p:tagLst xmlns:p="http://schemas.openxmlformats.org/presentationml/2006/main">
  <p:tag name="KSO_WM_DIAGRAM_VIRTUALLY_FRAME" val="{&quot;height&quot;:460.22787401574806,&quot;left&quot;:436.4527559055118,&quot;top&quot;:73.82212598425197,&quot;width&quot;:487.5055905511813}"/>
</p:tagLst>
</file>

<file path=ppt/tags/tag11.xml><?xml version="1.0" encoding="utf-8"?>
<p:tagLst xmlns:p="http://schemas.openxmlformats.org/presentationml/2006/main">
  <p:tag name="KSO_WM_DIAGRAM_VIRTUALLY_FRAME" val="{&quot;height&quot;:460.22787401574806,&quot;left&quot;:436.4527559055118,&quot;top&quot;:73.82212598425197,&quot;width&quot;:487.5055905511813}"/>
</p:tagLst>
</file>

<file path=ppt/tags/tag12.xml><?xml version="1.0" encoding="utf-8"?>
<p:tagLst xmlns:p="http://schemas.openxmlformats.org/presentationml/2006/main">
  <p:tag name="KSO_WM_UNIT_TABLE_BEAUTIFY" val="smartTable{95e494d6-5559-43e7-9912-cbc3dbd41eb9}"/>
  <p:tag name="TABLE_ENDDRAG_ORIGIN_RECT" val="522*162"/>
  <p:tag name="TABLE_ENDDRAG_RECT" val="244*252*522*162"/>
</p:tagLst>
</file>

<file path=ppt/tags/tag13.xml><?xml version="1.0" encoding="utf-8"?>
<p:tagLst xmlns:p="http://schemas.openxmlformats.org/presentationml/2006/main">
  <p:tag name="KSO_WM_UNIT_SUBTYPE" val="a"/>
  <p:tag name="KSO_WM_UNIT_NOCLEAR" val="0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076_3_1"/>
  <p:tag name="KSO_WM_UNIT_ID" val="diagram634_3*l_h_f*1076_3_1"/>
  <p:tag name="KSO_WM_TEMPLATE_CATEGORY" val="diagram"/>
  <p:tag name="KSO_WM_TEMPLATE_INDEX" val="634"/>
  <p:tag name="KSO_WM_UNIT_LAYERLEVEL" val="1_1_1"/>
  <p:tag name="KSO_WM_TAG_VERSION" val="1.0"/>
  <p:tag name="KSO_WM_BEAUTIFY_FLAG" val="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386.9425984251969,&quot;left&quot;:35.19992125984252,&quot;top&quot;:96.7,&quot;width&quot;:894.0001574803149}"/>
</p:tagLst>
</file>

<file path=ppt/tags/tag15.xml><?xml version="1.0" encoding="utf-8"?>
<p:tagLst xmlns:p="http://schemas.openxmlformats.org/presentationml/2006/main">
  <p:tag name="KSO_WM_DIAGRAM_VIRTUALLY_FRAME" val="{&quot;height&quot;:386.9425984251969,&quot;left&quot;:35.19992125984252,&quot;top&quot;:96.7,&quot;width&quot;:894.0001574803149}"/>
</p:tagLst>
</file>

<file path=ppt/tags/tag16.xml><?xml version="1.0" encoding="utf-8"?>
<p:tagLst xmlns:p="http://schemas.openxmlformats.org/presentationml/2006/main">
  <p:tag name="COMMONDATA" val="eyJoZGlkIjoiNmNhNWMwZWJlOWY2NDMzNDdhNDMwMmJhN2NiNGRjMTkifQ=="/>
</p:tagLst>
</file>

<file path=ppt/tags/tag2.xml><?xml version="1.0" encoding="utf-8"?>
<p:tagLst xmlns:p="http://schemas.openxmlformats.org/presentationml/2006/main">
  <p:tag name="KSO_WM_DIAGRAM_VIRTUALLY_FRAME" val="{&quot;height&quot;:460.22787401574806,&quot;left&quot;:436.4527559055118,&quot;top&quot;:73.82212598425197,&quot;width&quot;:487.5055905511813}"/>
</p:tagLst>
</file>

<file path=ppt/tags/tag3.xml><?xml version="1.0" encoding="utf-8"?>
<p:tagLst xmlns:p="http://schemas.openxmlformats.org/presentationml/2006/main">
  <p:tag name="KSO_WM_DIAGRAM_VIRTUALLY_FRAME" val="{&quot;height&quot;:460.22787401574806,&quot;left&quot;:436.4527559055118,&quot;top&quot;:73.82212598425197,&quot;width&quot;:487.5055905511813}"/>
</p:tagLst>
</file>

<file path=ppt/tags/tag4.xml><?xml version="1.0" encoding="utf-8"?>
<p:tagLst xmlns:p="http://schemas.openxmlformats.org/presentationml/2006/main">
  <p:tag name="KSO_WM_DIAGRAM_VIRTUALLY_FRAME" val="{&quot;height&quot;:460.22787401574806,&quot;left&quot;:436.4527559055118,&quot;top&quot;:73.82212598425197,&quot;width&quot;:487.5055905511813}"/>
</p:tagLst>
</file>

<file path=ppt/tags/tag5.xml><?xml version="1.0" encoding="utf-8"?>
<p:tagLst xmlns:p="http://schemas.openxmlformats.org/presentationml/2006/main">
  <p:tag name="KSO_WM_DIAGRAM_VIRTUALLY_FRAME" val="{&quot;height&quot;:460.22787401574806,&quot;left&quot;:436.4527559055118,&quot;top&quot;:73.82212598425197,&quot;width&quot;:487.5055905511813}"/>
</p:tagLst>
</file>

<file path=ppt/tags/tag6.xml><?xml version="1.0" encoding="utf-8"?>
<p:tagLst xmlns:p="http://schemas.openxmlformats.org/presentationml/2006/main">
  <p:tag name="KSO_WM_DIAGRAM_VIRTUALLY_FRAME" val="{&quot;height&quot;:460.22787401574806,&quot;left&quot;:436.4527559055118,&quot;top&quot;:73.82212598425197,&quot;width&quot;:487.5055905511813}"/>
</p:tagLst>
</file>

<file path=ppt/tags/tag7.xml><?xml version="1.0" encoding="utf-8"?>
<p:tagLst xmlns:p="http://schemas.openxmlformats.org/presentationml/2006/main">
  <p:tag name="KSO_WM_DIAGRAM_VIRTUALLY_FRAME" val="{&quot;height&quot;:460.22787401574806,&quot;left&quot;:436.4527559055118,&quot;top&quot;:73.82212598425197,&quot;width&quot;:487.5055905511813}"/>
</p:tagLst>
</file>

<file path=ppt/tags/tag8.xml><?xml version="1.0" encoding="utf-8"?>
<p:tagLst xmlns:p="http://schemas.openxmlformats.org/presentationml/2006/main">
  <p:tag name="KSO_WM_DIAGRAM_VIRTUALLY_FRAME" val="{&quot;height&quot;:460.22787401574806,&quot;left&quot;:436.4527559055118,&quot;top&quot;:73.82212598425197,&quot;width&quot;:487.5055905511813}"/>
</p:tagLst>
</file>

<file path=ppt/tags/tag9.xml><?xml version="1.0" encoding="utf-8"?>
<p:tagLst xmlns:p="http://schemas.openxmlformats.org/presentationml/2006/main">
  <p:tag name="KSO_WM_DIAGRAM_VIRTUALLY_FRAME" val="{&quot;height&quot;:460.22787401574806,&quot;left&quot;:436.4527559055118,&quot;top&quot;:73.82212598425197,&quot;width&quot;:487.5055905511813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000FF"/>
      </a:hlink>
      <a:folHlink>
        <a:srgbClr val="FF00FF"/>
      </a:folHlink>
    </a:clrScheme>
    <a:fontScheme name="Office 主题​​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3524</Words>
  <Application>WPS 演示</Application>
  <PresentationFormat>宽屏</PresentationFormat>
  <Paragraphs>205</Paragraphs>
  <Slides>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宋体</vt:lpstr>
      <vt:lpstr>Wingdings</vt:lpstr>
      <vt:lpstr>Arial</vt:lpstr>
      <vt:lpstr>微软雅黑</vt:lpstr>
      <vt:lpstr>Calibri</vt:lpstr>
      <vt:lpstr>Wingdings</vt:lpstr>
      <vt:lpstr>Arial Unicode MS</vt:lpstr>
      <vt:lpstr>Office 主题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Lewis</dc:creator>
  <cp:lastModifiedBy>Steven</cp:lastModifiedBy>
  <cp:revision>180</cp:revision>
  <dcterms:created xsi:type="dcterms:W3CDTF">2021-08-13T05:46:00Z</dcterms:created>
  <dcterms:modified xsi:type="dcterms:W3CDTF">2024-07-10T17:07:44Z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967BF14AA3A647D4AD5AACF9DCB20FBF_12</vt:lpwstr>
  </property>
</Properties>
</file>