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sldIdLst>
    <p:sldId id="256" r:id="rId3"/>
    <p:sldId id="261" r:id="rId4"/>
    <p:sldId id="335" r:id="rId5"/>
    <p:sldId id="343" r:id="rId7"/>
    <p:sldId id="353" r:id="rId8"/>
    <p:sldId id="258" r:id="rId9"/>
    <p:sldId id="360" r:id="rId10"/>
    <p:sldId id="337" r:id="rId11"/>
    <p:sldId id="315" r:id="rId12"/>
    <p:sldId id="316" r:id="rId13"/>
    <p:sldId id="351"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5"/>
    <a:srgbClr val="EAF2FA"/>
    <a:srgbClr val="2393D3"/>
    <a:srgbClr val="DEEBF7"/>
    <a:srgbClr val="515151"/>
    <a:srgbClr val="383838"/>
    <a:srgbClr val="0065C4"/>
    <a:srgbClr val="5EB3E4"/>
    <a:srgbClr val="E9F6FC"/>
    <a:srgbClr val="004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7" autoAdjust="0"/>
    <p:restoredTop sz="96182" autoAdjust="0"/>
  </p:normalViewPr>
  <p:slideViewPr>
    <p:cSldViewPr snapToGrid="0">
      <p:cViewPr varScale="1">
        <p:scale>
          <a:sx n="131" d="100"/>
          <a:sy n="131" d="100"/>
        </p:scale>
        <p:origin x="232" y="184"/>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
            <a:ext cx="12192000" cy="6854653"/>
          </a:xfrm>
          <a:prstGeom prst="rect">
            <a:avLst/>
          </a:prstGeom>
        </p:spPr>
      </p:pic>
      <p:sp>
        <p:nvSpPr>
          <p:cNvPr id="43" name="文本框 42"/>
          <p:cNvSpPr txBox="1"/>
          <p:nvPr userDrawn="1"/>
        </p:nvSpPr>
        <p:spPr>
          <a:xfrm>
            <a:off x="489074" y="6466589"/>
            <a:ext cx="1960408" cy="276999"/>
          </a:xfrm>
          <a:prstGeom prst="rect">
            <a:avLst/>
          </a:prstGeom>
          <a:noFill/>
        </p:spPr>
        <p:txBody>
          <a:bodyPr wrap="none" rtlCol="0">
            <a:spAutoFit/>
          </a:bodyPr>
          <a:lstStyle/>
          <a:p>
            <a:r>
              <a:rPr lang="en-US" altLang="zh-CN" sz="1200" dirty="0">
                <a:ln w="0"/>
                <a:solidFill>
                  <a:schemeClr val="bg1"/>
                </a:solidFill>
              </a:rPr>
              <a:t>INNOVATIONS FOR LIFE</a:t>
            </a:r>
            <a:endParaRPr lang="zh-CN" altLang="en-US" sz="1200" dirty="0">
              <a:ln w="0"/>
              <a:solidFill>
                <a:schemeClr val="bg1"/>
              </a:solidFill>
            </a:endParaRPr>
          </a:p>
        </p:txBody>
      </p:sp>
      <p:sp>
        <p:nvSpPr>
          <p:cNvPr id="9801" name="副标题 2"/>
          <p:cNvSpPr>
            <a:spLocks noGrp="1"/>
          </p:cNvSpPr>
          <p:nvPr>
            <p:ph type="subTitle" idx="1" hasCustomPrompt="1"/>
          </p:nvPr>
        </p:nvSpPr>
        <p:spPr>
          <a:xfrm>
            <a:off x="541174" y="3177584"/>
            <a:ext cx="5270086" cy="558799"/>
          </a:xfrm>
          <a:prstGeom prst="rect">
            <a:avLst/>
          </a:prstGeom>
        </p:spPr>
        <p:txBody>
          <a:bodyPr anchor="ctr">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这是一段副标题</a:t>
            </a:r>
            <a:r>
              <a:rPr lang="en-US" altLang="zh-CN" dirty="0"/>
              <a:t>32</a:t>
            </a:r>
            <a:r>
              <a:rPr lang="zh-CN" altLang="en-US" dirty="0"/>
              <a:t>号字</a:t>
            </a:r>
            <a:endParaRPr lang="en-US" dirty="0"/>
          </a:p>
        </p:txBody>
      </p:sp>
      <p:pic>
        <p:nvPicPr>
          <p:cNvPr id="2" name="图片 1" descr="图片1"/>
          <p:cNvPicPr>
            <a:picLocks noChangeAspect="1"/>
          </p:cNvPicPr>
          <p:nvPr userDrawn="1"/>
        </p:nvPicPr>
        <p:blipFill>
          <a:blip r:embed="rId3"/>
          <a:stretch>
            <a:fillRect/>
          </a:stretch>
        </p:blipFill>
        <p:spPr>
          <a:xfrm>
            <a:off x="6734175" y="627380"/>
            <a:ext cx="5780405" cy="5277485"/>
          </a:xfrm>
          <a:prstGeom prst="rect">
            <a:avLst/>
          </a:prstGeom>
        </p:spPr>
      </p:pic>
      <p:sp>
        <p:nvSpPr>
          <p:cNvPr id="9802" name="标题 1"/>
          <p:cNvSpPr>
            <a:spLocks noGrp="1"/>
          </p:cNvSpPr>
          <p:nvPr>
            <p:ph type="ctrTitle" hasCustomPrompt="1"/>
          </p:nvPr>
        </p:nvSpPr>
        <p:spPr>
          <a:xfrm>
            <a:off x="541174" y="1756775"/>
            <a:ext cx="6755052" cy="1420810"/>
          </a:xfrm>
          <a:prstGeom prst="rect">
            <a:avLst/>
          </a:prstGeom>
        </p:spPr>
        <p:txBody>
          <a:bodyPr anchor="ctr">
            <a:noAutofit/>
          </a:bodyPr>
          <a:lstStyle>
            <a:lvl1pPr algn="l">
              <a:defRPr sz="4800">
                <a:solidFill>
                  <a:srgbClr val="00478E"/>
                </a:solidFill>
                <a:latin typeface="+mj-ea"/>
                <a:ea typeface="+mj-ea"/>
              </a:defRPr>
            </a:lvl1pPr>
          </a:lstStyle>
          <a:p>
            <a:r>
              <a:rPr lang="zh-CN" altLang="en-US" dirty="0"/>
              <a:t>这是一段大标题</a:t>
            </a:r>
            <a:r>
              <a:rPr lang="en-US" altLang="zh-CN" dirty="0"/>
              <a:t>48</a:t>
            </a:r>
            <a:r>
              <a:rPr lang="zh-CN" altLang="en-US" dirty="0"/>
              <a:t>号字</a:t>
            </a:r>
            <a:endParaRPr lang="zh-CN" altLang="en-US" dirty="0"/>
          </a:p>
        </p:txBody>
      </p:sp>
      <p:sp>
        <p:nvSpPr>
          <p:cNvPr id="40" name="Freeform 12_1"/>
          <p:cNvSpPr/>
          <p:nvPr userDrawn="1"/>
        </p:nvSpPr>
        <p:spPr bwMode="auto">
          <a:xfrm>
            <a:off x="14394055" y="4372943"/>
            <a:ext cx="1209872" cy="139600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41" name="图片 40"/>
          <p:cNvPicPr>
            <a:picLocks noChangeAspect="1"/>
          </p:cNvPicPr>
          <p:nvPr userDrawn="1"/>
        </p:nvPicPr>
        <p:blipFill rotWithShape="1">
          <a:blip r:embed="rId4">
            <a:extLst>
              <a:ext uri="{28A0092B-C50C-407E-A947-70E740481C1C}">
                <a14:useLocalDpi xmlns:a14="http://schemas.microsoft.com/office/drawing/2010/main" val="0"/>
              </a:ext>
            </a:extLst>
          </a:blip>
          <a:srcRect l="19396" t="25761" r="11854" b="23909"/>
          <a:stretch>
            <a:fillRect/>
          </a:stretch>
        </p:blipFill>
        <p:spPr>
          <a:xfrm>
            <a:off x="8094699" y="2936798"/>
            <a:ext cx="2562799" cy="98440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43" y="-80544"/>
            <a:ext cx="12429583" cy="6962742"/>
          </a:xfrm>
          <a:prstGeom prst="rect">
            <a:avLst/>
          </a:prstGeom>
        </p:spPr>
      </p:pic>
      <p:sp>
        <p:nvSpPr>
          <p:cNvPr id="20" name="标题 1"/>
          <p:cNvSpPr>
            <a:spLocks noGrp="1"/>
          </p:cNvSpPr>
          <p:nvPr>
            <p:ph type="title" hasCustomPrompt="1"/>
          </p:nvPr>
        </p:nvSpPr>
        <p:spPr>
          <a:xfrm>
            <a:off x="6105161" y="2572021"/>
            <a:ext cx="3931932" cy="895350"/>
          </a:xfrm>
          <a:prstGeom prst="rect">
            <a:avLst/>
          </a:prstGeom>
        </p:spPr>
        <p:txBody>
          <a:bodyPr anchor="b">
            <a:normAutofit/>
          </a:bodyPr>
          <a:lstStyle>
            <a:lvl1pPr algn="l">
              <a:defRPr sz="4800" b="1">
                <a:solidFill>
                  <a:srgbClr val="00478E"/>
                </a:solidFill>
                <a:latin typeface="微软雅黑" panose="020B0503020204020204" pitchFamily="34" charset="-122"/>
                <a:ea typeface="微软雅黑" panose="020B0503020204020204" pitchFamily="34" charset="-122"/>
              </a:defRPr>
            </a:lvl1pPr>
          </a:lstStyle>
          <a:p>
            <a:r>
              <a:rPr lang="en-US" dirty="0" err="1"/>
              <a:t>这是一段标题</a:t>
            </a:r>
            <a:endParaRPr lang="zh-CN" altLang="en-US" dirty="0"/>
          </a:p>
        </p:txBody>
      </p:sp>
      <p:sp>
        <p:nvSpPr>
          <p:cNvPr id="21" name="文本占位符 2"/>
          <p:cNvSpPr>
            <a:spLocks noGrp="1"/>
          </p:cNvSpPr>
          <p:nvPr userDrawn="1">
            <p:ph type="body" idx="1" hasCustomPrompt="1"/>
          </p:nvPr>
        </p:nvSpPr>
        <p:spPr>
          <a:xfrm>
            <a:off x="6105161" y="3573962"/>
            <a:ext cx="3163196" cy="612699"/>
          </a:xfrm>
          <a:prstGeom prst="rect">
            <a:avLst/>
          </a:prstGeom>
        </p:spPr>
        <p:txBody>
          <a:bodyPr anchor="t">
            <a:normAutofit/>
          </a:bodyPr>
          <a:lstStyle>
            <a:lvl1pPr marL="0" indent="0" algn="l">
              <a:lnSpc>
                <a:spcPct val="100000"/>
              </a:lnSpc>
              <a:buNone/>
              <a:defRPr sz="3200">
                <a:solidFill>
                  <a:srgbClr val="62B3E5"/>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这是一段副标题</a:t>
            </a:r>
            <a:endParaRPr lang="en-US" dirty="0"/>
          </a:p>
        </p:txBody>
      </p:sp>
      <p:pic>
        <p:nvPicPr>
          <p:cNvPr id="70" name="图片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4543" y="353402"/>
            <a:ext cx="1526075" cy="554937"/>
          </a:xfrm>
          <a:prstGeom prst="rect">
            <a:avLst/>
          </a:prstGeom>
        </p:spPr>
      </p:pic>
      <p:grpSp>
        <p:nvGrpSpPr>
          <p:cNvPr id="12" name="组合 11"/>
          <p:cNvGrpSpPr/>
          <p:nvPr userDrawn="1"/>
        </p:nvGrpSpPr>
        <p:grpSpPr>
          <a:xfrm>
            <a:off x="1083241" y="1165626"/>
            <a:ext cx="5273173" cy="4816672"/>
            <a:chOff x="1083241" y="1165626"/>
            <a:chExt cx="5273173" cy="4816672"/>
          </a:xfrm>
        </p:grpSpPr>
        <p:sp>
          <p:nvSpPr>
            <p:cNvPr id="9" name="椭圆 8"/>
            <p:cNvSpPr/>
            <p:nvPr userDrawn="1"/>
          </p:nvSpPr>
          <p:spPr>
            <a:xfrm>
              <a:off x="1358511" y="4163293"/>
              <a:ext cx="1648918" cy="1648918"/>
            </a:xfrm>
            <a:prstGeom prst="ellipse">
              <a:avLst/>
            </a:prstGeom>
            <a:solidFill>
              <a:srgbClr val="00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9" name="图片 68"/>
            <p:cNvPicPr>
              <a:picLocks noChangeAspect="1"/>
            </p:cNvPicPr>
            <p:nvPr userDrawn="1"/>
          </p:nvPicPr>
          <p:blipFill rotWithShape="1">
            <a:blip r:embed="rId4">
              <a:extLst>
                <a:ext uri="{28A0092B-C50C-407E-A947-70E740481C1C}">
                  <a14:useLocalDpi xmlns:a14="http://schemas.microsoft.com/office/drawing/2010/main" val="0"/>
                </a:ext>
              </a:extLst>
            </a:blip>
            <a:srcRect b="36762"/>
            <a:stretch>
              <a:fillRect/>
            </a:stretch>
          </p:blipFill>
          <p:spPr>
            <a:xfrm>
              <a:off x="1083241" y="1165626"/>
              <a:ext cx="5273173" cy="4816672"/>
            </a:xfrm>
            <a:prstGeom prst="rect">
              <a:avLst/>
            </a:prstGeom>
          </p:spPr>
        </p:pic>
      </p:grpSp>
      <p:sp>
        <p:nvSpPr>
          <p:cNvPr id="6" name="文本占位符 5"/>
          <p:cNvSpPr>
            <a:spLocks noGrp="1"/>
          </p:cNvSpPr>
          <p:nvPr>
            <p:ph type="body" sz="quarter" idx="10" hasCustomPrompt="1"/>
          </p:nvPr>
        </p:nvSpPr>
        <p:spPr>
          <a:xfrm>
            <a:off x="2784689" y="3098142"/>
            <a:ext cx="1559398" cy="1065151"/>
          </a:xfrm>
          <a:prstGeom prst="rect">
            <a:avLst/>
          </a:prstGeom>
        </p:spPr>
        <p:txBody>
          <a:bodyPr anchor="b" anchorCtr="0"/>
          <a:lstStyle>
            <a:lvl1pPr marL="0" indent="0">
              <a:buNone/>
              <a:defRPr sz="7200" b="1">
                <a:solidFill>
                  <a:schemeClr val="bg1"/>
                </a:solidFill>
                <a:latin typeface="微软雅黑" panose="020B0503020204020204" pitchFamily="34" charset="-122"/>
                <a:ea typeface="微软雅黑" panose="020B0503020204020204" pitchFamily="34" charset="-122"/>
              </a:defRPr>
            </a:lvl1pPr>
          </a:lstStyle>
          <a:p>
            <a:pPr lvl="0"/>
            <a:r>
              <a:rPr kumimoji="1" lang="en-US" altLang="zh-CN" dirty="0"/>
              <a:t>01</a:t>
            </a:r>
            <a:endParaRPr kumimoji="1" lang="zh-CN" altLang="en-US" dirty="0"/>
          </a:p>
        </p:txBody>
      </p:sp>
      <p:sp>
        <p:nvSpPr>
          <p:cNvPr id="76" name="任意形状 75"/>
          <p:cNvSpPr/>
          <p:nvPr userDrawn="1"/>
        </p:nvSpPr>
        <p:spPr>
          <a:xfrm>
            <a:off x="8295774" y="3448185"/>
            <a:ext cx="3942664" cy="3453199"/>
          </a:xfrm>
          <a:custGeom>
            <a:avLst/>
            <a:gdLst>
              <a:gd name="connsiteX0" fmla="*/ 4340698 w 4340698"/>
              <a:gd name="connsiteY0" fmla="*/ 0 h 3801819"/>
              <a:gd name="connsiteX1" fmla="*/ 4340698 w 4340698"/>
              <a:gd name="connsiteY1" fmla="*/ 3801819 h 3801819"/>
              <a:gd name="connsiteX2" fmla="*/ 0 w 4340698"/>
              <a:gd name="connsiteY2" fmla="*/ 3801819 h 3801819"/>
              <a:gd name="connsiteX3" fmla="*/ 0 w 4340698"/>
              <a:gd name="connsiteY3" fmla="*/ 3801214 h 3801819"/>
              <a:gd name="connsiteX4" fmla="*/ 179359 w 4340698"/>
              <a:gd name="connsiteY4" fmla="*/ 3797103 h 3801819"/>
              <a:gd name="connsiteX5" fmla="*/ 4332624 w 4340698"/>
              <a:gd name="connsiteY5" fmla="*/ 63542 h 380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698" h="3801819">
                <a:moveTo>
                  <a:pt x="4340698" y="0"/>
                </a:moveTo>
                <a:lnTo>
                  <a:pt x="4340698" y="3801819"/>
                </a:lnTo>
                <a:lnTo>
                  <a:pt x="0" y="3801819"/>
                </a:lnTo>
                <a:lnTo>
                  <a:pt x="0" y="3801214"/>
                </a:lnTo>
                <a:lnTo>
                  <a:pt x="179359" y="3797103"/>
                </a:lnTo>
                <a:cubicBezTo>
                  <a:pt x="2293556" y="3699991"/>
                  <a:pt x="4019297" y="2114152"/>
                  <a:pt x="4332624" y="63542"/>
                </a:cubicBezTo>
                <a:close/>
              </a:path>
            </a:pathLst>
          </a:custGeom>
          <a:solidFill>
            <a:srgbClr val="0047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77" name="任意形状 76"/>
          <p:cNvSpPr/>
          <p:nvPr userDrawn="1"/>
        </p:nvSpPr>
        <p:spPr>
          <a:xfrm rot="10800000">
            <a:off x="-53990" y="-80545"/>
            <a:ext cx="3435046" cy="3008600"/>
          </a:xfrm>
          <a:custGeom>
            <a:avLst/>
            <a:gdLst>
              <a:gd name="connsiteX0" fmla="*/ 4340698 w 4340698"/>
              <a:gd name="connsiteY0" fmla="*/ 0 h 3801819"/>
              <a:gd name="connsiteX1" fmla="*/ 4340698 w 4340698"/>
              <a:gd name="connsiteY1" fmla="*/ 3801819 h 3801819"/>
              <a:gd name="connsiteX2" fmla="*/ 0 w 4340698"/>
              <a:gd name="connsiteY2" fmla="*/ 3801819 h 3801819"/>
              <a:gd name="connsiteX3" fmla="*/ 0 w 4340698"/>
              <a:gd name="connsiteY3" fmla="*/ 3801214 h 3801819"/>
              <a:gd name="connsiteX4" fmla="*/ 179359 w 4340698"/>
              <a:gd name="connsiteY4" fmla="*/ 3797103 h 3801819"/>
              <a:gd name="connsiteX5" fmla="*/ 4332624 w 4340698"/>
              <a:gd name="connsiteY5" fmla="*/ 63542 h 380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698" h="3801819">
                <a:moveTo>
                  <a:pt x="4340698" y="0"/>
                </a:moveTo>
                <a:lnTo>
                  <a:pt x="4340698" y="3801819"/>
                </a:lnTo>
                <a:lnTo>
                  <a:pt x="0" y="3801819"/>
                </a:lnTo>
                <a:lnTo>
                  <a:pt x="0" y="3801214"/>
                </a:lnTo>
                <a:lnTo>
                  <a:pt x="179359" y="3797103"/>
                </a:lnTo>
                <a:cubicBezTo>
                  <a:pt x="2293556" y="3699991"/>
                  <a:pt x="4019297" y="2114152"/>
                  <a:pt x="4332624" y="63542"/>
                </a:cubicBezTo>
                <a:close/>
              </a:path>
            </a:pathLst>
          </a:custGeom>
          <a:solidFill>
            <a:srgbClr val="0047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8625" y="331173"/>
            <a:ext cx="6242404" cy="669855"/>
          </a:xfrm>
          <a:prstGeom prst="rect">
            <a:avLst/>
          </a:prstGeom>
        </p:spPr>
        <p:txBody>
          <a:bodyPr bIns="36195" anchor="t" anchorCtr="0">
            <a:noAutofit/>
          </a:bodyPr>
          <a:lstStyle>
            <a:lvl1pPr>
              <a:defRPr sz="2800">
                <a:solidFill>
                  <a:srgbClr val="00478E"/>
                </a:solidFill>
                <a:latin typeface="微软雅黑" panose="020B0503020204020204" pitchFamily="34" charset="-122"/>
                <a:ea typeface="微软雅黑" panose="020B0503020204020204" pitchFamily="34" charset="-122"/>
              </a:defRPr>
            </a:lvl1pPr>
          </a:lstStyle>
          <a:p>
            <a:r>
              <a:rPr kumimoji="1" lang="zh-CN" altLang="en-US" dirty="0"/>
              <a:t>这是一段标题</a:t>
            </a:r>
            <a:r>
              <a:rPr kumimoji="1" lang="en-US" altLang="zh-CN" dirty="0"/>
              <a:t>24</a:t>
            </a:r>
            <a:r>
              <a:rPr kumimoji="1" lang="zh-CN" altLang="en-US" dirty="0"/>
              <a:t>号字</a:t>
            </a:r>
            <a:endParaRPr lang="en-US" dirty="0"/>
          </a:p>
        </p:txBody>
      </p:sp>
      <p:pic>
        <p:nvPicPr>
          <p:cNvPr id="7" name="图片 6" descr="资源 1@2x"/>
          <p:cNvPicPr>
            <a:picLocks noChangeAspect="1"/>
          </p:cNvPicPr>
          <p:nvPr/>
        </p:nvPicPr>
        <p:blipFill>
          <a:blip r:embed="rId2"/>
          <a:srcRect b="31281"/>
          <a:stretch>
            <a:fillRect/>
          </a:stretch>
        </p:blipFill>
        <p:spPr>
          <a:xfrm>
            <a:off x="-248920" y="3829050"/>
            <a:ext cx="12689840" cy="310388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7558" y="135597"/>
            <a:ext cx="1526075" cy="554937"/>
          </a:xfrm>
          <a:prstGeom prst="rect">
            <a:avLst/>
          </a:prstGeom>
        </p:spPr>
      </p:pic>
      <p:sp>
        <p:nvSpPr>
          <p:cNvPr id="4" name="矩形 3"/>
          <p:cNvSpPr/>
          <p:nvPr userDrawn="1"/>
        </p:nvSpPr>
        <p:spPr>
          <a:xfrm>
            <a:off x="-100013" y="6602730"/>
            <a:ext cx="12292013" cy="246380"/>
          </a:xfrm>
          <a:prstGeom prst="rect">
            <a:avLst/>
          </a:prstGeom>
          <a:solidFill>
            <a:srgbClr val="004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a:off x="444920" y="419086"/>
            <a:ext cx="288114" cy="288114"/>
          </a:xfrm>
          <a:prstGeom prst="ellipse">
            <a:avLst/>
          </a:prstGeom>
          <a:solidFill>
            <a:srgbClr val="00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564663" y="419086"/>
            <a:ext cx="288114" cy="2881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7" name="图片 6" descr="资源 1@2x"/>
          <p:cNvPicPr>
            <a:picLocks noChangeAspect="1"/>
          </p:cNvPicPr>
          <p:nvPr userDrawn="1"/>
        </p:nvPicPr>
        <p:blipFill>
          <a:blip r:embed="rId2"/>
          <a:srcRect b="31281"/>
          <a:stretch>
            <a:fillRect/>
          </a:stretch>
        </p:blipFill>
        <p:spPr>
          <a:xfrm>
            <a:off x="-248920" y="3829050"/>
            <a:ext cx="12689840" cy="3103880"/>
          </a:xfrm>
          <a:prstGeom prst="rect">
            <a:avLst/>
          </a:prstGeom>
        </p:spPr>
      </p:pic>
      <p:sp>
        <p:nvSpPr>
          <p:cNvPr id="9" name="矩形 8"/>
          <p:cNvSpPr/>
          <p:nvPr userDrawn="1"/>
        </p:nvSpPr>
        <p:spPr>
          <a:xfrm>
            <a:off x="-100013" y="6595745"/>
            <a:ext cx="12292013" cy="246380"/>
          </a:xfrm>
          <a:prstGeom prst="rect">
            <a:avLst/>
          </a:prstGeom>
          <a:solidFill>
            <a:srgbClr val="004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357558" y="135597"/>
            <a:ext cx="1526075" cy="554937"/>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pic>
        <p:nvPicPr>
          <p:cNvPr id="36" name="图片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38" name="图片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6342" y="6431884"/>
            <a:ext cx="2556584" cy="139940"/>
          </a:xfrm>
          <a:prstGeom prst="rect">
            <a:avLst/>
          </a:prstGeom>
        </p:spPr>
      </p:pic>
      <p:pic>
        <p:nvPicPr>
          <p:cNvPr id="43" name="图片 4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4543" y="353402"/>
            <a:ext cx="1526075" cy="554937"/>
          </a:xfrm>
          <a:prstGeom prst="rect">
            <a:avLst/>
          </a:prstGeom>
        </p:spPr>
      </p:pic>
      <p:pic>
        <p:nvPicPr>
          <p:cNvPr id="18" name="图片 17"/>
          <p:cNvPicPr>
            <a:picLocks noChangeAspect="1"/>
          </p:cNvPicPr>
          <p:nvPr userDrawn="1">
            <p:custDataLst>
              <p:tags r:id="rId5"/>
            </p:custDataLst>
          </p:nvPr>
        </p:nvPicPr>
        <p:blipFill>
          <a:blip r:embed="rId2">
            <a:extLst>
              <a:ext uri="{28A0092B-C50C-407E-A947-70E740481C1C}">
                <a14:useLocalDpi xmlns:a14="http://schemas.microsoft.com/office/drawing/2010/main" val="0"/>
              </a:ext>
            </a:extLst>
          </a:blip>
          <a:stretch>
            <a:fillRect/>
          </a:stretch>
        </p:blipFill>
        <p:spPr>
          <a:xfrm>
            <a:off x="0" y="2943"/>
            <a:ext cx="12192000" cy="6854653"/>
          </a:xfrm>
          <a:prstGeom prst="rect">
            <a:avLst/>
          </a:prstGeom>
        </p:spPr>
      </p:pic>
      <p:sp>
        <p:nvSpPr>
          <p:cNvPr id="2" name="文本框 1"/>
          <p:cNvSpPr txBox="1"/>
          <p:nvPr userDrawn="1">
            <p:custDataLst>
              <p:tags r:id="rId6"/>
            </p:custDataLst>
          </p:nvPr>
        </p:nvSpPr>
        <p:spPr>
          <a:xfrm>
            <a:off x="489074" y="6466589"/>
            <a:ext cx="1960408" cy="276999"/>
          </a:xfrm>
          <a:prstGeom prst="rect">
            <a:avLst/>
          </a:prstGeom>
          <a:noFill/>
        </p:spPr>
        <p:txBody>
          <a:bodyPr wrap="none" rtlCol="0">
            <a:spAutoFit/>
          </a:bodyPr>
          <a:p>
            <a:r>
              <a:rPr lang="en-US" altLang="zh-CN" sz="1200" dirty="0">
                <a:ln w="0"/>
                <a:solidFill>
                  <a:schemeClr val="bg1"/>
                </a:solidFill>
              </a:rPr>
              <a:t>INNOVATIONS FOR LIFE</a:t>
            </a:r>
            <a:endParaRPr lang="zh-CN" altLang="en-US" sz="1200" dirty="0">
              <a:ln w="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4"/>
          <p:cNvSpPr txBox="1"/>
          <p:nvPr/>
        </p:nvSpPr>
        <p:spPr>
          <a:xfrm>
            <a:off x="1034321" y="1814565"/>
            <a:ext cx="7903646" cy="1025353"/>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endParaRPr lang="zh-CN" altLang="en-US" sz="4800" b="0" dirty="0">
              <a:solidFill>
                <a:schemeClr val="bg1"/>
              </a:solidFill>
            </a:endParaRPr>
          </a:p>
        </p:txBody>
      </p:sp>
      <p:sp>
        <p:nvSpPr>
          <p:cNvPr id="21" name="标题 20"/>
          <p:cNvSpPr>
            <a:spLocks noGrp="1"/>
          </p:cNvSpPr>
          <p:nvPr>
            <p:ph type="ctrTitle"/>
          </p:nvPr>
        </p:nvSpPr>
        <p:spPr>
          <a:xfrm>
            <a:off x="755650" y="1938655"/>
            <a:ext cx="6413500" cy="1051560"/>
          </a:xfrm>
        </p:spPr>
        <p:txBody>
          <a:bodyPr/>
          <a:lstStyle/>
          <a:p>
            <a:pPr algn="ctr">
              <a:lnSpc>
                <a:spcPct val="120000"/>
              </a:lnSpc>
              <a:spcBef>
                <a:spcPts val="0"/>
              </a:spcBef>
              <a:spcAft>
                <a:spcPts val="0"/>
              </a:spcAft>
            </a:pPr>
            <a:r>
              <a:rPr lang="zh-CN" altLang="en-US" dirty="0"/>
              <a:t>枸橼酸倍维巴肽注射液</a:t>
            </a:r>
            <a:br>
              <a:rPr lang="zh-CN" altLang="en-US" dirty="0"/>
            </a:br>
            <a:r>
              <a:rPr lang="zh-CN" altLang="en-US" dirty="0"/>
              <a:t>（贝塔宁</a:t>
            </a:r>
            <a:r>
              <a:rPr lang="en-US" altLang="zh-CN" baseline="30000" dirty="0"/>
              <a:t>®</a:t>
            </a:r>
            <a:r>
              <a:rPr lang="zh-CN" altLang="en-US" dirty="0"/>
              <a:t>）</a:t>
            </a:r>
            <a:endParaRPr lang="zh-CN" altLang="en-US" dirty="0"/>
          </a:p>
        </p:txBody>
      </p:sp>
      <p:sp>
        <p:nvSpPr>
          <p:cNvPr id="2" name="文本框 1"/>
          <p:cNvSpPr txBox="1"/>
          <p:nvPr/>
        </p:nvSpPr>
        <p:spPr>
          <a:xfrm>
            <a:off x="3550920" y="6482715"/>
            <a:ext cx="5090160" cy="223520"/>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ctr" defTabSz="394970"/>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此资料仅用于</a:t>
            </a:r>
            <a:r>
              <a:rPr lang="en-US" altLang="zh-CN"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202</a:t>
            </a:r>
            <a:r>
              <a:rPr lang="en-US" altLang="zh-CN"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4</a:t>
            </a:r>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年国家医保目录调整</a:t>
            </a:r>
            <a:r>
              <a:rPr lang="en-US" altLang="zh-CN"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申报工作</a:t>
            </a:r>
            <a:endPar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4" name="文本框 3"/>
          <p:cNvSpPr txBox="1"/>
          <p:nvPr/>
        </p:nvSpPr>
        <p:spPr>
          <a:xfrm>
            <a:off x="2374900" y="5038725"/>
            <a:ext cx="3380740" cy="346710"/>
          </a:xfrm>
          <a:prstGeom prst="rect">
            <a:avLst/>
          </a:prstGeom>
          <a:noFill/>
        </p:spPr>
        <p:style>
          <a:lnRef idx="0">
            <a:scrgbClr r="0" g="0" b="0"/>
          </a:lnRef>
          <a:fillRef idx="0">
            <a:scrgbClr r="0" g="0" b="0"/>
          </a:fillRef>
          <a:effectRef idx="0">
            <a:scrgbClr r="0" g="0" b="0"/>
          </a:effectRef>
          <a:fontRef idx="major"/>
        </p:style>
        <p:txBody>
          <a:bodyPr wrap="none" lIns="39510" tIns="19755" rIns="39510" bIns="19755" rtlCol="0">
            <a:spAutoFit/>
          </a:bodyPr>
          <a:p>
            <a:pPr algn="ctr" defTabSz="394970"/>
            <a:r>
              <a:rPr lang="zh-CN" altLang="en-US" sz="20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百奥泰生物制药股份有限公司</a:t>
            </a:r>
            <a:endParaRPr lang="zh-CN" altLang="en-US" sz="20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6" name="椭圆 5"/>
          <p:cNvSpPr/>
          <p:nvPr/>
        </p:nvSpPr>
        <p:spPr>
          <a:xfrm>
            <a:off x="7070090" y="3948430"/>
            <a:ext cx="1728000" cy="174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20bd19cf38b4e29a69e42251dff5d8e"/>
          <p:cNvPicPr>
            <a:picLocks noChangeAspect="1"/>
          </p:cNvPicPr>
          <p:nvPr/>
        </p:nvPicPr>
        <p:blipFill>
          <a:blip r:embed="rId1"/>
          <a:stretch>
            <a:fillRect/>
          </a:stretch>
        </p:blipFill>
        <p:spPr>
          <a:xfrm>
            <a:off x="7519670" y="4154170"/>
            <a:ext cx="828040" cy="1330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8525" y="331470"/>
            <a:ext cx="7977505" cy="669925"/>
          </a:xfrm>
        </p:spPr>
        <p:txBody>
          <a:bodyPr/>
          <a:p>
            <a:r>
              <a:rPr lang="en-US" altLang="zh-CN"/>
              <a:t>05 </a:t>
            </a:r>
            <a:r>
              <a:rPr lang="zh-CN" altLang="en-US"/>
              <a:t>公平性</a:t>
            </a:r>
            <a:endParaRPr lang="zh-CN" altLang="en-US"/>
          </a:p>
        </p:txBody>
      </p:sp>
      <p:grpSp>
        <p:nvGrpSpPr>
          <p:cNvPr id="6" name="组合 5"/>
          <p:cNvGrpSpPr/>
          <p:nvPr/>
        </p:nvGrpSpPr>
        <p:grpSpPr>
          <a:xfrm>
            <a:off x="344170" y="843915"/>
            <a:ext cx="11487150" cy="1616710"/>
            <a:chOff x="542" y="1391"/>
            <a:chExt cx="18090" cy="2546"/>
          </a:xfrm>
        </p:grpSpPr>
        <p:sp>
          <p:nvSpPr>
            <p:cNvPr id="5" name="圆角矩形 4"/>
            <p:cNvSpPr/>
            <p:nvPr>
              <p:custDataLst>
                <p:tags r:id="rId1"/>
              </p:custDataLst>
            </p:nvPr>
          </p:nvSpPr>
          <p:spPr>
            <a:xfrm>
              <a:off x="542" y="2013"/>
              <a:ext cx="18090" cy="1924"/>
            </a:xfrm>
            <a:prstGeom prst="roundRect">
              <a:avLst>
                <a:gd name="adj" fmla="val 11046"/>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gn="just">
                <a:lnSpc>
                  <a:spcPct val="120000"/>
                </a:lnSpc>
                <a:spcBef>
                  <a:spcPts val="300"/>
                </a:spcBef>
                <a:spcAft>
                  <a:spcPts val="30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心血管疾病是全球死亡的主要原因，据《中国心血管健康与疾病报告2022》统计</a:t>
              </a:r>
              <a:r>
                <a:rPr lang="en-US" altLang="zh-CN" sz="1400" baseline="300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心血管疾病现患人数为3.3亿，急性冠脉综合征是心血管疾病中最严重的临床综合征之一，发病率在逐年增加。经皮冠状动脉介入治疗（PCI）是目前治疗急性冠脉综合症的主要手段之一。2022年中国大陆地区的冠心病介入治疗的注册总病例数为129万例。枸橼酸倍维巴肽为双功能抗血小板药物，具有显著的疗效和安全性，为广大行</a:t>
              </a:r>
              <a:r>
                <a:rPr lang="en-US" altLang="zh-CN"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PCI</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治疗的急性冠脉综合征患者提供了新的选择。 </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矩形 3"/>
            <p:cNvSpPr/>
            <p:nvPr>
              <p:custDataLst>
                <p:tags r:id="rId2"/>
              </p:custDataLst>
            </p:nvPr>
          </p:nvSpPr>
          <p:spPr>
            <a:xfrm>
              <a:off x="956" y="1391"/>
              <a:ext cx="3740" cy="600"/>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提升公共健康</a:t>
              </a:r>
              <a:r>
                <a:rPr lang="zh-CN" b="1"/>
                <a:t>获益</a:t>
              </a:r>
              <a:endParaRPr lang="zh-CN" b="1"/>
            </a:p>
          </p:txBody>
        </p:sp>
      </p:grpSp>
      <p:grpSp>
        <p:nvGrpSpPr>
          <p:cNvPr id="3" name="组合 2"/>
          <p:cNvGrpSpPr/>
          <p:nvPr/>
        </p:nvGrpSpPr>
        <p:grpSpPr>
          <a:xfrm>
            <a:off x="344170" y="2570480"/>
            <a:ext cx="11487150" cy="1291590"/>
            <a:chOff x="542" y="1556"/>
            <a:chExt cx="18090" cy="2034"/>
          </a:xfrm>
        </p:grpSpPr>
        <p:sp>
          <p:nvSpPr>
            <p:cNvPr id="7" name="圆角矩形 6"/>
            <p:cNvSpPr/>
            <p:nvPr>
              <p:custDataLst>
                <p:tags r:id="rId3"/>
              </p:custDataLst>
            </p:nvPr>
          </p:nvSpPr>
          <p:spPr>
            <a:xfrm>
              <a:off x="542" y="2219"/>
              <a:ext cx="18090" cy="1371"/>
            </a:xfrm>
            <a:prstGeom prst="roundRect">
              <a:avLst>
                <a:gd name="adj" fmla="val 11046"/>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lnSpc>
                  <a:spcPct val="120000"/>
                </a:lnSpc>
                <a:spcBef>
                  <a:spcPts val="300"/>
                </a:spcBef>
                <a:spcAft>
                  <a:spcPts val="30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我国急性冠脉综合征发病率逐年增加，</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每年</a:t>
              </a:r>
              <a:r>
                <a:rPr lang="en-US" altLang="zh-CN"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PCI</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的总病例数多，</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病情危及生命，患者</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经济负担重，是医保重点保障人群。枸橼酸倍维巴肽用于进行经皮冠状动脉介入术（包括进行冠状动脉内支架置入术）的急性冠脉综合征患者，以降低急性闭塞、支架内血栓、无复流和慢血流的发生率。</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custDataLst>
                <p:tags r:id="rId4"/>
              </p:custDataLst>
            </p:nvPr>
          </p:nvSpPr>
          <p:spPr>
            <a:xfrm>
              <a:off x="956" y="1556"/>
              <a:ext cx="3739" cy="600"/>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符合</a:t>
              </a:r>
              <a:r>
                <a:rPr lang="en-US" altLang="zh-CN" b="1">
                  <a:latin typeface="微软雅黑" panose="020B0503020204020204" pitchFamily="34" charset="-122"/>
                  <a:ea typeface="微软雅黑" panose="020B0503020204020204" pitchFamily="34" charset="-122"/>
                </a:rPr>
                <a:t>“</a:t>
              </a:r>
              <a:r>
                <a:rPr lang="zh-CN" b="1"/>
                <a:t>保基本</a:t>
              </a:r>
              <a:r>
                <a:rPr lang="en-US" altLang="zh-CN" b="1">
                  <a:latin typeface="微软雅黑" panose="020B0503020204020204" pitchFamily="34" charset="-122"/>
                  <a:ea typeface="微软雅黑" panose="020B0503020204020204" pitchFamily="34" charset="-122"/>
                </a:rPr>
                <a:t>”</a:t>
              </a:r>
              <a:r>
                <a:rPr lang="zh-CN" b="1"/>
                <a:t>原则</a:t>
              </a:r>
              <a:endParaRPr lang="zh-CN" b="1"/>
            </a:p>
          </p:txBody>
        </p:sp>
      </p:grpSp>
      <p:grpSp>
        <p:nvGrpSpPr>
          <p:cNvPr id="9" name="组合 8"/>
          <p:cNvGrpSpPr/>
          <p:nvPr/>
        </p:nvGrpSpPr>
        <p:grpSpPr>
          <a:xfrm>
            <a:off x="344170" y="3949065"/>
            <a:ext cx="11487150" cy="1113155"/>
            <a:chOff x="542" y="1524"/>
            <a:chExt cx="18090" cy="1753"/>
          </a:xfrm>
        </p:grpSpPr>
        <p:sp>
          <p:nvSpPr>
            <p:cNvPr id="10" name="圆角矩形 9"/>
            <p:cNvSpPr/>
            <p:nvPr>
              <p:custDataLst>
                <p:tags r:id="rId5"/>
              </p:custDataLst>
            </p:nvPr>
          </p:nvSpPr>
          <p:spPr>
            <a:xfrm>
              <a:off x="542" y="2159"/>
              <a:ext cx="18090" cy="1118"/>
            </a:xfrm>
            <a:prstGeom prst="roundRect">
              <a:avLst>
                <a:gd name="adj" fmla="val 11046"/>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lnSpc>
                  <a:spcPct val="120000"/>
                </a:lnSpc>
                <a:spcBef>
                  <a:spcPts val="300"/>
                </a:spcBef>
                <a:spcAft>
                  <a:spcPts val="30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枸橼酸倍维巴肽是我国企业自主研发的抗血小板药物，具有双功能抗血栓作用。</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其作用特点弥补了其他同类药物在安全性方面的缺陷与不足</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且临床疗效经中国患者临床试验验证。</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本次申请可弥补目录短板，提高急性冠脉综合征患者的用药可及性。</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10"/>
            <p:cNvSpPr/>
            <p:nvPr>
              <p:custDataLst>
                <p:tags r:id="rId6"/>
              </p:custDataLst>
            </p:nvPr>
          </p:nvSpPr>
          <p:spPr>
            <a:xfrm>
              <a:off x="956" y="1524"/>
              <a:ext cx="4054" cy="600"/>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弥补医保目录</a:t>
              </a:r>
              <a:r>
                <a:rPr lang="zh-CN" b="1"/>
                <a:t>短板</a:t>
              </a:r>
              <a:endParaRPr lang="zh-CN" b="1"/>
            </a:p>
          </p:txBody>
        </p:sp>
      </p:grpSp>
      <p:grpSp>
        <p:nvGrpSpPr>
          <p:cNvPr id="12" name="组合 11"/>
          <p:cNvGrpSpPr/>
          <p:nvPr/>
        </p:nvGrpSpPr>
        <p:grpSpPr>
          <a:xfrm>
            <a:off x="344170" y="5187315"/>
            <a:ext cx="11487150" cy="1353185"/>
            <a:chOff x="542" y="1314"/>
            <a:chExt cx="18090" cy="2131"/>
          </a:xfrm>
        </p:grpSpPr>
        <p:sp>
          <p:nvSpPr>
            <p:cNvPr id="13" name="圆角矩形 12"/>
            <p:cNvSpPr/>
            <p:nvPr>
              <p:custDataLst>
                <p:tags r:id="rId7"/>
              </p:custDataLst>
            </p:nvPr>
          </p:nvSpPr>
          <p:spPr>
            <a:xfrm>
              <a:off x="542" y="2013"/>
              <a:ext cx="18090" cy="1432"/>
            </a:xfrm>
            <a:prstGeom prst="roundRect">
              <a:avLst>
                <a:gd name="adj" fmla="val 11046"/>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fontAlgn="auto">
                <a:lnSpc>
                  <a:spcPct val="120000"/>
                </a:lnSpc>
                <a:spcBef>
                  <a:spcPts val="0"/>
                </a:spcBef>
                <a:spcAft>
                  <a:spcPts val="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需</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行经皮冠状动脉介入术（包括进行冠状动脉内支架置入术）的急性冠脉综合征</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诊断流程和确诊标准清晰，本品适应症明确。</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ct val="120000"/>
                </a:lnSpc>
                <a:spcBef>
                  <a:spcPts val="0"/>
                </a:spcBef>
                <a:spcAft>
                  <a:spcPts val="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单次给药，用药可追溯，</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无临床滥用风险。</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ct val="120000"/>
                </a:lnSpc>
                <a:spcBef>
                  <a:spcPts val="0"/>
                </a:spcBef>
                <a:spcAft>
                  <a:spcPts val="0"/>
                </a:spcAft>
                <a:buFont typeface="Wingdings" panose="05000000000000000000" charset="0"/>
                <a:buChar char="ü"/>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患者在围术期用药，用药地点明确，无超适应症使用风险，方便临床统筹，便于医保管理。</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custDataLst>
                <p:tags r:id="rId8"/>
              </p:custDataLst>
            </p:nvPr>
          </p:nvSpPr>
          <p:spPr>
            <a:xfrm>
              <a:off x="956" y="1314"/>
              <a:ext cx="4054" cy="600"/>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临床和医保管理难度</a:t>
              </a:r>
              <a:r>
                <a:rPr lang="zh-CN" b="1"/>
                <a:t>小</a:t>
              </a:r>
              <a:endParaRPr lang="zh-CN" b="1"/>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参考文献</a:t>
            </a:r>
            <a:endParaRPr lang="zh-CN" altLang="en-US"/>
          </a:p>
        </p:txBody>
      </p:sp>
      <p:sp>
        <p:nvSpPr>
          <p:cNvPr id="9" name="文本框 8"/>
          <p:cNvSpPr txBox="1"/>
          <p:nvPr/>
        </p:nvSpPr>
        <p:spPr>
          <a:xfrm>
            <a:off x="810895" y="1350010"/>
            <a:ext cx="10914380" cy="4414520"/>
          </a:xfrm>
          <a:prstGeom prst="rect">
            <a:avLst/>
          </a:prstGeom>
          <a:noFill/>
        </p:spPr>
        <p:style>
          <a:lnRef idx="0">
            <a:scrgbClr r="0" g="0" b="0"/>
          </a:lnRef>
          <a:fillRef idx="0">
            <a:scrgbClr r="0" g="0" b="0"/>
          </a:fillRef>
          <a:effectRef idx="0">
            <a:scrgbClr r="0" g="0" b="0"/>
          </a:effectRef>
          <a:fontRef idx="major"/>
        </p:style>
        <p:txBody>
          <a:bodyPr wrap="none" lIns="39510" tIns="19755" rIns="39510" bIns="19755" rtlCol="0">
            <a:noAutofit/>
          </a:bodyPr>
          <a:p>
            <a:pPr marL="342900" indent="-342900" algn="l" defTabSz="394970">
              <a:buAutoNum type="arabicPeriod"/>
            </a:pPr>
            <a:r>
              <a:rPr lang="zh-CN" altLang="en-US" dirty="0">
                <a:latin typeface="微软雅黑" panose="020B0503020204020204" pitchFamily="34" charset="-122"/>
                <a:ea typeface="微软雅黑" panose="020B0503020204020204" pitchFamily="34" charset="-122"/>
                <a:cs typeface="微软雅黑 Light" panose="020B0502040204020203" pitchFamily="34" charset="-122"/>
                <a:sym typeface="+mn-lt"/>
              </a:rPr>
              <a:t>枸橼酸倍维巴肽注射液说明书</a:t>
            </a: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 </a:t>
            </a:r>
            <a:endParaRPr lang="zh-CN" altLang="en-US"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zh-CN" altLang="en-US" dirty="0">
                <a:latin typeface="微软雅黑" panose="020B0503020204020204" pitchFamily="34" charset="-122"/>
                <a:ea typeface="微软雅黑" panose="020B0503020204020204" pitchFamily="34" charset="-122"/>
                <a:cs typeface="微软雅黑 Light" panose="020B0502040204020203" pitchFamily="34" charset="-122"/>
                <a:sym typeface="+mn-lt"/>
              </a:rPr>
              <a:t>依替巴肽注射液说明书</a:t>
            </a:r>
            <a:endParaRPr lang="zh-CN" altLang="en-US"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中华心血管病杂志. 2019, 47(10): 766-783.  </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中国医学前沿杂志.（电子版）. 2019,11(1): 40-65.   </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中华心血管病杂志. 2022,50(3) : 221-230.</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临床急诊杂志. 2019, 20(4): 253-262.</a:t>
            </a:r>
            <a:endPar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dirty="0">
                <a:latin typeface="微软雅黑" panose="020B0503020204020204" pitchFamily="34" charset="-122"/>
                <a:ea typeface="微软雅黑" panose="020B0503020204020204" pitchFamily="34" charset="-122"/>
                <a:cs typeface="微软雅黑 Light" panose="020B0502040204020203" pitchFamily="34" charset="-122"/>
                <a:sym typeface="+mn-lt"/>
              </a:rPr>
              <a:t>第二十六届全国介入心脏病学论坛暨第十二届中国胸痛中心大会（CCIF＆CCPCC 2023）</a:t>
            </a:r>
            <a:endPar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Nat Rev Cardiol . 2018 Mar;15(3):181-191.  </a:t>
            </a:r>
            <a:endPar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Lancet. 2008;372(9638):537-46. </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Lancet . 2000 Dec 16;356(9247):2037-44.</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zh-CN" altLang="en-US"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替罗非班注射液说明书</a:t>
            </a:r>
            <a:endParaRPr lang="zh-CN" altLang="en-US"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zh-CN" altLang="en-US"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Sci Bull (Beijing),2019;64(3):166-179</a:t>
            </a:r>
            <a:r>
              <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endParaRPr lang="zh-CN" altLang="en-US"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342900" indent="-342900" algn="l" defTabSz="394970">
              <a:buAutoNum type="arabicPeriod"/>
            </a:pPr>
            <a:r>
              <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rPr>
              <a:t>中国介入心脏病学杂志,2023,31(7):484-507.</a:t>
            </a:r>
            <a:endParaRPr lang="en-US" altLang="zh-CN"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algn="l" defTabSz="394970"/>
            <a:endPar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algn="l" defTabSz="394970"/>
            <a:r>
              <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   </a:t>
            </a:r>
            <a:endParaRPr lang="en-US" altLang="zh-CN"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23666" y="1608722"/>
            <a:ext cx="8072373" cy="3883345"/>
            <a:chOff x="757282" y="1700808"/>
            <a:chExt cx="10763164" cy="5177793"/>
          </a:xfrm>
        </p:grpSpPr>
        <p:grpSp>
          <p:nvGrpSpPr>
            <p:cNvPr id="3"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57282" y="1700808"/>
              <a:ext cx="10763164" cy="5138825"/>
              <a:chOff x="1175743" y="1700808"/>
              <a:chExt cx="10344705" cy="5138825"/>
            </a:xfrm>
          </p:grpSpPr>
          <p:sp>
            <p:nvSpPr>
              <p:cNvPr id="5" name="iṡľïḑè"/>
              <p:cNvSpPr txBox="1"/>
              <p:nvPr/>
            </p:nvSpPr>
            <p:spPr bwMode="auto">
              <a:xfrm>
                <a:off x="3822154" y="1700808"/>
                <a:ext cx="7698294"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257175" indent="-257175">
                  <a:lnSpc>
                    <a:spcPct val="150000"/>
                  </a:lnSpc>
                  <a:buFont typeface="+mj-lt"/>
                  <a:buAutoNum type="arabicPeriod"/>
                </a:pPr>
                <a:endParaRPr lang="en-US" altLang="zh-CN" sz="1200" b="0" dirty="0">
                  <a:solidFill>
                    <a:schemeClr val="accent6"/>
                  </a:solidFill>
                  <a:latin typeface="+mn-lt"/>
                  <a:ea typeface="+mn-ea"/>
                  <a:sym typeface="+mn-lt"/>
                </a:endParaRPr>
              </a:p>
            </p:txBody>
          </p:sp>
          <p:cxnSp>
            <p:nvCxnSpPr>
              <p:cNvPr id="6" name="直接连接符 9"/>
              <p:cNvCxnSpPr/>
              <p:nvPr/>
            </p:nvCxnSpPr>
            <p:spPr>
              <a:xfrm>
                <a:off x="3696888" y="1780800"/>
                <a:ext cx="0" cy="505883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7" name="išľïḋé"/>
              <p:cNvSpPr txBox="1"/>
              <p:nvPr/>
            </p:nvSpPr>
            <p:spPr>
              <a:xfrm>
                <a:off x="1175743" y="1700808"/>
                <a:ext cx="2521108" cy="553997"/>
              </a:xfrm>
              <a:prstGeom prst="rect">
                <a:avLst/>
              </a:prstGeom>
              <a:solidFill>
                <a:schemeClr val="bg1"/>
              </a:solidFill>
            </p:spPr>
            <p:txBody>
              <a:bodyPr wrap="square" rtlCol="0">
                <a:spAutoFit/>
              </a:bodyPr>
              <a:lstStyle/>
              <a:p>
                <a:pPr algn="r"/>
                <a:r>
                  <a:rPr lang="tr-TR" sz="2100" b="1" dirty="0">
                    <a:solidFill>
                      <a:srgbClr val="12478E"/>
                    </a:solidFill>
                    <a:cs typeface="+mn-ea"/>
                    <a:sym typeface="+mn-lt"/>
                  </a:rPr>
                  <a:t>CONTENTS</a:t>
                </a:r>
                <a:endParaRPr lang="tr-TR" sz="2100" b="1" dirty="0">
                  <a:solidFill>
                    <a:srgbClr val="12478E"/>
                  </a:solidFill>
                  <a:cs typeface="+mn-ea"/>
                  <a:sym typeface="+mn-lt"/>
                </a:endParaRPr>
              </a:p>
            </p:txBody>
          </p:sp>
        </p:grpSp>
        <p:sp>
          <p:nvSpPr>
            <p:cNvPr id="4" name="poetry_91022"/>
            <p:cNvSpPr>
              <a:spLocks noChangeAspect="1"/>
            </p:cNvSpPr>
            <p:nvPr/>
          </p:nvSpPr>
          <p:spPr bwMode="auto">
            <a:xfrm>
              <a:off x="2263540" y="5962934"/>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sz="1350">
                <a:cs typeface="+mn-ea"/>
                <a:sym typeface="+mn-lt"/>
              </a:endParaRPr>
            </a:p>
          </p:txBody>
        </p:sp>
      </p:grpSp>
      <p:sp>
        <p:nvSpPr>
          <p:cNvPr id="9" name="iṡļiḑe"/>
          <p:cNvSpPr/>
          <p:nvPr/>
        </p:nvSpPr>
        <p:spPr>
          <a:xfrm>
            <a:off x="3584459" y="1890585"/>
            <a:ext cx="672696" cy="415498"/>
          </a:xfrm>
          <a:prstGeom prst="rect">
            <a:avLst/>
          </a:prstGeom>
        </p:spPr>
        <p:txBody>
          <a:bodyPr wrap="none" lIns="0" tIns="0" rIns="0" bIns="0" anchor="b" anchorCtr="0">
            <a:noAutofit/>
          </a:bodyPr>
          <a:lstStyle/>
          <a:p>
            <a:pPr marR="0" lvl="0" indent="0" fontAlgn="base">
              <a:lnSpc>
                <a:spcPct val="120000"/>
              </a:lnSpc>
              <a:spcBef>
                <a:spcPct val="0"/>
              </a:spcBef>
              <a:spcAft>
                <a:spcPct val="0"/>
              </a:spcAft>
              <a:buClrTx/>
              <a:buSzTx/>
              <a:buFontTx/>
              <a:buNone/>
            </a:pPr>
            <a:r>
              <a:rPr lang="zh-CN" altLang="en-US" sz="2000" b="1" dirty="0">
                <a:solidFill>
                  <a:srgbClr val="00478E"/>
                </a:solidFill>
                <a:ea typeface="微软雅黑" panose="020B0503020204020204" pitchFamily="34" charset="-122"/>
              </a:rPr>
              <a:t>目录</a:t>
            </a:r>
            <a:endParaRPr lang="zh-CN" altLang="zh-CN" sz="2000" b="1" dirty="0">
              <a:solidFill>
                <a:srgbClr val="00478E"/>
              </a:solidFill>
              <a:ea typeface="微软雅黑" panose="020B0503020204020204" pitchFamily="34" charset="-122"/>
            </a:endParaRPr>
          </a:p>
        </p:txBody>
      </p:sp>
      <p:sp>
        <p:nvSpPr>
          <p:cNvPr id="8" name="文本框 7"/>
          <p:cNvSpPr txBox="1"/>
          <p:nvPr/>
        </p:nvSpPr>
        <p:spPr>
          <a:xfrm>
            <a:off x="4583430" y="1962785"/>
            <a:ext cx="6649085" cy="40830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l" defTabSz="394970"/>
            <a:r>
              <a:rPr lang="en-US" altLang="zh-CN"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01  </a:t>
            </a:r>
            <a:r>
              <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药品基本信息</a:t>
            </a:r>
            <a:endPar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10" name="文本框 9"/>
          <p:cNvSpPr txBox="1"/>
          <p:nvPr>
            <p:custDataLst>
              <p:tags r:id="rId2"/>
            </p:custDataLst>
          </p:nvPr>
        </p:nvSpPr>
        <p:spPr>
          <a:xfrm>
            <a:off x="4583430" y="2590165"/>
            <a:ext cx="6649085" cy="40830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l" defTabSz="394970"/>
            <a:r>
              <a:rPr lang="en-US" altLang="zh-CN"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02  </a:t>
            </a:r>
            <a:r>
              <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安全性</a:t>
            </a:r>
            <a:endPar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11" name="文本框 10"/>
          <p:cNvSpPr txBox="1"/>
          <p:nvPr>
            <p:custDataLst>
              <p:tags r:id="rId3"/>
            </p:custDataLst>
          </p:nvPr>
        </p:nvSpPr>
        <p:spPr>
          <a:xfrm>
            <a:off x="4583430" y="3217545"/>
            <a:ext cx="6649085" cy="40830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l" defTabSz="394970"/>
            <a:r>
              <a:rPr lang="en-US" altLang="zh-CN"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03  </a:t>
            </a:r>
            <a:r>
              <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有效性</a:t>
            </a:r>
            <a:endPar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12" name="文本框 11"/>
          <p:cNvSpPr txBox="1"/>
          <p:nvPr>
            <p:custDataLst>
              <p:tags r:id="rId4"/>
            </p:custDataLst>
          </p:nvPr>
        </p:nvSpPr>
        <p:spPr>
          <a:xfrm>
            <a:off x="4583430" y="3844925"/>
            <a:ext cx="6649085" cy="40830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l" defTabSz="394970"/>
            <a:r>
              <a:rPr lang="en-US" altLang="zh-CN"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04  </a:t>
            </a:r>
            <a:r>
              <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创新性</a:t>
            </a:r>
            <a:endPar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13" name="文本框 12"/>
          <p:cNvSpPr txBox="1"/>
          <p:nvPr>
            <p:custDataLst>
              <p:tags r:id="rId5"/>
            </p:custDataLst>
          </p:nvPr>
        </p:nvSpPr>
        <p:spPr>
          <a:xfrm>
            <a:off x="4583430" y="4472305"/>
            <a:ext cx="6649085" cy="40830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p>
            <a:pPr algn="l" defTabSz="394970"/>
            <a:r>
              <a:rPr lang="en-US" altLang="zh-CN"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05  </a:t>
            </a:r>
            <a:r>
              <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rPr>
              <a:t>公平性</a:t>
            </a:r>
            <a:endParaRPr lang="zh-CN" altLang="en-US" sz="2400" b="1" dirty="0">
              <a:solidFill>
                <a:srgbClr val="00478E"/>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8525" y="331470"/>
            <a:ext cx="6887210" cy="669925"/>
          </a:xfrm>
        </p:spPr>
        <p:txBody>
          <a:bodyPr>
            <a:normAutofit/>
          </a:bodyPr>
          <a:lstStyle/>
          <a:p>
            <a:r>
              <a:rPr lang="en-US"/>
              <a:t>01 </a:t>
            </a:r>
            <a:r>
              <a:rPr lang="zh-CN" altLang="en-US"/>
              <a:t>药品基本信息（</a:t>
            </a:r>
            <a:r>
              <a:rPr lang="en-US" altLang="zh-CN"/>
              <a:t>1/3</a:t>
            </a:r>
            <a:r>
              <a:rPr lang="zh-CN" altLang="en-US"/>
              <a:t>）</a:t>
            </a:r>
            <a:endParaRPr lang="zh-CN" altLang="en-US"/>
          </a:p>
        </p:txBody>
      </p:sp>
      <p:graphicFrame>
        <p:nvGraphicFramePr>
          <p:cNvPr id="6" name="表格 5"/>
          <p:cNvGraphicFramePr/>
          <p:nvPr>
            <p:custDataLst>
              <p:tags r:id="rId1"/>
            </p:custDataLst>
          </p:nvPr>
        </p:nvGraphicFramePr>
        <p:xfrm>
          <a:off x="320675" y="1061085"/>
          <a:ext cx="11111865" cy="5281295"/>
        </p:xfrm>
        <a:graphic>
          <a:graphicData uri="http://schemas.openxmlformats.org/drawingml/2006/table">
            <a:tbl>
              <a:tblPr firstRow="1" bandRow="1">
                <a:tableStyleId>{5940675A-B579-460E-94D1-54222C63F5DA}</a:tableStyleId>
              </a:tblPr>
              <a:tblGrid>
                <a:gridCol w="2587625"/>
                <a:gridCol w="8524240"/>
              </a:tblGrid>
              <a:tr h="530225">
                <a:tc>
                  <a:txBody>
                    <a:bodyPr/>
                    <a:p>
                      <a:pPr>
                        <a:buNone/>
                      </a:pPr>
                      <a:r>
                        <a:rPr lang="zh-CN" altLang="en-US" sz="1600" b="1">
                          <a:solidFill>
                            <a:schemeClr val="bg1"/>
                          </a:solidFill>
                          <a:latin typeface="微软雅黑" panose="020B0503020204020204" pitchFamily="34" charset="-122"/>
                          <a:ea typeface="微软雅黑" panose="020B0503020204020204" pitchFamily="34" charset="-122"/>
                        </a:rPr>
                        <a:t>通用名</a:t>
                      </a:r>
                      <a:endParaRPr lang="zh-CN" altLang="en-US" sz="1600" b="1">
                        <a:solidFill>
                          <a:schemeClr val="bg1"/>
                        </a:solidFill>
                        <a:latin typeface="微软雅黑" panose="020B0503020204020204" pitchFamily="34" charset="-122"/>
                        <a:ea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zh-CN" altLang="en-US" sz="1600" dirty="0">
                          <a:latin typeface="微软雅黑" panose="020B0503020204020204" pitchFamily="34" charset="-122"/>
                          <a:ea typeface="微软雅黑" panose="020B0503020204020204" pitchFamily="34" charset="-122"/>
                          <a:sym typeface="+mn-ea"/>
                        </a:rPr>
                        <a:t>枸橼酸倍维巴肽注射液</a:t>
                      </a:r>
                      <a:endParaRPr lang="zh-CN" altLang="en-US" sz="1600" b="0" dirty="0">
                        <a:latin typeface="微软雅黑" panose="020B0503020204020204" pitchFamily="34" charset="-122"/>
                        <a:ea typeface="微软雅黑" panose="020B0503020204020204" pitchFamily="34" charset="-122"/>
                        <a:sym typeface="+mn-ea"/>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530225">
                <a:tc>
                  <a:txBody>
                    <a:bodyPr/>
                    <a:p>
                      <a:pPr>
                        <a:buNone/>
                      </a:pPr>
                      <a:r>
                        <a:rPr lang="zh-CN" altLang="en-US" sz="1600" b="1">
                          <a:solidFill>
                            <a:schemeClr val="bg1"/>
                          </a:solidFill>
                          <a:latin typeface="微软雅黑" panose="020B0503020204020204" pitchFamily="34" charset="-122"/>
                          <a:ea typeface="微软雅黑" panose="020B0503020204020204" pitchFamily="34" charset="-122"/>
                          <a:sym typeface="+mn-ea"/>
                        </a:rPr>
                        <a:t>注册规格</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en-US" altLang="zh-CN" sz="1600">
                          <a:latin typeface="微软雅黑" panose="020B0503020204020204" pitchFamily="34" charset="-122"/>
                          <a:ea typeface="微软雅黑" panose="020B0503020204020204" pitchFamily="34" charset="-122"/>
                          <a:sym typeface="+mn-ea"/>
                        </a:rPr>
                        <a:t>10ml:20mg</a:t>
                      </a:r>
                      <a:endParaRPr lang="en-US" altLang="zh-CN" sz="1600" b="0">
                        <a:latin typeface="微软雅黑" panose="020B0503020204020204" pitchFamily="34" charset="-122"/>
                        <a:ea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820420">
                <a:tc>
                  <a:txBody>
                    <a:bodyPr/>
                    <a:p>
                      <a:pPr>
                        <a:buNone/>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说明书适应症</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sz="1600" b="0" dirty="0">
                          <a:latin typeface="微软雅黑" panose="020B0503020204020204" pitchFamily="34" charset="-122"/>
                          <a:ea typeface="微软雅黑" panose="020B0503020204020204" pitchFamily="34" charset="-122"/>
                          <a:cs typeface="微软雅黑 Light" panose="020B0502040204020203" pitchFamily="34" charset="-122"/>
                          <a:sym typeface="+mn-lt"/>
                        </a:rPr>
                        <a:t>经皮冠状动脉介入术（包括进行冠状动脉内支架置入术）的急性冠脉综合征患者，以降低急性闭塞、支架内血栓、无复流和慢血流发生的风险</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1181100">
                <a:tc>
                  <a:txBody>
                    <a:bodyPr/>
                    <a:p>
                      <a:pPr>
                        <a:buNone/>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用法用量</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marL="285750" indent="-285750" fontAlgn="auto">
                        <a:lnSpc>
                          <a:spcPct val="120000"/>
                        </a:lnSpc>
                        <a:buFont typeface="Arial" panose="020B0604020202020204" pitchFamily="34" charset="0"/>
                        <a:buChar char="•"/>
                      </a:pPr>
                      <a:r>
                        <a:rPr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术前先静脉推注枸橼酸倍维巴肽注射液 220μg/kg(0.11ml/kg)，1-2分钟内完成</a:t>
                      </a:r>
                      <a:endParaRPr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285750" indent="-285750" fontAlgn="auto">
                        <a:lnSpc>
                          <a:spcPct val="120000"/>
                        </a:lnSpc>
                        <a:buFont typeface="Arial" panose="020B0604020202020204" pitchFamily="34" charset="0"/>
                        <a:buChar char="•"/>
                      </a:pPr>
                      <a:r>
                        <a:rPr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然后继续静脉滴注 2.5μg/kg/min(0.075ml/kg/h)持续24小时左右</a:t>
                      </a:r>
                      <a:endParaRPr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285750" indent="-285750" fontAlgn="auto">
                        <a:lnSpc>
                          <a:spcPct val="120000"/>
                        </a:lnSpc>
                        <a:buFont typeface="Arial" panose="020B0604020202020204" pitchFamily="34" charset="0"/>
                        <a:buChar char="•"/>
                      </a:pPr>
                      <a:r>
                        <a:rPr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如果24小时内PCI术没有结束，则继续静脉滴注直至 PCI手术完成</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530225">
                <a:tc>
                  <a:txBody>
                    <a:bodyPr/>
                    <a:p>
                      <a:pPr>
                        <a:buNone/>
                      </a:pPr>
                      <a:r>
                        <a:rPr lang="zh-CN" altLang="en-US" sz="1600" b="1" dirty="0">
                          <a:solidFill>
                            <a:schemeClr val="bg1"/>
                          </a:solidFill>
                          <a:latin typeface="微软雅黑" panose="020B0503020204020204" pitchFamily="34" charset="-122"/>
                          <a:ea typeface="微软雅黑" panose="020B0503020204020204" pitchFamily="34" charset="-122"/>
                        </a:rPr>
                        <a:t>中国大陆首次上市时间</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en-US" altLang="zh-CN" sz="1600" b="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0">
                          <a:latin typeface="微软雅黑" panose="020B0503020204020204" pitchFamily="34" charset="-122"/>
                          <a:ea typeface="微软雅黑" panose="020B0503020204020204" pitchFamily="34" charset="-122"/>
                          <a:cs typeface="微软雅黑" panose="020B0503020204020204" pitchFamily="34" charset="-122"/>
                        </a:rPr>
                        <a:t> 6</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b="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日</a:t>
                      </a:r>
                      <a:endParaRPr lang="zh-CN"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530225">
                <a:tc>
                  <a:txBody>
                    <a:bodyPr/>
                    <a:p>
                      <a:pPr>
                        <a:buNone/>
                      </a:pPr>
                      <a:r>
                        <a:rPr lang="zh-CN" altLang="en-US" sz="1600" b="1" dirty="0">
                          <a:solidFill>
                            <a:schemeClr val="bg1"/>
                          </a:solidFill>
                          <a:latin typeface="微软雅黑" panose="020B0503020204020204" pitchFamily="34" charset="-122"/>
                          <a:ea typeface="微软雅黑" panose="020B0503020204020204" pitchFamily="34" charset="-122"/>
                          <a:sym typeface="+mn-ea"/>
                        </a:rPr>
                        <a:t>目前大陆地区同通用名药品上市情况</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zh-CN" sz="1600">
                          <a:latin typeface="微软雅黑" panose="020B0503020204020204" pitchFamily="34" charset="-122"/>
                          <a:ea typeface="微软雅黑" panose="020B0503020204020204" pitchFamily="34" charset="-122"/>
                          <a:sym typeface="+mn-ea"/>
                        </a:rPr>
                        <a:t>无</a:t>
                      </a:r>
                      <a:r>
                        <a:rPr lang="zh-CN" sz="1600" b="1">
                          <a:solidFill>
                            <a:srgbClr val="FF0000"/>
                          </a:solidFill>
                          <a:latin typeface="微软雅黑" panose="020B0503020204020204" pitchFamily="34" charset="-122"/>
                          <a:ea typeface="微软雅黑" panose="020B0503020204020204" pitchFamily="34" charset="-122"/>
                          <a:sym typeface="+mn-ea"/>
                        </a:rPr>
                        <a:t>（独家）</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530225">
                <a:tc>
                  <a:txBody>
                    <a:bodyPr/>
                    <a:p>
                      <a:pPr>
                        <a:buNone/>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地区及上市时间</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2</a:t>
                      </a:r>
                      <a:r>
                        <a:rPr lang="en-US" sz="1600" b="0" dirty="0">
                          <a:latin typeface="微软雅黑" panose="020B0503020204020204" pitchFamily="34" charset="-122"/>
                          <a:ea typeface="微软雅黑" panose="020B0503020204020204" pitchFamily="34" charset="-122"/>
                          <a:cs typeface="微软雅黑" panose="020B0503020204020204" pitchFamily="34" charset="-122"/>
                        </a:rPr>
                        <a:t>024</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月首次在中国上市</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r h="530860">
                <a:tc>
                  <a:txBody>
                    <a:bodyPr/>
                    <a:p>
                      <a:pPr>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是否</a:t>
                      </a:r>
                      <a:r>
                        <a:rPr lang="en-US" altLang="zh-CN"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OTC</a:t>
                      </a: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药品</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2393D3"/>
                    </a:solidFill>
                  </a:tcPr>
                </a:tc>
                <a:tc>
                  <a:txBody>
                    <a:bodyPr/>
                    <a:p>
                      <a:pPr>
                        <a:buNone/>
                      </a:pPr>
                      <a:r>
                        <a:rPr lang="zh-CN" altLang="en-US" sz="1600">
                          <a:latin typeface="微软雅黑" panose="020B0503020204020204" pitchFamily="34" charset="-122"/>
                          <a:ea typeface="微软雅黑" panose="020B0503020204020204" pitchFamily="34" charset="-122"/>
                          <a:sym typeface="+mn-ea"/>
                        </a:rPr>
                        <a:t>否</a:t>
                      </a:r>
                      <a:endParaRPr lang="zh-CN" altLang="en-US" sz="1600" b="0">
                        <a:latin typeface="微软雅黑" panose="020B0503020204020204" pitchFamily="34" charset="-122"/>
                        <a:ea typeface="微软雅黑" panose="020B0503020204020204" pitchFamily="34" charset="-122"/>
                        <a:sym typeface="+mn-ea"/>
                      </a:endParaRPr>
                    </a:p>
                  </a:txBody>
                  <a:tcPr anchor="ctr" anchorCtr="0">
                    <a:lnL w="19050">
                      <a:solidFill>
                        <a:schemeClr val="bg1"/>
                      </a:solidFill>
                      <a:prstDash val="solid"/>
                    </a:lnL>
                    <a:lnR w="19050">
                      <a:solidFill>
                        <a:schemeClr val="bg1"/>
                      </a:solidFill>
                      <a:prstDash val="solid"/>
                    </a:lnR>
                    <a:lnT w="19050">
                      <a:solidFill>
                        <a:schemeClr val="bg1"/>
                      </a:solidFill>
                      <a:prstDash val="solid"/>
                    </a:lnT>
                    <a:lnB w="19050">
                      <a:solidFill>
                        <a:schemeClr val="bg1"/>
                      </a:solidFill>
                      <a:prstDash val="solid"/>
                    </a:lnB>
                    <a:lnTlToBr>
                      <a:noFill/>
                    </a:lnTlToBr>
                    <a:lnBlToTr>
                      <a:noFill/>
                    </a:lnBlToTr>
                    <a:solidFill>
                      <a:srgbClr val="EAF2FA"/>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8525" y="331470"/>
            <a:ext cx="6887210" cy="669925"/>
          </a:xfrm>
        </p:spPr>
        <p:txBody>
          <a:bodyPr>
            <a:normAutofit/>
          </a:bodyPr>
          <a:lstStyle/>
          <a:p>
            <a:r>
              <a:rPr lang="en-US"/>
              <a:t>01 </a:t>
            </a:r>
            <a:r>
              <a:rPr lang="zh-CN" altLang="en-US"/>
              <a:t>药品基本信息</a:t>
            </a:r>
            <a:r>
              <a:rPr lang="zh-CN" altLang="en-US">
                <a:sym typeface="+mn-ea"/>
              </a:rPr>
              <a:t>（</a:t>
            </a:r>
            <a:r>
              <a:rPr lang="en-US" altLang="zh-CN">
                <a:sym typeface="+mn-ea"/>
              </a:rPr>
              <a:t>2</a:t>
            </a:r>
            <a:r>
              <a:rPr lang="en-US" altLang="zh-CN">
                <a:sym typeface="+mn-ea"/>
              </a:rPr>
              <a:t>/3</a:t>
            </a:r>
            <a:r>
              <a:rPr lang="zh-CN" altLang="en-US">
                <a:sym typeface="+mn-ea"/>
              </a:rPr>
              <a:t>）</a:t>
            </a:r>
            <a:endParaRPr lang="zh-CN" altLang="en-US"/>
          </a:p>
        </p:txBody>
      </p:sp>
      <p:sp>
        <p:nvSpPr>
          <p:cNvPr id="4" name="矩形 3"/>
          <p:cNvSpPr/>
          <p:nvPr/>
        </p:nvSpPr>
        <p:spPr>
          <a:xfrm>
            <a:off x="321945" y="963930"/>
            <a:ext cx="2270125"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参照药品建议</a:t>
            </a:r>
            <a:endParaRPr lang="zh-CN" altLang="en-US" b="1"/>
          </a:p>
        </p:txBody>
      </p:sp>
      <p:sp>
        <p:nvSpPr>
          <p:cNvPr id="3" name="文本框 2"/>
          <p:cNvSpPr txBox="1"/>
          <p:nvPr>
            <p:custDataLst>
              <p:tags r:id="rId1"/>
            </p:custDataLst>
          </p:nvPr>
        </p:nvSpPr>
        <p:spPr>
          <a:xfrm>
            <a:off x="320040" y="1438910"/>
            <a:ext cx="4241165" cy="404495"/>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ctr" anchorCtr="0">
            <a:noAutofit/>
          </a:bodyPr>
          <a:p>
            <a:pPr indent="0" algn="just" defTabSz="394970">
              <a:lnSpc>
                <a:spcPct val="120000"/>
              </a:lnSpc>
              <a:spcBef>
                <a:spcPts val="600"/>
              </a:spcBef>
              <a:spcAft>
                <a:spcPts val="300"/>
              </a:spcAft>
              <a:buFont typeface="Wingdings" panose="05000000000000000000" charset="0"/>
              <a:buNone/>
            </a:pPr>
            <a:r>
              <a:rPr lang="zh-CN" b="1">
                <a:solidFill>
                  <a:schemeClr val="tx1"/>
                </a:solidFill>
              </a:rPr>
              <a:t>依替巴肽注射液</a:t>
            </a:r>
            <a:endParaRPr lang="zh-CN" b="1">
              <a:solidFill>
                <a:schemeClr val="tx1"/>
              </a:solidFill>
            </a:endParaRPr>
          </a:p>
        </p:txBody>
      </p:sp>
      <p:sp>
        <p:nvSpPr>
          <p:cNvPr id="6" name="矩形 5"/>
          <p:cNvSpPr/>
          <p:nvPr/>
        </p:nvSpPr>
        <p:spPr>
          <a:xfrm>
            <a:off x="321945" y="1986915"/>
            <a:ext cx="2269490"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参照药选择原因</a:t>
            </a:r>
            <a:endParaRPr lang="zh-CN" altLang="en-US" b="1"/>
          </a:p>
        </p:txBody>
      </p:sp>
      <p:sp>
        <p:nvSpPr>
          <p:cNvPr id="7" name="文本框 6"/>
          <p:cNvSpPr txBox="1"/>
          <p:nvPr/>
        </p:nvSpPr>
        <p:spPr>
          <a:xfrm>
            <a:off x="320040" y="2475230"/>
            <a:ext cx="11103610" cy="1805940"/>
          </a:xfrm>
          <a:prstGeom prst="rect">
            <a:avLst/>
          </a:prstGeom>
          <a:solidFill>
            <a:schemeClr val="accent1">
              <a:lumMod val="20000"/>
              <a:lumOff val="80000"/>
            </a:schemeClr>
          </a:solidFill>
        </p:spPr>
        <p:txBody>
          <a:bodyPr wrap="square" rtlCol="0" anchor="ctr" anchorCtr="0">
            <a:noAutofit/>
          </a:bodyPr>
          <a:p>
            <a:pPr indent="0" algn="just" defTabSz="394970" fontAlgn="auto">
              <a:lnSpc>
                <a:spcPct val="100000"/>
              </a:lnSpc>
              <a:spcBef>
                <a:spcPts val="0"/>
              </a:spcBef>
              <a:spcAft>
                <a:spcPts val="600"/>
              </a:spcAft>
              <a:buFont typeface="Wingdings" panose="05000000000000000000" charset="0"/>
              <a:buNone/>
            </a:pPr>
            <a:r>
              <a:rPr lang="en-US" altLang="zh-CN" sz="1600" b="1">
                <a:solidFill>
                  <a:srgbClr val="FF0000"/>
                </a:solidFill>
                <a:sym typeface="+mn-ea"/>
              </a:rPr>
              <a:t>1</a:t>
            </a:r>
            <a:r>
              <a:rPr lang="zh-CN" altLang="en-US" sz="1600" b="1">
                <a:solidFill>
                  <a:srgbClr val="FF0000"/>
                </a:solidFill>
                <a:sym typeface="+mn-ea"/>
              </a:rPr>
              <a:t>、具有相同的适应症：</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均可用于</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经皮冠状动脉介入术（包括进行冠状动脉内支架置入术）的急性冠脉综合征患者</a:t>
            </a:r>
            <a:r>
              <a:rPr lang="en-US" sz="16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rPr>
              <a:t>1-2</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a:t>
            </a:r>
            <a:endParaRPr lang="zh-CN" altLang="en-US" sz="1600">
              <a:solidFill>
                <a:schemeClr val="tx1"/>
              </a:solidFill>
              <a:sym typeface="+mn-ea"/>
            </a:endParaRPr>
          </a:p>
          <a:p>
            <a:pPr indent="0" algn="just" defTabSz="394970" fontAlgn="auto">
              <a:lnSpc>
                <a:spcPct val="100000"/>
              </a:lnSpc>
              <a:spcBef>
                <a:spcPts val="0"/>
              </a:spcBef>
              <a:spcAft>
                <a:spcPts val="600"/>
              </a:spcAft>
              <a:buFont typeface="Wingdings" panose="05000000000000000000" charset="0"/>
              <a:buNone/>
            </a:pPr>
            <a:r>
              <a:rPr lang="en-US" altLang="zh-CN" sz="1600" b="1">
                <a:solidFill>
                  <a:srgbClr val="FF0000"/>
                </a:solidFill>
                <a:sym typeface="+mn-ea"/>
              </a:rPr>
              <a:t>2</a:t>
            </a:r>
            <a:r>
              <a:rPr lang="zh-CN" altLang="en-US" sz="1600" b="1">
                <a:solidFill>
                  <a:srgbClr val="FF0000"/>
                </a:solidFill>
                <a:sym typeface="+mn-ea"/>
              </a:rPr>
              <a:t>、包含</a:t>
            </a:r>
            <a:r>
              <a:rPr lang="zh-CN" sz="1600" b="1">
                <a:solidFill>
                  <a:srgbClr val="FF0000"/>
                </a:solidFill>
                <a:sym typeface="+mn-ea"/>
              </a:rPr>
              <a:t>共同的作用靶点：</a:t>
            </a:r>
            <a:r>
              <a:rPr lang="zh-CN" sz="1600">
                <a:solidFill>
                  <a:schemeClr val="tx1"/>
                </a:solidFill>
                <a:sym typeface="+mn-ea"/>
              </a:rPr>
              <a:t>依替巴肽</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作用靶点为</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血小板糖蛋白Ⅱb/Ⅲa</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（也称血小板糖蛋白受体a</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Ⅱbβ3 </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）；枸橼酸倍维巴肽同时靶向血小板糖蛋白受体aⅡb</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β3 和整合素受体αv</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β3。</a:t>
            </a:r>
            <a:endParaRPr 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Wingdings" panose="05000000000000000000" charset="0"/>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、具有相同的</a:t>
            </a:r>
            <a:r>
              <a:rPr lang="zh-CN" altLang="en-US" sz="1600" b="1"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化合物类别：</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均为多肽药物。</a:t>
            </a:r>
            <a:endParaRPr 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Arial" panose="020B0604020202020204" pitchFamily="34" charset="0"/>
              <a:buNone/>
            </a:pPr>
            <a:r>
              <a:rPr lang="en-US" altLang="zh-CN" sz="1600" b="1">
                <a:solidFill>
                  <a:srgbClr val="FF0000"/>
                </a:solidFill>
                <a:sym typeface="+mn-ea"/>
              </a:rPr>
              <a:t>4</a:t>
            </a:r>
            <a:r>
              <a:rPr lang="zh-CN" altLang="en-US" sz="1600" b="1">
                <a:solidFill>
                  <a:srgbClr val="FF0000"/>
                </a:solidFill>
                <a:sym typeface="+mn-ea"/>
              </a:rPr>
              <a:t>、临床应用广泛：</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依替巴肽为国内外权威指南推荐的抗血小板治疗药物</a:t>
            </a:r>
            <a:r>
              <a:rPr lang="en-US" altLang="zh-CN" sz="1600" baseline="30000" dirty="0">
                <a:latin typeface="微软雅黑" panose="020B0503020204020204" pitchFamily="34" charset="-122"/>
                <a:ea typeface="微软雅黑" panose="020B0503020204020204" pitchFamily="34" charset="-122"/>
                <a:cs typeface="微软雅黑 Light" panose="020B0502040204020203" pitchFamily="34" charset="-122"/>
                <a:sym typeface="+mn-ea"/>
              </a:rPr>
              <a:t>3-5</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a:t>
            </a:r>
            <a:endPar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5" name="矩形 4"/>
          <p:cNvSpPr/>
          <p:nvPr/>
        </p:nvSpPr>
        <p:spPr>
          <a:xfrm>
            <a:off x="320040" y="4413885"/>
            <a:ext cx="3111500"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与参照药相比的优势和不足</a:t>
            </a:r>
            <a:endParaRPr lang="zh-CN" altLang="en-US" b="1"/>
          </a:p>
        </p:txBody>
      </p:sp>
      <p:sp>
        <p:nvSpPr>
          <p:cNvPr id="8" name="文本框 7"/>
          <p:cNvSpPr txBox="1"/>
          <p:nvPr/>
        </p:nvSpPr>
        <p:spPr>
          <a:xfrm>
            <a:off x="320675" y="4838700"/>
            <a:ext cx="11103610" cy="1661795"/>
          </a:xfrm>
          <a:prstGeom prst="rect">
            <a:avLst/>
          </a:prstGeom>
          <a:solidFill>
            <a:schemeClr val="accent1">
              <a:lumMod val="20000"/>
              <a:lumOff val="80000"/>
            </a:schemeClr>
          </a:solidFill>
        </p:spPr>
        <p:txBody>
          <a:bodyPr wrap="square" rtlCol="0" anchor="ctr" anchorCtr="0">
            <a:noAutofit/>
          </a:bodyPr>
          <a:p>
            <a:pPr indent="0" algn="just" defTabSz="394970" fontAlgn="auto">
              <a:lnSpc>
                <a:spcPct val="100000"/>
              </a:lnSpc>
              <a:spcBef>
                <a:spcPts val="0"/>
              </a:spcBef>
              <a:spcAft>
                <a:spcPts val="600"/>
              </a:spcAft>
              <a:buFont typeface="Arial" panose="020B0604020202020204" pitchFamily="34" charset="0"/>
              <a:buNone/>
            </a:pPr>
            <a:r>
              <a:rPr lang="en-US" altLang="zh-CN" sz="1600" b="1">
                <a:solidFill>
                  <a:srgbClr val="FF0000"/>
                </a:solidFill>
                <a:sym typeface="+mn-ea"/>
              </a:rPr>
              <a:t>1</a:t>
            </a:r>
            <a:r>
              <a:rPr lang="zh-CN" altLang="en-US" sz="1600" b="1">
                <a:solidFill>
                  <a:srgbClr val="FF0000"/>
                </a:solidFill>
                <a:sym typeface="+mn-ea"/>
              </a:rPr>
              <a:t>、枸橼酸</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倍维巴肽</a:t>
            </a:r>
            <a:r>
              <a:rPr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双</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功能抗血栓，</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可抑制血小板聚集并阻止动脉血栓再阻塞。</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Arial" panose="020B0604020202020204" pitchFamily="34" charset="0"/>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、单次静脉推注即可达到有效血药浓度，无需二次推注，节约急救时间。</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Arial" panose="020B0604020202020204" pitchFamily="34" charset="0"/>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有效降低PCI术后并发症发生风险</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，平衡缺血与出血风险。</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Arial" panose="020B0604020202020204" pitchFamily="34" charset="0"/>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、枸橼酸倍维巴肽更安全耐受，</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由于不良事件而中断治疗的患者比例更低，</a:t>
            </a:r>
            <a:r>
              <a:rPr 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具有更低的严重出血风险</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defTabSz="394970" fontAlgn="auto">
              <a:lnSpc>
                <a:spcPct val="100000"/>
              </a:lnSpc>
              <a:spcBef>
                <a:spcPts val="0"/>
              </a:spcBef>
              <a:spcAft>
                <a:spcPts val="600"/>
              </a:spcAft>
              <a:buFont typeface="Arial" panose="020B0604020202020204" pitchFamily="34" charset="0"/>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a:t>
            </a:r>
            <a:r>
              <a:rPr 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在中国人群开展注册临床试验，充分考虑亚洲人种的出血风险和用药疗效差异，临床获益显著。</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0" name="表格 9"/>
          <p:cNvGraphicFramePr/>
          <p:nvPr>
            <p:custDataLst>
              <p:tags r:id="rId2"/>
            </p:custDataLst>
          </p:nvPr>
        </p:nvGraphicFramePr>
        <p:xfrm>
          <a:off x="4913630" y="864235"/>
          <a:ext cx="5916930" cy="1478280"/>
        </p:xfrm>
        <a:graphic>
          <a:graphicData uri="http://schemas.openxmlformats.org/drawingml/2006/table">
            <a:tbl>
              <a:tblPr firstRow="1" bandRow="1">
                <a:tableStyleId>{5C22544A-7EE6-4342-B048-85BDC9FD1C3A}</a:tableStyleId>
              </a:tblPr>
              <a:tblGrid>
                <a:gridCol w="1889125"/>
                <a:gridCol w="1906905"/>
                <a:gridCol w="2120900"/>
              </a:tblGrid>
              <a:tr h="424815">
                <a:tc>
                  <a:txBody>
                    <a:bodyPr/>
                    <a:p>
                      <a:pPr>
                        <a:buNone/>
                      </a:pPr>
                      <a:endParaRPr lang="zh-CN" altLang="en-US" sz="18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800" b="1">
                          <a:solidFill>
                            <a:schemeClr val="tx1"/>
                          </a:solidFill>
                          <a:latin typeface="微软雅黑" panose="020B0503020204020204" pitchFamily="34" charset="-122"/>
                          <a:ea typeface="微软雅黑" panose="020B0503020204020204" pitchFamily="34" charset="-122"/>
                        </a:rPr>
                        <a:t>复合终点发生率</a:t>
                      </a:r>
                      <a:endParaRPr lang="zh-CN" altLang="en-US" sz="1800" b="1">
                        <a:solidFill>
                          <a:schemeClr val="tx1"/>
                        </a:solidFill>
                        <a:latin typeface="微软雅黑" panose="020B0503020204020204" pitchFamily="34" charset="-122"/>
                        <a:ea typeface="微软雅黑" panose="020B0503020204020204" pitchFamily="34" charset="-122"/>
                      </a:endParaRPr>
                    </a:p>
                  </a:txBody>
                  <a:tcPr anchor="ctr" anchorCtr="0"/>
                </a:tc>
                <a:tc>
                  <a:txBody>
                    <a:bodyPr/>
                    <a:p>
                      <a:pPr>
                        <a:buNone/>
                      </a:pPr>
                      <a:r>
                        <a:rPr 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严重出血发生率</a:t>
                      </a:r>
                      <a:endPar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457200">
                <a:tc>
                  <a:txBody>
                    <a:bodyPr/>
                    <a:p>
                      <a:pPr>
                        <a:buNone/>
                      </a:pPr>
                      <a:r>
                        <a:rPr lang="zh-CN" altLang="en-US" sz="1800" b="1">
                          <a:latin typeface="微软雅黑" panose="020B0503020204020204" pitchFamily="34" charset="-122"/>
                          <a:ea typeface="微软雅黑" panose="020B0503020204020204" pitchFamily="34" charset="-122"/>
                        </a:rPr>
                        <a:t>依替巴肽</a:t>
                      </a:r>
                      <a:endParaRPr lang="zh-CN" altLang="en-US" sz="1800" b="1">
                        <a:latin typeface="微软雅黑" panose="020B0503020204020204" pitchFamily="34" charset="-122"/>
                        <a:ea typeface="微软雅黑" panose="020B0503020204020204" pitchFamily="34" charset="-122"/>
                      </a:endParaRPr>
                    </a:p>
                  </a:txBody>
                  <a:tcPr/>
                </a:tc>
                <a:tc>
                  <a:txBody>
                    <a:bodyPr/>
                    <a:p>
                      <a:pPr>
                        <a:buNone/>
                      </a:pPr>
                      <a:r>
                        <a:rPr lang="zh-CN"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35.0%</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p>
                      <a:pPr>
                        <a:buNone/>
                      </a:pPr>
                      <a:r>
                        <a:rPr lang="zh-CN"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2.25</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596265">
                <a:tc>
                  <a:txBody>
                    <a:bodyPr/>
                    <a:p>
                      <a:pPr>
                        <a:buNone/>
                      </a:pPr>
                      <a:r>
                        <a:rPr lang="zh-CN" altLang="en-US" sz="1800" b="1">
                          <a:latin typeface="微软雅黑" panose="020B0503020204020204" pitchFamily="34" charset="-122"/>
                          <a:ea typeface="微软雅黑" panose="020B0503020204020204" pitchFamily="34" charset="-122"/>
                        </a:rPr>
                        <a:t>枸橼酸倍维巴肽</a:t>
                      </a:r>
                      <a:endParaRPr lang="zh-CN" altLang="en-US" sz="1800" b="1">
                        <a:latin typeface="微软雅黑" panose="020B0503020204020204" pitchFamily="34" charset="-122"/>
                        <a:ea typeface="微软雅黑" panose="020B0503020204020204" pitchFamily="34" charset="-122"/>
                      </a:endParaRPr>
                    </a:p>
                  </a:txBody>
                  <a:tcPr/>
                </a:tc>
                <a:tc>
                  <a:txBody>
                    <a:bodyPr/>
                    <a:p>
                      <a:pPr>
                        <a:buNone/>
                      </a:pPr>
                      <a:r>
                        <a:rPr lang="zh-CN"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43.0%</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a:buNone/>
                      </a:pPr>
                      <a:r>
                        <a:rPr lang="zh-CN" altLang="en-US" sz="2400" b="1">
                          <a:solidFill>
                            <a:srgbClr val="FF0000"/>
                          </a:solidFill>
                          <a:latin typeface="微软雅黑" panose="020B0503020204020204" pitchFamily="34" charset="-122"/>
                          <a:ea typeface="微软雅黑" panose="020B0503020204020204" pitchFamily="34" charset="-122"/>
                        </a:rPr>
                        <a:t>无统计学差异</a:t>
                      </a:r>
                      <a:endParaRPr lang="zh-CN" altLang="en-US" sz="2400" b="1">
                        <a:solidFill>
                          <a:srgbClr val="FF0000"/>
                        </a:solidFill>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8525" y="331470"/>
            <a:ext cx="6887210" cy="669925"/>
          </a:xfrm>
        </p:spPr>
        <p:txBody>
          <a:bodyPr>
            <a:normAutofit/>
          </a:bodyPr>
          <a:lstStyle/>
          <a:p>
            <a:r>
              <a:rPr lang="en-US"/>
              <a:t>01 </a:t>
            </a:r>
            <a:r>
              <a:rPr lang="zh-CN" altLang="en-US"/>
              <a:t>药品基本信息</a:t>
            </a:r>
            <a:r>
              <a:rPr lang="zh-CN" altLang="en-US">
                <a:sym typeface="+mn-ea"/>
              </a:rPr>
              <a:t>（</a:t>
            </a:r>
            <a:r>
              <a:rPr lang="en-US" altLang="zh-CN">
                <a:sym typeface="+mn-ea"/>
              </a:rPr>
              <a:t>3</a:t>
            </a:r>
            <a:r>
              <a:rPr lang="en-US" altLang="zh-CN">
                <a:sym typeface="+mn-ea"/>
              </a:rPr>
              <a:t>/3</a:t>
            </a:r>
            <a:r>
              <a:rPr lang="zh-CN" altLang="en-US">
                <a:sym typeface="+mn-ea"/>
              </a:rPr>
              <a:t>）</a:t>
            </a:r>
            <a:endParaRPr lang="zh-CN" altLang="en-US"/>
          </a:p>
        </p:txBody>
      </p:sp>
      <p:sp>
        <p:nvSpPr>
          <p:cNvPr id="4" name="矩形 3"/>
          <p:cNvSpPr/>
          <p:nvPr/>
        </p:nvSpPr>
        <p:spPr>
          <a:xfrm>
            <a:off x="320675" y="948690"/>
            <a:ext cx="2336165"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所治疗疾病基本情况</a:t>
            </a:r>
            <a:endParaRPr lang="zh-CN" altLang="en-US" b="1"/>
          </a:p>
        </p:txBody>
      </p:sp>
      <p:sp>
        <p:nvSpPr>
          <p:cNvPr id="6" name="矩形 5"/>
          <p:cNvSpPr/>
          <p:nvPr/>
        </p:nvSpPr>
        <p:spPr>
          <a:xfrm>
            <a:off x="320675" y="2876550"/>
            <a:ext cx="2336165"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未满足的治疗需求</a:t>
            </a:r>
            <a:endParaRPr lang="zh-CN" altLang="en-US" b="1"/>
          </a:p>
        </p:txBody>
      </p:sp>
      <p:sp>
        <p:nvSpPr>
          <p:cNvPr id="5" name="文本框 4"/>
          <p:cNvSpPr txBox="1"/>
          <p:nvPr/>
        </p:nvSpPr>
        <p:spPr>
          <a:xfrm>
            <a:off x="320675" y="1416685"/>
            <a:ext cx="11465560" cy="1344930"/>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noAutofit/>
          </a:bodyPr>
          <a:p>
            <a:pPr marL="285750" indent="-285750" algn="just" fontAlgn="auto">
              <a:lnSpc>
                <a:spcPct val="120000"/>
              </a:lnSpc>
              <a:spcBef>
                <a:spcPts val="300"/>
              </a:spcBef>
              <a:spcAft>
                <a:spcPts val="300"/>
              </a:spcAft>
              <a:buFont typeface="Wingdings" panose="05000000000000000000" charset="0"/>
              <a:buChar char="u"/>
            </a:pPr>
            <a:r>
              <a:rPr sz="1600" dirty="0">
                <a:latin typeface="微软雅黑" panose="020B0503020204020204" pitchFamily="34" charset="-122"/>
                <a:ea typeface="微软雅黑" panose="020B0503020204020204" pitchFamily="34" charset="-122"/>
                <a:sym typeface="+mn-ea"/>
              </a:rPr>
              <a:t>急性冠脉综合征</a:t>
            </a:r>
            <a:r>
              <a:rPr lang="zh-CN"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ACS</a:t>
            </a:r>
            <a:r>
              <a:rPr lang="zh-CN" altLang="en-US" sz="1600" dirty="0">
                <a:latin typeface="微软雅黑" panose="020B0503020204020204" pitchFamily="34" charset="-122"/>
                <a:ea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sym typeface="+mn-ea"/>
              </a:rPr>
              <a:t>是指冠状动脉内不稳定的粥样硬化斑块破裂或糜烂继发新鲜血栓形成所导致的心脏急性缺血综合征，涵盖了</a:t>
            </a:r>
            <a:r>
              <a:rPr lang="en-US" sz="1600" dirty="0">
                <a:latin typeface="微软雅黑" panose="020B0503020204020204" pitchFamily="34" charset="-122"/>
                <a:ea typeface="微软雅黑" panose="020B0503020204020204" pitchFamily="34" charset="-122"/>
                <a:sym typeface="+mn-ea"/>
              </a:rPr>
              <a:t>ST</a:t>
            </a:r>
            <a:r>
              <a:rPr sz="1600" dirty="0">
                <a:latin typeface="微软雅黑" panose="020B0503020204020204" pitchFamily="34" charset="-122"/>
                <a:ea typeface="微软雅黑" panose="020B0503020204020204" pitchFamily="34" charset="-122"/>
                <a:sym typeface="+mn-ea"/>
              </a:rPr>
              <a:t>段抬高型心肌梗死</a:t>
            </a:r>
            <a:r>
              <a:rPr lang="zh-CN" sz="1600" dirty="0">
                <a:latin typeface="微软雅黑" panose="020B0503020204020204" pitchFamily="34" charset="-122"/>
                <a:ea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sym typeface="+mn-ea"/>
              </a:rPr>
              <a:t>非</a:t>
            </a:r>
            <a:r>
              <a:rPr lang="en-US" sz="1600" dirty="0">
                <a:latin typeface="微软雅黑" panose="020B0503020204020204" pitchFamily="34" charset="-122"/>
                <a:ea typeface="微软雅黑" panose="020B0503020204020204" pitchFamily="34" charset="-122"/>
                <a:sym typeface="+mn-ea"/>
              </a:rPr>
              <a:t>ST</a:t>
            </a:r>
            <a:r>
              <a:rPr sz="1600" dirty="0">
                <a:latin typeface="微软雅黑" panose="020B0503020204020204" pitchFamily="34" charset="-122"/>
                <a:ea typeface="微软雅黑" panose="020B0503020204020204" pitchFamily="34" charset="-122"/>
                <a:sym typeface="+mn-ea"/>
              </a:rPr>
              <a:t>段抬高型心肌梗死和不稳定性心绞痛</a:t>
            </a:r>
            <a:r>
              <a:rPr lang="en-US" sz="1600" baseline="30000" dirty="0">
                <a:latin typeface="微软雅黑" panose="020B0503020204020204" pitchFamily="34" charset="-122"/>
                <a:ea typeface="微软雅黑" panose="020B0503020204020204" pitchFamily="34" charset="-122"/>
                <a:sym typeface="+mn-ea"/>
              </a:rPr>
              <a:t>6</a:t>
            </a:r>
            <a:r>
              <a:rPr lang="zh-CN" sz="1600" dirty="0">
                <a:latin typeface="微软雅黑" panose="020B0503020204020204" pitchFamily="34" charset="-122"/>
                <a:ea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经皮冠状动脉介入治疗（PCI）是目前治疗急性冠脉综合症的主要手段，2022年中国PCI注册总病例数为129万例</a:t>
            </a:r>
            <a:r>
              <a:rPr lang="zh-CN" altLang="en-US"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较202</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年增长了11.15%</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鉴于血小板在动脉粥样硬化血栓形成中的</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重要</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作用，抗血小板药物是</a:t>
            </a:r>
            <a:r>
              <a:rPr lang="en-US"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ACS</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和接受血管重建术(如PCI)患者治疗的基石</a:t>
            </a:r>
            <a:r>
              <a:rPr lang="en-US" sz="16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rPr>
              <a:t>8</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a:t>
            </a:r>
            <a:endParaRPr lang="zh-CN" sz="1600" dirty="0">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300"/>
              </a:spcBef>
              <a:spcAft>
                <a:spcPts val="300"/>
              </a:spcAft>
              <a:buFont typeface="Wingdings" panose="05000000000000000000" charset="0"/>
              <a:buNone/>
            </a:pPr>
            <a:endParaRPr lang="zh-CN" altLang="en-US" sz="16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8" name="文本框 7"/>
          <p:cNvSpPr txBox="1"/>
          <p:nvPr/>
        </p:nvSpPr>
        <p:spPr>
          <a:xfrm>
            <a:off x="275590" y="3338195"/>
            <a:ext cx="11466195" cy="2882265"/>
          </a:xfrm>
          <a:prstGeom prst="rect">
            <a:avLst/>
          </a:prstGeom>
          <a:noFill/>
        </p:spPr>
        <p:txBody>
          <a:bodyPr wrap="square" rtlCol="0">
            <a:noAutofit/>
          </a:bodyPr>
          <a:p>
            <a:pPr marL="285750" indent="-285750" algn="just" fontAlgn="auto">
              <a:lnSpc>
                <a:spcPct val="120000"/>
              </a:lnSpc>
              <a:spcBef>
                <a:spcPts val="300"/>
              </a:spcBef>
              <a:spcAft>
                <a:spcPts val="300"/>
              </a:spcAft>
              <a:buFont typeface="Wingdings" panose="05000000000000000000" charset="0"/>
              <a:buChar char="u"/>
            </a:pPr>
            <a:r>
              <a:rPr sz="1600">
                <a:sym typeface="+mn-ea"/>
              </a:rPr>
              <a:t>我国已上市抗血小板药物主要包括：环氧化酶抑制剂，如阿司匹林；P2Y</a:t>
            </a:r>
            <a:r>
              <a:rPr sz="1600" baseline="-25000">
                <a:sym typeface="+mn-ea"/>
              </a:rPr>
              <a:t>12</a:t>
            </a:r>
            <a:r>
              <a:rPr sz="1600">
                <a:sym typeface="+mn-ea"/>
              </a:rPr>
              <a:t>受体拮抗剂，如氯吡格雷、替格瑞洛；血小板糖蛋白Ⅱb/Ⅲa 拮抗剂，如替罗非班、依替巴肽。</a:t>
            </a:r>
            <a:endParaRPr sz="1600">
              <a:sym typeface="+mn-ea"/>
            </a:endParaRPr>
          </a:p>
          <a:p>
            <a:pPr marL="285750" indent="-285750" algn="just" fontAlgn="auto">
              <a:lnSpc>
                <a:spcPct val="120000"/>
              </a:lnSpc>
              <a:spcBef>
                <a:spcPts val="300"/>
              </a:spcBef>
              <a:spcAft>
                <a:spcPts val="300"/>
              </a:spcAft>
              <a:buFont typeface="Wingdings" panose="05000000000000000000" charset="0"/>
              <a:buChar char="u"/>
            </a:pPr>
            <a:r>
              <a:rPr sz="1600">
                <a:sym typeface="+mn-ea"/>
              </a:rPr>
              <a:t>环氧化酶抑制剂和P2Y</a:t>
            </a:r>
            <a:r>
              <a:rPr sz="1600" baseline="-25000">
                <a:sym typeface="+mn-ea"/>
              </a:rPr>
              <a:t>12</a:t>
            </a:r>
            <a:r>
              <a:rPr sz="1600">
                <a:sym typeface="+mn-ea"/>
              </a:rPr>
              <a:t>受体拮抗剂存在</a:t>
            </a:r>
            <a:r>
              <a:rPr sz="1600" b="1">
                <a:solidFill>
                  <a:srgbClr val="FF0000"/>
                </a:solidFill>
                <a:sym typeface="+mn-ea"/>
              </a:rPr>
              <a:t>起效时间长、血小板抑制不充分</a:t>
            </a:r>
            <a:r>
              <a:rPr sz="1600">
                <a:sym typeface="+mn-ea"/>
              </a:rPr>
              <a:t>的问题；药物与靶点不可逆结合，通常需要</a:t>
            </a:r>
            <a:r>
              <a:rPr sz="1600" b="1">
                <a:solidFill>
                  <a:srgbClr val="FF0000"/>
                </a:solidFill>
                <a:sym typeface="+mn-ea"/>
              </a:rPr>
              <a:t>数天时间才能恢复血小板功能</a:t>
            </a:r>
            <a:r>
              <a:rPr lang="zh-CN" sz="1600" b="1">
                <a:solidFill>
                  <a:srgbClr val="FF0000"/>
                </a:solidFill>
                <a:sym typeface="+mn-ea"/>
              </a:rPr>
              <a:t>，增加出血风险</a:t>
            </a:r>
            <a:r>
              <a:rPr sz="1600">
                <a:sym typeface="+mn-ea"/>
              </a:rPr>
              <a:t>。</a:t>
            </a:r>
            <a:endParaRPr sz="1600">
              <a:sym typeface="+mn-ea"/>
            </a:endParaRPr>
          </a:p>
          <a:p>
            <a:pPr marL="285750" indent="-285750" algn="just" fontAlgn="auto">
              <a:lnSpc>
                <a:spcPct val="120000"/>
              </a:lnSpc>
              <a:spcBef>
                <a:spcPts val="300"/>
              </a:spcBef>
              <a:spcAft>
                <a:spcPts val="300"/>
              </a:spcAft>
              <a:buFont typeface="Wingdings" panose="05000000000000000000" charset="0"/>
              <a:buChar char="u"/>
            </a:pP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血小板糖蛋白Ⅱb/Ⅲa 拮抗剂</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被认为是目前效果最强的抗血小板药物之一，具有起效快、选择性强等药理特性。不过，</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血小板糖蛋白Ⅱb/Ⅲa 拮抗剂</a:t>
            </a:r>
            <a:r>
              <a:rPr sz="1600" b="1">
                <a:solidFill>
                  <a:srgbClr val="FF0000"/>
                </a:solidFill>
                <a:sym typeface="+mn-ea"/>
              </a:rPr>
              <a:t>在降低复发性缺血事件风险方面的益处</a:t>
            </a:r>
            <a:r>
              <a:rPr lang="zh-CN" sz="1600" b="1">
                <a:solidFill>
                  <a:srgbClr val="FF0000"/>
                </a:solidFill>
                <a:sym typeface="+mn-ea"/>
              </a:rPr>
              <a:t>需要</a:t>
            </a:r>
            <a:r>
              <a:rPr sz="1600" b="1">
                <a:solidFill>
                  <a:srgbClr val="FF0000"/>
                </a:solidFill>
                <a:sym typeface="+mn-ea"/>
              </a:rPr>
              <a:t>与出血风险相平衡</a:t>
            </a:r>
            <a:r>
              <a:rPr lang="zh-CN" sz="1600">
                <a:sym typeface="+mn-ea"/>
              </a:rPr>
              <a:t>。</a:t>
            </a:r>
            <a:endParaRPr lang="zh-CN" sz="1600">
              <a:sym typeface="+mn-ea"/>
            </a:endParaRPr>
          </a:p>
          <a:p>
            <a:pPr marL="285750" indent="-285750" algn="just" fontAlgn="auto">
              <a:lnSpc>
                <a:spcPct val="120000"/>
              </a:lnSpc>
              <a:spcBef>
                <a:spcPts val="300"/>
              </a:spcBef>
              <a:spcAft>
                <a:spcPts val="300"/>
              </a:spcAft>
              <a:buFont typeface="Wingdings" panose="05000000000000000000" charset="0"/>
              <a:buChar char="u"/>
            </a:pPr>
            <a:r>
              <a:rPr lang="zh-CN" sz="1600">
                <a:sym typeface="+mn-ea"/>
              </a:rPr>
              <a:t>此外，我国上市的抗血小板药物原研厂家均为国外企业，</a:t>
            </a:r>
            <a:r>
              <a:rPr lang="zh-CN" sz="1600" b="1">
                <a:solidFill>
                  <a:srgbClr val="FF0000"/>
                </a:solidFill>
                <a:sym typeface="+mn-ea"/>
              </a:rPr>
              <a:t>临床试验</a:t>
            </a:r>
            <a:r>
              <a:rPr sz="1600" b="1">
                <a:solidFill>
                  <a:srgbClr val="FF0000"/>
                </a:solidFill>
                <a:sym typeface="+mn-ea"/>
              </a:rPr>
              <a:t>缺乏东亚人群的研究数据，</a:t>
            </a:r>
            <a:r>
              <a:rPr sz="1600">
                <a:sym typeface="+mn-ea"/>
              </a:rPr>
              <a:t>需关注人种差异引起的出血风险和疗效差异。</a:t>
            </a:r>
            <a:endParaRPr lang="zh-CN" sz="1600">
              <a:sym typeface="+mn-ea"/>
            </a:endParaRPr>
          </a:p>
          <a:p>
            <a:pPr marL="285750" indent="-285750" algn="just" fontAlgn="auto">
              <a:lnSpc>
                <a:spcPct val="120000"/>
              </a:lnSpc>
              <a:spcBef>
                <a:spcPts val="300"/>
              </a:spcBef>
              <a:spcAft>
                <a:spcPts val="300"/>
              </a:spcAft>
              <a:buFont typeface="Wingdings" panose="05000000000000000000" charset="0"/>
              <a:buChar char="u"/>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a:t>02 </a:t>
            </a:r>
            <a:r>
              <a:rPr lang="zh-CN" altLang="en-US"/>
              <a:t>安全性</a:t>
            </a:r>
            <a:endParaRPr lang="zh-CN" altLang="en-US"/>
          </a:p>
        </p:txBody>
      </p:sp>
      <p:sp>
        <p:nvSpPr>
          <p:cNvPr id="6" name="矩形 5"/>
          <p:cNvSpPr/>
          <p:nvPr>
            <p:custDataLst>
              <p:tags r:id="rId1"/>
            </p:custDataLst>
          </p:nvPr>
        </p:nvSpPr>
        <p:spPr>
          <a:xfrm>
            <a:off x="344170" y="4769485"/>
            <a:ext cx="2999105"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国内外不良反应发生情况</a:t>
            </a:r>
            <a:endParaRPr lang="zh-CN" b="1"/>
          </a:p>
        </p:txBody>
      </p:sp>
      <p:grpSp>
        <p:nvGrpSpPr>
          <p:cNvPr id="7" name="组合 6"/>
          <p:cNvGrpSpPr/>
          <p:nvPr/>
        </p:nvGrpSpPr>
        <p:grpSpPr>
          <a:xfrm>
            <a:off x="243840" y="1031240"/>
            <a:ext cx="5384165" cy="3541395"/>
            <a:chOff x="384" y="1583"/>
            <a:chExt cx="8479" cy="5577"/>
          </a:xfrm>
        </p:grpSpPr>
        <p:sp>
          <p:nvSpPr>
            <p:cNvPr id="4" name="矩形 3"/>
            <p:cNvSpPr/>
            <p:nvPr>
              <p:custDataLst>
                <p:tags r:id="rId2"/>
              </p:custDataLst>
            </p:nvPr>
          </p:nvSpPr>
          <p:spPr>
            <a:xfrm>
              <a:off x="569" y="1583"/>
              <a:ext cx="6429" cy="758"/>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b="1"/>
                <a:t>药品说明书收载的安全性信息</a:t>
              </a:r>
              <a:endParaRPr lang="en-US" b="1" baseline="30000"/>
            </a:p>
          </p:txBody>
        </p:sp>
        <p:sp>
          <p:nvSpPr>
            <p:cNvPr id="5" name="矩形 4"/>
            <p:cNvSpPr/>
            <p:nvPr>
              <p:custDataLst>
                <p:tags r:id="rId3"/>
              </p:custDataLst>
            </p:nvPr>
          </p:nvSpPr>
          <p:spPr>
            <a:xfrm>
              <a:off x="384" y="2575"/>
              <a:ext cx="8479" cy="4585"/>
            </a:xfrm>
            <a:prstGeom prst="rect">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nSpc>
                  <a:spcPct val="120000"/>
                </a:lnSpc>
                <a:spcBef>
                  <a:spcPts val="300"/>
                </a:spcBef>
                <a:spcAft>
                  <a:spcPts val="300"/>
                </a:spcAft>
                <a:buFont typeface="Arial" panose="020B0604020202020204" pitchFamily="34" charset="0"/>
                <a:buChar char="•"/>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非常常见(≥1/10)</a:t>
              </a:r>
              <a:r>
                <a:rPr 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的不良反应。</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spcBef>
                  <a:spcPts val="300"/>
                </a:spcBef>
                <a:spcAft>
                  <a:spcPts val="300"/>
                </a:spcAft>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在双盲对照试验中，本品试验组和对照组中由于不良事件而中断治疗的患者比例为1.24%和1.11%。</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spcBef>
                  <a:spcPts val="300"/>
                </a:spcBef>
                <a:spcAft>
                  <a:spcPts val="300"/>
                </a:spcAft>
                <a:buFont typeface="Arial" panose="020B0604020202020204" pitchFamily="34" charset="0"/>
                <a:buChar char="•"/>
              </a:pPr>
              <a:r>
                <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出血发生率为试验组7.88%，其中TIMI出血分级轻微、次要和主要出血的发生率分别为5.39%，2.21%和0.28%；对照组4.57%。</a:t>
              </a:r>
              <a:endPar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spcBef>
                  <a:spcPts val="300"/>
                </a:spcBef>
                <a:spcAft>
                  <a:spcPts val="300"/>
                </a:spcAft>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总体非特定不良反应发生率在安慰剂患者中和枸橼酸倍维巴肽患者中相似。</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 name="矩形 1"/>
          <p:cNvSpPr/>
          <p:nvPr>
            <p:custDataLst>
              <p:tags r:id="rId4"/>
            </p:custDataLst>
          </p:nvPr>
        </p:nvSpPr>
        <p:spPr>
          <a:xfrm>
            <a:off x="243840" y="5233035"/>
            <a:ext cx="5384165" cy="1268095"/>
          </a:xfrm>
          <a:prstGeom prst="rect">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nSpc>
                <a:spcPct val="120000"/>
              </a:lnSpc>
              <a:spcBef>
                <a:spcPts val="300"/>
              </a:spcBef>
              <a:spcAft>
                <a:spcPts val="300"/>
              </a:spcAft>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枸橼酸倍维巴肽注射液自</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a:t>
            </a:r>
            <a:r>
              <a:rPr lang="en-US" altLang="zh-CN"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年06月中国</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获批上市以来，未收到来自药监部门的安全性警告、黑框警告、撤市信息及其他安全警告信息。未收到该品种的不良事件报告。</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custDataLst>
              <p:tags r:id="rId5"/>
            </p:custDataLst>
          </p:nvPr>
        </p:nvSpPr>
        <p:spPr>
          <a:xfrm>
            <a:off x="6132195" y="1040130"/>
            <a:ext cx="5218430"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与目录内同类药物安全性方面的主要优势和不足</a:t>
            </a:r>
            <a:endParaRPr lang="zh-CN" b="1"/>
          </a:p>
        </p:txBody>
      </p:sp>
      <p:sp>
        <p:nvSpPr>
          <p:cNvPr id="9" name="矩形 8"/>
          <p:cNvSpPr/>
          <p:nvPr>
            <p:custDataLst>
              <p:tags r:id="rId6"/>
            </p:custDataLst>
          </p:nvPr>
        </p:nvSpPr>
        <p:spPr>
          <a:xfrm>
            <a:off x="5966460" y="1661160"/>
            <a:ext cx="5815965" cy="4840605"/>
          </a:xfrm>
          <a:prstGeom prst="rect">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nSpc>
                <a:spcPct val="120000"/>
              </a:lnSpc>
              <a:spcBef>
                <a:spcPts val="300"/>
              </a:spcBef>
              <a:spcAft>
                <a:spcPts val="300"/>
              </a:spcAft>
              <a:buFont typeface="Arial" panose="020B0604020202020204" pitchFamily="34" charset="0"/>
              <a:buChar char="•"/>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1、枸橼酸</a:t>
            </a:r>
            <a:r>
              <a:rPr lang="zh-CN" altLang="en-US" sz="1600" b="1">
                <a:solidFill>
                  <a:srgbClr val="FF0000"/>
                </a:solidFill>
                <a:sym typeface="+mn-ea"/>
              </a:rPr>
              <a:t>倍维巴肽</a:t>
            </a:r>
            <a:r>
              <a:rPr 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具有更低的严重出血风险</a:t>
            </a:r>
            <a:r>
              <a:rPr lang="zh-CN" altLang="en-US" sz="1600" b="1">
                <a:solidFill>
                  <a:srgbClr val="FF0000"/>
                </a:solidFill>
                <a:sym typeface="+mn-ea"/>
              </a:rPr>
              <a:t>：</a:t>
            </a:r>
            <a:r>
              <a:rPr lang="zh-CN" altLang="en-US" sz="1600">
                <a:solidFill>
                  <a:schemeClr val="tx1"/>
                </a:solidFill>
                <a:sym typeface="+mn-ea"/>
              </a:rPr>
              <a:t>枸橼酸</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倍维巴肽与对照组相比发生复合终点的风险下降了43.0%，严重出血发生率与对照组无统计学差异。替罗非班和依替巴肽与对照组相比，发生复合终点的风险分别降低了1</a:t>
            </a:r>
            <a:r>
              <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.6%和3</a:t>
            </a:r>
            <a:r>
              <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.0%，而严重出血风险分别增加了37.9%和2.25倍</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9-10</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spcBef>
                <a:spcPts val="300"/>
              </a:spcBef>
              <a:spcAft>
                <a:spcPts val="300"/>
              </a:spcAft>
              <a:buFont typeface="Arial" panose="020B0604020202020204" pitchFamily="34" charset="0"/>
              <a:buChar char="•"/>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2、枸橼酸倍维巴肽由于不良事件而中断治疗的患者比例更低：</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倍维巴肽和对照组中由于不良事件而中断治疗的患者比例为1.24%和1.11%</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。依替巴肽和对照组中由于出血不良事件而导致停药的发生率为：ESPRIT研究 4.6% vs 0.9%；PURSUIT研究 8% vs 1%；IMPACTII研究 3.5% vs 1.9%</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spcBef>
                <a:spcPts val="300"/>
              </a:spcBef>
              <a:spcAft>
                <a:spcPts val="300"/>
              </a:spcAft>
              <a:buFont typeface="Arial" panose="020B0604020202020204" pitchFamily="34" charset="0"/>
              <a:buChar char="•"/>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3、枸橼酸倍维巴肽</a:t>
            </a:r>
            <a:r>
              <a:rPr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非常常见</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的不良反应更少：</a:t>
            </a:r>
            <a:r>
              <a:rPr lang="zh-CN" altLang="en-US" sz="1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倍维巴肽无</a:t>
            </a:r>
            <a:r>
              <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非常常见(≥1/10)</a:t>
            </a:r>
            <a:r>
              <a:rPr 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的不良反应，替罗非班</a:t>
            </a:r>
            <a:r>
              <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非常常见(≥1/10)</a:t>
            </a:r>
            <a:r>
              <a:rPr 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的不良反应包括头痛、血肿、恶心、瘀斑、术后出血、大便隐血或尿隐血</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8525" y="331470"/>
            <a:ext cx="9805035" cy="669925"/>
          </a:xfrm>
        </p:spPr>
        <p:txBody>
          <a:bodyPr/>
          <a:p>
            <a:r>
              <a:rPr lang="en-US" altLang="zh-CN"/>
              <a:t>03 </a:t>
            </a:r>
            <a:r>
              <a:rPr lang="zh-CN" altLang="en-US"/>
              <a:t>有效性（</a:t>
            </a:r>
            <a:r>
              <a:rPr lang="en-US" altLang="zh-CN"/>
              <a:t>1/2</a:t>
            </a:r>
            <a:r>
              <a:rPr lang="zh-CN" altLang="en-US"/>
              <a:t>）</a:t>
            </a:r>
            <a:endParaRPr lang="zh-CN" altLang="en-US"/>
          </a:p>
        </p:txBody>
      </p:sp>
      <p:pic>
        <p:nvPicPr>
          <p:cNvPr id="3" name="图片 2"/>
          <p:cNvPicPr>
            <a:picLocks noChangeAspect="1"/>
          </p:cNvPicPr>
          <p:nvPr/>
        </p:nvPicPr>
        <p:blipFill>
          <a:blip r:embed="rId1"/>
          <a:stretch>
            <a:fillRect/>
          </a:stretch>
        </p:blipFill>
        <p:spPr>
          <a:xfrm>
            <a:off x="5516245" y="1361440"/>
            <a:ext cx="6407150" cy="2226945"/>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2"/>
          <a:stretch>
            <a:fillRect/>
          </a:stretch>
        </p:blipFill>
        <p:spPr>
          <a:xfrm>
            <a:off x="278130" y="1362075"/>
            <a:ext cx="5113655" cy="222631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 name="矩形 3"/>
          <p:cNvSpPr/>
          <p:nvPr/>
        </p:nvSpPr>
        <p:spPr>
          <a:xfrm>
            <a:off x="365760" y="912495"/>
            <a:ext cx="4119880" cy="379095"/>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枸橼酸倍维巴肽的</a:t>
            </a:r>
            <a:r>
              <a:rPr lang="zh-CN" altLang="en-US" b="1">
                <a:latin typeface="微软雅黑" panose="020B0503020204020204" pitchFamily="34" charset="-122"/>
                <a:ea typeface="微软雅黑" panose="020B0503020204020204" pitchFamily="34" charset="-122"/>
              </a:rPr>
              <a:t>Ⅲ期临床试验结果</a:t>
            </a:r>
            <a:endParaRPr lang="zh-CN" altLang="en-US" b="1">
              <a:latin typeface="微软雅黑" panose="020B0503020204020204" pitchFamily="34" charset="-122"/>
              <a:ea typeface="微软雅黑" panose="020B0503020204020204" pitchFamily="34" charset="-122"/>
            </a:endParaRPr>
          </a:p>
        </p:txBody>
      </p:sp>
      <p:sp>
        <p:nvSpPr>
          <p:cNvPr id="5" name="矩形 4"/>
          <p:cNvSpPr/>
          <p:nvPr>
            <p:custDataLst>
              <p:tags r:id="rId3"/>
            </p:custDataLst>
          </p:nvPr>
        </p:nvSpPr>
        <p:spPr>
          <a:xfrm>
            <a:off x="278130" y="3777615"/>
            <a:ext cx="7494270" cy="386080"/>
          </a:xfrm>
          <a:prstGeom prst="rect">
            <a:avLst/>
          </a:prstGeom>
          <a:solidFill>
            <a:srgbClr val="23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t>国家药监局药品审评中心《技术审评报告》中关于本药品有效性的描述</a:t>
            </a:r>
            <a:endParaRPr lang="zh-CN" b="1"/>
          </a:p>
        </p:txBody>
      </p:sp>
      <p:sp>
        <p:nvSpPr>
          <p:cNvPr id="7" name="矩形 6"/>
          <p:cNvSpPr/>
          <p:nvPr>
            <p:custDataLst>
              <p:tags r:id="rId4"/>
            </p:custDataLst>
          </p:nvPr>
        </p:nvSpPr>
        <p:spPr>
          <a:xfrm>
            <a:off x="278130" y="4186555"/>
            <a:ext cx="11645265" cy="447040"/>
          </a:xfrm>
          <a:prstGeom prst="rect">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marL="285750" indent="-285750">
              <a:lnSpc>
                <a:spcPct val="120000"/>
              </a:lnSpc>
              <a:spcBef>
                <a:spcPts val="300"/>
              </a:spcBef>
              <a:spcAft>
                <a:spcPts val="300"/>
              </a:spcAft>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本品于2024年6月获批上市，国家药监局药品审评中心关于其《技术审评报告》暂未发布（后续</a:t>
            </a: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更新）。</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278006" y="4727413"/>
            <a:ext cx="11557464" cy="1778609"/>
            <a:chOff x="3408" y="-432"/>
            <a:chExt cx="28366" cy="2943"/>
          </a:xfrm>
        </p:grpSpPr>
        <p:sp>
          <p:nvSpPr>
            <p:cNvPr id="9" name="矩形 8"/>
            <p:cNvSpPr/>
            <p:nvPr>
              <p:custDataLst>
                <p:tags r:id="rId5"/>
              </p:custDataLst>
            </p:nvPr>
          </p:nvSpPr>
          <p:spPr>
            <a:xfrm>
              <a:off x="3408" y="-432"/>
              <a:ext cx="8000" cy="718"/>
            </a:xfrm>
            <a:prstGeom prst="rect">
              <a:avLst/>
            </a:prstGeom>
            <a:solidFill>
              <a:srgbClr val="2393D3"/>
            </a:solidFill>
            <a:ln>
              <a:solidFill>
                <a:srgbClr val="239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20000"/>
                </a:lnSpc>
              </a:pPr>
              <a:r>
                <a:rPr lang="zh-CN" altLang="en-US" b="1"/>
                <a:t>临床指南</a:t>
              </a:r>
              <a:r>
                <a:rPr lang="en-US" altLang="zh-CN" b="1"/>
                <a:t>/</a:t>
              </a:r>
              <a:r>
                <a:rPr lang="zh-CN" altLang="en-US" b="1"/>
                <a:t>诊疗规范推荐情况</a:t>
              </a:r>
              <a:endParaRPr lang="zh-CN" altLang="en-US" b="1"/>
            </a:p>
          </p:txBody>
        </p:sp>
        <p:sp>
          <p:nvSpPr>
            <p:cNvPr id="10" name="矩形 9"/>
            <p:cNvSpPr/>
            <p:nvPr>
              <p:custDataLst>
                <p:tags r:id="rId6"/>
              </p:custDataLst>
            </p:nvPr>
          </p:nvSpPr>
          <p:spPr>
            <a:xfrm>
              <a:off x="3408" y="287"/>
              <a:ext cx="28366" cy="2224"/>
            </a:xfrm>
            <a:prstGeom prst="rect">
              <a:avLst/>
            </a:prstGeom>
            <a:solidFill>
              <a:srgbClr val="E9F6FC"/>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285750" lvl="0" indent="-285750" algn="l">
                <a:lnSpc>
                  <a:spcPct val="120000"/>
                </a:lnSpc>
                <a:spcBef>
                  <a:spcPts val="300"/>
                </a:spcBef>
                <a:spcAft>
                  <a:spcPts val="300"/>
                </a:spcAft>
                <a:buClrTx/>
                <a:buSzTx/>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急性ST段抬高型心肌梗死诊断和治疗指南(2019)</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a:lnSpc>
                  <a:spcPct val="120000"/>
                </a:lnSpc>
                <a:spcBef>
                  <a:spcPts val="300"/>
                </a:spcBef>
                <a:spcAft>
                  <a:spcPts val="300"/>
                </a:spcAft>
                <a:buClrTx/>
                <a:buSzTx/>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急性ST段抬高型心肌梗死溶栓治疗的合理用药指南(第2版)</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l">
                <a:lnSpc>
                  <a:spcPct val="120000"/>
                </a:lnSpc>
                <a:spcBef>
                  <a:spcPts val="300"/>
                </a:spcBef>
                <a:spcAft>
                  <a:spcPts val="300"/>
                </a:spcAft>
                <a:buClrTx/>
                <a:buSzTx/>
                <a:buFont typeface="Arial" panose="020B0604020202020204" pitchFamily="34" charset="0"/>
                <a:buChar char="•"/>
              </a:pPr>
              <a:r>
                <a:rPr lang="zh-CN" altLang="en-US"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ST段抬高型心肌梗死患者急诊PCI微循环保护策略中国专家共识</a:t>
              </a:r>
              <a:r>
                <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endParaRPr lang="en-US" altLang="zh-CN" sz="1600" baseline="300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8525" y="331470"/>
            <a:ext cx="10923270" cy="669925"/>
          </a:xfrm>
        </p:spPr>
        <p:txBody>
          <a:bodyPr/>
          <a:p>
            <a:r>
              <a:rPr lang="en-US" altLang="zh-CN"/>
              <a:t>03 </a:t>
            </a:r>
            <a:r>
              <a:rPr lang="zh-CN" altLang="en-US"/>
              <a:t>有效性（</a:t>
            </a:r>
            <a:r>
              <a:rPr lang="en-US" altLang="zh-CN"/>
              <a:t>2/2</a:t>
            </a:r>
            <a:r>
              <a:rPr lang="zh-CN" altLang="en-US"/>
              <a:t>）</a:t>
            </a:r>
            <a:endParaRPr lang="zh-CN" altLang="en-US" sz="2400">
              <a:solidFill>
                <a:srgbClr val="2393D3"/>
              </a:solidFill>
            </a:endParaRPr>
          </a:p>
        </p:txBody>
      </p:sp>
      <p:sp>
        <p:nvSpPr>
          <p:cNvPr id="4" name="矩形 3"/>
          <p:cNvSpPr/>
          <p:nvPr>
            <p:custDataLst>
              <p:tags r:id="rId1"/>
            </p:custDataLst>
          </p:nvPr>
        </p:nvSpPr>
        <p:spPr>
          <a:xfrm>
            <a:off x="599440" y="1001395"/>
            <a:ext cx="5177155" cy="441325"/>
          </a:xfrm>
          <a:prstGeom prst="rect">
            <a:avLst/>
          </a:prstGeom>
          <a:solidFill>
            <a:srgbClr val="2393D3"/>
          </a:solidFill>
          <a:ln>
            <a:solidFill>
              <a:srgbClr val="239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20000"/>
              </a:lnSpc>
            </a:pPr>
            <a:r>
              <a:rPr lang="zh-CN" b="1">
                <a:sym typeface="+mn-ea"/>
              </a:rPr>
              <a:t>与目录内同类药物有效性方面的主要优势和不足</a:t>
            </a:r>
            <a:endParaRPr lang="zh-CN" altLang="en-US" b="1">
              <a:sym typeface="+mn-ea"/>
            </a:endParaRPr>
          </a:p>
        </p:txBody>
      </p:sp>
      <p:graphicFrame>
        <p:nvGraphicFramePr>
          <p:cNvPr id="3" name="表格 2"/>
          <p:cNvGraphicFramePr/>
          <p:nvPr>
            <p:custDataLst>
              <p:tags r:id="rId2"/>
            </p:custDataLst>
          </p:nvPr>
        </p:nvGraphicFramePr>
        <p:xfrm>
          <a:off x="751205" y="1509395"/>
          <a:ext cx="10439400" cy="4297680"/>
        </p:xfrm>
        <a:graphic>
          <a:graphicData uri="http://schemas.openxmlformats.org/drawingml/2006/table">
            <a:tbl>
              <a:tblPr firstRow="1" bandRow="1">
                <a:tableStyleId>{5C22544A-7EE6-4342-B048-85BDC9FD1C3A}</a:tableStyleId>
              </a:tblPr>
              <a:tblGrid>
                <a:gridCol w="986790"/>
                <a:gridCol w="909955"/>
                <a:gridCol w="2847340"/>
                <a:gridCol w="2847975"/>
                <a:gridCol w="2847340"/>
              </a:tblGrid>
              <a:tr h="365760">
                <a:tc gridSpan="2">
                  <a:txBody>
                    <a:bodyPr/>
                    <a:p>
                      <a:pPr>
                        <a:buNone/>
                      </a:pPr>
                      <a:r>
                        <a:rPr lang="zh-CN" altLang="en-US"/>
                        <a:t>试验名称</a:t>
                      </a:r>
                      <a:endParaRPr lang="zh-CN" altLang="en-US"/>
                    </a:p>
                  </a:txBody>
                  <a:tcPr anchor="ctr" anchorCtr="0"/>
                </a:tc>
                <a:tc hMerge="1">
                  <a:tcPr/>
                </a:tc>
                <a:tc>
                  <a:txBody>
                    <a:bodyPr/>
                    <a:p>
                      <a:pPr>
                        <a:buNone/>
                      </a:pPr>
                      <a:r>
                        <a:rPr lang="zh-CN" altLang="en-US"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On-TIME 2</a:t>
                      </a:r>
                      <a:r>
                        <a:rPr lang="en-US" altLang="zh-CN"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 </a:t>
                      </a:r>
                      <a:r>
                        <a:rPr lang="zh-CN" altLang="en-US"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试验</a:t>
                      </a:r>
                      <a:r>
                        <a:rPr lang="en-US" altLang="zh-CN" sz="18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rPr>
                        <a:t>9</a:t>
                      </a:r>
                      <a:endParaRPr lang="en-US" altLang="zh-CN" sz="18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nchor="ctr" anchorCtr="0"/>
                </a:tc>
                <a:tc>
                  <a:txBody>
                    <a:bodyPr/>
                    <a:p>
                      <a:pPr>
                        <a:buNone/>
                      </a:pPr>
                      <a:r>
                        <a:rPr lang="zh-CN" altLang="en-US"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ESPRIT</a:t>
                      </a:r>
                      <a:r>
                        <a:rPr lang="en-US" altLang="zh-CN"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 </a:t>
                      </a:r>
                      <a:r>
                        <a:rPr lang="zh-CN" altLang="en-US" sz="1800" dirty="0">
                          <a:latin typeface="微软雅黑" panose="020B0503020204020204" pitchFamily="34" charset="-122"/>
                          <a:ea typeface="微软雅黑" panose="020B0503020204020204" pitchFamily="34" charset="-122"/>
                          <a:cs typeface="微软雅黑 Light" panose="020B0502040204020203" pitchFamily="34" charset="-122"/>
                          <a:sym typeface="+mn-lt"/>
                        </a:rPr>
                        <a:t>试验</a:t>
                      </a:r>
                      <a:r>
                        <a:rPr lang="en-US" altLang="zh-CN" sz="18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rPr>
                        <a:t>10</a:t>
                      </a:r>
                      <a:endParaRPr lang="en-US" altLang="zh-CN" sz="1800" baseline="300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nchor="ctr" anchorCtr="0"/>
                </a:tc>
                <a:tc>
                  <a:txBody>
                    <a:bodyPr/>
                    <a:p>
                      <a:pPr>
                        <a:buNone/>
                      </a:pPr>
                      <a:r>
                        <a:rPr lang="zh-CN" altLang="en-US"/>
                        <a:t>枸橼酸倍维巴肽的</a:t>
                      </a:r>
                      <a:r>
                        <a:rPr lang="zh-CN" altLang="en-US">
                          <a:latin typeface="微软雅黑" panose="020B0503020204020204" pitchFamily="34" charset="-122"/>
                          <a:ea typeface="微软雅黑" panose="020B0503020204020204" pitchFamily="34" charset="-122"/>
                        </a:rPr>
                        <a:t>Ⅲ</a:t>
                      </a:r>
                      <a:r>
                        <a:rPr lang="zh-CN" altLang="en-US"/>
                        <a:t>期临床试验</a:t>
                      </a:r>
                      <a:r>
                        <a:rPr lang="en-US" altLang="zh-CN" baseline="30000"/>
                        <a:t>1</a:t>
                      </a:r>
                      <a:endParaRPr lang="en-US" altLang="zh-CN" baseline="30000"/>
                    </a:p>
                  </a:txBody>
                  <a:tcPr anchor="ctr" anchorCtr="0"/>
                </a:tc>
              </a:tr>
              <a:tr h="335280">
                <a:tc gridSpan="2">
                  <a:txBody>
                    <a:bodyPr/>
                    <a:p>
                      <a:pPr algn="l">
                        <a:buNone/>
                      </a:pPr>
                      <a:r>
                        <a:rPr lang="zh-CN" altLang="en-US" sz="1600">
                          <a:latin typeface="微软雅黑" panose="020B0503020204020204" pitchFamily="34" charset="-122"/>
                          <a:ea typeface="微软雅黑" panose="020B0503020204020204" pitchFamily="34" charset="-122"/>
                        </a:rPr>
                        <a:t>试验药物</a:t>
                      </a:r>
                      <a:endParaRPr lang="zh-CN" altLang="en-US" sz="1600">
                        <a:latin typeface="微软雅黑" panose="020B0503020204020204" pitchFamily="34" charset="-122"/>
                        <a:ea typeface="微软雅黑" panose="020B0503020204020204" pitchFamily="34" charset="-122"/>
                      </a:endParaRPr>
                    </a:p>
                  </a:txBody>
                  <a:tcPr anchor="ctr" anchorCtr="0"/>
                </a:tc>
                <a:tc hMerge="1">
                  <a:tcPr/>
                </a:tc>
                <a:tc>
                  <a:txBody>
                    <a:bodyPr/>
                    <a:p>
                      <a:pPr>
                        <a:buNone/>
                      </a:pPr>
                      <a:r>
                        <a:rPr lang="zh-CN" altLang="en-US" sz="1600">
                          <a:latin typeface="微软雅黑" panose="020B0503020204020204" pitchFamily="34" charset="-122"/>
                          <a:ea typeface="微软雅黑" panose="020B0503020204020204" pitchFamily="34" charset="-122"/>
                        </a:rPr>
                        <a:t>替罗非班</a:t>
                      </a:r>
                      <a:endParaRPr lang="zh-CN" altLang="en-US" sz="1600">
                        <a:latin typeface="微软雅黑" panose="020B0503020204020204" pitchFamily="34" charset="-122"/>
                        <a:ea typeface="微软雅黑" panose="020B0503020204020204" pitchFamily="34" charset="-122"/>
                      </a:endParaRPr>
                    </a:p>
                  </a:txBody>
                  <a:tcPr/>
                </a:tc>
                <a:tc>
                  <a:txBody>
                    <a:bodyPr/>
                    <a:p>
                      <a:pPr>
                        <a:buNone/>
                      </a:pPr>
                      <a:r>
                        <a:rPr lang="zh-CN" altLang="en-US" sz="1600">
                          <a:latin typeface="微软雅黑" panose="020B0503020204020204" pitchFamily="34" charset="-122"/>
                          <a:ea typeface="微软雅黑" panose="020B0503020204020204" pitchFamily="34" charset="-122"/>
                        </a:rPr>
                        <a:t>依替巴肽</a:t>
                      </a:r>
                      <a:endParaRPr lang="zh-CN" altLang="en-US" sz="1600">
                        <a:latin typeface="微软雅黑" panose="020B0503020204020204" pitchFamily="34" charset="-122"/>
                        <a:ea typeface="微软雅黑" panose="020B0503020204020204" pitchFamily="34" charset="-122"/>
                      </a:endParaRPr>
                    </a:p>
                  </a:txBody>
                  <a:tcPr/>
                </a:tc>
                <a:tc>
                  <a:txBody>
                    <a:bodyPr/>
                    <a:p>
                      <a:pPr>
                        <a:buNone/>
                      </a:pPr>
                      <a:r>
                        <a:rPr lang="zh-CN" altLang="en-US" sz="1600">
                          <a:latin typeface="微软雅黑" panose="020B0503020204020204" pitchFamily="34" charset="-122"/>
                          <a:ea typeface="微软雅黑" panose="020B0503020204020204" pitchFamily="34" charset="-122"/>
                        </a:rPr>
                        <a:t>枸橼酸倍维巴肽</a:t>
                      </a:r>
                      <a:endParaRPr lang="zh-CN" altLang="en-US" sz="1600">
                        <a:latin typeface="微软雅黑" panose="020B0503020204020204" pitchFamily="34" charset="-122"/>
                        <a:ea typeface="微软雅黑" panose="020B0503020204020204" pitchFamily="34" charset="-122"/>
                      </a:endParaRPr>
                    </a:p>
                  </a:txBody>
                  <a:tcPr/>
                </a:tc>
              </a:tr>
              <a:tr h="579120">
                <a:tc gridSpan="2">
                  <a:txBody>
                    <a:bodyPr/>
                    <a:p>
                      <a:pPr algn="l">
                        <a:buNone/>
                      </a:pPr>
                      <a:r>
                        <a:rPr lang="zh-CN" altLang="en-US" sz="1600">
                          <a:latin typeface="微软雅黑" panose="020B0503020204020204" pitchFamily="34" charset="-122"/>
                          <a:ea typeface="微软雅黑" panose="020B0503020204020204" pitchFamily="34" charset="-122"/>
                        </a:rPr>
                        <a:t>研究人群</a:t>
                      </a:r>
                      <a:endParaRPr lang="zh-CN" altLang="en-US" sz="1600">
                        <a:latin typeface="微软雅黑" panose="020B0503020204020204" pitchFamily="34" charset="-122"/>
                        <a:ea typeface="微软雅黑" panose="020B0503020204020204" pitchFamily="34" charset="-122"/>
                      </a:endParaRPr>
                    </a:p>
                  </a:txBody>
                  <a:tcPr anchor="ctr" anchorCtr="0"/>
                </a:tc>
                <a:tc hMerge="1">
                  <a:tcPr/>
                </a:tc>
                <a:tc>
                  <a:txBody>
                    <a:bodyPr/>
                    <a:p>
                      <a:pP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接受PC</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I</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手术的患有 ST 段抬高心肌梗死患者</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tc>
                <a:tc>
                  <a:txBody>
                    <a:bodyPr/>
                    <a:p>
                      <a:pP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计划接受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PCI</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治疗的冠状动脉疾病患者</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tc>
                <a:tc>
                  <a:txBody>
                    <a:bodyPr/>
                    <a:p>
                      <a:pP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计划接受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PCI</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治疗的急性冠状动脉综合征患者</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tc>
              </a:tr>
              <a:tr h="335280">
                <a:tc gridSpan="2">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中国受试者比例</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tc>
                <a:tc hMerge="1">
                  <a:tcPr/>
                </a:tc>
                <a:tc>
                  <a:txBody>
                    <a:bodyPr/>
                    <a:p>
                      <a:pPr>
                        <a:buNone/>
                      </a:pPr>
                      <a:r>
                        <a:rPr lang="en-US" altLang="zh-CN" sz="1600" b="1">
                          <a:solidFill>
                            <a:srgbClr val="FF0000"/>
                          </a:solidFill>
                          <a:latin typeface="微软雅黑" panose="020B0503020204020204" pitchFamily="34" charset="-122"/>
                          <a:ea typeface="微软雅黑" panose="020B0503020204020204" pitchFamily="34" charset="-122"/>
                        </a:rPr>
                        <a:t>0</a:t>
                      </a:r>
                      <a:endParaRPr lang="en-US" altLang="zh-CN" sz="1600" b="1">
                        <a:solidFill>
                          <a:srgbClr val="FF0000"/>
                        </a:solidFill>
                        <a:latin typeface="微软雅黑" panose="020B0503020204020204" pitchFamily="34" charset="-122"/>
                        <a:ea typeface="微软雅黑" panose="020B0503020204020204" pitchFamily="34" charset="-122"/>
                      </a:endParaRPr>
                    </a:p>
                  </a:txBody>
                  <a:tcPr/>
                </a:tc>
                <a:tc>
                  <a:txBody>
                    <a:bodyPr/>
                    <a:p>
                      <a:pPr>
                        <a:buNone/>
                      </a:pPr>
                      <a:r>
                        <a:rPr lang="en-US" altLang="zh-CN" sz="1600" b="1">
                          <a:solidFill>
                            <a:srgbClr val="FF0000"/>
                          </a:solidFill>
                          <a:latin typeface="微软雅黑" panose="020B0503020204020204" pitchFamily="34" charset="-122"/>
                          <a:ea typeface="微软雅黑" panose="020B0503020204020204" pitchFamily="34" charset="-122"/>
                        </a:rPr>
                        <a:t>0</a:t>
                      </a:r>
                      <a:endParaRPr lang="en-US" altLang="zh-CN" sz="1600" b="1">
                        <a:solidFill>
                          <a:srgbClr val="FF0000"/>
                        </a:solidFill>
                        <a:latin typeface="微软雅黑" panose="020B0503020204020204" pitchFamily="34" charset="-122"/>
                        <a:ea typeface="微软雅黑" panose="020B0503020204020204" pitchFamily="34" charset="-122"/>
                      </a:endParaRPr>
                    </a:p>
                  </a:txBody>
                  <a:tcPr/>
                </a:tc>
                <a:tc>
                  <a:txBody>
                    <a:bodyPr/>
                    <a:p>
                      <a:pPr>
                        <a:buNone/>
                      </a:pPr>
                      <a:r>
                        <a:rPr lang="en-US" altLang="zh-CN" sz="1600" b="1">
                          <a:solidFill>
                            <a:srgbClr val="FF0000"/>
                          </a:solidFill>
                          <a:latin typeface="微软雅黑" panose="020B0503020204020204" pitchFamily="34" charset="-122"/>
                          <a:ea typeface="微软雅黑" panose="020B0503020204020204" pitchFamily="34" charset="-122"/>
                        </a:rPr>
                        <a:t>100%</a:t>
                      </a:r>
                      <a:endParaRPr lang="en-US" altLang="zh-CN" sz="1600" b="1">
                        <a:solidFill>
                          <a:srgbClr val="FF0000"/>
                        </a:solidFill>
                        <a:latin typeface="微软雅黑" panose="020B0503020204020204" pitchFamily="34" charset="-122"/>
                        <a:ea typeface="微软雅黑" panose="020B0503020204020204" pitchFamily="34" charset="-122"/>
                      </a:endParaRPr>
                    </a:p>
                  </a:txBody>
                  <a:tcPr/>
                </a:tc>
              </a:tr>
              <a:tr h="335280">
                <a:tc rowSpan="4">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复合终点发生风险</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R w="12700" cmpd="sng">
                      <a:solidFill>
                        <a:schemeClr val="bg1"/>
                      </a:solidFill>
                      <a:prstDash val="solid"/>
                    </a:lnR>
                    <a:solidFill>
                      <a:srgbClr val="EAF2FA"/>
                    </a:solidFill>
                  </a:tcPr>
                </a:tc>
                <a:tc>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试验组</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L w="12700" cmpd="sng">
                      <a:solidFill>
                        <a:schemeClr val="bg1"/>
                      </a:solidFill>
                      <a:prstDash val="solid"/>
                    </a:lnL>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7.0%</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6.8%</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3.47%</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r>
              <a:tr h="335280">
                <a:tc vMerge="1">
                  <a:tcPr>
                    <a:lnR w="12700" cmpd="sng">
                      <a:solidFill>
                        <a:schemeClr val="bg1"/>
                      </a:solidFill>
                      <a:prstDash val="solid"/>
                    </a:lnR>
                  </a:tcPr>
                </a:tc>
                <a:tc>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对照组</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L w="12700" cmpd="sng">
                      <a:solidFill>
                        <a:schemeClr val="bg1"/>
                      </a:solidFill>
                      <a:prstDash val="solid"/>
                    </a:lnL>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8.2%</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10.5%</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5.83%</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r>
              <a:tr h="335280">
                <a:tc vMerge="1">
                  <a:tcPr>
                    <a:lnR w="12700" cmpd="sng">
                      <a:solidFill>
                        <a:schemeClr val="bg1"/>
                      </a:solidFill>
                      <a:prstDash val="solid"/>
                    </a:lnR>
                  </a:tcPr>
                </a:tc>
                <a:tc>
                  <a:txBody>
                    <a:bodyPr/>
                    <a:p>
                      <a:pPr algn="l">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2700" cmpd="sng">
                      <a:solidFill>
                        <a:schemeClr val="bg1"/>
                      </a:solidFill>
                      <a:prstDash val="solid"/>
                    </a:lnL>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0.485</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0.0034</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0.026</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r>
              <a:tr h="335280">
                <a:tc vMerge="1">
                  <a:tcPr>
                    <a:lnR w="12700" cmpd="sng">
                      <a:solidFill>
                        <a:schemeClr val="bg1"/>
                      </a:solidFill>
                      <a:prstDash val="solid"/>
                    </a:lnR>
                  </a:tcPr>
                </a:tc>
                <a:tc>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风险比</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L w="12700" cmpd="sng">
                      <a:solidFill>
                        <a:schemeClr val="bg1"/>
                      </a:solidFill>
                      <a:prstDash val="solid"/>
                    </a:lnL>
                    <a:solidFill>
                      <a:srgbClr val="EAF2FA"/>
                    </a:solidFill>
                  </a:tcPr>
                </a:tc>
                <a:tc>
                  <a:txBody>
                    <a:bodyPr/>
                    <a:p>
                      <a:pPr>
                        <a:buNone/>
                      </a:pPr>
                      <a:r>
                        <a:rPr lang="en-US" altLang="zh-CN" sz="1600" b="1">
                          <a:solidFill>
                            <a:srgbClr val="FF0000"/>
                          </a:solidFill>
                          <a:latin typeface="微软雅黑" panose="020B0503020204020204" pitchFamily="34" charset="-122"/>
                          <a:ea typeface="微软雅黑" panose="020B0503020204020204" pitchFamily="34" charset="-122"/>
                        </a:rPr>
                        <a:t>——</a:t>
                      </a:r>
                      <a:endParaRPr lang="en-US" altLang="zh-CN" sz="1600" b="1">
                        <a:solidFill>
                          <a:srgbClr val="FF0000"/>
                        </a:solidFill>
                        <a:latin typeface="微软雅黑" panose="020B0503020204020204" pitchFamily="34" charset="-122"/>
                        <a:ea typeface="微软雅黑" panose="020B0503020204020204" pitchFamily="34" charset="-122"/>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0.65</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(95% CI 0</a:t>
                      </a: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49–0</a:t>
                      </a: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87)</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0.57 </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(95% CI 0</a:t>
                      </a: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.35</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a:t>
                      </a: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.94</a:t>
                      </a: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EAF2FA"/>
                    </a:solidFill>
                  </a:tcPr>
                </a:tc>
              </a:tr>
              <a:tr h="335280">
                <a:tc rowSpan="3">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严重出血发生风险</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R w="12700" cmpd="sng">
                      <a:solidFill>
                        <a:schemeClr val="bg1"/>
                      </a:solidFill>
                      <a:prstDash val="solid"/>
                    </a:lnR>
                    <a:solidFill>
                      <a:srgbClr val="D2E5F5"/>
                    </a:solidFill>
                  </a:tcPr>
                </a:tc>
                <a:tc>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试验组</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L w="12700" cmpd="sng">
                      <a:solidFill>
                        <a:schemeClr val="bg1"/>
                      </a:solidFill>
                      <a:prstDash val="solid"/>
                    </a:lnL>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4.0%</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1.3%</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0.28%</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r>
              <a:tr h="335280">
                <a:tc vMerge="1">
                  <a:tcPr>
                    <a:lnR w="12700" cmpd="sng">
                      <a:solidFill>
                        <a:schemeClr val="bg1"/>
                      </a:solidFill>
                      <a:prstDash val="solid"/>
                    </a:lnR>
                  </a:tcPr>
                </a:tc>
                <a:tc>
                  <a:txBody>
                    <a:bodyPr/>
                    <a:p>
                      <a:pPr algn="l">
                        <a:buNone/>
                      </a:pPr>
                      <a:r>
                        <a:rPr lang="zh-CN" altLang="en-US" sz="1600" b="1">
                          <a:solidFill>
                            <a:srgbClr val="FF0000"/>
                          </a:solidFill>
                          <a:latin typeface="微软雅黑" panose="020B0503020204020204" pitchFamily="34" charset="-122"/>
                          <a:ea typeface="微软雅黑" panose="020B0503020204020204" pitchFamily="34" charset="-122"/>
                        </a:rPr>
                        <a:t>对照组</a:t>
                      </a:r>
                      <a:endParaRPr lang="zh-CN" altLang="en-US" sz="1600" b="1">
                        <a:solidFill>
                          <a:srgbClr val="FF0000"/>
                        </a:solidFill>
                        <a:latin typeface="微软雅黑" panose="020B0503020204020204" pitchFamily="34" charset="-122"/>
                        <a:ea typeface="微软雅黑" panose="020B0503020204020204" pitchFamily="34" charset="-122"/>
                      </a:endParaRPr>
                    </a:p>
                  </a:txBody>
                  <a:tcPr anchor="ctr" anchorCtr="0">
                    <a:lnL w="12700" cmpd="sng">
                      <a:solidFill>
                        <a:schemeClr val="bg1"/>
                      </a:solidFill>
                      <a:prstDash val="solid"/>
                    </a:lnL>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2.9%</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0.4%</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 </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r>
              <a:tr h="335280">
                <a:tc vMerge="1">
                  <a:tcPr/>
                </a:tc>
                <a:tc>
                  <a:txBody>
                    <a:bodyPr/>
                    <a:p>
                      <a:pPr algn="l">
                        <a:buNone/>
                      </a:pP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值</a:t>
                      </a:r>
                      <a:endPar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0.363</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ea"/>
                        </a:rPr>
                        <a:t>0.027</a:t>
                      </a:r>
                      <a:endPar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c>
                  <a:txBody>
                    <a:bodyPr/>
                    <a:p>
                      <a:pPr>
                        <a:buNone/>
                      </a:pPr>
                      <a:r>
                        <a:rPr lang="zh-CN" altLang="en-US"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rPr>
                        <a:t>0.05</a:t>
                      </a:r>
                      <a:endParaRPr lang="en-US" altLang="zh-CN" sz="1600" b="1" dirty="0">
                        <a:solidFill>
                          <a:srgbClr val="FF0000"/>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txBody>
                  <a:tcPr>
                    <a:solidFill>
                      <a:srgbClr val="D2E5F5"/>
                    </a:solidFill>
                  </a:tcPr>
                </a:tc>
              </a:tr>
            </a:tbl>
          </a:graphicData>
        </a:graphic>
      </p:graphicFrame>
      <p:sp>
        <p:nvSpPr>
          <p:cNvPr id="6" name="文本框 5"/>
          <p:cNvSpPr txBox="1"/>
          <p:nvPr/>
        </p:nvSpPr>
        <p:spPr>
          <a:xfrm>
            <a:off x="751205" y="5827395"/>
            <a:ext cx="10284460" cy="670560"/>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noAutofit/>
          </a:bodyPr>
          <a:p>
            <a:pPr marL="171450" indent="-171450" algn="l" defTabSz="39497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On-TIME 2 试验复合终点：PC</a:t>
            </a:r>
            <a:r>
              <a:rPr lang="en-US" altLang="zh-CN"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I</a:t>
            </a:r>
            <a:r>
              <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术后30天的死亡、再发心肌梗死、紧急血运重建</a:t>
            </a:r>
            <a:endPar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171450" indent="-171450" algn="l" defTabSz="394970">
              <a:buFont typeface="Arial" panose="020B0604020202020204" pitchFamily="34" charset="0"/>
              <a:buChar char="•"/>
            </a:pPr>
            <a:r>
              <a:rPr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ESPRIT 试验</a:t>
            </a:r>
            <a:r>
              <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复合终点：PCI术后30天的</a:t>
            </a:r>
            <a:r>
              <a:rPr lang="en-US" altLang="zh-CN"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死亡，心肌梗死，紧急靶血管重建</a:t>
            </a:r>
            <a:endParaRPr lang="en-US" altLang="zh-CN" sz="12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a:p>
            <a:pPr marL="171450" indent="-171450" algn="l" defTabSz="394970">
              <a:buFont typeface="Arial" panose="020B0604020202020204" pitchFamily="34" charset="0"/>
              <a:buChar char="•"/>
            </a:pPr>
            <a:r>
              <a:rPr lang="zh-CN"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枸橼酸</a:t>
            </a:r>
            <a:r>
              <a:rPr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倍维巴肽的Ⅲ期临床试验</a:t>
            </a:r>
            <a:r>
              <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rPr>
              <a:t>复合终点：PCI术后30天的死亡、心肌梗死、急性靶血管血运重建、抗血栓治疗的需求以及无复流和严重的慢血流</a:t>
            </a:r>
            <a:endParaRPr lang="zh-CN" altLang="en-US" sz="1200" dirty="0">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8525" y="331470"/>
            <a:ext cx="7977505" cy="669925"/>
          </a:xfrm>
        </p:spPr>
        <p:txBody>
          <a:bodyPr/>
          <a:p>
            <a:r>
              <a:rPr lang="en-US" altLang="zh-CN"/>
              <a:t>04 </a:t>
            </a:r>
            <a:r>
              <a:rPr lang="zh-CN" altLang="en-US"/>
              <a:t>创新</a:t>
            </a:r>
            <a:r>
              <a:rPr lang="zh-CN" altLang="en-US"/>
              <a:t>性</a:t>
            </a:r>
            <a:endParaRPr lang="zh-CN" altLang="en-US"/>
          </a:p>
        </p:txBody>
      </p:sp>
      <p:sp>
        <p:nvSpPr>
          <p:cNvPr id="5" name="圆角矩形 4"/>
          <p:cNvSpPr/>
          <p:nvPr/>
        </p:nvSpPr>
        <p:spPr>
          <a:xfrm>
            <a:off x="344170" y="1056005"/>
            <a:ext cx="6386830" cy="1558290"/>
          </a:xfrm>
          <a:prstGeom prst="roundRect">
            <a:avLst>
              <a:gd name="adj" fmla="val 110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lnSpc>
                <a:spcPct val="120000"/>
              </a:lnSpc>
              <a:spcBef>
                <a:spcPts val="600"/>
              </a:spcBef>
              <a:spcAft>
                <a:spcPts val="600"/>
              </a:spcAft>
              <a:buFont typeface="Wingdings" panose="05000000000000000000" charset="0"/>
              <a:buChar char="ü"/>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拥有自主知识产权的创新药</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spcBef>
                <a:spcPts val="600"/>
              </a:spcBef>
              <a:spcAft>
                <a:spcPts val="600"/>
              </a:spcAft>
              <a:buFont typeface="Wingdings" panose="05000000000000000000" charset="0"/>
              <a:buChar char="ü"/>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国家1类新药</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spcBef>
                <a:spcPts val="600"/>
              </a:spcBef>
              <a:spcAft>
                <a:spcPts val="600"/>
              </a:spcAft>
              <a:buFont typeface="Wingdings" panose="05000000000000000000" charset="0"/>
              <a:buChar char="ü"/>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国家“重大新药创制”科技重大专项十二五立项课题</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spcBef>
                <a:spcPts val="600"/>
              </a:spcBef>
              <a:spcAft>
                <a:spcPts val="600"/>
              </a:spcAft>
              <a:buFont typeface="Wingdings" panose="05000000000000000000" charset="0"/>
              <a:buChar char="ü"/>
            </a:pP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1" name="表格 10"/>
          <p:cNvGraphicFramePr/>
          <p:nvPr>
            <p:custDataLst>
              <p:tags r:id="rId1"/>
            </p:custDataLst>
          </p:nvPr>
        </p:nvGraphicFramePr>
        <p:xfrm>
          <a:off x="600710" y="2668905"/>
          <a:ext cx="10734040" cy="3710305"/>
        </p:xfrm>
        <a:graphic>
          <a:graphicData uri="http://schemas.openxmlformats.org/drawingml/2006/table">
            <a:tbl>
              <a:tblPr firstRow="1" bandRow="1">
                <a:tableStyleId>{5C22544A-7EE6-4342-B048-85BDC9FD1C3A}</a:tableStyleId>
              </a:tblPr>
              <a:tblGrid>
                <a:gridCol w="3305175"/>
                <a:gridCol w="7428865"/>
              </a:tblGrid>
              <a:tr h="487045">
                <a:tc>
                  <a:txBody>
                    <a:bodyPr/>
                    <a:p>
                      <a:pPr algn="ctr">
                        <a:buNone/>
                      </a:pPr>
                      <a:r>
                        <a:rPr lang="zh-CN" altLang="en-US" sz="1800">
                          <a:latin typeface="微软雅黑" panose="020B0503020204020204" pitchFamily="34" charset="-122"/>
                          <a:ea typeface="微软雅黑" panose="020B0503020204020204" pitchFamily="34" charset="-122"/>
                        </a:rPr>
                        <a:t>主要创新</a:t>
                      </a:r>
                      <a:endParaRPr lang="zh-CN" altLang="en-US" sz="18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800">
                          <a:latin typeface="微软雅黑" panose="020B0503020204020204" pitchFamily="34" charset="-122"/>
                          <a:ea typeface="微软雅黑" panose="020B0503020204020204" pitchFamily="34" charset="-122"/>
                        </a:rPr>
                        <a:t>创新带来的疗效或安全性方面的优势</a:t>
                      </a:r>
                      <a:endParaRPr lang="zh-CN" altLang="en-US" sz="1800">
                        <a:latin typeface="微软雅黑" panose="020B0503020204020204" pitchFamily="34" charset="-122"/>
                        <a:ea typeface="微软雅黑" panose="020B0503020204020204" pitchFamily="34" charset="-122"/>
                      </a:endParaRPr>
                    </a:p>
                  </a:txBody>
                  <a:tcPr anchor="ctr" anchorCtr="0"/>
                </a:tc>
              </a:tr>
              <a:tr h="895350">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独特的</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精氨酸</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甘氨酸</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天冬氨酸</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活性基团</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marL="285750" indent="-285750" algn="l">
                        <a:buFont typeface="Arial" panose="020B0604020202020204" pitchFamily="34" charset="0"/>
                        <a:buChar char="•"/>
                      </a:pPr>
                      <a:r>
                        <a:rPr lang="zh-CN" altLang="en-US"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a:t>
                      </a:r>
                      <a:r>
                        <a:rPr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血小板糖蛋白GP IIb/IIIa受体</a:t>
                      </a:r>
                      <a:r>
                        <a:rPr lang="zh-CN"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和整合素受体αvβ3结合</a:t>
                      </a:r>
                      <a:r>
                        <a:rPr lang="zh-CN"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可抑制血小板聚集并阻止动脉血栓再阻塞</a:t>
                      </a:r>
                      <a:endParaRPr lang="zh-CN" altLang="en-US"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buFont typeface="Arial" panose="020B0604020202020204" pitchFamily="34" charset="0"/>
                        <a:buChar char="•"/>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有效降低PCI术后并发症发生风险，严重出血风险更低</a:t>
                      </a:r>
                      <a:endParaRPr 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1160145">
                <a:tc>
                  <a:txBody>
                    <a:bodyPr/>
                    <a:p>
                      <a:pPr algn="ctr">
                        <a:buNone/>
                      </a:pPr>
                      <a:r>
                        <a:rPr lang="zh-CN" altLang="en-US" sz="1600">
                          <a:latin typeface="微软雅黑" panose="020B0503020204020204" pitchFamily="34" charset="-122"/>
                          <a:ea typeface="微软雅黑" panose="020B0503020204020204" pitchFamily="34" charset="-122"/>
                        </a:rPr>
                        <a:t>静脉给药，与靶点亲和力强</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marL="285750" indent="-285750" algn="l">
                        <a:buFont typeface="Arial" panose="020B0604020202020204" pitchFamily="34" charset="0"/>
                        <a:buChar char="•"/>
                      </a:pPr>
                      <a:r>
                        <a:rPr lang="zh-CN" sz="1600" b="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静脉推注</a:t>
                      </a:r>
                      <a:r>
                        <a:rPr lang="zh-CN" sz="16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给药后10分钟血小板聚集抑制率超过80%，起效迅速，为紧急危重患者争取宝贵的急救时间，静脉滴注持续给药期间维持抗血小板活性</a:t>
                      </a:r>
                      <a:endParaRPr lang="zh-CN" sz="16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buFont typeface="Arial" panose="020B0604020202020204" pitchFamily="34" charset="0"/>
                        <a:buChar char="•"/>
                      </a:pPr>
                      <a:r>
                        <a:rPr lang="zh-CN" sz="16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可用于</a:t>
                      </a:r>
                      <a:r>
                        <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发病时存在呕吐和消化道功能障碍无法口服抗血小板药物、</a:t>
                      </a:r>
                      <a:r>
                        <a:rPr 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高危</a:t>
                      </a:r>
                      <a:r>
                        <a:rPr lang="en-US" alt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重症</a:t>
                      </a:r>
                      <a:r>
                        <a:rPr lang="zh-CN" sz="160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患者</a:t>
                      </a:r>
                      <a:endParaRPr lang="zh-CN" altLang="en-US" sz="1600">
                        <a:latin typeface="微软雅黑" panose="020B0503020204020204" pitchFamily="34" charset="-122"/>
                        <a:ea typeface="微软雅黑" panose="020B0503020204020204" pitchFamily="34" charset="-122"/>
                      </a:endParaRPr>
                    </a:p>
                  </a:txBody>
                  <a:tcPr anchor="ctr" anchorCtr="0"/>
                </a:tc>
              </a:tr>
              <a:tr h="537845">
                <a:tc>
                  <a:txBody>
                    <a:bodyPr/>
                    <a:p>
                      <a:pPr algn="ctr">
                        <a:buNone/>
                      </a:pPr>
                      <a:r>
                        <a:rPr lang="zh-CN" altLang="en-US" sz="1600">
                          <a:solidFill>
                            <a:schemeClr val="tx1"/>
                          </a:solidFill>
                          <a:latin typeface="微软雅黑" panose="020B0503020204020204" pitchFamily="34" charset="-122"/>
                          <a:ea typeface="微软雅黑" panose="020B0503020204020204" pitchFamily="34" charset="-122"/>
                        </a:rPr>
                        <a:t>与靶点可逆性结合</a:t>
                      </a:r>
                      <a:endParaRPr lang="zh-CN" altLang="en-US" sz="1600">
                        <a:solidFill>
                          <a:schemeClr val="tx1"/>
                        </a:solidFill>
                        <a:latin typeface="微软雅黑" panose="020B0503020204020204" pitchFamily="34" charset="-122"/>
                        <a:ea typeface="微软雅黑" panose="020B0503020204020204" pitchFamily="34" charset="-122"/>
                      </a:endParaRPr>
                    </a:p>
                  </a:txBody>
                  <a:tcPr anchor="ctr" anchorCtr="0"/>
                </a:tc>
                <a:tc>
                  <a:txBody>
                    <a:bodyPr/>
                    <a:p>
                      <a:pPr marL="285750" indent="-285750" algn="l">
                        <a:buFont typeface="Arial" panose="020B0604020202020204" pitchFamily="34" charset="0"/>
                        <a:buChar char="•"/>
                      </a:pPr>
                      <a:r>
                        <a:rPr lang="zh-CN" sz="16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对血小板的抗聚集作用可逆转，停药后4小时内恢复血小板功能</a:t>
                      </a:r>
                      <a:endParaRPr lang="zh-CN" altLang="en-US" sz="1600">
                        <a:latin typeface="微软雅黑" panose="020B0503020204020204" pitchFamily="34" charset="-122"/>
                        <a:ea typeface="微软雅黑" panose="020B0503020204020204" pitchFamily="34" charset="-122"/>
                      </a:endParaRPr>
                    </a:p>
                  </a:txBody>
                  <a:tcPr anchor="ctr" anchorCtr="0"/>
                </a:tc>
              </a:tr>
              <a:tr h="629920">
                <a:tc>
                  <a:txBody>
                    <a:bodyPr/>
                    <a:p>
                      <a:pPr algn="ctr">
                        <a:buNone/>
                      </a:pPr>
                      <a:r>
                        <a:rPr lang="zh-CN"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在中国人群开展注册临床试验</a:t>
                      </a:r>
                      <a:endParaRPr lang="zh-CN" altLang="en-US"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marL="285750" indent="-285750" algn="l">
                        <a:buFont typeface="Arial" panose="020B0604020202020204" pitchFamily="34" charset="0"/>
                        <a:buChar char="•"/>
                      </a:pPr>
                      <a:r>
                        <a:rPr lang="zh-CN"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规避人种差异引起的出血风险和疗效差异（东亚人群与欧美人群相比，缺血风险下降，出血风险升高</a:t>
                      </a:r>
                      <a:r>
                        <a:rPr lang="en-US" altLang="zh-CN" sz="16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TABLE_ENDDRAG_ORIGIN_RECT" val="465*106"/>
  <p:tag name="TABLE_ENDDRAG_RECT" val="386*44*465*106"/>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TABLE_ENDDRAG_ORIGIN_RECT" val="822*303"/>
  <p:tag name="TABLE_ENDDRAG_RECT" val="59*126*822*303"/>
</p:tagLst>
</file>

<file path=ppt/tags/tag24.xml><?xml version="1.0" encoding="utf-8"?>
<p:tagLst xmlns:p="http://schemas.openxmlformats.org/presentationml/2006/main">
  <p:tag name="TABLE_ENDDRAG_ORIGIN_RECT" val="845*292"/>
  <p:tag name="TABLE_ENDDRAG_RECT" val="47*210*845*292"/>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bb3897fc-1c0b-4fc0-bf1c-bcd8ea288abb"/>
  <p:tag name="KSO_WPP_MARK_KEY" val="8cc6477f-c93e-47d1-96d3-6bab8f9bae7d"/>
  <p:tag name="COMMONDATA" val="eyJoZGlkIjoiZTQ5NDU3MWQ1NTQ0MmVlYWM4ZjQ5ZDE3M2Y5ODNjNDcifQ=="/>
  <p:tag name="commondata" val="eyJoZGlkIjoiYThjNzgxZWRmZGE5MjQxN2QwNGZkMGU0ZDEyMWQyMjUifQ=="/>
</p:tagLst>
</file>

<file path=ppt/tags/tag4.xml><?xml version="1.0" encoding="utf-8"?>
<p:tagLst xmlns:p="http://schemas.openxmlformats.org/presentationml/2006/main">
  <p:tag name="ISLIDE.DIAGRAM" val="2b751056-6b97-492c-b763-340acee7e99d"/>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1ad6204c-17ef-425f-812b-ae210e914343}"/>
  <p:tag name="TABLE_ENDDRAG_ORIGIN_RECT" val="874*418"/>
  <p:tag name="TABLE_ENDDRAG_RECT" val="25*83*874*418"/>
</p:tagLst>
</file>

<file path=ppt/theme/theme1.xml><?xml version="1.0" encoding="utf-8"?>
<a:theme xmlns:a="http://schemas.openxmlformats.org/drawingml/2006/main" name="百奥泰公司PPT模板">
  <a:themeElements>
    <a:clrScheme name="tm3hkhsg">
      <a:dk1>
        <a:srgbClr val="000000"/>
      </a:dk1>
      <a:lt1>
        <a:srgbClr val="FFFFFF"/>
      </a:lt1>
      <a:dk2>
        <a:srgbClr val="768394"/>
      </a:dk2>
      <a:lt2>
        <a:srgbClr val="F0F0F0"/>
      </a:lt2>
      <a:accent1>
        <a:srgbClr val="5EB3E4"/>
      </a:accent1>
      <a:accent2>
        <a:srgbClr val="00478E"/>
      </a:accent2>
      <a:accent3>
        <a:srgbClr val="7B98AA"/>
      </a:accent3>
      <a:accent4>
        <a:srgbClr val="989A98"/>
      </a:accent4>
      <a:accent5>
        <a:srgbClr val="688BAC"/>
      </a:accent5>
      <a:accent6>
        <a:srgbClr val="898A8A"/>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9510" tIns="19755" rIns="39510" bIns="19755" rtlCol="0">
        <a:spAutoFit/>
      </a:bodyPr>
      <a:lstStyle>
        <a:defPPr algn="l" defTabSz="394970">
          <a:defRPr dirty="0">
            <a:latin typeface="微软雅黑" panose="020B0503020204020204" pitchFamily="34" charset="-122"/>
            <a:ea typeface="微软雅黑" panose="020B0503020204020204" pitchFamily="34" charset="-122"/>
            <a:cs typeface="微软雅黑 Light" panose="020B0502040204020203" pitchFamily="34" charset="-122"/>
            <a:sym typeface="+mn-lt"/>
          </a:defRPr>
        </a:defPPr>
      </a:lstStyle>
      <a:style>
        <a:lnRef idx="0">
          <a:scrgbClr r="0" g="0" b="0"/>
        </a:lnRef>
        <a:fillRef idx="0">
          <a:scrgbClr r="0" g="0" b="0"/>
        </a:fillRef>
        <a:effectRef idx="0">
          <a:scrgbClr r="0" g="0" b="0"/>
        </a:effectRef>
        <a:fontRef idx="major"/>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百奥泰公司PPT模板16：9（源文件）</Template>
  <TotalTime>0</TotalTime>
  <Words>4300</Words>
  <Application>WPS 演示</Application>
  <PresentationFormat>宽屏</PresentationFormat>
  <Paragraphs>326</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微软雅黑</vt:lpstr>
      <vt:lpstr>微软雅黑 Light</vt:lpstr>
      <vt:lpstr>黑体</vt:lpstr>
      <vt:lpstr>Wingdings</vt:lpstr>
      <vt:lpstr>Arial Unicode MS</vt:lpstr>
      <vt:lpstr>Calibri</vt:lpstr>
      <vt:lpstr>百奥泰公司PPT模板</vt:lpstr>
      <vt:lpstr>枸橼酸倍维巴肽注射液 （贝塔宁®）</vt:lpstr>
      <vt:lpstr>PowerPoint 演示文稿</vt:lpstr>
      <vt:lpstr>01 药品基本信息（1/3）</vt:lpstr>
      <vt:lpstr>01 药品基本信息（2/3）</vt:lpstr>
      <vt:lpstr>01 药品基本信息（3/3）</vt:lpstr>
      <vt:lpstr>02 安全性</vt:lpstr>
      <vt:lpstr>03 有效性（1/2）</vt:lpstr>
      <vt:lpstr>03 有效性（2/2）</vt:lpstr>
      <vt:lpstr>04 创新性</vt:lpstr>
      <vt:lpstr>05 公平性</vt:lpstr>
      <vt:lpstr>参考文献</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line</cp:lastModifiedBy>
  <cp:revision>604</cp:revision>
  <cp:lastPrinted>2018-12-16T16:00:00Z</cp:lastPrinted>
  <dcterms:created xsi:type="dcterms:W3CDTF">2018-12-16T16:00:00Z</dcterms:created>
  <dcterms:modified xsi:type="dcterms:W3CDTF">2024-07-13T03:37:30Z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098136CF682C40849232DF34603BBF38_13</vt:lpwstr>
  </property>
  <property fmtid="{D5CDD505-2E9C-101B-9397-08002B2CF9AE}" pid="4" name="KSOProductBuildVer">
    <vt:lpwstr>2052-12.1.0.17147</vt:lpwstr>
  </property>
</Properties>
</file>