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handoutMasters/handoutMaster1.xml" ContentType="application/vnd.openxmlformats-officedocument.presentationml.handoutMaster+xml"/>
  <Override PartName="/ppt/media/image5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4"/>
  </p:notesMasterIdLst>
  <p:handoutMasterIdLst>
    <p:handoutMasterId r:id="rId16"/>
  </p:handoutMasterIdLst>
  <p:sldIdLst>
    <p:sldId id="410" r:id="rId3"/>
    <p:sldId id="411" r:id="rId5"/>
    <p:sldId id="413" r:id="rId6"/>
    <p:sldId id="458" r:id="rId7"/>
    <p:sldId id="442" r:id="rId8"/>
    <p:sldId id="457" r:id="rId9"/>
    <p:sldId id="460" r:id="rId10"/>
    <p:sldId id="459" r:id="rId11"/>
    <p:sldId id="423" r:id="rId12"/>
    <p:sldId id="462" r:id="rId13"/>
    <p:sldId id="469" r:id="rId14"/>
    <p:sldId id="465" r:id="rId15"/>
  </p:sldIdLst>
  <p:sldSz cx="12192000" cy="6858000"/>
  <p:notesSz cx="6858000" cy="9144000"/>
  <p:embeddedFontLst>
    <p:embeddedFont>
      <p:font typeface="微软雅黑" panose="020B0503020204020204" pitchFamily="34" charset="-122"/>
      <p:regular r:id="rId20"/>
    </p:embeddedFont>
    <p:embeddedFont>
      <p:font typeface="等线" panose="02010600030101010101" pitchFamily="2" charset="-122"/>
      <p:regular r:id="rId21"/>
    </p:embeddedFont>
    <p:embeddedFont>
      <p:font typeface="方正公文小标宋" panose="02000500000000000000" charset="-122"/>
      <p:regular r:id="rId22"/>
    </p:embeddedFont>
    <p:embeddedFont>
      <p:font typeface="Agency FB" panose="020B0503020202020204" pitchFamily="34" charset="0"/>
      <p:regular r:id="rId23"/>
      <p:bold r:id="rId24"/>
    </p:embeddedFont>
  </p:embeddedFontLst>
  <p:custDataLst>
    <p:tags r:id="rId25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</p:showPr>
  <p:clrMru>
    <a:srgbClr val="BED798"/>
    <a:srgbClr val="357A90"/>
    <a:srgbClr val="FAFAFA"/>
    <a:srgbClr val="48A2BC"/>
    <a:srgbClr val="E6F9FD"/>
    <a:srgbClr val="FFFFFF"/>
    <a:srgbClr val="F9F9F9"/>
    <a:srgbClr val="AADB76"/>
    <a:srgbClr val="F0F0F0"/>
    <a:srgbClr val="C298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浅色样式 1 - 强调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9BCD71CB-940D-42AC-A7F5-B141424D8CE1}" styleName="{572f9af4-b3e7-4f18-ae95-5f1020618f3e}">
    <a:wholeTbl>
      <a:tcTxStyle>
        <a:fontRef idx="none">
          <a:prstClr val="black"/>
        </a:fontRef>
      </a:tcTxStyle>
      <a:tcStyle>
        <a:tcBdr>
          <a:bottom>
            <a:ln w="28575" cmpd="sng">
              <a:solidFill>
                <a:srgbClr val="BED798"/>
              </a:solidFill>
            </a:ln>
          </a:bottom>
          <a:insideH>
            <a:ln w="28575" cmpd="sng">
              <a:solidFill>
                <a:srgbClr val="BED798"/>
              </a:solidFill>
            </a:ln>
          </a:insideH>
        </a:tcBdr>
        <a:fill>
          <a:solidFill>
            <a:srgbClr val="FFFFFF"/>
          </a:solidFill>
        </a:fill>
      </a:tcStyle>
    </a:wholeTbl>
    <a:firstRow>
      <a:tcTxStyle>
        <a:fontRef idx="none">
          <a:prstClr val="black"/>
        </a:fontRef>
      </a:tcTxStyle>
      <a:tcStyle>
        <a:tcBdr/>
        <a:fill>
          <a:solidFill>
            <a:srgbClr val="BED798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0" autoAdjust="0"/>
    <p:restoredTop sz="95244" autoAdjust="0"/>
  </p:normalViewPr>
  <p:slideViewPr>
    <p:cSldViewPr snapToGrid="0">
      <p:cViewPr>
        <p:scale>
          <a:sx n="63" d="100"/>
          <a:sy n="63" d="100"/>
        </p:scale>
        <p:origin x="816" y="475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5" d="100"/>
          <a:sy n="65" d="100"/>
        </p:scale>
        <p:origin x="2405" y="6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5" Type="http://schemas.openxmlformats.org/officeDocument/2006/relationships/tags" Target="tags/tag61.xml"/><Relationship Id="rId24" Type="http://schemas.openxmlformats.org/officeDocument/2006/relationships/font" Target="fonts/font5.fntdata"/><Relationship Id="rId23" Type="http://schemas.openxmlformats.org/officeDocument/2006/relationships/font" Target="fonts/font4.fntdata"/><Relationship Id="rId22" Type="http://schemas.openxmlformats.org/officeDocument/2006/relationships/font" Target="fonts/font3.fntdata"/><Relationship Id="rId21" Type="http://schemas.openxmlformats.org/officeDocument/2006/relationships/font" Target="fonts/font2.fntdata"/><Relationship Id="rId20" Type="http://schemas.openxmlformats.org/officeDocument/2006/relationships/font" Target="fonts/font1.fntdata"/><Relationship Id="rId2" Type="http://schemas.openxmlformats.org/officeDocument/2006/relationships/theme" Target="theme/theme1.xml"/><Relationship Id="rId19" Type="http://schemas.openxmlformats.org/officeDocument/2006/relationships/tableStyles" Target="tableStyles.xml"/><Relationship Id="rId18" Type="http://schemas.openxmlformats.org/officeDocument/2006/relationships/viewProps" Target="viewProps.xml"/><Relationship Id="rId17" Type="http://schemas.openxmlformats.org/officeDocument/2006/relationships/presProps" Target="presProps.xml"/><Relationship Id="rId16" Type="http://schemas.openxmlformats.org/officeDocument/2006/relationships/handoutMaster" Target="handoutMasters/handoutMaster1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490C11-7186-479B-84F2-5F51029AF069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2F7C01-3B3E-4E36-B3F1-CFA41FD73C8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A63872-7AA4-4AAF-9A90-5C435F947337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A80EF7-0260-4171-B8AA-6F30A1C22E45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392B679-AE23-4750-8FB0-6513430B895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5E4D13-0F77-4153-B279-5BD9F682CDE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5E4D13-0F77-4153-B279-5BD9F682CDE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5E4D13-0F77-4153-B279-5BD9F682CDE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392B679-AE23-4750-8FB0-6513430B895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5E4D13-0F77-4153-B279-5BD9F682CDE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5E4D13-0F77-4153-B279-5BD9F682CDE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5E4D13-0F77-4153-B279-5BD9F682CDE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5E4D13-0F77-4153-B279-5BD9F682CDE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5E4D13-0F77-4153-B279-5BD9F682CDE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5E4D13-0F77-4153-B279-5BD9F682CDE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A80EF7-0260-4171-B8AA-6F30A1C22E4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868668686"/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0" y="4445"/>
            <a:ext cx="12192000" cy="685355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7.xml"/><Relationship Id="rId3" Type="http://schemas.openxmlformats.org/officeDocument/2006/relationships/tags" Target="../tags/tag2.xml"/><Relationship Id="rId2" Type="http://schemas.openxmlformats.org/officeDocument/2006/relationships/image" Target="../media/image2.jpeg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0.xml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47.xml"/><Relationship Id="rId3" Type="http://schemas.openxmlformats.org/officeDocument/2006/relationships/tags" Target="../tags/tag46.xml"/><Relationship Id="rId2" Type="http://schemas.openxmlformats.org/officeDocument/2006/relationships/tags" Target="../tags/tag45.xml"/><Relationship Id="rId1" Type="http://schemas.openxmlformats.org/officeDocument/2006/relationships/tags" Target="../tags/tag44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tags" Target="../tags/tag56.xml"/><Relationship Id="rId8" Type="http://schemas.openxmlformats.org/officeDocument/2006/relationships/tags" Target="../tags/tag55.xml"/><Relationship Id="rId7" Type="http://schemas.openxmlformats.org/officeDocument/2006/relationships/tags" Target="../tags/tag54.xml"/><Relationship Id="rId6" Type="http://schemas.openxmlformats.org/officeDocument/2006/relationships/tags" Target="../tags/tag53.xml"/><Relationship Id="rId5" Type="http://schemas.openxmlformats.org/officeDocument/2006/relationships/tags" Target="../tags/tag52.xml"/><Relationship Id="rId4" Type="http://schemas.openxmlformats.org/officeDocument/2006/relationships/tags" Target="../tags/tag51.xml"/><Relationship Id="rId3" Type="http://schemas.openxmlformats.org/officeDocument/2006/relationships/tags" Target="../tags/tag50.xml"/><Relationship Id="rId2" Type="http://schemas.openxmlformats.org/officeDocument/2006/relationships/tags" Target="../tags/tag49.xml"/><Relationship Id="rId14" Type="http://schemas.openxmlformats.org/officeDocument/2006/relationships/notesSlide" Target="../notesSlides/notesSlide11.xml"/><Relationship Id="rId13" Type="http://schemas.openxmlformats.org/officeDocument/2006/relationships/slideLayout" Target="../slideLayouts/slideLayout7.xml"/><Relationship Id="rId12" Type="http://schemas.openxmlformats.org/officeDocument/2006/relationships/tags" Target="../tags/tag59.xml"/><Relationship Id="rId11" Type="http://schemas.openxmlformats.org/officeDocument/2006/relationships/tags" Target="../tags/tag58.xml"/><Relationship Id="rId10" Type="http://schemas.openxmlformats.org/officeDocument/2006/relationships/tags" Target="../tags/tag57.xml"/><Relationship Id="rId1" Type="http://schemas.openxmlformats.org/officeDocument/2006/relationships/tags" Target="../tags/tag48.xml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2.xml"/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tags" Target="../tags/tag60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10.xml"/><Relationship Id="rId8" Type="http://schemas.openxmlformats.org/officeDocument/2006/relationships/tags" Target="../tags/tag9.xml"/><Relationship Id="rId7" Type="http://schemas.openxmlformats.org/officeDocument/2006/relationships/tags" Target="../tags/tag8.xml"/><Relationship Id="rId6" Type="http://schemas.openxmlformats.org/officeDocument/2006/relationships/tags" Target="../tags/tag7.xml"/><Relationship Id="rId5" Type="http://schemas.openxmlformats.org/officeDocument/2006/relationships/tags" Target="../tags/tag6.xml"/><Relationship Id="rId4" Type="http://schemas.openxmlformats.org/officeDocument/2006/relationships/tags" Target="../tags/tag5.xml"/><Relationship Id="rId3" Type="http://schemas.openxmlformats.org/officeDocument/2006/relationships/tags" Target="../tags/tag4.xml"/><Relationship Id="rId2" Type="http://schemas.openxmlformats.org/officeDocument/2006/relationships/tags" Target="../tags/tag3.xml"/><Relationship Id="rId18" Type="http://schemas.openxmlformats.org/officeDocument/2006/relationships/notesSlide" Target="../notesSlides/notesSlide2.xml"/><Relationship Id="rId17" Type="http://schemas.openxmlformats.org/officeDocument/2006/relationships/slideLayout" Target="../slideLayouts/slideLayout6.xml"/><Relationship Id="rId16" Type="http://schemas.openxmlformats.org/officeDocument/2006/relationships/tags" Target="../tags/tag17.xml"/><Relationship Id="rId15" Type="http://schemas.openxmlformats.org/officeDocument/2006/relationships/tags" Target="../tags/tag16.xml"/><Relationship Id="rId14" Type="http://schemas.openxmlformats.org/officeDocument/2006/relationships/tags" Target="../tags/tag15.xml"/><Relationship Id="rId13" Type="http://schemas.openxmlformats.org/officeDocument/2006/relationships/tags" Target="../tags/tag14.xml"/><Relationship Id="rId12" Type="http://schemas.openxmlformats.org/officeDocument/2006/relationships/tags" Target="../tags/tag13.xml"/><Relationship Id="rId11" Type="http://schemas.openxmlformats.org/officeDocument/2006/relationships/tags" Target="../tags/tag12.xml"/><Relationship Id="rId10" Type="http://schemas.openxmlformats.org/officeDocument/2006/relationships/tags" Target="../tags/tag11.xml"/><Relationship Id="rId1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7.xml"/><Relationship Id="rId2" Type="http://schemas.openxmlformats.org/officeDocument/2006/relationships/tags" Target="../tags/tag19.xml"/><Relationship Id="rId1" Type="http://schemas.openxmlformats.org/officeDocument/2006/relationships/tags" Target="../tags/tag18.xml"/></Relationships>
</file>

<file path=ppt/slides/_rels/slide4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4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24.xml"/><Relationship Id="rId4" Type="http://schemas.openxmlformats.org/officeDocument/2006/relationships/tags" Target="../tags/tag23.xml"/><Relationship Id="rId3" Type="http://schemas.openxmlformats.org/officeDocument/2006/relationships/tags" Target="../tags/tag22.xml"/><Relationship Id="rId2" Type="http://schemas.openxmlformats.org/officeDocument/2006/relationships/tags" Target="../tags/tag21.xml"/><Relationship Id="rId1" Type="http://schemas.openxmlformats.org/officeDocument/2006/relationships/tags" Target="../tags/tag20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5.xml"/><Relationship Id="rId7" Type="http://schemas.openxmlformats.org/officeDocument/2006/relationships/slideLayout" Target="../slideLayouts/slideLayout7.xml"/><Relationship Id="rId6" Type="http://schemas.openxmlformats.org/officeDocument/2006/relationships/tags" Target="../tags/tag30.xml"/><Relationship Id="rId5" Type="http://schemas.openxmlformats.org/officeDocument/2006/relationships/tags" Target="../tags/tag29.xml"/><Relationship Id="rId4" Type="http://schemas.openxmlformats.org/officeDocument/2006/relationships/tags" Target="../tags/tag28.xml"/><Relationship Id="rId3" Type="http://schemas.openxmlformats.org/officeDocument/2006/relationships/tags" Target="../tags/tag27.xml"/><Relationship Id="rId2" Type="http://schemas.openxmlformats.org/officeDocument/2006/relationships/tags" Target="../tags/tag26.xml"/><Relationship Id="rId1" Type="http://schemas.openxmlformats.org/officeDocument/2006/relationships/tags" Target="../tags/tag25.xml"/></Relationships>
</file>

<file path=ppt/slides/_rels/slide6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6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5.xml"/><Relationship Id="rId4" Type="http://schemas.openxmlformats.org/officeDocument/2006/relationships/tags" Target="../tags/tag34.xml"/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7.xml"/><Relationship Id="rId3" Type="http://schemas.openxmlformats.org/officeDocument/2006/relationships/slideLayout" Target="../slideLayouts/slideLayout7.xml"/><Relationship Id="rId2" Type="http://schemas.openxmlformats.org/officeDocument/2006/relationships/tags" Target="../tags/tag37.xml"/><Relationship Id="rId1" Type="http://schemas.openxmlformats.org/officeDocument/2006/relationships/tags" Target="../tags/tag36.xml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8.xml"/><Relationship Id="rId3" Type="http://schemas.openxmlformats.org/officeDocument/2006/relationships/slideLayout" Target="../slideLayouts/slideLayout7.xml"/><Relationship Id="rId2" Type="http://schemas.openxmlformats.org/officeDocument/2006/relationships/tags" Target="../tags/tag39.xml"/><Relationship Id="rId1" Type="http://schemas.openxmlformats.org/officeDocument/2006/relationships/tags" Target="../tags/tag38.xml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9.xml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43.xml"/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0890898080888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4445"/>
            <a:ext cx="12192000" cy="6853555"/>
          </a:xfrm>
          <a:prstGeom prst="rect">
            <a:avLst/>
          </a:prstGeom>
        </p:spPr>
      </p:pic>
      <p:sp>
        <p:nvSpPr>
          <p:cNvPr id="5" name="5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688715" y="5545455"/>
            <a:ext cx="5008880" cy="564515"/>
          </a:xfrm>
          <a:prstGeom prst="rect">
            <a:avLst/>
          </a:prstGeom>
          <a:solidFill>
            <a:srgbClr val="3B88A1"/>
          </a:solidFill>
          <a:ln w="28575" cmpd="thickThin">
            <a:solidFill>
              <a:schemeClr val="bg1"/>
            </a:solidFill>
            <a:prstDash val="solid"/>
          </a:ln>
          <a:effectLst>
            <a:reflection blurRad="6350" stA="50000" endA="300" endPos="38500" dist="50800" dir="5400000" sy="-100000" algn="bl" rotWithShape="0"/>
          </a:effectLst>
        </p:spPr>
        <p:txBody>
          <a:bodyPr vert="horz" wrap="square" lIns="91416" tIns="45708" rIns="91416" bIns="45708" numCol="1" anchor="ctr" anchorCtr="0" compatLnSpc="1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企业名称：湖北津药药业股份有限公司</a:t>
            </a:r>
            <a:endParaRPr lang="zh-CN" altLang="en-US" sz="2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1240155" y="1967230"/>
            <a:ext cx="9711690" cy="1351915"/>
          </a:xfrm>
          <a:prstGeom prst="round2SameRect">
            <a:avLst>
              <a:gd name="adj1" fmla="val 22029"/>
              <a:gd name="adj2" fmla="val 0"/>
            </a:avLst>
          </a:prstGeom>
          <a:solidFill>
            <a:schemeClr val="bg1"/>
          </a:solidFill>
          <a:effectLst>
            <a:outerShdw blurRad="50800" dist="127000" dir="2700000" algn="tl" rotWithShape="0">
              <a:schemeClr val="bg1">
                <a:lumMod val="65000"/>
                <a:alpha val="40000"/>
              </a:schemeClr>
            </a:outerShdw>
          </a:effectLst>
        </p:spPr>
        <p:txBody>
          <a:bodyPr wrap="square" rtlCol="0" anchor="ctr" anchorCtr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zh-CN" altLang="en-US" sz="5400" b="1" dirty="0">
                <a:solidFill>
                  <a:srgbClr val="214B59"/>
                </a:solidFill>
                <a:effectLst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复方氨基酸注射液</a:t>
            </a:r>
            <a:r>
              <a:rPr lang="zh-CN" altLang="en-US" sz="5400" b="1" dirty="0">
                <a:solidFill>
                  <a:srgbClr val="214B59"/>
                </a:solidFill>
                <a:effectLst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（</a:t>
            </a:r>
            <a:r>
              <a:rPr lang="en-US" altLang="zh-CN" sz="5400" b="1" dirty="0">
                <a:solidFill>
                  <a:srgbClr val="214B59"/>
                </a:solidFill>
                <a:effectLst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17AA-Ⅱ</a:t>
            </a:r>
            <a:r>
              <a:rPr lang="zh-CN" altLang="en-US" sz="5400" b="1" dirty="0">
                <a:solidFill>
                  <a:srgbClr val="214B59"/>
                </a:solidFill>
                <a:effectLst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）</a:t>
            </a:r>
            <a:endParaRPr lang="zh-CN" altLang="en-US" sz="5400" b="1" dirty="0">
              <a:solidFill>
                <a:srgbClr val="214B59"/>
              </a:solidFill>
              <a:effectLst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0" name="直接连接符 79"/>
          <p:cNvCxnSpPr/>
          <p:nvPr/>
        </p:nvCxnSpPr>
        <p:spPr>
          <a:xfrm flipH="1">
            <a:off x="456883" y="554990"/>
            <a:ext cx="4212000" cy="0"/>
          </a:xfrm>
          <a:prstGeom prst="line">
            <a:avLst/>
          </a:prstGeom>
          <a:ln w="19050">
            <a:solidFill>
              <a:srgbClr val="75B5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直接连接符 80"/>
          <p:cNvCxnSpPr/>
          <p:nvPr/>
        </p:nvCxnSpPr>
        <p:spPr>
          <a:xfrm flipH="1">
            <a:off x="7539673" y="554990"/>
            <a:ext cx="4212000" cy="0"/>
          </a:xfrm>
          <a:prstGeom prst="line">
            <a:avLst/>
          </a:prstGeom>
          <a:ln w="19050">
            <a:solidFill>
              <a:srgbClr val="75B5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TextBox 2"/>
          <p:cNvSpPr txBox="1"/>
          <p:nvPr/>
        </p:nvSpPr>
        <p:spPr>
          <a:xfrm>
            <a:off x="4534535" y="224155"/>
            <a:ext cx="3122930" cy="651067"/>
          </a:xfrm>
          <a:prstGeom prst="ellipse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sz="2400" b="1" spc="300" dirty="0">
                <a:solidFill>
                  <a:srgbClr val="357A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05.</a:t>
            </a:r>
            <a:r>
              <a:rPr lang="zh-CN" altLang="en-US" sz="2400" b="1" spc="300" dirty="0">
                <a:solidFill>
                  <a:srgbClr val="357A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公平</a:t>
            </a:r>
            <a:r>
              <a:rPr lang="zh-CN" altLang="en-US" sz="2400" b="1" spc="300" dirty="0">
                <a:solidFill>
                  <a:srgbClr val="357A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性</a:t>
            </a:r>
            <a:endParaRPr lang="zh-CN" altLang="en-US" sz="2400" b="1" spc="300" dirty="0">
              <a:solidFill>
                <a:srgbClr val="357A9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862965" y="787400"/>
            <a:ext cx="9495790" cy="5036185"/>
            <a:chOff x="1549" y="1527"/>
            <a:chExt cx="14954" cy="7931"/>
          </a:xfrm>
        </p:grpSpPr>
        <p:sp>
          <p:nvSpPr>
            <p:cNvPr id="19" name="椭圆 18"/>
            <p:cNvSpPr/>
            <p:nvPr>
              <p:custDataLst>
                <p:tags r:id="rId1"/>
              </p:custDataLst>
            </p:nvPr>
          </p:nvSpPr>
          <p:spPr>
            <a:xfrm>
              <a:off x="1549" y="1527"/>
              <a:ext cx="1007" cy="1007"/>
            </a:xfrm>
            <a:prstGeom prst="ellipse">
              <a:avLst/>
            </a:prstGeom>
            <a:solidFill>
              <a:srgbClr val="75B5CC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1" name="椭圆 2"/>
            <p:cNvSpPr/>
            <p:nvPr>
              <p:custDataLst>
                <p:tags r:id="rId2"/>
              </p:custDataLst>
            </p:nvPr>
          </p:nvSpPr>
          <p:spPr>
            <a:xfrm>
              <a:off x="1813" y="1808"/>
              <a:ext cx="480" cy="447"/>
            </a:xfrm>
            <a:custGeom>
              <a:avLst/>
              <a:gdLst>
                <a:gd name="T0" fmla="*/ 2356 w 6533"/>
                <a:gd name="T1" fmla="*/ 1983 h 6099"/>
                <a:gd name="T2" fmla="*/ 1269 w 6533"/>
                <a:gd name="T3" fmla="*/ 3356 h 6099"/>
                <a:gd name="T4" fmla="*/ 905 w 6533"/>
                <a:gd name="T5" fmla="*/ 3279 h 6099"/>
                <a:gd name="T6" fmla="*/ 0 w 6533"/>
                <a:gd name="T7" fmla="*/ 4184 h 6099"/>
                <a:gd name="T8" fmla="*/ 905 w 6533"/>
                <a:gd name="T9" fmla="*/ 5090 h 6099"/>
                <a:gd name="T10" fmla="*/ 1811 w 6533"/>
                <a:gd name="T11" fmla="*/ 4184 h 6099"/>
                <a:gd name="T12" fmla="*/ 1628 w 6533"/>
                <a:gd name="T13" fmla="*/ 3639 h 6099"/>
                <a:gd name="T14" fmla="*/ 2715 w 6533"/>
                <a:gd name="T15" fmla="*/ 2266 h 6099"/>
                <a:gd name="T16" fmla="*/ 3037 w 6533"/>
                <a:gd name="T17" fmla="*/ 2378 h 6099"/>
                <a:gd name="T18" fmla="*/ 3037 w 6533"/>
                <a:gd name="T19" fmla="*/ 4318 h 6099"/>
                <a:gd name="T20" fmla="*/ 2360 w 6533"/>
                <a:gd name="T21" fmla="*/ 5194 h 6099"/>
                <a:gd name="T22" fmla="*/ 3265 w 6533"/>
                <a:gd name="T23" fmla="*/ 6099 h 6099"/>
                <a:gd name="T24" fmla="*/ 4171 w 6533"/>
                <a:gd name="T25" fmla="*/ 5194 h 6099"/>
                <a:gd name="T26" fmla="*/ 3493 w 6533"/>
                <a:gd name="T27" fmla="*/ 4318 h 6099"/>
                <a:gd name="T28" fmla="*/ 3493 w 6533"/>
                <a:gd name="T29" fmla="*/ 2379 h 6099"/>
                <a:gd name="T30" fmla="*/ 3805 w 6533"/>
                <a:gd name="T31" fmla="*/ 2272 h 6099"/>
                <a:gd name="T32" fmla="*/ 4893 w 6533"/>
                <a:gd name="T33" fmla="*/ 3652 h 6099"/>
                <a:gd name="T34" fmla="*/ 4719 w 6533"/>
                <a:gd name="T35" fmla="*/ 4186 h 6099"/>
                <a:gd name="T36" fmla="*/ 5624 w 6533"/>
                <a:gd name="T37" fmla="*/ 5091 h 6099"/>
                <a:gd name="T38" fmla="*/ 6533 w 6533"/>
                <a:gd name="T39" fmla="*/ 4184 h 6099"/>
                <a:gd name="T40" fmla="*/ 5628 w 6533"/>
                <a:gd name="T41" fmla="*/ 3279 h 6099"/>
                <a:gd name="T42" fmla="*/ 5251 w 6533"/>
                <a:gd name="T43" fmla="*/ 3362 h 6099"/>
                <a:gd name="T44" fmla="*/ 4169 w 6533"/>
                <a:gd name="T45" fmla="*/ 1991 h 6099"/>
                <a:gd name="T46" fmla="*/ 4468 w 6533"/>
                <a:gd name="T47" fmla="*/ 1200 h 6099"/>
                <a:gd name="T48" fmla="*/ 3268 w 6533"/>
                <a:gd name="T49" fmla="*/ 0 h 6099"/>
                <a:gd name="T50" fmla="*/ 2068 w 6533"/>
                <a:gd name="T51" fmla="*/ 1200 h 6099"/>
                <a:gd name="T52" fmla="*/ 2356 w 6533"/>
                <a:gd name="T53" fmla="*/ 1983 h 6099"/>
                <a:gd name="T54" fmla="*/ 905 w 6533"/>
                <a:gd name="T55" fmla="*/ 4634 h 6099"/>
                <a:gd name="T56" fmla="*/ 457 w 6533"/>
                <a:gd name="T57" fmla="*/ 4186 h 6099"/>
                <a:gd name="T58" fmla="*/ 905 w 6533"/>
                <a:gd name="T59" fmla="*/ 3738 h 6099"/>
                <a:gd name="T60" fmla="*/ 1353 w 6533"/>
                <a:gd name="T61" fmla="*/ 4186 h 6099"/>
                <a:gd name="T62" fmla="*/ 905 w 6533"/>
                <a:gd name="T63" fmla="*/ 4634 h 6099"/>
                <a:gd name="T64" fmla="*/ 3715 w 6533"/>
                <a:gd name="T65" fmla="*/ 5196 h 6099"/>
                <a:gd name="T66" fmla="*/ 3267 w 6533"/>
                <a:gd name="T67" fmla="*/ 5644 h 6099"/>
                <a:gd name="T68" fmla="*/ 2819 w 6533"/>
                <a:gd name="T69" fmla="*/ 5196 h 6099"/>
                <a:gd name="T70" fmla="*/ 3259 w 6533"/>
                <a:gd name="T71" fmla="*/ 4748 h 6099"/>
                <a:gd name="T72" fmla="*/ 3268 w 6533"/>
                <a:gd name="T73" fmla="*/ 4748 h 6099"/>
                <a:gd name="T74" fmla="*/ 3277 w 6533"/>
                <a:gd name="T75" fmla="*/ 4748 h 6099"/>
                <a:gd name="T76" fmla="*/ 3715 w 6533"/>
                <a:gd name="T77" fmla="*/ 5196 h 6099"/>
                <a:gd name="T78" fmla="*/ 6076 w 6533"/>
                <a:gd name="T79" fmla="*/ 4184 h 6099"/>
                <a:gd name="T80" fmla="*/ 5628 w 6533"/>
                <a:gd name="T81" fmla="*/ 4632 h 6099"/>
                <a:gd name="T82" fmla="*/ 5180 w 6533"/>
                <a:gd name="T83" fmla="*/ 4184 h 6099"/>
                <a:gd name="T84" fmla="*/ 5628 w 6533"/>
                <a:gd name="T85" fmla="*/ 3736 h 6099"/>
                <a:gd name="T86" fmla="*/ 6076 w 6533"/>
                <a:gd name="T87" fmla="*/ 4184 h 6099"/>
                <a:gd name="T88" fmla="*/ 3267 w 6533"/>
                <a:gd name="T89" fmla="*/ 458 h 6099"/>
                <a:gd name="T90" fmla="*/ 4009 w 6533"/>
                <a:gd name="T91" fmla="*/ 1200 h 6099"/>
                <a:gd name="T92" fmla="*/ 3267 w 6533"/>
                <a:gd name="T93" fmla="*/ 1943 h 6099"/>
                <a:gd name="T94" fmla="*/ 2524 w 6533"/>
                <a:gd name="T95" fmla="*/ 1200 h 6099"/>
                <a:gd name="T96" fmla="*/ 3267 w 6533"/>
                <a:gd name="T97" fmla="*/ 458 h 60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6533" h="6099">
                  <a:moveTo>
                    <a:pt x="2356" y="1983"/>
                  </a:moveTo>
                  <a:lnTo>
                    <a:pt x="1269" y="3356"/>
                  </a:lnTo>
                  <a:cubicBezTo>
                    <a:pt x="1157" y="3307"/>
                    <a:pt x="1035" y="3279"/>
                    <a:pt x="905" y="3279"/>
                  </a:cubicBezTo>
                  <a:cubicBezTo>
                    <a:pt x="407" y="3279"/>
                    <a:pt x="0" y="3686"/>
                    <a:pt x="0" y="4184"/>
                  </a:cubicBezTo>
                  <a:cubicBezTo>
                    <a:pt x="0" y="4683"/>
                    <a:pt x="407" y="5090"/>
                    <a:pt x="905" y="5090"/>
                  </a:cubicBezTo>
                  <a:cubicBezTo>
                    <a:pt x="1404" y="5090"/>
                    <a:pt x="1811" y="4683"/>
                    <a:pt x="1811" y="4184"/>
                  </a:cubicBezTo>
                  <a:cubicBezTo>
                    <a:pt x="1811" y="3980"/>
                    <a:pt x="1743" y="3791"/>
                    <a:pt x="1628" y="3639"/>
                  </a:cubicBezTo>
                  <a:lnTo>
                    <a:pt x="2715" y="2266"/>
                  </a:lnTo>
                  <a:cubicBezTo>
                    <a:pt x="2815" y="2318"/>
                    <a:pt x="2924" y="2356"/>
                    <a:pt x="3037" y="2378"/>
                  </a:cubicBezTo>
                  <a:lnTo>
                    <a:pt x="3037" y="4318"/>
                  </a:lnTo>
                  <a:cubicBezTo>
                    <a:pt x="2648" y="4419"/>
                    <a:pt x="2360" y="4774"/>
                    <a:pt x="2360" y="5194"/>
                  </a:cubicBezTo>
                  <a:cubicBezTo>
                    <a:pt x="2360" y="5694"/>
                    <a:pt x="2767" y="6099"/>
                    <a:pt x="3265" y="6099"/>
                  </a:cubicBezTo>
                  <a:cubicBezTo>
                    <a:pt x="3764" y="6099"/>
                    <a:pt x="4171" y="5692"/>
                    <a:pt x="4171" y="5194"/>
                  </a:cubicBezTo>
                  <a:cubicBezTo>
                    <a:pt x="4171" y="4774"/>
                    <a:pt x="3883" y="4419"/>
                    <a:pt x="3493" y="4318"/>
                  </a:cubicBezTo>
                  <a:lnTo>
                    <a:pt x="3493" y="2379"/>
                  </a:lnTo>
                  <a:cubicBezTo>
                    <a:pt x="3604" y="2358"/>
                    <a:pt x="3708" y="2322"/>
                    <a:pt x="3805" y="2272"/>
                  </a:cubicBezTo>
                  <a:lnTo>
                    <a:pt x="4893" y="3652"/>
                  </a:lnTo>
                  <a:cubicBezTo>
                    <a:pt x="4784" y="3802"/>
                    <a:pt x="4719" y="3986"/>
                    <a:pt x="4719" y="4186"/>
                  </a:cubicBezTo>
                  <a:cubicBezTo>
                    <a:pt x="4719" y="4684"/>
                    <a:pt x="5125" y="5091"/>
                    <a:pt x="5624" y="5091"/>
                  </a:cubicBezTo>
                  <a:cubicBezTo>
                    <a:pt x="6123" y="5091"/>
                    <a:pt x="6533" y="4684"/>
                    <a:pt x="6533" y="4184"/>
                  </a:cubicBezTo>
                  <a:cubicBezTo>
                    <a:pt x="6533" y="3686"/>
                    <a:pt x="6127" y="3279"/>
                    <a:pt x="5628" y="3279"/>
                  </a:cubicBezTo>
                  <a:cubicBezTo>
                    <a:pt x="5493" y="3279"/>
                    <a:pt x="5365" y="3308"/>
                    <a:pt x="5251" y="3362"/>
                  </a:cubicBezTo>
                  <a:lnTo>
                    <a:pt x="4169" y="1991"/>
                  </a:lnTo>
                  <a:cubicBezTo>
                    <a:pt x="4355" y="1779"/>
                    <a:pt x="4468" y="1503"/>
                    <a:pt x="4468" y="1200"/>
                  </a:cubicBezTo>
                  <a:cubicBezTo>
                    <a:pt x="4468" y="539"/>
                    <a:pt x="3929" y="0"/>
                    <a:pt x="3268" y="0"/>
                  </a:cubicBezTo>
                  <a:cubicBezTo>
                    <a:pt x="2607" y="0"/>
                    <a:pt x="2068" y="539"/>
                    <a:pt x="2068" y="1200"/>
                  </a:cubicBezTo>
                  <a:cubicBezTo>
                    <a:pt x="2067" y="1499"/>
                    <a:pt x="2176" y="1772"/>
                    <a:pt x="2356" y="1983"/>
                  </a:cubicBezTo>
                  <a:close/>
                  <a:moveTo>
                    <a:pt x="905" y="4634"/>
                  </a:moveTo>
                  <a:cubicBezTo>
                    <a:pt x="659" y="4634"/>
                    <a:pt x="457" y="4432"/>
                    <a:pt x="457" y="4186"/>
                  </a:cubicBezTo>
                  <a:cubicBezTo>
                    <a:pt x="457" y="3939"/>
                    <a:pt x="659" y="3738"/>
                    <a:pt x="905" y="3738"/>
                  </a:cubicBezTo>
                  <a:cubicBezTo>
                    <a:pt x="1152" y="3738"/>
                    <a:pt x="1353" y="3939"/>
                    <a:pt x="1353" y="4186"/>
                  </a:cubicBezTo>
                  <a:cubicBezTo>
                    <a:pt x="1353" y="4432"/>
                    <a:pt x="1153" y="4634"/>
                    <a:pt x="905" y="4634"/>
                  </a:cubicBezTo>
                  <a:close/>
                  <a:moveTo>
                    <a:pt x="3715" y="5196"/>
                  </a:moveTo>
                  <a:cubicBezTo>
                    <a:pt x="3715" y="5443"/>
                    <a:pt x="3513" y="5644"/>
                    <a:pt x="3267" y="5644"/>
                  </a:cubicBezTo>
                  <a:cubicBezTo>
                    <a:pt x="3020" y="5644"/>
                    <a:pt x="2819" y="5443"/>
                    <a:pt x="2819" y="5196"/>
                  </a:cubicBezTo>
                  <a:cubicBezTo>
                    <a:pt x="2819" y="4952"/>
                    <a:pt x="3015" y="4754"/>
                    <a:pt x="3259" y="4748"/>
                  </a:cubicBezTo>
                  <a:lnTo>
                    <a:pt x="3268" y="4748"/>
                  </a:lnTo>
                  <a:lnTo>
                    <a:pt x="3277" y="4748"/>
                  </a:lnTo>
                  <a:cubicBezTo>
                    <a:pt x="3519" y="4752"/>
                    <a:pt x="3715" y="4952"/>
                    <a:pt x="3715" y="5196"/>
                  </a:cubicBezTo>
                  <a:close/>
                  <a:moveTo>
                    <a:pt x="6076" y="4184"/>
                  </a:moveTo>
                  <a:cubicBezTo>
                    <a:pt x="6076" y="4431"/>
                    <a:pt x="5875" y="4632"/>
                    <a:pt x="5628" y="4632"/>
                  </a:cubicBezTo>
                  <a:cubicBezTo>
                    <a:pt x="5381" y="4632"/>
                    <a:pt x="5180" y="4431"/>
                    <a:pt x="5180" y="4184"/>
                  </a:cubicBezTo>
                  <a:cubicBezTo>
                    <a:pt x="5180" y="3938"/>
                    <a:pt x="5381" y="3736"/>
                    <a:pt x="5628" y="3736"/>
                  </a:cubicBezTo>
                  <a:cubicBezTo>
                    <a:pt x="5875" y="3736"/>
                    <a:pt x="6076" y="3938"/>
                    <a:pt x="6076" y="4184"/>
                  </a:cubicBezTo>
                  <a:close/>
                  <a:moveTo>
                    <a:pt x="3267" y="458"/>
                  </a:moveTo>
                  <a:cubicBezTo>
                    <a:pt x="3676" y="458"/>
                    <a:pt x="4009" y="791"/>
                    <a:pt x="4009" y="1200"/>
                  </a:cubicBezTo>
                  <a:cubicBezTo>
                    <a:pt x="4009" y="1610"/>
                    <a:pt x="3676" y="1943"/>
                    <a:pt x="3267" y="1943"/>
                  </a:cubicBezTo>
                  <a:cubicBezTo>
                    <a:pt x="2857" y="1943"/>
                    <a:pt x="2524" y="1610"/>
                    <a:pt x="2524" y="1200"/>
                  </a:cubicBezTo>
                  <a:cubicBezTo>
                    <a:pt x="2524" y="791"/>
                    <a:pt x="2857" y="458"/>
                    <a:pt x="3267" y="45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73100" sx="102000" sy="102000" algn="ctr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>
              <p:custDataLst>
                <p:tags r:id="rId3"/>
              </p:custDataLst>
            </p:nvPr>
          </p:nvSpPr>
          <p:spPr>
            <a:xfrm>
              <a:off x="2556" y="2534"/>
              <a:ext cx="13947" cy="6924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 indent="457200" algn="just" fontAlgn="auto">
                <a:lnSpc>
                  <a:spcPct val="170000"/>
                </a:lnSpc>
              </a:pPr>
              <a:r>
                <a:rPr lang="zh-CN" altLang="en-US" sz="1600" dirty="0" smtClean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营养不良可引起患者治疗耐受性下降，治疗机会减少，还会导致手术风险增加、并发症增加，发病率和死亡率增加，住院时间延长，生存期缩短。营养不良是疾病发生、进展以及心血管事件与死亡的危险因素，不仅严重影响治疗效果、降低患者生活质量，还造成了巨大的经济损失和社会医疗资源的浪费。</a:t>
              </a:r>
              <a:endPara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endParaRPr>
            </a:p>
            <a:p>
              <a:pPr lvl="0" indent="457200" algn="just" fontAlgn="auto">
                <a:lnSpc>
                  <a:spcPct val="180000"/>
                </a:lnSpc>
              </a:pPr>
              <a:r>
                <a:rPr lang="zh-CN" altLang="en-US" sz="1600" dirty="0" smtClean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营养治疗作为临床治疗及康复的基础手段之一，国内外大量循证医学证据表明，合理、有效地提供营养支持，可明显提高患者术后营养和免疫状况，减少术后并发症和感染的发生，提高患者救治率、降低病死率，降低药占比及医疗支出，具有积极意义。因此，关注患者的营养问题，将营养治疗贯穿于整个治疗过程，对于提高疾病整体诊治水平、延缓疾病进展、改善患者预后以及减少医疗费用支出有着非常重要的意义。</a:t>
              </a:r>
              <a:endPara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endParaRPr>
            </a:p>
            <a:p>
              <a:pPr lvl="0" indent="457200" algn="just" fontAlgn="auto">
                <a:lnSpc>
                  <a:spcPct val="170000"/>
                </a:lnSpc>
              </a:pPr>
              <a:endPara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endParaRPr>
            </a:p>
          </p:txBody>
        </p:sp>
        <p:sp>
          <p:nvSpPr>
            <p:cNvPr id="22" name="矩形 21"/>
            <p:cNvSpPr/>
            <p:nvPr>
              <p:custDataLst>
                <p:tags r:id="rId4"/>
              </p:custDataLst>
            </p:nvPr>
          </p:nvSpPr>
          <p:spPr>
            <a:xfrm>
              <a:off x="2556" y="1665"/>
              <a:ext cx="5207" cy="667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b="1" dirty="0" smtClean="0">
                  <a:sym typeface="+mn-ea"/>
                </a:rPr>
                <a:t>所治疗疾病对公共健康的影响</a:t>
              </a:r>
              <a:endParaRPr lang="zh-CN" altLang="en-US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0" name="直接连接符 79"/>
          <p:cNvCxnSpPr/>
          <p:nvPr/>
        </p:nvCxnSpPr>
        <p:spPr>
          <a:xfrm flipH="1">
            <a:off x="456883" y="554990"/>
            <a:ext cx="4212000" cy="0"/>
          </a:xfrm>
          <a:prstGeom prst="line">
            <a:avLst/>
          </a:prstGeom>
          <a:ln w="19050">
            <a:solidFill>
              <a:srgbClr val="75B5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直接连接符 80"/>
          <p:cNvCxnSpPr/>
          <p:nvPr/>
        </p:nvCxnSpPr>
        <p:spPr>
          <a:xfrm flipH="1">
            <a:off x="7539673" y="554990"/>
            <a:ext cx="4212000" cy="0"/>
          </a:xfrm>
          <a:prstGeom prst="line">
            <a:avLst/>
          </a:prstGeom>
          <a:ln w="19050">
            <a:solidFill>
              <a:srgbClr val="75B5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TextBox 2"/>
          <p:cNvSpPr txBox="1"/>
          <p:nvPr/>
        </p:nvSpPr>
        <p:spPr>
          <a:xfrm>
            <a:off x="4534535" y="224155"/>
            <a:ext cx="3122930" cy="651067"/>
          </a:xfrm>
          <a:prstGeom prst="ellipse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sz="2400" b="1" spc="300" dirty="0">
                <a:solidFill>
                  <a:srgbClr val="357A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05.</a:t>
            </a:r>
            <a:r>
              <a:rPr lang="zh-CN" altLang="en-US" sz="2400" b="1" spc="300" dirty="0">
                <a:solidFill>
                  <a:srgbClr val="357A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公平</a:t>
            </a:r>
            <a:r>
              <a:rPr lang="zh-CN" altLang="en-US" sz="2400" b="1" spc="300" dirty="0">
                <a:solidFill>
                  <a:srgbClr val="357A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性</a:t>
            </a:r>
            <a:endParaRPr lang="zh-CN" altLang="en-US" sz="2400" b="1" spc="300" dirty="0">
              <a:solidFill>
                <a:srgbClr val="357A9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862965" y="880745"/>
            <a:ext cx="9589770" cy="1976755"/>
            <a:chOff x="1551" y="4404"/>
            <a:chExt cx="15102" cy="3113"/>
          </a:xfrm>
        </p:grpSpPr>
        <p:sp>
          <p:nvSpPr>
            <p:cNvPr id="33" name="椭圆 32"/>
            <p:cNvSpPr/>
            <p:nvPr>
              <p:custDataLst>
                <p:tags r:id="rId1"/>
              </p:custDataLst>
            </p:nvPr>
          </p:nvSpPr>
          <p:spPr>
            <a:xfrm>
              <a:off x="1551" y="4404"/>
              <a:ext cx="1007" cy="1007"/>
            </a:xfrm>
            <a:prstGeom prst="ellipse">
              <a:avLst/>
            </a:prstGeom>
            <a:solidFill>
              <a:srgbClr val="75B5CC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0" name="矩形 29"/>
            <p:cNvSpPr/>
            <p:nvPr>
              <p:custDataLst>
                <p:tags r:id="rId2"/>
              </p:custDataLst>
            </p:nvPr>
          </p:nvSpPr>
          <p:spPr>
            <a:xfrm>
              <a:off x="2820" y="5047"/>
              <a:ext cx="13833" cy="2470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indent="457200" algn="just" fontAlgn="auto">
                <a:lnSpc>
                  <a:spcPct val="150000"/>
                </a:lnSpc>
              </a:pPr>
              <a:r>
                <a:rPr lang="zh-CN" altLang="en-US" sz="1600" dirty="0" smtClean="0">
                  <a:solidFill>
                    <a:srgbClr val="122A3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肾病患者中，营养不良人数众多，且大多为收入较低的基层百姓，在因病致穷的情形下，医疗费用过高对他们是雪上加霜。在医保资源公平性的倡导下，更多的患者在临床上可以使用具有良好疗效且价格合理的药物，参保人员合理的用药需求得到了保障。在使用本品后，可以为患者减少疾病带来的痛苦，提高生存质量，保障了患者的基本生活。</a:t>
              </a:r>
              <a:endParaRPr lang="zh-CN" altLang="en-US" sz="1600" dirty="0" smtClean="0">
                <a:solidFill>
                  <a:srgbClr val="122A3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endParaRPr>
            </a:p>
          </p:txBody>
        </p:sp>
        <p:sp>
          <p:nvSpPr>
            <p:cNvPr id="38" name="矩形 37"/>
            <p:cNvSpPr/>
            <p:nvPr>
              <p:custDataLst>
                <p:tags r:id="rId3"/>
              </p:custDataLst>
            </p:nvPr>
          </p:nvSpPr>
          <p:spPr>
            <a:xfrm>
              <a:off x="2820" y="4413"/>
              <a:ext cx="3229" cy="667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b="1" dirty="0" smtClean="0">
                  <a:sym typeface="+mn-ea"/>
                </a:rPr>
                <a:t>符合“保基本”原则</a:t>
              </a:r>
              <a:endParaRPr lang="zh-CN" altLang="en-US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3" name="椭圆 2"/>
            <p:cNvSpPr/>
            <p:nvPr>
              <p:custDataLst>
                <p:tags r:id="rId4"/>
              </p:custDataLst>
            </p:nvPr>
          </p:nvSpPr>
          <p:spPr>
            <a:xfrm>
              <a:off x="1813" y="4643"/>
              <a:ext cx="480" cy="447"/>
            </a:xfrm>
            <a:custGeom>
              <a:avLst/>
              <a:gdLst>
                <a:gd name="T0" fmla="*/ 2356 w 6533"/>
                <a:gd name="T1" fmla="*/ 1983 h 6099"/>
                <a:gd name="T2" fmla="*/ 1269 w 6533"/>
                <a:gd name="T3" fmla="*/ 3356 h 6099"/>
                <a:gd name="T4" fmla="*/ 905 w 6533"/>
                <a:gd name="T5" fmla="*/ 3279 h 6099"/>
                <a:gd name="T6" fmla="*/ 0 w 6533"/>
                <a:gd name="T7" fmla="*/ 4184 h 6099"/>
                <a:gd name="T8" fmla="*/ 905 w 6533"/>
                <a:gd name="T9" fmla="*/ 5090 h 6099"/>
                <a:gd name="T10" fmla="*/ 1811 w 6533"/>
                <a:gd name="T11" fmla="*/ 4184 h 6099"/>
                <a:gd name="T12" fmla="*/ 1628 w 6533"/>
                <a:gd name="T13" fmla="*/ 3639 h 6099"/>
                <a:gd name="T14" fmla="*/ 2715 w 6533"/>
                <a:gd name="T15" fmla="*/ 2266 h 6099"/>
                <a:gd name="T16" fmla="*/ 3037 w 6533"/>
                <a:gd name="T17" fmla="*/ 2378 h 6099"/>
                <a:gd name="T18" fmla="*/ 3037 w 6533"/>
                <a:gd name="T19" fmla="*/ 4318 h 6099"/>
                <a:gd name="T20" fmla="*/ 2360 w 6533"/>
                <a:gd name="T21" fmla="*/ 5194 h 6099"/>
                <a:gd name="T22" fmla="*/ 3265 w 6533"/>
                <a:gd name="T23" fmla="*/ 6099 h 6099"/>
                <a:gd name="T24" fmla="*/ 4171 w 6533"/>
                <a:gd name="T25" fmla="*/ 5194 h 6099"/>
                <a:gd name="T26" fmla="*/ 3493 w 6533"/>
                <a:gd name="T27" fmla="*/ 4318 h 6099"/>
                <a:gd name="T28" fmla="*/ 3493 w 6533"/>
                <a:gd name="T29" fmla="*/ 2379 h 6099"/>
                <a:gd name="T30" fmla="*/ 3805 w 6533"/>
                <a:gd name="T31" fmla="*/ 2272 h 6099"/>
                <a:gd name="T32" fmla="*/ 4893 w 6533"/>
                <a:gd name="T33" fmla="*/ 3652 h 6099"/>
                <a:gd name="T34" fmla="*/ 4719 w 6533"/>
                <a:gd name="T35" fmla="*/ 4186 h 6099"/>
                <a:gd name="T36" fmla="*/ 5624 w 6533"/>
                <a:gd name="T37" fmla="*/ 5091 h 6099"/>
                <a:gd name="T38" fmla="*/ 6533 w 6533"/>
                <a:gd name="T39" fmla="*/ 4184 h 6099"/>
                <a:gd name="T40" fmla="*/ 5628 w 6533"/>
                <a:gd name="T41" fmla="*/ 3279 h 6099"/>
                <a:gd name="T42" fmla="*/ 5251 w 6533"/>
                <a:gd name="T43" fmla="*/ 3362 h 6099"/>
                <a:gd name="T44" fmla="*/ 4169 w 6533"/>
                <a:gd name="T45" fmla="*/ 1991 h 6099"/>
                <a:gd name="T46" fmla="*/ 4468 w 6533"/>
                <a:gd name="T47" fmla="*/ 1200 h 6099"/>
                <a:gd name="T48" fmla="*/ 3268 w 6533"/>
                <a:gd name="T49" fmla="*/ 0 h 6099"/>
                <a:gd name="T50" fmla="*/ 2068 w 6533"/>
                <a:gd name="T51" fmla="*/ 1200 h 6099"/>
                <a:gd name="T52" fmla="*/ 2356 w 6533"/>
                <a:gd name="T53" fmla="*/ 1983 h 6099"/>
                <a:gd name="T54" fmla="*/ 905 w 6533"/>
                <a:gd name="T55" fmla="*/ 4634 h 6099"/>
                <a:gd name="T56" fmla="*/ 457 w 6533"/>
                <a:gd name="T57" fmla="*/ 4186 h 6099"/>
                <a:gd name="T58" fmla="*/ 905 w 6533"/>
                <a:gd name="T59" fmla="*/ 3738 h 6099"/>
                <a:gd name="T60" fmla="*/ 1353 w 6533"/>
                <a:gd name="T61" fmla="*/ 4186 h 6099"/>
                <a:gd name="T62" fmla="*/ 905 w 6533"/>
                <a:gd name="T63" fmla="*/ 4634 h 6099"/>
                <a:gd name="T64" fmla="*/ 3715 w 6533"/>
                <a:gd name="T65" fmla="*/ 5196 h 6099"/>
                <a:gd name="T66" fmla="*/ 3267 w 6533"/>
                <a:gd name="T67" fmla="*/ 5644 h 6099"/>
                <a:gd name="T68" fmla="*/ 2819 w 6533"/>
                <a:gd name="T69" fmla="*/ 5196 h 6099"/>
                <a:gd name="T70" fmla="*/ 3259 w 6533"/>
                <a:gd name="T71" fmla="*/ 4748 h 6099"/>
                <a:gd name="T72" fmla="*/ 3268 w 6533"/>
                <a:gd name="T73" fmla="*/ 4748 h 6099"/>
                <a:gd name="T74" fmla="*/ 3277 w 6533"/>
                <a:gd name="T75" fmla="*/ 4748 h 6099"/>
                <a:gd name="T76" fmla="*/ 3715 w 6533"/>
                <a:gd name="T77" fmla="*/ 5196 h 6099"/>
                <a:gd name="T78" fmla="*/ 6076 w 6533"/>
                <a:gd name="T79" fmla="*/ 4184 h 6099"/>
                <a:gd name="T80" fmla="*/ 5628 w 6533"/>
                <a:gd name="T81" fmla="*/ 4632 h 6099"/>
                <a:gd name="T82" fmla="*/ 5180 w 6533"/>
                <a:gd name="T83" fmla="*/ 4184 h 6099"/>
                <a:gd name="T84" fmla="*/ 5628 w 6533"/>
                <a:gd name="T85" fmla="*/ 3736 h 6099"/>
                <a:gd name="T86" fmla="*/ 6076 w 6533"/>
                <a:gd name="T87" fmla="*/ 4184 h 6099"/>
                <a:gd name="T88" fmla="*/ 3267 w 6533"/>
                <a:gd name="T89" fmla="*/ 458 h 6099"/>
                <a:gd name="T90" fmla="*/ 4009 w 6533"/>
                <a:gd name="T91" fmla="*/ 1200 h 6099"/>
                <a:gd name="T92" fmla="*/ 3267 w 6533"/>
                <a:gd name="T93" fmla="*/ 1943 h 6099"/>
                <a:gd name="T94" fmla="*/ 2524 w 6533"/>
                <a:gd name="T95" fmla="*/ 1200 h 6099"/>
                <a:gd name="T96" fmla="*/ 3267 w 6533"/>
                <a:gd name="T97" fmla="*/ 458 h 60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6533" h="6099">
                  <a:moveTo>
                    <a:pt x="2356" y="1983"/>
                  </a:moveTo>
                  <a:lnTo>
                    <a:pt x="1269" y="3356"/>
                  </a:lnTo>
                  <a:cubicBezTo>
                    <a:pt x="1157" y="3307"/>
                    <a:pt x="1035" y="3279"/>
                    <a:pt x="905" y="3279"/>
                  </a:cubicBezTo>
                  <a:cubicBezTo>
                    <a:pt x="407" y="3279"/>
                    <a:pt x="0" y="3686"/>
                    <a:pt x="0" y="4184"/>
                  </a:cubicBezTo>
                  <a:cubicBezTo>
                    <a:pt x="0" y="4683"/>
                    <a:pt x="407" y="5090"/>
                    <a:pt x="905" y="5090"/>
                  </a:cubicBezTo>
                  <a:cubicBezTo>
                    <a:pt x="1404" y="5090"/>
                    <a:pt x="1811" y="4683"/>
                    <a:pt x="1811" y="4184"/>
                  </a:cubicBezTo>
                  <a:cubicBezTo>
                    <a:pt x="1811" y="3980"/>
                    <a:pt x="1743" y="3791"/>
                    <a:pt x="1628" y="3639"/>
                  </a:cubicBezTo>
                  <a:lnTo>
                    <a:pt x="2715" y="2266"/>
                  </a:lnTo>
                  <a:cubicBezTo>
                    <a:pt x="2815" y="2318"/>
                    <a:pt x="2924" y="2356"/>
                    <a:pt x="3037" y="2378"/>
                  </a:cubicBezTo>
                  <a:lnTo>
                    <a:pt x="3037" y="4318"/>
                  </a:lnTo>
                  <a:cubicBezTo>
                    <a:pt x="2648" y="4419"/>
                    <a:pt x="2360" y="4774"/>
                    <a:pt x="2360" y="5194"/>
                  </a:cubicBezTo>
                  <a:cubicBezTo>
                    <a:pt x="2360" y="5694"/>
                    <a:pt x="2767" y="6099"/>
                    <a:pt x="3265" y="6099"/>
                  </a:cubicBezTo>
                  <a:cubicBezTo>
                    <a:pt x="3764" y="6099"/>
                    <a:pt x="4171" y="5692"/>
                    <a:pt x="4171" y="5194"/>
                  </a:cubicBezTo>
                  <a:cubicBezTo>
                    <a:pt x="4171" y="4774"/>
                    <a:pt x="3883" y="4419"/>
                    <a:pt x="3493" y="4318"/>
                  </a:cubicBezTo>
                  <a:lnTo>
                    <a:pt x="3493" y="2379"/>
                  </a:lnTo>
                  <a:cubicBezTo>
                    <a:pt x="3604" y="2358"/>
                    <a:pt x="3708" y="2322"/>
                    <a:pt x="3805" y="2272"/>
                  </a:cubicBezTo>
                  <a:lnTo>
                    <a:pt x="4893" y="3652"/>
                  </a:lnTo>
                  <a:cubicBezTo>
                    <a:pt x="4784" y="3802"/>
                    <a:pt x="4719" y="3986"/>
                    <a:pt x="4719" y="4186"/>
                  </a:cubicBezTo>
                  <a:cubicBezTo>
                    <a:pt x="4719" y="4684"/>
                    <a:pt x="5125" y="5091"/>
                    <a:pt x="5624" y="5091"/>
                  </a:cubicBezTo>
                  <a:cubicBezTo>
                    <a:pt x="6123" y="5091"/>
                    <a:pt x="6533" y="4684"/>
                    <a:pt x="6533" y="4184"/>
                  </a:cubicBezTo>
                  <a:cubicBezTo>
                    <a:pt x="6533" y="3686"/>
                    <a:pt x="6127" y="3279"/>
                    <a:pt x="5628" y="3279"/>
                  </a:cubicBezTo>
                  <a:cubicBezTo>
                    <a:pt x="5493" y="3279"/>
                    <a:pt x="5365" y="3308"/>
                    <a:pt x="5251" y="3362"/>
                  </a:cubicBezTo>
                  <a:lnTo>
                    <a:pt x="4169" y="1991"/>
                  </a:lnTo>
                  <a:cubicBezTo>
                    <a:pt x="4355" y="1779"/>
                    <a:pt x="4468" y="1503"/>
                    <a:pt x="4468" y="1200"/>
                  </a:cubicBezTo>
                  <a:cubicBezTo>
                    <a:pt x="4468" y="539"/>
                    <a:pt x="3929" y="0"/>
                    <a:pt x="3268" y="0"/>
                  </a:cubicBezTo>
                  <a:cubicBezTo>
                    <a:pt x="2607" y="0"/>
                    <a:pt x="2068" y="539"/>
                    <a:pt x="2068" y="1200"/>
                  </a:cubicBezTo>
                  <a:cubicBezTo>
                    <a:pt x="2067" y="1499"/>
                    <a:pt x="2176" y="1772"/>
                    <a:pt x="2356" y="1983"/>
                  </a:cubicBezTo>
                  <a:close/>
                  <a:moveTo>
                    <a:pt x="905" y="4634"/>
                  </a:moveTo>
                  <a:cubicBezTo>
                    <a:pt x="659" y="4634"/>
                    <a:pt x="457" y="4432"/>
                    <a:pt x="457" y="4186"/>
                  </a:cubicBezTo>
                  <a:cubicBezTo>
                    <a:pt x="457" y="3939"/>
                    <a:pt x="659" y="3738"/>
                    <a:pt x="905" y="3738"/>
                  </a:cubicBezTo>
                  <a:cubicBezTo>
                    <a:pt x="1152" y="3738"/>
                    <a:pt x="1353" y="3939"/>
                    <a:pt x="1353" y="4186"/>
                  </a:cubicBezTo>
                  <a:cubicBezTo>
                    <a:pt x="1353" y="4432"/>
                    <a:pt x="1153" y="4634"/>
                    <a:pt x="905" y="4634"/>
                  </a:cubicBezTo>
                  <a:close/>
                  <a:moveTo>
                    <a:pt x="3715" y="5196"/>
                  </a:moveTo>
                  <a:cubicBezTo>
                    <a:pt x="3715" y="5443"/>
                    <a:pt x="3513" y="5644"/>
                    <a:pt x="3267" y="5644"/>
                  </a:cubicBezTo>
                  <a:cubicBezTo>
                    <a:pt x="3020" y="5644"/>
                    <a:pt x="2819" y="5443"/>
                    <a:pt x="2819" y="5196"/>
                  </a:cubicBezTo>
                  <a:cubicBezTo>
                    <a:pt x="2819" y="4952"/>
                    <a:pt x="3015" y="4754"/>
                    <a:pt x="3259" y="4748"/>
                  </a:cubicBezTo>
                  <a:lnTo>
                    <a:pt x="3268" y="4748"/>
                  </a:lnTo>
                  <a:lnTo>
                    <a:pt x="3277" y="4748"/>
                  </a:lnTo>
                  <a:cubicBezTo>
                    <a:pt x="3519" y="4752"/>
                    <a:pt x="3715" y="4952"/>
                    <a:pt x="3715" y="5196"/>
                  </a:cubicBezTo>
                  <a:close/>
                  <a:moveTo>
                    <a:pt x="6076" y="4184"/>
                  </a:moveTo>
                  <a:cubicBezTo>
                    <a:pt x="6076" y="4431"/>
                    <a:pt x="5875" y="4632"/>
                    <a:pt x="5628" y="4632"/>
                  </a:cubicBezTo>
                  <a:cubicBezTo>
                    <a:pt x="5381" y="4632"/>
                    <a:pt x="5180" y="4431"/>
                    <a:pt x="5180" y="4184"/>
                  </a:cubicBezTo>
                  <a:cubicBezTo>
                    <a:pt x="5180" y="3938"/>
                    <a:pt x="5381" y="3736"/>
                    <a:pt x="5628" y="3736"/>
                  </a:cubicBezTo>
                  <a:cubicBezTo>
                    <a:pt x="5875" y="3736"/>
                    <a:pt x="6076" y="3938"/>
                    <a:pt x="6076" y="4184"/>
                  </a:cubicBezTo>
                  <a:close/>
                  <a:moveTo>
                    <a:pt x="3267" y="458"/>
                  </a:moveTo>
                  <a:cubicBezTo>
                    <a:pt x="3676" y="458"/>
                    <a:pt x="4009" y="791"/>
                    <a:pt x="4009" y="1200"/>
                  </a:cubicBezTo>
                  <a:cubicBezTo>
                    <a:pt x="4009" y="1610"/>
                    <a:pt x="3676" y="1943"/>
                    <a:pt x="3267" y="1943"/>
                  </a:cubicBezTo>
                  <a:cubicBezTo>
                    <a:pt x="2857" y="1943"/>
                    <a:pt x="2524" y="1610"/>
                    <a:pt x="2524" y="1200"/>
                  </a:cubicBezTo>
                  <a:cubicBezTo>
                    <a:pt x="2524" y="791"/>
                    <a:pt x="2857" y="458"/>
                    <a:pt x="3267" y="45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73100" sx="102000" sy="102000" algn="ctr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grpSp>
        <p:nvGrpSpPr>
          <p:cNvPr id="9" name="组合 8"/>
          <p:cNvGrpSpPr/>
          <p:nvPr/>
        </p:nvGrpSpPr>
        <p:grpSpPr>
          <a:xfrm>
            <a:off x="862965" y="3087370"/>
            <a:ext cx="9589770" cy="1599565"/>
            <a:chOff x="1549" y="6259"/>
            <a:chExt cx="15102" cy="2519"/>
          </a:xfrm>
        </p:grpSpPr>
        <p:sp>
          <p:nvSpPr>
            <p:cNvPr id="36" name="椭圆 35"/>
            <p:cNvSpPr/>
            <p:nvPr>
              <p:custDataLst>
                <p:tags r:id="rId5"/>
              </p:custDataLst>
            </p:nvPr>
          </p:nvSpPr>
          <p:spPr>
            <a:xfrm>
              <a:off x="1549" y="6259"/>
              <a:ext cx="1007" cy="1007"/>
            </a:xfrm>
            <a:prstGeom prst="ellipse">
              <a:avLst/>
            </a:prstGeom>
            <a:solidFill>
              <a:srgbClr val="75B5CC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0" name="矩形 39"/>
            <p:cNvSpPr/>
            <p:nvPr>
              <p:custDataLst>
                <p:tags r:id="rId6"/>
              </p:custDataLst>
            </p:nvPr>
          </p:nvSpPr>
          <p:spPr>
            <a:xfrm>
              <a:off x="2818" y="6890"/>
              <a:ext cx="13833" cy="1888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 indent="457200" algn="just" fontAlgn="auto">
                <a:lnSpc>
                  <a:spcPct val="150000"/>
                </a:lnSpc>
              </a:pPr>
              <a:r>
                <a:rPr lang="zh-CN" altLang="en-US" sz="1600" dirty="0" smtClean="0">
                  <a:solidFill>
                    <a:srgbClr val="122A3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临床中，慢性肾病患者，缺少更安全有效的氨基酸制剂。本品作为肾病治疗型氨基酸药物，用于肾脏病的全部周期，增加了药品目录中用于肾病的氨基酸制剂，为肾病</a:t>
              </a:r>
              <a:r>
                <a:rPr lang="zh-CN" altLang="en-US" sz="1600" dirty="0" smtClean="0">
                  <a:solidFill>
                    <a:srgbClr val="122A3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患者中</a:t>
              </a:r>
              <a:r>
                <a:rPr lang="zh-CN" altLang="en-US" sz="1600" dirty="0" smtClean="0">
                  <a:solidFill>
                    <a:srgbClr val="122A3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营养不良人群的治疗提供了更安全有效的氨基酸制剂。</a:t>
              </a:r>
              <a:endParaRPr lang="zh-CN" altLang="en-US" sz="1600" dirty="0" smtClean="0">
                <a:solidFill>
                  <a:srgbClr val="122A3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endParaRPr>
            </a:p>
          </p:txBody>
        </p:sp>
        <p:sp>
          <p:nvSpPr>
            <p:cNvPr id="41" name="矩形 40"/>
            <p:cNvSpPr/>
            <p:nvPr>
              <p:custDataLst>
                <p:tags r:id="rId7"/>
              </p:custDataLst>
            </p:nvPr>
          </p:nvSpPr>
          <p:spPr>
            <a:xfrm>
              <a:off x="2820" y="6342"/>
              <a:ext cx="3229" cy="667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b="1" dirty="0" smtClean="0">
                  <a:sym typeface="+mn-ea"/>
                </a:rPr>
                <a:t>弥补目录短板</a:t>
              </a:r>
              <a:endParaRPr lang="zh-CN" altLang="en-US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4" name="椭圆 2"/>
            <p:cNvSpPr/>
            <p:nvPr>
              <p:custDataLst>
                <p:tags r:id="rId8"/>
              </p:custDataLst>
            </p:nvPr>
          </p:nvSpPr>
          <p:spPr>
            <a:xfrm>
              <a:off x="1813" y="6558"/>
              <a:ext cx="480" cy="447"/>
            </a:xfrm>
            <a:custGeom>
              <a:avLst/>
              <a:gdLst>
                <a:gd name="T0" fmla="*/ 2356 w 6533"/>
                <a:gd name="T1" fmla="*/ 1983 h 6099"/>
                <a:gd name="T2" fmla="*/ 1269 w 6533"/>
                <a:gd name="T3" fmla="*/ 3356 h 6099"/>
                <a:gd name="T4" fmla="*/ 905 w 6533"/>
                <a:gd name="T5" fmla="*/ 3279 h 6099"/>
                <a:gd name="T6" fmla="*/ 0 w 6533"/>
                <a:gd name="T7" fmla="*/ 4184 h 6099"/>
                <a:gd name="T8" fmla="*/ 905 w 6533"/>
                <a:gd name="T9" fmla="*/ 5090 h 6099"/>
                <a:gd name="T10" fmla="*/ 1811 w 6533"/>
                <a:gd name="T11" fmla="*/ 4184 h 6099"/>
                <a:gd name="T12" fmla="*/ 1628 w 6533"/>
                <a:gd name="T13" fmla="*/ 3639 h 6099"/>
                <a:gd name="T14" fmla="*/ 2715 w 6533"/>
                <a:gd name="T15" fmla="*/ 2266 h 6099"/>
                <a:gd name="T16" fmla="*/ 3037 w 6533"/>
                <a:gd name="T17" fmla="*/ 2378 h 6099"/>
                <a:gd name="T18" fmla="*/ 3037 w 6533"/>
                <a:gd name="T19" fmla="*/ 4318 h 6099"/>
                <a:gd name="T20" fmla="*/ 2360 w 6533"/>
                <a:gd name="T21" fmla="*/ 5194 h 6099"/>
                <a:gd name="T22" fmla="*/ 3265 w 6533"/>
                <a:gd name="T23" fmla="*/ 6099 h 6099"/>
                <a:gd name="T24" fmla="*/ 4171 w 6533"/>
                <a:gd name="T25" fmla="*/ 5194 h 6099"/>
                <a:gd name="T26" fmla="*/ 3493 w 6533"/>
                <a:gd name="T27" fmla="*/ 4318 h 6099"/>
                <a:gd name="T28" fmla="*/ 3493 w 6533"/>
                <a:gd name="T29" fmla="*/ 2379 h 6099"/>
                <a:gd name="T30" fmla="*/ 3805 w 6533"/>
                <a:gd name="T31" fmla="*/ 2272 h 6099"/>
                <a:gd name="T32" fmla="*/ 4893 w 6533"/>
                <a:gd name="T33" fmla="*/ 3652 h 6099"/>
                <a:gd name="T34" fmla="*/ 4719 w 6533"/>
                <a:gd name="T35" fmla="*/ 4186 h 6099"/>
                <a:gd name="T36" fmla="*/ 5624 w 6533"/>
                <a:gd name="T37" fmla="*/ 5091 h 6099"/>
                <a:gd name="T38" fmla="*/ 6533 w 6533"/>
                <a:gd name="T39" fmla="*/ 4184 h 6099"/>
                <a:gd name="T40" fmla="*/ 5628 w 6533"/>
                <a:gd name="T41" fmla="*/ 3279 h 6099"/>
                <a:gd name="T42" fmla="*/ 5251 w 6533"/>
                <a:gd name="T43" fmla="*/ 3362 h 6099"/>
                <a:gd name="T44" fmla="*/ 4169 w 6533"/>
                <a:gd name="T45" fmla="*/ 1991 h 6099"/>
                <a:gd name="T46" fmla="*/ 4468 w 6533"/>
                <a:gd name="T47" fmla="*/ 1200 h 6099"/>
                <a:gd name="T48" fmla="*/ 3268 w 6533"/>
                <a:gd name="T49" fmla="*/ 0 h 6099"/>
                <a:gd name="T50" fmla="*/ 2068 w 6533"/>
                <a:gd name="T51" fmla="*/ 1200 h 6099"/>
                <a:gd name="T52" fmla="*/ 2356 w 6533"/>
                <a:gd name="T53" fmla="*/ 1983 h 6099"/>
                <a:gd name="T54" fmla="*/ 905 w 6533"/>
                <a:gd name="T55" fmla="*/ 4634 h 6099"/>
                <a:gd name="T56" fmla="*/ 457 w 6533"/>
                <a:gd name="T57" fmla="*/ 4186 h 6099"/>
                <a:gd name="T58" fmla="*/ 905 w 6533"/>
                <a:gd name="T59" fmla="*/ 3738 h 6099"/>
                <a:gd name="T60" fmla="*/ 1353 w 6533"/>
                <a:gd name="T61" fmla="*/ 4186 h 6099"/>
                <a:gd name="T62" fmla="*/ 905 w 6533"/>
                <a:gd name="T63" fmla="*/ 4634 h 6099"/>
                <a:gd name="T64" fmla="*/ 3715 w 6533"/>
                <a:gd name="T65" fmla="*/ 5196 h 6099"/>
                <a:gd name="T66" fmla="*/ 3267 w 6533"/>
                <a:gd name="T67" fmla="*/ 5644 h 6099"/>
                <a:gd name="T68" fmla="*/ 2819 w 6533"/>
                <a:gd name="T69" fmla="*/ 5196 h 6099"/>
                <a:gd name="T70" fmla="*/ 3259 w 6533"/>
                <a:gd name="T71" fmla="*/ 4748 h 6099"/>
                <a:gd name="T72" fmla="*/ 3268 w 6533"/>
                <a:gd name="T73" fmla="*/ 4748 h 6099"/>
                <a:gd name="T74" fmla="*/ 3277 w 6533"/>
                <a:gd name="T75" fmla="*/ 4748 h 6099"/>
                <a:gd name="T76" fmla="*/ 3715 w 6533"/>
                <a:gd name="T77" fmla="*/ 5196 h 6099"/>
                <a:gd name="T78" fmla="*/ 6076 w 6533"/>
                <a:gd name="T79" fmla="*/ 4184 h 6099"/>
                <a:gd name="T80" fmla="*/ 5628 w 6533"/>
                <a:gd name="T81" fmla="*/ 4632 h 6099"/>
                <a:gd name="T82" fmla="*/ 5180 w 6533"/>
                <a:gd name="T83" fmla="*/ 4184 h 6099"/>
                <a:gd name="T84" fmla="*/ 5628 w 6533"/>
                <a:gd name="T85" fmla="*/ 3736 h 6099"/>
                <a:gd name="T86" fmla="*/ 6076 w 6533"/>
                <a:gd name="T87" fmla="*/ 4184 h 6099"/>
                <a:gd name="T88" fmla="*/ 3267 w 6533"/>
                <a:gd name="T89" fmla="*/ 458 h 6099"/>
                <a:gd name="T90" fmla="*/ 4009 w 6533"/>
                <a:gd name="T91" fmla="*/ 1200 h 6099"/>
                <a:gd name="T92" fmla="*/ 3267 w 6533"/>
                <a:gd name="T93" fmla="*/ 1943 h 6099"/>
                <a:gd name="T94" fmla="*/ 2524 w 6533"/>
                <a:gd name="T95" fmla="*/ 1200 h 6099"/>
                <a:gd name="T96" fmla="*/ 3267 w 6533"/>
                <a:gd name="T97" fmla="*/ 458 h 60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6533" h="6099">
                  <a:moveTo>
                    <a:pt x="2356" y="1983"/>
                  </a:moveTo>
                  <a:lnTo>
                    <a:pt x="1269" y="3356"/>
                  </a:lnTo>
                  <a:cubicBezTo>
                    <a:pt x="1157" y="3307"/>
                    <a:pt x="1035" y="3279"/>
                    <a:pt x="905" y="3279"/>
                  </a:cubicBezTo>
                  <a:cubicBezTo>
                    <a:pt x="407" y="3279"/>
                    <a:pt x="0" y="3686"/>
                    <a:pt x="0" y="4184"/>
                  </a:cubicBezTo>
                  <a:cubicBezTo>
                    <a:pt x="0" y="4683"/>
                    <a:pt x="407" y="5090"/>
                    <a:pt x="905" y="5090"/>
                  </a:cubicBezTo>
                  <a:cubicBezTo>
                    <a:pt x="1404" y="5090"/>
                    <a:pt x="1811" y="4683"/>
                    <a:pt x="1811" y="4184"/>
                  </a:cubicBezTo>
                  <a:cubicBezTo>
                    <a:pt x="1811" y="3980"/>
                    <a:pt x="1743" y="3791"/>
                    <a:pt x="1628" y="3639"/>
                  </a:cubicBezTo>
                  <a:lnTo>
                    <a:pt x="2715" y="2266"/>
                  </a:lnTo>
                  <a:cubicBezTo>
                    <a:pt x="2815" y="2318"/>
                    <a:pt x="2924" y="2356"/>
                    <a:pt x="3037" y="2378"/>
                  </a:cubicBezTo>
                  <a:lnTo>
                    <a:pt x="3037" y="4318"/>
                  </a:lnTo>
                  <a:cubicBezTo>
                    <a:pt x="2648" y="4419"/>
                    <a:pt x="2360" y="4774"/>
                    <a:pt x="2360" y="5194"/>
                  </a:cubicBezTo>
                  <a:cubicBezTo>
                    <a:pt x="2360" y="5694"/>
                    <a:pt x="2767" y="6099"/>
                    <a:pt x="3265" y="6099"/>
                  </a:cubicBezTo>
                  <a:cubicBezTo>
                    <a:pt x="3764" y="6099"/>
                    <a:pt x="4171" y="5692"/>
                    <a:pt x="4171" y="5194"/>
                  </a:cubicBezTo>
                  <a:cubicBezTo>
                    <a:pt x="4171" y="4774"/>
                    <a:pt x="3883" y="4419"/>
                    <a:pt x="3493" y="4318"/>
                  </a:cubicBezTo>
                  <a:lnTo>
                    <a:pt x="3493" y="2379"/>
                  </a:lnTo>
                  <a:cubicBezTo>
                    <a:pt x="3604" y="2358"/>
                    <a:pt x="3708" y="2322"/>
                    <a:pt x="3805" y="2272"/>
                  </a:cubicBezTo>
                  <a:lnTo>
                    <a:pt x="4893" y="3652"/>
                  </a:lnTo>
                  <a:cubicBezTo>
                    <a:pt x="4784" y="3802"/>
                    <a:pt x="4719" y="3986"/>
                    <a:pt x="4719" y="4186"/>
                  </a:cubicBezTo>
                  <a:cubicBezTo>
                    <a:pt x="4719" y="4684"/>
                    <a:pt x="5125" y="5091"/>
                    <a:pt x="5624" y="5091"/>
                  </a:cubicBezTo>
                  <a:cubicBezTo>
                    <a:pt x="6123" y="5091"/>
                    <a:pt x="6533" y="4684"/>
                    <a:pt x="6533" y="4184"/>
                  </a:cubicBezTo>
                  <a:cubicBezTo>
                    <a:pt x="6533" y="3686"/>
                    <a:pt x="6127" y="3279"/>
                    <a:pt x="5628" y="3279"/>
                  </a:cubicBezTo>
                  <a:cubicBezTo>
                    <a:pt x="5493" y="3279"/>
                    <a:pt x="5365" y="3308"/>
                    <a:pt x="5251" y="3362"/>
                  </a:cubicBezTo>
                  <a:lnTo>
                    <a:pt x="4169" y="1991"/>
                  </a:lnTo>
                  <a:cubicBezTo>
                    <a:pt x="4355" y="1779"/>
                    <a:pt x="4468" y="1503"/>
                    <a:pt x="4468" y="1200"/>
                  </a:cubicBezTo>
                  <a:cubicBezTo>
                    <a:pt x="4468" y="539"/>
                    <a:pt x="3929" y="0"/>
                    <a:pt x="3268" y="0"/>
                  </a:cubicBezTo>
                  <a:cubicBezTo>
                    <a:pt x="2607" y="0"/>
                    <a:pt x="2068" y="539"/>
                    <a:pt x="2068" y="1200"/>
                  </a:cubicBezTo>
                  <a:cubicBezTo>
                    <a:pt x="2067" y="1499"/>
                    <a:pt x="2176" y="1772"/>
                    <a:pt x="2356" y="1983"/>
                  </a:cubicBezTo>
                  <a:close/>
                  <a:moveTo>
                    <a:pt x="905" y="4634"/>
                  </a:moveTo>
                  <a:cubicBezTo>
                    <a:pt x="659" y="4634"/>
                    <a:pt x="457" y="4432"/>
                    <a:pt x="457" y="4186"/>
                  </a:cubicBezTo>
                  <a:cubicBezTo>
                    <a:pt x="457" y="3939"/>
                    <a:pt x="659" y="3738"/>
                    <a:pt x="905" y="3738"/>
                  </a:cubicBezTo>
                  <a:cubicBezTo>
                    <a:pt x="1152" y="3738"/>
                    <a:pt x="1353" y="3939"/>
                    <a:pt x="1353" y="4186"/>
                  </a:cubicBezTo>
                  <a:cubicBezTo>
                    <a:pt x="1353" y="4432"/>
                    <a:pt x="1153" y="4634"/>
                    <a:pt x="905" y="4634"/>
                  </a:cubicBezTo>
                  <a:close/>
                  <a:moveTo>
                    <a:pt x="3715" y="5196"/>
                  </a:moveTo>
                  <a:cubicBezTo>
                    <a:pt x="3715" y="5443"/>
                    <a:pt x="3513" y="5644"/>
                    <a:pt x="3267" y="5644"/>
                  </a:cubicBezTo>
                  <a:cubicBezTo>
                    <a:pt x="3020" y="5644"/>
                    <a:pt x="2819" y="5443"/>
                    <a:pt x="2819" y="5196"/>
                  </a:cubicBezTo>
                  <a:cubicBezTo>
                    <a:pt x="2819" y="4952"/>
                    <a:pt x="3015" y="4754"/>
                    <a:pt x="3259" y="4748"/>
                  </a:cubicBezTo>
                  <a:lnTo>
                    <a:pt x="3268" y="4748"/>
                  </a:lnTo>
                  <a:lnTo>
                    <a:pt x="3277" y="4748"/>
                  </a:lnTo>
                  <a:cubicBezTo>
                    <a:pt x="3519" y="4752"/>
                    <a:pt x="3715" y="4952"/>
                    <a:pt x="3715" y="5196"/>
                  </a:cubicBezTo>
                  <a:close/>
                  <a:moveTo>
                    <a:pt x="6076" y="4184"/>
                  </a:moveTo>
                  <a:cubicBezTo>
                    <a:pt x="6076" y="4431"/>
                    <a:pt x="5875" y="4632"/>
                    <a:pt x="5628" y="4632"/>
                  </a:cubicBezTo>
                  <a:cubicBezTo>
                    <a:pt x="5381" y="4632"/>
                    <a:pt x="5180" y="4431"/>
                    <a:pt x="5180" y="4184"/>
                  </a:cubicBezTo>
                  <a:cubicBezTo>
                    <a:pt x="5180" y="3938"/>
                    <a:pt x="5381" y="3736"/>
                    <a:pt x="5628" y="3736"/>
                  </a:cubicBezTo>
                  <a:cubicBezTo>
                    <a:pt x="5875" y="3736"/>
                    <a:pt x="6076" y="3938"/>
                    <a:pt x="6076" y="4184"/>
                  </a:cubicBezTo>
                  <a:close/>
                  <a:moveTo>
                    <a:pt x="3267" y="458"/>
                  </a:moveTo>
                  <a:cubicBezTo>
                    <a:pt x="3676" y="458"/>
                    <a:pt x="4009" y="791"/>
                    <a:pt x="4009" y="1200"/>
                  </a:cubicBezTo>
                  <a:cubicBezTo>
                    <a:pt x="4009" y="1610"/>
                    <a:pt x="3676" y="1943"/>
                    <a:pt x="3267" y="1943"/>
                  </a:cubicBezTo>
                  <a:cubicBezTo>
                    <a:pt x="2857" y="1943"/>
                    <a:pt x="2524" y="1610"/>
                    <a:pt x="2524" y="1200"/>
                  </a:cubicBezTo>
                  <a:cubicBezTo>
                    <a:pt x="2524" y="791"/>
                    <a:pt x="2857" y="458"/>
                    <a:pt x="3267" y="45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73100" sx="102000" sy="102000" algn="ctr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862965" y="5073650"/>
            <a:ext cx="9589770" cy="1212215"/>
            <a:chOff x="1549" y="6259"/>
            <a:chExt cx="15102" cy="1909"/>
          </a:xfrm>
        </p:grpSpPr>
        <p:sp>
          <p:nvSpPr>
            <p:cNvPr id="11" name="椭圆 10"/>
            <p:cNvSpPr/>
            <p:nvPr>
              <p:custDataLst>
                <p:tags r:id="rId9"/>
              </p:custDataLst>
            </p:nvPr>
          </p:nvSpPr>
          <p:spPr>
            <a:xfrm>
              <a:off x="1549" y="6259"/>
              <a:ext cx="1007" cy="1007"/>
            </a:xfrm>
            <a:prstGeom prst="ellipse">
              <a:avLst/>
            </a:prstGeom>
            <a:solidFill>
              <a:srgbClr val="75B5CC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2" name="矩形 11"/>
            <p:cNvSpPr/>
            <p:nvPr>
              <p:custDataLst>
                <p:tags r:id="rId10"/>
              </p:custDataLst>
            </p:nvPr>
          </p:nvSpPr>
          <p:spPr>
            <a:xfrm>
              <a:off x="2820" y="6861"/>
              <a:ext cx="13831" cy="1307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 indent="457200" algn="just" fontAlgn="auto">
                <a:lnSpc>
                  <a:spcPct val="150000"/>
                </a:lnSpc>
              </a:pPr>
              <a:r>
                <a:rPr lang="zh-CN" altLang="en-US" sz="1600" dirty="0" smtClean="0">
                  <a:solidFill>
                    <a:srgbClr val="122A3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该品适应症明确、用法用量详尽，在临床得到合理应用的情况下，将对患者的营养状况的改善和疾病的预后提供极大的帮助，患者用药依从性高，临床管理更便利。</a:t>
              </a:r>
              <a:endParaRPr lang="zh-CN" altLang="en-US" sz="1600" dirty="0" smtClean="0">
                <a:solidFill>
                  <a:srgbClr val="122A3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endParaRPr>
            </a:p>
          </p:txBody>
        </p:sp>
        <p:sp>
          <p:nvSpPr>
            <p:cNvPr id="13" name="矩形 12"/>
            <p:cNvSpPr/>
            <p:nvPr>
              <p:custDataLst>
                <p:tags r:id="rId11"/>
              </p:custDataLst>
            </p:nvPr>
          </p:nvSpPr>
          <p:spPr>
            <a:xfrm>
              <a:off x="2820" y="6342"/>
              <a:ext cx="3229" cy="580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/>
              <a:r>
                <a:rPr lang="zh-CN" altLang="en-US" b="1" dirty="0" smtClean="0">
                  <a:sym typeface="+mn-ea"/>
                </a:rPr>
                <a:t>临床管理难度</a:t>
              </a:r>
              <a:endParaRPr lang="zh-CN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ea"/>
              </a:endParaRPr>
            </a:p>
          </p:txBody>
        </p:sp>
        <p:sp>
          <p:nvSpPr>
            <p:cNvPr id="14" name="椭圆 2"/>
            <p:cNvSpPr/>
            <p:nvPr>
              <p:custDataLst>
                <p:tags r:id="rId12"/>
              </p:custDataLst>
            </p:nvPr>
          </p:nvSpPr>
          <p:spPr>
            <a:xfrm>
              <a:off x="1813" y="6558"/>
              <a:ext cx="480" cy="447"/>
            </a:xfrm>
            <a:custGeom>
              <a:avLst/>
              <a:gdLst>
                <a:gd name="T0" fmla="*/ 2356 w 6533"/>
                <a:gd name="T1" fmla="*/ 1983 h 6099"/>
                <a:gd name="T2" fmla="*/ 1269 w 6533"/>
                <a:gd name="T3" fmla="*/ 3356 h 6099"/>
                <a:gd name="T4" fmla="*/ 905 w 6533"/>
                <a:gd name="T5" fmla="*/ 3279 h 6099"/>
                <a:gd name="T6" fmla="*/ 0 w 6533"/>
                <a:gd name="T7" fmla="*/ 4184 h 6099"/>
                <a:gd name="T8" fmla="*/ 905 w 6533"/>
                <a:gd name="T9" fmla="*/ 5090 h 6099"/>
                <a:gd name="T10" fmla="*/ 1811 w 6533"/>
                <a:gd name="T11" fmla="*/ 4184 h 6099"/>
                <a:gd name="T12" fmla="*/ 1628 w 6533"/>
                <a:gd name="T13" fmla="*/ 3639 h 6099"/>
                <a:gd name="T14" fmla="*/ 2715 w 6533"/>
                <a:gd name="T15" fmla="*/ 2266 h 6099"/>
                <a:gd name="T16" fmla="*/ 3037 w 6533"/>
                <a:gd name="T17" fmla="*/ 2378 h 6099"/>
                <a:gd name="T18" fmla="*/ 3037 w 6533"/>
                <a:gd name="T19" fmla="*/ 4318 h 6099"/>
                <a:gd name="T20" fmla="*/ 2360 w 6533"/>
                <a:gd name="T21" fmla="*/ 5194 h 6099"/>
                <a:gd name="T22" fmla="*/ 3265 w 6533"/>
                <a:gd name="T23" fmla="*/ 6099 h 6099"/>
                <a:gd name="T24" fmla="*/ 4171 w 6533"/>
                <a:gd name="T25" fmla="*/ 5194 h 6099"/>
                <a:gd name="T26" fmla="*/ 3493 w 6533"/>
                <a:gd name="T27" fmla="*/ 4318 h 6099"/>
                <a:gd name="T28" fmla="*/ 3493 w 6533"/>
                <a:gd name="T29" fmla="*/ 2379 h 6099"/>
                <a:gd name="T30" fmla="*/ 3805 w 6533"/>
                <a:gd name="T31" fmla="*/ 2272 h 6099"/>
                <a:gd name="T32" fmla="*/ 4893 w 6533"/>
                <a:gd name="T33" fmla="*/ 3652 h 6099"/>
                <a:gd name="T34" fmla="*/ 4719 w 6533"/>
                <a:gd name="T35" fmla="*/ 4186 h 6099"/>
                <a:gd name="T36" fmla="*/ 5624 w 6533"/>
                <a:gd name="T37" fmla="*/ 5091 h 6099"/>
                <a:gd name="T38" fmla="*/ 6533 w 6533"/>
                <a:gd name="T39" fmla="*/ 4184 h 6099"/>
                <a:gd name="T40" fmla="*/ 5628 w 6533"/>
                <a:gd name="T41" fmla="*/ 3279 h 6099"/>
                <a:gd name="T42" fmla="*/ 5251 w 6533"/>
                <a:gd name="T43" fmla="*/ 3362 h 6099"/>
                <a:gd name="T44" fmla="*/ 4169 w 6533"/>
                <a:gd name="T45" fmla="*/ 1991 h 6099"/>
                <a:gd name="T46" fmla="*/ 4468 w 6533"/>
                <a:gd name="T47" fmla="*/ 1200 h 6099"/>
                <a:gd name="T48" fmla="*/ 3268 w 6533"/>
                <a:gd name="T49" fmla="*/ 0 h 6099"/>
                <a:gd name="T50" fmla="*/ 2068 w 6533"/>
                <a:gd name="T51" fmla="*/ 1200 h 6099"/>
                <a:gd name="T52" fmla="*/ 2356 w 6533"/>
                <a:gd name="T53" fmla="*/ 1983 h 6099"/>
                <a:gd name="T54" fmla="*/ 905 w 6533"/>
                <a:gd name="T55" fmla="*/ 4634 h 6099"/>
                <a:gd name="T56" fmla="*/ 457 w 6533"/>
                <a:gd name="T57" fmla="*/ 4186 h 6099"/>
                <a:gd name="T58" fmla="*/ 905 w 6533"/>
                <a:gd name="T59" fmla="*/ 3738 h 6099"/>
                <a:gd name="T60" fmla="*/ 1353 w 6533"/>
                <a:gd name="T61" fmla="*/ 4186 h 6099"/>
                <a:gd name="T62" fmla="*/ 905 w 6533"/>
                <a:gd name="T63" fmla="*/ 4634 h 6099"/>
                <a:gd name="T64" fmla="*/ 3715 w 6533"/>
                <a:gd name="T65" fmla="*/ 5196 h 6099"/>
                <a:gd name="T66" fmla="*/ 3267 w 6533"/>
                <a:gd name="T67" fmla="*/ 5644 h 6099"/>
                <a:gd name="T68" fmla="*/ 2819 w 6533"/>
                <a:gd name="T69" fmla="*/ 5196 h 6099"/>
                <a:gd name="T70" fmla="*/ 3259 w 6533"/>
                <a:gd name="T71" fmla="*/ 4748 h 6099"/>
                <a:gd name="T72" fmla="*/ 3268 w 6533"/>
                <a:gd name="T73" fmla="*/ 4748 h 6099"/>
                <a:gd name="T74" fmla="*/ 3277 w 6533"/>
                <a:gd name="T75" fmla="*/ 4748 h 6099"/>
                <a:gd name="T76" fmla="*/ 3715 w 6533"/>
                <a:gd name="T77" fmla="*/ 5196 h 6099"/>
                <a:gd name="T78" fmla="*/ 6076 w 6533"/>
                <a:gd name="T79" fmla="*/ 4184 h 6099"/>
                <a:gd name="T80" fmla="*/ 5628 w 6533"/>
                <a:gd name="T81" fmla="*/ 4632 h 6099"/>
                <a:gd name="T82" fmla="*/ 5180 w 6533"/>
                <a:gd name="T83" fmla="*/ 4184 h 6099"/>
                <a:gd name="T84" fmla="*/ 5628 w 6533"/>
                <a:gd name="T85" fmla="*/ 3736 h 6099"/>
                <a:gd name="T86" fmla="*/ 6076 w 6533"/>
                <a:gd name="T87" fmla="*/ 4184 h 6099"/>
                <a:gd name="T88" fmla="*/ 3267 w 6533"/>
                <a:gd name="T89" fmla="*/ 458 h 6099"/>
                <a:gd name="T90" fmla="*/ 4009 w 6533"/>
                <a:gd name="T91" fmla="*/ 1200 h 6099"/>
                <a:gd name="T92" fmla="*/ 3267 w 6533"/>
                <a:gd name="T93" fmla="*/ 1943 h 6099"/>
                <a:gd name="T94" fmla="*/ 2524 w 6533"/>
                <a:gd name="T95" fmla="*/ 1200 h 6099"/>
                <a:gd name="T96" fmla="*/ 3267 w 6533"/>
                <a:gd name="T97" fmla="*/ 458 h 60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6533" h="6099">
                  <a:moveTo>
                    <a:pt x="2356" y="1983"/>
                  </a:moveTo>
                  <a:lnTo>
                    <a:pt x="1269" y="3356"/>
                  </a:lnTo>
                  <a:cubicBezTo>
                    <a:pt x="1157" y="3307"/>
                    <a:pt x="1035" y="3279"/>
                    <a:pt x="905" y="3279"/>
                  </a:cubicBezTo>
                  <a:cubicBezTo>
                    <a:pt x="407" y="3279"/>
                    <a:pt x="0" y="3686"/>
                    <a:pt x="0" y="4184"/>
                  </a:cubicBezTo>
                  <a:cubicBezTo>
                    <a:pt x="0" y="4683"/>
                    <a:pt x="407" y="5090"/>
                    <a:pt x="905" y="5090"/>
                  </a:cubicBezTo>
                  <a:cubicBezTo>
                    <a:pt x="1404" y="5090"/>
                    <a:pt x="1811" y="4683"/>
                    <a:pt x="1811" y="4184"/>
                  </a:cubicBezTo>
                  <a:cubicBezTo>
                    <a:pt x="1811" y="3980"/>
                    <a:pt x="1743" y="3791"/>
                    <a:pt x="1628" y="3639"/>
                  </a:cubicBezTo>
                  <a:lnTo>
                    <a:pt x="2715" y="2266"/>
                  </a:lnTo>
                  <a:cubicBezTo>
                    <a:pt x="2815" y="2318"/>
                    <a:pt x="2924" y="2356"/>
                    <a:pt x="3037" y="2378"/>
                  </a:cubicBezTo>
                  <a:lnTo>
                    <a:pt x="3037" y="4318"/>
                  </a:lnTo>
                  <a:cubicBezTo>
                    <a:pt x="2648" y="4419"/>
                    <a:pt x="2360" y="4774"/>
                    <a:pt x="2360" y="5194"/>
                  </a:cubicBezTo>
                  <a:cubicBezTo>
                    <a:pt x="2360" y="5694"/>
                    <a:pt x="2767" y="6099"/>
                    <a:pt x="3265" y="6099"/>
                  </a:cubicBezTo>
                  <a:cubicBezTo>
                    <a:pt x="3764" y="6099"/>
                    <a:pt x="4171" y="5692"/>
                    <a:pt x="4171" y="5194"/>
                  </a:cubicBezTo>
                  <a:cubicBezTo>
                    <a:pt x="4171" y="4774"/>
                    <a:pt x="3883" y="4419"/>
                    <a:pt x="3493" y="4318"/>
                  </a:cubicBezTo>
                  <a:lnTo>
                    <a:pt x="3493" y="2379"/>
                  </a:lnTo>
                  <a:cubicBezTo>
                    <a:pt x="3604" y="2358"/>
                    <a:pt x="3708" y="2322"/>
                    <a:pt x="3805" y="2272"/>
                  </a:cubicBezTo>
                  <a:lnTo>
                    <a:pt x="4893" y="3652"/>
                  </a:lnTo>
                  <a:cubicBezTo>
                    <a:pt x="4784" y="3802"/>
                    <a:pt x="4719" y="3986"/>
                    <a:pt x="4719" y="4186"/>
                  </a:cubicBezTo>
                  <a:cubicBezTo>
                    <a:pt x="4719" y="4684"/>
                    <a:pt x="5125" y="5091"/>
                    <a:pt x="5624" y="5091"/>
                  </a:cubicBezTo>
                  <a:cubicBezTo>
                    <a:pt x="6123" y="5091"/>
                    <a:pt x="6533" y="4684"/>
                    <a:pt x="6533" y="4184"/>
                  </a:cubicBezTo>
                  <a:cubicBezTo>
                    <a:pt x="6533" y="3686"/>
                    <a:pt x="6127" y="3279"/>
                    <a:pt x="5628" y="3279"/>
                  </a:cubicBezTo>
                  <a:cubicBezTo>
                    <a:pt x="5493" y="3279"/>
                    <a:pt x="5365" y="3308"/>
                    <a:pt x="5251" y="3362"/>
                  </a:cubicBezTo>
                  <a:lnTo>
                    <a:pt x="4169" y="1991"/>
                  </a:lnTo>
                  <a:cubicBezTo>
                    <a:pt x="4355" y="1779"/>
                    <a:pt x="4468" y="1503"/>
                    <a:pt x="4468" y="1200"/>
                  </a:cubicBezTo>
                  <a:cubicBezTo>
                    <a:pt x="4468" y="539"/>
                    <a:pt x="3929" y="0"/>
                    <a:pt x="3268" y="0"/>
                  </a:cubicBezTo>
                  <a:cubicBezTo>
                    <a:pt x="2607" y="0"/>
                    <a:pt x="2068" y="539"/>
                    <a:pt x="2068" y="1200"/>
                  </a:cubicBezTo>
                  <a:cubicBezTo>
                    <a:pt x="2067" y="1499"/>
                    <a:pt x="2176" y="1772"/>
                    <a:pt x="2356" y="1983"/>
                  </a:cubicBezTo>
                  <a:close/>
                  <a:moveTo>
                    <a:pt x="905" y="4634"/>
                  </a:moveTo>
                  <a:cubicBezTo>
                    <a:pt x="659" y="4634"/>
                    <a:pt x="457" y="4432"/>
                    <a:pt x="457" y="4186"/>
                  </a:cubicBezTo>
                  <a:cubicBezTo>
                    <a:pt x="457" y="3939"/>
                    <a:pt x="659" y="3738"/>
                    <a:pt x="905" y="3738"/>
                  </a:cubicBezTo>
                  <a:cubicBezTo>
                    <a:pt x="1152" y="3738"/>
                    <a:pt x="1353" y="3939"/>
                    <a:pt x="1353" y="4186"/>
                  </a:cubicBezTo>
                  <a:cubicBezTo>
                    <a:pt x="1353" y="4432"/>
                    <a:pt x="1153" y="4634"/>
                    <a:pt x="905" y="4634"/>
                  </a:cubicBezTo>
                  <a:close/>
                  <a:moveTo>
                    <a:pt x="3715" y="5196"/>
                  </a:moveTo>
                  <a:cubicBezTo>
                    <a:pt x="3715" y="5443"/>
                    <a:pt x="3513" y="5644"/>
                    <a:pt x="3267" y="5644"/>
                  </a:cubicBezTo>
                  <a:cubicBezTo>
                    <a:pt x="3020" y="5644"/>
                    <a:pt x="2819" y="5443"/>
                    <a:pt x="2819" y="5196"/>
                  </a:cubicBezTo>
                  <a:cubicBezTo>
                    <a:pt x="2819" y="4952"/>
                    <a:pt x="3015" y="4754"/>
                    <a:pt x="3259" y="4748"/>
                  </a:cubicBezTo>
                  <a:lnTo>
                    <a:pt x="3268" y="4748"/>
                  </a:lnTo>
                  <a:lnTo>
                    <a:pt x="3277" y="4748"/>
                  </a:lnTo>
                  <a:cubicBezTo>
                    <a:pt x="3519" y="4752"/>
                    <a:pt x="3715" y="4952"/>
                    <a:pt x="3715" y="5196"/>
                  </a:cubicBezTo>
                  <a:close/>
                  <a:moveTo>
                    <a:pt x="6076" y="4184"/>
                  </a:moveTo>
                  <a:cubicBezTo>
                    <a:pt x="6076" y="4431"/>
                    <a:pt x="5875" y="4632"/>
                    <a:pt x="5628" y="4632"/>
                  </a:cubicBezTo>
                  <a:cubicBezTo>
                    <a:pt x="5381" y="4632"/>
                    <a:pt x="5180" y="4431"/>
                    <a:pt x="5180" y="4184"/>
                  </a:cubicBezTo>
                  <a:cubicBezTo>
                    <a:pt x="5180" y="3938"/>
                    <a:pt x="5381" y="3736"/>
                    <a:pt x="5628" y="3736"/>
                  </a:cubicBezTo>
                  <a:cubicBezTo>
                    <a:pt x="5875" y="3736"/>
                    <a:pt x="6076" y="3938"/>
                    <a:pt x="6076" y="4184"/>
                  </a:cubicBezTo>
                  <a:close/>
                  <a:moveTo>
                    <a:pt x="3267" y="458"/>
                  </a:moveTo>
                  <a:cubicBezTo>
                    <a:pt x="3676" y="458"/>
                    <a:pt x="4009" y="791"/>
                    <a:pt x="4009" y="1200"/>
                  </a:cubicBezTo>
                  <a:cubicBezTo>
                    <a:pt x="4009" y="1610"/>
                    <a:pt x="3676" y="1943"/>
                    <a:pt x="3267" y="1943"/>
                  </a:cubicBezTo>
                  <a:cubicBezTo>
                    <a:pt x="2857" y="1943"/>
                    <a:pt x="2524" y="1610"/>
                    <a:pt x="2524" y="1200"/>
                  </a:cubicBezTo>
                  <a:cubicBezTo>
                    <a:pt x="2524" y="791"/>
                    <a:pt x="2857" y="458"/>
                    <a:pt x="3267" y="45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73100" sx="102000" sy="102000" algn="ctr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0" name="直接连接符 79"/>
          <p:cNvCxnSpPr/>
          <p:nvPr/>
        </p:nvCxnSpPr>
        <p:spPr>
          <a:xfrm flipH="1">
            <a:off x="456883" y="554990"/>
            <a:ext cx="4212000" cy="0"/>
          </a:xfrm>
          <a:prstGeom prst="line">
            <a:avLst/>
          </a:prstGeom>
          <a:ln w="19050">
            <a:solidFill>
              <a:srgbClr val="75B5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直接连接符 80"/>
          <p:cNvCxnSpPr/>
          <p:nvPr/>
        </p:nvCxnSpPr>
        <p:spPr>
          <a:xfrm flipH="1">
            <a:off x="7539673" y="554990"/>
            <a:ext cx="4212000" cy="0"/>
          </a:xfrm>
          <a:prstGeom prst="line">
            <a:avLst/>
          </a:prstGeom>
          <a:ln w="19050">
            <a:solidFill>
              <a:srgbClr val="75B5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TextBox 2"/>
          <p:cNvSpPr txBox="1"/>
          <p:nvPr/>
        </p:nvSpPr>
        <p:spPr>
          <a:xfrm>
            <a:off x="4534535" y="224155"/>
            <a:ext cx="3122930" cy="651067"/>
          </a:xfrm>
          <a:prstGeom prst="ellipse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sz="2400" b="1" spc="300" dirty="0">
                <a:solidFill>
                  <a:srgbClr val="357A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05.</a:t>
            </a:r>
            <a:r>
              <a:rPr lang="zh-CN" altLang="en-US" sz="2400" b="1" spc="300" dirty="0">
                <a:solidFill>
                  <a:srgbClr val="357A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公平</a:t>
            </a:r>
            <a:r>
              <a:rPr lang="zh-CN" altLang="en-US" sz="2400" b="1" spc="300" dirty="0">
                <a:solidFill>
                  <a:srgbClr val="357A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性</a:t>
            </a:r>
            <a:endParaRPr lang="zh-CN" altLang="en-US" sz="2400" b="1" spc="300" dirty="0">
              <a:solidFill>
                <a:srgbClr val="357A9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1365250" y="1009650"/>
            <a:ext cx="639445" cy="639445"/>
            <a:chOff x="1756" y="2340"/>
            <a:chExt cx="1007" cy="1007"/>
          </a:xfrm>
        </p:grpSpPr>
        <p:sp>
          <p:nvSpPr>
            <p:cNvPr id="19" name="椭圆 18"/>
            <p:cNvSpPr/>
            <p:nvPr>
              <p:custDataLst>
                <p:tags r:id="rId1"/>
              </p:custDataLst>
            </p:nvPr>
          </p:nvSpPr>
          <p:spPr>
            <a:xfrm>
              <a:off x="1756" y="2340"/>
              <a:ext cx="1007" cy="1007"/>
            </a:xfrm>
            <a:prstGeom prst="ellipse">
              <a:avLst/>
            </a:prstGeom>
            <a:solidFill>
              <a:srgbClr val="75B5CC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pic>
          <p:nvPicPr>
            <p:cNvPr id="2" name="图片 1" descr="31393935333436333b31393936333833333b4e1a7ee96570636e56fe"/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908" y="2491"/>
              <a:ext cx="656" cy="656"/>
            </a:xfrm>
            <a:prstGeom prst="rect">
              <a:avLst/>
            </a:prstGeom>
          </p:spPr>
        </p:pic>
      </p:grpSp>
      <p:sp>
        <p:nvSpPr>
          <p:cNvPr id="15" name="文本框 14"/>
          <p:cNvSpPr txBox="1"/>
          <p:nvPr/>
        </p:nvSpPr>
        <p:spPr>
          <a:xfrm>
            <a:off x="1365250" y="1826895"/>
            <a:ext cx="9058275" cy="441833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marL="285750" indent="-28575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Ø"/>
            </a:pPr>
            <a:r>
              <a:rPr sz="160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17AA-Ⅱ</a:t>
            </a:r>
            <a:r>
              <a:rPr lang="zh-CN" sz="160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氨基酸数量增加，</a:t>
            </a:r>
            <a:r>
              <a:rPr lang="zh-CN" sz="160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对肾病患者疗效显著，</a:t>
            </a:r>
            <a:r>
              <a:rPr lang="zh-CN" sz="160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能使更多的患者受益。</a:t>
            </a:r>
            <a:endParaRPr lang="zh-CN" sz="1600" dirty="0" smtClean="0">
              <a:ln>
                <a:noFill/>
              </a:ln>
              <a:effectLst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marL="285750" indent="-28575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Ø"/>
            </a:pPr>
            <a:r>
              <a:rPr sz="160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17AA-Ⅱ</a:t>
            </a:r>
            <a:r>
              <a:rPr lang="zh-CN" sz="160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由</a:t>
            </a:r>
            <a:r>
              <a:rPr lang="zh-CN" sz="160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天津药物研究院历时</a:t>
            </a:r>
            <a:r>
              <a:rPr lang="en-US" altLang="zh-CN" sz="160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16</a:t>
            </a:r>
            <a:r>
              <a:rPr lang="zh-CN" altLang="en-US" sz="160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年，研发该产品，前期投入了大量的研发成本。</a:t>
            </a:r>
            <a:endParaRPr lang="zh-CN" altLang="en-US" sz="1600" dirty="0" smtClean="0">
              <a:ln>
                <a:noFill/>
              </a:ln>
              <a:effectLst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marL="285750" indent="-28575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Ø"/>
            </a:pPr>
            <a:r>
              <a:rPr sz="160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17AA-Ⅱ</a:t>
            </a:r>
            <a:r>
              <a:rPr lang="zh-CN" sz="160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在</a:t>
            </a:r>
            <a:r>
              <a:rPr lang="zh-CN" sz="160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减少抗氧化剂亚硫酸氢钠使用方面做了工艺研究，在终端灭菌方面做了过度杀灭法工艺验证，为了达到最佳效果，生产设备也相应更新换代，因此本品生产成本也随之提高。</a:t>
            </a:r>
            <a:endParaRPr lang="zh-CN" sz="1600" dirty="0" smtClean="0">
              <a:ln>
                <a:noFill/>
              </a:ln>
              <a:effectLst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marL="285750" indent="-28575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Ø"/>
            </a:pPr>
            <a:r>
              <a:rPr lang="zh-CN" sz="160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17AA-II</a:t>
            </a:r>
            <a:r>
              <a:rPr lang="zh-CN" sz="160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在质量控制方面，使用了高端检测设备——氨基酸分析仪和质谱仪，采用了创新性的氨基酸检测方法，并在原国家药品注册标准基础上，增加了铝盐、半胱氨酸、甲硫氨酸亚砜、焦谷氨酸、及色氨酸有关物质等检测项目，本品的质量控制成本高于其他产品。</a:t>
            </a:r>
            <a:endParaRPr lang="zh-CN" sz="1600" dirty="0" smtClean="0">
              <a:ln>
                <a:noFill/>
              </a:ln>
              <a:effectLst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marL="285750" indent="-28575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Ø"/>
            </a:pPr>
            <a:r>
              <a:rPr sz="160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17AA-Ⅱ</a:t>
            </a:r>
            <a:r>
              <a:rPr lang="zh-CN" sz="160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于2022年刚上市，因此定价略高，但是在医保目录准入时，必然会</a:t>
            </a:r>
            <a:r>
              <a:rPr lang="zh-CN" altLang="en-US" sz="160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一定程度</a:t>
            </a:r>
            <a:r>
              <a:rPr lang="zh-CN" sz="160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降</a:t>
            </a:r>
            <a:r>
              <a:rPr lang="zh-CN" altLang="en-US" sz="160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低支付标准</a:t>
            </a:r>
            <a:r>
              <a:rPr lang="zh-CN" sz="160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，提高其经济性和可及性。</a:t>
            </a:r>
            <a:endParaRPr lang="zh-CN" altLang="en-US" sz="1600" dirty="0" smtClean="0">
              <a:ln>
                <a:noFill/>
              </a:ln>
              <a:effectLst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0" y="-1905"/>
            <a:ext cx="12203430" cy="6859905"/>
            <a:chOff x="-1205" y="9270"/>
            <a:chExt cx="19218" cy="10803"/>
          </a:xfrm>
        </p:grpSpPr>
        <p:pic>
          <p:nvPicPr>
            <p:cNvPr id="6" name="图片 5" descr="978798798777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-1205" y="9270"/>
              <a:ext cx="19218" cy="10803"/>
            </a:xfrm>
            <a:prstGeom prst="rect">
              <a:avLst/>
            </a:prstGeom>
          </p:spPr>
        </p:pic>
        <p:sp>
          <p:nvSpPr>
            <p:cNvPr id="2" name="圆角矩形 1"/>
            <p:cNvSpPr/>
            <p:nvPr/>
          </p:nvSpPr>
          <p:spPr>
            <a:xfrm>
              <a:off x="5030" y="18422"/>
              <a:ext cx="12908" cy="1530"/>
            </a:xfrm>
            <a:prstGeom prst="roundRect">
              <a:avLst/>
            </a:prstGeom>
            <a:solidFill>
              <a:srgbClr val="EFFAFE"/>
            </a:solidFill>
            <a:ln>
              <a:solidFill>
                <a:srgbClr val="EFFAF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14" name="6"/>
          <p:cNvSpPr/>
          <p:nvPr>
            <p:custDataLst>
              <p:tags r:id="rId2"/>
            </p:custDataLst>
          </p:nvPr>
        </p:nvSpPr>
        <p:spPr bwMode="auto">
          <a:xfrm>
            <a:off x="5051425" y="2285365"/>
            <a:ext cx="504000" cy="504000"/>
          </a:xfrm>
          <a:prstGeom prst="rect">
            <a:avLst/>
          </a:prstGeom>
          <a:solidFill>
            <a:srgbClr val="439DB7"/>
          </a:solidFill>
          <a:ln w="19050">
            <a:noFill/>
            <a:round/>
          </a:ln>
        </p:spPr>
        <p:txBody>
          <a:bodyPr rot="0" spcFirstLastPara="0" vert="horz" wrap="none" lIns="121920" tIns="60960" rIns="121920" bIns="60960" anchor="ctr" anchorCtr="1" forceAA="0" compatLnSpc="1">
            <a:normAutofit/>
          </a:bodyPr>
          <a:lstStyle/>
          <a:p>
            <a:pPr algn="ctr" defTabSz="1219200">
              <a:buClrTx/>
              <a:buSzTx/>
              <a:buFontTx/>
            </a:pPr>
            <a:r>
              <a:rPr lang="en-US" altLang="zh-CN" sz="2400" b="1">
                <a:solidFill>
                  <a:srgbClr val="FFFFFF">
                    <a:lumMod val="100000"/>
                  </a:srgbClr>
                </a:solidFill>
                <a:latin typeface="方正公文小标宋" panose="02000500000000000000" charset="-122"/>
                <a:ea typeface="方正公文小标宋" panose="02000500000000000000" charset="-122"/>
              </a:rPr>
              <a:t>02</a:t>
            </a:r>
            <a:endParaRPr lang="en-US" altLang="zh-CN" sz="2400" b="1">
              <a:solidFill>
                <a:srgbClr val="FFFFFF">
                  <a:lumMod val="100000"/>
                </a:srgbClr>
              </a:solidFill>
              <a:latin typeface="方正公文小标宋" panose="02000500000000000000" charset="-122"/>
              <a:ea typeface="方正公文小标宋" panose="02000500000000000000" charset="-122"/>
            </a:endParaRPr>
          </a:p>
        </p:txBody>
      </p:sp>
      <p:sp>
        <p:nvSpPr>
          <p:cNvPr id="15" name="7"/>
          <p:cNvSpPr/>
          <p:nvPr>
            <p:custDataLst>
              <p:tags r:id="rId3"/>
            </p:custDataLst>
          </p:nvPr>
        </p:nvSpPr>
        <p:spPr bwMode="auto">
          <a:xfrm>
            <a:off x="5051425" y="3232150"/>
            <a:ext cx="504000" cy="504000"/>
          </a:xfrm>
          <a:prstGeom prst="rect">
            <a:avLst/>
          </a:prstGeom>
          <a:solidFill>
            <a:srgbClr val="439DB7"/>
          </a:solidFill>
          <a:ln w="19050">
            <a:noFill/>
            <a:round/>
          </a:ln>
        </p:spPr>
        <p:txBody>
          <a:bodyPr rot="0" spcFirstLastPara="0" vert="horz" wrap="none" lIns="121920" tIns="60960" rIns="121920" bIns="60960" anchor="ctr" anchorCtr="1" forceAA="0" compatLnSpc="1">
            <a:normAutofit/>
          </a:bodyPr>
          <a:lstStyle/>
          <a:p>
            <a:pPr algn="ctr" defTabSz="1219200">
              <a:buClrTx/>
              <a:buSzTx/>
              <a:buFontTx/>
            </a:pPr>
            <a:r>
              <a:rPr lang="en-US" altLang="zh-CN" sz="2400" b="1">
                <a:solidFill>
                  <a:srgbClr val="FFFFFF">
                    <a:lumMod val="100000"/>
                  </a:srgbClr>
                </a:solidFill>
                <a:latin typeface="方正公文小标宋" panose="02000500000000000000" charset="-122"/>
                <a:ea typeface="方正公文小标宋" panose="02000500000000000000" charset="-122"/>
              </a:rPr>
              <a:t>03</a:t>
            </a:r>
            <a:endParaRPr lang="en-US" altLang="zh-CN" sz="2400" b="1">
              <a:solidFill>
                <a:srgbClr val="FFFFFF">
                  <a:lumMod val="100000"/>
                </a:srgbClr>
              </a:solidFill>
              <a:latin typeface="方正公文小标宋" panose="02000500000000000000" charset="-122"/>
              <a:ea typeface="方正公文小标宋" panose="02000500000000000000" charset="-122"/>
            </a:endParaRPr>
          </a:p>
        </p:txBody>
      </p:sp>
      <p:sp>
        <p:nvSpPr>
          <p:cNvPr id="3" name="13"/>
          <p:cNvSpPr/>
          <p:nvPr>
            <p:custDataLst>
              <p:tags r:id="rId4"/>
            </p:custDataLst>
          </p:nvPr>
        </p:nvSpPr>
        <p:spPr bwMode="auto">
          <a:xfrm>
            <a:off x="5688330" y="2254885"/>
            <a:ext cx="2439035" cy="525145"/>
          </a:xfrm>
          <a:prstGeom prst="rect">
            <a:avLst/>
          </a:prstGeom>
          <a:solidFill>
            <a:srgbClr val="E2F7FC"/>
          </a:solidFill>
          <a:ln w="19050">
            <a:noFill/>
            <a:round/>
          </a:ln>
        </p:spPr>
        <p:txBody>
          <a:bodyPr rot="0" spcFirstLastPara="0" vert="horz" wrap="square" lIns="121920" tIns="60960" rIns="121920" bIns="60960" anchor="ctr" anchorCtr="1" forceAA="0" compatLnSpc="1"/>
          <a:lstStyle/>
          <a:p>
            <a:pPr algn="ctr" defTabSz="1219200">
              <a:lnSpc>
                <a:spcPct val="100000"/>
              </a:lnSpc>
              <a:buClrTx/>
              <a:buSzTx/>
              <a:buFontTx/>
            </a:pPr>
            <a:r>
              <a:rPr lang="zh-CN" altLang="en-US" sz="2400" b="1">
                <a:solidFill>
                  <a:srgbClr val="224F5D"/>
                </a:solidFill>
                <a:latin typeface="方正公文小标宋" panose="02000500000000000000" charset="-122"/>
                <a:ea typeface="方正公文小标宋" panose="02000500000000000000" charset="-122"/>
                <a:sym typeface="+mn-ea"/>
              </a:rPr>
              <a:t>安</a:t>
            </a:r>
            <a:r>
              <a:rPr lang="en-US" altLang="zh-CN" sz="2400" b="1">
                <a:solidFill>
                  <a:srgbClr val="224F5D"/>
                </a:solidFill>
                <a:latin typeface="方正公文小标宋" panose="02000500000000000000" charset="-122"/>
                <a:ea typeface="方正公文小标宋" panose="02000500000000000000" charset="-122"/>
                <a:sym typeface="+mn-ea"/>
              </a:rPr>
              <a:t>    </a:t>
            </a:r>
            <a:r>
              <a:rPr lang="zh-CN" altLang="en-US" sz="2400" b="1">
                <a:solidFill>
                  <a:srgbClr val="224F5D"/>
                </a:solidFill>
                <a:latin typeface="方正公文小标宋" panose="02000500000000000000" charset="-122"/>
                <a:ea typeface="方正公文小标宋" panose="02000500000000000000" charset="-122"/>
                <a:sym typeface="+mn-ea"/>
              </a:rPr>
              <a:t>全</a:t>
            </a:r>
            <a:r>
              <a:rPr lang="en-US" altLang="zh-CN" sz="2400" b="1">
                <a:solidFill>
                  <a:srgbClr val="224F5D"/>
                </a:solidFill>
                <a:latin typeface="方正公文小标宋" panose="02000500000000000000" charset="-122"/>
                <a:ea typeface="方正公文小标宋" panose="02000500000000000000" charset="-122"/>
                <a:sym typeface="+mn-ea"/>
              </a:rPr>
              <a:t>    </a:t>
            </a:r>
            <a:r>
              <a:rPr lang="zh-CN" altLang="en-US" sz="2400" b="1">
                <a:solidFill>
                  <a:srgbClr val="224F5D"/>
                </a:solidFill>
                <a:latin typeface="方正公文小标宋" panose="02000500000000000000" charset="-122"/>
                <a:ea typeface="方正公文小标宋" panose="02000500000000000000" charset="-122"/>
                <a:sym typeface="+mn-ea"/>
              </a:rPr>
              <a:t>性</a:t>
            </a:r>
            <a:endParaRPr lang="zh-CN" altLang="en-US" sz="2400" b="1">
              <a:solidFill>
                <a:srgbClr val="224F5D"/>
              </a:solidFill>
              <a:latin typeface="方正公文小标宋" panose="02000500000000000000" charset="-122"/>
              <a:ea typeface="方正公文小标宋" panose="02000500000000000000" charset="-122"/>
              <a:sym typeface="+mn-ea"/>
            </a:endParaRPr>
          </a:p>
        </p:txBody>
      </p:sp>
      <p:sp>
        <p:nvSpPr>
          <p:cNvPr id="4" name="13"/>
          <p:cNvSpPr/>
          <p:nvPr>
            <p:custDataLst>
              <p:tags r:id="rId5"/>
            </p:custDataLst>
          </p:nvPr>
        </p:nvSpPr>
        <p:spPr bwMode="auto">
          <a:xfrm>
            <a:off x="5676265" y="3187700"/>
            <a:ext cx="2439670" cy="525145"/>
          </a:xfrm>
          <a:prstGeom prst="rect">
            <a:avLst/>
          </a:prstGeom>
          <a:solidFill>
            <a:srgbClr val="E2F7FC"/>
          </a:solidFill>
          <a:ln w="19050">
            <a:noFill/>
            <a:round/>
          </a:ln>
        </p:spPr>
        <p:txBody>
          <a:bodyPr rot="0" spcFirstLastPara="0" vert="horz" wrap="square" lIns="121920" tIns="60960" rIns="121920" bIns="60960" anchor="ctr" anchorCtr="1" forceAA="0" compatLnSpc="1"/>
          <a:lstStyle/>
          <a:p>
            <a:pPr algn="ctr" defTabSz="1219200">
              <a:lnSpc>
                <a:spcPct val="100000"/>
              </a:lnSpc>
              <a:buClrTx/>
              <a:buSzTx/>
              <a:buFontTx/>
            </a:pPr>
            <a:r>
              <a:rPr lang="zh-CN" altLang="en-US" sz="2400" b="1">
                <a:solidFill>
                  <a:srgbClr val="224F5D"/>
                </a:solidFill>
                <a:latin typeface="方正公文小标宋" panose="02000500000000000000" charset="-122"/>
                <a:ea typeface="方正公文小标宋" panose="02000500000000000000" charset="-122"/>
                <a:sym typeface="+mn-ea"/>
              </a:rPr>
              <a:t>有</a:t>
            </a:r>
            <a:r>
              <a:rPr lang="en-US" altLang="zh-CN" sz="2400" b="1">
                <a:solidFill>
                  <a:srgbClr val="224F5D"/>
                </a:solidFill>
                <a:latin typeface="方正公文小标宋" panose="02000500000000000000" charset="-122"/>
                <a:ea typeface="方正公文小标宋" panose="02000500000000000000" charset="-122"/>
                <a:sym typeface="+mn-ea"/>
              </a:rPr>
              <a:t>    </a:t>
            </a:r>
            <a:r>
              <a:rPr lang="zh-CN" altLang="en-US" sz="2400" b="1">
                <a:solidFill>
                  <a:srgbClr val="224F5D"/>
                </a:solidFill>
                <a:latin typeface="方正公文小标宋" panose="02000500000000000000" charset="-122"/>
                <a:ea typeface="方正公文小标宋" panose="02000500000000000000" charset="-122"/>
                <a:sym typeface="+mn-ea"/>
              </a:rPr>
              <a:t>效</a:t>
            </a:r>
            <a:r>
              <a:rPr lang="en-US" altLang="zh-CN" sz="2400" b="1">
                <a:solidFill>
                  <a:srgbClr val="224F5D"/>
                </a:solidFill>
                <a:latin typeface="方正公文小标宋" panose="02000500000000000000" charset="-122"/>
                <a:ea typeface="方正公文小标宋" panose="02000500000000000000" charset="-122"/>
                <a:sym typeface="+mn-ea"/>
              </a:rPr>
              <a:t>    </a:t>
            </a:r>
            <a:r>
              <a:rPr lang="zh-CN" altLang="en-US" sz="2400" b="1">
                <a:solidFill>
                  <a:srgbClr val="224F5D"/>
                </a:solidFill>
                <a:latin typeface="方正公文小标宋" panose="02000500000000000000" charset="-122"/>
                <a:ea typeface="方正公文小标宋" panose="02000500000000000000" charset="-122"/>
                <a:sym typeface="+mn-ea"/>
              </a:rPr>
              <a:t>性</a:t>
            </a:r>
            <a:endParaRPr lang="zh-CN" altLang="en-US" sz="2400" b="1">
              <a:solidFill>
                <a:srgbClr val="224F5D"/>
              </a:solidFill>
              <a:latin typeface="方正公文小标宋" panose="02000500000000000000" charset="-122"/>
              <a:ea typeface="方正公文小标宋" panose="02000500000000000000" charset="-122"/>
              <a:sym typeface="+mn-ea"/>
            </a:endParaRPr>
          </a:p>
        </p:txBody>
      </p:sp>
      <p:sp>
        <p:nvSpPr>
          <p:cNvPr id="16" name="8"/>
          <p:cNvSpPr/>
          <p:nvPr>
            <p:custDataLst>
              <p:tags r:id="rId6"/>
            </p:custDataLst>
          </p:nvPr>
        </p:nvSpPr>
        <p:spPr bwMode="auto">
          <a:xfrm>
            <a:off x="5039360" y="4167505"/>
            <a:ext cx="504190" cy="504190"/>
          </a:xfrm>
          <a:prstGeom prst="rect">
            <a:avLst/>
          </a:prstGeom>
          <a:solidFill>
            <a:srgbClr val="439DB7"/>
          </a:solidFill>
          <a:ln w="19050">
            <a:noFill/>
            <a:round/>
          </a:ln>
        </p:spPr>
        <p:txBody>
          <a:bodyPr rot="0" spcFirstLastPara="0" vert="horz" wrap="none" lIns="121920" tIns="60960" rIns="121920" bIns="60960" anchor="ctr" anchorCtr="1" forceAA="0" compatLnSpc="1">
            <a:normAutofit/>
          </a:bodyPr>
          <a:lstStyle/>
          <a:p>
            <a:pPr algn="ctr" defTabSz="1219200">
              <a:buClrTx/>
              <a:buSzTx/>
              <a:buFontTx/>
            </a:pPr>
            <a:r>
              <a:rPr lang="en-US" altLang="zh-CN" sz="2400" b="1">
                <a:solidFill>
                  <a:srgbClr val="FFFFFF">
                    <a:lumMod val="100000"/>
                  </a:srgbClr>
                </a:solidFill>
                <a:latin typeface="方正公文小标宋" panose="02000500000000000000" charset="-122"/>
                <a:ea typeface="方正公文小标宋" panose="02000500000000000000" charset="-122"/>
              </a:rPr>
              <a:t>04</a:t>
            </a:r>
            <a:endParaRPr lang="en-US" altLang="zh-CN" sz="2400" b="1">
              <a:solidFill>
                <a:srgbClr val="FFFFFF">
                  <a:lumMod val="100000"/>
                </a:srgbClr>
              </a:solidFill>
              <a:latin typeface="方正公文小标宋" panose="02000500000000000000" charset="-122"/>
              <a:ea typeface="方正公文小标宋" panose="02000500000000000000" charset="-122"/>
            </a:endParaRPr>
          </a:p>
        </p:txBody>
      </p:sp>
      <p:sp>
        <p:nvSpPr>
          <p:cNvPr id="5" name="13"/>
          <p:cNvSpPr/>
          <p:nvPr>
            <p:custDataLst>
              <p:tags r:id="rId7"/>
            </p:custDataLst>
          </p:nvPr>
        </p:nvSpPr>
        <p:spPr bwMode="auto">
          <a:xfrm>
            <a:off x="5688330" y="4120515"/>
            <a:ext cx="2440305" cy="525145"/>
          </a:xfrm>
          <a:prstGeom prst="rect">
            <a:avLst/>
          </a:prstGeom>
          <a:solidFill>
            <a:srgbClr val="E2F7FC"/>
          </a:solidFill>
          <a:ln w="19050">
            <a:noFill/>
            <a:round/>
          </a:ln>
        </p:spPr>
        <p:txBody>
          <a:bodyPr rot="0" spcFirstLastPara="0" vert="horz" wrap="square" lIns="121920" tIns="60960" rIns="121920" bIns="60960" anchor="ctr" anchorCtr="1" forceAA="0" compatLnSpc="1"/>
          <a:lstStyle/>
          <a:p>
            <a:pPr algn="ctr" defTabSz="1219200">
              <a:lnSpc>
                <a:spcPct val="100000"/>
              </a:lnSpc>
              <a:buClrTx/>
              <a:buSzTx/>
              <a:buFontTx/>
            </a:pPr>
            <a:r>
              <a:rPr lang="zh-CN" altLang="en-US" sz="2400" b="1">
                <a:solidFill>
                  <a:srgbClr val="224F5D"/>
                </a:solidFill>
                <a:latin typeface="方正公文小标宋" panose="02000500000000000000" charset="-122"/>
                <a:ea typeface="方正公文小标宋" panose="02000500000000000000" charset="-122"/>
                <a:sym typeface="+mn-ea"/>
              </a:rPr>
              <a:t>创</a:t>
            </a:r>
            <a:r>
              <a:rPr lang="en-US" altLang="zh-CN" sz="2400" b="1">
                <a:solidFill>
                  <a:srgbClr val="224F5D"/>
                </a:solidFill>
                <a:latin typeface="方正公文小标宋" panose="02000500000000000000" charset="-122"/>
                <a:ea typeface="方正公文小标宋" panose="02000500000000000000" charset="-122"/>
                <a:sym typeface="+mn-ea"/>
              </a:rPr>
              <a:t>    </a:t>
            </a:r>
            <a:r>
              <a:rPr lang="zh-CN" altLang="en-US" sz="2400" b="1">
                <a:solidFill>
                  <a:srgbClr val="224F5D"/>
                </a:solidFill>
                <a:latin typeface="方正公文小标宋" panose="02000500000000000000" charset="-122"/>
                <a:ea typeface="方正公文小标宋" panose="02000500000000000000" charset="-122"/>
                <a:sym typeface="+mn-ea"/>
              </a:rPr>
              <a:t>新</a:t>
            </a:r>
            <a:r>
              <a:rPr lang="en-US" altLang="zh-CN" sz="2400" b="1">
                <a:solidFill>
                  <a:srgbClr val="224F5D"/>
                </a:solidFill>
                <a:latin typeface="方正公文小标宋" panose="02000500000000000000" charset="-122"/>
                <a:ea typeface="方正公文小标宋" panose="02000500000000000000" charset="-122"/>
                <a:sym typeface="+mn-ea"/>
              </a:rPr>
              <a:t>    </a:t>
            </a:r>
            <a:r>
              <a:rPr lang="zh-CN" altLang="en-US" sz="2400" b="1">
                <a:solidFill>
                  <a:srgbClr val="224F5D"/>
                </a:solidFill>
                <a:latin typeface="方正公文小标宋" panose="02000500000000000000" charset="-122"/>
                <a:ea typeface="方正公文小标宋" panose="02000500000000000000" charset="-122"/>
                <a:sym typeface="+mn-ea"/>
              </a:rPr>
              <a:t>性</a:t>
            </a:r>
            <a:endParaRPr lang="zh-CN" altLang="en-US" sz="2400" b="1">
              <a:solidFill>
                <a:srgbClr val="224F5D"/>
              </a:solidFill>
              <a:latin typeface="方正公文小标宋" panose="02000500000000000000" charset="-122"/>
              <a:ea typeface="方正公文小标宋" panose="02000500000000000000" charset="-122"/>
              <a:sym typeface="+mn-ea"/>
            </a:endParaRPr>
          </a:p>
        </p:txBody>
      </p:sp>
      <p:sp>
        <p:nvSpPr>
          <p:cNvPr id="43" name="文本框 42"/>
          <p:cNvSpPr txBox="1"/>
          <p:nvPr/>
        </p:nvSpPr>
        <p:spPr>
          <a:xfrm>
            <a:off x="2823845" y="1419860"/>
            <a:ext cx="1219200" cy="2747645"/>
          </a:xfrm>
          <a:prstGeom prst="ellipse">
            <a:avLst/>
          </a:prstGeom>
          <a:solidFill>
            <a:schemeClr val="bg1"/>
          </a:solidFill>
        </p:spPr>
        <p:txBody>
          <a:bodyPr vert="eaVert" wrap="square" rtlCol="0">
            <a:spAutoFit/>
          </a:bodyPr>
          <a:lstStyle/>
          <a:p>
            <a:pPr algn="dist"/>
            <a:r>
              <a:rPr lang="zh-CN" altLang="en-US" sz="4400" b="1" dirty="0">
                <a:solidFill>
                  <a:srgbClr val="224F5D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目录</a:t>
            </a:r>
            <a:endParaRPr lang="zh-CN" altLang="en-US" sz="4400" b="1" dirty="0">
              <a:solidFill>
                <a:srgbClr val="224F5D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椭圆 18"/>
          <p:cNvSpPr/>
          <p:nvPr>
            <p:custDataLst>
              <p:tags r:id="rId8"/>
            </p:custDataLst>
          </p:nvPr>
        </p:nvSpPr>
        <p:spPr>
          <a:xfrm>
            <a:off x="4946650" y="1219835"/>
            <a:ext cx="720000" cy="720000"/>
          </a:xfrm>
          <a:prstGeom prst="ellipse">
            <a:avLst/>
          </a:prstGeom>
          <a:noFill/>
          <a:ln w="28575">
            <a:solidFill>
              <a:srgbClr val="4AA3BC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8"/>
          <p:cNvSpPr/>
          <p:nvPr>
            <p:custDataLst>
              <p:tags r:id="rId9"/>
            </p:custDataLst>
          </p:nvPr>
        </p:nvSpPr>
        <p:spPr bwMode="auto">
          <a:xfrm>
            <a:off x="5039995" y="5052060"/>
            <a:ext cx="504190" cy="504190"/>
          </a:xfrm>
          <a:prstGeom prst="rect">
            <a:avLst/>
          </a:prstGeom>
          <a:solidFill>
            <a:srgbClr val="439DB7"/>
          </a:solidFill>
          <a:ln w="19050">
            <a:noFill/>
            <a:round/>
          </a:ln>
        </p:spPr>
        <p:txBody>
          <a:bodyPr rot="0" spcFirstLastPara="0" vert="horz" wrap="none" lIns="121920" tIns="60960" rIns="121920" bIns="60960" anchor="ctr" anchorCtr="1" forceAA="0" compatLnSpc="1">
            <a:normAutofit/>
          </a:bodyPr>
          <a:p>
            <a:pPr algn="ctr" defTabSz="1219200">
              <a:buClrTx/>
              <a:buSzTx/>
              <a:buFontTx/>
            </a:pPr>
            <a:r>
              <a:rPr lang="en-US" altLang="zh-CN" sz="2400" b="1">
                <a:solidFill>
                  <a:srgbClr val="FFFFFF">
                    <a:lumMod val="100000"/>
                  </a:srgbClr>
                </a:solidFill>
                <a:latin typeface="方正公文小标宋" panose="02000500000000000000" charset="-122"/>
                <a:ea typeface="方正公文小标宋" panose="02000500000000000000" charset="-122"/>
              </a:rPr>
              <a:t>05</a:t>
            </a:r>
            <a:endParaRPr lang="en-US" altLang="zh-CN" sz="2400" b="1">
              <a:solidFill>
                <a:srgbClr val="FFFFFF">
                  <a:lumMod val="100000"/>
                </a:srgbClr>
              </a:solidFill>
              <a:latin typeface="方正公文小标宋" panose="02000500000000000000" charset="-122"/>
              <a:ea typeface="方正公文小标宋" panose="02000500000000000000" charset="-122"/>
            </a:endParaRPr>
          </a:p>
        </p:txBody>
      </p:sp>
      <p:sp>
        <p:nvSpPr>
          <p:cNvPr id="12" name="13"/>
          <p:cNvSpPr/>
          <p:nvPr>
            <p:custDataLst>
              <p:tags r:id="rId10"/>
            </p:custDataLst>
          </p:nvPr>
        </p:nvSpPr>
        <p:spPr bwMode="auto">
          <a:xfrm>
            <a:off x="5688965" y="5053330"/>
            <a:ext cx="2439035" cy="525145"/>
          </a:xfrm>
          <a:prstGeom prst="rect">
            <a:avLst/>
          </a:prstGeom>
          <a:solidFill>
            <a:srgbClr val="E2F7FC"/>
          </a:solidFill>
          <a:ln w="19050">
            <a:noFill/>
            <a:round/>
          </a:ln>
        </p:spPr>
        <p:txBody>
          <a:bodyPr rot="0" spcFirstLastPara="0" vert="horz" wrap="square" lIns="121920" tIns="60960" rIns="121920" bIns="60960" anchor="ctr" anchorCtr="1" forceAA="0" compatLnSpc="1"/>
          <a:p>
            <a:pPr algn="ctr" defTabSz="1219200">
              <a:lnSpc>
                <a:spcPct val="100000"/>
              </a:lnSpc>
              <a:buClrTx/>
              <a:buSzTx/>
              <a:buFontTx/>
            </a:pPr>
            <a:r>
              <a:rPr lang="zh-CN" altLang="en-US" sz="2400" b="1">
                <a:solidFill>
                  <a:srgbClr val="224F5D"/>
                </a:solidFill>
                <a:latin typeface="方正公文小标宋" panose="02000500000000000000" charset="-122"/>
                <a:ea typeface="方正公文小标宋" panose="02000500000000000000" charset="-122"/>
                <a:sym typeface="+mn-ea"/>
              </a:rPr>
              <a:t>公</a:t>
            </a:r>
            <a:r>
              <a:rPr lang="en-US" altLang="zh-CN" sz="2400" b="1">
                <a:solidFill>
                  <a:srgbClr val="224F5D"/>
                </a:solidFill>
                <a:latin typeface="方正公文小标宋" panose="02000500000000000000" charset="-122"/>
                <a:ea typeface="方正公文小标宋" panose="02000500000000000000" charset="-122"/>
                <a:sym typeface="+mn-ea"/>
              </a:rPr>
              <a:t>    </a:t>
            </a:r>
            <a:r>
              <a:rPr lang="zh-CN" altLang="en-US" sz="2400" b="1">
                <a:solidFill>
                  <a:srgbClr val="224F5D"/>
                </a:solidFill>
                <a:latin typeface="方正公文小标宋" panose="02000500000000000000" charset="-122"/>
                <a:ea typeface="方正公文小标宋" panose="02000500000000000000" charset="-122"/>
                <a:sym typeface="+mn-ea"/>
              </a:rPr>
              <a:t>平</a:t>
            </a:r>
            <a:r>
              <a:rPr lang="en-US" altLang="zh-CN" sz="2400" b="1">
                <a:solidFill>
                  <a:srgbClr val="224F5D"/>
                </a:solidFill>
                <a:latin typeface="方正公文小标宋" panose="02000500000000000000" charset="-122"/>
                <a:ea typeface="方正公文小标宋" panose="02000500000000000000" charset="-122"/>
                <a:sym typeface="+mn-ea"/>
              </a:rPr>
              <a:t>    </a:t>
            </a:r>
            <a:r>
              <a:rPr lang="zh-CN" altLang="en-US" sz="2400" b="1">
                <a:solidFill>
                  <a:srgbClr val="224F5D"/>
                </a:solidFill>
                <a:latin typeface="方正公文小标宋" panose="02000500000000000000" charset="-122"/>
                <a:ea typeface="方正公文小标宋" panose="02000500000000000000" charset="-122"/>
                <a:sym typeface="+mn-ea"/>
              </a:rPr>
              <a:t>性</a:t>
            </a:r>
            <a:endParaRPr lang="zh-CN" altLang="en-US" sz="2400" b="1">
              <a:solidFill>
                <a:srgbClr val="224F5D"/>
              </a:solidFill>
              <a:latin typeface="方正公文小标宋" panose="02000500000000000000" charset="-122"/>
              <a:ea typeface="方正公文小标宋" panose="02000500000000000000" charset="-122"/>
              <a:sym typeface="+mn-ea"/>
            </a:endParaRPr>
          </a:p>
        </p:txBody>
      </p:sp>
      <p:sp>
        <p:nvSpPr>
          <p:cNvPr id="13" name="5"/>
          <p:cNvSpPr/>
          <p:nvPr>
            <p:custDataLst>
              <p:tags r:id="rId11"/>
            </p:custDataLst>
          </p:nvPr>
        </p:nvSpPr>
        <p:spPr bwMode="auto">
          <a:xfrm>
            <a:off x="5039995" y="1324610"/>
            <a:ext cx="504000" cy="504000"/>
          </a:xfrm>
          <a:prstGeom prst="rect">
            <a:avLst/>
          </a:prstGeom>
          <a:solidFill>
            <a:srgbClr val="439DB7"/>
          </a:solidFill>
          <a:ln w="19050">
            <a:noFill/>
            <a:round/>
          </a:ln>
        </p:spPr>
        <p:txBody>
          <a:bodyPr rot="0" spcFirstLastPara="0" vert="horz" wrap="none" lIns="121920" tIns="60960" rIns="121920" bIns="60960" anchor="ctr" anchorCtr="1" forceAA="0" compatLnSpc="1">
            <a:normAutofit/>
          </a:bodyPr>
          <a:lstStyle/>
          <a:p>
            <a:pPr algn="ctr" defTabSz="1219200"/>
            <a:r>
              <a:rPr lang="en-US" altLang="zh-CN" sz="2400" b="1">
                <a:solidFill>
                  <a:srgbClr val="FFFFFF">
                    <a:lumMod val="100000"/>
                  </a:srgbClr>
                </a:solidFill>
                <a:latin typeface="方正公文小标宋" panose="02000500000000000000" charset="-122"/>
                <a:ea typeface="方正公文小标宋" panose="02000500000000000000" charset="-122"/>
              </a:rPr>
              <a:t>01</a:t>
            </a:r>
            <a:endParaRPr lang="en-US" altLang="zh-CN" sz="2400" b="1">
              <a:solidFill>
                <a:srgbClr val="FFFFFF">
                  <a:lumMod val="100000"/>
                </a:srgbClr>
              </a:solidFill>
              <a:latin typeface="方正公文小标宋" panose="02000500000000000000" charset="-122"/>
              <a:ea typeface="方正公文小标宋" panose="02000500000000000000" charset="-122"/>
            </a:endParaRPr>
          </a:p>
        </p:txBody>
      </p:sp>
      <p:sp>
        <p:nvSpPr>
          <p:cNvPr id="18" name="13"/>
          <p:cNvSpPr/>
          <p:nvPr>
            <p:custDataLst>
              <p:tags r:id="rId12"/>
            </p:custDataLst>
          </p:nvPr>
        </p:nvSpPr>
        <p:spPr bwMode="auto">
          <a:xfrm>
            <a:off x="5678805" y="1322070"/>
            <a:ext cx="2460625" cy="525145"/>
          </a:xfrm>
          <a:prstGeom prst="rect">
            <a:avLst/>
          </a:prstGeom>
          <a:solidFill>
            <a:srgbClr val="E2F7FC"/>
          </a:solidFill>
          <a:ln w="19050">
            <a:noFill/>
            <a:round/>
          </a:ln>
        </p:spPr>
        <p:txBody>
          <a:bodyPr rot="0" spcFirstLastPara="0" vert="horz" wrap="square" lIns="121920" tIns="60960" rIns="121920" bIns="60960" anchor="ctr" anchorCtr="1" forceAA="0" compatLnSpc="1"/>
          <a:lstStyle/>
          <a:p>
            <a:pPr algn="ctr" defTabSz="1219200">
              <a:lnSpc>
                <a:spcPct val="100000"/>
              </a:lnSpc>
              <a:buClrTx/>
              <a:buSzTx/>
              <a:buFontTx/>
            </a:pPr>
            <a:r>
              <a:rPr lang="zh-CN" altLang="en-US" sz="2400" b="1">
                <a:solidFill>
                  <a:srgbClr val="224F5D"/>
                </a:solidFill>
                <a:latin typeface="方正公文小标宋" panose="02000500000000000000" charset="-122"/>
                <a:ea typeface="方正公文小标宋" panose="02000500000000000000" charset="-122"/>
              </a:rPr>
              <a:t>基</a:t>
            </a:r>
            <a:r>
              <a:rPr lang="en-US" altLang="zh-CN" sz="2400" b="1">
                <a:solidFill>
                  <a:srgbClr val="224F5D"/>
                </a:solidFill>
                <a:latin typeface="方正公文小标宋" panose="02000500000000000000" charset="-122"/>
                <a:ea typeface="方正公文小标宋" panose="02000500000000000000" charset="-122"/>
              </a:rPr>
              <a:t>  </a:t>
            </a:r>
            <a:r>
              <a:rPr lang="zh-CN" altLang="en-US" sz="2400" b="1">
                <a:solidFill>
                  <a:srgbClr val="224F5D"/>
                </a:solidFill>
                <a:latin typeface="方正公文小标宋" panose="02000500000000000000" charset="-122"/>
                <a:ea typeface="方正公文小标宋" panose="02000500000000000000" charset="-122"/>
              </a:rPr>
              <a:t>本</a:t>
            </a:r>
            <a:r>
              <a:rPr lang="en-US" altLang="zh-CN" sz="2400" b="1">
                <a:solidFill>
                  <a:srgbClr val="224F5D"/>
                </a:solidFill>
                <a:latin typeface="方正公文小标宋" panose="02000500000000000000" charset="-122"/>
                <a:ea typeface="方正公文小标宋" panose="02000500000000000000" charset="-122"/>
              </a:rPr>
              <a:t>  </a:t>
            </a:r>
            <a:r>
              <a:rPr lang="zh-CN" altLang="en-US" sz="2400" b="1">
                <a:solidFill>
                  <a:srgbClr val="224F5D"/>
                </a:solidFill>
                <a:latin typeface="方正公文小标宋" panose="02000500000000000000" charset="-122"/>
                <a:ea typeface="方正公文小标宋" panose="02000500000000000000" charset="-122"/>
              </a:rPr>
              <a:t>信</a:t>
            </a:r>
            <a:r>
              <a:rPr lang="en-US" altLang="zh-CN" sz="2400" b="1">
                <a:solidFill>
                  <a:srgbClr val="224F5D"/>
                </a:solidFill>
                <a:latin typeface="方正公文小标宋" panose="02000500000000000000" charset="-122"/>
                <a:ea typeface="方正公文小标宋" panose="02000500000000000000" charset="-122"/>
              </a:rPr>
              <a:t>  </a:t>
            </a:r>
            <a:r>
              <a:rPr lang="zh-CN" altLang="en-US" sz="2400" b="1">
                <a:solidFill>
                  <a:srgbClr val="224F5D"/>
                </a:solidFill>
                <a:latin typeface="方正公文小标宋" panose="02000500000000000000" charset="-122"/>
                <a:ea typeface="方正公文小标宋" panose="02000500000000000000" charset="-122"/>
              </a:rPr>
              <a:t>息</a:t>
            </a:r>
            <a:endParaRPr lang="zh-CN" altLang="en-US" sz="2400" b="1">
              <a:solidFill>
                <a:srgbClr val="224F5D"/>
              </a:solidFill>
              <a:latin typeface="方正公文小标宋" panose="02000500000000000000" charset="-122"/>
              <a:ea typeface="方正公文小标宋" panose="02000500000000000000" charset="-122"/>
            </a:endParaRPr>
          </a:p>
        </p:txBody>
      </p:sp>
      <p:sp>
        <p:nvSpPr>
          <p:cNvPr id="20" name="椭圆 19"/>
          <p:cNvSpPr/>
          <p:nvPr>
            <p:custDataLst>
              <p:tags r:id="rId13"/>
            </p:custDataLst>
          </p:nvPr>
        </p:nvSpPr>
        <p:spPr>
          <a:xfrm>
            <a:off x="4946650" y="2184400"/>
            <a:ext cx="720000" cy="720000"/>
          </a:xfrm>
          <a:prstGeom prst="ellipse">
            <a:avLst/>
          </a:prstGeom>
          <a:noFill/>
          <a:ln w="28575">
            <a:solidFill>
              <a:srgbClr val="4AA3BC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1" name="椭圆 20"/>
          <p:cNvSpPr/>
          <p:nvPr>
            <p:custDataLst>
              <p:tags r:id="rId14"/>
            </p:custDataLst>
          </p:nvPr>
        </p:nvSpPr>
        <p:spPr>
          <a:xfrm>
            <a:off x="4946650" y="3121660"/>
            <a:ext cx="720000" cy="720000"/>
          </a:xfrm>
          <a:prstGeom prst="ellipse">
            <a:avLst/>
          </a:prstGeom>
          <a:noFill/>
          <a:ln w="28575">
            <a:solidFill>
              <a:srgbClr val="4AA3BC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5" name="椭圆 34"/>
          <p:cNvSpPr/>
          <p:nvPr>
            <p:custDataLst>
              <p:tags r:id="rId15"/>
            </p:custDataLst>
          </p:nvPr>
        </p:nvSpPr>
        <p:spPr>
          <a:xfrm>
            <a:off x="4946650" y="4058920"/>
            <a:ext cx="720000" cy="720000"/>
          </a:xfrm>
          <a:prstGeom prst="ellipse">
            <a:avLst/>
          </a:prstGeom>
          <a:noFill/>
          <a:ln w="28575">
            <a:solidFill>
              <a:srgbClr val="4AA3BC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6" name="椭圆 35"/>
          <p:cNvSpPr/>
          <p:nvPr>
            <p:custDataLst>
              <p:tags r:id="rId16"/>
            </p:custDataLst>
          </p:nvPr>
        </p:nvSpPr>
        <p:spPr>
          <a:xfrm>
            <a:off x="4946650" y="4942205"/>
            <a:ext cx="720000" cy="720000"/>
          </a:xfrm>
          <a:prstGeom prst="ellipse">
            <a:avLst/>
          </a:prstGeom>
          <a:noFill/>
          <a:ln w="28575">
            <a:solidFill>
              <a:srgbClr val="4AA3BC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0" name="直接连接符 79"/>
          <p:cNvCxnSpPr/>
          <p:nvPr/>
        </p:nvCxnSpPr>
        <p:spPr>
          <a:xfrm flipH="1">
            <a:off x="456883" y="554990"/>
            <a:ext cx="4212000" cy="0"/>
          </a:xfrm>
          <a:prstGeom prst="line">
            <a:avLst/>
          </a:prstGeom>
          <a:ln w="19050">
            <a:solidFill>
              <a:srgbClr val="75B5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直接连接符 80"/>
          <p:cNvCxnSpPr/>
          <p:nvPr/>
        </p:nvCxnSpPr>
        <p:spPr>
          <a:xfrm flipH="1">
            <a:off x="7539673" y="554990"/>
            <a:ext cx="4212000" cy="0"/>
          </a:xfrm>
          <a:prstGeom prst="line">
            <a:avLst/>
          </a:prstGeom>
          <a:ln w="19050">
            <a:solidFill>
              <a:srgbClr val="75B5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TextBox 2"/>
          <p:cNvSpPr txBox="1"/>
          <p:nvPr/>
        </p:nvSpPr>
        <p:spPr>
          <a:xfrm>
            <a:off x="4534535" y="224155"/>
            <a:ext cx="3122930" cy="692397"/>
          </a:xfrm>
          <a:prstGeom prst="ellipse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sz="2400" b="1" spc="300" dirty="0">
                <a:solidFill>
                  <a:srgbClr val="357A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01.</a:t>
            </a:r>
            <a:r>
              <a:rPr lang="zh-CN" altLang="en-US" sz="2400" b="1" spc="300" dirty="0">
                <a:solidFill>
                  <a:srgbClr val="357A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基本信息</a:t>
            </a:r>
            <a:endParaRPr lang="zh-CN" altLang="en-US" sz="2400" b="1" spc="300" dirty="0">
              <a:solidFill>
                <a:srgbClr val="357A9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12" name="TextBox 11"/>
          <p:cNvSpPr txBox="1"/>
          <p:nvPr>
            <p:custDataLst>
              <p:tags r:id="rId1"/>
            </p:custDataLst>
          </p:nvPr>
        </p:nvSpPr>
        <p:spPr>
          <a:xfrm>
            <a:off x="1123315" y="786765"/>
            <a:ext cx="9784080" cy="537146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>
              <a:lnSpc>
                <a:spcPct val="19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u"/>
            </a:pPr>
            <a:r>
              <a:rPr lang="zh-CN" altLang="en-US" b="1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药品通用名称：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复方氨基酸注射液</a:t>
            </a:r>
            <a:r>
              <a:rPr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（17AA-Ⅱ）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lnSpc>
                <a:spcPct val="19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u"/>
            </a:pPr>
            <a:r>
              <a:rPr lang="zh-CN" altLang="en-US" b="1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注册规格：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按总氨基酸计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200ml:12.200g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lnSpc>
                <a:spcPct val="19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u"/>
            </a:pPr>
            <a:r>
              <a:rPr lang="zh-CN" altLang="en-US" b="1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中国大陆首次上市时间：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2022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年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月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lnSpc>
                <a:spcPct val="19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u"/>
            </a:pPr>
            <a:r>
              <a:rPr lang="zh-CN" altLang="en-US" b="1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参照药品：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复方氨基酸注射液（</a:t>
            </a:r>
            <a:r>
              <a:rPr lang="en-US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14AA-SF 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</a:t>
            </a:r>
            <a:endParaRPr lang="zh-CN" altLang="en-US" dirty="0" smtClean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lnSpc>
                <a:spcPct val="19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u"/>
            </a:pPr>
            <a:r>
              <a:rPr lang="zh-CN" altLang="en-US" b="1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适应症：</a:t>
            </a:r>
            <a:r>
              <a:rPr lang="zh-CN" altLang="en-US" sz="18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主要用于急、慢性肾功能不全患者出现低蛋白血症、低营养状态和手术前后的氨基酸</a:t>
            </a:r>
            <a:r>
              <a:rPr lang="en-US" altLang="zh-CN" sz="18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 </a:t>
            </a:r>
            <a:endParaRPr lang="en-US" altLang="zh-CN" sz="1800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indent="0">
              <a:lnSpc>
                <a:spcPct val="19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None/>
            </a:pPr>
            <a:r>
              <a:rPr lang="en-US" altLang="zh-CN" sz="18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   </a:t>
            </a:r>
            <a:r>
              <a:rPr lang="zh-CN" altLang="en-US" sz="18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补充。</a:t>
            </a:r>
            <a:endParaRPr lang="zh-CN" altLang="en-US" sz="1800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marL="285750" indent="-285750" algn="just">
              <a:lnSpc>
                <a:spcPct val="190000"/>
              </a:lnSpc>
              <a:buFont typeface="Wingdings" panose="05000000000000000000" charset="0"/>
              <a:buChar char="u"/>
            </a:pPr>
            <a:r>
              <a:rPr lang="zh-CN" altLang="en-US" sz="1700" b="1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弥补未满足的治疗需求情况：</a:t>
            </a:r>
            <a:r>
              <a:rPr lang="zh-CN" altLang="en-US" sz="18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复方氨基酸注射液的出现使静脉补充氨基酸成为可能。临床中，慢性肾病患者，缺少更安全有效的氨基酸注射液。</a:t>
            </a:r>
            <a:endParaRPr lang="zh-CN" sz="1700" b="1" dirty="0" smtClean="0">
              <a:solidFill>
                <a:schemeClr val="accent2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just">
              <a:lnSpc>
                <a:spcPct val="190000"/>
              </a:lnSpc>
              <a:buFont typeface="Wingdings" panose="05000000000000000000" pitchFamily="2" charset="2"/>
              <a:buChar char="u"/>
            </a:pPr>
            <a:r>
              <a:rPr lang="zh-CN" altLang="en-US" sz="1700" b="1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大陆地区发病率：</a:t>
            </a:r>
            <a:r>
              <a:rPr lang="zh-CN" altLang="en-US" sz="18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流行病学调查显示，中国慢性肾脏病患病率约为10.8%。</a:t>
            </a:r>
            <a:endParaRPr lang="zh-CN" altLang="en-US" sz="1700" dirty="0" smtClean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algn="just">
              <a:lnSpc>
                <a:spcPct val="190000"/>
              </a:lnSpc>
              <a:buFont typeface="Wingdings" panose="05000000000000000000" pitchFamily="2" charset="2"/>
              <a:buChar char="u"/>
            </a:pPr>
            <a:r>
              <a:rPr lang="zh-CN" altLang="en-US" sz="1700" b="1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年发病患者总数：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急性肾损伤患者</a:t>
            </a:r>
            <a:r>
              <a:rPr lang="zh-CN" altLang="en-US" sz="18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每年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新发</a:t>
            </a:r>
            <a:r>
              <a:rPr lang="zh-CN" altLang="en-US" sz="18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140万左右。</a:t>
            </a:r>
            <a:endParaRPr lang="zh-CN" altLang="en-US" sz="1700" b="1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7" name="矩形 6"/>
          <p:cNvSpPr/>
          <p:nvPr>
            <p:custDataLst>
              <p:tags r:id="rId2"/>
            </p:custDataLst>
          </p:nvPr>
        </p:nvSpPr>
        <p:spPr>
          <a:xfrm>
            <a:off x="6447790" y="925195"/>
            <a:ext cx="4459605" cy="1889760"/>
          </a:xfrm>
          <a:prstGeom prst="rect">
            <a:avLst/>
          </a:prstGeom>
        </p:spPr>
        <p:txBody>
          <a:bodyPr wrap="square">
            <a:spAutoFit/>
          </a:bodyPr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u"/>
            </a:pPr>
            <a:r>
              <a:rPr lang="zh-CN" altLang="en-US" sz="18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全球首个上市国家/地区及上市时间：</a:t>
            </a:r>
            <a:endParaRPr lang="zh-CN" altLang="en-US" sz="1800" dirty="0" smtClean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</a:pPr>
            <a:r>
              <a:rPr lang="zh-CN" altLang="en-US" sz="18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               </a:t>
            </a:r>
            <a:r>
              <a:rPr lang="en-US" altLang="zh-CN" sz="18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        </a:t>
            </a:r>
            <a:r>
              <a:rPr lang="zh-CN" altLang="en-US" sz="18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日本  1996年7月</a:t>
            </a:r>
            <a:endParaRPr lang="zh-CN" altLang="en-US" sz="1800" dirty="0" smtClean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u"/>
            </a:pPr>
            <a:r>
              <a:rPr lang="zh-CN" altLang="en-US" sz="18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目前大陆地区同通用名药品的上市情况：</a:t>
            </a:r>
            <a:endParaRPr lang="zh-CN" altLang="en-US" sz="1800" dirty="0" smtClean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</a:pPr>
            <a:r>
              <a:rPr lang="zh-CN" altLang="en-US" sz="18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                       </a:t>
            </a:r>
            <a:r>
              <a:rPr lang="en-US" altLang="zh-CN" sz="18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                </a:t>
            </a:r>
            <a:r>
              <a:rPr lang="zh-CN" altLang="en-US" sz="18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仅1家</a:t>
            </a:r>
            <a:endParaRPr lang="zh-CN" altLang="en-US" sz="1800" dirty="0" smtClean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u"/>
            </a:pPr>
            <a:r>
              <a:rPr lang="zh-CN" altLang="en-US" sz="18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是否为OTC药品：否</a:t>
            </a:r>
            <a:endParaRPr lang="zh-CN" altLang="en-US" dirty="0" smtClean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  <p:timing>
    <p:tnLst>
      <p:par>
        <p:cTn id="1" dur="indefinite" restart="never" nodeType="tmRoot"/>
      </p:par>
    </p:tnLst>
    <p:bldLst>
      <p:bldP spid="12" grpId="1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0" name="直接连接符 79"/>
          <p:cNvCxnSpPr/>
          <p:nvPr/>
        </p:nvCxnSpPr>
        <p:spPr>
          <a:xfrm flipH="1">
            <a:off x="456883" y="554990"/>
            <a:ext cx="4212000" cy="0"/>
          </a:xfrm>
          <a:prstGeom prst="line">
            <a:avLst/>
          </a:prstGeom>
          <a:ln w="19050">
            <a:solidFill>
              <a:srgbClr val="75B5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直接连接符 80"/>
          <p:cNvCxnSpPr/>
          <p:nvPr/>
        </p:nvCxnSpPr>
        <p:spPr>
          <a:xfrm flipH="1">
            <a:off x="7539673" y="554990"/>
            <a:ext cx="4212000" cy="0"/>
          </a:xfrm>
          <a:prstGeom prst="line">
            <a:avLst/>
          </a:prstGeom>
          <a:ln w="19050">
            <a:solidFill>
              <a:srgbClr val="75B5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TextBox 2"/>
          <p:cNvSpPr txBox="1"/>
          <p:nvPr/>
        </p:nvSpPr>
        <p:spPr>
          <a:xfrm>
            <a:off x="4534535" y="224155"/>
            <a:ext cx="3122930" cy="692397"/>
          </a:xfrm>
          <a:prstGeom prst="ellipse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sz="2400" b="1" spc="300" dirty="0">
                <a:solidFill>
                  <a:srgbClr val="357A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01.</a:t>
            </a:r>
            <a:r>
              <a:rPr lang="zh-CN" altLang="en-US" sz="2400" b="1" spc="300" dirty="0">
                <a:solidFill>
                  <a:srgbClr val="357A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基本信息</a:t>
            </a:r>
            <a:endParaRPr lang="zh-CN" altLang="en-US" sz="2400" b="1" spc="300" dirty="0">
              <a:solidFill>
                <a:srgbClr val="357A9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18" name="TextBox 17"/>
          <p:cNvSpPr txBox="1"/>
          <p:nvPr>
            <p:custDataLst>
              <p:tags r:id="rId1"/>
            </p:custDataLst>
          </p:nvPr>
        </p:nvSpPr>
        <p:spPr>
          <a:xfrm>
            <a:off x="612775" y="5187950"/>
            <a:ext cx="944880" cy="584835"/>
          </a:xfrm>
          <a:prstGeom prst="roundRect">
            <a:avLst/>
          </a:prstGeom>
          <a:noFill/>
          <a:ln>
            <a:noFill/>
          </a:ln>
        </p:spPr>
        <p:txBody>
          <a:bodyPr wrap="none" lIns="68579" tIns="34289" rIns="68579" bIns="34289" anchor="ctr"/>
          <a:lstStyle>
            <a:defPPr>
              <a:defRPr lang="zh-CN"/>
            </a:defPPr>
            <a:lvl1pPr algn="ctr">
              <a:defRPr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疾病</a:t>
            </a:r>
            <a:endParaRPr lang="en-US" altLang="zh-CN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zh-CN" altLang="en-US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基本情况</a:t>
            </a:r>
            <a:endParaRPr lang="en-US" altLang="zh-CN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6542405" y="916305"/>
            <a:ext cx="4613275" cy="4951730"/>
            <a:chOff x="10303" y="2776"/>
            <a:chExt cx="7265" cy="7798"/>
          </a:xfrm>
        </p:grpSpPr>
        <p:sp>
          <p:nvSpPr>
            <p:cNvPr id="19" name="矩形 18"/>
            <p:cNvSpPr/>
            <p:nvPr>
              <p:custDataLst>
                <p:tags r:id="rId2"/>
              </p:custDataLst>
            </p:nvPr>
          </p:nvSpPr>
          <p:spPr>
            <a:xfrm>
              <a:off x="10396" y="3252"/>
              <a:ext cx="7172" cy="7322"/>
            </a:xfrm>
            <a:prstGeom prst="rect">
              <a:avLst/>
            </a:prstGeom>
            <a:ln w="12700" cmpd="sng">
              <a:solidFill>
                <a:srgbClr val="92D050"/>
              </a:solidFill>
              <a:prstDash val="solid"/>
            </a:ln>
          </p:spPr>
          <p:txBody>
            <a:bodyPr wrap="square">
              <a:noAutofit/>
            </a:bodyPr>
            <a:p>
              <a:pPr algn="just">
                <a:lnSpc>
                  <a:spcPct val="160000"/>
                </a:lnSpc>
              </a:pPr>
              <a:r>
                <a:rPr lang="zh-CN" altLang="en-US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 </a:t>
              </a:r>
              <a:r>
                <a:rPr lang="zh-CN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 </a:t>
              </a:r>
              <a:r>
                <a:rPr lang="en-US" altLang="zh-CN" dirty="0" smtClean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  </a:t>
              </a:r>
              <a:r>
                <a:rPr lang="zh-CN" altLang="en-US" sz="1500" dirty="0" smtClean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静脉滴注。慢性肾功能不全</a:t>
              </a:r>
              <a:r>
                <a:rPr lang="en-US" altLang="zh-CN" sz="1500" dirty="0" smtClean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Wingdings" panose="05000000000000000000" pitchFamily="2" charset="2"/>
                </a:rPr>
                <a:t>: </a:t>
              </a:r>
              <a:r>
                <a:rPr lang="en-US" altLang="zh-CN" sz="1500" dirty="0" smtClean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(1)</a:t>
              </a:r>
              <a:r>
                <a:rPr lang="zh-CN" altLang="en-US" sz="1500" dirty="0" smtClean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Wingdings" panose="05000000000000000000" pitchFamily="2" charset="2"/>
                </a:rPr>
                <a:t> 外周静脉给药：通常成人一日一次，一次</a:t>
              </a:r>
              <a:r>
                <a:rPr lang="en-US" altLang="zh-CN" sz="1500" dirty="0" smtClean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Wingdings" panose="05000000000000000000" pitchFamily="2" charset="2"/>
                </a:rPr>
                <a:t>200ml</a:t>
              </a:r>
              <a:r>
                <a:rPr lang="zh-CN" altLang="en-US" sz="1500" dirty="0" smtClean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Wingdings" panose="05000000000000000000" pitchFamily="2" charset="2"/>
                </a:rPr>
                <a:t>缓慢滴注给药速度为每</a:t>
              </a:r>
              <a:r>
                <a:rPr lang="en-US" altLang="zh-CN" sz="1500" dirty="0" smtClean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Wingdings" panose="05000000000000000000" pitchFamily="2" charset="2"/>
                </a:rPr>
                <a:t>200ml</a:t>
              </a:r>
              <a:r>
                <a:rPr lang="zh-CN" altLang="en-US" sz="1500" dirty="0" smtClean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Wingdings" panose="05000000000000000000" pitchFamily="2" charset="2"/>
                </a:rPr>
                <a:t>控制在</a:t>
              </a:r>
              <a:r>
                <a:rPr lang="en-US" altLang="zh-CN" sz="1500" dirty="0" smtClean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Wingdings" panose="05000000000000000000" pitchFamily="2" charset="2"/>
                </a:rPr>
                <a:t>120~180</a:t>
              </a:r>
              <a:r>
                <a:rPr lang="zh-CN" altLang="en-US" sz="1500" dirty="0" smtClean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Wingdings" panose="05000000000000000000" pitchFamily="2" charset="2"/>
                </a:rPr>
                <a:t>分钟滴完，透析时在透析结束前</a:t>
              </a:r>
              <a:r>
                <a:rPr lang="en-US" altLang="zh-CN" sz="1500" dirty="0" smtClean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Wingdings" panose="05000000000000000000" pitchFamily="2" charset="2"/>
                </a:rPr>
                <a:t>60~90</a:t>
              </a:r>
              <a:r>
                <a:rPr lang="zh-CN" altLang="en-US" sz="1500" dirty="0" smtClean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Wingdings" panose="05000000000000000000" pitchFamily="2" charset="2"/>
                </a:rPr>
                <a:t>分钟由透析回路的静脉一侧注入，使用本品时热量给予最好在</a:t>
              </a:r>
              <a:r>
                <a:rPr lang="en-US" altLang="zh-CN" sz="1500" dirty="0" smtClean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Wingdings" panose="05000000000000000000" pitchFamily="2" charset="2"/>
                </a:rPr>
                <a:t>1,500kcal/</a:t>
              </a:r>
              <a:r>
                <a:rPr lang="zh-CN" altLang="en-US" sz="1500" dirty="0" smtClean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Wingdings" panose="05000000000000000000" pitchFamily="2" charset="2"/>
                </a:rPr>
                <a:t>日以上；</a:t>
              </a:r>
              <a:r>
                <a:rPr lang="en-US" altLang="zh-CN" sz="1500" dirty="0" smtClean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(2)</a:t>
              </a:r>
              <a:r>
                <a:rPr lang="zh-CN" altLang="en-US" sz="1500" dirty="0" smtClean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Wingdings" panose="05000000000000000000" pitchFamily="2" charset="2"/>
                </a:rPr>
                <a:t> 中心静脉给药：通常成人一日</a:t>
              </a:r>
              <a:r>
                <a:rPr lang="en-US" altLang="zh-CN" sz="1500" dirty="0" smtClean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Wingdings" panose="05000000000000000000" pitchFamily="2" charset="2"/>
                </a:rPr>
                <a:t>400ml</a:t>
              </a:r>
              <a:r>
                <a:rPr lang="zh-CN" altLang="en-US" sz="1500" dirty="0" smtClean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Wingdings" panose="05000000000000000000" pitchFamily="2" charset="2"/>
                </a:rPr>
                <a:t>通过中心静脉持续滴注，每</a:t>
              </a:r>
              <a:r>
                <a:rPr lang="en-US" altLang="zh-CN" sz="1500" dirty="0" smtClean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Wingdings" panose="05000000000000000000" pitchFamily="2" charset="2"/>
                </a:rPr>
                <a:t>1.6</a:t>
              </a:r>
              <a:r>
                <a:rPr lang="zh-CN" altLang="en-US" sz="1500" dirty="0" smtClean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Wingdings" panose="05000000000000000000" pitchFamily="2" charset="2"/>
                </a:rPr>
                <a:t>克氮（本品：</a:t>
              </a:r>
              <a:r>
                <a:rPr lang="en-US" altLang="zh-CN" sz="1500" dirty="0" smtClean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Wingdings" panose="05000000000000000000" pitchFamily="2" charset="2"/>
                </a:rPr>
                <a:t>200ml</a:t>
              </a:r>
              <a:r>
                <a:rPr lang="zh-CN" altLang="en-US" sz="1500" dirty="0" smtClean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Wingdings" panose="05000000000000000000" pitchFamily="2" charset="2"/>
                </a:rPr>
                <a:t>）应给予</a:t>
              </a:r>
              <a:r>
                <a:rPr lang="en-US" altLang="zh-CN" sz="1500" dirty="0" smtClean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Wingdings" panose="05000000000000000000" pitchFamily="2" charset="2"/>
                </a:rPr>
                <a:t>500kcal</a:t>
              </a:r>
              <a:r>
                <a:rPr lang="zh-CN" altLang="en-US" sz="1500" dirty="0" smtClean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Wingdings" panose="05000000000000000000" pitchFamily="2" charset="2"/>
                </a:rPr>
                <a:t>以上的非蛋白热量。</a:t>
              </a:r>
              <a:r>
                <a:rPr lang="en-US" altLang="zh-CN" sz="1500" dirty="0" smtClean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Wingdings" panose="05000000000000000000" pitchFamily="2" charset="2"/>
                </a:rPr>
                <a:t> </a:t>
              </a:r>
              <a:endParaRPr lang="en-US" altLang="zh-CN" sz="15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Wingdings" panose="05000000000000000000" pitchFamily="2" charset="2"/>
              </a:endParaRPr>
            </a:p>
            <a:p>
              <a:pPr algn="just">
                <a:lnSpc>
                  <a:spcPct val="160000"/>
                </a:lnSpc>
              </a:pPr>
              <a:r>
                <a:rPr lang="en-US" altLang="zh-CN" sz="1500" dirty="0" smtClean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Wingdings" panose="05000000000000000000" pitchFamily="2" charset="2"/>
                </a:rPr>
                <a:t>        </a:t>
              </a:r>
              <a:r>
                <a:rPr lang="zh-CN" altLang="en-US" sz="1500" dirty="0" smtClean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Wingdings" panose="05000000000000000000" pitchFamily="2" charset="2"/>
                </a:rPr>
                <a:t>急性肾功能不全</a:t>
              </a:r>
              <a:r>
                <a:rPr lang="en-US" altLang="zh-CN" sz="1500" dirty="0" smtClean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Wingdings" panose="05000000000000000000" pitchFamily="2" charset="2"/>
                </a:rPr>
                <a:t>: </a:t>
              </a:r>
              <a:r>
                <a:rPr lang="zh-CN" altLang="en-US" sz="1500" dirty="0" smtClean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Wingdings" panose="05000000000000000000" pitchFamily="2" charset="2"/>
                </a:rPr>
                <a:t>通常为成人一日</a:t>
              </a:r>
              <a:r>
                <a:rPr lang="en-US" altLang="zh-CN" sz="1500" dirty="0" smtClean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Wingdings" panose="05000000000000000000" pitchFamily="2" charset="2"/>
                </a:rPr>
                <a:t>400ml</a:t>
              </a:r>
              <a:r>
                <a:rPr lang="zh-CN" altLang="en-US" sz="1500" dirty="0" smtClean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Wingdings" panose="05000000000000000000" pitchFamily="2" charset="2"/>
                </a:rPr>
                <a:t>通过中心静脉持续滴注，每</a:t>
              </a:r>
              <a:r>
                <a:rPr lang="en-US" altLang="zh-CN" sz="1500" dirty="0" smtClean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Wingdings" panose="05000000000000000000" pitchFamily="2" charset="2"/>
                </a:rPr>
                <a:t>1.6</a:t>
              </a:r>
              <a:r>
                <a:rPr lang="zh-CN" altLang="en-US" sz="1500" dirty="0" smtClean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Wingdings" panose="05000000000000000000" pitchFamily="2" charset="2"/>
                </a:rPr>
                <a:t>克氮（本品：</a:t>
              </a:r>
              <a:r>
                <a:rPr lang="en-US" altLang="zh-CN" sz="1500" dirty="0" smtClean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Wingdings" panose="05000000000000000000" pitchFamily="2" charset="2"/>
                </a:rPr>
                <a:t>200ml</a:t>
              </a:r>
              <a:r>
                <a:rPr lang="zh-CN" altLang="en-US" sz="1500" dirty="0" smtClean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Wingdings" panose="05000000000000000000" pitchFamily="2" charset="2"/>
                </a:rPr>
                <a:t>）应给予</a:t>
              </a:r>
              <a:r>
                <a:rPr lang="en-US" altLang="zh-CN" sz="1500" dirty="0" smtClean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Wingdings" panose="05000000000000000000" pitchFamily="2" charset="2"/>
                </a:rPr>
                <a:t>500kcal</a:t>
              </a:r>
              <a:r>
                <a:rPr lang="zh-CN" altLang="en-US" sz="1500" dirty="0" smtClean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Wingdings" panose="05000000000000000000" pitchFamily="2" charset="2"/>
                </a:rPr>
                <a:t>以上的非蛋白热量。具体用量根据年龄、症状和体重适当增减。</a:t>
              </a:r>
              <a:endParaRPr lang="zh-CN" altLang="en-US" sz="15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endParaRPr>
            </a:p>
          </p:txBody>
        </p:sp>
        <p:sp>
          <p:nvSpPr>
            <p:cNvPr id="3" name="矩形: 圆角 8"/>
            <p:cNvSpPr/>
            <p:nvPr>
              <p:custDataLst>
                <p:tags r:id="rId3"/>
              </p:custDataLst>
            </p:nvPr>
          </p:nvSpPr>
          <p:spPr>
            <a:xfrm>
              <a:off x="10303" y="2776"/>
              <a:ext cx="3051" cy="566"/>
            </a:xfrm>
            <a:prstGeom prst="roundRect">
              <a:avLst>
                <a:gd name="adj" fmla="val 50000"/>
              </a:avLst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altLang="en-US" sz="2000" b="1" dirty="0">
                  <a:latin typeface="等线" panose="02010600030101010101" pitchFamily="2" charset="-122"/>
                  <a:ea typeface="等线" panose="02010600030101010101" pitchFamily="2" charset="-122"/>
                </a:rPr>
                <a:t>用法用量</a:t>
              </a:r>
              <a:endParaRPr lang="zh-CN" altLang="en-US" sz="2000" b="1" dirty="0">
                <a:latin typeface="等线" panose="02010600030101010101" pitchFamily="2" charset="-122"/>
                <a:ea typeface="等线" panose="02010600030101010101" pitchFamily="2" charset="-122"/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1145540" y="928370"/>
            <a:ext cx="4890135" cy="4933315"/>
            <a:chOff x="1908" y="2795"/>
            <a:chExt cx="7701" cy="7769"/>
          </a:xfrm>
        </p:grpSpPr>
        <p:sp>
          <p:nvSpPr>
            <p:cNvPr id="5" name="矩形 4"/>
            <p:cNvSpPr/>
            <p:nvPr>
              <p:custDataLst>
                <p:tags r:id="rId4"/>
              </p:custDataLst>
            </p:nvPr>
          </p:nvSpPr>
          <p:spPr>
            <a:xfrm>
              <a:off x="2017" y="3297"/>
              <a:ext cx="7592" cy="7267"/>
            </a:xfrm>
            <a:prstGeom prst="rect">
              <a:avLst/>
            </a:prstGeom>
            <a:ln w="12700" cmpd="sng">
              <a:solidFill>
                <a:schemeClr val="accent1">
                  <a:shade val="50000"/>
                </a:schemeClr>
              </a:solidFill>
              <a:prstDash val="solid"/>
            </a:ln>
          </p:spPr>
          <p:txBody>
            <a:bodyPr wrap="square" lIns="71755" rIns="36195">
              <a:noAutofit/>
            </a:bodyPr>
            <a:p>
              <a:pPr indent="457200" algn="just" fontAlgn="auto">
                <a:lnSpc>
                  <a:spcPct val="150000"/>
                </a:lnSpc>
              </a:pPr>
              <a:r>
                <a:rPr lang="zh-CN" altLang="en-US" sz="1500" dirty="0" smtClean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营养不良可以由多种病因引起，慢性肾脏病进展中发生的蛋白代谢异常，尤其是肌肉蛋白质合成和分解异常是导致患者营养不良的重要因素。营养不良是慢性肾脏病的常见并发症，是疾病发生、进展以及心血管事件与死亡的危险因素。</a:t>
              </a:r>
              <a:r>
                <a:rPr lang="zh-CN" altLang="en-US" sz="1500" dirty="0" smtClean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据统计，</a:t>
              </a:r>
              <a:r>
                <a:rPr lang="zh-CN" altLang="en-US" sz="1500" dirty="0" smtClean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我国慢性肾脏病患者营养不良的患病率为</a:t>
              </a:r>
              <a:r>
                <a:rPr lang="en-US" altLang="zh-CN" sz="1500" dirty="0" smtClean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22.5%~58.5%[1]</a:t>
              </a:r>
              <a:r>
                <a:rPr lang="zh-CN" altLang="en-US" sz="1500" dirty="0" smtClean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。</a:t>
              </a:r>
              <a:endParaRPr lang="zh-CN" altLang="en-US" sz="15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endParaRPr>
            </a:p>
            <a:p>
              <a:pPr indent="457200" algn="just" fontAlgn="auto">
                <a:lnSpc>
                  <a:spcPct val="150000"/>
                </a:lnSpc>
              </a:pPr>
              <a:r>
                <a:rPr lang="zh-CN" altLang="en-US" sz="1500" dirty="0" smtClean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因此，关注慢性肾脏病营养问题，将营养治疗贯穿于整个慢性肾脏病治疗过程，对于提高整体诊治水平、延缓疾病进展、改善患者预后以及减少医疗费用支出有着非常重要的意义</a:t>
              </a:r>
              <a:r>
                <a:rPr lang="en-US" altLang="zh-CN" sz="1500" dirty="0" smtClean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[1]</a:t>
              </a:r>
              <a:r>
                <a:rPr lang="zh-CN" altLang="en-US" sz="1500" dirty="0" smtClean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。</a:t>
              </a:r>
              <a:endParaRPr lang="zh-CN" altLang="en-US" sz="15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endParaRPr>
            </a:p>
            <a:p>
              <a:pPr indent="457200" algn="just" fontAlgn="auto">
                <a:lnSpc>
                  <a:spcPct val="150000"/>
                </a:lnSpc>
              </a:pPr>
              <a:r>
                <a:rPr lang="zh-CN" altLang="en-US" sz="1500" dirty="0" smtClean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营养治疗中，葡萄糖、氨基酸和脂肪乳是不可缺少的部分，其中复方氨基酸注射液可满足机体在疾病状态下对蛋白质的需求。</a:t>
              </a:r>
              <a:endParaRPr lang="zh-CN" altLang="en-US" sz="15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endParaRPr>
            </a:p>
            <a:p>
              <a:pPr indent="457200" algn="just" fontAlgn="auto">
                <a:lnSpc>
                  <a:spcPct val="150000"/>
                </a:lnSpc>
              </a:pPr>
              <a:endParaRPr lang="zh-CN" altLang="en-US" sz="15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endParaRPr>
            </a:p>
            <a:p>
              <a:pPr indent="457200" algn="just" fontAlgn="auto">
                <a:lnSpc>
                  <a:spcPct val="150000"/>
                </a:lnSpc>
              </a:pPr>
              <a:endParaRPr lang="zh-CN" altLang="en-US" sz="15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endParaRPr>
            </a:p>
          </p:txBody>
        </p:sp>
        <p:sp>
          <p:nvSpPr>
            <p:cNvPr id="9" name="矩形: 圆角 8"/>
            <p:cNvSpPr/>
            <p:nvPr>
              <p:custDataLst>
                <p:tags r:id="rId5"/>
              </p:custDataLst>
            </p:nvPr>
          </p:nvSpPr>
          <p:spPr>
            <a:xfrm>
              <a:off x="1908" y="2795"/>
              <a:ext cx="3051" cy="566"/>
            </a:xfrm>
            <a:prstGeom prst="roundRect">
              <a:avLst>
                <a:gd name="adj" fmla="val 50000"/>
              </a:avLst>
            </a:prstGeom>
            <a:solidFill>
              <a:srgbClr val="75B5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altLang="en-US" sz="2000" b="1" dirty="0">
                  <a:latin typeface="等线" panose="02010600030101010101" pitchFamily="2" charset="-122"/>
                  <a:ea typeface="等线" panose="02010600030101010101" pitchFamily="2" charset="-122"/>
                </a:rPr>
                <a:t>疾病基本情况</a:t>
              </a:r>
              <a:endParaRPr lang="zh-CN" altLang="en-US" sz="2000" b="1" dirty="0">
                <a:latin typeface="等线" panose="02010600030101010101" pitchFamily="2" charset="-122"/>
                <a:ea typeface="等线" panose="02010600030101010101" pitchFamily="2" charset="-122"/>
              </a:endParaRPr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1157605" y="6183630"/>
            <a:ext cx="999807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1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[1]中国医师协会肾脏内科医师分会,中国中西医结合学会肾脏疾病专业委员会营养治疗指南专家协作组.中国慢性肾脏病营养治疗临床实践指南（2021版）[J].中华医学杂志,2021,101(8):539-559.DOI:10.3760/cma.j.cn112137-20201211-03338.</a:t>
            </a:r>
            <a:endParaRPr lang="zh-CN" altLang="en-US" sz="14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0" name="直接连接符 79"/>
          <p:cNvCxnSpPr/>
          <p:nvPr/>
        </p:nvCxnSpPr>
        <p:spPr>
          <a:xfrm flipH="1">
            <a:off x="456883" y="554990"/>
            <a:ext cx="4212000" cy="0"/>
          </a:xfrm>
          <a:prstGeom prst="line">
            <a:avLst/>
          </a:prstGeom>
          <a:ln w="19050">
            <a:solidFill>
              <a:srgbClr val="75B5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直接连接符 80"/>
          <p:cNvCxnSpPr/>
          <p:nvPr/>
        </p:nvCxnSpPr>
        <p:spPr>
          <a:xfrm flipH="1">
            <a:off x="7539673" y="554990"/>
            <a:ext cx="4212000" cy="0"/>
          </a:xfrm>
          <a:prstGeom prst="line">
            <a:avLst/>
          </a:prstGeom>
          <a:ln w="19050">
            <a:solidFill>
              <a:srgbClr val="75B5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TextBox 2"/>
          <p:cNvSpPr txBox="1"/>
          <p:nvPr/>
        </p:nvSpPr>
        <p:spPr>
          <a:xfrm>
            <a:off x="4534535" y="224155"/>
            <a:ext cx="3122930" cy="651371"/>
          </a:xfrm>
          <a:prstGeom prst="ellipse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sz="2400" b="1" spc="300" dirty="0">
                <a:solidFill>
                  <a:srgbClr val="357A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02.</a:t>
            </a:r>
            <a:r>
              <a:rPr lang="zh-CN" altLang="en-US" sz="2400" b="1" spc="300" dirty="0">
                <a:solidFill>
                  <a:srgbClr val="357A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安全性</a:t>
            </a:r>
            <a:endParaRPr lang="zh-CN" altLang="en-US" sz="2400" b="1" spc="300" dirty="0">
              <a:solidFill>
                <a:srgbClr val="357A9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5" name="TextBox 4"/>
          <p:cNvSpPr txBox="1"/>
          <p:nvPr>
            <p:custDataLst>
              <p:tags r:id="rId1"/>
            </p:custDataLst>
          </p:nvPr>
        </p:nvSpPr>
        <p:spPr>
          <a:xfrm>
            <a:off x="694055" y="1094105"/>
            <a:ext cx="4536440" cy="41268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85750" indent="-285750" algn="just" fontAlgn="auto">
              <a:lnSpc>
                <a:spcPts val="2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1.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过敏反应：由于含有抗氧化剂亚硫酸氢钠，因此可能</a:t>
            </a:r>
            <a:endParaRPr lang="zh-CN" altLang="en-US" sz="1400" dirty="0" smtClean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85750" indent="-285750" algn="just" fontAlgn="auto">
              <a:lnSpc>
                <a:spcPts val="2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会诱发过敏反应（尤其是哮喘病人），表现为皮疹、瘙</a:t>
            </a:r>
            <a:endParaRPr lang="zh-CN" altLang="en-US" sz="1400" dirty="0" smtClean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85750" indent="-285750" algn="just" fontAlgn="auto">
              <a:lnSpc>
                <a:spcPts val="2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痒等，严重者可发生过敏性休克，如发生应立即停药。</a:t>
            </a:r>
            <a:endParaRPr lang="zh-CN" altLang="en-US" sz="1400" dirty="0" smtClean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85750" indent="-285750" algn="just" fontAlgn="auto">
              <a:lnSpc>
                <a:spcPts val="2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2.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消化系统：偶见恶心、呕吐、食欲不振等症状。</a:t>
            </a:r>
            <a:endParaRPr lang="en-US" altLang="zh-CN" sz="1400" dirty="0" smtClean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just" fontAlgn="auto">
              <a:lnSpc>
                <a:spcPts val="2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3.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循环系统：偶见胸部不适、心悸、胸闷、呼吸困难等症状。</a:t>
            </a:r>
            <a:endParaRPr lang="en-US" altLang="zh-CN" sz="1400" dirty="0" smtClean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just" fontAlgn="auto">
              <a:lnSpc>
                <a:spcPts val="2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4.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过量或快速输注可能引起代谢性酸中毒，可影响肝及肾功能。</a:t>
            </a:r>
            <a:endParaRPr lang="en-US" altLang="zh-CN" sz="1400" dirty="0" smtClean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just" fontAlgn="auto">
              <a:lnSpc>
                <a:spcPts val="2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5.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其他：偶见头痛、鼻塞和流涕、肌酐升高、肝损伤、</a:t>
            </a:r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GOT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和</a:t>
            </a:r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GPT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升高。另外，本品给药导致氨基酸过量时，偶见</a:t>
            </a:r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BUN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升高。罕见畏寒、寒战、发热、热感、头部灼烧感、头晕、头痛、血管痛、面部潮红、多汗等症状。</a:t>
            </a:r>
            <a:endParaRPr lang="en-US" altLang="zh-CN" sz="1400" dirty="0" smtClean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just" fontAlgn="auto">
              <a:lnSpc>
                <a:spcPts val="2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6.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对非透析患者，本品可能引起血浆尿素氮升高和碳酸氢根下降，使用本品时须进行肾功能的监测。</a:t>
            </a:r>
            <a:endParaRPr lang="en-US" altLang="zh-CN" sz="1400" dirty="0" smtClean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just" fontAlgn="auto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7.本品为高渗溶液，从周围静脉输注或滴注速度过快时，有可能导致血栓性静脉炎和注射部位疼痛。</a:t>
            </a:r>
            <a:endParaRPr lang="zh-CN" altLang="en-US" sz="1400" dirty="0" smtClean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7" name="矩形 6"/>
          <p:cNvSpPr/>
          <p:nvPr>
            <p:custDataLst>
              <p:tags r:id="rId2"/>
            </p:custDataLst>
          </p:nvPr>
        </p:nvSpPr>
        <p:spPr>
          <a:xfrm>
            <a:off x="828675" y="5340985"/>
            <a:ext cx="4293870" cy="829945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</a:ln>
        </p:spPr>
        <p:txBody>
          <a:bodyPr wrap="square">
            <a:spAutoFit/>
          </a:bodyPr>
          <a:p>
            <a:r>
              <a:rPr lang="zh-CN" altLang="en-US" sz="1600" b="1" dirty="0" smtClean="0">
                <a:solidFill>
                  <a:srgbClr val="000000"/>
                </a:solidFill>
                <a:sym typeface="+mn-ea"/>
              </a:rPr>
              <a:t>该药品上市后，</a:t>
            </a:r>
            <a:r>
              <a:rPr lang="en-US" altLang="zh-CN" sz="1600" b="1" dirty="0" smtClean="0">
                <a:solidFill>
                  <a:srgbClr val="000000"/>
                </a:solidFill>
                <a:sym typeface="+mn-ea"/>
              </a:rPr>
              <a:t>5</a:t>
            </a:r>
            <a:r>
              <a:rPr lang="zh-CN" altLang="en-US" sz="1600" b="1" dirty="0" smtClean="0">
                <a:solidFill>
                  <a:srgbClr val="000000"/>
                </a:solidFill>
                <a:sym typeface="+mn-ea"/>
              </a:rPr>
              <a:t>年内无国家或地区药监部门</a:t>
            </a:r>
            <a:endParaRPr lang="zh-CN" altLang="en-US" sz="1600" b="1" dirty="0" smtClean="0">
              <a:solidFill>
                <a:srgbClr val="000000"/>
              </a:solidFill>
              <a:sym typeface="+mn-ea"/>
            </a:endParaRPr>
          </a:p>
          <a:p>
            <a:r>
              <a:rPr lang="zh-CN" altLang="en-US" sz="1600" b="1" dirty="0" smtClean="0">
                <a:solidFill>
                  <a:srgbClr val="000000"/>
                </a:solidFill>
                <a:sym typeface="+mn-ea"/>
              </a:rPr>
              <a:t>发布的安全性警告、黑框警告、撤市信息等</a:t>
            </a:r>
            <a:endParaRPr lang="zh-CN" altLang="en-US" sz="1600" b="1" dirty="0" smtClean="0">
              <a:solidFill>
                <a:srgbClr val="000000"/>
              </a:solidFill>
              <a:sym typeface="+mn-ea"/>
            </a:endParaRPr>
          </a:p>
          <a:p>
            <a:r>
              <a:rPr lang="zh-CN" altLang="en-US" sz="1600" b="1" dirty="0" smtClean="0">
                <a:solidFill>
                  <a:srgbClr val="000000"/>
                </a:solidFill>
                <a:sym typeface="+mn-ea"/>
              </a:rPr>
              <a:t>不良信息的相关报道。</a:t>
            </a:r>
            <a:endParaRPr lang="zh-CN" altLang="en-US" sz="1600" b="1" dirty="0"/>
          </a:p>
        </p:txBody>
      </p:sp>
      <p:grpSp>
        <p:nvGrpSpPr>
          <p:cNvPr id="8" name="组合 7"/>
          <p:cNvGrpSpPr/>
          <p:nvPr/>
        </p:nvGrpSpPr>
        <p:grpSpPr>
          <a:xfrm>
            <a:off x="5494655" y="793115"/>
            <a:ext cx="5720715" cy="5426074"/>
            <a:chOff x="3448807" y="1008531"/>
            <a:chExt cx="2004077" cy="6566351"/>
          </a:xfrm>
          <a:noFill/>
          <a:effectLst/>
        </p:grpSpPr>
        <p:sp>
          <p:nvSpPr>
            <p:cNvPr id="9" name="矩形 7"/>
            <p:cNvSpPr/>
            <p:nvPr>
              <p:custDataLst>
                <p:tags r:id="rId3"/>
              </p:custDataLst>
            </p:nvPr>
          </p:nvSpPr>
          <p:spPr>
            <a:xfrm flipH="1" flipV="1">
              <a:off x="3448807" y="1577948"/>
              <a:ext cx="2004077" cy="5938533"/>
            </a:xfrm>
            <a:custGeom>
              <a:avLst/>
              <a:gdLst/>
              <a:ahLst/>
              <a:cxnLst/>
              <a:rect l="l" t="t" r="r" b="b"/>
              <a:pathLst>
                <a:path w="4824536" h="2880320">
                  <a:moveTo>
                    <a:pt x="3763347" y="2880320"/>
                  </a:moveTo>
                  <a:lnTo>
                    <a:pt x="2646548" y="2880320"/>
                  </a:lnTo>
                  <a:lnTo>
                    <a:pt x="1529749" y="2880320"/>
                  </a:lnTo>
                  <a:lnTo>
                    <a:pt x="0" y="2880320"/>
                  </a:lnTo>
                  <a:lnTo>
                    <a:pt x="0" y="1584176"/>
                  </a:lnTo>
                  <a:lnTo>
                    <a:pt x="0" y="1296144"/>
                  </a:lnTo>
                  <a:lnTo>
                    <a:pt x="0" y="1061189"/>
                  </a:lnTo>
                  <a:cubicBezTo>
                    <a:pt x="0" y="475110"/>
                    <a:pt x="475110" y="0"/>
                    <a:pt x="1061189" y="0"/>
                  </a:cubicBezTo>
                  <a:lnTo>
                    <a:pt x="2177988" y="0"/>
                  </a:lnTo>
                  <a:lnTo>
                    <a:pt x="3294787" y="0"/>
                  </a:lnTo>
                  <a:lnTo>
                    <a:pt x="4824536" y="0"/>
                  </a:lnTo>
                  <a:lnTo>
                    <a:pt x="4824536" y="1296144"/>
                  </a:lnTo>
                  <a:lnTo>
                    <a:pt x="4824536" y="1584176"/>
                  </a:lnTo>
                  <a:lnTo>
                    <a:pt x="4824536" y="1819131"/>
                  </a:lnTo>
                  <a:cubicBezTo>
                    <a:pt x="4824536" y="2405210"/>
                    <a:pt x="4349426" y="2880320"/>
                    <a:pt x="3763347" y="2880320"/>
                  </a:cubicBezTo>
                  <a:close/>
                </a:path>
              </a:pathLst>
            </a:custGeom>
            <a:grpFill/>
            <a:ln w="12700" cap="flat" cmpd="sng" algn="ctr">
              <a:solidFill>
                <a:srgbClr val="92D05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ker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" name="TextBox 9"/>
            <p:cNvSpPr txBox="1"/>
            <p:nvPr>
              <p:custDataLst>
                <p:tags r:id="rId4"/>
              </p:custDataLst>
            </p:nvPr>
          </p:nvSpPr>
          <p:spPr>
            <a:xfrm>
              <a:off x="4111271" y="1008531"/>
              <a:ext cx="986800" cy="524847"/>
            </a:xfrm>
            <a:prstGeom prst="rect">
              <a:avLst/>
            </a:prstGeom>
            <a:solidFill>
              <a:srgbClr val="AADB76"/>
            </a:solidFill>
            <a:ln w="12700">
              <a:noFill/>
            </a:ln>
          </p:spPr>
          <p:txBody>
            <a:bodyPr wrap="square" rtlCol="0">
              <a:noAutofit/>
            </a:bodyPr>
            <a:lstStyle>
              <a:defPPr>
                <a:defRPr lang="en-US"/>
              </a:defPPr>
              <a:lvl1pPr lvl="0">
                <a:lnSpc>
                  <a:spcPct val="80000"/>
                </a:lnSpc>
                <a:defRPr sz="4400" b="1" kern="0">
                  <a:ln w="18415" cmpd="sng">
                    <a:noFill/>
                    <a:prstDash val="solid"/>
                  </a:ln>
                  <a:solidFill>
                    <a:srgbClr val="FFC000"/>
                  </a:solidFill>
                  <a:latin typeface="Agency FB" panose="020B0503020202020204" pitchFamily="34" charset="0"/>
                  <a:ea typeface="微软雅黑" panose="020B0503020204020204" pitchFamily="34" charset="-122"/>
                </a:defRPr>
              </a:lvl1pPr>
            </a:lstStyle>
            <a:p>
              <a:pPr lvl="0" indent="0" algn="ctr">
                <a:lnSpc>
                  <a:spcPts val="2200"/>
                </a:lnSpc>
                <a:buFont typeface="Wingdings" panose="05000000000000000000" pitchFamily="2" charset="2"/>
                <a:buNone/>
              </a:pPr>
              <a:r>
                <a:rPr lang="zh-CN" altLang="en-US" sz="1600" dirty="0" smtClean="0">
                  <a:solidFill>
                    <a:schemeClr val="bg1"/>
                  </a:solidFill>
                </a:rPr>
                <a:t>安全性方面的优势和不足</a:t>
              </a:r>
              <a:endParaRPr lang="zh-CN" altLang="en-US" sz="1600" dirty="0" smtClean="0">
                <a:solidFill>
                  <a:schemeClr val="bg1"/>
                </a:solidFill>
              </a:endParaRPr>
            </a:p>
          </p:txBody>
        </p:sp>
        <p:sp>
          <p:nvSpPr>
            <p:cNvPr id="11" name="TextBox 10"/>
            <p:cNvSpPr txBox="1"/>
            <p:nvPr>
              <p:custDataLst>
                <p:tags r:id="rId5"/>
              </p:custDataLst>
            </p:nvPr>
          </p:nvSpPr>
          <p:spPr>
            <a:xfrm>
              <a:off x="3591399" y="1821544"/>
              <a:ext cx="1819886" cy="5753338"/>
            </a:xfrm>
            <a:prstGeom prst="rect">
              <a:avLst/>
            </a:prstGeom>
            <a:noFill/>
            <a:ln w="12700">
              <a:noFill/>
            </a:ln>
            <a:extLst>
              <a:ext uri="{909E8E84-426E-40DD-AFC4-6F175D3DCCD1}">
                <a14:hiddenFill xmlns:a14="http://schemas.microsoft.com/office/drawing/2010/main">
                  <a:grpFill/>
                </a14:hiddenFill>
              </a:ext>
            </a:extLst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150000"/>
                </a:lnSpc>
                <a:buFont typeface="Wingdings" panose="05000000000000000000" charset="0"/>
                <a:buChar char="ü"/>
              </a:pPr>
              <a:r>
                <a:rPr lang="zh-CN" altLang="en-US" sz="1600" dirty="0" smtClean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在药物处方中利用半胱氨酸的抗氧化作用，将半胱氨酸作为抗氧化剂，增加其用量，同时将亚硫酸氢钠用量降至</a:t>
              </a:r>
              <a:r>
                <a:rPr lang="en-US" altLang="zh-CN" sz="1600" dirty="0" smtClean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0.25g/L</a:t>
              </a:r>
              <a:r>
                <a:rPr lang="zh-CN" altLang="en-US" sz="1600" dirty="0" smtClean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，减少临床使用过程中因抗氧化剂导致的一些不良反应的发生。</a:t>
              </a:r>
              <a:endParaRPr lang="zh-CN" altLang="en-US" sz="1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endParaRPr>
            </a:p>
            <a:p>
              <a:pPr marL="285750" indent="-285750">
                <a:lnSpc>
                  <a:spcPct val="150000"/>
                </a:lnSpc>
                <a:buFont typeface="Wingdings" panose="05000000000000000000" charset="0"/>
                <a:buChar char="ü"/>
              </a:pPr>
              <a:r>
                <a:rPr lang="en-US" altLang="zh-CN" sz="1600" dirty="0" smtClean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在国家药品注册标准（WS1-X G-022-2011-2012）基础上增加了铝盐</a:t>
              </a:r>
              <a:r>
                <a:rPr lang="zh-CN" altLang="en-US" sz="1600" dirty="0" smtClean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、</a:t>
              </a:r>
              <a:r>
                <a:rPr lang="en-US" altLang="zh-CN" sz="1600" dirty="0" smtClean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半胱氨酸、甲硫氨酸亚砜、焦谷氨酸及色氨酸有关物质等检测项目，各限度均符合相关管理法规要求，更好地保障了病人的用药安全</a:t>
              </a:r>
              <a:r>
                <a:rPr lang="zh-CN" altLang="en-US" sz="1600" dirty="0" smtClean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。</a:t>
              </a:r>
              <a:endParaRPr lang="zh-CN" altLang="en-US" sz="1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endParaRPr>
            </a:p>
            <a:p>
              <a:pPr marL="285750" indent="-285750">
                <a:lnSpc>
                  <a:spcPct val="150000"/>
                </a:lnSpc>
                <a:buFont typeface="Wingdings" panose="05000000000000000000" charset="0"/>
                <a:buChar char="ü"/>
              </a:pPr>
              <a:r>
                <a:rPr lang="zh-CN" altLang="en-US" sz="1600" dirty="0" smtClean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本品</a:t>
              </a:r>
              <a:r>
                <a:rPr lang="en-US" altLang="zh-CN" sz="1600" dirty="0" smtClean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pH值7.0</a:t>
              </a:r>
              <a:r>
                <a:rPr lang="zh-CN" altLang="en-US" sz="1600" dirty="0" smtClean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左右，</a:t>
              </a:r>
              <a:r>
                <a:rPr lang="en-US" altLang="zh-CN" sz="1600" dirty="0" smtClean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接近人体生理值，</a:t>
              </a:r>
              <a:r>
                <a:rPr lang="zh-CN" altLang="en-US" sz="1600" dirty="0" smtClean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且处方中</a:t>
              </a:r>
              <a:r>
                <a:rPr lang="en-US" altLang="zh-CN" sz="1600" dirty="0" smtClean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不含氯离子，避免大量输液</a:t>
              </a:r>
              <a:r>
                <a:rPr lang="zh-CN" altLang="en-US" sz="1600" dirty="0" smtClean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造成</a:t>
              </a:r>
              <a:r>
                <a:rPr lang="en-US" altLang="zh-CN" sz="1600" dirty="0" smtClean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高氯性酸中毒</a:t>
              </a:r>
              <a:r>
                <a:rPr lang="zh-CN" altLang="en-US" sz="1600" dirty="0" smtClean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的情况。</a:t>
              </a:r>
              <a:endParaRPr lang="en-US" altLang="zh-CN" sz="1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endParaRPr>
            </a:p>
            <a:p>
              <a:pPr marL="285750" indent="-285750">
                <a:lnSpc>
                  <a:spcPct val="150000"/>
                </a:lnSpc>
                <a:buFont typeface="Wingdings" panose="05000000000000000000" charset="0"/>
                <a:buChar char="ü"/>
              </a:pPr>
              <a:r>
                <a:rPr lang="en-US" altLang="zh-CN" sz="1600" dirty="0" smtClean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本品所含成分为电解质与氨基酸，均为人体正常</a:t>
              </a:r>
              <a:endPara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endParaRPr>
            </a:p>
            <a:p>
              <a:pPr indent="0">
                <a:lnSpc>
                  <a:spcPct val="150000"/>
                </a:lnSpc>
                <a:buFont typeface="Wingdings" panose="05000000000000000000" charset="0"/>
                <a:buNone/>
              </a:pPr>
              <a:r>
                <a:rPr lang="en-US" altLang="zh-CN" sz="1600" dirty="0" smtClean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     所需成分，成分安全性高。</a:t>
              </a:r>
              <a:endParaRPr lang="en-US" altLang="zh-CN" sz="1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endParaRPr>
            </a:p>
            <a:p>
              <a:pPr>
                <a:lnSpc>
                  <a:spcPct val="150000"/>
                </a:lnSpc>
              </a:pPr>
              <a:r>
                <a:rPr lang="en-US" sz="10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   </a:t>
              </a:r>
              <a:endParaRPr lang="zh-CN" altLang="en-US" sz="12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36" name="矩形: 圆角 35"/>
          <p:cNvSpPr/>
          <p:nvPr>
            <p:custDataLst>
              <p:tags r:id="rId6"/>
            </p:custDataLst>
          </p:nvPr>
        </p:nvSpPr>
        <p:spPr>
          <a:xfrm>
            <a:off x="829310" y="768985"/>
            <a:ext cx="3496310" cy="325120"/>
          </a:xfrm>
          <a:prstGeom prst="rect">
            <a:avLst/>
          </a:prstGeom>
          <a:solidFill>
            <a:srgbClr val="75B5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dirty="0">
                <a:latin typeface="等线" panose="02010600030101010101" pitchFamily="2" charset="-122"/>
                <a:ea typeface="等线" panose="02010600030101010101" pitchFamily="2" charset="-122"/>
              </a:rPr>
              <a:t>说明书收载的不良反应情况</a:t>
            </a:r>
            <a:endParaRPr lang="zh-CN" altLang="en-US" dirty="0"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  <p:timing>
    <p:tnLst>
      <p:par>
        <p:cTn id="1" dur="indefinite" restart="never" nodeType="tmRoot"/>
      </p:par>
    </p:tnLst>
    <p:bldLst>
      <p:bldP spid="5" grpId="0"/>
      <p:bldP spid="5" grpId="1"/>
      <p:bldP spid="7" grpId="0" bldLvl="0" animBg="1"/>
      <p:bldP spid="7" grpId="1"/>
      <p:bldP spid="36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0" name="直接连接符 79"/>
          <p:cNvCxnSpPr/>
          <p:nvPr/>
        </p:nvCxnSpPr>
        <p:spPr>
          <a:xfrm flipH="1">
            <a:off x="456883" y="554990"/>
            <a:ext cx="4212000" cy="0"/>
          </a:xfrm>
          <a:prstGeom prst="line">
            <a:avLst/>
          </a:prstGeom>
          <a:ln w="19050">
            <a:solidFill>
              <a:srgbClr val="75B5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直接连接符 80"/>
          <p:cNvCxnSpPr/>
          <p:nvPr/>
        </p:nvCxnSpPr>
        <p:spPr>
          <a:xfrm flipH="1">
            <a:off x="7539673" y="554990"/>
            <a:ext cx="4212000" cy="0"/>
          </a:xfrm>
          <a:prstGeom prst="line">
            <a:avLst/>
          </a:prstGeom>
          <a:ln w="19050">
            <a:solidFill>
              <a:srgbClr val="75B5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TextBox 2"/>
          <p:cNvSpPr txBox="1"/>
          <p:nvPr/>
        </p:nvSpPr>
        <p:spPr>
          <a:xfrm>
            <a:off x="4534535" y="224155"/>
            <a:ext cx="3122930" cy="651067"/>
          </a:xfrm>
          <a:prstGeom prst="ellipse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sz="2400" b="1" spc="300" dirty="0">
                <a:solidFill>
                  <a:srgbClr val="357A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03.</a:t>
            </a:r>
            <a:r>
              <a:rPr lang="zh-CN" altLang="en-US" sz="2400" b="1" spc="300" dirty="0">
                <a:solidFill>
                  <a:srgbClr val="357A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有效性</a:t>
            </a:r>
            <a:endParaRPr lang="zh-CN" altLang="en-US" sz="2400" b="1" spc="300" dirty="0">
              <a:solidFill>
                <a:srgbClr val="357A9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100" name="文本框 99"/>
          <p:cNvSpPr txBox="1"/>
          <p:nvPr>
            <p:custDataLst>
              <p:tags r:id="rId1"/>
            </p:custDataLst>
          </p:nvPr>
        </p:nvSpPr>
        <p:spPr>
          <a:xfrm>
            <a:off x="6186170" y="1054735"/>
            <a:ext cx="4744720" cy="2816225"/>
          </a:xfrm>
          <a:prstGeom prst="rect">
            <a:avLst/>
          </a:prstGeom>
          <a:noFill/>
          <a:ln w="9525">
            <a:solidFill>
              <a:srgbClr val="0070C0"/>
            </a:solidFill>
          </a:ln>
        </p:spPr>
        <p:txBody>
          <a:bodyPr wrap="square">
            <a:noAutofit/>
          </a:bodyPr>
          <a:p>
            <a:pPr indent="0"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1200" b="0">
                <a:solidFill>
                  <a:srgbClr val="000000"/>
                </a:solidFill>
                <a:ea typeface="宋体" panose="02010600030101010101" pitchFamily="2" charset="-122"/>
              </a:rPr>
              <a:t>        </a:t>
            </a:r>
            <a:r>
              <a:rPr lang="zh-CN" altLang="en-US" sz="14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复方氨基酸注射液</a:t>
            </a:r>
            <a:r>
              <a:rPr sz="14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（17AA-Ⅱ）</a:t>
            </a:r>
            <a:r>
              <a:rPr lang="zh-CN" sz="1400" b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原研品</a:t>
            </a:r>
            <a:r>
              <a:rPr lang="zh-CN" sz="1400" b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是</a:t>
            </a:r>
            <a:r>
              <a:rPr lang="zh-CN" sz="1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日本肾功能不全用氨基酸制剂</a:t>
            </a:r>
            <a:r>
              <a:rPr sz="1400" b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Neoamiyu®注射液</a:t>
            </a:r>
            <a:r>
              <a:rPr lang="zh-CN" sz="1400" b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sz="1400" b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indent="0"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1400" b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       </a:t>
            </a:r>
            <a:r>
              <a:rPr lang="zh-CN" sz="1400" b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我公司于2010年获得药物临床试验审批件，后药品审评中心于2013年4月25日提出“对于营养支持和体液平衡等领域的产品，在一般情况下，该类复方制剂无需通过临床试验验证其有效性，临床试验可不作为常规要求。”</a:t>
            </a:r>
            <a:endParaRPr lang="zh-CN" sz="1400" b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indent="0"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sz="1400" b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1400" b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      </a:t>
            </a:r>
            <a:r>
              <a:rPr lang="zh-CN" sz="1400" b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我公司提出免临床申请，获得批准。本品的产品剂型、规格、功效、用法用量均与日本原研处方一致。</a:t>
            </a:r>
            <a:endParaRPr lang="zh-CN" sz="1400" b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310005" y="610235"/>
            <a:ext cx="2094865" cy="368935"/>
          </a:xfrm>
          <a:prstGeom prst="rect">
            <a:avLst/>
          </a:prstGeom>
          <a:solidFill>
            <a:srgbClr val="FAFAFA">
              <a:alpha val="97000"/>
            </a:srgbClr>
          </a:solidFill>
          <a:ln>
            <a:noFill/>
          </a:ln>
          <a:effectLst>
            <a:outerShdw blurRad="50800" dist="88900" dir="2700000" algn="tl" rotWithShape="0">
              <a:schemeClr val="bg1">
                <a:lumMod val="8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b="1">
                <a:solidFill>
                  <a:srgbClr val="357A9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原研品研发情况</a:t>
            </a:r>
            <a:endParaRPr lang="zh-CN" altLang="en-US" b="1">
              <a:solidFill>
                <a:srgbClr val="357A9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文本框 19"/>
          <p:cNvSpPr txBox="1"/>
          <p:nvPr>
            <p:custDataLst>
              <p:tags r:id="rId2"/>
            </p:custDataLst>
          </p:nvPr>
        </p:nvSpPr>
        <p:spPr>
          <a:xfrm>
            <a:off x="1028065" y="1034415"/>
            <a:ext cx="4878705" cy="2846070"/>
          </a:xfrm>
          <a:prstGeom prst="rect">
            <a:avLst/>
          </a:prstGeom>
          <a:noFill/>
          <a:ln w="9525">
            <a:solidFill>
              <a:srgbClr val="0070C0"/>
            </a:solidFill>
          </a:ln>
        </p:spPr>
        <p:txBody>
          <a:bodyPr wrap="square">
            <a:spAutoFit/>
          </a:bodyPr>
          <a:p>
            <a:pPr indent="0"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200" b="0">
                <a:latin typeface="Times New Roman" panose="02020603050405020304" pitchFamily="18" charset="0"/>
              </a:rPr>
              <a:t> </a:t>
            </a:r>
            <a:r>
              <a:rPr lang="zh-CN" sz="1400" b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      临床研究发现，肾功能障碍时的氨基酸代谢异常会导致必需氨基酸水平下降，以及部分非必需氨基酸难以在体内合成</a:t>
            </a:r>
            <a:r>
              <a:rPr lang="zh-CN" sz="1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 ；</a:t>
            </a:r>
            <a:r>
              <a:rPr lang="zh-CN" sz="1400" b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另一方面，肾功能障碍患者施行TPN疗法时使用Amiyu® ※（</a:t>
            </a:r>
            <a:r>
              <a:rPr lang="zh-CN" sz="1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8种必需氨基酸中添加组氨酸的氨基酸注射液</a:t>
            </a:r>
            <a:r>
              <a:rPr lang="zh-CN" sz="1400" b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），可能导致血氨浓度上升或血液中氨基酸含量失衡，且非蛋白质热量/氮比存在限制的弊端得到证实</a:t>
            </a:r>
            <a:r>
              <a:rPr lang="zh-CN" sz="1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。</a:t>
            </a:r>
            <a:endParaRPr lang="zh-CN" sz="140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  <a:sym typeface="+mn-ea"/>
            </a:endParaRPr>
          </a:p>
          <a:p>
            <a:pPr indent="0"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sz="1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1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        </a:t>
            </a:r>
            <a:r>
              <a:rPr lang="zh-CN" sz="1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因此日本森下制药株式会社为弥补临床应用上的不足，研发出了</a:t>
            </a:r>
            <a:r>
              <a:rPr lang="zh-CN" sz="1400" b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一种更安全有效的药物</a:t>
            </a:r>
            <a:r>
              <a:rPr lang="zh-CN" sz="1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Neoamiyu®注射液</a:t>
            </a:r>
            <a:r>
              <a:rPr lang="en-US" altLang="zh-CN" sz="1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[1]</a:t>
            </a:r>
            <a:r>
              <a:rPr lang="zh-CN" sz="1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。</a:t>
            </a:r>
            <a:endParaRPr lang="zh-CN" sz="1400" b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1" name="文本框 10"/>
          <p:cNvSpPr txBox="1"/>
          <p:nvPr>
            <p:custDataLst>
              <p:tags r:id="rId3"/>
            </p:custDataLst>
          </p:nvPr>
        </p:nvSpPr>
        <p:spPr>
          <a:xfrm>
            <a:off x="772795" y="6285865"/>
            <a:ext cx="7757795" cy="27559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400050" algn="just"/>
            <a:r>
              <a:rPr lang="zh-CN" altLang="en-US" sz="1200" b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来源</a:t>
            </a:r>
            <a:r>
              <a:rPr lang="en-US" altLang="zh-CN" sz="1200" b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:</a:t>
            </a:r>
            <a:r>
              <a:rPr lang="en-US" altLang="zh-CN" sz="12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[1]</a:t>
            </a:r>
            <a:r>
              <a:rPr lang="en-US" altLang="zh-CN" sz="1200" b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医药品概要说明书(Neoamiyu®注射液)[EB/OL].Aypharma株式会社,</a:t>
            </a:r>
            <a:r>
              <a:rPr lang="en-US" altLang="zh-CN" sz="12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2017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年</a:t>
            </a:r>
            <a:r>
              <a:rPr lang="en-US" altLang="zh-CN" sz="12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3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月改订</a:t>
            </a:r>
            <a:r>
              <a:rPr lang="en-US" altLang="zh-CN" sz="12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(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第</a:t>
            </a:r>
            <a:r>
              <a:rPr lang="en-US" altLang="zh-CN" sz="12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2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版</a:t>
            </a:r>
            <a:r>
              <a:rPr lang="en-US" altLang="zh-CN" sz="12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)</a:t>
            </a:r>
            <a:endParaRPr lang="en-US" altLang="zh-CN" sz="1200" b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9" name="矩形 18"/>
          <p:cNvSpPr/>
          <p:nvPr>
            <p:custDataLst>
              <p:tags r:id="rId4"/>
            </p:custDataLst>
          </p:nvPr>
        </p:nvSpPr>
        <p:spPr>
          <a:xfrm>
            <a:off x="1028065" y="4351655"/>
            <a:ext cx="9903460" cy="1704340"/>
          </a:xfrm>
          <a:prstGeom prst="rect">
            <a:avLst/>
          </a:prstGeom>
          <a:ln w="12700" cmpd="sng">
            <a:solidFill>
              <a:srgbClr val="92D050"/>
            </a:solidFill>
            <a:prstDash val="solid"/>
          </a:ln>
        </p:spPr>
        <p:txBody>
          <a:bodyPr wrap="square">
            <a:noAutofit/>
          </a:bodyPr>
          <a:p>
            <a:pPr algn="just" fontAlgn="base">
              <a:lnSpc>
                <a:spcPct val="19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sz="1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日本的</a:t>
            </a:r>
            <a:r>
              <a:rPr lang="zh-CN" sz="1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Amiyu® ※</a:t>
            </a:r>
            <a:r>
              <a:rPr lang="zh-CN" sz="1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（8种必需氨基酸中添加组氨酸）早已停售，而Neoamiyu®注射液自</a:t>
            </a:r>
            <a:r>
              <a:rPr lang="en-US" altLang="zh-CN" sz="1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1996</a:t>
            </a:r>
            <a:r>
              <a:rPr lang="zh-CN" altLang="en-US" sz="1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年</a:t>
            </a:r>
            <a:r>
              <a:rPr lang="zh-CN" sz="1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上市后</a:t>
            </a:r>
            <a:r>
              <a:rPr lang="zh-CN" sz="1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调查的有效性情况如下：</a:t>
            </a:r>
            <a:endParaRPr lang="zh-CN" altLang="en-US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algn="just" fontAlgn="base">
              <a:lnSpc>
                <a:spcPct val="1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40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     </a:t>
            </a:r>
            <a:r>
              <a:rPr lang="zh-CN" sz="1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   收集了2,846 例患者作为有效性分析病例，由主治医师判断的有效率为61.14 ％(1561/2,553例)，尽可能将截至许可时的临床试验和患者背景整理在一起进行比较，有效率为66.88％，与许可时的有效率比较发现并不存在明显的差距。</a:t>
            </a:r>
            <a:endParaRPr kumimoji="0" lang="zh-CN" sz="1400" b="0" i="0" u="none" strike="noStrike" cap="none" normalizeH="0" baseline="0"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indent="0" algn="just" fontAlgn="base">
              <a:lnSpc>
                <a:spcPct val="19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sz="1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         在再审查申请的市售后调查中，本药物针对许可要求的有效性得到了确认</a:t>
            </a:r>
            <a:r>
              <a:rPr lang="en-US" altLang="zh-CN" sz="1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[1]</a:t>
            </a:r>
            <a:r>
              <a:rPr lang="zh-CN" sz="1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。</a:t>
            </a:r>
            <a:endParaRPr lang="zh-CN" sz="140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2" name="矩形 1"/>
          <p:cNvSpPr/>
          <p:nvPr>
            <p:custDataLst>
              <p:tags r:id="rId5"/>
            </p:custDataLst>
          </p:nvPr>
        </p:nvSpPr>
        <p:spPr>
          <a:xfrm>
            <a:off x="1400810" y="3961765"/>
            <a:ext cx="2094865" cy="368935"/>
          </a:xfrm>
          <a:prstGeom prst="rect">
            <a:avLst/>
          </a:prstGeom>
          <a:solidFill>
            <a:srgbClr val="FAFAFA">
              <a:alpha val="97000"/>
            </a:srgbClr>
          </a:solidFill>
          <a:ln>
            <a:noFill/>
          </a:ln>
          <a:effectLst>
            <a:outerShdw blurRad="50800" dist="88900" dir="2700000" algn="tl" rotWithShape="0">
              <a:schemeClr val="bg1">
                <a:lumMod val="8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b="1">
                <a:solidFill>
                  <a:srgbClr val="357A9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原研品有效性情况</a:t>
            </a:r>
            <a:endParaRPr lang="zh-CN" altLang="en-US" b="1">
              <a:solidFill>
                <a:srgbClr val="357A9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  <p:timing>
    <p:tnLst>
      <p:par>
        <p:cTn id="1" dur="indefinite" restart="never" nodeType="tmRoot"/>
      </p:par>
    </p:tnLst>
    <p:bldLst>
      <p:bldP spid="100" grpId="0" bldLvl="0" animBg="1"/>
      <p:bldP spid="100" grpId="1"/>
      <p:bldP spid="20" grpId="0" bldLvl="0" animBg="1"/>
      <p:bldP spid="20" grpId="1"/>
      <p:bldP spid="19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0" name="直接连接符 79"/>
          <p:cNvCxnSpPr/>
          <p:nvPr/>
        </p:nvCxnSpPr>
        <p:spPr>
          <a:xfrm flipH="1">
            <a:off x="456883" y="554990"/>
            <a:ext cx="4212000" cy="0"/>
          </a:xfrm>
          <a:prstGeom prst="line">
            <a:avLst/>
          </a:prstGeom>
          <a:ln w="19050">
            <a:solidFill>
              <a:srgbClr val="75B5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直接连接符 80"/>
          <p:cNvCxnSpPr/>
          <p:nvPr/>
        </p:nvCxnSpPr>
        <p:spPr>
          <a:xfrm flipH="1">
            <a:off x="7539673" y="554990"/>
            <a:ext cx="4212000" cy="0"/>
          </a:xfrm>
          <a:prstGeom prst="line">
            <a:avLst/>
          </a:prstGeom>
          <a:ln w="19050">
            <a:solidFill>
              <a:srgbClr val="75B5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TextBox 2"/>
          <p:cNvSpPr txBox="1"/>
          <p:nvPr/>
        </p:nvSpPr>
        <p:spPr>
          <a:xfrm>
            <a:off x="4534535" y="224155"/>
            <a:ext cx="3122930" cy="651067"/>
          </a:xfrm>
          <a:prstGeom prst="ellipse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sz="2400" b="1" spc="300" dirty="0">
                <a:solidFill>
                  <a:srgbClr val="357A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03.</a:t>
            </a:r>
            <a:r>
              <a:rPr lang="zh-CN" altLang="en-US" sz="2400" b="1" spc="300" dirty="0">
                <a:solidFill>
                  <a:srgbClr val="357A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有效性</a:t>
            </a:r>
            <a:endParaRPr lang="zh-CN" altLang="en-US" sz="2400" b="1" spc="300" dirty="0">
              <a:solidFill>
                <a:srgbClr val="357A9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5" name="矩形 4"/>
          <p:cNvSpPr/>
          <p:nvPr>
            <p:custDataLst>
              <p:tags r:id="rId1"/>
            </p:custDataLst>
          </p:nvPr>
        </p:nvSpPr>
        <p:spPr>
          <a:xfrm>
            <a:off x="1047750" y="662940"/>
            <a:ext cx="3307715" cy="368935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50800" dist="88900" dir="2700000" algn="tl" rotWithShape="0">
              <a:schemeClr val="bg1">
                <a:lumMod val="8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b="1">
                <a:solidFill>
                  <a:schemeClr val="tx1"/>
                </a:solidFill>
              </a:rPr>
              <a:t>临床指南</a:t>
            </a:r>
            <a:r>
              <a:rPr lang="en-US" altLang="zh-CN" b="1">
                <a:solidFill>
                  <a:schemeClr val="tx1"/>
                </a:solidFill>
              </a:rPr>
              <a:t>/</a:t>
            </a:r>
            <a:r>
              <a:rPr lang="zh-CN" altLang="en-US" b="1">
                <a:solidFill>
                  <a:schemeClr val="tx1"/>
                </a:solidFill>
              </a:rPr>
              <a:t>共识推荐</a:t>
            </a:r>
            <a:endParaRPr lang="zh-CN" altLang="en-US" b="1">
              <a:solidFill>
                <a:schemeClr val="tx1"/>
              </a:solidFill>
            </a:endParaRPr>
          </a:p>
        </p:txBody>
      </p:sp>
      <p:graphicFrame>
        <p:nvGraphicFramePr>
          <p:cNvPr id="2" name="表格 1"/>
          <p:cNvGraphicFramePr/>
          <p:nvPr>
            <p:custDataLst>
              <p:tags r:id="rId2"/>
            </p:custDataLst>
          </p:nvPr>
        </p:nvGraphicFramePr>
        <p:xfrm>
          <a:off x="1047750" y="1128395"/>
          <a:ext cx="9961880" cy="5238750"/>
        </p:xfrm>
        <a:graphic>
          <a:graphicData uri="http://schemas.openxmlformats.org/drawingml/2006/table">
            <a:tbl>
              <a:tblPr firstRow="1" lastRow="1" bandRow="1">
                <a:tableStyleId>{5FD0F851-EC5A-4D38-B0AD-8093EC10F338}</a:tableStyleId>
              </a:tblPr>
              <a:tblGrid>
                <a:gridCol w="946150"/>
                <a:gridCol w="3882390"/>
                <a:gridCol w="5133340"/>
              </a:tblGrid>
              <a:tr h="33528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600"/>
                        <a:t>年份</a:t>
                      </a:r>
                      <a:endParaRPr lang="zh-CN" altLang="en-US" sz="1600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600"/>
                        <a:t>指南名称</a:t>
                      </a:r>
                      <a:endParaRPr lang="zh-CN" altLang="en-US" sz="1600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600"/>
                        <a:t>推荐内容</a:t>
                      </a:r>
                      <a:endParaRPr lang="zh-CN" altLang="en-US" sz="1600"/>
                    </a:p>
                  </a:txBody>
                  <a:tcPr/>
                </a:tc>
              </a:tr>
              <a:tr h="66167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2021</a:t>
                      </a:r>
                      <a:r>
                        <a:rPr lang="zh-CN" altLang="en-US"/>
                        <a:t>年</a:t>
                      </a: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indent="0" fontAlgn="auto">
                        <a:lnSpc>
                          <a:spcPts val="2020"/>
                        </a:lnSpc>
                        <a:buNone/>
                      </a:pPr>
                      <a:r>
                        <a:rPr lang="zh-CN" altLang="en-US" sz="16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《中国慢性肾脏病营养治疗临床实践指南（2021版）》</a:t>
                      </a:r>
                      <a:endParaRPr lang="zh-CN" altLang="en-US" sz="160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fontAlgn="auto">
                        <a:lnSpc>
                          <a:spcPts val="2100"/>
                        </a:lnSpc>
                        <a:buNone/>
                      </a:pPr>
                      <a:r>
                        <a:rPr lang="zh-CN" altLang="en-US" sz="140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若无法口服营养补充剂，或补充口服营养补充剂后仍无法提供足够能量时，建议给予管饲喂食或肠外营养。</a:t>
                      </a:r>
                      <a:endParaRPr lang="zh-CN" altLang="en-US" sz="140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</a:tr>
              <a:tr h="654685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800">
                          <a:sym typeface="+mn-ea"/>
                        </a:rPr>
                        <a:t>2021年</a:t>
                      </a:r>
                      <a:endParaRPr lang="zh-CN" altLang="en-US" sz="1800">
                        <a:sym typeface="+mn-ea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indent="0" fontAlgn="auto">
                        <a:lnSpc>
                          <a:spcPts val="2020"/>
                        </a:lnSpc>
                        <a:buNone/>
                      </a:pPr>
                      <a:r>
                        <a:rPr lang="zh-CN" altLang="en-US" sz="16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中华医学会肠外肠内营养学分会CSPEN关于《肠外营养安全性管理中国专家共识》</a:t>
                      </a:r>
                      <a:endParaRPr lang="zh-CN" altLang="en-US" sz="160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fontAlgn="auto">
                        <a:lnSpc>
                          <a:spcPts val="2100"/>
                        </a:lnSpc>
                        <a:buNone/>
                      </a:pPr>
                      <a:r>
                        <a:rPr lang="zh-CN" altLang="en-US" sz="14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慢性肾病患者可以选择肾病型复方氨基酸注射液，必需氨基酸含量更高。</a:t>
                      </a:r>
                      <a:endParaRPr lang="zh-CN" altLang="en-US" sz="140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/>
                </a:tc>
              </a:tr>
              <a:tr h="169164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800">
                          <a:sym typeface="+mn-ea"/>
                        </a:rPr>
                        <a:t>2019年 </a:t>
                      </a:r>
                      <a:endParaRPr lang="zh-CN" altLang="en-US" sz="1800">
                        <a:sym typeface="+mn-ea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indent="0" fontAlgn="auto">
                        <a:lnSpc>
                          <a:spcPts val="2020"/>
                        </a:lnSpc>
                        <a:buNone/>
                      </a:pPr>
                      <a:r>
                        <a:rPr lang="zh-CN" altLang="en-US" sz="16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CSPEN及CSNO关于《复方氨基酸注射液临床应用专家共识》</a:t>
                      </a:r>
                      <a:endParaRPr lang="zh-CN" altLang="en-US" sz="160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marL="285750" indent="-285750" algn="just" fontAlgn="auto">
                        <a:lnSpc>
                          <a:spcPts val="2100"/>
                        </a:lnSpc>
                        <a:buFont typeface="Wingdings" panose="05000000000000000000" charset="0"/>
                        <a:buChar char="Ø"/>
                      </a:pPr>
                      <a:r>
                        <a:rPr lang="zh-CN" altLang="en-US" sz="140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有效性方面，静脉输注</a:t>
                      </a:r>
                      <a:r>
                        <a:rPr lang="zh-CN" altLang="en-US" sz="1400" b="1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各种氨基酸比例</a:t>
                      </a:r>
                      <a:r>
                        <a:rPr lang="zh-CN" altLang="en-US" sz="140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应符合机体需求。</a:t>
                      </a:r>
                      <a:endParaRPr lang="zh-CN" altLang="en-US" sz="140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marL="285750" indent="-285750" algn="just" fontAlgn="auto">
                        <a:lnSpc>
                          <a:spcPts val="2100"/>
                        </a:lnSpc>
                        <a:buFont typeface="Wingdings" panose="05000000000000000000" charset="0"/>
                        <a:buChar char="Ø"/>
                      </a:pPr>
                      <a:r>
                        <a:rPr lang="zh-CN" altLang="en-US" sz="140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安全性方面，还应关注复方氨基酸注射液中</a:t>
                      </a:r>
                      <a:r>
                        <a:rPr lang="zh-CN" altLang="en-US" sz="1400" b="1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抗氧化剂</a:t>
                      </a:r>
                      <a:r>
                        <a:rPr lang="zh-CN" altLang="en-US" sz="140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等成分对药品本身及易感人群的不良影响。</a:t>
                      </a:r>
                      <a:endParaRPr lang="zh-CN" altLang="en-US" sz="140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marL="285750" indent="-285750" algn="just" fontAlgn="auto">
                        <a:lnSpc>
                          <a:spcPts val="2100"/>
                        </a:lnSpc>
                        <a:buFont typeface="Wingdings" panose="05000000000000000000" charset="0"/>
                        <a:buChar char="Ø"/>
                      </a:pPr>
                      <a:r>
                        <a:rPr lang="zh-CN" altLang="en-US" sz="140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长期使用肠外营养、重要脏器功能障碍、危重症、儿童、老年人、有高危过敏史的患者优先推荐不含亚硫酸盐或</a:t>
                      </a:r>
                      <a:r>
                        <a:rPr lang="zh-CN" altLang="en-US" sz="1400" b="1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亚硫酸盐含量更低</a:t>
                      </a:r>
                      <a:r>
                        <a:rPr lang="zh-CN" altLang="en-US" sz="140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的复方氨基酸注射液。</a:t>
                      </a:r>
                      <a:endParaRPr lang="zh-CN" altLang="en-US" sz="140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</a:tr>
              <a:tr h="113919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600" b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2018年</a:t>
                      </a:r>
                      <a:endParaRPr lang="zh-CN" altLang="en-US" sz="1600" b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  <a:sym typeface="+mn-ea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indent="0" fontAlgn="auto">
                        <a:lnSpc>
                          <a:spcPts val="2020"/>
                        </a:lnSpc>
                        <a:buNone/>
                      </a:pPr>
                      <a:r>
                        <a:rPr lang="zh-CN" altLang="en-US" sz="1600" b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《静脉营养在肾衰竭营养管理中的意义与实际》（《腎不全の栄養管理における静脈栄養の意義と実際》）</a:t>
                      </a:r>
                      <a:endParaRPr lang="zh-CN" altLang="en-US" sz="1600" b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just" fontAlgn="auto">
                        <a:lnSpc>
                          <a:spcPts val="2100"/>
                        </a:lnSpc>
                        <a:buNone/>
                      </a:pPr>
                      <a:r>
                        <a:rPr lang="zh-CN" altLang="en-US" sz="1400" b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肾功能不全用氨基酸制剂，与普通的氨基酸输液相比，稍微强化了</a:t>
                      </a:r>
                      <a:r>
                        <a:rPr lang="zh-CN" altLang="en-US" sz="1400" b="1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分支链氨基酸(BCAA)</a:t>
                      </a:r>
                      <a:r>
                        <a:rPr lang="zh-CN" altLang="en-US" sz="1400" b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。（腎不全用アミノ酸製剤は、通常のアミノ酸輸液に比べて、分岐鎖アミノ酸(BCAA)をやや強化し。）</a:t>
                      </a:r>
                      <a:endParaRPr lang="zh-CN" altLang="en-US" sz="1400" b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/>
                </a:tc>
              </a:tr>
              <a:tr h="737235">
                <a:tc>
                  <a:txBody>
                    <a:bodyPr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en-US" altLang="zh-CN" sz="1600" b="0"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2016</a:t>
                      </a:r>
                      <a:r>
                        <a:rPr lang="zh-CN" altLang="en-US" sz="1600" b="0"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年</a:t>
                      </a:r>
                      <a:endParaRPr lang="zh-CN" altLang="en-US" sz="1600" b="0"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+mn-ea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indent="0" algn="l" fontAlgn="auto">
                        <a:lnSpc>
                          <a:spcPts val="202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zh-CN" altLang="en-US" sz="1600" b="0"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《2016意大利肾病学会共识：慢性肾脏病的营养治疗》</a:t>
                      </a:r>
                      <a:endParaRPr lang="zh-CN" altLang="en-US" sz="1600" b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indent="0" algn="just" fontAlgn="auto">
                        <a:lnSpc>
                          <a:spcPts val="2100"/>
                        </a:lnSpc>
                        <a:buNone/>
                      </a:pPr>
                      <a:r>
                        <a:rPr lang="zh-CN" altLang="en-US" sz="1400" b="0"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要改善慢性肾病病程，必须在纠正代谢性酸中毒的同时满足能量和</a:t>
                      </a:r>
                      <a:r>
                        <a:rPr lang="zh-CN" altLang="en-US" sz="140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必需氨基酸</a:t>
                      </a:r>
                      <a:r>
                        <a:rPr lang="zh-CN" altLang="en-US" sz="1400" b="0"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的要求。</a:t>
                      </a:r>
                      <a:endParaRPr lang="zh-CN" altLang="en-US" sz="1400" b="0"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+mn-ea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0" name="直接连接符 79"/>
          <p:cNvCxnSpPr/>
          <p:nvPr/>
        </p:nvCxnSpPr>
        <p:spPr>
          <a:xfrm flipH="1">
            <a:off x="456883" y="554990"/>
            <a:ext cx="4212000" cy="0"/>
          </a:xfrm>
          <a:prstGeom prst="line">
            <a:avLst/>
          </a:prstGeom>
          <a:ln w="19050">
            <a:solidFill>
              <a:srgbClr val="75B5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直接连接符 80"/>
          <p:cNvCxnSpPr/>
          <p:nvPr/>
        </p:nvCxnSpPr>
        <p:spPr>
          <a:xfrm flipH="1">
            <a:off x="7539673" y="554990"/>
            <a:ext cx="4212000" cy="0"/>
          </a:xfrm>
          <a:prstGeom prst="line">
            <a:avLst/>
          </a:prstGeom>
          <a:ln w="19050">
            <a:solidFill>
              <a:srgbClr val="75B5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TextBox 2"/>
          <p:cNvSpPr txBox="1"/>
          <p:nvPr/>
        </p:nvSpPr>
        <p:spPr>
          <a:xfrm>
            <a:off x="4534535" y="224155"/>
            <a:ext cx="3122930" cy="651067"/>
          </a:xfrm>
          <a:prstGeom prst="ellipse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sz="2400" b="1" spc="300" dirty="0">
                <a:solidFill>
                  <a:srgbClr val="357A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03.</a:t>
            </a:r>
            <a:r>
              <a:rPr lang="zh-CN" altLang="en-US" sz="2400" b="1" spc="300" dirty="0">
                <a:solidFill>
                  <a:srgbClr val="357A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有效性</a:t>
            </a:r>
            <a:endParaRPr lang="zh-CN" altLang="en-US" sz="2400" b="1" spc="300" dirty="0">
              <a:solidFill>
                <a:srgbClr val="357A9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841375" y="6332855"/>
            <a:ext cx="6816090" cy="38354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zh-CN" altLang="en-US" sz="1400">
                <a:sym typeface="+mn-ea"/>
              </a:rPr>
              <a:t>注：</a:t>
            </a:r>
            <a:r>
              <a:rPr lang="en-US" altLang="zh-CN" sz="1400">
                <a:sym typeface="+mn-ea"/>
              </a:rPr>
              <a:t>  EAA</a:t>
            </a:r>
            <a:r>
              <a:rPr lang="zh-CN" altLang="en-US" sz="1400">
                <a:sym typeface="+mn-ea"/>
              </a:rPr>
              <a:t>为必需氨基酸，</a:t>
            </a:r>
            <a:r>
              <a:rPr lang="en-US" altLang="zh-CN" sz="1400">
                <a:sym typeface="+mn-ea"/>
              </a:rPr>
              <a:t>NEAA</a:t>
            </a:r>
            <a:r>
              <a:rPr lang="zh-CN" altLang="en-US" sz="1400">
                <a:sym typeface="+mn-ea"/>
              </a:rPr>
              <a:t>为非必需氨基酸，</a:t>
            </a:r>
            <a:r>
              <a:rPr lang="en-US" altLang="zh-CN" sz="1400">
                <a:sym typeface="+mn-ea"/>
              </a:rPr>
              <a:t>BCAA</a:t>
            </a:r>
            <a:r>
              <a:rPr lang="zh-CN" altLang="en-US" sz="1400">
                <a:sym typeface="+mn-ea"/>
              </a:rPr>
              <a:t>为支链氨基酸</a:t>
            </a:r>
            <a:r>
              <a:rPr lang="zh-CN" altLang="en-US" sz="1200">
                <a:sym typeface="+mn-ea"/>
              </a:rPr>
              <a:t>。</a:t>
            </a:r>
            <a:endParaRPr lang="zh-CN" altLang="en-US" sz="1200">
              <a:sym typeface="+mn-ea"/>
            </a:endParaRPr>
          </a:p>
        </p:txBody>
      </p:sp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773430" y="570865"/>
            <a:ext cx="1740535" cy="368935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50800" dist="88900" dir="2700000" algn="tl" rotWithShape="0">
              <a:schemeClr val="bg1">
                <a:lumMod val="8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>
                <a:solidFill>
                  <a:schemeClr val="tx1"/>
                </a:solidFill>
              </a:rPr>
              <a:t>处方对比</a:t>
            </a:r>
            <a:endParaRPr lang="zh-CN">
              <a:solidFill>
                <a:schemeClr val="tx1"/>
              </a:solidFill>
            </a:endParaRPr>
          </a:p>
        </p:txBody>
      </p:sp>
      <p:graphicFrame>
        <p:nvGraphicFramePr>
          <p:cNvPr id="4" name="表格 3"/>
          <p:cNvGraphicFramePr/>
          <p:nvPr>
            <p:custDataLst>
              <p:tags r:id="rId2"/>
            </p:custDataLst>
          </p:nvPr>
        </p:nvGraphicFramePr>
        <p:xfrm>
          <a:off x="842010" y="1025525"/>
          <a:ext cx="3982085" cy="5198745"/>
        </p:xfrm>
        <a:graphic>
          <a:graphicData uri="http://schemas.openxmlformats.org/drawingml/2006/table">
            <a:tbl>
              <a:tblPr firstRow="1">
                <a:tableStyleId>{9BCD71CB-940D-42AC-A7F5-B141424D8CE1}</a:tableStyleId>
              </a:tblPr>
              <a:tblGrid>
                <a:gridCol w="659130"/>
                <a:gridCol w="1429385"/>
                <a:gridCol w="882650"/>
                <a:gridCol w="1010920"/>
              </a:tblGrid>
              <a:tr h="310515">
                <a:tc grid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30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成分（每1000ml）</a:t>
                      </a:r>
                      <a:endParaRPr lang="en-US" altLang="en-US" sz="1300"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horz" anchor="ctr" anchorCtr="0">
                    <a:lnB w="12700" cmpd="sng">
                      <a:solidFill>
                        <a:srgbClr val="BED798"/>
                      </a:solidFill>
                      <a:prstDash val="solid"/>
                    </a:lnB>
                  </a:tcPr>
                </a:tc>
                <a:tc hMerge="1">
                  <a:tcPr>
                    <a:lnB w="12700" cmpd="sng">
                      <a:solidFill>
                        <a:srgbClr val="BED798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30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17AA-II</a:t>
                      </a:r>
                      <a:endParaRPr lang="en-US" altLang="en-US" sz="1300"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horz" anchor="ctr" anchorCtr="0">
                    <a:lnB w="12700" cmpd="sng">
                      <a:solidFill>
                        <a:srgbClr val="BED798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30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14AA-SF</a:t>
                      </a:r>
                      <a:endParaRPr lang="en-US" altLang="en-US" sz="1300"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horz" anchor="ctr" anchorCtr="0">
                    <a:lnB w="12700" cmpd="sng">
                      <a:solidFill>
                        <a:srgbClr val="BED798"/>
                      </a:solidFill>
                      <a:prstDash val="solid"/>
                    </a:lnB>
                  </a:tcPr>
                </a:tc>
              </a:tr>
              <a:tr h="257175">
                <a:tc rowSpan="8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30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8种必需氨基酸EAA</a:t>
                      </a:r>
                      <a:endParaRPr lang="en-US" altLang="zh-CN" sz="1300"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altLang="zh-CN" sz="130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zh-CN" sz="1300"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rgbClr val="BED798"/>
                      </a:solidFill>
                      <a:prstDash val="solid"/>
                    </a:lnL>
                    <a:lnR w="12700">
                      <a:solidFill>
                        <a:srgbClr val="BED798"/>
                      </a:solidFill>
                      <a:prstDash val="solid"/>
                    </a:lnR>
                    <a:lnT w="12700" cmpd="sng">
                      <a:solidFill>
                        <a:srgbClr val="BED798"/>
                      </a:solidFill>
                      <a:prstDash val="solid"/>
                    </a:lnT>
                    <a:lnB w="12700" cmpd="sng">
                      <a:solidFill>
                        <a:srgbClr val="BED798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300">
                          <a:latin typeface="Times New Roman" panose="02020603050405020304" pitchFamily="18" charset="0"/>
                          <a:ea typeface="微软雅黑" panose="020B0503020204020204" pitchFamily="34" charset="-122"/>
                        </a:rPr>
                        <a:t>异亮氨酸</a:t>
                      </a:r>
                      <a:endParaRPr lang="en-US" altLang="en-US" sz="1300">
                        <a:latin typeface="Times New Roman" panose="02020603050405020304" pitchFamily="18" charset="0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rgbClr val="BED798"/>
                      </a:solidFill>
                      <a:prstDash val="solid"/>
                    </a:lnL>
                    <a:lnR w="12700">
                      <a:solidFill>
                        <a:srgbClr val="BED798"/>
                      </a:solidFill>
                      <a:prstDash val="solid"/>
                    </a:lnR>
                    <a:lnT w="12700" cmpd="sng">
                      <a:solidFill>
                        <a:srgbClr val="BED798"/>
                      </a:solidFill>
                      <a:prstDash val="solid"/>
                    </a:lnT>
                    <a:lnB w="12700" cmpd="sng">
                      <a:solidFill>
                        <a:srgbClr val="BED798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30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7.50</a:t>
                      </a:r>
                      <a:endParaRPr lang="en-US" altLang="en-US" sz="1300"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rgbClr val="BED798"/>
                      </a:solidFill>
                      <a:prstDash val="solid"/>
                    </a:lnL>
                    <a:lnR w="12700">
                      <a:solidFill>
                        <a:srgbClr val="BED798"/>
                      </a:solidFill>
                      <a:prstDash val="solid"/>
                    </a:lnR>
                    <a:lnT w="12700" cmpd="sng">
                      <a:solidFill>
                        <a:srgbClr val="BED798"/>
                      </a:solidFill>
                      <a:prstDash val="solid"/>
                    </a:lnT>
                    <a:lnB w="12700" cmpd="sng">
                      <a:solidFill>
                        <a:srgbClr val="BED798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30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5.9</a:t>
                      </a:r>
                      <a:endParaRPr lang="en-US" altLang="en-US" sz="1300"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rgbClr val="BED798"/>
                      </a:solidFill>
                      <a:prstDash val="solid"/>
                    </a:lnL>
                    <a:lnR w="12700">
                      <a:solidFill>
                        <a:srgbClr val="BED798"/>
                      </a:solidFill>
                      <a:prstDash val="solid"/>
                    </a:lnR>
                    <a:lnT w="12700" cmpd="sng">
                      <a:solidFill>
                        <a:srgbClr val="BED798"/>
                      </a:solidFill>
                      <a:prstDash val="solid"/>
                    </a:lnT>
                    <a:lnB w="12700" cmpd="sng">
                      <a:solidFill>
                        <a:srgbClr val="BED798"/>
                      </a:solidFill>
                      <a:prstDash val="solid"/>
                    </a:lnB>
                  </a:tcPr>
                </a:tc>
              </a:tr>
              <a:tr h="216535">
                <a:tc vMerge="1">
                  <a:tcPr marL="68580" marR="68580" marT="0" marB="0" vert="horz" anchor="ctr" anchorCtr="0">
                    <a:lnL w="12700">
                      <a:solidFill>
                        <a:srgbClr val="BED798"/>
                      </a:solidFill>
                      <a:prstDash val="solid"/>
                    </a:lnL>
                    <a:lnR w="12700">
                      <a:solidFill>
                        <a:srgbClr val="BED798"/>
                      </a:solidFill>
                      <a:prstDash val="solid"/>
                    </a:lnR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300">
                          <a:latin typeface="Times New Roman" panose="02020603050405020304" pitchFamily="18" charset="0"/>
                          <a:ea typeface="微软雅黑" panose="020B0503020204020204" pitchFamily="34" charset="-122"/>
                        </a:rPr>
                        <a:t>亮氨酸</a:t>
                      </a:r>
                      <a:endParaRPr lang="en-US" altLang="en-US" sz="1300">
                        <a:latin typeface="Times New Roman" panose="02020603050405020304" pitchFamily="18" charset="0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rgbClr val="BED798"/>
                      </a:solidFill>
                      <a:prstDash val="solid"/>
                    </a:lnL>
                    <a:lnR w="12700">
                      <a:solidFill>
                        <a:srgbClr val="BED798"/>
                      </a:solidFill>
                      <a:prstDash val="solid"/>
                    </a:lnR>
                    <a:lnT w="12700" cmpd="sng">
                      <a:solidFill>
                        <a:srgbClr val="BED798"/>
                      </a:solidFill>
                      <a:prstDash val="solid"/>
                    </a:lnT>
                    <a:lnB w="12700" cmpd="sng">
                      <a:solidFill>
                        <a:srgbClr val="BED798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30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10.00</a:t>
                      </a:r>
                      <a:endParaRPr lang="en-US" altLang="en-US" sz="1300"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rgbClr val="BED798"/>
                      </a:solidFill>
                      <a:prstDash val="solid"/>
                    </a:lnL>
                    <a:lnR w="12700">
                      <a:solidFill>
                        <a:srgbClr val="BED798"/>
                      </a:solidFill>
                      <a:prstDash val="solid"/>
                    </a:lnR>
                    <a:lnT w="12700" cmpd="sng">
                      <a:solidFill>
                        <a:srgbClr val="BED798"/>
                      </a:solidFill>
                      <a:prstDash val="solid"/>
                    </a:lnT>
                    <a:lnB w="12700" cmpd="sng">
                      <a:solidFill>
                        <a:srgbClr val="BED798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30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7.7</a:t>
                      </a:r>
                      <a:endParaRPr lang="en-US" altLang="en-US" sz="1300"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rgbClr val="BED798"/>
                      </a:solidFill>
                      <a:prstDash val="solid"/>
                    </a:lnL>
                    <a:lnR w="12700">
                      <a:solidFill>
                        <a:srgbClr val="BED798"/>
                      </a:solidFill>
                      <a:prstDash val="solid"/>
                    </a:lnR>
                    <a:lnT w="12700" cmpd="sng">
                      <a:solidFill>
                        <a:srgbClr val="BED798"/>
                      </a:solidFill>
                      <a:prstDash val="solid"/>
                    </a:lnT>
                    <a:lnB w="12700" cmpd="sng">
                      <a:solidFill>
                        <a:srgbClr val="BED798"/>
                      </a:solidFill>
                      <a:prstDash val="solid"/>
                    </a:lnB>
                  </a:tcPr>
                </a:tc>
              </a:tr>
              <a:tr h="218440">
                <a:tc vMerge="1">
                  <a:tcPr marL="68580" marR="68580" marT="0" marB="0" vert="horz" anchor="ctr" anchorCtr="0">
                    <a:lnL w="12700">
                      <a:solidFill>
                        <a:srgbClr val="BED798"/>
                      </a:solidFill>
                      <a:prstDash val="solid"/>
                    </a:lnL>
                    <a:lnR w="12700">
                      <a:solidFill>
                        <a:srgbClr val="BED798"/>
                      </a:solidFill>
                      <a:prstDash val="solid"/>
                    </a:lnR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300">
                          <a:latin typeface="Times New Roman" panose="02020603050405020304" pitchFamily="18" charset="0"/>
                          <a:ea typeface="微软雅黑" panose="020B0503020204020204" pitchFamily="34" charset="-122"/>
                        </a:rPr>
                        <a:t>赖氨酸</a:t>
                      </a:r>
                      <a:endParaRPr lang="en-US" altLang="en-US" sz="1300">
                        <a:latin typeface="Times New Roman" panose="02020603050405020304" pitchFamily="18" charset="0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rgbClr val="BED798"/>
                      </a:solidFill>
                      <a:prstDash val="solid"/>
                    </a:lnL>
                    <a:lnR w="12700">
                      <a:solidFill>
                        <a:srgbClr val="BED798"/>
                      </a:solidFill>
                      <a:prstDash val="solid"/>
                    </a:lnR>
                    <a:lnT w="12700" cmpd="sng">
                      <a:solidFill>
                        <a:srgbClr val="BED798"/>
                      </a:solidFill>
                      <a:prstDash val="solid"/>
                    </a:lnT>
                    <a:lnB w="12700" cmpd="sng">
                      <a:solidFill>
                        <a:srgbClr val="BED798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30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7.00</a:t>
                      </a:r>
                      <a:endParaRPr lang="en-US" altLang="en-US" sz="1300"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rgbClr val="BED798"/>
                      </a:solidFill>
                      <a:prstDash val="solid"/>
                    </a:lnL>
                    <a:lnR w="12700">
                      <a:solidFill>
                        <a:srgbClr val="BED798"/>
                      </a:solidFill>
                      <a:prstDash val="solid"/>
                    </a:lnR>
                    <a:lnT w="12700" cmpd="sng">
                      <a:solidFill>
                        <a:srgbClr val="BED798"/>
                      </a:solidFill>
                      <a:prstDash val="solid"/>
                    </a:lnT>
                    <a:lnB w="12700" cmpd="sng">
                      <a:solidFill>
                        <a:srgbClr val="BED798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30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8.7</a:t>
                      </a:r>
                      <a:endParaRPr lang="en-US" altLang="en-US" sz="1300"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rgbClr val="BED798"/>
                      </a:solidFill>
                      <a:prstDash val="solid"/>
                    </a:lnL>
                    <a:lnR w="12700">
                      <a:solidFill>
                        <a:srgbClr val="BED798"/>
                      </a:solidFill>
                      <a:prstDash val="solid"/>
                    </a:lnR>
                    <a:lnT w="12700" cmpd="sng">
                      <a:solidFill>
                        <a:srgbClr val="BED798"/>
                      </a:solidFill>
                      <a:prstDash val="solid"/>
                    </a:lnT>
                    <a:lnB w="12700" cmpd="sng">
                      <a:solidFill>
                        <a:srgbClr val="BED798"/>
                      </a:solidFill>
                      <a:prstDash val="solid"/>
                    </a:lnB>
                  </a:tcPr>
                </a:tc>
              </a:tr>
              <a:tr h="216535">
                <a:tc vMerge="1">
                  <a:tcPr marL="68580" marR="68580" marT="0" marB="0" vert="horz" anchor="ctr" anchorCtr="0">
                    <a:lnL w="12700">
                      <a:solidFill>
                        <a:srgbClr val="BED798"/>
                      </a:solidFill>
                      <a:prstDash val="solid"/>
                    </a:lnL>
                    <a:lnR w="12700">
                      <a:solidFill>
                        <a:srgbClr val="BED798"/>
                      </a:solidFill>
                      <a:prstDash val="solid"/>
                    </a:lnR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300">
                          <a:latin typeface="Times New Roman" panose="02020603050405020304" pitchFamily="18" charset="0"/>
                          <a:ea typeface="微软雅黑" panose="020B0503020204020204" pitchFamily="34" charset="-122"/>
                        </a:rPr>
                        <a:t>甲硫氨酸</a:t>
                      </a:r>
                      <a:endParaRPr lang="en-US" altLang="en-US" sz="1300">
                        <a:latin typeface="Times New Roman" panose="02020603050405020304" pitchFamily="18" charset="0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rgbClr val="BED798"/>
                      </a:solidFill>
                      <a:prstDash val="solid"/>
                    </a:lnL>
                    <a:lnR w="12700">
                      <a:solidFill>
                        <a:srgbClr val="BED798"/>
                      </a:solidFill>
                      <a:prstDash val="solid"/>
                    </a:lnR>
                    <a:lnT w="12700" cmpd="sng">
                      <a:solidFill>
                        <a:srgbClr val="BED798"/>
                      </a:solidFill>
                      <a:prstDash val="solid"/>
                    </a:lnT>
                    <a:lnB w="12700" cmpd="sng">
                      <a:solidFill>
                        <a:srgbClr val="BED798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30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5.00</a:t>
                      </a:r>
                      <a:endParaRPr lang="en-US" altLang="en-US" sz="1300"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rgbClr val="BED798"/>
                      </a:solidFill>
                      <a:prstDash val="solid"/>
                    </a:lnL>
                    <a:lnR w="12700">
                      <a:solidFill>
                        <a:srgbClr val="BED798"/>
                      </a:solidFill>
                      <a:prstDash val="solid"/>
                    </a:lnR>
                    <a:lnT w="12700" cmpd="sng">
                      <a:solidFill>
                        <a:srgbClr val="BED798"/>
                      </a:solidFill>
                      <a:prstDash val="solid"/>
                    </a:lnT>
                    <a:lnB w="12700" cmpd="sng">
                      <a:solidFill>
                        <a:srgbClr val="BED798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30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4.5</a:t>
                      </a:r>
                      <a:endParaRPr lang="en-US" altLang="en-US" sz="1300"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rgbClr val="BED798"/>
                      </a:solidFill>
                      <a:prstDash val="solid"/>
                    </a:lnL>
                    <a:lnR w="12700">
                      <a:solidFill>
                        <a:srgbClr val="BED798"/>
                      </a:solidFill>
                      <a:prstDash val="solid"/>
                    </a:lnR>
                    <a:lnT w="12700" cmpd="sng">
                      <a:solidFill>
                        <a:srgbClr val="BED798"/>
                      </a:solidFill>
                      <a:prstDash val="solid"/>
                    </a:lnT>
                    <a:lnB w="12700" cmpd="sng">
                      <a:solidFill>
                        <a:srgbClr val="BED798"/>
                      </a:solidFill>
                      <a:prstDash val="solid"/>
                    </a:lnB>
                  </a:tcPr>
                </a:tc>
              </a:tr>
              <a:tr h="217805">
                <a:tc vMerge="1">
                  <a:tcPr marL="68580" marR="68580" marT="0" marB="0" vert="horz" anchor="ctr" anchorCtr="0">
                    <a:lnL w="12700">
                      <a:solidFill>
                        <a:srgbClr val="BED798"/>
                      </a:solidFill>
                      <a:prstDash val="solid"/>
                    </a:lnL>
                    <a:lnR w="12700">
                      <a:solidFill>
                        <a:srgbClr val="BED798"/>
                      </a:solidFill>
                      <a:prstDash val="solid"/>
                    </a:lnR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300">
                          <a:latin typeface="Times New Roman" panose="02020603050405020304" pitchFamily="18" charset="0"/>
                          <a:ea typeface="微软雅黑" panose="020B0503020204020204" pitchFamily="34" charset="-122"/>
                        </a:rPr>
                        <a:t>苯丙氨酸</a:t>
                      </a:r>
                      <a:endParaRPr lang="en-US" altLang="en-US" sz="1300">
                        <a:latin typeface="Times New Roman" panose="02020603050405020304" pitchFamily="18" charset="0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rgbClr val="BED798"/>
                      </a:solidFill>
                      <a:prstDash val="solid"/>
                    </a:lnL>
                    <a:lnR w="12700">
                      <a:solidFill>
                        <a:srgbClr val="BED798"/>
                      </a:solidFill>
                      <a:prstDash val="solid"/>
                    </a:lnR>
                    <a:lnT w="12700" cmpd="sng">
                      <a:solidFill>
                        <a:srgbClr val="BED798"/>
                      </a:solidFill>
                      <a:prstDash val="solid"/>
                    </a:lnT>
                    <a:lnB w="12700" cmpd="sng">
                      <a:solidFill>
                        <a:srgbClr val="BED798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30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5.00</a:t>
                      </a:r>
                      <a:endParaRPr lang="en-US" altLang="en-US" sz="1300"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rgbClr val="BED798"/>
                      </a:solidFill>
                      <a:prstDash val="solid"/>
                    </a:lnL>
                    <a:lnR w="12700">
                      <a:solidFill>
                        <a:srgbClr val="BED798"/>
                      </a:solidFill>
                      <a:prstDash val="solid"/>
                    </a:lnR>
                    <a:lnT w="12700" cmpd="sng">
                      <a:solidFill>
                        <a:srgbClr val="BED798"/>
                      </a:solidFill>
                      <a:prstDash val="solid"/>
                    </a:lnT>
                    <a:lnB w="12700" cmpd="sng">
                      <a:solidFill>
                        <a:srgbClr val="BED798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30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4.8</a:t>
                      </a:r>
                      <a:endParaRPr lang="en-US" altLang="en-US" sz="1300"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rgbClr val="BED798"/>
                      </a:solidFill>
                      <a:prstDash val="solid"/>
                    </a:lnL>
                    <a:lnR w="12700">
                      <a:solidFill>
                        <a:srgbClr val="BED798"/>
                      </a:solidFill>
                      <a:prstDash val="solid"/>
                    </a:lnR>
                    <a:lnT w="12700" cmpd="sng">
                      <a:solidFill>
                        <a:srgbClr val="BED798"/>
                      </a:solidFill>
                      <a:prstDash val="solid"/>
                    </a:lnT>
                    <a:lnB w="12700" cmpd="sng">
                      <a:solidFill>
                        <a:srgbClr val="BED798"/>
                      </a:solidFill>
                      <a:prstDash val="solid"/>
                    </a:lnB>
                  </a:tcPr>
                </a:tc>
              </a:tr>
              <a:tr h="217805">
                <a:tc vMerge="1">
                  <a:tcPr marL="68580" marR="68580" marT="0" marB="0" vert="horz" anchor="ctr" anchorCtr="0">
                    <a:lnL w="12700">
                      <a:solidFill>
                        <a:srgbClr val="BED798"/>
                      </a:solidFill>
                      <a:prstDash val="solid"/>
                    </a:lnL>
                    <a:lnR w="12700">
                      <a:solidFill>
                        <a:srgbClr val="BED798"/>
                      </a:solidFill>
                      <a:prstDash val="solid"/>
                    </a:lnR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300">
                          <a:latin typeface="Times New Roman" panose="02020603050405020304" pitchFamily="18" charset="0"/>
                          <a:ea typeface="微软雅黑" panose="020B0503020204020204" pitchFamily="34" charset="-122"/>
                        </a:rPr>
                        <a:t>苏氨酸</a:t>
                      </a:r>
                      <a:endParaRPr lang="en-US" altLang="en-US" sz="1300">
                        <a:latin typeface="Times New Roman" panose="02020603050405020304" pitchFamily="18" charset="0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rgbClr val="BED798"/>
                      </a:solidFill>
                      <a:prstDash val="solid"/>
                    </a:lnL>
                    <a:lnR w="12700">
                      <a:solidFill>
                        <a:srgbClr val="BED798"/>
                      </a:solidFill>
                      <a:prstDash val="solid"/>
                    </a:lnR>
                    <a:lnT w="12700" cmpd="sng">
                      <a:solidFill>
                        <a:srgbClr val="BED798"/>
                      </a:solidFill>
                      <a:prstDash val="solid"/>
                    </a:lnT>
                    <a:lnB w="12700" cmpd="sng">
                      <a:solidFill>
                        <a:srgbClr val="BED798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30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2.50</a:t>
                      </a:r>
                      <a:endParaRPr lang="en-US" altLang="en-US" sz="1300"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rgbClr val="BED798"/>
                      </a:solidFill>
                      <a:prstDash val="solid"/>
                    </a:lnL>
                    <a:lnR w="12700">
                      <a:solidFill>
                        <a:srgbClr val="BED798"/>
                      </a:solidFill>
                      <a:prstDash val="solid"/>
                    </a:lnR>
                    <a:lnT w="12700" cmpd="sng">
                      <a:solidFill>
                        <a:srgbClr val="BED798"/>
                      </a:solidFill>
                      <a:prstDash val="solid"/>
                    </a:lnT>
                    <a:lnB w="12700" cmpd="sng">
                      <a:solidFill>
                        <a:srgbClr val="BED798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30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3.4</a:t>
                      </a:r>
                      <a:endParaRPr lang="en-US" altLang="en-US" sz="1300"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rgbClr val="BED798"/>
                      </a:solidFill>
                      <a:prstDash val="solid"/>
                    </a:lnL>
                    <a:lnR w="12700">
                      <a:solidFill>
                        <a:srgbClr val="BED798"/>
                      </a:solidFill>
                      <a:prstDash val="solid"/>
                    </a:lnR>
                    <a:lnT w="12700" cmpd="sng">
                      <a:solidFill>
                        <a:srgbClr val="BED798"/>
                      </a:solidFill>
                      <a:prstDash val="solid"/>
                    </a:lnT>
                    <a:lnB w="12700" cmpd="sng">
                      <a:solidFill>
                        <a:srgbClr val="BED798"/>
                      </a:solidFill>
                      <a:prstDash val="solid"/>
                    </a:lnB>
                  </a:tcPr>
                </a:tc>
              </a:tr>
              <a:tr h="218440">
                <a:tc vMerge="1">
                  <a:tcPr marL="68580" marR="68580" marT="0" marB="0" vert="horz" anchor="ctr" anchorCtr="0">
                    <a:lnL w="12700">
                      <a:solidFill>
                        <a:srgbClr val="BED798"/>
                      </a:solidFill>
                      <a:prstDash val="solid"/>
                    </a:lnL>
                    <a:lnR w="12700">
                      <a:solidFill>
                        <a:srgbClr val="BED798"/>
                      </a:solidFill>
                      <a:prstDash val="solid"/>
                    </a:lnR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300">
                          <a:latin typeface="Times New Roman" panose="02020603050405020304" pitchFamily="18" charset="0"/>
                          <a:ea typeface="微软雅黑" panose="020B0503020204020204" pitchFamily="34" charset="-122"/>
                        </a:rPr>
                        <a:t>色氨酸</a:t>
                      </a:r>
                      <a:endParaRPr lang="en-US" altLang="en-US" sz="1300">
                        <a:latin typeface="Times New Roman" panose="02020603050405020304" pitchFamily="18" charset="0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rgbClr val="BED798"/>
                      </a:solidFill>
                      <a:prstDash val="solid"/>
                    </a:lnL>
                    <a:lnR w="12700">
                      <a:solidFill>
                        <a:srgbClr val="BED798"/>
                      </a:solidFill>
                      <a:prstDash val="solid"/>
                    </a:lnR>
                    <a:lnT w="12700" cmpd="sng">
                      <a:solidFill>
                        <a:srgbClr val="BED798"/>
                      </a:solidFill>
                      <a:prstDash val="solid"/>
                    </a:lnT>
                    <a:lnB w="12700" cmpd="sng">
                      <a:solidFill>
                        <a:srgbClr val="BED798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30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2.50</a:t>
                      </a:r>
                      <a:endParaRPr lang="en-US" altLang="en-US" sz="1300"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rgbClr val="BED798"/>
                      </a:solidFill>
                      <a:prstDash val="solid"/>
                    </a:lnL>
                    <a:lnR w="12700">
                      <a:solidFill>
                        <a:srgbClr val="BED798"/>
                      </a:solidFill>
                      <a:prstDash val="solid"/>
                    </a:lnR>
                    <a:lnT w="12700" cmpd="sng">
                      <a:solidFill>
                        <a:srgbClr val="BED798"/>
                      </a:solidFill>
                      <a:prstDash val="solid"/>
                    </a:lnT>
                    <a:lnB w="12700" cmpd="sng">
                      <a:solidFill>
                        <a:srgbClr val="BED798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30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1.3</a:t>
                      </a:r>
                      <a:endParaRPr lang="en-US" altLang="en-US" sz="1300"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rgbClr val="BED798"/>
                      </a:solidFill>
                      <a:prstDash val="solid"/>
                    </a:lnL>
                    <a:lnR w="12700">
                      <a:solidFill>
                        <a:srgbClr val="BED798"/>
                      </a:solidFill>
                      <a:prstDash val="solid"/>
                    </a:lnR>
                    <a:lnT w="12700" cmpd="sng">
                      <a:solidFill>
                        <a:srgbClr val="BED798"/>
                      </a:solidFill>
                      <a:prstDash val="solid"/>
                    </a:lnT>
                    <a:lnB w="12700" cmpd="sng">
                      <a:solidFill>
                        <a:srgbClr val="BED798"/>
                      </a:solidFill>
                      <a:prstDash val="solid"/>
                    </a:lnB>
                  </a:tcPr>
                </a:tc>
              </a:tr>
              <a:tr h="217170">
                <a:tc vMerge="1">
                  <a:tcPr marL="68580" marR="68580" marT="0" marB="0" vert="horz" anchor="ctr" anchorCtr="0">
                    <a:lnL w="12700">
                      <a:solidFill>
                        <a:srgbClr val="BED798"/>
                      </a:solidFill>
                      <a:prstDash val="solid"/>
                    </a:lnL>
                    <a:lnR w="12700">
                      <a:solidFill>
                        <a:srgbClr val="BED798"/>
                      </a:solidFill>
                      <a:prstDash val="solid"/>
                    </a:lnR>
                    <a:lnB w="12700" cmpd="sng">
                      <a:solidFill>
                        <a:srgbClr val="BED798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300">
                          <a:latin typeface="Times New Roman" panose="02020603050405020304" pitchFamily="18" charset="0"/>
                          <a:ea typeface="微软雅黑" panose="020B0503020204020204" pitchFamily="34" charset="-122"/>
                        </a:rPr>
                        <a:t>缬氨酸</a:t>
                      </a:r>
                      <a:endParaRPr lang="en-US" altLang="en-US" sz="1300">
                        <a:latin typeface="Times New Roman" panose="02020603050405020304" pitchFamily="18" charset="0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rgbClr val="BED798"/>
                      </a:solidFill>
                      <a:prstDash val="solid"/>
                    </a:lnL>
                    <a:lnR w="12700">
                      <a:solidFill>
                        <a:srgbClr val="BED798"/>
                      </a:solidFill>
                      <a:prstDash val="solid"/>
                    </a:lnR>
                    <a:lnT w="12700" cmpd="sng">
                      <a:solidFill>
                        <a:srgbClr val="BED798"/>
                      </a:solidFill>
                      <a:prstDash val="solid"/>
                    </a:lnT>
                    <a:lnB w="12700" cmpd="sng">
                      <a:solidFill>
                        <a:srgbClr val="BED798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30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7.50</a:t>
                      </a:r>
                      <a:endParaRPr lang="en-US" altLang="en-US" sz="1300"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rgbClr val="BED798"/>
                      </a:solidFill>
                      <a:prstDash val="solid"/>
                    </a:lnL>
                    <a:lnR w="12700">
                      <a:solidFill>
                        <a:srgbClr val="BED798"/>
                      </a:solidFill>
                      <a:prstDash val="solid"/>
                    </a:lnR>
                    <a:lnT w="12700" cmpd="sng">
                      <a:solidFill>
                        <a:srgbClr val="BED798"/>
                      </a:solidFill>
                      <a:prstDash val="solid"/>
                    </a:lnT>
                    <a:lnB w="12700" cmpd="sng">
                      <a:solidFill>
                        <a:srgbClr val="BED798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30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5.6</a:t>
                      </a:r>
                      <a:endParaRPr lang="en-US" altLang="en-US" sz="1300"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rgbClr val="BED798"/>
                      </a:solidFill>
                      <a:prstDash val="solid"/>
                    </a:lnL>
                    <a:lnR w="12700">
                      <a:solidFill>
                        <a:srgbClr val="BED798"/>
                      </a:solidFill>
                      <a:prstDash val="solid"/>
                    </a:lnR>
                    <a:lnT w="12700" cmpd="sng">
                      <a:solidFill>
                        <a:srgbClr val="BED798"/>
                      </a:solidFill>
                      <a:prstDash val="solid"/>
                    </a:lnT>
                    <a:lnB w="12700" cmpd="sng">
                      <a:solidFill>
                        <a:srgbClr val="BED798"/>
                      </a:solidFill>
                      <a:prstDash val="solid"/>
                    </a:lnB>
                  </a:tcPr>
                </a:tc>
              </a:tr>
              <a:tr h="267970">
                <a:tc rowSpan="8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30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9种非必需氨基酸NEAA</a:t>
                      </a:r>
                      <a:endParaRPr lang="en-US" sz="1300"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rgbClr val="BED798"/>
                      </a:solidFill>
                      <a:prstDash val="solid"/>
                    </a:lnL>
                    <a:lnR w="12700">
                      <a:solidFill>
                        <a:srgbClr val="BED798"/>
                      </a:solidFill>
                      <a:prstDash val="solid"/>
                    </a:lnR>
                    <a:lnT w="12700" cmpd="sng">
                      <a:solidFill>
                        <a:srgbClr val="BED798"/>
                      </a:solidFill>
                      <a:prstDash val="solid"/>
                    </a:lnT>
                    <a:lnB w="12700" cmpd="sng">
                      <a:solidFill>
                        <a:srgbClr val="BED798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300">
                          <a:latin typeface="Times New Roman" panose="02020603050405020304" pitchFamily="18" charset="0"/>
                          <a:ea typeface="微软雅黑" panose="020B0503020204020204" pitchFamily="34" charset="-122"/>
                        </a:rPr>
                        <a:t>丙氨酸</a:t>
                      </a:r>
                      <a:endParaRPr lang="en-US" altLang="en-US" sz="1300">
                        <a:latin typeface="Times New Roman" panose="02020603050405020304" pitchFamily="18" charset="0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rgbClr val="BED798"/>
                      </a:solidFill>
                      <a:prstDash val="solid"/>
                    </a:lnL>
                    <a:lnR w="12700">
                      <a:solidFill>
                        <a:srgbClr val="BED798"/>
                      </a:solidFill>
                      <a:prstDash val="solid"/>
                    </a:lnR>
                    <a:lnT w="12700" cmpd="sng">
                      <a:solidFill>
                        <a:srgbClr val="BED798"/>
                      </a:solidFill>
                      <a:prstDash val="solid"/>
                    </a:lnT>
                    <a:lnB w="12700" cmpd="sng">
                      <a:solidFill>
                        <a:srgbClr val="BED798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30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3.00</a:t>
                      </a:r>
                      <a:endParaRPr lang="en-US" altLang="en-US" sz="1300"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rgbClr val="BED798"/>
                      </a:solidFill>
                      <a:prstDash val="solid"/>
                    </a:lnL>
                    <a:lnR w="12700">
                      <a:solidFill>
                        <a:srgbClr val="BED798"/>
                      </a:solidFill>
                      <a:prstDash val="solid"/>
                    </a:lnR>
                    <a:lnT w="12700" cmpd="sng">
                      <a:solidFill>
                        <a:srgbClr val="BED798"/>
                      </a:solidFill>
                      <a:prstDash val="solid"/>
                    </a:lnT>
                    <a:lnB w="12700" cmpd="sng">
                      <a:solidFill>
                        <a:srgbClr val="BED798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30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6.0</a:t>
                      </a:r>
                      <a:endParaRPr lang="en-US" altLang="en-US" sz="1300"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rgbClr val="BED798"/>
                      </a:solidFill>
                      <a:prstDash val="solid"/>
                    </a:lnL>
                    <a:lnR w="12700">
                      <a:solidFill>
                        <a:srgbClr val="BED798"/>
                      </a:solidFill>
                      <a:prstDash val="solid"/>
                    </a:lnR>
                    <a:lnT w="12700" cmpd="sng">
                      <a:solidFill>
                        <a:srgbClr val="BED798"/>
                      </a:solidFill>
                      <a:prstDash val="solid"/>
                    </a:lnT>
                    <a:lnB w="12700" cmpd="sng">
                      <a:solidFill>
                        <a:srgbClr val="BED798"/>
                      </a:solidFill>
                      <a:prstDash val="solid"/>
                    </a:lnB>
                  </a:tcPr>
                </a:tc>
              </a:tr>
              <a:tr h="217170">
                <a:tc vMerge="1">
                  <a:tcPr marL="68580" marR="68580" marT="0" marB="0" vert="horz" anchor="ctr" anchorCtr="0">
                    <a:lnL w="12700">
                      <a:solidFill>
                        <a:srgbClr val="BED798"/>
                      </a:solidFill>
                      <a:prstDash val="solid"/>
                    </a:lnL>
                    <a:lnR w="12700">
                      <a:solidFill>
                        <a:srgbClr val="BED798"/>
                      </a:solidFill>
                      <a:prstDash val="solid"/>
                    </a:lnR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300">
                          <a:latin typeface="Times New Roman" panose="02020603050405020304" pitchFamily="18" charset="0"/>
                          <a:ea typeface="微软雅黑" panose="020B0503020204020204" pitchFamily="34" charset="-122"/>
                        </a:rPr>
                        <a:t>精氨酸</a:t>
                      </a:r>
                      <a:endParaRPr lang="en-US" altLang="en-US" sz="1300">
                        <a:latin typeface="Times New Roman" panose="02020603050405020304" pitchFamily="18" charset="0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rgbClr val="BED798"/>
                      </a:solidFill>
                      <a:prstDash val="solid"/>
                    </a:lnL>
                    <a:lnR w="12700">
                      <a:solidFill>
                        <a:srgbClr val="BED798"/>
                      </a:solidFill>
                      <a:prstDash val="solid"/>
                    </a:lnR>
                    <a:lnT w="12700" cmpd="sng">
                      <a:solidFill>
                        <a:srgbClr val="BED798"/>
                      </a:solidFill>
                      <a:prstDash val="solid"/>
                    </a:lnT>
                    <a:lnB w="12700" cmpd="sng">
                      <a:solidFill>
                        <a:srgbClr val="BED798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30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3.00</a:t>
                      </a:r>
                      <a:endParaRPr lang="en-US" altLang="en-US" sz="1300"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rgbClr val="BED798"/>
                      </a:solidFill>
                      <a:prstDash val="solid"/>
                    </a:lnL>
                    <a:lnR w="12700">
                      <a:solidFill>
                        <a:srgbClr val="BED798"/>
                      </a:solidFill>
                      <a:prstDash val="solid"/>
                    </a:lnR>
                    <a:lnT w="12700" cmpd="sng">
                      <a:solidFill>
                        <a:srgbClr val="BED798"/>
                      </a:solidFill>
                      <a:prstDash val="solid"/>
                    </a:lnT>
                    <a:lnB w="12700" cmpd="sng">
                      <a:solidFill>
                        <a:srgbClr val="BED798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30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8.1</a:t>
                      </a:r>
                      <a:endParaRPr lang="en-US" altLang="en-US" sz="1300"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rgbClr val="BED798"/>
                      </a:solidFill>
                      <a:prstDash val="solid"/>
                    </a:lnL>
                    <a:lnR w="12700">
                      <a:solidFill>
                        <a:srgbClr val="BED798"/>
                      </a:solidFill>
                      <a:prstDash val="solid"/>
                    </a:lnR>
                    <a:lnT w="12700" cmpd="sng">
                      <a:solidFill>
                        <a:srgbClr val="BED798"/>
                      </a:solidFill>
                      <a:prstDash val="solid"/>
                    </a:lnT>
                    <a:lnB w="12700" cmpd="sng">
                      <a:solidFill>
                        <a:srgbClr val="BED798"/>
                      </a:solidFill>
                      <a:prstDash val="solid"/>
                    </a:lnB>
                  </a:tcPr>
                </a:tc>
              </a:tr>
              <a:tr h="218440">
                <a:tc vMerge="1">
                  <a:tcPr marL="68580" marR="68580" marT="0" marB="0" vert="horz" anchor="ctr" anchorCtr="0">
                    <a:lnL w="12700">
                      <a:solidFill>
                        <a:srgbClr val="BED798"/>
                      </a:solidFill>
                      <a:prstDash val="solid"/>
                    </a:lnL>
                    <a:lnR w="12700">
                      <a:solidFill>
                        <a:srgbClr val="BED798"/>
                      </a:solidFill>
                      <a:prstDash val="solid"/>
                    </a:lnR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300">
                          <a:latin typeface="Times New Roman" panose="02020603050405020304" pitchFamily="18" charset="0"/>
                          <a:ea typeface="微软雅黑" panose="020B0503020204020204" pitchFamily="34" charset="-122"/>
                        </a:rPr>
                        <a:t>门冬氨酸</a:t>
                      </a:r>
                      <a:endParaRPr lang="en-US" altLang="en-US" sz="1300">
                        <a:latin typeface="Times New Roman" panose="02020603050405020304" pitchFamily="18" charset="0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rgbClr val="BED798"/>
                      </a:solidFill>
                      <a:prstDash val="solid"/>
                    </a:lnL>
                    <a:lnR w="12700">
                      <a:solidFill>
                        <a:srgbClr val="BED798"/>
                      </a:solidFill>
                      <a:prstDash val="solid"/>
                    </a:lnR>
                    <a:lnT w="12700" cmpd="sng">
                      <a:solidFill>
                        <a:srgbClr val="BED798"/>
                      </a:solidFill>
                      <a:prstDash val="solid"/>
                    </a:lnT>
                    <a:lnB w="12700" cmpd="sng">
                      <a:solidFill>
                        <a:srgbClr val="BED798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30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0.25</a:t>
                      </a:r>
                      <a:endParaRPr lang="en-US" altLang="en-US" sz="1300"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rgbClr val="BED798"/>
                      </a:solidFill>
                      <a:prstDash val="solid"/>
                    </a:lnL>
                    <a:lnR w="12700">
                      <a:solidFill>
                        <a:srgbClr val="BED798"/>
                      </a:solidFill>
                      <a:prstDash val="solid"/>
                    </a:lnR>
                    <a:lnT w="12700" cmpd="sng">
                      <a:solidFill>
                        <a:srgbClr val="BED798"/>
                      </a:solidFill>
                      <a:prstDash val="solid"/>
                    </a:lnT>
                    <a:lnB w="12700" cmpd="sng">
                      <a:solidFill>
                        <a:srgbClr val="BED798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30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300"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rgbClr val="BED798"/>
                      </a:solidFill>
                      <a:prstDash val="solid"/>
                    </a:lnL>
                    <a:lnR w="12700">
                      <a:solidFill>
                        <a:srgbClr val="BED798"/>
                      </a:solidFill>
                      <a:prstDash val="solid"/>
                    </a:lnR>
                    <a:lnT w="12700" cmpd="sng">
                      <a:solidFill>
                        <a:srgbClr val="BED798"/>
                      </a:solidFill>
                      <a:prstDash val="solid"/>
                    </a:lnT>
                    <a:lnB w="12700" cmpd="sng">
                      <a:solidFill>
                        <a:srgbClr val="BED798"/>
                      </a:solidFill>
                      <a:prstDash val="solid"/>
                    </a:lnB>
                  </a:tcPr>
                </a:tc>
              </a:tr>
              <a:tr h="217805">
                <a:tc vMerge="1">
                  <a:tcPr marL="68580" marR="68580" marT="0" marB="0" vert="horz" anchor="ctr" anchorCtr="0">
                    <a:lnL w="12700">
                      <a:solidFill>
                        <a:srgbClr val="BED798"/>
                      </a:solidFill>
                      <a:prstDash val="solid"/>
                    </a:lnL>
                    <a:lnR w="12700">
                      <a:solidFill>
                        <a:srgbClr val="BED798"/>
                      </a:solidFill>
                      <a:prstDash val="solid"/>
                    </a:lnR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300">
                          <a:latin typeface="Times New Roman" panose="02020603050405020304" pitchFamily="18" charset="0"/>
                          <a:ea typeface="微软雅黑" panose="020B0503020204020204" pitchFamily="34" charset="-122"/>
                        </a:rPr>
                        <a:t>谷氨酸</a:t>
                      </a:r>
                      <a:endParaRPr lang="en-US" altLang="en-US" sz="1300">
                        <a:latin typeface="Times New Roman" panose="02020603050405020304" pitchFamily="18" charset="0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rgbClr val="BED798"/>
                      </a:solidFill>
                      <a:prstDash val="solid"/>
                    </a:lnL>
                    <a:lnR w="12700">
                      <a:solidFill>
                        <a:srgbClr val="BED798"/>
                      </a:solidFill>
                      <a:prstDash val="solid"/>
                    </a:lnR>
                    <a:lnT w="12700" cmpd="sng">
                      <a:solidFill>
                        <a:srgbClr val="BED798"/>
                      </a:solidFill>
                      <a:prstDash val="solid"/>
                    </a:lnT>
                    <a:lnB w="12700" cmpd="sng">
                      <a:solidFill>
                        <a:srgbClr val="BED798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30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0.25</a:t>
                      </a:r>
                      <a:endParaRPr lang="en-US" altLang="en-US" sz="1300"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rgbClr val="BED798"/>
                      </a:solidFill>
                      <a:prstDash val="solid"/>
                    </a:lnL>
                    <a:lnR w="12700">
                      <a:solidFill>
                        <a:srgbClr val="BED798"/>
                      </a:solidFill>
                      <a:prstDash val="solid"/>
                    </a:lnR>
                    <a:lnT w="12700" cmpd="sng">
                      <a:solidFill>
                        <a:srgbClr val="BED798"/>
                      </a:solidFill>
                      <a:prstDash val="solid"/>
                    </a:lnT>
                    <a:lnB w="12700" cmpd="sng">
                      <a:solidFill>
                        <a:srgbClr val="BED798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30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300"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rgbClr val="BED798"/>
                      </a:solidFill>
                      <a:prstDash val="solid"/>
                    </a:lnL>
                    <a:lnR w="12700">
                      <a:solidFill>
                        <a:srgbClr val="BED798"/>
                      </a:solidFill>
                      <a:prstDash val="solid"/>
                    </a:lnR>
                    <a:lnT w="12700" cmpd="sng">
                      <a:solidFill>
                        <a:srgbClr val="BED798"/>
                      </a:solidFill>
                      <a:prstDash val="solid"/>
                    </a:lnT>
                    <a:lnB w="12700" cmpd="sng">
                      <a:solidFill>
                        <a:srgbClr val="BED798"/>
                      </a:solidFill>
                      <a:prstDash val="solid"/>
                    </a:lnB>
                  </a:tcPr>
                </a:tc>
              </a:tr>
              <a:tr h="218440">
                <a:tc vMerge="1">
                  <a:tcPr marL="68580" marR="68580" marT="0" marB="0" vert="horz" anchor="ctr" anchorCtr="0">
                    <a:lnL w="12700">
                      <a:solidFill>
                        <a:srgbClr val="BED798"/>
                      </a:solidFill>
                      <a:prstDash val="solid"/>
                    </a:lnL>
                    <a:lnR w="12700">
                      <a:solidFill>
                        <a:srgbClr val="BED798"/>
                      </a:solidFill>
                      <a:prstDash val="solid"/>
                    </a:lnR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300">
                          <a:latin typeface="Times New Roman" panose="02020603050405020304" pitchFamily="18" charset="0"/>
                          <a:ea typeface="微软雅黑" panose="020B0503020204020204" pitchFamily="34" charset="-122"/>
                        </a:rPr>
                        <a:t>组氨酸</a:t>
                      </a:r>
                      <a:endParaRPr lang="en-US" altLang="en-US" sz="1300">
                        <a:latin typeface="Times New Roman" panose="02020603050405020304" pitchFamily="18" charset="0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rgbClr val="BED798"/>
                      </a:solidFill>
                      <a:prstDash val="solid"/>
                    </a:lnL>
                    <a:lnR w="12700">
                      <a:solidFill>
                        <a:srgbClr val="BED798"/>
                      </a:solidFill>
                      <a:prstDash val="solid"/>
                    </a:lnR>
                    <a:lnT w="12700" cmpd="sng">
                      <a:solidFill>
                        <a:srgbClr val="BED798"/>
                      </a:solidFill>
                      <a:prstDash val="solid"/>
                    </a:lnT>
                    <a:lnB w="12700" cmpd="sng">
                      <a:solidFill>
                        <a:srgbClr val="BED798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30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2.50</a:t>
                      </a:r>
                      <a:endParaRPr lang="en-US" altLang="en-US" sz="1300"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rgbClr val="BED798"/>
                      </a:solidFill>
                      <a:prstDash val="solid"/>
                    </a:lnL>
                    <a:lnR w="12700">
                      <a:solidFill>
                        <a:srgbClr val="BED798"/>
                      </a:solidFill>
                      <a:prstDash val="solid"/>
                    </a:lnR>
                    <a:lnT w="12700" cmpd="sng">
                      <a:solidFill>
                        <a:srgbClr val="BED798"/>
                      </a:solidFill>
                      <a:prstDash val="solid"/>
                    </a:lnT>
                    <a:lnB w="12700" cmpd="sng">
                      <a:solidFill>
                        <a:srgbClr val="BED798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30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2.4</a:t>
                      </a:r>
                      <a:endParaRPr lang="en-US" altLang="en-US" sz="1300"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rgbClr val="BED798"/>
                      </a:solidFill>
                      <a:prstDash val="solid"/>
                    </a:lnL>
                    <a:lnR w="12700">
                      <a:solidFill>
                        <a:srgbClr val="BED798"/>
                      </a:solidFill>
                      <a:prstDash val="solid"/>
                    </a:lnR>
                    <a:lnT w="12700" cmpd="sng">
                      <a:solidFill>
                        <a:srgbClr val="BED798"/>
                      </a:solidFill>
                      <a:prstDash val="solid"/>
                    </a:lnT>
                    <a:lnB w="12700" cmpd="sng">
                      <a:solidFill>
                        <a:srgbClr val="BED798"/>
                      </a:solidFill>
                      <a:prstDash val="solid"/>
                    </a:lnB>
                  </a:tcPr>
                </a:tc>
              </a:tr>
              <a:tr h="217170">
                <a:tc vMerge="1">
                  <a:tcPr marL="68580" marR="68580" marT="0" marB="0" vert="horz" anchor="ctr" anchorCtr="0">
                    <a:lnL w="12700">
                      <a:solidFill>
                        <a:srgbClr val="BED798"/>
                      </a:solidFill>
                      <a:prstDash val="solid"/>
                    </a:lnL>
                    <a:lnR w="12700">
                      <a:solidFill>
                        <a:srgbClr val="BED798"/>
                      </a:solidFill>
                      <a:prstDash val="solid"/>
                    </a:lnR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300">
                          <a:latin typeface="Times New Roman" panose="02020603050405020304" pitchFamily="18" charset="0"/>
                          <a:ea typeface="微软雅黑" panose="020B0503020204020204" pitchFamily="34" charset="-122"/>
                        </a:rPr>
                        <a:t>脯氨酸</a:t>
                      </a:r>
                      <a:endParaRPr lang="en-US" altLang="en-US" sz="1300">
                        <a:latin typeface="Times New Roman" panose="02020603050405020304" pitchFamily="18" charset="0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rgbClr val="BED798"/>
                      </a:solidFill>
                      <a:prstDash val="solid"/>
                    </a:lnL>
                    <a:lnR w="12700">
                      <a:solidFill>
                        <a:srgbClr val="BED798"/>
                      </a:solidFill>
                      <a:prstDash val="solid"/>
                    </a:lnR>
                    <a:lnT w="12700" cmpd="sng">
                      <a:solidFill>
                        <a:srgbClr val="BED798"/>
                      </a:solidFill>
                      <a:prstDash val="solid"/>
                    </a:lnT>
                    <a:lnB w="12700" cmpd="sng">
                      <a:solidFill>
                        <a:srgbClr val="BED798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30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2.00</a:t>
                      </a:r>
                      <a:endParaRPr lang="en-US" altLang="en-US" sz="1300"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rgbClr val="BED798"/>
                      </a:solidFill>
                      <a:prstDash val="solid"/>
                    </a:lnL>
                    <a:lnR w="12700">
                      <a:solidFill>
                        <a:srgbClr val="BED798"/>
                      </a:solidFill>
                      <a:prstDash val="solid"/>
                    </a:lnR>
                    <a:lnT w="12700" cmpd="sng">
                      <a:solidFill>
                        <a:srgbClr val="BED798"/>
                      </a:solidFill>
                      <a:prstDash val="solid"/>
                    </a:lnT>
                    <a:lnB w="12700" cmpd="sng">
                      <a:solidFill>
                        <a:srgbClr val="BED798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30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9.5</a:t>
                      </a:r>
                      <a:endParaRPr lang="en-US" altLang="en-US" sz="1300"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rgbClr val="BED798"/>
                      </a:solidFill>
                      <a:prstDash val="solid"/>
                    </a:lnL>
                    <a:lnR w="12700">
                      <a:solidFill>
                        <a:srgbClr val="BED798"/>
                      </a:solidFill>
                      <a:prstDash val="solid"/>
                    </a:lnR>
                    <a:lnT w="12700" cmpd="sng">
                      <a:solidFill>
                        <a:srgbClr val="BED798"/>
                      </a:solidFill>
                      <a:prstDash val="solid"/>
                    </a:lnT>
                    <a:lnB w="12700" cmpd="sng">
                      <a:solidFill>
                        <a:srgbClr val="BED798"/>
                      </a:solidFill>
                      <a:prstDash val="solid"/>
                    </a:lnB>
                  </a:tcPr>
                </a:tc>
              </a:tr>
              <a:tr h="217170">
                <a:tc vMerge="1">
                  <a:tcPr marL="68580" marR="68580" marT="0" marB="0" vert="horz" anchor="ctr" anchorCtr="0">
                    <a:lnL w="12700">
                      <a:solidFill>
                        <a:srgbClr val="BED798"/>
                      </a:solidFill>
                      <a:prstDash val="solid"/>
                    </a:lnL>
                    <a:lnR w="12700">
                      <a:solidFill>
                        <a:srgbClr val="BED798"/>
                      </a:solidFill>
                      <a:prstDash val="solid"/>
                    </a:lnR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300">
                          <a:latin typeface="Times New Roman" panose="02020603050405020304" pitchFamily="18" charset="0"/>
                          <a:ea typeface="微软雅黑" panose="020B0503020204020204" pitchFamily="34" charset="-122"/>
                        </a:rPr>
                        <a:t>丝氨酸</a:t>
                      </a:r>
                      <a:endParaRPr lang="en-US" altLang="en-US" sz="1300">
                        <a:latin typeface="Times New Roman" panose="02020603050405020304" pitchFamily="18" charset="0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rgbClr val="BED798"/>
                      </a:solidFill>
                      <a:prstDash val="solid"/>
                    </a:lnL>
                    <a:lnR w="12700">
                      <a:solidFill>
                        <a:srgbClr val="BED798"/>
                      </a:solidFill>
                      <a:prstDash val="solid"/>
                    </a:lnR>
                    <a:lnT w="12700" cmpd="sng">
                      <a:solidFill>
                        <a:srgbClr val="BED798"/>
                      </a:solidFill>
                      <a:prstDash val="solid"/>
                    </a:lnT>
                    <a:lnB w="12700" cmpd="sng">
                      <a:solidFill>
                        <a:srgbClr val="BED798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30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1.00</a:t>
                      </a:r>
                      <a:endParaRPr lang="en-US" altLang="en-US" sz="1300"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rgbClr val="BED798"/>
                      </a:solidFill>
                      <a:prstDash val="solid"/>
                    </a:lnL>
                    <a:lnR w="12700">
                      <a:solidFill>
                        <a:srgbClr val="BED798"/>
                      </a:solidFill>
                      <a:prstDash val="solid"/>
                    </a:lnR>
                    <a:lnT w="12700" cmpd="sng">
                      <a:solidFill>
                        <a:srgbClr val="BED798"/>
                      </a:solidFill>
                      <a:prstDash val="solid"/>
                    </a:lnT>
                    <a:lnB w="12700" cmpd="sng">
                      <a:solidFill>
                        <a:srgbClr val="BED798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30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5.0</a:t>
                      </a:r>
                      <a:endParaRPr lang="en-US" altLang="en-US" sz="1300"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rgbClr val="BED798"/>
                      </a:solidFill>
                      <a:prstDash val="solid"/>
                    </a:lnL>
                    <a:lnR w="12700">
                      <a:solidFill>
                        <a:srgbClr val="BED798"/>
                      </a:solidFill>
                      <a:prstDash val="solid"/>
                    </a:lnR>
                    <a:lnT w="12700" cmpd="sng">
                      <a:solidFill>
                        <a:srgbClr val="BED798"/>
                      </a:solidFill>
                      <a:prstDash val="solid"/>
                    </a:lnT>
                    <a:lnB w="12700" cmpd="sng">
                      <a:solidFill>
                        <a:srgbClr val="BED798"/>
                      </a:solidFill>
                      <a:prstDash val="solid"/>
                    </a:lnB>
                  </a:tcPr>
                </a:tc>
              </a:tr>
              <a:tr h="218440">
                <a:tc vMerge="1">
                  <a:tcPr marL="68580" marR="68580" marT="0" marB="0" vert="horz" anchor="ctr" anchorCtr="0">
                    <a:lnL w="12700">
                      <a:solidFill>
                        <a:srgbClr val="BED798"/>
                      </a:solidFill>
                      <a:prstDash val="solid"/>
                    </a:lnL>
                    <a:lnR w="12700">
                      <a:solidFill>
                        <a:srgbClr val="BED798"/>
                      </a:solidFill>
                      <a:prstDash val="solid"/>
                    </a:lnR>
                    <a:lnB w="12700" cmpd="sng">
                      <a:solidFill>
                        <a:srgbClr val="BED798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300">
                          <a:latin typeface="Times New Roman" panose="02020603050405020304" pitchFamily="18" charset="0"/>
                          <a:ea typeface="微软雅黑" panose="020B0503020204020204" pitchFamily="34" charset="-122"/>
                        </a:rPr>
                        <a:t>酪氨酸</a:t>
                      </a:r>
                      <a:endParaRPr lang="en-US" altLang="en-US" sz="1300">
                        <a:latin typeface="Times New Roman" panose="02020603050405020304" pitchFamily="18" charset="0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rgbClr val="BED798"/>
                      </a:solidFill>
                      <a:prstDash val="solid"/>
                    </a:lnL>
                    <a:lnR w="12700">
                      <a:solidFill>
                        <a:srgbClr val="BED798"/>
                      </a:solidFill>
                      <a:prstDash val="solid"/>
                    </a:lnR>
                    <a:lnT w="12700" cmpd="sng">
                      <a:solidFill>
                        <a:srgbClr val="BED798"/>
                      </a:solidFill>
                      <a:prstDash val="solid"/>
                    </a:lnT>
                    <a:lnB w="12700" cmpd="sng">
                      <a:solidFill>
                        <a:srgbClr val="BED798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30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0.50</a:t>
                      </a:r>
                      <a:endParaRPr lang="en-US" altLang="en-US" sz="1300"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rgbClr val="BED798"/>
                      </a:solidFill>
                      <a:prstDash val="solid"/>
                    </a:lnL>
                    <a:lnR w="12700">
                      <a:solidFill>
                        <a:srgbClr val="BED798"/>
                      </a:solidFill>
                      <a:prstDash val="solid"/>
                    </a:lnR>
                    <a:lnT w="12700" cmpd="sng">
                      <a:solidFill>
                        <a:srgbClr val="BED798"/>
                      </a:solidFill>
                      <a:prstDash val="solid"/>
                    </a:lnT>
                    <a:lnB w="12700" cmpd="sng">
                      <a:solidFill>
                        <a:srgbClr val="BED798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30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300"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rgbClr val="BED798"/>
                      </a:solidFill>
                      <a:prstDash val="solid"/>
                    </a:lnL>
                    <a:lnR w="12700">
                      <a:solidFill>
                        <a:srgbClr val="BED798"/>
                      </a:solidFill>
                      <a:prstDash val="solid"/>
                    </a:lnR>
                    <a:lnT w="12700" cmpd="sng">
                      <a:solidFill>
                        <a:srgbClr val="BED798"/>
                      </a:solidFill>
                      <a:prstDash val="solid"/>
                    </a:lnT>
                    <a:lnB w="12700" cmpd="sng">
                      <a:solidFill>
                        <a:srgbClr val="BED798"/>
                      </a:solidFill>
                      <a:prstDash val="solid"/>
                    </a:lnB>
                  </a:tcPr>
                </a:tc>
              </a:tr>
              <a:tr h="21780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30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300"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rgbClr val="BED798"/>
                      </a:solidFill>
                      <a:prstDash val="solid"/>
                    </a:lnL>
                    <a:lnR w="12700">
                      <a:solidFill>
                        <a:srgbClr val="BED798"/>
                      </a:solidFill>
                      <a:prstDash val="solid"/>
                    </a:lnR>
                    <a:lnT w="12700" cmpd="sng">
                      <a:solidFill>
                        <a:srgbClr val="BED798"/>
                      </a:solidFill>
                      <a:prstDash val="solid"/>
                    </a:lnT>
                    <a:lnB w="12700" cmpd="sng">
                      <a:solidFill>
                        <a:srgbClr val="BED798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300">
                          <a:latin typeface="Times New Roman" panose="02020603050405020304" pitchFamily="18" charset="0"/>
                          <a:ea typeface="微软雅黑" panose="020B0503020204020204" pitchFamily="34" charset="-122"/>
                        </a:rPr>
                        <a:t>甘氨酸</a:t>
                      </a:r>
                      <a:endParaRPr lang="en-US" altLang="en-US" sz="1300">
                        <a:latin typeface="Times New Roman" panose="02020603050405020304" pitchFamily="18" charset="0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rgbClr val="BED798"/>
                      </a:solidFill>
                      <a:prstDash val="solid"/>
                    </a:lnL>
                    <a:lnR w="12700">
                      <a:solidFill>
                        <a:srgbClr val="BED798"/>
                      </a:solidFill>
                      <a:prstDash val="solid"/>
                    </a:lnR>
                    <a:lnT w="12700" cmpd="sng">
                      <a:solidFill>
                        <a:srgbClr val="BED798"/>
                      </a:solidFill>
                      <a:prstDash val="solid"/>
                    </a:lnT>
                    <a:lnB w="12700" cmpd="sng">
                      <a:solidFill>
                        <a:srgbClr val="BED798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30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1.50</a:t>
                      </a:r>
                      <a:endParaRPr lang="en-US" altLang="en-US" sz="1300"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rgbClr val="BED798"/>
                      </a:solidFill>
                      <a:prstDash val="solid"/>
                    </a:lnL>
                    <a:lnR w="12700">
                      <a:solidFill>
                        <a:srgbClr val="BED798"/>
                      </a:solidFill>
                      <a:prstDash val="solid"/>
                    </a:lnR>
                    <a:lnT w="12700" cmpd="sng">
                      <a:solidFill>
                        <a:srgbClr val="BED798"/>
                      </a:solidFill>
                      <a:prstDash val="solid"/>
                    </a:lnT>
                    <a:lnB w="12700" cmpd="sng">
                      <a:solidFill>
                        <a:srgbClr val="BED798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30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11.9</a:t>
                      </a:r>
                      <a:endParaRPr lang="en-US" altLang="en-US" sz="1300"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rgbClr val="BED798"/>
                      </a:solidFill>
                      <a:prstDash val="solid"/>
                    </a:lnL>
                    <a:lnR w="12700">
                      <a:solidFill>
                        <a:srgbClr val="BED798"/>
                      </a:solidFill>
                      <a:prstDash val="solid"/>
                    </a:lnR>
                    <a:lnT w="12700" cmpd="sng">
                      <a:solidFill>
                        <a:srgbClr val="BED798"/>
                      </a:solidFill>
                      <a:prstDash val="solid"/>
                    </a:lnT>
                    <a:lnB w="12700" cmpd="sng">
                      <a:solidFill>
                        <a:srgbClr val="BED798"/>
                      </a:solidFill>
                      <a:prstDash val="solid"/>
                    </a:lnB>
                  </a:tcPr>
                </a:tc>
              </a:tr>
              <a:tr h="21717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30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300"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rgbClr val="BED798"/>
                      </a:solidFill>
                      <a:prstDash val="solid"/>
                    </a:lnL>
                    <a:lnR w="12700">
                      <a:solidFill>
                        <a:srgbClr val="BED798"/>
                      </a:solidFill>
                      <a:prstDash val="solid"/>
                    </a:lnR>
                    <a:lnT w="12700" cmpd="sng">
                      <a:solidFill>
                        <a:srgbClr val="BED798"/>
                      </a:solidFill>
                      <a:prstDash val="solid"/>
                    </a:lnT>
                    <a:lnB w="12700" cmpd="sng">
                      <a:solidFill>
                        <a:srgbClr val="BED798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300">
                          <a:latin typeface="Times New Roman" panose="02020603050405020304" pitchFamily="18" charset="0"/>
                          <a:ea typeface="微软雅黑" panose="020B0503020204020204" pitchFamily="34" charset="-122"/>
                        </a:rPr>
                        <a:t>半胱氨酸</a:t>
                      </a:r>
                      <a:endParaRPr lang="en-US" altLang="en-US" sz="1300">
                        <a:latin typeface="Times New Roman" panose="02020603050405020304" pitchFamily="18" charset="0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rgbClr val="BED798"/>
                      </a:solidFill>
                      <a:prstDash val="solid"/>
                    </a:lnL>
                    <a:lnR w="12700">
                      <a:solidFill>
                        <a:srgbClr val="BED798"/>
                      </a:solidFill>
                      <a:prstDash val="solid"/>
                    </a:lnR>
                    <a:lnT w="12700" cmpd="sng">
                      <a:solidFill>
                        <a:srgbClr val="BED798"/>
                      </a:solidFill>
                      <a:prstDash val="solid"/>
                    </a:lnT>
                    <a:lnB w="12700" cmpd="sng">
                      <a:solidFill>
                        <a:srgbClr val="BED798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30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0.25</a:t>
                      </a:r>
                      <a:endParaRPr lang="en-US" altLang="en-US" sz="1300"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rgbClr val="BED798"/>
                      </a:solidFill>
                      <a:prstDash val="solid"/>
                    </a:lnL>
                    <a:lnR w="12700">
                      <a:solidFill>
                        <a:srgbClr val="BED798"/>
                      </a:solidFill>
                      <a:prstDash val="solid"/>
                    </a:lnR>
                    <a:lnT w="12700" cmpd="sng">
                      <a:solidFill>
                        <a:srgbClr val="BED798"/>
                      </a:solidFill>
                      <a:prstDash val="solid"/>
                    </a:lnT>
                    <a:lnB w="12700" cmpd="sng">
                      <a:solidFill>
                        <a:srgbClr val="BED798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30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300"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rgbClr val="BED798"/>
                      </a:solidFill>
                      <a:prstDash val="solid"/>
                    </a:lnL>
                    <a:lnR w="12700">
                      <a:solidFill>
                        <a:srgbClr val="BED798"/>
                      </a:solidFill>
                      <a:prstDash val="solid"/>
                    </a:lnR>
                    <a:lnT w="12700" cmpd="sng">
                      <a:solidFill>
                        <a:srgbClr val="BED798"/>
                      </a:solidFill>
                      <a:prstDash val="solid"/>
                    </a:lnT>
                    <a:lnB w="12700" cmpd="sng">
                      <a:solidFill>
                        <a:srgbClr val="BED798"/>
                      </a:solidFill>
                      <a:prstDash val="solid"/>
                    </a:lnB>
                  </a:tcPr>
                </a:tc>
              </a:tr>
              <a:tr h="21717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30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300"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rgbClr val="BED798"/>
                      </a:solidFill>
                      <a:prstDash val="solid"/>
                    </a:lnL>
                    <a:lnR w="12700">
                      <a:solidFill>
                        <a:srgbClr val="BED798"/>
                      </a:solidFill>
                      <a:prstDash val="solid"/>
                    </a:lnR>
                    <a:lnT w="12700" cmpd="sng">
                      <a:solidFill>
                        <a:srgbClr val="BED798"/>
                      </a:solidFill>
                      <a:prstDash val="solid"/>
                    </a:lnT>
                    <a:lnB w="12700" cmpd="sng">
                      <a:solidFill>
                        <a:srgbClr val="BED798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300">
                          <a:latin typeface="Times New Roman" panose="02020603050405020304" pitchFamily="18" charset="0"/>
                          <a:ea typeface="微软雅黑" panose="020B0503020204020204" pitchFamily="34" charset="-122"/>
                        </a:rPr>
                        <a:t>亚硫酸氢钠</a:t>
                      </a:r>
                      <a:endParaRPr lang="en-US" altLang="en-US" sz="1300">
                        <a:latin typeface="Times New Roman" panose="02020603050405020304" pitchFamily="18" charset="0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rgbClr val="BED798"/>
                      </a:solidFill>
                      <a:prstDash val="solid"/>
                    </a:lnL>
                    <a:lnR w="12700">
                      <a:solidFill>
                        <a:srgbClr val="BED798"/>
                      </a:solidFill>
                      <a:prstDash val="solid"/>
                    </a:lnR>
                    <a:lnT w="12700" cmpd="sng">
                      <a:solidFill>
                        <a:srgbClr val="BED798"/>
                      </a:solidFill>
                      <a:prstDash val="solid"/>
                    </a:lnT>
                    <a:lnB w="12700" cmpd="sng">
                      <a:solidFill>
                        <a:srgbClr val="BED798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30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0.25</a:t>
                      </a:r>
                      <a:endParaRPr lang="en-US" altLang="en-US" sz="1300"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rgbClr val="BED798"/>
                      </a:solidFill>
                      <a:prstDash val="solid"/>
                    </a:lnL>
                    <a:lnR w="12700">
                      <a:solidFill>
                        <a:srgbClr val="BED798"/>
                      </a:solidFill>
                      <a:prstDash val="solid"/>
                    </a:lnR>
                    <a:lnT w="12700" cmpd="sng">
                      <a:solidFill>
                        <a:srgbClr val="BED798"/>
                      </a:solidFill>
                      <a:prstDash val="solid"/>
                    </a:lnT>
                    <a:lnB w="12700" cmpd="sng">
                      <a:solidFill>
                        <a:srgbClr val="BED798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30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300"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rgbClr val="BED798"/>
                      </a:solidFill>
                      <a:prstDash val="solid"/>
                    </a:lnL>
                    <a:lnR w="12700">
                      <a:solidFill>
                        <a:srgbClr val="BED798"/>
                      </a:solidFill>
                      <a:prstDash val="solid"/>
                    </a:lnR>
                    <a:lnT w="12700" cmpd="sng">
                      <a:solidFill>
                        <a:srgbClr val="BED798"/>
                      </a:solidFill>
                      <a:prstDash val="solid"/>
                    </a:lnT>
                    <a:lnB w="12700" cmpd="sng">
                      <a:solidFill>
                        <a:srgbClr val="BED798"/>
                      </a:solidFill>
                      <a:prstDash val="solid"/>
                    </a:lnB>
                  </a:tcPr>
                </a:tc>
              </a:tr>
              <a:tr h="217805">
                <a:tc grid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300">
                          <a:latin typeface="Times New Roman" panose="02020603050405020304" pitchFamily="18" charset="0"/>
                          <a:ea typeface="微软雅黑" panose="020B0503020204020204" pitchFamily="34" charset="-122"/>
                        </a:rPr>
                        <a:t>氨基酸浓度</a:t>
                      </a:r>
                      <a:endParaRPr lang="en-US" altLang="en-US" sz="1300">
                        <a:latin typeface="Times New Roman" panose="02020603050405020304" pitchFamily="18" charset="0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 cmpd="sng">
                      <a:solidFill>
                        <a:srgbClr val="BED798"/>
                      </a:solidFill>
                      <a:prstDash val="solid"/>
                    </a:lnT>
                    <a:lnB w="12700" cmpd="sng">
                      <a:solidFill>
                        <a:schemeClr val="bg1"/>
                      </a:solidFill>
                      <a:prstDash val="solid"/>
                    </a:lnB>
                    <a:solidFill>
                      <a:srgbClr val="BED798"/>
                    </a:solidFill>
                  </a:tcPr>
                </a:tc>
                <a:tc hMerge="1">
                  <a:tcPr>
                    <a:lnR w="12700">
                      <a:solidFill>
                        <a:schemeClr val="bg1"/>
                      </a:solidFill>
                      <a:prstDash val="solid"/>
                    </a:lnR>
                    <a:lnT w="12700" cmpd="sng">
                      <a:solidFill>
                        <a:srgbClr val="BED798"/>
                      </a:solidFill>
                      <a:prstDash val="solid"/>
                    </a:lnT>
                    <a:lnB w="12700" cmpd="sng">
                      <a:solidFill>
                        <a:schemeClr val="bg1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30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6.12</a:t>
                      </a:r>
                      <a:endParaRPr lang="en-US" altLang="en-US" sz="130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 cmpd="sng">
                      <a:solidFill>
                        <a:srgbClr val="BED798"/>
                      </a:solidFill>
                      <a:prstDash val="solid"/>
                    </a:lnT>
                    <a:lnB w="12700" cmpd="sng">
                      <a:solidFill>
                        <a:schemeClr val="bg1"/>
                      </a:solidFill>
                      <a:prstDash val="solid"/>
                    </a:lnB>
                    <a:solidFill>
                      <a:srgbClr val="BED798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30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8.48</a:t>
                      </a:r>
                      <a:endParaRPr lang="en-US" altLang="en-US" sz="1300"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 cmpd="sng">
                      <a:solidFill>
                        <a:srgbClr val="BED798"/>
                      </a:solidFill>
                      <a:prstDash val="solid"/>
                    </a:lnT>
                    <a:lnB w="12700" cmpd="sng">
                      <a:solidFill>
                        <a:schemeClr val="bg1"/>
                      </a:solidFill>
                      <a:prstDash val="solid"/>
                    </a:lnB>
                    <a:solidFill>
                      <a:srgbClr val="BED798"/>
                    </a:solidFill>
                  </a:tcPr>
                </a:tc>
              </a:tr>
              <a:tr h="218440">
                <a:tc grid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30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EAA/NEAA</a:t>
                      </a:r>
                      <a:endParaRPr lang="en-US" altLang="en-US" sz="1300"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 cmpd="sng">
                      <a:solidFill>
                        <a:schemeClr val="bg1"/>
                      </a:solidFill>
                      <a:prstDash val="solid"/>
                    </a:lnT>
                    <a:lnB w="12700" cmpd="sng">
                      <a:solidFill>
                        <a:schemeClr val="bg1"/>
                      </a:solidFill>
                      <a:prstDash val="solid"/>
                    </a:lnB>
                    <a:solidFill>
                      <a:srgbClr val="BED798"/>
                    </a:solidFill>
                  </a:tcPr>
                </a:tc>
                <a:tc hMerge="1">
                  <a:tcPr>
                    <a:lnR w="12700">
                      <a:solidFill>
                        <a:schemeClr val="bg1"/>
                      </a:solidFill>
                      <a:prstDash val="solid"/>
                    </a:lnR>
                    <a:lnT w="12700" cmpd="sng">
                      <a:solidFill>
                        <a:schemeClr val="bg1"/>
                      </a:solidFill>
                      <a:prstDash val="solid"/>
                    </a:lnT>
                    <a:lnB w="12700" cmpd="sng">
                      <a:solidFill>
                        <a:schemeClr val="bg1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30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3.21</a:t>
                      </a:r>
                      <a:endParaRPr lang="en-US" altLang="en-US" sz="130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 cmpd="sng">
                      <a:solidFill>
                        <a:schemeClr val="bg1"/>
                      </a:solidFill>
                      <a:prstDash val="solid"/>
                    </a:lnT>
                    <a:lnB w="12700" cmpd="sng">
                      <a:solidFill>
                        <a:schemeClr val="bg1"/>
                      </a:solidFill>
                      <a:prstDash val="solid"/>
                    </a:lnB>
                    <a:solidFill>
                      <a:srgbClr val="BED798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30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0.98</a:t>
                      </a:r>
                      <a:endParaRPr lang="en-US" altLang="en-US" sz="1300"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 cmpd="sng">
                      <a:solidFill>
                        <a:schemeClr val="bg1"/>
                      </a:solidFill>
                      <a:prstDash val="solid"/>
                    </a:lnT>
                    <a:lnB w="12700" cmpd="sng">
                      <a:solidFill>
                        <a:schemeClr val="bg1"/>
                      </a:solidFill>
                      <a:prstDash val="solid"/>
                    </a:lnB>
                    <a:solidFill>
                      <a:srgbClr val="BED798"/>
                    </a:solidFill>
                  </a:tcPr>
                </a:tc>
              </a:tr>
              <a:tr h="227330">
                <a:tc grid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30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BCAA比率</a:t>
                      </a:r>
                      <a:endParaRPr lang="en-US" altLang="en-US" sz="1300"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 cmpd="sng">
                      <a:solidFill>
                        <a:schemeClr val="bg1"/>
                      </a:solidFill>
                      <a:prstDash val="solid"/>
                    </a:lnT>
                    <a:lnB w="12700" cmpd="sng">
                      <a:solidFill>
                        <a:schemeClr val="bg1"/>
                      </a:solidFill>
                      <a:prstDash val="solid"/>
                    </a:lnB>
                    <a:solidFill>
                      <a:srgbClr val="BED798"/>
                    </a:solidFill>
                  </a:tcPr>
                </a:tc>
                <a:tc hMerge="1">
                  <a:tcPr>
                    <a:lnR w="12700">
                      <a:solidFill>
                        <a:schemeClr val="bg1"/>
                      </a:solidFill>
                      <a:prstDash val="solid"/>
                    </a:lnR>
                    <a:lnT w="12700" cmpd="sng">
                      <a:solidFill>
                        <a:schemeClr val="bg1"/>
                      </a:solidFill>
                      <a:prstDash val="solid"/>
                    </a:lnT>
                    <a:lnB w="12700" cmpd="sng">
                      <a:solidFill>
                        <a:schemeClr val="bg1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30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42.4%</a:t>
                      </a:r>
                      <a:endParaRPr lang="en-US" altLang="en-US" sz="130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 cmpd="sng">
                      <a:solidFill>
                        <a:schemeClr val="bg1"/>
                      </a:solidFill>
                      <a:prstDash val="solid"/>
                    </a:lnT>
                    <a:lnB w="12700" cmpd="sng">
                      <a:solidFill>
                        <a:schemeClr val="bg1"/>
                      </a:solidFill>
                      <a:prstDash val="solid"/>
                    </a:lnB>
                    <a:solidFill>
                      <a:srgbClr val="BED798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30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22.6%</a:t>
                      </a:r>
                      <a:endParaRPr lang="en-US" altLang="en-US" sz="1300"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horz" anchor="ctr" anchorCtr="0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 cmpd="sng">
                      <a:solidFill>
                        <a:schemeClr val="bg1"/>
                      </a:solidFill>
                      <a:prstDash val="solid"/>
                    </a:lnT>
                    <a:lnB w="12700" cmpd="sng">
                      <a:solidFill>
                        <a:schemeClr val="bg1"/>
                      </a:solidFill>
                      <a:prstDash val="solid"/>
                    </a:lnB>
                    <a:solidFill>
                      <a:srgbClr val="BED798"/>
                    </a:solidFill>
                  </a:tcPr>
                </a:tc>
              </a:tr>
            </a:tbl>
          </a:graphicData>
        </a:graphic>
      </p:graphicFrame>
      <p:sp>
        <p:nvSpPr>
          <p:cNvPr id="12" name="文本框 11"/>
          <p:cNvSpPr txBox="1"/>
          <p:nvPr/>
        </p:nvSpPr>
        <p:spPr>
          <a:xfrm>
            <a:off x="5180965" y="1856105"/>
            <a:ext cx="5969000" cy="408178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indent="0" algn="ctr">
              <a:lnSpc>
                <a:spcPct val="160000"/>
              </a:lnSpc>
              <a:buFont typeface="Wingdings" panose="05000000000000000000" charset="0"/>
              <a:buNone/>
            </a:pPr>
            <a:r>
              <a:rPr lang="en-US" altLang="zh-CN" sz="1600" b="1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17AA-Ⅱ</a:t>
            </a:r>
            <a:endParaRPr lang="en-US" altLang="zh-CN" sz="1600" b="1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  <a:sym typeface="+mn-ea"/>
            </a:endParaRPr>
          </a:p>
          <a:p>
            <a:pPr marL="285750" indent="-285750" algn="ctr">
              <a:lnSpc>
                <a:spcPct val="160000"/>
              </a:lnSpc>
              <a:buFont typeface="Wingdings" panose="05000000000000000000" charset="0"/>
              <a:buChar char="ü"/>
            </a:pPr>
            <a:r>
              <a:rPr lang="zh-CN" altLang="en-US" sz="16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EAA/NEAA</a:t>
            </a:r>
            <a:r>
              <a:rPr lang="en-US" altLang="zh-CN" sz="16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&gt;1</a:t>
            </a:r>
            <a:r>
              <a:rPr lang="zh-CN" altLang="en-US" sz="16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，必需氨基酸比率高，可使肾病患者下降的必需氨基酸血浆浓度快速恢复，亦有降低血磷，纠正钙、磷代谢紊乱的作用。</a:t>
            </a:r>
            <a:endParaRPr lang="zh-CN" altLang="en-US" sz="160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marL="285750" indent="-285750" algn="just">
              <a:lnSpc>
                <a:spcPct val="160000"/>
              </a:lnSpc>
              <a:buFont typeface="Wingdings" panose="05000000000000000000" charset="0"/>
              <a:buChar char="ü"/>
            </a:pPr>
            <a:r>
              <a:rPr lang="en-US" altLang="zh-CN" sz="16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BCAA</a:t>
            </a:r>
            <a:r>
              <a:rPr lang="zh-CN" altLang="en-US" sz="16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（</a:t>
            </a:r>
            <a:r>
              <a:rPr lang="zh-CN" altLang="en-US" sz="16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支链氨基酸）比率高，可抑制骨骼肌蛋白分解，同时促进蛋白合成，</a:t>
            </a:r>
            <a:r>
              <a:rPr lang="zh-CN" altLang="en-US" sz="16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充分满足机体的蛋白质需求，利于纠正机体的负氮平衡</a:t>
            </a:r>
            <a:r>
              <a:rPr lang="zh-CN" altLang="en-US" sz="16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。</a:t>
            </a:r>
            <a:endParaRPr lang="zh-CN" altLang="en-US" sz="160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marL="285750" indent="-285750" algn="just" fontAlgn="auto">
              <a:lnSpc>
                <a:spcPct val="160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charset="0"/>
              <a:buChar char="p"/>
            </a:pPr>
            <a:r>
              <a:rPr lang="zh-CN" altLang="en-US" sz="16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综上所述，</a:t>
            </a:r>
            <a:r>
              <a:rPr lang="zh-CN" altLang="en-US" sz="16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17AA-Ⅱ</a:t>
            </a:r>
            <a:r>
              <a:rPr lang="zh-CN" altLang="en-US" sz="16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针对</a:t>
            </a:r>
            <a:r>
              <a:rPr lang="zh-CN" altLang="en-US" sz="16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急、慢性肾功能不全患者的疾病特点，</a:t>
            </a:r>
            <a:r>
              <a:rPr lang="zh-CN" altLang="en-US" sz="16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可发挥良好的治疗效果，</a:t>
            </a:r>
            <a:r>
              <a:rPr lang="zh-CN" altLang="en-US" sz="16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改善</a:t>
            </a:r>
            <a:r>
              <a:rPr lang="zh-CN" altLang="en-US" sz="16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低蛋白血症、低营养状态，达到较好的营养治疗目的。</a:t>
            </a:r>
            <a:endParaRPr lang="zh-CN" altLang="en-US" sz="160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053965" y="939800"/>
            <a:ext cx="6292850" cy="87884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285750" indent="-285750" algn="just">
              <a:lnSpc>
                <a:spcPct val="160000"/>
              </a:lnSpc>
              <a:buFont typeface="Wingdings" panose="05000000000000000000" charset="0"/>
              <a:buChar char="l"/>
            </a:pPr>
            <a:r>
              <a:rPr lang="en-US" altLang="zh-CN" sz="16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14AA-SF</a:t>
            </a:r>
            <a:r>
              <a:rPr lang="zh-CN" altLang="en-US" sz="16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是平衡型氨基酸，与之相比17AA-Ⅱ的氨基酸种类更全面，氨基酸浓度适中，EAA/NEAA</a:t>
            </a:r>
            <a:r>
              <a:rPr lang="en-US" altLang="zh-CN" sz="16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&gt;1</a:t>
            </a:r>
            <a:r>
              <a:rPr lang="zh-CN" altLang="en-US" sz="16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，</a:t>
            </a:r>
            <a:r>
              <a:rPr lang="en-US" altLang="zh-CN" sz="16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BCAA</a:t>
            </a:r>
            <a:r>
              <a:rPr lang="zh-CN" altLang="en-US" sz="16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比率为</a:t>
            </a:r>
            <a:r>
              <a:rPr lang="en-US" altLang="zh-CN" sz="16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42.4%</a:t>
            </a:r>
            <a:r>
              <a:rPr lang="zh-CN" altLang="en-US" sz="16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。</a:t>
            </a:r>
            <a:endParaRPr lang="zh-CN" altLang="en-US" sz="160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958215" y="1483360"/>
            <a:ext cx="10276205" cy="5113655"/>
          </a:xfrm>
          <a:prstGeom prst="rect">
            <a:avLst/>
          </a:prstGeom>
          <a:noFill/>
          <a:ln w="19050">
            <a:solidFill>
              <a:srgbClr val="75B5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: 圆角 10"/>
          <p:cNvSpPr/>
          <p:nvPr/>
        </p:nvSpPr>
        <p:spPr>
          <a:xfrm>
            <a:off x="944587" y="1251679"/>
            <a:ext cx="2245360" cy="538480"/>
          </a:xfrm>
          <a:prstGeom prst="rect">
            <a:avLst/>
          </a:prstGeom>
          <a:solidFill>
            <a:srgbClr val="75B5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>
                <a:latin typeface="等线" panose="02010600030101010101" pitchFamily="2" charset="-122"/>
                <a:ea typeface="等线" panose="02010600030101010101" pitchFamily="2" charset="-122"/>
              </a:rPr>
              <a:t>创新程度</a:t>
            </a:r>
            <a:endParaRPr lang="zh-CN" altLang="en-US" sz="2000" b="1" dirty="0"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141095" y="1812925"/>
            <a:ext cx="5038725" cy="46666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85750" lvl="0" indent="-285750" algn="just" eaLnBrk="0" fontAlgn="base" hangingPunct="0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charset="0"/>
              <a:buChar char="Ø"/>
              <a:tabLst>
                <a:tab pos="3465195" algn="l"/>
              </a:tabLst>
            </a:pPr>
            <a:r>
              <a:rPr lang="zh-CN" altLang="en-US" sz="1500" b="1" dirty="0" smtClean="0">
                <a:ln>
                  <a:noFill/>
                </a:ln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研发思路：</a:t>
            </a:r>
            <a:r>
              <a:rPr lang="zh-CN" altLang="en-US" sz="1500" dirty="0" smtClean="0">
                <a:ln>
                  <a:noFill/>
                </a:ln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利用半胱氨酸的抗氧化作用，在处方中将其作为抗氧化剂使用，减少常用抗氧化剂的用量（</a:t>
            </a:r>
            <a:r>
              <a:rPr lang="en-US" altLang="zh-CN" sz="1500" dirty="0" smtClean="0">
                <a:ln>
                  <a:noFill/>
                </a:ln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17AA-II</a:t>
            </a:r>
            <a:r>
              <a:rPr lang="zh-CN" altLang="en-US" sz="1500" dirty="0" smtClean="0">
                <a:ln>
                  <a:noFill/>
                </a:ln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中亚硫酸氢钠</a:t>
            </a:r>
            <a:r>
              <a:rPr lang="en-US" altLang="zh-CN" sz="1500" dirty="0" smtClean="0">
                <a:ln>
                  <a:noFill/>
                </a:ln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0.25g/L</a:t>
            </a:r>
            <a:r>
              <a:rPr lang="zh-CN" altLang="en-US" sz="1500" dirty="0" smtClean="0">
                <a:ln>
                  <a:noFill/>
                </a:ln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），可减少临床使用过程中不良反应的发生。</a:t>
            </a:r>
            <a:endParaRPr kumimoji="0" lang="zh-CN" altLang="en-US" sz="15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85750" lvl="0" indent="-285750" algn="just" eaLnBrk="0" fontAlgn="base" hangingPunct="0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charset="0"/>
              <a:buChar char="Ø"/>
              <a:tabLst>
                <a:tab pos="3465195" algn="l"/>
              </a:tabLst>
            </a:pPr>
            <a:r>
              <a:rPr lang="zh-CN" altLang="en-US" sz="1500" b="1" dirty="0" smtClean="0">
                <a:ln>
                  <a:noFill/>
                </a:ln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分析方法：</a:t>
            </a:r>
            <a:r>
              <a:rPr lang="zh-CN" altLang="en-US" sz="1500" dirty="0" smtClean="0">
                <a:ln>
                  <a:noFill/>
                </a:ln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运用独有的氨基酸分析方法（专利号：</a:t>
            </a:r>
            <a:r>
              <a:rPr lang="en-US" altLang="zh-CN" sz="1500" dirty="0" smtClean="0">
                <a:ln>
                  <a:noFill/>
                </a:ln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ZL2005 10014478.0</a:t>
            </a:r>
            <a:r>
              <a:rPr lang="zh-CN" altLang="en-US" sz="1500" dirty="0" smtClean="0">
                <a:ln>
                  <a:noFill/>
                </a:ln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），提高了产品检测的准确性。</a:t>
            </a:r>
            <a:endParaRPr kumimoji="0" lang="zh-CN" altLang="en-US" sz="15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85750" lvl="0" indent="-285750" algn="just" eaLnBrk="0" fontAlgn="base" hangingPunct="0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charset="0"/>
              <a:buChar char="Ø"/>
              <a:tabLst>
                <a:tab pos="3465195" algn="l"/>
              </a:tabLst>
            </a:pPr>
            <a:r>
              <a:rPr lang="zh-CN" altLang="en-US" sz="1500" b="1" dirty="0" smtClean="0">
                <a:ln>
                  <a:noFill/>
                </a:ln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制备工艺：</a:t>
            </a:r>
            <a:r>
              <a:rPr lang="zh-CN" altLang="en-US" sz="1500" dirty="0" smtClean="0">
                <a:ln>
                  <a:noFill/>
                </a:ln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在满足产品质量符合要求的前提下，该品制备工艺在</a:t>
            </a:r>
            <a:r>
              <a:rPr lang="zh-CN" altLang="en-US" sz="15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终端灭菌时采用过度</a:t>
            </a:r>
            <a:r>
              <a:rPr lang="zh-CN" altLang="en-US" sz="1500" dirty="0" smtClean="0">
                <a:ln>
                  <a:noFill/>
                </a:ln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杀灭法，提高了产品的无菌保障水平。</a:t>
            </a:r>
            <a:endParaRPr kumimoji="0" lang="zh-CN" altLang="en-US" sz="15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85750" lvl="0" indent="-285750" algn="just" eaLnBrk="0" fontAlgn="base" hangingPunct="0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charset="0"/>
              <a:buChar char="Ø"/>
              <a:tabLst>
                <a:tab pos="3465195" algn="l"/>
              </a:tabLst>
            </a:pPr>
            <a:r>
              <a:rPr lang="zh-CN" altLang="en-US" sz="1500" b="1" dirty="0" smtClean="0">
                <a:ln>
                  <a:noFill/>
                </a:ln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质量标准：</a:t>
            </a:r>
            <a:r>
              <a:rPr lang="zh-CN" altLang="en-US" sz="1500" dirty="0" smtClean="0">
                <a:ln>
                  <a:noFill/>
                </a:ln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在国家药品注册标准基础上增加了铝盐、半胱氨酸、甲硫氨酸亚砜、焦谷氨酸及色氨酸有关物质等检测项目，质量标准控制高于原有标准，最大程度提高药品的安全性。</a:t>
            </a:r>
            <a:endParaRPr lang="zh-CN" altLang="en-US" sz="15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lt"/>
            </a:endParaRPr>
          </a:p>
        </p:txBody>
      </p:sp>
      <p:grpSp>
        <p:nvGrpSpPr>
          <p:cNvPr id="43" name="组合 42"/>
          <p:cNvGrpSpPr/>
          <p:nvPr/>
        </p:nvGrpSpPr>
        <p:grpSpPr>
          <a:xfrm>
            <a:off x="643719" y="1123723"/>
            <a:ext cx="676446" cy="676446"/>
            <a:chOff x="7294784" y="3000148"/>
            <a:chExt cx="458618" cy="458618"/>
          </a:xfrm>
        </p:grpSpPr>
        <p:sp>
          <p:nvSpPr>
            <p:cNvPr id="18" name="椭圆 17"/>
            <p:cNvSpPr/>
            <p:nvPr/>
          </p:nvSpPr>
          <p:spPr>
            <a:xfrm>
              <a:off x="7294784" y="3000148"/>
              <a:ext cx="458618" cy="458618"/>
            </a:xfrm>
            <a:prstGeom prst="ellipse">
              <a:avLst/>
            </a:prstGeom>
            <a:solidFill>
              <a:srgbClr val="75B5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 dirty="0">
                <a:latin typeface="等线" panose="02010600030101010101" pitchFamily="2" charset="-122"/>
                <a:ea typeface="等线" panose="02010600030101010101" pitchFamily="2" charset="-122"/>
                <a:sym typeface="+mn-lt"/>
              </a:endParaRPr>
            </a:p>
          </p:txBody>
        </p:sp>
        <p:sp>
          <p:nvSpPr>
            <p:cNvPr id="21" name="任意多边形"/>
            <p:cNvSpPr/>
            <p:nvPr/>
          </p:nvSpPr>
          <p:spPr bwMode="auto">
            <a:xfrm>
              <a:off x="7372886" y="3109572"/>
              <a:ext cx="302414" cy="239771"/>
            </a:xfrm>
            <a:custGeom>
              <a:avLst/>
              <a:gdLst>
                <a:gd name="T0" fmla="*/ 74091366 w 498"/>
                <a:gd name="T1" fmla="*/ 68446808 h 391"/>
                <a:gd name="T2" fmla="*/ 74091366 w 498"/>
                <a:gd name="T3" fmla="*/ 68446808 h 391"/>
                <a:gd name="T4" fmla="*/ 10555982 w 498"/>
                <a:gd name="T5" fmla="*/ 68446808 h 391"/>
                <a:gd name="T6" fmla="*/ 10555982 w 498"/>
                <a:gd name="T7" fmla="*/ 23560264 h 391"/>
                <a:gd name="T8" fmla="*/ 23103735 w 498"/>
                <a:gd name="T9" fmla="*/ 23560264 h 391"/>
                <a:gd name="T10" fmla="*/ 33659718 w 498"/>
                <a:gd name="T11" fmla="*/ 14420623 h 391"/>
                <a:gd name="T12" fmla="*/ 5377736 w 498"/>
                <a:gd name="T13" fmla="*/ 14420623 h 391"/>
                <a:gd name="T14" fmla="*/ 0 w 498"/>
                <a:gd name="T15" fmla="*/ 18076479 h 391"/>
                <a:gd name="T16" fmla="*/ 0 w 498"/>
                <a:gd name="T17" fmla="*/ 73727339 h 391"/>
                <a:gd name="T18" fmla="*/ 5377736 w 498"/>
                <a:gd name="T19" fmla="*/ 79211124 h 391"/>
                <a:gd name="T20" fmla="*/ 79469102 w 498"/>
                <a:gd name="T21" fmla="*/ 79211124 h 391"/>
                <a:gd name="T22" fmla="*/ 84846392 w 498"/>
                <a:gd name="T23" fmla="*/ 73727339 h 391"/>
                <a:gd name="T24" fmla="*/ 84846392 w 498"/>
                <a:gd name="T25" fmla="*/ 55854113 h 391"/>
                <a:gd name="T26" fmla="*/ 74091366 w 498"/>
                <a:gd name="T27" fmla="*/ 62963023 h 391"/>
                <a:gd name="T28" fmla="*/ 74091366 w 498"/>
                <a:gd name="T29" fmla="*/ 68446808 h 391"/>
                <a:gd name="T30" fmla="*/ 65328111 w 498"/>
                <a:gd name="T31" fmla="*/ 34325031 h 391"/>
                <a:gd name="T32" fmla="*/ 65328111 w 498"/>
                <a:gd name="T33" fmla="*/ 34325031 h 391"/>
                <a:gd name="T34" fmla="*/ 65328111 w 498"/>
                <a:gd name="T35" fmla="*/ 52198257 h 391"/>
                <a:gd name="T36" fmla="*/ 98987829 w 498"/>
                <a:gd name="T37" fmla="*/ 25388192 h 391"/>
                <a:gd name="T38" fmla="*/ 65328111 w 498"/>
                <a:gd name="T39" fmla="*/ 0 h 391"/>
                <a:gd name="T40" fmla="*/ 65328111 w 498"/>
                <a:gd name="T41" fmla="*/ 16248551 h 391"/>
                <a:gd name="T42" fmla="*/ 26489701 w 498"/>
                <a:gd name="T43" fmla="*/ 55854113 h 391"/>
                <a:gd name="T44" fmla="*/ 65328111 w 498"/>
                <a:gd name="T45" fmla="*/ 34325031 h 391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498" h="391">
                  <a:moveTo>
                    <a:pt x="372" y="337"/>
                  </a:moveTo>
                  <a:lnTo>
                    <a:pt x="372" y="337"/>
                  </a:lnTo>
                  <a:cubicBezTo>
                    <a:pt x="53" y="337"/>
                    <a:pt x="53" y="337"/>
                    <a:pt x="53" y="337"/>
                  </a:cubicBezTo>
                  <a:cubicBezTo>
                    <a:pt x="53" y="116"/>
                    <a:pt x="53" y="116"/>
                    <a:pt x="53" y="116"/>
                  </a:cubicBezTo>
                  <a:cubicBezTo>
                    <a:pt x="116" y="116"/>
                    <a:pt x="116" y="116"/>
                    <a:pt x="116" y="116"/>
                  </a:cubicBezTo>
                  <a:cubicBezTo>
                    <a:pt x="116" y="116"/>
                    <a:pt x="133" y="98"/>
                    <a:pt x="169" y="71"/>
                  </a:cubicBezTo>
                  <a:cubicBezTo>
                    <a:pt x="27" y="71"/>
                    <a:pt x="27" y="71"/>
                    <a:pt x="27" y="71"/>
                  </a:cubicBezTo>
                  <a:cubicBezTo>
                    <a:pt x="9" y="71"/>
                    <a:pt x="0" y="80"/>
                    <a:pt x="0" y="89"/>
                  </a:cubicBezTo>
                  <a:cubicBezTo>
                    <a:pt x="0" y="363"/>
                    <a:pt x="0" y="363"/>
                    <a:pt x="0" y="363"/>
                  </a:cubicBezTo>
                  <a:cubicBezTo>
                    <a:pt x="0" y="382"/>
                    <a:pt x="9" y="390"/>
                    <a:pt x="27" y="390"/>
                  </a:cubicBezTo>
                  <a:cubicBezTo>
                    <a:pt x="399" y="390"/>
                    <a:pt x="399" y="390"/>
                    <a:pt x="399" y="390"/>
                  </a:cubicBezTo>
                  <a:cubicBezTo>
                    <a:pt x="408" y="390"/>
                    <a:pt x="426" y="382"/>
                    <a:pt x="426" y="363"/>
                  </a:cubicBezTo>
                  <a:cubicBezTo>
                    <a:pt x="426" y="275"/>
                    <a:pt x="426" y="275"/>
                    <a:pt x="426" y="275"/>
                  </a:cubicBezTo>
                  <a:cubicBezTo>
                    <a:pt x="372" y="310"/>
                    <a:pt x="372" y="310"/>
                    <a:pt x="372" y="310"/>
                  </a:cubicBezTo>
                  <a:lnTo>
                    <a:pt x="372" y="337"/>
                  </a:lnTo>
                  <a:close/>
                  <a:moveTo>
                    <a:pt x="328" y="169"/>
                  </a:moveTo>
                  <a:lnTo>
                    <a:pt x="328" y="169"/>
                  </a:lnTo>
                  <a:cubicBezTo>
                    <a:pt x="328" y="257"/>
                    <a:pt x="328" y="257"/>
                    <a:pt x="328" y="257"/>
                  </a:cubicBezTo>
                  <a:cubicBezTo>
                    <a:pt x="497" y="125"/>
                    <a:pt x="497" y="125"/>
                    <a:pt x="497" y="125"/>
                  </a:cubicBezTo>
                  <a:cubicBezTo>
                    <a:pt x="328" y="0"/>
                    <a:pt x="328" y="0"/>
                    <a:pt x="328" y="0"/>
                  </a:cubicBezTo>
                  <a:cubicBezTo>
                    <a:pt x="328" y="80"/>
                    <a:pt x="328" y="80"/>
                    <a:pt x="328" y="80"/>
                  </a:cubicBezTo>
                  <a:cubicBezTo>
                    <a:pt x="133" y="80"/>
                    <a:pt x="133" y="275"/>
                    <a:pt x="133" y="275"/>
                  </a:cubicBezTo>
                  <a:cubicBezTo>
                    <a:pt x="186" y="187"/>
                    <a:pt x="222" y="169"/>
                    <a:pt x="328" y="16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none" lIns="45720" tIns="22860" rIns="45720" bIns="22860" anchor="ctr"/>
            <a:lstStyle/>
            <a:p>
              <a:endParaRPr lang="zh-CN" altLang="en-US" sz="2400">
                <a:cs typeface="+mn-ea"/>
                <a:sym typeface="+mn-lt"/>
              </a:endParaRPr>
            </a:p>
          </p:txBody>
        </p:sp>
      </p:grpSp>
      <p:sp>
        <p:nvSpPr>
          <p:cNvPr id="35" name="矩形: 圆角 34"/>
          <p:cNvSpPr/>
          <p:nvPr/>
        </p:nvSpPr>
        <p:spPr>
          <a:xfrm>
            <a:off x="6939280" y="1586230"/>
            <a:ext cx="4008755" cy="4789805"/>
          </a:xfrm>
          <a:prstGeom prst="rect">
            <a:avLst/>
          </a:prstGeom>
          <a:solidFill>
            <a:srgbClr val="75B5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2" name="文本框 41"/>
          <p:cNvSpPr txBox="1"/>
          <p:nvPr/>
        </p:nvSpPr>
        <p:spPr>
          <a:xfrm>
            <a:off x="7018655" y="2235835"/>
            <a:ext cx="3811270" cy="39522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R="0" lvl="0" indent="457200" algn="l" defTabSz="914400" rtl="0" fontAlgn="base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465195" algn="l"/>
              </a:tabLst>
            </a:pPr>
            <a:r>
              <a:rPr sz="1500" dirty="0" smtClean="0">
                <a:ln>
                  <a:noFill/>
                </a:ln>
                <a:solidFill>
                  <a:schemeClr val="bg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在肾功能不全患者使用时，可采用</a:t>
            </a:r>
            <a:r>
              <a:rPr lang="zh-CN" sz="1500" dirty="0" smtClean="0">
                <a:ln>
                  <a:noFill/>
                </a:ln>
                <a:solidFill>
                  <a:schemeClr val="bg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外周静脉给药，也可采用</a:t>
            </a:r>
            <a:r>
              <a:rPr sz="1500" dirty="0" smtClean="0">
                <a:ln>
                  <a:noFill/>
                </a:ln>
                <a:solidFill>
                  <a:schemeClr val="bg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中心静脉给药，增加了给药途径，减少了给药次数</a:t>
            </a:r>
            <a:r>
              <a:rPr lang="zh-CN" sz="1500" dirty="0" smtClean="0">
                <a:ln>
                  <a:noFill/>
                </a:ln>
                <a:solidFill>
                  <a:schemeClr val="bg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。</a:t>
            </a:r>
            <a:endParaRPr lang="zh-CN" sz="1500" dirty="0" smtClean="0">
              <a:ln>
                <a:noFill/>
              </a:ln>
              <a:solidFill>
                <a:schemeClr val="bg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marR="0" lvl="0" indent="457200" algn="l" defTabSz="914400" rtl="0" fontAlgn="base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465195" algn="l"/>
              </a:tabLst>
            </a:pPr>
            <a:r>
              <a:rPr sz="1500" dirty="0" smtClean="0">
                <a:ln>
                  <a:noFill/>
                </a:ln>
                <a:solidFill>
                  <a:schemeClr val="bg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透析时在透析结束前60~90分钟由透析回路的静脉一侧注入，给患者带来了极大的便利，总体上提高了患者的依从性。</a:t>
            </a:r>
            <a:endParaRPr lang="zh-CN" altLang="en-US" sz="1500" dirty="0" smtClean="0">
              <a:ln>
                <a:noFill/>
              </a:ln>
              <a:solidFill>
                <a:schemeClr val="bg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44" name="矩形: 圆角 43"/>
          <p:cNvSpPr/>
          <p:nvPr/>
        </p:nvSpPr>
        <p:spPr>
          <a:xfrm>
            <a:off x="8173689" y="1707488"/>
            <a:ext cx="1584960" cy="38010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>
                <a:solidFill>
                  <a:srgbClr val="75B5CC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应用创新</a:t>
            </a:r>
            <a:endParaRPr lang="zh-CN" altLang="en-US" sz="2000" b="1" dirty="0">
              <a:solidFill>
                <a:srgbClr val="75B5CC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7108825" y="1649095"/>
            <a:ext cx="576000" cy="576000"/>
            <a:chOff x="14259" y="3249"/>
            <a:chExt cx="1070" cy="1070"/>
          </a:xfrm>
        </p:grpSpPr>
        <p:sp>
          <p:nvSpPr>
            <p:cNvPr id="37" name="椭圆 36"/>
            <p:cNvSpPr/>
            <p:nvPr/>
          </p:nvSpPr>
          <p:spPr>
            <a:xfrm>
              <a:off x="14259" y="3249"/>
              <a:ext cx="1071" cy="107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" name="任意多边形"/>
            <p:cNvSpPr/>
            <p:nvPr/>
          </p:nvSpPr>
          <p:spPr bwMode="auto">
            <a:xfrm>
              <a:off x="14462" y="3421"/>
              <a:ext cx="707" cy="632"/>
            </a:xfrm>
            <a:custGeom>
              <a:avLst/>
              <a:gdLst>
                <a:gd name="T0" fmla="*/ 62880463 w 497"/>
                <a:gd name="T1" fmla="*/ 68193208 h 444"/>
                <a:gd name="T2" fmla="*/ 62880463 w 497"/>
                <a:gd name="T3" fmla="*/ 68193208 h 444"/>
                <a:gd name="T4" fmla="*/ 44827951 w 497"/>
                <a:gd name="T5" fmla="*/ 52159672 h 444"/>
                <a:gd name="T6" fmla="*/ 50304550 w 497"/>
                <a:gd name="T7" fmla="*/ 39576568 h 444"/>
                <a:gd name="T8" fmla="*/ 55578480 w 497"/>
                <a:gd name="T9" fmla="*/ 30646623 h 444"/>
                <a:gd name="T10" fmla="*/ 53955767 w 497"/>
                <a:gd name="T11" fmla="*/ 26993013 h 444"/>
                <a:gd name="T12" fmla="*/ 55578480 w 497"/>
                <a:gd name="T13" fmla="*/ 18063068 h 444"/>
                <a:gd name="T14" fmla="*/ 35902805 w 497"/>
                <a:gd name="T15" fmla="*/ 0 h 444"/>
                <a:gd name="T16" fmla="*/ 14198625 w 497"/>
                <a:gd name="T17" fmla="*/ 18063068 h 444"/>
                <a:gd name="T18" fmla="*/ 16024459 w 497"/>
                <a:gd name="T19" fmla="*/ 26993013 h 444"/>
                <a:gd name="T20" fmla="*/ 14198625 w 497"/>
                <a:gd name="T21" fmla="*/ 30646623 h 444"/>
                <a:gd name="T22" fmla="*/ 19675675 w 497"/>
                <a:gd name="T23" fmla="*/ 39576568 h 444"/>
                <a:gd name="T24" fmla="*/ 24949605 w 497"/>
                <a:gd name="T25" fmla="*/ 52159672 h 444"/>
                <a:gd name="T26" fmla="*/ 7099313 w 497"/>
                <a:gd name="T27" fmla="*/ 68193208 h 444"/>
                <a:gd name="T28" fmla="*/ 0 w 497"/>
                <a:gd name="T29" fmla="*/ 70020013 h 444"/>
                <a:gd name="T30" fmla="*/ 0 w 497"/>
                <a:gd name="T31" fmla="*/ 89909435 h 444"/>
                <a:gd name="T32" fmla="*/ 80730755 w 497"/>
                <a:gd name="T33" fmla="*/ 89909435 h 444"/>
                <a:gd name="T34" fmla="*/ 80730755 w 497"/>
                <a:gd name="T35" fmla="*/ 80979491 h 444"/>
                <a:gd name="T36" fmla="*/ 62880463 w 497"/>
                <a:gd name="T37" fmla="*/ 68193208 h 444"/>
                <a:gd name="T38" fmla="*/ 86207355 w 497"/>
                <a:gd name="T39" fmla="*/ 39576568 h 444"/>
                <a:gd name="T40" fmla="*/ 86207355 w 497"/>
                <a:gd name="T41" fmla="*/ 39576568 h 444"/>
                <a:gd name="T42" fmla="*/ 86207355 w 497"/>
                <a:gd name="T43" fmla="*/ 25166659 h 444"/>
                <a:gd name="T44" fmla="*/ 75456826 w 497"/>
                <a:gd name="T45" fmla="*/ 25166659 h 444"/>
                <a:gd name="T46" fmla="*/ 75456826 w 497"/>
                <a:gd name="T47" fmla="*/ 39576568 h 444"/>
                <a:gd name="T48" fmla="*/ 61055080 w 497"/>
                <a:gd name="T49" fmla="*/ 39576568 h 444"/>
                <a:gd name="T50" fmla="*/ 61055080 w 497"/>
                <a:gd name="T51" fmla="*/ 50333318 h 444"/>
                <a:gd name="T52" fmla="*/ 75456826 w 497"/>
                <a:gd name="T53" fmla="*/ 50333318 h 444"/>
                <a:gd name="T54" fmla="*/ 75456826 w 497"/>
                <a:gd name="T55" fmla="*/ 64743227 h 444"/>
                <a:gd name="T56" fmla="*/ 86207355 w 497"/>
                <a:gd name="T57" fmla="*/ 64743227 h 444"/>
                <a:gd name="T58" fmla="*/ 86207355 w 497"/>
                <a:gd name="T59" fmla="*/ 50333318 h 444"/>
                <a:gd name="T60" fmla="*/ 100609101 w 497"/>
                <a:gd name="T61" fmla="*/ 50333318 h 444"/>
                <a:gd name="T62" fmla="*/ 100609101 w 497"/>
                <a:gd name="T63" fmla="*/ 39576568 h 444"/>
                <a:gd name="T64" fmla="*/ 86207355 w 497"/>
                <a:gd name="T65" fmla="*/ 39576568 h 44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497" h="444">
                  <a:moveTo>
                    <a:pt x="310" y="336"/>
                  </a:moveTo>
                  <a:lnTo>
                    <a:pt x="310" y="336"/>
                  </a:lnTo>
                  <a:cubicBezTo>
                    <a:pt x="248" y="310"/>
                    <a:pt x="221" y="292"/>
                    <a:pt x="221" y="257"/>
                  </a:cubicBezTo>
                  <a:cubicBezTo>
                    <a:pt x="221" y="230"/>
                    <a:pt x="239" y="239"/>
                    <a:pt x="248" y="195"/>
                  </a:cubicBezTo>
                  <a:cubicBezTo>
                    <a:pt x="257" y="177"/>
                    <a:pt x="274" y="195"/>
                    <a:pt x="274" y="151"/>
                  </a:cubicBezTo>
                  <a:cubicBezTo>
                    <a:pt x="274" y="133"/>
                    <a:pt x="266" y="133"/>
                    <a:pt x="266" y="133"/>
                  </a:cubicBezTo>
                  <a:cubicBezTo>
                    <a:pt x="266" y="133"/>
                    <a:pt x="274" y="106"/>
                    <a:pt x="274" y="89"/>
                  </a:cubicBezTo>
                  <a:cubicBezTo>
                    <a:pt x="274" y="62"/>
                    <a:pt x="257" y="0"/>
                    <a:pt x="177" y="0"/>
                  </a:cubicBezTo>
                  <a:cubicBezTo>
                    <a:pt x="88" y="0"/>
                    <a:pt x="70" y="62"/>
                    <a:pt x="70" y="89"/>
                  </a:cubicBezTo>
                  <a:cubicBezTo>
                    <a:pt x="70" y="106"/>
                    <a:pt x="79" y="133"/>
                    <a:pt x="79" y="133"/>
                  </a:cubicBezTo>
                  <a:cubicBezTo>
                    <a:pt x="79" y="133"/>
                    <a:pt x="70" y="133"/>
                    <a:pt x="70" y="151"/>
                  </a:cubicBezTo>
                  <a:cubicBezTo>
                    <a:pt x="70" y="195"/>
                    <a:pt x="88" y="177"/>
                    <a:pt x="97" y="195"/>
                  </a:cubicBezTo>
                  <a:cubicBezTo>
                    <a:pt x="106" y="239"/>
                    <a:pt x="123" y="230"/>
                    <a:pt x="123" y="257"/>
                  </a:cubicBezTo>
                  <a:cubicBezTo>
                    <a:pt x="123" y="292"/>
                    <a:pt x="97" y="310"/>
                    <a:pt x="35" y="336"/>
                  </a:cubicBezTo>
                  <a:cubicBezTo>
                    <a:pt x="35" y="336"/>
                    <a:pt x="17" y="336"/>
                    <a:pt x="0" y="345"/>
                  </a:cubicBezTo>
                  <a:cubicBezTo>
                    <a:pt x="0" y="443"/>
                    <a:pt x="0" y="443"/>
                    <a:pt x="0" y="443"/>
                  </a:cubicBezTo>
                  <a:cubicBezTo>
                    <a:pt x="398" y="443"/>
                    <a:pt x="398" y="443"/>
                    <a:pt x="398" y="443"/>
                  </a:cubicBezTo>
                  <a:cubicBezTo>
                    <a:pt x="398" y="443"/>
                    <a:pt x="398" y="408"/>
                    <a:pt x="398" y="399"/>
                  </a:cubicBezTo>
                  <a:cubicBezTo>
                    <a:pt x="398" y="381"/>
                    <a:pt x="372" y="354"/>
                    <a:pt x="310" y="336"/>
                  </a:cubicBezTo>
                  <a:close/>
                  <a:moveTo>
                    <a:pt x="425" y="195"/>
                  </a:moveTo>
                  <a:lnTo>
                    <a:pt x="425" y="195"/>
                  </a:lnTo>
                  <a:cubicBezTo>
                    <a:pt x="425" y="124"/>
                    <a:pt x="425" y="124"/>
                    <a:pt x="425" y="124"/>
                  </a:cubicBezTo>
                  <a:cubicBezTo>
                    <a:pt x="372" y="124"/>
                    <a:pt x="372" y="124"/>
                    <a:pt x="372" y="124"/>
                  </a:cubicBezTo>
                  <a:cubicBezTo>
                    <a:pt x="372" y="195"/>
                    <a:pt x="372" y="195"/>
                    <a:pt x="372" y="195"/>
                  </a:cubicBezTo>
                  <a:cubicBezTo>
                    <a:pt x="301" y="195"/>
                    <a:pt x="301" y="195"/>
                    <a:pt x="301" y="195"/>
                  </a:cubicBezTo>
                  <a:cubicBezTo>
                    <a:pt x="301" y="248"/>
                    <a:pt x="301" y="248"/>
                    <a:pt x="301" y="248"/>
                  </a:cubicBezTo>
                  <a:cubicBezTo>
                    <a:pt x="372" y="248"/>
                    <a:pt x="372" y="248"/>
                    <a:pt x="372" y="248"/>
                  </a:cubicBezTo>
                  <a:cubicBezTo>
                    <a:pt x="372" y="319"/>
                    <a:pt x="372" y="319"/>
                    <a:pt x="372" y="319"/>
                  </a:cubicBezTo>
                  <a:cubicBezTo>
                    <a:pt x="425" y="319"/>
                    <a:pt x="425" y="319"/>
                    <a:pt x="425" y="319"/>
                  </a:cubicBezTo>
                  <a:cubicBezTo>
                    <a:pt x="425" y="248"/>
                    <a:pt x="425" y="248"/>
                    <a:pt x="425" y="248"/>
                  </a:cubicBezTo>
                  <a:cubicBezTo>
                    <a:pt x="496" y="248"/>
                    <a:pt x="496" y="248"/>
                    <a:pt x="496" y="248"/>
                  </a:cubicBezTo>
                  <a:cubicBezTo>
                    <a:pt x="496" y="195"/>
                    <a:pt x="496" y="195"/>
                    <a:pt x="496" y="195"/>
                  </a:cubicBezTo>
                  <a:lnTo>
                    <a:pt x="425" y="195"/>
                  </a:lnTo>
                  <a:close/>
                </a:path>
              </a:pathLst>
            </a:custGeom>
            <a:solidFill>
              <a:srgbClr val="75B5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none" lIns="45720" tIns="22860" rIns="45720" bIns="22860" anchor="ctr"/>
            <a:lstStyle/>
            <a:p>
              <a:endParaRPr lang="zh-CN" altLang="en-US" sz="2400">
                <a:cs typeface="+mn-ea"/>
                <a:sym typeface="+mn-lt"/>
              </a:endParaRPr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457200" y="224155"/>
            <a:ext cx="11294110" cy="650240"/>
            <a:chOff x="720" y="353"/>
            <a:chExt cx="17786" cy="1024"/>
          </a:xfrm>
        </p:grpSpPr>
        <p:cxnSp>
          <p:nvCxnSpPr>
            <p:cNvPr id="10" name="直接连接符 9"/>
            <p:cNvCxnSpPr/>
            <p:nvPr>
              <p:custDataLst>
                <p:tags r:id="rId1"/>
              </p:custDataLst>
            </p:nvPr>
          </p:nvCxnSpPr>
          <p:spPr>
            <a:xfrm flipH="1">
              <a:off x="720" y="874"/>
              <a:ext cx="6633" cy="0"/>
            </a:xfrm>
            <a:prstGeom prst="line">
              <a:avLst/>
            </a:prstGeom>
            <a:ln w="19050">
              <a:solidFill>
                <a:srgbClr val="75B5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接连接符 12"/>
            <p:cNvCxnSpPr/>
            <p:nvPr>
              <p:custDataLst>
                <p:tags r:id="rId2"/>
              </p:custDataLst>
            </p:nvPr>
          </p:nvCxnSpPr>
          <p:spPr>
            <a:xfrm flipH="1">
              <a:off x="11874" y="874"/>
              <a:ext cx="6633" cy="0"/>
            </a:xfrm>
            <a:prstGeom prst="line">
              <a:avLst/>
            </a:prstGeom>
            <a:ln w="19050">
              <a:solidFill>
                <a:srgbClr val="75B5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2"/>
            <p:cNvSpPr txBox="1"/>
            <p:nvPr>
              <p:custDataLst>
                <p:tags r:id="rId3"/>
              </p:custDataLst>
            </p:nvPr>
          </p:nvSpPr>
          <p:spPr>
            <a:xfrm>
              <a:off x="7141" y="353"/>
              <a:ext cx="4918" cy="1025"/>
            </a:xfrm>
            <a:prstGeom prst="ellipse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r>
                <a:rPr lang="en-US" sz="2400" b="1" spc="300" dirty="0">
                  <a:solidFill>
                    <a:srgbClr val="357A9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04.</a:t>
              </a:r>
              <a:r>
                <a:rPr lang="zh-CN" altLang="en-US" sz="2400" b="1" spc="300" dirty="0">
                  <a:solidFill>
                    <a:srgbClr val="357A9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创新性</a:t>
              </a:r>
              <a:endParaRPr lang="zh-CN" altLang="en-US" sz="2400" b="1" spc="300" dirty="0">
                <a:solidFill>
                  <a:srgbClr val="357A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endParaRPr>
            </a:p>
          </p:txBody>
        </p:sp>
      </p:grpSp>
    </p:spTree>
    <p:custDataLst>
      <p:tags r:id="rId4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  <p:timing>
    <p:tnLst>
      <p:par>
        <p:cTn id="1" dur="indefinite" restart="never" nodeType="tmRoot"/>
      </p:par>
    </p:tnLst>
    <p:bldLst>
      <p:bldP spid="9" grpId="0" bldLvl="0" animBg="1"/>
      <p:bldP spid="11" grpId="0" bldLvl="0" animBg="1"/>
      <p:bldP spid="12" grpId="0"/>
      <p:bldP spid="35" grpId="0" bldLvl="0" animBg="1"/>
      <p:bldP spid="42" grpId="0"/>
      <p:bldP spid="44" grpId="0" bldLvl="0" animBg="1"/>
    </p:bldLst>
  </p:timing>
</p:sld>
</file>

<file path=ppt/tags/tag1.xml><?xml version="1.0" encoding="utf-8"?>
<p:tagLst xmlns:p="http://schemas.openxmlformats.org/presentationml/2006/main">
  <p:tag name="KSO_WM_UNIT_PLACING_PICTURE_USER_VIEWPORT" val="{&quot;height&quot;:10793,&quot;width&quot;:19200}"/>
</p:tagLst>
</file>

<file path=ppt/tags/tag10.xml><?xml version="1.0" encoding="utf-8"?>
<p:tagLst xmlns:p="http://schemas.openxmlformats.org/presentationml/2006/main">
  <p:tag name="KSO_WM_BEAUTIFY_FLAG" val=""/>
  <p:tag name="KSO_WM_DIAGRAM_VIRTUALLY_FRAME" val="{&quot;height&quot;:349.7929133858268,&quot;left&quot;:389.5,&quot;top&quot;:96.05,&quot;width&quot;:251.4}"/>
</p:tagLst>
</file>

<file path=ppt/tags/tag11.xml><?xml version="1.0" encoding="utf-8"?>
<p:tagLst xmlns:p="http://schemas.openxmlformats.org/presentationml/2006/main">
  <p:tag name="KSO_WM_BEAUTIFY_FLAG" val=""/>
  <p:tag name="KSO_WM_DIAGRAM_VIRTUALLY_FRAME" val="{&quot;height&quot;:349.7929133858268,&quot;left&quot;:389.5,&quot;top&quot;:96.05,&quot;width&quot;:251.4}"/>
</p:tagLst>
</file>

<file path=ppt/tags/tag12.xml><?xml version="1.0" encoding="utf-8"?>
<p:tagLst xmlns:p="http://schemas.openxmlformats.org/presentationml/2006/main">
  <p:tag name="KSO_WM_DIAGRAM_VIRTUALLY_FRAME" val="{&quot;height&quot;:349.7929133858268,&quot;left&quot;:389.5,&quot;top&quot;:96.05,&quot;width&quot;:251.4}"/>
</p:tagLst>
</file>

<file path=ppt/tags/tag13.xml><?xml version="1.0" encoding="utf-8"?>
<p:tagLst xmlns:p="http://schemas.openxmlformats.org/presentationml/2006/main">
  <p:tag name="KSO_WM_DIAGRAM_VIRTUALLY_FRAME" val="{&quot;height&quot;:349.7929133858268,&quot;left&quot;:389.5,&quot;top&quot;:96.05,&quot;width&quot;:251.4}"/>
</p:tagLst>
</file>

<file path=ppt/tags/tag14.xml><?xml version="1.0" encoding="utf-8"?>
<p:tagLst xmlns:p="http://schemas.openxmlformats.org/presentationml/2006/main">
  <p:tag name="KSO_WM_BEAUTIFY_FLAG" val=""/>
  <p:tag name="KSO_WM_DIAGRAM_VIRTUALLY_FRAME" val="{&quot;height&quot;:349.7929133858268,&quot;left&quot;:389.5,&quot;top&quot;:96.05,&quot;width&quot;:251.4}"/>
</p:tagLst>
</file>

<file path=ppt/tags/tag15.xml><?xml version="1.0" encoding="utf-8"?>
<p:tagLst xmlns:p="http://schemas.openxmlformats.org/presentationml/2006/main">
  <p:tag name="KSO_WM_BEAUTIFY_FLAG" val=""/>
  <p:tag name="KSO_WM_DIAGRAM_VIRTUALLY_FRAME" val="{&quot;height&quot;:349.7929133858268,&quot;left&quot;:389.5,&quot;top&quot;:96.05,&quot;width&quot;:251.4}"/>
</p:tagLst>
</file>

<file path=ppt/tags/tag16.xml><?xml version="1.0" encoding="utf-8"?>
<p:tagLst xmlns:p="http://schemas.openxmlformats.org/presentationml/2006/main">
  <p:tag name="KSO_WM_BEAUTIFY_FLAG" val=""/>
  <p:tag name="KSO_WM_DIAGRAM_VIRTUALLY_FRAME" val="{&quot;height&quot;:349.7929133858268,&quot;left&quot;:389.5,&quot;top&quot;:96.05,&quot;width&quot;:251.4}"/>
</p:tagLst>
</file>

<file path=ppt/tags/tag17.xml><?xml version="1.0" encoding="utf-8"?>
<p:tagLst xmlns:p="http://schemas.openxmlformats.org/presentationml/2006/main">
  <p:tag name="KSO_WM_BEAUTIFY_FLAG" val=""/>
  <p:tag name="KSO_WM_DIAGRAM_VIRTUALLY_FRAME" val="{&quot;height&quot;:349.7929133858268,&quot;left&quot;:389.5,&quot;top&quot;:96.05,&quot;width&quot;:251.4}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UNIT_PLACING_PICTURE_USER_VIEWPORT" val="{&quot;height&quot;:889,&quot;width&quot;:7888}"/>
</p:tagLst>
</file>

<file path=ppt/tags/tag20.xml><?xml version="1.0" encoding="utf-8"?>
<p:tagLst xmlns:p="http://schemas.openxmlformats.org/presentationml/2006/main">
  <p:tag name="KSO_WM_BEAUTIFY_FLAG" val=""/>
</p:tagLst>
</file>

<file path=ppt/tags/tag21.xml><?xml version="1.0" encoding="utf-8"?>
<p:tagLst xmlns:p="http://schemas.openxmlformats.org/presentationml/2006/main">
  <p:tag name="KSO_WM_BEAUTIFY_FLAG" val=""/>
</p:tagLst>
</file>

<file path=ppt/tags/tag22.xml><?xml version="1.0" encoding="utf-8"?>
<p:tagLst xmlns:p="http://schemas.openxmlformats.org/presentationml/2006/main">
  <p:tag name="KSO_WM_BEAUTIFY_FLAG" val=""/>
</p:tagLst>
</file>

<file path=ppt/tags/tag23.xml><?xml version="1.0" encoding="utf-8"?>
<p:tagLst xmlns:p="http://schemas.openxmlformats.org/presentationml/2006/main">
  <p:tag name="KSO_WM_BEAUTIFY_FLAG" val=""/>
</p:tagLst>
</file>

<file path=ppt/tags/tag24.xml><?xml version="1.0" encoding="utf-8"?>
<p:tagLst xmlns:p="http://schemas.openxmlformats.org/presentationml/2006/main">
  <p:tag name="KSO_WM_BEAUTIFY_FLAG" val=""/>
</p:tagLst>
</file>

<file path=ppt/tags/tag25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KSO_WM_BEAUTIFY_FLAG" val=""/>
</p:tagLst>
</file>

<file path=ppt/tags/tag28.xml><?xml version="1.0" encoding="utf-8"?>
<p:tagLst xmlns:p="http://schemas.openxmlformats.org/presentationml/2006/main">
  <p:tag name="KSO_WM_BEAUTIFY_FLAG" val=""/>
</p:tagLst>
</file>

<file path=ppt/tags/tag29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DIAGRAM_VIRTUALLY_FRAME" val="{&quot;height&quot;:349.7929133858268,&quot;left&quot;:389.5,&quot;top&quot;:96.05,&quot;width&quot;:251.4}"/>
</p:tagLst>
</file>

<file path=ppt/tags/tag30.xml><?xml version="1.0" encoding="utf-8"?>
<p:tagLst xmlns:p="http://schemas.openxmlformats.org/presentationml/2006/main">
  <p:tag name="KSO_WM_BEAUTIFY_FLAG" val=""/>
</p:tagLst>
</file>

<file path=ppt/tags/tag31.xml><?xml version="1.0" encoding="utf-8"?>
<p:tagLst xmlns:p="http://schemas.openxmlformats.org/presentationml/2006/main">
  <p:tag name="KSO_WM_BEAUTIFY_FLAG" val=""/>
</p:tagLst>
</file>

<file path=ppt/tags/tag32.xml><?xml version="1.0" encoding="utf-8"?>
<p:tagLst xmlns:p="http://schemas.openxmlformats.org/presentationml/2006/main">
  <p:tag name="KSO_WM_BEAUTIFY_FLAG" val=""/>
</p:tagLst>
</file>

<file path=ppt/tags/tag33.xml><?xml version="1.0" encoding="utf-8"?>
<p:tagLst xmlns:p="http://schemas.openxmlformats.org/presentationml/2006/main">
  <p:tag name="KSO_WM_BEAUTIFY_FLAG" val=""/>
</p:tagLst>
</file>

<file path=ppt/tags/tag34.xml><?xml version="1.0" encoding="utf-8"?>
<p:tagLst xmlns:p="http://schemas.openxmlformats.org/presentationml/2006/main">
  <p:tag name="KSO_WM_BEAUTIFY_FLAG" val=""/>
</p:tagLst>
</file>

<file path=ppt/tags/tag35.xml><?xml version="1.0" encoding="utf-8"?>
<p:tagLst xmlns:p="http://schemas.openxmlformats.org/presentationml/2006/main">
  <p:tag name="KSO_WM_BEAUTIFY_FLAG" val=""/>
</p:tagLst>
</file>

<file path=ppt/tags/tag36.xml><?xml version="1.0" encoding="utf-8"?>
<p:tagLst xmlns:p="http://schemas.openxmlformats.org/presentationml/2006/main">
  <p:tag name="KSO_WM_BEAUTIFY_FLAG" val=""/>
</p:tagLst>
</file>

<file path=ppt/tags/tag37.xml><?xml version="1.0" encoding="utf-8"?>
<p:tagLst xmlns:p="http://schemas.openxmlformats.org/presentationml/2006/main">
  <p:tag name="KSO_WM_UNIT_TABLE_BEAUTIFY" val="smartTable{004646de-36fe-43ab-8dc8-d5a178094c1a}"/>
  <p:tag name="TABLE_ENDDRAG_ORIGIN_RECT" val="784*440"/>
  <p:tag name="TABLE_ENDDRAG_RECT" val="82*88*784*440"/>
</p:tagLst>
</file>

<file path=ppt/tags/tag38.xml><?xml version="1.0" encoding="utf-8"?>
<p:tagLst xmlns:p="http://schemas.openxmlformats.org/presentationml/2006/main">
  <p:tag name="KSO_WM_BEAUTIFY_FLAG" val=""/>
</p:tagLst>
</file>

<file path=ppt/tags/tag39.xml><?xml version="1.0" encoding="utf-8"?>
<p:tagLst xmlns:p="http://schemas.openxmlformats.org/presentationml/2006/main">
  <p:tag name="TABLE_ENDDRAG_ORIGIN_RECT" val="313*409"/>
  <p:tag name="TABLE_ENDDRAG_RECT" val="66*80*313*409"/>
</p:tagLst>
</file>

<file path=ppt/tags/tag4.xml><?xml version="1.0" encoding="utf-8"?>
<p:tagLst xmlns:p="http://schemas.openxmlformats.org/presentationml/2006/main">
  <p:tag name="KSO_WM_DIAGRAM_VIRTUALLY_FRAME" val="{&quot;height&quot;:349.7929133858268,&quot;left&quot;:389.5,&quot;top&quot;:96.05,&quot;width&quot;:251.4}"/>
</p:tagLst>
</file>

<file path=ppt/tags/tag40.xml><?xml version="1.0" encoding="utf-8"?>
<p:tagLst xmlns:p="http://schemas.openxmlformats.org/presentationml/2006/main">
  <p:tag name="KSO_WM_BEAUTIFY_FLAG" val=""/>
</p:tagLst>
</file>

<file path=ppt/tags/tag41.xml><?xml version="1.0" encoding="utf-8"?>
<p:tagLst xmlns:p="http://schemas.openxmlformats.org/presentationml/2006/main">
  <p:tag name="KSO_WM_BEAUTIFY_FLAG" val=""/>
</p:tagLst>
</file>

<file path=ppt/tags/tag42.xml><?xml version="1.0" encoding="utf-8"?>
<p:tagLst xmlns:p="http://schemas.openxmlformats.org/presentationml/2006/main">
  <p:tag name="KSO_WM_BEAUTIFY_FLAG" val=""/>
</p:tagLst>
</file>

<file path=ppt/tags/tag43.xml><?xml version="1.0" encoding="utf-8"?>
<p:tagLst xmlns:p="http://schemas.openxmlformats.org/presentationml/2006/main">
  <p:tag name="ISLIDE.ICON" val="#42876;"/>
</p:tagLst>
</file>

<file path=ppt/tags/tag44.xml><?xml version="1.0" encoding="utf-8"?>
<p:tagLst xmlns:p="http://schemas.openxmlformats.org/presentationml/2006/main">
  <p:tag name="KSO_WM_BEAUTIFY_FLAG" val=""/>
</p:tagLst>
</file>

<file path=ppt/tags/tag45.xml><?xml version="1.0" encoding="utf-8"?>
<p:tagLst xmlns:p="http://schemas.openxmlformats.org/presentationml/2006/main">
  <p:tag name="KSO_WM_BEAUTIFY_FLAG" val=""/>
</p:tagLst>
</file>

<file path=ppt/tags/tag46.xml><?xml version="1.0" encoding="utf-8"?>
<p:tagLst xmlns:p="http://schemas.openxmlformats.org/presentationml/2006/main">
  <p:tag name="KSO_WM_BEAUTIFY_FLAG" val=""/>
</p:tagLst>
</file>

<file path=ppt/tags/tag47.xml><?xml version="1.0" encoding="utf-8"?>
<p:tagLst xmlns:p="http://schemas.openxmlformats.org/presentationml/2006/main">
  <p:tag name="KSO_WM_BEAUTIFY_FLAG" val=""/>
</p:tagLst>
</file>

<file path=ppt/tags/tag48.xml><?xml version="1.0" encoding="utf-8"?>
<p:tagLst xmlns:p="http://schemas.openxmlformats.org/presentationml/2006/main">
  <p:tag name="KSO_WM_BEAUTIFY_FLAG" val=""/>
</p:tagLst>
</file>

<file path=ppt/tags/tag49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DIAGRAM_VIRTUALLY_FRAME" val="{&quot;height&quot;:349.7929133858268,&quot;left&quot;:389.5,&quot;top&quot;:96.05,&quot;width&quot;:251.4}"/>
</p:tagLst>
</file>

<file path=ppt/tags/tag50.xml><?xml version="1.0" encoding="utf-8"?>
<p:tagLst xmlns:p="http://schemas.openxmlformats.org/presentationml/2006/main">
  <p:tag name="KSO_WM_BEAUTIFY_FLAG" val=""/>
</p:tagLst>
</file>

<file path=ppt/tags/tag51.xml><?xml version="1.0" encoding="utf-8"?>
<p:tagLst xmlns:p="http://schemas.openxmlformats.org/presentationml/2006/main">
  <p:tag name="KSO_WM_BEAUTIFY_FLAG" val=""/>
</p:tagLst>
</file>

<file path=ppt/tags/tag52.xml><?xml version="1.0" encoding="utf-8"?>
<p:tagLst xmlns:p="http://schemas.openxmlformats.org/presentationml/2006/main">
  <p:tag name="KSO_WM_BEAUTIFY_FLAG" val=""/>
</p:tagLst>
</file>

<file path=ppt/tags/tag53.xml><?xml version="1.0" encoding="utf-8"?>
<p:tagLst xmlns:p="http://schemas.openxmlformats.org/presentationml/2006/main">
  <p:tag name="KSO_WM_BEAUTIFY_FLAG" val=""/>
</p:tagLst>
</file>

<file path=ppt/tags/tag54.xml><?xml version="1.0" encoding="utf-8"?>
<p:tagLst xmlns:p="http://schemas.openxmlformats.org/presentationml/2006/main">
  <p:tag name="KSO_WM_BEAUTIFY_FLAG" val=""/>
</p:tagLst>
</file>

<file path=ppt/tags/tag55.xml><?xml version="1.0" encoding="utf-8"?>
<p:tagLst xmlns:p="http://schemas.openxmlformats.org/presentationml/2006/main">
  <p:tag name="KSO_WM_BEAUTIFY_FLAG" val=""/>
</p:tagLst>
</file>

<file path=ppt/tags/tag56.xml><?xml version="1.0" encoding="utf-8"?>
<p:tagLst xmlns:p="http://schemas.openxmlformats.org/presentationml/2006/main">
  <p:tag name="KSO_WM_BEAUTIFY_FLAG" val=""/>
</p:tagLst>
</file>

<file path=ppt/tags/tag57.xml><?xml version="1.0" encoding="utf-8"?>
<p:tagLst xmlns:p="http://schemas.openxmlformats.org/presentationml/2006/main">
  <p:tag name="KSO_WM_BEAUTIFY_FLAG" val=""/>
</p:tagLst>
</file>

<file path=ppt/tags/tag58.xml><?xml version="1.0" encoding="utf-8"?>
<p:tagLst xmlns:p="http://schemas.openxmlformats.org/presentationml/2006/main">
  <p:tag name="KSO_WM_BEAUTIFY_FLAG" val=""/>
</p:tagLst>
</file>

<file path=ppt/tags/tag59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DIAGRAM_VIRTUALLY_FRAME" val="{&quot;height&quot;:349.7929133858268,&quot;left&quot;:389.5,&quot;top&quot;:96.05,&quot;width&quot;:251.4}"/>
</p:tagLst>
</file>

<file path=ppt/tags/tag60.xml><?xml version="1.0" encoding="utf-8"?>
<p:tagLst xmlns:p="http://schemas.openxmlformats.org/presentationml/2006/main">
  <p:tag name="KSO_WM_BEAUTIFY_FLAG" val=""/>
</p:tagLst>
</file>

<file path=ppt/tags/tag61.xml><?xml version="1.0" encoding="utf-8"?>
<p:tagLst xmlns:p="http://schemas.openxmlformats.org/presentationml/2006/main">
  <p:tag name="KSO_WPP_MARK_KEY" val="e5a197ac-5066-4b3d-941c-7c2e64ffbd6c"/>
  <p:tag name="COMMONDATA" val="eyJjb3VudCI6MTMsImhkaWQiOiI3OGUzZWY4MTE0YmFkNmZjZmMzNDg0MjFjZjJhYzNkYyIsInVzZXJDb3VudCI6MTN9"/>
  <p:tag name="resource_record_key" val="{&quot;29&quot;:[20426310]}"/>
  <p:tag name="commondata" val="eyJjb3VudCI6MTQsImhkaWQiOiI5NGRjMDNhMTk0MTJiMjdlMzc4MmUyYzcyNjAyNjg1ZSIsInVzZXJDb3VudCI6MX0="/>
</p:tagLst>
</file>

<file path=ppt/tags/tag7.xml><?xml version="1.0" encoding="utf-8"?>
<p:tagLst xmlns:p="http://schemas.openxmlformats.org/presentationml/2006/main">
  <p:tag name="KSO_WM_DIAGRAM_VIRTUALLY_FRAME" val="{&quot;height&quot;:349.7929133858268,&quot;left&quot;:389.5,&quot;top&quot;:96.05,&quot;width&quot;:251.4}"/>
</p:tagLst>
</file>

<file path=ppt/tags/tag8.xml><?xml version="1.0" encoding="utf-8"?>
<p:tagLst xmlns:p="http://schemas.openxmlformats.org/presentationml/2006/main">
  <p:tag name="KSO_WM_DIAGRAM_VIRTUALLY_FRAME" val="{&quot;height&quot;:349.7929133858268,&quot;left&quot;:389.5,&quot;top&quot;:96.05,&quot;width&quot;:251.4}"/>
</p:tagLst>
</file>

<file path=ppt/tags/tag9.xml><?xml version="1.0" encoding="utf-8"?>
<p:tagLst xmlns:p="http://schemas.openxmlformats.org/presentationml/2006/main">
  <p:tag name="KSO_WM_DIAGRAM_VIRTUALLY_FRAME" val="{&quot;height&quot;:349.7929133858268,&quot;left&quot;:389.5,&quot;top&quot;:96.05,&quot;width&quot;:251.4}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5477</Words>
  <Application>WPS 演示</Application>
  <PresentationFormat>宽屏</PresentationFormat>
  <Paragraphs>401</Paragraphs>
  <Slides>12</Slides>
  <Notes>18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24" baseType="lpstr">
      <vt:lpstr>Arial</vt:lpstr>
      <vt:lpstr>宋体</vt:lpstr>
      <vt:lpstr>Wingdings</vt:lpstr>
      <vt:lpstr>微软雅黑</vt:lpstr>
      <vt:lpstr>等线</vt:lpstr>
      <vt:lpstr>方正公文小标宋</vt:lpstr>
      <vt:lpstr>Wingdings</vt:lpstr>
      <vt:lpstr>黑体</vt:lpstr>
      <vt:lpstr>Times New Roman</vt:lpstr>
      <vt:lpstr>Agency FB</vt:lpstr>
      <vt:lpstr>Arial Unicode MS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麦田</dc:creator>
  <cp:lastModifiedBy>荷叶清清</cp:lastModifiedBy>
  <cp:revision>37</cp:revision>
  <dcterms:created xsi:type="dcterms:W3CDTF">2021-01-04T12:04:00Z</dcterms:created>
  <dcterms:modified xsi:type="dcterms:W3CDTF">2024-07-12T12:35:59Z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2052-12.1.0.16929</vt:lpwstr>
  </property>
  <property fmtid="{D5CDD505-2E9C-101B-9397-08002B2CF9AE}" pid="3" name="KSOTemplateUUID">
    <vt:lpwstr>v1.0_mb_Mt3S5vJH5wK4qI1SzXuswg==</vt:lpwstr>
  </property>
  <property fmtid="{D5CDD505-2E9C-101B-9397-08002B2CF9AE}" pid="4" name="ICV">
    <vt:lpwstr>6CCFE4A6871A49FAB65EADBB39A76153_13</vt:lpwstr>
  </property>
</Properties>
</file>