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1681" r:id="rId5"/>
    <p:sldId id="1911" r:id="rId6"/>
    <p:sldId id="1912" r:id="rId7"/>
    <p:sldId id="1913" r:id="rId8"/>
    <p:sldId id="1914" r:id="rId9"/>
    <p:sldId id="1915" r:id="rId10"/>
    <p:sldId id="1909" r:id="rId11"/>
    <p:sldId id="1908" r:id="rId12"/>
    <p:sldId id="257" r:id="rId13"/>
    <p:sldId id="1896" r:id="rId14"/>
    <p:sldId id="1833" r:id="rId15"/>
    <p:sldId id="511" r:id="rId16"/>
  </p:sldIdLst>
  <p:sldSz cx="12192000" cy="6858000"/>
  <p:notesSz cx="6858000" cy="9144000"/>
  <p:custDataLst>
    <p:tags r:id="rId18"/>
  </p:custDataLst>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121" userDrawn="1">
          <p15:clr>
            <a:srgbClr val="A4A3A4"/>
          </p15:clr>
        </p15:guide>
        <p15:guide id="3" orient="horz" pos="557" userDrawn="1">
          <p15:clr>
            <a:srgbClr val="A4A3A4"/>
          </p15:clr>
        </p15:guide>
        <p15:guide id="4" pos="383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745461-A78E-548F-40E1-CD4BE770A9EC}" name="Liam Lin" initials="LL" userId="dd327b2300e09fe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A5"/>
    <a:srgbClr val="D9FFFD"/>
    <a:srgbClr val="8BFFF9"/>
    <a:srgbClr val="CCEEED"/>
    <a:srgbClr val="F35602"/>
    <a:srgbClr val="F4FBFB"/>
    <a:srgbClr val="E6F7F6"/>
    <a:srgbClr val="E5EDFB"/>
    <a:srgbClr val="0051A1"/>
    <a:srgbClr val="EC5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3" autoAdjust="0"/>
    <p:restoredTop sz="92912" autoAdjust="0"/>
  </p:normalViewPr>
  <p:slideViewPr>
    <p:cSldViewPr snapToGrid="0" showGuides="1">
      <p:cViewPr>
        <p:scale>
          <a:sx n="125" d="100"/>
          <a:sy n="125" d="100"/>
        </p:scale>
        <p:origin x="300" y="852"/>
      </p:cViewPr>
      <p:guideLst>
        <p:guide orient="horz" pos="2115"/>
        <p:guide pos="121"/>
        <p:guide orient="horz" pos="557"/>
        <p:guide pos="383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zh-CN" sz="1400" b="1" i="0" u="none" strike="noStrike" kern="1200" spc="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r>
              <a:rPr lang="zh-CN" sz="1400" b="1" dirty="0">
                <a:solidFill>
                  <a:schemeClr val="tx1"/>
                </a:solidFill>
              </a:rPr>
              <a:t>东亚</a:t>
            </a:r>
            <a:r>
              <a:rPr lang="en-US" sz="1400" b="1" dirty="0">
                <a:solidFill>
                  <a:schemeClr val="tx1"/>
                </a:solidFill>
              </a:rPr>
              <a:t>III</a:t>
            </a:r>
            <a:r>
              <a:rPr lang="zh-CN" sz="1400" b="1" dirty="0">
                <a:solidFill>
                  <a:schemeClr val="tx1"/>
                </a:solidFill>
              </a:rPr>
              <a:t>期</a:t>
            </a:r>
            <a:r>
              <a:rPr lang="en-US" sz="1400" b="1" dirty="0">
                <a:solidFill>
                  <a:schemeClr val="tx1"/>
                </a:solidFill>
              </a:rPr>
              <a:t>ORCHESTRA</a:t>
            </a:r>
            <a:r>
              <a:rPr lang="zh-CN" sz="1400" b="1" dirty="0">
                <a:solidFill>
                  <a:schemeClr val="tx1"/>
                </a:solidFill>
              </a:rPr>
              <a:t>研究</a:t>
            </a:r>
            <a:r>
              <a:rPr lang="en-US" sz="1400" b="1" dirty="0">
                <a:solidFill>
                  <a:schemeClr val="tx1"/>
                </a:solidFill>
              </a:rPr>
              <a:t>¹</a:t>
            </a:r>
            <a:r>
              <a:rPr lang="zh-CN" altLang="en-US" sz="1400" b="1" dirty="0">
                <a:solidFill>
                  <a:schemeClr val="tx1"/>
                </a:solidFill>
              </a:rPr>
              <a:t>：</a:t>
            </a:r>
            <a:r>
              <a:rPr lang="zh-CN" sz="1400" b="1" dirty="0">
                <a:solidFill>
                  <a:schemeClr val="tx1"/>
                </a:solidFill>
              </a:rPr>
              <a:t>依伏卡塞组长期药物相关</a:t>
            </a:r>
            <a:r>
              <a:rPr lang="en-US" sz="1400" b="1" dirty="0">
                <a:solidFill>
                  <a:schemeClr val="tx1"/>
                </a:solidFill>
              </a:rPr>
              <a:t>AEs</a:t>
            </a:r>
            <a:r>
              <a:rPr lang="zh-CN" sz="1400" b="1" dirty="0">
                <a:solidFill>
                  <a:schemeClr val="tx1"/>
                </a:solidFill>
              </a:rPr>
              <a:t>发生率更低</a:t>
            </a:r>
          </a:p>
        </c:rich>
      </c:tx>
      <c:layout>
        <c:manualLayout>
          <c:xMode val="edge"/>
          <c:yMode val="edge"/>
          <c:x val="0.19323671497584499"/>
          <c:y val="0"/>
        </c:manualLayout>
      </c:layout>
      <c:overlay val="0"/>
      <c:spPr>
        <a:noFill/>
        <a:ln>
          <a:noFill/>
        </a:ln>
        <a:effectLst/>
      </c:spPr>
      <c:txPr>
        <a:bodyPr rot="0" spcFirstLastPara="1" vertOverflow="ellipsis" vert="horz" wrap="square" anchor="ctr" anchorCtr="1"/>
        <a:lstStyle/>
        <a:p>
          <a:pPr algn="ctr">
            <a:defRPr lang="zh-CN" sz="1400" b="1" i="0" u="none" strike="noStrike" kern="1200" spc="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title>
    <c:autoTitleDeleted val="0"/>
    <c:plotArea>
      <c:layout>
        <c:manualLayout>
          <c:layoutTarget val="inner"/>
          <c:xMode val="edge"/>
          <c:yMode val="edge"/>
          <c:x val="0.14939214119974101"/>
          <c:y val="0.188164338164131"/>
          <c:w val="0.82970814789455705"/>
          <c:h val="0.66332828046673997"/>
        </c:manualLayout>
      </c:layout>
      <c:barChart>
        <c:barDir val="bar"/>
        <c:grouping val="clustered"/>
        <c:varyColors val="0"/>
        <c:ser>
          <c:idx val="0"/>
          <c:order val="0"/>
          <c:tx>
            <c:strRef>
              <c:f>Sheet1!$B$1</c:f>
              <c:strCache>
                <c:ptCount val="1"/>
                <c:pt idx="0">
                  <c:v>依伏卡塞</c:v>
                </c:pt>
              </c:strCache>
            </c:strRef>
          </c:tx>
          <c:spPr>
            <a:solidFill>
              <a:srgbClr val="00AAA5"/>
            </a:solidFill>
            <a:ln>
              <a:noFill/>
            </a:ln>
            <a:effectLst/>
          </c:spPr>
          <c:invertIfNegative val="0"/>
          <c:cat>
            <c:strRef>
              <c:f>Sheet1!$A$2:$A$6</c:f>
              <c:strCache>
                <c:ptCount val="5"/>
                <c:pt idx="0">
                  <c:v>新陈代谢和营养障碍</c:v>
                </c:pt>
                <c:pt idx="1">
                  <c:v>胃肠道功能紊乱</c:v>
                </c:pt>
                <c:pt idx="2">
                  <c:v>血钙和心电异常</c:v>
                </c:pt>
                <c:pt idx="3">
                  <c:v>肌肉和结缔组织相关</c:v>
                </c:pt>
                <c:pt idx="4">
                  <c:v>神经系统紊乱</c:v>
                </c:pt>
              </c:strCache>
            </c:strRef>
          </c:cat>
          <c:val>
            <c:numRef>
              <c:f>Sheet1!$B$2:$B$6</c:f>
              <c:numCache>
                <c:formatCode>0%</c:formatCode>
                <c:ptCount val="5"/>
                <c:pt idx="0" formatCode="0.00%">
                  <c:v>0.56699999999999995</c:v>
                </c:pt>
                <c:pt idx="1">
                  <c:v>0.32</c:v>
                </c:pt>
                <c:pt idx="2" formatCode="0.00%">
                  <c:v>0.19700000000000001</c:v>
                </c:pt>
                <c:pt idx="3" formatCode="0.00%">
                  <c:v>3.9E-2</c:v>
                </c:pt>
                <c:pt idx="4">
                  <c:v>0.03</c:v>
                </c:pt>
              </c:numCache>
            </c:numRef>
          </c:val>
          <c:extLst>
            <c:ext xmlns:c16="http://schemas.microsoft.com/office/drawing/2014/chart" uri="{C3380CC4-5D6E-409C-BE32-E72D297353CC}">
              <c16:uniqueId val="{00000000-F007-4BB7-805A-2FBDC5DB0C96}"/>
            </c:ext>
          </c:extLst>
        </c:ser>
        <c:ser>
          <c:idx val="1"/>
          <c:order val="1"/>
          <c:tx>
            <c:strRef>
              <c:f>Sheet1!$C$1</c:f>
              <c:strCache>
                <c:ptCount val="1"/>
                <c:pt idx="0">
                  <c:v>西那卡塞</c:v>
                </c:pt>
              </c:strCache>
            </c:strRef>
          </c:tx>
          <c:spPr>
            <a:solidFill>
              <a:schemeClr val="bg1">
                <a:lumMod val="65000"/>
              </a:schemeClr>
            </a:solidFill>
            <a:ln>
              <a:noFill/>
            </a:ln>
            <a:effectLst/>
          </c:spPr>
          <c:invertIfNegative val="0"/>
          <c:cat>
            <c:strRef>
              <c:f>Sheet1!$A$2:$A$6</c:f>
              <c:strCache>
                <c:ptCount val="5"/>
                <c:pt idx="0">
                  <c:v>新陈代谢和营养障碍</c:v>
                </c:pt>
                <c:pt idx="1">
                  <c:v>胃肠道功能紊乱</c:v>
                </c:pt>
                <c:pt idx="2">
                  <c:v>血钙和心电异常</c:v>
                </c:pt>
                <c:pt idx="3">
                  <c:v>肌肉和结缔组织相关</c:v>
                </c:pt>
                <c:pt idx="4">
                  <c:v>神经系统紊乱</c:v>
                </c:pt>
              </c:strCache>
            </c:strRef>
          </c:cat>
          <c:val>
            <c:numRef>
              <c:f>Sheet1!$C$2:$C$6</c:f>
              <c:numCache>
                <c:formatCode>0.00%</c:formatCode>
                <c:ptCount val="5"/>
                <c:pt idx="0">
                  <c:v>0.59499999999999997</c:v>
                </c:pt>
                <c:pt idx="1">
                  <c:v>0.47499999999999998</c:v>
                </c:pt>
                <c:pt idx="2" formatCode="0%">
                  <c:v>0.22</c:v>
                </c:pt>
                <c:pt idx="3" formatCode="0%">
                  <c:v>0.04</c:v>
                </c:pt>
                <c:pt idx="4">
                  <c:v>4.4999999999999998E-2</c:v>
                </c:pt>
              </c:numCache>
            </c:numRef>
          </c:val>
          <c:extLst>
            <c:ext xmlns:c16="http://schemas.microsoft.com/office/drawing/2014/chart" uri="{C3380CC4-5D6E-409C-BE32-E72D297353CC}">
              <c16:uniqueId val="{00000001-F007-4BB7-805A-2FBDC5DB0C96}"/>
            </c:ext>
          </c:extLst>
        </c:ser>
        <c:dLbls>
          <c:showLegendKey val="0"/>
          <c:showVal val="0"/>
          <c:showCatName val="0"/>
          <c:showSerName val="0"/>
          <c:showPercent val="0"/>
          <c:showBubbleSize val="0"/>
        </c:dLbls>
        <c:gapWidth val="182"/>
        <c:axId val="984990671"/>
        <c:axId val="984991631"/>
      </c:barChart>
      <c:catAx>
        <c:axId val="984990671"/>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84991631"/>
        <c:crossesAt val="0"/>
        <c:auto val="1"/>
        <c:lblAlgn val="ctr"/>
        <c:lblOffset val="100"/>
        <c:noMultiLvlLbl val="0"/>
      </c:catAx>
      <c:valAx>
        <c:axId val="984991631"/>
        <c:scaling>
          <c:orientation val="minMax"/>
          <c:max val="0.65"/>
          <c:min val="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84990671"/>
        <c:crosses val="autoZero"/>
        <c:crossBetween val="between"/>
      </c:valAx>
      <c:spPr>
        <a:noFill/>
        <a:ln>
          <a:noFill/>
        </a:ln>
        <a:effectLst/>
      </c:spPr>
    </c:plotArea>
    <c:legend>
      <c:legendPos val="r"/>
      <c:layout>
        <c:manualLayout>
          <c:xMode val="edge"/>
          <c:yMode val="edge"/>
          <c:x val="0.79460392179238504"/>
          <c:y val="0.25099228532352502"/>
          <c:w val="7.61690250675187E-2"/>
          <c:h val="0.237938982153128"/>
        </c:manualLayout>
      </c:layout>
      <c:overlay val="1"/>
      <c:spPr>
        <a:noFill/>
        <a:ln>
          <a:noFill/>
        </a:ln>
        <a:effectLst/>
      </c:spPr>
      <c:txPr>
        <a:bodyPr rot="0" spcFirstLastPara="1" vertOverflow="ellipsis" vert="horz" wrap="square" anchor="ctr" anchorCtr="1"/>
        <a:lstStyle/>
        <a:p>
          <a:pPr algn="ctr">
            <a:defRPr lang="zh-CN" sz="1195"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02629243534496E-2"/>
          <c:y val="4.8088311397091799E-2"/>
          <c:w val="0.89562914977069896"/>
          <c:h val="0.70704821047644695"/>
        </c:manualLayout>
      </c:layout>
      <c:barChart>
        <c:barDir val="col"/>
        <c:grouping val="clustered"/>
        <c:varyColors val="0"/>
        <c:ser>
          <c:idx val="0"/>
          <c:order val="0"/>
          <c:tx>
            <c:strRef>
              <c:f>Sheet1!$B$1</c:f>
              <c:strCache>
                <c:ptCount val="1"/>
                <c:pt idx="0">
                  <c:v>列2</c:v>
                </c:pt>
              </c:strCache>
            </c:strRef>
          </c:tx>
          <c:spPr>
            <a:solidFill>
              <a:srgbClr val="9D9D9D"/>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ABA0-4C20-8C58-A1C49EA91551}"/>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西那卡塞</c:v>
                </c:pt>
                <c:pt idx="1">
                  <c:v>依伏卡塞</c:v>
                </c:pt>
              </c:strCache>
            </c:strRef>
          </c:cat>
          <c:val>
            <c:numRef>
              <c:f>Sheet1!$B$2:$B$3</c:f>
              <c:numCache>
                <c:formatCode>0.0%</c:formatCode>
                <c:ptCount val="2"/>
                <c:pt idx="0">
                  <c:v>0.72699999999999998</c:v>
                </c:pt>
                <c:pt idx="1">
                  <c:v>0.76700000000000002</c:v>
                </c:pt>
              </c:numCache>
            </c:numRef>
          </c:val>
          <c:extLst>
            <c:ext xmlns:c16="http://schemas.microsoft.com/office/drawing/2014/chart" uri="{C3380CC4-5D6E-409C-BE32-E72D297353CC}">
              <c16:uniqueId val="{00000002-ABA0-4C20-8C58-A1C49EA91551}"/>
            </c:ext>
          </c:extLst>
        </c:ser>
        <c:dLbls>
          <c:showLegendKey val="0"/>
          <c:showVal val="0"/>
          <c:showCatName val="0"/>
          <c:showSerName val="0"/>
          <c:showPercent val="0"/>
          <c:showBubbleSize val="0"/>
        </c:dLbls>
        <c:gapWidth val="219"/>
        <c:overlap val="-27"/>
        <c:axId val="968091616"/>
        <c:axId val="968088736"/>
      </c:barChart>
      <c:catAx>
        <c:axId val="96809161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68088736"/>
        <c:crosses val="autoZero"/>
        <c:auto val="1"/>
        <c:lblAlgn val="ctr"/>
        <c:lblOffset val="100"/>
        <c:noMultiLvlLbl val="0"/>
      </c:catAx>
      <c:valAx>
        <c:axId val="968088736"/>
        <c:scaling>
          <c:orientation val="minMax"/>
          <c:max val="1"/>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195"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680916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02629243534496E-2"/>
          <c:y val="4.8088311397091799E-2"/>
          <c:w val="0.89562914977069896"/>
          <c:h val="0.70704821047644695"/>
        </c:manualLayout>
      </c:layout>
      <c:barChart>
        <c:barDir val="col"/>
        <c:grouping val="clustered"/>
        <c:varyColors val="0"/>
        <c:ser>
          <c:idx val="0"/>
          <c:order val="0"/>
          <c:tx>
            <c:strRef>
              <c:f>Sheet1!$B$1</c:f>
              <c:strCache>
                <c:ptCount val="1"/>
                <c:pt idx="0">
                  <c:v>列2</c:v>
                </c:pt>
              </c:strCache>
            </c:strRef>
          </c:tx>
          <c:spPr>
            <a:solidFill>
              <a:srgbClr val="9D9D9D"/>
            </a:solidFill>
            <a:ln>
              <a:noFill/>
            </a:ln>
            <a:effectLst/>
          </c:spPr>
          <c:invertIfNegative val="0"/>
          <c:dPt>
            <c:idx val="1"/>
            <c:invertIfNegative val="0"/>
            <c:bubble3D val="0"/>
            <c:spPr>
              <a:solidFill>
                <a:srgbClr val="00AAA5"/>
              </a:solidFill>
              <a:ln>
                <a:noFill/>
              </a:ln>
              <a:effectLst/>
            </c:spPr>
            <c:extLst>
              <c:ext xmlns:c16="http://schemas.microsoft.com/office/drawing/2014/chart" uri="{C3380CC4-5D6E-409C-BE32-E72D297353CC}">
                <c16:uniqueId val="{00000001-D5CE-41B2-8AAC-1AA6D21B035C}"/>
              </c:ext>
            </c:extLst>
          </c:dPt>
          <c:dLbls>
            <c:dLbl>
              <c:idx val="1"/>
              <c:layout>
                <c:manualLayout>
                  <c:x val="4.1348804514898798E-3"/>
                  <c:y val="1.69944226178368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CE-41B2-8AAC-1AA6D21B035C}"/>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基线</c:v>
                </c:pt>
                <c:pt idx="1">
                  <c:v>第52周</c:v>
                </c:pt>
              </c:strCache>
            </c:strRef>
          </c:cat>
          <c:val>
            <c:numRef>
              <c:f>Sheet1!$B$2:$B$3</c:f>
              <c:numCache>
                <c:formatCode>0.0%</c:formatCode>
                <c:ptCount val="2"/>
                <c:pt idx="0">
                  <c:v>0.496</c:v>
                </c:pt>
                <c:pt idx="1">
                  <c:v>0.70799999999999996</c:v>
                </c:pt>
              </c:numCache>
            </c:numRef>
          </c:val>
          <c:extLst>
            <c:ext xmlns:c16="http://schemas.microsoft.com/office/drawing/2014/chart" uri="{C3380CC4-5D6E-409C-BE32-E72D297353CC}">
              <c16:uniqueId val="{00000002-D5CE-41B2-8AAC-1AA6D21B035C}"/>
            </c:ext>
          </c:extLst>
        </c:ser>
        <c:dLbls>
          <c:showLegendKey val="0"/>
          <c:showVal val="0"/>
          <c:showCatName val="0"/>
          <c:showSerName val="0"/>
          <c:showPercent val="0"/>
          <c:showBubbleSize val="0"/>
        </c:dLbls>
        <c:gapWidth val="219"/>
        <c:overlap val="-27"/>
        <c:axId val="968091616"/>
        <c:axId val="968088736"/>
      </c:barChart>
      <c:catAx>
        <c:axId val="968091616"/>
        <c:scaling>
          <c:orientation val="minMax"/>
        </c:scaling>
        <c:delete val="0"/>
        <c:axPos val="b"/>
        <c:numFmt formatCode="General" sourceLinked="1"/>
        <c:majorTickMark val="in"/>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68088736"/>
        <c:crosses val="autoZero"/>
        <c:auto val="1"/>
        <c:lblAlgn val="ctr"/>
        <c:lblOffset val="100"/>
        <c:noMultiLvlLbl val="0"/>
      </c:catAx>
      <c:valAx>
        <c:axId val="968088736"/>
        <c:scaling>
          <c:orientation val="minMax"/>
          <c:max val="1"/>
        </c:scaling>
        <c:delete val="0"/>
        <c:axPos val="l"/>
        <c:numFmt formatCode="0.0%"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680916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02629243534496E-2"/>
          <c:y val="4.8088311397091799E-2"/>
          <c:w val="0.89562914977069896"/>
          <c:h val="0.70704821047644695"/>
        </c:manualLayout>
      </c:layout>
      <c:barChart>
        <c:barDir val="col"/>
        <c:grouping val="clustered"/>
        <c:varyColors val="0"/>
        <c:ser>
          <c:idx val="0"/>
          <c:order val="0"/>
          <c:tx>
            <c:strRef>
              <c:f>Sheet1!$B$1</c:f>
              <c:strCache>
                <c:ptCount val="1"/>
                <c:pt idx="0">
                  <c:v>列2</c:v>
                </c:pt>
              </c:strCache>
            </c:strRef>
          </c:tx>
          <c:spPr>
            <a:solidFill>
              <a:srgbClr val="9D9D9D"/>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2-0F42-4F03-80CB-584382F0692F}"/>
              </c:ext>
            </c:extLst>
          </c:dPt>
          <c:dPt>
            <c:idx val="1"/>
            <c:invertIfNegative val="0"/>
            <c:bubble3D val="0"/>
            <c:spPr>
              <a:solidFill>
                <a:srgbClr val="00AAA5"/>
              </a:solidFill>
              <a:ln>
                <a:noFill/>
              </a:ln>
              <a:effectLst/>
            </c:spPr>
            <c:extLst>
              <c:ext xmlns:c16="http://schemas.microsoft.com/office/drawing/2014/chart" uri="{C3380CC4-5D6E-409C-BE32-E72D297353CC}">
                <c16:uniqueId val="{00000001-C06B-4838-A250-CD18A633FEE6}"/>
              </c:ext>
            </c:extLst>
          </c:dPt>
          <c:dLbls>
            <c:dLbl>
              <c:idx val="0"/>
              <c:delete val="1"/>
              <c:extLst>
                <c:ext xmlns:c15="http://schemas.microsoft.com/office/drawing/2012/chart" uri="{CE6537A1-D6FC-4f65-9D91-7224C49458BB}"/>
                <c:ext xmlns:c16="http://schemas.microsoft.com/office/drawing/2014/chart" uri="{C3380CC4-5D6E-409C-BE32-E72D297353CC}">
                  <c16:uniqueId val="{00000002-0F42-4F03-80CB-584382F0692F}"/>
                </c:ext>
              </c:extLst>
            </c:dLbl>
            <c:dLbl>
              <c:idx val="1"/>
              <c:layout>
                <c:manualLayout>
                  <c:x val="4.1348804514898798E-3"/>
                  <c:y val="1.69944226178368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6B-4838-A250-CD18A633FEE6}"/>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西那卡塞</c:v>
                </c:pt>
                <c:pt idx="1">
                  <c:v>依伏卡塞</c:v>
                </c:pt>
              </c:strCache>
            </c:strRef>
          </c:cat>
          <c:val>
            <c:numRef>
              <c:f>Sheet1!$B$2:$B$3</c:f>
              <c:numCache>
                <c:formatCode>0.0%</c:formatCode>
                <c:ptCount val="2"/>
                <c:pt idx="0">
                  <c:v>0.3</c:v>
                </c:pt>
                <c:pt idx="1">
                  <c:v>0.627</c:v>
                </c:pt>
              </c:numCache>
            </c:numRef>
          </c:val>
          <c:extLst>
            <c:ext xmlns:c16="http://schemas.microsoft.com/office/drawing/2014/chart" uri="{C3380CC4-5D6E-409C-BE32-E72D297353CC}">
              <c16:uniqueId val="{00000002-C06B-4838-A250-CD18A633FEE6}"/>
            </c:ext>
          </c:extLst>
        </c:ser>
        <c:dLbls>
          <c:showLegendKey val="0"/>
          <c:showVal val="0"/>
          <c:showCatName val="0"/>
          <c:showSerName val="0"/>
          <c:showPercent val="0"/>
          <c:showBubbleSize val="0"/>
        </c:dLbls>
        <c:gapWidth val="219"/>
        <c:overlap val="-27"/>
        <c:axId val="968091616"/>
        <c:axId val="968088736"/>
      </c:barChart>
      <c:catAx>
        <c:axId val="968091616"/>
        <c:scaling>
          <c:orientation val="minMax"/>
        </c:scaling>
        <c:delete val="0"/>
        <c:axPos val="b"/>
        <c:numFmt formatCode="General" sourceLinked="1"/>
        <c:majorTickMark val="in"/>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68088736"/>
        <c:crosses val="autoZero"/>
        <c:auto val="1"/>
        <c:lblAlgn val="ctr"/>
        <c:lblOffset val="100"/>
        <c:noMultiLvlLbl val="0"/>
      </c:catAx>
      <c:valAx>
        <c:axId val="968088736"/>
        <c:scaling>
          <c:orientation val="minMax"/>
          <c:max val="1"/>
        </c:scaling>
        <c:delete val="0"/>
        <c:axPos val="l"/>
        <c:numFmt formatCode="0.0%"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lang="zh-CN" sz="1195"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680916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C1FC005-0BFA-4C36-BEAF-2A6D0C284070}" type="datetimeFigureOut">
              <a:rPr kumimoji="1" lang="ja-JP" altLang="en-US" smtClean="0"/>
              <a:t>2024/7/12</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B88F6C8-28C6-4665-BF0F-B4F005765F9A}"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dirty="0">
                <a:latin typeface="Meiryo UI" panose="020B0604030504040204" pitchFamily="50" charset="-128"/>
                <a:ea typeface="Meiryo UI" panose="020B0604030504040204" pitchFamily="50" charset="-128"/>
              </a:rPr>
              <a:t>平素より大変お世話になっております。</a:t>
            </a:r>
          </a:p>
          <a:p>
            <a:pPr rtl="0"/>
            <a:r>
              <a:rPr lang="en-US" dirty="0">
                <a:latin typeface="Meiryo UI" panose="020B0604030504040204" pitchFamily="50" charset="-128"/>
                <a:ea typeface="Meiryo UI" panose="020B0604030504040204" pitchFamily="50" charset="-128"/>
              </a:rPr>
              <a:t>協和キリンの●●です。お忙しいところオルケディア錠、製品説明会のお時間を頂戴しありがとうございます。</a:t>
            </a:r>
          </a:p>
          <a:p>
            <a:pPr rtl="0"/>
            <a:r>
              <a:rPr lang="en-US" dirty="0">
                <a:latin typeface="Meiryo UI" panose="020B0604030504040204" pitchFamily="50" charset="-128"/>
                <a:ea typeface="Meiryo UI" panose="020B0604030504040204" pitchFamily="50" charset="-128"/>
              </a:rPr>
              <a:t>今回はオルケディア錠についてご紹介させていただきます。</a:t>
            </a:r>
          </a:p>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A2969944-5C4F-48FE-9851-2862C0C82470}" type="slidenum">
              <a:rPr lang="en-US" altLang="ja-JP" smtClean="0"/>
              <a:t>1</a:t>
            </a:fld>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8CA5CC2-DF74-4CE3-8C11-B2350E1872DA}" type="slidenum">
              <a:rPr lang="zh-CN" altLang="en-US" smtClean="0"/>
              <a:t>2</a:t>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sz="1100" dirty="0">
                <a:latin typeface="Meiryo UI" panose="020B0604030504040204" pitchFamily="50" charset="-128"/>
                <a:ea typeface="Meiryo UI" panose="020B0604030504040204" pitchFamily="50" charset="-128"/>
              </a:rPr>
              <a:t>こちらはオルケディアの開発の経緯を図示したスライドとなっております。</a:t>
            </a:r>
            <a:endParaRPr kumimoji="1" lang="en-US" altLang="ja-JP" sz="1100" dirty="0">
              <a:latin typeface="Meiryo UI" panose="020B0604030504040204" pitchFamily="50" charset="-128"/>
              <a:ea typeface="Meiryo UI" panose="020B0604030504040204" pitchFamily="50" charset="-128"/>
            </a:endParaRPr>
          </a:p>
          <a:p>
            <a:pPr rtl="0"/>
            <a:endParaRPr kumimoji="1" lang="en-US" altLang="ja-JP"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2008年に発売されたシナカルセト塩酸塩(レグパラ、以降シナカルセト)はPTH、Ca、P　3つの検査値を低下させる唯一の2HPT(二次性副甲状腺機能亢進症)の治療薬として先生方から高いご評価をいただいて参りました。</a:t>
            </a:r>
            <a:endParaRPr kumimoji="1" lang="en-US" altLang="ja-JP"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有用なその効果の一方で、シナカルセトは強いCYP(チトクローム)P450 2D6阻害作用を有するため、三環系抗うつ薬やブチロフェノン系抗精神病薬等の血中濃度を上昇させる可能性があり、これらの薬剤との併用には十分注意しなければなりません。</a:t>
            </a:r>
            <a:endParaRPr kumimoji="1" lang="en-US" altLang="ja-JP"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また、上部消化管に対する副作用が一定の割合で発現します。これらの症状は患者さんの負担であると同時に、十分な効果を示す用量までシナカルセトを増量できない一因となっています。</a:t>
            </a:r>
            <a:endParaRPr kumimoji="1" lang="en-US" altLang="ja-JP" sz="1100" dirty="0">
              <a:latin typeface="Meiryo UI" panose="020B0604030504040204" pitchFamily="50" charset="-128"/>
              <a:ea typeface="Meiryo UI" panose="020B0604030504040204" pitchFamily="50" charset="-128"/>
            </a:endParaRPr>
          </a:p>
          <a:p>
            <a:pPr rtl="0"/>
            <a:endParaRPr kumimoji="1" lang="en-US" altLang="ja-JP"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そのため当社では、シナカルセトと有効性は同等で、上部消化管障害が軽減された、CYP阻害のない薬剤の開発を目指しました。</a:t>
            </a:r>
            <a:endParaRPr kumimoji="1" lang="en-US" altLang="ja-JP"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そしてこの度発売されたのが、シナカルセトの良い点はそのままに、シナカルセトの課題を解決する薬剤として開発されたオルケディア(一般名:エボカルセト)となっております。</a:t>
            </a:r>
            <a:endParaRPr kumimoji="1" lang="en-US" altLang="ja-JP" sz="1100" dirty="0">
              <a:latin typeface="Meiryo UI" panose="020B0604030504040204" pitchFamily="50" charset="-128"/>
              <a:ea typeface="Meiryo UI" panose="020B0604030504040204" pitchFamily="50" charset="-128"/>
            </a:endParaRPr>
          </a:p>
          <a:p>
            <a:pPr rtl="0"/>
            <a:endParaRPr kumimoji="1" lang="ja-JP" altLang="en-US"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【参考】</a:t>
            </a:r>
          </a:p>
          <a:p>
            <a:pPr rtl="0"/>
            <a:r>
              <a:rPr lang="en-US" sz="1100" dirty="0">
                <a:latin typeface="Meiryo UI" panose="020B0604030504040204" pitchFamily="50" charset="-128"/>
                <a:ea typeface="Meiryo UI" panose="020B0604030504040204" pitchFamily="50" charset="-128"/>
              </a:rPr>
              <a:t>シナカルセト中心のリンカー部分を環化させることで、CYP2D6の基質となる塩基性アミン(NH基)の周辺環境が立体的に妨げられ、CYP2D6阻害作用が軽減しています。</a:t>
            </a:r>
          </a:p>
          <a:p>
            <a:pPr rtl="0"/>
            <a:r>
              <a:rPr lang="en-US" sz="1100" dirty="0">
                <a:latin typeface="Meiryo UI" panose="020B0604030504040204" pitchFamily="50" charset="-128"/>
                <a:ea typeface="Meiryo UI" panose="020B0604030504040204" pitchFamily="50" charset="-128"/>
              </a:rPr>
              <a:t>また、ベンゼン環部位にカルボキシル基を導入させることで、代謝安定性が改善した結果、BAが向上しています。</a:t>
            </a:r>
            <a:endParaRPr kumimoji="1" lang="en-US" altLang="ja-JP" sz="1100" dirty="0">
              <a:latin typeface="Meiryo UI" panose="020B0604030504040204" pitchFamily="50" charset="-128"/>
              <a:ea typeface="Meiryo UI" panose="020B0604030504040204" pitchFamily="50" charset="-128"/>
            </a:endParaRPr>
          </a:p>
          <a:p>
            <a:pPr rtl="0"/>
            <a:endParaRPr kumimoji="1" lang="ja-JP" altLang="en-US"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脂溶性が高いと、代謝酵素の疎水性ポケットにはまりやすくなるので、代謝を受けやすくなります。</a:t>
            </a:r>
          </a:p>
          <a:p>
            <a:pPr rtl="0"/>
            <a:r>
              <a:rPr lang="en-US" sz="1100" dirty="0">
                <a:latin typeface="Meiryo UI" panose="020B0604030504040204" pitchFamily="50" charset="-128"/>
                <a:ea typeface="Meiryo UI" panose="020B0604030504040204" pitchFamily="50" charset="-128"/>
              </a:rPr>
              <a:t>脂溶性が下がることで、疎水性ポケットにはまりにくくなるので、代謝を受けるリスクが低下して代謝安定性が増します。</a:t>
            </a:r>
          </a:p>
          <a:p>
            <a:pPr rtl="0"/>
            <a:endParaRPr kumimoji="1" lang="ja-JP" altLang="en-US" sz="1100" dirty="0"/>
          </a:p>
        </p:txBody>
      </p:sp>
      <p:sp>
        <p:nvSpPr>
          <p:cNvPr id="4" name="スライド番号プレースホルダー 3"/>
          <p:cNvSpPr>
            <a:spLocks noGrp="1"/>
          </p:cNvSpPr>
          <p:nvPr>
            <p:ph type="sldNum" sz="quarter" idx="5"/>
          </p:nvPr>
        </p:nvSpPr>
        <p:spPr/>
        <p:txBody>
          <a:bodyPr rtlCol="0"/>
          <a:lstStyle/>
          <a:p>
            <a:pPr rtl="0"/>
            <a:fld id="{9B88F6C8-28C6-4665-BF0F-B4F005765F9A}" type="slidenum">
              <a:rPr kumimoji="1" lang="ja-JP" altLang="en-US" smtClean="0"/>
              <a:t>3</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sz="1100" dirty="0">
                <a:latin typeface="Meiryo UI" panose="020B0604030504040204" pitchFamily="50" charset="-128"/>
                <a:ea typeface="Meiryo UI" panose="020B0604030504040204" pitchFamily="50" charset="-128"/>
              </a:rPr>
              <a:t>こちらはオルケディアの開発の経緯を図示したスライドとなっております。</a:t>
            </a:r>
            <a:endParaRPr kumimoji="1" lang="en-US" altLang="ja-JP" sz="1100" dirty="0">
              <a:latin typeface="Meiryo UI" panose="020B0604030504040204" pitchFamily="50" charset="-128"/>
              <a:ea typeface="Meiryo UI" panose="020B0604030504040204" pitchFamily="50" charset="-128"/>
            </a:endParaRPr>
          </a:p>
          <a:p>
            <a:pPr rtl="0"/>
            <a:endParaRPr kumimoji="1" lang="en-US" altLang="ja-JP"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2008年に発売されたシナカルセト塩酸塩(レグパラ、以降シナカルセト)はPTH、Ca、P　3つの検査値を低下させる唯一の2HPT(二次性副甲状腺機能亢進症)の治療薬として先生方から高いご評価をいただいて参りました。</a:t>
            </a:r>
            <a:endParaRPr kumimoji="1" lang="en-US" altLang="ja-JP"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有用なその効果の一方で、シナカルセトは強いCYP(チトクローム)P450 2D6阻害作用を有するため、三環系抗うつ薬やブチロフェノン系抗精神病薬等の血中濃度を上昇させる可能性があり、これらの薬剤との併用には十分注意しなければなりません。</a:t>
            </a:r>
            <a:endParaRPr kumimoji="1" lang="en-US" altLang="ja-JP"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また、上部消化管に対する副作用が一定の割合で発現します。これらの症状は患者さんの負担であると同時に、十分な効果を示す用量までシナカルセトを増量できない一因となっています。</a:t>
            </a:r>
            <a:endParaRPr kumimoji="1" lang="en-US" altLang="ja-JP" sz="1100" dirty="0">
              <a:latin typeface="Meiryo UI" panose="020B0604030504040204" pitchFamily="50" charset="-128"/>
              <a:ea typeface="Meiryo UI" panose="020B0604030504040204" pitchFamily="50" charset="-128"/>
            </a:endParaRPr>
          </a:p>
          <a:p>
            <a:pPr rtl="0"/>
            <a:endParaRPr kumimoji="1" lang="en-US" altLang="ja-JP"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そのため当社では、シナカルセトと有効性は同等で、上部消化管障害が軽減された、CYP阻害のない薬剤の開発を目指しました。</a:t>
            </a:r>
            <a:endParaRPr kumimoji="1" lang="en-US" altLang="ja-JP"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そしてこの度発売されたのが、シナカルセトの良い点はそのままに、シナカルセトの課題を解決する薬剤として開発されたオルケディア(一般名:エボカルセト)となっております。</a:t>
            </a:r>
            <a:endParaRPr kumimoji="1" lang="en-US" altLang="ja-JP" sz="1100" dirty="0">
              <a:latin typeface="Meiryo UI" panose="020B0604030504040204" pitchFamily="50" charset="-128"/>
              <a:ea typeface="Meiryo UI" panose="020B0604030504040204" pitchFamily="50" charset="-128"/>
            </a:endParaRPr>
          </a:p>
          <a:p>
            <a:pPr rtl="0"/>
            <a:endParaRPr kumimoji="1" lang="ja-JP" altLang="en-US"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【参考】</a:t>
            </a:r>
          </a:p>
          <a:p>
            <a:pPr rtl="0"/>
            <a:r>
              <a:rPr lang="en-US" sz="1100" dirty="0">
                <a:latin typeface="Meiryo UI" panose="020B0604030504040204" pitchFamily="50" charset="-128"/>
                <a:ea typeface="Meiryo UI" panose="020B0604030504040204" pitchFamily="50" charset="-128"/>
              </a:rPr>
              <a:t>シナカルセト中心のリンカー部分を環化させることで、CYP2D6の基質となる塩基性アミン(NH基)の周辺環境が立体的に妨げられ、CYP2D6阻害作用が軽減しています。</a:t>
            </a:r>
          </a:p>
          <a:p>
            <a:pPr rtl="0"/>
            <a:r>
              <a:rPr lang="en-US" sz="1100" dirty="0">
                <a:latin typeface="Meiryo UI" panose="020B0604030504040204" pitchFamily="50" charset="-128"/>
                <a:ea typeface="Meiryo UI" panose="020B0604030504040204" pitchFamily="50" charset="-128"/>
              </a:rPr>
              <a:t>また、ベンゼン環部位にカルボキシル基を導入させることで、代謝安定性が改善した結果、BAが向上しています。</a:t>
            </a:r>
            <a:endParaRPr kumimoji="1" lang="en-US" altLang="ja-JP" sz="1100" dirty="0">
              <a:latin typeface="Meiryo UI" panose="020B0604030504040204" pitchFamily="50" charset="-128"/>
              <a:ea typeface="Meiryo UI" panose="020B0604030504040204" pitchFamily="50" charset="-128"/>
            </a:endParaRPr>
          </a:p>
          <a:p>
            <a:pPr rtl="0"/>
            <a:endParaRPr kumimoji="1" lang="ja-JP" altLang="en-US" sz="1100" dirty="0">
              <a:latin typeface="Meiryo UI" panose="020B0604030504040204" pitchFamily="50" charset="-128"/>
              <a:ea typeface="Meiryo UI" panose="020B0604030504040204" pitchFamily="50" charset="-128"/>
            </a:endParaRPr>
          </a:p>
          <a:p>
            <a:pPr rtl="0"/>
            <a:r>
              <a:rPr lang="en-US" sz="1100" dirty="0">
                <a:latin typeface="Meiryo UI" panose="020B0604030504040204" pitchFamily="50" charset="-128"/>
                <a:ea typeface="Meiryo UI" panose="020B0604030504040204" pitchFamily="50" charset="-128"/>
              </a:rPr>
              <a:t>脂溶性が高いと、代謝酵素の疎水性ポケットにはまりやすくなるので、代謝を受けやすくなります。</a:t>
            </a:r>
          </a:p>
          <a:p>
            <a:pPr rtl="0"/>
            <a:r>
              <a:rPr lang="en-US" sz="1100" dirty="0">
                <a:latin typeface="Meiryo UI" panose="020B0604030504040204" pitchFamily="50" charset="-128"/>
                <a:ea typeface="Meiryo UI" panose="020B0604030504040204" pitchFamily="50" charset="-128"/>
              </a:rPr>
              <a:t>脂溶性が下がることで、疎水性ポケットにはまりにくくなるので、代謝を受けるリスクが低下して代謝安定性が増します。</a:t>
            </a:r>
          </a:p>
          <a:p>
            <a:pPr rtl="0"/>
            <a:endParaRPr kumimoji="1" lang="ja-JP" altLang="en-US" sz="1100" dirty="0"/>
          </a:p>
        </p:txBody>
      </p:sp>
      <p:sp>
        <p:nvSpPr>
          <p:cNvPr id="4" name="スライド番号プレースホルダー 3"/>
          <p:cNvSpPr>
            <a:spLocks noGrp="1"/>
          </p:cNvSpPr>
          <p:nvPr>
            <p:ph type="sldNum" sz="quarter" idx="5"/>
          </p:nvPr>
        </p:nvSpPr>
        <p:spPr/>
        <p:txBody>
          <a:bodyPr rtlCol="0"/>
          <a:lstStyle/>
          <a:p>
            <a:pPr rtl="0"/>
            <a:fld id="{9B88F6C8-28C6-4665-BF0F-B4F005765F9A}" type="slidenum">
              <a:rPr kumimoji="1" lang="ja-JP" altLang="en-US" smtClean="0"/>
              <a:t>10</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eaLnBrk="1"/>
            <a:r>
              <a:rPr lang="en-US" dirty="0">
                <a:latin typeface="Meiryo UI" panose="020B0604030504040204" pitchFamily="50" charset="-128"/>
                <a:ea typeface="Meiryo UI" panose="020B0604030504040204" pitchFamily="50" charset="-128"/>
              </a:rPr>
              <a:t>こちらが本試験の安全性の結果です。</a:t>
            </a:r>
            <a:endParaRPr lang="en-US" altLang="ja-JP" dirty="0">
              <a:latin typeface="Meiryo UI" panose="020B0604030504040204" pitchFamily="50" charset="-128"/>
              <a:ea typeface="Meiryo UI" panose="020B0604030504040204" pitchFamily="50" charset="-128"/>
            </a:endParaRPr>
          </a:p>
          <a:p>
            <a:pPr marL="0" lvl="0" indent="0" algn="just" rtl="0" eaLnBrk="1">
              <a:spcBef>
                <a:spcPts val="600"/>
              </a:spcBef>
              <a:buClr>
                <a:srgbClr val="006AB6"/>
              </a:buClr>
              <a:buFont typeface="Wingdings" panose="05000000000000000000" pitchFamily="2" charset="2"/>
              <a:buNone/>
              <a:defRPr/>
            </a:pPr>
            <a:r>
              <a:rPr lang="en-US" sz="12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副作用(因果関係の否定できない有害事象)は、オルケディア群で317例中142例(44.8%</a:t>
            </a:r>
            <a:r>
              <a:rPr lang="en-US" sz="1200" b="0" i="0" u="none" strike="noStrike" kern="1200" cap="none" spc="-600" normalizeH="0" noProof="0" dirty="0">
                <a:ln>
                  <a:noFill/>
                </a:ln>
                <a:solidFill>
                  <a:prstClr val="black"/>
                </a:solidFill>
                <a:effectLst/>
                <a:uLnTx/>
                <a:uFillTx/>
                <a:latin typeface="Meiryo UI" panose="020B0604030504040204" pitchFamily="50" charset="-128"/>
                <a:ea typeface="Meiryo UI" panose="020B0604030504040204" pitchFamily="50" charset="-128"/>
              </a:rPr>
              <a:t>)</a:t>
            </a:r>
            <a:r>
              <a:rPr lang="en-US" sz="12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、シナカルセト群で317例中186例(58.7%)に発現しました。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lvl="0" indent="0" algn="just" rtl="0" eaLnBrk="1">
              <a:spcBef>
                <a:spcPts val="600"/>
              </a:spcBef>
              <a:buClr>
                <a:srgbClr val="006AB6"/>
              </a:buClr>
              <a:buFont typeface="Wingdings" panose="05000000000000000000" pitchFamily="2" charset="2"/>
              <a:buNone/>
              <a:defRPr/>
            </a:pPr>
            <a:r>
              <a:rPr lang="en-US" sz="12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主な副作用は、オルケディア群では、補正カルシウム減少37例(11.7%</a:t>
            </a:r>
            <a:r>
              <a:rPr lang="en-US" sz="1200" b="0" i="0" u="none" strike="noStrike" kern="1200" cap="none" spc="-600" normalizeH="0" noProof="0" dirty="0">
                <a:ln>
                  <a:noFill/>
                </a:ln>
                <a:solidFill>
                  <a:prstClr val="black"/>
                </a:solidFill>
                <a:effectLst/>
                <a:uLnTx/>
                <a:uFillTx/>
                <a:latin typeface="Meiryo UI" panose="020B0604030504040204" pitchFamily="50" charset="-128"/>
                <a:ea typeface="Meiryo UI" panose="020B0604030504040204" pitchFamily="50" charset="-128"/>
              </a:rPr>
              <a:t>)</a:t>
            </a:r>
            <a:r>
              <a:rPr lang="en-US" sz="12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、悪心16例(5.0%</a:t>
            </a:r>
            <a:r>
              <a:rPr lang="en-US" sz="1200" b="0" i="0" u="none" strike="noStrike" kern="1200" cap="none" spc="-600" normalizeH="0" noProof="0" dirty="0">
                <a:ln>
                  <a:noFill/>
                </a:ln>
                <a:solidFill>
                  <a:prstClr val="black"/>
                </a:solidFill>
                <a:effectLst/>
                <a:uLnTx/>
                <a:uFillTx/>
                <a:latin typeface="Meiryo UI" panose="020B0604030504040204" pitchFamily="50" charset="-128"/>
                <a:ea typeface="Meiryo UI" panose="020B0604030504040204" pitchFamily="50" charset="-128"/>
              </a:rPr>
              <a:t>)</a:t>
            </a:r>
            <a:r>
              <a:rPr lang="en-US" sz="12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でした。シナカルセト群では、補正カルシウム減少50例(15.8%</a:t>
            </a:r>
            <a:r>
              <a:rPr lang="en-US" sz="1200" b="0" i="0" u="none" strike="noStrike" kern="1200" cap="none" spc="-600" normalizeH="0" noProof="0" dirty="0">
                <a:ln>
                  <a:noFill/>
                </a:ln>
                <a:solidFill>
                  <a:prstClr val="black"/>
                </a:solidFill>
                <a:effectLst/>
                <a:uLnTx/>
                <a:uFillTx/>
                <a:latin typeface="Meiryo UI" panose="020B0604030504040204" pitchFamily="50" charset="-128"/>
                <a:ea typeface="Meiryo UI" panose="020B0604030504040204" pitchFamily="50" charset="-128"/>
              </a:rPr>
              <a:t>)、</a:t>
            </a:r>
            <a:r>
              <a:rPr lang="en-US" sz="12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悪心36例(11.4%</a:t>
            </a:r>
            <a:r>
              <a:rPr lang="en-US" sz="1200" b="0" i="0" u="none" strike="noStrike" kern="1200" cap="none" spc="-600" normalizeH="0" noProof="0" dirty="0">
                <a:ln>
                  <a:noFill/>
                </a:ln>
                <a:solidFill>
                  <a:prstClr val="black"/>
                </a:solidFill>
                <a:effectLst/>
                <a:uLnTx/>
                <a:uFillTx/>
                <a:latin typeface="Meiryo UI" panose="020B0604030504040204" pitchFamily="50" charset="-128"/>
                <a:ea typeface="Meiryo UI" panose="020B0604030504040204" pitchFamily="50" charset="-128"/>
              </a:rPr>
              <a:t>)、</a:t>
            </a:r>
            <a:r>
              <a:rPr lang="en-US" sz="12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腹部不快感29例(9.1%)、血中カルシウム減少24例(7.6%)、嘔吐19例(6.0%)でした。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lvl="0" indent="0" algn="just" rtl="0">
              <a:spcBef>
                <a:spcPts val="600"/>
              </a:spcBef>
              <a:buClr>
                <a:srgbClr val="006AB6"/>
              </a:buClr>
              <a:buFont typeface="Wingdings" panose="05000000000000000000" pitchFamily="2" charset="2"/>
              <a:buNone/>
              <a:defRPr/>
            </a:pPr>
            <a:r>
              <a:rPr lang="en-US" sz="1200" dirty="0">
                <a:solidFill>
                  <a:prstClr val="black"/>
                </a:solidFill>
                <a:latin typeface="Meiryo UI" panose="020B0604030504040204" pitchFamily="50" charset="-128"/>
                <a:ea typeface="Meiryo UI" panose="020B0604030504040204" pitchFamily="50" charset="-128"/>
              </a:rPr>
              <a:t>本試験において死亡に至った副作用は、オルケディア群の1例(0.3%)に認められました(急性膵炎)。</a:t>
            </a:r>
            <a:endParaRPr lang="en-US" altLang="ja-JP" sz="1200" dirty="0">
              <a:solidFill>
                <a:prstClr val="black"/>
              </a:solidFill>
              <a:latin typeface="Meiryo UI" panose="020B0604030504040204" pitchFamily="50" charset="-128"/>
              <a:ea typeface="Meiryo UI" panose="020B0604030504040204" pitchFamily="50" charset="-128"/>
            </a:endParaRPr>
          </a:p>
          <a:p>
            <a:pPr marL="0" lvl="0" indent="0" algn="just" rtl="0">
              <a:buClr>
                <a:srgbClr val="006AB6"/>
              </a:buClr>
              <a:buFont typeface="Wingdings" panose="05000000000000000000" pitchFamily="2" charset="2"/>
              <a:buNone/>
              <a:defRPr/>
            </a:pPr>
            <a:r>
              <a:rPr lang="en-US" sz="1200" dirty="0">
                <a:solidFill>
                  <a:prstClr val="black"/>
                </a:solidFill>
                <a:latin typeface="Meiryo UI" panose="020B0604030504040204" pitchFamily="50" charset="-128"/>
                <a:ea typeface="Meiryo UI" panose="020B0604030504040204" pitchFamily="50" charset="-128"/>
              </a:rPr>
              <a:t>重症度が高度と判定された副作用は、オルケディア群では3例、シナカルセト塩酸塩群では4例に発現しました。オルケディア群では急性膵炎、肝膿瘍、結腸癌が各1例に発現し、シナカルセト塩酸塩群では心房細動、シャント閉塞、低カルシウム血症、脳梗塞が各1例に発現しました。</a:t>
            </a:r>
            <a:endParaRPr lang="en-US" altLang="ja-JP" sz="1200" dirty="0">
              <a:solidFill>
                <a:prstClr val="black"/>
              </a:solidFill>
              <a:latin typeface="Meiryo UI" panose="020B0604030504040204" pitchFamily="50" charset="-128"/>
              <a:ea typeface="Meiryo UI" panose="020B0604030504040204" pitchFamily="50" charset="-128"/>
            </a:endParaRPr>
          </a:p>
          <a:p>
            <a:pPr marL="0" lvl="0" indent="0" algn="just" rtl="0">
              <a:buClr>
                <a:srgbClr val="006AB6"/>
              </a:buClr>
              <a:buFont typeface="Wingdings" panose="05000000000000000000" pitchFamily="2" charset="2"/>
              <a:buNone/>
              <a:defRPr/>
            </a:pPr>
            <a:r>
              <a:rPr lang="en-US" sz="1200" dirty="0">
                <a:solidFill>
                  <a:prstClr val="black"/>
                </a:solidFill>
                <a:latin typeface="Meiryo UI" panose="020B0604030504040204" pitchFamily="50" charset="-128"/>
                <a:ea typeface="Meiryo UI" panose="020B0604030504040204" pitchFamily="50" charset="-128"/>
              </a:rPr>
              <a:t>その他の重篤な副作用は、オルケディア群で8例(2.5%</a:t>
            </a:r>
            <a:r>
              <a:rPr lang="en-US" sz="1200" spc="-600" dirty="0">
                <a:solidFill>
                  <a:prstClr val="black"/>
                </a:solidFill>
                <a:latin typeface="Meiryo UI" panose="020B0604030504040204" pitchFamily="50" charset="-128"/>
                <a:ea typeface="Meiryo UI" panose="020B0604030504040204" pitchFamily="50" charset="-128"/>
              </a:rPr>
              <a:t>) </a:t>
            </a:r>
            <a:r>
              <a:rPr lang="en-US" sz="1200" dirty="0">
                <a:solidFill>
                  <a:prstClr val="black"/>
                </a:solidFill>
                <a:latin typeface="Meiryo UI" panose="020B0604030504040204" pitchFamily="50" charset="-128"/>
                <a:ea typeface="Meiryo UI" panose="020B0604030504040204" pitchFamily="50" charset="-128"/>
              </a:rPr>
              <a:t>、シナカルセト塩酸塩群で6例(1.9%)に発現しました。オルケディア群では、狭心症、うっ血性心不全、不整脈、頭位性回転性めまい、肝膿瘍、乳癌、結腸癌、節外性辺縁帯B細胞リンパ腫(MALT型)が各1例に発現しました。シナカルセト塩酸塩群では、うっ血性心不全、心房細動、頭位性回転性めまい、腹水、胃腸炎、脳梗塞が各1例に発現しました。</a:t>
            </a:r>
            <a:endParaRPr lang="en-US" altLang="ja-JP" sz="1200" dirty="0">
              <a:solidFill>
                <a:prstClr val="black"/>
              </a:solidFill>
              <a:latin typeface="Meiryo UI" panose="020B0604030504040204" pitchFamily="50" charset="-128"/>
              <a:ea typeface="Meiryo UI" panose="020B0604030504040204" pitchFamily="50" charset="-128"/>
            </a:endParaRPr>
          </a:p>
          <a:p>
            <a:pPr marL="0" lvl="0" indent="0" algn="just" rtl="0">
              <a:buClr>
                <a:srgbClr val="006AB6"/>
              </a:buClr>
              <a:buFont typeface="Wingdings" panose="05000000000000000000" pitchFamily="2" charset="2"/>
              <a:buNone/>
              <a:defRPr/>
            </a:pPr>
            <a:r>
              <a:rPr lang="en-US" sz="1200" dirty="0">
                <a:solidFill>
                  <a:prstClr val="black"/>
                </a:solidFill>
                <a:latin typeface="Meiryo UI" panose="020B0604030504040204" pitchFamily="50" charset="-128"/>
                <a:ea typeface="Meiryo UI" panose="020B0604030504040204" pitchFamily="50" charset="-128"/>
              </a:rPr>
              <a:t>重篤な有害事象以外のうち、治験薬投与を中止又は休薬した副作用は、オルケディア群の49例(15.5%)及びシナカルセト塩酸塩群の81例(25.6%)に発現しました。最も多く発現した副作用は、いずれの投与群でも補正カルシウム減少であり、オルケディア群では28例(8.8%)、シナカルセト塩酸塩群では43例(13.6%)に発現しました。</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defRPr/>
            </a:pPr>
            <a:fld id="{A2969944-5C4F-48FE-9851-2862C0C82470}" type="slidenum">
              <a:rPr lang="en-US" altLang="ja-JP" smtClean="0"/>
              <a:t>11</a:t>
            </a:fld>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dirty="0">
                <a:latin typeface="Meiryo UI" panose="020B0604030504040204" pitchFamily="50" charset="-128"/>
                <a:ea typeface="Meiryo UI" panose="020B0604030504040204" pitchFamily="50" charset="-128"/>
              </a:rPr>
              <a:t>本日の内容は以上です。ご清聴いただきありがとうございました。</a:t>
            </a:r>
          </a:p>
        </p:txBody>
      </p:sp>
      <p:sp>
        <p:nvSpPr>
          <p:cNvPr id="4" name="スライド番号プレースホルダー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3BB3FBBB-0617-2248-B23F-F1C1EFC7A82E}" type="slidenum">
              <a:rPr kumimoji="1" lang="ja-JP" altLang="en-US" sz="1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12</a:t>
            </a:fld>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12192000" cy="6858000"/>
          </a:xfrm>
          <a:prstGeom prst="rect">
            <a:avLst/>
          </a:prstGeom>
          <a:gradFill flip="none" rotWithShape="1">
            <a:gsLst>
              <a:gs pos="0">
                <a:srgbClr val="00BBB4">
                  <a:alpha val="0"/>
                </a:srgbClr>
              </a:gs>
              <a:gs pos="58000">
                <a:srgbClr val="FFFFFF">
                  <a:alpha val="19000"/>
                </a:srgbClr>
              </a:gs>
              <a:gs pos="100000">
                <a:srgbClr val="00BBB4">
                  <a:alpha val="19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タイトル 1"/>
          <p:cNvSpPr>
            <a:spLocks noGrp="1"/>
          </p:cNvSpPr>
          <p:nvPr>
            <p:ph type="title" hasCustomPrompt="1"/>
          </p:nvPr>
        </p:nvSpPr>
        <p:spPr>
          <a:xfrm>
            <a:off x="609600" y="2875220"/>
            <a:ext cx="10972800" cy="779334"/>
          </a:xfrm>
        </p:spPr>
        <p:txBody>
          <a:bodyPr>
            <a:noAutofit/>
          </a:bodyPr>
          <a:lstStyle>
            <a:lvl1pPr algn="l">
              <a:defRPr sz="5400" b="1" baseline="0">
                <a:solidFill>
                  <a:schemeClr val="accent3"/>
                </a:solidFill>
                <a:latin typeface="Arial" panose="020B0604020202020204" pitchFamily="34" charset="0"/>
                <a:ea typeface="+mj-ea"/>
                <a:cs typeface="Arial" panose="020B0604020202020204" pitchFamily="34" charset="0"/>
              </a:defRPr>
            </a:lvl1pPr>
          </a:lstStyle>
          <a:p>
            <a:r>
              <a:rPr lang="en-US" altLang="ja-JP" dirty="0"/>
              <a:t>Presentation Title</a:t>
            </a:r>
            <a:endParaRPr lang="en-US" dirty="0"/>
          </a:p>
        </p:txBody>
      </p:sp>
      <p:pic>
        <p:nvPicPr>
          <p:cNvPr id="3" name="図 2" descr="なみ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7005" r="2240" b="11437"/>
          <a:stretch>
            <a:fillRect/>
          </a:stretch>
        </p:blipFill>
        <p:spPr>
          <a:xfrm flipH="1" flipV="1">
            <a:off x="0" y="0"/>
            <a:ext cx="12192000" cy="2808515"/>
          </a:xfrm>
          <a:prstGeom prst="rect">
            <a:avLst/>
          </a:prstGeom>
        </p:spPr>
      </p:pic>
      <p:pic>
        <p:nvPicPr>
          <p:cNvPr id="5" name="図 4" descr="時計 が含まれている画像&#10;&#10;自動的に生成された説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1094" y="4449535"/>
            <a:ext cx="7061079" cy="140425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3" name="タイトル 1"/>
          <p:cNvSpPr>
            <a:spLocks noGrp="1"/>
          </p:cNvSpPr>
          <p:nvPr>
            <p:ph type="title" hasCustomPrompt="1"/>
          </p:nvPr>
        </p:nvSpPr>
        <p:spPr>
          <a:xfrm>
            <a:off x="0" y="69751"/>
            <a:ext cx="12192000" cy="779334"/>
          </a:xfrm>
        </p:spPr>
        <p:txBody>
          <a:bodyPr>
            <a:noAutofit/>
          </a:bodyPr>
          <a:lstStyle>
            <a:lvl1pPr algn="l">
              <a:defRPr sz="2800" b="1" baseline="0">
                <a:solidFill>
                  <a:schemeClr val="accent3"/>
                </a:solidFill>
                <a:latin typeface="Arial" panose="020B0604020202020204" pitchFamily="34" charset="0"/>
                <a:ea typeface="+mj-ea"/>
                <a:cs typeface="Arial" panose="020B0604020202020204" pitchFamily="34" charset="0"/>
              </a:defRPr>
            </a:lvl1pPr>
          </a:lstStyle>
          <a:p>
            <a:r>
              <a:rPr lang="en-US" altLang="ja-JP" dirty="0"/>
              <a:t>Title 28pt Arial</a:t>
            </a:r>
            <a:endParaRPr lang="en-US" dirty="0"/>
          </a:p>
        </p:txBody>
      </p:sp>
      <p:sp>
        <p:nvSpPr>
          <p:cNvPr id="4" name="二等辺三角形 3"/>
          <p:cNvSpPr/>
          <p:nvPr userDrawn="1"/>
        </p:nvSpPr>
        <p:spPr>
          <a:xfrm rot="5400000">
            <a:off x="-337457" y="5497286"/>
            <a:ext cx="1698171" cy="102325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 name="二等辺三角形 4"/>
          <p:cNvSpPr/>
          <p:nvPr userDrawn="1"/>
        </p:nvSpPr>
        <p:spPr>
          <a:xfrm rot="16200000">
            <a:off x="10831286" y="337457"/>
            <a:ext cx="1698171" cy="102325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3" name="タイトル 1"/>
          <p:cNvSpPr>
            <a:spLocks noGrp="1"/>
          </p:cNvSpPr>
          <p:nvPr>
            <p:ph type="title" hasCustomPrompt="1"/>
          </p:nvPr>
        </p:nvSpPr>
        <p:spPr>
          <a:xfrm>
            <a:off x="0" y="69751"/>
            <a:ext cx="12192000" cy="779334"/>
          </a:xfrm>
        </p:spPr>
        <p:txBody>
          <a:bodyPr>
            <a:noAutofit/>
          </a:bodyPr>
          <a:lstStyle>
            <a:lvl1pPr algn="l">
              <a:defRPr sz="2800" b="1" baseline="0">
                <a:solidFill>
                  <a:schemeClr val="tx1"/>
                </a:solidFill>
                <a:latin typeface="Arial" panose="020B0604020202020204" pitchFamily="34" charset="0"/>
                <a:ea typeface="+mj-ea"/>
                <a:cs typeface="Arial" panose="020B0604020202020204" pitchFamily="34" charset="0"/>
              </a:defRPr>
            </a:lvl1pPr>
          </a:lstStyle>
          <a:p>
            <a:r>
              <a:rPr lang="en-US" altLang="ja-JP" dirty="0"/>
              <a:t>Title 28pt Arial</a:t>
            </a:r>
            <a:endParaRPr lang="en-US" dirty="0"/>
          </a:p>
        </p:txBody>
      </p:sp>
      <p:pic>
        <p:nvPicPr>
          <p:cNvPr id="8" name="図 7" descr="ロゴ&#10;&#10;自動的に生成された説明"/>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1544" y="2843783"/>
            <a:ext cx="7168911" cy="117043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p>
        </p:txBody>
      </p:sp>
      <p:sp>
        <p:nvSpPr>
          <p:cNvPr id="3" name="日付プレースホルダー 2"/>
          <p:cNvSpPr>
            <a:spLocks noGrp="1"/>
          </p:cNvSpPr>
          <p:nvPr>
            <p:ph type="dt" sz="half" idx="10"/>
          </p:nvPr>
        </p:nvSpPr>
        <p:spPr/>
        <p:txBody>
          <a:bodyPr rtlCol="0"/>
          <a:lstStyle/>
          <a:p>
            <a:pPr rtl="0"/>
            <a:fld id="{0A365C64-DC89-45F5-8B59-4F3B1198B23A}" type="datetimeFigureOut">
              <a:rPr kumimoji="1" lang="ja-JP" altLang="en-US" smtClean="0"/>
              <a:t>2024/7/12</a:t>
            </a:fld>
            <a:endParaRPr kumimoji="1" lang="ja-JP" altLang="en-US" dirty="0"/>
          </a:p>
        </p:txBody>
      </p:sp>
      <p:sp>
        <p:nvSpPr>
          <p:cNvPr id="4" name="フッター プレースホルダー 3"/>
          <p:cNvSpPr>
            <a:spLocks noGrp="1"/>
          </p:cNvSpPr>
          <p:nvPr>
            <p:ph type="ftr" sz="quarter" idx="11"/>
          </p:nvPr>
        </p:nvSpPr>
        <p:spPr/>
        <p:txBody>
          <a:bodyPr rtlCol="0"/>
          <a:lstStyle/>
          <a:p>
            <a:pPr rtl="0"/>
            <a:endParaRPr kumimoji="1" lang="ja-JP" altLang="en-US" dirty="0"/>
          </a:p>
        </p:txBody>
      </p:sp>
      <p:sp>
        <p:nvSpPr>
          <p:cNvPr id="5" name="スライド番号プレースホルダー 4"/>
          <p:cNvSpPr>
            <a:spLocks noGrp="1"/>
          </p:cNvSpPr>
          <p:nvPr>
            <p:ph type="sldNum" sz="quarter" idx="12"/>
          </p:nvPr>
        </p:nvSpPr>
        <p:spPr/>
        <p:txBody>
          <a:bodyPr rtlCol="0"/>
          <a:lstStyle/>
          <a:p>
            <a:pPr rtl="0"/>
            <a:fld id="{330ABECC-E0B4-4630-A2C7-FF064E1B92A3}" type="slidenum">
              <a:rPr kumimoji="1" lang="ja-JP" altLang="en-US" smtClean="0"/>
              <a:t>‹#›</a:t>
            </a:fld>
            <a:endParaRPr kumimoji="1"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pic>
        <p:nvPicPr>
          <p:cNvPr id="4" name="図 3" descr="草, 屋外, 持つ, 男 が含まれている画像&#10;&#10;自動的に生成された説明"/>
          <p:cNvPicPr>
            <a:picLocks noChangeAspect="1"/>
          </p:cNvPicPr>
          <p:nvPr userDrawn="1"/>
        </p:nvPicPr>
        <p:blipFill rotWithShape="1">
          <a:blip r:embed="rId2" cstate="print">
            <a:extLst>
              <a:ext uri="{28A0092B-C50C-407E-A947-70E740481C1C}">
                <a14:useLocalDpi xmlns:a14="http://schemas.microsoft.com/office/drawing/2010/main" val="0"/>
              </a:ext>
            </a:extLst>
          </a:blip>
          <a:srcRect t="4197" b="37425"/>
          <a:stretch>
            <a:fillRect/>
          </a:stretch>
        </p:blipFill>
        <p:spPr>
          <a:xfrm>
            <a:off x="0" y="0"/>
            <a:ext cx="12192000" cy="5034305"/>
          </a:xfrm>
          <a:prstGeom prst="rect">
            <a:avLst/>
          </a:prstGeom>
        </p:spPr>
      </p:pic>
      <p:pic>
        <p:nvPicPr>
          <p:cNvPr id="5" name="図 4" descr="時計 が含まれている画像&#10;&#10;自動的に生成された説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5460" y="5257799"/>
            <a:ext cx="7061079" cy="140425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8" name="タイトル 1"/>
          <p:cNvSpPr>
            <a:spLocks noGrp="1"/>
          </p:cNvSpPr>
          <p:nvPr>
            <p:ph type="title"/>
          </p:nvPr>
        </p:nvSpPr>
        <p:spPr>
          <a:xfrm>
            <a:off x="240000" y="116712"/>
            <a:ext cx="10944000" cy="792000"/>
          </a:xfrm>
        </p:spPr>
        <p:txBody>
          <a:bodyPr rtlCol="0">
            <a:normAutofit/>
          </a:bodyPr>
          <a:lstStyle>
            <a:lvl1pPr algn="l">
              <a:defRPr sz="2800" b="1" baseline="0">
                <a:solidFill>
                  <a:schemeClr val="tx1"/>
                </a:solidFill>
                <a:latin typeface="+mj-lt"/>
                <a:ea typeface="+mj-ea"/>
                <a:cs typeface="メイリオ" panose="020B0604030504040204" pitchFamily="50" charset="-128"/>
              </a:defRPr>
            </a:lvl1pPr>
          </a:lstStyle>
          <a:p>
            <a:pPr rtl="0"/>
            <a:r>
              <a:rPr lang="en-US"/>
              <a:t>マスター タイトルの書式設定</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3E2D78B-6E55-47AA-9FD1-48068FD36EDA}"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D4377C-8F13-4108-8962-CA1E5E81F591}"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B">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715" imgH="5715" progId="TCLayout.ActiveDocument.1">
                  <p:embed/>
                </p:oleObj>
              </mc:Choice>
              <mc:Fallback>
                <p:oleObj name="think-cell 幻灯片" r:id="rId3" imgW="5715" imgH="5715" progId="TCLayout.ActiveDocument.1">
                  <p:embed/>
                  <p:pic>
                    <p:nvPicPr>
                      <p:cNvPr id="2" name="对象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灯片编号占位符 5"/>
          <p:cNvSpPr txBox="1"/>
          <p:nvPr userDrawn="1"/>
        </p:nvSpPr>
        <p:spPr>
          <a:xfrm>
            <a:off x="9228137" y="6400798"/>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A9B6-0D0E-46D7-A7EB-87B79EBC7099}" type="slidenum">
              <a:rPr lang="zh-CN" altLang="en-US" smtClean="0"/>
              <a:t>‹#›</a:t>
            </a:fld>
            <a:endParaRPr lang="zh-CN" altLang="en-US" dirty="0"/>
          </a:p>
        </p:txBody>
      </p:sp>
      <p:sp>
        <p:nvSpPr>
          <p:cNvPr id="8" name="文本占位符 7"/>
          <p:cNvSpPr>
            <a:spLocks noGrp="1"/>
          </p:cNvSpPr>
          <p:nvPr>
            <p:ph type="body" sz="quarter" idx="10"/>
          </p:nvPr>
        </p:nvSpPr>
        <p:spPr>
          <a:xfrm>
            <a:off x="334963" y="6308724"/>
            <a:ext cx="10574337" cy="549275"/>
          </a:xfrm>
          <a:prstGeom prst="rect">
            <a:avLst/>
          </a:prstGeom>
        </p:spPr>
        <p:txBody>
          <a:bodyPr anchor="b"/>
          <a:lstStyle>
            <a:lvl1pPr marL="0" indent="0">
              <a:lnSpc>
                <a:spcPct val="100000"/>
              </a:lnSpc>
              <a:spcBef>
                <a:spcPts val="0"/>
              </a:spcBef>
              <a:buNone/>
              <a:defRPr sz="1000"/>
            </a:lvl1pPr>
          </a:lstStyle>
          <a:p>
            <a:pPr lvl="0"/>
            <a:r>
              <a:rPr lang="zh-CN" altLang="en-US" dirty="0"/>
              <a:t>单击此处编辑母版文本样式</a:t>
            </a:r>
          </a:p>
        </p:txBody>
      </p:sp>
      <p:sp>
        <p:nvSpPr>
          <p:cNvPr id="10" name="标题 9"/>
          <p:cNvSpPr>
            <a:spLocks noGrp="1"/>
          </p:cNvSpPr>
          <p:nvPr>
            <p:ph type="title"/>
          </p:nvPr>
        </p:nvSpPr>
        <p:spPr>
          <a:xfrm>
            <a:off x="700110" y="375547"/>
            <a:ext cx="10661148" cy="628654"/>
          </a:xfrm>
        </p:spPr>
        <p:txBody>
          <a:bodyPr anchor="b">
            <a:normAutofit/>
          </a:bodyPr>
          <a:lstStyle>
            <a:lvl1pPr>
              <a:lnSpc>
                <a:spcPct val="100000"/>
              </a:lnSpc>
              <a:defRPr sz="2200" baseline="0">
                <a:solidFill>
                  <a:srgbClr val="0051A1"/>
                </a:solidFill>
              </a:defRPr>
            </a:lvl1pPr>
          </a:lstStyle>
          <a:p>
            <a:r>
              <a:rPr lang="zh-CN" altLang="en-US" dirty="0"/>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灯片编号占位符 5"/>
          <p:cNvSpPr txBox="1"/>
          <p:nvPr userDrawn="1"/>
        </p:nvSpPr>
        <p:spPr>
          <a:xfrm>
            <a:off x="9228137" y="6400798"/>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A9B6-0D0E-46D7-A7EB-87B79EBC7099}" type="slidenum">
              <a:rPr lang="zh-CN" altLang="en-US" smtClean="0"/>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ユーザー設定レイアウト">
    <p:spTree>
      <p:nvGrpSpPr>
        <p:cNvPr id="1" name=""/>
        <p:cNvGrpSpPr/>
        <p:nvPr/>
      </p:nvGrpSpPr>
      <p:grpSpPr>
        <a:xfrm>
          <a:off x="0" y="0"/>
          <a:ext cx="0" cy="0"/>
          <a:chOff x="0" y="0"/>
          <a:chExt cx="0" cy="0"/>
        </a:xfrm>
      </p:grpSpPr>
      <p:pic>
        <p:nvPicPr>
          <p:cNvPr id="7" name="図 6" descr="草, 屋外, 持つ, 男 が含まれている画像&#10;&#10;自動的に生成された説明"/>
          <p:cNvPicPr>
            <a:picLocks noChangeAspect="1"/>
          </p:cNvPicPr>
          <p:nvPr userDrawn="1"/>
        </p:nvPicPr>
        <p:blipFill rotWithShape="1">
          <a:blip r:embed="rId2" cstate="print">
            <a:extLst>
              <a:ext uri="{28A0092B-C50C-407E-A947-70E740481C1C}">
                <a14:useLocalDpi xmlns:a14="http://schemas.microsoft.com/office/drawing/2010/main" val="0"/>
              </a:ext>
            </a:extLst>
          </a:blip>
          <a:srcRect t="4197" b="37425"/>
          <a:stretch>
            <a:fillRect/>
          </a:stretch>
        </p:blipFill>
        <p:spPr>
          <a:xfrm>
            <a:off x="0" y="0"/>
            <a:ext cx="12192000" cy="5034305"/>
          </a:xfrm>
          <a:prstGeom prst="rect">
            <a:avLst/>
          </a:prstGeom>
        </p:spPr>
      </p:pic>
      <p:pic>
        <p:nvPicPr>
          <p:cNvPr id="8" name="図 7" descr="時計 が含まれている画像&#10;&#10;自動的に生成された説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5460" y="5257799"/>
            <a:ext cx="7061079" cy="14042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pic>
        <p:nvPicPr>
          <p:cNvPr id="4" name="図 3" descr="草, 屋外, 持つ, 男 が含まれている画像&#10;&#10;自動的に生成された説明"/>
          <p:cNvPicPr>
            <a:picLocks noChangeAspect="1"/>
          </p:cNvPicPr>
          <p:nvPr userDrawn="1"/>
        </p:nvPicPr>
        <p:blipFill rotWithShape="1">
          <a:blip r:embed="rId2" cstate="print">
            <a:extLst>
              <a:ext uri="{28A0092B-C50C-407E-A947-70E740481C1C}">
                <a14:useLocalDpi xmlns:a14="http://schemas.microsoft.com/office/drawing/2010/main" val="0"/>
              </a:ext>
            </a:extLst>
          </a:blip>
          <a:srcRect t="4197" b="37425"/>
          <a:stretch>
            <a:fillRect/>
          </a:stretch>
        </p:blipFill>
        <p:spPr>
          <a:xfrm>
            <a:off x="0" y="0"/>
            <a:ext cx="12192000" cy="5034305"/>
          </a:xfrm>
          <a:prstGeom prst="rect">
            <a:avLst/>
          </a:prstGeom>
        </p:spPr>
      </p:pic>
      <p:pic>
        <p:nvPicPr>
          <p:cNvPr id="5" name="図 4" descr="時計 が含まれている画像&#10;&#10;自動的に生成された説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5460" y="5257799"/>
            <a:ext cx="7061079" cy="140425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pic>
        <p:nvPicPr>
          <p:cNvPr id="5" name="図 4" descr="時計 が含まれている画像&#10;&#10;自動的に生成された説明"/>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5460" y="5257799"/>
            <a:ext cx="7061079" cy="1404257"/>
          </a:xfrm>
          <a:prstGeom prst="rect">
            <a:avLst/>
          </a:prstGeom>
        </p:spPr>
      </p:pic>
      <p:pic>
        <p:nvPicPr>
          <p:cNvPr id="4" name="図 3" descr="ダイアグラム が含まれている画像&#10;&#10;自動的に生成された説明"/>
          <p:cNvPicPr>
            <a:picLocks noChangeAspect="1"/>
          </p:cNvPicPr>
          <p:nvPr userDrawn="1"/>
        </p:nvPicPr>
        <p:blipFill rotWithShape="1">
          <a:blip r:embed="rId3">
            <a:extLst>
              <a:ext uri="{28A0092B-C50C-407E-A947-70E740481C1C}">
                <a14:useLocalDpi xmlns:a14="http://schemas.microsoft.com/office/drawing/2010/main" val="0"/>
              </a:ext>
            </a:extLst>
          </a:blip>
          <a:srcRect l="14636" t="24723" b="29879"/>
          <a:stretch>
            <a:fillRect/>
          </a:stretch>
        </p:blipFill>
        <p:spPr>
          <a:xfrm>
            <a:off x="0" y="-1"/>
            <a:ext cx="12192000" cy="501588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14" name="正方形/長方形 13"/>
          <p:cNvSpPr/>
          <p:nvPr userDrawn="1"/>
        </p:nvSpPr>
        <p:spPr>
          <a:xfrm>
            <a:off x="0" y="6578038"/>
            <a:ext cx="12192000" cy="297962"/>
          </a:xfrm>
          <a:prstGeom prst="rect">
            <a:avLst/>
          </a:prstGeom>
          <a:solidFill>
            <a:schemeClr val="accent3"/>
          </a:solidFill>
          <a:ln>
            <a:noFill/>
          </a:ln>
        </p:spPr>
        <p:txBody>
          <a:bodyPr wrap="square" bIns="3600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タイトル 2"/>
          <p:cNvSpPr txBox="1"/>
          <p:nvPr userDrawn="1"/>
        </p:nvSpPr>
        <p:spPr>
          <a:xfrm>
            <a:off x="0" y="0"/>
            <a:ext cx="12192000" cy="864000"/>
          </a:xfrm>
          <a:prstGeom prst="rect">
            <a:avLst/>
          </a:prstGeom>
          <a:solidFill>
            <a:schemeClr val="accent3"/>
          </a:solidFill>
          <a:ln>
            <a:noFill/>
          </a:ln>
        </p:spPr>
        <p:txBody>
          <a:bodyPr wrap="square" lIns="360000" bIns="36000" rtlCol="0" anchor="b">
            <a:noAutofit/>
          </a:bodyPr>
          <a:lstStyle>
            <a:defPPr>
              <a:defRPr lang="ja-JP"/>
            </a:defPPr>
            <a:lvl1pPr algn="ctr">
              <a:defRPr sz="1400" b="1">
                <a:solidFill>
                  <a:schemeClr val="bg1"/>
                </a:solidFill>
                <a:latin typeface="メイリオ" panose="020B0604030504040204" pitchFamily="50" charset="-128"/>
                <a:ea typeface="メイリオ"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a:spLocks noGrp="1"/>
          </p:cNvSpPr>
          <p:nvPr>
            <p:ph type="title" hasCustomPrompt="1"/>
          </p:nvPr>
        </p:nvSpPr>
        <p:spPr>
          <a:xfrm>
            <a:off x="609600" y="84667"/>
            <a:ext cx="10972800" cy="779334"/>
          </a:xfrm>
        </p:spPr>
        <p:txBody>
          <a:bodyPr>
            <a:noAutofit/>
          </a:bodyPr>
          <a:lstStyle>
            <a:lvl1pPr algn="l">
              <a:defRPr sz="2800" b="1" baseline="0">
                <a:solidFill>
                  <a:schemeClr val="bg1"/>
                </a:solidFill>
                <a:latin typeface="Arial" panose="020B0604020202020204" pitchFamily="34" charset="0"/>
                <a:ea typeface="+mj-ea"/>
                <a:cs typeface="Arial" panose="020B0604020202020204" pitchFamily="34" charset="0"/>
              </a:defRPr>
            </a:lvl1pPr>
          </a:lstStyle>
          <a:p>
            <a:r>
              <a:rPr lang="en-US" dirty="0"/>
              <a:t>Title 28pt Arial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2" name="矩形 1"/>
          <p:cNvSpPr/>
          <p:nvPr userDrawn="1"/>
        </p:nvSpPr>
        <p:spPr>
          <a:xfrm>
            <a:off x="0" y="6311900"/>
            <a:ext cx="12192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a:p>
        </p:txBody>
      </p:sp>
      <p:sp>
        <p:nvSpPr>
          <p:cNvPr id="14" name="正方形/長方形 13"/>
          <p:cNvSpPr/>
          <p:nvPr userDrawn="1"/>
        </p:nvSpPr>
        <p:spPr>
          <a:xfrm>
            <a:off x="0" y="6578038"/>
            <a:ext cx="12192000" cy="297962"/>
          </a:xfrm>
          <a:prstGeom prst="rect">
            <a:avLst/>
          </a:prstGeom>
          <a:noFill/>
          <a:ln>
            <a:noFill/>
          </a:ln>
        </p:spPr>
        <p:txBody>
          <a:bodyPr wrap="square" bIns="3600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タイトル 2"/>
          <p:cNvSpPr txBox="1"/>
          <p:nvPr userDrawn="1"/>
        </p:nvSpPr>
        <p:spPr>
          <a:xfrm>
            <a:off x="0" y="0"/>
            <a:ext cx="12192000" cy="864000"/>
          </a:xfrm>
          <a:prstGeom prst="rect">
            <a:avLst/>
          </a:prstGeom>
          <a:solidFill>
            <a:schemeClr val="accent3"/>
          </a:solidFill>
          <a:ln>
            <a:noFill/>
          </a:ln>
        </p:spPr>
        <p:txBody>
          <a:bodyPr wrap="square" lIns="360000" bIns="36000" rtlCol="0" anchor="b">
            <a:noAutofit/>
          </a:bodyPr>
          <a:lstStyle>
            <a:defPPr>
              <a:defRPr lang="ja-JP"/>
            </a:defPPr>
            <a:lvl1pPr algn="ctr">
              <a:defRPr sz="1400" b="1">
                <a:solidFill>
                  <a:schemeClr val="bg1"/>
                </a:solidFill>
                <a:latin typeface="メイリオ" panose="020B0604030504040204" pitchFamily="50" charset="-128"/>
                <a:ea typeface="メイリオ"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a:spLocks noGrp="1"/>
          </p:cNvSpPr>
          <p:nvPr>
            <p:ph type="title" hasCustomPrompt="1"/>
          </p:nvPr>
        </p:nvSpPr>
        <p:spPr>
          <a:xfrm>
            <a:off x="0" y="0"/>
            <a:ext cx="11582400" cy="864001"/>
          </a:xfrm>
        </p:spPr>
        <p:txBody>
          <a:bodyPr>
            <a:noAutofit/>
          </a:bodyPr>
          <a:lstStyle>
            <a:lvl1pPr algn="l">
              <a:defRPr sz="2400" b="1" baseline="0">
                <a:solidFill>
                  <a:schemeClr val="bg1"/>
                </a:solidFill>
                <a:latin typeface="Arial" panose="020B0604020202020204" pitchFamily="34" charset="0"/>
                <a:ea typeface="+mj-ea"/>
                <a:cs typeface="Arial" panose="020B0604020202020204" pitchFamily="34" charset="0"/>
              </a:defRPr>
            </a:lvl1pPr>
          </a:lstStyle>
          <a:p>
            <a:r>
              <a:rPr lang="en-US" altLang="ja-JP" dirty="0"/>
              <a:t>Title 28pt Arial</a:t>
            </a:r>
            <a:endParaRPr lang="en-US" dirty="0"/>
          </a:p>
        </p:txBody>
      </p:sp>
      <p:pic>
        <p:nvPicPr>
          <p:cNvPr id="3" name="図 2" descr="時計 が含まれている画像&#10;&#10;自動的に生成された説明"/>
          <p:cNvPicPr>
            <a:picLocks noChangeAspect="1"/>
          </p:cNvPicPr>
          <p:nvPr userDrawn="1"/>
        </p:nvPicPr>
        <p:blipFill rotWithShape="1">
          <a:blip r:embed="rId2" cstate="print">
            <a:extLst>
              <a:ext uri="{28A0092B-C50C-407E-A947-70E740481C1C}">
                <a14:useLocalDpi xmlns:a14="http://schemas.microsoft.com/office/drawing/2010/main" val="0"/>
              </a:ext>
            </a:extLst>
          </a:blip>
          <a:srcRect r="79643"/>
          <a:stretch>
            <a:fillRect/>
          </a:stretch>
        </p:blipFill>
        <p:spPr>
          <a:xfrm>
            <a:off x="11299375" y="149981"/>
            <a:ext cx="740229" cy="72314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2"/>
          <a:srcRect l="50000"/>
          <a:stretch>
            <a:fillRect/>
          </a:stretch>
        </p:blipFill>
        <p:spPr>
          <a:xfrm>
            <a:off x="-484743" y="0"/>
            <a:ext cx="3486912" cy="6858000"/>
          </a:xfrm>
          <a:prstGeom prst="rect">
            <a:avLst/>
          </a:prstGeom>
        </p:spPr>
      </p:pic>
      <p:sp>
        <p:nvSpPr>
          <p:cNvPr id="3" name="タイトル 1"/>
          <p:cNvSpPr>
            <a:spLocks noGrp="1"/>
          </p:cNvSpPr>
          <p:nvPr>
            <p:ph type="title" hasCustomPrompt="1"/>
          </p:nvPr>
        </p:nvSpPr>
        <p:spPr>
          <a:xfrm>
            <a:off x="0" y="3039333"/>
            <a:ext cx="3486912" cy="779334"/>
          </a:xfrm>
        </p:spPr>
        <p:txBody>
          <a:bodyPr>
            <a:noAutofit/>
          </a:bodyPr>
          <a:lstStyle>
            <a:lvl1pPr algn="l">
              <a:defRPr sz="2800" b="1" baseline="0">
                <a:solidFill>
                  <a:schemeClr val="bg1"/>
                </a:solidFill>
                <a:latin typeface="Arial" panose="020B0604020202020204" pitchFamily="34" charset="0"/>
                <a:ea typeface="+mj-ea"/>
                <a:cs typeface="Arial" panose="020B0604020202020204" pitchFamily="34" charset="0"/>
              </a:defRPr>
            </a:lvl1pPr>
          </a:lstStyle>
          <a:p>
            <a:r>
              <a:rPr lang="en-US" altLang="ja-JP" dirty="0"/>
              <a:t>Click to edit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2"/>
          <a:srcRect l="50000"/>
          <a:stretch>
            <a:fillRect/>
          </a:stretch>
        </p:blipFill>
        <p:spPr>
          <a:xfrm>
            <a:off x="0" y="0"/>
            <a:ext cx="3486912" cy="6858000"/>
          </a:xfrm>
          <a:prstGeom prst="rect">
            <a:avLst/>
          </a:prstGeom>
        </p:spPr>
      </p:pic>
      <p:sp>
        <p:nvSpPr>
          <p:cNvPr id="3" name="タイトル 1"/>
          <p:cNvSpPr>
            <a:spLocks noGrp="1"/>
          </p:cNvSpPr>
          <p:nvPr>
            <p:ph type="title" hasCustomPrompt="1"/>
          </p:nvPr>
        </p:nvSpPr>
        <p:spPr>
          <a:xfrm>
            <a:off x="0" y="3039333"/>
            <a:ext cx="3486912" cy="779334"/>
          </a:xfrm>
        </p:spPr>
        <p:txBody>
          <a:bodyPr>
            <a:noAutofit/>
          </a:bodyPr>
          <a:lstStyle>
            <a:lvl1pPr algn="l">
              <a:defRPr sz="2800" b="1" baseline="0">
                <a:solidFill>
                  <a:schemeClr val="bg1"/>
                </a:solidFill>
                <a:latin typeface="Arial" panose="020B0604020202020204" pitchFamily="34" charset="0"/>
                <a:ea typeface="+mj-ea"/>
                <a:cs typeface="Arial" panose="020B0604020202020204" pitchFamily="34" charset="0"/>
              </a:defRPr>
            </a:lvl1pPr>
          </a:lstStyle>
          <a:p>
            <a:r>
              <a:rPr lang="en-US" altLang="ja-JP" dirty="0"/>
              <a:t>Click to edit title</a:t>
            </a:r>
            <a:endParaRPr lang="en-US" dirty="0"/>
          </a:p>
        </p:txBody>
      </p:sp>
      <p:pic>
        <p:nvPicPr>
          <p:cNvPr id="4" name="図 3" descr="時計 が含まれている画像&#10;&#10;自動的に生成された説明"/>
          <p:cNvPicPr>
            <a:picLocks noChangeAspect="1"/>
          </p:cNvPicPr>
          <p:nvPr userDrawn="1"/>
        </p:nvPicPr>
        <p:blipFill rotWithShape="1">
          <a:blip r:embed="rId3" cstate="print">
            <a:extLst>
              <a:ext uri="{28A0092B-C50C-407E-A947-70E740481C1C}">
                <a14:useLocalDpi xmlns:a14="http://schemas.microsoft.com/office/drawing/2010/main" val="0"/>
              </a:ext>
            </a:extLst>
          </a:blip>
          <a:srcRect r="79643"/>
          <a:stretch>
            <a:fillRect/>
          </a:stretch>
        </p:blipFill>
        <p:spPr>
          <a:xfrm>
            <a:off x="11299375" y="149981"/>
            <a:ext cx="740229" cy="72314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4" name="正方形/長方形 3"/>
          <p:cNvSpPr/>
          <p:nvPr userDrawn="1"/>
        </p:nvSpPr>
        <p:spPr>
          <a:xfrm>
            <a:off x="0" y="0"/>
            <a:ext cx="3960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タイトル 1"/>
          <p:cNvSpPr>
            <a:spLocks noGrp="1"/>
          </p:cNvSpPr>
          <p:nvPr>
            <p:ph type="title" hasCustomPrompt="1"/>
          </p:nvPr>
        </p:nvSpPr>
        <p:spPr>
          <a:xfrm>
            <a:off x="0" y="3039333"/>
            <a:ext cx="3962400" cy="779334"/>
          </a:xfrm>
        </p:spPr>
        <p:txBody>
          <a:bodyPr>
            <a:noAutofit/>
          </a:bodyPr>
          <a:lstStyle>
            <a:lvl1pPr algn="l">
              <a:defRPr sz="2800" b="1" baseline="0">
                <a:solidFill>
                  <a:schemeClr val="bg1"/>
                </a:solidFill>
                <a:latin typeface="Arial" panose="020B0604020202020204" pitchFamily="34" charset="0"/>
                <a:ea typeface="+mj-ea"/>
                <a:cs typeface="Arial" panose="020B0604020202020204" pitchFamily="34" charset="0"/>
              </a:defRPr>
            </a:lvl1pPr>
          </a:lstStyle>
          <a:p>
            <a:r>
              <a:rPr lang="en-US" altLang="ja-JP" dirty="0"/>
              <a:t>Click to edit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4" name="正方形/長方形 3"/>
          <p:cNvSpPr/>
          <p:nvPr userDrawn="1"/>
        </p:nvSpPr>
        <p:spPr>
          <a:xfrm>
            <a:off x="0" y="0"/>
            <a:ext cx="3960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タイトル 1"/>
          <p:cNvSpPr>
            <a:spLocks noGrp="1"/>
          </p:cNvSpPr>
          <p:nvPr>
            <p:ph type="title" hasCustomPrompt="1"/>
          </p:nvPr>
        </p:nvSpPr>
        <p:spPr>
          <a:xfrm>
            <a:off x="0" y="3039333"/>
            <a:ext cx="3962400" cy="779334"/>
          </a:xfrm>
        </p:spPr>
        <p:txBody>
          <a:bodyPr>
            <a:noAutofit/>
          </a:bodyPr>
          <a:lstStyle>
            <a:lvl1pPr algn="l">
              <a:defRPr sz="2800" b="1" baseline="0">
                <a:solidFill>
                  <a:schemeClr val="bg1"/>
                </a:solidFill>
                <a:latin typeface="Arial" panose="020B0604020202020204" pitchFamily="34" charset="0"/>
                <a:ea typeface="+mj-ea"/>
                <a:cs typeface="Arial" panose="020B0604020202020204" pitchFamily="34" charset="0"/>
              </a:defRPr>
            </a:lvl1pPr>
          </a:lstStyle>
          <a:p>
            <a:r>
              <a:rPr lang="en-US" altLang="ja-JP" dirty="0"/>
              <a:t>Click to edit title</a:t>
            </a:r>
            <a:endParaRPr lang="en-US" dirty="0"/>
          </a:p>
        </p:txBody>
      </p:sp>
      <p:pic>
        <p:nvPicPr>
          <p:cNvPr id="5" name="図 4" descr="時計 が含まれている画像&#10;&#10;自動的に生成された説明"/>
          <p:cNvPicPr>
            <a:picLocks noChangeAspect="1"/>
          </p:cNvPicPr>
          <p:nvPr userDrawn="1"/>
        </p:nvPicPr>
        <p:blipFill rotWithShape="1">
          <a:blip r:embed="rId2" cstate="print">
            <a:extLst>
              <a:ext uri="{28A0092B-C50C-407E-A947-70E740481C1C}">
                <a14:useLocalDpi xmlns:a14="http://schemas.microsoft.com/office/drawing/2010/main" val="0"/>
              </a:ext>
            </a:extLst>
          </a:blip>
          <a:srcRect r="79643"/>
          <a:stretch>
            <a:fillRect/>
          </a:stretch>
        </p:blipFill>
        <p:spPr>
          <a:xfrm>
            <a:off x="11299375" y="149981"/>
            <a:ext cx="740229" cy="72314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7009923-F1FC-4EAC-BD1A-6EBA146B44A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dt="0"/>
  <p:txStyles>
    <p:titleStyle>
      <a:lvl1pPr algn="ctr" defTabSz="914400" rtl="0" eaLnBrk="1" latinLnBrk="0" hangingPunct="1">
        <a:spcBef>
          <a:spcPct val="0"/>
        </a:spcBef>
        <a:buNone/>
        <a:defRPr kumimoji="1"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notesSlide" Target="../notesSlides/notesSlide2.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slideLayout" Target="../slideLayouts/slideLayout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2939970"/>
            <a:ext cx="12192000" cy="2031359"/>
          </a:xfrm>
          <a:prstGeom prst="rect">
            <a:avLst/>
          </a:prstGeom>
          <a:solidFill>
            <a:schemeClr val="bg1">
              <a:alpha val="85000"/>
            </a:schemeClr>
          </a:solidFill>
        </p:spPr>
        <p:txBody>
          <a:bodyPr wrap="square" bIns="36000" rtlCol="0" anchor="ctr" anchorCtr="0">
            <a:noAutofit/>
          </a:bodyPr>
          <a:lstStyle/>
          <a:p>
            <a:pPr algn="ctr">
              <a:spcBef>
                <a:spcPts val="600"/>
              </a:spcBef>
              <a:spcAft>
                <a:spcPts val="600"/>
              </a:spcAft>
            </a:pPr>
            <a:r>
              <a:rPr lang="zh-CN" altLang="en-US" sz="4800" b="1" dirty="0">
                <a:solidFill>
                  <a:srgbClr val="00AAA5"/>
                </a:solidFill>
                <a:latin typeface="Arial" panose="020B0604020202020204" pitchFamily="34" charset="0"/>
                <a:ea typeface="微软雅黑" panose="020B0503020204020204" pitchFamily="34" charset="-122"/>
                <a:sym typeface="Arial" panose="020B0604020202020204" pitchFamily="34" charset="0"/>
              </a:rPr>
              <a:t>全新一代拟钙剂：依伏卡塞片</a:t>
            </a:r>
            <a:endParaRPr lang="en-US" altLang="zh-CN" sz="4800" b="1" dirty="0">
              <a:solidFill>
                <a:srgbClr val="00AAA5"/>
              </a:solidFill>
              <a:latin typeface="Arial" panose="020B0604020202020204" pitchFamily="34" charset="0"/>
              <a:ea typeface="微软雅黑" panose="020B0503020204020204" pitchFamily="34" charset="-122"/>
              <a:sym typeface="Arial" panose="020B0604020202020204" pitchFamily="34" charset="0"/>
            </a:endParaRPr>
          </a:p>
          <a:p>
            <a:pPr algn="ctr">
              <a:spcBef>
                <a:spcPts val="600"/>
              </a:spcBef>
              <a:spcAft>
                <a:spcPts val="600"/>
              </a:spcAft>
            </a:pPr>
            <a:r>
              <a:rPr lang="en-US" altLang="zh-TW" sz="2800" b="1" dirty="0">
                <a:solidFill>
                  <a:srgbClr val="00AAA5"/>
                </a:solidFill>
                <a:latin typeface="Arial" panose="020B0604020202020204" pitchFamily="34" charset="0"/>
                <a:ea typeface="微软雅黑" panose="020B0503020204020204" pitchFamily="34" charset="-122"/>
                <a:sym typeface="Arial" panose="020B0604020202020204" pitchFamily="34" charset="0"/>
              </a:rPr>
              <a:t>(</a:t>
            </a:r>
            <a:r>
              <a:rPr lang="zh-TW" altLang="en-US" sz="2800" b="1" dirty="0">
                <a:solidFill>
                  <a:srgbClr val="00AAA5"/>
                </a:solidFill>
                <a:latin typeface="Arial" panose="020B0604020202020204" pitchFamily="34" charset="0"/>
                <a:ea typeface="微软雅黑" panose="020B0503020204020204" pitchFamily="34" charset="-122"/>
                <a:sym typeface="Arial" panose="020B0604020202020204" pitchFamily="34" charset="0"/>
              </a:rPr>
              <a:t>商品名：</a:t>
            </a:r>
            <a:r>
              <a:rPr lang="zh-CN" altLang="en-US" sz="2800" b="1" dirty="0">
                <a:solidFill>
                  <a:srgbClr val="00AAA5"/>
                </a:solidFill>
                <a:latin typeface="Arial" panose="020B0604020202020204" pitchFamily="34" charset="0"/>
                <a:ea typeface="微软雅黑" panose="020B0503020204020204" pitchFamily="34" charset="-122"/>
                <a:sym typeface="Arial" panose="020B0604020202020204" pitchFamily="34" charset="0"/>
              </a:rPr>
              <a:t>盖优平</a:t>
            </a:r>
            <a:r>
              <a:rPr lang="en-US" altLang="zh-TW" sz="2800" b="1" baseline="30000" dirty="0">
                <a:solidFill>
                  <a:srgbClr val="00AAA5"/>
                </a:solidFill>
                <a:latin typeface="Arial" panose="020B0604020202020204" pitchFamily="34" charset="0"/>
                <a:ea typeface="微软雅黑" panose="020B0503020204020204" pitchFamily="34" charset="-122"/>
                <a:sym typeface="Arial" panose="020B0604020202020204" pitchFamily="34" charset="0"/>
              </a:rPr>
              <a:t>®</a:t>
            </a:r>
            <a:r>
              <a:rPr lang="en-US" altLang="zh-TW" sz="2800" b="1" dirty="0">
                <a:solidFill>
                  <a:srgbClr val="00AAA5"/>
                </a:solidFill>
                <a:latin typeface="Arial" panose="020B0604020202020204" pitchFamily="34" charset="0"/>
                <a:ea typeface="微软雅黑" panose="020B0503020204020204" pitchFamily="34" charset="-122"/>
                <a:sym typeface="Arial" panose="020B0604020202020204" pitchFamily="34" charset="0"/>
              </a:rPr>
              <a:t>)</a:t>
            </a:r>
          </a:p>
          <a:p>
            <a:pPr algn="ctr">
              <a:spcBef>
                <a:spcPts val="600"/>
              </a:spcBef>
              <a:spcAft>
                <a:spcPts val="600"/>
              </a:spcAft>
            </a:pPr>
            <a:r>
              <a:rPr lang="zh-CN" altLang="en-US" sz="2800" b="1" dirty="0">
                <a:solidFill>
                  <a:srgbClr val="C00000"/>
                </a:solidFill>
                <a:latin typeface="Arial" panose="020B0604020202020204" pitchFamily="34" charset="0"/>
                <a:ea typeface="微软雅黑" panose="020B0503020204020204" pitchFamily="34" charset="-122"/>
                <a:sym typeface="Arial" panose="020B0604020202020204" pitchFamily="34" charset="0"/>
              </a:rPr>
              <a:t>显著</a:t>
            </a:r>
            <a:r>
              <a:rPr lang="zh-CN" altLang="en-US" sz="28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提高中国透析SHPT患者的</a:t>
            </a:r>
            <a:r>
              <a:rPr lang="en-US" altLang="zh-CN" sz="28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iPTH</a:t>
            </a:r>
            <a:r>
              <a:rPr lang="zh-CN" altLang="en-US" sz="28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达标率</a:t>
            </a:r>
          </a:p>
        </p:txBody>
      </p:sp>
      <p:pic>
        <p:nvPicPr>
          <p:cNvPr id="7" name="图片 6" descr="徽标&#10;&#10;描述已自动生成"/>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77400" y="-190500"/>
            <a:ext cx="2344738" cy="13189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6"/>
          <p:cNvSpPr/>
          <p:nvPr/>
        </p:nvSpPr>
        <p:spPr>
          <a:xfrm>
            <a:off x="8203365" y="1243391"/>
            <a:ext cx="3426630" cy="4786695"/>
          </a:xfrm>
          <a:prstGeom prst="roundRect">
            <a:avLst>
              <a:gd name="adj" fmla="val 6051"/>
            </a:avLst>
          </a:prstGeom>
          <a:solidFill>
            <a:schemeClr val="bg1"/>
          </a:solidFill>
          <a:ln w="9525">
            <a:solidFill>
              <a:srgbClr val="E5EDFB"/>
            </a:solidFill>
          </a:ln>
          <a:effectLst>
            <a:outerShdw blurRad="50800" dist="38100" dir="2700000" algn="tl" rotWithShape="0">
              <a:srgbClr val="00AAA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196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26"/>
          <p:cNvSpPr/>
          <p:nvPr/>
        </p:nvSpPr>
        <p:spPr>
          <a:xfrm>
            <a:off x="264703" y="1243391"/>
            <a:ext cx="7714162" cy="4786697"/>
          </a:xfrm>
          <a:prstGeom prst="roundRect">
            <a:avLst>
              <a:gd name="adj" fmla="val 6051"/>
            </a:avLst>
          </a:prstGeom>
          <a:solidFill>
            <a:schemeClr val="bg1"/>
          </a:solidFill>
          <a:ln w="9525">
            <a:solidFill>
              <a:srgbClr val="00A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1965"/>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1761615" y="1164016"/>
            <a:ext cx="4720338" cy="485872"/>
            <a:chOff x="-4534896" y="2205313"/>
            <a:chExt cx="3418438" cy="393385"/>
          </a:xfrm>
          <a:solidFill>
            <a:schemeClr val="accent3"/>
          </a:solidFill>
        </p:grpSpPr>
        <p:grpSp>
          <p:nvGrpSpPr>
            <p:cNvPr id="16" name="组合 15"/>
            <p:cNvGrpSpPr/>
            <p:nvPr/>
          </p:nvGrpSpPr>
          <p:grpSpPr>
            <a:xfrm>
              <a:off x="-4534896" y="2205313"/>
              <a:ext cx="3418438" cy="393385"/>
              <a:chOff x="1611947" y="1856004"/>
              <a:chExt cx="3051205" cy="759271"/>
            </a:xfrm>
            <a:grpFill/>
          </p:grpSpPr>
          <p:grpSp>
            <p:nvGrpSpPr>
              <p:cNvPr id="18" name="组合 17"/>
              <p:cNvGrpSpPr/>
              <p:nvPr/>
            </p:nvGrpSpPr>
            <p:grpSpPr>
              <a:xfrm>
                <a:off x="1611947" y="1856004"/>
                <a:ext cx="2325656" cy="759270"/>
                <a:chOff x="2159589" y="1235933"/>
                <a:chExt cx="2333481" cy="692567"/>
              </a:xfrm>
              <a:grpFill/>
            </p:grpSpPr>
            <p:sp>
              <p:nvSpPr>
                <p:cNvPr id="23" name="i$ḷïḋè"/>
                <p:cNvSpPr/>
                <p:nvPr/>
              </p:nvSpPr>
              <p:spPr bwMode="auto">
                <a:xfrm rot="5400000" flipH="1" flipV="1">
                  <a:off x="3267257" y="128269"/>
                  <a:ext cx="118146" cy="2333481"/>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ïṥľiḓe"/>
                <p:cNvSpPr/>
                <p:nvPr/>
              </p:nvSpPr>
              <p:spPr bwMode="auto">
                <a:xfrm rot="5400000" flipH="1" flipV="1">
                  <a:off x="2841611" y="612145"/>
                  <a:ext cx="692567" cy="1940143"/>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组合 18"/>
              <p:cNvGrpSpPr/>
              <p:nvPr/>
            </p:nvGrpSpPr>
            <p:grpSpPr>
              <a:xfrm>
                <a:off x="2957925" y="1856006"/>
                <a:ext cx="1705227" cy="759269"/>
                <a:chOff x="2498940" y="1235935"/>
                <a:chExt cx="1710965" cy="692566"/>
              </a:xfrm>
              <a:grpFill/>
            </p:grpSpPr>
            <p:sp>
              <p:nvSpPr>
                <p:cNvPr id="21" name="i$ḷïḋè"/>
                <p:cNvSpPr/>
                <p:nvPr/>
              </p:nvSpPr>
              <p:spPr bwMode="auto">
                <a:xfrm rot="5400000" flipH="1" flipV="1">
                  <a:off x="3295350" y="439528"/>
                  <a:ext cx="118146" cy="1710965"/>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ïṥľiḓe"/>
                <p:cNvSpPr/>
                <p:nvPr/>
              </p:nvSpPr>
              <p:spPr bwMode="auto">
                <a:xfrm rot="5400000" flipH="1" flipV="1">
                  <a:off x="3008141" y="778676"/>
                  <a:ext cx="692566" cy="1607084"/>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 name="矩形 19"/>
              <p:cNvSpPr/>
              <p:nvPr/>
            </p:nvSpPr>
            <p:spPr>
              <a:xfrm>
                <a:off x="2374172" y="1856009"/>
                <a:ext cx="947924" cy="367448"/>
              </a:xfrm>
              <a:prstGeom prst="rect">
                <a:avLst/>
              </a:pr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zh-CN" altLang="en-US"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文本框 25"/>
            <p:cNvSpPr txBox="1"/>
            <p:nvPr/>
          </p:nvSpPr>
          <p:spPr>
            <a:xfrm>
              <a:off x="-4289329" y="2306808"/>
              <a:ext cx="2927947" cy="137862"/>
            </a:xfrm>
            <a:prstGeom prst="rect">
              <a:avLst/>
            </a:prstGeom>
            <a:grp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依伏卡塞：一种创新型吡咯烷类似物</a:t>
              </a:r>
            </a:p>
          </p:txBody>
        </p:sp>
      </p:grpSp>
      <p:sp>
        <p:nvSpPr>
          <p:cNvPr id="2" name="タイトル 1"/>
          <p:cNvSpPr>
            <a:spLocks noGrp="1"/>
          </p:cNvSpPr>
          <p:nvPr>
            <p:ph type="title"/>
          </p:nvPr>
        </p:nvSpPr>
        <p:spPr>
          <a:xfrm>
            <a:off x="-1" y="0"/>
            <a:ext cx="11815011" cy="864001"/>
          </a:xfrm>
        </p:spPr>
        <p:txBody>
          <a:bodyPr rtlCol="0">
            <a:noAutofit/>
          </a:bodyPr>
          <a:lstStyle/>
          <a:p>
            <a:pPr rtl="0"/>
            <a:r>
              <a:rPr lang="zh-CN" altLang="en-US" sz="2400" dirty="0">
                <a:ea typeface="微软雅黑" panose="020B0503020204020204" pitchFamily="34" charset="-122"/>
                <a:sym typeface="Arial" panose="020B0604020202020204" pitchFamily="34" charset="0"/>
              </a:rPr>
              <a:t>依伏卡塞通过结构分子优化，脱靶效应弱，显著减少胃肠道不良反应发生率；</a:t>
            </a:r>
            <a:r>
              <a:rPr lang="zh-CN" altLang="en-US" sz="2400" dirty="0">
                <a:solidFill>
                  <a:srgbClr val="C00000"/>
                </a:solidFill>
                <a:ea typeface="微软雅黑" panose="020B0503020204020204" pitchFamily="34" charset="-122"/>
                <a:sym typeface="Arial" panose="020B0604020202020204" pitchFamily="34" charset="0"/>
              </a:rPr>
              <a:t>提高生物利用度</a:t>
            </a:r>
            <a:r>
              <a:rPr lang="zh-CN" altLang="en-US" dirty="0">
                <a:solidFill>
                  <a:srgbClr val="C00000"/>
                </a:solidFill>
                <a:ea typeface="微软雅黑" panose="020B0503020204020204" pitchFamily="34" charset="-122"/>
                <a:sym typeface="Arial" panose="020B0604020202020204" pitchFamily="34" charset="0"/>
              </a:rPr>
              <a:t>，</a:t>
            </a:r>
            <a:r>
              <a:rPr lang="zh-CN" altLang="en-US" sz="2400" dirty="0">
                <a:solidFill>
                  <a:srgbClr val="C00000"/>
                </a:solidFill>
                <a:ea typeface="微软雅黑" panose="020B0503020204020204" pitchFamily="34" charset="-122"/>
                <a:sym typeface="Arial" panose="020B0604020202020204" pitchFamily="34" charset="0"/>
              </a:rPr>
              <a:t>降低临床使用剂量；减少对CYP2D6的抑制作用，降低药物间相互作用风险</a:t>
            </a:r>
          </a:p>
        </p:txBody>
      </p:sp>
      <p:sp>
        <p:nvSpPr>
          <p:cNvPr id="31" name="テキスト ボックス 30"/>
          <p:cNvSpPr txBox="1"/>
          <p:nvPr/>
        </p:nvSpPr>
        <p:spPr>
          <a:xfrm>
            <a:off x="192088" y="6339429"/>
            <a:ext cx="11999909" cy="491134"/>
          </a:xfrm>
          <a:prstGeom prst="rect">
            <a:avLst/>
          </a:prstGeom>
          <a:noFill/>
          <a:ln>
            <a:noFill/>
          </a:ln>
        </p:spPr>
        <p:txBody>
          <a:bodyPr wrap="square" bIns="36000" numCol="2" rtlCol="0" anchor="t" anchorCtr="0">
            <a:noAutofit/>
          </a:bodyPr>
          <a:lstStyle/>
          <a:p>
            <a:pPr marL="228600" indent="-228600" rtl="0">
              <a:buFont typeface="+mj-lt"/>
              <a:buAutoNum type="arabicPeriod"/>
            </a:pP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Nakashima D.et al.:J.Clin.Pharmacol.47(10):1311-1319,2007	</a:t>
            </a:r>
          </a:p>
          <a:p>
            <a:pPr marL="228600" indent="-228600" rtl="0">
              <a:buFont typeface="+mj-lt"/>
              <a:buAutoNum type="arabicPeriod"/>
            </a:pP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Internal company data. Evaluation data at the time of approval of REGPARA®: Pharmacokinetics (bioavailability)	</a:t>
            </a:r>
          </a:p>
          <a:p>
            <a:pPr marL="228600" indent="-228600" rtl="0">
              <a:buFont typeface="+mj-lt"/>
              <a:buAutoNum type="arabicPeriod"/>
            </a:pPr>
            <a:r>
              <a:rPr lang="en-US" sz="800" dirty="0" err="1">
                <a:solidFill>
                  <a:schemeClr val="bg1"/>
                </a:solidFill>
                <a:latin typeface="Arial" panose="020B0604020202020204" pitchFamily="34" charset="0"/>
                <a:ea typeface="微软雅黑" panose="020B0503020204020204" pitchFamily="34" charset="-122"/>
                <a:sym typeface="Arial" panose="020B0604020202020204" pitchFamily="34" charset="0"/>
              </a:rPr>
              <a:t>Kawata</a:t>
            </a: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 T, Tokunaga S, </a:t>
            </a:r>
            <a:r>
              <a:rPr lang="en-US" sz="800" dirty="0" err="1">
                <a:solidFill>
                  <a:schemeClr val="bg1"/>
                </a:solidFill>
                <a:latin typeface="Arial" panose="020B0604020202020204" pitchFamily="34" charset="0"/>
                <a:ea typeface="微软雅黑" panose="020B0503020204020204" pitchFamily="34" charset="-122"/>
                <a:sym typeface="Arial" panose="020B0604020202020204" pitchFamily="34" charset="0"/>
              </a:rPr>
              <a:t>Murai</a:t>
            </a: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 M, Masuda N, </a:t>
            </a:r>
            <a:r>
              <a:rPr lang="en-US" sz="800" dirty="0" err="1">
                <a:solidFill>
                  <a:schemeClr val="bg1"/>
                </a:solidFill>
                <a:latin typeface="Arial" panose="020B0604020202020204" pitchFamily="34" charset="0"/>
                <a:ea typeface="微软雅黑" panose="020B0503020204020204" pitchFamily="34" charset="-122"/>
                <a:sym typeface="Arial" panose="020B0604020202020204" pitchFamily="34" charset="0"/>
              </a:rPr>
              <a:t>Haruyama</a:t>
            </a: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 W, et al. PLOS ONE 13(4): e0195316</a:t>
            </a:r>
          </a:p>
          <a:p>
            <a:pPr marL="228600" indent="-228600" rtl="0">
              <a:buFont typeface="+mj-lt"/>
              <a:buAutoNum type="arabicPeriod"/>
            </a:pPr>
            <a:r>
              <a:rPr lang="en-US" altLang="ja-JP" sz="800" dirty="0">
                <a:solidFill>
                  <a:schemeClr val="bg1"/>
                </a:solidFill>
                <a:latin typeface="Arial" panose="020B0604020202020204" pitchFamily="34" charset="0"/>
                <a:ea typeface="微软雅黑" panose="020B0503020204020204" pitchFamily="34" charset="-122"/>
                <a:sym typeface="Arial" panose="020B0604020202020204" pitchFamily="34" charset="0"/>
              </a:rPr>
              <a:t>Internal company data. </a:t>
            </a: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Evaluation data at the time of approval of REGPARA®: A long-term administration study of KRN1493 in patients with secondary hyperparathyroidism receiving hemodialysis (Phase III)	</a:t>
            </a:r>
          </a:p>
          <a:p>
            <a:pPr marL="228600" indent="-228600" rtl="0">
              <a:buFont typeface="+mj-lt"/>
              <a:buAutoNum type="arabicPeriod"/>
            </a:pP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H. Miyazaki et al. / Bioorganic &amp; Medicinal Chemistry Letters 28 (2018) 2055–2060</a:t>
            </a:r>
            <a:endParaRPr kumimoji="1" lang="ja-JP"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58"/>
          <p:cNvSpPr/>
          <p:nvPr/>
        </p:nvSpPr>
        <p:spPr>
          <a:xfrm>
            <a:off x="7698242" y="838070"/>
            <a:ext cx="2376539" cy="864024"/>
          </a:xfrm>
          <a:prstGeom prst="rect">
            <a:avLst/>
          </a:prstGeom>
        </p:spPr>
        <p:txBody>
          <a:bodyPr wrap="square" lIns="0" tIns="0" rIns="0" bIns="0" anchor="ctr">
            <a:noAutofit/>
          </a:bodyPr>
          <a:lstStyle/>
          <a:p>
            <a:pPr marL="0" marR="0" lvl="0" indent="0" algn="ctr" defTabSz="457200" rtl="0" eaLnBrk="1" fontAlgn="auto" latinLnBrk="0" hangingPunct="1">
              <a:lnSpc>
                <a:spcPct val="9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264703" y="1900554"/>
            <a:ext cx="7750524" cy="3916937"/>
            <a:chOff x="1040001" y="1798232"/>
            <a:chExt cx="5074538" cy="3631502"/>
          </a:xfrm>
        </p:grpSpPr>
        <p:sp>
          <p:nvSpPr>
            <p:cNvPr id="42" name="矩形: 圆角 34"/>
            <p:cNvSpPr/>
            <p:nvPr/>
          </p:nvSpPr>
          <p:spPr>
            <a:xfrm flipH="1">
              <a:off x="3112640" y="2115984"/>
              <a:ext cx="2619375" cy="2807228"/>
            </a:xfrm>
            <a:prstGeom prst="roundRect">
              <a:avLst>
                <a:gd name="adj" fmla="val 6843"/>
              </a:avLst>
            </a:prstGeom>
            <a:gradFill>
              <a:gsLst>
                <a:gs pos="0">
                  <a:srgbClr val="E6F7F6"/>
                </a:gs>
                <a:gs pos="100000">
                  <a:srgbClr val="CCEEED">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7" name="文本框 86"/>
            <p:cNvSpPr txBox="1"/>
            <p:nvPr/>
          </p:nvSpPr>
          <p:spPr>
            <a:xfrm>
              <a:off x="1422524" y="5123520"/>
              <a:ext cx="4692015" cy="306214"/>
            </a:xfrm>
            <a:prstGeom prst="rect">
              <a:avLst/>
            </a:prstGeom>
            <a:noFill/>
          </p:spPr>
          <p:txBody>
            <a:bodyPr wrap="square">
              <a:noAutofit/>
            </a:bodyPr>
            <a:lstStyle/>
            <a:p>
              <a:pPr marL="285750" indent="-285750" algn="just">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cs typeface="+mn-ea"/>
                  <a:sym typeface="Arial" panose="020B0604020202020204" pitchFamily="34" charset="0"/>
                </a:rPr>
                <a:t>独特的制剂工艺，片剂体积和规格更小</a:t>
              </a:r>
              <a:endParaRPr lang="en-US" altLang="zh-CN" sz="1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文本框 49"/>
            <p:cNvSpPr txBox="1"/>
            <p:nvPr/>
          </p:nvSpPr>
          <p:spPr>
            <a:xfrm>
              <a:off x="1040001" y="4694719"/>
              <a:ext cx="4277995" cy="328295"/>
            </a:xfrm>
            <a:prstGeom prst="rect">
              <a:avLst/>
            </a:prstGeom>
            <a:noFill/>
          </p:spPr>
          <p:txBody>
            <a:bodyPr wrap="square" rtlCol="0" anchor="t">
              <a:noAutofit/>
            </a:bodyPr>
            <a:lstStyle/>
            <a:p>
              <a:pPr marL="285750" indent="-285750" fontAlgn="auto">
                <a:lnSpc>
                  <a:spcPct val="120000"/>
                </a:lnSpc>
                <a:buFont typeface="Wingdings" panose="05000000000000000000" charset="0"/>
                <a:buChar char="l"/>
              </a:pPr>
              <a:endParaRPr lang="zh-CN" altLang="en-US" sz="1400" b="1" baseline="300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2" name="图片 51"/>
            <p:cNvPicPr>
              <a:picLocks noChangeAspect="1"/>
            </p:cNvPicPr>
            <p:nvPr/>
          </p:nvPicPr>
          <p:blipFill rotWithShape="1">
            <a:blip r:embed="rId3"/>
            <a:srcRect t="18745" r="54664"/>
            <a:stretch>
              <a:fillRect/>
            </a:stretch>
          </p:blipFill>
          <p:spPr>
            <a:xfrm>
              <a:off x="1165731" y="2256954"/>
              <a:ext cx="1894840" cy="1069095"/>
            </a:xfrm>
            <a:prstGeom prst="rect">
              <a:avLst/>
            </a:prstGeom>
          </p:spPr>
        </p:pic>
        <p:sp>
          <p:nvSpPr>
            <p:cNvPr id="53" name="矩形 52"/>
            <p:cNvSpPr/>
            <p:nvPr/>
          </p:nvSpPr>
          <p:spPr>
            <a:xfrm>
              <a:off x="1664871" y="2996821"/>
              <a:ext cx="838332" cy="261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53"/>
            <p:cNvSpPr txBox="1"/>
            <p:nvPr/>
          </p:nvSpPr>
          <p:spPr>
            <a:xfrm>
              <a:off x="1283549" y="4417720"/>
              <a:ext cx="1594134" cy="256814"/>
            </a:xfrm>
            <a:prstGeom prst="rect">
              <a:avLst/>
            </a:prstGeom>
            <a:solidFill>
              <a:srgbClr val="00AAA5"/>
            </a:solidFill>
          </p:spPr>
          <p:style>
            <a:lnRef idx="0">
              <a:srgbClr val="FFFFFF"/>
            </a:lnRef>
            <a:fillRef idx="1">
              <a:schemeClr val="accent1"/>
            </a:fillRef>
            <a:effectRef idx="0">
              <a:srgbClr val="FFFFFF"/>
            </a:effectRef>
            <a:fontRef idx="minor">
              <a:schemeClr val="lt1"/>
            </a:fontRef>
          </p:style>
          <p:txBody>
            <a:bodyPr wrap="square">
              <a:spAutoFit/>
            </a:bodyPr>
            <a:lstStyle/>
            <a:p>
              <a:pPr algn="ct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依伏卡塞</a:t>
              </a:r>
              <a:r>
                <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分子量</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374.48)</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6"/>
            <p:cNvSpPr txBox="1"/>
            <p:nvPr/>
          </p:nvSpPr>
          <p:spPr>
            <a:xfrm>
              <a:off x="1283548" y="1913172"/>
              <a:ext cx="1547233" cy="256814"/>
            </a:xfrm>
            <a:prstGeom prst="rect">
              <a:avLst/>
            </a:prstGeom>
            <a:solidFill>
              <a:schemeClr val="bg1">
                <a:lumMod val="50000"/>
              </a:schemeClr>
            </a:solidFill>
          </p:spPr>
          <p:txBody>
            <a:bodyPr wrap="square">
              <a:spAutoFit/>
            </a:bodyPr>
            <a:lstStyle/>
            <a:p>
              <a:pPr algn="ct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西那卡塞</a:t>
              </a:r>
              <a:r>
                <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分子量</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357.42)</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5" name="图片 64"/>
            <p:cNvPicPr>
              <a:picLocks noChangeAspect="1"/>
            </p:cNvPicPr>
            <p:nvPr/>
          </p:nvPicPr>
          <p:blipFill>
            <a:blip r:embed="rId4"/>
            <a:stretch>
              <a:fillRect/>
            </a:stretch>
          </p:blipFill>
          <p:spPr>
            <a:xfrm>
              <a:off x="1165731" y="3468534"/>
              <a:ext cx="1826260" cy="876498"/>
            </a:xfrm>
            <a:prstGeom prst="rect">
              <a:avLst/>
            </a:prstGeom>
          </p:spPr>
        </p:pic>
        <p:cxnSp>
          <p:nvCxnSpPr>
            <p:cNvPr id="66" name="直接箭头连接符 65"/>
            <p:cNvCxnSpPr/>
            <p:nvPr/>
          </p:nvCxnSpPr>
          <p:spPr>
            <a:xfrm flipH="1">
              <a:off x="2113151" y="2874878"/>
              <a:ext cx="5715" cy="791528"/>
            </a:xfrm>
            <a:prstGeom prst="straightConnector1">
              <a:avLst/>
            </a:prstGeom>
            <a:ln>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67" name="直接箭头连接符 66"/>
            <p:cNvCxnSpPr/>
            <p:nvPr/>
          </p:nvCxnSpPr>
          <p:spPr>
            <a:xfrm>
              <a:off x="2690608" y="3071626"/>
              <a:ext cx="9525" cy="649605"/>
            </a:xfrm>
            <a:prstGeom prst="straightConnector1">
              <a:avLst/>
            </a:prstGeom>
            <a:ln>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68" name="文本框 67"/>
            <p:cNvSpPr txBox="1"/>
            <p:nvPr/>
          </p:nvSpPr>
          <p:spPr>
            <a:xfrm>
              <a:off x="3065738" y="1798232"/>
              <a:ext cx="2542472" cy="313883"/>
            </a:xfrm>
            <a:prstGeom prst="rect">
              <a:avLst/>
            </a:prstGeom>
          </p:spPr>
          <p:txBody>
            <a:bodyPr wrap="square">
              <a:spAutoFit/>
              <a:extLst>
                <a:ext uri="{4A0BC546-FE56-4ADE-93B0-CB8AF2F6F144}">
                  <wpsdc:textFrameExt xmlns="" xmlns:wpsdc="http://www.wps.cn/officeDocument/2022/drawingmlCustomData" type="text"/>
                </a:ext>
              </a:extLst>
            </a:bodyPr>
            <a:lstStyle/>
            <a:p>
              <a:pPr algn="ctr"/>
              <a:r>
                <a:rPr lang="zh-CN" altLang="en-US" sz="1600" b="1" dirty="0">
                  <a:latin typeface="Arial" panose="020B0604020202020204" pitchFamily="34" charset="0"/>
                  <a:ea typeface="微软雅黑" panose="020B0503020204020204" pitchFamily="34" charset="-122"/>
                  <a:sym typeface="Arial" panose="020B0604020202020204" pitchFamily="34" charset="0"/>
                </a:rPr>
                <a:t>分子结构迭代后的优势</a:t>
              </a:r>
            </a:p>
          </p:txBody>
        </p:sp>
        <p:sp>
          <p:nvSpPr>
            <p:cNvPr id="76" name="文本框 75"/>
            <p:cNvSpPr txBox="1"/>
            <p:nvPr/>
          </p:nvSpPr>
          <p:spPr>
            <a:xfrm>
              <a:off x="3171376" y="2278334"/>
              <a:ext cx="2542472" cy="2482529"/>
            </a:xfrm>
            <a:prstGeom prst="rect">
              <a:avLst/>
            </a:prstGeom>
            <a:noFill/>
          </p:spPr>
          <p:txBody>
            <a:bodyPr wrap="square" rtlCol="0" anchor="t" anchorCtr="0">
              <a:spAutoFit/>
            </a:bodyPr>
            <a:lstStyle/>
            <a:p>
              <a:pPr marL="285750" indent="-285750" rtl="0" eaLnBrk="0" fontAlgn="base" hangingPunct="0">
                <a:spcBef>
                  <a:spcPts val="1200"/>
                </a:spcBef>
                <a:spcAft>
                  <a:spcPts val="1200"/>
                </a:spcAft>
                <a:buFont typeface="Arial" panose="020B0604020202020204" pitchFamily="34" charset="0"/>
                <a:buChar char="•"/>
                <a:defRPr/>
              </a:pPr>
              <a:r>
                <a:rPr lang="zh-CN" altLang="en-US" sz="1600" dirty="0">
                  <a:solidFill>
                    <a:prstClr val="black"/>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优化、筛选</a:t>
              </a:r>
              <a:r>
                <a:rPr lang="zh-CN" altLang="en-US" sz="1600" b="1" dirty="0">
                  <a:solidFill>
                    <a:prstClr val="black"/>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三维结构</a:t>
              </a:r>
              <a:r>
                <a:rPr lang="zh-CN" altLang="en-US" sz="1600" dirty="0">
                  <a:solidFill>
                    <a:prstClr val="black"/>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及</a:t>
              </a:r>
              <a:r>
                <a:rPr lang="zh-CN" altLang="en-US" sz="1600" b="1" dirty="0">
                  <a:solidFill>
                    <a:prstClr val="black"/>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基团</a:t>
              </a:r>
              <a:r>
                <a:rPr lang="en-US"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 </a:t>
              </a:r>
              <a:r>
                <a:rPr lang="zh-CN" altLang="en-US"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减少脱靶效应、大幅减少胃肠道副作用</a:t>
              </a:r>
              <a:endParaRPr lang="en-US" altLang="zh-CN" sz="1600" baseline="30000"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endParaRPr>
            </a:p>
            <a:p>
              <a:pPr marL="285750" indent="-285750" rtl="0" eaLnBrk="0" fontAlgn="base" hangingPunct="0">
                <a:spcBef>
                  <a:spcPts val="1200"/>
                </a:spcBef>
                <a:spcAft>
                  <a:spcPts val="1200"/>
                </a:spcAft>
                <a:buFont typeface="Arial" panose="020B0604020202020204" pitchFamily="34" charset="0"/>
                <a:buChar char="•"/>
                <a:defRPr/>
              </a:pPr>
              <a:r>
                <a:rPr lang="zh-CN" altLang="en-US" sz="1600" dirty="0">
                  <a:solidFill>
                    <a:prstClr val="black"/>
                  </a:solidFill>
                  <a:latin typeface="Arial" panose="020B0604020202020204" pitchFamily="34" charset="0"/>
                  <a:ea typeface="微软雅黑" panose="020B0503020204020204" pitchFamily="34" charset="-122"/>
                  <a:sym typeface="Arial" panose="020B0604020202020204" pitchFamily="34" charset="0"/>
                </a:rPr>
                <a:t>将</a:t>
              </a:r>
              <a:r>
                <a:rPr lang="zh-CN" alt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rPr>
                <a:t>三氟甲基</a:t>
              </a:r>
              <a:r>
                <a:rPr lang="zh-CN" altLang="en-US" sz="1600" dirty="0">
                  <a:solidFill>
                    <a:prstClr val="black"/>
                  </a:solidFill>
                  <a:latin typeface="Arial" panose="020B0604020202020204" pitchFamily="34" charset="0"/>
                  <a:ea typeface="微软雅黑" panose="020B0503020204020204" pitchFamily="34" charset="-122"/>
                  <a:sym typeface="Arial" panose="020B0604020202020204" pitchFamily="34" charset="0"/>
                </a:rPr>
                <a:t>替换为</a:t>
              </a:r>
              <a:r>
                <a:rPr lang="zh-CN" alt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rPr>
                <a:t>羧基</a:t>
              </a:r>
              <a:r>
                <a:rPr lang="zh-CN" altLang="en-US"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 生物利用度</a:t>
              </a:r>
              <a:r>
                <a:rPr lang="en-US" altLang="zh-CN"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(BA)</a:t>
              </a:r>
              <a:r>
                <a:rPr lang="zh-CN" altLang="en-US"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提升至</a:t>
              </a:r>
              <a:r>
                <a:rPr lang="en-US" altLang="zh-CN"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62.7%</a:t>
              </a:r>
              <a:r>
                <a:rPr lang="zh-CN" altLang="en-US"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以低剂量可达到与西那卡塞相当疗效</a:t>
              </a:r>
              <a:endParaRPr lang="en-US" sz="1600" baseline="30000" dirty="0">
                <a:solidFill>
                  <a:srgbClr val="00AAA5"/>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endParaRPr>
            </a:p>
            <a:p>
              <a:pPr marL="285750" indent="-285750" rtl="0" eaLnBrk="0" fontAlgn="base" hangingPunct="0">
                <a:spcBef>
                  <a:spcPts val="1200"/>
                </a:spcBef>
                <a:spcAft>
                  <a:spcPts val="1200"/>
                </a:spcAft>
                <a:buFont typeface="Arial" panose="020B0604020202020204" pitchFamily="34" charset="0"/>
                <a:buChar char="•"/>
                <a:defRPr/>
              </a:pPr>
              <a:r>
                <a:rPr lang="zh-CN" altLang="en-US" sz="1600" dirty="0">
                  <a:solidFill>
                    <a:prstClr val="black"/>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将</a:t>
              </a:r>
              <a:r>
                <a:rPr lang="zh-CN" altLang="en-US" sz="1600" b="1" dirty="0">
                  <a:solidFill>
                    <a:prstClr val="black"/>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直链</a:t>
              </a:r>
              <a:r>
                <a:rPr lang="zh-CN" altLang="en-US" sz="1600" dirty="0">
                  <a:solidFill>
                    <a:prstClr val="black"/>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连接结构优化为</a:t>
              </a:r>
              <a:r>
                <a:rPr lang="zh-CN" altLang="en-US" sz="1600" b="1" dirty="0">
                  <a:solidFill>
                    <a:prstClr val="black"/>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吡咯环</a:t>
              </a:r>
              <a:r>
                <a:rPr lang="en-US"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 </a:t>
              </a:r>
              <a:r>
                <a:rPr lang="zh-CN" altLang="en-US"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减少对</a:t>
              </a:r>
              <a:r>
                <a:rPr lang="en-US"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CYP2D6</a:t>
              </a:r>
              <a:r>
                <a:rPr lang="zh-CN" altLang="en-US" sz="1600" b="1" dirty="0">
                  <a:solidFill>
                    <a:srgbClr val="C00000"/>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的抑制作用，</a:t>
              </a:r>
              <a:r>
                <a:rPr lang="zh-CN" altLang="en-US" sz="1600" dirty="0">
                  <a:latin typeface="Arial" panose="020B0604020202020204" pitchFamily="34" charset="0"/>
                  <a:ea typeface="微软雅黑" panose="020B0503020204020204" pitchFamily="34" charset="-122"/>
                  <a:cs typeface="+mn-ea"/>
                  <a:sym typeface="Arial" panose="020B0604020202020204" pitchFamily="34" charset="0"/>
                </a:rPr>
                <a:t>药物相互作用少，不影响其他药物代谢</a:t>
              </a:r>
              <a:endParaRPr lang="en-US" altLang="zh-CN" sz="1600" baseline="30000" dirty="0">
                <a:solidFill>
                  <a:srgbClr val="00AAA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矩形: 圆顶角 47"/>
          <p:cNvSpPr/>
          <p:nvPr/>
        </p:nvSpPr>
        <p:spPr>
          <a:xfrm>
            <a:off x="8811564" y="1243391"/>
            <a:ext cx="2382520" cy="415290"/>
          </a:xfrm>
          <a:prstGeom prst="round2SameRect">
            <a:avLst>
              <a:gd name="adj1" fmla="val 0"/>
              <a:gd name="adj2" fmla="val 50000"/>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1440" tIns="63720" rIns="91440" bIns="45720" rtlCol="0" anchor="b" anchorCtr="0"/>
          <a:lstStyle/>
          <a:p>
            <a:pPr algn="ctr"/>
            <a:endParaRPr kumimoji="1"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buClrTx/>
              <a:buSzTx/>
              <a:buFontTx/>
            </a:pPr>
            <a:r>
              <a:rPr kumimoji="1"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专利证书</a:t>
            </a:r>
          </a:p>
        </p:txBody>
      </p:sp>
      <p:pic>
        <p:nvPicPr>
          <p:cNvPr id="94" name="图片 93"/>
          <p:cNvPicPr>
            <a:picLocks noChangeAspect="1"/>
          </p:cNvPicPr>
          <p:nvPr/>
        </p:nvPicPr>
        <p:blipFill>
          <a:blip r:embed="rId5"/>
          <a:stretch>
            <a:fillRect/>
          </a:stretch>
        </p:blipFill>
        <p:spPr>
          <a:xfrm>
            <a:off x="8628929" y="2093684"/>
            <a:ext cx="2684064" cy="3881548"/>
          </a:xfrm>
          <a:prstGeom prst="rect">
            <a:avLst/>
          </a:prstGeom>
        </p:spPr>
      </p:pic>
      <p:sp>
        <p:nvSpPr>
          <p:cNvPr id="3" name="文本框 2"/>
          <p:cNvSpPr txBox="1"/>
          <p:nvPr/>
        </p:nvSpPr>
        <p:spPr>
          <a:xfrm>
            <a:off x="8825203" y="1688660"/>
            <a:ext cx="2791153" cy="440556"/>
          </a:xfrm>
          <a:prstGeom prst="rect">
            <a:avLst/>
          </a:prstGeom>
        </p:spPr>
        <p:txBody>
          <a:bodyPr>
            <a:noAutofit/>
            <a:extLst>
              <a:ext uri="{4A0BC546-FE56-4ADE-93B0-CB8AF2F6F144}">
                <wpsdc:textFrameExt xmlns="" xmlns:wpsdc="http://www.wps.cn/officeDocument/2022/drawingmlCustomData" type="text"/>
              </a:ext>
            </a:extLst>
          </a:bodyPr>
          <a:lstStyle/>
          <a:p>
            <a:pPr algn="l">
              <a:lnSpc>
                <a:spcPct val="120000"/>
              </a:lnSpc>
            </a:pPr>
            <a:r>
              <a:rPr lang="zh-CN" altLang="en-US" sz="1200" b="1" dirty="0">
                <a:latin typeface="Arial" panose="020B0604020202020204" pitchFamily="34" charset="0"/>
                <a:ea typeface="微软雅黑" panose="020B0503020204020204" pitchFamily="34" charset="-122"/>
                <a:sym typeface="Arial" panose="020B0604020202020204" pitchFamily="34" charset="0"/>
              </a:rPr>
              <a:t>专利号：</a:t>
            </a:r>
            <a:r>
              <a:rPr lang="en-US" altLang="zh-CN" sz="1200" b="1" dirty="0">
                <a:solidFill>
                  <a:srgbClr val="00AAA5"/>
                </a:solidFill>
                <a:latin typeface="Arial" panose="020B0604020202020204" pitchFamily="34" charset="0"/>
                <a:ea typeface="微软雅黑" panose="020B0503020204020204" pitchFamily="34" charset="-122"/>
                <a:sym typeface="Arial" panose="020B0604020202020204" pitchFamily="34" charset="0"/>
              </a:rPr>
              <a:t>ZL 201680058580.7</a:t>
            </a:r>
            <a:endParaRPr lang="zh-CN" altLang="en-US" sz="1200" b="1" dirty="0">
              <a:solidFill>
                <a:srgbClr val="00AAA5"/>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r>
              <a:rPr lang="zh-CN" altLang="en-US" sz="1200" b="1" dirty="0">
                <a:latin typeface="Arial" panose="020B0604020202020204" pitchFamily="34" charset="0"/>
                <a:ea typeface="微软雅黑" panose="020B0503020204020204" pitchFamily="34" charset="-122"/>
                <a:sym typeface="Arial" panose="020B0604020202020204" pitchFamily="34" charset="0"/>
              </a:rPr>
              <a:t>专利申请日：</a:t>
            </a:r>
            <a:r>
              <a:rPr lang="en-US" altLang="zh-CN" sz="1200" b="1" dirty="0">
                <a:solidFill>
                  <a:srgbClr val="00AAA5"/>
                </a:solidFill>
                <a:latin typeface="Arial" panose="020B0604020202020204" pitchFamily="34" charset="0"/>
                <a:ea typeface="微软雅黑" panose="020B0503020204020204" pitchFamily="34" charset="-122"/>
                <a:sym typeface="Arial" panose="020B0604020202020204" pitchFamily="34" charset="0"/>
              </a:rPr>
              <a:t>2016</a:t>
            </a:r>
            <a:r>
              <a:rPr lang="zh-CN" altLang="en-US" sz="1200" b="1" dirty="0">
                <a:solidFill>
                  <a:srgbClr val="00AAA5"/>
                </a:solidFill>
                <a:latin typeface="Arial" panose="020B0604020202020204" pitchFamily="34" charset="0"/>
                <a:ea typeface="微软雅黑" panose="020B0503020204020204" pitchFamily="34" charset="-122"/>
                <a:sym typeface="Arial" panose="020B0604020202020204" pitchFamily="34" charset="0"/>
              </a:rPr>
              <a:t>年</a:t>
            </a:r>
            <a:r>
              <a:rPr lang="en-US" altLang="zh-CN" sz="1200" b="1" dirty="0">
                <a:solidFill>
                  <a:srgbClr val="00AAA5"/>
                </a:solidFill>
                <a:latin typeface="Arial" panose="020B0604020202020204" pitchFamily="34" charset="0"/>
                <a:ea typeface="微软雅黑" panose="020B0503020204020204" pitchFamily="34" charset="-122"/>
                <a:sym typeface="Arial" panose="020B0604020202020204" pitchFamily="34" charset="0"/>
              </a:rPr>
              <a:t>10</a:t>
            </a:r>
            <a:r>
              <a:rPr lang="zh-CN" altLang="en-US" sz="1200" b="1" dirty="0">
                <a:solidFill>
                  <a:srgbClr val="00AAA5"/>
                </a:solidFill>
                <a:latin typeface="Arial" panose="020B0604020202020204" pitchFamily="34" charset="0"/>
                <a:ea typeface="微软雅黑" panose="020B0503020204020204" pitchFamily="34" charset="-122"/>
                <a:sym typeface="Arial" panose="020B0604020202020204" pitchFamily="34" charset="0"/>
              </a:rPr>
              <a:t>月</a:t>
            </a:r>
            <a:r>
              <a:rPr lang="en-US" altLang="zh-CN" sz="1200" b="1" dirty="0">
                <a:solidFill>
                  <a:srgbClr val="00AAA5"/>
                </a:solidFill>
                <a:latin typeface="Arial" panose="020B0604020202020204" pitchFamily="34" charset="0"/>
                <a:ea typeface="微软雅黑" panose="020B0503020204020204" pitchFamily="34" charset="-122"/>
                <a:sym typeface="Arial" panose="020B0604020202020204" pitchFamily="34" charset="0"/>
              </a:rPr>
              <a:t>07</a:t>
            </a:r>
            <a:r>
              <a:rPr lang="zh-CN" altLang="en-US" sz="1200" b="1" dirty="0">
                <a:solidFill>
                  <a:srgbClr val="00AAA5"/>
                </a:solidFill>
                <a:latin typeface="Arial" panose="020B0604020202020204" pitchFamily="34" charset="0"/>
                <a:ea typeface="微软雅黑" panose="020B0503020204020204" pitchFamily="34" charset="-122"/>
                <a:sym typeface="Arial" panose="020B0604020202020204" pitchFamily="34" charset="0"/>
              </a:rPr>
              <a:t>日</a:t>
            </a:r>
          </a:p>
        </p:txBody>
      </p:sp>
      <p:grpSp>
        <p:nvGrpSpPr>
          <p:cNvPr id="10" name="组合 9"/>
          <p:cNvGrpSpPr/>
          <p:nvPr/>
        </p:nvGrpSpPr>
        <p:grpSpPr>
          <a:xfrm>
            <a:off x="11988810" y="883919"/>
            <a:ext cx="203246" cy="5400415"/>
            <a:chOff x="13493183" y="655081"/>
            <a:chExt cx="484211" cy="4884283"/>
          </a:xfrm>
          <a:solidFill>
            <a:schemeClr val="bg1">
              <a:lumMod val="85000"/>
            </a:schemeClr>
          </a:solidFill>
        </p:grpSpPr>
        <p:sp>
          <p:nvSpPr>
            <p:cNvPr id="11" name="矩形: 圆顶角 10"/>
            <p:cNvSpPr/>
            <p:nvPr/>
          </p:nvSpPr>
          <p:spPr>
            <a:xfrm rot="16200000">
              <a:off x="13251937" y="896327"/>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药品基本信息</a:t>
              </a:r>
              <a:endParaRPr lang="en-US" altLang="zh-CN"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矩形: 圆顶角 25"/>
            <p:cNvSpPr/>
            <p:nvPr/>
          </p:nvSpPr>
          <p:spPr>
            <a:xfrm rot="16200000">
              <a:off x="13251971" y="1875749"/>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安全性</a:t>
              </a:r>
            </a:p>
          </p:txBody>
        </p:sp>
        <p:sp>
          <p:nvSpPr>
            <p:cNvPr id="27" name="矩形: 圆顶角 26"/>
            <p:cNvSpPr/>
            <p:nvPr/>
          </p:nvSpPr>
          <p:spPr>
            <a:xfrm rot="16200000">
              <a:off x="13251985" y="2855171"/>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有效性</a:t>
              </a:r>
            </a:p>
          </p:txBody>
        </p:sp>
        <p:sp>
          <p:nvSpPr>
            <p:cNvPr id="28" name="矩形: 圆顶角 27"/>
            <p:cNvSpPr/>
            <p:nvPr/>
          </p:nvSpPr>
          <p:spPr>
            <a:xfrm rot="16200000">
              <a:off x="13252044" y="3834594"/>
              <a:ext cx="966596" cy="484105"/>
            </a:xfrm>
            <a:prstGeom prst="round2SameRect">
              <a:avLst>
                <a:gd name="adj1" fmla="val 35655"/>
                <a:gd name="adj2" fmla="val 0"/>
              </a:avLst>
            </a:prstGeom>
            <a:solidFill>
              <a:srgbClr val="00AAA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创新性</a:t>
              </a:r>
            </a:p>
          </p:txBody>
        </p:sp>
        <p:sp>
          <p:nvSpPr>
            <p:cNvPr id="29" name="矩形: 圆顶角 28"/>
            <p:cNvSpPr/>
            <p:nvPr/>
          </p:nvSpPr>
          <p:spPr>
            <a:xfrm rot="16200000">
              <a:off x="13252016" y="4814014"/>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公平性</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custDataLst>
              <p:tags r:id="rId1"/>
            </p:custDataLst>
            <p:extLst>
              <p:ext uri="{D42A27DB-BD31-4B8C-83A1-F6EECF244321}">
                <p14:modId xmlns:p14="http://schemas.microsoft.com/office/powerpoint/2010/main" val="3350481240"/>
              </p:ext>
            </p:extLst>
          </p:nvPr>
        </p:nvGraphicFramePr>
        <p:xfrm>
          <a:off x="405294" y="1071593"/>
          <a:ext cx="11426189" cy="5073170"/>
        </p:xfrm>
        <a:graphic>
          <a:graphicData uri="http://schemas.openxmlformats.org/drawingml/2006/table">
            <a:tbl>
              <a:tblPr>
                <a:tableStyleId>{5C22544A-7EE6-4342-B048-85BDC9FD1C3A}</a:tableStyleId>
              </a:tblPr>
              <a:tblGrid>
                <a:gridCol w="1717475">
                  <a:extLst>
                    <a:ext uri="{9D8B030D-6E8A-4147-A177-3AD203B41FA5}">
                      <a16:colId xmlns:a16="http://schemas.microsoft.com/office/drawing/2014/main" val="20000"/>
                    </a:ext>
                  </a:extLst>
                </a:gridCol>
                <a:gridCol w="3511996">
                  <a:extLst>
                    <a:ext uri="{9D8B030D-6E8A-4147-A177-3AD203B41FA5}">
                      <a16:colId xmlns:a16="http://schemas.microsoft.com/office/drawing/2014/main" val="20001"/>
                    </a:ext>
                  </a:extLst>
                </a:gridCol>
                <a:gridCol w="522585">
                  <a:extLst>
                    <a:ext uri="{9D8B030D-6E8A-4147-A177-3AD203B41FA5}">
                      <a16:colId xmlns:a16="http://schemas.microsoft.com/office/drawing/2014/main" val="20002"/>
                    </a:ext>
                  </a:extLst>
                </a:gridCol>
                <a:gridCol w="1752070">
                  <a:extLst>
                    <a:ext uri="{9D8B030D-6E8A-4147-A177-3AD203B41FA5}">
                      <a16:colId xmlns:a16="http://schemas.microsoft.com/office/drawing/2014/main" val="20003"/>
                    </a:ext>
                  </a:extLst>
                </a:gridCol>
                <a:gridCol w="3922063">
                  <a:extLst>
                    <a:ext uri="{9D8B030D-6E8A-4147-A177-3AD203B41FA5}">
                      <a16:colId xmlns:a16="http://schemas.microsoft.com/office/drawing/2014/main" val="20004"/>
                    </a:ext>
                  </a:extLst>
                </a:gridCol>
              </a:tblGrid>
              <a:tr h="2242048">
                <a:tc>
                  <a:txBody>
                    <a:bodyPr/>
                    <a:lstStyle/>
                    <a:p>
                      <a:pPr indent="0" algn="ctr">
                        <a:lnSpc>
                          <a:spcPct val="15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对公共健康的影响</a:t>
                      </a:r>
                    </a:p>
                  </a:txBody>
                  <a:tcPr marL="182880" marR="182880" anchor="ctr">
                    <a:solidFill>
                      <a:srgbClr val="00AAA5"/>
                    </a:solidFill>
                  </a:tcPr>
                </a:tc>
                <a:tc>
                  <a:txBody>
                    <a:bodyPr/>
                    <a:lstStyle/>
                    <a:p>
                      <a:pPr marL="171450" indent="-171450" algn="l">
                        <a:lnSpc>
                          <a:spcPct val="150000"/>
                        </a:lnSpc>
                        <a:buFont typeface="Arial" panose="020B0604020202020204" pitchFamily="34" charset="0"/>
                        <a:buChar char="•"/>
                      </a:pPr>
                      <a:r>
                        <a:rPr lang="en-US" altLang="zh-CN" sz="13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SHPT</a:t>
                      </a:r>
                      <a:r>
                        <a:rPr lang="zh-CN" altLang="en-US" sz="13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在接受透析的肾衰竭患者中发病率高达</a:t>
                      </a:r>
                      <a:r>
                        <a:rPr lang="en-US" altLang="zh-CN" sz="1300" b="1" dirty="0">
                          <a:solidFill>
                            <a:srgbClr val="00AAA5"/>
                          </a:solidFill>
                          <a:latin typeface="Arial" panose="020B0604020202020204" pitchFamily="34" charset="0"/>
                          <a:ea typeface="微软雅黑" panose="020B0503020204020204" pitchFamily="34" charset="-122"/>
                          <a:sym typeface="Arial" panose="020B0604020202020204" pitchFamily="34" charset="0"/>
                        </a:rPr>
                        <a:t>60%</a:t>
                      </a:r>
                      <a:r>
                        <a:rPr lang="zh-CN" altLang="en-US" sz="1300" b="1" dirty="0">
                          <a:solidFill>
                            <a:srgbClr val="00AAA5"/>
                          </a:solidFill>
                          <a:latin typeface="Arial" panose="020B0604020202020204" pitchFamily="34" charset="0"/>
                          <a:ea typeface="微软雅黑" panose="020B0503020204020204" pitchFamily="34" charset="-122"/>
                          <a:sym typeface="Arial" panose="020B0604020202020204" pitchFamily="34" charset="0"/>
                        </a:rPr>
                        <a:t>以上</a:t>
                      </a:r>
                      <a:r>
                        <a:rPr lang="zh-CN" altLang="en-US" sz="13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13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2023</a:t>
                      </a:r>
                      <a:r>
                        <a:rPr lang="zh-CN" altLang="en-US" sz="13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年中国透析患者</a:t>
                      </a:r>
                      <a:r>
                        <a:rPr lang="zh-CN" altLang="en-US" sz="1300" b="1" dirty="0">
                          <a:solidFill>
                            <a:srgbClr val="00AAA5"/>
                          </a:solidFill>
                          <a:latin typeface="Arial" panose="020B0604020202020204" pitchFamily="34" charset="0"/>
                          <a:ea typeface="微软雅黑" panose="020B0503020204020204" pitchFamily="34" charset="-122"/>
                          <a:sym typeface="Arial" panose="020B0604020202020204" pitchFamily="34" charset="0"/>
                        </a:rPr>
                        <a:t>近百万人</a:t>
                      </a:r>
                    </a:p>
                    <a:p>
                      <a:pPr marL="171450" indent="-171450" algn="l">
                        <a:lnSpc>
                          <a:spcPct val="150000"/>
                        </a:lnSpc>
                        <a:buFont typeface="Arial" panose="020B0604020202020204" pitchFamily="34" charset="0"/>
                        <a:buChar char="•"/>
                      </a:pPr>
                      <a:r>
                        <a:rPr lang="zh-CN" altLang="en-US" sz="13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拟钙制剂可模拟钙的生理作用，通过调节</a:t>
                      </a:r>
                      <a:r>
                        <a:rPr lang="en-US" altLang="zh-CN" sz="13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PTH</a:t>
                      </a:r>
                      <a:r>
                        <a:rPr lang="zh-CN" altLang="en-US" sz="13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的分泌，改善透析患者的生活质量和生存预后</a:t>
                      </a:r>
                    </a:p>
                  </a:txBody>
                  <a:tcPr marL="182880" marR="182880" anchor="ctr">
                    <a:solidFill>
                      <a:srgbClr val="F4FBFB"/>
                    </a:solidFill>
                  </a:tcPr>
                </a:tc>
                <a:tc>
                  <a:txBody>
                    <a:bodyPr/>
                    <a:lstStyle/>
                    <a:p>
                      <a:pPr indent="0" algn="ctr" hangingPunct="1">
                        <a:lnSpc>
                          <a:spcPct val="150000"/>
                        </a:lnSpc>
                      </a:pPr>
                      <a:endParaRPr lang="en-US" altLang="zh-CN" sz="2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82880" marR="182880" anchor="ctr">
                    <a:noFill/>
                  </a:tcPr>
                </a:tc>
                <a:tc>
                  <a:txBody>
                    <a:bodyPr/>
                    <a:lstStyle/>
                    <a:p>
                      <a:pPr indent="0" algn="ctr" hangingPunct="1">
                        <a:lnSpc>
                          <a:spcPct val="150000"/>
                        </a:lnSpc>
                      </a:pPr>
                      <a:r>
                        <a:rPr lang="zh-CN" altLang="en-US"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符合</a:t>
                      </a:r>
                      <a:endParaRPr lang="en-US" altLang="zh-CN"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a:p>
                      <a:pPr indent="0" algn="ctr" hangingPunct="1">
                        <a:lnSpc>
                          <a:spcPct val="150000"/>
                        </a:lnSpc>
                      </a:pPr>
                      <a:r>
                        <a:rPr lang="zh-CN" altLang="en-US"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“保基本”</a:t>
                      </a:r>
                      <a:endParaRPr lang="en-US" altLang="zh-CN"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a:p>
                      <a:pPr indent="0" algn="ctr" hangingPunct="1">
                        <a:lnSpc>
                          <a:spcPct val="150000"/>
                        </a:lnSpc>
                      </a:pPr>
                      <a:r>
                        <a:rPr lang="zh-CN" altLang="en-US"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原则</a:t>
                      </a:r>
                      <a:endParaRPr lang="en-US" altLang="zh-CN"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82880" marR="182880" anchor="ctr">
                    <a:solidFill>
                      <a:srgbClr val="00AAA5"/>
                    </a:solidFill>
                  </a:tcPr>
                </a:tc>
                <a:tc>
                  <a:txBody>
                    <a:bodyPr/>
                    <a:lstStyle/>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终末期肾病属于国家规定的三十六种重大疾病，而继发性甲旁亢是终末期肾病最常见并发症之一，</a:t>
                      </a:r>
                      <a:r>
                        <a:rPr kumimoji="0" lang="zh-CN" altLang="en-US" sz="1300" b="1" i="0" u="none" strike="noStrike" kern="1200" cap="none" spc="0" normalizeH="0" baseline="0" noProof="0" dirty="0">
                          <a:ln>
                            <a:noFill/>
                          </a:ln>
                          <a:solidFill>
                            <a:srgbClr val="00AAA5"/>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是透析患者致死致残的主要病因</a:t>
                      </a:r>
                      <a:r>
                        <a:rPr kumimoji="0" lang="zh-CN" altLang="en-US" sz="1300" b="0" i="0" u="none" strike="noStrike" kern="1200" cap="none" spc="0" normalizeH="0" baseline="0" noProof="0" dirty="0">
                          <a:ln>
                            <a:noFill/>
                          </a:ln>
                          <a:solidFill>
                            <a:srgbClr val="00AAA5"/>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严重影响透析患者生存预后</a:t>
                      </a:r>
                      <a:endParaRPr kumimoji="0" lang="en-US" altLang="zh-CN"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现有医保目录内治疗手段仍不足以满足临床需求</a:t>
                      </a:r>
                    </a:p>
                  </a:txBody>
                  <a:tcPr marL="182880" marR="182880" anchor="ctr">
                    <a:solidFill>
                      <a:srgbClr val="F4FBFB"/>
                    </a:solidFill>
                  </a:tcPr>
                </a:tc>
                <a:extLst>
                  <a:ext uri="{0D108BD9-81ED-4DB2-BD59-A6C34878D82A}">
                    <a16:rowId xmlns:a16="http://schemas.microsoft.com/office/drawing/2014/main" val="10000"/>
                  </a:ext>
                </a:extLst>
              </a:tr>
              <a:tr h="326836">
                <a:tc>
                  <a:txBody>
                    <a:bodyPr/>
                    <a:lstStyle/>
                    <a:p>
                      <a:pPr indent="0" algn="ctr">
                        <a:lnSpc>
                          <a:spcPct val="100000"/>
                        </a:lnSpc>
                      </a:pP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marL="182880" marR="182880" anchor="ctr">
                    <a:noFill/>
                  </a:tcPr>
                </a:tc>
                <a:tc>
                  <a:txBody>
                    <a:bodyPr/>
                    <a:lstStyle/>
                    <a:p>
                      <a:pPr marL="285750" lvl="0" indent="0" algn="l" hangingPunct="1">
                        <a:lnSpc>
                          <a:spcPct val="100000"/>
                        </a:lnSpc>
                        <a:buFont typeface="Arial" panose="020B0604020202020204" pitchFamily="34" charset="0"/>
                        <a:buNone/>
                      </a:pPr>
                      <a:endParaRPr lang="en-US" altLang="zh-CN" sz="12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82880" marR="182880" anchor="ctr">
                    <a:noFill/>
                  </a:tcPr>
                </a:tc>
                <a:tc>
                  <a:txBody>
                    <a:bodyPr/>
                    <a:lstStyle/>
                    <a:p>
                      <a:pPr indent="0" algn="ctr" hangingPunct="1">
                        <a:lnSpc>
                          <a:spcPct val="100000"/>
                        </a:lnSpc>
                      </a:pPr>
                      <a:endParaRPr lang="en-US" altLang="zh-CN" sz="12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82880" marR="182880" anchor="ctr">
                    <a:noFill/>
                  </a:tcPr>
                </a:tc>
                <a:tc>
                  <a:txBody>
                    <a:bodyPr/>
                    <a:lstStyle/>
                    <a:p>
                      <a:pPr indent="0" algn="ctr" hangingPunct="1">
                        <a:lnSpc>
                          <a:spcPct val="100000"/>
                        </a:lnSpc>
                      </a:pPr>
                      <a:endParaRPr lang="en-US" altLang="zh-CN"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82880" marR="182880" anchor="ctr">
                    <a:noFill/>
                  </a:tcPr>
                </a:tc>
                <a:tc>
                  <a:txBody>
                    <a:bodyPr/>
                    <a:lstStyle/>
                    <a:p>
                      <a:pPr marL="285750" lvl="0" indent="0" algn="l" hangingPunct="1">
                        <a:lnSpc>
                          <a:spcPct val="100000"/>
                        </a:lnSpc>
                        <a:buFont typeface="Arial" panose="020B0604020202020204" pitchFamily="34" charset="0"/>
                        <a:buNone/>
                      </a:pPr>
                      <a:endParaRPr kumimoji="1" lang="en-US" altLang="zh-CN" sz="12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82880" marR="182880" anchor="ctr">
                    <a:noFill/>
                  </a:tcPr>
                </a:tc>
                <a:extLst>
                  <a:ext uri="{0D108BD9-81ED-4DB2-BD59-A6C34878D82A}">
                    <a16:rowId xmlns:a16="http://schemas.microsoft.com/office/drawing/2014/main" val="10001"/>
                  </a:ext>
                </a:extLst>
              </a:tr>
              <a:tr h="2495842">
                <a:tc>
                  <a:txBody>
                    <a:bodyPr/>
                    <a:lstStyle/>
                    <a:p>
                      <a:pPr indent="0" algn="ctr" hangingPunct="1">
                        <a:lnSpc>
                          <a:spcPct val="150000"/>
                        </a:lnSpc>
                      </a:pPr>
                      <a:r>
                        <a:rPr lang="zh-CN" altLang="en-US"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弥补目录</a:t>
                      </a:r>
                      <a:endParaRPr lang="en-US" altLang="zh-CN"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a:p>
                      <a:pPr indent="0" algn="ctr" hangingPunct="1">
                        <a:lnSpc>
                          <a:spcPct val="150000"/>
                        </a:lnSpc>
                      </a:pPr>
                      <a:r>
                        <a:rPr lang="zh-CN" altLang="en-US"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短板</a:t>
                      </a:r>
                    </a:p>
                  </a:txBody>
                  <a:tcPr marL="182880" marR="182880" anchor="ctr">
                    <a:solidFill>
                      <a:srgbClr val="00AAA5"/>
                    </a:solidFill>
                  </a:tcPr>
                </a:tc>
                <a:tc>
                  <a:txBody>
                    <a:bodyPr/>
                    <a:lstStyle/>
                    <a:p>
                      <a:pPr marL="171450" lvl="0" indent="-171450" algn="l" hangingPunct="1">
                        <a:lnSpc>
                          <a:spcPct val="150000"/>
                        </a:lnSpc>
                        <a:buFont typeface="Arial" panose="020B0604020202020204" pitchFamily="34" charset="0"/>
                        <a:buChar char="•"/>
                      </a:pPr>
                      <a:r>
                        <a:rPr lang="zh-CN" altLang="en-US" sz="13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rPr>
                        <a:t>医保目录中，</a:t>
                      </a:r>
                      <a:r>
                        <a:rPr lang="zh-CN" altLang="en-US" sz="1300" b="1" kern="1200" dirty="0">
                          <a:solidFill>
                            <a:srgbClr val="00AAA5"/>
                          </a:solidFill>
                          <a:latin typeface="Arial" panose="020B0604020202020204" pitchFamily="34" charset="0"/>
                          <a:ea typeface="微软雅黑" panose="020B0503020204020204" pitchFamily="34" charset="-122"/>
                          <a:cs typeface="+mn-cs"/>
                          <a:sym typeface="Arial" panose="020B0604020202020204" pitchFamily="34" charset="0"/>
                        </a:rPr>
                        <a:t>拟钙剂品类仅</a:t>
                      </a:r>
                      <a:r>
                        <a:rPr lang="zh-CN" altLang="en-US" sz="13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rPr>
                        <a:t>西那卡塞，但目前</a:t>
                      </a:r>
                      <a:r>
                        <a:rPr lang="en-US" altLang="zh-CN" sz="13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rPr>
                        <a:t>PTH</a:t>
                      </a:r>
                      <a:r>
                        <a:rPr lang="zh-CN" altLang="en-US" sz="13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rPr>
                        <a:t>指标达标率低的问题仍存在。且很多患者因</a:t>
                      </a:r>
                      <a:r>
                        <a:rPr lang="zh-CN" altLang="en-US" sz="1300" b="1" kern="1200" dirty="0">
                          <a:solidFill>
                            <a:srgbClr val="00AAA5"/>
                          </a:solidFill>
                          <a:latin typeface="Arial" panose="020B0604020202020204" pitchFamily="34" charset="0"/>
                          <a:ea typeface="微软雅黑" panose="020B0503020204020204" pitchFamily="34" charset="-122"/>
                          <a:cs typeface="+mn-cs"/>
                          <a:sym typeface="Arial" panose="020B0604020202020204" pitchFamily="34" charset="0"/>
                        </a:rPr>
                        <a:t>无法耐受西那卡塞的胃肠道副作用而停止治疗</a:t>
                      </a:r>
                      <a:r>
                        <a:rPr lang="zh-CN" altLang="en-US" sz="13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rPr>
                        <a:t>，临床期待有更好的药物选择。依伏卡塞显著提高中国透析SHPT患者的iPTH达标率，同时，为重度SHPT提供一种新的治疗选择 </a:t>
                      </a:r>
                    </a:p>
                  </a:txBody>
                  <a:tcPr marL="182880" marR="182880" anchor="ctr">
                    <a:solidFill>
                      <a:srgbClr val="F4FBFB"/>
                    </a:solidFill>
                  </a:tcPr>
                </a:tc>
                <a:tc>
                  <a:txBody>
                    <a:bodyPr/>
                    <a:lstStyle/>
                    <a:p>
                      <a:pPr indent="0" algn="ctr" hangingPunct="1">
                        <a:lnSpc>
                          <a:spcPct val="150000"/>
                        </a:lnSpc>
                      </a:pPr>
                      <a:endParaRPr lang="en-US" altLang="zh-CN" sz="2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82880" marR="182880" anchor="ctr">
                    <a:noFill/>
                  </a:tcPr>
                </a:tc>
                <a:tc>
                  <a:txBody>
                    <a:bodyPr/>
                    <a:lstStyle/>
                    <a:p>
                      <a:pPr indent="0" algn="ctr" hangingPunct="1">
                        <a:lnSpc>
                          <a:spcPct val="150000"/>
                        </a:lnSpc>
                      </a:pPr>
                      <a:r>
                        <a:rPr lang="zh-CN" altLang="en-US"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临床管理</a:t>
                      </a:r>
                      <a:endParaRPr lang="en-US" altLang="zh-CN"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a:p>
                      <a:pPr indent="0" algn="ctr" hangingPunct="1">
                        <a:lnSpc>
                          <a:spcPct val="150000"/>
                        </a:lnSpc>
                      </a:pPr>
                      <a:r>
                        <a:rPr lang="zh-CN" altLang="en-US"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便利</a:t>
                      </a:r>
                      <a:endParaRPr lang="en-US" altLang="zh-CN" sz="1600" b="1" kern="12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82880" marR="182880" anchor="ctr">
                    <a:solidFill>
                      <a:srgbClr val="00AAA5"/>
                    </a:solidFill>
                  </a:tcPr>
                </a:tc>
                <a:tc>
                  <a:txBody>
                    <a:bodyPr/>
                    <a:lstStyle/>
                    <a:p>
                      <a:pPr marL="171450" lvl="0" indent="-171450" algn="l" hangingPunct="1">
                        <a:lnSpc>
                          <a:spcPct val="150000"/>
                        </a:lnSpc>
                        <a:buFont typeface="Arial" panose="020B0604020202020204" pitchFamily="34" charset="0"/>
                        <a:buChar char="•"/>
                      </a:pPr>
                      <a:r>
                        <a:rPr kumimoji="1" lang="zh-CN" altLang="en-US" sz="13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rPr>
                        <a:t>依伏卡塞片为</a:t>
                      </a:r>
                      <a:r>
                        <a:rPr kumimoji="1" lang="zh-CN" altLang="en-US" sz="1300" b="1" kern="1200" dirty="0">
                          <a:solidFill>
                            <a:srgbClr val="00AAA5"/>
                          </a:solidFill>
                          <a:latin typeface="Arial" panose="020B0604020202020204" pitchFamily="34" charset="0"/>
                          <a:ea typeface="微软雅黑" panose="020B0503020204020204" pitchFamily="34" charset="-122"/>
                          <a:cs typeface="+mn-cs"/>
                          <a:sym typeface="Arial" panose="020B0604020202020204" pitchFamily="34" charset="0"/>
                        </a:rPr>
                        <a:t>口服常释片剂</a:t>
                      </a:r>
                      <a:r>
                        <a:rPr kumimoji="1" lang="zh-CN" altLang="en-US" sz="13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rPr>
                        <a:t>，无论是血液透析，还是没有建立血管通路的腹膜透析患者都可以</a:t>
                      </a:r>
                      <a:r>
                        <a:rPr kumimoji="1" lang="zh-CN" altLang="en-US" sz="1300" b="1" kern="1200" dirty="0">
                          <a:solidFill>
                            <a:srgbClr val="00AAA5"/>
                          </a:solidFill>
                          <a:latin typeface="Arial" panose="020B0604020202020204" pitchFamily="34" charset="0"/>
                          <a:ea typeface="微软雅黑" panose="020B0503020204020204" pitchFamily="34" charset="-122"/>
                          <a:cs typeface="+mn-cs"/>
                          <a:sym typeface="Arial" panose="020B0604020202020204" pitchFamily="34" charset="0"/>
                        </a:rPr>
                        <a:t>方便服用</a:t>
                      </a:r>
                      <a:endParaRPr kumimoji="1" lang="en-US" altLang="zh-CN" sz="1300" b="1" kern="1200" dirty="0">
                        <a:solidFill>
                          <a:srgbClr val="00AAA5"/>
                        </a:solidFill>
                        <a:latin typeface="Arial" panose="020B0604020202020204" pitchFamily="34" charset="0"/>
                        <a:ea typeface="微软雅黑" panose="020B0503020204020204" pitchFamily="34" charset="-122"/>
                        <a:cs typeface="+mn-cs"/>
                        <a:sym typeface="Arial" panose="020B0604020202020204" pitchFamily="34" charset="0"/>
                      </a:endParaRPr>
                    </a:p>
                    <a:p>
                      <a:pPr marL="171450" lvl="0" indent="-171450" algn="l" hangingPunct="1">
                        <a:lnSpc>
                          <a:spcPct val="150000"/>
                        </a:lnSpc>
                        <a:buFont typeface="Arial" panose="020B0604020202020204" pitchFamily="34" charset="0"/>
                        <a:buChar char="•"/>
                      </a:pPr>
                      <a:r>
                        <a:rPr kumimoji="1" lang="zh-CN" altLang="en-US" sz="1300" b="0" kern="1200" dirty="0">
                          <a:solidFill>
                            <a:schemeClr val="tx1">
                              <a:lumMod val="85000"/>
                              <a:lumOff val="15000"/>
                            </a:schemeClr>
                          </a:solidFill>
                          <a:latin typeface="Arial" panose="020B0604020202020204" pitchFamily="34" charset="0"/>
                          <a:ea typeface="微软雅黑" panose="020B0503020204020204" pitchFamily="34" charset="-122"/>
                          <a:cs typeface="+mn-cs"/>
                          <a:sym typeface="Arial" panose="020B0604020202020204" pitchFamily="34" charset="0"/>
                        </a:rPr>
                        <a:t>依伏卡塞片所有使用患者均为门诊透析尿毒症患者，剂量调整非常方便，</a:t>
                      </a:r>
                      <a:r>
                        <a:rPr kumimoji="1" lang="zh-CN" altLang="en-US" sz="1300" b="1" kern="1200" dirty="0">
                          <a:solidFill>
                            <a:srgbClr val="00AAA5"/>
                          </a:solidFill>
                          <a:latin typeface="Arial" panose="020B0604020202020204" pitchFamily="34" charset="0"/>
                          <a:ea typeface="微软雅黑" panose="020B0503020204020204" pitchFamily="34" charset="-122"/>
                          <a:cs typeface="+mn-cs"/>
                          <a:sym typeface="Arial" panose="020B0604020202020204" pitchFamily="34" charset="0"/>
                        </a:rPr>
                        <a:t>几乎无临床滥用风险或潜在超说明书用药的可能性</a:t>
                      </a:r>
                      <a:endParaRPr kumimoji="1" lang="en-US" altLang="zh-CN" sz="1300" b="1" kern="1200" dirty="0">
                        <a:solidFill>
                          <a:srgbClr val="00AAA5"/>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82880" marR="182880" anchor="ctr">
                    <a:solidFill>
                      <a:srgbClr val="F4FBFB"/>
                    </a:solidFill>
                  </a:tcPr>
                </a:tc>
                <a:extLst>
                  <a:ext uri="{0D108BD9-81ED-4DB2-BD59-A6C34878D82A}">
                    <a16:rowId xmlns:a16="http://schemas.microsoft.com/office/drawing/2014/main" val="10002"/>
                  </a:ext>
                </a:extLst>
              </a:tr>
            </a:tbl>
          </a:graphicData>
        </a:graphic>
      </p:graphicFrame>
      <p:sp>
        <p:nvSpPr>
          <p:cNvPr id="3" name="标题 2"/>
          <p:cNvSpPr>
            <a:spLocks noGrp="1"/>
          </p:cNvSpPr>
          <p:nvPr>
            <p:ph type="title"/>
            <p:custDataLst>
              <p:tags r:id="rId2"/>
            </p:custDataLst>
          </p:nvPr>
        </p:nvSpPr>
        <p:spPr>
          <a:xfrm>
            <a:off x="0" y="0"/>
            <a:ext cx="11426190" cy="864235"/>
          </a:xfrm>
        </p:spPr>
        <p:txBody>
          <a:bodyPr anchor="t">
            <a:noAutofit/>
          </a:bodyPr>
          <a:lstStyle/>
          <a:p>
            <a:r>
              <a:rPr lang="zh-CN" altLang="en-US" sz="2400" dirty="0">
                <a:ea typeface="微软雅黑" panose="020B0503020204020204" pitchFamily="34" charset="-122"/>
                <a:cs typeface="+mn-ea"/>
                <a:sym typeface="Arial" panose="020B0604020202020204" pitchFamily="34" charset="0"/>
              </a:rPr>
              <a:t>依伏卡塞</a:t>
            </a:r>
            <a:r>
              <a:rPr lang="zh-CN" altLang="en-US" sz="2400" dirty="0">
                <a:solidFill>
                  <a:srgbClr val="C00000"/>
                </a:solidFill>
                <a:ea typeface="微软雅黑" panose="020B0503020204020204" pitchFamily="34" charset="-122"/>
                <a:cs typeface="+mn-ea"/>
                <a:sym typeface="Arial" panose="020B0604020202020204" pitchFamily="34" charset="0"/>
              </a:rPr>
              <a:t>提高</a:t>
            </a:r>
            <a:r>
              <a:rPr lang="zh-CN" altLang="en-US" sz="2400" dirty="0">
                <a:ea typeface="微软雅黑" panose="020B0503020204020204" pitchFamily="34" charset="-122"/>
                <a:cs typeface="+mn-ea"/>
                <a:sym typeface="Arial" panose="020B0604020202020204" pitchFamily="34" charset="0"/>
              </a:rPr>
              <a:t>中国</a:t>
            </a:r>
            <a:r>
              <a:rPr lang="en-US" altLang="zh-CN" sz="2400" dirty="0">
                <a:ea typeface="微软雅黑" panose="020B0503020204020204" pitchFamily="34" charset="-122"/>
                <a:cs typeface="+mn-ea"/>
                <a:sym typeface="Arial" panose="020B0604020202020204" pitchFamily="34" charset="0"/>
              </a:rPr>
              <a:t>CKD</a:t>
            </a:r>
            <a:r>
              <a:rPr lang="zh-CN" altLang="en-US" sz="2400" dirty="0">
                <a:ea typeface="微软雅黑" panose="020B0503020204020204" pitchFamily="34" charset="-122"/>
                <a:cs typeface="+mn-ea"/>
                <a:sym typeface="Arial" panose="020B0604020202020204" pitchFamily="34" charset="0"/>
              </a:rPr>
              <a:t>透析</a:t>
            </a:r>
            <a:r>
              <a:rPr lang="en-US" altLang="zh-CN" sz="2400" dirty="0" err="1">
                <a:ea typeface="微软雅黑" panose="020B0503020204020204" pitchFamily="34" charset="-122"/>
                <a:cs typeface="+mn-ea"/>
                <a:sym typeface="Arial" panose="020B0604020202020204" pitchFamily="34" charset="0"/>
              </a:rPr>
              <a:t>SHPT患者</a:t>
            </a:r>
            <a:r>
              <a:rPr lang="zh-CN" altLang="en-US" sz="2400" noProof="0" dirty="0">
                <a:ln>
                  <a:noFill/>
                </a:ln>
                <a:solidFill>
                  <a:srgbClr val="C00000"/>
                </a:solidFill>
                <a:effectLst/>
                <a:uLnTx/>
                <a:uFillTx/>
                <a:ea typeface="微软雅黑" panose="020B0503020204020204" pitchFamily="34" charset="-122"/>
                <a:cs typeface="+mn-cs"/>
                <a:sym typeface="Arial" panose="020B0604020202020204" pitchFamily="34" charset="0"/>
              </a:rPr>
              <a:t>靶目标值</a:t>
            </a:r>
            <a:r>
              <a:rPr lang="en-US" altLang="zh-CN" sz="2400" noProof="0" dirty="0" err="1">
                <a:ln>
                  <a:noFill/>
                </a:ln>
                <a:solidFill>
                  <a:srgbClr val="C00000"/>
                </a:solidFill>
                <a:effectLst/>
                <a:uLnTx/>
                <a:uFillTx/>
                <a:ea typeface="微软雅黑" panose="020B0503020204020204" pitchFamily="34" charset="-122"/>
                <a:cs typeface="+mn-cs"/>
                <a:sym typeface="Arial" panose="020B0604020202020204" pitchFamily="34" charset="0"/>
              </a:rPr>
              <a:t>iPTH</a:t>
            </a:r>
            <a:r>
              <a:rPr lang="zh-CN" altLang="en-US" sz="2400" noProof="0" dirty="0">
                <a:ln>
                  <a:noFill/>
                </a:ln>
                <a:solidFill>
                  <a:srgbClr val="C00000"/>
                </a:solidFill>
                <a:effectLst/>
                <a:uLnTx/>
                <a:uFillTx/>
                <a:ea typeface="微软雅黑" panose="020B0503020204020204" pitchFamily="34" charset="-122"/>
                <a:cs typeface="+mn-cs"/>
                <a:sym typeface="Arial" panose="020B0604020202020204" pitchFamily="34" charset="0"/>
              </a:rPr>
              <a:t>达标率</a:t>
            </a:r>
            <a:r>
              <a:rPr lang="zh-CN" altLang="en-US" sz="2400" dirty="0">
                <a:solidFill>
                  <a:srgbClr val="C00000"/>
                </a:solidFill>
                <a:ea typeface="微软雅黑" panose="020B0503020204020204" pitchFamily="34" charset="-122"/>
                <a:cs typeface="+mn-ea"/>
                <a:sym typeface="Arial" panose="020B0604020202020204" pitchFamily="34" charset="0"/>
              </a:rPr>
              <a:t>，降低患者死亡风险，减少总医疗支出</a:t>
            </a:r>
          </a:p>
        </p:txBody>
      </p:sp>
      <p:sp>
        <p:nvSpPr>
          <p:cNvPr id="7" name="文本框 6"/>
          <p:cNvSpPr txBox="1"/>
          <p:nvPr/>
        </p:nvSpPr>
        <p:spPr>
          <a:xfrm>
            <a:off x="12752230" y="1415241"/>
            <a:ext cx="4064000" cy="914400"/>
          </a:xfrm>
          <a:prstGeom prst="rect">
            <a:avLst/>
          </a:prstGeom>
          <a:noFill/>
        </p:spPr>
        <p:txBody>
          <a:bodyPr wrap="square" rtlCol="0" anchor="ctr" anchorCtr="0">
            <a:noAutofit/>
          </a:bodyPr>
          <a:lstStyle/>
          <a:p>
            <a:pPr algn="l" rtl="0" eaLnBrk="0" fontAlgn="base" hangingPunct="0">
              <a:spcBef>
                <a:spcPct val="0"/>
              </a:spcBef>
              <a:spcAft>
                <a:spcPct val="0"/>
              </a:spcAft>
            </a:pPr>
            <a:endParaRPr lang="zh-CN" altLang="en-US" sz="1600" dirty="0">
              <a:solidFill>
                <a:srgbClr val="F35602"/>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endParaRPr>
          </a:p>
        </p:txBody>
      </p:sp>
      <p:grpSp>
        <p:nvGrpSpPr>
          <p:cNvPr id="4" name="组合 3"/>
          <p:cNvGrpSpPr/>
          <p:nvPr/>
        </p:nvGrpSpPr>
        <p:grpSpPr>
          <a:xfrm>
            <a:off x="11988810" y="883919"/>
            <a:ext cx="203246" cy="5400415"/>
            <a:chOff x="13493183" y="655081"/>
            <a:chExt cx="484211" cy="4884283"/>
          </a:xfrm>
          <a:solidFill>
            <a:schemeClr val="bg1">
              <a:lumMod val="85000"/>
            </a:schemeClr>
          </a:solidFill>
        </p:grpSpPr>
        <p:sp>
          <p:nvSpPr>
            <p:cNvPr id="6" name="矩形: 圆顶角 5"/>
            <p:cNvSpPr/>
            <p:nvPr/>
          </p:nvSpPr>
          <p:spPr>
            <a:xfrm rot="16200000">
              <a:off x="13251937" y="896327"/>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药品基本信息</a:t>
              </a:r>
              <a:endParaRPr lang="en-US" altLang="zh-CN"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圆顶角 8"/>
            <p:cNvSpPr/>
            <p:nvPr/>
          </p:nvSpPr>
          <p:spPr>
            <a:xfrm rot="16200000">
              <a:off x="13251971" y="1875749"/>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安全性</a:t>
              </a:r>
            </a:p>
          </p:txBody>
        </p:sp>
        <p:sp>
          <p:nvSpPr>
            <p:cNvPr id="18" name="矩形: 圆顶角 17"/>
            <p:cNvSpPr/>
            <p:nvPr/>
          </p:nvSpPr>
          <p:spPr>
            <a:xfrm rot="16200000">
              <a:off x="13251985" y="2855171"/>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有效性</a:t>
              </a:r>
            </a:p>
          </p:txBody>
        </p:sp>
        <p:sp>
          <p:nvSpPr>
            <p:cNvPr id="19" name="矩形: 圆顶角 18"/>
            <p:cNvSpPr/>
            <p:nvPr/>
          </p:nvSpPr>
          <p:spPr>
            <a:xfrm rot="16200000">
              <a:off x="13252044" y="3834594"/>
              <a:ext cx="966596" cy="484105"/>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创新性</a:t>
              </a:r>
            </a:p>
          </p:txBody>
        </p:sp>
        <p:sp>
          <p:nvSpPr>
            <p:cNvPr id="20" name="矩形: 圆顶角 19"/>
            <p:cNvSpPr/>
            <p:nvPr/>
          </p:nvSpPr>
          <p:spPr>
            <a:xfrm rot="16200000">
              <a:off x="13252016" y="4814014"/>
              <a:ext cx="966596" cy="484103"/>
            </a:xfrm>
            <a:prstGeom prst="round2SameRect">
              <a:avLst>
                <a:gd name="adj1" fmla="val 35655"/>
                <a:gd name="adj2" fmla="val 0"/>
              </a:avLst>
            </a:prstGeom>
            <a:solidFill>
              <a:srgbClr val="00AAA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公平性</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徽标&#10;&#10;描述已自动生成"/>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3776" y="0"/>
            <a:ext cx="2197101" cy="1235869"/>
          </a:xfrm>
          <a:prstGeom prst="rect">
            <a:avLst/>
          </a:prstGeom>
        </p:spPr>
      </p:pic>
      <p:sp>
        <p:nvSpPr>
          <p:cNvPr id="7" name="文本框 6"/>
          <p:cNvSpPr txBox="1"/>
          <p:nvPr/>
        </p:nvSpPr>
        <p:spPr>
          <a:xfrm>
            <a:off x="6427396" y="5260169"/>
            <a:ext cx="4922191" cy="1906168"/>
          </a:xfrm>
          <a:prstGeom prst="rect">
            <a:avLst/>
          </a:prstGeom>
          <a:noFill/>
        </p:spPr>
        <p:txBody>
          <a:bodyPr wrap="square" rtlCol="0" anchor="ctr" anchorCtr="0">
            <a:noAutofit/>
          </a:bodyPr>
          <a:lstStyle/>
          <a:p>
            <a:pPr algn="l" rtl="0" eaLnBrk="0" fontAlgn="base" hangingPunct="0">
              <a:lnSpc>
                <a:spcPct val="150000"/>
              </a:lnSpc>
              <a:spcBef>
                <a:spcPts val="600"/>
              </a:spcBef>
              <a:spcAft>
                <a:spcPts val="600"/>
              </a:spcAft>
            </a:pPr>
            <a:r>
              <a:rPr lang="zh-CN" altLang="en-US" sz="4400" b="1" dirty="0">
                <a:solidFill>
                  <a:srgbClr val="00AAA5"/>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依伏卡塞片</a:t>
            </a:r>
            <a:r>
              <a:rPr lang="en-US" altLang="zh-CN" sz="3200" dirty="0">
                <a:solidFill>
                  <a:srgbClr val="00AAA5"/>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a:t>
            </a:r>
            <a:r>
              <a:rPr lang="zh-CN" altLang="en-US" sz="3200" dirty="0">
                <a:solidFill>
                  <a:srgbClr val="00AAA5"/>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拟钙剂</a:t>
            </a:r>
            <a:r>
              <a:rPr lang="en-US" altLang="zh-CN" sz="3200" dirty="0">
                <a:solidFill>
                  <a:srgbClr val="00AAA5"/>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rPr>
              <a:t>)</a:t>
            </a:r>
            <a:endParaRPr lang="en-US" sz="4400" dirty="0">
              <a:solidFill>
                <a:srgbClr val="00AAA5"/>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endParaRPr>
          </a:p>
        </p:txBody>
      </p:sp>
      <p:sp>
        <p:nvSpPr>
          <p:cNvPr id="8" name="文本框 7"/>
          <p:cNvSpPr txBox="1"/>
          <p:nvPr/>
        </p:nvSpPr>
        <p:spPr>
          <a:xfrm>
            <a:off x="1276368" y="1661711"/>
            <a:ext cx="5702300" cy="2898514"/>
          </a:xfrm>
          <a:prstGeom prst="rect">
            <a:avLst/>
          </a:prstGeom>
          <a:noFill/>
        </p:spPr>
        <p:txBody>
          <a:bodyPr wrap="square" rtlCol="0" anchor="ctr" anchorCtr="0">
            <a:noAutofit/>
          </a:bodyPr>
          <a:lstStyle/>
          <a:p>
            <a:pPr rtl="0" eaLnBrk="0" fontAlgn="base" hangingPunct="0">
              <a:spcBef>
                <a:spcPts val="1200"/>
              </a:spcBef>
              <a:spcAft>
                <a:spcPts val="1200"/>
              </a:spcAft>
            </a:pPr>
            <a:r>
              <a:rPr lang="zh-CN" altLang="en-US" sz="6600" b="1" dirty="0">
                <a:solidFill>
                  <a:srgbClr val="00AAA5"/>
                </a:solidFill>
                <a:latin typeface="Arial" panose="020B0604020202020204" pitchFamily="34" charset="0"/>
                <a:ea typeface="微软雅黑" panose="020B0503020204020204" pitchFamily="34" charset="-122"/>
                <a:sym typeface="Arial" panose="020B0604020202020204" pitchFamily="34" charset="0"/>
              </a:rPr>
              <a:t>感谢各位专家</a:t>
            </a:r>
          </a:p>
          <a:p>
            <a:pPr rtl="0" eaLnBrk="0" fontAlgn="base" hangingPunct="0">
              <a:spcBef>
                <a:spcPts val="1200"/>
              </a:spcBef>
              <a:spcAft>
                <a:spcPts val="1200"/>
              </a:spcAft>
            </a:pPr>
            <a:r>
              <a:rPr lang="en-US" altLang="zh-CN" sz="6600" b="1" dirty="0">
                <a:solidFill>
                  <a:srgbClr val="00AAA5"/>
                </a:solidFill>
                <a:latin typeface="Arial" panose="020B0604020202020204" pitchFamily="34" charset="0"/>
                <a:ea typeface="微软雅黑" panose="020B0503020204020204" pitchFamily="34" charset="-122"/>
                <a:sym typeface="Arial" panose="020B0604020202020204" pitchFamily="34" charset="0"/>
              </a:rPr>
              <a:t>Thanks</a:t>
            </a:r>
            <a:endParaRPr lang="en-US" sz="6600" b="1" dirty="0">
              <a:solidFill>
                <a:srgbClr val="00AAA5"/>
              </a:solidFill>
              <a:latin typeface="Arial" panose="020B0604020202020204" pitchFamily="34" charset="0"/>
              <a:ea typeface="微软雅黑" panose="020B0503020204020204" pitchFamily="34" charset="-122"/>
              <a:cs typeface="Meiryo UI" panose="020B0604030504040204" pitchFamily="50" charset="-128"/>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ïslíḍê"/>
          <p:cNvSpPr/>
          <p:nvPr>
            <p:custDataLst>
              <p:tags r:id="rId2"/>
            </p:custDataLst>
          </p:nvPr>
        </p:nvSpPr>
        <p:spPr>
          <a:xfrm>
            <a:off x="3151837" y="5275032"/>
            <a:ext cx="803810" cy="803810"/>
          </a:xfrm>
          <a:prstGeom prst="diamond">
            <a:avLst/>
          </a:pr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62" name="í$1íḋe"/>
          <p:cNvSpPr/>
          <p:nvPr>
            <p:custDataLst>
              <p:tags r:id="rId3"/>
            </p:custDataLst>
          </p:nvPr>
        </p:nvSpPr>
        <p:spPr>
          <a:xfrm>
            <a:off x="3158839" y="4143920"/>
            <a:ext cx="803810" cy="803810"/>
          </a:xfrm>
          <a:prstGeom prst="diamond">
            <a:avLst/>
          </a:pr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3" name="ïs1ïḋé"/>
          <p:cNvSpPr/>
          <p:nvPr>
            <p:custDataLst>
              <p:tags r:id="rId4"/>
            </p:custDataLst>
          </p:nvPr>
        </p:nvSpPr>
        <p:spPr>
          <a:xfrm>
            <a:off x="3158839" y="3012808"/>
            <a:ext cx="803810" cy="803810"/>
          </a:xfrm>
          <a:prstGeom prst="diamond">
            <a:avLst/>
          </a:pr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6" name="iśḷîḑé"/>
          <p:cNvSpPr txBox="1"/>
          <p:nvPr>
            <p:custDataLst>
              <p:tags r:id="rId5"/>
            </p:custDataLst>
          </p:nvPr>
        </p:nvSpPr>
        <p:spPr>
          <a:xfrm>
            <a:off x="3962696" y="5313281"/>
            <a:ext cx="5101567" cy="391357"/>
          </a:xfrm>
          <a:prstGeom prst="rect">
            <a:avLst/>
          </a:prstGeom>
          <a:noFill/>
        </p:spPr>
        <p:txBody>
          <a:bodyPr wrap="none" lIns="90000" tIns="46800" rIns="90000" bIns="46800" anchor="b" anchorCtr="0">
            <a:noAutofit/>
          </a:bodyPr>
          <a:lstStyle/>
          <a:p>
            <a:pPr>
              <a:lnSpc>
                <a:spcPct val="120000"/>
              </a:lnSpc>
            </a:pPr>
            <a:r>
              <a:rPr lang="zh-CN" altLang="en-US" sz="2400" b="1" dirty="0">
                <a:solidFill>
                  <a:srgbClr val="00BBB4"/>
                </a:solidFill>
                <a:latin typeface="Arial" panose="020B0604020202020204" pitchFamily="34" charset="0"/>
                <a:ea typeface="微软雅黑" panose="020B0503020204020204" pitchFamily="34" charset="-122"/>
                <a:sym typeface="Arial" panose="020B0604020202020204" pitchFamily="34" charset="0"/>
              </a:rPr>
              <a:t>公平性</a:t>
            </a:r>
          </a:p>
        </p:txBody>
      </p:sp>
      <p:sp>
        <p:nvSpPr>
          <p:cNvPr id="67" name="ïs1íḋé"/>
          <p:cNvSpPr txBox="1"/>
          <p:nvPr>
            <p:custDataLst>
              <p:tags r:id="rId6"/>
            </p:custDataLst>
          </p:nvPr>
        </p:nvSpPr>
        <p:spPr>
          <a:xfrm>
            <a:off x="3962400" y="5680145"/>
            <a:ext cx="7099935" cy="424180"/>
          </a:xfrm>
          <a:prstGeom prst="rect">
            <a:avLst/>
          </a:prstGeom>
        </p:spPr>
        <p:txBody>
          <a:bodyPr vert="horz" wrap="square" lIns="90000" tIns="46800" rIns="90000" bIns="46800" anchor="ctr" anchorCtr="0">
            <a:noAutofit/>
          </a:bodyPr>
          <a:lstStyle/>
          <a:p>
            <a:pPr algn="l">
              <a:lnSpc>
                <a:spcPct val="120000"/>
              </a:lnSpc>
              <a:buClrTx/>
              <a:buSzTx/>
              <a:buFontTx/>
            </a:pPr>
            <a:r>
              <a:rPr lang="zh-CN" altLang="en-US" sz="1400" dirty="0">
                <a:latin typeface="Arial" panose="020B0604020202020204" pitchFamily="34" charset="0"/>
                <a:ea typeface="微软雅黑" panose="020B0503020204020204" pitchFamily="34" charset="-122"/>
                <a:sym typeface="Arial" panose="020B0604020202020204" pitchFamily="34" charset="0"/>
              </a:rPr>
              <a:t>为中国</a:t>
            </a:r>
            <a:r>
              <a:rPr lang="en-US" altLang="zh-CN" sz="1400" dirty="0">
                <a:latin typeface="Arial" panose="020B0604020202020204" pitchFamily="34" charset="0"/>
                <a:ea typeface="微软雅黑" panose="020B0503020204020204" pitchFamily="34" charset="-122"/>
                <a:sym typeface="Arial" panose="020B0604020202020204" pitchFamily="34" charset="0"/>
              </a:rPr>
              <a:t>CKD</a:t>
            </a:r>
            <a:r>
              <a:rPr lang="zh-CN" altLang="en-US" sz="1400" dirty="0">
                <a:latin typeface="Arial" panose="020B0604020202020204" pitchFamily="34" charset="0"/>
                <a:ea typeface="微软雅黑" panose="020B0503020204020204" pitchFamily="34" charset="-122"/>
                <a:sym typeface="Arial" panose="020B0604020202020204" pitchFamily="34" charset="0"/>
              </a:rPr>
              <a:t>透析</a:t>
            </a:r>
            <a:r>
              <a:rPr lang="en-US" altLang="zh-CN" sz="1400" dirty="0">
                <a:latin typeface="Arial" panose="020B0604020202020204" pitchFamily="34" charset="0"/>
                <a:ea typeface="微软雅黑" panose="020B0503020204020204" pitchFamily="34" charset="-122"/>
                <a:sym typeface="Arial" panose="020B0604020202020204" pitchFamily="34" charset="0"/>
              </a:rPr>
              <a:t>SHPT</a:t>
            </a:r>
            <a:r>
              <a:rPr lang="zh-CN" altLang="en-US" sz="1400" dirty="0">
                <a:latin typeface="Arial" panose="020B0604020202020204" pitchFamily="34" charset="0"/>
                <a:ea typeface="微软雅黑" panose="020B0503020204020204" pitchFamily="34" charset="-122"/>
                <a:sym typeface="Arial" panose="020B0604020202020204" pitchFamily="34" charset="0"/>
              </a:rPr>
              <a:t>患者提供一种胃肠道反应小的新型拟钙剂，实现疗效、安全性双获益，为重度SHPT患者提供一种新的治疗选择</a:t>
            </a:r>
          </a:p>
        </p:txBody>
      </p:sp>
      <p:sp>
        <p:nvSpPr>
          <p:cNvPr id="68" name="îṧḷïḑé"/>
          <p:cNvSpPr txBox="1"/>
          <p:nvPr>
            <p:custDataLst>
              <p:tags r:id="rId7"/>
            </p:custDataLst>
          </p:nvPr>
        </p:nvSpPr>
        <p:spPr>
          <a:xfrm>
            <a:off x="3962696" y="4193056"/>
            <a:ext cx="5101567" cy="391357"/>
          </a:xfrm>
          <a:prstGeom prst="rect">
            <a:avLst/>
          </a:prstGeom>
          <a:noFill/>
        </p:spPr>
        <p:txBody>
          <a:bodyPr wrap="none" lIns="90000" tIns="46800" rIns="90000" bIns="46800" anchor="b" anchorCtr="0">
            <a:noAutofit/>
          </a:bodyPr>
          <a:lstStyle/>
          <a:p>
            <a:pPr>
              <a:lnSpc>
                <a:spcPct val="120000"/>
              </a:lnSpc>
            </a:pPr>
            <a:r>
              <a:rPr lang="zh-CN" altLang="en-US" sz="2400" b="1" dirty="0">
                <a:solidFill>
                  <a:srgbClr val="00BBB4"/>
                </a:solidFill>
                <a:latin typeface="Arial" panose="020B0604020202020204" pitchFamily="34" charset="0"/>
                <a:ea typeface="微软雅黑" panose="020B0503020204020204" pitchFamily="34" charset="-122"/>
                <a:sym typeface="Arial" panose="020B0604020202020204" pitchFamily="34" charset="0"/>
              </a:rPr>
              <a:t>创新性</a:t>
            </a:r>
          </a:p>
        </p:txBody>
      </p:sp>
      <p:sp>
        <p:nvSpPr>
          <p:cNvPr id="69" name="îṥ1ïḋé"/>
          <p:cNvSpPr txBox="1"/>
          <p:nvPr>
            <p:custDataLst>
              <p:tags r:id="rId8"/>
            </p:custDataLst>
          </p:nvPr>
        </p:nvSpPr>
        <p:spPr>
          <a:xfrm>
            <a:off x="3962400" y="4566818"/>
            <a:ext cx="7099935" cy="424180"/>
          </a:xfrm>
          <a:prstGeom prst="rect">
            <a:avLst/>
          </a:prstGeom>
        </p:spPr>
        <p:txBody>
          <a:bodyPr vert="horz" wrap="square" lIns="90000" tIns="46800" rIns="90000" bIns="46800" anchor="ctr" anchorCtr="0">
            <a:noAutofit/>
          </a:bodyPr>
          <a:lstStyle/>
          <a:p>
            <a:pPr algn="l">
              <a:lnSpc>
                <a:spcPct val="120000"/>
              </a:lnSpc>
              <a:buClrTx/>
              <a:buSzTx/>
              <a:buFontTx/>
            </a:pPr>
            <a:r>
              <a:rPr lang="zh-CN" altLang="en-US" sz="1400" dirty="0">
                <a:latin typeface="Arial" panose="020B0604020202020204" pitchFamily="34" charset="0"/>
                <a:ea typeface="微软雅黑" panose="020B0503020204020204" pitchFamily="34" charset="-122"/>
                <a:sym typeface="Arial" panose="020B0604020202020204" pitchFamily="34" charset="0"/>
              </a:rPr>
              <a:t>全新一代吡咯烷类似物，对钙敏感受体</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en-US" altLang="zh-CN" sz="1400" dirty="0" err="1">
                <a:latin typeface="Arial" panose="020B0604020202020204" pitchFamily="34" charset="0"/>
                <a:ea typeface="微软雅黑" panose="020B0503020204020204" pitchFamily="34" charset="-122"/>
                <a:sym typeface="Arial" panose="020B0604020202020204" pitchFamily="34" charset="0"/>
              </a:rPr>
              <a:t>CaSR</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具有高选择性，药理作用更强，生物利用度更高，脱靶效应弱，对CYP2D6无抑制</a:t>
            </a:r>
          </a:p>
        </p:txBody>
      </p:sp>
      <p:sp>
        <p:nvSpPr>
          <p:cNvPr id="70" name="îšḻïḑê"/>
          <p:cNvSpPr txBox="1"/>
          <p:nvPr>
            <p:custDataLst>
              <p:tags r:id="rId9"/>
            </p:custDataLst>
          </p:nvPr>
        </p:nvSpPr>
        <p:spPr>
          <a:xfrm>
            <a:off x="3962696" y="3083716"/>
            <a:ext cx="5101567" cy="391357"/>
          </a:xfrm>
          <a:prstGeom prst="rect">
            <a:avLst/>
          </a:prstGeom>
          <a:noFill/>
        </p:spPr>
        <p:txBody>
          <a:bodyPr wrap="none" lIns="90000" tIns="46800" rIns="90000" bIns="46800" anchor="b" anchorCtr="0">
            <a:noAutofit/>
          </a:bodyPr>
          <a:lstStyle/>
          <a:p>
            <a:pPr>
              <a:lnSpc>
                <a:spcPct val="120000"/>
              </a:lnSpc>
            </a:pPr>
            <a:r>
              <a:rPr lang="zh-CN" altLang="en-US" sz="2400" b="1" dirty="0">
                <a:solidFill>
                  <a:srgbClr val="00BBB4"/>
                </a:solidFill>
                <a:latin typeface="Arial" panose="020B0604020202020204" pitchFamily="34" charset="0"/>
                <a:ea typeface="微软雅黑" panose="020B0503020204020204" pitchFamily="34" charset="-122"/>
                <a:sym typeface="Arial" panose="020B0604020202020204" pitchFamily="34" charset="0"/>
              </a:rPr>
              <a:t>有效性</a:t>
            </a:r>
          </a:p>
        </p:txBody>
      </p:sp>
      <p:sp>
        <p:nvSpPr>
          <p:cNvPr id="71" name="iṩlîďê"/>
          <p:cNvSpPr txBox="1"/>
          <p:nvPr/>
        </p:nvSpPr>
        <p:spPr>
          <a:xfrm>
            <a:off x="3962696" y="3417922"/>
            <a:ext cx="5547064" cy="412454"/>
          </a:xfrm>
          <a:prstGeom prst="rect">
            <a:avLst/>
          </a:prstGeom>
        </p:spPr>
        <p:txBody>
          <a:bodyPr vert="horz" wrap="square" lIns="90000" tIns="46800" rIns="90000" bIns="46800" anchor="ctr" anchorCtr="0">
            <a:noAutofit/>
          </a:bodyPr>
          <a:lstStyle/>
          <a:p>
            <a:pPr>
              <a:lnSpc>
                <a:spcPct val="12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custDataLst>
              <p:tags r:id="rId10"/>
            </p:custDataLst>
          </p:nvPr>
        </p:nvGrpSpPr>
        <p:grpSpPr>
          <a:xfrm>
            <a:off x="3158842" y="750584"/>
            <a:ext cx="8037195" cy="946370"/>
            <a:chOff x="3158842" y="750584"/>
            <a:chExt cx="8037195" cy="946370"/>
          </a:xfrm>
        </p:grpSpPr>
        <p:sp>
          <p:nvSpPr>
            <p:cNvPr id="65" name="íṣ1îḓê"/>
            <p:cNvSpPr/>
            <p:nvPr>
              <p:custDataLst>
                <p:tags r:id="rId20"/>
              </p:custDataLst>
            </p:nvPr>
          </p:nvSpPr>
          <p:spPr>
            <a:xfrm>
              <a:off x="3158842" y="750584"/>
              <a:ext cx="803810" cy="803810"/>
            </a:xfrm>
            <a:prstGeom prst="diamond">
              <a:avLst/>
            </a:pr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74" name="îs1iḓe"/>
            <p:cNvSpPr txBox="1"/>
            <p:nvPr>
              <p:custDataLst>
                <p:tags r:id="rId21"/>
              </p:custDataLst>
            </p:nvPr>
          </p:nvSpPr>
          <p:spPr>
            <a:xfrm>
              <a:off x="3962696" y="821492"/>
              <a:ext cx="5101567" cy="391357"/>
            </a:xfrm>
            <a:prstGeom prst="rect">
              <a:avLst/>
            </a:prstGeom>
            <a:noFill/>
          </p:spPr>
          <p:txBody>
            <a:bodyPr wrap="none" lIns="90000" tIns="46800" rIns="90000" bIns="46800" anchor="b" anchorCtr="0">
              <a:noAutofit/>
            </a:bodyPr>
            <a:lstStyle/>
            <a:p>
              <a:pPr>
                <a:lnSpc>
                  <a:spcPct val="120000"/>
                </a:lnSpc>
              </a:pPr>
              <a:r>
                <a:rPr lang="zh-CN" altLang="en-US" sz="2400" b="1" dirty="0">
                  <a:solidFill>
                    <a:srgbClr val="00BBB4"/>
                  </a:solidFill>
                  <a:latin typeface="Arial" panose="020B0604020202020204" pitchFamily="34" charset="0"/>
                  <a:ea typeface="微软雅黑" panose="020B0503020204020204" pitchFamily="34" charset="-122"/>
                  <a:sym typeface="Arial" panose="020B0604020202020204" pitchFamily="34" charset="0"/>
                </a:rPr>
                <a:t>药品基本信息</a:t>
              </a:r>
            </a:p>
          </p:txBody>
        </p:sp>
        <p:sp>
          <p:nvSpPr>
            <p:cNvPr id="75" name="ïSľîďê"/>
            <p:cNvSpPr txBox="1"/>
            <p:nvPr>
              <p:custDataLst>
                <p:tags r:id="rId22"/>
              </p:custDataLst>
            </p:nvPr>
          </p:nvSpPr>
          <p:spPr>
            <a:xfrm>
              <a:off x="3962117" y="1226834"/>
              <a:ext cx="7233920" cy="424180"/>
            </a:xfrm>
            <a:prstGeom prst="rect">
              <a:avLst/>
            </a:prstGeom>
          </p:spPr>
          <p:txBody>
            <a:bodyPr vert="horz" wrap="square" lIns="90000" tIns="46800" rIns="90000" bIns="46800" anchor="ctr" anchorCtr="0">
              <a:noAutofit/>
            </a:bodyPr>
            <a:lstStyle/>
            <a:p>
              <a:pPr algn="l">
                <a:lnSpc>
                  <a:spcPct val="120000"/>
                </a:lnSpc>
                <a:buClrTx/>
                <a:buSzTx/>
                <a:buFontTx/>
              </a:pPr>
              <a:r>
                <a:rPr lang="zh-CN" altLang="en-US" sz="1400" dirty="0">
                  <a:latin typeface="Arial" panose="020B0604020202020204" pitchFamily="34" charset="0"/>
                  <a:ea typeface="微软雅黑" panose="020B0503020204020204" pitchFamily="34" charset="-122"/>
                  <a:sym typeface="Arial" panose="020B0604020202020204" pitchFamily="34" charset="0"/>
                </a:rPr>
                <a:t>国内新获批上市的全新一代拟钙剂，显著提高中国慢性肾脏病</a:t>
              </a:r>
              <a:r>
                <a:rPr lang="en-US" altLang="zh-CN" sz="1400" dirty="0">
                  <a:latin typeface="Arial" panose="020B0604020202020204" pitchFamily="34" charset="0"/>
                  <a:ea typeface="微软雅黑" panose="020B0503020204020204" pitchFamily="34" charset="-122"/>
                  <a:sym typeface="Arial" panose="020B0604020202020204" pitchFamily="34" charset="0"/>
                </a:rPr>
                <a:t>(CKD)</a:t>
              </a:r>
              <a:r>
                <a:rPr lang="zh-CN" altLang="en-US" sz="1400" dirty="0">
                  <a:latin typeface="Arial" panose="020B0604020202020204" pitchFamily="34" charset="0"/>
                  <a:ea typeface="微软雅黑" panose="020B0503020204020204" pitchFamily="34" charset="-122"/>
                  <a:sym typeface="Arial" panose="020B0604020202020204" pitchFamily="34" charset="0"/>
                </a:rPr>
                <a:t>透析继发性甲状旁腺功能亢进症(SHPT)患者的全段甲状旁腺激素</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iPTH</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达标率</a:t>
              </a:r>
            </a:p>
          </p:txBody>
        </p:sp>
        <p:cxnSp>
          <p:nvCxnSpPr>
            <p:cNvPr id="76" name="ïṧľiḓé"/>
            <p:cNvCxnSpPr/>
            <p:nvPr>
              <p:custDataLst>
                <p:tags r:id="rId23"/>
              </p:custDataLst>
            </p:nvPr>
          </p:nvCxnSpPr>
          <p:spPr>
            <a:xfrm>
              <a:off x="4020832" y="1696954"/>
              <a:ext cx="704183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custDataLst>
              <p:tags r:id="rId11"/>
            </p:custDataLst>
          </p:nvPr>
        </p:nvGrpSpPr>
        <p:grpSpPr>
          <a:xfrm>
            <a:off x="3158839" y="1881696"/>
            <a:ext cx="8037481" cy="927976"/>
            <a:chOff x="3158839" y="1881696"/>
            <a:chExt cx="8037481" cy="927976"/>
          </a:xfrm>
        </p:grpSpPr>
        <p:sp>
          <p:nvSpPr>
            <p:cNvPr id="64" name="îSľïḓe"/>
            <p:cNvSpPr/>
            <p:nvPr>
              <p:custDataLst>
                <p:tags r:id="rId16"/>
              </p:custDataLst>
            </p:nvPr>
          </p:nvSpPr>
          <p:spPr>
            <a:xfrm>
              <a:off x="3158839" y="1881696"/>
              <a:ext cx="803810" cy="803810"/>
            </a:xfrm>
            <a:prstGeom prst="diamond">
              <a:avLst/>
            </a:pr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72" name="îşlïḋé"/>
            <p:cNvSpPr txBox="1"/>
            <p:nvPr>
              <p:custDataLst>
                <p:tags r:id="rId17"/>
              </p:custDataLst>
            </p:nvPr>
          </p:nvSpPr>
          <p:spPr>
            <a:xfrm>
              <a:off x="3962696" y="1952604"/>
              <a:ext cx="5101567" cy="391357"/>
            </a:xfrm>
            <a:prstGeom prst="rect">
              <a:avLst/>
            </a:prstGeom>
            <a:noFill/>
          </p:spPr>
          <p:txBody>
            <a:bodyPr wrap="none" lIns="90000" tIns="46800" rIns="90000" bIns="46800" anchor="b" anchorCtr="0">
              <a:noAutofit/>
            </a:bodyPr>
            <a:lstStyle/>
            <a:p>
              <a:pPr>
                <a:lnSpc>
                  <a:spcPct val="120000"/>
                </a:lnSpc>
              </a:pPr>
              <a:r>
                <a:rPr lang="zh-CN" altLang="en-US" sz="2400" b="1" dirty="0">
                  <a:solidFill>
                    <a:srgbClr val="00BBB4"/>
                  </a:solidFill>
                  <a:latin typeface="Arial" panose="020B0604020202020204" pitchFamily="34" charset="0"/>
                  <a:ea typeface="微软雅黑" panose="020B0503020204020204" pitchFamily="34" charset="-122"/>
                  <a:sym typeface="Arial" panose="020B0604020202020204" pitchFamily="34" charset="0"/>
                </a:rPr>
                <a:t>安全性</a:t>
              </a:r>
            </a:p>
          </p:txBody>
        </p:sp>
        <p:sp>
          <p:nvSpPr>
            <p:cNvPr id="73" name="îṧ1ïďé"/>
            <p:cNvSpPr txBox="1"/>
            <p:nvPr>
              <p:custDataLst>
                <p:tags r:id="rId18"/>
              </p:custDataLst>
            </p:nvPr>
          </p:nvSpPr>
          <p:spPr>
            <a:xfrm>
              <a:off x="3962400" y="2339975"/>
              <a:ext cx="7233920" cy="424180"/>
            </a:xfrm>
            <a:prstGeom prst="rect">
              <a:avLst/>
            </a:prstGeom>
          </p:spPr>
          <p:txBody>
            <a:bodyPr vert="horz" wrap="square" lIns="90000" tIns="46800" rIns="90000" bIns="46800" anchor="ctr" anchorCtr="0">
              <a:noAutofit/>
            </a:body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与第一代拟钙剂相比，显著减少胃肠道不良反应发生率，提高患者依从性，减少药物相互作用风险</a:t>
              </a:r>
              <a:endParaRPr lang="en-US" altLang="zh-CN" sz="13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77" name="îṩļiḓé"/>
            <p:cNvCxnSpPr/>
            <p:nvPr>
              <p:custDataLst>
                <p:tags r:id="rId19"/>
              </p:custDataLst>
            </p:nvPr>
          </p:nvCxnSpPr>
          <p:spPr>
            <a:xfrm>
              <a:off x="4020832" y="2809672"/>
              <a:ext cx="704183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cxnSp>
        <p:nvCxnSpPr>
          <p:cNvPr id="78" name="îSḻidè"/>
          <p:cNvCxnSpPr/>
          <p:nvPr>
            <p:custDataLst>
              <p:tags r:id="rId12"/>
            </p:custDataLst>
          </p:nvPr>
        </p:nvCxnSpPr>
        <p:spPr>
          <a:xfrm>
            <a:off x="4020832" y="3746841"/>
            <a:ext cx="704183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9" name="ïśļiḍe"/>
          <p:cNvCxnSpPr/>
          <p:nvPr>
            <p:custDataLst>
              <p:tags r:id="rId13"/>
            </p:custDataLst>
          </p:nvPr>
        </p:nvCxnSpPr>
        <p:spPr>
          <a:xfrm>
            <a:off x="4020832" y="5035108"/>
            <a:ext cx="704183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14"/>
            </p:custDataLst>
          </p:nvPr>
        </p:nvSpPr>
        <p:spPr>
          <a:xfrm>
            <a:off x="3962400" y="3435706"/>
            <a:ext cx="7099935" cy="293460"/>
          </a:xfrm>
          <a:prstGeom prst="rect">
            <a:avLst/>
          </a:prstGeom>
          <a:noFill/>
        </p:spPr>
        <p:txBody>
          <a:bodyPr wrap="square" rtlCol="0" anchor="t">
            <a:noAutofit/>
          </a:bodyPr>
          <a:lstStyle/>
          <a:p>
            <a:pPr algn="l">
              <a:lnSpc>
                <a:spcPct val="120000"/>
              </a:lnSpc>
              <a:buClrTx/>
              <a:buSzTx/>
              <a:buFontTx/>
            </a:pPr>
            <a:r>
              <a:rPr lang="zh-CN" altLang="en-US" sz="1400" dirty="0">
                <a:latin typeface="Arial" panose="020B0604020202020204" pitchFamily="34" charset="0"/>
                <a:ea typeface="微软雅黑" panose="020B0503020204020204" pitchFamily="34" charset="-122"/>
                <a:sym typeface="Arial" panose="020B0604020202020204" pitchFamily="34" charset="0"/>
              </a:rPr>
              <a:t>临床使用剂量更低，长期稳定iPTH水平，显著提高iPTH达标率</a:t>
            </a:r>
          </a:p>
        </p:txBody>
      </p:sp>
      <p:cxnSp>
        <p:nvCxnSpPr>
          <p:cNvPr id="7" name="ïśļiḍe"/>
          <p:cNvCxnSpPr/>
          <p:nvPr>
            <p:custDataLst>
              <p:tags r:id="rId15"/>
            </p:custDataLst>
          </p:nvPr>
        </p:nvCxnSpPr>
        <p:spPr>
          <a:xfrm>
            <a:off x="4020832" y="6147825"/>
            <a:ext cx="704183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a:xfrm>
            <a:off x="731489" y="2346362"/>
            <a:ext cx="2025570" cy="1866063"/>
          </a:xfrm>
        </p:spPr>
        <p:txBody>
          <a:bodyPr/>
          <a:lstStyle/>
          <a:p>
            <a:r>
              <a:rPr lang="zh-CN" altLang="en-US" sz="7200">
                <a:ea typeface="微软雅黑" panose="020B0503020204020204" pitchFamily="34" charset="-122"/>
                <a:sym typeface="Arial" panose="020B0604020202020204" pitchFamily="34" charset="0"/>
              </a:rPr>
              <a:t>目 录</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8185" y="-4791"/>
            <a:ext cx="11452225" cy="864235"/>
          </a:xfrm>
        </p:spPr>
        <p:txBody>
          <a:bodyPr rtlCol="0">
            <a:noAutofit/>
          </a:bodyPr>
          <a:lstStyle/>
          <a:p>
            <a:pPr rtl="0">
              <a:lnSpc>
                <a:spcPct val="120000"/>
              </a:lnSpc>
              <a:spcBef>
                <a:spcPts val="0"/>
              </a:spcBef>
            </a:pPr>
            <a:r>
              <a:rPr lang="zh-CN" altLang="en-US" sz="2400" dirty="0">
                <a:ea typeface="微软雅黑" panose="020B0503020204020204" pitchFamily="34" charset="-122"/>
                <a:cs typeface="+mj-ea"/>
                <a:sym typeface="Arial" panose="020B0604020202020204" pitchFamily="34" charset="0"/>
              </a:rPr>
              <a:t>依伏卡塞片</a:t>
            </a:r>
            <a:r>
              <a:rPr lang="zh-CN" altLang="en-US" sz="2400" dirty="0">
                <a:ea typeface="微软雅黑" panose="020B0503020204020204" pitchFamily="34" charset="-122"/>
                <a:cs typeface="+mn-ea"/>
                <a:sym typeface="Arial" panose="020B0604020202020204" pitchFamily="34" charset="0"/>
              </a:rPr>
              <a:t>是国内</a:t>
            </a:r>
            <a:br>
              <a:rPr lang="en-US" altLang="zh-CN" sz="2400" dirty="0">
                <a:ea typeface="微软雅黑" panose="020B0503020204020204" pitchFamily="34" charset="-122"/>
                <a:cs typeface="+mn-ea"/>
                <a:sym typeface="Arial" panose="020B0604020202020204" pitchFamily="34" charset="0"/>
              </a:rPr>
            </a:br>
            <a:r>
              <a:rPr lang="zh-CN" altLang="en-US" sz="2400" dirty="0">
                <a:solidFill>
                  <a:srgbClr val="C00000"/>
                </a:solidFill>
                <a:ea typeface="微软雅黑" panose="020B0503020204020204" pitchFamily="34" charset="-122"/>
                <a:cs typeface="+mn-ea"/>
                <a:sym typeface="Arial" panose="020B0604020202020204" pitchFamily="34" charset="0"/>
              </a:rPr>
              <a:t>新获批的全新一代拟钙剂</a:t>
            </a:r>
            <a:r>
              <a:rPr lang="zh-CN" altLang="en-US" sz="2400" dirty="0">
                <a:ea typeface="微软雅黑" panose="020B0503020204020204" pitchFamily="34" charset="-122"/>
                <a:cs typeface="+mn-ea"/>
                <a:sym typeface="Arial" panose="020B0604020202020204" pitchFamily="34" charset="0"/>
              </a:rPr>
              <a:t>，旨在</a:t>
            </a:r>
            <a:r>
              <a:rPr lang="zh-CN" altLang="en-US" sz="2400" dirty="0">
                <a:solidFill>
                  <a:srgbClr val="C00000"/>
                </a:solidFill>
                <a:ea typeface="微软雅黑" panose="020B0503020204020204" pitchFamily="34" charset="-122"/>
                <a:cs typeface="+mn-ea"/>
                <a:sym typeface="Arial" panose="020B0604020202020204" pitchFamily="34" charset="0"/>
              </a:rPr>
              <a:t>提高</a:t>
            </a:r>
            <a:r>
              <a:rPr lang="zh-CN" altLang="en-US" sz="2400" dirty="0">
                <a:ea typeface="微软雅黑" panose="020B0503020204020204" pitchFamily="34" charset="-122"/>
                <a:cs typeface="+mn-ea"/>
                <a:sym typeface="Arial" panose="020B0604020202020204" pitchFamily="34" charset="0"/>
              </a:rPr>
              <a:t>中国透析SHPT患者的</a:t>
            </a:r>
            <a:r>
              <a:rPr lang="en-US" altLang="zh-CN" sz="2400" dirty="0" err="1">
                <a:ea typeface="微软雅黑" panose="020B0503020204020204" pitchFamily="34" charset="-122"/>
                <a:cs typeface="+mn-ea"/>
                <a:sym typeface="Arial" panose="020B0604020202020204" pitchFamily="34" charset="0"/>
              </a:rPr>
              <a:t>iPTH</a:t>
            </a:r>
            <a:r>
              <a:rPr lang="zh-CN" altLang="en-US" sz="2400" dirty="0">
                <a:solidFill>
                  <a:srgbClr val="C00000"/>
                </a:solidFill>
                <a:ea typeface="微软雅黑" panose="020B0503020204020204" pitchFamily="34" charset="-122"/>
                <a:cs typeface="+mn-ea"/>
                <a:sym typeface="Arial" panose="020B0604020202020204" pitchFamily="34" charset="0"/>
              </a:rPr>
              <a:t>达标率</a:t>
            </a:r>
          </a:p>
        </p:txBody>
      </p:sp>
      <p:sp>
        <p:nvSpPr>
          <p:cNvPr id="31" name="テキスト ボックス 30"/>
          <p:cNvSpPr txBox="1"/>
          <p:nvPr/>
        </p:nvSpPr>
        <p:spPr>
          <a:xfrm>
            <a:off x="192088" y="6284332"/>
            <a:ext cx="12619138" cy="573667"/>
          </a:xfrm>
          <a:prstGeom prst="rect">
            <a:avLst/>
          </a:prstGeom>
          <a:noFill/>
          <a:ln>
            <a:noFill/>
          </a:ln>
        </p:spPr>
        <p:txBody>
          <a:bodyPr wrap="square" bIns="36000" numCol="3" rtlCol="0" anchor="ctr" anchorCtr="0">
            <a:noAutofit/>
          </a:bodyPr>
          <a:lstStyle/>
          <a:p>
            <a:pPr marL="228600" indent="-228600" rtl="0">
              <a:buFont typeface="+mj-lt"/>
              <a:buAutoNum type="arabicPeriod"/>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依伏卡塞片说明书</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a:p>
            <a:pPr marL="228600" indent="-228600" rtl="0">
              <a:buFont typeface="+mj-lt"/>
              <a:buAutoNum type="arabicPeriod"/>
            </a:pP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Miyazaki H, et al. </a:t>
            </a:r>
            <a:r>
              <a:rPr lang="en-US" altLang="zh-CN" sz="700" dirty="0" err="1">
                <a:solidFill>
                  <a:schemeClr val="bg1"/>
                </a:solidFill>
                <a:latin typeface="Arial" panose="020B0604020202020204" pitchFamily="34" charset="0"/>
                <a:ea typeface="微软雅黑" panose="020B0503020204020204" pitchFamily="34" charset="-122"/>
                <a:sym typeface="Arial" panose="020B0604020202020204" pitchFamily="34" charset="0"/>
              </a:rPr>
              <a:t>Bioorg</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 Med Chem Lett. 2018 Jun 15;28(11):2055-2060.</a:t>
            </a:r>
          </a:p>
          <a:p>
            <a:pPr marL="228600" indent="-228600">
              <a:buFont typeface="+mj-lt"/>
              <a:buAutoNum type="arabicPeriod"/>
            </a:pPr>
            <a:r>
              <a:rPr lang="en-US" altLang="zh-CN" sz="700" dirty="0" err="1">
                <a:solidFill>
                  <a:schemeClr val="bg1"/>
                </a:solidFill>
                <a:latin typeface="Arial" panose="020B0604020202020204" pitchFamily="34" charset="0"/>
                <a:ea typeface="微软雅黑" panose="020B0503020204020204" pitchFamily="34" charset="-122"/>
                <a:sym typeface="Arial" panose="020B0604020202020204" pitchFamily="34" charset="0"/>
              </a:rPr>
              <a:t>Akizawa</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 T, et al. </a:t>
            </a:r>
            <a:r>
              <a:rPr lang="en-US" altLang="zh-CN" sz="700" dirty="0" err="1">
                <a:solidFill>
                  <a:schemeClr val="bg1"/>
                </a:solidFill>
                <a:latin typeface="Arial" panose="020B0604020202020204" pitchFamily="34" charset="0"/>
                <a:ea typeface="微软雅黑" panose="020B0503020204020204" pitchFamily="34" charset="-122"/>
                <a:sym typeface="Arial" panose="020B0604020202020204" pitchFamily="34" charset="0"/>
              </a:rPr>
              <a:t>Ther</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700" dirty="0" err="1">
                <a:solidFill>
                  <a:schemeClr val="bg1"/>
                </a:solidFill>
                <a:latin typeface="Arial" panose="020B0604020202020204" pitchFamily="34" charset="0"/>
                <a:ea typeface="微软雅黑" panose="020B0503020204020204" pitchFamily="34" charset="-122"/>
                <a:sym typeface="Arial" panose="020B0604020202020204" pitchFamily="34" charset="0"/>
              </a:rPr>
              <a:t>Apher</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 Dial. 2020 Jun;24(3):248-257</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228600" indent="-228600" rtl="0">
              <a:buFont typeface="+mj-lt"/>
              <a:buAutoNum type="arabicPeriod"/>
            </a:pP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Am J Kidney Dis. 2021 Jun;77(6):889-97 </a:t>
            </a:r>
          </a:p>
          <a:p>
            <a:pPr marL="228600" indent="-228600" rtl="0">
              <a:buFont typeface="+mj-lt"/>
              <a:buAutoNum type="arabicPeriod"/>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拟钙剂在慢性肾脏病患者中应用共识专家组</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中华肾脏病杂志</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,2018,34(9):703-708</a:t>
            </a:r>
          </a:p>
          <a:p>
            <a:pPr marL="228600" indent="-228600" rtl="0">
              <a:buFont typeface="+mj-lt"/>
              <a:buAutoNum type="arabicPeriod"/>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刘志红</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李贵森</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中国慢性肾脏病矿物质和骨异常诊治指南</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[M].</a:t>
            </a: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北京</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人民卫生出版社</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p>
          <a:p>
            <a:pPr marL="228600" indent="-228600" rtl="0">
              <a:buFont typeface="+mj-lt"/>
              <a:buAutoNum type="arabicPeriod"/>
            </a:pP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Kidney Disease: Improving Global Outcomes (KDIGO) CKD-MBD Update Work Group. Kidney Int Suppl. 2017;7(1):1-59.</a:t>
            </a:r>
          </a:p>
          <a:p>
            <a:pPr marL="228600" indent="-228600" rtl="0">
              <a:buFont typeface="+mj-lt"/>
              <a:buAutoNum type="arabicPeriod"/>
            </a:pPr>
            <a:r>
              <a:rPr lang="en-US" altLang="zh-CN" sz="700" dirty="0" err="1">
                <a:solidFill>
                  <a:schemeClr val="bg1"/>
                </a:solidFill>
                <a:latin typeface="Arial" panose="020B0604020202020204" pitchFamily="34" charset="0"/>
                <a:ea typeface="微软雅黑" panose="020B0503020204020204" pitchFamily="34" charset="-122"/>
                <a:sym typeface="Arial" panose="020B0604020202020204" pitchFamily="34" charset="0"/>
              </a:rPr>
              <a:t>Zhaohui</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 Ni, et al. Kidney Int Rep . 2023 Aug 29;8(11):2294-2306. </a:t>
            </a:r>
          </a:p>
          <a:p>
            <a:pPr marL="228600" indent="-228600" rtl="0">
              <a:buFont typeface="+mj-lt"/>
              <a:buAutoNum type="arabicPeriod"/>
            </a:pPr>
            <a:r>
              <a:rPr lang="en-US" altLang="zh-CN" sz="700" dirty="0" err="1">
                <a:solidFill>
                  <a:schemeClr val="bg1"/>
                </a:solidFill>
                <a:latin typeface="Arial" panose="020B0604020202020204" pitchFamily="34" charset="0"/>
                <a:ea typeface="微软雅黑" panose="020B0503020204020204" pitchFamily="34" charset="-122"/>
                <a:sym typeface="Arial" panose="020B0604020202020204" pitchFamily="34" charset="0"/>
              </a:rPr>
              <a:t>Gincherman</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 Y, et al. </a:t>
            </a:r>
            <a:r>
              <a:rPr lang="en-US" altLang="zh-CN" sz="700" dirty="0" err="1">
                <a:solidFill>
                  <a:schemeClr val="bg1"/>
                </a:solidFill>
                <a:latin typeface="Arial" panose="020B0604020202020204" pitchFamily="34" charset="0"/>
                <a:ea typeface="微软雅黑" panose="020B0503020204020204" pitchFamily="34" charset="-122"/>
                <a:sym typeface="Arial" panose="020B0604020202020204" pitchFamily="34" charset="0"/>
              </a:rPr>
              <a:t>Hemodial</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 Int. 2010 Jan;14(1):68-72</a:t>
            </a:r>
          </a:p>
          <a:p>
            <a:pPr marL="228600" indent="-228600" rtl="0">
              <a:buFont typeface="+mj-lt"/>
              <a:buAutoNum type="arabicPeriod"/>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周春华</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中华肾病研究电子杂志</a:t>
            </a: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,2013,2(02):6063.</a:t>
            </a:r>
          </a:p>
          <a:p>
            <a:pPr marL="228600" indent="-228600" rtl="0">
              <a:buFont typeface="+mj-lt"/>
              <a:buAutoNum type="arabicPeriod"/>
            </a:pP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https://www.who.int/tools/atc-ddd-toolkit/about</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11988810" y="883919"/>
            <a:ext cx="203246" cy="5400415"/>
            <a:chOff x="13493183" y="655081"/>
            <a:chExt cx="484211" cy="4884283"/>
          </a:xfrm>
          <a:solidFill>
            <a:schemeClr val="bg1">
              <a:lumMod val="85000"/>
            </a:schemeClr>
          </a:solidFill>
        </p:grpSpPr>
        <p:sp>
          <p:nvSpPr>
            <p:cNvPr id="10" name="矩形: 圆顶角 9"/>
            <p:cNvSpPr/>
            <p:nvPr/>
          </p:nvSpPr>
          <p:spPr>
            <a:xfrm rot="16200000">
              <a:off x="13251937" y="896327"/>
              <a:ext cx="966596" cy="484103"/>
            </a:xfrm>
            <a:prstGeom prst="round2SameRect">
              <a:avLst>
                <a:gd name="adj1" fmla="val 35655"/>
                <a:gd name="adj2" fmla="val 0"/>
              </a:avLst>
            </a:prstGeom>
            <a:solidFill>
              <a:srgbClr val="00AAA5"/>
            </a:solidFill>
          </p:spPr>
          <p:style>
            <a:lnRef idx="0">
              <a:srgbClr val="FFFFFF"/>
            </a:lnRef>
            <a:fillRef idx="1">
              <a:schemeClr val="accent1"/>
            </a:fillRef>
            <a:effectRef idx="0">
              <a:srgbClr val="FFFFFF"/>
            </a:effectRef>
            <a:fontRef idx="minor">
              <a:schemeClr val="lt1"/>
            </a:fontRef>
          </p:style>
          <p:txBody>
            <a:bodyPr rtlCol="0" anchor="ctr"/>
            <a:lstStyle/>
            <a:p>
              <a:pPr algn="ctr"/>
              <a:r>
                <a:rPr kumimoji="1"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药品基本信息</a:t>
              </a:r>
              <a:endParaRPr kumimoji="1" lang="en-US" altLang="zh-CN"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圆顶角 14"/>
            <p:cNvSpPr/>
            <p:nvPr/>
          </p:nvSpPr>
          <p:spPr>
            <a:xfrm rot="16200000">
              <a:off x="13251971" y="1875749"/>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安全性</a:t>
              </a:r>
            </a:p>
          </p:txBody>
        </p:sp>
        <p:sp>
          <p:nvSpPr>
            <p:cNvPr id="16" name="矩形: 圆顶角 15"/>
            <p:cNvSpPr/>
            <p:nvPr/>
          </p:nvSpPr>
          <p:spPr>
            <a:xfrm rot="16200000">
              <a:off x="13251985" y="2855171"/>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有效性</a:t>
              </a:r>
            </a:p>
          </p:txBody>
        </p:sp>
        <p:sp>
          <p:nvSpPr>
            <p:cNvPr id="17" name="矩形: 圆顶角 16"/>
            <p:cNvSpPr/>
            <p:nvPr/>
          </p:nvSpPr>
          <p:spPr>
            <a:xfrm rot="16200000">
              <a:off x="13252044" y="3834594"/>
              <a:ext cx="966596" cy="484105"/>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创新性</a:t>
              </a:r>
            </a:p>
          </p:txBody>
        </p:sp>
        <p:sp>
          <p:nvSpPr>
            <p:cNvPr id="18" name="矩形: 圆顶角 17"/>
            <p:cNvSpPr/>
            <p:nvPr/>
          </p:nvSpPr>
          <p:spPr>
            <a:xfrm rot="16200000">
              <a:off x="13252016" y="4814014"/>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公平性</a:t>
              </a:r>
            </a:p>
          </p:txBody>
        </p:sp>
      </p:grpSp>
      <p:graphicFrame>
        <p:nvGraphicFramePr>
          <p:cNvPr id="6" name="表 17"/>
          <p:cNvGraphicFramePr>
            <a:graphicFrameLocks noGrp="1"/>
          </p:cNvGraphicFramePr>
          <p:nvPr>
            <p:extLst>
              <p:ext uri="{D42A27DB-BD31-4B8C-83A1-F6EECF244321}">
                <p14:modId xmlns:p14="http://schemas.microsoft.com/office/powerpoint/2010/main" val="3709475451"/>
              </p:ext>
            </p:extLst>
          </p:nvPr>
        </p:nvGraphicFramePr>
        <p:xfrm>
          <a:off x="149873" y="1000992"/>
          <a:ext cx="11766203" cy="5176042"/>
        </p:xfrm>
        <a:graphic>
          <a:graphicData uri="http://schemas.openxmlformats.org/drawingml/2006/table">
            <a:tbl>
              <a:tblPr firstRow="1" firstCol="1" bandRow="1"/>
              <a:tblGrid>
                <a:gridCol w="1533041">
                  <a:extLst>
                    <a:ext uri="{9D8B030D-6E8A-4147-A177-3AD203B41FA5}">
                      <a16:colId xmlns:a16="http://schemas.microsoft.com/office/drawing/2014/main" val="20000"/>
                    </a:ext>
                  </a:extLst>
                </a:gridCol>
                <a:gridCol w="2273069">
                  <a:extLst>
                    <a:ext uri="{9D8B030D-6E8A-4147-A177-3AD203B41FA5}">
                      <a16:colId xmlns:a16="http://schemas.microsoft.com/office/drawing/2014/main" val="20001"/>
                    </a:ext>
                  </a:extLst>
                </a:gridCol>
                <a:gridCol w="1626670">
                  <a:extLst>
                    <a:ext uri="{9D8B030D-6E8A-4147-A177-3AD203B41FA5}">
                      <a16:colId xmlns:a16="http://schemas.microsoft.com/office/drawing/2014/main" val="20002"/>
                    </a:ext>
                  </a:extLst>
                </a:gridCol>
                <a:gridCol w="6333423">
                  <a:extLst>
                    <a:ext uri="{9D8B030D-6E8A-4147-A177-3AD203B41FA5}">
                      <a16:colId xmlns:a16="http://schemas.microsoft.com/office/drawing/2014/main" val="20003"/>
                    </a:ext>
                  </a:extLst>
                </a:gridCol>
              </a:tblGrid>
              <a:tr h="358248">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rtl="0">
                        <a:lnSpc>
                          <a:spcPct val="120000"/>
                        </a:lnSpc>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通用名</a:t>
                      </a:r>
                      <a:r>
                        <a:rPr lang="en-US" altLang="zh-CN" sz="1200" b="1" baseline="30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en-US" sz="1200" b="1" baseline="30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rtl="0">
                        <a:lnSpc>
                          <a:spcPct val="120000"/>
                        </a:lnSpc>
                      </a:pPr>
                      <a:r>
                        <a:rPr kumimoji="1" lang="zh-TW" altLang="en-US" sz="1600" b="1" kern="1200" dirty="0">
                          <a:solidFill>
                            <a:srgbClr val="00BBB4"/>
                          </a:solidFill>
                          <a:latin typeface="微软雅黑" panose="020B0503020204020204" pitchFamily="34" charset="-122"/>
                          <a:ea typeface="微软雅黑" panose="020B0503020204020204" pitchFamily="34" charset="-122"/>
                          <a:cs typeface="Arial" panose="020B0604020202020204" pitchFamily="34" charset="0"/>
                        </a:rPr>
                        <a:t>依伏卡塞片</a:t>
                      </a:r>
                    </a:p>
                  </a:txBody>
                  <a:tcPr marR="27432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20000"/>
                        </a:lnSpc>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规格</a:t>
                      </a:r>
                      <a:r>
                        <a:rPr lang="en-US" altLang="zh-CN" sz="1200" b="1" baseline="30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p>
                      <a:pPr algn="l" rtl="0">
                        <a:lnSpc>
                          <a:spcPct val="120000"/>
                        </a:lnSpc>
                      </a:pPr>
                      <a:r>
                        <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a:t>
                      </a:r>
                      <a:r>
                        <a:rPr kumimoji="1" lang="en-US" altLang="zh-CN"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mg</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2mg</a:t>
                      </a:r>
                      <a:endPar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txBody>
                  <a:tcPr marL="59441" marR="18288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8520">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适应症</a:t>
                      </a:r>
                      <a:r>
                        <a:rPr lang="en-US" altLang="zh-CN" sz="1200" b="1" baseline="30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kumimoji="1" lang="en-US" altLang="zh-CN"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algn="l" defTabSz="914400" rtl="0" eaLnBrk="1" latinLnBrk="0" hangingPunct="1">
                        <a:lnSpc>
                          <a:spcPct val="120000"/>
                        </a:lnSpc>
                      </a:pP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本品用于治疗维持性透析</a:t>
                      </a:r>
                      <a:r>
                        <a:rPr kumimoji="1" lang="en-US" altLang="zh-CN" sz="1200" b="0"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sz="1200" b="0"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含血液透析和腹膜透析</a:t>
                      </a:r>
                      <a:r>
                        <a:rPr kumimoji="1" lang="en-US" altLang="zh-CN" sz="1200" b="0"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患者的继发性甲状旁腺功能亢进症</a:t>
                      </a:r>
                    </a:p>
                  </a:txBody>
                  <a:tcPr marR="27432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用法用量</a:t>
                      </a:r>
                      <a:r>
                        <a:rPr lang="en-US" altLang="zh-CN" sz="1200" b="1" baseline="30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kumimoji="1" 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p>
                      <a:pPr marL="0" algn="l" defTabSz="914400" rtl="0" eaLnBrk="1" latinLnBrk="0" hangingPunct="1">
                        <a:lnSpc>
                          <a:spcPct val="120000"/>
                        </a:lnSpc>
                      </a:pP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口服，起始剂量为成人</a:t>
                      </a:r>
                      <a:r>
                        <a:rPr kumimoji="1" lang="en-US" altLang="zh-CN"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1mg</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，每日一次。维持剂量应在</a:t>
                      </a:r>
                      <a:r>
                        <a:rPr kumimoji="1" lang="en-US" altLang="zh-CN"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1~8 mg</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每日一次的范围内进行调整。最大剂量为</a:t>
                      </a:r>
                      <a:r>
                        <a:rPr kumimoji="1" lang="en-US" altLang="zh-CN"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12mg</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每日一次。</a:t>
                      </a:r>
                    </a:p>
                    <a:p>
                      <a:pPr marL="0" algn="l" defTabSz="914400" rtl="0" eaLnBrk="1" latinLnBrk="0" hangingPunct="1">
                        <a:lnSpc>
                          <a:spcPct val="120000"/>
                        </a:lnSpc>
                      </a:pPr>
                      <a:r>
                        <a:rPr kumimoji="1" lang="zh-CN" altLang="en-US" sz="1200" b="0"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WHO</a:t>
                      </a:r>
                      <a:r>
                        <a:rPr kumimoji="1" lang="en-US" altLang="zh-CN" sz="1200" b="0"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sz="1200" b="0"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DDD测算：成人每日平均维持剂量为</a:t>
                      </a:r>
                      <a:r>
                        <a:rPr kumimoji="1" lang="en-US" altLang="zh-CN" sz="1200" b="0"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2.5mg/</a:t>
                      </a:r>
                      <a:r>
                        <a:rPr kumimoji="1" lang="zh-CN" altLang="en-US" sz="1200" b="0"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天</a:t>
                      </a:r>
                    </a:p>
                  </a:txBody>
                  <a:tcPr marL="59441" marR="18288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4490">
                <a:tc>
                  <a:txBody>
                    <a:bodyPr/>
                    <a:lstStyle/>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中国大陆首次</a:t>
                      </a:r>
                      <a:endParaRPr kumimoji="1" lang="en-US" altLang="zh-CN"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上市时间</a:t>
                      </a:r>
                      <a:endParaRPr kumimoji="1" 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p>
                      <a:pPr marL="0" algn="l" defTabSz="914400" rtl="0" eaLnBrk="1" latinLnBrk="0" hangingPunct="1">
                        <a:lnSpc>
                          <a:spcPct val="120000"/>
                        </a:lnSpc>
                      </a:pPr>
                      <a:r>
                        <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2024</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年</a:t>
                      </a:r>
                      <a:r>
                        <a:rPr kumimoji="1" lang="en-US" altLang="zh-CN"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a:t>
                      </a:r>
                      <a:endPar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txBody>
                  <a:tcPr marR="27432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目前大陆地区同通用名药品的上市情况</a:t>
                      </a:r>
                    </a:p>
                  </a:txBody>
                  <a:tcPr marL="59441"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p>
                      <a:pPr marL="0" algn="l" defTabSz="914400" rtl="0" eaLnBrk="1" latinLnBrk="0" hangingPunct="1">
                        <a:lnSpc>
                          <a:spcPct val="120000"/>
                        </a:lnSpc>
                      </a:pP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无同通用名药品</a:t>
                      </a:r>
                      <a:endPar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txBody>
                  <a:tcPr marL="59441" marR="18288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688">
                <a:tc>
                  <a:txBody>
                    <a:bodyPr/>
                    <a:lstStyle/>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全球首个上市</a:t>
                      </a:r>
                      <a:endParaRPr kumimoji="1" lang="en-US" altLang="zh-CN"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国家</a:t>
                      </a:r>
                      <a:r>
                        <a:rPr kumimoji="1" lang="en-US" altLang="zh-CN"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地区</a:t>
                      </a: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p>
                      <a:pPr marL="0" algn="l" defTabSz="914400" rtl="0" eaLnBrk="1" latinLnBrk="0" hangingPunct="1">
                        <a:lnSpc>
                          <a:spcPct val="120000"/>
                        </a:lnSpc>
                      </a:pP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日本</a:t>
                      </a:r>
                      <a:endPar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txBody>
                  <a:tcPr marR="27432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全球首个国家</a:t>
                      </a:r>
                      <a:r>
                        <a:rPr kumimoji="1" lang="en-US" altLang="zh-CN"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p>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地区上市时间</a:t>
                      </a: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p>
                      <a:pPr marL="0" algn="l" defTabSz="914400" rtl="0" eaLnBrk="1" latinLnBrk="0" hangingPunct="1">
                        <a:lnSpc>
                          <a:spcPct val="120000"/>
                        </a:lnSpc>
                      </a:pPr>
                      <a:r>
                        <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2018</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年</a:t>
                      </a:r>
                      <a:r>
                        <a:rPr kumimoji="1" lang="en-US" altLang="zh-CN"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a:t>
                      </a:r>
                      <a:endPar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txBody>
                  <a:tcPr marL="59441" marR="18288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8236">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1" lang="zh-TW"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是否为</a:t>
                      </a:r>
                      <a:r>
                        <a:rPr kumimoji="1" 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OTC</a:t>
                      </a:r>
                      <a:r>
                        <a:rPr kumimoji="1" lang="zh-TW"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药品</a:t>
                      </a:r>
                    </a:p>
                  </a:txBody>
                  <a:tcPr marL="59441"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p>
                      <a:pPr marL="0" algn="l" defTabSz="914400" rtl="0" eaLnBrk="1" latinLnBrk="0" hangingPunct="1">
                        <a:lnSpc>
                          <a:spcPct val="120000"/>
                        </a:lnSpc>
                      </a:pP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否，处方药</a:t>
                      </a:r>
                      <a:endPar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txBody>
                  <a:tcPr marR="27432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药理作用</a:t>
                      </a: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p>
                      <a:pPr marL="0" algn="l" defTabSz="914400" rtl="0" eaLnBrk="1" latinLnBrk="0" hangingPunct="1">
                        <a:lnSpc>
                          <a:spcPct val="120000"/>
                        </a:lnSpc>
                      </a:pP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依伏卡塞作用于甲状旁腺细胞表面的</a:t>
                      </a:r>
                      <a:r>
                        <a:rPr kumimoji="1" lang="zh-CN" altLang="en-US" sz="1200" b="0"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钙敏感受体</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，抑制</a:t>
                      </a:r>
                      <a:r>
                        <a:rPr kumimoji="1" lang="en-US" altLang="zh-CN"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PTH</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分泌，降低血液中</a:t>
                      </a:r>
                      <a:r>
                        <a:rPr kumimoji="1" lang="en-US" altLang="zh-CN"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PTH</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浓度</a:t>
                      </a:r>
                      <a:r>
                        <a:rPr kumimoji="1" lang="en-US" altLang="zh-CN" sz="1200" b="0" kern="1200" baseline="30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2-3</a:t>
                      </a:r>
                      <a:endPar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txBody>
                  <a:tcPr marL="59441" marR="18288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87257">
                <a:tc>
                  <a:txBody>
                    <a:bodyPr/>
                    <a:lstStyle/>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参照药品建议</a:t>
                      </a: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p>
                      <a:pPr marL="0" algn="l" defTabSz="914400" rtl="0" eaLnBrk="1" latinLnBrk="0" hangingPunct="1">
                        <a:lnSpc>
                          <a:spcPct val="120000"/>
                        </a:lnSpc>
                      </a:pP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盐酸西那卡塞片</a:t>
                      </a:r>
                      <a:endPar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txBody>
                  <a:tcPr marR="27432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参照药品选择理由</a:t>
                      </a:r>
                    </a:p>
                  </a:txBody>
                  <a:tcPr marL="59441"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a:txBody>
                    <a:bodyPr/>
                    <a:lstStyle/>
                    <a:p>
                      <a:pPr marL="0" algn="l" defTabSz="914400" rtl="0" eaLnBrk="1" latinLnBrk="0" hangingPunct="1">
                        <a:lnSpc>
                          <a:spcPct val="120000"/>
                        </a:lnSpc>
                      </a:pP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依伏卡塞和西那卡塞同属于</a:t>
                      </a:r>
                      <a:r>
                        <a:rPr kumimoji="1" lang="zh-CN" altLang="en-US" sz="1400" b="1"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拟钙剂</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，适应症完全相同。西那卡塞是国内治疗该适应症使用最广泛的药物。西那卡塞是依伏卡塞国际</a:t>
                      </a:r>
                      <a:r>
                        <a:rPr kumimoji="1" lang="en-US" altLang="zh-CN"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中国多中心三期临床研究的对照药物，两款药物同为日本协和麒麟株式会社研发、生产并引进到中国。国家医保目录内暂⽆其他拟钙剂类药物。</a:t>
                      </a:r>
                      <a:endParaRPr kumimoji="1" lang="en-US" altLang="ja-JP"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txBody>
                  <a:tcPr marL="59441" marR="18288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69454">
                <a:tc>
                  <a:txBody>
                    <a:bodyPr/>
                    <a:lstStyle/>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疾病的基本情况</a:t>
                      </a: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gridSpan="3">
                  <a:txBody>
                    <a:bodyPr/>
                    <a:lstStyle/>
                    <a:p>
                      <a:pPr marL="0" algn="just" defTabSz="914400" rtl="0" eaLnBrk="1" latinLnBrk="0" hangingPunct="1">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中国接受透析的CKD患者数逐年上升，截止2025年高达87万</a:t>
                      </a:r>
                      <a:r>
                        <a:rPr lang="en-US" altLang="zh-CN" sz="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4</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。中国CKD透析患者继发性甲状旁腺功能亢进</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SHPT</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患病率高达60%</a:t>
                      </a:r>
                      <a:r>
                        <a:rPr lang="en-US" altLang="zh-CN" sz="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5</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，当前靶目标值全段甲状旁腺激素水平</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iPTH</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达标率低</a:t>
                      </a:r>
                      <a:r>
                        <a:rPr lang="en-US" altLang="zh-CN" sz="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5</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，当</a:t>
                      </a:r>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i</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PTH＞600 pg/ml时，患者全因死亡风险增加23%</a:t>
                      </a:r>
                      <a:r>
                        <a:rPr lang="en-US" altLang="zh-CN" sz="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6</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，加速患者肾衰及死亡进程。</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拟钙剂是维持性血透SHPT患者的一线用药选择</a:t>
                      </a:r>
                      <a:r>
                        <a:rPr kumimoji="1" lang="en-US" altLang="zh-CN" sz="1200" b="0" kern="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a:t>
                      </a:r>
                    </a:p>
                  </a:txBody>
                  <a:tcPr marL="59441" marR="18288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59441"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95000"/>
                        </a:schemeClr>
                      </a:solidFill>
                      <a:prstDash val="sysDash"/>
                      <a:round/>
                      <a:headEnd type="none" w="med" len="med"/>
                      <a:tailEnd type="none" w="med" len="med"/>
                    </a:lnT>
                    <a:lnB w="9525"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zh-CN"/>
                    </a:p>
                  </a:txBody>
                  <a:tcPr marL="59441"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95000"/>
                        </a:schemeClr>
                      </a:solidFill>
                      <a:prstDash val="sysDash"/>
                      <a:round/>
                      <a:headEnd type="none" w="med" len="med"/>
                      <a:tailEnd type="none" w="med" len="med"/>
                    </a:lnT>
                    <a:lnB w="9525"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881221">
                <a:tc>
                  <a:txBody>
                    <a:bodyPr/>
                    <a:lstStyle/>
                    <a:p>
                      <a:pPr marL="0" algn="ctr" defTabSz="914400" rtl="0" eaLnBrk="1" latinLnBrk="0" hangingPunct="1">
                        <a:lnSpc>
                          <a:spcPct val="120000"/>
                        </a:lnSpc>
                      </a:pPr>
                      <a:r>
                        <a:rPr kumimoji="1" lang="zh-CN" altLang="en-US" sz="12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临床未被满足的需求</a:t>
                      </a:r>
                    </a:p>
                  </a:txBody>
                  <a:tcPr marL="72000"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9525"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rgbClr val="00ADA7"/>
                    </a:solidFill>
                  </a:tcPr>
                </a:tc>
                <a:tc gridSpan="3">
                  <a:txBody>
                    <a:bodyPr/>
                    <a:lstStyle/>
                    <a:p>
                      <a:pPr marL="0" algn="l" defTabSz="914400" rtl="0" eaLnBrk="1" latinLnBrk="0" hangingPunct="1">
                        <a:lnSpc>
                          <a:spcPct val="120000"/>
                        </a:lnSpc>
                      </a:pPr>
                      <a:r>
                        <a:rPr kumimoji="1" lang="zh-CN" altLang="en-US" sz="1400" b="1" kern="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当前目录内拟钙剂仅盐酸西那卡塞片</a:t>
                      </a:r>
                      <a:r>
                        <a:rPr kumimoji="1" lang="zh-CN" altLang="en-US" sz="1200" b="0" kern="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，其</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脱靶效应强，导致胃肠道不良反应发生率高达50.5%</a:t>
                      </a:r>
                      <a:r>
                        <a:rPr lang="en-US" altLang="zh-CN" sz="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8</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，用药依从性差，仅29%患者坚持服药</a:t>
                      </a:r>
                      <a:r>
                        <a:rPr lang="en-US" altLang="zh-CN" sz="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9</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，导致有效剂量不足，按照美国KDOQI指南靶目标值，中国透析患者iPTH达标率仅为21.</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57</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sz="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10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。其次，西那卡塞在人体中生物利用度低</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仅为5~30%</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，剂量高；对CYP2D6强抑制，药物相互作用风险大</a:t>
                      </a:r>
                      <a:r>
                        <a:rPr lang="en-US" altLang="zh-CN" sz="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3</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，亟待新型拟钙剂纳入医保目录满足治疗需求。</a:t>
                      </a:r>
                      <a:endParaRPr lang="zh-CN" altLang="en-US" sz="1200" i="0" u="none" strike="noStrike" kern="1200" cap="none" spc="0" normalizeH="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txBody>
                  <a:tcPr marL="59441" marR="182880"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59441"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95000"/>
                        </a:schemeClr>
                      </a:solidFill>
                      <a:prstDash val="sysDash"/>
                      <a:round/>
                      <a:headEnd type="none" w="med" len="med"/>
                      <a:tailEnd type="none" w="med" len="med"/>
                    </a:lnT>
                    <a:lnB w="9525"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zh-CN"/>
                    </a:p>
                  </a:txBody>
                  <a:tcPr marL="59441" marR="59441" marT="36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95000"/>
                        </a:schemeClr>
                      </a:solidFill>
                      <a:prstDash val="sysDash"/>
                      <a:round/>
                      <a:headEnd type="none" w="med" len="med"/>
                      <a:tailEnd type="none" w="med" len="med"/>
                    </a:lnT>
                    <a:lnB w="9525"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711159" y="3272328"/>
            <a:ext cx="4345916" cy="2341393"/>
          </a:xfrm>
          <a:prstGeom prst="rect">
            <a:avLst/>
          </a:prstGeom>
          <a:noFill/>
          <a:extLst>
            <a:ext uri="{909E8E84-426E-40DD-AFC4-6F175D3DCCD1}">
              <a14:hiddenFill xmlns:a14="http://schemas.microsoft.com/office/drawing/2010/main">
                <a:solidFill>
                  <a:srgbClr val="FFFFFF"/>
                </a:solidFill>
              </a14:hiddenFill>
            </a:ext>
          </a:extLst>
        </p:spPr>
      </p:pic>
      <p:sp>
        <p:nvSpPr>
          <p:cNvPr id="2060" name="圆角矩形 26"/>
          <p:cNvSpPr/>
          <p:nvPr/>
        </p:nvSpPr>
        <p:spPr>
          <a:xfrm>
            <a:off x="678618" y="884837"/>
            <a:ext cx="10879634" cy="1778047"/>
          </a:xfrm>
          <a:prstGeom prst="roundRect">
            <a:avLst>
              <a:gd name="adj" fmla="val 6051"/>
            </a:avLst>
          </a:prstGeom>
          <a:solidFill>
            <a:schemeClr val="bg1"/>
          </a:solidFill>
          <a:ln w="9525">
            <a:solidFill>
              <a:srgbClr val="E5EDFB"/>
            </a:solidFill>
          </a:ln>
          <a:effectLst>
            <a:outerShdw blurRad="50800" dist="38100" dir="2700000" algn="tl" rotWithShape="0">
              <a:srgbClr val="BFEE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1965"/>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 name="矩形: 圆角 2049"/>
          <p:cNvSpPr/>
          <p:nvPr/>
        </p:nvSpPr>
        <p:spPr>
          <a:xfrm>
            <a:off x="6305562" y="2777211"/>
            <a:ext cx="5220459" cy="2954363"/>
          </a:xfrm>
          <a:prstGeom prst="roundRect">
            <a:avLst>
              <a:gd name="adj" fmla="val 4861"/>
            </a:avLst>
          </a:prstGeom>
          <a:ln w="12700">
            <a:solidFill>
              <a:srgbClr val="00AAA5"/>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51" name="组合 2050"/>
          <p:cNvGrpSpPr/>
          <p:nvPr/>
        </p:nvGrpSpPr>
        <p:grpSpPr>
          <a:xfrm>
            <a:off x="6649536" y="2715522"/>
            <a:ext cx="4532511" cy="507689"/>
            <a:chOff x="1611947" y="1856002"/>
            <a:chExt cx="3051205" cy="1048587"/>
          </a:xfrm>
          <a:solidFill>
            <a:schemeClr val="accent3"/>
          </a:solidFill>
        </p:grpSpPr>
        <p:grpSp>
          <p:nvGrpSpPr>
            <p:cNvPr id="2053" name="组合 2052"/>
            <p:cNvGrpSpPr/>
            <p:nvPr/>
          </p:nvGrpSpPr>
          <p:grpSpPr>
            <a:xfrm>
              <a:off x="1611947" y="1856002"/>
              <a:ext cx="2325656" cy="1048587"/>
              <a:chOff x="2159589" y="1235931"/>
              <a:chExt cx="2333481" cy="956467"/>
            </a:xfrm>
            <a:grpFill/>
          </p:grpSpPr>
          <p:sp>
            <p:nvSpPr>
              <p:cNvPr id="2058" name="i$ḷïḋè"/>
              <p:cNvSpPr/>
              <p:nvPr/>
            </p:nvSpPr>
            <p:spPr bwMode="auto">
              <a:xfrm rot="5400000" flipH="1" flipV="1">
                <a:off x="3267257" y="128269"/>
                <a:ext cx="118146" cy="2333481"/>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9" name="ïṥľiḓe"/>
              <p:cNvSpPr/>
              <p:nvPr/>
            </p:nvSpPr>
            <p:spPr bwMode="auto">
              <a:xfrm rot="5400000" flipH="1" flipV="1">
                <a:off x="2709662" y="744093"/>
                <a:ext cx="956467" cy="1940143"/>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54" name="组合 2053"/>
            <p:cNvGrpSpPr/>
            <p:nvPr/>
          </p:nvGrpSpPr>
          <p:grpSpPr>
            <a:xfrm>
              <a:off x="2957925" y="1856003"/>
              <a:ext cx="1705227" cy="1048584"/>
              <a:chOff x="2498940" y="1235933"/>
              <a:chExt cx="1710965" cy="956464"/>
            </a:xfrm>
            <a:grpFill/>
          </p:grpSpPr>
          <p:sp>
            <p:nvSpPr>
              <p:cNvPr id="2056" name="i$ḷïḋè"/>
              <p:cNvSpPr/>
              <p:nvPr/>
            </p:nvSpPr>
            <p:spPr bwMode="auto">
              <a:xfrm rot="5400000" flipH="1" flipV="1">
                <a:off x="3295350" y="439528"/>
                <a:ext cx="118146" cy="1710965"/>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7" name="ïṥľiḓe"/>
              <p:cNvSpPr/>
              <p:nvPr/>
            </p:nvSpPr>
            <p:spPr bwMode="auto">
              <a:xfrm rot="5400000" flipH="1" flipV="1">
                <a:off x="2870983" y="905412"/>
                <a:ext cx="956464" cy="1617505"/>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55" name="矩形 2054"/>
            <p:cNvSpPr/>
            <p:nvPr/>
          </p:nvSpPr>
          <p:spPr>
            <a:xfrm>
              <a:off x="2374172" y="1856009"/>
              <a:ext cx="947924" cy="367448"/>
            </a:xfrm>
            <a:prstGeom prst="rect">
              <a:avLst/>
            </a:pr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zh-CN" alt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矩形: 圆角 8"/>
          <p:cNvSpPr/>
          <p:nvPr/>
        </p:nvSpPr>
        <p:spPr>
          <a:xfrm>
            <a:off x="380184" y="5766045"/>
            <a:ext cx="5618011" cy="5555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171450" indent="-171450" algn="just" fontAlgn="auto">
              <a:lnSpc>
                <a:spcPct val="120000"/>
              </a:lnSpc>
              <a:spcAft>
                <a:spcPts val="0"/>
              </a:spcAft>
              <a:buSzPct val="90000"/>
              <a:buFont typeface="Arial" panose="020B0604020202020204" pitchFamily="34" charset="0"/>
              <a:buChar char="•"/>
            </a:pP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东亚多中心、随机、双盲、</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Ⅲ</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期临床研究，纳入</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404</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例接受血液透析的</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SHPT</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患者，接受依伏卡塞或西那卡塞治疗</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52</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周。与西那卡塞组相比，依伏卡塞组中上消化道</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(GI)</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相关不良反应的患者比例显著较低</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p=0.001</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组合 9"/>
          <p:cNvGrpSpPr/>
          <p:nvPr/>
        </p:nvGrpSpPr>
        <p:grpSpPr>
          <a:xfrm>
            <a:off x="19250" y="3263099"/>
            <a:ext cx="6090173" cy="2384298"/>
            <a:chOff x="468708" y="3301642"/>
            <a:chExt cx="5598630" cy="2629298"/>
          </a:xfrm>
        </p:grpSpPr>
        <p:sp>
          <p:nvSpPr>
            <p:cNvPr id="8" name="矩形: 圆角 7"/>
            <p:cNvSpPr/>
            <p:nvPr/>
          </p:nvSpPr>
          <p:spPr>
            <a:xfrm>
              <a:off x="468708" y="3301642"/>
              <a:ext cx="5496382" cy="2535637"/>
            </a:xfrm>
            <a:prstGeom prst="roundRect">
              <a:avLst>
                <a:gd name="adj" fmla="val 3012"/>
              </a:avLst>
            </a:pr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800512" y="3301642"/>
              <a:ext cx="5073981" cy="2390999"/>
              <a:chOff x="1328108" y="6862571"/>
              <a:chExt cx="6504750" cy="3499110"/>
            </a:xfrm>
          </p:grpSpPr>
          <p:sp>
            <p:nvSpPr>
              <p:cNvPr id="16" name="文本框 62"/>
              <p:cNvSpPr txBox="1"/>
              <p:nvPr/>
            </p:nvSpPr>
            <p:spPr>
              <a:xfrm>
                <a:off x="1334774" y="7459605"/>
                <a:ext cx="1270373" cy="2269908"/>
              </a:xfrm>
              <a:prstGeom prst="rect">
                <a:avLst/>
              </a:prstGeom>
              <a:noFill/>
            </p:spPr>
            <p:txBody>
              <a:bodyPr wrap="square" t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GI</a:t>
                </a:r>
                <a:r>
                  <a:rPr lang="zh-CN" altLang="en-US" sz="1000" dirty="0">
                    <a:latin typeface="Arial" panose="020B0604020202020204" pitchFamily="34" charset="0"/>
                    <a:ea typeface="微软雅黑" panose="020B0503020204020204" pitchFamily="34" charset="-122"/>
                    <a:cs typeface="+mn-ea"/>
                    <a:sym typeface="Arial" panose="020B0604020202020204" pitchFamily="34" charset="0"/>
                  </a:rPr>
                  <a:t>相关</a:t>
                </a:r>
                <a:r>
                  <a:rPr lang="en-US" altLang="zh-CN" sz="1000" dirty="0">
                    <a:latin typeface="Arial" panose="020B0604020202020204" pitchFamily="34" charset="0"/>
                    <a:ea typeface="微软雅黑" panose="020B0503020204020204" pitchFamily="34" charset="-122"/>
                    <a:cs typeface="+mn-ea"/>
                    <a:sym typeface="Arial" panose="020B0604020202020204" pitchFamily="34" charset="0"/>
                  </a:rPr>
                  <a:t>AE</a:t>
                </a:r>
              </a:p>
              <a:p>
                <a:pPr algn="l">
                  <a:lnSpc>
                    <a:spcPct val="180000"/>
                  </a:lnSpc>
                  <a:spcBef>
                    <a:spcPts val="0"/>
                  </a:spcBef>
                  <a:spcAft>
                    <a:spcPts val="0"/>
                  </a:spcAft>
                </a:pPr>
                <a:r>
                  <a:rPr lang="zh-CN" altLang="en-US" sz="1000" dirty="0">
                    <a:latin typeface="Arial" panose="020B0604020202020204" pitchFamily="34" charset="0"/>
                    <a:ea typeface="微软雅黑" panose="020B0503020204020204" pitchFamily="34" charset="-122"/>
                    <a:cs typeface="+mn-ea"/>
                    <a:sym typeface="Arial" panose="020B0604020202020204" pitchFamily="34" charset="0"/>
                  </a:rPr>
                  <a:t>恶心</a:t>
                </a:r>
              </a:p>
              <a:p>
                <a:pPr algn="l">
                  <a:lnSpc>
                    <a:spcPct val="180000"/>
                  </a:lnSpc>
                  <a:spcBef>
                    <a:spcPts val="0"/>
                  </a:spcBef>
                  <a:spcAft>
                    <a:spcPts val="0"/>
                  </a:spcAft>
                </a:pPr>
                <a:r>
                  <a:rPr lang="zh-CN" altLang="en-US" sz="1000" dirty="0">
                    <a:latin typeface="Arial" panose="020B0604020202020204" pitchFamily="34" charset="0"/>
                    <a:ea typeface="微软雅黑" panose="020B0503020204020204" pitchFamily="34" charset="-122"/>
                    <a:cs typeface="+mn-ea"/>
                    <a:sym typeface="Arial" panose="020B0604020202020204" pitchFamily="34" charset="0"/>
                  </a:rPr>
                  <a:t>呕吐</a:t>
                </a:r>
              </a:p>
              <a:p>
                <a:pPr algn="l">
                  <a:lnSpc>
                    <a:spcPct val="180000"/>
                  </a:lnSpc>
                  <a:spcBef>
                    <a:spcPts val="0"/>
                  </a:spcBef>
                  <a:spcAft>
                    <a:spcPts val="0"/>
                  </a:spcAft>
                </a:pPr>
                <a:r>
                  <a:rPr lang="zh-CN" altLang="en-US" sz="1000" dirty="0">
                    <a:latin typeface="Arial" panose="020B0604020202020204" pitchFamily="34" charset="0"/>
                    <a:ea typeface="微软雅黑" panose="020B0503020204020204" pitchFamily="34" charset="-122"/>
                    <a:cs typeface="+mn-ea"/>
                    <a:sym typeface="Arial" panose="020B0604020202020204" pitchFamily="34" charset="0"/>
                  </a:rPr>
                  <a:t>腹部不适</a:t>
                </a:r>
              </a:p>
              <a:p>
                <a:pPr algn="l">
                  <a:lnSpc>
                    <a:spcPct val="180000"/>
                  </a:lnSpc>
                  <a:spcBef>
                    <a:spcPts val="0"/>
                  </a:spcBef>
                  <a:spcAft>
                    <a:spcPts val="0"/>
                  </a:spcAft>
                </a:pPr>
                <a:r>
                  <a:rPr lang="zh-CN" altLang="en-US" sz="1000" dirty="0">
                    <a:latin typeface="Arial" panose="020B0604020202020204" pitchFamily="34" charset="0"/>
                    <a:ea typeface="微软雅黑" panose="020B0503020204020204" pitchFamily="34" charset="-122"/>
                    <a:cs typeface="+mn-ea"/>
                    <a:sym typeface="Arial" panose="020B0604020202020204" pitchFamily="34" charset="0"/>
                  </a:rPr>
                  <a:t>食欲下降</a:t>
                </a:r>
              </a:p>
              <a:p>
                <a:pPr algn="l">
                  <a:lnSpc>
                    <a:spcPct val="180000"/>
                  </a:lnSpc>
                  <a:spcBef>
                    <a:spcPts val="0"/>
                  </a:spcBef>
                  <a:spcAft>
                    <a:spcPts val="0"/>
                  </a:spcAft>
                </a:pPr>
                <a:r>
                  <a:rPr lang="zh-CN" altLang="en-US" sz="1000" dirty="0">
                    <a:latin typeface="Arial" panose="020B0604020202020204" pitchFamily="34" charset="0"/>
                    <a:ea typeface="微软雅黑" panose="020B0503020204020204" pitchFamily="34" charset="-122"/>
                    <a:cs typeface="+mn-ea"/>
                    <a:sym typeface="Arial" panose="020B0604020202020204" pitchFamily="34" charset="0"/>
                  </a:rPr>
                  <a:t>腹胀</a:t>
                </a:r>
              </a:p>
            </p:txBody>
          </p:sp>
          <p:sp>
            <p:nvSpPr>
              <p:cNvPr id="17" name="文本框 63"/>
              <p:cNvSpPr txBox="1"/>
              <p:nvPr/>
            </p:nvSpPr>
            <p:spPr>
              <a:xfrm>
                <a:off x="2259494" y="7465288"/>
                <a:ext cx="896305" cy="2269908"/>
              </a:xfrm>
              <a:prstGeom prst="rect">
                <a:avLst/>
              </a:prstGeom>
              <a:noFill/>
            </p:spPr>
            <p:txBody>
              <a:bodyPr wrap="square" t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-33</a:t>
                </a:r>
              </a:p>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-21</a:t>
                </a:r>
              </a:p>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-21</a:t>
                </a:r>
              </a:p>
              <a:p>
                <a:pPr algn="l">
                  <a:lnSpc>
                    <a:spcPct val="180000"/>
                  </a:lnSpc>
                  <a:spcBef>
                    <a:spcPts val="0"/>
                  </a:spcBef>
                  <a:spcAft>
                    <a:spcPts val="0"/>
                  </a:spcAft>
                </a:pPr>
                <a:r>
                  <a:rPr lang="en-US" altLang="zh-CN" sz="1000" dirty="0">
                    <a:latin typeface="Arial" panose="020B0604020202020204" pitchFamily="34" charset="0"/>
                    <a:ea typeface="微软雅黑" panose="020B0503020204020204" pitchFamily="34" charset="-122"/>
                    <a:cs typeface="+mn-ea"/>
                    <a:sym typeface="Arial" panose="020B0604020202020204" pitchFamily="34" charset="0"/>
                  </a:rPr>
                  <a:t>-</a:t>
                </a:r>
                <a:r>
                  <a:rPr lang="en-US" sz="1000" dirty="0">
                    <a:latin typeface="Arial" panose="020B0604020202020204" pitchFamily="34" charset="0"/>
                    <a:ea typeface="微软雅黑" panose="020B0503020204020204" pitchFamily="34" charset="-122"/>
                    <a:cs typeface="+mn-ea"/>
                    <a:sym typeface="Arial" panose="020B0604020202020204" pitchFamily="34" charset="0"/>
                  </a:rPr>
                  <a:t>7</a:t>
                </a:r>
              </a:p>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-28</a:t>
                </a:r>
              </a:p>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-15</a:t>
                </a:r>
                <a:endParaRPr lang="zh-CN" alt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64"/>
              <p:cNvSpPr txBox="1"/>
              <p:nvPr/>
            </p:nvSpPr>
            <p:spPr>
              <a:xfrm>
                <a:off x="2595627" y="7465288"/>
                <a:ext cx="1133501" cy="2269908"/>
              </a:xfrm>
              <a:prstGeom prst="rect">
                <a:avLst/>
              </a:prstGeom>
              <a:noFill/>
            </p:spPr>
            <p:txBody>
              <a:bodyPr wrap="square" t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(-26.5~-7.5)</a:t>
                </a:r>
              </a:p>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(-18.8~ -2.7)</a:t>
                </a:r>
              </a:p>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(-18.0~-3.4)</a:t>
                </a:r>
              </a:p>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(-11.0~3.5)</a:t>
                </a:r>
              </a:p>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(-20.8~-7.4)</a:t>
                </a:r>
              </a:p>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(-14.3~-1.0)</a:t>
                </a:r>
                <a:endParaRPr lang="zh-CN" alt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65"/>
              <p:cNvSpPr txBox="1"/>
              <p:nvPr/>
            </p:nvSpPr>
            <p:spPr>
              <a:xfrm>
                <a:off x="4215292" y="6865719"/>
                <a:ext cx="2069469" cy="438456"/>
              </a:xfrm>
              <a:prstGeom prst="rect">
                <a:avLst/>
              </a:prstGeom>
              <a:noFill/>
            </p:spPr>
            <p:txBody>
              <a:bodyPr wrap="square" t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spcBef>
                    <a:spcPts val="0"/>
                  </a:spcBef>
                  <a:spcAft>
                    <a:spcPts val="0"/>
                  </a:spcAft>
                </a:pPr>
                <a:r>
                  <a:rPr lang="zh-CN" altLang="en-US" sz="1200" b="1" dirty="0">
                    <a:solidFill>
                      <a:srgbClr val="00AAA5"/>
                    </a:solidFill>
                    <a:latin typeface="Arial" panose="020B0604020202020204" pitchFamily="34" charset="0"/>
                    <a:ea typeface="微软雅黑" panose="020B0503020204020204" pitchFamily="34" charset="-122"/>
                    <a:cs typeface="+mn-ea"/>
                    <a:sym typeface="Arial" panose="020B0604020202020204" pitchFamily="34" charset="0"/>
                  </a:rPr>
                  <a:t>依伏卡塞更优</a:t>
                </a:r>
                <a:endParaRPr lang="zh-CN" sz="1200" b="1" dirty="0">
                  <a:solidFill>
                    <a:srgbClr val="00AAA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6"/>
              <p:cNvSpPr txBox="1"/>
              <p:nvPr/>
            </p:nvSpPr>
            <p:spPr>
              <a:xfrm>
                <a:off x="5967941" y="6862571"/>
                <a:ext cx="1616876" cy="425992"/>
              </a:xfrm>
              <a:prstGeom prst="rect">
                <a:avLst/>
              </a:prstGeom>
              <a:noFill/>
            </p:spPr>
            <p:txBody>
              <a:bodyPr wrap="square" t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0000"/>
                  </a:lnSpc>
                  <a:spcBef>
                    <a:spcPts val="0"/>
                  </a:spcBef>
                  <a:spcAft>
                    <a:spcPts val="0"/>
                  </a:spcAft>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西那卡塞更优</a:t>
                </a:r>
                <a:endParaRPr 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67"/>
              <p:cNvSpPr txBox="1"/>
              <p:nvPr/>
            </p:nvSpPr>
            <p:spPr>
              <a:xfrm>
                <a:off x="1328108" y="7021832"/>
                <a:ext cx="3237951" cy="409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05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不良事件</a:t>
                </a:r>
                <a:r>
                  <a:rPr lang="en-US" altLang="zh-CN" sz="105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05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百分比 </a:t>
                </a:r>
                <a:r>
                  <a:rPr lang="en-US" altLang="zh-CN" sz="105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5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95%CI</a:t>
                </a:r>
                <a:r>
                  <a:rPr lang="en-US" altLang="zh-CN" sz="105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5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P</a:t>
                </a:r>
                <a:r>
                  <a:rPr lang="zh-CN" altLang="en-US" sz="105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值</a:t>
                </a:r>
              </a:p>
            </p:txBody>
          </p:sp>
          <p:cxnSp>
            <p:nvCxnSpPr>
              <p:cNvPr id="22" name="直接连接符 21"/>
              <p:cNvCxnSpPr/>
              <p:nvPr/>
            </p:nvCxnSpPr>
            <p:spPr>
              <a:xfrm>
                <a:off x="5936021" y="7389179"/>
                <a:ext cx="0" cy="2519901"/>
              </a:xfrm>
              <a:prstGeom prst="line">
                <a:avLst/>
              </a:prstGeom>
              <a:ln w="127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802692" y="7707870"/>
                <a:ext cx="826485" cy="0"/>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112743" y="7620100"/>
                <a:ext cx="183211" cy="143025"/>
              </a:xfrm>
              <a:prstGeom prst="rect">
                <a:avLst/>
              </a:prstGeom>
              <a:solidFill>
                <a:srgbClr val="00A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5" name="直接连接符 24"/>
              <p:cNvCxnSpPr/>
              <p:nvPr/>
            </p:nvCxnSpPr>
            <p:spPr>
              <a:xfrm flipH="1">
                <a:off x="5116697" y="8122160"/>
                <a:ext cx="722891" cy="0"/>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148754" y="8529006"/>
                <a:ext cx="599978" cy="0"/>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047013" y="9343841"/>
                <a:ext cx="582162" cy="0"/>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316265" y="9699025"/>
                <a:ext cx="590690" cy="0"/>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346727" y="8050647"/>
                <a:ext cx="183211" cy="143024"/>
              </a:xfrm>
              <a:prstGeom prst="rect">
                <a:avLst/>
              </a:prstGeom>
              <a:solidFill>
                <a:srgbClr val="00A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5369419" y="8481179"/>
                <a:ext cx="183211" cy="143024"/>
              </a:xfrm>
              <a:prstGeom prst="rect">
                <a:avLst/>
              </a:prstGeom>
              <a:solidFill>
                <a:srgbClr val="00A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5243010" y="9281865"/>
                <a:ext cx="183211" cy="143024"/>
              </a:xfrm>
              <a:prstGeom prst="rect">
                <a:avLst/>
              </a:prstGeom>
              <a:solidFill>
                <a:srgbClr val="00A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矩形 31"/>
              <p:cNvSpPr/>
              <p:nvPr/>
            </p:nvSpPr>
            <p:spPr>
              <a:xfrm>
                <a:off x="5520726" y="9627512"/>
                <a:ext cx="183211" cy="143024"/>
              </a:xfrm>
              <a:prstGeom prst="rect">
                <a:avLst/>
              </a:prstGeom>
              <a:solidFill>
                <a:srgbClr val="00A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3" name="直接连接符 32"/>
              <p:cNvCxnSpPr/>
              <p:nvPr/>
            </p:nvCxnSpPr>
            <p:spPr>
              <a:xfrm flipH="1" flipV="1">
                <a:off x="5426221" y="8942548"/>
                <a:ext cx="650440" cy="14812"/>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667635" y="8873078"/>
                <a:ext cx="183211" cy="143024"/>
              </a:xfrm>
              <a:prstGeom prst="rect">
                <a:avLst/>
              </a:prstGeom>
              <a:solidFill>
                <a:srgbClr val="00AA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直接连接符 34"/>
              <p:cNvCxnSpPr/>
              <p:nvPr/>
            </p:nvCxnSpPr>
            <p:spPr>
              <a:xfrm>
                <a:off x="4111953" y="9957174"/>
                <a:ext cx="3609616"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6" name="文本框 82"/>
              <p:cNvSpPr txBox="1"/>
              <p:nvPr/>
            </p:nvSpPr>
            <p:spPr>
              <a:xfrm>
                <a:off x="3880155" y="9957174"/>
                <a:ext cx="535590" cy="404505"/>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100" dirty="0">
                    <a:latin typeface="Arial" panose="020B0604020202020204" pitchFamily="34" charset="0"/>
                    <a:ea typeface="微软雅黑" panose="020B0503020204020204" pitchFamily="34" charset="-122"/>
                    <a:cs typeface="+mn-ea"/>
                    <a:sym typeface="Arial" panose="020B0604020202020204" pitchFamily="34" charset="0"/>
                  </a:rPr>
                  <a:t>-40</a:t>
                </a: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文本框 83"/>
              <p:cNvSpPr txBox="1"/>
              <p:nvPr/>
            </p:nvSpPr>
            <p:spPr>
              <a:xfrm>
                <a:off x="4839364" y="9957175"/>
                <a:ext cx="535590" cy="404506"/>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100">
                    <a:latin typeface="Arial" panose="020B0604020202020204" pitchFamily="34" charset="0"/>
                    <a:ea typeface="微软雅黑" panose="020B0503020204020204" pitchFamily="34" charset="-122"/>
                    <a:cs typeface="+mn-ea"/>
                    <a:sym typeface="Arial" panose="020B0604020202020204" pitchFamily="34" charset="0"/>
                  </a:rPr>
                  <a:t>-20</a:t>
                </a: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文本框 85"/>
              <p:cNvSpPr txBox="1"/>
              <p:nvPr/>
            </p:nvSpPr>
            <p:spPr>
              <a:xfrm>
                <a:off x="5694768" y="9957175"/>
                <a:ext cx="443985" cy="404506"/>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100" dirty="0">
                    <a:latin typeface="Arial" panose="020B0604020202020204" pitchFamily="34" charset="0"/>
                    <a:ea typeface="微软雅黑" panose="020B0503020204020204" pitchFamily="34" charset="-122"/>
                    <a:cs typeface="+mn-ea"/>
                    <a:sym typeface="Arial" panose="020B0604020202020204" pitchFamily="34" charset="0"/>
                  </a:rPr>
                  <a:t>0</a:t>
                </a: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文本框 87"/>
              <p:cNvSpPr txBox="1"/>
              <p:nvPr/>
            </p:nvSpPr>
            <p:spPr>
              <a:xfrm>
                <a:off x="6600419" y="9957174"/>
                <a:ext cx="443985" cy="404506"/>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100">
                    <a:latin typeface="Arial" panose="020B0604020202020204" pitchFamily="34" charset="0"/>
                    <a:ea typeface="微软雅黑" panose="020B0503020204020204" pitchFamily="34" charset="-122"/>
                    <a:cs typeface="+mn-ea"/>
                    <a:sym typeface="Arial" panose="020B0604020202020204" pitchFamily="34" charset="0"/>
                  </a:rPr>
                  <a:t>20</a:t>
                </a: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88"/>
              <p:cNvSpPr txBox="1"/>
              <p:nvPr/>
            </p:nvSpPr>
            <p:spPr>
              <a:xfrm>
                <a:off x="7388873" y="9957174"/>
                <a:ext cx="443985" cy="404506"/>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100">
                    <a:latin typeface="Arial" panose="020B0604020202020204" pitchFamily="34" charset="0"/>
                    <a:ea typeface="微软雅黑" panose="020B0503020204020204" pitchFamily="34" charset="-122"/>
                    <a:cs typeface="+mn-ea"/>
                    <a:sym typeface="Arial" panose="020B0604020202020204" pitchFamily="34" charset="0"/>
                  </a:rPr>
                  <a:t>40</a:t>
                </a: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93"/>
              <p:cNvSpPr txBox="1"/>
              <p:nvPr/>
            </p:nvSpPr>
            <p:spPr>
              <a:xfrm>
                <a:off x="3605559" y="7465288"/>
                <a:ext cx="716547" cy="2269908"/>
              </a:xfrm>
              <a:prstGeom prst="rect">
                <a:avLst/>
              </a:prstGeom>
              <a:noFill/>
            </p:spPr>
            <p:txBody>
              <a:bodyPr wrap="square" t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80000"/>
                  </a:lnSpc>
                  <a:spcBef>
                    <a:spcPts val="0"/>
                  </a:spcBef>
                  <a:spcAft>
                    <a:spcPts val="0"/>
                  </a:spcAft>
                </a:pPr>
                <a:r>
                  <a:rPr lang="en-US" sz="1000" b="1" dirty="0">
                    <a:solidFill>
                      <a:srgbClr val="00AAA5"/>
                    </a:solidFill>
                    <a:latin typeface="Arial" panose="020B0604020202020204" pitchFamily="34" charset="0"/>
                    <a:ea typeface="微软雅黑" panose="020B0503020204020204" pitchFamily="34" charset="-122"/>
                    <a:cs typeface="+mn-ea"/>
                    <a:sym typeface="Arial" panose="020B0604020202020204" pitchFamily="34" charset="0"/>
                  </a:rPr>
                  <a:t>0.001 </a:t>
                </a:r>
              </a:p>
              <a:p>
                <a:pPr algn="l">
                  <a:lnSpc>
                    <a:spcPct val="180000"/>
                  </a:lnSpc>
                  <a:spcBef>
                    <a:spcPts val="0"/>
                  </a:spcBef>
                  <a:spcAft>
                    <a:spcPts val="0"/>
                  </a:spcAft>
                </a:pPr>
                <a:r>
                  <a:rPr lang="en-US" sz="1000" b="1" dirty="0">
                    <a:solidFill>
                      <a:srgbClr val="00AAA5"/>
                    </a:solidFill>
                    <a:latin typeface="Arial" panose="020B0604020202020204" pitchFamily="34" charset="0"/>
                    <a:ea typeface="微软雅黑" panose="020B0503020204020204" pitchFamily="34" charset="-122"/>
                    <a:cs typeface="+mn-ea"/>
                    <a:sym typeface="Arial" panose="020B0604020202020204" pitchFamily="34" charset="0"/>
                  </a:rPr>
                  <a:t>0.011</a:t>
                </a:r>
              </a:p>
              <a:p>
                <a:pPr algn="l">
                  <a:lnSpc>
                    <a:spcPct val="180000"/>
                  </a:lnSpc>
                  <a:spcBef>
                    <a:spcPts val="0"/>
                  </a:spcBef>
                  <a:spcAft>
                    <a:spcPts val="0"/>
                  </a:spcAft>
                </a:pPr>
                <a:r>
                  <a:rPr lang="en-US" sz="1000" b="1" dirty="0">
                    <a:solidFill>
                      <a:srgbClr val="00AAA5"/>
                    </a:solidFill>
                    <a:latin typeface="Arial" panose="020B0604020202020204" pitchFamily="34" charset="0"/>
                    <a:ea typeface="微软雅黑" panose="020B0503020204020204" pitchFamily="34" charset="-122"/>
                    <a:cs typeface="+mn-ea"/>
                    <a:sym typeface="Arial" panose="020B0604020202020204" pitchFamily="34" charset="0"/>
                  </a:rPr>
                  <a:t>0.005</a:t>
                </a:r>
              </a:p>
              <a:p>
                <a:pPr algn="l">
                  <a:lnSpc>
                    <a:spcPct val="180000"/>
                  </a:lnSpc>
                  <a:spcBef>
                    <a:spcPts val="0"/>
                  </a:spcBef>
                  <a:spcAft>
                    <a:spcPts val="0"/>
                  </a:spcAft>
                </a:pPr>
                <a:r>
                  <a:rPr lang="en-US" sz="1000" dirty="0">
                    <a:latin typeface="Arial" panose="020B0604020202020204" pitchFamily="34" charset="0"/>
                    <a:ea typeface="微软雅黑" panose="020B0503020204020204" pitchFamily="34" charset="-122"/>
                    <a:cs typeface="+mn-ea"/>
                    <a:sym typeface="Arial" panose="020B0604020202020204" pitchFamily="34" charset="0"/>
                  </a:rPr>
                  <a:t>0.350</a:t>
                </a:r>
              </a:p>
              <a:p>
                <a:pPr algn="l">
                  <a:lnSpc>
                    <a:spcPct val="180000"/>
                  </a:lnSpc>
                  <a:spcBef>
                    <a:spcPts val="0"/>
                  </a:spcBef>
                  <a:spcAft>
                    <a:spcPts val="0"/>
                  </a:spcAft>
                </a:pPr>
                <a:r>
                  <a:rPr lang="en-US" sz="1000" b="1" dirty="0">
                    <a:solidFill>
                      <a:srgbClr val="00AAA5"/>
                    </a:solidFill>
                    <a:latin typeface="Arial" panose="020B0604020202020204" pitchFamily="34" charset="0"/>
                    <a:ea typeface="微软雅黑" panose="020B0503020204020204" pitchFamily="34" charset="-122"/>
                    <a:cs typeface="+mn-ea"/>
                    <a:sym typeface="Arial" panose="020B0604020202020204" pitchFamily="34" charset="0"/>
                  </a:rPr>
                  <a:t>0.000</a:t>
                </a:r>
              </a:p>
              <a:p>
                <a:pPr algn="l">
                  <a:lnSpc>
                    <a:spcPct val="180000"/>
                  </a:lnSpc>
                  <a:spcBef>
                    <a:spcPts val="0"/>
                  </a:spcBef>
                  <a:spcAft>
                    <a:spcPts val="0"/>
                  </a:spcAft>
                </a:pPr>
                <a:r>
                  <a:rPr lang="en-US" sz="1000" b="1" dirty="0">
                    <a:solidFill>
                      <a:srgbClr val="00AAA5"/>
                    </a:solidFill>
                    <a:latin typeface="Arial" panose="020B0604020202020204" pitchFamily="34" charset="0"/>
                    <a:ea typeface="微软雅黑" panose="020B0503020204020204" pitchFamily="34" charset="-122"/>
                    <a:cs typeface="+mn-ea"/>
                    <a:sym typeface="Arial" panose="020B0604020202020204" pitchFamily="34" charset="0"/>
                  </a:rPr>
                  <a:t>0.029</a:t>
                </a:r>
                <a:endParaRPr lang="zh-CN" altLang="en-US" sz="1000" b="1" dirty="0">
                  <a:solidFill>
                    <a:srgbClr val="00AAA5"/>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文本框 97"/>
            <p:cNvSpPr txBox="1"/>
            <p:nvPr/>
          </p:nvSpPr>
          <p:spPr>
            <a:xfrm>
              <a:off x="2893464" y="5687053"/>
              <a:ext cx="3173874" cy="24388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900" dirty="0">
                  <a:latin typeface="Arial" panose="020B0604020202020204" pitchFamily="34" charset="0"/>
                  <a:ea typeface="微软雅黑" panose="020B0503020204020204" pitchFamily="34" charset="-122"/>
                  <a:sym typeface="Arial" panose="020B0604020202020204" pitchFamily="34" charset="0"/>
                </a:rPr>
                <a:t>消化道相关AE比例的组间差异，%</a:t>
              </a:r>
              <a:r>
                <a:rPr lang="en-US" altLang="zh-CN" sz="900" dirty="0">
                  <a:latin typeface="Arial" panose="020B0604020202020204" pitchFamily="34" charset="0"/>
                  <a:ea typeface="微软雅黑" panose="020B0503020204020204" pitchFamily="34" charset="-122"/>
                  <a:sym typeface="Arial" panose="020B0604020202020204" pitchFamily="34" charset="0"/>
                </a:rPr>
                <a:t>(</a:t>
              </a:r>
              <a:r>
                <a:rPr lang="zh-CN" altLang="en-US" sz="900" dirty="0">
                  <a:latin typeface="Arial" panose="020B0604020202020204" pitchFamily="34" charset="0"/>
                  <a:ea typeface="微软雅黑" panose="020B0503020204020204" pitchFamily="34" charset="-122"/>
                  <a:sym typeface="Arial" panose="020B0604020202020204" pitchFamily="34" charset="0"/>
                </a:rPr>
                <a:t>95%CI</a:t>
              </a:r>
              <a:r>
                <a:rPr lang="en-US" altLang="zh-CN" sz="900" dirty="0">
                  <a:latin typeface="Arial" panose="020B0604020202020204" pitchFamily="34" charset="0"/>
                  <a:ea typeface="微软雅黑" panose="020B0503020204020204" pitchFamily="34" charset="-122"/>
                  <a:sym typeface="Arial" panose="020B0604020202020204" pitchFamily="34" charset="0"/>
                </a:rPr>
                <a:t>)</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矩形: 圆角 41"/>
          <p:cNvSpPr/>
          <p:nvPr/>
        </p:nvSpPr>
        <p:spPr>
          <a:xfrm>
            <a:off x="6171478" y="5766045"/>
            <a:ext cx="5443443" cy="5555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171450" indent="-171450" algn="just" fontAlgn="auto">
              <a:lnSpc>
                <a:spcPct val="120000"/>
              </a:lnSpc>
              <a:spcAft>
                <a:spcPts val="0"/>
              </a:spcAft>
              <a:buSzPct val="90000"/>
              <a:buFont typeface="Arial" panose="020B0604020202020204" pitchFamily="34" charset="0"/>
              <a:buChar char="•"/>
            </a:pP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日本</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Ⅲ</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期：多中心、开放标签研究纳入</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137</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例接受血液透析，从西那卡塞转为依伏卡塞的患者。​随着依伏卡塞剂量从</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3mg</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增加到≥为</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8mg</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，胃肠道相关不良事件的发生率没有以剂量依赖的方式增加，</a:t>
            </a:r>
            <a:r>
              <a:rPr lang="en-US" altLang="zh-CN"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&gt;8mg</a:t>
            </a:r>
            <a:r>
              <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时未观察到新的不良事件</a:t>
            </a:r>
          </a:p>
        </p:txBody>
      </p:sp>
      <p:sp>
        <p:nvSpPr>
          <p:cNvPr id="47" name="矩形: 圆角 46"/>
          <p:cNvSpPr/>
          <p:nvPr/>
        </p:nvSpPr>
        <p:spPr>
          <a:xfrm>
            <a:off x="7556632" y="2755241"/>
            <a:ext cx="2718319" cy="428250"/>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2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胃肠道相关不良事件不随依伏卡塞剂量增加而增多</a:t>
            </a:r>
            <a:r>
              <a:rPr lang="en-US" altLang="zh-CN" sz="1400" b="1" baseline="30000" dirty="0">
                <a:latin typeface="Arial" panose="020B0604020202020204" pitchFamily="34" charset="0"/>
                <a:ea typeface="微软雅黑" panose="020B0503020204020204" pitchFamily="34" charset="-122"/>
                <a:sym typeface="Arial" panose="020B0604020202020204" pitchFamily="34" charset="0"/>
              </a:rPr>
              <a:t>2</a:t>
            </a:r>
            <a:endParaRPr lang="zh-CN" altLang="en-US" sz="1400" b="1"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タイトル 1"/>
          <p:cNvSpPr>
            <a:spLocks noGrp="1"/>
          </p:cNvSpPr>
          <p:nvPr>
            <p:ph type="title"/>
          </p:nvPr>
        </p:nvSpPr>
        <p:spPr/>
        <p:txBody>
          <a:bodyPr vert="horz" lIns="91440" tIns="45720" rIns="91440" bIns="45720" rtlCol="0" anchor="ctr">
            <a:noAutofit/>
          </a:bodyPr>
          <a:lstStyle/>
          <a:p>
            <a:pPr>
              <a:lnSpc>
                <a:spcPct val="120000"/>
              </a:lnSpc>
              <a:spcBef>
                <a:spcPts val="0"/>
              </a:spcBef>
            </a:pPr>
            <a:r>
              <a:rPr lang="zh-CN" altLang="en-US" sz="2400" dirty="0">
                <a:ea typeface="微软雅黑" panose="020B0503020204020204" pitchFamily="34" charset="-122"/>
                <a:cs typeface="+mj-ea"/>
                <a:sym typeface="Arial" panose="020B0604020202020204" pitchFamily="34" charset="0"/>
              </a:rPr>
              <a:t>与西那卡塞相比，</a:t>
            </a:r>
            <a:r>
              <a:rPr lang="zh-CN" altLang="en-US" sz="2400" dirty="0">
                <a:solidFill>
                  <a:srgbClr val="C00000"/>
                </a:solidFill>
                <a:ea typeface="微软雅黑" panose="020B0503020204020204" pitchFamily="34" charset="-122"/>
                <a:cs typeface="+mj-ea"/>
                <a:sym typeface="Arial" panose="020B0604020202020204" pitchFamily="34" charset="0"/>
              </a:rPr>
              <a:t>依伏卡塞的胃肠道不良反应显著降低</a:t>
            </a:r>
          </a:p>
        </p:txBody>
      </p:sp>
      <p:graphicFrame>
        <p:nvGraphicFramePr>
          <p:cNvPr id="2" name="内容占位符 11"/>
          <p:cNvGraphicFramePr>
            <a:graphicFrameLocks noGrp="1"/>
          </p:cNvGraphicFramePr>
          <p:nvPr>
            <p:ph idx="4294967295"/>
          </p:nvPr>
        </p:nvGraphicFramePr>
        <p:xfrm>
          <a:off x="1083113" y="972064"/>
          <a:ext cx="10672762" cy="1655763"/>
        </p:xfrm>
        <a:graphic>
          <a:graphicData uri="http://schemas.openxmlformats.org/drawingml/2006/chart">
            <c:chart xmlns:c="http://schemas.openxmlformats.org/drawingml/2006/chart" xmlns:r="http://schemas.openxmlformats.org/officeDocument/2006/relationships" r:id="rId4"/>
          </a:graphicData>
        </a:graphic>
      </p:graphicFrame>
      <p:sp>
        <p:nvSpPr>
          <p:cNvPr id="48" name="テキスト ボックス 30"/>
          <p:cNvSpPr txBox="1"/>
          <p:nvPr/>
        </p:nvSpPr>
        <p:spPr>
          <a:xfrm>
            <a:off x="192088" y="6427431"/>
            <a:ext cx="12263153" cy="333000"/>
          </a:xfrm>
          <a:prstGeom prst="rect">
            <a:avLst/>
          </a:prstGeom>
          <a:noFill/>
          <a:ln>
            <a:noFill/>
          </a:ln>
        </p:spPr>
        <p:txBody>
          <a:bodyPr wrap="square" bIns="36000" rtlCol="0" anchor="ctr" anchorCtr="0">
            <a:noAutofit/>
          </a:bodyPr>
          <a:lstStyle/>
          <a:p>
            <a:pPr marL="228600" indent="-228600" rtl="0">
              <a:lnSpc>
                <a:spcPct val="120000"/>
              </a:lnSpc>
              <a:buFont typeface="+mj-lt"/>
              <a:buAutoNum type="arabicPeriod"/>
            </a:pP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Ni Z, et al. Kidney Int Rep. 2023 Aug 29;8(11):2294-2306. </a:t>
            </a:r>
          </a:p>
          <a:p>
            <a:pPr marL="228600" indent="-228600" rtl="0">
              <a:lnSpc>
                <a:spcPct val="120000"/>
              </a:lnSpc>
              <a:buFont typeface="+mj-lt"/>
              <a:buAutoNum type="arabicPeriod"/>
            </a:pP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Yokoyama K, et al; </a:t>
            </a:r>
            <a:r>
              <a:rPr lang="en-US" sz="800" dirty="0" err="1">
                <a:solidFill>
                  <a:schemeClr val="bg1"/>
                </a:solidFill>
                <a:latin typeface="Arial" panose="020B0604020202020204" pitchFamily="34" charset="0"/>
                <a:ea typeface="微软雅黑" panose="020B0503020204020204" pitchFamily="34" charset="-122"/>
                <a:sym typeface="Arial" panose="020B0604020202020204" pitchFamily="34" charset="0"/>
              </a:rPr>
              <a:t>Evocalcet</a:t>
            </a: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 Study Group. Sci Rep. 2019 Apr 23;9(1):6410. </a:t>
            </a:r>
          </a:p>
        </p:txBody>
      </p:sp>
      <p:cxnSp>
        <p:nvCxnSpPr>
          <p:cNvPr id="51" name="直接连接符 50"/>
          <p:cNvCxnSpPr/>
          <p:nvPr/>
        </p:nvCxnSpPr>
        <p:spPr>
          <a:xfrm>
            <a:off x="6096000" y="3024493"/>
            <a:ext cx="0" cy="3131589"/>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4290574" y="3502850"/>
            <a:ext cx="1097280" cy="0"/>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3193294" y="3502850"/>
            <a:ext cx="1097280" cy="0"/>
          </a:xfrm>
          <a:prstGeom prst="straightConnector1">
            <a:avLst/>
          </a:prstGeom>
          <a:ln w="28575">
            <a:solidFill>
              <a:srgbClr val="00AAA5"/>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5" name="矩形: 圆角 54"/>
          <p:cNvSpPr/>
          <p:nvPr/>
        </p:nvSpPr>
        <p:spPr>
          <a:xfrm>
            <a:off x="380185" y="2777211"/>
            <a:ext cx="5516347" cy="2954363"/>
          </a:xfrm>
          <a:prstGeom prst="roundRect">
            <a:avLst>
              <a:gd name="adj" fmla="val 4861"/>
            </a:avLst>
          </a:prstGeom>
          <a:ln w="12700">
            <a:solidFill>
              <a:srgbClr val="00AAA5"/>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6" name="组合 55"/>
          <p:cNvGrpSpPr/>
          <p:nvPr/>
        </p:nvGrpSpPr>
        <p:grpSpPr>
          <a:xfrm>
            <a:off x="872103" y="2720685"/>
            <a:ext cx="4532511" cy="507689"/>
            <a:chOff x="1611947" y="1856002"/>
            <a:chExt cx="3051205" cy="1048587"/>
          </a:xfrm>
          <a:solidFill>
            <a:schemeClr val="accent3"/>
          </a:solidFill>
        </p:grpSpPr>
        <p:grpSp>
          <p:nvGrpSpPr>
            <p:cNvPr id="57" name="组合 56"/>
            <p:cNvGrpSpPr/>
            <p:nvPr/>
          </p:nvGrpSpPr>
          <p:grpSpPr>
            <a:xfrm>
              <a:off x="1611947" y="1856002"/>
              <a:ext cx="2325656" cy="1048587"/>
              <a:chOff x="2159589" y="1235931"/>
              <a:chExt cx="2333481" cy="956467"/>
            </a:xfrm>
            <a:grpFill/>
          </p:grpSpPr>
          <p:sp>
            <p:nvSpPr>
              <p:cNvPr id="62" name="i$ḷïḋè"/>
              <p:cNvSpPr/>
              <p:nvPr/>
            </p:nvSpPr>
            <p:spPr bwMode="auto">
              <a:xfrm rot="5400000" flipH="1" flipV="1">
                <a:off x="3267257" y="128269"/>
                <a:ext cx="118146" cy="2333481"/>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ïṥľiḓe"/>
              <p:cNvSpPr/>
              <p:nvPr/>
            </p:nvSpPr>
            <p:spPr bwMode="auto">
              <a:xfrm rot="5400000" flipH="1" flipV="1">
                <a:off x="2709662" y="744093"/>
                <a:ext cx="956467" cy="1940143"/>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组合 57"/>
            <p:cNvGrpSpPr/>
            <p:nvPr/>
          </p:nvGrpSpPr>
          <p:grpSpPr>
            <a:xfrm>
              <a:off x="2957925" y="1856004"/>
              <a:ext cx="1705227" cy="1048584"/>
              <a:chOff x="2498940" y="1235934"/>
              <a:chExt cx="1710965" cy="956464"/>
            </a:xfrm>
            <a:grpFill/>
          </p:grpSpPr>
          <p:sp>
            <p:nvSpPr>
              <p:cNvPr id="60" name="i$ḷïḋè"/>
              <p:cNvSpPr/>
              <p:nvPr/>
            </p:nvSpPr>
            <p:spPr bwMode="auto">
              <a:xfrm rot="5400000" flipH="1" flipV="1">
                <a:off x="3295350" y="439528"/>
                <a:ext cx="118146" cy="1710965"/>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ïṥľiḓe"/>
              <p:cNvSpPr/>
              <p:nvPr/>
            </p:nvSpPr>
            <p:spPr bwMode="auto">
              <a:xfrm rot="5400000" flipH="1" flipV="1">
                <a:off x="2870982" y="905413"/>
                <a:ext cx="956464" cy="1617505"/>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9" name="矩形 58"/>
            <p:cNvSpPr/>
            <p:nvPr/>
          </p:nvSpPr>
          <p:spPr>
            <a:xfrm>
              <a:off x="2374172" y="1856009"/>
              <a:ext cx="947924" cy="367448"/>
            </a:xfrm>
            <a:prstGeom prst="rect">
              <a:avLst/>
            </a:pr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zh-CN" alt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矩形: 圆角 4"/>
          <p:cNvSpPr/>
          <p:nvPr/>
        </p:nvSpPr>
        <p:spPr>
          <a:xfrm>
            <a:off x="1702166" y="2794128"/>
            <a:ext cx="2872385" cy="360803"/>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2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依伏卡塞消化道相关</a:t>
            </a:r>
            <a:r>
              <a:rPr lang="en-US" altLang="zh-CN" sz="1400" b="1" dirty="0">
                <a:latin typeface="Arial" panose="020B0604020202020204" pitchFamily="34" charset="0"/>
                <a:ea typeface="微软雅黑" panose="020B0503020204020204" pitchFamily="34" charset="-122"/>
                <a:sym typeface="Arial" panose="020B0604020202020204" pitchFamily="34" charset="0"/>
              </a:rPr>
              <a:t>AEs</a:t>
            </a:r>
            <a:r>
              <a:rPr lang="zh-CN" altLang="en-US" sz="1400" b="1" dirty="0">
                <a:latin typeface="Arial" panose="020B0604020202020204" pitchFamily="34" charset="0"/>
                <a:ea typeface="微软雅黑" panose="020B0503020204020204" pitchFamily="34" charset="-122"/>
                <a:sym typeface="Arial" panose="020B0604020202020204" pitchFamily="34" charset="0"/>
              </a:rPr>
              <a:t>更少</a:t>
            </a:r>
            <a:r>
              <a:rPr lang="en-US" altLang="zh-CN" sz="1400" b="1" baseline="30000" dirty="0">
                <a:latin typeface="Arial" panose="020B0604020202020204" pitchFamily="34" charset="0"/>
                <a:ea typeface="微软雅黑" panose="020B0503020204020204" pitchFamily="34" charset="-122"/>
                <a:sym typeface="Arial" panose="020B0604020202020204" pitchFamily="34" charset="0"/>
              </a:rPr>
              <a:t>1</a:t>
            </a:r>
            <a:endParaRPr lang="zh-CN" altLang="en-US" sz="1400" b="1" baseline="30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48"/>
          <p:cNvGrpSpPr/>
          <p:nvPr/>
        </p:nvGrpSpPr>
        <p:grpSpPr>
          <a:xfrm>
            <a:off x="11988810" y="883919"/>
            <a:ext cx="203246" cy="5400415"/>
            <a:chOff x="13493183" y="655081"/>
            <a:chExt cx="484211" cy="4884283"/>
          </a:xfrm>
          <a:solidFill>
            <a:schemeClr val="bg1">
              <a:lumMod val="85000"/>
            </a:schemeClr>
          </a:solidFill>
        </p:grpSpPr>
        <p:sp>
          <p:nvSpPr>
            <p:cNvPr id="2048" name="矩形: 圆顶角 2047"/>
            <p:cNvSpPr/>
            <p:nvPr/>
          </p:nvSpPr>
          <p:spPr>
            <a:xfrm rot="16200000">
              <a:off x="13251937" y="896327"/>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药品基本信息</a:t>
              </a:r>
              <a:endParaRPr lang="en-US" altLang="zh-CN"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49" name="矩形: 圆顶角 2048"/>
            <p:cNvSpPr/>
            <p:nvPr/>
          </p:nvSpPr>
          <p:spPr>
            <a:xfrm rot="16200000">
              <a:off x="13251971" y="1875749"/>
              <a:ext cx="966596" cy="484103"/>
            </a:xfrm>
            <a:prstGeom prst="round2SameRect">
              <a:avLst>
                <a:gd name="adj1" fmla="val 35655"/>
                <a:gd name="adj2" fmla="val 0"/>
              </a:avLst>
            </a:prstGeom>
            <a:solidFill>
              <a:srgbClr val="00AAA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安全性</a:t>
              </a:r>
            </a:p>
          </p:txBody>
        </p:sp>
        <p:sp>
          <p:nvSpPr>
            <p:cNvPr id="2061" name="矩形: 圆顶角 2060"/>
            <p:cNvSpPr/>
            <p:nvPr/>
          </p:nvSpPr>
          <p:spPr>
            <a:xfrm rot="16200000">
              <a:off x="13251985" y="2855171"/>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有效性</a:t>
              </a:r>
            </a:p>
          </p:txBody>
        </p:sp>
        <p:sp>
          <p:nvSpPr>
            <p:cNvPr id="2062" name="矩形: 圆顶角 2061"/>
            <p:cNvSpPr/>
            <p:nvPr/>
          </p:nvSpPr>
          <p:spPr>
            <a:xfrm rot="16200000">
              <a:off x="13252044" y="3834594"/>
              <a:ext cx="966596" cy="484105"/>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创新性</a:t>
              </a:r>
            </a:p>
          </p:txBody>
        </p:sp>
        <p:sp>
          <p:nvSpPr>
            <p:cNvPr id="2063" name="矩形: 圆顶角 2062"/>
            <p:cNvSpPr/>
            <p:nvPr/>
          </p:nvSpPr>
          <p:spPr>
            <a:xfrm rot="16200000">
              <a:off x="13252016" y="4814014"/>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公平性</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66"/>
          <p:cNvSpPr txBox="1"/>
          <p:nvPr/>
        </p:nvSpPr>
        <p:spPr>
          <a:xfrm>
            <a:off x="6743592" y="5827094"/>
            <a:ext cx="4820932" cy="261097"/>
          </a:xfrm>
          <a:prstGeom prst="rect">
            <a:avLst/>
          </a:prstGeom>
          <a:noFill/>
        </p:spPr>
        <p:txBody>
          <a:bodyPr wrap="square" rtlCol="0">
            <a:spAutoFit/>
          </a:bodyPr>
          <a:lstStyle/>
          <a:p>
            <a:pPr algn="r">
              <a:lnSpc>
                <a:spcPct val="120000"/>
              </a:lnSpc>
            </a:pPr>
            <a:r>
              <a:rPr lang="zh-CN" altLang="en-US" sz="100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CYP</a:t>
            </a:r>
            <a:r>
              <a:rPr lang="en-US" altLang="zh-CN" sz="1000" baseline="-2500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450 </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：细胞色素</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P450</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酶</a:t>
            </a:r>
          </a:p>
        </p:txBody>
      </p:sp>
      <p:sp>
        <p:nvSpPr>
          <p:cNvPr id="110" name="矩形: 圆角 109"/>
          <p:cNvSpPr/>
          <p:nvPr/>
        </p:nvSpPr>
        <p:spPr>
          <a:xfrm>
            <a:off x="7906836" y="1452458"/>
            <a:ext cx="3643693" cy="4330414"/>
          </a:xfrm>
          <a:prstGeom prst="roundRect">
            <a:avLst>
              <a:gd name="adj" fmla="val 4861"/>
            </a:avLst>
          </a:prstGeom>
          <a:ln w="12700">
            <a:solidFill>
              <a:srgbClr val="00AAA5"/>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1" name="组合 110"/>
          <p:cNvGrpSpPr/>
          <p:nvPr/>
        </p:nvGrpSpPr>
        <p:grpSpPr>
          <a:xfrm>
            <a:off x="8135879" y="1370629"/>
            <a:ext cx="3163529" cy="668490"/>
            <a:chOff x="1611947" y="1856002"/>
            <a:chExt cx="3051205" cy="1048587"/>
          </a:xfrm>
          <a:solidFill>
            <a:schemeClr val="accent3"/>
          </a:solidFill>
        </p:grpSpPr>
        <p:grpSp>
          <p:nvGrpSpPr>
            <p:cNvPr id="112" name="组合 111"/>
            <p:cNvGrpSpPr/>
            <p:nvPr/>
          </p:nvGrpSpPr>
          <p:grpSpPr>
            <a:xfrm>
              <a:off x="1611947" y="1856002"/>
              <a:ext cx="2325656" cy="1048587"/>
              <a:chOff x="2159589" y="1235931"/>
              <a:chExt cx="2333481" cy="956467"/>
            </a:xfrm>
            <a:grpFill/>
          </p:grpSpPr>
          <p:sp>
            <p:nvSpPr>
              <p:cNvPr id="117" name="i$ḷïḋè"/>
              <p:cNvSpPr/>
              <p:nvPr/>
            </p:nvSpPr>
            <p:spPr bwMode="auto">
              <a:xfrm rot="5400000" flipH="1" flipV="1">
                <a:off x="3267257" y="128269"/>
                <a:ext cx="118146" cy="2333481"/>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ïṥľiḓe"/>
              <p:cNvSpPr/>
              <p:nvPr/>
            </p:nvSpPr>
            <p:spPr bwMode="auto">
              <a:xfrm rot="5400000" flipH="1" flipV="1">
                <a:off x="2709662" y="744093"/>
                <a:ext cx="956467" cy="1940143"/>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3" name="组合 112"/>
            <p:cNvGrpSpPr/>
            <p:nvPr/>
          </p:nvGrpSpPr>
          <p:grpSpPr>
            <a:xfrm>
              <a:off x="2957925" y="1856004"/>
              <a:ext cx="1705227" cy="1048584"/>
              <a:chOff x="2498940" y="1235934"/>
              <a:chExt cx="1710965" cy="956464"/>
            </a:xfrm>
            <a:grpFill/>
          </p:grpSpPr>
          <p:sp>
            <p:nvSpPr>
              <p:cNvPr id="115" name="i$ḷïḋè"/>
              <p:cNvSpPr/>
              <p:nvPr/>
            </p:nvSpPr>
            <p:spPr bwMode="auto">
              <a:xfrm rot="5400000" flipH="1" flipV="1">
                <a:off x="3295350" y="439528"/>
                <a:ext cx="118146" cy="1710965"/>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ïṥľiḓe"/>
              <p:cNvSpPr/>
              <p:nvPr/>
            </p:nvSpPr>
            <p:spPr bwMode="auto">
              <a:xfrm rot="5400000" flipH="1" flipV="1">
                <a:off x="2870982" y="905413"/>
                <a:ext cx="956464" cy="1617505"/>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4" name="矩形 113"/>
            <p:cNvSpPr/>
            <p:nvPr/>
          </p:nvSpPr>
          <p:spPr>
            <a:xfrm>
              <a:off x="2374172" y="1856009"/>
              <a:ext cx="947924" cy="367448"/>
            </a:xfrm>
            <a:prstGeom prst="rect">
              <a:avLst/>
            </a:pr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zh-CN" alt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0" name="矩形: 圆角 89"/>
          <p:cNvSpPr/>
          <p:nvPr/>
        </p:nvSpPr>
        <p:spPr>
          <a:xfrm>
            <a:off x="4106890" y="1452458"/>
            <a:ext cx="3643693" cy="4330414"/>
          </a:xfrm>
          <a:prstGeom prst="roundRect">
            <a:avLst>
              <a:gd name="adj" fmla="val 4861"/>
            </a:avLst>
          </a:prstGeom>
          <a:ln w="12700">
            <a:solidFill>
              <a:srgbClr val="00AAA5"/>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2" name="组合 101"/>
          <p:cNvGrpSpPr/>
          <p:nvPr/>
        </p:nvGrpSpPr>
        <p:grpSpPr>
          <a:xfrm>
            <a:off x="4346971" y="1369604"/>
            <a:ext cx="3163529" cy="668490"/>
            <a:chOff x="1611947" y="1856002"/>
            <a:chExt cx="3051205" cy="1048587"/>
          </a:xfrm>
          <a:solidFill>
            <a:schemeClr val="accent3"/>
          </a:solidFill>
        </p:grpSpPr>
        <p:grpSp>
          <p:nvGrpSpPr>
            <p:cNvPr id="103" name="组合 102"/>
            <p:cNvGrpSpPr/>
            <p:nvPr/>
          </p:nvGrpSpPr>
          <p:grpSpPr>
            <a:xfrm>
              <a:off x="1611947" y="1856002"/>
              <a:ext cx="2325656" cy="1048587"/>
              <a:chOff x="2159589" y="1235931"/>
              <a:chExt cx="2333481" cy="956467"/>
            </a:xfrm>
            <a:grpFill/>
          </p:grpSpPr>
          <p:sp>
            <p:nvSpPr>
              <p:cNvPr id="108" name="i$ḷïḋè"/>
              <p:cNvSpPr/>
              <p:nvPr/>
            </p:nvSpPr>
            <p:spPr bwMode="auto">
              <a:xfrm rot="5400000" flipH="1" flipV="1">
                <a:off x="3267257" y="128269"/>
                <a:ext cx="118146" cy="2333481"/>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ïṥľiḓe"/>
              <p:cNvSpPr/>
              <p:nvPr/>
            </p:nvSpPr>
            <p:spPr bwMode="auto">
              <a:xfrm rot="5400000" flipH="1" flipV="1">
                <a:off x="2709662" y="744093"/>
                <a:ext cx="956467" cy="1940143"/>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4" name="组合 103"/>
            <p:cNvGrpSpPr/>
            <p:nvPr/>
          </p:nvGrpSpPr>
          <p:grpSpPr>
            <a:xfrm>
              <a:off x="2957925" y="1856004"/>
              <a:ext cx="1705227" cy="1048584"/>
              <a:chOff x="2498940" y="1235934"/>
              <a:chExt cx="1710965" cy="956464"/>
            </a:xfrm>
            <a:grpFill/>
          </p:grpSpPr>
          <p:sp>
            <p:nvSpPr>
              <p:cNvPr id="106" name="i$ḷïḋè"/>
              <p:cNvSpPr/>
              <p:nvPr/>
            </p:nvSpPr>
            <p:spPr bwMode="auto">
              <a:xfrm rot="5400000" flipH="1" flipV="1">
                <a:off x="3295350" y="439528"/>
                <a:ext cx="118146" cy="1710965"/>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ïṥľiḓe"/>
              <p:cNvSpPr/>
              <p:nvPr/>
            </p:nvSpPr>
            <p:spPr bwMode="auto">
              <a:xfrm rot="5400000" flipH="1" flipV="1">
                <a:off x="2870982" y="905413"/>
                <a:ext cx="956464" cy="1617505"/>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5" name="矩形 104"/>
            <p:cNvSpPr/>
            <p:nvPr/>
          </p:nvSpPr>
          <p:spPr>
            <a:xfrm>
              <a:off x="2374172" y="1856009"/>
              <a:ext cx="947924" cy="367448"/>
            </a:xfrm>
            <a:prstGeom prst="rect">
              <a:avLst/>
            </a:pr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zh-CN" alt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文本框 4"/>
          <p:cNvSpPr txBox="1"/>
          <p:nvPr/>
        </p:nvSpPr>
        <p:spPr>
          <a:xfrm>
            <a:off x="742245" y="4514652"/>
            <a:ext cx="2877836" cy="523220"/>
          </a:xfrm>
          <a:prstGeom prst="rect">
            <a:avLst/>
          </a:prstGeom>
          <a:noFill/>
        </p:spPr>
        <p:txBody>
          <a:bodyPr wrap="square" rtlCol="0" anchor="t">
            <a:spAutoFit/>
          </a:bodyPr>
          <a:lstStyle/>
          <a:p>
            <a:pPr algn="ctr"/>
            <a:r>
              <a:rPr lang="zh-CN" altLang="en-US" sz="1400" b="1"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患者即使在低剂量下也能维持有效血药浓度，减少副作用</a:t>
            </a:r>
            <a:r>
              <a:rPr lang="en-US" altLang="zh-CN" sz="1400" b="1" baseline="3000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p>
        </p:txBody>
      </p:sp>
      <p:grpSp>
        <p:nvGrpSpPr>
          <p:cNvPr id="7" name="组合 6"/>
          <p:cNvGrpSpPr/>
          <p:nvPr/>
        </p:nvGrpSpPr>
        <p:grpSpPr>
          <a:xfrm>
            <a:off x="522255" y="2365855"/>
            <a:ext cx="3317816" cy="2062426"/>
            <a:chOff x="1307465" y="2565400"/>
            <a:chExt cx="3583940" cy="2357120"/>
          </a:xfrm>
        </p:grpSpPr>
        <p:pic>
          <p:nvPicPr>
            <p:cNvPr id="8" name="图片 7"/>
            <p:cNvPicPr>
              <a:picLocks noChangeAspect="1"/>
            </p:cNvPicPr>
            <p:nvPr/>
          </p:nvPicPr>
          <p:blipFill>
            <a:blip r:embed="rId2"/>
            <a:stretch>
              <a:fillRect/>
            </a:stretch>
          </p:blipFill>
          <p:spPr>
            <a:xfrm>
              <a:off x="1307465" y="2565400"/>
              <a:ext cx="3583940" cy="2357120"/>
            </a:xfrm>
            <a:prstGeom prst="rect">
              <a:avLst/>
            </a:prstGeom>
          </p:spPr>
        </p:pic>
        <p:sp>
          <p:nvSpPr>
            <p:cNvPr id="9" name="矩形 8"/>
            <p:cNvSpPr/>
            <p:nvPr/>
          </p:nvSpPr>
          <p:spPr>
            <a:xfrm>
              <a:off x="1307465" y="2565400"/>
              <a:ext cx="473209" cy="4246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1965"/>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8047950" y="2456991"/>
            <a:ext cx="1549935" cy="442912"/>
            <a:chOff x="1581632" y="1962536"/>
            <a:chExt cx="1424283" cy="289142"/>
          </a:xfrm>
          <a:solidFill>
            <a:srgbClr val="DFF6F5"/>
          </a:solidFill>
        </p:grpSpPr>
        <p:sp>
          <p:nvSpPr>
            <p:cNvPr id="16" name="AutoShape 14"/>
            <p:cNvSpPr>
              <a:spLocks noChangeAspect="1" noChangeArrowheads="1"/>
            </p:cNvSpPr>
            <p:nvPr/>
          </p:nvSpPr>
          <p:spPr bwMode="auto">
            <a:xfrm>
              <a:off x="1634540" y="1962536"/>
              <a:ext cx="1318466" cy="289142"/>
            </a:xfrm>
            <a:prstGeom prst="roundRect">
              <a:avLst>
                <a:gd name="adj" fmla="val 13521"/>
              </a:avLst>
            </a:prstGeom>
            <a:grpFill/>
            <a:ln w="9525">
              <a:noFill/>
              <a:round/>
            </a:ln>
          </p:spPr>
          <p:txBody>
            <a:bodyPr wrap="none" lIns="121917" tIns="60959" rIns="121917" bIns="60959" anchor="ctr">
              <a:noAutofit/>
            </a:bodyPr>
            <a:lstStyle/>
            <a:p>
              <a:pPr>
                <a:lnSpc>
                  <a:spcPct val="114000"/>
                </a:lnSpc>
                <a:defRPr/>
              </a:pPr>
              <a:endParaRPr lang="zh-CN" alt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1581632" y="2006233"/>
              <a:ext cx="1424283" cy="200923"/>
            </a:xfrm>
            <a:prstGeom prst="rect">
              <a:avLst/>
            </a:prstGeom>
            <a:grpFill/>
          </p:spPr>
          <p:txBody>
            <a:bodyPr wrap="square" rtlCol="0">
              <a:spAutoFit/>
            </a:bodyPr>
            <a:lstStyle/>
            <a:p>
              <a:pPr algn="ctr"/>
              <a:r>
                <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CYP1A2</a:t>
              </a:r>
              <a:endParaRPr lang="zh-CN" altLang="en-US" sz="1400" baseline="300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9882116" y="2456991"/>
            <a:ext cx="1549935" cy="442912"/>
            <a:chOff x="1581632" y="1962536"/>
            <a:chExt cx="1424283" cy="289142"/>
          </a:xfrm>
          <a:solidFill>
            <a:srgbClr val="DFF6F5"/>
          </a:solidFill>
        </p:grpSpPr>
        <p:sp>
          <p:nvSpPr>
            <p:cNvPr id="26" name="AutoShape 14"/>
            <p:cNvSpPr>
              <a:spLocks noChangeAspect="1" noChangeArrowheads="1"/>
            </p:cNvSpPr>
            <p:nvPr/>
          </p:nvSpPr>
          <p:spPr bwMode="auto">
            <a:xfrm>
              <a:off x="1634540" y="1962536"/>
              <a:ext cx="1318466" cy="289142"/>
            </a:xfrm>
            <a:prstGeom prst="roundRect">
              <a:avLst>
                <a:gd name="adj" fmla="val 13521"/>
              </a:avLst>
            </a:prstGeom>
            <a:grpFill/>
            <a:ln w="9525">
              <a:noFill/>
              <a:round/>
            </a:ln>
          </p:spPr>
          <p:txBody>
            <a:bodyPr wrap="none" lIns="121917" tIns="60959" rIns="121917" bIns="60959" anchor="ctr">
              <a:noAutofit/>
            </a:bodyPr>
            <a:lstStyle/>
            <a:p>
              <a:pPr>
                <a:lnSpc>
                  <a:spcPct val="114000"/>
                </a:lnSpc>
                <a:defRPr/>
              </a:pPr>
              <a:endParaRPr lang="zh-CN" alt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p:cNvSpPr txBox="1"/>
            <p:nvPr/>
          </p:nvSpPr>
          <p:spPr>
            <a:xfrm>
              <a:off x="1581632" y="2006233"/>
              <a:ext cx="1424283" cy="200923"/>
            </a:xfrm>
            <a:prstGeom prst="rect">
              <a:avLst/>
            </a:prstGeom>
            <a:grpFill/>
          </p:spPr>
          <p:txBody>
            <a:bodyPr wrap="square" rtlCol="0">
              <a:spAutoFit/>
            </a:bodyPr>
            <a:lstStyle/>
            <a:p>
              <a:pPr algn="ctr"/>
              <a:r>
                <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CYP2A6</a:t>
              </a:r>
              <a:endParaRPr lang="zh-CN" altLang="en-US" sz="1400" baseline="300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8060370" y="3051014"/>
            <a:ext cx="1549935" cy="442912"/>
            <a:chOff x="1581632" y="1962536"/>
            <a:chExt cx="1424283" cy="289142"/>
          </a:xfrm>
          <a:solidFill>
            <a:srgbClr val="DFF6F5"/>
          </a:solidFill>
        </p:grpSpPr>
        <p:sp>
          <p:nvSpPr>
            <p:cNvPr id="34" name="AutoShape 14"/>
            <p:cNvSpPr>
              <a:spLocks noChangeAspect="1" noChangeArrowheads="1"/>
            </p:cNvSpPr>
            <p:nvPr/>
          </p:nvSpPr>
          <p:spPr bwMode="auto">
            <a:xfrm>
              <a:off x="1634540" y="1962536"/>
              <a:ext cx="1318466" cy="289142"/>
            </a:xfrm>
            <a:prstGeom prst="roundRect">
              <a:avLst>
                <a:gd name="adj" fmla="val 13521"/>
              </a:avLst>
            </a:prstGeom>
            <a:grpFill/>
            <a:ln w="9525">
              <a:noFill/>
              <a:round/>
            </a:ln>
          </p:spPr>
          <p:txBody>
            <a:bodyPr wrap="none" lIns="121917" tIns="60959" rIns="121917" bIns="60959" anchor="ctr">
              <a:noAutofit/>
            </a:bodyPr>
            <a:lstStyle/>
            <a:p>
              <a:pPr>
                <a:lnSpc>
                  <a:spcPct val="114000"/>
                </a:lnSpc>
                <a:defRPr/>
              </a:pPr>
              <a:endParaRPr lang="zh-CN" alt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1581632" y="2006233"/>
              <a:ext cx="1424283" cy="200923"/>
            </a:xfrm>
            <a:prstGeom prst="rect">
              <a:avLst/>
            </a:prstGeom>
            <a:grpFill/>
          </p:spPr>
          <p:txBody>
            <a:bodyPr wrap="square" rtlCol="0">
              <a:spAutoFit/>
            </a:bodyPr>
            <a:lstStyle/>
            <a:p>
              <a:pPr algn="ctr"/>
              <a:r>
                <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CYP2B6</a:t>
              </a:r>
              <a:endParaRPr lang="zh-CN" altLang="en-US" sz="1400" baseline="300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9894535" y="3051014"/>
            <a:ext cx="1549935" cy="442912"/>
            <a:chOff x="1581632" y="1962536"/>
            <a:chExt cx="1424283" cy="289142"/>
          </a:xfrm>
          <a:solidFill>
            <a:srgbClr val="DFF6F5"/>
          </a:solidFill>
        </p:grpSpPr>
        <p:sp>
          <p:nvSpPr>
            <p:cNvPr id="37" name="AutoShape 14"/>
            <p:cNvSpPr>
              <a:spLocks noChangeAspect="1" noChangeArrowheads="1"/>
            </p:cNvSpPr>
            <p:nvPr/>
          </p:nvSpPr>
          <p:spPr bwMode="auto">
            <a:xfrm>
              <a:off x="1634540" y="1962536"/>
              <a:ext cx="1318466" cy="289142"/>
            </a:xfrm>
            <a:prstGeom prst="roundRect">
              <a:avLst>
                <a:gd name="adj" fmla="val 13521"/>
              </a:avLst>
            </a:prstGeom>
            <a:grpFill/>
            <a:ln w="9525">
              <a:noFill/>
              <a:round/>
            </a:ln>
          </p:spPr>
          <p:txBody>
            <a:bodyPr wrap="none" lIns="121917" tIns="60959" rIns="121917" bIns="60959" anchor="ctr">
              <a:noAutofit/>
            </a:bodyPr>
            <a:lstStyle/>
            <a:p>
              <a:pPr>
                <a:lnSpc>
                  <a:spcPct val="114000"/>
                </a:lnSpc>
                <a:defRPr/>
              </a:pPr>
              <a:endParaRPr lang="zh-CN" alt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文本框 37"/>
            <p:cNvSpPr txBox="1"/>
            <p:nvPr/>
          </p:nvSpPr>
          <p:spPr>
            <a:xfrm>
              <a:off x="1581632" y="2006233"/>
              <a:ext cx="1424283" cy="200923"/>
            </a:xfrm>
            <a:prstGeom prst="rect">
              <a:avLst/>
            </a:prstGeom>
            <a:grpFill/>
          </p:spPr>
          <p:txBody>
            <a:bodyPr wrap="square" rtlCol="0">
              <a:spAutoFit/>
            </a:bodyPr>
            <a:lstStyle/>
            <a:p>
              <a:pPr algn="ctr"/>
              <a:r>
                <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CYP2C8</a:t>
              </a:r>
              <a:endParaRPr lang="zh-CN" altLang="en-US" sz="1400" baseline="300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8060370" y="3607682"/>
            <a:ext cx="1549935" cy="442912"/>
            <a:chOff x="1581632" y="1962536"/>
            <a:chExt cx="1424283" cy="289142"/>
          </a:xfrm>
          <a:solidFill>
            <a:srgbClr val="DFF6F5"/>
          </a:solidFill>
        </p:grpSpPr>
        <p:sp>
          <p:nvSpPr>
            <p:cNvPr id="40" name="AutoShape 14"/>
            <p:cNvSpPr>
              <a:spLocks noChangeAspect="1" noChangeArrowheads="1"/>
            </p:cNvSpPr>
            <p:nvPr/>
          </p:nvSpPr>
          <p:spPr bwMode="auto">
            <a:xfrm>
              <a:off x="1634540" y="1962536"/>
              <a:ext cx="1318466" cy="289142"/>
            </a:xfrm>
            <a:prstGeom prst="roundRect">
              <a:avLst>
                <a:gd name="adj" fmla="val 13521"/>
              </a:avLst>
            </a:prstGeom>
            <a:grpFill/>
            <a:ln w="9525">
              <a:noFill/>
              <a:round/>
            </a:ln>
          </p:spPr>
          <p:txBody>
            <a:bodyPr wrap="none" lIns="121917" tIns="60959" rIns="121917" bIns="60959" anchor="ctr">
              <a:noAutofit/>
            </a:bodyPr>
            <a:lstStyle/>
            <a:p>
              <a:pPr>
                <a:lnSpc>
                  <a:spcPct val="114000"/>
                </a:lnSpc>
                <a:defRPr/>
              </a:pPr>
              <a:endParaRPr lang="zh-CN" alt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1581632" y="2006233"/>
              <a:ext cx="1424283" cy="200923"/>
            </a:xfrm>
            <a:prstGeom prst="rect">
              <a:avLst/>
            </a:prstGeom>
            <a:grpFill/>
          </p:spPr>
          <p:txBody>
            <a:bodyPr wrap="square" rtlCol="0">
              <a:spAutoFit/>
            </a:bodyPr>
            <a:lstStyle/>
            <a:p>
              <a:pPr algn="ctr"/>
              <a:r>
                <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CYP2C9</a:t>
              </a:r>
              <a:endParaRPr lang="zh-CN" altLang="en-US" sz="1400" baseline="300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9894535" y="3607682"/>
            <a:ext cx="1549935" cy="442912"/>
            <a:chOff x="1581632" y="1962536"/>
            <a:chExt cx="1424283" cy="289142"/>
          </a:xfrm>
          <a:solidFill>
            <a:srgbClr val="DFF6F5"/>
          </a:solidFill>
        </p:grpSpPr>
        <p:sp>
          <p:nvSpPr>
            <p:cNvPr id="17" name="AutoShape 14"/>
            <p:cNvSpPr>
              <a:spLocks noChangeAspect="1" noChangeArrowheads="1"/>
            </p:cNvSpPr>
            <p:nvPr/>
          </p:nvSpPr>
          <p:spPr bwMode="auto">
            <a:xfrm>
              <a:off x="1634540" y="1962536"/>
              <a:ext cx="1318466" cy="289142"/>
            </a:xfrm>
            <a:prstGeom prst="roundRect">
              <a:avLst>
                <a:gd name="adj" fmla="val 13521"/>
              </a:avLst>
            </a:prstGeom>
            <a:grpFill/>
            <a:ln w="9525">
              <a:noFill/>
              <a:round/>
            </a:ln>
          </p:spPr>
          <p:txBody>
            <a:bodyPr wrap="none" lIns="121917" tIns="60959" rIns="121917" bIns="60959" anchor="ctr">
              <a:noAutofit/>
            </a:bodyPr>
            <a:lstStyle/>
            <a:p>
              <a:pPr>
                <a:lnSpc>
                  <a:spcPct val="114000"/>
                </a:lnSpc>
                <a:defRPr/>
              </a:pPr>
              <a:endParaRPr lang="zh-CN" alt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文本框 55"/>
            <p:cNvSpPr txBox="1"/>
            <p:nvPr/>
          </p:nvSpPr>
          <p:spPr>
            <a:xfrm>
              <a:off x="1581632" y="2006233"/>
              <a:ext cx="1424283" cy="200923"/>
            </a:xfrm>
            <a:prstGeom prst="rect">
              <a:avLst/>
            </a:prstGeom>
            <a:grpFill/>
          </p:spPr>
          <p:txBody>
            <a:bodyPr wrap="square" rtlCol="0">
              <a:spAutoFit/>
            </a:bodyPr>
            <a:lstStyle/>
            <a:p>
              <a:pPr algn="ctr"/>
              <a:r>
                <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CYP2C19</a:t>
              </a:r>
              <a:endParaRPr lang="zh-CN" altLang="en-US" sz="1400" baseline="300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8072788" y="4201705"/>
            <a:ext cx="1549935" cy="442912"/>
            <a:chOff x="1581632" y="1962536"/>
            <a:chExt cx="1424283" cy="289142"/>
          </a:xfrm>
          <a:solidFill>
            <a:srgbClr val="DFF6F5"/>
          </a:solidFill>
        </p:grpSpPr>
        <p:sp>
          <p:nvSpPr>
            <p:cNvPr id="58" name="AutoShape 14"/>
            <p:cNvSpPr>
              <a:spLocks noChangeAspect="1" noChangeArrowheads="1"/>
            </p:cNvSpPr>
            <p:nvPr/>
          </p:nvSpPr>
          <p:spPr bwMode="auto">
            <a:xfrm>
              <a:off x="1634540" y="1962536"/>
              <a:ext cx="1318466" cy="289142"/>
            </a:xfrm>
            <a:prstGeom prst="roundRect">
              <a:avLst>
                <a:gd name="adj" fmla="val 13521"/>
              </a:avLst>
            </a:prstGeom>
            <a:grpFill/>
            <a:ln w="9525">
              <a:noFill/>
              <a:round/>
            </a:ln>
          </p:spPr>
          <p:txBody>
            <a:bodyPr wrap="none" lIns="121917" tIns="60959" rIns="121917" bIns="60959" anchor="ctr">
              <a:noAutofit/>
            </a:bodyPr>
            <a:lstStyle/>
            <a:p>
              <a:pPr>
                <a:lnSpc>
                  <a:spcPct val="114000"/>
                </a:lnSpc>
                <a:defRPr/>
              </a:pPr>
              <a:endParaRPr lang="zh-CN" alt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p:cNvSpPr txBox="1"/>
            <p:nvPr/>
          </p:nvSpPr>
          <p:spPr>
            <a:xfrm>
              <a:off x="1581632" y="2006233"/>
              <a:ext cx="1424283" cy="200923"/>
            </a:xfrm>
            <a:prstGeom prst="rect">
              <a:avLst/>
            </a:prstGeom>
            <a:grpFill/>
          </p:spPr>
          <p:txBody>
            <a:bodyPr wrap="square" rtlCol="0">
              <a:spAutoFit/>
            </a:bodyPr>
            <a:lstStyle/>
            <a:p>
              <a:pPr algn="ctr"/>
              <a:r>
                <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CYP2E1</a:t>
              </a:r>
              <a:endParaRPr lang="zh-CN" altLang="en-US" sz="1400" baseline="300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9906953" y="4201705"/>
            <a:ext cx="1549935" cy="442912"/>
            <a:chOff x="1581632" y="1962536"/>
            <a:chExt cx="1424283" cy="289142"/>
          </a:xfrm>
          <a:solidFill>
            <a:srgbClr val="DFF6F5"/>
          </a:solidFill>
        </p:grpSpPr>
        <p:sp>
          <p:nvSpPr>
            <p:cNvPr id="61" name="AutoShape 14"/>
            <p:cNvSpPr>
              <a:spLocks noChangeAspect="1" noChangeArrowheads="1"/>
            </p:cNvSpPr>
            <p:nvPr/>
          </p:nvSpPr>
          <p:spPr bwMode="auto">
            <a:xfrm>
              <a:off x="1634540" y="1962536"/>
              <a:ext cx="1318466" cy="289142"/>
            </a:xfrm>
            <a:prstGeom prst="roundRect">
              <a:avLst>
                <a:gd name="adj" fmla="val 13521"/>
              </a:avLst>
            </a:prstGeom>
            <a:grpFill/>
            <a:ln w="9525">
              <a:noFill/>
              <a:round/>
            </a:ln>
          </p:spPr>
          <p:txBody>
            <a:bodyPr wrap="none" lIns="121917" tIns="60959" rIns="121917" bIns="60959" anchor="ctr">
              <a:noAutofit/>
            </a:bodyPr>
            <a:lstStyle/>
            <a:p>
              <a:pPr>
                <a:lnSpc>
                  <a:spcPct val="114000"/>
                </a:lnSpc>
                <a:defRPr/>
              </a:pPr>
              <a:endParaRPr lang="zh-CN" alt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文本框 61"/>
            <p:cNvSpPr txBox="1"/>
            <p:nvPr/>
          </p:nvSpPr>
          <p:spPr>
            <a:xfrm>
              <a:off x="1581632" y="2006233"/>
              <a:ext cx="1424283" cy="200923"/>
            </a:xfrm>
            <a:prstGeom prst="rect">
              <a:avLst/>
            </a:prstGeom>
            <a:grpFill/>
          </p:spPr>
          <p:txBody>
            <a:bodyPr wrap="square" rtlCol="0">
              <a:spAutoFit/>
            </a:bodyPr>
            <a:lstStyle/>
            <a:p>
              <a:pPr algn="ctr"/>
              <a:r>
                <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CYP3A4/5</a:t>
              </a:r>
              <a:endParaRPr lang="zh-CN" altLang="en-US" sz="1400" baseline="300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箭头: 右 81"/>
          <p:cNvSpPr/>
          <p:nvPr/>
        </p:nvSpPr>
        <p:spPr>
          <a:xfrm>
            <a:off x="7919959" y="4695978"/>
            <a:ext cx="3457874" cy="974543"/>
          </a:xfrm>
          <a:prstGeom prst="rightArrow">
            <a:avLst>
              <a:gd name="adj1" fmla="val 78449"/>
              <a:gd name="adj2" fmla="val 0"/>
            </a:avLst>
          </a:prstGeom>
          <a:gradFill flip="none" rotWithShape="1">
            <a:gsLst>
              <a:gs pos="100000">
                <a:srgbClr val="DFF6F5"/>
              </a:gs>
              <a:gs pos="0">
                <a:schemeClr val="bg1"/>
              </a:gs>
            </a:gsLst>
            <a:lin ang="162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矩形 63"/>
          <p:cNvSpPr/>
          <p:nvPr/>
        </p:nvSpPr>
        <p:spPr bwMode="auto">
          <a:xfrm>
            <a:off x="7996959" y="4819463"/>
            <a:ext cx="3487791" cy="587084"/>
          </a:xfrm>
          <a:prstGeom prst="rect">
            <a:avLst/>
          </a:prstGeom>
        </p:spPr>
        <p:txBody>
          <a:bodyPr wrap="square">
            <a:spAutoFit/>
          </a:bodyPr>
          <a:lstStyle/>
          <a:p>
            <a:pPr marL="0" marR="0" lvl="0" indent="0" algn="ctr" defTabSz="914400" rtl="0" eaLnBrk="1" fontAlgn="auto" latinLnBrk="0" hangingPunct="1">
              <a:lnSpc>
                <a:spcPct val="120000"/>
              </a:lnSpc>
              <a:spcAft>
                <a:spcPts val="0"/>
              </a:spcAft>
              <a:buClrTx/>
              <a:buSzTx/>
              <a:buFontTx/>
              <a:buNone/>
              <a:defRPr/>
            </a:pPr>
            <a:r>
              <a:rPr kumimoji="0" lang="zh-CN" altLang="en-US" sz="1400" b="1" i="0" u="none" strike="noStrike" kern="1200" cap="none" spc="0" normalizeH="0" baseline="0" noProof="0" dirty="0">
                <a:ln>
                  <a:noFill/>
                </a:ln>
                <a:solidFill>
                  <a:schemeClr val="accent3"/>
                </a:solidFill>
                <a:effectLst/>
                <a:uLnTx/>
                <a:uFillTx/>
                <a:latin typeface="Arial" panose="020B0604020202020204" pitchFamily="34" charset="0"/>
                <a:ea typeface="微软雅黑" panose="020B0503020204020204" pitchFamily="34" charset="-122"/>
                <a:sym typeface="Arial" panose="020B0604020202020204" pitchFamily="34" charset="0"/>
              </a:rPr>
              <a:t>依伏卡塞对以上</a:t>
            </a:r>
            <a:r>
              <a:rPr kumimoji="0" lang="en-US" altLang="zh-CN" sz="1400" b="1" i="0" u="none" strike="noStrike" kern="1200" cap="none" spc="0" normalizeH="0" baseline="0" noProof="0" dirty="0">
                <a:ln>
                  <a:noFill/>
                </a:ln>
                <a:solidFill>
                  <a:schemeClr val="accent3"/>
                </a:solidFill>
                <a:effectLst/>
                <a:uLnTx/>
                <a:uFillTx/>
                <a:latin typeface="Arial" panose="020B0604020202020204" pitchFamily="34" charset="0"/>
                <a:ea typeface="微软雅黑" panose="020B0503020204020204" pitchFamily="34" charset="-122"/>
                <a:sym typeface="Arial" panose="020B0604020202020204" pitchFamily="34" charset="0"/>
              </a:rPr>
              <a:t>CYP</a:t>
            </a:r>
            <a:r>
              <a:rPr kumimoji="0" lang="zh-CN" altLang="en-US" sz="1400" b="1" i="0" u="none" strike="noStrike" kern="1200" cap="none" spc="0" normalizeH="0" baseline="0" noProof="0" dirty="0">
                <a:ln>
                  <a:noFill/>
                </a:ln>
                <a:solidFill>
                  <a:schemeClr val="accent3"/>
                </a:solidFill>
                <a:effectLst/>
                <a:uLnTx/>
                <a:uFillTx/>
                <a:latin typeface="Arial" panose="020B0604020202020204" pitchFamily="34" charset="0"/>
                <a:ea typeface="微软雅黑" panose="020B0503020204020204" pitchFamily="34" charset="-122"/>
                <a:sym typeface="Arial" panose="020B0604020202020204" pitchFamily="34" charset="0"/>
              </a:rPr>
              <a:t>同工酶的特异性活性</a:t>
            </a:r>
            <a:r>
              <a:rPr kumimoji="0" lang="zh-CN" altLang="en-US" sz="1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rPr>
              <a:t>均无显著抑制作用</a:t>
            </a:r>
          </a:p>
        </p:txBody>
      </p:sp>
      <p:sp>
        <p:nvSpPr>
          <p:cNvPr id="65" name="Freeform 9"/>
          <p:cNvSpPr/>
          <p:nvPr/>
        </p:nvSpPr>
        <p:spPr bwMode="auto">
          <a:xfrm>
            <a:off x="8033896" y="4760490"/>
            <a:ext cx="3435390" cy="128616"/>
          </a:xfrm>
          <a:custGeom>
            <a:avLst/>
            <a:gdLst>
              <a:gd name="T0" fmla="*/ 0 w 2108"/>
              <a:gd name="T1" fmla="*/ 4 h 42"/>
              <a:gd name="T2" fmla="*/ 1016 w 2108"/>
              <a:gd name="T3" fmla="*/ 4 h 42"/>
              <a:gd name="T4" fmla="*/ 1051 w 2108"/>
              <a:gd name="T5" fmla="*/ 40 h 42"/>
              <a:gd name="T6" fmla="*/ 1053 w 2108"/>
              <a:gd name="T7" fmla="*/ 42 h 42"/>
              <a:gd name="T8" fmla="*/ 1055 w 2108"/>
              <a:gd name="T9" fmla="*/ 40 h 42"/>
              <a:gd name="T10" fmla="*/ 1088 w 2108"/>
              <a:gd name="T11" fmla="*/ 4 h 42"/>
              <a:gd name="T12" fmla="*/ 2108 w 2108"/>
              <a:gd name="T13" fmla="*/ 4 h 42"/>
              <a:gd name="T14" fmla="*/ 2108 w 2108"/>
              <a:gd name="T15" fmla="*/ 0 h 42"/>
              <a:gd name="T16" fmla="*/ 1086 w 2108"/>
              <a:gd name="T17" fmla="*/ 0 h 42"/>
              <a:gd name="T18" fmla="*/ 1084 w 2108"/>
              <a:gd name="T19" fmla="*/ 0 h 42"/>
              <a:gd name="T20" fmla="*/ 1053 w 2108"/>
              <a:gd name="T21" fmla="*/ 36 h 42"/>
              <a:gd name="T22" fmla="*/ 1018 w 2108"/>
              <a:gd name="T23" fmla="*/ 0 h 42"/>
              <a:gd name="T24" fmla="*/ 1016 w 2108"/>
              <a:gd name="T25" fmla="*/ 0 h 42"/>
              <a:gd name="T26" fmla="*/ 0 w 2108"/>
              <a:gd name="T27" fmla="*/ 0 h 42"/>
              <a:gd name="T28" fmla="*/ 0 w 2108"/>
              <a:gd name="T29" fmla="*/ 4 h 42"/>
              <a:gd name="T30" fmla="*/ 0 w 2108"/>
              <a:gd name="T3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8" h="42">
                <a:moveTo>
                  <a:pt x="0" y="4"/>
                </a:moveTo>
                <a:lnTo>
                  <a:pt x="1016" y="4"/>
                </a:lnTo>
                <a:lnTo>
                  <a:pt x="1051" y="40"/>
                </a:lnTo>
                <a:lnTo>
                  <a:pt x="1053" y="42"/>
                </a:lnTo>
                <a:lnTo>
                  <a:pt x="1055" y="40"/>
                </a:lnTo>
                <a:lnTo>
                  <a:pt x="1088" y="4"/>
                </a:lnTo>
                <a:lnTo>
                  <a:pt x="2108" y="4"/>
                </a:lnTo>
                <a:lnTo>
                  <a:pt x="2108" y="0"/>
                </a:lnTo>
                <a:lnTo>
                  <a:pt x="1086" y="0"/>
                </a:lnTo>
                <a:lnTo>
                  <a:pt x="1084" y="0"/>
                </a:lnTo>
                <a:lnTo>
                  <a:pt x="1053" y="36"/>
                </a:lnTo>
                <a:lnTo>
                  <a:pt x="1018" y="0"/>
                </a:lnTo>
                <a:lnTo>
                  <a:pt x="1016" y="0"/>
                </a:lnTo>
                <a:lnTo>
                  <a:pt x="0" y="0"/>
                </a:lnTo>
                <a:lnTo>
                  <a:pt x="0" y="4"/>
                </a:lnTo>
                <a:lnTo>
                  <a:pt x="0" y="4"/>
                </a:lnTo>
                <a:close/>
              </a:path>
            </a:pathLst>
          </a:custGeom>
          <a:solidFill>
            <a:srgbClr val="0051A1"/>
          </a:solidFill>
          <a:ln>
            <a:solidFill>
              <a:schemeClr val="accent3"/>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文本框 67"/>
          <p:cNvSpPr txBox="1"/>
          <p:nvPr/>
        </p:nvSpPr>
        <p:spPr>
          <a:xfrm>
            <a:off x="522255" y="5081692"/>
            <a:ext cx="3292914" cy="630429"/>
          </a:xfrm>
          <a:prstGeom prst="rect">
            <a:avLst/>
          </a:prstGeom>
          <a:noFill/>
        </p:spPr>
        <p:txBody>
          <a:bodyPr wrap="square" rtlCol="0">
            <a:spAutoFit/>
          </a:bodyPr>
          <a:lstStyle/>
          <a:p>
            <a:pPr>
              <a:lnSpc>
                <a:spcPct val="120000"/>
              </a:lnSpc>
            </a:pPr>
            <a:r>
              <a:rPr lang="en-US" altLang="zh-CN" sz="1000" b="0" i="0" dirty="0">
                <a:solidFill>
                  <a:srgbClr val="1F1F1F"/>
                </a:solidFill>
                <a:effectLst/>
                <a:latin typeface="Arial" panose="020B0604020202020204" pitchFamily="34" charset="0"/>
                <a:ea typeface="微软雅黑" panose="020B0503020204020204" pitchFamily="34" charset="-122"/>
                <a:sym typeface="Arial" panose="020B0604020202020204" pitchFamily="34" charset="0"/>
              </a:rPr>
              <a:t>*CaSR</a:t>
            </a:r>
            <a:r>
              <a:rPr lang="zh-CN" altLang="en-US" sz="1000" dirty="0">
                <a:solidFill>
                  <a:srgbClr val="1F1F1F"/>
                </a:solidFill>
                <a:latin typeface="Arial" panose="020B0604020202020204" pitchFamily="34" charset="0"/>
                <a:ea typeface="微软雅黑" panose="020B0503020204020204" pitchFamily="34" charset="-122"/>
                <a:sym typeface="Arial" panose="020B0604020202020204" pitchFamily="34" charset="0"/>
              </a:rPr>
              <a:t>：</a:t>
            </a:r>
            <a:r>
              <a:rPr lang="zh-CN" altLang="en-US" sz="1000" b="0" i="0" dirty="0">
                <a:solidFill>
                  <a:srgbClr val="1F1F1F"/>
                </a:solidFill>
                <a:effectLst/>
                <a:latin typeface="Arial" panose="020B0604020202020204" pitchFamily="34" charset="0"/>
                <a:ea typeface="微软雅黑" panose="020B0503020204020204" pitchFamily="34" charset="-122"/>
                <a:sym typeface="Arial" panose="020B0604020202020204" pitchFamily="34" charset="0"/>
              </a:rPr>
              <a:t>钙敏感受体，在感知细胞外钙离子和调节甲状旁腺细胞分泌甲状旁腺激素方面起到重要作用，</a:t>
            </a:r>
            <a:r>
              <a:rPr lang="zh-CN" altLang="en-US" sz="1000" b="1" i="0" dirty="0">
                <a:solidFill>
                  <a:srgbClr val="1F1F1F"/>
                </a:solidFill>
                <a:effectLst/>
                <a:latin typeface="Arial" panose="020B0604020202020204" pitchFamily="34" charset="0"/>
                <a:ea typeface="微软雅黑" panose="020B0503020204020204" pitchFamily="34" charset="-122"/>
                <a:sym typeface="Arial" panose="020B0604020202020204" pitchFamily="34" charset="0"/>
              </a:rPr>
              <a:t>是治疗甲状旁腺功能亢进症的合适靶点</a:t>
            </a:r>
            <a:endParaRPr lang="zh-CN" altLang="en-US" sz="1000" b="1"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1" name="组合 100"/>
          <p:cNvGrpSpPr/>
          <p:nvPr/>
        </p:nvGrpSpPr>
        <p:grpSpPr>
          <a:xfrm>
            <a:off x="4247020" y="2445556"/>
            <a:ext cx="3703253" cy="3068135"/>
            <a:chOff x="4441965" y="2479497"/>
            <a:chExt cx="3861466" cy="3068135"/>
          </a:xfrm>
        </p:grpSpPr>
        <p:pic>
          <p:nvPicPr>
            <p:cNvPr id="86" name="图片 85"/>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737831" y="2699121"/>
              <a:ext cx="2757484" cy="1123958"/>
            </a:xfrm>
            <a:prstGeom prst="rect">
              <a:avLst/>
            </a:prstGeom>
          </p:spPr>
        </p:pic>
        <p:pic>
          <p:nvPicPr>
            <p:cNvPr id="88" name="图片 87"/>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4737831" y="4291887"/>
              <a:ext cx="2757484" cy="1123958"/>
            </a:xfrm>
            <a:prstGeom prst="rect">
              <a:avLst/>
            </a:prstGeom>
          </p:spPr>
        </p:pic>
        <p:sp>
          <p:nvSpPr>
            <p:cNvPr id="91" name="文本框 90"/>
            <p:cNvSpPr txBox="1"/>
            <p:nvPr/>
          </p:nvSpPr>
          <p:spPr>
            <a:xfrm rot="16200000">
              <a:off x="4062617" y="3062879"/>
              <a:ext cx="1053520" cy="294824"/>
            </a:xfrm>
            <a:prstGeom prst="rect">
              <a:avLst/>
            </a:prstGeom>
            <a:noFill/>
          </p:spPr>
          <p:txBody>
            <a:bodyPr wrap="square" rtlCol="0">
              <a:spAutoFit/>
            </a:bodyPr>
            <a:lstStyle/>
            <a:p>
              <a:pPr algn="ctr">
                <a:lnSpc>
                  <a:spcPct val="120000"/>
                </a:lnSpc>
              </a:pPr>
              <a:r>
                <a:rPr lang="zh-CN" altLang="en-US" sz="1200">
                  <a:latin typeface="Arial" panose="020B0604020202020204" pitchFamily="34" charset="0"/>
                  <a:ea typeface="微软雅黑" panose="020B0503020204020204" pitchFamily="34" charset="-122"/>
                  <a:sym typeface="Arial" panose="020B0604020202020204" pitchFamily="34" charset="0"/>
                </a:rPr>
                <a:t>胃排空率</a:t>
              </a:r>
              <a:r>
                <a:rPr lang="en-US" altLang="zh-CN" sz="1200">
                  <a:latin typeface="Arial" panose="020B0604020202020204" pitchFamily="34" charset="0"/>
                  <a:ea typeface="微软雅黑" panose="020B0503020204020204" pitchFamily="34" charset="-12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文本框 91"/>
            <p:cNvSpPr txBox="1"/>
            <p:nvPr/>
          </p:nvSpPr>
          <p:spPr>
            <a:xfrm rot="16200000">
              <a:off x="4062617" y="4647019"/>
              <a:ext cx="1053520" cy="294824"/>
            </a:xfrm>
            <a:prstGeom prst="rect">
              <a:avLst/>
            </a:prstGeom>
            <a:noFill/>
          </p:spPr>
          <p:txBody>
            <a:bodyPr wrap="square" rtlCol="0">
              <a:spAutoFit/>
            </a:bodyPr>
            <a:lstStyle/>
            <a:p>
              <a:pPr algn="ctr">
                <a:lnSpc>
                  <a:spcPct val="120000"/>
                </a:lnSpc>
              </a:pPr>
              <a:r>
                <a:rPr lang="zh-CN" altLang="en-US" sz="1200">
                  <a:latin typeface="Arial" panose="020B0604020202020204" pitchFamily="34" charset="0"/>
                  <a:ea typeface="微软雅黑" panose="020B0503020204020204" pitchFamily="34" charset="-122"/>
                  <a:sym typeface="Arial" panose="020B0604020202020204" pitchFamily="34" charset="0"/>
                </a:rPr>
                <a:t>胃排空率</a:t>
              </a:r>
              <a:r>
                <a:rPr lang="en-US" altLang="zh-CN" sz="1200">
                  <a:latin typeface="Arial" panose="020B0604020202020204" pitchFamily="34" charset="0"/>
                  <a:ea typeface="微软雅黑" panose="020B0503020204020204" pitchFamily="34" charset="-12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矩形 92"/>
            <p:cNvSpPr/>
            <p:nvPr/>
          </p:nvSpPr>
          <p:spPr>
            <a:xfrm>
              <a:off x="5707286" y="4065410"/>
              <a:ext cx="1337911" cy="27321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西那卡塞</a:t>
              </a:r>
            </a:p>
          </p:txBody>
        </p:sp>
        <p:sp>
          <p:nvSpPr>
            <p:cNvPr id="94" name="矩形 93"/>
            <p:cNvSpPr/>
            <p:nvPr/>
          </p:nvSpPr>
          <p:spPr>
            <a:xfrm>
              <a:off x="5707286" y="2479497"/>
              <a:ext cx="1337911" cy="27321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0" lang="zh-CN" altLang="en-US" sz="1200" b="1" i="0" u="none" strike="noStrike" kern="1200" cap="none" spc="0" normalizeH="0" noProof="0" dirty="0">
                  <a:ln>
                    <a:noFill/>
                  </a:ln>
                  <a:solidFill>
                    <a:schemeClr val="accent3"/>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依伏</a:t>
              </a:r>
              <a:r>
                <a:rPr lang="zh-CN" altLang="en-US" sz="1200" b="1" i="0" dirty="0">
                  <a:solidFill>
                    <a:schemeClr val="accent3"/>
                  </a:solidFill>
                  <a:effectLst/>
                  <a:highlight>
                    <a:srgbClr val="FFFFFF"/>
                  </a:highlight>
                  <a:latin typeface="Arial" panose="020B0604020202020204" pitchFamily="34" charset="0"/>
                  <a:ea typeface="微软雅黑" panose="020B0503020204020204" pitchFamily="34" charset="-122"/>
                  <a:sym typeface="Arial" panose="020B0604020202020204" pitchFamily="34" charset="0"/>
                </a:rPr>
                <a:t>卡塞</a:t>
              </a:r>
              <a:endParaRPr lang="zh-CN" altLang="en-US" sz="12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矩形 94"/>
            <p:cNvSpPr/>
            <p:nvPr/>
          </p:nvSpPr>
          <p:spPr>
            <a:xfrm>
              <a:off x="5104962" y="5318398"/>
              <a:ext cx="612673" cy="2292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050" b="1" i="0" dirty="0">
                  <a:solidFill>
                    <a:srgbClr val="333333"/>
                  </a:solidFill>
                  <a:effectLst/>
                  <a:highlight>
                    <a:srgbClr val="FFFFFF"/>
                  </a:highlight>
                  <a:latin typeface="Arial" panose="020B0604020202020204" pitchFamily="34" charset="0"/>
                  <a:ea typeface="微软雅黑" panose="020B0503020204020204" pitchFamily="34" charset="-122"/>
                  <a:sym typeface="Arial" panose="020B0604020202020204" pitchFamily="34" charset="0"/>
                </a:rPr>
                <a:t>溶剂</a:t>
              </a:r>
              <a:endParaRPr lang="zh-CN" altLang="en-US" sz="105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矩形 95"/>
            <p:cNvSpPr/>
            <p:nvPr/>
          </p:nvSpPr>
          <p:spPr>
            <a:xfrm>
              <a:off x="5104962" y="3722812"/>
              <a:ext cx="612673" cy="2292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050" b="1" i="0" dirty="0">
                  <a:solidFill>
                    <a:schemeClr val="tx1"/>
                  </a:solidFill>
                  <a:effectLst/>
                  <a:highlight>
                    <a:srgbClr val="FFFFFF"/>
                  </a:highlight>
                  <a:latin typeface="Arial" panose="020B0604020202020204" pitchFamily="34" charset="0"/>
                  <a:ea typeface="微软雅黑" panose="020B0503020204020204" pitchFamily="34" charset="-122"/>
                  <a:sym typeface="Arial" panose="020B0604020202020204" pitchFamily="34" charset="0"/>
                </a:rPr>
                <a:t>溶剂</a:t>
              </a:r>
              <a:endParaRPr lang="zh-CN" altLang="en-US" sz="105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矩形 96"/>
            <p:cNvSpPr/>
            <p:nvPr/>
          </p:nvSpPr>
          <p:spPr>
            <a:xfrm>
              <a:off x="7165619" y="3654904"/>
              <a:ext cx="822854" cy="2732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mg/kg</a:t>
              </a:r>
              <a:endPar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矩形 97"/>
            <p:cNvSpPr/>
            <p:nvPr/>
          </p:nvSpPr>
          <p:spPr>
            <a:xfrm>
              <a:off x="7165619" y="5246941"/>
              <a:ext cx="822854" cy="2732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mg/kg</a:t>
              </a:r>
              <a:endPar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curve-left-arrow_20582"/>
            <p:cNvSpPr/>
            <p:nvPr/>
          </p:nvSpPr>
          <p:spPr>
            <a:xfrm rot="10800000">
              <a:off x="6443062" y="4503867"/>
              <a:ext cx="348863" cy="297697"/>
            </a:xfrm>
            <a:custGeom>
              <a:avLst/>
              <a:gdLst>
                <a:gd name="T0" fmla="*/ 1621 w 3509"/>
                <a:gd name="T1" fmla="*/ 2999 h 2999"/>
                <a:gd name="T2" fmla="*/ 1567 w 3509"/>
                <a:gd name="T3" fmla="*/ 2978 h 2999"/>
                <a:gd name="T4" fmla="*/ 26 w 3509"/>
                <a:gd name="T5" fmla="*/ 1561 h 2999"/>
                <a:gd name="T6" fmla="*/ 0 w 3509"/>
                <a:gd name="T7" fmla="*/ 1503 h 2999"/>
                <a:gd name="T8" fmla="*/ 26 w 3509"/>
                <a:gd name="T9" fmla="*/ 1444 h 2999"/>
                <a:gd name="T10" fmla="*/ 1567 w 3509"/>
                <a:gd name="T11" fmla="*/ 27 h 2999"/>
                <a:gd name="T12" fmla="*/ 1653 w 3509"/>
                <a:gd name="T13" fmla="*/ 13 h 2999"/>
                <a:gd name="T14" fmla="*/ 1701 w 3509"/>
                <a:gd name="T15" fmla="*/ 86 h 2999"/>
                <a:gd name="T16" fmla="*/ 1701 w 3509"/>
                <a:gd name="T17" fmla="*/ 856 h 2999"/>
                <a:gd name="T18" fmla="*/ 3509 w 3509"/>
                <a:gd name="T19" fmla="*/ 2710 h 2999"/>
                <a:gd name="T20" fmla="*/ 3502 w 3509"/>
                <a:gd name="T21" fmla="*/ 2849 h 2999"/>
                <a:gd name="T22" fmla="*/ 3424 w 3509"/>
                <a:gd name="T23" fmla="*/ 2922 h 2999"/>
                <a:gd name="T24" fmla="*/ 3344 w 3509"/>
                <a:gd name="T25" fmla="*/ 2852 h 2999"/>
                <a:gd name="T26" fmla="*/ 2061 w 3509"/>
                <a:gd name="T27" fmla="*/ 2114 h 2999"/>
                <a:gd name="T28" fmla="*/ 1701 w 3509"/>
                <a:gd name="T29" fmla="*/ 2156 h 2999"/>
                <a:gd name="T30" fmla="*/ 1701 w 3509"/>
                <a:gd name="T31" fmla="*/ 2920 h 2999"/>
                <a:gd name="T32" fmla="*/ 1653 w 3509"/>
                <a:gd name="T33" fmla="*/ 2993 h 2999"/>
                <a:gd name="T34" fmla="*/ 1621 w 3509"/>
                <a:gd name="T35" fmla="*/ 2999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9" h="2999">
                  <a:moveTo>
                    <a:pt x="1621" y="2999"/>
                  </a:moveTo>
                  <a:cubicBezTo>
                    <a:pt x="1601" y="2999"/>
                    <a:pt x="1582" y="2992"/>
                    <a:pt x="1567" y="2978"/>
                  </a:cubicBezTo>
                  <a:lnTo>
                    <a:pt x="26" y="1561"/>
                  </a:lnTo>
                  <a:cubicBezTo>
                    <a:pt x="9" y="1546"/>
                    <a:pt x="0" y="1525"/>
                    <a:pt x="0" y="1503"/>
                  </a:cubicBezTo>
                  <a:cubicBezTo>
                    <a:pt x="0" y="1480"/>
                    <a:pt x="9" y="1459"/>
                    <a:pt x="26" y="1444"/>
                  </a:cubicBezTo>
                  <a:lnTo>
                    <a:pt x="1567" y="27"/>
                  </a:lnTo>
                  <a:cubicBezTo>
                    <a:pt x="1590" y="5"/>
                    <a:pt x="1624" y="0"/>
                    <a:pt x="1653" y="13"/>
                  </a:cubicBezTo>
                  <a:cubicBezTo>
                    <a:pt x="1682" y="25"/>
                    <a:pt x="1701" y="54"/>
                    <a:pt x="1701" y="86"/>
                  </a:cubicBezTo>
                  <a:lnTo>
                    <a:pt x="1701" y="856"/>
                  </a:lnTo>
                  <a:cubicBezTo>
                    <a:pt x="2753" y="1058"/>
                    <a:pt x="3509" y="1829"/>
                    <a:pt x="3509" y="2710"/>
                  </a:cubicBezTo>
                  <a:cubicBezTo>
                    <a:pt x="3509" y="2753"/>
                    <a:pt x="3507" y="2797"/>
                    <a:pt x="3502" y="2849"/>
                  </a:cubicBezTo>
                  <a:cubicBezTo>
                    <a:pt x="3499" y="2890"/>
                    <a:pt x="3465" y="2921"/>
                    <a:pt x="3424" y="2922"/>
                  </a:cubicBezTo>
                  <a:cubicBezTo>
                    <a:pt x="3384" y="2923"/>
                    <a:pt x="3349" y="2892"/>
                    <a:pt x="3344" y="2852"/>
                  </a:cubicBezTo>
                  <a:cubicBezTo>
                    <a:pt x="3285" y="2372"/>
                    <a:pt x="2630" y="2093"/>
                    <a:pt x="2061" y="2114"/>
                  </a:cubicBezTo>
                  <a:cubicBezTo>
                    <a:pt x="1934" y="2119"/>
                    <a:pt x="1813" y="2133"/>
                    <a:pt x="1701" y="2156"/>
                  </a:cubicBezTo>
                  <a:lnTo>
                    <a:pt x="1701" y="2920"/>
                  </a:lnTo>
                  <a:cubicBezTo>
                    <a:pt x="1701" y="2951"/>
                    <a:pt x="1682" y="2980"/>
                    <a:pt x="1653" y="2993"/>
                  </a:cubicBezTo>
                  <a:cubicBezTo>
                    <a:pt x="1643" y="2997"/>
                    <a:pt x="1632" y="2999"/>
                    <a:pt x="1621" y="299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0" name="矩形 99"/>
            <p:cNvSpPr/>
            <p:nvPr/>
          </p:nvSpPr>
          <p:spPr>
            <a:xfrm>
              <a:off x="6316438" y="4302689"/>
              <a:ext cx="1986993" cy="5070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胃排空率</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显著降低</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P&lt;0.001</a:t>
              </a:r>
            </a:p>
          </p:txBody>
        </p:sp>
      </p:grpSp>
      <p:sp>
        <p:nvSpPr>
          <p:cNvPr id="66" name="矩形: 圆角 65"/>
          <p:cNvSpPr/>
          <p:nvPr/>
        </p:nvSpPr>
        <p:spPr>
          <a:xfrm>
            <a:off x="317379" y="1452458"/>
            <a:ext cx="3643693" cy="4330414"/>
          </a:xfrm>
          <a:prstGeom prst="roundRect">
            <a:avLst>
              <a:gd name="adj" fmla="val 4861"/>
            </a:avLst>
          </a:prstGeom>
          <a:ln w="12700">
            <a:solidFill>
              <a:srgbClr val="00AAA5"/>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组合 69"/>
          <p:cNvGrpSpPr/>
          <p:nvPr/>
        </p:nvGrpSpPr>
        <p:grpSpPr>
          <a:xfrm>
            <a:off x="557460" y="1369604"/>
            <a:ext cx="3163529" cy="668490"/>
            <a:chOff x="1611947" y="1856002"/>
            <a:chExt cx="3051205" cy="1048587"/>
          </a:xfrm>
          <a:solidFill>
            <a:schemeClr val="accent3"/>
          </a:solidFill>
        </p:grpSpPr>
        <p:grpSp>
          <p:nvGrpSpPr>
            <p:cNvPr id="71" name="组合 70"/>
            <p:cNvGrpSpPr/>
            <p:nvPr/>
          </p:nvGrpSpPr>
          <p:grpSpPr>
            <a:xfrm>
              <a:off x="1611947" y="1856002"/>
              <a:ext cx="2325656" cy="1048587"/>
              <a:chOff x="2159589" y="1235931"/>
              <a:chExt cx="2333481" cy="956467"/>
            </a:xfrm>
            <a:grpFill/>
          </p:grpSpPr>
          <p:sp>
            <p:nvSpPr>
              <p:cNvPr id="85" name="i$ḷïḋè"/>
              <p:cNvSpPr/>
              <p:nvPr/>
            </p:nvSpPr>
            <p:spPr bwMode="auto">
              <a:xfrm rot="5400000" flipH="1" flipV="1">
                <a:off x="3267257" y="128269"/>
                <a:ext cx="118146" cy="2333481"/>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ïṥľiḓe"/>
              <p:cNvSpPr/>
              <p:nvPr/>
            </p:nvSpPr>
            <p:spPr bwMode="auto">
              <a:xfrm rot="5400000" flipH="1" flipV="1">
                <a:off x="2709662" y="744093"/>
                <a:ext cx="956467" cy="1940143"/>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2" name="组合 71"/>
            <p:cNvGrpSpPr/>
            <p:nvPr/>
          </p:nvGrpSpPr>
          <p:grpSpPr>
            <a:xfrm>
              <a:off x="2957925" y="1856004"/>
              <a:ext cx="1705227" cy="1048584"/>
              <a:chOff x="2498940" y="1235934"/>
              <a:chExt cx="1710965" cy="956464"/>
            </a:xfrm>
            <a:grpFill/>
          </p:grpSpPr>
          <p:sp>
            <p:nvSpPr>
              <p:cNvPr id="83" name="i$ḷïḋè"/>
              <p:cNvSpPr/>
              <p:nvPr/>
            </p:nvSpPr>
            <p:spPr bwMode="auto">
              <a:xfrm rot="5400000" flipH="1" flipV="1">
                <a:off x="3295350" y="439528"/>
                <a:ext cx="118146" cy="1710965"/>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ïṥľiḓe"/>
              <p:cNvSpPr/>
              <p:nvPr/>
            </p:nvSpPr>
            <p:spPr bwMode="auto">
              <a:xfrm rot="5400000" flipH="1" flipV="1">
                <a:off x="2870982" y="905413"/>
                <a:ext cx="956464" cy="1617505"/>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3" name="矩形 72"/>
            <p:cNvSpPr/>
            <p:nvPr/>
          </p:nvSpPr>
          <p:spPr>
            <a:xfrm>
              <a:off x="2374172" y="1856009"/>
              <a:ext cx="947924" cy="367448"/>
            </a:xfrm>
            <a:prstGeom prst="rect">
              <a:avLst/>
            </a:pr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zh-CN" alt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文本框 25"/>
          <p:cNvSpPr txBox="1"/>
          <p:nvPr/>
        </p:nvSpPr>
        <p:spPr>
          <a:xfrm>
            <a:off x="738268" y="1456281"/>
            <a:ext cx="2801913" cy="495136"/>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kumimoji="0" lang="zh-CN" altLang="en-US" sz="1400" b="1" i="0" u="none" strike="noStrike" kern="1200" cap="none" spc="0" normalizeH="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依伏卡塞</a:t>
            </a: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较西那卡塞</a:t>
            </a:r>
            <a:r>
              <a:rPr kumimoji="0" lang="zh-CN" altLang="en-US" sz="1400" b="1" i="0" u="none" strike="noStrike" kern="1200" cap="none" spc="0" normalizeH="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对靶点</a:t>
            </a:r>
            <a:r>
              <a:rPr lang="en-US" altLang="zh-CN" sz="1400" b="1" dirty="0">
                <a:solidFill>
                  <a:schemeClr val="bg1"/>
                </a:solidFill>
                <a:latin typeface="Arial" panose="020B0604020202020204" pitchFamily="34" charset="0"/>
                <a:ea typeface="微软雅黑" panose="020B0503020204020204" pitchFamily="34" charset="-122"/>
                <a:cs typeface="+mj-ea"/>
                <a:sym typeface="Arial" panose="020B0604020202020204" pitchFamily="34" charset="0"/>
              </a:rPr>
              <a:t>CaSR</a:t>
            </a:r>
            <a:r>
              <a:rPr lang="en-US" altLang="zh-CN" sz="1400" b="1" baseline="30000" dirty="0">
                <a:solidFill>
                  <a:schemeClr val="bg1"/>
                </a:solidFill>
                <a:latin typeface="Arial" panose="020B0604020202020204" pitchFamily="34" charset="0"/>
                <a:ea typeface="微软雅黑" panose="020B0503020204020204" pitchFamily="34" charset="-122"/>
                <a:cs typeface="+mj-ea"/>
                <a:sym typeface="Arial" panose="020B0604020202020204" pitchFamily="34" charset="0"/>
              </a:rPr>
              <a:t>*</a:t>
            </a:r>
            <a:r>
              <a:rPr lang="zh-CN" altLang="en-US" sz="1400" b="1" dirty="0">
                <a:solidFill>
                  <a:schemeClr val="bg1"/>
                </a:solidFill>
                <a:latin typeface="Arial" panose="020B0604020202020204" pitchFamily="34" charset="0"/>
                <a:ea typeface="微软雅黑" panose="020B0503020204020204" pitchFamily="34" charset="-122"/>
                <a:cs typeface="+mj-ea"/>
                <a:sym typeface="Arial" panose="020B0604020202020204" pitchFamily="34" charset="0"/>
              </a:rPr>
              <a:t>具更高选择性，脱靶效应弱</a:t>
            </a:r>
            <a:r>
              <a:rPr lang="en-US" altLang="zh-CN" sz="1400" b="1" baseline="30000" dirty="0">
                <a:solidFill>
                  <a:schemeClr val="bg1"/>
                </a:solidFill>
                <a:latin typeface="Arial" panose="020B0604020202020204" pitchFamily="34" charset="0"/>
                <a:ea typeface="微软雅黑" panose="020B0503020204020204" pitchFamily="34" charset="-122"/>
                <a:cs typeface="+mj-ea"/>
                <a:sym typeface="Arial" panose="020B0604020202020204" pitchFamily="34" charset="0"/>
              </a:rPr>
              <a:t>1</a:t>
            </a:r>
            <a:endParaRPr kumimoji="0" lang="en-US" altLang="zh-CN" sz="1400" b="1" i="0" u="none" strike="noStrike" kern="1200" cap="none" spc="0" normalizeH="0" baseline="3000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文本框 25"/>
          <p:cNvSpPr txBox="1"/>
          <p:nvPr/>
        </p:nvSpPr>
        <p:spPr>
          <a:xfrm>
            <a:off x="4718644" y="1456281"/>
            <a:ext cx="2420182" cy="495136"/>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kumimoji="0" lang="zh-CN" altLang="en-US" sz="1400" b="1" i="0" u="none" strike="noStrike" kern="1200" cap="none" spc="0" normalizeH="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体外研究显示：依伏卡塞对胃排空的影响较西那卡塞更弱</a:t>
            </a:r>
            <a:r>
              <a:rPr lang="en-US" altLang="zh-CN" sz="1400" b="1" baseline="30000" dirty="0">
                <a:solidFill>
                  <a:schemeClr val="bg1"/>
                </a:solidFill>
                <a:latin typeface="Arial" panose="020B0604020202020204" pitchFamily="34" charset="0"/>
                <a:ea typeface="微软雅黑" panose="020B0503020204020204" pitchFamily="34" charset="-122"/>
                <a:cs typeface="+mj-ea"/>
                <a:sym typeface="Arial" panose="020B0604020202020204" pitchFamily="34" charset="0"/>
              </a:rPr>
              <a:t>2</a:t>
            </a:r>
            <a:endParaRPr kumimoji="0" lang="en-US" altLang="zh-CN" sz="1400" b="1" i="0" u="none" strike="noStrike" kern="1200" cap="none" spc="0" normalizeH="0" baseline="3000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5"/>
          <p:cNvSpPr txBox="1"/>
          <p:nvPr/>
        </p:nvSpPr>
        <p:spPr>
          <a:xfrm>
            <a:off x="8475854" y="1464266"/>
            <a:ext cx="2483579" cy="481216"/>
          </a:xfrm>
          <a:prstGeom prst="rect">
            <a:avLst/>
          </a:prstGeom>
          <a:noFill/>
        </p:spPr>
        <p:txBody>
          <a:bodyPr wrap="squar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依伏卡塞不抑制CYP</a:t>
            </a:r>
            <a:r>
              <a:rPr lang="en-US" altLang="zh-CN" sz="1400" b="1" baseline="-2500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450</a:t>
            </a:r>
            <a:r>
              <a:rPr lang="zh-CN" altLang="en-US" sz="1400" b="1"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，明显降低与其他药物的相互作用</a:t>
            </a:r>
            <a:r>
              <a:rPr lang="en-US" altLang="zh-CN" sz="1400" b="1" baseline="3000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r>
              <a:rPr kumimoji="0" lang="en-US" altLang="zh-CN" sz="1400" b="1" i="0" u="none" strike="noStrike" kern="1200" cap="none" spc="0" normalizeH="0" baseline="3000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121" name="文本占位符 42"/>
          <p:cNvSpPr txBox="1"/>
          <p:nvPr/>
        </p:nvSpPr>
        <p:spPr>
          <a:xfrm>
            <a:off x="192088" y="6323326"/>
            <a:ext cx="11974771" cy="521938"/>
          </a:xfrm>
          <a:prstGeom prst="rect">
            <a:avLst/>
          </a:prstGeom>
          <a:noFill/>
          <a:ln>
            <a:noFill/>
          </a:ln>
        </p:spPr>
        <p:txBody>
          <a:bodyPr wrap="square" bIns="36000" numCol="2" rtlCol="0" anchor="ctr" anchorCtr="0">
            <a:noAutofit/>
          </a:bodyPr>
          <a:lstStyle>
            <a:defPPr rtl="0">
              <a:defRPr lang="en-US"/>
            </a:defPPr>
            <a:lvl1pPr marL="228600" indent="-228600">
              <a:lnSpc>
                <a:spcPct val="120000"/>
              </a:lnSpc>
              <a:buFont typeface="+mj-lt"/>
              <a:buAutoNum type="arabicPeriod"/>
              <a:defRPr sz="800">
                <a:solidFill>
                  <a:schemeClr val="bg1"/>
                </a:solidFill>
                <a:latin typeface="Arial" panose="020B0604020202020204" pitchFamily="34" charset="0"/>
                <a:ea typeface="微软雅黑" panose="020B0503020204020204" pitchFamily="34" charset="-122"/>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zh-CN" dirty="0"/>
              <a:t>Miyazaki H, et al. </a:t>
            </a:r>
            <a:r>
              <a:rPr lang="en-US" altLang="zh-CN" dirty="0" err="1"/>
              <a:t>Bioorg</a:t>
            </a:r>
            <a:r>
              <a:rPr lang="en-US" altLang="zh-CN" dirty="0"/>
              <a:t> Med Chem Lett. 2018 Jun 15;28(11):2055-2060. </a:t>
            </a:r>
          </a:p>
          <a:p>
            <a:r>
              <a:rPr lang="en-US" altLang="zh-CN" dirty="0" err="1"/>
              <a:t>Kawata</a:t>
            </a:r>
            <a:r>
              <a:rPr lang="en-US" altLang="zh-CN" dirty="0"/>
              <a:t> T, et al. </a:t>
            </a:r>
            <a:r>
              <a:rPr lang="en-US" altLang="zh-CN" dirty="0" err="1"/>
              <a:t>PLoS</a:t>
            </a:r>
            <a:r>
              <a:rPr lang="en-US" altLang="zh-CN" dirty="0"/>
              <a:t> One. 2018 Apr 3;13(4):e0195316.</a:t>
            </a:r>
          </a:p>
          <a:p>
            <a:r>
              <a:rPr lang="en-US" altLang="zh-CN" dirty="0"/>
              <a:t>Tokunaga S, et al. Nihon </a:t>
            </a:r>
            <a:r>
              <a:rPr lang="en-US" altLang="zh-CN" dirty="0" err="1"/>
              <a:t>Yakurigaku</a:t>
            </a:r>
            <a:r>
              <a:rPr lang="en-US" altLang="zh-CN" dirty="0"/>
              <a:t> </a:t>
            </a:r>
            <a:r>
              <a:rPr lang="en-US" altLang="zh-CN" dirty="0" err="1"/>
              <a:t>Zasshi</a:t>
            </a:r>
            <a:r>
              <a:rPr lang="en-US" altLang="zh-CN" dirty="0"/>
              <a:t>. 2019;154(1):35-43. Japanese.</a:t>
            </a:r>
          </a:p>
          <a:p>
            <a:r>
              <a:rPr lang="en-US" altLang="zh-CN" dirty="0"/>
              <a:t>2. Palmer SC, et al . Am J Kidney Dis. 2020 Sep;76(3):321-330​</a:t>
            </a:r>
          </a:p>
          <a:p>
            <a:r>
              <a:rPr lang="en-US" altLang="zh-CN" dirty="0" err="1"/>
              <a:t>Fukagawa</a:t>
            </a:r>
            <a:r>
              <a:rPr lang="en-US" altLang="zh-CN" dirty="0"/>
              <a:t> M, et al. Kidney Int. 2018 Oct;94(4):818-825. PMID: 30049473</a:t>
            </a:r>
          </a:p>
        </p:txBody>
      </p:sp>
      <p:sp>
        <p:nvSpPr>
          <p:cNvPr id="3" name="标题 2"/>
          <p:cNvSpPr>
            <a:spLocks noGrp="1"/>
          </p:cNvSpPr>
          <p:nvPr>
            <p:ph type="title"/>
          </p:nvPr>
        </p:nvSpPr>
        <p:spPr>
          <a:xfrm>
            <a:off x="0" y="0"/>
            <a:ext cx="11299408" cy="864001"/>
          </a:xfrm>
        </p:spPr>
        <p:txBody>
          <a:bodyPr/>
          <a:lstStyle/>
          <a:p>
            <a:r>
              <a:rPr lang="zh-CN" altLang="en-US" dirty="0"/>
              <a:t>与西那卡塞相比，依伏卡塞</a:t>
            </a:r>
            <a:r>
              <a:rPr lang="zh-CN" altLang="en-US" dirty="0">
                <a:solidFill>
                  <a:srgbClr val="C00000"/>
                </a:solidFill>
              </a:rPr>
              <a:t>对</a:t>
            </a:r>
            <a:r>
              <a:rPr lang="en-US" altLang="zh-CN" dirty="0" err="1">
                <a:solidFill>
                  <a:srgbClr val="C00000"/>
                </a:solidFill>
              </a:rPr>
              <a:t>CaSR</a:t>
            </a:r>
            <a:r>
              <a:rPr lang="zh-CN" altLang="en-US" dirty="0">
                <a:solidFill>
                  <a:srgbClr val="C00000"/>
                </a:solidFill>
              </a:rPr>
              <a:t>选择性更高</a:t>
            </a:r>
            <a:r>
              <a:rPr lang="zh-CN" altLang="en-US" dirty="0"/>
              <a:t>，</a:t>
            </a:r>
            <a:r>
              <a:rPr lang="zh-CN" altLang="en-US" dirty="0">
                <a:solidFill>
                  <a:srgbClr val="C00000"/>
                </a:solidFill>
              </a:rPr>
              <a:t>脱靶效应更弱</a:t>
            </a:r>
            <a:r>
              <a:rPr lang="zh-CN" altLang="en-US" dirty="0"/>
              <a:t>，</a:t>
            </a:r>
            <a:r>
              <a:rPr lang="zh-CN" altLang="en-US" dirty="0">
                <a:solidFill>
                  <a:srgbClr val="C00000"/>
                </a:solidFill>
              </a:rPr>
              <a:t>不影响胃排空</a:t>
            </a:r>
            <a:r>
              <a:rPr lang="zh-CN" altLang="en-US" dirty="0"/>
              <a:t>，</a:t>
            </a:r>
            <a:r>
              <a:rPr lang="zh-CN" altLang="en-US" dirty="0">
                <a:solidFill>
                  <a:srgbClr val="C00000"/>
                </a:solidFill>
              </a:rPr>
              <a:t>对CYP450无抑制，药物相互作用风险更低，低钙血症发生风险更低</a:t>
            </a:r>
          </a:p>
        </p:txBody>
      </p:sp>
      <p:grpSp>
        <p:nvGrpSpPr>
          <p:cNvPr id="4" name="组合 3"/>
          <p:cNvGrpSpPr/>
          <p:nvPr/>
        </p:nvGrpSpPr>
        <p:grpSpPr>
          <a:xfrm>
            <a:off x="11988810" y="883919"/>
            <a:ext cx="203246" cy="5400415"/>
            <a:chOff x="13493183" y="655081"/>
            <a:chExt cx="484211" cy="4884283"/>
          </a:xfrm>
          <a:solidFill>
            <a:schemeClr val="bg1">
              <a:lumMod val="85000"/>
            </a:schemeClr>
          </a:solidFill>
        </p:grpSpPr>
        <p:sp>
          <p:nvSpPr>
            <p:cNvPr id="6" name="矩形: 圆顶角 5"/>
            <p:cNvSpPr/>
            <p:nvPr/>
          </p:nvSpPr>
          <p:spPr>
            <a:xfrm rot="16200000">
              <a:off x="13251937" y="896327"/>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药品</a:t>
              </a:r>
              <a:r>
                <a:rPr lang="zh-CN" altLang="en-US" sz="1100" b="1">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基本信息</a:t>
              </a:r>
              <a:endParaRPr lang="en-US" altLang="zh-CN"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圆顶角 10"/>
            <p:cNvSpPr/>
            <p:nvPr/>
          </p:nvSpPr>
          <p:spPr>
            <a:xfrm rot="16200000">
              <a:off x="13251971" y="1875749"/>
              <a:ext cx="966596" cy="484103"/>
            </a:xfrm>
            <a:prstGeom prst="round2SameRect">
              <a:avLst>
                <a:gd name="adj1" fmla="val 35655"/>
                <a:gd name="adj2" fmla="val 0"/>
              </a:avLst>
            </a:prstGeom>
            <a:solidFill>
              <a:srgbClr val="00AAA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安全性</a:t>
              </a:r>
            </a:p>
          </p:txBody>
        </p:sp>
        <p:sp>
          <p:nvSpPr>
            <p:cNvPr id="12" name="矩形: 圆顶角 11"/>
            <p:cNvSpPr/>
            <p:nvPr/>
          </p:nvSpPr>
          <p:spPr>
            <a:xfrm rot="16200000">
              <a:off x="13251985" y="2855171"/>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有效性</a:t>
              </a:r>
            </a:p>
          </p:txBody>
        </p:sp>
        <p:sp>
          <p:nvSpPr>
            <p:cNvPr id="13" name="矩形: 圆顶角 12"/>
            <p:cNvSpPr/>
            <p:nvPr/>
          </p:nvSpPr>
          <p:spPr>
            <a:xfrm rot="16200000">
              <a:off x="13252044" y="3834594"/>
              <a:ext cx="966596" cy="484105"/>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创新性</a:t>
              </a:r>
            </a:p>
          </p:txBody>
        </p:sp>
        <p:sp>
          <p:nvSpPr>
            <p:cNvPr id="14" name="矩形: 圆顶角 13"/>
            <p:cNvSpPr/>
            <p:nvPr/>
          </p:nvSpPr>
          <p:spPr>
            <a:xfrm rot="16200000">
              <a:off x="13252016" y="4814014"/>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公平性</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7"/>
          <p:cNvSpPr>
            <a:spLocks noGrp="1"/>
          </p:cNvSpPr>
          <p:nvPr>
            <p:ph type="title"/>
          </p:nvPr>
        </p:nvSpPr>
        <p:spPr/>
        <p:txBody>
          <a:bodyPr vert="horz" lIns="91440" tIns="45720" rIns="91440" bIns="45720" rtlCol="0" anchor="ctr">
            <a:noAutofit/>
          </a:bodyPr>
          <a:lstStyle/>
          <a:p>
            <a:pPr>
              <a:lnSpc>
                <a:spcPct val="120000"/>
              </a:lnSpc>
              <a:spcBef>
                <a:spcPts val="0"/>
              </a:spcBef>
            </a:pPr>
            <a:r>
              <a:rPr lang="zh-CN" altLang="en-US" sz="2400" dirty="0">
                <a:ea typeface="微软雅黑" panose="020B0503020204020204" pitchFamily="34" charset="-122"/>
                <a:cs typeface="+mj-ea"/>
                <a:sym typeface="Arial" panose="020B0604020202020204" pitchFamily="34" charset="0"/>
              </a:rPr>
              <a:t>非劣效研究：在日本和东亚人群中，</a:t>
            </a:r>
            <a:r>
              <a:rPr lang="zh-CN" altLang="en-US" sz="2400" dirty="0">
                <a:solidFill>
                  <a:srgbClr val="C00000"/>
                </a:solidFill>
                <a:ea typeface="微软雅黑" panose="020B0503020204020204" pitchFamily="34" charset="-122"/>
                <a:cs typeface="+mj-ea"/>
                <a:sym typeface="Arial" panose="020B0604020202020204" pitchFamily="34" charset="0"/>
              </a:rPr>
              <a:t>依伏卡塞显著降低患者血清iPTH水平</a:t>
            </a:r>
            <a:r>
              <a:rPr lang="zh-CN" altLang="en-US" sz="2400" dirty="0">
                <a:ea typeface="微软雅黑" panose="020B0503020204020204" pitchFamily="34" charset="-122"/>
                <a:cs typeface="+mj-ea"/>
                <a:sym typeface="Arial" panose="020B0604020202020204" pitchFamily="34" charset="0"/>
              </a:rPr>
              <a:t>，</a:t>
            </a:r>
            <a:r>
              <a:rPr lang="zh-CN" altLang="en-US" sz="2400" dirty="0">
                <a:solidFill>
                  <a:srgbClr val="C00000"/>
                </a:solidFill>
                <a:ea typeface="微软雅黑" panose="020B0503020204020204" pitchFamily="34" charset="-122"/>
                <a:cs typeface="+mj-ea"/>
                <a:sym typeface="Arial" panose="020B0604020202020204" pitchFamily="34" charset="0"/>
              </a:rPr>
              <a:t>疗效与西那卡塞相当</a:t>
            </a:r>
          </a:p>
        </p:txBody>
      </p:sp>
      <p:sp>
        <p:nvSpPr>
          <p:cNvPr id="24" name="矩形: 对角圆角 23"/>
          <p:cNvSpPr/>
          <p:nvPr/>
        </p:nvSpPr>
        <p:spPr>
          <a:xfrm>
            <a:off x="5989007" y="5408793"/>
            <a:ext cx="5017357" cy="539013"/>
          </a:xfrm>
          <a:prstGeom prst="round2DiagRect">
            <a:avLst>
              <a:gd name="adj1" fmla="val 7938"/>
              <a:gd name="adj2" fmla="val 0"/>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3889327" y="4712672"/>
            <a:ext cx="2820084" cy="1297737"/>
            <a:chOff x="3947692" y="4070467"/>
            <a:chExt cx="2820084" cy="1313280"/>
          </a:xfrm>
        </p:grpSpPr>
        <p:grpSp>
          <p:nvGrpSpPr>
            <p:cNvPr id="29" name="组合 28"/>
            <p:cNvGrpSpPr/>
            <p:nvPr/>
          </p:nvGrpSpPr>
          <p:grpSpPr>
            <a:xfrm rot="10800000">
              <a:off x="3947692" y="4070467"/>
              <a:ext cx="2820084" cy="1313280"/>
              <a:chOff x="6992640" y="3419682"/>
              <a:chExt cx="3372536" cy="1707543"/>
            </a:xfrm>
          </p:grpSpPr>
          <p:sp>
            <p:nvSpPr>
              <p:cNvPr id="49" name="箭头: 五边形 48"/>
              <p:cNvSpPr/>
              <p:nvPr/>
            </p:nvSpPr>
            <p:spPr>
              <a:xfrm rot="16200000">
                <a:off x="6915700" y="3714766"/>
                <a:ext cx="1707541" cy="1117374"/>
              </a:xfrm>
              <a:prstGeom prst="homePlate">
                <a:avLst>
                  <a:gd name="adj" fmla="val 202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50" name="直接连接符 49"/>
              <p:cNvCxnSpPr/>
              <p:nvPr/>
            </p:nvCxnSpPr>
            <p:spPr>
              <a:xfrm>
                <a:off x="6992640" y="5127223"/>
                <a:ext cx="155366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箭头: 五边形 51"/>
              <p:cNvSpPr/>
              <p:nvPr/>
            </p:nvSpPr>
            <p:spPr>
              <a:xfrm rot="16200000">
                <a:off x="8897585" y="3919311"/>
                <a:ext cx="1394735" cy="1021091"/>
              </a:xfrm>
              <a:prstGeom prst="homePlate">
                <a:avLst>
                  <a:gd name="adj" fmla="val 20280"/>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54" name="直接连接符 53"/>
              <p:cNvCxnSpPr/>
              <p:nvPr/>
            </p:nvCxnSpPr>
            <p:spPr>
              <a:xfrm>
                <a:off x="8824725" y="5127225"/>
                <a:ext cx="15404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4108325" y="4537500"/>
              <a:ext cx="998597" cy="43286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a:ln>
                    <a:noFill/>
                  </a:ln>
                  <a:effectLst/>
                  <a:uLnTx/>
                  <a:uFillTx/>
                  <a:latin typeface="Arial" panose="020B0604020202020204" pitchFamily="34" charset="0"/>
                  <a:ea typeface="微软雅黑" panose="020B0503020204020204" pitchFamily="34" charset="-122"/>
                  <a:sym typeface="Arial" panose="020B0604020202020204" pitchFamily="34" charset="0"/>
                </a:rPr>
                <a:t>30.2%</a:t>
              </a:r>
              <a:endPar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a:off x="4073548" y="4133081"/>
              <a:ext cx="1068151" cy="33287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西那卡塞</a:t>
              </a:r>
              <a:endParaRPr kumimoji="0" lang="zh-CN" altLang="en-US" sz="1400" b="1"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5" name="文本框 44"/>
            <p:cNvSpPr txBox="1"/>
            <p:nvPr/>
          </p:nvSpPr>
          <p:spPr>
            <a:xfrm>
              <a:off x="5629501" y="4537500"/>
              <a:ext cx="1005176" cy="43286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34.7%</a:t>
              </a:r>
              <a:endPar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46"/>
            <p:cNvSpPr txBox="1"/>
            <p:nvPr/>
          </p:nvSpPr>
          <p:spPr>
            <a:xfrm>
              <a:off x="5584258" y="4133081"/>
              <a:ext cx="1077389" cy="33287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依伏卡塞</a:t>
              </a:r>
              <a:endParaRPr kumimoji="0" lang="zh-CN" altLang="en-US" sz="1400" b="1" i="0" u="none" strike="noStrike" kern="1200" cap="none" spc="0" normalizeH="0" baseline="3000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文本框 59"/>
          <p:cNvSpPr txBox="1"/>
          <p:nvPr/>
        </p:nvSpPr>
        <p:spPr>
          <a:xfrm>
            <a:off x="3799553" y="4100188"/>
            <a:ext cx="2995958" cy="481094"/>
          </a:xfrm>
          <a:prstGeom prst="rect">
            <a:avLst/>
          </a:prstGeom>
          <a:noFill/>
        </p:spPr>
        <p:txBody>
          <a:bodyPr wrap="square" rtlCol="0">
            <a:spAutoFit/>
          </a:bodyPr>
          <a:lstStyle/>
          <a:p>
            <a:pPr algn="ctr">
              <a:lnSpc>
                <a:spcPct val="120000"/>
              </a:lnSpc>
            </a:pPr>
            <a:r>
              <a:rPr lang="zh-CN" altLang="en-US" sz="1100" b="1" dirty="0">
                <a:latin typeface="Arial" panose="020B0604020202020204" pitchFamily="34" charset="0"/>
                <a:ea typeface="微软雅黑" panose="020B0503020204020204" pitchFamily="34" charset="-122"/>
                <a:sym typeface="Arial" panose="020B0604020202020204" pitchFamily="34" charset="0"/>
              </a:rPr>
              <a:t>组间差异：</a:t>
            </a:r>
            <a:r>
              <a:rPr lang="en-US" altLang="zh-CN" sz="1100" b="1" dirty="0">
                <a:latin typeface="Arial" panose="020B0604020202020204" pitchFamily="34" charset="0"/>
                <a:ea typeface="微软雅黑" panose="020B0503020204020204" pitchFamily="34" charset="-122"/>
                <a:sym typeface="Arial" panose="020B0604020202020204" pitchFamily="34" charset="0"/>
              </a:rPr>
              <a:t>-4.4%(95%CI</a:t>
            </a:r>
            <a:r>
              <a:rPr lang="zh-CN" altLang="en-US" sz="1100" b="1" dirty="0">
                <a:latin typeface="Arial" panose="020B0604020202020204" pitchFamily="34" charset="0"/>
                <a:ea typeface="微软雅黑" panose="020B0503020204020204" pitchFamily="34" charset="-122"/>
                <a:sym typeface="Arial" panose="020B0604020202020204" pitchFamily="34" charset="0"/>
              </a:rPr>
              <a:t>：</a:t>
            </a:r>
            <a:r>
              <a:rPr lang="en-US" altLang="zh-CN" sz="1100" b="1" dirty="0">
                <a:latin typeface="Arial" panose="020B0604020202020204" pitchFamily="34" charset="0"/>
                <a:ea typeface="微软雅黑" panose="020B0503020204020204" pitchFamily="34" charset="-122"/>
                <a:sym typeface="Arial" panose="020B0604020202020204" pitchFamily="34" charset="0"/>
              </a:rPr>
              <a:t>-13.1%~4.3%)</a:t>
            </a:r>
          </a:p>
          <a:p>
            <a:pPr algn="ctr">
              <a:lnSpc>
                <a:spcPct val="120000"/>
              </a:lnSpc>
            </a:pPr>
            <a:r>
              <a:rPr lang="zh-CN" altLang="en-US" sz="1100" b="1" dirty="0">
                <a:solidFill>
                  <a:srgbClr val="C00000"/>
                </a:solidFill>
                <a:latin typeface="Arial" panose="020B0604020202020204" pitchFamily="34" charset="0"/>
                <a:ea typeface="微软雅黑" panose="020B0503020204020204" pitchFamily="34" charset="-122"/>
                <a:sym typeface="Arial" panose="020B0604020202020204" pitchFamily="34" charset="0"/>
              </a:rPr>
              <a:t>低于</a:t>
            </a:r>
            <a:r>
              <a:rPr lang="en-US" altLang="zh-CN" sz="1100" b="1" dirty="0">
                <a:solidFill>
                  <a:srgbClr val="C00000"/>
                </a:solidFill>
                <a:latin typeface="Arial" panose="020B0604020202020204" pitchFamily="34" charset="0"/>
                <a:ea typeface="微软雅黑" panose="020B0503020204020204" pitchFamily="34" charset="-122"/>
                <a:sym typeface="Arial" panose="020B0604020202020204" pitchFamily="34" charset="0"/>
              </a:rPr>
              <a:t>15%</a:t>
            </a:r>
            <a:r>
              <a:rPr lang="zh-CN" altLang="en-US" sz="1100" b="1" dirty="0">
                <a:solidFill>
                  <a:srgbClr val="C00000"/>
                </a:solidFill>
                <a:latin typeface="Arial" panose="020B0604020202020204" pitchFamily="34" charset="0"/>
                <a:ea typeface="微软雅黑" panose="020B0503020204020204" pitchFamily="34" charset="-122"/>
                <a:sym typeface="Arial" panose="020B0604020202020204" pitchFamily="34" charset="0"/>
              </a:rPr>
              <a:t>的非劣效性界值</a:t>
            </a:r>
            <a:r>
              <a:rPr lang="zh-CN" altLang="en-US" sz="1100" b="1" dirty="0">
                <a:latin typeface="Arial" panose="020B0604020202020204" pitchFamily="34" charset="0"/>
                <a:ea typeface="微软雅黑" panose="020B0503020204020204" pitchFamily="34" charset="-122"/>
                <a:sym typeface="Arial" panose="020B0604020202020204" pitchFamily="34" charset="0"/>
              </a:rPr>
              <a:t>，</a:t>
            </a:r>
            <a:r>
              <a:rPr lang="en-US" altLang="zh-CN" sz="1100" b="1" dirty="0">
                <a:latin typeface="Arial" panose="020B0604020202020204" pitchFamily="34" charset="0"/>
                <a:ea typeface="微软雅黑" panose="020B0503020204020204" pitchFamily="34" charset="-122"/>
                <a:sym typeface="Arial" panose="020B0604020202020204" pitchFamily="34" charset="0"/>
              </a:rPr>
              <a:t>P</a:t>
            </a:r>
            <a:r>
              <a:rPr lang="zh-CN" altLang="en-US" sz="1100" b="1" dirty="0">
                <a:latin typeface="Arial" panose="020B0604020202020204" pitchFamily="34" charset="0"/>
                <a:ea typeface="微软雅黑" panose="020B0503020204020204" pitchFamily="34" charset="-122"/>
                <a:sym typeface="Arial" panose="020B0604020202020204" pitchFamily="34" charset="0"/>
              </a:rPr>
              <a:t>＜</a:t>
            </a:r>
            <a:r>
              <a:rPr lang="en-US" altLang="zh-CN" sz="1100" b="1" dirty="0">
                <a:latin typeface="Arial" panose="020B0604020202020204" pitchFamily="34" charset="0"/>
                <a:ea typeface="微软雅黑" panose="020B0503020204020204" pitchFamily="34" charset="-122"/>
                <a:sym typeface="Arial" panose="020B0604020202020204" pitchFamily="34" charset="0"/>
              </a:rPr>
              <a:t>0.001</a:t>
            </a:r>
            <a:endParaRPr lang="zh-CN" altLang="en-US" sz="11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文本框 73"/>
          <p:cNvSpPr txBox="1"/>
          <p:nvPr/>
        </p:nvSpPr>
        <p:spPr>
          <a:xfrm>
            <a:off x="3673744" y="1353354"/>
            <a:ext cx="3071431" cy="481094"/>
          </a:xfrm>
          <a:prstGeom prst="rect">
            <a:avLst/>
          </a:prstGeom>
          <a:noFill/>
        </p:spPr>
        <p:txBody>
          <a:bodyPr wrap="square" rtlCol="0">
            <a:spAutoFit/>
          </a:bodyPr>
          <a:lstStyle/>
          <a:p>
            <a:pPr algn="ctr">
              <a:lnSpc>
                <a:spcPct val="120000"/>
              </a:lnSpc>
            </a:pPr>
            <a:r>
              <a:rPr lang="zh-CN" altLang="en-US" sz="1100" b="1" dirty="0">
                <a:latin typeface="Arial" panose="020B0604020202020204" pitchFamily="34" charset="0"/>
                <a:ea typeface="微软雅黑" panose="020B0503020204020204" pitchFamily="34" charset="-122"/>
                <a:sym typeface="Arial" panose="020B0604020202020204" pitchFamily="34" charset="0"/>
              </a:rPr>
              <a:t>组间差异：</a:t>
            </a:r>
            <a:r>
              <a:rPr lang="en-US" altLang="zh-CN" sz="1100" b="1" dirty="0">
                <a:latin typeface="Arial" panose="020B0604020202020204" pitchFamily="34" charset="0"/>
                <a:ea typeface="微软雅黑" panose="020B0503020204020204" pitchFamily="34" charset="-122"/>
                <a:sym typeface="Arial" panose="020B0604020202020204" pitchFamily="34" charset="0"/>
              </a:rPr>
              <a:t>-4.0%(95%CI</a:t>
            </a:r>
            <a:r>
              <a:rPr lang="zh-CN" altLang="en-US" sz="1100" b="1" dirty="0">
                <a:latin typeface="Arial" panose="020B0604020202020204" pitchFamily="34" charset="0"/>
                <a:ea typeface="微软雅黑" panose="020B0503020204020204" pitchFamily="34" charset="-122"/>
                <a:sym typeface="Arial" panose="020B0604020202020204" pitchFamily="34" charset="0"/>
              </a:rPr>
              <a:t> ：</a:t>
            </a:r>
            <a:r>
              <a:rPr lang="en-US" altLang="zh-CN" sz="1100" b="1" dirty="0">
                <a:latin typeface="Arial" panose="020B0604020202020204" pitchFamily="34" charset="0"/>
                <a:ea typeface="微软雅黑" panose="020B0503020204020204" pitchFamily="34" charset="-122"/>
                <a:sym typeface="Arial" panose="020B0604020202020204" pitchFamily="34" charset="0"/>
              </a:rPr>
              <a:t>-11.4%~3.5%)</a:t>
            </a:r>
            <a:endParaRPr lang="en-US" altLang="zh-CN" sz="11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zh-CN" altLang="en-US" sz="1100" b="1" dirty="0">
                <a:solidFill>
                  <a:srgbClr val="C00000"/>
                </a:solidFill>
                <a:latin typeface="Arial" panose="020B0604020202020204" pitchFamily="34" charset="0"/>
                <a:ea typeface="微软雅黑" panose="020B0503020204020204" pitchFamily="34" charset="-122"/>
                <a:sym typeface="Arial" panose="020B0604020202020204" pitchFamily="34" charset="0"/>
              </a:rPr>
              <a:t>高于</a:t>
            </a:r>
            <a:r>
              <a:rPr lang="en-US" altLang="zh-CN" sz="1100" b="1" dirty="0">
                <a:solidFill>
                  <a:srgbClr val="C00000"/>
                </a:solidFill>
                <a:latin typeface="Arial" panose="020B0604020202020204" pitchFamily="34" charset="0"/>
                <a:ea typeface="微软雅黑" panose="020B0503020204020204" pitchFamily="34" charset="-122"/>
                <a:sym typeface="Arial" panose="020B0604020202020204" pitchFamily="34" charset="0"/>
              </a:rPr>
              <a:t>-15%</a:t>
            </a:r>
            <a:r>
              <a:rPr lang="zh-CN" altLang="en-US" sz="1100" b="1" dirty="0">
                <a:solidFill>
                  <a:srgbClr val="C00000"/>
                </a:solidFill>
                <a:latin typeface="Arial" panose="020B0604020202020204" pitchFamily="34" charset="0"/>
                <a:ea typeface="微软雅黑" panose="020B0503020204020204" pitchFamily="34" charset="-122"/>
                <a:sym typeface="Arial" panose="020B0604020202020204" pitchFamily="34" charset="0"/>
              </a:rPr>
              <a:t>的非劣效性界值</a:t>
            </a:r>
            <a:r>
              <a:rPr lang="zh-CN" altLang="en-US" sz="1100" b="1" dirty="0">
                <a:latin typeface="Arial" panose="020B0604020202020204" pitchFamily="34" charset="0"/>
                <a:ea typeface="微软雅黑" panose="020B0503020204020204" pitchFamily="34" charset="-122"/>
                <a:sym typeface="Arial" panose="020B0604020202020204" pitchFamily="34" charset="0"/>
              </a:rPr>
              <a:t>，</a:t>
            </a:r>
            <a:r>
              <a:rPr lang="en-US" altLang="zh-CN" sz="1100" b="1" dirty="0">
                <a:latin typeface="Arial" panose="020B0604020202020204" pitchFamily="34" charset="0"/>
                <a:ea typeface="微软雅黑" panose="020B0503020204020204" pitchFamily="34" charset="-122"/>
                <a:sym typeface="Arial" panose="020B0604020202020204" pitchFamily="34" charset="0"/>
              </a:rPr>
              <a:t>P=0.002</a:t>
            </a:r>
            <a:endParaRPr lang="en-US" altLang="zh-CN" sz="11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76" name="图表 75"/>
          <p:cNvGraphicFramePr/>
          <p:nvPr/>
        </p:nvGraphicFramePr>
        <p:xfrm>
          <a:off x="3787165" y="1939191"/>
          <a:ext cx="3071431" cy="1494608"/>
        </p:xfrm>
        <a:graphic>
          <a:graphicData uri="http://schemas.openxmlformats.org/drawingml/2006/chart">
            <c:chart xmlns:c="http://schemas.openxmlformats.org/drawingml/2006/chart" xmlns:r="http://schemas.openxmlformats.org/officeDocument/2006/relationships" r:id="rId2"/>
          </a:graphicData>
        </a:graphic>
      </p:graphicFrame>
      <p:sp>
        <p:nvSpPr>
          <p:cNvPr id="78" name="文本框 77"/>
          <p:cNvSpPr txBox="1"/>
          <p:nvPr/>
        </p:nvSpPr>
        <p:spPr>
          <a:xfrm>
            <a:off x="6328663" y="6095680"/>
            <a:ext cx="5142445" cy="227370"/>
          </a:xfrm>
          <a:prstGeom prst="rect">
            <a:avLst/>
          </a:prstGeom>
          <a:noFill/>
        </p:spPr>
        <p:txBody>
          <a:bodyPr wrap="square" rtlCol="0">
            <a:spAutoFit/>
          </a:bodyPr>
          <a:lstStyle/>
          <a:p>
            <a:pPr algn="r">
              <a:lnSpc>
                <a:spcPct val="120000"/>
              </a:lnSpc>
            </a:pP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iPTH</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：全段甲状旁腺激素</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矩形: 圆角 106"/>
          <p:cNvSpPr/>
          <p:nvPr/>
        </p:nvSpPr>
        <p:spPr>
          <a:xfrm>
            <a:off x="665480" y="1027660"/>
            <a:ext cx="10762469" cy="2416384"/>
          </a:xfrm>
          <a:prstGeom prst="roundRect">
            <a:avLst>
              <a:gd name="adj" fmla="val 4861"/>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矩形: 圆角 107"/>
          <p:cNvSpPr/>
          <p:nvPr/>
        </p:nvSpPr>
        <p:spPr>
          <a:xfrm>
            <a:off x="665480" y="3714765"/>
            <a:ext cx="10762469" cy="2374770"/>
          </a:xfrm>
          <a:prstGeom prst="roundRect">
            <a:avLst>
              <a:gd name="adj" fmla="val 4861"/>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箭头: 五边形 108"/>
          <p:cNvSpPr/>
          <p:nvPr/>
        </p:nvSpPr>
        <p:spPr>
          <a:xfrm>
            <a:off x="654035" y="1020795"/>
            <a:ext cx="2352813" cy="2442800"/>
          </a:xfrm>
          <a:prstGeom prst="homePlate">
            <a:avLst>
              <a:gd name="adj" fmla="val 19245"/>
            </a:avLst>
          </a:prstGeom>
          <a:solidFill>
            <a:srgbClr val="D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A540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箭头: 五边形 109"/>
          <p:cNvSpPr/>
          <p:nvPr/>
        </p:nvSpPr>
        <p:spPr>
          <a:xfrm>
            <a:off x="654036" y="3714765"/>
            <a:ext cx="2346556" cy="2442800"/>
          </a:xfrm>
          <a:prstGeom prst="homePlate">
            <a:avLst>
              <a:gd name="adj" fmla="val 19245"/>
            </a:avLst>
          </a:prstGeom>
          <a:solidFill>
            <a:srgbClr val="D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A540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矩形 27"/>
          <p:cNvSpPr/>
          <p:nvPr/>
        </p:nvSpPr>
        <p:spPr>
          <a:xfrm>
            <a:off x="764051" y="1158064"/>
            <a:ext cx="1804380" cy="2077861"/>
          </a:xfrm>
          <a:custGeom>
            <a:avLst/>
            <a:gdLst>
              <a:gd name="connsiteX0" fmla="*/ 0 w 2110845"/>
              <a:gd name="connsiteY0" fmla="*/ 327309 h 327309"/>
              <a:gd name="connsiteX1" fmla="*/ 0 w 2110845"/>
              <a:gd name="connsiteY1" fmla="*/ 0 h 327309"/>
              <a:gd name="connsiteX2" fmla="*/ 2110845 w 2110845"/>
              <a:gd name="connsiteY2" fmla="*/ 0 h 327309"/>
              <a:gd name="connsiteX3" fmla="*/ 2110845 w 2110845"/>
              <a:gd name="connsiteY3" fmla="*/ 327309 h 327309"/>
              <a:gd name="connsiteX4" fmla="*/ 0 w 2110845"/>
              <a:gd name="connsiteY4" fmla="*/ 327309 h 327309"/>
              <a:gd name="connsiteX0-1" fmla="*/ 57150 w 2110845"/>
              <a:gd name="connsiteY0-2" fmla="*/ 329691 h 329691"/>
              <a:gd name="connsiteX1-3" fmla="*/ 0 w 2110845"/>
              <a:gd name="connsiteY1-4" fmla="*/ 0 h 329691"/>
              <a:gd name="connsiteX2-5" fmla="*/ 2110845 w 2110845"/>
              <a:gd name="connsiteY2-6" fmla="*/ 0 h 329691"/>
              <a:gd name="connsiteX3-7" fmla="*/ 2110845 w 2110845"/>
              <a:gd name="connsiteY3-8" fmla="*/ 327309 h 329691"/>
              <a:gd name="connsiteX4-9" fmla="*/ 57150 w 2110845"/>
              <a:gd name="connsiteY4-10" fmla="*/ 329691 h 329691"/>
              <a:gd name="connsiteX0-11" fmla="*/ 57150 w 2110845"/>
              <a:gd name="connsiteY0-12" fmla="*/ 329691 h 329691"/>
              <a:gd name="connsiteX1-13" fmla="*/ 0 w 2110845"/>
              <a:gd name="connsiteY1-14" fmla="*/ 0 h 329691"/>
              <a:gd name="connsiteX2-15" fmla="*/ 2110845 w 2110845"/>
              <a:gd name="connsiteY2-16" fmla="*/ 0 h 329691"/>
              <a:gd name="connsiteX3-17" fmla="*/ 2048932 w 2110845"/>
              <a:gd name="connsiteY3-18" fmla="*/ 324928 h 329691"/>
              <a:gd name="connsiteX4-19" fmla="*/ 57150 w 2110845"/>
              <a:gd name="connsiteY4-20" fmla="*/ 329691 h 329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0845" h="329691">
                <a:moveTo>
                  <a:pt x="57150" y="329691"/>
                </a:moveTo>
                <a:lnTo>
                  <a:pt x="0" y="0"/>
                </a:lnTo>
                <a:lnTo>
                  <a:pt x="2110845" y="0"/>
                </a:lnTo>
                <a:lnTo>
                  <a:pt x="2048932" y="324928"/>
                </a:lnTo>
                <a:lnTo>
                  <a:pt x="57150" y="329691"/>
                </a:lnTo>
                <a:close/>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b="1" i="0" u="none" strike="noStrike" kern="1200" baseline="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日本头对头研究</a:t>
            </a:r>
            <a:r>
              <a:rPr lang="en-US" altLang="zh-CN" sz="1600" b="1" i="0" u="none" strike="noStrike" kern="1200" baseline="300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600" b="1" i="0" u="none" strike="noStrike" kern="1200" baseline="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12" name="矩形 27"/>
          <p:cNvSpPr/>
          <p:nvPr/>
        </p:nvSpPr>
        <p:spPr>
          <a:xfrm>
            <a:off x="593339" y="4129859"/>
            <a:ext cx="2243842" cy="1718518"/>
          </a:xfrm>
          <a:custGeom>
            <a:avLst/>
            <a:gdLst>
              <a:gd name="connsiteX0" fmla="*/ 0 w 2110845"/>
              <a:gd name="connsiteY0" fmla="*/ 327309 h 327309"/>
              <a:gd name="connsiteX1" fmla="*/ 0 w 2110845"/>
              <a:gd name="connsiteY1" fmla="*/ 0 h 327309"/>
              <a:gd name="connsiteX2" fmla="*/ 2110845 w 2110845"/>
              <a:gd name="connsiteY2" fmla="*/ 0 h 327309"/>
              <a:gd name="connsiteX3" fmla="*/ 2110845 w 2110845"/>
              <a:gd name="connsiteY3" fmla="*/ 327309 h 327309"/>
              <a:gd name="connsiteX4" fmla="*/ 0 w 2110845"/>
              <a:gd name="connsiteY4" fmla="*/ 327309 h 327309"/>
              <a:gd name="connsiteX0-1" fmla="*/ 57150 w 2110845"/>
              <a:gd name="connsiteY0-2" fmla="*/ 329691 h 329691"/>
              <a:gd name="connsiteX1-3" fmla="*/ 0 w 2110845"/>
              <a:gd name="connsiteY1-4" fmla="*/ 0 h 329691"/>
              <a:gd name="connsiteX2-5" fmla="*/ 2110845 w 2110845"/>
              <a:gd name="connsiteY2-6" fmla="*/ 0 h 329691"/>
              <a:gd name="connsiteX3-7" fmla="*/ 2110845 w 2110845"/>
              <a:gd name="connsiteY3-8" fmla="*/ 327309 h 329691"/>
              <a:gd name="connsiteX4-9" fmla="*/ 57150 w 2110845"/>
              <a:gd name="connsiteY4-10" fmla="*/ 329691 h 329691"/>
              <a:gd name="connsiteX0-11" fmla="*/ 57150 w 2110845"/>
              <a:gd name="connsiteY0-12" fmla="*/ 329691 h 329691"/>
              <a:gd name="connsiteX1-13" fmla="*/ 0 w 2110845"/>
              <a:gd name="connsiteY1-14" fmla="*/ 0 h 329691"/>
              <a:gd name="connsiteX2-15" fmla="*/ 2110845 w 2110845"/>
              <a:gd name="connsiteY2-16" fmla="*/ 0 h 329691"/>
              <a:gd name="connsiteX3-17" fmla="*/ 2048932 w 2110845"/>
              <a:gd name="connsiteY3-18" fmla="*/ 324928 h 329691"/>
              <a:gd name="connsiteX4-19" fmla="*/ 57150 w 2110845"/>
              <a:gd name="connsiteY4-20" fmla="*/ 329691 h 329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0845" h="329691">
                <a:moveTo>
                  <a:pt x="57150" y="329691"/>
                </a:moveTo>
                <a:lnTo>
                  <a:pt x="0" y="0"/>
                </a:lnTo>
                <a:lnTo>
                  <a:pt x="2110845" y="0"/>
                </a:lnTo>
                <a:lnTo>
                  <a:pt x="2048932" y="324928"/>
                </a:lnTo>
                <a:lnTo>
                  <a:pt x="57150" y="329691"/>
                </a:lnTo>
                <a:close/>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东亚</a:t>
            </a:r>
            <a:r>
              <a:rPr lang="en-US" altLang="zh-CN" sz="1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1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期临床研究</a:t>
            </a:r>
            <a:r>
              <a:rPr lang="en-US" altLang="zh-CN" sz="1600" b="1" baseline="300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2</a:t>
            </a:r>
          </a:p>
          <a:p>
            <a:pPr algn="ctr">
              <a:lnSpc>
                <a:spcPct val="120000"/>
              </a:lnSpc>
            </a:pPr>
            <a:r>
              <a:rPr lang="en-US" altLang="zh-CN" sz="1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中国人群占</a:t>
            </a:r>
            <a:r>
              <a:rPr lang="en-US" altLang="zh-CN" sz="1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79.7</a:t>
            </a:r>
            <a:r>
              <a:rPr lang="zh-CN" altLang="en-US" sz="1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400" b="1" dirty="0">
              <a:solidFill>
                <a:srgbClr val="EA5404"/>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3" name="直接连接符 112"/>
          <p:cNvCxnSpPr/>
          <p:nvPr/>
        </p:nvCxnSpPr>
        <p:spPr>
          <a:xfrm>
            <a:off x="7091677" y="1243638"/>
            <a:ext cx="0" cy="1992287"/>
          </a:xfrm>
          <a:prstGeom prst="line">
            <a:avLst/>
          </a:prstGeom>
          <a:ln w="9525">
            <a:gradFill>
              <a:gsLst>
                <a:gs pos="0">
                  <a:schemeClr val="bg1"/>
                </a:gs>
                <a:gs pos="55000">
                  <a:srgbClr val="0051A1"/>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7091677" y="3972090"/>
            <a:ext cx="0" cy="1992287"/>
          </a:xfrm>
          <a:prstGeom prst="line">
            <a:avLst/>
          </a:prstGeom>
          <a:ln w="9525">
            <a:gradFill>
              <a:gsLst>
                <a:gs pos="0">
                  <a:schemeClr val="bg1"/>
                </a:gs>
                <a:gs pos="55000">
                  <a:srgbClr val="0051A1"/>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nvGrpSpPr>
          <p:cNvPr id="142" name="组合 141"/>
          <p:cNvGrpSpPr/>
          <p:nvPr/>
        </p:nvGrpSpPr>
        <p:grpSpPr>
          <a:xfrm>
            <a:off x="3158034" y="936512"/>
            <a:ext cx="3597883" cy="465371"/>
            <a:chOff x="7164187" y="1203872"/>
            <a:chExt cx="4118369" cy="439151"/>
          </a:xfrm>
          <a:solidFill>
            <a:schemeClr val="accent3"/>
          </a:solidFill>
        </p:grpSpPr>
        <p:sp>
          <p:nvSpPr>
            <p:cNvPr id="143" name="i$ḷïḋè"/>
            <p:cNvSpPr/>
            <p:nvPr/>
          </p:nvSpPr>
          <p:spPr bwMode="auto">
            <a:xfrm rot="5400000" flipH="1" flipV="1">
              <a:off x="9176510" y="-808445"/>
              <a:ext cx="93723" cy="4118369"/>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ïṥľiḓe"/>
            <p:cNvSpPr/>
            <p:nvPr/>
          </p:nvSpPr>
          <p:spPr bwMode="auto">
            <a:xfrm rot="5400000" flipH="1" flipV="1">
              <a:off x="9010845" y="-540009"/>
              <a:ext cx="439151" cy="3926914"/>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5" name="组合 144"/>
          <p:cNvGrpSpPr/>
          <p:nvPr/>
        </p:nvGrpSpPr>
        <p:grpSpPr>
          <a:xfrm>
            <a:off x="3255309" y="3597969"/>
            <a:ext cx="3597883" cy="531889"/>
            <a:chOff x="7226212" y="3833778"/>
            <a:chExt cx="4118369" cy="439151"/>
          </a:xfrm>
          <a:solidFill>
            <a:schemeClr val="accent3"/>
          </a:solidFill>
        </p:grpSpPr>
        <p:sp>
          <p:nvSpPr>
            <p:cNvPr id="146" name="i$ḷïḋè"/>
            <p:cNvSpPr/>
            <p:nvPr/>
          </p:nvSpPr>
          <p:spPr bwMode="auto">
            <a:xfrm rot="5400000" flipH="1" flipV="1">
              <a:off x="9238535" y="1821461"/>
              <a:ext cx="93723" cy="4118369"/>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ïṥľiḓe"/>
            <p:cNvSpPr/>
            <p:nvPr/>
          </p:nvSpPr>
          <p:spPr bwMode="auto">
            <a:xfrm rot="5400000" flipH="1" flipV="1">
              <a:off x="9072870" y="2089897"/>
              <a:ext cx="439151" cy="3926914"/>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文本框 147"/>
          <p:cNvSpPr txBox="1"/>
          <p:nvPr/>
        </p:nvSpPr>
        <p:spPr>
          <a:xfrm>
            <a:off x="3619607" y="1044696"/>
            <a:ext cx="2595773" cy="369332"/>
          </a:xfrm>
          <a:prstGeom prst="rect">
            <a:avLst/>
          </a:prstGeom>
          <a:noFill/>
        </p:spPr>
        <p:txBody>
          <a:bodyPr wrap="square" rtlCol="0">
            <a:spAutoFit/>
          </a:bodyP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文本框 25"/>
          <p:cNvSpPr txBox="1"/>
          <p:nvPr/>
        </p:nvSpPr>
        <p:spPr>
          <a:xfrm>
            <a:off x="3627741" y="916251"/>
            <a:ext cx="2714710" cy="465476"/>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依伏卡塞降低</a:t>
            </a:r>
            <a:r>
              <a:rPr lang="en-US" altLang="zh-CN" sz="1200" b="1"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i</a:t>
            </a:r>
            <a:r>
              <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PTH</a:t>
            </a: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疗效</a:t>
            </a: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非</a:t>
            </a:r>
            <a:r>
              <a:rPr lang="zh-CN" altLang="en-US" sz="12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劣效于西那卡塞</a:t>
            </a:r>
          </a:p>
        </p:txBody>
      </p:sp>
      <p:sp>
        <p:nvSpPr>
          <p:cNvPr id="150" name="文本框 25"/>
          <p:cNvSpPr txBox="1"/>
          <p:nvPr/>
        </p:nvSpPr>
        <p:spPr>
          <a:xfrm>
            <a:off x="3823701" y="3634783"/>
            <a:ext cx="2510450" cy="406222"/>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依伏卡塞降低</a:t>
            </a:r>
            <a:r>
              <a:rPr lang="en-US" altLang="zh-CN" sz="1200" b="1"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i</a:t>
            </a:r>
            <a:r>
              <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PTH</a:t>
            </a: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水平疗效</a:t>
            </a: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非</a:t>
            </a:r>
            <a:r>
              <a:rPr lang="zh-CN" altLang="en-US" sz="12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劣效于西那卡塞</a:t>
            </a:r>
          </a:p>
        </p:txBody>
      </p:sp>
      <p:sp>
        <p:nvSpPr>
          <p:cNvPr id="151" name="文本框 150"/>
          <p:cNvSpPr txBox="1"/>
          <p:nvPr/>
        </p:nvSpPr>
        <p:spPr>
          <a:xfrm rot="16200000">
            <a:off x="2767668" y="2286060"/>
            <a:ext cx="1500897" cy="481094"/>
          </a:xfrm>
          <a:prstGeom prst="rect">
            <a:avLst/>
          </a:prstGeom>
          <a:noFill/>
        </p:spPr>
        <p:txBody>
          <a:bodyPr wrap="square" rtlCol="0">
            <a:spAutoFit/>
          </a:bodyPr>
          <a:lstStyle/>
          <a:p>
            <a:pPr algn="ctr">
              <a:lnSpc>
                <a:spcPct val="120000"/>
              </a:lnSpc>
            </a:pPr>
            <a:r>
              <a:rPr lang="zh-CN" altLang="en-US" sz="110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达目标全段甲状旁腺激素水平患者比例</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52" name="文本框 151"/>
          <p:cNvSpPr txBox="1"/>
          <p:nvPr/>
        </p:nvSpPr>
        <p:spPr>
          <a:xfrm rot="16200000">
            <a:off x="2767667" y="5004859"/>
            <a:ext cx="1500897" cy="481094"/>
          </a:xfrm>
          <a:prstGeom prst="rect">
            <a:avLst/>
          </a:prstGeom>
          <a:noFill/>
        </p:spPr>
        <p:txBody>
          <a:bodyPr wrap="square" rtlCol="0">
            <a:spAutoFit/>
          </a:bodyPr>
          <a:lstStyle/>
          <a:p>
            <a:pPr algn="ctr">
              <a:lnSpc>
                <a:spcPct val="120000"/>
              </a:lnSpc>
            </a:pPr>
            <a:r>
              <a:rPr lang="zh-CN" altLang="en-US" sz="110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全段甲状旁腺激素水平自基线降低百分比</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53" name="文本占位符 1"/>
          <p:cNvSpPr txBox="1"/>
          <p:nvPr/>
        </p:nvSpPr>
        <p:spPr>
          <a:xfrm>
            <a:off x="192088" y="6343953"/>
            <a:ext cx="10574337" cy="549275"/>
          </a:xfrm>
          <a:prstGeom prst="rect">
            <a:avLst/>
          </a:prstGeom>
          <a:noFill/>
          <a:ln>
            <a:noFill/>
          </a:ln>
        </p:spPr>
        <p:txBody>
          <a:bodyPr wrap="square" bIns="36000" numCol="2" rtlCol="0" anchor="ctr" anchorCtr="0">
            <a:noAutofit/>
          </a:bodyPr>
          <a:lstStyle>
            <a:defPPr rtl="0">
              <a:defRPr lang="en-US"/>
            </a:defPPr>
            <a:lvl1pPr marL="228600" indent="-228600">
              <a:lnSpc>
                <a:spcPct val="120000"/>
              </a:lnSpc>
              <a:buFont typeface="+mj-lt"/>
              <a:buAutoNum type="arabicPeriod"/>
              <a:defRPr sz="800">
                <a:solidFill>
                  <a:schemeClr val="bg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a-DK" altLang="zh-CN" dirty="0"/>
              <a:t>Fukagawa M, et al. Kidney Int. 2018 Oct;94(4):818-825.</a:t>
            </a:r>
          </a:p>
          <a:p>
            <a:r>
              <a:rPr lang="da-DK" altLang="zh-CN" dirty="0"/>
              <a:t>Zhaohui Ni, et al. Kidney Int Rep . 2023 Aug 29;8(11):2294-2306.</a:t>
            </a:r>
          </a:p>
        </p:txBody>
      </p:sp>
      <p:grpSp>
        <p:nvGrpSpPr>
          <p:cNvPr id="5" name="组合 4"/>
          <p:cNvGrpSpPr/>
          <p:nvPr/>
        </p:nvGrpSpPr>
        <p:grpSpPr>
          <a:xfrm>
            <a:off x="11988810" y="883919"/>
            <a:ext cx="203246" cy="5400415"/>
            <a:chOff x="13493183" y="655081"/>
            <a:chExt cx="484211" cy="4884283"/>
          </a:xfrm>
          <a:solidFill>
            <a:schemeClr val="bg1">
              <a:lumMod val="85000"/>
            </a:schemeClr>
          </a:solidFill>
        </p:grpSpPr>
        <p:sp>
          <p:nvSpPr>
            <p:cNvPr id="6" name="矩形: 圆顶角 5"/>
            <p:cNvSpPr/>
            <p:nvPr/>
          </p:nvSpPr>
          <p:spPr>
            <a:xfrm rot="16200000">
              <a:off x="13251937" y="896327"/>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药品基本信息</a:t>
              </a:r>
              <a:endParaRPr lang="en-US" altLang="zh-CN"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圆顶角 6"/>
            <p:cNvSpPr/>
            <p:nvPr/>
          </p:nvSpPr>
          <p:spPr>
            <a:xfrm rot="16200000">
              <a:off x="13251971" y="1875749"/>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安全性</a:t>
              </a:r>
            </a:p>
          </p:txBody>
        </p:sp>
        <p:sp>
          <p:nvSpPr>
            <p:cNvPr id="8" name="矩形: 圆顶角 7"/>
            <p:cNvSpPr/>
            <p:nvPr/>
          </p:nvSpPr>
          <p:spPr>
            <a:xfrm rot="16200000">
              <a:off x="13251985" y="2855171"/>
              <a:ext cx="966596" cy="484103"/>
            </a:xfrm>
            <a:prstGeom prst="round2SameRect">
              <a:avLst>
                <a:gd name="adj1" fmla="val 35655"/>
                <a:gd name="adj2" fmla="val 0"/>
              </a:avLst>
            </a:prstGeom>
            <a:solidFill>
              <a:srgbClr val="00AAA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有效性</a:t>
              </a:r>
            </a:p>
          </p:txBody>
        </p:sp>
        <p:sp>
          <p:nvSpPr>
            <p:cNvPr id="9" name="矩形: 圆顶角 8"/>
            <p:cNvSpPr/>
            <p:nvPr/>
          </p:nvSpPr>
          <p:spPr>
            <a:xfrm rot="16200000">
              <a:off x="13252044" y="3834594"/>
              <a:ext cx="966596" cy="484105"/>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创新性</a:t>
              </a:r>
            </a:p>
          </p:txBody>
        </p:sp>
        <p:sp>
          <p:nvSpPr>
            <p:cNvPr id="10" name="矩形: 圆顶角 9"/>
            <p:cNvSpPr/>
            <p:nvPr/>
          </p:nvSpPr>
          <p:spPr>
            <a:xfrm rot="16200000">
              <a:off x="13252016" y="4814014"/>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公平性</a:t>
              </a:r>
            </a:p>
          </p:txBody>
        </p:sp>
      </p:grpSp>
      <p:sp>
        <p:nvSpPr>
          <p:cNvPr id="11" name="文本框 10">
            <a:extLst>
              <a:ext uri="{FF2B5EF4-FFF2-40B4-BE49-F238E27FC236}">
                <a16:creationId xmlns:a16="http://schemas.microsoft.com/office/drawing/2014/main" id="{133C96FE-784A-D289-D474-D9EA6877F81B}"/>
              </a:ext>
            </a:extLst>
          </p:cNvPr>
          <p:cNvSpPr txBox="1"/>
          <p:nvPr/>
        </p:nvSpPr>
        <p:spPr>
          <a:xfrm>
            <a:off x="7271827" y="1779699"/>
            <a:ext cx="3807149" cy="1082669"/>
          </a:xfrm>
          <a:prstGeom prst="rect">
            <a:avLst/>
          </a:prstGeom>
          <a:noFill/>
        </p:spPr>
        <p:txBody>
          <a:bodyPr wrap="square">
            <a:spAutoFit/>
          </a:bodyPr>
          <a:lstStyle/>
          <a:p>
            <a:pPr algn="ctr">
              <a:lnSpc>
                <a:spcPct val="120000"/>
              </a:lnSpc>
            </a:pPr>
            <a:r>
              <a:rPr lang="zh-CN" altLang="en-US" sz="28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30周</a:t>
            </a:r>
            <a:r>
              <a:rPr lang="zh-CN" altLang="en-US" sz="2800" b="1" i="0" u="none" strike="noStrike" kern="1200" baseline="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内，依伏卡塞</a:t>
            </a:r>
            <a:r>
              <a:rPr lang="zh-CN" altLang="en-US" sz="28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疗效</a:t>
            </a:r>
            <a:r>
              <a:rPr lang="zh-CN" altLang="en-US" sz="2800" b="1" i="0" u="none" strike="noStrike" kern="1200" baseline="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与西那卡塞相当</a:t>
            </a:r>
            <a:endParaRPr lang="zh-CN" altLang="en-US" sz="2800" b="1" baseline="300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12">
            <a:extLst>
              <a:ext uri="{FF2B5EF4-FFF2-40B4-BE49-F238E27FC236}">
                <a16:creationId xmlns:a16="http://schemas.microsoft.com/office/drawing/2014/main" id="{9B223300-F9BE-3B3C-B1AB-26A1C36AB6C5}"/>
              </a:ext>
            </a:extLst>
          </p:cNvPr>
          <p:cNvSpPr txBox="1"/>
          <p:nvPr/>
        </p:nvSpPr>
        <p:spPr>
          <a:xfrm>
            <a:off x="7208680" y="4431335"/>
            <a:ext cx="4047285" cy="1082669"/>
          </a:xfrm>
          <a:prstGeom prst="rect">
            <a:avLst/>
          </a:prstGeom>
          <a:noFill/>
        </p:spPr>
        <p:txBody>
          <a:bodyPr wrap="square">
            <a:spAutoFit/>
          </a:bodyPr>
          <a:lstStyle/>
          <a:p>
            <a:pPr algn="ctr">
              <a:lnSpc>
                <a:spcPct val="120000"/>
              </a:lnSpc>
            </a:pPr>
            <a:r>
              <a:rPr lang="zh-CN" altLang="en-US" sz="28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52周内，依伏卡塞疗效与西那卡塞相当</a:t>
            </a:r>
            <a:endParaRPr lang="zh-CN" altLang="en-US" sz="2800" b="1" baseline="300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7"/>
          <p:cNvSpPr>
            <a:spLocks noGrp="1"/>
          </p:cNvSpPr>
          <p:nvPr>
            <p:ph type="title"/>
          </p:nvPr>
        </p:nvSpPr>
        <p:spPr>
          <a:xfrm>
            <a:off x="0" y="0"/>
            <a:ext cx="11039607" cy="864001"/>
          </a:xfrm>
        </p:spPr>
        <p:txBody>
          <a:bodyPr anchor="t">
            <a:noAutofit/>
          </a:bodyPr>
          <a:lstStyle/>
          <a:p>
            <a:pPr algn="l"/>
            <a:r>
              <a:rPr lang="zh-CN" altLang="en-US" sz="2400" dirty="0">
                <a:ea typeface="微软雅黑" panose="020B0503020204020204" pitchFamily="34" charset="-122"/>
                <a:sym typeface="Arial" panose="020B0604020202020204" pitchFamily="34" charset="0"/>
              </a:rPr>
              <a:t>日本</a:t>
            </a:r>
            <a:r>
              <a:rPr lang="en-US" altLang="zh-CN" dirty="0">
                <a:ea typeface="微软雅黑" panose="020B0503020204020204" pitchFamily="34" charset="-122"/>
                <a:sym typeface="Arial" panose="020B0604020202020204" pitchFamily="34" charset="0"/>
              </a:rPr>
              <a:t>Ⅲ</a:t>
            </a:r>
            <a:r>
              <a:rPr lang="zh-CN" altLang="en-US" sz="2400" dirty="0">
                <a:ea typeface="微软雅黑" panose="020B0503020204020204" pitchFamily="34" charset="-122"/>
                <a:sym typeface="Arial" panose="020B0604020202020204" pitchFamily="34" charset="0"/>
              </a:rPr>
              <a:t>期长期研究：</a:t>
            </a:r>
            <a:r>
              <a:rPr lang="zh-CN" altLang="en-US" sz="2400" dirty="0">
                <a:solidFill>
                  <a:srgbClr val="C00000"/>
                </a:solidFill>
                <a:ea typeface="微软雅黑" panose="020B0503020204020204" pitchFamily="34" charset="-122"/>
                <a:sym typeface="Arial" panose="020B0604020202020204" pitchFamily="34" charset="0"/>
              </a:rPr>
              <a:t>从西那卡塞转换为</a:t>
            </a:r>
            <a:r>
              <a:rPr lang="zh-CN" altLang="en-US" sz="2400" dirty="0">
                <a:solidFill>
                  <a:srgbClr val="C00000"/>
                </a:solidFill>
                <a:ea typeface="微软雅黑" panose="020B0503020204020204" pitchFamily="34" charset="-122"/>
                <a:cs typeface="+mj-ea"/>
                <a:sym typeface="Arial" panose="020B0604020202020204" pitchFamily="34" charset="0"/>
              </a:rPr>
              <a:t>依伏卡塞后</a:t>
            </a:r>
            <a:r>
              <a:rPr lang="zh-CN" altLang="en-US" sz="2400" dirty="0">
                <a:ea typeface="微软雅黑" panose="020B0503020204020204" pitchFamily="34" charset="-122"/>
                <a:cs typeface="+mj-ea"/>
                <a:sym typeface="Arial" panose="020B0604020202020204" pitchFamily="34" charset="0"/>
              </a:rPr>
              <a:t>，</a:t>
            </a:r>
            <a:r>
              <a:rPr lang="zh-CN" altLang="en-US" sz="2400" dirty="0">
                <a:ea typeface="微软雅黑" panose="020B0503020204020204" pitchFamily="34" charset="-122"/>
                <a:sym typeface="Arial" panose="020B0604020202020204" pitchFamily="34" charset="0"/>
              </a:rPr>
              <a:t>患者</a:t>
            </a:r>
            <a:r>
              <a:rPr lang="en-US" altLang="zh-CN" sz="2400" dirty="0">
                <a:solidFill>
                  <a:srgbClr val="C00000"/>
                </a:solidFill>
                <a:ea typeface="微软雅黑" panose="020B0503020204020204" pitchFamily="34" charset="-122"/>
                <a:sym typeface="Arial" panose="020B0604020202020204" pitchFamily="34" charset="0"/>
              </a:rPr>
              <a:t>iPTH</a:t>
            </a:r>
            <a:r>
              <a:rPr lang="zh-CN" altLang="en-US" sz="2400" dirty="0">
                <a:solidFill>
                  <a:srgbClr val="C00000"/>
                </a:solidFill>
                <a:ea typeface="微软雅黑" panose="020B0503020204020204" pitchFamily="34" charset="-122"/>
                <a:sym typeface="Arial" panose="020B0604020202020204" pitchFamily="34" charset="0"/>
              </a:rPr>
              <a:t>达标率提高了</a:t>
            </a:r>
            <a:r>
              <a:rPr lang="en-US" altLang="zh-CN" sz="2400" dirty="0">
                <a:solidFill>
                  <a:srgbClr val="C00000"/>
                </a:solidFill>
                <a:ea typeface="微软雅黑" panose="020B0503020204020204" pitchFamily="34" charset="-122"/>
                <a:sym typeface="Arial" panose="020B0604020202020204" pitchFamily="34" charset="0"/>
              </a:rPr>
              <a:t>43%</a:t>
            </a:r>
            <a:r>
              <a:rPr lang="zh-CN" altLang="en-US" sz="2400" dirty="0">
                <a:solidFill>
                  <a:schemeClr val="bg1"/>
                </a:solidFill>
                <a:ea typeface="微软雅黑" panose="020B0503020204020204" pitchFamily="34" charset="-122"/>
                <a:sym typeface="Arial" panose="020B0604020202020204" pitchFamily="34" charset="0"/>
              </a:rPr>
              <a:t>，具有显著统计学差异</a:t>
            </a:r>
            <a:endParaRPr lang="zh-CN" altLang="en-US" sz="2400" baseline="30000" dirty="0">
              <a:solidFill>
                <a:schemeClr val="bg1"/>
              </a:solidFill>
              <a:ea typeface="微软雅黑" panose="020B0503020204020204" pitchFamily="34" charset="-122"/>
              <a:sym typeface="Arial" panose="020B0604020202020204" pitchFamily="34" charset="0"/>
            </a:endParaRPr>
          </a:p>
        </p:txBody>
      </p:sp>
      <p:sp>
        <p:nvSpPr>
          <p:cNvPr id="62" name="圆角矩形 26"/>
          <p:cNvSpPr/>
          <p:nvPr/>
        </p:nvSpPr>
        <p:spPr>
          <a:xfrm>
            <a:off x="6101091" y="1198495"/>
            <a:ext cx="5319893" cy="4448287"/>
          </a:xfrm>
          <a:prstGeom prst="roundRect">
            <a:avLst>
              <a:gd name="adj" fmla="val 6051"/>
            </a:avLst>
          </a:prstGeom>
          <a:solidFill>
            <a:schemeClr val="bg1"/>
          </a:solidFill>
          <a:ln w="9525">
            <a:solidFill>
              <a:srgbClr val="005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1965"/>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6323445" y="2317793"/>
            <a:ext cx="4875184" cy="2933287"/>
            <a:chOff x="6315960" y="2557943"/>
            <a:chExt cx="4687466" cy="2933287"/>
          </a:xfrm>
        </p:grpSpPr>
        <p:pic>
          <p:nvPicPr>
            <p:cNvPr id="14" name="图片 1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8673" r="8348" b="8495"/>
            <a:stretch>
              <a:fillRect/>
            </a:stretch>
          </p:blipFill>
          <p:spPr>
            <a:xfrm>
              <a:off x="6657927" y="2557943"/>
              <a:ext cx="4345499" cy="2526435"/>
            </a:xfrm>
            <a:prstGeom prst="rect">
              <a:avLst/>
            </a:prstGeom>
          </p:spPr>
        </p:pic>
        <p:grpSp>
          <p:nvGrpSpPr>
            <p:cNvPr id="74" name="组合 73"/>
            <p:cNvGrpSpPr/>
            <p:nvPr/>
          </p:nvGrpSpPr>
          <p:grpSpPr>
            <a:xfrm>
              <a:off x="6315960" y="2668931"/>
              <a:ext cx="4534567" cy="2822299"/>
              <a:chOff x="11804276" y="890656"/>
              <a:chExt cx="3959767" cy="2494382"/>
            </a:xfrm>
          </p:grpSpPr>
          <p:sp>
            <p:nvSpPr>
              <p:cNvPr id="4" name="矩形 3"/>
              <p:cNvSpPr/>
              <p:nvPr/>
            </p:nvSpPr>
            <p:spPr>
              <a:xfrm>
                <a:off x="11804276" y="1544471"/>
                <a:ext cx="359581" cy="8715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rot="16200000">
                <a:off x="11418825" y="1755010"/>
                <a:ext cx="1182290" cy="232573"/>
              </a:xfrm>
              <a:prstGeom prst="rect">
                <a:avLst/>
              </a:prstGeom>
              <a:noFill/>
            </p:spPr>
            <p:txBody>
              <a:bodyPr wrap="square" rtlCol="0">
                <a:spAutoFit/>
              </a:bodyPr>
              <a:lstStyle/>
              <a:p>
                <a:r>
                  <a:rPr lang="en-US" altLang="zh-CN" sz="1200">
                    <a:latin typeface="Arial" panose="020B0604020202020204" pitchFamily="34" charset="0"/>
                    <a:ea typeface="微软雅黑" panose="020B0503020204020204" pitchFamily="34" charset="-122"/>
                    <a:sym typeface="Arial" panose="020B0604020202020204" pitchFamily="34" charset="0"/>
                  </a:rPr>
                  <a:t>iPTH(pg/mL)</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rot="2426097">
                <a:off x="12278423" y="2937929"/>
                <a:ext cx="359581" cy="3186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p:cNvSpPr txBox="1"/>
              <p:nvPr/>
            </p:nvSpPr>
            <p:spPr>
              <a:xfrm>
                <a:off x="12260838" y="2816549"/>
                <a:ext cx="538770" cy="231214"/>
              </a:xfrm>
              <a:prstGeom prst="rect">
                <a:avLst/>
              </a:prstGeom>
              <a:noFill/>
            </p:spPr>
            <p:txBody>
              <a:bodyPr wrap="square" rtlCol="0">
                <a:spAutoFit/>
              </a:bodyPr>
              <a:lstStyle/>
              <a:p>
                <a:r>
                  <a:rPr lang="zh-CN" altLang="en-US" sz="1050" dirty="0">
                    <a:latin typeface="Arial" panose="020B0604020202020204" pitchFamily="34" charset="0"/>
                    <a:ea typeface="微软雅黑" panose="020B0503020204020204" pitchFamily="34" charset="-122"/>
                    <a:sym typeface="Arial" panose="020B0604020202020204" pitchFamily="34" charset="0"/>
                  </a:rPr>
                  <a:t>基线</a:t>
                </a:r>
              </a:p>
            </p:txBody>
          </p:sp>
          <p:sp>
            <p:nvSpPr>
              <p:cNvPr id="15" name="矩形 14"/>
              <p:cNvSpPr/>
              <p:nvPr/>
            </p:nvSpPr>
            <p:spPr>
              <a:xfrm rot="5400000">
                <a:off x="13952850" y="2769479"/>
                <a:ext cx="359581" cy="8715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13667439" y="3025457"/>
                <a:ext cx="964406" cy="272017"/>
              </a:xfrm>
              <a:prstGeom prst="rect">
                <a:avLst/>
              </a:prstGeom>
              <a:noFill/>
            </p:spPr>
            <p:txBody>
              <a:bodyPr wrap="square" rtlCol="0">
                <a:spAutoFit/>
              </a:bodyPr>
              <a:lstStyle/>
              <a:p>
                <a:pPr algn="ctr"/>
                <a:r>
                  <a:rPr lang="zh-CN" altLang="en-US" sz="1400" dirty="0">
                    <a:latin typeface="Arial" panose="020B0604020202020204" pitchFamily="34" charset="0"/>
                    <a:ea typeface="微软雅黑" panose="020B0503020204020204" pitchFamily="34" charset="-122"/>
                    <a:sym typeface="Arial" panose="020B0604020202020204" pitchFamily="34" charset="0"/>
                  </a:rPr>
                  <a:t>周</a:t>
                </a:r>
              </a:p>
            </p:txBody>
          </p:sp>
          <p:sp>
            <p:nvSpPr>
              <p:cNvPr id="17" name="矩形 16"/>
              <p:cNvSpPr/>
              <p:nvPr/>
            </p:nvSpPr>
            <p:spPr>
              <a:xfrm rot="5400000">
                <a:off x="12887527" y="762721"/>
                <a:ext cx="245879" cy="6241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rot="5400000">
                <a:off x="13664257" y="877129"/>
                <a:ext cx="307778"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rot="5400000">
                <a:off x="14373815" y="846350"/>
                <a:ext cx="225344"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p:cNvSpPr/>
              <p:nvPr/>
            </p:nvSpPr>
            <p:spPr>
              <a:xfrm rot="5400000">
                <a:off x="15093117" y="825472"/>
                <a:ext cx="225344"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文本框 69"/>
              <p:cNvSpPr txBox="1"/>
              <p:nvPr/>
            </p:nvSpPr>
            <p:spPr>
              <a:xfrm>
                <a:off x="12696677" y="890656"/>
                <a:ext cx="729921" cy="353622"/>
              </a:xfrm>
              <a:prstGeom prst="rect">
                <a:avLst/>
              </a:prstGeom>
              <a:noFill/>
            </p:spPr>
            <p:txBody>
              <a:bodyPr wrap="square" rtlCol="0">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未使用</a:t>
                </a:r>
                <a:endParaRPr lang="en-US" altLang="zh-CN" sz="1000" dirty="0">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latin typeface="Arial" panose="020B0604020202020204" pitchFamily="34" charset="0"/>
                    <a:ea typeface="微软雅黑" panose="020B0503020204020204" pitchFamily="34" charset="-122"/>
                    <a:sym typeface="Arial" panose="020B0604020202020204" pitchFamily="34" charset="0"/>
                  </a:rPr>
                  <a:t>西那卡赛</a:t>
                </a:r>
              </a:p>
            </p:txBody>
          </p:sp>
          <p:sp>
            <p:nvSpPr>
              <p:cNvPr id="71" name="文本框 70"/>
              <p:cNvSpPr txBox="1"/>
              <p:nvPr/>
            </p:nvSpPr>
            <p:spPr>
              <a:xfrm>
                <a:off x="13307323" y="957839"/>
                <a:ext cx="964406" cy="190412"/>
              </a:xfrm>
              <a:prstGeom prst="rect">
                <a:avLst/>
              </a:prstGeom>
              <a:noFill/>
            </p:spPr>
            <p:txBody>
              <a:bodyPr wrap="square" rtlCol="0">
                <a:spAutoFit/>
              </a:bodyPr>
              <a:lstStyle/>
              <a:p>
                <a:pPr algn="ctr"/>
                <a:r>
                  <a:rPr lang="en-US" altLang="zh-CN" sz="800" dirty="0">
                    <a:latin typeface="Arial" panose="020B0604020202020204" pitchFamily="34" charset="0"/>
                    <a:ea typeface="微软雅黑" panose="020B0503020204020204" pitchFamily="34" charset="-122"/>
                    <a:sym typeface="Arial" panose="020B0604020202020204" pitchFamily="34" charset="0"/>
                  </a:rPr>
                  <a:t>12.5-25mg</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nvSpPr>
            <p:spPr>
              <a:xfrm>
                <a:off x="14037884" y="957839"/>
                <a:ext cx="964406" cy="190412"/>
              </a:xfrm>
              <a:prstGeom prst="rect">
                <a:avLst/>
              </a:prstGeom>
              <a:noFill/>
            </p:spPr>
            <p:txBody>
              <a:bodyPr wrap="square" rtlCol="0">
                <a:spAutoFit/>
              </a:bodyPr>
              <a:lstStyle/>
              <a:p>
                <a:pPr algn="ctr"/>
                <a:r>
                  <a:rPr lang="en-US" altLang="zh-CN" sz="800" dirty="0">
                    <a:latin typeface="Arial" panose="020B0604020202020204" pitchFamily="34" charset="0"/>
                    <a:ea typeface="微软雅黑" panose="020B0503020204020204" pitchFamily="34" charset="-122"/>
                    <a:sym typeface="Arial" panose="020B0604020202020204" pitchFamily="34" charset="0"/>
                  </a:rPr>
                  <a:t>37.5-50mg</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文本框 72"/>
              <p:cNvSpPr txBox="1"/>
              <p:nvPr/>
            </p:nvSpPr>
            <p:spPr>
              <a:xfrm>
                <a:off x="14799637" y="957839"/>
                <a:ext cx="964406" cy="190412"/>
              </a:xfrm>
              <a:prstGeom prst="rect">
                <a:avLst/>
              </a:prstGeom>
              <a:noFill/>
            </p:spPr>
            <p:txBody>
              <a:bodyPr wrap="square" rtlCol="0">
                <a:spAutoFit/>
              </a:bodyPr>
              <a:lstStyle/>
              <a:p>
                <a:pPr algn="ctr"/>
                <a:r>
                  <a:rPr lang="en-US" altLang="zh-CN" sz="800" dirty="0">
                    <a:latin typeface="Arial" panose="020B0604020202020204" pitchFamily="34" charset="0"/>
                    <a:ea typeface="微软雅黑" panose="020B0503020204020204" pitchFamily="34" charset="-122"/>
                    <a:sym typeface="Arial" panose="020B0604020202020204" pitchFamily="34" charset="0"/>
                  </a:rPr>
                  <a:t>75-100mg</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8" name="圆角矩形 26"/>
          <p:cNvSpPr/>
          <p:nvPr/>
        </p:nvSpPr>
        <p:spPr>
          <a:xfrm>
            <a:off x="492206" y="1224772"/>
            <a:ext cx="5319893" cy="4422010"/>
          </a:xfrm>
          <a:prstGeom prst="roundRect">
            <a:avLst>
              <a:gd name="adj" fmla="val 6051"/>
            </a:avLst>
          </a:prstGeom>
          <a:solidFill>
            <a:schemeClr val="bg1"/>
          </a:solidFill>
          <a:ln w="9525">
            <a:solidFill>
              <a:srgbClr val="005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1965"/>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8" name="图表 17"/>
          <p:cNvGraphicFramePr/>
          <p:nvPr/>
        </p:nvGraphicFramePr>
        <p:xfrm>
          <a:off x="1225623" y="2169807"/>
          <a:ext cx="3160939" cy="1494608"/>
        </p:xfrm>
        <a:graphic>
          <a:graphicData uri="http://schemas.openxmlformats.org/drawingml/2006/chart">
            <c:chart xmlns:c="http://schemas.openxmlformats.org/drawingml/2006/chart" xmlns:r="http://schemas.openxmlformats.org/officeDocument/2006/relationships" r:id="rId4"/>
          </a:graphicData>
        </a:graphic>
      </p:graphicFrame>
      <p:sp>
        <p:nvSpPr>
          <p:cNvPr id="22" name="箭头: 上 21"/>
          <p:cNvSpPr/>
          <p:nvPr/>
        </p:nvSpPr>
        <p:spPr>
          <a:xfrm>
            <a:off x="3995737" y="1905719"/>
            <a:ext cx="1547629" cy="579519"/>
          </a:xfrm>
          <a:prstGeom prst="upArrow">
            <a:avLst>
              <a:gd name="adj1" fmla="val 73725"/>
              <a:gd name="adj2" fmla="val 50000"/>
            </a:avLst>
          </a:prstGeom>
          <a:gradFill>
            <a:gsLst>
              <a:gs pos="67000">
                <a:srgbClr val="CCEEED"/>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p:cNvSpPr txBox="1"/>
          <p:nvPr/>
        </p:nvSpPr>
        <p:spPr>
          <a:xfrm>
            <a:off x="4218263" y="2122261"/>
            <a:ext cx="1102576" cy="870944"/>
          </a:xfrm>
          <a:prstGeom prst="rect">
            <a:avLst/>
          </a:prstGeom>
          <a:noFill/>
        </p:spPr>
        <p:txBody>
          <a:bodyPr wrap="square" rtlCol="0">
            <a:spAutoFit/>
          </a:bodyPr>
          <a:lstStyle>
            <a:defPPr>
              <a:defRPr lang="zh-CN"/>
            </a:defPPr>
            <a:lvl1pPr algn="ctr">
              <a:lnSpc>
                <a:spcPct val="120000"/>
              </a:lnSpc>
              <a:defRPr sz="1200" kern="100">
                <a:effectLst/>
                <a:latin typeface="Arial" panose="020B0604020202020204" pitchFamily="34" charset="0"/>
                <a:ea typeface="微软雅黑" panose="020B0503020204020204" pitchFamily="34" charset="-122"/>
                <a:cs typeface="Times New Roman" panose="02020603050405020304" pitchFamily="18" charset="0"/>
              </a:defRPr>
            </a:lvl1pPr>
          </a:lstStyle>
          <a:p>
            <a:r>
              <a:rPr lang="en-US" altLang="zh-CN" b="1" dirty="0">
                <a:sym typeface="Arial" panose="020B0604020202020204" pitchFamily="34" charset="0"/>
              </a:rPr>
              <a:t>iPTH</a:t>
            </a:r>
            <a:r>
              <a:rPr lang="zh-CN" altLang="en-US" b="1" dirty="0">
                <a:sym typeface="Arial" panose="020B0604020202020204" pitchFamily="34" charset="0"/>
              </a:rPr>
              <a:t>达标率</a:t>
            </a:r>
            <a:endParaRPr lang="en-US" altLang="zh-CN" b="1" dirty="0">
              <a:sym typeface="Arial" panose="020B0604020202020204" pitchFamily="34" charset="0"/>
            </a:endParaRPr>
          </a:p>
          <a:p>
            <a:r>
              <a:rPr lang="zh-CN" altLang="en-US" b="1" dirty="0">
                <a:sym typeface="Arial" panose="020B0604020202020204" pitchFamily="34" charset="0"/>
              </a:rPr>
              <a:t>较基线提高</a:t>
            </a:r>
            <a:r>
              <a:rPr lang="en-US" altLang="zh-CN" sz="2000" b="1" dirty="0">
                <a:solidFill>
                  <a:srgbClr val="C00000"/>
                </a:solidFill>
                <a:sym typeface="Arial" panose="020B0604020202020204" pitchFamily="34" charset="0"/>
              </a:rPr>
              <a:t>43%</a:t>
            </a:r>
          </a:p>
        </p:txBody>
      </p:sp>
      <p:sp>
        <p:nvSpPr>
          <p:cNvPr id="20" name="文本框 19"/>
          <p:cNvSpPr txBox="1"/>
          <p:nvPr/>
        </p:nvSpPr>
        <p:spPr>
          <a:xfrm>
            <a:off x="2691764" y="2730980"/>
            <a:ext cx="854235" cy="276999"/>
          </a:xfrm>
          <a:prstGeom prst="rect">
            <a:avLst/>
          </a:prstGeom>
          <a:noFill/>
        </p:spPr>
        <p:txBody>
          <a:bodyPr wrap="square" rtlCol="0">
            <a:spAutoFit/>
          </a:bodyPr>
          <a:lstStyle/>
          <a:p>
            <a:r>
              <a:rPr lang="en-US" altLang="zh-CN"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P&lt;0.001</a:t>
            </a:r>
          </a:p>
        </p:txBody>
      </p:sp>
      <p:cxnSp>
        <p:nvCxnSpPr>
          <p:cNvPr id="23" name="直接连接符 22"/>
          <p:cNvCxnSpPr/>
          <p:nvPr/>
        </p:nvCxnSpPr>
        <p:spPr>
          <a:xfrm>
            <a:off x="3122271" y="3847944"/>
            <a:ext cx="0" cy="1416025"/>
          </a:xfrm>
          <a:prstGeom prst="line">
            <a:avLst/>
          </a:prstGeom>
          <a:ln w="9525">
            <a:gradFill>
              <a:gsLst>
                <a:gs pos="0">
                  <a:schemeClr val="bg1"/>
                </a:gs>
                <a:gs pos="55000">
                  <a:srgbClr val="0051A1"/>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56867" y="3722720"/>
            <a:ext cx="4990570" cy="0"/>
          </a:xfrm>
          <a:prstGeom prst="line">
            <a:avLst/>
          </a:prstGeom>
          <a:ln w="952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3" name="箭头: 上 32"/>
          <p:cNvSpPr/>
          <p:nvPr/>
        </p:nvSpPr>
        <p:spPr>
          <a:xfrm flipV="1">
            <a:off x="933944" y="3968907"/>
            <a:ext cx="1711273" cy="1177069"/>
          </a:xfrm>
          <a:prstGeom prst="upArrow">
            <a:avLst>
              <a:gd name="adj1" fmla="val 73725"/>
              <a:gd name="adj2" fmla="val 50000"/>
            </a:avLst>
          </a:prstGeom>
          <a:gradFill>
            <a:gsLst>
              <a:gs pos="68000">
                <a:srgbClr val="CCEEED"/>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nvSpPr>
        <p:spPr>
          <a:xfrm>
            <a:off x="1077961" y="4404028"/>
            <a:ext cx="1459108" cy="614045"/>
          </a:xfrm>
          <a:prstGeom prst="rect">
            <a:avLst/>
          </a:prstGeom>
          <a:noFill/>
        </p:spPr>
        <p:txBody>
          <a:bodyPr wrap="square" rtlCol="0">
            <a:spAutoFit/>
          </a:bodyPr>
          <a:lstStyle/>
          <a:p>
            <a:pPr marL="0" marR="0" lvl="0" algn="ctr" defTabSz="914400" rtl="0" eaLnBrk="1" fontAlgn="auto" latinLnBrk="0" hangingPunct="1">
              <a:lnSpc>
                <a:spcPct val="100000"/>
              </a:lnSpc>
              <a:spcBef>
                <a:spcPts val="0"/>
              </a:spcBef>
              <a:spcAft>
                <a:spcPts val="0"/>
              </a:spcAft>
              <a:buClrTx/>
              <a:buSzTx/>
              <a:buFontTx/>
              <a:buNone/>
              <a:defRPr/>
            </a:pPr>
            <a:r>
              <a:rPr kumimoji="0" lang="en-US" altLang="zh-CN" sz="2000" b="1"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rPr>
              <a:t>86.8</a:t>
            </a:r>
            <a:r>
              <a:rPr kumimoji="0" lang="en-US" altLang="zh-CN" sz="2000" b="1" noProof="0" dirty="0">
                <a:ln>
                  <a:noFill/>
                </a:ln>
                <a:solidFill>
                  <a:srgbClr val="00AAA5"/>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2000" b="1" i="0" u="none" strike="noStrike" kern="1200" cap="none" spc="0" normalizeH="0" baseline="0" noProof="0" dirty="0">
              <a:ln>
                <a:noFill/>
              </a:ln>
              <a:solidFill>
                <a:srgbClr val="00AAA5"/>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00AAA5"/>
                </a:solidFill>
                <a:effectLst/>
                <a:uLnTx/>
                <a:uFillTx/>
                <a:latin typeface="Arial" panose="020B0604020202020204" pitchFamily="34" charset="0"/>
                <a:ea typeface="微软雅黑" panose="020B0503020204020204" pitchFamily="34" charset="-122"/>
                <a:sym typeface="Arial" panose="020B0604020202020204" pitchFamily="34" charset="0"/>
              </a:rPr>
              <a:t>4.2%</a:t>
            </a:r>
            <a:endParaRPr kumimoji="0" lang="zh-CN" altLang="en-US" sz="1400" b="1" i="0" u="none" strike="noStrike" kern="1200" cap="none" spc="0" normalizeH="0" baseline="0" noProof="0" dirty="0">
              <a:ln>
                <a:noFill/>
              </a:ln>
              <a:solidFill>
                <a:srgbClr val="00AAA5"/>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1268982" y="4006763"/>
            <a:ext cx="107738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AAA5"/>
                </a:solidFill>
                <a:effectLst/>
                <a:uLnTx/>
                <a:uFillTx/>
                <a:latin typeface="Arial" panose="020B0604020202020204" pitchFamily="34" charset="0"/>
                <a:ea typeface="微软雅黑" panose="020B0503020204020204" pitchFamily="34" charset="-122"/>
                <a:sym typeface="Arial" panose="020B0604020202020204" pitchFamily="34" charset="0"/>
              </a:rPr>
              <a:t>依伏卡塞</a:t>
            </a:r>
            <a:endParaRPr kumimoji="0" lang="zh-CN" altLang="en-US" sz="1400" b="1" i="0" u="none" strike="noStrike" kern="1200" cap="none" spc="0" normalizeH="0" baseline="30000" noProof="0" dirty="0">
              <a:ln>
                <a:noFill/>
              </a:ln>
              <a:solidFill>
                <a:srgbClr val="00AAA5"/>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descr="igYAAB+LCAAAAAAABACtVE1vozAQ/S/e7i2qIAGW5EY+Wu2hu1UT9bLKwYUJGS2YyDZSoyr/fQeXFBMg6kq9wfMb+703Y7+xG0zYjLlsxG708QD0vc651EvkqeT5Q5FARmuPsjiA1AiKzf681UVjq+iZZyXUrCPhDygwL3MDs5lz6xDEXy3IdQy4hBhzni0xRU17E/JTPYKMQeiaqGUJI1b/TMJbd8TuZVEe6FCHnUZnMRPbgZYoUktNXc2c76y/2rOqF0VWyG7xmepb1N+7HcbwBJVcU0ZrT+lL5S70g2lAdjaGSaLnslR7qvl2d+c4URT5dHyvluDzWn58SovvTydu4PVrWSxWq9VySEtoHTAvigy46Kp575BVvqUTUCTUA3tcptZe95InSEJrmpkwmgN5bBuujErYmQaRwjXEhUiusIKK1YOPDc5poEGDVE2ArtMjyiKeM6NGRiLNzqO83vMD/CJS5e89BgOx7al7VxoJLTct0V9K2zb9c+2L/YwKXzBDfbRj74QVDoZlX3jjV7Wi6kllA6/6Siihrfzyx7Zh3+5qz8bAxV1vbEz+exa8r7Y3HmzZuG3Pv7zyVxvkDTroPh39oxxXjwQ9GAq0AeYS070WoNQHWI35BoWORELGE2gt9EQx5/HfK1F4gwPrVVFsT/8A/qLaV4oGAAA="/>
          <p:cNvGrpSpPr/>
          <p:nvPr/>
        </p:nvGrpSpPr>
        <p:grpSpPr>
          <a:xfrm>
            <a:off x="3697359" y="3883012"/>
            <a:ext cx="1392968" cy="1155327"/>
            <a:chOff x="4892353" y="2110768"/>
            <a:chExt cx="2480318" cy="2057175"/>
          </a:xfrm>
        </p:grpSpPr>
        <p:sp>
          <p:nvSpPr>
            <p:cNvPr id="35" name="ValueShape"/>
            <p:cNvSpPr/>
            <p:nvPr/>
          </p:nvSpPr>
          <p:spPr bwMode="auto">
            <a:xfrm>
              <a:off x="4892353" y="2110768"/>
              <a:ext cx="2480318" cy="1711672"/>
            </a:xfrm>
            <a:custGeom>
              <a:avLst/>
              <a:gdLst>
                <a:gd name="connsiteX0" fmla="*/ 2387520 w 2480318"/>
                <a:gd name="connsiteY0" fmla="*/ 1237865 h 1711672"/>
                <a:gd name="connsiteX1" fmla="*/ 2480318 w 2480318"/>
                <a:gd name="connsiteY1" fmla="*/ 1237865 h 1711672"/>
                <a:gd name="connsiteX2" fmla="*/ 2480318 w 2480318"/>
                <a:gd name="connsiteY2" fmla="*/ 1240074 h 1711672"/>
                <a:gd name="connsiteX3" fmla="*/ 2387520 w 2480318"/>
                <a:gd name="connsiteY3" fmla="*/ 1711672 h 1711672"/>
                <a:gd name="connsiteX4" fmla="*/ 2301350 w 2480318"/>
                <a:gd name="connsiteY4" fmla="*/ 1676330 h 1711672"/>
                <a:gd name="connsiteX5" fmla="*/ 2387520 w 2480318"/>
                <a:gd name="connsiteY5" fmla="*/ 1240074 h 1711672"/>
                <a:gd name="connsiteX6" fmla="*/ 2387520 w 2480318"/>
                <a:gd name="connsiteY6" fmla="*/ 1237865 h 1711672"/>
                <a:gd name="connsiteX7" fmla="*/ 0 w 2480318"/>
                <a:gd name="connsiteY7" fmla="*/ 1236718 h 1711672"/>
                <a:gd name="connsiteX8" fmla="*/ 91392 w 2480318"/>
                <a:gd name="connsiteY8" fmla="*/ 1236718 h 1711672"/>
                <a:gd name="connsiteX9" fmla="*/ 92798 w 2480318"/>
                <a:gd name="connsiteY9" fmla="*/ 1236718 h 1711672"/>
                <a:gd name="connsiteX10" fmla="*/ 92798 w 2480318"/>
                <a:gd name="connsiteY10" fmla="*/ 1238926 h 1711672"/>
                <a:gd name="connsiteX11" fmla="*/ 178968 w 2480318"/>
                <a:gd name="connsiteY11" fmla="*/ 1676327 h 1711672"/>
                <a:gd name="connsiteX12" fmla="*/ 93903 w 2480318"/>
                <a:gd name="connsiteY12" fmla="*/ 1711672 h 1711672"/>
                <a:gd name="connsiteX13" fmla="*/ 0 w 2480318"/>
                <a:gd name="connsiteY13" fmla="*/ 1238926 h 1711672"/>
                <a:gd name="connsiteX14" fmla="*/ 2385288 w 2480318"/>
                <a:gd name="connsiteY14" fmla="*/ 764057 h 1711672"/>
                <a:gd name="connsiteX15" fmla="*/ 2480318 w 2480318"/>
                <a:gd name="connsiteY15" fmla="*/ 1236717 h 1711672"/>
                <a:gd name="connsiteX16" fmla="*/ 2387498 w 2480318"/>
                <a:gd name="connsiteY16" fmla="*/ 1236717 h 1711672"/>
                <a:gd name="connsiteX17" fmla="*/ 2364983 w 2480318"/>
                <a:gd name="connsiteY17" fmla="*/ 1010602 h 1711672"/>
                <a:gd name="connsiteX18" fmla="*/ 2300238 w 2480318"/>
                <a:gd name="connsiteY18" fmla="*/ 799514 h 1711672"/>
                <a:gd name="connsiteX19" fmla="*/ 2349188 w 2480318"/>
                <a:gd name="connsiteY19" fmla="*/ 779177 h 1711672"/>
                <a:gd name="connsiteX20" fmla="*/ 2385098 w 2480318"/>
                <a:gd name="connsiteY20" fmla="*/ 764258 h 1711672"/>
                <a:gd name="connsiteX21" fmla="*/ 2385050 w 2480318"/>
                <a:gd name="connsiteY21" fmla="*/ 764156 h 1711672"/>
                <a:gd name="connsiteX22" fmla="*/ 95053 w 2480318"/>
                <a:gd name="connsiteY22" fmla="*/ 761763 h 1711672"/>
                <a:gd name="connsiteX23" fmla="*/ 95292 w 2480318"/>
                <a:gd name="connsiteY23" fmla="*/ 761861 h 1711672"/>
                <a:gd name="connsiteX24" fmla="*/ 95220 w 2480318"/>
                <a:gd name="connsiteY24" fmla="*/ 762010 h 1711672"/>
                <a:gd name="connsiteX25" fmla="*/ 180119 w 2480318"/>
                <a:gd name="connsiteY25" fmla="*/ 796776 h 1711672"/>
                <a:gd name="connsiteX26" fmla="*/ 181220 w 2480318"/>
                <a:gd name="connsiteY26" fmla="*/ 797227 h 1711672"/>
                <a:gd name="connsiteX27" fmla="*/ 143667 w 2480318"/>
                <a:gd name="connsiteY27" fmla="*/ 901212 h 1711672"/>
                <a:gd name="connsiteX28" fmla="*/ 92842 w 2480318"/>
                <a:gd name="connsiteY28" fmla="*/ 1236718 h 1711672"/>
                <a:gd name="connsiteX29" fmla="*/ 92798 w 2480318"/>
                <a:gd name="connsiteY29" fmla="*/ 1236718 h 1711672"/>
                <a:gd name="connsiteX30" fmla="*/ 92798 w 2480318"/>
                <a:gd name="connsiteY30" fmla="*/ 1236717 h 1711672"/>
                <a:gd name="connsiteX31" fmla="*/ 1450 w 2480318"/>
                <a:gd name="connsiteY31" fmla="*/ 1236717 h 1711672"/>
                <a:gd name="connsiteX32" fmla="*/ 0 w 2480318"/>
                <a:gd name="connsiteY32" fmla="*/ 1236717 h 1711672"/>
                <a:gd name="connsiteX33" fmla="*/ 6304 w 2480318"/>
                <a:gd name="connsiteY33" fmla="*/ 1112180 h 1711672"/>
                <a:gd name="connsiteX34" fmla="*/ 95053 w 2480318"/>
                <a:gd name="connsiteY34" fmla="*/ 761763 h 1711672"/>
                <a:gd name="connsiteX35" fmla="*/ 2116475 w 2480318"/>
                <a:gd name="connsiteY35" fmla="*/ 363100 h 1711672"/>
                <a:gd name="connsiteX36" fmla="*/ 2333021 w 2480318"/>
                <a:gd name="connsiteY36" fmla="*/ 653712 h 1711672"/>
                <a:gd name="connsiteX37" fmla="*/ 2385050 w 2480318"/>
                <a:gd name="connsiteY37" fmla="*/ 764156 h 1711672"/>
                <a:gd name="connsiteX38" fmla="*/ 2336098 w 2480318"/>
                <a:gd name="connsiteY38" fmla="*/ 784487 h 1711672"/>
                <a:gd name="connsiteX39" fmla="*/ 2300202 w 2480318"/>
                <a:gd name="connsiteY39" fmla="*/ 799396 h 1711672"/>
                <a:gd name="connsiteX40" fmla="*/ 2300238 w 2480318"/>
                <a:gd name="connsiteY40" fmla="*/ 799514 h 1711672"/>
                <a:gd name="connsiteX41" fmla="*/ 2299979 w 2480318"/>
                <a:gd name="connsiteY41" fmla="*/ 799622 h 1711672"/>
                <a:gd name="connsiteX42" fmla="*/ 2126182 w 2480318"/>
                <a:gd name="connsiteY42" fmla="*/ 510875 h 1711672"/>
                <a:gd name="connsiteX43" fmla="*/ 2051339 w 2480318"/>
                <a:gd name="connsiteY43" fmla="*/ 428397 h 1711672"/>
                <a:gd name="connsiteX44" fmla="*/ 2051443 w 2480318"/>
                <a:gd name="connsiteY44" fmla="*/ 428491 h 1711672"/>
                <a:gd name="connsiteX45" fmla="*/ 2116645 w 2480318"/>
                <a:gd name="connsiteY45" fmla="*/ 363382 h 1711672"/>
                <a:gd name="connsiteX46" fmla="*/ 2116403 w 2480318"/>
                <a:gd name="connsiteY46" fmla="*/ 363172 h 1711672"/>
                <a:gd name="connsiteX47" fmla="*/ 366122 w 2480318"/>
                <a:gd name="connsiteY47" fmla="*/ 361379 h 1711672"/>
                <a:gd name="connsiteX48" fmla="*/ 431359 w 2480318"/>
                <a:gd name="connsiteY48" fmla="*/ 426495 h 1711672"/>
                <a:gd name="connsiteX49" fmla="*/ 181466 w 2480318"/>
                <a:gd name="connsiteY49" fmla="*/ 797328 h 1711672"/>
                <a:gd name="connsiteX50" fmla="*/ 181220 w 2480318"/>
                <a:gd name="connsiteY50" fmla="*/ 797227 h 1711672"/>
                <a:gd name="connsiteX51" fmla="*/ 181263 w 2480318"/>
                <a:gd name="connsiteY51" fmla="*/ 797108 h 1711672"/>
                <a:gd name="connsiteX52" fmla="*/ 96400 w 2480318"/>
                <a:gd name="connsiteY52" fmla="*/ 762315 h 1711672"/>
                <a:gd name="connsiteX53" fmla="*/ 95292 w 2480318"/>
                <a:gd name="connsiteY53" fmla="*/ 761861 h 1711672"/>
                <a:gd name="connsiteX54" fmla="*/ 147967 w 2480318"/>
                <a:gd name="connsiteY54" fmla="*/ 651609 h 1711672"/>
                <a:gd name="connsiteX55" fmla="*/ 366122 w 2480318"/>
                <a:gd name="connsiteY55" fmla="*/ 361379 h 1711672"/>
                <a:gd name="connsiteX56" fmla="*/ 1715589 w 2480318"/>
                <a:gd name="connsiteY56" fmla="*/ 95268 h 1711672"/>
                <a:gd name="connsiteX57" fmla="*/ 1826034 w 2480318"/>
                <a:gd name="connsiteY57" fmla="*/ 147207 h 1711672"/>
                <a:gd name="connsiteX58" fmla="*/ 1979615 w 2480318"/>
                <a:gd name="connsiteY58" fmla="*/ 244878 h 1711672"/>
                <a:gd name="connsiteX59" fmla="*/ 2116403 w 2480318"/>
                <a:gd name="connsiteY59" fmla="*/ 363172 h 1711672"/>
                <a:gd name="connsiteX60" fmla="*/ 2078769 w 2480318"/>
                <a:gd name="connsiteY60" fmla="*/ 400795 h 1711672"/>
                <a:gd name="connsiteX61" fmla="*/ 2051253 w 2480318"/>
                <a:gd name="connsiteY61" fmla="*/ 428302 h 1711672"/>
                <a:gd name="connsiteX62" fmla="*/ 2051339 w 2480318"/>
                <a:gd name="connsiteY62" fmla="*/ 428397 h 1711672"/>
                <a:gd name="connsiteX63" fmla="*/ 1968870 w 2480318"/>
                <a:gd name="connsiteY63" fmla="*/ 353691 h 1711672"/>
                <a:gd name="connsiteX64" fmla="*/ 1680123 w 2480318"/>
                <a:gd name="connsiteY64" fmla="*/ 180193 h 1711672"/>
                <a:gd name="connsiteX65" fmla="*/ 1680175 w 2480318"/>
                <a:gd name="connsiteY65" fmla="*/ 180069 h 1711672"/>
                <a:gd name="connsiteX66" fmla="*/ 1680305 w 2480318"/>
                <a:gd name="connsiteY66" fmla="*/ 180116 h 1711672"/>
                <a:gd name="connsiteX67" fmla="*/ 1715134 w 2480318"/>
                <a:gd name="connsiteY67" fmla="*/ 96360 h 1711672"/>
                <a:gd name="connsiteX68" fmla="*/ 768149 w 2480318"/>
                <a:gd name="connsiteY68" fmla="*/ 92983 h 1711672"/>
                <a:gd name="connsiteX69" fmla="*/ 788530 w 2480318"/>
                <a:gd name="connsiteY69" fmla="*/ 142615 h 1711672"/>
                <a:gd name="connsiteX70" fmla="*/ 803458 w 2480318"/>
                <a:gd name="connsiteY70" fmla="*/ 178968 h 1711672"/>
                <a:gd name="connsiteX71" fmla="*/ 803602 w 2480318"/>
                <a:gd name="connsiteY71" fmla="*/ 178917 h 1711672"/>
                <a:gd name="connsiteX72" fmla="*/ 803637 w 2480318"/>
                <a:gd name="connsiteY72" fmla="*/ 179002 h 1711672"/>
                <a:gd name="connsiteX73" fmla="*/ 431176 w 2480318"/>
                <a:gd name="connsiteY73" fmla="*/ 426197 h 1711672"/>
                <a:gd name="connsiteX74" fmla="*/ 365967 w 2480318"/>
                <a:gd name="connsiteY74" fmla="*/ 361088 h 1711672"/>
                <a:gd name="connsiteX75" fmla="*/ 657540 w 2480318"/>
                <a:gd name="connsiteY75" fmla="*/ 145379 h 1711672"/>
                <a:gd name="connsiteX76" fmla="*/ 1242454 w 2480318"/>
                <a:gd name="connsiteY76" fmla="*/ 0 h 1711672"/>
                <a:gd name="connsiteX77" fmla="*/ 1366774 w 2480318"/>
                <a:gd name="connsiteY77" fmla="*/ 6302 h 1711672"/>
                <a:gd name="connsiteX78" fmla="*/ 1715687 w 2480318"/>
                <a:gd name="connsiteY78" fmla="*/ 95030 h 1711672"/>
                <a:gd name="connsiteX79" fmla="*/ 1715589 w 2480318"/>
                <a:gd name="connsiteY79" fmla="*/ 95268 h 1711672"/>
                <a:gd name="connsiteX80" fmla="*/ 1715487 w 2480318"/>
                <a:gd name="connsiteY80" fmla="*/ 95220 h 1711672"/>
                <a:gd name="connsiteX81" fmla="*/ 1680676 w 2480318"/>
                <a:gd name="connsiteY81" fmla="*/ 178865 h 1711672"/>
                <a:gd name="connsiteX82" fmla="*/ 1680175 w 2480318"/>
                <a:gd name="connsiteY82" fmla="*/ 180069 h 1711672"/>
                <a:gd name="connsiteX83" fmla="*/ 1576751 w 2480318"/>
                <a:gd name="connsiteY83" fmla="*/ 142701 h 1711672"/>
                <a:gd name="connsiteX84" fmla="*/ 1242453 w 2480318"/>
                <a:gd name="connsiteY84" fmla="*/ 92820 h 1711672"/>
                <a:gd name="connsiteX85" fmla="*/ 1242453 w 2480318"/>
                <a:gd name="connsiteY85" fmla="*/ 92798 h 1711672"/>
                <a:gd name="connsiteX86" fmla="*/ 1242454 w 2480318"/>
                <a:gd name="connsiteY86" fmla="*/ 92798 h 1711672"/>
                <a:gd name="connsiteX87" fmla="*/ 1242454 w 2480318"/>
                <a:gd name="connsiteY87" fmla="*/ 1450 h 1711672"/>
                <a:gd name="connsiteX88" fmla="*/ 1240243 w 2480318"/>
                <a:gd name="connsiteY88" fmla="*/ 0 h 1711672"/>
                <a:gd name="connsiteX89" fmla="*/ 1242453 w 2480318"/>
                <a:gd name="connsiteY89" fmla="*/ 0 h 1711672"/>
                <a:gd name="connsiteX90" fmla="*/ 1242453 w 2480318"/>
                <a:gd name="connsiteY90" fmla="*/ 91370 h 1711672"/>
                <a:gd name="connsiteX91" fmla="*/ 1242453 w 2480318"/>
                <a:gd name="connsiteY91" fmla="*/ 92798 h 1711672"/>
                <a:gd name="connsiteX92" fmla="*/ 1240243 w 2480318"/>
                <a:gd name="connsiteY92" fmla="*/ 92798 h 1711672"/>
                <a:gd name="connsiteX93" fmla="*/ 906849 w 2480318"/>
                <a:gd name="connsiteY93" fmla="*/ 142201 h 1711672"/>
                <a:gd name="connsiteX94" fmla="*/ 803602 w 2480318"/>
                <a:gd name="connsiteY94" fmla="*/ 178917 h 1711672"/>
                <a:gd name="connsiteX95" fmla="*/ 783190 w 2480318"/>
                <a:gd name="connsiteY95" fmla="*/ 129239 h 1711672"/>
                <a:gd name="connsiteX96" fmla="*/ 768270 w 2480318"/>
                <a:gd name="connsiteY96" fmla="*/ 92926 h 1711672"/>
                <a:gd name="connsiteX97" fmla="*/ 768149 w 2480318"/>
                <a:gd name="connsiteY97" fmla="*/ 92983 h 1711672"/>
                <a:gd name="connsiteX98" fmla="*/ 768073 w 2480318"/>
                <a:gd name="connsiteY98" fmla="*/ 92798 h 1711672"/>
                <a:gd name="connsiteX99" fmla="*/ 1240243 w 2480318"/>
                <a:gd name="connsiteY99" fmla="*/ 0 h 17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480318" h="1711672">
                  <a:moveTo>
                    <a:pt x="2387520" y="1237865"/>
                  </a:moveTo>
                  <a:cubicBezTo>
                    <a:pt x="2387520" y="1237865"/>
                    <a:pt x="2387520" y="1237865"/>
                    <a:pt x="2480318" y="1237865"/>
                  </a:cubicBezTo>
                  <a:cubicBezTo>
                    <a:pt x="2480318" y="1238970"/>
                    <a:pt x="2480318" y="1238970"/>
                    <a:pt x="2480318" y="1240074"/>
                  </a:cubicBezTo>
                  <a:cubicBezTo>
                    <a:pt x="2480318" y="1406845"/>
                    <a:pt x="2447176" y="1565885"/>
                    <a:pt x="2387520" y="1711672"/>
                  </a:cubicBezTo>
                  <a:cubicBezTo>
                    <a:pt x="2387520" y="1711672"/>
                    <a:pt x="2387520" y="1711672"/>
                    <a:pt x="2301350" y="1676330"/>
                  </a:cubicBezTo>
                  <a:cubicBezTo>
                    <a:pt x="2356587" y="1541588"/>
                    <a:pt x="2387520" y="1394696"/>
                    <a:pt x="2387520" y="1240074"/>
                  </a:cubicBezTo>
                  <a:cubicBezTo>
                    <a:pt x="2387520" y="1238970"/>
                    <a:pt x="2387520" y="1238970"/>
                    <a:pt x="2387520" y="1237865"/>
                  </a:cubicBezTo>
                  <a:close/>
                  <a:moveTo>
                    <a:pt x="0" y="1236718"/>
                  </a:moveTo>
                  <a:cubicBezTo>
                    <a:pt x="69632" y="1236718"/>
                    <a:pt x="87040" y="1236718"/>
                    <a:pt x="91392" y="1236718"/>
                  </a:cubicBezTo>
                  <a:lnTo>
                    <a:pt x="92798" y="1236718"/>
                  </a:lnTo>
                  <a:lnTo>
                    <a:pt x="92798" y="1238926"/>
                  </a:lnTo>
                  <a:cubicBezTo>
                    <a:pt x="92798" y="1393563"/>
                    <a:pt x="123731" y="1541572"/>
                    <a:pt x="178968" y="1676327"/>
                  </a:cubicBezTo>
                  <a:cubicBezTo>
                    <a:pt x="178968" y="1676327"/>
                    <a:pt x="178968" y="1676327"/>
                    <a:pt x="93903" y="1711672"/>
                  </a:cubicBezTo>
                  <a:cubicBezTo>
                    <a:pt x="33142" y="1565872"/>
                    <a:pt x="0" y="1406817"/>
                    <a:pt x="0" y="1238926"/>
                  </a:cubicBezTo>
                  <a:close/>
                  <a:moveTo>
                    <a:pt x="2385288" y="764057"/>
                  </a:moveTo>
                  <a:cubicBezTo>
                    <a:pt x="2446063" y="909831"/>
                    <a:pt x="2480318" y="1068856"/>
                    <a:pt x="2480318" y="1236717"/>
                  </a:cubicBezTo>
                  <a:cubicBezTo>
                    <a:pt x="2480318" y="1236717"/>
                    <a:pt x="2480318" y="1236717"/>
                    <a:pt x="2387498" y="1236717"/>
                  </a:cubicBezTo>
                  <a:cubicBezTo>
                    <a:pt x="2387498" y="1159413"/>
                    <a:pt x="2379763" y="1083765"/>
                    <a:pt x="2364983" y="1010602"/>
                  </a:cubicBezTo>
                  <a:lnTo>
                    <a:pt x="2300238" y="799514"/>
                  </a:lnTo>
                  <a:lnTo>
                    <a:pt x="2349188" y="779177"/>
                  </a:lnTo>
                  <a:cubicBezTo>
                    <a:pt x="2385098" y="764258"/>
                    <a:pt x="2385098" y="764258"/>
                    <a:pt x="2385098" y="764258"/>
                  </a:cubicBezTo>
                  <a:lnTo>
                    <a:pt x="2385050" y="764156"/>
                  </a:lnTo>
                  <a:close/>
                  <a:moveTo>
                    <a:pt x="95053" y="761763"/>
                  </a:moveTo>
                  <a:lnTo>
                    <a:pt x="95292" y="761861"/>
                  </a:lnTo>
                  <a:lnTo>
                    <a:pt x="95220" y="762010"/>
                  </a:lnTo>
                  <a:cubicBezTo>
                    <a:pt x="159905" y="788499"/>
                    <a:pt x="176076" y="795121"/>
                    <a:pt x="180119" y="796776"/>
                  </a:cubicBezTo>
                  <a:lnTo>
                    <a:pt x="181220" y="797227"/>
                  </a:lnTo>
                  <a:lnTo>
                    <a:pt x="143667" y="901212"/>
                  </a:lnTo>
                  <a:cubicBezTo>
                    <a:pt x="110872" y="1007455"/>
                    <a:pt x="92842" y="1119912"/>
                    <a:pt x="92842" y="1236718"/>
                  </a:cubicBezTo>
                  <a:lnTo>
                    <a:pt x="92798" y="1236718"/>
                  </a:lnTo>
                  <a:lnTo>
                    <a:pt x="92798" y="1236717"/>
                  </a:lnTo>
                  <a:cubicBezTo>
                    <a:pt x="23200" y="1236717"/>
                    <a:pt x="5800" y="1236717"/>
                    <a:pt x="1450" y="1236717"/>
                  </a:cubicBezTo>
                  <a:lnTo>
                    <a:pt x="0" y="1236717"/>
                  </a:lnTo>
                  <a:lnTo>
                    <a:pt x="6304" y="1112180"/>
                  </a:lnTo>
                  <a:cubicBezTo>
                    <a:pt x="18790" y="989161"/>
                    <a:pt x="49461" y="871113"/>
                    <a:pt x="95053" y="761763"/>
                  </a:cubicBezTo>
                  <a:close/>
                  <a:moveTo>
                    <a:pt x="2116475" y="363100"/>
                  </a:moveTo>
                  <a:cubicBezTo>
                    <a:pt x="2201871" y="448470"/>
                    <a:pt x="2275452" y="546273"/>
                    <a:pt x="2333021" y="653712"/>
                  </a:cubicBezTo>
                  <a:lnTo>
                    <a:pt x="2385050" y="764156"/>
                  </a:lnTo>
                  <a:lnTo>
                    <a:pt x="2336098" y="784487"/>
                  </a:lnTo>
                  <a:cubicBezTo>
                    <a:pt x="2300202" y="799396"/>
                    <a:pt x="2300202" y="799396"/>
                    <a:pt x="2300202" y="799396"/>
                  </a:cubicBezTo>
                  <a:lnTo>
                    <a:pt x="2300238" y="799514"/>
                  </a:lnTo>
                  <a:lnTo>
                    <a:pt x="2299979" y="799622"/>
                  </a:lnTo>
                  <a:cubicBezTo>
                    <a:pt x="2256037" y="694359"/>
                    <a:pt x="2197172" y="597178"/>
                    <a:pt x="2126182" y="510875"/>
                  </a:cubicBezTo>
                  <a:lnTo>
                    <a:pt x="2051339" y="428397"/>
                  </a:lnTo>
                  <a:lnTo>
                    <a:pt x="2051443" y="428491"/>
                  </a:lnTo>
                  <a:cubicBezTo>
                    <a:pt x="2116645" y="363382"/>
                    <a:pt x="2116645" y="363382"/>
                    <a:pt x="2116645" y="363382"/>
                  </a:cubicBezTo>
                  <a:lnTo>
                    <a:pt x="2116403" y="363172"/>
                  </a:lnTo>
                  <a:close/>
                  <a:moveTo>
                    <a:pt x="366122" y="361379"/>
                  </a:moveTo>
                  <a:cubicBezTo>
                    <a:pt x="366122" y="361379"/>
                    <a:pt x="366122" y="361379"/>
                    <a:pt x="431359" y="426495"/>
                  </a:cubicBezTo>
                  <a:cubicBezTo>
                    <a:pt x="325210" y="531344"/>
                    <a:pt x="240070" y="657162"/>
                    <a:pt x="181466" y="797328"/>
                  </a:cubicBezTo>
                  <a:lnTo>
                    <a:pt x="181220" y="797227"/>
                  </a:lnTo>
                  <a:lnTo>
                    <a:pt x="181263" y="797108"/>
                  </a:lnTo>
                  <a:cubicBezTo>
                    <a:pt x="116605" y="770599"/>
                    <a:pt x="100441" y="763972"/>
                    <a:pt x="96400" y="762315"/>
                  </a:cubicBezTo>
                  <a:lnTo>
                    <a:pt x="95292" y="761861"/>
                  </a:lnTo>
                  <a:lnTo>
                    <a:pt x="147967" y="651609"/>
                  </a:lnTo>
                  <a:cubicBezTo>
                    <a:pt x="206069" y="544312"/>
                    <a:pt x="279876" y="446637"/>
                    <a:pt x="366122" y="361379"/>
                  </a:cubicBezTo>
                  <a:close/>
                  <a:moveTo>
                    <a:pt x="1715589" y="95268"/>
                  </a:moveTo>
                  <a:lnTo>
                    <a:pt x="1826034" y="147207"/>
                  </a:lnTo>
                  <a:cubicBezTo>
                    <a:pt x="1879753" y="175943"/>
                    <a:pt x="1931063" y="208674"/>
                    <a:pt x="1979615" y="244878"/>
                  </a:cubicBezTo>
                  <a:lnTo>
                    <a:pt x="2116403" y="363172"/>
                  </a:lnTo>
                  <a:lnTo>
                    <a:pt x="2078769" y="400795"/>
                  </a:lnTo>
                  <a:cubicBezTo>
                    <a:pt x="2051253" y="428302"/>
                    <a:pt x="2051253" y="428302"/>
                    <a:pt x="2051253" y="428302"/>
                  </a:cubicBezTo>
                  <a:lnTo>
                    <a:pt x="2051339" y="428397"/>
                  </a:lnTo>
                  <a:lnTo>
                    <a:pt x="1968870" y="353691"/>
                  </a:lnTo>
                  <a:cubicBezTo>
                    <a:pt x="1882567" y="282823"/>
                    <a:pt x="1785386" y="224059"/>
                    <a:pt x="1680123" y="180193"/>
                  </a:cubicBezTo>
                  <a:lnTo>
                    <a:pt x="1680175" y="180069"/>
                  </a:lnTo>
                  <a:lnTo>
                    <a:pt x="1680305" y="180116"/>
                  </a:lnTo>
                  <a:cubicBezTo>
                    <a:pt x="1706842" y="116302"/>
                    <a:pt x="1713476" y="100348"/>
                    <a:pt x="1715134" y="96360"/>
                  </a:cubicBezTo>
                  <a:close/>
                  <a:moveTo>
                    <a:pt x="768149" y="92983"/>
                  </a:moveTo>
                  <a:lnTo>
                    <a:pt x="788530" y="142615"/>
                  </a:lnTo>
                  <a:cubicBezTo>
                    <a:pt x="803458" y="178968"/>
                    <a:pt x="803458" y="178968"/>
                    <a:pt x="803458" y="178968"/>
                  </a:cubicBezTo>
                  <a:lnTo>
                    <a:pt x="803602" y="178917"/>
                  </a:lnTo>
                  <a:lnTo>
                    <a:pt x="803637" y="179002"/>
                  </a:lnTo>
                  <a:cubicBezTo>
                    <a:pt x="663273" y="236387"/>
                    <a:pt x="537277" y="321360"/>
                    <a:pt x="431176" y="426197"/>
                  </a:cubicBezTo>
                  <a:cubicBezTo>
                    <a:pt x="431176" y="426197"/>
                    <a:pt x="431176" y="426197"/>
                    <a:pt x="365967" y="361088"/>
                  </a:cubicBezTo>
                  <a:cubicBezTo>
                    <a:pt x="451346" y="275839"/>
                    <a:pt x="549780" y="203005"/>
                    <a:pt x="657540" y="145379"/>
                  </a:cubicBezTo>
                  <a:close/>
                  <a:moveTo>
                    <a:pt x="1242454" y="0"/>
                  </a:moveTo>
                  <a:lnTo>
                    <a:pt x="1366774" y="6302"/>
                  </a:lnTo>
                  <a:cubicBezTo>
                    <a:pt x="1489298" y="18785"/>
                    <a:pt x="1606224" y="49449"/>
                    <a:pt x="1715687" y="95030"/>
                  </a:cubicBezTo>
                  <a:lnTo>
                    <a:pt x="1715589" y="95268"/>
                  </a:lnTo>
                  <a:lnTo>
                    <a:pt x="1715487" y="95220"/>
                  </a:lnTo>
                  <a:cubicBezTo>
                    <a:pt x="1688964" y="158950"/>
                    <a:pt x="1682333" y="174882"/>
                    <a:pt x="1680676" y="178865"/>
                  </a:cubicBezTo>
                  <a:lnTo>
                    <a:pt x="1680175" y="180069"/>
                  </a:lnTo>
                  <a:lnTo>
                    <a:pt x="1576751" y="142701"/>
                  </a:lnTo>
                  <a:cubicBezTo>
                    <a:pt x="1470916" y="110224"/>
                    <a:pt x="1358550" y="92820"/>
                    <a:pt x="1242453" y="92820"/>
                  </a:cubicBezTo>
                  <a:lnTo>
                    <a:pt x="1242453" y="92798"/>
                  </a:lnTo>
                  <a:lnTo>
                    <a:pt x="1242454" y="92798"/>
                  </a:lnTo>
                  <a:cubicBezTo>
                    <a:pt x="1242454" y="23199"/>
                    <a:pt x="1242454" y="5800"/>
                    <a:pt x="1242454" y="1450"/>
                  </a:cubicBezTo>
                  <a:close/>
                  <a:moveTo>
                    <a:pt x="1240243" y="0"/>
                  </a:moveTo>
                  <a:lnTo>
                    <a:pt x="1242453" y="0"/>
                  </a:lnTo>
                  <a:cubicBezTo>
                    <a:pt x="1242453" y="69615"/>
                    <a:pt x="1242453" y="87019"/>
                    <a:pt x="1242453" y="91370"/>
                  </a:cubicBezTo>
                  <a:lnTo>
                    <a:pt x="1242453" y="92798"/>
                  </a:lnTo>
                  <a:lnTo>
                    <a:pt x="1240243" y="92798"/>
                  </a:lnTo>
                  <a:cubicBezTo>
                    <a:pt x="1124136" y="92798"/>
                    <a:pt x="1012382" y="110198"/>
                    <a:pt x="906849" y="142201"/>
                  </a:cubicBezTo>
                  <a:lnTo>
                    <a:pt x="803602" y="178917"/>
                  </a:lnTo>
                  <a:lnTo>
                    <a:pt x="783190" y="129239"/>
                  </a:lnTo>
                  <a:cubicBezTo>
                    <a:pt x="768270" y="92926"/>
                    <a:pt x="768270" y="92926"/>
                    <a:pt x="768270" y="92926"/>
                  </a:cubicBezTo>
                  <a:lnTo>
                    <a:pt x="768149" y="92983"/>
                  </a:lnTo>
                  <a:lnTo>
                    <a:pt x="768073" y="92798"/>
                  </a:lnTo>
                  <a:cubicBezTo>
                    <a:pt x="914037" y="33142"/>
                    <a:pt x="1073269" y="0"/>
                    <a:pt x="1240243" y="0"/>
                  </a:cubicBezTo>
                  <a:close/>
                </a:path>
              </a:pathLst>
            </a:custGeom>
            <a:gradFill flip="none" rotWithShape="1">
              <a:gsLst>
                <a:gs pos="0">
                  <a:srgbClr val="00AAA5"/>
                </a:gs>
                <a:gs pos="100000">
                  <a:srgbClr val="CCEEED"/>
                </a:gs>
                <a:gs pos="38100">
                  <a:srgbClr val="00AAA5"/>
                </a:gs>
                <a:gs pos="38200">
                  <a:srgbClr val="CCEEED"/>
                </a:gs>
              </a:gsLst>
              <a:lin ang="0" scaled="1"/>
              <a:tileRect/>
            </a:gradFill>
            <a:ln w="12700">
              <a:solidFill>
                <a:schemeClr val="bg1"/>
              </a:solidFill>
              <a:round/>
            </a:ln>
          </p:spPr>
          <p:txBody>
            <a:bodyPr vert="horz" wrap="square" lIns="91440" tIns="45720" rIns="91440" bIns="45720" numCol="1" anchor="t" anchorCtr="0" compatLnSpc="1">
              <a:no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ValueBack"/>
            <p:cNvSpPr/>
            <p:nvPr/>
          </p:nvSpPr>
          <p:spPr>
            <a:xfrm>
              <a:off x="5314350" y="2531619"/>
              <a:ext cx="1636324" cy="1636324"/>
            </a:xfrm>
            <a:prstGeom prst="ellipse">
              <a:avLst/>
            </a:prstGeom>
            <a:solidFill>
              <a:srgbClr val="00AAA5"/>
            </a:solidFill>
            <a:ln>
              <a:noFill/>
            </a:ln>
          </p:spPr>
          <p:txBody>
            <a:bodyPr rtlCol="0" anchor="ctr"/>
            <a:lstStyle/>
            <a:p>
              <a:pPr algn="ctr"/>
              <a:endParaRPr lang="zh-CN" altLang="en-US" sz="44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ValueText"/>
            <p:cNvSpPr txBox="1"/>
            <p:nvPr/>
          </p:nvSpPr>
          <p:spPr>
            <a:xfrm>
              <a:off x="5589351" y="3110009"/>
              <a:ext cx="1086322" cy="471459"/>
            </a:xfrm>
            <a:prstGeom prst="rect">
              <a:avLst/>
            </a:prstGeom>
            <a:noFill/>
          </p:spPr>
          <p:txBody>
            <a:bodyPr wrap="none" lIns="0" tIns="0" rIns="0" bIns="0" numCol="1" anchor="ctr" anchorCtr="1">
              <a:prstTxWarp prst="textPlain">
                <a:avLst/>
              </a:prstTxWarp>
              <a:normAutofit fontScale="5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38.1%</a:t>
              </a:r>
            </a:p>
          </p:txBody>
        </p:sp>
      </p:grpSp>
      <p:grpSp>
        <p:nvGrpSpPr>
          <p:cNvPr id="38" name="组合 37"/>
          <p:cNvGrpSpPr/>
          <p:nvPr/>
        </p:nvGrpSpPr>
        <p:grpSpPr>
          <a:xfrm>
            <a:off x="791983" y="1082483"/>
            <a:ext cx="4720338" cy="755585"/>
            <a:chOff x="-4534896" y="2205313"/>
            <a:chExt cx="3418438" cy="393385"/>
          </a:xfrm>
          <a:solidFill>
            <a:schemeClr val="accent3"/>
          </a:solidFill>
        </p:grpSpPr>
        <p:grpSp>
          <p:nvGrpSpPr>
            <p:cNvPr id="39" name="组合 38"/>
            <p:cNvGrpSpPr/>
            <p:nvPr/>
          </p:nvGrpSpPr>
          <p:grpSpPr>
            <a:xfrm>
              <a:off x="-4534896" y="2205313"/>
              <a:ext cx="3418438" cy="393385"/>
              <a:chOff x="1611947" y="1856004"/>
              <a:chExt cx="3051205" cy="759271"/>
            </a:xfrm>
            <a:grpFill/>
          </p:grpSpPr>
          <p:grpSp>
            <p:nvGrpSpPr>
              <p:cNvPr id="41" name="组合 40"/>
              <p:cNvGrpSpPr/>
              <p:nvPr/>
            </p:nvGrpSpPr>
            <p:grpSpPr>
              <a:xfrm>
                <a:off x="1611947" y="1856004"/>
                <a:ext cx="2325656" cy="759270"/>
                <a:chOff x="2159589" y="1235933"/>
                <a:chExt cx="2333481" cy="692567"/>
              </a:xfrm>
              <a:grpFill/>
            </p:grpSpPr>
            <p:sp>
              <p:nvSpPr>
                <p:cNvPr id="46" name="i$ḷïḋè"/>
                <p:cNvSpPr/>
                <p:nvPr/>
              </p:nvSpPr>
              <p:spPr bwMode="auto">
                <a:xfrm rot="5400000" flipH="1" flipV="1">
                  <a:off x="3267257" y="134089"/>
                  <a:ext cx="118146" cy="2333481"/>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ïṥľiḓe"/>
                <p:cNvSpPr/>
                <p:nvPr/>
              </p:nvSpPr>
              <p:spPr bwMode="auto">
                <a:xfrm rot="5400000" flipH="1" flipV="1">
                  <a:off x="2841611" y="612145"/>
                  <a:ext cx="692567" cy="1940143"/>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组合 41"/>
              <p:cNvGrpSpPr/>
              <p:nvPr/>
            </p:nvGrpSpPr>
            <p:grpSpPr>
              <a:xfrm>
                <a:off x="2957925" y="1856006"/>
                <a:ext cx="1705227" cy="759269"/>
                <a:chOff x="2498940" y="1235935"/>
                <a:chExt cx="1710965" cy="692566"/>
              </a:xfrm>
              <a:grpFill/>
            </p:grpSpPr>
            <p:sp>
              <p:nvSpPr>
                <p:cNvPr id="44" name="i$ḷïḋè"/>
                <p:cNvSpPr/>
                <p:nvPr/>
              </p:nvSpPr>
              <p:spPr bwMode="auto">
                <a:xfrm rot="5400000" flipH="1" flipV="1">
                  <a:off x="3295350" y="445349"/>
                  <a:ext cx="118146" cy="1710965"/>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ïṥľiḓe"/>
                <p:cNvSpPr/>
                <p:nvPr/>
              </p:nvSpPr>
              <p:spPr bwMode="auto">
                <a:xfrm rot="5400000" flipH="1" flipV="1">
                  <a:off x="3008141" y="778676"/>
                  <a:ext cx="692566" cy="1607084"/>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矩形 42"/>
              <p:cNvSpPr/>
              <p:nvPr/>
            </p:nvSpPr>
            <p:spPr>
              <a:xfrm>
                <a:off x="2374172" y="1856009"/>
                <a:ext cx="947924" cy="367448"/>
              </a:xfrm>
              <a:prstGeom prst="rect">
                <a:avLst/>
              </a:pr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zh-CN" altLang="en-US"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文本框 25"/>
            <p:cNvSpPr txBox="1"/>
            <p:nvPr/>
          </p:nvSpPr>
          <p:spPr>
            <a:xfrm>
              <a:off x="-4189539" y="2269120"/>
              <a:ext cx="2767455" cy="164641"/>
            </a:xfrm>
            <a:prstGeom prst="rect">
              <a:avLst/>
            </a:prstGeom>
            <a:grp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从西那卡赛换用至依伏卡塞</a:t>
              </a:r>
              <a:endParaRPr lang="en-US" altLang="zh-CN"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长期</a:t>
              </a:r>
              <a:r>
                <a:rPr lang="en-US" altLang="zh-CN"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(52</a:t>
              </a:r>
              <a:r>
                <a:rPr lang="zh-CN" altLang="en-US"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周</a:t>
              </a:r>
              <a:r>
                <a:rPr lang="en-US" altLang="zh-CN"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治疗的疗效</a:t>
              </a: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终点</a:t>
              </a:r>
              <a:endParaRPr lang="zh-CN" altLang="en-US"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组合 51"/>
          <p:cNvGrpSpPr/>
          <p:nvPr/>
        </p:nvGrpSpPr>
        <p:grpSpPr>
          <a:xfrm>
            <a:off x="6400868" y="1063433"/>
            <a:ext cx="4720338" cy="755585"/>
            <a:chOff x="-4534896" y="2205313"/>
            <a:chExt cx="3418438" cy="393385"/>
          </a:xfrm>
          <a:solidFill>
            <a:schemeClr val="accent3"/>
          </a:solidFill>
        </p:grpSpPr>
        <p:grpSp>
          <p:nvGrpSpPr>
            <p:cNvPr id="53" name="组合 52"/>
            <p:cNvGrpSpPr/>
            <p:nvPr/>
          </p:nvGrpSpPr>
          <p:grpSpPr>
            <a:xfrm>
              <a:off x="-4534896" y="2205313"/>
              <a:ext cx="3418438" cy="393385"/>
              <a:chOff x="1611947" y="1856004"/>
              <a:chExt cx="3051205" cy="759271"/>
            </a:xfrm>
            <a:grpFill/>
          </p:grpSpPr>
          <p:grpSp>
            <p:nvGrpSpPr>
              <p:cNvPr id="55" name="组合 54"/>
              <p:cNvGrpSpPr/>
              <p:nvPr/>
            </p:nvGrpSpPr>
            <p:grpSpPr>
              <a:xfrm>
                <a:off x="1611947" y="1856004"/>
                <a:ext cx="2325656" cy="759270"/>
                <a:chOff x="2159589" y="1235933"/>
                <a:chExt cx="2333481" cy="692567"/>
              </a:xfrm>
              <a:grpFill/>
            </p:grpSpPr>
            <p:sp>
              <p:nvSpPr>
                <p:cNvPr id="60" name="i$ḷïḋè"/>
                <p:cNvSpPr/>
                <p:nvPr/>
              </p:nvSpPr>
              <p:spPr bwMode="auto">
                <a:xfrm rot="5400000" flipH="1" flipV="1">
                  <a:off x="3267257" y="128269"/>
                  <a:ext cx="118146" cy="2333481"/>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ïṥľiḓe"/>
                <p:cNvSpPr/>
                <p:nvPr/>
              </p:nvSpPr>
              <p:spPr bwMode="auto">
                <a:xfrm rot="5400000" flipH="1" flipV="1">
                  <a:off x="2841611" y="612145"/>
                  <a:ext cx="692567" cy="1940143"/>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组合 55"/>
              <p:cNvGrpSpPr/>
              <p:nvPr/>
            </p:nvGrpSpPr>
            <p:grpSpPr>
              <a:xfrm>
                <a:off x="2957925" y="1856006"/>
                <a:ext cx="1705227" cy="759269"/>
                <a:chOff x="2498940" y="1235935"/>
                <a:chExt cx="1710965" cy="692566"/>
              </a:xfrm>
              <a:grpFill/>
            </p:grpSpPr>
            <p:sp>
              <p:nvSpPr>
                <p:cNvPr id="58" name="i$ḷïḋè"/>
                <p:cNvSpPr/>
                <p:nvPr/>
              </p:nvSpPr>
              <p:spPr bwMode="auto">
                <a:xfrm rot="5400000" flipH="1" flipV="1">
                  <a:off x="3295350" y="439528"/>
                  <a:ext cx="118146" cy="1710965"/>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ïṥľiḓe"/>
                <p:cNvSpPr/>
                <p:nvPr/>
              </p:nvSpPr>
              <p:spPr bwMode="auto">
                <a:xfrm rot="5400000" flipH="1" flipV="1">
                  <a:off x="3008141" y="778676"/>
                  <a:ext cx="692566" cy="1607084"/>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7" name="矩形 56"/>
              <p:cNvSpPr/>
              <p:nvPr/>
            </p:nvSpPr>
            <p:spPr>
              <a:xfrm>
                <a:off x="2374172" y="1856009"/>
                <a:ext cx="947924" cy="367448"/>
              </a:xfrm>
              <a:prstGeom prst="rect">
                <a:avLst/>
              </a:pr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zh-CN" altLang="en-US"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25"/>
            <p:cNvSpPr txBox="1"/>
            <p:nvPr/>
          </p:nvSpPr>
          <p:spPr>
            <a:xfrm>
              <a:off x="-4278104" y="2269019"/>
              <a:ext cx="2918545" cy="283641"/>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无论之前西那卡赛剂量如何，换用依伏卡塞治疗后</a:t>
              </a:r>
              <a:r>
                <a:rPr lang="en-US" altLang="zh-CN"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iPTH</a:t>
              </a:r>
              <a:r>
                <a:rPr lang="zh-CN" altLang="en-US"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逐渐下降，并长期</a:t>
              </a:r>
              <a:r>
                <a:rPr lang="en-US" altLang="zh-CN"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(52</a:t>
              </a:r>
              <a:r>
                <a:rPr lang="zh-CN" altLang="en-US"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周</a:t>
              </a:r>
              <a:r>
                <a:rPr lang="en-US" altLang="zh-CN"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稳定在目标范围内</a:t>
              </a:r>
            </a:p>
          </p:txBody>
        </p:sp>
      </p:grpSp>
      <p:sp>
        <p:nvSpPr>
          <p:cNvPr id="78" name="文本框 77"/>
          <p:cNvSpPr txBox="1"/>
          <p:nvPr/>
        </p:nvSpPr>
        <p:spPr>
          <a:xfrm rot="16200000">
            <a:off x="200172" y="2503569"/>
            <a:ext cx="1662757" cy="481094"/>
          </a:xfrm>
          <a:prstGeom prst="rect">
            <a:avLst/>
          </a:prstGeom>
          <a:noFill/>
        </p:spPr>
        <p:txBody>
          <a:bodyPr wrap="square" rtlCol="0">
            <a:spAutoFit/>
          </a:bodyPr>
          <a:lstStyle/>
          <a:p>
            <a:pPr algn="ctr">
              <a:lnSpc>
                <a:spcPct val="120000"/>
              </a:lnSpc>
            </a:pPr>
            <a:r>
              <a:rPr lang="en-US" altLang="zh-CN" sz="11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iPTH</a:t>
            </a:r>
            <a:r>
              <a:rPr lang="zh-CN" altLang="en-US" sz="11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达</a:t>
            </a:r>
            <a:r>
              <a:rPr lang="en-US" altLang="zh-CN" sz="11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60-240pg/mL</a:t>
            </a:r>
          </a:p>
          <a:p>
            <a:pPr algn="ctr">
              <a:lnSpc>
                <a:spcPct val="120000"/>
              </a:lnSpc>
            </a:pPr>
            <a:r>
              <a:rPr lang="zh-CN" altLang="zh-CN" sz="11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的患者比例</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文本框 79"/>
          <p:cNvSpPr txBox="1"/>
          <p:nvPr/>
        </p:nvSpPr>
        <p:spPr>
          <a:xfrm>
            <a:off x="922955" y="5138260"/>
            <a:ext cx="1867136" cy="294824"/>
          </a:xfrm>
          <a:prstGeom prst="rect">
            <a:avLst/>
          </a:prstGeom>
          <a:noFill/>
        </p:spPr>
        <p:txBody>
          <a:bodyPr wrap="square" rtlCol="0">
            <a:spAutoFit/>
          </a:bodyPr>
          <a:lstStyle>
            <a:defPPr>
              <a:defRPr lang="zh-CN"/>
            </a:defPPr>
            <a:lvl1pPr algn="ctr">
              <a:lnSpc>
                <a:spcPct val="120000"/>
              </a:lnSpc>
              <a:defRPr sz="1200" kern="100">
                <a:effectLst/>
                <a:latin typeface="Arial" panose="020B0604020202020204" pitchFamily="34" charset="0"/>
                <a:ea typeface="微软雅黑" panose="020B0503020204020204" pitchFamily="34" charset="-122"/>
                <a:cs typeface="Times New Roman" panose="02020603050405020304" pitchFamily="18" charset="0"/>
              </a:defRPr>
            </a:lvl1pPr>
          </a:lstStyle>
          <a:p>
            <a:r>
              <a:rPr lang="en-US" altLang="zh-CN" b="1" dirty="0">
                <a:sym typeface="Arial" panose="020B0604020202020204" pitchFamily="34" charset="0"/>
              </a:rPr>
              <a:t>iPTH</a:t>
            </a:r>
            <a:r>
              <a:rPr lang="zh-CN" altLang="en-US" b="1" dirty="0">
                <a:sym typeface="Arial" panose="020B0604020202020204" pitchFamily="34" charset="0"/>
              </a:rPr>
              <a:t>自基线变化百分比</a:t>
            </a:r>
            <a:endParaRPr lang="zh-CN" altLang="en-US" b="1" dirty="0">
              <a:solidFill>
                <a:srgbClr val="C00000"/>
              </a:solidFill>
              <a:sym typeface="Arial" panose="020B0604020202020204" pitchFamily="34" charset="0"/>
            </a:endParaRPr>
          </a:p>
        </p:txBody>
      </p:sp>
      <p:sp>
        <p:nvSpPr>
          <p:cNvPr id="81" name="文本框 80"/>
          <p:cNvSpPr txBox="1"/>
          <p:nvPr/>
        </p:nvSpPr>
        <p:spPr>
          <a:xfrm>
            <a:off x="3128207" y="5027461"/>
            <a:ext cx="2477559" cy="533400"/>
          </a:xfrm>
          <a:prstGeom prst="rect">
            <a:avLst/>
          </a:prstGeom>
          <a:noFill/>
        </p:spPr>
        <p:txBody>
          <a:bodyPr wrap="square" rtlCol="0">
            <a:spAutoFit/>
          </a:bodyPr>
          <a:lstStyle>
            <a:defPPr>
              <a:defRPr lang="zh-CN"/>
            </a:defPPr>
            <a:lvl1pPr algn="ctr">
              <a:lnSpc>
                <a:spcPct val="120000"/>
              </a:lnSpc>
              <a:defRPr sz="1200" kern="100">
                <a:effectLst/>
                <a:latin typeface="Arial" panose="020B0604020202020204" pitchFamily="34" charset="0"/>
                <a:ea typeface="微软雅黑" panose="020B0503020204020204" pitchFamily="34" charset="-122"/>
                <a:cs typeface="Times New Roman" panose="02020603050405020304" pitchFamily="18" charset="0"/>
              </a:defRPr>
            </a:lvl1pPr>
          </a:lstStyle>
          <a:p>
            <a:r>
              <a:rPr lang="en-US" altLang="zh-CN" b="1" dirty="0">
                <a:sym typeface="Arial" panose="020B0604020202020204" pitchFamily="34" charset="0"/>
              </a:rPr>
              <a:t>iPTH</a:t>
            </a:r>
            <a:r>
              <a:rPr lang="zh-CN" altLang="en-US" b="1" dirty="0">
                <a:sym typeface="Arial" panose="020B0604020202020204" pitchFamily="34" charset="0"/>
              </a:rPr>
              <a:t>自基线下降≥</a:t>
            </a:r>
            <a:r>
              <a:rPr lang="en-US" altLang="zh-CN" b="1" dirty="0">
                <a:sym typeface="Arial" panose="020B0604020202020204" pitchFamily="34" charset="0"/>
              </a:rPr>
              <a:t>30%</a:t>
            </a:r>
          </a:p>
          <a:p>
            <a:r>
              <a:rPr lang="zh-CN" altLang="en-US" b="1" dirty="0">
                <a:sym typeface="Arial" panose="020B0604020202020204" pitchFamily="34" charset="0"/>
              </a:rPr>
              <a:t>的患者比例</a:t>
            </a:r>
            <a:r>
              <a:rPr lang="zh-CN" altLang="en-US" b="1" dirty="0">
                <a:solidFill>
                  <a:srgbClr val="C00000"/>
                </a:solidFill>
                <a:sym typeface="Arial" panose="020B0604020202020204" pitchFamily="34" charset="0"/>
              </a:rPr>
              <a:t>显著增加</a:t>
            </a:r>
            <a:r>
              <a:rPr lang="en-US" altLang="zh-CN" b="1" dirty="0">
                <a:solidFill>
                  <a:srgbClr val="C00000"/>
                </a:solidFill>
                <a:sym typeface="Arial" panose="020B0604020202020204" pitchFamily="34" charset="0"/>
              </a:rPr>
              <a:t>(P&lt;0.01)</a:t>
            </a:r>
            <a:endParaRPr lang="zh-CN" altLang="en-US" b="1" dirty="0">
              <a:solidFill>
                <a:srgbClr val="C00000"/>
              </a:solidFill>
              <a:sym typeface="Arial" panose="020B0604020202020204" pitchFamily="34" charset="0"/>
            </a:endParaRPr>
          </a:p>
        </p:txBody>
      </p:sp>
      <p:sp>
        <p:nvSpPr>
          <p:cNvPr id="82" name="curve-left-arrow_20582"/>
          <p:cNvSpPr/>
          <p:nvPr/>
        </p:nvSpPr>
        <p:spPr>
          <a:xfrm rot="10800000" flipV="1">
            <a:off x="2914042" y="2238581"/>
            <a:ext cx="348863" cy="297697"/>
          </a:xfrm>
          <a:custGeom>
            <a:avLst/>
            <a:gdLst>
              <a:gd name="T0" fmla="*/ 1621 w 3509"/>
              <a:gd name="T1" fmla="*/ 2999 h 2999"/>
              <a:gd name="T2" fmla="*/ 1567 w 3509"/>
              <a:gd name="T3" fmla="*/ 2978 h 2999"/>
              <a:gd name="T4" fmla="*/ 26 w 3509"/>
              <a:gd name="T5" fmla="*/ 1561 h 2999"/>
              <a:gd name="T6" fmla="*/ 0 w 3509"/>
              <a:gd name="T7" fmla="*/ 1503 h 2999"/>
              <a:gd name="T8" fmla="*/ 26 w 3509"/>
              <a:gd name="T9" fmla="*/ 1444 h 2999"/>
              <a:gd name="T10" fmla="*/ 1567 w 3509"/>
              <a:gd name="T11" fmla="*/ 27 h 2999"/>
              <a:gd name="T12" fmla="*/ 1653 w 3509"/>
              <a:gd name="T13" fmla="*/ 13 h 2999"/>
              <a:gd name="T14" fmla="*/ 1701 w 3509"/>
              <a:gd name="T15" fmla="*/ 86 h 2999"/>
              <a:gd name="T16" fmla="*/ 1701 w 3509"/>
              <a:gd name="T17" fmla="*/ 856 h 2999"/>
              <a:gd name="T18" fmla="*/ 3509 w 3509"/>
              <a:gd name="T19" fmla="*/ 2710 h 2999"/>
              <a:gd name="T20" fmla="*/ 3502 w 3509"/>
              <a:gd name="T21" fmla="*/ 2849 h 2999"/>
              <a:gd name="T22" fmla="*/ 3424 w 3509"/>
              <a:gd name="T23" fmla="*/ 2922 h 2999"/>
              <a:gd name="T24" fmla="*/ 3344 w 3509"/>
              <a:gd name="T25" fmla="*/ 2852 h 2999"/>
              <a:gd name="T26" fmla="*/ 2061 w 3509"/>
              <a:gd name="T27" fmla="*/ 2114 h 2999"/>
              <a:gd name="T28" fmla="*/ 1701 w 3509"/>
              <a:gd name="T29" fmla="*/ 2156 h 2999"/>
              <a:gd name="T30" fmla="*/ 1701 w 3509"/>
              <a:gd name="T31" fmla="*/ 2920 h 2999"/>
              <a:gd name="T32" fmla="*/ 1653 w 3509"/>
              <a:gd name="T33" fmla="*/ 2993 h 2999"/>
              <a:gd name="T34" fmla="*/ 1621 w 3509"/>
              <a:gd name="T35" fmla="*/ 2999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9" h="2999">
                <a:moveTo>
                  <a:pt x="1621" y="2999"/>
                </a:moveTo>
                <a:cubicBezTo>
                  <a:pt x="1601" y="2999"/>
                  <a:pt x="1582" y="2992"/>
                  <a:pt x="1567" y="2978"/>
                </a:cubicBezTo>
                <a:lnTo>
                  <a:pt x="26" y="1561"/>
                </a:lnTo>
                <a:cubicBezTo>
                  <a:pt x="9" y="1546"/>
                  <a:pt x="0" y="1525"/>
                  <a:pt x="0" y="1503"/>
                </a:cubicBezTo>
                <a:cubicBezTo>
                  <a:pt x="0" y="1480"/>
                  <a:pt x="9" y="1459"/>
                  <a:pt x="26" y="1444"/>
                </a:cubicBezTo>
                <a:lnTo>
                  <a:pt x="1567" y="27"/>
                </a:lnTo>
                <a:cubicBezTo>
                  <a:pt x="1590" y="5"/>
                  <a:pt x="1624" y="0"/>
                  <a:pt x="1653" y="13"/>
                </a:cubicBezTo>
                <a:cubicBezTo>
                  <a:pt x="1682" y="25"/>
                  <a:pt x="1701" y="54"/>
                  <a:pt x="1701" y="86"/>
                </a:cubicBezTo>
                <a:lnTo>
                  <a:pt x="1701" y="856"/>
                </a:lnTo>
                <a:cubicBezTo>
                  <a:pt x="2753" y="1058"/>
                  <a:pt x="3509" y="1829"/>
                  <a:pt x="3509" y="2710"/>
                </a:cubicBezTo>
                <a:cubicBezTo>
                  <a:pt x="3509" y="2753"/>
                  <a:pt x="3507" y="2797"/>
                  <a:pt x="3502" y="2849"/>
                </a:cubicBezTo>
                <a:cubicBezTo>
                  <a:pt x="3499" y="2890"/>
                  <a:pt x="3465" y="2921"/>
                  <a:pt x="3424" y="2922"/>
                </a:cubicBezTo>
                <a:cubicBezTo>
                  <a:pt x="3384" y="2923"/>
                  <a:pt x="3349" y="2892"/>
                  <a:pt x="3344" y="2852"/>
                </a:cubicBezTo>
                <a:cubicBezTo>
                  <a:pt x="3285" y="2372"/>
                  <a:pt x="2630" y="2093"/>
                  <a:pt x="2061" y="2114"/>
                </a:cubicBezTo>
                <a:cubicBezTo>
                  <a:pt x="1934" y="2119"/>
                  <a:pt x="1813" y="2133"/>
                  <a:pt x="1701" y="2156"/>
                </a:cubicBezTo>
                <a:lnTo>
                  <a:pt x="1701" y="2920"/>
                </a:lnTo>
                <a:cubicBezTo>
                  <a:pt x="1701" y="2951"/>
                  <a:pt x="1682" y="2980"/>
                  <a:pt x="1653" y="2993"/>
                </a:cubicBezTo>
                <a:cubicBezTo>
                  <a:pt x="1643" y="2997"/>
                  <a:pt x="1632" y="2999"/>
                  <a:pt x="1621" y="299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文本框 82"/>
          <p:cNvSpPr txBox="1"/>
          <p:nvPr/>
        </p:nvSpPr>
        <p:spPr>
          <a:xfrm>
            <a:off x="428121" y="5669675"/>
            <a:ext cx="10992863" cy="478155"/>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latin typeface="Arial" panose="020B0604020202020204" pitchFamily="34" charset="0"/>
                <a:ea typeface="微软雅黑" panose="020B0503020204020204" pitchFamily="34" charset="-122"/>
                <a:sym typeface="Arial" panose="020B0604020202020204" pitchFamily="34" charset="0"/>
              </a:rPr>
              <a:t>一项</a:t>
            </a:r>
            <a:r>
              <a:rPr lang="en-US" altLang="zh-CN" sz="1050" dirty="0">
                <a:effectLst/>
                <a:latin typeface="Arial" panose="020B0604020202020204" pitchFamily="34" charset="0"/>
                <a:ea typeface="微软雅黑" panose="020B0503020204020204" pitchFamily="34" charset="-122"/>
                <a:sym typeface="Arial" panose="020B0604020202020204" pitchFamily="34" charset="0"/>
              </a:rPr>
              <a:t>3</a:t>
            </a:r>
            <a:r>
              <a:rPr lang="zh-CN" altLang="zh-CN"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期、多中心、开放标签研究，共入组</a:t>
            </a:r>
            <a:r>
              <a:rPr lang="en-US" altLang="zh-CN" sz="1050" b="1" dirty="0">
                <a:solidFill>
                  <a:srgbClr val="C00000"/>
                </a:solidFill>
                <a:effectLst/>
                <a:latin typeface="Arial" panose="020B0604020202020204" pitchFamily="34" charset="0"/>
                <a:ea typeface="微软雅黑" panose="020B0503020204020204" pitchFamily="34" charset="-122"/>
                <a:sym typeface="Arial" panose="020B0604020202020204" pitchFamily="34" charset="0"/>
              </a:rPr>
              <a:t>137</a:t>
            </a:r>
            <a:r>
              <a:rPr lang="zh-CN" altLang="zh-CN" sz="1050" b="1" dirty="0">
                <a:solidFill>
                  <a:srgbClr val="C00000"/>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例</a:t>
            </a:r>
            <a:r>
              <a:rPr lang="zh-CN" altLang="zh-CN"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接受血液透析的</a:t>
            </a:r>
            <a:r>
              <a:rPr lang="en-US" altLang="zh-CN" sz="1050" dirty="0">
                <a:effectLst/>
                <a:latin typeface="Arial" panose="020B0604020202020204" pitchFamily="34" charset="0"/>
                <a:ea typeface="微软雅黑" panose="020B0503020204020204" pitchFamily="34" charset="-122"/>
                <a:sym typeface="Arial" panose="020B0604020202020204" pitchFamily="34" charset="0"/>
              </a:rPr>
              <a:t>SHPT</a:t>
            </a:r>
            <a:r>
              <a:rPr lang="zh-CN" altLang="zh-CN"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患者，</a:t>
            </a:r>
            <a:r>
              <a:rPr lang="zh-CN" altLang="en-US"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其中</a:t>
            </a:r>
            <a:r>
              <a:rPr lang="en-US" altLang="zh-CN" sz="1050" dirty="0">
                <a:effectLst/>
                <a:latin typeface="Arial" panose="020B0604020202020204" pitchFamily="34" charset="0"/>
                <a:ea typeface="微软雅黑" panose="020B0503020204020204" pitchFamily="34" charset="-122"/>
                <a:sym typeface="Arial" panose="020B0604020202020204" pitchFamily="34" charset="0"/>
              </a:rPr>
              <a:t>113</a:t>
            </a:r>
            <a:r>
              <a:rPr lang="zh-CN" altLang="zh-CN"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例从西那卡塞</a:t>
            </a:r>
            <a:r>
              <a:rPr lang="zh-CN" altLang="en-US"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换用至</a:t>
            </a:r>
            <a:r>
              <a:rPr lang="zh-CN" altLang="zh-CN"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依伏卡塞</a:t>
            </a:r>
            <a:r>
              <a:rPr lang="zh-CN" altLang="en-US"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治疗</a:t>
            </a:r>
            <a:r>
              <a:rPr lang="en-US" altLang="zh-C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52</a:t>
            </a:r>
            <a:r>
              <a:rPr lang="zh-CN" altLang="en-US"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a:t>
            </a:r>
            <a:r>
              <a:rPr lang="zh-CN" altLang="en-US"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旨在评估接受</a:t>
            </a:r>
            <a:r>
              <a:rPr lang="zh-CN" altLang="zh-CN"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血液透析</a:t>
            </a:r>
            <a:r>
              <a:rPr lang="zh-CN" altLang="en-US"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a:t>
            </a:r>
            <a:r>
              <a:rPr lang="en-US" altLang="zh-CN"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SHPT</a:t>
            </a:r>
            <a:r>
              <a:rPr lang="zh-CN" altLang="en-US"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患者每日一次口服</a:t>
            </a:r>
            <a:r>
              <a:rPr lang="en-US" altLang="zh-CN"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1-12mg</a:t>
            </a:r>
            <a:r>
              <a:rPr lang="zh-CN" altLang="en-US"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依伏卡塞的长期</a:t>
            </a:r>
            <a:r>
              <a:rPr lang="zh-CN" altLang="en-US"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安全性</a:t>
            </a:r>
            <a:r>
              <a:rPr lang="zh-CN" altLang="en-US" sz="1050" dirty="0">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和疗效</a:t>
            </a:r>
            <a:endParaRPr lang="zh-CN" altLang="en-US" sz="1050" dirty="0">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83"/>
          <p:cNvSpPr txBox="1"/>
          <p:nvPr/>
        </p:nvSpPr>
        <p:spPr>
          <a:xfrm>
            <a:off x="6278539" y="5979102"/>
            <a:ext cx="5142445" cy="246221"/>
          </a:xfrm>
          <a:prstGeom prst="rect">
            <a:avLst/>
          </a:prstGeom>
          <a:noFill/>
        </p:spPr>
        <p:txBody>
          <a:bodyPr wrap="square" rtlCol="0">
            <a:spAutoFit/>
          </a:bodyPr>
          <a:lstStyle/>
          <a:p>
            <a:pPr algn="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iPTH</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：全段甲状旁腺激素，</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SHPT</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：继发性甲状旁腺功能亢进</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文本占位符 1"/>
          <p:cNvSpPr txBox="1"/>
          <p:nvPr/>
        </p:nvSpPr>
        <p:spPr>
          <a:xfrm>
            <a:off x="201089" y="6462592"/>
            <a:ext cx="10574337" cy="293713"/>
          </a:xfrm>
          <a:prstGeom prst="rect">
            <a:avLst/>
          </a:prstGeom>
          <a:noFill/>
          <a:ln>
            <a:noFill/>
          </a:ln>
        </p:spPr>
        <p:txBody>
          <a:bodyPr wrap="square" bIns="36000" numCol="2" rtlCol="0" anchor="t" anchorCtr="0">
            <a:noAutofit/>
          </a:bodyPr>
          <a:lstStyle>
            <a:defPPr rtl="0">
              <a:defRPr lang="en-US"/>
            </a:defPPr>
            <a:lvl1pPr marL="228600" indent="-228600">
              <a:buFont typeface="+mj-lt"/>
              <a:buAutoNum type="arabicPeriod"/>
              <a:defRPr sz="800">
                <a:solidFill>
                  <a:schemeClr val="bg1"/>
                </a:solidFill>
                <a:latin typeface="Arial" panose="020B0604020202020204" pitchFamily="34" charset="0"/>
                <a:ea typeface="微软雅黑" panose="020B0503020204020204" pitchFamily="34" charset="-122"/>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zh-CN" dirty="0"/>
              <a:t>Yokoyama </a:t>
            </a:r>
            <a:r>
              <a:rPr lang="en-US" altLang="zh-CN" dirty="0" err="1"/>
              <a:t>K,et</a:t>
            </a:r>
            <a:r>
              <a:rPr lang="en-US" altLang="zh-CN" dirty="0"/>
              <a:t> al. Sci Rep. 2019 Apr 23;9(1):6410.</a:t>
            </a:r>
            <a:endParaRPr lang="en-US" altLang="zh-CN" dirty="0">
              <a:sym typeface="+mn-lt"/>
            </a:endParaRPr>
          </a:p>
        </p:txBody>
      </p:sp>
      <p:grpSp>
        <p:nvGrpSpPr>
          <p:cNvPr id="5" name="组合 4"/>
          <p:cNvGrpSpPr/>
          <p:nvPr/>
        </p:nvGrpSpPr>
        <p:grpSpPr>
          <a:xfrm>
            <a:off x="11988810" y="883919"/>
            <a:ext cx="203246" cy="5400415"/>
            <a:chOff x="13493183" y="655081"/>
            <a:chExt cx="484211" cy="4884283"/>
          </a:xfrm>
          <a:solidFill>
            <a:schemeClr val="bg1">
              <a:lumMod val="85000"/>
            </a:schemeClr>
          </a:solidFill>
        </p:grpSpPr>
        <p:sp>
          <p:nvSpPr>
            <p:cNvPr id="6" name="矩形: 圆顶角 5"/>
            <p:cNvSpPr/>
            <p:nvPr/>
          </p:nvSpPr>
          <p:spPr>
            <a:xfrm rot="16200000">
              <a:off x="13251937" y="896327"/>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药品基本信息</a:t>
              </a:r>
              <a:endParaRPr lang="en-US" altLang="zh-CN"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圆顶角 6"/>
            <p:cNvSpPr/>
            <p:nvPr/>
          </p:nvSpPr>
          <p:spPr>
            <a:xfrm rot="16200000">
              <a:off x="13251971" y="1875749"/>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安全性</a:t>
              </a:r>
            </a:p>
          </p:txBody>
        </p:sp>
        <p:sp>
          <p:nvSpPr>
            <p:cNvPr id="8" name="矩形: 圆顶角 7"/>
            <p:cNvSpPr/>
            <p:nvPr/>
          </p:nvSpPr>
          <p:spPr>
            <a:xfrm rot="16200000">
              <a:off x="13251985" y="2855171"/>
              <a:ext cx="966596" cy="484103"/>
            </a:xfrm>
            <a:prstGeom prst="round2SameRect">
              <a:avLst>
                <a:gd name="adj1" fmla="val 35655"/>
                <a:gd name="adj2" fmla="val 0"/>
              </a:avLst>
            </a:prstGeom>
            <a:solidFill>
              <a:srgbClr val="00AAA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有效性</a:t>
              </a:r>
            </a:p>
          </p:txBody>
        </p:sp>
        <p:sp>
          <p:nvSpPr>
            <p:cNvPr id="9" name="矩形: 圆顶角 8"/>
            <p:cNvSpPr/>
            <p:nvPr/>
          </p:nvSpPr>
          <p:spPr>
            <a:xfrm rot="16200000">
              <a:off x="13252044" y="3834594"/>
              <a:ext cx="966596" cy="484105"/>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创新性</a:t>
              </a:r>
            </a:p>
          </p:txBody>
        </p:sp>
        <p:sp>
          <p:nvSpPr>
            <p:cNvPr id="10" name="矩形: 圆顶角 9"/>
            <p:cNvSpPr/>
            <p:nvPr/>
          </p:nvSpPr>
          <p:spPr>
            <a:xfrm rot="16200000">
              <a:off x="13252016" y="4814014"/>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公平性</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chor="t">
            <a:noAutofit/>
          </a:bodyPr>
          <a:lstStyle/>
          <a:p>
            <a:r>
              <a:rPr lang="zh-CN" altLang="en-US" sz="2400" dirty="0">
                <a:ea typeface="微软雅黑" panose="020B0503020204020204" pitchFamily="34" charset="-122"/>
                <a:sym typeface="Arial" panose="020B0604020202020204" pitchFamily="34" charset="0"/>
              </a:rPr>
              <a:t>依伏卡塞</a:t>
            </a:r>
            <a:r>
              <a:rPr lang="zh-CN" altLang="en-US" sz="2400" dirty="0">
                <a:ea typeface="微软雅黑" panose="020B0503020204020204" pitchFamily="34" charset="-122"/>
                <a:cs typeface="+mj-ea"/>
                <a:sym typeface="Arial" panose="020B0604020202020204" pitchFamily="34" charset="0"/>
              </a:rPr>
              <a:t>较西那卡塞的</a:t>
            </a:r>
            <a:r>
              <a:rPr lang="zh-CN" altLang="en-US" sz="2400" dirty="0">
                <a:solidFill>
                  <a:srgbClr val="C00000"/>
                </a:solidFill>
                <a:ea typeface="微软雅黑" panose="020B0503020204020204" pitchFamily="34" charset="-122"/>
                <a:sym typeface="Arial" panose="020B0604020202020204" pitchFamily="34" charset="0"/>
              </a:rPr>
              <a:t>生物利用度</a:t>
            </a:r>
            <a:r>
              <a:rPr lang="en-US" altLang="zh-CN" sz="2400" dirty="0">
                <a:solidFill>
                  <a:srgbClr val="C00000"/>
                </a:solidFill>
                <a:ea typeface="微软雅黑" panose="020B0503020204020204" pitchFamily="34" charset="-122"/>
                <a:sym typeface="Arial" panose="020B0604020202020204" pitchFamily="34" charset="0"/>
              </a:rPr>
              <a:t>“</a:t>
            </a:r>
            <a:r>
              <a:rPr lang="zh-CN" altLang="en-US" sz="2400" dirty="0">
                <a:solidFill>
                  <a:srgbClr val="C00000"/>
                </a:solidFill>
                <a:ea typeface="微软雅黑" panose="020B0503020204020204" pitchFamily="34" charset="-122"/>
                <a:sym typeface="Arial" panose="020B0604020202020204" pitchFamily="34" charset="0"/>
              </a:rPr>
              <a:t>更高</a:t>
            </a:r>
            <a:r>
              <a:rPr lang="en-US" altLang="zh-CN" sz="2400" dirty="0">
                <a:solidFill>
                  <a:srgbClr val="C00000"/>
                </a:solidFill>
                <a:ea typeface="微软雅黑" panose="020B0503020204020204" pitchFamily="34" charset="-122"/>
                <a:sym typeface="Arial" panose="020B0604020202020204" pitchFamily="34" charset="0"/>
              </a:rPr>
              <a:t>”</a:t>
            </a:r>
            <a:r>
              <a:rPr lang="zh-CN" altLang="en-US" sz="2400" dirty="0">
                <a:solidFill>
                  <a:srgbClr val="C00000"/>
                </a:solidFill>
                <a:ea typeface="微软雅黑" panose="020B0503020204020204" pitchFamily="34" charset="-122"/>
                <a:sym typeface="Arial" panose="020B0604020202020204" pitchFamily="34" charset="0"/>
              </a:rPr>
              <a:t>，药理作用</a:t>
            </a:r>
            <a:r>
              <a:rPr lang="en-US" altLang="zh-CN" sz="2400" dirty="0">
                <a:solidFill>
                  <a:srgbClr val="C00000"/>
                </a:solidFill>
                <a:ea typeface="微软雅黑" panose="020B0503020204020204" pitchFamily="34" charset="-122"/>
                <a:sym typeface="Arial" panose="020B0604020202020204" pitchFamily="34" charset="0"/>
              </a:rPr>
              <a:t>“</a:t>
            </a:r>
            <a:r>
              <a:rPr lang="zh-CN" altLang="en-US" sz="2400" dirty="0">
                <a:solidFill>
                  <a:srgbClr val="C00000"/>
                </a:solidFill>
                <a:ea typeface="微软雅黑" panose="020B0503020204020204" pitchFamily="34" charset="-122"/>
                <a:sym typeface="Arial" panose="020B0604020202020204" pitchFamily="34" charset="0"/>
              </a:rPr>
              <a:t>更强</a:t>
            </a:r>
            <a:r>
              <a:rPr lang="en-US" altLang="zh-CN" sz="2400" dirty="0">
                <a:solidFill>
                  <a:srgbClr val="C00000"/>
                </a:solidFill>
                <a:ea typeface="微软雅黑" panose="020B0503020204020204" pitchFamily="34" charset="-122"/>
                <a:sym typeface="Arial" panose="020B0604020202020204" pitchFamily="34" charset="0"/>
              </a:rPr>
              <a:t>”</a:t>
            </a:r>
            <a:r>
              <a:rPr lang="zh-CN" altLang="en-US" sz="2400" dirty="0">
                <a:solidFill>
                  <a:srgbClr val="C00000"/>
                </a:solidFill>
                <a:ea typeface="微软雅黑" panose="020B0503020204020204" pitchFamily="34" charset="-122"/>
                <a:sym typeface="Arial" panose="020B0604020202020204" pitchFamily="34" charset="0"/>
              </a:rPr>
              <a:t>，且真实世界研究显示，</a:t>
            </a:r>
            <a:r>
              <a:rPr lang="zh-CN" altLang="en-US" sz="2400" dirty="0">
                <a:ea typeface="微软雅黑" panose="020B0503020204020204" pitchFamily="34" charset="-122"/>
                <a:sym typeface="Arial" panose="020B0604020202020204" pitchFamily="34" charset="0"/>
              </a:rPr>
              <a:t>从西那卡塞换用依伏卡塞治疗后，在</a:t>
            </a:r>
            <a:r>
              <a:rPr lang="zh-CN" altLang="en-US" sz="2400" dirty="0">
                <a:solidFill>
                  <a:srgbClr val="C00000"/>
                </a:solidFill>
                <a:ea typeface="微软雅黑" panose="020B0503020204020204" pitchFamily="34" charset="-122"/>
                <a:sym typeface="Arial" panose="020B0604020202020204" pitchFamily="34" charset="0"/>
              </a:rPr>
              <a:t>较低的临床剂量下</a:t>
            </a:r>
            <a:r>
              <a:rPr lang="zh-CN" altLang="en-US" sz="2400" dirty="0">
                <a:ea typeface="微软雅黑" panose="020B0503020204020204" pitchFamily="34" charset="-122"/>
                <a:sym typeface="Arial" panose="020B0604020202020204" pitchFamily="34" charset="0"/>
              </a:rPr>
              <a:t>可获得与西那卡塞</a:t>
            </a:r>
            <a:r>
              <a:rPr lang="zh-CN" altLang="en-US" sz="2400" dirty="0">
                <a:solidFill>
                  <a:srgbClr val="C00000"/>
                </a:solidFill>
                <a:ea typeface="微软雅黑" panose="020B0503020204020204" pitchFamily="34" charset="-122"/>
                <a:sym typeface="Arial" panose="020B0604020202020204" pitchFamily="34" charset="0"/>
              </a:rPr>
              <a:t>同等疗效</a:t>
            </a:r>
          </a:p>
        </p:txBody>
      </p:sp>
      <p:sp>
        <p:nvSpPr>
          <p:cNvPr id="5" name="圆角矩形 26"/>
          <p:cNvSpPr/>
          <p:nvPr/>
        </p:nvSpPr>
        <p:spPr>
          <a:xfrm>
            <a:off x="406907" y="1069498"/>
            <a:ext cx="4887572" cy="4883856"/>
          </a:xfrm>
          <a:prstGeom prst="roundRect">
            <a:avLst>
              <a:gd name="adj" fmla="val 6051"/>
            </a:avLst>
          </a:prstGeom>
          <a:solidFill>
            <a:schemeClr val="bg1"/>
          </a:solidFill>
          <a:ln w="9525">
            <a:solidFill>
              <a:srgbClr val="E5EDFB"/>
            </a:solidFill>
          </a:ln>
          <a:effectLst>
            <a:outerShdw blurRad="50800" dist="38100" dir="2700000" algn="tl" rotWithShape="0">
              <a:srgbClr val="00AAA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1965"/>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26"/>
          <p:cNvSpPr/>
          <p:nvPr/>
        </p:nvSpPr>
        <p:spPr>
          <a:xfrm>
            <a:off x="6202171" y="1164108"/>
            <a:ext cx="5138528" cy="4786697"/>
          </a:xfrm>
          <a:prstGeom prst="roundRect">
            <a:avLst>
              <a:gd name="adj" fmla="val 6051"/>
            </a:avLst>
          </a:prstGeom>
          <a:solidFill>
            <a:schemeClr val="bg1"/>
          </a:solidFill>
          <a:ln w="9525">
            <a:solidFill>
              <a:srgbClr val="00A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1965"/>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6411266" y="1035208"/>
            <a:ext cx="4720338" cy="755585"/>
            <a:chOff x="-4534896" y="2205313"/>
            <a:chExt cx="3418438" cy="393385"/>
          </a:xfrm>
          <a:solidFill>
            <a:schemeClr val="accent3"/>
          </a:solidFill>
        </p:grpSpPr>
        <p:grpSp>
          <p:nvGrpSpPr>
            <p:cNvPr id="28" name="组合 27"/>
            <p:cNvGrpSpPr/>
            <p:nvPr/>
          </p:nvGrpSpPr>
          <p:grpSpPr>
            <a:xfrm>
              <a:off x="-4534896" y="2205313"/>
              <a:ext cx="3418438" cy="393385"/>
              <a:chOff x="1611947" y="1856004"/>
              <a:chExt cx="3051205" cy="759271"/>
            </a:xfrm>
            <a:grpFill/>
          </p:grpSpPr>
          <p:grpSp>
            <p:nvGrpSpPr>
              <p:cNvPr id="29" name="组合 28"/>
              <p:cNvGrpSpPr/>
              <p:nvPr/>
            </p:nvGrpSpPr>
            <p:grpSpPr>
              <a:xfrm>
                <a:off x="1611947" y="1856004"/>
                <a:ext cx="2325656" cy="759270"/>
                <a:chOff x="2159589" y="1235933"/>
                <a:chExt cx="2333481" cy="692567"/>
              </a:xfrm>
              <a:grpFill/>
            </p:grpSpPr>
            <p:sp>
              <p:nvSpPr>
                <p:cNvPr id="30" name="i$ḷïḋè"/>
                <p:cNvSpPr/>
                <p:nvPr/>
              </p:nvSpPr>
              <p:spPr bwMode="auto">
                <a:xfrm rot="5400000" flipH="1" flipV="1">
                  <a:off x="3267257" y="128269"/>
                  <a:ext cx="118146" cy="2333481"/>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ïṥľiḓe"/>
                <p:cNvSpPr/>
                <p:nvPr/>
              </p:nvSpPr>
              <p:spPr bwMode="auto">
                <a:xfrm rot="5400000" flipH="1" flipV="1">
                  <a:off x="2841611" y="612145"/>
                  <a:ext cx="692567" cy="1940143"/>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2957925" y="1856006"/>
                <a:ext cx="1705227" cy="759269"/>
                <a:chOff x="2498940" y="1235935"/>
                <a:chExt cx="1710965" cy="692566"/>
              </a:xfrm>
              <a:grpFill/>
            </p:grpSpPr>
            <p:sp>
              <p:nvSpPr>
                <p:cNvPr id="33" name="i$ḷïḋè"/>
                <p:cNvSpPr/>
                <p:nvPr/>
              </p:nvSpPr>
              <p:spPr bwMode="auto">
                <a:xfrm rot="5400000" flipH="1" flipV="1">
                  <a:off x="3295350" y="439528"/>
                  <a:ext cx="118146" cy="1710965"/>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grpFill/>
                <a:ln w="9525">
                  <a:noFill/>
                  <a:round/>
                </a:ln>
              </p:spPr>
              <p:txBody>
                <a:bodyPr vert="horz"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ïṥľiḓe"/>
                <p:cNvSpPr/>
                <p:nvPr/>
              </p:nvSpPr>
              <p:spPr bwMode="auto">
                <a:xfrm rot="5400000" flipH="1" flipV="1">
                  <a:off x="3008141" y="778676"/>
                  <a:ext cx="692566" cy="1607084"/>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en-US" altLang="zh-CN"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矩形 34"/>
              <p:cNvSpPr/>
              <p:nvPr/>
            </p:nvSpPr>
            <p:spPr>
              <a:xfrm>
                <a:off x="2374172" y="1856009"/>
                <a:ext cx="947924" cy="367448"/>
              </a:xfrm>
              <a:prstGeom prst="rect">
                <a:avLst/>
              </a:prstGeom>
              <a:grpFill/>
              <a:ln w="9525">
                <a:noFill/>
                <a:round/>
              </a:ln>
            </p:spPr>
            <p:txBody>
              <a:bodyPr vert="eaVert" wrap="none" lIns="91440" tIns="45720" rIns="91440" bIns="45720" anchor="ctr" anchorCtr="1"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lang="zh-CN" altLang="en-US"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25"/>
            <p:cNvSpPr txBox="1"/>
            <p:nvPr/>
          </p:nvSpPr>
          <p:spPr>
            <a:xfrm>
              <a:off x="-4289329" y="2306808"/>
              <a:ext cx="2927947" cy="137862"/>
            </a:xfrm>
            <a:prstGeom prst="rect">
              <a:avLst/>
            </a:prstGeom>
            <a:grp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在换用</a:t>
              </a:r>
              <a:r>
                <a:rPr lang="zh-CN" altLang="en-US" sz="16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依伏卡塞后</a:t>
              </a:r>
              <a:r>
                <a:rPr lang="en-US" altLang="zh-CN" sz="16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1-5</a:t>
              </a:r>
              <a:r>
                <a:rPr lang="zh-CN" altLang="en-US" sz="16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年剂量维持在</a:t>
              </a:r>
              <a:r>
                <a:rPr lang="en-US" altLang="zh-CN" sz="1600" b="1"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 mg/</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天</a:t>
              </a:r>
              <a:r>
                <a:rPr lang="en-US" altLang="zh-CN" sz="1600" b="1" baseline="30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altLang="zh-CN" sz="1600" b="1" baseline="3000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文本框 57"/>
          <p:cNvSpPr txBox="1"/>
          <p:nvPr/>
        </p:nvSpPr>
        <p:spPr>
          <a:xfrm>
            <a:off x="554602" y="1156716"/>
            <a:ext cx="4675505" cy="338554"/>
          </a:xfrm>
          <a:prstGeom prst="rect">
            <a:avLst/>
          </a:prstGeom>
          <a:noFill/>
        </p:spPr>
        <p:txBody>
          <a:bodyPr wrap="square" rtlCol="0" anchor="t">
            <a:spAutoFit/>
          </a:bodyPr>
          <a:lstStyle>
            <a:defPPr>
              <a:defRPr lang="zh-CN"/>
            </a:defPPr>
            <a:lvl1pPr>
              <a:defRPr sz="1600" b="1">
                <a:ln>
                  <a:noFill/>
                </a:ln>
                <a:effectLst/>
                <a:uLnTx/>
                <a:uFillTx/>
                <a:latin typeface="Arial" panose="020B0604020202020204"/>
                <a:ea typeface="微软雅黑" panose="020B0503020204020204" pitchFamily="34" charset="-122"/>
                <a:cs typeface="+mn-ea"/>
              </a:defRPr>
            </a:lvl1pPr>
          </a:lstStyle>
          <a:p>
            <a:pPr algn="ctr"/>
            <a:r>
              <a:rPr lang="zh-CN" altLang="en-US" dirty="0">
                <a:latin typeface="Arial" panose="020B0604020202020204" pitchFamily="34" charset="0"/>
                <a:sym typeface="Arial" panose="020B0604020202020204" pitchFamily="34" charset="0"/>
              </a:rPr>
              <a:t>依伏卡塞生物利用度</a:t>
            </a:r>
            <a:r>
              <a:rPr lang="zh-CN" altLang="en-US" dirty="0">
                <a:solidFill>
                  <a:srgbClr val="C00000"/>
                </a:solidFill>
                <a:latin typeface="Arial" panose="020B0604020202020204" pitchFamily="34" charset="0"/>
                <a:sym typeface="Arial" panose="020B0604020202020204" pitchFamily="34" charset="0"/>
              </a:rPr>
              <a:t>显著高于西那卡塞</a:t>
            </a:r>
            <a:r>
              <a:rPr lang="en-US" altLang="zh-CN" baseline="30000" dirty="0">
                <a:solidFill>
                  <a:srgbClr val="C00000"/>
                </a:solidFill>
                <a:latin typeface="Arial" panose="020B0604020202020204" pitchFamily="34" charset="0"/>
                <a:sym typeface="Arial" panose="020B0604020202020204" pitchFamily="34" charset="0"/>
              </a:rPr>
              <a:t>1</a:t>
            </a:r>
          </a:p>
        </p:txBody>
      </p:sp>
      <p:sp>
        <p:nvSpPr>
          <p:cNvPr id="59" name="文本框 58"/>
          <p:cNvSpPr txBox="1"/>
          <p:nvPr/>
        </p:nvSpPr>
        <p:spPr>
          <a:xfrm>
            <a:off x="1076000" y="3553697"/>
            <a:ext cx="3632708" cy="338554"/>
          </a:xfrm>
          <a:prstGeom prst="rect">
            <a:avLst/>
          </a:prstGeom>
          <a:noFill/>
        </p:spPr>
        <p:txBody>
          <a:bodyPr wrap="square" rtlCol="0" anchor="t">
            <a:spAutoFit/>
          </a:bodyPr>
          <a:lstStyle/>
          <a:p>
            <a:pPr algn="ctr"/>
            <a:r>
              <a:rPr lang="zh-CN" altLang="en-US" sz="1600" b="1"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依伏卡塞药理作用是西那卡塞</a:t>
            </a:r>
            <a:r>
              <a:rPr lang="en-US" altLang="zh-CN" sz="1600" b="1"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600" b="1"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倍</a:t>
            </a:r>
            <a:r>
              <a:rPr lang="en-US" altLang="zh-CN" sz="1600" b="1" baseline="3000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p>
        </p:txBody>
      </p:sp>
      <p:grpSp>
        <p:nvGrpSpPr>
          <p:cNvPr id="14" name="组合 13"/>
          <p:cNvGrpSpPr/>
          <p:nvPr/>
        </p:nvGrpSpPr>
        <p:grpSpPr>
          <a:xfrm>
            <a:off x="1385016" y="3579962"/>
            <a:ext cx="2626609" cy="2278350"/>
            <a:chOff x="1385016" y="3753584"/>
            <a:chExt cx="2626609" cy="2278350"/>
          </a:xfrm>
        </p:grpSpPr>
        <p:grpSp>
          <p:nvGrpSpPr>
            <p:cNvPr id="65" name="组合 64" descr="0wUAAB+LCAAAAAAABADFUk1vm0AQ/S/b5mZFOFK/uNmJaK2qTVRbySHyYQNjM9Wyay1D5MTiv3cWWAw2cZJTxQXevGHeezM78ZGeNiBCMc+kpSuUayuzGUEmRmKWiFAXSo3EFHWCev3dmmKTi/B+17Z1K3dI6a1UBbhejYRS1Z/hEd/TfqHGrMgaWnAeMCS3HWgc1CAmiYIubaYJ7GM7Yeyw6n1OlgdExmaSeOAuKM9EUxLhV+aVrjmBLf9oJBa1LK+nkecCGPTpCs7mjckJjd533EjODVjSgNmDpj2VZYEljKWaKFzrDLRTPDVExuX/w1h8Npr6ZfYHFKdc/wmwaQKc4zMPXEmVg48hlRv4zYO8uwrgrj+gJOFjj9DDRNm6ajkujANWd45Ytknuk2GfrLgXcDl6MZwFbOl9cbqObpZDi3/JSiWnGrlX3igYkr0cEN6e/KVRxr5+8p52VL9erTCGRQoZeM4CNU10wpoTf+9Ti+uUNOR5A1w//IWYOm3hF8cq8pT/+SGKPo8/fYsi4e0F5dDd+4FvvfsD/lvWVLV098R+c6BJHHPMjfLaUIUf+fTyT23y8Ai9zN4ua/DECf43cxfvOdNT3pb8/AOH6I1S0wUAAA=="/>
            <p:cNvGrpSpPr/>
            <p:nvPr/>
          </p:nvGrpSpPr>
          <p:grpSpPr>
            <a:xfrm>
              <a:off x="1385016" y="3753584"/>
              <a:ext cx="2262515" cy="2278350"/>
              <a:chOff x="4683699" y="628650"/>
              <a:chExt cx="3682659" cy="4685237"/>
            </a:xfrm>
          </p:grpSpPr>
          <p:sp>
            <p:nvSpPr>
              <p:cNvPr id="66" name="RelativeShape"/>
              <p:cNvSpPr/>
              <p:nvPr/>
            </p:nvSpPr>
            <p:spPr bwMode="auto">
              <a:xfrm>
                <a:off x="5540152" y="628650"/>
                <a:ext cx="1651015" cy="4464707"/>
              </a:xfrm>
              <a:prstGeom prst="upArrow">
                <a:avLst>
                  <a:gd name="adj1" fmla="val 72789"/>
                  <a:gd name="adj2" fmla="val 53401"/>
                </a:avLst>
              </a:prstGeom>
              <a:noFill/>
              <a:ln>
                <a:noFill/>
              </a:ln>
            </p:spPr>
            <p:txBody>
              <a:bodyPr vert="horz" wrap="square" lIns="91440" tIns="45720" rIns="91440" bIns="45720" numCol="1" rtlCol="0" anchor="t" anchorCtr="0" compatLnSpc="1"/>
              <a:lstStyle/>
              <a:p>
                <a:pPr algn="l"/>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ValueShape"/>
              <p:cNvSpPr/>
              <p:nvPr/>
            </p:nvSpPr>
            <p:spPr bwMode="auto">
              <a:xfrm>
                <a:off x="5540152" y="1476944"/>
                <a:ext cx="1651015" cy="3616413"/>
              </a:xfrm>
              <a:prstGeom prst="upArrow">
                <a:avLst>
                  <a:gd name="adj1" fmla="val 72789"/>
                  <a:gd name="adj2" fmla="val 53401"/>
                </a:avLst>
              </a:prstGeom>
              <a:solidFill>
                <a:srgbClr val="00AAA5"/>
              </a:solidFill>
              <a:ln>
                <a:noFill/>
              </a:ln>
            </p:spPr>
            <p:txBody>
              <a:bodyPr vert="horz" wrap="square" lIns="91440" tIns="45720" rIns="91440" bIns="45720" numCol="1" rtlCol="0" anchor="t" anchorCtr="0" compatLnSpc="1"/>
              <a:lstStyle/>
              <a:p>
                <a:pPr algn="l"/>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ValueText"/>
              <p:cNvSpPr txBox="1"/>
              <p:nvPr/>
            </p:nvSpPr>
            <p:spPr>
              <a:xfrm>
                <a:off x="7147646" y="3689907"/>
                <a:ext cx="1218712" cy="914034"/>
              </a:xfrm>
              <a:prstGeom prst="rect">
                <a:avLst/>
              </a:prstGeom>
              <a:noFill/>
              <a:ln>
                <a:noFill/>
              </a:ln>
            </p:spPr>
            <p:txBody>
              <a:bodyPr wrap="square" tIns="90000" bIns="90000" anchor="ctr" anchorCtr="0">
                <a:prstTxWarp prst="textPlain">
                  <a:avLst/>
                </a:prstTxWarp>
                <a:noAutofit/>
              </a:bodyPr>
              <a:lstStyle/>
              <a:p>
                <a:r>
                  <a:rPr lang="en-US" altLang="zh-CN" sz="400" dirty="0">
                    <a:solidFill>
                      <a:srgbClr val="C00000"/>
                    </a:solidFill>
                    <a:latin typeface="Arial" panose="020B0604020202020204" pitchFamily="34" charset="0"/>
                    <a:ea typeface="微软雅黑" panose="020B0503020204020204" pitchFamily="34" charset="-122"/>
                    <a:sym typeface="Arial" panose="020B0604020202020204" pitchFamily="34" charset="0"/>
                  </a:rPr>
                  <a:t>30</a:t>
                </a:r>
                <a:endParaRPr lang="en-US" sz="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ExtraShape1"/>
              <p:cNvSpPr/>
              <p:nvPr/>
            </p:nvSpPr>
            <p:spPr bwMode="auto">
              <a:xfrm>
                <a:off x="4683699" y="3109764"/>
                <a:ext cx="1745198" cy="2204123"/>
              </a:xfrm>
              <a:prstGeom prst="ellipse">
                <a:avLst/>
              </a:prstGeom>
              <a:gradFill>
                <a:gsLst>
                  <a:gs pos="38000">
                    <a:schemeClr val="bg1"/>
                  </a:gs>
                  <a:gs pos="100000">
                    <a:schemeClr val="bg1">
                      <a:lumMod val="85000"/>
                    </a:schemeClr>
                  </a:gs>
                </a:gsLst>
                <a:lin ang="5400000" scaled="0"/>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文本框 69"/>
            <p:cNvSpPr txBox="1"/>
            <p:nvPr/>
          </p:nvSpPr>
          <p:spPr>
            <a:xfrm>
              <a:off x="2739018" y="5388313"/>
              <a:ext cx="1272607" cy="369332"/>
            </a:xfrm>
            <a:prstGeom prst="rect">
              <a:avLst/>
            </a:prstGeom>
            <a:noFill/>
          </p:spPr>
          <p:txBody>
            <a:bodyPr wrap="square" rtlCol="0">
              <a:spAutoFit/>
            </a:bodyPr>
            <a:lstStyle/>
            <a:p>
              <a:pPr algn="r"/>
              <a:r>
                <a:rPr lang="zh-CN" altLang="en-US" dirty="0">
                  <a:latin typeface="Arial" panose="020B0604020202020204" pitchFamily="34" charset="0"/>
                  <a:ea typeface="微软雅黑" panose="020B0503020204020204" pitchFamily="34" charset="-122"/>
                  <a:sym typeface="Arial" panose="020B0604020202020204" pitchFamily="34" charset="0"/>
                </a:rPr>
                <a:t>倍</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1" name="组合 70"/>
            <p:cNvGrpSpPr/>
            <p:nvPr/>
          </p:nvGrpSpPr>
          <p:grpSpPr>
            <a:xfrm>
              <a:off x="1573812" y="5169993"/>
              <a:ext cx="787893" cy="722881"/>
              <a:chOff x="9269359" y="-1140133"/>
              <a:chExt cx="1283223" cy="1143453"/>
            </a:xfrm>
            <a:solidFill>
              <a:srgbClr val="00AAA5"/>
            </a:solidFill>
          </p:grpSpPr>
          <p:sp>
            <p:nvSpPr>
              <p:cNvPr id="72" name="Freeform 40"/>
              <p:cNvSpPr>
                <a:spLocks noEditPoints="1"/>
              </p:cNvSpPr>
              <p:nvPr/>
            </p:nvSpPr>
            <p:spPr bwMode="auto">
              <a:xfrm>
                <a:off x="9436100" y="-981784"/>
                <a:ext cx="375609" cy="678184"/>
              </a:xfrm>
              <a:custGeom>
                <a:avLst/>
                <a:gdLst>
                  <a:gd name="T0" fmla="*/ 0 w 183"/>
                  <a:gd name="T1" fmla="*/ 165 h 330"/>
                  <a:gd name="T2" fmla="*/ 0 w 183"/>
                  <a:gd name="T3" fmla="*/ 31 h 330"/>
                  <a:gd name="T4" fmla="*/ 31 w 183"/>
                  <a:gd name="T5" fmla="*/ 0 h 330"/>
                  <a:gd name="T6" fmla="*/ 153 w 183"/>
                  <a:gd name="T7" fmla="*/ 0 h 330"/>
                  <a:gd name="T8" fmla="*/ 182 w 183"/>
                  <a:gd name="T9" fmla="*/ 30 h 330"/>
                  <a:gd name="T10" fmla="*/ 182 w 183"/>
                  <a:gd name="T11" fmla="*/ 294 h 330"/>
                  <a:gd name="T12" fmla="*/ 182 w 183"/>
                  <a:gd name="T13" fmla="*/ 307 h 330"/>
                  <a:gd name="T14" fmla="*/ 153 w 183"/>
                  <a:gd name="T15" fmla="*/ 330 h 330"/>
                  <a:gd name="T16" fmla="*/ 28 w 183"/>
                  <a:gd name="T17" fmla="*/ 330 h 330"/>
                  <a:gd name="T18" fmla="*/ 1 w 183"/>
                  <a:gd name="T19" fmla="*/ 302 h 330"/>
                  <a:gd name="T20" fmla="*/ 0 w 183"/>
                  <a:gd name="T21" fmla="*/ 165 h 330"/>
                  <a:gd name="T22" fmla="*/ 0 w 183"/>
                  <a:gd name="T23" fmla="*/ 165 h 330"/>
                  <a:gd name="T24" fmla="*/ 54 w 183"/>
                  <a:gd name="T25" fmla="*/ 155 h 330"/>
                  <a:gd name="T26" fmla="*/ 81 w 183"/>
                  <a:gd name="T27" fmla="*/ 128 h 330"/>
                  <a:gd name="T28" fmla="*/ 54 w 183"/>
                  <a:gd name="T29" fmla="*/ 101 h 330"/>
                  <a:gd name="T30" fmla="*/ 28 w 183"/>
                  <a:gd name="T31" fmla="*/ 128 h 330"/>
                  <a:gd name="T32" fmla="*/ 54 w 183"/>
                  <a:gd name="T33" fmla="*/ 155 h 330"/>
                  <a:gd name="T34" fmla="*/ 81 w 183"/>
                  <a:gd name="T35" fmla="*/ 276 h 330"/>
                  <a:gd name="T36" fmla="*/ 54 w 183"/>
                  <a:gd name="T37" fmla="*/ 249 h 330"/>
                  <a:gd name="T38" fmla="*/ 28 w 183"/>
                  <a:gd name="T39" fmla="*/ 276 h 330"/>
                  <a:gd name="T40" fmla="*/ 55 w 183"/>
                  <a:gd name="T41" fmla="*/ 303 h 330"/>
                  <a:gd name="T42" fmla="*/ 81 w 183"/>
                  <a:gd name="T43" fmla="*/ 276 h 330"/>
                  <a:gd name="T44" fmla="*/ 81 w 183"/>
                  <a:gd name="T45" fmla="*/ 54 h 330"/>
                  <a:gd name="T46" fmla="*/ 54 w 183"/>
                  <a:gd name="T47" fmla="*/ 27 h 330"/>
                  <a:gd name="T48" fmla="*/ 28 w 183"/>
                  <a:gd name="T49" fmla="*/ 54 h 330"/>
                  <a:gd name="T50" fmla="*/ 54 w 183"/>
                  <a:gd name="T51" fmla="*/ 81 h 330"/>
                  <a:gd name="T52" fmla="*/ 81 w 183"/>
                  <a:gd name="T53" fmla="*/ 54 h 330"/>
                  <a:gd name="T54" fmla="*/ 102 w 183"/>
                  <a:gd name="T55" fmla="*/ 128 h 330"/>
                  <a:gd name="T56" fmla="*/ 129 w 183"/>
                  <a:gd name="T57" fmla="*/ 155 h 330"/>
                  <a:gd name="T58" fmla="*/ 155 w 183"/>
                  <a:gd name="T59" fmla="*/ 128 h 330"/>
                  <a:gd name="T60" fmla="*/ 129 w 183"/>
                  <a:gd name="T61" fmla="*/ 101 h 330"/>
                  <a:gd name="T62" fmla="*/ 102 w 183"/>
                  <a:gd name="T63" fmla="*/ 128 h 330"/>
                  <a:gd name="T64" fmla="*/ 128 w 183"/>
                  <a:gd name="T65" fmla="*/ 229 h 330"/>
                  <a:gd name="T66" fmla="*/ 155 w 183"/>
                  <a:gd name="T67" fmla="*/ 203 h 330"/>
                  <a:gd name="T68" fmla="*/ 129 w 183"/>
                  <a:gd name="T69" fmla="*/ 175 h 330"/>
                  <a:gd name="T70" fmla="*/ 102 w 183"/>
                  <a:gd name="T71" fmla="*/ 201 h 330"/>
                  <a:gd name="T72" fmla="*/ 128 w 183"/>
                  <a:gd name="T73" fmla="*/ 229 h 330"/>
                  <a:gd name="T74" fmla="*/ 155 w 183"/>
                  <a:gd name="T75" fmla="*/ 54 h 330"/>
                  <a:gd name="T76" fmla="*/ 129 w 183"/>
                  <a:gd name="T77" fmla="*/ 27 h 330"/>
                  <a:gd name="T78" fmla="*/ 102 w 183"/>
                  <a:gd name="T79" fmla="*/ 53 h 330"/>
                  <a:gd name="T80" fmla="*/ 128 w 183"/>
                  <a:gd name="T81" fmla="*/ 81 h 330"/>
                  <a:gd name="T82" fmla="*/ 155 w 183"/>
                  <a:gd name="T83" fmla="*/ 54 h 330"/>
                  <a:gd name="T84" fmla="*/ 54 w 183"/>
                  <a:gd name="T85" fmla="*/ 229 h 330"/>
                  <a:gd name="T86" fmla="*/ 81 w 183"/>
                  <a:gd name="T87" fmla="*/ 203 h 330"/>
                  <a:gd name="T88" fmla="*/ 54 w 183"/>
                  <a:gd name="T89" fmla="*/ 175 h 330"/>
                  <a:gd name="T90" fmla="*/ 28 w 183"/>
                  <a:gd name="T91" fmla="*/ 202 h 330"/>
                  <a:gd name="T92" fmla="*/ 54 w 183"/>
                  <a:gd name="T93" fmla="*/ 229 h 330"/>
                  <a:gd name="T94" fmla="*/ 102 w 183"/>
                  <a:gd name="T95" fmla="*/ 276 h 330"/>
                  <a:gd name="T96" fmla="*/ 129 w 183"/>
                  <a:gd name="T97" fmla="*/ 303 h 330"/>
                  <a:gd name="T98" fmla="*/ 155 w 183"/>
                  <a:gd name="T99" fmla="*/ 276 h 330"/>
                  <a:gd name="T100" fmla="*/ 129 w 183"/>
                  <a:gd name="T101" fmla="*/ 249 h 330"/>
                  <a:gd name="T102" fmla="*/ 102 w 183"/>
                  <a:gd name="T103" fmla="*/ 27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330">
                    <a:moveTo>
                      <a:pt x="0" y="165"/>
                    </a:moveTo>
                    <a:cubicBezTo>
                      <a:pt x="0" y="121"/>
                      <a:pt x="0" y="76"/>
                      <a:pt x="0" y="31"/>
                    </a:cubicBezTo>
                    <a:cubicBezTo>
                      <a:pt x="0" y="11"/>
                      <a:pt x="11" y="0"/>
                      <a:pt x="31" y="0"/>
                    </a:cubicBezTo>
                    <a:cubicBezTo>
                      <a:pt x="72" y="0"/>
                      <a:pt x="112" y="0"/>
                      <a:pt x="153" y="0"/>
                    </a:cubicBezTo>
                    <a:cubicBezTo>
                      <a:pt x="171" y="0"/>
                      <a:pt x="182" y="12"/>
                      <a:pt x="182" y="30"/>
                    </a:cubicBezTo>
                    <a:cubicBezTo>
                      <a:pt x="182" y="118"/>
                      <a:pt x="182" y="206"/>
                      <a:pt x="182" y="294"/>
                    </a:cubicBezTo>
                    <a:cubicBezTo>
                      <a:pt x="182" y="299"/>
                      <a:pt x="183" y="303"/>
                      <a:pt x="182" y="307"/>
                    </a:cubicBezTo>
                    <a:cubicBezTo>
                      <a:pt x="178" y="322"/>
                      <a:pt x="169" y="330"/>
                      <a:pt x="153" y="330"/>
                    </a:cubicBezTo>
                    <a:cubicBezTo>
                      <a:pt x="112" y="330"/>
                      <a:pt x="70" y="330"/>
                      <a:pt x="28" y="330"/>
                    </a:cubicBezTo>
                    <a:cubicBezTo>
                      <a:pt x="12" y="330"/>
                      <a:pt x="1" y="318"/>
                      <a:pt x="1" y="302"/>
                    </a:cubicBezTo>
                    <a:cubicBezTo>
                      <a:pt x="0" y="256"/>
                      <a:pt x="0" y="211"/>
                      <a:pt x="0" y="165"/>
                    </a:cubicBezTo>
                    <a:cubicBezTo>
                      <a:pt x="0" y="165"/>
                      <a:pt x="0" y="165"/>
                      <a:pt x="0" y="165"/>
                    </a:cubicBezTo>
                    <a:close/>
                    <a:moveTo>
                      <a:pt x="54" y="155"/>
                    </a:moveTo>
                    <a:cubicBezTo>
                      <a:pt x="69" y="155"/>
                      <a:pt x="81" y="143"/>
                      <a:pt x="81" y="128"/>
                    </a:cubicBezTo>
                    <a:cubicBezTo>
                      <a:pt x="81" y="113"/>
                      <a:pt x="69" y="101"/>
                      <a:pt x="54" y="101"/>
                    </a:cubicBezTo>
                    <a:cubicBezTo>
                      <a:pt x="39" y="102"/>
                      <a:pt x="28" y="113"/>
                      <a:pt x="28" y="128"/>
                    </a:cubicBezTo>
                    <a:cubicBezTo>
                      <a:pt x="28" y="143"/>
                      <a:pt x="39" y="155"/>
                      <a:pt x="54" y="155"/>
                    </a:cubicBezTo>
                    <a:close/>
                    <a:moveTo>
                      <a:pt x="81" y="276"/>
                    </a:moveTo>
                    <a:cubicBezTo>
                      <a:pt x="81" y="262"/>
                      <a:pt x="68" y="249"/>
                      <a:pt x="54" y="249"/>
                    </a:cubicBezTo>
                    <a:cubicBezTo>
                      <a:pt x="40" y="250"/>
                      <a:pt x="28" y="262"/>
                      <a:pt x="28" y="276"/>
                    </a:cubicBezTo>
                    <a:cubicBezTo>
                      <a:pt x="28" y="292"/>
                      <a:pt x="39" y="303"/>
                      <a:pt x="55" y="303"/>
                    </a:cubicBezTo>
                    <a:cubicBezTo>
                      <a:pt x="69" y="303"/>
                      <a:pt x="81" y="290"/>
                      <a:pt x="81" y="276"/>
                    </a:cubicBezTo>
                    <a:close/>
                    <a:moveTo>
                      <a:pt x="81" y="54"/>
                    </a:moveTo>
                    <a:cubicBezTo>
                      <a:pt x="81" y="39"/>
                      <a:pt x="69" y="27"/>
                      <a:pt x="54" y="27"/>
                    </a:cubicBezTo>
                    <a:cubicBezTo>
                      <a:pt x="39" y="27"/>
                      <a:pt x="28" y="38"/>
                      <a:pt x="28" y="54"/>
                    </a:cubicBezTo>
                    <a:cubicBezTo>
                      <a:pt x="28" y="68"/>
                      <a:pt x="40" y="81"/>
                      <a:pt x="54" y="81"/>
                    </a:cubicBezTo>
                    <a:cubicBezTo>
                      <a:pt x="68" y="81"/>
                      <a:pt x="81" y="68"/>
                      <a:pt x="81" y="54"/>
                    </a:cubicBezTo>
                    <a:close/>
                    <a:moveTo>
                      <a:pt x="102" y="128"/>
                    </a:moveTo>
                    <a:cubicBezTo>
                      <a:pt x="102" y="143"/>
                      <a:pt x="114" y="155"/>
                      <a:pt x="129" y="155"/>
                    </a:cubicBezTo>
                    <a:cubicBezTo>
                      <a:pt x="143" y="155"/>
                      <a:pt x="155" y="143"/>
                      <a:pt x="155" y="128"/>
                    </a:cubicBezTo>
                    <a:cubicBezTo>
                      <a:pt x="155" y="113"/>
                      <a:pt x="144" y="101"/>
                      <a:pt x="129" y="101"/>
                    </a:cubicBezTo>
                    <a:cubicBezTo>
                      <a:pt x="113" y="101"/>
                      <a:pt x="102" y="113"/>
                      <a:pt x="102" y="128"/>
                    </a:cubicBezTo>
                    <a:close/>
                    <a:moveTo>
                      <a:pt x="128" y="229"/>
                    </a:moveTo>
                    <a:cubicBezTo>
                      <a:pt x="143" y="229"/>
                      <a:pt x="155" y="217"/>
                      <a:pt x="155" y="203"/>
                    </a:cubicBezTo>
                    <a:cubicBezTo>
                      <a:pt x="156" y="188"/>
                      <a:pt x="144" y="175"/>
                      <a:pt x="129" y="175"/>
                    </a:cubicBezTo>
                    <a:cubicBezTo>
                      <a:pt x="114" y="175"/>
                      <a:pt x="102" y="187"/>
                      <a:pt x="102" y="201"/>
                    </a:cubicBezTo>
                    <a:cubicBezTo>
                      <a:pt x="102" y="217"/>
                      <a:pt x="113" y="228"/>
                      <a:pt x="128" y="229"/>
                    </a:cubicBezTo>
                    <a:close/>
                    <a:moveTo>
                      <a:pt x="155" y="54"/>
                    </a:moveTo>
                    <a:cubicBezTo>
                      <a:pt x="155" y="39"/>
                      <a:pt x="144" y="27"/>
                      <a:pt x="129" y="27"/>
                    </a:cubicBezTo>
                    <a:cubicBezTo>
                      <a:pt x="114" y="27"/>
                      <a:pt x="102" y="38"/>
                      <a:pt x="102" y="53"/>
                    </a:cubicBezTo>
                    <a:cubicBezTo>
                      <a:pt x="102" y="68"/>
                      <a:pt x="113" y="80"/>
                      <a:pt x="128" y="81"/>
                    </a:cubicBezTo>
                    <a:cubicBezTo>
                      <a:pt x="143" y="81"/>
                      <a:pt x="155" y="69"/>
                      <a:pt x="155" y="54"/>
                    </a:cubicBezTo>
                    <a:close/>
                    <a:moveTo>
                      <a:pt x="54" y="229"/>
                    </a:moveTo>
                    <a:cubicBezTo>
                      <a:pt x="69" y="229"/>
                      <a:pt x="81" y="217"/>
                      <a:pt x="81" y="203"/>
                    </a:cubicBezTo>
                    <a:cubicBezTo>
                      <a:pt x="81" y="188"/>
                      <a:pt x="69" y="175"/>
                      <a:pt x="54" y="175"/>
                    </a:cubicBezTo>
                    <a:cubicBezTo>
                      <a:pt x="39" y="175"/>
                      <a:pt x="28" y="187"/>
                      <a:pt x="28" y="202"/>
                    </a:cubicBezTo>
                    <a:cubicBezTo>
                      <a:pt x="28" y="217"/>
                      <a:pt x="39" y="229"/>
                      <a:pt x="54" y="229"/>
                    </a:cubicBezTo>
                    <a:close/>
                    <a:moveTo>
                      <a:pt x="102" y="276"/>
                    </a:moveTo>
                    <a:cubicBezTo>
                      <a:pt x="102" y="292"/>
                      <a:pt x="114" y="303"/>
                      <a:pt x="129" y="303"/>
                    </a:cubicBezTo>
                    <a:cubicBezTo>
                      <a:pt x="144" y="303"/>
                      <a:pt x="155" y="291"/>
                      <a:pt x="155" y="276"/>
                    </a:cubicBezTo>
                    <a:cubicBezTo>
                      <a:pt x="155" y="262"/>
                      <a:pt x="143" y="249"/>
                      <a:pt x="129" y="249"/>
                    </a:cubicBezTo>
                    <a:cubicBezTo>
                      <a:pt x="114" y="249"/>
                      <a:pt x="102" y="262"/>
                      <a:pt x="102" y="2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3" name="组合 72"/>
              <p:cNvGrpSpPr/>
              <p:nvPr/>
            </p:nvGrpSpPr>
            <p:grpSpPr>
              <a:xfrm>
                <a:off x="9743595" y="-1140133"/>
                <a:ext cx="330396" cy="587758"/>
                <a:chOff x="9860113" y="-932853"/>
                <a:chExt cx="213878" cy="380478"/>
              </a:xfrm>
              <a:grpFill/>
            </p:grpSpPr>
            <p:sp>
              <p:nvSpPr>
                <p:cNvPr id="74" name="Freeform 41"/>
                <p:cNvSpPr>
                  <a:spLocks noEditPoints="1"/>
                </p:cNvSpPr>
                <p:nvPr/>
              </p:nvSpPr>
              <p:spPr bwMode="auto">
                <a:xfrm>
                  <a:off x="9860113" y="-871504"/>
                  <a:ext cx="213878" cy="319129"/>
                </a:xfrm>
                <a:custGeom>
                  <a:avLst/>
                  <a:gdLst>
                    <a:gd name="T0" fmla="*/ 1 w 161"/>
                    <a:gd name="T1" fmla="*/ 141 h 240"/>
                    <a:gd name="T2" fmla="*/ 1 w 161"/>
                    <a:gd name="T3" fmla="*/ 70 h 240"/>
                    <a:gd name="T4" fmla="*/ 12 w 161"/>
                    <a:gd name="T5" fmla="*/ 48 h 240"/>
                    <a:gd name="T6" fmla="*/ 37 w 161"/>
                    <a:gd name="T7" fmla="*/ 7 h 240"/>
                    <a:gd name="T8" fmla="*/ 45 w 161"/>
                    <a:gd name="T9" fmla="*/ 0 h 240"/>
                    <a:gd name="T10" fmla="*/ 117 w 161"/>
                    <a:gd name="T11" fmla="*/ 0 h 240"/>
                    <a:gd name="T12" fmla="*/ 124 w 161"/>
                    <a:gd name="T13" fmla="*/ 6 h 240"/>
                    <a:gd name="T14" fmla="*/ 151 w 161"/>
                    <a:gd name="T15" fmla="*/ 49 h 240"/>
                    <a:gd name="T16" fmla="*/ 161 w 161"/>
                    <a:gd name="T17" fmla="*/ 67 h 240"/>
                    <a:gd name="T18" fmla="*/ 161 w 161"/>
                    <a:gd name="T19" fmla="*/ 216 h 240"/>
                    <a:gd name="T20" fmla="*/ 136 w 161"/>
                    <a:gd name="T21" fmla="*/ 240 h 240"/>
                    <a:gd name="T22" fmla="*/ 26 w 161"/>
                    <a:gd name="T23" fmla="*/ 240 h 240"/>
                    <a:gd name="T24" fmla="*/ 1 w 161"/>
                    <a:gd name="T25" fmla="*/ 214 h 240"/>
                    <a:gd name="T26" fmla="*/ 1 w 161"/>
                    <a:gd name="T27" fmla="*/ 141 h 240"/>
                    <a:gd name="T28" fmla="*/ 127 w 161"/>
                    <a:gd name="T29" fmla="*/ 135 h 240"/>
                    <a:gd name="T30" fmla="*/ 127 w 161"/>
                    <a:gd name="T31" fmla="*/ 87 h 240"/>
                    <a:gd name="T32" fmla="*/ 118 w 161"/>
                    <a:gd name="T33" fmla="*/ 78 h 240"/>
                    <a:gd name="T34" fmla="*/ 44 w 161"/>
                    <a:gd name="T35" fmla="*/ 78 h 240"/>
                    <a:gd name="T36" fmla="*/ 35 w 161"/>
                    <a:gd name="T37" fmla="*/ 87 h 240"/>
                    <a:gd name="T38" fmla="*/ 35 w 161"/>
                    <a:gd name="T39" fmla="*/ 183 h 240"/>
                    <a:gd name="T40" fmla="*/ 44 w 161"/>
                    <a:gd name="T41" fmla="*/ 191 h 240"/>
                    <a:gd name="T42" fmla="*/ 119 w 161"/>
                    <a:gd name="T43" fmla="*/ 191 h 240"/>
                    <a:gd name="T44" fmla="*/ 127 w 161"/>
                    <a:gd name="T45" fmla="*/ 183 h 240"/>
                    <a:gd name="T46" fmla="*/ 127 w 161"/>
                    <a:gd name="T47" fmla="*/ 1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240">
                      <a:moveTo>
                        <a:pt x="1" y="141"/>
                      </a:moveTo>
                      <a:cubicBezTo>
                        <a:pt x="1" y="117"/>
                        <a:pt x="1" y="93"/>
                        <a:pt x="1" y="70"/>
                      </a:cubicBezTo>
                      <a:cubicBezTo>
                        <a:pt x="0" y="60"/>
                        <a:pt x="4" y="53"/>
                        <a:pt x="12" y="48"/>
                      </a:cubicBezTo>
                      <a:cubicBezTo>
                        <a:pt x="29" y="39"/>
                        <a:pt x="37" y="25"/>
                        <a:pt x="37" y="7"/>
                      </a:cubicBezTo>
                      <a:cubicBezTo>
                        <a:pt x="37" y="1"/>
                        <a:pt x="40" y="0"/>
                        <a:pt x="45" y="0"/>
                      </a:cubicBezTo>
                      <a:cubicBezTo>
                        <a:pt x="69" y="0"/>
                        <a:pt x="93" y="0"/>
                        <a:pt x="117" y="0"/>
                      </a:cubicBezTo>
                      <a:cubicBezTo>
                        <a:pt x="122" y="0"/>
                        <a:pt x="124" y="1"/>
                        <a:pt x="124" y="6"/>
                      </a:cubicBezTo>
                      <a:cubicBezTo>
                        <a:pt x="125" y="25"/>
                        <a:pt x="133" y="40"/>
                        <a:pt x="151" y="49"/>
                      </a:cubicBezTo>
                      <a:cubicBezTo>
                        <a:pt x="158" y="52"/>
                        <a:pt x="161" y="59"/>
                        <a:pt x="161" y="67"/>
                      </a:cubicBezTo>
                      <a:cubicBezTo>
                        <a:pt x="161" y="117"/>
                        <a:pt x="161" y="166"/>
                        <a:pt x="161" y="216"/>
                      </a:cubicBezTo>
                      <a:cubicBezTo>
                        <a:pt x="161" y="229"/>
                        <a:pt x="150" y="239"/>
                        <a:pt x="136" y="240"/>
                      </a:cubicBezTo>
                      <a:cubicBezTo>
                        <a:pt x="100" y="240"/>
                        <a:pt x="63" y="240"/>
                        <a:pt x="26" y="240"/>
                      </a:cubicBezTo>
                      <a:cubicBezTo>
                        <a:pt x="11" y="239"/>
                        <a:pt x="1" y="229"/>
                        <a:pt x="1" y="214"/>
                      </a:cubicBezTo>
                      <a:cubicBezTo>
                        <a:pt x="1" y="189"/>
                        <a:pt x="1" y="165"/>
                        <a:pt x="1" y="141"/>
                      </a:cubicBezTo>
                      <a:close/>
                      <a:moveTo>
                        <a:pt x="127" y="135"/>
                      </a:moveTo>
                      <a:cubicBezTo>
                        <a:pt x="127" y="119"/>
                        <a:pt x="127" y="103"/>
                        <a:pt x="127" y="87"/>
                      </a:cubicBezTo>
                      <a:cubicBezTo>
                        <a:pt x="127" y="79"/>
                        <a:pt x="126" y="78"/>
                        <a:pt x="118" y="78"/>
                      </a:cubicBezTo>
                      <a:cubicBezTo>
                        <a:pt x="93" y="78"/>
                        <a:pt x="69" y="78"/>
                        <a:pt x="44" y="78"/>
                      </a:cubicBezTo>
                      <a:cubicBezTo>
                        <a:pt x="38" y="78"/>
                        <a:pt x="35" y="80"/>
                        <a:pt x="35" y="87"/>
                      </a:cubicBezTo>
                      <a:cubicBezTo>
                        <a:pt x="35" y="119"/>
                        <a:pt x="35" y="151"/>
                        <a:pt x="35" y="183"/>
                      </a:cubicBezTo>
                      <a:cubicBezTo>
                        <a:pt x="35" y="189"/>
                        <a:pt x="38" y="191"/>
                        <a:pt x="44" y="191"/>
                      </a:cubicBezTo>
                      <a:cubicBezTo>
                        <a:pt x="69" y="191"/>
                        <a:pt x="94" y="191"/>
                        <a:pt x="119" y="191"/>
                      </a:cubicBezTo>
                      <a:cubicBezTo>
                        <a:pt x="124" y="191"/>
                        <a:pt x="127" y="189"/>
                        <a:pt x="127" y="183"/>
                      </a:cubicBezTo>
                      <a:cubicBezTo>
                        <a:pt x="126" y="167"/>
                        <a:pt x="127" y="151"/>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42"/>
                <p:cNvSpPr/>
                <p:nvPr/>
              </p:nvSpPr>
              <p:spPr bwMode="auto">
                <a:xfrm>
                  <a:off x="9898386" y="-932853"/>
                  <a:ext cx="136770" cy="49530"/>
                </a:xfrm>
                <a:custGeom>
                  <a:avLst/>
                  <a:gdLst>
                    <a:gd name="T0" fmla="*/ 52 w 103"/>
                    <a:gd name="T1" fmla="*/ 37 h 37"/>
                    <a:gd name="T2" fmla="*/ 9 w 103"/>
                    <a:gd name="T3" fmla="*/ 37 h 37"/>
                    <a:gd name="T4" fmla="*/ 1 w 103"/>
                    <a:gd name="T5" fmla="*/ 29 h 37"/>
                    <a:gd name="T6" fmla="*/ 1 w 103"/>
                    <a:gd name="T7" fmla="*/ 7 h 37"/>
                    <a:gd name="T8" fmla="*/ 7 w 103"/>
                    <a:gd name="T9" fmla="*/ 0 h 37"/>
                    <a:gd name="T10" fmla="*/ 97 w 103"/>
                    <a:gd name="T11" fmla="*/ 1 h 37"/>
                    <a:gd name="T12" fmla="*/ 102 w 103"/>
                    <a:gd name="T13" fmla="*/ 6 h 37"/>
                    <a:gd name="T14" fmla="*/ 103 w 103"/>
                    <a:gd name="T15" fmla="*/ 31 h 37"/>
                    <a:gd name="T16" fmla="*/ 96 w 103"/>
                    <a:gd name="T17" fmla="*/ 37 h 37"/>
                    <a:gd name="T18" fmla="*/ 52 w 10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7">
                      <a:moveTo>
                        <a:pt x="52" y="37"/>
                      </a:moveTo>
                      <a:cubicBezTo>
                        <a:pt x="37" y="37"/>
                        <a:pt x="23" y="37"/>
                        <a:pt x="9" y="37"/>
                      </a:cubicBezTo>
                      <a:cubicBezTo>
                        <a:pt x="3" y="37"/>
                        <a:pt x="0" y="35"/>
                        <a:pt x="1" y="29"/>
                      </a:cubicBezTo>
                      <a:cubicBezTo>
                        <a:pt x="1" y="22"/>
                        <a:pt x="1" y="15"/>
                        <a:pt x="1" y="7"/>
                      </a:cubicBezTo>
                      <a:cubicBezTo>
                        <a:pt x="1" y="3"/>
                        <a:pt x="2" y="0"/>
                        <a:pt x="7" y="0"/>
                      </a:cubicBezTo>
                      <a:cubicBezTo>
                        <a:pt x="37" y="1"/>
                        <a:pt x="67" y="0"/>
                        <a:pt x="97" y="1"/>
                      </a:cubicBezTo>
                      <a:cubicBezTo>
                        <a:pt x="99" y="1"/>
                        <a:pt x="102" y="4"/>
                        <a:pt x="102" y="6"/>
                      </a:cubicBezTo>
                      <a:cubicBezTo>
                        <a:pt x="103" y="14"/>
                        <a:pt x="103" y="23"/>
                        <a:pt x="103" y="31"/>
                      </a:cubicBezTo>
                      <a:cubicBezTo>
                        <a:pt x="103" y="36"/>
                        <a:pt x="100" y="37"/>
                        <a:pt x="96" y="37"/>
                      </a:cubicBezTo>
                      <a:cubicBezTo>
                        <a:pt x="81" y="37"/>
                        <a:pt x="67" y="37"/>
                        <a:pt x="5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Freeform 43"/>
              <p:cNvSpPr/>
              <p:nvPr/>
            </p:nvSpPr>
            <p:spPr bwMode="auto">
              <a:xfrm>
                <a:off x="9955796" y="-501719"/>
                <a:ext cx="198119" cy="43901"/>
              </a:xfrm>
              <a:custGeom>
                <a:avLst/>
                <a:gdLst>
                  <a:gd name="T0" fmla="*/ 0 w 149"/>
                  <a:gd name="T1" fmla="*/ 16 h 33"/>
                  <a:gd name="T2" fmla="*/ 20 w 149"/>
                  <a:gd name="T3" fmla="*/ 7 h 33"/>
                  <a:gd name="T4" fmla="*/ 130 w 149"/>
                  <a:gd name="T5" fmla="*/ 7 h 33"/>
                  <a:gd name="T6" fmla="*/ 144 w 149"/>
                  <a:gd name="T7" fmla="*/ 11 h 33"/>
                  <a:gd name="T8" fmla="*/ 149 w 149"/>
                  <a:gd name="T9" fmla="*/ 16 h 33"/>
                  <a:gd name="T10" fmla="*/ 144 w 149"/>
                  <a:gd name="T11" fmla="*/ 22 h 33"/>
                  <a:gd name="T12" fmla="*/ 131 w 149"/>
                  <a:gd name="T13" fmla="*/ 26 h 33"/>
                  <a:gd name="T14" fmla="*/ 18 w 149"/>
                  <a:gd name="T15" fmla="*/ 26 h 33"/>
                  <a:gd name="T16" fmla="*/ 0 w 149"/>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33">
                    <a:moveTo>
                      <a:pt x="0" y="16"/>
                    </a:moveTo>
                    <a:cubicBezTo>
                      <a:pt x="5" y="9"/>
                      <a:pt x="13" y="8"/>
                      <a:pt x="20" y="7"/>
                    </a:cubicBezTo>
                    <a:cubicBezTo>
                      <a:pt x="57" y="0"/>
                      <a:pt x="93" y="0"/>
                      <a:pt x="130" y="7"/>
                    </a:cubicBezTo>
                    <a:cubicBezTo>
                      <a:pt x="135" y="8"/>
                      <a:pt x="140" y="9"/>
                      <a:pt x="144" y="11"/>
                    </a:cubicBezTo>
                    <a:cubicBezTo>
                      <a:pt x="146" y="12"/>
                      <a:pt x="149" y="15"/>
                      <a:pt x="149" y="16"/>
                    </a:cubicBezTo>
                    <a:cubicBezTo>
                      <a:pt x="149" y="18"/>
                      <a:pt x="146" y="21"/>
                      <a:pt x="144" y="22"/>
                    </a:cubicBezTo>
                    <a:cubicBezTo>
                      <a:pt x="140" y="24"/>
                      <a:pt x="136" y="25"/>
                      <a:pt x="131" y="26"/>
                    </a:cubicBezTo>
                    <a:cubicBezTo>
                      <a:pt x="94" y="33"/>
                      <a:pt x="56" y="33"/>
                      <a:pt x="18" y="26"/>
                    </a:cubicBezTo>
                    <a:cubicBezTo>
                      <a:pt x="11" y="24"/>
                      <a:pt x="4" y="23"/>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44"/>
              <p:cNvSpPr/>
              <p:nvPr/>
            </p:nvSpPr>
            <p:spPr bwMode="auto">
              <a:xfrm>
                <a:off x="9951855" y="-462883"/>
                <a:ext cx="208813" cy="41087"/>
              </a:xfrm>
              <a:custGeom>
                <a:avLst/>
                <a:gdLst>
                  <a:gd name="T0" fmla="*/ 3 w 157"/>
                  <a:gd name="T1" fmla="*/ 0 h 31"/>
                  <a:gd name="T2" fmla="*/ 43 w 157"/>
                  <a:gd name="T3" fmla="*/ 7 h 31"/>
                  <a:gd name="T4" fmla="*/ 105 w 157"/>
                  <a:gd name="T5" fmla="*/ 8 h 31"/>
                  <a:gd name="T6" fmla="*/ 148 w 157"/>
                  <a:gd name="T7" fmla="*/ 0 h 31"/>
                  <a:gd name="T8" fmla="*/ 153 w 157"/>
                  <a:gd name="T9" fmla="*/ 2 h 31"/>
                  <a:gd name="T10" fmla="*/ 142 w 157"/>
                  <a:gd name="T11" fmla="*/ 22 h 31"/>
                  <a:gd name="T12" fmla="*/ 70 w 157"/>
                  <a:gd name="T13" fmla="*/ 29 h 31"/>
                  <a:gd name="T14" fmla="*/ 16 w 157"/>
                  <a:gd name="T15" fmla="*/ 22 h 31"/>
                  <a:gd name="T16" fmla="*/ 3 w 15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1">
                    <a:moveTo>
                      <a:pt x="3" y="0"/>
                    </a:moveTo>
                    <a:cubicBezTo>
                      <a:pt x="17" y="3"/>
                      <a:pt x="30" y="6"/>
                      <a:pt x="43" y="7"/>
                    </a:cubicBezTo>
                    <a:cubicBezTo>
                      <a:pt x="64" y="8"/>
                      <a:pt x="84" y="9"/>
                      <a:pt x="105" y="8"/>
                    </a:cubicBezTo>
                    <a:cubicBezTo>
                      <a:pt x="119" y="7"/>
                      <a:pt x="134" y="3"/>
                      <a:pt x="148" y="0"/>
                    </a:cubicBezTo>
                    <a:cubicBezTo>
                      <a:pt x="150" y="0"/>
                      <a:pt x="152" y="1"/>
                      <a:pt x="153" y="2"/>
                    </a:cubicBezTo>
                    <a:cubicBezTo>
                      <a:pt x="157" y="11"/>
                      <a:pt x="152" y="20"/>
                      <a:pt x="142" y="22"/>
                    </a:cubicBezTo>
                    <a:cubicBezTo>
                      <a:pt x="119" y="28"/>
                      <a:pt x="95" y="31"/>
                      <a:pt x="70" y="29"/>
                    </a:cubicBezTo>
                    <a:cubicBezTo>
                      <a:pt x="52" y="28"/>
                      <a:pt x="34" y="26"/>
                      <a:pt x="16" y="22"/>
                    </a:cubicBezTo>
                    <a:cubicBezTo>
                      <a:pt x="2" y="20"/>
                      <a:pt x="0" y="14"/>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45"/>
              <p:cNvSpPr/>
              <p:nvPr/>
            </p:nvSpPr>
            <p:spPr bwMode="auto">
              <a:xfrm>
                <a:off x="9866304" y="-379020"/>
                <a:ext cx="77109" cy="47841"/>
              </a:xfrm>
              <a:custGeom>
                <a:avLst/>
                <a:gdLst>
                  <a:gd name="T0" fmla="*/ 34 w 58"/>
                  <a:gd name="T1" fmla="*/ 0 h 36"/>
                  <a:gd name="T2" fmla="*/ 50 w 58"/>
                  <a:gd name="T3" fmla="*/ 0 h 36"/>
                  <a:gd name="T4" fmla="*/ 58 w 58"/>
                  <a:gd name="T5" fmla="*/ 7 h 36"/>
                  <a:gd name="T6" fmla="*/ 58 w 58"/>
                  <a:gd name="T7" fmla="*/ 29 h 36"/>
                  <a:gd name="T8" fmla="*/ 51 w 58"/>
                  <a:gd name="T9" fmla="*/ 36 h 36"/>
                  <a:gd name="T10" fmla="*/ 19 w 58"/>
                  <a:gd name="T11" fmla="*/ 36 h 36"/>
                  <a:gd name="T12" fmla="*/ 0 w 58"/>
                  <a:gd name="T13" fmla="*/ 17 h 36"/>
                  <a:gd name="T14" fmla="*/ 19 w 58"/>
                  <a:gd name="T15" fmla="*/ 0 h 36"/>
                  <a:gd name="T16" fmla="*/ 34 w 5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6">
                    <a:moveTo>
                      <a:pt x="34" y="0"/>
                    </a:moveTo>
                    <a:cubicBezTo>
                      <a:pt x="40" y="0"/>
                      <a:pt x="45" y="0"/>
                      <a:pt x="50" y="0"/>
                    </a:cubicBezTo>
                    <a:cubicBezTo>
                      <a:pt x="56" y="0"/>
                      <a:pt x="58" y="1"/>
                      <a:pt x="58" y="7"/>
                    </a:cubicBezTo>
                    <a:cubicBezTo>
                      <a:pt x="58" y="14"/>
                      <a:pt x="58" y="21"/>
                      <a:pt x="58" y="29"/>
                    </a:cubicBezTo>
                    <a:cubicBezTo>
                      <a:pt x="58" y="33"/>
                      <a:pt x="56" y="36"/>
                      <a:pt x="51" y="36"/>
                    </a:cubicBezTo>
                    <a:cubicBezTo>
                      <a:pt x="40" y="36"/>
                      <a:pt x="29" y="36"/>
                      <a:pt x="19" y="36"/>
                    </a:cubicBezTo>
                    <a:cubicBezTo>
                      <a:pt x="8" y="36"/>
                      <a:pt x="0" y="27"/>
                      <a:pt x="0" y="17"/>
                    </a:cubicBezTo>
                    <a:cubicBezTo>
                      <a:pt x="0" y="8"/>
                      <a:pt x="8" y="0"/>
                      <a:pt x="19" y="0"/>
                    </a:cubicBezTo>
                    <a:cubicBezTo>
                      <a:pt x="24" y="0"/>
                      <a:pt x="29"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46"/>
              <p:cNvSpPr/>
              <p:nvPr/>
            </p:nvSpPr>
            <p:spPr bwMode="auto">
              <a:xfrm>
                <a:off x="9956921" y="-379020"/>
                <a:ext cx="77109" cy="47841"/>
              </a:xfrm>
              <a:custGeom>
                <a:avLst/>
                <a:gdLst>
                  <a:gd name="T0" fmla="*/ 24 w 58"/>
                  <a:gd name="T1" fmla="*/ 0 h 36"/>
                  <a:gd name="T2" fmla="*/ 40 w 58"/>
                  <a:gd name="T3" fmla="*/ 0 h 36"/>
                  <a:gd name="T4" fmla="*/ 58 w 58"/>
                  <a:gd name="T5" fmla="*/ 17 h 36"/>
                  <a:gd name="T6" fmla="*/ 40 w 58"/>
                  <a:gd name="T7" fmla="*/ 36 h 36"/>
                  <a:gd name="T8" fmla="*/ 7 w 58"/>
                  <a:gd name="T9" fmla="*/ 36 h 36"/>
                  <a:gd name="T10" fmla="*/ 0 w 58"/>
                  <a:gd name="T11" fmla="*/ 30 h 36"/>
                  <a:gd name="T12" fmla="*/ 1 w 58"/>
                  <a:gd name="T13" fmla="*/ 5 h 36"/>
                  <a:gd name="T14" fmla="*/ 6 w 58"/>
                  <a:gd name="T15" fmla="*/ 0 h 36"/>
                  <a:gd name="T16" fmla="*/ 24 w 5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6">
                    <a:moveTo>
                      <a:pt x="24" y="0"/>
                    </a:moveTo>
                    <a:cubicBezTo>
                      <a:pt x="29" y="0"/>
                      <a:pt x="35" y="0"/>
                      <a:pt x="40" y="0"/>
                    </a:cubicBezTo>
                    <a:cubicBezTo>
                      <a:pt x="50" y="0"/>
                      <a:pt x="58" y="8"/>
                      <a:pt x="58" y="17"/>
                    </a:cubicBezTo>
                    <a:cubicBezTo>
                      <a:pt x="58" y="27"/>
                      <a:pt x="51" y="35"/>
                      <a:pt x="40" y="36"/>
                    </a:cubicBezTo>
                    <a:cubicBezTo>
                      <a:pt x="29" y="36"/>
                      <a:pt x="18" y="36"/>
                      <a:pt x="7" y="36"/>
                    </a:cubicBezTo>
                    <a:cubicBezTo>
                      <a:pt x="2" y="36"/>
                      <a:pt x="0" y="34"/>
                      <a:pt x="0" y="30"/>
                    </a:cubicBezTo>
                    <a:cubicBezTo>
                      <a:pt x="0" y="22"/>
                      <a:pt x="0" y="13"/>
                      <a:pt x="1" y="5"/>
                    </a:cubicBezTo>
                    <a:cubicBezTo>
                      <a:pt x="1" y="3"/>
                      <a:pt x="4" y="0"/>
                      <a:pt x="6" y="0"/>
                    </a:cubicBezTo>
                    <a:cubicBezTo>
                      <a:pt x="12" y="0"/>
                      <a:pt x="18"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0" name="组合 79"/>
              <p:cNvGrpSpPr/>
              <p:nvPr/>
            </p:nvGrpSpPr>
            <p:grpSpPr>
              <a:xfrm>
                <a:off x="10146656" y="-408400"/>
                <a:ext cx="405926" cy="116313"/>
                <a:chOff x="3879093" y="-1736522"/>
                <a:chExt cx="825500" cy="236537"/>
              </a:xfrm>
              <a:grpFill/>
            </p:grpSpPr>
            <p:sp>
              <p:nvSpPr>
                <p:cNvPr id="81" name="Freeform 56"/>
                <p:cNvSpPr>
                  <a:spLocks noEditPoints="1"/>
                </p:cNvSpPr>
                <p:nvPr/>
              </p:nvSpPr>
              <p:spPr bwMode="auto">
                <a:xfrm>
                  <a:off x="3879093" y="-1736522"/>
                  <a:ext cx="825500" cy="236537"/>
                </a:xfrm>
                <a:custGeom>
                  <a:avLst/>
                  <a:gdLst>
                    <a:gd name="T0" fmla="*/ 30 w 220"/>
                    <a:gd name="T1" fmla="*/ 7 h 63"/>
                    <a:gd name="T2" fmla="*/ 33 w 220"/>
                    <a:gd name="T3" fmla="*/ 0 h 63"/>
                    <a:gd name="T4" fmla="*/ 37 w 220"/>
                    <a:gd name="T5" fmla="*/ 4 h 63"/>
                    <a:gd name="T6" fmla="*/ 137 w 220"/>
                    <a:gd name="T7" fmla="*/ 10 h 63"/>
                    <a:gd name="T8" fmla="*/ 159 w 220"/>
                    <a:gd name="T9" fmla="*/ 22 h 63"/>
                    <a:gd name="T10" fmla="*/ 176 w 220"/>
                    <a:gd name="T11" fmla="*/ 28 h 63"/>
                    <a:gd name="T12" fmla="*/ 215 w 220"/>
                    <a:gd name="T13" fmla="*/ 30 h 63"/>
                    <a:gd name="T14" fmla="*/ 220 w 220"/>
                    <a:gd name="T15" fmla="*/ 33 h 63"/>
                    <a:gd name="T16" fmla="*/ 216 w 220"/>
                    <a:gd name="T17" fmla="*/ 35 h 63"/>
                    <a:gd name="T18" fmla="*/ 175 w 220"/>
                    <a:gd name="T19" fmla="*/ 38 h 63"/>
                    <a:gd name="T20" fmla="*/ 159 w 220"/>
                    <a:gd name="T21" fmla="*/ 43 h 63"/>
                    <a:gd name="T22" fmla="*/ 137 w 220"/>
                    <a:gd name="T23" fmla="*/ 55 h 63"/>
                    <a:gd name="T24" fmla="*/ 39 w 220"/>
                    <a:gd name="T25" fmla="*/ 54 h 63"/>
                    <a:gd name="T26" fmla="*/ 37 w 220"/>
                    <a:gd name="T27" fmla="*/ 60 h 63"/>
                    <a:gd name="T28" fmla="*/ 29 w 220"/>
                    <a:gd name="T29" fmla="*/ 60 h 63"/>
                    <a:gd name="T30" fmla="*/ 29 w 220"/>
                    <a:gd name="T31" fmla="*/ 38 h 63"/>
                    <a:gd name="T32" fmla="*/ 11 w 220"/>
                    <a:gd name="T33" fmla="*/ 36 h 63"/>
                    <a:gd name="T34" fmla="*/ 9 w 220"/>
                    <a:gd name="T35" fmla="*/ 47 h 63"/>
                    <a:gd name="T36" fmla="*/ 4 w 220"/>
                    <a:gd name="T37" fmla="*/ 53 h 63"/>
                    <a:gd name="T38" fmla="*/ 1 w 220"/>
                    <a:gd name="T39" fmla="*/ 27 h 63"/>
                    <a:gd name="T40" fmla="*/ 5 w 220"/>
                    <a:gd name="T41" fmla="*/ 10 h 63"/>
                    <a:gd name="T42" fmla="*/ 9 w 220"/>
                    <a:gd name="T43" fmla="*/ 26 h 63"/>
                    <a:gd name="T44" fmla="*/ 28 w 220"/>
                    <a:gd name="T45" fmla="*/ 28 h 63"/>
                    <a:gd name="T46" fmla="*/ 148 w 220"/>
                    <a:gd name="T47" fmla="*/ 43 h 63"/>
                    <a:gd name="T48" fmla="*/ 136 w 220"/>
                    <a:gd name="T49" fmla="*/ 17 h 63"/>
                    <a:gd name="T50" fmla="*/ 39 w 220"/>
                    <a:gd name="T51" fmla="*/ 17 h 63"/>
                    <a:gd name="T52" fmla="*/ 37 w 220"/>
                    <a:gd name="T53" fmla="*/ 45 h 63"/>
                    <a:gd name="T54" fmla="*/ 48 w 220"/>
                    <a:gd name="T55" fmla="*/ 47 h 63"/>
                    <a:gd name="T56" fmla="*/ 50 w 220"/>
                    <a:gd name="T57" fmla="*/ 40 h 63"/>
                    <a:gd name="T58" fmla="*/ 55 w 220"/>
                    <a:gd name="T59" fmla="*/ 40 h 63"/>
                    <a:gd name="T60" fmla="*/ 62 w 220"/>
                    <a:gd name="T61" fmla="*/ 47 h 63"/>
                    <a:gd name="T62" fmla="*/ 64 w 220"/>
                    <a:gd name="T63" fmla="*/ 39 h 63"/>
                    <a:gd name="T64" fmla="*/ 69 w 220"/>
                    <a:gd name="T65" fmla="*/ 39 h 63"/>
                    <a:gd name="T66" fmla="*/ 72 w 220"/>
                    <a:gd name="T67" fmla="*/ 47 h 63"/>
                    <a:gd name="T68" fmla="*/ 148 w 220"/>
                    <a:gd name="T69" fmla="*/ 43 h 63"/>
                    <a:gd name="T70" fmla="*/ 167 w 220"/>
                    <a:gd name="T71" fmla="*/ 35 h 63"/>
                    <a:gd name="T72" fmla="*/ 167 w 220"/>
                    <a:gd name="T73" fmla="*/ 30 h 63"/>
                    <a:gd name="T74" fmla="*/ 159 w 220"/>
                    <a:gd name="T75"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63">
                      <a:moveTo>
                        <a:pt x="30" y="28"/>
                      </a:moveTo>
                      <a:cubicBezTo>
                        <a:pt x="30" y="21"/>
                        <a:pt x="30" y="14"/>
                        <a:pt x="30" y="7"/>
                      </a:cubicBezTo>
                      <a:cubicBezTo>
                        <a:pt x="30" y="6"/>
                        <a:pt x="30" y="5"/>
                        <a:pt x="30" y="4"/>
                      </a:cubicBezTo>
                      <a:cubicBezTo>
                        <a:pt x="30" y="2"/>
                        <a:pt x="31" y="0"/>
                        <a:pt x="33" y="0"/>
                      </a:cubicBezTo>
                      <a:cubicBezTo>
                        <a:pt x="35" y="0"/>
                        <a:pt x="37" y="2"/>
                        <a:pt x="37" y="4"/>
                      </a:cubicBezTo>
                      <a:cubicBezTo>
                        <a:pt x="37" y="4"/>
                        <a:pt x="37" y="4"/>
                        <a:pt x="37" y="4"/>
                      </a:cubicBezTo>
                      <a:cubicBezTo>
                        <a:pt x="37" y="9"/>
                        <a:pt x="37" y="9"/>
                        <a:pt x="42" y="9"/>
                      </a:cubicBezTo>
                      <a:cubicBezTo>
                        <a:pt x="74" y="10"/>
                        <a:pt x="105" y="10"/>
                        <a:pt x="137" y="10"/>
                      </a:cubicBezTo>
                      <a:cubicBezTo>
                        <a:pt x="145" y="10"/>
                        <a:pt x="151" y="14"/>
                        <a:pt x="156" y="20"/>
                      </a:cubicBezTo>
                      <a:cubicBezTo>
                        <a:pt x="157" y="21"/>
                        <a:pt x="158" y="22"/>
                        <a:pt x="159" y="22"/>
                      </a:cubicBezTo>
                      <a:cubicBezTo>
                        <a:pt x="162" y="22"/>
                        <a:pt x="164" y="22"/>
                        <a:pt x="167" y="22"/>
                      </a:cubicBezTo>
                      <a:cubicBezTo>
                        <a:pt x="171" y="23"/>
                        <a:pt x="174" y="24"/>
                        <a:pt x="176" y="28"/>
                      </a:cubicBezTo>
                      <a:cubicBezTo>
                        <a:pt x="177" y="30"/>
                        <a:pt x="178" y="30"/>
                        <a:pt x="179" y="30"/>
                      </a:cubicBezTo>
                      <a:cubicBezTo>
                        <a:pt x="191" y="30"/>
                        <a:pt x="203" y="30"/>
                        <a:pt x="215" y="30"/>
                      </a:cubicBezTo>
                      <a:cubicBezTo>
                        <a:pt x="216" y="30"/>
                        <a:pt x="218" y="30"/>
                        <a:pt x="219" y="31"/>
                      </a:cubicBezTo>
                      <a:cubicBezTo>
                        <a:pt x="219" y="31"/>
                        <a:pt x="220" y="32"/>
                        <a:pt x="220" y="33"/>
                      </a:cubicBezTo>
                      <a:cubicBezTo>
                        <a:pt x="220" y="34"/>
                        <a:pt x="219" y="35"/>
                        <a:pt x="219" y="35"/>
                      </a:cubicBezTo>
                      <a:cubicBezTo>
                        <a:pt x="218" y="36"/>
                        <a:pt x="217" y="35"/>
                        <a:pt x="216" y="35"/>
                      </a:cubicBezTo>
                      <a:cubicBezTo>
                        <a:pt x="204" y="35"/>
                        <a:pt x="192" y="35"/>
                        <a:pt x="180" y="35"/>
                      </a:cubicBezTo>
                      <a:cubicBezTo>
                        <a:pt x="178" y="35"/>
                        <a:pt x="176" y="36"/>
                        <a:pt x="175" y="38"/>
                      </a:cubicBezTo>
                      <a:cubicBezTo>
                        <a:pt x="174" y="41"/>
                        <a:pt x="171" y="42"/>
                        <a:pt x="167" y="43"/>
                      </a:cubicBezTo>
                      <a:cubicBezTo>
                        <a:pt x="164" y="43"/>
                        <a:pt x="162" y="43"/>
                        <a:pt x="159" y="43"/>
                      </a:cubicBezTo>
                      <a:cubicBezTo>
                        <a:pt x="158" y="43"/>
                        <a:pt x="157" y="43"/>
                        <a:pt x="156" y="45"/>
                      </a:cubicBezTo>
                      <a:cubicBezTo>
                        <a:pt x="151" y="51"/>
                        <a:pt x="145" y="55"/>
                        <a:pt x="137" y="55"/>
                      </a:cubicBezTo>
                      <a:cubicBezTo>
                        <a:pt x="106" y="55"/>
                        <a:pt x="75" y="55"/>
                        <a:pt x="45" y="54"/>
                      </a:cubicBezTo>
                      <a:cubicBezTo>
                        <a:pt x="43" y="54"/>
                        <a:pt x="41" y="54"/>
                        <a:pt x="39" y="54"/>
                      </a:cubicBezTo>
                      <a:cubicBezTo>
                        <a:pt x="37" y="54"/>
                        <a:pt x="37" y="55"/>
                        <a:pt x="37" y="56"/>
                      </a:cubicBezTo>
                      <a:cubicBezTo>
                        <a:pt x="37" y="57"/>
                        <a:pt x="37" y="59"/>
                        <a:pt x="37" y="60"/>
                      </a:cubicBezTo>
                      <a:cubicBezTo>
                        <a:pt x="37" y="62"/>
                        <a:pt x="35" y="63"/>
                        <a:pt x="33" y="63"/>
                      </a:cubicBezTo>
                      <a:cubicBezTo>
                        <a:pt x="31" y="63"/>
                        <a:pt x="29" y="62"/>
                        <a:pt x="29" y="60"/>
                      </a:cubicBezTo>
                      <a:cubicBezTo>
                        <a:pt x="29" y="55"/>
                        <a:pt x="29" y="51"/>
                        <a:pt x="29" y="47"/>
                      </a:cubicBezTo>
                      <a:cubicBezTo>
                        <a:pt x="29" y="44"/>
                        <a:pt x="29" y="41"/>
                        <a:pt x="29" y="38"/>
                      </a:cubicBezTo>
                      <a:cubicBezTo>
                        <a:pt x="29" y="36"/>
                        <a:pt x="29" y="36"/>
                        <a:pt x="27" y="36"/>
                      </a:cubicBezTo>
                      <a:cubicBezTo>
                        <a:pt x="22" y="36"/>
                        <a:pt x="17" y="36"/>
                        <a:pt x="11" y="36"/>
                      </a:cubicBezTo>
                      <a:cubicBezTo>
                        <a:pt x="10" y="35"/>
                        <a:pt x="9" y="36"/>
                        <a:pt x="9" y="38"/>
                      </a:cubicBezTo>
                      <a:cubicBezTo>
                        <a:pt x="9" y="41"/>
                        <a:pt x="9" y="44"/>
                        <a:pt x="9" y="47"/>
                      </a:cubicBezTo>
                      <a:cubicBezTo>
                        <a:pt x="9" y="48"/>
                        <a:pt x="9" y="49"/>
                        <a:pt x="9" y="50"/>
                      </a:cubicBezTo>
                      <a:cubicBezTo>
                        <a:pt x="9" y="52"/>
                        <a:pt x="7" y="54"/>
                        <a:pt x="4" y="53"/>
                      </a:cubicBezTo>
                      <a:cubicBezTo>
                        <a:pt x="2" y="53"/>
                        <a:pt x="1" y="51"/>
                        <a:pt x="0" y="49"/>
                      </a:cubicBezTo>
                      <a:cubicBezTo>
                        <a:pt x="0" y="42"/>
                        <a:pt x="1" y="34"/>
                        <a:pt x="1" y="27"/>
                      </a:cubicBezTo>
                      <a:cubicBezTo>
                        <a:pt x="1" y="23"/>
                        <a:pt x="1" y="19"/>
                        <a:pt x="1" y="15"/>
                      </a:cubicBezTo>
                      <a:cubicBezTo>
                        <a:pt x="1" y="12"/>
                        <a:pt x="3" y="10"/>
                        <a:pt x="5" y="10"/>
                      </a:cubicBezTo>
                      <a:cubicBezTo>
                        <a:pt x="8" y="10"/>
                        <a:pt x="9" y="12"/>
                        <a:pt x="9" y="15"/>
                      </a:cubicBezTo>
                      <a:cubicBezTo>
                        <a:pt x="10" y="19"/>
                        <a:pt x="10" y="22"/>
                        <a:pt x="9" y="26"/>
                      </a:cubicBezTo>
                      <a:cubicBezTo>
                        <a:pt x="9" y="27"/>
                        <a:pt x="10" y="28"/>
                        <a:pt x="11" y="28"/>
                      </a:cubicBezTo>
                      <a:cubicBezTo>
                        <a:pt x="17" y="28"/>
                        <a:pt x="22" y="28"/>
                        <a:pt x="28" y="28"/>
                      </a:cubicBezTo>
                      <a:cubicBezTo>
                        <a:pt x="28" y="28"/>
                        <a:pt x="29" y="28"/>
                        <a:pt x="30" y="28"/>
                      </a:cubicBezTo>
                      <a:close/>
                      <a:moveTo>
                        <a:pt x="148" y="43"/>
                      </a:moveTo>
                      <a:cubicBezTo>
                        <a:pt x="154" y="37"/>
                        <a:pt x="154" y="28"/>
                        <a:pt x="148" y="22"/>
                      </a:cubicBezTo>
                      <a:cubicBezTo>
                        <a:pt x="144" y="19"/>
                        <a:pt x="141" y="17"/>
                        <a:pt x="136" y="17"/>
                      </a:cubicBezTo>
                      <a:cubicBezTo>
                        <a:pt x="112" y="17"/>
                        <a:pt x="87" y="17"/>
                        <a:pt x="63" y="17"/>
                      </a:cubicBezTo>
                      <a:cubicBezTo>
                        <a:pt x="55" y="17"/>
                        <a:pt x="47" y="17"/>
                        <a:pt x="39" y="17"/>
                      </a:cubicBezTo>
                      <a:cubicBezTo>
                        <a:pt x="38" y="17"/>
                        <a:pt x="37" y="17"/>
                        <a:pt x="37" y="19"/>
                      </a:cubicBezTo>
                      <a:cubicBezTo>
                        <a:pt x="37" y="27"/>
                        <a:pt x="37" y="36"/>
                        <a:pt x="37" y="45"/>
                      </a:cubicBezTo>
                      <a:cubicBezTo>
                        <a:pt x="37" y="46"/>
                        <a:pt x="37" y="47"/>
                        <a:pt x="39" y="47"/>
                      </a:cubicBezTo>
                      <a:cubicBezTo>
                        <a:pt x="42" y="47"/>
                        <a:pt x="45" y="47"/>
                        <a:pt x="48" y="47"/>
                      </a:cubicBezTo>
                      <a:cubicBezTo>
                        <a:pt x="50" y="47"/>
                        <a:pt x="50" y="47"/>
                        <a:pt x="50" y="45"/>
                      </a:cubicBezTo>
                      <a:cubicBezTo>
                        <a:pt x="50" y="43"/>
                        <a:pt x="50" y="42"/>
                        <a:pt x="50" y="40"/>
                      </a:cubicBezTo>
                      <a:cubicBezTo>
                        <a:pt x="50" y="37"/>
                        <a:pt x="51" y="36"/>
                        <a:pt x="53" y="36"/>
                      </a:cubicBezTo>
                      <a:cubicBezTo>
                        <a:pt x="54" y="36"/>
                        <a:pt x="55" y="38"/>
                        <a:pt x="55" y="40"/>
                      </a:cubicBezTo>
                      <a:cubicBezTo>
                        <a:pt x="55" y="40"/>
                        <a:pt x="55" y="40"/>
                        <a:pt x="55" y="41"/>
                      </a:cubicBezTo>
                      <a:cubicBezTo>
                        <a:pt x="56" y="48"/>
                        <a:pt x="54" y="47"/>
                        <a:pt x="62" y="47"/>
                      </a:cubicBezTo>
                      <a:cubicBezTo>
                        <a:pt x="64" y="47"/>
                        <a:pt x="64" y="47"/>
                        <a:pt x="64" y="45"/>
                      </a:cubicBezTo>
                      <a:cubicBezTo>
                        <a:pt x="64" y="43"/>
                        <a:pt x="64" y="41"/>
                        <a:pt x="64" y="39"/>
                      </a:cubicBezTo>
                      <a:cubicBezTo>
                        <a:pt x="64" y="37"/>
                        <a:pt x="65" y="35"/>
                        <a:pt x="67" y="35"/>
                      </a:cubicBezTo>
                      <a:cubicBezTo>
                        <a:pt x="69" y="36"/>
                        <a:pt x="69" y="37"/>
                        <a:pt x="69" y="39"/>
                      </a:cubicBezTo>
                      <a:cubicBezTo>
                        <a:pt x="69" y="41"/>
                        <a:pt x="70" y="43"/>
                        <a:pt x="69" y="45"/>
                      </a:cubicBezTo>
                      <a:cubicBezTo>
                        <a:pt x="69" y="47"/>
                        <a:pt x="70" y="47"/>
                        <a:pt x="72" y="47"/>
                      </a:cubicBezTo>
                      <a:cubicBezTo>
                        <a:pt x="94" y="47"/>
                        <a:pt x="115" y="47"/>
                        <a:pt x="137" y="47"/>
                      </a:cubicBezTo>
                      <a:cubicBezTo>
                        <a:pt x="141" y="48"/>
                        <a:pt x="145" y="46"/>
                        <a:pt x="148" y="43"/>
                      </a:cubicBezTo>
                      <a:close/>
                      <a:moveTo>
                        <a:pt x="159" y="36"/>
                      </a:moveTo>
                      <a:cubicBezTo>
                        <a:pt x="162" y="36"/>
                        <a:pt x="164" y="36"/>
                        <a:pt x="167" y="35"/>
                      </a:cubicBezTo>
                      <a:cubicBezTo>
                        <a:pt x="168" y="35"/>
                        <a:pt x="169" y="34"/>
                        <a:pt x="169" y="33"/>
                      </a:cubicBezTo>
                      <a:cubicBezTo>
                        <a:pt x="169" y="31"/>
                        <a:pt x="168" y="30"/>
                        <a:pt x="167" y="30"/>
                      </a:cubicBezTo>
                      <a:cubicBezTo>
                        <a:pt x="164" y="29"/>
                        <a:pt x="162" y="29"/>
                        <a:pt x="160" y="29"/>
                      </a:cubicBezTo>
                      <a:cubicBezTo>
                        <a:pt x="159" y="32"/>
                        <a:pt x="159" y="33"/>
                        <a:pt x="15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7"/>
                <p:cNvSpPr/>
                <p:nvPr/>
              </p:nvSpPr>
              <p:spPr bwMode="auto">
                <a:xfrm>
                  <a:off x="4190243" y="-1660322"/>
                  <a:ext cx="258763" cy="90487"/>
                </a:xfrm>
                <a:custGeom>
                  <a:avLst/>
                  <a:gdLst>
                    <a:gd name="T0" fmla="*/ 63 w 69"/>
                    <a:gd name="T1" fmla="*/ 21 h 24"/>
                    <a:gd name="T2" fmla="*/ 54 w 69"/>
                    <a:gd name="T3" fmla="*/ 24 h 24"/>
                    <a:gd name="T4" fmla="*/ 2 w 69"/>
                    <a:gd name="T5" fmla="*/ 24 h 24"/>
                    <a:gd name="T6" fmla="*/ 0 w 69"/>
                    <a:gd name="T7" fmla="*/ 22 h 24"/>
                    <a:gd name="T8" fmla="*/ 0 w 69"/>
                    <a:gd name="T9" fmla="*/ 2 h 24"/>
                    <a:gd name="T10" fmla="*/ 2 w 69"/>
                    <a:gd name="T11" fmla="*/ 0 h 24"/>
                    <a:gd name="T12" fmla="*/ 48 w 69"/>
                    <a:gd name="T13" fmla="*/ 0 h 24"/>
                    <a:gd name="T14" fmla="*/ 57 w 69"/>
                    <a:gd name="T15" fmla="*/ 1 h 24"/>
                    <a:gd name="T16" fmla="*/ 63 w 69"/>
                    <a:gd name="T1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4">
                      <a:moveTo>
                        <a:pt x="63" y="21"/>
                      </a:moveTo>
                      <a:cubicBezTo>
                        <a:pt x="60" y="23"/>
                        <a:pt x="57" y="24"/>
                        <a:pt x="54" y="24"/>
                      </a:cubicBezTo>
                      <a:cubicBezTo>
                        <a:pt x="37" y="24"/>
                        <a:pt x="19" y="24"/>
                        <a:pt x="2" y="24"/>
                      </a:cubicBezTo>
                      <a:cubicBezTo>
                        <a:pt x="0" y="24"/>
                        <a:pt x="0" y="24"/>
                        <a:pt x="0" y="22"/>
                      </a:cubicBezTo>
                      <a:cubicBezTo>
                        <a:pt x="0" y="15"/>
                        <a:pt x="0" y="9"/>
                        <a:pt x="0" y="2"/>
                      </a:cubicBezTo>
                      <a:cubicBezTo>
                        <a:pt x="0" y="0"/>
                        <a:pt x="1" y="0"/>
                        <a:pt x="2" y="0"/>
                      </a:cubicBezTo>
                      <a:cubicBezTo>
                        <a:pt x="18" y="0"/>
                        <a:pt x="33" y="0"/>
                        <a:pt x="48" y="0"/>
                      </a:cubicBezTo>
                      <a:cubicBezTo>
                        <a:pt x="51" y="0"/>
                        <a:pt x="54" y="0"/>
                        <a:pt x="57" y="1"/>
                      </a:cubicBezTo>
                      <a:cubicBezTo>
                        <a:pt x="66" y="3"/>
                        <a:pt x="69" y="14"/>
                        <a:pt x="6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3" name="Freeform 62"/>
              <p:cNvSpPr>
                <a:spLocks noEditPoints="1"/>
              </p:cNvSpPr>
              <p:nvPr/>
            </p:nvSpPr>
            <p:spPr bwMode="auto">
              <a:xfrm rot="14246569" flipH="1">
                <a:off x="9348841" y="-418928"/>
                <a:ext cx="342766" cy="501730"/>
              </a:xfrm>
              <a:custGeom>
                <a:avLst/>
                <a:gdLst>
                  <a:gd name="T0" fmla="*/ 62 w 272"/>
                  <a:gd name="T1" fmla="*/ 29 h 398"/>
                  <a:gd name="T2" fmla="*/ 35 w 272"/>
                  <a:gd name="T3" fmla="*/ 37 h 398"/>
                  <a:gd name="T4" fmla="*/ 21 w 272"/>
                  <a:gd name="T5" fmla="*/ 27 h 398"/>
                  <a:gd name="T6" fmla="*/ 4 w 272"/>
                  <a:gd name="T7" fmla="*/ 7 h 398"/>
                  <a:gd name="T8" fmla="*/ 13 w 272"/>
                  <a:gd name="T9" fmla="*/ 32 h 398"/>
                  <a:gd name="T10" fmla="*/ 0 w 272"/>
                  <a:gd name="T11" fmla="*/ 60 h 398"/>
                  <a:gd name="T12" fmla="*/ 0 w 272"/>
                  <a:gd name="T13" fmla="*/ 69 h 398"/>
                  <a:gd name="T14" fmla="*/ 23 w 272"/>
                  <a:gd name="T15" fmla="*/ 97 h 398"/>
                  <a:gd name="T16" fmla="*/ 229 w 272"/>
                  <a:gd name="T17" fmla="*/ 386 h 398"/>
                  <a:gd name="T18" fmla="*/ 265 w 272"/>
                  <a:gd name="T19" fmla="*/ 380 h 398"/>
                  <a:gd name="T20" fmla="*/ 272 w 272"/>
                  <a:gd name="T21" fmla="*/ 359 h 398"/>
                  <a:gd name="T22" fmla="*/ 86 w 272"/>
                  <a:gd name="T23" fmla="*/ 57 h 398"/>
                  <a:gd name="T24" fmla="*/ 80 w 272"/>
                  <a:gd name="T25" fmla="*/ 96 h 398"/>
                  <a:gd name="T26" fmla="*/ 79 w 272"/>
                  <a:gd name="T27" fmla="*/ 117 h 398"/>
                  <a:gd name="T28" fmla="*/ 92 w 272"/>
                  <a:gd name="T29" fmla="*/ 115 h 398"/>
                  <a:gd name="T30" fmla="*/ 91 w 272"/>
                  <a:gd name="T31" fmla="*/ 136 h 398"/>
                  <a:gd name="T32" fmla="*/ 104 w 272"/>
                  <a:gd name="T33" fmla="*/ 134 h 398"/>
                  <a:gd name="T34" fmla="*/ 103 w 272"/>
                  <a:gd name="T35" fmla="*/ 155 h 398"/>
                  <a:gd name="T36" fmla="*/ 116 w 272"/>
                  <a:gd name="T37" fmla="*/ 153 h 398"/>
                  <a:gd name="T38" fmla="*/ 115 w 272"/>
                  <a:gd name="T39" fmla="*/ 174 h 398"/>
                  <a:gd name="T40" fmla="*/ 128 w 272"/>
                  <a:gd name="T41" fmla="*/ 171 h 398"/>
                  <a:gd name="T42" fmla="*/ 132 w 272"/>
                  <a:gd name="T43" fmla="*/ 191 h 398"/>
                  <a:gd name="T44" fmla="*/ 112 w 272"/>
                  <a:gd name="T45" fmla="*/ 195 h 398"/>
                  <a:gd name="T46" fmla="*/ 53 w 272"/>
                  <a:gd name="T47" fmla="*/ 90 h 398"/>
                  <a:gd name="T48" fmla="*/ 73 w 272"/>
                  <a:gd name="T49" fmla="*/ 85 h 398"/>
                  <a:gd name="T50" fmla="*/ 67 w 272"/>
                  <a:gd name="T51" fmla="*/ 99 h 398"/>
                  <a:gd name="T52" fmla="*/ 80 w 272"/>
                  <a:gd name="T53" fmla="*/ 96 h 398"/>
                  <a:gd name="T54" fmla="*/ 122 w 272"/>
                  <a:gd name="T55" fmla="*/ 233 h 398"/>
                  <a:gd name="T56" fmla="*/ 127 w 272"/>
                  <a:gd name="T57" fmla="*/ 225 h 398"/>
                  <a:gd name="T58" fmla="*/ 208 w 272"/>
                  <a:gd name="T59" fmla="*/ 345 h 398"/>
                  <a:gd name="T60" fmla="*/ 204 w 272"/>
                  <a:gd name="T61" fmla="*/ 353 h 398"/>
                  <a:gd name="T62" fmla="*/ 234 w 272"/>
                  <a:gd name="T63" fmla="*/ 329 h 398"/>
                  <a:gd name="T64" fmla="*/ 218 w 272"/>
                  <a:gd name="T65" fmla="*/ 343 h 398"/>
                  <a:gd name="T66" fmla="*/ 137 w 272"/>
                  <a:gd name="T67" fmla="*/ 223 h 398"/>
                  <a:gd name="T68" fmla="*/ 153 w 272"/>
                  <a:gd name="T69" fmla="*/ 209 h 398"/>
                  <a:gd name="T70" fmla="*/ 234 w 272"/>
                  <a:gd name="T71" fmla="*/ 32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98">
                    <a:moveTo>
                      <a:pt x="66" y="27"/>
                    </a:moveTo>
                    <a:cubicBezTo>
                      <a:pt x="62" y="29"/>
                      <a:pt x="62" y="29"/>
                      <a:pt x="62" y="29"/>
                    </a:cubicBezTo>
                    <a:cubicBezTo>
                      <a:pt x="58" y="23"/>
                      <a:pt x="58" y="23"/>
                      <a:pt x="58" y="23"/>
                    </a:cubicBezTo>
                    <a:cubicBezTo>
                      <a:pt x="35" y="37"/>
                      <a:pt x="35" y="37"/>
                      <a:pt x="35" y="37"/>
                    </a:cubicBezTo>
                    <a:cubicBezTo>
                      <a:pt x="26" y="23"/>
                      <a:pt x="26" y="23"/>
                      <a:pt x="26" y="23"/>
                    </a:cubicBezTo>
                    <a:cubicBezTo>
                      <a:pt x="21" y="27"/>
                      <a:pt x="21" y="27"/>
                      <a:pt x="21" y="27"/>
                    </a:cubicBezTo>
                    <a:cubicBezTo>
                      <a:pt x="5" y="0"/>
                      <a:pt x="5" y="0"/>
                      <a:pt x="5" y="0"/>
                    </a:cubicBezTo>
                    <a:cubicBezTo>
                      <a:pt x="4" y="7"/>
                      <a:pt x="4" y="7"/>
                      <a:pt x="4" y="7"/>
                    </a:cubicBezTo>
                    <a:cubicBezTo>
                      <a:pt x="18" y="29"/>
                      <a:pt x="18" y="29"/>
                      <a:pt x="18" y="29"/>
                    </a:cubicBezTo>
                    <a:cubicBezTo>
                      <a:pt x="13" y="32"/>
                      <a:pt x="13" y="32"/>
                      <a:pt x="13" y="32"/>
                    </a:cubicBezTo>
                    <a:cubicBezTo>
                      <a:pt x="22" y="46"/>
                      <a:pt x="22" y="46"/>
                      <a:pt x="22" y="46"/>
                    </a:cubicBezTo>
                    <a:cubicBezTo>
                      <a:pt x="0" y="60"/>
                      <a:pt x="0" y="60"/>
                      <a:pt x="0" y="60"/>
                    </a:cubicBezTo>
                    <a:cubicBezTo>
                      <a:pt x="4" y="66"/>
                      <a:pt x="4" y="66"/>
                      <a:pt x="4" y="66"/>
                    </a:cubicBezTo>
                    <a:cubicBezTo>
                      <a:pt x="0" y="69"/>
                      <a:pt x="0" y="69"/>
                      <a:pt x="0" y="69"/>
                    </a:cubicBezTo>
                    <a:cubicBezTo>
                      <a:pt x="19" y="99"/>
                      <a:pt x="19" y="99"/>
                      <a:pt x="19" y="99"/>
                    </a:cubicBezTo>
                    <a:cubicBezTo>
                      <a:pt x="23" y="97"/>
                      <a:pt x="23" y="97"/>
                      <a:pt x="23" y="97"/>
                    </a:cubicBezTo>
                    <a:cubicBezTo>
                      <a:pt x="214" y="396"/>
                      <a:pt x="214" y="396"/>
                      <a:pt x="214" y="396"/>
                    </a:cubicBezTo>
                    <a:cubicBezTo>
                      <a:pt x="229" y="386"/>
                      <a:pt x="229" y="386"/>
                      <a:pt x="229" y="386"/>
                    </a:cubicBezTo>
                    <a:cubicBezTo>
                      <a:pt x="237" y="398"/>
                      <a:pt x="237" y="398"/>
                      <a:pt x="237" y="398"/>
                    </a:cubicBezTo>
                    <a:cubicBezTo>
                      <a:pt x="265" y="380"/>
                      <a:pt x="265" y="380"/>
                      <a:pt x="265" y="380"/>
                    </a:cubicBezTo>
                    <a:cubicBezTo>
                      <a:pt x="257" y="368"/>
                      <a:pt x="257" y="368"/>
                      <a:pt x="257" y="368"/>
                    </a:cubicBezTo>
                    <a:cubicBezTo>
                      <a:pt x="272" y="359"/>
                      <a:pt x="272" y="359"/>
                      <a:pt x="272" y="359"/>
                    </a:cubicBezTo>
                    <a:cubicBezTo>
                      <a:pt x="81" y="59"/>
                      <a:pt x="81" y="59"/>
                      <a:pt x="81" y="59"/>
                    </a:cubicBezTo>
                    <a:cubicBezTo>
                      <a:pt x="86" y="57"/>
                      <a:pt x="86" y="57"/>
                      <a:pt x="86" y="57"/>
                    </a:cubicBezTo>
                    <a:lnTo>
                      <a:pt x="66" y="27"/>
                    </a:lnTo>
                    <a:close/>
                    <a:moveTo>
                      <a:pt x="80" y="96"/>
                    </a:moveTo>
                    <a:cubicBezTo>
                      <a:pt x="89" y="111"/>
                      <a:pt x="89" y="111"/>
                      <a:pt x="89" y="111"/>
                    </a:cubicBezTo>
                    <a:cubicBezTo>
                      <a:pt x="79" y="117"/>
                      <a:pt x="79" y="117"/>
                      <a:pt x="79" y="117"/>
                    </a:cubicBezTo>
                    <a:cubicBezTo>
                      <a:pt x="81" y="122"/>
                      <a:pt x="81" y="122"/>
                      <a:pt x="81" y="122"/>
                    </a:cubicBezTo>
                    <a:cubicBezTo>
                      <a:pt x="92" y="115"/>
                      <a:pt x="92" y="115"/>
                      <a:pt x="92" y="115"/>
                    </a:cubicBezTo>
                    <a:cubicBezTo>
                      <a:pt x="101" y="130"/>
                      <a:pt x="101" y="130"/>
                      <a:pt x="101" y="130"/>
                    </a:cubicBezTo>
                    <a:cubicBezTo>
                      <a:pt x="91" y="136"/>
                      <a:pt x="91" y="136"/>
                      <a:pt x="91" y="136"/>
                    </a:cubicBezTo>
                    <a:cubicBezTo>
                      <a:pt x="93" y="140"/>
                      <a:pt x="93" y="140"/>
                      <a:pt x="93" y="140"/>
                    </a:cubicBezTo>
                    <a:cubicBezTo>
                      <a:pt x="104" y="134"/>
                      <a:pt x="104" y="134"/>
                      <a:pt x="104" y="134"/>
                    </a:cubicBezTo>
                    <a:cubicBezTo>
                      <a:pt x="113" y="148"/>
                      <a:pt x="113" y="148"/>
                      <a:pt x="113" y="148"/>
                    </a:cubicBezTo>
                    <a:cubicBezTo>
                      <a:pt x="103" y="155"/>
                      <a:pt x="103" y="155"/>
                      <a:pt x="103" y="155"/>
                    </a:cubicBezTo>
                    <a:cubicBezTo>
                      <a:pt x="105" y="159"/>
                      <a:pt x="105" y="159"/>
                      <a:pt x="105" y="159"/>
                    </a:cubicBezTo>
                    <a:cubicBezTo>
                      <a:pt x="116" y="153"/>
                      <a:pt x="116" y="153"/>
                      <a:pt x="116" y="153"/>
                    </a:cubicBezTo>
                    <a:cubicBezTo>
                      <a:pt x="125" y="167"/>
                      <a:pt x="125" y="167"/>
                      <a:pt x="125" y="167"/>
                    </a:cubicBezTo>
                    <a:cubicBezTo>
                      <a:pt x="115" y="174"/>
                      <a:pt x="115" y="174"/>
                      <a:pt x="115" y="174"/>
                    </a:cubicBezTo>
                    <a:cubicBezTo>
                      <a:pt x="117" y="178"/>
                      <a:pt x="117" y="178"/>
                      <a:pt x="117" y="178"/>
                    </a:cubicBezTo>
                    <a:cubicBezTo>
                      <a:pt x="128" y="171"/>
                      <a:pt x="128" y="171"/>
                      <a:pt x="128" y="171"/>
                    </a:cubicBezTo>
                    <a:cubicBezTo>
                      <a:pt x="134" y="181"/>
                      <a:pt x="134" y="181"/>
                      <a:pt x="134" y="181"/>
                    </a:cubicBezTo>
                    <a:cubicBezTo>
                      <a:pt x="136" y="185"/>
                      <a:pt x="135" y="189"/>
                      <a:pt x="132" y="191"/>
                    </a:cubicBezTo>
                    <a:cubicBezTo>
                      <a:pt x="122" y="197"/>
                      <a:pt x="122" y="197"/>
                      <a:pt x="122" y="197"/>
                    </a:cubicBezTo>
                    <a:cubicBezTo>
                      <a:pt x="119" y="199"/>
                      <a:pt x="114" y="198"/>
                      <a:pt x="112" y="195"/>
                    </a:cubicBezTo>
                    <a:cubicBezTo>
                      <a:pt x="51" y="99"/>
                      <a:pt x="51" y="99"/>
                      <a:pt x="51" y="99"/>
                    </a:cubicBezTo>
                    <a:cubicBezTo>
                      <a:pt x="49" y="96"/>
                      <a:pt x="50" y="92"/>
                      <a:pt x="53" y="90"/>
                    </a:cubicBezTo>
                    <a:cubicBezTo>
                      <a:pt x="64" y="83"/>
                      <a:pt x="64" y="83"/>
                      <a:pt x="64" y="83"/>
                    </a:cubicBezTo>
                    <a:cubicBezTo>
                      <a:pt x="67" y="81"/>
                      <a:pt x="71" y="82"/>
                      <a:pt x="73" y="85"/>
                    </a:cubicBezTo>
                    <a:cubicBezTo>
                      <a:pt x="77" y="92"/>
                      <a:pt x="77" y="92"/>
                      <a:pt x="77" y="92"/>
                    </a:cubicBezTo>
                    <a:cubicBezTo>
                      <a:pt x="67" y="99"/>
                      <a:pt x="67" y="99"/>
                      <a:pt x="67" y="99"/>
                    </a:cubicBezTo>
                    <a:cubicBezTo>
                      <a:pt x="69" y="103"/>
                      <a:pt x="69" y="103"/>
                      <a:pt x="69" y="103"/>
                    </a:cubicBezTo>
                    <a:lnTo>
                      <a:pt x="80" y="96"/>
                    </a:lnTo>
                    <a:close/>
                    <a:moveTo>
                      <a:pt x="198" y="352"/>
                    </a:moveTo>
                    <a:cubicBezTo>
                      <a:pt x="122" y="233"/>
                      <a:pt x="122" y="233"/>
                      <a:pt x="122" y="233"/>
                    </a:cubicBezTo>
                    <a:cubicBezTo>
                      <a:pt x="121" y="231"/>
                      <a:pt x="122" y="228"/>
                      <a:pt x="124" y="227"/>
                    </a:cubicBezTo>
                    <a:cubicBezTo>
                      <a:pt x="127" y="225"/>
                      <a:pt x="127" y="225"/>
                      <a:pt x="127" y="225"/>
                    </a:cubicBezTo>
                    <a:cubicBezTo>
                      <a:pt x="129" y="224"/>
                      <a:pt x="131" y="224"/>
                      <a:pt x="133" y="226"/>
                    </a:cubicBezTo>
                    <a:cubicBezTo>
                      <a:pt x="208" y="345"/>
                      <a:pt x="208" y="345"/>
                      <a:pt x="208" y="345"/>
                    </a:cubicBezTo>
                    <a:cubicBezTo>
                      <a:pt x="210" y="347"/>
                      <a:pt x="209" y="349"/>
                      <a:pt x="207" y="350"/>
                    </a:cubicBezTo>
                    <a:cubicBezTo>
                      <a:pt x="204" y="353"/>
                      <a:pt x="204" y="353"/>
                      <a:pt x="204" y="353"/>
                    </a:cubicBezTo>
                    <a:cubicBezTo>
                      <a:pt x="202" y="354"/>
                      <a:pt x="199" y="353"/>
                      <a:pt x="198" y="352"/>
                    </a:cubicBezTo>
                    <a:close/>
                    <a:moveTo>
                      <a:pt x="234" y="329"/>
                    </a:moveTo>
                    <a:cubicBezTo>
                      <a:pt x="235" y="331"/>
                      <a:pt x="234" y="333"/>
                      <a:pt x="233" y="334"/>
                    </a:cubicBezTo>
                    <a:cubicBezTo>
                      <a:pt x="218" y="343"/>
                      <a:pt x="218" y="343"/>
                      <a:pt x="218" y="343"/>
                    </a:cubicBezTo>
                    <a:cubicBezTo>
                      <a:pt x="216" y="345"/>
                      <a:pt x="214" y="344"/>
                      <a:pt x="213" y="342"/>
                    </a:cubicBezTo>
                    <a:cubicBezTo>
                      <a:pt x="137" y="223"/>
                      <a:pt x="137" y="223"/>
                      <a:pt x="137" y="223"/>
                    </a:cubicBezTo>
                    <a:cubicBezTo>
                      <a:pt x="136" y="221"/>
                      <a:pt x="136" y="219"/>
                      <a:pt x="138" y="218"/>
                    </a:cubicBezTo>
                    <a:cubicBezTo>
                      <a:pt x="153" y="209"/>
                      <a:pt x="153" y="209"/>
                      <a:pt x="153" y="209"/>
                    </a:cubicBezTo>
                    <a:cubicBezTo>
                      <a:pt x="154" y="208"/>
                      <a:pt x="157" y="208"/>
                      <a:pt x="158" y="210"/>
                    </a:cubicBezTo>
                    <a:lnTo>
                      <a:pt x="234" y="3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45"/>
              <p:cNvSpPr/>
              <p:nvPr/>
            </p:nvSpPr>
            <p:spPr bwMode="auto">
              <a:xfrm>
                <a:off x="9811806" y="-292595"/>
                <a:ext cx="77109" cy="47841"/>
              </a:xfrm>
              <a:custGeom>
                <a:avLst/>
                <a:gdLst>
                  <a:gd name="T0" fmla="*/ 34 w 58"/>
                  <a:gd name="T1" fmla="*/ 0 h 36"/>
                  <a:gd name="T2" fmla="*/ 50 w 58"/>
                  <a:gd name="T3" fmla="*/ 0 h 36"/>
                  <a:gd name="T4" fmla="*/ 58 w 58"/>
                  <a:gd name="T5" fmla="*/ 7 h 36"/>
                  <a:gd name="T6" fmla="*/ 58 w 58"/>
                  <a:gd name="T7" fmla="*/ 29 h 36"/>
                  <a:gd name="T8" fmla="*/ 51 w 58"/>
                  <a:gd name="T9" fmla="*/ 36 h 36"/>
                  <a:gd name="T10" fmla="*/ 19 w 58"/>
                  <a:gd name="T11" fmla="*/ 36 h 36"/>
                  <a:gd name="T12" fmla="*/ 0 w 58"/>
                  <a:gd name="T13" fmla="*/ 17 h 36"/>
                  <a:gd name="T14" fmla="*/ 19 w 58"/>
                  <a:gd name="T15" fmla="*/ 0 h 36"/>
                  <a:gd name="T16" fmla="*/ 34 w 5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6">
                    <a:moveTo>
                      <a:pt x="34" y="0"/>
                    </a:moveTo>
                    <a:cubicBezTo>
                      <a:pt x="40" y="0"/>
                      <a:pt x="45" y="0"/>
                      <a:pt x="50" y="0"/>
                    </a:cubicBezTo>
                    <a:cubicBezTo>
                      <a:pt x="56" y="0"/>
                      <a:pt x="58" y="1"/>
                      <a:pt x="58" y="7"/>
                    </a:cubicBezTo>
                    <a:cubicBezTo>
                      <a:pt x="58" y="14"/>
                      <a:pt x="58" y="21"/>
                      <a:pt x="58" y="29"/>
                    </a:cubicBezTo>
                    <a:cubicBezTo>
                      <a:pt x="58" y="33"/>
                      <a:pt x="56" y="36"/>
                      <a:pt x="51" y="36"/>
                    </a:cubicBezTo>
                    <a:cubicBezTo>
                      <a:pt x="40" y="36"/>
                      <a:pt x="29" y="36"/>
                      <a:pt x="19" y="36"/>
                    </a:cubicBezTo>
                    <a:cubicBezTo>
                      <a:pt x="8" y="36"/>
                      <a:pt x="0" y="27"/>
                      <a:pt x="0" y="17"/>
                    </a:cubicBezTo>
                    <a:cubicBezTo>
                      <a:pt x="0" y="8"/>
                      <a:pt x="8" y="0"/>
                      <a:pt x="19" y="0"/>
                    </a:cubicBezTo>
                    <a:cubicBezTo>
                      <a:pt x="24" y="0"/>
                      <a:pt x="29"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46"/>
              <p:cNvSpPr/>
              <p:nvPr/>
            </p:nvSpPr>
            <p:spPr bwMode="auto">
              <a:xfrm>
                <a:off x="9902423" y="-292595"/>
                <a:ext cx="77109" cy="47841"/>
              </a:xfrm>
              <a:custGeom>
                <a:avLst/>
                <a:gdLst>
                  <a:gd name="T0" fmla="*/ 24 w 58"/>
                  <a:gd name="T1" fmla="*/ 0 h 36"/>
                  <a:gd name="T2" fmla="*/ 40 w 58"/>
                  <a:gd name="T3" fmla="*/ 0 h 36"/>
                  <a:gd name="T4" fmla="*/ 58 w 58"/>
                  <a:gd name="T5" fmla="*/ 17 h 36"/>
                  <a:gd name="T6" fmla="*/ 40 w 58"/>
                  <a:gd name="T7" fmla="*/ 36 h 36"/>
                  <a:gd name="T8" fmla="*/ 7 w 58"/>
                  <a:gd name="T9" fmla="*/ 36 h 36"/>
                  <a:gd name="T10" fmla="*/ 0 w 58"/>
                  <a:gd name="T11" fmla="*/ 30 h 36"/>
                  <a:gd name="T12" fmla="*/ 1 w 58"/>
                  <a:gd name="T13" fmla="*/ 5 h 36"/>
                  <a:gd name="T14" fmla="*/ 6 w 58"/>
                  <a:gd name="T15" fmla="*/ 0 h 36"/>
                  <a:gd name="T16" fmla="*/ 24 w 5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6">
                    <a:moveTo>
                      <a:pt x="24" y="0"/>
                    </a:moveTo>
                    <a:cubicBezTo>
                      <a:pt x="29" y="0"/>
                      <a:pt x="35" y="0"/>
                      <a:pt x="40" y="0"/>
                    </a:cubicBezTo>
                    <a:cubicBezTo>
                      <a:pt x="50" y="0"/>
                      <a:pt x="58" y="8"/>
                      <a:pt x="58" y="17"/>
                    </a:cubicBezTo>
                    <a:cubicBezTo>
                      <a:pt x="58" y="27"/>
                      <a:pt x="51" y="35"/>
                      <a:pt x="40" y="36"/>
                    </a:cubicBezTo>
                    <a:cubicBezTo>
                      <a:pt x="29" y="36"/>
                      <a:pt x="18" y="36"/>
                      <a:pt x="7" y="36"/>
                    </a:cubicBezTo>
                    <a:cubicBezTo>
                      <a:pt x="2" y="36"/>
                      <a:pt x="0" y="34"/>
                      <a:pt x="0" y="30"/>
                    </a:cubicBezTo>
                    <a:cubicBezTo>
                      <a:pt x="0" y="22"/>
                      <a:pt x="0" y="13"/>
                      <a:pt x="1" y="5"/>
                    </a:cubicBezTo>
                    <a:cubicBezTo>
                      <a:pt x="1" y="3"/>
                      <a:pt x="4" y="0"/>
                      <a:pt x="6" y="0"/>
                    </a:cubicBezTo>
                    <a:cubicBezTo>
                      <a:pt x="12" y="0"/>
                      <a:pt x="18"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45"/>
              <p:cNvSpPr/>
              <p:nvPr/>
            </p:nvSpPr>
            <p:spPr bwMode="auto">
              <a:xfrm>
                <a:off x="10017485" y="-242777"/>
                <a:ext cx="77109" cy="47841"/>
              </a:xfrm>
              <a:custGeom>
                <a:avLst/>
                <a:gdLst>
                  <a:gd name="T0" fmla="*/ 34 w 58"/>
                  <a:gd name="T1" fmla="*/ 0 h 36"/>
                  <a:gd name="T2" fmla="*/ 50 w 58"/>
                  <a:gd name="T3" fmla="*/ 0 h 36"/>
                  <a:gd name="T4" fmla="*/ 58 w 58"/>
                  <a:gd name="T5" fmla="*/ 7 h 36"/>
                  <a:gd name="T6" fmla="*/ 58 w 58"/>
                  <a:gd name="T7" fmla="*/ 29 h 36"/>
                  <a:gd name="T8" fmla="*/ 51 w 58"/>
                  <a:gd name="T9" fmla="*/ 36 h 36"/>
                  <a:gd name="T10" fmla="*/ 19 w 58"/>
                  <a:gd name="T11" fmla="*/ 36 h 36"/>
                  <a:gd name="T12" fmla="*/ 0 w 58"/>
                  <a:gd name="T13" fmla="*/ 17 h 36"/>
                  <a:gd name="T14" fmla="*/ 19 w 58"/>
                  <a:gd name="T15" fmla="*/ 0 h 36"/>
                  <a:gd name="T16" fmla="*/ 34 w 5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6">
                    <a:moveTo>
                      <a:pt x="34" y="0"/>
                    </a:moveTo>
                    <a:cubicBezTo>
                      <a:pt x="40" y="0"/>
                      <a:pt x="45" y="0"/>
                      <a:pt x="50" y="0"/>
                    </a:cubicBezTo>
                    <a:cubicBezTo>
                      <a:pt x="56" y="0"/>
                      <a:pt x="58" y="1"/>
                      <a:pt x="58" y="7"/>
                    </a:cubicBezTo>
                    <a:cubicBezTo>
                      <a:pt x="58" y="14"/>
                      <a:pt x="58" y="21"/>
                      <a:pt x="58" y="29"/>
                    </a:cubicBezTo>
                    <a:cubicBezTo>
                      <a:pt x="58" y="33"/>
                      <a:pt x="56" y="36"/>
                      <a:pt x="51" y="36"/>
                    </a:cubicBezTo>
                    <a:cubicBezTo>
                      <a:pt x="40" y="36"/>
                      <a:pt x="29" y="36"/>
                      <a:pt x="19" y="36"/>
                    </a:cubicBezTo>
                    <a:cubicBezTo>
                      <a:pt x="8" y="36"/>
                      <a:pt x="0" y="27"/>
                      <a:pt x="0" y="17"/>
                    </a:cubicBezTo>
                    <a:cubicBezTo>
                      <a:pt x="0" y="8"/>
                      <a:pt x="8" y="0"/>
                      <a:pt x="19" y="0"/>
                    </a:cubicBezTo>
                    <a:cubicBezTo>
                      <a:pt x="24" y="0"/>
                      <a:pt x="29"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46"/>
              <p:cNvSpPr/>
              <p:nvPr/>
            </p:nvSpPr>
            <p:spPr bwMode="auto">
              <a:xfrm>
                <a:off x="10108102" y="-242777"/>
                <a:ext cx="77109" cy="47841"/>
              </a:xfrm>
              <a:custGeom>
                <a:avLst/>
                <a:gdLst>
                  <a:gd name="T0" fmla="*/ 24 w 58"/>
                  <a:gd name="T1" fmla="*/ 0 h 36"/>
                  <a:gd name="T2" fmla="*/ 40 w 58"/>
                  <a:gd name="T3" fmla="*/ 0 h 36"/>
                  <a:gd name="T4" fmla="*/ 58 w 58"/>
                  <a:gd name="T5" fmla="*/ 17 h 36"/>
                  <a:gd name="T6" fmla="*/ 40 w 58"/>
                  <a:gd name="T7" fmla="*/ 36 h 36"/>
                  <a:gd name="T8" fmla="*/ 7 w 58"/>
                  <a:gd name="T9" fmla="*/ 36 h 36"/>
                  <a:gd name="T10" fmla="*/ 0 w 58"/>
                  <a:gd name="T11" fmla="*/ 30 h 36"/>
                  <a:gd name="T12" fmla="*/ 1 w 58"/>
                  <a:gd name="T13" fmla="*/ 5 h 36"/>
                  <a:gd name="T14" fmla="*/ 6 w 58"/>
                  <a:gd name="T15" fmla="*/ 0 h 36"/>
                  <a:gd name="T16" fmla="*/ 24 w 5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6">
                    <a:moveTo>
                      <a:pt x="24" y="0"/>
                    </a:moveTo>
                    <a:cubicBezTo>
                      <a:pt x="29" y="0"/>
                      <a:pt x="35" y="0"/>
                      <a:pt x="40" y="0"/>
                    </a:cubicBezTo>
                    <a:cubicBezTo>
                      <a:pt x="50" y="0"/>
                      <a:pt x="58" y="8"/>
                      <a:pt x="58" y="17"/>
                    </a:cubicBezTo>
                    <a:cubicBezTo>
                      <a:pt x="58" y="27"/>
                      <a:pt x="51" y="35"/>
                      <a:pt x="40" y="36"/>
                    </a:cubicBezTo>
                    <a:cubicBezTo>
                      <a:pt x="29" y="36"/>
                      <a:pt x="18" y="36"/>
                      <a:pt x="7" y="36"/>
                    </a:cubicBezTo>
                    <a:cubicBezTo>
                      <a:pt x="2" y="36"/>
                      <a:pt x="0" y="34"/>
                      <a:pt x="0" y="30"/>
                    </a:cubicBezTo>
                    <a:cubicBezTo>
                      <a:pt x="0" y="22"/>
                      <a:pt x="0" y="13"/>
                      <a:pt x="1" y="5"/>
                    </a:cubicBezTo>
                    <a:cubicBezTo>
                      <a:pt x="1" y="3"/>
                      <a:pt x="4" y="0"/>
                      <a:pt x="6" y="0"/>
                    </a:cubicBezTo>
                    <a:cubicBezTo>
                      <a:pt x="12" y="0"/>
                      <a:pt x="18"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cxnSp>
          <p:nvCxnSpPr>
            <p:cNvPr id="88" name="直接连接符 87"/>
            <p:cNvCxnSpPr/>
            <p:nvPr/>
          </p:nvCxnSpPr>
          <p:spPr>
            <a:xfrm>
              <a:off x="2875106" y="4982988"/>
              <a:ext cx="112225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2875106" y="5924694"/>
              <a:ext cx="112225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6605311" y="2064360"/>
            <a:ext cx="4354474" cy="2881118"/>
            <a:chOff x="6761640" y="2498957"/>
            <a:chExt cx="4354474" cy="2881118"/>
          </a:xfrm>
        </p:grpSpPr>
        <p:grpSp>
          <p:nvGrpSpPr>
            <p:cNvPr id="91" name="组合 90"/>
            <p:cNvGrpSpPr/>
            <p:nvPr/>
          </p:nvGrpSpPr>
          <p:grpSpPr>
            <a:xfrm>
              <a:off x="6761640" y="2498957"/>
              <a:ext cx="4354474" cy="2881118"/>
              <a:chOff x="6761640" y="2498957"/>
              <a:chExt cx="4354474" cy="2881118"/>
            </a:xfrm>
          </p:grpSpPr>
          <p:grpSp>
            <p:nvGrpSpPr>
              <p:cNvPr id="92" name="组合 91"/>
              <p:cNvGrpSpPr/>
              <p:nvPr/>
            </p:nvGrpSpPr>
            <p:grpSpPr>
              <a:xfrm>
                <a:off x="6761640" y="2498957"/>
                <a:ext cx="4354474" cy="2881118"/>
                <a:chOff x="6924909" y="2496684"/>
                <a:chExt cx="4354474" cy="2881118"/>
              </a:xfrm>
            </p:grpSpPr>
            <p:pic>
              <p:nvPicPr>
                <p:cNvPr id="93" name="图片 9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0711" t="9086" r="16329" b="3043"/>
                <a:stretch>
                  <a:fillRect/>
                </a:stretch>
              </p:blipFill>
              <p:spPr>
                <a:xfrm>
                  <a:off x="7245351" y="2496684"/>
                  <a:ext cx="3867150" cy="2799216"/>
                </a:xfrm>
                <a:prstGeom prst="rect">
                  <a:avLst/>
                </a:prstGeom>
              </p:spPr>
            </p:pic>
            <p:sp>
              <p:nvSpPr>
                <p:cNvPr id="94" name="文本框 93"/>
                <p:cNvSpPr txBox="1"/>
                <p:nvPr/>
              </p:nvSpPr>
              <p:spPr>
                <a:xfrm rot="16200000">
                  <a:off x="6181263" y="3592111"/>
                  <a:ext cx="1764291" cy="276999"/>
                </a:xfrm>
                <a:prstGeom prst="rect">
                  <a:avLst/>
                </a:prstGeom>
                <a:noFill/>
              </p:spPr>
              <p:txBody>
                <a:bodyPr wrap="square" rtlCol="0">
                  <a:spAutoFit/>
                </a:bodyPr>
                <a:lstStyle/>
                <a:p>
                  <a:pPr algn="ctr"/>
                  <a:r>
                    <a:rPr lang="zh-CN" altLang="en-US" sz="1200">
                      <a:latin typeface="Arial" panose="020B0604020202020204" pitchFamily="34" charset="0"/>
                      <a:ea typeface="微软雅黑" panose="020B0503020204020204" pitchFamily="34" charset="-122"/>
                      <a:sym typeface="Arial" panose="020B0604020202020204" pitchFamily="34" charset="0"/>
                    </a:rPr>
                    <a:t>依伏卡塞剂量</a:t>
                  </a:r>
                  <a:r>
                    <a:rPr lang="en-US" altLang="zh-CN" sz="1200">
                      <a:latin typeface="Arial" panose="020B0604020202020204" pitchFamily="34" charset="0"/>
                      <a:ea typeface="微软雅黑" panose="020B0503020204020204" pitchFamily="34" charset="-122"/>
                      <a:sym typeface="Arial" panose="020B0604020202020204" pitchFamily="34" charset="0"/>
                    </a:rPr>
                    <a:t>(mg/</a:t>
                  </a:r>
                  <a:r>
                    <a:rPr lang="zh-CN" altLang="en-US" sz="1200">
                      <a:latin typeface="Arial" panose="020B0604020202020204" pitchFamily="34" charset="0"/>
                      <a:ea typeface="微软雅黑" panose="020B0503020204020204" pitchFamily="34" charset="-122"/>
                      <a:sym typeface="Arial" panose="020B0604020202020204" pitchFamily="34" charset="0"/>
                    </a:rPr>
                    <a:t>天</a:t>
                  </a:r>
                  <a:r>
                    <a:rPr lang="en-US" altLang="zh-CN" sz="1200">
                      <a:latin typeface="Arial" panose="020B0604020202020204" pitchFamily="34" charset="0"/>
                      <a:ea typeface="微软雅黑" panose="020B0503020204020204" pitchFamily="34" charset="-12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文本框 94"/>
                <p:cNvSpPr txBox="1"/>
                <p:nvPr/>
              </p:nvSpPr>
              <p:spPr>
                <a:xfrm>
                  <a:off x="10909300" y="5096157"/>
                  <a:ext cx="370083" cy="276999"/>
                </a:xfrm>
                <a:prstGeom prst="rect">
                  <a:avLst/>
                </a:prstGeom>
                <a:solidFill>
                  <a:schemeClr val="bg1"/>
                </a:solidFill>
              </p:spPr>
              <p:txBody>
                <a:bodyPr wrap="square" rtlCol="0">
                  <a:spAutoFit/>
                </a:body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年</a:t>
                  </a:r>
                </a:p>
              </p:txBody>
            </p:sp>
            <p:sp>
              <p:nvSpPr>
                <p:cNvPr id="96" name="文本框 95"/>
                <p:cNvSpPr txBox="1"/>
                <p:nvPr/>
              </p:nvSpPr>
              <p:spPr>
                <a:xfrm>
                  <a:off x="7475769" y="5100803"/>
                  <a:ext cx="489884" cy="276999"/>
                </a:xfrm>
                <a:prstGeom prst="rect">
                  <a:avLst/>
                </a:prstGeom>
                <a:solidFill>
                  <a:schemeClr val="bg1"/>
                </a:solidFill>
              </p:spPr>
              <p:txBody>
                <a:bodyPr wrap="square" rtlCol="0">
                  <a:spAutoFit/>
                </a:body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基线</a:t>
                  </a:r>
                </a:p>
              </p:txBody>
            </p:sp>
          </p:grpSp>
          <p:cxnSp>
            <p:nvCxnSpPr>
              <p:cNvPr id="97" name="直接连接符 96"/>
              <p:cNvCxnSpPr/>
              <p:nvPr/>
            </p:nvCxnSpPr>
            <p:spPr>
              <a:xfrm>
                <a:off x="7276399" y="4673600"/>
                <a:ext cx="3569401" cy="0"/>
              </a:xfrm>
              <a:prstGeom prst="line">
                <a:avLst/>
              </a:prstGeom>
              <a:ln w="9525">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98" name="文本框 97"/>
            <p:cNvSpPr txBox="1"/>
            <p:nvPr/>
          </p:nvSpPr>
          <p:spPr>
            <a:xfrm>
              <a:off x="7037295" y="4535104"/>
              <a:ext cx="224268" cy="307777"/>
            </a:xfrm>
            <a:prstGeom prst="rect">
              <a:avLst/>
            </a:prstGeom>
            <a:solidFill>
              <a:schemeClr val="bg1"/>
            </a:solidFill>
          </p:spPr>
          <p:txBody>
            <a:bodyPr wrap="square" rtlCol="0">
              <a:spAutoFit/>
            </a:bodyPr>
            <a:lstStyle/>
            <a:p>
              <a:pPr algn="r"/>
              <a:r>
                <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2</a:t>
              </a:r>
              <a:endPar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ExtraShape"/>
            <p:cNvSpPr/>
            <p:nvPr/>
          </p:nvSpPr>
          <p:spPr bwMode="auto">
            <a:xfrm flipH="1">
              <a:off x="6855337" y="4495457"/>
              <a:ext cx="508360" cy="501499"/>
            </a:xfrm>
            <a:custGeom>
              <a:avLst/>
              <a:gdLst>
                <a:gd name="T0" fmla="*/ 5390 w 5498"/>
                <a:gd name="T1" fmla="*/ 4805 h 5432"/>
                <a:gd name="T2" fmla="*/ 3989 w 5498"/>
                <a:gd name="T3" fmla="*/ 3404 h 5432"/>
                <a:gd name="T4" fmla="*/ 3817 w 5498"/>
                <a:gd name="T5" fmla="*/ 3311 h 5432"/>
                <a:gd name="T6" fmla="*/ 4203 w 5498"/>
                <a:gd name="T7" fmla="*/ 2102 h 5432"/>
                <a:gd name="T8" fmla="*/ 2102 w 5498"/>
                <a:gd name="T9" fmla="*/ 0 h 5432"/>
                <a:gd name="T10" fmla="*/ 0 w 5498"/>
                <a:gd name="T11" fmla="*/ 2102 h 5432"/>
                <a:gd name="T12" fmla="*/ 2102 w 5498"/>
                <a:gd name="T13" fmla="*/ 4203 h 5432"/>
                <a:gd name="T14" fmla="*/ 3379 w 5498"/>
                <a:gd name="T15" fmla="*/ 3765 h 5432"/>
                <a:gd name="T16" fmla="*/ 3470 w 5498"/>
                <a:gd name="T17" fmla="*/ 3923 h 5432"/>
                <a:gd name="T18" fmla="*/ 4872 w 5498"/>
                <a:gd name="T19" fmla="*/ 5324 h 5432"/>
                <a:gd name="T20" fmla="*/ 5131 w 5498"/>
                <a:gd name="T21" fmla="*/ 5432 h 5432"/>
                <a:gd name="T22" fmla="*/ 5390 w 5498"/>
                <a:gd name="T23" fmla="*/ 5324 h 5432"/>
                <a:gd name="T24" fmla="*/ 5498 w 5498"/>
                <a:gd name="T25" fmla="*/ 5065 h 5432"/>
                <a:gd name="T26" fmla="*/ 5390 w 5498"/>
                <a:gd name="T27" fmla="*/ 4805 h 5432"/>
                <a:gd name="T28" fmla="*/ 217 w 5498"/>
                <a:gd name="T29" fmla="*/ 2102 h 5432"/>
                <a:gd name="T30" fmla="*/ 2101 w 5498"/>
                <a:gd name="T31" fmla="*/ 217 h 5432"/>
                <a:gd name="T32" fmla="*/ 3986 w 5498"/>
                <a:gd name="T33" fmla="*/ 2102 h 5432"/>
                <a:gd name="T34" fmla="*/ 3473 w 5498"/>
                <a:gd name="T35" fmla="*/ 3390 h 5432"/>
                <a:gd name="T36" fmla="*/ 3468 w 5498"/>
                <a:gd name="T37" fmla="*/ 3393 h 5432"/>
                <a:gd name="T38" fmla="*/ 3463 w 5498"/>
                <a:gd name="T39" fmla="*/ 3400 h 5432"/>
                <a:gd name="T40" fmla="*/ 2102 w 5498"/>
                <a:gd name="T41" fmla="*/ 3986 h 5432"/>
                <a:gd name="T42" fmla="*/ 217 w 5498"/>
                <a:gd name="T43" fmla="*/ 2102 h 5432"/>
                <a:gd name="T44" fmla="*/ 5237 w 5498"/>
                <a:gd name="T45" fmla="*/ 5171 h 5432"/>
                <a:gd name="T46" fmla="*/ 5025 w 5498"/>
                <a:gd name="T47" fmla="*/ 5171 h 5432"/>
                <a:gd name="T48" fmla="*/ 3624 w 5498"/>
                <a:gd name="T49" fmla="*/ 3770 h 5432"/>
                <a:gd name="T50" fmla="*/ 3624 w 5498"/>
                <a:gd name="T51" fmla="*/ 3557 h 5432"/>
                <a:gd name="T52" fmla="*/ 3730 w 5498"/>
                <a:gd name="T53" fmla="*/ 3513 h 5432"/>
                <a:gd name="T54" fmla="*/ 3836 w 5498"/>
                <a:gd name="T55" fmla="*/ 3557 h 5432"/>
                <a:gd name="T56" fmla="*/ 5237 w 5498"/>
                <a:gd name="T57" fmla="*/ 4959 h 5432"/>
                <a:gd name="T58" fmla="*/ 5281 w 5498"/>
                <a:gd name="T59" fmla="*/ 5065 h 5432"/>
                <a:gd name="T60" fmla="*/ 5237 w 5498"/>
                <a:gd name="T61" fmla="*/ 5171 h 5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8" h="5432">
                  <a:moveTo>
                    <a:pt x="5390" y="4805"/>
                  </a:moveTo>
                  <a:lnTo>
                    <a:pt x="3989" y="3404"/>
                  </a:lnTo>
                  <a:cubicBezTo>
                    <a:pt x="3941" y="3356"/>
                    <a:pt x="3881" y="3326"/>
                    <a:pt x="3817" y="3311"/>
                  </a:cubicBezTo>
                  <a:cubicBezTo>
                    <a:pt x="4059" y="2969"/>
                    <a:pt x="4203" y="2552"/>
                    <a:pt x="4203" y="2102"/>
                  </a:cubicBezTo>
                  <a:cubicBezTo>
                    <a:pt x="4203" y="943"/>
                    <a:pt x="3260" y="0"/>
                    <a:pt x="2102" y="0"/>
                  </a:cubicBezTo>
                  <a:cubicBezTo>
                    <a:pt x="943" y="0"/>
                    <a:pt x="0" y="943"/>
                    <a:pt x="0" y="2102"/>
                  </a:cubicBezTo>
                  <a:cubicBezTo>
                    <a:pt x="0" y="3260"/>
                    <a:pt x="943" y="4203"/>
                    <a:pt x="2102" y="4203"/>
                  </a:cubicBezTo>
                  <a:cubicBezTo>
                    <a:pt x="2583" y="4203"/>
                    <a:pt x="3025" y="4038"/>
                    <a:pt x="3379" y="3765"/>
                  </a:cubicBezTo>
                  <a:cubicBezTo>
                    <a:pt x="3396" y="3823"/>
                    <a:pt x="3425" y="3878"/>
                    <a:pt x="3470" y="3923"/>
                  </a:cubicBezTo>
                  <a:lnTo>
                    <a:pt x="4872" y="5324"/>
                  </a:lnTo>
                  <a:cubicBezTo>
                    <a:pt x="4941" y="5394"/>
                    <a:pt x="5033" y="5432"/>
                    <a:pt x="5131" y="5432"/>
                  </a:cubicBezTo>
                  <a:cubicBezTo>
                    <a:pt x="5229" y="5432"/>
                    <a:pt x="5321" y="5393"/>
                    <a:pt x="5390" y="5324"/>
                  </a:cubicBezTo>
                  <a:cubicBezTo>
                    <a:pt x="5460" y="5255"/>
                    <a:pt x="5498" y="5163"/>
                    <a:pt x="5498" y="5065"/>
                  </a:cubicBezTo>
                  <a:cubicBezTo>
                    <a:pt x="5498" y="4967"/>
                    <a:pt x="5460" y="4875"/>
                    <a:pt x="5390" y="4805"/>
                  </a:cubicBezTo>
                  <a:close/>
                  <a:moveTo>
                    <a:pt x="217" y="2102"/>
                  </a:moveTo>
                  <a:cubicBezTo>
                    <a:pt x="217" y="1062"/>
                    <a:pt x="1062" y="217"/>
                    <a:pt x="2101" y="217"/>
                  </a:cubicBezTo>
                  <a:cubicBezTo>
                    <a:pt x="3141" y="217"/>
                    <a:pt x="3986" y="1062"/>
                    <a:pt x="3986" y="2102"/>
                  </a:cubicBezTo>
                  <a:cubicBezTo>
                    <a:pt x="3986" y="2600"/>
                    <a:pt x="3790" y="3053"/>
                    <a:pt x="3473" y="3390"/>
                  </a:cubicBezTo>
                  <a:cubicBezTo>
                    <a:pt x="3471" y="3391"/>
                    <a:pt x="3470" y="3392"/>
                    <a:pt x="3468" y="3393"/>
                  </a:cubicBezTo>
                  <a:cubicBezTo>
                    <a:pt x="3466" y="3395"/>
                    <a:pt x="3466" y="3398"/>
                    <a:pt x="3463" y="3400"/>
                  </a:cubicBezTo>
                  <a:cubicBezTo>
                    <a:pt x="3120" y="3760"/>
                    <a:pt x="2637" y="3986"/>
                    <a:pt x="2102" y="3986"/>
                  </a:cubicBezTo>
                  <a:cubicBezTo>
                    <a:pt x="1062" y="3986"/>
                    <a:pt x="217" y="3141"/>
                    <a:pt x="217" y="2102"/>
                  </a:cubicBezTo>
                  <a:close/>
                  <a:moveTo>
                    <a:pt x="5237" y="5171"/>
                  </a:moveTo>
                  <a:cubicBezTo>
                    <a:pt x="5180" y="5228"/>
                    <a:pt x="5082" y="5228"/>
                    <a:pt x="5025" y="5171"/>
                  </a:cubicBezTo>
                  <a:lnTo>
                    <a:pt x="3624" y="3770"/>
                  </a:lnTo>
                  <a:cubicBezTo>
                    <a:pt x="3565" y="3711"/>
                    <a:pt x="3565" y="3616"/>
                    <a:pt x="3624" y="3557"/>
                  </a:cubicBezTo>
                  <a:cubicBezTo>
                    <a:pt x="3652" y="3529"/>
                    <a:pt x="3690" y="3513"/>
                    <a:pt x="3730" y="3513"/>
                  </a:cubicBezTo>
                  <a:cubicBezTo>
                    <a:pt x="3770" y="3513"/>
                    <a:pt x="3807" y="3529"/>
                    <a:pt x="3836" y="3557"/>
                  </a:cubicBezTo>
                  <a:lnTo>
                    <a:pt x="5237" y="4959"/>
                  </a:lnTo>
                  <a:cubicBezTo>
                    <a:pt x="5265" y="4987"/>
                    <a:pt x="5281" y="5025"/>
                    <a:pt x="5281" y="5065"/>
                  </a:cubicBezTo>
                  <a:cubicBezTo>
                    <a:pt x="5281" y="5105"/>
                    <a:pt x="5265" y="5143"/>
                    <a:pt x="5237" y="5171"/>
                  </a:cubicBezTo>
                  <a:close/>
                </a:path>
              </a:pathLst>
            </a:custGeom>
            <a:solidFill>
              <a:srgbClr val="00AAA5"/>
            </a:solidFill>
            <a:ln w="63500">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文本框 99"/>
          <p:cNvSpPr txBox="1"/>
          <p:nvPr/>
        </p:nvSpPr>
        <p:spPr>
          <a:xfrm>
            <a:off x="6360959" y="5099546"/>
            <a:ext cx="4979740" cy="851259"/>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latin typeface="Arial" panose="020B0604020202020204" pitchFamily="34" charset="0"/>
                <a:ea typeface="微软雅黑" panose="020B0503020204020204" pitchFamily="34" charset="-122"/>
                <a:sym typeface="Arial" panose="020B0604020202020204" pitchFamily="34" charset="0"/>
              </a:rPr>
              <a:t>一项</a:t>
            </a:r>
            <a:r>
              <a:rPr lang="zh-CN" altLang="en-US" sz="1050" dirty="0">
                <a:effectLst/>
                <a:latin typeface="Arial" panose="020B0604020202020204" pitchFamily="34" charset="0"/>
                <a:ea typeface="微软雅黑" panose="020B0503020204020204" pitchFamily="34" charset="-122"/>
                <a:sym typeface="Arial" panose="020B0604020202020204" pitchFamily="34" charset="0"/>
              </a:rPr>
              <a:t>前瞻性真实世界队列研究，纳入</a:t>
            </a:r>
            <a:r>
              <a:rPr lang="en-US" altLang="zh-CN" sz="1050" dirty="0">
                <a:effectLst/>
                <a:latin typeface="Arial" panose="020B0604020202020204" pitchFamily="34" charset="0"/>
                <a:ea typeface="微软雅黑" panose="020B0503020204020204" pitchFamily="34" charset="-122"/>
                <a:sym typeface="Arial" panose="020B0604020202020204" pitchFamily="34" charset="0"/>
              </a:rPr>
              <a:t>147</a:t>
            </a:r>
            <a:r>
              <a:rPr lang="zh-CN" altLang="en-US" sz="1050" dirty="0">
                <a:effectLst/>
                <a:latin typeface="Arial" panose="020B0604020202020204" pitchFamily="34" charset="0"/>
                <a:ea typeface="微软雅黑" panose="020B0503020204020204" pitchFamily="34" charset="-122"/>
                <a:sym typeface="Arial" panose="020B0604020202020204" pitchFamily="34" charset="0"/>
              </a:rPr>
              <a:t>例日本接受西那卡塞治疗</a:t>
            </a:r>
            <a:r>
              <a:rPr lang="en-US" altLang="zh-CN" sz="1050" dirty="0">
                <a:effectLst/>
                <a:latin typeface="Arial" panose="020B0604020202020204" pitchFamily="34" charset="0"/>
                <a:ea typeface="微软雅黑" panose="020B0503020204020204" pitchFamily="34" charset="-122"/>
                <a:sym typeface="Arial" panose="020B0604020202020204" pitchFamily="34" charset="0"/>
              </a:rPr>
              <a:t>SHPT</a:t>
            </a:r>
            <a:r>
              <a:rPr lang="zh-CN" altLang="en-US" sz="1050" dirty="0">
                <a:effectLst/>
                <a:latin typeface="Arial" panose="020B0604020202020204" pitchFamily="34" charset="0"/>
                <a:ea typeface="微软雅黑" panose="020B0503020204020204" pitchFamily="34" charset="-122"/>
                <a:sym typeface="Arial" panose="020B0604020202020204" pitchFamily="34" charset="0"/>
              </a:rPr>
              <a:t>的慢性血液透析患者，这些患者换用最低剂量的依伏卡塞</a:t>
            </a:r>
            <a:r>
              <a:rPr lang="en-US" altLang="zh-CN" sz="1050" dirty="0">
                <a:effectLst/>
                <a:latin typeface="Arial" panose="020B0604020202020204" pitchFamily="34" charset="0"/>
                <a:ea typeface="微软雅黑" panose="020B0503020204020204" pitchFamily="34" charset="-122"/>
                <a:sym typeface="Arial" panose="020B0604020202020204" pitchFamily="34" charset="0"/>
              </a:rPr>
              <a:t>(1 mg/</a:t>
            </a:r>
            <a:r>
              <a:rPr lang="zh-CN" altLang="en-US" sz="1050" dirty="0">
                <a:effectLst/>
                <a:latin typeface="Arial" panose="020B0604020202020204" pitchFamily="34" charset="0"/>
                <a:ea typeface="微软雅黑" panose="020B0503020204020204" pitchFamily="34" charset="-122"/>
                <a:sym typeface="Arial" panose="020B0604020202020204" pitchFamily="34" charset="0"/>
              </a:rPr>
              <a:t>天</a:t>
            </a:r>
            <a:r>
              <a:rPr lang="en-US" altLang="zh-CN" sz="1050" dirty="0">
                <a:effectLst/>
                <a:latin typeface="Arial" panose="020B0604020202020204" pitchFamily="34" charset="0"/>
                <a:ea typeface="微软雅黑" panose="020B0503020204020204" pitchFamily="34" charset="-122"/>
                <a:sym typeface="Arial" panose="020B0604020202020204" pitchFamily="34" charset="0"/>
              </a:rPr>
              <a:t>)</a:t>
            </a:r>
            <a:r>
              <a:rPr lang="zh-CN" altLang="en-US" sz="1050" dirty="0">
                <a:effectLst/>
                <a:latin typeface="Arial" panose="020B0604020202020204" pitchFamily="34" charset="0"/>
                <a:ea typeface="微软雅黑" panose="020B0503020204020204" pitchFamily="34" charset="-122"/>
                <a:sym typeface="Arial" panose="020B0604020202020204" pitchFamily="34" charset="0"/>
              </a:rPr>
              <a:t>，并在真实世界临床环境中随访</a:t>
            </a:r>
            <a:r>
              <a:rPr lang="en-US" altLang="zh-CN" sz="1050" dirty="0">
                <a:effectLst/>
                <a:latin typeface="Arial" panose="020B0604020202020204" pitchFamily="34" charset="0"/>
                <a:ea typeface="微软雅黑" panose="020B0503020204020204" pitchFamily="34" charset="-122"/>
                <a:sym typeface="Arial" panose="020B0604020202020204" pitchFamily="34" charset="0"/>
              </a:rPr>
              <a:t>5</a:t>
            </a:r>
            <a:r>
              <a:rPr lang="zh-CN" altLang="en-US" sz="1050" dirty="0">
                <a:effectLst/>
                <a:latin typeface="Arial" panose="020B0604020202020204" pitchFamily="34" charset="0"/>
                <a:ea typeface="微软雅黑" panose="020B0503020204020204" pitchFamily="34" charset="-122"/>
                <a:sym typeface="Arial" panose="020B0604020202020204" pitchFamily="34" charset="0"/>
              </a:rPr>
              <a:t>年，旨在评估依伏卡塞对患有继发性甲状旁腺功能亢进的血液透析患者的长期治疗</a:t>
            </a:r>
            <a:endParaRPr lang="zh-CN" altLang="en-US" sz="1050"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下箭头 8"/>
          <p:cNvSpPr/>
          <p:nvPr/>
        </p:nvSpPr>
        <p:spPr>
          <a:xfrm rot="16200000">
            <a:off x="4865216" y="3228283"/>
            <a:ext cx="1841127" cy="650826"/>
          </a:xfrm>
          <a:prstGeom prst="downArrow">
            <a:avLst>
              <a:gd name="adj1" fmla="val 64716"/>
              <a:gd name="adj2" fmla="val 47136"/>
            </a:avLst>
          </a:prstGeom>
          <a:gradFill>
            <a:gsLst>
              <a:gs pos="9000">
                <a:srgbClr val="00AAA5"/>
              </a:gs>
              <a:gs pos="60000">
                <a:srgbClr val="CCEEED"/>
              </a:gs>
              <a:gs pos="100000">
                <a:schemeClr val="bg1"/>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hangingPunct="0">
              <a:defRPr/>
            </a:pPr>
            <a:endParaRPr lang="zh-CN" altLang="en-US" sz="14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2" name="组合 101"/>
          <p:cNvGrpSpPr/>
          <p:nvPr/>
        </p:nvGrpSpPr>
        <p:grpSpPr>
          <a:xfrm>
            <a:off x="960273" y="1594964"/>
            <a:ext cx="3883922" cy="1889979"/>
            <a:chOff x="1224131" y="1802876"/>
            <a:chExt cx="3883922" cy="1889979"/>
          </a:xfrm>
        </p:grpSpPr>
        <p:grpSp>
          <p:nvGrpSpPr>
            <p:cNvPr id="103" name="组合 102"/>
            <p:cNvGrpSpPr/>
            <p:nvPr/>
          </p:nvGrpSpPr>
          <p:grpSpPr>
            <a:xfrm>
              <a:off x="1224131" y="1802876"/>
              <a:ext cx="3883922" cy="1889979"/>
              <a:chOff x="1530431" y="1882473"/>
              <a:chExt cx="3071431" cy="1494608"/>
            </a:xfrm>
          </p:grpSpPr>
          <p:graphicFrame>
            <p:nvGraphicFramePr>
              <p:cNvPr id="104" name="图表 103"/>
              <p:cNvGraphicFramePr/>
              <p:nvPr>
                <p:extLst>
                  <p:ext uri="{D42A27DB-BD31-4B8C-83A1-F6EECF244321}">
                    <p14:modId xmlns:p14="http://schemas.microsoft.com/office/powerpoint/2010/main" val="3862882145"/>
                  </p:ext>
                </p:extLst>
              </p:nvPr>
            </p:nvGraphicFramePr>
            <p:xfrm>
              <a:off x="1530431" y="1882473"/>
              <a:ext cx="3071431" cy="1494608"/>
            </p:xfrm>
            <a:graphic>
              <a:graphicData uri="http://schemas.openxmlformats.org/drawingml/2006/chart">
                <c:chart xmlns:c="http://schemas.openxmlformats.org/drawingml/2006/chart" xmlns:r="http://schemas.openxmlformats.org/officeDocument/2006/relationships" r:id="rId4"/>
              </a:graphicData>
            </a:graphic>
          </p:graphicFrame>
          <p:sp>
            <p:nvSpPr>
              <p:cNvPr id="105" name="文本框 104"/>
              <p:cNvSpPr txBox="1"/>
              <p:nvPr/>
            </p:nvSpPr>
            <p:spPr>
              <a:xfrm>
                <a:off x="2958579" y="1953390"/>
                <a:ext cx="854235" cy="219053"/>
              </a:xfrm>
              <a:prstGeom prst="rect">
                <a:avLst/>
              </a:prstGeom>
              <a:noFill/>
            </p:spPr>
            <p:txBody>
              <a:bodyPr wrap="square" rtlCol="0">
                <a:spAutoFit/>
              </a:bodyPr>
              <a:lstStyle/>
              <a:p>
                <a:r>
                  <a:rPr lang="en-US" altLang="zh-CN"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P&lt;0.05</a:t>
                </a:r>
              </a:p>
            </p:txBody>
          </p:sp>
          <p:sp>
            <p:nvSpPr>
              <p:cNvPr id="106" name="curve-left-arrow_20582"/>
              <p:cNvSpPr/>
              <p:nvPr/>
            </p:nvSpPr>
            <p:spPr>
              <a:xfrm rot="10800000" flipV="1">
                <a:off x="3109637" y="2280791"/>
                <a:ext cx="348863" cy="297697"/>
              </a:xfrm>
              <a:custGeom>
                <a:avLst/>
                <a:gdLst>
                  <a:gd name="T0" fmla="*/ 1621 w 3509"/>
                  <a:gd name="T1" fmla="*/ 2999 h 2999"/>
                  <a:gd name="T2" fmla="*/ 1567 w 3509"/>
                  <a:gd name="T3" fmla="*/ 2978 h 2999"/>
                  <a:gd name="T4" fmla="*/ 26 w 3509"/>
                  <a:gd name="T5" fmla="*/ 1561 h 2999"/>
                  <a:gd name="T6" fmla="*/ 0 w 3509"/>
                  <a:gd name="T7" fmla="*/ 1503 h 2999"/>
                  <a:gd name="T8" fmla="*/ 26 w 3509"/>
                  <a:gd name="T9" fmla="*/ 1444 h 2999"/>
                  <a:gd name="T10" fmla="*/ 1567 w 3509"/>
                  <a:gd name="T11" fmla="*/ 27 h 2999"/>
                  <a:gd name="T12" fmla="*/ 1653 w 3509"/>
                  <a:gd name="T13" fmla="*/ 13 h 2999"/>
                  <a:gd name="T14" fmla="*/ 1701 w 3509"/>
                  <a:gd name="T15" fmla="*/ 86 h 2999"/>
                  <a:gd name="T16" fmla="*/ 1701 w 3509"/>
                  <a:gd name="T17" fmla="*/ 856 h 2999"/>
                  <a:gd name="T18" fmla="*/ 3509 w 3509"/>
                  <a:gd name="T19" fmla="*/ 2710 h 2999"/>
                  <a:gd name="T20" fmla="*/ 3502 w 3509"/>
                  <a:gd name="T21" fmla="*/ 2849 h 2999"/>
                  <a:gd name="T22" fmla="*/ 3424 w 3509"/>
                  <a:gd name="T23" fmla="*/ 2922 h 2999"/>
                  <a:gd name="T24" fmla="*/ 3344 w 3509"/>
                  <a:gd name="T25" fmla="*/ 2852 h 2999"/>
                  <a:gd name="T26" fmla="*/ 2061 w 3509"/>
                  <a:gd name="T27" fmla="*/ 2114 h 2999"/>
                  <a:gd name="T28" fmla="*/ 1701 w 3509"/>
                  <a:gd name="T29" fmla="*/ 2156 h 2999"/>
                  <a:gd name="T30" fmla="*/ 1701 w 3509"/>
                  <a:gd name="T31" fmla="*/ 2920 h 2999"/>
                  <a:gd name="T32" fmla="*/ 1653 w 3509"/>
                  <a:gd name="T33" fmla="*/ 2993 h 2999"/>
                  <a:gd name="T34" fmla="*/ 1621 w 3509"/>
                  <a:gd name="T35" fmla="*/ 2999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9" h="2999">
                    <a:moveTo>
                      <a:pt x="1621" y="2999"/>
                    </a:moveTo>
                    <a:cubicBezTo>
                      <a:pt x="1601" y="2999"/>
                      <a:pt x="1582" y="2992"/>
                      <a:pt x="1567" y="2978"/>
                    </a:cubicBezTo>
                    <a:lnTo>
                      <a:pt x="26" y="1561"/>
                    </a:lnTo>
                    <a:cubicBezTo>
                      <a:pt x="9" y="1546"/>
                      <a:pt x="0" y="1525"/>
                      <a:pt x="0" y="1503"/>
                    </a:cubicBezTo>
                    <a:cubicBezTo>
                      <a:pt x="0" y="1480"/>
                      <a:pt x="9" y="1459"/>
                      <a:pt x="26" y="1444"/>
                    </a:cubicBezTo>
                    <a:lnTo>
                      <a:pt x="1567" y="27"/>
                    </a:lnTo>
                    <a:cubicBezTo>
                      <a:pt x="1590" y="5"/>
                      <a:pt x="1624" y="0"/>
                      <a:pt x="1653" y="13"/>
                    </a:cubicBezTo>
                    <a:cubicBezTo>
                      <a:pt x="1682" y="25"/>
                      <a:pt x="1701" y="54"/>
                      <a:pt x="1701" y="86"/>
                    </a:cubicBezTo>
                    <a:lnTo>
                      <a:pt x="1701" y="856"/>
                    </a:lnTo>
                    <a:cubicBezTo>
                      <a:pt x="2753" y="1058"/>
                      <a:pt x="3509" y="1829"/>
                      <a:pt x="3509" y="2710"/>
                    </a:cubicBezTo>
                    <a:cubicBezTo>
                      <a:pt x="3509" y="2753"/>
                      <a:pt x="3507" y="2797"/>
                      <a:pt x="3502" y="2849"/>
                    </a:cubicBezTo>
                    <a:cubicBezTo>
                      <a:pt x="3499" y="2890"/>
                      <a:pt x="3465" y="2921"/>
                      <a:pt x="3424" y="2922"/>
                    </a:cubicBezTo>
                    <a:cubicBezTo>
                      <a:pt x="3384" y="2923"/>
                      <a:pt x="3349" y="2892"/>
                      <a:pt x="3344" y="2852"/>
                    </a:cubicBezTo>
                    <a:cubicBezTo>
                      <a:pt x="3285" y="2372"/>
                      <a:pt x="2630" y="2093"/>
                      <a:pt x="2061" y="2114"/>
                    </a:cubicBezTo>
                    <a:cubicBezTo>
                      <a:pt x="1934" y="2119"/>
                      <a:pt x="1813" y="2133"/>
                      <a:pt x="1701" y="2156"/>
                    </a:cubicBezTo>
                    <a:lnTo>
                      <a:pt x="1701" y="2920"/>
                    </a:lnTo>
                    <a:cubicBezTo>
                      <a:pt x="1701" y="2951"/>
                      <a:pt x="1682" y="2980"/>
                      <a:pt x="1653" y="2993"/>
                    </a:cubicBezTo>
                    <a:cubicBezTo>
                      <a:pt x="1643" y="2997"/>
                      <a:pt x="1632" y="2999"/>
                      <a:pt x="1621" y="299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7" name="矩形 106"/>
            <p:cNvSpPr/>
            <p:nvPr/>
          </p:nvSpPr>
          <p:spPr>
            <a:xfrm>
              <a:off x="2441113" y="3158657"/>
              <a:ext cx="505806" cy="66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文本框 1"/>
          <p:cNvSpPr txBox="1"/>
          <p:nvPr/>
        </p:nvSpPr>
        <p:spPr>
          <a:xfrm>
            <a:off x="7207303" y="1880603"/>
            <a:ext cx="3979545" cy="440055"/>
          </a:xfrm>
          <a:prstGeom prst="rect">
            <a:avLst/>
          </a:prstGeom>
        </p:spPr>
        <p:txBody>
          <a:bodyPr>
            <a:noAutofit/>
          </a:bodyPr>
          <a:lstStyle/>
          <a:p>
            <a:pPr marL="0" indent="0" algn="just" defTabSz="266700">
              <a:spcAft>
                <a:spcPct val="0"/>
              </a:spcAft>
            </a:pPr>
            <a:r>
              <a:rPr lang="zh-CN" altLang="en-US" sz="1400" b="1" dirty="0">
                <a:latin typeface="Arial" panose="020B0604020202020204" pitchFamily="34" charset="0"/>
                <a:ea typeface="微软雅黑" panose="020B0503020204020204" pitchFamily="34" charset="-122"/>
                <a:sym typeface="Arial" panose="020B0604020202020204" pitchFamily="34" charset="0"/>
              </a:rPr>
              <a:t>在转换前，西那卡塞</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中位剂量为</a:t>
            </a:r>
            <a:r>
              <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25mg/</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天</a:t>
            </a:r>
          </a:p>
        </p:txBody>
      </p:sp>
      <p:sp>
        <p:nvSpPr>
          <p:cNvPr id="15" name="文本占位符 1"/>
          <p:cNvSpPr txBox="1"/>
          <p:nvPr/>
        </p:nvSpPr>
        <p:spPr>
          <a:xfrm>
            <a:off x="192089" y="6343449"/>
            <a:ext cx="10717212" cy="523702"/>
          </a:xfrm>
          <a:prstGeom prst="rect">
            <a:avLst/>
          </a:prstGeom>
          <a:noFill/>
          <a:ln>
            <a:noFill/>
          </a:ln>
        </p:spPr>
        <p:txBody>
          <a:bodyPr wrap="square" bIns="36000" numCol="1" rtlCol="0" anchor="t" anchorCtr="0">
            <a:noAutofit/>
          </a:bodyPr>
          <a:lstStyle>
            <a:defPPr rtl="0">
              <a:defRPr lang="en-US"/>
            </a:defPPr>
            <a:lvl1pPr marL="228600" indent="-228600">
              <a:buFont typeface="+mj-lt"/>
              <a:buAutoNum type="arabicPeriod"/>
              <a:defRPr sz="800">
                <a:solidFill>
                  <a:schemeClr val="bg1"/>
                </a:solidFill>
                <a:latin typeface="Arial" panose="020B0604020202020204" pitchFamily="34" charset="0"/>
                <a:ea typeface="微软雅黑" panose="020B0503020204020204" pitchFamily="34" charset="-122"/>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zh-CN" dirty="0" err="1"/>
              <a:t>Akizawa</a:t>
            </a:r>
            <a:r>
              <a:rPr lang="en-US" altLang="zh-CN" dirty="0"/>
              <a:t> T, et al. </a:t>
            </a:r>
            <a:r>
              <a:rPr lang="en-US" altLang="zh-CN" dirty="0" err="1"/>
              <a:t>Ther</a:t>
            </a:r>
            <a:r>
              <a:rPr lang="en-US" altLang="zh-CN" dirty="0"/>
              <a:t> </a:t>
            </a:r>
            <a:r>
              <a:rPr lang="en-US" altLang="zh-CN" dirty="0" err="1"/>
              <a:t>Apher</a:t>
            </a:r>
            <a:r>
              <a:rPr lang="en-US" altLang="zh-CN" dirty="0"/>
              <a:t> Dial. 2020 Jun;24(3):248-257.</a:t>
            </a:r>
          </a:p>
          <a:p>
            <a:r>
              <a:rPr lang="en-US" altLang="zh-CN" dirty="0" err="1"/>
              <a:t>Kawata</a:t>
            </a:r>
            <a:r>
              <a:rPr lang="en-US" altLang="zh-CN" dirty="0"/>
              <a:t> T, et al. </a:t>
            </a:r>
            <a:r>
              <a:rPr lang="en-US" altLang="zh-CN" dirty="0" err="1"/>
              <a:t>PLoS</a:t>
            </a:r>
            <a:r>
              <a:rPr lang="en-US" altLang="zh-CN" dirty="0"/>
              <a:t> One. 2018 Apr 3;13(4):e0195316. </a:t>
            </a:r>
          </a:p>
          <a:p>
            <a:r>
              <a:rPr lang="en-US" altLang="zh-CN" dirty="0"/>
              <a:t>Nagano, N., et al. Ren Replace </a:t>
            </a:r>
            <a:r>
              <a:rPr lang="en-US" altLang="zh-CN" dirty="0" err="1"/>
              <a:t>Ther</a:t>
            </a:r>
            <a:r>
              <a:rPr lang="en-US" altLang="zh-CN" dirty="0"/>
              <a:t>. 2024; 10: 13.</a:t>
            </a:r>
          </a:p>
        </p:txBody>
      </p:sp>
      <p:grpSp>
        <p:nvGrpSpPr>
          <p:cNvPr id="6" name="组合 5"/>
          <p:cNvGrpSpPr/>
          <p:nvPr/>
        </p:nvGrpSpPr>
        <p:grpSpPr>
          <a:xfrm>
            <a:off x="11988810" y="883919"/>
            <a:ext cx="203246" cy="5400415"/>
            <a:chOff x="13493183" y="655081"/>
            <a:chExt cx="484211" cy="4884283"/>
          </a:xfrm>
          <a:solidFill>
            <a:schemeClr val="bg1">
              <a:lumMod val="85000"/>
            </a:schemeClr>
          </a:solidFill>
        </p:grpSpPr>
        <p:sp>
          <p:nvSpPr>
            <p:cNvPr id="10" name="矩形: 圆顶角 9"/>
            <p:cNvSpPr/>
            <p:nvPr/>
          </p:nvSpPr>
          <p:spPr>
            <a:xfrm rot="16200000">
              <a:off x="13251937" y="896327"/>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药品基本信息</a:t>
              </a:r>
              <a:endParaRPr lang="en-US" altLang="zh-CN"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圆顶角 12"/>
            <p:cNvSpPr/>
            <p:nvPr/>
          </p:nvSpPr>
          <p:spPr>
            <a:xfrm rot="16200000">
              <a:off x="13251971" y="1875749"/>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安全性</a:t>
              </a:r>
            </a:p>
          </p:txBody>
        </p:sp>
        <p:sp>
          <p:nvSpPr>
            <p:cNvPr id="16" name="矩形: 圆顶角 15"/>
            <p:cNvSpPr/>
            <p:nvPr/>
          </p:nvSpPr>
          <p:spPr>
            <a:xfrm rot="16200000">
              <a:off x="13251985" y="2855171"/>
              <a:ext cx="966596" cy="484103"/>
            </a:xfrm>
            <a:prstGeom prst="round2SameRect">
              <a:avLst>
                <a:gd name="adj1" fmla="val 35655"/>
                <a:gd name="adj2" fmla="val 0"/>
              </a:avLst>
            </a:prstGeom>
            <a:solidFill>
              <a:srgbClr val="00AAA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有效性</a:t>
              </a:r>
            </a:p>
          </p:txBody>
        </p:sp>
        <p:sp>
          <p:nvSpPr>
            <p:cNvPr id="17" name="矩形: 圆顶角 16"/>
            <p:cNvSpPr/>
            <p:nvPr/>
          </p:nvSpPr>
          <p:spPr>
            <a:xfrm rot="16200000">
              <a:off x="13252044" y="3834594"/>
              <a:ext cx="966596" cy="484105"/>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创新性</a:t>
              </a:r>
            </a:p>
          </p:txBody>
        </p:sp>
        <p:sp>
          <p:nvSpPr>
            <p:cNvPr id="18" name="矩形: 圆顶角 17"/>
            <p:cNvSpPr/>
            <p:nvPr/>
          </p:nvSpPr>
          <p:spPr>
            <a:xfrm rot="16200000">
              <a:off x="13252016" y="4814014"/>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公平性</a:t>
              </a:r>
            </a:p>
          </p:txBody>
        </p:sp>
      </p:grpSp>
      <p:sp>
        <p:nvSpPr>
          <p:cNvPr id="4" name="文本框 3">
            <a:extLst>
              <a:ext uri="{FF2B5EF4-FFF2-40B4-BE49-F238E27FC236}">
                <a16:creationId xmlns:a16="http://schemas.microsoft.com/office/drawing/2014/main" id="{6C354851-0376-CAA2-9BCE-C1C910DBDC7E}"/>
              </a:ext>
            </a:extLst>
          </p:cNvPr>
          <p:cNvSpPr txBox="1"/>
          <p:nvPr/>
        </p:nvSpPr>
        <p:spPr>
          <a:xfrm>
            <a:off x="2067572" y="2650287"/>
            <a:ext cx="848867" cy="280003"/>
          </a:xfrm>
          <a:prstGeom prst="rect">
            <a:avLst/>
          </a:prstGeom>
          <a:noFill/>
        </p:spPr>
        <p:txBody>
          <a:bodyPr wrap="square" rtlCol="0" anchor="ctr" anchorCtr="0">
            <a:noAutofit/>
          </a:bodyPr>
          <a:lstStyle/>
          <a:p>
            <a:pPr algn="ctr" rtl="0" eaLnBrk="0" fontAlgn="base" hangingPunct="0">
              <a:spcBef>
                <a:spcPct val="0"/>
              </a:spcBef>
              <a:spcAft>
                <a:spcPct val="0"/>
              </a:spcAft>
            </a:pPr>
            <a:r>
              <a:rPr lang="en-US" altLang="zh-CN" sz="1100" dirty="0">
                <a:solidFill>
                  <a:prstClr val="black"/>
                </a:solidFill>
                <a:latin typeface="微软雅黑" panose="020B0503020204020204" pitchFamily="34" charset="-122"/>
                <a:ea typeface="微软雅黑" panose="020B0503020204020204" pitchFamily="34" charset="-122"/>
                <a:cs typeface="Meiryo UI" panose="020B0604030504040204" pitchFamily="50" charset="-128"/>
              </a:rPr>
              <a:t>5%~30%</a:t>
            </a:r>
            <a:endParaRPr lang="zh-CN" altLang="en-US" sz="1100" dirty="0">
              <a:solidFill>
                <a:prstClr val="black"/>
              </a:solidFill>
              <a:latin typeface="微软雅黑" panose="020B0503020204020204" pitchFamily="34" charset="-122"/>
              <a:ea typeface="微软雅黑" panose="020B0503020204020204" pitchFamily="34" charset="-122"/>
              <a:cs typeface="Meiryo UI" panose="020B060403050404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箭头: 右 21"/>
          <p:cNvSpPr/>
          <p:nvPr/>
        </p:nvSpPr>
        <p:spPr>
          <a:xfrm>
            <a:off x="639836" y="1235372"/>
            <a:ext cx="11013307" cy="1550158"/>
          </a:xfrm>
          <a:prstGeom prst="rightArrow">
            <a:avLst>
              <a:gd name="adj1" fmla="val 50000"/>
              <a:gd name="adj2" fmla="val 52986"/>
            </a:avLst>
          </a:prstGeom>
          <a:solidFill>
            <a:srgbClr val="CCEE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a:p>
        </p:txBody>
      </p:sp>
      <p:sp>
        <p:nvSpPr>
          <p:cNvPr id="7" name="内容占位符 2"/>
          <p:cNvSpPr txBox="1"/>
          <p:nvPr/>
        </p:nvSpPr>
        <p:spPr>
          <a:xfrm>
            <a:off x="7783830" y="3049935"/>
            <a:ext cx="3173095" cy="2581430"/>
          </a:xfrm>
          <a:prstGeom prst="roundRect">
            <a:avLst/>
          </a:prstGeom>
          <a:gradFill>
            <a:gsLst>
              <a:gs pos="22000">
                <a:srgbClr val="CCEEED"/>
              </a:gs>
              <a:gs pos="89000">
                <a:schemeClr val="bg1"/>
              </a:gs>
            </a:gsLst>
            <a:lin ang="16200000" scaled="1"/>
          </a:gradFill>
          <a:ln w="19050">
            <a:noFill/>
          </a:ln>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buFont typeface="Wingdings" panose="05000000000000000000" charset="0"/>
              <a:buChar char="ü"/>
            </a:pPr>
            <a:r>
              <a:rPr kumimoji="0" lang="en-US" altLang="zh-CN" sz="1800"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CKD G5D</a:t>
            </a:r>
            <a:r>
              <a:rPr kumimoji="0" lang="zh-CN" altLang="en-US" sz="1800"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期需要降</a:t>
            </a:r>
            <a:r>
              <a:rPr kumimoji="0" lang="en-US" altLang="zh-CN" sz="1800"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PTH</a:t>
            </a:r>
            <a:r>
              <a:rPr kumimoji="0" lang="zh-CN" altLang="en-US" sz="1800"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治疗的患者，建议使用</a:t>
            </a:r>
            <a:r>
              <a:rPr kumimoji="0" lang="zh-CN" altLang="en-US" sz="1800" b="1"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拟钙剂</a:t>
            </a:r>
            <a:r>
              <a:rPr kumimoji="0" lang="zh-CN" altLang="en-US" sz="1800"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a:t>
            </a:r>
            <a:r>
              <a:rPr kumimoji="0" lang="zh-CN" altLang="en-US" sz="180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或其类似物联合拟钙剂治疗</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indent="0" algn="just">
              <a:lnSpc>
                <a:spcPct val="100000"/>
              </a:lnSpc>
              <a:spcBef>
                <a:spcPts val="600"/>
              </a:spcBef>
              <a:spcAft>
                <a:spcPts val="600"/>
              </a:spcAft>
              <a:buFont typeface="Wingdings" panose="05000000000000000000" charset="0"/>
              <a:buChar char="ü"/>
            </a:pPr>
            <a:endParaRPr lang="en-US" altLang="zh-CN" sz="1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内容占位符 2"/>
          <p:cNvSpPr/>
          <p:nvPr/>
        </p:nvSpPr>
        <p:spPr>
          <a:xfrm>
            <a:off x="4029710" y="3049934"/>
            <a:ext cx="3281680" cy="2581430"/>
          </a:xfrm>
          <a:prstGeom prst="roundRect">
            <a:avLst/>
          </a:prstGeom>
          <a:gradFill>
            <a:gsLst>
              <a:gs pos="22000">
                <a:srgbClr val="CCEEED"/>
              </a:gs>
              <a:gs pos="89000">
                <a:schemeClr val="bg1"/>
              </a:gs>
            </a:gsLst>
            <a:lin ang="16200000" scaled="1"/>
          </a:gradFill>
          <a:ln w="19050">
            <a:noFill/>
          </a:ln>
        </p:spPr>
        <p:txBody>
          <a:bodyPr vert="horz" wrap="square" lIns="91440" tIns="45720" rIns="91440" bIns="45720" rtlCol="0">
            <a:noAutofit/>
          </a:bodyPr>
          <a:lstStyle/>
          <a:p>
            <a:pPr marL="285750" lvl="0" indent="-285750" algn="l">
              <a:spcBef>
                <a:spcPts val="600"/>
              </a:spcBef>
              <a:spcAft>
                <a:spcPts val="600"/>
              </a:spcAft>
              <a:buClrTx/>
              <a:buSzTx/>
              <a:buFont typeface="Wingdings" panose="05000000000000000000" charset="0"/>
              <a:buChar char="ü"/>
            </a:pPr>
            <a:r>
              <a:rPr kumimoji="0" lang="zh-CN" altLang="en-US" b="1"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拟钙剂</a:t>
            </a:r>
            <a:r>
              <a:rPr kumimoji="0" lang="zh-CN" altLang="en-US"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可有效降低SHPT血液透析患者血清PTH水平</a:t>
            </a:r>
            <a:r>
              <a:rPr kumimoji="0" lang="en-US" altLang="zh-CN"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，有效抑制血液透析患者的异位钙化 ，改善血液透析患者骨代谢水平</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lvl="0" indent="-285750" algn="l">
              <a:spcBef>
                <a:spcPts val="600"/>
              </a:spcBef>
              <a:spcAft>
                <a:spcPts val="600"/>
              </a:spcAft>
              <a:buClrTx/>
              <a:buSzTx/>
              <a:buFont typeface="Arial" panose="020B0604020202020204" pitchFamily="34" charset="0"/>
              <a:buChar char="•"/>
            </a:pPr>
            <a:endPar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4" name="直接连接符 3"/>
          <p:cNvCxnSpPr/>
          <p:nvPr/>
        </p:nvCxnSpPr>
        <p:spPr>
          <a:xfrm>
            <a:off x="4035986" y="2839124"/>
            <a:ext cx="1260523" cy="0"/>
          </a:xfrm>
          <a:prstGeom prst="line">
            <a:avLst/>
          </a:prstGeom>
          <a:ln w="28575">
            <a:solidFill>
              <a:srgbClr val="F2F2F2"/>
            </a:solidFill>
          </a:ln>
          <a:effectLst>
            <a:outerShdw blurRad="50800" dist="38100" dir="5400000" algn="t" rotWithShape="0">
              <a:srgbClr val="00AAA5">
                <a:alpha val="40000"/>
              </a:srgbClr>
            </a:outerShdw>
          </a:effectLst>
        </p:spPr>
        <p:style>
          <a:lnRef idx="1">
            <a:schemeClr val="accent1"/>
          </a:lnRef>
          <a:fillRef idx="0">
            <a:schemeClr val="accent1"/>
          </a:fillRef>
          <a:effectRef idx="0">
            <a:schemeClr val="accent1"/>
          </a:effectRef>
          <a:fontRef idx="minor">
            <a:schemeClr val="tx1"/>
          </a:fontRef>
        </p:style>
      </p:cxnSp>
      <p:sp>
        <p:nvSpPr>
          <p:cNvPr id="10" name="タイトル 1"/>
          <p:cNvSpPr>
            <a:spLocks noGrp="1"/>
          </p:cNvSpPr>
          <p:nvPr>
            <p:ph type="title"/>
          </p:nvPr>
        </p:nvSpPr>
        <p:spPr/>
        <p:txBody>
          <a:bodyPr rtlCol="0">
            <a:noAutofit/>
          </a:bodyPr>
          <a:lstStyle/>
          <a:p>
            <a:pPr rtl="0"/>
            <a:r>
              <a:rPr lang="zh-CN" altLang="en-US" dirty="0">
                <a:sym typeface="+mn-ea"/>
              </a:rPr>
              <a:t>国内外指南</a:t>
            </a:r>
            <a:r>
              <a:rPr lang="en-US" altLang="zh-CN" dirty="0">
                <a:sym typeface="+mn-ea"/>
              </a:rPr>
              <a:t>/</a:t>
            </a:r>
            <a:r>
              <a:rPr lang="zh-CN" altLang="en-US" dirty="0">
                <a:sym typeface="+mn-ea"/>
              </a:rPr>
              <a:t>共识一致推荐使用</a:t>
            </a:r>
            <a:r>
              <a:rPr lang="zh-CN" altLang="en-US" dirty="0">
                <a:solidFill>
                  <a:srgbClr val="C00000"/>
                </a:solidFill>
                <a:sym typeface="+mn-ea"/>
              </a:rPr>
              <a:t>拟钙剂治疗</a:t>
            </a:r>
            <a:r>
              <a:rPr lang="en-US" altLang="zh-CN" dirty="0">
                <a:solidFill>
                  <a:srgbClr val="C00000"/>
                </a:solidFill>
                <a:sym typeface="+mn-ea"/>
              </a:rPr>
              <a:t>SHPT</a:t>
            </a:r>
            <a:r>
              <a:rPr lang="zh-CN" altLang="en-US" dirty="0">
                <a:solidFill>
                  <a:srgbClr val="C00000"/>
                </a:solidFill>
                <a:sym typeface="+mn-ea"/>
              </a:rPr>
              <a:t>，在</a:t>
            </a:r>
            <a:r>
              <a:rPr lang="en-US" altLang="zh-CN" dirty="0">
                <a:solidFill>
                  <a:srgbClr val="C00000"/>
                </a:solidFill>
                <a:sym typeface="+mn-ea"/>
              </a:rPr>
              <a:t>2017</a:t>
            </a:r>
            <a:r>
              <a:rPr lang="zh-CN" altLang="en-US" dirty="0">
                <a:solidFill>
                  <a:srgbClr val="C00000"/>
                </a:solidFill>
                <a:sym typeface="+mn-ea"/>
              </a:rPr>
              <a:t>年</a:t>
            </a:r>
            <a:r>
              <a:rPr lang="en-US" altLang="zh-CN" dirty="0">
                <a:solidFill>
                  <a:srgbClr val="C00000"/>
                </a:solidFill>
                <a:sym typeface="+mn-ea"/>
              </a:rPr>
              <a:t>KDIGO</a:t>
            </a:r>
            <a:r>
              <a:rPr lang="zh-CN" altLang="en-US" dirty="0">
                <a:solidFill>
                  <a:srgbClr val="C00000"/>
                </a:solidFill>
                <a:sym typeface="+mn-ea"/>
              </a:rPr>
              <a:t>指南中被列为一线治疗</a:t>
            </a:r>
            <a:endParaRPr lang="en-US" sz="2400" dirty="0">
              <a:ea typeface="微软雅黑" panose="020B0503020204020204" pitchFamily="34" charset="-122"/>
              <a:sym typeface="Arial" panose="020B0604020202020204" pitchFamily="34" charset="0"/>
            </a:endParaRPr>
          </a:p>
        </p:txBody>
      </p:sp>
      <p:sp>
        <p:nvSpPr>
          <p:cNvPr id="12" name="テキスト ボックス 30"/>
          <p:cNvSpPr txBox="1"/>
          <p:nvPr/>
        </p:nvSpPr>
        <p:spPr>
          <a:xfrm>
            <a:off x="192088" y="6329372"/>
            <a:ext cx="12123737" cy="528628"/>
          </a:xfrm>
          <a:prstGeom prst="rect">
            <a:avLst/>
          </a:prstGeom>
          <a:noFill/>
          <a:ln>
            <a:noFill/>
          </a:ln>
        </p:spPr>
        <p:txBody>
          <a:bodyPr wrap="square" bIns="36000" rtlCol="0" anchor="ctr" anchorCtr="0">
            <a:noAutofit/>
          </a:bodyPr>
          <a:lstStyle/>
          <a:p>
            <a:pPr rtl="0"/>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1.Kidney Disease: Improving Global Outcomes (KDIGO) CKD-MBD Update Work Group. Kidney Int Suppl. 2017;7(1):1-59	</a:t>
            </a:r>
          </a:p>
          <a:p>
            <a:pPr rtl="0"/>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TW"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余学清</a:t>
            </a:r>
            <a:r>
              <a:rPr lang="en-US" altLang="zh-TW" sz="8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TW"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等</a:t>
            </a:r>
            <a:r>
              <a:rPr lang="en-US" altLang="zh-TW" sz="8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TW"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中华肾脏病杂志</a:t>
            </a:r>
            <a:r>
              <a:rPr lang="en-US" altLang="zh-TW" sz="800" dirty="0">
                <a:solidFill>
                  <a:schemeClr val="bg1"/>
                </a:solidFill>
                <a:latin typeface="Arial" panose="020B0604020202020204" pitchFamily="34" charset="0"/>
                <a:ea typeface="微软雅黑" panose="020B0503020204020204" pitchFamily="34" charset="-122"/>
                <a:sym typeface="Arial" panose="020B0604020202020204" pitchFamily="34" charset="0"/>
              </a:rPr>
              <a:t>,2018,34(9):703-708.</a:t>
            </a:r>
          </a:p>
          <a:p>
            <a:pPr rtl="0"/>
            <a:r>
              <a:rPr lang="en-US" altLang="zh-TW" sz="8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TW"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刘志红</a:t>
            </a:r>
            <a:r>
              <a:rPr lang="en-US" altLang="zh-TW" sz="8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TW"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李贵森</a:t>
            </a:r>
            <a:r>
              <a:rPr lang="en-US" altLang="zh-TW" sz="8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TW"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中国慢性肾脏病矿物质和骨异常诊治指南</a:t>
            </a:r>
            <a:r>
              <a:rPr lang="en-US" altLang="zh-TW" sz="8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M].</a:t>
            </a:r>
            <a:r>
              <a:rPr lang="zh-TW"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北京</a:t>
            </a:r>
            <a:r>
              <a:rPr lang="en-US" altLang="zh-TW" sz="8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TW"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人民卫生出版社</a:t>
            </a:r>
            <a:r>
              <a:rPr lang="en-US" altLang="zh-TW" sz="800" dirty="0">
                <a:solidFill>
                  <a:schemeClr val="bg1"/>
                </a:solidFill>
                <a:latin typeface="Arial" panose="020B0604020202020204" pitchFamily="34" charset="0"/>
                <a:ea typeface="微软雅黑" panose="020B0503020204020204" pitchFamily="34" charset="-122"/>
                <a:sym typeface="Arial" panose="020B0604020202020204" pitchFamily="34" charset="0"/>
              </a:rPr>
              <a:t>,2019:9-72.</a:t>
            </a:r>
          </a:p>
        </p:txBody>
      </p:sp>
      <p:cxnSp>
        <p:nvCxnSpPr>
          <p:cNvPr id="23" name="直接连接符 22"/>
          <p:cNvCxnSpPr/>
          <p:nvPr/>
        </p:nvCxnSpPr>
        <p:spPr>
          <a:xfrm>
            <a:off x="7481893" y="2834044"/>
            <a:ext cx="1267115" cy="0"/>
          </a:xfrm>
          <a:prstGeom prst="line">
            <a:avLst/>
          </a:prstGeom>
          <a:ln w="28575">
            <a:solidFill>
              <a:srgbClr val="F2F2F2"/>
            </a:solidFill>
          </a:ln>
          <a:effectLst>
            <a:outerShdw blurRad="50800" dist="38100" dir="5400000" algn="t" rotWithShape="0">
              <a:srgbClr val="00AAA5">
                <a:alpha val="40000"/>
              </a:srgbClr>
            </a:outerShdw>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31995" y="2834044"/>
            <a:ext cx="1248852" cy="5080"/>
          </a:xfrm>
          <a:prstGeom prst="line">
            <a:avLst/>
          </a:prstGeom>
          <a:ln w="28575">
            <a:solidFill>
              <a:srgbClr val="F2F2F2"/>
            </a:solidFill>
          </a:ln>
          <a:effectLst>
            <a:outerShdw blurRad="50800" dist="38100" dir="5400000" algn="t" rotWithShape="0">
              <a:srgbClr val="00AAA5">
                <a:alpha val="40000"/>
              </a:srgb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KDIGO Guideline Update on CKD-MBD is now released and available – KDIGO"/>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732" y="1180077"/>
            <a:ext cx="1267115" cy="1553608"/>
          </a:xfrm>
          <a:prstGeom prst="rect">
            <a:avLst/>
          </a:prstGeom>
          <a:noFill/>
          <a:ln w="19050">
            <a:noFill/>
          </a:ln>
          <a:effectLst>
            <a:outerShdw blurRad="50800" dist="38100" dir="2700000" algn="tl" rotWithShape="0">
              <a:prstClr val="black">
                <a:alpha val="40000"/>
              </a:prstClr>
            </a:outerShdw>
          </a:effectLst>
          <a:scene3d>
            <a:camera prst="isometricRightUp">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102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394" y="1180077"/>
            <a:ext cx="1267115" cy="1553608"/>
          </a:xfrm>
          <a:prstGeom prst="rect">
            <a:avLst/>
          </a:prstGeom>
          <a:noFill/>
          <a:ln w="19050">
            <a:noFill/>
          </a:ln>
          <a:effectLst>
            <a:outerShdw blurRad="50800" dist="38100" dir="2700000" algn="tl" rotWithShape="0">
              <a:prstClr val="black">
                <a:alpha val="40000"/>
              </a:prstClr>
            </a:outerShdw>
          </a:effectLst>
          <a:scene3d>
            <a:camera prst="isometricRightUp">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1030" name="Picture 6" descr="中国慢性肾脏病矿物质和骨异常诊治指南_PDF电子书"/>
          <p:cNvPicPr>
            <a:picLocks noChangeArrowheads="1"/>
          </p:cNvPicPr>
          <p:nvPr/>
        </p:nvPicPr>
        <p:blipFill rotWithShape="1">
          <a:blip r:embed="rId4" cstate="print">
            <a:extLst>
              <a:ext uri="{28A0092B-C50C-407E-A947-70E740481C1C}">
                <a14:useLocalDpi xmlns:a14="http://schemas.microsoft.com/office/drawing/2010/main" val="0"/>
              </a:ext>
            </a:extLst>
          </a:blip>
          <a:srcRect l="12876" r="12745"/>
          <a:stretch>
            <a:fillRect/>
          </a:stretch>
        </p:blipFill>
        <p:spPr bwMode="auto">
          <a:xfrm>
            <a:off x="7481893" y="1180077"/>
            <a:ext cx="1267115" cy="1553608"/>
          </a:xfrm>
          <a:prstGeom prst="rect">
            <a:avLst/>
          </a:prstGeom>
          <a:noFill/>
          <a:ln w="19050">
            <a:noFill/>
          </a:ln>
          <a:effectLst>
            <a:outerShdw blurRad="50800" dist="38100" dir="2700000" algn="tl" rotWithShape="0">
              <a:prstClr val="black">
                <a:alpha val="40000"/>
              </a:prstClr>
            </a:outerShdw>
          </a:effectLst>
          <a:scene3d>
            <a:camera prst="isometricRightUp">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28" name="内容占位符 2"/>
          <p:cNvSpPr/>
          <p:nvPr/>
        </p:nvSpPr>
        <p:spPr>
          <a:xfrm>
            <a:off x="478155" y="3049934"/>
            <a:ext cx="3308350" cy="2581430"/>
          </a:xfrm>
          <a:prstGeom prst="roundRect">
            <a:avLst/>
          </a:prstGeom>
          <a:gradFill>
            <a:gsLst>
              <a:gs pos="22000">
                <a:srgbClr val="CCEEED"/>
              </a:gs>
              <a:gs pos="89000">
                <a:schemeClr val="bg1"/>
              </a:gs>
            </a:gsLst>
            <a:lin ang="16200000" scaled="1"/>
          </a:gradFill>
          <a:ln w="19050">
            <a:noFill/>
          </a:ln>
        </p:spPr>
        <p:txBody>
          <a:bodyPr vert="horz" wrap="square" lIns="91440" tIns="45720" rIns="91440" bIns="45720" rtlCol="0">
            <a:noAutofit/>
          </a:bodyPr>
          <a:lstStyle/>
          <a:p>
            <a:pPr marL="285750" marR="0" lvl="0" indent="-285750" algn="just" defTabSz="914400" rtl="0" fontAlgn="auto">
              <a:lnSpc>
                <a:spcPct val="100000"/>
              </a:lnSpc>
              <a:spcBef>
                <a:spcPts val="0"/>
              </a:spcBef>
              <a:spcAft>
                <a:spcPts val="0"/>
              </a:spcAft>
              <a:buClrTx/>
              <a:buSzTx/>
              <a:buFont typeface="Wingdings" panose="05000000000000000000" charset="0"/>
              <a:buChar char="ü"/>
              <a:defRPr/>
            </a:pPr>
            <a:r>
              <a:rPr kumimoji="0" lang="zh-CN" altLang="en-US"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需降</a:t>
            </a:r>
            <a:r>
              <a:rPr kumimoji="0" lang="en-US" altLang="zh-CN"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PTH</a:t>
            </a:r>
            <a:r>
              <a:rPr kumimoji="0" lang="zh-CN" altLang="en-US"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治疗的</a:t>
            </a:r>
            <a:r>
              <a:rPr kumimoji="0" lang="en-US" altLang="zh-CN"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CKD G5D</a:t>
            </a:r>
            <a:r>
              <a:rPr kumimoji="0" lang="zh-CN" altLang="en-US"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期患者，</a:t>
            </a:r>
            <a:r>
              <a:rPr kumimoji="0" lang="zh-CN" altLang="en-US"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建议使用</a:t>
            </a:r>
            <a:r>
              <a:rPr kumimoji="0" lang="zh-CN" altLang="en-US" b="1"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拟钙剂</a:t>
            </a:r>
            <a:r>
              <a:rPr kumimoji="0" lang="zh-CN" altLang="en-US"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或拟钙剂和骨化三醇或维生素</a:t>
            </a:r>
            <a:r>
              <a:rPr kumimoji="0" lang="en-US" altLang="zh-CN"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D</a:t>
            </a:r>
            <a:r>
              <a:rPr kumimoji="0" lang="zh-CN" altLang="en-US"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类似物联合治疗</a:t>
            </a:r>
            <a:r>
              <a:rPr kumimoji="0" lang="en-US" altLang="zh-CN" b="1"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(2B)</a:t>
            </a:r>
            <a:endPar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fontAlgn="auto">
              <a:lnSpc>
                <a:spcPct val="100000"/>
              </a:lnSpc>
              <a:spcBef>
                <a:spcPts val="0"/>
              </a:spcBef>
              <a:spcAft>
                <a:spcPts val="0"/>
              </a:spcAft>
              <a:buClrTx/>
              <a:buSzTx/>
              <a:buFont typeface="Wingdings" panose="05000000000000000000" charset="0"/>
              <a:buChar char="ü"/>
              <a:defRPr/>
            </a:pPr>
            <a:r>
              <a:rPr kumimoji="0" lang="zh-CN" altLang="en-US" b="1"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拟钙剂、</a:t>
            </a:r>
            <a:r>
              <a:rPr kumimoji="0" lang="zh-CN" altLang="en-US" b="1" noProof="0" dirty="0">
                <a:ln>
                  <a:noFill/>
                </a:ln>
                <a:effectLst/>
                <a:uLnTx/>
                <a:uFillTx/>
                <a:latin typeface="微软雅黑" panose="020B0503020204020204" pitchFamily="34" charset="-122"/>
                <a:ea typeface="微软雅黑" panose="020B0503020204020204" pitchFamily="34" charset="-122"/>
                <a:sym typeface="+mn-ea"/>
              </a:rPr>
              <a:t>骨化三醇或维生素</a:t>
            </a:r>
            <a:r>
              <a:rPr kumimoji="0" lang="en-US" altLang="zh-CN" b="1" noProof="0" dirty="0">
                <a:ln>
                  <a:noFill/>
                </a:ln>
                <a:effectLst/>
                <a:uLnTx/>
                <a:uFillTx/>
                <a:latin typeface="微软雅黑" panose="020B0503020204020204" pitchFamily="34" charset="-122"/>
                <a:ea typeface="微软雅黑" panose="020B0503020204020204" pitchFamily="34" charset="-122"/>
                <a:sym typeface="+mn-ea"/>
              </a:rPr>
              <a:t>D</a:t>
            </a:r>
            <a:r>
              <a:rPr kumimoji="0" lang="zh-CN" altLang="en-US" b="1" noProof="0" dirty="0">
                <a:ln>
                  <a:noFill/>
                </a:ln>
                <a:effectLst/>
                <a:uLnTx/>
                <a:uFillTx/>
                <a:latin typeface="微软雅黑" panose="020B0503020204020204" pitchFamily="34" charset="-122"/>
                <a:ea typeface="微软雅黑" panose="020B0503020204020204" pitchFamily="34" charset="-122"/>
                <a:sym typeface="+mn-ea"/>
              </a:rPr>
              <a:t>类似物均为</a:t>
            </a:r>
            <a:r>
              <a:rPr kumimoji="0" lang="en-US" altLang="zh-CN" b="1" noProof="0" dirty="0">
                <a:ln>
                  <a:noFill/>
                </a:ln>
                <a:effectLst/>
                <a:uLnTx/>
                <a:uFillTx/>
                <a:latin typeface="微软雅黑" panose="020B0503020204020204" pitchFamily="34" charset="-122"/>
                <a:ea typeface="微软雅黑" panose="020B0503020204020204" pitchFamily="34" charset="-122"/>
                <a:sym typeface="+mn-ea"/>
              </a:rPr>
              <a:t>G5D</a:t>
            </a:r>
            <a:r>
              <a:rPr kumimoji="0" lang="zh-CN" altLang="en-US" b="1" noProof="0" dirty="0">
                <a:ln>
                  <a:noFill/>
                </a:ln>
                <a:effectLst/>
                <a:uLnTx/>
                <a:uFillTx/>
                <a:latin typeface="微软雅黑" panose="020B0503020204020204" pitchFamily="34" charset="-122"/>
                <a:ea typeface="微软雅黑" panose="020B0503020204020204" pitchFamily="34" charset="-122"/>
                <a:sym typeface="+mn-ea"/>
              </a:rPr>
              <a:t>患者的</a:t>
            </a:r>
            <a:r>
              <a:rPr kumimoji="0" lang="zh-CN" altLang="en-US" b="1"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一线治疗选择</a:t>
            </a:r>
            <a:r>
              <a:rPr kumimoji="0" lang="en-US" altLang="zh-CN" b="1" baseline="30000"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1</a:t>
            </a:r>
            <a:endParaRPr kumimoji="0" lang="zh-CN" altLang="en-US" b="1" i="0" u="none" strike="noStrike" kern="1200" cap="none" spc="0" normalizeH="0" baseline="3000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rtl="0" fontAlgn="auto">
              <a:lnSpc>
                <a:spcPct val="100000"/>
              </a:lnSpc>
              <a:spcBef>
                <a:spcPts val="0"/>
              </a:spcBef>
              <a:spcAft>
                <a:spcPts val="0"/>
              </a:spcAft>
              <a:buClrTx/>
              <a:buSzTx/>
              <a:buFont typeface="Wingdings" panose="05000000000000000000" charset="0"/>
              <a:buChar char="ü"/>
            </a:pPr>
            <a:endParaRPr lang="en-US" altLang="zh-CN" dirty="0">
              <a:ea typeface="微软雅黑" panose="020B0503020204020204" pitchFamily="34" charset="-122"/>
              <a:sym typeface="Arial" panose="020B0604020202020204" pitchFamily="34" charset="0"/>
            </a:endParaRPr>
          </a:p>
        </p:txBody>
      </p:sp>
      <p:grpSp>
        <p:nvGrpSpPr>
          <p:cNvPr id="2" name="组合 1"/>
          <p:cNvGrpSpPr/>
          <p:nvPr/>
        </p:nvGrpSpPr>
        <p:grpSpPr>
          <a:xfrm>
            <a:off x="11988810" y="883919"/>
            <a:ext cx="203246" cy="5400415"/>
            <a:chOff x="13493183" y="655081"/>
            <a:chExt cx="484211" cy="4884283"/>
          </a:xfrm>
          <a:solidFill>
            <a:schemeClr val="bg1">
              <a:lumMod val="85000"/>
            </a:schemeClr>
          </a:solidFill>
        </p:grpSpPr>
        <p:sp>
          <p:nvSpPr>
            <p:cNvPr id="3" name="矩形: 圆顶角 2"/>
            <p:cNvSpPr/>
            <p:nvPr/>
          </p:nvSpPr>
          <p:spPr>
            <a:xfrm rot="16200000">
              <a:off x="13251937" y="896327"/>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药品基本信息</a:t>
              </a:r>
              <a:endParaRPr lang="en-US" altLang="zh-CN"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圆顶角 4"/>
            <p:cNvSpPr/>
            <p:nvPr/>
          </p:nvSpPr>
          <p:spPr>
            <a:xfrm rot="16200000">
              <a:off x="13251971" y="1875749"/>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安全性</a:t>
              </a:r>
            </a:p>
          </p:txBody>
        </p:sp>
        <p:sp>
          <p:nvSpPr>
            <p:cNvPr id="8" name="矩形: 圆顶角 7"/>
            <p:cNvSpPr/>
            <p:nvPr/>
          </p:nvSpPr>
          <p:spPr>
            <a:xfrm rot="16200000">
              <a:off x="13251985" y="2855171"/>
              <a:ext cx="966596" cy="484103"/>
            </a:xfrm>
            <a:prstGeom prst="round2SameRect">
              <a:avLst>
                <a:gd name="adj1" fmla="val 35655"/>
                <a:gd name="adj2" fmla="val 0"/>
              </a:avLst>
            </a:prstGeom>
            <a:solidFill>
              <a:srgbClr val="00AAA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有效性</a:t>
              </a:r>
            </a:p>
          </p:txBody>
        </p:sp>
        <p:sp>
          <p:nvSpPr>
            <p:cNvPr id="13" name="矩形: 圆顶角 12"/>
            <p:cNvSpPr/>
            <p:nvPr/>
          </p:nvSpPr>
          <p:spPr>
            <a:xfrm rot="16200000">
              <a:off x="13252044" y="3834594"/>
              <a:ext cx="966596" cy="484105"/>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创新性</a:t>
              </a:r>
            </a:p>
          </p:txBody>
        </p:sp>
        <p:sp>
          <p:nvSpPr>
            <p:cNvPr id="15" name="矩形: 圆顶角 14"/>
            <p:cNvSpPr/>
            <p:nvPr/>
          </p:nvSpPr>
          <p:spPr>
            <a:xfrm rot="16200000">
              <a:off x="13252016" y="4814014"/>
              <a:ext cx="966596" cy="484103"/>
            </a:xfrm>
            <a:prstGeom prst="round2SameRect">
              <a:avLst>
                <a:gd name="adj1" fmla="val 3565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公平性</a:t>
              </a:r>
            </a:p>
          </p:txBody>
        </p:sp>
      </p:grpSp>
      <p:sp>
        <p:nvSpPr>
          <p:cNvPr id="17" name="文本框 16"/>
          <p:cNvSpPr txBox="1"/>
          <p:nvPr/>
        </p:nvSpPr>
        <p:spPr>
          <a:xfrm>
            <a:off x="1887476" y="1444035"/>
            <a:ext cx="2060889" cy="1105432"/>
          </a:xfrm>
          <a:prstGeom prst="rect">
            <a:avLst/>
          </a:prstGeom>
          <a:noFill/>
        </p:spPr>
        <p:txBody>
          <a:bodyPr wrap="square" rtlCol="0" anchor="ctr" anchorCtr="0">
            <a:noAutofit/>
          </a:bodyPr>
          <a:lstStyle/>
          <a:p>
            <a:pPr algn="ctr" fontAlgn="base">
              <a:spcAft>
                <a:spcPts val="600"/>
              </a:spcAft>
              <a:buFont typeface="Arial" panose="020B0604020202020204" pitchFamily="34" charset="0"/>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2017</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endParaRPr lang="en-US" alt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fontAlgn="base">
              <a:spcAft>
                <a:spcPts val="600"/>
              </a:spcAft>
              <a:buFont typeface="Arial" panose="020B0604020202020204" pitchFamily="34" charset="0"/>
            </a:pPr>
            <a:r>
              <a:rPr lang="zh-CN" altLang="en-US"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全球改善肾脏预后组织</a:t>
            </a:r>
            <a:r>
              <a:rPr lang="en-US" alt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(KDIGO)</a:t>
            </a:r>
            <a:r>
              <a:rPr lang="zh-CN" altLang="en-US"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临床实践指南</a:t>
            </a:r>
            <a:r>
              <a:rPr lang="en-US" alt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¹</a:t>
            </a:r>
          </a:p>
        </p:txBody>
      </p:sp>
      <p:sp>
        <p:nvSpPr>
          <p:cNvPr id="18" name="文本框 17"/>
          <p:cNvSpPr txBox="1"/>
          <p:nvPr/>
        </p:nvSpPr>
        <p:spPr>
          <a:xfrm>
            <a:off x="5307298" y="1444035"/>
            <a:ext cx="2031051" cy="1105432"/>
          </a:xfrm>
          <a:prstGeom prst="rect">
            <a:avLst/>
          </a:prstGeom>
          <a:noFill/>
        </p:spPr>
        <p:txBody>
          <a:bodyPr wrap="square" rtlCol="0" anchor="ctr" anchorCtr="0">
            <a:noAutofit/>
          </a:bodyPr>
          <a:lstStyle/>
          <a:p>
            <a:pPr lvl="0" algn="ctr">
              <a:spcAft>
                <a:spcPts val="600"/>
              </a:spcAft>
              <a:buClrTx/>
              <a:buSzTx/>
              <a:buFont typeface="Arial" panose="020B0604020202020204" pitchFamily="34" charset="0"/>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2018年</a:t>
            </a:r>
          </a:p>
          <a:p>
            <a:pPr lvl="0" algn="ctr">
              <a:spcAft>
                <a:spcPts val="600"/>
              </a:spcAft>
              <a:buClrTx/>
              <a:buSzTx/>
              <a:buFont typeface="Arial" panose="020B0604020202020204" pitchFamily="34" charset="0"/>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拟钙剂在慢性肾脏病患者中应用的专家共识²</a:t>
            </a:r>
          </a:p>
        </p:txBody>
      </p:sp>
      <p:sp>
        <p:nvSpPr>
          <p:cNvPr id="21" name="文本框 20"/>
          <p:cNvSpPr txBox="1"/>
          <p:nvPr/>
        </p:nvSpPr>
        <p:spPr>
          <a:xfrm>
            <a:off x="8751962" y="1444035"/>
            <a:ext cx="1959072" cy="1105432"/>
          </a:xfrm>
          <a:prstGeom prst="rect">
            <a:avLst/>
          </a:prstGeom>
          <a:noFill/>
        </p:spPr>
        <p:txBody>
          <a:bodyPr wrap="square" rtlCol="0" anchor="ctr" anchorCtr="0">
            <a:noAutofit/>
          </a:bodyPr>
          <a:lstStyle/>
          <a:p>
            <a:pPr marL="0" indent="0" algn="ctr">
              <a:lnSpc>
                <a:spcPct val="100000"/>
              </a:lnSpc>
              <a:spcAft>
                <a:spcPts val="600"/>
              </a:spcAft>
              <a:buNone/>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2019年</a:t>
            </a:r>
          </a:p>
          <a:p>
            <a:pPr marL="0" indent="0" algn="ctr">
              <a:lnSpc>
                <a:spcPct val="100000"/>
              </a:lnSpc>
              <a:spcAft>
                <a:spcPts val="600"/>
              </a:spcAft>
              <a:buNone/>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中国慢性肾脏病矿物质和骨异常诊治指南³</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FlZjdmMTE1ZmM2MDljNGQ2NmZjMWU3NzFkZjYzYWE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26.xml><?xml version="1.0" encoding="utf-8"?>
<p:tagLst xmlns:a="http://schemas.openxmlformats.org/drawingml/2006/main" xmlns:r="http://schemas.openxmlformats.org/officeDocument/2006/relationships" xmlns:p="http://schemas.openxmlformats.org/presentationml/2006/main">
  <p:tag name="TABLE_ENDDRAG_ORIGIN_RECT" val="660*400"/>
  <p:tag name="TABLE_ENDDRAG_RECT" val="19*87*660*40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ISLIDE.DIAGRAM" val="#954142;"/>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24.9796062992126,&quot;left&quot;:248.17614173228344,&quot;top&quot;:59.10110236220472,&quot;width&quot;:663.9515748031496}"/>
</p:tagLst>
</file>

<file path=ppt/theme/theme1.xml><?xml version="1.0" encoding="utf-8"?>
<a:theme xmlns:a="http://schemas.openxmlformats.org/drawingml/2006/main" name="4_デザインの設定">
  <a:themeElements>
    <a:clrScheme name="190924_olk">
      <a:dk1>
        <a:sysClr val="windowText" lastClr="000000"/>
      </a:dk1>
      <a:lt1>
        <a:sysClr val="window" lastClr="FFFFFF"/>
      </a:lt1>
      <a:dk2>
        <a:srgbClr val="1F497D"/>
      </a:dk2>
      <a:lt2>
        <a:srgbClr val="EEECE1"/>
      </a:lt2>
      <a:accent1>
        <a:srgbClr val="2280D3"/>
      </a:accent1>
      <a:accent2>
        <a:srgbClr val="C0504D"/>
      </a:accent2>
      <a:accent3>
        <a:srgbClr val="00BBB4"/>
      </a:accent3>
      <a:accent4>
        <a:srgbClr val="8581BD"/>
      </a:accent4>
      <a:accent5>
        <a:srgbClr val="9DDA1F"/>
      </a:accent5>
      <a:accent6>
        <a:srgbClr val="F79646"/>
      </a:accent6>
      <a:hlink>
        <a:srgbClr val="0000FF"/>
      </a:hlink>
      <a:folHlink>
        <a:srgbClr val="80008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0" tIns="0" rIns="0" bIns="0"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nchorCtr="0">
        <a:noAutofit/>
      </a:bodyPr>
      <a:lstStyle>
        <a:defPPr algn="l" rtl="0" eaLnBrk="0" fontAlgn="base" hangingPunct="0">
          <a:spcBef>
            <a:spcPct val="0"/>
          </a:spcBef>
          <a:spcAft>
            <a:spcPct val="0"/>
          </a:spcAft>
          <a:defRPr sz="1600" dirty="0" smtClean="0">
            <a:solidFill>
              <a:prstClr val="black"/>
            </a:solidFill>
            <a:latin typeface="微软雅黑" panose="020B0503020204020204" pitchFamily="34" charset="-122"/>
            <a:ea typeface="微软雅黑" panose="020B0503020204020204" pitchFamily="34" charset="-122"/>
            <a:cs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EBF0E4A92B8A44CBCC8B8A2B34A528C" ma:contentTypeVersion="13" ma:contentTypeDescription="新しいドキュメントを作成します。" ma:contentTypeScope="" ma:versionID="71fa55734add6cb5747d7e4c79f7443d">
  <xsd:schema xmlns:xsd="http://www.w3.org/2001/XMLSchema" xmlns:xs="http://www.w3.org/2001/XMLSchema" xmlns:p="http://schemas.microsoft.com/office/2006/metadata/properties" xmlns:ns2="1f44142b-e72e-496f-a0a8-c2e81d25fc48" xmlns:ns3="c052b5b9-ae8f-4193-abcf-81554b4b1fae" targetNamespace="http://schemas.microsoft.com/office/2006/metadata/properties" ma:root="true" ma:fieldsID="595393290453ff5b051f6d17b9ad7cdf" ns2:_="" ns3:_="">
    <xsd:import namespace="1f44142b-e72e-496f-a0a8-c2e81d25fc48"/>
    <xsd:import namespace="c052b5b9-ae8f-4193-abcf-81554b4b1fa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4142b-e72e-496f-a0a8-c2e81d25f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cc78fdf1-220b-410e-9ee7-df7be649ee1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52b5b9-ae8f-4193-abcf-81554b4b1fa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a5f8729d-0c66-4f37-8e33-34cd21eb8548}" ma:internalName="TaxCatchAll" ma:showField="CatchAllData" ma:web="c052b5b9-ae8f-4193-abcf-81554b4b1f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52b5b9-ae8f-4193-abcf-81554b4b1fae" xsi:nil="true"/>
    <lcf76f155ced4ddcb4097134ff3c332f xmlns="1f44142b-e72e-496f-a0a8-c2e81d25fc4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7DF8DD-1E9B-4BE0-8B5F-3005926595E5}">
  <ds:schemaRefs/>
</ds:datastoreItem>
</file>

<file path=customXml/itemProps2.xml><?xml version="1.0" encoding="utf-8"?>
<ds:datastoreItem xmlns:ds="http://schemas.openxmlformats.org/officeDocument/2006/customXml" ds:itemID="{73C764E6-3810-4BCD-8F35-C89687B74421}">
  <ds:schemaRefs>
    <ds:schemaRef ds:uri="http://purl.org/dc/terms/"/>
    <ds:schemaRef ds:uri="c052b5b9-ae8f-4193-abcf-81554b4b1fa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1f44142b-e72e-496f-a0a8-c2e81d25fc48"/>
    <ds:schemaRef ds:uri="http://purl.org/dc/dcmitype/"/>
  </ds:schemaRefs>
</ds:datastoreItem>
</file>

<file path=customXml/itemProps3.xml><?xml version="1.0" encoding="utf-8"?>
<ds:datastoreItem xmlns:ds="http://schemas.openxmlformats.org/officeDocument/2006/customXml" ds:itemID="{3B310D04-2DBC-4AF4-8764-ED3A731210AD}">
  <ds:schemaRefs/>
</ds:datastoreItem>
</file>

<file path=docProps/app.xml><?xml version="1.0" encoding="utf-8"?>
<Properties xmlns="http://schemas.openxmlformats.org/officeDocument/2006/extended-properties" xmlns:vt="http://schemas.openxmlformats.org/officeDocument/2006/docPropsVTypes">
  <TotalTime>110</TotalTime>
  <Words>3251</Words>
  <Application>Microsoft Office PowerPoint</Application>
  <PresentationFormat>宽屏</PresentationFormat>
  <Paragraphs>347</Paragraphs>
  <Slides>12</Slides>
  <Notes>6</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20" baseType="lpstr">
      <vt:lpstr>メイリオ</vt:lpstr>
      <vt:lpstr>Meiryo UI</vt:lpstr>
      <vt:lpstr>游ゴシック</vt:lpstr>
      <vt:lpstr>微软雅黑</vt:lpstr>
      <vt:lpstr>Arial</vt:lpstr>
      <vt:lpstr>Wingdings</vt:lpstr>
      <vt:lpstr>4_デザインの設定</vt:lpstr>
      <vt:lpstr>think-cell 幻灯片</vt:lpstr>
      <vt:lpstr>PowerPoint 演示文稿</vt:lpstr>
      <vt:lpstr>目 录</vt:lpstr>
      <vt:lpstr>依伏卡塞片是国内 新获批的全新一代拟钙剂，旨在提高中国透析SHPT患者的iPTH达标率</vt:lpstr>
      <vt:lpstr>与西那卡塞相比，依伏卡塞的胃肠道不良反应显著降低</vt:lpstr>
      <vt:lpstr>与西那卡塞相比，依伏卡塞对CaSR选择性更高，脱靶效应更弱，不影响胃排空，对CYP450无抑制，药物相互作用风险更低，低钙血症发生风险更低</vt:lpstr>
      <vt:lpstr>非劣效研究：在日本和东亚人群中，依伏卡塞显著降低患者血清iPTH水平，疗效与西那卡塞相当</vt:lpstr>
      <vt:lpstr>日本Ⅲ期长期研究：从西那卡塞转换为依伏卡塞后，患者iPTH达标率提高了43%，具有显著统计学差异</vt:lpstr>
      <vt:lpstr>依伏卡塞较西那卡塞的生物利用度“更高”，药理作用“更强”，且真实世界研究显示，从西那卡塞换用依伏卡塞治疗后，在较低的临床剂量下可获得与西那卡塞同等疗效</vt:lpstr>
      <vt:lpstr>国内外指南/共识一致推荐使用拟钙剂治疗SHPT，在2017年KDIGO指南中被列为一线治疗</vt:lpstr>
      <vt:lpstr>依伏卡塞通过结构分子优化，脱靶效应弱，显著减少胃肠道不良反应发生率；提高生物利用度，降低临床使用剂量；减少对CYP2D6的抑制作用，降低药物间相互作用风险</vt:lpstr>
      <vt:lpstr>依伏卡塞提高中国CKD透析SHPT患者靶目标值iPTH达标率，降低患者死亡风险，减少总医疗支出</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新倉知行 Tomoyuki Niikura</dc:creator>
  <cp:lastModifiedBy>Liam Lin</cp:lastModifiedBy>
  <cp:revision>326</cp:revision>
  <dcterms:created xsi:type="dcterms:W3CDTF">2022-07-11T07:49:00Z</dcterms:created>
  <dcterms:modified xsi:type="dcterms:W3CDTF">2024-07-12T03:33:20Z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0x0101003EBF0E4A92B8A44CBCC8B8A2B34A528C</vt:lpwstr>
  </property>
  <property fmtid="{D5CDD505-2E9C-101B-9397-08002B2CF9AE}" pid="3" name="MediaServiceImageTags">
    <vt:lpwstr/>
  </property>
  <property fmtid="{D5CDD505-2E9C-101B-9397-08002B2CF9AE}" pid="4" name="ICV">
    <vt:lpwstr>864702CC80ED4DB69100F31DA685D858_13</vt:lpwstr>
  </property>
  <property fmtid="{D5CDD505-2E9C-101B-9397-08002B2CF9AE}" pid="5" name="KSOProductBuildVer">
    <vt:lpwstr>2052-12.1.0.17440</vt:lpwstr>
  </property>
</Properties>
</file>