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Lst>
  <p:notesMasterIdLst>
    <p:notesMasterId r:id="rId16"/>
  </p:notesMasterIdLst>
  <p:sldIdLst>
    <p:sldId id="348" r:id="rId4"/>
    <p:sldId id="312" r:id="rId5"/>
    <p:sldId id="3254" r:id="rId6"/>
    <p:sldId id="3255" r:id="rId7"/>
    <p:sldId id="344" r:id="rId8"/>
    <p:sldId id="3256" r:id="rId9"/>
    <p:sldId id="337" r:id="rId10"/>
    <p:sldId id="338" r:id="rId11"/>
    <p:sldId id="341" r:id="rId12"/>
    <p:sldId id="3257" r:id="rId13"/>
    <p:sldId id="3261" r:id="rId14"/>
    <p:sldId id="3259" r:id="rId15"/>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912C8D"/>
    <a:srgbClr val="0070C0"/>
    <a:srgbClr val="FFC001"/>
    <a:srgbClr val="0054A5"/>
    <a:srgbClr val="C55A11"/>
    <a:srgbClr val="7131A0"/>
    <a:srgbClr val="9966FF"/>
    <a:srgbClr val="1089A7"/>
    <a:srgbClr val="FEF4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59" autoAdjust="0"/>
    <p:restoredTop sz="85809" autoAdjust="0"/>
  </p:normalViewPr>
  <p:slideViewPr>
    <p:cSldViewPr snapToGrid="0">
      <p:cViewPr varScale="1">
        <p:scale>
          <a:sx n="93" d="100"/>
          <a:sy n="93" d="100"/>
        </p:scale>
        <p:origin x="714" y="90"/>
      </p:cViewPr>
      <p:guideLst/>
    </p:cSldViewPr>
  </p:slideViewPr>
  <p:outlineViewPr>
    <p:cViewPr>
      <p:scale>
        <a:sx n="33" d="100"/>
        <a:sy n="33" d="100"/>
      </p:scale>
      <p:origin x="0" y="-1584"/>
    </p:cViewPr>
  </p:outlineViewPr>
  <p:notesTextViewPr>
    <p:cViewPr>
      <p:scale>
        <a:sx n="1" d="1"/>
        <a:sy n="1" d="1"/>
      </p:scale>
      <p:origin x="0" y="0"/>
    </p:cViewPr>
  </p:notesTextViewPr>
  <p:sorterViewPr>
    <p:cViewPr varScale="1">
      <p:scale>
        <a:sx n="100" d="100"/>
        <a:sy n="100" d="100"/>
      </p:scale>
      <p:origin x="0" y="-14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B4A1CC-9EC3-4FCE-B194-7ADF1A52299F}" type="datetimeFigureOut">
              <a:rPr lang="zh-CN" altLang="en-US" smtClean="0"/>
              <a:t>2024-7-13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DB323-B5EF-407C-84BD-A6D82437F00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DADB323-B5EF-407C-84BD-A6D82437F00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DADB323-B5EF-407C-84BD-A6D82437F00D}" type="slidenum">
              <a:rPr lang="zh-CN" altLang="en-US" smtClean="0"/>
              <a:t>12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2.xml"/><Relationship Id="rId5" Type="http://schemas.openxmlformats.org/officeDocument/2006/relationships/tags" Target="../tags/tag6.xml"/><Relationship Id="rId4" Type="http://schemas.openxmlformats.org/officeDocument/2006/relationships/tags" Target="../tags/tag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330" y="1429385"/>
            <a:ext cx="10968355" cy="381635"/>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3"/>
            </p:custDataLst>
          </p:nvPr>
        </p:nvSpPr>
        <p:spPr/>
        <p:txBody>
          <a:bodyPr/>
          <a:lstStyle/>
          <a:p>
            <a:fld id="{760FBDFE-C587-4B4C-A407-44438C67B59E}" type="datetimeFigureOut">
              <a:rPr lang="zh-CN" altLang="en-US" smtClean="0"/>
              <a:t>2024-7-13</a:t>
            </a:fld>
            <a:endParaRPr lang="zh-CN" altLang="en-US"/>
          </a:p>
        </p:txBody>
      </p:sp>
      <p:sp>
        <p:nvSpPr>
          <p:cNvPr id="8" name="页脚占位符 7"/>
          <p:cNvSpPr>
            <a:spLocks noGrp="1"/>
          </p:cNvSpPr>
          <p:nvPr>
            <p:ph type="ftr" sz="quarter" idx="11"/>
            <p:custDataLst>
              <p:tags r:id="rId4"/>
            </p:custDataLst>
          </p:nvPr>
        </p:nvSpPr>
        <p:spPr/>
        <p:txBody>
          <a:bodyPr/>
          <a:lstStyle/>
          <a:p>
            <a:endParaRPr lang="zh-CN" altLang="en-US"/>
          </a:p>
        </p:txBody>
      </p:sp>
      <p:sp>
        <p:nvSpPr>
          <p:cNvPr id="9" name="灯片编号占位符 8"/>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标题幻灯片">
    <p:spTree>
      <p:nvGrpSpPr>
        <p:cNvPr id="1" name=""/>
        <p:cNvGrpSpPr/>
        <p:nvPr/>
      </p:nvGrpSpPr>
      <p:grpSpPr>
        <a:xfrm>
          <a:off x="0" y="0"/>
          <a:ext cx="0" cy="0"/>
          <a:chOff x="0" y="0"/>
          <a:chExt cx="0" cy="0"/>
        </a:xfrm>
      </p:grpSpPr>
      <p:sp>
        <p:nvSpPr>
          <p:cNvPr id="6" name="OfficePLUSCoverBackgroundShape"/>
          <p:cNvSpPr/>
          <p:nvPr/>
        </p:nvSpPr>
        <p:spPr>
          <a:xfrm rot="10800000" flipH="1" flipV="1">
            <a:off x="0" y="0"/>
            <a:ext cx="12192000" cy="6858000"/>
          </a:xfrm>
          <a:prstGeom prst="rect">
            <a:avLst/>
          </a:prstGeom>
          <a:blipFill>
            <a:blip r:embed="rId2"/>
            <a:stretch>
              <a:fillRect l="-233" r="-2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6" name="Rectangle 5"/>
          <p:cNvSpPr/>
          <p:nvPr/>
        </p:nvSpPr>
        <p:spPr>
          <a:xfrm rot="10800000" flipH="1" flipV="1">
            <a:off x="0" y="0"/>
            <a:ext cx="12192000" cy="6858000"/>
          </a:xfrm>
          <a:prstGeom prst="rect">
            <a:avLst/>
          </a:prstGeom>
          <a:blipFill>
            <a:blip r:embed="rId2"/>
            <a:stretch>
              <a:fillRect l="-233" r="-2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 name="Title 1"/>
          <p:cNvSpPr>
            <a:spLocks noGrp="1"/>
          </p:cNvSpPr>
          <p:nvPr>
            <p:ph type="ctrTitle" hasCustomPrompt="1"/>
          </p:nvPr>
        </p:nvSpPr>
        <p:spPr>
          <a:xfrm>
            <a:off x="1422406" y="1382713"/>
            <a:ext cx="9334494" cy="2387600"/>
          </a:xfrm>
        </p:spPr>
        <p:txBody>
          <a:bodyPr anchor="b">
            <a:normAutofit/>
          </a:bodyPr>
          <a:lstStyle>
            <a:lvl1pPr algn="ctr">
              <a:lnSpc>
                <a:spcPct val="100000"/>
              </a:lnSpc>
              <a:defRPr sz="4400">
                <a:solidFill>
                  <a:schemeClr val="bg1"/>
                </a:solidFill>
              </a:defRPr>
            </a:lvl1pPr>
          </a:lstStyle>
          <a:p>
            <a:r>
              <a:rPr lang="en-US" altLang="zh-CN" dirty="0"/>
              <a:t>Click to edit Master title style </a:t>
            </a:r>
            <a:endParaRPr lang="zh-CN" altLang="en-US" dirty="0"/>
          </a:p>
        </p:txBody>
      </p:sp>
      <p:sp>
        <p:nvSpPr>
          <p:cNvPr id="3" name="Subtitle 2"/>
          <p:cNvSpPr>
            <a:spLocks noGrp="1"/>
          </p:cNvSpPr>
          <p:nvPr>
            <p:ph type="subTitle" idx="1"/>
          </p:nvPr>
        </p:nvSpPr>
        <p:spPr>
          <a:xfrm>
            <a:off x="1422406" y="4475957"/>
            <a:ext cx="9334494" cy="486336"/>
          </a:xfrm>
        </p:spPr>
        <p:txBody>
          <a:bodyPr>
            <a:normAutofit/>
          </a:bodyPr>
          <a:lstStyle>
            <a:lvl1pPr marL="0" indent="0" algn="ctr">
              <a:lnSpc>
                <a:spcPct val="100000"/>
              </a:lnSpc>
              <a:buNone/>
              <a:defRPr sz="16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dirty="0"/>
              <a:t>Click to edit Master subtitle style</a:t>
            </a:r>
          </a:p>
        </p:txBody>
      </p:sp>
      <p:sp>
        <p:nvSpPr>
          <p:cNvPr id="7" name="Text Placeholder 6"/>
          <p:cNvSpPr>
            <a:spLocks noGrp="1"/>
          </p:cNvSpPr>
          <p:nvPr>
            <p:ph type="body" sz="quarter" idx="10" hasCustomPrompt="1"/>
          </p:nvPr>
        </p:nvSpPr>
        <p:spPr>
          <a:xfrm>
            <a:off x="7867649" y="6109861"/>
            <a:ext cx="3651251" cy="180659"/>
          </a:xfrm>
        </p:spPr>
        <p:txBody>
          <a:bodyPr vert="horz" wrap="none" lIns="91440" tIns="45720" rIns="91440" bIns="45720" rtlCol="0" anchor="ctr" anchorCtr="0">
            <a:noAutofit/>
          </a:bodyPr>
          <a:lstStyle>
            <a:lvl1pPr marL="0" indent="0" algn="r">
              <a:lnSpc>
                <a:spcPct val="100000"/>
              </a:lnSpc>
              <a:buNone/>
              <a:defRPr lang="zh-CN" altLang="en-US" sz="1000" b="0" dirty="0" smtClean="0">
                <a:ln>
                  <a:noFill/>
                </a:ln>
                <a:solidFill>
                  <a:schemeClr val="bg1"/>
                </a:solidFill>
                <a:latin typeface="+mj-lt"/>
                <a:ea typeface="+mj-ea"/>
                <a:cs typeface="+mj-cs"/>
              </a:defRPr>
            </a:lvl1pPr>
          </a:lstStyle>
          <a:p>
            <a:pPr marL="228600" lvl="0" indent="-228600" algn="r">
              <a:spcBef>
                <a:spcPct val="0"/>
              </a:spcBef>
            </a:pPr>
            <a:r>
              <a:rPr lang="en-US" altLang="zh-CN" dirty="0"/>
              <a:t>Speaker name and title</a:t>
            </a:r>
          </a:p>
        </p:txBody>
      </p:sp>
      <p:sp>
        <p:nvSpPr>
          <p:cNvPr id="8" name="Text Placeholder 7"/>
          <p:cNvSpPr>
            <a:spLocks noGrp="1"/>
          </p:cNvSpPr>
          <p:nvPr>
            <p:ph type="body" sz="quarter" idx="11" hasCustomPrompt="1"/>
          </p:nvPr>
        </p:nvSpPr>
        <p:spPr>
          <a:xfrm>
            <a:off x="673100" y="6109861"/>
            <a:ext cx="3651251" cy="180659"/>
          </a:xfrm>
        </p:spPr>
        <p:txBody>
          <a:bodyPr vert="horz" wrap="none" lIns="91440" tIns="45720" rIns="91440" bIns="45720" rtlCol="0" anchor="ctr" anchorCtr="0">
            <a:noAutofit/>
          </a:bodyPr>
          <a:lstStyle>
            <a:lvl1pPr marL="0" indent="0" algn="l">
              <a:lnSpc>
                <a:spcPct val="100000"/>
              </a:lnSpc>
              <a:buNone/>
              <a:defRPr lang="zh-CN" altLang="en-US" sz="1000" b="0" dirty="0" smtClean="0">
                <a:ln>
                  <a:noFill/>
                </a:ln>
                <a:solidFill>
                  <a:schemeClr val="bg1"/>
                </a:solidFill>
                <a:latin typeface="+mj-lt"/>
                <a:ea typeface="+mj-ea"/>
                <a:cs typeface="+mj-cs"/>
              </a:defRPr>
            </a:lvl1pPr>
          </a:lstStyle>
          <a:p>
            <a:pPr marL="0" indent="0"/>
            <a:r>
              <a:rPr lang="en-US" altLang="zh-CN" dirty="0"/>
              <a:t>OfficePLUS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5650593" y="3135086"/>
            <a:ext cx="4572000" cy="801914"/>
          </a:xfrm>
        </p:spPr>
        <p:txBody>
          <a:bodyPr anchor="b">
            <a:normAutofit/>
          </a:bodyPr>
          <a:lstStyle>
            <a:lvl1pPr>
              <a:lnSpc>
                <a:spcPct val="100000"/>
              </a:lnSpc>
              <a:defRPr sz="2400">
                <a:solidFill>
                  <a:schemeClr val="accent1"/>
                </a:solidFill>
              </a:defRPr>
            </a:lvl1pPr>
          </a:lstStyle>
          <a:p>
            <a:r>
              <a:rPr lang="en-US" altLang="zh-CN" dirty="0"/>
              <a:t>Click to edit Master title style</a:t>
            </a:r>
            <a:endParaRPr lang="zh-CN" altLang="en-US" dirty="0"/>
          </a:p>
        </p:txBody>
      </p:sp>
      <p:sp>
        <p:nvSpPr>
          <p:cNvPr id="3" name="Text Placeholder 2"/>
          <p:cNvSpPr>
            <a:spLocks noGrp="1"/>
          </p:cNvSpPr>
          <p:nvPr>
            <p:ph type="body" idx="1" hasCustomPrompt="1"/>
          </p:nvPr>
        </p:nvSpPr>
        <p:spPr>
          <a:xfrm>
            <a:off x="5650593" y="3963983"/>
            <a:ext cx="4572000" cy="965763"/>
          </a:xfrm>
        </p:spPr>
        <p:txBody>
          <a:bodyPr>
            <a:normAutofit/>
          </a:bodyPr>
          <a:lstStyle>
            <a:lvl1pPr marL="0" indent="0">
              <a:lnSpc>
                <a:spcPct val="100000"/>
              </a:lnSpc>
              <a:buNone/>
              <a:defRPr sz="14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dirty="0"/>
              <a:t>Click to edit Master title style</a:t>
            </a:r>
          </a:p>
        </p:txBody>
      </p:sp>
      <p:sp>
        <p:nvSpPr>
          <p:cNvPr id="4" name="Rectangle 3"/>
          <p:cNvSpPr/>
          <p:nvPr/>
        </p:nvSpPr>
        <p:spPr>
          <a:xfrm rot="10800000" flipH="1" flipV="1">
            <a:off x="0" y="0"/>
            <a:ext cx="4382429" cy="6858000"/>
          </a:xfrm>
          <a:prstGeom prst="rect">
            <a:avLst/>
          </a:prstGeom>
          <a:blipFill>
            <a:blip r:embed="rId2"/>
            <a:srcRect/>
            <a:stretch>
              <a:fillRect l="-89101" r="-8910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Click to edit Master title style</a:t>
            </a:r>
            <a:endParaRPr lang="zh-CN" altLang="en-US" dirty="0"/>
          </a:p>
        </p:txBody>
      </p:sp>
      <p:sp>
        <p:nvSpPr>
          <p:cNvPr id="6" name="Date Placeholder 5"/>
          <p:cNvSpPr>
            <a:spLocks noGrp="1"/>
          </p:cNvSpPr>
          <p:nvPr>
            <p:ph type="dt" sz="half" idx="10"/>
          </p:nvPr>
        </p:nvSpPr>
        <p:spPr>
          <a:xfrm>
            <a:off x="5401732" y="6235706"/>
            <a:ext cx="1388536" cy="206381"/>
          </a:xfrm>
          <a:prstGeom prst="rect">
            <a:avLst/>
          </a:prstGeom>
        </p:spPr>
        <p:txBody>
          <a:bodyPr/>
          <a:lstStyle/>
          <a:p>
            <a:fld id="{8660AB27-9CD6-4CD7-9622-D097E0242975}" type="datetimeFigureOut">
              <a:rPr lang="zh-CN" altLang="en-US" smtClean="0"/>
              <a:t>2024-7-13</a:t>
            </a:fld>
            <a:endParaRPr lang="zh-CN" altLang="en-US"/>
          </a:p>
        </p:txBody>
      </p:sp>
      <p:sp>
        <p:nvSpPr>
          <p:cNvPr id="7" name="Footer Placeholder 6"/>
          <p:cNvSpPr>
            <a:spLocks noGrp="1"/>
          </p:cNvSpPr>
          <p:nvPr>
            <p:ph type="ftr" sz="quarter" idx="11"/>
          </p:nvPr>
        </p:nvSpPr>
        <p:spPr>
          <a:xfrm>
            <a:off x="660404" y="6235706"/>
            <a:ext cx="4140201" cy="206381"/>
          </a:xfrm>
          <a:prstGeom prst="rect">
            <a:avLst/>
          </a:prstGeom>
        </p:spPr>
        <p:txBody>
          <a:bodyPr/>
          <a:lstStyle/>
          <a:p>
            <a:endParaRPr lang="zh-CN" altLang="en-US"/>
          </a:p>
        </p:txBody>
      </p:sp>
      <p:sp>
        <p:nvSpPr>
          <p:cNvPr id="8" name="Slide Number Placeholder 7"/>
          <p:cNvSpPr>
            <a:spLocks noGrp="1"/>
          </p:cNvSpPr>
          <p:nvPr>
            <p:ph type="sldNum" sz="quarter" idx="12"/>
          </p:nvPr>
        </p:nvSpPr>
        <p:spPr>
          <a:xfrm>
            <a:off x="8971305" y="6235706"/>
            <a:ext cx="2547595" cy="206381"/>
          </a:xfrm>
          <a:prstGeom prst="rect">
            <a:avLst/>
          </a:prstGeom>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末尾幻灯片">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rot="10800000" flipH="1" flipV="1">
            <a:off x="0" y="0"/>
            <a:ext cx="12192000" cy="6858000"/>
          </a:xfrm>
          <a:prstGeom prst="rect">
            <a:avLst/>
          </a:prstGeom>
          <a:blipFill>
            <a:blip r:embed="rId2"/>
            <a:stretch>
              <a:fillRect l="-233" r="-23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Freeform: Shape 10"/>
          <p:cNvSpPr/>
          <p:nvPr/>
        </p:nvSpPr>
        <p:spPr>
          <a:xfrm>
            <a:off x="12191319" y="0"/>
            <a:ext cx="684" cy="13546"/>
          </a:xfrm>
          <a:custGeom>
            <a:avLst/>
            <a:gdLst>
              <a:gd name="connsiteX0" fmla="*/ 0 w 684"/>
              <a:gd name="connsiteY0" fmla="*/ 0 h 13546"/>
              <a:gd name="connsiteX1" fmla="*/ 684 w 684"/>
              <a:gd name="connsiteY1" fmla="*/ 0 h 13546"/>
              <a:gd name="connsiteX2" fmla="*/ 684 w 684"/>
              <a:gd name="connsiteY2" fmla="*/ 13546 h 13546"/>
              <a:gd name="connsiteX3" fmla="*/ 0 w 684"/>
              <a:gd name="connsiteY3" fmla="*/ 0 h 13546"/>
            </a:gdLst>
            <a:ahLst/>
            <a:cxnLst>
              <a:cxn ang="0">
                <a:pos x="connsiteX0" y="connsiteY0"/>
              </a:cxn>
              <a:cxn ang="0">
                <a:pos x="connsiteX1" y="connsiteY1"/>
              </a:cxn>
              <a:cxn ang="0">
                <a:pos x="connsiteX2" y="connsiteY2"/>
              </a:cxn>
              <a:cxn ang="0">
                <a:pos x="connsiteX3" y="connsiteY3"/>
              </a:cxn>
            </a:cxnLst>
            <a:rect l="l" t="t" r="r" b="b"/>
            <a:pathLst>
              <a:path w="684" h="13546">
                <a:moveTo>
                  <a:pt x="0" y="0"/>
                </a:moveTo>
                <a:lnTo>
                  <a:pt x="684" y="0"/>
                </a:lnTo>
                <a:lnTo>
                  <a:pt x="684" y="13546"/>
                </a:lnTo>
                <a:lnTo>
                  <a:pt x="0" y="0"/>
                </a:lnTo>
                <a:close/>
              </a:path>
            </a:pathLst>
          </a:custGeom>
          <a:solidFill>
            <a:schemeClr val="bg1"/>
          </a:solidFill>
          <a:ln w="14015" cap="flat">
            <a:noFill/>
            <a:prstDash val="solid"/>
            <a:miter/>
          </a:ln>
        </p:spPr>
        <p:txBody>
          <a:bodyPr wrap="square" rtlCol="0" anchor="ctr">
            <a:noAutofit/>
          </a:bodyPr>
          <a:lstStyle/>
          <a:p>
            <a:endParaRPr lang="zh-CN" altLang="en-US" sz="1800">
              <a:solidFill>
                <a:schemeClr val="bg1"/>
              </a:solidFill>
            </a:endParaRPr>
          </a:p>
        </p:txBody>
      </p:sp>
      <p:sp>
        <p:nvSpPr>
          <p:cNvPr id="3" name="Text Placeholder 2"/>
          <p:cNvSpPr>
            <a:spLocks noGrp="1"/>
          </p:cNvSpPr>
          <p:nvPr>
            <p:ph type="body" sz="quarter" idx="13" hasCustomPrompt="1"/>
          </p:nvPr>
        </p:nvSpPr>
        <p:spPr>
          <a:xfrm>
            <a:off x="660399" y="2065344"/>
            <a:ext cx="10858500" cy="2319337"/>
          </a:xfrm>
        </p:spPr>
        <p:txBody>
          <a:bodyPr anchor="b">
            <a:normAutofit/>
          </a:bodyPr>
          <a:lstStyle>
            <a:lvl1pPr marL="0" indent="0" algn="ctr">
              <a:lnSpc>
                <a:spcPct val="100000"/>
              </a:lnSpc>
              <a:spcBef>
                <a:spcPts val="0"/>
              </a:spcBef>
              <a:buNone/>
              <a:defRPr sz="4400" b="1">
                <a:solidFill>
                  <a:schemeClr val="bg1"/>
                </a:solidFill>
              </a:defRPr>
            </a:lvl1pPr>
          </a:lstStyle>
          <a:p>
            <a:pPr lvl="0"/>
            <a:r>
              <a:rPr lang="en-US" altLang="zh-CN" dirty="0"/>
              <a:t>Conclusion</a:t>
            </a:r>
          </a:p>
        </p:txBody>
      </p:sp>
      <p:sp>
        <p:nvSpPr>
          <p:cNvPr id="6" name="Text Placeholder 5"/>
          <p:cNvSpPr>
            <a:spLocks noGrp="1"/>
          </p:cNvSpPr>
          <p:nvPr>
            <p:ph type="body" sz="quarter" idx="10" hasCustomPrompt="1"/>
          </p:nvPr>
        </p:nvSpPr>
        <p:spPr>
          <a:xfrm>
            <a:off x="7867649" y="6109861"/>
            <a:ext cx="3651251" cy="180659"/>
          </a:xfrm>
        </p:spPr>
        <p:txBody>
          <a:bodyPr vert="horz" wrap="none" lIns="91440" tIns="45720" rIns="91440" bIns="45720" rtlCol="0" anchor="ctr" anchorCtr="0">
            <a:noAutofit/>
          </a:bodyPr>
          <a:lstStyle>
            <a:lvl1pPr marL="0" indent="0" algn="r">
              <a:lnSpc>
                <a:spcPct val="100000"/>
              </a:lnSpc>
              <a:buNone/>
              <a:defRPr lang="zh-CN" altLang="en-US" sz="1000" b="0" dirty="0" smtClean="0">
                <a:ln>
                  <a:noFill/>
                </a:ln>
                <a:solidFill>
                  <a:schemeClr val="bg1"/>
                </a:solidFill>
                <a:latin typeface="+mj-lt"/>
                <a:ea typeface="+mj-ea"/>
                <a:cs typeface="+mj-cs"/>
              </a:defRPr>
            </a:lvl1pPr>
          </a:lstStyle>
          <a:p>
            <a:pPr marL="228600" lvl="0" indent="-228600" algn="r">
              <a:spcBef>
                <a:spcPct val="0"/>
              </a:spcBef>
            </a:pPr>
            <a:r>
              <a:rPr lang="en-US" altLang="zh-CN" dirty="0"/>
              <a:t>Speaker name and title</a:t>
            </a:r>
          </a:p>
        </p:txBody>
      </p:sp>
      <p:sp>
        <p:nvSpPr>
          <p:cNvPr id="7" name="Text Placeholder 6"/>
          <p:cNvSpPr>
            <a:spLocks noGrp="1"/>
          </p:cNvSpPr>
          <p:nvPr>
            <p:ph type="body" sz="quarter" idx="11" hasCustomPrompt="1"/>
          </p:nvPr>
        </p:nvSpPr>
        <p:spPr>
          <a:xfrm>
            <a:off x="673100" y="6109861"/>
            <a:ext cx="3651251" cy="180659"/>
          </a:xfrm>
        </p:spPr>
        <p:txBody>
          <a:bodyPr vert="horz" wrap="none" lIns="91440" tIns="45720" rIns="91440" bIns="45720" rtlCol="0" anchor="ctr" anchorCtr="0">
            <a:noAutofit/>
          </a:bodyPr>
          <a:lstStyle>
            <a:lvl1pPr marL="0" indent="0" algn="l">
              <a:lnSpc>
                <a:spcPct val="100000"/>
              </a:lnSpc>
              <a:buNone/>
              <a:defRPr lang="zh-CN" altLang="en-US" sz="1000" b="0" dirty="0" smtClean="0">
                <a:ln>
                  <a:noFill/>
                </a:ln>
                <a:solidFill>
                  <a:schemeClr val="bg1"/>
                </a:solidFill>
                <a:latin typeface="+mj-lt"/>
                <a:ea typeface="+mj-ea"/>
                <a:cs typeface="+mj-cs"/>
              </a:defRPr>
            </a:lvl1pPr>
          </a:lstStyle>
          <a:p>
            <a:pPr marL="0" indent="0"/>
            <a:r>
              <a:rPr lang="en-US" altLang="zh-CN" dirty="0"/>
              <a:t>OfficePLUS</a:t>
            </a:r>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0D00-72FA-45DF-A4A5-C9DE3A5DB2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0D00-72FA-45DF-A4A5-C9DE3A5DB2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403" y="0"/>
            <a:ext cx="10858500" cy="1028700"/>
          </a:xfrm>
          <a:prstGeom prst="rect">
            <a:avLst/>
          </a:prstGeom>
        </p:spPr>
        <p:txBody>
          <a:bodyPr vert="horz" lIns="91440" tIns="45720" rIns="91440" bIns="45720" rtlCol="0" anchor="b">
            <a:normAutofit/>
          </a:bodyPr>
          <a:lstStyle/>
          <a:p>
            <a:r>
              <a:rPr lang="zh-CN" altLang="en-US" dirty="0"/>
              <a:t>单击此处编辑母版标题样式</a:t>
            </a:r>
          </a:p>
        </p:txBody>
      </p:sp>
      <p:sp>
        <p:nvSpPr>
          <p:cNvPr id="3" name="Text Placeholder 2"/>
          <p:cNvSpPr>
            <a:spLocks noGrp="1"/>
          </p:cNvSpPr>
          <p:nvPr>
            <p:ph type="body" idx="1"/>
          </p:nvPr>
        </p:nvSpPr>
        <p:spPr>
          <a:xfrm>
            <a:off x="660403" y="1130300"/>
            <a:ext cx="10858500" cy="5003800"/>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10" name="Date Placeholder 9"/>
          <p:cNvSpPr>
            <a:spLocks noGrp="1"/>
          </p:cNvSpPr>
          <p:nvPr>
            <p:ph type="dt" sz="half" idx="2"/>
          </p:nvPr>
        </p:nvSpPr>
        <p:spPr>
          <a:xfrm>
            <a:off x="5401732" y="6235706"/>
            <a:ext cx="1388536" cy="206381"/>
          </a:xfrm>
          <a:prstGeom prst="rect">
            <a:avLst/>
          </a:prstGeom>
        </p:spPr>
        <p:txBody>
          <a:bodyPr vert="horz" lIns="91440" tIns="45720" rIns="91440" bIns="45720" rtlCol="0" anchor="ctr"/>
          <a:lstStyle>
            <a:lvl1pPr algn="ctr">
              <a:defRPr sz="900">
                <a:solidFill>
                  <a:schemeClr val="tx1">
                    <a:lumMod val="50000"/>
                    <a:lumOff val="50000"/>
                  </a:schemeClr>
                </a:solidFill>
              </a:defRPr>
            </a:lvl1pPr>
          </a:lstStyle>
          <a:p>
            <a:fld id="{8660AB27-9CD6-4CD7-9622-D097E0242975}" type="datetimeFigureOut">
              <a:rPr lang="zh-CN" altLang="en-US" smtClean="0"/>
              <a:t>2024-7-13</a:t>
            </a:fld>
            <a:endParaRPr lang="zh-CN" altLang="en-US"/>
          </a:p>
        </p:txBody>
      </p:sp>
      <p:sp>
        <p:nvSpPr>
          <p:cNvPr id="11" name="Footer Placeholder 10"/>
          <p:cNvSpPr>
            <a:spLocks noGrp="1"/>
          </p:cNvSpPr>
          <p:nvPr>
            <p:ph type="ftr" sz="quarter" idx="3"/>
          </p:nvPr>
        </p:nvSpPr>
        <p:spPr>
          <a:xfrm>
            <a:off x="660404" y="6235706"/>
            <a:ext cx="4140201" cy="206381"/>
          </a:xfrm>
          <a:prstGeom prst="rect">
            <a:avLst/>
          </a:prstGeom>
        </p:spPr>
        <p:txBody>
          <a:bodyPr vert="horz" lIns="91440" tIns="45720" rIns="91440" bIns="45720" rtlCol="0" anchor="ctr"/>
          <a:lstStyle>
            <a:lvl1pPr algn="l">
              <a:defRPr sz="900">
                <a:solidFill>
                  <a:schemeClr val="tx1">
                    <a:lumMod val="50000"/>
                    <a:lumOff val="50000"/>
                  </a:schemeClr>
                </a:solidFill>
              </a:defRPr>
            </a:lvl1pPr>
          </a:lstStyle>
          <a:p>
            <a:endParaRPr lang="zh-CN" altLang="en-US"/>
          </a:p>
        </p:txBody>
      </p:sp>
      <p:sp>
        <p:nvSpPr>
          <p:cNvPr id="12" name="Slide Number Placeholder 11"/>
          <p:cNvSpPr>
            <a:spLocks noGrp="1"/>
          </p:cNvSpPr>
          <p:nvPr>
            <p:ph type="sldNum" sz="quarter" idx="4"/>
          </p:nvPr>
        </p:nvSpPr>
        <p:spPr>
          <a:xfrm>
            <a:off x="8971305" y="6235706"/>
            <a:ext cx="2547595" cy="206381"/>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E9700D00-72FA-45DF-A4A5-C9DE3A5DB2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8.xml"/><Relationship Id="rId1" Type="http://schemas.openxmlformats.org/officeDocument/2006/relationships/themeOverride" Target="../theme/themeOverride4.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8.xml"/><Relationship Id="rId1" Type="http://schemas.openxmlformats.org/officeDocument/2006/relationships/themeOverride" Target="../theme/themeOverride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8.xml"/><Relationship Id="rId1" Type="http://schemas.openxmlformats.org/officeDocument/2006/relationships/themeOverride" Target="../theme/themeOverride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5400" dirty="0">
                <a:latin typeface="Arial" panose="020B0604020202020204" pitchFamily="34" charset="0"/>
                <a:ea typeface="微软雅黑" panose="020B0503020204020204" pitchFamily="34" charset="-122"/>
              </a:rPr>
              <a:t>艾司奥美拉唑镁碳酸氢钠胶囊</a:t>
            </a:r>
          </a:p>
        </p:txBody>
      </p:sp>
      <p:sp>
        <p:nvSpPr>
          <p:cNvPr id="3" name="副标题 2"/>
          <p:cNvSpPr>
            <a:spLocks noGrp="1"/>
          </p:cNvSpPr>
          <p:nvPr>
            <p:ph type="subTitle" idx="1"/>
          </p:nvPr>
        </p:nvSpPr>
        <p:spPr>
          <a:xfrm>
            <a:off x="1422406" y="4220235"/>
            <a:ext cx="9334494" cy="486336"/>
          </a:xfrm>
        </p:spPr>
        <p:txBody>
          <a:bodyPr>
            <a:noAutofit/>
          </a:bodyPr>
          <a:lstStyle/>
          <a:p>
            <a:r>
              <a:rPr lang="zh-CN" altLang="en-US" sz="3200" dirty="0">
                <a:latin typeface="Arial" panose="020B0604020202020204" pitchFamily="34" charset="0"/>
                <a:ea typeface="微软雅黑" panose="020B0503020204020204" pitchFamily="34" charset="-122"/>
              </a:rPr>
              <a:t>厦门恩成制药有限公司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圆角矩形 2"/>
          <p:cNvSpPr/>
          <p:nvPr/>
        </p:nvSpPr>
        <p:spPr>
          <a:xfrm>
            <a:off x="0" y="221398"/>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61" name="文本框 60"/>
          <p:cNvSpPr txBox="1"/>
          <p:nvPr/>
        </p:nvSpPr>
        <p:spPr>
          <a:xfrm>
            <a:off x="0" y="272151"/>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04 </a:t>
            </a:r>
            <a:r>
              <a:rPr lang="zh-CN" altLang="en-US" sz="3000" b="1" dirty="0">
                <a:solidFill>
                  <a:schemeClr val="bg1"/>
                </a:solidFill>
                <a:latin typeface="Arial" panose="020B0604020202020204" pitchFamily="34" charset="0"/>
                <a:ea typeface="微软雅黑" panose="020B0503020204020204" pitchFamily="34" charset="-122"/>
                <a:sym typeface="+mn-ea"/>
              </a:rPr>
              <a:t>创新性</a:t>
            </a:r>
          </a:p>
        </p:txBody>
      </p:sp>
      <p:sp>
        <p:nvSpPr>
          <p:cNvPr id="2" name="文本框 1"/>
          <p:cNvSpPr txBox="1"/>
          <p:nvPr/>
        </p:nvSpPr>
        <p:spPr>
          <a:xfrm>
            <a:off x="563105" y="1844831"/>
            <a:ext cx="5532895" cy="4576702"/>
          </a:xfrm>
          <a:prstGeom prst="rect">
            <a:avLst/>
          </a:prstGeom>
          <a:noFill/>
          <a:ln w="9525">
            <a:solidFill>
              <a:schemeClr val="accent1"/>
            </a:solidFill>
          </a:ln>
        </p:spPr>
        <p:txBody>
          <a:bodyPr wrap="square">
            <a:noAutofit/>
          </a:bodyPr>
          <a:lstStyle/>
          <a:p>
            <a:pPr marL="342900" indent="-342900" fontAlgn="auto">
              <a:lnSpc>
                <a:spcPct val="20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创新</a:t>
            </a:r>
            <a:endParaRPr lang="en-US" altLang="zh-CN" sz="1600" b="1" dirty="0">
              <a:latin typeface="Arial" panose="020B0604020202020204" pitchFamily="34" charset="0"/>
              <a:ea typeface="微软雅黑" panose="020B0503020204020204" pitchFamily="34" charset="-122"/>
            </a:endParaRPr>
          </a:p>
          <a:p>
            <a:pPr fontAlgn="auto">
              <a:lnSpc>
                <a:spcPct val="200000"/>
              </a:lnSpc>
            </a:pPr>
            <a:r>
              <a:rPr lang="zh-CN" altLang="en-US" sz="1600" dirty="0">
                <a:latin typeface="Arial" panose="020B0604020202020204" pitchFamily="34" charset="0"/>
                <a:ea typeface="微软雅黑" panose="020B0503020204020204" pitchFamily="34" charset="-122"/>
              </a:rPr>
              <a:t>艾司奥美拉唑镁碳酸氢钠胶囊为化学药品</a:t>
            </a:r>
            <a:r>
              <a:rPr lang="en-US" altLang="zh-CN" sz="1600" dirty="0">
                <a:latin typeface="Arial" panose="020B0604020202020204" pitchFamily="34" charset="0"/>
                <a:ea typeface="微软雅黑" panose="020B0503020204020204" pitchFamily="34" charset="-122"/>
              </a:rPr>
              <a:t>2.3</a:t>
            </a:r>
            <a:r>
              <a:rPr lang="zh-CN" altLang="en-US" sz="1600" dirty="0">
                <a:latin typeface="Arial" panose="020B0604020202020204" pitchFamily="34" charset="0"/>
                <a:ea typeface="微软雅黑" panose="020B0503020204020204" pitchFamily="34" charset="-122"/>
              </a:rPr>
              <a:t>类：</a:t>
            </a:r>
            <a:r>
              <a:rPr lang="zh-CN" sz="1600" dirty="0">
                <a:latin typeface="Arial" panose="020B0604020202020204" pitchFamily="34" charset="0"/>
                <a:ea typeface="微软雅黑" panose="020B0503020204020204" pitchFamily="34" charset="-122"/>
                <a:cs typeface="Times New Roman" panose="02020603050405020304" pitchFamily="18" charset="0"/>
              </a:rPr>
              <a:t>通过剂型的改变，将</a:t>
            </a:r>
            <a:r>
              <a:rPr lang="zh-CN" sz="16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肠溶制剂</a:t>
            </a:r>
            <a:r>
              <a:rPr lang="zh-CN" altLang="en-US" sz="16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（延迟释放）</a:t>
            </a:r>
            <a:r>
              <a:rPr lang="zh-CN" sz="1600" dirty="0">
                <a:latin typeface="Arial" panose="020B0604020202020204" pitchFamily="34" charset="0"/>
                <a:ea typeface="微软雅黑" panose="020B0503020204020204" pitchFamily="34" charset="-122"/>
                <a:cs typeface="Times New Roman" panose="02020603050405020304" pitchFamily="18" charset="0"/>
              </a:rPr>
              <a:t>改良为</a:t>
            </a:r>
            <a:r>
              <a:rPr lang="zh-CN" sz="16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复方</a:t>
            </a:r>
            <a:r>
              <a:rPr lang="zh-CN" altLang="en-US" sz="16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胃溶</a:t>
            </a:r>
            <a:r>
              <a:rPr lang="zh-CN" sz="16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速释制剂</a:t>
            </a:r>
            <a:endParaRPr lang="zh-CN" sz="1600" b="1" dirty="0">
              <a:solidFill>
                <a:schemeClr val="accent1"/>
              </a:solidFill>
              <a:latin typeface="Arial" panose="020B0604020202020204" pitchFamily="34" charset="0"/>
              <a:ea typeface="微软雅黑" panose="020B0503020204020204" pitchFamily="34" charset="-122"/>
            </a:endParaRPr>
          </a:p>
          <a:p>
            <a:pPr marL="800100" lvl="1" indent="-342900">
              <a:lnSpc>
                <a:spcPct val="200000"/>
              </a:lnSpc>
              <a:buFont typeface="+mj-lt"/>
              <a:buAutoNum type="arabicPeriod"/>
            </a:pPr>
            <a:r>
              <a:rPr lang="zh-CN" sz="1600" b="1" dirty="0">
                <a:solidFill>
                  <a:schemeClr val="accent1"/>
                </a:solidFill>
                <a:latin typeface="Arial" panose="020B0604020202020204" pitchFamily="34" charset="0"/>
                <a:ea typeface="微软雅黑" panose="020B0503020204020204" pitchFamily="34" charset="-122"/>
              </a:rPr>
              <a:t>碳酸氢钠替代肠溶包衣保护艾司奥美拉唑</a:t>
            </a:r>
            <a:r>
              <a:rPr lang="zh-CN" sz="1400" b="0" dirty="0">
                <a:latin typeface="Arial" panose="020B0604020202020204" pitchFamily="34" charset="0"/>
                <a:ea typeface="微软雅黑" panose="020B0503020204020204" pitchFamily="34" charset="-122"/>
              </a:rPr>
              <a:t>，实现胃溶速释，不同于肠溶的药代动力学特征</a:t>
            </a:r>
            <a:r>
              <a:rPr lang="zh-CN" sz="1400" b="0" dirty="0">
                <a:latin typeface="Arial" panose="020B0604020202020204" pitchFamily="34" charset="0"/>
                <a:ea typeface="微软雅黑" panose="020B0503020204020204" pitchFamily="34" charset="-122"/>
                <a:cs typeface="Times New Roman" panose="02020603050405020304" pitchFamily="18" charset="0"/>
              </a:rPr>
              <a:t>，具有显著优势的Tmax</a:t>
            </a:r>
            <a:endParaRPr lang="en-US" altLang="zh-CN" sz="1400" b="0" dirty="0">
              <a:latin typeface="Arial" panose="020B0604020202020204" pitchFamily="34" charset="0"/>
              <a:ea typeface="微软雅黑" panose="020B0503020204020204" pitchFamily="34" charset="-122"/>
              <a:cs typeface="Times New Roman" panose="02020603050405020304" pitchFamily="18" charset="0"/>
            </a:endParaRPr>
          </a:p>
          <a:p>
            <a:pPr marL="800100" lvl="1" indent="-342900">
              <a:lnSpc>
                <a:spcPct val="200000"/>
              </a:lnSpc>
              <a:buFont typeface="+mj-lt"/>
              <a:buAutoNum type="arabicPeriod"/>
            </a:pPr>
            <a:r>
              <a:rPr lang="zh-CN" sz="1600" b="1" dirty="0">
                <a:solidFill>
                  <a:schemeClr val="accent1"/>
                </a:solidFill>
                <a:latin typeface="Arial" panose="020B0604020202020204" pitchFamily="34" charset="0"/>
                <a:ea typeface="微软雅黑" panose="020B0503020204020204" pitchFamily="34" charset="-122"/>
                <a:sym typeface="+mn-ea"/>
              </a:rPr>
              <a:t>碳酸氢钠激活质子泵</a:t>
            </a:r>
            <a:r>
              <a:rPr lang="zh-CN" sz="1400" dirty="0">
                <a:latin typeface="Arial" panose="020B0604020202020204" pitchFamily="34" charset="0"/>
                <a:ea typeface="微软雅黑" panose="020B0503020204020204" pitchFamily="34" charset="-122"/>
                <a:sym typeface="+mn-ea"/>
              </a:rPr>
              <a:t>，协调并增强了质子泵的抑酸作用，</a:t>
            </a:r>
            <a:r>
              <a:rPr lang="zh-CN" sz="1400" b="1" dirty="0">
                <a:solidFill>
                  <a:schemeClr val="accent1"/>
                </a:solidFill>
                <a:latin typeface="Arial" panose="020B0604020202020204" pitchFamily="34" charset="0"/>
                <a:ea typeface="微软雅黑" panose="020B0503020204020204" pitchFamily="34" charset="-122"/>
                <a:sym typeface="+mn-ea"/>
              </a:rPr>
              <a:t>并摆脱了传统肠溶</a:t>
            </a:r>
            <a:r>
              <a:rPr lang="en-US" altLang="zh-CN" sz="1400" b="1" dirty="0">
                <a:solidFill>
                  <a:schemeClr val="accent1"/>
                </a:solidFill>
                <a:latin typeface="Arial" panose="020B0604020202020204" pitchFamily="34" charset="0"/>
                <a:ea typeface="微软雅黑" panose="020B0503020204020204" pitchFamily="34" charset="-122"/>
                <a:sym typeface="+mn-ea"/>
              </a:rPr>
              <a:t>PPI</a:t>
            </a:r>
            <a:r>
              <a:rPr lang="zh-CN" sz="1400" b="1" dirty="0">
                <a:solidFill>
                  <a:schemeClr val="accent1"/>
                </a:solidFill>
                <a:latin typeface="Arial" panose="020B0604020202020204" pitchFamily="34" charset="0"/>
                <a:ea typeface="微软雅黑" panose="020B0503020204020204" pitchFamily="34" charset="-122"/>
                <a:sym typeface="+mn-ea"/>
              </a:rPr>
              <a:t>对进食激活质子泵的依赖</a:t>
            </a:r>
            <a:endParaRPr lang="en-US" altLang="zh-CN" sz="1400" b="1" dirty="0">
              <a:solidFill>
                <a:schemeClr val="accent1"/>
              </a:solidFill>
              <a:latin typeface="Arial" panose="020B0604020202020204" pitchFamily="34" charset="0"/>
              <a:ea typeface="微软雅黑" panose="020B0503020204020204" pitchFamily="34" charset="-122"/>
              <a:sym typeface="+mn-ea"/>
            </a:endParaRPr>
          </a:p>
          <a:p>
            <a:pPr marL="800100" lvl="1" indent="-342900">
              <a:lnSpc>
                <a:spcPct val="200000"/>
              </a:lnSpc>
              <a:buFont typeface="+mj-lt"/>
              <a:buAutoNum type="arabicPeriod"/>
            </a:pPr>
            <a:r>
              <a:rPr lang="zh-CN" altLang="en-US" sz="14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sym typeface="+mn-ea"/>
              </a:rPr>
              <a:t>以上创新，</a:t>
            </a:r>
            <a:r>
              <a:rPr lang="zh-CN" sz="14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无法通过</a:t>
            </a:r>
            <a:r>
              <a:rPr lang="zh-CN" altLang="en-US" sz="14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艾司奥美拉唑镁</a:t>
            </a:r>
            <a:r>
              <a:rPr lang="zh-CN" sz="14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rPr>
              <a:t>肠溶制剂和碳酸氢钠制剂联用实现</a:t>
            </a:r>
            <a:endParaRPr lang="zh-CN" altLang="en-US" sz="1400" b="1" dirty="0">
              <a:solidFill>
                <a:schemeClr val="accent1"/>
              </a:solidFill>
              <a:latin typeface="Arial" panose="020B0604020202020204" pitchFamily="34" charset="0"/>
              <a:ea typeface="微软雅黑" panose="020B0503020204020204" pitchFamily="34" charset="-122"/>
              <a:cs typeface="Times New Roman" panose="02020603050405020304" pitchFamily="18" charset="0"/>
            </a:endParaRPr>
          </a:p>
        </p:txBody>
      </p:sp>
      <p:sp>
        <p:nvSpPr>
          <p:cNvPr id="4" name="文本框 3"/>
          <p:cNvSpPr txBox="1"/>
          <p:nvPr/>
        </p:nvSpPr>
        <p:spPr>
          <a:xfrm>
            <a:off x="6293300" y="1844831"/>
            <a:ext cx="5445072" cy="4576702"/>
          </a:xfrm>
          <a:prstGeom prst="rect">
            <a:avLst/>
          </a:prstGeom>
          <a:noFill/>
          <a:ln w="9525">
            <a:solidFill>
              <a:schemeClr val="accent1"/>
            </a:solidFill>
          </a:ln>
        </p:spPr>
        <p:txBody>
          <a:bodyPr wrap="square">
            <a:noAutofit/>
          </a:bodyPr>
          <a:lstStyle/>
          <a:p>
            <a:pPr marL="342900" indent="-342900" fontAlgn="auto">
              <a:lnSpc>
                <a:spcPct val="20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应用</a:t>
            </a:r>
            <a:endParaRPr lang="en-US" altLang="zh-CN" sz="1600" b="1" dirty="0">
              <a:latin typeface="Arial" panose="020B0604020202020204" pitchFamily="34" charset="0"/>
              <a:ea typeface="微软雅黑" panose="020B0503020204020204" pitchFamily="34" charset="-122"/>
            </a:endParaRPr>
          </a:p>
          <a:p>
            <a:pPr fontAlgn="auto">
              <a:lnSpc>
                <a:spcPct val="150000"/>
              </a:lnSpc>
            </a:pPr>
            <a:r>
              <a:rPr lang="zh-CN" altLang="en-US" sz="1600" dirty="0">
                <a:latin typeface="Arial" panose="020B0604020202020204" pitchFamily="34" charset="0"/>
                <a:ea typeface="微软雅黑" panose="020B0503020204020204" pitchFamily="34" charset="-122"/>
                <a:sym typeface="+mn-ea"/>
              </a:rPr>
              <a:t>艾司奥美拉唑镁碳酸氢钠胶囊</a:t>
            </a:r>
            <a:r>
              <a:rPr lang="zh-CN" altLang="en-US" sz="1600" b="1" dirty="0">
                <a:solidFill>
                  <a:schemeClr val="accent1"/>
                </a:solidFill>
                <a:latin typeface="Arial" panose="020B0604020202020204" pitchFamily="34" charset="0"/>
                <a:ea typeface="微软雅黑" panose="020B0503020204020204" pitchFamily="34" charset="-122"/>
                <a:sym typeface="+mn-ea"/>
              </a:rPr>
              <a:t>胃内直接释放快速起效、作用持久、且服用时间更自由</a:t>
            </a:r>
            <a:endParaRPr lang="en-US" altLang="zh-CN" sz="1600" b="1" dirty="0">
              <a:latin typeface="Arial" panose="020B0604020202020204" pitchFamily="34" charset="0"/>
              <a:ea typeface="微软雅黑" panose="020B0503020204020204" pitchFamily="34" charset="-122"/>
              <a:cs typeface="Times New Roman" panose="02020603050405020304" pitchFamily="18" charset="0"/>
            </a:endParaRPr>
          </a:p>
          <a:p>
            <a:pPr marL="800100" lvl="1" indent="-342900" algn="just">
              <a:lnSpc>
                <a:spcPct val="150000"/>
              </a:lnSpc>
              <a:buFont typeface="+mj-lt"/>
              <a:buAutoNum type="arabicPeriod"/>
            </a:pPr>
            <a:r>
              <a:rPr lang="zh-CN" altLang="en-US" sz="1400" b="1" dirty="0">
                <a:solidFill>
                  <a:srgbClr val="912C8D"/>
                </a:solidFill>
                <a:highlight>
                  <a:srgbClr val="FFFFFF"/>
                </a:highlight>
                <a:latin typeface="Arial" panose="020B0604020202020204" pitchFamily="34" charset="0"/>
                <a:ea typeface="微软雅黑" panose="020B0503020204020204" pitchFamily="34" charset="-122"/>
                <a:sym typeface="+mn-ea"/>
              </a:rPr>
              <a:t>起效更快速</a:t>
            </a:r>
            <a:r>
              <a:rPr lang="zh-CN" altLang="en-US" sz="1400" dirty="0">
                <a:solidFill>
                  <a:srgbClr val="912C8D"/>
                </a:solidFill>
                <a:highlight>
                  <a:srgbClr val="FFFFFF"/>
                </a:highlight>
                <a:latin typeface="Arial" panose="020B0604020202020204" pitchFamily="34" charset="0"/>
                <a:ea typeface="微软雅黑" panose="020B0503020204020204" pitchFamily="34" charset="-122"/>
                <a:sym typeface="+mn-ea"/>
              </a:rPr>
              <a:t>，</a:t>
            </a:r>
            <a:r>
              <a:rPr lang="zh-CN" altLang="en-US" sz="1400" dirty="0">
                <a:highlight>
                  <a:srgbClr val="FFFFFF"/>
                </a:highlight>
                <a:latin typeface="Arial" panose="020B0604020202020204" pitchFamily="34" charset="0"/>
                <a:ea typeface="微软雅黑" panose="020B0503020204020204" pitchFamily="34" charset="-122"/>
                <a:sym typeface="+mn-ea"/>
              </a:rPr>
              <a:t>及时缓解和持久控制患者急性症状，克服对症治疗通常伴随的酸反跳</a:t>
            </a:r>
            <a:endParaRPr lang="en-US" altLang="zh-CN" sz="1400" dirty="0">
              <a:highlight>
                <a:srgbClr val="FFFFFF"/>
              </a:highlight>
              <a:latin typeface="Arial" panose="020B0604020202020204" pitchFamily="34" charset="0"/>
              <a:ea typeface="微软雅黑" panose="020B0503020204020204" pitchFamily="34" charset="-122"/>
              <a:sym typeface="+mn-ea"/>
            </a:endParaRPr>
          </a:p>
          <a:p>
            <a:pPr marL="800100" lvl="1" indent="-342900" algn="just">
              <a:lnSpc>
                <a:spcPct val="150000"/>
              </a:lnSpc>
              <a:buFont typeface="+mj-lt"/>
              <a:buAutoNum type="arabicPeriod"/>
            </a:pPr>
            <a:r>
              <a:rPr lang="zh-CN" altLang="en-US" sz="1400" b="1" dirty="0">
                <a:solidFill>
                  <a:schemeClr val="accent1"/>
                </a:solidFill>
                <a:highlight>
                  <a:srgbClr val="FFFFFF"/>
                </a:highlight>
                <a:latin typeface="Arial" panose="020B0604020202020204" pitchFamily="34" charset="0"/>
                <a:ea typeface="微软雅黑" panose="020B0503020204020204" pitchFamily="34" charset="-122"/>
                <a:sym typeface="+mn-ea"/>
              </a:rPr>
              <a:t>按需治疗，不需进食激活质子泵的配合，服用更便捷</a:t>
            </a:r>
            <a:r>
              <a:rPr lang="zh-CN" altLang="en-US" sz="1400" dirty="0">
                <a:solidFill>
                  <a:schemeClr val="tx1"/>
                </a:solidFill>
                <a:highlight>
                  <a:srgbClr val="FFFFFF"/>
                </a:highlight>
                <a:latin typeface="Arial" panose="020B0604020202020204" pitchFamily="34" charset="0"/>
                <a:ea typeface="微软雅黑" panose="020B0503020204020204" pitchFamily="34" charset="-122"/>
                <a:sym typeface="+mn-ea"/>
              </a:rPr>
              <a:t>，临睡前使用，</a:t>
            </a:r>
            <a:r>
              <a:rPr lang="zh-CN" altLang="en-US" sz="1400" dirty="0">
                <a:highlight>
                  <a:srgbClr val="FFFFFF"/>
                </a:highlight>
                <a:latin typeface="Arial" panose="020B0604020202020204" pitchFamily="34" charset="0"/>
                <a:ea typeface="微软雅黑" panose="020B0503020204020204" pitchFamily="34" charset="-122"/>
                <a:sym typeface="+mn-ea"/>
              </a:rPr>
              <a:t>更好控制夜间酸突破症状；及时补服更好根除</a:t>
            </a:r>
            <a:r>
              <a:rPr lang="en-US" altLang="zh-CN" sz="1400" dirty="0">
                <a:highlight>
                  <a:srgbClr val="FFFFFF"/>
                </a:highlight>
                <a:latin typeface="Arial" panose="020B0604020202020204" pitchFamily="34" charset="0"/>
                <a:ea typeface="微软雅黑" panose="020B0503020204020204" pitchFamily="34" charset="-122"/>
                <a:sym typeface="+mn-ea"/>
              </a:rPr>
              <a:t>HP</a:t>
            </a:r>
            <a:r>
              <a:rPr lang="zh-CN" altLang="en-US" sz="1400" dirty="0">
                <a:highlight>
                  <a:srgbClr val="FFFFFF"/>
                </a:highlight>
                <a:latin typeface="Arial" panose="020B0604020202020204" pitchFamily="34" charset="0"/>
                <a:ea typeface="微软雅黑" panose="020B0503020204020204" pitchFamily="34" charset="-122"/>
                <a:sym typeface="+mn-ea"/>
              </a:rPr>
              <a:t>等</a:t>
            </a:r>
            <a:endParaRPr lang="en-US" altLang="zh-CN" sz="1400" dirty="0">
              <a:highlight>
                <a:srgbClr val="FFFFFF"/>
              </a:highlight>
              <a:latin typeface="Arial" panose="020B0604020202020204" pitchFamily="34" charset="0"/>
              <a:ea typeface="微软雅黑" panose="020B0503020204020204" pitchFamily="34" charset="-122"/>
              <a:sym typeface="+mn-ea"/>
            </a:endParaRPr>
          </a:p>
          <a:p>
            <a:pPr marL="800100" lvl="1" indent="-342900" algn="just">
              <a:lnSpc>
                <a:spcPct val="150000"/>
              </a:lnSpc>
              <a:buFont typeface="+mj-lt"/>
              <a:buAutoNum type="arabicPeriod"/>
            </a:pPr>
            <a:r>
              <a:rPr lang="zh-CN" altLang="en-US" sz="1400" b="1" dirty="0">
                <a:solidFill>
                  <a:srgbClr val="912C8D"/>
                </a:solidFill>
                <a:highlight>
                  <a:srgbClr val="FFFFFF"/>
                </a:highlight>
                <a:latin typeface="Arial" panose="020B0604020202020204" pitchFamily="34" charset="0"/>
                <a:ea typeface="微软雅黑" panose="020B0503020204020204" pitchFamily="34" charset="-122"/>
                <a:sym typeface="+mn-ea"/>
              </a:rPr>
              <a:t>应用更广泛，同时</a:t>
            </a:r>
            <a:r>
              <a:rPr lang="zh-CN" altLang="en-US" sz="1400" b="1" dirty="0">
                <a:solidFill>
                  <a:srgbClr val="912C8D"/>
                </a:solidFill>
                <a:latin typeface="Arial" panose="020B0604020202020204" pitchFamily="34" charset="0"/>
                <a:ea typeface="微软雅黑" panose="020B0503020204020204" pitchFamily="34" charset="-122"/>
                <a:sym typeface="+mn-ea"/>
              </a:rPr>
              <a:t>适用适应人群中胃排空障碍和肠道吸收面积减少等特殊患者</a:t>
            </a:r>
            <a:endParaRPr lang="en-US" altLang="zh-CN" sz="1400" b="1" dirty="0">
              <a:solidFill>
                <a:srgbClr val="912C8D"/>
              </a:solidFill>
              <a:latin typeface="Arial" panose="020B0604020202020204" pitchFamily="34" charset="0"/>
              <a:ea typeface="微软雅黑" panose="020B0503020204020204" pitchFamily="34" charset="-122"/>
              <a:cs typeface="Times New Roman" panose="02020603050405020304" pitchFamily="18" charset="0"/>
              <a:sym typeface="+mn-ea"/>
            </a:endParaRPr>
          </a:p>
          <a:p>
            <a:pPr fontAlgn="auto">
              <a:lnSpc>
                <a:spcPct val="200000"/>
              </a:lnSpc>
            </a:pPr>
            <a:endParaRPr lang="zh-CN" sz="1600" b="0" dirty="0">
              <a:latin typeface="Arial" panose="020B0604020202020204" pitchFamily="34" charset="0"/>
              <a:ea typeface="微软雅黑" panose="020B0503020204020204" pitchFamily="34" charset="-122"/>
            </a:endParaRPr>
          </a:p>
        </p:txBody>
      </p:sp>
      <p:sp>
        <p:nvSpPr>
          <p:cNvPr id="6" name="文本框 5"/>
          <p:cNvSpPr txBox="1"/>
          <p:nvPr/>
        </p:nvSpPr>
        <p:spPr>
          <a:xfrm>
            <a:off x="650929" y="1062882"/>
            <a:ext cx="11087443" cy="737235"/>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zh-CN" altLang="en-US" sz="2800" b="1" dirty="0">
                <a:solidFill>
                  <a:schemeClr val="accent1"/>
                </a:solidFill>
                <a:latin typeface="Arial" panose="020B0604020202020204" pitchFamily="34" charset="0"/>
                <a:ea typeface="微软雅黑" panose="020B0503020204020204" pitchFamily="34" charset="-122"/>
              </a:rPr>
              <a:t>“质子泵激活</a:t>
            </a:r>
            <a:r>
              <a:rPr lang="en-US" altLang="zh-CN" sz="2800" b="1" dirty="0">
                <a:solidFill>
                  <a:schemeClr val="accent1"/>
                </a:solidFill>
                <a:latin typeface="Arial" panose="020B0604020202020204" pitchFamily="34" charset="0"/>
                <a:ea typeface="微软雅黑" panose="020B0503020204020204" pitchFamily="34" charset="-122"/>
              </a:rPr>
              <a:t>—</a:t>
            </a:r>
            <a:r>
              <a:rPr lang="zh-CN" altLang="en-US" sz="2800" b="1" dirty="0">
                <a:solidFill>
                  <a:schemeClr val="accent1"/>
                </a:solidFill>
                <a:latin typeface="Arial" panose="020B0604020202020204" pitchFamily="34" charset="0"/>
                <a:ea typeface="微软雅黑" panose="020B0503020204020204" pitchFamily="34" charset="-122"/>
              </a:rPr>
              <a:t>药物达峰起效”时间同步机制</a:t>
            </a:r>
            <a:r>
              <a:rPr lang="zh-CN" altLang="en-US" sz="2800" b="1" dirty="0">
                <a:latin typeface="Arial" panose="020B0604020202020204" pitchFamily="34" charset="0"/>
                <a:ea typeface="微软雅黑" panose="020B0503020204020204" pitchFamily="34" charset="-122"/>
              </a:rPr>
              <a:t>，协同增效</a:t>
            </a:r>
            <a:endParaRPr lang="en-US" altLang="zh-CN" sz="2800" b="1" dirty="0">
              <a:latin typeface="Arial" panose="020B0604020202020204" pitchFamily="34" charset="0"/>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05 </a:t>
            </a:r>
            <a:r>
              <a:rPr lang="zh-CN" altLang="en-US" sz="3000" b="1" dirty="0">
                <a:solidFill>
                  <a:schemeClr val="bg1"/>
                </a:solidFill>
                <a:latin typeface="Arial" panose="020B0604020202020204" pitchFamily="34" charset="0"/>
                <a:ea typeface="微软雅黑" panose="020B0503020204020204" pitchFamily="34" charset="-122"/>
                <a:sym typeface="+mn-ea"/>
              </a:rPr>
              <a:t>公平性</a:t>
            </a:r>
          </a:p>
        </p:txBody>
      </p:sp>
      <p:sp>
        <p:nvSpPr>
          <p:cNvPr id="10" name="文本框 9" descr="7b0a20202020227461726765744964223a202270726f636573734f6e6c696e6554657874426f78220a7d0a"/>
          <p:cNvSpPr txBox="1"/>
          <p:nvPr/>
        </p:nvSpPr>
        <p:spPr>
          <a:xfrm>
            <a:off x="452571" y="788173"/>
            <a:ext cx="11264151" cy="3684142"/>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285750" indent="-285750" fontAlgn="auto">
              <a:lnSpc>
                <a:spcPct val="200000"/>
              </a:lnSpc>
              <a:spcBef>
                <a:spcPts val="600"/>
              </a:spcBef>
              <a:buFont typeface="Wingdings" panose="05000000000000000000" pitchFamily="2" charset="2"/>
              <a:buChar char="n"/>
            </a:pPr>
            <a:r>
              <a:rPr lang="zh-CN" altLang="en-US" b="1" dirty="0">
                <a:solidFill>
                  <a:schemeClr val="accent1"/>
                </a:solidFill>
                <a:latin typeface="Arial" panose="020B0604020202020204" pitchFamily="34" charset="0"/>
                <a:ea typeface="微软雅黑" panose="020B0503020204020204" pitchFamily="34" charset="-122"/>
                <a:sym typeface="+mn-ea"/>
              </a:rPr>
              <a:t>弥补目录短板</a:t>
            </a:r>
            <a:endParaRPr lang="en-US" altLang="zh-CN" b="1" dirty="0">
              <a:solidFill>
                <a:schemeClr val="accent1"/>
              </a:solidFill>
              <a:latin typeface="Arial" panose="020B0604020202020204" pitchFamily="34" charset="0"/>
              <a:ea typeface="微软雅黑" panose="020B0503020204020204" pitchFamily="34" charset="-122"/>
              <a:sym typeface="+mn-ea"/>
            </a:endParaRPr>
          </a:p>
          <a:p>
            <a:pPr marL="342900" indent="-342900">
              <a:lnSpc>
                <a:spcPct val="200000"/>
              </a:lnSpc>
              <a:buFont typeface="+mj-lt"/>
              <a:buAutoNum type="arabicPeriod"/>
            </a:pPr>
            <a:r>
              <a:rPr lang="zh-CN" altLang="en-US" sz="1600" b="1" dirty="0">
                <a:solidFill>
                  <a:schemeClr val="accent1"/>
                </a:solidFill>
                <a:latin typeface="Arial" panose="020B0604020202020204" pitchFamily="34" charset="0"/>
                <a:ea typeface="微软雅黑" panose="020B0503020204020204" pitchFamily="34" charset="-122"/>
                <a:cs typeface="微软雅黑" panose="020B0503020204020204" pitchFamily="34" charset="-122"/>
                <a:sym typeface="+mn-ea"/>
              </a:rPr>
              <a:t>复方胃溶速释剂型，具有更短的Tmax，起效更快速</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Arial" panose="020B0604020202020204" pitchFamily="34" charset="0"/>
                <a:ea typeface="微软雅黑" panose="020B0503020204020204" pitchFamily="34" charset="-122"/>
              </a:rPr>
              <a:t>弥补</a:t>
            </a:r>
            <a:r>
              <a:rPr lang="en-US" altLang="zh-CN" sz="1400" dirty="0">
                <a:solidFill>
                  <a:schemeClr val="tx1"/>
                </a:solidFill>
                <a:latin typeface="Arial" panose="020B0604020202020204" pitchFamily="34" charset="0"/>
                <a:ea typeface="微软雅黑" panose="020B0503020204020204" pitchFamily="34" charset="-122"/>
              </a:rPr>
              <a:t>PPI</a:t>
            </a:r>
            <a:r>
              <a:rPr lang="zh-CN" altLang="en-US" sz="1400" dirty="0">
                <a:solidFill>
                  <a:schemeClr val="tx1"/>
                </a:solidFill>
                <a:latin typeface="Arial" panose="020B0604020202020204" pitchFamily="34" charset="0"/>
                <a:ea typeface="微软雅黑" panose="020B0503020204020204" pitchFamily="34" charset="-122"/>
              </a:rPr>
              <a:t>肠溶制剂起效慢短板，特别适合急需改善症状患者，且不会出现对症治疗通常伴随的</a:t>
            </a:r>
            <a:r>
              <a:rPr lang="zh-CN" altLang="en-US" sz="1600" b="1" dirty="0">
                <a:solidFill>
                  <a:schemeClr val="accent1"/>
                </a:solidFill>
                <a:latin typeface="Arial" panose="020B0604020202020204" pitchFamily="34" charset="0"/>
                <a:ea typeface="微软雅黑" panose="020B0503020204020204" pitchFamily="34" charset="-122"/>
              </a:rPr>
              <a:t>酸反跳</a:t>
            </a:r>
            <a:endParaRPr lang="en-US" altLang="zh-CN" sz="1400" b="1" dirty="0">
              <a:solidFill>
                <a:schemeClr val="accent1"/>
              </a:solidFill>
              <a:latin typeface="Arial" panose="020B0604020202020204" pitchFamily="34" charset="0"/>
              <a:ea typeface="微软雅黑" panose="020B0503020204020204" pitchFamily="34" charset="-122"/>
            </a:endParaRPr>
          </a:p>
          <a:p>
            <a:pPr marL="342900" indent="-342900">
              <a:lnSpc>
                <a:spcPct val="200000"/>
              </a:lnSpc>
              <a:buFont typeface="+mj-lt"/>
              <a:buAutoNum type="arabicPeriod"/>
            </a:pPr>
            <a:r>
              <a:rPr lang="zh-CN" altLang="en-US" sz="1600" b="1" dirty="0">
                <a:solidFill>
                  <a:schemeClr val="accent1"/>
                </a:solidFill>
                <a:latin typeface="Arial" panose="020B0604020202020204" pitchFamily="34" charset="0"/>
                <a:ea typeface="微软雅黑" panose="020B0503020204020204" pitchFamily="34" charset="-122"/>
              </a:rPr>
              <a:t>按需治疗，不依赖餐食刺激激活静息质子泵，服用更便捷</a:t>
            </a:r>
            <a:r>
              <a:rPr lang="zh-CN" altLang="en-US" sz="1400" dirty="0">
                <a:solidFill>
                  <a:schemeClr val="tx1"/>
                </a:solidFill>
                <a:latin typeface="Arial" panose="020B0604020202020204" pitchFamily="34" charset="0"/>
                <a:ea typeface="微软雅黑" panose="020B0503020204020204" pitchFamily="34" charset="-122"/>
              </a:rPr>
              <a:t>：弥补</a:t>
            </a:r>
            <a:r>
              <a:rPr lang="en-US" altLang="zh-CN" sz="1400" dirty="0">
                <a:solidFill>
                  <a:schemeClr val="tx1"/>
                </a:solidFill>
                <a:latin typeface="Arial" panose="020B0604020202020204" pitchFamily="34" charset="0"/>
                <a:ea typeface="微软雅黑" panose="020B0503020204020204" pitchFamily="34" charset="-122"/>
              </a:rPr>
              <a:t>PPI</a:t>
            </a:r>
            <a:r>
              <a:rPr lang="zh-CN" altLang="en-US" sz="1400" dirty="0">
                <a:solidFill>
                  <a:schemeClr val="tx1"/>
                </a:solidFill>
                <a:latin typeface="Arial" panose="020B0604020202020204" pitchFamily="34" charset="0"/>
                <a:ea typeface="微软雅黑" panose="020B0503020204020204" pitchFamily="34" charset="-122"/>
              </a:rPr>
              <a:t>肠溶制剂服药依从差的短板，按需治疗，更好控制临床症状；睡前服用，</a:t>
            </a:r>
            <a:r>
              <a:rPr lang="zh-CN" altLang="en-US" sz="1400" dirty="0">
                <a:solidFill>
                  <a:schemeClr val="tx1"/>
                </a:solidFill>
                <a:latin typeface="Arial" panose="020B0604020202020204" pitchFamily="34" charset="0"/>
                <a:ea typeface="微软雅黑" panose="020B0503020204020204" pitchFamily="34" charset="-122"/>
                <a:sym typeface="+mn-ea"/>
              </a:rPr>
              <a:t>更好控制</a:t>
            </a:r>
            <a:r>
              <a:rPr lang="zh-CN" altLang="en-US" sz="1600" b="1" dirty="0">
                <a:solidFill>
                  <a:schemeClr val="accent1"/>
                </a:solidFill>
                <a:latin typeface="Arial" panose="020B0604020202020204" pitchFamily="34" charset="0"/>
                <a:ea typeface="微软雅黑" panose="020B0503020204020204" pitchFamily="34" charset="-122"/>
                <a:sym typeface="+mn-ea"/>
              </a:rPr>
              <a:t>夜间酸突破</a:t>
            </a:r>
            <a:r>
              <a:rPr lang="zh-CN" altLang="en-US" sz="1400" dirty="0">
                <a:solidFill>
                  <a:schemeClr val="tx1"/>
                </a:solidFill>
                <a:latin typeface="Arial" panose="020B0604020202020204" pitchFamily="34" charset="0"/>
                <a:ea typeface="微软雅黑" panose="020B0503020204020204" pitchFamily="34" charset="-122"/>
                <a:sym typeface="+mn-ea"/>
              </a:rPr>
              <a:t>症状；及时补服，提高依从性，更好协同根除幽门螺杆菌感染</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200000"/>
              </a:lnSpc>
              <a:buFont typeface="+mj-lt"/>
              <a:buAutoNum type="arabicPeriod"/>
            </a:pPr>
            <a:r>
              <a:rPr lang="zh-CN" altLang="zh-CN" sz="1600" b="1" dirty="0">
                <a:solidFill>
                  <a:schemeClr val="accent1"/>
                </a:solidFill>
                <a:latin typeface="Arial" panose="020B0604020202020204" pitchFamily="34" charset="0"/>
                <a:ea typeface="微软雅黑" panose="020B0503020204020204" pitchFamily="34" charset="-122"/>
              </a:rPr>
              <a:t>胃内</a:t>
            </a:r>
            <a:r>
              <a:rPr lang="zh-CN" altLang="en-US" sz="1600" b="1" dirty="0">
                <a:solidFill>
                  <a:schemeClr val="accent1"/>
                </a:solidFill>
                <a:latin typeface="Arial" panose="020B0604020202020204" pitchFamily="34" charset="0"/>
                <a:ea typeface="微软雅黑" panose="020B0503020204020204" pitchFamily="34" charset="-122"/>
              </a:rPr>
              <a:t>直接</a:t>
            </a:r>
            <a:r>
              <a:rPr lang="zh-CN" altLang="zh-CN" sz="1600" b="1" dirty="0">
                <a:solidFill>
                  <a:schemeClr val="accent1"/>
                </a:solidFill>
                <a:latin typeface="Arial" panose="020B0604020202020204" pitchFamily="34" charset="0"/>
                <a:ea typeface="微软雅黑" panose="020B0503020204020204" pitchFamily="34" charset="-122"/>
              </a:rPr>
              <a:t>释放</a:t>
            </a:r>
            <a:r>
              <a:rPr lang="zh-CN" altLang="en-US" sz="1600" b="1" dirty="0">
                <a:solidFill>
                  <a:schemeClr val="accent1"/>
                </a:solidFill>
                <a:latin typeface="Arial" panose="020B0604020202020204" pitchFamily="34" charset="0"/>
                <a:ea typeface="微软雅黑" panose="020B0503020204020204" pitchFamily="34" charset="-122"/>
              </a:rPr>
              <a:t>吸收，应用更广泛</a:t>
            </a:r>
            <a:r>
              <a:rPr lang="zh-CN" altLang="en-US" sz="1400" dirty="0">
                <a:solidFill>
                  <a:schemeClr val="tx1"/>
                </a:solidFill>
                <a:latin typeface="Arial" panose="020B0604020202020204" pitchFamily="34" charset="0"/>
                <a:ea typeface="微软雅黑" panose="020B0503020204020204" pitchFamily="34" charset="-122"/>
              </a:rPr>
              <a:t>：适用于适应症人群中伴有胃排空功能障碍或肠道吸收面积减少（如胃轻瘫、幽门梗阻、短肠综合征等）的特殊患者</a:t>
            </a:r>
            <a:endParaRPr lang="zh-CN" altLang="en-US" sz="1600" b="1" dirty="0">
              <a:solidFill>
                <a:schemeClr val="tx1"/>
              </a:solidFill>
              <a:latin typeface="Arial" panose="020B0604020202020204" pitchFamily="34" charset="0"/>
              <a:ea typeface="微软雅黑" panose="020B0503020204020204" pitchFamily="34" charset="-122"/>
            </a:endParaRPr>
          </a:p>
        </p:txBody>
      </p:sp>
      <p:sp>
        <p:nvSpPr>
          <p:cNvPr id="4" name="文本框 3" descr="7b0a20202020227461726765744964223a202270726f636573734f6e6c696e6554657874426f78220a7d0a"/>
          <p:cNvSpPr txBox="1"/>
          <p:nvPr/>
        </p:nvSpPr>
        <p:spPr>
          <a:xfrm>
            <a:off x="475276" y="4523068"/>
            <a:ext cx="3600238" cy="177499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chemeClr val="accent1"/>
                </a:solidFill>
                <a:latin typeface="Arial" panose="020B0604020202020204" pitchFamily="34" charset="0"/>
                <a:ea typeface="微软雅黑" panose="020B0503020204020204" pitchFamily="34" charset="-122"/>
              </a:rPr>
              <a:t>符合“保基本”原则</a:t>
            </a:r>
            <a:r>
              <a:rPr lang="zh-CN" altLang="en-US" sz="1400" b="1" dirty="0">
                <a:solidFill>
                  <a:schemeClr val="tx1"/>
                </a:solidFill>
                <a:latin typeface="Arial" panose="020B0604020202020204" pitchFamily="34" charset="0"/>
                <a:ea typeface="微软雅黑" panose="020B0503020204020204" pitchFamily="34" charset="-122"/>
              </a:rPr>
              <a:t>：</a:t>
            </a:r>
            <a:r>
              <a:rPr lang="zh-CN" altLang="zh-CN"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治疗费用</a:t>
            </a:r>
            <a:r>
              <a:rPr lang="zh-CN" altLang="en-US"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和更优疗效，比价</a:t>
            </a:r>
            <a:r>
              <a:rPr lang="zh-CN" altLang="zh-CN"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合理</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，能</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更好</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保障参保患者基本医疗需求，缓解疾病给患者及其家庭带来的经济负担</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4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400" b="1" dirty="0">
              <a:solidFill>
                <a:schemeClr val="tx1"/>
              </a:solidFill>
              <a:latin typeface="Arial" panose="020B0604020202020204" pitchFamily="34" charset="0"/>
              <a:ea typeface="微软雅黑" panose="020B0503020204020204" pitchFamily="34" charset="-122"/>
            </a:endParaRPr>
          </a:p>
        </p:txBody>
      </p:sp>
      <p:sp>
        <p:nvSpPr>
          <p:cNvPr id="5" name="文本框 4" descr="7b0a20202020227461726765744964223a202270726f636573734f6e6c696e6554657874426f78220a7d0a"/>
          <p:cNvSpPr txBox="1"/>
          <p:nvPr/>
        </p:nvSpPr>
        <p:spPr>
          <a:xfrm>
            <a:off x="4295880" y="4523068"/>
            <a:ext cx="3735246" cy="177499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chemeClr val="accent1"/>
                </a:solidFill>
                <a:latin typeface="Arial" panose="020B0604020202020204" pitchFamily="34" charset="0"/>
                <a:ea typeface="微软雅黑" panose="020B0503020204020204" pitchFamily="34" charset="-122"/>
              </a:rPr>
              <a:t>对公共健康影响积极</a:t>
            </a:r>
            <a:r>
              <a:rPr lang="zh-CN" altLang="en-US" sz="1100" b="1" dirty="0">
                <a:solidFill>
                  <a:schemeClr val="tx1"/>
                </a:solidFill>
                <a:latin typeface="Arial" panose="020B0604020202020204" pitchFamily="34" charset="0"/>
                <a:ea typeface="微软雅黑" panose="020B0503020204020204" pitchFamily="34" charset="-122"/>
              </a:rPr>
              <a:t>：</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按需</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治疗</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更好解决</a:t>
            </a:r>
            <a:r>
              <a:rPr lang="zh-CN" altLang="zh-CN"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酸反跳</a:t>
            </a:r>
            <a:r>
              <a:rPr lang="zh-CN" altLang="en-US"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和</a:t>
            </a:r>
            <a:r>
              <a:rPr lang="zh-CN" altLang="zh-CN" sz="1400" b="1"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夜间酸突破治疗难点</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；及时补服，减少复发，提高</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依从</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性，</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从而</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改善患者生活质量和降低公共健康负担</a:t>
            </a:r>
            <a:endParaRPr lang="en-US" altLang="zh-CN" sz="1400" dirty="0">
              <a:solidFill>
                <a:schemeClr val="tx1"/>
              </a:solidFill>
              <a:latin typeface="Arial" panose="020B0604020202020204" pitchFamily="34" charset="0"/>
              <a:ea typeface="微软雅黑" panose="020B0503020204020204" pitchFamily="34" charset="-122"/>
            </a:endParaRPr>
          </a:p>
          <a:p>
            <a:pPr>
              <a:lnSpc>
                <a:spcPct val="150000"/>
              </a:lnSpc>
            </a:pPr>
            <a:endParaRPr lang="en-US" altLang="zh-CN" sz="11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1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100" b="1" dirty="0">
              <a:solidFill>
                <a:schemeClr val="tx1"/>
              </a:solidFill>
              <a:latin typeface="Arial" panose="020B0604020202020204" pitchFamily="34" charset="0"/>
              <a:ea typeface="微软雅黑" panose="020B0503020204020204" pitchFamily="34" charset="-122"/>
            </a:endParaRPr>
          </a:p>
        </p:txBody>
      </p:sp>
      <p:sp>
        <p:nvSpPr>
          <p:cNvPr id="6" name="文本框 5" descr="7b0a20202020227461726765744964223a202270726f636573734f6e6c696e6554657874426f78220a7d0a"/>
          <p:cNvSpPr txBox="1"/>
          <p:nvPr/>
        </p:nvSpPr>
        <p:spPr>
          <a:xfrm>
            <a:off x="8116484" y="4523068"/>
            <a:ext cx="3600238" cy="177499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chemeClr val="accent1"/>
                </a:solidFill>
                <a:latin typeface="Arial" panose="020B0604020202020204" pitchFamily="34" charset="0"/>
                <a:ea typeface="微软雅黑" panose="020B0503020204020204" pitchFamily="34" charset="-122"/>
              </a:rPr>
              <a:t>临床管理难度低</a:t>
            </a:r>
            <a:r>
              <a:rPr lang="zh-CN" altLang="en-US" sz="1400" b="1" dirty="0">
                <a:solidFill>
                  <a:schemeClr val="tx1"/>
                </a:solidFill>
                <a:latin typeface="Arial" panose="020B0604020202020204" pitchFamily="34" charset="0"/>
                <a:ea typeface="微软雅黑" panose="020B0503020204020204" pitchFamily="34" charset="-122"/>
              </a:rPr>
              <a:t>：</a:t>
            </a:r>
            <a:r>
              <a:rPr lang="zh-CN" altLang="en-US" sz="1400" dirty="0">
                <a:solidFill>
                  <a:schemeClr val="tx1"/>
                </a:solidFill>
                <a:latin typeface="Arial" panose="020B0604020202020204" pitchFamily="34" charset="0"/>
                <a:ea typeface="微软雅黑" panose="020B0503020204020204" pitchFamily="34" charset="-122"/>
              </a:rPr>
              <a:t>用药安全有效；</a:t>
            </a:r>
            <a:r>
              <a:rPr lang="zh-CN" altLang="en-US" sz="1400" b="1" dirty="0">
                <a:solidFill>
                  <a:schemeClr val="accent1"/>
                </a:solidFill>
                <a:latin typeface="Arial" panose="020B0604020202020204" pitchFamily="34" charset="0"/>
                <a:ea typeface="微软雅黑" panose="020B0503020204020204" pitchFamily="34" charset="-122"/>
              </a:rPr>
              <a:t>可按需使用</a:t>
            </a:r>
            <a:r>
              <a:rPr lang="zh-CN" altLang="en-US" sz="1400" dirty="0">
                <a:solidFill>
                  <a:schemeClr val="tx1"/>
                </a:solidFill>
                <a:latin typeface="Arial" panose="020B0604020202020204" pitchFamily="34" charset="0"/>
                <a:ea typeface="微软雅黑" panose="020B0503020204020204" pitchFamily="34" charset="-122"/>
              </a:rPr>
              <a:t>，不依赖餐食，服用更便捷；起效更快速，患者依从性高</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4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400" b="1" dirty="0">
              <a:solidFill>
                <a:schemeClr val="tx1"/>
              </a:solidFill>
              <a:latin typeface="Arial" panose="020B0604020202020204" pitchFamily="34" charset="0"/>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3"/>
          </p:nvPr>
        </p:nvSpPr>
        <p:spPr/>
        <p:txBody>
          <a:bodyPr>
            <a:normAutofit/>
          </a:bodyPr>
          <a:lstStyle/>
          <a:p>
            <a:r>
              <a:rPr lang="zh-CN" altLang="en-US" sz="6000" dirty="0">
                <a:latin typeface="Arial" panose="020B0604020202020204" pitchFamily="34" charset="0"/>
                <a:ea typeface="微软雅黑" panose="020B0503020204020204" pitchFamily="34" charset="-122"/>
              </a:rPr>
              <a:t>感谢专家评审</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右箭头 16"/>
          <p:cNvSpPr/>
          <p:nvPr/>
        </p:nvSpPr>
        <p:spPr>
          <a:xfrm>
            <a:off x="2244725" y="2370455"/>
            <a:ext cx="3479165" cy="3274695"/>
          </a:xfrm>
          <a:prstGeom prst="rightArrow">
            <a:avLst/>
          </a:prstGeom>
          <a:solidFill>
            <a:schemeClr val="accent1"/>
          </a:solidFill>
        </p:spPr>
        <p:style>
          <a:lnRef idx="0">
            <a:srgbClr val="FFFFFF"/>
          </a:lnRef>
          <a:fillRef idx="1">
            <a:schemeClr val="accent5"/>
          </a:fillRef>
          <a:effectRef idx="0">
            <a:srgbClr val="FFFFFF"/>
          </a:effectRef>
          <a:fontRef idx="minor">
            <a:schemeClr val="lt1"/>
          </a:fontRef>
        </p:style>
        <p:txBody>
          <a:bodyPr rtlCol="0" anchor="ctr"/>
          <a:lstStyle/>
          <a:p>
            <a:pPr algn="ctr"/>
            <a:endParaRPr lang="zh-CN" altLang="en-US"/>
          </a:p>
        </p:txBody>
      </p:sp>
      <p:sp>
        <p:nvSpPr>
          <p:cNvPr id="19" name="文本框 18"/>
          <p:cNvSpPr txBox="1"/>
          <p:nvPr/>
        </p:nvSpPr>
        <p:spPr>
          <a:xfrm>
            <a:off x="3054985" y="3492500"/>
            <a:ext cx="1356995" cy="706755"/>
          </a:xfrm>
          <a:prstGeom prst="rect">
            <a:avLst/>
          </a:prstGeom>
          <a:noFill/>
        </p:spPr>
        <p:txBody>
          <a:bodyPr wrap="square" rtlCol="0">
            <a:spAutoFit/>
          </a:bodyPr>
          <a:lstStyle/>
          <a:p>
            <a:r>
              <a:rPr lang="zh-CN" altLang="en-US" sz="4000" b="1" dirty="0">
                <a:solidFill>
                  <a:schemeClr val="bg1">
                    <a:lumMod val="95000"/>
                  </a:schemeClr>
                </a:solidFill>
                <a:latin typeface="Arial" panose="020B0604020202020204" pitchFamily="34" charset="0"/>
                <a:ea typeface="微软雅黑" panose="020B0503020204020204" pitchFamily="34" charset="-122"/>
                <a:cs typeface="+mn-ea"/>
                <a:sym typeface="+mn-lt"/>
              </a:rPr>
              <a:t>目录</a:t>
            </a:r>
            <a:endParaRPr lang="zh-CN" altLang="en-US" sz="4000" dirty="0">
              <a:solidFill>
                <a:schemeClr val="bg1">
                  <a:lumMod val="95000"/>
                </a:schemeClr>
              </a:solidFill>
              <a:latin typeface="Arial" panose="020B0604020202020204" pitchFamily="34" charset="0"/>
              <a:ea typeface="微软雅黑" panose="020B0503020204020204" pitchFamily="34" charset="-122"/>
            </a:endParaRPr>
          </a:p>
        </p:txBody>
      </p:sp>
      <p:sp>
        <p:nvSpPr>
          <p:cNvPr id="21" name="椭圆 20"/>
          <p:cNvSpPr/>
          <p:nvPr/>
        </p:nvSpPr>
        <p:spPr>
          <a:xfrm>
            <a:off x="6534785" y="3596183"/>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2" name="椭圆 21"/>
          <p:cNvSpPr/>
          <p:nvPr/>
        </p:nvSpPr>
        <p:spPr>
          <a:xfrm>
            <a:off x="6535420" y="2895600"/>
            <a:ext cx="747395" cy="58610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HK" b="1" dirty="0">
                <a:solidFill>
                  <a:schemeClr val="bg1"/>
                </a:solidFill>
                <a:latin typeface="Arial" panose="020B0604020202020204" pitchFamily="34" charset="0"/>
                <a:ea typeface="微软雅黑" panose="020B0503020204020204" pitchFamily="34" charset="-122"/>
                <a:sym typeface="+mn-ea"/>
              </a:rPr>
              <a:t>02</a:t>
            </a:r>
            <a:endParaRPr lang="zh-CN" altLang="en-US">
              <a:latin typeface="Arial" panose="020B0604020202020204" pitchFamily="34" charset="0"/>
              <a:ea typeface="微软雅黑" panose="020B0503020204020204" pitchFamily="34" charset="-122"/>
            </a:endParaRPr>
          </a:p>
        </p:txBody>
      </p:sp>
      <p:sp>
        <p:nvSpPr>
          <p:cNvPr id="57" name="文本框 56"/>
          <p:cNvSpPr txBox="1"/>
          <p:nvPr/>
        </p:nvSpPr>
        <p:spPr>
          <a:xfrm>
            <a:off x="8418830" y="2711450"/>
            <a:ext cx="521335" cy="701675"/>
          </a:xfrm>
          <a:prstGeom prst="rect">
            <a:avLst/>
          </a:prstGeom>
          <a:noFill/>
        </p:spPr>
        <p:txBody>
          <a:bodyPr wrap="square" rtlCol="0">
            <a:noAutofit/>
          </a:bodyPr>
          <a:lstStyle/>
          <a:p>
            <a:r>
              <a:rPr lang="en-US" altLang="zh-HK" b="1" dirty="0">
                <a:solidFill>
                  <a:schemeClr val="bg1"/>
                </a:solidFill>
                <a:latin typeface="Arial" panose="020B0604020202020204" pitchFamily="34" charset="0"/>
                <a:ea typeface="微软雅黑" panose="020B0503020204020204" pitchFamily="34" charset="-122"/>
                <a:sym typeface="+mn-ea"/>
              </a:rPr>
              <a:t>02</a:t>
            </a:r>
            <a:endParaRPr lang="en-US" altLang="zh-CN">
              <a:latin typeface="Arial" panose="020B0604020202020204" pitchFamily="34" charset="0"/>
              <a:ea typeface="微软雅黑" panose="020B0503020204020204" pitchFamily="34" charset="-122"/>
            </a:endParaRPr>
          </a:p>
        </p:txBody>
      </p:sp>
      <p:sp>
        <p:nvSpPr>
          <p:cNvPr id="63" name="椭圆 62"/>
          <p:cNvSpPr/>
          <p:nvPr/>
        </p:nvSpPr>
        <p:spPr>
          <a:xfrm>
            <a:off x="6534785" y="4313733"/>
            <a:ext cx="747395" cy="58610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HK" b="1" dirty="0">
                <a:solidFill>
                  <a:schemeClr val="bg1"/>
                </a:solidFill>
                <a:latin typeface="Arial" panose="020B0604020202020204" pitchFamily="34" charset="0"/>
                <a:ea typeface="微软雅黑" panose="020B0503020204020204" pitchFamily="34" charset="-122"/>
                <a:sym typeface="+mn-ea"/>
              </a:rPr>
              <a:t>04</a:t>
            </a:r>
            <a:endParaRPr lang="zh-CN" altLang="en-US">
              <a:latin typeface="Arial" panose="020B0604020202020204" pitchFamily="34" charset="0"/>
              <a:ea typeface="微软雅黑" panose="020B0503020204020204" pitchFamily="34" charset="-122"/>
            </a:endParaRPr>
          </a:p>
        </p:txBody>
      </p:sp>
      <p:sp>
        <p:nvSpPr>
          <p:cNvPr id="66" name="椭圆 65"/>
          <p:cNvSpPr/>
          <p:nvPr/>
        </p:nvSpPr>
        <p:spPr>
          <a:xfrm>
            <a:off x="6534150" y="5031283"/>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r>
              <a:rPr lang="en-US" altLang="zh-HK" b="1" dirty="0">
                <a:solidFill>
                  <a:srgbClr val="2165AC"/>
                </a:solidFill>
                <a:latin typeface="Arial" panose="020B0604020202020204" pitchFamily="34" charset="0"/>
                <a:ea typeface="微软雅黑" panose="020B0503020204020204" pitchFamily="34" charset="-122"/>
                <a:sym typeface="+mn-ea"/>
              </a:rPr>
              <a:t>05</a:t>
            </a:r>
            <a:endParaRPr lang="zh-CN" altLang="en-US">
              <a:latin typeface="Arial" panose="020B0604020202020204" pitchFamily="34" charset="0"/>
              <a:ea typeface="微软雅黑" panose="020B0503020204020204" pitchFamily="34" charset="-122"/>
            </a:endParaRPr>
          </a:p>
        </p:txBody>
      </p:sp>
      <p:sp>
        <p:nvSpPr>
          <p:cNvPr id="68" name="文本框 67"/>
          <p:cNvSpPr txBox="1"/>
          <p:nvPr/>
        </p:nvSpPr>
        <p:spPr>
          <a:xfrm>
            <a:off x="6628765" y="3732073"/>
            <a:ext cx="652780" cy="581025"/>
          </a:xfrm>
          <a:prstGeom prst="rect">
            <a:avLst/>
          </a:prstGeom>
          <a:noFill/>
        </p:spPr>
        <p:txBody>
          <a:bodyPr wrap="square" rtlCol="0">
            <a:noAutofit/>
          </a:bodyPr>
          <a:lstStyle/>
          <a:p>
            <a:r>
              <a:rPr lang="en-US" altLang="zh-HK" b="1" dirty="0">
                <a:solidFill>
                  <a:srgbClr val="2165AC"/>
                </a:solidFill>
                <a:latin typeface="Arial" panose="020B0604020202020204" pitchFamily="34" charset="0"/>
                <a:ea typeface="微软雅黑" panose="020B0503020204020204" pitchFamily="34" charset="-122"/>
                <a:sym typeface="+mn-ea"/>
              </a:rPr>
              <a:t> 03</a:t>
            </a:r>
            <a:endParaRPr lang="zh-CN" altLang="en-US">
              <a:latin typeface="Arial" panose="020B0604020202020204" pitchFamily="34" charset="0"/>
              <a:ea typeface="微软雅黑" panose="020B0503020204020204" pitchFamily="34" charset="-122"/>
            </a:endParaRPr>
          </a:p>
        </p:txBody>
      </p:sp>
      <p:sp>
        <p:nvSpPr>
          <p:cNvPr id="72" name="圆角矩形 71"/>
          <p:cNvSpPr/>
          <p:nvPr/>
        </p:nvSpPr>
        <p:spPr>
          <a:xfrm>
            <a:off x="7536180" y="2895600"/>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安全性</a:t>
            </a:r>
            <a:endParaRPr lang="zh-CN" altLang="en-US" dirty="0">
              <a:latin typeface="Arial" panose="020B0604020202020204" pitchFamily="34" charset="0"/>
              <a:ea typeface="微软雅黑" panose="020B0503020204020204" pitchFamily="34" charset="-122"/>
            </a:endParaRPr>
          </a:p>
        </p:txBody>
      </p:sp>
      <p:grpSp>
        <p:nvGrpSpPr>
          <p:cNvPr id="5" name="组合 4"/>
          <p:cNvGrpSpPr/>
          <p:nvPr/>
        </p:nvGrpSpPr>
        <p:grpSpPr>
          <a:xfrm>
            <a:off x="6539230" y="2168890"/>
            <a:ext cx="3817620" cy="605790"/>
            <a:chOff x="6539230" y="2125345"/>
            <a:chExt cx="3817620" cy="605790"/>
          </a:xfrm>
        </p:grpSpPr>
        <p:sp>
          <p:nvSpPr>
            <p:cNvPr id="56" name="文本框 55"/>
            <p:cNvSpPr txBox="1"/>
            <p:nvPr/>
          </p:nvSpPr>
          <p:spPr>
            <a:xfrm>
              <a:off x="6628765" y="2257425"/>
              <a:ext cx="544830" cy="454025"/>
            </a:xfrm>
            <a:prstGeom prst="rect">
              <a:avLst/>
            </a:prstGeom>
            <a:noFill/>
          </p:spPr>
          <p:txBody>
            <a:bodyPr wrap="square" rtlCol="0">
              <a:noAutofit/>
            </a:bodyPr>
            <a:lstStyle/>
            <a:p>
              <a:pPr algn="ctr"/>
              <a:r>
                <a:rPr lang="en-US" altLang="zh-HK" b="1" dirty="0">
                  <a:solidFill>
                    <a:srgbClr val="2165AC"/>
                  </a:solidFill>
                  <a:latin typeface="Arial" panose="020B0604020202020204" pitchFamily="34" charset="0"/>
                  <a:ea typeface="微软雅黑" panose="020B0503020204020204" pitchFamily="34" charset="-122"/>
                  <a:sym typeface="+mn-ea"/>
                </a:rPr>
                <a:t>01</a:t>
              </a:r>
              <a:r>
                <a:rPr lang="en-US" altLang="zh-HK" b="1" dirty="0">
                  <a:solidFill>
                    <a:schemeClr val="bg1"/>
                  </a:solidFill>
                  <a:latin typeface="Arial" panose="020B0604020202020204" pitchFamily="34" charset="0"/>
                  <a:ea typeface="微软雅黑" panose="020B0503020204020204" pitchFamily="34" charset="-122"/>
                  <a:sym typeface="+mn-ea"/>
                </a:rPr>
                <a:t>1</a:t>
              </a:r>
              <a:endParaRPr lang="en-US" altLang="zh-CN">
                <a:latin typeface="Arial" panose="020B0604020202020204" pitchFamily="34" charset="0"/>
                <a:ea typeface="微软雅黑" panose="020B0503020204020204" pitchFamily="34" charset="-122"/>
              </a:endParaRPr>
            </a:p>
          </p:txBody>
        </p:sp>
        <p:sp>
          <p:nvSpPr>
            <p:cNvPr id="58" name="椭圆 57"/>
            <p:cNvSpPr/>
            <p:nvPr/>
          </p:nvSpPr>
          <p:spPr>
            <a:xfrm>
              <a:off x="6539230" y="2125345"/>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74" name="圆角矩形 73"/>
            <p:cNvSpPr/>
            <p:nvPr/>
          </p:nvSpPr>
          <p:spPr>
            <a:xfrm>
              <a:off x="7536180" y="2145030"/>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基本信息</a:t>
              </a:r>
              <a:endParaRPr lang="zh-CN" altLang="en-US" dirty="0">
                <a:latin typeface="Arial" panose="020B0604020202020204" pitchFamily="34" charset="0"/>
                <a:ea typeface="微软雅黑" panose="020B0503020204020204" pitchFamily="34" charset="-122"/>
              </a:endParaRPr>
            </a:p>
          </p:txBody>
        </p:sp>
      </p:grpSp>
      <p:sp>
        <p:nvSpPr>
          <p:cNvPr id="75" name="圆角矩形 74"/>
          <p:cNvSpPr/>
          <p:nvPr/>
        </p:nvSpPr>
        <p:spPr>
          <a:xfrm>
            <a:off x="7536180" y="362602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dirty="0">
                <a:solidFill>
                  <a:schemeClr val="bg1"/>
                </a:solidFill>
                <a:latin typeface="Arial" panose="020B0604020202020204" pitchFamily="34" charset="0"/>
                <a:ea typeface="微软雅黑" panose="020B0503020204020204" pitchFamily="34" charset="-122"/>
                <a:sym typeface="+mn-ea"/>
              </a:rPr>
              <a:t>有效性</a:t>
            </a:r>
            <a:endParaRPr lang="zh-CN" altLang="en-US">
              <a:latin typeface="Arial" panose="020B0604020202020204" pitchFamily="34" charset="0"/>
              <a:ea typeface="微软雅黑" panose="020B0503020204020204" pitchFamily="34" charset="-122"/>
            </a:endParaRPr>
          </a:p>
        </p:txBody>
      </p:sp>
      <p:sp>
        <p:nvSpPr>
          <p:cNvPr id="76" name="圆角矩形 75"/>
          <p:cNvSpPr/>
          <p:nvPr/>
        </p:nvSpPr>
        <p:spPr>
          <a:xfrm>
            <a:off x="7536180" y="432706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创新性</a:t>
            </a:r>
            <a:endParaRPr lang="zh-CN" altLang="en-US" dirty="0">
              <a:latin typeface="Arial" panose="020B0604020202020204" pitchFamily="34" charset="0"/>
              <a:ea typeface="微软雅黑" panose="020B0503020204020204" pitchFamily="34" charset="-122"/>
            </a:endParaRPr>
          </a:p>
        </p:txBody>
      </p:sp>
      <p:sp>
        <p:nvSpPr>
          <p:cNvPr id="77" name="圆角矩形 76"/>
          <p:cNvSpPr/>
          <p:nvPr/>
        </p:nvSpPr>
        <p:spPr>
          <a:xfrm>
            <a:off x="7536180" y="502810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dirty="0">
                <a:solidFill>
                  <a:schemeClr val="bg1"/>
                </a:solidFill>
                <a:latin typeface="Arial" panose="020B0604020202020204" pitchFamily="34" charset="0"/>
                <a:ea typeface="微软雅黑" panose="020B0503020204020204" pitchFamily="34" charset="-122"/>
              </a:rPr>
              <a:t>公平性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(1/3)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graphicFrame>
        <p:nvGraphicFramePr>
          <p:cNvPr id="2" name="表格 1"/>
          <p:cNvGraphicFramePr/>
          <p:nvPr>
            <p:custDataLst>
              <p:tags r:id="rId1"/>
            </p:custDataLst>
          </p:nvPr>
        </p:nvGraphicFramePr>
        <p:xfrm>
          <a:off x="326066" y="990711"/>
          <a:ext cx="5276572" cy="5262852"/>
        </p:xfrm>
        <a:graphic>
          <a:graphicData uri="http://schemas.openxmlformats.org/drawingml/2006/table">
            <a:tbl>
              <a:tblPr firstRow="1" bandRow="1">
                <a:tableStyleId>{5940675A-B579-460E-94D1-54222C63F5DA}</a:tableStyleId>
              </a:tblPr>
              <a:tblGrid>
                <a:gridCol w="2437682">
                  <a:extLst>
                    <a:ext uri="{9D8B030D-6E8A-4147-A177-3AD203B41FA5}">
                      <a16:colId xmlns:a16="http://schemas.microsoft.com/office/drawing/2014/main" val="20000"/>
                    </a:ext>
                  </a:extLst>
                </a:gridCol>
                <a:gridCol w="2838890">
                  <a:extLst>
                    <a:ext uri="{9D8B030D-6E8A-4147-A177-3AD203B41FA5}">
                      <a16:colId xmlns:a16="http://schemas.microsoft.com/office/drawing/2014/main" val="20001"/>
                    </a:ext>
                  </a:extLst>
                </a:gridCol>
              </a:tblGrid>
              <a:tr h="46082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通用名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艾司奥美拉唑镁碳酸氢钠胶囊</a:t>
                      </a:r>
                      <a:endPar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1275660">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注册规格</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每粒含艾司奥美拉唑镁(按C</a:t>
                      </a:r>
                      <a:r>
                        <a:rPr lang="zh-CN" altLang="en-US" sz="1100" dirty="0">
                          <a:latin typeface="Arial" panose="020B0604020202020204" pitchFamily="34" charset="0"/>
                          <a:ea typeface="微软雅黑" panose="020B0503020204020204" pitchFamily="34" charset="-122"/>
                          <a:cs typeface="微软雅黑" panose="020B0503020204020204" pitchFamily="34" charset="-122"/>
                          <a:sym typeface="+mn-ea"/>
                        </a:rPr>
                        <a:t>17</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H</a:t>
                      </a:r>
                      <a:r>
                        <a:rPr lang="zh-CN" altLang="en-US" sz="1100" dirty="0">
                          <a:latin typeface="Arial" panose="020B0604020202020204" pitchFamily="34" charset="0"/>
                          <a:ea typeface="微软雅黑" panose="020B0503020204020204" pitchFamily="34" charset="-122"/>
                          <a:cs typeface="微软雅黑" panose="020B0503020204020204" pitchFamily="34" charset="-122"/>
                          <a:sym typeface="+mn-ea"/>
                        </a:rPr>
                        <a:t>19</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N</a:t>
                      </a:r>
                      <a:r>
                        <a:rPr lang="zh-CN" altLang="en-US" sz="1100" dirty="0">
                          <a:latin typeface="Arial" panose="020B0604020202020204" pitchFamily="34" charset="0"/>
                          <a:ea typeface="微软雅黑" panose="020B0503020204020204" pitchFamily="34" charset="-122"/>
                          <a:cs typeface="微软雅黑" panose="020B0503020204020204" pitchFamily="34" charset="-122"/>
                          <a:sym typeface="+mn-ea"/>
                        </a:rPr>
                        <a:t>3</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O</a:t>
                      </a:r>
                      <a:r>
                        <a:rPr lang="zh-CN" altLang="en-US" sz="1100" dirty="0">
                          <a:latin typeface="Arial" panose="020B0604020202020204" pitchFamily="34" charset="0"/>
                          <a:ea typeface="微软雅黑" panose="020B0503020204020204" pitchFamily="34" charset="-122"/>
                          <a:cs typeface="微软雅黑" panose="020B0503020204020204" pitchFamily="34" charset="-122"/>
                          <a:sym typeface="+mn-ea"/>
                        </a:rPr>
                        <a:t>3</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S计）20mg与碳酸氢钠1100mg</a:t>
                      </a:r>
                      <a:endParaRPr lang="en-US" altLang="en-US" sz="1600" b="0" dirty="0">
                        <a:solidFill>
                          <a:schemeClr val="tx1"/>
                        </a:solidFill>
                        <a:latin typeface="Arial" panose="020B0604020202020204" pitchFamily="34" charset="0"/>
                        <a:ea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460822">
                <a:tc>
                  <a:txBody>
                    <a:bodyPr/>
                    <a:lstStyle/>
                    <a:p>
                      <a:pPr indent="0" fontAlgn="auto">
                        <a:lnSpc>
                          <a:spcPct val="150000"/>
                        </a:lnSpc>
                        <a:buNone/>
                      </a:pPr>
                      <a:r>
                        <a:rPr lang="zh-CN" altLang="en-US" sz="1600" b="1">
                          <a:latin typeface="Arial" panose="020B0604020202020204" pitchFamily="34" charset="0"/>
                          <a:ea typeface="微软雅黑" panose="020B0503020204020204" pitchFamily="34" charset="-122"/>
                        </a:rPr>
                        <a:t>适应症及用法用量</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zh-CN" altLang="en-US" sz="1600" b="0" dirty="0">
                          <a:solidFill>
                            <a:schemeClr val="tx1"/>
                          </a:solidFill>
                          <a:latin typeface="Arial" panose="020B0604020202020204" pitchFamily="34" charset="0"/>
                          <a:ea typeface="微软雅黑" panose="020B0503020204020204" pitchFamily="34" charset="-122"/>
                          <a:cs typeface="Times New Roman" panose="02020603050405020304" pitchFamily="18" charset="0"/>
                          <a:sym typeface="+mn-ea"/>
                        </a:rPr>
                        <a:t>（见下一页）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2"/>
                  </a:ext>
                </a:extLst>
              </a:tr>
              <a:tr h="86824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中国大陆首次上市时间</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rPr>
                        <a:t>2022</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年</a:t>
                      </a:r>
                      <a:r>
                        <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rPr>
                        <a:t>9</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月</a:t>
                      </a:r>
                      <a:endParaRPr lang="zh-CN" altLang="en-US" sz="1600" b="0" dirty="0">
                        <a:solidFill>
                          <a:schemeClr val="tx1"/>
                        </a:solidFill>
                        <a:latin typeface="Arial" panose="020B0604020202020204" pitchFamily="34" charset="0"/>
                        <a:ea typeface="微软雅黑" panose="020B0503020204020204" pitchFamily="34" charset="-122"/>
                        <a:cs typeface="Times New Roman" panose="02020603050405020304" pitchFamily="18" charset="0"/>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3"/>
                  </a:ext>
                </a:extLst>
              </a:tr>
              <a:tr h="86824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sym typeface="+mn-ea"/>
                        </a:rPr>
                        <a:t>目前大陆地区同通用名药品的上市情况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en-US" altLang="zh-CN" sz="1600" b="1" dirty="0">
                          <a:solidFill>
                            <a:schemeClr val="accent1"/>
                          </a:solidFill>
                          <a:latin typeface="Arial" panose="020B0604020202020204" pitchFamily="34" charset="0"/>
                          <a:ea typeface="微软雅黑" panose="020B0503020204020204" pitchFamily="34" charset="-122"/>
                          <a:sym typeface="+mn-ea"/>
                        </a:rPr>
                        <a:t>2</a:t>
                      </a:r>
                      <a:r>
                        <a:rPr lang="zh-CN" altLang="en-US" sz="1600" b="1" dirty="0">
                          <a:solidFill>
                            <a:schemeClr val="accent1"/>
                          </a:solidFill>
                          <a:latin typeface="Arial" panose="020B0604020202020204" pitchFamily="34" charset="0"/>
                          <a:ea typeface="微软雅黑" panose="020B0503020204020204" pitchFamily="34" charset="-122"/>
                          <a:sym typeface="+mn-ea"/>
                        </a:rPr>
                        <a:t>家</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4"/>
                  </a:ext>
                </a:extLst>
              </a:tr>
              <a:tr h="868242">
                <a:tc>
                  <a:txBody>
                    <a:bodyPr/>
                    <a:lstStyle/>
                    <a:p>
                      <a:pPr indent="0" fontAlgn="auto">
                        <a:lnSpc>
                          <a:spcPct val="150000"/>
                        </a:lnSpc>
                        <a:buNone/>
                      </a:pPr>
                      <a:r>
                        <a:rPr lang="zh-CN" altLang="en-US" sz="1600" b="1">
                          <a:latin typeface="Arial" panose="020B0604020202020204" pitchFamily="34" charset="0"/>
                          <a:ea typeface="微软雅黑" panose="020B0503020204020204" pitchFamily="34" charset="-122"/>
                        </a:rPr>
                        <a:t>全球首次上市时间及国家</a:t>
                      </a:r>
                      <a:r>
                        <a:rPr lang="en-US" altLang="zh-CN" sz="1600" b="1">
                          <a:latin typeface="Arial" panose="020B0604020202020204" pitchFamily="34" charset="0"/>
                          <a:ea typeface="微软雅黑" panose="020B0503020204020204" pitchFamily="34" charset="-122"/>
                        </a:rPr>
                        <a:t>/</a:t>
                      </a:r>
                      <a:r>
                        <a:rPr lang="zh-CN" altLang="en-US" sz="1600" b="1">
                          <a:latin typeface="Arial" panose="020B0604020202020204" pitchFamily="34" charset="0"/>
                          <a:ea typeface="微软雅黑" panose="020B0503020204020204" pitchFamily="34" charset="-122"/>
                        </a:rPr>
                        <a:t>地区</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中国</a:t>
                      </a:r>
                      <a:r>
                        <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rPr>
                        <a:t>/2022</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年    </a:t>
                      </a:r>
                      <a:endPar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endParaRPr>
                    </a:p>
                    <a:p>
                      <a:pPr indent="0" algn="ctr" fontAlgn="auto">
                        <a:lnSpc>
                          <a:spcPct val="150000"/>
                        </a:lnSpc>
                        <a:buNone/>
                      </a:pPr>
                      <a:endParaRPr lang="zh-CN" altLang="en-US" sz="1600" dirty="0">
                        <a:latin typeface="Arial" panose="020B0604020202020204" pitchFamily="34" charset="0"/>
                        <a:ea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5"/>
                  </a:ext>
                </a:extLst>
              </a:tr>
              <a:tr h="46082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sym typeface="+mn-ea"/>
                        </a:rPr>
                        <a:t>是否为OTC药品</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zh-CN" altLang="en-US" sz="1600" dirty="0">
                          <a:latin typeface="Arial" panose="020B0604020202020204" pitchFamily="34" charset="0"/>
                          <a:ea typeface="微软雅黑" panose="020B0503020204020204" pitchFamily="34" charset="-122"/>
                          <a:sym typeface="+mn-ea"/>
                        </a:rPr>
                        <a:t>否</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6"/>
                  </a:ext>
                </a:extLst>
              </a:tr>
            </a:tbl>
          </a:graphicData>
        </a:graphic>
      </p:graphicFrame>
      <p:sp>
        <p:nvSpPr>
          <p:cNvPr id="3" name="文本框 2"/>
          <p:cNvSpPr txBox="1"/>
          <p:nvPr/>
        </p:nvSpPr>
        <p:spPr>
          <a:xfrm>
            <a:off x="5742122" y="990712"/>
            <a:ext cx="6123813" cy="5262854"/>
          </a:xfrm>
          <a:prstGeom prst="rect">
            <a:avLst/>
          </a:prstGeom>
          <a:noFill/>
          <a:ln w="19050">
            <a:solidFill>
              <a:schemeClr val="tx1"/>
            </a:solidFill>
          </a:ln>
        </p:spPr>
        <p:txBody>
          <a:bodyPr wrap="square" rtlCol="0" anchor="t">
            <a:noAutofit/>
          </a:bodyPr>
          <a:lstStyle/>
          <a:p>
            <a:pPr indent="0" algn="ctr" fontAlgn="auto">
              <a:lnSpc>
                <a:spcPct val="150000"/>
              </a:lnSpc>
            </a:pPr>
            <a:r>
              <a:rPr lang="zh-CN" altLang="en-US" sz="1600" b="1" dirty="0">
                <a:latin typeface="Arial" panose="020B0604020202020204" pitchFamily="34" charset="0"/>
                <a:ea typeface="微软雅黑" panose="020B0503020204020204" pitchFamily="34" charset="-122"/>
                <a:sym typeface="+mn-ea"/>
              </a:rPr>
              <a:t>参照药品建议</a:t>
            </a:r>
            <a:r>
              <a:rPr lang="zh-CN" altLang="en-US" sz="1600" dirty="0">
                <a:latin typeface="Arial" panose="020B0604020202020204" pitchFamily="34" charset="0"/>
                <a:ea typeface="微软雅黑" panose="020B0503020204020204" pitchFamily="34" charset="-122"/>
                <a:sym typeface="+mn-ea"/>
              </a:rPr>
              <a:t>：</a:t>
            </a:r>
            <a:r>
              <a:rPr lang="zh-CN" altLang="en-US" sz="1600" b="1" dirty="0">
                <a:solidFill>
                  <a:schemeClr val="accent1"/>
                </a:solidFill>
                <a:latin typeface="Arial" panose="020B0604020202020204" pitchFamily="34" charset="0"/>
                <a:ea typeface="微软雅黑" panose="020B0503020204020204" pitchFamily="34" charset="-122"/>
                <a:sym typeface="+mn-ea"/>
              </a:rPr>
              <a:t>艾司奥美拉唑镁肠溶片</a:t>
            </a:r>
            <a:endParaRPr lang="en-US" altLang="zh-CN" sz="1600" b="1" dirty="0">
              <a:solidFill>
                <a:schemeClr val="accent1"/>
              </a:solidFill>
              <a:latin typeface="Arial" panose="020B0604020202020204" pitchFamily="34" charset="0"/>
              <a:ea typeface="微软雅黑" panose="020B0503020204020204" pitchFamily="34" charset="-122"/>
              <a:sym typeface="+mn-ea"/>
            </a:endParaRPr>
          </a:p>
          <a:p>
            <a:pPr marL="285750" indent="-285750" algn="just">
              <a:lnSpc>
                <a:spcPts val="2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sym typeface="+mn-ea"/>
              </a:rPr>
              <a:t>参照药品选择理由</a:t>
            </a:r>
            <a:endParaRPr lang="en-US" altLang="zh-CN" sz="1600" b="1"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dirty="0">
                <a:latin typeface="Arial" panose="020B0604020202020204" pitchFamily="34" charset="0"/>
                <a:ea typeface="微软雅黑" panose="020B0503020204020204" pitchFamily="34" charset="-122"/>
                <a:sym typeface="+mn-ea"/>
              </a:rPr>
              <a:t>依据美国上市的奥美拉唑碳酸氢钠胶囊剂型</a:t>
            </a:r>
            <a:r>
              <a:rPr lang="en-US" altLang="zh-CN" sz="1600" b="1" dirty="0">
                <a:solidFill>
                  <a:schemeClr val="accent1"/>
                </a:solidFill>
                <a:latin typeface="Arial" panose="020B0604020202020204" pitchFamily="34" charset="0"/>
                <a:ea typeface="微软雅黑" panose="020B0503020204020204" pitchFamily="34" charset="-122"/>
                <a:sym typeface="+mn-ea"/>
              </a:rPr>
              <a:t>FDA</a:t>
            </a:r>
            <a:r>
              <a:rPr lang="zh-CN" altLang="en-US" sz="1600" b="1" dirty="0">
                <a:solidFill>
                  <a:schemeClr val="accent1"/>
                </a:solidFill>
                <a:latin typeface="Arial" panose="020B0604020202020204" pitchFamily="34" charset="0"/>
                <a:ea typeface="微软雅黑" panose="020B0503020204020204" pitchFamily="34" charset="-122"/>
                <a:sym typeface="+mn-ea"/>
              </a:rPr>
              <a:t>审评原理</a:t>
            </a:r>
            <a:r>
              <a:rPr lang="zh-CN" altLang="en-US" sz="1600" dirty="0">
                <a:latin typeface="Arial" panose="020B0604020202020204" pitchFamily="34" charset="0"/>
                <a:ea typeface="微软雅黑" panose="020B0503020204020204" pitchFamily="34" charset="-122"/>
                <a:sym typeface="+mn-ea"/>
              </a:rPr>
              <a:t>（参照药品为奥美拉唑肠溶制剂），本品采用</a:t>
            </a:r>
            <a:r>
              <a:rPr lang="zh-CN" altLang="en-US" sz="1600" b="1" dirty="0">
                <a:solidFill>
                  <a:schemeClr val="accent1"/>
                </a:solidFill>
                <a:latin typeface="Arial" panose="020B0604020202020204" pitchFamily="34" charset="0"/>
                <a:ea typeface="微软雅黑" panose="020B0503020204020204" pitchFamily="34" charset="-122"/>
                <a:sym typeface="+mn-ea"/>
              </a:rPr>
              <a:t>艾司奥美拉唑镁肠溶片（原研）</a:t>
            </a:r>
            <a:r>
              <a:rPr lang="zh-CN" altLang="en-US" sz="1600" dirty="0">
                <a:latin typeface="Arial" panose="020B0604020202020204" pitchFamily="34" charset="0"/>
                <a:ea typeface="微软雅黑" panose="020B0503020204020204" pitchFamily="34" charset="-122"/>
                <a:sym typeface="+mn-ea"/>
              </a:rPr>
              <a:t>作为上市前临床试验参照品</a:t>
            </a:r>
            <a:endParaRPr lang="en-US" altLang="zh-CN" sz="1600"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dirty="0">
                <a:latin typeface="Arial" panose="020B0604020202020204" pitchFamily="34" charset="0"/>
                <a:ea typeface="微软雅黑" panose="020B0503020204020204" pitchFamily="34" charset="-122"/>
                <a:sym typeface="+mn-ea"/>
              </a:rPr>
              <a:t>其临床优效已得到临床试验验证</a:t>
            </a:r>
            <a:endParaRPr lang="en-US" altLang="zh-CN" sz="1600"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endParaRPr lang="en-US" altLang="zh-CN" sz="1600" dirty="0">
              <a:latin typeface="Arial" panose="020B0604020202020204" pitchFamily="34" charset="0"/>
              <a:ea typeface="微软雅黑" panose="020B0503020204020204" pitchFamily="34" charset="-122"/>
              <a:sym typeface="+mn-ea"/>
            </a:endParaRPr>
          </a:p>
          <a:p>
            <a:pPr marL="285750" indent="-285750" algn="just" fontAlgn="auto">
              <a:lnSpc>
                <a:spcPts val="2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sym typeface="+mn-ea"/>
              </a:rPr>
              <a:t>与参照药品或已上市的同类药品相比的优势与不足</a:t>
            </a:r>
            <a:endParaRPr lang="en-US" altLang="zh-CN" sz="1600" b="1" dirty="0">
              <a:latin typeface="Arial" panose="020B0604020202020204" pitchFamily="34" charset="0"/>
              <a:ea typeface="微软雅黑" panose="020B0503020204020204" pitchFamily="34" charset="-122"/>
              <a:sym typeface="+mn-ea"/>
            </a:endParaRPr>
          </a:p>
          <a:p>
            <a:pPr algn="just" fontAlgn="auto">
              <a:lnSpc>
                <a:spcPts val="2000"/>
              </a:lnSpc>
            </a:pPr>
            <a:r>
              <a:rPr lang="zh-CN" altLang="en-US" sz="1600" dirty="0">
                <a:latin typeface="Arial" panose="020B0604020202020204" pitchFamily="34" charset="0"/>
                <a:ea typeface="微软雅黑" panose="020B0503020204020204" pitchFamily="34" charset="-122"/>
                <a:sym typeface="+mn-ea"/>
              </a:rPr>
              <a:t>     </a:t>
            </a:r>
            <a:r>
              <a:rPr lang="zh-CN" altLang="en-US" sz="1600" b="1" dirty="0">
                <a:solidFill>
                  <a:schemeClr val="accent1"/>
                </a:solidFill>
                <a:latin typeface="Arial" panose="020B0604020202020204" pitchFamily="34" charset="0"/>
                <a:ea typeface="微软雅黑" panose="020B0503020204020204" pitchFamily="34" charset="-122"/>
                <a:sym typeface="+mn-ea"/>
              </a:rPr>
              <a:t>与传统的质子泵抑制剂肠溶制剂相比，具有胃内直接释放快速</a:t>
            </a:r>
            <a:endParaRPr lang="en-US" altLang="zh-CN" sz="1600" b="1" dirty="0">
              <a:solidFill>
                <a:schemeClr val="accent1"/>
              </a:solidFill>
              <a:latin typeface="Arial" panose="020B0604020202020204" pitchFamily="34" charset="0"/>
              <a:ea typeface="微软雅黑" panose="020B0503020204020204" pitchFamily="34" charset="-122"/>
              <a:sym typeface="+mn-ea"/>
            </a:endParaRPr>
          </a:p>
          <a:p>
            <a:pPr algn="just" fontAlgn="auto">
              <a:lnSpc>
                <a:spcPts val="2000"/>
              </a:lnSpc>
            </a:pPr>
            <a:r>
              <a:rPr lang="en-US" altLang="zh-CN" sz="1600" b="1" dirty="0">
                <a:solidFill>
                  <a:schemeClr val="accent1"/>
                </a:solidFill>
                <a:latin typeface="Arial" panose="020B0604020202020204" pitchFamily="34" charset="0"/>
                <a:ea typeface="微软雅黑" panose="020B0503020204020204" pitchFamily="34" charset="-122"/>
                <a:sym typeface="+mn-ea"/>
              </a:rPr>
              <a:t>     </a:t>
            </a:r>
            <a:r>
              <a:rPr lang="zh-CN" altLang="en-US" sz="1600" b="1" dirty="0">
                <a:solidFill>
                  <a:schemeClr val="accent1"/>
                </a:solidFill>
                <a:latin typeface="Arial" panose="020B0604020202020204" pitchFamily="34" charset="0"/>
                <a:ea typeface="微软雅黑" panose="020B0503020204020204" pitchFamily="34" charset="-122"/>
                <a:sym typeface="+mn-ea"/>
              </a:rPr>
              <a:t>起效、作用持久且服用时间更自由的优势</a:t>
            </a:r>
            <a:endParaRPr lang="en-US" altLang="zh-CN" sz="1600" b="1" dirty="0">
              <a:solidFill>
                <a:schemeClr val="accent1"/>
              </a:solidFill>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b="1" dirty="0">
                <a:solidFill>
                  <a:schemeClr val="accent1"/>
                </a:solidFill>
                <a:latin typeface="Arial" panose="020B0604020202020204" pitchFamily="34" charset="0"/>
                <a:ea typeface="微软雅黑" panose="020B0503020204020204" pitchFamily="34" charset="-122"/>
                <a:sym typeface="+mn-ea"/>
              </a:rPr>
              <a:t>新一代复方速释制剂，达峰时间更短</a:t>
            </a:r>
          </a:p>
          <a:p>
            <a:pPr marL="800100" lvl="1" indent="-342900" algn="just">
              <a:lnSpc>
                <a:spcPts val="2000"/>
              </a:lnSpc>
              <a:buFont typeface="+mj-lt"/>
              <a:buAutoNum type="arabicPeriod"/>
            </a:pPr>
            <a:r>
              <a:rPr lang="zh-CN" altLang="en-US" sz="1600" b="1" dirty="0">
                <a:solidFill>
                  <a:schemeClr val="accent1"/>
                </a:solidFill>
                <a:latin typeface="Arial" panose="020B0604020202020204" pitchFamily="34" charset="0"/>
                <a:ea typeface="微软雅黑" panose="020B0503020204020204" pitchFamily="34" charset="-122"/>
                <a:sym typeface="+mn-ea"/>
              </a:rPr>
              <a:t>快速持续抑制胃酸分泌</a:t>
            </a:r>
            <a:r>
              <a:rPr lang="zh-CN" altLang="en-US" sz="1600" dirty="0">
                <a:latin typeface="Arial" panose="020B0604020202020204" pitchFamily="34" charset="0"/>
                <a:ea typeface="微软雅黑" panose="020B0503020204020204" pitchFamily="34" charset="-122"/>
                <a:sym typeface="+mn-ea"/>
              </a:rPr>
              <a:t>，1</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、2</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和4</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胃内pH&gt;4.0的持续时间百分比，显著高于肠溶原研制剂</a:t>
            </a:r>
          </a:p>
          <a:p>
            <a:pPr marL="800100" lvl="1" indent="-342900" algn="just">
              <a:lnSpc>
                <a:spcPts val="2000"/>
              </a:lnSpc>
              <a:buFont typeface="+mj-lt"/>
              <a:buAutoNum type="arabicPeriod"/>
            </a:pPr>
            <a:r>
              <a:rPr lang="zh-CN" altLang="en-US" sz="1600" b="1" dirty="0">
                <a:solidFill>
                  <a:schemeClr val="accent1"/>
                </a:solidFill>
                <a:latin typeface="Arial" panose="020B0604020202020204" pitchFamily="34" charset="0"/>
                <a:ea typeface="微软雅黑" panose="020B0503020204020204" pitchFamily="34" charset="-122"/>
                <a:sym typeface="+mn-ea"/>
              </a:rPr>
              <a:t>碳酸氢钠替代肠溶包衣保护艾司奥美拉唑镁，同时可激活静息质子泵，协同增效并实现按需治疗</a:t>
            </a:r>
            <a:r>
              <a:rPr lang="zh-CN" altLang="en-US" sz="1600" dirty="0">
                <a:latin typeface="Arial" panose="020B0604020202020204" pitchFamily="34" charset="0"/>
                <a:ea typeface="微软雅黑" panose="020B0503020204020204" pitchFamily="34" charset="-122"/>
                <a:sym typeface="+mn-ea"/>
              </a:rPr>
              <a:t>：对于因胃酸分泌过多引起胃灼热等症状的患者 （A级推荐，1b级证据）； 胃食管反流病按需治疗患者（A级推荐， 1b级证据），尤其是需夜间酸控制患者（B级推荐， 2a 级证据）</a:t>
            </a:r>
          </a:p>
        </p:txBody>
      </p:sp>
      <p:sp>
        <p:nvSpPr>
          <p:cNvPr id="4" name="文本框 3"/>
          <p:cNvSpPr txBox="1"/>
          <p:nvPr/>
        </p:nvSpPr>
        <p:spPr>
          <a:xfrm>
            <a:off x="451395" y="6418584"/>
            <a:ext cx="11063845" cy="230832"/>
          </a:xfrm>
          <a:prstGeom prst="rect">
            <a:avLst/>
          </a:prstGeom>
          <a:noFill/>
        </p:spPr>
        <p:txBody>
          <a:bodyPr wrap="square">
            <a:spAutoFit/>
          </a:bodyPr>
          <a:lstStyle/>
          <a:p>
            <a:r>
              <a:rPr lang="en-US" altLang="zh-CN" sz="900" dirty="0">
                <a:latin typeface="Arial" panose="020B0604020202020204" pitchFamily="34" charset="0"/>
                <a:ea typeface="微软雅黑" panose="020B0503020204020204" pitchFamily="34" charset="-122"/>
              </a:rPr>
              <a:t>1.</a:t>
            </a:r>
            <a:r>
              <a:rPr lang="zh-CN" altLang="zh-CN" sz="900" spc="20" dirty="0">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2023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12</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43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effectLst/>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(2/3)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graphicFrame>
        <p:nvGraphicFramePr>
          <p:cNvPr id="4" name="表格 3"/>
          <p:cNvGraphicFramePr>
            <a:graphicFrameLocks noGrp="1"/>
          </p:cNvGraphicFramePr>
          <p:nvPr/>
        </p:nvGraphicFramePr>
        <p:xfrm>
          <a:off x="744558" y="2268879"/>
          <a:ext cx="10864812" cy="3363468"/>
        </p:xfrm>
        <a:graphic>
          <a:graphicData uri="http://schemas.openxmlformats.org/drawingml/2006/table">
            <a:tbl>
              <a:tblPr firstRow="1" bandRow="1">
                <a:tableStyleId>{5940675A-B579-460E-94D1-54222C63F5DA}</a:tableStyleId>
              </a:tblPr>
              <a:tblGrid>
                <a:gridCol w="6384662">
                  <a:extLst>
                    <a:ext uri="{9D8B030D-6E8A-4147-A177-3AD203B41FA5}">
                      <a16:colId xmlns:a16="http://schemas.microsoft.com/office/drawing/2014/main" val="20000"/>
                    </a:ext>
                  </a:extLst>
                </a:gridCol>
                <a:gridCol w="3014421">
                  <a:extLst>
                    <a:ext uri="{9D8B030D-6E8A-4147-A177-3AD203B41FA5}">
                      <a16:colId xmlns:a16="http://schemas.microsoft.com/office/drawing/2014/main" val="20001"/>
                    </a:ext>
                  </a:extLst>
                </a:gridCol>
                <a:gridCol w="1465729">
                  <a:extLst>
                    <a:ext uri="{9D8B030D-6E8A-4147-A177-3AD203B41FA5}">
                      <a16:colId xmlns:a16="http://schemas.microsoft.com/office/drawing/2014/main" val="20002"/>
                    </a:ext>
                  </a:extLst>
                </a:gridCol>
              </a:tblGrid>
              <a:tr h="209694">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适应症</a:t>
                      </a:r>
                    </a:p>
                  </a:txBody>
                  <a:tcPr>
                    <a:solidFill>
                      <a:schemeClr val="accent2">
                        <a:lumMod val="20000"/>
                        <a:lumOff val="80000"/>
                      </a:schemeClr>
                    </a:solidFill>
                  </a:tcPr>
                </a:tc>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剂量</a:t>
                      </a:r>
                    </a:p>
                  </a:txBody>
                  <a:tcPr>
                    <a:solidFill>
                      <a:schemeClr val="accent2">
                        <a:lumMod val="20000"/>
                        <a:lumOff val="80000"/>
                      </a:schemeClr>
                    </a:solidFill>
                  </a:tcPr>
                </a:tc>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疗程</a:t>
                      </a:r>
                    </a:p>
                  </a:txBody>
                  <a:tcPr>
                    <a:solidFill>
                      <a:schemeClr val="accent2">
                        <a:lumMod val="20000"/>
                        <a:lumOff val="80000"/>
                      </a:schemeClr>
                    </a:solidFill>
                  </a:tcPr>
                </a:tc>
                <a:extLst>
                  <a:ext uri="{0D108BD9-81ED-4DB2-BD59-A6C34878D82A}">
                    <a16:rowId xmlns:a16="http://schemas.microsoft.com/office/drawing/2014/main" val="10000"/>
                  </a:ext>
                </a:extLst>
              </a:tr>
              <a:tr h="229382">
                <a:tc>
                  <a:txBody>
                    <a:bodyPr/>
                    <a:lstStyle/>
                    <a:p>
                      <a:pPr marL="285750" indent="-285750" algn="l">
                        <a:lnSpc>
                          <a:spcPct val="120000"/>
                        </a:lnSpc>
                        <a:buFont typeface="Wingdings" panose="05000000000000000000" pitchFamily="2" charset="2"/>
                        <a:buChar char="n"/>
                      </a:pPr>
                      <a:r>
                        <a:rPr lang="zh-CN" altLang="en-US" sz="1400" b="1" dirty="0">
                          <a:solidFill>
                            <a:schemeClr val="tx1"/>
                          </a:solidFill>
                          <a:latin typeface="Arial" panose="020B0604020202020204" pitchFamily="34" charset="0"/>
                          <a:ea typeface="微软雅黑" panose="020B0503020204020204" pitchFamily="34" charset="-122"/>
                          <a:sym typeface="+mn-ea"/>
                        </a:rPr>
                        <a:t>胃食管反流病</a:t>
                      </a:r>
                    </a:p>
                  </a:txBody>
                  <a:tcPr anchor="ctr"/>
                </a:tc>
                <a:tc>
                  <a:txBody>
                    <a:bodyPr/>
                    <a:lstStyle/>
                    <a:p>
                      <a:pPr algn="ctr">
                        <a:lnSpc>
                          <a:spcPct val="120000"/>
                        </a:lnSpc>
                        <a:buNone/>
                      </a:pPr>
                      <a:endParaRPr lang="zh-CN" altLang="en-US" sz="1400" b="0" dirty="0">
                        <a:solidFill>
                          <a:schemeClr val="tx1"/>
                        </a:solidFill>
                        <a:latin typeface="Arial" panose="020B0604020202020204" pitchFamily="34" charset="0"/>
                        <a:ea typeface="微软雅黑" panose="020B0503020204020204" pitchFamily="34" charset="-122"/>
                      </a:endParaRPr>
                    </a:p>
                  </a:txBody>
                  <a:tcPr anchor="ctr"/>
                </a:tc>
                <a:tc>
                  <a:txBody>
                    <a:bodyPr/>
                    <a:lstStyle/>
                    <a:p>
                      <a:pPr algn="ctr">
                        <a:lnSpc>
                          <a:spcPct val="120000"/>
                        </a:lnSpc>
                        <a:buNone/>
                      </a:pPr>
                      <a:endParaRPr lang="zh-CN" altLang="en-US" sz="1400" b="0" dirty="0">
                        <a:solidFill>
                          <a:schemeClr val="tx1"/>
                        </a:solidFill>
                        <a:latin typeface="Arial" panose="020B0604020202020204" pitchFamily="34" charset="0"/>
                        <a:ea typeface="微软雅黑" panose="020B0503020204020204" pitchFamily="34" charset="-122"/>
                      </a:endParaRPr>
                    </a:p>
                  </a:txBody>
                  <a:tcPr anchor="ctr"/>
                </a:tc>
                <a:extLst>
                  <a:ext uri="{0D108BD9-81ED-4DB2-BD59-A6C34878D82A}">
                    <a16:rowId xmlns:a16="http://schemas.microsoft.com/office/drawing/2014/main" val="10001"/>
                  </a:ext>
                </a:extLst>
              </a:tr>
              <a:tr h="182522">
                <a:tc>
                  <a:txBody>
                    <a:bodyPr/>
                    <a:lstStyle/>
                    <a:p>
                      <a:pPr marL="742950" lvl="1" indent="-285750" algn="l">
                        <a:lnSpc>
                          <a:spcPct val="120000"/>
                        </a:lnSpc>
                        <a:buFont typeface="Wingdings" panose="05000000000000000000" pitchFamily="2" charset="2"/>
                        <a:buChar char="Ø"/>
                      </a:pPr>
                      <a:r>
                        <a:rPr lang="zh-CN" altLang="zh-CN" sz="1400" dirty="0">
                          <a:solidFill>
                            <a:schemeClr val="tx1"/>
                          </a:solidFill>
                          <a:latin typeface="Arial" panose="020B0604020202020204" pitchFamily="34" charset="0"/>
                          <a:ea typeface="微软雅黑" panose="020B0503020204020204" pitchFamily="34" charset="-122"/>
                        </a:rPr>
                        <a:t>已经治愈的食管炎患者防止复发的长期维持治疗</a:t>
                      </a: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b="0" dirty="0">
                          <a:solidFill>
                            <a:schemeClr val="tx1"/>
                          </a:solidFill>
                          <a:latin typeface="Arial" panose="020B0604020202020204" pitchFamily="34" charset="0"/>
                          <a:ea typeface="微软雅黑" panose="020B0503020204020204" pitchFamily="34" charset="-122"/>
                          <a:sym typeface="+mn-ea"/>
                        </a:rPr>
                        <a:t>20mg</a:t>
                      </a:r>
                      <a:r>
                        <a:rPr lang="zh-CN" altLang="en-US" sz="1400" b="0" dirty="0">
                          <a:solidFill>
                            <a:schemeClr val="tx1"/>
                          </a:solidFill>
                          <a:latin typeface="Arial" panose="020B0604020202020204" pitchFamily="34" charset="0"/>
                          <a:ea typeface="微软雅黑" panose="020B0503020204020204" pitchFamily="34" charset="-122"/>
                          <a:sym typeface="+mn-ea"/>
                        </a:rPr>
                        <a:t>，每天</a:t>
                      </a:r>
                      <a:r>
                        <a:rPr lang="en-US" altLang="zh-CN" sz="1400" b="0" dirty="0">
                          <a:solidFill>
                            <a:schemeClr val="tx1"/>
                          </a:solidFill>
                          <a:latin typeface="Arial" panose="020B0604020202020204" pitchFamily="34" charset="0"/>
                          <a:ea typeface="微软雅黑" panose="020B0503020204020204" pitchFamily="34" charset="-122"/>
                          <a:sym typeface="+mn-ea"/>
                        </a:rPr>
                        <a:t>1</a:t>
                      </a:r>
                      <a:r>
                        <a:rPr lang="zh-CN" altLang="en-US" sz="1400" b="0" dirty="0">
                          <a:solidFill>
                            <a:schemeClr val="tx1"/>
                          </a:solidFill>
                          <a:latin typeface="Arial" panose="020B0604020202020204" pitchFamily="34" charset="0"/>
                          <a:ea typeface="微软雅黑" panose="020B0503020204020204" pitchFamily="34" charset="-122"/>
                          <a:sym typeface="+mn-ea"/>
                        </a:rPr>
                        <a:t>次</a:t>
                      </a: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2"/>
                  </a:ext>
                </a:extLst>
              </a:tr>
              <a:tr h="182522">
                <a:tc>
                  <a:txBody>
                    <a:bodyPr/>
                    <a:lstStyle/>
                    <a:p>
                      <a:pPr marL="742950" marR="0" lvl="1"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Ø"/>
                        <a:defRPr/>
                      </a:pPr>
                      <a:r>
                        <a:rPr lang="zh-CN" altLang="en-US" sz="1400" dirty="0">
                          <a:solidFill>
                            <a:schemeClr val="tx1"/>
                          </a:solidFill>
                          <a:latin typeface="Arial" panose="020B0604020202020204" pitchFamily="34" charset="0"/>
                          <a:ea typeface="微软雅黑" panose="020B0503020204020204" pitchFamily="34" charset="-122"/>
                        </a:rPr>
                        <a:t>胃食管反流病</a:t>
                      </a:r>
                      <a:r>
                        <a:rPr lang="zh-CN" altLang="zh-CN" sz="1400" dirty="0">
                          <a:solidFill>
                            <a:schemeClr val="tx1"/>
                          </a:solidFill>
                          <a:latin typeface="Arial" panose="020B0604020202020204" pitchFamily="34" charset="0"/>
                          <a:ea typeface="微软雅黑" panose="020B0503020204020204" pitchFamily="34" charset="-122"/>
                        </a:rPr>
                        <a:t>的症状控制</a:t>
                      </a:r>
                      <a:endParaRPr lang="zh-CN" altLang="zh-CN" sz="1400"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3"/>
                  </a:ext>
                </a:extLst>
              </a:tr>
              <a:tr h="229382">
                <a:tc>
                  <a:txBody>
                    <a:bodyPr/>
                    <a:lstStyle/>
                    <a:p>
                      <a:pPr marL="914400" marR="0" lvl="2" indent="0" algn="l" defTabSz="914400" rtl="0" eaLnBrk="1" fontAlgn="auto" latinLnBrk="0" hangingPunct="1">
                        <a:lnSpc>
                          <a:spcPct val="120000"/>
                        </a:lnSpc>
                        <a:spcBef>
                          <a:spcPts val="0"/>
                        </a:spcBef>
                        <a:spcAft>
                          <a:spcPts val="0"/>
                        </a:spcAft>
                        <a:buClrTx/>
                        <a:buSzTx/>
                        <a:buFont typeface="+mj-lt"/>
                        <a:buNone/>
                        <a:defRPr/>
                      </a:pP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没有食管炎的患者</a:t>
                      </a:r>
                      <a:endPar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p>
                      <a:pPr marL="914400" marR="0" lvl="2" indent="0" algn="l" defTabSz="914400" rtl="0" eaLnBrk="1" fontAlgn="auto" latinLnBrk="0" hangingPunct="1">
                        <a:lnSpc>
                          <a:spcPct val="120000"/>
                        </a:lnSpc>
                        <a:spcBef>
                          <a:spcPts val="0"/>
                        </a:spcBef>
                        <a:spcAft>
                          <a:spcPts val="0"/>
                        </a:spcAft>
                        <a:buClrTx/>
                        <a:buSzTx/>
                        <a:buFont typeface="+mj-lt"/>
                        <a:buNone/>
                        <a:defRPr/>
                      </a:pP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a:t>
                      </a:r>
                      <a:r>
                        <a:rPr lang="zh-CN" altLang="en-US" sz="1400" dirty="0">
                          <a:solidFill>
                            <a:schemeClr val="tx1"/>
                          </a:solidFill>
                          <a:latin typeface="Arial" panose="020B0604020202020204" pitchFamily="34" charset="0"/>
                          <a:ea typeface="微软雅黑" panose="020B0503020204020204" pitchFamily="34" charset="-122"/>
                        </a:rPr>
                        <a:t>如果用药 </a:t>
                      </a:r>
                      <a:r>
                        <a:rPr lang="en-US" altLang="zh-CN" sz="1400" dirty="0">
                          <a:solidFill>
                            <a:schemeClr val="tx1"/>
                          </a:solidFill>
                          <a:latin typeface="Arial" panose="020B0604020202020204" pitchFamily="34" charset="0"/>
                          <a:ea typeface="微软雅黑" panose="020B0503020204020204" pitchFamily="34" charset="-122"/>
                        </a:rPr>
                        <a:t>4 </a:t>
                      </a:r>
                      <a:r>
                        <a:rPr lang="zh-CN" altLang="en-US" sz="1400" dirty="0">
                          <a:solidFill>
                            <a:schemeClr val="tx1"/>
                          </a:solidFill>
                          <a:latin typeface="Arial" panose="020B0604020202020204" pitchFamily="34" charset="0"/>
                          <a:ea typeface="微软雅黑" panose="020B0503020204020204" pitchFamily="34" charset="-122"/>
                        </a:rPr>
                        <a:t>周症状未获控制，应对患者作进一步的检查）</a:t>
                      </a:r>
                      <a:endParaRPr lang="zh-CN"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txBody>
                  <a:tcPr anchor="ctr"/>
                </a:tc>
                <a:tc>
                  <a:txBody>
                    <a:bodyPr/>
                    <a:lstStyle/>
                    <a:p>
                      <a:pPr marL="0" marR="0" lvl="0" indent="0" algn="ctr" defTabSz="914400" rtl="0" eaLnBrk="1" fontAlgn="auto" latinLnBrk="0" hangingPunct="1">
                        <a:lnSpc>
                          <a:spcPct val="120000"/>
                        </a:lnSpc>
                        <a:spcBef>
                          <a:spcPts val="0"/>
                        </a:spcBef>
                        <a:spcAft>
                          <a:spcPts val="0"/>
                        </a:spcAft>
                        <a:buClrTx/>
                        <a:buSzTx/>
                        <a:buFontTx/>
                        <a:buNone/>
                        <a:defRPr/>
                      </a:pPr>
                      <a:r>
                        <a:rPr lang="en-US" altLang="zh-CN" sz="1400" b="0" dirty="0">
                          <a:solidFill>
                            <a:schemeClr val="tx1"/>
                          </a:solidFill>
                          <a:latin typeface="Arial" panose="020B0604020202020204" pitchFamily="34" charset="0"/>
                          <a:ea typeface="微软雅黑" panose="020B0503020204020204" pitchFamily="34" charset="-122"/>
                          <a:sym typeface="+mn-ea"/>
                        </a:rPr>
                        <a:t>20mg</a:t>
                      </a:r>
                      <a:r>
                        <a:rPr lang="zh-CN" altLang="en-US" sz="1400" b="0" dirty="0">
                          <a:solidFill>
                            <a:schemeClr val="tx1"/>
                          </a:solidFill>
                          <a:latin typeface="Arial" panose="020B0604020202020204" pitchFamily="34" charset="0"/>
                          <a:ea typeface="微软雅黑" panose="020B0503020204020204" pitchFamily="34" charset="-122"/>
                          <a:sym typeface="+mn-ea"/>
                        </a:rPr>
                        <a:t>，每日</a:t>
                      </a:r>
                      <a:r>
                        <a:rPr lang="en-US" altLang="zh-CN" sz="1400" b="0" dirty="0">
                          <a:solidFill>
                            <a:schemeClr val="tx1"/>
                          </a:solidFill>
                          <a:latin typeface="Arial" panose="020B0604020202020204" pitchFamily="34" charset="0"/>
                          <a:ea typeface="微软雅黑" panose="020B0503020204020204" pitchFamily="34" charset="-122"/>
                          <a:sym typeface="+mn-ea"/>
                        </a:rPr>
                        <a:t>1</a:t>
                      </a:r>
                      <a:r>
                        <a:rPr lang="zh-CN" altLang="en-US" sz="1400" b="0" dirty="0">
                          <a:solidFill>
                            <a:schemeClr val="tx1"/>
                          </a:solidFill>
                          <a:latin typeface="Arial" panose="020B0604020202020204" pitchFamily="34" charset="0"/>
                          <a:ea typeface="微软雅黑" panose="020B0503020204020204" pitchFamily="34" charset="-122"/>
                          <a:sym typeface="+mn-ea"/>
                        </a:rPr>
                        <a:t>次</a:t>
                      </a:r>
                    </a:p>
                  </a:txBody>
                  <a:tcPr anchor="ctr"/>
                </a:tc>
                <a:tc>
                  <a:txBody>
                    <a:bodyPr/>
                    <a:lstStyle/>
                    <a:p>
                      <a:pPr algn="ctr">
                        <a:lnSpc>
                          <a:spcPct val="120000"/>
                        </a:lnSpc>
                      </a:pPr>
                      <a:endParaRPr lang="zh-CN" altLang="en-US" sz="1400" b="0" dirty="0">
                        <a:solidFill>
                          <a:schemeClr val="tx1"/>
                        </a:solidFill>
                        <a:latin typeface="Arial" panose="020B0604020202020204" pitchFamily="34" charset="0"/>
                        <a:ea typeface="微软雅黑" panose="020B0503020204020204" pitchFamily="34" charset="-122"/>
                      </a:endParaRPr>
                    </a:p>
                  </a:txBody>
                  <a:tcPr anchor="ctr"/>
                </a:tc>
                <a:extLst>
                  <a:ext uri="{0D108BD9-81ED-4DB2-BD59-A6C34878D82A}">
                    <a16:rowId xmlns:a16="http://schemas.microsoft.com/office/drawing/2014/main" val="10004"/>
                  </a:ext>
                </a:extLst>
              </a:tr>
              <a:tr h="209694">
                <a:tc>
                  <a:txBody>
                    <a:bodyPr/>
                    <a:lstStyle/>
                    <a:p>
                      <a:pPr marL="533400" marR="76200" lvl="1" indent="0" algn="just">
                        <a:lnSpc>
                          <a:spcPct val="150000"/>
                        </a:lnSpc>
                        <a:buFont typeface="Wingdings" panose="05000000000000000000" pitchFamily="2" charset="2"/>
                        <a:buNone/>
                      </a:pPr>
                      <a:r>
                        <a:rPr lang="en-US" altLang="zh-CN" sz="1400" b="0" dirty="0">
                          <a:solidFill>
                            <a:schemeClr val="tx1"/>
                          </a:solidFill>
                          <a:latin typeface="Arial" panose="020B0604020202020204" pitchFamily="34" charset="0"/>
                          <a:ea typeface="微软雅黑" panose="020B0503020204020204" pitchFamily="34" charset="-122"/>
                          <a:cs typeface="黑体" panose="02010609060101010101" charset="-122"/>
                        </a:rPr>
                        <a:t>        2. </a:t>
                      </a:r>
                      <a:r>
                        <a:rPr lang="zh-CN" altLang="en-US" sz="1400" b="0" dirty="0">
                          <a:solidFill>
                            <a:schemeClr val="tx1"/>
                          </a:solidFill>
                          <a:latin typeface="Arial" panose="020B0604020202020204" pitchFamily="34" charset="0"/>
                          <a:ea typeface="微软雅黑" panose="020B0503020204020204" pitchFamily="34" charset="-122"/>
                          <a:cs typeface="黑体" panose="02010609060101010101" charset="-122"/>
                        </a:rPr>
                        <a:t>一旦症状消除，随后的症状控制可采用按需治疗</a:t>
                      </a:r>
                      <a:endParaRPr lang="zh-CN" altLang="zh-CN" sz="1400" b="0"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b="0" dirty="0">
                          <a:solidFill>
                            <a:schemeClr val="tx1"/>
                          </a:solidFill>
                          <a:latin typeface="Arial" panose="020B0604020202020204" pitchFamily="34" charset="0"/>
                          <a:ea typeface="微软雅黑" panose="020B0503020204020204" pitchFamily="34" charset="-122"/>
                          <a:sym typeface="+mn-ea"/>
                        </a:rPr>
                        <a:t>20mg</a:t>
                      </a:r>
                      <a:r>
                        <a:rPr lang="zh-CN" altLang="en-US" sz="1400" b="0" dirty="0">
                          <a:solidFill>
                            <a:schemeClr val="tx1"/>
                          </a:solidFill>
                          <a:latin typeface="Arial" panose="020B0604020202020204" pitchFamily="34" charset="0"/>
                          <a:ea typeface="微软雅黑" panose="020B0503020204020204" pitchFamily="34" charset="-122"/>
                          <a:sym typeface="+mn-ea"/>
                        </a:rPr>
                        <a:t>，每日</a:t>
                      </a:r>
                      <a:r>
                        <a:rPr lang="en-US" altLang="zh-CN" sz="1400" b="0" dirty="0">
                          <a:solidFill>
                            <a:schemeClr val="tx1"/>
                          </a:solidFill>
                          <a:latin typeface="Arial" panose="020B0604020202020204" pitchFamily="34" charset="0"/>
                          <a:ea typeface="微软雅黑" panose="020B0503020204020204" pitchFamily="34" charset="-122"/>
                          <a:sym typeface="+mn-ea"/>
                        </a:rPr>
                        <a:t>1</a:t>
                      </a:r>
                      <a:r>
                        <a:rPr lang="zh-CN" altLang="en-US" sz="1400" b="0" dirty="0">
                          <a:solidFill>
                            <a:schemeClr val="tx1"/>
                          </a:solidFill>
                          <a:latin typeface="Arial" panose="020B0604020202020204" pitchFamily="34" charset="0"/>
                          <a:ea typeface="微软雅黑" panose="020B0503020204020204" pitchFamily="34" charset="-122"/>
                          <a:sym typeface="+mn-ea"/>
                        </a:rPr>
                        <a:t>次</a:t>
                      </a:r>
                      <a:endParaRPr lang="zh-CN" altLang="en-US" sz="1400" dirty="0">
                        <a:solidFill>
                          <a:schemeClr val="tx1"/>
                        </a:solidFill>
                        <a:latin typeface="Arial" panose="020B0604020202020204" pitchFamily="34" charset="0"/>
                        <a:ea typeface="微软雅黑" panose="020B0503020204020204" pitchFamily="34" charset="-122"/>
                      </a:endParaRP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5"/>
                  </a:ext>
                </a:extLst>
              </a:tr>
              <a:tr h="209694">
                <a:tc>
                  <a:txBody>
                    <a:bodyPr/>
                    <a:lstStyle/>
                    <a:p>
                      <a:pPr marL="914400" marR="0" lvl="2" indent="0" algn="just"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lang="en-US" altLang="zh-CN" sz="1400" dirty="0">
                          <a:solidFill>
                            <a:schemeClr val="tx1"/>
                          </a:solidFill>
                          <a:latin typeface="Arial" panose="020B0604020202020204" pitchFamily="34" charset="0"/>
                          <a:ea typeface="微软雅黑" panose="020B0503020204020204" pitchFamily="34" charset="-122"/>
                        </a:rPr>
                        <a:t>3.</a:t>
                      </a:r>
                      <a:r>
                        <a:rPr lang="zh-CN" altLang="en-US" sz="1400" dirty="0">
                          <a:solidFill>
                            <a:schemeClr val="tx1"/>
                          </a:solidFill>
                          <a:latin typeface="Arial" panose="020B0604020202020204" pitchFamily="34" charset="0"/>
                          <a:ea typeface="微软雅黑" panose="020B0503020204020204" pitchFamily="34" charset="-122"/>
                        </a:rPr>
                        <a:t>对于使用 </a:t>
                      </a:r>
                      <a:r>
                        <a:rPr lang="en-US" altLang="zh-CN" sz="1400" dirty="0">
                          <a:solidFill>
                            <a:schemeClr val="tx1"/>
                          </a:solidFill>
                          <a:latin typeface="Arial" panose="020B0604020202020204" pitchFamily="34" charset="0"/>
                          <a:ea typeface="微软雅黑" panose="020B0503020204020204" pitchFamily="34" charset="-122"/>
                        </a:rPr>
                        <a:t>NSAID </a:t>
                      </a:r>
                      <a:r>
                        <a:rPr lang="zh-CN" altLang="en-US" sz="1400" dirty="0">
                          <a:solidFill>
                            <a:schemeClr val="tx1"/>
                          </a:solidFill>
                          <a:latin typeface="Arial" panose="020B0604020202020204" pitchFamily="34" charset="0"/>
                          <a:ea typeface="微软雅黑" panose="020B0503020204020204" pitchFamily="34" charset="-122"/>
                        </a:rPr>
                        <a:t>治疗伴有发生胃及十二指肠溃疡危险的患者，随后的症状控制不推荐采用按需治疗</a:t>
                      </a:r>
                      <a:endParaRPr lang="zh-CN" altLang="zh-CN" sz="1400" b="0"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6"/>
                  </a:ext>
                </a:extLst>
              </a:tr>
              <a:tr h="167755">
                <a:tc>
                  <a:txBody>
                    <a:bodyPr/>
                    <a:lstStyle/>
                    <a:p>
                      <a:pPr marL="457200" indent="-457200" algn="just">
                        <a:buClrTx/>
                        <a:buSzTx/>
                        <a:buFont typeface="Wingdings" panose="05000000000000000000" pitchFamily="2" charset="2"/>
                        <a:buChar char="n"/>
                      </a:pPr>
                      <a:r>
                        <a:rPr lang="zh-CN" altLang="en-US" sz="1400" b="1" dirty="0">
                          <a:solidFill>
                            <a:schemeClr val="tx1"/>
                          </a:solidFill>
                          <a:latin typeface="Arial" panose="020B0604020202020204" pitchFamily="34" charset="0"/>
                          <a:ea typeface="微软雅黑" panose="020B0503020204020204" pitchFamily="34" charset="-122"/>
                        </a:rPr>
                        <a:t>需要持续 </a:t>
                      </a:r>
                      <a:r>
                        <a:rPr lang="en-US" altLang="zh-CN" sz="1400" b="1" dirty="0">
                          <a:solidFill>
                            <a:schemeClr val="tx1"/>
                          </a:solidFill>
                          <a:latin typeface="Arial" panose="020B0604020202020204" pitchFamily="34" charset="0"/>
                          <a:ea typeface="微软雅黑" panose="020B0503020204020204" pitchFamily="34" charset="-122"/>
                        </a:rPr>
                        <a:t>NSAID </a:t>
                      </a:r>
                      <a:r>
                        <a:rPr lang="zh-CN" altLang="en-US" sz="1400" b="1" dirty="0">
                          <a:solidFill>
                            <a:schemeClr val="tx1"/>
                          </a:solidFill>
                          <a:latin typeface="Arial" panose="020B0604020202020204" pitchFamily="34" charset="0"/>
                          <a:ea typeface="微软雅黑" panose="020B0503020204020204" pitchFamily="34" charset="-122"/>
                        </a:rPr>
                        <a:t>治疗的患者</a:t>
                      </a:r>
                      <a:endParaRPr lang="zh-CN" altLang="zh-CN" sz="1400" b="1"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tc>
                <a:tc>
                  <a:txBody>
                    <a:bodyPr/>
                    <a:lstStyle/>
                    <a:p>
                      <a:pPr algn="ctr"/>
                      <a:endParaRPr lang="zh-CN" altLang="en-US" sz="1400" dirty="0">
                        <a:solidFill>
                          <a:schemeClr val="tx1"/>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7"/>
                  </a:ext>
                </a:extLst>
              </a:tr>
              <a:tr h="167755">
                <a:tc>
                  <a:txBody>
                    <a:bodyPr/>
                    <a:lstStyle/>
                    <a:p>
                      <a:pPr marL="914400" lvl="1" indent="-457200" algn="just">
                        <a:buClrTx/>
                        <a:buSzTx/>
                        <a:buFont typeface="Wingdings" panose="05000000000000000000" pitchFamily="2" charset="2"/>
                        <a:buChar char="Ø"/>
                      </a:pPr>
                      <a:r>
                        <a:rPr lang="zh-CN" altLang="en-US" sz="1400" dirty="0">
                          <a:solidFill>
                            <a:schemeClr val="tx1"/>
                          </a:solidFill>
                          <a:latin typeface="Arial" panose="020B0604020202020204" pitchFamily="34" charset="0"/>
                          <a:ea typeface="微软雅黑" panose="020B0503020204020204" pitchFamily="34" charset="-122"/>
                        </a:rPr>
                        <a:t>与使用 </a:t>
                      </a:r>
                      <a:r>
                        <a:rPr lang="en-US" altLang="zh-CN" sz="1400" dirty="0">
                          <a:solidFill>
                            <a:schemeClr val="tx1"/>
                          </a:solidFill>
                          <a:latin typeface="Arial" panose="020B0604020202020204" pitchFamily="34" charset="0"/>
                          <a:ea typeface="微软雅黑" panose="020B0503020204020204" pitchFamily="34" charset="-122"/>
                        </a:rPr>
                        <a:t>NSAID </a:t>
                      </a:r>
                      <a:r>
                        <a:rPr lang="zh-CN" altLang="en-US" sz="1400" dirty="0">
                          <a:solidFill>
                            <a:schemeClr val="tx1"/>
                          </a:solidFill>
                          <a:latin typeface="Arial" panose="020B0604020202020204" pitchFamily="34" charset="0"/>
                          <a:ea typeface="微软雅黑" panose="020B0503020204020204" pitchFamily="34" charset="-122"/>
                        </a:rPr>
                        <a:t>治疗相关的胃溃疡的治疗</a:t>
                      </a:r>
                      <a:endParaRPr lang="zh-CN" altLang="zh-CN" sz="1400"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400" b="0" dirty="0">
                          <a:solidFill>
                            <a:schemeClr val="tx1"/>
                          </a:solidFill>
                          <a:latin typeface="Arial" panose="020B0604020202020204" pitchFamily="34" charset="0"/>
                          <a:ea typeface="微软雅黑" panose="020B0503020204020204" pitchFamily="34" charset="-122"/>
                          <a:sym typeface="+mn-ea"/>
                        </a:rPr>
                        <a:t>20mg</a:t>
                      </a:r>
                      <a:r>
                        <a:rPr lang="zh-CN" altLang="en-US" sz="1400" b="0" dirty="0">
                          <a:solidFill>
                            <a:schemeClr val="tx1"/>
                          </a:solidFill>
                          <a:latin typeface="Arial" panose="020B0604020202020204" pitchFamily="34" charset="0"/>
                          <a:ea typeface="微软雅黑" panose="020B0503020204020204" pitchFamily="34" charset="-122"/>
                          <a:sym typeface="+mn-ea"/>
                        </a:rPr>
                        <a:t>，每日</a:t>
                      </a:r>
                      <a:r>
                        <a:rPr lang="en-US" altLang="zh-CN" sz="1400" b="0" dirty="0">
                          <a:solidFill>
                            <a:schemeClr val="tx1"/>
                          </a:solidFill>
                          <a:latin typeface="Arial" panose="020B0604020202020204" pitchFamily="34" charset="0"/>
                          <a:ea typeface="微软雅黑" panose="020B0503020204020204" pitchFamily="34" charset="-122"/>
                          <a:sym typeface="+mn-ea"/>
                        </a:rPr>
                        <a:t>1</a:t>
                      </a:r>
                      <a:r>
                        <a:rPr lang="zh-CN" altLang="en-US" sz="1400" b="0" dirty="0">
                          <a:solidFill>
                            <a:schemeClr val="tx1"/>
                          </a:solidFill>
                          <a:latin typeface="Arial" panose="020B0604020202020204" pitchFamily="34" charset="0"/>
                          <a:ea typeface="微软雅黑" panose="020B0503020204020204" pitchFamily="34" charset="-122"/>
                          <a:sym typeface="+mn-ea"/>
                        </a:rPr>
                        <a:t>次</a:t>
                      </a:r>
                    </a:p>
                  </a:txBody>
                  <a:tcPr/>
                </a:tc>
                <a:tc>
                  <a:txBody>
                    <a:bodyPr/>
                    <a:lstStyle/>
                    <a:p>
                      <a:pPr algn="ctr"/>
                      <a:r>
                        <a:rPr lang="en-US" altLang="zh-CN" sz="1400" dirty="0">
                          <a:solidFill>
                            <a:schemeClr val="tx1"/>
                          </a:solidFill>
                          <a:latin typeface="Arial" panose="020B0604020202020204" pitchFamily="34" charset="0"/>
                          <a:ea typeface="微软雅黑" panose="020B0503020204020204" pitchFamily="34" charset="-122"/>
                        </a:rPr>
                        <a:t>4-8</a:t>
                      </a:r>
                      <a:r>
                        <a:rPr lang="zh-CN" altLang="en-US" sz="1400" dirty="0">
                          <a:solidFill>
                            <a:schemeClr val="tx1"/>
                          </a:solidFill>
                          <a:latin typeface="Arial" panose="020B0604020202020204" pitchFamily="34" charset="0"/>
                          <a:ea typeface="微软雅黑" panose="020B0503020204020204" pitchFamily="34" charset="-122"/>
                        </a:rPr>
                        <a:t>周</a:t>
                      </a:r>
                    </a:p>
                  </a:txBody>
                  <a:tcPr/>
                </a:tc>
                <a:extLst>
                  <a:ext uri="{0D108BD9-81ED-4DB2-BD59-A6C34878D82A}">
                    <a16:rowId xmlns:a16="http://schemas.microsoft.com/office/drawing/2014/main" val="10008"/>
                  </a:ext>
                </a:extLst>
              </a:tr>
            </a:tbl>
          </a:graphicData>
        </a:graphic>
      </p:graphicFrame>
      <p:sp>
        <p:nvSpPr>
          <p:cNvPr id="5" name="文本框 4"/>
          <p:cNvSpPr txBox="1"/>
          <p:nvPr/>
        </p:nvSpPr>
        <p:spPr>
          <a:xfrm>
            <a:off x="612821" y="1502647"/>
            <a:ext cx="10996549" cy="461665"/>
          </a:xfrm>
          <a:prstGeom prst="rect">
            <a:avLst/>
          </a:prstGeom>
          <a:noFill/>
        </p:spPr>
        <p:txBody>
          <a:bodyPr wrap="square" rtlCol="0">
            <a:spAutoFit/>
          </a:bodyPr>
          <a:lstStyle/>
          <a:p>
            <a:pPr marL="342900" indent="-342900">
              <a:buClr>
                <a:srgbClr val="E50150"/>
              </a:buClr>
              <a:buFont typeface="Wingdings" panose="05000000000000000000" pitchFamily="2" charset="2"/>
              <a:buChar char="n"/>
            </a:pPr>
            <a:r>
              <a:rPr lang="zh-CN" altLang="en-US" sz="2400" b="1" dirty="0">
                <a:solidFill>
                  <a:schemeClr val="accent1"/>
                </a:solidFill>
                <a:latin typeface="Arial" panose="020B0604020202020204" pitchFamily="34" charset="0"/>
                <a:ea typeface="微软雅黑" panose="020B0503020204020204" pitchFamily="34" charset="-122"/>
              </a:rPr>
              <a:t>适应症及用法用量：新型质子泵抑制剂，</a:t>
            </a:r>
            <a:r>
              <a:rPr lang="zh-CN" altLang="en-US" sz="2400" b="1" dirty="0">
                <a:solidFill>
                  <a:schemeClr val="accent1"/>
                </a:solidFill>
                <a:latin typeface="Arial" panose="020B0604020202020204" pitchFamily="34" charset="0"/>
                <a:ea typeface="微软雅黑" panose="020B0503020204020204" pitchFamily="34" charset="-122"/>
                <a:sym typeface="+mn-ea"/>
              </a:rPr>
              <a:t>胃溶速释，按需治疗，及时补服</a:t>
            </a:r>
            <a:endParaRPr lang="zh-CN" altLang="en-US" sz="2400" b="1" dirty="0">
              <a:solidFill>
                <a:schemeClr val="accent1"/>
              </a:solidFill>
              <a:latin typeface="Arial" panose="020B0604020202020204" pitchFamily="34" charset="0"/>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3/3</a:t>
            </a:r>
            <a:r>
              <a:rPr lang="zh-CN" altLang="en-US" sz="3000" b="1" dirty="0">
                <a:solidFill>
                  <a:schemeClr val="bg1"/>
                </a:solidFill>
                <a:latin typeface="Arial" panose="020B0604020202020204" pitchFamily="34" charset="0"/>
                <a:ea typeface="微软雅黑" panose="020B0503020204020204" pitchFamily="34" charset="-122"/>
                <a:sym typeface="+mn-ea"/>
              </a:rPr>
              <a:t>）</a:t>
            </a:r>
          </a:p>
        </p:txBody>
      </p:sp>
      <p:sp>
        <p:nvSpPr>
          <p:cNvPr id="3" name="文本框 2"/>
          <p:cNvSpPr txBox="1"/>
          <p:nvPr/>
        </p:nvSpPr>
        <p:spPr>
          <a:xfrm>
            <a:off x="451396" y="6069827"/>
            <a:ext cx="10941804" cy="646331"/>
          </a:xfrm>
          <a:prstGeom prst="rect">
            <a:avLst/>
          </a:prstGeom>
          <a:noFill/>
        </p:spPr>
        <p:txBody>
          <a:bodyPr wrap="square">
            <a:spAutoFit/>
          </a:bodyPr>
          <a:lstStyle/>
          <a:p>
            <a:r>
              <a:rPr lang="en-US" altLang="zh-CN" sz="900" b="0" i="0" dirty="0">
                <a:effectLst/>
                <a:latin typeface="Arial" panose="020B0604020202020204" pitchFamily="34" charset="0"/>
                <a:ea typeface="微软雅黑" panose="020B0503020204020204" pitchFamily="34" charset="-122"/>
              </a:rPr>
              <a:t>1.</a:t>
            </a:r>
            <a:r>
              <a:rPr lang="zh-CN" altLang="en-US" sz="900" b="0" i="0" dirty="0">
                <a:effectLst/>
                <a:latin typeface="Arial" panose="020B0604020202020204" pitchFamily="34" charset="0"/>
                <a:ea typeface="微软雅黑" panose="020B0503020204020204" pitchFamily="34" charset="-122"/>
              </a:rPr>
              <a:t>中华消化杂志编辑委员会</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消化性溃疡诊断与治疗共识意见</a:t>
            </a:r>
            <a:r>
              <a:rPr lang="en-US" altLang="zh-CN" sz="900" b="0" i="0" dirty="0">
                <a:effectLst/>
                <a:latin typeface="Arial" panose="020B0604020202020204" pitchFamily="34" charset="0"/>
                <a:ea typeface="微软雅黑" panose="020B0503020204020204" pitchFamily="34" charset="-122"/>
              </a:rPr>
              <a:t>(2022</a:t>
            </a:r>
            <a:r>
              <a:rPr lang="zh-CN" altLang="en-US" sz="900" b="0" i="0" dirty="0">
                <a:effectLst/>
                <a:latin typeface="Arial" panose="020B0604020202020204" pitchFamily="34" charset="0"/>
                <a:ea typeface="微软雅黑" panose="020B0503020204020204" pitchFamily="34" charset="-122"/>
              </a:rPr>
              <a:t>年，上海</a:t>
            </a:r>
            <a:r>
              <a:rPr lang="en-US" altLang="zh-CN" sz="900" b="0" i="0" dirty="0">
                <a:effectLst/>
                <a:latin typeface="Arial" panose="020B0604020202020204" pitchFamily="34" charset="0"/>
                <a:ea typeface="微软雅黑" panose="020B0503020204020204" pitchFamily="34" charset="-122"/>
              </a:rPr>
              <a:t>) [J] . </a:t>
            </a:r>
            <a:r>
              <a:rPr lang="zh-CN" altLang="en-US" sz="900" b="0" i="0" dirty="0">
                <a:effectLst/>
                <a:latin typeface="Arial" panose="020B0604020202020204" pitchFamily="34" charset="0"/>
                <a:ea typeface="微软雅黑" panose="020B0503020204020204" pitchFamily="34" charset="-122"/>
              </a:rPr>
              <a:t>中华消化杂志</a:t>
            </a:r>
            <a:r>
              <a:rPr lang="en-US" altLang="zh-CN" sz="900" b="0" i="0" dirty="0">
                <a:effectLst/>
                <a:latin typeface="Arial" panose="020B0604020202020204" pitchFamily="34" charset="0"/>
                <a:ea typeface="微软雅黑" panose="020B0503020204020204" pitchFamily="34" charset="-122"/>
              </a:rPr>
              <a:t>, 2023, 43(3) : 176-192. </a:t>
            </a:r>
          </a:p>
          <a:p>
            <a:r>
              <a:rPr lang="en-US" altLang="zh-CN" sz="900" dirty="0">
                <a:latin typeface="Arial" panose="020B0604020202020204" pitchFamily="34" charset="0"/>
                <a:ea typeface="微软雅黑" panose="020B0503020204020204" pitchFamily="34" charset="-122"/>
              </a:rPr>
              <a:t>2.</a:t>
            </a:r>
            <a:r>
              <a:rPr lang="zh-CN" altLang="en-US" sz="900" b="0" i="0" dirty="0">
                <a:effectLst/>
                <a:latin typeface="Arial" panose="020B0604020202020204" pitchFamily="34" charset="0"/>
                <a:ea typeface="微软雅黑" panose="020B0503020204020204" pitchFamily="34" charset="-122"/>
              </a:rPr>
              <a:t>中华医学会消化病学分会胃肠动力学组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胃肠功能性疾病协作组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食管疾病协作组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中国胃食管反流病诊疗规范 </a:t>
            </a:r>
            <a:r>
              <a:rPr lang="en-US" altLang="zh-CN" sz="900" b="0" i="0" dirty="0">
                <a:effectLst/>
                <a:latin typeface="Arial" panose="020B0604020202020204" pitchFamily="34" charset="0"/>
                <a:ea typeface="微软雅黑" panose="020B0503020204020204" pitchFamily="34" charset="-122"/>
              </a:rPr>
              <a:t>[J] . </a:t>
            </a:r>
            <a:r>
              <a:rPr lang="zh-CN" altLang="en-US" sz="900" b="0" i="0" dirty="0">
                <a:effectLst/>
                <a:latin typeface="Arial" panose="020B0604020202020204" pitchFamily="34" charset="0"/>
                <a:ea typeface="微软雅黑" panose="020B0503020204020204" pitchFamily="34" charset="-122"/>
              </a:rPr>
              <a:t>中华消化杂志</a:t>
            </a:r>
            <a:r>
              <a:rPr lang="en-US" altLang="zh-CN" sz="900" b="0" i="0" dirty="0">
                <a:effectLst/>
                <a:latin typeface="Arial" panose="020B0604020202020204" pitchFamily="34" charset="0"/>
                <a:ea typeface="微软雅黑" panose="020B0503020204020204" pitchFamily="34" charset="-122"/>
              </a:rPr>
              <a:t>, 2023, 43(9) : 588-598.</a:t>
            </a:r>
          </a:p>
          <a:p>
            <a:r>
              <a:rPr lang="en-US" altLang="zh-CN" sz="900" dirty="0">
                <a:latin typeface="Arial" panose="020B0604020202020204" pitchFamily="34" charset="0"/>
                <a:ea typeface="微软雅黑" panose="020B0503020204020204" pitchFamily="34" charset="-122"/>
              </a:rPr>
              <a:t>3.</a:t>
            </a:r>
            <a:r>
              <a:rPr lang="zh-CN" altLang="zh-CN" sz="900" spc="20" dirty="0">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2023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12</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43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effectLst/>
              <a:latin typeface="Arial" panose="020B0604020202020204" pitchFamily="34" charset="0"/>
              <a:ea typeface="微软雅黑" panose="020B0503020204020204" pitchFamily="34" charset="-122"/>
              <a:cs typeface="Arial" panose="020B0604020202020204" pitchFamily="34" charset="0"/>
            </a:endParaRPr>
          </a:p>
          <a:p>
            <a:r>
              <a:rPr lang="en-US" altLang="zh-CN" sz="900" spc="30" dirty="0">
                <a:latin typeface="Arial" panose="020B0604020202020204" pitchFamily="34" charset="0"/>
                <a:ea typeface="微软雅黑" panose="020B0503020204020204" pitchFamily="34" charset="-122"/>
                <a:cs typeface="Arial" panose="020B0604020202020204" pitchFamily="34" charset="0"/>
              </a:rPr>
              <a:t>4.</a:t>
            </a:r>
            <a:r>
              <a:rPr lang="en-US" altLang="zh-CN" sz="900" b="0" dirty="0">
                <a:latin typeface="Arial" panose="020B0604020202020204" pitchFamily="34" charset="0"/>
                <a:ea typeface="微软雅黑" panose="020B0503020204020204" pitchFamily="34" charset="-122"/>
              </a:rPr>
              <a:t>.</a:t>
            </a:r>
            <a:r>
              <a:rPr lang="zh-CN" altLang="en-US" sz="900" b="0" dirty="0">
                <a:latin typeface="Arial" panose="020B0604020202020204" pitchFamily="34" charset="0"/>
                <a:ea typeface="微软雅黑" panose="020B0503020204020204" pitchFamily="34" charset="-122"/>
              </a:rPr>
              <a:t> </a:t>
            </a:r>
            <a:r>
              <a:rPr lang="en-US" altLang="zh-CN" sz="900" b="0" dirty="0">
                <a:latin typeface="Arial" panose="020B0604020202020204" pitchFamily="34" charset="0"/>
                <a:ea typeface="微软雅黑" panose="020B0503020204020204" pitchFamily="34" charset="-122"/>
              </a:rPr>
              <a:t>SOCC-2</a:t>
            </a:r>
            <a:r>
              <a:rPr lang="zh-CN" altLang="en-US" sz="900" b="0" dirty="0">
                <a:latin typeface="Arial" panose="020B0604020202020204" pitchFamily="34" charset="0"/>
                <a:ea typeface="微软雅黑" panose="020B0503020204020204" pitchFamily="34" charset="-122"/>
              </a:rPr>
              <a:t>（艾司奥美拉唑镁碳酸氢钠）胶囊在健康人体中的药代动力学</a:t>
            </a:r>
            <a:r>
              <a:rPr lang="en-US" altLang="zh-CN" sz="900" b="0" dirty="0">
                <a:latin typeface="Arial" panose="020B0604020202020204" pitchFamily="34" charset="0"/>
                <a:ea typeface="微软雅黑" panose="020B0503020204020204" pitchFamily="34" charset="-122"/>
              </a:rPr>
              <a:t>/</a:t>
            </a:r>
            <a:r>
              <a:rPr lang="zh-CN" altLang="en-US" sz="900" b="0" dirty="0">
                <a:latin typeface="Arial" panose="020B0604020202020204" pitchFamily="34" charset="0"/>
                <a:ea typeface="微软雅黑" panose="020B0503020204020204" pitchFamily="34" charset="-122"/>
              </a:rPr>
              <a:t>药效学研究临床试验报告</a:t>
            </a:r>
            <a:endParaRPr lang="en-GB" altLang="zh-CN" sz="900" dirty="0">
              <a:latin typeface="Arial" panose="020B0604020202020204" pitchFamily="34" charset="0"/>
              <a:ea typeface="微软雅黑" panose="020B0503020204020204" pitchFamily="34" charset="-122"/>
              <a:sym typeface="Arial" panose="020B0604020202020204" pitchFamily="34" charset="0"/>
            </a:endParaRPr>
          </a:p>
        </p:txBody>
      </p:sp>
      <p:sp>
        <p:nvSpPr>
          <p:cNvPr id="4" name="内容占位符 1"/>
          <p:cNvSpPr txBox="1"/>
          <p:nvPr/>
        </p:nvSpPr>
        <p:spPr>
          <a:xfrm>
            <a:off x="451396" y="1638414"/>
            <a:ext cx="5644604" cy="4150136"/>
          </a:xfrm>
          <a:prstGeom prst="rect">
            <a:avLst/>
          </a:prstGeom>
          <a:ln w="19050">
            <a:solidFill>
              <a:srgbClr val="00739F"/>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E50150"/>
              </a:buClr>
              <a:buFont typeface="Wingdings" panose="05000000000000000000" pitchFamily="2" charset="2"/>
              <a:buChar char="n"/>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疾病基本情况</a:t>
            </a:r>
            <a:endParaRPr lang="zh-CN" altLang="en-US" sz="1600" dirty="0">
              <a:latin typeface="Arial" panose="020B0604020202020204" pitchFamily="34" charset="0"/>
              <a:ea typeface="微软雅黑" panose="020B0503020204020204" pitchFamily="34" charset="-122"/>
              <a:cs typeface="微软雅黑" panose="020B0503020204020204" pitchFamily="34" charset="-122"/>
            </a:endParaRPr>
          </a:p>
          <a:p>
            <a:pPr algn="just">
              <a:lnSpc>
                <a:spcPts val="2000"/>
              </a:lnSpc>
            </a:pPr>
            <a:r>
              <a:rPr lang="zh-CN" altLang="en-US" sz="1600" dirty="0">
                <a:latin typeface="Arial" panose="020B0604020202020204" pitchFamily="34" charset="0"/>
                <a:ea typeface="微软雅黑" panose="020B0503020204020204" pitchFamily="34" charset="-122"/>
              </a:rPr>
              <a:t>常见的慢性消化系统疾病，发病率高且易复发，并发症多，甚至危及生命，严重影响患者的身心健康</a:t>
            </a:r>
            <a:endParaRPr lang="en-US" altLang="zh-CN" sz="1600" b="0" i="0" dirty="0">
              <a:effectLst/>
              <a:highlight>
                <a:srgbClr val="FFFFFF"/>
              </a:highlight>
              <a:latin typeface="Arial" panose="020B0604020202020204" pitchFamily="34" charset="0"/>
              <a:ea typeface="微软雅黑" panose="020B0503020204020204" pitchFamily="34" charset="-122"/>
            </a:endParaRPr>
          </a:p>
          <a:p>
            <a:pPr marL="457200" lvl="1" indent="0" algn="just">
              <a:lnSpc>
                <a:spcPts val="2000"/>
              </a:lnSpc>
              <a:buNone/>
            </a:pPr>
            <a:r>
              <a:rPr lang="en-US" altLang="zh-CN" b="0" i="0" dirty="0">
                <a:effectLst/>
                <a:highlight>
                  <a:srgbClr val="FFFFFF"/>
                </a:highlight>
                <a:latin typeface="Arial" panose="020B0604020202020204" pitchFamily="34" charset="0"/>
                <a:ea typeface="微软雅黑" panose="020B0503020204020204" pitchFamily="34" charset="-122"/>
              </a:rPr>
              <a:t>1.</a:t>
            </a:r>
            <a:r>
              <a:rPr lang="zh-CN" altLang="en-US" i="0" dirty="0">
                <a:effectLst/>
                <a:highlight>
                  <a:srgbClr val="FFFFFF"/>
                </a:highlight>
                <a:latin typeface="Arial" panose="020B0604020202020204" pitchFamily="34" charset="0"/>
                <a:ea typeface="微软雅黑" panose="020B0503020204020204" pitchFamily="34" charset="-122"/>
              </a:rPr>
              <a:t>消化性溃疡</a:t>
            </a:r>
            <a:r>
              <a:rPr lang="en-US" altLang="zh-CN" i="0" dirty="0">
                <a:effectLst/>
                <a:highlight>
                  <a:srgbClr val="FFFFFF"/>
                </a:highlight>
                <a:latin typeface="Arial" panose="020B0604020202020204" pitchFamily="34" charset="0"/>
                <a:ea typeface="微软雅黑" panose="020B0503020204020204" pitchFamily="34" charset="-122"/>
              </a:rPr>
              <a:t>PU</a:t>
            </a:r>
            <a:r>
              <a:rPr lang="zh-CN" altLang="en-US" b="0" i="0" dirty="0">
                <a:effectLst/>
                <a:highlight>
                  <a:srgbClr val="FFFFFF"/>
                </a:highlight>
                <a:latin typeface="Arial" panose="020B0604020202020204" pitchFamily="34" charset="0"/>
                <a:ea typeface="微软雅黑" panose="020B0503020204020204" pitchFamily="34" charset="-122"/>
              </a:rPr>
              <a:t>：普通人群终身患病率为</a:t>
            </a:r>
            <a:r>
              <a:rPr lang="en-US" altLang="zh-CN" i="0" dirty="0">
                <a:solidFill>
                  <a:schemeClr val="accent1"/>
                </a:solidFill>
                <a:effectLst/>
                <a:highlight>
                  <a:srgbClr val="FFFFFF"/>
                </a:highlight>
                <a:latin typeface="Arial" panose="020B0604020202020204" pitchFamily="34" charset="0"/>
                <a:ea typeface="微软雅黑" panose="020B0503020204020204" pitchFamily="34" charset="-122"/>
              </a:rPr>
              <a:t>5%~10%</a:t>
            </a:r>
            <a:r>
              <a:rPr lang="zh-CN" altLang="en-US" b="0" i="0" dirty="0">
                <a:effectLst/>
                <a:highlight>
                  <a:srgbClr val="FFFFFF"/>
                </a:highlight>
                <a:latin typeface="Arial" panose="020B0604020202020204" pitchFamily="34" charset="0"/>
                <a:ea typeface="微软雅黑" panose="020B0503020204020204" pitchFamily="34" charset="-122"/>
              </a:rPr>
              <a:t>。</a:t>
            </a:r>
            <a:r>
              <a:rPr lang="en-US" altLang="zh-CN" b="1" i="0" dirty="0" err="1">
                <a:solidFill>
                  <a:srgbClr val="912C8D"/>
                </a:solidFill>
                <a:effectLst/>
                <a:highlight>
                  <a:srgbClr val="FFFFFF"/>
                </a:highlight>
                <a:latin typeface="Arial" panose="020B0604020202020204" pitchFamily="34" charset="0"/>
                <a:ea typeface="微软雅黑" panose="020B0503020204020204" pitchFamily="34" charset="-122"/>
              </a:rPr>
              <a:t>H.pylori</a:t>
            </a:r>
            <a:r>
              <a:rPr lang="zh-CN" altLang="en-US" b="1" i="0" dirty="0">
                <a:solidFill>
                  <a:srgbClr val="912C8D"/>
                </a:solidFill>
                <a:effectLst/>
                <a:highlight>
                  <a:srgbClr val="FFFFFF"/>
                </a:highlight>
                <a:latin typeface="Arial" panose="020B0604020202020204" pitchFamily="34" charset="0"/>
                <a:ea typeface="微软雅黑" panose="020B0503020204020204" pitchFamily="34" charset="-122"/>
              </a:rPr>
              <a:t>抗生素耐药逐渐增加（感染率</a:t>
            </a:r>
            <a:r>
              <a:rPr lang="en-US" altLang="zh-CN" b="1" i="0" dirty="0">
                <a:solidFill>
                  <a:srgbClr val="912C8D"/>
                </a:solidFill>
                <a:effectLst/>
                <a:highlight>
                  <a:srgbClr val="FFFFFF"/>
                </a:highlight>
                <a:latin typeface="Arial" panose="020B0604020202020204" pitchFamily="34" charset="0"/>
                <a:ea typeface="微软雅黑" panose="020B0503020204020204" pitchFamily="34" charset="-122"/>
              </a:rPr>
              <a:t>40%</a:t>
            </a:r>
            <a:r>
              <a:rPr lang="zh-CN" altLang="en-US" b="1" i="0" dirty="0">
                <a:solidFill>
                  <a:srgbClr val="912C8D"/>
                </a:solidFill>
                <a:effectLst/>
                <a:highlight>
                  <a:srgbClr val="FFFFFF"/>
                </a:highlight>
                <a:latin typeface="Arial" panose="020B0604020202020204" pitchFamily="34" charset="0"/>
                <a:ea typeface="微软雅黑" panose="020B0503020204020204" pitchFamily="34" charset="-122"/>
              </a:rPr>
              <a:t>以上），</a:t>
            </a:r>
            <a:r>
              <a:rPr lang="en-US" altLang="zh-CN" b="1" i="0" dirty="0">
                <a:solidFill>
                  <a:srgbClr val="912C8D"/>
                </a:solidFill>
                <a:effectLst/>
                <a:highlight>
                  <a:srgbClr val="FFFFFF"/>
                </a:highlight>
                <a:latin typeface="Arial" panose="020B0604020202020204" pitchFamily="34" charset="0"/>
                <a:ea typeface="微软雅黑" panose="020B0503020204020204" pitchFamily="34" charset="-122"/>
              </a:rPr>
              <a:t>NSAID</a:t>
            </a:r>
            <a:r>
              <a:rPr lang="zh-CN" altLang="en-US" b="1" i="0" dirty="0">
                <a:solidFill>
                  <a:srgbClr val="912C8D"/>
                </a:solidFill>
                <a:effectLst/>
                <a:highlight>
                  <a:srgbClr val="FFFFFF"/>
                </a:highlight>
                <a:latin typeface="Arial" panose="020B0604020202020204" pitchFamily="34" charset="0"/>
                <a:ea typeface="微软雅黑" panose="020B0503020204020204" pitchFamily="34" charset="-122"/>
              </a:rPr>
              <a:t>的广泛使用（占每年所有药物处方</a:t>
            </a:r>
            <a:r>
              <a:rPr lang="en-US" altLang="zh-CN" b="1" i="0" dirty="0">
                <a:solidFill>
                  <a:srgbClr val="912C8D"/>
                </a:solidFill>
                <a:effectLst/>
                <a:highlight>
                  <a:srgbClr val="FFFFFF"/>
                </a:highlight>
                <a:latin typeface="Arial" panose="020B0604020202020204" pitchFamily="34" charset="0"/>
                <a:ea typeface="微软雅黑" panose="020B0503020204020204" pitchFamily="34" charset="-122"/>
              </a:rPr>
              <a:t>5-10%</a:t>
            </a:r>
            <a:r>
              <a:rPr lang="zh-CN" altLang="en-US" b="1" i="0" dirty="0">
                <a:solidFill>
                  <a:srgbClr val="912C8D"/>
                </a:solidFill>
                <a:effectLst/>
                <a:highlight>
                  <a:srgbClr val="FFFFFF"/>
                </a:highlight>
                <a:latin typeface="Arial" panose="020B0604020202020204" pitchFamily="34" charset="0"/>
                <a:ea typeface="微软雅黑" panose="020B0503020204020204" pitchFamily="34" charset="-122"/>
              </a:rPr>
              <a:t>），以及老龄化人口中常见的抗血栓治疗等，使诊治较以往更具挑战</a:t>
            </a:r>
            <a:endParaRPr lang="en-US" altLang="zh-CN" dirty="0">
              <a:solidFill>
                <a:srgbClr val="912C8D"/>
              </a:solidFill>
              <a:highlight>
                <a:srgbClr val="FFFFFF"/>
              </a:highlight>
              <a:latin typeface="Arial" panose="020B0604020202020204" pitchFamily="34" charset="0"/>
              <a:ea typeface="微软雅黑" panose="020B0503020204020204" pitchFamily="34" charset="-122"/>
            </a:endParaRPr>
          </a:p>
          <a:p>
            <a:pPr marL="457200" lvl="1" indent="0" algn="just">
              <a:lnSpc>
                <a:spcPts val="2000"/>
              </a:lnSpc>
              <a:buNone/>
            </a:pPr>
            <a:r>
              <a:rPr lang="en-US" altLang="zh-CN" b="0" i="0" dirty="0">
                <a:effectLst/>
                <a:highlight>
                  <a:srgbClr val="FFFFFF"/>
                </a:highlight>
                <a:latin typeface="Arial" panose="020B0604020202020204" pitchFamily="34" charset="0"/>
                <a:ea typeface="微软雅黑" panose="020B0503020204020204" pitchFamily="34" charset="-122"/>
              </a:rPr>
              <a:t>2.</a:t>
            </a:r>
            <a:r>
              <a:rPr lang="zh-CN" altLang="en-US" i="0" dirty="0">
                <a:effectLst/>
                <a:highlight>
                  <a:srgbClr val="FFFFFF"/>
                </a:highlight>
                <a:latin typeface="Arial" panose="020B0604020202020204" pitchFamily="34" charset="0"/>
                <a:ea typeface="微软雅黑" panose="020B0503020204020204" pitchFamily="34" charset="-122"/>
              </a:rPr>
              <a:t>胃食管反流病</a:t>
            </a:r>
            <a:r>
              <a:rPr lang="en-US" altLang="zh-CN" i="0" dirty="0">
                <a:effectLst/>
                <a:highlight>
                  <a:srgbClr val="FFFFFF"/>
                </a:highlight>
                <a:latin typeface="Arial" panose="020B0604020202020204" pitchFamily="34" charset="0"/>
                <a:ea typeface="微软雅黑" panose="020B0503020204020204" pitchFamily="34" charset="-122"/>
              </a:rPr>
              <a:t>GRED</a:t>
            </a:r>
            <a:r>
              <a:rPr lang="zh-CN" altLang="en-US" b="0" i="0" dirty="0">
                <a:effectLst/>
                <a:highlight>
                  <a:srgbClr val="FFFFFF"/>
                </a:highlight>
                <a:latin typeface="Arial" panose="020B0604020202020204" pitchFamily="34" charset="0"/>
                <a:ea typeface="微软雅黑" panose="020B0503020204020204" pitchFamily="34" charset="-122"/>
              </a:rPr>
              <a:t>，过去</a:t>
            </a:r>
            <a:r>
              <a:rPr lang="en-US" altLang="zh-CN" b="0" i="0" dirty="0">
                <a:effectLst/>
                <a:highlight>
                  <a:srgbClr val="FFFFFF"/>
                </a:highlight>
                <a:latin typeface="Arial" panose="020B0604020202020204" pitchFamily="34" charset="0"/>
                <a:ea typeface="微软雅黑" panose="020B0503020204020204" pitchFamily="34" charset="-122"/>
              </a:rPr>
              <a:t>20</a:t>
            </a:r>
            <a:r>
              <a:rPr lang="zh-CN" altLang="en-US" b="0" i="0" dirty="0">
                <a:effectLst/>
                <a:highlight>
                  <a:srgbClr val="FFFFFF"/>
                </a:highlight>
                <a:latin typeface="Arial" panose="020B0604020202020204" pitchFamily="34" charset="0"/>
                <a:ea typeface="微软雅黑" panose="020B0503020204020204" pitchFamily="34" charset="-122"/>
              </a:rPr>
              <a:t>年，发病率上升约</a:t>
            </a:r>
            <a:r>
              <a:rPr lang="en-US" altLang="zh-CN" i="0" dirty="0">
                <a:solidFill>
                  <a:schemeClr val="accent1"/>
                </a:solidFill>
                <a:effectLst/>
                <a:highlight>
                  <a:srgbClr val="FFFFFF"/>
                </a:highlight>
                <a:latin typeface="Arial" panose="020B0604020202020204" pitchFamily="34" charset="0"/>
                <a:ea typeface="微软雅黑" panose="020B0503020204020204" pitchFamily="34" charset="-122"/>
              </a:rPr>
              <a:t>2</a:t>
            </a:r>
            <a:r>
              <a:rPr lang="zh-CN" altLang="en-US" i="0" dirty="0">
                <a:solidFill>
                  <a:schemeClr val="accent1"/>
                </a:solidFill>
                <a:effectLst/>
                <a:highlight>
                  <a:srgbClr val="FFFFFF"/>
                </a:highlight>
                <a:latin typeface="Arial" panose="020B0604020202020204" pitchFamily="34" charset="0"/>
                <a:ea typeface="微软雅黑" panose="020B0503020204020204" pitchFamily="34" charset="-122"/>
              </a:rPr>
              <a:t>倍</a:t>
            </a:r>
            <a:r>
              <a:rPr lang="zh-CN" altLang="en-US" b="0" i="0" dirty="0">
                <a:effectLst/>
                <a:highlight>
                  <a:srgbClr val="FFFFFF"/>
                </a:highlight>
                <a:latin typeface="Arial" panose="020B0604020202020204" pitchFamily="34" charset="0"/>
                <a:ea typeface="微软雅黑" panose="020B0503020204020204" pitchFamily="34" charset="-122"/>
              </a:rPr>
              <a:t>，目前全球范围内报告烧心或反流症状的发生频率≥</a:t>
            </a:r>
            <a:r>
              <a:rPr lang="en-US" altLang="zh-CN" b="0" i="0" dirty="0">
                <a:effectLst/>
                <a:highlight>
                  <a:srgbClr val="FFFFFF"/>
                </a:highlight>
                <a:latin typeface="Arial" panose="020B0604020202020204" pitchFamily="34" charset="0"/>
                <a:ea typeface="微软雅黑" panose="020B0503020204020204" pitchFamily="34" charset="-122"/>
              </a:rPr>
              <a:t>1</a:t>
            </a:r>
            <a:r>
              <a:rPr lang="zh-CN" altLang="en-US" b="0" i="0" dirty="0">
                <a:effectLst/>
                <a:highlight>
                  <a:srgbClr val="FFFFFF"/>
                </a:highlight>
                <a:latin typeface="Arial" panose="020B0604020202020204" pitchFamily="34" charset="0"/>
                <a:ea typeface="微软雅黑" panose="020B0503020204020204" pitchFamily="34" charset="-122"/>
              </a:rPr>
              <a:t>次</a:t>
            </a:r>
            <a:r>
              <a:rPr lang="en-US" altLang="zh-CN" b="0" i="0" dirty="0">
                <a:effectLst/>
                <a:highlight>
                  <a:srgbClr val="FFFFFF"/>
                </a:highlight>
                <a:latin typeface="Arial" panose="020B0604020202020204" pitchFamily="34" charset="0"/>
                <a:ea typeface="微软雅黑" panose="020B0503020204020204" pitchFamily="34" charset="-122"/>
              </a:rPr>
              <a:t>/</a:t>
            </a:r>
            <a:r>
              <a:rPr lang="zh-CN" altLang="en-US" b="0" i="0" dirty="0">
                <a:effectLst/>
                <a:highlight>
                  <a:srgbClr val="FFFFFF"/>
                </a:highlight>
                <a:latin typeface="Arial" panose="020B0604020202020204" pitchFamily="34" charset="0"/>
                <a:ea typeface="微软雅黑" panose="020B0503020204020204" pitchFamily="34" charset="-122"/>
              </a:rPr>
              <a:t>周的比例约为</a:t>
            </a:r>
            <a:r>
              <a:rPr lang="en-US" altLang="zh-CN" i="0" dirty="0">
                <a:solidFill>
                  <a:schemeClr val="accent1"/>
                </a:solidFill>
                <a:effectLst/>
                <a:highlight>
                  <a:srgbClr val="FFFFFF"/>
                </a:highlight>
                <a:latin typeface="Arial" panose="020B0604020202020204" pitchFamily="34" charset="0"/>
                <a:ea typeface="微软雅黑" panose="020B0503020204020204" pitchFamily="34" charset="-122"/>
              </a:rPr>
              <a:t>13%</a:t>
            </a:r>
            <a:r>
              <a:rPr lang="zh-CN" altLang="en-US" b="0" i="0" dirty="0">
                <a:effectLst/>
                <a:highlight>
                  <a:srgbClr val="FFFFFF"/>
                </a:highlight>
                <a:latin typeface="Arial" panose="020B0604020202020204" pitchFamily="34" charset="0"/>
                <a:ea typeface="微软雅黑" panose="020B0503020204020204" pitchFamily="34" charset="-122"/>
              </a:rPr>
              <a:t>。</a:t>
            </a:r>
            <a:r>
              <a:rPr lang="zh-CN" altLang="zh-CN" kern="100" dirty="0">
                <a:solidFill>
                  <a:schemeClr val="accent1"/>
                </a:solidFill>
                <a:effectLst/>
                <a:latin typeface="Arial" panose="020B0604020202020204" pitchFamily="34" charset="0"/>
                <a:ea typeface="微软雅黑" panose="020B0503020204020204" pitchFamily="34" charset="-122"/>
                <a:cs typeface="Times New Roman" panose="02020603050405020304" pitchFamily="18" charset="0"/>
              </a:rPr>
              <a:t>其中控制夜间酸突破和快速缓解症状（且不引起酸反跳）是之前的治疗难点</a:t>
            </a:r>
            <a:endParaRPr lang="zh-CN" altLang="en-US" dirty="0">
              <a:solidFill>
                <a:schemeClr val="accent1"/>
              </a:solidFill>
              <a:latin typeface="Arial" panose="020B0604020202020204" pitchFamily="34" charset="0"/>
              <a:ea typeface="微软雅黑" panose="020B0503020204020204" pitchFamily="34" charset="-122"/>
              <a:sym typeface="+mn-ea"/>
            </a:endParaRPr>
          </a:p>
          <a:p>
            <a:pPr marL="446405" indent="-230505">
              <a:lnSpc>
                <a:spcPct val="150000"/>
              </a:lnSpc>
            </a:pPr>
            <a:endPar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5" name="内容占位符 1"/>
          <p:cNvSpPr>
            <a:spLocks noGrp="1"/>
          </p:cNvSpPr>
          <p:nvPr/>
        </p:nvSpPr>
        <p:spPr>
          <a:xfrm>
            <a:off x="6347807" y="1638414"/>
            <a:ext cx="5503951" cy="4150136"/>
          </a:xfrm>
          <a:prstGeom prst="rect">
            <a:avLst/>
          </a:prstGeom>
          <a:ln w="19050">
            <a:solidFill>
              <a:srgbClr val="E50150"/>
            </a:solidFill>
          </a:ln>
        </p:spPr>
        <p:txBody>
          <a:bodyPr vert="horz" lIns="90000" tIns="46800" rIns="90000" bIns="46800" rtlCol="0"/>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buClr>
                <a:srgbClr val="E50150"/>
              </a:buClr>
              <a:buFont typeface="Wingdings" panose="05000000000000000000" pitchFamily="2" charset="2"/>
              <a:buChar char="n"/>
            </a:pPr>
            <a:r>
              <a:rPr sz="1600" b="1" dirty="0">
                <a:solidFill>
                  <a:schemeClr val="tx1"/>
                </a:solidFill>
                <a:cs typeface="微软雅黑" panose="020B0503020204020204" pitchFamily="34" charset="-122"/>
                <a:sym typeface="+mn-ea"/>
              </a:rPr>
              <a:t>临床未被满足的需求</a:t>
            </a:r>
            <a:endParaRPr lang="zh-CN" altLang="en-US" sz="1600" b="1" dirty="0">
              <a:solidFill>
                <a:schemeClr val="tx1"/>
              </a:solidFill>
              <a:cs typeface="微软雅黑" panose="020B0503020204020204" pitchFamily="34" charset="-122"/>
            </a:endParaRPr>
          </a:p>
          <a:p>
            <a:pPr algn="just">
              <a:lnSpc>
                <a:spcPts val="2000"/>
              </a:lnSpc>
            </a:pPr>
            <a:r>
              <a:rPr lang="zh-CN" altLang="en-US" sz="1600" b="1" dirty="0">
                <a:highlight>
                  <a:srgbClr val="FFFFFF"/>
                </a:highlight>
                <a:sym typeface="+mn-ea"/>
              </a:rPr>
              <a:t>艾司奥美拉唑镁碳酸氢钠胶囊</a:t>
            </a:r>
            <a:r>
              <a:rPr lang="zh-CN" altLang="en-US" sz="1600" b="1" dirty="0">
                <a:solidFill>
                  <a:schemeClr val="accent1"/>
                </a:solidFill>
                <a:highlight>
                  <a:srgbClr val="FFFFFF"/>
                </a:highlight>
                <a:sym typeface="+mn-ea"/>
              </a:rPr>
              <a:t>弥补了胃食管反流病、胃酸分泌过多引起的胃灼热，以及合并胃排空障碍和肠道吸收障碍患者的未满足的治疗需求</a:t>
            </a:r>
            <a:endParaRPr lang="en-US" altLang="zh-CN" sz="1600" b="1" dirty="0">
              <a:solidFill>
                <a:schemeClr val="accent1"/>
              </a:solidFill>
              <a:highlight>
                <a:srgbClr val="FFFFFF"/>
              </a:highlight>
              <a:sym typeface="+mn-ea"/>
            </a:endParaRPr>
          </a:p>
          <a:p>
            <a:pPr marL="457200" lvl="1" indent="0" algn="just">
              <a:lnSpc>
                <a:spcPts val="2000"/>
              </a:lnSpc>
              <a:buNone/>
            </a:pPr>
            <a:r>
              <a:rPr lang="en-US" altLang="zh-CN" b="1" dirty="0">
                <a:solidFill>
                  <a:srgbClr val="912C8D"/>
                </a:solidFill>
                <a:highlight>
                  <a:srgbClr val="FFFFFF"/>
                </a:highlight>
                <a:sym typeface="+mn-ea"/>
              </a:rPr>
              <a:t>1.</a:t>
            </a:r>
            <a:r>
              <a:rPr lang="zh-CN" altLang="en-US" b="1" dirty="0">
                <a:solidFill>
                  <a:srgbClr val="912C8D"/>
                </a:solidFill>
                <a:highlight>
                  <a:srgbClr val="FFFFFF"/>
                </a:highlight>
                <a:sym typeface="+mn-ea"/>
              </a:rPr>
              <a:t>起效更快速</a:t>
            </a:r>
            <a:r>
              <a:rPr lang="zh-CN" altLang="en-US" dirty="0">
                <a:solidFill>
                  <a:srgbClr val="912C8D"/>
                </a:solidFill>
                <a:highlight>
                  <a:srgbClr val="FFFFFF"/>
                </a:highlight>
                <a:sym typeface="+mn-ea"/>
              </a:rPr>
              <a:t>，</a:t>
            </a:r>
            <a:r>
              <a:rPr lang="zh-CN" altLang="en-US" dirty="0">
                <a:highlight>
                  <a:srgbClr val="FFFFFF"/>
                </a:highlight>
                <a:sym typeface="+mn-ea"/>
              </a:rPr>
              <a:t>及时缓解和持久控制患者急性症状，克服对症治疗通常伴随的酸反跳</a:t>
            </a:r>
            <a:endParaRPr lang="en-US" altLang="zh-CN" dirty="0">
              <a:highlight>
                <a:srgbClr val="FFFFFF"/>
              </a:highlight>
              <a:sym typeface="+mn-ea"/>
            </a:endParaRPr>
          </a:p>
          <a:p>
            <a:pPr marL="457200" lvl="1" indent="0" algn="just">
              <a:lnSpc>
                <a:spcPts val="2000"/>
              </a:lnSpc>
              <a:buNone/>
            </a:pPr>
            <a:r>
              <a:rPr lang="en-US" altLang="zh-CN" b="1" dirty="0">
                <a:solidFill>
                  <a:srgbClr val="912C8D"/>
                </a:solidFill>
                <a:highlight>
                  <a:srgbClr val="FFFFFF"/>
                </a:highlight>
                <a:sym typeface="+mn-ea"/>
              </a:rPr>
              <a:t>2.</a:t>
            </a:r>
            <a:r>
              <a:rPr lang="zh-CN" altLang="en-US" b="1" dirty="0">
                <a:solidFill>
                  <a:srgbClr val="912C8D"/>
                </a:solidFill>
                <a:highlight>
                  <a:srgbClr val="FFFFFF"/>
                </a:highlight>
                <a:sym typeface="+mn-ea"/>
              </a:rPr>
              <a:t>按需治疗，不需进食激活质子泵的配合，服用更便捷，</a:t>
            </a:r>
            <a:r>
              <a:rPr lang="zh-CN" altLang="en-US" dirty="0">
                <a:highlight>
                  <a:srgbClr val="FFFFFF"/>
                </a:highlight>
                <a:sym typeface="+mn-ea"/>
              </a:rPr>
              <a:t>更好控制</a:t>
            </a:r>
            <a:r>
              <a:rPr lang="en-US" altLang="zh-CN" dirty="0">
                <a:highlight>
                  <a:srgbClr val="FFFFFF"/>
                </a:highlight>
                <a:sym typeface="+mn-ea"/>
              </a:rPr>
              <a:t>GERD</a:t>
            </a:r>
            <a:r>
              <a:rPr lang="zh-CN" altLang="en-US" dirty="0">
                <a:highlight>
                  <a:srgbClr val="FFFFFF"/>
                </a:highlight>
                <a:sym typeface="+mn-ea"/>
              </a:rPr>
              <a:t>夜间酸突破；及时补服，更好根除</a:t>
            </a:r>
            <a:r>
              <a:rPr lang="en-US" altLang="zh-CN" dirty="0">
                <a:highlight>
                  <a:srgbClr val="FFFFFF"/>
                </a:highlight>
                <a:sym typeface="+mn-ea"/>
              </a:rPr>
              <a:t>HP</a:t>
            </a:r>
            <a:r>
              <a:rPr lang="zh-CN" altLang="en-US" dirty="0">
                <a:highlight>
                  <a:srgbClr val="FFFFFF"/>
                </a:highlight>
                <a:sym typeface="+mn-ea"/>
              </a:rPr>
              <a:t>等</a:t>
            </a:r>
            <a:endParaRPr lang="en-US" altLang="zh-CN" dirty="0">
              <a:highlight>
                <a:srgbClr val="FFFFFF"/>
              </a:highlight>
              <a:sym typeface="+mn-ea"/>
            </a:endParaRPr>
          </a:p>
          <a:p>
            <a:pPr marL="457200" lvl="1" indent="0" algn="just">
              <a:lnSpc>
                <a:spcPts val="2000"/>
              </a:lnSpc>
              <a:buNone/>
            </a:pPr>
            <a:r>
              <a:rPr lang="en-US" altLang="zh-CN" b="1" dirty="0">
                <a:solidFill>
                  <a:srgbClr val="912C8D"/>
                </a:solidFill>
                <a:highlight>
                  <a:srgbClr val="FFFFFF"/>
                </a:highlight>
                <a:sym typeface="+mn-ea"/>
              </a:rPr>
              <a:t>3.</a:t>
            </a:r>
            <a:r>
              <a:rPr lang="zh-CN" altLang="en-US" b="1" dirty="0">
                <a:solidFill>
                  <a:srgbClr val="912C8D"/>
                </a:solidFill>
                <a:highlight>
                  <a:srgbClr val="FFFFFF"/>
                </a:highlight>
                <a:sym typeface="+mn-ea"/>
              </a:rPr>
              <a:t>应用更广泛，</a:t>
            </a:r>
            <a:r>
              <a:rPr lang="zh-CN" altLang="en-US" b="1" dirty="0">
                <a:solidFill>
                  <a:schemeClr val="accent1"/>
                </a:solidFill>
                <a:sym typeface="+mn-ea"/>
              </a:rPr>
              <a:t>适用适应症人群中胃排空障碍和肠道吸收</a:t>
            </a:r>
            <a:r>
              <a:rPr lang="zh-CN" altLang="en-US" b="1" dirty="0">
                <a:solidFill>
                  <a:schemeClr val="accent1"/>
                </a:solidFill>
              </a:rPr>
              <a:t>面积减少</a:t>
            </a:r>
            <a:r>
              <a:rPr lang="zh-CN" altLang="en-US" b="1" dirty="0">
                <a:solidFill>
                  <a:schemeClr val="accent1"/>
                </a:solidFill>
                <a:sym typeface="+mn-ea"/>
              </a:rPr>
              <a:t>等特殊患者</a:t>
            </a:r>
            <a:endParaRPr lang="en-US" altLang="zh-CN" b="1" dirty="0">
              <a:solidFill>
                <a:schemeClr val="accent1"/>
              </a:solidFill>
              <a:sym typeface="+mn-ea"/>
            </a:endParaRPr>
          </a:p>
          <a:p>
            <a:pPr marL="215900" indent="0" algn="l">
              <a:lnSpc>
                <a:spcPct val="150000"/>
              </a:lnSpc>
              <a:buNone/>
            </a:pPr>
            <a:endParaRPr sz="1600" spc="0" noProof="0" dirty="0">
              <a:ln>
                <a:noFill/>
              </a:ln>
              <a:solidFill>
                <a:schemeClr val="tx1"/>
              </a:solidFill>
              <a:effectLst/>
              <a:uLnTx/>
              <a:sym typeface="+mn-ea"/>
            </a:endParaRPr>
          </a:p>
          <a:p>
            <a:pPr marL="446405" indent="-230505" algn="l">
              <a:lnSpc>
                <a:spcPct val="150000"/>
              </a:lnSpc>
              <a:buFont typeface="Arial" panose="020B0604020202020204" pitchFamily="34" charset="0"/>
              <a:buChar char="•"/>
            </a:pPr>
            <a:endParaRPr sz="1600" b="1" spc="0" noProof="0" dirty="0">
              <a:ln>
                <a:noFill/>
              </a:ln>
              <a:solidFill>
                <a:srgbClr val="00739F"/>
              </a:solidFill>
              <a:effectLst/>
              <a:uLnTx/>
              <a:cs typeface="微软雅黑" panose="020B0503020204020204" pitchFamily="34"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19430" y="1061720"/>
            <a:ext cx="1089660" cy="459740"/>
          </a:xfrm>
          <a:prstGeom prst="rect">
            <a:avLst/>
          </a:prstGeom>
          <a:noFill/>
        </p:spPr>
        <p:txBody>
          <a:bodyPr wrap="square" rtlCol="0">
            <a:noAutofit/>
          </a:bodyPr>
          <a:lstStyle/>
          <a:p>
            <a:pPr algn="ctr"/>
            <a:r>
              <a:rPr lang="en-US" altLang="zh-CN" sz="5400" b="1" dirty="0">
                <a:solidFill>
                  <a:schemeClr val="bg1"/>
                </a:solidFill>
                <a:latin typeface="Arial" panose="020B0604020202020204" pitchFamily="34" charset="0"/>
                <a:ea typeface="微软雅黑" panose="020B0503020204020204" pitchFamily="34" charset="-122"/>
                <a:sym typeface="+mn-ea"/>
              </a:rPr>
              <a:t>02</a:t>
            </a:r>
            <a:endParaRPr lang="zh-CN" altLang="en-US" sz="5400" dirty="0">
              <a:latin typeface="Arial" panose="020B0604020202020204" pitchFamily="34" charset="0"/>
              <a:ea typeface="微软雅黑" panose="020B0503020204020204" pitchFamily="34" charset="-122"/>
            </a:endParaRPr>
          </a:p>
        </p:txBody>
      </p:sp>
      <p:sp>
        <p:nvSpPr>
          <p:cNvPr id="2"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02 </a:t>
            </a:r>
            <a:r>
              <a:rPr lang="zh-CN" altLang="en-US" sz="3000" b="1" dirty="0">
                <a:solidFill>
                  <a:schemeClr val="bg1"/>
                </a:solidFill>
                <a:latin typeface="Arial" panose="020B0604020202020204" pitchFamily="34" charset="0"/>
                <a:ea typeface="微软雅黑" panose="020B0503020204020204" pitchFamily="34" charset="-122"/>
                <a:sym typeface="+mn-ea"/>
              </a:rPr>
              <a:t>安全性</a:t>
            </a:r>
          </a:p>
        </p:txBody>
      </p:sp>
      <p:sp>
        <p:nvSpPr>
          <p:cNvPr id="14" name="内容占位符 2"/>
          <p:cNvSpPr txBox="1"/>
          <p:nvPr/>
        </p:nvSpPr>
        <p:spPr>
          <a:xfrm>
            <a:off x="810179" y="6443097"/>
            <a:ext cx="10941803" cy="564467"/>
          </a:xfrm>
          <a:prstGeom prst="rect">
            <a:avLst/>
          </a:prstGeom>
        </p:spPr>
        <p:txBody>
          <a:bodyPr vert="horz" lIns="91440" tIns="45720" rIns="91440" bIns="45720" rtlCol="0">
            <a:normAutofit/>
          </a:bodyPr>
          <a:lstStyle>
            <a:lvl1pPr marL="252095" indent="-252095" algn="l" defTabSz="1219200" rtl="0" eaLnBrk="1" latinLnBrk="0" hangingPunct="1">
              <a:lnSpc>
                <a:spcPct val="150000"/>
              </a:lnSpc>
              <a:spcBef>
                <a:spcPts val="0"/>
              </a:spcBef>
              <a:buFont typeface="Arial" panose="020B0604020202020204" pitchFamily="34" charset="0"/>
              <a:buChar char="•"/>
              <a:defRPr sz="2800" b="1" kern="1200">
                <a:solidFill>
                  <a:schemeClr val="tx1"/>
                </a:solidFill>
                <a:latin typeface="+mn-lt"/>
                <a:ea typeface="微软雅黑" panose="020B0503020204020204" pitchFamily="34" charset="-122"/>
                <a:cs typeface="Times New Roman" panose="02020603050405020304" pitchFamily="18" charset="0"/>
              </a:defRPr>
            </a:lvl1pPr>
            <a:lvl2pPr marL="64770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2pPr>
            <a:lvl3pPr marL="93599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3pPr>
            <a:lvl4pPr marL="122428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4pPr>
            <a:lvl5pPr marL="154813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marL="0" indent="0">
              <a:lnSpc>
                <a:spcPct val="100000"/>
              </a:lnSpc>
              <a:buNone/>
            </a:pPr>
            <a:r>
              <a:rPr lang="en-US" altLang="zh-CN" sz="900" b="0" dirty="0">
                <a:latin typeface="Arial" panose="020B0604020202020204" pitchFamily="34" charset="0"/>
                <a:sym typeface="Arial" panose="020B0604020202020204" pitchFamily="34" charset="0"/>
              </a:rPr>
              <a:t>1.</a:t>
            </a:r>
            <a:r>
              <a:rPr lang="zh-CN" altLang="en-US" sz="900" b="0" dirty="0">
                <a:latin typeface="Arial" panose="020B0604020202020204" pitchFamily="34" charset="0"/>
                <a:sym typeface="Arial" panose="020B0604020202020204" pitchFamily="34" charset="0"/>
              </a:rPr>
              <a:t> </a:t>
            </a:r>
            <a:r>
              <a:rPr lang="en-US" altLang="zh-CN" sz="900" b="0" dirty="0">
                <a:latin typeface="Arial" panose="020B0604020202020204" pitchFamily="34" charset="0"/>
                <a:sym typeface="Arial" panose="020B0604020202020204" pitchFamily="34" charset="0"/>
              </a:rPr>
              <a:t>SOCC-2</a:t>
            </a:r>
            <a:r>
              <a:rPr lang="zh-CN" altLang="en-US" sz="900" b="0" dirty="0">
                <a:latin typeface="Arial" panose="020B0604020202020204" pitchFamily="34" charset="0"/>
                <a:sym typeface="Arial" panose="020B0604020202020204" pitchFamily="34" charset="0"/>
              </a:rPr>
              <a:t>（艾司奥美拉唑镁碳酸氢钠）胶囊在健康人体中的药代动力学</a:t>
            </a:r>
            <a:r>
              <a:rPr lang="en-US" altLang="zh-CN" sz="900" b="0" dirty="0">
                <a:latin typeface="Arial" panose="020B0604020202020204" pitchFamily="34" charset="0"/>
                <a:sym typeface="Arial" panose="020B0604020202020204" pitchFamily="34" charset="0"/>
              </a:rPr>
              <a:t>/</a:t>
            </a:r>
            <a:r>
              <a:rPr lang="zh-CN" altLang="en-US" sz="900" b="0" dirty="0">
                <a:latin typeface="Arial" panose="020B0604020202020204" pitchFamily="34" charset="0"/>
                <a:sym typeface="Arial" panose="020B0604020202020204" pitchFamily="34" charset="0"/>
              </a:rPr>
              <a:t>药效学研究临床试验报告</a:t>
            </a:r>
            <a:endParaRPr lang="en-US" altLang="zh-CN" sz="900" b="0" strike="sngStrike" dirty="0">
              <a:latin typeface="Arial" panose="020B0604020202020204" pitchFamily="34" charset="0"/>
            </a:endParaRPr>
          </a:p>
          <a:p>
            <a:pPr marL="0" indent="0">
              <a:lnSpc>
                <a:spcPct val="100000"/>
              </a:lnSpc>
              <a:buNone/>
            </a:pPr>
            <a:r>
              <a:rPr lang="en-US" altLang="zh-CN" sz="900" b="0" dirty="0">
                <a:latin typeface="Arial" panose="020B0604020202020204" pitchFamily="34" charset="0"/>
              </a:rPr>
              <a:t>2.</a:t>
            </a:r>
            <a:r>
              <a:rPr lang="zh-CN" altLang="en-US" sz="900" b="0" dirty="0">
                <a:latin typeface="Arial" panose="020B0604020202020204" pitchFamily="34" charset="0"/>
              </a:rPr>
              <a:t>艾司奥美拉唑镁碳酸氢钠胶囊说明书</a:t>
            </a:r>
            <a:endParaRPr lang="en-US" altLang="zh-CN" sz="900" b="0" dirty="0">
              <a:latin typeface="Arial" panose="020B0604020202020204" pitchFamily="34" charset="0"/>
            </a:endParaRPr>
          </a:p>
        </p:txBody>
      </p:sp>
      <p:graphicFrame>
        <p:nvGraphicFramePr>
          <p:cNvPr id="5" name="表格 4"/>
          <p:cNvGraphicFramePr>
            <a:graphicFrameLocks noGrp="1"/>
          </p:cNvGraphicFramePr>
          <p:nvPr/>
        </p:nvGraphicFramePr>
        <p:xfrm>
          <a:off x="743469" y="1446530"/>
          <a:ext cx="10705062" cy="3964940"/>
        </p:xfrm>
        <a:graphic>
          <a:graphicData uri="http://schemas.openxmlformats.org/drawingml/2006/table">
            <a:tbl>
              <a:tblPr firstRow="1" bandRow="1">
                <a:tableStyleId>{5940675A-B579-460E-94D1-54222C63F5DA}</a:tableStyleId>
              </a:tblPr>
              <a:tblGrid>
                <a:gridCol w="2719879">
                  <a:extLst>
                    <a:ext uri="{9D8B030D-6E8A-4147-A177-3AD203B41FA5}">
                      <a16:colId xmlns:a16="http://schemas.microsoft.com/office/drawing/2014/main" val="20000"/>
                    </a:ext>
                  </a:extLst>
                </a:gridCol>
                <a:gridCol w="7985183">
                  <a:extLst>
                    <a:ext uri="{9D8B030D-6E8A-4147-A177-3AD203B41FA5}">
                      <a16:colId xmlns:a16="http://schemas.microsoft.com/office/drawing/2014/main" val="20001"/>
                    </a:ext>
                  </a:extLst>
                </a:gridCol>
              </a:tblGrid>
              <a:tr h="40908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latin typeface="Arial" panose="020B0604020202020204" pitchFamily="34" charset="0"/>
                          <a:ea typeface="微软雅黑" panose="020B0503020204020204" pitchFamily="34" charset="-122"/>
                        </a:rPr>
                        <a:t>说明书安全信息</a:t>
                      </a:r>
                      <a:endParaRPr lang="zh-CN" altLang="en-US" sz="1400" dirty="0">
                        <a:latin typeface="Arial" panose="020B0604020202020204" pitchFamily="34" charset="0"/>
                        <a:ea typeface="微软雅黑" panose="020B0503020204020204" pitchFamily="34" charset="-122"/>
                      </a:endParaRPr>
                    </a:p>
                  </a:txBody>
                  <a:tcPr>
                    <a:solidFill>
                      <a:schemeClr val="accent2">
                        <a:lumMod val="20000"/>
                        <a:lumOff val="80000"/>
                      </a:schemeClr>
                    </a:solidFill>
                  </a:tcPr>
                </a:tc>
                <a:tc>
                  <a:txBody>
                    <a:bodyPr/>
                    <a:lstStyle/>
                    <a:p>
                      <a:pPr marL="342900" indent="-342900" algn="just">
                        <a:lnSpc>
                          <a:spcPct val="150000"/>
                        </a:lnSpc>
                        <a:buFont typeface="+mj-lt"/>
                        <a:buAutoNum type="arabicPeriod"/>
                      </a:pPr>
                      <a:r>
                        <a:rPr lang="zh-CN" altLang="en-US" sz="1400" b="1" dirty="0">
                          <a:latin typeface="Arial" panose="020B0604020202020204" pitchFamily="34" charset="0"/>
                          <a:ea typeface="微软雅黑" panose="020B0503020204020204" pitchFamily="34" charset="-122"/>
                        </a:rPr>
                        <a:t>发生频率最高的不良反应（≥</a:t>
                      </a:r>
                      <a:r>
                        <a:rPr lang="en-US" altLang="zh-CN" sz="1400" b="1" dirty="0">
                          <a:latin typeface="Arial" panose="020B0604020202020204" pitchFamily="34" charset="0"/>
                          <a:ea typeface="微软雅黑" panose="020B0503020204020204" pitchFamily="34" charset="-122"/>
                        </a:rPr>
                        <a:t>1%</a:t>
                      </a:r>
                      <a:r>
                        <a:rPr lang="zh-CN" altLang="en-US" sz="1400" b="1" dirty="0">
                          <a:latin typeface="Arial" panose="020B0604020202020204" pitchFamily="34" charset="0"/>
                          <a:ea typeface="微软雅黑" panose="020B0503020204020204" pitchFamily="34" charset="-122"/>
                        </a:rPr>
                        <a:t>）为：</a:t>
                      </a:r>
                      <a:r>
                        <a:rPr lang="zh-CN" altLang="en-US" sz="1400" dirty="0">
                          <a:latin typeface="Arial" panose="020B0604020202020204" pitchFamily="34" charset="0"/>
                          <a:ea typeface="微软雅黑" panose="020B0503020204020204" pitchFamily="34" charset="-122"/>
                        </a:rPr>
                        <a:t>神经系统：头痛。胃肠道：腹泻、恶心、胃肠胀气、腹痛、便秘和口干。在</a:t>
                      </a:r>
                      <a:r>
                        <a:rPr lang="en-US" altLang="zh-CN" sz="1400" dirty="0">
                          <a:latin typeface="Arial" panose="020B0604020202020204" pitchFamily="34" charset="0"/>
                          <a:ea typeface="微软雅黑" panose="020B0503020204020204" pitchFamily="34" charset="-122"/>
                        </a:rPr>
                        <a:t>6</a:t>
                      </a:r>
                      <a:r>
                        <a:rPr lang="zh-CN" altLang="en-US" sz="1400" dirty="0">
                          <a:latin typeface="Arial" panose="020B0604020202020204" pitchFamily="34" charset="0"/>
                          <a:ea typeface="微软雅黑" panose="020B0503020204020204" pitchFamily="34" charset="-122"/>
                        </a:rPr>
                        <a:t>个月的维持治疗期间，治疗组中与治疗有关的不良反应发病率与安慰剂组相似。长达</a:t>
                      </a:r>
                      <a:r>
                        <a:rPr lang="en-US" altLang="zh-CN" sz="1400" dirty="0">
                          <a:latin typeface="Arial" panose="020B0604020202020204" pitchFamily="34" charset="0"/>
                          <a:ea typeface="微软雅黑" panose="020B0503020204020204" pitchFamily="34" charset="-122"/>
                        </a:rPr>
                        <a:t>12</a:t>
                      </a:r>
                      <a:r>
                        <a:rPr lang="zh-CN" altLang="en-US" sz="1400" dirty="0">
                          <a:latin typeface="Arial" panose="020B0604020202020204" pitchFamily="34" charset="0"/>
                          <a:ea typeface="微软雅黑" panose="020B0503020204020204" pitchFamily="34" charset="-122"/>
                        </a:rPr>
                        <a:t>个月的维持治疗组与短期治疗组在治疗中出现的相关不良反应类型之间无差异</a:t>
                      </a:r>
                    </a:p>
                    <a:p>
                      <a:pPr marL="342900" indent="-342900" algn="just">
                        <a:lnSpc>
                          <a:spcPct val="150000"/>
                        </a:lnSpc>
                        <a:buFont typeface="+mj-lt"/>
                        <a:buAutoNum type="arabicPeriod"/>
                      </a:pPr>
                      <a:r>
                        <a:rPr lang="zh-CN" altLang="en-US" sz="1400" b="1" dirty="0">
                          <a:latin typeface="Arial" panose="020B0604020202020204" pitchFamily="34" charset="0"/>
                          <a:ea typeface="微软雅黑" panose="020B0503020204020204" pitchFamily="34" charset="-122"/>
                        </a:rPr>
                        <a:t>禁忌：</a:t>
                      </a:r>
                      <a:r>
                        <a:rPr lang="zh-CN" altLang="en-US" sz="1400" dirty="0">
                          <a:latin typeface="Arial" panose="020B0604020202020204" pitchFamily="34" charset="0"/>
                          <a:ea typeface="微软雅黑" panose="020B0503020204020204" pitchFamily="34" charset="-122"/>
                        </a:rPr>
                        <a:t>已知对艾司奥美拉唑、其它苯并咪唑类化合物或本品的任何其他成份过敏者禁用</a:t>
                      </a:r>
                      <a:endParaRPr lang="en-US" altLang="zh-CN" sz="1400" dirty="0">
                        <a:latin typeface="Arial" panose="020B0604020202020204" pitchFamily="34" charset="0"/>
                        <a:ea typeface="微软雅黑" panose="020B0503020204020204" pitchFamily="34" charset="-122"/>
                      </a:endParaRPr>
                    </a:p>
                    <a:p>
                      <a:pPr marL="342900" indent="-342900" algn="just">
                        <a:lnSpc>
                          <a:spcPct val="150000"/>
                        </a:lnSpc>
                        <a:buFont typeface="+mj-lt"/>
                        <a:buAutoNum type="arabicPeriod"/>
                      </a:pPr>
                      <a:r>
                        <a:rPr lang="zh-CN" altLang="en-US" sz="1400" b="1" dirty="0">
                          <a:latin typeface="Arial" panose="020B0604020202020204" pitchFamily="34" charset="0"/>
                          <a:ea typeface="微软雅黑" panose="020B0503020204020204" pitchFamily="34" charset="-122"/>
                          <a:sym typeface="+mn-ea"/>
                        </a:rPr>
                        <a:t>药物相互作用：</a:t>
                      </a:r>
                      <a:r>
                        <a:rPr lang="zh-CN" altLang="en-US" sz="1400" dirty="0">
                          <a:latin typeface="Arial" panose="020B0604020202020204" pitchFamily="34" charset="0"/>
                          <a:ea typeface="微软雅黑" panose="020B0503020204020204" pitchFamily="34" charset="-122"/>
                          <a:sym typeface="+mn-ea"/>
                        </a:rPr>
                        <a:t>不建议联合使用质子泵抑制剂和阿扎那韦和奈非那韦。 生物利用度受胃pH值影响的药物。对肝脏代谢/细胞色素P450途径的影响。不建议艾司奥美拉唑与氯吡格雷合并使用</a:t>
                      </a:r>
                      <a:endParaRPr lang="zh-CN" altLang="en-US" sz="1400" dirty="0">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0"/>
                  </a:ext>
                </a:extLst>
              </a:tr>
              <a:tr h="40908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latin typeface="Arial" panose="020B0604020202020204" pitchFamily="34" charset="0"/>
                          <a:ea typeface="微软雅黑" panose="020B0503020204020204" pitchFamily="34" charset="-122"/>
                        </a:rPr>
                        <a:t>与目录内同类药品安全性方面的主要优势和不足</a:t>
                      </a:r>
                      <a:endParaRPr lang="zh-CN" altLang="en-US" sz="1400" dirty="0">
                        <a:latin typeface="Arial" panose="020B0604020202020204" pitchFamily="34" charset="0"/>
                        <a:ea typeface="微软雅黑" panose="020B0503020204020204" pitchFamily="34" charset="-122"/>
                      </a:endParaRPr>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rgbClr val="912C8D"/>
                          </a:solidFill>
                          <a:latin typeface="Arial" panose="020B0604020202020204" pitchFamily="34" charset="0"/>
                          <a:ea typeface="微软雅黑" panose="020B0503020204020204" pitchFamily="34" charset="-122"/>
                        </a:rPr>
                        <a:t>艾司奥美拉唑镁碳酸氢钠胶囊 </a:t>
                      </a:r>
                      <a:r>
                        <a:rPr lang="en-US" altLang="zh-CN" sz="1600" b="1" dirty="0">
                          <a:solidFill>
                            <a:srgbClr val="912C8D"/>
                          </a:solidFill>
                          <a:latin typeface="Arial" panose="020B0604020202020204" pitchFamily="34" charset="0"/>
                          <a:ea typeface="微软雅黑" panose="020B0503020204020204" pitchFamily="34" charset="-122"/>
                        </a:rPr>
                        <a:t>vs  </a:t>
                      </a:r>
                      <a:r>
                        <a:rPr lang="zh-CN" altLang="en-US" sz="1600" b="1" dirty="0">
                          <a:solidFill>
                            <a:srgbClr val="912C8D"/>
                          </a:solidFill>
                          <a:latin typeface="Arial" panose="020B0604020202020204" pitchFamily="34" charset="0"/>
                          <a:ea typeface="微软雅黑" panose="020B0503020204020204" pitchFamily="34" charset="-122"/>
                        </a:rPr>
                        <a:t>艾司奥美拉唑镁肠溶片的安全性未见明显差异，具有良好的安全性</a:t>
                      </a:r>
                      <a:endParaRPr lang="zh-CN" altLang="en-US" sz="1600" dirty="0">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1"/>
                  </a:ext>
                </a:extLst>
              </a:tr>
              <a:tr h="40908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a:latin typeface="Arial" panose="020B0604020202020204" pitchFamily="34" charset="0"/>
                          <a:ea typeface="微软雅黑" panose="020B0503020204020204" pitchFamily="34" charset="-122"/>
                        </a:rPr>
                        <a:t>艾司奥美拉</a:t>
                      </a:r>
                      <a:r>
                        <a:rPr lang="zh-CN" altLang="en-US" sz="1400" b="1" dirty="0">
                          <a:latin typeface="Arial" panose="020B0604020202020204" pitchFamily="34" charset="0"/>
                          <a:ea typeface="微软雅黑" panose="020B0503020204020204" pitchFamily="34" charset="-122"/>
                        </a:rPr>
                        <a:t>唑镁碳酸氢钠胶囊胶囊在健康人体中的药代动力学</a:t>
                      </a:r>
                      <a:r>
                        <a:rPr lang="en-US" altLang="zh-CN" sz="1400" b="1" dirty="0">
                          <a:latin typeface="Arial" panose="020B0604020202020204" pitchFamily="34" charset="0"/>
                          <a:ea typeface="微软雅黑" panose="020B0503020204020204" pitchFamily="34" charset="-122"/>
                        </a:rPr>
                        <a:t>/</a:t>
                      </a:r>
                      <a:r>
                        <a:rPr lang="zh-CN" altLang="en-US" sz="1400" b="1" dirty="0">
                          <a:latin typeface="Arial" panose="020B0604020202020204" pitchFamily="34" charset="0"/>
                          <a:ea typeface="微软雅黑" panose="020B0503020204020204" pitchFamily="34" charset="-122"/>
                        </a:rPr>
                        <a:t>药效学研究</a:t>
                      </a:r>
                      <a:endParaRPr lang="zh-CN" altLang="en-US" sz="1400" dirty="0">
                        <a:latin typeface="Arial" panose="020B0604020202020204" pitchFamily="34" charset="0"/>
                        <a:ea typeface="微软雅黑" panose="020B0503020204020204" pitchFamily="34" charset="-122"/>
                      </a:endParaRPr>
                    </a:p>
                  </a:txBody>
                  <a:tcPr>
                    <a:solidFill>
                      <a:schemeClr val="accent2">
                        <a:lumMod val="20000"/>
                        <a:lumOff val="80000"/>
                      </a:schemeClr>
                    </a:solidFill>
                  </a:tcPr>
                </a:tc>
                <a:tc>
                  <a:txBody>
                    <a:bodyPr/>
                    <a:lstStyle/>
                    <a:p>
                      <a:pPr marL="0" lvl="0" indent="0">
                        <a:spcBef>
                          <a:spcPts val="1000"/>
                        </a:spcBef>
                        <a:buFont typeface="+mj-lt"/>
                        <a:buNone/>
                      </a:pP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总共有</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41</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名受试者被纳入安全性分析集</a:t>
                      </a:r>
                      <a:endPar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p>
                      <a:pPr marL="0" lvl="0" indent="0">
                        <a:spcBef>
                          <a:spcPts val="1000"/>
                        </a:spcBef>
                        <a:buFont typeface="+mj-lt"/>
                        <a:buNone/>
                      </a:pP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2.</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本试验共有 </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18 </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例受试者发生</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49 </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例次不良事件，其中艾司奥美拉唑镁碳酸氢钠胶囊</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9</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28</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例次，艾司奥美拉唑镁肠溶片</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7</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14</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例次，两组间差异无统计学意义</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(P=0.781)</a:t>
                      </a:r>
                    </a:p>
                    <a:p>
                      <a:pPr marL="0" lvl="0" indent="0">
                        <a:spcBef>
                          <a:spcPts val="1000"/>
                        </a:spcBef>
                        <a:buFont typeface="+mj-lt"/>
                        <a:buNone/>
                      </a:pP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3.</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所有不良事件均为</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I</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级，在研究结束时恢复正常，本试验中未发生严重</a:t>
                      </a:r>
                      <a:r>
                        <a:rPr lang="en-US" altLang="zh-CN"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AE</a:t>
                      </a:r>
                      <a:r>
                        <a:rPr lang="zh-CN" altLang="en-US" sz="1400" b="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。艾司奥美拉唑在本试验中表现出良好的安全记录</a:t>
                      </a:r>
                      <a:endParaRPr lang="en-US" altLang="zh-CN" sz="1400" b="0" kern="1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292734"/>
            <a:ext cx="5135880" cy="706755"/>
          </a:xfrm>
          <a:prstGeom prst="rect">
            <a:avLst/>
          </a:prstGeom>
          <a:noFill/>
        </p:spPr>
        <p:txBody>
          <a:bodyPr wrap="square" rtlCol="0">
            <a:spAutoFit/>
          </a:bodyPr>
          <a:lstStyle/>
          <a:p>
            <a:pPr algn="ctr"/>
            <a:r>
              <a:rPr lang="en-US" altLang="zh-CN" sz="4000" b="1" dirty="0">
                <a:solidFill>
                  <a:schemeClr val="bg1"/>
                </a:solidFill>
                <a:latin typeface="Arial" panose="020B0604020202020204" pitchFamily="34" charset="0"/>
                <a:ea typeface="微软雅黑" panose="020B0503020204020204" pitchFamily="34" charset="-122"/>
                <a:sym typeface="+mn-ea"/>
              </a:rPr>
              <a:t>03 </a:t>
            </a:r>
            <a:r>
              <a:rPr lang="zh-CN" altLang="en-US" sz="4000" b="1" dirty="0">
                <a:solidFill>
                  <a:schemeClr val="bg1"/>
                </a:solidFill>
                <a:latin typeface="Arial" panose="020B0604020202020204" pitchFamily="34" charset="0"/>
                <a:ea typeface="微软雅黑" panose="020B0503020204020204" pitchFamily="34" charset="-122"/>
                <a:sym typeface="+mn-ea"/>
              </a:rPr>
              <a:t>有效性</a:t>
            </a:r>
          </a:p>
        </p:txBody>
      </p:sp>
      <p:sp>
        <p:nvSpPr>
          <p:cNvPr id="2" name="文本框 1"/>
          <p:cNvSpPr txBox="1"/>
          <p:nvPr/>
        </p:nvSpPr>
        <p:spPr>
          <a:xfrm>
            <a:off x="519192" y="2361624"/>
            <a:ext cx="11222078" cy="417743"/>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艾司奥美拉唑镁碳酸氢钠胶囊，</a:t>
            </a:r>
            <a:r>
              <a:rPr lang="en-US" altLang="zh-CN" sz="1600" b="1" dirty="0">
                <a:latin typeface="Arial" panose="020B0604020202020204" pitchFamily="34" charset="0"/>
                <a:ea typeface="微软雅黑" panose="020B0503020204020204" pitchFamily="34" charset="-122"/>
              </a:rPr>
              <a:t> </a:t>
            </a:r>
            <a:r>
              <a:rPr lang="en-US" altLang="zh-CN" sz="1600" b="1" dirty="0" err="1">
                <a:solidFill>
                  <a:schemeClr val="accent1"/>
                </a:solidFill>
                <a:latin typeface="Arial" panose="020B0604020202020204" pitchFamily="34" charset="0"/>
                <a:ea typeface="微软雅黑" panose="020B0503020204020204" pitchFamily="34" charset="-122"/>
              </a:rPr>
              <a:t>Tmax</a:t>
            </a:r>
            <a:r>
              <a:rPr lang="zh-CN" altLang="en-US" sz="1600" b="1" dirty="0">
                <a:solidFill>
                  <a:schemeClr val="accent1"/>
                </a:solidFill>
                <a:latin typeface="Arial" panose="020B0604020202020204" pitchFamily="34" charset="0"/>
                <a:ea typeface="微软雅黑" panose="020B0503020204020204" pitchFamily="34" charset="-122"/>
              </a:rPr>
              <a:t>时间更短，是艾司奥美拉唑镁肠溶片（原研）的</a:t>
            </a:r>
            <a:r>
              <a:rPr lang="en-US" altLang="zh-CN" sz="1600" b="1" dirty="0">
                <a:solidFill>
                  <a:schemeClr val="accent1"/>
                </a:solidFill>
                <a:latin typeface="Arial" panose="020B0604020202020204" pitchFamily="34" charset="0"/>
                <a:ea typeface="微软雅黑" panose="020B0503020204020204" pitchFamily="34" charset="-122"/>
              </a:rPr>
              <a:t>1/5-1/4</a:t>
            </a:r>
            <a:r>
              <a:rPr lang="zh-CN" altLang="en-US" sz="1600" b="1" dirty="0">
                <a:solidFill>
                  <a:schemeClr val="accent1"/>
                </a:solidFill>
                <a:latin typeface="Arial" panose="020B0604020202020204" pitchFamily="34" charset="0"/>
                <a:ea typeface="微软雅黑" panose="020B0503020204020204" pitchFamily="34" charset="-122"/>
              </a:rPr>
              <a:t> </a:t>
            </a:r>
            <a:r>
              <a:rPr lang="en-US" altLang="zh-CN" sz="1050" b="1" dirty="0">
                <a:solidFill>
                  <a:schemeClr val="accent1"/>
                </a:solidFill>
                <a:latin typeface="Arial" panose="020B0604020202020204" pitchFamily="34" charset="0"/>
                <a:ea typeface="微软雅黑" panose="020B0503020204020204" pitchFamily="34" charset="-122"/>
              </a:rPr>
              <a:t>[2]</a:t>
            </a:r>
            <a:endParaRPr lang="zh-CN" altLang="en-US" sz="1600" b="1" dirty="0">
              <a:solidFill>
                <a:schemeClr val="accent1"/>
              </a:solidFill>
              <a:latin typeface="Arial" panose="020B0604020202020204" pitchFamily="34" charset="0"/>
              <a:ea typeface="微软雅黑" panose="020B0503020204020204" pitchFamily="34" charset="-122"/>
            </a:endParaRPr>
          </a:p>
        </p:txBody>
      </p:sp>
      <p:sp>
        <p:nvSpPr>
          <p:cNvPr id="9"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(1/3)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13" name="文本框 12"/>
          <p:cNvSpPr txBox="1"/>
          <p:nvPr/>
        </p:nvSpPr>
        <p:spPr>
          <a:xfrm>
            <a:off x="450730" y="863095"/>
            <a:ext cx="11019295" cy="152573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临床指南</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诊疗规范推荐情况</a:t>
            </a:r>
            <a:endParaRPr lang="en-US" altLang="zh-CN" sz="1600" b="1" dirty="0">
              <a:latin typeface="Arial" panose="020B0604020202020204" pitchFamily="34" charset="0"/>
              <a:ea typeface="微软雅黑" panose="020B0503020204020204" pitchFamily="34" charset="-122"/>
            </a:endParaRPr>
          </a:p>
          <a:p>
            <a:pPr marL="742950" lvl="1" indent="-285750" algn="just">
              <a:lnSpc>
                <a:spcPct val="150000"/>
              </a:lnSpc>
              <a:buFont typeface="Wingdings" panose="05000000000000000000" pitchFamily="2" charset="2"/>
              <a:buChar char="Ø"/>
            </a:pPr>
            <a:r>
              <a:rPr lang="zh-CN" altLang="zh-CN" sz="1600" b="1" spc="20" dirty="0">
                <a:effectLst/>
                <a:latin typeface="Arial" panose="020B0604020202020204" pitchFamily="34" charset="0"/>
                <a:ea typeface="微软雅黑" panose="020B0503020204020204" pitchFamily="34" charset="-122"/>
                <a:cs typeface="Arial" panose="020B0604020202020204" pitchFamily="34" charset="0"/>
              </a:rPr>
              <a:t>质子泵抑制剂碳酸氢钠复方制剂临床应用专</a:t>
            </a:r>
            <a:r>
              <a:rPr lang="zh-CN" altLang="zh-CN" sz="1600" b="1" spc="-35" dirty="0">
                <a:effectLst/>
                <a:latin typeface="Arial" panose="020B0604020202020204" pitchFamily="34" charset="0"/>
                <a:ea typeface="微软雅黑" panose="020B0503020204020204" pitchFamily="34" charset="-122"/>
                <a:cs typeface="Arial" panose="020B0604020202020204" pitchFamily="34" charset="0"/>
              </a:rPr>
              <a:t>家共识</a:t>
            </a:r>
            <a:r>
              <a:rPr lang="zh-CN" altLang="en-US" sz="1600" b="1" spc="-35" dirty="0">
                <a:latin typeface="Arial" panose="020B0604020202020204" pitchFamily="34" charset="0"/>
                <a:ea typeface="微软雅黑" panose="020B0503020204020204" pitchFamily="34" charset="-122"/>
                <a:cs typeface="Arial" panose="020B0604020202020204" pitchFamily="34" charset="0"/>
              </a:rPr>
              <a:t>（</a:t>
            </a:r>
            <a:r>
              <a:rPr lang="en-US" altLang="zh-CN" sz="1600" b="1" spc="-35" dirty="0">
                <a:latin typeface="Arial" panose="020B0604020202020204" pitchFamily="34" charset="0"/>
                <a:ea typeface="微软雅黑" panose="020B0503020204020204" pitchFamily="34" charset="-122"/>
                <a:cs typeface="Arial" panose="020B0604020202020204" pitchFamily="34" charset="0"/>
              </a:rPr>
              <a:t>2023</a:t>
            </a:r>
            <a:r>
              <a:rPr lang="zh-CN" altLang="en-US" sz="1600" b="1" spc="-35" dirty="0">
                <a:latin typeface="Arial" panose="020B0604020202020204" pitchFamily="34" charset="0"/>
                <a:ea typeface="微软雅黑" panose="020B0503020204020204" pitchFamily="34" charset="-122"/>
                <a:cs typeface="Arial" panose="020B0604020202020204" pitchFamily="34" charset="0"/>
              </a:rPr>
              <a:t>年）</a:t>
            </a:r>
            <a:r>
              <a:rPr lang="en-US" altLang="zh-CN" sz="1050" b="1" spc="-35" dirty="0">
                <a:latin typeface="Arial" panose="020B0604020202020204" pitchFamily="34" charset="0"/>
                <a:ea typeface="微软雅黑" panose="020B0503020204020204" pitchFamily="34" charset="-122"/>
                <a:cs typeface="Arial" panose="020B0604020202020204" pitchFamily="34" charset="0"/>
              </a:rPr>
              <a:t>[1]</a:t>
            </a:r>
            <a:r>
              <a:rPr lang="zh-CN" altLang="en-US" sz="1600" b="1" dirty="0">
                <a:latin typeface="Arial" panose="020B0604020202020204" pitchFamily="34" charset="0"/>
                <a:ea typeface="微软雅黑" panose="020B0503020204020204" pitchFamily="34" charset="-122"/>
              </a:rPr>
              <a:t>：与传统的质子泵抑制剂肠溶制剂相比，</a:t>
            </a:r>
            <a:r>
              <a:rPr lang="zh-CN" altLang="en-US" sz="1600" b="1" dirty="0">
                <a:solidFill>
                  <a:schemeClr val="accent1"/>
                </a:solidFill>
                <a:latin typeface="Arial" panose="020B0604020202020204" pitchFamily="34" charset="0"/>
                <a:ea typeface="微软雅黑" panose="020B0503020204020204" pitchFamily="34" charset="-122"/>
              </a:rPr>
              <a:t>新型质子泵抑制剂碳酸氢钠复方制剂</a:t>
            </a:r>
            <a:r>
              <a:rPr lang="zh-CN" altLang="en-US" sz="1600" b="1" dirty="0">
                <a:latin typeface="Arial" panose="020B0604020202020204" pitchFamily="34" charset="0"/>
                <a:ea typeface="微软雅黑" panose="020B0503020204020204" pitchFamily="34" charset="-122"/>
              </a:rPr>
              <a:t>是抑酸药与抗酸药的复方</a:t>
            </a:r>
            <a:r>
              <a:rPr lang="zh-CN" altLang="en-US" sz="1600" b="1" dirty="0">
                <a:solidFill>
                  <a:schemeClr val="accent1"/>
                </a:solidFill>
                <a:latin typeface="Arial" panose="020B0604020202020204" pitchFamily="34" charset="0"/>
                <a:ea typeface="微软雅黑" panose="020B0503020204020204" pitchFamily="34" charset="-122"/>
              </a:rPr>
              <a:t>速释制剂</a:t>
            </a:r>
            <a:r>
              <a:rPr lang="zh-CN" altLang="en-US" sz="1600" b="1" dirty="0">
                <a:latin typeface="Arial" panose="020B0604020202020204" pitchFamily="34" charset="0"/>
                <a:ea typeface="微软雅黑" panose="020B0503020204020204" pitchFamily="34" charset="-122"/>
              </a:rPr>
              <a:t>，具有</a:t>
            </a:r>
            <a:r>
              <a:rPr lang="zh-CN" altLang="en-US" sz="1600" b="1" dirty="0">
                <a:solidFill>
                  <a:schemeClr val="accent1"/>
                </a:solidFill>
                <a:latin typeface="Arial" panose="020B0604020202020204" pitchFamily="34" charset="0"/>
                <a:ea typeface="微软雅黑" panose="020B0503020204020204" pitchFamily="34" charset="-122"/>
              </a:rPr>
              <a:t>胃内直接释放快速起效、作用持久且服用时间更自由</a:t>
            </a:r>
            <a:r>
              <a:rPr lang="zh-CN" altLang="en-US" sz="1600" b="1" dirty="0">
                <a:latin typeface="Arial" panose="020B0604020202020204" pitchFamily="34" charset="0"/>
                <a:ea typeface="微软雅黑" panose="020B0503020204020204" pitchFamily="34" charset="-122"/>
              </a:rPr>
              <a:t>的优势</a:t>
            </a:r>
          </a:p>
        </p:txBody>
      </p:sp>
      <p:sp>
        <p:nvSpPr>
          <p:cNvPr id="5" name="文本框 4"/>
          <p:cNvSpPr txBox="1"/>
          <p:nvPr/>
        </p:nvSpPr>
        <p:spPr>
          <a:xfrm>
            <a:off x="638174" y="6402537"/>
            <a:ext cx="10900313" cy="369332"/>
          </a:xfrm>
          <a:prstGeom prst="rect">
            <a:avLst/>
          </a:prstGeom>
          <a:noFill/>
        </p:spPr>
        <p:txBody>
          <a:bodyPr wrap="square">
            <a:spAutoFit/>
          </a:bodyPr>
          <a:lstStyle/>
          <a:p>
            <a:r>
              <a:rPr lang="en-US" altLang="zh-CN" sz="900" dirty="0">
                <a:solidFill>
                  <a:srgbClr val="666666"/>
                </a:solidFill>
                <a:highlight>
                  <a:srgbClr val="FFFFFF"/>
                </a:highlight>
                <a:latin typeface="Arial" panose="020B0604020202020204" pitchFamily="34" charset="0"/>
                <a:ea typeface="微软雅黑" panose="020B0503020204020204" pitchFamily="34" charset="-122"/>
              </a:rPr>
              <a:t>1.</a:t>
            </a:r>
            <a:r>
              <a:rPr lang="zh-CN" altLang="zh-CN" sz="900" spc="20" dirty="0">
                <a:solidFill>
                  <a:srgbClr val="000000"/>
                </a:solidFill>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solidFill>
                  <a:srgbClr val="000000"/>
                </a:solidFill>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solidFill>
                  <a:srgbClr val="000000"/>
                </a:solidFill>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2023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12</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43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effectLst/>
              <a:latin typeface="Arial" panose="020B0604020202020204" pitchFamily="34" charset="0"/>
              <a:ea typeface="微软雅黑" panose="020B0503020204020204" pitchFamily="34" charset="-122"/>
              <a:cs typeface="Arial" panose="020B0604020202020204" pitchFamily="34" charset="0"/>
            </a:endParaRPr>
          </a:p>
          <a:p>
            <a:r>
              <a:rPr lang="en-US" altLang="zh-CN"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2.</a:t>
            </a:r>
            <a:r>
              <a:rPr lang="zh-CN" altLang="en-US"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 </a:t>
            </a:r>
            <a:r>
              <a:rPr lang="en-US" altLang="zh-CN"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SOCC-2</a:t>
            </a:r>
            <a:r>
              <a:rPr lang="zh-CN" altLang="en-US"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（艾司奥美拉唑镁碳酸氢钠）胶囊在健康人体中的药代动力学</a:t>
            </a:r>
            <a:r>
              <a:rPr lang="en-US" altLang="zh-CN"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zh-CN" altLang="en-US"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药效学研究临床试验报告</a:t>
            </a:r>
            <a:endParaRPr lang="en-GB" altLang="zh-CN" sz="900" dirty="0">
              <a:latin typeface="Arial" panose="020B0604020202020204" pitchFamily="34" charset="0"/>
              <a:ea typeface="微软雅黑" panose="020B0503020204020204" pitchFamily="34" charset="-122"/>
              <a:sym typeface="Arial" panose="020B0604020202020204" pitchFamily="34" charset="0"/>
            </a:endParaRPr>
          </a:p>
        </p:txBody>
      </p:sp>
      <p:pic>
        <p:nvPicPr>
          <p:cNvPr id="3" name="图片 2">
            <a:extLst>
              <a:ext uri="{FF2B5EF4-FFF2-40B4-BE49-F238E27FC236}">
                <a16:creationId xmlns:a16="http://schemas.microsoft.com/office/drawing/2014/main" id="{32FCF8AD-301F-B632-82B7-72DF56448BD4}"/>
              </a:ext>
            </a:extLst>
          </p:cNvPr>
          <p:cNvPicPr>
            <a:picLocks noChangeAspect="1"/>
          </p:cNvPicPr>
          <p:nvPr/>
        </p:nvPicPr>
        <p:blipFill>
          <a:blip r:embed="rId4"/>
          <a:stretch>
            <a:fillRect/>
          </a:stretch>
        </p:blipFill>
        <p:spPr>
          <a:xfrm>
            <a:off x="2434975" y="2779367"/>
            <a:ext cx="4826603" cy="359601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(2/3)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681925" y="1180289"/>
            <a:ext cx="10872061" cy="119888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艾司奥美拉唑镁碳酸氢钠胶囊，</a:t>
            </a:r>
            <a:r>
              <a:rPr lang="zh-CN" altLang="en-US" sz="1600" b="1" u="sng" dirty="0">
                <a:latin typeface="Arial" panose="020B0604020202020204" pitchFamily="34" charset="0"/>
                <a:ea typeface="微软雅黑" panose="020B0503020204020204" pitchFamily="34" charset="-122"/>
              </a:rPr>
              <a:t>多次给药后</a:t>
            </a:r>
            <a:r>
              <a:rPr lang="en-US" altLang="zh-CN" sz="1600" b="1" dirty="0">
                <a:solidFill>
                  <a:schemeClr val="accent1"/>
                </a:solidFill>
                <a:latin typeface="Arial" panose="020B0604020202020204" pitchFamily="34" charset="0"/>
                <a:ea typeface="微软雅黑" panose="020B0503020204020204" pitchFamily="34" charset="-122"/>
              </a:rPr>
              <a:t>1h</a:t>
            </a:r>
            <a:r>
              <a:rPr lang="zh-CN" altLang="en-US" sz="1600" b="1" dirty="0">
                <a:solidFill>
                  <a:schemeClr val="accent1"/>
                </a:solidFill>
                <a:latin typeface="Arial" panose="020B0604020202020204" pitchFamily="34" charset="0"/>
                <a:ea typeface="微软雅黑" panose="020B0503020204020204" pitchFamily="34" charset="-122"/>
              </a:rPr>
              <a:t>、</a:t>
            </a:r>
            <a:r>
              <a:rPr lang="en-US" altLang="zh-CN" sz="1600" b="1" dirty="0">
                <a:solidFill>
                  <a:schemeClr val="accent1"/>
                </a:solidFill>
                <a:latin typeface="Arial" panose="020B0604020202020204" pitchFamily="34" charset="0"/>
                <a:ea typeface="微软雅黑" panose="020B0503020204020204" pitchFamily="34" charset="-122"/>
              </a:rPr>
              <a:t>2h</a:t>
            </a:r>
            <a:r>
              <a:rPr lang="zh-CN" altLang="en-US" sz="1600" b="1" dirty="0">
                <a:solidFill>
                  <a:schemeClr val="accent1"/>
                </a:solidFill>
                <a:latin typeface="Arial" panose="020B0604020202020204" pitchFamily="34" charset="0"/>
                <a:ea typeface="微软雅黑" panose="020B0503020204020204" pitchFamily="34" charset="-122"/>
              </a:rPr>
              <a:t>、</a:t>
            </a:r>
            <a:r>
              <a:rPr lang="en-US" altLang="zh-CN" sz="1600" b="1" dirty="0">
                <a:solidFill>
                  <a:schemeClr val="accent1"/>
                </a:solidFill>
                <a:latin typeface="Arial" panose="020B0604020202020204" pitchFamily="34" charset="0"/>
                <a:ea typeface="微软雅黑" panose="020B0503020204020204" pitchFamily="34" charset="-122"/>
              </a:rPr>
              <a:t>4h</a:t>
            </a:r>
            <a:r>
              <a:rPr lang="zh-CN" altLang="en-US" sz="1600" b="1" dirty="0">
                <a:solidFill>
                  <a:schemeClr val="accent1"/>
                </a:solidFill>
                <a:latin typeface="Arial" panose="020B0604020202020204" pitchFamily="34" charset="0"/>
                <a:ea typeface="微软雅黑" panose="020B0503020204020204" pitchFamily="34" charset="-122"/>
              </a:rPr>
              <a:t>胃内</a:t>
            </a:r>
            <a:r>
              <a:rPr lang="en-US" altLang="zh-CN" sz="1600" b="1" dirty="0">
                <a:solidFill>
                  <a:schemeClr val="accent1"/>
                </a:solidFill>
                <a:latin typeface="Arial" panose="020B0604020202020204" pitchFamily="34" charset="0"/>
                <a:ea typeface="微软雅黑" panose="020B0503020204020204" pitchFamily="34" charset="-122"/>
              </a:rPr>
              <a:t>pH&gt;4</a:t>
            </a:r>
            <a:r>
              <a:rPr lang="zh-CN" altLang="en-US" sz="1600" b="1" dirty="0">
                <a:solidFill>
                  <a:schemeClr val="accent1"/>
                </a:solidFill>
                <a:latin typeface="Arial" panose="020B0604020202020204" pitchFamily="34" charset="0"/>
                <a:ea typeface="微软雅黑" panose="020B0503020204020204" pitchFamily="34" charset="-122"/>
              </a:rPr>
              <a:t>的时间百分比</a:t>
            </a:r>
            <a:r>
              <a:rPr lang="zh-CN" altLang="en-US" sz="1600" b="1" dirty="0">
                <a:latin typeface="Arial" panose="020B0604020202020204" pitchFamily="34" charset="0"/>
                <a:ea typeface="微软雅黑" panose="020B0503020204020204" pitchFamily="34" charset="-122"/>
              </a:rPr>
              <a:t>分别为</a:t>
            </a:r>
            <a:r>
              <a:rPr lang="en-US" altLang="zh-CN" sz="1600" b="1" dirty="0">
                <a:latin typeface="Arial" panose="020B0604020202020204" pitchFamily="34" charset="0"/>
                <a:ea typeface="微软雅黑" panose="020B0503020204020204" pitchFamily="34" charset="-122"/>
              </a:rPr>
              <a:t>77.1%</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88.1%</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93.9%</a:t>
            </a:r>
            <a:r>
              <a:rPr lang="zh-CN" altLang="en-US" sz="1600" b="1" dirty="0">
                <a:latin typeface="Arial" panose="020B0604020202020204" pitchFamily="34" charset="0"/>
                <a:ea typeface="微软雅黑" panose="020B0503020204020204" pitchFamily="34" charset="-122"/>
              </a:rPr>
              <a:t>，本品</a:t>
            </a:r>
            <a:r>
              <a:rPr lang="zh-CN" altLang="en-US" sz="1600" b="1" dirty="0">
                <a:solidFill>
                  <a:schemeClr val="accent1"/>
                </a:solidFill>
                <a:latin typeface="Arial" panose="020B0604020202020204" pitchFamily="34" charset="0"/>
                <a:ea typeface="微软雅黑" panose="020B0503020204020204" pitchFamily="34" charset="-122"/>
              </a:rPr>
              <a:t>明显优于对照品</a:t>
            </a:r>
            <a:r>
              <a:rPr lang="zh-CN" altLang="en-US" sz="1600" b="1" dirty="0">
                <a:solidFill>
                  <a:schemeClr val="accent1"/>
                </a:solidFill>
                <a:latin typeface="Arial" panose="020B0604020202020204" pitchFamily="34" charset="0"/>
                <a:ea typeface="微软雅黑" panose="020B0503020204020204" pitchFamily="34" charset="-122"/>
                <a:sym typeface="+mn-ea"/>
              </a:rPr>
              <a:t>艾司奥美拉唑镁肠溶片（原研）</a:t>
            </a:r>
            <a:r>
              <a:rPr lang="zh-CN" altLang="en-US" sz="1600" b="1" dirty="0">
                <a:latin typeface="Arial" panose="020B0604020202020204" pitchFamily="34" charset="0"/>
                <a:ea typeface="微软雅黑" panose="020B0503020204020204" pitchFamily="34" charset="-122"/>
              </a:rPr>
              <a:t>的</a:t>
            </a:r>
            <a:r>
              <a:rPr lang="en-US" altLang="zh-CN" sz="1600" b="1" dirty="0">
                <a:latin typeface="Arial" panose="020B0604020202020204" pitchFamily="34" charset="0"/>
                <a:ea typeface="微软雅黑" panose="020B0503020204020204" pitchFamily="34" charset="-122"/>
              </a:rPr>
              <a:t>12.08%</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51.7%</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75.8%</a:t>
            </a:r>
            <a:r>
              <a:rPr lang="zh-CN" altLang="en-US" sz="1600" b="1" dirty="0">
                <a:latin typeface="Arial" panose="020B0604020202020204" pitchFamily="34" charset="0"/>
                <a:ea typeface="微软雅黑" panose="020B0503020204020204" pitchFamily="34" charset="-122"/>
              </a:rPr>
              <a:t>，具有显著统计学差异，并在</a:t>
            </a:r>
            <a:r>
              <a:rPr lang="zh-CN" altLang="en-US" sz="1600" b="1" dirty="0">
                <a:solidFill>
                  <a:schemeClr val="accent1"/>
                </a:solidFill>
                <a:latin typeface="Arial" panose="020B0604020202020204" pitchFamily="34" charset="0"/>
                <a:ea typeface="微软雅黑" panose="020B0503020204020204" pitchFamily="34" charset="-122"/>
              </a:rPr>
              <a:t>胃内</a:t>
            </a:r>
            <a:r>
              <a:rPr lang="en-US" altLang="zh-CN" sz="1600" b="1" dirty="0">
                <a:solidFill>
                  <a:schemeClr val="accent1"/>
                </a:solidFill>
                <a:latin typeface="Arial" panose="020B0604020202020204" pitchFamily="34" charset="0"/>
                <a:ea typeface="微软雅黑" panose="020B0503020204020204" pitchFamily="34" charset="-122"/>
              </a:rPr>
              <a:t>pH</a:t>
            </a:r>
            <a:r>
              <a:rPr lang="zh-CN" altLang="en-US" sz="1600" b="1" dirty="0">
                <a:solidFill>
                  <a:schemeClr val="accent1"/>
                </a:solidFill>
                <a:latin typeface="Arial" panose="020B0604020202020204" pitchFamily="34" charset="0"/>
                <a:ea typeface="微软雅黑" panose="020B0503020204020204" pitchFamily="34" charset="-122"/>
              </a:rPr>
              <a:t>改善上持续更优</a:t>
            </a:r>
            <a:r>
              <a:rPr lang="en-US" altLang="zh-CN" sz="1050" b="1" dirty="0">
                <a:latin typeface="Arial" panose="020B0604020202020204" pitchFamily="34" charset="0"/>
                <a:ea typeface="微软雅黑" panose="020B0503020204020204" pitchFamily="34" charset="-122"/>
              </a:rPr>
              <a:t>[1]</a:t>
            </a:r>
            <a:endParaRPr lang="zh-CN" altLang="en-US" sz="1600" b="1" dirty="0">
              <a:latin typeface="Arial" panose="020B0604020202020204" pitchFamily="34" charset="0"/>
              <a:ea typeface="微软雅黑" panose="020B0503020204020204" pitchFamily="34" charset="-122"/>
            </a:endParaRPr>
          </a:p>
        </p:txBody>
      </p:sp>
      <p:sp>
        <p:nvSpPr>
          <p:cNvPr id="4" name="文本框 3"/>
          <p:cNvSpPr txBox="1"/>
          <p:nvPr/>
        </p:nvSpPr>
        <p:spPr>
          <a:xfrm>
            <a:off x="582478" y="6494499"/>
            <a:ext cx="11027044" cy="230832"/>
          </a:xfrm>
          <a:prstGeom prst="rect">
            <a:avLst/>
          </a:prstGeom>
          <a:noFill/>
        </p:spPr>
        <p:txBody>
          <a:bodyPr wrap="square">
            <a:spAutoFit/>
          </a:bodyPr>
          <a:lstStyle/>
          <a:p>
            <a:r>
              <a:rPr lang="en-US" altLang="zh-CN" sz="900" spc="30" dirty="0">
                <a:solidFill>
                  <a:srgbClr val="666666"/>
                </a:solidFill>
                <a:latin typeface="Arial" panose="020B0604020202020204" pitchFamily="34" charset="0"/>
                <a:ea typeface="微软雅黑" panose="020B0503020204020204" pitchFamily="34" charset="-122"/>
                <a:cs typeface="Arial" panose="020B0604020202020204" pitchFamily="34" charset="0"/>
              </a:rPr>
              <a:t>1</a:t>
            </a:r>
            <a:r>
              <a:rPr lang="en-US" altLang="zh-CN" sz="900" spc="30" dirty="0">
                <a:solidFill>
                  <a:srgbClr val="000000"/>
                </a:solidFill>
                <a:latin typeface="Arial" panose="020B0604020202020204" pitchFamily="34" charset="0"/>
                <a:ea typeface="微软雅黑" panose="020B0503020204020204" pitchFamily="34" charset="-122"/>
                <a:cs typeface="Arial" panose="020B0604020202020204" pitchFamily="34" charset="0"/>
              </a:rPr>
              <a:t>.</a:t>
            </a:r>
            <a:r>
              <a:rPr lang="en-GB" altLang="zh-CN" sz="900" b="0" dirty="0">
                <a:latin typeface="Arial" panose="020B0604020202020204" pitchFamily="34" charset="0"/>
                <a:ea typeface="微软雅黑" panose="020B0503020204020204" pitchFamily="34" charset="-122"/>
                <a:sym typeface="Arial" panose="020B0604020202020204" pitchFamily="34" charset="0"/>
              </a:rPr>
              <a:t> </a:t>
            </a:r>
            <a:r>
              <a:rPr lang="en-US" altLang="zh-CN" sz="900" dirty="0">
                <a:latin typeface="Arial" panose="020B0604020202020204" pitchFamily="34" charset="0"/>
                <a:ea typeface="微软雅黑" panose="020B0503020204020204" pitchFamily="34" charset="-122"/>
                <a:sym typeface="Arial" panose="020B0604020202020204" pitchFamily="34" charset="0"/>
              </a:rPr>
              <a:t>SOCC-2</a:t>
            </a:r>
            <a:r>
              <a:rPr lang="zh-CN" altLang="en-US" sz="900" dirty="0">
                <a:latin typeface="Arial" panose="020B0604020202020204" pitchFamily="34" charset="0"/>
                <a:ea typeface="微软雅黑" panose="020B0503020204020204" pitchFamily="34" charset="-122"/>
                <a:sym typeface="Arial" panose="020B0604020202020204" pitchFamily="34" charset="0"/>
              </a:rPr>
              <a:t>（艾司奥美拉唑镁碳酸氢钠）胶囊在健康人体中的药代动力学</a:t>
            </a:r>
            <a:r>
              <a:rPr lang="en-US" altLang="zh-CN" sz="900" dirty="0">
                <a:latin typeface="Arial" panose="020B0604020202020204" pitchFamily="34" charset="0"/>
                <a:ea typeface="微软雅黑" panose="020B0503020204020204" pitchFamily="34" charset="-122"/>
                <a:sym typeface="Arial" panose="020B0604020202020204" pitchFamily="34" charset="0"/>
              </a:rPr>
              <a:t>/</a:t>
            </a:r>
            <a:r>
              <a:rPr lang="zh-CN" altLang="en-US" sz="900" dirty="0">
                <a:latin typeface="Arial" panose="020B0604020202020204" pitchFamily="34" charset="0"/>
                <a:ea typeface="微软雅黑" panose="020B0503020204020204" pitchFamily="34" charset="-122"/>
                <a:sym typeface="Arial" panose="020B0604020202020204" pitchFamily="34" charset="0"/>
              </a:rPr>
              <a:t>药效学研究临床试验报告</a:t>
            </a:r>
            <a:endParaRPr lang="en-GB" altLang="zh-CN" sz="900" dirty="0">
              <a:latin typeface="Arial" panose="020B0604020202020204" pitchFamily="34" charset="0"/>
              <a:ea typeface="微软雅黑" panose="020B0503020204020204" pitchFamily="34" charset="-122"/>
              <a:sym typeface="Arial" panose="020B0604020202020204" pitchFamily="34" charset="0"/>
            </a:endParaRPr>
          </a:p>
        </p:txBody>
      </p:sp>
      <p:pic>
        <p:nvPicPr>
          <p:cNvPr id="2" name="图片 1">
            <a:extLst>
              <a:ext uri="{FF2B5EF4-FFF2-40B4-BE49-F238E27FC236}">
                <a16:creationId xmlns:a16="http://schemas.microsoft.com/office/drawing/2014/main" id="{C1490F66-7F3F-7EAF-DFCF-80477E7748C7}"/>
              </a:ext>
            </a:extLst>
          </p:cNvPr>
          <p:cNvPicPr>
            <a:picLocks noChangeAspect="1"/>
          </p:cNvPicPr>
          <p:nvPr/>
        </p:nvPicPr>
        <p:blipFill>
          <a:blip r:embed="rId4"/>
          <a:stretch>
            <a:fillRect/>
          </a:stretch>
        </p:blipFill>
        <p:spPr>
          <a:xfrm>
            <a:off x="939794" y="2437577"/>
            <a:ext cx="10872061" cy="33854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(3/3)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527050" y="1093470"/>
            <a:ext cx="11205210" cy="2093595"/>
          </a:xfrm>
          <a:prstGeom prst="rect">
            <a:avLst/>
          </a:prstGeom>
          <a:noFill/>
        </p:spPr>
        <p:txBody>
          <a:bodyPr wrap="square" rtlCol="0">
            <a:noAutofit/>
          </a:bodyPr>
          <a:lstStyle/>
          <a:p>
            <a:pPr marL="285750" indent="-285750" algn="just">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单次和多次给艾司奥美拉唑镁碳酸氢钠速释胶囊在中国健康志愿者体内的药动学和药效学：一项交叉、随机对照试验</a:t>
            </a:r>
            <a:r>
              <a:rPr lang="en-US" altLang="zh-CN" sz="1050" dirty="0">
                <a:latin typeface="Arial" panose="020B0604020202020204" pitchFamily="34" charset="0"/>
                <a:ea typeface="微软雅黑" panose="020B0503020204020204" pitchFamily="34" charset="-122"/>
              </a:rPr>
              <a:t>[1]</a:t>
            </a:r>
            <a:endParaRPr lang="en-US" altLang="zh-CN" sz="1600" dirty="0">
              <a:latin typeface="Arial" panose="020B0604020202020204" pitchFamily="34" charset="0"/>
              <a:ea typeface="微软雅黑" panose="020B0503020204020204" pitchFamily="34" charset="-122"/>
              <a:sym typeface="Wingdings" panose="05000000000000000000" pitchFamily="2" charset="2"/>
            </a:endParaRPr>
          </a:p>
          <a:p>
            <a:pPr marL="742950" lvl="1" indent="-285750" algn="just">
              <a:lnSpc>
                <a:spcPct val="150000"/>
              </a:lnSpc>
              <a:buFont typeface="Wingdings" panose="05000000000000000000" pitchFamily="2" charset="2"/>
              <a:buChar char="ü"/>
            </a:pPr>
            <a:r>
              <a:rPr lang="zh-CN" altLang="en-US" sz="1600" dirty="0">
                <a:latin typeface="Arial" panose="020B0604020202020204" pitchFamily="34" charset="0"/>
                <a:ea typeface="微软雅黑" panose="020B0503020204020204" pitchFamily="34" charset="-122"/>
                <a:sym typeface="Wingdings" panose="05000000000000000000" pitchFamily="2" charset="2"/>
              </a:rPr>
              <a:t>单次和多次给药后</a:t>
            </a:r>
            <a:r>
              <a:rPr lang="en-US" altLang="zh-CN" sz="1600" dirty="0">
                <a:latin typeface="Arial" panose="020B0604020202020204" pitchFamily="34" charset="0"/>
                <a:ea typeface="微软雅黑" panose="020B0503020204020204" pitchFamily="34" charset="-122"/>
                <a:sym typeface="Wingdings" panose="05000000000000000000" pitchFamily="2" charset="2"/>
              </a:rPr>
              <a:t>T</a:t>
            </a:r>
            <a:r>
              <a:rPr lang="zh-CN" altLang="en-US" sz="1600" dirty="0">
                <a:latin typeface="Arial" panose="020B0604020202020204" pitchFamily="34" charset="0"/>
                <a:ea typeface="微软雅黑" panose="020B0503020204020204" pitchFamily="34" charset="-122"/>
                <a:sym typeface="Wingdings" panose="05000000000000000000" pitchFamily="2" charset="2"/>
              </a:rPr>
              <a:t>制剂的</a:t>
            </a:r>
            <a:r>
              <a:rPr lang="en-US" altLang="zh-CN" sz="1600" dirty="0" err="1">
                <a:latin typeface="Arial" panose="020B0604020202020204" pitchFamily="34" charset="0"/>
                <a:ea typeface="微软雅黑" panose="020B0503020204020204" pitchFamily="34" charset="-122"/>
                <a:sym typeface="Wingdings" panose="05000000000000000000" pitchFamily="2" charset="2"/>
              </a:rPr>
              <a:t>Tmax</a:t>
            </a:r>
            <a:r>
              <a:rPr lang="zh-CN" altLang="en-US" sz="1600" dirty="0">
                <a:latin typeface="Arial" panose="020B0604020202020204" pitchFamily="34" charset="0"/>
                <a:ea typeface="微软雅黑" panose="020B0503020204020204" pitchFamily="34" charset="-122"/>
                <a:sym typeface="Wingdings" panose="05000000000000000000" pitchFamily="2" charset="2"/>
              </a:rPr>
              <a:t>比</a:t>
            </a:r>
            <a:r>
              <a:rPr lang="en-US" altLang="zh-CN" sz="1600" dirty="0">
                <a:latin typeface="Arial" panose="020B0604020202020204" pitchFamily="34" charset="0"/>
                <a:ea typeface="微软雅黑" panose="020B0503020204020204" pitchFamily="34" charset="-122"/>
                <a:sym typeface="Wingdings" panose="05000000000000000000" pitchFamily="2" charset="2"/>
              </a:rPr>
              <a:t>R</a:t>
            </a:r>
            <a:r>
              <a:rPr lang="zh-CN" altLang="en-US" sz="1600" dirty="0">
                <a:latin typeface="Arial" panose="020B0604020202020204" pitchFamily="34" charset="0"/>
                <a:ea typeface="微软雅黑" panose="020B0503020204020204" pitchFamily="34" charset="-122"/>
                <a:sym typeface="Wingdings" panose="05000000000000000000" pitchFamily="2" charset="2"/>
              </a:rPr>
              <a:t>制剂短，差异有统计学意义</a:t>
            </a:r>
            <a:r>
              <a:rPr lang="en-US" altLang="zh-CN" sz="1600" dirty="0">
                <a:latin typeface="Arial" panose="020B0604020202020204" pitchFamily="34" charset="0"/>
                <a:ea typeface="微软雅黑" panose="020B0503020204020204" pitchFamily="34" charset="-122"/>
                <a:sym typeface="Wingdings" panose="05000000000000000000" pitchFamily="2" charset="2"/>
              </a:rPr>
              <a:t>(p&lt;0.05)</a:t>
            </a:r>
            <a:r>
              <a:rPr lang="zh-CN" altLang="en-US" sz="1600" dirty="0">
                <a:latin typeface="Arial" panose="020B0604020202020204" pitchFamily="34" charset="0"/>
                <a:ea typeface="微软雅黑" panose="020B0503020204020204" pitchFamily="34" charset="-122"/>
                <a:sym typeface="Wingdings" panose="05000000000000000000" pitchFamily="2" charset="2"/>
              </a:rPr>
              <a:t>，</a:t>
            </a:r>
            <a:r>
              <a:rPr lang="en-US" altLang="zh-CN" sz="1600" dirty="0">
                <a:latin typeface="Arial" panose="020B0604020202020204" pitchFamily="34" charset="0"/>
                <a:ea typeface="微软雅黑" panose="020B0503020204020204" pitchFamily="34" charset="-122"/>
                <a:sym typeface="Wingdings" panose="05000000000000000000" pitchFamily="2" charset="2"/>
              </a:rPr>
              <a:t>T</a:t>
            </a:r>
            <a:r>
              <a:rPr lang="zh-CN" altLang="en-US" sz="1600" dirty="0">
                <a:latin typeface="Arial" panose="020B0604020202020204" pitchFamily="34" charset="0"/>
                <a:ea typeface="微软雅黑" panose="020B0503020204020204" pitchFamily="34" charset="-122"/>
                <a:sym typeface="Wingdings" panose="05000000000000000000" pitchFamily="2" charset="2"/>
              </a:rPr>
              <a:t>制剂中</a:t>
            </a:r>
            <a:r>
              <a:rPr lang="en-US" altLang="zh-CN" sz="1600" dirty="0">
                <a:latin typeface="Arial" panose="020B0604020202020204" pitchFamily="34" charset="0"/>
                <a:ea typeface="微软雅黑" panose="020B0503020204020204" pitchFamily="34" charset="-122"/>
                <a:sym typeface="Wingdings" panose="05000000000000000000" pitchFamily="2" charset="2"/>
              </a:rPr>
              <a:t>ESO</a:t>
            </a:r>
            <a:r>
              <a:rPr lang="zh-CN" altLang="en-US" sz="1600" dirty="0">
                <a:latin typeface="Arial" panose="020B0604020202020204" pitchFamily="34" charset="0"/>
                <a:ea typeface="微软雅黑" panose="020B0503020204020204" pitchFamily="34" charset="-122"/>
                <a:sym typeface="Wingdings" panose="05000000000000000000" pitchFamily="2" charset="2"/>
              </a:rPr>
              <a:t>的血浆浓度迅速升高</a:t>
            </a:r>
            <a:endParaRPr lang="en-US" altLang="zh-CN" sz="1600" dirty="0">
              <a:latin typeface="Arial" panose="020B0604020202020204" pitchFamily="34" charset="0"/>
              <a:ea typeface="微软雅黑" panose="020B0503020204020204" pitchFamily="34" charset="-122"/>
            </a:endParaRPr>
          </a:p>
          <a:p>
            <a:pPr marL="742950" lvl="1" indent="-285750" algn="just">
              <a:lnSpc>
                <a:spcPct val="150000"/>
              </a:lnSpc>
              <a:buFont typeface="Wingdings" panose="05000000000000000000" pitchFamily="2" charset="2"/>
              <a:buChar char="ü"/>
            </a:pPr>
            <a:r>
              <a:rPr lang="zh-CN" altLang="en-US" sz="1600" b="1" dirty="0">
                <a:latin typeface="Arial" panose="020B0604020202020204" pitchFamily="34" charset="0"/>
                <a:ea typeface="微软雅黑" panose="020B0503020204020204" pitchFamily="34" charset="-122"/>
              </a:rPr>
              <a:t>结论：</a:t>
            </a:r>
            <a:r>
              <a:rPr lang="zh-CN" altLang="zh-CN" sz="1600" dirty="0">
                <a:latin typeface="Arial" panose="020B0604020202020204" pitchFamily="34" charset="0"/>
                <a:ea typeface="微软雅黑" panose="020B0503020204020204" pitchFamily="34" charset="-122"/>
              </a:rPr>
              <a:t>这项</a:t>
            </a:r>
            <a:r>
              <a:rPr lang="zh-CN" altLang="en-US" sz="1600" dirty="0">
                <a:latin typeface="Arial" panose="020B0604020202020204" pitchFamily="34" charset="0"/>
                <a:ea typeface="微软雅黑" panose="020B0503020204020204" pitchFamily="34" charset="-122"/>
              </a:rPr>
              <a:t>本研究表明</a:t>
            </a:r>
            <a:r>
              <a:rPr lang="en-US" altLang="zh-CN" sz="1600" dirty="0">
                <a:latin typeface="Arial" panose="020B0604020202020204" pitchFamily="34" charset="0"/>
                <a:ea typeface="微软雅黑" panose="020B0503020204020204" pitchFamily="34" charset="-122"/>
              </a:rPr>
              <a:t>T</a:t>
            </a:r>
            <a:r>
              <a:rPr lang="zh-CN" altLang="en-US" sz="1600" dirty="0">
                <a:latin typeface="Arial" panose="020B0604020202020204" pitchFamily="34" charset="0"/>
                <a:ea typeface="微软雅黑" panose="020B0503020204020204" pitchFamily="34" charset="-122"/>
              </a:rPr>
              <a:t>制剂</a:t>
            </a:r>
            <a:r>
              <a:rPr lang="zh-CN" altLang="en-US" b="1" dirty="0">
                <a:solidFill>
                  <a:schemeClr val="accent1"/>
                </a:solidFill>
                <a:latin typeface="Arial" panose="020B0604020202020204" pitchFamily="34" charset="0"/>
                <a:ea typeface="微软雅黑" panose="020B0503020204020204" pitchFamily="34" charset="-122"/>
              </a:rPr>
              <a:t>具有快速、持续抑制胃酸分泌的作用</a:t>
            </a:r>
            <a:r>
              <a:rPr lang="zh-CN" altLang="en-US" sz="1600" dirty="0">
                <a:latin typeface="Arial" panose="020B0604020202020204" pitchFamily="34" charset="0"/>
                <a:ea typeface="微软雅黑" panose="020B0503020204020204" pitchFamily="34" charset="-122"/>
              </a:rPr>
              <a:t>，</a:t>
            </a:r>
            <a:r>
              <a:rPr lang="en-US" altLang="zh-CN" sz="1600" dirty="0">
                <a:latin typeface="Arial" panose="020B0604020202020204" pitchFamily="34" charset="0"/>
                <a:ea typeface="微软雅黑" panose="020B0503020204020204" pitchFamily="34" charset="-122"/>
              </a:rPr>
              <a:t>T</a:t>
            </a:r>
            <a:r>
              <a:rPr lang="zh-CN" altLang="en-US" sz="1600" dirty="0">
                <a:latin typeface="Arial" panose="020B0604020202020204" pitchFamily="34" charset="0"/>
                <a:ea typeface="微软雅黑" panose="020B0503020204020204" pitchFamily="34" charset="-122"/>
              </a:rPr>
              <a:t>制剂</a:t>
            </a:r>
            <a:r>
              <a:rPr lang="zh-CN" altLang="en-US" sz="1600" b="1" dirty="0">
                <a:solidFill>
                  <a:srgbClr val="912C8D"/>
                </a:solidFill>
                <a:latin typeface="Arial" panose="020B0604020202020204" pitchFamily="34" charset="0"/>
                <a:ea typeface="微软雅黑" panose="020B0503020204020204" pitchFamily="34" charset="-122"/>
                <a:sym typeface="+mn-ea"/>
              </a:rPr>
              <a:t>1</a:t>
            </a:r>
            <a:r>
              <a:rPr lang="en-US" altLang="zh-CN" b="1" dirty="0">
                <a:solidFill>
                  <a:srgbClr val="912C8D"/>
                </a:solidFill>
                <a:latin typeface="Arial" panose="020B0604020202020204" pitchFamily="34" charset="0"/>
                <a:ea typeface="微软雅黑" panose="020B0503020204020204" pitchFamily="34" charset="-122"/>
                <a:sym typeface="+mn-ea"/>
              </a:rPr>
              <a:t>h</a:t>
            </a:r>
            <a:r>
              <a:rPr lang="zh-CN" altLang="en-US" b="1" dirty="0">
                <a:solidFill>
                  <a:srgbClr val="912C8D"/>
                </a:solidFill>
                <a:latin typeface="Arial" panose="020B0604020202020204" pitchFamily="34" charset="0"/>
                <a:ea typeface="微软雅黑" panose="020B0503020204020204" pitchFamily="34" charset="-122"/>
                <a:sym typeface="+mn-ea"/>
              </a:rPr>
              <a:t>、2</a:t>
            </a:r>
            <a:r>
              <a:rPr lang="en-US" altLang="zh-CN" b="1" dirty="0">
                <a:solidFill>
                  <a:srgbClr val="912C8D"/>
                </a:solidFill>
                <a:latin typeface="Arial" panose="020B0604020202020204" pitchFamily="34" charset="0"/>
                <a:ea typeface="微软雅黑" panose="020B0503020204020204" pitchFamily="34" charset="-122"/>
                <a:sym typeface="+mn-ea"/>
              </a:rPr>
              <a:t>h</a:t>
            </a:r>
            <a:r>
              <a:rPr lang="zh-CN" altLang="en-US" b="1" dirty="0">
                <a:solidFill>
                  <a:srgbClr val="912C8D"/>
                </a:solidFill>
                <a:latin typeface="Arial" panose="020B0604020202020204" pitchFamily="34" charset="0"/>
                <a:ea typeface="微软雅黑" panose="020B0503020204020204" pitchFamily="34" charset="-122"/>
                <a:sym typeface="+mn-ea"/>
              </a:rPr>
              <a:t>和4</a:t>
            </a:r>
            <a:r>
              <a:rPr lang="en-US" altLang="zh-CN" b="1" dirty="0">
                <a:solidFill>
                  <a:srgbClr val="912C8D"/>
                </a:solidFill>
                <a:latin typeface="Arial" panose="020B0604020202020204" pitchFamily="34" charset="0"/>
                <a:ea typeface="微软雅黑" panose="020B0503020204020204" pitchFamily="34" charset="-122"/>
                <a:sym typeface="+mn-ea"/>
              </a:rPr>
              <a:t>h</a:t>
            </a:r>
            <a:r>
              <a:rPr lang="zh-CN" altLang="en-US" b="1" dirty="0">
                <a:solidFill>
                  <a:srgbClr val="912C8D"/>
                </a:solidFill>
                <a:latin typeface="Arial" panose="020B0604020202020204" pitchFamily="34" charset="0"/>
                <a:ea typeface="微软雅黑" panose="020B0503020204020204" pitchFamily="34" charset="-122"/>
                <a:sym typeface="+mn-ea"/>
              </a:rPr>
              <a:t>胃内pH&gt;4.0的持续时间百分比显著高于</a:t>
            </a:r>
            <a:r>
              <a:rPr lang="en-US" altLang="zh-CN" b="1" dirty="0">
                <a:solidFill>
                  <a:srgbClr val="912C8D"/>
                </a:solidFill>
                <a:latin typeface="Arial" panose="020B0604020202020204" pitchFamily="34" charset="0"/>
                <a:ea typeface="微软雅黑" panose="020B0503020204020204" pitchFamily="34" charset="-122"/>
                <a:sym typeface="+mn-ea"/>
              </a:rPr>
              <a:t>R</a:t>
            </a:r>
            <a:r>
              <a:rPr lang="zh-CN" altLang="en-US" b="1" dirty="0">
                <a:solidFill>
                  <a:srgbClr val="912C8D"/>
                </a:solidFill>
                <a:latin typeface="Arial" panose="020B0604020202020204" pitchFamily="34" charset="0"/>
                <a:ea typeface="微软雅黑" panose="020B0503020204020204" pitchFamily="34" charset="-122"/>
                <a:sym typeface="+mn-ea"/>
              </a:rPr>
              <a:t>制剂</a:t>
            </a:r>
            <a:endParaRPr lang="zh-CN" altLang="en-US" sz="1600" b="1" dirty="0">
              <a:solidFill>
                <a:srgbClr val="912C8D"/>
              </a:solidFill>
              <a:latin typeface="Arial" panose="020B0604020202020204" pitchFamily="34" charset="0"/>
              <a:ea typeface="微软雅黑" panose="020B0503020204020204" pitchFamily="34" charset="-122"/>
              <a:sym typeface="+mn-ea"/>
            </a:endParaRPr>
          </a:p>
        </p:txBody>
      </p:sp>
      <p:sp>
        <p:nvSpPr>
          <p:cNvPr id="2" name="文本框 1"/>
          <p:cNvSpPr txBox="1"/>
          <p:nvPr/>
        </p:nvSpPr>
        <p:spPr>
          <a:xfrm>
            <a:off x="648345" y="6494499"/>
            <a:ext cx="10895309" cy="230832"/>
          </a:xfrm>
          <a:prstGeom prst="rect">
            <a:avLst/>
          </a:prstGeom>
          <a:noFill/>
        </p:spPr>
        <p:txBody>
          <a:bodyPr wrap="square">
            <a:spAutoFit/>
          </a:bodyPr>
          <a:lstStyle/>
          <a:p>
            <a:pPr marL="228600" indent="-228600">
              <a:buAutoNum type="arabicPeriod"/>
            </a:pPr>
            <a:r>
              <a:rPr lang="en-US" altLang="zh-CN" sz="900" dirty="0">
                <a:latin typeface="Arial" panose="020B0604020202020204" pitchFamily="34" charset="0"/>
                <a:ea typeface="微软雅黑" panose="020B0503020204020204" pitchFamily="34" charset="-122"/>
              </a:rPr>
              <a:t>Adv </a:t>
            </a:r>
            <a:r>
              <a:rPr lang="en-US" altLang="zh-CN" sz="900" dirty="0" err="1">
                <a:latin typeface="Arial" panose="020B0604020202020204" pitchFamily="34" charset="0"/>
                <a:ea typeface="微软雅黑" panose="020B0503020204020204" pitchFamily="34" charset="-122"/>
              </a:rPr>
              <a:t>Ther</a:t>
            </a:r>
            <a:r>
              <a:rPr lang="en-US" altLang="zh-CN" sz="900" dirty="0">
                <a:latin typeface="Arial" panose="020B0604020202020204" pitchFamily="34" charset="0"/>
                <a:ea typeface="微软雅黑" panose="020B0503020204020204" pitchFamily="34" charset="-122"/>
              </a:rPr>
              <a:t> (2021) 38:1660–1676</a:t>
            </a:r>
          </a:p>
        </p:txBody>
      </p:sp>
      <p:sp>
        <p:nvSpPr>
          <p:cNvPr id="5" name="文本框 4"/>
          <p:cNvSpPr txBox="1"/>
          <p:nvPr/>
        </p:nvSpPr>
        <p:spPr>
          <a:xfrm>
            <a:off x="2884044" y="6209892"/>
            <a:ext cx="6423909" cy="246221"/>
          </a:xfrm>
          <a:prstGeom prst="rect">
            <a:avLst/>
          </a:prstGeom>
          <a:noFill/>
        </p:spPr>
        <p:txBody>
          <a:bodyPr wrap="square" rtlCol="0">
            <a:spAutoFit/>
          </a:bodyPr>
          <a:lstStyle/>
          <a:p>
            <a:pPr algn="ctr"/>
            <a:r>
              <a:rPr lang="en-US" altLang="zh-CN" sz="1000" dirty="0">
                <a:latin typeface="Arial" panose="020B0604020202020204" pitchFamily="34" charset="0"/>
                <a:ea typeface="微软雅黑" panose="020B0503020204020204" pitchFamily="34" charset="-122"/>
              </a:rPr>
              <a:t>*T</a:t>
            </a:r>
            <a:r>
              <a:rPr lang="zh-CN" altLang="en-US" sz="1000" dirty="0">
                <a:latin typeface="Arial" panose="020B0604020202020204" pitchFamily="34" charset="0"/>
                <a:ea typeface="微软雅黑" panose="020B0503020204020204" pitchFamily="34" charset="-122"/>
              </a:rPr>
              <a:t>制剂</a:t>
            </a:r>
            <a:r>
              <a:rPr lang="en-US" altLang="zh-CN" sz="1000" dirty="0">
                <a:latin typeface="Arial" panose="020B0604020202020204" pitchFamily="34" charset="0"/>
                <a:ea typeface="微软雅黑" panose="020B0503020204020204" pitchFamily="34" charset="-122"/>
              </a:rPr>
              <a:t>/ESO</a:t>
            </a:r>
            <a:r>
              <a:rPr lang="zh-CN" altLang="en-US" sz="1000" dirty="0">
                <a:latin typeface="Arial" panose="020B0604020202020204" pitchFamily="34" charset="0"/>
                <a:ea typeface="微软雅黑" panose="020B0503020204020204" pitchFamily="34" charset="-122"/>
              </a:rPr>
              <a:t>：艾司奥美拉唑镁碳酸氢钠胶囊     </a:t>
            </a:r>
            <a:r>
              <a:rPr lang="en-US" altLang="zh-CN" sz="1000" dirty="0">
                <a:latin typeface="Arial" panose="020B0604020202020204" pitchFamily="34" charset="0"/>
                <a:ea typeface="微软雅黑" panose="020B0503020204020204" pitchFamily="34" charset="-122"/>
              </a:rPr>
              <a:t>**R</a:t>
            </a:r>
            <a:r>
              <a:rPr lang="zh-CN" altLang="en-US" sz="1000" dirty="0">
                <a:latin typeface="Arial" panose="020B0604020202020204" pitchFamily="34" charset="0"/>
                <a:ea typeface="微软雅黑" panose="020B0503020204020204" pitchFamily="34" charset="-122"/>
              </a:rPr>
              <a:t>制剂</a:t>
            </a:r>
            <a:r>
              <a:rPr lang="en-US" altLang="zh-CN" sz="1000" dirty="0">
                <a:latin typeface="Arial" panose="020B0604020202020204" pitchFamily="34" charset="0"/>
                <a:ea typeface="微软雅黑" panose="020B0503020204020204" pitchFamily="34" charset="-122"/>
              </a:rPr>
              <a:t>/ESO</a:t>
            </a:r>
            <a:r>
              <a:rPr lang="zh-CN" altLang="en-US" sz="1000" dirty="0">
                <a:latin typeface="Arial" panose="020B0604020202020204" pitchFamily="34" charset="0"/>
                <a:ea typeface="微软雅黑" panose="020B0503020204020204" pitchFamily="34" charset="-122"/>
              </a:rPr>
              <a:t>：艾司奥美拉唑镁肠溶胶囊</a:t>
            </a:r>
            <a:endParaRPr lang="en-US" altLang="zh-CN" sz="1000" dirty="0">
              <a:latin typeface="Arial" panose="020B0604020202020204" pitchFamily="34" charset="0"/>
              <a:ea typeface="微软雅黑" panose="020B0503020204020204" pitchFamily="34" charset="-122"/>
            </a:endParaRPr>
          </a:p>
        </p:txBody>
      </p:sp>
      <p:pic>
        <p:nvPicPr>
          <p:cNvPr id="11" name="图片 10"/>
          <p:cNvPicPr>
            <a:picLocks noChangeAspect="1"/>
          </p:cNvPicPr>
          <p:nvPr/>
        </p:nvPicPr>
        <p:blipFill>
          <a:blip r:embed="rId4"/>
          <a:stretch>
            <a:fillRect/>
          </a:stretch>
        </p:blipFill>
        <p:spPr>
          <a:xfrm>
            <a:off x="1702339" y="3123231"/>
            <a:ext cx="8282487" cy="3048276"/>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GU5YTk2NWU3OTRhNTU0YjZlNWE0ODExMjY4YzM0MTgifQ=="/>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9f8876ce-6b75-480d-aef6-1e77e263cb1e}"/>
  <p:tag name="TABLE_ENDDRAG_ORIGIN_RECT" val="393*265"/>
  <p:tag name="TABLE_ENDDRAG_RECT" val="56*137*393*265"/>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58BB1"/>
      </a:accent1>
      <a:accent2>
        <a:srgbClr val="A6B636"/>
      </a:accent2>
      <a:accent3>
        <a:srgbClr val="F49025"/>
      </a:accent3>
      <a:accent4>
        <a:srgbClr val="838383"/>
      </a:accent4>
      <a:accent5>
        <a:srgbClr val="FCC22F"/>
      </a:accent5>
      <a:accent6>
        <a:srgbClr val="DD5431"/>
      </a:accent6>
      <a:hlink>
        <a:srgbClr val="0563C1"/>
      </a:hlink>
      <a:folHlink>
        <a:srgbClr val="954F72"/>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PLUS-V2-9b3b663e-068d-4fda-86c9-4c908c764180">
  <a:themeElements>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78495"/>
    </a:dk2>
    <a:lt2>
      <a:srgbClr val="F0F0F0"/>
    </a:lt2>
    <a:accent1>
      <a:srgbClr val="912C8D"/>
    </a:accent1>
    <a:accent2>
      <a:srgbClr val="9A5CD0"/>
    </a:accent2>
    <a:accent3>
      <a:srgbClr val="7561D6"/>
    </a:accent3>
    <a:accent4>
      <a:srgbClr val="6661B6"/>
    </a:accent4>
    <a:accent5>
      <a:srgbClr val="4AA6EA"/>
    </a:accent5>
    <a:accent6>
      <a:srgbClr val="5B84D8"/>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60</TotalTime>
  <Words>2147</Words>
  <Application>Microsoft Office PowerPoint</Application>
  <PresentationFormat>宽屏</PresentationFormat>
  <Paragraphs>143</Paragraphs>
  <Slides>12</Slides>
  <Notes>11</Notes>
  <HiddenSlides>0</HiddenSlides>
  <MMClips>0</MMClips>
  <ScaleCrop>false</ScaleCrop>
  <HeadingPairs>
    <vt:vector size="6" baseType="variant">
      <vt:variant>
        <vt:lpstr>已用的字体</vt:lpstr>
      </vt:variant>
      <vt:variant>
        <vt:i4>4</vt:i4>
      </vt:variant>
      <vt:variant>
        <vt:lpstr>主题</vt:lpstr>
      </vt:variant>
      <vt:variant>
        <vt:i4>3</vt:i4>
      </vt:variant>
      <vt:variant>
        <vt:lpstr>幻灯片标题</vt:lpstr>
      </vt:variant>
      <vt:variant>
        <vt:i4>12</vt:i4>
      </vt:variant>
    </vt:vector>
  </HeadingPairs>
  <TitlesOfParts>
    <vt:vector size="19" baseType="lpstr">
      <vt:lpstr>等线</vt:lpstr>
      <vt:lpstr>微软雅黑</vt:lpstr>
      <vt:lpstr>Arial</vt:lpstr>
      <vt:lpstr>Wingdings</vt:lpstr>
      <vt:lpstr>1_Office 主题​​</vt:lpstr>
      <vt:lpstr>2_Office 主题​​</vt:lpstr>
      <vt:lpstr>OfficePLUS-V2-9b3b663e-068d-4fda-86c9-4c908c764180</vt:lpstr>
      <vt:lpstr>艾司奥美拉唑镁碳酸氢钠胶囊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耐达欣单页</dc:title>
  <dc:creator>芳平 钱</dc:creator>
  <cp:lastModifiedBy>jiangdanli</cp:lastModifiedBy>
  <cp:revision>693</cp:revision>
  <dcterms:created xsi:type="dcterms:W3CDTF">2024-01-01T02:58:00Z</dcterms:created>
  <dcterms:modified xsi:type="dcterms:W3CDTF">2024-07-13T12:47:33Z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3FD438F091C8420DAD03F1C0C829BB61_13</vt:lpwstr>
  </property>
  <property fmtid="{D5CDD505-2E9C-101B-9397-08002B2CF9AE}" pid="3" name="KSOProductBuildVer">
    <vt:lpwstr>2052-12.1.0.16929</vt:lpwstr>
  </property>
</Properties>
</file>