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3" r:id="rId3"/>
  </p:sldMasterIdLst>
  <p:notesMasterIdLst>
    <p:notesMasterId r:id="rId13"/>
  </p:notesMasterIdLst>
  <p:handoutMasterIdLst>
    <p:handoutMasterId r:id="rId14"/>
  </p:handoutMasterIdLst>
  <p:sldIdLst>
    <p:sldId id="729" r:id="rId4"/>
    <p:sldId id="775" r:id="rId5"/>
    <p:sldId id="766" r:id="rId6"/>
    <p:sldId id="810" r:id="rId7"/>
    <p:sldId id="746" r:id="rId8"/>
    <p:sldId id="749" r:id="rId9"/>
    <p:sldId id="753" r:id="rId10"/>
    <p:sldId id="754" r:id="rId11"/>
    <p:sldId id="763" r:id="rId12"/>
  </p:sldIdLst>
  <p:sldSz cx="12192000" cy="6858000"/>
  <p:notesSz cx="6797675" cy="9928225"/>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下　龍彦/KINOSHITA TATSUHIKO" initials="木下　龍彦/KINOSHITA" lastIdx="5" clrIdx="0"/>
  <p:cmAuthor id="0" name="杉本　美麗" initials="杉本"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FF2"/>
    <a:srgbClr val="A2E9D6"/>
    <a:srgbClr val="6FAFF2"/>
    <a:srgbClr val="8BF1CE"/>
    <a:srgbClr val="FFFFFF"/>
    <a:srgbClr val="27E4A4"/>
    <a:srgbClr val="00B050"/>
    <a:srgbClr val="EE833A"/>
    <a:srgbClr val="C63839"/>
    <a:srgbClr val="EA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424" autoAdjust="0"/>
  </p:normalViewPr>
  <p:slideViewPr>
    <p:cSldViewPr snapToObjects="1" showGuides="1">
      <p:cViewPr>
        <p:scale>
          <a:sx n="100" d="100"/>
          <a:sy n="100" d="100"/>
        </p:scale>
        <p:origin x="-80" y="-80"/>
      </p:cViewPr>
      <p:guideLst>
        <p:guide orient="horz" pos="220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49.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9A07F7-2513-BD4E-A92A-694AA75D8FFF}" type="datetimeFigureOut">
              <a:rPr kumimoji="1" lang="zh-CN" altLang="en-US" smtClean="0"/>
            </a:fld>
            <a:endParaRPr kumimoji="1"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35B099-40EE-3949-A968-1F3E3CC36A6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C113A42-DBA9-49EC-918D-DEB3230E4E2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6A3FAFA-EC51-4EA3-8397-345D4063818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7.png"/><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tags" Target="../tags/tag14.xml"/><Relationship Id="rId10" Type="http://schemas.openxmlformats.org/officeDocument/2006/relationships/tags" Target="../tags/tag2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9.png"/><Relationship Id="rId7" Type="http://schemas.openxmlformats.org/officeDocument/2006/relationships/tags" Target="../tags/tag24.xml"/><Relationship Id="rId6" Type="http://schemas.openxmlformats.org/officeDocument/2006/relationships/image" Target="../media/image8.pn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7.png"/><Relationship Id="rId4" Type="http://schemas.openxmlformats.org/officeDocument/2006/relationships/tags" Target="../tags/tag31.xml"/><Relationship Id="rId3" Type="http://schemas.openxmlformats.org/officeDocument/2006/relationships/image" Target="../media/image6.png"/><Relationship Id="rId2" Type="http://schemas.openxmlformats.org/officeDocument/2006/relationships/tags" Target="../tags/tag30.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image" Target="../media/image7.png"/><Relationship Id="rId4" Type="http://schemas.openxmlformats.org/officeDocument/2006/relationships/tags" Target="../tags/tag39.xml"/><Relationship Id="rId3" Type="http://schemas.openxmlformats.org/officeDocument/2006/relationships/image" Target="../media/image6.png"/><Relationship Id="rId2" Type="http://schemas.openxmlformats.org/officeDocument/2006/relationships/tags" Target="../tags/tag3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media/image11.png"/><Relationship Id="rId6"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tags" Target="../tags/tag49.xml"/><Relationship Id="rId3" Type="http://schemas.openxmlformats.org/officeDocument/2006/relationships/image" Target="../media/image1.png"/><Relationship Id="rId2" Type="http://schemas.openxmlformats.org/officeDocument/2006/relationships/tags" Target="../tags/tag48.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7.png"/><Relationship Id="rId4" Type="http://schemas.openxmlformats.org/officeDocument/2006/relationships/tags" Target="../tags/tag59.xml"/><Relationship Id="rId3" Type="http://schemas.openxmlformats.org/officeDocument/2006/relationships/image" Target="../media/image6.png"/><Relationship Id="rId2" Type="http://schemas.openxmlformats.org/officeDocument/2006/relationships/tags" Target="../tags/tag58.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image" Target="../media/image7.png"/><Relationship Id="rId4" Type="http://schemas.openxmlformats.org/officeDocument/2006/relationships/tags" Target="../tags/tag67.xml"/><Relationship Id="rId3" Type="http://schemas.openxmlformats.org/officeDocument/2006/relationships/image" Target="../media/image6.png"/><Relationship Id="rId2" Type="http://schemas.openxmlformats.org/officeDocument/2006/relationships/tags" Target="../tags/tag66.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7.png"/><Relationship Id="rId4" Type="http://schemas.openxmlformats.org/officeDocument/2006/relationships/tags" Target="../tags/tag74.xml"/><Relationship Id="rId3" Type="http://schemas.openxmlformats.org/officeDocument/2006/relationships/image" Target="../media/image6.png"/><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png"/><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7.png"/><Relationship Id="rId4" Type="http://schemas.openxmlformats.org/officeDocument/2006/relationships/tags" Target="../tags/tag85.xml"/><Relationship Id="rId3" Type="http://schemas.openxmlformats.org/officeDocument/2006/relationships/image" Target="../media/image6.png"/><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7.png"/><Relationship Id="rId4" Type="http://schemas.openxmlformats.org/officeDocument/2006/relationships/tags" Target="../tags/tag91.xml"/><Relationship Id="rId3" Type="http://schemas.openxmlformats.org/officeDocument/2006/relationships/image" Target="../media/image6.png"/><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image" Target="../media/image7.png"/><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image" Target="../media/image7.png"/><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6.png"/><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image" Target="../media/image7.png"/><Relationship Id="rId3" Type="http://schemas.openxmlformats.org/officeDocument/2006/relationships/tags" Target="../tags/tag123.xml"/><Relationship Id="rId2" Type="http://schemas.openxmlformats.org/officeDocument/2006/relationships/tags" Target="../tags/tag12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6.png"/><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7279" y="377865"/>
            <a:ext cx="11504721" cy="608400"/>
          </a:xfrm>
        </p:spPr>
        <p:txBody>
          <a:bodyPr>
            <a:normAutofit/>
          </a:bodyPr>
          <a:lstStyle>
            <a:lvl1pPr>
              <a:defRPr sz="2955">
                <a:solidFill>
                  <a:srgbClr val="003A8F"/>
                </a:solidFill>
              </a:defRPr>
            </a:lvl1pPr>
          </a:lstStyle>
          <a:p>
            <a:r>
              <a:rPr kumimoji="1" lang="ja-JP" altLang="en-US" dirty="0" smtClean="0"/>
              <a:t>マスター タイトルの書式設定</a:t>
            </a:r>
            <a:endParaRPr kumimoji="1" lang="ja-JP" altLang="en-US" dirty="0"/>
          </a:p>
        </p:txBody>
      </p:sp>
      <p:cxnSp>
        <p:nvCxnSpPr>
          <p:cNvPr id="7" name="直線コネクタ 6"/>
          <p:cNvCxnSpPr/>
          <p:nvPr userDrawn="1"/>
        </p:nvCxnSpPr>
        <p:spPr>
          <a:xfrm flipH="1">
            <a:off x="0" y="6567505"/>
            <a:ext cx="12192000" cy="0"/>
          </a:xfrm>
          <a:prstGeom prst="line">
            <a:avLst/>
          </a:prstGeom>
          <a:ln w="19050">
            <a:solidFill>
              <a:srgbClr val="EE7700"/>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p:cNvSpPr>
            <a:spLocks noGrp="1"/>
          </p:cNvSpPr>
          <p:nvPr>
            <p:ph type="sldNum" sz="quarter" idx="4"/>
          </p:nvPr>
        </p:nvSpPr>
        <p:spPr>
          <a:xfrm>
            <a:off x="11679389" y="6565474"/>
            <a:ext cx="354461" cy="288000"/>
          </a:xfrm>
          <a:prstGeom prst="rect">
            <a:avLst/>
          </a:prstGeom>
          <a:noFill/>
        </p:spPr>
        <p:txBody>
          <a:bodyPr vert="horz" lIns="0" tIns="0" rIns="0" bIns="0" rtlCol="0" anchor="ctr"/>
          <a:lstStyle>
            <a:lvl1pPr algn="ctr">
              <a:defRPr sz="1110" baseline="0">
                <a:solidFill>
                  <a:schemeClr val="tx1">
                    <a:lumMod val="75000"/>
                    <a:lumOff val="25000"/>
                  </a:schemeClr>
                </a:solidFill>
                <a:latin typeface="Meiryo" panose="020B0604030504040204" pitchFamily="50" charset="-128"/>
                <a:ea typeface="Meiryo" panose="020B0604030504040204" pitchFamily="50" charset="-128"/>
              </a:defRPr>
            </a:lvl1pPr>
          </a:lstStyle>
          <a:p>
            <a:pPr fontAlgn="auto">
              <a:spcBef>
                <a:spcPts val="0"/>
              </a:spcBef>
              <a:spcAft>
                <a:spcPts val="0"/>
              </a:spcAft>
            </a:pPr>
            <a:fld id="{254E8F9C-226E-41BA-9814-67F5B3A237CE}" type="slidenum">
              <a:rPr lang="ja-JP" altLang="en-US" smtClean="0">
                <a:solidFill>
                  <a:prstClr val="black">
                    <a:lumMod val="75000"/>
                    <a:lumOff val="25000"/>
                  </a:prstClr>
                </a:solidFill>
              </a:rPr>
            </a:fld>
            <a:endParaRPr lang="ja-JP" altLang="en-US" dirty="0">
              <a:solidFill>
                <a:prstClr val="black">
                  <a:lumMod val="75000"/>
                  <a:lumOff val="25000"/>
                </a:prstClr>
              </a:solidFill>
            </a:endParaRPr>
          </a:p>
        </p:txBody>
      </p:sp>
      <p:grpSp>
        <p:nvGrpSpPr>
          <p:cNvPr id="11" name="グループ化 10"/>
          <p:cNvGrpSpPr/>
          <p:nvPr userDrawn="1"/>
        </p:nvGrpSpPr>
        <p:grpSpPr>
          <a:xfrm>
            <a:off x="0" y="871191"/>
            <a:ext cx="12192000" cy="72000"/>
            <a:chOff x="0" y="0"/>
            <a:chExt cx="9906000" cy="2286000"/>
          </a:xfrm>
        </p:grpSpPr>
        <p:sp>
          <p:nvSpPr>
            <p:cNvPr id="12" name="正方形/長方形 11"/>
            <p:cNvSpPr/>
            <p:nvPr/>
          </p:nvSpPr>
          <p:spPr>
            <a:xfrm>
              <a:off x="0" y="0"/>
              <a:ext cx="560388" cy="2286000"/>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60">
                <a:solidFill>
                  <a:prstClr val="white"/>
                </a:solidFill>
              </a:endParaRPr>
            </a:p>
          </p:txBody>
        </p:sp>
        <p:sp>
          <p:nvSpPr>
            <p:cNvPr id="13" name="正方形/長方形 12"/>
            <p:cNvSpPr/>
            <p:nvPr/>
          </p:nvSpPr>
          <p:spPr>
            <a:xfrm>
              <a:off x="560388" y="0"/>
              <a:ext cx="9345612" cy="2286000"/>
            </a:xfrm>
            <a:prstGeom prst="rect">
              <a:avLst/>
            </a:prstGeom>
            <a:solidFill>
              <a:srgbClr val="00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60">
                <a:solidFill>
                  <a:prstClr val="white"/>
                </a:solidFill>
              </a:endParaRPr>
            </a:p>
          </p:txBody>
        </p:sp>
      </p:grpSp>
      <p:sp>
        <p:nvSpPr>
          <p:cNvPr id="10" name="テキスト ボックス 9"/>
          <p:cNvSpPr txBox="1"/>
          <p:nvPr userDrawn="1"/>
        </p:nvSpPr>
        <p:spPr>
          <a:xfrm>
            <a:off x="246735" y="6646108"/>
            <a:ext cx="6912768" cy="127000"/>
          </a:xfrm>
          <a:prstGeom prst="rect">
            <a:avLst/>
          </a:prstGeom>
          <a:noFill/>
        </p:spPr>
        <p:txBody>
          <a:bodyPr wrap="square" lIns="0" tIns="0" rIns="0" bIns="0" rtlCol="0">
            <a:spAutoFit/>
          </a:bodyPr>
          <a:lstStyle/>
          <a:p>
            <a:pPr fontAlgn="auto">
              <a:spcBef>
                <a:spcPts val="0"/>
              </a:spcBef>
              <a:spcAft>
                <a:spcPts val="0"/>
              </a:spcAft>
            </a:pPr>
            <a:r>
              <a:rPr lang="en-US" altLang="ja-JP" sz="830" dirty="0">
                <a:solidFill>
                  <a:prstClr val="black">
                    <a:lumMod val="75000"/>
                    <a:lumOff val="25000"/>
                  </a:prstClr>
                </a:solidFill>
                <a:latin typeface="Meiryo" panose="020B0604030504040204" pitchFamily="50" charset="-128"/>
                <a:ea typeface="Meiryo" panose="020B0604030504040204" pitchFamily="50" charset="-128"/>
                <a:cs typeface="Arial" panose="020B0604020202020204" pitchFamily="34" charset="0"/>
              </a:rPr>
              <a:t>© </a:t>
            </a:r>
            <a:r>
              <a:rPr lang="en-US" sz="830" dirty="0">
                <a:solidFill>
                  <a:prstClr val="black">
                    <a:lumMod val="75000"/>
                    <a:lumOff val="25000"/>
                  </a:prstClr>
                </a:solidFill>
                <a:latin typeface="Meiryo" panose="020B0604030504040204" pitchFamily="50" charset="-128"/>
                <a:ea typeface="Meiryo" panose="020B0604030504040204" pitchFamily="50" charset="-128"/>
                <a:cs typeface="Arial" panose="020B0604020202020204" pitchFamily="34" charset="0"/>
              </a:rPr>
              <a:t>2019 Maruho Co., Ltd., All Rights Reserved.</a:t>
            </a:r>
            <a:endParaRPr lang="en-US" sz="830" dirty="0">
              <a:solidFill>
                <a:prstClr val="black">
                  <a:lumMod val="75000"/>
                  <a:lumOff val="25000"/>
                </a:prstClr>
              </a:solidFill>
              <a:latin typeface="Meiryo" panose="020B0604030504040204" pitchFamily="50" charset="-128"/>
              <a:ea typeface="Meiryo" panose="020B0604030504040204" pitchFamily="50" charset="-128"/>
              <a:cs typeface="Arial" panose="020B0604020202020204" pitchFamily="34" charset="0"/>
            </a:endParaRPr>
          </a:p>
        </p:txBody>
      </p:sp>
      <p:sp>
        <p:nvSpPr>
          <p:cNvPr id="4" name="テキスト プレースホルダー 3"/>
          <p:cNvSpPr>
            <a:spLocks noGrp="1"/>
          </p:cNvSpPr>
          <p:nvPr>
            <p:ph type="body" sz="quarter" idx="11" hasCustomPrompt="1"/>
          </p:nvPr>
        </p:nvSpPr>
        <p:spPr>
          <a:xfrm>
            <a:off x="689709" y="1204914"/>
            <a:ext cx="10812584" cy="5176837"/>
          </a:xfrm>
          <a:prstGeom prst="rect">
            <a:avLst/>
          </a:prstGeom>
        </p:spPr>
        <p:txBody>
          <a:bodyPr/>
          <a:lstStyle>
            <a:lvl1pPr marL="411480" indent="-411480">
              <a:buFont typeface="Wingdings" panose="05000000000000000000" pitchFamily="2" charset="2"/>
              <a:buChar char="l"/>
              <a:defRPr sz="2585" b="1">
                <a:solidFill>
                  <a:schemeClr val="tx1">
                    <a:lumMod val="75000"/>
                    <a:lumOff val="25000"/>
                  </a:schemeClr>
                </a:solidFill>
                <a:latin typeface="Meiryo" panose="020B0604030504040204" pitchFamily="50" charset="-128"/>
                <a:ea typeface="Meiryo" panose="020B0604030504040204" pitchFamily="50" charset="-128"/>
              </a:defRPr>
            </a:lvl1pPr>
            <a:lvl2pPr marL="334010" indent="0">
              <a:buFont typeface="Arial" panose="020B0604020202020204" pitchFamily="34" charset="0"/>
              <a:buNone/>
              <a:defRPr sz="2585" b="1">
                <a:solidFill>
                  <a:schemeClr val="tx1">
                    <a:lumMod val="75000"/>
                    <a:lumOff val="25000"/>
                  </a:schemeClr>
                </a:solidFill>
                <a:latin typeface="Meiryo" panose="020B0604030504040204" pitchFamily="50" charset="-128"/>
                <a:ea typeface="Meiryo" panose="020B0604030504040204" pitchFamily="50" charset="-128"/>
              </a:defRPr>
            </a:lvl2pPr>
            <a:lvl3pPr marL="843915" indent="0">
              <a:buFont typeface="Arial" panose="020B0604020202020204" pitchFamily="34" charset="0"/>
              <a:buNone/>
              <a:defRPr sz="2585" b="1">
                <a:solidFill>
                  <a:schemeClr val="tx1">
                    <a:lumMod val="75000"/>
                    <a:lumOff val="25000"/>
                  </a:schemeClr>
                </a:solidFill>
                <a:latin typeface="Meiryo" panose="020B0604030504040204" pitchFamily="50" charset="-128"/>
                <a:ea typeface="Meiryo" panose="020B0604030504040204" pitchFamily="50" charset="-128"/>
              </a:defRPr>
            </a:lvl3pPr>
            <a:lvl4pPr marL="1266190" indent="0">
              <a:buFont typeface="Arial" panose="020B0604020202020204" pitchFamily="34" charset="0"/>
              <a:buNone/>
              <a:defRPr sz="2585" b="1">
                <a:solidFill>
                  <a:schemeClr val="tx1">
                    <a:lumMod val="75000"/>
                    <a:lumOff val="25000"/>
                  </a:schemeClr>
                </a:solidFill>
                <a:latin typeface="Meiryo" panose="020B0604030504040204" pitchFamily="50" charset="-128"/>
                <a:ea typeface="Meiryo" panose="020B0604030504040204" pitchFamily="50" charset="-128"/>
              </a:defRPr>
            </a:lvl4pPr>
            <a:lvl5pPr marL="1688465" indent="0">
              <a:buFont typeface="Arial" panose="020B0604020202020204" pitchFamily="34" charset="0"/>
              <a:buNone/>
              <a:defRPr sz="2585" b="1">
                <a:solidFill>
                  <a:schemeClr val="tx1">
                    <a:lumMod val="75000"/>
                    <a:lumOff val="25000"/>
                  </a:schemeClr>
                </a:solidFill>
                <a:latin typeface="Meiryo" panose="020B0604030504040204" pitchFamily="50" charset="-128"/>
                <a:ea typeface="Meiryo" panose="020B0604030504040204" pitchFamily="50" charset="-128"/>
              </a:defRPr>
            </a:lvl5pPr>
          </a:lstStyle>
          <a:p>
            <a:pPr lvl="0"/>
            <a:r>
              <a:rPr lang="ja-JP" altLang="en-US" dirty="0" smtClean="0"/>
              <a:t>クリックしてテキストを入力</a:t>
            </a:r>
            <a:endParaRPr lang="ja-JP" altLang="en-US" dirty="0" smtClean="0"/>
          </a:p>
          <a:p>
            <a:pPr lvl="1"/>
            <a:r>
              <a:rPr lang="ja-JP" altLang="en-US" dirty="0" smtClean="0"/>
              <a:t>第 </a:t>
            </a:r>
            <a:r>
              <a:rPr lang="en-US" altLang="ja-JP" dirty="0" smtClean="0"/>
              <a:t>2 </a:t>
            </a:r>
            <a:r>
              <a:rPr lang="ja-JP" altLang="en-US" dirty="0" smtClean="0"/>
              <a:t>レベル</a:t>
            </a:r>
            <a:endParaRPr lang="ja-JP" altLang="en-US" dirty="0" smtClean="0"/>
          </a:p>
          <a:p>
            <a:pPr lvl="2"/>
            <a:r>
              <a:rPr lang="ja-JP" altLang="en-US" dirty="0" smtClean="0"/>
              <a:t>第 </a:t>
            </a:r>
            <a:r>
              <a:rPr lang="en-US" altLang="ja-JP" dirty="0" smtClean="0"/>
              <a:t>3 </a:t>
            </a:r>
            <a:r>
              <a:rPr lang="ja-JP" altLang="en-US" dirty="0" smtClean="0"/>
              <a:t>レベル</a:t>
            </a:r>
            <a:endParaRPr lang="ja-JP" altLang="en-US" dirty="0" smtClean="0"/>
          </a:p>
          <a:p>
            <a:pPr lvl="3"/>
            <a:r>
              <a:rPr lang="ja-JP" altLang="en-US" dirty="0" smtClean="0"/>
              <a:t>第 </a:t>
            </a:r>
            <a:r>
              <a:rPr lang="en-US" altLang="ja-JP" dirty="0" smtClean="0"/>
              <a:t>4 </a:t>
            </a:r>
            <a:r>
              <a:rPr lang="ja-JP" altLang="en-US" dirty="0" smtClean="0"/>
              <a:t>レベル</a:t>
            </a:r>
            <a:endParaRPr lang="ja-JP" altLang="en-US" dirty="0" smtClean="0"/>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背景"/>
          <p:cNvPicPr>
            <a:picLocks noChangeAspect="1"/>
          </p:cNvPicPr>
          <p:nvPr>
            <p:custDataLst>
              <p:tags r:id="rId2"/>
            </p:custDataLst>
          </p:nvPr>
        </p:nvPicPr>
        <p:blipFill>
          <a:blip r:embed="rId3"/>
          <a:stretch>
            <a:fillRect/>
          </a:stretch>
        </p:blipFill>
        <p:spPr>
          <a:xfrm>
            <a:off x="282" y="-6032"/>
            <a:ext cx="12191436" cy="6857683"/>
          </a:xfrm>
          <a:prstGeom prst="rect">
            <a:avLst/>
          </a:prstGeom>
        </p:spPr>
      </p:pic>
      <p:pic>
        <p:nvPicPr>
          <p:cNvPr id="5" name="图片 4" descr="封面页装饰"/>
          <p:cNvPicPr>
            <a:picLocks noChangeAspect="1"/>
          </p:cNvPicPr>
          <p:nvPr>
            <p:custDataLst>
              <p:tags r:id="rId4"/>
            </p:custDataLst>
          </p:nvPr>
        </p:nvPicPr>
        <p:blipFill>
          <a:blip r:embed="rId5"/>
          <a:stretch>
            <a:fillRect/>
          </a:stretch>
        </p:blipFill>
        <p:spPr>
          <a:xfrm>
            <a:off x="0" y="0"/>
            <a:ext cx="2030705" cy="1009638"/>
          </a:xfrm>
          <a:prstGeom prst="rect">
            <a:avLst/>
          </a:prstGeom>
        </p:spPr>
      </p:pic>
      <p:pic>
        <p:nvPicPr>
          <p:cNvPr id="6" name="图片 5" descr="1装饰3"/>
          <p:cNvPicPr>
            <a:picLocks noChangeAspect="1"/>
          </p:cNvPicPr>
          <p:nvPr>
            <p:custDataLst>
              <p:tags r:id="rId6"/>
            </p:custDataLst>
          </p:nvPr>
        </p:nvPicPr>
        <p:blipFill>
          <a:blip r:embed="rId7"/>
          <a:stretch>
            <a:fillRect/>
          </a:stretch>
        </p:blipFill>
        <p:spPr>
          <a:xfrm>
            <a:off x="0" y="5611495"/>
            <a:ext cx="1254757" cy="1252220"/>
          </a:xfrm>
          <a:prstGeom prst="rect">
            <a:avLst/>
          </a:prstGeom>
        </p:spPr>
      </p:pic>
      <p:pic>
        <p:nvPicPr>
          <p:cNvPr id="7" name="图片 6" descr="1装饰"/>
          <p:cNvPicPr>
            <a:picLocks noChangeAspect="1"/>
          </p:cNvPicPr>
          <p:nvPr>
            <p:custDataLst>
              <p:tags r:id="rId8"/>
            </p:custDataLst>
          </p:nvPr>
        </p:nvPicPr>
        <p:blipFill>
          <a:blip r:embed="rId9"/>
          <a:stretch>
            <a:fillRect/>
          </a:stretch>
        </p:blipFill>
        <p:spPr>
          <a:xfrm>
            <a:off x="4791075" y="2026493"/>
            <a:ext cx="7400925" cy="4831495"/>
          </a:xfrm>
          <a:prstGeom prst="rect">
            <a:avLst/>
          </a:prstGeom>
        </p:spPr>
      </p:pic>
      <p:pic>
        <p:nvPicPr>
          <p:cNvPr id="11" name="图片 10" descr="1装饰2"/>
          <p:cNvPicPr>
            <a:picLocks noChangeAspect="1"/>
          </p:cNvPicPr>
          <p:nvPr>
            <p:custDataLst>
              <p:tags r:id="rId10"/>
            </p:custDataLst>
          </p:nvPr>
        </p:nvPicPr>
        <p:blipFill>
          <a:blip r:embed="rId11"/>
          <a:stretch>
            <a:fillRect/>
          </a:stretch>
        </p:blipFill>
        <p:spPr>
          <a:xfrm>
            <a:off x="10250805" y="-24765"/>
            <a:ext cx="1941195" cy="3671639"/>
          </a:xfrm>
          <a:prstGeom prst="rect">
            <a:avLst/>
          </a:prstGeom>
        </p:spPr>
      </p:pic>
      <p:sp>
        <p:nvSpPr>
          <p:cNvPr id="16" name="日期占位符 15"/>
          <p:cNvSpPr>
            <a:spLocks noGrp="1"/>
          </p:cNvSpPr>
          <p:nvPr>
            <p:ph type="dt" sz="half" idx="10"/>
            <p:custDataLst>
              <p:tags r:id="rId12"/>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正圆 55简" panose="00020600040101010101" charset="-122"/>
              </a:defRPr>
            </a:lvl1pPr>
          </a:lstStyle>
          <a:p>
            <a:endParaRPr lang="zh-CN" altLang="en-US" dirty="0"/>
          </a:p>
        </p:txBody>
      </p:sp>
      <p:sp>
        <p:nvSpPr>
          <p:cNvPr id="18" name="灯片编号占位符 17"/>
          <p:cNvSpPr>
            <a:spLocks noGrp="1"/>
          </p:cNvSpPr>
          <p:nvPr>
            <p:ph type="sldNum" sz="quarter" idx="12"/>
            <p:custDataLst>
              <p:tags r:id="rId14"/>
            </p:custDataLst>
          </p:nvPr>
        </p:nvSpPr>
        <p:spPr/>
        <p:txBody>
          <a:bodyPr/>
          <a:lstStyle>
            <a:lvl1pPr>
              <a:defRPr>
                <a:solidFill>
                  <a:schemeClr val="dk1">
                    <a:tint val="75000"/>
                    <a:lumMod val="85000"/>
                    <a:lumOff val="1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2" name="矩形: 圆角 17"/>
          <p:cNvSpPr/>
          <p:nvPr>
            <p:custDataLst>
              <p:tags r:id="rId15"/>
            </p:custDataLst>
          </p:nvPr>
        </p:nvSpPr>
        <p:spPr>
          <a:xfrm>
            <a:off x="342900" y="4872434"/>
            <a:ext cx="2573642" cy="471040"/>
          </a:xfrm>
          <a:prstGeom prst="roundRect">
            <a:avLst>
              <a:gd name="adj" fmla="val 9226"/>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dk1">
                  <a:lumMod val="75000"/>
                  <a:lumOff val="25000"/>
                </a:schemeClr>
              </a:solidFill>
              <a:latin typeface="Arial" panose="020B0604020202020204" pitchFamily="34" charset="0"/>
              <a:ea typeface="汉仪正圆 55简" panose="00020600040101010101" charset="-122"/>
            </a:endParaRPr>
          </a:p>
        </p:txBody>
      </p:sp>
      <p:sp>
        <p:nvSpPr>
          <p:cNvPr id="3" name="矩形 2"/>
          <p:cNvSpPr/>
          <p:nvPr>
            <p:custDataLst>
              <p:tags r:id="rId16"/>
            </p:custDataLst>
          </p:nvPr>
        </p:nvSpPr>
        <p:spPr>
          <a:xfrm>
            <a:off x="342900" y="3426508"/>
            <a:ext cx="2160803"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a:bodyPr>
          <a:p>
            <a:pPr algn="ctr"/>
            <a:endParaRPr lang="zh-CN" altLang="en-US" dirty="0">
              <a:solidFill>
                <a:schemeClr val="dk1">
                  <a:lumMod val="75000"/>
                  <a:lumOff val="25000"/>
                </a:schemeClr>
              </a:solidFill>
              <a:latin typeface="Arial" panose="020B0604020202020204" pitchFamily="34" charset="0"/>
              <a:ea typeface="汉仪正圆 55简" panose="00020600040101010101" charset="-122"/>
            </a:endParaRPr>
          </a:p>
        </p:txBody>
      </p:sp>
      <p:sp>
        <p:nvSpPr>
          <p:cNvPr id="8" name="标题 1"/>
          <p:cNvSpPr/>
          <p:nvPr>
            <p:ph type="ctrTitle" idx="4" hasCustomPrompt="1"/>
            <p:custDataLst>
              <p:tags r:id="rId17"/>
            </p:custDataLst>
          </p:nvPr>
        </p:nvSpPr>
        <p:spPr>
          <a:xfrm>
            <a:off x="342900" y="2095548"/>
            <a:ext cx="6696062" cy="1014730"/>
          </a:xfrm>
          <a:noFill/>
        </p:spPr>
        <p:txBody>
          <a:bodyPr vert="horz" wrap="square" lIns="0" tIns="38100" rIns="76200" bIns="38100" rtlCol="0" anchor="b" anchorCtr="0">
            <a:normAutofit/>
          </a:bodyPr>
          <a:lstStyle>
            <a:lvl1pPr marL="0" marR="0" algn="l" defTabSz="914400" rtl="0" eaLnBrk="1" fontAlgn="auto" latinLnBrk="0" hangingPunct="1">
              <a:lnSpc>
                <a:spcPct val="100000"/>
              </a:lnSpc>
              <a:spcBef>
                <a:spcPct val="0"/>
              </a:spcBef>
              <a:buClrTx/>
              <a:buSzTx/>
              <a:buFontTx/>
              <a:buNone/>
              <a:defRPr kumimoji="0" lang="zh-CN" altLang="en-US" sz="5600" b="1" i="0" u="none" strike="noStrike" kern="1200" cap="none" spc="0" normalizeH="0" baseline="0" noProof="1" dirty="0">
                <a:solidFill>
                  <a:schemeClr val="dk1">
                    <a:lumMod val="85000"/>
                    <a:lumOff val="15000"/>
                  </a:schemeClr>
                </a:solidFill>
                <a:uFillTx/>
                <a:latin typeface="Arial" panose="020B0604020202020204" pitchFamily="34" charset="0"/>
                <a:ea typeface="汉仪正圆 55简" panose="00020600040101010101" charset="-122"/>
                <a:cs typeface="+mn-cs"/>
              </a:defRPr>
            </a:lvl1pPr>
          </a:lstStyle>
          <a:p>
            <a:pPr lvl="0"/>
            <a:r>
              <a:rPr>
                <a:sym typeface="+mn-ea"/>
              </a:rPr>
              <a:t>编辑标题</a:t>
            </a:r>
            <a:endParaRPr>
              <a:sym typeface="+mn-ea"/>
            </a:endParaRPr>
          </a:p>
        </p:txBody>
      </p:sp>
      <p:sp>
        <p:nvSpPr>
          <p:cNvPr id="9" name="副标题 2"/>
          <p:cNvSpPr/>
          <p:nvPr>
            <p:ph type="subTitle" idx="5" hasCustomPrompt="1"/>
            <p:custDataLst>
              <p:tags r:id="rId18"/>
            </p:custDataLst>
          </p:nvPr>
        </p:nvSpPr>
        <p:spPr>
          <a:xfrm>
            <a:off x="342265" y="3650663"/>
            <a:ext cx="6696697" cy="849025"/>
          </a:xfrm>
          <a:noFill/>
        </p:spPr>
        <p:txBody>
          <a:bodyPr vert="horz" wrap="square" lIns="0" tIns="0" rIns="82550" bIns="0" rtlCol="0">
            <a:normAutofit/>
          </a:bodyPr>
          <a:lstStyle>
            <a:lvl1pPr marL="0" marR="0" indent="-228600" algn="l" defTabSz="914400" rtl="0" eaLnBrk="1" fontAlgn="auto" latinLnBrk="0" hangingPunct="1">
              <a:lnSpc>
                <a:spcPct val="160000"/>
              </a:lnSpc>
              <a:spcBef>
                <a:spcPts val="0"/>
              </a:spcBef>
              <a:spcAft>
                <a:spcPts val="1000"/>
              </a:spcAft>
              <a:buClrTx/>
              <a:buSzTx/>
              <a:buFontTx/>
              <a:buNone/>
              <a:defRPr kumimoji="0" lang="zh-CN" altLang="en-US" sz="1400" b="0" i="0" u="none" strike="noStrike" kern="1200" cap="none" spc="200" normalizeH="0" baseline="0" noProof="1" dirty="0">
                <a:solidFill>
                  <a:schemeClr val="dk1">
                    <a:lumMod val="50000"/>
                    <a:lumOff val="50000"/>
                  </a:schemeClr>
                </a:solidFill>
                <a:uFillTx/>
                <a:latin typeface="Arial" panose="020B0604020202020204" pitchFamily="34" charset="0"/>
                <a:ea typeface="汉仪正圆 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0" name="文本占位符 3"/>
          <p:cNvSpPr/>
          <p:nvPr>
            <p:ph type="body" idx="6" hasCustomPrompt="1"/>
            <p:custDataLst>
              <p:tags r:id="rId19"/>
            </p:custDataLst>
          </p:nvPr>
        </p:nvSpPr>
        <p:spPr>
          <a:xfrm>
            <a:off x="342265" y="4872434"/>
            <a:ext cx="2573642" cy="471043"/>
          </a:xfrm>
          <a:noFill/>
        </p:spPr>
        <p:txBody>
          <a:bodyPr vert="horz" wrap="square" lIns="101600" tIns="0" rIns="82550" bIns="0" rtlCol="0" anchor="ctr" anchorCtr="1">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1800" b="0" i="0" u="none" strike="noStrike" kern="1200" cap="none" spc="0" normalizeH="0" baseline="0" noProof="1" dirty="0">
                <a:solidFill>
                  <a:schemeClr val="lt1">
                    <a:lumMod val="50000"/>
                  </a:schemeClr>
                </a:solidFill>
                <a:uFillTx/>
                <a:latin typeface="Arial" panose="020B0604020202020204" pitchFamily="34" charset="0"/>
                <a:ea typeface="汉仪正圆 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7" name="图片 6"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804491"/>
            <a:ext cx="12192000" cy="6052874"/>
          </a:xfrm>
          <a:prstGeom prst="rect">
            <a:avLst/>
          </a:prstGeom>
        </p:spPr>
      </p:pic>
      <p:sp>
        <p:nvSpPr>
          <p:cNvPr id="7" name="文本框 6"/>
          <p:cNvSpPr txBox="1"/>
          <p:nvPr>
            <p:custDataLst>
              <p:tags r:id="rId4"/>
            </p:custDataLst>
          </p:nvPr>
        </p:nvSpPr>
        <p:spPr>
          <a:xfrm>
            <a:off x="2465070" y="-317"/>
            <a:ext cx="309880" cy="325062"/>
          </a:xfrm>
          <a:prstGeom prst="rect">
            <a:avLst/>
          </a:prstGeom>
          <a:noFill/>
        </p:spPr>
        <p:txBody>
          <a:bodyPr wrap="none" rtlCol="0">
            <a:normAutofit fontScale="80000"/>
          </a:bodyPr>
          <a:p>
            <a:endParaRPr lang="zh-CN" altLang="en-US">
              <a:solidFill>
                <a:schemeClr val="dk1"/>
              </a:solidFill>
            </a:endParaRPr>
          </a:p>
        </p:txBody>
      </p:sp>
      <p:pic>
        <p:nvPicPr>
          <p:cNvPr id="3" name="图片 2" descr="章节页装饰1"/>
          <p:cNvPicPr>
            <a:picLocks noChangeAspect="1"/>
          </p:cNvPicPr>
          <p:nvPr>
            <p:custDataLst>
              <p:tags r:id="rId5"/>
            </p:custDataLst>
          </p:nvPr>
        </p:nvPicPr>
        <p:blipFill>
          <a:blip r:embed="rId6"/>
          <a:stretch>
            <a:fillRect/>
          </a:stretch>
        </p:blipFill>
        <p:spPr>
          <a:xfrm>
            <a:off x="10735945" y="993140"/>
            <a:ext cx="431800" cy="2157734"/>
          </a:xfrm>
          <a:prstGeom prst="rect">
            <a:avLst/>
          </a:prstGeom>
        </p:spPr>
      </p:pic>
      <p:pic>
        <p:nvPicPr>
          <p:cNvPr id="2" name="图片 1" descr="章节页装饰2"/>
          <p:cNvPicPr>
            <a:picLocks noChangeAspect="1"/>
          </p:cNvPicPr>
          <p:nvPr>
            <p:custDataLst>
              <p:tags r:id="rId7"/>
            </p:custDataLst>
          </p:nvPr>
        </p:nvPicPr>
        <p:blipFill>
          <a:blip r:embed="rId8"/>
          <a:stretch>
            <a:fillRect/>
          </a:stretch>
        </p:blipFill>
        <p:spPr>
          <a:xfrm>
            <a:off x="445135" y="1078230"/>
            <a:ext cx="3271502" cy="2436495"/>
          </a:xfrm>
          <a:prstGeom prst="rect">
            <a:avLst/>
          </a:prstGeom>
        </p:spPr>
      </p:pic>
      <p:sp>
        <p:nvSpPr>
          <p:cNvPr id="4" name="日期占位符 3"/>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
        <p:nvSpPr>
          <p:cNvPr id="9" name="标题 2"/>
          <p:cNvSpPr/>
          <p:nvPr>
            <p:ph type="ctrTitle" idx="1" hasCustomPrompt="1"/>
            <p:custDataLst>
              <p:tags r:id="rId12"/>
            </p:custDataLst>
          </p:nvPr>
        </p:nvSpPr>
        <p:spPr>
          <a:xfrm>
            <a:off x="4683307" y="2233148"/>
            <a:ext cx="6111693" cy="1340632"/>
          </a:xfrm>
          <a:noFill/>
          <a:ln>
            <a:noFill/>
          </a:ln>
        </p:spPr>
        <p:txBody>
          <a:bodyPr vert="horz" wrap="square" lIns="101600" tIns="38100" rIns="63500" bIns="38100" rtlCol="0" anchor="b" anchorCtr="0">
            <a:normAutofit/>
          </a:bodyPr>
          <a:lstStyle>
            <a:lvl1pPr marL="0" marR="0" algn="l" defTabSz="914400" rtl="0" eaLnBrk="1" fontAlgn="auto" latinLnBrk="0" hangingPunct="1">
              <a:lnSpc>
                <a:spcPct val="100000"/>
              </a:lnSpc>
              <a:spcBef>
                <a:spcPct val="0"/>
              </a:spcBef>
              <a:buClrTx/>
              <a:buSzTx/>
              <a:buFontTx/>
              <a:buNone/>
              <a:defRPr kumimoji="0" lang="zh-CN" altLang="en-US" sz="4400" b="1" i="0" u="none" strike="noStrike" kern="1200" cap="none" spc="300" normalizeH="0" baseline="0" noProof="1" dirty="0">
                <a:solidFill>
                  <a:schemeClr val="dk1">
                    <a:lumMod val="85000"/>
                    <a:lumOff val="15000"/>
                  </a:schemeClr>
                </a:solidFill>
                <a:uFillTx/>
                <a:latin typeface="Arial" panose="020B0604020202020204" pitchFamily="34" charset="0"/>
                <a:ea typeface="汉仪正圆 55简" panose="00020600040101010101" charset="-122"/>
                <a:cs typeface="+mn-cs"/>
              </a:defRPr>
            </a:lvl1pPr>
          </a:lstStyle>
          <a:p>
            <a:pPr lvl="0"/>
            <a:r>
              <a:rPr>
                <a:sym typeface="+mn-ea"/>
              </a:rPr>
              <a:t>编辑标题</a:t>
            </a:r>
            <a:endParaRPr>
              <a:sym typeface="+mn-ea"/>
            </a:endParaRPr>
          </a:p>
        </p:txBody>
      </p:sp>
      <p:sp>
        <p:nvSpPr>
          <p:cNvPr id="10" name="文本占位符 6"/>
          <p:cNvSpPr/>
          <p:nvPr>
            <p:ph type="body" idx="2" hasCustomPrompt="1"/>
            <p:custDataLst>
              <p:tags r:id="rId13"/>
            </p:custDataLst>
          </p:nvPr>
        </p:nvSpPr>
        <p:spPr>
          <a:xfrm>
            <a:off x="4683307" y="3476478"/>
            <a:ext cx="6111058" cy="1258717"/>
          </a:xfrm>
          <a:noFill/>
          <a:ln>
            <a:noFill/>
          </a:ln>
        </p:spPr>
        <p:txBody>
          <a:bodyPr vert="horz" wrap="square" lIns="101600" tIns="38100" rIns="63500" bIns="38100" rtlCol="0" anchor="t"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300" normalizeH="0" baseline="0" noProof="1" dirty="0">
                <a:solidFill>
                  <a:schemeClr val="dk1">
                    <a:lumMod val="85000"/>
                    <a:lumOff val="15000"/>
                  </a:schemeClr>
                </a:solidFill>
                <a:uFillTx/>
                <a:latin typeface="Arial" panose="020B0604020202020204" pitchFamily="34" charset="0"/>
                <a:ea typeface="汉仪正圆 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8" name="图片 7"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正圆 55简" panose="00020600040101010101" charset="-122"/>
              </a:defRPr>
            </a:lvl1pPr>
            <a:lvl2pPr eaLnBrk="1" fontAlgn="auto" latinLnBrk="0" hangingPunct="1">
              <a:defRPr sz="1600">
                <a:solidFill>
                  <a:schemeClr val="tx1"/>
                </a:solidFill>
                <a:latin typeface="Arial" panose="020B0604020202020204" pitchFamily="34" charset="0"/>
                <a:ea typeface="汉仪正圆 55简" panose="00020600040101010101" charset="-122"/>
              </a:defRPr>
            </a:lvl2pPr>
            <a:lvl3pPr eaLnBrk="1" fontAlgn="auto" latinLnBrk="0" hangingPunct="1">
              <a:defRPr sz="1600">
                <a:solidFill>
                  <a:schemeClr val="tx1"/>
                </a:solidFill>
                <a:latin typeface="Arial" panose="020B0604020202020204" pitchFamily="34" charset="0"/>
                <a:ea typeface="汉仪正圆 55简" panose="00020600040101010101" charset="-122"/>
              </a:defRPr>
            </a:lvl3pPr>
            <a:lvl4pPr eaLnBrk="1" fontAlgn="auto" latinLnBrk="0" hangingPunct="1">
              <a:defRPr sz="1600">
                <a:solidFill>
                  <a:schemeClr val="tx1"/>
                </a:solidFill>
                <a:latin typeface="Arial" panose="020B0604020202020204" pitchFamily="34" charset="0"/>
                <a:ea typeface="汉仪正圆 55简" panose="00020600040101010101" charset="-122"/>
              </a:defRPr>
            </a:lvl4pPr>
            <a:lvl5pPr eaLnBrk="1" fontAlgn="auto" latinLnBrk="0" hangingPunct="1">
              <a:defRPr sz="160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10" name="图片 9"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正圆 55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6" name="图片 5" descr="目录页装饰1"/>
          <p:cNvPicPr>
            <a:picLocks noChangeAspect="1"/>
          </p:cNvPicPr>
          <p:nvPr>
            <p:custDataLst>
              <p:tags r:id="rId4"/>
            </p:custDataLst>
          </p:nvPr>
        </p:nvPicPr>
        <p:blipFill>
          <a:blip r:embed="rId5"/>
          <a:stretch>
            <a:fillRect/>
          </a:stretch>
        </p:blipFill>
        <p:spPr>
          <a:xfrm>
            <a:off x="0" y="3517485"/>
            <a:ext cx="5019676" cy="3340514"/>
          </a:xfrm>
          <a:prstGeom prst="rect">
            <a:avLst/>
          </a:prstGeom>
        </p:spPr>
      </p:pic>
      <p:pic>
        <p:nvPicPr>
          <p:cNvPr id="7" name="图片 6" descr="目录页装饰2"/>
          <p:cNvPicPr>
            <a:picLocks noChangeAspect="1"/>
          </p:cNvPicPr>
          <p:nvPr>
            <p:custDataLst>
              <p:tags r:id="rId6"/>
            </p:custDataLst>
          </p:nvPr>
        </p:nvPicPr>
        <p:blipFill>
          <a:blip r:embed="rId7"/>
          <a:stretch>
            <a:fillRect/>
          </a:stretch>
        </p:blipFill>
        <p:spPr>
          <a:xfrm>
            <a:off x="8768460" y="0"/>
            <a:ext cx="3423540" cy="3048635"/>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8" name="图片 7"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正圆 55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7" name="图片 6"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正圆 55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正圆 55简" panose="00020600040101010101" charset="-122"/>
              </a:defRPr>
            </a:lvl1pPr>
            <a:lvl2pPr indent="0" eaLnBrk="1" fontAlgn="auto" latinLnBrk="0" hangingPunct="1">
              <a:defRPr>
                <a:solidFill>
                  <a:schemeClr val="tx1"/>
                </a:solidFill>
                <a:latin typeface="Arial" panose="020B0604020202020204" pitchFamily="34" charset="0"/>
                <a:ea typeface="汉仪正圆 55简" panose="00020600040101010101" charset="-122"/>
              </a:defRPr>
            </a:lvl2pPr>
            <a:lvl3pPr indent="0" eaLnBrk="1" fontAlgn="auto" latinLnBrk="0" hangingPunct="1">
              <a:defRPr>
                <a:solidFill>
                  <a:schemeClr val="tx1"/>
                </a:solidFill>
                <a:latin typeface="Arial" panose="020B0604020202020204" pitchFamily="34" charset="0"/>
                <a:ea typeface="汉仪正圆 55简" panose="00020600040101010101" charset="-122"/>
              </a:defRPr>
            </a:lvl3pPr>
            <a:lvl4pPr indent="0" eaLnBrk="1" fontAlgn="auto" latinLnBrk="0" hangingPunct="1">
              <a:defRPr>
                <a:solidFill>
                  <a:schemeClr val="tx1"/>
                </a:solidFill>
                <a:latin typeface="Arial" panose="020B0604020202020204" pitchFamily="34" charset="0"/>
                <a:ea typeface="汉仪正圆 55简" panose="00020600040101010101" charset="-122"/>
              </a:defRPr>
            </a:lvl4pPr>
            <a:lvl5pPr indent="0" eaLnBrk="1" fontAlgn="auto" latinLnBrk="0" hangingPunct="1">
              <a:defRPr>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2" name="图片 1"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solidFill>
                <a:latin typeface="Arial" panose="020B0604020202020204" pitchFamily="34" charset="0"/>
                <a:ea typeface="汉仪正圆 55简" panose="00020600040101010101" charset="-122"/>
              </a:defRPr>
            </a:lvl1pPr>
            <a:lvl2pPr>
              <a:defRPr>
                <a:solidFill>
                  <a:schemeClr val="tx1"/>
                </a:solidFill>
                <a:latin typeface="Arial" panose="020B0604020202020204" pitchFamily="34" charset="0"/>
                <a:ea typeface="汉仪正圆 55简" panose="00020600040101010101" charset="-122"/>
              </a:defRPr>
            </a:lvl2pPr>
            <a:lvl3pPr>
              <a:defRPr>
                <a:solidFill>
                  <a:schemeClr val="tx1"/>
                </a:solidFill>
                <a:latin typeface="Arial" panose="020B0604020202020204" pitchFamily="34" charset="0"/>
                <a:ea typeface="汉仪正圆 55简" panose="00020600040101010101" charset="-122"/>
              </a:defRPr>
            </a:lvl3pPr>
            <a:lvl4pPr>
              <a:defRPr>
                <a:solidFill>
                  <a:schemeClr val="tx1"/>
                </a:solidFill>
                <a:latin typeface="Arial" panose="020B0604020202020204" pitchFamily="34" charset="0"/>
                <a:ea typeface="汉仪正圆 55简" panose="00020600040101010101" charset="-122"/>
              </a:defRPr>
            </a:lvl4pPr>
            <a:lvl5pPr>
              <a:defRPr>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背景"/>
          <p:cNvPicPr>
            <a:picLocks noChangeAspect="1"/>
          </p:cNvPicPr>
          <p:nvPr>
            <p:custDataLst>
              <p:tags r:id="rId2"/>
            </p:custDataLst>
          </p:nvPr>
        </p:nvPicPr>
        <p:blipFill>
          <a:blip r:embed="rId3"/>
          <a:stretch>
            <a:fillRect/>
          </a:stretch>
        </p:blipFill>
        <p:spPr>
          <a:xfrm>
            <a:off x="0" y="318"/>
            <a:ext cx="12192000" cy="685768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tint val="75000"/>
                  </a:schemeClr>
                </a:solidFill>
                <a:latin typeface="Arial" panose="020B0604020202020204" pitchFamily="34" charset="0"/>
                <a:ea typeface="汉仪正圆 55简" panose="00020600040101010101"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a:p>
        </p:txBody>
      </p:sp>
      <p:sp>
        <p:nvSpPr>
          <p:cNvPr id="12" name="标题 11"/>
          <p:cNvSpPr txBox="1"/>
          <p:nvPr>
            <p:ph type="title" idx="2" hasCustomPrompt="1"/>
            <p:custDataLst>
              <p:tags r:id="rId7"/>
            </p:custDataLst>
          </p:nvPr>
        </p:nvSpPr>
        <p:spPr>
          <a:xfrm>
            <a:off x="1195147" y="3208355"/>
            <a:ext cx="5910503" cy="1038770"/>
          </a:xfrm>
          <a:noFill/>
        </p:spPr>
        <p:txBody>
          <a:bodyPr wrap="square" rtlCol="0" anchor="ctr" anchorCtr="0">
            <a:normAutofit/>
          </a:bodyPr>
          <a:lstStyle>
            <a:lvl1pPr marL="0" marR="0" algn="l" defTabSz="914400" rtl="0" eaLnBrk="1" fontAlgn="auto" latinLnBrk="0" hangingPunct="1">
              <a:lnSpc>
                <a:spcPct val="100000"/>
              </a:lnSpc>
              <a:buClrTx/>
              <a:buSzTx/>
              <a:buFontTx/>
              <a:buNone/>
              <a:defRPr kumimoji="0" lang="zh-CN" altLang="en-US" sz="4000" b="1" i="0" u="none" strike="noStrike" kern="1200" cap="none" spc="1500" normalizeH="0" baseline="0" noProof="1" dirty="0">
                <a:solidFill>
                  <a:schemeClr val="tx1">
                    <a:lumMod val="85000"/>
                    <a:lumOff val="15000"/>
                  </a:schemeClr>
                </a:solidFill>
                <a:latin typeface="Arial" panose="020B0604020202020204" pitchFamily="34" charset="0"/>
                <a:ea typeface="微软雅黑" panose="020B0503020204020204" charset="-122"/>
                <a:cs typeface="+mn-cs"/>
              </a:defRPr>
            </a:lvl1pPr>
          </a:lstStyle>
          <a:p>
            <a:pPr lvl="0"/>
            <a:r>
              <a:rPr>
                <a:sym typeface="+mn-ea"/>
              </a:rPr>
              <a:t>单击此处添加标题</a:t>
            </a:r>
            <a:endParaRPr>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6" name="图片 5"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正圆 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正文页装饰1"/>
          <p:cNvPicPr>
            <a:picLocks noChangeAspect="1"/>
          </p:cNvPicPr>
          <p:nvPr>
            <p:custDataLst>
              <p:tags r:id="rId2"/>
            </p:custDataLst>
          </p:nvPr>
        </p:nvPicPr>
        <p:blipFill>
          <a:blip r:embed="rId3"/>
          <a:stretch>
            <a:fillRect/>
          </a:stretch>
        </p:blipFill>
        <p:spPr>
          <a:xfrm>
            <a:off x="0" y="0"/>
            <a:ext cx="2454025" cy="1819910"/>
          </a:xfrm>
          <a:prstGeom prst="rect">
            <a:avLst/>
          </a:prstGeom>
        </p:spPr>
      </p:pic>
      <p:pic>
        <p:nvPicPr>
          <p:cNvPr id="8" name="图片 7" descr="正文页装饰2"/>
          <p:cNvPicPr>
            <a:picLocks noChangeAspect="1"/>
          </p:cNvPicPr>
          <p:nvPr>
            <p:custDataLst>
              <p:tags r:id="rId4"/>
            </p:custDataLst>
          </p:nvPr>
        </p:nvPicPr>
        <p:blipFill>
          <a:blip r:embed="rId5"/>
          <a:stretch>
            <a:fillRect/>
          </a:stretch>
        </p:blipFill>
        <p:spPr>
          <a:xfrm>
            <a:off x="8769985" y="4703197"/>
            <a:ext cx="3422015" cy="2154790"/>
          </a:xfrm>
          <a:prstGeom prst="rect">
            <a:avLst/>
          </a:prstGeom>
        </p:spPr>
      </p:pic>
      <p:sp>
        <p:nvSpPr>
          <p:cNvPr id="6" name="矩形 5"/>
          <p:cNvSpPr/>
          <p:nvPr>
            <p:custDataLst>
              <p:tags r:id="rId6"/>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正圆 55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8255"/>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正文页装饰2"/>
          <p:cNvPicPr>
            <a:picLocks noChangeAspect="1"/>
          </p:cNvPicPr>
          <p:nvPr>
            <p:custDataLst>
              <p:tags r:id="rId3"/>
            </p:custDataLst>
          </p:nvPr>
        </p:nvPicPr>
        <p:blipFill>
          <a:blip r:embed="rId4"/>
          <a:stretch>
            <a:fillRect/>
          </a:stretch>
        </p:blipFill>
        <p:spPr>
          <a:xfrm>
            <a:off x="8769985" y="4703197"/>
            <a:ext cx="3422015" cy="2154790"/>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正圆 55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正文页装饰2"/>
          <p:cNvPicPr>
            <a:picLocks noChangeAspect="1"/>
          </p:cNvPicPr>
          <p:nvPr>
            <p:custDataLst>
              <p:tags r:id="rId3"/>
            </p:custDataLst>
          </p:nvPr>
        </p:nvPicPr>
        <p:blipFill>
          <a:blip r:embed="rId4"/>
          <a:stretch>
            <a:fillRect/>
          </a:stretch>
        </p:blipFill>
        <p:spPr>
          <a:xfrm>
            <a:off x="8769985" y="4703197"/>
            <a:ext cx="3422015" cy="215479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正圆 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正圆 55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836"/>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正文页装饰1"/>
          <p:cNvPicPr>
            <a:picLocks noChangeAspect="1"/>
          </p:cNvPicPr>
          <p:nvPr>
            <p:custDataLst>
              <p:tags r:id="rId3"/>
            </p:custDataLst>
          </p:nvPr>
        </p:nvPicPr>
        <p:blipFill>
          <a:blip r:embed="rId4"/>
          <a:stretch>
            <a:fillRect/>
          </a:stretch>
        </p:blipFill>
        <p:spPr>
          <a:xfrm>
            <a:off x="0" y="0"/>
            <a:ext cx="1941985" cy="1440180"/>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正圆 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正圆 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正文页装饰2"/>
          <p:cNvPicPr>
            <a:picLocks noChangeAspect="1"/>
          </p:cNvPicPr>
          <p:nvPr>
            <p:custDataLst>
              <p:tags r:id="rId3"/>
            </p:custDataLst>
          </p:nvPr>
        </p:nvPicPr>
        <p:blipFill>
          <a:blip r:embed="rId4"/>
          <a:stretch>
            <a:fillRect/>
          </a:stretch>
        </p:blipFill>
        <p:spPr>
          <a:xfrm>
            <a:off x="9577070" y="5211414"/>
            <a:ext cx="2614917" cy="1646573"/>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正圆 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正圆 55简" panose="00020600040101010101" charset="-122"/>
              </a:defRPr>
            </a:lvl1pPr>
            <a:lvl2pPr>
              <a:defRPr baseline="0">
                <a:solidFill>
                  <a:schemeClr val="tx1"/>
                </a:solidFill>
                <a:latin typeface="Arial" panose="020B0604020202020204" pitchFamily="34" charset="0"/>
                <a:ea typeface="汉仪正圆 55简" panose="00020600040101010101" charset="-122"/>
              </a:defRPr>
            </a:lvl2pPr>
            <a:lvl3pPr>
              <a:defRPr baseline="0">
                <a:solidFill>
                  <a:schemeClr val="tx1"/>
                </a:solidFill>
                <a:latin typeface="Arial" panose="020B0604020202020204" pitchFamily="34" charset="0"/>
                <a:ea typeface="汉仪正圆 55简" panose="00020600040101010101" charset="-122"/>
              </a:defRPr>
            </a:lvl3pPr>
            <a:lvl4pPr>
              <a:defRPr baseline="0">
                <a:solidFill>
                  <a:schemeClr val="tx1"/>
                </a:solidFill>
                <a:latin typeface="Arial" panose="020B0604020202020204" pitchFamily="34" charset="0"/>
                <a:ea typeface="汉仪正圆 55简" panose="00020600040101010101" charset="-122"/>
              </a:defRPr>
            </a:lvl4pPr>
            <a:lvl5pPr>
              <a:defRPr baseline="0">
                <a:solidFill>
                  <a:schemeClr val="tx1"/>
                </a:solidFill>
                <a:latin typeface="Arial" panose="020B0604020202020204" pitchFamily="34" charset="0"/>
                <a:ea typeface="汉仪正圆 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正圆 55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正圆 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正文页装饰1"/>
          <p:cNvPicPr>
            <a:picLocks noChangeAspect="1"/>
          </p:cNvPicPr>
          <p:nvPr>
            <p:custDataLst>
              <p:tags r:id="rId2"/>
            </p:custDataLst>
          </p:nvPr>
        </p:nvPicPr>
        <p:blipFill>
          <a:blip r:embed="rId3"/>
          <a:stretch>
            <a:fillRect/>
          </a:stretch>
        </p:blipFill>
        <p:spPr>
          <a:xfrm>
            <a:off x="0" y="0"/>
            <a:ext cx="2026737" cy="1503032"/>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正圆 55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正圆 55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正圆 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kumimoji="1" lang="zh-CN" altLang="en-US" smtClean="0"/>
              <a:t>20</a:t>
            </a:r>
            <a:r>
              <a:rPr kumimoji="1" lang="en-US" altLang="zh-CN" smtClean="0"/>
              <a:t>20.6.12</a:t>
            </a:r>
            <a:r>
              <a:rPr kumimoji="1" lang="zh-CN" altLang="en-US" smtClean="0"/>
              <a:t>运营会</a:t>
            </a:r>
            <a:endParaRPr kumimoji="1" lang="zh-CN" altLang="en-US" smtClean="0"/>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B13588EB-BFF0-8147-943C-140475F71699}"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65796-D43C-B64F-A618-17FF98208960}"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6.xml"/><Relationship Id="rId19" Type="http://schemas.openxmlformats.org/officeDocument/2006/relationships/tags" Target="../tags/tag139.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zh-CN" altLang="en-US" smtClean="0"/>
              <a:t>20</a:t>
            </a:r>
            <a:r>
              <a:rPr kumimoji="1" lang="en-US" altLang="zh-CN" smtClean="0"/>
              <a:t>20.06.12</a:t>
            </a:r>
            <a:r>
              <a:rPr kumimoji="1" lang="zh-CN" altLang="en-US" smtClean="0"/>
              <a:t>市场运营会</a:t>
            </a:r>
            <a:endParaRPr kumimoji="1" lang="zh-CN" altLang="en-US" smtClean="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65796-D43C-B64F-A618-17FF9820896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正圆 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正圆 55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正圆 55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正圆 55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正圆 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正圆 55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正圆 55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正圆 55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正圆 55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tags" Target="../tags/tag148.xml"/><Relationship Id="rId4" Type="http://schemas.openxmlformats.org/officeDocument/2006/relationships/image" Target="../media/image14.jpe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1990" y="267970"/>
            <a:ext cx="8597265" cy="1784985"/>
          </a:xfrm>
        </p:spPr>
        <p:txBody>
          <a:bodyPr>
            <a:normAutofit/>
          </a:bodyPr>
          <a:p>
            <a:pPr>
              <a:lnSpc>
                <a:spcPct val="100000"/>
              </a:lnSpc>
            </a:pPr>
            <a:r>
              <a:rPr lang="zh-CN" altLang="en-US" sz="4000">
                <a:solidFill>
                  <a:schemeClr val="accent2"/>
                </a:solidFill>
                <a:sym typeface="+mn-ea"/>
              </a:rPr>
              <a:t>菲若姆</a:t>
            </a:r>
            <a:r>
              <a:rPr lang="zh-CN" altLang="en-US" sz="4000" baseline="30000">
                <a:solidFill>
                  <a:schemeClr val="accent2"/>
                </a:solidFill>
                <a:sym typeface="+mn-ea"/>
              </a:rPr>
              <a:t>®</a:t>
            </a:r>
            <a:br>
              <a:rPr lang="zh-CN" altLang="en-US">
                <a:solidFill>
                  <a:schemeClr val="accent2"/>
                </a:solidFill>
              </a:rPr>
            </a:br>
            <a:r>
              <a:rPr lang="zh-CN" altLang="en-US">
                <a:solidFill>
                  <a:schemeClr val="accent2"/>
                </a:solidFill>
              </a:rPr>
              <a:t>小儿法罗培南钠颗粒</a:t>
            </a:r>
            <a:endParaRPr lang="zh-CN" altLang="en-US">
              <a:solidFill>
                <a:schemeClr val="accent2"/>
              </a:solidFill>
            </a:endParaRPr>
          </a:p>
        </p:txBody>
      </p:sp>
      <p:sp>
        <p:nvSpPr>
          <p:cNvPr id="4" name="文本框 3"/>
          <p:cNvSpPr txBox="1"/>
          <p:nvPr/>
        </p:nvSpPr>
        <p:spPr>
          <a:xfrm>
            <a:off x="7390130" y="5661025"/>
            <a:ext cx="4521835" cy="828675"/>
          </a:xfrm>
          <a:prstGeom prst="rect">
            <a:avLst/>
          </a:prstGeom>
          <a:noFill/>
        </p:spPr>
        <p:txBody>
          <a:bodyPr wrap="square" rtlCol="0" anchor="t">
            <a:spAutoFit/>
          </a:bodyPr>
          <a:p>
            <a:pPr algn="l">
              <a:lnSpc>
                <a:spcPct val="90000"/>
              </a:lnSpc>
              <a:spcBef>
                <a:spcPts val="1000"/>
              </a:spcBef>
              <a:buClrTx/>
              <a:buSzTx/>
              <a:buFont typeface="Arial" panose="020B0604020202020204"/>
            </a:pPr>
            <a:r>
              <a:rPr lang="en-US" altLang="zh-CN" sz="2400">
                <a:solidFill>
                  <a:schemeClr val="tx1">
                    <a:tint val="75000"/>
                  </a:schemeClr>
                </a:solidFill>
                <a:latin typeface="Arial Unicode MS" panose="020B0604020202020204" charset="-122"/>
                <a:ea typeface="Arial Unicode MS" panose="020B0604020202020204" charset="-122"/>
                <a:sym typeface="+mn-ea"/>
              </a:rPr>
              <a:t>国仁健康制药（北京）有限公司</a:t>
            </a:r>
            <a:endParaRPr lang="en-US" altLang="zh-CN" sz="2400">
              <a:solidFill>
                <a:schemeClr val="tx1">
                  <a:tint val="75000"/>
                </a:schemeClr>
              </a:solidFill>
              <a:latin typeface="Arial Unicode MS" panose="020B0604020202020204" charset="-122"/>
              <a:ea typeface="Arial Unicode MS" panose="020B0604020202020204" charset="-122"/>
              <a:sym typeface="+mn-ea"/>
            </a:endParaRPr>
          </a:p>
          <a:p>
            <a:pPr algn="l">
              <a:lnSpc>
                <a:spcPct val="90000"/>
              </a:lnSpc>
              <a:spcBef>
                <a:spcPts val="1000"/>
              </a:spcBef>
              <a:buClrTx/>
              <a:buSzTx/>
              <a:buFont typeface="Arial" panose="020B0604020202020204"/>
            </a:pPr>
            <a:r>
              <a:rPr lang="en-US" altLang="zh-CN" sz="2000">
                <a:solidFill>
                  <a:schemeClr val="tx1">
                    <a:tint val="75000"/>
                  </a:schemeClr>
                </a:solidFill>
                <a:latin typeface="Arial Unicode MS" panose="020B0604020202020204" charset="-122"/>
                <a:ea typeface="Arial Unicode MS" panose="020B0604020202020204" charset="-122"/>
                <a:sym typeface="+mn-ea"/>
              </a:rPr>
              <a:t>2024.07.10</a:t>
            </a:r>
            <a:endParaRPr lang="en-US" altLang="zh-CN" sz="2000">
              <a:solidFill>
                <a:schemeClr val="tx1">
                  <a:tint val="75000"/>
                </a:schemeClr>
              </a:solidFill>
              <a:latin typeface="Arial Unicode MS" panose="020B0604020202020204" charset="-122"/>
              <a:ea typeface="Arial Unicode MS" panose="020B0604020202020204" charset="-122"/>
              <a:sym typeface="+mn-ea"/>
            </a:endParaRPr>
          </a:p>
        </p:txBody>
      </p:sp>
      <p:pic>
        <p:nvPicPr>
          <p:cNvPr id="5" name="图片 4" descr="截屏2023-07-13 下午12.15.15"/>
          <p:cNvPicPr>
            <a:picLocks noChangeAspect="1"/>
          </p:cNvPicPr>
          <p:nvPr/>
        </p:nvPicPr>
        <p:blipFill>
          <a:blip r:embed="rId1"/>
          <a:stretch>
            <a:fillRect/>
          </a:stretch>
        </p:blipFill>
        <p:spPr>
          <a:xfrm>
            <a:off x="8052435" y="906780"/>
            <a:ext cx="3737610" cy="3601085"/>
          </a:xfrm>
          <a:prstGeom prst="rect">
            <a:avLst/>
          </a:prstGeom>
          <a:effectLst>
            <a:outerShdw blurRad="50800" dist="38100" dir="2700000" algn="tl" rotWithShape="0">
              <a:prstClr val="black">
                <a:alpha val="40000"/>
              </a:prstClr>
            </a:outerShdw>
          </a:effectLst>
        </p:spPr>
      </p:pic>
      <p:sp>
        <p:nvSpPr>
          <p:cNvPr id="3" name="内容占位符 2"/>
          <p:cNvSpPr>
            <a:spLocks noGrp="1"/>
          </p:cNvSpPr>
          <p:nvPr>
            <p:ph idx="1"/>
          </p:nvPr>
        </p:nvSpPr>
        <p:spPr>
          <a:xfrm>
            <a:off x="1126490" y="3858260"/>
            <a:ext cx="3213735" cy="2729865"/>
          </a:xfrm>
        </p:spPr>
        <p:txBody>
          <a:bodyPr>
            <a:noAutofit/>
          </a:bodyPr>
          <a:p>
            <a:pPr marL="514350" indent="-514350">
              <a:buFont typeface="+mj-ea"/>
              <a:buAutoNum type="ea1JpnChsDbPeriod"/>
            </a:pPr>
            <a:r>
              <a:rPr lang="zh-CN" altLang="en-US" sz="2000" dirty="0" smtClean="0">
                <a:solidFill>
                  <a:schemeClr val="tx1"/>
                </a:solidFill>
                <a:ea typeface="+mn-lt"/>
              </a:rPr>
              <a:t>药品基本信息</a:t>
            </a:r>
            <a:endParaRPr lang="en-US" altLang="zh-CN" sz="2000" dirty="0" smtClean="0">
              <a:solidFill>
                <a:schemeClr val="tx1"/>
              </a:solidFill>
              <a:ea typeface="+mn-lt"/>
            </a:endParaRPr>
          </a:p>
          <a:p>
            <a:pPr marL="514350" indent="-514350">
              <a:buFont typeface="+mj-ea"/>
              <a:buAutoNum type="ea1JpnChsDbPeriod"/>
            </a:pPr>
            <a:r>
              <a:rPr lang="zh-CN" altLang="en-US" sz="2000" dirty="0" smtClean="0">
                <a:solidFill>
                  <a:schemeClr val="tx1"/>
                </a:solidFill>
                <a:ea typeface="+mn-lt"/>
              </a:rPr>
              <a:t>安全性</a:t>
            </a:r>
            <a:endParaRPr lang="en-US" altLang="zh-CN" sz="2000" dirty="0" smtClean="0">
              <a:solidFill>
                <a:schemeClr val="tx1"/>
              </a:solidFill>
              <a:ea typeface="+mn-lt"/>
            </a:endParaRPr>
          </a:p>
          <a:p>
            <a:pPr marL="514350" indent="-514350">
              <a:buFont typeface="+mj-ea"/>
              <a:buAutoNum type="ea1JpnChsDbPeriod"/>
            </a:pPr>
            <a:r>
              <a:rPr lang="zh-CN" altLang="en-US" sz="2000" dirty="0" smtClean="0">
                <a:solidFill>
                  <a:schemeClr val="tx1"/>
                </a:solidFill>
                <a:ea typeface="+mn-lt"/>
              </a:rPr>
              <a:t>有效性</a:t>
            </a:r>
            <a:endParaRPr lang="en-US" altLang="zh-CN" sz="2000" dirty="0" smtClean="0">
              <a:solidFill>
                <a:schemeClr val="tx1"/>
              </a:solidFill>
              <a:ea typeface="+mn-lt"/>
            </a:endParaRPr>
          </a:p>
          <a:p>
            <a:pPr marL="514350" indent="-514350">
              <a:buFont typeface="+mj-ea"/>
              <a:buAutoNum type="ea1JpnChsDbPeriod"/>
            </a:pPr>
            <a:r>
              <a:rPr lang="zh-CN" altLang="en-US" sz="2000" dirty="0" smtClean="0">
                <a:solidFill>
                  <a:schemeClr val="tx1"/>
                </a:solidFill>
                <a:ea typeface="+mn-lt"/>
              </a:rPr>
              <a:t>创新性</a:t>
            </a:r>
            <a:endParaRPr lang="en-US" altLang="zh-CN" sz="2000" dirty="0" smtClean="0">
              <a:solidFill>
                <a:schemeClr val="tx1"/>
              </a:solidFill>
              <a:ea typeface="+mn-lt"/>
            </a:endParaRPr>
          </a:p>
          <a:p>
            <a:pPr marL="514350" indent="-514350">
              <a:buFont typeface="+mj-ea"/>
              <a:buAutoNum type="ea1JpnChsDbPeriod"/>
            </a:pPr>
            <a:r>
              <a:rPr lang="zh-CN" altLang="en-US" sz="2000" dirty="0">
                <a:solidFill>
                  <a:schemeClr val="tx1"/>
                </a:solidFill>
                <a:ea typeface="+mn-lt"/>
              </a:rPr>
              <a:t>公平性</a:t>
            </a:r>
            <a:endParaRPr lang="zh-CN" altLang="en-US" sz="2000" dirty="0">
              <a:solidFill>
                <a:schemeClr val="tx1"/>
              </a:solidFill>
              <a:ea typeface="+mn-lt"/>
            </a:endParaRPr>
          </a:p>
        </p:txBody>
      </p:sp>
      <p:sp>
        <p:nvSpPr>
          <p:cNvPr id="6" name="标题 1"/>
          <p:cNvSpPr>
            <a:spLocks noGrp="1"/>
          </p:cNvSpPr>
          <p:nvPr/>
        </p:nvSpPr>
        <p:spPr>
          <a:xfrm>
            <a:off x="1125220" y="2733040"/>
            <a:ext cx="166433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t>目录</a:t>
            </a:r>
            <a:endParaRPr lang="zh-CN"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4690" y="55245"/>
            <a:ext cx="10515600" cy="1133475"/>
          </a:xfrm>
        </p:spPr>
        <p:txBody>
          <a:bodyPr/>
          <a:p>
            <a:r>
              <a:rPr lang="zh-CN" altLang="en-US" sz="4000"/>
              <a:t>一、药品基本信息</a:t>
            </a:r>
            <a:endParaRPr lang="zh-CN" altLang="en-US" sz="4000"/>
          </a:p>
        </p:txBody>
      </p:sp>
      <p:sp>
        <p:nvSpPr>
          <p:cNvPr id="7" name="文本框 6"/>
          <p:cNvSpPr txBox="1"/>
          <p:nvPr/>
        </p:nvSpPr>
        <p:spPr>
          <a:xfrm>
            <a:off x="782320" y="982345"/>
            <a:ext cx="10627995" cy="1168400"/>
          </a:xfrm>
          <a:prstGeom prst="rect">
            <a:avLst/>
          </a:prstGeom>
          <a:noFill/>
        </p:spPr>
        <p:txBody>
          <a:bodyPr wrap="square" rtlCol="0">
            <a:spAutoFit/>
          </a:bodyPr>
          <a:p>
            <a:pPr fontAlgn="auto">
              <a:lnSpc>
                <a:spcPts val="2800"/>
              </a:lnSpc>
            </a:pPr>
            <a:r>
              <a:rPr lang="zh-CN" altLang="en-US" b="1" dirty="0" smtClean="0">
                <a:solidFill>
                  <a:schemeClr val="tx1"/>
                </a:solidFill>
                <a:cs typeface="+mn-lt"/>
              </a:rPr>
              <a:t>通用</a:t>
            </a:r>
            <a:r>
              <a:rPr lang="zh-CN" altLang="en-US" b="1" dirty="0">
                <a:solidFill>
                  <a:schemeClr val="tx1"/>
                </a:solidFill>
                <a:cs typeface="+mn-lt"/>
              </a:rPr>
              <a:t>名</a:t>
            </a:r>
            <a:r>
              <a:rPr lang="zh-CN" altLang="en-US" b="1" dirty="0" smtClean="0">
                <a:solidFill>
                  <a:schemeClr val="tx1"/>
                </a:solidFill>
                <a:cs typeface="+mn-lt"/>
              </a:rPr>
              <a:t>：</a:t>
            </a:r>
            <a:r>
              <a:rPr lang="zh-CN" altLang="en-US" b="1" dirty="0" smtClean="0">
                <a:solidFill>
                  <a:schemeClr val="accent2"/>
                </a:solidFill>
                <a:effectLst>
                  <a:outerShdw blurRad="38100" dist="38100" dir="2700000" algn="tl">
                    <a:srgbClr val="000000">
                      <a:alpha val="43137"/>
                    </a:srgbClr>
                  </a:outerShdw>
                </a:effectLst>
                <a:cs typeface="+mn-lt"/>
              </a:rPr>
              <a:t>小儿法罗培南钠颗粒</a:t>
            </a:r>
            <a:r>
              <a:rPr lang="en-US" altLang="zh-CN" dirty="0" smtClean="0">
                <a:solidFill>
                  <a:schemeClr val="tx1"/>
                </a:solidFill>
                <a:cs typeface="+mn-lt"/>
              </a:rPr>
              <a:t>                          </a:t>
            </a:r>
            <a:r>
              <a:rPr lang="zh-CN" altLang="en-US" b="1" dirty="0">
                <a:solidFill>
                  <a:schemeClr val="tx1"/>
                </a:solidFill>
                <a:cs typeface="+mn-lt"/>
              </a:rPr>
              <a:t>注册</a:t>
            </a:r>
            <a:r>
              <a:rPr lang="zh-CN" altLang="en-US" b="1" dirty="0" smtClean="0">
                <a:solidFill>
                  <a:schemeClr val="tx1"/>
                </a:solidFill>
                <a:cs typeface="+mn-lt"/>
              </a:rPr>
              <a:t>规格：</a:t>
            </a:r>
            <a:r>
              <a:rPr lang="en-US" altLang="zh-CN" dirty="0" smtClean="0">
                <a:solidFill>
                  <a:schemeClr val="tx1"/>
                </a:solidFill>
                <a:cs typeface="+mn-lt"/>
              </a:rPr>
              <a:t>0.05g(</a:t>
            </a:r>
            <a:r>
              <a:rPr lang="zh-CN" altLang="en-US" dirty="0" smtClean="0">
                <a:solidFill>
                  <a:schemeClr val="tx1"/>
                </a:solidFill>
                <a:cs typeface="+mn-lt"/>
              </a:rPr>
              <a:t>按</a:t>
            </a:r>
            <a:r>
              <a:rPr lang="en-US" altLang="zh-CN" dirty="0" smtClean="0">
                <a:solidFill>
                  <a:schemeClr val="tx1"/>
                </a:solidFill>
                <a:cs typeface="+mn-lt"/>
              </a:rPr>
              <a:t>C</a:t>
            </a:r>
            <a:r>
              <a:rPr lang="en-US" altLang="zh-CN" baseline="-25000" dirty="0" smtClean="0">
                <a:solidFill>
                  <a:schemeClr val="tx1"/>
                </a:solidFill>
                <a:cs typeface="+mn-lt"/>
              </a:rPr>
              <a:t>12</a:t>
            </a:r>
            <a:r>
              <a:rPr lang="en-US" altLang="zh-CN" dirty="0" smtClean="0">
                <a:solidFill>
                  <a:schemeClr val="tx1"/>
                </a:solidFill>
                <a:cs typeface="+mn-lt"/>
              </a:rPr>
              <a:t>H</a:t>
            </a:r>
            <a:r>
              <a:rPr lang="en-US" altLang="zh-CN" baseline="-25000" dirty="0" smtClean="0">
                <a:solidFill>
                  <a:schemeClr val="tx1"/>
                </a:solidFill>
                <a:cs typeface="+mn-lt"/>
              </a:rPr>
              <a:t>15</a:t>
            </a:r>
            <a:r>
              <a:rPr lang="en-US" altLang="zh-CN" dirty="0" smtClean="0">
                <a:solidFill>
                  <a:schemeClr val="tx1"/>
                </a:solidFill>
                <a:cs typeface="+mn-lt"/>
              </a:rPr>
              <a:t>NO</a:t>
            </a:r>
            <a:r>
              <a:rPr lang="en-US" altLang="zh-CN" baseline="-25000" dirty="0" smtClean="0">
                <a:solidFill>
                  <a:schemeClr val="tx1"/>
                </a:solidFill>
                <a:cs typeface="+mn-lt"/>
              </a:rPr>
              <a:t>5</a:t>
            </a:r>
            <a:r>
              <a:rPr lang="en-US" altLang="zh-CN" dirty="0" smtClean="0">
                <a:solidFill>
                  <a:schemeClr val="tx1"/>
                </a:solidFill>
                <a:cs typeface="+mn-lt"/>
              </a:rPr>
              <a:t>S</a:t>
            </a:r>
            <a:r>
              <a:rPr lang="zh-CN" altLang="en-US" dirty="0" smtClean="0">
                <a:solidFill>
                  <a:schemeClr val="tx1"/>
                </a:solidFill>
                <a:cs typeface="+mn-lt"/>
              </a:rPr>
              <a:t>计</a:t>
            </a:r>
            <a:r>
              <a:rPr lang="en-US" altLang="zh-CN" dirty="0" smtClean="0">
                <a:solidFill>
                  <a:schemeClr val="tx1"/>
                </a:solidFill>
                <a:cs typeface="+mn-lt"/>
              </a:rPr>
              <a:t>)</a:t>
            </a:r>
            <a:endParaRPr lang="en-US" altLang="zh-CN" dirty="0" smtClean="0">
              <a:solidFill>
                <a:schemeClr val="tx1"/>
              </a:solidFill>
              <a:cs typeface="+mn-lt"/>
            </a:endParaRPr>
          </a:p>
          <a:p>
            <a:pPr fontAlgn="auto">
              <a:lnSpc>
                <a:spcPts val="2800"/>
              </a:lnSpc>
            </a:pPr>
            <a:r>
              <a:rPr lang="zh-CN" altLang="en-US" b="1" dirty="0" smtClean="0">
                <a:solidFill>
                  <a:schemeClr val="tx1"/>
                </a:solidFill>
                <a:cs typeface="+mn-lt"/>
              </a:rPr>
              <a:t>中国大陆首次上市时间：</a:t>
            </a:r>
            <a:r>
              <a:rPr lang="en-US" altLang="zh-CN" dirty="0" smtClean="0">
                <a:solidFill>
                  <a:schemeClr val="tx1"/>
                </a:solidFill>
                <a:cs typeface="+mn-lt"/>
              </a:rPr>
              <a:t>2019</a:t>
            </a:r>
            <a:r>
              <a:rPr lang="zh-CN" altLang="en-US" dirty="0" smtClean="0">
                <a:solidFill>
                  <a:schemeClr val="tx1"/>
                </a:solidFill>
                <a:cs typeface="+mn-lt"/>
              </a:rPr>
              <a:t>年</a:t>
            </a:r>
            <a:r>
              <a:rPr lang="en-US" altLang="zh-CN" dirty="0" smtClean="0">
                <a:solidFill>
                  <a:schemeClr val="tx1"/>
                </a:solidFill>
                <a:cs typeface="+mn-lt"/>
              </a:rPr>
              <a:t>03</a:t>
            </a:r>
            <a:r>
              <a:rPr lang="zh-CN" altLang="en-US" dirty="0" smtClean="0">
                <a:solidFill>
                  <a:schemeClr val="tx1"/>
                </a:solidFill>
                <a:cs typeface="+mn-lt"/>
              </a:rPr>
              <a:t>月</a:t>
            </a:r>
            <a:r>
              <a:rPr lang="en-US" altLang="zh-CN" dirty="0" smtClean="0">
                <a:solidFill>
                  <a:schemeClr val="tx1"/>
                </a:solidFill>
                <a:cs typeface="+mn-lt"/>
              </a:rPr>
              <a:t>06</a:t>
            </a:r>
            <a:r>
              <a:rPr lang="zh-CN" altLang="en-US" dirty="0" smtClean="0">
                <a:solidFill>
                  <a:schemeClr val="tx1"/>
                </a:solidFill>
                <a:cs typeface="+mn-lt"/>
              </a:rPr>
              <a:t>日</a:t>
            </a:r>
            <a:r>
              <a:rPr lang="en-US" altLang="zh-CN" dirty="0" smtClean="0">
                <a:solidFill>
                  <a:schemeClr val="tx1"/>
                </a:solidFill>
                <a:cs typeface="+mn-lt"/>
              </a:rPr>
              <a:t>       </a:t>
            </a:r>
            <a:r>
              <a:rPr lang="zh-CN" altLang="en-US" b="1" dirty="0" smtClean="0">
                <a:cs typeface="+mn-lt"/>
                <a:sym typeface="+mn-ea"/>
              </a:rPr>
              <a:t>全球首个上市国家及上市时间：</a:t>
            </a:r>
            <a:r>
              <a:rPr lang="zh-CN" altLang="en-US" dirty="0" smtClean="0">
                <a:cs typeface="+mn-lt"/>
                <a:sym typeface="+mn-ea"/>
              </a:rPr>
              <a:t>日本，</a:t>
            </a:r>
            <a:r>
              <a:rPr lang="en-US" altLang="zh-CN" dirty="0" smtClean="0">
                <a:cs typeface="+mn-lt"/>
                <a:sym typeface="+mn-ea"/>
              </a:rPr>
              <a:t>1999</a:t>
            </a:r>
            <a:r>
              <a:rPr lang="zh-CN" altLang="en-US" dirty="0" smtClean="0">
                <a:cs typeface="+mn-lt"/>
                <a:sym typeface="+mn-ea"/>
              </a:rPr>
              <a:t>年</a:t>
            </a:r>
            <a:r>
              <a:rPr lang="en-US" altLang="zh-CN" dirty="0" smtClean="0">
                <a:cs typeface="+mn-lt"/>
                <a:sym typeface="+mn-ea"/>
              </a:rPr>
              <a:t>11</a:t>
            </a:r>
            <a:r>
              <a:rPr lang="zh-CN" altLang="en-US" dirty="0" smtClean="0">
                <a:cs typeface="+mn-lt"/>
                <a:sym typeface="+mn-ea"/>
              </a:rPr>
              <a:t>月</a:t>
            </a:r>
            <a:r>
              <a:rPr lang="en-US" altLang="zh-CN" dirty="0" smtClean="0">
                <a:cs typeface="+mn-lt"/>
                <a:sym typeface="+mn-ea"/>
              </a:rPr>
              <a:t>19</a:t>
            </a:r>
            <a:r>
              <a:rPr lang="zh-CN" altLang="en-US" dirty="0" smtClean="0">
                <a:cs typeface="+mn-lt"/>
                <a:sym typeface="+mn-ea"/>
              </a:rPr>
              <a:t>日</a:t>
            </a:r>
            <a:endParaRPr lang="en-US" altLang="zh-CN" dirty="0" smtClean="0">
              <a:solidFill>
                <a:schemeClr val="tx1"/>
              </a:solidFill>
              <a:cs typeface="+mn-lt"/>
            </a:endParaRPr>
          </a:p>
          <a:p>
            <a:pPr fontAlgn="auto">
              <a:lnSpc>
                <a:spcPts val="2800"/>
              </a:lnSpc>
            </a:pPr>
            <a:r>
              <a:rPr lang="zh-CN" altLang="en-US" b="1" dirty="0" smtClean="0">
                <a:solidFill>
                  <a:schemeClr val="tx1"/>
                </a:solidFill>
                <a:cs typeface="+mn-lt"/>
              </a:rPr>
              <a:t>药品上市情况：</a:t>
            </a:r>
            <a:r>
              <a:rPr lang="zh-CN" altLang="en-US" b="1" dirty="0" smtClean="0">
                <a:solidFill>
                  <a:schemeClr val="accent2"/>
                </a:solidFill>
                <a:effectLst>
                  <a:outerShdw blurRad="38100" dist="38100" dir="2700000" algn="tl">
                    <a:srgbClr val="000000">
                      <a:alpha val="43137"/>
                    </a:srgbClr>
                  </a:outerShdw>
                </a:effectLst>
                <a:cs typeface="+mn-lt"/>
              </a:rPr>
              <a:t>独家，</a:t>
            </a:r>
            <a:r>
              <a:rPr lang="zh-CN" altLang="en-US" b="1" dirty="0" smtClean="0">
                <a:solidFill>
                  <a:schemeClr val="accent2"/>
                </a:solidFill>
                <a:effectLst>
                  <a:outerShdw blurRad="38100" dist="38100" dir="2700000" algn="tl">
                    <a:srgbClr val="000000">
                      <a:alpha val="43137"/>
                    </a:srgbClr>
                  </a:outerShdw>
                </a:effectLst>
                <a:cs typeface="+mn-lt"/>
                <a:sym typeface="+mn-ea"/>
              </a:rPr>
              <a:t>第一批优先审评审批的儿童用药品种</a:t>
            </a:r>
            <a:r>
              <a:rPr lang="en-US" altLang="zh-CN" b="1" dirty="0" smtClean="0">
                <a:solidFill>
                  <a:schemeClr val="accent2"/>
                </a:solidFill>
                <a:effectLst>
                  <a:outerShdw blurRad="38100" dist="38100" dir="2700000" algn="tl">
                    <a:srgbClr val="000000">
                      <a:alpha val="43137"/>
                    </a:srgbClr>
                  </a:outerShdw>
                </a:effectLst>
                <a:cs typeface="+mn-lt"/>
                <a:sym typeface="+mn-ea"/>
              </a:rPr>
              <a:t>     </a:t>
            </a:r>
            <a:r>
              <a:rPr lang="en-US" altLang="zh-CN" dirty="0" smtClean="0">
                <a:solidFill>
                  <a:schemeClr val="tx1"/>
                </a:solidFill>
                <a:cs typeface="+mn-lt"/>
              </a:rPr>
              <a:t> </a:t>
            </a:r>
            <a:r>
              <a:rPr lang="zh-CN" altLang="en-US" b="1" dirty="0" smtClean="0">
                <a:solidFill>
                  <a:schemeClr val="tx1"/>
                </a:solidFill>
                <a:cs typeface="+mn-lt"/>
              </a:rPr>
              <a:t>是否为</a:t>
            </a:r>
            <a:r>
              <a:rPr lang="en-US" altLang="zh-CN" b="1" dirty="0" smtClean="0">
                <a:solidFill>
                  <a:schemeClr val="tx1"/>
                </a:solidFill>
                <a:cs typeface="+mn-lt"/>
              </a:rPr>
              <a:t>OTC</a:t>
            </a:r>
            <a:r>
              <a:rPr lang="zh-CN" altLang="en-US" b="1" dirty="0" smtClean="0">
                <a:solidFill>
                  <a:schemeClr val="tx1"/>
                </a:solidFill>
                <a:cs typeface="+mn-lt"/>
              </a:rPr>
              <a:t>药品：</a:t>
            </a:r>
            <a:r>
              <a:rPr lang="zh-CN" altLang="en-US" dirty="0" smtClean="0">
                <a:solidFill>
                  <a:schemeClr val="tx1"/>
                </a:solidFill>
                <a:cs typeface="+mn-lt"/>
              </a:rPr>
              <a:t>否</a:t>
            </a:r>
            <a:r>
              <a:rPr lang="en-US" altLang="zh-CN" sz="2000" dirty="0" smtClean="0">
                <a:solidFill>
                  <a:schemeClr val="tx1"/>
                </a:solidFill>
                <a:cs typeface="+mn-lt"/>
              </a:rPr>
              <a:t>                      </a:t>
            </a:r>
            <a:endParaRPr lang="zh-CN" altLang="en-US" sz="1600" dirty="0" smtClean="0">
              <a:solidFill>
                <a:schemeClr val="tx1"/>
              </a:solidFill>
              <a:cs typeface="+mn-lt"/>
            </a:endParaRPr>
          </a:p>
        </p:txBody>
      </p:sp>
      <p:sp>
        <p:nvSpPr>
          <p:cNvPr id="3" name="文本框 2"/>
          <p:cNvSpPr txBox="1"/>
          <p:nvPr/>
        </p:nvSpPr>
        <p:spPr>
          <a:xfrm>
            <a:off x="522605" y="2313305"/>
            <a:ext cx="5091430" cy="2129790"/>
          </a:xfrm>
          <a:prstGeom prst="rect">
            <a:avLst/>
          </a:prstGeom>
          <a:noFill/>
          <a:ln>
            <a:solidFill>
              <a:srgbClr val="EE833A"/>
            </a:solidFill>
          </a:ln>
        </p:spPr>
        <p:txBody>
          <a:bodyPr wrap="square" rtlCol="0" anchor="t">
            <a:noAutofit/>
          </a:bodyPr>
          <a:p>
            <a:pPr indent="0" fontAlgn="auto">
              <a:lnSpc>
                <a:spcPts val="1720"/>
              </a:lnSpc>
            </a:pPr>
            <a:endParaRPr lang="zh-CN" altLang="en-US" sz="800" b="1" dirty="0" smtClean="0">
              <a:cs typeface="+mn-lt"/>
              <a:sym typeface="+mn-ea"/>
            </a:endParaRPr>
          </a:p>
          <a:p>
            <a:pPr indent="0" fontAlgn="auto">
              <a:lnSpc>
                <a:spcPts val="1720"/>
              </a:lnSpc>
            </a:pPr>
            <a:r>
              <a:rPr lang="zh-CN" altLang="en-US" sz="2000" b="1" dirty="0" smtClean="0">
                <a:cs typeface="+mn-lt"/>
                <a:sym typeface="+mn-ea"/>
              </a:rPr>
              <a:t>适应症：</a:t>
            </a:r>
            <a:r>
              <a:rPr lang="zh-CN" altLang="en-US" sz="1600" dirty="0" smtClean="0">
                <a:cs typeface="+mn-lt"/>
                <a:sym typeface="+mn-ea"/>
              </a:rPr>
              <a:t>本品适用于对法罗培南敏感的葡萄球菌属、链球菌属、肺炎链球菌、肠球菌属、卡他莫拉克氏菌、大肠杆菌、枸橼酸杆菌、克雷伯氏杆菌、奇异变形杆菌、流感嗜血杆菌及百日咳菌引起的儿童下列感染性疾病的治疗：浅表皮肤及皮肤组织感染、深层皮肤及皮肤组织感染、淋巴管炎、淋巴结炎、慢性皮肤化脓性疾病、咽喉炎、扁桃体炎、急性支气管炎、肺炎、膀胱炎、肾盂肾炎、中耳炎、鼻窦炎、牙周组织炎、猩红热、百日咳。</a:t>
            </a:r>
            <a:endParaRPr lang="zh-CN" altLang="en-US" sz="1600" dirty="0" smtClean="0">
              <a:cs typeface="+mn-lt"/>
              <a:sym typeface="+mn-ea"/>
            </a:endParaRPr>
          </a:p>
        </p:txBody>
      </p:sp>
      <p:sp>
        <p:nvSpPr>
          <p:cNvPr id="4" name="文本框 3"/>
          <p:cNvSpPr txBox="1"/>
          <p:nvPr/>
        </p:nvSpPr>
        <p:spPr>
          <a:xfrm>
            <a:off x="522605" y="4588510"/>
            <a:ext cx="5091430" cy="1497965"/>
          </a:xfrm>
          <a:prstGeom prst="rect">
            <a:avLst/>
          </a:prstGeom>
          <a:noFill/>
          <a:ln>
            <a:solidFill>
              <a:srgbClr val="EE833A"/>
            </a:solidFill>
          </a:ln>
        </p:spPr>
        <p:txBody>
          <a:bodyPr wrap="square" rtlCol="0" anchor="t">
            <a:noAutofit/>
          </a:bodyPr>
          <a:p>
            <a:pPr indent="0" fontAlgn="auto">
              <a:lnSpc>
                <a:spcPts val="1820"/>
              </a:lnSpc>
            </a:pPr>
            <a:endParaRPr lang="zh-CN" altLang="en-US" b="1" dirty="0" smtClean="0">
              <a:cs typeface="+mn-lt"/>
              <a:sym typeface="+mn-ea"/>
            </a:endParaRPr>
          </a:p>
          <a:p>
            <a:pPr indent="0" fontAlgn="auto">
              <a:lnSpc>
                <a:spcPts val="1820"/>
              </a:lnSpc>
            </a:pPr>
            <a:r>
              <a:rPr lang="zh-CN" altLang="en-US" b="1" dirty="0" smtClean="0">
                <a:cs typeface="+mn-lt"/>
                <a:sym typeface="+mn-ea"/>
              </a:rPr>
              <a:t>用法用量：</a:t>
            </a:r>
            <a:r>
              <a:rPr lang="zh-CN" altLang="en-US" sz="1600" kern="0" spc="-50" dirty="0" smtClean="0">
                <a:cs typeface="+mn-lt"/>
                <a:sym typeface="+mn-ea"/>
              </a:rPr>
              <a:t>将本品</a:t>
            </a:r>
            <a:r>
              <a:rPr lang="zh-CN" altLang="en-US" sz="1600" kern="0" spc="-50" dirty="0" smtClean="0">
                <a:cs typeface="+mn-lt"/>
                <a:sym typeface="+mn-ea"/>
              </a:rPr>
              <a:t>用适量水溶解后</a:t>
            </a:r>
            <a:r>
              <a:rPr lang="zh-CN" altLang="en-US" sz="1600" b="1" kern="0" spc="-50" dirty="0" smtClean="0">
                <a:solidFill>
                  <a:schemeClr val="accent2"/>
                </a:solidFill>
                <a:effectLst>
                  <a:outerShdw blurRad="38100" dist="38100" dir="2700000" algn="tl">
                    <a:srgbClr val="000000">
                      <a:alpha val="43137"/>
                    </a:srgbClr>
                  </a:outerShdw>
                </a:effectLst>
                <a:cs typeface="+mn-lt"/>
                <a:sym typeface="+mn-ea"/>
              </a:rPr>
              <a:t>口服</a:t>
            </a:r>
            <a:r>
              <a:rPr lang="zh-CN" altLang="en-US" sz="1600" kern="0" spc="-50" dirty="0" smtClean="0">
                <a:cs typeface="+mn-lt"/>
                <a:sym typeface="+mn-ea"/>
              </a:rPr>
              <a:t>。</a:t>
            </a:r>
            <a:r>
              <a:rPr lang="zh-CN" altLang="en-US" sz="1600" b="1" kern="0" spc="-50" dirty="0" smtClean="0">
                <a:solidFill>
                  <a:schemeClr val="accent2"/>
                </a:solidFill>
                <a:effectLst>
                  <a:outerShdw blurRad="38100" dist="38100" dir="2700000" algn="tl">
                    <a:srgbClr val="000000">
                      <a:alpha val="43137"/>
                    </a:srgbClr>
                  </a:outerShdw>
                </a:effectLst>
                <a:cs typeface="+mn-lt"/>
                <a:sym typeface="+mn-ea"/>
              </a:rPr>
              <a:t>儿童推荐用量</a:t>
            </a:r>
            <a:r>
              <a:rPr lang="zh-CN" altLang="en-US" sz="1600" kern="0" spc="-50" dirty="0" smtClean="0">
                <a:cs typeface="+mn-lt"/>
                <a:sym typeface="+mn-ea"/>
              </a:rPr>
              <a:t>:每次5mg/kg，每日3次。可根据年龄、体重、症状酌情增减剂量。增加剂量不得超过每次10mg/kg。年龄较大的儿童，剂量不得超过成人剂量的上限，即每次300mg，每日900mg。</a:t>
            </a:r>
            <a:endParaRPr lang="zh-CN" altLang="en-US" sz="1600" kern="0" spc="-50" dirty="0" smtClean="0">
              <a:cs typeface="+mn-lt"/>
              <a:sym typeface="+mn-ea"/>
            </a:endParaRPr>
          </a:p>
        </p:txBody>
      </p:sp>
      <p:sp>
        <p:nvSpPr>
          <p:cNvPr id="5" name="文本框 4"/>
          <p:cNvSpPr txBox="1"/>
          <p:nvPr/>
        </p:nvSpPr>
        <p:spPr>
          <a:xfrm>
            <a:off x="5808345" y="2566035"/>
            <a:ext cx="5812790" cy="1385570"/>
          </a:xfrm>
          <a:prstGeom prst="rect">
            <a:avLst/>
          </a:prstGeom>
          <a:noFill/>
        </p:spPr>
        <p:txBody>
          <a:bodyPr wrap="square" rtlCol="0" anchor="t">
            <a:noAutofit/>
          </a:bodyPr>
          <a:p>
            <a:pPr fontAlgn="auto">
              <a:lnSpc>
                <a:spcPts val="2220"/>
              </a:lnSpc>
            </a:pPr>
            <a:r>
              <a:rPr lang="zh-CN" altLang="en-US" sz="2000" b="1" dirty="0">
                <a:cs typeface="+mn-lt"/>
                <a:sym typeface="+mn-ea"/>
              </a:rPr>
              <a:t>医保目录中的同类</a:t>
            </a:r>
            <a:r>
              <a:rPr lang="zh-CN" altLang="en-US" sz="2000" b="1" dirty="0" smtClean="0">
                <a:cs typeface="+mn-lt"/>
                <a:sym typeface="+mn-ea"/>
              </a:rPr>
              <a:t>药品建议</a:t>
            </a:r>
            <a:r>
              <a:rPr lang="zh-CN" altLang="en-US" b="1" dirty="0" smtClean="0">
                <a:cs typeface="+mn-lt"/>
                <a:sym typeface="+mn-ea"/>
              </a:rPr>
              <a:t>：</a:t>
            </a:r>
            <a:endParaRPr lang="zh-CN" altLang="en-US" sz="1400" dirty="0" smtClean="0">
              <a:cs typeface="+mn-lt"/>
              <a:sym typeface="+mn-ea"/>
            </a:endParaRPr>
          </a:p>
          <a:p>
            <a:pPr fontAlgn="auto">
              <a:lnSpc>
                <a:spcPts val="2220"/>
              </a:lnSpc>
            </a:pPr>
            <a:r>
              <a:rPr lang="zh-CN" altLang="en-US" sz="1600" dirty="0" smtClean="0">
                <a:cs typeface="+mn-lt"/>
                <a:sym typeface="+mn-ea"/>
              </a:rPr>
              <a:t>医保目录中的同类药品</a:t>
            </a:r>
            <a:r>
              <a:rPr lang="en-US" altLang="zh-CN" sz="1600" dirty="0" smtClean="0">
                <a:cs typeface="+mn-lt"/>
                <a:sym typeface="+mn-ea"/>
              </a:rPr>
              <a:t>-</a:t>
            </a:r>
            <a:r>
              <a:rPr lang="zh-CN" altLang="en-US" sz="1600" dirty="0" smtClean="0">
                <a:cs typeface="+mn-lt"/>
                <a:sym typeface="+mn-ea"/>
              </a:rPr>
              <a:t>法罗培南钠颗粒与本品（小儿法罗培南钠颗粒）的药品主要成分</a:t>
            </a:r>
            <a:r>
              <a:rPr lang="zh-CN" altLang="en-US" sz="1600" dirty="0" smtClean="0">
                <a:solidFill>
                  <a:schemeClr val="tx1"/>
                </a:solidFill>
                <a:cs typeface="+mn-lt"/>
                <a:sym typeface="+mn-ea"/>
              </a:rPr>
              <a:t>相同</a:t>
            </a:r>
            <a:r>
              <a:rPr lang="zh-CN" altLang="en-US" sz="1600" dirty="0" smtClean="0">
                <a:cs typeface="+mn-lt"/>
                <a:sym typeface="+mn-ea"/>
              </a:rPr>
              <a:t>，适应症相似，且于2019年进入国家医保目录。</a:t>
            </a:r>
            <a:endParaRPr lang="zh-CN" altLang="en-US" sz="1600" dirty="0" smtClean="0">
              <a:cs typeface="+mn-lt"/>
              <a:sym typeface="+mn-ea"/>
            </a:endParaRPr>
          </a:p>
        </p:txBody>
      </p:sp>
      <p:sp>
        <p:nvSpPr>
          <p:cNvPr id="6" name="文本框 5"/>
          <p:cNvSpPr txBox="1"/>
          <p:nvPr/>
        </p:nvSpPr>
        <p:spPr>
          <a:xfrm>
            <a:off x="5808345" y="4005580"/>
            <a:ext cx="5874385" cy="1837690"/>
          </a:xfrm>
          <a:prstGeom prst="rect">
            <a:avLst/>
          </a:prstGeom>
          <a:noFill/>
        </p:spPr>
        <p:txBody>
          <a:bodyPr wrap="square" rtlCol="0" anchor="t">
            <a:spAutoFit/>
          </a:bodyPr>
          <a:p>
            <a:pPr fontAlgn="auto">
              <a:lnSpc>
                <a:spcPts val="2520"/>
              </a:lnSpc>
            </a:pPr>
            <a:r>
              <a:rPr lang="zh-CN" altLang="en-US" sz="2000" b="1" dirty="0" smtClean="0">
                <a:cs typeface="+mn-lt"/>
                <a:sym typeface="+mn-ea"/>
              </a:rPr>
              <a:t>与医保目录中的同类药品相比的优势和不足：</a:t>
            </a:r>
            <a:endParaRPr lang="zh-CN" altLang="en-US" b="1" dirty="0" smtClean="0">
              <a:solidFill>
                <a:schemeClr val="tx1"/>
              </a:solidFill>
              <a:cs typeface="+mn-lt"/>
            </a:endParaRPr>
          </a:p>
          <a:p>
            <a:pPr fontAlgn="auto">
              <a:lnSpc>
                <a:spcPts val="2220"/>
              </a:lnSpc>
            </a:pPr>
            <a:r>
              <a:rPr lang="zh-CN" altLang="en-US" sz="1600" dirty="0" smtClean="0">
                <a:cs typeface="+mn-lt"/>
                <a:sym typeface="+mn-ea"/>
              </a:rPr>
              <a:t>1、本品（小儿法罗培南钠颗粒）是</a:t>
            </a:r>
            <a:r>
              <a:rPr lang="zh-CN" altLang="en-US" sz="1600" b="1" dirty="0" smtClean="0">
                <a:solidFill>
                  <a:schemeClr val="accent2"/>
                </a:solidFill>
                <a:effectLst>
                  <a:outerShdw blurRad="38100" dist="38100" dir="2700000" algn="tl">
                    <a:srgbClr val="000000">
                      <a:alpha val="43137"/>
                    </a:srgbClr>
                  </a:outerShdw>
                </a:effectLst>
                <a:cs typeface="+mn-lt"/>
                <a:sym typeface="+mn-ea"/>
              </a:rPr>
              <a:t>儿童专用药</a:t>
            </a:r>
            <a:r>
              <a:rPr lang="zh-CN" altLang="en-US" sz="1600" dirty="0" smtClean="0">
                <a:cs typeface="+mn-lt"/>
                <a:sym typeface="+mn-ea"/>
              </a:rPr>
              <a:t>，</a:t>
            </a:r>
            <a:r>
              <a:rPr lang="zh-CN" altLang="en-US" sz="1600" dirty="0" smtClean="0">
                <a:cs typeface="+mn-lt"/>
                <a:sym typeface="+mn-ea"/>
              </a:rPr>
              <a:t>50mg规格和</a:t>
            </a:r>
            <a:r>
              <a:rPr lang="zh-CN" altLang="en-US" sz="1600" dirty="0" smtClean="0">
                <a:cs typeface="+mn-lt"/>
                <a:sym typeface="+mn-ea"/>
              </a:rPr>
              <a:t>橙子口味专为儿童设计，2月龄-16岁均可使用；目录中同类品（法罗培南钠颗粒）规格为100mg，适应症包括成人和儿童（体重大于20kg的儿童）；</a:t>
            </a:r>
            <a:endParaRPr lang="zh-CN" altLang="en-US" sz="1600" dirty="0" smtClean="0">
              <a:cs typeface="+mn-lt"/>
            </a:endParaRPr>
          </a:p>
          <a:p>
            <a:pPr fontAlgn="auto">
              <a:lnSpc>
                <a:spcPts val="2220"/>
              </a:lnSpc>
            </a:pPr>
            <a:r>
              <a:rPr lang="zh-CN" altLang="en-US" sz="1600" dirty="0" smtClean="0">
                <a:cs typeface="+mn-lt"/>
                <a:sym typeface="+mn-ea"/>
              </a:rPr>
              <a:t>2、本品是日本原研药、参比制剂，质量稳定，疗效确</a:t>
            </a:r>
            <a:r>
              <a:rPr lang="zh-CN" altLang="en-US" sz="1600" dirty="0" smtClean="0">
                <a:cs typeface="+mn-lt"/>
                <a:sym typeface="+mn-ea"/>
              </a:rPr>
              <a:t>切。</a:t>
            </a:r>
            <a:endParaRPr lang="zh-CN" altLang="en-US" sz="1600" dirty="0" smtClean="0">
              <a:cs typeface="+mn-lt"/>
              <a:sym typeface="+mn-ea"/>
            </a:endParaRPr>
          </a:p>
        </p:txBody>
      </p:sp>
      <p:sp>
        <p:nvSpPr>
          <p:cNvPr id="8" name="矩形 7"/>
          <p:cNvSpPr/>
          <p:nvPr/>
        </p:nvSpPr>
        <p:spPr>
          <a:xfrm>
            <a:off x="5735955" y="2327275"/>
            <a:ext cx="5904865" cy="3705860"/>
          </a:xfrm>
          <a:prstGeom prst="rect">
            <a:avLst/>
          </a:prstGeom>
          <a:noFill/>
          <a:ln w="9525">
            <a:solidFill>
              <a:srgbClr val="EE833A"/>
            </a:solidFill>
          </a:ln>
        </p:spPr>
        <p:txBody>
          <a:bodyPr wrap="square" anchor="t">
            <a:normAutofit/>
          </a:bodyPr>
          <a:p>
            <a:pPr marL="342900" indent="-342900" eaLnBrk="0" hangingPunct="0">
              <a:lnSpc>
                <a:spcPct val="160000"/>
              </a:lnSpc>
              <a:buClr>
                <a:schemeClr val="accent1"/>
              </a:buClr>
              <a:buFont typeface="Wingdings" panose="05000000000000000000" pitchFamily="2" charset="2"/>
              <a:buChar char="n"/>
            </a:pPr>
            <a:endParaRPr lang="zh-CN" altLang="en-US" dirty="0">
              <a:solidFill>
                <a:srgbClr val="000000"/>
              </a:solidFill>
              <a:latin typeface="Times New Roman" panose="02020603050405020304" pitchFamily="18" charset="0"/>
              <a:sym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6350"/>
            <a:ext cx="10515600" cy="1325563"/>
          </a:xfrm>
        </p:spPr>
        <p:txBody>
          <a:bodyPr/>
          <a:p>
            <a:r>
              <a:rPr lang="zh-CN" altLang="en-US"/>
              <a:t>一、药品基本信息</a:t>
            </a:r>
            <a:endParaRPr lang="zh-CN" altLang="en-US"/>
          </a:p>
        </p:txBody>
      </p:sp>
      <p:sp>
        <p:nvSpPr>
          <p:cNvPr id="7" name="文本框 6"/>
          <p:cNvSpPr txBox="1"/>
          <p:nvPr/>
        </p:nvSpPr>
        <p:spPr>
          <a:xfrm>
            <a:off x="911860" y="1412875"/>
            <a:ext cx="10627995" cy="4615815"/>
          </a:xfrm>
          <a:prstGeom prst="rect">
            <a:avLst/>
          </a:prstGeom>
          <a:noFill/>
        </p:spPr>
        <p:txBody>
          <a:bodyPr wrap="square" rtlCol="0">
            <a:spAutoFit/>
          </a:bodyPr>
          <a:p>
            <a:r>
              <a:rPr lang="zh-CN" altLang="en-US" sz="2000" b="1" dirty="0" smtClean="0">
                <a:solidFill>
                  <a:schemeClr val="tx1"/>
                </a:solidFill>
                <a:cs typeface="+mn-lt"/>
              </a:rPr>
              <a:t>所治疗疾病基本情况、大陆地区发病率、年发病患者总数：</a:t>
            </a:r>
            <a:endParaRPr lang="zh-CN" altLang="en-US" sz="2000" b="1" dirty="0" smtClean="0">
              <a:solidFill>
                <a:schemeClr val="tx1"/>
              </a:solidFill>
              <a:cs typeface="+mn-lt"/>
            </a:endParaRPr>
          </a:p>
          <a:p>
            <a:pPr marL="342900" indent="-342900">
              <a:buClr>
                <a:srgbClr val="ED7D31"/>
              </a:buClr>
              <a:buFont typeface="Arial" panose="020B0604020202020204" pitchFamily="34" charset="0"/>
              <a:buChar char="•"/>
            </a:pPr>
            <a:r>
              <a:rPr lang="zh-CN" altLang="en-US" dirty="0" smtClean="0">
                <a:solidFill>
                  <a:schemeClr val="tx1"/>
                </a:solidFill>
                <a:cs typeface="+mn-lt"/>
              </a:rPr>
              <a:t>急性呼吸道感染是儿童期最为常见的疾病，约占门诊就诊病例的85%以上。肺炎也是当前我国5岁以下儿童死亡的主要原因之一。小于5岁儿童社区获得性肺炎发病密度为0.074/人年</a:t>
            </a:r>
            <a:r>
              <a:rPr lang="en-US" altLang="zh-CN" baseline="30000" dirty="0" smtClean="0">
                <a:solidFill>
                  <a:schemeClr val="tx1"/>
                </a:solidFill>
                <a:cs typeface="+mn-lt"/>
              </a:rPr>
              <a:t>[1]</a:t>
            </a:r>
            <a:r>
              <a:rPr lang="zh-CN" altLang="en-US" dirty="0" smtClean="0">
                <a:solidFill>
                  <a:schemeClr val="tx1"/>
                </a:solidFill>
                <a:cs typeface="+mn-lt"/>
              </a:rPr>
              <a:t>。</a:t>
            </a:r>
            <a:endParaRPr lang="zh-CN" altLang="en-US" dirty="0" smtClean="0">
              <a:solidFill>
                <a:schemeClr val="tx1"/>
              </a:solidFill>
              <a:cs typeface="+mn-lt"/>
            </a:endParaRPr>
          </a:p>
          <a:p>
            <a:pPr marL="342900" indent="-342900">
              <a:buClr>
                <a:srgbClr val="ED7D31"/>
              </a:buClr>
              <a:buFont typeface="Arial" panose="020B0604020202020204" pitchFamily="34" charset="0"/>
              <a:buChar char="•"/>
            </a:pPr>
            <a:r>
              <a:rPr lang="zh-CN" altLang="en-US" dirty="0" smtClean="0">
                <a:solidFill>
                  <a:schemeClr val="tx1"/>
                </a:solidFill>
                <a:cs typeface="+mn-lt"/>
              </a:rPr>
              <a:t>对于细菌性肺炎须实施经验性抗感染治疗，针对病原菌采取病原针对性治疗，以降低病死率和减少后遗症</a:t>
            </a:r>
            <a:r>
              <a:rPr lang="en-US" altLang="zh-CN" baseline="30000" dirty="0" smtClean="0">
                <a:cs typeface="+mn-lt"/>
                <a:sym typeface="+mn-ea"/>
              </a:rPr>
              <a:t>[2]</a:t>
            </a:r>
            <a:r>
              <a:rPr lang="zh-CN" altLang="en-US" dirty="0" smtClean="0">
                <a:solidFill>
                  <a:schemeClr val="tx1"/>
                </a:solidFill>
                <a:cs typeface="+mn-lt"/>
              </a:rPr>
              <a:t>。</a:t>
            </a:r>
            <a:endParaRPr lang="zh-CN" altLang="en-US" sz="2000" dirty="0" smtClean="0">
              <a:solidFill>
                <a:schemeClr val="tx1"/>
              </a:solidFill>
              <a:cs typeface="+mn-lt"/>
            </a:endParaRPr>
          </a:p>
          <a:p>
            <a:pPr indent="0">
              <a:buClr>
                <a:srgbClr val="ED7D31"/>
              </a:buClr>
              <a:buFont typeface="Arial" panose="020B0604020202020204" pitchFamily="34" charset="0"/>
              <a:buNone/>
            </a:pPr>
            <a:endParaRPr lang="zh-CN" altLang="en-US" sz="2000" b="1" dirty="0" smtClean="0">
              <a:cs typeface="+mn-lt"/>
              <a:sym typeface="+mn-ea"/>
            </a:endParaRPr>
          </a:p>
          <a:p>
            <a:pPr indent="0">
              <a:buClr>
                <a:srgbClr val="ED7D31"/>
              </a:buClr>
              <a:buFont typeface="Arial" panose="020B0604020202020204" pitchFamily="34" charset="0"/>
              <a:buNone/>
            </a:pPr>
            <a:r>
              <a:rPr lang="zh-CN" altLang="en-US" sz="2000" b="1" dirty="0" smtClean="0">
                <a:cs typeface="+mn-lt"/>
                <a:sym typeface="+mn-ea"/>
              </a:rPr>
              <a:t>未满足的治疗需求：</a:t>
            </a:r>
            <a:endParaRPr lang="zh-CN" altLang="en-US" sz="2000" b="1" dirty="0" smtClean="0">
              <a:cs typeface="+mn-lt"/>
              <a:sym typeface="+mn-ea"/>
            </a:endParaRPr>
          </a:p>
          <a:p>
            <a:pPr indent="0">
              <a:buClr>
                <a:srgbClr val="ED7D31"/>
              </a:buClr>
              <a:buFont typeface="Arial" panose="020B0604020202020204" pitchFamily="34" charset="0"/>
              <a:buNone/>
            </a:pPr>
            <a:r>
              <a:rPr lang="zh-CN" altLang="en-US" b="1" dirty="0" smtClean="0">
                <a:solidFill>
                  <a:schemeClr val="accent2"/>
                </a:solidFill>
                <a:cs typeface="+mn-lt"/>
              </a:rPr>
              <a:t>1、口服儿童专用抗菌药物少</a:t>
            </a:r>
            <a:endParaRPr lang="zh-CN" altLang="en-US" b="1" dirty="0" smtClean="0">
              <a:solidFill>
                <a:schemeClr val="accent2"/>
              </a:solidFill>
              <a:cs typeface="+mn-lt"/>
            </a:endParaRPr>
          </a:p>
          <a:p>
            <a:pPr indent="0">
              <a:buClr>
                <a:srgbClr val="ED7D31"/>
              </a:buClr>
              <a:buFont typeface="Arial" panose="020B0604020202020204" pitchFamily="34" charset="0"/>
              <a:buNone/>
            </a:pPr>
            <a:r>
              <a:rPr lang="en-US" altLang="zh-CN" dirty="0" smtClean="0">
                <a:solidFill>
                  <a:schemeClr val="tx1"/>
                </a:solidFill>
                <a:cs typeface="+mn-lt"/>
              </a:rPr>
              <a:t>       </a:t>
            </a:r>
            <a:r>
              <a:rPr lang="zh-CN" altLang="en-US" dirty="0" smtClean="0">
                <a:solidFill>
                  <a:schemeClr val="tx1"/>
                </a:solidFill>
                <a:cs typeface="+mn-lt"/>
              </a:rPr>
              <a:t>《中国儿童合理使用抗菌药物行动计划2017-2020》中指出，可供儿童使用的安全、有效的抗菌药物品种较少，头孢类和阿奇霉素的耐药性逐渐增加，儿童注射抗菌药物比例高。需要补充适宜儿童的安全、有效的口服抗菌药物。</a:t>
            </a:r>
            <a:endParaRPr lang="zh-CN" altLang="en-US" dirty="0" smtClean="0">
              <a:solidFill>
                <a:schemeClr val="tx1"/>
              </a:solidFill>
              <a:cs typeface="+mn-lt"/>
            </a:endParaRPr>
          </a:p>
          <a:p>
            <a:pPr indent="0">
              <a:buClr>
                <a:srgbClr val="ED7D31"/>
              </a:buClr>
              <a:buFont typeface="Arial" panose="020B0604020202020204" pitchFamily="34" charset="0"/>
              <a:buNone/>
            </a:pPr>
            <a:r>
              <a:rPr lang="zh-CN" altLang="en-US" b="1" dirty="0" smtClean="0">
                <a:solidFill>
                  <a:schemeClr val="accent2"/>
                </a:solidFill>
                <a:cs typeface="+mn-lt"/>
              </a:rPr>
              <a:t>2、小儿法罗培南的适应症与医保支付范围不一致</a:t>
            </a:r>
            <a:endParaRPr lang="zh-CN" altLang="en-US" b="1" dirty="0" smtClean="0">
              <a:solidFill>
                <a:schemeClr val="accent2"/>
              </a:solidFill>
              <a:cs typeface="+mn-lt"/>
            </a:endParaRPr>
          </a:p>
          <a:p>
            <a:pPr indent="0">
              <a:buClr>
                <a:srgbClr val="ED7D31"/>
              </a:buClr>
              <a:buFont typeface="Arial" panose="020B0604020202020204" pitchFamily="34" charset="0"/>
              <a:buNone/>
            </a:pPr>
            <a:r>
              <a:rPr lang="en-US" altLang="zh-CN" dirty="0" smtClean="0">
                <a:solidFill>
                  <a:schemeClr val="tx1"/>
                </a:solidFill>
                <a:cs typeface="+mn-lt"/>
              </a:rPr>
              <a:t>        </a:t>
            </a:r>
            <a:r>
              <a:rPr lang="zh-CN" altLang="en-US" dirty="0" smtClean="0">
                <a:solidFill>
                  <a:schemeClr val="tx1"/>
                </a:solidFill>
                <a:cs typeface="+mn-lt"/>
              </a:rPr>
              <a:t>小儿法罗培南钠颗粒属于青霉烯类药物，不同于碳青霉烯类药物。小儿法罗培南钠</a:t>
            </a:r>
            <a:r>
              <a:rPr lang="zh-CN" altLang="en-US" dirty="0" smtClean="0">
                <a:solidFill>
                  <a:schemeClr val="tx1"/>
                </a:solidFill>
                <a:cs typeface="+mn-lt"/>
              </a:rPr>
              <a:t>颗粒覆盖儿童常见的感染疾病病原菌，均为轻中度患者，不能覆盖对碳青霉烯类药物敏感的铜绿假单胞菌、绿脓杆菌等病原菌。因此，医保对于小儿法罗培南的支付限制“限头孢菌素耐药或重症感染儿童患者”与该药品的适应症不符，限制了轻中度细菌感染患儿的合理使用。</a:t>
            </a:r>
            <a:endParaRPr lang="zh-CN" altLang="en-US" dirty="0" smtClean="0">
              <a:solidFill>
                <a:schemeClr val="tx1"/>
              </a:solidFill>
              <a:cs typeface="+mn-lt"/>
            </a:endParaRPr>
          </a:p>
        </p:txBody>
      </p:sp>
      <p:sp>
        <p:nvSpPr>
          <p:cNvPr id="3" name="文本框 2"/>
          <p:cNvSpPr txBox="1"/>
          <p:nvPr/>
        </p:nvSpPr>
        <p:spPr>
          <a:xfrm>
            <a:off x="1199515" y="6236970"/>
            <a:ext cx="11074400" cy="398780"/>
          </a:xfrm>
          <a:prstGeom prst="rect">
            <a:avLst/>
          </a:prstGeom>
          <a:noFill/>
        </p:spPr>
        <p:txBody>
          <a:bodyPr wrap="square" rtlCol="0">
            <a:spAutoFit/>
          </a:bodyPr>
          <a:p>
            <a:r>
              <a:rPr lang="en-US" altLang="zh-CN" sz="1000"/>
              <a:t>1.儿童社区获得性肺炎诊疗规范（2019年版）</a:t>
            </a:r>
            <a:endParaRPr lang="en-US" altLang="zh-CN" sz="1000"/>
          </a:p>
          <a:p>
            <a:r>
              <a:rPr lang="en-US" altLang="zh-CN" sz="1000"/>
              <a:t>2.</a:t>
            </a:r>
            <a:r>
              <a:rPr lang="en-US" altLang="zh-CN" sz="1000" dirty="0" smtClean="0">
                <a:cs typeface="+mn-lt"/>
                <a:sym typeface="+mn-ea"/>
              </a:rPr>
              <a:t>《中国儿童合理使用抗菌药物行动计划2017-2020》</a:t>
            </a:r>
            <a:endParaRPr lang="en-US" altLang="zh-CN"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50503" y="771828"/>
            <a:ext cx="10928350" cy="1099820"/>
          </a:xfrm>
          <a:prstGeom prst="roundRect">
            <a:avLst/>
          </a:prstGeom>
          <a:solidFill>
            <a:schemeClr val="accent2">
              <a:lumMod val="60000"/>
              <a:lumOff val="40000"/>
            </a:schemeClr>
          </a:solidFill>
        </p:spPr>
        <p:style>
          <a:lnRef idx="2">
            <a:schemeClr val="lt1"/>
          </a:lnRef>
          <a:fillRef idx="1">
            <a:schemeClr val="accent2"/>
          </a:fillRef>
          <a:effectRef idx="1">
            <a:schemeClr val="accent2"/>
          </a:effectRef>
          <a:fontRef idx="minor">
            <a:schemeClr val="lt1"/>
          </a:fontRef>
        </p:style>
        <p:txBody>
          <a:bodyPr wrap="square" anchor="t">
            <a:normAutofit/>
          </a:bodyPr>
          <a:lstStyle/>
          <a:p>
            <a:pPr marL="342900" indent="-342900" eaLnBrk="0" hangingPunct="0">
              <a:lnSpc>
                <a:spcPct val="160000"/>
              </a:lnSpc>
              <a:buClr>
                <a:schemeClr val="accent1"/>
              </a:buClr>
              <a:buFont typeface="Wingdings" panose="05000000000000000000" pitchFamily="2" charset="2"/>
              <a:buChar char="n"/>
            </a:pPr>
            <a:endParaRPr lang="zh-CN" altLang="en-US" dirty="0">
              <a:solidFill>
                <a:srgbClr val="000000"/>
              </a:solidFill>
              <a:latin typeface="Times New Roman" panose="02020603050405020304" pitchFamily="18" charset="0"/>
              <a:sym typeface="宋体" panose="02010600030101010101" pitchFamily="2" charset="-122"/>
            </a:endParaRPr>
          </a:p>
        </p:txBody>
      </p:sp>
      <p:sp>
        <p:nvSpPr>
          <p:cNvPr id="2" name="标题 1"/>
          <p:cNvSpPr>
            <a:spLocks noGrp="1"/>
          </p:cNvSpPr>
          <p:nvPr>
            <p:ph type="title"/>
          </p:nvPr>
        </p:nvSpPr>
        <p:spPr>
          <a:xfrm>
            <a:off x="692150" y="-46369"/>
            <a:ext cx="10515600" cy="902875"/>
          </a:xfrm>
        </p:spPr>
        <p:txBody>
          <a:bodyPr>
            <a:normAutofit/>
          </a:bodyPr>
          <a:lstStyle/>
          <a:p>
            <a:r>
              <a:rPr lang="zh-CN" altLang="en-US" sz="4000" dirty="0"/>
              <a:t>申请：取消医保支付限制</a:t>
            </a:r>
            <a:endParaRPr lang="zh-CN" altLang="en-US" sz="4000" dirty="0"/>
          </a:p>
        </p:txBody>
      </p:sp>
      <p:sp>
        <p:nvSpPr>
          <p:cNvPr id="5" name="内容占位符 2"/>
          <p:cNvSpPr>
            <a:spLocks noGrp="1"/>
          </p:cNvSpPr>
          <p:nvPr>
            <p:ph idx="1"/>
          </p:nvPr>
        </p:nvSpPr>
        <p:spPr>
          <a:xfrm>
            <a:off x="650240" y="2061210"/>
            <a:ext cx="10928350" cy="4691380"/>
          </a:xfrm>
          <a:ln w="19050">
            <a:solidFill>
              <a:schemeClr val="tx1"/>
            </a:solidFill>
          </a:ln>
        </p:spPr>
        <p:txBody>
          <a:bodyPr>
            <a:noAutofit/>
          </a:bodyPr>
          <a:lstStyle/>
          <a:p>
            <a:pPr marL="0" indent="0" algn="just">
              <a:lnSpc>
                <a:spcPts val="2800"/>
              </a:lnSpc>
              <a:spcBef>
                <a:spcPts val="600"/>
              </a:spcBef>
              <a:buClr>
                <a:srgbClr val="ED7D31"/>
              </a:buClr>
              <a:buNone/>
            </a:pPr>
            <a:r>
              <a:rPr lang="zh-CN" altLang="en-US" sz="1600" dirty="0">
                <a:solidFill>
                  <a:schemeClr val="tx1"/>
                </a:solidFill>
                <a:ea typeface="+mn-lt"/>
              </a:rPr>
              <a:t>主要理由和依据：</a:t>
            </a:r>
            <a:endParaRPr lang="en-US" altLang="zh-CN" sz="1600" dirty="0">
              <a:solidFill>
                <a:schemeClr val="tx1"/>
              </a:solidFill>
              <a:ea typeface="+mn-lt"/>
            </a:endParaRPr>
          </a:p>
          <a:p>
            <a:pPr marL="342900" indent="-342900" algn="just">
              <a:lnSpc>
                <a:spcPts val="2800"/>
              </a:lnSpc>
              <a:spcBef>
                <a:spcPts val="600"/>
              </a:spcBef>
              <a:buClr>
                <a:srgbClr val="ED7D31"/>
              </a:buClr>
              <a:buFont typeface="+mj-lt"/>
              <a:buAutoNum type="arabicPeriod"/>
            </a:pPr>
            <a:r>
              <a:rPr lang="zh-CN" altLang="en-US" sz="1600" b="1" dirty="0">
                <a:solidFill>
                  <a:srgbClr val="EE833A"/>
                </a:solidFill>
                <a:ea typeface="+mn-lt"/>
              </a:rPr>
              <a:t>促进临床合理用药，更好发挥儿童专用药的价值：</a:t>
            </a:r>
            <a:r>
              <a:rPr lang="zh-CN" altLang="en-US" sz="1600" dirty="0">
                <a:ea typeface="+mn-lt"/>
              </a:rPr>
              <a:t>根据药品说明书</a:t>
            </a:r>
            <a:r>
              <a:rPr lang="zh-CN" altLang="en-US" sz="1600" dirty="0">
                <a:solidFill>
                  <a:schemeClr val="tx1"/>
                </a:solidFill>
                <a:ea typeface="+mn-lt"/>
                <a:sym typeface="+mn-ea"/>
              </a:rPr>
              <a:t>适应症为</a:t>
            </a:r>
            <a:r>
              <a:rPr lang="zh-CN" altLang="en-US" sz="1600" dirty="0" smtClean="0">
                <a:cs typeface="+mn-lt"/>
                <a:sym typeface="+mn-ea"/>
              </a:rPr>
              <a:t>本品适用于对法罗培南敏感的葡萄球菌属、链球菌属、肺炎链球菌、肠球菌属、卡他莫拉克氏菌、大肠杆菌、枸橼酸杆菌、克雷伯氏杆菌、奇异变形杆菌、流感嗜血杆菌及百日咳菌引起的儿童下列感染性疾病的治疗等</a:t>
            </a:r>
            <a:r>
              <a:rPr lang="zh-CN" altLang="en-US" sz="1600" dirty="0">
                <a:solidFill>
                  <a:schemeClr val="tx1"/>
                </a:solidFill>
                <a:ea typeface="+mn-lt"/>
                <a:sym typeface="+mn-ea"/>
              </a:rPr>
              <a:t>，但目前医保限制“限头孢菌素耐药或</a:t>
            </a:r>
            <a:r>
              <a:rPr lang="zh-CN" altLang="en-US" sz="1600" b="1" u="sng" dirty="0">
                <a:solidFill>
                  <a:schemeClr val="tx1"/>
                </a:solidFill>
                <a:ea typeface="+mn-lt"/>
                <a:sym typeface="+mn-ea"/>
              </a:rPr>
              <a:t>重症</a:t>
            </a:r>
            <a:r>
              <a:rPr lang="zh-CN" altLang="en-US" sz="1600" dirty="0">
                <a:solidFill>
                  <a:schemeClr val="tx1"/>
                </a:solidFill>
                <a:ea typeface="+mn-lt"/>
                <a:sym typeface="+mn-ea"/>
              </a:rPr>
              <a:t>感染儿童患者”，这严重限制了本品在临床中的合理使用，且增加了儿童和家庭的经济负担；</a:t>
            </a:r>
            <a:endParaRPr lang="zh-CN" altLang="en-US" sz="1600" dirty="0">
              <a:solidFill>
                <a:schemeClr val="tx1"/>
              </a:solidFill>
              <a:ea typeface="+mn-lt"/>
              <a:sym typeface="+mn-ea"/>
            </a:endParaRPr>
          </a:p>
          <a:p>
            <a:pPr marL="342900" indent="-342900" algn="just">
              <a:lnSpc>
                <a:spcPts val="2800"/>
              </a:lnSpc>
              <a:spcBef>
                <a:spcPts val="600"/>
              </a:spcBef>
              <a:buClr>
                <a:srgbClr val="ED7D31"/>
              </a:buClr>
              <a:buFont typeface="+mj-lt"/>
              <a:buAutoNum type="arabicPeriod"/>
            </a:pPr>
            <a:r>
              <a:rPr lang="zh-CN" altLang="en-US" sz="1600" b="1" dirty="0">
                <a:solidFill>
                  <a:srgbClr val="EE833A"/>
                </a:solidFill>
                <a:ea typeface="+mn-lt"/>
              </a:rPr>
              <a:t>同类药品去年已经取消医保支付限制：</a:t>
            </a:r>
            <a:r>
              <a:rPr lang="zh-CN" altLang="en-US" sz="1600" dirty="0">
                <a:ea typeface="+mn-lt"/>
              </a:rPr>
              <a:t>医保</a:t>
            </a:r>
            <a:r>
              <a:rPr lang="zh-CN" altLang="en-US" sz="1600" dirty="0">
                <a:solidFill>
                  <a:schemeClr val="tx1"/>
                </a:solidFill>
                <a:ea typeface="+mn-lt"/>
              </a:rPr>
              <a:t>常规目录中的同类药品 </a:t>
            </a:r>
            <a:r>
              <a:rPr lang="en-US" altLang="zh-CN" sz="1600" dirty="0">
                <a:solidFill>
                  <a:schemeClr val="tx1"/>
                </a:solidFill>
                <a:ea typeface="+mn-lt"/>
              </a:rPr>
              <a:t>“</a:t>
            </a:r>
            <a:r>
              <a:rPr lang="zh-CN" altLang="en-US" sz="1600" dirty="0">
                <a:solidFill>
                  <a:schemeClr val="tx1"/>
                </a:solidFill>
                <a:ea typeface="+mn-lt"/>
              </a:rPr>
              <a:t>法罗培南</a:t>
            </a:r>
            <a:r>
              <a:rPr lang="zh-CN" altLang="en-US" sz="1600" dirty="0">
                <a:solidFill>
                  <a:schemeClr val="tx1"/>
                </a:solidFill>
                <a:ea typeface="+mn-lt"/>
              </a:rPr>
              <a:t>钠颗粒剂</a:t>
            </a:r>
            <a:r>
              <a:rPr lang="en-US" altLang="zh-CN" sz="1600" dirty="0">
                <a:solidFill>
                  <a:schemeClr val="tx1"/>
                </a:solidFill>
                <a:ea typeface="+mn-lt"/>
              </a:rPr>
              <a:t>”</a:t>
            </a:r>
            <a:r>
              <a:rPr lang="zh-CN" altLang="en-US" sz="1600" dirty="0">
                <a:solidFill>
                  <a:schemeClr val="tx1"/>
                </a:solidFill>
                <a:ea typeface="+mn-lt"/>
              </a:rPr>
              <a:t> 已于</a:t>
            </a:r>
            <a:r>
              <a:rPr lang="en-US" altLang="zh-CN" sz="1600" dirty="0">
                <a:solidFill>
                  <a:schemeClr val="tx1"/>
                </a:solidFill>
                <a:ea typeface="+mn-lt"/>
              </a:rPr>
              <a:t>2023</a:t>
            </a:r>
            <a:r>
              <a:rPr lang="zh-CN" altLang="en-US" sz="1600" dirty="0">
                <a:solidFill>
                  <a:schemeClr val="tx1"/>
                </a:solidFill>
                <a:ea typeface="+mn-lt"/>
              </a:rPr>
              <a:t>年解除医保支付限制，其之前的支付限制与本品相同，为“限头孢菌素耐药或重症感染儿童患者”；</a:t>
            </a:r>
            <a:endParaRPr lang="en-US" altLang="zh-CN" sz="1600" dirty="0">
              <a:solidFill>
                <a:schemeClr val="tx1"/>
              </a:solidFill>
              <a:ea typeface="+mn-lt"/>
            </a:endParaRPr>
          </a:p>
          <a:p>
            <a:pPr marL="342900" indent="-342900" algn="just">
              <a:lnSpc>
                <a:spcPts val="2800"/>
              </a:lnSpc>
              <a:spcBef>
                <a:spcPts val="600"/>
              </a:spcBef>
              <a:buClr>
                <a:srgbClr val="ED7D31"/>
              </a:buClr>
              <a:buFont typeface="+mj-lt"/>
              <a:buAutoNum type="arabicPeriod"/>
            </a:pPr>
            <a:r>
              <a:rPr lang="zh-CN" altLang="en-US" sz="1600" b="1" dirty="0">
                <a:solidFill>
                  <a:srgbClr val="EE833A"/>
                </a:solidFill>
                <a:ea typeface="+mn-lt"/>
                <a:sym typeface="+mn-ea"/>
              </a:rPr>
              <a:t>对医保基金的影响甚微：</a:t>
            </a:r>
            <a:r>
              <a:rPr lang="zh-CN" altLang="en-US" sz="1600" dirty="0">
                <a:ea typeface="+mn-lt"/>
                <a:sym typeface="+mn-ea"/>
              </a:rPr>
              <a:t>本品为儿童专用药，疗效好，安全性好，顺应性好。申请取消支付限制后，考虑到实际进院情况与抗菌药物的严管态势，预计未来三年的销量不会发生过快增长，不会对医保基金造成显著影响；</a:t>
            </a:r>
            <a:endParaRPr lang="en-US" altLang="zh-CN" sz="1600" dirty="0">
              <a:ea typeface="+mn-lt"/>
              <a:sym typeface="+mn-ea"/>
            </a:endParaRPr>
          </a:p>
          <a:p>
            <a:pPr marL="342900" indent="-342900" algn="just">
              <a:lnSpc>
                <a:spcPts val="2800"/>
              </a:lnSpc>
              <a:spcBef>
                <a:spcPts val="600"/>
              </a:spcBef>
              <a:buClr>
                <a:srgbClr val="ED7D31"/>
              </a:buClr>
              <a:buFont typeface="+mj-lt"/>
              <a:buAutoNum type="arabicPeriod"/>
            </a:pPr>
            <a:r>
              <a:rPr lang="zh-CN" altLang="en-US" sz="1600" b="1" dirty="0">
                <a:solidFill>
                  <a:srgbClr val="EE833A"/>
                </a:solidFill>
                <a:ea typeface="+mn-lt"/>
                <a:sym typeface="+mn-ea"/>
              </a:rPr>
              <a:t>完全符合相关政策：</a:t>
            </a:r>
            <a:r>
              <a:rPr lang="zh-CN" altLang="en-US" sz="1600" dirty="0">
                <a:ea typeface="+mn-lt"/>
                <a:sym typeface="+mn-ea"/>
              </a:rPr>
              <a:t>本品申请取消医保支付限制，完全符合今年</a:t>
            </a:r>
            <a:r>
              <a:rPr lang="en-US" altLang="zh-CN" sz="1600" dirty="0">
                <a:ea typeface="+mn-lt"/>
                <a:sym typeface="+mn-ea"/>
              </a:rPr>
              <a:t>《</a:t>
            </a:r>
            <a:r>
              <a:rPr lang="zh-CN" altLang="en-US" sz="1600" dirty="0">
                <a:ea typeface="+mn-lt"/>
                <a:sym typeface="+mn-ea"/>
              </a:rPr>
              <a:t>工作方案</a:t>
            </a:r>
            <a:r>
              <a:rPr lang="en-US" altLang="zh-CN" sz="1600" dirty="0">
                <a:ea typeface="+mn-lt"/>
                <a:sym typeface="+mn-ea"/>
              </a:rPr>
              <a:t>》</a:t>
            </a:r>
            <a:r>
              <a:rPr lang="zh-CN" altLang="en-US" sz="1600" dirty="0">
                <a:ea typeface="+mn-lt"/>
                <a:sym typeface="+mn-ea"/>
              </a:rPr>
              <a:t>要求，符合医保推动支付范围与药品说明书相一致的大趋势。此外，本司去年也申请过，得到</a:t>
            </a:r>
            <a:r>
              <a:rPr lang="zh-CN" altLang="en-US" sz="1600" dirty="0">
                <a:ea typeface="+mn-lt"/>
                <a:sym typeface="+mn-ea"/>
              </a:rPr>
              <a:t>的回复是我司产品不在去年（2023年）的申报范围，2024年续约时再申报调整。</a:t>
            </a:r>
            <a:endParaRPr lang="zh-CN" altLang="en-US" sz="1600" dirty="0">
              <a:ea typeface="+mn-lt"/>
              <a:sym typeface="+mn-ea"/>
            </a:endParaRPr>
          </a:p>
        </p:txBody>
      </p:sp>
      <p:grpSp>
        <p:nvGrpSpPr>
          <p:cNvPr id="8" name="组合 7"/>
          <p:cNvGrpSpPr/>
          <p:nvPr/>
        </p:nvGrpSpPr>
        <p:grpSpPr>
          <a:xfrm>
            <a:off x="838200" y="889779"/>
            <a:ext cx="10782300" cy="1099820"/>
            <a:chOff x="1320" y="1772"/>
            <a:chExt cx="16980" cy="1732"/>
          </a:xfrm>
        </p:grpSpPr>
        <p:sp>
          <p:nvSpPr>
            <p:cNvPr id="3" name="文本框 2"/>
            <p:cNvSpPr txBox="1"/>
            <p:nvPr/>
          </p:nvSpPr>
          <p:spPr>
            <a:xfrm>
              <a:off x="1320" y="1972"/>
              <a:ext cx="16751" cy="1186"/>
            </a:xfrm>
            <a:prstGeom prst="rect">
              <a:avLst/>
            </a:prstGeom>
            <a:noFill/>
            <a:ln w="28575">
              <a:noFill/>
              <a:prstDash val="solid"/>
            </a:ln>
            <a:effectLst/>
          </p:spPr>
          <p:txBody>
            <a:bodyPr wrap="square" rtlCol="0" anchor="t">
              <a:spAutoFit/>
            </a:bodyPr>
            <a:lstStyle/>
            <a:p>
              <a:pPr indent="0">
                <a:lnSpc>
                  <a:spcPct val="110000"/>
                </a:lnSpc>
                <a:buFont typeface="Wingdings" panose="05000000000000000000" charset="0"/>
                <a:buNone/>
              </a:pPr>
              <a:r>
                <a:rPr lang="zh-CN" altLang="en-US" sz="2000" b="1" u="sng" dirty="0">
                  <a:ea typeface="+mn-lt"/>
                  <a:sym typeface="+mn-ea"/>
                </a:rPr>
                <a:t>小儿法罗培南钠颗粒 </a:t>
              </a:r>
              <a:r>
                <a:rPr lang="en-US" altLang="zh-CN" sz="2000" dirty="0">
                  <a:ea typeface="+mn-lt"/>
                  <a:sym typeface="+mn-ea"/>
                </a:rPr>
                <a:t>2024</a:t>
              </a:r>
              <a:r>
                <a:rPr lang="zh-CN" altLang="en-US" sz="2000" dirty="0">
                  <a:ea typeface="+mn-lt"/>
                  <a:sym typeface="+mn-ea"/>
                </a:rPr>
                <a:t>年</a:t>
              </a:r>
              <a:r>
                <a:rPr lang="en-US" altLang="zh-CN" sz="2000" dirty="0">
                  <a:ea typeface="+mn-lt"/>
                  <a:sym typeface="+mn-ea"/>
                </a:rPr>
                <a:t>12</a:t>
              </a:r>
              <a:r>
                <a:rPr lang="zh-CN" altLang="en-US" sz="2000" dirty="0">
                  <a:ea typeface="+mn-lt"/>
                  <a:sym typeface="+mn-ea"/>
                </a:rPr>
                <a:t>月</a:t>
              </a:r>
              <a:r>
                <a:rPr lang="en-US" altLang="zh-CN" sz="2000" dirty="0">
                  <a:ea typeface="+mn-lt"/>
                  <a:sym typeface="+mn-ea"/>
                </a:rPr>
                <a:t>31</a:t>
              </a:r>
              <a:r>
                <a:rPr lang="zh-CN" altLang="en-US" sz="2000" dirty="0">
                  <a:ea typeface="+mn-lt"/>
                  <a:sym typeface="+mn-ea"/>
                </a:rPr>
                <a:t>日协议到期（第</a:t>
              </a:r>
              <a:r>
                <a:rPr lang="en-US" altLang="zh-CN" sz="2000" dirty="0">
                  <a:ea typeface="+mn-lt"/>
                  <a:sym typeface="+mn-ea"/>
                </a:rPr>
                <a:t>2</a:t>
              </a:r>
              <a:r>
                <a:rPr lang="zh-CN" altLang="en-US" sz="2000" dirty="0">
                  <a:ea typeface="+mn-lt"/>
                  <a:sym typeface="+mn-ea"/>
                </a:rPr>
                <a:t>次续约），适应症未发生变化，</a:t>
              </a:r>
              <a:r>
                <a:rPr lang="zh-CN" altLang="en-US" sz="2000" dirty="0">
                  <a:effectLst/>
                  <a:ea typeface="+mn-lt"/>
                  <a:sym typeface="+mn-ea"/>
                </a:rPr>
                <a:t>因适应症与医保支付范围不一致</a:t>
              </a:r>
              <a:r>
                <a:rPr lang="zh-CN" altLang="en-US" sz="2000" dirty="0">
                  <a:ea typeface="+mn-lt"/>
                  <a:sym typeface="+mn-ea"/>
                </a:rPr>
                <a:t>，主动申请调整支付范围。</a:t>
              </a:r>
              <a:endParaRPr lang="zh-CN" altLang="en-US" sz="2000" dirty="0">
                <a:ea typeface="+mn-lt"/>
                <a:sym typeface="+mn-ea"/>
              </a:endParaRPr>
            </a:p>
          </p:txBody>
        </p:sp>
        <p:sp>
          <p:nvSpPr>
            <p:cNvPr id="4" name="圆角矩形 3"/>
            <p:cNvSpPr/>
            <p:nvPr/>
          </p:nvSpPr>
          <p:spPr>
            <a:xfrm>
              <a:off x="1320" y="1772"/>
              <a:ext cx="16980" cy="1732"/>
            </a:xfrm>
            <a:prstGeom prst="roundRect">
              <a:avLst/>
            </a:prstGeom>
            <a:ln w="6350" cap="flat" cmpd="sng" algn="ctr">
              <a:noFill/>
              <a:prstDash val="dash"/>
              <a:miter lim="800000"/>
            </a:ln>
          </p:spPr>
          <p:style>
            <a:lnRef idx="0">
              <a:schemeClr val="accent2"/>
            </a:lnRef>
            <a:fillRef idx="0">
              <a:srgbClr val="FFFFFF"/>
            </a:fillRef>
            <a:effectRef idx="0">
              <a:srgbClr val="FFFFFF"/>
            </a:effectRef>
            <a:fontRef idx="minor">
              <a:schemeClr val="tx1"/>
            </a:fontRef>
          </p:style>
          <p:txBody>
            <a:bodyPr wrap="square" anchor="t">
              <a:normAutofit/>
            </a:bodyPr>
            <a:lstStyle/>
            <a:p>
              <a:pPr marL="342900" indent="-342900" eaLnBrk="0" hangingPunct="0">
                <a:lnSpc>
                  <a:spcPct val="160000"/>
                </a:lnSpc>
                <a:buClr>
                  <a:schemeClr val="accent1"/>
                </a:buClr>
                <a:buFont typeface="Wingdings" panose="05000000000000000000" pitchFamily="2" charset="2"/>
                <a:buChar char="n"/>
              </a:pPr>
              <a:endParaRPr lang="zh-CN" altLang="en-US" dirty="0">
                <a:solidFill>
                  <a:srgbClr val="000000"/>
                </a:solidFill>
                <a:latin typeface="Times New Roman" panose="02020603050405020304" pitchFamily="18" charset="0"/>
                <a:sym typeface="宋体" panose="02010600030101010101" pitchFamily="2"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6445" y="67310"/>
            <a:ext cx="10515600" cy="996315"/>
          </a:xfrm>
        </p:spPr>
        <p:txBody>
          <a:bodyPr/>
          <a:p>
            <a:r>
              <a:rPr lang="zh-CN" altLang="en-US"/>
              <a:t>二、安全性</a:t>
            </a:r>
            <a:endParaRPr lang="zh-CN" altLang="en-US"/>
          </a:p>
        </p:txBody>
      </p:sp>
      <p:sp>
        <p:nvSpPr>
          <p:cNvPr id="100" name="文本框 99"/>
          <p:cNvSpPr txBox="1"/>
          <p:nvPr/>
        </p:nvSpPr>
        <p:spPr>
          <a:xfrm>
            <a:off x="582295" y="838835"/>
            <a:ext cx="11344275" cy="3138170"/>
          </a:xfrm>
          <a:prstGeom prst="rect">
            <a:avLst/>
          </a:prstGeom>
          <a:noFill/>
          <a:ln w="9525">
            <a:noFill/>
          </a:ln>
        </p:spPr>
        <p:txBody>
          <a:bodyPr wrap="square">
            <a:spAutoFit/>
          </a:bodyPr>
          <a:p>
            <a:pPr marL="0" indent="0" algn="l"/>
            <a:r>
              <a:rPr lang="zh-CN" altLang="en-US" sz="2000" b="1" dirty="0" smtClean="0">
                <a:cs typeface="+mn-lt"/>
              </a:rPr>
              <a:t>“小儿法罗培南钠颗粒”展现出良好的安全性，主要不良反应为腹泻和软便，</a:t>
            </a:r>
            <a:r>
              <a:rPr lang="zh-CN" altLang="en-US" sz="2000" b="1" dirty="0" smtClean="0">
                <a:solidFill>
                  <a:schemeClr val="accent2"/>
                </a:solidFill>
                <a:cs typeface="+mn-lt"/>
              </a:rPr>
              <a:t>与抗生素常见的不良反应表现一致。</a:t>
            </a:r>
            <a:endParaRPr lang="zh-CN" altLang="en-US" sz="2000" b="1" dirty="0" smtClean="0">
              <a:solidFill>
                <a:schemeClr val="accent2"/>
              </a:solidFill>
              <a:cs typeface="+mn-lt"/>
            </a:endParaRPr>
          </a:p>
          <a:p>
            <a:pPr marL="342900" indent="-342900" algn="l">
              <a:buClr>
                <a:srgbClr val="ED7D31"/>
              </a:buClr>
              <a:buFont typeface="Arial" panose="020B0604020202020204" pitchFamily="34" charset="0"/>
              <a:buChar char="•"/>
            </a:pPr>
            <a:r>
              <a:rPr lang="zh-CN" altLang="en-US" sz="1600" b="0" dirty="0" smtClean="0">
                <a:cs typeface="+mn-lt"/>
              </a:rPr>
              <a:t>在获得批准时的临床试验中，共计587例中48例（8.2%）出现不良反应，主要不良反应有腹泻35例</a:t>
            </a:r>
            <a:r>
              <a:rPr lang="en-US" altLang="zh-CN" sz="1600" b="0" dirty="0" smtClean="0">
                <a:cs typeface="+mn-lt"/>
              </a:rPr>
              <a:t>(</a:t>
            </a:r>
            <a:r>
              <a:rPr lang="zh-CN" altLang="en-US" sz="1600" b="0" dirty="0" smtClean="0">
                <a:cs typeface="+mn-lt"/>
              </a:rPr>
              <a:t>6.0%</a:t>
            </a:r>
            <a:r>
              <a:rPr lang="en-US" altLang="zh-CN" sz="1600" b="0" dirty="0" smtClean="0">
                <a:cs typeface="+mn-lt"/>
              </a:rPr>
              <a:t>)</a:t>
            </a:r>
            <a:r>
              <a:rPr lang="zh-CN" altLang="en-US" sz="1600" b="0" dirty="0" smtClean="0">
                <a:cs typeface="+mn-lt"/>
              </a:rPr>
              <a:t>、稀便9例</a:t>
            </a:r>
            <a:r>
              <a:rPr lang="en-US" altLang="zh-CN" sz="1600" b="0" dirty="0" smtClean="0">
                <a:cs typeface="+mn-lt"/>
              </a:rPr>
              <a:t>(</a:t>
            </a:r>
            <a:r>
              <a:rPr lang="zh-CN" altLang="en-US" sz="1600" b="0" dirty="0" smtClean="0">
                <a:cs typeface="+mn-lt"/>
              </a:rPr>
              <a:t>1.5%</a:t>
            </a:r>
            <a:r>
              <a:rPr lang="en-US" altLang="zh-CN" sz="1600" b="0" dirty="0" smtClean="0">
                <a:cs typeface="+mn-lt"/>
              </a:rPr>
              <a:t>)</a:t>
            </a:r>
            <a:r>
              <a:rPr lang="zh-CN" altLang="en-US" sz="1600" b="0" dirty="0" smtClean="0">
                <a:cs typeface="+mn-lt"/>
              </a:rPr>
              <a:t>；</a:t>
            </a:r>
            <a:endParaRPr lang="zh-CN" altLang="en-US" b="0" dirty="0" smtClean="0">
              <a:cs typeface="+mn-lt"/>
            </a:endParaRPr>
          </a:p>
          <a:p>
            <a:pPr marL="342900" indent="-342900" algn="l">
              <a:buClr>
                <a:srgbClr val="ED7D31"/>
              </a:buClr>
              <a:buFont typeface="Arial" panose="020B0604020202020204" pitchFamily="34" charset="0"/>
              <a:buChar char="•"/>
            </a:pPr>
            <a:r>
              <a:rPr lang="zh-CN" altLang="en-US" sz="1600" b="0" dirty="0" smtClean="0">
                <a:cs typeface="+mn-lt"/>
              </a:rPr>
              <a:t>上市后的使用调查结果：在共计3613例中367例（10.2%）出现不良反应，主要不良反应有腹泻、稀便349例（9.7%）、皮疹10例（0.3%）、呕吐4例（0.1%），荨麻疹3例（0.1%）。在试验中，未见因为发生腹泻、软便而导致必须终止服用本制剂的病例，在使用本制剂过程中多数情况下均可见大便性状的改善，给药结束后没有出现长时间持续腹泻的情况，所有的病例症状均得以恢复。另外，没有出现脱水等影响到全身状态的病例或怀疑为假膜性结肠炎的病例。</a:t>
            </a:r>
            <a:endParaRPr lang="zh-CN" altLang="en-US" b="0" dirty="0" smtClean="0">
              <a:cs typeface="+mn-lt"/>
            </a:endParaRPr>
          </a:p>
          <a:p>
            <a:pPr marL="342900" indent="-342900" algn="l">
              <a:buClr>
                <a:srgbClr val="ED7D31"/>
              </a:buClr>
              <a:buFont typeface="Arial" panose="020B0604020202020204" pitchFamily="34" charset="0"/>
              <a:buChar char="•"/>
            </a:pPr>
            <a:r>
              <a:rPr lang="zh-CN" altLang="en-US" b="0" dirty="0" smtClean="0">
                <a:cs typeface="+mn-lt"/>
              </a:rPr>
              <a:t>禁忌：对本品成分有休克史的患者禁用；对本品成分有过敏史的患者原则上禁用。</a:t>
            </a:r>
            <a:endParaRPr lang="zh-CN" altLang="en-US" b="0" dirty="0" smtClean="0">
              <a:cs typeface="+mn-lt"/>
            </a:endParaRPr>
          </a:p>
          <a:p>
            <a:pPr marL="342900" indent="-342900" algn="l">
              <a:buClr>
                <a:srgbClr val="ED7D31"/>
              </a:buClr>
              <a:buFont typeface="Arial" panose="020B0604020202020204" pitchFamily="34" charset="0"/>
              <a:buChar char="•"/>
            </a:pPr>
            <a:r>
              <a:rPr lang="zh-CN" altLang="en-US" b="0" dirty="0" smtClean="0">
                <a:cs typeface="+mn-lt"/>
              </a:rPr>
              <a:t>注意事项：以下患者应慎用</a:t>
            </a:r>
            <a:r>
              <a:rPr lang="zh-CN" altLang="en-US" sz="1400" b="0" dirty="0" smtClean="0">
                <a:cs typeface="+mn-lt"/>
              </a:rPr>
              <a:t>(1) 对青霉素类、头孢菌素类或碳青霉烯类药物有过敏史的患者。(2) 患者本人或父母、兄弟姐妹等为易于发生支气管哮喘，皮疹，荨麻疹等变态反应症状体质者。(3) 经口摄取不良的患者或正接受非口服营养疗法的患者、全身状态不良的患者（有时会出现维生素K缺乏症，需注意严密观察）。(4) 腹泻患者（可能导致腹泻症状恶化，需注意严密观察）(5) 严重肾功能障碍患者（本品主要通过肾脏排泄，肾功能损伤可导致药物半衰期延长，血药浓度长时间持续较高浓度，因此应适当减少给药量或延长间隔时间）。</a:t>
            </a:r>
            <a:endParaRPr lang="zh-CN" altLang="en-US" b="0" dirty="0" smtClean="0">
              <a:cs typeface="+mn-lt"/>
            </a:endParaRPr>
          </a:p>
        </p:txBody>
      </p:sp>
      <p:sp>
        <p:nvSpPr>
          <p:cNvPr id="4" name="文本框 3"/>
          <p:cNvSpPr txBox="1"/>
          <p:nvPr/>
        </p:nvSpPr>
        <p:spPr>
          <a:xfrm>
            <a:off x="582295" y="4008120"/>
            <a:ext cx="11350625" cy="1159510"/>
          </a:xfrm>
          <a:prstGeom prst="rect">
            <a:avLst/>
          </a:prstGeom>
          <a:noFill/>
          <a:ln w="9525">
            <a:noFill/>
          </a:ln>
        </p:spPr>
        <p:txBody>
          <a:bodyPr wrap="square">
            <a:noAutofit/>
          </a:bodyPr>
          <a:p>
            <a:pPr marL="0" indent="0" algn="l"/>
            <a:r>
              <a:rPr lang="zh-CN" altLang="en-US" sz="2000" b="1" dirty="0" smtClean="0">
                <a:cs typeface="+mn-lt"/>
              </a:rPr>
              <a:t>“小儿法罗培南钠颗粒”较同类的优势</a:t>
            </a:r>
            <a:endParaRPr lang="zh-CN" altLang="en-US" sz="2000" b="1" dirty="0" smtClean="0">
              <a:cs typeface="+mn-lt"/>
            </a:endParaRPr>
          </a:p>
          <a:p>
            <a:pPr marL="342900" indent="-342900" algn="l">
              <a:buClr>
                <a:srgbClr val="ED7D31"/>
              </a:buClr>
              <a:buFont typeface="Arial" panose="020B0604020202020204" pitchFamily="34" charset="0"/>
              <a:buChar char="•"/>
            </a:pPr>
            <a:r>
              <a:rPr lang="zh-CN" altLang="en-US" sz="1600" dirty="0" smtClean="0">
                <a:cs typeface="+mn-lt"/>
                <a:sym typeface="+mn-ea"/>
              </a:rPr>
              <a:t>“小儿法罗培南钠颗粒”是为儿童量身定制的</a:t>
            </a:r>
            <a:r>
              <a:rPr lang="zh-CN" altLang="en-US" sz="1600" b="1" dirty="0" smtClean="0">
                <a:solidFill>
                  <a:schemeClr val="accent2"/>
                </a:solidFill>
                <a:effectLst>
                  <a:outerShdw blurRad="38100" dist="38100" dir="2700000" algn="tl">
                    <a:srgbClr val="000000">
                      <a:alpha val="43137"/>
                    </a:srgbClr>
                  </a:outerShdw>
                </a:effectLst>
                <a:cs typeface="+mn-lt"/>
                <a:sym typeface="+mn-ea"/>
              </a:rPr>
              <a:t>儿童专用药</a:t>
            </a:r>
            <a:r>
              <a:rPr lang="en-US" altLang="zh-CN" sz="2000" b="0" dirty="0" smtClean="0">
                <a:cs typeface="+mn-lt"/>
              </a:rPr>
              <a:t>   </a:t>
            </a:r>
            <a:endParaRPr lang="en-US" altLang="zh-CN" sz="2000" b="0" dirty="0" smtClean="0">
              <a:cs typeface="+mn-lt"/>
            </a:endParaRPr>
          </a:p>
          <a:p>
            <a:pPr indent="0" algn="l">
              <a:buClr>
                <a:srgbClr val="ED7D31"/>
              </a:buClr>
              <a:buFont typeface="Arial" panose="020B0604020202020204" pitchFamily="34" charset="0"/>
              <a:buNone/>
            </a:pPr>
            <a:r>
              <a:rPr lang="en-US" altLang="zh-CN" sz="2000" b="0" dirty="0" smtClean="0">
                <a:cs typeface="+mn-lt"/>
              </a:rPr>
              <a:t>     </a:t>
            </a:r>
            <a:r>
              <a:rPr lang="zh-CN" altLang="en-US" sz="1400" b="0" dirty="0" smtClean="0">
                <a:cs typeface="+mn-lt"/>
              </a:rPr>
              <a:t>目前国内上市“法罗培南钠颗粒”，已调整进入2019版国家医保目录。该产品为法罗培南的仿制药，规格为100mg，为成人儿童共用药，不属于儿童专用药，“小儿法罗培南钠颗粒”是法罗培南钠日本原研企业上市的儿童专用药，规格为50mg，说明书中仅包含儿童用法用量，是专为儿童设计的药品，于201</a:t>
            </a:r>
            <a:r>
              <a:rPr lang="en-US" altLang="zh-CN" sz="1400" b="0" dirty="0" smtClean="0">
                <a:cs typeface="+mn-lt"/>
              </a:rPr>
              <a:t>9</a:t>
            </a:r>
            <a:r>
              <a:rPr lang="zh-CN" altLang="en-US" sz="1400" b="0" dirty="0" smtClean="0">
                <a:cs typeface="+mn-lt"/>
              </a:rPr>
              <a:t>年上市。</a:t>
            </a:r>
            <a:endParaRPr lang="zh-CN" altLang="en-US" sz="2000" b="0" dirty="0" smtClean="0">
              <a:cs typeface="+mn-lt"/>
            </a:endParaRPr>
          </a:p>
          <a:p>
            <a:pPr marL="342900" indent="-342900" algn="l">
              <a:buClr>
                <a:srgbClr val="ED7D31"/>
              </a:buClr>
              <a:buFont typeface="Arial" panose="020B0604020202020204" pitchFamily="34" charset="0"/>
              <a:buChar char="•"/>
            </a:pPr>
            <a:r>
              <a:rPr lang="zh-CN" altLang="en-US" sz="1600" b="0" dirty="0" smtClean="0">
                <a:cs typeface="+mn-lt"/>
              </a:rPr>
              <a:t>儿童</a:t>
            </a:r>
            <a:r>
              <a:rPr lang="zh-CN" altLang="en-US" sz="1600" b="1" dirty="0" smtClean="0">
                <a:solidFill>
                  <a:schemeClr val="accent2"/>
                </a:solidFill>
                <a:effectLst>
                  <a:outerShdw blurRad="38100" dist="38100" dir="2700000" algn="tl">
                    <a:srgbClr val="000000">
                      <a:alpha val="43137"/>
                    </a:srgbClr>
                  </a:outerShdw>
                </a:effectLst>
                <a:cs typeface="+mn-lt"/>
              </a:rPr>
              <a:t>适宜剂型</a:t>
            </a:r>
            <a:r>
              <a:rPr lang="zh-CN" altLang="en-US" sz="1600" b="0" dirty="0" smtClean="0">
                <a:cs typeface="+mn-lt"/>
              </a:rPr>
              <a:t>、独特的</a:t>
            </a:r>
            <a:r>
              <a:rPr lang="zh-CN" altLang="en-US" sz="1600" b="1" dirty="0" smtClean="0">
                <a:solidFill>
                  <a:schemeClr val="accent2"/>
                </a:solidFill>
                <a:effectLst>
                  <a:outerShdw blurRad="38100" dist="38100" dir="2700000" algn="tl">
                    <a:srgbClr val="000000">
                      <a:alpha val="43137"/>
                    </a:srgbClr>
                  </a:outerShdw>
                </a:effectLst>
                <a:cs typeface="+mn-lt"/>
              </a:rPr>
              <a:t>橘子口味</a:t>
            </a:r>
            <a:r>
              <a:rPr lang="zh-CN" altLang="en-US" sz="1600" b="0" dirty="0" smtClean="0">
                <a:cs typeface="+mn-lt"/>
              </a:rPr>
              <a:t>、</a:t>
            </a:r>
            <a:r>
              <a:rPr lang="zh-CN" altLang="en-US" sz="1600" b="1" dirty="0" smtClean="0">
                <a:solidFill>
                  <a:schemeClr val="accent2"/>
                </a:solidFill>
                <a:effectLst>
                  <a:outerShdw blurRad="38100" dist="38100" dir="2700000" algn="tl">
                    <a:srgbClr val="000000">
                      <a:alpha val="43137"/>
                    </a:srgbClr>
                  </a:outerShdw>
                </a:effectLst>
                <a:cs typeface="+mn-lt"/>
              </a:rPr>
              <a:t>儿童专用规格</a:t>
            </a:r>
            <a:r>
              <a:rPr lang="zh-CN" altLang="en-US" sz="1600" b="0" dirty="0" smtClean="0">
                <a:cs typeface="+mn-lt"/>
              </a:rPr>
              <a:t>，大幅提升服药顺应性，满足临床</a:t>
            </a:r>
            <a:r>
              <a:rPr lang="zh-CN" altLang="en-US" sz="1600" b="0" dirty="0" smtClean="0">
                <a:cs typeface="+mn-lt"/>
              </a:rPr>
              <a:t>需求</a:t>
            </a:r>
            <a:endParaRPr lang="zh-CN" altLang="en-US" sz="1600" b="0" dirty="0" smtClean="0">
              <a:cs typeface="+mn-lt"/>
            </a:endParaRPr>
          </a:p>
          <a:p>
            <a:pPr indent="0" algn="l">
              <a:buClr>
                <a:srgbClr val="ED7D31"/>
              </a:buClr>
              <a:buFont typeface="Arial" panose="020B0604020202020204" pitchFamily="34" charset="0"/>
              <a:buNone/>
            </a:pPr>
            <a:r>
              <a:rPr lang="en-US" altLang="zh-CN" sz="1600" b="0" dirty="0" smtClean="0">
                <a:cs typeface="+mn-lt"/>
              </a:rPr>
              <a:t>       </a:t>
            </a:r>
            <a:r>
              <a:rPr lang="zh-CN" altLang="en-US" sz="1400" b="0" dirty="0" smtClean="0">
                <a:cs typeface="+mn-lt"/>
              </a:rPr>
              <a:t>专为儿童设计的橘子口味非常易于服用，儿童每次5mg/kg，每日3次。可根据年龄、体重、症状酌情增减剂量。颗粒剂型，溶解度高，解决了儿童抗菌药物难溶解和口感差的难点，</a:t>
            </a:r>
            <a:r>
              <a:rPr lang="zh-CN" altLang="en-US" sz="1400" dirty="0" smtClean="0">
                <a:cs typeface="+mn-lt"/>
                <a:sym typeface="+mn-ea"/>
              </a:rPr>
              <a:t>大大提高服药顺应性，促进疾病治疗。独特包装专利保障药物稳定性，保障用药安全。</a:t>
            </a:r>
            <a:endParaRPr lang="zh-CN" altLang="en-US" sz="2000" b="0" dirty="0" smtClean="0">
              <a:cs typeface="+mn-lt"/>
            </a:endParaRPr>
          </a:p>
          <a:p>
            <a:pPr marL="342900" indent="-342900" algn="l">
              <a:buClr>
                <a:srgbClr val="ED7D31"/>
              </a:buClr>
              <a:buFont typeface="Arial" panose="020B0604020202020204" pitchFamily="34" charset="0"/>
              <a:buChar char="•"/>
            </a:pPr>
            <a:r>
              <a:rPr lang="zh-CN" altLang="en-US" sz="1600" b="1" dirty="0" smtClean="0">
                <a:solidFill>
                  <a:schemeClr val="accent2"/>
                </a:solidFill>
                <a:effectLst>
                  <a:outerShdw blurRad="38100" dist="38100" dir="2700000" algn="tl">
                    <a:srgbClr val="000000">
                      <a:alpha val="43137"/>
                    </a:srgbClr>
                  </a:outerShdw>
                </a:effectLst>
                <a:cs typeface="+mn-lt"/>
                <a:sym typeface="+mn-ea"/>
              </a:rPr>
              <a:t>循证医学证据充分，获得指南推荐</a:t>
            </a:r>
            <a:endParaRPr lang="zh-CN" altLang="en-US" sz="1600" dirty="0" smtClean="0">
              <a:cs typeface="+mn-lt"/>
              <a:sym typeface="+mn-ea"/>
            </a:endParaRPr>
          </a:p>
          <a:p>
            <a:pPr indent="0" algn="l">
              <a:buClr>
                <a:srgbClr val="ED7D31"/>
              </a:buClr>
              <a:buFont typeface="Arial" panose="020B0604020202020204" pitchFamily="34" charset="0"/>
              <a:buNone/>
            </a:pPr>
            <a:r>
              <a:rPr lang="en-US" altLang="zh-CN" sz="1600" b="0" dirty="0" smtClean="0">
                <a:cs typeface="+mn-lt"/>
              </a:rPr>
              <a:t>   </a:t>
            </a:r>
            <a:r>
              <a:rPr lang="zh-CN" altLang="en-US" sz="1400" b="0" dirty="0" smtClean="0">
                <a:cs typeface="+mn-lt"/>
              </a:rPr>
              <a:t>“小儿法罗培南钠颗粒”在日本上市销售已超过20年，开展超过4000例的儿童临床研究，获得了充分的循证医学证据，进入多个指南和共识，是儿童轻中度抗感染治疗推荐的一线用药。</a:t>
            </a:r>
            <a:endParaRPr lang="zh-CN" altLang="en-US" sz="1400" b="0" dirty="0" smtClean="0">
              <a:cs typeface="+mn-lt"/>
            </a:endParaRPr>
          </a:p>
          <a:p>
            <a:pPr marL="342900" indent="-342900" algn="l">
              <a:buClr>
                <a:srgbClr val="ED7D31"/>
              </a:buClr>
              <a:buFont typeface="Arial" panose="020B0604020202020204" pitchFamily="34" charset="0"/>
              <a:buChar char="•"/>
            </a:pPr>
            <a:endParaRPr lang="zh-CN" altLang="en-US" sz="1400" b="0" dirty="0" smtClean="0">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81710" y="149860"/>
            <a:ext cx="10515600" cy="1325563"/>
          </a:xfrm>
        </p:spPr>
        <p:txBody>
          <a:bodyPr/>
          <a:p>
            <a:r>
              <a:rPr lang="zh-CN" altLang="en-US"/>
              <a:t>三、有效性</a:t>
            </a:r>
            <a:endParaRPr lang="zh-CN" altLang="en-US"/>
          </a:p>
        </p:txBody>
      </p:sp>
      <p:sp>
        <p:nvSpPr>
          <p:cNvPr id="100" name="文本框 99"/>
          <p:cNvSpPr txBox="1"/>
          <p:nvPr/>
        </p:nvSpPr>
        <p:spPr>
          <a:xfrm>
            <a:off x="766445" y="1628140"/>
            <a:ext cx="10515600" cy="4304030"/>
          </a:xfrm>
          <a:prstGeom prst="rect">
            <a:avLst/>
          </a:prstGeom>
          <a:noFill/>
          <a:ln w="9525">
            <a:noFill/>
          </a:ln>
        </p:spPr>
        <p:txBody>
          <a:bodyPr wrap="square">
            <a:spAutoFit/>
          </a:bodyPr>
          <a:p>
            <a:pPr marL="0" indent="0" algn="l"/>
            <a:r>
              <a:rPr lang="zh-CN" altLang="en-US" sz="2000" b="1" dirty="0" smtClean="0">
                <a:cs typeface="+mn-lt"/>
              </a:rPr>
              <a:t>“小儿法罗培南钠颗粒”有效治疗儿童</a:t>
            </a:r>
            <a:r>
              <a:rPr lang="zh-CN" altLang="en-US" sz="2000" b="1" dirty="0" smtClean="0">
                <a:cs typeface="+mn-lt"/>
                <a:sym typeface="+mn-ea"/>
              </a:rPr>
              <a:t>细菌感染性疾病</a:t>
            </a:r>
            <a:endParaRPr lang="zh-CN" altLang="en-US" sz="2000" b="1" dirty="0" smtClean="0">
              <a:cs typeface="+mn-lt"/>
            </a:endParaRPr>
          </a:p>
          <a:p>
            <a:pPr marL="0" indent="0" algn="l"/>
            <a:endParaRPr lang="zh-CN" altLang="en-US" sz="2000" b="1" dirty="0" smtClean="0">
              <a:cs typeface="+mn-lt"/>
            </a:endParaRPr>
          </a:p>
          <a:p>
            <a:pPr marL="342900" indent="-342900" algn="l">
              <a:lnSpc>
                <a:spcPct val="130000"/>
              </a:lnSpc>
              <a:buClr>
                <a:srgbClr val="ED7D31"/>
              </a:buClr>
              <a:buFont typeface="Arial" panose="020B0604020202020204" pitchFamily="34" charset="0"/>
              <a:buChar char="•"/>
            </a:pPr>
            <a:r>
              <a:rPr lang="zh-CN" altLang="en-US" b="0" dirty="0" smtClean="0">
                <a:cs typeface="+mn-lt"/>
              </a:rPr>
              <a:t>在获得批准时的临床试验中结果显示</a:t>
            </a:r>
            <a:r>
              <a:rPr lang="en-US" altLang="zh-CN" baseline="30000" dirty="0" smtClean="0">
                <a:cs typeface="+mn-lt"/>
                <a:sym typeface="+mn-ea"/>
              </a:rPr>
              <a:t>[1]</a:t>
            </a:r>
            <a:r>
              <a:rPr lang="zh-CN" altLang="en-US" b="0" dirty="0" smtClean="0">
                <a:cs typeface="+mn-lt"/>
              </a:rPr>
              <a:t>，对于儿科领域中存在的</a:t>
            </a:r>
            <a:r>
              <a:rPr lang="zh-CN" altLang="en-US" b="1" dirty="0" smtClean="0">
                <a:solidFill>
                  <a:schemeClr val="accent2"/>
                </a:solidFill>
                <a:effectLst>
                  <a:outerShdw blurRad="38100" dist="38100" dir="2700000" algn="tl">
                    <a:srgbClr val="000000">
                      <a:alpha val="43137"/>
                    </a:srgbClr>
                  </a:outerShdw>
                </a:effectLst>
                <a:cs typeface="+mn-lt"/>
              </a:rPr>
              <a:t>各种细菌感染性疾病的治疗具有良好的有效性</a:t>
            </a:r>
            <a:r>
              <a:rPr lang="zh-CN" altLang="en-US" b="0" dirty="0" smtClean="0">
                <a:cs typeface="+mn-lt"/>
              </a:rPr>
              <a:t>，其有效率为92.5%，细菌清除率为79.8%。对于治疗耐青霉素类肺炎球菌，该药也显示出良好的临床应用效果。主要疾病类型的有效率为咽喉炎96.6%、急性支气管炎91.4%、扁桃体炎99.0%、肺炎91.1%、尿路感染症100%、中耳炎73.2%等。对之前使用其他抗菌药无效病例的临床效果及细菌学的效果显示有效率为88.9%。</a:t>
            </a:r>
            <a:endParaRPr lang="zh-CN" altLang="en-US" b="0" dirty="0" smtClean="0">
              <a:cs typeface="+mn-lt"/>
            </a:endParaRPr>
          </a:p>
          <a:p>
            <a:pPr marL="342900" indent="-342900" algn="l">
              <a:lnSpc>
                <a:spcPct val="130000"/>
              </a:lnSpc>
              <a:buClr>
                <a:srgbClr val="ED7D31"/>
              </a:buClr>
              <a:buFont typeface="Arial" panose="020B0604020202020204" pitchFamily="34" charset="0"/>
              <a:buChar char="•"/>
            </a:pPr>
            <a:endParaRPr lang="zh-CN" altLang="en-US" b="0" dirty="0" smtClean="0">
              <a:cs typeface="+mn-lt"/>
            </a:endParaRPr>
          </a:p>
          <a:p>
            <a:pPr marL="342900" indent="-342900" algn="l">
              <a:lnSpc>
                <a:spcPct val="130000"/>
              </a:lnSpc>
              <a:buClr>
                <a:srgbClr val="ED7D31"/>
              </a:buClr>
              <a:buFont typeface="Arial" panose="020B0604020202020204" pitchFamily="34" charset="0"/>
              <a:buChar char="•"/>
            </a:pPr>
            <a:r>
              <a:rPr lang="zh-CN" altLang="en-US" b="0" dirty="0" smtClean="0">
                <a:cs typeface="+mn-lt"/>
              </a:rPr>
              <a:t>上市后临床试验的结果显示，对各种疾病的有效率分别为，上呼吸道炎90.0%、支气管炎85.7%、中耳炎94.1%、尿路感染100%，对所有疾病均表现出良好的临床效果。</a:t>
            </a:r>
            <a:endParaRPr lang="zh-CN" altLang="en-US" b="0" dirty="0" smtClean="0">
              <a:cs typeface="+mn-lt"/>
            </a:endParaRPr>
          </a:p>
          <a:p>
            <a:pPr marL="342900" indent="-342900" algn="l">
              <a:lnSpc>
                <a:spcPct val="130000"/>
              </a:lnSpc>
              <a:buClr>
                <a:srgbClr val="ED7D31"/>
              </a:buClr>
              <a:buFont typeface="Arial" panose="020B0604020202020204" pitchFamily="34" charset="0"/>
              <a:buChar char="•"/>
            </a:pPr>
            <a:endParaRPr lang="zh-CN" altLang="en-US" b="0" dirty="0" smtClean="0">
              <a:cs typeface="+mn-lt"/>
            </a:endParaRPr>
          </a:p>
          <a:p>
            <a:pPr marL="342900" indent="-342900" algn="l">
              <a:lnSpc>
                <a:spcPct val="130000"/>
              </a:lnSpc>
              <a:buClr>
                <a:srgbClr val="ED7D31"/>
              </a:buClr>
              <a:buFont typeface="Arial" panose="020B0604020202020204" pitchFamily="34" charset="0"/>
              <a:buChar char="•"/>
            </a:pPr>
            <a:r>
              <a:rPr lang="zh-CN" altLang="en-US" b="0" dirty="0" smtClean="0">
                <a:cs typeface="+mn-lt"/>
              </a:rPr>
              <a:t>在日本呼吸道感染诊疗指南（成人与儿童），日本儿童呼吸道感染诊疗指南获得推荐使用。</a:t>
            </a:r>
            <a:endParaRPr lang="zh-CN" altLang="en-US" b="0" dirty="0" smtClean="0">
              <a:cs typeface="+mn-lt"/>
            </a:endParaRPr>
          </a:p>
        </p:txBody>
      </p:sp>
      <p:sp>
        <p:nvSpPr>
          <p:cNvPr id="3" name="文本框 2"/>
          <p:cNvSpPr txBox="1"/>
          <p:nvPr/>
        </p:nvSpPr>
        <p:spPr>
          <a:xfrm>
            <a:off x="1199515" y="6237605"/>
            <a:ext cx="11074400" cy="245110"/>
          </a:xfrm>
          <a:prstGeom prst="rect">
            <a:avLst/>
          </a:prstGeom>
          <a:noFill/>
        </p:spPr>
        <p:txBody>
          <a:bodyPr wrap="square" rtlCol="0">
            <a:spAutoFit/>
          </a:bodyPr>
          <a:p>
            <a:r>
              <a:rPr lang="en-US" altLang="zh-CN" sz="1000"/>
              <a:t>1.</a:t>
            </a:r>
            <a:r>
              <a:rPr lang="zh-CN" altLang="en-US" sz="1000"/>
              <a:t>小儿法罗培南钠颗粒临床研究</a:t>
            </a:r>
            <a:r>
              <a:rPr lang="zh-CN" altLang="en-US" sz="1000"/>
              <a:t>报告</a:t>
            </a:r>
            <a:endParaRPr lang="zh-CN" alt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8105"/>
            <a:ext cx="10515600" cy="1325563"/>
          </a:xfrm>
        </p:spPr>
        <p:txBody>
          <a:bodyPr/>
          <a:p>
            <a:r>
              <a:rPr lang="zh-CN" altLang="en-US"/>
              <a:t>四、创新性</a:t>
            </a:r>
            <a:endParaRPr lang="zh-CN" altLang="en-US"/>
          </a:p>
        </p:txBody>
      </p:sp>
      <p:sp>
        <p:nvSpPr>
          <p:cNvPr id="100" name="文本框 99"/>
          <p:cNvSpPr txBox="1"/>
          <p:nvPr/>
        </p:nvSpPr>
        <p:spPr>
          <a:xfrm>
            <a:off x="838200" y="1341120"/>
            <a:ext cx="10732135" cy="953135"/>
          </a:xfrm>
          <a:prstGeom prst="rect">
            <a:avLst/>
          </a:prstGeom>
          <a:noFill/>
          <a:ln w="9525">
            <a:noFill/>
          </a:ln>
        </p:spPr>
        <p:txBody>
          <a:bodyPr wrap="square">
            <a:spAutoFit/>
          </a:bodyPr>
          <a:p>
            <a:pPr marL="0" indent="0" algn="l"/>
            <a:r>
              <a:rPr lang="zh-CN" sz="2000" b="1" dirty="0">
                <a:latin typeface="Arial Bold" panose="020B0604020202090204" charset="0"/>
                <a:sym typeface="+mn-ea"/>
              </a:rPr>
              <a:t>该药</a:t>
            </a:r>
            <a:r>
              <a:rPr sz="2000" b="1" dirty="0">
                <a:latin typeface="Arial Bold" panose="020B0604020202090204" charset="0"/>
                <a:sym typeface="+mn-ea"/>
              </a:rPr>
              <a:t>被纳入</a:t>
            </a:r>
            <a:r>
              <a:rPr lang="zh-CN" sz="2000" b="1" dirty="0">
                <a:latin typeface="Arial Bold" panose="020B0604020202090204" charset="0"/>
                <a:sym typeface="+mn-ea"/>
              </a:rPr>
              <a:t>《</a:t>
            </a:r>
            <a:r>
              <a:rPr sz="2000" b="1" dirty="0">
                <a:latin typeface="Arial Bold" panose="020B0604020202090204" charset="0"/>
                <a:sym typeface="+mn-ea"/>
              </a:rPr>
              <a:t>优先审评审批</a:t>
            </a:r>
            <a:r>
              <a:rPr lang="zh-CN" sz="2000" b="1" dirty="0">
                <a:latin typeface="Arial Bold" panose="020B0604020202090204" charset="0"/>
                <a:sym typeface="+mn-ea"/>
              </a:rPr>
              <a:t>的儿童用药品种目录（</a:t>
            </a:r>
            <a:r>
              <a:rPr lang="zh-CN" sz="2000" b="1" dirty="0">
                <a:latin typeface="Arial Bold" panose="020B0604020202090204" charset="0"/>
                <a:sym typeface="+mn-ea"/>
              </a:rPr>
              <a:t>第一批）》</a:t>
            </a:r>
            <a:r>
              <a:rPr lang="zh-CN" altLang="en-US" sz="2000" b="1" dirty="0" smtClean="0">
                <a:latin typeface="Arial Bold" panose="020B0604020202090204" charset="0"/>
                <a:sym typeface="+mn-ea"/>
              </a:rPr>
              <a:t>：</a:t>
            </a:r>
            <a:endParaRPr lang="zh-CN" altLang="en-US" sz="2000" b="1" dirty="0">
              <a:latin typeface="Arial Bold" panose="020B0604020202090204" charset="0"/>
            </a:endParaRPr>
          </a:p>
          <a:p>
            <a:pPr marL="0" indent="0" algn="l"/>
            <a:r>
              <a:rPr lang="zh-CN" altLang="en-US" b="0" dirty="0" smtClean="0">
                <a:cs typeface="+mn-lt"/>
              </a:rPr>
              <a:t>相比现有的上市药物，具有明显优势，</a:t>
            </a:r>
            <a:r>
              <a:rPr lang="zh-CN" altLang="en-US" b="1" dirty="0" smtClean="0">
                <a:solidFill>
                  <a:schemeClr val="accent2"/>
                </a:solidFill>
                <a:effectLst>
                  <a:outerShdw blurRad="38100" dist="38100" dir="2700000" algn="tl">
                    <a:srgbClr val="000000">
                      <a:alpha val="43137"/>
                    </a:srgbClr>
                  </a:outerShdw>
                </a:effectLst>
                <a:cs typeface="+mn-lt"/>
              </a:rPr>
              <a:t>适宜儿童使用的专用规格，专为儿童设计的橙子口味更利于孩子服用，独特包装专利</a:t>
            </a:r>
            <a:r>
              <a:rPr lang="zh-CN" altLang="en-US" b="1" dirty="0" smtClean="0">
                <a:solidFill>
                  <a:schemeClr val="accent2"/>
                </a:solidFill>
                <a:effectLst>
                  <a:outerShdw blurRad="38100" dist="38100" dir="2700000" algn="tl">
                    <a:srgbClr val="000000">
                      <a:alpha val="43137"/>
                    </a:srgbClr>
                  </a:outerShdw>
                </a:effectLst>
                <a:cs typeface="+mn-lt"/>
              </a:rPr>
              <a:t>技术保障药物稳定性，保障用药</a:t>
            </a:r>
            <a:r>
              <a:rPr lang="zh-CN" altLang="en-US" b="1" dirty="0" smtClean="0">
                <a:solidFill>
                  <a:schemeClr val="accent2"/>
                </a:solidFill>
                <a:effectLst>
                  <a:outerShdw blurRad="38100" dist="38100" dir="2700000" algn="tl">
                    <a:srgbClr val="000000">
                      <a:alpha val="43137"/>
                    </a:srgbClr>
                  </a:outerShdw>
                </a:effectLst>
                <a:cs typeface="+mn-lt"/>
              </a:rPr>
              <a:t>安全。</a:t>
            </a:r>
            <a:endParaRPr lang="zh-CN" altLang="en-US" b="1" dirty="0" smtClean="0">
              <a:solidFill>
                <a:schemeClr val="accent2"/>
              </a:solidFill>
              <a:effectLst>
                <a:outerShdw blurRad="38100" dist="38100" dir="2700000" algn="tl">
                  <a:srgbClr val="000000">
                    <a:alpha val="43137"/>
                  </a:srgbClr>
                </a:outerShdw>
              </a:effectLst>
              <a:cs typeface="+mn-lt"/>
            </a:endParaRPr>
          </a:p>
        </p:txBody>
      </p:sp>
      <p:pic>
        <p:nvPicPr>
          <p:cNvPr id="3" name="图片 2" descr="截屏2023-07-11 下午10.50.57"/>
          <p:cNvPicPr>
            <a:picLocks noChangeAspect="1"/>
          </p:cNvPicPr>
          <p:nvPr/>
        </p:nvPicPr>
        <p:blipFill>
          <a:blip r:embed="rId1"/>
          <a:stretch>
            <a:fillRect/>
          </a:stretch>
        </p:blipFill>
        <p:spPr>
          <a:xfrm>
            <a:off x="911860" y="2564765"/>
            <a:ext cx="10212705" cy="3655695"/>
          </a:xfrm>
          <a:prstGeom prst="rect">
            <a:avLst/>
          </a:prstGeom>
        </p:spPr>
      </p:pic>
      <p:sp>
        <p:nvSpPr>
          <p:cNvPr id="5" name="文本框 4"/>
          <p:cNvSpPr txBox="1"/>
          <p:nvPr/>
        </p:nvSpPr>
        <p:spPr>
          <a:xfrm>
            <a:off x="4079875" y="5445125"/>
            <a:ext cx="297180" cy="368300"/>
          </a:xfrm>
          <a:prstGeom prst="rect">
            <a:avLst/>
          </a:prstGeom>
          <a:noFill/>
        </p:spPr>
        <p:txBody>
          <a:bodyPr wrap="none" rtlCol="0" anchor="t">
            <a:spAutoFit/>
          </a:bodyPr>
          <a:p>
            <a:r>
              <a:rPr lang="en-US" altLang="zh-CN">
                <a:sym typeface="+mn-ea"/>
              </a:rPr>
              <a:t>*</a:t>
            </a:r>
            <a:endParaRPr lang="zh-CN" altLang="en-US"/>
          </a:p>
        </p:txBody>
      </p:sp>
      <p:sp>
        <p:nvSpPr>
          <p:cNvPr id="6" name="文本框 5"/>
          <p:cNvSpPr txBox="1"/>
          <p:nvPr/>
        </p:nvSpPr>
        <p:spPr>
          <a:xfrm>
            <a:off x="838200" y="6093460"/>
            <a:ext cx="9882505" cy="521970"/>
          </a:xfrm>
          <a:prstGeom prst="rect">
            <a:avLst/>
          </a:prstGeom>
          <a:noFill/>
        </p:spPr>
        <p:txBody>
          <a:bodyPr wrap="square" rtlCol="0">
            <a:spAutoFit/>
          </a:bodyPr>
          <a:p>
            <a:pPr algn="l"/>
            <a:r>
              <a:rPr lang="en-US" altLang="zh-CN" sz="1400"/>
              <a:t>*</a:t>
            </a:r>
            <a:r>
              <a:rPr lang="zh-CN" altLang="en-US" sz="1400"/>
              <a:t>“儿童用法罗培南干糖浆”为日本上市通用名，在我国获得批准</a:t>
            </a:r>
            <a:r>
              <a:rPr lang="zh-CN" altLang="en-US" sz="1400"/>
              <a:t>的通用名为“小儿法罗培南钠颗粒”，</a:t>
            </a:r>
            <a:r>
              <a:rPr lang="zh-CN" altLang="en-US" sz="1400">
                <a:sym typeface="+mn-ea"/>
              </a:rPr>
              <a:t>“儿童用法罗培南干糖浆”</a:t>
            </a:r>
            <a:r>
              <a:rPr lang="zh-CN" altLang="en-US" sz="1400">
                <a:sym typeface="+mn-ea"/>
              </a:rPr>
              <a:t>即为“小儿法罗培南钠颗粒”</a:t>
            </a:r>
            <a:endParaRPr lang="zh-CN" altLang="en-US" sz="14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6350"/>
            <a:ext cx="10515600" cy="1325563"/>
          </a:xfrm>
        </p:spPr>
        <p:txBody>
          <a:bodyPr/>
          <a:p>
            <a:r>
              <a:rPr lang="zh-CN" altLang="en-US"/>
              <a:t>五、公平性</a:t>
            </a:r>
            <a:endParaRPr lang="zh-CN" altLang="en-US"/>
          </a:p>
        </p:txBody>
      </p:sp>
      <p:sp>
        <p:nvSpPr>
          <p:cNvPr id="100" name="文本框 99"/>
          <p:cNvSpPr txBox="1"/>
          <p:nvPr/>
        </p:nvSpPr>
        <p:spPr>
          <a:xfrm>
            <a:off x="838200" y="1341120"/>
            <a:ext cx="10732135" cy="5139055"/>
          </a:xfrm>
          <a:prstGeom prst="rect">
            <a:avLst/>
          </a:prstGeom>
          <a:noFill/>
          <a:ln w="9525">
            <a:noFill/>
          </a:ln>
        </p:spPr>
        <p:txBody>
          <a:bodyPr wrap="square">
            <a:spAutoFit/>
          </a:bodyPr>
          <a:p>
            <a:pPr marL="0" indent="0" algn="l"/>
            <a:r>
              <a:rPr b="1" dirty="0">
                <a:latin typeface="Arial Bold" panose="020B0604020202090204" charset="0"/>
                <a:sym typeface="+mn-ea"/>
              </a:rPr>
              <a:t>所治疗疾病对公共健康的影响：</a:t>
            </a:r>
            <a:endParaRPr b="1" dirty="0">
              <a:latin typeface="Arial Bold" panose="020B0604020202090204" charset="0"/>
              <a:sym typeface="+mn-ea"/>
            </a:endParaRPr>
          </a:p>
          <a:p>
            <a:pPr marL="0" indent="0" algn="l"/>
            <a:r>
              <a:rPr sz="1600" dirty="0">
                <a:latin typeface="Arial Bold" panose="020B0604020202090204" charset="0"/>
                <a:sym typeface="+mn-ea"/>
              </a:rPr>
              <a:t>世界卫生组织资料显示，2016年肺炎造成92万5岁以下儿童死亡，其中98％来自发展中国家。肺炎也是当前我国5岁以下儿童死亡的主要原因之一，其中绝大部分儿童肺炎为社区获得性肺炎（CAP）。近年来，我国CAP诊疗水平有了明显进步，但在一些地方、一些医疗机构还存在抗生素应用不尽合理、检查方法选择缺乏针对性等问题。对于CAP实施经验性抗感染治疗，</a:t>
            </a:r>
            <a:r>
              <a:rPr sz="1600" b="1" dirty="0">
                <a:solidFill>
                  <a:schemeClr val="accent2"/>
                </a:solidFill>
                <a:effectLst/>
                <a:latin typeface="Arial Bold" panose="020B0604020202090204" charset="0"/>
                <a:sym typeface="+mn-ea"/>
              </a:rPr>
              <a:t>针对病原菌采取病原针对性治疗，可降低病死率和减少后遗症</a:t>
            </a:r>
            <a:r>
              <a:rPr sz="1600" dirty="0">
                <a:latin typeface="Arial Bold" panose="020B0604020202090204" charset="0"/>
                <a:sym typeface="+mn-ea"/>
              </a:rPr>
              <a:t>。</a:t>
            </a:r>
            <a:endParaRPr sz="1600" dirty="0">
              <a:latin typeface="Arial Bold" panose="020B0604020202090204" charset="0"/>
              <a:sym typeface="+mn-ea"/>
            </a:endParaRPr>
          </a:p>
          <a:p>
            <a:pPr marL="0" indent="0" algn="l"/>
            <a:endParaRPr sz="1600" dirty="0">
              <a:latin typeface="Arial Bold" panose="020B0604020202090204" charset="0"/>
              <a:sym typeface="+mn-ea"/>
            </a:endParaRPr>
          </a:p>
          <a:p>
            <a:pPr marL="0" indent="0" algn="l"/>
            <a:r>
              <a:rPr b="1" dirty="0">
                <a:latin typeface="Arial Bold" panose="020B0604020202090204" charset="0"/>
                <a:sym typeface="+mn-ea"/>
              </a:rPr>
              <a:t>符合“保基本”原则：</a:t>
            </a:r>
            <a:endParaRPr b="1" dirty="0">
              <a:latin typeface="Arial Bold" panose="020B0604020202090204" charset="0"/>
              <a:sym typeface="+mn-ea"/>
            </a:endParaRPr>
          </a:p>
          <a:p>
            <a:pPr marL="0" indent="0" algn="l"/>
            <a:r>
              <a:rPr sz="1600" dirty="0">
                <a:latin typeface="Arial Bold" panose="020B0604020202090204" charset="0"/>
                <a:sym typeface="+mn-ea"/>
              </a:rPr>
              <a:t>2021年全国0-</a:t>
            </a:r>
            <a:r>
              <a:rPr lang="en-US" sz="1600" dirty="0">
                <a:latin typeface="Arial Bold" panose="020B0604020202090204" charset="0"/>
                <a:sym typeface="+mn-ea"/>
              </a:rPr>
              <a:t>1</a:t>
            </a:r>
            <a:r>
              <a:rPr sz="1600" dirty="0">
                <a:latin typeface="Arial Bold" panose="020B0604020202090204" charset="0"/>
                <a:sym typeface="+mn-ea"/>
              </a:rPr>
              <a:t>4岁人口为2.53亿人，占全国人口的17.95%。但</a:t>
            </a:r>
            <a:r>
              <a:rPr sz="1600" b="1" dirty="0">
                <a:solidFill>
                  <a:schemeClr val="accent2"/>
                </a:solidFill>
                <a:latin typeface="Arial Bold" panose="020B0604020202090204" charset="0"/>
                <a:sym typeface="+mn-ea"/>
              </a:rPr>
              <a:t>儿童药品目前存在品种、规格、剂型少</a:t>
            </a:r>
            <a:r>
              <a:rPr sz="1600" dirty="0">
                <a:latin typeface="Arial Bold" panose="020B0604020202090204" charset="0"/>
                <a:sym typeface="+mn-ea"/>
              </a:rPr>
              <a:t>，用药需求未被满足。临床上由于缺乏儿童专用药而不得不共用成人药品，成人药直接应用</a:t>
            </a:r>
            <a:r>
              <a:rPr lang="zh-CN" sz="1600" dirty="0">
                <a:latin typeface="Arial Bold" panose="020B0604020202090204" charset="0"/>
                <a:sym typeface="+mn-ea"/>
              </a:rPr>
              <a:t>于</a:t>
            </a:r>
            <a:r>
              <a:rPr sz="1600" dirty="0">
                <a:latin typeface="Arial Bold" panose="020B0604020202090204" charset="0"/>
                <a:sym typeface="+mn-ea"/>
              </a:rPr>
              <a:t>儿童，剂量不准确、生物利用度改变等造成不良反应发生率高。2021年《国家药品不良反应监测年度报告》指出，从年龄分布看，14岁以下儿童占8.4%。因此让更多的儿童专用药进入医保</a:t>
            </a:r>
            <a:r>
              <a:rPr lang="zh-CN" sz="1600" dirty="0">
                <a:latin typeface="Arial Bold" panose="020B0604020202090204" charset="0"/>
                <a:sym typeface="+mn-ea"/>
              </a:rPr>
              <a:t>目录</a:t>
            </a:r>
            <a:r>
              <a:rPr sz="1600" dirty="0">
                <a:latin typeface="Arial Bold" panose="020B0604020202090204" charset="0"/>
                <a:sym typeface="+mn-ea"/>
              </a:rPr>
              <a:t>有助于提高儿童用药安全，降低不良反应的风险。</a:t>
            </a:r>
            <a:endParaRPr sz="1600" dirty="0">
              <a:latin typeface="Arial Bold" panose="020B0604020202090204" charset="0"/>
              <a:sym typeface="+mn-ea"/>
            </a:endParaRPr>
          </a:p>
          <a:p>
            <a:pPr marL="0" indent="0" algn="l"/>
            <a:endParaRPr sz="1600" dirty="0">
              <a:latin typeface="Arial Bold" panose="020B0604020202090204" charset="0"/>
              <a:sym typeface="+mn-ea"/>
            </a:endParaRPr>
          </a:p>
          <a:p>
            <a:pPr marL="0" indent="0" algn="l"/>
            <a:r>
              <a:rPr b="1" dirty="0">
                <a:latin typeface="Arial Bold" panose="020B0604020202090204" charset="0"/>
                <a:sym typeface="+mn-ea"/>
              </a:rPr>
              <a:t>弥补目录短板：</a:t>
            </a:r>
            <a:endParaRPr b="1" dirty="0">
              <a:latin typeface="Arial Bold" panose="020B0604020202090204" charset="0"/>
              <a:sym typeface="+mn-ea"/>
            </a:endParaRPr>
          </a:p>
          <a:p>
            <a:pPr marL="0" indent="0" algn="l"/>
            <a:r>
              <a:rPr sz="1600" dirty="0">
                <a:latin typeface="Arial Bold" panose="020B0604020202090204" charset="0"/>
                <a:sym typeface="+mn-ea"/>
              </a:rPr>
              <a:t>近年来国家医保目录调整不断新增儿童用药，目录调整工作方案中也均明确优先考虑儿童用药。儿童专用药日益丰富，但总量依然不足。和儿童的复杂用药需求相比，仍然难以满足。因此</a:t>
            </a:r>
            <a:r>
              <a:rPr sz="1600" b="1" dirty="0">
                <a:solidFill>
                  <a:schemeClr val="accent2"/>
                </a:solidFill>
                <a:latin typeface="Arial Bold" panose="020B0604020202090204" charset="0"/>
                <a:sym typeface="+mn-ea"/>
              </a:rPr>
              <a:t>补充儿童专用药有助于解决儿童用药匮乏</a:t>
            </a:r>
            <a:r>
              <a:rPr sz="1600" dirty="0">
                <a:latin typeface="Arial Bold" panose="020B0604020202090204" charset="0"/>
                <a:sym typeface="+mn-ea"/>
              </a:rPr>
              <a:t>，保障儿童用药，满足儿童用药需求。</a:t>
            </a:r>
            <a:endParaRPr sz="1600" dirty="0">
              <a:latin typeface="Arial Bold" panose="020B0604020202090204" charset="0"/>
              <a:sym typeface="+mn-ea"/>
            </a:endParaRPr>
          </a:p>
          <a:p>
            <a:pPr marL="0" indent="0" algn="l"/>
            <a:endParaRPr sz="1600" dirty="0">
              <a:latin typeface="Arial Bold" panose="020B0604020202090204" charset="0"/>
              <a:sym typeface="+mn-ea"/>
            </a:endParaRPr>
          </a:p>
          <a:p>
            <a:pPr marL="0" indent="0" algn="l"/>
            <a:r>
              <a:rPr b="1" dirty="0">
                <a:latin typeface="Arial Bold" panose="020B0604020202090204" charset="0"/>
                <a:sym typeface="+mn-ea"/>
              </a:rPr>
              <a:t>临床管理难度：</a:t>
            </a:r>
            <a:endParaRPr b="1" dirty="0">
              <a:latin typeface="Arial Bold" panose="020B0604020202090204" charset="0"/>
              <a:sym typeface="+mn-ea"/>
            </a:endParaRPr>
          </a:p>
          <a:p>
            <a:pPr marL="0" indent="0" algn="l"/>
            <a:r>
              <a:rPr sz="1600" b="1" dirty="0">
                <a:solidFill>
                  <a:schemeClr val="accent2"/>
                </a:solidFill>
                <a:latin typeface="Arial Bold" panose="020B0604020202090204" charset="0"/>
                <a:sym typeface="+mn-ea"/>
              </a:rPr>
              <a:t>说明书中明确只针对儿童的适应症和用法用量</a:t>
            </a:r>
            <a:r>
              <a:rPr sz="1600" dirty="0">
                <a:latin typeface="Arial Bold" panose="020B0604020202090204" charset="0"/>
                <a:sym typeface="+mn-ea"/>
              </a:rPr>
              <a:t>，属于儿童专用药，不存在经办审核难度大、临床滥用风险或潜在超说明书用药的可能性，可保障儿童用药安全和有效。</a:t>
            </a:r>
            <a:endParaRPr sz="1600" dirty="0">
              <a:latin typeface="Arial Bold" panose="020B06040202020902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4" name="组合 3"/>
          <p:cNvGrpSpPr/>
          <p:nvPr/>
        </p:nvGrpSpPr>
        <p:grpSpPr>
          <a:xfrm>
            <a:off x="551815" y="1772920"/>
            <a:ext cx="4610735" cy="2503170"/>
            <a:chOff x="1290" y="3689"/>
            <a:chExt cx="7261" cy="3942"/>
          </a:xfrm>
        </p:grpSpPr>
        <p:sp>
          <p:nvSpPr>
            <p:cNvPr id="14" name="任意多边形: 形状 13"/>
            <p:cNvSpPr/>
            <p:nvPr>
              <p:custDataLst>
                <p:tags r:id="rId1"/>
              </p:custDataLst>
            </p:nvPr>
          </p:nvSpPr>
          <p:spPr>
            <a:xfrm>
              <a:off x="1290" y="3689"/>
              <a:ext cx="1983" cy="3943"/>
            </a:xfrm>
            <a:custGeom>
              <a:avLst/>
              <a:gdLst>
                <a:gd name="connsiteX0" fmla="*/ 0 w 1514474"/>
                <a:gd name="connsiteY0" fmla="*/ 0 h 1514474"/>
                <a:gd name="connsiteX1" fmla="*/ 1514474 w 1514474"/>
                <a:gd name="connsiteY1" fmla="*/ 0 h 1514474"/>
                <a:gd name="connsiteX2" fmla="*/ 1514474 w 1514474"/>
                <a:gd name="connsiteY2" fmla="*/ 243604 h 1514474"/>
                <a:gd name="connsiteX3" fmla="*/ 515683 w 1514474"/>
                <a:gd name="connsiteY3" fmla="*/ 243604 h 1514474"/>
                <a:gd name="connsiteX4" fmla="*/ 515683 w 1514474"/>
                <a:gd name="connsiteY4" fmla="*/ 1268614 h 1514474"/>
                <a:gd name="connsiteX5" fmla="*/ 1514474 w 1514474"/>
                <a:gd name="connsiteY5" fmla="*/ 1268614 h 1514474"/>
                <a:gd name="connsiteX6" fmla="*/ 1514474 w 1514474"/>
                <a:gd name="connsiteY6" fmla="*/ 1514474 h 1514474"/>
                <a:gd name="connsiteX7" fmla="*/ 0 w 1514474"/>
                <a:gd name="connsiteY7" fmla="*/ 1514474 h 1514474"/>
                <a:gd name="connsiteX0-1" fmla="*/ 515683 w 1514474"/>
                <a:gd name="connsiteY0-2" fmla="*/ 243604 h 1514474"/>
                <a:gd name="connsiteX1-3" fmla="*/ 515683 w 1514474"/>
                <a:gd name="connsiteY1-4" fmla="*/ 1268614 h 1514474"/>
                <a:gd name="connsiteX2-5" fmla="*/ 1514474 w 1514474"/>
                <a:gd name="connsiteY2-6" fmla="*/ 1268614 h 1514474"/>
                <a:gd name="connsiteX3-7" fmla="*/ 1514474 w 1514474"/>
                <a:gd name="connsiteY3-8" fmla="*/ 1514474 h 1514474"/>
                <a:gd name="connsiteX4-9" fmla="*/ 0 w 1514474"/>
                <a:gd name="connsiteY4-10" fmla="*/ 1514474 h 1514474"/>
                <a:gd name="connsiteX5-11" fmla="*/ 0 w 1514474"/>
                <a:gd name="connsiteY5-12" fmla="*/ 0 h 1514474"/>
                <a:gd name="connsiteX6-13" fmla="*/ 1514474 w 1514474"/>
                <a:gd name="connsiteY6-14" fmla="*/ 0 h 1514474"/>
                <a:gd name="connsiteX7-15" fmla="*/ 1514474 w 1514474"/>
                <a:gd name="connsiteY7-16" fmla="*/ 243604 h 1514474"/>
                <a:gd name="connsiteX8" fmla="*/ 607123 w 1514474"/>
                <a:gd name="connsiteY8" fmla="*/ 335044 h 1514474"/>
                <a:gd name="connsiteX0-17" fmla="*/ 515683 w 1514474"/>
                <a:gd name="connsiteY0-18" fmla="*/ 243604 h 1514474"/>
                <a:gd name="connsiteX1-19" fmla="*/ 515683 w 1514474"/>
                <a:gd name="connsiteY1-20" fmla="*/ 1268614 h 1514474"/>
                <a:gd name="connsiteX2-21" fmla="*/ 1514474 w 1514474"/>
                <a:gd name="connsiteY2-22" fmla="*/ 1268614 h 1514474"/>
                <a:gd name="connsiteX3-23" fmla="*/ 1514474 w 1514474"/>
                <a:gd name="connsiteY3-24" fmla="*/ 1514474 h 1514474"/>
                <a:gd name="connsiteX4-25" fmla="*/ 0 w 1514474"/>
                <a:gd name="connsiteY4-26" fmla="*/ 1514474 h 1514474"/>
                <a:gd name="connsiteX5-27" fmla="*/ 0 w 1514474"/>
                <a:gd name="connsiteY5-28" fmla="*/ 0 h 1514474"/>
                <a:gd name="connsiteX6-29" fmla="*/ 1514474 w 1514474"/>
                <a:gd name="connsiteY6-30" fmla="*/ 0 h 1514474"/>
                <a:gd name="connsiteX7-31" fmla="*/ 1514474 w 1514474"/>
                <a:gd name="connsiteY7-32" fmla="*/ 243604 h 1514474"/>
                <a:gd name="connsiteX0-33" fmla="*/ 515683 w 1514474"/>
                <a:gd name="connsiteY0-34" fmla="*/ 1268614 h 1514474"/>
                <a:gd name="connsiteX1-35" fmla="*/ 1514474 w 1514474"/>
                <a:gd name="connsiteY1-36" fmla="*/ 1268614 h 1514474"/>
                <a:gd name="connsiteX2-37" fmla="*/ 1514474 w 1514474"/>
                <a:gd name="connsiteY2-38" fmla="*/ 1514474 h 1514474"/>
                <a:gd name="connsiteX3-39" fmla="*/ 0 w 1514474"/>
                <a:gd name="connsiteY3-40" fmla="*/ 1514474 h 1514474"/>
                <a:gd name="connsiteX4-41" fmla="*/ 0 w 1514474"/>
                <a:gd name="connsiteY4-42" fmla="*/ 0 h 1514474"/>
                <a:gd name="connsiteX5-43" fmla="*/ 1514474 w 1514474"/>
                <a:gd name="connsiteY5-44" fmla="*/ 0 h 1514474"/>
                <a:gd name="connsiteX6-45" fmla="*/ 1514474 w 1514474"/>
                <a:gd name="connsiteY6-46" fmla="*/ 243604 h 1514474"/>
                <a:gd name="connsiteX0-47" fmla="*/ 1514474 w 1514474"/>
                <a:gd name="connsiteY0-48" fmla="*/ 1268614 h 1514474"/>
                <a:gd name="connsiteX1-49" fmla="*/ 1514474 w 1514474"/>
                <a:gd name="connsiteY1-50" fmla="*/ 1514474 h 1514474"/>
                <a:gd name="connsiteX2-51" fmla="*/ 0 w 1514474"/>
                <a:gd name="connsiteY2-52" fmla="*/ 1514474 h 1514474"/>
                <a:gd name="connsiteX3-53" fmla="*/ 0 w 1514474"/>
                <a:gd name="connsiteY3-54" fmla="*/ 0 h 1514474"/>
                <a:gd name="connsiteX4-55" fmla="*/ 1514474 w 1514474"/>
                <a:gd name="connsiteY4-56" fmla="*/ 0 h 1514474"/>
                <a:gd name="connsiteX5-57" fmla="*/ 1514474 w 1514474"/>
                <a:gd name="connsiteY5-58" fmla="*/ 243604 h 1514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514474" h="1514474">
                  <a:moveTo>
                    <a:pt x="1514474" y="1268614"/>
                  </a:moveTo>
                  <a:lnTo>
                    <a:pt x="1514474" y="1514474"/>
                  </a:lnTo>
                  <a:lnTo>
                    <a:pt x="0" y="1514474"/>
                  </a:lnTo>
                  <a:lnTo>
                    <a:pt x="0" y="0"/>
                  </a:lnTo>
                  <a:lnTo>
                    <a:pt x="1514474" y="0"/>
                  </a:lnTo>
                  <a:lnTo>
                    <a:pt x="1514474" y="243604"/>
                  </a:lnTo>
                </a:path>
              </a:pathLst>
            </a:custGeom>
            <a:noFill/>
            <a:ln w="19050">
              <a:solidFill>
                <a:srgbClr val="EE8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custDataLst>
                <p:tags r:id="rId2"/>
              </p:custDataLst>
            </p:nvPr>
          </p:nvSpPr>
          <p:spPr>
            <a:xfrm>
              <a:off x="1889" y="4068"/>
              <a:ext cx="6663" cy="3019"/>
            </a:xfrm>
            <a:prstGeom prst="rect">
              <a:avLst/>
            </a:prstGeom>
            <a:noFill/>
          </p:spPr>
          <p:txBody>
            <a:bodyPr wrap="square" rtlCol="0" anchor="ctr" anchorCtr="0">
              <a:noAutofit/>
            </a:bodyPr>
            <a:p>
              <a:pPr marL="0" indent="0" algn="l">
                <a:lnSpc>
                  <a:spcPct val="100000"/>
                </a:lnSpc>
                <a:spcBef>
                  <a:spcPts val="0"/>
                </a:spcBef>
                <a:spcAft>
                  <a:spcPts val="0"/>
                </a:spcAft>
                <a:buSzPct val="100000"/>
                <a:buNone/>
              </a:pPr>
              <a:r>
                <a:rPr lang="zh-CN" altLang="en-US" sz="4400" b="1" spc="140">
                  <a:solidFill>
                    <a:srgbClr val="EE833A"/>
                  </a:solidFill>
                  <a:latin typeface="Arial" panose="020B0604020202020204" pitchFamily="34" charset="0"/>
                  <a:ea typeface="微软雅黑" panose="020B0503020204020204" charset="-122"/>
                </a:rPr>
                <a:t>感谢聆听</a:t>
              </a:r>
              <a:br>
                <a:rPr lang="zh-CN" altLang="en-US" sz="4400" b="1" spc="140">
                  <a:solidFill>
                    <a:srgbClr val="EE833A"/>
                  </a:solidFill>
                  <a:latin typeface="Arial" panose="020B0604020202020204" pitchFamily="34" charset="0"/>
                  <a:ea typeface="微软雅黑" panose="020B0503020204020204" charset="-122"/>
                </a:rPr>
              </a:br>
              <a:r>
                <a:rPr lang="zh-CN" altLang="en-US" sz="4400" b="1" spc="140">
                  <a:solidFill>
                    <a:srgbClr val="EE833A"/>
                  </a:solidFill>
                  <a:latin typeface="Arial" panose="020B0604020202020204" pitchFamily="34" charset="0"/>
                  <a:ea typeface="微软雅黑" panose="020B0503020204020204" charset="-122"/>
                </a:rPr>
                <a:t>敬请批评指正</a:t>
              </a:r>
              <a:endParaRPr lang="zh-CN" altLang="en-US" sz="4400" b="1" spc="140">
                <a:solidFill>
                  <a:srgbClr val="EE833A"/>
                </a:solidFill>
                <a:latin typeface="Arial" panose="020B0604020202020204" pitchFamily="34" charset="0"/>
                <a:ea typeface="微软雅黑" panose="020B0503020204020204" charset="-122"/>
              </a:endParaRPr>
            </a:p>
          </p:txBody>
        </p:sp>
      </p:grpSp>
      <p:grpSp>
        <p:nvGrpSpPr>
          <p:cNvPr id="6" name="组合 5"/>
          <p:cNvGrpSpPr/>
          <p:nvPr/>
        </p:nvGrpSpPr>
        <p:grpSpPr>
          <a:xfrm>
            <a:off x="4944110" y="1556385"/>
            <a:ext cx="6316980" cy="3243580"/>
            <a:chOff x="7673" y="2565"/>
            <a:chExt cx="9948" cy="5108"/>
          </a:xfrm>
          <a:effectLst>
            <a:outerShdw blurRad="50800" dist="38100" dir="2700000" algn="tl" rotWithShape="0">
              <a:prstClr val="black">
                <a:alpha val="40000"/>
              </a:prstClr>
            </a:outerShdw>
          </a:effectLst>
        </p:grpSpPr>
        <p:pic>
          <p:nvPicPr>
            <p:cNvPr id="2" name="图片 1" descr="af1fadc43631d9d1192b4e1e73f16c73.jpg"/>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73" y="2565"/>
              <a:ext cx="9949" cy="5108"/>
            </a:xfrm>
            <a:prstGeom prst="rect">
              <a:avLst/>
            </a:prstGeom>
          </p:spPr>
        </p:pic>
        <p:sp>
          <p:nvSpPr>
            <p:cNvPr id="5" name="TextBox 27"/>
            <p:cNvSpPr txBox="1">
              <a:spLocks noChangeArrowheads="1"/>
            </p:cNvSpPr>
            <p:nvPr/>
          </p:nvSpPr>
          <p:spPr bwMode="auto">
            <a:xfrm>
              <a:off x="10805" y="4266"/>
              <a:ext cx="3684" cy="727"/>
            </a:xfrm>
            <a:prstGeom prst="rect">
              <a:avLst/>
            </a:prstGeom>
            <a:solidFill>
              <a:schemeClr val="bg1"/>
            </a:solidFill>
            <a:ln>
              <a:noFill/>
            </a:ln>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r>
                <a:rPr lang="zh-CN" altLang="en-US" sz="2400" dirty="0" smtClean="0">
                  <a:solidFill>
                    <a:srgbClr val="7EC7D0"/>
                  </a:solidFill>
                  <a:latin typeface="微软雅黑" panose="020B0503020204020204" charset="-122"/>
                  <a:ea typeface="微软雅黑" panose="020B0503020204020204" charset="-122"/>
                  <a:cs typeface="微软雅黑" panose="020B0503020204020204" charset="-122"/>
                  <a:sym typeface="+mn-lt"/>
                </a:rPr>
                <a:t>儿童要用儿童药</a:t>
              </a:r>
              <a:endParaRPr lang="en-US" altLang="zh-CN" sz="2400" dirty="0">
                <a:solidFill>
                  <a:srgbClr val="7EC7D0"/>
                </a:solidFill>
                <a:latin typeface="微软雅黑" panose="020B0503020204020204" charset="-122"/>
                <a:ea typeface="微软雅黑" panose="020B0503020204020204" charset="-122"/>
                <a:cs typeface="微软雅黑" panose="020B0503020204020204" charset="-122"/>
                <a:sym typeface="+mn-lt"/>
              </a:endParaRPr>
            </a:p>
          </p:txBody>
        </p:sp>
      </p:grpSp>
    </p:spTree>
    <p:custDataLst>
      <p:tags r:id="rId5"/>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2720"/>
  <p:tag name="KSO_WM_UNIT_TYPE" val="i"/>
  <p:tag name="KSO_WM_UNIT_INDEX" val="1"/>
  <p:tag name="KSO_WM_UNIT_ID" val="chip20222720_18*i*1"/>
  <p:tag name="KSO_WM_BEAUTIFY_FLAG" val="#wm#"/>
  <p:tag name="KSO_WM_TAG_VERSION" val="1.0"/>
  <p:tag name="KSO_WM_CHIP_GROUPID" val="62941ecadb924c3ee3989a48"/>
  <p:tag name="KSO_WM_CHIP_XID" val="6294299bdb924c3ee3995c01"/>
  <p:tag name="KSO_WM_UNIT_DEC_AREA_ID" val="7ddddb34bcd042fe964b367f442cc36d"/>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ed94a3094b146c38c8d89dfd8a45dab"/>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2720_1*i*1"/>
  <p:tag name="KSO_WM_TEMPLATE_CATEGORY" val="custom"/>
  <p:tag name="KSO_WM_TEMPLATE_INDEX" val="20222720"/>
  <p:tag name="KSO_WM_UNIT_LAYERLEVEL" val="1"/>
  <p:tag name="KSO_WM_TAG_VERSION" val="1.0"/>
  <p:tag name="KSO_WM_BEAUTIFY_FLAG" val="#wm#"/>
  <p:tag name="KSO_WM_UNIT_BLOCK" val="0"/>
  <p:tag name="KSO_WM_UNIT_SM_LIMIT_TYPE" val="3"/>
  <p:tag name="KSO_WM_UNIT_DEC_AREA_ID" val="d04128edb11e42f09c6a5bf04bd6fe38"/>
  <p:tag name="KSO_WM_UNIT_DECORATE_INFO" val="{&quot;DecorateInfoH&quot;:{&quot;IsAbs&quot;:true},&quot;DecorateInfoW&quot;:{&quot;IsAbs&quot;:false},&quot;DecorateInfoX&quot;:{&quot;IsAbs&quot;:true,&quot;Pos&quot;:0},&quot;DecorateInfoY&quot;:{&quot;IsAbs&quot;:true,&quot;Pos&quot;:0},&quot;ReferentInfo&quot;:{&quot;Id&quot;:&quot;bd4556b4045c4a6a8ddfff616dd15737&quot;,&quot;X&quot;:{&quot;Pos&quot;:0},&quot;Y&quot;:{&quot;Pos&quot;:2}},&quot;whChangeMode&quot;:0}"/>
  <p:tag name="KSO_WM_CHIP_GROUPID" val="614aa4bf1e630cfd8f114e1e"/>
  <p:tag name="KSO_WM_CHIP_XID" val="614aa4bf1e630cfd8f114e1f"/>
  <p:tag name="KSO_WM_CHIP_FILLAREA_FILL_RULE" val="{&quot;fill_align&quot;:&quot;lm&quot;,&quot;fill_mode&quot;:&quot;adaptive&quot;,&quot;sacle_strategy&quot;:&quot;smart&quot;}"/>
  <p:tag name="KSO_WM_UNIT_DEC_SUPPORTCHANGEPIC" val="0"/>
  <p:tag name="KSO_WM_UNIT_DEC_CHANGEPICRESERVED" val="0"/>
  <p:tag name="KSO_WM_ASSEMBLE_CHIP_INDEX" val="78d8a0cf97484a6e88674a8f41521bed"/>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 name="KSO_WM_UNIT_VALUE" val="68"/>
  <p:tag name="KSO_WM_TEMPLATE_ASSEMBLE_XID" val="62a706ba7459d9b06304dead"/>
  <p:tag name="KSO_WM_TEMPLATE_ASSEMBLE_GROUPID" val="62941ecadb924c3ee3989a48"/>
</p:tagLst>
</file>

<file path=ppt/tags/tag10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48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2d"/>
</p:tagLst>
</file>

<file path=ppt/tags/tag107.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ef7be8fd006492c9b1398764669c00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896afca233a435ba585d0a5d69eb270"/>
  <p:tag name="KSO_WM_SLIDE_BACKGROUND_TYPE" val="topBottom"/>
</p:tagLst>
</file>

<file path=ppt/tags/tag10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ISCONTENTSTITLE" val="0"/>
  <p:tag name="KSO_WM_UNIT_ISNUMDGMTITLE" val="0"/>
  <p:tag name="KSO_WM_UNIT_PRESET_TEXT" val="简约风企业培训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2720_1*a*1"/>
  <p:tag name="KSO_WM_TEMPLATE_CATEGORY" val="custom"/>
  <p:tag name="KSO_WM_TEMPLATE_INDEX" val="20222720"/>
  <p:tag name="KSO_WM_UNIT_LAYERLEVEL" val="1"/>
  <p:tag name="KSO_WM_TAG_VERSION" val="1.0"/>
  <p:tag name="KSO_WM_BEAUTIFY_FLAG" val="#wm#"/>
  <p:tag name="KSO_WM_UNIT_DEFAULT_FONT" val="48;60;2"/>
  <p:tag name="KSO_WM_UNIT_BLOCK" val="0"/>
  <p:tag name="KSO_WM_UNIT_DEC_AREA_ID" val="bd4556b4045c4a6a8ddfff616dd15737"/>
  <p:tag name="KSO_WM_CHIP_GROUPID" val="614aa4bf1e630cfd8f114e1e"/>
  <p:tag name="KSO_WM_CHIP_XID" val="614aa4bf1e630cfd8f114e1f"/>
  <p:tag name="KSO_WM_CHIP_FILLAREA_FILL_RULE" val="{&quot;fill_align&quot;:&quot;lm&quot;,&quot;fill_mode&quot;:&quot;adaptive&quot;,&quot;sacle_strategy&quot;:&quot;smart&quot;}"/>
  <p:tag name="KSO_WM_ASSEMBLE_CHIP_INDEX" val="78d8a0cf97484a6e88674a8f41521bed"/>
  <p:tag name="KSO_WM_UNIT_TEXT_FILL_FORE_SCHEMECOLOR_INDEX_BRIGHTNESS" val="0.15"/>
  <p:tag name="KSO_WM_UNIT_TEXT_FILL_FORE_SCHEMECOLOR_INDEX" val="13"/>
  <p:tag name="KSO_WM_UNIT_TEXT_FILL_TYPE" val="1"/>
  <p:tag name="KSO_WM_TEMPLATE_ASSEMBLE_XID" val="62a706ba7459d9b06304dead"/>
  <p:tag name="KSO_WM_TEMPLATE_ASSEMBLE_GROUPID" val="62941ecadb924c3ee3989a48"/>
</p:tagLst>
</file>

<file path=ppt/tags/tag11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48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2e"/>
</p:tagLst>
</file>

<file path=ppt/tags/tag115.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eec837b632a54689985cbc395e25162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3ec972a037d4171ad525c6399040f4e"/>
  <p:tag name="KSO_WM_SLIDE_BACKGROUND_TYPE" val="bottomTop"/>
</p:tagLst>
</file>

<file path=ppt/tags/tag11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PRESET_TEXT" val="单击此处添加文本具体内容，简明扼要地阐述你的观点。单击此处添加正文，文字是您思想的提炼，请尽量言简意赅的阐述观点。"/>
  <p:tag name="KSO_WM_UNIT_NOCLEAR" val="0"/>
  <p:tag name="KSO_WM_UNIT_VALUE" val="74"/>
  <p:tag name="KSO_WM_UNIT_HIGHLIGHT" val="0"/>
  <p:tag name="KSO_WM_UNIT_COMPATIBLE" val="0"/>
  <p:tag name="KSO_WM_UNIT_DIAGRAM_ISNUMVISUAL" val="0"/>
  <p:tag name="KSO_WM_UNIT_DIAGRAM_ISREFERUNIT" val="0"/>
  <p:tag name="KSO_WM_UNIT_TYPE" val="b"/>
  <p:tag name="KSO_WM_UNIT_INDEX" val="1"/>
  <p:tag name="KSO_WM_UNIT_ID" val="custom20222720_1*b*1"/>
  <p:tag name="KSO_WM_TEMPLATE_CATEGORY" val="custom"/>
  <p:tag name="KSO_WM_TEMPLATE_INDEX" val="20222720"/>
  <p:tag name="KSO_WM_UNIT_LAYERLEVEL" val="1"/>
  <p:tag name="KSO_WM_TAG_VERSION" val="1.0"/>
  <p:tag name="KSO_WM_BEAUTIFY_FLAG" val="#wm#"/>
  <p:tag name="KSO_WM_UNIT_DEFAULT_FONT" val="12;14;2"/>
  <p:tag name="KSO_WM_UNIT_BLOCK" val="0"/>
  <p:tag name="KSO_WM_UNIT_DEC_AREA_ID" val="652dc962638b495e9fc7b7cee99d49e9"/>
  <p:tag name="KSO_WM_UNIT_ISCONTENTSTITLE" val="0"/>
  <p:tag name="KSO_WM_UNIT_ISNUMDGMTITLE" val="0"/>
  <p:tag name="KSO_WM_CHIP_GROUPID" val="614aa4bf1e630cfd8f114e1e"/>
  <p:tag name="KSO_WM_CHIP_XID" val="614aa4bf1e630cfd8f114e1f"/>
  <p:tag name="KSO_WM_CHIP_FILLAREA_FILL_RULE" val="{&quot;fill_align&quot;:&quot;lm&quot;,&quot;fill_mode&quot;:&quot;adaptive&quot;,&quot;sacle_strategy&quot;:&quot;smart&quot;}"/>
  <p:tag name="KSO_WM_ASSEMBLE_CHIP_INDEX" val="78d8a0cf97484a6e88674a8f41521bed"/>
  <p:tag name="KSO_WM_UNIT_TEXT_FILL_FORE_SCHEMECOLOR_INDEX_BRIGHTNESS" val="0.5"/>
  <p:tag name="KSO_WM_UNIT_TEXT_FILL_FORE_SCHEMECOLOR_INDEX" val="13"/>
  <p:tag name="KSO_WM_UNIT_TEXT_FILL_TYPE" val="1"/>
  <p:tag name="KSO_WM_TEMPLATE_ASSEMBLE_XID" val="62a706ba7459d9b06304dead"/>
  <p:tag name="KSO_WM_TEMPLATE_ASSEMBLE_GROUPID" val="62941ecadb924c3ee3989a48"/>
</p:tagLst>
</file>

<file path=ppt/tags/tag12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48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2f"/>
</p:tagLst>
</file>

<file path=ppt/tags/tag123.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b7e34c9db05d4f6f88ff06f15ac2979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78c13f9d3f9433e83cbe63feb98eda2"/>
  <p:tag name="KSO_WM_SLIDE_BACKGROUND_TYPE" val="navigation"/>
</p:tagLst>
</file>

<file path=ppt/tags/tag12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SUBTYPE" val="b"/>
  <p:tag name="KSO_WM_UNIT_PRESET_TEXT" val="演讲人姓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2720_1*f*1"/>
  <p:tag name="KSO_WM_TEMPLATE_CATEGORY" val="custom"/>
  <p:tag name="KSO_WM_TEMPLATE_INDEX" val="20222720"/>
  <p:tag name="KSO_WM_UNIT_LAYERLEVEL" val="1"/>
  <p:tag name="KSO_WM_TAG_VERSION" val="1.0"/>
  <p:tag name="KSO_WM_BEAUTIFY_FLAG" val="#wm#"/>
  <p:tag name="KSO_WM_UNIT_VALUE" val="22"/>
  <p:tag name="KSO_WM_UNIT_BLOCK" val="0"/>
  <p:tag name="KSO_WM_UNIT_DEC_AREA_ID" val="c52174f6a14c407cb5791d0e32723c0c"/>
  <p:tag name="KSO_WM_CHIP_GROUPID" val="614aa4bf1e630cfd8f114e1e"/>
  <p:tag name="KSO_WM_CHIP_XID" val="614aa4bf1e630cfd8f114e1f"/>
  <p:tag name="KSO_WM_CHIP_FILLAREA_FILL_RULE" val="{&quot;fill_align&quot;:&quot;lm&quot;,&quot;fill_mode&quot;:&quot;adaptive&quot;,&quot;sacle_strategy&quot;:&quot;smart&quot;}"/>
  <p:tag name="KSO_WM_ASSEMBLE_CHIP_INDEX" val="78d8a0cf97484a6e88674a8f41521bed"/>
  <p:tag name="KSO_WM_UNIT_TEXT_FILL_FORE_SCHEMECOLOR_INDEX_BRIGHTNESS" val="0"/>
  <p:tag name="KSO_WM_UNIT_TEXT_FILL_FORE_SCHEMECOLOR_INDEX" val="14"/>
  <p:tag name="KSO_WM_UNIT_TEXT_FILL_TYPE" val="1"/>
  <p:tag name="KSO_WM_TEMPLATE_ASSEMBLE_XID" val="62a706ba7459d9b06304dead"/>
  <p:tag name="KSO_WM_TEMPLATE_ASSEMBLE_GROUPID" val="62941ecadb924c3ee3989a48"/>
</p:tagLst>
</file>

<file path=ppt/tags/tag13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05e88d437010498c9ce3b03b40c8c37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f3d9a896774289b54d49078c3ca7ba"/>
  <p:tag name="KSO_WM_SLIDE_BACKGROUND_TYPE" val="belt"/>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48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30"/>
</p:tagLst>
</file>

<file path=ppt/tags/tag13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720"/>
</p:tagLst>
</file>

<file path=ppt/tags/tag14.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720"/>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BEAUTIFY_FLAG" val="#wm#"/>
  <p:tag name="KSO_WM_TAG_VERSION" val="1.0"/>
  <p:tag name="KSO_WM_TEMPLATE_CATEGORY" val="custom"/>
  <p:tag name="KSO_WM_TEMPLATE_INDEX" val="20222720"/>
  <p:tag name="KSO_WM_CHIP_COLORING" val="1"/>
</p:tagLst>
</file>

<file path=ppt/tags/tag145.xml><?xml version="1.0" encoding="utf-8"?>
<p:tagLst xmlns:p="http://schemas.openxmlformats.org/presentationml/2006/main">
  <p:tag name="KSO_WM_UNIT_BLOCK" val="0"/>
  <p:tag name="KSO_WM_UNIT_DEC_AREA_ID" val="106b7e9729914ee49f94895e90353996"/>
  <p:tag name="KSO_WM_UNIT_HIGHLIGHT" val="0"/>
  <p:tag name="KSO_WM_UNIT_COMPATIBLE" val="0"/>
  <p:tag name="KSO_WM_UNIT_DIAGRAM_ISNUMVISUAL" val="0"/>
  <p:tag name="KSO_WM_UNIT_DIAGRAM_ISREFERUNIT" val="0"/>
  <p:tag name="KSO_WM_UNIT_ID" val="chip20221951_1**"/>
  <p:tag name="KSO_WM_TEMPLATE_CATEGORY" val="chip"/>
  <p:tag name="KSO_WM_TEMPLATE_INDEX" val="20221951"/>
  <p:tag name="KSO_WM_UNIT_LAYERLEVEL" val="1"/>
  <p:tag name="KSO_WM_TAG_VERSION" val="1.0"/>
  <p:tag name="KSO_WM_BEAUTIFY_FLAG" val="#wm#"/>
  <p:tag name="KSO_WM_CHIP_GROUPID" val="624cf3c98c72ca61f790a236"/>
  <p:tag name="KSO_WM_CHIP_XID" val="624cf3c98c72ca61f790a235"/>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DEFAULT_FONT" val="40;44;2"/>
  <p:tag name="KSO_WM_UNIT_BLOCK" val="0"/>
  <p:tag name="KSO_WM_UNIT_DEC_AREA_ID" val="9229b3138db84142a92588d5e5db3807"/>
  <p:tag name="KSO_WM_UNIT_ISCONTENTSTITLE" val="0"/>
  <p:tag name="KSO_WM_UNIT_ISNUMDGM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hip20221951_1*a*1"/>
  <p:tag name="KSO_WM_TEMPLATE_CATEGORY" val="chip"/>
  <p:tag name="KSO_WM_TEMPLATE_INDEX" val="20221951"/>
  <p:tag name="KSO_WM_UNIT_LAYERLEVEL" val="1"/>
  <p:tag name="KSO_WM_TAG_VERSION" val="1.0"/>
  <p:tag name="KSO_WM_BEAUTIFY_FLAG" val="#wm#"/>
  <p:tag name="KSO_WM_CHIP_GROUPID" val="624cf3c98c72ca61f790a236"/>
  <p:tag name="KSO_WM_CHIP_XID" val="624cf3c98c72ca61f790a235"/>
</p:tagLst>
</file>

<file path=ppt/tags/tag147.xml><?xml version="1.0" encoding="utf-8"?>
<p:tagLst xmlns:p="http://schemas.openxmlformats.org/presentationml/2006/main">
  <p:tag name="KSO_WM_UNIT_PLACING_PICTURE_USER_VIEWPORT" val="{&quot;height&quot;:5551,&quot;width&quot;:10813}"/>
</p:tagLst>
</file>

<file path=ppt/tags/tag148.xml><?xml version="1.0" encoding="utf-8"?>
<p:tagLst xmlns:p="http://schemas.openxmlformats.org/presentationml/2006/main">
  <p:tag name="KSO_WM_BEAUTIFY_FLAG" val="#wm#"/>
  <p:tag name="KSO_WM_TEMPLATE_CATEGORY" val="custom"/>
  <p:tag name="KSO_WM_TEMPLATE_INDEX" val="20222720"/>
  <p:tag name="KSO_WM_SLIDE_ID" val="custom20222720_17"/>
  <p:tag name="KSO_WM_TEMPLATE_SUBCATEGORY" val="21"/>
  <p:tag name="KSO_WM_TEMPLATE_MASTER_TYPE" val="1"/>
  <p:tag name="KSO_WM_TEMPLATE_COLOR_TYPE" val="1"/>
  <p:tag name="KSO_WM_SLIDE_ITEM_CNT" val="0"/>
  <p:tag name="KSO_WM_SLIDE_INDEX" val="17"/>
  <p:tag name="KSO_WM_TAG_VERSION" val="1.0"/>
  <p:tag name="KSO_WM_SLIDE_LAYOUT" val="a_f"/>
  <p:tag name="KSO_WM_SLIDE_LAYOUT_CNT" val="1_2"/>
  <p:tag name="KSO_WM_CHIP_INFOS" val="{&quot;type&quot;:0,&quot;layout_type&quot;:&quot;1_NF_LC_7&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a9d9b1e630cfd8f114d27"/>
  <p:tag name="KSO_WM_CHIP_FILLPROP" val="[[{&quot;text_align&quot;:&quot;lm&quot;,&quot;text_direction&quot;:&quot;horizontal&quot;,&quot;support_big_font&quot;:false,&quot;picture_toward&quot;:0,&quot;picture_dockside&quot;:[],&quot;fill_id&quot;:&quot;3b50f7cce9dd429da8d2fb599840cb10&quot;,&quot;fill_align&quot;:&quot;lm&quot;,&quot;chip_types&quot;:[&quot;diagram&quot;,&quot;header&quot;]}],[{&quot;text_align&quot;:&quot;rm&quot;,&quot;text_direction&quot;:&quot;horizontal&quot;,&quot;support_big_font&quot;:false,&quot;picture_toward&quot;:0,&quot;picture_dockside&quot;:[],&quot;fill_id&quot;:&quot;3b50f7cce9dd429da8d2fb599840cb10&quot;,&quot;fill_align&quot;:&quot;rb&quot;,&quot;chip_types&quot;:[&quot;header&quot;]}],[{&quot;text_align&quot;:&quot;rm&quot;,&quot;text_direction&quot;:&quot;horizontal&quot;,&quot;support_big_font&quot;:false,&quot;picture_toward&quot;:0,&quot;picture_dockside&quot;:[],&quot;fill_id&quot;:&quot;3b50f7cce9dd429da8d2fb599840cb10&quot;,&quot;fill_align&quot;:&quot;rt&quot;,&quot;chip_types&quot;:[&quot;header&quot;]}],[{&quot;text_align&quot;:&quot;rm&quot;,&quot;text_direction&quot;:&quot;horizontal&quot;,&quot;support_big_font&quot;:false,&quot;picture_toward&quot;:0,&quot;picture_dockside&quot;:[],&quot;fill_id&quot;:&quot;3b50f7cce9dd429da8d2fb599840cb10&quot;,&quot;fill_align&quot;:&quot;rm&quot;,&quot;chip_types&quot;:[&quot;header&quot;]}],[{&quot;text_align&quot;:&quot;lm&quot;,&quot;text_direction&quot;:&quot;horizontal&quot;,&quot;support_big_font&quot;:false,&quot;picture_toward&quot;:0,&quot;picture_dockside&quot;:[],&quot;fill_id&quot;:&quot;3b50f7cce9dd429da8d2fb599840cb10&quot;,&quot;fill_align&quot;:&quot;lt&quot;,&quot;chip_types&quot;:[&quot;header&quot;]}],[{&quot;text_align&quot;:&quot;cm&quot;,&quot;text_direction&quot;:&quot;horizontal&quot;,&quot;support_big_font&quot;:false,&quot;picture_toward&quot;:0,&quot;picture_dockside&quot;:[],&quot;fill_id&quot;:&quot;3b50f7cce9dd429da8d2fb599840cb10&quot;,&quot;fill_align&quot;:&quot;lt&quot;,&quot;chip_types&quot;:[&quot;header&quot;]}],[{&quot;text_align&quot;:&quot;lm&quot;,&quot;text_direction&quot;:&quot;horizontal&quot;,&quot;support_big_font&quot;:false,&quot;picture_toward&quot;:0,&quot;picture_dockside&quot;:[],&quot;fill_id&quot;:&quot;3b50f7cce9dd429da8d2fb599840cb10&quot;,&quot;fill_align&quot;:&quot;lb&quot;,&quot;chip_types&quot;:[&quot;header&quot;]}],[{&quot;text_align&quot;:&quot;cm&quot;,&quot;text_direction&quot;:&quot;horizontal&quot;,&quot;support_big_font&quot;:false,&quot;picture_toward&quot;:0,&quot;picture_dockside&quot;:[],&quot;fill_id&quot;:&quot;3b50f7cce9dd429da8d2fb599840cb10&quot;,&quot;fill_align&quot;:&quot;lb&quot;,&quot;chip_types&quot;:[&quot;header&quot;]}],[{&quot;text_align&quot;:&quot;lm&quot;,&quot;text_direction&quot;:&quot;horizontal&quot;,&quot;support_big_font&quot;:false,&quot;picture_toward&quot;:0,&quot;picture_dockside&quot;:[],&quot;fill_id&quot;:&quot;3b50f7cce9dd429da8d2fb599840cb10&quot;,&quot;fill_align&quot;:&quot;lm&quot;,&quot;chip_types&quot;:[&quot;header&quot;]}],[{&quot;text_align&quot;:&quot;cm&quot;,&quot;text_direction&quot;:&quot;horizontal&quot;,&quot;support_big_font&quot;:false,&quot;picture_toward&quot;:0,&quot;picture_dockside&quot;:[],&quot;fill_id&quot;:&quot;3b50f7cce9dd429da8d2fb599840cb10&quot;,&quot;fill_align&quot;:&quot;lm&quot;,&quot;chip_types&quot;:[&quot;header&quot;]}],[{&quot;text_align&quot;:&quot;cm&quot;,&quot;text_direction&quot;:&quot;horizontal&quot;,&quot;support_big_font&quot;:false,&quot;picture_toward&quot;:0,&quot;picture_dockside&quot;:[],&quot;fill_id&quot;:&quot;3b50f7cce9dd429da8d2fb599840cb10&quot;,&quot;fill_align&quot;:&quot;cm&quot;,&quot;chip_types&quot;:[&quot;header&quot;]}],[{&quot;text_align&quot;:&quot;lm&quot;,&quot;text_direction&quot;:&quot;horizontal&quot;,&quot;support_big_font&quot;:false,&quot;picture_toward&quot;:0,&quot;picture_dockside&quot;:[],&quot;fill_id&quot;:&quot;3b50f7cce9dd429da8d2fb599840cb10&quot;,&quot;fill_align&quot;:&quot;cm&quot;,&quot;chip_types&quot;:[&quot;header&quot;]}],[{&quot;text_align&quot;:&quot;cm&quot;,&quot;text_direction&quot;:&quot;horizontal&quot;,&quot;support_big_font&quot;:false,&quot;picture_toward&quot;:0,&quot;picture_dockside&quot;:[],&quot;fill_id&quot;:&quot;3b50f7cce9dd429da8d2fb599840cb10&quot;,&quot;fill_align&quot;:&quot;ct&quot;,&quot;chip_types&quot;:[&quot;header&quot;]}],[{&quot;text_align&quot;:&quot;lm&quot;,&quot;text_direction&quot;:&quot;horizontal&quot;,&quot;support_big_font&quot;:false,&quot;picture_toward&quot;:0,&quot;picture_dockside&quot;:[],&quot;fill_id&quot;:&quot;3b50f7cce9dd429da8d2fb599840cb10&quot;,&quot;fill_align&quot;:&quot;ct&quot;,&quot;chip_types&quot;:[&quot;header&quot;]}],[{&quot;text_align&quot;:&quot;cm&quot;,&quot;text_direction&quot;:&quot;horizontal&quot;,&quot;support_big_font&quot;:false,&quot;picture_toward&quot;:0,&quot;picture_dockside&quot;:[],&quot;fill_id&quot;:&quot;3b50f7cce9dd429da8d2fb599840cb10&quot;,&quot;fill_align&quot;:&quot;cb&quot;,&quot;chip_types&quot;:[&quot;header&quot;]}],[{&quot;text_align&quot;:&quot;lm&quot;,&quot;text_direction&quot;:&quot;horizontal&quot;,&quot;support_big_font&quot;:false,&quot;picture_toward&quot;:0,&quot;picture_dockside&quot;:[],&quot;fill_id&quot;:&quot;3b50f7cce9dd429da8d2fb599840cb10&quot;,&quot;fill_align&quot;:&quot;cb&quot;,&quot;chip_types&quot;:[&quot;header&quot;]}]]"/>
  <p:tag name="KSO_WM_CHIP_DECFILLPROP" val="[]"/>
  <p:tag name="KSO_WM_CHIP_GROUPID" val="614a9d9b1e630cfd8f114d26"/>
  <p:tag name="KSO_WM_SLIDE_LAYOUT_INFO" val="{&quot;id&quot;:&quot;2022-06-13T17:43:28&quot;,&quot;margin&quot;:{&quot;bottom&quot;:3.568347454071045,&quot;left&quot;:1.502833366394043,&quot;right&quot;:14.313993453979492,&quot;top&quot;:5.378483295440674},&quot;type&quot;:0}"/>
  <p:tag name="KSO_WM_SLIDE_BK_DARK_LIGHT" val="2"/>
  <p:tag name="KSO_WM_SLIDE_BACKGROUND_TYPE" val="general"/>
  <p:tag name="KSO_WM_SLIDE_SUPPORT_FEATURE_TYPE" val="0"/>
  <p:tag name="KSO_WM_SLIDE_TYPE" val="endPage"/>
  <p:tag name="KSO_WM_CHIP_COLORING" val="1"/>
  <p:tag name="KSO_WM_SLIDE_SUBTYPE" val="pureTxt"/>
  <p:tag name="KSO_WM_TEMPLATE_ASSEMBLE_XID" val="62a706bb7459d9b06304dfef"/>
  <p:tag name="KSO_WM_TEMPLATE_ASSEMBLE_GROUPID" val="62941ecadb924c3ee3989a48"/>
</p:tagLst>
</file>

<file path=ppt/tags/tag149.xml><?xml version="1.0" encoding="utf-8"?>
<p:tagLst xmlns:p="http://schemas.openxmlformats.org/presentationml/2006/main">
  <p:tag name="KSO_WPP_MARK_KEY" val="f6b077b5-693e-4e4c-ba61-980f3fa83621"/>
  <p:tag name="COMMONDATA" val="eyJoZGlkIjoiZjBjNzc5YjFjNGQ5MWRhM2M3Yzc0OTEwZjZlODJiM2IifQ=="/>
  <p:tag name="commondata" val="eyJoZGlkIjoiYjc1YTg4MDNjODhlYTk3ZDNlNzc5MjM3Zjc1NjAyMmUifQ=="/>
  <p:tag name="resource_record_key" val="{&quot;65&quot;:[20222720],&quot;8&quot;:[20476349]}"/>
</p:tagLst>
</file>

<file path=ppt/tags/tag15.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20*i*1"/>
  <p:tag name="KSO_WM_BEAUTIFY_FLAG" val="#wm#"/>
  <p:tag name="KSO_WM_TAG_VERSION" val="1.0"/>
  <p:tag name="KSO_WM_CHIP_GROUPID" val="62941ecadb924c3ee3989a48"/>
  <p:tag name="KSO_WM_CHIP_XID" val="6294299bdb924c3ee3995b47"/>
  <p:tag name="KSO_WM_UNIT_DEC_AREA_ID" val="b1d67f68938b42a6ad26a7c837926e06"/>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6cd9619c27a8406d973756aa1c0f0782"/>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SUBTYPE" val="v"/>
  <p:tag name="KSO_WM_TEMPLATE_CATEGORY" val="chip"/>
  <p:tag name="KSO_WM_TEMPLATE_INDEX" val="20222720"/>
  <p:tag name="KSO_WM_UNIT_TYPE" val="i"/>
  <p:tag name="KSO_WM_UNIT_INDEX" val="1"/>
  <p:tag name="KSO_WM_UNIT_ID" val="chip20222720_2*i*1"/>
  <p:tag name="KSO_WM_BEAUTIFY_FLAG" val="#wm#"/>
  <p:tag name="KSO_WM_TAG_VERSION" val="1.0"/>
  <p:tag name="KSO_WM_CHIP_GROUPID" val="62941ecadb924c3ee3989a48"/>
  <p:tag name="KSO_WM_CHIP_XID" val="6294299bdb924c3ee3995a8f"/>
  <p:tag name="KSO_WM_UNIT_DEC_AREA_ID" val="dd2f0d802d3e4dfe86fb6dee5760ddb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7ca640818014a9c8303671d7dac1598"/>
</p:tagLst>
</file>

<file path=ppt/tags/tag22.xml><?xml version="1.0" encoding="utf-8"?>
<p:tagLst xmlns:p="http://schemas.openxmlformats.org/presentationml/2006/main">
  <p:tag name="KSO_WM_UNIT_SUBTYPE" val="v"/>
  <p:tag name="KSO_WM_TEMPLATE_CATEGORY" val="chip"/>
  <p:tag name="KSO_WM_TEMPLATE_INDEX" val="20222720"/>
  <p:tag name="KSO_WM_UNIT_TYPE" val="i"/>
  <p:tag name="KSO_WM_UNIT_INDEX" val="2"/>
  <p:tag name="KSO_WM_UNIT_ID" val="chip20222720_2*i*2"/>
  <p:tag name="KSO_WM_BEAUTIFY_FLAG" val="#wm#"/>
  <p:tag name="KSO_WM_TAG_VERSION" val="1.0"/>
  <p:tag name="KSO_WM_CHIP_GROUPID" val="62941ecadb924c3ee3989a48"/>
  <p:tag name="KSO_WM_CHIP_XID" val="6294299bdb924c3ee3995a8f"/>
  <p:tag name="KSO_WM_UNIT_DEC_AREA_ID" val="9fb91457e57b4985b85620bd00a1c50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7ca640818014a9c8303671d7dac1598"/>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4*i*1"/>
  <p:tag name="KSO_WM_BEAUTIFY_FLAG" val="#wm#"/>
  <p:tag name="KSO_WM_TAG_VERSION" val="1.0"/>
  <p:tag name="KSO_WM_CHIP_GROUPID" val="62941ecadb924c3ee3989a48"/>
  <p:tag name="KSO_WM_CHIP_XID" val="6294299bdb924c3ee39959db"/>
  <p:tag name="KSO_WM_UNIT_DEC_AREA_ID" val="008c50b53b0c4fd58bef326be551813f"/>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2f64a102d174f2eb6285345833efdaa"/>
</p:tagLst>
</file>

<file path=ppt/tags/tag24.xml><?xml version="1.0" encoding="utf-8"?>
<p:tagLst xmlns:p="http://schemas.openxmlformats.org/presentationml/2006/main">
  <p:tag name="KSO_WM_UNIT_SUBTYPE" val="u"/>
  <p:tag name="KSO_WM_TEMPLATE_CATEGORY" val="chip"/>
  <p:tag name="KSO_WM_TEMPLATE_INDEX" val="20222720"/>
  <p:tag name="KSO_WM_UNIT_TYPE" val="i"/>
  <p:tag name="KSO_WM_UNIT_INDEX" val="1"/>
  <p:tag name="KSO_WM_UNIT_ID" val="chip20222720_3*i*1"/>
  <p:tag name="KSO_WM_BEAUTIFY_FLAG" val="#wm#"/>
  <p:tag name="KSO_WM_TAG_VERSION" val="1.0"/>
  <p:tag name="KSO_WM_CHIP_GROUPID" val="62941ecadb924c3ee3989a48"/>
  <p:tag name="KSO_WM_CHIP_XID" val="6294299bdb924c3ee3995a67"/>
  <p:tag name="KSO_WM_UNIT_DEC_AREA_ID" val="0e4d005a8e4d4ee1857dda619e2f42f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cf6a4e7624f482683401e055963236a"/>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BLOCK" val="0"/>
  <p:tag name="KSO_WM_UNIT_DEC_AREA_ID" val="799e2e5e1522465bb37c07172e1e41a4"/>
  <p:tag name="KSO_WM_UNIT_DEFAULT_FONT" val="40;44;2"/>
  <p:tag name="KSO_WM_UNIT_ISCONTENTSTITLE" val="0"/>
  <p:tag name="KSO_WM_UNIT_ISNUMDGMTITLE" val="0"/>
  <p:tag name="KSO_WM_UNIT_PRESET_TEXT" val="单击此处添加标题"/>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custom20222720_1*a*1"/>
  <p:tag name="KSO_WM_TEMPLATE_CATEGORY" val="custom"/>
  <p:tag name="KSO_WM_TEMPLATE_INDEX" val="20222720"/>
  <p:tag name="KSO_WM_UNIT_LAYERLEVEL" val="1"/>
  <p:tag name="KSO_WM_TAG_VERSION" val="1.0"/>
  <p:tag name="KSO_WM_BEAUTIFY_FLAG" val="#wm#"/>
  <p:tag name="KSO_WM_CHIP_GROUPID" val="614435551e630cfd8f114045"/>
  <p:tag name="KSO_WM_CHIP_XID" val="614435551e630cfd8f114046"/>
  <p:tag name="KSO_WM_CHIP_FILLAREA_FILL_RULE" val="{&quot;fill_align&quot;:&quot;cb&quot;,&quot;fill_mode&quot;:&quot;adaptive&quot;,&quot;sacle_strategy&quot;:&quot;smart&quot;}"/>
  <p:tag name="KSO_WM_ASSEMBLE_CHIP_INDEX" val="a19af2efc94442b3a974158d5af5fdbf"/>
  <p:tag name="KSO_WM_UNIT_TEXT_FILL_FORE_SCHEMECOLOR_INDEX_BRIGHTNESS" val="0.15"/>
  <p:tag name="KSO_WM_UNIT_TEXT_FILL_FORE_SCHEMECOLOR_INDEX" val="13"/>
  <p:tag name="KSO_WM_UNIT_TEXT_FILL_TYPE" val="1"/>
  <p:tag name="KSO_WM_TEMPLATE_ASSEMBLE_XID" val="62a706bb7459d9b06304df9f"/>
  <p:tag name="KSO_WM_TEMPLATE_ASSEMBLE_GROUPID" val="62941ecadb924c3ee3989a48"/>
</p:tagLst>
</file>

<file path=ppt/tags/tag29.xml><?xml version="1.0" encoding="utf-8"?>
<p:tagLst xmlns:p="http://schemas.openxmlformats.org/presentationml/2006/main">
  <p:tag name="KSO_WM_UNIT_BLOCK" val="0"/>
  <p:tag name="KSO_WM_UNIT_DEC_AREA_ID" val="c345e787ed5944eea280efa17e2707b2"/>
  <p:tag name="KSO_WM_UNIT_DEFAULT_FONT" val="16;20;2"/>
  <p:tag name="KSO_WM_UNIT_SUBTYPE" val="a"/>
  <p:tag name="KSO_WM_UNIT_PRESET_TEXT" val="单击此处添加文本具体内容，简明扼要的阐述您的观点，以便观者准确的理解您传达的思想。"/>
  <p:tag name="KSO_WM_UNIT_NOCLEAR" val="0"/>
  <p:tag name="KSO_WM_UNIT_VALUE" val="96"/>
  <p:tag name="KSO_WM_UNIT_HIGHLIGHT" val="0"/>
  <p:tag name="KSO_WM_UNIT_COMPATIBLE" val="0"/>
  <p:tag name="KSO_WM_UNIT_DIAGRAM_ISNUMVISUAL" val="0"/>
  <p:tag name="KSO_WM_UNIT_DIAGRAM_ISREFERUNIT" val="0"/>
  <p:tag name="KSO_WM_UNIT_TYPE" val="f"/>
  <p:tag name="KSO_WM_UNIT_INDEX" val="1"/>
  <p:tag name="KSO_WM_UNIT_ID" val="custom20222720_1*f*1"/>
  <p:tag name="KSO_WM_TEMPLATE_CATEGORY" val="custom"/>
  <p:tag name="KSO_WM_TEMPLATE_INDEX" val="20222720"/>
  <p:tag name="KSO_WM_UNIT_LAYERLEVEL" val="1"/>
  <p:tag name="KSO_WM_TAG_VERSION" val="1.0"/>
  <p:tag name="KSO_WM_BEAUTIFY_FLAG" val="#wm#"/>
  <p:tag name="KSO_WM_CHIP_GROUPID" val="614435551e630cfd8f114045"/>
  <p:tag name="KSO_WM_CHIP_XID" val="614435551e630cfd8f114046"/>
  <p:tag name="KSO_WM_CHIP_FILLAREA_FILL_RULE" val="{&quot;fill_align&quot;:&quot;cb&quot;,&quot;fill_mode&quot;:&quot;adaptive&quot;,&quot;sacle_strategy&quot;:&quot;smart&quot;}"/>
  <p:tag name="KSO_WM_ASSEMBLE_CHIP_INDEX" val="a19af2efc94442b3a974158d5af5fdbf"/>
  <p:tag name="KSO_WM_UNIT_TEXT_FILL_FORE_SCHEMECOLOR_INDEX_BRIGHTNESS" val="0.15"/>
  <p:tag name="KSO_WM_UNIT_TEXT_FILL_FORE_SCHEMECOLOR_INDEX" val="13"/>
  <p:tag name="KSO_WM_UNIT_TEXT_FILL_TYPE" val="1"/>
  <p:tag name="KSO_WM_TEMPLATE_ASSEMBLE_XID" val="62a706bb7459d9b06304df9f"/>
  <p:tag name="KSO_WM_TEMPLATE_ASSEMBLE_GROUPID" val="62941ecadb924c3ee3989a48"/>
</p:tagLst>
</file>

<file path=ppt/tags/tag3.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22*i*1"/>
  <p:tag name="KSO_WM_BEAUTIFY_FLAG" val="#wm#"/>
  <p:tag name="KSO_WM_TAG_VERSION" val="1.0"/>
  <p:tag name="KSO_WM_CHIP_GROUPID" val="62941ecadb924c3ee3989a48"/>
  <p:tag name="KSO_WM_CHIP_XID" val="6294299bdb924c3ee3995b68"/>
  <p:tag name="KSO_WM_UNIT_DEC_AREA_ID" val="c9eae0183df0450683f102f5efd47bd9"/>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5edbea8af5b477a8d56a0ee67356ccf"/>
</p:tagLst>
</file>

<file path=ppt/tags/tag30.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31.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39.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4.xml><?xml version="1.0" encoding="utf-8"?>
<p:tagLst xmlns:p="http://schemas.openxmlformats.org/presentationml/2006/main">
  <p:tag name="KSO_WM_UNIT_SUBTYPE" val="u"/>
  <p:tag name="KSO_WM_TEMPLATE_CATEGORY" val="chip"/>
  <p:tag name="KSO_WM_TEMPLATE_INDEX" val="20222720"/>
  <p:tag name="KSO_WM_UNIT_TYPE" val="i"/>
  <p:tag name="KSO_WM_UNIT_INDEX" val="1"/>
  <p:tag name="KSO_WM_UNIT_ID" val="chip20222720_19*i*1"/>
  <p:tag name="KSO_WM_BEAUTIFY_FLAG" val="#wm#"/>
  <p:tag name="KSO_WM_TAG_VERSION" val="1.0"/>
  <p:tag name="KSO_WM_CHIP_GROUPID" val="62941ecadb924c3ee3989a48"/>
  <p:tag name="KSO_WM_CHIP_XID" val="6294299bdb924c3ee3995be2"/>
  <p:tag name="KSO_WM_UNIT_DEC_AREA_ID" val="b012e7d16a4149a9a6c2c1507da557a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165b7ec666b43d59e17d39d77c42a1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SUBTYPE" val="v"/>
  <p:tag name="KSO_WM_TEMPLATE_CATEGORY" val="chip"/>
  <p:tag name="KSO_WM_TEMPLATE_INDEX" val="20222720"/>
  <p:tag name="KSO_WM_UNIT_TYPE" val="i"/>
  <p:tag name="KSO_WM_UNIT_INDEX" val="1"/>
  <p:tag name="KSO_WM_UNIT_ID" val="chip20222720_9*i*1"/>
  <p:tag name="KSO_WM_BEAUTIFY_FLAG" val="#wm#"/>
  <p:tag name="KSO_WM_TAG_VERSION" val="1.0"/>
  <p:tag name="KSO_WM_CHIP_GROUPID" val="62941ecadb924c3ee3989a48"/>
  <p:tag name="KSO_WM_CHIP_XID" val="6294299bdb924c3ee3995881"/>
  <p:tag name="KSO_WM_UNIT_DEC_AREA_ID" val="33aed19913a246c49e0fc6bb131235b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235a66e0c0d4a9db9d6f0683bd6f4bb"/>
</p:tagLst>
</file>

<file path=ppt/tags/tag49.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11*i*1"/>
  <p:tag name="KSO_WM_BEAUTIFY_FLAG" val="#wm#"/>
  <p:tag name="KSO_WM_TAG_VERSION" val="1.0"/>
  <p:tag name="KSO_WM_CHIP_GROUPID" val="62941ecadb924c3ee3989a48"/>
  <p:tag name="KSO_WM_CHIP_XID" val="6294299bdb924c3ee3995880"/>
  <p:tag name="KSO_WM_UNIT_DEC_AREA_ID" val="cca38771d7da43e5bb59785f6296a469"/>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a85aec2d7c64b31a12709993142b070"/>
</p:tagLst>
</file>

<file path=ppt/tags/tag5.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21*i*1"/>
  <p:tag name="KSO_WM_BEAUTIFY_FLAG" val="#wm#"/>
  <p:tag name="KSO_WM_TAG_VERSION" val="1.0"/>
  <p:tag name="KSO_WM_CHIP_GROUPID" val="62941ecadb924c3ee3989a48"/>
  <p:tag name="KSO_WM_CHIP_XID" val="6294299bdb924c3ee3995b62"/>
  <p:tag name="KSO_WM_UNIT_DEC_AREA_ID" val="3c6546672c8b46f7b1c3d09c11470b9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97802c606874a8793731179ae3dc4dc"/>
</p:tagLst>
</file>

<file path=ppt/tags/tag50.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10*i*1"/>
  <p:tag name="KSO_WM_BEAUTIFY_FLAG" val="#wm#"/>
  <p:tag name="KSO_WM_TAG_VERSION" val="1.0"/>
  <p:tag name="KSO_WM_CHIP_GROUPID" val="62941ecadb924c3ee3989a48"/>
  <p:tag name="KSO_WM_CHIP_XID" val="6294299bdb924c3ee399587f"/>
  <p:tag name="KSO_WM_UNIT_DEC_AREA_ID" val="945442b8df194c0aba4b5567d19b6c2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55c0b904ac9a46cf830c5845217b8acc"/>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59.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67.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Lst>
</file>

<file path=ppt/tags/tag74.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SUBTYPE" val="v"/>
  <p:tag name="KSO_WM_TEMPLATE_CATEGORY" val="chip"/>
  <p:tag name="KSO_WM_TEMPLATE_INDEX" val="20222720"/>
  <p:tag name="KSO_WM_UNIT_TYPE" val="i"/>
  <p:tag name="KSO_WM_UNIT_INDEX" val="1"/>
  <p:tag name="KSO_WM_UNIT_ID" val="chip20222720_13*i*1"/>
  <p:tag name="KSO_WM_BEAUTIFY_FLAG" val="#wm#"/>
  <p:tag name="KSO_WM_TAG_VERSION" val="1.0"/>
  <p:tag name="KSO_WM_CHIP_GROUPID" val="62941ecadb924c3ee3989a48"/>
  <p:tag name="KSO_WM_CHIP_XID" val="6294299bdb924c3ee399599b"/>
  <p:tag name="KSO_WM_UNIT_DEC_AREA_ID" val="cfcb9b13721b40558234cbe59490b33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ea465eed75c40db94a71ab3c442d38e"/>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DEFAULT_FONT" val="40;44;2"/>
  <p:tag name="KSO_WM_UNIT_BLOCK" val="0"/>
  <p:tag name="KSO_WM_UNIT_DEC_AREA_ID" val="9229b3138db84142a92588d5e5db3807"/>
  <p:tag name="KSO_WM_UNIT_ISCONTENTSTITLE" val="0"/>
  <p:tag name="KSO_WM_UNIT_ISNUMDGM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hip20221951_1*a*1"/>
  <p:tag name="KSO_WM_TEMPLATE_CATEGORY" val="chip"/>
  <p:tag name="KSO_WM_TEMPLATE_INDEX" val="20221951"/>
  <p:tag name="KSO_WM_UNIT_LAYERLEVEL" val="1"/>
  <p:tag name="KSO_WM_TAG_VERSION" val="1.0"/>
  <p:tag name="KSO_WM_BEAUTIFY_FLAG" val="#wm#"/>
  <p:tag name="KSO_WM_CHIP_GROUPID" val="624cf3c98c72ca61f790a236"/>
  <p:tag name="KSO_WM_CHIP_XID" val="624cf3c98c72ca61f790a235"/>
</p:tagLst>
</file>

<file path=ppt/tags/tag84.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259ac61e2d68468299ae2a1201801c0e"/>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c6eb23f2df4412a89e3b8caafce1b00"/>
  <p:tag name="KSO_WM_SLIDE_BACKGROUND_TYPE" val="general"/>
</p:tagLst>
</file>

<file path=ppt/tags/tag85.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24a79426e213407d8ccb569183321cc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1b6747d9d24c5aa581e1795c8f9010"/>
  <p:tag name="KSO_WM_SLIDE_BACKGROUND_TYPE" val="general"/>
</p:tagLst>
</file>

<file path=ppt/tags/tag8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custom20222720_1*i*3"/>
  <p:tag name="KSO_WM_TEMPLATE_CATEGORY" val="custom"/>
  <p:tag name="KSO_WM_TEMPLATE_INDEX" val="20222720"/>
  <p:tag name="KSO_WM_UNIT_LAYERLEVEL" val="1"/>
  <p:tag name="KSO_WM_TAG_VERSION" val="1.0"/>
  <p:tag name="KSO_WM_BEAUTIFY_FLAG" val="#wm#"/>
  <p:tag name="KSO_WM_UNIT_SM_LIMIT_TYPE" val="2"/>
  <p:tag name="KSO_WM_UNIT_BLOCK" val="0"/>
  <p:tag name="KSO_WM_UNIT_DEC_AREA_ID" val="db3219b37b2b4ff4b9b9b673d16ce647"/>
  <p:tag name="KSO_WM_UNIT_DECORATE_INFO" val="{&quot;DecorateInfoH&quot;:{&quot;IsAbs&quot;:true},&quot;DecorateInfoW&quot;:{&quot;IsAbs&quot;:true},&quot;DecorateInfoX&quot;:{&quot;IsAbs&quot;:true,&quot;Pos&quot;:1},&quot;DecorateInfoY&quot;:{&quot;IsAbs&quot;:true,&quot;Pos&quot;:1},&quot;ReferentInfo&quot;:{&quot;Id&quot;:&quot;c52174f6a14c407cb5791d0e32723c0c&quot;,&quot;X&quot;:{&quot;Pos&quot;:1},&quot;Y&quot;:{&quot;Pos&quot;:1}},&quot;whChangeMode&quot;:0}"/>
  <p:tag name="KSO_WM_CHIP_GROUPID" val="614aa4bf1e630cfd8f114e1e"/>
  <p:tag name="KSO_WM_CHIP_XID" val="614aa4bf1e630cfd8f114e1f"/>
  <p:tag name="KSO_WM_CHIP_FILLAREA_FILL_RULE" val="{&quot;fill_align&quot;:&quot;lm&quot;,&quot;fill_mode&quot;:&quot;adaptive&quot;,&quot;sacle_strategy&quot;:&quot;smart&quot;}"/>
  <p:tag name="KSO_WM_UNIT_DEC_SUPPORTCHANGEPIC" val="0"/>
  <p:tag name="KSO_WM_UNIT_DEC_CHANGEPICRESERVED" val="0"/>
  <p:tag name="KSO_WM_ASSEMBLE_CHIP_INDEX" val="78d8a0cf97484a6e88674a8f41521bed"/>
  <p:tag name="KSO_WM_UNIT_FILL_FORE_SCHEMECOLOR_INDEX_BRIGHTNESS" val="0.25"/>
  <p:tag name="KSO_WM_UNIT_FILL_FORE_SCHEMECOLOR_INDEX" val="13"/>
  <p:tag name="KSO_WM_UNIT_FILL_TYPE" val="1"/>
  <p:tag name="KSO_WM_UNIT_TEXT_FILL_FORE_SCHEMECOLOR_INDEX_BRIGHTNESS" val="0.25"/>
  <p:tag name="KSO_WM_UNIT_TEXT_FILL_FORE_SCHEMECOLOR_INDEX" val="13"/>
  <p:tag name="KSO_WM_UNIT_TEXT_FILL_TYPE" val="1"/>
  <p:tag name="KSO_WM_UNIT_VALUE" val="22"/>
  <p:tag name="KSO_WM_TEMPLATE_ASSEMBLE_XID" val="62a706ba7459d9b06304dead"/>
  <p:tag name="KSO_WM_TEMPLATE_ASSEMBLE_GROUPID" val="62941ecadb924c3ee3989a48"/>
</p:tagLst>
</file>

<file path=ppt/tags/tag90.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6*i*1"/>
  <p:tag name="KSO_WM_BEAUTIFY_FLAG" val="#wm#"/>
  <p:tag name="KSO_WM_TAG_VERSION" val="1.0"/>
  <p:tag name="KSO_WM_CHIP_GROUPID" val="62941ecadb924c3ee3989a48"/>
  <p:tag name="KSO_WM_CHIP_XID" val="6294299bdb924c3ee3995af5"/>
  <p:tag name="KSO_WM_UNIT_DEC_AREA_ID" val="c6d1aba81c69483cbe8c3373fe72742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770e65180e414d9895574859f43793bb"/>
  <p:tag name="KSO_WM_SLIDE_BACKGROUND_TYPE" val="frame"/>
</p:tagLst>
</file>

<file path=ppt/tags/tag91.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ed090c58989b431f8fee727a440d86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b2194e890454be1a4458553edadb32d"/>
  <p:tag name="KSO_WM_SLIDE_BACKGROUND_TYPE" val="frame"/>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48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48"/>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2b"/>
</p:tagLst>
</file>

<file path=ppt/tags/tag9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48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CHIP_GROUPID" val="61a5ca90cf14e69e7f8bcd39"/>
  <p:tag name="KSO_WM_CHIP_XID" val="62762029fe82813d301f092c"/>
</p:tagLst>
</file>

<file path=ppt/tags/tag99.xml><?xml version="1.0" encoding="utf-8"?>
<p:tagLst xmlns:p="http://schemas.openxmlformats.org/presentationml/2006/main">
  <p:tag name="KSO_WM_UNIT_SUBTYPE" val="t"/>
  <p:tag name="KSO_WM_TEMPLATE_CATEGORY" val="chip"/>
  <p:tag name="KSO_WM_TEMPLATE_INDEX" val="20222720"/>
  <p:tag name="KSO_WM_UNIT_TYPE" val="i"/>
  <p:tag name="KSO_WM_UNIT_INDEX" val="1"/>
  <p:tag name="KSO_WM_UNIT_ID" val="chip20222720_7*i*1"/>
  <p:tag name="KSO_WM_BEAUTIFY_FLAG" val="#wm#"/>
  <p:tag name="KSO_WM_TAG_VERSION" val="1.0"/>
  <p:tag name="KSO_WM_CHIP_GROUPID" val="62941ecadb924c3ee3989a48"/>
  <p:tag name="KSO_WM_CHIP_XID" val="6294299bdb924c3ee3995b0e"/>
  <p:tag name="KSO_WM_UNIT_DEC_AREA_ID" val="5afb9644e4dc4e0c9e304bc6ea790cf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ae7b12e9dcbe4c9aaf16664d5816451b"/>
  <p:tag name="KSO_WM_SLIDE_BACKGROUND_TYPE" val="leftRigh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normAutofit/>
      </a:bodyPr>
      <a:lstStyle>
        <a:defPPr marL="342900" indent="-342900" eaLnBrk="0" hangingPunct="0">
          <a:lnSpc>
            <a:spcPct val="160000"/>
          </a:lnSpc>
          <a:buClr>
            <a:schemeClr val="accent1"/>
          </a:buClr>
          <a:buFont typeface="Wingdings" panose="05000000000000000000" pitchFamily="2" charset="2"/>
          <a:buChar char="n"/>
          <a:defRPr dirty="0">
            <a:solidFill>
              <a:srgbClr val="000000"/>
            </a:solidFill>
            <a:latin typeface="Times New Roman" panose="02020603050405020304" pitchFamily="18" charset="0"/>
            <a:sym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D7E3FD"/>
      </a:dk2>
      <a:lt2>
        <a:srgbClr val="FFFFFF"/>
      </a:lt2>
      <a:accent1>
        <a:srgbClr val="6373DF"/>
      </a:accent1>
      <a:accent2>
        <a:srgbClr val="7E89D6"/>
      </a:accent2>
      <a:accent3>
        <a:srgbClr val="8D96D7"/>
      </a:accent3>
      <a:accent4>
        <a:srgbClr val="949BC6"/>
      </a:accent4>
      <a:accent5>
        <a:srgbClr val="A0A9E3"/>
      </a:accent5>
      <a:accent6>
        <a:srgbClr val="AEB6E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4203</Words>
  <Application>WPS 演示</Application>
  <PresentationFormat>自定义</PresentationFormat>
  <Paragraphs>111</Paragraphs>
  <Slides>9</Slides>
  <Notes>10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9</vt:i4>
      </vt:variant>
    </vt:vector>
  </HeadingPairs>
  <TitlesOfParts>
    <vt:vector size="30" baseType="lpstr">
      <vt:lpstr>Arial</vt:lpstr>
      <vt:lpstr>宋体</vt:lpstr>
      <vt:lpstr>Wingdings</vt:lpstr>
      <vt:lpstr>Times New Roman</vt:lpstr>
      <vt:lpstr>Arial</vt:lpstr>
      <vt:lpstr>Meiryo</vt:lpstr>
      <vt:lpstr>汉仪正圆 55简</vt:lpstr>
      <vt:lpstr>微软雅黑</vt:lpstr>
      <vt:lpstr>Arial Unicode MS</vt:lpstr>
      <vt:lpstr>Wingdings</vt:lpstr>
      <vt:lpstr>PingFang SC Regular</vt:lpstr>
      <vt:lpstr>Arial Regular</vt:lpstr>
      <vt:lpstr>Arial Bold</vt:lpstr>
      <vt:lpstr>Calibri</vt:lpstr>
      <vt:lpstr>等线 Light</vt:lpstr>
      <vt:lpstr>等线</vt:lpstr>
      <vt:lpstr>Arial Unicode MS</vt:lpstr>
      <vt:lpstr>Yu Gothic Light</vt:lpstr>
      <vt:lpstr>Yu Gothic</vt:lpstr>
      <vt:lpstr>Office 主题</vt:lpstr>
      <vt:lpstr>1_Office 主题​​</vt:lpstr>
      <vt:lpstr>菲若姆® 小儿法罗培南钠颗粒</vt:lpstr>
      <vt:lpstr>一、药品基本信息</vt:lpstr>
      <vt:lpstr>一、药品基本信息</vt:lpstr>
      <vt:lpstr>申请：取消医保支付限制</vt:lpstr>
      <vt:lpstr>二、安全性</vt:lpstr>
      <vt:lpstr>三、有效性</vt:lpstr>
      <vt:lpstr>五、创新性</vt:lpstr>
      <vt:lpstr>六、公平性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wayne_hou1@outlook.com</dc:creator>
  <cp:lastModifiedBy>A+Queen</cp:lastModifiedBy>
  <cp:revision>567</cp:revision>
  <cp:lastPrinted>2024-07-02T07:32:00Z</cp:lastPrinted>
  <dcterms:created xsi:type="dcterms:W3CDTF">2024-07-02T07:32:00Z</dcterms:created>
  <dcterms:modified xsi:type="dcterms:W3CDTF">2024-07-10T01:17:36Z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1BEB4EAC2FF840EFBC004FD8F2BAD084_13</vt:lpwstr>
  </property>
</Properties>
</file>