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3" r:id="rId5"/>
    <p:sldId id="270" r:id="rId6"/>
    <p:sldId id="271" r:id="rId7"/>
    <p:sldId id="277" r:id="rId8"/>
    <p:sldId id="265" r:id="rId9"/>
    <p:sldId id="276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5E7"/>
    <a:srgbClr val="D3DFE2"/>
    <a:srgbClr val="324E5B"/>
    <a:srgbClr val="17A589"/>
    <a:srgbClr val="E77C47"/>
    <a:srgbClr val="EC6422"/>
    <a:srgbClr val="215D6E"/>
    <a:srgbClr val="FFFFFF"/>
    <a:srgbClr val="E6E6E6"/>
    <a:srgbClr val="D6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195942841082001E-2"/>
          <c:y val="0.16903619884111601"/>
          <c:w val="0.95345822161349503"/>
          <c:h val="0.640007931852169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215D6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总人群
</c:v>
                </c:pt>
                <c:pt idx="1">
                  <c:v>原发难治性NB
</c:v>
                </c:pt>
                <c:pt idx="2">
                  <c:v>复发难治性NB
</c:v>
                </c:pt>
                <c:pt idx="3">
                  <c:v>骨髓病变
</c:v>
                </c:pt>
                <c:pt idx="4">
                  <c:v>骨骼病变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0.39</c:v>
                </c:pt>
                <c:pt idx="1">
                  <c:v>0.46</c:v>
                </c:pt>
                <c:pt idx="2">
                  <c:v>0.31</c:v>
                </c:pt>
                <c:pt idx="3">
                  <c:v>0.74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E-48CB-AE5D-A08B77FFD6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D3DFE2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CE-48CB-AE5D-A08B77FFD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altLang="en-US" sz="800" b="1" i="0" u="none" strike="noStrike" kern="1200" baseline="0">
                    <a:solidFill>
                      <a:srgbClr val="324E5B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总人群
</c:v>
                </c:pt>
                <c:pt idx="1">
                  <c:v>原发难治性NB
</c:v>
                </c:pt>
                <c:pt idx="2">
                  <c:v>复发难治性NB
</c:v>
                </c:pt>
                <c:pt idx="3">
                  <c:v>骨髓病变
</c:v>
                </c:pt>
                <c:pt idx="4">
                  <c:v>骨骼病变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0.11</c:v>
                </c:pt>
                <c:pt idx="1">
                  <c:v>0.12</c:v>
                </c:pt>
                <c:pt idx="2">
                  <c:v>0.11</c:v>
                </c:pt>
                <c:pt idx="3" formatCode="General">
                  <c:v>0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CE-48CB-AE5D-A08B77FFD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309376"/>
        <c:axId val="174310912"/>
      </c:barChart>
      <c:catAx>
        <c:axId val="1743093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74310912"/>
        <c:crosses val="autoZero"/>
        <c:auto val="1"/>
        <c:lblAlgn val="ctr"/>
        <c:lblOffset val="100"/>
        <c:noMultiLvlLbl val="0"/>
      </c:catAx>
      <c:valAx>
        <c:axId val="1743109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43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2030899365148804"/>
          <c:y val="6.3688730939350296E-3"/>
          <c:w val="0.16852590460174199"/>
          <c:h val="7.0592679873940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F350-610E-4500-BD64-2293F9449410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4EBD-57F4-4963-8EF1-601F9709C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F350-610E-4500-BD64-2293F9449410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4EBD-57F4-4963-8EF1-601F9709C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F350-610E-4500-BD64-2293F9449410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4EBD-57F4-4963-8EF1-601F9709C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F350-610E-4500-BD64-2293F9449410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4EBD-57F4-4963-8EF1-601F9709C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F350-610E-4500-BD64-2293F9449410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4EBD-57F4-4963-8EF1-601F9709C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F350-610E-4500-BD64-2293F9449410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4EBD-57F4-4963-8EF1-601F9709C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F350-610E-4500-BD64-2293F9449410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4EBD-57F4-4963-8EF1-601F9709C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F350-610E-4500-BD64-2293F9449410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4EBD-57F4-4963-8EF1-601F9709C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F350-610E-4500-BD64-2293F9449410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4EBD-57F4-4963-8EF1-601F9709C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F350-610E-4500-BD64-2293F9449410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4EBD-57F4-4963-8EF1-601F9709C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F350-610E-4500-BD64-2293F9449410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4EBD-57F4-4963-8EF1-601F9709C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D6BF350-610E-4500-BD64-2293F9449410}" type="datetimeFigureOut">
              <a:rPr lang="zh-CN" altLang="en-US" smtClean="0"/>
              <a:t>2024/7/11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D404EBD-57F4-4963-8EF1-601F9709C62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521970" y="1149350"/>
            <a:ext cx="11147425" cy="5469164"/>
          </a:xfrm>
          <a:prstGeom prst="roundRect">
            <a:avLst>
              <a:gd name="adj" fmla="val 8294"/>
            </a:avLst>
          </a:prstGeom>
          <a:noFill/>
          <a:ln>
            <a:solidFill>
              <a:srgbClr val="215D6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31035" y="1403715"/>
            <a:ext cx="832866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新增通用名药物</a:t>
            </a:r>
            <a:endParaRPr lang="en-US" altLang="zh-CN" b="1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国家药监部门批准上市卫健委</a:t>
            </a:r>
            <a:r>
              <a:rPr lang="en-US" altLang="zh-CN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第二批罕见病目录</a:t>
            </a:r>
            <a:r>
              <a:rPr lang="en-US" altLang="zh-CN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所收录罕见病的治疗药物</a:t>
            </a:r>
            <a:endParaRPr lang="en-US" altLang="zh-CN" b="1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68543" y="6020119"/>
            <a:ext cx="52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申报企业：赛生医药江苏有限公司</a:t>
            </a: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" y="332740"/>
            <a:ext cx="1766570" cy="45021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FD9156A-6E6D-603E-0EAA-EE36D30981F3}"/>
              </a:ext>
            </a:extLst>
          </p:cNvPr>
          <p:cNvGrpSpPr/>
          <p:nvPr/>
        </p:nvGrpSpPr>
        <p:grpSpPr>
          <a:xfrm>
            <a:off x="-635" y="2319362"/>
            <a:ext cx="12192000" cy="3540760"/>
            <a:chOff x="-635" y="2297163"/>
            <a:chExt cx="12192000" cy="3540760"/>
          </a:xfrm>
        </p:grpSpPr>
        <p:sp>
          <p:nvSpPr>
            <p:cNvPr id="3" name="矩形 2"/>
            <p:cNvSpPr/>
            <p:nvPr/>
          </p:nvSpPr>
          <p:spPr>
            <a:xfrm>
              <a:off x="-635" y="2297163"/>
              <a:ext cx="12192000" cy="3540760"/>
            </a:xfrm>
            <a:prstGeom prst="rect">
              <a:avLst/>
            </a:prstGeom>
            <a:solidFill>
              <a:srgbClr val="215D6E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741386" y="2874927"/>
              <a:ext cx="7547610" cy="5759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那西妥单抗注射液（达佑泽</a:t>
              </a:r>
              <a:r>
                <a:rPr lang="en-US" altLang="zh-CN" sz="3200" b="1" baseline="30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®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741386" y="3548662"/>
              <a:ext cx="7945755" cy="2066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全球唯一</a:t>
              </a:r>
              <a:r>
                <a:rPr lang="en-US" altLang="zh-CN" sz="2400" b="1" baseline="300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*</a:t>
              </a:r>
              <a:endParaRPr lang="en-US" altLang="zh-CN" sz="2400" b="1" baseline="30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国内首个</a:t>
              </a:r>
              <a:endParaRPr lang="en-US" altLang="zh-CN" sz="2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人源化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GD2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单抗</a:t>
              </a:r>
              <a:endParaRPr lang="en-US" altLang="zh-CN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获批适用于</a:t>
              </a:r>
              <a:r>
                <a:rPr lang="zh-CN" altLang="en-US" sz="20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伴有骨或骨髓病变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的复发性或难治性高危神经母细胞瘤患者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dirty="0"/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5217160" y="913765"/>
            <a:ext cx="1756410" cy="446405"/>
          </a:xfrm>
          <a:prstGeom prst="roundRect">
            <a:avLst>
              <a:gd name="adj" fmla="val 50000"/>
            </a:avLst>
          </a:prstGeom>
          <a:solidFill>
            <a:srgbClr val="215D6E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申报条件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89F7185-E202-3F89-9A62-2B8BBDBE2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76" y="239486"/>
            <a:ext cx="1061573" cy="6209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213264" y="250363"/>
            <a:ext cx="8167254" cy="399011"/>
            <a:chOff x="87284" y="116378"/>
            <a:chExt cx="8167254" cy="399011"/>
          </a:xfrm>
        </p:grpSpPr>
        <p:sp>
          <p:nvSpPr>
            <p:cNvPr id="4" name="箭头: 五边形 5"/>
            <p:cNvSpPr/>
            <p:nvPr/>
          </p:nvSpPr>
          <p:spPr bwMode="auto">
            <a:xfrm>
              <a:off x="6392488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</a:p>
          </p:txBody>
        </p:sp>
        <p:sp>
          <p:nvSpPr>
            <p:cNvPr id="5" name="箭头: 五边形 4"/>
            <p:cNvSpPr/>
            <p:nvPr/>
          </p:nvSpPr>
          <p:spPr bwMode="auto">
            <a:xfrm>
              <a:off x="4816187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</a:p>
          </p:txBody>
        </p:sp>
        <p:sp>
          <p:nvSpPr>
            <p:cNvPr id="6" name="箭头: 五边形 3"/>
            <p:cNvSpPr/>
            <p:nvPr/>
          </p:nvSpPr>
          <p:spPr bwMode="auto">
            <a:xfrm>
              <a:off x="3239886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</a:t>
              </a: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性</a:t>
              </a:r>
            </a:p>
          </p:txBody>
        </p:sp>
        <p:sp>
          <p:nvSpPr>
            <p:cNvPr id="7" name="箭头: 五边形 2"/>
            <p:cNvSpPr/>
            <p:nvPr/>
          </p:nvSpPr>
          <p:spPr bwMode="auto">
            <a:xfrm>
              <a:off x="1663585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  <p:sp>
          <p:nvSpPr>
            <p:cNvPr id="8" name="箭头: 五边形 1"/>
            <p:cNvSpPr/>
            <p:nvPr/>
          </p:nvSpPr>
          <p:spPr bwMode="auto">
            <a:xfrm>
              <a:off x="87284" y="116378"/>
              <a:ext cx="1862050" cy="399011"/>
            </a:xfrm>
            <a:prstGeom prst="homePlate">
              <a:avLst/>
            </a:prstGeom>
            <a:solidFill>
              <a:srgbClr val="D3DFE2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b="1" i="0" u="none" strike="noStrike" cap="none" normalizeH="0" baseline="0" dirty="0">
                  <a:ln>
                    <a:noFill/>
                  </a:ln>
                  <a:solidFill>
                    <a:srgbClr val="215D6E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  <a:endParaRPr kumimoji="0" lang="zh-CN" altLang="en-US" sz="1400" b="1" i="0" u="none" strike="noStrike" cap="none" normalizeH="0" baseline="30000" dirty="0">
                <a:ln>
                  <a:noFill/>
                </a:ln>
                <a:solidFill>
                  <a:srgbClr val="215D6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0" y="750570"/>
            <a:ext cx="12191365" cy="748030"/>
          </a:xfrm>
          <a:prstGeom prst="rect">
            <a:avLst/>
          </a:prstGeom>
          <a:gradFill>
            <a:gsLst>
              <a:gs pos="0">
                <a:srgbClr val="215D6E">
                  <a:alpha val="71000"/>
                </a:srgbClr>
              </a:gs>
              <a:gs pos="85000">
                <a:srgbClr val="215D6E"/>
              </a:gs>
            </a:gsLst>
            <a:lin ang="108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1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9351893"/>
              </p:ext>
            </p:extLst>
          </p:nvPr>
        </p:nvGraphicFramePr>
        <p:xfrm>
          <a:off x="345556" y="1588135"/>
          <a:ext cx="11530330" cy="4919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那西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妥单抗注射液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  <a:endParaRPr lang="zh-CN" altLang="en-US" sz="1200" dirty="0">
                        <a:solidFill>
                          <a:srgbClr val="215D6E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 mg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（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10 mL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）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瓶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说明书适应症</a:t>
                      </a:r>
                      <a:r>
                        <a:rPr lang="en-US" altLang="zh-CN" sz="1200" b="1" dirty="0">
                          <a:solidFill>
                            <a:srgbClr val="215D6E"/>
                          </a:solidFill>
                        </a:rPr>
                        <a:t>/</a:t>
                      </a:r>
                    </a:p>
                    <a:p>
                      <a:pPr algn="ctr"/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功能主治</a:t>
                      </a:r>
                      <a:endParaRPr lang="zh-CN" altLang="en-US" sz="1200" dirty="0">
                        <a:solidFill>
                          <a:srgbClr val="215D6E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2">
                        <a:alpha val="7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32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本品与粒细胞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-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巨噬细胞集落刺激因子（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GM-CSF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）联合给药，适用于伴有骨或骨髓病变，对既往治疗表现为部分缓解、轻微缓解或疾病稳定的复发性或难治性高危神经母细胞瘤的儿童（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1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岁及以上）或成人患者。</a:t>
                      </a:r>
                      <a:endParaRPr lang="en-US" altLang="zh-CN" sz="1200" dirty="0">
                        <a:solidFill>
                          <a:srgbClr val="215D6E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4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endParaRPr lang="zh-CN" altLang="en-US" sz="1200" dirty="0">
                        <a:solidFill>
                          <a:srgbClr val="215D6E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2">
                        <a:alpha val="7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在每个治疗周期的第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1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、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3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和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5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天，本品的建议剂量为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3 mg/kg/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天（最高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150mg/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天），在稀释后静脉输注，与皮下注射的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GM-CSF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联合给药。治疗周期每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4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周重复一次，直至完全缓解或部分缓解，随后再连续用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5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个周期（每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4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周一个周期）。后续周期可每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8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周重复一次。如发生疾病进展或不可接受的毒性，考虑停用本品和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GM-CSF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。</a:t>
                      </a:r>
                      <a:endParaRPr lang="en-US" altLang="zh-CN" sz="1200" dirty="0">
                        <a:solidFill>
                          <a:srgbClr val="215D6E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85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与已上市同治疗领域</a:t>
                      </a:r>
                      <a:endParaRPr lang="en-US" altLang="zh-CN" sz="1200" b="1" dirty="0">
                        <a:solidFill>
                          <a:srgbClr val="215D6E"/>
                        </a:solidFill>
                      </a:endParaRPr>
                    </a:p>
                    <a:p>
                      <a:pPr algn="ctr"/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药物的优势和不足</a:t>
                      </a:r>
                      <a:endParaRPr lang="en-US" altLang="zh-CN" sz="1200" b="1" dirty="0">
                        <a:solidFill>
                          <a:srgbClr val="215D6E"/>
                        </a:solidFill>
                      </a:endParaRPr>
                    </a:p>
                    <a:p>
                      <a:pPr algn="ctr"/>
                      <a:endParaRPr lang="zh-CN" altLang="en-US" sz="1200" b="1" dirty="0">
                        <a:solidFill>
                          <a:srgbClr val="215D6E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2">
                        <a:alpha val="7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l">
                        <a:buFont typeface="+mj-ea"/>
                        <a:buNone/>
                      </a:pPr>
                      <a:r>
                        <a:rPr lang="zh-CN" altLang="en-US" sz="1200" b="1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优势</a:t>
                      </a:r>
                      <a:endParaRPr lang="en-US" altLang="zh-CN" sz="1200" b="1" dirty="0">
                        <a:solidFill>
                          <a:srgbClr val="215D6E"/>
                        </a:solidFill>
                      </a:endParaRPr>
                    </a:p>
                    <a:p>
                      <a:pPr marL="342900" indent="-342900" algn="l">
                        <a:buFont typeface="+mj-ea"/>
                        <a:buAutoNum type="circleNumDbPlain"/>
                      </a:pPr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突破性疗法，</a:t>
                      </a:r>
                      <a:r>
                        <a:rPr lang="en-US" altLang="zh-CN" sz="1200" b="1" dirty="0">
                          <a:solidFill>
                            <a:srgbClr val="215D6E"/>
                          </a:solidFill>
                        </a:rPr>
                        <a:t>2020</a:t>
                      </a:r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年</a:t>
                      </a:r>
                      <a:r>
                        <a:rPr lang="en-US" altLang="zh-CN" sz="1200" b="1" dirty="0">
                          <a:solidFill>
                            <a:srgbClr val="215D6E"/>
                          </a:solidFill>
                        </a:rPr>
                        <a:t>FDA</a:t>
                      </a:r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和</a:t>
                      </a:r>
                      <a:r>
                        <a:rPr lang="en-US" altLang="zh-CN" sz="1200" b="1" dirty="0">
                          <a:solidFill>
                            <a:srgbClr val="215D6E"/>
                          </a:solidFill>
                        </a:rPr>
                        <a:t>2022 NMPA</a:t>
                      </a:r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优先审评，</a:t>
                      </a:r>
                      <a:r>
                        <a:rPr lang="zh-CN" altLang="en-US" sz="1200" b="1" dirty="0">
                          <a:solidFill>
                            <a:srgbClr val="EC6422"/>
                          </a:solidFill>
                        </a:rPr>
                        <a:t>唯一</a:t>
                      </a:r>
                      <a:r>
                        <a:rPr lang="en-US" altLang="zh-CN" sz="1200" b="1" baseline="30000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获批的</a:t>
                      </a:r>
                      <a:r>
                        <a:rPr lang="zh-CN" altLang="en-US" sz="1200" b="1" dirty="0">
                          <a:solidFill>
                            <a:srgbClr val="EC6422"/>
                          </a:solidFill>
                        </a:rPr>
                        <a:t>人源化</a:t>
                      </a:r>
                      <a:r>
                        <a:rPr lang="en-US" altLang="zh-CN" sz="1200" b="1" dirty="0">
                          <a:solidFill>
                            <a:srgbClr val="215D6E"/>
                          </a:solidFill>
                        </a:rPr>
                        <a:t>GD2</a:t>
                      </a:r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抗体</a:t>
                      </a:r>
                      <a:endParaRPr lang="en-US" altLang="zh-CN" sz="1200" b="1" dirty="0">
                        <a:solidFill>
                          <a:srgbClr val="215D6E"/>
                        </a:solidFill>
                      </a:endParaRPr>
                    </a:p>
                    <a:p>
                      <a:pPr marL="342900" indent="-342900" algn="l">
                        <a:buFont typeface="+mj-ea"/>
                        <a:buAutoNum type="circleNumDbPlain"/>
                      </a:pPr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对于伴</a:t>
                      </a:r>
                      <a:r>
                        <a:rPr lang="zh-CN" altLang="en-US" sz="1200" b="1" dirty="0">
                          <a:solidFill>
                            <a:srgbClr val="EC6422"/>
                          </a:solidFill>
                        </a:rPr>
                        <a:t>骨</a:t>
                      </a:r>
                      <a:r>
                        <a:rPr lang="en-US" altLang="zh-CN" sz="1200" b="1" dirty="0">
                          <a:solidFill>
                            <a:srgbClr val="EC6422"/>
                          </a:solidFill>
                        </a:rPr>
                        <a:t>/</a:t>
                      </a:r>
                      <a:r>
                        <a:rPr lang="zh-CN" altLang="en-US" sz="1200" b="1" dirty="0">
                          <a:solidFill>
                            <a:srgbClr val="EC6422"/>
                          </a:solidFill>
                        </a:rPr>
                        <a:t>骨髓病变</a:t>
                      </a:r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的难治性</a:t>
                      </a:r>
                      <a:r>
                        <a:rPr lang="en-US" altLang="zh-CN" sz="1200" b="1" dirty="0">
                          <a:solidFill>
                            <a:srgbClr val="215D6E"/>
                          </a:solidFill>
                        </a:rPr>
                        <a:t>/</a:t>
                      </a:r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复发性神经母细胞瘤患者疗效突出，，可能具有更高的</a:t>
                      </a:r>
                      <a:r>
                        <a:rPr lang="en-US" altLang="zh-CN" sz="1200" b="1" dirty="0">
                          <a:solidFill>
                            <a:srgbClr val="215D6E"/>
                          </a:solidFill>
                        </a:rPr>
                        <a:t>CR</a:t>
                      </a:r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率；中国人群和总体人群疗效趋于一致</a:t>
                      </a:r>
                      <a:endParaRPr lang="en-US" altLang="zh-CN" sz="1200" b="1" dirty="0">
                        <a:solidFill>
                          <a:srgbClr val="215D6E"/>
                        </a:solidFill>
                      </a:endParaRPr>
                    </a:p>
                    <a:p>
                      <a:pPr marL="342900" indent="-342900" algn="l">
                        <a:buFont typeface="+mj-ea"/>
                        <a:buAutoNum type="circleNumDbPlain"/>
                      </a:pPr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输注便捷，安全可控：单次输注时间约</a:t>
                      </a:r>
                      <a:r>
                        <a:rPr lang="en-US" altLang="zh-CN" sz="1200" b="1" dirty="0">
                          <a:solidFill>
                            <a:srgbClr val="215D6E"/>
                          </a:solidFill>
                        </a:rPr>
                        <a:t>30-60min</a:t>
                      </a:r>
                      <a:r>
                        <a:rPr lang="zh-CN" altLang="en-US" sz="1200" b="1">
                          <a:solidFill>
                            <a:srgbClr val="215D6E"/>
                          </a:solidFill>
                        </a:rPr>
                        <a:t>，提高患者生活质量</a:t>
                      </a:r>
                      <a:endParaRPr lang="en-US" altLang="zh-CN" sz="1200" b="1" kern="1200" dirty="0">
                        <a:solidFill>
                          <a:srgbClr val="215D6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zh-CN" altLang="en-US" sz="1200" b="1" kern="1200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不足</a:t>
                      </a:r>
                      <a:endParaRPr lang="en-US" altLang="zh-CN" sz="1200" b="1" kern="1200" dirty="0">
                        <a:solidFill>
                          <a:srgbClr val="215D6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l">
                        <a:buFont typeface="+mj-ea"/>
                        <a:buNone/>
                      </a:pP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上市时间较短，对于难治性和复发性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NBL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短期缓解疗效确切，长期获益需进一步观察</a:t>
                      </a:r>
                      <a:endParaRPr lang="en-US" altLang="zh-CN" sz="1200" dirty="0">
                        <a:solidFill>
                          <a:srgbClr val="215D6E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8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</a:t>
                      </a:r>
                      <a:endParaRPr lang="en-US" altLang="zh-CN" sz="1200" b="1" dirty="0">
                        <a:solidFill>
                          <a:srgbClr val="215D6E"/>
                        </a:solidFill>
                      </a:endParaRPr>
                    </a:p>
                    <a:p>
                      <a:pPr algn="ctr"/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首次上市时间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年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11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月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30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日</a:t>
                      </a:r>
                      <a:endParaRPr lang="en-US" altLang="zh-CN" sz="1200" dirty="0">
                        <a:solidFill>
                          <a:srgbClr val="215D6E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参照药品建议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zh-CN" altLang="en-US" sz="1200" b="1" dirty="0">
                        <a:solidFill>
                          <a:srgbClr val="215D6E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目前大陆地区同通用名</a:t>
                      </a:r>
                      <a:endParaRPr lang="en-US" altLang="zh-CN" sz="1200" b="1" dirty="0">
                        <a:solidFill>
                          <a:srgbClr val="215D6E"/>
                        </a:solidFill>
                      </a:endParaRPr>
                    </a:p>
                    <a:p>
                      <a:pPr algn="ctr"/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药物的上市情况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en-US" altLang="zh-CN" sz="1200" dirty="0">
                        <a:solidFill>
                          <a:srgbClr val="215D6E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200" b="1" dirty="0">
                          <a:solidFill>
                            <a:srgbClr val="215D6E"/>
                          </a:solidFill>
                        </a:rPr>
                        <a:t>OTC</a:t>
                      </a:r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药品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  <a:endParaRPr lang="zh-CN" altLang="en-US" sz="1200" b="1" dirty="0">
                        <a:solidFill>
                          <a:srgbClr val="215D6E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全球首个上市国家</a:t>
                      </a:r>
                      <a:endParaRPr lang="en-US" altLang="zh-CN" sz="1200" b="1" dirty="0">
                        <a:solidFill>
                          <a:srgbClr val="215D6E"/>
                        </a:solidFill>
                      </a:endParaRPr>
                    </a:p>
                    <a:p>
                      <a:pPr algn="ctr"/>
                      <a:r>
                        <a:rPr lang="en-US" altLang="zh-CN" sz="1200" b="1" dirty="0">
                          <a:solidFill>
                            <a:srgbClr val="215D6E"/>
                          </a:solidFill>
                        </a:rPr>
                        <a:t>/</a:t>
                      </a:r>
                      <a:r>
                        <a:rPr lang="zh-CN" altLang="en-US" sz="1200" b="1" dirty="0">
                          <a:solidFill>
                            <a:srgbClr val="215D6E"/>
                          </a:solidFill>
                        </a:rPr>
                        <a:t>地区及上市时间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rgbClr val="215D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美国，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2020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年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11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月</a:t>
                      </a:r>
                      <a:r>
                        <a:rPr lang="en-US" altLang="zh-CN" sz="1200" dirty="0">
                          <a:solidFill>
                            <a:srgbClr val="215D6E"/>
                          </a:solidFill>
                        </a:rPr>
                        <a:t>25</a:t>
                      </a:r>
                      <a:r>
                        <a:rPr lang="zh-CN" altLang="en-US" sz="1200" dirty="0">
                          <a:solidFill>
                            <a:srgbClr val="215D6E"/>
                          </a:solidFill>
                        </a:rPr>
                        <a:t>日</a:t>
                      </a:r>
                      <a:endParaRPr lang="en-US" altLang="zh-CN" sz="1200" dirty="0">
                        <a:solidFill>
                          <a:srgbClr val="215D6E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dirty="0">
                        <a:solidFill>
                          <a:srgbClr val="215D6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dirty="0">
                        <a:solidFill>
                          <a:srgbClr val="215D6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45613" y="6583010"/>
            <a:ext cx="5253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8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截至</a:t>
            </a:r>
            <a:r>
              <a:rPr lang="en-US" altLang="zh-CN" sz="8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8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8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8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8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4133" y="777240"/>
            <a:ext cx="11433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那西妥单抗注射液</a:t>
            </a:r>
            <a:r>
              <a:rPr lang="en-US" altLang="zh-CN" sz="2000" b="1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</a:t>
            </a:r>
            <a:r>
              <a:rPr lang="zh-CN" altLang="en-US" sz="20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国内首个人源化</a:t>
            </a:r>
            <a:r>
              <a:rPr lang="en-US" altLang="zh-CN" sz="20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GD2</a:t>
            </a:r>
            <a:r>
              <a:rPr lang="zh-CN" altLang="en-US" sz="20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单抗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，获批用于伴有骨或骨髓病变的复发性或难治性神经母细胞瘤患者，为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NBL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患者提供更好的治疗选择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/>
          </a:p>
        </p:txBody>
      </p:sp>
      <p:pic>
        <p:nvPicPr>
          <p:cNvPr id="13" name="图片 1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" y="228254"/>
            <a:ext cx="1339850" cy="3416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716568" y="6583735"/>
            <a:ext cx="525364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D5B122D-B257-3EFE-6DD0-E6F5CA9A3DAF}"/>
              </a:ext>
            </a:extLst>
          </p:cNvPr>
          <p:cNvSpPr/>
          <p:nvPr/>
        </p:nvSpPr>
        <p:spPr>
          <a:xfrm>
            <a:off x="336847" y="1574130"/>
            <a:ext cx="11539039" cy="4946015"/>
          </a:xfrm>
          <a:prstGeom prst="roundRect">
            <a:avLst>
              <a:gd name="adj" fmla="val 2539"/>
            </a:avLst>
          </a:prstGeom>
          <a:noFill/>
          <a:ln w="19050">
            <a:solidFill>
              <a:srgbClr val="324E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874078" y="2232025"/>
            <a:ext cx="1044257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215D6E"/>
                </a:solidFill>
              </a:rPr>
              <a:t>疾病现状：高复发、高死亡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15D6E"/>
                </a:solidFill>
              </a:rPr>
              <a:t>神经母细胞瘤（</a:t>
            </a:r>
            <a:r>
              <a:rPr lang="en-US" altLang="zh-CN" sz="1400" dirty="0">
                <a:solidFill>
                  <a:srgbClr val="215D6E"/>
                </a:solidFill>
              </a:rPr>
              <a:t>NBL</a:t>
            </a:r>
            <a:r>
              <a:rPr lang="zh-CN" altLang="en-US" sz="1400" dirty="0">
                <a:solidFill>
                  <a:srgbClr val="215D6E"/>
                </a:solidFill>
              </a:rPr>
              <a:t>）是好发于儿童的颅外实体肿瘤，占儿童恶性肿瘤的</a:t>
            </a:r>
            <a:r>
              <a:rPr lang="en-US" altLang="zh-CN" sz="1400" dirty="0">
                <a:solidFill>
                  <a:srgbClr val="215D6E"/>
                </a:solidFill>
              </a:rPr>
              <a:t>8%~10%</a:t>
            </a:r>
            <a:r>
              <a:rPr lang="zh-CN" altLang="en-US" sz="1400" dirty="0">
                <a:solidFill>
                  <a:srgbClr val="215D6E"/>
                </a:solidFill>
              </a:rPr>
              <a:t>，死亡率高达</a:t>
            </a:r>
            <a:r>
              <a:rPr lang="en-US" altLang="zh-CN" sz="1400" dirty="0">
                <a:solidFill>
                  <a:srgbClr val="215D6E"/>
                </a:solidFill>
              </a:rPr>
              <a:t>15%</a:t>
            </a:r>
            <a:r>
              <a:rPr lang="en-US" altLang="zh-CN" sz="1400" baseline="30000" dirty="0">
                <a:solidFill>
                  <a:srgbClr val="215D6E"/>
                </a:solidFill>
              </a:rPr>
              <a:t> 2 </a:t>
            </a:r>
            <a:r>
              <a:rPr lang="zh-CN" altLang="en-US" sz="1400" dirty="0">
                <a:solidFill>
                  <a:srgbClr val="215D6E"/>
                </a:solidFill>
              </a:rPr>
              <a:t>，被称为“儿童肿瘤之王”，</a:t>
            </a:r>
            <a:r>
              <a:rPr lang="zh-CN" altLang="en-US" sz="1400" b="1" dirty="0">
                <a:solidFill>
                  <a:srgbClr val="215D6E"/>
                </a:solidFill>
              </a:rPr>
              <a:t>在欧美国家被列为罕见病</a:t>
            </a:r>
            <a:r>
              <a:rPr lang="zh-CN" altLang="en-US" sz="1400" dirty="0">
                <a:solidFill>
                  <a:srgbClr val="215D6E"/>
                </a:solidFill>
              </a:rPr>
              <a:t>，</a:t>
            </a:r>
            <a:r>
              <a:rPr lang="en-US" altLang="zh-CN" sz="1400" dirty="0">
                <a:solidFill>
                  <a:srgbClr val="215D6E"/>
                </a:solidFill>
              </a:rPr>
              <a:t>2023</a:t>
            </a:r>
            <a:r>
              <a:rPr lang="zh-CN" altLang="en-US" sz="1400" dirty="0">
                <a:solidFill>
                  <a:srgbClr val="215D6E"/>
                </a:solidFill>
              </a:rPr>
              <a:t>年被纳入</a:t>
            </a:r>
            <a:r>
              <a:rPr lang="zh-CN" altLang="en-US" sz="1400" b="1" dirty="0">
                <a:solidFill>
                  <a:srgbClr val="215D6E"/>
                </a:solidFill>
              </a:rPr>
              <a:t>我国第二批罕见病目录；</a:t>
            </a:r>
            <a:endParaRPr lang="en-US" altLang="zh-CN" sz="1400" b="1" dirty="0">
              <a:solidFill>
                <a:srgbClr val="215D6E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215D6E"/>
                </a:solidFill>
              </a:rPr>
              <a:t>中国流病数据发病率：</a:t>
            </a:r>
            <a:r>
              <a:rPr lang="en-US" altLang="zh-CN" sz="1400" dirty="0">
                <a:solidFill>
                  <a:srgbClr val="215D6E"/>
                </a:solidFill>
              </a:rPr>
              <a:t>7.72/100</a:t>
            </a:r>
            <a:r>
              <a:rPr lang="zh-CN" altLang="en-US" sz="1400" dirty="0">
                <a:solidFill>
                  <a:srgbClr val="215D6E"/>
                </a:solidFill>
              </a:rPr>
              <a:t>万（</a:t>
            </a:r>
            <a:r>
              <a:rPr lang="en-US" altLang="zh-CN" sz="1400" dirty="0">
                <a:solidFill>
                  <a:srgbClr val="215D6E"/>
                </a:solidFill>
              </a:rPr>
              <a:t>0-14</a:t>
            </a:r>
            <a:r>
              <a:rPr lang="zh-CN" altLang="en-US" sz="1400" dirty="0">
                <a:solidFill>
                  <a:srgbClr val="215D6E"/>
                </a:solidFill>
              </a:rPr>
              <a:t>岁儿童）</a:t>
            </a:r>
            <a:r>
              <a:rPr lang="en-US" altLang="zh-CN" sz="1400" baseline="30000" dirty="0">
                <a:solidFill>
                  <a:srgbClr val="215D6E"/>
                </a:solidFill>
              </a:rPr>
              <a:t>3</a:t>
            </a:r>
            <a:r>
              <a:rPr lang="zh-CN" altLang="en-US" sz="1400" dirty="0">
                <a:solidFill>
                  <a:srgbClr val="215D6E"/>
                </a:solidFill>
              </a:rPr>
              <a:t>，</a:t>
            </a:r>
            <a:r>
              <a:rPr lang="zh-CN" altLang="en-US" sz="1400" b="1" dirty="0">
                <a:solidFill>
                  <a:srgbClr val="215D6E"/>
                </a:solidFill>
              </a:rPr>
              <a:t>高危神经母细胞瘤</a:t>
            </a:r>
            <a:r>
              <a:rPr lang="zh-CN" altLang="en-US" sz="1400" dirty="0">
                <a:solidFill>
                  <a:srgbClr val="215D6E"/>
                </a:solidFill>
              </a:rPr>
              <a:t>约占</a:t>
            </a:r>
            <a:r>
              <a:rPr lang="en-US" altLang="zh-CN" sz="1400" dirty="0">
                <a:solidFill>
                  <a:srgbClr val="215D6E"/>
                </a:solidFill>
              </a:rPr>
              <a:t>50%</a:t>
            </a:r>
            <a:r>
              <a:rPr lang="en-US" altLang="zh-CN" sz="1400" baseline="30000" dirty="0">
                <a:solidFill>
                  <a:srgbClr val="215D6E"/>
                </a:solidFill>
              </a:rPr>
              <a:t>4</a:t>
            </a:r>
            <a:r>
              <a:rPr lang="zh-CN" altLang="en-US" sz="1400" b="1" dirty="0">
                <a:solidFill>
                  <a:srgbClr val="215D6E"/>
                </a:solidFill>
              </a:rPr>
              <a:t> ，年新发患者约</a:t>
            </a:r>
            <a:r>
              <a:rPr lang="en-US" altLang="zh-CN" sz="1400" b="1" dirty="0">
                <a:solidFill>
                  <a:srgbClr val="215D6E"/>
                </a:solidFill>
              </a:rPr>
              <a:t>1000</a:t>
            </a:r>
            <a:r>
              <a:rPr lang="zh-CN" altLang="en-US" sz="1400" b="1" dirty="0">
                <a:solidFill>
                  <a:srgbClr val="215D6E"/>
                </a:solidFill>
              </a:rPr>
              <a:t>例；</a:t>
            </a:r>
            <a:endParaRPr lang="en-US" altLang="zh-CN" sz="1400" b="1" dirty="0">
              <a:solidFill>
                <a:srgbClr val="215D6E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15D6E"/>
                </a:solidFill>
              </a:rPr>
              <a:t>高危神经母细胞瘤预后较差，约</a:t>
            </a:r>
            <a:r>
              <a:rPr lang="en-US" altLang="zh-CN" sz="1400" dirty="0">
                <a:solidFill>
                  <a:srgbClr val="215D6E"/>
                </a:solidFill>
              </a:rPr>
              <a:t>50%</a:t>
            </a:r>
            <a:r>
              <a:rPr lang="zh-CN" altLang="en-US" sz="1400" dirty="0">
                <a:solidFill>
                  <a:srgbClr val="215D6E"/>
                </a:solidFill>
              </a:rPr>
              <a:t>患者会</a:t>
            </a:r>
            <a:r>
              <a:rPr lang="zh-CN" altLang="en-US" sz="1400" b="1" dirty="0">
                <a:solidFill>
                  <a:srgbClr val="215D6E"/>
                </a:solidFill>
              </a:rPr>
              <a:t>复发</a:t>
            </a:r>
            <a:r>
              <a:rPr lang="zh-CN" altLang="en-US" sz="1400" dirty="0">
                <a:solidFill>
                  <a:srgbClr val="215D6E"/>
                </a:solidFill>
              </a:rPr>
              <a:t>；</a:t>
            </a:r>
            <a:r>
              <a:rPr lang="en-US" altLang="zh-CN" sz="1400" dirty="0">
                <a:solidFill>
                  <a:srgbClr val="215D6E"/>
                </a:solidFill>
              </a:rPr>
              <a:t>20%-30%</a:t>
            </a:r>
            <a:r>
              <a:rPr lang="zh-CN" altLang="en-US" sz="1400" dirty="0">
                <a:solidFill>
                  <a:srgbClr val="215D6E"/>
                </a:solidFill>
              </a:rPr>
              <a:t>患者会进展为</a:t>
            </a:r>
            <a:r>
              <a:rPr lang="zh-CN" altLang="en-US" sz="1400" b="1" dirty="0">
                <a:solidFill>
                  <a:srgbClr val="215D6E"/>
                </a:solidFill>
              </a:rPr>
              <a:t>难治性</a:t>
            </a:r>
            <a:r>
              <a:rPr lang="en-US" altLang="zh-CN" sz="1400" b="1" dirty="0">
                <a:solidFill>
                  <a:srgbClr val="215D6E"/>
                </a:solidFill>
              </a:rPr>
              <a:t>NBL</a:t>
            </a:r>
            <a:r>
              <a:rPr lang="zh-CN" altLang="en-US" sz="1400" dirty="0">
                <a:solidFill>
                  <a:srgbClr val="215D6E"/>
                </a:solidFill>
              </a:rPr>
              <a:t>，生存预后更差</a:t>
            </a:r>
            <a:r>
              <a:rPr lang="en-US" altLang="zh-CN" sz="1400" baseline="30000" dirty="0">
                <a:solidFill>
                  <a:srgbClr val="215D6E"/>
                </a:solidFill>
              </a:rPr>
              <a:t>5</a:t>
            </a:r>
            <a:r>
              <a:rPr lang="zh-CN" altLang="en-US" sz="1400" dirty="0">
                <a:solidFill>
                  <a:srgbClr val="324E5B"/>
                </a:solidFill>
              </a:rPr>
              <a:t>；</a:t>
            </a:r>
            <a:endParaRPr lang="en-US" altLang="zh-CN" sz="1400" dirty="0">
              <a:solidFill>
                <a:srgbClr val="324E5B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EC6422"/>
                </a:solidFill>
              </a:rPr>
              <a:t>预估</a:t>
            </a:r>
            <a:r>
              <a:rPr lang="en-US" altLang="zh-CN" sz="1400" b="1" dirty="0">
                <a:solidFill>
                  <a:srgbClr val="EC6422"/>
                </a:solidFill>
              </a:rPr>
              <a:t>25</a:t>
            </a:r>
            <a:r>
              <a:rPr lang="zh-CN" altLang="en-US" sz="1400" b="1" dirty="0">
                <a:solidFill>
                  <a:srgbClr val="EC6422"/>
                </a:solidFill>
              </a:rPr>
              <a:t>年新发复发性或难治性神经母细胞瘤伴骨</a:t>
            </a:r>
            <a:r>
              <a:rPr lang="en-US" altLang="zh-CN" sz="1400" b="1" dirty="0">
                <a:solidFill>
                  <a:srgbClr val="EC6422"/>
                </a:solidFill>
              </a:rPr>
              <a:t>/</a:t>
            </a:r>
            <a:r>
              <a:rPr lang="zh-CN" altLang="en-US" sz="1400" b="1" dirty="0">
                <a:solidFill>
                  <a:srgbClr val="EC6422"/>
                </a:solidFill>
              </a:rPr>
              <a:t>骨髓病变残留的患者</a:t>
            </a:r>
            <a:r>
              <a:rPr lang="zh-CN" altLang="en-US" sz="1400" dirty="0">
                <a:solidFill>
                  <a:srgbClr val="EC6422"/>
                </a:solidFill>
              </a:rPr>
              <a:t>&lt;</a:t>
            </a:r>
            <a:r>
              <a:rPr lang="en-US" altLang="zh-CN" sz="1400" b="1" dirty="0">
                <a:solidFill>
                  <a:srgbClr val="EC6422"/>
                </a:solidFill>
              </a:rPr>
              <a:t>500</a:t>
            </a:r>
            <a:r>
              <a:rPr lang="zh-CN" altLang="en-US" sz="1400" b="1" dirty="0">
                <a:solidFill>
                  <a:srgbClr val="EC6422"/>
                </a:solidFill>
              </a:rPr>
              <a:t>人</a:t>
            </a:r>
            <a:r>
              <a:rPr lang="en-US" altLang="zh-CN" sz="1400" b="1" baseline="30000" dirty="0">
                <a:solidFill>
                  <a:srgbClr val="EC6422"/>
                </a:solidFill>
              </a:rPr>
              <a:t>*</a:t>
            </a:r>
            <a:r>
              <a:rPr lang="zh-CN" altLang="en-US" sz="1400" b="1" dirty="0">
                <a:solidFill>
                  <a:srgbClr val="EC6422"/>
                </a:solidFill>
              </a:rPr>
              <a:t>。</a:t>
            </a:r>
            <a:endParaRPr lang="en-US" altLang="zh-CN" sz="1400" b="1" dirty="0">
              <a:solidFill>
                <a:srgbClr val="EC6422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400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215D6E"/>
                </a:solidFill>
              </a:rPr>
              <a:t>国内免疫治疗的空白：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15D6E"/>
                </a:solidFill>
              </a:rPr>
              <a:t>复发和难治性</a:t>
            </a:r>
            <a:r>
              <a:rPr lang="en-US" altLang="zh-CN" sz="1400" dirty="0">
                <a:solidFill>
                  <a:srgbClr val="215D6E"/>
                </a:solidFill>
              </a:rPr>
              <a:t>NBL</a:t>
            </a:r>
            <a:r>
              <a:rPr lang="zh-CN" altLang="en-US" sz="1400" dirty="0">
                <a:solidFill>
                  <a:srgbClr val="215D6E"/>
                </a:solidFill>
              </a:rPr>
              <a:t>患者的中位总生存期分别仅为</a:t>
            </a:r>
            <a:r>
              <a:rPr lang="en-US" altLang="zh-CN" sz="1400" dirty="0">
                <a:solidFill>
                  <a:srgbClr val="215D6E"/>
                </a:solidFill>
              </a:rPr>
              <a:t>11.0</a:t>
            </a:r>
            <a:r>
              <a:rPr lang="zh-CN" altLang="en-US" sz="1400" dirty="0">
                <a:solidFill>
                  <a:srgbClr val="215D6E"/>
                </a:solidFill>
              </a:rPr>
              <a:t>个月和</a:t>
            </a:r>
            <a:r>
              <a:rPr lang="en-US" altLang="zh-CN" sz="1400" dirty="0">
                <a:solidFill>
                  <a:srgbClr val="215D6E"/>
                </a:solidFill>
              </a:rPr>
              <a:t>27.9</a:t>
            </a:r>
            <a:r>
              <a:rPr lang="zh-CN" altLang="en-US" sz="1400" dirty="0">
                <a:solidFill>
                  <a:srgbClr val="215D6E"/>
                </a:solidFill>
              </a:rPr>
              <a:t>个月</a:t>
            </a:r>
            <a:r>
              <a:rPr lang="en-US" altLang="zh-CN" sz="1400" baseline="30000" dirty="0">
                <a:solidFill>
                  <a:srgbClr val="215D6E"/>
                </a:solidFill>
              </a:rPr>
              <a:t>6</a:t>
            </a:r>
            <a:r>
              <a:rPr lang="zh-CN" altLang="en-US" sz="1400" dirty="0">
                <a:solidFill>
                  <a:srgbClr val="215D6E"/>
                </a:solidFill>
              </a:rPr>
              <a:t>，骨</a:t>
            </a:r>
            <a:r>
              <a:rPr lang="en-US" altLang="zh-CN" sz="1400" dirty="0">
                <a:solidFill>
                  <a:srgbClr val="215D6E"/>
                </a:solidFill>
              </a:rPr>
              <a:t>/</a:t>
            </a:r>
            <a:r>
              <a:rPr lang="zh-CN" altLang="en-US" sz="1400" dirty="0">
                <a:solidFill>
                  <a:srgbClr val="215D6E"/>
                </a:solidFill>
              </a:rPr>
              <a:t>骨髓残留是导致复发与难治的主要原因</a:t>
            </a:r>
            <a:r>
              <a:rPr lang="en-US" altLang="zh-CN" sz="1400" baseline="30000" dirty="0">
                <a:solidFill>
                  <a:srgbClr val="215D6E"/>
                </a:solidFill>
              </a:rPr>
              <a:t>7</a:t>
            </a:r>
            <a:r>
              <a:rPr lang="zh-CN" altLang="en-US" sz="1400" dirty="0">
                <a:solidFill>
                  <a:srgbClr val="215D6E"/>
                </a:solidFill>
              </a:rPr>
              <a:t>，传统挽救化疗方案的</a:t>
            </a:r>
            <a:r>
              <a:rPr lang="en-US" altLang="zh-CN" sz="1400" dirty="0">
                <a:solidFill>
                  <a:srgbClr val="215D6E"/>
                </a:solidFill>
              </a:rPr>
              <a:t>ORR</a:t>
            </a:r>
            <a:r>
              <a:rPr lang="zh-CN" altLang="en-US" sz="1400" dirty="0">
                <a:solidFill>
                  <a:srgbClr val="215D6E"/>
                </a:solidFill>
              </a:rPr>
              <a:t>不足</a:t>
            </a:r>
            <a:r>
              <a:rPr lang="en-US" altLang="zh-CN" sz="1400" dirty="0">
                <a:solidFill>
                  <a:srgbClr val="215D6E"/>
                </a:solidFill>
              </a:rPr>
              <a:t>30%</a:t>
            </a:r>
            <a:r>
              <a:rPr lang="en-US" altLang="zh-CN" sz="1400" baseline="30000" dirty="0">
                <a:solidFill>
                  <a:srgbClr val="215D6E"/>
                </a:solidFill>
              </a:rPr>
              <a:t>8</a:t>
            </a:r>
            <a:r>
              <a:rPr lang="zh-CN" altLang="en-US" sz="1400" dirty="0">
                <a:solidFill>
                  <a:srgbClr val="215D6E"/>
                </a:solidFill>
              </a:rPr>
              <a:t>；</a:t>
            </a:r>
            <a:endParaRPr lang="en-US" altLang="zh-CN" sz="1400" dirty="0">
              <a:solidFill>
                <a:srgbClr val="215D6E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15D6E"/>
                </a:solidFill>
              </a:rPr>
              <a:t>尽管有多种治疗手段，难治性</a:t>
            </a:r>
            <a:r>
              <a:rPr lang="en-US" altLang="zh-CN" sz="1400" dirty="0">
                <a:solidFill>
                  <a:srgbClr val="215D6E"/>
                </a:solidFill>
              </a:rPr>
              <a:t>/</a:t>
            </a:r>
            <a:r>
              <a:rPr lang="zh-CN" altLang="en-US" sz="1400" dirty="0">
                <a:solidFill>
                  <a:srgbClr val="215D6E"/>
                </a:solidFill>
              </a:rPr>
              <a:t>复发性</a:t>
            </a:r>
            <a:r>
              <a:rPr lang="en-US" altLang="zh-CN" sz="1400" dirty="0">
                <a:solidFill>
                  <a:srgbClr val="215D6E"/>
                </a:solidFill>
              </a:rPr>
              <a:t>NBL</a:t>
            </a:r>
            <a:r>
              <a:rPr lang="zh-CN" altLang="en-US" sz="1400" dirty="0">
                <a:solidFill>
                  <a:srgbClr val="215D6E"/>
                </a:solidFill>
              </a:rPr>
              <a:t>的预后仍然较差，对于化疗后伴骨和</a:t>
            </a:r>
            <a:r>
              <a:rPr lang="en-US" altLang="zh-CN" sz="1400" dirty="0">
                <a:solidFill>
                  <a:srgbClr val="215D6E"/>
                </a:solidFill>
              </a:rPr>
              <a:t>/</a:t>
            </a:r>
            <a:r>
              <a:rPr lang="zh-CN" altLang="en-US" sz="1400" dirty="0">
                <a:solidFill>
                  <a:srgbClr val="215D6E"/>
                </a:solidFill>
              </a:rPr>
              <a:t>或骨髓病变的患者，</a:t>
            </a:r>
            <a:r>
              <a:rPr lang="zh-CN" altLang="en-US" sz="1400" b="1" dirty="0">
                <a:solidFill>
                  <a:srgbClr val="215D6E"/>
                </a:solidFill>
              </a:rPr>
              <a:t>存在重大未满足的治疗需求</a:t>
            </a:r>
            <a:r>
              <a:rPr lang="zh-CN" altLang="en-US" sz="1400" dirty="0">
                <a:solidFill>
                  <a:srgbClr val="215D6E"/>
                </a:solidFill>
              </a:rPr>
              <a:t>，这些患者在获批的治疗选择的情况下极有可能发展为进展性疾病</a:t>
            </a:r>
            <a:r>
              <a:rPr lang="en-US" altLang="zh-CN" sz="1400" baseline="30000" dirty="0">
                <a:solidFill>
                  <a:srgbClr val="215D6E"/>
                </a:solidFill>
              </a:rPr>
              <a:t>9</a:t>
            </a:r>
            <a:r>
              <a:rPr lang="zh-CN" altLang="en-US" sz="1400" dirty="0">
                <a:solidFill>
                  <a:srgbClr val="215D6E"/>
                </a:solidFill>
              </a:rPr>
              <a:t>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13264" y="250363"/>
            <a:ext cx="8167254" cy="399011"/>
            <a:chOff x="87284" y="116378"/>
            <a:chExt cx="8167254" cy="399011"/>
          </a:xfrm>
        </p:grpSpPr>
        <p:sp>
          <p:nvSpPr>
            <p:cNvPr id="6" name="箭头: 五边形 5"/>
            <p:cNvSpPr/>
            <p:nvPr/>
          </p:nvSpPr>
          <p:spPr bwMode="auto">
            <a:xfrm>
              <a:off x="6392488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</a:p>
          </p:txBody>
        </p:sp>
        <p:sp>
          <p:nvSpPr>
            <p:cNvPr id="7" name="箭头: 五边形 4"/>
            <p:cNvSpPr/>
            <p:nvPr/>
          </p:nvSpPr>
          <p:spPr bwMode="auto">
            <a:xfrm>
              <a:off x="4816187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</a:p>
          </p:txBody>
        </p:sp>
        <p:sp>
          <p:nvSpPr>
            <p:cNvPr id="8" name="箭头: 五边形 3"/>
            <p:cNvSpPr/>
            <p:nvPr/>
          </p:nvSpPr>
          <p:spPr bwMode="auto">
            <a:xfrm>
              <a:off x="3239886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</a:t>
              </a: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性</a:t>
              </a:r>
            </a:p>
          </p:txBody>
        </p:sp>
        <p:sp>
          <p:nvSpPr>
            <p:cNvPr id="19" name="箭头: 五边形 2"/>
            <p:cNvSpPr/>
            <p:nvPr/>
          </p:nvSpPr>
          <p:spPr bwMode="auto">
            <a:xfrm>
              <a:off x="1663585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  <p:sp>
          <p:nvSpPr>
            <p:cNvPr id="20" name="箭头: 五边形 1"/>
            <p:cNvSpPr/>
            <p:nvPr/>
          </p:nvSpPr>
          <p:spPr bwMode="auto">
            <a:xfrm>
              <a:off x="87284" y="116378"/>
              <a:ext cx="1862050" cy="399011"/>
            </a:xfrm>
            <a:prstGeom prst="homePlate">
              <a:avLst/>
            </a:prstGeom>
            <a:solidFill>
              <a:srgbClr val="D3DFE2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b="1" i="0" u="none" strike="noStrike" cap="none" normalizeH="0" baseline="0" dirty="0">
                  <a:ln>
                    <a:noFill/>
                  </a:ln>
                  <a:solidFill>
                    <a:srgbClr val="215D6E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  <a:endParaRPr kumimoji="0" lang="zh-CN" altLang="en-US" sz="1400" b="1" i="0" u="none" strike="noStrike" cap="none" normalizeH="0" baseline="30000" dirty="0">
                <a:ln>
                  <a:noFill/>
                </a:ln>
                <a:solidFill>
                  <a:srgbClr val="215D6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 bwMode="auto">
          <a:xfrm>
            <a:off x="0" y="750570"/>
            <a:ext cx="12191365" cy="748030"/>
          </a:xfrm>
          <a:prstGeom prst="rect">
            <a:avLst/>
          </a:prstGeom>
          <a:gradFill>
            <a:gsLst>
              <a:gs pos="0">
                <a:srgbClr val="215D6E">
                  <a:alpha val="71000"/>
                </a:srgbClr>
              </a:gs>
              <a:gs pos="85000">
                <a:srgbClr val="215D6E"/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4133" y="777240"/>
            <a:ext cx="1143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神经母细胞瘤（NBL）是发病率低但危害极大的儿童恶性肿瘤，被列入我国第二批罕见病目录，复发性或难治性NBL患者预后更差</a:t>
            </a:r>
            <a:endParaRPr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5" name="图片 2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" y="228254"/>
            <a:ext cx="1339850" cy="341630"/>
          </a:xfrm>
          <a:prstGeom prst="rect">
            <a:avLst/>
          </a:prstGeom>
        </p:spPr>
      </p:pic>
      <p:sp>
        <p:nvSpPr>
          <p:cNvPr id="27" name="圆角矩形 26"/>
          <p:cNvSpPr/>
          <p:nvPr/>
        </p:nvSpPr>
        <p:spPr>
          <a:xfrm>
            <a:off x="521653" y="1915160"/>
            <a:ext cx="11147425" cy="4688840"/>
          </a:xfrm>
          <a:prstGeom prst="roundRect">
            <a:avLst>
              <a:gd name="adj" fmla="val 8294"/>
            </a:avLst>
          </a:prstGeom>
          <a:noFill/>
          <a:ln>
            <a:solidFill>
              <a:srgbClr val="215D6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4700906" y="1679575"/>
            <a:ext cx="2788920" cy="446405"/>
          </a:xfrm>
          <a:prstGeom prst="roundRect">
            <a:avLst>
              <a:gd name="adj" fmla="val 50000"/>
            </a:avLst>
          </a:prstGeom>
          <a:solidFill>
            <a:srgbClr val="215D6E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sym typeface="+mn-ea"/>
              </a:rPr>
              <a:t>疾病基本信息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16568" y="6496105"/>
            <a:ext cx="525364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03E656-F9AB-1DA1-FAA0-03551034F9D5}"/>
              </a:ext>
            </a:extLst>
          </p:cNvPr>
          <p:cNvSpPr txBox="1"/>
          <p:nvPr/>
        </p:nvSpPr>
        <p:spPr>
          <a:xfrm>
            <a:off x="517467" y="6642556"/>
            <a:ext cx="5253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</a:t>
            </a:r>
            <a:r>
              <a:rPr lang="zh-CN" altLang="en-US" sz="8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我国流行病学推算</a:t>
            </a:r>
            <a:endParaRPr lang="en-US" altLang="zh-CN" sz="8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846079" y="2332354"/>
            <a:ext cx="4685145" cy="5384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最常见的不良反应（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12-230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任一研究中均≥ 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25 %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输注相关反应、疼痛、心动过速、呕吐、咳嗽、恶心、腹泻、食欲减退、高血压、疲劳、多形性红斑、周围神经病变、荨麻疹、发热、头痛、注射部位反应、水肿、焦虑、局部水肿和易怒。</a:t>
            </a:r>
            <a:endParaRPr lang="en-US" altLang="zh-CN" sz="14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和研究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12-230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中：最常见的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级或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级实验室异常（任一研究中≥ 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endParaRPr lang="en-US" altLang="zh-CN" sz="1600" b="1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淋巴细胞减少、中性粒细胞减少、血红蛋白降低、血小板计数减少、钾降低、 丙氨酸氨基转移酶升高、血糖降低、钙降低、白蛋白降低、钠降低和磷降低。 </a:t>
            </a:r>
            <a:endParaRPr lang="en-US" altLang="zh-CN" sz="14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13264" y="250363"/>
            <a:ext cx="8167254" cy="399011"/>
            <a:chOff x="87284" y="116378"/>
            <a:chExt cx="8167254" cy="399011"/>
          </a:xfrm>
        </p:grpSpPr>
        <p:sp>
          <p:nvSpPr>
            <p:cNvPr id="7" name="箭头: 五边形 5"/>
            <p:cNvSpPr/>
            <p:nvPr/>
          </p:nvSpPr>
          <p:spPr bwMode="auto">
            <a:xfrm>
              <a:off x="6392488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</a:p>
          </p:txBody>
        </p:sp>
        <p:sp>
          <p:nvSpPr>
            <p:cNvPr id="8" name="箭头: 五边形 4"/>
            <p:cNvSpPr/>
            <p:nvPr/>
          </p:nvSpPr>
          <p:spPr bwMode="auto">
            <a:xfrm>
              <a:off x="4816187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</a:p>
          </p:txBody>
        </p:sp>
        <p:sp>
          <p:nvSpPr>
            <p:cNvPr id="23" name="箭头: 五边形 3"/>
            <p:cNvSpPr/>
            <p:nvPr/>
          </p:nvSpPr>
          <p:spPr bwMode="auto">
            <a:xfrm>
              <a:off x="3239886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</a:t>
              </a: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性</a:t>
              </a:r>
            </a:p>
          </p:txBody>
        </p:sp>
        <p:sp>
          <p:nvSpPr>
            <p:cNvPr id="24" name="箭头: 五边形 2"/>
            <p:cNvSpPr/>
            <p:nvPr/>
          </p:nvSpPr>
          <p:spPr bwMode="auto">
            <a:xfrm>
              <a:off x="1663585" y="116378"/>
              <a:ext cx="1862050" cy="399011"/>
            </a:xfrm>
            <a:prstGeom prst="homePlate">
              <a:avLst/>
            </a:prstGeom>
            <a:solidFill>
              <a:srgbClr val="D3DFE2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b="1" i="0" u="none" strike="noStrike" cap="none" normalizeH="0" baseline="0" dirty="0">
                  <a:ln>
                    <a:noFill/>
                  </a:ln>
                  <a:solidFill>
                    <a:srgbClr val="215D6E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  <p:sp>
          <p:nvSpPr>
            <p:cNvPr id="25" name="箭头: 五边形 1"/>
            <p:cNvSpPr/>
            <p:nvPr/>
          </p:nvSpPr>
          <p:spPr bwMode="auto">
            <a:xfrm>
              <a:off x="87284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</a:p>
          </p:txBody>
        </p:sp>
      </p:grpSp>
      <p:sp>
        <p:nvSpPr>
          <p:cNvPr id="26" name="矩形 25"/>
          <p:cNvSpPr/>
          <p:nvPr/>
        </p:nvSpPr>
        <p:spPr bwMode="auto">
          <a:xfrm>
            <a:off x="0" y="750570"/>
            <a:ext cx="12191365" cy="748030"/>
          </a:xfrm>
          <a:prstGeom prst="rect">
            <a:avLst/>
          </a:prstGeom>
          <a:gradFill>
            <a:gsLst>
              <a:gs pos="0">
                <a:srgbClr val="215D6E">
                  <a:alpha val="71000"/>
                </a:srgbClr>
              </a:gs>
              <a:gs pos="85000">
                <a:srgbClr val="215D6E"/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05063" y="943610"/>
            <a:ext cx="738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临床研究及国内上市后实践表明，那西妥单抗注射液安全性良好</a:t>
            </a:r>
          </a:p>
        </p:txBody>
      </p:sp>
      <p:pic>
        <p:nvPicPr>
          <p:cNvPr id="28" name="图片 27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" y="228254"/>
            <a:ext cx="1339850" cy="341630"/>
          </a:xfrm>
          <a:prstGeom prst="rect">
            <a:avLst/>
          </a:prstGeom>
        </p:spPr>
      </p:pic>
      <p:sp>
        <p:nvSpPr>
          <p:cNvPr id="32" name="圆角矩形 31"/>
          <p:cNvSpPr/>
          <p:nvPr/>
        </p:nvSpPr>
        <p:spPr>
          <a:xfrm>
            <a:off x="624205" y="1915160"/>
            <a:ext cx="5128895" cy="4507230"/>
          </a:xfrm>
          <a:prstGeom prst="roundRect">
            <a:avLst>
              <a:gd name="adj" fmla="val 8294"/>
            </a:avLst>
          </a:prstGeom>
          <a:noFill/>
          <a:ln>
            <a:solidFill>
              <a:srgbClr val="215D6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1310323" y="1679575"/>
            <a:ext cx="3756660" cy="446405"/>
          </a:xfrm>
          <a:prstGeom prst="roundRect">
            <a:avLst>
              <a:gd name="adj" fmla="val 50000"/>
            </a:avLst>
          </a:prstGeom>
          <a:solidFill>
            <a:srgbClr val="215D6E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sym typeface="+mn-ea"/>
              </a:rPr>
              <a:t>药品说明书收载的安全性信息</a:t>
            </a:r>
            <a:r>
              <a:rPr lang="zh-CN" altLang="en-US" b="1" baseline="30000" dirty="0">
                <a:solidFill>
                  <a:schemeClr val="bg1"/>
                </a:solidFill>
                <a:sym typeface="+mn-ea"/>
              </a:rPr>
              <a:t>1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6445885" y="1915160"/>
            <a:ext cx="5128895" cy="4507230"/>
          </a:xfrm>
          <a:prstGeom prst="roundRect">
            <a:avLst>
              <a:gd name="adj" fmla="val 8294"/>
            </a:avLst>
          </a:prstGeom>
          <a:noFill/>
          <a:ln>
            <a:solidFill>
              <a:srgbClr val="215D6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7132003" y="1679575"/>
            <a:ext cx="3756660" cy="446405"/>
          </a:xfrm>
          <a:prstGeom prst="roundRect">
            <a:avLst>
              <a:gd name="adj" fmla="val 50000"/>
            </a:avLst>
          </a:prstGeom>
          <a:solidFill>
            <a:srgbClr val="215D6E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sym typeface="+mn-ea"/>
              </a:rPr>
              <a:t>在国内外不良反应发生情况</a:t>
            </a:r>
            <a:r>
              <a:rPr lang="en-US" altLang="zh-CN" b="1" baseline="30000" dirty="0">
                <a:solidFill>
                  <a:schemeClr val="bg1"/>
                </a:solidFill>
                <a:sym typeface="+mn-ea"/>
              </a:rPr>
              <a:t>9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788150" y="2332355"/>
            <a:ext cx="4444365" cy="5384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那西妥单抗最主要的不良反应为输注反应和神经毒性（主要为疼痛），但</a:t>
            </a:r>
            <a:r>
              <a:rPr lang="en-US" altLang="zh-CN" sz="14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4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级以上事件发生率相对可控，未导致死亡。</a:t>
            </a:r>
            <a:endParaRPr lang="en-US" altLang="zh-CN" sz="14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那西妥单抗与粒细胞</a:t>
            </a:r>
            <a:r>
              <a:rPr lang="en-US" altLang="zh-CN" sz="14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4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巨噬细胞集落刺激因子（</a:t>
            </a:r>
            <a:r>
              <a:rPr lang="en-US" altLang="zh-CN" sz="14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GM-CSF</a:t>
            </a:r>
            <a:r>
              <a:rPr lang="zh-CN" altLang="en-US" sz="14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）联用具有突出的总体缓解率和和持久的缓解持续时间，缓解患者以更具有临床意义的完全缓解为主。虽然存在发生严重输注相关反应和神经毒性的可能，但可通过说明书控制用药风险，</a:t>
            </a:r>
            <a:r>
              <a:rPr lang="zh-CN" altLang="en-US" sz="14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总体的获益风险为正向。</a:t>
            </a:r>
            <a:r>
              <a:rPr lang="zh-CN" altLang="en-US" sz="1400" i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i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CDE</a:t>
            </a:r>
            <a:r>
              <a:rPr lang="zh-CN" altLang="en-US" sz="1400" i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技术审评报告）</a:t>
            </a:r>
            <a:endParaRPr lang="en-US" altLang="zh-CN" sz="1400" i="1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716568" y="6496105"/>
            <a:ext cx="525364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同侧圆角矩形 43"/>
          <p:cNvSpPr/>
          <p:nvPr/>
        </p:nvSpPr>
        <p:spPr>
          <a:xfrm>
            <a:off x="7081628" y="3265652"/>
            <a:ext cx="4493260" cy="278955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同侧圆角矩形 42"/>
          <p:cNvSpPr/>
          <p:nvPr/>
        </p:nvSpPr>
        <p:spPr>
          <a:xfrm>
            <a:off x="591928" y="3265652"/>
            <a:ext cx="5932805" cy="278955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7087" y="1664335"/>
            <a:ext cx="12038874" cy="7505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研究表明：那西妥单抗治疗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R/R-NBL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患者，总体人群（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N=52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）缓解率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en-US" altLang="zh-CN" sz="1600" b="1" baseline="300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(*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传统挽救化疗组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20.8%</a:t>
            </a:r>
            <a:r>
              <a:rPr lang="en-US" altLang="zh-CN" sz="1600" b="1" baseline="300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b="1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骨骼病变患者（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N=50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）缓解率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58%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，骨髓病变患者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(N=23)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缓解率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74%</a:t>
            </a:r>
            <a:r>
              <a:rPr lang="en-US" altLang="zh-CN" sz="1600" b="1" baseline="300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</a:p>
          <a:p>
            <a:endParaRPr lang="en-US" altLang="zh-CN" sz="1600" b="1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1826" y="6360012"/>
            <a:ext cx="107738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324E5B"/>
                </a:solidFill>
              </a:rPr>
              <a:t>201</a:t>
            </a:r>
            <a:r>
              <a:rPr lang="zh-CN" altLang="en-US" sz="900" dirty="0">
                <a:solidFill>
                  <a:srgbClr val="324E5B"/>
                </a:solidFill>
              </a:rPr>
              <a:t>研究纳入</a:t>
            </a:r>
            <a:r>
              <a:rPr lang="en-US" altLang="zh-CN" sz="900" dirty="0">
                <a:solidFill>
                  <a:srgbClr val="324E5B"/>
                </a:solidFill>
              </a:rPr>
              <a:t>52</a:t>
            </a:r>
            <a:r>
              <a:rPr lang="zh-CN" altLang="en-US" sz="900" dirty="0">
                <a:solidFill>
                  <a:srgbClr val="324E5B"/>
                </a:solidFill>
              </a:rPr>
              <a:t>例</a:t>
            </a:r>
            <a:r>
              <a:rPr lang="en-US" altLang="zh-CN" sz="900" dirty="0">
                <a:solidFill>
                  <a:srgbClr val="324E5B"/>
                </a:solidFill>
              </a:rPr>
              <a:t>R/RNBL</a:t>
            </a:r>
            <a:r>
              <a:rPr lang="zh-CN" altLang="en-US" sz="900" dirty="0">
                <a:solidFill>
                  <a:srgbClr val="324E5B"/>
                </a:solidFill>
              </a:rPr>
              <a:t>患者，每</a:t>
            </a:r>
            <a:r>
              <a:rPr lang="en-US" altLang="zh-CN" sz="900" dirty="0">
                <a:solidFill>
                  <a:srgbClr val="324E5B"/>
                </a:solidFill>
              </a:rPr>
              <a:t>1,3,5</a:t>
            </a:r>
            <a:r>
              <a:rPr lang="zh-CN" altLang="en-US" sz="900" dirty="0">
                <a:solidFill>
                  <a:srgbClr val="324E5B"/>
                </a:solidFill>
              </a:rPr>
              <a:t>输注那西妥单抗，</a:t>
            </a:r>
            <a:r>
              <a:rPr lang="en-US" altLang="zh-CN" sz="900" dirty="0">
                <a:solidFill>
                  <a:srgbClr val="324E5B"/>
                </a:solidFill>
              </a:rPr>
              <a:t>9mg/kg/</a:t>
            </a:r>
            <a:r>
              <a:rPr lang="zh-CN" altLang="en-US" sz="900" dirty="0">
                <a:solidFill>
                  <a:srgbClr val="324E5B"/>
                </a:solidFill>
              </a:rPr>
              <a:t>周期给药方案（</a:t>
            </a:r>
            <a:r>
              <a:rPr lang="en-US" altLang="zh-CN" sz="900" dirty="0">
                <a:solidFill>
                  <a:srgbClr val="324E5B"/>
                </a:solidFill>
              </a:rPr>
              <a:t>28</a:t>
            </a:r>
            <a:r>
              <a:rPr lang="zh-CN" altLang="en-US" sz="900" dirty="0">
                <a:solidFill>
                  <a:srgbClr val="324E5B"/>
                </a:solidFill>
              </a:rPr>
              <a:t>天周期），</a:t>
            </a:r>
            <a:r>
              <a:rPr lang="en-US" altLang="zh-CN" sz="900" dirty="0">
                <a:solidFill>
                  <a:srgbClr val="324E5B"/>
                </a:solidFill>
              </a:rPr>
              <a:t>MIBG</a:t>
            </a:r>
            <a:r>
              <a:rPr lang="zh-CN" altLang="en-US" sz="900" dirty="0">
                <a:solidFill>
                  <a:srgbClr val="324E5B"/>
                </a:solidFill>
              </a:rPr>
              <a:t>成像评估，数据截止到</a:t>
            </a:r>
            <a:r>
              <a:rPr lang="en-US" altLang="zh-CN" sz="900" dirty="0">
                <a:solidFill>
                  <a:srgbClr val="324E5B"/>
                </a:solidFill>
              </a:rPr>
              <a:t>2021.12.31</a:t>
            </a:r>
            <a:r>
              <a:rPr lang="zh-CN" altLang="en-US" sz="900" dirty="0">
                <a:solidFill>
                  <a:srgbClr val="324E5B"/>
                </a:solidFill>
              </a:rPr>
              <a:t>。难治性疾病定义为经挽救化疗后对骨</a:t>
            </a:r>
            <a:r>
              <a:rPr lang="en-US" altLang="zh-CN" sz="900" dirty="0">
                <a:solidFill>
                  <a:srgbClr val="324E5B"/>
                </a:solidFill>
              </a:rPr>
              <a:t>/</a:t>
            </a:r>
            <a:r>
              <a:rPr lang="zh-CN" altLang="en-US" sz="900" dirty="0">
                <a:solidFill>
                  <a:srgbClr val="324E5B"/>
                </a:solidFill>
              </a:rPr>
              <a:t>骨髓治疗反应未完全缓解</a:t>
            </a:r>
          </a:p>
        </p:txBody>
      </p:sp>
      <p:graphicFrame>
        <p:nvGraphicFramePr>
          <p:cNvPr id="33" name="图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12173"/>
              </p:ext>
            </p:extLst>
          </p:nvPr>
        </p:nvGraphicFramePr>
        <p:xfrm>
          <a:off x="720755" y="3879565"/>
          <a:ext cx="5667921" cy="232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651827" y="6168169"/>
            <a:ext cx="25119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324E5B"/>
                </a:solidFill>
              </a:rPr>
              <a:t>*</a:t>
            </a:r>
            <a:r>
              <a:rPr lang="zh-CN" altLang="en-US" sz="900" dirty="0">
                <a:solidFill>
                  <a:srgbClr val="324E5B"/>
                </a:solidFill>
              </a:rPr>
              <a:t>：不同临床研究无法直接横向对比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213264" y="250363"/>
            <a:ext cx="8167254" cy="399011"/>
            <a:chOff x="87284" y="116378"/>
            <a:chExt cx="8167254" cy="399011"/>
          </a:xfrm>
        </p:grpSpPr>
        <p:sp>
          <p:nvSpPr>
            <p:cNvPr id="13" name="箭头: 五边形 5"/>
            <p:cNvSpPr/>
            <p:nvPr/>
          </p:nvSpPr>
          <p:spPr bwMode="auto">
            <a:xfrm>
              <a:off x="6392488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</a:p>
          </p:txBody>
        </p:sp>
        <p:sp>
          <p:nvSpPr>
            <p:cNvPr id="14" name="箭头: 五边形 13"/>
            <p:cNvSpPr/>
            <p:nvPr/>
          </p:nvSpPr>
          <p:spPr bwMode="auto">
            <a:xfrm>
              <a:off x="4816187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</a:p>
          </p:txBody>
        </p:sp>
        <p:sp>
          <p:nvSpPr>
            <p:cNvPr id="15" name="箭头: 五边形 3"/>
            <p:cNvSpPr/>
            <p:nvPr/>
          </p:nvSpPr>
          <p:spPr bwMode="auto">
            <a:xfrm>
              <a:off x="3239886" y="116378"/>
              <a:ext cx="1862050" cy="399011"/>
            </a:xfrm>
            <a:prstGeom prst="homePlate">
              <a:avLst/>
            </a:prstGeom>
            <a:solidFill>
              <a:srgbClr val="D3DFE2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</a:p>
          </p:txBody>
        </p:sp>
        <p:sp>
          <p:nvSpPr>
            <p:cNvPr id="16" name="箭头: 五边形 2"/>
            <p:cNvSpPr/>
            <p:nvPr/>
          </p:nvSpPr>
          <p:spPr bwMode="auto">
            <a:xfrm>
              <a:off x="1663585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  <p:sp>
          <p:nvSpPr>
            <p:cNvPr id="17" name="箭头: 五边形 1"/>
            <p:cNvSpPr/>
            <p:nvPr/>
          </p:nvSpPr>
          <p:spPr bwMode="auto">
            <a:xfrm>
              <a:off x="87284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</a:p>
          </p:txBody>
        </p:sp>
      </p:grpSp>
      <p:sp>
        <p:nvSpPr>
          <p:cNvPr id="26" name="矩形 25"/>
          <p:cNvSpPr/>
          <p:nvPr/>
        </p:nvSpPr>
        <p:spPr bwMode="auto">
          <a:xfrm>
            <a:off x="0" y="750570"/>
            <a:ext cx="12191365" cy="748030"/>
          </a:xfrm>
          <a:prstGeom prst="rect">
            <a:avLst/>
          </a:prstGeom>
          <a:gradFill>
            <a:gsLst>
              <a:gs pos="0">
                <a:srgbClr val="215D6E">
                  <a:alpha val="71000"/>
                </a:srgbClr>
              </a:gs>
              <a:gs pos="85000">
                <a:srgbClr val="215D6E"/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07883" y="943610"/>
            <a:ext cx="797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sz="2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那西妥单抗获批用于难治性</a:t>
            </a:r>
            <a:r>
              <a:rPr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/复发性神经母细胞瘤患者的免疫药物治疗</a:t>
            </a:r>
          </a:p>
        </p:txBody>
      </p:sp>
      <p:pic>
        <p:nvPicPr>
          <p:cNvPr id="28" name="图片 27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" y="228254"/>
            <a:ext cx="1339850" cy="34163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716568" y="6496105"/>
            <a:ext cx="525364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35" y="2498090"/>
            <a:ext cx="11748135" cy="461010"/>
            <a:chOff x="-160" y="3934"/>
            <a:chExt cx="18501" cy="726"/>
          </a:xfrm>
        </p:grpSpPr>
        <p:sp>
          <p:nvSpPr>
            <p:cNvPr id="29" name="矩形 28"/>
            <p:cNvSpPr/>
            <p:nvPr/>
          </p:nvSpPr>
          <p:spPr>
            <a:xfrm>
              <a:off x="584" y="3957"/>
              <a:ext cx="5036" cy="703"/>
            </a:xfrm>
            <a:prstGeom prst="rect">
              <a:avLst/>
            </a:prstGeom>
            <a:solidFill>
              <a:srgbClr val="D3DFE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baseline="30000" dirty="0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-160" y="3934"/>
              <a:ext cx="5780" cy="6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742950" lvl="1" indent="-285750" algn="ctr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最佳响应中位治疗周期为</a:t>
              </a:r>
              <a:r>
                <a:rPr lang="en-US" altLang="zh-CN" sz="1400" b="1" dirty="0">
                  <a:solidFill>
                    <a:srgbClr val="EC64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</a:t>
              </a:r>
              <a:r>
                <a:rPr lang="zh-CN" altLang="en-US" sz="1400" b="1" dirty="0">
                  <a:solidFill>
                    <a:srgbClr val="EC64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周期</a:t>
              </a:r>
              <a:r>
                <a:rPr lang="en-US" altLang="zh-CN" sz="1400" b="1" dirty="0">
                  <a:solidFill>
                    <a:srgbClr val="EC64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endParaRPr lang="en-US" altLang="zh-CN" sz="1400" b="1" dirty="0">
                <a:solidFill>
                  <a:srgbClr val="EC642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742950" lvl="1" indent="-285750" algn="ctr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zh-CN" altLang="en-US" sz="14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6050" y="3958"/>
              <a:ext cx="5036" cy="703"/>
            </a:xfrm>
            <a:prstGeom prst="rect">
              <a:avLst/>
            </a:prstGeom>
            <a:solidFill>
              <a:srgbClr val="D3DFE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baseline="30000" dirty="0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674" y="3934"/>
              <a:ext cx="5780" cy="6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lvl="1" indent="-285750" algn="ctr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中位缓解持续时间达</a:t>
              </a:r>
              <a:r>
                <a:rPr lang="en-US" altLang="zh-CN" sz="1400" b="1" dirty="0">
                  <a:solidFill>
                    <a:srgbClr val="EC64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6</a:t>
              </a:r>
              <a:r>
                <a:rPr lang="zh-CN" altLang="en-US" sz="1400" b="1" dirty="0">
                  <a:solidFill>
                    <a:srgbClr val="EC64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个月以上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1499" y="3958"/>
              <a:ext cx="6843" cy="703"/>
            </a:xfrm>
            <a:prstGeom prst="rect">
              <a:avLst/>
            </a:prstGeom>
            <a:solidFill>
              <a:srgbClr val="D3DFE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baseline="30000" dirty="0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637" y="3934"/>
              <a:ext cx="6525" cy="6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lvl="1" indent="-285750" algn="ctr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26</a:t>
              </a:r>
              <a:r>
                <a:rPr lang="zh-CN" altLang="en-US" sz="14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例缓解患者中，</a:t>
              </a:r>
              <a:r>
                <a:rPr lang="en-US" altLang="zh-CN" sz="1400" b="1" dirty="0">
                  <a:solidFill>
                    <a:srgbClr val="EC64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</a:t>
              </a:r>
              <a:r>
                <a:rPr lang="zh-CN" altLang="en-US" sz="1400" b="1" dirty="0">
                  <a:solidFill>
                    <a:srgbClr val="EC64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例（</a:t>
              </a:r>
              <a:r>
                <a:rPr lang="en-US" altLang="zh-CN" sz="1400" b="1" dirty="0">
                  <a:solidFill>
                    <a:srgbClr val="EC64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77%</a:t>
              </a:r>
              <a:r>
                <a:rPr lang="zh-CN" altLang="en-US" sz="1400" b="1" dirty="0">
                  <a:solidFill>
                    <a:srgbClr val="EC64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）</a:t>
              </a:r>
              <a:r>
                <a:rPr lang="zh-CN" altLang="en-US" sz="14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达到持续缓解</a:t>
              </a:r>
              <a:endParaRPr lang="en-US" altLang="zh-CN" sz="14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1" indent="-285750" algn="ctr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zh-CN" altLang="en-US" sz="1400" b="1" dirty="0">
                <a:solidFill>
                  <a:srgbClr val="EC64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91293" y="3244697"/>
            <a:ext cx="5934075" cy="594062"/>
          </a:xfrm>
          <a:prstGeom prst="round2SameRect">
            <a:avLst>
              <a:gd name="adj1" fmla="val 34096"/>
              <a:gd name="adj2" fmla="val 0"/>
            </a:avLst>
          </a:prstGeom>
          <a:solidFill>
            <a:srgbClr val="215D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+mn-ea"/>
              </a:rPr>
              <a:t>201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</a:rPr>
              <a:t>研究纳入</a:t>
            </a:r>
            <a:r>
              <a:rPr lang="en-US" altLang="zh-CN" sz="1400" b="1" dirty="0">
                <a:solidFill>
                  <a:schemeClr val="bg1"/>
                </a:solidFill>
                <a:latin typeface="+mn-ea"/>
              </a:rPr>
              <a:t>52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</a:rPr>
              <a:t>例</a:t>
            </a:r>
            <a:r>
              <a:rPr lang="en-US" altLang="zh-CN" sz="1400" b="1" dirty="0">
                <a:solidFill>
                  <a:schemeClr val="bg1"/>
                </a:solidFill>
                <a:latin typeface="+mn-ea"/>
              </a:rPr>
              <a:t>R/R-NBL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</a:rPr>
              <a:t>患者，</a:t>
            </a:r>
            <a:endParaRPr lang="en-US" altLang="zh-CN" sz="14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+mn-ea"/>
              </a:rPr>
              <a:t>26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</a:rPr>
              <a:t>例</a:t>
            </a:r>
            <a:r>
              <a:rPr lang="en-US" altLang="zh-CN" sz="1400" b="1" dirty="0">
                <a:solidFill>
                  <a:schemeClr val="bg1"/>
                </a:solidFill>
                <a:latin typeface="+mn-ea"/>
              </a:rPr>
              <a:t>(50%)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</a:rPr>
              <a:t>患者达到部分缓解及以上</a:t>
            </a:r>
            <a:r>
              <a:rPr lang="en-US" altLang="zh-CN" sz="1400" b="1" baseline="30000" dirty="0">
                <a:solidFill>
                  <a:schemeClr val="bg1"/>
                </a:solidFill>
                <a:latin typeface="+mn-ea"/>
              </a:rPr>
              <a:t>10,11</a:t>
            </a:r>
            <a:endParaRPr lang="zh-CN" altLang="en-US" sz="1400" b="1" baseline="30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082263" y="3244697"/>
            <a:ext cx="4492625" cy="589764"/>
          </a:xfrm>
          <a:prstGeom prst="round2SameRect">
            <a:avLst>
              <a:gd name="adj1" fmla="val 36996"/>
              <a:gd name="adj2" fmla="val 0"/>
            </a:avLst>
          </a:prstGeom>
          <a:solidFill>
            <a:srgbClr val="215D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n-ea"/>
                <a:sym typeface="+mn-ea"/>
              </a:rPr>
              <a:t>传统挽救化疗方案治疗</a:t>
            </a:r>
            <a:r>
              <a:rPr lang="en-US" altLang="zh-CN" sz="1400" b="1" dirty="0">
                <a:solidFill>
                  <a:schemeClr val="bg1"/>
                </a:solidFill>
                <a:latin typeface="+mn-ea"/>
                <a:sym typeface="+mn-ea"/>
              </a:rPr>
              <a:t>R/R-NBL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sym typeface="+mn-ea"/>
              </a:rPr>
              <a:t>患者，</a:t>
            </a:r>
            <a:endParaRPr lang="en-US" altLang="zh-CN" sz="14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+mn-ea"/>
                <a:sym typeface="+mn-ea"/>
              </a:rPr>
              <a:t>20.8%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sym typeface="+mn-ea"/>
              </a:rPr>
              <a:t>患者达到部分缓解及以上</a:t>
            </a:r>
            <a:r>
              <a:rPr lang="en-US" altLang="zh-CN" sz="1400" b="1" baseline="30000" dirty="0">
                <a:solidFill>
                  <a:schemeClr val="bg1"/>
                </a:solidFill>
                <a:latin typeface="+mn-ea"/>
                <a:sym typeface="+mn-ea"/>
              </a:rPr>
              <a:t>8</a:t>
            </a:r>
            <a:endParaRPr lang="zh-CN" altLang="en-US" sz="1400" b="1" baseline="30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6FF6B3-FC69-1636-64F0-EA88C2691983}"/>
              </a:ext>
            </a:extLst>
          </p:cNvPr>
          <p:cNvSpPr txBox="1"/>
          <p:nvPr/>
        </p:nvSpPr>
        <p:spPr>
          <a:xfrm>
            <a:off x="651509" y="6546675"/>
            <a:ext cx="7630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324E5B"/>
                </a:solidFill>
              </a:rPr>
              <a:t>R/R-NBL</a:t>
            </a:r>
            <a:r>
              <a:rPr lang="zh-CN" altLang="en-US" sz="900" dirty="0">
                <a:solidFill>
                  <a:srgbClr val="324E5B"/>
                </a:solidFill>
              </a:rPr>
              <a:t>：复发性</a:t>
            </a:r>
            <a:r>
              <a:rPr lang="en-US" altLang="zh-CN" sz="900" dirty="0">
                <a:solidFill>
                  <a:srgbClr val="324E5B"/>
                </a:solidFill>
              </a:rPr>
              <a:t>/</a:t>
            </a:r>
            <a:r>
              <a:rPr lang="zh-CN" altLang="en-US" sz="900" dirty="0">
                <a:solidFill>
                  <a:srgbClr val="324E5B"/>
                </a:solidFill>
              </a:rPr>
              <a:t>难治性神经母细胞瘤，</a:t>
            </a:r>
            <a:r>
              <a:rPr lang="en-US" altLang="zh-CN" sz="900" dirty="0">
                <a:solidFill>
                  <a:srgbClr val="324E5B"/>
                </a:solidFill>
              </a:rPr>
              <a:t>ORR</a:t>
            </a:r>
            <a:r>
              <a:rPr lang="zh-CN" altLang="en-US" sz="900" dirty="0">
                <a:solidFill>
                  <a:srgbClr val="324E5B"/>
                </a:solidFill>
              </a:rPr>
              <a:t>：客观缓解率，</a:t>
            </a:r>
            <a:r>
              <a:rPr lang="en-US" altLang="zh-CN" sz="900" dirty="0">
                <a:solidFill>
                  <a:srgbClr val="324E5B"/>
                </a:solidFill>
              </a:rPr>
              <a:t>PR</a:t>
            </a:r>
            <a:r>
              <a:rPr lang="zh-CN" altLang="en-US" sz="900" dirty="0">
                <a:solidFill>
                  <a:srgbClr val="324E5B"/>
                </a:solidFill>
              </a:rPr>
              <a:t>：部分缓解率，</a:t>
            </a:r>
            <a:r>
              <a:rPr lang="en-US" altLang="zh-CN" sz="900" dirty="0">
                <a:solidFill>
                  <a:srgbClr val="324E5B"/>
                </a:solidFill>
              </a:rPr>
              <a:t>CR</a:t>
            </a:r>
            <a:r>
              <a:rPr lang="zh-CN" altLang="en-US" sz="900" dirty="0">
                <a:solidFill>
                  <a:srgbClr val="324E5B"/>
                </a:solidFill>
              </a:rPr>
              <a:t>：完全缓解率，</a:t>
            </a:r>
            <a:r>
              <a:rPr lang="en-US" altLang="zh-CN" sz="900" dirty="0">
                <a:solidFill>
                  <a:srgbClr val="324E5B"/>
                </a:solidFill>
              </a:rPr>
              <a:t>TVD</a:t>
            </a:r>
            <a:r>
              <a:rPr lang="zh-CN" altLang="en-US" sz="900" dirty="0">
                <a:solidFill>
                  <a:srgbClr val="324E5B"/>
                </a:solidFill>
              </a:rPr>
              <a:t>方案：拓扑替康</a:t>
            </a:r>
            <a:r>
              <a:rPr lang="en-US" altLang="zh-CN" sz="900" dirty="0">
                <a:solidFill>
                  <a:srgbClr val="324E5B"/>
                </a:solidFill>
              </a:rPr>
              <a:t>+</a:t>
            </a:r>
            <a:r>
              <a:rPr lang="zh-CN" altLang="en-US" sz="900" dirty="0">
                <a:solidFill>
                  <a:srgbClr val="324E5B"/>
                </a:solidFill>
              </a:rPr>
              <a:t>长春新碱</a:t>
            </a:r>
            <a:r>
              <a:rPr lang="en-US" altLang="zh-CN" sz="900" dirty="0">
                <a:solidFill>
                  <a:srgbClr val="324E5B"/>
                </a:solidFill>
              </a:rPr>
              <a:t>+</a:t>
            </a:r>
            <a:r>
              <a:rPr lang="zh-CN" altLang="en-US" sz="900" dirty="0">
                <a:solidFill>
                  <a:srgbClr val="324E5B"/>
                </a:solidFill>
              </a:rPr>
              <a:t>多柔比星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222DD23-78EC-DB0C-FAA5-3F2AC474B9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511"/>
          <a:stretch/>
        </p:blipFill>
        <p:spPr>
          <a:xfrm>
            <a:off x="7431513" y="4456350"/>
            <a:ext cx="3791788" cy="14673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2208EA5-AD5A-75D1-ECD9-A92D0B7EFFD3}"/>
              </a:ext>
            </a:extLst>
          </p:cNvPr>
          <p:cNvSpPr txBox="1"/>
          <p:nvPr/>
        </p:nvSpPr>
        <p:spPr>
          <a:xfrm>
            <a:off x="7343883" y="3832556"/>
            <a:ext cx="3879418" cy="7505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替莫唑胺，拓扑替康</a:t>
            </a:r>
            <a:r>
              <a:rPr lang="en-US" altLang="zh-CN" sz="12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替莫唑胺，</a:t>
            </a:r>
            <a:r>
              <a:rPr lang="en-US" altLang="zh-CN" sz="12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TVD</a:t>
            </a:r>
            <a:r>
              <a:rPr lang="zh-CN" altLang="en-US" sz="12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12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Meta</a:t>
            </a:r>
            <a:r>
              <a:rPr lang="zh-CN" altLang="en-US" sz="12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分析：</a:t>
            </a:r>
            <a:endParaRPr lang="en-US" altLang="zh-CN" sz="1100" b="1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1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难治性</a:t>
            </a:r>
            <a:r>
              <a:rPr lang="en-US" altLang="zh-CN" sz="11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复发性</a:t>
            </a:r>
            <a:r>
              <a:rPr lang="en-US" altLang="zh-CN" sz="11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NBL</a:t>
            </a:r>
            <a:r>
              <a:rPr lang="zh-CN" altLang="en-US" sz="11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1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CR+PR=20.8%</a:t>
            </a:r>
            <a:endParaRPr lang="en-US" altLang="zh-CN" sz="1200" b="1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8255" y="2517775"/>
            <a:ext cx="12199620" cy="2193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030" y="4848225"/>
            <a:ext cx="3314065" cy="1710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6" y="5005752"/>
            <a:ext cx="2293262" cy="1301419"/>
          </a:xfrm>
          <a:prstGeom prst="rect">
            <a:avLst/>
          </a:prstGeom>
          <a:ln>
            <a:solidFill>
              <a:srgbClr val="215D6E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041154" y="4768401"/>
            <a:ext cx="59978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EC6422"/>
                </a:solidFill>
                <a:latin typeface="+mn-ea"/>
              </a:rPr>
              <a:t>那西妥单抗注射液申请上市技术审评报告有效性描述节选</a:t>
            </a:r>
            <a:endParaRPr lang="en-US" altLang="zh-CN" sz="1600" b="1" dirty="0">
              <a:solidFill>
                <a:srgbClr val="EC6422"/>
              </a:solidFill>
              <a:latin typeface="+mn-ea"/>
            </a:endParaRPr>
          </a:p>
          <a:p>
            <a:endParaRPr lang="en-US" altLang="zh-CN" sz="1400" dirty="0">
              <a:solidFill>
                <a:srgbClr val="215D6E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215D6E"/>
                </a:solidFill>
                <a:latin typeface="+mn-ea"/>
              </a:rPr>
              <a:t>与同类已上市产品比较：那西妥单抗在复发和难治性神经母细胞瘤患者中，均具有突出疗效，可能具有更高的</a:t>
            </a:r>
            <a:r>
              <a:rPr lang="en-US" altLang="zh-CN" sz="1400" dirty="0">
                <a:solidFill>
                  <a:srgbClr val="215D6E"/>
                </a:solidFill>
                <a:latin typeface="+mn-ea"/>
              </a:rPr>
              <a:t>CR</a:t>
            </a:r>
            <a:r>
              <a:rPr lang="zh-CN" altLang="en-US" sz="1400" dirty="0">
                <a:solidFill>
                  <a:srgbClr val="215D6E"/>
                </a:solidFill>
                <a:latin typeface="+mn-ea"/>
              </a:rPr>
              <a:t>率，为本品潜在临床优势。</a:t>
            </a:r>
            <a:endParaRPr lang="en-US" altLang="zh-CN" sz="1400" dirty="0">
              <a:solidFill>
                <a:srgbClr val="215D6E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>
              <a:solidFill>
                <a:srgbClr val="215D6E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215D6E"/>
                </a:solidFill>
                <a:latin typeface="+mn-ea"/>
              </a:rPr>
              <a:t>那西妥单抗以更具有临床意义的完全缓解为主，中国受试者显示出与全球患者一致的临床获益</a:t>
            </a:r>
            <a:r>
              <a:rPr lang="zh-CN" altLang="en-US" sz="1600" dirty="0">
                <a:solidFill>
                  <a:srgbClr val="215D6E"/>
                </a:solidFill>
                <a:latin typeface="+mn-ea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00" y="3936944"/>
            <a:ext cx="2293200" cy="586688"/>
          </a:xfrm>
          <a:prstGeom prst="rect">
            <a:avLst/>
          </a:prstGeom>
          <a:ln>
            <a:solidFill>
              <a:srgbClr val="215D6E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831" y="3034437"/>
            <a:ext cx="3247244" cy="12752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831" y="2756606"/>
            <a:ext cx="2420011" cy="17738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032500" y="2988945"/>
            <a:ext cx="577469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EC6422"/>
                </a:solidFill>
                <a:latin typeface="+mn-ea"/>
              </a:rPr>
              <a:t>CCCG-NB-2021</a:t>
            </a:r>
            <a:r>
              <a:rPr lang="zh-CN" altLang="en-US" sz="1600" b="1" dirty="0">
                <a:solidFill>
                  <a:srgbClr val="EC6422"/>
                </a:solidFill>
                <a:latin typeface="+mn-ea"/>
              </a:rPr>
              <a:t>方案描述节选</a:t>
            </a:r>
          </a:p>
          <a:p>
            <a:endParaRPr lang="en-US" altLang="zh-CN" sz="1600" dirty="0">
              <a:solidFill>
                <a:srgbClr val="EC6422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215D6E"/>
                </a:solidFill>
                <a:latin typeface="+mn-ea"/>
              </a:rPr>
              <a:t>目前国内外尚无确定的针对复发和（或）难治性</a:t>
            </a:r>
            <a:r>
              <a:rPr lang="en-US" altLang="zh-CN" sz="1400" dirty="0">
                <a:solidFill>
                  <a:srgbClr val="215D6E"/>
                </a:solidFill>
                <a:latin typeface="+mn-ea"/>
              </a:rPr>
              <a:t>NB</a:t>
            </a:r>
            <a:r>
              <a:rPr lang="zh-CN" altLang="en-US" sz="1400" dirty="0">
                <a:solidFill>
                  <a:srgbClr val="215D6E"/>
                </a:solidFill>
                <a:latin typeface="+mn-ea"/>
              </a:rPr>
              <a:t>有效的治疗方案，可采用抗体免疫治疗，抗体免疫治疗可选择</a:t>
            </a:r>
            <a:r>
              <a:rPr lang="en-US" altLang="zh-CN" sz="1400" dirty="0">
                <a:solidFill>
                  <a:srgbClr val="215D6E"/>
                </a:solidFill>
                <a:latin typeface="+mn-ea"/>
              </a:rPr>
              <a:t>Hu3F8(</a:t>
            </a:r>
            <a:r>
              <a:rPr lang="zh-CN" altLang="en-US" sz="1400" dirty="0">
                <a:solidFill>
                  <a:srgbClr val="215D6E"/>
                </a:solidFill>
                <a:latin typeface="+mn-ea"/>
              </a:rPr>
              <a:t>那西妥单抗</a:t>
            </a:r>
            <a:r>
              <a:rPr lang="en-US" altLang="zh-CN" sz="1400" dirty="0">
                <a:solidFill>
                  <a:srgbClr val="215D6E"/>
                </a:solidFill>
                <a:latin typeface="+mn-ea"/>
              </a:rPr>
              <a:t>)</a:t>
            </a:r>
          </a:p>
          <a:p>
            <a:endParaRPr lang="en-US" altLang="zh-CN" sz="1400" dirty="0">
              <a:solidFill>
                <a:srgbClr val="215D6E"/>
              </a:solidFill>
              <a:latin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/>
          <a:srcRect r="-1653" b="28042"/>
          <a:stretch>
            <a:fillRect/>
          </a:stretch>
        </p:blipFill>
        <p:spPr>
          <a:xfrm>
            <a:off x="189286" y="2755779"/>
            <a:ext cx="2293200" cy="1116214"/>
          </a:xfrm>
          <a:prstGeom prst="rect">
            <a:avLst/>
          </a:prstGeom>
          <a:ln>
            <a:solidFill>
              <a:srgbClr val="215D6E"/>
            </a:solidFill>
          </a:ln>
        </p:spPr>
      </p:pic>
      <p:sp>
        <p:nvSpPr>
          <p:cNvPr id="4" name="矩形 3"/>
          <p:cNvSpPr/>
          <p:nvPr/>
        </p:nvSpPr>
        <p:spPr>
          <a:xfrm>
            <a:off x="6257647" y="403655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>
                <a:solidFill>
                  <a:srgbClr val="215D6E"/>
                </a:solidFill>
                <a:latin typeface="+mn-ea"/>
              </a:rPr>
              <a:t>*</a:t>
            </a:r>
            <a:r>
              <a:rPr lang="zh-CN" altLang="en-US" sz="900" dirty="0">
                <a:solidFill>
                  <a:srgbClr val="215D6E"/>
                </a:solidFill>
                <a:latin typeface="+mn-ea"/>
              </a:rPr>
              <a:t>因那西妥单抗</a:t>
            </a:r>
            <a:r>
              <a:rPr lang="en-US" altLang="zh-CN" sz="900" dirty="0">
                <a:solidFill>
                  <a:srgbClr val="215D6E"/>
                </a:solidFill>
                <a:latin typeface="+mn-ea"/>
              </a:rPr>
              <a:t>2021</a:t>
            </a:r>
            <a:r>
              <a:rPr lang="zh-CN" altLang="en-US" sz="900" dirty="0">
                <a:solidFill>
                  <a:srgbClr val="215D6E"/>
                </a:solidFill>
                <a:latin typeface="+mn-ea"/>
              </a:rPr>
              <a:t>年在中国未获批上市，故专家共识用该药研发时所用代号“</a:t>
            </a:r>
            <a:r>
              <a:rPr lang="en-US" altLang="zh-CN" sz="900" dirty="0">
                <a:solidFill>
                  <a:srgbClr val="215D6E"/>
                </a:solidFill>
                <a:latin typeface="+mn-ea"/>
              </a:rPr>
              <a:t>Hu3F8</a:t>
            </a:r>
            <a:r>
              <a:rPr lang="zh-CN" altLang="en-US" sz="900" dirty="0">
                <a:solidFill>
                  <a:srgbClr val="215D6E"/>
                </a:solidFill>
                <a:latin typeface="+mn-ea"/>
              </a:rPr>
              <a:t>”来表示。</a:t>
            </a:r>
            <a:endParaRPr lang="zh-CN" altLang="en-US" sz="900" dirty="0">
              <a:solidFill>
                <a:srgbClr val="215D6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213264" y="250363"/>
            <a:ext cx="8167254" cy="399011"/>
            <a:chOff x="87284" y="116378"/>
            <a:chExt cx="8167254" cy="399011"/>
          </a:xfrm>
        </p:grpSpPr>
        <p:sp>
          <p:nvSpPr>
            <p:cNvPr id="6" name="箭头: 五边形 5"/>
            <p:cNvSpPr/>
            <p:nvPr/>
          </p:nvSpPr>
          <p:spPr bwMode="auto">
            <a:xfrm>
              <a:off x="6392488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</a:p>
          </p:txBody>
        </p:sp>
        <p:sp>
          <p:nvSpPr>
            <p:cNvPr id="7" name="箭头: 五边形 13"/>
            <p:cNvSpPr/>
            <p:nvPr/>
          </p:nvSpPr>
          <p:spPr bwMode="auto">
            <a:xfrm>
              <a:off x="4816187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</a:p>
          </p:txBody>
        </p:sp>
        <p:sp>
          <p:nvSpPr>
            <p:cNvPr id="8" name="箭头: 五边形 3"/>
            <p:cNvSpPr/>
            <p:nvPr/>
          </p:nvSpPr>
          <p:spPr bwMode="auto">
            <a:xfrm>
              <a:off x="3239886" y="116378"/>
              <a:ext cx="1862050" cy="399011"/>
            </a:xfrm>
            <a:prstGeom prst="homePlate">
              <a:avLst/>
            </a:prstGeom>
            <a:solidFill>
              <a:srgbClr val="D3DFE2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</a:p>
          </p:txBody>
        </p:sp>
        <p:sp>
          <p:nvSpPr>
            <p:cNvPr id="12" name="箭头: 五边形 2"/>
            <p:cNvSpPr/>
            <p:nvPr/>
          </p:nvSpPr>
          <p:spPr bwMode="auto">
            <a:xfrm>
              <a:off x="1663585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  <p:sp>
          <p:nvSpPr>
            <p:cNvPr id="18" name="箭头: 五边形 1"/>
            <p:cNvSpPr/>
            <p:nvPr/>
          </p:nvSpPr>
          <p:spPr bwMode="auto">
            <a:xfrm>
              <a:off x="87284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</a:p>
          </p:txBody>
        </p:sp>
      </p:grpSp>
      <p:sp>
        <p:nvSpPr>
          <p:cNvPr id="26" name="矩形 25"/>
          <p:cNvSpPr/>
          <p:nvPr/>
        </p:nvSpPr>
        <p:spPr bwMode="auto">
          <a:xfrm>
            <a:off x="0" y="750570"/>
            <a:ext cx="12191365" cy="748030"/>
          </a:xfrm>
          <a:prstGeom prst="rect">
            <a:avLst/>
          </a:prstGeom>
          <a:gradFill>
            <a:gsLst>
              <a:gs pos="0">
                <a:srgbClr val="215D6E">
                  <a:alpha val="71000"/>
                </a:srgbClr>
              </a:gs>
              <a:gs pos="85000">
                <a:srgbClr val="215D6E"/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07883" y="943610"/>
            <a:ext cx="797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sz="2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那西妥单抗获批用于难治性</a:t>
            </a:r>
            <a:r>
              <a:rPr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/复发性神经母细胞瘤患者的免疫药物治疗</a:t>
            </a:r>
          </a:p>
        </p:txBody>
      </p:sp>
      <p:pic>
        <p:nvPicPr>
          <p:cNvPr id="28" name="图片 27" descr="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970" y="228254"/>
            <a:ext cx="1339850" cy="34163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716568" y="6496105"/>
            <a:ext cx="525364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01819" y="1624145"/>
            <a:ext cx="9678670" cy="117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di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rgbClr val="215D6E"/>
                </a:solidFill>
                <a:sym typeface="+mn-ea"/>
              </a:rPr>
              <a:t>CDE</a:t>
            </a:r>
            <a:r>
              <a:rPr lang="zh-CN" altLang="en-US" b="1" dirty="0">
                <a:solidFill>
                  <a:srgbClr val="215D6E"/>
                </a:solidFill>
                <a:sym typeface="+mn-ea"/>
              </a:rPr>
              <a:t>技术审评报告</a:t>
            </a:r>
            <a:r>
              <a:rPr lang="en-US" altLang="zh-CN" b="1" baseline="30000" dirty="0">
                <a:solidFill>
                  <a:srgbClr val="215D6E"/>
                </a:solidFill>
                <a:sym typeface="+mn-ea"/>
              </a:rPr>
              <a:t>9</a:t>
            </a:r>
            <a:r>
              <a:rPr lang="zh-CN" altLang="en-US" b="1" dirty="0">
                <a:solidFill>
                  <a:srgbClr val="215D6E"/>
                </a:solidFill>
                <a:sym typeface="+mn-ea"/>
              </a:rPr>
              <a:t>：疗效突出，可能具有更高的</a:t>
            </a:r>
            <a:r>
              <a:rPr lang="en-US" altLang="zh-CN" b="1" dirty="0">
                <a:solidFill>
                  <a:srgbClr val="215D6E"/>
                </a:solidFill>
                <a:sym typeface="+mn-ea"/>
              </a:rPr>
              <a:t>CR</a:t>
            </a:r>
            <a:r>
              <a:rPr lang="zh-CN" altLang="en-US" b="1" dirty="0">
                <a:solidFill>
                  <a:srgbClr val="215D6E"/>
                </a:solidFill>
                <a:sym typeface="+mn-ea"/>
              </a:rPr>
              <a:t>率；中国人群和总体人群疗效趋势一致</a:t>
            </a:r>
            <a:r>
              <a:rPr lang="en-US" altLang="zh-CN" b="1" dirty="0">
                <a:solidFill>
                  <a:srgbClr val="215D6E"/>
                </a:solidFill>
                <a:sym typeface="+mn-ea"/>
              </a:rPr>
              <a:t>.</a:t>
            </a:r>
            <a:endParaRPr lang="en-US" altLang="zh-CN" b="1" dirty="0">
              <a:solidFill>
                <a:srgbClr val="215D6E"/>
              </a:solidFill>
            </a:endParaRPr>
          </a:p>
          <a:p>
            <a:pPr marL="285750" indent="-285750" algn="di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215D6E"/>
                </a:solidFill>
                <a:sym typeface="+mn-ea"/>
              </a:rPr>
              <a:t>权威专家共识推荐</a:t>
            </a:r>
            <a:r>
              <a:rPr lang="en-US" altLang="zh-CN" b="1" baseline="30000" dirty="0">
                <a:solidFill>
                  <a:srgbClr val="215D6E"/>
                </a:solidFill>
                <a:sym typeface="+mn-ea"/>
              </a:rPr>
              <a:t>12</a:t>
            </a:r>
            <a:r>
              <a:rPr lang="zh-CN" altLang="en-US" b="1" dirty="0">
                <a:solidFill>
                  <a:srgbClr val="215D6E"/>
                </a:solidFill>
                <a:sym typeface="+mn-ea"/>
              </a:rPr>
              <a:t>：</a:t>
            </a:r>
            <a:r>
              <a:rPr lang="en-US" altLang="zh-CN" b="1" dirty="0">
                <a:solidFill>
                  <a:srgbClr val="215D6E"/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rgbClr val="215D6E"/>
                </a:solidFill>
                <a:sym typeface="+mn-ea"/>
              </a:rPr>
              <a:t>儿童神经母细胞瘤诊疗专家共识</a:t>
            </a:r>
            <a:r>
              <a:rPr lang="en-US" altLang="zh-CN" b="1" dirty="0">
                <a:solidFill>
                  <a:srgbClr val="215D6E"/>
                </a:solidFill>
                <a:sym typeface="+mn-ea"/>
              </a:rPr>
              <a:t>CCCG-NB-2021</a:t>
            </a:r>
            <a:r>
              <a:rPr lang="zh-CN" altLang="en-US" b="1" dirty="0">
                <a:solidFill>
                  <a:srgbClr val="215D6E"/>
                </a:solidFill>
                <a:sym typeface="+mn-ea"/>
              </a:rPr>
              <a:t>方案</a:t>
            </a:r>
            <a:r>
              <a:rPr lang="en-US" altLang="zh-CN" b="1" dirty="0">
                <a:solidFill>
                  <a:srgbClr val="215D6E"/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rgbClr val="215D6E"/>
                </a:solidFill>
                <a:sym typeface="+mn-ea"/>
              </a:rPr>
              <a:t>强烈推荐</a:t>
            </a:r>
            <a:r>
              <a:rPr lang="en-US" altLang="zh-CN" b="1" dirty="0">
                <a:solidFill>
                  <a:srgbClr val="215D6E"/>
                </a:solidFill>
                <a:sym typeface="+mn-ea"/>
              </a:rPr>
              <a:t>.</a:t>
            </a:r>
            <a:endParaRPr lang="zh-CN" altLang="en-US" b="1" dirty="0">
              <a:solidFill>
                <a:srgbClr val="215D6E"/>
              </a:solidFill>
            </a:endParaRPr>
          </a:p>
          <a:p>
            <a:pPr marL="285750" indent="-285750" algn="dist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b="1" dirty="0">
              <a:solidFill>
                <a:srgbClr val="215D6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6132195"/>
            <a:ext cx="12192000" cy="363855"/>
          </a:xfrm>
          <a:prstGeom prst="rect">
            <a:avLst/>
          </a:prstGeom>
          <a:solidFill>
            <a:srgbClr val="215D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那西妥单抗</a:t>
            </a:r>
            <a:r>
              <a:rPr lang="en-US" altLang="zh-CN" b="1" dirty="0"/>
              <a:t>——</a:t>
            </a:r>
            <a:r>
              <a:rPr lang="zh-CN" altLang="en-US" b="1" dirty="0"/>
              <a:t>全球唯一、国内首个人源化</a:t>
            </a:r>
            <a:r>
              <a:rPr lang="en-US" altLang="zh-CN" b="1" dirty="0"/>
              <a:t>GD2</a:t>
            </a:r>
            <a:r>
              <a:rPr lang="zh-CN" altLang="en-US" b="1" dirty="0"/>
              <a:t>单抗，填补医保内</a:t>
            </a:r>
            <a:r>
              <a:rPr lang="en-US" altLang="zh-CN" b="1" dirty="0"/>
              <a:t>NB</a:t>
            </a:r>
            <a:r>
              <a:rPr lang="zh-CN" altLang="en-US" b="1" dirty="0"/>
              <a:t>免疫治疗空白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213264" y="250363"/>
            <a:ext cx="8167254" cy="399011"/>
            <a:chOff x="87284" y="116378"/>
            <a:chExt cx="8167254" cy="399011"/>
          </a:xfrm>
        </p:grpSpPr>
        <p:sp>
          <p:nvSpPr>
            <p:cNvPr id="7" name="箭头: 五边形 5"/>
            <p:cNvSpPr/>
            <p:nvPr/>
          </p:nvSpPr>
          <p:spPr bwMode="auto">
            <a:xfrm>
              <a:off x="6392488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40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</a:p>
          </p:txBody>
        </p:sp>
        <p:sp>
          <p:nvSpPr>
            <p:cNvPr id="8" name="箭头: 五边形 20"/>
            <p:cNvSpPr/>
            <p:nvPr/>
          </p:nvSpPr>
          <p:spPr bwMode="auto">
            <a:xfrm>
              <a:off x="4816187" y="116378"/>
              <a:ext cx="1862050" cy="399011"/>
            </a:xfrm>
            <a:prstGeom prst="homePlate">
              <a:avLst/>
            </a:prstGeom>
            <a:solidFill>
              <a:srgbClr val="D3DFE2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</a:p>
          </p:txBody>
        </p:sp>
        <p:sp>
          <p:nvSpPr>
            <p:cNvPr id="38" name="箭头: 五边形 3"/>
            <p:cNvSpPr/>
            <p:nvPr/>
          </p:nvSpPr>
          <p:spPr bwMode="auto">
            <a:xfrm>
              <a:off x="3239886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</a:p>
          </p:txBody>
        </p:sp>
        <p:sp>
          <p:nvSpPr>
            <p:cNvPr id="39" name="箭头: 五边形 2"/>
            <p:cNvSpPr/>
            <p:nvPr/>
          </p:nvSpPr>
          <p:spPr bwMode="auto">
            <a:xfrm>
              <a:off x="1663585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  <p:sp>
          <p:nvSpPr>
            <p:cNvPr id="40" name="箭头: 五边形 1"/>
            <p:cNvSpPr/>
            <p:nvPr/>
          </p:nvSpPr>
          <p:spPr bwMode="auto">
            <a:xfrm>
              <a:off x="87284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</a:p>
          </p:txBody>
        </p:sp>
      </p:grpSp>
      <p:sp>
        <p:nvSpPr>
          <p:cNvPr id="41" name="矩形 40"/>
          <p:cNvSpPr/>
          <p:nvPr/>
        </p:nvSpPr>
        <p:spPr bwMode="auto">
          <a:xfrm>
            <a:off x="0" y="750570"/>
            <a:ext cx="12191365" cy="748030"/>
          </a:xfrm>
          <a:prstGeom prst="rect">
            <a:avLst/>
          </a:prstGeom>
          <a:gradFill>
            <a:gsLst>
              <a:gs pos="0">
                <a:srgbClr val="215D6E">
                  <a:alpha val="71000"/>
                </a:srgbClr>
              </a:gs>
              <a:gs pos="85000">
                <a:srgbClr val="215D6E"/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854200" y="943610"/>
            <a:ext cx="8482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sz="2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那西妥单抗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新一代</a:t>
            </a:r>
            <a:r>
              <a:rPr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人源化GD2单抗，全新机制提升疗效、安全性及适用性</a:t>
            </a:r>
          </a:p>
        </p:txBody>
      </p:sp>
      <p:pic>
        <p:nvPicPr>
          <p:cNvPr id="43" name="图片 4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" y="228254"/>
            <a:ext cx="1339850" cy="34163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6716568" y="6496105"/>
            <a:ext cx="525364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451975" y="2919095"/>
            <a:ext cx="243713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SzPct val="150000"/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美国突破性治疗</a:t>
            </a:r>
            <a:endParaRPr lang="en-US" altLang="zh-CN" sz="1600" b="1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SzPct val="150000"/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美国加速审评</a:t>
            </a:r>
            <a:r>
              <a:rPr lang="en-US" altLang="zh-CN" sz="1600" b="1" baseline="300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17</a:t>
            </a:r>
            <a:endParaRPr lang="en-US" altLang="zh-CN" sz="1600" b="1" baseline="300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SzPct val="150000"/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美国孤儿药认证</a:t>
            </a:r>
            <a:endParaRPr lang="en-US" altLang="zh-CN" sz="1600" b="1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SzPct val="150000"/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美国</a:t>
            </a:r>
            <a:r>
              <a:rPr lang="en-US" altLang="zh-CN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600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中国优先审评</a:t>
            </a:r>
            <a:r>
              <a:rPr lang="en-US" altLang="zh-CN" sz="1600" b="1" baseline="300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endParaRPr lang="en-US" altLang="zh-CN" sz="1600" b="1" baseline="300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23215" y="1672590"/>
            <a:ext cx="4447540" cy="472440"/>
          </a:xfrm>
          <a:prstGeom prst="rect">
            <a:avLst/>
          </a:prstGeom>
          <a:solidFill>
            <a:srgbClr val="215D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/>
              <a:t>结构及机制创新</a:t>
            </a:r>
          </a:p>
        </p:txBody>
      </p:sp>
      <p:sp>
        <p:nvSpPr>
          <p:cNvPr id="48" name="矩形 47"/>
          <p:cNvSpPr/>
          <p:nvPr/>
        </p:nvSpPr>
        <p:spPr>
          <a:xfrm>
            <a:off x="4876800" y="1672590"/>
            <a:ext cx="4447540" cy="472440"/>
          </a:xfrm>
          <a:prstGeom prst="rect">
            <a:avLst/>
          </a:prstGeom>
          <a:solidFill>
            <a:srgbClr val="215D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/>
              <a:t>创新点带来的患者获益</a:t>
            </a:r>
          </a:p>
        </p:txBody>
      </p:sp>
      <p:sp>
        <p:nvSpPr>
          <p:cNvPr id="49" name="矩形 48"/>
          <p:cNvSpPr/>
          <p:nvPr/>
        </p:nvSpPr>
        <p:spPr>
          <a:xfrm>
            <a:off x="323215" y="2260600"/>
            <a:ext cx="4447540" cy="79184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100" dirty="0">
              <a:solidFill>
                <a:srgbClr val="215D6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876800" y="2260600"/>
            <a:ext cx="4447540" cy="791845"/>
          </a:xfrm>
          <a:prstGeom prst="rect">
            <a:avLst/>
          </a:prstGeom>
          <a:noFill/>
          <a:ln>
            <a:solidFill>
              <a:srgbClr val="215D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215D6E"/>
                </a:solidFill>
              </a:rPr>
              <a:t>全新机制提高抗肿瘤作用</a:t>
            </a:r>
            <a:endParaRPr lang="en-US" altLang="zh-CN" sz="1400" b="1" dirty="0">
              <a:solidFill>
                <a:srgbClr val="215D6E"/>
              </a:solidFill>
            </a:endParaRPr>
          </a:p>
          <a:p>
            <a:pPr algn="ctr"/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作为一种免疫治疗，</a:t>
            </a:r>
            <a:endParaRPr lang="en-US" altLang="zh-CN" sz="11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ADCC</a:t>
            </a:r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</a:t>
            </a:r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NB</a:t>
            </a:r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细胞标记为靶标并加以杀伤</a:t>
            </a:r>
            <a:endParaRPr lang="en-US" altLang="zh-CN" sz="11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876800" y="4015740"/>
            <a:ext cx="4447540" cy="79184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215D6E"/>
                </a:solidFill>
              </a:rPr>
              <a:t>免疫原性低，安全性更好</a:t>
            </a:r>
            <a:endParaRPr lang="en-US" altLang="zh-CN" sz="1400" b="1" dirty="0">
              <a:solidFill>
                <a:srgbClr val="215D6E"/>
              </a:solidFill>
            </a:endParaRPr>
          </a:p>
          <a:p>
            <a:pPr algn="ctr"/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诱导</a:t>
            </a:r>
            <a:r>
              <a:rPr lang="en-US" altLang="zh-CN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ADA</a:t>
            </a:r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阳性率低</a:t>
            </a:r>
            <a:r>
              <a:rPr lang="en-US" altLang="zh-CN" sz="1100" baseline="300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1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较少影响抗体药动学和药效学，保证抗体疗效</a:t>
            </a:r>
            <a:r>
              <a:rPr lang="en-US" altLang="zh-CN" sz="1100" baseline="300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en-US" altLang="zh-CN" sz="11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23215" y="4015740"/>
            <a:ext cx="4447540" cy="79184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1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876800" y="4893310"/>
            <a:ext cx="4447540" cy="79184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215D6E"/>
                </a:solidFill>
              </a:rPr>
              <a:t>提高患者生活质量，降低医院综合管理成本</a:t>
            </a:r>
            <a:endParaRPr lang="en-US" altLang="zh-CN" sz="1400" b="1" dirty="0">
              <a:solidFill>
                <a:srgbClr val="215D6E"/>
              </a:solidFill>
            </a:endParaRPr>
          </a:p>
          <a:p>
            <a:pPr algn="ctr"/>
            <a:r>
              <a:rPr lang="zh-CN" altLang="en-US" sz="1100" dirty="0">
                <a:solidFill>
                  <a:srgbClr val="215D6E"/>
                </a:solidFill>
              </a:rPr>
              <a:t>输注便捷且安全，提高患者生活质量；</a:t>
            </a:r>
            <a:endParaRPr lang="en-US" altLang="zh-CN" sz="1100" dirty="0">
              <a:solidFill>
                <a:srgbClr val="215D6E"/>
              </a:solidFill>
            </a:endParaRPr>
          </a:p>
          <a:p>
            <a:pPr algn="ctr"/>
            <a:r>
              <a:rPr lang="zh-CN" altLang="en-US" sz="1100" dirty="0">
                <a:solidFill>
                  <a:srgbClr val="215D6E"/>
                </a:solidFill>
              </a:rPr>
              <a:t>缩短住院时间，降低医疗成本</a:t>
            </a:r>
            <a:endParaRPr lang="en-US" altLang="zh-CN" sz="1100" dirty="0">
              <a:solidFill>
                <a:srgbClr val="215D6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23215" y="4892675"/>
            <a:ext cx="4447540" cy="79184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215D6E"/>
                </a:solidFill>
              </a:rPr>
              <a:t>   </a:t>
            </a:r>
            <a:endParaRPr lang="zh-CN" altLang="en-US" sz="1100" baseline="30000" dirty="0">
              <a:solidFill>
                <a:srgbClr val="215D6E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9521825" y="2299970"/>
            <a:ext cx="2186305" cy="3358423"/>
            <a:chOff x="10027690" y="2417108"/>
            <a:chExt cx="1419786" cy="2739071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51622" y="2417108"/>
              <a:ext cx="653738" cy="361242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27690" y="4885332"/>
              <a:ext cx="1418672" cy="270847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90673" y="2417108"/>
              <a:ext cx="656803" cy="361242"/>
            </a:xfrm>
            <a:prstGeom prst="rect">
              <a:avLst/>
            </a:prstGeom>
          </p:spPr>
        </p:pic>
      </p:grpSp>
      <p:sp>
        <p:nvSpPr>
          <p:cNvPr id="59" name="矩形 58"/>
          <p:cNvSpPr/>
          <p:nvPr/>
        </p:nvSpPr>
        <p:spPr>
          <a:xfrm>
            <a:off x="9482455" y="1672590"/>
            <a:ext cx="2282825" cy="472440"/>
          </a:xfrm>
          <a:prstGeom prst="rect">
            <a:avLst/>
          </a:prstGeom>
          <a:solidFill>
            <a:srgbClr val="215D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/>
              <a:t>荣誉称号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55" y="4117340"/>
            <a:ext cx="591820" cy="556895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84505" y="4999355"/>
            <a:ext cx="577850" cy="577850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511810" y="2394585"/>
            <a:ext cx="523240" cy="523240"/>
            <a:chOff x="895" y="4264"/>
            <a:chExt cx="824" cy="824"/>
          </a:xfrm>
        </p:grpSpPr>
        <p:sp>
          <p:nvSpPr>
            <p:cNvPr id="63" name="椭圆 62"/>
            <p:cNvSpPr/>
            <p:nvPr/>
          </p:nvSpPr>
          <p:spPr bwMode="auto">
            <a:xfrm>
              <a:off x="895" y="4264"/>
              <a:ext cx="825" cy="82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2177B"/>
              </a:solidFill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任意多边形: 形状 46"/>
            <p:cNvSpPr/>
            <p:nvPr/>
          </p:nvSpPr>
          <p:spPr bwMode="auto">
            <a:xfrm>
              <a:off x="1245" y="4595"/>
              <a:ext cx="176" cy="177"/>
            </a:xfrm>
            <a:custGeom>
              <a:avLst/>
              <a:gdLst>
                <a:gd name="connsiteX0" fmla="*/ 0 w 561465"/>
                <a:gd name="connsiteY0" fmla="*/ 280733 h 561465"/>
                <a:gd name="connsiteX1" fmla="*/ 280733 w 561465"/>
                <a:gd name="connsiteY1" fmla="*/ 561465 h 561465"/>
                <a:gd name="connsiteX2" fmla="*/ 561465 w 561465"/>
                <a:gd name="connsiteY2" fmla="*/ 280733 h 561465"/>
                <a:gd name="connsiteX3" fmla="*/ 280733 w 561465"/>
                <a:gd name="connsiteY3" fmla="*/ 0 h 561465"/>
                <a:gd name="connsiteX4" fmla="*/ 0 w 561465"/>
                <a:gd name="connsiteY4" fmla="*/ 280733 h 56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465" h="561465">
                  <a:moveTo>
                    <a:pt x="0" y="280733"/>
                  </a:moveTo>
                  <a:cubicBezTo>
                    <a:pt x="0" y="435777"/>
                    <a:pt x="125688" y="561465"/>
                    <a:pt x="280733" y="561465"/>
                  </a:cubicBezTo>
                  <a:cubicBezTo>
                    <a:pt x="435777" y="561465"/>
                    <a:pt x="561465" y="435777"/>
                    <a:pt x="561465" y="280733"/>
                  </a:cubicBezTo>
                  <a:cubicBezTo>
                    <a:pt x="561465" y="125688"/>
                    <a:pt x="435777" y="0"/>
                    <a:pt x="280733" y="0"/>
                  </a:cubicBezTo>
                  <a:cubicBezTo>
                    <a:pt x="125688" y="0"/>
                    <a:pt x="0" y="125688"/>
                    <a:pt x="0" y="280733"/>
                  </a:cubicBezTo>
                  <a:close/>
                </a:path>
              </a:pathLst>
            </a:custGeom>
            <a:solidFill>
              <a:srgbClr val="72177B"/>
            </a:solidFill>
            <a:ln w="1860" cap="flat">
              <a:noFill/>
              <a:prstDash val="solid"/>
              <a:miter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65" name="任意多边形: 形状 47"/>
            <p:cNvSpPr/>
            <p:nvPr/>
          </p:nvSpPr>
          <p:spPr bwMode="auto">
            <a:xfrm>
              <a:off x="1072" y="4422"/>
              <a:ext cx="522" cy="524"/>
            </a:xfrm>
            <a:custGeom>
              <a:avLst/>
              <a:gdLst>
                <a:gd name="connsiteX0" fmla="*/ 1663768 w 1663768"/>
                <a:gd name="connsiteY0" fmla="*/ 780866 h 1665751"/>
                <a:gd name="connsiteX1" fmla="*/ 1510457 w 1663768"/>
                <a:gd name="connsiteY1" fmla="*/ 780866 h 1665751"/>
                <a:gd name="connsiteX2" fmla="*/ 874412 w 1663768"/>
                <a:gd name="connsiteY2" fmla="*/ 144774 h 1665751"/>
                <a:gd name="connsiteX3" fmla="*/ 874412 w 1663768"/>
                <a:gd name="connsiteY3" fmla="*/ 0 h 1665751"/>
                <a:gd name="connsiteX4" fmla="*/ 782110 w 1663768"/>
                <a:gd name="connsiteY4" fmla="*/ 0 h 1665751"/>
                <a:gd name="connsiteX5" fmla="*/ 782110 w 1663768"/>
                <a:gd name="connsiteY5" fmla="*/ 144773 h 1665751"/>
                <a:gd name="connsiteX6" fmla="*/ 146019 w 1663768"/>
                <a:gd name="connsiteY6" fmla="*/ 780864 h 1665751"/>
                <a:gd name="connsiteX7" fmla="*/ 0 w 1663768"/>
                <a:gd name="connsiteY7" fmla="*/ 780864 h 1665751"/>
                <a:gd name="connsiteX8" fmla="*/ 0 w 1663768"/>
                <a:gd name="connsiteY8" fmla="*/ 873165 h 1665751"/>
                <a:gd name="connsiteX9" fmla="*/ 146019 w 1663768"/>
                <a:gd name="connsiteY9" fmla="*/ 873165 h 1665751"/>
                <a:gd name="connsiteX10" fmla="*/ 782110 w 1663768"/>
                <a:gd name="connsiteY10" fmla="*/ 1509164 h 1665751"/>
                <a:gd name="connsiteX11" fmla="*/ 782110 w 1663768"/>
                <a:gd name="connsiteY11" fmla="*/ 1665751 h 1665751"/>
                <a:gd name="connsiteX12" fmla="*/ 874412 w 1663768"/>
                <a:gd name="connsiteY12" fmla="*/ 1665751 h 1665751"/>
                <a:gd name="connsiteX13" fmla="*/ 874412 w 1663768"/>
                <a:gd name="connsiteY13" fmla="*/ 1509166 h 1665751"/>
                <a:gd name="connsiteX14" fmla="*/ 1510457 w 1663768"/>
                <a:gd name="connsiteY14" fmla="*/ 873165 h 1665751"/>
                <a:gd name="connsiteX15" fmla="*/ 1663768 w 1663768"/>
                <a:gd name="connsiteY15" fmla="*/ 873165 h 1665751"/>
                <a:gd name="connsiteX16" fmla="*/ 1663768 w 1663768"/>
                <a:gd name="connsiteY16" fmla="*/ 780864 h 1665751"/>
                <a:gd name="connsiteX17" fmla="*/ 828262 w 1663768"/>
                <a:gd name="connsiteY17" fmla="*/ 1373068 h 1665751"/>
                <a:gd name="connsiteX18" fmla="*/ 282119 w 1663768"/>
                <a:gd name="connsiteY18" fmla="*/ 827016 h 1665751"/>
                <a:gd name="connsiteX19" fmla="*/ 828262 w 1663768"/>
                <a:gd name="connsiteY19" fmla="*/ 280872 h 1665751"/>
                <a:gd name="connsiteX20" fmla="*/ 1374361 w 1663768"/>
                <a:gd name="connsiteY20" fmla="*/ 827016 h 1665751"/>
                <a:gd name="connsiteX21" fmla="*/ 828262 w 1663768"/>
                <a:gd name="connsiteY21" fmla="*/ 1373068 h 166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63768" h="1665751">
                  <a:moveTo>
                    <a:pt x="1663768" y="780866"/>
                  </a:moveTo>
                  <a:lnTo>
                    <a:pt x="1510457" y="780866"/>
                  </a:lnTo>
                  <a:cubicBezTo>
                    <a:pt x="1487612" y="440230"/>
                    <a:pt x="1215050" y="167666"/>
                    <a:pt x="874412" y="144774"/>
                  </a:cubicBezTo>
                  <a:lnTo>
                    <a:pt x="874412" y="0"/>
                  </a:lnTo>
                  <a:lnTo>
                    <a:pt x="782110" y="0"/>
                  </a:lnTo>
                  <a:lnTo>
                    <a:pt x="782110" y="144773"/>
                  </a:lnTo>
                  <a:cubicBezTo>
                    <a:pt x="441474" y="167662"/>
                    <a:pt x="168909" y="440228"/>
                    <a:pt x="146019" y="780864"/>
                  </a:cubicBezTo>
                  <a:lnTo>
                    <a:pt x="0" y="780864"/>
                  </a:lnTo>
                  <a:lnTo>
                    <a:pt x="0" y="873165"/>
                  </a:lnTo>
                  <a:lnTo>
                    <a:pt x="146019" y="873165"/>
                  </a:lnTo>
                  <a:cubicBezTo>
                    <a:pt x="168909" y="1213664"/>
                    <a:pt x="441474" y="1486274"/>
                    <a:pt x="782110" y="1509164"/>
                  </a:cubicBezTo>
                  <a:lnTo>
                    <a:pt x="782110" y="1665751"/>
                  </a:lnTo>
                  <a:lnTo>
                    <a:pt x="874412" y="1665751"/>
                  </a:lnTo>
                  <a:lnTo>
                    <a:pt x="874412" y="1509166"/>
                  </a:lnTo>
                  <a:cubicBezTo>
                    <a:pt x="1215050" y="1486274"/>
                    <a:pt x="1487613" y="1213708"/>
                    <a:pt x="1510457" y="873165"/>
                  </a:cubicBezTo>
                  <a:lnTo>
                    <a:pt x="1663768" y="873165"/>
                  </a:lnTo>
                  <a:lnTo>
                    <a:pt x="1663768" y="780864"/>
                  </a:lnTo>
                  <a:close/>
                  <a:moveTo>
                    <a:pt x="828262" y="1373068"/>
                  </a:moveTo>
                  <a:cubicBezTo>
                    <a:pt x="527133" y="1373068"/>
                    <a:pt x="282119" y="1128054"/>
                    <a:pt x="282119" y="827016"/>
                  </a:cubicBezTo>
                  <a:cubicBezTo>
                    <a:pt x="282119" y="525884"/>
                    <a:pt x="527133" y="280872"/>
                    <a:pt x="828262" y="280872"/>
                  </a:cubicBezTo>
                  <a:cubicBezTo>
                    <a:pt x="1129347" y="280872"/>
                    <a:pt x="1374361" y="525884"/>
                    <a:pt x="1374361" y="827016"/>
                  </a:cubicBezTo>
                  <a:cubicBezTo>
                    <a:pt x="1374361" y="1128054"/>
                    <a:pt x="1129347" y="1373068"/>
                    <a:pt x="828262" y="1373068"/>
                  </a:cubicBezTo>
                  <a:close/>
                </a:path>
              </a:pathLst>
            </a:custGeom>
            <a:solidFill>
              <a:srgbClr val="72177B"/>
            </a:solidFill>
            <a:ln w="1860" cap="flat">
              <a:noFill/>
              <a:prstDash val="solid"/>
              <a:miter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1147445" y="5036820"/>
            <a:ext cx="3541395" cy="546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b="1" dirty="0">
                <a:solidFill>
                  <a:srgbClr val="215D6E"/>
                </a:solidFill>
                <a:sym typeface="+mn-ea"/>
              </a:rPr>
              <a:t> </a:t>
            </a:r>
            <a:r>
              <a:rPr lang="zh-CN" altLang="en-US" sz="1400" b="1" dirty="0">
                <a:solidFill>
                  <a:srgbClr val="215D6E"/>
                </a:solidFill>
                <a:sym typeface="+mn-ea"/>
              </a:rPr>
              <a:t>应用创新：优化输注方式</a:t>
            </a:r>
            <a:r>
              <a:rPr lang="en-US" altLang="zh-CN" sz="1400" b="1" baseline="30000" dirty="0">
                <a:solidFill>
                  <a:srgbClr val="215D6E"/>
                </a:solidFill>
                <a:sym typeface="+mn-ea"/>
              </a:rPr>
              <a:t>16</a:t>
            </a:r>
            <a:endParaRPr lang="en-US" altLang="zh-CN" sz="1400" b="1" baseline="30000" dirty="0">
              <a:solidFill>
                <a:srgbClr val="215D6E"/>
              </a:solidFill>
            </a:endParaRPr>
          </a:p>
          <a:p>
            <a:pPr algn="ctr"/>
            <a:r>
              <a:rPr lang="en-US" altLang="zh-CN" sz="1400" dirty="0">
                <a:solidFill>
                  <a:srgbClr val="215D6E"/>
                </a:solidFill>
                <a:sym typeface="+mn-ea"/>
              </a:rPr>
              <a:t>   </a:t>
            </a:r>
            <a:r>
              <a:rPr lang="en-US" altLang="zh-CN" sz="1100" dirty="0">
                <a:solidFill>
                  <a:srgbClr val="215D6E"/>
                </a:solidFill>
                <a:sym typeface="+mn-ea"/>
              </a:rPr>
              <a:t> </a:t>
            </a:r>
            <a:r>
              <a:rPr lang="zh-CN" altLang="en-US" sz="1100" dirty="0">
                <a:solidFill>
                  <a:srgbClr val="215D6E"/>
                </a:solidFill>
                <a:sym typeface="+mn-ea"/>
              </a:rPr>
              <a:t>那西妥单抗：第</a:t>
            </a:r>
            <a:r>
              <a:rPr lang="en-US" altLang="zh-CN" sz="1100" dirty="0">
                <a:solidFill>
                  <a:srgbClr val="215D6E"/>
                </a:solidFill>
                <a:sym typeface="+mn-ea"/>
              </a:rPr>
              <a:t>1</a:t>
            </a:r>
            <a:r>
              <a:rPr lang="zh-CN" altLang="en-US" sz="1100" dirty="0">
                <a:solidFill>
                  <a:srgbClr val="215D6E"/>
                </a:solidFill>
                <a:sym typeface="+mn-ea"/>
              </a:rPr>
              <a:t>、</a:t>
            </a:r>
            <a:r>
              <a:rPr lang="en-US" altLang="zh-CN" sz="1100" dirty="0">
                <a:solidFill>
                  <a:srgbClr val="215D6E"/>
                </a:solidFill>
                <a:sym typeface="+mn-ea"/>
              </a:rPr>
              <a:t>3</a:t>
            </a:r>
            <a:r>
              <a:rPr lang="zh-CN" altLang="en-US" sz="1100" dirty="0">
                <a:solidFill>
                  <a:srgbClr val="215D6E"/>
                </a:solidFill>
                <a:sym typeface="+mn-ea"/>
              </a:rPr>
              <a:t>、</a:t>
            </a:r>
            <a:r>
              <a:rPr lang="en-US" altLang="zh-CN" sz="1100" dirty="0">
                <a:solidFill>
                  <a:srgbClr val="215D6E"/>
                </a:solidFill>
                <a:sym typeface="+mn-ea"/>
              </a:rPr>
              <a:t>5</a:t>
            </a:r>
            <a:r>
              <a:rPr lang="zh-CN" altLang="en-US" sz="1100" dirty="0">
                <a:solidFill>
                  <a:srgbClr val="215D6E"/>
                </a:solidFill>
                <a:sym typeface="+mn-ea"/>
              </a:rPr>
              <a:t>天输注，单次</a:t>
            </a:r>
            <a:r>
              <a:rPr lang="en-US" altLang="zh-CN" sz="1100" dirty="0">
                <a:solidFill>
                  <a:srgbClr val="215D6E"/>
                </a:solidFill>
                <a:sym typeface="+mn-ea"/>
              </a:rPr>
              <a:t>30-60min</a:t>
            </a:r>
            <a:r>
              <a:rPr lang="en-US" altLang="zh-CN" sz="1100" baseline="30000" dirty="0">
                <a:solidFill>
                  <a:srgbClr val="215D6E"/>
                </a:solidFill>
                <a:sym typeface="+mn-ea"/>
              </a:rPr>
              <a:t>1</a:t>
            </a:r>
            <a:endParaRPr lang="zh-CN" altLang="en-US" sz="1100" baseline="30000" dirty="0">
              <a:solidFill>
                <a:srgbClr val="215D6E"/>
              </a:solidFill>
            </a:endParaRPr>
          </a:p>
          <a:p>
            <a:endParaRPr lang="zh-CN" altLang="en-US" sz="1100" dirty="0"/>
          </a:p>
        </p:txBody>
      </p:sp>
      <p:sp>
        <p:nvSpPr>
          <p:cNvPr id="67" name="文本框 66"/>
          <p:cNvSpPr txBox="1"/>
          <p:nvPr/>
        </p:nvSpPr>
        <p:spPr>
          <a:xfrm>
            <a:off x="1147445" y="4166235"/>
            <a:ext cx="3541395" cy="546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400" b="1" dirty="0">
                <a:solidFill>
                  <a:srgbClr val="215D6E"/>
                </a:solidFill>
                <a:sym typeface="+mn-ea"/>
              </a:rPr>
              <a:t>新一代</a:t>
            </a:r>
            <a:r>
              <a:rPr lang="en-US" altLang="zh-CN" sz="1400" b="1" dirty="0">
                <a:solidFill>
                  <a:srgbClr val="215D6E"/>
                </a:solidFill>
                <a:sym typeface="+mn-ea"/>
              </a:rPr>
              <a:t>GD2</a:t>
            </a:r>
            <a:r>
              <a:rPr lang="zh-CN" altLang="en-US" sz="1400" b="1" dirty="0">
                <a:solidFill>
                  <a:srgbClr val="215D6E"/>
                </a:solidFill>
                <a:sym typeface="+mn-ea"/>
              </a:rPr>
              <a:t>抗体结构</a:t>
            </a:r>
            <a:r>
              <a:rPr lang="en-US" altLang="zh-CN" sz="1400" b="1" baseline="30000" dirty="0">
                <a:solidFill>
                  <a:srgbClr val="215D6E"/>
                </a:solidFill>
                <a:sym typeface="+mn-ea"/>
              </a:rPr>
              <a:t>14</a:t>
            </a:r>
            <a:endParaRPr lang="en-US" altLang="zh-CN" sz="1400" b="1" baseline="30000" dirty="0">
              <a:solidFill>
                <a:srgbClr val="215D6E"/>
              </a:solidFill>
            </a:endParaRPr>
          </a:p>
          <a:p>
            <a:pPr algn="ctr"/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人源化；</a:t>
            </a:r>
            <a:r>
              <a:rPr lang="en-US" altLang="zh-CN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92%</a:t>
            </a:r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人类框架，</a:t>
            </a:r>
            <a:r>
              <a:rPr lang="en-US" altLang="zh-CN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8%</a:t>
            </a:r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鼠类框架</a:t>
            </a:r>
            <a:endParaRPr lang="zh-CN" altLang="en-US" sz="1100"/>
          </a:p>
        </p:txBody>
      </p:sp>
      <p:sp>
        <p:nvSpPr>
          <p:cNvPr id="68" name="文本框 67"/>
          <p:cNvSpPr txBox="1"/>
          <p:nvPr/>
        </p:nvSpPr>
        <p:spPr>
          <a:xfrm>
            <a:off x="1147445" y="2437130"/>
            <a:ext cx="3541395" cy="546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b="1" dirty="0">
                <a:solidFill>
                  <a:srgbClr val="215D6E"/>
                </a:solidFill>
                <a:sym typeface="+mn-ea"/>
              </a:rPr>
              <a:t>GD2</a:t>
            </a:r>
            <a:r>
              <a:rPr lang="zh-CN" altLang="en-US" sz="1400" b="1" dirty="0">
                <a:solidFill>
                  <a:srgbClr val="215D6E"/>
                </a:solidFill>
                <a:sym typeface="+mn-ea"/>
              </a:rPr>
              <a:t>是</a:t>
            </a:r>
            <a:r>
              <a:rPr lang="en-US" altLang="zh-CN" sz="1400" b="1" dirty="0">
                <a:solidFill>
                  <a:srgbClr val="215D6E"/>
                </a:solidFill>
                <a:sym typeface="+mn-ea"/>
              </a:rPr>
              <a:t>NB</a:t>
            </a:r>
            <a:r>
              <a:rPr lang="zh-CN" altLang="en-US" sz="1400" b="1" dirty="0">
                <a:solidFill>
                  <a:srgbClr val="215D6E"/>
                </a:solidFill>
                <a:sym typeface="+mn-ea"/>
              </a:rPr>
              <a:t>免疫治疗最理想靶点</a:t>
            </a:r>
            <a:r>
              <a:rPr lang="en-US" altLang="zh-CN" sz="1400" b="1" baseline="30000" dirty="0">
                <a:solidFill>
                  <a:srgbClr val="215D6E"/>
                </a:solidFill>
                <a:sym typeface="+mn-ea"/>
              </a:rPr>
              <a:t>13</a:t>
            </a:r>
            <a:endParaRPr lang="en-US" altLang="zh-CN" sz="1400" b="1" baseline="30000" dirty="0">
              <a:solidFill>
                <a:srgbClr val="215D6E"/>
              </a:solidFill>
            </a:endParaRPr>
          </a:p>
          <a:p>
            <a:pPr algn="ctr"/>
            <a:r>
              <a:rPr lang="en-US" altLang="zh-CN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GD2</a:t>
            </a:r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en-US" altLang="zh-CN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NB</a:t>
            </a:r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细胞中</a:t>
            </a:r>
            <a:r>
              <a:rPr lang="en-US" altLang="zh-CN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100%</a:t>
            </a:r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高表达</a:t>
            </a:r>
            <a:endParaRPr lang="zh-CN" altLang="en-US" sz="1100"/>
          </a:p>
        </p:txBody>
      </p:sp>
      <p:sp>
        <p:nvSpPr>
          <p:cNvPr id="69" name="流程图: 合并 68"/>
          <p:cNvSpPr/>
          <p:nvPr/>
        </p:nvSpPr>
        <p:spPr>
          <a:xfrm>
            <a:off x="301625" y="5754370"/>
            <a:ext cx="11587480" cy="273685"/>
          </a:xfrm>
          <a:prstGeom prst="flowChartMerge">
            <a:avLst/>
          </a:prstGeom>
          <a:gradFill>
            <a:gsLst>
              <a:gs pos="0">
                <a:srgbClr val="215D6E">
                  <a:alpha val="32000"/>
                </a:srgbClr>
              </a:gs>
              <a:gs pos="89000">
                <a:srgbClr val="215D6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4876800" y="3138170"/>
            <a:ext cx="4447540" cy="79184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215D6E"/>
                </a:solidFill>
                <a:sym typeface="+mn-ea"/>
              </a:rPr>
              <a:t>疗效突出，可能具有更高的</a:t>
            </a:r>
            <a:r>
              <a:rPr lang="en-US" altLang="zh-CN" sz="1400" b="1" dirty="0">
                <a:solidFill>
                  <a:srgbClr val="215D6E"/>
                </a:solidFill>
                <a:sym typeface="+mn-ea"/>
              </a:rPr>
              <a:t>CR</a:t>
            </a:r>
            <a:r>
              <a:rPr lang="zh-CN" altLang="en-US" sz="1400" b="1" dirty="0">
                <a:solidFill>
                  <a:srgbClr val="215D6E"/>
                </a:solidFill>
                <a:sym typeface="+mn-ea"/>
              </a:rPr>
              <a:t>率</a:t>
            </a:r>
            <a:r>
              <a:rPr lang="en-US" altLang="zh-CN" sz="1400" b="1" baseline="30000" dirty="0">
                <a:solidFill>
                  <a:srgbClr val="215D6E"/>
                </a:solidFill>
                <a:sym typeface="+mn-ea"/>
              </a:rPr>
              <a:t>9</a:t>
            </a:r>
            <a:endParaRPr lang="en-US" altLang="zh-CN" sz="1400" b="1" baseline="30000" dirty="0">
              <a:solidFill>
                <a:srgbClr val="215D6E"/>
              </a:solidFill>
            </a:endParaRPr>
          </a:p>
          <a:p>
            <a:pPr algn="ctr"/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血液浓度高，亲和力高；</a:t>
            </a:r>
            <a:endParaRPr lang="en-US" altLang="zh-CN" sz="11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针对复发</a:t>
            </a:r>
            <a:r>
              <a:rPr lang="en-US" altLang="zh-CN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难治人群骨和骨髓病变，临床疗效确切</a:t>
            </a:r>
            <a:endParaRPr lang="en-US" altLang="zh-CN" sz="11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23215" y="3138170"/>
            <a:ext cx="4447540" cy="79184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zh-CN" altLang="en-US" sz="1400" b="1" dirty="0">
                <a:solidFill>
                  <a:srgbClr val="215D6E"/>
                </a:solidFill>
                <a:sym typeface="+mn-ea"/>
              </a:rPr>
              <a:t>聚焦骨</a:t>
            </a:r>
            <a:r>
              <a:rPr lang="en-US" altLang="zh-CN" sz="1400" b="1" dirty="0">
                <a:solidFill>
                  <a:srgbClr val="215D6E"/>
                </a:solidFill>
                <a:sym typeface="+mn-ea"/>
              </a:rPr>
              <a:t>/</a:t>
            </a:r>
            <a:r>
              <a:rPr lang="zh-CN" altLang="en-US" sz="1400" b="1" dirty="0">
                <a:solidFill>
                  <a:srgbClr val="215D6E"/>
                </a:solidFill>
                <a:sym typeface="+mn-ea"/>
              </a:rPr>
              <a:t>骨髓残留病变</a:t>
            </a:r>
            <a:r>
              <a:rPr lang="en-US" altLang="zh-CN" sz="1400" b="1" baseline="30000" dirty="0">
                <a:solidFill>
                  <a:srgbClr val="215D6E"/>
                </a:solidFill>
                <a:sym typeface="+mn-ea"/>
              </a:rPr>
              <a:t>10,11</a:t>
            </a:r>
            <a:endParaRPr lang="en-US" altLang="zh-CN" sz="1400" b="1" baseline="30000" dirty="0">
              <a:solidFill>
                <a:srgbClr val="215D6E"/>
              </a:solidFill>
            </a:endParaRPr>
          </a:p>
          <a:p>
            <a:pPr lvl="2" algn="ctr"/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基于骨和骨髓病变的临床开发策略，</a:t>
            </a:r>
            <a:endParaRPr lang="en-US" altLang="zh-CN" sz="11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 algn="ctr"/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</a:t>
            </a:r>
            <a:r>
              <a:rPr lang="en-US" altLang="zh-CN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</a:t>
            </a:r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研究和</a:t>
            </a:r>
            <a:r>
              <a:rPr lang="en-US" altLang="zh-CN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12-230</a:t>
            </a:r>
            <a:r>
              <a:rPr lang="zh-CN" altLang="en-US" sz="11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</a:t>
            </a:r>
            <a:endParaRPr lang="en-US" altLang="zh-CN" sz="11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Gruppieren 139">
            <a:extLst>
              <a:ext uri="{FF2B5EF4-FFF2-40B4-BE49-F238E27FC236}">
                <a16:creationId xmlns:a16="http://schemas.microsoft.com/office/drawing/2014/main" id="{0E50891B-0791-0E45-FAAF-C38F30D325AE}"/>
              </a:ext>
            </a:extLst>
          </p:cNvPr>
          <p:cNvGrpSpPr>
            <a:grpSpLocks noChangeAspect="1"/>
          </p:cNvGrpSpPr>
          <p:nvPr/>
        </p:nvGrpSpPr>
        <p:grpSpPr>
          <a:xfrm>
            <a:off x="478155" y="3296920"/>
            <a:ext cx="673008" cy="584113"/>
            <a:chOff x="1117601" y="5489575"/>
            <a:chExt cx="403225" cy="344487"/>
          </a:xfrm>
          <a:solidFill>
            <a:schemeClr val="accent2">
              <a:lumMod val="75000"/>
            </a:schemeClr>
          </a:solidFill>
        </p:grpSpPr>
        <p:sp>
          <p:nvSpPr>
            <p:cNvPr id="12" name="Freeform 1189">
              <a:extLst>
                <a:ext uri="{FF2B5EF4-FFF2-40B4-BE49-F238E27FC236}">
                  <a16:creationId xmlns:a16="http://schemas.microsoft.com/office/drawing/2014/main" id="{CDD58036-DA46-6A66-FFA9-681165C86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601" y="5489575"/>
              <a:ext cx="336550" cy="344487"/>
            </a:xfrm>
            <a:custGeom>
              <a:avLst/>
              <a:gdLst>
                <a:gd name="T0" fmla="*/ 286 w 298"/>
                <a:gd name="T1" fmla="*/ 124 h 303"/>
                <a:gd name="T2" fmla="*/ 205 w 298"/>
                <a:gd name="T3" fmla="*/ 276 h 303"/>
                <a:gd name="T4" fmla="*/ 33 w 298"/>
                <a:gd name="T5" fmla="*/ 215 h 303"/>
                <a:gd name="T6" fmla="*/ 77 w 298"/>
                <a:gd name="T7" fmla="*/ 38 h 303"/>
                <a:gd name="T8" fmla="*/ 244 w 298"/>
                <a:gd name="T9" fmla="*/ 50 h 303"/>
                <a:gd name="T10" fmla="*/ 227 w 298"/>
                <a:gd name="T11" fmla="*/ 69 h 303"/>
                <a:gd name="T12" fmla="*/ 205 w 298"/>
                <a:gd name="T13" fmla="*/ 55 h 303"/>
                <a:gd name="T14" fmla="*/ 100 w 298"/>
                <a:gd name="T15" fmla="*/ 55 h 303"/>
                <a:gd name="T16" fmla="*/ 45 w 298"/>
                <a:gd name="T17" fmla="*/ 130 h 303"/>
                <a:gd name="T18" fmla="*/ 126 w 298"/>
                <a:gd name="T19" fmla="*/ 256 h 303"/>
                <a:gd name="T20" fmla="*/ 261 w 298"/>
                <a:gd name="T21" fmla="*/ 167 h 303"/>
                <a:gd name="T22" fmla="*/ 260 w 298"/>
                <a:gd name="T23" fmla="*/ 132 h 303"/>
                <a:gd name="T24" fmla="*/ 263 w 298"/>
                <a:gd name="T25" fmla="*/ 127 h 303"/>
                <a:gd name="T26" fmla="*/ 286 w 298"/>
                <a:gd name="T27" fmla="*/ 12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8" h="303">
                  <a:moveTo>
                    <a:pt x="286" y="124"/>
                  </a:moveTo>
                  <a:cubicBezTo>
                    <a:pt x="298" y="182"/>
                    <a:pt x="268" y="249"/>
                    <a:pt x="205" y="276"/>
                  </a:cubicBezTo>
                  <a:cubicBezTo>
                    <a:pt x="141" y="303"/>
                    <a:pt x="66" y="276"/>
                    <a:pt x="33" y="215"/>
                  </a:cubicBezTo>
                  <a:cubicBezTo>
                    <a:pt x="0" y="154"/>
                    <a:pt x="18" y="79"/>
                    <a:pt x="77" y="38"/>
                  </a:cubicBezTo>
                  <a:cubicBezTo>
                    <a:pt x="133" y="0"/>
                    <a:pt x="203" y="12"/>
                    <a:pt x="244" y="50"/>
                  </a:cubicBezTo>
                  <a:cubicBezTo>
                    <a:pt x="239" y="60"/>
                    <a:pt x="234" y="65"/>
                    <a:pt x="227" y="69"/>
                  </a:cubicBezTo>
                  <a:cubicBezTo>
                    <a:pt x="220" y="64"/>
                    <a:pt x="212" y="59"/>
                    <a:pt x="205" y="55"/>
                  </a:cubicBezTo>
                  <a:cubicBezTo>
                    <a:pt x="170" y="36"/>
                    <a:pt x="135" y="36"/>
                    <a:pt x="100" y="55"/>
                  </a:cubicBezTo>
                  <a:cubicBezTo>
                    <a:pt x="70" y="71"/>
                    <a:pt x="52" y="97"/>
                    <a:pt x="45" y="130"/>
                  </a:cubicBezTo>
                  <a:cubicBezTo>
                    <a:pt x="35" y="187"/>
                    <a:pt x="70" y="242"/>
                    <a:pt x="126" y="256"/>
                  </a:cubicBezTo>
                  <a:cubicBezTo>
                    <a:pt x="189" y="272"/>
                    <a:pt x="251" y="231"/>
                    <a:pt x="261" y="167"/>
                  </a:cubicBezTo>
                  <a:cubicBezTo>
                    <a:pt x="263" y="155"/>
                    <a:pt x="263" y="144"/>
                    <a:pt x="260" y="132"/>
                  </a:cubicBezTo>
                  <a:cubicBezTo>
                    <a:pt x="260" y="129"/>
                    <a:pt x="260" y="128"/>
                    <a:pt x="263" y="127"/>
                  </a:cubicBezTo>
                  <a:cubicBezTo>
                    <a:pt x="271" y="124"/>
                    <a:pt x="278" y="124"/>
                    <a:pt x="286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sz="190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190">
              <a:extLst>
                <a:ext uri="{FF2B5EF4-FFF2-40B4-BE49-F238E27FC236}">
                  <a16:creationId xmlns:a16="http://schemas.microsoft.com/office/drawing/2014/main" id="{470F88DB-5449-C266-94C6-1B938A879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713" y="5510213"/>
              <a:ext cx="265113" cy="185737"/>
            </a:xfrm>
            <a:custGeom>
              <a:avLst/>
              <a:gdLst>
                <a:gd name="T0" fmla="*/ 205 w 234"/>
                <a:gd name="T1" fmla="*/ 0 h 164"/>
                <a:gd name="T2" fmla="*/ 194 w 234"/>
                <a:gd name="T3" fmla="*/ 42 h 164"/>
                <a:gd name="T4" fmla="*/ 234 w 234"/>
                <a:gd name="T5" fmla="*/ 54 h 164"/>
                <a:gd name="T6" fmla="*/ 232 w 234"/>
                <a:gd name="T7" fmla="*/ 56 h 164"/>
                <a:gd name="T8" fmla="*/ 176 w 234"/>
                <a:gd name="T9" fmla="*/ 87 h 164"/>
                <a:gd name="T10" fmla="*/ 171 w 234"/>
                <a:gd name="T11" fmla="*/ 88 h 164"/>
                <a:gd name="T12" fmla="*/ 124 w 234"/>
                <a:gd name="T13" fmla="*/ 95 h 164"/>
                <a:gd name="T14" fmla="*/ 62 w 234"/>
                <a:gd name="T15" fmla="*/ 130 h 164"/>
                <a:gd name="T16" fmla="*/ 60 w 234"/>
                <a:gd name="T17" fmla="*/ 134 h 164"/>
                <a:gd name="T18" fmla="*/ 38 w 234"/>
                <a:gd name="T19" fmla="*/ 160 h 164"/>
                <a:gd name="T20" fmla="*/ 8 w 234"/>
                <a:gd name="T21" fmla="*/ 150 h 164"/>
                <a:gd name="T22" fmla="*/ 9 w 234"/>
                <a:gd name="T23" fmla="*/ 114 h 164"/>
                <a:gd name="T24" fmla="*/ 44 w 234"/>
                <a:gd name="T25" fmla="*/ 107 h 164"/>
                <a:gd name="T26" fmla="*/ 50 w 234"/>
                <a:gd name="T27" fmla="*/ 108 h 164"/>
                <a:gd name="T28" fmla="*/ 113 w 234"/>
                <a:gd name="T29" fmla="*/ 72 h 164"/>
                <a:gd name="T30" fmla="*/ 142 w 234"/>
                <a:gd name="T31" fmla="*/ 38 h 164"/>
                <a:gd name="T32" fmla="*/ 147 w 234"/>
                <a:gd name="T33" fmla="*/ 32 h 164"/>
                <a:gd name="T34" fmla="*/ 201 w 234"/>
                <a:gd name="T35" fmla="*/ 2 h 164"/>
                <a:gd name="T36" fmla="*/ 205 w 234"/>
                <a:gd name="T3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164">
                  <a:moveTo>
                    <a:pt x="205" y="0"/>
                  </a:moveTo>
                  <a:cubicBezTo>
                    <a:pt x="201" y="15"/>
                    <a:pt x="197" y="28"/>
                    <a:pt x="194" y="42"/>
                  </a:cubicBezTo>
                  <a:cubicBezTo>
                    <a:pt x="207" y="46"/>
                    <a:pt x="221" y="50"/>
                    <a:pt x="234" y="54"/>
                  </a:cubicBezTo>
                  <a:cubicBezTo>
                    <a:pt x="233" y="55"/>
                    <a:pt x="232" y="55"/>
                    <a:pt x="232" y="56"/>
                  </a:cubicBezTo>
                  <a:cubicBezTo>
                    <a:pt x="213" y="66"/>
                    <a:pt x="195" y="76"/>
                    <a:pt x="176" y="87"/>
                  </a:cubicBezTo>
                  <a:cubicBezTo>
                    <a:pt x="175" y="88"/>
                    <a:pt x="173" y="88"/>
                    <a:pt x="171" y="88"/>
                  </a:cubicBezTo>
                  <a:cubicBezTo>
                    <a:pt x="155" y="84"/>
                    <a:pt x="139" y="87"/>
                    <a:pt x="124" y="95"/>
                  </a:cubicBezTo>
                  <a:cubicBezTo>
                    <a:pt x="103" y="107"/>
                    <a:pt x="83" y="118"/>
                    <a:pt x="62" y="130"/>
                  </a:cubicBezTo>
                  <a:cubicBezTo>
                    <a:pt x="61" y="131"/>
                    <a:pt x="60" y="133"/>
                    <a:pt x="60" y="134"/>
                  </a:cubicBezTo>
                  <a:cubicBezTo>
                    <a:pt x="58" y="147"/>
                    <a:pt x="50" y="157"/>
                    <a:pt x="38" y="160"/>
                  </a:cubicBezTo>
                  <a:cubicBezTo>
                    <a:pt x="27" y="164"/>
                    <a:pt x="15" y="159"/>
                    <a:pt x="8" y="150"/>
                  </a:cubicBezTo>
                  <a:cubicBezTo>
                    <a:pt x="0" y="139"/>
                    <a:pt x="0" y="124"/>
                    <a:pt x="9" y="114"/>
                  </a:cubicBezTo>
                  <a:cubicBezTo>
                    <a:pt x="18" y="103"/>
                    <a:pt x="33" y="101"/>
                    <a:pt x="44" y="107"/>
                  </a:cubicBezTo>
                  <a:cubicBezTo>
                    <a:pt x="46" y="108"/>
                    <a:pt x="48" y="109"/>
                    <a:pt x="50" y="108"/>
                  </a:cubicBezTo>
                  <a:cubicBezTo>
                    <a:pt x="71" y="96"/>
                    <a:pt x="92" y="84"/>
                    <a:pt x="113" y="72"/>
                  </a:cubicBezTo>
                  <a:cubicBezTo>
                    <a:pt x="127" y="64"/>
                    <a:pt x="136" y="52"/>
                    <a:pt x="142" y="38"/>
                  </a:cubicBezTo>
                  <a:cubicBezTo>
                    <a:pt x="143" y="36"/>
                    <a:pt x="145" y="33"/>
                    <a:pt x="147" y="32"/>
                  </a:cubicBezTo>
                  <a:cubicBezTo>
                    <a:pt x="165" y="22"/>
                    <a:pt x="183" y="12"/>
                    <a:pt x="201" y="2"/>
                  </a:cubicBezTo>
                  <a:cubicBezTo>
                    <a:pt x="202" y="2"/>
                    <a:pt x="203" y="1"/>
                    <a:pt x="2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sz="190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191">
              <a:extLst>
                <a:ext uri="{FF2B5EF4-FFF2-40B4-BE49-F238E27FC236}">
                  <a16:creationId xmlns:a16="http://schemas.microsoft.com/office/drawing/2014/main" id="{AC713725-0D6E-1FEB-ADE5-929E1EE4C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5561013"/>
              <a:ext cx="198438" cy="201612"/>
            </a:xfrm>
            <a:custGeom>
              <a:avLst/>
              <a:gdLst>
                <a:gd name="T0" fmla="*/ 172 w 176"/>
                <a:gd name="T1" fmla="*/ 80 h 179"/>
                <a:gd name="T2" fmla="*/ 116 w 176"/>
                <a:gd name="T3" fmla="*/ 167 h 179"/>
                <a:gd name="T4" fmla="*/ 18 w 176"/>
                <a:gd name="T5" fmla="*/ 127 h 179"/>
                <a:gd name="T6" fmla="*/ 38 w 176"/>
                <a:gd name="T7" fmla="*/ 25 h 179"/>
                <a:gd name="T8" fmla="*/ 139 w 176"/>
                <a:gd name="T9" fmla="*/ 22 h 179"/>
                <a:gd name="T10" fmla="*/ 136 w 176"/>
                <a:gd name="T11" fmla="*/ 24 h 179"/>
                <a:gd name="T12" fmla="*/ 126 w 176"/>
                <a:gd name="T13" fmla="*/ 30 h 179"/>
                <a:gd name="T14" fmla="*/ 102 w 176"/>
                <a:gd name="T15" fmla="*/ 34 h 179"/>
                <a:gd name="T16" fmla="*/ 36 w 176"/>
                <a:gd name="T17" fmla="*/ 78 h 179"/>
                <a:gd name="T18" fmla="*/ 81 w 176"/>
                <a:gd name="T19" fmla="*/ 144 h 179"/>
                <a:gd name="T20" fmla="*/ 145 w 176"/>
                <a:gd name="T21" fmla="*/ 99 h 179"/>
                <a:gd name="T22" fmla="*/ 150 w 176"/>
                <a:gd name="T23" fmla="*/ 93 h 179"/>
                <a:gd name="T24" fmla="*/ 172 w 176"/>
                <a:gd name="T25" fmla="*/ 8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179">
                  <a:moveTo>
                    <a:pt x="172" y="80"/>
                  </a:moveTo>
                  <a:cubicBezTo>
                    <a:pt x="176" y="121"/>
                    <a:pt x="151" y="156"/>
                    <a:pt x="116" y="167"/>
                  </a:cubicBezTo>
                  <a:cubicBezTo>
                    <a:pt x="77" y="179"/>
                    <a:pt x="37" y="162"/>
                    <a:pt x="18" y="127"/>
                  </a:cubicBezTo>
                  <a:cubicBezTo>
                    <a:pt x="0" y="92"/>
                    <a:pt x="8" y="51"/>
                    <a:pt x="38" y="25"/>
                  </a:cubicBezTo>
                  <a:cubicBezTo>
                    <a:pt x="66" y="1"/>
                    <a:pt x="111" y="0"/>
                    <a:pt x="139" y="22"/>
                  </a:cubicBezTo>
                  <a:cubicBezTo>
                    <a:pt x="138" y="23"/>
                    <a:pt x="137" y="24"/>
                    <a:pt x="136" y="24"/>
                  </a:cubicBezTo>
                  <a:cubicBezTo>
                    <a:pt x="133" y="26"/>
                    <a:pt x="129" y="28"/>
                    <a:pt x="126" y="30"/>
                  </a:cubicBezTo>
                  <a:cubicBezTo>
                    <a:pt x="118" y="35"/>
                    <a:pt x="111" y="37"/>
                    <a:pt x="102" y="34"/>
                  </a:cubicBezTo>
                  <a:cubicBezTo>
                    <a:pt x="72" y="27"/>
                    <a:pt x="42" y="48"/>
                    <a:pt x="36" y="78"/>
                  </a:cubicBezTo>
                  <a:cubicBezTo>
                    <a:pt x="30" y="108"/>
                    <a:pt x="51" y="138"/>
                    <a:pt x="81" y="144"/>
                  </a:cubicBezTo>
                  <a:cubicBezTo>
                    <a:pt x="111" y="149"/>
                    <a:pt x="140" y="129"/>
                    <a:pt x="145" y="99"/>
                  </a:cubicBezTo>
                  <a:cubicBezTo>
                    <a:pt x="146" y="96"/>
                    <a:pt x="147" y="94"/>
                    <a:pt x="150" y="93"/>
                  </a:cubicBezTo>
                  <a:cubicBezTo>
                    <a:pt x="157" y="89"/>
                    <a:pt x="165" y="85"/>
                    <a:pt x="17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sz="190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8FE9383F-96A4-5014-9EFA-A8F1CE5126BF}"/>
              </a:ext>
            </a:extLst>
          </p:cNvPr>
          <p:cNvSpPr txBox="1"/>
          <p:nvPr/>
        </p:nvSpPr>
        <p:spPr>
          <a:xfrm>
            <a:off x="635277" y="6592570"/>
            <a:ext cx="7630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324E5B"/>
                </a:solidFill>
              </a:rPr>
              <a:t>ADCC</a:t>
            </a:r>
            <a:r>
              <a:rPr lang="zh-CN" altLang="en-US" sz="900" dirty="0">
                <a:solidFill>
                  <a:srgbClr val="324E5B"/>
                </a:solidFill>
              </a:rPr>
              <a:t>：细胞介导的细胞毒性，</a:t>
            </a:r>
            <a:r>
              <a:rPr lang="en-US" altLang="zh-CN" sz="900" dirty="0">
                <a:solidFill>
                  <a:srgbClr val="324E5B"/>
                </a:solidFill>
              </a:rPr>
              <a:t>CDC</a:t>
            </a:r>
            <a:r>
              <a:rPr lang="zh-CN" altLang="en-US" sz="900" dirty="0">
                <a:solidFill>
                  <a:srgbClr val="324E5B"/>
                </a:solidFill>
              </a:rPr>
              <a:t>：补体依赖的细胞毒性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13264" y="250363"/>
            <a:ext cx="8167254" cy="399011"/>
            <a:chOff x="87284" y="116378"/>
            <a:chExt cx="8167254" cy="399011"/>
          </a:xfrm>
        </p:grpSpPr>
        <p:sp>
          <p:nvSpPr>
            <p:cNvPr id="26" name="箭头: 五边形 5"/>
            <p:cNvSpPr/>
            <p:nvPr/>
          </p:nvSpPr>
          <p:spPr bwMode="auto">
            <a:xfrm>
              <a:off x="6392488" y="116378"/>
              <a:ext cx="1862050" cy="399011"/>
            </a:xfrm>
            <a:prstGeom prst="homePlate">
              <a:avLst/>
            </a:prstGeom>
            <a:solidFill>
              <a:srgbClr val="D3DFE2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</a:p>
          </p:txBody>
        </p:sp>
        <p:sp>
          <p:nvSpPr>
            <p:cNvPr id="27" name="箭头: 五边形 26"/>
            <p:cNvSpPr/>
            <p:nvPr/>
          </p:nvSpPr>
          <p:spPr bwMode="auto">
            <a:xfrm>
              <a:off x="4816187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</a:p>
          </p:txBody>
        </p:sp>
        <p:sp>
          <p:nvSpPr>
            <p:cNvPr id="28" name="箭头: 五边形 3"/>
            <p:cNvSpPr/>
            <p:nvPr/>
          </p:nvSpPr>
          <p:spPr bwMode="auto">
            <a:xfrm>
              <a:off x="3239886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</a:p>
          </p:txBody>
        </p:sp>
        <p:sp>
          <p:nvSpPr>
            <p:cNvPr id="29" name="箭头: 五边形 2"/>
            <p:cNvSpPr/>
            <p:nvPr/>
          </p:nvSpPr>
          <p:spPr bwMode="auto">
            <a:xfrm>
              <a:off x="1663585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  <p:sp>
          <p:nvSpPr>
            <p:cNvPr id="30" name="箭头: 五边形 1"/>
            <p:cNvSpPr/>
            <p:nvPr/>
          </p:nvSpPr>
          <p:spPr bwMode="auto">
            <a:xfrm>
              <a:off x="87284" y="116378"/>
              <a:ext cx="1862050" cy="39901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</a:p>
          </p:txBody>
        </p:sp>
      </p:grpSp>
      <p:sp>
        <p:nvSpPr>
          <p:cNvPr id="38" name="矩形 37"/>
          <p:cNvSpPr/>
          <p:nvPr/>
        </p:nvSpPr>
        <p:spPr bwMode="auto">
          <a:xfrm>
            <a:off x="0" y="750570"/>
            <a:ext cx="12191365" cy="748030"/>
          </a:xfrm>
          <a:prstGeom prst="rect">
            <a:avLst/>
          </a:prstGeom>
          <a:gradFill>
            <a:gsLst>
              <a:gs pos="0">
                <a:srgbClr val="215D6E">
                  <a:alpha val="71000"/>
                </a:srgbClr>
              </a:gs>
              <a:gs pos="85000">
                <a:srgbClr val="215D6E"/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" y="228254"/>
            <a:ext cx="1339850" cy="34163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6716568" y="6496105"/>
            <a:ext cx="525364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94133" y="777240"/>
            <a:ext cx="11531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神经母细胞瘤被纳入国家第二批罕见病目录，发病罕见</a:t>
            </a:r>
            <a:r>
              <a:rPr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sz="2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那西妥单抗改善患者获益，填补目录内治疗空白，基金影响可控</a:t>
            </a:r>
            <a:endParaRPr 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224155" y="1634490"/>
            <a:ext cx="5767705" cy="2412365"/>
            <a:chOff x="377" y="2622"/>
            <a:chExt cx="9083" cy="3799"/>
          </a:xfrm>
        </p:grpSpPr>
        <p:sp>
          <p:nvSpPr>
            <p:cNvPr id="64" name="同侧圆角矩形 63"/>
            <p:cNvSpPr/>
            <p:nvPr/>
          </p:nvSpPr>
          <p:spPr>
            <a:xfrm>
              <a:off x="377" y="2622"/>
              <a:ext cx="9074" cy="1592"/>
            </a:xfrm>
            <a:prstGeom prst="round2SameRect">
              <a:avLst>
                <a:gd name="adj1" fmla="val 37048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8"/>
            <p:cNvSpPr/>
            <p:nvPr/>
          </p:nvSpPr>
          <p:spPr bwMode="auto">
            <a:xfrm>
              <a:off x="378" y="2653"/>
              <a:ext cx="9082" cy="3768"/>
            </a:xfrm>
            <a:prstGeom prst="roundRect">
              <a:avLst>
                <a:gd name="adj" fmla="val 13694"/>
              </a:avLst>
            </a:prstGeom>
            <a:noFill/>
            <a:ln w="28575" cap="flat" cmpd="sng" algn="ctr">
              <a:solidFill>
                <a:srgbClr val="215D6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600" b="0" i="0" u="none" strike="noStrike" cap="none" normalizeH="0" baseline="0">
                <a:ln>
                  <a:noFill/>
                </a:ln>
                <a:solidFill>
                  <a:srgbClr val="215D6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73" y="4329"/>
              <a:ext cx="8492" cy="1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疾病患病人群多为儿童，第二批罕见病目录，促进罕见病</a:t>
              </a:r>
              <a:r>
                <a:rPr lang="en-US" altLang="zh-CN" sz="12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NBL</a:t>
              </a:r>
              <a:r>
                <a:rPr lang="zh-CN" altLang="en-US" sz="12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患者从有药可用到有药可选；</a:t>
              </a:r>
              <a:endParaRPr lang="en-US" altLang="zh-CN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对罕见病难治性</a:t>
              </a:r>
              <a:r>
                <a:rPr lang="en-US" altLang="zh-CN" sz="12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复发性</a:t>
              </a:r>
              <a:r>
                <a:rPr lang="en-US" altLang="zh-CN" sz="12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NBL</a:t>
              </a:r>
              <a:r>
                <a:rPr lang="zh-CN" altLang="en-US" sz="12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尤其是儿童医保投入，改善患儿和家庭生活质量，助力患儿回归学业和正常生活，助力社会和谐。</a:t>
              </a:r>
              <a:endParaRPr lang="en-US" altLang="zh-CN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94" y="2864"/>
              <a:ext cx="7627" cy="12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① 公共健康影响</a:t>
              </a:r>
              <a:endParaRPr lang="en-US" altLang="zh-CN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提高儿童基本医疗水平，社会意义重大</a:t>
              </a:r>
              <a:endParaRPr lang="zh-CN" altLang="en-US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163310" y="1629410"/>
            <a:ext cx="5767705" cy="2412365"/>
            <a:chOff x="10471" y="4003"/>
            <a:chExt cx="9083" cy="3799"/>
          </a:xfrm>
        </p:grpSpPr>
        <p:sp>
          <p:nvSpPr>
            <p:cNvPr id="66" name="同侧圆角矩形 65"/>
            <p:cNvSpPr/>
            <p:nvPr/>
          </p:nvSpPr>
          <p:spPr>
            <a:xfrm>
              <a:off x="10471" y="4003"/>
              <a:ext cx="9074" cy="1592"/>
            </a:xfrm>
            <a:prstGeom prst="round2SameRect">
              <a:avLst>
                <a:gd name="adj1" fmla="val 37048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: 圆角 8"/>
            <p:cNvSpPr/>
            <p:nvPr/>
          </p:nvSpPr>
          <p:spPr bwMode="auto">
            <a:xfrm>
              <a:off x="10472" y="4034"/>
              <a:ext cx="9082" cy="3768"/>
            </a:xfrm>
            <a:prstGeom prst="roundRect">
              <a:avLst>
                <a:gd name="adj" fmla="val 13694"/>
              </a:avLst>
            </a:prstGeom>
            <a:noFill/>
            <a:ln w="28575" cap="flat" cmpd="sng" algn="ctr">
              <a:solidFill>
                <a:srgbClr val="215D6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600" b="0" i="0" u="none" strike="noStrike" cap="none" normalizeH="0" baseline="0">
                <a:ln>
                  <a:noFill/>
                </a:ln>
                <a:solidFill>
                  <a:srgbClr val="215D6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0767" y="5710"/>
              <a:ext cx="8492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儿童</a:t>
              </a:r>
              <a:r>
                <a:rPr lang="en-US" altLang="zh-CN" sz="12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R/R-NBL</a:t>
              </a:r>
              <a:r>
                <a:rPr lang="zh-CN" altLang="en-US" sz="12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危害重，传统挽救化疗方案远期预后并不理想，亟需全新治疗方案弥补现有目录保障短板；</a:t>
              </a:r>
              <a:endParaRPr lang="en-US" altLang="zh-CN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慈善援助和城市惠民保叠加保障用药需求，罕见病患者人数有限；生活质量提升及节约住院时间等产生的医保支出，基金影响有限。</a:t>
              </a:r>
              <a:endParaRPr lang="en-US" altLang="zh-CN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0988" y="4245"/>
              <a:ext cx="7627" cy="12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② 符合“保基本”原则</a:t>
              </a:r>
              <a:endParaRPr lang="en-US" altLang="zh-CN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rgbClr val="215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临床需求迫切，医保基金影响有限且可控</a:t>
              </a:r>
              <a:endParaRPr lang="zh-CN" altLang="en-US"/>
            </a:p>
          </p:txBody>
        </p:sp>
      </p:grpSp>
      <p:sp>
        <p:nvSpPr>
          <p:cNvPr id="73" name="同侧圆角矩形 72"/>
          <p:cNvSpPr/>
          <p:nvPr/>
        </p:nvSpPr>
        <p:spPr>
          <a:xfrm>
            <a:off x="224155" y="4248150"/>
            <a:ext cx="5761990" cy="1010920"/>
          </a:xfrm>
          <a:prstGeom prst="round2SameRect">
            <a:avLst>
              <a:gd name="adj1" fmla="val 3704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: 圆角 8"/>
          <p:cNvSpPr/>
          <p:nvPr/>
        </p:nvSpPr>
        <p:spPr bwMode="auto">
          <a:xfrm>
            <a:off x="224790" y="4267835"/>
            <a:ext cx="5767070" cy="2167255"/>
          </a:xfrm>
          <a:prstGeom prst="roundRect">
            <a:avLst>
              <a:gd name="adj" fmla="val 13694"/>
            </a:avLst>
          </a:prstGeom>
          <a:noFill/>
          <a:ln w="28575" cap="flat" cmpd="sng" algn="ctr">
            <a:solidFill>
              <a:srgbClr val="215D6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rgbClr val="215D6E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12115" y="5332095"/>
            <a:ext cx="53924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填补目前国家医保目录内此治疗领域空白，弥补儿童用药少的短板；</a:t>
            </a:r>
            <a:endParaRPr lang="en-US" altLang="zh-CN" sz="12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目前覆盖难治性和复发性</a:t>
            </a:r>
            <a:r>
              <a:rPr lang="en-US" altLang="zh-CN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NBL</a:t>
            </a:r>
            <a:r>
              <a:rPr lang="zh-CN" altLang="en-US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的治疗方案药物目录内仍以化疗药物为主，靶向免疫治疗药物有效且安全，临床必需。</a:t>
            </a:r>
            <a:endParaRPr lang="en-US" altLang="zh-CN" sz="12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52450" y="4401820"/>
            <a:ext cx="4843145" cy="780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 弥补目录短板</a:t>
            </a:r>
            <a:endParaRPr lang="en-US" altLang="zh-CN" b="1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填补神经母细胞瘤免疫治疗医保空白</a:t>
            </a:r>
            <a:endParaRPr lang="zh-CN" altLang="en-US"/>
          </a:p>
        </p:txBody>
      </p:sp>
      <p:sp>
        <p:nvSpPr>
          <p:cNvPr id="78" name="同侧圆角矩形 77"/>
          <p:cNvSpPr/>
          <p:nvPr/>
        </p:nvSpPr>
        <p:spPr>
          <a:xfrm>
            <a:off x="6163310" y="4243070"/>
            <a:ext cx="5761990" cy="1010920"/>
          </a:xfrm>
          <a:prstGeom prst="round2SameRect">
            <a:avLst>
              <a:gd name="adj1" fmla="val 3704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: 圆角 8"/>
          <p:cNvSpPr/>
          <p:nvPr/>
        </p:nvSpPr>
        <p:spPr bwMode="auto">
          <a:xfrm>
            <a:off x="6163945" y="4262755"/>
            <a:ext cx="5767070" cy="2167255"/>
          </a:xfrm>
          <a:prstGeom prst="roundRect">
            <a:avLst>
              <a:gd name="adj" fmla="val 13694"/>
            </a:avLst>
          </a:prstGeom>
          <a:noFill/>
          <a:ln w="28575" cap="flat" cmpd="sng" algn="ctr">
            <a:solidFill>
              <a:srgbClr val="215D6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rgbClr val="215D6E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351270" y="5327015"/>
            <a:ext cx="53924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罕见病用药，适应症明确，无临床滥用风险，临床管理难度低；</a:t>
            </a:r>
            <a:endParaRPr lang="en-US" altLang="zh-CN" sz="12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患者诊疗较集中，便于实行定点管理或双通道管理，有助于医保基金精准管理。</a:t>
            </a:r>
            <a:endParaRPr lang="en-US" altLang="zh-CN" sz="1200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491605" y="4396740"/>
            <a:ext cx="4843145" cy="780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 临床管理难度</a:t>
            </a:r>
            <a:endParaRPr lang="en-US" altLang="zh-CN" b="1" dirty="0">
              <a:solidFill>
                <a:srgbClr val="215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罕见病用药，适应症明确，临床管理难度低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339090" y="1421130"/>
            <a:ext cx="11513820" cy="5074920"/>
          </a:xfrm>
          <a:prstGeom prst="roundRect">
            <a:avLst>
              <a:gd name="adj" fmla="val 955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srgbClr val="215D6E">
                <a:alpha val="50000"/>
              </a:srgb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5888" y="1716039"/>
            <a:ext cx="11297393" cy="469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1000" dirty="0">
                <a:solidFill>
                  <a:srgbClr val="324E5B"/>
                </a:solidFill>
                <a:latin typeface="+mn-ea"/>
              </a:rPr>
              <a:t>那西妥单抗注射液说明书</a:t>
            </a:r>
            <a:endParaRPr lang="en-US" altLang="zh-CN" sz="1000" dirty="0">
              <a:solidFill>
                <a:srgbClr val="324E5B"/>
              </a:solidFill>
              <a:latin typeface="+mn-ea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Maris J M ,</a:t>
            </a: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Hogarty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 MD, </a:t>
            </a: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Bagatell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 R ,et </a:t>
            </a: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al.Neuroblastoma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.[J].Lancet, 2007, 369(9579):2106-2120.DOI:10.1016/S0140-6736(07)60983-0.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1000" dirty="0">
                <a:solidFill>
                  <a:srgbClr val="324E5B"/>
                </a:solidFill>
                <a:latin typeface="+mn-ea"/>
              </a:rPr>
              <a:t>范洪君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,</a:t>
            </a:r>
            <a:r>
              <a:rPr lang="zh-CN" altLang="en-US" sz="1000" dirty="0">
                <a:solidFill>
                  <a:srgbClr val="324E5B"/>
                </a:solidFill>
                <a:latin typeface="+mn-ea"/>
              </a:rPr>
              <a:t>等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. </a:t>
            </a:r>
            <a:r>
              <a:rPr lang="zh-CN" altLang="en-US" sz="1000" dirty="0">
                <a:solidFill>
                  <a:srgbClr val="324E5B"/>
                </a:solidFill>
                <a:latin typeface="+mn-ea"/>
              </a:rPr>
              <a:t>中华儿科杂志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,2019,57(11):863-869.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Su Y , Qin H , Chen C ,et </a:t>
            </a: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al.Treatment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 and outcomes of 1041 pediatric patients with neuroblastoma who received multidisciplinary care in China[J]. </a:t>
            </a: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Pediatr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 </a:t>
            </a: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Investig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, 2020, 4(3):11. 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Shohet J , Foster J .Neuroblastoma[J].BMJ (Clinical research ed.), 2017, 357:j1863.DOI:10.1136/bmj.j1863.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Zage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 P .Novel Therapies for Relapsed and Refractory Neuroblastoma[J].Children, 2018, 5(11).DOI:10.3390/children5110148.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Trout,Andrew,T,et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 </a:t>
            </a: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al.MIBG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 in Neuroblastoma Diagnostic Imaging and Therapy[J].</a:t>
            </a: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Radiographics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, 2016.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Moreno L , Rubie H , Varo A ,et </a:t>
            </a: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al.Outcome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 of children with relapsed or refractory neuroblastoma: A meta-analysis of ITCC/SIOPEN European phase II clinical trials[J].Pediatric Blood &amp; Cancer, 2016.DOI:10.1002/pbc.26192.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1000" dirty="0">
                <a:solidFill>
                  <a:srgbClr val="324E5B"/>
                </a:solidFill>
                <a:latin typeface="+mn-ea"/>
              </a:rPr>
              <a:t>那西妥单抗注射液（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JXSS2101016</a:t>
            </a:r>
            <a:r>
              <a:rPr lang="zh-CN" altLang="en-US" sz="1000" dirty="0">
                <a:solidFill>
                  <a:srgbClr val="324E5B"/>
                </a:solidFill>
                <a:latin typeface="+mn-ea"/>
              </a:rPr>
              <a:t>）申请上市技术审评报告</a:t>
            </a:r>
            <a:endParaRPr lang="en-US" altLang="zh-CN" sz="1000" dirty="0">
              <a:solidFill>
                <a:srgbClr val="324E5B"/>
              </a:solidFill>
              <a:latin typeface="+mn-ea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Mora J, et </a:t>
            </a: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al.Naxitamab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 pivotal clinical trial: Interim analysis report of subgroup outcomes in relapsed of refractory high-risk neuroblastoma. Present at 2022 SIOP Annual Conference. September 28-October 1, 2022.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Brian H. Kushner, et al. Reduction in bone metastases and </a:t>
            </a: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curis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 score in patients treated with </a:t>
            </a: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naxitamab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 in trial 201. Presented at the 2023 American Society of Pediatric Hematology/Oncology (ASPHO) Conference, May 10-13, 2023.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1000" dirty="0">
                <a:solidFill>
                  <a:srgbClr val="324E5B"/>
                </a:solidFill>
                <a:latin typeface="+mn-ea"/>
              </a:rPr>
              <a:t>儿童神经母细胞瘤诊疗专家共识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CCCG-NB-2021</a:t>
            </a:r>
            <a:r>
              <a:rPr lang="zh-CN" altLang="en-US" sz="1000" dirty="0">
                <a:solidFill>
                  <a:srgbClr val="324E5B"/>
                </a:solidFill>
                <a:latin typeface="+mn-ea"/>
              </a:rPr>
              <a:t>方案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.</a:t>
            </a:r>
            <a:r>
              <a:rPr lang="zh-CN" altLang="en-US" sz="1000" dirty="0">
                <a:solidFill>
                  <a:srgbClr val="324E5B"/>
                </a:solidFill>
                <a:latin typeface="+mn-ea"/>
              </a:rPr>
              <a:t>儿童神经母细胞瘤诊疗专家共识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[J].</a:t>
            </a:r>
            <a:r>
              <a:rPr lang="zh-CN" altLang="en-US" sz="1000" dirty="0">
                <a:solidFill>
                  <a:srgbClr val="324E5B"/>
                </a:solidFill>
                <a:latin typeface="+mn-ea"/>
              </a:rPr>
              <a:t>中华小儿外科杂志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, 2022(43):7.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Wu ZL, et al. Expression of GD2 ganglioside by untreated primary human neuroblastomas. Cancer Res, 1986, 46(1): 440-443.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Voeller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 J S P M .Advances in Anti-GD2 Immunotherapy for Treatment of High-risk Neuroblastoma[J].Journal of pediatric hematology/oncology: Official journal of the American Society of Pediatric Hematology/Oncology, 2019, 41(3).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Kushner, B.;  Chan, G. C.;  Morgenstern, D. A., et al.109P Impact of anti-drug antibody (ADA) on </a:t>
            </a: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naxitamab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 efficacy and safety[J]. Immuno-Oncology and Technology 2022, 16.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Markham A. </a:t>
            </a: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Naxitamab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: First Approval[J]. Drugs. 2021;81(2):291-296.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FDA grants accelerated approval to </a:t>
            </a:r>
            <a:r>
              <a:rPr lang="en-US" altLang="zh-CN" sz="1000" dirty="0" err="1">
                <a:solidFill>
                  <a:srgbClr val="324E5B"/>
                </a:solidFill>
                <a:latin typeface="+mn-ea"/>
              </a:rPr>
              <a:t>naxitamab</a:t>
            </a: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 for high-risk neuroblastoma in bone or bone marrow | FDA  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000" dirty="0">
                <a:solidFill>
                  <a:srgbClr val="324E5B"/>
                </a:solidFill>
                <a:latin typeface="+mn-ea"/>
              </a:rPr>
              <a:t>https://www.cde.org.cn/main/xxgk/listpage/2f78f372d351c6851af7431c7710a731</a:t>
            </a:r>
            <a:endParaRPr lang="zh-CN" altLang="en-US" sz="1000" dirty="0">
              <a:solidFill>
                <a:srgbClr val="324E5B"/>
              </a:solidFill>
              <a:latin typeface="+mn-ea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zh-CN" sz="1000" dirty="0">
              <a:solidFill>
                <a:srgbClr val="324E5B"/>
              </a:solidFill>
              <a:latin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716568" y="6496105"/>
            <a:ext cx="525364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215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4701540" y="782955"/>
            <a:ext cx="2788920" cy="446405"/>
          </a:xfrm>
          <a:prstGeom prst="roundRect">
            <a:avLst>
              <a:gd name="adj" fmla="val 50000"/>
            </a:avLst>
          </a:prstGeom>
          <a:solidFill>
            <a:srgbClr val="215D6E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参考文献</a:t>
            </a: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" y="228254"/>
            <a:ext cx="1339850" cy="3416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ZiZDg2NWVmN2I0MjU4NzNhYzBkOWY0OGJhMmUwNz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7*387"/>
  <p:tag name="TABLE_ENDDRAG_RECT" val="8*114*907*38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ft4c0som">
    <a:majorFont>
      <a:latin typeface="Arial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2596</Words>
  <Application>Microsoft Office PowerPoint</Application>
  <PresentationFormat>宽屏</PresentationFormat>
  <Paragraphs>203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LiuYang1</dc:creator>
  <cp:lastModifiedBy>王 姣姣</cp:lastModifiedBy>
  <cp:revision>144</cp:revision>
  <dcterms:created xsi:type="dcterms:W3CDTF">2024-06-19T06:44:00Z</dcterms:created>
  <dcterms:modified xsi:type="dcterms:W3CDTF">2024-07-11T06:41:44Z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D37C92D09AF44849A469FCC77EC66301_13</vt:lpwstr>
  </property>
  <property fmtid="{D5CDD505-2E9C-101B-9397-08002B2CF9AE}" pid="3" name="KSOProductBuildVer">
    <vt:lpwstr>2052-12.1.0.17440</vt:lpwstr>
  </property>
</Properties>
</file>