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7" r:id="rId4"/>
    <p:sldId id="2147475197" r:id="rId5"/>
    <p:sldId id="2147475193" r:id="rId6"/>
    <p:sldId id="2147475191" r:id="rId7"/>
    <p:sldId id="2147475198" r:id="rId8"/>
    <p:sldId id="2147475196" r:id="rId9"/>
    <p:sldId id="2147475186" r:id="rId10"/>
    <p:sldId id="2147475187" r:id="rId11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2750"/>
    <a:srgbClr val="CCCCFF"/>
    <a:srgbClr val="FFCCFF"/>
    <a:srgbClr val="CC99FF"/>
    <a:srgbClr val="AC9EAA"/>
    <a:srgbClr val="90898F"/>
    <a:srgbClr val="B8D0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33" autoAdjust="0"/>
    <p:restoredTop sz="95944" autoAdjust="0"/>
  </p:normalViewPr>
  <p:slideViewPr>
    <p:cSldViewPr snapToGrid="0">
      <p:cViewPr varScale="1">
        <p:scale>
          <a:sx n="66" d="100"/>
          <a:sy n="66" d="100"/>
        </p:scale>
        <p:origin x="4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86173\Desktop\&#26032;&#24314;%20Microsoft%20Excel%20&#24037;&#20316;&#34920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356659083215007"/>
          <c:y val="8.1431696397379322E-2"/>
          <c:w val="0.89643340916784997"/>
          <c:h val="0.582991954165076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Sheet1!$B$27</c:f>
              <c:strCache>
                <c:ptCount val="1"/>
                <c:pt idx="0">
                  <c:v>欧美注册研究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Sheet1!$A$28:$A$31</c:f>
              <c:strCache>
                <c:ptCount val="4"/>
                <c:pt idx="0">
                  <c:v>所有黏膜炎</c:v>
                </c:pt>
                <c:pt idx="1">
                  <c:v>≥2级黏膜炎</c:v>
                </c:pt>
                <c:pt idx="2">
                  <c:v>所有中性粒细胞减少症</c:v>
                </c:pt>
                <c:pt idx="3">
                  <c:v>≥3级中性粒细胞减少症</c:v>
                </c:pt>
              </c:strCache>
            </c:strRef>
          </c:cat>
          <c:val>
            <c:numRef>
              <c:f>Sheet1!$B$28:$B$31</c:f>
              <c:numCache>
                <c:formatCode>0%</c:formatCode>
                <c:ptCount val="4"/>
                <c:pt idx="0">
                  <c:v>0.71</c:v>
                </c:pt>
                <c:pt idx="1">
                  <c:v>0.44</c:v>
                </c:pt>
                <c:pt idx="2">
                  <c:v>0.25</c:v>
                </c:pt>
                <c:pt idx="3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67-4D04-8BAB-A3A91CE7B892}"/>
            </c:ext>
          </c:extLst>
        </c:ser>
        <c:ser>
          <c:idx val="1"/>
          <c:order val="1"/>
          <c:tx>
            <c:strRef>
              <c:f>Sheet1!$C$27</c:f>
              <c:strCache>
                <c:ptCount val="1"/>
                <c:pt idx="0">
                  <c:v>使用亚叶酸钙片后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Sheet1!$A$28:$A$31</c:f>
              <c:strCache>
                <c:ptCount val="4"/>
                <c:pt idx="0">
                  <c:v>所有黏膜炎</c:v>
                </c:pt>
                <c:pt idx="1">
                  <c:v>≥2级黏膜炎</c:v>
                </c:pt>
                <c:pt idx="2">
                  <c:v>所有中性粒细胞减少症</c:v>
                </c:pt>
                <c:pt idx="3">
                  <c:v>≥3级中性粒细胞减少症</c:v>
                </c:pt>
              </c:strCache>
            </c:strRef>
          </c:cat>
          <c:val>
            <c:numRef>
              <c:f>Sheet1!$C$28:$C$31</c:f>
              <c:numCache>
                <c:formatCode>0.0%</c:formatCode>
                <c:ptCount val="4"/>
                <c:pt idx="0">
                  <c:v>0.114</c:v>
                </c:pt>
                <c:pt idx="1">
                  <c:v>5.7000000000000002E-2</c:v>
                </c:pt>
                <c:pt idx="2">
                  <c:v>8.5999999999999993E-2</c:v>
                </c:pt>
                <c:pt idx="3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67-4D04-8BAB-A3A91CE7B8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2137296"/>
        <c:axId val="102137656"/>
      </c:barChart>
      <c:catAx>
        <c:axId val="102137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lang="zh-CN"/>
          </a:p>
        </c:txPr>
        <c:crossAx val="102137656"/>
        <c:crosses val="autoZero"/>
        <c:auto val="1"/>
        <c:lblAlgn val="ctr"/>
        <c:lblOffset val="100"/>
        <c:noMultiLvlLbl val="0"/>
      </c:catAx>
      <c:valAx>
        <c:axId val="10213765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lang="zh-CN"/>
          </a:p>
        </c:txPr>
        <c:crossAx val="102137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814856248332515"/>
          <c:y val="0.82814808856668787"/>
          <c:w val="0.5037026828159995"/>
          <c:h val="8.12328345932649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微软雅黑" panose="020B0503020204020204" pitchFamily="34" charset="-122"/>
          <a:ea typeface="微软雅黑" panose="020B0503020204020204" pitchFamily="34" charset="-122"/>
        </a:defRPr>
      </a:pPr>
      <a:endParaRPr lang="zh-CN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318424483208145E-2"/>
          <c:y val="0"/>
          <c:w val="0.93224866534235518"/>
          <c:h val="0.79843505463836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ORR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427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2C-4092-A998-EBDD1002D054}"/>
              </c:ext>
            </c:extLst>
          </c:dPt>
          <c:dPt>
            <c:idx val="1"/>
            <c:invertIfNegative val="0"/>
            <c:bubble3D val="0"/>
            <c:spPr>
              <a:solidFill>
                <a:srgbClr val="F0F0F0">
                  <a:lumMod val="9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72C-4092-A998-EBDD1002D054}"/>
              </c:ext>
            </c:extLst>
          </c:dPt>
          <c:dPt>
            <c:idx val="2"/>
            <c:invertIfNegative val="0"/>
            <c:bubble3D val="0"/>
            <c:spPr>
              <a:solidFill>
                <a:srgbClr val="F0F0F0">
                  <a:lumMod val="9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72C-4092-A998-EBDD1002D054}"/>
              </c:ext>
            </c:extLst>
          </c:dPt>
          <c:dPt>
            <c:idx val="3"/>
            <c:invertIfNegative val="0"/>
            <c:bubble3D val="0"/>
            <c:spPr>
              <a:solidFill>
                <a:srgbClr val="F0F0F0">
                  <a:lumMod val="9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72C-4092-A998-EBDD1002D05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+mn-cs"/>
                    </a:defRPr>
                  </a:pPr>
                  <a:endParaRPr lang="zh-CN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72C-4092-A998-EBDD1002D0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lang="zh-CN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Sheet4!$A$2:$A$5</c:f>
              <c:strCache>
                <c:ptCount val="4"/>
                <c:pt idx="0">
                  <c:v>普拉曲沙</c:v>
                </c:pt>
                <c:pt idx="1">
                  <c:v>西达本胺</c:v>
                </c:pt>
                <c:pt idx="2">
                  <c:v>米托蒽醌脂质体</c:v>
                </c:pt>
                <c:pt idx="3">
                  <c:v>戈利昔替尼</c:v>
                </c:pt>
              </c:strCache>
            </c:strRef>
          </c:cat>
          <c:val>
            <c:numRef>
              <c:f>Sheet4!$B$2:$B$5</c:f>
              <c:numCache>
                <c:formatCode>0%</c:formatCode>
                <c:ptCount val="4"/>
                <c:pt idx="0">
                  <c:v>0.52</c:v>
                </c:pt>
                <c:pt idx="1">
                  <c:v>0.28000000000000003</c:v>
                </c:pt>
                <c:pt idx="2">
                  <c:v>0.41</c:v>
                </c:pt>
                <c:pt idx="3" formatCode="0.0%">
                  <c:v>0.443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72C-4092-A998-EBDD1002D05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97945664"/>
        <c:axId val="797940984"/>
      </c:barChart>
      <c:catAx>
        <c:axId val="797945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lang="zh-CN"/>
          </a:p>
        </c:txPr>
        <c:crossAx val="797940984"/>
        <c:crosses val="autoZero"/>
        <c:auto val="1"/>
        <c:lblAlgn val="ctr"/>
        <c:lblOffset val="100"/>
        <c:noMultiLvlLbl val="0"/>
      </c:catAx>
      <c:valAx>
        <c:axId val="79794098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97945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800" b="1">
          <a:latin typeface="微软雅黑" panose="020B0503020204020204" pitchFamily="34" charset="-122"/>
          <a:ea typeface="微软雅黑" panose="020B0503020204020204" pitchFamily="34" charset="-122"/>
        </a:defRPr>
      </a:pPr>
      <a:endParaRPr lang="zh-CN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Sheet4!$D$1</c:f>
              <c:strCache>
                <c:ptCount val="1"/>
                <c:pt idx="0">
                  <c:v>中位TTR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427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8B4-49D4-9A59-6F6C43B5B8EE}"/>
              </c:ext>
            </c:extLst>
          </c:dPt>
          <c:dPt>
            <c:idx val="1"/>
            <c:invertIfNegative val="0"/>
            <c:bubble3D val="0"/>
            <c:spPr>
              <a:solidFill>
                <a:srgbClr val="F0F0F0">
                  <a:lumMod val="9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8B4-49D4-9A59-6F6C43B5B8EE}"/>
              </c:ext>
            </c:extLst>
          </c:dPt>
          <c:dPt>
            <c:idx val="2"/>
            <c:invertIfNegative val="0"/>
            <c:bubble3D val="0"/>
            <c:spPr>
              <a:solidFill>
                <a:srgbClr val="F0F0F0">
                  <a:lumMod val="9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8B4-49D4-9A59-6F6C43B5B8EE}"/>
              </c:ext>
            </c:extLst>
          </c:dPt>
          <c:dPt>
            <c:idx val="3"/>
            <c:invertIfNegative val="0"/>
            <c:bubble3D val="0"/>
            <c:spPr>
              <a:solidFill>
                <a:srgbClr val="F0F0F0">
                  <a:lumMod val="9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8B4-49D4-9A59-6F6C43B5B8E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+mn-cs"/>
                    </a:defRPr>
                  </a:pPr>
                  <a:endParaRPr lang="zh-CN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8B4-49D4-9A59-6F6C43B5B8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lang="zh-CN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Sheet4!$C$2:$C$5</c:f>
              <c:strCache>
                <c:ptCount val="4"/>
                <c:pt idx="0">
                  <c:v>普拉曲沙</c:v>
                </c:pt>
                <c:pt idx="1">
                  <c:v>西达本胺</c:v>
                </c:pt>
                <c:pt idx="2">
                  <c:v>米托蒽醌脂质体</c:v>
                </c:pt>
                <c:pt idx="3">
                  <c:v>戈利昔替尼</c:v>
                </c:pt>
              </c:strCache>
            </c:strRef>
          </c:cat>
          <c:val>
            <c:numRef>
              <c:f>Sheet4!$D$2:$D$5</c:f>
              <c:numCache>
                <c:formatCode>General</c:formatCode>
                <c:ptCount val="4"/>
                <c:pt idx="0">
                  <c:v>1.5</c:v>
                </c:pt>
                <c:pt idx="1">
                  <c:v>2</c:v>
                </c:pt>
                <c:pt idx="2">
                  <c:v>1.9</c:v>
                </c:pt>
                <c:pt idx="3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8B4-49D4-9A59-6F6C43B5B8E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97948904"/>
        <c:axId val="797943144"/>
      </c:barChart>
      <c:catAx>
        <c:axId val="797948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lang="zh-CN"/>
          </a:p>
        </c:txPr>
        <c:crossAx val="797943144"/>
        <c:crosses val="autoZero"/>
        <c:auto val="1"/>
        <c:lblAlgn val="ctr"/>
        <c:lblOffset val="100"/>
        <c:noMultiLvlLbl val="0"/>
      </c:catAx>
      <c:valAx>
        <c:axId val="797943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97948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微软雅黑" panose="020B0503020204020204" pitchFamily="34" charset="-122"/>
          <a:ea typeface="微软雅黑" panose="020B0503020204020204" pitchFamily="34" charset="-122"/>
        </a:defRPr>
      </a:pPr>
      <a:endParaRPr lang="zh-CN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917EB-08A8-4116-BB65-1E51ED7FD0E7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28E8-7E0D-4B5D-BCB2-B014B56497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227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一句话的特点</a:t>
            </a:r>
            <a:endParaRPr lang="en-US" altLang="zh-CN" dirty="0"/>
          </a:p>
          <a:p>
            <a:r>
              <a:rPr lang="zh-CN" altLang="en-US" dirty="0"/>
              <a:t>明确的事实 </a:t>
            </a:r>
            <a:endParaRPr lang="en-US" altLang="zh-CN" dirty="0"/>
          </a:p>
          <a:p>
            <a:r>
              <a:rPr lang="en-US" altLang="zh-CN" dirty="0"/>
              <a:t>Summary</a:t>
            </a:r>
            <a:r>
              <a:rPr lang="zh-CN" altLang="en-US" dirty="0"/>
              <a:t>，最有优势的，</a:t>
            </a:r>
            <a:r>
              <a:rPr lang="en-US" altLang="zh-CN" dirty="0"/>
              <a:t>slog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428E8-7E0D-4B5D-BCB2-B014B5649707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0357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紧扣临床，每个特点围绕临床获益，突出“好”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428E8-7E0D-4B5D-BCB2-B014B564970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4384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428E8-7E0D-4B5D-BCB2-B014B564970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1973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治疗费用，临床数据对比等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428E8-7E0D-4B5D-BCB2-B014B564970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6557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临床获益 </a:t>
            </a:r>
            <a:r>
              <a:rPr lang="en-US" altLang="zh-CN" dirty="0"/>
              <a:t>-&gt;  ORR </a:t>
            </a:r>
            <a:r>
              <a:rPr lang="zh-CN" altLang="en-US" dirty="0"/>
              <a:t>高意味什么 </a:t>
            </a:r>
            <a:r>
              <a:rPr lang="en-US" altLang="zh-CN" dirty="0"/>
              <a:t>,  </a:t>
            </a:r>
            <a:r>
              <a:rPr lang="zh-CN" altLang="en-US" dirty="0"/>
              <a:t>后续移植获得更多机会，患者获益大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围绕临床获益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428E8-7E0D-4B5D-BCB2-B014B5649707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611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临床获益 </a:t>
            </a:r>
            <a:r>
              <a:rPr lang="en-US" altLang="zh-CN" dirty="0"/>
              <a:t>-&gt;  ORR </a:t>
            </a:r>
            <a:r>
              <a:rPr lang="zh-CN" altLang="en-US" dirty="0"/>
              <a:t>高意味什么 </a:t>
            </a:r>
            <a:r>
              <a:rPr lang="en-US" altLang="zh-CN" dirty="0"/>
              <a:t>,  </a:t>
            </a:r>
            <a:r>
              <a:rPr lang="zh-CN" altLang="en-US" dirty="0"/>
              <a:t>后续移植获得更多机会，患者获益大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围绕临床获益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428E8-7E0D-4B5D-BCB2-B014B5649707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6603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作用机制创新？ 描述清楚 </a:t>
            </a:r>
            <a:endParaRPr lang="en-US" altLang="zh-CN" dirty="0"/>
          </a:p>
          <a:p>
            <a:r>
              <a:rPr lang="zh-CN" altLang="en-US" dirty="0"/>
              <a:t>带来了临床哪些获益？ </a:t>
            </a:r>
            <a:endParaRPr lang="en-US" altLang="zh-CN" dirty="0"/>
          </a:p>
          <a:p>
            <a:r>
              <a:rPr lang="zh-CN" altLang="en-US" dirty="0"/>
              <a:t>产品应用创新</a:t>
            </a:r>
            <a:r>
              <a:rPr lang="en-US" altLang="zh-CN" dirty="0"/>
              <a:t>&gt;&gt; </a:t>
            </a:r>
            <a:r>
              <a:rPr lang="zh-CN" altLang="en-US" dirty="0"/>
              <a:t>临床适用性的提升，患者更快起效等，</a:t>
            </a:r>
            <a:r>
              <a:rPr lang="en-US" altLang="zh-CN" dirty="0"/>
              <a:t>e.g. </a:t>
            </a:r>
            <a:r>
              <a:rPr lang="zh-CN" altLang="en-US" dirty="0"/>
              <a:t>提高患者依从性，</a:t>
            </a:r>
            <a:r>
              <a:rPr lang="en-US" altLang="zh-CN" dirty="0"/>
              <a:t>e.g. </a:t>
            </a:r>
            <a:r>
              <a:rPr lang="zh-CN" altLang="en-US" dirty="0"/>
              <a:t>桥接移植</a:t>
            </a:r>
            <a:endParaRPr lang="en-US" altLang="zh-CN" dirty="0"/>
          </a:p>
          <a:p>
            <a:r>
              <a:rPr lang="zh-CN" altLang="en-US" dirty="0"/>
              <a:t>机制创新  </a:t>
            </a:r>
            <a:r>
              <a:rPr lang="en-US" altLang="zh-CN" dirty="0"/>
              <a:t>-&gt;  </a:t>
            </a:r>
            <a:r>
              <a:rPr lang="zh-CN" altLang="en-US" dirty="0"/>
              <a:t>因为。。。 带来。。。 应用创新 </a:t>
            </a:r>
            <a:r>
              <a:rPr lang="en-US" altLang="zh-CN" dirty="0"/>
              <a:t>-&gt; </a:t>
            </a:r>
            <a:r>
              <a:rPr lang="zh-CN" altLang="en-US" dirty="0"/>
              <a:t>临床获益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428E8-7E0D-4B5D-BCB2-B014B5649707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632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0A22C9-7D64-CBAB-12F2-D5100E3E1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37673E6-6247-5666-446D-DA28B06BB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4B21A66-2944-9CAE-3EF4-27691FA62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AA1E654-63CC-26A8-72B3-5494F6618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227B55B-3DB8-DBE0-35CD-E49303D74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1466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CB78D5-7F09-B153-D6D0-0EE908F81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212CA0C-7762-09A5-4C4E-A1483A6E6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198356-5FDE-008D-FEBE-30ECE52F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2617297-1E6C-FC71-8113-9FC795FB9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C413B25-E74A-95E1-B869-5E3DE21F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679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514746C-2F11-601C-A354-8B8A36575F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A77F155-3029-F943-0156-5B152041F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D88DB38-58DA-CB22-8DDA-17DA32FFC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D1F3F5C-CD15-1AC8-4BA6-68D9E2E2F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4A48072-3FEB-1A22-C59D-19D8CDA26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1719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2BE17B-CB15-3A23-0EA3-17A5D801A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344CC82-B116-44E8-9A13-623219BA6F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872C39-C232-86D7-33F5-551482F4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9BFA82-6A90-D742-2C08-7C71F4C26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A141F2-E058-509C-3C0E-340D9111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9941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753D80-61B1-1D62-E7F1-97B28CC99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C4102F4-6EA5-91CF-3B65-B1B90AE97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44ED5A9-ED71-7A0C-E4EE-4F67A377E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9D6E909-841C-5D8E-4C9B-C8BCE06DD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CB30EC-9ECE-AAC8-E13C-4CCC567F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333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F94484-F8B4-32D0-37C5-08183F4C4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3867A15-0EDA-9A99-3F85-850AC4671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C8737B-AC15-7B51-7942-4D09284F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650801E-E3A6-8870-7594-48017C8FF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C59492-0AB3-EDB8-3817-BB275B2A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209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77F73C-EBBA-492F-0AAA-A01DB5F9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907F04-C616-1599-639F-8C95D9F939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4BD27E2-273C-4FF5-ADED-9B65CE0F4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B61C34D-3AAC-0923-E7E1-EEA2D23B9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015E036-7888-A52B-6BF9-C49ADAE5E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E0E5AB9-DAEA-5923-3F01-4185C177B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634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05456C-86AC-3FF5-DCB4-AA2FA57DE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015FF1F-1A19-B16C-4991-8494A299A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662CEEA-2B6B-4EE6-BA15-6D5CFDE80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C0C4B8D-512D-4CB8-0C3F-76BC808920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FD59EE3-E1A9-F71E-B200-A3293A1AD1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5E8E3FA-2773-BF68-2915-F587A95D4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52386E8-EFAF-2D09-5138-4F98FD28C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C73E61E-1E6A-825A-ACB4-A000D997D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3214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481B61-6C8D-B6B5-C559-618D06E32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E66A86F-4856-0586-6E85-7625E91EC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F464E1C-8BC9-DADE-FD00-E3906F76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A43107E-28E8-8388-6A02-3894A9144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0497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6ACF13C-B72E-C078-68E3-44967B7D2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B96959A-D54F-4D89-F532-99CBCA4C0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7890F67-A7BD-B2D4-47B6-0750446C5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71470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4E043A-2BDE-AC3F-E712-990D74B1A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7E79C28-3F10-0007-BFFC-C98F11331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DCA0B5F-2643-19B2-5E5B-94D6A87E6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2293FC0-7E82-4F83-B264-C6C467C57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7B84B50-7D94-C3A5-6147-EC2763338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F012E42-1781-D755-A4E9-1D04CA4CE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8112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666759-7326-EA84-9F36-F812A9C0B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30F3F1-B92E-0D08-244D-A6A9C2233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79997F-B8F2-6B9C-C05B-4D5D1BC3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D106F6-CEBF-BE20-8A0C-598CBC717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9C6873-02E1-0B8F-FB88-A52302EF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3113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4CED6D-ABFC-F9AE-A832-B60989708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D905839-3CFA-B5A2-D7FD-440AEF4AA5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3F2472C-0A6F-53CC-2A09-A8EB60038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806093C-499E-427E-F73B-89EC7A08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AC8BFF2-F236-DCAA-B6D4-2DBC35CBD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EA9F6FB-5B81-B21E-595C-AFB6F1BF9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9593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9D3C0A-1C67-7C84-1AF7-81C16EF68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745D98F-C867-7DE5-B618-B47538D4C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28778C-4AA2-1CA2-7739-877CDDE8C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6C117E1-2C44-5DC4-133E-DB3837E9D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EFB83D-7202-52EC-2C09-56CAB23E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019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794349D-F87C-2BD1-47A7-56C53F269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2B4557F-48F1-1364-ED0B-27FD86E3E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3C94423-BB0B-8ADE-7143-BA0FBB8AC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713BA4B-637F-EFB8-BE7D-9A0D395F6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529CC2-4A8C-B4EB-B046-55939EE8D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41033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DA403B3-8259-6642-A2B9-1CF16FA7E3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136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84BB4E-3D0C-80BF-4A1F-5DB2256BB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D1C74F4-5BE5-F292-8C9E-65D00D26C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0AF8390-3ABA-825D-E70D-44FE4F8F1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0FB2D2C-4034-79F8-CF5A-E3D7E93FB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4888336-B919-93C8-113D-C928A847F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242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F63561-C649-87DD-C81F-3A8F15267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174E6C-5801-7B02-F243-88AF92C85C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A2384E9-EFE9-DA34-5C78-89C4D3BD9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F50523-B0E7-6799-03E9-52563E998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209AA0-86FB-92DE-3FC7-F67119335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3995B5D-F930-89B6-3DEE-98F1C0DF1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6730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A4A7E4-9E55-1EE9-004C-2FF15721A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FFFEF91-FB62-F969-304E-5EAB68098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02FFEB5-1FB3-653E-6FB1-502745F4D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5A86E34-8E6D-F4DE-4F4E-E02149FA2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4402F73-24AE-925A-F9FE-649461A8B6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684B464-9256-AD44-DB59-E0FF1B75B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DD53C74-0763-9B35-72AB-9149C1C6C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1B0DD4A-3812-D18C-AECD-BE9403303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6281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4C327A-EEB9-8FD6-B01E-E45BE61A9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544047A-3B01-9BA1-6905-8177CDC34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CB4B33B-1057-13D5-3B53-EBF50BB57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DEFE50F-8215-03FF-1A30-A6BC3D4F4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093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9B41B53-7E51-3816-BBF6-2A5680F57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5AD88C0-8AAB-519A-21F2-97BF8FE74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169531B-E3E9-F484-5255-10B962EED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539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125ABE-EB04-5F8E-89CF-FFE39E05C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96C473-7DEA-221F-7E97-6CD5BFE7F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6E63ACD-A4B5-C155-D8B5-DF4F7D25A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4E741DA-8FBC-FE3B-41C3-672D809FC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29256E2-0757-A309-32DE-2973F167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448D516-2F05-BD79-1118-674A5C4A2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6886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2F29F7-FFC0-8680-F9B0-6304CF50E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F996012-0238-B816-BA17-5DE23B0333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0D4951B-D695-39C0-1590-6AC0BAAA2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839D699-BACD-B99F-997E-92B771595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679A184-554D-EEC7-C938-544CDC6BF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3E491FA-72F3-5C15-ADD4-F953748F4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706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A0C7079-5CB7-C6F1-974F-F71E8055109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8568483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495" imgH="495" progId="TCLayout.ActiveDocument.1">
                  <p:embed/>
                </p:oleObj>
              </mc:Choice>
              <mc:Fallback>
                <p:oleObj name="think-cell Slide" r:id="rId15" imgW="495" imgH="49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7345C28-1EFD-8F1D-F957-7C6AD38A2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E3C73A3-C8F0-F28B-1A04-C16B2B1A1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4A0F865-A292-9A96-6E36-E0A2E5EC32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316E3E-C1A9-415F-BA76-C4A19CA33A7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A5553E-4294-0F50-0FF3-891EEFD2FC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2F0CABA-FBCC-7190-3225-BAD33C8D34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05998A-F9E8-4D69-AB59-FA094CCB6F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014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CEA70DAF-8210-6843-0DF4-120607434C2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5302678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6" imgW="495" imgH="495" progId="TCLayout.ActiveDocument.1">
                  <p:embed/>
                </p:oleObj>
              </mc:Choice>
              <mc:Fallback>
                <p:oleObj name="think-cell Slide" r:id="rId16" imgW="495" imgH="49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C66C45D-8ECA-0B1E-A0FA-6068BBAB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75F1490-6581-2A00-BC2F-CCF17B7D5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F0565C-9566-9090-4A55-34C2FDEFA7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11E9FA-1C08-4EDE-965B-AA6F492D3D38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05C07B-F56F-426B-C73E-E8B796AF82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80EC64A-FEE6-5EEA-83B7-3B3479778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FED50D-1EDE-4686-B4BE-8F22969C97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311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9D8BBB-C57C-43EC-9855-FE1598B994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6244" y="1192096"/>
            <a:ext cx="9653516" cy="1114780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普拉曲沙注射液（富洛特</a:t>
            </a:r>
            <a:r>
              <a:rPr lang="en-US" altLang="zh-CN" sz="48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®</a:t>
            </a:r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1ACE6CB-C27E-C995-5680-0537FB735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3787" y="5597588"/>
            <a:ext cx="4788608" cy="615120"/>
          </a:xfrm>
        </p:spPr>
        <p:txBody>
          <a:bodyPr/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凯信远达医药（中国）有限公司</a:t>
            </a:r>
          </a:p>
        </p:txBody>
      </p:sp>
      <p:sp>
        <p:nvSpPr>
          <p:cNvPr id="4" name="副标题 2">
            <a:extLst>
              <a:ext uri="{FF2B5EF4-FFF2-40B4-BE49-F238E27FC236}">
                <a16:creationId xmlns:a16="http://schemas.microsoft.com/office/drawing/2014/main" id="{8056DA28-6055-BA67-387C-F2D8A07E2064}"/>
              </a:ext>
            </a:extLst>
          </p:cNvPr>
          <p:cNvSpPr txBox="1">
            <a:spLocks/>
          </p:cNvSpPr>
          <p:nvPr/>
        </p:nvSpPr>
        <p:spPr>
          <a:xfrm>
            <a:off x="1346243" y="2817452"/>
            <a:ext cx="10088569" cy="2000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60000"/>
              </a:lnSpc>
              <a:spcBef>
                <a:spcPts val="600"/>
              </a:spcBef>
            </a:pPr>
            <a:r>
              <a:rPr lang="zh-CN" altLang="en-US" sz="32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全球唯一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获得</a:t>
            </a:r>
            <a:r>
              <a:rPr lang="zh-CN" altLang="en-US" sz="32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各国药物监管机构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批准及</a:t>
            </a:r>
            <a:r>
              <a:rPr lang="zh-CN" altLang="en-US" sz="32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临床指南</a:t>
            </a:r>
            <a:r>
              <a:rPr lang="en-US" altLang="zh-CN" sz="32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lang="zh-CN" altLang="en-US" sz="32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级推荐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的治疗“外周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细胞淋巴瘤”的药物</a:t>
            </a:r>
          </a:p>
        </p:txBody>
      </p:sp>
    </p:spTree>
    <p:extLst>
      <p:ext uri="{BB962C8B-B14F-4D97-AF65-F5344CB8AC3E}">
        <p14:creationId xmlns:p14="http://schemas.microsoft.com/office/powerpoint/2010/main" val="649614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12">
            <a:extLst>
              <a:ext uri="{FF2B5EF4-FFF2-40B4-BE49-F238E27FC236}">
                <a16:creationId xmlns:a16="http://schemas.microsoft.com/office/drawing/2014/main" id="{9D0023FA-D6B5-E5AA-918D-C3C8AC9DD3E9}"/>
              </a:ext>
            </a:extLst>
          </p:cNvPr>
          <p:cNvSpPr/>
          <p:nvPr/>
        </p:nvSpPr>
        <p:spPr>
          <a:xfrm>
            <a:off x="-1" y="199448"/>
            <a:ext cx="2731626" cy="987175"/>
          </a:xfrm>
          <a:prstGeom prst="rect">
            <a:avLst/>
          </a:prstGeom>
          <a:solidFill>
            <a:srgbClr val="542750"/>
          </a:solidFill>
        </p:spPr>
        <p:txBody>
          <a:bodyPr wrap="square" lIns="0" tIns="0" rIns="0" bIns="0" rtlCol="0"/>
          <a:lstStyle/>
          <a:p>
            <a:endParaRPr dirty="0">
              <a:solidFill>
                <a:prstClr val="black"/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B69FE3EF-5B2F-7227-3D60-8A0EB1DFDE6E}"/>
              </a:ext>
            </a:extLst>
          </p:cNvPr>
          <p:cNvSpPr txBox="1"/>
          <p:nvPr/>
        </p:nvSpPr>
        <p:spPr>
          <a:xfrm>
            <a:off x="716001" y="262148"/>
            <a:ext cx="159277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prstClr val="white"/>
                </a:solidFill>
                <a:latin typeface="Arial"/>
                <a:ea typeface="微软雅黑"/>
                <a:cs typeface="+mn-ea"/>
                <a:sym typeface="+mn-lt"/>
              </a:rPr>
              <a:t>目   录</a:t>
            </a:r>
            <a:endParaRPr lang="en-US" altLang="zh-CN" sz="3200" b="1" dirty="0">
              <a:solidFill>
                <a:prstClr val="white"/>
              </a:solidFill>
              <a:latin typeface="Arial"/>
              <a:ea typeface="微软雅黑"/>
              <a:cs typeface="+mn-ea"/>
              <a:sym typeface="+mn-lt"/>
            </a:endParaRPr>
          </a:p>
          <a:p>
            <a:pPr algn="dist"/>
            <a:r>
              <a:rPr lang="en-US" altLang="zh-CN" dirty="0">
                <a:solidFill>
                  <a:prstClr val="white"/>
                </a:solidFill>
                <a:latin typeface="Arial"/>
                <a:ea typeface="微软雅黑"/>
                <a:cs typeface="+mn-ea"/>
                <a:sym typeface="+mn-lt"/>
              </a:rPr>
              <a:t>CONTENTS</a:t>
            </a:r>
            <a:endParaRPr lang="zh-CN" altLang="en-US" dirty="0">
              <a:solidFill>
                <a:prstClr val="white"/>
              </a:solidFill>
              <a:latin typeface="Arial"/>
              <a:ea typeface="微软雅黑"/>
              <a:cs typeface="+mn-ea"/>
              <a:sym typeface="+mn-lt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358B629-D361-81DE-F374-A0F6ADC7D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564" y="1970965"/>
            <a:ext cx="2916070" cy="291607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F0580683-DB20-7747-19BF-49F3CB080F81}"/>
              </a:ext>
            </a:extLst>
          </p:cNvPr>
          <p:cNvSpPr txBox="1"/>
          <p:nvPr/>
        </p:nvSpPr>
        <p:spPr>
          <a:xfrm>
            <a:off x="5534089" y="1123922"/>
            <a:ext cx="4197741" cy="4271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01/ </a:t>
            </a:r>
            <a:r>
              <a:rPr lang="zh-CN" altLang="en-US" sz="28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en-US" altLang="zh-CN" sz="2800" b="1" dirty="0">
              <a:solidFill>
                <a:srgbClr val="54275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02/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安全性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54275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>
              <a:lnSpc>
                <a:spcPct val="200000"/>
              </a:lnSpc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03/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有效性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54275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04/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创新性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54275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05/ </a:t>
            </a:r>
            <a:r>
              <a:rPr lang="zh-CN" altLang="en-US" sz="28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  <a:endParaRPr lang="en-US" altLang="zh-CN" sz="2800" b="1" dirty="0">
              <a:solidFill>
                <a:srgbClr val="54275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8210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文本框 19">
            <a:extLst>
              <a:ext uri="{FF2B5EF4-FFF2-40B4-BE49-F238E27FC236}">
                <a16:creationId xmlns:a16="http://schemas.microsoft.com/office/drawing/2014/main" id="{F428BA6D-8A12-FA3D-4790-FF305CD4C30F}"/>
              </a:ext>
            </a:extLst>
          </p:cNvPr>
          <p:cNvSpPr txBox="1"/>
          <p:nvPr/>
        </p:nvSpPr>
        <p:spPr>
          <a:xfrm>
            <a:off x="2938395" y="6343585"/>
            <a:ext cx="8033656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5. Hong X, et al. Target Oncol. 2019 Apr;14(2):149-158.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7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6. 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Shi Y, et al. Ann Oncol. 2015 Aug;26(8):1766-71.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7. Huang H, et al. J Clin Oncol. 2023 Jun 1;41(16):3032-3041.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7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8. </a:t>
            </a:r>
            <a:r>
              <a:rPr lang="en-US" altLang="zh-CN" sz="800" b="0" i="0" dirty="0">
                <a:solidFill>
                  <a:schemeClr val="bg1"/>
                </a:solidFill>
                <a:effectLst/>
                <a:latin typeface="BlinkMacSystemFont"/>
              </a:rPr>
              <a:t>Song Y, et al. Expert Rev </a:t>
            </a:r>
            <a:r>
              <a:rPr lang="en-US" altLang="zh-CN" sz="800" b="0" i="0" dirty="0" err="1">
                <a:solidFill>
                  <a:schemeClr val="bg1"/>
                </a:solidFill>
                <a:effectLst/>
                <a:latin typeface="BlinkMacSystemFont"/>
              </a:rPr>
              <a:t>Hematol</a:t>
            </a:r>
            <a:r>
              <a:rPr lang="en-US" altLang="zh-CN" sz="800" b="0" i="0" dirty="0">
                <a:solidFill>
                  <a:schemeClr val="bg1"/>
                </a:solidFill>
                <a:effectLst/>
                <a:latin typeface="BlinkMacSystemFont"/>
              </a:rPr>
              <a:t>. 2021 Sep;14(9):867-875</a:t>
            </a:r>
            <a:r>
              <a:rPr lang="en-US" altLang="zh-CN" sz="800" b="0" i="0" dirty="0">
                <a:solidFill>
                  <a:srgbClr val="212121"/>
                </a:solidFill>
                <a:effectLst/>
                <a:latin typeface="BlinkMacSystemFont"/>
              </a:rPr>
              <a:t>.</a:t>
            </a:r>
            <a:endParaRPr kumimoji="0" lang="en-US" altLang="zh-CN" sz="7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0957C557-D4EA-D4C0-1FE2-4FCBBE5B734B}"/>
              </a:ext>
            </a:extLst>
          </p:cNvPr>
          <p:cNvSpPr/>
          <p:nvPr/>
        </p:nvSpPr>
        <p:spPr>
          <a:xfrm>
            <a:off x="524209" y="1434627"/>
            <a:ext cx="4072931" cy="469884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54275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4488CCF0-FEA7-B0F6-DC56-CD42C023414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95" imgH="495" progId="TCLayout.ActiveDocument.1">
                  <p:embed/>
                </p:oleObj>
              </mc:Choice>
              <mc:Fallback>
                <p:oleObj name="think-cell Slide" r:id="rId5" imgW="495" imgH="495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488CCF0-FEA7-B0F6-DC56-CD42C02341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: 圆角 3">
            <a:extLst>
              <a:ext uri="{FF2B5EF4-FFF2-40B4-BE49-F238E27FC236}">
                <a16:creationId xmlns:a16="http://schemas.microsoft.com/office/drawing/2014/main" id="{7D644425-1B0D-C45C-3571-EC535C03AFFE}"/>
              </a:ext>
            </a:extLst>
          </p:cNvPr>
          <p:cNvSpPr/>
          <p:nvPr/>
        </p:nvSpPr>
        <p:spPr>
          <a:xfrm>
            <a:off x="0" y="0"/>
            <a:ext cx="2051958" cy="491456"/>
          </a:xfrm>
          <a:prstGeom prst="roundRect">
            <a:avLst>
              <a:gd name="adj" fmla="val 0"/>
            </a:avLst>
          </a:pr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药品基本信息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8166FF1-33FC-2181-C332-D0A657321C72}"/>
              </a:ext>
            </a:extLst>
          </p:cNvPr>
          <p:cNvSpPr/>
          <p:nvPr/>
        </p:nvSpPr>
        <p:spPr>
          <a:xfrm>
            <a:off x="4822291" y="1434627"/>
            <a:ext cx="6966895" cy="469884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54275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标题 2">
            <a:extLst>
              <a:ext uri="{FF2B5EF4-FFF2-40B4-BE49-F238E27FC236}">
                <a16:creationId xmlns:a16="http://schemas.microsoft.com/office/drawing/2014/main" id="{0759D852-2FC7-6794-67F0-AC989DAC7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513" y="501322"/>
            <a:ext cx="11307673" cy="824300"/>
          </a:xfrm>
        </p:spPr>
        <p:txBody>
          <a:bodyPr vert="horz" anchor="t"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普拉曲沙为</a:t>
            </a:r>
            <a:r>
              <a:rPr kumimoji="0" lang="zh-CN" altLang="en-US" sz="2400" b="1" i="0" u="none" strike="noStrike" cap="none" spc="0" normalizeH="0" baseline="0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全球首个</a:t>
            </a: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获批，国内外指南</a:t>
            </a:r>
            <a:r>
              <a:rPr kumimoji="0" lang="en-US" altLang="zh-CN" sz="2400" b="1" i="0" u="none" strike="noStrike" cap="none" spc="0" normalizeH="0" baseline="0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kumimoji="0" lang="zh-CN" altLang="en-US" sz="2400" b="1" i="0" u="none" strike="noStrike" cap="none" spc="0" normalizeH="0" baseline="0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级</a:t>
            </a: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推荐，用于治疗复发性或难治性外周</a:t>
            </a:r>
            <a:r>
              <a:rPr kumimoji="0" lang="en-US" altLang="zh-CN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细胞淋巴瘤 </a:t>
            </a:r>
            <a:r>
              <a:rPr kumimoji="0" lang="en-US" altLang="zh-CN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(PTCL) </a:t>
            </a: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的药物</a:t>
            </a:r>
          </a:p>
        </p:txBody>
      </p:sp>
      <p:sp>
        <p:nvSpPr>
          <p:cNvPr id="10" name="任意多边形: 形状 9">
            <a:extLst>
              <a:ext uri="{FF2B5EF4-FFF2-40B4-BE49-F238E27FC236}">
                <a16:creationId xmlns:a16="http://schemas.microsoft.com/office/drawing/2014/main" id="{84E8AE34-AEB6-572C-0CB1-4E43099A4310}"/>
              </a:ext>
            </a:extLst>
          </p:cNvPr>
          <p:cNvSpPr>
            <a:spLocks/>
          </p:cNvSpPr>
          <p:nvPr/>
        </p:nvSpPr>
        <p:spPr bwMode="auto">
          <a:xfrm>
            <a:off x="524210" y="1434627"/>
            <a:ext cx="3023780" cy="485552"/>
          </a:xfrm>
          <a:custGeom>
            <a:avLst/>
            <a:gdLst>
              <a:gd name="connsiteX0" fmla="*/ 0 w 3056305"/>
              <a:gd name="connsiteY0" fmla="*/ 0 h 485552"/>
              <a:gd name="connsiteX1" fmla="*/ 9481 w 3056305"/>
              <a:gd name="connsiteY1" fmla="*/ 0 h 485552"/>
              <a:gd name="connsiteX2" fmla="*/ 118986 w 3056305"/>
              <a:gd name="connsiteY2" fmla="*/ 0 h 485552"/>
              <a:gd name="connsiteX3" fmla="*/ 130717 w 3056305"/>
              <a:gd name="connsiteY3" fmla="*/ 0 h 485552"/>
              <a:gd name="connsiteX4" fmla="*/ 141973 w 3056305"/>
              <a:gd name="connsiteY4" fmla="*/ 0 h 485552"/>
              <a:gd name="connsiteX5" fmla="*/ 213636 w 3056305"/>
              <a:gd name="connsiteY5" fmla="*/ 0 h 485552"/>
              <a:gd name="connsiteX6" fmla="*/ 241331 w 3056305"/>
              <a:gd name="connsiteY6" fmla="*/ 0 h 485552"/>
              <a:gd name="connsiteX7" fmla="*/ 277953 w 3056305"/>
              <a:gd name="connsiteY7" fmla="*/ 0 h 485552"/>
              <a:gd name="connsiteX8" fmla="*/ 284354 w 3056305"/>
              <a:gd name="connsiteY8" fmla="*/ 0 h 485552"/>
              <a:gd name="connsiteX9" fmla="*/ 295609 w 3056305"/>
              <a:gd name="connsiteY9" fmla="*/ 0 h 485552"/>
              <a:gd name="connsiteX10" fmla="*/ 304496 w 3056305"/>
              <a:gd name="connsiteY10" fmla="*/ 0 h 485552"/>
              <a:gd name="connsiteX11" fmla="*/ 318138 w 3056305"/>
              <a:gd name="connsiteY11" fmla="*/ 0 h 485552"/>
              <a:gd name="connsiteX12" fmla="*/ 329393 w 3056305"/>
              <a:gd name="connsiteY12" fmla="*/ 0 h 485552"/>
              <a:gd name="connsiteX13" fmla="*/ 332293 w 3056305"/>
              <a:gd name="connsiteY13" fmla="*/ 0 h 485552"/>
              <a:gd name="connsiteX14" fmla="*/ 344912 w 3056305"/>
              <a:gd name="connsiteY14" fmla="*/ 0 h 485552"/>
              <a:gd name="connsiteX15" fmla="*/ 351891 w 3056305"/>
              <a:gd name="connsiteY15" fmla="*/ 0 h 485552"/>
              <a:gd name="connsiteX16" fmla="*/ 356167 w 3056305"/>
              <a:gd name="connsiteY16" fmla="*/ 0 h 485552"/>
              <a:gd name="connsiteX17" fmla="*/ 367272 w 3056305"/>
              <a:gd name="connsiteY17" fmla="*/ 0 h 485552"/>
              <a:gd name="connsiteX18" fmla="*/ 373599 w 3056305"/>
              <a:gd name="connsiteY18" fmla="*/ 0 h 485552"/>
              <a:gd name="connsiteX19" fmla="*/ 384854 w 3056305"/>
              <a:gd name="connsiteY19" fmla="*/ 0 h 485552"/>
              <a:gd name="connsiteX20" fmla="*/ 401056 w 3056305"/>
              <a:gd name="connsiteY20" fmla="*/ 0 h 485552"/>
              <a:gd name="connsiteX21" fmla="*/ 423219 w 3056305"/>
              <a:gd name="connsiteY21" fmla="*/ 0 h 485552"/>
              <a:gd name="connsiteX22" fmla="*/ 423556 w 3056305"/>
              <a:gd name="connsiteY22" fmla="*/ 0 h 485552"/>
              <a:gd name="connsiteX23" fmla="*/ 427831 w 3056305"/>
              <a:gd name="connsiteY23" fmla="*/ 0 h 485552"/>
              <a:gd name="connsiteX24" fmla="*/ 434811 w 3056305"/>
              <a:gd name="connsiteY24" fmla="*/ 0 h 485552"/>
              <a:gd name="connsiteX25" fmla="*/ 494884 w 3056305"/>
              <a:gd name="connsiteY25" fmla="*/ 0 h 485552"/>
              <a:gd name="connsiteX26" fmla="*/ 506138 w 3056305"/>
              <a:gd name="connsiteY26" fmla="*/ 0 h 485552"/>
              <a:gd name="connsiteX27" fmla="*/ 510859 w 3056305"/>
              <a:gd name="connsiteY27" fmla="*/ 0 h 485552"/>
              <a:gd name="connsiteX28" fmla="*/ 545890 w 3056305"/>
              <a:gd name="connsiteY28" fmla="*/ 0 h 485552"/>
              <a:gd name="connsiteX29" fmla="*/ 664192 w 3056305"/>
              <a:gd name="connsiteY29" fmla="*/ 0 h 485552"/>
              <a:gd name="connsiteX30" fmla="*/ 667126 w 3056305"/>
              <a:gd name="connsiteY30" fmla="*/ 0 h 485552"/>
              <a:gd name="connsiteX31" fmla="*/ 678382 w 3056305"/>
              <a:gd name="connsiteY31" fmla="*/ 0 h 485552"/>
              <a:gd name="connsiteX32" fmla="*/ 735854 w 3056305"/>
              <a:gd name="connsiteY32" fmla="*/ 0 h 485552"/>
              <a:gd name="connsiteX33" fmla="*/ 747110 w 3056305"/>
              <a:gd name="connsiteY33" fmla="*/ 0 h 485552"/>
              <a:gd name="connsiteX34" fmla="*/ 750046 w 3056305"/>
              <a:gd name="connsiteY34" fmla="*/ 0 h 485552"/>
              <a:gd name="connsiteX35" fmla="*/ 788416 w 3056305"/>
              <a:gd name="connsiteY35" fmla="*/ 0 h 485552"/>
              <a:gd name="connsiteX36" fmla="*/ 820763 w 3056305"/>
              <a:gd name="connsiteY36" fmla="*/ 0 h 485552"/>
              <a:gd name="connsiteX37" fmla="*/ 826783 w 3056305"/>
              <a:gd name="connsiteY37" fmla="*/ 0 h 485552"/>
              <a:gd name="connsiteX38" fmla="*/ 832018 w 3056305"/>
              <a:gd name="connsiteY38" fmla="*/ 0 h 485552"/>
              <a:gd name="connsiteX39" fmla="*/ 838038 w 3056305"/>
              <a:gd name="connsiteY39" fmla="*/ 0 h 485552"/>
              <a:gd name="connsiteX40" fmla="*/ 840905 w 3056305"/>
              <a:gd name="connsiteY40" fmla="*/ 0 h 485552"/>
              <a:gd name="connsiteX41" fmla="*/ 854547 w 3056305"/>
              <a:gd name="connsiteY41" fmla="*/ 0 h 485552"/>
              <a:gd name="connsiteX42" fmla="*/ 865802 w 3056305"/>
              <a:gd name="connsiteY42" fmla="*/ 0 h 485552"/>
              <a:gd name="connsiteX43" fmla="*/ 881321 w 3056305"/>
              <a:gd name="connsiteY43" fmla="*/ 0 h 485552"/>
              <a:gd name="connsiteX44" fmla="*/ 888300 w 3056305"/>
              <a:gd name="connsiteY44" fmla="*/ 0 h 485552"/>
              <a:gd name="connsiteX45" fmla="*/ 892576 w 3056305"/>
              <a:gd name="connsiteY45" fmla="*/ 0 h 485552"/>
              <a:gd name="connsiteX46" fmla="*/ 903681 w 3056305"/>
              <a:gd name="connsiteY46" fmla="*/ 0 h 485552"/>
              <a:gd name="connsiteX47" fmla="*/ 907933 w 3056305"/>
              <a:gd name="connsiteY47" fmla="*/ 0 h 485552"/>
              <a:gd name="connsiteX48" fmla="*/ 909702 w 3056305"/>
              <a:gd name="connsiteY48" fmla="*/ 0 h 485552"/>
              <a:gd name="connsiteX49" fmla="*/ 917414 w 3056305"/>
              <a:gd name="connsiteY49" fmla="*/ 0 h 485552"/>
              <a:gd name="connsiteX50" fmla="*/ 937465 w 3056305"/>
              <a:gd name="connsiteY50" fmla="*/ 0 h 485552"/>
              <a:gd name="connsiteX51" fmla="*/ 959965 w 3056305"/>
              <a:gd name="connsiteY51" fmla="*/ 0 h 485552"/>
              <a:gd name="connsiteX52" fmla="*/ 964240 w 3056305"/>
              <a:gd name="connsiteY52" fmla="*/ 0 h 485552"/>
              <a:gd name="connsiteX53" fmla="*/ 971220 w 3056305"/>
              <a:gd name="connsiteY53" fmla="*/ 0 h 485552"/>
              <a:gd name="connsiteX54" fmla="*/ 989164 w 3056305"/>
              <a:gd name="connsiteY54" fmla="*/ 0 h 485552"/>
              <a:gd name="connsiteX55" fmla="*/ 1000420 w 3056305"/>
              <a:gd name="connsiteY55" fmla="*/ 0 h 485552"/>
              <a:gd name="connsiteX56" fmla="*/ 1026919 w 3056305"/>
              <a:gd name="connsiteY56" fmla="*/ 0 h 485552"/>
              <a:gd name="connsiteX57" fmla="*/ 1038650 w 3056305"/>
              <a:gd name="connsiteY57" fmla="*/ 0 h 485552"/>
              <a:gd name="connsiteX58" fmla="*/ 1047268 w 3056305"/>
              <a:gd name="connsiteY58" fmla="*/ 0 h 485552"/>
              <a:gd name="connsiteX59" fmla="*/ 1049906 w 3056305"/>
              <a:gd name="connsiteY59" fmla="*/ 0 h 485552"/>
              <a:gd name="connsiteX60" fmla="*/ 1073809 w 3056305"/>
              <a:gd name="connsiteY60" fmla="*/ 0 h 485552"/>
              <a:gd name="connsiteX61" fmla="*/ 1081944 w 3056305"/>
              <a:gd name="connsiteY61" fmla="*/ 0 h 485552"/>
              <a:gd name="connsiteX62" fmla="*/ 1121569 w 3056305"/>
              <a:gd name="connsiteY62" fmla="*/ 0 h 485552"/>
              <a:gd name="connsiteX63" fmla="*/ 1136587 w 3056305"/>
              <a:gd name="connsiteY63" fmla="*/ 0 h 485552"/>
              <a:gd name="connsiteX64" fmla="*/ 1149264 w 3056305"/>
              <a:gd name="connsiteY64" fmla="*/ 0 h 485552"/>
              <a:gd name="connsiteX65" fmla="*/ 1185886 w 3056305"/>
              <a:gd name="connsiteY65" fmla="*/ 0 h 485552"/>
              <a:gd name="connsiteX66" fmla="*/ 1192287 w 3056305"/>
              <a:gd name="connsiteY66" fmla="*/ 0 h 485552"/>
              <a:gd name="connsiteX67" fmla="*/ 1200601 w 3056305"/>
              <a:gd name="connsiteY67" fmla="*/ 0 h 485552"/>
              <a:gd name="connsiteX68" fmla="*/ 1203542 w 3056305"/>
              <a:gd name="connsiteY68" fmla="*/ 0 h 485552"/>
              <a:gd name="connsiteX69" fmla="*/ 1212429 w 3056305"/>
              <a:gd name="connsiteY69" fmla="*/ 0 h 485552"/>
              <a:gd name="connsiteX70" fmla="*/ 1226071 w 3056305"/>
              <a:gd name="connsiteY70" fmla="*/ 0 h 485552"/>
              <a:gd name="connsiteX71" fmla="*/ 1237326 w 3056305"/>
              <a:gd name="connsiteY71" fmla="*/ 0 h 485552"/>
              <a:gd name="connsiteX72" fmla="*/ 1240226 w 3056305"/>
              <a:gd name="connsiteY72" fmla="*/ 0 h 485552"/>
              <a:gd name="connsiteX73" fmla="*/ 1252845 w 3056305"/>
              <a:gd name="connsiteY73" fmla="*/ 0 h 485552"/>
              <a:gd name="connsiteX74" fmla="*/ 1259824 w 3056305"/>
              <a:gd name="connsiteY74" fmla="*/ 0 h 485552"/>
              <a:gd name="connsiteX75" fmla="*/ 1264100 w 3056305"/>
              <a:gd name="connsiteY75" fmla="*/ 0 h 485552"/>
              <a:gd name="connsiteX76" fmla="*/ 1269364 w 3056305"/>
              <a:gd name="connsiteY76" fmla="*/ 0 h 485552"/>
              <a:gd name="connsiteX77" fmla="*/ 1272263 w 3056305"/>
              <a:gd name="connsiteY77" fmla="*/ 0 h 485552"/>
              <a:gd name="connsiteX78" fmla="*/ 1275205 w 3056305"/>
              <a:gd name="connsiteY78" fmla="*/ 0 h 485552"/>
              <a:gd name="connsiteX79" fmla="*/ 1281532 w 3056305"/>
              <a:gd name="connsiteY79" fmla="*/ 0 h 485552"/>
              <a:gd name="connsiteX80" fmla="*/ 1283519 w 3056305"/>
              <a:gd name="connsiteY80" fmla="*/ 0 h 485552"/>
              <a:gd name="connsiteX81" fmla="*/ 1291864 w 3056305"/>
              <a:gd name="connsiteY81" fmla="*/ 0 h 485552"/>
              <a:gd name="connsiteX82" fmla="*/ 1292787 w 3056305"/>
              <a:gd name="connsiteY82" fmla="*/ 0 h 485552"/>
              <a:gd name="connsiteX83" fmla="*/ 1296139 w 3056305"/>
              <a:gd name="connsiteY83" fmla="*/ 0 h 485552"/>
              <a:gd name="connsiteX84" fmla="*/ 1303119 w 3056305"/>
              <a:gd name="connsiteY84" fmla="*/ 0 h 485552"/>
              <a:gd name="connsiteX85" fmla="*/ 1308989 w 3056305"/>
              <a:gd name="connsiteY85" fmla="*/ 0 h 485552"/>
              <a:gd name="connsiteX86" fmla="*/ 1324825 w 3056305"/>
              <a:gd name="connsiteY86" fmla="*/ 0 h 485552"/>
              <a:gd name="connsiteX87" fmla="*/ 1331152 w 3056305"/>
              <a:gd name="connsiteY87" fmla="*/ 0 h 485552"/>
              <a:gd name="connsiteX88" fmla="*/ 1331489 w 3056305"/>
              <a:gd name="connsiteY88" fmla="*/ 0 h 485552"/>
              <a:gd name="connsiteX89" fmla="*/ 1335764 w 3056305"/>
              <a:gd name="connsiteY89" fmla="*/ 0 h 485552"/>
              <a:gd name="connsiteX90" fmla="*/ 1342744 w 3056305"/>
              <a:gd name="connsiteY90" fmla="*/ 0 h 485552"/>
              <a:gd name="connsiteX91" fmla="*/ 1363192 w 3056305"/>
              <a:gd name="connsiteY91" fmla="*/ 0 h 485552"/>
              <a:gd name="connsiteX92" fmla="*/ 1374446 w 3056305"/>
              <a:gd name="connsiteY92" fmla="*/ 0 h 485552"/>
              <a:gd name="connsiteX93" fmla="*/ 1374784 w 3056305"/>
              <a:gd name="connsiteY93" fmla="*/ 0 h 485552"/>
              <a:gd name="connsiteX94" fmla="*/ 1402817 w 3056305"/>
              <a:gd name="connsiteY94" fmla="*/ 0 h 485552"/>
              <a:gd name="connsiteX95" fmla="*/ 1414071 w 3056305"/>
              <a:gd name="connsiteY95" fmla="*/ 0 h 485552"/>
              <a:gd name="connsiteX96" fmla="*/ 1414208 w 3056305"/>
              <a:gd name="connsiteY96" fmla="*/ 0 h 485552"/>
              <a:gd name="connsiteX97" fmla="*/ 1418792 w 3056305"/>
              <a:gd name="connsiteY97" fmla="*/ 0 h 485552"/>
              <a:gd name="connsiteX98" fmla="*/ 1425464 w 3056305"/>
              <a:gd name="connsiteY98" fmla="*/ 0 h 485552"/>
              <a:gd name="connsiteX99" fmla="*/ 1446111 w 3056305"/>
              <a:gd name="connsiteY99" fmla="*/ 0 h 485552"/>
              <a:gd name="connsiteX100" fmla="*/ 1450830 w 3056305"/>
              <a:gd name="connsiteY100" fmla="*/ 0 h 485552"/>
              <a:gd name="connsiteX101" fmla="*/ 1453823 w 3056305"/>
              <a:gd name="connsiteY101" fmla="*/ 0 h 485552"/>
              <a:gd name="connsiteX102" fmla="*/ 1462085 w 3056305"/>
              <a:gd name="connsiteY102" fmla="*/ 0 h 485552"/>
              <a:gd name="connsiteX103" fmla="*/ 1525573 w 3056305"/>
              <a:gd name="connsiteY103" fmla="*/ 0 h 485552"/>
              <a:gd name="connsiteX104" fmla="*/ 1536829 w 3056305"/>
              <a:gd name="connsiteY104" fmla="*/ 0 h 485552"/>
              <a:gd name="connsiteX105" fmla="*/ 1557731 w 3056305"/>
              <a:gd name="connsiteY105" fmla="*/ 0 h 485552"/>
              <a:gd name="connsiteX106" fmla="*/ 1572125 w 3056305"/>
              <a:gd name="connsiteY106" fmla="*/ 0 h 485552"/>
              <a:gd name="connsiteX107" fmla="*/ 1575059 w 3056305"/>
              <a:gd name="connsiteY107" fmla="*/ 0 h 485552"/>
              <a:gd name="connsiteX108" fmla="*/ 1586315 w 3056305"/>
              <a:gd name="connsiteY108" fmla="*/ 0 h 485552"/>
              <a:gd name="connsiteX109" fmla="*/ 1610218 w 3056305"/>
              <a:gd name="connsiteY109" fmla="*/ 0 h 485552"/>
              <a:gd name="connsiteX110" fmla="*/ 1618354 w 3056305"/>
              <a:gd name="connsiteY110" fmla="*/ 0 h 485552"/>
              <a:gd name="connsiteX111" fmla="*/ 1643787 w 3056305"/>
              <a:gd name="connsiteY111" fmla="*/ 0 h 485552"/>
              <a:gd name="connsiteX112" fmla="*/ 1655043 w 3056305"/>
              <a:gd name="connsiteY112" fmla="*/ 0 h 485552"/>
              <a:gd name="connsiteX113" fmla="*/ 1657979 w 3056305"/>
              <a:gd name="connsiteY113" fmla="*/ 0 h 485552"/>
              <a:gd name="connsiteX114" fmla="*/ 1672996 w 3056305"/>
              <a:gd name="connsiteY114" fmla="*/ 0 h 485552"/>
              <a:gd name="connsiteX115" fmla="*/ 1679016 w 3056305"/>
              <a:gd name="connsiteY115" fmla="*/ 0 h 485552"/>
              <a:gd name="connsiteX116" fmla="*/ 1696349 w 3056305"/>
              <a:gd name="connsiteY116" fmla="*/ 0 h 485552"/>
              <a:gd name="connsiteX117" fmla="*/ 1718768 w 3056305"/>
              <a:gd name="connsiteY117" fmla="*/ 0 h 485552"/>
              <a:gd name="connsiteX118" fmla="*/ 1728696 w 3056305"/>
              <a:gd name="connsiteY118" fmla="*/ 0 h 485552"/>
              <a:gd name="connsiteX119" fmla="*/ 1734716 w 3056305"/>
              <a:gd name="connsiteY119" fmla="*/ 0 h 485552"/>
              <a:gd name="connsiteX120" fmla="*/ 1739951 w 3056305"/>
              <a:gd name="connsiteY120" fmla="*/ 0 h 485552"/>
              <a:gd name="connsiteX121" fmla="*/ 1745971 w 3056305"/>
              <a:gd name="connsiteY121" fmla="*/ 0 h 485552"/>
              <a:gd name="connsiteX122" fmla="*/ 1748838 w 3056305"/>
              <a:gd name="connsiteY122" fmla="*/ 0 h 485552"/>
              <a:gd name="connsiteX123" fmla="*/ 1762480 w 3056305"/>
              <a:gd name="connsiteY123" fmla="*/ 0 h 485552"/>
              <a:gd name="connsiteX124" fmla="*/ 1773735 w 3056305"/>
              <a:gd name="connsiteY124" fmla="*/ 0 h 485552"/>
              <a:gd name="connsiteX125" fmla="*/ 1789254 w 3056305"/>
              <a:gd name="connsiteY125" fmla="*/ 0 h 485552"/>
              <a:gd name="connsiteX126" fmla="*/ 1796233 w 3056305"/>
              <a:gd name="connsiteY126" fmla="*/ 0 h 485552"/>
              <a:gd name="connsiteX127" fmla="*/ 1800509 w 3056305"/>
              <a:gd name="connsiteY127" fmla="*/ 0 h 485552"/>
              <a:gd name="connsiteX128" fmla="*/ 1805774 w 3056305"/>
              <a:gd name="connsiteY128" fmla="*/ 0 h 485552"/>
              <a:gd name="connsiteX129" fmla="*/ 1811614 w 3056305"/>
              <a:gd name="connsiteY129" fmla="*/ 0 h 485552"/>
              <a:gd name="connsiteX130" fmla="*/ 1817635 w 3056305"/>
              <a:gd name="connsiteY130" fmla="*/ 0 h 485552"/>
              <a:gd name="connsiteX131" fmla="*/ 1828273 w 3056305"/>
              <a:gd name="connsiteY131" fmla="*/ 0 h 485552"/>
              <a:gd name="connsiteX132" fmla="*/ 1832548 w 3056305"/>
              <a:gd name="connsiteY132" fmla="*/ 0 h 485552"/>
              <a:gd name="connsiteX133" fmla="*/ 1839528 w 3056305"/>
              <a:gd name="connsiteY133" fmla="*/ 0 h 485552"/>
              <a:gd name="connsiteX134" fmla="*/ 1845398 w 3056305"/>
              <a:gd name="connsiteY134" fmla="*/ 0 h 485552"/>
              <a:gd name="connsiteX135" fmla="*/ 1851260 w 3056305"/>
              <a:gd name="connsiteY135" fmla="*/ 0 h 485552"/>
              <a:gd name="connsiteX136" fmla="*/ 1867898 w 3056305"/>
              <a:gd name="connsiteY136" fmla="*/ 0 h 485552"/>
              <a:gd name="connsiteX137" fmla="*/ 1872173 w 3056305"/>
              <a:gd name="connsiteY137" fmla="*/ 0 h 485552"/>
              <a:gd name="connsiteX138" fmla="*/ 1879153 w 3056305"/>
              <a:gd name="connsiteY138" fmla="*/ 0 h 485552"/>
              <a:gd name="connsiteX139" fmla="*/ 1897097 w 3056305"/>
              <a:gd name="connsiteY139" fmla="*/ 0 h 485552"/>
              <a:gd name="connsiteX140" fmla="*/ 1908353 w 3056305"/>
              <a:gd name="connsiteY140" fmla="*/ 0 h 485552"/>
              <a:gd name="connsiteX141" fmla="*/ 1911193 w 3056305"/>
              <a:gd name="connsiteY141" fmla="*/ 0 h 485552"/>
              <a:gd name="connsiteX142" fmla="*/ 1922923 w 3056305"/>
              <a:gd name="connsiteY142" fmla="*/ 0 h 485552"/>
              <a:gd name="connsiteX143" fmla="*/ 1934178 w 3056305"/>
              <a:gd name="connsiteY143" fmla="*/ 0 h 485552"/>
              <a:gd name="connsiteX144" fmla="*/ 1940392 w 3056305"/>
              <a:gd name="connsiteY144" fmla="*/ 0 h 485552"/>
              <a:gd name="connsiteX145" fmla="*/ 1950618 w 3056305"/>
              <a:gd name="connsiteY145" fmla="*/ 0 h 485552"/>
              <a:gd name="connsiteX146" fmla="*/ 1955201 w 3056305"/>
              <a:gd name="connsiteY146" fmla="*/ 0 h 485552"/>
              <a:gd name="connsiteX147" fmla="*/ 1961872 w 3056305"/>
              <a:gd name="connsiteY147" fmla="*/ 0 h 485552"/>
              <a:gd name="connsiteX148" fmla="*/ 1981742 w 3056305"/>
              <a:gd name="connsiteY148" fmla="*/ 0 h 485552"/>
              <a:gd name="connsiteX149" fmla="*/ 1987239 w 3056305"/>
              <a:gd name="connsiteY149" fmla="*/ 0 h 485552"/>
              <a:gd name="connsiteX150" fmla="*/ 1989877 w 3056305"/>
              <a:gd name="connsiteY150" fmla="*/ 0 h 485552"/>
              <a:gd name="connsiteX151" fmla="*/ 1998494 w 3056305"/>
              <a:gd name="connsiteY151" fmla="*/ 0 h 485552"/>
              <a:gd name="connsiteX152" fmla="*/ 2004895 w 3056305"/>
              <a:gd name="connsiteY152" fmla="*/ 0 h 485552"/>
              <a:gd name="connsiteX153" fmla="*/ 2013782 w 3056305"/>
              <a:gd name="connsiteY153" fmla="*/ 0 h 485552"/>
              <a:gd name="connsiteX154" fmla="*/ 2025037 w 3056305"/>
              <a:gd name="connsiteY154" fmla="*/ 0 h 485552"/>
              <a:gd name="connsiteX155" fmla="*/ 2038680 w 3056305"/>
              <a:gd name="connsiteY155" fmla="*/ 0 h 485552"/>
              <a:gd name="connsiteX156" fmla="*/ 2044520 w 3056305"/>
              <a:gd name="connsiteY156" fmla="*/ 0 h 485552"/>
              <a:gd name="connsiteX157" fmla="*/ 2065454 w 3056305"/>
              <a:gd name="connsiteY157" fmla="*/ 0 h 485552"/>
              <a:gd name="connsiteX158" fmla="*/ 2076559 w 3056305"/>
              <a:gd name="connsiteY158" fmla="*/ 0 h 485552"/>
              <a:gd name="connsiteX159" fmla="*/ 2087814 w 3056305"/>
              <a:gd name="connsiteY159" fmla="*/ 0 h 485552"/>
              <a:gd name="connsiteX160" fmla="*/ 2094140 w 3056305"/>
              <a:gd name="connsiteY160" fmla="*/ 0 h 485552"/>
              <a:gd name="connsiteX161" fmla="*/ 2108534 w 3056305"/>
              <a:gd name="connsiteY161" fmla="*/ 0 h 485552"/>
              <a:gd name="connsiteX162" fmla="*/ 2110343 w 3056305"/>
              <a:gd name="connsiteY162" fmla="*/ 0 h 485552"/>
              <a:gd name="connsiteX163" fmla="*/ 2121598 w 3056305"/>
              <a:gd name="connsiteY163" fmla="*/ 0 h 485552"/>
              <a:gd name="connsiteX164" fmla="*/ 2137117 w 3056305"/>
              <a:gd name="connsiteY164" fmla="*/ 0 h 485552"/>
              <a:gd name="connsiteX165" fmla="*/ 2144097 w 3056305"/>
              <a:gd name="connsiteY165" fmla="*/ 0 h 485552"/>
              <a:gd name="connsiteX166" fmla="*/ 2148372 w 3056305"/>
              <a:gd name="connsiteY166" fmla="*/ 0 h 485552"/>
              <a:gd name="connsiteX167" fmla="*/ 2177297 w 3056305"/>
              <a:gd name="connsiteY167" fmla="*/ 0 h 485552"/>
              <a:gd name="connsiteX168" fmla="*/ 2180196 w 3056305"/>
              <a:gd name="connsiteY168" fmla="*/ 0 h 485552"/>
              <a:gd name="connsiteX169" fmla="*/ 2191452 w 3056305"/>
              <a:gd name="connsiteY169" fmla="*/ 0 h 485552"/>
              <a:gd name="connsiteX170" fmla="*/ 2199797 w 3056305"/>
              <a:gd name="connsiteY170" fmla="*/ 0 h 485552"/>
              <a:gd name="connsiteX171" fmla="*/ 2204072 w 3056305"/>
              <a:gd name="connsiteY171" fmla="*/ 0 h 485552"/>
              <a:gd name="connsiteX172" fmla="*/ 2211052 w 3056305"/>
              <a:gd name="connsiteY172" fmla="*/ 0 h 485552"/>
              <a:gd name="connsiteX173" fmla="*/ 2232758 w 3056305"/>
              <a:gd name="connsiteY173" fmla="*/ 0 h 485552"/>
              <a:gd name="connsiteX174" fmla="*/ 2271125 w 3056305"/>
              <a:gd name="connsiteY174" fmla="*/ 0 h 485552"/>
              <a:gd name="connsiteX175" fmla="*/ 2282379 w 3056305"/>
              <a:gd name="connsiteY175" fmla="*/ 0 h 485552"/>
              <a:gd name="connsiteX176" fmla="*/ 2282717 w 3056305"/>
              <a:gd name="connsiteY176" fmla="*/ 0 h 485552"/>
              <a:gd name="connsiteX177" fmla="*/ 2322141 w 3056305"/>
              <a:gd name="connsiteY177" fmla="*/ 0 h 485552"/>
              <a:gd name="connsiteX178" fmla="*/ 2333397 w 3056305"/>
              <a:gd name="connsiteY178" fmla="*/ 0 h 485552"/>
              <a:gd name="connsiteX179" fmla="*/ 2354044 w 3056305"/>
              <a:gd name="connsiteY179" fmla="*/ 0 h 485552"/>
              <a:gd name="connsiteX180" fmla="*/ 2358763 w 3056305"/>
              <a:gd name="connsiteY180" fmla="*/ 0 h 485552"/>
              <a:gd name="connsiteX181" fmla="*/ 2370018 w 3056305"/>
              <a:gd name="connsiteY181" fmla="*/ 0 h 485552"/>
              <a:gd name="connsiteX182" fmla="*/ 2433506 w 3056305"/>
              <a:gd name="connsiteY182" fmla="*/ 0 h 485552"/>
              <a:gd name="connsiteX183" fmla="*/ 2444762 w 3056305"/>
              <a:gd name="connsiteY183" fmla="*/ 0 h 485552"/>
              <a:gd name="connsiteX184" fmla="*/ 2465664 w 3056305"/>
              <a:gd name="connsiteY184" fmla="*/ 0 h 485552"/>
              <a:gd name="connsiteX185" fmla="*/ 2518151 w 3056305"/>
              <a:gd name="connsiteY185" fmla="*/ 0 h 485552"/>
              <a:gd name="connsiteX186" fmla="*/ 2526287 w 3056305"/>
              <a:gd name="connsiteY186" fmla="*/ 0 h 485552"/>
              <a:gd name="connsiteX187" fmla="*/ 2580929 w 3056305"/>
              <a:gd name="connsiteY187" fmla="*/ 0 h 485552"/>
              <a:gd name="connsiteX188" fmla="*/ 2586949 w 3056305"/>
              <a:gd name="connsiteY188" fmla="*/ 0 h 485552"/>
              <a:gd name="connsiteX189" fmla="*/ 2626701 w 3056305"/>
              <a:gd name="connsiteY189" fmla="*/ 0 h 485552"/>
              <a:gd name="connsiteX190" fmla="*/ 2713707 w 3056305"/>
              <a:gd name="connsiteY190" fmla="*/ 0 h 485552"/>
              <a:gd name="connsiteX191" fmla="*/ 2736206 w 3056305"/>
              <a:gd name="connsiteY191" fmla="*/ 0 h 485552"/>
              <a:gd name="connsiteX192" fmla="*/ 2740481 w 3056305"/>
              <a:gd name="connsiteY192" fmla="*/ 0 h 485552"/>
              <a:gd name="connsiteX193" fmla="*/ 2747461 w 3056305"/>
              <a:gd name="connsiteY193" fmla="*/ 0 h 485552"/>
              <a:gd name="connsiteX194" fmla="*/ 2759193 w 3056305"/>
              <a:gd name="connsiteY194" fmla="*/ 0 h 485552"/>
              <a:gd name="connsiteX195" fmla="*/ 2819126 w 3056305"/>
              <a:gd name="connsiteY195" fmla="*/ 0 h 485552"/>
              <a:gd name="connsiteX196" fmla="*/ 2830856 w 3056305"/>
              <a:gd name="connsiteY196" fmla="*/ 0 h 485552"/>
              <a:gd name="connsiteX197" fmla="*/ 2842111 w 3056305"/>
              <a:gd name="connsiteY197" fmla="*/ 0 h 485552"/>
              <a:gd name="connsiteX198" fmla="*/ 2848325 w 3056305"/>
              <a:gd name="connsiteY198" fmla="*/ 0 h 485552"/>
              <a:gd name="connsiteX199" fmla="*/ 2858551 w 3056305"/>
              <a:gd name="connsiteY199" fmla="*/ 0 h 485552"/>
              <a:gd name="connsiteX200" fmla="*/ 2869805 w 3056305"/>
              <a:gd name="connsiteY200" fmla="*/ 0 h 485552"/>
              <a:gd name="connsiteX201" fmla="*/ 2895172 w 3056305"/>
              <a:gd name="connsiteY201" fmla="*/ 0 h 485552"/>
              <a:gd name="connsiteX202" fmla="*/ 2906427 w 3056305"/>
              <a:gd name="connsiteY202" fmla="*/ 0 h 485552"/>
              <a:gd name="connsiteX203" fmla="*/ 2912828 w 3056305"/>
              <a:gd name="connsiteY203" fmla="*/ 0 h 485552"/>
              <a:gd name="connsiteX204" fmla="*/ 2921715 w 3056305"/>
              <a:gd name="connsiteY204" fmla="*/ 0 h 485552"/>
              <a:gd name="connsiteX205" fmla="*/ 2932970 w 3056305"/>
              <a:gd name="connsiteY205" fmla="*/ 0 h 485552"/>
              <a:gd name="connsiteX206" fmla="*/ 2946613 w 3056305"/>
              <a:gd name="connsiteY206" fmla="*/ 0 h 485552"/>
              <a:gd name="connsiteX207" fmla="*/ 2973387 w 3056305"/>
              <a:gd name="connsiteY207" fmla="*/ 0 h 485552"/>
              <a:gd name="connsiteX208" fmla="*/ 2984492 w 3056305"/>
              <a:gd name="connsiteY208" fmla="*/ 0 h 485552"/>
              <a:gd name="connsiteX209" fmla="*/ 2995747 w 3056305"/>
              <a:gd name="connsiteY209" fmla="*/ 0 h 485552"/>
              <a:gd name="connsiteX210" fmla="*/ 3002073 w 3056305"/>
              <a:gd name="connsiteY210" fmla="*/ 0 h 485552"/>
              <a:gd name="connsiteX211" fmla="*/ 3018276 w 3056305"/>
              <a:gd name="connsiteY211" fmla="*/ 0 h 485552"/>
              <a:gd name="connsiteX212" fmla="*/ 3029531 w 3056305"/>
              <a:gd name="connsiteY212" fmla="*/ 0 h 485552"/>
              <a:gd name="connsiteX213" fmla="*/ 3045050 w 3056305"/>
              <a:gd name="connsiteY213" fmla="*/ 0 h 485552"/>
              <a:gd name="connsiteX214" fmla="*/ 3052030 w 3056305"/>
              <a:gd name="connsiteY214" fmla="*/ 0 h 485552"/>
              <a:gd name="connsiteX215" fmla="*/ 3056305 w 3056305"/>
              <a:gd name="connsiteY215" fmla="*/ 0 h 485552"/>
              <a:gd name="connsiteX216" fmla="*/ 3027701 w 3056305"/>
              <a:gd name="connsiteY216" fmla="*/ 37351 h 485552"/>
              <a:gd name="connsiteX217" fmla="*/ 2856077 w 3056305"/>
              <a:gd name="connsiteY217" fmla="*/ 326814 h 485552"/>
              <a:gd name="connsiteX218" fmla="*/ 2570037 w 3056305"/>
              <a:gd name="connsiteY218" fmla="*/ 485552 h 485552"/>
              <a:gd name="connsiteX219" fmla="*/ 2558782 w 3056305"/>
              <a:gd name="connsiteY219" fmla="*/ 485552 h 485552"/>
              <a:gd name="connsiteX220" fmla="*/ 2529255 w 3056305"/>
              <a:gd name="connsiteY220" fmla="*/ 485552 h 485552"/>
              <a:gd name="connsiteX221" fmla="*/ 2518000 w 3056305"/>
              <a:gd name="connsiteY221" fmla="*/ 485552 h 485552"/>
              <a:gd name="connsiteX222" fmla="*/ 2494539 w 3056305"/>
              <a:gd name="connsiteY222" fmla="*/ 485552 h 485552"/>
              <a:gd name="connsiteX223" fmla="*/ 2490994 w 3056305"/>
              <a:gd name="connsiteY223" fmla="*/ 485552 h 485552"/>
              <a:gd name="connsiteX224" fmla="*/ 2487119 w 3056305"/>
              <a:gd name="connsiteY224" fmla="*/ 485552 h 485552"/>
              <a:gd name="connsiteX225" fmla="*/ 2482248 w 3056305"/>
              <a:gd name="connsiteY225" fmla="*/ 485552 h 485552"/>
              <a:gd name="connsiteX226" fmla="*/ 2419329 w 3056305"/>
              <a:gd name="connsiteY226" fmla="*/ 485552 h 485552"/>
              <a:gd name="connsiteX227" fmla="*/ 2408074 w 3056305"/>
              <a:gd name="connsiteY227" fmla="*/ 485552 h 485552"/>
              <a:gd name="connsiteX228" fmla="*/ 2306156 w 3056305"/>
              <a:gd name="connsiteY228" fmla="*/ 485552 h 485552"/>
              <a:gd name="connsiteX229" fmla="*/ 2294903 w 3056305"/>
              <a:gd name="connsiteY229" fmla="*/ 485552 h 485552"/>
              <a:gd name="connsiteX230" fmla="*/ 2261632 w 3056305"/>
              <a:gd name="connsiteY230" fmla="*/ 485552 h 485552"/>
              <a:gd name="connsiteX231" fmla="*/ 2254213 w 3056305"/>
              <a:gd name="connsiteY231" fmla="*/ 485552 h 485552"/>
              <a:gd name="connsiteX232" fmla="*/ 2223238 w 3056305"/>
              <a:gd name="connsiteY232" fmla="*/ 485552 h 485552"/>
              <a:gd name="connsiteX233" fmla="*/ 2191593 w 3056305"/>
              <a:gd name="connsiteY233" fmla="*/ 485552 h 485552"/>
              <a:gd name="connsiteX234" fmla="*/ 2189970 w 3056305"/>
              <a:gd name="connsiteY234" fmla="*/ 485552 h 485552"/>
              <a:gd name="connsiteX235" fmla="*/ 2180337 w 3056305"/>
              <a:gd name="connsiteY235" fmla="*/ 485552 h 485552"/>
              <a:gd name="connsiteX236" fmla="*/ 2178714 w 3056305"/>
              <a:gd name="connsiteY236" fmla="*/ 485552 h 485552"/>
              <a:gd name="connsiteX237" fmla="*/ 2143356 w 3056305"/>
              <a:gd name="connsiteY237" fmla="*/ 485552 h 485552"/>
              <a:gd name="connsiteX238" fmla="*/ 2132099 w 3056305"/>
              <a:gd name="connsiteY238" fmla="*/ 485552 h 485552"/>
              <a:gd name="connsiteX239" fmla="*/ 2114436 w 3056305"/>
              <a:gd name="connsiteY239" fmla="*/ 485552 h 485552"/>
              <a:gd name="connsiteX240" fmla="*/ 2087430 w 3056305"/>
              <a:gd name="connsiteY240" fmla="*/ 485552 h 485552"/>
              <a:gd name="connsiteX241" fmla="*/ 2080787 w 3056305"/>
              <a:gd name="connsiteY241" fmla="*/ 485552 h 485552"/>
              <a:gd name="connsiteX242" fmla="*/ 2076175 w 3056305"/>
              <a:gd name="connsiteY242" fmla="*/ 485552 h 485552"/>
              <a:gd name="connsiteX243" fmla="*/ 2060437 w 3056305"/>
              <a:gd name="connsiteY243" fmla="*/ 485552 h 485552"/>
              <a:gd name="connsiteX244" fmla="*/ 2004512 w 3056305"/>
              <a:gd name="connsiteY244" fmla="*/ 485552 h 485552"/>
              <a:gd name="connsiteX245" fmla="*/ 1945839 w 3056305"/>
              <a:gd name="connsiteY245" fmla="*/ 485552 h 485552"/>
              <a:gd name="connsiteX246" fmla="*/ 1891339 w 3056305"/>
              <a:gd name="connsiteY246" fmla="*/ 485552 h 485552"/>
              <a:gd name="connsiteX247" fmla="*/ 1776775 w 3056305"/>
              <a:gd name="connsiteY247" fmla="*/ 485552 h 485552"/>
              <a:gd name="connsiteX248" fmla="*/ 1760072 w 3056305"/>
              <a:gd name="connsiteY248" fmla="*/ 485552 h 485552"/>
              <a:gd name="connsiteX249" fmla="*/ 1728537 w 3056305"/>
              <a:gd name="connsiteY249" fmla="*/ 485552 h 485552"/>
              <a:gd name="connsiteX250" fmla="*/ 1725223 w 3056305"/>
              <a:gd name="connsiteY250" fmla="*/ 485552 h 485552"/>
              <a:gd name="connsiteX251" fmla="*/ 1717803 w 3056305"/>
              <a:gd name="connsiteY251" fmla="*/ 485552 h 485552"/>
              <a:gd name="connsiteX252" fmla="*/ 1712933 w 3056305"/>
              <a:gd name="connsiteY252" fmla="*/ 485552 h 485552"/>
              <a:gd name="connsiteX253" fmla="*/ 1662104 w 3056305"/>
              <a:gd name="connsiteY253" fmla="*/ 485552 h 485552"/>
              <a:gd name="connsiteX254" fmla="*/ 1653561 w 3056305"/>
              <a:gd name="connsiteY254" fmla="*/ 485552 h 485552"/>
              <a:gd name="connsiteX255" fmla="*/ 1650849 w 3056305"/>
              <a:gd name="connsiteY255" fmla="*/ 485552 h 485552"/>
              <a:gd name="connsiteX256" fmla="*/ 1642305 w 3056305"/>
              <a:gd name="connsiteY256" fmla="*/ 485552 h 485552"/>
              <a:gd name="connsiteX257" fmla="*/ 1621322 w 3056305"/>
              <a:gd name="connsiteY257" fmla="*/ 485552 h 485552"/>
              <a:gd name="connsiteX258" fmla="*/ 1610067 w 3056305"/>
              <a:gd name="connsiteY258" fmla="*/ 485552 h 485552"/>
              <a:gd name="connsiteX259" fmla="*/ 1586606 w 3056305"/>
              <a:gd name="connsiteY259" fmla="*/ 485552 h 485552"/>
              <a:gd name="connsiteX260" fmla="*/ 1583061 w 3056305"/>
              <a:gd name="connsiteY260" fmla="*/ 485552 h 485552"/>
              <a:gd name="connsiteX261" fmla="*/ 1579186 w 3056305"/>
              <a:gd name="connsiteY261" fmla="*/ 485552 h 485552"/>
              <a:gd name="connsiteX262" fmla="*/ 1578027 w 3056305"/>
              <a:gd name="connsiteY262" fmla="*/ 485552 h 485552"/>
              <a:gd name="connsiteX263" fmla="*/ 1574315 w 3056305"/>
              <a:gd name="connsiteY263" fmla="*/ 485552 h 485552"/>
              <a:gd name="connsiteX264" fmla="*/ 1551021 w 3056305"/>
              <a:gd name="connsiteY264" fmla="*/ 485552 h 485552"/>
              <a:gd name="connsiteX265" fmla="*/ 1539766 w 3056305"/>
              <a:gd name="connsiteY265" fmla="*/ 485552 h 485552"/>
              <a:gd name="connsiteX266" fmla="*/ 1511396 w 3056305"/>
              <a:gd name="connsiteY266" fmla="*/ 485552 h 485552"/>
              <a:gd name="connsiteX267" fmla="*/ 1500141 w 3056305"/>
              <a:gd name="connsiteY267" fmla="*/ 485552 h 485552"/>
              <a:gd name="connsiteX268" fmla="*/ 1468103 w 3056305"/>
              <a:gd name="connsiteY268" fmla="*/ 485552 h 485552"/>
              <a:gd name="connsiteX269" fmla="*/ 1437013 w 3056305"/>
              <a:gd name="connsiteY269" fmla="*/ 485552 h 485552"/>
              <a:gd name="connsiteX270" fmla="*/ 1425759 w 3056305"/>
              <a:gd name="connsiteY270" fmla="*/ 485552 h 485552"/>
              <a:gd name="connsiteX271" fmla="*/ 1398223 w 3056305"/>
              <a:gd name="connsiteY271" fmla="*/ 485552 h 485552"/>
              <a:gd name="connsiteX272" fmla="*/ 1386970 w 3056305"/>
              <a:gd name="connsiteY272" fmla="*/ 485552 h 485552"/>
              <a:gd name="connsiteX273" fmla="*/ 1385905 w 3056305"/>
              <a:gd name="connsiteY273" fmla="*/ 485552 h 485552"/>
              <a:gd name="connsiteX274" fmla="*/ 1354930 w 3056305"/>
              <a:gd name="connsiteY274" fmla="*/ 485552 h 485552"/>
              <a:gd name="connsiteX275" fmla="*/ 1353699 w 3056305"/>
              <a:gd name="connsiteY275" fmla="*/ 485552 h 485552"/>
              <a:gd name="connsiteX276" fmla="*/ 1346280 w 3056305"/>
              <a:gd name="connsiteY276" fmla="*/ 485552 h 485552"/>
              <a:gd name="connsiteX277" fmla="*/ 1345122 w 3056305"/>
              <a:gd name="connsiteY277" fmla="*/ 485552 h 485552"/>
              <a:gd name="connsiteX278" fmla="*/ 1321662 w 3056305"/>
              <a:gd name="connsiteY278" fmla="*/ 485552 h 485552"/>
              <a:gd name="connsiteX279" fmla="*/ 1315305 w 3056305"/>
              <a:gd name="connsiteY279" fmla="*/ 485552 h 485552"/>
              <a:gd name="connsiteX280" fmla="*/ 1314241 w 3056305"/>
              <a:gd name="connsiteY280" fmla="*/ 485552 h 485552"/>
              <a:gd name="connsiteX281" fmla="*/ 1310406 w 3056305"/>
              <a:gd name="connsiteY281" fmla="*/ 485552 h 485552"/>
              <a:gd name="connsiteX282" fmla="*/ 1302986 w 3056305"/>
              <a:gd name="connsiteY282" fmla="*/ 485552 h 485552"/>
              <a:gd name="connsiteX283" fmla="*/ 1283660 w 3056305"/>
              <a:gd name="connsiteY283" fmla="*/ 485552 h 485552"/>
              <a:gd name="connsiteX284" fmla="*/ 1282037 w 3056305"/>
              <a:gd name="connsiteY284" fmla="*/ 485552 h 485552"/>
              <a:gd name="connsiteX285" fmla="*/ 1272404 w 3056305"/>
              <a:gd name="connsiteY285" fmla="*/ 485552 h 485552"/>
              <a:gd name="connsiteX286" fmla="*/ 1270781 w 3056305"/>
              <a:gd name="connsiteY286" fmla="*/ 485552 h 485552"/>
              <a:gd name="connsiteX287" fmla="*/ 1240365 w 3056305"/>
              <a:gd name="connsiteY287" fmla="*/ 485552 h 485552"/>
              <a:gd name="connsiteX288" fmla="*/ 1238743 w 3056305"/>
              <a:gd name="connsiteY288" fmla="*/ 485552 h 485552"/>
              <a:gd name="connsiteX289" fmla="*/ 1235423 w 3056305"/>
              <a:gd name="connsiteY289" fmla="*/ 485552 h 485552"/>
              <a:gd name="connsiteX290" fmla="*/ 1235197 w 3056305"/>
              <a:gd name="connsiteY290" fmla="*/ 485552 h 485552"/>
              <a:gd name="connsiteX291" fmla="*/ 1224166 w 3056305"/>
              <a:gd name="connsiteY291" fmla="*/ 485552 h 485552"/>
              <a:gd name="connsiteX292" fmla="*/ 1223663 w 3056305"/>
              <a:gd name="connsiteY292" fmla="*/ 485552 h 485552"/>
              <a:gd name="connsiteX293" fmla="*/ 1206503 w 3056305"/>
              <a:gd name="connsiteY293" fmla="*/ 485552 h 485552"/>
              <a:gd name="connsiteX294" fmla="*/ 1192128 w 3056305"/>
              <a:gd name="connsiteY294" fmla="*/ 485552 h 485552"/>
              <a:gd name="connsiteX295" fmla="*/ 1179497 w 3056305"/>
              <a:gd name="connsiteY295" fmla="*/ 485552 h 485552"/>
              <a:gd name="connsiteX296" fmla="*/ 1176524 w 3056305"/>
              <a:gd name="connsiteY296" fmla="*/ 485552 h 485552"/>
              <a:gd name="connsiteX297" fmla="*/ 1172854 w 3056305"/>
              <a:gd name="connsiteY297" fmla="*/ 485552 h 485552"/>
              <a:gd name="connsiteX298" fmla="*/ 1168242 w 3056305"/>
              <a:gd name="connsiteY298" fmla="*/ 485552 h 485552"/>
              <a:gd name="connsiteX299" fmla="*/ 1152504 w 3056305"/>
              <a:gd name="connsiteY299" fmla="*/ 485552 h 485552"/>
              <a:gd name="connsiteX300" fmla="*/ 1122025 w 3056305"/>
              <a:gd name="connsiteY300" fmla="*/ 485552 h 485552"/>
              <a:gd name="connsiteX301" fmla="*/ 1096579 w 3056305"/>
              <a:gd name="connsiteY301" fmla="*/ 485552 h 485552"/>
              <a:gd name="connsiteX302" fmla="*/ 1050360 w 3056305"/>
              <a:gd name="connsiteY302" fmla="*/ 485552 h 485552"/>
              <a:gd name="connsiteX303" fmla="*/ 1039105 w 3056305"/>
              <a:gd name="connsiteY303" fmla="*/ 485552 h 485552"/>
              <a:gd name="connsiteX304" fmla="*/ 1037906 w 3056305"/>
              <a:gd name="connsiteY304" fmla="*/ 485552 h 485552"/>
              <a:gd name="connsiteX305" fmla="*/ 1007459 w 3056305"/>
              <a:gd name="connsiteY305" fmla="*/ 485552 h 485552"/>
              <a:gd name="connsiteX306" fmla="*/ 983406 w 3056305"/>
              <a:gd name="connsiteY306" fmla="*/ 485552 h 485552"/>
              <a:gd name="connsiteX307" fmla="*/ 959222 w 3056305"/>
              <a:gd name="connsiteY307" fmla="*/ 485552 h 485552"/>
              <a:gd name="connsiteX308" fmla="*/ 907933 w 3056305"/>
              <a:gd name="connsiteY308" fmla="*/ 485552 h 485552"/>
              <a:gd name="connsiteX309" fmla="*/ 868842 w 3056305"/>
              <a:gd name="connsiteY309" fmla="*/ 485552 h 485552"/>
              <a:gd name="connsiteX310" fmla="*/ 852139 w 3056305"/>
              <a:gd name="connsiteY310" fmla="*/ 485552 h 485552"/>
              <a:gd name="connsiteX311" fmla="*/ 820604 w 3056305"/>
              <a:gd name="connsiteY311" fmla="*/ 485552 h 485552"/>
              <a:gd name="connsiteX312" fmla="*/ 817290 w 3056305"/>
              <a:gd name="connsiteY312" fmla="*/ 485552 h 485552"/>
              <a:gd name="connsiteX313" fmla="*/ 809870 w 3056305"/>
              <a:gd name="connsiteY313" fmla="*/ 485552 h 485552"/>
              <a:gd name="connsiteX314" fmla="*/ 805000 w 3056305"/>
              <a:gd name="connsiteY314" fmla="*/ 485552 h 485552"/>
              <a:gd name="connsiteX315" fmla="*/ 745628 w 3056305"/>
              <a:gd name="connsiteY315" fmla="*/ 485552 h 485552"/>
              <a:gd name="connsiteX316" fmla="*/ 734372 w 3056305"/>
              <a:gd name="connsiteY316" fmla="*/ 485552 h 485552"/>
              <a:gd name="connsiteX317" fmla="*/ 670094 w 3056305"/>
              <a:gd name="connsiteY317" fmla="*/ 485552 h 485552"/>
              <a:gd name="connsiteX318" fmla="*/ 643088 w 3056305"/>
              <a:gd name="connsiteY318" fmla="*/ 485552 h 485552"/>
              <a:gd name="connsiteX319" fmla="*/ 631833 w 3056305"/>
              <a:gd name="connsiteY319" fmla="*/ 485552 h 485552"/>
              <a:gd name="connsiteX320" fmla="*/ 560170 w 3056305"/>
              <a:gd name="connsiteY320" fmla="*/ 485552 h 485552"/>
              <a:gd name="connsiteX321" fmla="*/ 529080 w 3056305"/>
              <a:gd name="connsiteY321" fmla="*/ 485552 h 485552"/>
              <a:gd name="connsiteX322" fmla="*/ 517826 w 3056305"/>
              <a:gd name="connsiteY322" fmla="*/ 485552 h 485552"/>
              <a:gd name="connsiteX323" fmla="*/ 477972 w 3056305"/>
              <a:gd name="connsiteY323" fmla="*/ 485552 h 485552"/>
              <a:gd name="connsiteX324" fmla="*/ 446997 w 3056305"/>
              <a:gd name="connsiteY324" fmla="*/ 485552 h 485552"/>
              <a:gd name="connsiteX325" fmla="*/ 437189 w 3056305"/>
              <a:gd name="connsiteY325" fmla="*/ 485552 h 485552"/>
              <a:gd name="connsiteX326" fmla="*/ 413729 w 3056305"/>
              <a:gd name="connsiteY326" fmla="*/ 485552 h 485552"/>
              <a:gd name="connsiteX327" fmla="*/ 406308 w 3056305"/>
              <a:gd name="connsiteY327" fmla="*/ 485552 h 485552"/>
              <a:gd name="connsiteX328" fmla="*/ 402473 w 3056305"/>
              <a:gd name="connsiteY328" fmla="*/ 485552 h 485552"/>
              <a:gd name="connsiteX329" fmla="*/ 395053 w 3056305"/>
              <a:gd name="connsiteY329" fmla="*/ 485552 h 485552"/>
              <a:gd name="connsiteX330" fmla="*/ 332432 w 3056305"/>
              <a:gd name="connsiteY330" fmla="*/ 485552 h 485552"/>
              <a:gd name="connsiteX331" fmla="*/ 330810 w 3056305"/>
              <a:gd name="connsiteY331" fmla="*/ 485552 h 485552"/>
              <a:gd name="connsiteX332" fmla="*/ 327264 w 3056305"/>
              <a:gd name="connsiteY332" fmla="*/ 485552 h 485552"/>
              <a:gd name="connsiteX333" fmla="*/ 315730 w 3056305"/>
              <a:gd name="connsiteY333" fmla="*/ 485552 h 485552"/>
              <a:gd name="connsiteX334" fmla="*/ 284195 w 3056305"/>
              <a:gd name="connsiteY334" fmla="*/ 485552 h 485552"/>
              <a:gd name="connsiteX335" fmla="*/ 268591 w 3056305"/>
              <a:gd name="connsiteY335" fmla="*/ 485552 h 485552"/>
              <a:gd name="connsiteX336" fmla="*/ 214092 w 3056305"/>
              <a:gd name="connsiteY336" fmla="*/ 485552 h 485552"/>
              <a:gd name="connsiteX337" fmla="*/ 142427 w 3056305"/>
              <a:gd name="connsiteY337" fmla="*/ 485552 h 485552"/>
              <a:gd name="connsiteX338" fmla="*/ 131172 w 3056305"/>
              <a:gd name="connsiteY338" fmla="*/ 485552 h 485552"/>
              <a:gd name="connsiteX339" fmla="*/ 99526 w 3056305"/>
              <a:gd name="connsiteY339" fmla="*/ 485552 h 485552"/>
              <a:gd name="connsiteX340" fmla="*/ 51289 w 3056305"/>
              <a:gd name="connsiteY340" fmla="*/ 485552 h 485552"/>
              <a:gd name="connsiteX341" fmla="*/ 0 w 3056305"/>
              <a:gd name="connsiteY341" fmla="*/ 485552 h 485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</a:cxnLst>
            <a:rect l="l" t="t" r="r" b="b"/>
            <a:pathLst>
              <a:path w="3056305" h="485552">
                <a:moveTo>
                  <a:pt x="0" y="0"/>
                </a:moveTo>
                <a:lnTo>
                  <a:pt x="9481" y="0"/>
                </a:lnTo>
                <a:lnTo>
                  <a:pt x="118986" y="0"/>
                </a:lnTo>
                <a:lnTo>
                  <a:pt x="130717" y="0"/>
                </a:lnTo>
                <a:lnTo>
                  <a:pt x="141973" y="0"/>
                </a:lnTo>
                <a:lnTo>
                  <a:pt x="213636" y="0"/>
                </a:lnTo>
                <a:lnTo>
                  <a:pt x="241331" y="0"/>
                </a:lnTo>
                <a:lnTo>
                  <a:pt x="277953" y="0"/>
                </a:lnTo>
                <a:lnTo>
                  <a:pt x="284354" y="0"/>
                </a:lnTo>
                <a:lnTo>
                  <a:pt x="295609" y="0"/>
                </a:lnTo>
                <a:lnTo>
                  <a:pt x="304496" y="0"/>
                </a:lnTo>
                <a:lnTo>
                  <a:pt x="318138" y="0"/>
                </a:lnTo>
                <a:lnTo>
                  <a:pt x="329393" y="0"/>
                </a:lnTo>
                <a:lnTo>
                  <a:pt x="332293" y="0"/>
                </a:lnTo>
                <a:lnTo>
                  <a:pt x="344912" y="0"/>
                </a:lnTo>
                <a:lnTo>
                  <a:pt x="351891" y="0"/>
                </a:lnTo>
                <a:lnTo>
                  <a:pt x="356167" y="0"/>
                </a:lnTo>
                <a:lnTo>
                  <a:pt x="367272" y="0"/>
                </a:lnTo>
                <a:lnTo>
                  <a:pt x="373599" y="0"/>
                </a:lnTo>
                <a:lnTo>
                  <a:pt x="384854" y="0"/>
                </a:lnTo>
                <a:lnTo>
                  <a:pt x="401056" y="0"/>
                </a:lnTo>
                <a:lnTo>
                  <a:pt x="423219" y="0"/>
                </a:lnTo>
                <a:lnTo>
                  <a:pt x="423556" y="0"/>
                </a:lnTo>
                <a:lnTo>
                  <a:pt x="427831" y="0"/>
                </a:lnTo>
                <a:lnTo>
                  <a:pt x="434811" y="0"/>
                </a:lnTo>
                <a:lnTo>
                  <a:pt x="494884" y="0"/>
                </a:lnTo>
                <a:lnTo>
                  <a:pt x="506138" y="0"/>
                </a:lnTo>
                <a:lnTo>
                  <a:pt x="510859" y="0"/>
                </a:lnTo>
                <a:lnTo>
                  <a:pt x="545890" y="0"/>
                </a:lnTo>
                <a:lnTo>
                  <a:pt x="664192" y="0"/>
                </a:lnTo>
                <a:lnTo>
                  <a:pt x="667126" y="0"/>
                </a:lnTo>
                <a:lnTo>
                  <a:pt x="678382" y="0"/>
                </a:lnTo>
                <a:lnTo>
                  <a:pt x="735854" y="0"/>
                </a:lnTo>
                <a:lnTo>
                  <a:pt x="747110" y="0"/>
                </a:lnTo>
                <a:lnTo>
                  <a:pt x="750046" y="0"/>
                </a:lnTo>
                <a:lnTo>
                  <a:pt x="788416" y="0"/>
                </a:lnTo>
                <a:lnTo>
                  <a:pt x="820763" y="0"/>
                </a:lnTo>
                <a:lnTo>
                  <a:pt x="826783" y="0"/>
                </a:lnTo>
                <a:lnTo>
                  <a:pt x="832018" y="0"/>
                </a:lnTo>
                <a:lnTo>
                  <a:pt x="838038" y="0"/>
                </a:lnTo>
                <a:lnTo>
                  <a:pt x="840905" y="0"/>
                </a:lnTo>
                <a:lnTo>
                  <a:pt x="854547" y="0"/>
                </a:lnTo>
                <a:lnTo>
                  <a:pt x="865802" y="0"/>
                </a:lnTo>
                <a:lnTo>
                  <a:pt x="881321" y="0"/>
                </a:lnTo>
                <a:lnTo>
                  <a:pt x="888300" y="0"/>
                </a:lnTo>
                <a:lnTo>
                  <a:pt x="892576" y="0"/>
                </a:lnTo>
                <a:lnTo>
                  <a:pt x="903681" y="0"/>
                </a:lnTo>
                <a:lnTo>
                  <a:pt x="907933" y="0"/>
                </a:lnTo>
                <a:lnTo>
                  <a:pt x="909702" y="0"/>
                </a:lnTo>
                <a:lnTo>
                  <a:pt x="917414" y="0"/>
                </a:lnTo>
                <a:lnTo>
                  <a:pt x="937465" y="0"/>
                </a:lnTo>
                <a:lnTo>
                  <a:pt x="959965" y="0"/>
                </a:lnTo>
                <a:lnTo>
                  <a:pt x="964240" y="0"/>
                </a:lnTo>
                <a:lnTo>
                  <a:pt x="971220" y="0"/>
                </a:lnTo>
                <a:lnTo>
                  <a:pt x="989164" y="0"/>
                </a:lnTo>
                <a:lnTo>
                  <a:pt x="1000420" y="0"/>
                </a:lnTo>
                <a:lnTo>
                  <a:pt x="1026919" y="0"/>
                </a:lnTo>
                <a:lnTo>
                  <a:pt x="1038650" y="0"/>
                </a:lnTo>
                <a:lnTo>
                  <a:pt x="1047268" y="0"/>
                </a:lnTo>
                <a:lnTo>
                  <a:pt x="1049906" y="0"/>
                </a:lnTo>
                <a:lnTo>
                  <a:pt x="1073809" y="0"/>
                </a:lnTo>
                <a:lnTo>
                  <a:pt x="1081944" y="0"/>
                </a:lnTo>
                <a:lnTo>
                  <a:pt x="1121569" y="0"/>
                </a:lnTo>
                <a:lnTo>
                  <a:pt x="1136587" y="0"/>
                </a:lnTo>
                <a:lnTo>
                  <a:pt x="1149264" y="0"/>
                </a:lnTo>
                <a:lnTo>
                  <a:pt x="1185886" y="0"/>
                </a:lnTo>
                <a:lnTo>
                  <a:pt x="1192287" y="0"/>
                </a:lnTo>
                <a:lnTo>
                  <a:pt x="1200601" y="0"/>
                </a:lnTo>
                <a:lnTo>
                  <a:pt x="1203542" y="0"/>
                </a:lnTo>
                <a:lnTo>
                  <a:pt x="1212429" y="0"/>
                </a:lnTo>
                <a:lnTo>
                  <a:pt x="1226071" y="0"/>
                </a:lnTo>
                <a:lnTo>
                  <a:pt x="1237326" y="0"/>
                </a:lnTo>
                <a:lnTo>
                  <a:pt x="1240226" y="0"/>
                </a:lnTo>
                <a:lnTo>
                  <a:pt x="1252845" y="0"/>
                </a:lnTo>
                <a:lnTo>
                  <a:pt x="1259824" y="0"/>
                </a:lnTo>
                <a:lnTo>
                  <a:pt x="1264100" y="0"/>
                </a:lnTo>
                <a:lnTo>
                  <a:pt x="1269364" y="0"/>
                </a:lnTo>
                <a:lnTo>
                  <a:pt x="1272263" y="0"/>
                </a:lnTo>
                <a:lnTo>
                  <a:pt x="1275205" y="0"/>
                </a:lnTo>
                <a:lnTo>
                  <a:pt x="1281532" y="0"/>
                </a:lnTo>
                <a:lnTo>
                  <a:pt x="1283519" y="0"/>
                </a:lnTo>
                <a:lnTo>
                  <a:pt x="1291864" y="0"/>
                </a:lnTo>
                <a:lnTo>
                  <a:pt x="1292787" y="0"/>
                </a:lnTo>
                <a:lnTo>
                  <a:pt x="1296139" y="0"/>
                </a:lnTo>
                <a:lnTo>
                  <a:pt x="1303119" y="0"/>
                </a:lnTo>
                <a:lnTo>
                  <a:pt x="1308989" y="0"/>
                </a:lnTo>
                <a:lnTo>
                  <a:pt x="1324825" y="0"/>
                </a:lnTo>
                <a:lnTo>
                  <a:pt x="1331152" y="0"/>
                </a:lnTo>
                <a:lnTo>
                  <a:pt x="1331489" y="0"/>
                </a:lnTo>
                <a:lnTo>
                  <a:pt x="1335764" y="0"/>
                </a:lnTo>
                <a:lnTo>
                  <a:pt x="1342744" y="0"/>
                </a:lnTo>
                <a:lnTo>
                  <a:pt x="1363192" y="0"/>
                </a:lnTo>
                <a:lnTo>
                  <a:pt x="1374446" y="0"/>
                </a:lnTo>
                <a:lnTo>
                  <a:pt x="1374784" y="0"/>
                </a:lnTo>
                <a:lnTo>
                  <a:pt x="1402817" y="0"/>
                </a:lnTo>
                <a:lnTo>
                  <a:pt x="1414071" y="0"/>
                </a:lnTo>
                <a:lnTo>
                  <a:pt x="1414208" y="0"/>
                </a:lnTo>
                <a:lnTo>
                  <a:pt x="1418792" y="0"/>
                </a:lnTo>
                <a:lnTo>
                  <a:pt x="1425464" y="0"/>
                </a:lnTo>
                <a:lnTo>
                  <a:pt x="1446111" y="0"/>
                </a:lnTo>
                <a:lnTo>
                  <a:pt x="1450830" y="0"/>
                </a:lnTo>
                <a:lnTo>
                  <a:pt x="1453823" y="0"/>
                </a:lnTo>
                <a:lnTo>
                  <a:pt x="1462085" y="0"/>
                </a:lnTo>
                <a:lnTo>
                  <a:pt x="1525573" y="0"/>
                </a:lnTo>
                <a:lnTo>
                  <a:pt x="1536829" y="0"/>
                </a:lnTo>
                <a:lnTo>
                  <a:pt x="1557731" y="0"/>
                </a:lnTo>
                <a:lnTo>
                  <a:pt x="1572125" y="0"/>
                </a:lnTo>
                <a:lnTo>
                  <a:pt x="1575059" y="0"/>
                </a:lnTo>
                <a:lnTo>
                  <a:pt x="1586315" y="0"/>
                </a:lnTo>
                <a:lnTo>
                  <a:pt x="1610218" y="0"/>
                </a:lnTo>
                <a:lnTo>
                  <a:pt x="1618354" y="0"/>
                </a:lnTo>
                <a:lnTo>
                  <a:pt x="1643787" y="0"/>
                </a:lnTo>
                <a:lnTo>
                  <a:pt x="1655043" y="0"/>
                </a:lnTo>
                <a:lnTo>
                  <a:pt x="1657979" y="0"/>
                </a:lnTo>
                <a:lnTo>
                  <a:pt x="1672996" y="0"/>
                </a:lnTo>
                <a:lnTo>
                  <a:pt x="1679016" y="0"/>
                </a:lnTo>
                <a:lnTo>
                  <a:pt x="1696349" y="0"/>
                </a:lnTo>
                <a:lnTo>
                  <a:pt x="1718768" y="0"/>
                </a:lnTo>
                <a:lnTo>
                  <a:pt x="1728696" y="0"/>
                </a:lnTo>
                <a:lnTo>
                  <a:pt x="1734716" y="0"/>
                </a:lnTo>
                <a:lnTo>
                  <a:pt x="1739951" y="0"/>
                </a:lnTo>
                <a:lnTo>
                  <a:pt x="1745971" y="0"/>
                </a:lnTo>
                <a:lnTo>
                  <a:pt x="1748838" y="0"/>
                </a:lnTo>
                <a:lnTo>
                  <a:pt x="1762480" y="0"/>
                </a:lnTo>
                <a:lnTo>
                  <a:pt x="1773735" y="0"/>
                </a:lnTo>
                <a:lnTo>
                  <a:pt x="1789254" y="0"/>
                </a:lnTo>
                <a:lnTo>
                  <a:pt x="1796233" y="0"/>
                </a:lnTo>
                <a:lnTo>
                  <a:pt x="1800509" y="0"/>
                </a:lnTo>
                <a:lnTo>
                  <a:pt x="1805774" y="0"/>
                </a:lnTo>
                <a:lnTo>
                  <a:pt x="1811614" y="0"/>
                </a:lnTo>
                <a:lnTo>
                  <a:pt x="1817635" y="0"/>
                </a:lnTo>
                <a:lnTo>
                  <a:pt x="1828273" y="0"/>
                </a:lnTo>
                <a:lnTo>
                  <a:pt x="1832548" y="0"/>
                </a:lnTo>
                <a:lnTo>
                  <a:pt x="1839528" y="0"/>
                </a:lnTo>
                <a:lnTo>
                  <a:pt x="1845398" y="0"/>
                </a:lnTo>
                <a:lnTo>
                  <a:pt x="1851260" y="0"/>
                </a:lnTo>
                <a:lnTo>
                  <a:pt x="1867898" y="0"/>
                </a:lnTo>
                <a:lnTo>
                  <a:pt x="1872173" y="0"/>
                </a:lnTo>
                <a:lnTo>
                  <a:pt x="1879153" y="0"/>
                </a:lnTo>
                <a:lnTo>
                  <a:pt x="1897097" y="0"/>
                </a:lnTo>
                <a:lnTo>
                  <a:pt x="1908353" y="0"/>
                </a:lnTo>
                <a:lnTo>
                  <a:pt x="1911193" y="0"/>
                </a:lnTo>
                <a:lnTo>
                  <a:pt x="1922923" y="0"/>
                </a:lnTo>
                <a:lnTo>
                  <a:pt x="1934178" y="0"/>
                </a:lnTo>
                <a:lnTo>
                  <a:pt x="1940392" y="0"/>
                </a:lnTo>
                <a:lnTo>
                  <a:pt x="1950618" y="0"/>
                </a:lnTo>
                <a:lnTo>
                  <a:pt x="1955201" y="0"/>
                </a:lnTo>
                <a:lnTo>
                  <a:pt x="1961872" y="0"/>
                </a:lnTo>
                <a:lnTo>
                  <a:pt x="1981742" y="0"/>
                </a:lnTo>
                <a:lnTo>
                  <a:pt x="1987239" y="0"/>
                </a:lnTo>
                <a:lnTo>
                  <a:pt x="1989877" y="0"/>
                </a:lnTo>
                <a:lnTo>
                  <a:pt x="1998494" y="0"/>
                </a:lnTo>
                <a:lnTo>
                  <a:pt x="2004895" y="0"/>
                </a:lnTo>
                <a:lnTo>
                  <a:pt x="2013782" y="0"/>
                </a:lnTo>
                <a:lnTo>
                  <a:pt x="2025037" y="0"/>
                </a:lnTo>
                <a:lnTo>
                  <a:pt x="2038680" y="0"/>
                </a:lnTo>
                <a:lnTo>
                  <a:pt x="2044520" y="0"/>
                </a:lnTo>
                <a:lnTo>
                  <a:pt x="2065454" y="0"/>
                </a:lnTo>
                <a:lnTo>
                  <a:pt x="2076559" y="0"/>
                </a:lnTo>
                <a:lnTo>
                  <a:pt x="2087814" y="0"/>
                </a:lnTo>
                <a:lnTo>
                  <a:pt x="2094140" y="0"/>
                </a:lnTo>
                <a:lnTo>
                  <a:pt x="2108534" y="0"/>
                </a:lnTo>
                <a:lnTo>
                  <a:pt x="2110343" y="0"/>
                </a:lnTo>
                <a:lnTo>
                  <a:pt x="2121598" y="0"/>
                </a:lnTo>
                <a:lnTo>
                  <a:pt x="2137117" y="0"/>
                </a:lnTo>
                <a:lnTo>
                  <a:pt x="2144097" y="0"/>
                </a:lnTo>
                <a:lnTo>
                  <a:pt x="2148372" y="0"/>
                </a:lnTo>
                <a:lnTo>
                  <a:pt x="2177297" y="0"/>
                </a:lnTo>
                <a:lnTo>
                  <a:pt x="2180196" y="0"/>
                </a:lnTo>
                <a:lnTo>
                  <a:pt x="2191452" y="0"/>
                </a:lnTo>
                <a:lnTo>
                  <a:pt x="2199797" y="0"/>
                </a:lnTo>
                <a:lnTo>
                  <a:pt x="2204072" y="0"/>
                </a:lnTo>
                <a:lnTo>
                  <a:pt x="2211052" y="0"/>
                </a:lnTo>
                <a:lnTo>
                  <a:pt x="2232758" y="0"/>
                </a:lnTo>
                <a:lnTo>
                  <a:pt x="2271125" y="0"/>
                </a:lnTo>
                <a:lnTo>
                  <a:pt x="2282379" y="0"/>
                </a:lnTo>
                <a:lnTo>
                  <a:pt x="2282717" y="0"/>
                </a:lnTo>
                <a:lnTo>
                  <a:pt x="2322141" y="0"/>
                </a:lnTo>
                <a:lnTo>
                  <a:pt x="2333397" y="0"/>
                </a:lnTo>
                <a:lnTo>
                  <a:pt x="2354044" y="0"/>
                </a:lnTo>
                <a:lnTo>
                  <a:pt x="2358763" y="0"/>
                </a:lnTo>
                <a:lnTo>
                  <a:pt x="2370018" y="0"/>
                </a:lnTo>
                <a:lnTo>
                  <a:pt x="2433506" y="0"/>
                </a:lnTo>
                <a:lnTo>
                  <a:pt x="2444762" y="0"/>
                </a:lnTo>
                <a:lnTo>
                  <a:pt x="2465664" y="0"/>
                </a:lnTo>
                <a:lnTo>
                  <a:pt x="2518151" y="0"/>
                </a:lnTo>
                <a:lnTo>
                  <a:pt x="2526287" y="0"/>
                </a:lnTo>
                <a:lnTo>
                  <a:pt x="2580929" y="0"/>
                </a:lnTo>
                <a:lnTo>
                  <a:pt x="2586949" y="0"/>
                </a:lnTo>
                <a:lnTo>
                  <a:pt x="2626701" y="0"/>
                </a:lnTo>
                <a:lnTo>
                  <a:pt x="2713707" y="0"/>
                </a:lnTo>
                <a:lnTo>
                  <a:pt x="2736206" y="0"/>
                </a:lnTo>
                <a:lnTo>
                  <a:pt x="2740481" y="0"/>
                </a:lnTo>
                <a:lnTo>
                  <a:pt x="2747461" y="0"/>
                </a:lnTo>
                <a:lnTo>
                  <a:pt x="2759193" y="0"/>
                </a:lnTo>
                <a:lnTo>
                  <a:pt x="2819126" y="0"/>
                </a:lnTo>
                <a:lnTo>
                  <a:pt x="2830856" y="0"/>
                </a:lnTo>
                <a:lnTo>
                  <a:pt x="2842111" y="0"/>
                </a:lnTo>
                <a:lnTo>
                  <a:pt x="2848325" y="0"/>
                </a:lnTo>
                <a:lnTo>
                  <a:pt x="2858551" y="0"/>
                </a:lnTo>
                <a:lnTo>
                  <a:pt x="2869805" y="0"/>
                </a:lnTo>
                <a:lnTo>
                  <a:pt x="2895172" y="0"/>
                </a:lnTo>
                <a:lnTo>
                  <a:pt x="2906427" y="0"/>
                </a:lnTo>
                <a:lnTo>
                  <a:pt x="2912828" y="0"/>
                </a:lnTo>
                <a:lnTo>
                  <a:pt x="2921715" y="0"/>
                </a:lnTo>
                <a:lnTo>
                  <a:pt x="2932970" y="0"/>
                </a:lnTo>
                <a:lnTo>
                  <a:pt x="2946613" y="0"/>
                </a:lnTo>
                <a:lnTo>
                  <a:pt x="2973387" y="0"/>
                </a:lnTo>
                <a:lnTo>
                  <a:pt x="2984492" y="0"/>
                </a:lnTo>
                <a:lnTo>
                  <a:pt x="2995747" y="0"/>
                </a:lnTo>
                <a:lnTo>
                  <a:pt x="3002073" y="0"/>
                </a:lnTo>
                <a:lnTo>
                  <a:pt x="3018276" y="0"/>
                </a:lnTo>
                <a:lnTo>
                  <a:pt x="3029531" y="0"/>
                </a:lnTo>
                <a:lnTo>
                  <a:pt x="3045050" y="0"/>
                </a:lnTo>
                <a:lnTo>
                  <a:pt x="3052030" y="0"/>
                </a:lnTo>
                <a:lnTo>
                  <a:pt x="3056305" y="0"/>
                </a:lnTo>
                <a:cubicBezTo>
                  <a:pt x="3027701" y="37351"/>
                  <a:pt x="3027701" y="37351"/>
                  <a:pt x="3027701" y="37351"/>
                </a:cubicBezTo>
                <a:cubicBezTo>
                  <a:pt x="2954147" y="130726"/>
                  <a:pt x="2915329" y="226435"/>
                  <a:pt x="2856077" y="326814"/>
                </a:cubicBezTo>
                <a:cubicBezTo>
                  <a:pt x="2804998" y="413188"/>
                  <a:pt x="2684453" y="485552"/>
                  <a:pt x="2570037" y="485552"/>
                </a:cubicBezTo>
                <a:lnTo>
                  <a:pt x="2558782" y="485552"/>
                </a:lnTo>
                <a:lnTo>
                  <a:pt x="2529255" y="485552"/>
                </a:lnTo>
                <a:lnTo>
                  <a:pt x="2518000" y="485552"/>
                </a:lnTo>
                <a:lnTo>
                  <a:pt x="2494539" y="485552"/>
                </a:lnTo>
                <a:lnTo>
                  <a:pt x="2490994" y="485552"/>
                </a:lnTo>
                <a:lnTo>
                  <a:pt x="2487119" y="485552"/>
                </a:lnTo>
                <a:lnTo>
                  <a:pt x="2482248" y="485552"/>
                </a:lnTo>
                <a:lnTo>
                  <a:pt x="2419329" y="485552"/>
                </a:lnTo>
                <a:lnTo>
                  <a:pt x="2408074" y="485552"/>
                </a:lnTo>
                <a:lnTo>
                  <a:pt x="2306156" y="485552"/>
                </a:lnTo>
                <a:lnTo>
                  <a:pt x="2294903" y="485552"/>
                </a:lnTo>
                <a:lnTo>
                  <a:pt x="2261632" y="485552"/>
                </a:lnTo>
                <a:lnTo>
                  <a:pt x="2254213" y="485552"/>
                </a:lnTo>
                <a:lnTo>
                  <a:pt x="2223238" y="485552"/>
                </a:lnTo>
                <a:lnTo>
                  <a:pt x="2191593" y="485552"/>
                </a:lnTo>
                <a:lnTo>
                  <a:pt x="2189970" y="485552"/>
                </a:lnTo>
                <a:lnTo>
                  <a:pt x="2180337" y="485552"/>
                </a:lnTo>
                <a:lnTo>
                  <a:pt x="2178714" y="485552"/>
                </a:lnTo>
                <a:lnTo>
                  <a:pt x="2143356" y="485552"/>
                </a:lnTo>
                <a:lnTo>
                  <a:pt x="2132099" y="485552"/>
                </a:lnTo>
                <a:lnTo>
                  <a:pt x="2114436" y="485552"/>
                </a:lnTo>
                <a:lnTo>
                  <a:pt x="2087430" y="485552"/>
                </a:lnTo>
                <a:lnTo>
                  <a:pt x="2080787" y="485552"/>
                </a:lnTo>
                <a:lnTo>
                  <a:pt x="2076175" y="485552"/>
                </a:lnTo>
                <a:lnTo>
                  <a:pt x="2060437" y="485552"/>
                </a:lnTo>
                <a:lnTo>
                  <a:pt x="2004512" y="485552"/>
                </a:lnTo>
                <a:lnTo>
                  <a:pt x="1945839" y="485552"/>
                </a:lnTo>
                <a:lnTo>
                  <a:pt x="1891339" y="485552"/>
                </a:lnTo>
                <a:lnTo>
                  <a:pt x="1776775" y="485552"/>
                </a:lnTo>
                <a:lnTo>
                  <a:pt x="1760072" y="485552"/>
                </a:lnTo>
                <a:lnTo>
                  <a:pt x="1728537" y="485552"/>
                </a:lnTo>
                <a:lnTo>
                  <a:pt x="1725223" y="485552"/>
                </a:lnTo>
                <a:lnTo>
                  <a:pt x="1717803" y="485552"/>
                </a:lnTo>
                <a:lnTo>
                  <a:pt x="1712933" y="485552"/>
                </a:lnTo>
                <a:lnTo>
                  <a:pt x="1662104" y="485552"/>
                </a:lnTo>
                <a:lnTo>
                  <a:pt x="1653561" y="485552"/>
                </a:lnTo>
                <a:lnTo>
                  <a:pt x="1650849" y="485552"/>
                </a:lnTo>
                <a:lnTo>
                  <a:pt x="1642305" y="485552"/>
                </a:lnTo>
                <a:lnTo>
                  <a:pt x="1621322" y="485552"/>
                </a:lnTo>
                <a:lnTo>
                  <a:pt x="1610067" y="485552"/>
                </a:lnTo>
                <a:lnTo>
                  <a:pt x="1586606" y="485552"/>
                </a:lnTo>
                <a:lnTo>
                  <a:pt x="1583061" y="485552"/>
                </a:lnTo>
                <a:lnTo>
                  <a:pt x="1579186" y="485552"/>
                </a:lnTo>
                <a:lnTo>
                  <a:pt x="1578027" y="485552"/>
                </a:lnTo>
                <a:lnTo>
                  <a:pt x="1574315" y="485552"/>
                </a:lnTo>
                <a:lnTo>
                  <a:pt x="1551021" y="485552"/>
                </a:lnTo>
                <a:lnTo>
                  <a:pt x="1539766" y="485552"/>
                </a:lnTo>
                <a:lnTo>
                  <a:pt x="1511396" y="485552"/>
                </a:lnTo>
                <a:lnTo>
                  <a:pt x="1500141" y="485552"/>
                </a:lnTo>
                <a:lnTo>
                  <a:pt x="1468103" y="485552"/>
                </a:lnTo>
                <a:lnTo>
                  <a:pt x="1437013" y="485552"/>
                </a:lnTo>
                <a:lnTo>
                  <a:pt x="1425759" y="485552"/>
                </a:lnTo>
                <a:lnTo>
                  <a:pt x="1398223" y="485552"/>
                </a:lnTo>
                <a:lnTo>
                  <a:pt x="1386970" y="485552"/>
                </a:lnTo>
                <a:lnTo>
                  <a:pt x="1385905" y="485552"/>
                </a:lnTo>
                <a:lnTo>
                  <a:pt x="1354930" y="485552"/>
                </a:lnTo>
                <a:lnTo>
                  <a:pt x="1353699" y="485552"/>
                </a:lnTo>
                <a:lnTo>
                  <a:pt x="1346280" y="485552"/>
                </a:lnTo>
                <a:lnTo>
                  <a:pt x="1345122" y="485552"/>
                </a:lnTo>
                <a:lnTo>
                  <a:pt x="1321662" y="485552"/>
                </a:lnTo>
                <a:lnTo>
                  <a:pt x="1315305" y="485552"/>
                </a:lnTo>
                <a:lnTo>
                  <a:pt x="1314241" y="485552"/>
                </a:lnTo>
                <a:lnTo>
                  <a:pt x="1310406" y="485552"/>
                </a:lnTo>
                <a:lnTo>
                  <a:pt x="1302986" y="485552"/>
                </a:lnTo>
                <a:lnTo>
                  <a:pt x="1283660" y="485552"/>
                </a:lnTo>
                <a:lnTo>
                  <a:pt x="1282037" y="485552"/>
                </a:lnTo>
                <a:lnTo>
                  <a:pt x="1272404" y="485552"/>
                </a:lnTo>
                <a:lnTo>
                  <a:pt x="1270781" y="485552"/>
                </a:lnTo>
                <a:lnTo>
                  <a:pt x="1240365" y="485552"/>
                </a:lnTo>
                <a:lnTo>
                  <a:pt x="1238743" y="485552"/>
                </a:lnTo>
                <a:lnTo>
                  <a:pt x="1235423" y="485552"/>
                </a:lnTo>
                <a:lnTo>
                  <a:pt x="1235197" y="485552"/>
                </a:lnTo>
                <a:lnTo>
                  <a:pt x="1224166" y="485552"/>
                </a:lnTo>
                <a:lnTo>
                  <a:pt x="1223663" y="485552"/>
                </a:lnTo>
                <a:lnTo>
                  <a:pt x="1206503" y="485552"/>
                </a:lnTo>
                <a:lnTo>
                  <a:pt x="1192128" y="485552"/>
                </a:lnTo>
                <a:lnTo>
                  <a:pt x="1179497" y="485552"/>
                </a:lnTo>
                <a:lnTo>
                  <a:pt x="1176524" y="485552"/>
                </a:lnTo>
                <a:lnTo>
                  <a:pt x="1172854" y="485552"/>
                </a:lnTo>
                <a:lnTo>
                  <a:pt x="1168242" y="485552"/>
                </a:lnTo>
                <a:lnTo>
                  <a:pt x="1152504" y="485552"/>
                </a:lnTo>
                <a:lnTo>
                  <a:pt x="1122025" y="485552"/>
                </a:lnTo>
                <a:lnTo>
                  <a:pt x="1096579" y="485552"/>
                </a:lnTo>
                <a:lnTo>
                  <a:pt x="1050360" y="485552"/>
                </a:lnTo>
                <a:lnTo>
                  <a:pt x="1039105" y="485552"/>
                </a:lnTo>
                <a:lnTo>
                  <a:pt x="1037906" y="485552"/>
                </a:lnTo>
                <a:lnTo>
                  <a:pt x="1007459" y="485552"/>
                </a:lnTo>
                <a:lnTo>
                  <a:pt x="983406" y="485552"/>
                </a:lnTo>
                <a:lnTo>
                  <a:pt x="959222" y="485552"/>
                </a:lnTo>
                <a:lnTo>
                  <a:pt x="907933" y="485552"/>
                </a:lnTo>
                <a:lnTo>
                  <a:pt x="868842" y="485552"/>
                </a:lnTo>
                <a:lnTo>
                  <a:pt x="852139" y="485552"/>
                </a:lnTo>
                <a:lnTo>
                  <a:pt x="820604" y="485552"/>
                </a:lnTo>
                <a:lnTo>
                  <a:pt x="817290" y="485552"/>
                </a:lnTo>
                <a:lnTo>
                  <a:pt x="809870" y="485552"/>
                </a:lnTo>
                <a:lnTo>
                  <a:pt x="805000" y="485552"/>
                </a:lnTo>
                <a:lnTo>
                  <a:pt x="745628" y="485552"/>
                </a:lnTo>
                <a:lnTo>
                  <a:pt x="734372" y="485552"/>
                </a:lnTo>
                <a:lnTo>
                  <a:pt x="670094" y="485552"/>
                </a:lnTo>
                <a:lnTo>
                  <a:pt x="643088" y="485552"/>
                </a:lnTo>
                <a:lnTo>
                  <a:pt x="631833" y="485552"/>
                </a:lnTo>
                <a:lnTo>
                  <a:pt x="560170" y="485552"/>
                </a:lnTo>
                <a:lnTo>
                  <a:pt x="529080" y="485552"/>
                </a:lnTo>
                <a:lnTo>
                  <a:pt x="517826" y="485552"/>
                </a:lnTo>
                <a:lnTo>
                  <a:pt x="477972" y="485552"/>
                </a:lnTo>
                <a:lnTo>
                  <a:pt x="446997" y="485552"/>
                </a:lnTo>
                <a:lnTo>
                  <a:pt x="437189" y="485552"/>
                </a:lnTo>
                <a:lnTo>
                  <a:pt x="413729" y="485552"/>
                </a:lnTo>
                <a:lnTo>
                  <a:pt x="406308" y="485552"/>
                </a:lnTo>
                <a:lnTo>
                  <a:pt x="402473" y="485552"/>
                </a:lnTo>
                <a:lnTo>
                  <a:pt x="395053" y="485552"/>
                </a:lnTo>
                <a:lnTo>
                  <a:pt x="332432" y="485552"/>
                </a:lnTo>
                <a:lnTo>
                  <a:pt x="330810" y="485552"/>
                </a:lnTo>
                <a:lnTo>
                  <a:pt x="327264" y="485552"/>
                </a:lnTo>
                <a:lnTo>
                  <a:pt x="315730" y="485552"/>
                </a:lnTo>
                <a:lnTo>
                  <a:pt x="284195" y="485552"/>
                </a:lnTo>
                <a:lnTo>
                  <a:pt x="268591" y="485552"/>
                </a:lnTo>
                <a:lnTo>
                  <a:pt x="214092" y="485552"/>
                </a:lnTo>
                <a:lnTo>
                  <a:pt x="142427" y="485552"/>
                </a:lnTo>
                <a:lnTo>
                  <a:pt x="131172" y="485552"/>
                </a:lnTo>
                <a:lnTo>
                  <a:pt x="99526" y="485552"/>
                </a:lnTo>
                <a:lnTo>
                  <a:pt x="51289" y="485552"/>
                </a:lnTo>
                <a:lnTo>
                  <a:pt x="0" y="485552"/>
                </a:lnTo>
                <a:close/>
              </a:path>
            </a:pathLst>
          </a:custGeom>
          <a:solidFill>
            <a:srgbClr val="5026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defTabSz="609585"/>
            <a:r>
              <a:rPr lang="zh-CN" altLang="en-US" sz="16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疾病基本情况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E45BC66-9A50-56D2-3501-A9D9FBDE1475}"/>
              </a:ext>
            </a:extLst>
          </p:cNvPr>
          <p:cNvSpPr txBox="1"/>
          <p:nvPr/>
        </p:nvSpPr>
        <p:spPr>
          <a:xfrm>
            <a:off x="513266" y="2057597"/>
            <a:ext cx="3973185" cy="3932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PTCL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是一种起源于胸腺后成熟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T/NK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细胞的恶性肿瘤，属于非霍奇金性淋巴瘤。该疾病发病机制复杂，异质性强，</a:t>
            </a:r>
            <a:r>
              <a:rPr lang="zh-CN" altLang="en-US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恶化程度高，预后差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在欧美国家约占非霍奇金淋巴瘤的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10-15%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左右，而我国为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21.4%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左右。发病率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1.5/10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万，中国一年新发患者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16,000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人，属于</a:t>
            </a:r>
            <a:r>
              <a:rPr lang="zh-CN" altLang="en-US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罕见肿瘤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PTCL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患者一线治疗主要是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CHOP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方案为基础的四联化疗，</a:t>
            </a:r>
            <a:r>
              <a:rPr lang="zh-CN" altLang="en-US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治疗效果不佳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，容易复发。复发难治性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PTCL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生存预后差：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年生存率约为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23%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zh-CN" altLang="en-US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目前国内缺乏针对性治疗药物，现有治疗方案均不理想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6FAD552B-145E-639D-1E1A-D9950C5F51B9}"/>
              </a:ext>
            </a:extLst>
          </p:cNvPr>
          <p:cNvSpPr txBox="1"/>
          <p:nvPr/>
        </p:nvSpPr>
        <p:spPr>
          <a:xfrm>
            <a:off x="5919616" y="6351698"/>
            <a:ext cx="6096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9. </a:t>
            </a:r>
            <a:r>
              <a:rPr lang="en-US" altLang="zh-CN" sz="800" b="0" i="0" dirty="0">
                <a:solidFill>
                  <a:schemeClr val="bg1"/>
                </a:solidFill>
                <a:effectLst/>
                <a:latin typeface="system-ui"/>
              </a:rPr>
              <a:t>James O. Armitage . The aggressive peripheral T-cell lymphomas: 2017, Am J </a:t>
            </a:r>
            <a:r>
              <a:rPr lang="en-US" altLang="zh-CN" sz="800" b="0" i="0" dirty="0" err="1">
                <a:solidFill>
                  <a:schemeClr val="bg1"/>
                </a:solidFill>
                <a:effectLst/>
                <a:latin typeface="system-ui"/>
              </a:rPr>
              <a:t>Hematol</a:t>
            </a:r>
            <a:r>
              <a:rPr lang="en-US" altLang="zh-CN" sz="800" b="0" i="0" dirty="0">
                <a:solidFill>
                  <a:schemeClr val="bg1"/>
                </a:solidFill>
                <a:effectLst/>
                <a:latin typeface="system-ui"/>
              </a:rPr>
              <a:t>. 2017;92:706–715.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B1819C62-085C-F5D7-9B65-BA21C23C19C0}"/>
              </a:ext>
            </a:extLst>
          </p:cNvPr>
          <p:cNvSpPr txBox="1"/>
          <p:nvPr/>
        </p:nvSpPr>
        <p:spPr>
          <a:xfrm>
            <a:off x="0" y="6351698"/>
            <a:ext cx="80336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altLang="zh-CN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Bellei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 M, et al. </a:t>
            </a:r>
            <a:r>
              <a:rPr kumimoji="0" lang="en-US" altLang="zh-CN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Haematologica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. 2018;103:1191-1197.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Nat Rev Cancer. 2020 Jun;20(6):323-342.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altLang="zh-CN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Alaggio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kumimoji="0" lang="en-US" altLang="zh-CN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R,et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 al. Leukemia, 2022, 36</a:t>
            </a:r>
            <a:r>
              <a:rPr kumimoji="0" lang="zh-CN" altLang="en-US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（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7</a:t>
            </a:r>
            <a:r>
              <a:rPr kumimoji="0" lang="zh-CN" altLang="en-US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）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:1720⁃1748.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da-DK" altLang="zh-CN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Ruan J, et al. Blood. 2023 May 4;141(18):2194-2205. </a:t>
            </a:r>
          </a:p>
        </p:txBody>
      </p:sp>
      <p:graphicFrame>
        <p:nvGraphicFramePr>
          <p:cNvPr id="21" name="表格 4">
            <a:extLst>
              <a:ext uri="{FF2B5EF4-FFF2-40B4-BE49-F238E27FC236}">
                <a16:creationId xmlns:a16="http://schemas.microsoft.com/office/drawing/2014/main" id="{49FA6B10-F338-A402-C71D-E07B97AEDE3E}"/>
              </a:ext>
            </a:extLst>
          </p:cNvPr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55180662"/>
              </p:ext>
            </p:extLst>
          </p:nvPr>
        </p:nvGraphicFramePr>
        <p:xfrm>
          <a:off x="5002860" y="1596954"/>
          <a:ext cx="6460830" cy="4374192"/>
        </p:xfrm>
        <a:graphic>
          <a:graphicData uri="http://schemas.openxmlformats.org/drawingml/2006/table">
            <a:tbl>
              <a:tblPr firstRow="1" bandRow="1"/>
              <a:tblGrid>
                <a:gridCol w="1712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2481">
                  <a:extLst>
                    <a:ext uri="{9D8B030D-6E8A-4147-A177-3AD203B41FA5}">
                      <a16:colId xmlns:a16="http://schemas.microsoft.com/office/drawing/2014/main" val="1679739262"/>
                    </a:ext>
                  </a:extLst>
                </a:gridCol>
                <a:gridCol w="1427230">
                  <a:extLst>
                    <a:ext uri="{9D8B030D-6E8A-4147-A177-3AD203B41FA5}">
                      <a16:colId xmlns:a16="http://schemas.microsoft.com/office/drawing/2014/main" val="3823577011"/>
                    </a:ext>
                  </a:extLst>
                </a:gridCol>
              </a:tblGrid>
              <a:tr h="3181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l"/>
                      <a:r>
                        <a:rPr kumimoji="0" lang="zh-CN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通用名</a:t>
                      </a:r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r>
                        <a:rPr kumimoji="0" lang="zh-CN" altLang="en-US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427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普拉曲沙注射液</a:t>
                      </a:r>
                      <a:endParaRPr kumimoji="0" lang="zh-CN" altLang="en-US" sz="1600" b="1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5427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全球首个获批国家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时间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美国，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2009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年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2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l"/>
                      <a:r>
                        <a:rPr kumimoji="0" lang="zh-CN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注册规格</a:t>
                      </a:r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marL="0" lvl="1"/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1ml:20mg/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瓶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盒</a:t>
                      </a:r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中国大陆上市时间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2020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年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8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月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198">
                <a:tc>
                  <a:txBody>
                    <a:bodyPr/>
                    <a:lstStyle/>
                    <a:p>
                      <a:pPr algn="l"/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注册分类</a:t>
                      </a:r>
                      <a:endParaRPr kumimoji="0" lang="zh-CN" altLang="zh-CN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charset="0"/>
                      </a:endParaRPr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/>
                      <a:r>
                        <a:rPr kumimoji="0" lang="en-US" altLang="zh-CN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427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5.1</a:t>
                      </a:r>
                      <a:endParaRPr kumimoji="0" lang="zh-CN" altLang="en-US" sz="1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5427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itchFamily="2" charset="-122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是否为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OTC</a:t>
                      </a:r>
                      <a:endParaRPr kumimoji="0" lang="zh-CN" alt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itchFamily="2" charset="-122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否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157901"/>
                  </a:ext>
                </a:extLst>
              </a:tr>
              <a:tr h="594672">
                <a:tc>
                  <a:txBody>
                    <a:bodyPr/>
                    <a:lstStyle/>
                    <a:p>
                      <a:pPr algn="l"/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目前大陆地区同通用名药品的上市情况</a:t>
                      </a:r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427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独家</a:t>
                      </a:r>
                      <a:endParaRPr kumimoji="0" sz="1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5427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itchFamily="2" charset="-122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336188"/>
                  </a:ext>
                </a:extLst>
              </a:tr>
              <a:tr h="491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l"/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适应症</a:t>
                      </a:r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marL="0" marR="0" lvl="1" indent="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本品用于治疗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复发性或难治性外周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T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细胞淋巴瘤（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R/R PTCL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）成人患者。</a:t>
                      </a:r>
                      <a:endParaRPr kumimoji="0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itchFamily="2" charset="-122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25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l"/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用法用量</a:t>
                      </a:r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推荐剂量为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30 mg/m</a:t>
                      </a:r>
                      <a:r>
                        <a:rPr kumimoji="0" lang="en-US" altLang="zh-CN" sz="1400" b="0" i="0" u="none" strike="noStrike" kern="0" cap="none" spc="0" normalizeH="0" baseline="3000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2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，在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3-5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分钟内经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0.9%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氯化钠注射液静脉输液管侧口进行静脉推注，每周一次，连续给药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6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周，停药一周，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7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itchFamily="2" charset="-122"/>
                        </a:rPr>
                        <a:t>周为一个疗程，直至出现疾病进展或不可接受的毒性。</a:t>
                      </a:r>
                      <a:endParaRPr kumimoji="0" lang="en-US" altLang="zh-CN" sz="1400" b="0" i="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itchFamily="2" charset="-122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1031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endParaRPr dirty="0"/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r>
                        <a:rPr lang="zh-CN" altLang="en-US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患者应在普拉曲沙首次给药之前</a:t>
                      </a:r>
                      <a:r>
                        <a:rPr lang="en-US" altLang="zh-CN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天开始服用叶酸， 每日一次，每次</a:t>
                      </a:r>
                      <a:r>
                        <a:rPr lang="en-US" altLang="zh-CN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1.0-1.25 mg</a:t>
                      </a:r>
                      <a:r>
                        <a:rPr lang="zh-CN" altLang="en-US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。整个治疗期间应持续补充叶酸，直至普拉曲沙末次给药</a:t>
                      </a:r>
                      <a:r>
                        <a:rPr lang="en-US" altLang="zh-CN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</a:t>
                      </a:r>
                      <a:r>
                        <a:rPr lang="zh-CN" altLang="en-US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天后结束；维生素</a:t>
                      </a:r>
                      <a:r>
                        <a:rPr lang="en-US" altLang="zh-CN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B12</a:t>
                      </a:r>
                      <a:r>
                        <a:rPr lang="zh-CN" altLang="en-US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：患者应在普拉曲沙首次给药之前</a:t>
                      </a:r>
                      <a:r>
                        <a:rPr lang="en-US" altLang="zh-CN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周之内，接受一次维生素</a:t>
                      </a:r>
                      <a:r>
                        <a:rPr lang="en-US" altLang="zh-CN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B12</a:t>
                      </a:r>
                      <a:r>
                        <a:rPr lang="zh-CN" altLang="en-US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 mg</a:t>
                      </a:r>
                      <a:r>
                        <a:rPr lang="zh-CN" altLang="en-US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）肌肉注射，之后为每</a:t>
                      </a:r>
                      <a:r>
                        <a:rPr lang="en-US" altLang="zh-CN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8-10</a:t>
                      </a:r>
                      <a:r>
                        <a:rPr lang="zh-CN" altLang="en-US" sz="1400" b="0" u="none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周一次。</a:t>
                      </a:r>
                    </a:p>
                  </a:txBody>
                  <a:tcPr marL="45720" marR="4572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65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>
            <a:extLst>
              <a:ext uri="{FF2B5EF4-FFF2-40B4-BE49-F238E27FC236}">
                <a16:creationId xmlns:a16="http://schemas.microsoft.com/office/drawing/2014/main" id="{8C293D9E-9860-5CAE-93AE-A0D033EEF3E8}"/>
              </a:ext>
            </a:extLst>
          </p:cNvPr>
          <p:cNvSpPr/>
          <p:nvPr/>
        </p:nvSpPr>
        <p:spPr>
          <a:xfrm>
            <a:off x="6250162" y="1313574"/>
            <a:ext cx="5049897" cy="465376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54275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074CC0C2-64B4-BDAA-07B0-B33A7131C35B}"/>
              </a:ext>
            </a:extLst>
          </p:cNvPr>
          <p:cNvSpPr/>
          <p:nvPr/>
        </p:nvSpPr>
        <p:spPr>
          <a:xfrm>
            <a:off x="0" y="0"/>
            <a:ext cx="2051958" cy="491456"/>
          </a:xfrm>
          <a:prstGeom prst="roundRect">
            <a:avLst>
              <a:gd name="adj" fmla="val 0"/>
            </a:avLst>
          </a:pr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参照药品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标题 2">
            <a:extLst>
              <a:ext uri="{FF2B5EF4-FFF2-40B4-BE49-F238E27FC236}">
                <a16:creationId xmlns:a16="http://schemas.microsoft.com/office/drawing/2014/main" id="{EBA29CE2-0C68-BB5E-46EE-2CE7BB5AC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513" y="501322"/>
            <a:ext cx="11307673" cy="824300"/>
          </a:xfrm>
        </p:spPr>
        <p:txBody>
          <a:bodyPr vert="horz" anchor="t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参照药品为西达本胺片，对比西达本胺片，普拉曲沙注射液有更好的临床疗效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1DEB932A-2E8E-70C4-A1B5-7BF976B00160}"/>
              </a:ext>
            </a:extLst>
          </p:cNvPr>
          <p:cNvGrpSpPr/>
          <p:nvPr/>
        </p:nvGrpSpPr>
        <p:grpSpPr>
          <a:xfrm>
            <a:off x="595506" y="1335488"/>
            <a:ext cx="5134577" cy="4862523"/>
            <a:chOff x="452388" y="1391061"/>
            <a:chExt cx="5134577" cy="4862523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FFCB7A31-A887-8BB4-FEF8-B0C23DD3BAD3}"/>
                </a:ext>
              </a:extLst>
            </p:cNvPr>
            <p:cNvGrpSpPr/>
            <p:nvPr/>
          </p:nvGrpSpPr>
          <p:grpSpPr>
            <a:xfrm>
              <a:off x="462013" y="1391061"/>
              <a:ext cx="5024387" cy="493568"/>
              <a:chOff x="1356014" y="3355441"/>
              <a:chExt cx="8427027" cy="493568"/>
            </a:xfrm>
          </p:grpSpPr>
          <p:sp>
            <p:nvSpPr>
              <p:cNvPr id="29" name="矩形 28">
                <a:extLst>
                  <a:ext uri="{FF2B5EF4-FFF2-40B4-BE49-F238E27FC236}">
                    <a16:creationId xmlns:a16="http://schemas.microsoft.com/office/drawing/2014/main" id="{53C66C20-BD17-A0AE-68F7-D4255E81B328}"/>
                  </a:ext>
                </a:extLst>
              </p:cNvPr>
              <p:cNvSpPr/>
              <p:nvPr/>
            </p:nvSpPr>
            <p:spPr>
              <a:xfrm>
                <a:off x="1356014" y="3355441"/>
                <a:ext cx="2857500" cy="493568"/>
              </a:xfrm>
              <a:prstGeom prst="rect">
                <a:avLst/>
              </a:prstGeom>
              <a:solidFill>
                <a:srgbClr val="5427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通用名</a:t>
                </a:r>
              </a:p>
            </p:txBody>
          </p:sp>
          <p:cxnSp>
            <p:nvCxnSpPr>
              <p:cNvPr id="30" name="直接连接符 29">
                <a:extLst>
                  <a:ext uri="{FF2B5EF4-FFF2-40B4-BE49-F238E27FC236}">
                    <a16:creationId xmlns:a16="http://schemas.microsoft.com/office/drawing/2014/main" id="{BFD93FEB-E118-E377-7E7D-43C483610A7F}"/>
                  </a:ext>
                </a:extLst>
              </p:cNvPr>
              <p:cNvCxnSpPr/>
              <p:nvPr/>
            </p:nvCxnSpPr>
            <p:spPr>
              <a:xfrm>
                <a:off x="4078432" y="3837189"/>
                <a:ext cx="57046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文本框 30">
                <a:extLst>
                  <a:ext uri="{FF2B5EF4-FFF2-40B4-BE49-F238E27FC236}">
                    <a16:creationId xmlns:a16="http://schemas.microsoft.com/office/drawing/2014/main" id="{DACDCEC3-3F99-3741-1FE2-19882F699215}"/>
                  </a:ext>
                </a:extLst>
              </p:cNvPr>
              <p:cNvSpPr txBox="1"/>
              <p:nvPr/>
            </p:nvSpPr>
            <p:spPr>
              <a:xfrm>
                <a:off x="4569402" y="3412389"/>
                <a:ext cx="47330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西达本胺片</a:t>
                </a:r>
              </a:p>
            </p:txBody>
          </p:sp>
        </p:grpSp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id="{D7D7F22F-4D17-97C9-8669-6E7B3DBA78CE}"/>
                </a:ext>
              </a:extLst>
            </p:cNvPr>
            <p:cNvGrpSpPr/>
            <p:nvPr/>
          </p:nvGrpSpPr>
          <p:grpSpPr>
            <a:xfrm>
              <a:off x="462013" y="2019248"/>
              <a:ext cx="5024387" cy="493568"/>
              <a:chOff x="1356014" y="4087250"/>
              <a:chExt cx="8427027" cy="493568"/>
            </a:xfrm>
          </p:grpSpPr>
          <p:sp>
            <p:nvSpPr>
              <p:cNvPr id="33" name="矩形 32">
                <a:extLst>
                  <a:ext uri="{FF2B5EF4-FFF2-40B4-BE49-F238E27FC236}">
                    <a16:creationId xmlns:a16="http://schemas.microsoft.com/office/drawing/2014/main" id="{336F7B9F-923B-1FAE-C479-BFDD90471258}"/>
                  </a:ext>
                </a:extLst>
              </p:cNvPr>
              <p:cNvSpPr/>
              <p:nvPr/>
            </p:nvSpPr>
            <p:spPr>
              <a:xfrm>
                <a:off x="1356014" y="4087250"/>
                <a:ext cx="2857500" cy="493568"/>
              </a:xfrm>
              <a:prstGeom prst="rect">
                <a:avLst/>
              </a:prstGeom>
              <a:solidFill>
                <a:srgbClr val="5427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规格</a:t>
                </a:r>
              </a:p>
            </p:txBody>
          </p:sp>
          <p:cxnSp>
            <p:nvCxnSpPr>
              <p:cNvPr id="34" name="直接连接符 33">
                <a:extLst>
                  <a:ext uri="{FF2B5EF4-FFF2-40B4-BE49-F238E27FC236}">
                    <a16:creationId xmlns:a16="http://schemas.microsoft.com/office/drawing/2014/main" id="{1A9F9690-F820-DAC1-CCA5-F436D7D7CE6D}"/>
                  </a:ext>
                </a:extLst>
              </p:cNvPr>
              <p:cNvCxnSpPr/>
              <p:nvPr/>
            </p:nvCxnSpPr>
            <p:spPr>
              <a:xfrm>
                <a:off x="4078432" y="4575624"/>
                <a:ext cx="57046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文本框 34">
                <a:extLst>
                  <a:ext uri="{FF2B5EF4-FFF2-40B4-BE49-F238E27FC236}">
                    <a16:creationId xmlns:a16="http://schemas.microsoft.com/office/drawing/2014/main" id="{4FF45938-A51F-A505-5821-837BAEAA5E66}"/>
                  </a:ext>
                </a:extLst>
              </p:cNvPr>
              <p:cNvSpPr txBox="1"/>
              <p:nvPr/>
            </p:nvSpPr>
            <p:spPr>
              <a:xfrm>
                <a:off x="4569402" y="4144198"/>
                <a:ext cx="47330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5mg/</a:t>
                </a: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片</a:t>
                </a:r>
              </a:p>
            </p:txBody>
          </p:sp>
        </p:grpSp>
        <p:grpSp>
          <p:nvGrpSpPr>
            <p:cNvPr id="36" name="组合 35">
              <a:extLst>
                <a:ext uri="{FF2B5EF4-FFF2-40B4-BE49-F238E27FC236}">
                  <a16:creationId xmlns:a16="http://schemas.microsoft.com/office/drawing/2014/main" id="{59145CCE-F943-06C7-4549-4A451519F320}"/>
                </a:ext>
              </a:extLst>
            </p:cNvPr>
            <p:cNvGrpSpPr/>
            <p:nvPr/>
          </p:nvGrpSpPr>
          <p:grpSpPr>
            <a:xfrm>
              <a:off x="462013" y="2689135"/>
              <a:ext cx="5024387" cy="493568"/>
              <a:chOff x="1356014" y="4087250"/>
              <a:chExt cx="8427027" cy="493568"/>
            </a:xfrm>
          </p:grpSpPr>
          <p:sp>
            <p:nvSpPr>
              <p:cNvPr id="37" name="矩形 36">
                <a:extLst>
                  <a:ext uri="{FF2B5EF4-FFF2-40B4-BE49-F238E27FC236}">
                    <a16:creationId xmlns:a16="http://schemas.microsoft.com/office/drawing/2014/main" id="{E1B7315C-CE61-7386-441A-88C2ED5CC8E9}"/>
                  </a:ext>
                </a:extLst>
              </p:cNvPr>
              <p:cNvSpPr/>
              <p:nvPr/>
            </p:nvSpPr>
            <p:spPr>
              <a:xfrm>
                <a:off x="1356014" y="4087250"/>
                <a:ext cx="2857500" cy="493568"/>
              </a:xfrm>
              <a:prstGeom prst="rect">
                <a:avLst/>
              </a:prstGeom>
              <a:solidFill>
                <a:srgbClr val="5427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进入医保时间</a:t>
                </a:r>
              </a:p>
            </p:txBody>
          </p:sp>
          <p:cxnSp>
            <p:nvCxnSpPr>
              <p:cNvPr id="38" name="直接连接符 37">
                <a:extLst>
                  <a:ext uri="{FF2B5EF4-FFF2-40B4-BE49-F238E27FC236}">
                    <a16:creationId xmlns:a16="http://schemas.microsoft.com/office/drawing/2014/main" id="{D1E3064C-CE17-D833-05D0-5E0D662175BD}"/>
                  </a:ext>
                </a:extLst>
              </p:cNvPr>
              <p:cNvCxnSpPr/>
              <p:nvPr/>
            </p:nvCxnSpPr>
            <p:spPr>
              <a:xfrm>
                <a:off x="4078432" y="4575624"/>
                <a:ext cx="57046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文本框 38">
                <a:extLst>
                  <a:ext uri="{FF2B5EF4-FFF2-40B4-BE49-F238E27FC236}">
                    <a16:creationId xmlns:a16="http://schemas.microsoft.com/office/drawing/2014/main" id="{A9344160-49E5-CF1F-867A-A9892833138D}"/>
                  </a:ext>
                </a:extLst>
              </p:cNvPr>
              <p:cNvSpPr txBox="1"/>
              <p:nvPr/>
            </p:nvSpPr>
            <p:spPr>
              <a:xfrm>
                <a:off x="4569402" y="4144198"/>
                <a:ext cx="47330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2021</a:t>
                </a: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年</a:t>
                </a:r>
              </a:p>
            </p:txBody>
          </p:sp>
        </p:grpSp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id="{812DDEC5-D9C6-0187-0248-ACEFA2552645}"/>
                </a:ext>
              </a:extLst>
            </p:cNvPr>
            <p:cNvGrpSpPr/>
            <p:nvPr/>
          </p:nvGrpSpPr>
          <p:grpSpPr>
            <a:xfrm>
              <a:off x="462013" y="4019292"/>
              <a:ext cx="5024387" cy="493568"/>
              <a:chOff x="1356014" y="4087250"/>
              <a:chExt cx="8427027" cy="493568"/>
            </a:xfrm>
          </p:grpSpPr>
          <p:sp>
            <p:nvSpPr>
              <p:cNvPr id="41" name="矩形 40">
                <a:extLst>
                  <a:ext uri="{FF2B5EF4-FFF2-40B4-BE49-F238E27FC236}">
                    <a16:creationId xmlns:a16="http://schemas.microsoft.com/office/drawing/2014/main" id="{39E08A3E-FCF7-3428-10FA-B7136316C2BF}"/>
                  </a:ext>
                </a:extLst>
              </p:cNvPr>
              <p:cNvSpPr/>
              <p:nvPr/>
            </p:nvSpPr>
            <p:spPr>
              <a:xfrm>
                <a:off x="1356014" y="4087250"/>
                <a:ext cx="2857500" cy="493568"/>
              </a:xfrm>
              <a:prstGeom prst="rect">
                <a:avLst/>
              </a:prstGeom>
              <a:solidFill>
                <a:srgbClr val="5427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年度费用</a:t>
                </a:r>
              </a:p>
            </p:txBody>
          </p:sp>
          <p:cxnSp>
            <p:nvCxnSpPr>
              <p:cNvPr id="42" name="直接连接符 41">
                <a:extLst>
                  <a:ext uri="{FF2B5EF4-FFF2-40B4-BE49-F238E27FC236}">
                    <a16:creationId xmlns:a16="http://schemas.microsoft.com/office/drawing/2014/main" id="{4261061B-F495-A14C-A00A-CFD71DF7BC85}"/>
                  </a:ext>
                </a:extLst>
              </p:cNvPr>
              <p:cNvCxnSpPr/>
              <p:nvPr/>
            </p:nvCxnSpPr>
            <p:spPr>
              <a:xfrm>
                <a:off x="4078432" y="4575624"/>
                <a:ext cx="57046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文本框 42">
                <a:extLst>
                  <a:ext uri="{FF2B5EF4-FFF2-40B4-BE49-F238E27FC236}">
                    <a16:creationId xmlns:a16="http://schemas.microsoft.com/office/drawing/2014/main" id="{9BBDD9E0-E187-BFA0-BB55-55DCC1C1CD48}"/>
                  </a:ext>
                </a:extLst>
              </p:cNvPr>
              <p:cNvSpPr txBox="1"/>
              <p:nvPr/>
            </p:nvSpPr>
            <p:spPr>
              <a:xfrm>
                <a:off x="4569402" y="4163955"/>
                <a:ext cx="47330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201,190.08</a:t>
                </a: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元</a:t>
                </a:r>
              </a:p>
            </p:txBody>
          </p:sp>
        </p:grpSp>
        <p:grpSp>
          <p:nvGrpSpPr>
            <p:cNvPr id="44" name="组合 43">
              <a:extLst>
                <a:ext uri="{FF2B5EF4-FFF2-40B4-BE49-F238E27FC236}">
                  <a16:creationId xmlns:a16="http://schemas.microsoft.com/office/drawing/2014/main" id="{016623FF-0138-1CF9-34F4-201163E54650}"/>
                </a:ext>
              </a:extLst>
            </p:cNvPr>
            <p:cNvGrpSpPr/>
            <p:nvPr/>
          </p:nvGrpSpPr>
          <p:grpSpPr>
            <a:xfrm>
              <a:off x="452388" y="4626285"/>
              <a:ext cx="5134577" cy="1627299"/>
              <a:chOff x="1356014" y="4063523"/>
              <a:chExt cx="8611840" cy="1040898"/>
            </a:xfrm>
          </p:grpSpPr>
          <p:sp>
            <p:nvSpPr>
              <p:cNvPr id="45" name="矩形 44">
                <a:extLst>
                  <a:ext uri="{FF2B5EF4-FFF2-40B4-BE49-F238E27FC236}">
                    <a16:creationId xmlns:a16="http://schemas.microsoft.com/office/drawing/2014/main" id="{3EE003E2-3B2F-5B87-17CD-6B957E17F10A}"/>
                  </a:ext>
                </a:extLst>
              </p:cNvPr>
              <p:cNvSpPr/>
              <p:nvPr/>
            </p:nvSpPr>
            <p:spPr>
              <a:xfrm>
                <a:off x="1356014" y="4087250"/>
                <a:ext cx="2857500" cy="855034"/>
              </a:xfrm>
              <a:prstGeom prst="rect">
                <a:avLst/>
              </a:prstGeom>
              <a:solidFill>
                <a:srgbClr val="5427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参照药品选择理由</a:t>
                </a:r>
              </a:p>
            </p:txBody>
          </p:sp>
          <p:cxnSp>
            <p:nvCxnSpPr>
              <p:cNvPr id="46" name="直接连接符 45">
                <a:extLst>
                  <a:ext uri="{FF2B5EF4-FFF2-40B4-BE49-F238E27FC236}">
                    <a16:creationId xmlns:a16="http://schemas.microsoft.com/office/drawing/2014/main" id="{8A0B11B7-D445-4979-CA7B-C8BED9EBC101}"/>
                  </a:ext>
                </a:extLst>
              </p:cNvPr>
              <p:cNvCxnSpPr/>
              <p:nvPr/>
            </p:nvCxnSpPr>
            <p:spPr>
              <a:xfrm>
                <a:off x="4078432" y="4929032"/>
                <a:ext cx="57046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文本框 46">
                <a:extLst>
                  <a:ext uri="{FF2B5EF4-FFF2-40B4-BE49-F238E27FC236}">
                    <a16:creationId xmlns:a16="http://schemas.microsoft.com/office/drawing/2014/main" id="{9DC0313A-111D-6486-F591-8918487E1F27}"/>
                  </a:ext>
                </a:extLst>
              </p:cNvPr>
              <p:cNvSpPr txBox="1"/>
              <p:nvPr/>
            </p:nvSpPr>
            <p:spPr>
              <a:xfrm>
                <a:off x="4564206" y="4063523"/>
                <a:ext cx="5403648" cy="1040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lvl="0" indent="-342900">
                  <a:lnSpc>
                    <a:spcPct val="150000"/>
                  </a:lnSpc>
                  <a:buAutoNum type="arabicPeriod"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西达本胺为医保目录内药品；</a:t>
                </a:r>
                <a:endPara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marL="342900" lvl="0" indent="-342900">
                  <a:lnSpc>
                    <a:spcPct val="150000"/>
                  </a:lnSpc>
                  <a:buAutoNum type="arabicPeriod"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适应症相同；</a:t>
                </a:r>
                <a:endPara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marL="342900" lvl="0" indent="-342900">
                  <a:lnSpc>
                    <a:spcPct val="150000"/>
                  </a:lnSpc>
                  <a:buAutoNum type="arabicPeriod"/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中国</a:t>
                </a:r>
                <a:r>
                  <a:rPr lang="en-US" altLang="zh-CN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CSCO</a:t>
                </a: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指南</a:t>
                </a:r>
                <a:r>
                  <a:rPr lang="en-US" altLang="zh-CN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I</a:t>
                </a: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级</a:t>
                </a:r>
                <a:r>
                  <a:rPr lang="en-US" altLang="zh-CN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1A</a:t>
                </a: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类推荐；</a:t>
                </a:r>
                <a:endParaRPr lang="en-US" altLang="zh-CN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marL="342900" lvl="0" indent="-342900">
                  <a:lnSpc>
                    <a:spcPct val="150000"/>
                  </a:lnSpc>
                  <a:buAutoNum type="arabicPeriod"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临床应用最广泛</a:t>
                </a:r>
              </a:p>
            </p:txBody>
          </p:sp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6CE68FF8-EC1B-254A-BEBA-680DBDC35C06}"/>
                </a:ext>
              </a:extLst>
            </p:cNvPr>
            <p:cNvGrpSpPr/>
            <p:nvPr/>
          </p:nvGrpSpPr>
          <p:grpSpPr>
            <a:xfrm>
              <a:off x="462013" y="3364215"/>
              <a:ext cx="5024387" cy="493568"/>
              <a:chOff x="1356014" y="4087250"/>
              <a:chExt cx="8427027" cy="493568"/>
            </a:xfrm>
          </p:grpSpPr>
          <p:sp>
            <p:nvSpPr>
              <p:cNvPr id="49" name="矩形 48">
                <a:extLst>
                  <a:ext uri="{FF2B5EF4-FFF2-40B4-BE49-F238E27FC236}">
                    <a16:creationId xmlns:a16="http://schemas.microsoft.com/office/drawing/2014/main" id="{A7144800-28B0-8ED1-7095-A7F01003FEAB}"/>
                  </a:ext>
                </a:extLst>
              </p:cNvPr>
              <p:cNvSpPr/>
              <p:nvPr/>
            </p:nvSpPr>
            <p:spPr>
              <a:xfrm>
                <a:off x="1356014" y="4087250"/>
                <a:ext cx="2857500" cy="493568"/>
              </a:xfrm>
              <a:prstGeom prst="rect">
                <a:avLst/>
              </a:prstGeom>
              <a:solidFill>
                <a:srgbClr val="5427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医保支付价格</a:t>
                </a:r>
              </a:p>
            </p:txBody>
          </p:sp>
          <p:cxnSp>
            <p:nvCxnSpPr>
              <p:cNvPr id="50" name="直接连接符 49">
                <a:extLst>
                  <a:ext uri="{FF2B5EF4-FFF2-40B4-BE49-F238E27FC236}">
                    <a16:creationId xmlns:a16="http://schemas.microsoft.com/office/drawing/2014/main" id="{B24E91E8-A6BD-B8B4-A6EE-9F7BB36F7635}"/>
                  </a:ext>
                </a:extLst>
              </p:cNvPr>
              <p:cNvCxnSpPr/>
              <p:nvPr/>
            </p:nvCxnSpPr>
            <p:spPr>
              <a:xfrm>
                <a:off x="4078432" y="4575624"/>
                <a:ext cx="57046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文本框 50">
                <a:extLst>
                  <a:ext uri="{FF2B5EF4-FFF2-40B4-BE49-F238E27FC236}">
                    <a16:creationId xmlns:a16="http://schemas.microsoft.com/office/drawing/2014/main" id="{EB8B4EEA-2013-E4DF-1571-13C03F1EF2AD}"/>
                  </a:ext>
                </a:extLst>
              </p:cNvPr>
              <p:cNvSpPr txBox="1"/>
              <p:nvPr/>
            </p:nvSpPr>
            <p:spPr>
              <a:xfrm>
                <a:off x="4569402" y="4155820"/>
                <a:ext cx="47330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322.42</a:t>
                </a: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元</a:t>
                </a:r>
                <a:r>
                  <a:rPr kumimoji="0" lang="en-US" altLang="zh-CN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片</a:t>
                </a:r>
                <a:endPara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44AA2FD5-08E6-6FB6-5657-9110E4A2031B}"/>
              </a:ext>
            </a:extLst>
          </p:cNvPr>
          <p:cNvSpPr txBox="1"/>
          <p:nvPr/>
        </p:nvSpPr>
        <p:spPr>
          <a:xfrm>
            <a:off x="6393281" y="2253983"/>
            <a:ext cx="44302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更高的</a:t>
            </a:r>
            <a:r>
              <a:rPr lang="zh-CN" altLang="en-US" sz="16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总体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缓解率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ORR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普拉曲沙为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52%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，西达本胺为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28%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，意味着对肿瘤细胞更好的控制；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更快的起效时间：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普拉曲沙为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1.5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个月，西达本胺为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个月，意味着能更快的清除肿瘤细胞，为桥接移植创造条件。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11000402020202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11000402020202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3" name="任意多边形: 形状 52">
            <a:extLst>
              <a:ext uri="{FF2B5EF4-FFF2-40B4-BE49-F238E27FC236}">
                <a16:creationId xmlns:a16="http://schemas.microsoft.com/office/drawing/2014/main" id="{2CC19D36-8272-3D23-EB19-D61904684DDE}"/>
              </a:ext>
            </a:extLst>
          </p:cNvPr>
          <p:cNvSpPr>
            <a:spLocks/>
          </p:cNvSpPr>
          <p:nvPr/>
        </p:nvSpPr>
        <p:spPr bwMode="auto">
          <a:xfrm>
            <a:off x="6250162" y="1313573"/>
            <a:ext cx="4430240" cy="485552"/>
          </a:xfrm>
          <a:custGeom>
            <a:avLst/>
            <a:gdLst>
              <a:gd name="connsiteX0" fmla="*/ 0 w 3056305"/>
              <a:gd name="connsiteY0" fmla="*/ 0 h 485552"/>
              <a:gd name="connsiteX1" fmla="*/ 9481 w 3056305"/>
              <a:gd name="connsiteY1" fmla="*/ 0 h 485552"/>
              <a:gd name="connsiteX2" fmla="*/ 118986 w 3056305"/>
              <a:gd name="connsiteY2" fmla="*/ 0 h 485552"/>
              <a:gd name="connsiteX3" fmla="*/ 130717 w 3056305"/>
              <a:gd name="connsiteY3" fmla="*/ 0 h 485552"/>
              <a:gd name="connsiteX4" fmla="*/ 141973 w 3056305"/>
              <a:gd name="connsiteY4" fmla="*/ 0 h 485552"/>
              <a:gd name="connsiteX5" fmla="*/ 213636 w 3056305"/>
              <a:gd name="connsiteY5" fmla="*/ 0 h 485552"/>
              <a:gd name="connsiteX6" fmla="*/ 241331 w 3056305"/>
              <a:gd name="connsiteY6" fmla="*/ 0 h 485552"/>
              <a:gd name="connsiteX7" fmla="*/ 277953 w 3056305"/>
              <a:gd name="connsiteY7" fmla="*/ 0 h 485552"/>
              <a:gd name="connsiteX8" fmla="*/ 284354 w 3056305"/>
              <a:gd name="connsiteY8" fmla="*/ 0 h 485552"/>
              <a:gd name="connsiteX9" fmla="*/ 295609 w 3056305"/>
              <a:gd name="connsiteY9" fmla="*/ 0 h 485552"/>
              <a:gd name="connsiteX10" fmla="*/ 304496 w 3056305"/>
              <a:gd name="connsiteY10" fmla="*/ 0 h 485552"/>
              <a:gd name="connsiteX11" fmla="*/ 318138 w 3056305"/>
              <a:gd name="connsiteY11" fmla="*/ 0 h 485552"/>
              <a:gd name="connsiteX12" fmla="*/ 329393 w 3056305"/>
              <a:gd name="connsiteY12" fmla="*/ 0 h 485552"/>
              <a:gd name="connsiteX13" fmla="*/ 332293 w 3056305"/>
              <a:gd name="connsiteY13" fmla="*/ 0 h 485552"/>
              <a:gd name="connsiteX14" fmla="*/ 344912 w 3056305"/>
              <a:gd name="connsiteY14" fmla="*/ 0 h 485552"/>
              <a:gd name="connsiteX15" fmla="*/ 351891 w 3056305"/>
              <a:gd name="connsiteY15" fmla="*/ 0 h 485552"/>
              <a:gd name="connsiteX16" fmla="*/ 356167 w 3056305"/>
              <a:gd name="connsiteY16" fmla="*/ 0 h 485552"/>
              <a:gd name="connsiteX17" fmla="*/ 367272 w 3056305"/>
              <a:gd name="connsiteY17" fmla="*/ 0 h 485552"/>
              <a:gd name="connsiteX18" fmla="*/ 373599 w 3056305"/>
              <a:gd name="connsiteY18" fmla="*/ 0 h 485552"/>
              <a:gd name="connsiteX19" fmla="*/ 384854 w 3056305"/>
              <a:gd name="connsiteY19" fmla="*/ 0 h 485552"/>
              <a:gd name="connsiteX20" fmla="*/ 401056 w 3056305"/>
              <a:gd name="connsiteY20" fmla="*/ 0 h 485552"/>
              <a:gd name="connsiteX21" fmla="*/ 423219 w 3056305"/>
              <a:gd name="connsiteY21" fmla="*/ 0 h 485552"/>
              <a:gd name="connsiteX22" fmla="*/ 423556 w 3056305"/>
              <a:gd name="connsiteY22" fmla="*/ 0 h 485552"/>
              <a:gd name="connsiteX23" fmla="*/ 427831 w 3056305"/>
              <a:gd name="connsiteY23" fmla="*/ 0 h 485552"/>
              <a:gd name="connsiteX24" fmla="*/ 434811 w 3056305"/>
              <a:gd name="connsiteY24" fmla="*/ 0 h 485552"/>
              <a:gd name="connsiteX25" fmla="*/ 494884 w 3056305"/>
              <a:gd name="connsiteY25" fmla="*/ 0 h 485552"/>
              <a:gd name="connsiteX26" fmla="*/ 506138 w 3056305"/>
              <a:gd name="connsiteY26" fmla="*/ 0 h 485552"/>
              <a:gd name="connsiteX27" fmla="*/ 510859 w 3056305"/>
              <a:gd name="connsiteY27" fmla="*/ 0 h 485552"/>
              <a:gd name="connsiteX28" fmla="*/ 545890 w 3056305"/>
              <a:gd name="connsiteY28" fmla="*/ 0 h 485552"/>
              <a:gd name="connsiteX29" fmla="*/ 664192 w 3056305"/>
              <a:gd name="connsiteY29" fmla="*/ 0 h 485552"/>
              <a:gd name="connsiteX30" fmla="*/ 667126 w 3056305"/>
              <a:gd name="connsiteY30" fmla="*/ 0 h 485552"/>
              <a:gd name="connsiteX31" fmla="*/ 678382 w 3056305"/>
              <a:gd name="connsiteY31" fmla="*/ 0 h 485552"/>
              <a:gd name="connsiteX32" fmla="*/ 735854 w 3056305"/>
              <a:gd name="connsiteY32" fmla="*/ 0 h 485552"/>
              <a:gd name="connsiteX33" fmla="*/ 747110 w 3056305"/>
              <a:gd name="connsiteY33" fmla="*/ 0 h 485552"/>
              <a:gd name="connsiteX34" fmla="*/ 750046 w 3056305"/>
              <a:gd name="connsiteY34" fmla="*/ 0 h 485552"/>
              <a:gd name="connsiteX35" fmla="*/ 788416 w 3056305"/>
              <a:gd name="connsiteY35" fmla="*/ 0 h 485552"/>
              <a:gd name="connsiteX36" fmla="*/ 820763 w 3056305"/>
              <a:gd name="connsiteY36" fmla="*/ 0 h 485552"/>
              <a:gd name="connsiteX37" fmla="*/ 826783 w 3056305"/>
              <a:gd name="connsiteY37" fmla="*/ 0 h 485552"/>
              <a:gd name="connsiteX38" fmla="*/ 832018 w 3056305"/>
              <a:gd name="connsiteY38" fmla="*/ 0 h 485552"/>
              <a:gd name="connsiteX39" fmla="*/ 838038 w 3056305"/>
              <a:gd name="connsiteY39" fmla="*/ 0 h 485552"/>
              <a:gd name="connsiteX40" fmla="*/ 840905 w 3056305"/>
              <a:gd name="connsiteY40" fmla="*/ 0 h 485552"/>
              <a:gd name="connsiteX41" fmla="*/ 854547 w 3056305"/>
              <a:gd name="connsiteY41" fmla="*/ 0 h 485552"/>
              <a:gd name="connsiteX42" fmla="*/ 865802 w 3056305"/>
              <a:gd name="connsiteY42" fmla="*/ 0 h 485552"/>
              <a:gd name="connsiteX43" fmla="*/ 881321 w 3056305"/>
              <a:gd name="connsiteY43" fmla="*/ 0 h 485552"/>
              <a:gd name="connsiteX44" fmla="*/ 888300 w 3056305"/>
              <a:gd name="connsiteY44" fmla="*/ 0 h 485552"/>
              <a:gd name="connsiteX45" fmla="*/ 892576 w 3056305"/>
              <a:gd name="connsiteY45" fmla="*/ 0 h 485552"/>
              <a:gd name="connsiteX46" fmla="*/ 903681 w 3056305"/>
              <a:gd name="connsiteY46" fmla="*/ 0 h 485552"/>
              <a:gd name="connsiteX47" fmla="*/ 907933 w 3056305"/>
              <a:gd name="connsiteY47" fmla="*/ 0 h 485552"/>
              <a:gd name="connsiteX48" fmla="*/ 909702 w 3056305"/>
              <a:gd name="connsiteY48" fmla="*/ 0 h 485552"/>
              <a:gd name="connsiteX49" fmla="*/ 917414 w 3056305"/>
              <a:gd name="connsiteY49" fmla="*/ 0 h 485552"/>
              <a:gd name="connsiteX50" fmla="*/ 937465 w 3056305"/>
              <a:gd name="connsiteY50" fmla="*/ 0 h 485552"/>
              <a:gd name="connsiteX51" fmla="*/ 959965 w 3056305"/>
              <a:gd name="connsiteY51" fmla="*/ 0 h 485552"/>
              <a:gd name="connsiteX52" fmla="*/ 964240 w 3056305"/>
              <a:gd name="connsiteY52" fmla="*/ 0 h 485552"/>
              <a:gd name="connsiteX53" fmla="*/ 971220 w 3056305"/>
              <a:gd name="connsiteY53" fmla="*/ 0 h 485552"/>
              <a:gd name="connsiteX54" fmla="*/ 989164 w 3056305"/>
              <a:gd name="connsiteY54" fmla="*/ 0 h 485552"/>
              <a:gd name="connsiteX55" fmla="*/ 1000420 w 3056305"/>
              <a:gd name="connsiteY55" fmla="*/ 0 h 485552"/>
              <a:gd name="connsiteX56" fmla="*/ 1026919 w 3056305"/>
              <a:gd name="connsiteY56" fmla="*/ 0 h 485552"/>
              <a:gd name="connsiteX57" fmla="*/ 1038650 w 3056305"/>
              <a:gd name="connsiteY57" fmla="*/ 0 h 485552"/>
              <a:gd name="connsiteX58" fmla="*/ 1047268 w 3056305"/>
              <a:gd name="connsiteY58" fmla="*/ 0 h 485552"/>
              <a:gd name="connsiteX59" fmla="*/ 1049906 w 3056305"/>
              <a:gd name="connsiteY59" fmla="*/ 0 h 485552"/>
              <a:gd name="connsiteX60" fmla="*/ 1073809 w 3056305"/>
              <a:gd name="connsiteY60" fmla="*/ 0 h 485552"/>
              <a:gd name="connsiteX61" fmla="*/ 1081944 w 3056305"/>
              <a:gd name="connsiteY61" fmla="*/ 0 h 485552"/>
              <a:gd name="connsiteX62" fmla="*/ 1121569 w 3056305"/>
              <a:gd name="connsiteY62" fmla="*/ 0 h 485552"/>
              <a:gd name="connsiteX63" fmla="*/ 1136587 w 3056305"/>
              <a:gd name="connsiteY63" fmla="*/ 0 h 485552"/>
              <a:gd name="connsiteX64" fmla="*/ 1149264 w 3056305"/>
              <a:gd name="connsiteY64" fmla="*/ 0 h 485552"/>
              <a:gd name="connsiteX65" fmla="*/ 1185886 w 3056305"/>
              <a:gd name="connsiteY65" fmla="*/ 0 h 485552"/>
              <a:gd name="connsiteX66" fmla="*/ 1192287 w 3056305"/>
              <a:gd name="connsiteY66" fmla="*/ 0 h 485552"/>
              <a:gd name="connsiteX67" fmla="*/ 1200601 w 3056305"/>
              <a:gd name="connsiteY67" fmla="*/ 0 h 485552"/>
              <a:gd name="connsiteX68" fmla="*/ 1203542 w 3056305"/>
              <a:gd name="connsiteY68" fmla="*/ 0 h 485552"/>
              <a:gd name="connsiteX69" fmla="*/ 1212429 w 3056305"/>
              <a:gd name="connsiteY69" fmla="*/ 0 h 485552"/>
              <a:gd name="connsiteX70" fmla="*/ 1226071 w 3056305"/>
              <a:gd name="connsiteY70" fmla="*/ 0 h 485552"/>
              <a:gd name="connsiteX71" fmla="*/ 1237326 w 3056305"/>
              <a:gd name="connsiteY71" fmla="*/ 0 h 485552"/>
              <a:gd name="connsiteX72" fmla="*/ 1240226 w 3056305"/>
              <a:gd name="connsiteY72" fmla="*/ 0 h 485552"/>
              <a:gd name="connsiteX73" fmla="*/ 1252845 w 3056305"/>
              <a:gd name="connsiteY73" fmla="*/ 0 h 485552"/>
              <a:gd name="connsiteX74" fmla="*/ 1259824 w 3056305"/>
              <a:gd name="connsiteY74" fmla="*/ 0 h 485552"/>
              <a:gd name="connsiteX75" fmla="*/ 1264100 w 3056305"/>
              <a:gd name="connsiteY75" fmla="*/ 0 h 485552"/>
              <a:gd name="connsiteX76" fmla="*/ 1269364 w 3056305"/>
              <a:gd name="connsiteY76" fmla="*/ 0 h 485552"/>
              <a:gd name="connsiteX77" fmla="*/ 1272263 w 3056305"/>
              <a:gd name="connsiteY77" fmla="*/ 0 h 485552"/>
              <a:gd name="connsiteX78" fmla="*/ 1275205 w 3056305"/>
              <a:gd name="connsiteY78" fmla="*/ 0 h 485552"/>
              <a:gd name="connsiteX79" fmla="*/ 1281532 w 3056305"/>
              <a:gd name="connsiteY79" fmla="*/ 0 h 485552"/>
              <a:gd name="connsiteX80" fmla="*/ 1283519 w 3056305"/>
              <a:gd name="connsiteY80" fmla="*/ 0 h 485552"/>
              <a:gd name="connsiteX81" fmla="*/ 1291864 w 3056305"/>
              <a:gd name="connsiteY81" fmla="*/ 0 h 485552"/>
              <a:gd name="connsiteX82" fmla="*/ 1292787 w 3056305"/>
              <a:gd name="connsiteY82" fmla="*/ 0 h 485552"/>
              <a:gd name="connsiteX83" fmla="*/ 1296139 w 3056305"/>
              <a:gd name="connsiteY83" fmla="*/ 0 h 485552"/>
              <a:gd name="connsiteX84" fmla="*/ 1303119 w 3056305"/>
              <a:gd name="connsiteY84" fmla="*/ 0 h 485552"/>
              <a:gd name="connsiteX85" fmla="*/ 1308989 w 3056305"/>
              <a:gd name="connsiteY85" fmla="*/ 0 h 485552"/>
              <a:gd name="connsiteX86" fmla="*/ 1324825 w 3056305"/>
              <a:gd name="connsiteY86" fmla="*/ 0 h 485552"/>
              <a:gd name="connsiteX87" fmla="*/ 1331152 w 3056305"/>
              <a:gd name="connsiteY87" fmla="*/ 0 h 485552"/>
              <a:gd name="connsiteX88" fmla="*/ 1331489 w 3056305"/>
              <a:gd name="connsiteY88" fmla="*/ 0 h 485552"/>
              <a:gd name="connsiteX89" fmla="*/ 1335764 w 3056305"/>
              <a:gd name="connsiteY89" fmla="*/ 0 h 485552"/>
              <a:gd name="connsiteX90" fmla="*/ 1342744 w 3056305"/>
              <a:gd name="connsiteY90" fmla="*/ 0 h 485552"/>
              <a:gd name="connsiteX91" fmla="*/ 1363192 w 3056305"/>
              <a:gd name="connsiteY91" fmla="*/ 0 h 485552"/>
              <a:gd name="connsiteX92" fmla="*/ 1374446 w 3056305"/>
              <a:gd name="connsiteY92" fmla="*/ 0 h 485552"/>
              <a:gd name="connsiteX93" fmla="*/ 1374784 w 3056305"/>
              <a:gd name="connsiteY93" fmla="*/ 0 h 485552"/>
              <a:gd name="connsiteX94" fmla="*/ 1402817 w 3056305"/>
              <a:gd name="connsiteY94" fmla="*/ 0 h 485552"/>
              <a:gd name="connsiteX95" fmla="*/ 1414071 w 3056305"/>
              <a:gd name="connsiteY95" fmla="*/ 0 h 485552"/>
              <a:gd name="connsiteX96" fmla="*/ 1414208 w 3056305"/>
              <a:gd name="connsiteY96" fmla="*/ 0 h 485552"/>
              <a:gd name="connsiteX97" fmla="*/ 1418792 w 3056305"/>
              <a:gd name="connsiteY97" fmla="*/ 0 h 485552"/>
              <a:gd name="connsiteX98" fmla="*/ 1425464 w 3056305"/>
              <a:gd name="connsiteY98" fmla="*/ 0 h 485552"/>
              <a:gd name="connsiteX99" fmla="*/ 1446111 w 3056305"/>
              <a:gd name="connsiteY99" fmla="*/ 0 h 485552"/>
              <a:gd name="connsiteX100" fmla="*/ 1450830 w 3056305"/>
              <a:gd name="connsiteY100" fmla="*/ 0 h 485552"/>
              <a:gd name="connsiteX101" fmla="*/ 1453823 w 3056305"/>
              <a:gd name="connsiteY101" fmla="*/ 0 h 485552"/>
              <a:gd name="connsiteX102" fmla="*/ 1462085 w 3056305"/>
              <a:gd name="connsiteY102" fmla="*/ 0 h 485552"/>
              <a:gd name="connsiteX103" fmla="*/ 1525573 w 3056305"/>
              <a:gd name="connsiteY103" fmla="*/ 0 h 485552"/>
              <a:gd name="connsiteX104" fmla="*/ 1536829 w 3056305"/>
              <a:gd name="connsiteY104" fmla="*/ 0 h 485552"/>
              <a:gd name="connsiteX105" fmla="*/ 1557731 w 3056305"/>
              <a:gd name="connsiteY105" fmla="*/ 0 h 485552"/>
              <a:gd name="connsiteX106" fmla="*/ 1572125 w 3056305"/>
              <a:gd name="connsiteY106" fmla="*/ 0 h 485552"/>
              <a:gd name="connsiteX107" fmla="*/ 1575059 w 3056305"/>
              <a:gd name="connsiteY107" fmla="*/ 0 h 485552"/>
              <a:gd name="connsiteX108" fmla="*/ 1586315 w 3056305"/>
              <a:gd name="connsiteY108" fmla="*/ 0 h 485552"/>
              <a:gd name="connsiteX109" fmla="*/ 1610218 w 3056305"/>
              <a:gd name="connsiteY109" fmla="*/ 0 h 485552"/>
              <a:gd name="connsiteX110" fmla="*/ 1618354 w 3056305"/>
              <a:gd name="connsiteY110" fmla="*/ 0 h 485552"/>
              <a:gd name="connsiteX111" fmla="*/ 1643787 w 3056305"/>
              <a:gd name="connsiteY111" fmla="*/ 0 h 485552"/>
              <a:gd name="connsiteX112" fmla="*/ 1655043 w 3056305"/>
              <a:gd name="connsiteY112" fmla="*/ 0 h 485552"/>
              <a:gd name="connsiteX113" fmla="*/ 1657979 w 3056305"/>
              <a:gd name="connsiteY113" fmla="*/ 0 h 485552"/>
              <a:gd name="connsiteX114" fmla="*/ 1672996 w 3056305"/>
              <a:gd name="connsiteY114" fmla="*/ 0 h 485552"/>
              <a:gd name="connsiteX115" fmla="*/ 1679016 w 3056305"/>
              <a:gd name="connsiteY115" fmla="*/ 0 h 485552"/>
              <a:gd name="connsiteX116" fmla="*/ 1696349 w 3056305"/>
              <a:gd name="connsiteY116" fmla="*/ 0 h 485552"/>
              <a:gd name="connsiteX117" fmla="*/ 1718768 w 3056305"/>
              <a:gd name="connsiteY117" fmla="*/ 0 h 485552"/>
              <a:gd name="connsiteX118" fmla="*/ 1728696 w 3056305"/>
              <a:gd name="connsiteY118" fmla="*/ 0 h 485552"/>
              <a:gd name="connsiteX119" fmla="*/ 1734716 w 3056305"/>
              <a:gd name="connsiteY119" fmla="*/ 0 h 485552"/>
              <a:gd name="connsiteX120" fmla="*/ 1739951 w 3056305"/>
              <a:gd name="connsiteY120" fmla="*/ 0 h 485552"/>
              <a:gd name="connsiteX121" fmla="*/ 1745971 w 3056305"/>
              <a:gd name="connsiteY121" fmla="*/ 0 h 485552"/>
              <a:gd name="connsiteX122" fmla="*/ 1748838 w 3056305"/>
              <a:gd name="connsiteY122" fmla="*/ 0 h 485552"/>
              <a:gd name="connsiteX123" fmla="*/ 1762480 w 3056305"/>
              <a:gd name="connsiteY123" fmla="*/ 0 h 485552"/>
              <a:gd name="connsiteX124" fmla="*/ 1773735 w 3056305"/>
              <a:gd name="connsiteY124" fmla="*/ 0 h 485552"/>
              <a:gd name="connsiteX125" fmla="*/ 1789254 w 3056305"/>
              <a:gd name="connsiteY125" fmla="*/ 0 h 485552"/>
              <a:gd name="connsiteX126" fmla="*/ 1796233 w 3056305"/>
              <a:gd name="connsiteY126" fmla="*/ 0 h 485552"/>
              <a:gd name="connsiteX127" fmla="*/ 1800509 w 3056305"/>
              <a:gd name="connsiteY127" fmla="*/ 0 h 485552"/>
              <a:gd name="connsiteX128" fmla="*/ 1805774 w 3056305"/>
              <a:gd name="connsiteY128" fmla="*/ 0 h 485552"/>
              <a:gd name="connsiteX129" fmla="*/ 1811614 w 3056305"/>
              <a:gd name="connsiteY129" fmla="*/ 0 h 485552"/>
              <a:gd name="connsiteX130" fmla="*/ 1817635 w 3056305"/>
              <a:gd name="connsiteY130" fmla="*/ 0 h 485552"/>
              <a:gd name="connsiteX131" fmla="*/ 1828273 w 3056305"/>
              <a:gd name="connsiteY131" fmla="*/ 0 h 485552"/>
              <a:gd name="connsiteX132" fmla="*/ 1832548 w 3056305"/>
              <a:gd name="connsiteY132" fmla="*/ 0 h 485552"/>
              <a:gd name="connsiteX133" fmla="*/ 1839528 w 3056305"/>
              <a:gd name="connsiteY133" fmla="*/ 0 h 485552"/>
              <a:gd name="connsiteX134" fmla="*/ 1845398 w 3056305"/>
              <a:gd name="connsiteY134" fmla="*/ 0 h 485552"/>
              <a:gd name="connsiteX135" fmla="*/ 1851260 w 3056305"/>
              <a:gd name="connsiteY135" fmla="*/ 0 h 485552"/>
              <a:gd name="connsiteX136" fmla="*/ 1867898 w 3056305"/>
              <a:gd name="connsiteY136" fmla="*/ 0 h 485552"/>
              <a:gd name="connsiteX137" fmla="*/ 1872173 w 3056305"/>
              <a:gd name="connsiteY137" fmla="*/ 0 h 485552"/>
              <a:gd name="connsiteX138" fmla="*/ 1879153 w 3056305"/>
              <a:gd name="connsiteY138" fmla="*/ 0 h 485552"/>
              <a:gd name="connsiteX139" fmla="*/ 1897097 w 3056305"/>
              <a:gd name="connsiteY139" fmla="*/ 0 h 485552"/>
              <a:gd name="connsiteX140" fmla="*/ 1908353 w 3056305"/>
              <a:gd name="connsiteY140" fmla="*/ 0 h 485552"/>
              <a:gd name="connsiteX141" fmla="*/ 1911193 w 3056305"/>
              <a:gd name="connsiteY141" fmla="*/ 0 h 485552"/>
              <a:gd name="connsiteX142" fmla="*/ 1922923 w 3056305"/>
              <a:gd name="connsiteY142" fmla="*/ 0 h 485552"/>
              <a:gd name="connsiteX143" fmla="*/ 1934178 w 3056305"/>
              <a:gd name="connsiteY143" fmla="*/ 0 h 485552"/>
              <a:gd name="connsiteX144" fmla="*/ 1940392 w 3056305"/>
              <a:gd name="connsiteY144" fmla="*/ 0 h 485552"/>
              <a:gd name="connsiteX145" fmla="*/ 1950618 w 3056305"/>
              <a:gd name="connsiteY145" fmla="*/ 0 h 485552"/>
              <a:gd name="connsiteX146" fmla="*/ 1955201 w 3056305"/>
              <a:gd name="connsiteY146" fmla="*/ 0 h 485552"/>
              <a:gd name="connsiteX147" fmla="*/ 1961872 w 3056305"/>
              <a:gd name="connsiteY147" fmla="*/ 0 h 485552"/>
              <a:gd name="connsiteX148" fmla="*/ 1981742 w 3056305"/>
              <a:gd name="connsiteY148" fmla="*/ 0 h 485552"/>
              <a:gd name="connsiteX149" fmla="*/ 1987239 w 3056305"/>
              <a:gd name="connsiteY149" fmla="*/ 0 h 485552"/>
              <a:gd name="connsiteX150" fmla="*/ 1989877 w 3056305"/>
              <a:gd name="connsiteY150" fmla="*/ 0 h 485552"/>
              <a:gd name="connsiteX151" fmla="*/ 1998494 w 3056305"/>
              <a:gd name="connsiteY151" fmla="*/ 0 h 485552"/>
              <a:gd name="connsiteX152" fmla="*/ 2004895 w 3056305"/>
              <a:gd name="connsiteY152" fmla="*/ 0 h 485552"/>
              <a:gd name="connsiteX153" fmla="*/ 2013782 w 3056305"/>
              <a:gd name="connsiteY153" fmla="*/ 0 h 485552"/>
              <a:gd name="connsiteX154" fmla="*/ 2025037 w 3056305"/>
              <a:gd name="connsiteY154" fmla="*/ 0 h 485552"/>
              <a:gd name="connsiteX155" fmla="*/ 2038680 w 3056305"/>
              <a:gd name="connsiteY155" fmla="*/ 0 h 485552"/>
              <a:gd name="connsiteX156" fmla="*/ 2044520 w 3056305"/>
              <a:gd name="connsiteY156" fmla="*/ 0 h 485552"/>
              <a:gd name="connsiteX157" fmla="*/ 2065454 w 3056305"/>
              <a:gd name="connsiteY157" fmla="*/ 0 h 485552"/>
              <a:gd name="connsiteX158" fmla="*/ 2076559 w 3056305"/>
              <a:gd name="connsiteY158" fmla="*/ 0 h 485552"/>
              <a:gd name="connsiteX159" fmla="*/ 2087814 w 3056305"/>
              <a:gd name="connsiteY159" fmla="*/ 0 h 485552"/>
              <a:gd name="connsiteX160" fmla="*/ 2094140 w 3056305"/>
              <a:gd name="connsiteY160" fmla="*/ 0 h 485552"/>
              <a:gd name="connsiteX161" fmla="*/ 2108534 w 3056305"/>
              <a:gd name="connsiteY161" fmla="*/ 0 h 485552"/>
              <a:gd name="connsiteX162" fmla="*/ 2110343 w 3056305"/>
              <a:gd name="connsiteY162" fmla="*/ 0 h 485552"/>
              <a:gd name="connsiteX163" fmla="*/ 2121598 w 3056305"/>
              <a:gd name="connsiteY163" fmla="*/ 0 h 485552"/>
              <a:gd name="connsiteX164" fmla="*/ 2137117 w 3056305"/>
              <a:gd name="connsiteY164" fmla="*/ 0 h 485552"/>
              <a:gd name="connsiteX165" fmla="*/ 2144097 w 3056305"/>
              <a:gd name="connsiteY165" fmla="*/ 0 h 485552"/>
              <a:gd name="connsiteX166" fmla="*/ 2148372 w 3056305"/>
              <a:gd name="connsiteY166" fmla="*/ 0 h 485552"/>
              <a:gd name="connsiteX167" fmla="*/ 2177297 w 3056305"/>
              <a:gd name="connsiteY167" fmla="*/ 0 h 485552"/>
              <a:gd name="connsiteX168" fmla="*/ 2180196 w 3056305"/>
              <a:gd name="connsiteY168" fmla="*/ 0 h 485552"/>
              <a:gd name="connsiteX169" fmla="*/ 2191452 w 3056305"/>
              <a:gd name="connsiteY169" fmla="*/ 0 h 485552"/>
              <a:gd name="connsiteX170" fmla="*/ 2199797 w 3056305"/>
              <a:gd name="connsiteY170" fmla="*/ 0 h 485552"/>
              <a:gd name="connsiteX171" fmla="*/ 2204072 w 3056305"/>
              <a:gd name="connsiteY171" fmla="*/ 0 h 485552"/>
              <a:gd name="connsiteX172" fmla="*/ 2211052 w 3056305"/>
              <a:gd name="connsiteY172" fmla="*/ 0 h 485552"/>
              <a:gd name="connsiteX173" fmla="*/ 2232758 w 3056305"/>
              <a:gd name="connsiteY173" fmla="*/ 0 h 485552"/>
              <a:gd name="connsiteX174" fmla="*/ 2271125 w 3056305"/>
              <a:gd name="connsiteY174" fmla="*/ 0 h 485552"/>
              <a:gd name="connsiteX175" fmla="*/ 2282379 w 3056305"/>
              <a:gd name="connsiteY175" fmla="*/ 0 h 485552"/>
              <a:gd name="connsiteX176" fmla="*/ 2282717 w 3056305"/>
              <a:gd name="connsiteY176" fmla="*/ 0 h 485552"/>
              <a:gd name="connsiteX177" fmla="*/ 2322141 w 3056305"/>
              <a:gd name="connsiteY177" fmla="*/ 0 h 485552"/>
              <a:gd name="connsiteX178" fmla="*/ 2333397 w 3056305"/>
              <a:gd name="connsiteY178" fmla="*/ 0 h 485552"/>
              <a:gd name="connsiteX179" fmla="*/ 2354044 w 3056305"/>
              <a:gd name="connsiteY179" fmla="*/ 0 h 485552"/>
              <a:gd name="connsiteX180" fmla="*/ 2358763 w 3056305"/>
              <a:gd name="connsiteY180" fmla="*/ 0 h 485552"/>
              <a:gd name="connsiteX181" fmla="*/ 2370018 w 3056305"/>
              <a:gd name="connsiteY181" fmla="*/ 0 h 485552"/>
              <a:gd name="connsiteX182" fmla="*/ 2433506 w 3056305"/>
              <a:gd name="connsiteY182" fmla="*/ 0 h 485552"/>
              <a:gd name="connsiteX183" fmla="*/ 2444762 w 3056305"/>
              <a:gd name="connsiteY183" fmla="*/ 0 h 485552"/>
              <a:gd name="connsiteX184" fmla="*/ 2465664 w 3056305"/>
              <a:gd name="connsiteY184" fmla="*/ 0 h 485552"/>
              <a:gd name="connsiteX185" fmla="*/ 2518151 w 3056305"/>
              <a:gd name="connsiteY185" fmla="*/ 0 h 485552"/>
              <a:gd name="connsiteX186" fmla="*/ 2526287 w 3056305"/>
              <a:gd name="connsiteY186" fmla="*/ 0 h 485552"/>
              <a:gd name="connsiteX187" fmla="*/ 2580929 w 3056305"/>
              <a:gd name="connsiteY187" fmla="*/ 0 h 485552"/>
              <a:gd name="connsiteX188" fmla="*/ 2586949 w 3056305"/>
              <a:gd name="connsiteY188" fmla="*/ 0 h 485552"/>
              <a:gd name="connsiteX189" fmla="*/ 2626701 w 3056305"/>
              <a:gd name="connsiteY189" fmla="*/ 0 h 485552"/>
              <a:gd name="connsiteX190" fmla="*/ 2713707 w 3056305"/>
              <a:gd name="connsiteY190" fmla="*/ 0 h 485552"/>
              <a:gd name="connsiteX191" fmla="*/ 2736206 w 3056305"/>
              <a:gd name="connsiteY191" fmla="*/ 0 h 485552"/>
              <a:gd name="connsiteX192" fmla="*/ 2740481 w 3056305"/>
              <a:gd name="connsiteY192" fmla="*/ 0 h 485552"/>
              <a:gd name="connsiteX193" fmla="*/ 2747461 w 3056305"/>
              <a:gd name="connsiteY193" fmla="*/ 0 h 485552"/>
              <a:gd name="connsiteX194" fmla="*/ 2759193 w 3056305"/>
              <a:gd name="connsiteY194" fmla="*/ 0 h 485552"/>
              <a:gd name="connsiteX195" fmla="*/ 2819126 w 3056305"/>
              <a:gd name="connsiteY195" fmla="*/ 0 h 485552"/>
              <a:gd name="connsiteX196" fmla="*/ 2830856 w 3056305"/>
              <a:gd name="connsiteY196" fmla="*/ 0 h 485552"/>
              <a:gd name="connsiteX197" fmla="*/ 2842111 w 3056305"/>
              <a:gd name="connsiteY197" fmla="*/ 0 h 485552"/>
              <a:gd name="connsiteX198" fmla="*/ 2848325 w 3056305"/>
              <a:gd name="connsiteY198" fmla="*/ 0 h 485552"/>
              <a:gd name="connsiteX199" fmla="*/ 2858551 w 3056305"/>
              <a:gd name="connsiteY199" fmla="*/ 0 h 485552"/>
              <a:gd name="connsiteX200" fmla="*/ 2869805 w 3056305"/>
              <a:gd name="connsiteY200" fmla="*/ 0 h 485552"/>
              <a:gd name="connsiteX201" fmla="*/ 2895172 w 3056305"/>
              <a:gd name="connsiteY201" fmla="*/ 0 h 485552"/>
              <a:gd name="connsiteX202" fmla="*/ 2906427 w 3056305"/>
              <a:gd name="connsiteY202" fmla="*/ 0 h 485552"/>
              <a:gd name="connsiteX203" fmla="*/ 2912828 w 3056305"/>
              <a:gd name="connsiteY203" fmla="*/ 0 h 485552"/>
              <a:gd name="connsiteX204" fmla="*/ 2921715 w 3056305"/>
              <a:gd name="connsiteY204" fmla="*/ 0 h 485552"/>
              <a:gd name="connsiteX205" fmla="*/ 2932970 w 3056305"/>
              <a:gd name="connsiteY205" fmla="*/ 0 h 485552"/>
              <a:gd name="connsiteX206" fmla="*/ 2946613 w 3056305"/>
              <a:gd name="connsiteY206" fmla="*/ 0 h 485552"/>
              <a:gd name="connsiteX207" fmla="*/ 2973387 w 3056305"/>
              <a:gd name="connsiteY207" fmla="*/ 0 h 485552"/>
              <a:gd name="connsiteX208" fmla="*/ 2984492 w 3056305"/>
              <a:gd name="connsiteY208" fmla="*/ 0 h 485552"/>
              <a:gd name="connsiteX209" fmla="*/ 2995747 w 3056305"/>
              <a:gd name="connsiteY209" fmla="*/ 0 h 485552"/>
              <a:gd name="connsiteX210" fmla="*/ 3002073 w 3056305"/>
              <a:gd name="connsiteY210" fmla="*/ 0 h 485552"/>
              <a:gd name="connsiteX211" fmla="*/ 3018276 w 3056305"/>
              <a:gd name="connsiteY211" fmla="*/ 0 h 485552"/>
              <a:gd name="connsiteX212" fmla="*/ 3029531 w 3056305"/>
              <a:gd name="connsiteY212" fmla="*/ 0 h 485552"/>
              <a:gd name="connsiteX213" fmla="*/ 3045050 w 3056305"/>
              <a:gd name="connsiteY213" fmla="*/ 0 h 485552"/>
              <a:gd name="connsiteX214" fmla="*/ 3052030 w 3056305"/>
              <a:gd name="connsiteY214" fmla="*/ 0 h 485552"/>
              <a:gd name="connsiteX215" fmla="*/ 3056305 w 3056305"/>
              <a:gd name="connsiteY215" fmla="*/ 0 h 485552"/>
              <a:gd name="connsiteX216" fmla="*/ 3027701 w 3056305"/>
              <a:gd name="connsiteY216" fmla="*/ 37351 h 485552"/>
              <a:gd name="connsiteX217" fmla="*/ 2856077 w 3056305"/>
              <a:gd name="connsiteY217" fmla="*/ 326814 h 485552"/>
              <a:gd name="connsiteX218" fmla="*/ 2570037 w 3056305"/>
              <a:gd name="connsiteY218" fmla="*/ 485552 h 485552"/>
              <a:gd name="connsiteX219" fmla="*/ 2558782 w 3056305"/>
              <a:gd name="connsiteY219" fmla="*/ 485552 h 485552"/>
              <a:gd name="connsiteX220" fmla="*/ 2529255 w 3056305"/>
              <a:gd name="connsiteY220" fmla="*/ 485552 h 485552"/>
              <a:gd name="connsiteX221" fmla="*/ 2518000 w 3056305"/>
              <a:gd name="connsiteY221" fmla="*/ 485552 h 485552"/>
              <a:gd name="connsiteX222" fmla="*/ 2494539 w 3056305"/>
              <a:gd name="connsiteY222" fmla="*/ 485552 h 485552"/>
              <a:gd name="connsiteX223" fmla="*/ 2490994 w 3056305"/>
              <a:gd name="connsiteY223" fmla="*/ 485552 h 485552"/>
              <a:gd name="connsiteX224" fmla="*/ 2487119 w 3056305"/>
              <a:gd name="connsiteY224" fmla="*/ 485552 h 485552"/>
              <a:gd name="connsiteX225" fmla="*/ 2482248 w 3056305"/>
              <a:gd name="connsiteY225" fmla="*/ 485552 h 485552"/>
              <a:gd name="connsiteX226" fmla="*/ 2419329 w 3056305"/>
              <a:gd name="connsiteY226" fmla="*/ 485552 h 485552"/>
              <a:gd name="connsiteX227" fmla="*/ 2408074 w 3056305"/>
              <a:gd name="connsiteY227" fmla="*/ 485552 h 485552"/>
              <a:gd name="connsiteX228" fmla="*/ 2306156 w 3056305"/>
              <a:gd name="connsiteY228" fmla="*/ 485552 h 485552"/>
              <a:gd name="connsiteX229" fmla="*/ 2294903 w 3056305"/>
              <a:gd name="connsiteY229" fmla="*/ 485552 h 485552"/>
              <a:gd name="connsiteX230" fmla="*/ 2261632 w 3056305"/>
              <a:gd name="connsiteY230" fmla="*/ 485552 h 485552"/>
              <a:gd name="connsiteX231" fmla="*/ 2254213 w 3056305"/>
              <a:gd name="connsiteY231" fmla="*/ 485552 h 485552"/>
              <a:gd name="connsiteX232" fmla="*/ 2223238 w 3056305"/>
              <a:gd name="connsiteY232" fmla="*/ 485552 h 485552"/>
              <a:gd name="connsiteX233" fmla="*/ 2191593 w 3056305"/>
              <a:gd name="connsiteY233" fmla="*/ 485552 h 485552"/>
              <a:gd name="connsiteX234" fmla="*/ 2189970 w 3056305"/>
              <a:gd name="connsiteY234" fmla="*/ 485552 h 485552"/>
              <a:gd name="connsiteX235" fmla="*/ 2180337 w 3056305"/>
              <a:gd name="connsiteY235" fmla="*/ 485552 h 485552"/>
              <a:gd name="connsiteX236" fmla="*/ 2178714 w 3056305"/>
              <a:gd name="connsiteY236" fmla="*/ 485552 h 485552"/>
              <a:gd name="connsiteX237" fmla="*/ 2143356 w 3056305"/>
              <a:gd name="connsiteY237" fmla="*/ 485552 h 485552"/>
              <a:gd name="connsiteX238" fmla="*/ 2132099 w 3056305"/>
              <a:gd name="connsiteY238" fmla="*/ 485552 h 485552"/>
              <a:gd name="connsiteX239" fmla="*/ 2114436 w 3056305"/>
              <a:gd name="connsiteY239" fmla="*/ 485552 h 485552"/>
              <a:gd name="connsiteX240" fmla="*/ 2087430 w 3056305"/>
              <a:gd name="connsiteY240" fmla="*/ 485552 h 485552"/>
              <a:gd name="connsiteX241" fmla="*/ 2080787 w 3056305"/>
              <a:gd name="connsiteY241" fmla="*/ 485552 h 485552"/>
              <a:gd name="connsiteX242" fmla="*/ 2076175 w 3056305"/>
              <a:gd name="connsiteY242" fmla="*/ 485552 h 485552"/>
              <a:gd name="connsiteX243" fmla="*/ 2060437 w 3056305"/>
              <a:gd name="connsiteY243" fmla="*/ 485552 h 485552"/>
              <a:gd name="connsiteX244" fmla="*/ 2004512 w 3056305"/>
              <a:gd name="connsiteY244" fmla="*/ 485552 h 485552"/>
              <a:gd name="connsiteX245" fmla="*/ 1945839 w 3056305"/>
              <a:gd name="connsiteY245" fmla="*/ 485552 h 485552"/>
              <a:gd name="connsiteX246" fmla="*/ 1891339 w 3056305"/>
              <a:gd name="connsiteY246" fmla="*/ 485552 h 485552"/>
              <a:gd name="connsiteX247" fmla="*/ 1776775 w 3056305"/>
              <a:gd name="connsiteY247" fmla="*/ 485552 h 485552"/>
              <a:gd name="connsiteX248" fmla="*/ 1760072 w 3056305"/>
              <a:gd name="connsiteY248" fmla="*/ 485552 h 485552"/>
              <a:gd name="connsiteX249" fmla="*/ 1728537 w 3056305"/>
              <a:gd name="connsiteY249" fmla="*/ 485552 h 485552"/>
              <a:gd name="connsiteX250" fmla="*/ 1725223 w 3056305"/>
              <a:gd name="connsiteY250" fmla="*/ 485552 h 485552"/>
              <a:gd name="connsiteX251" fmla="*/ 1717803 w 3056305"/>
              <a:gd name="connsiteY251" fmla="*/ 485552 h 485552"/>
              <a:gd name="connsiteX252" fmla="*/ 1712933 w 3056305"/>
              <a:gd name="connsiteY252" fmla="*/ 485552 h 485552"/>
              <a:gd name="connsiteX253" fmla="*/ 1662104 w 3056305"/>
              <a:gd name="connsiteY253" fmla="*/ 485552 h 485552"/>
              <a:gd name="connsiteX254" fmla="*/ 1653561 w 3056305"/>
              <a:gd name="connsiteY254" fmla="*/ 485552 h 485552"/>
              <a:gd name="connsiteX255" fmla="*/ 1650849 w 3056305"/>
              <a:gd name="connsiteY255" fmla="*/ 485552 h 485552"/>
              <a:gd name="connsiteX256" fmla="*/ 1642305 w 3056305"/>
              <a:gd name="connsiteY256" fmla="*/ 485552 h 485552"/>
              <a:gd name="connsiteX257" fmla="*/ 1621322 w 3056305"/>
              <a:gd name="connsiteY257" fmla="*/ 485552 h 485552"/>
              <a:gd name="connsiteX258" fmla="*/ 1610067 w 3056305"/>
              <a:gd name="connsiteY258" fmla="*/ 485552 h 485552"/>
              <a:gd name="connsiteX259" fmla="*/ 1586606 w 3056305"/>
              <a:gd name="connsiteY259" fmla="*/ 485552 h 485552"/>
              <a:gd name="connsiteX260" fmla="*/ 1583061 w 3056305"/>
              <a:gd name="connsiteY260" fmla="*/ 485552 h 485552"/>
              <a:gd name="connsiteX261" fmla="*/ 1579186 w 3056305"/>
              <a:gd name="connsiteY261" fmla="*/ 485552 h 485552"/>
              <a:gd name="connsiteX262" fmla="*/ 1578027 w 3056305"/>
              <a:gd name="connsiteY262" fmla="*/ 485552 h 485552"/>
              <a:gd name="connsiteX263" fmla="*/ 1574315 w 3056305"/>
              <a:gd name="connsiteY263" fmla="*/ 485552 h 485552"/>
              <a:gd name="connsiteX264" fmla="*/ 1551021 w 3056305"/>
              <a:gd name="connsiteY264" fmla="*/ 485552 h 485552"/>
              <a:gd name="connsiteX265" fmla="*/ 1539766 w 3056305"/>
              <a:gd name="connsiteY265" fmla="*/ 485552 h 485552"/>
              <a:gd name="connsiteX266" fmla="*/ 1511396 w 3056305"/>
              <a:gd name="connsiteY266" fmla="*/ 485552 h 485552"/>
              <a:gd name="connsiteX267" fmla="*/ 1500141 w 3056305"/>
              <a:gd name="connsiteY267" fmla="*/ 485552 h 485552"/>
              <a:gd name="connsiteX268" fmla="*/ 1468103 w 3056305"/>
              <a:gd name="connsiteY268" fmla="*/ 485552 h 485552"/>
              <a:gd name="connsiteX269" fmla="*/ 1437013 w 3056305"/>
              <a:gd name="connsiteY269" fmla="*/ 485552 h 485552"/>
              <a:gd name="connsiteX270" fmla="*/ 1425759 w 3056305"/>
              <a:gd name="connsiteY270" fmla="*/ 485552 h 485552"/>
              <a:gd name="connsiteX271" fmla="*/ 1398223 w 3056305"/>
              <a:gd name="connsiteY271" fmla="*/ 485552 h 485552"/>
              <a:gd name="connsiteX272" fmla="*/ 1386970 w 3056305"/>
              <a:gd name="connsiteY272" fmla="*/ 485552 h 485552"/>
              <a:gd name="connsiteX273" fmla="*/ 1385905 w 3056305"/>
              <a:gd name="connsiteY273" fmla="*/ 485552 h 485552"/>
              <a:gd name="connsiteX274" fmla="*/ 1354930 w 3056305"/>
              <a:gd name="connsiteY274" fmla="*/ 485552 h 485552"/>
              <a:gd name="connsiteX275" fmla="*/ 1353699 w 3056305"/>
              <a:gd name="connsiteY275" fmla="*/ 485552 h 485552"/>
              <a:gd name="connsiteX276" fmla="*/ 1346280 w 3056305"/>
              <a:gd name="connsiteY276" fmla="*/ 485552 h 485552"/>
              <a:gd name="connsiteX277" fmla="*/ 1345122 w 3056305"/>
              <a:gd name="connsiteY277" fmla="*/ 485552 h 485552"/>
              <a:gd name="connsiteX278" fmla="*/ 1321662 w 3056305"/>
              <a:gd name="connsiteY278" fmla="*/ 485552 h 485552"/>
              <a:gd name="connsiteX279" fmla="*/ 1315305 w 3056305"/>
              <a:gd name="connsiteY279" fmla="*/ 485552 h 485552"/>
              <a:gd name="connsiteX280" fmla="*/ 1314241 w 3056305"/>
              <a:gd name="connsiteY280" fmla="*/ 485552 h 485552"/>
              <a:gd name="connsiteX281" fmla="*/ 1310406 w 3056305"/>
              <a:gd name="connsiteY281" fmla="*/ 485552 h 485552"/>
              <a:gd name="connsiteX282" fmla="*/ 1302986 w 3056305"/>
              <a:gd name="connsiteY282" fmla="*/ 485552 h 485552"/>
              <a:gd name="connsiteX283" fmla="*/ 1283660 w 3056305"/>
              <a:gd name="connsiteY283" fmla="*/ 485552 h 485552"/>
              <a:gd name="connsiteX284" fmla="*/ 1282037 w 3056305"/>
              <a:gd name="connsiteY284" fmla="*/ 485552 h 485552"/>
              <a:gd name="connsiteX285" fmla="*/ 1272404 w 3056305"/>
              <a:gd name="connsiteY285" fmla="*/ 485552 h 485552"/>
              <a:gd name="connsiteX286" fmla="*/ 1270781 w 3056305"/>
              <a:gd name="connsiteY286" fmla="*/ 485552 h 485552"/>
              <a:gd name="connsiteX287" fmla="*/ 1240365 w 3056305"/>
              <a:gd name="connsiteY287" fmla="*/ 485552 h 485552"/>
              <a:gd name="connsiteX288" fmla="*/ 1238743 w 3056305"/>
              <a:gd name="connsiteY288" fmla="*/ 485552 h 485552"/>
              <a:gd name="connsiteX289" fmla="*/ 1235423 w 3056305"/>
              <a:gd name="connsiteY289" fmla="*/ 485552 h 485552"/>
              <a:gd name="connsiteX290" fmla="*/ 1235197 w 3056305"/>
              <a:gd name="connsiteY290" fmla="*/ 485552 h 485552"/>
              <a:gd name="connsiteX291" fmla="*/ 1224166 w 3056305"/>
              <a:gd name="connsiteY291" fmla="*/ 485552 h 485552"/>
              <a:gd name="connsiteX292" fmla="*/ 1223663 w 3056305"/>
              <a:gd name="connsiteY292" fmla="*/ 485552 h 485552"/>
              <a:gd name="connsiteX293" fmla="*/ 1206503 w 3056305"/>
              <a:gd name="connsiteY293" fmla="*/ 485552 h 485552"/>
              <a:gd name="connsiteX294" fmla="*/ 1192128 w 3056305"/>
              <a:gd name="connsiteY294" fmla="*/ 485552 h 485552"/>
              <a:gd name="connsiteX295" fmla="*/ 1179497 w 3056305"/>
              <a:gd name="connsiteY295" fmla="*/ 485552 h 485552"/>
              <a:gd name="connsiteX296" fmla="*/ 1176524 w 3056305"/>
              <a:gd name="connsiteY296" fmla="*/ 485552 h 485552"/>
              <a:gd name="connsiteX297" fmla="*/ 1172854 w 3056305"/>
              <a:gd name="connsiteY297" fmla="*/ 485552 h 485552"/>
              <a:gd name="connsiteX298" fmla="*/ 1168242 w 3056305"/>
              <a:gd name="connsiteY298" fmla="*/ 485552 h 485552"/>
              <a:gd name="connsiteX299" fmla="*/ 1152504 w 3056305"/>
              <a:gd name="connsiteY299" fmla="*/ 485552 h 485552"/>
              <a:gd name="connsiteX300" fmla="*/ 1122025 w 3056305"/>
              <a:gd name="connsiteY300" fmla="*/ 485552 h 485552"/>
              <a:gd name="connsiteX301" fmla="*/ 1096579 w 3056305"/>
              <a:gd name="connsiteY301" fmla="*/ 485552 h 485552"/>
              <a:gd name="connsiteX302" fmla="*/ 1050360 w 3056305"/>
              <a:gd name="connsiteY302" fmla="*/ 485552 h 485552"/>
              <a:gd name="connsiteX303" fmla="*/ 1039105 w 3056305"/>
              <a:gd name="connsiteY303" fmla="*/ 485552 h 485552"/>
              <a:gd name="connsiteX304" fmla="*/ 1037906 w 3056305"/>
              <a:gd name="connsiteY304" fmla="*/ 485552 h 485552"/>
              <a:gd name="connsiteX305" fmla="*/ 1007459 w 3056305"/>
              <a:gd name="connsiteY305" fmla="*/ 485552 h 485552"/>
              <a:gd name="connsiteX306" fmla="*/ 983406 w 3056305"/>
              <a:gd name="connsiteY306" fmla="*/ 485552 h 485552"/>
              <a:gd name="connsiteX307" fmla="*/ 959222 w 3056305"/>
              <a:gd name="connsiteY307" fmla="*/ 485552 h 485552"/>
              <a:gd name="connsiteX308" fmla="*/ 907933 w 3056305"/>
              <a:gd name="connsiteY308" fmla="*/ 485552 h 485552"/>
              <a:gd name="connsiteX309" fmla="*/ 868842 w 3056305"/>
              <a:gd name="connsiteY309" fmla="*/ 485552 h 485552"/>
              <a:gd name="connsiteX310" fmla="*/ 852139 w 3056305"/>
              <a:gd name="connsiteY310" fmla="*/ 485552 h 485552"/>
              <a:gd name="connsiteX311" fmla="*/ 820604 w 3056305"/>
              <a:gd name="connsiteY311" fmla="*/ 485552 h 485552"/>
              <a:gd name="connsiteX312" fmla="*/ 817290 w 3056305"/>
              <a:gd name="connsiteY312" fmla="*/ 485552 h 485552"/>
              <a:gd name="connsiteX313" fmla="*/ 809870 w 3056305"/>
              <a:gd name="connsiteY313" fmla="*/ 485552 h 485552"/>
              <a:gd name="connsiteX314" fmla="*/ 805000 w 3056305"/>
              <a:gd name="connsiteY314" fmla="*/ 485552 h 485552"/>
              <a:gd name="connsiteX315" fmla="*/ 745628 w 3056305"/>
              <a:gd name="connsiteY315" fmla="*/ 485552 h 485552"/>
              <a:gd name="connsiteX316" fmla="*/ 734372 w 3056305"/>
              <a:gd name="connsiteY316" fmla="*/ 485552 h 485552"/>
              <a:gd name="connsiteX317" fmla="*/ 670094 w 3056305"/>
              <a:gd name="connsiteY317" fmla="*/ 485552 h 485552"/>
              <a:gd name="connsiteX318" fmla="*/ 643088 w 3056305"/>
              <a:gd name="connsiteY318" fmla="*/ 485552 h 485552"/>
              <a:gd name="connsiteX319" fmla="*/ 631833 w 3056305"/>
              <a:gd name="connsiteY319" fmla="*/ 485552 h 485552"/>
              <a:gd name="connsiteX320" fmla="*/ 560170 w 3056305"/>
              <a:gd name="connsiteY320" fmla="*/ 485552 h 485552"/>
              <a:gd name="connsiteX321" fmla="*/ 529080 w 3056305"/>
              <a:gd name="connsiteY321" fmla="*/ 485552 h 485552"/>
              <a:gd name="connsiteX322" fmla="*/ 517826 w 3056305"/>
              <a:gd name="connsiteY322" fmla="*/ 485552 h 485552"/>
              <a:gd name="connsiteX323" fmla="*/ 477972 w 3056305"/>
              <a:gd name="connsiteY323" fmla="*/ 485552 h 485552"/>
              <a:gd name="connsiteX324" fmla="*/ 446997 w 3056305"/>
              <a:gd name="connsiteY324" fmla="*/ 485552 h 485552"/>
              <a:gd name="connsiteX325" fmla="*/ 437189 w 3056305"/>
              <a:gd name="connsiteY325" fmla="*/ 485552 h 485552"/>
              <a:gd name="connsiteX326" fmla="*/ 413729 w 3056305"/>
              <a:gd name="connsiteY326" fmla="*/ 485552 h 485552"/>
              <a:gd name="connsiteX327" fmla="*/ 406308 w 3056305"/>
              <a:gd name="connsiteY327" fmla="*/ 485552 h 485552"/>
              <a:gd name="connsiteX328" fmla="*/ 402473 w 3056305"/>
              <a:gd name="connsiteY328" fmla="*/ 485552 h 485552"/>
              <a:gd name="connsiteX329" fmla="*/ 395053 w 3056305"/>
              <a:gd name="connsiteY329" fmla="*/ 485552 h 485552"/>
              <a:gd name="connsiteX330" fmla="*/ 332432 w 3056305"/>
              <a:gd name="connsiteY330" fmla="*/ 485552 h 485552"/>
              <a:gd name="connsiteX331" fmla="*/ 330810 w 3056305"/>
              <a:gd name="connsiteY331" fmla="*/ 485552 h 485552"/>
              <a:gd name="connsiteX332" fmla="*/ 327264 w 3056305"/>
              <a:gd name="connsiteY332" fmla="*/ 485552 h 485552"/>
              <a:gd name="connsiteX333" fmla="*/ 315730 w 3056305"/>
              <a:gd name="connsiteY333" fmla="*/ 485552 h 485552"/>
              <a:gd name="connsiteX334" fmla="*/ 284195 w 3056305"/>
              <a:gd name="connsiteY334" fmla="*/ 485552 h 485552"/>
              <a:gd name="connsiteX335" fmla="*/ 268591 w 3056305"/>
              <a:gd name="connsiteY335" fmla="*/ 485552 h 485552"/>
              <a:gd name="connsiteX336" fmla="*/ 214092 w 3056305"/>
              <a:gd name="connsiteY336" fmla="*/ 485552 h 485552"/>
              <a:gd name="connsiteX337" fmla="*/ 142427 w 3056305"/>
              <a:gd name="connsiteY337" fmla="*/ 485552 h 485552"/>
              <a:gd name="connsiteX338" fmla="*/ 131172 w 3056305"/>
              <a:gd name="connsiteY338" fmla="*/ 485552 h 485552"/>
              <a:gd name="connsiteX339" fmla="*/ 99526 w 3056305"/>
              <a:gd name="connsiteY339" fmla="*/ 485552 h 485552"/>
              <a:gd name="connsiteX340" fmla="*/ 51289 w 3056305"/>
              <a:gd name="connsiteY340" fmla="*/ 485552 h 485552"/>
              <a:gd name="connsiteX341" fmla="*/ 0 w 3056305"/>
              <a:gd name="connsiteY341" fmla="*/ 485552 h 485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</a:cxnLst>
            <a:rect l="l" t="t" r="r" b="b"/>
            <a:pathLst>
              <a:path w="3056305" h="485552">
                <a:moveTo>
                  <a:pt x="0" y="0"/>
                </a:moveTo>
                <a:lnTo>
                  <a:pt x="9481" y="0"/>
                </a:lnTo>
                <a:lnTo>
                  <a:pt x="118986" y="0"/>
                </a:lnTo>
                <a:lnTo>
                  <a:pt x="130717" y="0"/>
                </a:lnTo>
                <a:lnTo>
                  <a:pt x="141973" y="0"/>
                </a:lnTo>
                <a:lnTo>
                  <a:pt x="213636" y="0"/>
                </a:lnTo>
                <a:lnTo>
                  <a:pt x="241331" y="0"/>
                </a:lnTo>
                <a:lnTo>
                  <a:pt x="277953" y="0"/>
                </a:lnTo>
                <a:lnTo>
                  <a:pt x="284354" y="0"/>
                </a:lnTo>
                <a:lnTo>
                  <a:pt x="295609" y="0"/>
                </a:lnTo>
                <a:lnTo>
                  <a:pt x="304496" y="0"/>
                </a:lnTo>
                <a:lnTo>
                  <a:pt x="318138" y="0"/>
                </a:lnTo>
                <a:lnTo>
                  <a:pt x="329393" y="0"/>
                </a:lnTo>
                <a:lnTo>
                  <a:pt x="332293" y="0"/>
                </a:lnTo>
                <a:lnTo>
                  <a:pt x="344912" y="0"/>
                </a:lnTo>
                <a:lnTo>
                  <a:pt x="351891" y="0"/>
                </a:lnTo>
                <a:lnTo>
                  <a:pt x="356167" y="0"/>
                </a:lnTo>
                <a:lnTo>
                  <a:pt x="367272" y="0"/>
                </a:lnTo>
                <a:lnTo>
                  <a:pt x="373599" y="0"/>
                </a:lnTo>
                <a:lnTo>
                  <a:pt x="384854" y="0"/>
                </a:lnTo>
                <a:lnTo>
                  <a:pt x="401056" y="0"/>
                </a:lnTo>
                <a:lnTo>
                  <a:pt x="423219" y="0"/>
                </a:lnTo>
                <a:lnTo>
                  <a:pt x="423556" y="0"/>
                </a:lnTo>
                <a:lnTo>
                  <a:pt x="427831" y="0"/>
                </a:lnTo>
                <a:lnTo>
                  <a:pt x="434811" y="0"/>
                </a:lnTo>
                <a:lnTo>
                  <a:pt x="494884" y="0"/>
                </a:lnTo>
                <a:lnTo>
                  <a:pt x="506138" y="0"/>
                </a:lnTo>
                <a:lnTo>
                  <a:pt x="510859" y="0"/>
                </a:lnTo>
                <a:lnTo>
                  <a:pt x="545890" y="0"/>
                </a:lnTo>
                <a:lnTo>
                  <a:pt x="664192" y="0"/>
                </a:lnTo>
                <a:lnTo>
                  <a:pt x="667126" y="0"/>
                </a:lnTo>
                <a:lnTo>
                  <a:pt x="678382" y="0"/>
                </a:lnTo>
                <a:lnTo>
                  <a:pt x="735854" y="0"/>
                </a:lnTo>
                <a:lnTo>
                  <a:pt x="747110" y="0"/>
                </a:lnTo>
                <a:lnTo>
                  <a:pt x="750046" y="0"/>
                </a:lnTo>
                <a:lnTo>
                  <a:pt x="788416" y="0"/>
                </a:lnTo>
                <a:lnTo>
                  <a:pt x="820763" y="0"/>
                </a:lnTo>
                <a:lnTo>
                  <a:pt x="826783" y="0"/>
                </a:lnTo>
                <a:lnTo>
                  <a:pt x="832018" y="0"/>
                </a:lnTo>
                <a:lnTo>
                  <a:pt x="838038" y="0"/>
                </a:lnTo>
                <a:lnTo>
                  <a:pt x="840905" y="0"/>
                </a:lnTo>
                <a:lnTo>
                  <a:pt x="854547" y="0"/>
                </a:lnTo>
                <a:lnTo>
                  <a:pt x="865802" y="0"/>
                </a:lnTo>
                <a:lnTo>
                  <a:pt x="881321" y="0"/>
                </a:lnTo>
                <a:lnTo>
                  <a:pt x="888300" y="0"/>
                </a:lnTo>
                <a:lnTo>
                  <a:pt x="892576" y="0"/>
                </a:lnTo>
                <a:lnTo>
                  <a:pt x="903681" y="0"/>
                </a:lnTo>
                <a:lnTo>
                  <a:pt x="907933" y="0"/>
                </a:lnTo>
                <a:lnTo>
                  <a:pt x="909702" y="0"/>
                </a:lnTo>
                <a:lnTo>
                  <a:pt x="917414" y="0"/>
                </a:lnTo>
                <a:lnTo>
                  <a:pt x="937465" y="0"/>
                </a:lnTo>
                <a:lnTo>
                  <a:pt x="959965" y="0"/>
                </a:lnTo>
                <a:lnTo>
                  <a:pt x="964240" y="0"/>
                </a:lnTo>
                <a:lnTo>
                  <a:pt x="971220" y="0"/>
                </a:lnTo>
                <a:lnTo>
                  <a:pt x="989164" y="0"/>
                </a:lnTo>
                <a:lnTo>
                  <a:pt x="1000420" y="0"/>
                </a:lnTo>
                <a:lnTo>
                  <a:pt x="1026919" y="0"/>
                </a:lnTo>
                <a:lnTo>
                  <a:pt x="1038650" y="0"/>
                </a:lnTo>
                <a:lnTo>
                  <a:pt x="1047268" y="0"/>
                </a:lnTo>
                <a:lnTo>
                  <a:pt x="1049906" y="0"/>
                </a:lnTo>
                <a:lnTo>
                  <a:pt x="1073809" y="0"/>
                </a:lnTo>
                <a:lnTo>
                  <a:pt x="1081944" y="0"/>
                </a:lnTo>
                <a:lnTo>
                  <a:pt x="1121569" y="0"/>
                </a:lnTo>
                <a:lnTo>
                  <a:pt x="1136587" y="0"/>
                </a:lnTo>
                <a:lnTo>
                  <a:pt x="1149264" y="0"/>
                </a:lnTo>
                <a:lnTo>
                  <a:pt x="1185886" y="0"/>
                </a:lnTo>
                <a:lnTo>
                  <a:pt x="1192287" y="0"/>
                </a:lnTo>
                <a:lnTo>
                  <a:pt x="1200601" y="0"/>
                </a:lnTo>
                <a:lnTo>
                  <a:pt x="1203542" y="0"/>
                </a:lnTo>
                <a:lnTo>
                  <a:pt x="1212429" y="0"/>
                </a:lnTo>
                <a:lnTo>
                  <a:pt x="1226071" y="0"/>
                </a:lnTo>
                <a:lnTo>
                  <a:pt x="1237326" y="0"/>
                </a:lnTo>
                <a:lnTo>
                  <a:pt x="1240226" y="0"/>
                </a:lnTo>
                <a:lnTo>
                  <a:pt x="1252845" y="0"/>
                </a:lnTo>
                <a:lnTo>
                  <a:pt x="1259824" y="0"/>
                </a:lnTo>
                <a:lnTo>
                  <a:pt x="1264100" y="0"/>
                </a:lnTo>
                <a:lnTo>
                  <a:pt x="1269364" y="0"/>
                </a:lnTo>
                <a:lnTo>
                  <a:pt x="1272263" y="0"/>
                </a:lnTo>
                <a:lnTo>
                  <a:pt x="1275205" y="0"/>
                </a:lnTo>
                <a:lnTo>
                  <a:pt x="1281532" y="0"/>
                </a:lnTo>
                <a:lnTo>
                  <a:pt x="1283519" y="0"/>
                </a:lnTo>
                <a:lnTo>
                  <a:pt x="1291864" y="0"/>
                </a:lnTo>
                <a:lnTo>
                  <a:pt x="1292787" y="0"/>
                </a:lnTo>
                <a:lnTo>
                  <a:pt x="1296139" y="0"/>
                </a:lnTo>
                <a:lnTo>
                  <a:pt x="1303119" y="0"/>
                </a:lnTo>
                <a:lnTo>
                  <a:pt x="1308989" y="0"/>
                </a:lnTo>
                <a:lnTo>
                  <a:pt x="1324825" y="0"/>
                </a:lnTo>
                <a:lnTo>
                  <a:pt x="1331152" y="0"/>
                </a:lnTo>
                <a:lnTo>
                  <a:pt x="1331489" y="0"/>
                </a:lnTo>
                <a:lnTo>
                  <a:pt x="1335764" y="0"/>
                </a:lnTo>
                <a:lnTo>
                  <a:pt x="1342744" y="0"/>
                </a:lnTo>
                <a:lnTo>
                  <a:pt x="1363192" y="0"/>
                </a:lnTo>
                <a:lnTo>
                  <a:pt x="1374446" y="0"/>
                </a:lnTo>
                <a:lnTo>
                  <a:pt x="1374784" y="0"/>
                </a:lnTo>
                <a:lnTo>
                  <a:pt x="1402817" y="0"/>
                </a:lnTo>
                <a:lnTo>
                  <a:pt x="1414071" y="0"/>
                </a:lnTo>
                <a:lnTo>
                  <a:pt x="1414208" y="0"/>
                </a:lnTo>
                <a:lnTo>
                  <a:pt x="1418792" y="0"/>
                </a:lnTo>
                <a:lnTo>
                  <a:pt x="1425464" y="0"/>
                </a:lnTo>
                <a:lnTo>
                  <a:pt x="1446111" y="0"/>
                </a:lnTo>
                <a:lnTo>
                  <a:pt x="1450830" y="0"/>
                </a:lnTo>
                <a:lnTo>
                  <a:pt x="1453823" y="0"/>
                </a:lnTo>
                <a:lnTo>
                  <a:pt x="1462085" y="0"/>
                </a:lnTo>
                <a:lnTo>
                  <a:pt x="1525573" y="0"/>
                </a:lnTo>
                <a:lnTo>
                  <a:pt x="1536829" y="0"/>
                </a:lnTo>
                <a:lnTo>
                  <a:pt x="1557731" y="0"/>
                </a:lnTo>
                <a:lnTo>
                  <a:pt x="1572125" y="0"/>
                </a:lnTo>
                <a:lnTo>
                  <a:pt x="1575059" y="0"/>
                </a:lnTo>
                <a:lnTo>
                  <a:pt x="1586315" y="0"/>
                </a:lnTo>
                <a:lnTo>
                  <a:pt x="1610218" y="0"/>
                </a:lnTo>
                <a:lnTo>
                  <a:pt x="1618354" y="0"/>
                </a:lnTo>
                <a:lnTo>
                  <a:pt x="1643787" y="0"/>
                </a:lnTo>
                <a:lnTo>
                  <a:pt x="1655043" y="0"/>
                </a:lnTo>
                <a:lnTo>
                  <a:pt x="1657979" y="0"/>
                </a:lnTo>
                <a:lnTo>
                  <a:pt x="1672996" y="0"/>
                </a:lnTo>
                <a:lnTo>
                  <a:pt x="1679016" y="0"/>
                </a:lnTo>
                <a:lnTo>
                  <a:pt x="1696349" y="0"/>
                </a:lnTo>
                <a:lnTo>
                  <a:pt x="1718768" y="0"/>
                </a:lnTo>
                <a:lnTo>
                  <a:pt x="1728696" y="0"/>
                </a:lnTo>
                <a:lnTo>
                  <a:pt x="1734716" y="0"/>
                </a:lnTo>
                <a:lnTo>
                  <a:pt x="1739951" y="0"/>
                </a:lnTo>
                <a:lnTo>
                  <a:pt x="1745971" y="0"/>
                </a:lnTo>
                <a:lnTo>
                  <a:pt x="1748838" y="0"/>
                </a:lnTo>
                <a:lnTo>
                  <a:pt x="1762480" y="0"/>
                </a:lnTo>
                <a:lnTo>
                  <a:pt x="1773735" y="0"/>
                </a:lnTo>
                <a:lnTo>
                  <a:pt x="1789254" y="0"/>
                </a:lnTo>
                <a:lnTo>
                  <a:pt x="1796233" y="0"/>
                </a:lnTo>
                <a:lnTo>
                  <a:pt x="1800509" y="0"/>
                </a:lnTo>
                <a:lnTo>
                  <a:pt x="1805774" y="0"/>
                </a:lnTo>
                <a:lnTo>
                  <a:pt x="1811614" y="0"/>
                </a:lnTo>
                <a:lnTo>
                  <a:pt x="1817635" y="0"/>
                </a:lnTo>
                <a:lnTo>
                  <a:pt x="1828273" y="0"/>
                </a:lnTo>
                <a:lnTo>
                  <a:pt x="1832548" y="0"/>
                </a:lnTo>
                <a:lnTo>
                  <a:pt x="1839528" y="0"/>
                </a:lnTo>
                <a:lnTo>
                  <a:pt x="1845398" y="0"/>
                </a:lnTo>
                <a:lnTo>
                  <a:pt x="1851260" y="0"/>
                </a:lnTo>
                <a:lnTo>
                  <a:pt x="1867898" y="0"/>
                </a:lnTo>
                <a:lnTo>
                  <a:pt x="1872173" y="0"/>
                </a:lnTo>
                <a:lnTo>
                  <a:pt x="1879153" y="0"/>
                </a:lnTo>
                <a:lnTo>
                  <a:pt x="1897097" y="0"/>
                </a:lnTo>
                <a:lnTo>
                  <a:pt x="1908353" y="0"/>
                </a:lnTo>
                <a:lnTo>
                  <a:pt x="1911193" y="0"/>
                </a:lnTo>
                <a:lnTo>
                  <a:pt x="1922923" y="0"/>
                </a:lnTo>
                <a:lnTo>
                  <a:pt x="1934178" y="0"/>
                </a:lnTo>
                <a:lnTo>
                  <a:pt x="1940392" y="0"/>
                </a:lnTo>
                <a:lnTo>
                  <a:pt x="1950618" y="0"/>
                </a:lnTo>
                <a:lnTo>
                  <a:pt x="1955201" y="0"/>
                </a:lnTo>
                <a:lnTo>
                  <a:pt x="1961872" y="0"/>
                </a:lnTo>
                <a:lnTo>
                  <a:pt x="1981742" y="0"/>
                </a:lnTo>
                <a:lnTo>
                  <a:pt x="1987239" y="0"/>
                </a:lnTo>
                <a:lnTo>
                  <a:pt x="1989877" y="0"/>
                </a:lnTo>
                <a:lnTo>
                  <a:pt x="1998494" y="0"/>
                </a:lnTo>
                <a:lnTo>
                  <a:pt x="2004895" y="0"/>
                </a:lnTo>
                <a:lnTo>
                  <a:pt x="2013782" y="0"/>
                </a:lnTo>
                <a:lnTo>
                  <a:pt x="2025037" y="0"/>
                </a:lnTo>
                <a:lnTo>
                  <a:pt x="2038680" y="0"/>
                </a:lnTo>
                <a:lnTo>
                  <a:pt x="2044520" y="0"/>
                </a:lnTo>
                <a:lnTo>
                  <a:pt x="2065454" y="0"/>
                </a:lnTo>
                <a:lnTo>
                  <a:pt x="2076559" y="0"/>
                </a:lnTo>
                <a:lnTo>
                  <a:pt x="2087814" y="0"/>
                </a:lnTo>
                <a:lnTo>
                  <a:pt x="2094140" y="0"/>
                </a:lnTo>
                <a:lnTo>
                  <a:pt x="2108534" y="0"/>
                </a:lnTo>
                <a:lnTo>
                  <a:pt x="2110343" y="0"/>
                </a:lnTo>
                <a:lnTo>
                  <a:pt x="2121598" y="0"/>
                </a:lnTo>
                <a:lnTo>
                  <a:pt x="2137117" y="0"/>
                </a:lnTo>
                <a:lnTo>
                  <a:pt x="2144097" y="0"/>
                </a:lnTo>
                <a:lnTo>
                  <a:pt x="2148372" y="0"/>
                </a:lnTo>
                <a:lnTo>
                  <a:pt x="2177297" y="0"/>
                </a:lnTo>
                <a:lnTo>
                  <a:pt x="2180196" y="0"/>
                </a:lnTo>
                <a:lnTo>
                  <a:pt x="2191452" y="0"/>
                </a:lnTo>
                <a:lnTo>
                  <a:pt x="2199797" y="0"/>
                </a:lnTo>
                <a:lnTo>
                  <a:pt x="2204072" y="0"/>
                </a:lnTo>
                <a:lnTo>
                  <a:pt x="2211052" y="0"/>
                </a:lnTo>
                <a:lnTo>
                  <a:pt x="2232758" y="0"/>
                </a:lnTo>
                <a:lnTo>
                  <a:pt x="2271125" y="0"/>
                </a:lnTo>
                <a:lnTo>
                  <a:pt x="2282379" y="0"/>
                </a:lnTo>
                <a:lnTo>
                  <a:pt x="2282717" y="0"/>
                </a:lnTo>
                <a:lnTo>
                  <a:pt x="2322141" y="0"/>
                </a:lnTo>
                <a:lnTo>
                  <a:pt x="2333397" y="0"/>
                </a:lnTo>
                <a:lnTo>
                  <a:pt x="2354044" y="0"/>
                </a:lnTo>
                <a:lnTo>
                  <a:pt x="2358763" y="0"/>
                </a:lnTo>
                <a:lnTo>
                  <a:pt x="2370018" y="0"/>
                </a:lnTo>
                <a:lnTo>
                  <a:pt x="2433506" y="0"/>
                </a:lnTo>
                <a:lnTo>
                  <a:pt x="2444762" y="0"/>
                </a:lnTo>
                <a:lnTo>
                  <a:pt x="2465664" y="0"/>
                </a:lnTo>
                <a:lnTo>
                  <a:pt x="2518151" y="0"/>
                </a:lnTo>
                <a:lnTo>
                  <a:pt x="2526287" y="0"/>
                </a:lnTo>
                <a:lnTo>
                  <a:pt x="2580929" y="0"/>
                </a:lnTo>
                <a:lnTo>
                  <a:pt x="2586949" y="0"/>
                </a:lnTo>
                <a:lnTo>
                  <a:pt x="2626701" y="0"/>
                </a:lnTo>
                <a:lnTo>
                  <a:pt x="2713707" y="0"/>
                </a:lnTo>
                <a:lnTo>
                  <a:pt x="2736206" y="0"/>
                </a:lnTo>
                <a:lnTo>
                  <a:pt x="2740481" y="0"/>
                </a:lnTo>
                <a:lnTo>
                  <a:pt x="2747461" y="0"/>
                </a:lnTo>
                <a:lnTo>
                  <a:pt x="2759193" y="0"/>
                </a:lnTo>
                <a:lnTo>
                  <a:pt x="2819126" y="0"/>
                </a:lnTo>
                <a:lnTo>
                  <a:pt x="2830856" y="0"/>
                </a:lnTo>
                <a:lnTo>
                  <a:pt x="2842111" y="0"/>
                </a:lnTo>
                <a:lnTo>
                  <a:pt x="2848325" y="0"/>
                </a:lnTo>
                <a:lnTo>
                  <a:pt x="2858551" y="0"/>
                </a:lnTo>
                <a:lnTo>
                  <a:pt x="2869805" y="0"/>
                </a:lnTo>
                <a:lnTo>
                  <a:pt x="2895172" y="0"/>
                </a:lnTo>
                <a:lnTo>
                  <a:pt x="2906427" y="0"/>
                </a:lnTo>
                <a:lnTo>
                  <a:pt x="2912828" y="0"/>
                </a:lnTo>
                <a:lnTo>
                  <a:pt x="2921715" y="0"/>
                </a:lnTo>
                <a:lnTo>
                  <a:pt x="2932970" y="0"/>
                </a:lnTo>
                <a:lnTo>
                  <a:pt x="2946613" y="0"/>
                </a:lnTo>
                <a:lnTo>
                  <a:pt x="2973387" y="0"/>
                </a:lnTo>
                <a:lnTo>
                  <a:pt x="2984492" y="0"/>
                </a:lnTo>
                <a:lnTo>
                  <a:pt x="2995747" y="0"/>
                </a:lnTo>
                <a:lnTo>
                  <a:pt x="3002073" y="0"/>
                </a:lnTo>
                <a:lnTo>
                  <a:pt x="3018276" y="0"/>
                </a:lnTo>
                <a:lnTo>
                  <a:pt x="3029531" y="0"/>
                </a:lnTo>
                <a:lnTo>
                  <a:pt x="3045050" y="0"/>
                </a:lnTo>
                <a:lnTo>
                  <a:pt x="3052030" y="0"/>
                </a:lnTo>
                <a:lnTo>
                  <a:pt x="3056305" y="0"/>
                </a:lnTo>
                <a:cubicBezTo>
                  <a:pt x="3027701" y="37351"/>
                  <a:pt x="3027701" y="37351"/>
                  <a:pt x="3027701" y="37351"/>
                </a:cubicBezTo>
                <a:cubicBezTo>
                  <a:pt x="2954147" y="130726"/>
                  <a:pt x="2915329" y="226435"/>
                  <a:pt x="2856077" y="326814"/>
                </a:cubicBezTo>
                <a:cubicBezTo>
                  <a:pt x="2804998" y="413188"/>
                  <a:pt x="2684453" y="485552"/>
                  <a:pt x="2570037" y="485552"/>
                </a:cubicBezTo>
                <a:lnTo>
                  <a:pt x="2558782" y="485552"/>
                </a:lnTo>
                <a:lnTo>
                  <a:pt x="2529255" y="485552"/>
                </a:lnTo>
                <a:lnTo>
                  <a:pt x="2518000" y="485552"/>
                </a:lnTo>
                <a:lnTo>
                  <a:pt x="2494539" y="485552"/>
                </a:lnTo>
                <a:lnTo>
                  <a:pt x="2490994" y="485552"/>
                </a:lnTo>
                <a:lnTo>
                  <a:pt x="2487119" y="485552"/>
                </a:lnTo>
                <a:lnTo>
                  <a:pt x="2482248" y="485552"/>
                </a:lnTo>
                <a:lnTo>
                  <a:pt x="2419329" y="485552"/>
                </a:lnTo>
                <a:lnTo>
                  <a:pt x="2408074" y="485552"/>
                </a:lnTo>
                <a:lnTo>
                  <a:pt x="2306156" y="485552"/>
                </a:lnTo>
                <a:lnTo>
                  <a:pt x="2294903" y="485552"/>
                </a:lnTo>
                <a:lnTo>
                  <a:pt x="2261632" y="485552"/>
                </a:lnTo>
                <a:lnTo>
                  <a:pt x="2254213" y="485552"/>
                </a:lnTo>
                <a:lnTo>
                  <a:pt x="2223238" y="485552"/>
                </a:lnTo>
                <a:lnTo>
                  <a:pt x="2191593" y="485552"/>
                </a:lnTo>
                <a:lnTo>
                  <a:pt x="2189970" y="485552"/>
                </a:lnTo>
                <a:lnTo>
                  <a:pt x="2180337" y="485552"/>
                </a:lnTo>
                <a:lnTo>
                  <a:pt x="2178714" y="485552"/>
                </a:lnTo>
                <a:lnTo>
                  <a:pt x="2143356" y="485552"/>
                </a:lnTo>
                <a:lnTo>
                  <a:pt x="2132099" y="485552"/>
                </a:lnTo>
                <a:lnTo>
                  <a:pt x="2114436" y="485552"/>
                </a:lnTo>
                <a:lnTo>
                  <a:pt x="2087430" y="485552"/>
                </a:lnTo>
                <a:lnTo>
                  <a:pt x="2080787" y="485552"/>
                </a:lnTo>
                <a:lnTo>
                  <a:pt x="2076175" y="485552"/>
                </a:lnTo>
                <a:lnTo>
                  <a:pt x="2060437" y="485552"/>
                </a:lnTo>
                <a:lnTo>
                  <a:pt x="2004512" y="485552"/>
                </a:lnTo>
                <a:lnTo>
                  <a:pt x="1945839" y="485552"/>
                </a:lnTo>
                <a:lnTo>
                  <a:pt x="1891339" y="485552"/>
                </a:lnTo>
                <a:lnTo>
                  <a:pt x="1776775" y="485552"/>
                </a:lnTo>
                <a:lnTo>
                  <a:pt x="1760072" y="485552"/>
                </a:lnTo>
                <a:lnTo>
                  <a:pt x="1728537" y="485552"/>
                </a:lnTo>
                <a:lnTo>
                  <a:pt x="1725223" y="485552"/>
                </a:lnTo>
                <a:lnTo>
                  <a:pt x="1717803" y="485552"/>
                </a:lnTo>
                <a:lnTo>
                  <a:pt x="1712933" y="485552"/>
                </a:lnTo>
                <a:lnTo>
                  <a:pt x="1662104" y="485552"/>
                </a:lnTo>
                <a:lnTo>
                  <a:pt x="1653561" y="485552"/>
                </a:lnTo>
                <a:lnTo>
                  <a:pt x="1650849" y="485552"/>
                </a:lnTo>
                <a:lnTo>
                  <a:pt x="1642305" y="485552"/>
                </a:lnTo>
                <a:lnTo>
                  <a:pt x="1621322" y="485552"/>
                </a:lnTo>
                <a:lnTo>
                  <a:pt x="1610067" y="485552"/>
                </a:lnTo>
                <a:lnTo>
                  <a:pt x="1586606" y="485552"/>
                </a:lnTo>
                <a:lnTo>
                  <a:pt x="1583061" y="485552"/>
                </a:lnTo>
                <a:lnTo>
                  <a:pt x="1579186" y="485552"/>
                </a:lnTo>
                <a:lnTo>
                  <a:pt x="1578027" y="485552"/>
                </a:lnTo>
                <a:lnTo>
                  <a:pt x="1574315" y="485552"/>
                </a:lnTo>
                <a:lnTo>
                  <a:pt x="1551021" y="485552"/>
                </a:lnTo>
                <a:lnTo>
                  <a:pt x="1539766" y="485552"/>
                </a:lnTo>
                <a:lnTo>
                  <a:pt x="1511396" y="485552"/>
                </a:lnTo>
                <a:lnTo>
                  <a:pt x="1500141" y="485552"/>
                </a:lnTo>
                <a:lnTo>
                  <a:pt x="1468103" y="485552"/>
                </a:lnTo>
                <a:lnTo>
                  <a:pt x="1437013" y="485552"/>
                </a:lnTo>
                <a:lnTo>
                  <a:pt x="1425759" y="485552"/>
                </a:lnTo>
                <a:lnTo>
                  <a:pt x="1398223" y="485552"/>
                </a:lnTo>
                <a:lnTo>
                  <a:pt x="1386970" y="485552"/>
                </a:lnTo>
                <a:lnTo>
                  <a:pt x="1385905" y="485552"/>
                </a:lnTo>
                <a:lnTo>
                  <a:pt x="1354930" y="485552"/>
                </a:lnTo>
                <a:lnTo>
                  <a:pt x="1353699" y="485552"/>
                </a:lnTo>
                <a:lnTo>
                  <a:pt x="1346280" y="485552"/>
                </a:lnTo>
                <a:lnTo>
                  <a:pt x="1345122" y="485552"/>
                </a:lnTo>
                <a:lnTo>
                  <a:pt x="1321662" y="485552"/>
                </a:lnTo>
                <a:lnTo>
                  <a:pt x="1315305" y="485552"/>
                </a:lnTo>
                <a:lnTo>
                  <a:pt x="1314241" y="485552"/>
                </a:lnTo>
                <a:lnTo>
                  <a:pt x="1310406" y="485552"/>
                </a:lnTo>
                <a:lnTo>
                  <a:pt x="1302986" y="485552"/>
                </a:lnTo>
                <a:lnTo>
                  <a:pt x="1283660" y="485552"/>
                </a:lnTo>
                <a:lnTo>
                  <a:pt x="1282037" y="485552"/>
                </a:lnTo>
                <a:lnTo>
                  <a:pt x="1272404" y="485552"/>
                </a:lnTo>
                <a:lnTo>
                  <a:pt x="1270781" y="485552"/>
                </a:lnTo>
                <a:lnTo>
                  <a:pt x="1240365" y="485552"/>
                </a:lnTo>
                <a:lnTo>
                  <a:pt x="1238743" y="485552"/>
                </a:lnTo>
                <a:lnTo>
                  <a:pt x="1235423" y="485552"/>
                </a:lnTo>
                <a:lnTo>
                  <a:pt x="1235197" y="485552"/>
                </a:lnTo>
                <a:lnTo>
                  <a:pt x="1224166" y="485552"/>
                </a:lnTo>
                <a:lnTo>
                  <a:pt x="1223663" y="485552"/>
                </a:lnTo>
                <a:lnTo>
                  <a:pt x="1206503" y="485552"/>
                </a:lnTo>
                <a:lnTo>
                  <a:pt x="1192128" y="485552"/>
                </a:lnTo>
                <a:lnTo>
                  <a:pt x="1179497" y="485552"/>
                </a:lnTo>
                <a:lnTo>
                  <a:pt x="1176524" y="485552"/>
                </a:lnTo>
                <a:lnTo>
                  <a:pt x="1172854" y="485552"/>
                </a:lnTo>
                <a:lnTo>
                  <a:pt x="1168242" y="485552"/>
                </a:lnTo>
                <a:lnTo>
                  <a:pt x="1152504" y="485552"/>
                </a:lnTo>
                <a:lnTo>
                  <a:pt x="1122025" y="485552"/>
                </a:lnTo>
                <a:lnTo>
                  <a:pt x="1096579" y="485552"/>
                </a:lnTo>
                <a:lnTo>
                  <a:pt x="1050360" y="485552"/>
                </a:lnTo>
                <a:lnTo>
                  <a:pt x="1039105" y="485552"/>
                </a:lnTo>
                <a:lnTo>
                  <a:pt x="1037906" y="485552"/>
                </a:lnTo>
                <a:lnTo>
                  <a:pt x="1007459" y="485552"/>
                </a:lnTo>
                <a:lnTo>
                  <a:pt x="983406" y="485552"/>
                </a:lnTo>
                <a:lnTo>
                  <a:pt x="959222" y="485552"/>
                </a:lnTo>
                <a:lnTo>
                  <a:pt x="907933" y="485552"/>
                </a:lnTo>
                <a:lnTo>
                  <a:pt x="868842" y="485552"/>
                </a:lnTo>
                <a:lnTo>
                  <a:pt x="852139" y="485552"/>
                </a:lnTo>
                <a:lnTo>
                  <a:pt x="820604" y="485552"/>
                </a:lnTo>
                <a:lnTo>
                  <a:pt x="817290" y="485552"/>
                </a:lnTo>
                <a:lnTo>
                  <a:pt x="809870" y="485552"/>
                </a:lnTo>
                <a:lnTo>
                  <a:pt x="805000" y="485552"/>
                </a:lnTo>
                <a:lnTo>
                  <a:pt x="745628" y="485552"/>
                </a:lnTo>
                <a:lnTo>
                  <a:pt x="734372" y="485552"/>
                </a:lnTo>
                <a:lnTo>
                  <a:pt x="670094" y="485552"/>
                </a:lnTo>
                <a:lnTo>
                  <a:pt x="643088" y="485552"/>
                </a:lnTo>
                <a:lnTo>
                  <a:pt x="631833" y="485552"/>
                </a:lnTo>
                <a:lnTo>
                  <a:pt x="560170" y="485552"/>
                </a:lnTo>
                <a:lnTo>
                  <a:pt x="529080" y="485552"/>
                </a:lnTo>
                <a:lnTo>
                  <a:pt x="517826" y="485552"/>
                </a:lnTo>
                <a:lnTo>
                  <a:pt x="477972" y="485552"/>
                </a:lnTo>
                <a:lnTo>
                  <a:pt x="446997" y="485552"/>
                </a:lnTo>
                <a:lnTo>
                  <a:pt x="437189" y="485552"/>
                </a:lnTo>
                <a:lnTo>
                  <a:pt x="413729" y="485552"/>
                </a:lnTo>
                <a:lnTo>
                  <a:pt x="406308" y="485552"/>
                </a:lnTo>
                <a:lnTo>
                  <a:pt x="402473" y="485552"/>
                </a:lnTo>
                <a:lnTo>
                  <a:pt x="395053" y="485552"/>
                </a:lnTo>
                <a:lnTo>
                  <a:pt x="332432" y="485552"/>
                </a:lnTo>
                <a:lnTo>
                  <a:pt x="330810" y="485552"/>
                </a:lnTo>
                <a:lnTo>
                  <a:pt x="327264" y="485552"/>
                </a:lnTo>
                <a:lnTo>
                  <a:pt x="315730" y="485552"/>
                </a:lnTo>
                <a:lnTo>
                  <a:pt x="284195" y="485552"/>
                </a:lnTo>
                <a:lnTo>
                  <a:pt x="268591" y="485552"/>
                </a:lnTo>
                <a:lnTo>
                  <a:pt x="214092" y="485552"/>
                </a:lnTo>
                <a:lnTo>
                  <a:pt x="142427" y="485552"/>
                </a:lnTo>
                <a:lnTo>
                  <a:pt x="131172" y="485552"/>
                </a:lnTo>
                <a:lnTo>
                  <a:pt x="99526" y="485552"/>
                </a:lnTo>
                <a:lnTo>
                  <a:pt x="51289" y="485552"/>
                </a:lnTo>
                <a:lnTo>
                  <a:pt x="0" y="485552"/>
                </a:lnTo>
                <a:close/>
              </a:path>
            </a:pathLst>
          </a:custGeom>
          <a:solidFill>
            <a:srgbClr val="5026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defTabSz="609585"/>
            <a:r>
              <a:rPr lang="zh-CN" altLang="en-US" sz="16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普拉曲沙注射液对比西达本胺片的优势</a:t>
            </a:r>
          </a:p>
        </p:txBody>
      </p:sp>
    </p:spTree>
    <p:extLst>
      <p:ext uri="{BB962C8B-B14F-4D97-AF65-F5344CB8AC3E}">
        <p14:creationId xmlns:p14="http://schemas.microsoft.com/office/powerpoint/2010/main" val="2593160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F066F83A-54F1-6E32-4E57-427EE9A3900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809156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5" imgH="495" progId="TCLayout.ActiveDocument.1">
                  <p:embed/>
                </p:oleObj>
              </mc:Choice>
              <mc:Fallback>
                <p:oleObj name="think-cell Slide" r:id="rId3" imgW="495" imgH="49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: 圆角 3">
            <a:extLst>
              <a:ext uri="{FF2B5EF4-FFF2-40B4-BE49-F238E27FC236}">
                <a16:creationId xmlns:a16="http://schemas.microsoft.com/office/drawing/2014/main" id="{3603E55C-603E-8C48-D1FF-DBE82417C755}"/>
              </a:ext>
            </a:extLst>
          </p:cNvPr>
          <p:cNvSpPr/>
          <p:nvPr/>
        </p:nvSpPr>
        <p:spPr>
          <a:xfrm>
            <a:off x="0" y="0"/>
            <a:ext cx="2051958" cy="491456"/>
          </a:xfrm>
          <a:prstGeom prst="roundRect">
            <a:avLst>
              <a:gd name="adj" fmla="val 0"/>
            </a:avLst>
          </a:pr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安全性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标题 2">
            <a:extLst>
              <a:ext uri="{FF2B5EF4-FFF2-40B4-BE49-F238E27FC236}">
                <a16:creationId xmlns:a16="http://schemas.microsoft.com/office/drawing/2014/main" id="{FCEE9732-AF3E-08FD-6D39-E3F2363B1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071" y="475447"/>
            <a:ext cx="11006317" cy="937260"/>
          </a:xfrm>
        </p:spPr>
        <p:txBody>
          <a:bodyPr vert="horz" anchor="t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普拉曲沙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全球上市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15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年，超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万名患者安全性良好，副作用可控，全球无任何安全性警告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黑框警告</a:t>
            </a:r>
            <a:endParaRPr kumimoji="0" lang="zh-CN" sz="2400" b="1" i="0" u="none" strike="noStrike" cap="none" spc="0" normalizeH="0" baseline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3DB03472-BF3D-41D1-BB4C-F95F1331E63E}"/>
              </a:ext>
            </a:extLst>
          </p:cNvPr>
          <p:cNvGrpSpPr/>
          <p:nvPr/>
        </p:nvGrpSpPr>
        <p:grpSpPr>
          <a:xfrm>
            <a:off x="6553941" y="2844512"/>
            <a:ext cx="5429420" cy="3083713"/>
            <a:chOff x="992442" y="2743376"/>
            <a:chExt cx="11397468" cy="3235019"/>
          </a:xfrm>
        </p:grpSpPr>
        <p:sp>
          <p:nvSpPr>
            <p:cNvPr id="10" name="十字形 9">
              <a:extLst>
                <a:ext uri="{FF2B5EF4-FFF2-40B4-BE49-F238E27FC236}">
                  <a16:creationId xmlns:a16="http://schemas.microsoft.com/office/drawing/2014/main" id="{E4673D52-FCCE-71B2-86B3-528B73798423}"/>
                </a:ext>
              </a:extLst>
            </p:cNvPr>
            <p:cNvSpPr/>
            <p:nvPr/>
          </p:nvSpPr>
          <p:spPr>
            <a:xfrm flipV="1">
              <a:off x="992442" y="2743376"/>
              <a:ext cx="10273110" cy="2782782"/>
            </a:xfrm>
            <a:prstGeom prst="plus">
              <a:avLst>
                <a:gd name="adj" fmla="val 4463"/>
              </a:avLst>
            </a:prstGeom>
            <a:gradFill>
              <a:gsLst>
                <a:gs pos="0">
                  <a:srgbClr val="FFFFFF">
                    <a:alpha val="0"/>
                  </a:srgbClr>
                </a:gs>
                <a:gs pos="100000">
                  <a:srgbClr val="6B8333">
                    <a:alpha val="5000"/>
                  </a:srgbClr>
                </a:gs>
              </a:gsLst>
              <a:lin ang="5400000" scaled="1"/>
            </a:gradFill>
            <a:ln w="11430" cap="flat" cmpd="sng" algn="ctr">
              <a:gradFill>
                <a:gsLst>
                  <a:gs pos="0">
                    <a:srgbClr val="FFFFFF"/>
                  </a:gs>
                  <a:gs pos="100000">
                    <a:srgbClr val="6B8333"/>
                  </a:gs>
                </a:gsLst>
                <a:lin ang="5400000" scaled="1"/>
              </a:gradFill>
              <a:prstDash val="dash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等线"/>
                <a:ea typeface="等线"/>
                <a:cs typeface="+mn-cs"/>
              </a:endParaRPr>
            </a:p>
          </p:txBody>
        </p:sp>
        <p:graphicFrame>
          <p:nvGraphicFramePr>
            <p:cNvPr id="11" name="图表 10">
              <a:extLst>
                <a:ext uri="{FF2B5EF4-FFF2-40B4-BE49-F238E27FC236}">
                  <a16:creationId xmlns:a16="http://schemas.microsoft.com/office/drawing/2014/main" id="{9C63CA7C-8802-4071-D7BC-B8F28D173F19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74159425"/>
                </p:ext>
              </p:extLst>
            </p:nvPr>
          </p:nvGraphicFramePr>
          <p:xfrm>
            <a:off x="1468912" y="2743876"/>
            <a:ext cx="10920998" cy="323451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A58085B7-2183-6BA7-7993-55E6D8F3773E}"/>
              </a:ext>
            </a:extLst>
          </p:cNvPr>
          <p:cNvSpPr txBox="1"/>
          <p:nvPr/>
        </p:nvSpPr>
        <p:spPr>
          <a:xfrm>
            <a:off x="6665125" y="1712690"/>
            <a:ext cx="4671440" cy="874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副作用可控：通过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亚叶酸钙治疗明显降低副作用发生率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507741F2-D797-665C-250F-7F209A40E4EB}"/>
              </a:ext>
            </a:extLst>
          </p:cNvPr>
          <p:cNvSpPr txBox="1"/>
          <p:nvPr/>
        </p:nvSpPr>
        <p:spPr>
          <a:xfrm>
            <a:off x="6088380" y="-575557"/>
            <a:ext cx="61036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中国注册研究中不良事件发生率和欧美相似</a:t>
            </a:r>
          </a:p>
        </p:txBody>
      </p:sp>
      <p:sp>
        <p:nvSpPr>
          <p:cNvPr id="13" name="TextBox 4">
            <a:extLst>
              <a:ext uri="{FF2B5EF4-FFF2-40B4-BE49-F238E27FC236}">
                <a16:creationId xmlns:a16="http://schemas.microsoft.com/office/drawing/2014/main" id="{6FEC69E8-B46D-F4F8-87DE-F4DBD15B14DF}"/>
              </a:ext>
            </a:extLst>
          </p:cNvPr>
          <p:cNvSpPr txBox="1"/>
          <p:nvPr/>
        </p:nvSpPr>
        <p:spPr>
          <a:xfrm>
            <a:off x="138491" y="6521881"/>
            <a:ext cx="3826933" cy="33611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Foss FM, et al. Leuk Lymphoma. 2019 Dec;60(12):2927-2930. 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3608370E-786D-98B7-63AD-60601E5A815A}"/>
              </a:ext>
            </a:extLst>
          </p:cNvPr>
          <p:cNvSpPr txBox="1"/>
          <p:nvPr/>
        </p:nvSpPr>
        <p:spPr>
          <a:xfrm>
            <a:off x="647566" y="1712690"/>
            <a:ext cx="5440814" cy="4111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国内外不良反应发生情况：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普拉曲沙注射液自上市以来，各国药监部门均</a:t>
            </a:r>
            <a:r>
              <a:rPr lang="zh-CN" altLang="en-US" sz="16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未发布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关于本品的</a:t>
            </a:r>
            <a:r>
              <a:rPr lang="zh-CN" altLang="en-US" sz="16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安全性警告，黑框警告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6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未有因安全性原因撤市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根据对普拉曲沙累积的全球安全性数据的审查，普拉曲沙用于其获批适应症，即复发性或难治性外周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细胞淋巴瘤（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PTCL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）的</a:t>
            </a:r>
            <a:r>
              <a:rPr lang="zh-CN" altLang="en-US" sz="16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总体获益</a:t>
            </a:r>
            <a:r>
              <a:rPr lang="en-US" altLang="zh-CN" sz="16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6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风险特征仍然保持良好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药品说明书收录的安全性信息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普拉曲沙注射液整体</a:t>
            </a:r>
            <a:r>
              <a:rPr lang="zh-CN" altLang="en-US" sz="16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安全性良好，副作用可控</a:t>
            </a:r>
            <a:endParaRPr lang="en-US" altLang="zh-CN" sz="1600" b="1" dirty="0">
              <a:solidFill>
                <a:srgbClr val="54275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最常见不良反应（不考虑因果关系）为粘膜炎、血小板减少症、恶心、贫血、疲劳、中性粒细胞减少症、鼻衄。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6290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FBA47C75-788B-BADC-EE1C-869870D01B3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95" imgH="495" progId="TCLayout.ActiveDocument.1">
                  <p:embed/>
                </p:oleObj>
              </mc:Choice>
              <mc:Fallback>
                <p:oleObj name="think-cell Slide" r:id="rId4" imgW="495" imgH="495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BA47C75-788B-BADC-EE1C-869870D01B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: 圆角 3">
            <a:extLst>
              <a:ext uri="{FF2B5EF4-FFF2-40B4-BE49-F238E27FC236}">
                <a16:creationId xmlns:a16="http://schemas.microsoft.com/office/drawing/2014/main" id="{2938F2ED-1AA5-254B-7867-46BF4DFD1A67}"/>
              </a:ext>
            </a:extLst>
          </p:cNvPr>
          <p:cNvSpPr/>
          <p:nvPr/>
        </p:nvSpPr>
        <p:spPr>
          <a:xfrm>
            <a:off x="0" y="0"/>
            <a:ext cx="2051958" cy="491456"/>
          </a:xfrm>
          <a:prstGeom prst="roundRect">
            <a:avLst>
              <a:gd name="adj" fmla="val 0"/>
            </a:avLst>
          </a:pr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有效性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标题 2">
            <a:extLst>
              <a:ext uri="{FF2B5EF4-FFF2-40B4-BE49-F238E27FC236}">
                <a16:creationId xmlns:a16="http://schemas.microsoft.com/office/drawing/2014/main" id="{1A65A273-BE20-E72F-FA7B-9567E6E47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572" y="501322"/>
            <a:ext cx="10728260" cy="937260"/>
          </a:xfrm>
        </p:spPr>
        <p:txBody>
          <a:bodyPr vert="horz" anchor="t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普拉曲沙中国注册临床试验数据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显示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52%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患者的疾病迅速得到缓解，中位无进展生存期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4.8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个月，为后续治疗（例如血液移植）赢得宝贵的时间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9423D93-FB46-3F3C-B4ED-181159BB7EA8}"/>
              </a:ext>
            </a:extLst>
          </p:cNvPr>
          <p:cNvSpPr/>
          <p:nvPr/>
        </p:nvSpPr>
        <p:spPr>
          <a:xfrm>
            <a:off x="6710692" y="1707737"/>
            <a:ext cx="4290078" cy="439102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585"/>
            <a:endParaRPr lang="en-US" altLang="zh-CN" sz="1400" b="1" i="0" dirty="0">
              <a:solidFill>
                <a:srgbClr val="05073B"/>
              </a:solidFill>
              <a:effectLst/>
              <a:highlight>
                <a:srgbClr val="FDFDFE"/>
              </a:highlight>
              <a:latin typeface="-apple-system"/>
            </a:endParaRP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E8B18973-94B8-87BB-5598-2927BA2F04B3}"/>
              </a:ext>
            </a:extLst>
          </p:cNvPr>
          <p:cNvSpPr>
            <a:spLocks/>
          </p:cNvSpPr>
          <p:nvPr/>
        </p:nvSpPr>
        <p:spPr bwMode="auto">
          <a:xfrm>
            <a:off x="6710692" y="1707737"/>
            <a:ext cx="3600000" cy="360000"/>
          </a:xfrm>
          <a:custGeom>
            <a:avLst/>
            <a:gdLst>
              <a:gd name="connsiteX0" fmla="*/ 0 w 3056305"/>
              <a:gd name="connsiteY0" fmla="*/ 0 h 485552"/>
              <a:gd name="connsiteX1" fmla="*/ 9481 w 3056305"/>
              <a:gd name="connsiteY1" fmla="*/ 0 h 485552"/>
              <a:gd name="connsiteX2" fmla="*/ 118986 w 3056305"/>
              <a:gd name="connsiteY2" fmla="*/ 0 h 485552"/>
              <a:gd name="connsiteX3" fmla="*/ 130717 w 3056305"/>
              <a:gd name="connsiteY3" fmla="*/ 0 h 485552"/>
              <a:gd name="connsiteX4" fmla="*/ 141973 w 3056305"/>
              <a:gd name="connsiteY4" fmla="*/ 0 h 485552"/>
              <a:gd name="connsiteX5" fmla="*/ 213636 w 3056305"/>
              <a:gd name="connsiteY5" fmla="*/ 0 h 485552"/>
              <a:gd name="connsiteX6" fmla="*/ 241331 w 3056305"/>
              <a:gd name="connsiteY6" fmla="*/ 0 h 485552"/>
              <a:gd name="connsiteX7" fmla="*/ 277953 w 3056305"/>
              <a:gd name="connsiteY7" fmla="*/ 0 h 485552"/>
              <a:gd name="connsiteX8" fmla="*/ 284354 w 3056305"/>
              <a:gd name="connsiteY8" fmla="*/ 0 h 485552"/>
              <a:gd name="connsiteX9" fmla="*/ 295609 w 3056305"/>
              <a:gd name="connsiteY9" fmla="*/ 0 h 485552"/>
              <a:gd name="connsiteX10" fmla="*/ 304496 w 3056305"/>
              <a:gd name="connsiteY10" fmla="*/ 0 h 485552"/>
              <a:gd name="connsiteX11" fmla="*/ 318138 w 3056305"/>
              <a:gd name="connsiteY11" fmla="*/ 0 h 485552"/>
              <a:gd name="connsiteX12" fmla="*/ 329393 w 3056305"/>
              <a:gd name="connsiteY12" fmla="*/ 0 h 485552"/>
              <a:gd name="connsiteX13" fmla="*/ 332293 w 3056305"/>
              <a:gd name="connsiteY13" fmla="*/ 0 h 485552"/>
              <a:gd name="connsiteX14" fmla="*/ 344912 w 3056305"/>
              <a:gd name="connsiteY14" fmla="*/ 0 h 485552"/>
              <a:gd name="connsiteX15" fmla="*/ 351891 w 3056305"/>
              <a:gd name="connsiteY15" fmla="*/ 0 h 485552"/>
              <a:gd name="connsiteX16" fmla="*/ 356167 w 3056305"/>
              <a:gd name="connsiteY16" fmla="*/ 0 h 485552"/>
              <a:gd name="connsiteX17" fmla="*/ 367272 w 3056305"/>
              <a:gd name="connsiteY17" fmla="*/ 0 h 485552"/>
              <a:gd name="connsiteX18" fmla="*/ 373599 w 3056305"/>
              <a:gd name="connsiteY18" fmla="*/ 0 h 485552"/>
              <a:gd name="connsiteX19" fmla="*/ 384854 w 3056305"/>
              <a:gd name="connsiteY19" fmla="*/ 0 h 485552"/>
              <a:gd name="connsiteX20" fmla="*/ 401056 w 3056305"/>
              <a:gd name="connsiteY20" fmla="*/ 0 h 485552"/>
              <a:gd name="connsiteX21" fmla="*/ 423219 w 3056305"/>
              <a:gd name="connsiteY21" fmla="*/ 0 h 485552"/>
              <a:gd name="connsiteX22" fmla="*/ 423556 w 3056305"/>
              <a:gd name="connsiteY22" fmla="*/ 0 h 485552"/>
              <a:gd name="connsiteX23" fmla="*/ 427831 w 3056305"/>
              <a:gd name="connsiteY23" fmla="*/ 0 h 485552"/>
              <a:gd name="connsiteX24" fmla="*/ 434811 w 3056305"/>
              <a:gd name="connsiteY24" fmla="*/ 0 h 485552"/>
              <a:gd name="connsiteX25" fmla="*/ 494884 w 3056305"/>
              <a:gd name="connsiteY25" fmla="*/ 0 h 485552"/>
              <a:gd name="connsiteX26" fmla="*/ 506138 w 3056305"/>
              <a:gd name="connsiteY26" fmla="*/ 0 h 485552"/>
              <a:gd name="connsiteX27" fmla="*/ 510859 w 3056305"/>
              <a:gd name="connsiteY27" fmla="*/ 0 h 485552"/>
              <a:gd name="connsiteX28" fmla="*/ 545890 w 3056305"/>
              <a:gd name="connsiteY28" fmla="*/ 0 h 485552"/>
              <a:gd name="connsiteX29" fmla="*/ 664192 w 3056305"/>
              <a:gd name="connsiteY29" fmla="*/ 0 h 485552"/>
              <a:gd name="connsiteX30" fmla="*/ 667126 w 3056305"/>
              <a:gd name="connsiteY30" fmla="*/ 0 h 485552"/>
              <a:gd name="connsiteX31" fmla="*/ 678382 w 3056305"/>
              <a:gd name="connsiteY31" fmla="*/ 0 h 485552"/>
              <a:gd name="connsiteX32" fmla="*/ 735854 w 3056305"/>
              <a:gd name="connsiteY32" fmla="*/ 0 h 485552"/>
              <a:gd name="connsiteX33" fmla="*/ 747110 w 3056305"/>
              <a:gd name="connsiteY33" fmla="*/ 0 h 485552"/>
              <a:gd name="connsiteX34" fmla="*/ 750046 w 3056305"/>
              <a:gd name="connsiteY34" fmla="*/ 0 h 485552"/>
              <a:gd name="connsiteX35" fmla="*/ 788416 w 3056305"/>
              <a:gd name="connsiteY35" fmla="*/ 0 h 485552"/>
              <a:gd name="connsiteX36" fmla="*/ 820763 w 3056305"/>
              <a:gd name="connsiteY36" fmla="*/ 0 h 485552"/>
              <a:gd name="connsiteX37" fmla="*/ 826783 w 3056305"/>
              <a:gd name="connsiteY37" fmla="*/ 0 h 485552"/>
              <a:gd name="connsiteX38" fmla="*/ 832018 w 3056305"/>
              <a:gd name="connsiteY38" fmla="*/ 0 h 485552"/>
              <a:gd name="connsiteX39" fmla="*/ 838038 w 3056305"/>
              <a:gd name="connsiteY39" fmla="*/ 0 h 485552"/>
              <a:gd name="connsiteX40" fmla="*/ 840905 w 3056305"/>
              <a:gd name="connsiteY40" fmla="*/ 0 h 485552"/>
              <a:gd name="connsiteX41" fmla="*/ 854547 w 3056305"/>
              <a:gd name="connsiteY41" fmla="*/ 0 h 485552"/>
              <a:gd name="connsiteX42" fmla="*/ 865802 w 3056305"/>
              <a:gd name="connsiteY42" fmla="*/ 0 h 485552"/>
              <a:gd name="connsiteX43" fmla="*/ 881321 w 3056305"/>
              <a:gd name="connsiteY43" fmla="*/ 0 h 485552"/>
              <a:gd name="connsiteX44" fmla="*/ 888300 w 3056305"/>
              <a:gd name="connsiteY44" fmla="*/ 0 h 485552"/>
              <a:gd name="connsiteX45" fmla="*/ 892576 w 3056305"/>
              <a:gd name="connsiteY45" fmla="*/ 0 h 485552"/>
              <a:gd name="connsiteX46" fmla="*/ 903681 w 3056305"/>
              <a:gd name="connsiteY46" fmla="*/ 0 h 485552"/>
              <a:gd name="connsiteX47" fmla="*/ 907933 w 3056305"/>
              <a:gd name="connsiteY47" fmla="*/ 0 h 485552"/>
              <a:gd name="connsiteX48" fmla="*/ 909702 w 3056305"/>
              <a:gd name="connsiteY48" fmla="*/ 0 h 485552"/>
              <a:gd name="connsiteX49" fmla="*/ 917414 w 3056305"/>
              <a:gd name="connsiteY49" fmla="*/ 0 h 485552"/>
              <a:gd name="connsiteX50" fmla="*/ 937465 w 3056305"/>
              <a:gd name="connsiteY50" fmla="*/ 0 h 485552"/>
              <a:gd name="connsiteX51" fmla="*/ 959965 w 3056305"/>
              <a:gd name="connsiteY51" fmla="*/ 0 h 485552"/>
              <a:gd name="connsiteX52" fmla="*/ 964240 w 3056305"/>
              <a:gd name="connsiteY52" fmla="*/ 0 h 485552"/>
              <a:gd name="connsiteX53" fmla="*/ 971220 w 3056305"/>
              <a:gd name="connsiteY53" fmla="*/ 0 h 485552"/>
              <a:gd name="connsiteX54" fmla="*/ 989164 w 3056305"/>
              <a:gd name="connsiteY54" fmla="*/ 0 h 485552"/>
              <a:gd name="connsiteX55" fmla="*/ 1000420 w 3056305"/>
              <a:gd name="connsiteY55" fmla="*/ 0 h 485552"/>
              <a:gd name="connsiteX56" fmla="*/ 1026919 w 3056305"/>
              <a:gd name="connsiteY56" fmla="*/ 0 h 485552"/>
              <a:gd name="connsiteX57" fmla="*/ 1038650 w 3056305"/>
              <a:gd name="connsiteY57" fmla="*/ 0 h 485552"/>
              <a:gd name="connsiteX58" fmla="*/ 1047268 w 3056305"/>
              <a:gd name="connsiteY58" fmla="*/ 0 h 485552"/>
              <a:gd name="connsiteX59" fmla="*/ 1049906 w 3056305"/>
              <a:gd name="connsiteY59" fmla="*/ 0 h 485552"/>
              <a:gd name="connsiteX60" fmla="*/ 1073809 w 3056305"/>
              <a:gd name="connsiteY60" fmla="*/ 0 h 485552"/>
              <a:gd name="connsiteX61" fmla="*/ 1081944 w 3056305"/>
              <a:gd name="connsiteY61" fmla="*/ 0 h 485552"/>
              <a:gd name="connsiteX62" fmla="*/ 1121569 w 3056305"/>
              <a:gd name="connsiteY62" fmla="*/ 0 h 485552"/>
              <a:gd name="connsiteX63" fmla="*/ 1136587 w 3056305"/>
              <a:gd name="connsiteY63" fmla="*/ 0 h 485552"/>
              <a:gd name="connsiteX64" fmla="*/ 1149264 w 3056305"/>
              <a:gd name="connsiteY64" fmla="*/ 0 h 485552"/>
              <a:gd name="connsiteX65" fmla="*/ 1185886 w 3056305"/>
              <a:gd name="connsiteY65" fmla="*/ 0 h 485552"/>
              <a:gd name="connsiteX66" fmla="*/ 1192287 w 3056305"/>
              <a:gd name="connsiteY66" fmla="*/ 0 h 485552"/>
              <a:gd name="connsiteX67" fmla="*/ 1200601 w 3056305"/>
              <a:gd name="connsiteY67" fmla="*/ 0 h 485552"/>
              <a:gd name="connsiteX68" fmla="*/ 1203542 w 3056305"/>
              <a:gd name="connsiteY68" fmla="*/ 0 h 485552"/>
              <a:gd name="connsiteX69" fmla="*/ 1212429 w 3056305"/>
              <a:gd name="connsiteY69" fmla="*/ 0 h 485552"/>
              <a:gd name="connsiteX70" fmla="*/ 1226071 w 3056305"/>
              <a:gd name="connsiteY70" fmla="*/ 0 h 485552"/>
              <a:gd name="connsiteX71" fmla="*/ 1237326 w 3056305"/>
              <a:gd name="connsiteY71" fmla="*/ 0 h 485552"/>
              <a:gd name="connsiteX72" fmla="*/ 1240226 w 3056305"/>
              <a:gd name="connsiteY72" fmla="*/ 0 h 485552"/>
              <a:gd name="connsiteX73" fmla="*/ 1252845 w 3056305"/>
              <a:gd name="connsiteY73" fmla="*/ 0 h 485552"/>
              <a:gd name="connsiteX74" fmla="*/ 1259824 w 3056305"/>
              <a:gd name="connsiteY74" fmla="*/ 0 h 485552"/>
              <a:gd name="connsiteX75" fmla="*/ 1264100 w 3056305"/>
              <a:gd name="connsiteY75" fmla="*/ 0 h 485552"/>
              <a:gd name="connsiteX76" fmla="*/ 1269364 w 3056305"/>
              <a:gd name="connsiteY76" fmla="*/ 0 h 485552"/>
              <a:gd name="connsiteX77" fmla="*/ 1272263 w 3056305"/>
              <a:gd name="connsiteY77" fmla="*/ 0 h 485552"/>
              <a:gd name="connsiteX78" fmla="*/ 1275205 w 3056305"/>
              <a:gd name="connsiteY78" fmla="*/ 0 h 485552"/>
              <a:gd name="connsiteX79" fmla="*/ 1281532 w 3056305"/>
              <a:gd name="connsiteY79" fmla="*/ 0 h 485552"/>
              <a:gd name="connsiteX80" fmla="*/ 1283519 w 3056305"/>
              <a:gd name="connsiteY80" fmla="*/ 0 h 485552"/>
              <a:gd name="connsiteX81" fmla="*/ 1291864 w 3056305"/>
              <a:gd name="connsiteY81" fmla="*/ 0 h 485552"/>
              <a:gd name="connsiteX82" fmla="*/ 1292787 w 3056305"/>
              <a:gd name="connsiteY82" fmla="*/ 0 h 485552"/>
              <a:gd name="connsiteX83" fmla="*/ 1296139 w 3056305"/>
              <a:gd name="connsiteY83" fmla="*/ 0 h 485552"/>
              <a:gd name="connsiteX84" fmla="*/ 1303119 w 3056305"/>
              <a:gd name="connsiteY84" fmla="*/ 0 h 485552"/>
              <a:gd name="connsiteX85" fmla="*/ 1308989 w 3056305"/>
              <a:gd name="connsiteY85" fmla="*/ 0 h 485552"/>
              <a:gd name="connsiteX86" fmla="*/ 1324825 w 3056305"/>
              <a:gd name="connsiteY86" fmla="*/ 0 h 485552"/>
              <a:gd name="connsiteX87" fmla="*/ 1331152 w 3056305"/>
              <a:gd name="connsiteY87" fmla="*/ 0 h 485552"/>
              <a:gd name="connsiteX88" fmla="*/ 1331489 w 3056305"/>
              <a:gd name="connsiteY88" fmla="*/ 0 h 485552"/>
              <a:gd name="connsiteX89" fmla="*/ 1335764 w 3056305"/>
              <a:gd name="connsiteY89" fmla="*/ 0 h 485552"/>
              <a:gd name="connsiteX90" fmla="*/ 1342744 w 3056305"/>
              <a:gd name="connsiteY90" fmla="*/ 0 h 485552"/>
              <a:gd name="connsiteX91" fmla="*/ 1363192 w 3056305"/>
              <a:gd name="connsiteY91" fmla="*/ 0 h 485552"/>
              <a:gd name="connsiteX92" fmla="*/ 1374446 w 3056305"/>
              <a:gd name="connsiteY92" fmla="*/ 0 h 485552"/>
              <a:gd name="connsiteX93" fmla="*/ 1374784 w 3056305"/>
              <a:gd name="connsiteY93" fmla="*/ 0 h 485552"/>
              <a:gd name="connsiteX94" fmla="*/ 1402817 w 3056305"/>
              <a:gd name="connsiteY94" fmla="*/ 0 h 485552"/>
              <a:gd name="connsiteX95" fmla="*/ 1414071 w 3056305"/>
              <a:gd name="connsiteY95" fmla="*/ 0 h 485552"/>
              <a:gd name="connsiteX96" fmla="*/ 1414208 w 3056305"/>
              <a:gd name="connsiteY96" fmla="*/ 0 h 485552"/>
              <a:gd name="connsiteX97" fmla="*/ 1418792 w 3056305"/>
              <a:gd name="connsiteY97" fmla="*/ 0 h 485552"/>
              <a:gd name="connsiteX98" fmla="*/ 1425464 w 3056305"/>
              <a:gd name="connsiteY98" fmla="*/ 0 h 485552"/>
              <a:gd name="connsiteX99" fmla="*/ 1446111 w 3056305"/>
              <a:gd name="connsiteY99" fmla="*/ 0 h 485552"/>
              <a:gd name="connsiteX100" fmla="*/ 1450830 w 3056305"/>
              <a:gd name="connsiteY100" fmla="*/ 0 h 485552"/>
              <a:gd name="connsiteX101" fmla="*/ 1453823 w 3056305"/>
              <a:gd name="connsiteY101" fmla="*/ 0 h 485552"/>
              <a:gd name="connsiteX102" fmla="*/ 1462085 w 3056305"/>
              <a:gd name="connsiteY102" fmla="*/ 0 h 485552"/>
              <a:gd name="connsiteX103" fmla="*/ 1525573 w 3056305"/>
              <a:gd name="connsiteY103" fmla="*/ 0 h 485552"/>
              <a:gd name="connsiteX104" fmla="*/ 1536829 w 3056305"/>
              <a:gd name="connsiteY104" fmla="*/ 0 h 485552"/>
              <a:gd name="connsiteX105" fmla="*/ 1557731 w 3056305"/>
              <a:gd name="connsiteY105" fmla="*/ 0 h 485552"/>
              <a:gd name="connsiteX106" fmla="*/ 1572125 w 3056305"/>
              <a:gd name="connsiteY106" fmla="*/ 0 h 485552"/>
              <a:gd name="connsiteX107" fmla="*/ 1575059 w 3056305"/>
              <a:gd name="connsiteY107" fmla="*/ 0 h 485552"/>
              <a:gd name="connsiteX108" fmla="*/ 1586315 w 3056305"/>
              <a:gd name="connsiteY108" fmla="*/ 0 h 485552"/>
              <a:gd name="connsiteX109" fmla="*/ 1610218 w 3056305"/>
              <a:gd name="connsiteY109" fmla="*/ 0 h 485552"/>
              <a:gd name="connsiteX110" fmla="*/ 1618354 w 3056305"/>
              <a:gd name="connsiteY110" fmla="*/ 0 h 485552"/>
              <a:gd name="connsiteX111" fmla="*/ 1643787 w 3056305"/>
              <a:gd name="connsiteY111" fmla="*/ 0 h 485552"/>
              <a:gd name="connsiteX112" fmla="*/ 1655043 w 3056305"/>
              <a:gd name="connsiteY112" fmla="*/ 0 h 485552"/>
              <a:gd name="connsiteX113" fmla="*/ 1657979 w 3056305"/>
              <a:gd name="connsiteY113" fmla="*/ 0 h 485552"/>
              <a:gd name="connsiteX114" fmla="*/ 1672996 w 3056305"/>
              <a:gd name="connsiteY114" fmla="*/ 0 h 485552"/>
              <a:gd name="connsiteX115" fmla="*/ 1679016 w 3056305"/>
              <a:gd name="connsiteY115" fmla="*/ 0 h 485552"/>
              <a:gd name="connsiteX116" fmla="*/ 1696349 w 3056305"/>
              <a:gd name="connsiteY116" fmla="*/ 0 h 485552"/>
              <a:gd name="connsiteX117" fmla="*/ 1718768 w 3056305"/>
              <a:gd name="connsiteY117" fmla="*/ 0 h 485552"/>
              <a:gd name="connsiteX118" fmla="*/ 1728696 w 3056305"/>
              <a:gd name="connsiteY118" fmla="*/ 0 h 485552"/>
              <a:gd name="connsiteX119" fmla="*/ 1734716 w 3056305"/>
              <a:gd name="connsiteY119" fmla="*/ 0 h 485552"/>
              <a:gd name="connsiteX120" fmla="*/ 1739951 w 3056305"/>
              <a:gd name="connsiteY120" fmla="*/ 0 h 485552"/>
              <a:gd name="connsiteX121" fmla="*/ 1745971 w 3056305"/>
              <a:gd name="connsiteY121" fmla="*/ 0 h 485552"/>
              <a:gd name="connsiteX122" fmla="*/ 1748838 w 3056305"/>
              <a:gd name="connsiteY122" fmla="*/ 0 h 485552"/>
              <a:gd name="connsiteX123" fmla="*/ 1762480 w 3056305"/>
              <a:gd name="connsiteY123" fmla="*/ 0 h 485552"/>
              <a:gd name="connsiteX124" fmla="*/ 1773735 w 3056305"/>
              <a:gd name="connsiteY124" fmla="*/ 0 h 485552"/>
              <a:gd name="connsiteX125" fmla="*/ 1789254 w 3056305"/>
              <a:gd name="connsiteY125" fmla="*/ 0 h 485552"/>
              <a:gd name="connsiteX126" fmla="*/ 1796233 w 3056305"/>
              <a:gd name="connsiteY126" fmla="*/ 0 h 485552"/>
              <a:gd name="connsiteX127" fmla="*/ 1800509 w 3056305"/>
              <a:gd name="connsiteY127" fmla="*/ 0 h 485552"/>
              <a:gd name="connsiteX128" fmla="*/ 1805774 w 3056305"/>
              <a:gd name="connsiteY128" fmla="*/ 0 h 485552"/>
              <a:gd name="connsiteX129" fmla="*/ 1811614 w 3056305"/>
              <a:gd name="connsiteY129" fmla="*/ 0 h 485552"/>
              <a:gd name="connsiteX130" fmla="*/ 1817635 w 3056305"/>
              <a:gd name="connsiteY130" fmla="*/ 0 h 485552"/>
              <a:gd name="connsiteX131" fmla="*/ 1828273 w 3056305"/>
              <a:gd name="connsiteY131" fmla="*/ 0 h 485552"/>
              <a:gd name="connsiteX132" fmla="*/ 1832548 w 3056305"/>
              <a:gd name="connsiteY132" fmla="*/ 0 h 485552"/>
              <a:gd name="connsiteX133" fmla="*/ 1839528 w 3056305"/>
              <a:gd name="connsiteY133" fmla="*/ 0 h 485552"/>
              <a:gd name="connsiteX134" fmla="*/ 1845398 w 3056305"/>
              <a:gd name="connsiteY134" fmla="*/ 0 h 485552"/>
              <a:gd name="connsiteX135" fmla="*/ 1851260 w 3056305"/>
              <a:gd name="connsiteY135" fmla="*/ 0 h 485552"/>
              <a:gd name="connsiteX136" fmla="*/ 1867898 w 3056305"/>
              <a:gd name="connsiteY136" fmla="*/ 0 h 485552"/>
              <a:gd name="connsiteX137" fmla="*/ 1872173 w 3056305"/>
              <a:gd name="connsiteY137" fmla="*/ 0 h 485552"/>
              <a:gd name="connsiteX138" fmla="*/ 1879153 w 3056305"/>
              <a:gd name="connsiteY138" fmla="*/ 0 h 485552"/>
              <a:gd name="connsiteX139" fmla="*/ 1897097 w 3056305"/>
              <a:gd name="connsiteY139" fmla="*/ 0 h 485552"/>
              <a:gd name="connsiteX140" fmla="*/ 1908353 w 3056305"/>
              <a:gd name="connsiteY140" fmla="*/ 0 h 485552"/>
              <a:gd name="connsiteX141" fmla="*/ 1911193 w 3056305"/>
              <a:gd name="connsiteY141" fmla="*/ 0 h 485552"/>
              <a:gd name="connsiteX142" fmla="*/ 1922923 w 3056305"/>
              <a:gd name="connsiteY142" fmla="*/ 0 h 485552"/>
              <a:gd name="connsiteX143" fmla="*/ 1934178 w 3056305"/>
              <a:gd name="connsiteY143" fmla="*/ 0 h 485552"/>
              <a:gd name="connsiteX144" fmla="*/ 1940392 w 3056305"/>
              <a:gd name="connsiteY144" fmla="*/ 0 h 485552"/>
              <a:gd name="connsiteX145" fmla="*/ 1950618 w 3056305"/>
              <a:gd name="connsiteY145" fmla="*/ 0 h 485552"/>
              <a:gd name="connsiteX146" fmla="*/ 1955201 w 3056305"/>
              <a:gd name="connsiteY146" fmla="*/ 0 h 485552"/>
              <a:gd name="connsiteX147" fmla="*/ 1961872 w 3056305"/>
              <a:gd name="connsiteY147" fmla="*/ 0 h 485552"/>
              <a:gd name="connsiteX148" fmla="*/ 1981742 w 3056305"/>
              <a:gd name="connsiteY148" fmla="*/ 0 h 485552"/>
              <a:gd name="connsiteX149" fmla="*/ 1987239 w 3056305"/>
              <a:gd name="connsiteY149" fmla="*/ 0 h 485552"/>
              <a:gd name="connsiteX150" fmla="*/ 1989877 w 3056305"/>
              <a:gd name="connsiteY150" fmla="*/ 0 h 485552"/>
              <a:gd name="connsiteX151" fmla="*/ 1998494 w 3056305"/>
              <a:gd name="connsiteY151" fmla="*/ 0 h 485552"/>
              <a:gd name="connsiteX152" fmla="*/ 2004895 w 3056305"/>
              <a:gd name="connsiteY152" fmla="*/ 0 h 485552"/>
              <a:gd name="connsiteX153" fmla="*/ 2013782 w 3056305"/>
              <a:gd name="connsiteY153" fmla="*/ 0 h 485552"/>
              <a:gd name="connsiteX154" fmla="*/ 2025037 w 3056305"/>
              <a:gd name="connsiteY154" fmla="*/ 0 h 485552"/>
              <a:gd name="connsiteX155" fmla="*/ 2038680 w 3056305"/>
              <a:gd name="connsiteY155" fmla="*/ 0 h 485552"/>
              <a:gd name="connsiteX156" fmla="*/ 2044520 w 3056305"/>
              <a:gd name="connsiteY156" fmla="*/ 0 h 485552"/>
              <a:gd name="connsiteX157" fmla="*/ 2065454 w 3056305"/>
              <a:gd name="connsiteY157" fmla="*/ 0 h 485552"/>
              <a:gd name="connsiteX158" fmla="*/ 2076559 w 3056305"/>
              <a:gd name="connsiteY158" fmla="*/ 0 h 485552"/>
              <a:gd name="connsiteX159" fmla="*/ 2087814 w 3056305"/>
              <a:gd name="connsiteY159" fmla="*/ 0 h 485552"/>
              <a:gd name="connsiteX160" fmla="*/ 2094140 w 3056305"/>
              <a:gd name="connsiteY160" fmla="*/ 0 h 485552"/>
              <a:gd name="connsiteX161" fmla="*/ 2108534 w 3056305"/>
              <a:gd name="connsiteY161" fmla="*/ 0 h 485552"/>
              <a:gd name="connsiteX162" fmla="*/ 2110343 w 3056305"/>
              <a:gd name="connsiteY162" fmla="*/ 0 h 485552"/>
              <a:gd name="connsiteX163" fmla="*/ 2121598 w 3056305"/>
              <a:gd name="connsiteY163" fmla="*/ 0 h 485552"/>
              <a:gd name="connsiteX164" fmla="*/ 2137117 w 3056305"/>
              <a:gd name="connsiteY164" fmla="*/ 0 h 485552"/>
              <a:gd name="connsiteX165" fmla="*/ 2144097 w 3056305"/>
              <a:gd name="connsiteY165" fmla="*/ 0 h 485552"/>
              <a:gd name="connsiteX166" fmla="*/ 2148372 w 3056305"/>
              <a:gd name="connsiteY166" fmla="*/ 0 h 485552"/>
              <a:gd name="connsiteX167" fmla="*/ 2177297 w 3056305"/>
              <a:gd name="connsiteY167" fmla="*/ 0 h 485552"/>
              <a:gd name="connsiteX168" fmla="*/ 2180196 w 3056305"/>
              <a:gd name="connsiteY168" fmla="*/ 0 h 485552"/>
              <a:gd name="connsiteX169" fmla="*/ 2191452 w 3056305"/>
              <a:gd name="connsiteY169" fmla="*/ 0 h 485552"/>
              <a:gd name="connsiteX170" fmla="*/ 2199797 w 3056305"/>
              <a:gd name="connsiteY170" fmla="*/ 0 h 485552"/>
              <a:gd name="connsiteX171" fmla="*/ 2204072 w 3056305"/>
              <a:gd name="connsiteY171" fmla="*/ 0 h 485552"/>
              <a:gd name="connsiteX172" fmla="*/ 2211052 w 3056305"/>
              <a:gd name="connsiteY172" fmla="*/ 0 h 485552"/>
              <a:gd name="connsiteX173" fmla="*/ 2232758 w 3056305"/>
              <a:gd name="connsiteY173" fmla="*/ 0 h 485552"/>
              <a:gd name="connsiteX174" fmla="*/ 2271125 w 3056305"/>
              <a:gd name="connsiteY174" fmla="*/ 0 h 485552"/>
              <a:gd name="connsiteX175" fmla="*/ 2282379 w 3056305"/>
              <a:gd name="connsiteY175" fmla="*/ 0 h 485552"/>
              <a:gd name="connsiteX176" fmla="*/ 2282717 w 3056305"/>
              <a:gd name="connsiteY176" fmla="*/ 0 h 485552"/>
              <a:gd name="connsiteX177" fmla="*/ 2322141 w 3056305"/>
              <a:gd name="connsiteY177" fmla="*/ 0 h 485552"/>
              <a:gd name="connsiteX178" fmla="*/ 2333397 w 3056305"/>
              <a:gd name="connsiteY178" fmla="*/ 0 h 485552"/>
              <a:gd name="connsiteX179" fmla="*/ 2354044 w 3056305"/>
              <a:gd name="connsiteY179" fmla="*/ 0 h 485552"/>
              <a:gd name="connsiteX180" fmla="*/ 2358763 w 3056305"/>
              <a:gd name="connsiteY180" fmla="*/ 0 h 485552"/>
              <a:gd name="connsiteX181" fmla="*/ 2370018 w 3056305"/>
              <a:gd name="connsiteY181" fmla="*/ 0 h 485552"/>
              <a:gd name="connsiteX182" fmla="*/ 2433506 w 3056305"/>
              <a:gd name="connsiteY182" fmla="*/ 0 h 485552"/>
              <a:gd name="connsiteX183" fmla="*/ 2444762 w 3056305"/>
              <a:gd name="connsiteY183" fmla="*/ 0 h 485552"/>
              <a:gd name="connsiteX184" fmla="*/ 2465664 w 3056305"/>
              <a:gd name="connsiteY184" fmla="*/ 0 h 485552"/>
              <a:gd name="connsiteX185" fmla="*/ 2518151 w 3056305"/>
              <a:gd name="connsiteY185" fmla="*/ 0 h 485552"/>
              <a:gd name="connsiteX186" fmla="*/ 2526287 w 3056305"/>
              <a:gd name="connsiteY186" fmla="*/ 0 h 485552"/>
              <a:gd name="connsiteX187" fmla="*/ 2580929 w 3056305"/>
              <a:gd name="connsiteY187" fmla="*/ 0 h 485552"/>
              <a:gd name="connsiteX188" fmla="*/ 2586949 w 3056305"/>
              <a:gd name="connsiteY188" fmla="*/ 0 h 485552"/>
              <a:gd name="connsiteX189" fmla="*/ 2626701 w 3056305"/>
              <a:gd name="connsiteY189" fmla="*/ 0 h 485552"/>
              <a:gd name="connsiteX190" fmla="*/ 2713707 w 3056305"/>
              <a:gd name="connsiteY190" fmla="*/ 0 h 485552"/>
              <a:gd name="connsiteX191" fmla="*/ 2736206 w 3056305"/>
              <a:gd name="connsiteY191" fmla="*/ 0 h 485552"/>
              <a:gd name="connsiteX192" fmla="*/ 2740481 w 3056305"/>
              <a:gd name="connsiteY192" fmla="*/ 0 h 485552"/>
              <a:gd name="connsiteX193" fmla="*/ 2747461 w 3056305"/>
              <a:gd name="connsiteY193" fmla="*/ 0 h 485552"/>
              <a:gd name="connsiteX194" fmla="*/ 2759193 w 3056305"/>
              <a:gd name="connsiteY194" fmla="*/ 0 h 485552"/>
              <a:gd name="connsiteX195" fmla="*/ 2819126 w 3056305"/>
              <a:gd name="connsiteY195" fmla="*/ 0 h 485552"/>
              <a:gd name="connsiteX196" fmla="*/ 2830856 w 3056305"/>
              <a:gd name="connsiteY196" fmla="*/ 0 h 485552"/>
              <a:gd name="connsiteX197" fmla="*/ 2842111 w 3056305"/>
              <a:gd name="connsiteY197" fmla="*/ 0 h 485552"/>
              <a:gd name="connsiteX198" fmla="*/ 2848325 w 3056305"/>
              <a:gd name="connsiteY198" fmla="*/ 0 h 485552"/>
              <a:gd name="connsiteX199" fmla="*/ 2858551 w 3056305"/>
              <a:gd name="connsiteY199" fmla="*/ 0 h 485552"/>
              <a:gd name="connsiteX200" fmla="*/ 2869805 w 3056305"/>
              <a:gd name="connsiteY200" fmla="*/ 0 h 485552"/>
              <a:gd name="connsiteX201" fmla="*/ 2895172 w 3056305"/>
              <a:gd name="connsiteY201" fmla="*/ 0 h 485552"/>
              <a:gd name="connsiteX202" fmla="*/ 2906427 w 3056305"/>
              <a:gd name="connsiteY202" fmla="*/ 0 h 485552"/>
              <a:gd name="connsiteX203" fmla="*/ 2912828 w 3056305"/>
              <a:gd name="connsiteY203" fmla="*/ 0 h 485552"/>
              <a:gd name="connsiteX204" fmla="*/ 2921715 w 3056305"/>
              <a:gd name="connsiteY204" fmla="*/ 0 h 485552"/>
              <a:gd name="connsiteX205" fmla="*/ 2932970 w 3056305"/>
              <a:gd name="connsiteY205" fmla="*/ 0 h 485552"/>
              <a:gd name="connsiteX206" fmla="*/ 2946613 w 3056305"/>
              <a:gd name="connsiteY206" fmla="*/ 0 h 485552"/>
              <a:gd name="connsiteX207" fmla="*/ 2973387 w 3056305"/>
              <a:gd name="connsiteY207" fmla="*/ 0 h 485552"/>
              <a:gd name="connsiteX208" fmla="*/ 2984492 w 3056305"/>
              <a:gd name="connsiteY208" fmla="*/ 0 h 485552"/>
              <a:gd name="connsiteX209" fmla="*/ 2995747 w 3056305"/>
              <a:gd name="connsiteY209" fmla="*/ 0 h 485552"/>
              <a:gd name="connsiteX210" fmla="*/ 3002073 w 3056305"/>
              <a:gd name="connsiteY210" fmla="*/ 0 h 485552"/>
              <a:gd name="connsiteX211" fmla="*/ 3018276 w 3056305"/>
              <a:gd name="connsiteY211" fmla="*/ 0 h 485552"/>
              <a:gd name="connsiteX212" fmla="*/ 3029531 w 3056305"/>
              <a:gd name="connsiteY212" fmla="*/ 0 h 485552"/>
              <a:gd name="connsiteX213" fmla="*/ 3045050 w 3056305"/>
              <a:gd name="connsiteY213" fmla="*/ 0 h 485552"/>
              <a:gd name="connsiteX214" fmla="*/ 3052030 w 3056305"/>
              <a:gd name="connsiteY214" fmla="*/ 0 h 485552"/>
              <a:gd name="connsiteX215" fmla="*/ 3056305 w 3056305"/>
              <a:gd name="connsiteY215" fmla="*/ 0 h 485552"/>
              <a:gd name="connsiteX216" fmla="*/ 3027701 w 3056305"/>
              <a:gd name="connsiteY216" fmla="*/ 37351 h 485552"/>
              <a:gd name="connsiteX217" fmla="*/ 2856077 w 3056305"/>
              <a:gd name="connsiteY217" fmla="*/ 326814 h 485552"/>
              <a:gd name="connsiteX218" fmla="*/ 2570037 w 3056305"/>
              <a:gd name="connsiteY218" fmla="*/ 485552 h 485552"/>
              <a:gd name="connsiteX219" fmla="*/ 2558782 w 3056305"/>
              <a:gd name="connsiteY219" fmla="*/ 485552 h 485552"/>
              <a:gd name="connsiteX220" fmla="*/ 2529255 w 3056305"/>
              <a:gd name="connsiteY220" fmla="*/ 485552 h 485552"/>
              <a:gd name="connsiteX221" fmla="*/ 2518000 w 3056305"/>
              <a:gd name="connsiteY221" fmla="*/ 485552 h 485552"/>
              <a:gd name="connsiteX222" fmla="*/ 2494539 w 3056305"/>
              <a:gd name="connsiteY222" fmla="*/ 485552 h 485552"/>
              <a:gd name="connsiteX223" fmla="*/ 2490994 w 3056305"/>
              <a:gd name="connsiteY223" fmla="*/ 485552 h 485552"/>
              <a:gd name="connsiteX224" fmla="*/ 2487119 w 3056305"/>
              <a:gd name="connsiteY224" fmla="*/ 485552 h 485552"/>
              <a:gd name="connsiteX225" fmla="*/ 2482248 w 3056305"/>
              <a:gd name="connsiteY225" fmla="*/ 485552 h 485552"/>
              <a:gd name="connsiteX226" fmla="*/ 2419329 w 3056305"/>
              <a:gd name="connsiteY226" fmla="*/ 485552 h 485552"/>
              <a:gd name="connsiteX227" fmla="*/ 2408074 w 3056305"/>
              <a:gd name="connsiteY227" fmla="*/ 485552 h 485552"/>
              <a:gd name="connsiteX228" fmla="*/ 2306156 w 3056305"/>
              <a:gd name="connsiteY228" fmla="*/ 485552 h 485552"/>
              <a:gd name="connsiteX229" fmla="*/ 2294903 w 3056305"/>
              <a:gd name="connsiteY229" fmla="*/ 485552 h 485552"/>
              <a:gd name="connsiteX230" fmla="*/ 2261632 w 3056305"/>
              <a:gd name="connsiteY230" fmla="*/ 485552 h 485552"/>
              <a:gd name="connsiteX231" fmla="*/ 2254213 w 3056305"/>
              <a:gd name="connsiteY231" fmla="*/ 485552 h 485552"/>
              <a:gd name="connsiteX232" fmla="*/ 2223238 w 3056305"/>
              <a:gd name="connsiteY232" fmla="*/ 485552 h 485552"/>
              <a:gd name="connsiteX233" fmla="*/ 2191593 w 3056305"/>
              <a:gd name="connsiteY233" fmla="*/ 485552 h 485552"/>
              <a:gd name="connsiteX234" fmla="*/ 2189970 w 3056305"/>
              <a:gd name="connsiteY234" fmla="*/ 485552 h 485552"/>
              <a:gd name="connsiteX235" fmla="*/ 2180337 w 3056305"/>
              <a:gd name="connsiteY235" fmla="*/ 485552 h 485552"/>
              <a:gd name="connsiteX236" fmla="*/ 2178714 w 3056305"/>
              <a:gd name="connsiteY236" fmla="*/ 485552 h 485552"/>
              <a:gd name="connsiteX237" fmla="*/ 2143356 w 3056305"/>
              <a:gd name="connsiteY237" fmla="*/ 485552 h 485552"/>
              <a:gd name="connsiteX238" fmla="*/ 2132099 w 3056305"/>
              <a:gd name="connsiteY238" fmla="*/ 485552 h 485552"/>
              <a:gd name="connsiteX239" fmla="*/ 2114436 w 3056305"/>
              <a:gd name="connsiteY239" fmla="*/ 485552 h 485552"/>
              <a:gd name="connsiteX240" fmla="*/ 2087430 w 3056305"/>
              <a:gd name="connsiteY240" fmla="*/ 485552 h 485552"/>
              <a:gd name="connsiteX241" fmla="*/ 2080787 w 3056305"/>
              <a:gd name="connsiteY241" fmla="*/ 485552 h 485552"/>
              <a:gd name="connsiteX242" fmla="*/ 2076175 w 3056305"/>
              <a:gd name="connsiteY242" fmla="*/ 485552 h 485552"/>
              <a:gd name="connsiteX243" fmla="*/ 2060437 w 3056305"/>
              <a:gd name="connsiteY243" fmla="*/ 485552 h 485552"/>
              <a:gd name="connsiteX244" fmla="*/ 2004512 w 3056305"/>
              <a:gd name="connsiteY244" fmla="*/ 485552 h 485552"/>
              <a:gd name="connsiteX245" fmla="*/ 1945839 w 3056305"/>
              <a:gd name="connsiteY245" fmla="*/ 485552 h 485552"/>
              <a:gd name="connsiteX246" fmla="*/ 1891339 w 3056305"/>
              <a:gd name="connsiteY246" fmla="*/ 485552 h 485552"/>
              <a:gd name="connsiteX247" fmla="*/ 1776775 w 3056305"/>
              <a:gd name="connsiteY247" fmla="*/ 485552 h 485552"/>
              <a:gd name="connsiteX248" fmla="*/ 1760072 w 3056305"/>
              <a:gd name="connsiteY248" fmla="*/ 485552 h 485552"/>
              <a:gd name="connsiteX249" fmla="*/ 1728537 w 3056305"/>
              <a:gd name="connsiteY249" fmla="*/ 485552 h 485552"/>
              <a:gd name="connsiteX250" fmla="*/ 1725223 w 3056305"/>
              <a:gd name="connsiteY250" fmla="*/ 485552 h 485552"/>
              <a:gd name="connsiteX251" fmla="*/ 1717803 w 3056305"/>
              <a:gd name="connsiteY251" fmla="*/ 485552 h 485552"/>
              <a:gd name="connsiteX252" fmla="*/ 1712933 w 3056305"/>
              <a:gd name="connsiteY252" fmla="*/ 485552 h 485552"/>
              <a:gd name="connsiteX253" fmla="*/ 1662104 w 3056305"/>
              <a:gd name="connsiteY253" fmla="*/ 485552 h 485552"/>
              <a:gd name="connsiteX254" fmla="*/ 1653561 w 3056305"/>
              <a:gd name="connsiteY254" fmla="*/ 485552 h 485552"/>
              <a:gd name="connsiteX255" fmla="*/ 1650849 w 3056305"/>
              <a:gd name="connsiteY255" fmla="*/ 485552 h 485552"/>
              <a:gd name="connsiteX256" fmla="*/ 1642305 w 3056305"/>
              <a:gd name="connsiteY256" fmla="*/ 485552 h 485552"/>
              <a:gd name="connsiteX257" fmla="*/ 1621322 w 3056305"/>
              <a:gd name="connsiteY257" fmla="*/ 485552 h 485552"/>
              <a:gd name="connsiteX258" fmla="*/ 1610067 w 3056305"/>
              <a:gd name="connsiteY258" fmla="*/ 485552 h 485552"/>
              <a:gd name="connsiteX259" fmla="*/ 1586606 w 3056305"/>
              <a:gd name="connsiteY259" fmla="*/ 485552 h 485552"/>
              <a:gd name="connsiteX260" fmla="*/ 1583061 w 3056305"/>
              <a:gd name="connsiteY260" fmla="*/ 485552 h 485552"/>
              <a:gd name="connsiteX261" fmla="*/ 1579186 w 3056305"/>
              <a:gd name="connsiteY261" fmla="*/ 485552 h 485552"/>
              <a:gd name="connsiteX262" fmla="*/ 1578027 w 3056305"/>
              <a:gd name="connsiteY262" fmla="*/ 485552 h 485552"/>
              <a:gd name="connsiteX263" fmla="*/ 1574315 w 3056305"/>
              <a:gd name="connsiteY263" fmla="*/ 485552 h 485552"/>
              <a:gd name="connsiteX264" fmla="*/ 1551021 w 3056305"/>
              <a:gd name="connsiteY264" fmla="*/ 485552 h 485552"/>
              <a:gd name="connsiteX265" fmla="*/ 1539766 w 3056305"/>
              <a:gd name="connsiteY265" fmla="*/ 485552 h 485552"/>
              <a:gd name="connsiteX266" fmla="*/ 1511396 w 3056305"/>
              <a:gd name="connsiteY266" fmla="*/ 485552 h 485552"/>
              <a:gd name="connsiteX267" fmla="*/ 1500141 w 3056305"/>
              <a:gd name="connsiteY267" fmla="*/ 485552 h 485552"/>
              <a:gd name="connsiteX268" fmla="*/ 1468103 w 3056305"/>
              <a:gd name="connsiteY268" fmla="*/ 485552 h 485552"/>
              <a:gd name="connsiteX269" fmla="*/ 1437013 w 3056305"/>
              <a:gd name="connsiteY269" fmla="*/ 485552 h 485552"/>
              <a:gd name="connsiteX270" fmla="*/ 1425759 w 3056305"/>
              <a:gd name="connsiteY270" fmla="*/ 485552 h 485552"/>
              <a:gd name="connsiteX271" fmla="*/ 1398223 w 3056305"/>
              <a:gd name="connsiteY271" fmla="*/ 485552 h 485552"/>
              <a:gd name="connsiteX272" fmla="*/ 1386970 w 3056305"/>
              <a:gd name="connsiteY272" fmla="*/ 485552 h 485552"/>
              <a:gd name="connsiteX273" fmla="*/ 1385905 w 3056305"/>
              <a:gd name="connsiteY273" fmla="*/ 485552 h 485552"/>
              <a:gd name="connsiteX274" fmla="*/ 1354930 w 3056305"/>
              <a:gd name="connsiteY274" fmla="*/ 485552 h 485552"/>
              <a:gd name="connsiteX275" fmla="*/ 1353699 w 3056305"/>
              <a:gd name="connsiteY275" fmla="*/ 485552 h 485552"/>
              <a:gd name="connsiteX276" fmla="*/ 1346280 w 3056305"/>
              <a:gd name="connsiteY276" fmla="*/ 485552 h 485552"/>
              <a:gd name="connsiteX277" fmla="*/ 1345122 w 3056305"/>
              <a:gd name="connsiteY277" fmla="*/ 485552 h 485552"/>
              <a:gd name="connsiteX278" fmla="*/ 1321662 w 3056305"/>
              <a:gd name="connsiteY278" fmla="*/ 485552 h 485552"/>
              <a:gd name="connsiteX279" fmla="*/ 1315305 w 3056305"/>
              <a:gd name="connsiteY279" fmla="*/ 485552 h 485552"/>
              <a:gd name="connsiteX280" fmla="*/ 1314241 w 3056305"/>
              <a:gd name="connsiteY280" fmla="*/ 485552 h 485552"/>
              <a:gd name="connsiteX281" fmla="*/ 1310406 w 3056305"/>
              <a:gd name="connsiteY281" fmla="*/ 485552 h 485552"/>
              <a:gd name="connsiteX282" fmla="*/ 1302986 w 3056305"/>
              <a:gd name="connsiteY282" fmla="*/ 485552 h 485552"/>
              <a:gd name="connsiteX283" fmla="*/ 1283660 w 3056305"/>
              <a:gd name="connsiteY283" fmla="*/ 485552 h 485552"/>
              <a:gd name="connsiteX284" fmla="*/ 1282037 w 3056305"/>
              <a:gd name="connsiteY284" fmla="*/ 485552 h 485552"/>
              <a:gd name="connsiteX285" fmla="*/ 1272404 w 3056305"/>
              <a:gd name="connsiteY285" fmla="*/ 485552 h 485552"/>
              <a:gd name="connsiteX286" fmla="*/ 1270781 w 3056305"/>
              <a:gd name="connsiteY286" fmla="*/ 485552 h 485552"/>
              <a:gd name="connsiteX287" fmla="*/ 1240365 w 3056305"/>
              <a:gd name="connsiteY287" fmla="*/ 485552 h 485552"/>
              <a:gd name="connsiteX288" fmla="*/ 1238743 w 3056305"/>
              <a:gd name="connsiteY288" fmla="*/ 485552 h 485552"/>
              <a:gd name="connsiteX289" fmla="*/ 1235423 w 3056305"/>
              <a:gd name="connsiteY289" fmla="*/ 485552 h 485552"/>
              <a:gd name="connsiteX290" fmla="*/ 1235197 w 3056305"/>
              <a:gd name="connsiteY290" fmla="*/ 485552 h 485552"/>
              <a:gd name="connsiteX291" fmla="*/ 1224166 w 3056305"/>
              <a:gd name="connsiteY291" fmla="*/ 485552 h 485552"/>
              <a:gd name="connsiteX292" fmla="*/ 1223663 w 3056305"/>
              <a:gd name="connsiteY292" fmla="*/ 485552 h 485552"/>
              <a:gd name="connsiteX293" fmla="*/ 1206503 w 3056305"/>
              <a:gd name="connsiteY293" fmla="*/ 485552 h 485552"/>
              <a:gd name="connsiteX294" fmla="*/ 1192128 w 3056305"/>
              <a:gd name="connsiteY294" fmla="*/ 485552 h 485552"/>
              <a:gd name="connsiteX295" fmla="*/ 1179497 w 3056305"/>
              <a:gd name="connsiteY295" fmla="*/ 485552 h 485552"/>
              <a:gd name="connsiteX296" fmla="*/ 1176524 w 3056305"/>
              <a:gd name="connsiteY296" fmla="*/ 485552 h 485552"/>
              <a:gd name="connsiteX297" fmla="*/ 1172854 w 3056305"/>
              <a:gd name="connsiteY297" fmla="*/ 485552 h 485552"/>
              <a:gd name="connsiteX298" fmla="*/ 1168242 w 3056305"/>
              <a:gd name="connsiteY298" fmla="*/ 485552 h 485552"/>
              <a:gd name="connsiteX299" fmla="*/ 1152504 w 3056305"/>
              <a:gd name="connsiteY299" fmla="*/ 485552 h 485552"/>
              <a:gd name="connsiteX300" fmla="*/ 1122025 w 3056305"/>
              <a:gd name="connsiteY300" fmla="*/ 485552 h 485552"/>
              <a:gd name="connsiteX301" fmla="*/ 1096579 w 3056305"/>
              <a:gd name="connsiteY301" fmla="*/ 485552 h 485552"/>
              <a:gd name="connsiteX302" fmla="*/ 1050360 w 3056305"/>
              <a:gd name="connsiteY302" fmla="*/ 485552 h 485552"/>
              <a:gd name="connsiteX303" fmla="*/ 1039105 w 3056305"/>
              <a:gd name="connsiteY303" fmla="*/ 485552 h 485552"/>
              <a:gd name="connsiteX304" fmla="*/ 1037906 w 3056305"/>
              <a:gd name="connsiteY304" fmla="*/ 485552 h 485552"/>
              <a:gd name="connsiteX305" fmla="*/ 1007459 w 3056305"/>
              <a:gd name="connsiteY305" fmla="*/ 485552 h 485552"/>
              <a:gd name="connsiteX306" fmla="*/ 983406 w 3056305"/>
              <a:gd name="connsiteY306" fmla="*/ 485552 h 485552"/>
              <a:gd name="connsiteX307" fmla="*/ 959222 w 3056305"/>
              <a:gd name="connsiteY307" fmla="*/ 485552 h 485552"/>
              <a:gd name="connsiteX308" fmla="*/ 907933 w 3056305"/>
              <a:gd name="connsiteY308" fmla="*/ 485552 h 485552"/>
              <a:gd name="connsiteX309" fmla="*/ 868842 w 3056305"/>
              <a:gd name="connsiteY309" fmla="*/ 485552 h 485552"/>
              <a:gd name="connsiteX310" fmla="*/ 852139 w 3056305"/>
              <a:gd name="connsiteY310" fmla="*/ 485552 h 485552"/>
              <a:gd name="connsiteX311" fmla="*/ 820604 w 3056305"/>
              <a:gd name="connsiteY311" fmla="*/ 485552 h 485552"/>
              <a:gd name="connsiteX312" fmla="*/ 817290 w 3056305"/>
              <a:gd name="connsiteY312" fmla="*/ 485552 h 485552"/>
              <a:gd name="connsiteX313" fmla="*/ 809870 w 3056305"/>
              <a:gd name="connsiteY313" fmla="*/ 485552 h 485552"/>
              <a:gd name="connsiteX314" fmla="*/ 805000 w 3056305"/>
              <a:gd name="connsiteY314" fmla="*/ 485552 h 485552"/>
              <a:gd name="connsiteX315" fmla="*/ 745628 w 3056305"/>
              <a:gd name="connsiteY315" fmla="*/ 485552 h 485552"/>
              <a:gd name="connsiteX316" fmla="*/ 734372 w 3056305"/>
              <a:gd name="connsiteY316" fmla="*/ 485552 h 485552"/>
              <a:gd name="connsiteX317" fmla="*/ 670094 w 3056305"/>
              <a:gd name="connsiteY317" fmla="*/ 485552 h 485552"/>
              <a:gd name="connsiteX318" fmla="*/ 643088 w 3056305"/>
              <a:gd name="connsiteY318" fmla="*/ 485552 h 485552"/>
              <a:gd name="connsiteX319" fmla="*/ 631833 w 3056305"/>
              <a:gd name="connsiteY319" fmla="*/ 485552 h 485552"/>
              <a:gd name="connsiteX320" fmla="*/ 560170 w 3056305"/>
              <a:gd name="connsiteY320" fmla="*/ 485552 h 485552"/>
              <a:gd name="connsiteX321" fmla="*/ 529080 w 3056305"/>
              <a:gd name="connsiteY321" fmla="*/ 485552 h 485552"/>
              <a:gd name="connsiteX322" fmla="*/ 517826 w 3056305"/>
              <a:gd name="connsiteY322" fmla="*/ 485552 h 485552"/>
              <a:gd name="connsiteX323" fmla="*/ 477972 w 3056305"/>
              <a:gd name="connsiteY323" fmla="*/ 485552 h 485552"/>
              <a:gd name="connsiteX324" fmla="*/ 446997 w 3056305"/>
              <a:gd name="connsiteY324" fmla="*/ 485552 h 485552"/>
              <a:gd name="connsiteX325" fmla="*/ 437189 w 3056305"/>
              <a:gd name="connsiteY325" fmla="*/ 485552 h 485552"/>
              <a:gd name="connsiteX326" fmla="*/ 413729 w 3056305"/>
              <a:gd name="connsiteY326" fmla="*/ 485552 h 485552"/>
              <a:gd name="connsiteX327" fmla="*/ 406308 w 3056305"/>
              <a:gd name="connsiteY327" fmla="*/ 485552 h 485552"/>
              <a:gd name="connsiteX328" fmla="*/ 402473 w 3056305"/>
              <a:gd name="connsiteY328" fmla="*/ 485552 h 485552"/>
              <a:gd name="connsiteX329" fmla="*/ 395053 w 3056305"/>
              <a:gd name="connsiteY329" fmla="*/ 485552 h 485552"/>
              <a:gd name="connsiteX330" fmla="*/ 332432 w 3056305"/>
              <a:gd name="connsiteY330" fmla="*/ 485552 h 485552"/>
              <a:gd name="connsiteX331" fmla="*/ 330810 w 3056305"/>
              <a:gd name="connsiteY331" fmla="*/ 485552 h 485552"/>
              <a:gd name="connsiteX332" fmla="*/ 327264 w 3056305"/>
              <a:gd name="connsiteY332" fmla="*/ 485552 h 485552"/>
              <a:gd name="connsiteX333" fmla="*/ 315730 w 3056305"/>
              <a:gd name="connsiteY333" fmla="*/ 485552 h 485552"/>
              <a:gd name="connsiteX334" fmla="*/ 284195 w 3056305"/>
              <a:gd name="connsiteY334" fmla="*/ 485552 h 485552"/>
              <a:gd name="connsiteX335" fmla="*/ 268591 w 3056305"/>
              <a:gd name="connsiteY335" fmla="*/ 485552 h 485552"/>
              <a:gd name="connsiteX336" fmla="*/ 214092 w 3056305"/>
              <a:gd name="connsiteY336" fmla="*/ 485552 h 485552"/>
              <a:gd name="connsiteX337" fmla="*/ 142427 w 3056305"/>
              <a:gd name="connsiteY337" fmla="*/ 485552 h 485552"/>
              <a:gd name="connsiteX338" fmla="*/ 131172 w 3056305"/>
              <a:gd name="connsiteY338" fmla="*/ 485552 h 485552"/>
              <a:gd name="connsiteX339" fmla="*/ 99526 w 3056305"/>
              <a:gd name="connsiteY339" fmla="*/ 485552 h 485552"/>
              <a:gd name="connsiteX340" fmla="*/ 51289 w 3056305"/>
              <a:gd name="connsiteY340" fmla="*/ 485552 h 485552"/>
              <a:gd name="connsiteX341" fmla="*/ 0 w 3056305"/>
              <a:gd name="connsiteY341" fmla="*/ 485552 h 485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</a:cxnLst>
            <a:rect l="l" t="t" r="r" b="b"/>
            <a:pathLst>
              <a:path w="3056305" h="485552">
                <a:moveTo>
                  <a:pt x="0" y="0"/>
                </a:moveTo>
                <a:lnTo>
                  <a:pt x="9481" y="0"/>
                </a:lnTo>
                <a:lnTo>
                  <a:pt x="118986" y="0"/>
                </a:lnTo>
                <a:lnTo>
                  <a:pt x="130717" y="0"/>
                </a:lnTo>
                <a:lnTo>
                  <a:pt x="141973" y="0"/>
                </a:lnTo>
                <a:lnTo>
                  <a:pt x="213636" y="0"/>
                </a:lnTo>
                <a:lnTo>
                  <a:pt x="241331" y="0"/>
                </a:lnTo>
                <a:lnTo>
                  <a:pt x="277953" y="0"/>
                </a:lnTo>
                <a:lnTo>
                  <a:pt x="284354" y="0"/>
                </a:lnTo>
                <a:lnTo>
                  <a:pt x="295609" y="0"/>
                </a:lnTo>
                <a:lnTo>
                  <a:pt x="304496" y="0"/>
                </a:lnTo>
                <a:lnTo>
                  <a:pt x="318138" y="0"/>
                </a:lnTo>
                <a:lnTo>
                  <a:pt x="329393" y="0"/>
                </a:lnTo>
                <a:lnTo>
                  <a:pt x="332293" y="0"/>
                </a:lnTo>
                <a:lnTo>
                  <a:pt x="344912" y="0"/>
                </a:lnTo>
                <a:lnTo>
                  <a:pt x="351891" y="0"/>
                </a:lnTo>
                <a:lnTo>
                  <a:pt x="356167" y="0"/>
                </a:lnTo>
                <a:lnTo>
                  <a:pt x="367272" y="0"/>
                </a:lnTo>
                <a:lnTo>
                  <a:pt x="373599" y="0"/>
                </a:lnTo>
                <a:lnTo>
                  <a:pt x="384854" y="0"/>
                </a:lnTo>
                <a:lnTo>
                  <a:pt x="401056" y="0"/>
                </a:lnTo>
                <a:lnTo>
                  <a:pt x="423219" y="0"/>
                </a:lnTo>
                <a:lnTo>
                  <a:pt x="423556" y="0"/>
                </a:lnTo>
                <a:lnTo>
                  <a:pt x="427831" y="0"/>
                </a:lnTo>
                <a:lnTo>
                  <a:pt x="434811" y="0"/>
                </a:lnTo>
                <a:lnTo>
                  <a:pt x="494884" y="0"/>
                </a:lnTo>
                <a:lnTo>
                  <a:pt x="506138" y="0"/>
                </a:lnTo>
                <a:lnTo>
                  <a:pt x="510859" y="0"/>
                </a:lnTo>
                <a:lnTo>
                  <a:pt x="545890" y="0"/>
                </a:lnTo>
                <a:lnTo>
                  <a:pt x="664192" y="0"/>
                </a:lnTo>
                <a:lnTo>
                  <a:pt x="667126" y="0"/>
                </a:lnTo>
                <a:lnTo>
                  <a:pt x="678382" y="0"/>
                </a:lnTo>
                <a:lnTo>
                  <a:pt x="735854" y="0"/>
                </a:lnTo>
                <a:lnTo>
                  <a:pt x="747110" y="0"/>
                </a:lnTo>
                <a:lnTo>
                  <a:pt x="750046" y="0"/>
                </a:lnTo>
                <a:lnTo>
                  <a:pt x="788416" y="0"/>
                </a:lnTo>
                <a:lnTo>
                  <a:pt x="820763" y="0"/>
                </a:lnTo>
                <a:lnTo>
                  <a:pt x="826783" y="0"/>
                </a:lnTo>
                <a:lnTo>
                  <a:pt x="832018" y="0"/>
                </a:lnTo>
                <a:lnTo>
                  <a:pt x="838038" y="0"/>
                </a:lnTo>
                <a:lnTo>
                  <a:pt x="840905" y="0"/>
                </a:lnTo>
                <a:lnTo>
                  <a:pt x="854547" y="0"/>
                </a:lnTo>
                <a:lnTo>
                  <a:pt x="865802" y="0"/>
                </a:lnTo>
                <a:lnTo>
                  <a:pt x="881321" y="0"/>
                </a:lnTo>
                <a:lnTo>
                  <a:pt x="888300" y="0"/>
                </a:lnTo>
                <a:lnTo>
                  <a:pt x="892576" y="0"/>
                </a:lnTo>
                <a:lnTo>
                  <a:pt x="903681" y="0"/>
                </a:lnTo>
                <a:lnTo>
                  <a:pt x="907933" y="0"/>
                </a:lnTo>
                <a:lnTo>
                  <a:pt x="909702" y="0"/>
                </a:lnTo>
                <a:lnTo>
                  <a:pt x="917414" y="0"/>
                </a:lnTo>
                <a:lnTo>
                  <a:pt x="937465" y="0"/>
                </a:lnTo>
                <a:lnTo>
                  <a:pt x="959965" y="0"/>
                </a:lnTo>
                <a:lnTo>
                  <a:pt x="964240" y="0"/>
                </a:lnTo>
                <a:lnTo>
                  <a:pt x="971220" y="0"/>
                </a:lnTo>
                <a:lnTo>
                  <a:pt x="989164" y="0"/>
                </a:lnTo>
                <a:lnTo>
                  <a:pt x="1000420" y="0"/>
                </a:lnTo>
                <a:lnTo>
                  <a:pt x="1026919" y="0"/>
                </a:lnTo>
                <a:lnTo>
                  <a:pt x="1038650" y="0"/>
                </a:lnTo>
                <a:lnTo>
                  <a:pt x="1047268" y="0"/>
                </a:lnTo>
                <a:lnTo>
                  <a:pt x="1049906" y="0"/>
                </a:lnTo>
                <a:lnTo>
                  <a:pt x="1073809" y="0"/>
                </a:lnTo>
                <a:lnTo>
                  <a:pt x="1081944" y="0"/>
                </a:lnTo>
                <a:lnTo>
                  <a:pt x="1121569" y="0"/>
                </a:lnTo>
                <a:lnTo>
                  <a:pt x="1136587" y="0"/>
                </a:lnTo>
                <a:lnTo>
                  <a:pt x="1149264" y="0"/>
                </a:lnTo>
                <a:lnTo>
                  <a:pt x="1185886" y="0"/>
                </a:lnTo>
                <a:lnTo>
                  <a:pt x="1192287" y="0"/>
                </a:lnTo>
                <a:lnTo>
                  <a:pt x="1200601" y="0"/>
                </a:lnTo>
                <a:lnTo>
                  <a:pt x="1203542" y="0"/>
                </a:lnTo>
                <a:lnTo>
                  <a:pt x="1212429" y="0"/>
                </a:lnTo>
                <a:lnTo>
                  <a:pt x="1226071" y="0"/>
                </a:lnTo>
                <a:lnTo>
                  <a:pt x="1237326" y="0"/>
                </a:lnTo>
                <a:lnTo>
                  <a:pt x="1240226" y="0"/>
                </a:lnTo>
                <a:lnTo>
                  <a:pt x="1252845" y="0"/>
                </a:lnTo>
                <a:lnTo>
                  <a:pt x="1259824" y="0"/>
                </a:lnTo>
                <a:lnTo>
                  <a:pt x="1264100" y="0"/>
                </a:lnTo>
                <a:lnTo>
                  <a:pt x="1269364" y="0"/>
                </a:lnTo>
                <a:lnTo>
                  <a:pt x="1272263" y="0"/>
                </a:lnTo>
                <a:lnTo>
                  <a:pt x="1275205" y="0"/>
                </a:lnTo>
                <a:lnTo>
                  <a:pt x="1281532" y="0"/>
                </a:lnTo>
                <a:lnTo>
                  <a:pt x="1283519" y="0"/>
                </a:lnTo>
                <a:lnTo>
                  <a:pt x="1291864" y="0"/>
                </a:lnTo>
                <a:lnTo>
                  <a:pt x="1292787" y="0"/>
                </a:lnTo>
                <a:lnTo>
                  <a:pt x="1296139" y="0"/>
                </a:lnTo>
                <a:lnTo>
                  <a:pt x="1303119" y="0"/>
                </a:lnTo>
                <a:lnTo>
                  <a:pt x="1308989" y="0"/>
                </a:lnTo>
                <a:lnTo>
                  <a:pt x="1324825" y="0"/>
                </a:lnTo>
                <a:lnTo>
                  <a:pt x="1331152" y="0"/>
                </a:lnTo>
                <a:lnTo>
                  <a:pt x="1331489" y="0"/>
                </a:lnTo>
                <a:lnTo>
                  <a:pt x="1335764" y="0"/>
                </a:lnTo>
                <a:lnTo>
                  <a:pt x="1342744" y="0"/>
                </a:lnTo>
                <a:lnTo>
                  <a:pt x="1363192" y="0"/>
                </a:lnTo>
                <a:lnTo>
                  <a:pt x="1374446" y="0"/>
                </a:lnTo>
                <a:lnTo>
                  <a:pt x="1374784" y="0"/>
                </a:lnTo>
                <a:lnTo>
                  <a:pt x="1402817" y="0"/>
                </a:lnTo>
                <a:lnTo>
                  <a:pt x="1414071" y="0"/>
                </a:lnTo>
                <a:lnTo>
                  <a:pt x="1414208" y="0"/>
                </a:lnTo>
                <a:lnTo>
                  <a:pt x="1418792" y="0"/>
                </a:lnTo>
                <a:lnTo>
                  <a:pt x="1425464" y="0"/>
                </a:lnTo>
                <a:lnTo>
                  <a:pt x="1446111" y="0"/>
                </a:lnTo>
                <a:lnTo>
                  <a:pt x="1450830" y="0"/>
                </a:lnTo>
                <a:lnTo>
                  <a:pt x="1453823" y="0"/>
                </a:lnTo>
                <a:lnTo>
                  <a:pt x="1462085" y="0"/>
                </a:lnTo>
                <a:lnTo>
                  <a:pt x="1525573" y="0"/>
                </a:lnTo>
                <a:lnTo>
                  <a:pt x="1536829" y="0"/>
                </a:lnTo>
                <a:lnTo>
                  <a:pt x="1557731" y="0"/>
                </a:lnTo>
                <a:lnTo>
                  <a:pt x="1572125" y="0"/>
                </a:lnTo>
                <a:lnTo>
                  <a:pt x="1575059" y="0"/>
                </a:lnTo>
                <a:lnTo>
                  <a:pt x="1586315" y="0"/>
                </a:lnTo>
                <a:lnTo>
                  <a:pt x="1610218" y="0"/>
                </a:lnTo>
                <a:lnTo>
                  <a:pt x="1618354" y="0"/>
                </a:lnTo>
                <a:lnTo>
                  <a:pt x="1643787" y="0"/>
                </a:lnTo>
                <a:lnTo>
                  <a:pt x="1655043" y="0"/>
                </a:lnTo>
                <a:lnTo>
                  <a:pt x="1657979" y="0"/>
                </a:lnTo>
                <a:lnTo>
                  <a:pt x="1672996" y="0"/>
                </a:lnTo>
                <a:lnTo>
                  <a:pt x="1679016" y="0"/>
                </a:lnTo>
                <a:lnTo>
                  <a:pt x="1696349" y="0"/>
                </a:lnTo>
                <a:lnTo>
                  <a:pt x="1718768" y="0"/>
                </a:lnTo>
                <a:lnTo>
                  <a:pt x="1728696" y="0"/>
                </a:lnTo>
                <a:lnTo>
                  <a:pt x="1734716" y="0"/>
                </a:lnTo>
                <a:lnTo>
                  <a:pt x="1739951" y="0"/>
                </a:lnTo>
                <a:lnTo>
                  <a:pt x="1745971" y="0"/>
                </a:lnTo>
                <a:lnTo>
                  <a:pt x="1748838" y="0"/>
                </a:lnTo>
                <a:lnTo>
                  <a:pt x="1762480" y="0"/>
                </a:lnTo>
                <a:lnTo>
                  <a:pt x="1773735" y="0"/>
                </a:lnTo>
                <a:lnTo>
                  <a:pt x="1789254" y="0"/>
                </a:lnTo>
                <a:lnTo>
                  <a:pt x="1796233" y="0"/>
                </a:lnTo>
                <a:lnTo>
                  <a:pt x="1800509" y="0"/>
                </a:lnTo>
                <a:lnTo>
                  <a:pt x="1805774" y="0"/>
                </a:lnTo>
                <a:lnTo>
                  <a:pt x="1811614" y="0"/>
                </a:lnTo>
                <a:lnTo>
                  <a:pt x="1817635" y="0"/>
                </a:lnTo>
                <a:lnTo>
                  <a:pt x="1828273" y="0"/>
                </a:lnTo>
                <a:lnTo>
                  <a:pt x="1832548" y="0"/>
                </a:lnTo>
                <a:lnTo>
                  <a:pt x="1839528" y="0"/>
                </a:lnTo>
                <a:lnTo>
                  <a:pt x="1845398" y="0"/>
                </a:lnTo>
                <a:lnTo>
                  <a:pt x="1851260" y="0"/>
                </a:lnTo>
                <a:lnTo>
                  <a:pt x="1867898" y="0"/>
                </a:lnTo>
                <a:lnTo>
                  <a:pt x="1872173" y="0"/>
                </a:lnTo>
                <a:lnTo>
                  <a:pt x="1879153" y="0"/>
                </a:lnTo>
                <a:lnTo>
                  <a:pt x="1897097" y="0"/>
                </a:lnTo>
                <a:lnTo>
                  <a:pt x="1908353" y="0"/>
                </a:lnTo>
                <a:lnTo>
                  <a:pt x="1911193" y="0"/>
                </a:lnTo>
                <a:lnTo>
                  <a:pt x="1922923" y="0"/>
                </a:lnTo>
                <a:lnTo>
                  <a:pt x="1934178" y="0"/>
                </a:lnTo>
                <a:lnTo>
                  <a:pt x="1940392" y="0"/>
                </a:lnTo>
                <a:lnTo>
                  <a:pt x="1950618" y="0"/>
                </a:lnTo>
                <a:lnTo>
                  <a:pt x="1955201" y="0"/>
                </a:lnTo>
                <a:lnTo>
                  <a:pt x="1961872" y="0"/>
                </a:lnTo>
                <a:lnTo>
                  <a:pt x="1981742" y="0"/>
                </a:lnTo>
                <a:lnTo>
                  <a:pt x="1987239" y="0"/>
                </a:lnTo>
                <a:lnTo>
                  <a:pt x="1989877" y="0"/>
                </a:lnTo>
                <a:lnTo>
                  <a:pt x="1998494" y="0"/>
                </a:lnTo>
                <a:lnTo>
                  <a:pt x="2004895" y="0"/>
                </a:lnTo>
                <a:lnTo>
                  <a:pt x="2013782" y="0"/>
                </a:lnTo>
                <a:lnTo>
                  <a:pt x="2025037" y="0"/>
                </a:lnTo>
                <a:lnTo>
                  <a:pt x="2038680" y="0"/>
                </a:lnTo>
                <a:lnTo>
                  <a:pt x="2044520" y="0"/>
                </a:lnTo>
                <a:lnTo>
                  <a:pt x="2065454" y="0"/>
                </a:lnTo>
                <a:lnTo>
                  <a:pt x="2076559" y="0"/>
                </a:lnTo>
                <a:lnTo>
                  <a:pt x="2087814" y="0"/>
                </a:lnTo>
                <a:lnTo>
                  <a:pt x="2094140" y="0"/>
                </a:lnTo>
                <a:lnTo>
                  <a:pt x="2108534" y="0"/>
                </a:lnTo>
                <a:lnTo>
                  <a:pt x="2110343" y="0"/>
                </a:lnTo>
                <a:lnTo>
                  <a:pt x="2121598" y="0"/>
                </a:lnTo>
                <a:lnTo>
                  <a:pt x="2137117" y="0"/>
                </a:lnTo>
                <a:lnTo>
                  <a:pt x="2144097" y="0"/>
                </a:lnTo>
                <a:lnTo>
                  <a:pt x="2148372" y="0"/>
                </a:lnTo>
                <a:lnTo>
                  <a:pt x="2177297" y="0"/>
                </a:lnTo>
                <a:lnTo>
                  <a:pt x="2180196" y="0"/>
                </a:lnTo>
                <a:lnTo>
                  <a:pt x="2191452" y="0"/>
                </a:lnTo>
                <a:lnTo>
                  <a:pt x="2199797" y="0"/>
                </a:lnTo>
                <a:lnTo>
                  <a:pt x="2204072" y="0"/>
                </a:lnTo>
                <a:lnTo>
                  <a:pt x="2211052" y="0"/>
                </a:lnTo>
                <a:lnTo>
                  <a:pt x="2232758" y="0"/>
                </a:lnTo>
                <a:lnTo>
                  <a:pt x="2271125" y="0"/>
                </a:lnTo>
                <a:lnTo>
                  <a:pt x="2282379" y="0"/>
                </a:lnTo>
                <a:lnTo>
                  <a:pt x="2282717" y="0"/>
                </a:lnTo>
                <a:lnTo>
                  <a:pt x="2322141" y="0"/>
                </a:lnTo>
                <a:lnTo>
                  <a:pt x="2333397" y="0"/>
                </a:lnTo>
                <a:lnTo>
                  <a:pt x="2354044" y="0"/>
                </a:lnTo>
                <a:lnTo>
                  <a:pt x="2358763" y="0"/>
                </a:lnTo>
                <a:lnTo>
                  <a:pt x="2370018" y="0"/>
                </a:lnTo>
                <a:lnTo>
                  <a:pt x="2433506" y="0"/>
                </a:lnTo>
                <a:lnTo>
                  <a:pt x="2444762" y="0"/>
                </a:lnTo>
                <a:lnTo>
                  <a:pt x="2465664" y="0"/>
                </a:lnTo>
                <a:lnTo>
                  <a:pt x="2518151" y="0"/>
                </a:lnTo>
                <a:lnTo>
                  <a:pt x="2526287" y="0"/>
                </a:lnTo>
                <a:lnTo>
                  <a:pt x="2580929" y="0"/>
                </a:lnTo>
                <a:lnTo>
                  <a:pt x="2586949" y="0"/>
                </a:lnTo>
                <a:lnTo>
                  <a:pt x="2626701" y="0"/>
                </a:lnTo>
                <a:lnTo>
                  <a:pt x="2713707" y="0"/>
                </a:lnTo>
                <a:lnTo>
                  <a:pt x="2736206" y="0"/>
                </a:lnTo>
                <a:lnTo>
                  <a:pt x="2740481" y="0"/>
                </a:lnTo>
                <a:lnTo>
                  <a:pt x="2747461" y="0"/>
                </a:lnTo>
                <a:lnTo>
                  <a:pt x="2759193" y="0"/>
                </a:lnTo>
                <a:lnTo>
                  <a:pt x="2819126" y="0"/>
                </a:lnTo>
                <a:lnTo>
                  <a:pt x="2830856" y="0"/>
                </a:lnTo>
                <a:lnTo>
                  <a:pt x="2842111" y="0"/>
                </a:lnTo>
                <a:lnTo>
                  <a:pt x="2848325" y="0"/>
                </a:lnTo>
                <a:lnTo>
                  <a:pt x="2858551" y="0"/>
                </a:lnTo>
                <a:lnTo>
                  <a:pt x="2869805" y="0"/>
                </a:lnTo>
                <a:lnTo>
                  <a:pt x="2895172" y="0"/>
                </a:lnTo>
                <a:lnTo>
                  <a:pt x="2906427" y="0"/>
                </a:lnTo>
                <a:lnTo>
                  <a:pt x="2912828" y="0"/>
                </a:lnTo>
                <a:lnTo>
                  <a:pt x="2921715" y="0"/>
                </a:lnTo>
                <a:lnTo>
                  <a:pt x="2932970" y="0"/>
                </a:lnTo>
                <a:lnTo>
                  <a:pt x="2946613" y="0"/>
                </a:lnTo>
                <a:lnTo>
                  <a:pt x="2973387" y="0"/>
                </a:lnTo>
                <a:lnTo>
                  <a:pt x="2984492" y="0"/>
                </a:lnTo>
                <a:lnTo>
                  <a:pt x="2995747" y="0"/>
                </a:lnTo>
                <a:lnTo>
                  <a:pt x="3002073" y="0"/>
                </a:lnTo>
                <a:lnTo>
                  <a:pt x="3018276" y="0"/>
                </a:lnTo>
                <a:lnTo>
                  <a:pt x="3029531" y="0"/>
                </a:lnTo>
                <a:lnTo>
                  <a:pt x="3045050" y="0"/>
                </a:lnTo>
                <a:lnTo>
                  <a:pt x="3052030" y="0"/>
                </a:lnTo>
                <a:lnTo>
                  <a:pt x="3056305" y="0"/>
                </a:lnTo>
                <a:cubicBezTo>
                  <a:pt x="3027701" y="37351"/>
                  <a:pt x="3027701" y="37351"/>
                  <a:pt x="3027701" y="37351"/>
                </a:cubicBezTo>
                <a:cubicBezTo>
                  <a:pt x="2954147" y="130726"/>
                  <a:pt x="2915329" y="226435"/>
                  <a:pt x="2856077" y="326814"/>
                </a:cubicBezTo>
                <a:cubicBezTo>
                  <a:pt x="2804998" y="413188"/>
                  <a:pt x="2684453" y="485552"/>
                  <a:pt x="2570037" y="485552"/>
                </a:cubicBezTo>
                <a:lnTo>
                  <a:pt x="2558782" y="485552"/>
                </a:lnTo>
                <a:lnTo>
                  <a:pt x="2529255" y="485552"/>
                </a:lnTo>
                <a:lnTo>
                  <a:pt x="2518000" y="485552"/>
                </a:lnTo>
                <a:lnTo>
                  <a:pt x="2494539" y="485552"/>
                </a:lnTo>
                <a:lnTo>
                  <a:pt x="2490994" y="485552"/>
                </a:lnTo>
                <a:lnTo>
                  <a:pt x="2487119" y="485552"/>
                </a:lnTo>
                <a:lnTo>
                  <a:pt x="2482248" y="485552"/>
                </a:lnTo>
                <a:lnTo>
                  <a:pt x="2419329" y="485552"/>
                </a:lnTo>
                <a:lnTo>
                  <a:pt x="2408074" y="485552"/>
                </a:lnTo>
                <a:lnTo>
                  <a:pt x="2306156" y="485552"/>
                </a:lnTo>
                <a:lnTo>
                  <a:pt x="2294903" y="485552"/>
                </a:lnTo>
                <a:lnTo>
                  <a:pt x="2261632" y="485552"/>
                </a:lnTo>
                <a:lnTo>
                  <a:pt x="2254213" y="485552"/>
                </a:lnTo>
                <a:lnTo>
                  <a:pt x="2223238" y="485552"/>
                </a:lnTo>
                <a:lnTo>
                  <a:pt x="2191593" y="485552"/>
                </a:lnTo>
                <a:lnTo>
                  <a:pt x="2189970" y="485552"/>
                </a:lnTo>
                <a:lnTo>
                  <a:pt x="2180337" y="485552"/>
                </a:lnTo>
                <a:lnTo>
                  <a:pt x="2178714" y="485552"/>
                </a:lnTo>
                <a:lnTo>
                  <a:pt x="2143356" y="485552"/>
                </a:lnTo>
                <a:lnTo>
                  <a:pt x="2132099" y="485552"/>
                </a:lnTo>
                <a:lnTo>
                  <a:pt x="2114436" y="485552"/>
                </a:lnTo>
                <a:lnTo>
                  <a:pt x="2087430" y="485552"/>
                </a:lnTo>
                <a:lnTo>
                  <a:pt x="2080787" y="485552"/>
                </a:lnTo>
                <a:lnTo>
                  <a:pt x="2076175" y="485552"/>
                </a:lnTo>
                <a:lnTo>
                  <a:pt x="2060437" y="485552"/>
                </a:lnTo>
                <a:lnTo>
                  <a:pt x="2004512" y="485552"/>
                </a:lnTo>
                <a:lnTo>
                  <a:pt x="1945839" y="485552"/>
                </a:lnTo>
                <a:lnTo>
                  <a:pt x="1891339" y="485552"/>
                </a:lnTo>
                <a:lnTo>
                  <a:pt x="1776775" y="485552"/>
                </a:lnTo>
                <a:lnTo>
                  <a:pt x="1760072" y="485552"/>
                </a:lnTo>
                <a:lnTo>
                  <a:pt x="1728537" y="485552"/>
                </a:lnTo>
                <a:lnTo>
                  <a:pt x="1725223" y="485552"/>
                </a:lnTo>
                <a:lnTo>
                  <a:pt x="1717803" y="485552"/>
                </a:lnTo>
                <a:lnTo>
                  <a:pt x="1712933" y="485552"/>
                </a:lnTo>
                <a:lnTo>
                  <a:pt x="1662104" y="485552"/>
                </a:lnTo>
                <a:lnTo>
                  <a:pt x="1653561" y="485552"/>
                </a:lnTo>
                <a:lnTo>
                  <a:pt x="1650849" y="485552"/>
                </a:lnTo>
                <a:lnTo>
                  <a:pt x="1642305" y="485552"/>
                </a:lnTo>
                <a:lnTo>
                  <a:pt x="1621322" y="485552"/>
                </a:lnTo>
                <a:lnTo>
                  <a:pt x="1610067" y="485552"/>
                </a:lnTo>
                <a:lnTo>
                  <a:pt x="1586606" y="485552"/>
                </a:lnTo>
                <a:lnTo>
                  <a:pt x="1583061" y="485552"/>
                </a:lnTo>
                <a:lnTo>
                  <a:pt x="1579186" y="485552"/>
                </a:lnTo>
                <a:lnTo>
                  <a:pt x="1578027" y="485552"/>
                </a:lnTo>
                <a:lnTo>
                  <a:pt x="1574315" y="485552"/>
                </a:lnTo>
                <a:lnTo>
                  <a:pt x="1551021" y="485552"/>
                </a:lnTo>
                <a:lnTo>
                  <a:pt x="1539766" y="485552"/>
                </a:lnTo>
                <a:lnTo>
                  <a:pt x="1511396" y="485552"/>
                </a:lnTo>
                <a:lnTo>
                  <a:pt x="1500141" y="485552"/>
                </a:lnTo>
                <a:lnTo>
                  <a:pt x="1468103" y="485552"/>
                </a:lnTo>
                <a:lnTo>
                  <a:pt x="1437013" y="485552"/>
                </a:lnTo>
                <a:lnTo>
                  <a:pt x="1425759" y="485552"/>
                </a:lnTo>
                <a:lnTo>
                  <a:pt x="1398223" y="485552"/>
                </a:lnTo>
                <a:lnTo>
                  <a:pt x="1386970" y="485552"/>
                </a:lnTo>
                <a:lnTo>
                  <a:pt x="1385905" y="485552"/>
                </a:lnTo>
                <a:lnTo>
                  <a:pt x="1354930" y="485552"/>
                </a:lnTo>
                <a:lnTo>
                  <a:pt x="1353699" y="485552"/>
                </a:lnTo>
                <a:lnTo>
                  <a:pt x="1346280" y="485552"/>
                </a:lnTo>
                <a:lnTo>
                  <a:pt x="1345122" y="485552"/>
                </a:lnTo>
                <a:lnTo>
                  <a:pt x="1321662" y="485552"/>
                </a:lnTo>
                <a:lnTo>
                  <a:pt x="1315305" y="485552"/>
                </a:lnTo>
                <a:lnTo>
                  <a:pt x="1314241" y="485552"/>
                </a:lnTo>
                <a:lnTo>
                  <a:pt x="1310406" y="485552"/>
                </a:lnTo>
                <a:lnTo>
                  <a:pt x="1302986" y="485552"/>
                </a:lnTo>
                <a:lnTo>
                  <a:pt x="1283660" y="485552"/>
                </a:lnTo>
                <a:lnTo>
                  <a:pt x="1282037" y="485552"/>
                </a:lnTo>
                <a:lnTo>
                  <a:pt x="1272404" y="485552"/>
                </a:lnTo>
                <a:lnTo>
                  <a:pt x="1270781" y="485552"/>
                </a:lnTo>
                <a:lnTo>
                  <a:pt x="1240365" y="485552"/>
                </a:lnTo>
                <a:lnTo>
                  <a:pt x="1238743" y="485552"/>
                </a:lnTo>
                <a:lnTo>
                  <a:pt x="1235423" y="485552"/>
                </a:lnTo>
                <a:lnTo>
                  <a:pt x="1235197" y="485552"/>
                </a:lnTo>
                <a:lnTo>
                  <a:pt x="1224166" y="485552"/>
                </a:lnTo>
                <a:lnTo>
                  <a:pt x="1223663" y="485552"/>
                </a:lnTo>
                <a:lnTo>
                  <a:pt x="1206503" y="485552"/>
                </a:lnTo>
                <a:lnTo>
                  <a:pt x="1192128" y="485552"/>
                </a:lnTo>
                <a:lnTo>
                  <a:pt x="1179497" y="485552"/>
                </a:lnTo>
                <a:lnTo>
                  <a:pt x="1176524" y="485552"/>
                </a:lnTo>
                <a:lnTo>
                  <a:pt x="1172854" y="485552"/>
                </a:lnTo>
                <a:lnTo>
                  <a:pt x="1168242" y="485552"/>
                </a:lnTo>
                <a:lnTo>
                  <a:pt x="1152504" y="485552"/>
                </a:lnTo>
                <a:lnTo>
                  <a:pt x="1122025" y="485552"/>
                </a:lnTo>
                <a:lnTo>
                  <a:pt x="1096579" y="485552"/>
                </a:lnTo>
                <a:lnTo>
                  <a:pt x="1050360" y="485552"/>
                </a:lnTo>
                <a:lnTo>
                  <a:pt x="1039105" y="485552"/>
                </a:lnTo>
                <a:lnTo>
                  <a:pt x="1037906" y="485552"/>
                </a:lnTo>
                <a:lnTo>
                  <a:pt x="1007459" y="485552"/>
                </a:lnTo>
                <a:lnTo>
                  <a:pt x="983406" y="485552"/>
                </a:lnTo>
                <a:lnTo>
                  <a:pt x="959222" y="485552"/>
                </a:lnTo>
                <a:lnTo>
                  <a:pt x="907933" y="485552"/>
                </a:lnTo>
                <a:lnTo>
                  <a:pt x="868842" y="485552"/>
                </a:lnTo>
                <a:lnTo>
                  <a:pt x="852139" y="485552"/>
                </a:lnTo>
                <a:lnTo>
                  <a:pt x="820604" y="485552"/>
                </a:lnTo>
                <a:lnTo>
                  <a:pt x="817290" y="485552"/>
                </a:lnTo>
                <a:lnTo>
                  <a:pt x="809870" y="485552"/>
                </a:lnTo>
                <a:lnTo>
                  <a:pt x="805000" y="485552"/>
                </a:lnTo>
                <a:lnTo>
                  <a:pt x="745628" y="485552"/>
                </a:lnTo>
                <a:lnTo>
                  <a:pt x="734372" y="485552"/>
                </a:lnTo>
                <a:lnTo>
                  <a:pt x="670094" y="485552"/>
                </a:lnTo>
                <a:lnTo>
                  <a:pt x="643088" y="485552"/>
                </a:lnTo>
                <a:lnTo>
                  <a:pt x="631833" y="485552"/>
                </a:lnTo>
                <a:lnTo>
                  <a:pt x="560170" y="485552"/>
                </a:lnTo>
                <a:lnTo>
                  <a:pt x="529080" y="485552"/>
                </a:lnTo>
                <a:lnTo>
                  <a:pt x="517826" y="485552"/>
                </a:lnTo>
                <a:lnTo>
                  <a:pt x="477972" y="485552"/>
                </a:lnTo>
                <a:lnTo>
                  <a:pt x="446997" y="485552"/>
                </a:lnTo>
                <a:lnTo>
                  <a:pt x="437189" y="485552"/>
                </a:lnTo>
                <a:lnTo>
                  <a:pt x="413729" y="485552"/>
                </a:lnTo>
                <a:lnTo>
                  <a:pt x="406308" y="485552"/>
                </a:lnTo>
                <a:lnTo>
                  <a:pt x="402473" y="485552"/>
                </a:lnTo>
                <a:lnTo>
                  <a:pt x="395053" y="485552"/>
                </a:lnTo>
                <a:lnTo>
                  <a:pt x="332432" y="485552"/>
                </a:lnTo>
                <a:lnTo>
                  <a:pt x="330810" y="485552"/>
                </a:lnTo>
                <a:lnTo>
                  <a:pt x="327264" y="485552"/>
                </a:lnTo>
                <a:lnTo>
                  <a:pt x="315730" y="485552"/>
                </a:lnTo>
                <a:lnTo>
                  <a:pt x="284195" y="485552"/>
                </a:lnTo>
                <a:lnTo>
                  <a:pt x="268591" y="485552"/>
                </a:lnTo>
                <a:lnTo>
                  <a:pt x="214092" y="485552"/>
                </a:lnTo>
                <a:lnTo>
                  <a:pt x="142427" y="485552"/>
                </a:lnTo>
                <a:lnTo>
                  <a:pt x="131172" y="485552"/>
                </a:lnTo>
                <a:lnTo>
                  <a:pt x="99526" y="485552"/>
                </a:lnTo>
                <a:lnTo>
                  <a:pt x="51289" y="485552"/>
                </a:lnTo>
                <a:lnTo>
                  <a:pt x="0" y="485552"/>
                </a:lnTo>
                <a:close/>
              </a:path>
            </a:pathLst>
          </a:custGeom>
          <a:solidFill>
            <a:srgbClr val="5026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defTabSz="609585"/>
            <a:r>
              <a:rPr lang="zh-CN" altLang="en-US" sz="16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患者客观缓解率</a:t>
            </a:r>
            <a:r>
              <a:rPr lang="en-US" altLang="zh-CN" sz="16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52%</a:t>
            </a:r>
            <a:r>
              <a:rPr lang="zh-CN" altLang="en-US" sz="16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，同类最高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CABB2B3-5ABB-60D8-9ACE-358CC9C2FF0C}"/>
              </a:ext>
            </a:extLst>
          </p:cNvPr>
          <p:cNvSpPr/>
          <p:nvPr/>
        </p:nvSpPr>
        <p:spPr>
          <a:xfrm>
            <a:off x="755180" y="1707737"/>
            <a:ext cx="5340269" cy="422613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高缓解，同类最优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：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ORR=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52%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CR=20%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，中位缓解持续时间为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8.7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个月</a:t>
            </a:r>
            <a:endParaRPr lang="en-US" altLang="zh-CN" sz="160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中位无进展生存期为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4.8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个月，预计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6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个月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PFS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率为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46%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中位生存期为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18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个月，预计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12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个月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OS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率为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57%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zh-CN" altLang="en-US" b="1" dirty="0">
                <a:solidFill>
                  <a:srgbClr val="54275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各亚型均获益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：不受年龄，性别，既往治疗疗效和系统治疗线数的影响</a:t>
            </a:r>
            <a:endParaRPr lang="en-US" altLang="zh-CN" sz="160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zh-CN" altLang="en-US" b="1" dirty="0">
                <a:solidFill>
                  <a:srgbClr val="54275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起效时间短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：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84%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的治疗反应出现在第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个治疗周期，中位起效时间为</a:t>
            </a:r>
            <a:r>
              <a:rPr lang="en-US" altLang="zh-CN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1.5</a:t>
            </a:r>
            <a:r>
              <a: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个月</a:t>
            </a:r>
            <a:endParaRPr lang="en-US" altLang="zh-CN" sz="160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19" name="任意多边形: 形状 18">
            <a:extLst>
              <a:ext uri="{FF2B5EF4-FFF2-40B4-BE49-F238E27FC236}">
                <a16:creationId xmlns:a16="http://schemas.microsoft.com/office/drawing/2014/main" id="{06287F2E-B80A-DE11-846B-7BCDE4A8C1AD}"/>
              </a:ext>
            </a:extLst>
          </p:cNvPr>
          <p:cNvSpPr>
            <a:spLocks/>
          </p:cNvSpPr>
          <p:nvPr/>
        </p:nvSpPr>
        <p:spPr bwMode="auto">
          <a:xfrm>
            <a:off x="6705249" y="3927283"/>
            <a:ext cx="3600000" cy="360000"/>
          </a:xfrm>
          <a:custGeom>
            <a:avLst/>
            <a:gdLst>
              <a:gd name="connsiteX0" fmla="*/ 0 w 3056305"/>
              <a:gd name="connsiteY0" fmla="*/ 0 h 485552"/>
              <a:gd name="connsiteX1" fmla="*/ 9481 w 3056305"/>
              <a:gd name="connsiteY1" fmla="*/ 0 h 485552"/>
              <a:gd name="connsiteX2" fmla="*/ 118986 w 3056305"/>
              <a:gd name="connsiteY2" fmla="*/ 0 h 485552"/>
              <a:gd name="connsiteX3" fmla="*/ 130717 w 3056305"/>
              <a:gd name="connsiteY3" fmla="*/ 0 h 485552"/>
              <a:gd name="connsiteX4" fmla="*/ 141973 w 3056305"/>
              <a:gd name="connsiteY4" fmla="*/ 0 h 485552"/>
              <a:gd name="connsiteX5" fmla="*/ 213636 w 3056305"/>
              <a:gd name="connsiteY5" fmla="*/ 0 h 485552"/>
              <a:gd name="connsiteX6" fmla="*/ 241331 w 3056305"/>
              <a:gd name="connsiteY6" fmla="*/ 0 h 485552"/>
              <a:gd name="connsiteX7" fmla="*/ 277953 w 3056305"/>
              <a:gd name="connsiteY7" fmla="*/ 0 h 485552"/>
              <a:gd name="connsiteX8" fmla="*/ 284354 w 3056305"/>
              <a:gd name="connsiteY8" fmla="*/ 0 h 485552"/>
              <a:gd name="connsiteX9" fmla="*/ 295609 w 3056305"/>
              <a:gd name="connsiteY9" fmla="*/ 0 h 485552"/>
              <a:gd name="connsiteX10" fmla="*/ 304496 w 3056305"/>
              <a:gd name="connsiteY10" fmla="*/ 0 h 485552"/>
              <a:gd name="connsiteX11" fmla="*/ 318138 w 3056305"/>
              <a:gd name="connsiteY11" fmla="*/ 0 h 485552"/>
              <a:gd name="connsiteX12" fmla="*/ 329393 w 3056305"/>
              <a:gd name="connsiteY12" fmla="*/ 0 h 485552"/>
              <a:gd name="connsiteX13" fmla="*/ 332293 w 3056305"/>
              <a:gd name="connsiteY13" fmla="*/ 0 h 485552"/>
              <a:gd name="connsiteX14" fmla="*/ 344912 w 3056305"/>
              <a:gd name="connsiteY14" fmla="*/ 0 h 485552"/>
              <a:gd name="connsiteX15" fmla="*/ 351891 w 3056305"/>
              <a:gd name="connsiteY15" fmla="*/ 0 h 485552"/>
              <a:gd name="connsiteX16" fmla="*/ 356167 w 3056305"/>
              <a:gd name="connsiteY16" fmla="*/ 0 h 485552"/>
              <a:gd name="connsiteX17" fmla="*/ 367272 w 3056305"/>
              <a:gd name="connsiteY17" fmla="*/ 0 h 485552"/>
              <a:gd name="connsiteX18" fmla="*/ 373599 w 3056305"/>
              <a:gd name="connsiteY18" fmla="*/ 0 h 485552"/>
              <a:gd name="connsiteX19" fmla="*/ 384854 w 3056305"/>
              <a:gd name="connsiteY19" fmla="*/ 0 h 485552"/>
              <a:gd name="connsiteX20" fmla="*/ 401056 w 3056305"/>
              <a:gd name="connsiteY20" fmla="*/ 0 h 485552"/>
              <a:gd name="connsiteX21" fmla="*/ 423219 w 3056305"/>
              <a:gd name="connsiteY21" fmla="*/ 0 h 485552"/>
              <a:gd name="connsiteX22" fmla="*/ 423556 w 3056305"/>
              <a:gd name="connsiteY22" fmla="*/ 0 h 485552"/>
              <a:gd name="connsiteX23" fmla="*/ 427831 w 3056305"/>
              <a:gd name="connsiteY23" fmla="*/ 0 h 485552"/>
              <a:gd name="connsiteX24" fmla="*/ 434811 w 3056305"/>
              <a:gd name="connsiteY24" fmla="*/ 0 h 485552"/>
              <a:gd name="connsiteX25" fmla="*/ 494884 w 3056305"/>
              <a:gd name="connsiteY25" fmla="*/ 0 h 485552"/>
              <a:gd name="connsiteX26" fmla="*/ 506138 w 3056305"/>
              <a:gd name="connsiteY26" fmla="*/ 0 h 485552"/>
              <a:gd name="connsiteX27" fmla="*/ 510859 w 3056305"/>
              <a:gd name="connsiteY27" fmla="*/ 0 h 485552"/>
              <a:gd name="connsiteX28" fmla="*/ 545890 w 3056305"/>
              <a:gd name="connsiteY28" fmla="*/ 0 h 485552"/>
              <a:gd name="connsiteX29" fmla="*/ 664192 w 3056305"/>
              <a:gd name="connsiteY29" fmla="*/ 0 h 485552"/>
              <a:gd name="connsiteX30" fmla="*/ 667126 w 3056305"/>
              <a:gd name="connsiteY30" fmla="*/ 0 h 485552"/>
              <a:gd name="connsiteX31" fmla="*/ 678382 w 3056305"/>
              <a:gd name="connsiteY31" fmla="*/ 0 h 485552"/>
              <a:gd name="connsiteX32" fmla="*/ 735854 w 3056305"/>
              <a:gd name="connsiteY32" fmla="*/ 0 h 485552"/>
              <a:gd name="connsiteX33" fmla="*/ 747110 w 3056305"/>
              <a:gd name="connsiteY33" fmla="*/ 0 h 485552"/>
              <a:gd name="connsiteX34" fmla="*/ 750046 w 3056305"/>
              <a:gd name="connsiteY34" fmla="*/ 0 h 485552"/>
              <a:gd name="connsiteX35" fmla="*/ 788416 w 3056305"/>
              <a:gd name="connsiteY35" fmla="*/ 0 h 485552"/>
              <a:gd name="connsiteX36" fmla="*/ 820763 w 3056305"/>
              <a:gd name="connsiteY36" fmla="*/ 0 h 485552"/>
              <a:gd name="connsiteX37" fmla="*/ 826783 w 3056305"/>
              <a:gd name="connsiteY37" fmla="*/ 0 h 485552"/>
              <a:gd name="connsiteX38" fmla="*/ 832018 w 3056305"/>
              <a:gd name="connsiteY38" fmla="*/ 0 h 485552"/>
              <a:gd name="connsiteX39" fmla="*/ 838038 w 3056305"/>
              <a:gd name="connsiteY39" fmla="*/ 0 h 485552"/>
              <a:gd name="connsiteX40" fmla="*/ 840905 w 3056305"/>
              <a:gd name="connsiteY40" fmla="*/ 0 h 485552"/>
              <a:gd name="connsiteX41" fmla="*/ 854547 w 3056305"/>
              <a:gd name="connsiteY41" fmla="*/ 0 h 485552"/>
              <a:gd name="connsiteX42" fmla="*/ 865802 w 3056305"/>
              <a:gd name="connsiteY42" fmla="*/ 0 h 485552"/>
              <a:gd name="connsiteX43" fmla="*/ 881321 w 3056305"/>
              <a:gd name="connsiteY43" fmla="*/ 0 h 485552"/>
              <a:gd name="connsiteX44" fmla="*/ 888300 w 3056305"/>
              <a:gd name="connsiteY44" fmla="*/ 0 h 485552"/>
              <a:gd name="connsiteX45" fmla="*/ 892576 w 3056305"/>
              <a:gd name="connsiteY45" fmla="*/ 0 h 485552"/>
              <a:gd name="connsiteX46" fmla="*/ 903681 w 3056305"/>
              <a:gd name="connsiteY46" fmla="*/ 0 h 485552"/>
              <a:gd name="connsiteX47" fmla="*/ 907933 w 3056305"/>
              <a:gd name="connsiteY47" fmla="*/ 0 h 485552"/>
              <a:gd name="connsiteX48" fmla="*/ 909702 w 3056305"/>
              <a:gd name="connsiteY48" fmla="*/ 0 h 485552"/>
              <a:gd name="connsiteX49" fmla="*/ 917414 w 3056305"/>
              <a:gd name="connsiteY49" fmla="*/ 0 h 485552"/>
              <a:gd name="connsiteX50" fmla="*/ 937465 w 3056305"/>
              <a:gd name="connsiteY50" fmla="*/ 0 h 485552"/>
              <a:gd name="connsiteX51" fmla="*/ 959965 w 3056305"/>
              <a:gd name="connsiteY51" fmla="*/ 0 h 485552"/>
              <a:gd name="connsiteX52" fmla="*/ 964240 w 3056305"/>
              <a:gd name="connsiteY52" fmla="*/ 0 h 485552"/>
              <a:gd name="connsiteX53" fmla="*/ 971220 w 3056305"/>
              <a:gd name="connsiteY53" fmla="*/ 0 h 485552"/>
              <a:gd name="connsiteX54" fmla="*/ 989164 w 3056305"/>
              <a:gd name="connsiteY54" fmla="*/ 0 h 485552"/>
              <a:gd name="connsiteX55" fmla="*/ 1000420 w 3056305"/>
              <a:gd name="connsiteY55" fmla="*/ 0 h 485552"/>
              <a:gd name="connsiteX56" fmla="*/ 1026919 w 3056305"/>
              <a:gd name="connsiteY56" fmla="*/ 0 h 485552"/>
              <a:gd name="connsiteX57" fmla="*/ 1038650 w 3056305"/>
              <a:gd name="connsiteY57" fmla="*/ 0 h 485552"/>
              <a:gd name="connsiteX58" fmla="*/ 1047268 w 3056305"/>
              <a:gd name="connsiteY58" fmla="*/ 0 h 485552"/>
              <a:gd name="connsiteX59" fmla="*/ 1049906 w 3056305"/>
              <a:gd name="connsiteY59" fmla="*/ 0 h 485552"/>
              <a:gd name="connsiteX60" fmla="*/ 1073809 w 3056305"/>
              <a:gd name="connsiteY60" fmla="*/ 0 h 485552"/>
              <a:gd name="connsiteX61" fmla="*/ 1081944 w 3056305"/>
              <a:gd name="connsiteY61" fmla="*/ 0 h 485552"/>
              <a:gd name="connsiteX62" fmla="*/ 1121569 w 3056305"/>
              <a:gd name="connsiteY62" fmla="*/ 0 h 485552"/>
              <a:gd name="connsiteX63" fmla="*/ 1136587 w 3056305"/>
              <a:gd name="connsiteY63" fmla="*/ 0 h 485552"/>
              <a:gd name="connsiteX64" fmla="*/ 1149264 w 3056305"/>
              <a:gd name="connsiteY64" fmla="*/ 0 h 485552"/>
              <a:gd name="connsiteX65" fmla="*/ 1185886 w 3056305"/>
              <a:gd name="connsiteY65" fmla="*/ 0 h 485552"/>
              <a:gd name="connsiteX66" fmla="*/ 1192287 w 3056305"/>
              <a:gd name="connsiteY66" fmla="*/ 0 h 485552"/>
              <a:gd name="connsiteX67" fmla="*/ 1200601 w 3056305"/>
              <a:gd name="connsiteY67" fmla="*/ 0 h 485552"/>
              <a:gd name="connsiteX68" fmla="*/ 1203542 w 3056305"/>
              <a:gd name="connsiteY68" fmla="*/ 0 h 485552"/>
              <a:gd name="connsiteX69" fmla="*/ 1212429 w 3056305"/>
              <a:gd name="connsiteY69" fmla="*/ 0 h 485552"/>
              <a:gd name="connsiteX70" fmla="*/ 1226071 w 3056305"/>
              <a:gd name="connsiteY70" fmla="*/ 0 h 485552"/>
              <a:gd name="connsiteX71" fmla="*/ 1237326 w 3056305"/>
              <a:gd name="connsiteY71" fmla="*/ 0 h 485552"/>
              <a:gd name="connsiteX72" fmla="*/ 1240226 w 3056305"/>
              <a:gd name="connsiteY72" fmla="*/ 0 h 485552"/>
              <a:gd name="connsiteX73" fmla="*/ 1252845 w 3056305"/>
              <a:gd name="connsiteY73" fmla="*/ 0 h 485552"/>
              <a:gd name="connsiteX74" fmla="*/ 1259824 w 3056305"/>
              <a:gd name="connsiteY74" fmla="*/ 0 h 485552"/>
              <a:gd name="connsiteX75" fmla="*/ 1264100 w 3056305"/>
              <a:gd name="connsiteY75" fmla="*/ 0 h 485552"/>
              <a:gd name="connsiteX76" fmla="*/ 1269364 w 3056305"/>
              <a:gd name="connsiteY76" fmla="*/ 0 h 485552"/>
              <a:gd name="connsiteX77" fmla="*/ 1272263 w 3056305"/>
              <a:gd name="connsiteY77" fmla="*/ 0 h 485552"/>
              <a:gd name="connsiteX78" fmla="*/ 1275205 w 3056305"/>
              <a:gd name="connsiteY78" fmla="*/ 0 h 485552"/>
              <a:gd name="connsiteX79" fmla="*/ 1281532 w 3056305"/>
              <a:gd name="connsiteY79" fmla="*/ 0 h 485552"/>
              <a:gd name="connsiteX80" fmla="*/ 1283519 w 3056305"/>
              <a:gd name="connsiteY80" fmla="*/ 0 h 485552"/>
              <a:gd name="connsiteX81" fmla="*/ 1291864 w 3056305"/>
              <a:gd name="connsiteY81" fmla="*/ 0 h 485552"/>
              <a:gd name="connsiteX82" fmla="*/ 1292787 w 3056305"/>
              <a:gd name="connsiteY82" fmla="*/ 0 h 485552"/>
              <a:gd name="connsiteX83" fmla="*/ 1296139 w 3056305"/>
              <a:gd name="connsiteY83" fmla="*/ 0 h 485552"/>
              <a:gd name="connsiteX84" fmla="*/ 1303119 w 3056305"/>
              <a:gd name="connsiteY84" fmla="*/ 0 h 485552"/>
              <a:gd name="connsiteX85" fmla="*/ 1308989 w 3056305"/>
              <a:gd name="connsiteY85" fmla="*/ 0 h 485552"/>
              <a:gd name="connsiteX86" fmla="*/ 1324825 w 3056305"/>
              <a:gd name="connsiteY86" fmla="*/ 0 h 485552"/>
              <a:gd name="connsiteX87" fmla="*/ 1331152 w 3056305"/>
              <a:gd name="connsiteY87" fmla="*/ 0 h 485552"/>
              <a:gd name="connsiteX88" fmla="*/ 1331489 w 3056305"/>
              <a:gd name="connsiteY88" fmla="*/ 0 h 485552"/>
              <a:gd name="connsiteX89" fmla="*/ 1335764 w 3056305"/>
              <a:gd name="connsiteY89" fmla="*/ 0 h 485552"/>
              <a:gd name="connsiteX90" fmla="*/ 1342744 w 3056305"/>
              <a:gd name="connsiteY90" fmla="*/ 0 h 485552"/>
              <a:gd name="connsiteX91" fmla="*/ 1363192 w 3056305"/>
              <a:gd name="connsiteY91" fmla="*/ 0 h 485552"/>
              <a:gd name="connsiteX92" fmla="*/ 1374446 w 3056305"/>
              <a:gd name="connsiteY92" fmla="*/ 0 h 485552"/>
              <a:gd name="connsiteX93" fmla="*/ 1374784 w 3056305"/>
              <a:gd name="connsiteY93" fmla="*/ 0 h 485552"/>
              <a:gd name="connsiteX94" fmla="*/ 1402817 w 3056305"/>
              <a:gd name="connsiteY94" fmla="*/ 0 h 485552"/>
              <a:gd name="connsiteX95" fmla="*/ 1414071 w 3056305"/>
              <a:gd name="connsiteY95" fmla="*/ 0 h 485552"/>
              <a:gd name="connsiteX96" fmla="*/ 1414208 w 3056305"/>
              <a:gd name="connsiteY96" fmla="*/ 0 h 485552"/>
              <a:gd name="connsiteX97" fmla="*/ 1418792 w 3056305"/>
              <a:gd name="connsiteY97" fmla="*/ 0 h 485552"/>
              <a:gd name="connsiteX98" fmla="*/ 1425464 w 3056305"/>
              <a:gd name="connsiteY98" fmla="*/ 0 h 485552"/>
              <a:gd name="connsiteX99" fmla="*/ 1446111 w 3056305"/>
              <a:gd name="connsiteY99" fmla="*/ 0 h 485552"/>
              <a:gd name="connsiteX100" fmla="*/ 1450830 w 3056305"/>
              <a:gd name="connsiteY100" fmla="*/ 0 h 485552"/>
              <a:gd name="connsiteX101" fmla="*/ 1453823 w 3056305"/>
              <a:gd name="connsiteY101" fmla="*/ 0 h 485552"/>
              <a:gd name="connsiteX102" fmla="*/ 1462085 w 3056305"/>
              <a:gd name="connsiteY102" fmla="*/ 0 h 485552"/>
              <a:gd name="connsiteX103" fmla="*/ 1525573 w 3056305"/>
              <a:gd name="connsiteY103" fmla="*/ 0 h 485552"/>
              <a:gd name="connsiteX104" fmla="*/ 1536829 w 3056305"/>
              <a:gd name="connsiteY104" fmla="*/ 0 h 485552"/>
              <a:gd name="connsiteX105" fmla="*/ 1557731 w 3056305"/>
              <a:gd name="connsiteY105" fmla="*/ 0 h 485552"/>
              <a:gd name="connsiteX106" fmla="*/ 1572125 w 3056305"/>
              <a:gd name="connsiteY106" fmla="*/ 0 h 485552"/>
              <a:gd name="connsiteX107" fmla="*/ 1575059 w 3056305"/>
              <a:gd name="connsiteY107" fmla="*/ 0 h 485552"/>
              <a:gd name="connsiteX108" fmla="*/ 1586315 w 3056305"/>
              <a:gd name="connsiteY108" fmla="*/ 0 h 485552"/>
              <a:gd name="connsiteX109" fmla="*/ 1610218 w 3056305"/>
              <a:gd name="connsiteY109" fmla="*/ 0 h 485552"/>
              <a:gd name="connsiteX110" fmla="*/ 1618354 w 3056305"/>
              <a:gd name="connsiteY110" fmla="*/ 0 h 485552"/>
              <a:gd name="connsiteX111" fmla="*/ 1643787 w 3056305"/>
              <a:gd name="connsiteY111" fmla="*/ 0 h 485552"/>
              <a:gd name="connsiteX112" fmla="*/ 1655043 w 3056305"/>
              <a:gd name="connsiteY112" fmla="*/ 0 h 485552"/>
              <a:gd name="connsiteX113" fmla="*/ 1657979 w 3056305"/>
              <a:gd name="connsiteY113" fmla="*/ 0 h 485552"/>
              <a:gd name="connsiteX114" fmla="*/ 1672996 w 3056305"/>
              <a:gd name="connsiteY114" fmla="*/ 0 h 485552"/>
              <a:gd name="connsiteX115" fmla="*/ 1679016 w 3056305"/>
              <a:gd name="connsiteY115" fmla="*/ 0 h 485552"/>
              <a:gd name="connsiteX116" fmla="*/ 1696349 w 3056305"/>
              <a:gd name="connsiteY116" fmla="*/ 0 h 485552"/>
              <a:gd name="connsiteX117" fmla="*/ 1718768 w 3056305"/>
              <a:gd name="connsiteY117" fmla="*/ 0 h 485552"/>
              <a:gd name="connsiteX118" fmla="*/ 1728696 w 3056305"/>
              <a:gd name="connsiteY118" fmla="*/ 0 h 485552"/>
              <a:gd name="connsiteX119" fmla="*/ 1734716 w 3056305"/>
              <a:gd name="connsiteY119" fmla="*/ 0 h 485552"/>
              <a:gd name="connsiteX120" fmla="*/ 1739951 w 3056305"/>
              <a:gd name="connsiteY120" fmla="*/ 0 h 485552"/>
              <a:gd name="connsiteX121" fmla="*/ 1745971 w 3056305"/>
              <a:gd name="connsiteY121" fmla="*/ 0 h 485552"/>
              <a:gd name="connsiteX122" fmla="*/ 1748838 w 3056305"/>
              <a:gd name="connsiteY122" fmla="*/ 0 h 485552"/>
              <a:gd name="connsiteX123" fmla="*/ 1762480 w 3056305"/>
              <a:gd name="connsiteY123" fmla="*/ 0 h 485552"/>
              <a:gd name="connsiteX124" fmla="*/ 1773735 w 3056305"/>
              <a:gd name="connsiteY124" fmla="*/ 0 h 485552"/>
              <a:gd name="connsiteX125" fmla="*/ 1789254 w 3056305"/>
              <a:gd name="connsiteY125" fmla="*/ 0 h 485552"/>
              <a:gd name="connsiteX126" fmla="*/ 1796233 w 3056305"/>
              <a:gd name="connsiteY126" fmla="*/ 0 h 485552"/>
              <a:gd name="connsiteX127" fmla="*/ 1800509 w 3056305"/>
              <a:gd name="connsiteY127" fmla="*/ 0 h 485552"/>
              <a:gd name="connsiteX128" fmla="*/ 1805774 w 3056305"/>
              <a:gd name="connsiteY128" fmla="*/ 0 h 485552"/>
              <a:gd name="connsiteX129" fmla="*/ 1811614 w 3056305"/>
              <a:gd name="connsiteY129" fmla="*/ 0 h 485552"/>
              <a:gd name="connsiteX130" fmla="*/ 1817635 w 3056305"/>
              <a:gd name="connsiteY130" fmla="*/ 0 h 485552"/>
              <a:gd name="connsiteX131" fmla="*/ 1828273 w 3056305"/>
              <a:gd name="connsiteY131" fmla="*/ 0 h 485552"/>
              <a:gd name="connsiteX132" fmla="*/ 1832548 w 3056305"/>
              <a:gd name="connsiteY132" fmla="*/ 0 h 485552"/>
              <a:gd name="connsiteX133" fmla="*/ 1839528 w 3056305"/>
              <a:gd name="connsiteY133" fmla="*/ 0 h 485552"/>
              <a:gd name="connsiteX134" fmla="*/ 1845398 w 3056305"/>
              <a:gd name="connsiteY134" fmla="*/ 0 h 485552"/>
              <a:gd name="connsiteX135" fmla="*/ 1851260 w 3056305"/>
              <a:gd name="connsiteY135" fmla="*/ 0 h 485552"/>
              <a:gd name="connsiteX136" fmla="*/ 1867898 w 3056305"/>
              <a:gd name="connsiteY136" fmla="*/ 0 h 485552"/>
              <a:gd name="connsiteX137" fmla="*/ 1872173 w 3056305"/>
              <a:gd name="connsiteY137" fmla="*/ 0 h 485552"/>
              <a:gd name="connsiteX138" fmla="*/ 1879153 w 3056305"/>
              <a:gd name="connsiteY138" fmla="*/ 0 h 485552"/>
              <a:gd name="connsiteX139" fmla="*/ 1897097 w 3056305"/>
              <a:gd name="connsiteY139" fmla="*/ 0 h 485552"/>
              <a:gd name="connsiteX140" fmla="*/ 1908353 w 3056305"/>
              <a:gd name="connsiteY140" fmla="*/ 0 h 485552"/>
              <a:gd name="connsiteX141" fmla="*/ 1911193 w 3056305"/>
              <a:gd name="connsiteY141" fmla="*/ 0 h 485552"/>
              <a:gd name="connsiteX142" fmla="*/ 1922923 w 3056305"/>
              <a:gd name="connsiteY142" fmla="*/ 0 h 485552"/>
              <a:gd name="connsiteX143" fmla="*/ 1934178 w 3056305"/>
              <a:gd name="connsiteY143" fmla="*/ 0 h 485552"/>
              <a:gd name="connsiteX144" fmla="*/ 1940392 w 3056305"/>
              <a:gd name="connsiteY144" fmla="*/ 0 h 485552"/>
              <a:gd name="connsiteX145" fmla="*/ 1950618 w 3056305"/>
              <a:gd name="connsiteY145" fmla="*/ 0 h 485552"/>
              <a:gd name="connsiteX146" fmla="*/ 1955201 w 3056305"/>
              <a:gd name="connsiteY146" fmla="*/ 0 h 485552"/>
              <a:gd name="connsiteX147" fmla="*/ 1961872 w 3056305"/>
              <a:gd name="connsiteY147" fmla="*/ 0 h 485552"/>
              <a:gd name="connsiteX148" fmla="*/ 1981742 w 3056305"/>
              <a:gd name="connsiteY148" fmla="*/ 0 h 485552"/>
              <a:gd name="connsiteX149" fmla="*/ 1987239 w 3056305"/>
              <a:gd name="connsiteY149" fmla="*/ 0 h 485552"/>
              <a:gd name="connsiteX150" fmla="*/ 1989877 w 3056305"/>
              <a:gd name="connsiteY150" fmla="*/ 0 h 485552"/>
              <a:gd name="connsiteX151" fmla="*/ 1998494 w 3056305"/>
              <a:gd name="connsiteY151" fmla="*/ 0 h 485552"/>
              <a:gd name="connsiteX152" fmla="*/ 2004895 w 3056305"/>
              <a:gd name="connsiteY152" fmla="*/ 0 h 485552"/>
              <a:gd name="connsiteX153" fmla="*/ 2013782 w 3056305"/>
              <a:gd name="connsiteY153" fmla="*/ 0 h 485552"/>
              <a:gd name="connsiteX154" fmla="*/ 2025037 w 3056305"/>
              <a:gd name="connsiteY154" fmla="*/ 0 h 485552"/>
              <a:gd name="connsiteX155" fmla="*/ 2038680 w 3056305"/>
              <a:gd name="connsiteY155" fmla="*/ 0 h 485552"/>
              <a:gd name="connsiteX156" fmla="*/ 2044520 w 3056305"/>
              <a:gd name="connsiteY156" fmla="*/ 0 h 485552"/>
              <a:gd name="connsiteX157" fmla="*/ 2065454 w 3056305"/>
              <a:gd name="connsiteY157" fmla="*/ 0 h 485552"/>
              <a:gd name="connsiteX158" fmla="*/ 2076559 w 3056305"/>
              <a:gd name="connsiteY158" fmla="*/ 0 h 485552"/>
              <a:gd name="connsiteX159" fmla="*/ 2087814 w 3056305"/>
              <a:gd name="connsiteY159" fmla="*/ 0 h 485552"/>
              <a:gd name="connsiteX160" fmla="*/ 2094140 w 3056305"/>
              <a:gd name="connsiteY160" fmla="*/ 0 h 485552"/>
              <a:gd name="connsiteX161" fmla="*/ 2108534 w 3056305"/>
              <a:gd name="connsiteY161" fmla="*/ 0 h 485552"/>
              <a:gd name="connsiteX162" fmla="*/ 2110343 w 3056305"/>
              <a:gd name="connsiteY162" fmla="*/ 0 h 485552"/>
              <a:gd name="connsiteX163" fmla="*/ 2121598 w 3056305"/>
              <a:gd name="connsiteY163" fmla="*/ 0 h 485552"/>
              <a:gd name="connsiteX164" fmla="*/ 2137117 w 3056305"/>
              <a:gd name="connsiteY164" fmla="*/ 0 h 485552"/>
              <a:gd name="connsiteX165" fmla="*/ 2144097 w 3056305"/>
              <a:gd name="connsiteY165" fmla="*/ 0 h 485552"/>
              <a:gd name="connsiteX166" fmla="*/ 2148372 w 3056305"/>
              <a:gd name="connsiteY166" fmla="*/ 0 h 485552"/>
              <a:gd name="connsiteX167" fmla="*/ 2177297 w 3056305"/>
              <a:gd name="connsiteY167" fmla="*/ 0 h 485552"/>
              <a:gd name="connsiteX168" fmla="*/ 2180196 w 3056305"/>
              <a:gd name="connsiteY168" fmla="*/ 0 h 485552"/>
              <a:gd name="connsiteX169" fmla="*/ 2191452 w 3056305"/>
              <a:gd name="connsiteY169" fmla="*/ 0 h 485552"/>
              <a:gd name="connsiteX170" fmla="*/ 2199797 w 3056305"/>
              <a:gd name="connsiteY170" fmla="*/ 0 h 485552"/>
              <a:gd name="connsiteX171" fmla="*/ 2204072 w 3056305"/>
              <a:gd name="connsiteY171" fmla="*/ 0 h 485552"/>
              <a:gd name="connsiteX172" fmla="*/ 2211052 w 3056305"/>
              <a:gd name="connsiteY172" fmla="*/ 0 h 485552"/>
              <a:gd name="connsiteX173" fmla="*/ 2232758 w 3056305"/>
              <a:gd name="connsiteY173" fmla="*/ 0 h 485552"/>
              <a:gd name="connsiteX174" fmla="*/ 2271125 w 3056305"/>
              <a:gd name="connsiteY174" fmla="*/ 0 h 485552"/>
              <a:gd name="connsiteX175" fmla="*/ 2282379 w 3056305"/>
              <a:gd name="connsiteY175" fmla="*/ 0 h 485552"/>
              <a:gd name="connsiteX176" fmla="*/ 2282717 w 3056305"/>
              <a:gd name="connsiteY176" fmla="*/ 0 h 485552"/>
              <a:gd name="connsiteX177" fmla="*/ 2322141 w 3056305"/>
              <a:gd name="connsiteY177" fmla="*/ 0 h 485552"/>
              <a:gd name="connsiteX178" fmla="*/ 2333397 w 3056305"/>
              <a:gd name="connsiteY178" fmla="*/ 0 h 485552"/>
              <a:gd name="connsiteX179" fmla="*/ 2354044 w 3056305"/>
              <a:gd name="connsiteY179" fmla="*/ 0 h 485552"/>
              <a:gd name="connsiteX180" fmla="*/ 2358763 w 3056305"/>
              <a:gd name="connsiteY180" fmla="*/ 0 h 485552"/>
              <a:gd name="connsiteX181" fmla="*/ 2370018 w 3056305"/>
              <a:gd name="connsiteY181" fmla="*/ 0 h 485552"/>
              <a:gd name="connsiteX182" fmla="*/ 2433506 w 3056305"/>
              <a:gd name="connsiteY182" fmla="*/ 0 h 485552"/>
              <a:gd name="connsiteX183" fmla="*/ 2444762 w 3056305"/>
              <a:gd name="connsiteY183" fmla="*/ 0 h 485552"/>
              <a:gd name="connsiteX184" fmla="*/ 2465664 w 3056305"/>
              <a:gd name="connsiteY184" fmla="*/ 0 h 485552"/>
              <a:gd name="connsiteX185" fmla="*/ 2518151 w 3056305"/>
              <a:gd name="connsiteY185" fmla="*/ 0 h 485552"/>
              <a:gd name="connsiteX186" fmla="*/ 2526287 w 3056305"/>
              <a:gd name="connsiteY186" fmla="*/ 0 h 485552"/>
              <a:gd name="connsiteX187" fmla="*/ 2580929 w 3056305"/>
              <a:gd name="connsiteY187" fmla="*/ 0 h 485552"/>
              <a:gd name="connsiteX188" fmla="*/ 2586949 w 3056305"/>
              <a:gd name="connsiteY188" fmla="*/ 0 h 485552"/>
              <a:gd name="connsiteX189" fmla="*/ 2626701 w 3056305"/>
              <a:gd name="connsiteY189" fmla="*/ 0 h 485552"/>
              <a:gd name="connsiteX190" fmla="*/ 2713707 w 3056305"/>
              <a:gd name="connsiteY190" fmla="*/ 0 h 485552"/>
              <a:gd name="connsiteX191" fmla="*/ 2736206 w 3056305"/>
              <a:gd name="connsiteY191" fmla="*/ 0 h 485552"/>
              <a:gd name="connsiteX192" fmla="*/ 2740481 w 3056305"/>
              <a:gd name="connsiteY192" fmla="*/ 0 h 485552"/>
              <a:gd name="connsiteX193" fmla="*/ 2747461 w 3056305"/>
              <a:gd name="connsiteY193" fmla="*/ 0 h 485552"/>
              <a:gd name="connsiteX194" fmla="*/ 2759193 w 3056305"/>
              <a:gd name="connsiteY194" fmla="*/ 0 h 485552"/>
              <a:gd name="connsiteX195" fmla="*/ 2819126 w 3056305"/>
              <a:gd name="connsiteY195" fmla="*/ 0 h 485552"/>
              <a:gd name="connsiteX196" fmla="*/ 2830856 w 3056305"/>
              <a:gd name="connsiteY196" fmla="*/ 0 h 485552"/>
              <a:gd name="connsiteX197" fmla="*/ 2842111 w 3056305"/>
              <a:gd name="connsiteY197" fmla="*/ 0 h 485552"/>
              <a:gd name="connsiteX198" fmla="*/ 2848325 w 3056305"/>
              <a:gd name="connsiteY198" fmla="*/ 0 h 485552"/>
              <a:gd name="connsiteX199" fmla="*/ 2858551 w 3056305"/>
              <a:gd name="connsiteY199" fmla="*/ 0 h 485552"/>
              <a:gd name="connsiteX200" fmla="*/ 2869805 w 3056305"/>
              <a:gd name="connsiteY200" fmla="*/ 0 h 485552"/>
              <a:gd name="connsiteX201" fmla="*/ 2895172 w 3056305"/>
              <a:gd name="connsiteY201" fmla="*/ 0 h 485552"/>
              <a:gd name="connsiteX202" fmla="*/ 2906427 w 3056305"/>
              <a:gd name="connsiteY202" fmla="*/ 0 h 485552"/>
              <a:gd name="connsiteX203" fmla="*/ 2912828 w 3056305"/>
              <a:gd name="connsiteY203" fmla="*/ 0 h 485552"/>
              <a:gd name="connsiteX204" fmla="*/ 2921715 w 3056305"/>
              <a:gd name="connsiteY204" fmla="*/ 0 h 485552"/>
              <a:gd name="connsiteX205" fmla="*/ 2932970 w 3056305"/>
              <a:gd name="connsiteY205" fmla="*/ 0 h 485552"/>
              <a:gd name="connsiteX206" fmla="*/ 2946613 w 3056305"/>
              <a:gd name="connsiteY206" fmla="*/ 0 h 485552"/>
              <a:gd name="connsiteX207" fmla="*/ 2973387 w 3056305"/>
              <a:gd name="connsiteY207" fmla="*/ 0 h 485552"/>
              <a:gd name="connsiteX208" fmla="*/ 2984492 w 3056305"/>
              <a:gd name="connsiteY208" fmla="*/ 0 h 485552"/>
              <a:gd name="connsiteX209" fmla="*/ 2995747 w 3056305"/>
              <a:gd name="connsiteY209" fmla="*/ 0 h 485552"/>
              <a:gd name="connsiteX210" fmla="*/ 3002073 w 3056305"/>
              <a:gd name="connsiteY210" fmla="*/ 0 h 485552"/>
              <a:gd name="connsiteX211" fmla="*/ 3018276 w 3056305"/>
              <a:gd name="connsiteY211" fmla="*/ 0 h 485552"/>
              <a:gd name="connsiteX212" fmla="*/ 3029531 w 3056305"/>
              <a:gd name="connsiteY212" fmla="*/ 0 h 485552"/>
              <a:gd name="connsiteX213" fmla="*/ 3045050 w 3056305"/>
              <a:gd name="connsiteY213" fmla="*/ 0 h 485552"/>
              <a:gd name="connsiteX214" fmla="*/ 3052030 w 3056305"/>
              <a:gd name="connsiteY214" fmla="*/ 0 h 485552"/>
              <a:gd name="connsiteX215" fmla="*/ 3056305 w 3056305"/>
              <a:gd name="connsiteY215" fmla="*/ 0 h 485552"/>
              <a:gd name="connsiteX216" fmla="*/ 3027701 w 3056305"/>
              <a:gd name="connsiteY216" fmla="*/ 37351 h 485552"/>
              <a:gd name="connsiteX217" fmla="*/ 2856077 w 3056305"/>
              <a:gd name="connsiteY217" fmla="*/ 326814 h 485552"/>
              <a:gd name="connsiteX218" fmla="*/ 2570037 w 3056305"/>
              <a:gd name="connsiteY218" fmla="*/ 485552 h 485552"/>
              <a:gd name="connsiteX219" fmla="*/ 2558782 w 3056305"/>
              <a:gd name="connsiteY219" fmla="*/ 485552 h 485552"/>
              <a:gd name="connsiteX220" fmla="*/ 2529255 w 3056305"/>
              <a:gd name="connsiteY220" fmla="*/ 485552 h 485552"/>
              <a:gd name="connsiteX221" fmla="*/ 2518000 w 3056305"/>
              <a:gd name="connsiteY221" fmla="*/ 485552 h 485552"/>
              <a:gd name="connsiteX222" fmla="*/ 2494539 w 3056305"/>
              <a:gd name="connsiteY222" fmla="*/ 485552 h 485552"/>
              <a:gd name="connsiteX223" fmla="*/ 2490994 w 3056305"/>
              <a:gd name="connsiteY223" fmla="*/ 485552 h 485552"/>
              <a:gd name="connsiteX224" fmla="*/ 2487119 w 3056305"/>
              <a:gd name="connsiteY224" fmla="*/ 485552 h 485552"/>
              <a:gd name="connsiteX225" fmla="*/ 2482248 w 3056305"/>
              <a:gd name="connsiteY225" fmla="*/ 485552 h 485552"/>
              <a:gd name="connsiteX226" fmla="*/ 2419329 w 3056305"/>
              <a:gd name="connsiteY226" fmla="*/ 485552 h 485552"/>
              <a:gd name="connsiteX227" fmla="*/ 2408074 w 3056305"/>
              <a:gd name="connsiteY227" fmla="*/ 485552 h 485552"/>
              <a:gd name="connsiteX228" fmla="*/ 2306156 w 3056305"/>
              <a:gd name="connsiteY228" fmla="*/ 485552 h 485552"/>
              <a:gd name="connsiteX229" fmla="*/ 2294903 w 3056305"/>
              <a:gd name="connsiteY229" fmla="*/ 485552 h 485552"/>
              <a:gd name="connsiteX230" fmla="*/ 2261632 w 3056305"/>
              <a:gd name="connsiteY230" fmla="*/ 485552 h 485552"/>
              <a:gd name="connsiteX231" fmla="*/ 2254213 w 3056305"/>
              <a:gd name="connsiteY231" fmla="*/ 485552 h 485552"/>
              <a:gd name="connsiteX232" fmla="*/ 2223238 w 3056305"/>
              <a:gd name="connsiteY232" fmla="*/ 485552 h 485552"/>
              <a:gd name="connsiteX233" fmla="*/ 2191593 w 3056305"/>
              <a:gd name="connsiteY233" fmla="*/ 485552 h 485552"/>
              <a:gd name="connsiteX234" fmla="*/ 2189970 w 3056305"/>
              <a:gd name="connsiteY234" fmla="*/ 485552 h 485552"/>
              <a:gd name="connsiteX235" fmla="*/ 2180337 w 3056305"/>
              <a:gd name="connsiteY235" fmla="*/ 485552 h 485552"/>
              <a:gd name="connsiteX236" fmla="*/ 2178714 w 3056305"/>
              <a:gd name="connsiteY236" fmla="*/ 485552 h 485552"/>
              <a:gd name="connsiteX237" fmla="*/ 2143356 w 3056305"/>
              <a:gd name="connsiteY237" fmla="*/ 485552 h 485552"/>
              <a:gd name="connsiteX238" fmla="*/ 2132099 w 3056305"/>
              <a:gd name="connsiteY238" fmla="*/ 485552 h 485552"/>
              <a:gd name="connsiteX239" fmla="*/ 2114436 w 3056305"/>
              <a:gd name="connsiteY239" fmla="*/ 485552 h 485552"/>
              <a:gd name="connsiteX240" fmla="*/ 2087430 w 3056305"/>
              <a:gd name="connsiteY240" fmla="*/ 485552 h 485552"/>
              <a:gd name="connsiteX241" fmla="*/ 2080787 w 3056305"/>
              <a:gd name="connsiteY241" fmla="*/ 485552 h 485552"/>
              <a:gd name="connsiteX242" fmla="*/ 2076175 w 3056305"/>
              <a:gd name="connsiteY242" fmla="*/ 485552 h 485552"/>
              <a:gd name="connsiteX243" fmla="*/ 2060437 w 3056305"/>
              <a:gd name="connsiteY243" fmla="*/ 485552 h 485552"/>
              <a:gd name="connsiteX244" fmla="*/ 2004512 w 3056305"/>
              <a:gd name="connsiteY244" fmla="*/ 485552 h 485552"/>
              <a:gd name="connsiteX245" fmla="*/ 1945839 w 3056305"/>
              <a:gd name="connsiteY245" fmla="*/ 485552 h 485552"/>
              <a:gd name="connsiteX246" fmla="*/ 1891339 w 3056305"/>
              <a:gd name="connsiteY246" fmla="*/ 485552 h 485552"/>
              <a:gd name="connsiteX247" fmla="*/ 1776775 w 3056305"/>
              <a:gd name="connsiteY247" fmla="*/ 485552 h 485552"/>
              <a:gd name="connsiteX248" fmla="*/ 1760072 w 3056305"/>
              <a:gd name="connsiteY248" fmla="*/ 485552 h 485552"/>
              <a:gd name="connsiteX249" fmla="*/ 1728537 w 3056305"/>
              <a:gd name="connsiteY249" fmla="*/ 485552 h 485552"/>
              <a:gd name="connsiteX250" fmla="*/ 1725223 w 3056305"/>
              <a:gd name="connsiteY250" fmla="*/ 485552 h 485552"/>
              <a:gd name="connsiteX251" fmla="*/ 1717803 w 3056305"/>
              <a:gd name="connsiteY251" fmla="*/ 485552 h 485552"/>
              <a:gd name="connsiteX252" fmla="*/ 1712933 w 3056305"/>
              <a:gd name="connsiteY252" fmla="*/ 485552 h 485552"/>
              <a:gd name="connsiteX253" fmla="*/ 1662104 w 3056305"/>
              <a:gd name="connsiteY253" fmla="*/ 485552 h 485552"/>
              <a:gd name="connsiteX254" fmla="*/ 1653561 w 3056305"/>
              <a:gd name="connsiteY254" fmla="*/ 485552 h 485552"/>
              <a:gd name="connsiteX255" fmla="*/ 1650849 w 3056305"/>
              <a:gd name="connsiteY255" fmla="*/ 485552 h 485552"/>
              <a:gd name="connsiteX256" fmla="*/ 1642305 w 3056305"/>
              <a:gd name="connsiteY256" fmla="*/ 485552 h 485552"/>
              <a:gd name="connsiteX257" fmla="*/ 1621322 w 3056305"/>
              <a:gd name="connsiteY257" fmla="*/ 485552 h 485552"/>
              <a:gd name="connsiteX258" fmla="*/ 1610067 w 3056305"/>
              <a:gd name="connsiteY258" fmla="*/ 485552 h 485552"/>
              <a:gd name="connsiteX259" fmla="*/ 1586606 w 3056305"/>
              <a:gd name="connsiteY259" fmla="*/ 485552 h 485552"/>
              <a:gd name="connsiteX260" fmla="*/ 1583061 w 3056305"/>
              <a:gd name="connsiteY260" fmla="*/ 485552 h 485552"/>
              <a:gd name="connsiteX261" fmla="*/ 1579186 w 3056305"/>
              <a:gd name="connsiteY261" fmla="*/ 485552 h 485552"/>
              <a:gd name="connsiteX262" fmla="*/ 1578027 w 3056305"/>
              <a:gd name="connsiteY262" fmla="*/ 485552 h 485552"/>
              <a:gd name="connsiteX263" fmla="*/ 1574315 w 3056305"/>
              <a:gd name="connsiteY263" fmla="*/ 485552 h 485552"/>
              <a:gd name="connsiteX264" fmla="*/ 1551021 w 3056305"/>
              <a:gd name="connsiteY264" fmla="*/ 485552 h 485552"/>
              <a:gd name="connsiteX265" fmla="*/ 1539766 w 3056305"/>
              <a:gd name="connsiteY265" fmla="*/ 485552 h 485552"/>
              <a:gd name="connsiteX266" fmla="*/ 1511396 w 3056305"/>
              <a:gd name="connsiteY266" fmla="*/ 485552 h 485552"/>
              <a:gd name="connsiteX267" fmla="*/ 1500141 w 3056305"/>
              <a:gd name="connsiteY267" fmla="*/ 485552 h 485552"/>
              <a:gd name="connsiteX268" fmla="*/ 1468103 w 3056305"/>
              <a:gd name="connsiteY268" fmla="*/ 485552 h 485552"/>
              <a:gd name="connsiteX269" fmla="*/ 1437013 w 3056305"/>
              <a:gd name="connsiteY269" fmla="*/ 485552 h 485552"/>
              <a:gd name="connsiteX270" fmla="*/ 1425759 w 3056305"/>
              <a:gd name="connsiteY270" fmla="*/ 485552 h 485552"/>
              <a:gd name="connsiteX271" fmla="*/ 1398223 w 3056305"/>
              <a:gd name="connsiteY271" fmla="*/ 485552 h 485552"/>
              <a:gd name="connsiteX272" fmla="*/ 1386970 w 3056305"/>
              <a:gd name="connsiteY272" fmla="*/ 485552 h 485552"/>
              <a:gd name="connsiteX273" fmla="*/ 1385905 w 3056305"/>
              <a:gd name="connsiteY273" fmla="*/ 485552 h 485552"/>
              <a:gd name="connsiteX274" fmla="*/ 1354930 w 3056305"/>
              <a:gd name="connsiteY274" fmla="*/ 485552 h 485552"/>
              <a:gd name="connsiteX275" fmla="*/ 1353699 w 3056305"/>
              <a:gd name="connsiteY275" fmla="*/ 485552 h 485552"/>
              <a:gd name="connsiteX276" fmla="*/ 1346280 w 3056305"/>
              <a:gd name="connsiteY276" fmla="*/ 485552 h 485552"/>
              <a:gd name="connsiteX277" fmla="*/ 1345122 w 3056305"/>
              <a:gd name="connsiteY277" fmla="*/ 485552 h 485552"/>
              <a:gd name="connsiteX278" fmla="*/ 1321662 w 3056305"/>
              <a:gd name="connsiteY278" fmla="*/ 485552 h 485552"/>
              <a:gd name="connsiteX279" fmla="*/ 1315305 w 3056305"/>
              <a:gd name="connsiteY279" fmla="*/ 485552 h 485552"/>
              <a:gd name="connsiteX280" fmla="*/ 1314241 w 3056305"/>
              <a:gd name="connsiteY280" fmla="*/ 485552 h 485552"/>
              <a:gd name="connsiteX281" fmla="*/ 1310406 w 3056305"/>
              <a:gd name="connsiteY281" fmla="*/ 485552 h 485552"/>
              <a:gd name="connsiteX282" fmla="*/ 1302986 w 3056305"/>
              <a:gd name="connsiteY282" fmla="*/ 485552 h 485552"/>
              <a:gd name="connsiteX283" fmla="*/ 1283660 w 3056305"/>
              <a:gd name="connsiteY283" fmla="*/ 485552 h 485552"/>
              <a:gd name="connsiteX284" fmla="*/ 1282037 w 3056305"/>
              <a:gd name="connsiteY284" fmla="*/ 485552 h 485552"/>
              <a:gd name="connsiteX285" fmla="*/ 1272404 w 3056305"/>
              <a:gd name="connsiteY285" fmla="*/ 485552 h 485552"/>
              <a:gd name="connsiteX286" fmla="*/ 1270781 w 3056305"/>
              <a:gd name="connsiteY286" fmla="*/ 485552 h 485552"/>
              <a:gd name="connsiteX287" fmla="*/ 1240365 w 3056305"/>
              <a:gd name="connsiteY287" fmla="*/ 485552 h 485552"/>
              <a:gd name="connsiteX288" fmla="*/ 1238743 w 3056305"/>
              <a:gd name="connsiteY288" fmla="*/ 485552 h 485552"/>
              <a:gd name="connsiteX289" fmla="*/ 1235423 w 3056305"/>
              <a:gd name="connsiteY289" fmla="*/ 485552 h 485552"/>
              <a:gd name="connsiteX290" fmla="*/ 1235197 w 3056305"/>
              <a:gd name="connsiteY290" fmla="*/ 485552 h 485552"/>
              <a:gd name="connsiteX291" fmla="*/ 1224166 w 3056305"/>
              <a:gd name="connsiteY291" fmla="*/ 485552 h 485552"/>
              <a:gd name="connsiteX292" fmla="*/ 1223663 w 3056305"/>
              <a:gd name="connsiteY292" fmla="*/ 485552 h 485552"/>
              <a:gd name="connsiteX293" fmla="*/ 1206503 w 3056305"/>
              <a:gd name="connsiteY293" fmla="*/ 485552 h 485552"/>
              <a:gd name="connsiteX294" fmla="*/ 1192128 w 3056305"/>
              <a:gd name="connsiteY294" fmla="*/ 485552 h 485552"/>
              <a:gd name="connsiteX295" fmla="*/ 1179497 w 3056305"/>
              <a:gd name="connsiteY295" fmla="*/ 485552 h 485552"/>
              <a:gd name="connsiteX296" fmla="*/ 1176524 w 3056305"/>
              <a:gd name="connsiteY296" fmla="*/ 485552 h 485552"/>
              <a:gd name="connsiteX297" fmla="*/ 1172854 w 3056305"/>
              <a:gd name="connsiteY297" fmla="*/ 485552 h 485552"/>
              <a:gd name="connsiteX298" fmla="*/ 1168242 w 3056305"/>
              <a:gd name="connsiteY298" fmla="*/ 485552 h 485552"/>
              <a:gd name="connsiteX299" fmla="*/ 1152504 w 3056305"/>
              <a:gd name="connsiteY299" fmla="*/ 485552 h 485552"/>
              <a:gd name="connsiteX300" fmla="*/ 1122025 w 3056305"/>
              <a:gd name="connsiteY300" fmla="*/ 485552 h 485552"/>
              <a:gd name="connsiteX301" fmla="*/ 1096579 w 3056305"/>
              <a:gd name="connsiteY301" fmla="*/ 485552 h 485552"/>
              <a:gd name="connsiteX302" fmla="*/ 1050360 w 3056305"/>
              <a:gd name="connsiteY302" fmla="*/ 485552 h 485552"/>
              <a:gd name="connsiteX303" fmla="*/ 1039105 w 3056305"/>
              <a:gd name="connsiteY303" fmla="*/ 485552 h 485552"/>
              <a:gd name="connsiteX304" fmla="*/ 1037906 w 3056305"/>
              <a:gd name="connsiteY304" fmla="*/ 485552 h 485552"/>
              <a:gd name="connsiteX305" fmla="*/ 1007459 w 3056305"/>
              <a:gd name="connsiteY305" fmla="*/ 485552 h 485552"/>
              <a:gd name="connsiteX306" fmla="*/ 983406 w 3056305"/>
              <a:gd name="connsiteY306" fmla="*/ 485552 h 485552"/>
              <a:gd name="connsiteX307" fmla="*/ 959222 w 3056305"/>
              <a:gd name="connsiteY307" fmla="*/ 485552 h 485552"/>
              <a:gd name="connsiteX308" fmla="*/ 907933 w 3056305"/>
              <a:gd name="connsiteY308" fmla="*/ 485552 h 485552"/>
              <a:gd name="connsiteX309" fmla="*/ 868842 w 3056305"/>
              <a:gd name="connsiteY309" fmla="*/ 485552 h 485552"/>
              <a:gd name="connsiteX310" fmla="*/ 852139 w 3056305"/>
              <a:gd name="connsiteY310" fmla="*/ 485552 h 485552"/>
              <a:gd name="connsiteX311" fmla="*/ 820604 w 3056305"/>
              <a:gd name="connsiteY311" fmla="*/ 485552 h 485552"/>
              <a:gd name="connsiteX312" fmla="*/ 817290 w 3056305"/>
              <a:gd name="connsiteY312" fmla="*/ 485552 h 485552"/>
              <a:gd name="connsiteX313" fmla="*/ 809870 w 3056305"/>
              <a:gd name="connsiteY313" fmla="*/ 485552 h 485552"/>
              <a:gd name="connsiteX314" fmla="*/ 805000 w 3056305"/>
              <a:gd name="connsiteY314" fmla="*/ 485552 h 485552"/>
              <a:gd name="connsiteX315" fmla="*/ 745628 w 3056305"/>
              <a:gd name="connsiteY315" fmla="*/ 485552 h 485552"/>
              <a:gd name="connsiteX316" fmla="*/ 734372 w 3056305"/>
              <a:gd name="connsiteY316" fmla="*/ 485552 h 485552"/>
              <a:gd name="connsiteX317" fmla="*/ 670094 w 3056305"/>
              <a:gd name="connsiteY317" fmla="*/ 485552 h 485552"/>
              <a:gd name="connsiteX318" fmla="*/ 643088 w 3056305"/>
              <a:gd name="connsiteY318" fmla="*/ 485552 h 485552"/>
              <a:gd name="connsiteX319" fmla="*/ 631833 w 3056305"/>
              <a:gd name="connsiteY319" fmla="*/ 485552 h 485552"/>
              <a:gd name="connsiteX320" fmla="*/ 560170 w 3056305"/>
              <a:gd name="connsiteY320" fmla="*/ 485552 h 485552"/>
              <a:gd name="connsiteX321" fmla="*/ 529080 w 3056305"/>
              <a:gd name="connsiteY321" fmla="*/ 485552 h 485552"/>
              <a:gd name="connsiteX322" fmla="*/ 517826 w 3056305"/>
              <a:gd name="connsiteY322" fmla="*/ 485552 h 485552"/>
              <a:gd name="connsiteX323" fmla="*/ 477972 w 3056305"/>
              <a:gd name="connsiteY323" fmla="*/ 485552 h 485552"/>
              <a:gd name="connsiteX324" fmla="*/ 446997 w 3056305"/>
              <a:gd name="connsiteY324" fmla="*/ 485552 h 485552"/>
              <a:gd name="connsiteX325" fmla="*/ 437189 w 3056305"/>
              <a:gd name="connsiteY325" fmla="*/ 485552 h 485552"/>
              <a:gd name="connsiteX326" fmla="*/ 413729 w 3056305"/>
              <a:gd name="connsiteY326" fmla="*/ 485552 h 485552"/>
              <a:gd name="connsiteX327" fmla="*/ 406308 w 3056305"/>
              <a:gd name="connsiteY327" fmla="*/ 485552 h 485552"/>
              <a:gd name="connsiteX328" fmla="*/ 402473 w 3056305"/>
              <a:gd name="connsiteY328" fmla="*/ 485552 h 485552"/>
              <a:gd name="connsiteX329" fmla="*/ 395053 w 3056305"/>
              <a:gd name="connsiteY329" fmla="*/ 485552 h 485552"/>
              <a:gd name="connsiteX330" fmla="*/ 332432 w 3056305"/>
              <a:gd name="connsiteY330" fmla="*/ 485552 h 485552"/>
              <a:gd name="connsiteX331" fmla="*/ 330810 w 3056305"/>
              <a:gd name="connsiteY331" fmla="*/ 485552 h 485552"/>
              <a:gd name="connsiteX332" fmla="*/ 327264 w 3056305"/>
              <a:gd name="connsiteY332" fmla="*/ 485552 h 485552"/>
              <a:gd name="connsiteX333" fmla="*/ 315730 w 3056305"/>
              <a:gd name="connsiteY333" fmla="*/ 485552 h 485552"/>
              <a:gd name="connsiteX334" fmla="*/ 284195 w 3056305"/>
              <a:gd name="connsiteY334" fmla="*/ 485552 h 485552"/>
              <a:gd name="connsiteX335" fmla="*/ 268591 w 3056305"/>
              <a:gd name="connsiteY335" fmla="*/ 485552 h 485552"/>
              <a:gd name="connsiteX336" fmla="*/ 214092 w 3056305"/>
              <a:gd name="connsiteY336" fmla="*/ 485552 h 485552"/>
              <a:gd name="connsiteX337" fmla="*/ 142427 w 3056305"/>
              <a:gd name="connsiteY337" fmla="*/ 485552 h 485552"/>
              <a:gd name="connsiteX338" fmla="*/ 131172 w 3056305"/>
              <a:gd name="connsiteY338" fmla="*/ 485552 h 485552"/>
              <a:gd name="connsiteX339" fmla="*/ 99526 w 3056305"/>
              <a:gd name="connsiteY339" fmla="*/ 485552 h 485552"/>
              <a:gd name="connsiteX340" fmla="*/ 51289 w 3056305"/>
              <a:gd name="connsiteY340" fmla="*/ 485552 h 485552"/>
              <a:gd name="connsiteX341" fmla="*/ 0 w 3056305"/>
              <a:gd name="connsiteY341" fmla="*/ 485552 h 485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</a:cxnLst>
            <a:rect l="l" t="t" r="r" b="b"/>
            <a:pathLst>
              <a:path w="3056305" h="485552">
                <a:moveTo>
                  <a:pt x="0" y="0"/>
                </a:moveTo>
                <a:lnTo>
                  <a:pt x="9481" y="0"/>
                </a:lnTo>
                <a:lnTo>
                  <a:pt x="118986" y="0"/>
                </a:lnTo>
                <a:lnTo>
                  <a:pt x="130717" y="0"/>
                </a:lnTo>
                <a:lnTo>
                  <a:pt x="141973" y="0"/>
                </a:lnTo>
                <a:lnTo>
                  <a:pt x="213636" y="0"/>
                </a:lnTo>
                <a:lnTo>
                  <a:pt x="241331" y="0"/>
                </a:lnTo>
                <a:lnTo>
                  <a:pt x="277953" y="0"/>
                </a:lnTo>
                <a:lnTo>
                  <a:pt x="284354" y="0"/>
                </a:lnTo>
                <a:lnTo>
                  <a:pt x="295609" y="0"/>
                </a:lnTo>
                <a:lnTo>
                  <a:pt x="304496" y="0"/>
                </a:lnTo>
                <a:lnTo>
                  <a:pt x="318138" y="0"/>
                </a:lnTo>
                <a:lnTo>
                  <a:pt x="329393" y="0"/>
                </a:lnTo>
                <a:lnTo>
                  <a:pt x="332293" y="0"/>
                </a:lnTo>
                <a:lnTo>
                  <a:pt x="344912" y="0"/>
                </a:lnTo>
                <a:lnTo>
                  <a:pt x="351891" y="0"/>
                </a:lnTo>
                <a:lnTo>
                  <a:pt x="356167" y="0"/>
                </a:lnTo>
                <a:lnTo>
                  <a:pt x="367272" y="0"/>
                </a:lnTo>
                <a:lnTo>
                  <a:pt x="373599" y="0"/>
                </a:lnTo>
                <a:lnTo>
                  <a:pt x="384854" y="0"/>
                </a:lnTo>
                <a:lnTo>
                  <a:pt x="401056" y="0"/>
                </a:lnTo>
                <a:lnTo>
                  <a:pt x="423219" y="0"/>
                </a:lnTo>
                <a:lnTo>
                  <a:pt x="423556" y="0"/>
                </a:lnTo>
                <a:lnTo>
                  <a:pt x="427831" y="0"/>
                </a:lnTo>
                <a:lnTo>
                  <a:pt x="434811" y="0"/>
                </a:lnTo>
                <a:lnTo>
                  <a:pt x="494884" y="0"/>
                </a:lnTo>
                <a:lnTo>
                  <a:pt x="506138" y="0"/>
                </a:lnTo>
                <a:lnTo>
                  <a:pt x="510859" y="0"/>
                </a:lnTo>
                <a:lnTo>
                  <a:pt x="545890" y="0"/>
                </a:lnTo>
                <a:lnTo>
                  <a:pt x="664192" y="0"/>
                </a:lnTo>
                <a:lnTo>
                  <a:pt x="667126" y="0"/>
                </a:lnTo>
                <a:lnTo>
                  <a:pt x="678382" y="0"/>
                </a:lnTo>
                <a:lnTo>
                  <a:pt x="735854" y="0"/>
                </a:lnTo>
                <a:lnTo>
                  <a:pt x="747110" y="0"/>
                </a:lnTo>
                <a:lnTo>
                  <a:pt x="750046" y="0"/>
                </a:lnTo>
                <a:lnTo>
                  <a:pt x="788416" y="0"/>
                </a:lnTo>
                <a:lnTo>
                  <a:pt x="820763" y="0"/>
                </a:lnTo>
                <a:lnTo>
                  <a:pt x="826783" y="0"/>
                </a:lnTo>
                <a:lnTo>
                  <a:pt x="832018" y="0"/>
                </a:lnTo>
                <a:lnTo>
                  <a:pt x="838038" y="0"/>
                </a:lnTo>
                <a:lnTo>
                  <a:pt x="840905" y="0"/>
                </a:lnTo>
                <a:lnTo>
                  <a:pt x="854547" y="0"/>
                </a:lnTo>
                <a:lnTo>
                  <a:pt x="865802" y="0"/>
                </a:lnTo>
                <a:lnTo>
                  <a:pt x="881321" y="0"/>
                </a:lnTo>
                <a:lnTo>
                  <a:pt x="888300" y="0"/>
                </a:lnTo>
                <a:lnTo>
                  <a:pt x="892576" y="0"/>
                </a:lnTo>
                <a:lnTo>
                  <a:pt x="903681" y="0"/>
                </a:lnTo>
                <a:lnTo>
                  <a:pt x="907933" y="0"/>
                </a:lnTo>
                <a:lnTo>
                  <a:pt x="909702" y="0"/>
                </a:lnTo>
                <a:lnTo>
                  <a:pt x="917414" y="0"/>
                </a:lnTo>
                <a:lnTo>
                  <a:pt x="937465" y="0"/>
                </a:lnTo>
                <a:lnTo>
                  <a:pt x="959965" y="0"/>
                </a:lnTo>
                <a:lnTo>
                  <a:pt x="964240" y="0"/>
                </a:lnTo>
                <a:lnTo>
                  <a:pt x="971220" y="0"/>
                </a:lnTo>
                <a:lnTo>
                  <a:pt x="989164" y="0"/>
                </a:lnTo>
                <a:lnTo>
                  <a:pt x="1000420" y="0"/>
                </a:lnTo>
                <a:lnTo>
                  <a:pt x="1026919" y="0"/>
                </a:lnTo>
                <a:lnTo>
                  <a:pt x="1038650" y="0"/>
                </a:lnTo>
                <a:lnTo>
                  <a:pt x="1047268" y="0"/>
                </a:lnTo>
                <a:lnTo>
                  <a:pt x="1049906" y="0"/>
                </a:lnTo>
                <a:lnTo>
                  <a:pt x="1073809" y="0"/>
                </a:lnTo>
                <a:lnTo>
                  <a:pt x="1081944" y="0"/>
                </a:lnTo>
                <a:lnTo>
                  <a:pt x="1121569" y="0"/>
                </a:lnTo>
                <a:lnTo>
                  <a:pt x="1136587" y="0"/>
                </a:lnTo>
                <a:lnTo>
                  <a:pt x="1149264" y="0"/>
                </a:lnTo>
                <a:lnTo>
                  <a:pt x="1185886" y="0"/>
                </a:lnTo>
                <a:lnTo>
                  <a:pt x="1192287" y="0"/>
                </a:lnTo>
                <a:lnTo>
                  <a:pt x="1200601" y="0"/>
                </a:lnTo>
                <a:lnTo>
                  <a:pt x="1203542" y="0"/>
                </a:lnTo>
                <a:lnTo>
                  <a:pt x="1212429" y="0"/>
                </a:lnTo>
                <a:lnTo>
                  <a:pt x="1226071" y="0"/>
                </a:lnTo>
                <a:lnTo>
                  <a:pt x="1237326" y="0"/>
                </a:lnTo>
                <a:lnTo>
                  <a:pt x="1240226" y="0"/>
                </a:lnTo>
                <a:lnTo>
                  <a:pt x="1252845" y="0"/>
                </a:lnTo>
                <a:lnTo>
                  <a:pt x="1259824" y="0"/>
                </a:lnTo>
                <a:lnTo>
                  <a:pt x="1264100" y="0"/>
                </a:lnTo>
                <a:lnTo>
                  <a:pt x="1269364" y="0"/>
                </a:lnTo>
                <a:lnTo>
                  <a:pt x="1272263" y="0"/>
                </a:lnTo>
                <a:lnTo>
                  <a:pt x="1275205" y="0"/>
                </a:lnTo>
                <a:lnTo>
                  <a:pt x="1281532" y="0"/>
                </a:lnTo>
                <a:lnTo>
                  <a:pt x="1283519" y="0"/>
                </a:lnTo>
                <a:lnTo>
                  <a:pt x="1291864" y="0"/>
                </a:lnTo>
                <a:lnTo>
                  <a:pt x="1292787" y="0"/>
                </a:lnTo>
                <a:lnTo>
                  <a:pt x="1296139" y="0"/>
                </a:lnTo>
                <a:lnTo>
                  <a:pt x="1303119" y="0"/>
                </a:lnTo>
                <a:lnTo>
                  <a:pt x="1308989" y="0"/>
                </a:lnTo>
                <a:lnTo>
                  <a:pt x="1324825" y="0"/>
                </a:lnTo>
                <a:lnTo>
                  <a:pt x="1331152" y="0"/>
                </a:lnTo>
                <a:lnTo>
                  <a:pt x="1331489" y="0"/>
                </a:lnTo>
                <a:lnTo>
                  <a:pt x="1335764" y="0"/>
                </a:lnTo>
                <a:lnTo>
                  <a:pt x="1342744" y="0"/>
                </a:lnTo>
                <a:lnTo>
                  <a:pt x="1363192" y="0"/>
                </a:lnTo>
                <a:lnTo>
                  <a:pt x="1374446" y="0"/>
                </a:lnTo>
                <a:lnTo>
                  <a:pt x="1374784" y="0"/>
                </a:lnTo>
                <a:lnTo>
                  <a:pt x="1402817" y="0"/>
                </a:lnTo>
                <a:lnTo>
                  <a:pt x="1414071" y="0"/>
                </a:lnTo>
                <a:lnTo>
                  <a:pt x="1414208" y="0"/>
                </a:lnTo>
                <a:lnTo>
                  <a:pt x="1418792" y="0"/>
                </a:lnTo>
                <a:lnTo>
                  <a:pt x="1425464" y="0"/>
                </a:lnTo>
                <a:lnTo>
                  <a:pt x="1446111" y="0"/>
                </a:lnTo>
                <a:lnTo>
                  <a:pt x="1450830" y="0"/>
                </a:lnTo>
                <a:lnTo>
                  <a:pt x="1453823" y="0"/>
                </a:lnTo>
                <a:lnTo>
                  <a:pt x="1462085" y="0"/>
                </a:lnTo>
                <a:lnTo>
                  <a:pt x="1525573" y="0"/>
                </a:lnTo>
                <a:lnTo>
                  <a:pt x="1536829" y="0"/>
                </a:lnTo>
                <a:lnTo>
                  <a:pt x="1557731" y="0"/>
                </a:lnTo>
                <a:lnTo>
                  <a:pt x="1572125" y="0"/>
                </a:lnTo>
                <a:lnTo>
                  <a:pt x="1575059" y="0"/>
                </a:lnTo>
                <a:lnTo>
                  <a:pt x="1586315" y="0"/>
                </a:lnTo>
                <a:lnTo>
                  <a:pt x="1610218" y="0"/>
                </a:lnTo>
                <a:lnTo>
                  <a:pt x="1618354" y="0"/>
                </a:lnTo>
                <a:lnTo>
                  <a:pt x="1643787" y="0"/>
                </a:lnTo>
                <a:lnTo>
                  <a:pt x="1655043" y="0"/>
                </a:lnTo>
                <a:lnTo>
                  <a:pt x="1657979" y="0"/>
                </a:lnTo>
                <a:lnTo>
                  <a:pt x="1672996" y="0"/>
                </a:lnTo>
                <a:lnTo>
                  <a:pt x="1679016" y="0"/>
                </a:lnTo>
                <a:lnTo>
                  <a:pt x="1696349" y="0"/>
                </a:lnTo>
                <a:lnTo>
                  <a:pt x="1718768" y="0"/>
                </a:lnTo>
                <a:lnTo>
                  <a:pt x="1728696" y="0"/>
                </a:lnTo>
                <a:lnTo>
                  <a:pt x="1734716" y="0"/>
                </a:lnTo>
                <a:lnTo>
                  <a:pt x="1739951" y="0"/>
                </a:lnTo>
                <a:lnTo>
                  <a:pt x="1745971" y="0"/>
                </a:lnTo>
                <a:lnTo>
                  <a:pt x="1748838" y="0"/>
                </a:lnTo>
                <a:lnTo>
                  <a:pt x="1762480" y="0"/>
                </a:lnTo>
                <a:lnTo>
                  <a:pt x="1773735" y="0"/>
                </a:lnTo>
                <a:lnTo>
                  <a:pt x="1789254" y="0"/>
                </a:lnTo>
                <a:lnTo>
                  <a:pt x="1796233" y="0"/>
                </a:lnTo>
                <a:lnTo>
                  <a:pt x="1800509" y="0"/>
                </a:lnTo>
                <a:lnTo>
                  <a:pt x="1805774" y="0"/>
                </a:lnTo>
                <a:lnTo>
                  <a:pt x="1811614" y="0"/>
                </a:lnTo>
                <a:lnTo>
                  <a:pt x="1817635" y="0"/>
                </a:lnTo>
                <a:lnTo>
                  <a:pt x="1828273" y="0"/>
                </a:lnTo>
                <a:lnTo>
                  <a:pt x="1832548" y="0"/>
                </a:lnTo>
                <a:lnTo>
                  <a:pt x="1839528" y="0"/>
                </a:lnTo>
                <a:lnTo>
                  <a:pt x="1845398" y="0"/>
                </a:lnTo>
                <a:lnTo>
                  <a:pt x="1851260" y="0"/>
                </a:lnTo>
                <a:lnTo>
                  <a:pt x="1867898" y="0"/>
                </a:lnTo>
                <a:lnTo>
                  <a:pt x="1872173" y="0"/>
                </a:lnTo>
                <a:lnTo>
                  <a:pt x="1879153" y="0"/>
                </a:lnTo>
                <a:lnTo>
                  <a:pt x="1897097" y="0"/>
                </a:lnTo>
                <a:lnTo>
                  <a:pt x="1908353" y="0"/>
                </a:lnTo>
                <a:lnTo>
                  <a:pt x="1911193" y="0"/>
                </a:lnTo>
                <a:lnTo>
                  <a:pt x="1922923" y="0"/>
                </a:lnTo>
                <a:lnTo>
                  <a:pt x="1934178" y="0"/>
                </a:lnTo>
                <a:lnTo>
                  <a:pt x="1940392" y="0"/>
                </a:lnTo>
                <a:lnTo>
                  <a:pt x="1950618" y="0"/>
                </a:lnTo>
                <a:lnTo>
                  <a:pt x="1955201" y="0"/>
                </a:lnTo>
                <a:lnTo>
                  <a:pt x="1961872" y="0"/>
                </a:lnTo>
                <a:lnTo>
                  <a:pt x="1981742" y="0"/>
                </a:lnTo>
                <a:lnTo>
                  <a:pt x="1987239" y="0"/>
                </a:lnTo>
                <a:lnTo>
                  <a:pt x="1989877" y="0"/>
                </a:lnTo>
                <a:lnTo>
                  <a:pt x="1998494" y="0"/>
                </a:lnTo>
                <a:lnTo>
                  <a:pt x="2004895" y="0"/>
                </a:lnTo>
                <a:lnTo>
                  <a:pt x="2013782" y="0"/>
                </a:lnTo>
                <a:lnTo>
                  <a:pt x="2025037" y="0"/>
                </a:lnTo>
                <a:lnTo>
                  <a:pt x="2038680" y="0"/>
                </a:lnTo>
                <a:lnTo>
                  <a:pt x="2044520" y="0"/>
                </a:lnTo>
                <a:lnTo>
                  <a:pt x="2065454" y="0"/>
                </a:lnTo>
                <a:lnTo>
                  <a:pt x="2076559" y="0"/>
                </a:lnTo>
                <a:lnTo>
                  <a:pt x="2087814" y="0"/>
                </a:lnTo>
                <a:lnTo>
                  <a:pt x="2094140" y="0"/>
                </a:lnTo>
                <a:lnTo>
                  <a:pt x="2108534" y="0"/>
                </a:lnTo>
                <a:lnTo>
                  <a:pt x="2110343" y="0"/>
                </a:lnTo>
                <a:lnTo>
                  <a:pt x="2121598" y="0"/>
                </a:lnTo>
                <a:lnTo>
                  <a:pt x="2137117" y="0"/>
                </a:lnTo>
                <a:lnTo>
                  <a:pt x="2144097" y="0"/>
                </a:lnTo>
                <a:lnTo>
                  <a:pt x="2148372" y="0"/>
                </a:lnTo>
                <a:lnTo>
                  <a:pt x="2177297" y="0"/>
                </a:lnTo>
                <a:lnTo>
                  <a:pt x="2180196" y="0"/>
                </a:lnTo>
                <a:lnTo>
                  <a:pt x="2191452" y="0"/>
                </a:lnTo>
                <a:lnTo>
                  <a:pt x="2199797" y="0"/>
                </a:lnTo>
                <a:lnTo>
                  <a:pt x="2204072" y="0"/>
                </a:lnTo>
                <a:lnTo>
                  <a:pt x="2211052" y="0"/>
                </a:lnTo>
                <a:lnTo>
                  <a:pt x="2232758" y="0"/>
                </a:lnTo>
                <a:lnTo>
                  <a:pt x="2271125" y="0"/>
                </a:lnTo>
                <a:lnTo>
                  <a:pt x="2282379" y="0"/>
                </a:lnTo>
                <a:lnTo>
                  <a:pt x="2282717" y="0"/>
                </a:lnTo>
                <a:lnTo>
                  <a:pt x="2322141" y="0"/>
                </a:lnTo>
                <a:lnTo>
                  <a:pt x="2333397" y="0"/>
                </a:lnTo>
                <a:lnTo>
                  <a:pt x="2354044" y="0"/>
                </a:lnTo>
                <a:lnTo>
                  <a:pt x="2358763" y="0"/>
                </a:lnTo>
                <a:lnTo>
                  <a:pt x="2370018" y="0"/>
                </a:lnTo>
                <a:lnTo>
                  <a:pt x="2433506" y="0"/>
                </a:lnTo>
                <a:lnTo>
                  <a:pt x="2444762" y="0"/>
                </a:lnTo>
                <a:lnTo>
                  <a:pt x="2465664" y="0"/>
                </a:lnTo>
                <a:lnTo>
                  <a:pt x="2518151" y="0"/>
                </a:lnTo>
                <a:lnTo>
                  <a:pt x="2526287" y="0"/>
                </a:lnTo>
                <a:lnTo>
                  <a:pt x="2580929" y="0"/>
                </a:lnTo>
                <a:lnTo>
                  <a:pt x="2586949" y="0"/>
                </a:lnTo>
                <a:lnTo>
                  <a:pt x="2626701" y="0"/>
                </a:lnTo>
                <a:lnTo>
                  <a:pt x="2713707" y="0"/>
                </a:lnTo>
                <a:lnTo>
                  <a:pt x="2736206" y="0"/>
                </a:lnTo>
                <a:lnTo>
                  <a:pt x="2740481" y="0"/>
                </a:lnTo>
                <a:lnTo>
                  <a:pt x="2747461" y="0"/>
                </a:lnTo>
                <a:lnTo>
                  <a:pt x="2759193" y="0"/>
                </a:lnTo>
                <a:lnTo>
                  <a:pt x="2819126" y="0"/>
                </a:lnTo>
                <a:lnTo>
                  <a:pt x="2830856" y="0"/>
                </a:lnTo>
                <a:lnTo>
                  <a:pt x="2842111" y="0"/>
                </a:lnTo>
                <a:lnTo>
                  <a:pt x="2848325" y="0"/>
                </a:lnTo>
                <a:lnTo>
                  <a:pt x="2858551" y="0"/>
                </a:lnTo>
                <a:lnTo>
                  <a:pt x="2869805" y="0"/>
                </a:lnTo>
                <a:lnTo>
                  <a:pt x="2895172" y="0"/>
                </a:lnTo>
                <a:lnTo>
                  <a:pt x="2906427" y="0"/>
                </a:lnTo>
                <a:lnTo>
                  <a:pt x="2912828" y="0"/>
                </a:lnTo>
                <a:lnTo>
                  <a:pt x="2921715" y="0"/>
                </a:lnTo>
                <a:lnTo>
                  <a:pt x="2932970" y="0"/>
                </a:lnTo>
                <a:lnTo>
                  <a:pt x="2946613" y="0"/>
                </a:lnTo>
                <a:lnTo>
                  <a:pt x="2973387" y="0"/>
                </a:lnTo>
                <a:lnTo>
                  <a:pt x="2984492" y="0"/>
                </a:lnTo>
                <a:lnTo>
                  <a:pt x="2995747" y="0"/>
                </a:lnTo>
                <a:lnTo>
                  <a:pt x="3002073" y="0"/>
                </a:lnTo>
                <a:lnTo>
                  <a:pt x="3018276" y="0"/>
                </a:lnTo>
                <a:lnTo>
                  <a:pt x="3029531" y="0"/>
                </a:lnTo>
                <a:lnTo>
                  <a:pt x="3045050" y="0"/>
                </a:lnTo>
                <a:lnTo>
                  <a:pt x="3052030" y="0"/>
                </a:lnTo>
                <a:lnTo>
                  <a:pt x="3056305" y="0"/>
                </a:lnTo>
                <a:cubicBezTo>
                  <a:pt x="3027701" y="37351"/>
                  <a:pt x="3027701" y="37351"/>
                  <a:pt x="3027701" y="37351"/>
                </a:cubicBezTo>
                <a:cubicBezTo>
                  <a:pt x="2954147" y="130726"/>
                  <a:pt x="2915329" y="226435"/>
                  <a:pt x="2856077" y="326814"/>
                </a:cubicBezTo>
                <a:cubicBezTo>
                  <a:pt x="2804998" y="413188"/>
                  <a:pt x="2684453" y="485552"/>
                  <a:pt x="2570037" y="485552"/>
                </a:cubicBezTo>
                <a:lnTo>
                  <a:pt x="2558782" y="485552"/>
                </a:lnTo>
                <a:lnTo>
                  <a:pt x="2529255" y="485552"/>
                </a:lnTo>
                <a:lnTo>
                  <a:pt x="2518000" y="485552"/>
                </a:lnTo>
                <a:lnTo>
                  <a:pt x="2494539" y="485552"/>
                </a:lnTo>
                <a:lnTo>
                  <a:pt x="2490994" y="485552"/>
                </a:lnTo>
                <a:lnTo>
                  <a:pt x="2487119" y="485552"/>
                </a:lnTo>
                <a:lnTo>
                  <a:pt x="2482248" y="485552"/>
                </a:lnTo>
                <a:lnTo>
                  <a:pt x="2419329" y="485552"/>
                </a:lnTo>
                <a:lnTo>
                  <a:pt x="2408074" y="485552"/>
                </a:lnTo>
                <a:lnTo>
                  <a:pt x="2306156" y="485552"/>
                </a:lnTo>
                <a:lnTo>
                  <a:pt x="2294903" y="485552"/>
                </a:lnTo>
                <a:lnTo>
                  <a:pt x="2261632" y="485552"/>
                </a:lnTo>
                <a:lnTo>
                  <a:pt x="2254213" y="485552"/>
                </a:lnTo>
                <a:lnTo>
                  <a:pt x="2223238" y="485552"/>
                </a:lnTo>
                <a:lnTo>
                  <a:pt x="2191593" y="485552"/>
                </a:lnTo>
                <a:lnTo>
                  <a:pt x="2189970" y="485552"/>
                </a:lnTo>
                <a:lnTo>
                  <a:pt x="2180337" y="485552"/>
                </a:lnTo>
                <a:lnTo>
                  <a:pt x="2178714" y="485552"/>
                </a:lnTo>
                <a:lnTo>
                  <a:pt x="2143356" y="485552"/>
                </a:lnTo>
                <a:lnTo>
                  <a:pt x="2132099" y="485552"/>
                </a:lnTo>
                <a:lnTo>
                  <a:pt x="2114436" y="485552"/>
                </a:lnTo>
                <a:lnTo>
                  <a:pt x="2087430" y="485552"/>
                </a:lnTo>
                <a:lnTo>
                  <a:pt x="2080787" y="485552"/>
                </a:lnTo>
                <a:lnTo>
                  <a:pt x="2076175" y="485552"/>
                </a:lnTo>
                <a:lnTo>
                  <a:pt x="2060437" y="485552"/>
                </a:lnTo>
                <a:lnTo>
                  <a:pt x="2004512" y="485552"/>
                </a:lnTo>
                <a:lnTo>
                  <a:pt x="1945839" y="485552"/>
                </a:lnTo>
                <a:lnTo>
                  <a:pt x="1891339" y="485552"/>
                </a:lnTo>
                <a:lnTo>
                  <a:pt x="1776775" y="485552"/>
                </a:lnTo>
                <a:lnTo>
                  <a:pt x="1760072" y="485552"/>
                </a:lnTo>
                <a:lnTo>
                  <a:pt x="1728537" y="485552"/>
                </a:lnTo>
                <a:lnTo>
                  <a:pt x="1725223" y="485552"/>
                </a:lnTo>
                <a:lnTo>
                  <a:pt x="1717803" y="485552"/>
                </a:lnTo>
                <a:lnTo>
                  <a:pt x="1712933" y="485552"/>
                </a:lnTo>
                <a:lnTo>
                  <a:pt x="1662104" y="485552"/>
                </a:lnTo>
                <a:lnTo>
                  <a:pt x="1653561" y="485552"/>
                </a:lnTo>
                <a:lnTo>
                  <a:pt x="1650849" y="485552"/>
                </a:lnTo>
                <a:lnTo>
                  <a:pt x="1642305" y="485552"/>
                </a:lnTo>
                <a:lnTo>
                  <a:pt x="1621322" y="485552"/>
                </a:lnTo>
                <a:lnTo>
                  <a:pt x="1610067" y="485552"/>
                </a:lnTo>
                <a:lnTo>
                  <a:pt x="1586606" y="485552"/>
                </a:lnTo>
                <a:lnTo>
                  <a:pt x="1583061" y="485552"/>
                </a:lnTo>
                <a:lnTo>
                  <a:pt x="1579186" y="485552"/>
                </a:lnTo>
                <a:lnTo>
                  <a:pt x="1578027" y="485552"/>
                </a:lnTo>
                <a:lnTo>
                  <a:pt x="1574315" y="485552"/>
                </a:lnTo>
                <a:lnTo>
                  <a:pt x="1551021" y="485552"/>
                </a:lnTo>
                <a:lnTo>
                  <a:pt x="1539766" y="485552"/>
                </a:lnTo>
                <a:lnTo>
                  <a:pt x="1511396" y="485552"/>
                </a:lnTo>
                <a:lnTo>
                  <a:pt x="1500141" y="485552"/>
                </a:lnTo>
                <a:lnTo>
                  <a:pt x="1468103" y="485552"/>
                </a:lnTo>
                <a:lnTo>
                  <a:pt x="1437013" y="485552"/>
                </a:lnTo>
                <a:lnTo>
                  <a:pt x="1425759" y="485552"/>
                </a:lnTo>
                <a:lnTo>
                  <a:pt x="1398223" y="485552"/>
                </a:lnTo>
                <a:lnTo>
                  <a:pt x="1386970" y="485552"/>
                </a:lnTo>
                <a:lnTo>
                  <a:pt x="1385905" y="485552"/>
                </a:lnTo>
                <a:lnTo>
                  <a:pt x="1354930" y="485552"/>
                </a:lnTo>
                <a:lnTo>
                  <a:pt x="1353699" y="485552"/>
                </a:lnTo>
                <a:lnTo>
                  <a:pt x="1346280" y="485552"/>
                </a:lnTo>
                <a:lnTo>
                  <a:pt x="1345122" y="485552"/>
                </a:lnTo>
                <a:lnTo>
                  <a:pt x="1321662" y="485552"/>
                </a:lnTo>
                <a:lnTo>
                  <a:pt x="1315305" y="485552"/>
                </a:lnTo>
                <a:lnTo>
                  <a:pt x="1314241" y="485552"/>
                </a:lnTo>
                <a:lnTo>
                  <a:pt x="1310406" y="485552"/>
                </a:lnTo>
                <a:lnTo>
                  <a:pt x="1302986" y="485552"/>
                </a:lnTo>
                <a:lnTo>
                  <a:pt x="1283660" y="485552"/>
                </a:lnTo>
                <a:lnTo>
                  <a:pt x="1282037" y="485552"/>
                </a:lnTo>
                <a:lnTo>
                  <a:pt x="1272404" y="485552"/>
                </a:lnTo>
                <a:lnTo>
                  <a:pt x="1270781" y="485552"/>
                </a:lnTo>
                <a:lnTo>
                  <a:pt x="1240365" y="485552"/>
                </a:lnTo>
                <a:lnTo>
                  <a:pt x="1238743" y="485552"/>
                </a:lnTo>
                <a:lnTo>
                  <a:pt x="1235423" y="485552"/>
                </a:lnTo>
                <a:lnTo>
                  <a:pt x="1235197" y="485552"/>
                </a:lnTo>
                <a:lnTo>
                  <a:pt x="1224166" y="485552"/>
                </a:lnTo>
                <a:lnTo>
                  <a:pt x="1223663" y="485552"/>
                </a:lnTo>
                <a:lnTo>
                  <a:pt x="1206503" y="485552"/>
                </a:lnTo>
                <a:lnTo>
                  <a:pt x="1192128" y="485552"/>
                </a:lnTo>
                <a:lnTo>
                  <a:pt x="1179497" y="485552"/>
                </a:lnTo>
                <a:lnTo>
                  <a:pt x="1176524" y="485552"/>
                </a:lnTo>
                <a:lnTo>
                  <a:pt x="1172854" y="485552"/>
                </a:lnTo>
                <a:lnTo>
                  <a:pt x="1168242" y="485552"/>
                </a:lnTo>
                <a:lnTo>
                  <a:pt x="1152504" y="485552"/>
                </a:lnTo>
                <a:lnTo>
                  <a:pt x="1122025" y="485552"/>
                </a:lnTo>
                <a:lnTo>
                  <a:pt x="1096579" y="485552"/>
                </a:lnTo>
                <a:lnTo>
                  <a:pt x="1050360" y="485552"/>
                </a:lnTo>
                <a:lnTo>
                  <a:pt x="1039105" y="485552"/>
                </a:lnTo>
                <a:lnTo>
                  <a:pt x="1037906" y="485552"/>
                </a:lnTo>
                <a:lnTo>
                  <a:pt x="1007459" y="485552"/>
                </a:lnTo>
                <a:lnTo>
                  <a:pt x="983406" y="485552"/>
                </a:lnTo>
                <a:lnTo>
                  <a:pt x="959222" y="485552"/>
                </a:lnTo>
                <a:lnTo>
                  <a:pt x="907933" y="485552"/>
                </a:lnTo>
                <a:lnTo>
                  <a:pt x="868842" y="485552"/>
                </a:lnTo>
                <a:lnTo>
                  <a:pt x="852139" y="485552"/>
                </a:lnTo>
                <a:lnTo>
                  <a:pt x="820604" y="485552"/>
                </a:lnTo>
                <a:lnTo>
                  <a:pt x="817290" y="485552"/>
                </a:lnTo>
                <a:lnTo>
                  <a:pt x="809870" y="485552"/>
                </a:lnTo>
                <a:lnTo>
                  <a:pt x="805000" y="485552"/>
                </a:lnTo>
                <a:lnTo>
                  <a:pt x="745628" y="485552"/>
                </a:lnTo>
                <a:lnTo>
                  <a:pt x="734372" y="485552"/>
                </a:lnTo>
                <a:lnTo>
                  <a:pt x="670094" y="485552"/>
                </a:lnTo>
                <a:lnTo>
                  <a:pt x="643088" y="485552"/>
                </a:lnTo>
                <a:lnTo>
                  <a:pt x="631833" y="485552"/>
                </a:lnTo>
                <a:lnTo>
                  <a:pt x="560170" y="485552"/>
                </a:lnTo>
                <a:lnTo>
                  <a:pt x="529080" y="485552"/>
                </a:lnTo>
                <a:lnTo>
                  <a:pt x="517826" y="485552"/>
                </a:lnTo>
                <a:lnTo>
                  <a:pt x="477972" y="485552"/>
                </a:lnTo>
                <a:lnTo>
                  <a:pt x="446997" y="485552"/>
                </a:lnTo>
                <a:lnTo>
                  <a:pt x="437189" y="485552"/>
                </a:lnTo>
                <a:lnTo>
                  <a:pt x="413729" y="485552"/>
                </a:lnTo>
                <a:lnTo>
                  <a:pt x="406308" y="485552"/>
                </a:lnTo>
                <a:lnTo>
                  <a:pt x="402473" y="485552"/>
                </a:lnTo>
                <a:lnTo>
                  <a:pt x="395053" y="485552"/>
                </a:lnTo>
                <a:lnTo>
                  <a:pt x="332432" y="485552"/>
                </a:lnTo>
                <a:lnTo>
                  <a:pt x="330810" y="485552"/>
                </a:lnTo>
                <a:lnTo>
                  <a:pt x="327264" y="485552"/>
                </a:lnTo>
                <a:lnTo>
                  <a:pt x="315730" y="485552"/>
                </a:lnTo>
                <a:lnTo>
                  <a:pt x="284195" y="485552"/>
                </a:lnTo>
                <a:lnTo>
                  <a:pt x="268591" y="485552"/>
                </a:lnTo>
                <a:lnTo>
                  <a:pt x="214092" y="485552"/>
                </a:lnTo>
                <a:lnTo>
                  <a:pt x="142427" y="485552"/>
                </a:lnTo>
                <a:lnTo>
                  <a:pt x="131172" y="485552"/>
                </a:lnTo>
                <a:lnTo>
                  <a:pt x="99526" y="485552"/>
                </a:lnTo>
                <a:lnTo>
                  <a:pt x="51289" y="485552"/>
                </a:lnTo>
                <a:lnTo>
                  <a:pt x="0" y="485552"/>
                </a:lnTo>
                <a:close/>
              </a:path>
            </a:pathLst>
          </a:custGeom>
          <a:solidFill>
            <a:srgbClr val="5026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defTabSz="609585"/>
            <a:r>
              <a:rPr lang="zh-CN" altLang="en-US" sz="16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患者中位起效时间短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DC4147EA-55B2-D166-1BB6-52B08067E57C}"/>
              </a:ext>
            </a:extLst>
          </p:cNvPr>
          <p:cNvSpPr txBox="1"/>
          <p:nvPr/>
        </p:nvSpPr>
        <p:spPr>
          <a:xfrm>
            <a:off x="-1" y="6574289"/>
            <a:ext cx="6096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Hong X, et al. Target Oncol. 2019 Apr;14(2):149-158.</a:t>
            </a:r>
          </a:p>
        </p:txBody>
      </p:sp>
      <p:graphicFrame>
        <p:nvGraphicFramePr>
          <p:cNvPr id="38" name="图表 13">
            <a:extLst>
              <a:ext uri="{FF2B5EF4-FFF2-40B4-BE49-F238E27FC236}">
                <a16:creationId xmlns:a16="http://schemas.microsoft.com/office/drawing/2014/main" id="{A2655543-4714-F45D-38B4-C8680425FA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7555673"/>
              </p:ext>
            </p:extLst>
          </p:nvPr>
        </p:nvGraphicFramePr>
        <p:xfrm>
          <a:off x="6907289" y="2228565"/>
          <a:ext cx="4123904" cy="1177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" name="图表 2">
            <a:extLst>
              <a:ext uri="{FF2B5EF4-FFF2-40B4-BE49-F238E27FC236}">
                <a16:creationId xmlns:a16="http://schemas.microsoft.com/office/drawing/2014/main" id="{5B212770-00B2-44AC-9EFA-AA8D726085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7276927"/>
              </p:ext>
            </p:extLst>
          </p:nvPr>
        </p:nvGraphicFramePr>
        <p:xfrm>
          <a:off x="6907289" y="3952269"/>
          <a:ext cx="4007759" cy="2034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23607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FBA47C75-788B-BADC-EE1C-869870D01B3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71778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95" imgH="495" progId="TCLayout.ActiveDocument.1">
                  <p:embed/>
                </p:oleObj>
              </mc:Choice>
              <mc:Fallback>
                <p:oleObj name="think-cell Slide" r:id="rId4" imgW="495" imgH="495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BA47C75-788B-BADC-EE1C-869870D01B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: 圆角 3">
            <a:extLst>
              <a:ext uri="{FF2B5EF4-FFF2-40B4-BE49-F238E27FC236}">
                <a16:creationId xmlns:a16="http://schemas.microsoft.com/office/drawing/2014/main" id="{2938F2ED-1AA5-254B-7867-46BF4DFD1A67}"/>
              </a:ext>
            </a:extLst>
          </p:cNvPr>
          <p:cNvSpPr/>
          <p:nvPr/>
        </p:nvSpPr>
        <p:spPr>
          <a:xfrm>
            <a:off x="0" y="0"/>
            <a:ext cx="2051958" cy="491456"/>
          </a:xfrm>
          <a:prstGeom prst="roundRect">
            <a:avLst>
              <a:gd name="adj" fmla="val 0"/>
            </a:avLst>
          </a:pr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有效性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DC4147EA-55B2-D166-1BB6-52B08067E57C}"/>
              </a:ext>
            </a:extLst>
          </p:cNvPr>
          <p:cNvSpPr txBox="1"/>
          <p:nvPr/>
        </p:nvSpPr>
        <p:spPr>
          <a:xfrm>
            <a:off x="52229" y="639716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2024 CSCO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指南；</a:t>
            </a:r>
            <a:endParaRPr kumimoji="0" lang="en-US" altLang="zh-CN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verta Std Regular"/>
            </a:endParaRP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altLang="zh-CN" sz="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2024 NCCN</a:t>
            </a:r>
            <a:r>
              <a:rPr lang="zh-CN" altLang="en-US" sz="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指南；</a:t>
            </a:r>
            <a:endParaRPr lang="en-US" altLang="zh-CN" sz="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verta Std Regular"/>
            </a:endParaRPr>
          </a:p>
          <a:p>
            <a:pPr marL="228600" marR="0" lvl="0" indent="-2286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普拉曲沙注射液（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JXHS1800080)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verta Std Regular"/>
              </a:rPr>
              <a:t>申请上市技术评审报告</a:t>
            </a:r>
            <a:endParaRPr kumimoji="0" lang="en-US" altLang="zh-CN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verta Std Regular"/>
            </a:endParaRPr>
          </a:p>
        </p:txBody>
      </p:sp>
      <p:sp>
        <p:nvSpPr>
          <p:cNvPr id="10" name="矩形 10">
            <a:extLst>
              <a:ext uri="{FF2B5EF4-FFF2-40B4-BE49-F238E27FC236}">
                <a16:creationId xmlns:a16="http://schemas.microsoft.com/office/drawing/2014/main" id="{C8DF355B-499A-E5D3-4AAD-9CAFF5FDA135}"/>
              </a:ext>
            </a:extLst>
          </p:cNvPr>
          <p:cNvSpPr/>
          <p:nvPr/>
        </p:nvSpPr>
        <p:spPr>
          <a:xfrm>
            <a:off x="797168" y="1438582"/>
            <a:ext cx="4483378" cy="464821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585"/>
            <a:endParaRPr lang="en-US" altLang="zh-CN" sz="1400" b="1" i="0" dirty="0">
              <a:solidFill>
                <a:srgbClr val="05073B"/>
              </a:solidFill>
              <a:effectLst/>
              <a:highlight>
                <a:srgbClr val="FDFDFE"/>
              </a:highlight>
              <a:latin typeface="-apple-system"/>
            </a:endParaRPr>
          </a:p>
        </p:txBody>
      </p:sp>
      <p:grpSp>
        <p:nvGrpSpPr>
          <p:cNvPr id="13" name="组合 1">
            <a:extLst>
              <a:ext uri="{FF2B5EF4-FFF2-40B4-BE49-F238E27FC236}">
                <a16:creationId xmlns:a16="http://schemas.microsoft.com/office/drawing/2014/main" id="{9C1063E1-D936-23B5-1405-17B074D63D33}"/>
              </a:ext>
            </a:extLst>
          </p:cNvPr>
          <p:cNvGrpSpPr/>
          <p:nvPr/>
        </p:nvGrpSpPr>
        <p:grpSpPr>
          <a:xfrm>
            <a:off x="1253162" y="3372958"/>
            <a:ext cx="3689589" cy="511590"/>
            <a:chOff x="6799052" y="3946113"/>
            <a:chExt cx="3649079" cy="426103"/>
          </a:xfrm>
        </p:grpSpPr>
        <p:sp>
          <p:nvSpPr>
            <p:cNvPr id="14" name="任意多边形 36">
              <a:extLst>
                <a:ext uri="{FF2B5EF4-FFF2-40B4-BE49-F238E27FC236}">
                  <a16:creationId xmlns:a16="http://schemas.microsoft.com/office/drawing/2014/main" id="{D15D11BC-7D8C-D1B3-B413-41FBFA0C8376}"/>
                </a:ext>
              </a:extLst>
            </p:cNvPr>
            <p:cNvSpPr/>
            <p:nvPr/>
          </p:nvSpPr>
          <p:spPr>
            <a:xfrm>
              <a:off x="7084640" y="3946113"/>
              <a:ext cx="3082401" cy="426100"/>
            </a:xfrm>
            <a:custGeom>
              <a:avLst/>
              <a:gdLst>
                <a:gd name="connsiteX0" fmla="*/ 0 w 3082401"/>
                <a:gd name="connsiteY0" fmla="*/ 0 h 426100"/>
                <a:gd name="connsiteX1" fmla="*/ 3082401 w 3082401"/>
                <a:gd name="connsiteY1" fmla="*/ 0 h 426100"/>
                <a:gd name="connsiteX2" fmla="*/ 3075221 w 3082401"/>
                <a:gd name="connsiteY2" fmla="*/ 71229 h 426100"/>
                <a:gd name="connsiteX3" fmla="*/ 2639809 w 3082401"/>
                <a:gd name="connsiteY3" fmla="*/ 426100 h 426100"/>
                <a:gd name="connsiteX4" fmla="*/ 442592 w 3082401"/>
                <a:gd name="connsiteY4" fmla="*/ 426100 h 426100"/>
                <a:gd name="connsiteX5" fmla="*/ 7180 w 3082401"/>
                <a:gd name="connsiteY5" fmla="*/ 71229 h 426100"/>
                <a:gd name="connsiteX6" fmla="*/ 0 w 3082401"/>
                <a:gd name="connsiteY6" fmla="*/ 0 h 426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82401" h="426100">
                  <a:moveTo>
                    <a:pt x="0" y="0"/>
                  </a:moveTo>
                  <a:lnTo>
                    <a:pt x="3082401" y="0"/>
                  </a:lnTo>
                  <a:lnTo>
                    <a:pt x="3075221" y="71229"/>
                  </a:lnTo>
                  <a:cubicBezTo>
                    <a:pt x="3033778" y="273754"/>
                    <a:pt x="2854585" y="426100"/>
                    <a:pt x="2639809" y="426100"/>
                  </a:cubicBezTo>
                  <a:lnTo>
                    <a:pt x="442592" y="426100"/>
                  </a:lnTo>
                  <a:cubicBezTo>
                    <a:pt x="227816" y="426100"/>
                    <a:pt x="48623" y="273754"/>
                    <a:pt x="7180" y="7122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3264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rPr>
                <a:t>2024 CSCO</a:t>
              </a:r>
              <a:r>
                <a:rPr kumimoji="0" lang="zh-CN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rPr>
                <a:t>指南</a:t>
              </a:r>
              <a:endParaRPr kumimoji="0" lang="zh-CN" altLang="en-US" sz="1600" b="1" i="0" u="none" strike="noStrike" kern="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ea"/>
                <a:sym typeface="+mn-lt"/>
              </a:endParaRPr>
            </a:p>
          </p:txBody>
        </p:sp>
        <p:grpSp>
          <p:nvGrpSpPr>
            <p:cNvPr id="15" name="组合 30">
              <a:extLst>
                <a:ext uri="{FF2B5EF4-FFF2-40B4-BE49-F238E27FC236}">
                  <a16:creationId xmlns:a16="http://schemas.microsoft.com/office/drawing/2014/main" id="{EBA5CB5E-A7FF-8CF6-4580-479455985060}"/>
                </a:ext>
              </a:extLst>
            </p:cNvPr>
            <p:cNvGrpSpPr/>
            <p:nvPr/>
          </p:nvGrpSpPr>
          <p:grpSpPr>
            <a:xfrm>
              <a:off x="9923252" y="3947416"/>
              <a:ext cx="524879" cy="424800"/>
              <a:chOff x="9923252" y="3947416"/>
              <a:chExt cx="524879" cy="424800"/>
            </a:xfrm>
          </p:grpSpPr>
          <p:sp>
            <p:nvSpPr>
              <p:cNvPr id="21" name="任意多边形 41">
                <a:extLst>
                  <a:ext uri="{FF2B5EF4-FFF2-40B4-BE49-F238E27FC236}">
                    <a16:creationId xmlns:a16="http://schemas.microsoft.com/office/drawing/2014/main" id="{4BB3DA25-A943-2BEC-4D00-78345E9A54B4}"/>
                  </a:ext>
                </a:extLst>
              </p:cNvPr>
              <p:cNvSpPr/>
              <p:nvPr/>
            </p:nvSpPr>
            <p:spPr>
              <a:xfrm>
                <a:off x="9923252" y="3947416"/>
                <a:ext cx="370892" cy="424800"/>
              </a:xfrm>
              <a:custGeom>
                <a:avLst/>
                <a:gdLst>
                  <a:gd name="connsiteX0" fmla="*/ 258440 w 334819"/>
                  <a:gd name="connsiteY0" fmla="*/ 0 h 411298"/>
                  <a:gd name="connsiteX1" fmla="*/ 334819 w 334819"/>
                  <a:gd name="connsiteY1" fmla="*/ 0 h 411298"/>
                  <a:gd name="connsiteX2" fmla="*/ 327639 w 334819"/>
                  <a:gd name="connsiteY2" fmla="*/ 71229 h 411298"/>
                  <a:gd name="connsiteX3" fmla="*/ 45041 w 334819"/>
                  <a:gd name="connsiteY3" fmla="*/ 399131 h 411298"/>
                  <a:gd name="connsiteX4" fmla="*/ 0 w 334819"/>
                  <a:gd name="connsiteY4" fmla="*/ 411298 h 411298"/>
                  <a:gd name="connsiteX5" fmla="*/ 49780 w 334819"/>
                  <a:gd name="connsiteY5" fmla="*/ 384208 h 411298"/>
                  <a:gd name="connsiteX6" fmla="*/ 253636 w 334819"/>
                  <a:gd name="connsiteY6" fmla="*/ 55599 h 411298"/>
                  <a:gd name="connsiteX7" fmla="*/ 258440 w 334819"/>
                  <a:gd name="connsiteY7" fmla="*/ 0 h 411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4819" h="411298">
                    <a:moveTo>
                      <a:pt x="258440" y="0"/>
                    </a:moveTo>
                    <a:lnTo>
                      <a:pt x="334819" y="0"/>
                    </a:lnTo>
                    <a:lnTo>
                      <a:pt x="327639" y="71229"/>
                    </a:lnTo>
                    <a:cubicBezTo>
                      <a:pt x="296557" y="223123"/>
                      <a:pt x="187990" y="346791"/>
                      <a:pt x="45041" y="399131"/>
                    </a:cubicBezTo>
                    <a:lnTo>
                      <a:pt x="0" y="411298"/>
                    </a:lnTo>
                    <a:lnTo>
                      <a:pt x="49780" y="384208"/>
                    </a:lnTo>
                    <a:cubicBezTo>
                      <a:pt x="153118" y="314895"/>
                      <a:pt x="228984" y="196128"/>
                      <a:pt x="253636" y="55599"/>
                    </a:cubicBezTo>
                    <a:lnTo>
                      <a:pt x="258440" y="0"/>
                    </a:lnTo>
                    <a:close/>
                  </a:path>
                </a:pathLst>
              </a:custGeom>
              <a:solidFill>
                <a:srgbClr val="7030A0">
                  <a:alpha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endParaRPr>
              </a:p>
            </p:txBody>
          </p:sp>
          <p:sp>
            <p:nvSpPr>
              <p:cNvPr id="22" name="任意多边形 42">
                <a:extLst>
                  <a:ext uri="{FF2B5EF4-FFF2-40B4-BE49-F238E27FC236}">
                    <a16:creationId xmlns:a16="http://schemas.microsoft.com/office/drawing/2014/main" id="{E28A7EE2-5EE1-9622-3006-E5E730516451}"/>
                  </a:ext>
                </a:extLst>
              </p:cNvPr>
              <p:cNvSpPr/>
              <p:nvPr/>
            </p:nvSpPr>
            <p:spPr>
              <a:xfrm>
                <a:off x="10010565" y="3947416"/>
                <a:ext cx="437566" cy="424800"/>
              </a:xfrm>
              <a:custGeom>
                <a:avLst/>
                <a:gdLst>
                  <a:gd name="connsiteX0" fmla="*/ 258440 w 334819"/>
                  <a:gd name="connsiteY0" fmla="*/ 0 h 411298"/>
                  <a:gd name="connsiteX1" fmla="*/ 334819 w 334819"/>
                  <a:gd name="connsiteY1" fmla="*/ 0 h 411298"/>
                  <a:gd name="connsiteX2" fmla="*/ 327639 w 334819"/>
                  <a:gd name="connsiteY2" fmla="*/ 71229 h 411298"/>
                  <a:gd name="connsiteX3" fmla="*/ 45041 w 334819"/>
                  <a:gd name="connsiteY3" fmla="*/ 399131 h 411298"/>
                  <a:gd name="connsiteX4" fmla="*/ 0 w 334819"/>
                  <a:gd name="connsiteY4" fmla="*/ 411298 h 411298"/>
                  <a:gd name="connsiteX5" fmla="*/ 49780 w 334819"/>
                  <a:gd name="connsiteY5" fmla="*/ 384208 h 411298"/>
                  <a:gd name="connsiteX6" fmla="*/ 253636 w 334819"/>
                  <a:gd name="connsiteY6" fmla="*/ 55599 h 411298"/>
                  <a:gd name="connsiteX7" fmla="*/ 258440 w 334819"/>
                  <a:gd name="connsiteY7" fmla="*/ 0 h 411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4819" h="411298">
                    <a:moveTo>
                      <a:pt x="258440" y="0"/>
                    </a:moveTo>
                    <a:lnTo>
                      <a:pt x="334819" y="0"/>
                    </a:lnTo>
                    <a:lnTo>
                      <a:pt x="327639" y="71229"/>
                    </a:lnTo>
                    <a:cubicBezTo>
                      <a:pt x="296557" y="223123"/>
                      <a:pt x="187990" y="346791"/>
                      <a:pt x="45041" y="399131"/>
                    </a:cubicBezTo>
                    <a:lnTo>
                      <a:pt x="0" y="411298"/>
                    </a:lnTo>
                    <a:lnTo>
                      <a:pt x="49780" y="384208"/>
                    </a:lnTo>
                    <a:cubicBezTo>
                      <a:pt x="153118" y="314895"/>
                      <a:pt x="228984" y="196128"/>
                      <a:pt x="253636" y="55599"/>
                    </a:cubicBezTo>
                    <a:lnTo>
                      <a:pt x="258440" y="0"/>
                    </a:lnTo>
                    <a:close/>
                  </a:path>
                </a:pathLst>
              </a:custGeom>
              <a:solidFill>
                <a:srgbClr val="7030A0">
                  <a:alpha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1">
              <a:extLst>
                <a:ext uri="{FF2B5EF4-FFF2-40B4-BE49-F238E27FC236}">
                  <a16:creationId xmlns:a16="http://schemas.microsoft.com/office/drawing/2014/main" id="{0119D64D-0295-2E31-ECC7-7D00AF71E523}"/>
                </a:ext>
              </a:extLst>
            </p:cNvPr>
            <p:cNvGrpSpPr/>
            <p:nvPr/>
          </p:nvGrpSpPr>
          <p:grpSpPr>
            <a:xfrm flipH="1">
              <a:off x="6799052" y="3947416"/>
              <a:ext cx="524879" cy="424800"/>
              <a:chOff x="9923252" y="3947416"/>
              <a:chExt cx="524879" cy="424800"/>
            </a:xfrm>
          </p:grpSpPr>
          <p:sp>
            <p:nvSpPr>
              <p:cNvPr id="17" name="任意多边形 39">
                <a:extLst>
                  <a:ext uri="{FF2B5EF4-FFF2-40B4-BE49-F238E27FC236}">
                    <a16:creationId xmlns:a16="http://schemas.microsoft.com/office/drawing/2014/main" id="{8B1640D1-C126-B7DA-EDB9-BB4D286924FE}"/>
                  </a:ext>
                </a:extLst>
              </p:cNvPr>
              <p:cNvSpPr/>
              <p:nvPr/>
            </p:nvSpPr>
            <p:spPr>
              <a:xfrm>
                <a:off x="9923252" y="3947416"/>
                <a:ext cx="370892" cy="424800"/>
              </a:xfrm>
              <a:custGeom>
                <a:avLst/>
                <a:gdLst>
                  <a:gd name="connsiteX0" fmla="*/ 258440 w 334819"/>
                  <a:gd name="connsiteY0" fmla="*/ 0 h 411298"/>
                  <a:gd name="connsiteX1" fmla="*/ 334819 w 334819"/>
                  <a:gd name="connsiteY1" fmla="*/ 0 h 411298"/>
                  <a:gd name="connsiteX2" fmla="*/ 327639 w 334819"/>
                  <a:gd name="connsiteY2" fmla="*/ 71229 h 411298"/>
                  <a:gd name="connsiteX3" fmla="*/ 45041 w 334819"/>
                  <a:gd name="connsiteY3" fmla="*/ 399131 h 411298"/>
                  <a:gd name="connsiteX4" fmla="*/ 0 w 334819"/>
                  <a:gd name="connsiteY4" fmla="*/ 411298 h 411298"/>
                  <a:gd name="connsiteX5" fmla="*/ 49780 w 334819"/>
                  <a:gd name="connsiteY5" fmla="*/ 384208 h 411298"/>
                  <a:gd name="connsiteX6" fmla="*/ 253636 w 334819"/>
                  <a:gd name="connsiteY6" fmla="*/ 55599 h 411298"/>
                  <a:gd name="connsiteX7" fmla="*/ 258440 w 334819"/>
                  <a:gd name="connsiteY7" fmla="*/ 0 h 411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4819" h="411298">
                    <a:moveTo>
                      <a:pt x="258440" y="0"/>
                    </a:moveTo>
                    <a:lnTo>
                      <a:pt x="334819" y="0"/>
                    </a:lnTo>
                    <a:lnTo>
                      <a:pt x="327639" y="71229"/>
                    </a:lnTo>
                    <a:cubicBezTo>
                      <a:pt x="296557" y="223123"/>
                      <a:pt x="187990" y="346791"/>
                      <a:pt x="45041" y="399131"/>
                    </a:cubicBezTo>
                    <a:lnTo>
                      <a:pt x="0" y="411298"/>
                    </a:lnTo>
                    <a:lnTo>
                      <a:pt x="49780" y="384208"/>
                    </a:lnTo>
                    <a:cubicBezTo>
                      <a:pt x="153118" y="314895"/>
                      <a:pt x="228984" y="196128"/>
                      <a:pt x="253636" y="55599"/>
                    </a:cubicBezTo>
                    <a:lnTo>
                      <a:pt x="258440" y="0"/>
                    </a:lnTo>
                    <a:close/>
                  </a:path>
                </a:pathLst>
              </a:custGeom>
              <a:solidFill>
                <a:srgbClr val="7030A0">
                  <a:alpha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endParaRPr>
              </a:p>
            </p:txBody>
          </p:sp>
          <p:sp>
            <p:nvSpPr>
              <p:cNvPr id="20" name="任意多边形 40">
                <a:extLst>
                  <a:ext uri="{FF2B5EF4-FFF2-40B4-BE49-F238E27FC236}">
                    <a16:creationId xmlns:a16="http://schemas.microsoft.com/office/drawing/2014/main" id="{7F93750C-0450-032D-F386-D647753AE18E}"/>
                  </a:ext>
                </a:extLst>
              </p:cNvPr>
              <p:cNvSpPr/>
              <p:nvPr/>
            </p:nvSpPr>
            <p:spPr>
              <a:xfrm>
                <a:off x="10010565" y="3947416"/>
                <a:ext cx="437566" cy="424800"/>
              </a:xfrm>
              <a:custGeom>
                <a:avLst/>
                <a:gdLst>
                  <a:gd name="connsiteX0" fmla="*/ 258440 w 334819"/>
                  <a:gd name="connsiteY0" fmla="*/ 0 h 411298"/>
                  <a:gd name="connsiteX1" fmla="*/ 334819 w 334819"/>
                  <a:gd name="connsiteY1" fmla="*/ 0 h 411298"/>
                  <a:gd name="connsiteX2" fmla="*/ 327639 w 334819"/>
                  <a:gd name="connsiteY2" fmla="*/ 71229 h 411298"/>
                  <a:gd name="connsiteX3" fmla="*/ 45041 w 334819"/>
                  <a:gd name="connsiteY3" fmla="*/ 399131 h 411298"/>
                  <a:gd name="connsiteX4" fmla="*/ 0 w 334819"/>
                  <a:gd name="connsiteY4" fmla="*/ 411298 h 411298"/>
                  <a:gd name="connsiteX5" fmla="*/ 49780 w 334819"/>
                  <a:gd name="connsiteY5" fmla="*/ 384208 h 411298"/>
                  <a:gd name="connsiteX6" fmla="*/ 253636 w 334819"/>
                  <a:gd name="connsiteY6" fmla="*/ 55599 h 411298"/>
                  <a:gd name="connsiteX7" fmla="*/ 258440 w 334819"/>
                  <a:gd name="connsiteY7" fmla="*/ 0 h 411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4819" h="411298">
                    <a:moveTo>
                      <a:pt x="258440" y="0"/>
                    </a:moveTo>
                    <a:lnTo>
                      <a:pt x="334819" y="0"/>
                    </a:lnTo>
                    <a:lnTo>
                      <a:pt x="327639" y="71229"/>
                    </a:lnTo>
                    <a:cubicBezTo>
                      <a:pt x="296557" y="223123"/>
                      <a:pt x="187990" y="346791"/>
                      <a:pt x="45041" y="399131"/>
                    </a:cubicBezTo>
                    <a:lnTo>
                      <a:pt x="0" y="411298"/>
                    </a:lnTo>
                    <a:lnTo>
                      <a:pt x="49780" y="384208"/>
                    </a:lnTo>
                    <a:cubicBezTo>
                      <a:pt x="153118" y="314895"/>
                      <a:pt x="228984" y="196128"/>
                      <a:pt x="253636" y="55599"/>
                    </a:cubicBezTo>
                    <a:lnTo>
                      <a:pt x="258440" y="0"/>
                    </a:lnTo>
                    <a:close/>
                  </a:path>
                </a:pathLst>
              </a:custGeom>
              <a:solidFill>
                <a:srgbClr val="7030A0">
                  <a:alpha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23" name="组合 5">
            <a:extLst>
              <a:ext uri="{FF2B5EF4-FFF2-40B4-BE49-F238E27FC236}">
                <a16:creationId xmlns:a16="http://schemas.microsoft.com/office/drawing/2014/main" id="{18E6D0B7-FE8F-DF09-29C4-FED8390FAE0C}"/>
              </a:ext>
            </a:extLst>
          </p:cNvPr>
          <p:cNvGrpSpPr/>
          <p:nvPr/>
        </p:nvGrpSpPr>
        <p:grpSpPr>
          <a:xfrm>
            <a:off x="1253163" y="4771200"/>
            <a:ext cx="3653652" cy="511590"/>
            <a:chOff x="6799052" y="3946113"/>
            <a:chExt cx="3649079" cy="426103"/>
          </a:xfrm>
        </p:grpSpPr>
        <p:sp>
          <p:nvSpPr>
            <p:cNvPr id="24" name="任意多边形 36">
              <a:extLst>
                <a:ext uri="{FF2B5EF4-FFF2-40B4-BE49-F238E27FC236}">
                  <a16:creationId xmlns:a16="http://schemas.microsoft.com/office/drawing/2014/main" id="{E0878B6D-9F9E-DF6D-4224-47B20FF9B4EE}"/>
                </a:ext>
              </a:extLst>
            </p:cNvPr>
            <p:cNvSpPr/>
            <p:nvPr/>
          </p:nvSpPr>
          <p:spPr>
            <a:xfrm>
              <a:off x="7084640" y="3946113"/>
              <a:ext cx="3082401" cy="426100"/>
            </a:xfrm>
            <a:custGeom>
              <a:avLst/>
              <a:gdLst>
                <a:gd name="connsiteX0" fmla="*/ 0 w 3082401"/>
                <a:gd name="connsiteY0" fmla="*/ 0 h 426100"/>
                <a:gd name="connsiteX1" fmla="*/ 3082401 w 3082401"/>
                <a:gd name="connsiteY1" fmla="*/ 0 h 426100"/>
                <a:gd name="connsiteX2" fmla="*/ 3075221 w 3082401"/>
                <a:gd name="connsiteY2" fmla="*/ 71229 h 426100"/>
                <a:gd name="connsiteX3" fmla="*/ 2639809 w 3082401"/>
                <a:gd name="connsiteY3" fmla="*/ 426100 h 426100"/>
                <a:gd name="connsiteX4" fmla="*/ 442592 w 3082401"/>
                <a:gd name="connsiteY4" fmla="*/ 426100 h 426100"/>
                <a:gd name="connsiteX5" fmla="*/ 7180 w 3082401"/>
                <a:gd name="connsiteY5" fmla="*/ 71229 h 426100"/>
                <a:gd name="connsiteX6" fmla="*/ 0 w 3082401"/>
                <a:gd name="connsiteY6" fmla="*/ 0 h 426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82401" h="426100">
                  <a:moveTo>
                    <a:pt x="0" y="0"/>
                  </a:moveTo>
                  <a:lnTo>
                    <a:pt x="3082401" y="0"/>
                  </a:lnTo>
                  <a:lnTo>
                    <a:pt x="3075221" y="71229"/>
                  </a:lnTo>
                  <a:cubicBezTo>
                    <a:pt x="3033778" y="273754"/>
                    <a:pt x="2854585" y="426100"/>
                    <a:pt x="2639809" y="426100"/>
                  </a:cubicBezTo>
                  <a:lnTo>
                    <a:pt x="442592" y="426100"/>
                  </a:lnTo>
                  <a:cubicBezTo>
                    <a:pt x="227816" y="426100"/>
                    <a:pt x="48623" y="273754"/>
                    <a:pt x="7180" y="7122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3264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rPr>
                <a:t>2024 NCCN</a:t>
              </a:r>
              <a:r>
                <a:rPr kumimoji="0" lang="zh-CN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rPr>
                <a:t>指南</a:t>
              </a:r>
              <a:endParaRPr kumimoji="0" lang="zh-CN" altLang="en-US" sz="1600" b="1" i="0" u="none" strike="noStrike" kern="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ea"/>
                <a:sym typeface="+mn-lt"/>
              </a:endParaRPr>
            </a:p>
          </p:txBody>
        </p:sp>
        <p:grpSp>
          <p:nvGrpSpPr>
            <p:cNvPr id="26" name="组合 21">
              <a:extLst>
                <a:ext uri="{FF2B5EF4-FFF2-40B4-BE49-F238E27FC236}">
                  <a16:creationId xmlns:a16="http://schemas.microsoft.com/office/drawing/2014/main" id="{27D85FA8-83D9-EF41-F1E8-F6FA693A1A28}"/>
                </a:ext>
              </a:extLst>
            </p:cNvPr>
            <p:cNvGrpSpPr/>
            <p:nvPr/>
          </p:nvGrpSpPr>
          <p:grpSpPr>
            <a:xfrm>
              <a:off x="9923252" y="3947416"/>
              <a:ext cx="524879" cy="424800"/>
              <a:chOff x="9923252" y="3947416"/>
              <a:chExt cx="524879" cy="424800"/>
            </a:xfrm>
          </p:grpSpPr>
          <p:sp>
            <p:nvSpPr>
              <p:cNvPr id="30" name="任意多边形 41">
                <a:extLst>
                  <a:ext uri="{FF2B5EF4-FFF2-40B4-BE49-F238E27FC236}">
                    <a16:creationId xmlns:a16="http://schemas.microsoft.com/office/drawing/2014/main" id="{68E097E8-BA04-D2A6-C786-3CA0060FAE08}"/>
                  </a:ext>
                </a:extLst>
              </p:cNvPr>
              <p:cNvSpPr/>
              <p:nvPr/>
            </p:nvSpPr>
            <p:spPr>
              <a:xfrm>
                <a:off x="9923252" y="3947416"/>
                <a:ext cx="370892" cy="424800"/>
              </a:xfrm>
              <a:custGeom>
                <a:avLst/>
                <a:gdLst>
                  <a:gd name="connsiteX0" fmla="*/ 258440 w 334819"/>
                  <a:gd name="connsiteY0" fmla="*/ 0 h 411298"/>
                  <a:gd name="connsiteX1" fmla="*/ 334819 w 334819"/>
                  <a:gd name="connsiteY1" fmla="*/ 0 h 411298"/>
                  <a:gd name="connsiteX2" fmla="*/ 327639 w 334819"/>
                  <a:gd name="connsiteY2" fmla="*/ 71229 h 411298"/>
                  <a:gd name="connsiteX3" fmla="*/ 45041 w 334819"/>
                  <a:gd name="connsiteY3" fmla="*/ 399131 h 411298"/>
                  <a:gd name="connsiteX4" fmla="*/ 0 w 334819"/>
                  <a:gd name="connsiteY4" fmla="*/ 411298 h 411298"/>
                  <a:gd name="connsiteX5" fmla="*/ 49780 w 334819"/>
                  <a:gd name="connsiteY5" fmla="*/ 384208 h 411298"/>
                  <a:gd name="connsiteX6" fmla="*/ 253636 w 334819"/>
                  <a:gd name="connsiteY6" fmla="*/ 55599 h 411298"/>
                  <a:gd name="connsiteX7" fmla="*/ 258440 w 334819"/>
                  <a:gd name="connsiteY7" fmla="*/ 0 h 411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4819" h="411298">
                    <a:moveTo>
                      <a:pt x="258440" y="0"/>
                    </a:moveTo>
                    <a:lnTo>
                      <a:pt x="334819" y="0"/>
                    </a:lnTo>
                    <a:lnTo>
                      <a:pt x="327639" y="71229"/>
                    </a:lnTo>
                    <a:cubicBezTo>
                      <a:pt x="296557" y="223123"/>
                      <a:pt x="187990" y="346791"/>
                      <a:pt x="45041" y="399131"/>
                    </a:cubicBezTo>
                    <a:lnTo>
                      <a:pt x="0" y="411298"/>
                    </a:lnTo>
                    <a:lnTo>
                      <a:pt x="49780" y="384208"/>
                    </a:lnTo>
                    <a:cubicBezTo>
                      <a:pt x="153118" y="314895"/>
                      <a:pt x="228984" y="196128"/>
                      <a:pt x="253636" y="55599"/>
                    </a:cubicBezTo>
                    <a:lnTo>
                      <a:pt x="258440" y="0"/>
                    </a:lnTo>
                    <a:close/>
                  </a:path>
                </a:pathLst>
              </a:custGeom>
              <a:solidFill>
                <a:srgbClr val="7030A0">
                  <a:alpha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endParaRPr>
              </a:p>
            </p:txBody>
          </p:sp>
          <p:sp>
            <p:nvSpPr>
              <p:cNvPr id="31" name="任意多边形 42">
                <a:extLst>
                  <a:ext uri="{FF2B5EF4-FFF2-40B4-BE49-F238E27FC236}">
                    <a16:creationId xmlns:a16="http://schemas.microsoft.com/office/drawing/2014/main" id="{487046B8-2387-51B2-D89F-10158A1400FA}"/>
                  </a:ext>
                </a:extLst>
              </p:cNvPr>
              <p:cNvSpPr/>
              <p:nvPr/>
            </p:nvSpPr>
            <p:spPr>
              <a:xfrm>
                <a:off x="10010565" y="3947416"/>
                <a:ext cx="437566" cy="424800"/>
              </a:xfrm>
              <a:custGeom>
                <a:avLst/>
                <a:gdLst>
                  <a:gd name="connsiteX0" fmla="*/ 258440 w 334819"/>
                  <a:gd name="connsiteY0" fmla="*/ 0 h 411298"/>
                  <a:gd name="connsiteX1" fmla="*/ 334819 w 334819"/>
                  <a:gd name="connsiteY1" fmla="*/ 0 h 411298"/>
                  <a:gd name="connsiteX2" fmla="*/ 327639 w 334819"/>
                  <a:gd name="connsiteY2" fmla="*/ 71229 h 411298"/>
                  <a:gd name="connsiteX3" fmla="*/ 45041 w 334819"/>
                  <a:gd name="connsiteY3" fmla="*/ 399131 h 411298"/>
                  <a:gd name="connsiteX4" fmla="*/ 0 w 334819"/>
                  <a:gd name="connsiteY4" fmla="*/ 411298 h 411298"/>
                  <a:gd name="connsiteX5" fmla="*/ 49780 w 334819"/>
                  <a:gd name="connsiteY5" fmla="*/ 384208 h 411298"/>
                  <a:gd name="connsiteX6" fmla="*/ 253636 w 334819"/>
                  <a:gd name="connsiteY6" fmla="*/ 55599 h 411298"/>
                  <a:gd name="connsiteX7" fmla="*/ 258440 w 334819"/>
                  <a:gd name="connsiteY7" fmla="*/ 0 h 411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4819" h="411298">
                    <a:moveTo>
                      <a:pt x="258440" y="0"/>
                    </a:moveTo>
                    <a:lnTo>
                      <a:pt x="334819" y="0"/>
                    </a:lnTo>
                    <a:lnTo>
                      <a:pt x="327639" y="71229"/>
                    </a:lnTo>
                    <a:cubicBezTo>
                      <a:pt x="296557" y="223123"/>
                      <a:pt x="187990" y="346791"/>
                      <a:pt x="45041" y="399131"/>
                    </a:cubicBezTo>
                    <a:lnTo>
                      <a:pt x="0" y="411298"/>
                    </a:lnTo>
                    <a:lnTo>
                      <a:pt x="49780" y="384208"/>
                    </a:lnTo>
                    <a:cubicBezTo>
                      <a:pt x="153118" y="314895"/>
                      <a:pt x="228984" y="196128"/>
                      <a:pt x="253636" y="55599"/>
                    </a:cubicBezTo>
                    <a:lnTo>
                      <a:pt x="258440" y="0"/>
                    </a:lnTo>
                    <a:close/>
                  </a:path>
                </a:pathLst>
              </a:custGeom>
              <a:solidFill>
                <a:srgbClr val="7030A0">
                  <a:alpha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endParaRPr>
              </a:p>
            </p:txBody>
          </p:sp>
        </p:grpSp>
        <p:grpSp>
          <p:nvGrpSpPr>
            <p:cNvPr id="27" name="组合 23">
              <a:extLst>
                <a:ext uri="{FF2B5EF4-FFF2-40B4-BE49-F238E27FC236}">
                  <a16:creationId xmlns:a16="http://schemas.microsoft.com/office/drawing/2014/main" id="{32BBACA1-6B8E-BC80-0A0F-14A197191951}"/>
                </a:ext>
              </a:extLst>
            </p:cNvPr>
            <p:cNvGrpSpPr/>
            <p:nvPr/>
          </p:nvGrpSpPr>
          <p:grpSpPr>
            <a:xfrm flipH="1">
              <a:off x="6799052" y="3947416"/>
              <a:ext cx="524879" cy="424800"/>
              <a:chOff x="9923252" y="3947416"/>
              <a:chExt cx="524879" cy="424800"/>
            </a:xfrm>
          </p:grpSpPr>
          <p:sp>
            <p:nvSpPr>
              <p:cNvPr id="28" name="任意多边形 39">
                <a:extLst>
                  <a:ext uri="{FF2B5EF4-FFF2-40B4-BE49-F238E27FC236}">
                    <a16:creationId xmlns:a16="http://schemas.microsoft.com/office/drawing/2014/main" id="{1F8DBE16-7C7B-9385-8516-23D48D17ED2C}"/>
                  </a:ext>
                </a:extLst>
              </p:cNvPr>
              <p:cNvSpPr/>
              <p:nvPr/>
            </p:nvSpPr>
            <p:spPr>
              <a:xfrm>
                <a:off x="9923252" y="3947416"/>
                <a:ext cx="370892" cy="424800"/>
              </a:xfrm>
              <a:custGeom>
                <a:avLst/>
                <a:gdLst>
                  <a:gd name="connsiteX0" fmla="*/ 258440 w 334819"/>
                  <a:gd name="connsiteY0" fmla="*/ 0 h 411298"/>
                  <a:gd name="connsiteX1" fmla="*/ 334819 w 334819"/>
                  <a:gd name="connsiteY1" fmla="*/ 0 h 411298"/>
                  <a:gd name="connsiteX2" fmla="*/ 327639 w 334819"/>
                  <a:gd name="connsiteY2" fmla="*/ 71229 h 411298"/>
                  <a:gd name="connsiteX3" fmla="*/ 45041 w 334819"/>
                  <a:gd name="connsiteY3" fmla="*/ 399131 h 411298"/>
                  <a:gd name="connsiteX4" fmla="*/ 0 w 334819"/>
                  <a:gd name="connsiteY4" fmla="*/ 411298 h 411298"/>
                  <a:gd name="connsiteX5" fmla="*/ 49780 w 334819"/>
                  <a:gd name="connsiteY5" fmla="*/ 384208 h 411298"/>
                  <a:gd name="connsiteX6" fmla="*/ 253636 w 334819"/>
                  <a:gd name="connsiteY6" fmla="*/ 55599 h 411298"/>
                  <a:gd name="connsiteX7" fmla="*/ 258440 w 334819"/>
                  <a:gd name="connsiteY7" fmla="*/ 0 h 411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4819" h="411298">
                    <a:moveTo>
                      <a:pt x="258440" y="0"/>
                    </a:moveTo>
                    <a:lnTo>
                      <a:pt x="334819" y="0"/>
                    </a:lnTo>
                    <a:lnTo>
                      <a:pt x="327639" y="71229"/>
                    </a:lnTo>
                    <a:cubicBezTo>
                      <a:pt x="296557" y="223123"/>
                      <a:pt x="187990" y="346791"/>
                      <a:pt x="45041" y="399131"/>
                    </a:cubicBezTo>
                    <a:lnTo>
                      <a:pt x="0" y="411298"/>
                    </a:lnTo>
                    <a:lnTo>
                      <a:pt x="49780" y="384208"/>
                    </a:lnTo>
                    <a:cubicBezTo>
                      <a:pt x="153118" y="314895"/>
                      <a:pt x="228984" y="196128"/>
                      <a:pt x="253636" y="55599"/>
                    </a:cubicBezTo>
                    <a:lnTo>
                      <a:pt x="258440" y="0"/>
                    </a:lnTo>
                    <a:close/>
                  </a:path>
                </a:pathLst>
              </a:custGeom>
              <a:solidFill>
                <a:srgbClr val="7030A0">
                  <a:alpha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endParaRPr>
              </a:p>
            </p:txBody>
          </p:sp>
          <p:sp>
            <p:nvSpPr>
              <p:cNvPr id="29" name="任意多边形 40">
                <a:extLst>
                  <a:ext uri="{FF2B5EF4-FFF2-40B4-BE49-F238E27FC236}">
                    <a16:creationId xmlns:a16="http://schemas.microsoft.com/office/drawing/2014/main" id="{C95B3FBC-A533-8CE4-9366-7E9422861B65}"/>
                  </a:ext>
                </a:extLst>
              </p:cNvPr>
              <p:cNvSpPr/>
              <p:nvPr/>
            </p:nvSpPr>
            <p:spPr>
              <a:xfrm>
                <a:off x="10010565" y="3947416"/>
                <a:ext cx="437566" cy="424800"/>
              </a:xfrm>
              <a:custGeom>
                <a:avLst/>
                <a:gdLst>
                  <a:gd name="connsiteX0" fmla="*/ 258440 w 334819"/>
                  <a:gd name="connsiteY0" fmla="*/ 0 h 411298"/>
                  <a:gd name="connsiteX1" fmla="*/ 334819 w 334819"/>
                  <a:gd name="connsiteY1" fmla="*/ 0 h 411298"/>
                  <a:gd name="connsiteX2" fmla="*/ 327639 w 334819"/>
                  <a:gd name="connsiteY2" fmla="*/ 71229 h 411298"/>
                  <a:gd name="connsiteX3" fmla="*/ 45041 w 334819"/>
                  <a:gd name="connsiteY3" fmla="*/ 399131 h 411298"/>
                  <a:gd name="connsiteX4" fmla="*/ 0 w 334819"/>
                  <a:gd name="connsiteY4" fmla="*/ 411298 h 411298"/>
                  <a:gd name="connsiteX5" fmla="*/ 49780 w 334819"/>
                  <a:gd name="connsiteY5" fmla="*/ 384208 h 411298"/>
                  <a:gd name="connsiteX6" fmla="*/ 253636 w 334819"/>
                  <a:gd name="connsiteY6" fmla="*/ 55599 h 411298"/>
                  <a:gd name="connsiteX7" fmla="*/ 258440 w 334819"/>
                  <a:gd name="connsiteY7" fmla="*/ 0 h 411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4819" h="411298">
                    <a:moveTo>
                      <a:pt x="258440" y="0"/>
                    </a:moveTo>
                    <a:lnTo>
                      <a:pt x="334819" y="0"/>
                    </a:lnTo>
                    <a:lnTo>
                      <a:pt x="327639" y="71229"/>
                    </a:lnTo>
                    <a:cubicBezTo>
                      <a:pt x="296557" y="223123"/>
                      <a:pt x="187990" y="346791"/>
                      <a:pt x="45041" y="399131"/>
                    </a:cubicBezTo>
                    <a:lnTo>
                      <a:pt x="0" y="411298"/>
                    </a:lnTo>
                    <a:lnTo>
                      <a:pt x="49780" y="384208"/>
                    </a:lnTo>
                    <a:cubicBezTo>
                      <a:pt x="153118" y="314895"/>
                      <a:pt x="228984" y="196128"/>
                      <a:pt x="253636" y="55599"/>
                    </a:cubicBezTo>
                    <a:lnTo>
                      <a:pt x="258440" y="0"/>
                    </a:lnTo>
                    <a:close/>
                  </a:path>
                </a:pathLst>
              </a:custGeom>
              <a:solidFill>
                <a:srgbClr val="7030A0">
                  <a:alpha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ea"/>
                  <a:sym typeface="+mn-lt"/>
                </a:endParaRPr>
              </a:p>
            </p:txBody>
          </p:sp>
        </p:grpSp>
      </p:grpSp>
      <p:sp>
        <p:nvSpPr>
          <p:cNvPr id="32" name="文本框 25">
            <a:extLst>
              <a:ext uri="{FF2B5EF4-FFF2-40B4-BE49-F238E27FC236}">
                <a16:creationId xmlns:a16="http://schemas.microsoft.com/office/drawing/2014/main" id="{19CCDAFE-ABB5-D9C6-DB11-557DEAD7632D}"/>
              </a:ext>
            </a:extLst>
          </p:cNvPr>
          <p:cNvSpPr txBox="1"/>
          <p:nvPr/>
        </p:nvSpPr>
        <p:spPr>
          <a:xfrm>
            <a:off x="1180084" y="3914730"/>
            <a:ext cx="3840290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普拉曲沙均为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53264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3264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级推荐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53264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3" name="文本框 38">
            <a:extLst>
              <a:ext uri="{FF2B5EF4-FFF2-40B4-BE49-F238E27FC236}">
                <a16:creationId xmlns:a16="http://schemas.microsoft.com/office/drawing/2014/main" id="{141C6F1C-ABF0-C231-5FBD-5D0DBEE58382}"/>
              </a:ext>
            </a:extLst>
          </p:cNvPr>
          <p:cNvSpPr txBox="1"/>
          <p:nvPr/>
        </p:nvSpPr>
        <p:spPr>
          <a:xfrm>
            <a:off x="1135770" y="5308106"/>
            <a:ext cx="3902208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普拉曲沙均为</a:t>
            </a:r>
            <a:r>
              <a:rPr lang="zh-CN" altLang="en-US" sz="2000" b="1" dirty="0">
                <a:solidFill>
                  <a:srgbClr val="5326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优选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53264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治疗方案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53264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061D3D7-AF8A-A8F9-C56C-522B747257F6}"/>
              </a:ext>
            </a:extLst>
          </p:cNvPr>
          <p:cNvSpPr txBox="1"/>
          <p:nvPr/>
        </p:nvSpPr>
        <p:spPr>
          <a:xfrm>
            <a:off x="1135770" y="2322711"/>
            <a:ext cx="41348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无论</a:t>
            </a:r>
            <a:r>
              <a:rPr kumimoji="0" lang="en-US" altLang="zh-CN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R/R PTCL</a:t>
            </a: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患者是否适合移植</a:t>
            </a:r>
            <a:r>
              <a: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普拉曲沙均可使患者获益</a:t>
            </a:r>
            <a:endParaRPr lang="zh-CN" altLang="en-US" b="1" dirty="0"/>
          </a:p>
        </p:txBody>
      </p:sp>
      <p:sp>
        <p:nvSpPr>
          <p:cNvPr id="35" name="任意多边形: 形状 11">
            <a:extLst>
              <a:ext uri="{FF2B5EF4-FFF2-40B4-BE49-F238E27FC236}">
                <a16:creationId xmlns:a16="http://schemas.microsoft.com/office/drawing/2014/main" id="{C1235245-9E42-2608-2D2C-753A7EFED160}"/>
              </a:ext>
            </a:extLst>
          </p:cNvPr>
          <p:cNvSpPr>
            <a:spLocks/>
          </p:cNvSpPr>
          <p:nvPr/>
        </p:nvSpPr>
        <p:spPr bwMode="auto">
          <a:xfrm>
            <a:off x="797169" y="1438581"/>
            <a:ext cx="3530600" cy="584775"/>
          </a:xfrm>
          <a:custGeom>
            <a:avLst/>
            <a:gdLst>
              <a:gd name="connsiteX0" fmla="*/ 0 w 3056305"/>
              <a:gd name="connsiteY0" fmla="*/ 0 h 485552"/>
              <a:gd name="connsiteX1" fmla="*/ 9481 w 3056305"/>
              <a:gd name="connsiteY1" fmla="*/ 0 h 485552"/>
              <a:gd name="connsiteX2" fmla="*/ 118986 w 3056305"/>
              <a:gd name="connsiteY2" fmla="*/ 0 h 485552"/>
              <a:gd name="connsiteX3" fmla="*/ 130717 w 3056305"/>
              <a:gd name="connsiteY3" fmla="*/ 0 h 485552"/>
              <a:gd name="connsiteX4" fmla="*/ 141973 w 3056305"/>
              <a:gd name="connsiteY4" fmla="*/ 0 h 485552"/>
              <a:gd name="connsiteX5" fmla="*/ 213636 w 3056305"/>
              <a:gd name="connsiteY5" fmla="*/ 0 h 485552"/>
              <a:gd name="connsiteX6" fmla="*/ 241331 w 3056305"/>
              <a:gd name="connsiteY6" fmla="*/ 0 h 485552"/>
              <a:gd name="connsiteX7" fmla="*/ 277953 w 3056305"/>
              <a:gd name="connsiteY7" fmla="*/ 0 h 485552"/>
              <a:gd name="connsiteX8" fmla="*/ 284354 w 3056305"/>
              <a:gd name="connsiteY8" fmla="*/ 0 h 485552"/>
              <a:gd name="connsiteX9" fmla="*/ 295609 w 3056305"/>
              <a:gd name="connsiteY9" fmla="*/ 0 h 485552"/>
              <a:gd name="connsiteX10" fmla="*/ 304496 w 3056305"/>
              <a:gd name="connsiteY10" fmla="*/ 0 h 485552"/>
              <a:gd name="connsiteX11" fmla="*/ 318138 w 3056305"/>
              <a:gd name="connsiteY11" fmla="*/ 0 h 485552"/>
              <a:gd name="connsiteX12" fmla="*/ 329393 w 3056305"/>
              <a:gd name="connsiteY12" fmla="*/ 0 h 485552"/>
              <a:gd name="connsiteX13" fmla="*/ 332293 w 3056305"/>
              <a:gd name="connsiteY13" fmla="*/ 0 h 485552"/>
              <a:gd name="connsiteX14" fmla="*/ 344912 w 3056305"/>
              <a:gd name="connsiteY14" fmla="*/ 0 h 485552"/>
              <a:gd name="connsiteX15" fmla="*/ 351891 w 3056305"/>
              <a:gd name="connsiteY15" fmla="*/ 0 h 485552"/>
              <a:gd name="connsiteX16" fmla="*/ 356167 w 3056305"/>
              <a:gd name="connsiteY16" fmla="*/ 0 h 485552"/>
              <a:gd name="connsiteX17" fmla="*/ 367272 w 3056305"/>
              <a:gd name="connsiteY17" fmla="*/ 0 h 485552"/>
              <a:gd name="connsiteX18" fmla="*/ 373599 w 3056305"/>
              <a:gd name="connsiteY18" fmla="*/ 0 h 485552"/>
              <a:gd name="connsiteX19" fmla="*/ 384854 w 3056305"/>
              <a:gd name="connsiteY19" fmla="*/ 0 h 485552"/>
              <a:gd name="connsiteX20" fmla="*/ 401056 w 3056305"/>
              <a:gd name="connsiteY20" fmla="*/ 0 h 485552"/>
              <a:gd name="connsiteX21" fmla="*/ 423219 w 3056305"/>
              <a:gd name="connsiteY21" fmla="*/ 0 h 485552"/>
              <a:gd name="connsiteX22" fmla="*/ 423556 w 3056305"/>
              <a:gd name="connsiteY22" fmla="*/ 0 h 485552"/>
              <a:gd name="connsiteX23" fmla="*/ 427831 w 3056305"/>
              <a:gd name="connsiteY23" fmla="*/ 0 h 485552"/>
              <a:gd name="connsiteX24" fmla="*/ 434811 w 3056305"/>
              <a:gd name="connsiteY24" fmla="*/ 0 h 485552"/>
              <a:gd name="connsiteX25" fmla="*/ 494884 w 3056305"/>
              <a:gd name="connsiteY25" fmla="*/ 0 h 485552"/>
              <a:gd name="connsiteX26" fmla="*/ 506138 w 3056305"/>
              <a:gd name="connsiteY26" fmla="*/ 0 h 485552"/>
              <a:gd name="connsiteX27" fmla="*/ 510859 w 3056305"/>
              <a:gd name="connsiteY27" fmla="*/ 0 h 485552"/>
              <a:gd name="connsiteX28" fmla="*/ 545890 w 3056305"/>
              <a:gd name="connsiteY28" fmla="*/ 0 h 485552"/>
              <a:gd name="connsiteX29" fmla="*/ 664192 w 3056305"/>
              <a:gd name="connsiteY29" fmla="*/ 0 h 485552"/>
              <a:gd name="connsiteX30" fmla="*/ 667126 w 3056305"/>
              <a:gd name="connsiteY30" fmla="*/ 0 h 485552"/>
              <a:gd name="connsiteX31" fmla="*/ 678382 w 3056305"/>
              <a:gd name="connsiteY31" fmla="*/ 0 h 485552"/>
              <a:gd name="connsiteX32" fmla="*/ 735854 w 3056305"/>
              <a:gd name="connsiteY32" fmla="*/ 0 h 485552"/>
              <a:gd name="connsiteX33" fmla="*/ 747110 w 3056305"/>
              <a:gd name="connsiteY33" fmla="*/ 0 h 485552"/>
              <a:gd name="connsiteX34" fmla="*/ 750046 w 3056305"/>
              <a:gd name="connsiteY34" fmla="*/ 0 h 485552"/>
              <a:gd name="connsiteX35" fmla="*/ 788416 w 3056305"/>
              <a:gd name="connsiteY35" fmla="*/ 0 h 485552"/>
              <a:gd name="connsiteX36" fmla="*/ 820763 w 3056305"/>
              <a:gd name="connsiteY36" fmla="*/ 0 h 485552"/>
              <a:gd name="connsiteX37" fmla="*/ 826783 w 3056305"/>
              <a:gd name="connsiteY37" fmla="*/ 0 h 485552"/>
              <a:gd name="connsiteX38" fmla="*/ 832018 w 3056305"/>
              <a:gd name="connsiteY38" fmla="*/ 0 h 485552"/>
              <a:gd name="connsiteX39" fmla="*/ 838038 w 3056305"/>
              <a:gd name="connsiteY39" fmla="*/ 0 h 485552"/>
              <a:gd name="connsiteX40" fmla="*/ 840905 w 3056305"/>
              <a:gd name="connsiteY40" fmla="*/ 0 h 485552"/>
              <a:gd name="connsiteX41" fmla="*/ 854547 w 3056305"/>
              <a:gd name="connsiteY41" fmla="*/ 0 h 485552"/>
              <a:gd name="connsiteX42" fmla="*/ 865802 w 3056305"/>
              <a:gd name="connsiteY42" fmla="*/ 0 h 485552"/>
              <a:gd name="connsiteX43" fmla="*/ 881321 w 3056305"/>
              <a:gd name="connsiteY43" fmla="*/ 0 h 485552"/>
              <a:gd name="connsiteX44" fmla="*/ 888300 w 3056305"/>
              <a:gd name="connsiteY44" fmla="*/ 0 h 485552"/>
              <a:gd name="connsiteX45" fmla="*/ 892576 w 3056305"/>
              <a:gd name="connsiteY45" fmla="*/ 0 h 485552"/>
              <a:gd name="connsiteX46" fmla="*/ 903681 w 3056305"/>
              <a:gd name="connsiteY46" fmla="*/ 0 h 485552"/>
              <a:gd name="connsiteX47" fmla="*/ 907933 w 3056305"/>
              <a:gd name="connsiteY47" fmla="*/ 0 h 485552"/>
              <a:gd name="connsiteX48" fmla="*/ 909702 w 3056305"/>
              <a:gd name="connsiteY48" fmla="*/ 0 h 485552"/>
              <a:gd name="connsiteX49" fmla="*/ 917414 w 3056305"/>
              <a:gd name="connsiteY49" fmla="*/ 0 h 485552"/>
              <a:gd name="connsiteX50" fmla="*/ 937465 w 3056305"/>
              <a:gd name="connsiteY50" fmla="*/ 0 h 485552"/>
              <a:gd name="connsiteX51" fmla="*/ 959965 w 3056305"/>
              <a:gd name="connsiteY51" fmla="*/ 0 h 485552"/>
              <a:gd name="connsiteX52" fmla="*/ 964240 w 3056305"/>
              <a:gd name="connsiteY52" fmla="*/ 0 h 485552"/>
              <a:gd name="connsiteX53" fmla="*/ 971220 w 3056305"/>
              <a:gd name="connsiteY53" fmla="*/ 0 h 485552"/>
              <a:gd name="connsiteX54" fmla="*/ 989164 w 3056305"/>
              <a:gd name="connsiteY54" fmla="*/ 0 h 485552"/>
              <a:gd name="connsiteX55" fmla="*/ 1000420 w 3056305"/>
              <a:gd name="connsiteY55" fmla="*/ 0 h 485552"/>
              <a:gd name="connsiteX56" fmla="*/ 1026919 w 3056305"/>
              <a:gd name="connsiteY56" fmla="*/ 0 h 485552"/>
              <a:gd name="connsiteX57" fmla="*/ 1038650 w 3056305"/>
              <a:gd name="connsiteY57" fmla="*/ 0 h 485552"/>
              <a:gd name="connsiteX58" fmla="*/ 1047268 w 3056305"/>
              <a:gd name="connsiteY58" fmla="*/ 0 h 485552"/>
              <a:gd name="connsiteX59" fmla="*/ 1049906 w 3056305"/>
              <a:gd name="connsiteY59" fmla="*/ 0 h 485552"/>
              <a:gd name="connsiteX60" fmla="*/ 1073809 w 3056305"/>
              <a:gd name="connsiteY60" fmla="*/ 0 h 485552"/>
              <a:gd name="connsiteX61" fmla="*/ 1081944 w 3056305"/>
              <a:gd name="connsiteY61" fmla="*/ 0 h 485552"/>
              <a:gd name="connsiteX62" fmla="*/ 1121569 w 3056305"/>
              <a:gd name="connsiteY62" fmla="*/ 0 h 485552"/>
              <a:gd name="connsiteX63" fmla="*/ 1136587 w 3056305"/>
              <a:gd name="connsiteY63" fmla="*/ 0 h 485552"/>
              <a:gd name="connsiteX64" fmla="*/ 1149264 w 3056305"/>
              <a:gd name="connsiteY64" fmla="*/ 0 h 485552"/>
              <a:gd name="connsiteX65" fmla="*/ 1185886 w 3056305"/>
              <a:gd name="connsiteY65" fmla="*/ 0 h 485552"/>
              <a:gd name="connsiteX66" fmla="*/ 1192287 w 3056305"/>
              <a:gd name="connsiteY66" fmla="*/ 0 h 485552"/>
              <a:gd name="connsiteX67" fmla="*/ 1200601 w 3056305"/>
              <a:gd name="connsiteY67" fmla="*/ 0 h 485552"/>
              <a:gd name="connsiteX68" fmla="*/ 1203542 w 3056305"/>
              <a:gd name="connsiteY68" fmla="*/ 0 h 485552"/>
              <a:gd name="connsiteX69" fmla="*/ 1212429 w 3056305"/>
              <a:gd name="connsiteY69" fmla="*/ 0 h 485552"/>
              <a:gd name="connsiteX70" fmla="*/ 1226071 w 3056305"/>
              <a:gd name="connsiteY70" fmla="*/ 0 h 485552"/>
              <a:gd name="connsiteX71" fmla="*/ 1237326 w 3056305"/>
              <a:gd name="connsiteY71" fmla="*/ 0 h 485552"/>
              <a:gd name="connsiteX72" fmla="*/ 1240226 w 3056305"/>
              <a:gd name="connsiteY72" fmla="*/ 0 h 485552"/>
              <a:gd name="connsiteX73" fmla="*/ 1252845 w 3056305"/>
              <a:gd name="connsiteY73" fmla="*/ 0 h 485552"/>
              <a:gd name="connsiteX74" fmla="*/ 1259824 w 3056305"/>
              <a:gd name="connsiteY74" fmla="*/ 0 h 485552"/>
              <a:gd name="connsiteX75" fmla="*/ 1264100 w 3056305"/>
              <a:gd name="connsiteY75" fmla="*/ 0 h 485552"/>
              <a:gd name="connsiteX76" fmla="*/ 1269364 w 3056305"/>
              <a:gd name="connsiteY76" fmla="*/ 0 h 485552"/>
              <a:gd name="connsiteX77" fmla="*/ 1272263 w 3056305"/>
              <a:gd name="connsiteY77" fmla="*/ 0 h 485552"/>
              <a:gd name="connsiteX78" fmla="*/ 1275205 w 3056305"/>
              <a:gd name="connsiteY78" fmla="*/ 0 h 485552"/>
              <a:gd name="connsiteX79" fmla="*/ 1281532 w 3056305"/>
              <a:gd name="connsiteY79" fmla="*/ 0 h 485552"/>
              <a:gd name="connsiteX80" fmla="*/ 1283519 w 3056305"/>
              <a:gd name="connsiteY80" fmla="*/ 0 h 485552"/>
              <a:gd name="connsiteX81" fmla="*/ 1291864 w 3056305"/>
              <a:gd name="connsiteY81" fmla="*/ 0 h 485552"/>
              <a:gd name="connsiteX82" fmla="*/ 1292787 w 3056305"/>
              <a:gd name="connsiteY82" fmla="*/ 0 h 485552"/>
              <a:gd name="connsiteX83" fmla="*/ 1296139 w 3056305"/>
              <a:gd name="connsiteY83" fmla="*/ 0 h 485552"/>
              <a:gd name="connsiteX84" fmla="*/ 1303119 w 3056305"/>
              <a:gd name="connsiteY84" fmla="*/ 0 h 485552"/>
              <a:gd name="connsiteX85" fmla="*/ 1308989 w 3056305"/>
              <a:gd name="connsiteY85" fmla="*/ 0 h 485552"/>
              <a:gd name="connsiteX86" fmla="*/ 1324825 w 3056305"/>
              <a:gd name="connsiteY86" fmla="*/ 0 h 485552"/>
              <a:gd name="connsiteX87" fmla="*/ 1331152 w 3056305"/>
              <a:gd name="connsiteY87" fmla="*/ 0 h 485552"/>
              <a:gd name="connsiteX88" fmla="*/ 1331489 w 3056305"/>
              <a:gd name="connsiteY88" fmla="*/ 0 h 485552"/>
              <a:gd name="connsiteX89" fmla="*/ 1335764 w 3056305"/>
              <a:gd name="connsiteY89" fmla="*/ 0 h 485552"/>
              <a:gd name="connsiteX90" fmla="*/ 1342744 w 3056305"/>
              <a:gd name="connsiteY90" fmla="*/ 0 h 485552"/>
              <a:gd name="connsiteX91" fmla="*/ 1363192 w 3056305"/>
              <a:gd name="connsiteY91" fmla="*/ 0 h 485552"/>
              <a:gd name="connsiteX92" fmla="*/ 1374446 w 3056305"/>
              <a:gd name="connsiteY92" fmla="*/ 0 h 485552"/>
              <a:gd name="connsiteX93" fmla="*/ 1374784 w 3056305"/>
              <a:gd name="connsiteY93" fmla="*/ 0 h 485552"/>
              <a:gd name="connsiteX94" fmla="*/ 1402817 w 3056305"/>
              <a:gd name="connsiteY94" fmla="*/ 0 h 485552"/>
              <a:gd name="connsiteX95" fmla="*/ 1414071 w 3056305"/>
              <a:gd name="connsiteY95" fmla="*/ 0 h 485552"/>
              <a:gd name="connsiteX96" fmla="*/ 1414208 w 3056305"/>
              <a:gd name="connsiteY96" fmla="*/ 0 h 485552"/>
              <a:gd name="connsiteX97" fmla="*/ 1418792 w 3056305"/>
              <a:gd name="connsiteY97" fmla="*/ 0 h 485552"/>
              <a:gd name="connsiteX98" fmla="*/ 1425464 w 3056305"/>
              <a:gd name="connsiteY98" fmla="*/ 0 h 485552"/>
              <a:gd name="connsiteX99" fmla="*/ 1446111 w 3056305"/>
              <a:gd name="connsiteY99" fmla="*/ 0 h 485552"/>
              <a:gd name="connsiteX100" fmla="*/ 1450830 w 3056305"/>
              <a:gd name="connsiteY100" fmla="*/ 0 h 485552"/>
              <a:gd name="connsiteX101" fmla="*/ 1453823 w 3056305"/>
              <a:gd name="connsiteY101" fmla="*/ 0 h 485552"/>
              <a:gd name="connsiteX102" fmla="*/ 1462085 w 3056305"/>
              <a:gd name="connsiteY102" fmla="*/ 0 h 485552"/>
              <a:gd name="connsiteX103" fmla="*/ 1525573 w 3056305"/>
              <a:gd name="connsiteY103" fmla="*/ 0 h 485552"/>
              <a:gd name="connsiteX104" fmla="*/ 1536829 w 3056305"/>
              <a:gd name="connsiteY104" fmla="*/ 0 h 485552"/>
              <a:gd name="connsiteX105" fmla="*/ 1557731 w 3056305"/>
              <a:gd name="connsiteY105" fmla="*/ 0 h 485552"/>
              <a:gd name="connsiteX106" fmla="*/ 1572125 w 3056305"/>
              <a:gd name="connsiteY106" fmla="*/ 0 h 485552"/>
              <a:gd name="connsiteX107" fmla="*/ 1575059 w 3056305"/>
              <a:gd name="connsiteY107" fmla="*/ 0 h 485552"/>
              <a:gd name="connsiteX108" fmla="*/ 1586315 w 3056305"/>
              <a:gd name="connsiteY108" fmla="*/ 0 h 485552"/>
              <a:gd name="connsiteX109" fmla="*/ 1610218 w 3056305"/>
              <a:gd name="connsiteY109" fmla="*/ 0 h 485552"/>
              <a:gd name="connsiteX110" fmla="*/ 1618354 w 3056305"/>
              <a:gd name="connsiteY110" fmla="*/ 0 h 485552"/>
              <a:gd name="connsiteX111" fmla="*/ 1643787 w 3056305"/>
              <a:gd name="connsiteY111" fmla="*/ 0 h 485552"/>
              <a:gd name="connsiteX112" fmla="*/ 1655043 w 3056305"/>
              <a:gd name="connsiteY112" fmla="*/ 0 h 485552"/>
              <a:gd name="connsiteX113" fmla="*/ 1657979 w 3056305"/>
              <a:gd name="connsiteY113" fmla="*/ 0 h 485552"/>
              <a:gd name="connsiteX114" fmla="*/ 1672996 w 3056305"/>
              <a:gd name="connsiteY114" fmla="*/ 0 h 485552"/>
              <a:gd name="connsiteX115" fmla="*/ 1679016 w 3056305"/>
              <a:gd name="connsiteY115" fmla="*/ 0 h 485552"/>
              <a:gd name="connsiteX116" fmla="*/ 1696349 w 3056305"/>
              <a:gd name="connsiteY116" fmla="*/ 0 h 485552"/>
              <a:gd name="connsiteX117" fmla="*/ 1718768 w 3056305"/>
              <a:gd name="connsiteY117" fmla="*/ 0 h 485552"/>
              <a:gd name="connsiteX118" fmla="*/ 1728696 w 3056305"/>
              <a:gd name="connsiteY118" fmla="*/ 0 h 485552"/>
              <a:gd name="connsiteX119" fmla="*/ 1734716 w 3056305"/>
              <a:gd name="connsiteY119" fmla="*/ 0 h 485552"/>
              <a:gd name="connsiteX120" fmla="*/ 1739951 w 3056305"/>
              <a:gd name="connsiteY120" fmla="*/ 0 h 485552"/>
              <a:gd name="connsiteX121" fmla="*/ 1745971 w 3056305"/>
              <a:gd name="connsiteY121" fmla="*/ 0 h 485552"/>
              <a:gd name="connsiteX122" fmla="*/ 1748838 w 3056305"/>
              <a:gd name="connsiteY122" fmla="*/ 0 h 485552"/>
              <a:gd name="connsiteX123" fmla="*/ 1762480 w 3056305"/>
              <a:gd name="connsiteY123" fmla="*/ 0 h 485552"/>
              <a:gd name="connsiteX124" fmla="*/ 1773735 w 3056305"/>
              <a:gd name="connsiteY124" fmla="*/ 0 h 485552"/>
              <a:gd name="connsiteX125" fmla="*/ 1789254 w 3056305"/>
              <a:gd name="connsiteY125" fmla="*/ 0 h 485552"/>
              <a:gd name="connsiteX126" fmla="*/ 1796233 w 3056305"/>
              <a:gd name="connsiteY126" fmla="*/ 0 h 485552"/>
              <a:gd name="connsiteX127" fmla="*/ 1800509 w 3056305"/>
              <a:gd name="connsiteY127" fmla="*/ 0 h 485552"/>
              <a:gd name="connsiteX128" fmla="*/ 1805774 w 3056305"/>
              <a:gd name="connsiteY128" fmla="*/ 0 h 485552"/>
              <a:gd name="connsiteX129" fmla="*/ 1811614 w 3056305"/>
              <a:gd name="connsiteY129" fmla="*/ 0 h 485552"/>
              <a:gd name="connsiteX130" fmla="*/ 1817635 w 3056305"/>
              <a:gd name="connsiteY130" fmla="*/ 0 h 485552"/>
              <a:gd name="connsiteX131" fmla="*/ 1828273 w 3056305"/>
              <a:gd name="connsiteY131" fmla="*/ 0 h 485552"/>
              <a:gd name="connsiteX132" fmla="*/ 1832548 w 3056305"/>
              <a:gd name="connsiteY132" fmla="*/ 0 h 485552"/>
              <a:gd name="connsiteX133" fmla="*/ 1839528 w 3056305"/>
              <a:gd name="connsiteY133" fmla="*/ 0 h 485552"/>
              <a:gd name="connsiteX134" fmla="*/ 1845398 w 3056305"/>
              <a:gd name="connsiteY134" fmla="*/ 0 h 485552"/>
              <a:gd name="connsiteX135" fmla="*/ 1851260 w 3056305"/>
              <a:gd name="connsiteY135" fmla="*/ 0 h 485552"/>
              <a:gd name="connsiteX136" fmla="*/ 1867898 w 3056305"/>
              <a:gd name="connsiteY136" fmla="*/ 0 h 485552"/>
              <a:gd name="connsiteX137" fmla="*/ 1872173 w 3056305"/>
              <a:gd name="connsiteY137" fmla="*/ 0 h 485552"/>
              <a:gd name="connsiteX138" fmla="*/ 1879153 w 3056305"/>
              <a:gd name="connsiteY138" fmla="*/ 0 h 485552"/>
              <a:gd name="connsiteX139" fmla="*/ 1897097 w 3056305"/>
              <a:gd name="connsiteY139" fmla="*/ 0 h 485552"/>
              <a:gd name="connsiteX140" fmla="*/ 1908353 w 3056305"/>
              <a:gd name="connsiteY140" fmla="*/ 0 h 485552"/>
              <a:gd name="connsiteX141" fmla="*/ 1911193 w 3056305"/>
              <a:gd name="connsiteY141" fmla="*/ 0 h 485552"/>
              <a:gd name="connsiteX142" fmla="*/ 1922923 w 3056305"/>
              <a:gd name="connsiteY142" fmla="*/ 0 h 485552"/>
              <a:gd name="connsiteX143" fmla="*/ 1934178 w 3056305"/>
              <a:gd name="connsiteY143" fmla="*/ 0 h 485552"/>
              <a:gd name="connsiteX144" fmla="*/ 1940392 w 3056305"/>
              <a:gd name="connsiteY144" fmla="*/ 0 h 485552"/>
              <a:gd name="connsiteX145" fmla="*/ 1950618 w 3056305"/>
              <a:gd name="connsiteY145" fmla="*/ 0 h 485552"/>
              <a:gd name="connsiteX146" fmla="*/ 1955201 w 3056305"/>
              <a:gd name="connsiteY146" fmla="*/ 0 h 485552"/>
              <a:gd name="connsiteX147" fmla="*/ 1961872 w 3056305"/>
              <a:gd name="connsiteY147" fmla="*/ 0 h 485552"/>
              <a:gd name="connsiteX148" fmla="*/ 1981742 w 3056305"/>
              <a:gd name="connsiteY148" fmla="*/ 0 h 485552"/>
              <a:gd name="connsiteX149" fmla="*/ 1987239 w 3056305"/>
              <a:gd name="connsiteY149" fmla="*/ 0 h 485552"/>
              <a:gd name="connsiteX150" fmla="*/ 1989877 w 3056305"/>
              <a:gd name="connsiteY150" fmla="*/ 0 h 485552"/>
              <a:gd name="connsiteX151" fmla="*/ 1998494 w 3056305"/>
              <a:gd name="connsiteY151" fmla="*/ 0 h 485552"/>
              <a:gd name="connsiteX152" fmla="*/ 2004895 w 3056305"/>
              <a:gd name="connsiteY152" fmla="*/ 0 h 485552"/>
              <a:gd name="connsiteX153" fmla="*/ 2013782 w 3056305"/>
              <a:gd name="connsiteY153" fmla="*/ 0 h 485552"/>
              <a:gd name="connsiteX154" fmla="*/ 2025037 w 3056305"/>
              <a:gd name="connsiteY154" fmla="*/ 0 h 485552"/>
              <a:gd name="connsiteX155" fmla="*/ 2038680 w 3056305"/>
              <a:gd name="connsiteY155" fmla="*/ 0 h 485552"/>
              <a:gd name="connsiteX156" fmla="*/ 2044520 w 3056305"/>
              <a:gd name="connsiteY156" fmla="*/ 0 h 485552"/>
              <a:gd name="connsiteX157" fmla="*/ 2065454 w 3056305"/>
              <a:gd name="connsiteY157" fmla="*/ 0 h 485552"/>
              <a:gd name="connsiteX158" fmla="*/ 2076559 w 3056305"/>
              <a:gd name="connsiteY158" fmla="*/ 0 h 485552"/>
              <a:gd name="connsiteX159" fmla="*/ 2087814 w 3056305"/>
              <a:gd name="connsiteY159" fmla="*/ 0 h 485552"/>
              <a:gd name="connsiteX160" fmla="*/ 2094140 w 3056305"/>
              <a:gd name="connsiteY160" fmla="*/ 0 h 485552"/>
              <a:gd name="connsiteX161" fmla="*/ 2108534 w 3056305"/>
              <a:gd name="connsiteY161" fmla="*/ 0 h 485552"/>
              <a:gd name="connsiteX162" fmla="*/ 2110343 w 3056305"/>
              <a:gd name="connsiteY162" fmla="*/ 0 h 485552"/>
              <a:gd name="connsiteX163" fmla="*/ 2121598 w 3056305"/>
              <a:gd name="connsiteY163" fmla="*/ 0 h 485552"/>
              <a:gd name="connsiteX164" fmla="*/ 2137117 w 3056305"/>
              <a:gd name="connsiteY164" fmla="*/ 0 h 485552"/>
              <a:gd name="connsiteX165" fmla="*/ 2144097 w 3056305"/>
              <a:gd name="connsiteY165" fmla="*/ 0 h 485552"/>
              <a:gd name="connsiteX166" fmla="*/ 2148372 w 3056305"/>
              <a:gd name="connsiteY166" fmla="*/ 0 h 485552"/>
              <a:gd name="connsiteX167" fmla="*/ 2177297 w 3056305"/>
              <a:gd name="connsiteY167" fmla="*/ 0 h 485552"/>
              <a:gd name="connsiteX168" fmla="*/ 2180196 w 3056305"/>
              <a:gd name="connsiteY168" fmla="*/ 0 h 485552"/>
              <a:gd name="connsiteX169" fmla="*/ 2191452 w 3056305"/>
              <a:gd name="connsiteY169" fmla="*/ 0 h 485552"/>
              <a:gd name="connsiteX170" fmla="*/ 2199797 w 3056305"/>
              <a:gd name="connsiteY170" fmla="*/ 0 h 485552"/>
              <a:gd name="connsiteX171" fmla="*/ 2204072 w 3056305"/>
              <a:gd name="connsiteY171" fmla="*/ 0 h 485552"/>
              <a:gd name="connsiteX172" fmla="*/ 2211052 w 3056305"/>
              <a:gd name="connsiteY172" fmla="*/ 0 h 485552"/>
              <a:gd name="connsiteX173" fmla="*/ 2232758 w 3056305"/>
              <a:gd name="connsiteY173" fmla="*/ 0 h 485552"/>
              <a:gd name="connsiteX174" fmla="*/ 2271125 w 3056305"/>
              <a:gd name="connsiteY174" fmla="*/ 0 h 485552"/>
              <a:gd name="connsiteX175" fmla="*/ 2282379 w 3056305"/>
              <a:gd name="connsiteY175" fmla="*/ 0 h 485552"/>
              <a:gd name="connsiteX176" fmla="*/ 2282717 w 3056305"/>
              <a:gd name="connsiteY176" fmla="*/ 0 h 485552"/>
              <a:gd name="connsiteX177" fmla="*/ 2322141 w 3056305"/>
              <a:gd name="connsiteY177" fmla="*/ 0 h 485552"/>
              <a:gd name="connsiteX178" fmla="*/ 2333397 w 3056305"/>
              <a:gd name="connsiteY178" fmla="*/ 0 h 485552"/>
              <a:gd name="connsiteX179" fmla="*/ 2354044 w 3056305"/>
              <a:gd name="connsiteY179" fmla="*/ 0 h 485552"/>
              <a:gd name="connsiteX180" fmla="*/ 2358763 w 3056305"/>
              <a:gd name="connsiteY180" fmla="*/ 0 h 485552"/>
              <a:gd name="connsiteX181" fmla="*/ 2370018 w 3056305"/>
              <a:gd name="connsiteY181" fmla="*/ 0 h 485552"/>
              <a:gd name="connsiteX182" fmla="*/ 2433506 w 3056305"/>
              <a:gd name="connsiteY182" fmla="*/ 0 h 485552"/>
              <a:gd name="connsiteX183" fmla="*/ 2444762 w 3056305"/>
              <a:gd name="connsiteY183" fmla="*/ 0 h 485552"/>
              <a:gd name="connsiteX184" fmla="*/ 2465664 w 3056305"/>
              <a:gd name="connsiteY184" fmla="*/ 0 h 485552"/>
              <a:gd name="connsiteX185" fmla="*/ 2518151 w 3056305"/>
              <a:gd name="connsiteY185" fmla="*/ 0 h 485552"/>
              <a:gd name="connsiteX186" fmla="*/ 2526287 w 3056305"/>
              <a:gd name="connsiteY186" fmla="*/ 0 h 485552"/>
              <a:gd name="connsiteX187" fmla="*/ 2580929 w 3056305"/>
              <a:gd name="connsiteY187" fmla="*/ 0 h 485552"/>
              <a:gd name="connsiteX188" fmla="*/ 2586949 w 3056305"/>
              <a:gd name="connsiteY188" fmla="*/ 0 h 485552"/>
              <a:gd name="connsiteX189" fmla="*/ 2626701 w 3056305"/>
              <a:gd name="connsiteY189" fmla="*/ 0 h 485552"/>
              <a:gd name="connsiteX190" fmla="*/ 2713707 w 3056305"/>
              <a:gd name="connsiteY190" fmla="*/ 0 h 485552"/>
              <a:gd name="connsiteX191" fmla="*/ 2736206 w 3056305"/>
              <a:gd name="connsiteY191" fmla="*/ 0 h 485552"/>
              <a:gd name="connsiteX192" fmla="*/ 2740481 w 3056305"/>
              <a:gd name="connsiteY192" fmla="*/ 0 h 485552"/>
              <a:gd name="connsiteX193" fmla="*/ 2747461 w 3056305"/>
              <a:gd name="connsiteY193" fmla="*/ 0 h 485552"/>
              <a:gd name="connsiteX194" fmla="*/ 2759193 w 3056305"/>
              <a:gd name="connsiteY194" fmla="*/ 0 h 485552"/>
              <a:gd name="connsiteX195" fmla="*/ 2819126 w 3056305"/>
              <a:gd name="connsiteY195" fmla="*/ 0 h 485552"/>
              <a:gd name="connsiteX196" fmla="*/ 2830856 w 3056305"/>
              <a:gd name="connsiteY196" fmla="*/ 0 h 485552"/>
              <a:gd name="connsiteX197" fmla="*/ 2842111 w 3056305"/>
              <a:gd name="connsiteY197" fmla="*/ 0 h 485552"/>
              <a:gd name="connsiteX198" fmla="*/ 2848325 w 3056305"/>
              <a:gd name="connsiteY198" fmla="*/ 0 h 485552"/>
              <a:gd name="connsiteX199" fmla="*/ 2858551 w 3056305"/>
              <a:gd name="connsiteY199" fmla="*/ 0 h 485552"/>
              <a:gd name="connsiteX200" fmla="*/ 2869805 w 3056305"/>
              <a:gd name="connsiteY200" fmla="*/ 0 h 485552"/>
              <a:gd name="connsiteX201" fmla="*/ 2895172 w 3056305"/>
              <a:gd name="connsiteY201" fmla="*/ 0 h 485552"/>
              <a:gd name="connsiteX202" fmla="*/ 2906427 w 3056305"/>
              <a:gd name="connsiteY202" fmla="*/ 0 h 485552"/>
              <a:gd name="connsiteX203" fmla="*/ 2912828 w 3056305"/>
              <a:gd name="connsiteY203" fmla="*/ 0 h 485552"/>
              <a:gd name="connsiteX204" fmla="*/ 2921715 w 3056305"/>
              <a:gd name="connsiteY204" fmla="*/ 0 h 485552"/>
              <a:gd name="connsiteX205" fmla="*/ 2932970 w 3056305"/>
              <a:gd name="connsiteY205" fmla="*/ 0 h 485552"/>
              <a:gd name="connsiteX206" fmla="*/ 2946613 w 3056305"/>
              <a:gd name="connsiteY206" fmla="*/ 0 h 485552"/>
              <a:gd name="connsiteX207" fmla="*/ 2973387 w 3056305"/>
              <a:gd name="connsiteY207" fmla="*/ 0 h 485552"/>
              <a:gd name="connsiteX208" fmla="*/ 2984492 w 3056305"/>
              <a:gd name="connsiteY208" fmla="*/ 0 h 485552"/>
              <a:gd name="connsiteX209" fmla="*/ 2995747 w 3056305"/>
              <a:gd name="connsiteY209" fmla="*/ 0 h 485552"/>
              <a:gd name="connsiteX210" fmla="*/ 3002073 w 3056305"/>
              <a:gd name="connsiteY210" fmla="*/ 0 h 485552"/>
              <a:gd name="connsiteX211" fmla="*/ 3018276 w 3056305"/>
              <a:gd name="connsiteY211" fmla="*/ 0 h 485552"/>
              <a:gd name="connsiteX212" fmla="*/ 3029531 w 3056305"/>
              <a:gd name="connsiteY212" fmla="*/ 0 h 485552"/>
              <a:gd name="connsiteX213" fmla="*/ 3045050 w 3056305"/>
              <a:gd name="connsiteY213" fmla="*/ 0 h 485552"/>
              <a:gd name="connsiteX214" fmla="*/ 3052030 w 3056305"/>
              <a:gd name="connsiteY214" fmla="*/ 0 h 485552"/>
              <a:gd name="connsiteX215" fmla="*/ 3056305 w 3056305"/>
              <a:gd name="connsiteY215" fmla="*/ 0 h 485552"/>
              <a:gd name="connsiteX216" fmla="*/ 3027701 w 3056305"/>
              <a:gd name="connsiteY216" fmla="*/ 37351 h 485552"/>
              <a:gd name="connsiteX217" fmla="*/ 2856077 w 3056305"/>
              <a:gd name="connsiteY217" fmla="*/ 326814 h 485552"/>
              <a:gd name="connsiteX218" fmla="*/ 2570037 w 3056305"/>
              <a:gd name="connsiteY218" fmla="*/ 485552 h 485552"/>
              <a:gd name="connsiteX219" fmla="*/ 2558782 w 3056305"/>
              <a:gd name="connsiteY219" fmla="*/ 485552 h 485552"/>
              <a:gd name="connsiteX220" fmla="*/ 2529255 w 3056305"/>
              <a:gd name="connsiteY220" fmla="*/ 485552 h 485552"/>
              <a:gd name="connsiteX221" fmla="*/ 2518000 w 3056305"/>
              <a:gd name="connsiteY221" fmla="*/ 485552 h 485552"/>
              <a:gd name="connsiteX222" fmla="*/ 2494539 w 3056305"/>
              <a:gd name="connsiteY222" fmla="*/ 485552 h 485552"/>
              <a:gd name="connsiteX223" fmla="*/ 2490994 w 3056305"/>
              <a:gd name="connsiteY223" fmla="*/ 485552 h 485552"/>
              <a:gd name="connsiteX224" fmla="*/ 2487119 w 3056305"/>
              <a:gd name="connsiteY224" fmla="*/ 485552 h 485552"/>
              <a:gd name="connsiteX225" fmla="*/ 2482248 w 3056305"/>
              <a:gd name="connsiteY225" fmla="*/ 485552 h 485552"/>
              <a:gd name="connsiteX226" fmla="*/ 2419329 w 3056305"/>
              <a:gd name="connsiteY226" fmla="*/ 485552 h 485552"/>
              <a:gd name="connsiteX227" fmla="*/ 2408074 w 3056305"/>
              <a:gd name="connsiteY227" fmla="*/ 485552 h 485552"/>
              <a:gd name="connsiteX228" fmla="*/ 2306156 w 3056305"/>
              <a:gd name="connsiteY228" fmla="*/ 485552 h 485552"/>
              <a:gd name="connsiteX229" fmla="*/ 2294903 w 3056305"/>
              <a:gd name="connsiteY229" fmla="*/ 485552 h 485552"/>
              <a:gd name="connsiteX230" fmla="*/ 2261632 w 3056305"/>
              <a:gd name="connsiteY230" fmla="*/ 485552 h 485552"/>
              <a:gd name="connsiteX231" fmla="*/ 2254213 w 3056305"/>
              <a:gd name="connsiteY231" fmla="*/ 485552 h 485552"/>
              <a:gd name="connsiteX232" fmla="*/ 2223238 w 3056305"/>
              <a:gd name="connsiteY232" fmla="*/ 485552 h 485552"/>
              <a:gd name="connsiteX233" fmla="*/ 2191593 w 3056305"/>
              <a:gd name="connsiteY233" fmla="*/ 485552 h 485552"/>
              <a:gd name="connsiteX234" fmla="*/ 2189970 w 3056305"/>
              <a:gd name="connsiteY234" fmla="*/ 485552 h 485552"/>
              <a:gd name="connsiteX235" fmla="*/ 2180337 w 3056305"/>
              <a:gd name="connsiteY235" fmla="*/ 485552 h 485552"/>
              <a:gd name="connsiteX236" fmla="*/ 2178714 w 3056305"/>
              <a:gd name="connsiteY236" fmla="*/ 485552 h 485552"/>
              <a:gd name="connsiteX237" fmla="*/ 2143356 w 3056305"/>
              <a:gd name="connsiteY237" fmla="*/ 485552 h 485552"/>
              <a:gd name="connsiteX238" fmla="*/ 2132099 w 3056305"/>
              <a:gd name="connsiteY238" fmla="*/ 485552 h 485552"/>
              <a:gd name="connsiteX239" fmla="*/ 2114436 w 3056305"/>
              <a:gd name="connsiteY239" fmla="*/ 485552 h 485552"/>
              <a:gd name="connsiteX240" fmla="*/ 2087430 w 3056305"/>
              <a:gd name="connsiteY240" fmla="*/ 485552 h 485552"/>
              <a:gd name="connsiteX241" fmla="*/ 2080787 w 3056305"/>
              <a:gd name="connsiteY241" fmla="*/ 485552 h 485552"/>
              <a:gd name="connsiteX242" fmla="*/ 2076175 w 3056305"/>
              <a:gd name="connsiteY242" fmla="*/ 485552 h 485552"/>
              <a:gd name="connsiteX243" fmla="*/ 2060437 w 3056305"/>
              <a:gd name="connsiteY243" fmla="*/ 485552 h 485552"/>
              <a:gd name="connsiteX244" fmla="*/ 2004512 w 3056305"/>
              <a:gd name="connsiteY244" fmla="*/ 485552 h 485552"/>
              <a:gd name="connsiteX245" fmla="*/ 1945839 w 3056305"/>
              <a:gd name="connsiteY245" fmla="*/ 485552 h 485552"/>
              <a:gd name="connsiteX246" fmla="*/ 1891339 w 3056305"/>
              <a:gd name="connsiteY246" fmla="*/ 485552 h 485552"/>
              <a:gd name="connsiteX247" fmla="*/ 1776775 w 3056305"/>
              <a:gd name="connsiteY247" fmla="*/ 485552 h 485552"/>
              <a:gd name="connsiteX248" fmla="*/ 1760072 w 3056305"/>
              <a:gd name="connsiteY248" fmla="*/ 485552 h 485552"/>
              <a:gd name="connsiteX249" fmla="*/ 1728537 w 3056305"/>
              <a:gd name="connsiteY249" fmla="*/ 485552 h 485552"/>
              <a:gd name="connsiteX250" fmla="*/ 1725223 w 3056305"/>
              <a:gd name="connsiteY250" fmla="*/ 485552 h 485552"/>
              <a:gd name="connsiteX251" fmla="*/ 1717803 w 3056305"/>
              <a:gd name="connsiteY251" fmla="*/ 485552 h 485552"/>
              <a:gd name="connsiteX252" fmla="*/ 1712933 w 3056305"/>
              <a:gd name="connsiteY252" fmla="*/ 485552 h 485552"/>
              <a:gd name="connsiteX253" fmla="*/ 1662104 w 3056305"/>
              <a:gd name="connsiteY253" fmla="*/ 485552 h 485552"/>
              <a:gd name="connsiteX254" fmla="*/ 1653561 w 3056305"/>
              <a:gd name="connsiteY254" fmla="*/ 485552 h 485552"/>
              <a:gd name="connsiteX255" fmla="*/ 1650849 w 3056305"/>
              <a:gd name="connsiteY255" fmla="*/ 485552 h 485552"/>
              <a:gd name="connsiteX256" fmla="*/ 1642305 w 3056305"/>
              <a:gd name="connsiteY256" fmla="*/ 485552 h 485552"/>
              <a:gd name="connsiteX257" fmla="*/ 1621322 w 3056305"/>
              <a:gd name="connsiteY257" fmla="*/ 485552 h 485552"/>
              <a:gd name="connsiteX258" fmla="*/ 1610067 w 3056305"/>
              <a:gd name="connsiteY258" fmla="*/ 485552 h 485552"/>
              <a:gd name="connsiteX259" fmla="*/ 1586606 w 3056305"/>
              <a:gd name="connsiteY259" fmla="*/ 485552 h 485552"/>
              <a:gd name="connsiteX260" fmla="*/ 1583061 w 3056305"/>
              <a:gd name="connsiteY260" fmla="*/ 485552 h 485552"/>
              <a:gd name="connsiteX261" fmla="*/ 1579186 w 3056305"/>
              <a:gd name="connsiteY261" fmla="*/ 485552 h 485552"/>
              <a:gd name="connsiteX262" fmla="*/ 1578027 w 3056305"/>
              <a:gd name="connsiteY262" fmla="*/ 485552 h 485552"/>
              <a:gd name="connsiteX263" fmla="*/ 1574315 w 3056305"/>
              <a:gd name="connsiteY263" fmla="*/ 485552 h 485552"/>
              <a:gd name="connsiteX264" fmla="*/ 1551021 w 3056305"/>
              <a:gd name="connsiteY264" fmla="*/ 485552 h 485552"/>
              <a:gd name="connsiteX265" fmla="*/ 1539766 w 3056305"/>
              <a:gd name="connsiteY265" fmla="*/ 485552 h 485552"/>
              <a:gd name="connsiteX266" fmla="*/ 1511396 w 3056305"/>
              <a:gd name="connsiteY266" fmla="*/ 485552 h 485552"/>
              <a:gd name="connsiteX267" fmla="*/ 1500141 w 3056305"/>
              <a:gd name="connsiteY267" fmla="*/ 485552 h 485552"/>
              <a:gd name="connsiteX268" fmla="*/ 1468103 w 3056305"/>
              <a:gd name="connsiteY268" fmla="*/ 485552 h 485552"/>
              <a:gd name="connsiteX269" fmla="*/ 1437013 w 3056305"/>
              <a:gd name="connsiteY269" fmla="*/ 485552 h 485552"/>
              <a:gd name="connsiteX270" fmla="*/ 1425759 w 3056305"/>
              <a:gd name="connsiteY270" fmla="*/ 485552 h 485552"/>
              <a:gd name="connsiteX271" fmla="*/ 1398223 w 3056305"/>
              <a:gd name="connsiteY271" fmla="*/ 485552 h 485552"/>
              <a:gd name="connsiteX272" fmla="*/ 1386970 w 3056305"/>
              <a:gd name="connsiteY272" fmla="*/ 485552 h 485552"/>
              <a:gd name="connsiteX273" fmla="*/ 1385905 w 3056305"/>
              <a:gd name="connsiteY273" fmla="*/ 485552 h 485552"/>
              <a:gd name="connsiteX274" fmla="*/ 1354930 w 3056305"/>
              <a:gd name="connsiteY274" fmla="*/ 485552 h 485552"/>
              <a:gd name="connsiteX275" fmla="*/ 1353699 w 3056305"/>
              <a:gd name="connsiteY275" fmla="*/ 485552 h 485552"/>
              <a:gd name="connsiteX276" fmla="*/ 1346280 w 3056305"/>
              <a:gd name="connsiteY276" fmla="*/ 485552 h 485552"/>
              <a:gd name="connsiteX277" fmla="*/ 1345122 w 3056305"/>
              <a:gd name="connsiteY277" fmla="*/ 485552 h 485552"/>
              <a:gd name="connsiteX278" fmla="*/ 1321662 w 3056305"/>
              <a:gd name="connsiteY278" fmla="*/ 485552 h 485552"/>
              <a:gd name="connsiteX279" fmla="*/ 1315305 w 3056305"/>
              <a:gd name="connsiteY279" fmla="*/ 485552 h 485552"/>
              <a:gd name="connsiteX280" fmla="*/ 1314241 w 3056305"/>
              <a:gd name="connsiteY280" fmla="*/ 485552 h 485552"/>
              <a:gd name="connsiteX281" fmla="*/ 1310406 w 3056305"/>
              <a:gd name="connsiteY281" fmla="*/ 485552 h 485552"/>
              <a:gd name="connsiteX282" fmla="*/ 1302986 w 3056305"/>
              <a:gd name="connsiteY282" fmla="*/ 485552 h 485552"/>
              <a:gd name="connsiteX283" fmla="*/ 1283660 w 3056305"/>
              <a:gd name="connsiteY283" fmla="*/ 485552 h 485552"/>
              <a:gd name="connsiteX284" fmla="*/ 1282037 w 3056305"/>
              <a:gd name="connsiteY284" fmla="*/ 485552 h 485552"/>
              <a:gd name="connsiteX285" fmla="*/ 1272404 w 3056305"/>
              <a:gd name="connsiteY285" fmla="*/ 485552 h 485552"/>
              <a:gd name="connsiteX286" fmla="*/ 1270781 w 3056305"/>
              <a:gd name="connsiteY286" fmla="*/ 485552 h 485552"/>
              <a:gd name="connsiteX287" fmla="*/ 1240365 w 3056305"/>
              <a:gd name="connsiteY287" fmla="*/ 485552 h 485552"/>
              <a:gd name="connsiteX288" fmla="*/ 1238743 w 3056305"/>
              <a:gd name="connsiteY288" fmla="*/ 485552 h 485552"/>
              <a:gd name="connsiteX289" fmla="*/ 1235423 w 3056305"/>
              <a:gd name="connsiteY289" fmla="*/ 485552 h 485552"/>
              <a:gd name="connsiteX290" fmla="*/ 1235197 w 3056305"/>
              <a:gd name="connsiteY290" fmla="*/ 485552 h 485552"/>
              <a:gd name="connsiteX291" fmla="*/ 1224166 w 3056305"/>
              <a:gd name="connsiteY291" fmla="*/ 485552 h 485552"/>
              <a:gd name="connsiteX292" fmla="*/ 1223663 w 3056305"/>
              <a:gd name="connsiteY292" fmla="*/ 485552 h 485552"/>
              <a:gd name="connsiteX293" fmla="*/ 1206503 w 3056305"/>
              <a:gd name="connsiteY293" fmla="*/ 485552 h 485552"/>
              <a:gd name="connsiteX294" fmla="*/ 1192128 w 3056305"/>
              <a:gd name="connsiteY294" fmla="*/ 485552 h 485552"/>
              <a:gd name="connsiteX295" fmla="*/ 1179497 w 3056305"/>
              <a:gd name="connsiteY295" fmla="*/ 485552 h 485552"/>
              <a:gd name="connsiteX296" fmla="*/ 1176524 w 3056305"/>
              <a:gd name="connsiteY296" fmla="*/ 485552 h 485552"/>
              <a:gd name="connsiteX297" fmla="*/ 1172854 w 3056305"/>
              <a:gd name="connsiteY297" fmla="*/ 485552 h 485552"/>
              <a:gd name="connsiteX298" fmla="*/ 1168242 w 3056305"/>
              <a:gd name="connsiteY298" fmla="*/ 485552 h 485552"/>
              <a:gd name="connsiteX299" fmla="*/ 1152504 w 3056305"/>
              <a:gd name="connsiteY299" fmla="*/ 485552 h 485552"/>
              <a:gd name="connsiteX300" fmla="*/ 1122025 w 3056305"/>
              <a:gd name="connsiteY300" fmla="*/ 485552 h 485552"/>
              <a:gd name="connsiteX301" fmla="*/ 1096579 w 3056305"/>
              <a:gd name="connsiteY301" fmla="*/ 485552 h 485552"/>
              <a:gd name="connsiteX302" fmla="*/ 1050360 w 3056305"/>
              <a:gd name="connsiteY302" fmla="*/ 485552 h 485552"/>
              <a:gd name="connsiteX303" fmla="*/ 1039105 w 3056305"/>
              <a:gd name="connsiteY303" fmla="*/ 485552 h 485552"/>
              <a:gd name="connsiteX304" fmla="*/ 1037906 w 3056305"/>
              <a:gd name="connsiteY304" fmla="*/ 485552 h 485552"/>
              <a:gd name="connsiteX305" fmla="*/ 1007459 w 3056305"/>
              <a:gd name="connsiteY305" fmla="*/ 485552 h 485552"/>
              <a:gd name="connsiteX306" fmla="*/ 983406 w 3056305"/>
              <a:gd name="connsiteY306" fmla="*/ 485552 h 485552"/>
              <a:gd name="connsiteX307" fmla="*/ 959222 w 3056305"/>
              <a:gd name="connsiteY307" fmla="*/ 485552 h 485552"/>
              <a:gd name="connsiteX308" fmla="*/ 907933 w 3056305"/>
              <a:gd name="connsiteY308" fmla="*/ 485552 h 485552"/>
              <a:gd name="connsiteX309" fmla="*/ 868842 w 3056305"/>
              <a:gd name="connsiteY309" fmla="*/ 485552 h 485552"/>
              <a:gd name="connsiteX310" fmla="*/ 852139 w 3056305"/>
              <a:gd name="connsiteY310" fmla="*/ 485552 h 485552"/>
              <a:gd name="connsiteX311" fmla="*/ 820604 w 3056305"/>
              <a:gd name="connsiteY311" fmla="*/ 485552 h 485552"/>
              <a:gd name="connsiteX312" fmla="*/ 817290 w 3056305"/>
              <a:gd name="connsiteY312" fmla="*/ 485552 h 485552"/>
              <a:gd name="connsiteX313" fmla="*/ 809870 w 3056305"/>
              <a:gd name="connsiteY313" fmla="*/ 485552 h 485552"/>
              <a:gd name="connsiteX314" fmla="*/ 805000 w 3056305"/>
              <a:gd name="connsiteY314" fmla="*/ 485552 h 485552"/>
              <a:gd name="connsiteX315" fmla="*/ 745628 w 3056305"/>
              <a:gd name="connsiteY315" fmla="*/ 485552 h 485552"/>
              <a:gd name="connsiteX316" fmla="*/ 734372 w 3056305"/>
              <a:gd name="connsiteY316" fmla="*/ 485552 h 485552"/>
              <a:gd name="connsiteX317" fmla="*/ 670094 w 3056305"/>
              <a:gd name="connsiteY317" fmla="*/ 485552 h 485552"/>
              <a:gd name="connsiteX318" fmla="*/ 643088 w 3056305"/>
              <a:gd name="connsiteY318" fmla="*/ 485552 h 485552"/>
              <a:gd name="connsiteX319" fmla="*/ 631833 w 3056305"/>
              <a:gd name="connsiteY319" fmla="*/ 485552 h 485552"/>
              <a:gd name="connsiteX320" fmla="*/ 560170 w 3056305"/>
              <a:gd name="connsiteY320" fmla="*/ 485552 h 485552"/>
              <a:gd name="connsiteX321" fmla="*/ 529080 w 3056305"/>
              <a:gd name="connsiteY321" fmla="*/ 485552 h 485552"/>
              <a:gd name="connsiteX322" fmla="*/ 517826 w 3056305"/>
              <a:gd name="connsiteY322" fmla="*/ 485552 h 485552"/>
              <a:gd name="connsiteX323" fmla="*/ 477972 w 3056305"/>
              <a:gd name="connsiteY323" fmla="*/ 485552 h 485552"/>
              <a:gd name="connsiteX324" fmla="*/ 446997 w 3056305"/>
              <a:gd name="connsiteY324" fmla="*/ 485552 h 485552"/>
              <a:gd name="connsiteX325" fmla="*/ 437189 w 3056305"/>
              <a:gd name="connsiteY325" fmla="*/ 485552 h 485552"/>
              <a:gd name="connsiteX326" fmla="*/ 413729 w 3056305"/>
              <a:gd name="connsiteY326" fmla="*/ 485552 h 485552"/>
              <a:gd name="connsiteX327" fmla="*/ 406308 w 3056305"/>
              <a:gd name="connsiteY327" fmla="*/ 485552 h 485552"/>
              <a:gd name="connsiteX328" fmla="*/ 402473 w 3056305"/>
              <a:gd name="connsiteY328" fmla="*/ 485552 h 485552"/>
              <a:gd name="connsiteX329" fmla="*/ 395053 w 3056305"/>
              <a:gd name="connsiteY329" fmla="*/ 485552 h 485552"/>
              <a:gd name="connsiteX330" fmla="*/ 332432 w 3056305"/>
              <a:gd name="connsiteY330" fmla="*/ 485552 h 485552"/>
              <a:gd name="connsiteX331" fmla="*/ 330810 w 3056305"/>
              <a:gd name="connsiteY331" fmla="*/ 485552 h 485552"/>
              <a:gd name="connsiteX332" fmla="*/ 327264 w 3056305"/>
              <a:gd name="connsiteY332" fmla="*/ 485552 h 485552"/>
              <a:gd name="connsiteX333" fmla="*/ 315730 w 3056305"/>
              <a:gd name="connsiteY333" fmla="*/ 485552 h 485552"/>
              <a:gd name="connsiteX334" fmla="*/ 284195 w 3056305"/>
              <a:gd name="connsiteY334" fmla="*/ 485552 h 485552"/>
              <a:gd name="connsiteX335" fmla="*/ 268591 w 3056305"/>
              <a:gd name="connsiteY335" fmla="*/ 485552 h 485552"/>
              <a:gd name="connsiteX336" fmla="*/ 214092 w 3056305"/>
              <a:gd name="connsiteY336" fmla="*/ 485552 h 485552"/>
              <a:gd name="connsiteX337" fmla="*/ 142427 w 3056305"/>
              <a:gd name="connsiteY337" fmla="*/ 485552 h 485552"/>
              <a:gd name="connsiteX338" fmla="*/ 131172 w 3056305"/>
              <a:gd name="connsiteY338" fmla="*/ 485552 h 485552"/>
              <a:gd name="connsiteX339" fmla="*/ 99526 w 3056305"/>
              <a:gd name="connsiteY339" fmla="*/ 485552 h 485552"/>
              <a:gd name="connsiteX340" fmla="*/ 51289 w 3056305"/>
              <a:gd name="connsiteY340" fmla="*/ 485552 h 485552"/>
              <a:gd name="connsiteX341" fmla="*/ 0 w 3056305"/>
              <a:gd name="connsiteY341" fmla="*/ 485552 h 485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</a:cxnLst>
            <a:rect l="l" t="t" r="r" b="b"/>
            <a:pathLst>
              <a:path w="3056305" h="485552">
                <a:moveTo>
                  <a:pt x="0" y="0"/>
                </a:moveTo>
                <a:lnTo>
                  <a:pt x="9481" y="0"/>
                </a:lnTo>
                <a:lnTo>
                  <a:pt x="118986" y="0"/>
                </a:lnTo>
                <a:lnTo>
                  <a:pt x="130717" y="0"/>
                </a:lnTo>
                <a:lnTo>
                  <a:pt x="141973" y="0"/>
                </a:lnTo>
                <a:lnTo>
                  <a:pt x="213636" y="0"/>
                </a:lnTo>
                <a:lnTo>
                  <a:pt x="241331" y="0"/>
                </a:lnTo>
                <a:lnTo>
                  <a:pt x="277953" y="0"/>
                </a:lnTo>
                <a:lnTo>
                  <a:pt x="284354" y="0"/>
                </a:lnTo>
                <a:lnTo>
                  <a:pt x="295609" y="0"/>
                </a:lnTo>
                <a:lnTo>
                  <a:pt x="304496" y="0"/>
                </a:lnTo>
                <a:lnTo>
                  <a:pt x="318138" y="0"/>
                </a:lnTo>
                <a:lnTo>
                  <a:pt x="329393" y="0"/>
                </a:lnTo>
                <a:lnTo>
                  <a:pt x="332293" y="0"/>
                </a:lnTo>
                <a:lnTo>
                  <a:pt x="344912" y="0"/>
                </a:lnTo>
                <a:lnTo>
                  <a:pt x="351891" y="0"/>
                </a:lnTo>
                <a:lnTo>
                  <a:pt x="356167" y="0"/>
                </a:lnTo>
                <a:lnTo>
                  <a:pt x="367272" y="0"/>
                </a:lnTo>
                <a:lnTo>
                  <a:pt x="373599" y="0"/>
                </a:lnTo>
                <a:lnTo>
                  <a:pt x="384854" y="0"/>
                </a:lnTo>
                <a:lnTo>
                  <a:pt x="401056" y="0"/>
                </a:lnTo>
                <a:lnTo>
                  <a:pt x="423219" y="0"/>
                </a:lnTo>
                <a:lnTo>
                  <a:pt x="423556" y="0"/>
                </a:lnTo>
                <a:lnTo>
                  <a:pt x="427831" y="0"/>
                </a:lnTo>
                <a:lnTo>
                  <a:pt x="434811" y="0"/>
                </a:lnTo>
                <a:lnTo>
                  <a:pt x="494884" y="0"/>
                </a:lnTo>
                <a:lnTo>
                  <a:pt x="506138" y="0"/>
                </a:lnTo>
                <a:lnTo>
                  <a:pt x="510859" y="0"/>
                </a:lnTo>
                <a:lnTo>
                  <a:pt x="545890" y="0"/>
                </a:lnTo>
                <a:lnTo>
                  <a:pt x="664192" y="0"/>
                </a:lnTo>
                <a:lnTo>
                  <a:pt x="667126" y="0"/>
                </a:lnTo>
                <a:lnTo>
                  <a:pt x="678382" y="0"/>
                </a:lnTo>
                <a:lnTo>
                  <a:pt x="735854" y="0"/>
                </a:lnTo>
                <a:lnTo>
                  <a:pt x="747110" y="0"/>
                </a:lnTo>
                <a:lnTo>
                  <a:pt x="750046" y="0"/>
                </a:lnTo>
                <a:lnTo>
                  <a:pt x="788416" y="0"/>
                </a:lnTo>
                <a:lnTo>
                  <a:pt x="820763" y="0"/>
                </a:lnTo>
                <a:lnTo>
                  <a:pt x="826783" y="0"/>
                </a:lnTo>
                <a:lnTo>
                  <a:pt x="832018" y="0"/>
                </a:lnTo>
                <a:lnTo>
                  <a:pt x="838038" y="0"/>
                </a:lnTo>
                <a:lnTo>
                  <a:pt x="840905" y="0"/>
                </a:lnTo>
                <a:lnTo>
                  <a:pt x="854547" y="0"/>
                </a:lnTo>
                <a:lnTo>
                  <a:pt x="865802" y="0"/>
                </a:lnTo>
                <a:lnTo>
                  <a:pt x="881321" y="0"/>
                </a:lnTo>
                <a:lnTo>
                  <a:pt x="888300" y="0"/>
                </a:lnTo>
                <a:lnTo>
                  <a:pt x="892576" y="0"/>
                </a:lnTo>
                <a:lnTo>
                  <a:pt x="903681" y="0"/>
                </a:lnTo>
                <a:lnTo>
                  <a:pt x="907933" y="0"/>
                </a:lnTo>
                <a:lnTo>
                  <a:pt x="909702" y="0"/>
                </a:lnTo>
                <a:lnTo>
                  <a:pt x="917414" y="0"/>
                </a:lnTo>
                <a:lnTo>
                  <a:pt x="937465" y="0"/>
                </a:lnTo>
                <a:lnTo>
                  <a:pt x="959965" y="0"/>
                </a:lnTo>
                <a:lnTo>
                  <a:pt x="964240" y="0"/>
                </a:lnTo>
                <a:lnTo>
                  <a:pt x="971220" y="0"/>
                </a:lnTo>
                <a:lnTo>
                  <a:pt x="989164" y="0"/>
                </a:lnTo>
                <a:lnTo>
                  <a:pt x="1000420" y="0"/>
                </a:lnTo>
                <a:lnTo>
                  <a:pt x="1026919" y="0"/>
                </a:lnTo>
                <a:lnTo>
                  <a:pt x="1038650" y="0"/>
                </a:lnTo>
                <a:lnTo>
                  <a:pt x="1047268" y="0"/>
                </a:lnTo>
                <a:lnTo>
                  <a:pt x="1049906" y="0"/>
                </a:lnTo>
                <a:lnTo>
                  <a:pt x="1073809" y="0"/>
                </a:lnTo>
                <a:lnTo>
                  <a:pt x="1081944" y="0"/>
                </a:lnTo>
                <a:lnTo>
                  <a:pt x="1121569" y="0"/>
                </a:lnTo>
                <a:lnTo>
                  <a:pt x="1136587" y="0"/>
                </a:lnTo>
                <a:lnTo>
                  <a:pt x="1149264" y="0"/>
                </a:lnTo>
                <a:lnTo>
                  <a:pt x="1185886" y="0"/>
                </a:lnTo>
                <a:lnTo>
                  <a:pt x="1192287" y="0"/>
                </a:lnTo>
                <a:lnTo>
                  <a:pt x="1200601" y="0"/>
                </a:lnTo>
                <a:lnTo>
                  <a:pt x="1203542" y="0"/>
                </a:lnTo>
                <a:lnTo>
                  <a:pt x="1212429" y="0"/>
                </a:lnTo>
                <a:lnTo>
                  <a:pt x="1226071" y="0"/>
                </a:lnTo>
                <a:lnTo>
                  <a:pt x="1237326" y="0"/>
                </a:lnTo>
                <a:lnTo>
                  <a:pt x="1240226" y="0"/>
                </a:lnTo>
                <a:lnTo>
                  <a:pt x="1252845" y="0"/>
                </a:lnTo>
                <a:lnTo>
                  <a:pt x="1259824" y="0"/>
                </a:lnTo>
                <a:lnTo>
                  <a:pt x="1264100" y="0"/>
                </a:lnTo>
                <a:lnTo>
                  <a:pt x="1269364" y="0"/>
                </a:lnTo>
                <a:lnTo>
                  <a:pt x="1272263" y="0"/>
                </a:lnTo>
                <a:lnTo>
                  <a:pt x="1275205" y="0"/>
                </a:lnTo>
                <a:lnTo>
                  <a:pt x="1281532" y="0"/>
                </a:lnTo>
                <a:lnTo>
                  <a:pt x="1283519" y="0"/>
                </a:lnTo>
                <a:lnTo>
                  <a:pt x="1291864" y="0"/>
                </a:lnTo>
                <a:lnTo>
                  <a:pt x="1292787" y="0"/>
                </a:lnTo>
                <a:lnTo>
                  <a:pt x="1296139" y="0"/>
                </a:lnTo>
                <a:lnTo>
                  <a:pt x="1303119" y="0"/>
                </a:lnTo>
                <a:lnTo>
                  <a:pt x="1308989" y="0"/>
                </a:lnTo>
                <a:lnTo>
                  <a:pt x="1324825" y="0"/>
                </a:lnTo>
                <a:lnTo>
                  <a:pt x="1331152" y="0"/>
                </a:lnTo>
                <a:lnTo>
                  <a:pt x="1331489" y="0"/>
                </a:lnTo>
                <a:lnTo>
                  <a:pt x="1335764" y="0"/>
                </a:lnTo>
                <a:lnTo>
                  <a:pt x="1342744" y="0"/>
                </a:lnTo>
                <a:lnTo>
                  <a:pt x="1363192" y="0"/>
                </a:lnTo>
                <a:lnTo>
                  <a:pt x="1374446" y="0"/>
                </a:lnTo>
                <a:lnTo>
                  <a:pt x="1374784" y="0"/>
                </a:lnTo>
                <a:lnTo>
                  <a:pt x="1402817" y="0"/>
                </a:lnTo>
                <a:lnTo>
                  <a:pt x="1414071" y="0"/>
                </a:lnTo>
                <a:lnTo>
                  <a:pt x="1414208" y="0"/>
                </a:lnTo>
                <a:lnTo>
                  <a:pt x="1418792" y="0"/>
                </a:lnTo>
                <a:lnTo>
                  <a:pt x="1425464" y="0"/>
                </a:lnTo>
                <a:lnTo>
                  <a:pt x="1446111" y="0"/>
                </a:lnTo>
                <a:lnTo>
                  <a:pt x="1450830" y="0"/>
                </a:lnTo>
                <a:lnTo>
                  <a:pt x="1453823" y="0"/>
                </a:lnTo>
                <a:lnTo>
                  <a:pt x="1462085" y="0"/>
                </a:lnTo>
                <a:lnTo>
                  <a:pt x="1525573" y="0"/>
                </a:lnTo>
                <a:lnTo>
                  <a:pt x="1536829" y="0"/>
                </a:lnTo>
                <a:lnTo>
                  <a:pt x="1557731" y="0"/>
                </a:lnTo>
                <a:lnTo>
                  <a:pt x="1572125" y="0"/>
                </a:lnTo>
                <a:lnTo>
                  <a:pt x="1575059" y="0"/>
                </a:lnTo>
                <a:lnTo>
                  <a:pt x="1586315" y="0"/>
                </a:lnTo>
                <a:lnTo>
                  <a:pt x="1610218" y="0"/>
                </a:lnTo>
                <a:lnTo>
                  <a:pt x="1618354" y="0"/>
                </a:lnTo>
                <a:lnTo>
                  <a:pt x="1643787" y="0"/>
                </a:lnTo>
                <a:lnTo>
                  <a:pt x="1655043" y="0"/>
                </a:lnTo>
                <a:lnTo>
                  <a:pt x="1657979" y="0"/>
                </a:lnTo>
                <a:lnTo>
                  <a:pt x="1672996" y="0"/>
                </a:lnTo>
                <a:lnTo>
                  <a:pt x="1679016" y="0"/>
                </a:lnTo>
                <a:lnTo>
                  <a:pt x="1696349" y="0"/>
                </a:lnTo>
                <a:lnTo>
                  <a:pt x="1718768" y="0"/>
                </a:lnTo>
                <a:lnTo>
                  <a:pt x="1728696" y="0"/>
                </a:lnTo>
                <a:lnTo>
                  <a:pt x="1734716" y="0"/>
                </a:lnTo>
                <a:lnTo>
                  <a:pt x="1739951" y="0"/>
                </a:lnTo>
                <a:lnTo>
                  <a:pt x="1745971" y="0"/>
                </a:lnTo>
                <a:lnTo>
                  <a:pt x="1748838" y="0"/>
                </a:lnTo>
                <a:lnTo>
                  <a:pt x="1762480" y="0"/>
                </a:lnTo>
                <a:lnTo>
                  <a:pt x="1773735" y="0"/>
                </a:lnTo>
                <a:lnTo>
                  <a:pt x="1789254" y="0"/>
                </a:lnTo>
                <a:lnTo>
                  <a:pt x="1796233" y="0"/>
                </a:lnTo>
                <a:lnTo>
                  <a:pt x="1800509" y="0"/>
                </a:lnTo>
                <a:lnTo>
                  <a:pt x="1805774" y="0"/>
                </a:lnTo>
                <a:lnTo>
                  <a:pt x="1811614" y="0"/>
                </a:lnTo>
                <a:lnTo>
                  <a:pt x="1817635" y="0"/>
                </a:lnTo>
                <a:lnTo>
                  <a:pt x="1828273" y="0"/>
                </a:lnTo>
                <a:lnTo>
                  <a:pt x="1832548" y="0"/>
                </a:lnTo>
                <a:lnTo>
                  <a:pt x="1839528" y="0"/>
                </a:lnTo>
                <a:lnTo>
                  <a:pt x="1845398" y="0"/>
                </a:lnTo>
                <a:lnTo>
                  <a:pt x="1851260" y="0"/>
                </a:lnTo>
                <a:lnTo>
                  <a:pt x="1867898" y="0"/>
                </a:lnTo>
                <a:lnTo>
                  <a:pt x="1872173" y="0"/>
                </a:lnTo>
                <a:lnTo>
                  <a:pt x="1879153" y="0"/>
                </a:lnTo>
                <a:lnTo>
                  <a:pt x="1897097" y="0"/>
                </a:lnTo>
                <a:lnTo>
                  <a:pt x="1908353" y="0"/>
                </a:lnTo>
                <a:lnTo>
                  <a:pt x="1911193" y="0"/>
                </a:lnTo>
                <a:lnTo>
                  <a:pt x="1922923" y="0"/>
                </a:lnTo>
                <a:lnTo>
                  <a:pt x="1934178" y="0"/>
                </a:lnTo>
                <a:lnTo>
                  <a:pt x="1940392" y="0"/>
                </a:lnTo>
                <a:lnTo>
                  <a:pt x="1950618" y="0"/>
                </a:lnTo>
                <a:lnTo>
                  <a:pt x="1955201" y="0"/>
                </a:lnTo>
                <a:lnTo>
                  <a:pt x="1961872" y="0"/>
                </a:lnTo>
                <a:lnTo>
                  <a:pt x="1981742" y="0"/>
                </a:lnTo>
                <a:lnTo>
                  <a:pt x="1987239" y="0"/>
                </a:lnTo>
                <a:lnTo>
                  <a:pt x="1989877" y="0"/>
                </a:lnTo>
                <a:lnTo>
                  <a:pt x="1998494" y="0"/>
                </a:lnTo>
                <a:lnTo>
                  <a:pt x="2004895" y="0"/>
                </a:lnTo>
                <a:lnTo>
                  <a:pt x="2013782" y="0"/>
                </a:lnTo>
                <a:lnTo>
                  <a:pt x="2025037" y="0"/>
                </a:lnTo>
                <a:lnTo>
                  <a:pt x="2038680" y="0"/>
                </a:lnTo>
                <a:lnTo>
                  <a:pt x="2044520" y="0"/>
                </a:lnTo>
                <a:lnTo>
                  <a:pt x="2065454" y="0"/>
                </a:lnTo>
                <a:lnTo>
                  <a:pt x="2076559" y="0"/>
                </a:lnTo>
                <a:lnTo>
                  <a:pt x="2087814" y="0"/>
                </a:lnTo>
                <a:lnTo>
                  <a:pt x="2094140" y="0"/>
                </a:lnTo>
                <a:lnTo>
                  <a:pt x="2108534" y="0"/>
                </a:lnTo>
                <a:lnTo>
                  <a:pt x="2110343" y="0"/>
                </a:lnTo>
                <a:lnTo>
                  <a:pt x="2121598" y="0"/>
                </a:lnTo>
                <a:lnTo>
                  <a:pt x="2137117" y="0"/>
                </a:lnTo>
                <a:lnTo>
                  <a:pt x="2144097" y="0"/>
                </a:lnTo>
                <a:lnTo>
                  <a:pt x="2148372" y="0"/>
                </a:lnTo>
                <a:lnTo>
                  <a:pt x="2177297" y="0"/>
                </a:lnTo>
                <a:lnTo>
                  <a:pt x="2180196" y="0"/>
                </a:lnTo>
                <a:lnTo>
                  <a:pt x="2191452" y="0"/>
                </a:lnTo>
                <a:lnTo>
                  <a:pt x="2199797" y="0"/>
                </a:lnTo>
                <a:lnTo>
                  <a:pt x="2204072" y="0"/>
                </a:lnTo>
                <a:lnTo>
                  <a:pt x="2211052" y="0"/>
                </a:lnTo>
                <a:lnTo>
                  <a:pt x="2232758" y="0"/>
                </a:lnTo>
                <a:lnTo>
                  <a:pt x="2271125" y="0"/>
                </a:lnTo>
                <a:lnTo>
                  <a:pt x="2282379" y="0"/>
                </a:lnTo>
                <a:lnTo>
                  <a:pt x="2282717" y="0"/>
                </a:lnTo>
                <a:lnTo>
                  <a:pt x="2322141" y="0"/>
                </a:lnTo>
                <a:lnTo>
                  <a:pt x="2333397" y="0"/>
                </a:lnTo>
                <a:lnTo>
                  <a:pt x="2354044" y="0"/>
                </a:lnTo>
                <a:lnTo>
                  <a:pt x="2358763" y="0"/>
                </a:lnTo>
                <a:lnTo>
                  <a:pt x="2370018" y="0"/>
                </a:lnTo>
                <a:lnTo>
                  <a:pt x="2433506" y="0"/>
                </a:lnTo>
                <a:lnTo>
                  <a:pt x="2444762" y="0"/>
                </a:lnTo>
                <a:lnTo>
                  <a:pt x="2465664" y="0"/>
                </a:lnTo>
                <a:lnTo>
                  <a:pt x="2518151" y="0"/>
                </a:lnTo>
                <a:lnTo>
                  <a:pt x="2526287" y="0"/>
                </a:lnTo>
                <a:lnTo>
                  <a:pt x="2580929" y="0"/>
                </a:lnTo>
                <a:lnTo>
                  <a:pt x="2586949" y="0"/>
                </a:lnTo>
                <a:lnTo>
                  <a:pt x="2626701" y="0"/>
                </a:lnTo>
                <a:lnTo>
                  <a:pt x="2713707" y="0"/>
                </a:lnTo>
                <a:lnTo>
                  <a:pt x="2736206" y="0"/>
                </a:lnTo>
                <a:lnTo>
                  <a:pt x="2740481" y="0"/>
                </a:lnTo>
                <a:lnTo>
                  <a:pt x="2747461" y="0"/>
                </a:lnTo>
                <a:lnTo>
                  <a:pt x="2759193" y="0"/>
                </a:lnTo>
                <a:lnTo>
                  <a:pt x="2819126" y="0"/>
                </a:lnTo>
                <a:lnTo>
                  <a:pt x="2830856" y="0"/>
                </a:lnTo>
                <a:lnTo>
                  <a:pt x="2842111" y="0"/>
                </a:lnTo>
                <a:lnTo>
                  <a:pt x="2848325" y="0"/>
                </a:lnTo>
                <a:lnTo>
                  <a:pt x="2858551" y="0"/>
                </a:lnTo>
                <a:lnTo>
                  <a:pt x="2869805" y="0"/>
                </a:lnTo>
                <a:lnTo>
                  <a:pt x="2895172" y="0"/>
                </a:lnTo>
                <a:lnTo>
                  <a:pt x="2906427" y="0"/>
                </a:lnTo>
                <a:lnTo>
                  <a:pt x="2912828" y="0"/>
                </a:lnTo>
                <a:lnTo>
                  <a:pt x="2921715" y="0"/>
                </a:lnTo>
                <a:lnTo>
                  <a:pt x="2932970" y="0"/>
                </a:lnTo>
                <a:lnTo>
                  <a:pt x="2946613" y="0"/>
                </a:lnTo>
                <a:lnTo>
                  <a:pt x="2973387" y="0"/>
                </a:lnTo>
                <a:lnTo>
                  <a:pt x="2984492" y="0"/>
                </a:lnTo>
                <a:lnTo>
                  <a:pt x="2995747" y="0"/>
                </a:lnTo>
                <a:lnTo>
                  <a:pt x="3002073" y="0"/>
                </a:lnTo>
                <a:lnTo>
                  <a:pt x="3018276" y="0"/>
                </a:lnTo>
                <a:lnTo>
                  <a:pt x="3029531" y="0"/>
                </a:lnTo>
                <a:lnTo>
                  <a:pt x="3045050" y="0"/>
                </a:lnTo>
                <a:lnTo>
                  <a:pt x="3052030" y="0"/>
                </a:lnTo>
                <a:lnTo>
                  <a:pt x="3056305" y="0"/>
                </a:lnTo>
                <a:cubicBezTo>
                  <a:pt x="3027701" y="37351"/>
                  <a:pt x="3027701" y="37351"/>
                  <a:pt x="3027701" y="37351"/>
                </a:cubicBezTo>
                <a:cubicBezTo>
                  <a:pt x="2954147" y="130726"/>
                  <a:pt x="2915329" y="226435"/>
                  <a:pt x="2856077" y="326814"/>
                </a:cubicBezTo>
                <a:cubicBezTo>
                  <a:pt x="2804998" y="413188"/>
                  <a:pt x="2684453" y="485552"/>
                  <a:pt x="2570037" y="485552"/>
                </a:cubicBezTo>
                <a:lnTo>
                  <a:pt x="2558782" y="485552"/>
                </a:lnTo>
                <a:lnTo>
                  <a:pt x="2529255" y="485552"/>
                </a:lnTo>
                <a:lnTo>
                  <a:pt x="2518000" y="485552"/>
                </a:lnTo>
                <a:lnTo>
                  <a:pt x="2494539" y="485552"/>
                </a:lnTo>
                <a:lnTo>
                  <a:pt x="2490994" y="485552"/>
                </a:lnTo>
                <a:lnTo>
                  <a:pt x="2487119" y="485552"/>
                </a:lnTo>
                <a:lnTo>
                  <a:pt x="2482248" y="485552"/>
                </a:lnTo>
                <a:lnTo>
                  <a:pt x="2419329" y="485552"/>
                </a:lnTo>
                <a:lnTo>
                  <a:pt x="2408074" y="485552"/>
                </a:lnTo>
                <a:lnTo>
                  <a:pt x="2306156" y="485552"/>
                </a:lnTo>
                <a:lnTo>
                  <a:pt x="2294903" y="485552"/>
                </a:lnTo>
                <a:lnTo>
                  <a:pt x="2261632" y="485552"/>
                </a:lnTo>
                <a:lnTo>
                  <a:pt x="2254213" y="485552"/>
                </a:lnTo>
                <a:lnTo>
                  <a:pt x="2223238" y="485552"/>
                </a:lnTo>
                <a:lnTo>
                  <a:pt x="2191593" y="485552"/>
                </a:lnTo>
                <a:lnTo>
                  <a:pt x="2189970" y="485552"/>
                </a:lnTo>
                <a:lnTo>
                  <a:pt x="2180337" y="485552"/>
                </a:lnTo>
                <a:lnTo>
                  <a:pt x="2178714" y="485552"/>
                </a:lnTo>
                <a:lnTo>
                  <a:pt x="2143356" y="485552"/>
                </a:lnTo>
                <a:lnTo>
                  <a:pt x="2132099" y="485552"/>
                </a:lnTo>
                <a:lnTo>
                  <a:pt x="2114436" y="485552"/>
                </a:lnTo>
                <a:lnTo>
                  <a:pt x="2087430" y="485552"/>
                </a:lnTo>
                <a:lnTo>
                  <a:pt x="2080787" y="485552"/>
                </a:lnTo>
                <a:lnTo>
                  <a:pt x="2076175" y="485552"/>
                </a:lnTo>
                <a:lnTo>
                  <a:pt x="2060437" y="485552"/>
                </a:lnTo>
                <a:lnTo>
                  <a:pt x="2004512" y="485552"/>
                </a:lnTo>
                <a:lnTo>
                  <a:pt x="1945839" y="485552"/>
                </a:lnTo>
                <a:lnTo>
                  <a:pt x="1891339" y="485552"/>
                </a:lnTo>
                <a:lnTo>
                  <a:pt x="1776775" y="485552"/>
                </a:lnTo>
                <a:lnTo>
                  <a:pt x="1760072" y="485552"/>
                </a:lnTo>
                <a:lnTo>
                  <a:pt x="1728537" y="485552"/>
                </a:lnTo>
                <a:lnTo>
                  <a:pt x="1725223" y="485552"/>
                </a:lnTo>
                <a:lnTo>
                  <a:pt x="1717803" y="485552"/>
                </a:lnTo>
                <a:lnTo>
                  <a:pt x="1712933" y="485552"/>
                </a:lnTo>
                <a:lnTo>
                  <a:pt x="1662104" y="485552"/>
                </a:lnTo>
                <a:lnTo>
                  <a:pt x="1653561" y="485552"/>
                </a:lnTo>
                <a:lnTo>
                  <a:pt x="1650849" y="485552"/>
                </a:lnTo>
                <a:lnTo>
                  <a:pt x="1642305" y="485552"/>
                </a:lnTo>
                <a:lnTo>
                  <a:pt x="1621322" y="485552"/>
                </a:lnTo>
                <a:lnTo>
                  <a:pt x="1610067" y="485552"/>
                </a:lnTo>
                <a:lnTo>
                  <a:pt x="1586606" y="485552"/>
                </a:lnTo>
                <a:lnTo>
                  <a:pt x="1583061" y="485552"/>
                </a:lnTo>
                <a:lnTo>
                  <a:pt x="1579186" y="485552"/>
                </a:lnTo>
                <a:lnTo>
                  <a:pt x="1578027" y="485552"/>
                </a:lnTo>
                <a:lnTo>
                  <a:pt x="1574315" y="485552"/>
                </a:lnTo>
                <a:lnTo>
                  <a:pt x="1551021" y="485552"/>
                </a:lnTo>
                <a:lnTo>
                  <a:pt x="1539766" y="485552"/>
                </a:lnTo>
                <a:lnTo>
                  <a:pt x="1511396" y="485552"/>
                </a:lnTo>
                <a:lnTo>
                  <a:pt x="1500141" y="485552"/>
                </a:lnTo>
                <a:lnTo>
                  <a:pt x="1468103" y="485552"/>
                </a:lnTo>
                <a:lnTo>
                  <a:pt x="1437013" y="485552"/>
                </a:lnTo>
                <a:lnTo>
                  <a:pt x="1425759" y="485552"/>
                </a:lnTo>
                <a:lnTo>
                  <a:pt x="1398223" y="485552"/>
                </a:lnTo>
                <a:lnTo>
                  <a:pt x="1386970" y="485552"/>
                </a:lnTo>
                <a:lnTo>
                  <a:pt x="1385905" y="485552"/>
                </a:lnTo>
                <a:lnTo>
                  <a:pt x="1354930" y="485552"/>
                </a:lnTo>
                <a:lnTo>
                  <a:pt x="1353699" y="485552"/>
                </a:lnTo>
                <a:lnTo>
                  <a:pt x="1346280" y="485552"/>
                </a:lnTo>
                <a:lnTo>
                  <a:pt x="1345122" y="485552"/>
                </a:lnTo>
                <a:lnTo>
                  <a:pt x="1321662" y="485552"/>
                </a:lnTo>
                <a:lnTo>
                  <a:pt x="1315305" y="485552"/>
                </a:lnTo>
                <a:lnTo>
                  <a:pt x="1314241" y="485552"/>
                </a:lnTo>
                <a:lnTo>
                  <a:pt x="1310406" y="485552"/>
                </a:lnTo>
                <a:lnTo>
                  <a:pt x="1302986" y="485552"/>
                </a:lnTo>
                <a:lnTo>
                  <a:pt x="1283660" y="485552"/>
                </a:lnTo>
                <a:lnTo>
                  <a:pt x="1282037" y="485552"/>
                </a:lnTo>
                <a:lnTo>
                  <a:pt x="1272404" y="485552"/>
                </a:lnTo>
                <a:lnTo>
                  <a:pt x="1270781" y="485552"/>
                </a:lnTo>
                <a:lnTo>
                  <a:pt x="1240365" y="485552"/>
                </a:lnTo>
                <a:lnTo>
                  <a:pt x="1238743" y="485552"/>
                </a:lnTo>
                <a:lnTo>
                  <a:pt x="1235423" y="485552"/>
                </a:lnTo>
                <a:lnTo>
                  <a:pt x="1235197" y="485552"/>
                </a:lnTo>
                <a:lnTo>
                  <a:pt x="1224166" y="485552"/>
                </a:lnTo>
                <a:lnTo>
                  <a:pt x="1223663" y="485552"/>
                </a:lnTo>
                <a:lnTo>
                  <a:pt x="1206503" y="485552"/>
                </a:lnTo>
                <a:lnTo>
                  <a:pt x="1192128" y="485552"/>
                </a:lnTo>
                <a:lnTo>
                  <a:pt x="1179497" y="485552"/>
                </a:lnTo>
                <a:lnTo>
                  <a:pt x="1176524" y="485552"/>
                </a:lnTo>
                <a:lnTo>
                  <a:pt x="1172854" y="485552"/>
                </a:lnTo>
                <a:lnTo>
                  <a:pt x="1168242" y="485552"/>
                </a:lnTo>
                <a:lnTo>
                  <a:pt x="1152504" y="485552"/>
                </a:lnTo>
                <a:lnTo>
                  <a:pt x="1122025" y="485552"/>
                </a:lnTo>
                <a:lnTo>
                  <a:pt x="1096579" y="485552"/>
                </a:lnTo>
                <a:lnTo>
                  <a:pt x="1050360" y="485552"/>
                </a:lnTo>
                <a:lnTo>
                  <a:pt x="1039105" y="485552"/>
                </a:lnTo>
                <a:lnTo>
                  <a:pt x="1037906" y="485552"/>
                </a:lnTo>
                <a:lnTo>
                  <a:pt x="1007459" y="485552"/>
                </a:lnTo>
                <a:lnTo>
                  <a:pt x="983406" y="485552"/>
                </a:lnTo>
                <a:lnTo>
                  <a:pt x="959222" y="485552"/>
                </a:lnTo>
                <a:lnTo>
                  <a:pt x="907933" y="485552"/>
                </a:lnTo>
                <a:lnTo>
                  <a:pt x="868842" y="485552"/>
                </a:lnTo>
                <a:lnTo>
                  <a:pt x="852139" y="485552"/>
                </a:lnTo>
                <a:lnTo>
                  <a:pt x="820604" y="485552"/>
                </a:lnTo>
                <a:lnTo>
                  <a:pt x="817290" y="485552"/>
                </a:lnTo>
                <a:lnTo>
                  <a:pt x="809870" y="485552"/>
                </a:lnTo>
                <a:lnTo>
                  <a:pt x="805000" y="485552"/>
                </a:lnTo>
                <a:lnTo>
                  <a:pt x="745628" y="485552"/>
                </a:lnTo>
                <a:lnTo>
                  <a:pt x="734372" y="485552"/>
                </a:lnTo>
                <a:lnTo>
                  <a:pt x="670094" y="485552"/>
                </a:lnTo>
                <a:lnTo>
                  <a:pt x="643088" y="485552"/>
                </a:lnTo>
                <a:lnTo>
                  <a:pt x="631833" y="485552"/>
                </a:lnTo>
                <a:lnTo>
                  <a:pt x="560170" y="485552"/>
                </a:lnTo>
                <a:lnTo>
                  <a:pt x="529080" y="485552"/>
                </a:lnTo>
                <a:lnTo>
                  <a:pt x="517826" y="485552"/>
                </a:lnTo>
                <a:lnTo>
                  <a:pt x="477972" y="485552"/>
                </a:lnTo>
                <a:lnTo>
                  <a:pt x="446997" y="485552"/>
                </a:lnTo>
                <a:lnTo>
                  <a:pt x="437189" y="485552"/>
                </a:lnTo>
                <a:lnTo>
                  <a:pt x="413729" y="485552"/>
                </a:lnTo>
                <a:lnTo>
                  <a:pt x="406308" y="485552"/>
                </a:lnTo>
                <a:lnTo>
                  <a:pt x="402473" y="485552"/>
                </a:lnTo>
                <a:lnTo>
                  <a:pt x="395053" y="485552"/>
                </a:lnTo>
                <a:lnTo>
                  <a:pt x="332432" y="485552"/>
                </a:lnTo>
                <a:lnTo>
                  <a:pt x="330810" y="485552"/>
                </a:lnTo>
                <a:lnTo>
                  <a:pt x="327264" y="485552"/>
                </a:lnTo>
                <a:lnTo>
                  <a:pt x="315730" y="485552"/>
                </a:lnTo>
                <a:lnTo>
                  <a:pt x="284195" y="485552"/>
                </a:lnTo>
                <a:lnTo>
                  <a:pt x="268591" y="485552"/>
                </a:lnTo>
                <a:lnTo>
                  <a:pt x="214092" y="485552"/>
                </a:lnTo>
                <a:lnTo>
                  <a:pt x="142427" y="485552"/>
                </a:lnTo>
                <a:lnTo>
                  <a:pt x="131172" y="485552"/>
                </a:lnTo>
                <a:lnTo>
                  <a:pt x="99526" y="485552"/>
                </a:lnTo>
                <a:lnTo>
                  <a:pt x="51289" y="485552"/>
                </a:lnTo>
                <a:lnTo>
                  <a:pt x="0" y="485552"/>
                </a:lnTo>
                <a:close/>
              </a:path>
            </a:pathLst>
          </a:custGeom>
          <a:solidFill>
            <a:srgbClr val="5026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defTabSz="609585"/>
            <a:r>
              <a:rPr lang="zh-CN" altLang="en-US" sz="16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普拉曲沙国内外权威指南推荐</a:t>
            </a:r>
          </a:p>
        </p:txBody>
      </p:sp>
      <p:sp>
        <p:nvSpPr>
          <p:cNvPr id="8" name="标题 2">
            <a:extLst>
              <a:ext uri="{FF2B5EF4-FFF2-40B4-BE49-F238E27FC236}">
                <a16:creationId xmlns:a16="http://schemas.microsoft.com/office/drawing/2014/main" id="{3F5C64A7-9C67-3F28-0E09-BFE93FDC5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572" y="501322"/>
            <a:ext cx="10728260" cy="937260"/>
          </a:xfrm>
        </p:spPr>
        <p:txBody>
          <a:bodyPr vert="horz" anchor="t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普拉曲沙注射液获得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国内外权威指南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级推荐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7B9D4E49-9D4C-6809-C065-1C4E985CA942}"/>
              </a:ext>
            </a:extLst>
          </p:cNvPr>
          <p:cNvSpPr txBox="1"/>
          <p:nvPr/>
        </p:nvSpPr>
        <p:spPr>
          <a:xfrm>
            <a:off x="6030702" y="2220049"/>
            <a:ext cx="5462388" cy="3932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该研究是一项在中国复发或难治性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PTCL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患者中评价普拉曲沙有效性和 安全性的单臂、多中心的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III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期临床试验。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按照独立中心审核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IWC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法评估，有效性分析人群（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n=71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）的</a:t>
            </a:r>
            <a:r>
              <a:rPr lang="zh-CN" altLang="en-US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客观缓解率为 </a:t>
            </a:r>
            <a:r>
              <a:rPr lang="en-US" altLang="zh-CN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52.1%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37/71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例受试者，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95% CI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39.9-64.1%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），</a:t>
            </a:r>
            <a:r>
              <a:rPr lang="zh-CN" altLang="en-US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达到主要研究终点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。缓解者中，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31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名（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83.8%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）患者在第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个治疗周期内出现了缓解。</a:t>
            </a:r>
            <a:r>
              <a:rPr lang="zh-CN" altLang="en-US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第一次缓解的中位时间为</a:t>
            </a:r>
            <a:r>
              <a:rPr lang="en-US" altLang="zh-CN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1.48</a:t>
            </a:r>
            <a:r>
              <a:rPr lang="zh-CN" altLang="en-US" sz="1400" b="1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（范围为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1.28-8.02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月）。缓解持续时间（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DOR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）中位值为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8.67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个月（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95% CI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3.32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14.13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），中位无进展生存时间（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PFS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）为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4.76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个月（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95% CI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3.06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8.05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），中位生存时间（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OS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）为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个月（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95% CI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10.35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NA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），范围为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0.72-21.42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个月；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OS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达到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个月的概率为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57.3%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95% CI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43.5%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68.9%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）。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4F123C92-0461-5ACE-0ABD-4E90A7647C70}"/>
              </a:ext>
            </a:extLst>
          </p:cNvPr>
          <p:cNvSpPr txBox="1"/>
          <p:nvPr/>
        </p:nvSpPr>
        <p:spPr>
          <a:xfrm>
            <a:off x="6095999" y="1362713"/>
            <a:ext cx="5268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国家药品审评中心出具的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技术审评报告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中关于本药品有效性的描述</a:t>
            </a:r>
          </a:p>
        </p:txBody>
      </p:sp>
    </p:spTree>
    <p:extLst>
      <p:ext uri="{BB962C8B-B14F-4D97-AF65-F5344CB8AC3E}">
        <p14:creationId xmlns:p14="http://schemas.microsoft.com/office/powerpoint/2010/main" val="398160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2D60C6D6-92A0-E981-B34E-449FC8411C8E}"/>
              </a:ext>
            </a:extLst>
          </p:cNvPr>
          <p:cNvSpPr/>
          <p:nvPr/>
        </p:nvSpPr>
        <p:spPr>
          <a:xfrm>
            <a:off x="0" y="0"/>
            <a:ext cx="2051958" cy="491456"/>
          </a:xfrm>
          <a:prstGeom prst="roundRect">
            <a:avLst>
              <a:gd name="adj" fmla="val 0"/>
            </a:avLst>
          </a:pr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BCD2DC1-1BB8-1B91-AD25-6F83E82B3889}"/>
              </a:ext>
            </a:extLst>
          </p:cNvPr>
          <p:cNvSpPr txBox="1"/>
          <p:nvPr/>
        </p:nvSpPr>
        <p:spPr>
          <a:xfrm>
            <a:off x="321128" y="628007"/>
            <a:ext cx="11549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普拉曲沙为</a:t>
            </a:r>
            <a:r>
              <a:rPr kumimoji="0" lang="zh-CN" altLang="en-US" sz="2400" b="1" i="0" u="none" strike="noStrike" cap="none" spc="0" normalizeH="0" baseline="0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全球首个</a:t>
            </a: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获批，国内外指南</a:t>
            </a:r>
            <a:r>
              <a:rPr kumimoji="0" lang="en-US" altLang="zh-CN" sz="2400" b="1" i="0" u="none" strike="noStrike" cap="none" spc="0" normalizeH="0" baseline="0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kumimoji="0" lang="zh-CN" altLang="en-US" sz="2400" b="1" i="0" u="none" strike="noStrike" cap="none" spc="0" normalizeH="0" baseline="0" dirty="0">
                <a:solidFill>
                  <a:srgbClr val="5427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级</a:t>
            </a: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推荐，用于治疗复发性或难治性外周</a:t>
            </a:r>
            <a:r>
              <a:rPr kumimoji="0" lang="en-US" altLang="zh-CN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细胞淋巴瘤 </a:t>
            </a:r>
            <a:r>
              <a:rPr kumimoji="0" lang="en-US" altLang="zh-CN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(PTCL) </a:t>
            </a:r>
            <a:r>
              <a:rPr kumimoji="0" lang="zh-CN" altLang="en-US" sz="2400" b="1" i="0" u="none" strike="noStrike" cap="none" spc="0" normalizeH="0" baseline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的药物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Text Box 33">
            <a:extLst>
              <a:ext uri="{FF2B5EF4-FFF2-40B4-BE49-F238E27FC236}">
                <a16:creationId xmlns:a16="http://schemas.microsoft.com/office/drawing/2014/main" id="{E7E01F67-3661-AA82-ABA1-B62F6B4EE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54021"/>
            <a:ext cx="9652001" cy="569387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wrap="square" lIns="182880" bIns="91440" anchor="b">
            <a:spAutoFit/>
          </a:bodyPr>
          <a:lstStyle/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228600" algn="l"/>
              </a:tabLst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1.Sirotnak FM, et al. Cancer Chemother</a:t>
            </a:r>
            <a:r>
              <a:rPr kumimoji="0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 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Pharmacol</a:t>
            </a:r>
            <a:r>
              <a:rPr kumimoji="0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 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1998;42(4):313-318.</a:t>
            </a: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228600" algn="l"/>
              </a:tabLst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2.Krug LM, et al. </a:t>
            </a:r>
            <a:r>
              <a:rPr kumimoji="0" lang="fr-FR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Clin Cancer Res 2000;6:3493-3498.</a:t>
            </a: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228600" algn="l"/>
              </a:tabLst>
              <a:defRPr/>
            </a:pPr>
            <a:r>
              <a:rPr kumimoji="0" lang="fr-FR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3.Wang ES, et al.Leuk Lymphoma 2003;44:1027-1035.</a:t>
            </a: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228600" algn="l"/>
              </a:tabLst>
              <a:defRPr/>
            </a:pPr>
            <a:r>
              <a:rPr kumimoji="0" lang="fr-FR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4.Tedeschi PM, et al. Cancer Chemother</a:t>
            </a:r>
            <a:r>
              <a:rPr kumimoji="0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 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Pharmacol 2014;74(5):1029-32</a:t>
            </a:r>
            <a:endParaRPr kumimoji="0" lang="zh-CN" altLang="en-US" sz="7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7" name="圆角矩形 16">
            <a:extLst>
              <a:ext uri="{FF2B5EF4-FFF2-40B4-BE49-F238E27FC236}">
                <a16:creationId xmlns:a16="http://schemas.microsoft.com/office/drawing/2014/main" id="{B73DD6B4-E2E1-DBE2-25CA-80F5A5558A90}"/>
              </a:ext>
            </a:extLst>
          </p:cNvPr>
          <p:cNvSpPr/>
          <p:nvPr/>
        </p:nvSpPr>
        <p:spPr>
          <a:xfrm>
            <a:off x="523785" y="1733577"/>
            <a:ext cx="10465863" cy="1118554"/>
          </a:xfrm>
          <a:prstGeom prst="roundRect">
            <a:avLst>
              <a:gd name="adj" fmla="val 7353"/>
            </a:avLst>
          </a:prstGeom>
          <a:noFill/>
          <a:ln>
            <a:solidFill>
              <a:srgbClr val="5427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156082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" name="圆角矩形 16">
            <a:extLst>
              <a:ext uri="{FF2B5EF4-FFF2-40B4-BE49-F238E27FC236}">
                <a16:creationId xmlns:a16="http://schemas.microsoft.com/office/drawing/2014/main" id="{73FBC496-E543-3D3D-5B06-BD4F446F83C5}"/>
              </a:ext>
            </a:extLst>
          </p:cNvPr>
          <p:cNvSpPr/>
          <p:nvPr/>
        </p:nvSpPr>
        <p:spPr>
          <a:xfrm>
            <a:off x="579855" y="5057581"/>
            <a:ext cx="10404483" cy="1041000"/>
          </a:xfrm>
          <a:prstGeom prst="roundRect">
            <a:avLst>
              <a:gd name="adj" fmla="val 7353"/>
            </a:avLst>
          </a:prstGeom>
          <a:noFill/>
          <a:ln>
            <a:solidFill>
              <a:srgbClr val="5427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6" name="圆角矩形 16">
            <a:extLst>
              <a:ext uri="{FF2B5EF4-FFF2-40B4-BE49-F238E27FC236}">
                <a16:creationId xmlns:a16="http://schemas.microsoft.com/office/drawing/2014/main" id="{E38EC54E-9EAB-627A-C811-0C282CC25169}"/>
              </a:ext>
            </a:extLst>
          </p:cNvPr>
          <p:cNvSpPr/>
          <p:nvPr/>
        </p:nvSpPr>
        <p:spPr>
          <a:xfrm>
            <a:off x="523784" y="3428062"/>
            <a:ext cx="10465863" cy="1041000"/>
          </a:xfrm>
          <a:prstGeom prst="roundRect">
            <a:avLst>
              <a:gd name="adj" fmla="val 7353"/>
            </a:avLst>
          </a:prstGeom>
          <a:noFill/>
          <a:ln>
            <a:solidFill>
              <a:srgbClr val="5427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6F4E7C5-66FC-FCEC-CAF0-466EF418088D}"/>
              </a:ext>
            </a:extLst>
          </p:cNvPr>
          <p:cNvSpPr/>
          <p:nvPr/>
        </p:nvSpPr>
        <p:spPr>
          <a:xfrm>
            <a:off x="453263" y="1655653"/>
            <a:ext cx="3971055" cy="376655"/>
          </a:xfrm>
          <a:prstGeom prst="rect">
            <a:avLst/>
          </a:prstGeom>
          <a:solidFill>
            <a:srgbClr val="5427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6DBA"/>
              </a:buClr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结构创新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22A4DCE8-0C7A-1D66-D017-55E8C0D1C33C}"/>
              </a:ext>
            </a:extLst>
          </p:cNvPr>
          <p:cNvSpPr/>
          <p:nvPr/>
        </p:nvSpPr>
        <p:spPr>
          <a:xfrm>
            <a:off x="453263" y="3126703"/>
            <a:ext cx="3971055" cy="376656"/>
          </a:xfrm>
          <a:prstGeom prst="rect">
            <a:avLst/>
          </a:prstGeom>
          <a:solidFill>
            <a:srgbClr val="5427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6DBA"/>
              </a:buClr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机制创新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1AE0792-0B03-36CB-C1FB-C1804325DE61}"/>
              </a:ext>
            </a:extLst>
          </p:cNvPr>
          <p:cNvSpPr/>
          <p:nvPr/>
        </p:nvSpPr>
        <p:spPr>
          <a:xfrm>
            <a:off x="453262" y="4866496"/>
            <a:ext cx="3971055" cy="420794"/>
          </a:xfrm>
          <a:prstGeom prst="rect">
            <a:avLst/>
          </a:prstGeom>
          <a:solidFill>
            <a:srgbClr val="5427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26DBA"/>
              </a:buClr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应用创新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C1C8480B-2807-E264-9EEF-EBF590202F0E}"/>
              </a:ext>
            </a:extLst>
          </p:cNvPr>
          <p:cNvSpPr txBox="1"/>
          <p:nvPr/>
        </p:nvSpPr>
        <p:spPr>
          <a:xfrm>
            <a:off x="709803" y="2055273"/>
            <a:ext cx="10350367" cy="700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创新的化合物，相比于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传统的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叶酸拮抗剂甲氨蝶呤，与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型还原叶酸载体（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RFC-1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）的亲和力高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倍，故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肿瘤细胞内流能力更强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；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FPGS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的亲和力比甲氨蝶呤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</a:t>
            </a: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10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倍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肿瘤细胞内转化能力能力更强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0CD75E8B-5482-6063-803A-5559B5F1B01F}"/>
              </a:ext>
            </a:extLst>
          </p:cNvPr>
          <p:cNvSpPr txBox="1"/>
          <p:nvPr/>
        </p:nvSpPr>
        <p:spPr>
          <a:xfrm>
            <a:off x="709803" y="3577401"/>
            <a:ext cx="10274535" cy="700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作为新一代的叶酸拮抗剂， 普拉曲沙是叶酰聚谷氨酰合成酶的上级底物，因此普拉曲沙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更有效地被聚谷氨酰化和保留，最大限度地减少了通过天然外排泵的挤出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AC4431E-F55A-4B95-1E4D-1A0BD9F7A82D}"/>
              </a:ext>
            </a:extLst>
          </p:cNvPr>
          <p:cNvSpPr txBox="1"/>
          <p:nvPr/>
        </p:nvSpPr>
        <p:spPr>
          <a:xfrm>
            <a:off x="747719" y="5355513"/>
            <a:ext cx="10236620" cy="700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427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无论年龄、组织学亚型、既往治疗量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、既往甲氨蝶呤和既往自体干细胞移植，普拉曲沙均可诱导复发性或难治性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PTCL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的持久缓解。临床应用广泛。</a:t>
            </a:r>
          </a:p>
        </p:txBody>
      </p:sp>
    </p:spTree>
    <p:extLst>
      <p:ext uri="{BB962C8B-B14F-4D97-AF65-F5344CB8AC3E}">
        <p14:creationId xmlns:p14="http://schemas.microsoft.com/office/powerpoint/2010/main" val="343540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2B3F4EC3-7CD6-2884-D2BE-005F26B0E4A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386312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5" imgH="495" progId="TCLayout.ActiveDocument.1">
                  <p:embed/>
                </p:oleObj>
              </mc:Choice>
              <mc:Fallback>
                <p:oleObj name="think-cell Slide" r:id="rId3" imgW="495" imgH="49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矩形 15">
            <a:extLst>
              <a:ext uri="{FF2B5EF4-FFF2-40B4-BE49-F238E27FC236}">
                <a16:creationId xmlns:a16="http://schemas.microsoft.com/office/drawing/2014/main" id="{F66BFB2F-1E32-71C0-6206-362640A1142E}"/>
              </a:ext>
            </a:extLst>
          </p:cNvPr>
          <p:cNvSpPr/>
          <p:nvPr/>
        </p:nvSpPr>
        <p:spPr>
          <a:xfrm>
            <a:off x="550541" y="4130157"/>
            <a:ext cx="10936143" cy="823398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>
                <a:lumMod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" name="任意多边形 43">
            <a:extLst>
              <a:ext uri="{FF2B5EF4-FFF2-40B4-BE49-F238E27FC236}">
                <a16:creationId xmlns:a16="http://schemas.microsoft.com/office/drawing/2014/main" id="{EDE6BC57-0896-72D1-826D-9E84BCBC7512}"/>
              </a:ext>
            </a:extLst>
          </p:cNvPr>
          <p:cNvSpPr/>
          <p:nvPr/>
        </p:nvSpPr>
        <p:spPr>
          <a:xfrm>
            <a:off x="562607" y="4148571"/>
            <a:ext cx="2344420" cy="318770"/>
          </a:xfrm>
          <a:custGeom>
            <a:avLst/>
            <a:gdLst>
              <a:gd name="connsiteX0" fmla="*/ 0 w 3161201"/>
              <a:gd name="connsiteY0" fmla="*/ 0 h 768491"/>
              <a:gd name="connsiteX1" fmla="*/ 354694 w 3161201"/>
              <a:gd name="connsiteY1" fmla="*/ 0 h 768491"/>
              <a:gd name="connsiteX2" fmla="*/ 407839 w 3161201"/>
              <a:gd name="connsiteY2" fmla="*/ 0 h 768491"/>
              <a:gd name="connsiteX3" fmla="*/ 3161201 w 3161201"/>
              <a:gd name="connsiteY3" fmla="*/ 0 h 768491"/>
              <a:gd name="connsiteX4" fmla="*/ 2969078 w 3161201"/>
              <a:gd name="connsiteY4" fmla="*/ 768491 h 768491"/>
              <a:gd name="connsiteX5" fmla="*/ 407839 w 3161201"/>
              <a:gd name="connsiteY5" fmla="*/ 768491 h 768491"/>
              <a:gd name="connsiteX6" fmla="*/ 162571 w 3161201"/>
              <a:gd name="connsiteY6" fmla="*/ 768491 h 768491"/>
              <a:gd name="connsiteX7" fmla="*/ 0 w 3161201"/>
              <a:gd name="connsiteY7" fmla="*/ 768491 h 76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1201" h="768491">
                <a:moveTo>
                  <a:pt x="0" y="0"/>
                </a:moveTo>
                <a:lnTo>
                  <a:pt x="354694" y="0"/>
                </a:lnTo>
                <a:lnTo>
                  <a:pt x="407839" y="0"/>
                </a:lnTo>
                <a:lnTo>
                  <a:pt x="3161201" y="0"/>
                </a:lnTo>
                <a:lnTo>
                  <a:pt x="2969078" y="768491"/>
                </a:lnTo>
                <a:lnTo>
                  <a:pt x="407839" y="768491"/>
                </a:lnTo>
                <a:lnTo>
                  <a:pt x="162571" y="768491"/>
                </a:lnTo>
                <a:lnTo>
                  <a:pt x="0" y="768491"/>
                </a:lnTo>
                <a:close/>
              </a:path>
            </a:pathLst>
          </a:cu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弥补现有目录短板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74A00C92-6DF6-6391-601E-BB1DE2B20608}"/>
              </a:ext>
            </a:extLst>
          </p:cNvPr>
          <p:cNvSpPr txBox="1"/>
          <p:nvPr/>
        </p:nvSpPr>
        <p:spPr>
          <a:xfrm>
            <a:off x="571497" y="4502448"/>
            <a:ext cx="10823334" cy="345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PTCL异质性和侵袭性强，复发无可避免且整体预后差。现有治疗方案均不理想</a:t>
            </a:r>
            <a:r>
              <a:rPr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普拉曲沙注射液提供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R/R PTCL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的治疗新选择。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EC85146-C7B1-1789-6181-33671D740892}"/>
              </a:ext>
            </a:extLst>
          </p:cNvPr>
          <p:cNvSpPr/>
          <p:nvPr/>
        </p:nvSpPr>
        <p:spPr>
          <a:xfrm>
            <a:off x="550541" y="5167021"/>
            <a:ext cx="10936143" cy="98521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>
                <a:lumMod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任意多边形 43">
            <a:extLst>
              <a:ext uri="{FF2B5EF4-FFF2-40B4-BE49-F238E27FC236}">
                <a16:creationId xmlns:a16="http://schemas.microsoft.com/office/drawing/2014/main" id="{DC604C75-18D2-00C5-5A85-8828B9388AC0}"/>
              </a:ext>
            </a:extLst>
          </p:cNvPr>
          <p:cNvSpPr/>
          <p:nvPr/>
        </p:nvSpPr>
        <p:spPr>
          <a:xfrm>
            <a:off x="553081" y="5173371"/>
            <a:ext cx="2344420" cy="346075"/>
          </a:xfrm>
          <a:custGeom>
            <a:avLst/>
            <a:gdLst>
              <a:gd name="connsiteX0" fmla="*/ 0 w 3161201"/>
              <a:gd name="connsiteY0" fmla="*/ 0 h 768491"/>
              <a:gd name="connsiteX1" fmla="*/ 354694 w 3161201"/>
              <a:gd name="connsiteY1" fmla="*/ 0 h 768491"/>
              <a:gd name="connsiteX2" fmla="*/ 407839 w 3161201"/>
              <a:gd name="connsiteY2" fmla="*/ 0 h 768491"/>
              <a:gd name="connsiteX3" fmla="*/ 3161201 w 3161201"/>
              <a:gd name="connsiteY3" fmla="*/ 0 h 768491"/>
              <a:gd name="connsiteX4" fmla="*/ 2969078 w 3161201"/>
              <a:gd name="connsiteY4" fmla="*/ 768491 h 768491"/>
              <a:gd name="connsiteX5" fmla="*/ 407839 w 3161201"/>
              <a:gd name="connsiteY5" fmla="*/ 768491 h 768491"/>
              <a:gd name="connsiteX6" fmla="*/ 162571 w 3161201"/>
              <a:gd name="connsiteY6" fmla="*/ 768491 h 768491"/>
              <a:gd name="connsiteX7" fmla="*/ 0 w 3161201"/>
              <a:gd name="connsiteY7" fmla="*/ 768491 h 76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1201" h="768491">
                <a:moveTo>
                  <a:pt x="0" y="0"/>
                </a:moveTo>
                <a:lnTo>
                  <a:pt x="354694" y="0"/>
                </a:lnTo>
                <a:lnTo>
                  <a:pt x="407839" y="0"/>
                </a:lnTo>
                <a:lnTo>
                  <a:pt x="3161201" y="0"/>
                </a:lnTo>
                <a:lnTo>
                  <a:pt x="2969078" y="768491"/>
                </a:lnTo>
                <a:lnTo>
                  <a:pt x="407839" y="768491"/>
                </a:lnTo>
                <a:lnTo>
                  <a:pt x="162571" y="768491"/>
                </a:lnTo>
                <a:lnTo>
                  <a:pt x="0" y="768491"/>
                </a:lnTo>
                <a:close/>
              </a:path>
            </a:pathLst>
          </a:cu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便于临床管理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FCC0FD3B-1F6D-84E2-CF04-A5B8D7AD1058}"/>
              </a:ext>
            </a:extLst>
          </p:cNvPr>
          <p:cNvSpPr txBox="1"/>
          <p:nvPr/>
        </p:nvSpPr>
        <p:spPr>
          <a:xfrm>
            <a:off x="553081" y="5527066"/>
            <a:ext cx="10841750" cy="625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说明书中严格规定适应症、用法用量及辅助用药，临床易于操作。只需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3-5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分钟输注，大幅度减少临床资源使用。口服亚叶酸钙预防不良反应，临床有效，价格便宜，能大幅提升患者依从性。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9E3DDF5-8B71-A602-D8C2-AB15CA292C2E}"/>
              </a:ext>
            </a:extLst>
          </p:cNvPr>
          <p:cNvSpPr/>
          <p:nvPr/>
        </p:nvSpPr>
        <p:spPr>
          <a:xfrm>
            <a:off x="550542" y="1723884"/>
            <a:ext cx="10936144" cy="70341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>
                <a:lumMod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任意多边形 43">
            <a:extLst>
              <a:ext uri="{FF2B5EF4-FFF2-40B4-BE49-F238E27FC236}">
                <a16:creationId xmlns:a16="http://schemas.microsoft.com/office/drawing/2014/main" id="{58A2430F-28A9-3EEB-FB39-0CAFDE1ECA74}"/>
              </a:ext>
            </a:extLst>
          </p:cNvPr>
          <p:cNvSpPr/>
          <p:nvPr/>
        </p:nvSpPr>
        <p:spPr>
          <a:xfrm>
            <a:off x="550541" y="1723884"/>
            <a:ext cx="2344420" cy="321310"/>
          </a:xfrm>
          <a:custGeom>
            <a:avLst/>
            <a:gdLst>
              <a:gd name="connsiteX0" fmla="*/ 0 w 3161201"/>
              <a:gd name="connsiteY0" fmla="*/ 0 h 768491"/>
              <a:gd name="connsiteX1" fmla="*/ 354694 w 3161201"/>
              <a:gd name="connsiteY1" fmla="*/ 0 h 768491"/>
              <a:gd name="connsiteX2" fmla="*/ 407839 w 3161201"/>
              <a:gd name="connsiteY2" fmla="*/ 0 h 768491"/>
              <a:gd name="connsiteX3" fmla="*/ 3161201 w 3161201"/>
              <a:gd name="connsiteY3" fmla="*/ 0 h 768491"/>
              <a:gd name="connsiteX4" fmla="*/ 2969078 w 3161201"/>
              <a:gd name="connsiteY4" fmla="*/ 768491 h 768491"/>
              <a:gd name="connsiteX5" fmla="*/ 407839 w 3161201"/>
              <a:gd name="connsiteY5" fmla="*/ 768491 h 768491"/>
              <a:gd name="connsiteX6" fmla="*/ 162571 w 3161201"/>
              <a:gd name="connsiteY6" fmla="*/ 768491 h 768491"/>
              <a:gd name="connsiteX7" fmla="*/ 0 w 3161201"/>
              <a:gd name="connsiteY7" fmla="*/ 768491 h 76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1201" h="768491">
                <a:moveTo>
                  <a:pt x="0" y="0"/>
                </a:moveTo>
                <a:lnTo>
                  <a:pt x="354694" y="0"/>
                </a:lnTo>
                <a:lnTo>
                  <a:pt x="407839" y="0"/>
                </a:lnTo>
                <a:lnTo>
                  <a:pt x="3161201" y="0"/>
                </a:lnTo>
                <a:lnTo>
                  <a:pt x="2969078" y="768491"/>
                </a:lnTo>
                <a:lnTo>
                  <a:pt x="407839" y="768491"/>
                </a:lnTo>
                <a:lnTo>
                  <a:pt x="162571" y="768491"/>
                </a:lnTo>
                <a:lnTo>
                  <a:pt x="0" y="768491"/>
                </a:lnTo>
                <a:close/>
              </a:path>
            </a:pathLst>
          </a:cu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对公共健康有积极影响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24CEC6A2-9CB7-F06C-F4C7-34CD722AED65}"/>
              </a:ext>
            </a:extLst>
          </p:cNvPr>
          <p:cNvSpPr txBox="1"/>
          <p:nvPr/>
        </p:nvSpPr>
        <p:spPr>
          <a:xfrm>
            <a:off x="560701" y="2050908"/>
            <a:ext cx="10350367" cy="345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普拉曲沙有效提高</a:t>
            </a:r>
            <a:r>
              <a:rPr lang="en-US" altLang="zh-CN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R/R PTCL</a:t>
            </a:r>
            <a:r>
              <a: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患者的治疗效果，延长生存获益，改善生活质量。</a:t>
            </a:r>
            <a:endParaRPr lang="zh-CN" altLang="en-US" sz="1400" b="1" dirty="0">
              <a:solidFill>
                <a:srgbClr val="E515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3A2CB7CB-BC12-805D-DC11-DA7970A60456}"/>
              </a:ext>
            </a:extLst>
          </p:cNvPr>
          <p:cNvSpPr/>
          <p:nvPr/>
        </p:nvSpPr>
        <p:spPr>
          <a:xfrm>
            <a:off x="550541" y="2614109"/>
            <a:ext cx="10936142" cy="133587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>
                <a:lumMod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6" name="任意多边形 43">
            <a:extLst>
              <a:ext uri="{FF2B5EF4-FFF2-40B4-BE49-F238E27FC236}">
                <a16:creationId xmlns:a16="http://schemas.microsoft.com/office/drawing/2014/main" id="{0FCC7D7F-28E7-B2EA-01CC-0B7972D87DC2}"/>
              </a:ext>
            </a:extLst>
          </p:cNvPr>
          <p:cNvSpPr/>
          <p:nvPr/>
        </p:nvSpPr>
        <p:spPr>
          <a:xfrm>
            <a:off x="552446" y="2623634"/>
            <a:ext cx="2344420" cy="314960"/>
          </a:xfrm>
          <a:custGeom>
            <a:avLst/>
            <a:gdLst>
              <a:gd name="connsiteX0" fmla="*/ 0 w 3161201"/>
              <a:gd name="connsiteY0" fmla="*/ 0 h 768491"/>
              <a:gd name="connsiteX1" fmla="*/ 354694 w 3161201"/>
              <a:gd name="connsiteY1" fmla="*/ 0 h 768491"/>
              <a:gd name="connsiteX2" fmla="*/ 407839 w 3161201"/>
              <a:gd name="connsiteY2" fmla="*/ 0 h 768491"/>
              <a:gd name="connsiteX3" fmla="*/ 3161201 w 3161201"/>
              <a:gd name="connsiteY3" fmla="*/ 0 h 768491"/>
              <a:gd name="connsiteX4" fmla="*/ 2969078 w 3161201"/>
              <a:gd name="connsiteY4" fmla="*/ 768491 h 768491"/>
              <a:gd name="connsiteX5" fmla="*/ 407839 w 3161201"/>
              <a:gd name="connsiteY5" fmla="*/ 768491 h 768491"/>
              <a:gd name="connsiteX6" fmla="*/ 162571 w 3161201"/>
              <a:gd name="connsiteY6" fmla="*/ 768491 h 768491"/>
              <a:gd name="connsiteX7" fmla="*/ 0 w 3161201"/>
              <a:gd name="connsiteY7" fmla="*/ 768491 h 76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1201" h="768491">
                <a:moveTo>
                  <a:pt x="0" y="0"/>
                </a:moveTo>
                <a:lnTo>
                  <a:pt x="354694" y="0"/>
                </a:lnTo>
                <a:lnTo>
                  <a:pt x="407839" y="0"/>
                </a:lnTo>
                <a:lnTo>
                  <a:pt x="3161201" y="0"/>
                </a:lnTo>
                <a:lnTo>
                  <a:pt x="2969078" y="768491"/>
                </a:lnTo>
                <a:lnTo>
                  <a:pt x="407839" y="768491"/>
                </a:lnTo>
                <a:lnTo>
                  <a:pt x="162571" y="768491"/>
                </a:lnTo>
                <a:lnTo>
                  <a:pt x="0" y="768491"/>
                </a:lnTo>
                <a:close/>
              </a:path>
            </a:pathLst>
          </a:cu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符合“保基本”原则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13778433-A237-B4E8-478C-BC395AC9358E}"/>
              </a:ext>
            </a:extLst>
          </p:cNvPr>
          <p:cNvSpPr txBox="1"/>
          <p:nvPr/>
        </p:nvSpPr>
        <p:spPr>
          <a:xfrm>
            <a:off x="550541" y="2926237"/>
            <a:ext cx="10936143" cy="1023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PTCL</a:t>
            </a:r>
            <a:r>
              <a: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发病率较低，复发</a:t>
            </a:r>
            <a:r>
              <a:rPr lang="en-US" altLang="zh-CN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难治的患者人群小，对总体医保基金的影响较小。</a:t>
            </a:r>
            <a:endParaRPr lang="en-US" altLang="zh-CN" sz="14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普拉曲沙注射液起效快、疗效优、安全可控，满足</a:t>
            </a:r>
            <a:r>
              <a:rPr lang="en-US" altLang="zh-CN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R/R PTCL</a:t>
            </a:r>
            <a:r>
              <a: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治疗需求，解决患者疾病和心理负担，大幅度降低因疾病所带来的治疗费用负担和社会经济负担。</a:t>
            </a:r>
          </a:p>
        </p:txBody>
      </p: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6C6D666A-13D0-7239-B61B-E591F24B23D1}"/>
              </a:ext>
            </a:extLst>
          </p:cNvPr>
          <p:cNvSpPr/>
          <p:nvPr/>
        </p:nvSpPr>
        <p:spPr>
          <a:xfrm>
            <a:off x="0" y="0"/>
            <a:ext cx="2051958" cy="491456"/>
          </a:xfrm>
          <a:prstGeom prst="roundRect">
            <a:avLst>
              <a:gd name="adj" fmla="val 0"/>
            </a:avLst>
          </a:prstGeom>
          <a:solidFill>
            <a:srgbClr val="5427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0" name="标题 2">
            <a:extLst>
              <a:ext uri="{FF2B5EF4-FFF2-40B4-BE49-F238E27FC236}">
                <a16:creationId xmlns:a16="http://schemas.microsoft.com/office/drawing/2014/main" id="{A5543D24-E5DA-22C8-88D4-B4A6158F0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055" y="525806"/>
            <a:ext cx="11024631" cy="704215"/>
          </a:xfrm>
        </p:spPr>
        <p:txBody>
          <a:bodyPr vert="horz"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普拉曲沙全球首个治疗复发性或难治性外周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细胞淋巴瘤的药物</a:t>
            </a:r>
            <a:r>
              <a:rPr lang="zh-CN" altLang="en-US" sz="2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，疗效同类最优，安全性良好，国内外权威指南高度推荐，历经</a:t>
            </a:r>
            <a:r>
              <a:rPr lang="en-US" altLang="zh-CN" sz="2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15</a:t>
            </a:r>
            <a:r>
              <a:rPr lang="zh-CN" altLang="en-US" sz="2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年全球累计治疗超</a:t>
            </a:r>
            <a:r>
              <a:rPr lang="en-US" altLang="zh-CN" sz="2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lang="zh-CN" altLang="en-US" sz="2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万患者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39905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7b267e2d-8a52-45ee-8b7b-e63b2017401f}"/>
  <p:tag name="TABLE_ENDDRAG_ORIGIN_RECT" val="533*387"/>
  <p:tag name="TABLE_ENDDRAG_RECT" val="50*81*533*38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6B7442"/>
    </a:accent1>
    <a:accent2>
      <a:srgbClr val="AAC56A"/>
    </a:accent2>
    <a:accent3>
      <a:srgbClr val="2D4709"/>
    </a:accent3>
    <a:accent4>
      <a:srgbClr val="93B61F"/>
    </a:accent4>
    <a:accent5>
      <a:srgbClr val="385400"/>
    </a:accent5>
    <a:accent6>
      <a:srgbClr val="D9D9D9"/>
    </a:accent6>
    <a:hlink>
      <a:srgbClr val="F84D4D"/>
    </a:hlink>
    <a:folHlink>
      <a:srgbClr val="BFBFBF"/>
    </a:folHlink>
  </a:clrScheme>
  <a:fontScheme name="font">
    <a:majorFont>
      <a:latin typeface="等线 Light"/>
      <a:ea typeface="等线 Light"/>
      <a:cs typeface=""/>
    </a:majorFont>
    <a:minorFont>
      <a:latin typeface="等线"/>
      <a:ea typeface="等线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4576</TotalTime>
  <Words>2089</Words>
  <Application>Microsoft Office PowerPoint</Application>
  <PresentationFormat>宽屏</PresentationFormat>
  <Paragraphs>149</Paragraphs>
  <Slides>9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-apple-system</vt:lpstr>
      <vt:lpstr>BlinkMacSystemFont</vt:lpstr>
      <vt:lpstr>system-ui</vt:lpstr>
      <vt:lpstr>等线</vt:lpstr>
      <vt:lpstr>等线 Light</vt:lpstr>
      <vt:lpstr>微软雅黑</vt:lpstr>
      <vt:lpstr>Arial</vt:lpstr>
      <vt:lpstr>Calibri</vt:lpstr>
      <vt:lpstr>Wingdings</vt:lpstr>
      <vt:lpstr>Office 主题​​</vt:lpstr>
      <vt:lpstr>1_Office 主题​​</vt:lpstr>
      <vt:lpstr>think-cell Slide</vt:lpstr>
      <vt:lpstr>普拉曲沙注射液（富洛特®）</vt:lpstr>
      <vt:lpstr>PowerPoint 演示文稿</vt:lpstr>
      <vt:lpstr>普拉曲沙为全球首个获批，国内外指南I级推荐，用于治疗复发性或难治性外周T细胞淋巴瘤 (PTCL) 的药物</vt:lpstr>
      <vt:lpstr>参照药品为西达本胺片，对比西达本胺片，普拉曲沙注射液有更好的临床疗效</vt:lpstr>
      <vt:lpstr>普拉曲沙全球上市15年，超1万名患者安全性良好，副作用可控，全球无任何安全性警告/黑框警告</vt:lpstr>
      <vt:lpstr>普拉曲沙中国注册临床试验数据显示52%患者的疾病迅速得到缓解，中位无进展生存期4.8个月，为后续治疗（例如血液移植）赢得宝贵的时间</vt:lpstr>
      <vt:lpstr>普拉曲沙注射液获得国内外权威指南I级推荐</vt:lpstr>
      <vt:lpstr>PowerPoint 演示文稿</vt:lpstr>
      <vt:lpstr>普拉曲沙全球首个治疗复发性或难治性外周T细胞淋巴瘤的药物，疗效同类最优，安全性良好，国内外权威指南高度推荐，历经15年全球累计治疗超1万患者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孟令玮</dc:creator>
  <cp:lastModifiedBy>张洁</cp:lastModifiedBy>
  <cp:revision>84</cp:revision>
  <dcterms:created xsi:type="dcterms:W3CDTF">2024-06-19T02:17:01Z</dcterms:created>
  <dcterms:modified xsi:type="dcterms:W3CDTF">2024-07-14T05:23:00Z</dcterms:modified>
</cp:coreProperties>
</file>