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78" r:id="rId4"/>
    <p:sldId id="260" r:id="rId5"/>
    <p:sldId id="295" r:id="rId6"/>
    <p:sldId id="299" r:id="rId7"/>
    <p:sldId id="300" r:id="rId8"/>
    <p:sldId id="303" r:id="rId9"/>
    <p:sldId id="307" r:id="rId10"/>
    <p:sldId id="305" r:id="rId11"/>
    <p:sldId id="274" r:id="rId12"/>
  </p:sldIdLst>
  <p:sldSz cx="12192000" cy="6858000"/>
  <p:notesSz cx="6858000" cy="9144000"/>
  <p:embeddedFontLst>
    <p:embeddedFont>
      <p:font typeface="等线" panose="02010600030101010101" pitchFamily="2" charset="-122"/>
      <p:regular r:id="rId14"/>
      <p:bold r:id="rId15"/>
    </p:embeddedFont>
  </p:embeddedFontLst>
  <p:custDataLst>
    <p:tags r:id="rId1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5" userDrawn="1">
          <p15:clr>
            <a:srgbClr val="A4A3A4"/>
          </p15:clr>
        </p15:guide>
        <p15:guide id="2" pos="3876" userDrawn="1">
          <p15:clr>
            <a:srgbClr val="A4A3A4"/>
          </p15:clr>
        </p15:guide>
        <p15:guide id="4" orient="horz" pos="1143" userDrawn="1">
          <p15:clr>
            <a:srgbClr val="A4A3A4"/>
          </p15:clr>
        </p15:guide>
        <p15:guide id="5" orient="horz" pos="948" userDrawn="1">
          <p15:clr>
            <a:srgbClr val="A4A3A4"/>
          </p15:clr>
        </p15:guide>
        <p15:guide id="6" pos="439" userDrawn="1">
          <p15:clr>
            <a:srgbClr val="A4A3A4"/>
          </p15:clr>
        </p15:guide>
        <p15:guide id="7" pos="7264" userDrawn="1">
          <p15:clr>
            <a:srgbClr val="A4A3A4"/>
          </p15:clr>
        </p15:guide>
        <p15:guide id="8" orient="horz" pos="2591" userDrawn="1">
          <p15:clr>
            <a:srgbClr val="A4A3A4"/>
          </p15:clr>
        </p15:guide>
        <p15:guide id="9" orient="horz" pos="4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310B46-0BE5-B5D8-BC70-F0590F55446D}" name="Li, Stephen" initials="SL" userId="S::stephen.li@takeda.com::ad6dc927-cb68-46d6-b4b8-2528a1f17d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59" autoAdjust="0"/>
  </p:normalViewPr>
  <p:slideViewPr>
    <p:cSldViewPr snapToGrid="0" showGuides="1">
      <p:cViewPr varScale="1">
        <p:scale>
          <a:sx n="62" d="100"/>
          <a:sy n="62" d="100"/>
        </p:scale>
        <p:origin x="48" y="129"/>
      </p:cViewPr>
      <p:guideLst>
        <p:guide orient="horz" pos="2125"/>
        <p:guide pos="3876"/>
        <p:guide orient="horz" pos="1143"/>
        <p:guide orient="horz" pos="948"/>
        <p:guide pos="439"/>
        <p:guide pos="7264"/>
        <p:guide orient="horz" pos="2591"/>
        <p:guide orient="horz"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15759725353594"/>
          <c:y val="2.7309388640245125E-2"/>
          <c:w val="0.82676879661358604"/>
          <c:h val="0.88864329268292697"/>
        </c:manualLayout>
      </c:layout>
      <c:barChart>
        <c:barDir val="col"/>
        <c:grouping val="clustered"/>
        <c:varyColors val="0"/>
        <c:ser>
          <c:idx val="0"/>
          <c:order val="0"/>
          <c:tx>
            <c:strRef>
              <c:f>Sheet1!$B$1</c:f>
              <c:strCache>
                <c:ptCount val="1"/>
                <c:pt idx="0">
                  <c:v>实验组</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78-4ED7-8D0D-A6A88581DA07}"/>
              </c:ext>
            </c:extLst>
          </c:dPt>
          <c:dLbls>
            <c:spPr>
              <a:noFill/>
              <a:ln>
                <a:noFill/>
              </a:ln>
              <a:effectLst/>
            </c:spPr>
            <c:txPr>
              <a:bodyPr rot="0" spcFirstLastPara="1" vertOverflow="ellipsis" vert="horz" wrap="square" lIns="38100" tIns="19050" rIns="38100" bIns="19050" anchor="ctr" anchorCtr="1"/>
              <a:lstStyle/>
              <a:p>
                <a:pPr>
                  <a:defRPr lang="zh-CN" sz="600" b="0" i="0" u="none" strike="noStrike" kern="1200" baseline="0">
                    <a:solidFill>
                      <a:schemeClr val="tx1">
                        <a:lumMod val="75000"/>
                        <a:lumOff val="2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完全没有副作用</c:v>
                </c:pt>
                <c:pt idx="1">
                  <c:v>轻微副作用</c:v>
                </c:pt>
                <c:pt idx="2">
                  <c:v>中度副作用</c:v>
                </c:pt>
                <c:pt idx="3">
                  <c:v>重度副作用</c:v>
                </c:pt>
              </c:strCache>
            </c:strRef>
          </c:cat>
          <c:val>
            <c:numRef>
              <c:f>Sheet1!$B$2:$B$5</c:f>
              <c:numCache>
                <c:formatCode>0.00%</c:formatCode>
                <c:ptCount val="4"/>
                <c:pt idx="0">
                  <c:v>0.96799999999999997</c:v>
                </c:pt>
                <c:pt idx="1">
                  <c:v>3.2000000000000001E-2</c:v>
                </c:pt>
                <c:pt idx="2" formatCode="0%">
                  <c:v>0</c:v>
                </c:pt>
                <c:pt idx="3" formatCode="0%">
                  <c:v>0</c:v>
                </c:pt>
              </c:numCache>
            </c:numRef>
          </c:val>
          <c:extLst>
            <c:ext xmlns:c16="http://schemas.microsoft.com/office/drawing/2014/chart" uri="{C3380CC4-5D6E-409C-BE32-E72D297353CC}">
              <c16:uniqueId val="{00000002-9E78-4ED7-8D0D-A6A88581DA07}"/>
            </c:ext>
          </c:extLst>
        </c:ser>
        <c:ser>
          <c:idx val="1"/>
          <c:order val="1"/>
          <c:tx>
            <c:strRef>
              <c:f>Sheet1!$C$1</c:f>
              <c:strCache>
                <c:ptCount val="1"/>
                <c:pt idx="0">
                  <c:v>对照组</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600" b="0" i="0" u="none" strike="noStrike" kern="1200" baseline="0">
                    <a:solidFill>
                      <a:schemeClr val="tx1">
                        <a:lumMod val="75000"/>
                        <a:lumOff val="25000"/>
                      </a:schemeClr>
                    </a:solidFill>
                    <a:latin typeface="+mn-lt"/>
                    <a:ea typeface="+mn-ea"/>
                    <a:cs typeface="+mn-ea"/>
                    <a:sym typeface="+mn-lt"/>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完全没有副作用</c:v>
                </c:pt>
                <c:pt idx="1">
                  <c:v>轻微副作用</c:v>
                </c:pt>
                <c:pt idx="2">
                  <c:v>中度副作用</c:v>
                </c:pt>
                <c:pt idx="3">
                  <c:v>重度副作用</c:v>
                </c:pt>
              </c:strCache>
            </c:strRef>
          </c:cat>
          <c:val>
            <c:numRef>
              <c:f>Sheet1!$C$2:$C$5</c:f>
              <c:numCache>
                <c:formatCode>0.00%</c:formatCode>
                <c:ptCount val="4"/>
                <c:pt idx="0">
                  <c:v>0.84099999999999997</c:v>
                </c:pt>
                <c:pt idx="1">
                  <c:v>0.159</c:v>
                </c:pt>
                <c:pt idx="2" formatCode="0%">
                  <c:v>0</c:v>
                </c:pt>
                <c:pt idx="3" formatCode="0%">
                  <c:v>0</c:v>
                </c:pt>
              </c:numCache>
            </c:numRef>
          </c:val>
          <c:extLst>
            <c:ext xmlns:c16="http://schemas.microsoft.com/office/drawing/2014/chart" uri="{C3380CC4-5D6E-409C-BE32-E72D297353CC}">
              <c16:uniqueId val="{00000003-9E78-4ED7-8D0D-A6A88581DA07}"/>
            </c:ext>
          </c:extLst>
        </c:ser>
        <c:dLbls>
          <c:showLegendKey val="0"/>
          <c:showVal val="1"/>
          <c:showCatName val="0"/>
          <c:showSerName val="0"/>
          <c:showPercent val="0"/>
          <c:showBubbleSize val="0"/>
        </c:dLbls>
        <c:gapWidth val="246"/>
        <c:overlap val="-28"/>
        <c:axId val="875436910"/>
        <c:axId val="216361477"/>
      </c:barChart>
      <c:catAx>
        <c:axId val="87543691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crossAx val="216361477"/>
        <c:crosses val="autoZero"/>
        <c:auto val="1"/>
        <c:lblAlgn val="ctr"/>
        <c:lblOffset val="100"/>
        <c:noMultiLvlLbl val="0"/>
      </c:catAx>
      <c:valAx>
        <c:axId val="216361477"/>
        <c:scaling>
          <c:orientation val="minMax"/>
          <c:max val="1"/>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crossAx val="875436910"/>
        <c:crosses val="autoZero"/>
        <c:crossBetween val="between"/>
      </c:valAx>
      <c:spPr>
        <a:noFill/>
        <a:ln>
          <a:noFill/>
        </a:ln>
        <a:effectLst/>
      </c:spPr>
    </c:plotArea>
    <c:legend>
      <c:legendPos val="r"/>
      <c:layout>
        <c:manualLayout>
          <c:xMode val="edge"/>
          <c:yMode val="edge"/>
          <c:x val="0.88208022576093503"/>
          <c:y val="0.22179878048780499"/>
        </c:manualLayout>
      </c:layout>
      <c:overlay val="0"/>
      <c:spPr>
        <a:noFill/>
        <a:ln>
          <a:noFill/>
        </a:ln>
        <a:effectLst/>
      </c:spPr>
      <c:txPr>
        <a:bodyPr rot="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sz="600">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900" b="1" i="0" u="none" strike="noStrike" kern="1200" baseline="0">
                <a:solidFill>
                  <a:schemeClr val="tx1">
                    <a:lumMod val="75000"/>
                    <a:lumOff val="25000"/>
                  </a:schemeClr>
                </a:solidFill>
                <a:latin typeface="+mn-lt"/>
                <a:ea typeface="+mn-ea"/>
                <a:cs typeface="+mn-ea"/>
                <a:sym typeface="+mn-lt"/>
              </a:defRPr>
            </a:pPr>
            <a:r>
              <a:rPr lang="zh-CN" altLang="en-US" dirty="0">
                <a:solidFill>
                  <a:srgbClr val="FF0000"/>
                </a:solidFill>
              </a:rPr>
              <a:t>与对照组相比，本品有效性更高</a:t>
            </a:r>
          </a:p>
        </c:rich>
      </c:tx>
      <c:overlay val="0"/>
      <c:spPr>
        <a:noFill/>
        <a:ln>
          <a:noFill/>
        </a:ln>
        <a:effectLst/>
      </c:spPr>
      <c:txPr>
        <a:bodyPr rot="0" spcFirstLastPara="1" vertOverflow="ellipsis" vert="horz" wrap="square" anchor="ctr" anchorCtr="1"/>
        <a:lstStyle/>
        <a:p>
          <a:pPr>
            <a:defRPr lang="zh-CN" sz="900" b="1" i="0" u="none" strike="noStrike" kern="1200" baseline="0">
              <a:solidFill>
                <a:schemeClr val="tx1">
                  <a:lumMod val="75000"/>
                  <a:lumOff val="25000"/>
                </a:schemeClr>
              </a:solidFill>
              <a:latin typeface="+mn-lt"/>
              <a:ea typeface="+mn-ea"/>
              <a:cs typeface="+mn-ea"/>
              <a:sym typeface="+mn-lt"/>
            </a:defRPr>
          </a:pPr>
          <a:endParaRPr lang="zh-CN"/>
        </a:p>
      </c:txPr>
    </c:title>
    <c:autoTitleDeleted val="0"/>
    <c:plotArea>
      <c:layout>
        <c:manualLayout>
          <c:layoutTarget val="inner"/>
          <c:xMode val="edge"/>
          <c:yMode val="edge"/>
          <c:x val="0.16720554272517299"/>
          <c:y val="0.135111876075731"/>
          <c:w val="0.77835697789508396"/>
          <c:h val="0.77938037865748699"/>
        </c:manualLayout>
      </c:layout>
      <c:barChart>
        <c:barDir val="col"/>
        <c:grouping val="clustered"/>
        <c:varyColors val="0"/>
        <c:ser>
          <c:idx val="0"/>
          <c:order val="0"/>
          <c:tx>
            <c:strRef>
              <c:f>Sheet1!$B$1</c:f>
              <c:strCache>
                <c:ptCount val="1"/>
                <c:pt idx="0">
                  <c:v>有效性</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CF6-406C-9787-2F362410B35E}"/>
              </c:ext>
            </c:extLst>
          </c:dPt>
          <c:dLbls>
            <c:delete val="1"/>
          </c:dLbls>
          <c:cat>
            <c:strRef>
              <c:f>Sheet1!$A$2:$A$3</c:f>
              <c:strCache>
                <c:ptCount val="2"/>
                <c:pt idx="0">
                  <c:v>实验组</c:v>
                </c:pt>
                <c:pt idx="1">
                  <c:v>对照组</c:v>
                </c:pt>
              </c:strCache>
            </c:strRef>
          </c:cat>
          <c:val>
            <c:numRef>
              <c:f>Sheet1!$B$2:$B$3</c:f>
              <c:numCache>
                <c:formatCode>General</c:formatCode>
                <c:ptCount val="2"/>
                <c:pt idx="0">
                  <c:v>5.18</c:v>
                </c:pt>
                <c:pt idx="1">
                  <c:v>4.62</c:v>
                </c:pt>
              </c:numCache>
            </c:numRef>
          </c:val>
          <c:extLst>
            <c:ext xmlns:c16="http://schemas.microsoft.com/office/drawing/2014/chart" uri="{C3380CC4-5D6E-409C-BE32-E72D297353CC}">
              <c16:uniqueId val="{00000002-7CF6-406C-9787-2F362410B35E}"/>
            </c:ext>
          </c:extLst>
        </c:ser>
        <c:dLbls>
          <c:showLegendKey val="0"/>
          <c:showVal val="1"/>
          <c:showCatName val="0"/>
          <c:showSerName val="0"/>
          <c:showPercent val="0"/>
          <c:showBubbleSize val="0"/>
        </c:dLbls>
        <c:gapWidth val="246"/>
        <c:overlap val="-28"/>
        <c:axId val="875436910"/>
        <c:axId val="216361477"/>
      </c:barChart>
      <c:catAx>
        <c:axId val="87543691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ea"/>
                <a:sym typeface="+mn-lt"/>
              </a:defRPr>
            </a:pPr>
            <a:endParaRPr lang="zh-CN"/>
          </a:p>
        </c:txPr>
        <c:crossAx val="216361477"/>
        <c:crosses val="autoZero"/>
        <c:auto val="1"/>
        <c:lblAlgn val="ctr"/>
        <c:lblOffset val="100"/>
        <c:noMultiLvlLbl val="0"/>
      </c:catAx>
      <c:valAx>
        <c:axId val="216361477"/>
        <c:scaling>
          <c:orientation val="minMax"/>
          <c:min val="3"/>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ea"/>
                <a:sym typeface="+mn-lt"/>
              </a:defRPr>
            </a:pPr>
            <a:endParaRPr lang="zh-CN"/>
          </a:p>
        </c:txPr>
        <c:crossAx val="87543691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legendEntry>
      <c:legendEntry>
        <c:idx val="1"/>
        <c:txPr>
          <a:bodyPr rot="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legendEntry>
      <c:layout>
        <c:manualLayout>
          <c:xMode val="edge"/>
          <c:yMode val="edge"/>
          <c:x val="0.77598152424942302"/>
          <c:y val="0.24480694358522201"/>
          <c:w val="0.19815242494226301"/>
          <c:h val="0.118867036862792"/>
        </c:manualLayout>
      </c:layout>
      <c:overlay val="0"/>
      <c:spPr>
        <a:noFill/>
        <a:ln>
          <a:noFill/>
        </a:ln>
        <a:effectLst/>
      </c:spPr>
      <c:txPr>
        <a:bodyPr rot="0" spcFirstLastPara="1" vertOverflow="ellipsis" vert="horz" wrap="square" anchor="ctr" anchorCtr="1"/>
        <a:lstStyle/>
        <a:p>
          <a:pPr>
            <a:defRPr lang="zh-CN" sz="600"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lang="zh-CN" sz="700">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14EBA-5DBF-4A62-9EBE-AF5B92B875E6}" type="datetimeFigureOut">
              <a:rPr lang="zh-CN" altLang="en-US" smtClean="0"/>
              <a:t>2024/7/12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FB25E-8925-4844-96C1-BD083D38A6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2FB25E-8925-4844-96C1-BD083D38A6BF}"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t="21555" b="11222"/>
          <a:stretch>
            <a:fillRect/>
          </a:stretch>
        </p:blipFill>
        <p:spPr>
          <a:xfrm>
            <a:off x="10890250" y="6412756"/>
            <a:ext cx="1301750" cy="40079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EAEAE7A-14BA-49B4-9F7B-7F4DD955ECAF}"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CE2D7A4-6D0C-4A13-91D7-25FAB042A74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EAE7A-14BA-49B4-9F7B-7F4DD955ECAF}"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2D7A4-6D0C-4A13-91D7-25FAB042A74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slideLayout" Target="../slideLayouts/slideLayout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4.sv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2.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2.png"/><Relationship Id="rId18" Type="http://schemas.openxmlformats.org/officeDocument/2006/relationships/image" Target="../media/image9.sv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Layout" Target="../slideLayouts/slideLayout2.xml"/><Relationship Id="rId17" Type="http://schemas.openxmlformats.org/officeDocument/2006/relationships/image" Target="../media/image8.png"/><Relationship Id="rId2" Type="http://schemas.openxmlformats.org/officeDocument/2006/relationships/tags" Target="../tags/tag23.xml"/><Relationship Id="rId16" Type="http://schemas.openxmlformats.org/officeDocument/2006/relationships/image" Target="../media/image7.sv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image" Target="../media/image6.png"/><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tags" Target="../tags/tag35.xml"/><Relationship Id="rId7" Type="http://schemas.openxmlformats.org/officeDocument/2006/relationships/image" Target="../media/image8.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8.xml"/><Relationship Id="rId7" Type="http://schemas.openxmlformats.org/officeDocument/2006/relationships/image" Target="../media/image5.sv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tags" Target="../tags/tag39.xml"/><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chart" Target="../charts/chart2.xml"/><Relationship Id="rId3" Type="http://schemas.openxmlformats.org/officeDocument/2006/relationships/tags" Target="../tags/tag42.xml"/><Relationship Id="rId7" Type="http://schemas.openxmlformats.org/officeDocument/2006/relationships/slideLayout" Target="../slideLayouts/slideLayout2.xml"/><Relationship Id="rId12" Type="http://schemas.openxmlformats.org/officeDocument/2006/relationships/image" Target="../media/image10.sv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8.png"/><Relationship Id="rId5" Type="http://schemas.openxmlformats.org/officeDocument/2006/relationships/tags" Target="../tags/tag44.xml"/><Relationship Id="rId10" Type="http://schemas.openxmlformats.org/officeDocument/2006/relationships/image" Target="../media/image5.svg"/><Relationship Id="rId4" Type="http://schemas.openxmlformats.org/officeDocument/2006/relationships/tags" Target="../tags/tag43.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image" Target="../media/image10.svg"/><Relationship Id="rId3" Type="http://schemas.openxmlformats.org/officeDocument/2006/relationships/tags" Target="../tags/tag50.xml"/><Relationship Id="rId21" Type="http://schemas.openxmlformats.org/officeDocument/2006/relationships/tags" Target="../tags/tag68.xml"/><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image" Target="../media/image8.png"/><Relationship Id="rId2" Type="http://schemas.openxmlformats.org/officeDocument/2006/relationships/tags" Target="../tags/tag49.xml"/><Relationship Id="rId16" Type="http://schemas.openxmlformats.org/officeDocument/2006/relationships/tags" Target="../tags/tag63.xml"/><Relationship Id="rId20" Type="http://schemas.openxmlformats.org/officeDocument/2006/relationships/tags" Target="../tags/tag67.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image" Target="../media/image5.sv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image" Target="../media/image2.png"/><Relationship Id="rId10" Type="http://schemas.openxmlformats.org/officeDocument/2006/relationships/tags" Target="../tags/tag57.xml"/><Relationship Id="rId19" Type="http://schemas.openxmlformats.org/officeDocument/2006/relationships/tags" Target="../tags/tag66.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image" Target="../media/image8.png"/><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5.sv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png"/><Relationship Id="rId5" Type="http://schemas.openxmlformats.org/officeDocument/2006/relationships/tags" Target="../tags/tag73.xml"/><Relationship Id="rId10" Type="http://schemas.openxmlformats.org/officeDocument/2006/relationships/slideLayout" Target="../slideLayouts/slideLayout2.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109720"/>
            <a:ext cx="12190095" cy="2748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5" name="组合 4"/>
          <p:cNvGrpSpPr/>
          <p:nvPr/>
        </p:nvGrpSpPr>
        <p:grpSpPr>
          <a:xfrm>
            <a:off x="679695" y="1927860"/>
            <a:ext cx="8273805" cy="1797254"/>
            <a:chOff x="902495" y="2207557"/>
            <a:chExt cx="8273805" cy="1797254"/>
          </a:xfrm>
        </p:grpSpPr>
        <p:sp>
          <p:nvSpPr>
            <p:cNvPr id="6" name="文本框 5"/>
            <p:cNvSpPr txBox="1"/>
            <p:nvPr/>
          </p:nvSpPr>
          <p:spPr>
            <a:xfrm>
              <a:off x="1069182" y="3047241"/>
              <a:ext cx="8107118" cy="95757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zh-CN" altLang="en-US" sz="5400" b="1" i="0" u="none" strike="noStrike" kern="1200" cap="none" spc="100" normalizeH="0" baseline="0" noProof="0" dirty="0">
                  <a:ln>
                    <a:noFill/>
                  </a:ln>
                  <a:solidFill>
                    <a:srgbClr val="005A9C"/>
                  </a:solidFill>
                  <a:effectLst/>
                  <a:uLnTx/>
                  <a:uFillTx/>
                  <a:cs typeface="+mn-ea"/>
                  <a:sym typeface="+mn-lt"/>
                </a:rPr>
                <a:t>复方醋酸钠葡萄糖注射液</a:t>
              </a:r>
            </a:p>
          </p:txBody>
        </p:sp>
        <p:sp>
          <p:nvSpPr>
            <p:cNvPr id="8" name="文本框 7"/>
            <p:cNvSpPr txBox="1"/>
            <p:nvPr/>
          </p:nvSpPr>
          <p:spPr>
            <a:xfrm>
              <a:off x="1100136" y="2237085"/>
              <a:ext cx="27479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b="1" spc="100" dirty="0">
                  <a:solidFill>
                    <a:srgbClr val="005A9C"/>
                  </a:solidFill>
                  <a:cs typeface="+mn-ea"/>
                  <a:sym typeface="+mn-lt"/>
                </a:rPr>
                <a:t>泰衡安</a:t>
              </a:r>
              <a:r>
                <a:rPr lang="en-US" altLang="zh-CN" sz="3200" b="1" spc="100" baseline="30000" dirty="0">
                  <a:solidFill>
                    <a:srgbClr val="005A9C"/>
                  </a:solidFill>
                  <a:cs typeface="+mn-ea"/>
                  <a:sym typeface="+mn-lt"/>
                </a:rPr>
                <a:t>®</a:t>
              </a:r>
              <a:endParaRPr kumimoji="0" lang="en-US" altLang="zh-CN" sz="3200" b="1" i="0" u="none" strike="noStrike" kern="1200" cap="none" spc="100" normalizeH="0" baseline="30000" noProof="0" dirty="0">
                <a:ln>
                  <a:noFill/>
                </a:ln>
                <a:solidFill>
                  <a:srgbClr val="005A9C"/>
                </a:solidFill>
                <a:effectLst/>
                <a:uLnTx/>
                <a:uFillTx/>
                <a:cs typeface="+mn-ea"/>
                <a:sym typeface="+mn-lt"/>
              </a:endParaRPr>
            </a:p>
          </p:txBody>
        </p:sp>
        <p:cxnSp>
          <p:nvCxnSpPr>
            <p:cNvPr id="10" name="直接连接符 9"/>
            <p:cNvCxnSpPr/>
            <p:nvPr/>
          </p:nvCxnSpPr>
          <p:spPr>
            <a:xfrm>
              <a:off x="902495" y="2207557"/>
              <a:ext cx="0" cy="1774190"/>
            </a:xfrm>
            <a:prstGeom prst="line">
              <a:avLst/>
            </a:prstGeom>
            <a:ln w="25400">
              <a:solidFill>
                <a:srgbClr val="005A9C"/>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686118" y="4202430"/>
            <a:ext cx="8266112" cy="873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solidFill>
                  <a:schemeClr val="bg1"/>
                </a:solidFill>
                <a:cs typeface="+mn-ea"/>
                <a:sym typeface="+mn-lt"/>
              </a:rPr>
              <a:t>第三代醋酸缓冲体系，全面补充电解质</a:t>
            </a:r>
            <a:endParaRPr lang="en-US" altLang="zh-CN" dirty="0">
              <a:solidFill>
                <a:schemeClr val="bg1"/>
              </a:solidFill>
              <a:cs typeface="+mn-ea"/>
              <a:sym typeface="+mn-lt"/>
            </a:endParaRPr>
          </a:p>
          <a:p>
            <a:pPr marL="285750" indent="-285750">
              <a:lnSpc>
                <a:spcPct val="150000"/>
              </a:lnSpc>
              <a:buFont typeface="Arial" panose="020B0604020202020204" pitchFamily="34" charset="0"/>
              <a:buChar char="•"/>
            </a:pPr>
            <a:r>
              <a:rPr lang="zh-CN" altLang="en-US" dirty="0">
                <a:solidFill>
                  <a:schemeClr val="bg1"/>
                </a:solidFill>
                <a:cs typeface="+mn-ea"/>
                <a:sym typeface="+mn-lt"/>
              </a:rPr>
              <a:t>明确</a:t>
            </a:r>
            <a:r>
              <a:rPr lang="zh-CN" altLang="en-US" b="1" dirty="0">
                <a:solidFill>
                  <a:srgbClr val="FF0000"/>
                </a:solidFill>
                <a:cs typeface="+mn-ea"/>
                <a:sym typeface="+mn-lt"/>
              </a:rPr>
              <a:t>儿童用法用量及规格</a:t>
            </a:r>
            <a:r>
              <a:rPr lang="zh-CN" altLang="en-US" dirty="0">
                <a:solidFill>
                  <a:schemeClr val="bg1"/>
                </a:solidFill>
                <a:cs typeface="+mn-ea"/>
                <a:sym typeface="+mn-lt"/>
              </a:rPr>
              <a:t>，填补同类产品空白</a:t>
            </a:r>
          </a:p>
        </p:txBody>
      </p:sp>
      <p:pic>
        <p:nvPicPr>
          <p:cNvPr id="12" name="图片 11"/>
          <p:cNvPicPr>
            <a:picLocks noChangeAspect="1"/>
          </p:cNvPicPr>
          <p:nvPr/>
        </p:nvPicPr>
        <p:blipFill rotWithShape="1">
          <a:blip r:embed="rId3"/>
          <a:srcRect t="21555" b="11222"/>
          <a:stretch>
            <a:fillRect/>
          </a:stretch>
        </p:blipFill>
        <p:spPr>
          <a:xfrm>
            <a:off x="10127909" y="222250"/>
            <a:ext cx="1959315" cy="603250"/>
          </a:xfrm>
          <a:prstGeom prst="rect">
            <a:avLst/>
          </a:prstGeom>
        </p:spPr>
      </p:pic>
      <p:pic>
        <p:nvPicPr>
          <p:cNvPr id="13" name="图片 12" descr="一起玩耍"/>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9795" y="5785485"/>
            <a:ext cx="1021715" cy="10217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公平性</a:t>
            </a:r>
          </a:p>
        </p:txBody>
      </p:sp>
      <p:sp>
        <p:nvSpPr>
          <p:cNvPr id="2" name="文本框 1"/>
          <p:cNvSpPr txBox="1"/>
          <p:nvPr/>
        </p:nvSpPr>
        <p:spPr>
          <a:xfrm>
            <a:off x="685800" y="1208405"/>
            <a:ext cx="11106422" cy="497584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1200"/>
              </a:spcBef>
              <a:spcAft>
                <a:spcPts val="0"/>
              </a:spcAft>
            </a:pPr>
            <a:r>
              <a:rPr lang="en-US" altLang="zh-CN" b="1" dirty="0">
                <a:cs typeface="+mn-ea"/>
                <a:sym typeface="+mn-lt"/>
              </a:rPr>
              <a:t>1</a:t>
            </a:r>
            <a:r>
              <a:rPr lang="zh-CN" altLang="en-US" b="1" dirty="0">
                <a:cs typeface="+mn-ea"/>
                <a:sym typeface="+mn-lt"/>
              </a:rPr>
              <a:t>、弥补目录短板</a:t>
            </a:r>
          </a:p>
          <a:p>
            <a:pPr>
              <a:lnSpc>
                <a:spcPct val="120000"/>
              </a:lnSpc>
              <a:spcBef>
                <a:spcPts val="1200"/>
              </a:spcBef>
            </a:pPr>
            <a:r>
              <a:rPr lang="zh-CN" altLang="en-US" b="1" dirty="0">
                <a:cs typeface="+mn-ea"/>
                <a:sym typeface="+mn-lt"/>
              </a:rPr>
              <a:t>①</a:t>
            </a:r>
            <a:r>
              <a:rPr lang="en-US" altLang="zh-CN" b="1" dirty="0">
                <a:cs typeface="+mn-ea"/>
                <a:sym typeface="+mn-lt"/>
              </a:rPr>
              <a:t> </a:t>
            </a:r>
            <a:r>
              <a:rPr lang="zh-CN" altLang="en-US" b="1" dirty="0">
                <a:solidFill>
                  <a:srgbClr val="FF0000"/>
                </a:solidFill>
                <a:cs typeface="+mn-ea"/>
                <a:sym typeface="+mn-lt"/>
              </a:rPr>
              <a:t>符合国家政策支持：</a:t>
            </a:r>
            <a:r>
              <a:rPr lang="en-US" altLang="zh-CN" dirty="0">
                <a:cs typeface="+mn-ea"/>
                <a:sym typeface="+mn-lt"/>
              </a:rPr>
              <a:t>《</a:t>
            </a:r>
            <a:r>
              <a:rPr lang="zh-CN" altLang="en-US" dirty="0">
                <a:cs typeface="+mn-ea"/>
                <a:sym typeface="+mn-lt"/>
              </a:rPr>
              <a:t>关于保障儿童用药的若干意见</a:t>
            </a:r>
            <a:r>
              <a:rPr lang="en-US" altLang="zh-CN" dirty="0">
                <a:cs typeface="+mn-ea"/>
                <a:sym typeface="+mn-lt"/>
              </a:rPr>
              <a:t>》</a:t>
            </a:r>
            <a:r>
              <a:rPr lang="zh-CN" altLang="en-US" dirty="0">
                <a:cs typeface="+mn-ea"/>
                <a:sym typeface="+mn-lt"/>
              </a:rPr>
              <a:t>中指出，发挥医疗保险对儿童用药的保障功能，按规定及时将儿童适宜剂型、规格纳入基本医疗保险支付范围。复方醋酸钠葡萄糖注射液具有儿童更适宜的规格，</a:t>
            </a:r>
            <a:r>
              <a:rPr lang="zh-CN" altLang="en-US" b="1" dirty="0">
                <a:solidFill>
                  <a:schemeClr val="accent1"/>
                </a:solidFill>
                <a:cs typeface="+mn-ea"/>
                <a:sym typeface="+mn-lt"/>
              </a:rPr>
              <a:t>弥补目录内无儿童适宜规格补液产品的短板</a:t>
            </a:r>
            <a:r>
              <a:rPr lang="zh-CN" altLang="en-US" dirty="0">
                <a:cs typeface="+mn-ea"/>
                <a:sym typeface="+mn-lt"/>
              </a:rPr>
              <a:t>。</a:t>
            </a:r>
            <a:endParaRPr lang="zh-CN" altLang="en-US" b="1" dirty="0">
              <a:cs typeface="+mn-ea"/>
              <a:sym typeface="+mn-lt"/>
            </a:endParaRPr>
          </a:p>
          <a:p>
            <a:pPr>
              <a:lnSpc>
                <a:spcPct val="120000"/>
              </a:lnSpc>
              <a:spcBef>
                <a:spcPts val="1200"/>
              </a:spcBef>
            </a:pPr>
            <a:r>
              <a:rPr lang="zh-CN" altLang="en-US" b="1" dirty="0">
                <a:cs typeface="+mn-ea"/>
                <a:sym typeface="+mn-lt"/>
              </a:rPr>
              <a:t>②</a:t>
            </a:r>
            <a:r>
              <a:rPr lang="en-US" altLang="zh-CN" b="1" dirty="0">
                <a:cs typeface="+mn-ea"/>
                <a:sym typeface="+mn-lt"/>
              </a:rPr>
              <a:t> </a:t>
            </a:r>
            <a:r>
              <a:rPr lang="zh-CN" altLang="en-US" b="1" dirty="0">
                <a:solidFill>
                  <a:srgbClr val="FF0000"/>
                </a:solidFill>
                <a:cs typeface="+mn-ea"/>
                <a:sym typeface="+mn-lt"/>
              </a:rPr>
              <a:t>填补目录内同类产品空白：</a:t>
            </a:r>
            <a:r>
              <a:rPr lang="zh-CN" altLang="en-US" dirty="0">
                <a:cs typeface="+mn-ea"/>
                <a:sym typeface="+mn-lt"/>
              </a:rPr>
              <a:t>儿童用法用量明确，使用剂量更精准，灵活；醋酸缓冲系统安全性高，</a:t>
            </a:r>
            <a:r>
              <a:rPr lang="zh-CN" altLang="en-US" b="1" dirty="0">
                <a:solidFill>
                  <a:schemeClr val="accent1"/>
                </a:solidFill>
                <a:cs typeface="+mn-ea"/>
                <a:sym typeface="+mn-lt"/>
              </a:rPr>
              <a:t>不增加肝脏负担，更适合肝脏尚未发育完全的儿童及肝功能不全患者</a:t>
            </a:r>
            <a:r>
              <a:rPr lang="zh-CN" altLang="en-US" dirty="0">
                <a:cs typeface="+mn-ea"/>
                <a:sym typeface="+mn-lt"/>
              </a:rPr>
              <a:t>。</a:t>
            </a:r>
          </a:p>
          <a:p>
            <a:pPr>
              <a:lnSpc>
                <a:spcPct val="120000"/>
              </a:lnSpc>
              <a:spcBef>
                <a:spcPts val="1200"/>
              </a:spcBef>
            </a:pPr>
            <a:r>
              <a:rPr lang="en-US" altLang="zh-CN" b="1" dirty="0">
                <a:cs typeface="+mn-ea"/>
                <a:sym typeface="+mn-lt"/>
              </a:rPr>
              <a:t>2</a:t>
            </a:r>
            <a:r>
              <a:rPr lang="zh-CN" altLang="en-US" b="1" dirty="0">
                <a:cs typeface="+mn-ea"/>
                <a:sym typeface="+mn-lt"/>
              </a:rPr>
              <a:t>、临床管理难度</a:t>
            </a:r>
            <a:endParaRPr lang="zh-CN" altLang="en-US" dirty="0">
              <a:cs typeface="+mn-ea"/>
              <a:sym typeface="+mn-lt"/>
            </a:endParaRPr>
          </a:p>
          <a:p>
            <a:pPr>
              <a:lnSpc>
                <a:spcPct val="120000"/>
              </a:lnSpc>
              <a:spcBef>
                <a:spcPts val="1200"/>
              </a:spcBef>
              <a:spcAft>
                <a:spcPts val="0"/>
              </a:spcAft>
            </a:pPr>
            <a:r>
              <a:rPr lang="zh-CN" altLang="en-US" dirty="0">
                <a:cs typeface="+mn-ea"/>
                <a:sym typeface="+mn-lt"/>
              </a:rPr>
              <a:t>临床严格按照患者缺失的液体量评估药品用量，且本品属性（</a:t>
            </a:r>
            <a:r>
              <a:rPr lang="en-US" altLang="zh-CN" dirty="0">
                <a:cs typeface="+mn-ea"/>
                <a:sym typeface="+mn-lt"/>
              </a:rPr>
              <a:t>PH</a:t>
            </a:r>
            <a:r>
              <a:rPr lang="zh-CN" altLang="en-US" dirty="0">
                <a:cs typeface="+mn-ea"/>
                <a:sym typeface="+mn-lt"/>
              </a:rPr>
              <a:t>值为</a:t>
            </a:r>
            <a:r>
              <a:rPr lang="en-US" altLang="zh-CN" dirty="0">
                <a:cs typeface="+mn-ea"/>
                <a:sym typeface="+mn-lt"/>
              </a:rPr>
              <a:t>4.3-6.3</a:t>
            </a:r>
            <a:r>
              <a:rPr lang="zh-CN" altLang="en-US" dirty="0">
                <a:cs typeface="+mn-ea"/>
                <a:sym typeface="+mn-lt"/>
              </a:rPr>
              <a:t>，配伍实验结果表明跟临床常用药物无法配伍）决定产品</a:t>
            </a:r>
            <a:r>
              <a:rPr lang="zh-CN" altLang="en-US" b="1" dirty="0">
                <a:solidFill>
                  <a:schemeClr val="accent1"/>
                </a:solidFill>
                <a:cs typeface="+mn-ea"/>
                <a:sym typeface="+mn-lt"/>
              </a:rPr>
              <a:t>无法当溶媒</a:t>
            </a:r>
            <a:r>
              <a:rPr lang="zh-CN" altLang="en-US" dirty="0">
                <a:cs typeface="+mn-ea"/>
                <a:sym typeface="+mn-lt"/>
              </a:rPr>
              <a:t>进行使用，不会产生滥用等现象。</a:t>
            </a:r>
          </a:p>
          <a:p>
            <a:pPr>
              <a:lnSpc>
                <a:spcPct val="120000"/>
              </a:lnSpc>
              <a:spcBef>
                <a:spcPts val="1200"/>
              </a:spcBef>
              <a:spcAft>
                <a:spcPts val="0"/>
              </a:spcAft>
            </a:pPr>
            <a:r>
              <a:rPr lang="en-US" altLang="zh-CN" b="1" dirty="0">
                <a:cs typeface="+mn-ea"/>
                <a:sym typeface="+mn-lt"/>
              </a:rPr>
              <a:t>3</a:t>
            </a:r>
            <a:r>
              <a:rPr lang="zh-CN" altLang="en-US" b="1" dirty="0">
                <a:cs typeface="+mn-ea"/>
                <a:sym typeface="+mn-lt"/>
              </a:rPr>
              <a:t>、所治疗疾病对公共健康的影响</a:t>
            </a:r>
          </a:p>
          <a:p>
            <a:pPr>
              <a:lnSpc>
                <a:spcPct val="120000"/>
              </a:lnSpc>
              <a:spcBef>
                <a:spcPts val="1200"/>
              </a:spcBef>
              <a:spcAft>
                <a:spcPts val="0"/>
              </a:spcAft>
            </a:pPr>
            <a:r>
              <a:rPr lang="zh-CN" altLang="en-US" dirty="0">
                <a:cs typeface="+mn-ea"/>
                <a:sym typeface="+mn-lt"/>
              </a:rPr>
              <a:t>根据</a:t>
            </a:r>
            <a:r>
              <a:rPr lang="en-US" altLang="zh-CN" dirty="0">
                <a:cs typeface="+mn-ea"/>
                <a:sym typeface="+mn-lt"/>
              </a:rPr>
              <a:t>《2022</a:t>
            </a:r>
            <a:r>
              <a:rPr lang="zh-CN" altLang="en-US" dirty="0">
                <a:cs typeface="+mn-ea"/>
                <a:sym typeface="+mn-lt"/>
              </a:rPr>
              <a:t>中国卫生健康统计年鉴</a:t>
            </a:r>
            <a:r>
              <a:rPr lang="en-US" altLang="zh-CN" dirty="0">
                <a:cs typeface="+mn-ea"/>
                <a:sym typeface="+mn-lt"/>
              </a:rPr>
              <a:t>》</a:t>
            </a:r>
            <a:r>
              <a:rPr lang="zh-CN" altLang="en-US" dirty="0">
                <a:cs typeface="+mn-ea"/>
                <a:sym typeface="+mn-lt"/>
              </a:rPr>
              <a:t>资料显示，2021年全国住院病人手术人次达8103万；全国医院儿科出院人次达1421万；儿童适宜晶体液有助于改善患儿预后，提升儿童健康水平。</a:t>
            </a:r>
            <a:endParaRPr lang="zh-CN" altLang="en-US" dirty="0">
              <a:solidFill>
                <a:schemeClr val="accent1"/>
              </a:solidFill>
              <a:cs typeface="+mn-ea"/>
              <a:sym typeface="+mn-lt"/>
            </a:endParaRPr>
          </a:p>
        </p:txBody>
      </p:sp>
      <p:pic>
        <p:nvPicPr>
          <p:cNvPr id="3" name="图片 2" descr="一起玩耍"/>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0970" y="196215"/>
            <a:ext cx="563245" cy="563245"/>
          </a:xfrm>
          <a:prstGeom prst="rect">
            <a:avLst/>
          </a:prstGeom>
        </p:spPr>
      </p:pic>
      <p:pic>
        <p:nvPicPr>
          <p:cNvPr id="4" name="图片 3" descr="输液点滴"/>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600" y="191770"/>
            <a:ext cx="568325" cy="568325"/>
          </a:xfrm>
          <a:prstGeom prst="rect">
            <a:avLst/>
          </a:prstGeom>
        </p:spPr>
      </p:pic>
      <p:sp>
        <p:nvSpPr>
          <p:cNvPr id="5" name="文本框 4"/>
          <p:cNvSpPr txBox="1"/>
          <p:nvPr/>
        </p:nvSpPr>
        <p:spPr>
          <a:xfrm>
            <a:off x="805541" y="6634840"/>
            <a:ext cx="6096000" cy="184666"/>
          </a:xfrm>
          <a:prstGeom prst="rect">
            <a:avLst/>
          </a:prstGeom>
          <a:noFill/>
        </p:spPr>
        <p:txBody>
          <a:bodyPr wrap="square">
            <a:spAutoFit/>
          </a:bodyPr>
          <a:lstStyle/>
          <a:p>
            <a:pPr marL="171450" indent="-171450">
              <a:buFont typeface="Arial" panose="020B0604020202020204" pitchFamily="34" charset="0"/>
              <a:buChar char="•"/>
            </a:pPr>
            <a:r>
              <a:rPr lang="en-US" altLang="zh-CN" sz="600" kern="100" dirty="0">
                <a:cs typeface="+mn-ea"/>
                <a:sym typeface="+mn-lt"/>
              </a:rPr>
              <a:t>《</a:t>
            </a:r>
            <a:r>
              <a:rPr lang="zh-CN" altLang="en-US" sz="600" kern="100" dirty="0">
                <a:cs typeface="+mn-ea"/>
                <a:sym typeface="+mn-lt"/>
              </a:rPr>
              <a:t>关于保障儿童用药的若干意见</a:t>
            </a:r>
            <a:r>
              <a:rPr lang="en-US" altLang="zh-CN" sz="600" kern="100" dirty="0">
                <a:cs typeface="+mn-ea"/>
                <a:sym typeface="+mn-lt"/>
              </a:rPr>
              <a:t>》</a:t>
            </a:r>
            <a:endParaRPr lang="zh-CN" altLang="en-US" sz="600" dirty="0">
              <a:cs typeface="+mn-ea"/>
              <a:sym typeface="+mn-lt"/>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290954"/>
            <a:ext cx="12192000" cy="25670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nvGrpSpPr>
          <p:cNvPr id="5" name="组合 4"/>
          <p:cNvGrpSpPr/>
          <p:nvPr/>
        </p:nvGrpSpPr>
        <p:grpSpPr>
          <a:xfrm>
            <a:off x="1959220" y="1566055"/>
            <a:ext cx="8194040" cy="1996440"/>
            <a:chOff x="902495" y="2137852"/>
            <a:chExt cx="8194040" cy="1996440"/>
          </a:xfrm>
        </p:grpSpPr>
        <p:sp>
          <p:nvSpPr>
            <p:cNvPr id="6" name="文本框 5"/>
            <p:cNvSpPr txBox="1"/>
            <p:nvPr/>
          </p:nvSpPr>
          <p:spPr>
            <a:xfrm>
              <a:off x="1068230" y="2209607"/>
              <a:ext cx="8028305" cy="1350050"/>
            </a:xfrm>
            <a:prstGeom prst="rect">
              <a:avLst/>
            </a:prstGeom>
            <a:noFill/>
          </p:spPr>
          <p:txBody>
            <a:bodyPr wrap="square" rtlCol="0">
              <a:spAutoFit/>
            </a:bodyPr>
            <a:lstStyle/>
            <a:p>
              <a:pPr marL="0" marR="0" lvl="0" indent="0" algn="dist" defTabSz="914400" rtl="0" eaLnBrk="1" fontAlgn="auto" latinLnBrk="0" hangingPunct="1">
                <a:lnSpc>
                  <a:spcPct val="110000"/>
                </a:lnSpc>
                <a:spcBef>
                  <a:spcPts val="0"/>
                </a:spcBef>
                <a:spcAft>
                  <a:spcPts val="0"/>
                </a:spcAft>
                <a:buClrTx/>
                <a:buSzTx/>
                <a:buFontTx/>
                <a:buNone/>
                <a:defRPr/>
              </a:pPr>
              <a:r>
                <a:rPr lang="en-US" altLang="zh-CN" sz="8000" b="1" spc="100" dirty="0">
                  <a:solidFill>
                    <a:srgbClr val="005A9C"/>
                  </a:solidFill>
                  <a:cs typeface="+mn-ea"/>
                  <a:sym typeface="+mn-lt"/>
                </a:rPr>
                <a:t>THANKS</a:t>
              </a:r>
              <a:r>
                <a:rPr lang="zh-CN" altLang="en-US" sz="8000" b="1" spc="100" dirty="0">
                  <a:solidFill>
                    <a:srgbClr val="005A9C"/>
                  </a:solidFill>
                  <a:cs typeface="+mn-ea"/>
                  <a:sym typeface="+mn-lt"/>
                </a:rPr>
                <a:t>！</a:t>
              </a:r>
              <a:endParaRPr kumimoji="0" lang="zh-CN" altLang="en-US" sz="8000" b="1" i="0" u="none" strike="noStrike" kern="1200" cap="none" spc="100" normalizeH="0" baseline="0" noProof="0" dirty="0">
                <a:ln>
                  <a:noFill/>
                </a:ln>
                <a:solidFill>
                  <a:srgbClr val="005A9C"/>
                </a:solidFill>
                <a:effectLst/>
                <a:uLnTx/>
                <a:uFillTx/>
                <a:cs typeface="+mn-ea"/>
                <a:sym typeface="+mn-lt"/>
              </a:endParaRPr>
            </a:p>
          </p:txBody>
        </p:sp>
        <p:sp>
          <p:nvSpPr>
            <p:cNvPr id="8" name="文本框 7"/>
            <p:cNvSpPr txBox="1"/>
            <p:nvPr/>
          </p:nvSpPr>
          <p:spPr>
            <a:xfrm>
              <a:off x="1089820" y="3735512"/>
              <a:ext cx="7880985"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sz="2000" b="0" i="0" u="none" strike="noStrike" kern="1200" cap="none" spc="100" normalizeH="0" baseline="0" noProof="0" dirty="0">
                  <a:ln>
                    <a:noFill/>
                  </a:ln>
                  <a:solidFill>
                    <a:srgbClr val="005A9C"/>
                  </a:solidFill>
                  <a:effectLst/>
                  <a:uLnTx/>
                  <a:uFillTx/>
                  <a:cs typeface="+mn-ea"/>
                  <a:sym typeface="+mn-lt"/>
                </a:rPr>
                <a:t>泰衡安</a:t>
              </a:r>
              <a:r>
                <a:rPr kumimoji="0" lang="zh-CN" sz="2000" b="0" i="0" u="none" strike="noStrike" kern="1200" cap="none" spc="100" normalizeH="0" baseline="30000" noProof="0" dirty="0">
                  <a:ln>
                    <a:noFill/>
                  </a:ln>
                  <a:solidFill>
                    <a:srgbClr val="005A9C"/>
                  </a:solidFill>
                  <a:effectLst/>
                  <a:uLnTx/>
                  <a:uFillTx/>
                  <a:cs typeface="+mn-ea"/>
                  <a:sym typeface="+mn-lt"/>
                </a:rPr>
                <a:t>®</a:t>
              </a:r>
              <a:r>
                <a:rPr kumimoji="0" lang="zh-CN" sz="2000" b="0" i="0" u="none" strike="noStrike" kern="1200" cap="none" spc="100" normalizeH="0" baseline="0" noProof="0" dirty="0">
                  <a:ln>
                    <a:noFill/>
                  </a:ln>
                  <a:solidFill>
                    <a:srgbClr val="005A9C"/>
                  </a:solidFill>
                  <a:effectLst/>
                  <a:uLnTx/>
                  <a:uFillTx/>
                  <a:cs typeface="+mn-ea"/>
                  <a:sym typeface="+mn-lt"/>
                </a:rPr>
                <a:t>复方醋酸钠葡萄糖注射液</a:t>
              </a:r>
            </a:p>
          </p:txBody>
        </p:sp>
        <p:cxnSp>
          <p:nvCxnSpPr>
            <p:cNvPr id="10" name="直接连接符 9"/>
            <p:cNvCxnSpPr/>
            <p:nvPr/>
          </p:nvCxnSpPr>
          <p:spPr>
            <a:xfrm>
              <a:off x="902495" y="2137852"/>
              <a:ext cx="0" cy="1996295"/>
            </a:xfrm>
            <a:prstGeom prst="line">
              <a:avLst/>
            </a:prstGeom>
            <a:ln w="25400">
              <a:solidFill>
                <a:srgbClr val="005A9C"/>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a:srcRect t="21555" b="11222"/>
          <a:stretch>
            <a:fillRect/>
          </a:stretch>
        </p:blipFill>
        <p:spPr>
          <a:xfrm>
            <a:off x="10127909" y="222250"/>
            <a:ext cx="1959315" cy="603250"/>
          </a:xfrm>
          <a:prstGeom prst="rect">
            <a:avLst/>
          </a:prstGeom>
        </p:spPr>
      </p:pic>
      <p:pic>
        <p:nvPicPr>
          <p:cNvPr id="3" name="图片 2" descr="一起玩耍"/>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4651" y="4853940"/>
            <a:ext cx="1292860" cy="1292860"/>
          </a:xfrm>
          <a:prstGeom prst="rect">
            <a:avLst/>
          </a:prstGeom>
        </p:spPr>
      </p:pic>
      <p:sp>
        <p:nvSpPr>
          <p:cNvPr id="2" name="椭圆 1"/>
          <p:cNvSpPr/>
          <p:nvPr/>
        </p:nvSpPr>
        <p:spPr>
          <a:xfrm>
            <a:off x="5205413" y="4591050"/>
            <a:ext cx="1811337" cy="1811337"/>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098800" cy="6858000"/>
          </a:xfrm>
          <a:prstGeom prst="rect">
            <a:avLst/>
          </a:prstGeom>
          <a:solidFill>
            <a:schemeClr val="accent1">
              <a:lumMod val="75000"/>
            </a:schemeClr>
          </a:solidFill>
          <a:ln>
            <a:noFill/>
          </a:ln>
          <a:effectLst>
            <a:outerShdw blurRad="177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 name="组合 3"/>
          <p:cNvGrpSpPr/>
          <p:nvPr/>
        </p:nvGrpSpPr>
        <p:grpSpPr>
          <a:xfrm>
            <a:off x="321530" y="1802132"/>
            <a:ext cx="2343980" cy="3015013"/>
            <a:chOff x="1531953" y="2136347"/>
            <a:chExt cx="2343980" cy="3015013"/>
          </a:xfrm>
        </p:grpSpPr>
        <p:sp>
          <p:nvSpPr>
            <p:cNvPr id="5" name="文本框 4"/>
            <p:cNvSpPr txBox="1"/>
            <p:nvPr/>
          </p:nvSpPr>
          <p:spPr>
            <a:xfrm>
              <a:off x="1830156" y="2703424"/>
              <a:ext cx="1987202"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700" normalizeH="0" noProof="0" dirty="0">
                  <a:ln>
                    <a:noFill/>
                  </a:ln>
                  <a:solidFill>
                    <a:schemeClr val="bg1"/>
                  </a:solidFill>
                  <a:effectLst/>
                  <a:uLnTx/>
                  <a:uFillTx/>
                  <a:cs typeface="+mn-ea"/>
                  <a:sym typeface="+mn-lt"/>
                </a:rPr>
                <a:t>目</a:t>
              </a:r>
              <a:endParaRPr kumimoji="0" lang="en-US" altLang="zh-CN" sz="5400" b="0" i="0" u="none" strike="noStrike" kern="1200" cap="none" spc="700" normalizeH="0" noProof="0" dirty="0">
                <a:ln>
                  <a:noFill/>
                </a:ln>
                <a:solidFill>
                  <a:schemeClr val="bg1"/>
                </a:solidFill>
                <a:effectLst/>
                <a:uLnTx/>
                <a:uFillTx/>
                <a:cs typeface="+mn-ea"/>
                <a:sym typeface="+mn-lt"/>
              </a:endParaRPr>
            </a:p>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0" i="0" u="none" strike="noStrike" kern="1200" cap="none" spc="700" normalizeH="0" noProof="0" dirty="0">
                  <a:ln>
                    <a:noFill/>
                  </a:ln>
                  <a:solidFill>
                    <a:schemeClr val="bg1"/>
                  </a:solidFill>
                  <a:effectLst/>
                  <a:uLnTx/>
                  <a:uFillTx/>
                  <a:cs typeface="+mn-ea"/>
                  <a:sym typeface="+mn-lt"/>
                </a:rPr>
                <a:t>录</a:t>
              </a:r>
            </a:p>
          </p:txBody>
        </p:sp>
        <p:sp>
          <p:nvSpPr>
            <p:cNvPr id="6" name="文本框 5"/>
            <p:cNvSpPr txBox="1"/>
            <p:nvPr/>
          </p:nvSpPr>
          <p:spPr>
            <a:xfrm>
              <a:off x="3249860" y="2991216"/>
              <a:ext cx="400110" cy="1147952"/>
            </a:xfrm>
            <a:prstGeom prst="rect">
              <a:avLst/>
            </a:prstGeom>
            <a:noFill/>
          </p:spPr>
          <p:txBody>
            <a:bodyPr vert="eaVert" wrap="square" rtlCol="0">
              <a:spAutoFit/>
            </a:bodyPr>
            <a:lstStyle/>
            <a:p>
              <a:pPr algn="dist"/>
              <a:r>
                <a:rPr lang="en-US" altLang="zh-CN" sz="1400" dirty="0">
                  <a:solidFill>
                    <a:schemeClr val="bg1"/>
                  </a:solidFill>
                  <a:cs typeface="+mn-ea"/>
                  <a:sym typeface="+mn-lt"/>
                </a:rPr>
                <a:t>CONTENTS</a:t>
              </a:r>
            </a:p>
          </p:txBody>
        </p:sp>
        <p:cxnSp>
          <p:nvCxnSpPr>
            <p:cNvPr id="7" name="直接连接符 6"/>
            <p:cNvCxnSpPr/>
            <p:nvPr/>
          </p:nvCxnSpPr>
          <p:spPr>
            <a:xfrm>
              <a:off x="2143125" y="2492345"/>
              <a:ext cx="1291401" cy="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143125" y="4585405"/>
              <a:ext cx="1291401" cy="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143125" y="2492345"/>
              <a:ext cx="0" cy="2093060"/>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434526" y="2500453"/>
              <a:ext cx="0" cy="468142"/>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434526" y="4114213"/>
              <a:ext cx="0" cy="468142"/>
            </a:xfrm>
            <a:prstGeom prst="line">
              <a:avLst/>
            </a:prstGeom>
            <a:ln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755356" y="4439367"/>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163940" y="4326521"/>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531953" y="2249193"/>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940537" y="2136347"/>
              <a:ext cx="711993" cy="711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custDataLst>
              <p:tags r:id="rId1"/>
            </p:custDataLst>
          </p:nvPr>
        </p:nvGrpSpPr>
        <p:grpSpPr>
          <a:xfrm>
            <a:off x="3224497" y="1658152"/>
            <a:ext cx="4591040" cy="952500"/>
            <a:chOff x="1396377" y="2917378"/>
            <a:chExt cx="4591040" cy="952500"/>
          </a:xfrm>
        </p:grpSpPr>
        <p:sp>
          <p:nvSpPr>
            <p:cNvPr id="36" name="文本框 35"/>
            <p:cNvSpPr txBox="1"/>
            <p:nvPr>
              <p:custDataLst>
                <p:tags r:id="rId18"/>
              </p:custDataLst>
            </p:nvPr>
          </p:nvSpPr>
          <p:spPr>
            <a:xfrm>
              <a:off x="2823592" y="3112711"/>
              <a:ext cx="3163825" cy="5835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3200" b="1" spc="400" dirty="0">
                  <a:solidFill>
                    <a:schemeClr val="accent1"/>
                  </a:solidFill>
                  <a:cs typeface="+mn-ea"/>
                  <a:sym typeface="+mn-lt"/>
                </a:rPr>
                <a:t>基本信息</a:t>
              </a:r>
              <a:endParaRPr kumimoji="0" lang="zh-CN" altLang="en-US" sz="3200" b="1" i="0" u="none" strike="noStrike" kern="1200" cap="none" spc="400" normalizeH="0" noProof="0" dirty="0">
                <a:ln>
                  <a:noFill/>
                </a:ln>
                <a:solidFill>
                  <a:schemeClr val="accent1"/>
                </a:solidFill>
                <a:effectLst/>
                <a:uLnTx/>
                <a:uFillTx/>
                <a:cs typeface="+mn-ea"/>
                <a:sym typeface="+mn-lt"/>
              </a:endParaRPr>
            </a:p>
          </p:txBody>
        </p:sp>
        <p:grpSp>
          <p:nvGrpSpPr>
            <p:cNvPr id="37" name="组合 36"/>
            <p:cNvGrpSpPr/>
            <p:nvPr/>
          </p:nvGrpSpPr>
          <p:grpSpPr>
            <a:xfrm>
              <a:off x="1396377" y="2917378"/>
              <a:ext cx="1692275" cy="952500"/>
              <a:chOff x="-616448" y="2453974"/>
              <a:chExt cx="1692275" cy="952500"/>
            </a:xfrm>
          </p:grpSpPr>
          <p:sp>
            <p:nvSpPr>
              <p:cNvPr id="39" name="文本框 38"/>
              <p:cNvSpPr txBox="1"/>
              <p:nvPr>
                <p:custDataLst>
                  <p:tags r:id="rId19"/>
                </p:custDataLst>
              </p:nvPr>
            </p:nvSpPr>
            <p:spPr>
              <a:xfrm>
                <a:off x="-616448"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01</a:t>
                </a:r>
              </a:p>
            </p:txBody>
          </p:sp>
          <p:sp>
            <p:nvSpPr>
              <p:cNvPr id="40" name="矩形 39"/>
              <p:cNvSpPr/>
              <p:nvPr>
                <p:custDataLst>
                  <p:tags r:id="rId20"/>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1"/>
                    </a:solidFill>
                  </a:ln>
                  <a:solidFill>
                    <a:schemeClr val="accent1"/>
                  </a:solidFill>
                  <a:cs typeface="+mn-ea"/>
                  <a:sym typeface="+mn-lt"/>
                </a:endParaRPr>
              </a:p>
            </p:txBody>
          </p:sp>
        </p:grpSp>
      </p:grpSp>
      <p:grpSp>
        <p:nvGrpSpPr>
          <p:cNvPr id="18" name="组合 17"/>
          <p:cNvGrpSpPr/>
          <p:nvPr>
            <p:custDataLst>
              <p:tags r:id="rId2"/>
            </p:custDataLst>
          </p:nvPr>
        </p:nvGrpSpPr>
        <p:grpSpPr>
          <a:xfrm>
            <a:off x="7365752" y="1658152"/>
            <a:ext cx="4620068" cy="952500"/>
            <a:chOff x="7112185" y="2890850"/>
            <a:chExt cx="4620068" cy="952500"/>
          </a:xfrm>
        </p:grpSpPr>
        <p:sp>
          <p:nvSpPr>
            <p:cNvPr id="31" name="文本框 30"/>
            <p:cNvSpPr txBox="1"/>
            <p:nvPr>
              <p:custDataLst>
                <p:tags r:id="rId15"/>
              </p:custDataLst>
            </p:nvPr>
          </p:nvSpPr>
          <p:spPr>
            <a:xfrm>
              <a:off x="8568428" y="3078925"/>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安全性</a:t>
              </a:r>
            </a:p>
          </p:txBody>
        </p:sp>
        <p:grpSp>
          <p:nvGrpSpPr>
            <p:cNvPr id="32" name="组合 31"/>
            <p:cNvGrpSpPr/>
            <p:nvPr/>
          </p:nvGrpSpPr>
          <p:grpSpPr>
            <a:xfrm>
              <a:off x="7112185" y="2890850"/>
              <a:ext cx="1692275" cy="952500"/>
              <a:chOff x="-645476" y="2453974"/>
              <a:chExt cx="1692275" cy="952500"/>
            </a:xfrm>
          </p:grpSpPr>
          <p:sp>
            <p:nvSpPr>
              <p:cNvPr id="34" name="文本框 33"/>
              <p:cNvSpPr txBox="1"/>
              <p:nvPr>
                <p:custDataLst>
                  <p:tags r:id="rId16"/>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02</a:t>
                </a:r>
              </a:p>
            </p:txBody>
          </p:sp>
          <p:sp>
            <p:nvSpPr>
              <p:cNvPr id="35" name="矩形 34"/>
              <p:cNvSpPr/>
              <p:nvPr>
                <p:custDataLst>
                  <p:tags r:id="rId17"/>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grpSp>
        <p:nvGrpSpPr>
          <p:cNvPr id="19" name="组合 18"/>
          <p:cNvGrpSpPr/>
          <p:nvPr>
            <p:custDataLst>
              <p:tags r:id="rId3"/>
            </p:custDataLst>
          </p:nvPr>
        </p:nvGrpSpPr>
        <p:grpSpPr>
          <a:xfrm>
            <a:off x="3224497" y="3162300"/>
            <a:ext cx="4620068" cy="952500"/>
            <a:chOff x="1382494" y="4561515"/>
            <a:chExt cx="4620068" cy="952500"/>
          </a:xfrm>
        </p:grpSpPr>
        <p:sp>
          <p:nvSpPr>
            <p:cNvPr id="26" name="文本框 25"/>
            <p:cNvSpPr txBox="1"/>
            <p:nvPr>
              <p:custDataLst>
                <p:tags r:id="rId12"/>
              </p:custDataLst>
            </p:nvPr>
          </p:nvSpPr>
          <p:spPr>
            <a:xfrm>
              <a:off x="2838737" y="4767008"/>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有效性</a:t>
              </a:r>
            </a:p>
          </p:txBody>
        </p:sp>
        <p:grpSp>
          <p:nvGrpSpPr>
            <p:cNvPr id="27" name="组合 26"/>
            <p:cNvGrpSpPr/>
            <p:nvPr/>
          </p:nvGrpSpPr>
          <p:grpSpPr>
            <a:xfrm>
              <a:off x="1382494" y="4561515"/>
              <a:ext cx="1692275" cy="952500"/>
              <a:chOff x="-645476" y="2453974"/>
              <a:chExt cx="1692275" cy="952500"/>
            </a:xfrm>
          </p:grpSpPr>
          <p:sp>
            <p:nvSpPr>
              <p:cNvPr id="29" name="文本框 28"/>
              <p:cNvSpPr txBox="1"/>
              <p:nvPr>
                <p:custDataLst>
                  <p:tags r:id="rId13"/>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03</a:t>
                </a:r>
              </a:p>
            </p:txBody>
          </p:sp>
          <p:sp>
            <p:nvSpPr>
              <p:cNvPr id="30" name="矩形 29"/>
              <p:cNvSpPr/>
              <p:nvPr>
                <p:custDataLst>
                  <p:tags r:id="rId14"/>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grpSp>
        <p:nvGrpSpPr>
          <p:cNvPr id="3" name="组合 2"/>
          <p:cNvGrpSpPr/>
          <p:nvPr>
            <p:custDataLst>
              <p:tags r:id="rId4"/>
            </p:custDataLst>
          </p:nvPr>
        </p:nvGrpSpPr>
        <p:grpSpPr>
          <a:xfrm>
            <a:off x="7365752" y="3162300"/>
            <a:ext cx="4591040" cy="952500"/>
            <a:chOff x="1396377" y="2917378"/>
            <a:chExt cx="4591040" cy="952500"/>
          </a:xfrm>
        </p:grpSpPr>
        <p:sp>
          <p:nvSpPr>
            <p:cNvPr id="41" name="文本框 40"/>
            <p:cNvSpPr txBox="1"/>
            <p:nvPr>
              <p:custDataLst>
                <p:tags r:id="rId9"/>
              </p:custDataLst>
            </p:nvPr>
          </p:nvSpPr>
          <p:spPr>
            <a:xfrm>
              <a:off x="2823592" y="3112711"/>
              <a:ext cx="316382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3200" b="1" spc="400" dirty="0">
                  <a:solidFill>
                    <a:schemeClr val="accent1"/>
                  </a:solidFill>
                  <a:cs typeface="+mn-ea"/>
                  <a:sym typeface="+mn-lt"/>
                </a:rPr>
                <a:t>创新性</a:t>
              </a:r>
              <a:endParaRPr kumimoji="0" lang="zh-CN" altLang="en-US" sz="3200" b="1" i="0" u="none" strike="noStrike" kern="1200" cap="none" spc="400" normalizeH="0" noProof="0" dirty="0">
                <a:ln>
                  <a:noFill/>
                </a:ln>
                <a:solidFill>
                  <a:schemeClr val="accent1"/>
                </a:solidFill>
                <a:effectLst/>
                <a:uLnTx/>
                <a:uFillTx/>
                <a:cs typeface="+mn-ea"/>
                <a:sym typeface="+mn-lt"/>
              </a:endParaRPr>
            </a:p>
          </p:txBody>
        </p:sp>
        <p:grpSp>
          <p:nvGrpSpPr>
            <p:cNvPr id="42" name="组合 41"/>
            <p:cNvGrpSpPr/>
            <p:nvPr/>
          </p:nvGrpSpPr>
          <p:grpSpPr>
            <a:xfrm>
              <a:off x="1396377" y="2917378"/>
              <a:ext cx="1692275" cy="952500"/>
              <a:chOff x="-616448" y="2453974"/>
              <a:chExt cx="1692275" cy="952500"/>
            </a:xfrm>
          </p:grpSpPr>
          <p:sp>
            <p:nvSpPr>
              <p:cNvPr id="44" name="文本框 43"/>
              <p:cNvSpPr txBox="1"/>
              <p:nvPr>
                <p:custDataLst>
                  <p:tags r:id="rId10"/>
                </p:custDataLst>
              </p:nvPr>
            </p:nvSpPr>
            <p:spPr>
              <a:xfrm>
                <a:off x="-616448"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04</a:t>
                </a:r>
              </a:p>
            </p:txBody>
          </p:sp>
          <p:sp>
            <p:nvSpPr>
              <p:cNvPr id="45" name="矩形 44"/>
              <p:cNvSpPr/>
              <p:nvPr>
                <p:custDataLst>
                  <p:tags r:id="rId11"/>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accent1"/>
                    </a:solidFill>
                  </a:ln>
                  <a:solidFill>
                    <a:schemeClr val="accent1"/>
                  </a:solidFill>
                  <a:cs typeface="+mn-ea"/>
                  <a:sym typeface="+mn-lt"/>
                </a:endParaRPr>
              </a:p>
            </p:txBody>
          </p:sp>
        </p:grpSp>
      </p:grpSp>
      <p:grpSp>
        <p:nvGrpSpPr>
          <p:cNvPr id="46" name="组合 45"/>
          <p:cNvGrpSpPr/>
          <p:nvPr>
            <p:custDataLst>
              <p:tags r:id="rId5"/>
            </p:custDataLst>
          </p:nvPr>
        </p:nvGrpSpPr>
        <p:grpSpPr>
          <a:xfrm>
            <a:off x="3224497" y="4605787"/>
            <a:ext cx="4620068" cy="952500"/>
            <a:chOff x="7112185" y="2890850"/>
            <a:chExt cx="4620068" cy="952500"/>
          </a:xfrm>
        </p:grpSpPr>
        <p:sp>
          <p:nvSpPr>
            <p:cNvPr id="47" name="文本框 46"/>
            <p:cNvSpPr txBox="1"/>
            <p:nvPr>
              <p:custDataLst>
                <p:tags r:id="rId6"/>
              </p:custDataLst>
            </p:nvPr>
          </p:nvSpPr>
          <p:spPr>
            <a:xfrm>
              <a:off x="8568428" y="3058605"/>
              <a:ext cx="3163825" cy="584775"/>
            </a:xfrm>
            <a:prstGeom prst="rect">
              <a:avLst/>
            </a:prstGeom>
            <a:noFill/>
          </p:spPr>
          <p:txBody>
            <a:bodyPr wrap="square" rtlCol="0">
              <a:spAutoFit/>
            </a:bodyPr>
            <a:lstStyle/>
            <a:p>
              <a:pPr>
                <a:defRPr/>
              </a:pPr>
              <a:r>
                <a:rPr lang="zh-CN" altLang="en-US" sz="3200" b="1" spc="400" dirty="0">
                  <a:solidFill>
                    <a:schemeClr val="accent1"/>
                  </a:solidFill>
                  <a:cs typeface="+mn-ea"/>
                  <a:sym typeface="+mn-lt"/>
                </a:rPr>
                <a:t>公平性</a:t>
              </a:r>
            </a:p>
          </p:txBody>
        </p:sp>
        <p:grpSp>
          <p:nvGrpSpPr>
            <p:cNvPr id="48" name="组合 47"/>
            <p:cNvGrpSpPr/>
            <p:nvPr/>
          </p:nvGrpSpPr>
          <p:grpSpPr>
            <a:xfrm>
              <a:off x="7112185" y="2890850"/>
              <a:ext cx="1692275" cy="952500"/>
              <a:chOff x="-645476" y="2453974"/>
              <a:chExt cx="1692275" cy="952500"/>
            </a:xfrm>
          </p:grpSpPr>
          <p:sp>
            <p:nvSpPr>
              <p:cNvPr id="50" name="文本框 49"/>
              <p:cNvSpPr txBox="1"/>
              <p:nvPr>
                <p:custDataLst>
                  <p:tags r:id="rId7"/>
                </p:custDataLst>
              </p:nvPr>
            </p:nvSpPr>
            <p:spPr>
              <a:xfrm>
                <a:off x="-645476" y="2629750"/>
                <a:ext cx="1692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chemeClr val="accent1"/>
                    </a:solidFill>
                    <a:effectLst/>
                    <a:uLnTx/>
                    <a:uFillTx/>
                    <a:cs typeface="+mn-ea"/>
                    <a:sym typeface="+mn-lt"/>
                  </a:rPr>
                  <a:t>05</a:t>
                </a:r>
              </a:p>
            </p:txBody>
          </p:sp>
          <p:sp>
            <p:nvSpPr>
              <p:cNvPr id="51" name="矩形 50"/>
              <p:cNvSpPr/>
              <p:nvPr>
                <p:custDataLst>
                  <p:tags r:id="rId8"/>
                </p:custDataLst>
              </p:nvPr>
            </p:nvSpPr>
            <p:spPr>
              <a:xfrm>
                <a:off x="-275589" y="2453974"/>
                <a:ext cx="952500" cy="9525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solidFill>
                    <a:schemeClr val="accent1"/>
                  </a:solidFill>
                  <a:cs typeface="+mn-ea"/>
                  <a:sym typeface="+mn-lt"/>
                </a:endParaRPr>
              </a:p>
            </p:txBody>
          </p:sp>
        </p:grpSp>
      </p:grpSp>
      <p:pic>
        <p:nvPicPr>
          <p:cNvPr id="16" name="图片 15"/>
          <p:cNvPicPr>
            <a:picLocks noChangeAspect="1"/>
          </p:cNvPicPr>
          <p:nvPr/>
        </p:nvPicPr>
        <p:blipFill rotWithShape="1">
          <a:blip r:embed="rId23"/>
          <a:srcRect t="21555" b="11222"/>
          <a:stretch>
            <a:fillRect/>
          </a:stretch>
        </p:blipFill>
        <p:spPr>
          <a:xfrm>
            <a:off x="10890250" y="6412756"/>
            <a:ext cx="1301750" cy="400793"/>
          </a:xfrm>
          <a:prstGeom prst="rect">
            <a:avLst/>
          </a:prstGeom>
        </p:spPr>
      </p:pic>
      <p:pic>
        <p:nvPicPr>
          <p:cNvPr id="21" name="图片 20" descr="一起玩耍"/>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02360" y="5240655"/>
            <a:ext cx="1021715" cy="10217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基本信息</a:t>
            </a:r>
          </a:p>
        </p:txBody>
      </p:sp>
      <p:sp>
        <p:nvSpPr>
          <p:cNvPr id="21" name="圆角矩形 20"/>
          <p:cNvSpPr/>
          <p:nvPr>
            <p:custDataLst>
              <p:tags r:id="rId2"/>
            </p:custDataLst>
          </p:nvPr>
        </p:nvSpPr>
        <p:spPr>
          <a:xfrm>
            <a:off x="6684645" y="1252855"/>
            <a:ext cx="4836160" cy="5154295"/>
          </a:xfrm>
          <a:prstGeom prst="roundRect">
            <a:avLst>
              <a:gd name="adj" fmla="val 3161"/>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cs typeface="+mn-ea"/>
              <a:sym typeface="+mn-lt"/>
            </a:endParaRPr>
          </a:p>
        </p:txBody>
      </p:sp>
      <p:cxnSp>
        <p:nvCxnSpPr>
          <p:cNvPr id="34" name="直接连接符 33"/>
          <p:cNvCxnSpPr/>
          <p:nvPr>
            <p:custDataLst>
              <p:tags r:id="rId3"/>
            </p:custDataLst>
          </p:nvPr>
        </p:nvCxnSpPr>
        <p:spPr>
          <a:xfrm>
            <a:off x="9146223" y="6142038"/>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19" name="圆角矩形 18"/>
          <p:cNvSpPr/>
          <p:nvPr>
            <p:custDataLst>
              <p:tags r:id="rId4"/>
            </p:custDataLst>
          </p:nvPr>
        </p:nvSpPr>
        <p:spPr>
          <a:xfrm>
            <a:off x="657225" y="1251585"/>
            <a:ext cx="4837430" cy="5155565"/>
          </a:xfrm>
          <a:prstGeom prst="roundRect">
            <a:avLst>
              <a:gd name="adj" fmla="val 3142"/>
            </a:avLst>
          </a:prstGeom>
          <a:solidFill>
            <a:srgbClr val="FFFFFF"/>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FFFFFF"/>
              </a:solidFill>
              <a:cs typeface="+mn-ea"/>
              <a:sym typeface="+mn-lt"/>
            </a:endParaRPr>
          </a:p>
        </p:txBody>
      </p:sp>
      <p:cxnSp>
        <p:nvCxnSpPr>
          <p:cNvPr id="29" name="直接连接符 28"/>
          <p:cNvCxnSpPr/>
          <p:nvPr>
            <p:custDataLst>
              <p:tags r:id="rId5"/>
            </p:custDataLst>
          </p:nvPr>
        </p:nvCxnSpPr>
        <p:spPr>
          <a:xfrm>
            <a:off x="2740978" y="6200094"/>
            <a:ext cx="381635" cy="0"/>
          </a:xfrm>
          <a:prstGeom prst="line">
            <a:avLst/>
          </a:prstGeom>
          <a:ln w="44450" cap="rnd"/>
        </p:spPr>
        <p:style>
          <a:lnRef idx="2">
            <a:schemeClr val="accent1"/>
          </a:lnRef>
          <a:fillRef idx="0">
            <a:srgbClr val="FFFFFF"/>
          </a:fillRef>
          <a:effectRef idx="0">
            <a:srgbClr val="FFFFFF"/>
          </a:effectRef>
          <a:fontRef idx="minor">
            <a:schemeClr val="tx1"/>
          </a:fontRef>
        </p:style>
      </p:cxnSp>
      <p:sp>
        <p:nvSpPr>
          <p:cNvPr id="33" name="椭圆 32"/>
          <p:cNvSpPr/>
          <p:nvPr>
            <p:custDataLst>
              <p:tags r:id="rId6"/>
            </p:custDataLst>
          </p:nvPr>
        </p:nvSpPr>
        <p:spPr>
          <a:xfrm>
            <a:off x="8854758" y="1486853"/>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ea"/>
              <a:sym typeface="+mn-lt"/>
            </a:endParaRPr>
          </a:p>
        </p:txBody>
      </p:sp>
      <p:sp>
        <p:nvSpPr>
          <p:cNvPr id="39" name="图片 85" descr="343439383331313b343532303031393bd2b5bca8b9dcc0ed"/>
          <p:cNvSpPr/>
          <p:nvPr>
            <p:custDataLst>
              <p:tags r:id="rId7"/>
            </p:custDataLst>
          </p:nvPr>
        </p:nvSpPr>
        <p:spPr>
          <a:xfrm>
            <a:off x="9052243" y="1694498"/>
            <a:ext cx="278130" cy="257810"/>
          </a:xfrm>
          <a:custGeom>
            <a:avLst/>
            <a:gdLst>
              <a:gd name="connsiteX0" fmla="*/ 222543 w 251999"/>
              <a:gd name="connsiteY0" fmla="*/ 115 h 233941"/>
              <a:gd name="connsiteX1" fmla="*/ 29043 w 251999"/>
              <a:gd name="connsiteY1" fmla="*/ 115 h 233941"/>
              <a:gd name="connsiteX2" fmla="*/ 114 w 251999"/>
              <a:gd name="connsiteY2" fmla="*/ 29277 h 233941"/>
              <a:gd name="connsiteX3" fmla="*/ 114 w 251999"/>
              <a:gd name="connsiteY3" fmla="*/ 154996 h 233941"/>
              <a:gd name="connsiteX4" fmla="*/ 29043 w 251999"/>
              <a:gd name="connsiteY4" fmla="*/ 184157 h 233941"/>
              <a:gd name="connsiteX5" fmla="*/ 101686 w 251999"/>
              <a:gd name="connsiteY5" fmla="*/ 184157 h 233941"/>
              <a:gd name="connsiteX6" fmla="*/ 101686 w 251999"/>
              <a:gd name="connsiteY6" fmla="*/ 219800 h 233941"/>
              <a:gd name="connsiteX7" fmla="*/ 61828 w 251999"/>
              <a:gd name="connsiteY7" fmla="*/ 219800 h 233941"/>
              <a:gd name="connsiteX8" fmla="*/ 54757 w 251999"/>
              <a:gd name="connsiteY8" fmla="*/ 226928 h 233941"/>
              <a:gd name="connsiteX9" fmla="*/ 61828 w 251999"/>
              <a:gd name="connsiteY9" fmla="*/ 234057 h 233941"/>
              <a:gd name="connsiteX10" fmla="*/ 184614 w 251999"/>
              <a:gd name="connsiteY10" fmla="*/ 234057 h 233941"/>
              <a:gd name="connsiteX11" fmla="*/ 191685 w 251999"/>
              <a:gd name="connsiteY11" fmla="*/ 226928 h 233941"/>
              <a:gd name="connsiteX12" fmla="*/ 184614 w 251999"/>
              <a:gd name="connsiteY12" fmla="*/ 219800 h 233941"/>
              <a:gd name="connsiteX13" fmla="*/ 145400 w 251999"/>
              <a:gd name="connsiteY13" fmla="*/ 219800 h 233941"/>
              <a:gd name="connsiteX14" fmla="*/ 145400 w 251999"/>
              <a:gd name="connsiteY14" fmla="*/ 184157 h 233941"/>
              <a:gd name="connsiteX15" fmla="*/ 223185 w 251999"/>
              <a:gd name="connsiteY15" fmla="*/ 184157 h 233941"/>
              <a:gd name="connsiteX16" fmla="*/ 252114 w 251999"/>
              <a:gd name="connsiteY16" fmla="*/ 154996 h 233941"/>
              <a:gd name="connsiteX17" fmla="*/ 252114 w 251999"/>
              <a:gd name="connsiteY17" fmla="*/ 29277 h 233941"/>
              <a:gd name="connsiteX18" fmla="*/ 222543 w 251999"/>
              <a:gd name="connsiteY18" fmla="*/ 115 h 233941"/>
              <a:gd name="connsiteX19" fmla="*/ 209685 w 251999"/>
              <a:gd name="connsiteY19" fmla="*/ 43533 h 233941"/>
              <a:gd name="connsiteX20" fmla="*/ 209685 w 251999"/>
              <a:gd name="connsiteY20" fmla="*/ 43533 h 233941"/>
              <a:gd name="connsiteX21" fmla="*/ 209685 w 251999"/>
              <a:gd name="connsiteY21" fmla="*/ 44181 h 233941"/>
              <a:gd name="connsiteX22" fmla="*/ 137686 w 251999"/>
              <a:gd name="connsiteY22" fmla="*/ 140739 h 233941"/>
              <a:gd name="connsiteX23" fmla="*/ 135757 w 251999"/>
              <a:gd name="connsiteY23" fmla="*/ 139443 h 233941"/>
              <a:gd name="connsiteX24" fmla="*/ 79185 w 251999"/>
              <a:gd name="connsiteY24" fmla="*/ 97969 h 233941"/>
              <a:gd name="connsiteX25" fmla="*/ 59257 w 251999"/>
              <a:gd name="connsiteY25" fmla="*/ 123890 h 233941"/>
              <a:gd name="connsiteX26" fmla="*/ 50257 w 251999"/>
              <a:gd name="connsiteY26" fmla="*/ 127130 h 233941"/>
              <a:gd name="connsiteX27" fmla="*/ 45757 w 251999"/>
              <a:gd name="connsiteY27" fmla="*/ 117410 h 233941"/>
              <a:gd name="connsiteX28" fmla="*/ 46400 w 251999"/>
              <a:gd name="connsiteY28" fmla="*/ 116114 h 233941"/>
              <a:gd name="connsiteX29" fmla="*/ 73400 w 251999"/>
              <a:gd name="connsiteY29" fmla="*/ 80472 h 233941"/>
              <a:gd name="connsiteX30" fmla="*/ 75971 w 251999"/>
              <a:gd name="connsiteY30" fmla="*/ 77231 h 233941"/>
              <a:gd name="connsiteX31" fmla="*/ 134471 w 251999"/>
              <a:gd name="connsiteY31" fmla="*/ 120650 h 233941"/>
              <a:gd name="connsiteX32" fmla="*/ 198114 w 251999"/>
              <a:gd name="connsiteY32" fmla="*/ 35757 h 233941"/>
              <a:gd name="connsiteX33" fmla="*/ 205828 w 251999"/>
              <a:gd name="connsiteY33" fmla="*/ 34461 h 233941"/>
              <a:gd name="connsiteX34" fmla="*/ 209685 w 251999"/>
              <a:gd name="connsiteY34" fmla="*/ 43533 h 23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1999" h="233941">
                <a:moveTo>
                  <a:pt x="222543" y="115"/>
                </a:moveTo>
                <a:lnTo>
                  <a:pt x="29043" y="115"/>
                </a:lnTo>
                <a:cubicBezTo>
                  <a:pt x="12971" y="115"/>
                  <a:pt x="114" y="13076"/>
                  <a:pt x="114" y="29277"/>
                </a:cubicBezTo>
                <a:lnTo>
                  <a:pt x="114" y="154996"/>
                </a:lnTo>
                <a:cubicBezTo>
                  <a:pt x="114" y="171197"/>
                  <a:pt x="12971" y="184157"/>
                  <a:pt x="29043" y="184157"/>
                </a:cubicBezTo>
                <a:lnTo>
                  <a:pt x="101686" y="184157"/>
                </a:lnTo>
                <a:lnTo>
                  <a:pt x="101686" y="219800"/>
                </a:lnTo>
                <a:lnTo>
                  <a:pt x="61828" y="219800"/>
                </a:lnTo>
                <a:cubicBezTo>
                  <a:pt x="57971" y="219800"/>
                  <a:pt x="54757" y="223040"/>
                  <a:pt x="54757" y="226928"/>
                </a:cubicBezTo>
                <a:cubicBezTo>
                  <a:pt x="54757" y="230816"/>
                  <a:pt x="57971" y="234057"/>
                  <a:pt x="61828" y="234057"/>
                </a:cubicBezTo>
                <a:lnTo>
                  <a:pt x="184614" y="234057"/>
                </a:lnTo>
                <a:cubicBezTo>
                  <a:pt x="188471" y="234057"/>
                  <a:pt x="191685" y="230816"/>
                  <a:pt x="191685" y="226928"/>
                </a:cubicBezTo>
                <a:cubicBezTo>
                  <a:pt x="191685" y="223040"/>
                  <a:pt x="188471" y="219800"/>
                  <a:pt x="184614" y="219800"/>
                </a:cubicBezTo>
                <a:lnTo>
                  <a:pt x="145400" y="219800"/>
                </a:lnTo>
                <a:lnTo>
                  <a:pt x="145400" y="184157"/>
                </a:lnTo>
                <a:lnTo>
                  <a:pt x="223185" y="184157"/>
                </a:lnTo>
                <a:cubicBezTo>
                  <a:pt x="239257" y="184157"/>
                  <a:pt x="252114" y="171197"/>
                  <a:pt x="252114" y="154996"/>
                </a:cubicBezTo>
                <a:lnTo>
                  <a:pt x="252114" y="29277"/>
                </a:lnTo>
                <a:cubicBezTo>
                  <a:pt x="251471" y="13724"/>
                  <a:pt x="238614" y="115"/>
                  <a:pt x="222543" y="115"/>
                </a:cubicBezTo>
                <a:moveTo>
                  <a:pt x="209685" y="43533"/>
                </a:moveTo>
                <a:cubicBezTo>
                  <a:pt x="209685" y="43533"/>
                  <a:pt x="209685" y="44181"/>
                  <a:pt x="209685" y="43533"/>
                </a:cubicBezTo>
                <a:lnTo>
                  <a:pt x="209685" y="44181"/>
                </a:lnTo>
                <a:lnTo>
                  <a:pt x="137686" y="140739"/>
                </a:lnTo>
                <a:lnTo>
                  <a:pt x="135757" y="139443"/>
                </a:lnTo>
                <a:lnTo>
                  <a:pt x="79185" y="97969"/>
                </a:lnTo>
                <a:lnTo>
                  <a:pt x="59257" y="123890"/>
                </a:lnTo>
                <a:cubicBezTo>
                  <a:pt x="57328" y="127130"/>
                  <a:pt x="53471" y="128427"/>
                  <a:pt x="50257" y="127130"/>
                </a:cubicBezTo>
                <a:cubicBezTo>
                  <a:pt x="46400" y="125834"/>
                  <a:pt x="44471" y="121298"/>
                  <a:pt x="45757" y="117410"/>
                </a:cubicBezTo>
                <a:cubicBezTo>
                  <a:pt x="45757" y="116762"/>
                  <a:pt x="45757" y="116762"/>
                  <a:pt x="46400" y="116114"/>
                </a:cubicBezTo>
                <a:lnTo>
                  <a:pt x="73400" y="80472"/>
                </a:lnTo>
                <a:lnTo>
                  <a:pt x="75971" y="77231"/>
                </a:lnTo>
                <a:lnTo>
                  <a:pt x="134471" y="120650"/>
                </a:lnTo>
                <a:lnTo>
                  <a:pt x="198114" y="35757"/>
                </a:lnTo>
                <a:cubicBezTo>
                  <a:pt x="200043" y="33813"/>
                  <a:pt x="203257" y="33165"/>
                  <a:pt x="205828" y="34461"/>
                </a:cubicBezTo>
                <a:cubicBezTo>
                  <a:pt x="209685" y="35757"/>
                  <a:pt x="211614" y="39645"/>
                  <a:pt x="209685" y="43533"/>
                </a:cubicBezTo>
              </a:path>
            </a:pathLst>
          </a:custGeom>
          <a:solidFill>
            <a:schemeClr val="accent1"/>
          </a:solidFill>
          <a:ln w="8849" cap="flat">
            <a:noFill/>
            <a:prstDash val="solid"/>
            <a:miter/>
          </a:ln>
        </p:spPr>
        <p:txBody>
          <a:bodyPr rtlCol="0" anchor="ctr"/>
          <a:lstStyle/>
          <a:p>
            <a:endParaRPr lang="zh-CN" altLang="en-US">
              <a:cs typeface="+mn-ea"/>
              <a:sym typeface="+mn-lt"/>
            </a:endParaRPr>
          </a:p>
        </p:txBody>
      </p:sp>
      <p:sp>
        <p:nvSpPr>
          <p:cNvPr id="28" name="椭圆 27"/>
          <p:cNvSpPr/>
          <p:nvPr>
            <p:custDataLst>
              <p:tags r:id="rId8"/>
            </p:custDataLst>
          </p:nvPr>
        </p:nvSpPr>
        <p:spPr>
          <a:xfrm>
            <a:off x="2685733" y="1451928"/>
            <a:ext cx="673100" cy="673100"/>
          </a:xfrm>
          <a:prstGeom prst="ellipse">
            <a:avLst/>
          </a:prstGeom>
          <a:noFill/>
          <a:ln w="25400">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ea"/>
              <a:sym typeface="+mn-lt"/>
            </a:endParaRPr>
          </a:p>
        </p:txBody>
      </p:sp>
      <p:sp>
        <p:nvSpPr>
          <p:cNvPr id="3" name="矩形 2"/>
          <p:cNvSpPr/>
          <p:nvPr>
            <p:custDataLst>
              <p:tags r:id="rId9"/>
            </p:custDataLst>
          </p:nvPr>
        </p:nvSpPr>
        <p:spPr>
          <a:xfrm>
            <a:off x="861695" y="2151380"/>
            <a:ext cx="4472940" cy="2599690"/>
          </a:xfrm>
          <a:prstGeom prst="rect">
            <a:avLst/>
          </a:prstGeom>
        </p:spPr>
        <p:txBody>
          <a:bodyPr wrap="square" lIns="0" tIns="0" rIns="0" bIns="0">
            <a:noAutofit/>
          </a:bodyPr>
          <a:lstStyle/>
          <a:p>
            <a:pPr>
              <a:lnSpc>
                <a:spcPct val="150000"/>
              </a:lnSpc>
            </a:pPr>
            <a:r>
              <a:rPr lang="en-US" altLang="zh-CN" sz="1400" b="1" dirty="0">
                <a:cs typeface="+mn-ea"/>
                <a:sym typeface="+mn-lt"/>
              </a:rPr>
              <a:t>【</a:t>
            </a:r>
            <a:r>
              <a:rPr lang="zh-CN" altLang="en-US" sz="1400" b="1" dirty="0">
                <a:cs typeface="+mn-ea"/>
                <a:sym typeface="+mn-lt"/>
              </a:rPr>
              <a:t>注册分类</a:t>
            </a:r>
            <a:r>
              <a:rPr lang="en-US" altLang="zh-CN" sz="1400" b="1" dirty="0">
                <a:cs typeface="+mn-ea"/>
                <a:sym typeface="+mn-lt"/>
              </a:rPr>
              <a:t>】</a:t>
            </a:r>
            <a:r>
              <a:rPr lang="zh-CN" altLang="en-US" sz="1400" dirty="0">
                <a:cs typeface="+mn-ea"/>
                <a:sym typeface="+mn-lt"/>
              </a:rPr>
              <a:t>化学药品</a:t>
            </a:r>
            <a:r>
              <a:rPr lang="en-US" altLang="zh-CN" sz="1400" dirty="0">
                <a:cs typeface="+mn-ea"/>
                <a:sym typeface="+mn-lt"/>
              </a:rPr>
              <a:t>3</a:t>
            </a:r>
            <a:r>
              <a:rPr lang="zh-CN" altLang="en-US" sz="1400" dirty="0">
                <a:cs typeface="+mn-ea"/>
                <a:sym typeface="+mn-lt"/>
              </a:rPr>
              <a:t>类</a:t>
            </a:r>
            <a:endParaRPr lang="en-US" altLang="zh-CN" sz="1400" dirty="0">
              <a:cs typeface="+mn-ea"/>
              <a:sym typeface="+mn-lt"/>
            </a:endParaRPr>
          </a:p>
          <a:p>
            <a:pPr>
              <a:lnSpc>
                <a:spcPct val="150000"/>
              </a:lnSpc>
            </a:pPr>
            <a:r>
              <a:rPr lang="en-US" altLang="zh-CN" sz="1400" b="1" dirty="0">
                <a:cs typeface="+mn-ea"/>
                <a:sym typeface="+mn-lt"/>
              </a:rPr>
              <a:t>【</a:t>
            </a:r>
            <a:r>
              <a:rPr lang="zh-CN" altLang="en-US" sz="1400" b="1" dirty="0">
                <a:cs typeface="+mn-ea"/>
                <a:sym typeface="+mn-lt"/>
              </a:rPr>
              <a:t>通用名称</a:t>
            </a:r>
            <a:r>
              <a:rPr lang="en-US" altLang="zh-CN" sz="1400" b="1" dirty="0">
                <a:cs typeface="+mn-ea"/>
                <a:sym typeface="+mn-lt"/>
              </a:rPr>
              <a:t>】</a:t>
            </a:r>
            <a:r>
              <a:rPr lang="zh-CN" altLang="en-US" sz="1400" dirty="0">
                <a:cs typeface="+mn-ea"/>
                <a:sym typeface="+mn-lt"/>
              </a:rPr>
              <a:t>复方醋酸钠葡萄糖注射液</a:t>
            </a:r>
            <a:endParaRPr lang="en-US" altLang="zh-CN" sz="1400" dirty="0">
              <a:cs typeface="+mn-ea"/>
              <a:sym typeface="+mn-lt"/>
            </a:endParaRPr>
          </a:p>
          <a:p>
            <a:pPr>
              <a:lnSpc>
                <a:spcPct val="150000"/>
              </a:lnSpc>
            </a:pPr>
            <a:r>
              <a:rPr lang="en-US" altLang="zh-CN" sz="1400" b="1" dirty="0">
                <a:cs typeface="+mn-ea"/>
                <a:sym typeface="+mn-lt"/>
              </a:rPr>
              <a:t>【</a:t>
            </a:r>
            <a:r>
              <a:rPr lang="zh-CN" altLang="en-US" sz="1400" b="1" dirty="0">
                <a:cs typeface="+mn-ea"/>
                <a:sym typeface="+mn-lt"/>
              </a:rPr>
              <a:t>规       格</a:t>
            </a:r>
            <a:r>
              <a:rPr lang="en-US" altLang="zh-CN" sz="1400" b="1" dirty="0">
                <a:cs typeface="+mn-ea"/>
                <a:sym typeface="+mn-lt"/>
              </a:rPr>
              <a:t>】</a:t>
            </a:r>
            <a:r>
              <a:rPr lang="zh-CN" altLang="en-US" sz="1400" dirty="0">
                <a:cs typeface="+mn-ea"/>
                <a:sym typeface="+mn-lt"/>
              </a:rPr>
              <a:t>（</a:t>
            </a:r>
            <a:r>
              <a:rPr lang="en-US" altLang="zh-CN" sz="1400" dirty="0">
                <a:cs typeface="+mn-ea"/>
                <a:sym typeface="+mn-lt"/>
              </a:rPr>
              <a:t>1</a:t>
            </a:r>
            <a:r>
              <a:rPr lang="zh-CN" altLang="en-US" sz="1400" dirty="0">
                <a:cs typeface="+mn-ea"/>
                <a:sym typeface="+mn-lt"/>
              </a:rPr>
              <a:t>）</a:t>
            </a:r>
            <a:r>
              <a:rPr lang="en-US" altLang="zh-CN" sz="1400" dirty="0">
                <a:cs typeface="+mn-ea"/>
                <a:sym typeface="+mn-lt"/>
              </a:rPr>
              <a:t>200ml  </a:t>
            </a:r>
            <a:r>
              <a:rPr lang="zh-CN" altLang="en-US" sz="1400" dirty="0">
                <a:cs typeface="+mn-ea"/>
                <a:sym typeface="+mn-lt"/>
              </a:rPr>
              <a:t>（</a:t>
            </a:r>
            <a:r>
              <a:rPr lang="en-US" altLang="zh-CN" sz="1400" dirty="0">
                <a:cs typeface="+mn-ea"/>
                <a:sym typeface="+mn-lt"/>
              </a:rPr>
              <a:t>2</a:t>
            </a:r>
            <a:r>
              <a:rPr lang="zh-CN" altLang="en-US" sz="1400" dirty="0">
                <a:cs typeface="+mn-ea"/>
                <a:sym typeface="+mn-lt"/>
              </a:rPr>
              <a:t>）</a:t>
            </a:r>
            <a:r>
              <a:rPr lang="en-US" altLang="zh-CN" sz="1400" dirty="0">
                <a:cs typeface="+mn-ea"/>
                <a:sym typeface="+mn-lt"/>
              </a:rPr>
              <a:t>500ml</a:t>
            </a:r>
          </a:p>
          <a:p>
            <a:pPr>
              <a:lnSpc>
                <a:spcPct val="150000"/>
              </a:lnSpc>
            </a:pPr>
            <a:r>
              <a:rPr lang="en-US" altLang="zh-CN" sz="1400" b="1" dirty="0">
                <a:cs typeface="+mn-ea"/>
                <a:sym typeface="+mn-lt"/>
              </a:rPr>
              <a:t>【</a:t>
            </a:r>
            <a:r>
              <a:rPr lang="zh-CN" altLang="en-US" sz="1400" b="1" dirty="0">
                <a:cs typeface="+mn-ea"/>
                <a:sym typeface="+mn-lt"/>
              </a:rPr>
              <a:t>适  应 症</a:t>
            </a:r>
            <a:r>
              <a:rPr lang="en-US" altLang="zh-CN" sz="1400" b="1" dirty="0">
                <a:cs typeface="+mn-ea"/>
                <a:sym typeface="+mn-lt"/>
              </a:rPr>
              <a:t>】</a:t>
            </a:r>
            <a:r>
              <a:rPr lang="zh-CN" altLang="en-US" sz="1400" dirty="0">
                <a:cs typeface="+mn-ea"/>
                <a:sym typeface="+mn-lt"/>
              </a:rPr>
              <a:t>不能口服给药或口服给药摄入不足时，补充和维持水分及电解质，并补给能量。</a:t>
            </a:r>
            <a:endParaRPr lang="en-US" altLang="zh-CN" sz="1400" dirty="0">
              <a:cs typeface="+mn-ea"/>
              <a:sym typeface="+mn-lt"/>
            </a:endParaRPr>
          </a:p>
          <a:p>
            <a:pPr>
              <a:lnSpc>
                <a:spcPct val="150000"/>
              </a:lnSpc>
            </a:pPr>
            <a:r>
              <a:rPr lang="en-US" altLang="zh-CN" sz="1400" b="1" dirty="0">
                <a:cs typeface="+mn-ea"/>
                <a:sym typeface="+mn-lt"/>
              </a:rPr>
              <a:t>【</a:t>
            </a:r>
            <a:r>
              <a:rPr lang="zh-CN" altLang="en-US" sz="1400" b="1" dirty="0">
                <a:cs typeface="+mn-ea"/>
                <a:sym typeface="+mn-lt"/>
              </a:rPr>
              <a:t>用法用量</a:t>
            </a:r>
            <a:r>
              <a:rPr lang="en-US" altLang="zh-CN" sz="1400" b="1" dirty="0">
                <a:cs typeface="+mn-ea"/>
                <a:sym typeface="+mn-lt"/>
              </a:rPr>
              <a:t>】</a:t>
            </a:r>
            <a:r>
              <a:rPr lang="zh-CN" altLang="en-US" sz="1400" dirty="0">
                <a:cs typeface="+mn-ea"/>
                <a:sym typeface="+mn-lt"/>
              </a:rPr>
              <a:t>成人的常用剂量为</a:t>
            </a:r>
            <a:r>
              <a:rPr lang="en-US" altLang="zh-CN" sz="1400" dirty="0">
                <a:cs typeface="+mn-ea"/>
                <a:sym typeface="+mn-lt"/>
              </a:rPr>
              <a:t>500</a:t>
            </a:r>
            <a:r>
              <a:rPr lang="zh-CN" altLang="en-US" sz="1400" dirty="0">
                <a:cs typeface="+mn-ea"/>
                <a:sym typeface="+mn-lt"/>
              </a:rPr>
              <a:t>至</a:t>
            </a:r>
            <a:r>
              <a:rPr lang="en-US" altLang="zh-CN" sz="1400" dirty="0">
                <a:cs typeface="+mn-ea"/>
                <a:sym typeface="+mn-lt"/>
              </a:rPr>
              <a:t>1000ml</a:t>
            </a:r>
            <a:r>
              <a:rPr lang="zh-CN" altLang="en-US" sz="1400" dirty="0">
                <a:cs typeface="+mn-ea"/>
                <a:sym typeface="+mn-lt"/>
              </a:rPr>
              <a:t>，</a:t>
            </a:r>
            <a:r>
              <a:rPr lang="zh-CN" altLang="en-US" sz="1400" b="1" dirty="0">
                <a:solidFill>
                  <a:srgbClr val="FF0000"/>
                </a:solidFill>
                <a:cs typeface="+mn-ea"/>
                <a:sym typeface="+mn-lt"/>
              </a:rPr>
              <a:t>儿童为</a:t>
            </a:r>
            <a:r>
              <a:rPr lang="en-US" altLang="zh-CN" sz="1400" b="1" dirty="0">
                <a:solidFill>
                  <a:srgbClr val="FF0000"/>
                </a:solidFill>
                <a:cs typeface="+mn-ea"/>
                <a:sym typeface="+mn-lt"/>
              </a:rPr>
              <a:t>200</a:t>
            </a:r>
            <a:r>
              <a:rPr lang="zh-CN" altLang="en-US" sz="1400" b="1" dirty="0">
                <a:solidFill>
                  <a:srgbClr val="FF0000"/>
                </a:solidFill>
                <a:cs typeface="+mn-ea"/>
                <a:sym typeface="+mn-lt"/>
              </a:rPr>
              <a:t>至</a:t>
            </a:r>
            <a:r>
              <a:rPr lang="en-US" altLang="zh-CN" sz="1400" b="1" dirty="0">
                <a:solidFill>
                  <a:srgbClr val="FF0000"/>
                </a:solidFill>
                <a:cs typeface="+mn-ea"/>
                <a:sym typeface="+mn-lt"/>
              </a:rPr>
              <a:t>500ml</a:t>
            </a:r>
            <a:r>
              <a:rPr lang="zh-CN" altLang="en-US" sz="1400" b="1" dirty="0">
                <a:solidFill>
                  <a:srgbClr val="FF0000"/>
                </a:solidFill>
                <a:cs typeface="+mn-ea"/>
                <a:sym typeface="+mn-lt"/>
              </a:rPr>
              <a:t>。</a:t>
            </a:r>
            <a:r>
              <a:rPr lang="zh-CN" altLang="en-US" sz="1400" dirty="0">
                <a:cs typeface="+mn-ea"/>
                <a:sym typeface="+mn-lt"/>
              </a:rPr>
              <a:t>成人和儿童的给药速度（按葡萄糖计）应为每小时</a:t>
            </a:r>
            <a:r>
              <a:rPr lang="en-US" altLang="zh-CN" sz="1400" dirty="0">
                <a:cs typeface="+mn-ea"/>
                <a:sym typeface="+mn-lt"/>
              </a:rPr>
              <a:t>0.5g/kg</a:t>
            </a:r>
            <a:r>
              <a:rPr lang="zh-CN" altLang="en-US" sz="1400" dirty="0">
                <a:cs typeface="+mn-ea"/>
                <a:sym typeface="+mn-lt"/>
              </a:rPr>
              <a:t>体重或以下。</a:t>
            </a:r>
          </a:p>
          <a:p>
            <a:pPr>
              <a:lnSpc>
                <a:spcPct val="150000"/>
              </a:lnSpc>
            </a:pPr>
            <a:r>
              <a:rPr lang="zh-CN" altLang="en-US" sz="1200" dirty="0">
                <a:ln>
                  <a:noFill/>
                  <a:prstDash val="sysDot"/>
                </a:ln>
                <a:cs typeface="+mn-ea"/>
                <a:sym typeface="+mn-lt"/>
              </a:rPr>
              <a:t>下表为儿童维持输液量的一般计算方法：</a:t>
            </a:r>
          </a:p>
        </p:txBody>
      </p:sp>
      <p:sp>
        <p:nvSpPr>
          <p:cNvPr id="4" name="矩形 3"/>
          <p:cNvSpPr/>
          <p:nvPr>
            <p:custDataLst>
              <p:tags r:id="rId10"/>
            </p:custDataLst>
          </p:nvPr>
        </p:nvSpPr>
        <p:spPr>
          <a:xfrm>
            <a:off x="6811010" y="2324100"/>
            <a:ext cx="4638040" cy="3587750"/>
          </a:xfrm>
          <a:prstGeom prst="rect">
            <a:avLst/>
          </a:prstGeom>
        </p:spPr>
        <p:txBody>
          <a:bodyPr wrap="square" lIns="0" tIns="0" rIns="0" bIns="0">
            <a:noAutofit/>
          </a:bodyPr>
          <a:lstStyle/>
          <a:p>
            <a:pPr marL="285750" indent="-285750">
              <a:lnSpc>
                <a:spcPct val="150000"/>
              </a:lnSpc>
              <a:buFont typeface="Arial" panose="020B0604020202020204" pitchFamily="34" charset="0"/>
              <a:buChar char="•"/>
            </a:pPr>
            <a:r>
              <a:rPr lang="zh-CN" altLang="en-US" sz="1400" b="1" dirty="0">
                <a:cs typeface="+mn-ea"/>
                <a:sym typeface="+mn-lt"/>
              </a:rPr>
              <a:t>中国大陆首次上市时间：</a:t>
            </a:r>
            <a:r>
              <a:rPr lang="en-US" altLang="zh-CN" sz="1400" dirty="0">
                <a:cs typeface="+mn-ea"/>
                <a:sym typeface="+mn-lt"/>
              </a:rPr>
              <a:t>2024</a:t>
            </a:r>
            <a:r>
              <a:rPr lang="zh-CN" altLang="en-US" sz="1400" dirty="0">
                <a:cs typeface="+mn-ea"/>
                <a:sym typeface="+mn-lt"/>
              </a:rPr>
              <a:t>年</a:t>
            </a:r>
            <a:r>
              <a:rPr lang="en-US" altLang="zh-CN" sz="1400" dirty="0">
                <a:cs typeface="+mn-ea"/>
                <a:sym typeface="+mn-lt"/>
              </a:rPr>
              <a:t>5</a:t>
            </a:r>
            <a:r>
              <a:rPr lang="zh-CN" altLang="en-US" sz="1400" dirty="0">
                <a:cs typeface="+mn-ea"/>
                <a:sym typeface="+mn-lt"/>
              </a:rPr>
              <a:t>月</a:t>
            </a:r>
            <a:endParaRPr lang="en-US" altLang="zh-CN" sz="1400" dirty="0">
              <a:cs typeface="+mn-ea"/>
              <a:sym typeface="+mn-lt"/>
            </a:endParaRPr>
          </a:p>
          <a:p>
            <a:pPr marL="285750" indent="-285750">
              <a:lnSpc>
                <a:spcPct val="150000"/>
              </a:lnSpc>
              <a:buFont typeface="Arial" panose="020B0604020202020204" pitchFamily="34" charset="0"/>
              <a:buChar char="•"/>
            </a:pPr>
            <a:r>
              <a:rPr lang="zh-CN" altLang="en-US" sz="1400" b="1" dirty="0">
                <a:cs typeface="+mn-ea"/>
                <a:sym typeface="+mn-lt"/>
              </a:rPr>
              <a:t>目前大陆地区同通用名药品的上市情况：</a:t>
            </a:r>
            <a:r>
              <a:rPr lang="en-US" altLang="zh-CN" sz="1400" dirty="0">
                <a:cs typeface="+mn-ea"/>
                <a:sym typeface="+mn-lt"/>
              </a:rPr>
              <a:t>2</a:t>
            </a:r>
            <a:r>
              <a:rPr lang="zh-CN" altLang="en-US" sz="1400" dirty="0">
                <a:cs typeface="+mn-ea"/>
                <a:sym typeface="+mn-lt"/>
              </a:rPr>
              <a:t>家企业获批</a:t>
            </a:r>
            <a:endParaRPr lang="en-US" altLang="zh-CN" sz="1400" dirty="0">
              <a:cs typeface="+mn-ea"/>
              <a:sym typeface="+mn-lt"/>
            </a:endParaRPr>
          </a:p>
          <a:p>
            <a:pPr marL="285750" indent="-285750">
              <a:lnSpc>
                <a:spcPct val="150000"/>
              </a:lnSpc>
              <a:buFont typeface="Arial" panose="020B0604020202020204" pitchFamily="34" charset="0"/>
              <a:buChar char="•"/>
            </a:pPr>
            <a:r>
              <a:rPr lang="zh-CN" altLang="en-US" sz="1400" b="1" dirty="0">
                <a:cs typeface="+mn-ea"/>
                <a:sym typeface="+mn-lt"/>
              </a:rPr>
              <a:t>全球首个上市国家</a:t>
            </a:r>
            <a:r>
              <a:rPr lang="en-US" altLang="zh-CN" sz="1400" b="1" dirty="0">
                <a:cs typeface="+mn-ea"/>
                <a:sym typeface="+mn-lt"/>
              </a:rPr>
              <a:t>/</a:t>
            </a:r>
            <a:r>
              <a:rPr lang="zh-CN" altLang="en-US" sz="1400" b="1" dirty="0">
                <a:cs typeface="+mn-ea"/>
                <a:sym typeface="+mn-lt"/>
              </a:rPr>
              <a:t>地区及上市时间：</a:t>
            </a:r>
            <a:r>
              <a:rPr lang="zh-CN" altLang="en-US" sz="1400" dirty="0">
                <a:cs typeface="+mn-ea"/>
                <a:sym typeface="+mn-lt"/>
              </a:rPr>
              <a:t>日本；上市时间为</a:t>
            </a:r>
            <a:r>
              <a:rPr lang="en-US" altLang="zh-CN" sz="1400" dirty="0">
                <a:cs typeface="+mn-ea"/>
                <a:sym typeface="+mn-lt"/>
              </a:rPr>
              <a:t>2012</a:t>
            </a:r>
            <a:r>
              <a:rPr lang="zh-CN" altLang="en-US" sz="1400" dirty="0">
                <a:cs typeface="+mn-ea"/>
                <a:sym typeface="+mn-lt"/>
              </a:rPr>
              <a:t>年</a:t>
            </a:r>
            <a:r>
              <a:rPr lang="en-US" altLang="zh-CN" sz="1400" dirty="0">
                <a:cs typeface="+mn-ea"/>
                <a:sym typeface="+mn-lt"/>
              </a:rPr>
              <a:t>1</a:t>
            </a:r>
            <a:r>
              <a:rPr lang="zh-CN" altLang="en-US" sz="1400" dirty="0">
                <a:cs typeface="+mn-ea"/>
                <a:sym typeface="+mn-lt"/>
              </a:rPr>
              <a:t>月</a:t>
            </a:r>
            <a:endParaRPr lang="en-US" altLang="zh-CN" sz="1400" dirty="0">
              <a:cs typeface="+mn-ea"/>
              <a:sym typeface="+mn-lt"/>
            </a:endParaRPr>
          </a:p>
          <a:p>
            <a:pPr marL="285750" indent="-285750">
              <a:lnSpc>
                <a:spcPct val="150000"/>
              </a:lnSpc>
              <a:buFont typeface="Arial" panose="020B0604020202020204" pitchFamily="34" charset="0"/>
              <a:buChar char="•"/>
            </a:pPr>
            <a:r>
              <a:rPr lang="zh-CN" altLang="en-US" sz="1400" b="1" dirty="0">
                <a:cs typeface="+mn-ea"/>
                <a:sym typeface="+mn-lt"/>
              </a:rPr>
              <a:t>是否为</a:t>
            </a:r>
            <a:r>
              <a:rPr lang="en-US" altLang="zh-CN" sz="1400" b="1" dirty="0">
                <a:cs typeface="+mn-ea"/>
                <a:sym typeface="+mn-lt"/>
              </a:rPr>
              <a:t>OTC</a:t>
            </a:r>
            <a:r>
              <a:rPr lang="zh-CN" altLang="en-US" sz="1400" b="1" dirty="0">
                <a:cs typeface="+mn-ea"/>
                <a:sym typeface="+mn-lt"/>
              </a:rPr>
              <a:t>药品：</a:t>
            </a:r>
            <a:r>
              <a:rPr lang="zh-CN" altLang="en-US" sz="1400" dirty="0">
                <a:cs typeface="+mn-ea"/>
                <a:sym typeface="+mn-lt"/>
              </a:rPr>
              <a:t>否</a:t>
            </a:r>
            <a:endParaRPr lang="en-US" altLang="zh-CN" sz="1400" dirty="0">
              <a:cs typeface="+mn-ea"/>
              <a:sym typeface="+mn-lt"/>
            </a:endParaRPr>
          </a:p>
          <a:p>
            <a:pPr marL="285750" indent="-285750">
              <a:lnSpc>
                <a:spcPct val="150000"/>
              </a:lnSpc>
              <a:buFont typeface="Arial" panose="020B0604020202020204" pitchFamily="34" charset="0"/>
              <a:buChar char="•"/>
            </a:pPr>
            <a:r>
              <a:rPr lang="zh-CN" altLang="en-US" sz="1400" b="1" dirty="0">
                <a:cs typeface="+mn-ea"/>
                <a:sym typeface="+mn-lt"/>
              </a:rPr>
              <a:t>参照药品建议：</a:t>
            </a:r>
            <a:r>
              <a:rPr lang="zh-CN" altLang="en-US" sz="1400" dirty="0">
                <a:cs typeface="+mn-ea"/>
                <a:sym typeface="+mn-lt"/>
              </a:rPr>
              <a:t>复方乳酸钠葡萄糖注射液</a:t>
            </a:r>
            <a:endParaRPr lang="en-US" altLang="zh-CN" sz="1400" dirty="0">
              <a:cs typeface="+mn-ea"/>
              <a:sym typeface="+mn-lt"/>
            </a:endParaRPr>
          </a:p>
          <a:p>
            <a:pPr marL="285750" indent="-285750">
              <a:lnSpc>
                <a:spcPct val="150000"/>
              </a:lnSpc>
              <a:buFont typeface="Arial" panose="020B0604020202020204" pitchFamily="34" charset="0"/>
              <a:buChar char="•"/>
            </a:pPr>
            <a:r>
              <a:rPr lang="zh-CN" altLang="en-US" sz="1400" b="1" dirty="0">
                <a:cs typeface="+mn-ea"/>
                <a:sym typeface="+mn-lt"/>
              </a:rPr>
              <a:t>选择参照药的理由：</a:t>
            </a:r>
            <a:r>
              <a:rPr lang="zh-CN" altLang="en-US" sz="1300" dirty="0">
                <a:cs typeface="+mn-ea"/>
                <a:sym typeface="+mn-lt"/>
              </a:rPr>
              <a:t>复方乳酸钠葡萄糖注射液是临床上应用广泛的晶体液，为医保乙类。复方醋酸钠葡萄糖注射液是复方乳酸钠葡萄糖注射液的升级换代产品，配方结构相似，主要用于调节水、电解质及酸碱平衡，并补充能量。</a:t>
            </a:r>
            <a:endParaRPr lang="zh-CN" altLang="en-US" sz="1300" dirty="0">
              <a:ln>
                <a:noFill/>
                <a:prstDash val="sysDot"/>
              </a:ln>
              <a:solidFill>
                <a:srgbClr val="262626"/>
              </a:solidFill>
              <a:cs typeface="+mn-ea"/>
              <a:sym typeface="+mn-lt"/>
            </a:endParaRPr>
          </a:p>
        </p:txBody>
      </p:sp>
      <p:graphicFrame>
        <p:nvGraphicFramePr>
          <p:cNvPr id="5" name="表格 4"/>
          <p:cNvGraphicFramePr/>
          <p:nvPr>
            <p:custDataLst>
              <p:tags r:id="rId11"/>
            </p:custDataLst>
            <p:extLst>
              <p:ext uri="{D42A27DB-BD31-4B8C-83A1-F6EECF244321}">
                <p14:modId xmlns:p14="http://schemas.microsoft.com/office/powerpoint/2010/main" val="1469894005"/>
              </p:ext>
            </p:extLst>
          </p:nvPr>
        </p:nvGraphicFramePr>
        <p:xfrm>
          <a:off x="825409" y="4972412"/>
          <a:ext cx="4473575" cy="967740"/>
        </p:xfrm>
        <a:graphic>
          <a:graphicData uri="http://schemas.openxmlformats.org/drawingml/2006/table">
            <a:tbl>
              <a:tblPr firstRow="1" bandRow="1">
                <a:tableStyleId>{5C22544A-7EE6-4342-B048-85BDC9FD1C3A}</a:tableStyleId>
              </a:tblPr>
              <a:tblGrid>
                <a:gridCol w="1024890">
                  <a:extLst>
                    <a:ext uri="{9D8B030D-6E8A-4147-A177-3AD203B41FA5}">
                      <a16:colId xmlns:a16="http://schemas.microsoft.com/office/drawing/2014/main" val="20000"/>
                    </a:ext>
                  </a:extLst>
                </a:gridCol>
                <a:gridCol w="3448685">
                  <a:extLst>
                    <a:ext uri="{9D8B030D-6E8A-4147-A177-3AD203B41FA5}">
                      <a16:colId xmlns:a16="http://schemas.microsoft.com/office/drawing/2014/main" val="20001"/>
                    </a:ext>
                  </a:extLst>
                </a:gridCol>
              </a:tblGrid>
              <a:tr h="243840">
                <a:tc>
                  <a:txBody>
                    <a:bodyPr/>
                    <a:lstStyle/>
                    <a:p>
                      <a:pPr algn="ctr">
                        <a:buNone/>
                      </a:pPr>
                      <a:r>
                        <a:rPr lang="zh-CN" altLang="en-US" sz="1000">
                          <a:latin typeface="+mn-lt"/>
                          <a:ea typeface="+mn-ea"/>
                          <a:cs typeface="+mn-ea"/>
                          <a:sym typeface="+mn-lt"/>
                        </a:rPr>
                        <a:t>体重</a:t>
                      </a:r>
                    </a:p>
                  </a:txBody>
                  <a:tcPr anchor="ctr"/>
                </a:tc>
                <a:tc>
                  <a:txBody>
                    <a:bodyPr/>
                    <a:lstStyle/>
                    <a:p>
                      <a:pPr algn="ctr">
                        <a:buNone/>
                      </a:pPr>
                      <a:r>
                        <a:rPr lang="zh-CN" altLang="en-US" sz="1000" dirty="0">
                          <a:latin typeface="+mn-lt"/>
                          <a:ea typeface="+mn-ea"/>
                          <a:cs typeface="+mn-ea"/>
                          <a:sym typeface="+mn-lt"/>
                        </a:rPr>
                        <a:t>日剂量</a:t>
                      </a:r>
                    </a:p>
                  </a:txBody>
                  <a:tcPr anchor="ctr"/>
                </a:tc>
                <a:extLst>
                  <a:ext uri="{0D108BD9-81ED-4DB2-BD59-A6C34878D82A}">
                    <a16:rowId xmlns:a16="http://schemas.microsoft.com/office/drawing/2014/main" val="10000"/>
                  </a:ext>
                </a:extLst>
              </a:tr>
              <a:tr h="241300">
                <a:tc>
                  <a:txBody>
                    <a:bodyPr/>
                    <a:lstStyle/>
                    <a:p>
                      <a:pPr algn="ctr">
                        <a:buNone/>
                      </a:pPr>
                      <a:r>
                        <a:rPr lang="en-US" altLang="zh-CN" sz="900">
                          <a:latin typeface="+mn-lt"/>
                          <a:ea typeface="+mn-ea"/>
                          <a:cs typeface="+mn-ea"/>
                          <a:sym typeface="+mn-lt"/>
                        </a:rPr>
                        <a:t>10kg</a:t>
                      </a:r>
                      <a:r>
                        <a:rPr lang="zh-CN" altLang="en-US" sz="900">
                          <a:latin typeface="+mn-lt"/>
                          <a:ea typeface="+mn-ea"/>
                          <a:cs typeface="+mn-ea"/>
                          <a:sym typeface="+mn-lt"/>
                        </a:rPr>
                        <a:t>及以下</a:t>
                      </a:r>
                    </a:p>
                  </a:txBody>
                  <a:tcPr anchor="ctr"/>
                </a:tc>
                <a:tc>
                  <a:txBody>
                    <a:bodyPr/>
                    <a:lstStyle/>
                    <a:p>
                      <a:pPr algn="l">
                        <a:buNone/>
                      </a:pPr>
                      <a:r>
                        <a:rPr lang="en-US" altLang="zh-CN" sz="900" dirty="0">
                          <a:latin typeface="+mn-lt"/>
                          <a:ea typeface="+mn-ea"/>
                          <a:cs typeface="+mn-ea"/>
                          <a:sym typeface="+mn-lt"/>
                        </a:rPr>
                        <a:t>100ml/kg</a:t>
                      </a:r>
                    </a:p>
                  </a:txBody>
                  <a:tcPr anchor="ctr"/>
                </a:tc>
                <a:extLst>
                  <a:ext uri="{0D108BD9-81ED-4DB2-BD59-A6C34878D82A}">
                    <a16:rowId xmlns:a16="http://schemas.microsoft.com/office/drawing/2014/main" val="10001"/>
                  </a:ext>
                </a:extLst>
              </a:tr>
              <a:tr h="241300">
                <a:tc>
                  <a:txBody>
                    <a:bodyPr/>
                    <a:lstStyle/>
                    <a:p>
                      <a:pPr algn="ctr">
                        <a:buNone/>
                      </a:pPr>
                      <a:r>
                        <a:rPr lang="en-US" altLang="zh-CN" sz="900" dirty="0">
                          <a:latin typeface="+mn-lt"/>
                          <a:ea typeface="+mn-ea"/>
                          <a:cs typeface="+mn-ea"/>
                          <a:sym typeface="+mn-lt"/>
                        </a:rPr>
                        <a:t>11-20kg</a:t>
                      </a:r>
                    </a:p>
                  </a:txBody>
                  <a:tcPr anchor="ctr"/>
                </a:tc>
                <a:tc>
                  <a:txBody>
                    <a:bodyPr/>
                    <a:lstStyle/>
                    <a:p>
                      <a:pPr algn="l">
                        <a:buNone/>
                      </a:pPr>
                      <a:r>
                        <a:rPr lang="en-US" altLang="zh-CN" sz="900" dirty="0">
                          <a:latin typeface="+mn-lt"/>
                          <a:ea typeface="+mn-ea"/>
                          <a:cs typeface="+mn-ea"/>
                          <a:sym typeface="+mn-lt"/>
                        </a:rPr>
                        <a:t>1000ml+50ml/kg</a:t>
                      </a:r>
                      <a:r>
                        <a:rPr lang="zh-CN" altLang="en-US" sz="900" dirty="0">
                          <a:latin typeface="+mn-lt"/>
                          <a:ea typeface="+mn-ea"/>
                          <a:cs typeface="+mn-ea"/>
                          <a:sym typeface="+mn-lt"/>
                        </a:rPr>
                        <a:t>×（体重</a:t>
                      </a:r>
                      <a:r>
                        <a:rPr lang="en-US" altLang="zh-CN" sz="900" dirty="0">
                          <a:latin typeface="+mn-lt"/>
                          <a:ea typeface="+mn-ea"/>
                          <a:cs typeface="+mn-ea"/>
                          <a:sym typeface="+mn-lt"/>
                        </a:rPr>
                        <a:t>-10kg</a:t>
                      </a:r>
                      <a:r>
                        <a:rPr lang="zh-CN" altLang="en-US" sz="900" dirty="0">
                          <a:latin typeface="+mn-lt"/>
                          <a:ea typeface="+mn-ea"/>
                          <a:cs typeface="+mn-ea"/>
                          <a:sym typeface="+mn-lt"/>
                        </a:rPr>
                        <a:t>）</a:t>
                      </a:r>
                    </a:p>
                  </a:txBody>
                  <a:tcPr anchor="ctr"/>
                </a:tc>
                <a:extLst>
                  <a:ext uri="{0D108BD9-81ED-4DB2-BD59-A6C34878D82A}">
                    <a16:rowId xmlns:a16="http://schemas.microsoft.com/office/drawing/2014/main" val="10002"/>
                  </a:ext>
                </a:extLst>
              </a:tr>
              <a:tr h="241300">
                <a:tc>
                  <a:txBody>
                    <a:bodyPr/>
                    <a:lstStyle/>
                    <a:p>
                      <a:pPr algn="ctr">
                        <a:buNone/>
                      </a:pPr>
                      <a:r>
                        <a:rPr lang="en-US" altLang="zh-CN" sz="900" dirty="0">
                          <a:latin typeface="+mn-lt"/>
                          <a:ea typeface="+mn-ea"/>
                          <a:cs typeface="+mn-ea"/>
                          <a:sym typeface="+mn-lt"/>
                        </a:rPr>
                        <a:t>20kg</a:t>
                      </a:r>
                      <a:r>
                        <a:rPr lang="zh-CN" altLang="en-US" sz="900" dirty="0">
                          <a:latin typeface="+mn-lt"/>
                          <a:ea typeface="+mn-ea"/>
                          <a:cs typeface="+mn-ea"/>
                          <a:sym typeface="+mn-lt"/>
                        </a:rPr>
                        <a:t>以上</a:t>
                      </a:r>
                    </a:p>
                  </a:txBody>
                  <a:tcPr anchor="ctr"/>
                </a:tc>
                <a:tc>
                  <a:txBody>
                    <a:bodyPr/>
                    <a:lstStyle/>
                    <a:p>
                      <a:pPr algn="l">
                        <a:buNone/>
                      </a:pPr>
                      <a:r>
                        <a:rPr lang="en-US" altLang="zh-CN" sz="900" dirty="0">
                          <a:latin typeface="+mn-lt"/>
                          <a:ea typeface="+mn-ea"/>
                          <a:cs typeface="+mn-ea"/>
                          <a:sym typeface="+mn-lt"/>
                        </a:rPr>
                        <a:t>1500ml+20ml/kg</a:t>
                      </a:r>
                      <a:r>
                        <a:rPr lang="zh-CN" altLang="en-US" sz="900" dirty="0">
                          <a:latin typeface="+mn-lt"/>
                          <a:ea typeface="+mn-ea"/>
                          <a:cs typeface="+mn-ea"/>
                          <a:sym typeface="+mn-lt"/>
                        </a:rPr>
                        <a:t>×（体重</a:t>
                      </a:r>
                      <a:r>
                        <a:rPr lang="en-US" altLang="zh-CN" sz="900" dirty="0">
                          <a:latin typeface="+mn-lt"/>
                          <a:ea typeface="+mn-ea"/>
                          <a:cs typeface="+mn-ea"/>
                          <a:sym typeface="+mn-lt"/>
                        </a:rPr>
                        <a:t>-20kg</a:t>
                      </a:r>
                      <a:r>
                        <a:rPr lang="zh-CN" altLang="en-US" sz="900" dirty="0">
                          <a:latin typeface="+mn-lt"/>
                          <a:ea typeface="+mn-ea"/>
                          <a:cs typeface="+mn-ea"/>
                          <a:sym typeface="+mn-lt"/>
                        </a:rPr>
                        <a:t>）</a:t>
                      </a:r>
                    </a:p>
                  </a:txBody>
                  <a:tcPr anchor="ctr"/>
                </a:tc>
                <a:extLst>
                  <a:ext uri="{0D108BD9-81ED-4DB2-BD59-A6C34878D82A}">
                    <a16:rowId xmlns:a16="http://schemas.microsoft.com/office/drawing/2014/main" val="10003"/>
                  </a:ext>
                </a:extLst>
              </a:tr>
            </a:tbl>
          </a:graphicData>
        </a:graphic>
      </p:graphicFrame>
      <p:sp>
        <p:nvSpPr>
          <p:cNvPr id="6" name="文本框 5"/>
          <p:cNvSpPr txBox="1"/>
          <p:nvPr/>
        </p:nvSpPr>
        <p:spPr>
          <a:xfrm>
            <a:off x="839923" y="5926091"/>
            <a:ext cx="3361055" cy="229870"/>
          </a:xfrm>
          <a:prstGeom prst="rect">
            <a:avLst/>
          </a:prstGeom>
          <a:noFill/>
        </p:spPr>
        <p:txBody>
          <a:bodyPr wrap="square" rtlCol="0">
            <a:spAutoFit/>
          </a:bodyPr>
          <a:lstStyle/>
          <a:p>
            <a:r>
              <a:rPr lang="zh-CN" altLang="en-US" sz="900" dirty="0">
                <a:cs typeface="+mn-ea"/>
                <a:sym typeface="+mn-lt"/>
              </a:rPr>
              <a:t>剂量可根据患者的年龄、症状、体重等进行调整</a:t>
            </a:r>
          </a:p>
        </p:txBody>
      </p:sp>
      <p:sp>
        <p:nvSpPr>
          <p:cNvPr id="7" name="文本框 6"/>
          <p:cNvSpPr txBox="1"/>
          <p:nvPr/>
        </p:nvSpPr>
        <p:spPr>
          <a:xfrm>
            <a:off x="672465" y="6489065"/>
            <a:ext cx="7244715" cy="213995"/>
          </a:xfrm>
          <a:prstGeom prst="rect">
            <a:avLst/>
          </a:prstGeom>
          <a:noFill/>
        </p:spPr>
        <p:txBody>
          <a:bodyPr wrap="square" rtlCol="0">
            <a:spAutoFit/>
          </a:bodyPr>
          <a:lstStyle/>
          <a:p>
            <a:pPr marL="171450" indent="-171450">
              <a:buFont typeface="Arial" panose="020B0604020202020204" pitchFamily="34" charset="0"/>
              <a:buChar char="•"/>
            </a:pPr>
            <a:r>
              <a:rPr lang="zh-CN" altLang="en-US" sz="800">
                <a:cs typeface="+mn-ea"/>
                <a:sym typeface="+mn-lt"/>
              </a:rPr>
              <a:t>复方醋酸钠葡萄糖注射液说明书</a:t>
            </a:r>
          </a:p>
        </p:txBody>
      </p:sp>
      <p:pic>
        <p:nvPicPr>
          <p:cNvPr id="2" name="图片 1" descr="一起玩耍"/>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70970" y="196215"/>
            <a:ext cx="563245" cy="563245"/>
          </a:xfrm>
          <a:prstGeom prst="rect">
            <a:avLst/>
          </a:prstGeom>
        </p:spPr>
      </p:pic>
      <p:pic>
        <p:nvPicPr>
          <p:cNvPr id="8" name="图片 7" descr="输液点滴"/>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06700" y="1572895"/>
            <a:ext cx="431800" cy="431800"/>
          </a:xfrm>
          <a:prstGeom prst="rect">
            <a:avLst/>
          </a:prstGeom>
        </p:spPr>
      </p:pic>
      <p:pic>
        <p:nvPicPr>
          <p:cNvPr id="14" name="图片 13" descr="输液点滴"/>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2600" y="191770"/>
            <a:ext cx="568325" cy="568325"/>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609601" y="1447011"/>
            <a:ext cx="11042650" cy="2354364"/>
          </a:xfrm>
          <a:prstGeom prst="roundRect">
            <a:avLst>
              <a:gd name="adj" fmla="val 3054"/>
            </a:avLst>
          </a:prstGeom>
          <a:solidFill>
            <a:schemeClr val="accent1">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基本信息</a:t>
            </a:r>
          </a:p>
        </p:txBody>
      </p:sp>
      <p:sp>
        <p:nvSpPr>
          <p:cNvPr id="2" name="文本框 1"/>
          <p:cNvSpPr txBox="1"/>
          <p:nvPr/>
        </p:nvSpPr>
        <p:spPr>
          <a:xfrm>
            <a:off x="686372" y="6398824"/>
            <a:ext cx="644319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600" dirty="0">
                <a:cs typeface="+mn-ea"/>
                <a:sym typeface="+mn-lt"/>
              </a:rPr>
              <a:t>《醋酸钠林格液围手术期临床应用专家共识》、《围术期醋酸盐平衡晶体液临床应用专家共识》、《儿童晶体液临床应用专家共识》</a:t>
            </a:r>
          </a:p>
          <a:p>
            <a:pPr marL="171450" indent="-171450">
              <a:buFont typeface="Arial" panose="020B0604020202020204" pitchFamily="34" charset="0"/>
              <a:buChar char="•"/>
            </a:pPr>
            <a:r>
              <a:rPr lang="zh-CN" altLang="en-US" sz="600" dirty="0">
                <a:cs typeface="+mn-ea"/>
                <a:sym typeface="+mn-lt"/>
              </a:rPr>
              <a:t>《中华人民共和国2023年国民经济和社会发展统计公报》、</a:t>
            </a:r>
            <a:r>
              <a:rPr lang="en-US" altLang="zh-CN" sz="600" dirty="0">
                <a:cs typeface="+mn-ea"/>
                <a:sym typeface="+mn-lt"/>
              </a:rPr>
              <a:t>《2022</a:t>
            </a:r>
            <a:r>
              <a:rPr lang="zh-CN" altLang="en-US" sz="600" dirty="0">
                <a:cs typeface="+mn-ea"/>
                <a:sym typeface="+mn-lt"/>
              </a:rPr>
              <a:t>中国卫生健康统计年鉴</a:t>
            </a:r>
            <a:r>
              <a:rPr lang="en-US" altLang="zh-CN" sz="600" dirty="0">
                <a:cs typeface="+mn-ea"/>
                <a:sym typeface="+mn-lt"/>
              </a:rPr>
              <a:t>》</a:t>
            </a:r>
          </a:p>
          <a:p>
            <a:pPr marL="171450" indent="-171450">
              <a:buFont typeface="Arial" panose="020B0604020202020204" pitchFamily="34" charset="0"/>
              <a:buChar char="•"/>
            </a:pPr>
            <a:r>
              <a:rPr lang="zh-CN" altLang="en-US" sz="600" dirty="0">
                <a:cs typeface="+mn-ea"/>
                <a:sym typeface="+mn-lt"/>
              </a:rPr>
              <a:t>《中国儿童用药可及性分析》</a:t>
            </a:r>
          </a:p>
          <a:p>
            <a:pPr marL="171450" indent="-171450">
              <a:buFont typeface="Arial" panose="020B0604020202020204" pitchFamily="34" charset="0"/>
              <a:buChar char="•"/>
            </a:pPr>
            <a:r>
              <a:rPr lang="zh-CN" altLang="en-US" sz="600" dirty="0">
                <a:cs typeface="+mn-ea"/>
                <a:sym typeface="+mn-lt"/>
              </a:rPr>
              <a:t>复方乳酸钠葡萄糖注射液说明书、复方醋酸钠葡萄糖注射液说明书</a:t>
            </a:r>
          </a:p>
        </p:txBody>
      </p:sp>
      <p:sp>
        <p:nvSpPr>
          <p:cNvPr id="49" name="文本框 48"/>
          <p:cNvSpPr txBox="1"/>
          <p:nvPr/>
        </p:nvSpPr>
        <p:spPr>
          <a:xfrm>
            <a:off x="4497376" y="934890"/>
            <a:ext cx="3203575"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zh-CN" altLang="en-US" b="1" dirty="0">
                <a:solidFill>
                  <a:schemeClr val="accent1"/>
                </a:solidFill>
                <a:cs typeface="+mn-ea"/>
                <a:sym typeface="+mn-lt"/>
              </a:rPr>
              <a:t>疾病基本情况</a:t>
            </a:r>
            <a:endParaRPr lang="zh-CN" altLang="en-US" sz="1800" b="1" dirty="0">
              <a:solidFill>
                <a:schemeClr val="accent1"/>
              </a:solidFill>
              <a:cs typeface="+mn-ea"/>
              <a:sym typeface="+mn-lt"/>
            </a:endParaRPr>
          </a:p>
        </p:txBody>
      </p:sp>
      <p:graphicFrame>
        <p:nvGraphicFramePr>
          <p:cNvPr id="5" name="表格 4"/>
          <p:cNvGraphicFramePr/>
          <p:nvPr>
            <p:custDataLst>
              <p:tags r:id="rId2"/>
            </p:custDataLst>
          </p:nvPr>
        </p:nvGraphicFramePr>
        <p:xfrm>
          <a:off x="685800" y="4105910"/>
          <a:ext cx="10885487" cy="1955584"/>
        </p:xfrm>
        <a:graphic>
          <a:graphicData uri="http://schemas.openxmlformats.org/drawingml/2006/table">
            <a:tbl>
              <a:tblPr firstRow="1" bandRow="1">
                <a:tableStyleId>{5C22544A-7EE6-4342-B048-85BDC9FD1C3A}</a:tableStyleId>
              </a:tblPr>
              <a:tblGrid>
                <a:gridCol w="1164692">
                  <a:extLst>
                    <a:ext uri="{9D8B030D-6E8A-4147-A177-3AD203B41FA5}">
                      <a16:colId xmlns:a16="http://schemas.microsoft.com/office/drawing/2014/main" val="20000"/>
                    </a:ext>
                  </a:extLst>
                </a:gridCol>
                <a:gridCol w="3440731">
                  <a:extLst>
                    <a:ext uri="{9D8B030D-6E8A-4147-A177-3AD203B41FA5}">
                      <a16:colId xmlns:a16="http://schemas.microsoft.com/office/drawing/2014/main" val="20001"/>
                    </a:ext>
                  </a:extLst>
                </a:gridCol>
                <a:gridCol w="2916175">
                  <a:extLst>
                    <a:ext uri="{9D8B030D-6E8A-4147-A177-3AD203B41FA5}">
                      <a16:colId xmlns:a16="http://schemas.microsoft.com/office/drawing/2014/main" val="20002"/>
                    </a:ext>
                  </a:extLst>
                </a:gridCol>
                <a:gridCol w="3363889">
                  <a:extLst>
                    <a:ext uri="{9D8B030D-6E8A-4147-A177-3AD203B41FA5}">
                      <a16:colId xmlns:a16="http://schemas.microsoft.com/office/drawing/2014/main" val="20003"/>
                    </a:ext>
                  </a:extLst>
                </a:gridCol>
              </a:tblGrid>
              <a:tr h="671180">
                <a:tc>
                  <a:txBody>
                    <a:bodyPr/>
                    <a:lstStyle/>
                    <a:p>
                      <a:pPr algn="ctr">
                        <a:buNone/>
                      </a:pPr>
                      <a:endParaRPr lang="zh-CN" altLang="en-US" sz="1400">
                        <a:latin typeface="+mn-lt"/>
                        <a:ea typeface="+mn-ea"/>
                        <a:cs typeface="+mn-ea"/>
                        <a:sym typeface="+mn-lt"/>
                      </a:endParaRPr>
                    </a:p>
                  </a:txBody>
                  <a:tcPr anchor="ctr"/>
                </a:tc>
                <a:tc>
                  <a:txBody>
                    <a:bodyPr/>
                    <a:lstStyle/>
                    <a:p>
                      <a:pPr algn="ctr">
                        <a:buNone/>
                      </a:pPr>
                      <a:r>
                        <a:rPr lang="zh-CN" altLang="en-US" sz="1400" dirty="0">
                          <a:latin typeface="+mn-lt"/>
                          <a:ea typeface="+mn-ea"/>
                          <a:cs typeface="+mn-ea"/>
                          <a:sym typeface="+mn-lt"/>
                        </a:rPr>
                        <a:t>目录内产品</a:t>
                      </a:r>
                      <a:endParaRPr lang="en-US" altLang="zh-CN" sz="1400" dirty="0">
                        <a:latin typeface="+mn-lt"/>
                        <a:ea typeface="+mn-ea"/>
                        <a:cs typeface="+mn-ea"/>
                        <a:sym typeface="+mn-lt"/>
                      </a:endParaRPr>
                    </a:p>
                    <a:p>
                      <a:pPr algn="ctr">
                        <a:buNone/>
                      </a:pPr>
                      <a:r>
                        <a:rPr lang="zh-CN" altLang="en-US" sz="1400" dirty="0">
                          <a:latin typeface="+mn-lt"/>
                          <a:ea typeface="+mn-ea"/>
                          <a:cs typeface="+mn-ea"/>
                          <a:sym typeface="+mn-lt"/>
                        </a:rPr>
                        <a:t>（复方乳酸钠葡萄糖注射液）不足</a:t>
                      </a:r>
                    </a:p>
                  </a:txBody>
                  <a:tcPr anchor="ctr"/>
                </a:tc>
                <a:tc>
                  <a:txBody>
                    <a:bodyPr/>
                    <a:lstStyle/>
                    <a:p>
                      <a:pPr algn="ctr">
                        <a:buNone/>
                      </a:pPr>
                      <a:r>
                        <a:rPr lang="zh-CN" altLang="en-US" sz="1400" dirty="0">
                          <a:latin typeface="+mn-lt"/>
                          <a:ea typeface="+mn-ea"/>
                          <a:cs typeface="+mn-ea"/>
                          <a:sym typeface="+mn-lt"/>
                        </a:rPr>
                        <a:t>本品</a:t>
                      </a:r>
                      <a:endParaRPr lang="en-US" altLang="zh-CN" sz="1400" dirty="0">
                        <a:latin typeface="+mn-lt"/>
                        <a:ea typeface="+mn-ea"/>
                        <a:cs typeface="+mn-ea"/>
                        <a:sym typeface="+mn-lt"/>
                      </a:endParaRPr>
                    </a:p>
                    <a:p>
                      <a:pPr algn="ctr">
                        <a:buNone/>
                      </a:pPr>
                      <a:r>
                        <a:rPr lang="zh-CN" altLang="en-US" sz="1400" dirty="0">
                          <a:latin typeface="+mn-lt"/>
                          <a:ea typeface="+mn-ea"/>
                          <a:cs typeface="+mn-ea"/>
                          <a:sym typeface="+mn-lt"/>
                        </a:rPr>
                        <a:t>（复方醋酸钠葡萄糖注射液）优势</a:t>
                      </a:r>
                    </a:p>
                  </a:txBody>
                  <a:tcPr anchor="ctr"/>
                </a:tc>
                <a:tc>
                  <a:txBody>
                    <a:bodyPr/>
                    <a:lstStyle/>
                    <a:p>
                      <a:pPr algn="ctr">
                        <a:buNone/>
                      </a:pPr>
                      <a:r>
                        <a:rPr lang="zh-CN" altLang="en-US" sz="1400" dirty="0">
                          <a:latin typeface="+mn-lt"/>
                          <a:ea typeface="+mn-ea"/>
                          <a:cs typeface="+mn-ea"/>
                          <a:sym typeface="+mn-lt"/>
                        </a:rPr>
                        <a:t>弥补未被满足需求的情况</a:t>
                      </a:r>
                    </a:p>
                  </a:txBody>
                  <a:tcPr anchor="ctr"/>
                </a:tc>
                <a:extLst>
                  <a:ext uri="{0D108BD9-81ED-4DB2-BD59-A6C34878D82A}">
                    <a16:rowId xmlns:a16="http://schemas.microsoft.com/office/drawing/2014/main" val="10000"/>
                  </a:ext>
                </a:extLst>
              </a:tr>
              <a:tr h="574066">
                <a:tc>
                  <a:txBody>
                    <a:bodyPr/>
                    <a:lstStyle/>
                    <a:p>
                      <a:pPr algn="ctr">
                        <a:lnSpc>
                          <a:spcPct val="150000"/>
                        </a:lnSpc>
                        <a:buNone/>
                      </a:pPr>
                      <a:r>
                        <a:rPr lang="zh-CN" altLang="en-US" sz="1000" b="1" dirty="0">
                          <a:latin typeface="+mn-lt"/>
                          <a:ea typeface="+mn-ea"/>
                          <a:cs typeface="+mn-ea"/>
                          <a:sym typeface="+mn-lt"/>
                        </a:rPr>
                        <a:t>规格及用法用量</a:t>
                      </a:r>
                    </a:p>
                  </a:txBody>
                  <a:tcPr anchor="ctr"/>
                </a:tc>
                <a:tc>
                  <a:txBody>
                    <a:bodyPr/>
                    <a:lstStyle/>
                    <a:p>
                      <a:pPr algn="ctr">
                        <a:lnSpc>
                          <a:spcPct val="150000"/>
                        </a:lnSpc>
                        <a:buNone/>
                      </a:pPr>
                      <a:r>
                        <a:rPr lang="en-US" altLang="zh-CN" sz="1000" dirty="0">
                          <a:latin typeface="+mn-lt"/>
                          <a:ea typeface="+mn-ea"/>
                          <a:cs typeface="+mn-ea"/>
                          <a:sym typeface="+mn-lt"/>
                        </a:rPr>
                        <a:t>500ml</a:t>
                      </a:r>
                      <a:r>
                        <a:rPr lang="zh-CN" altLang="en-US" sz="1000" dirty="0">
                          <a:latin typeface="+mn-lt"/>
                          <a:ea typeface="+mn-ea"/>
                          <a:cs typeface="+mn-ea"/>
                          <a:sym typeface="+mn-lt"/>
                        </a:rPr>
                        <a:t>及</a:t>
                      </a:r>
                      <a:r>
                        <a:rPr lang="en-US" altLang="zh-CN" sz="1000" dirty="0">
                          <a:latin typeface="+mn-lt"/>
                          <a:ea typeface="+mn-ea"/>
                          <a:cs typeface="+mn-ea"/>
                          <a:sym typeface="+mn-lt"/>
                        </a:rPr>
                        <a:t>1000ml</a:t>
                      </a:r>
                      <a:r>
                        <a:rPr lang="zh-CN" altLang="en-US" sz="1000" dirty="0">
                          <a:latin typeface="+mn-lt"/>
                          <a:ea typeface="+mn-ea"/>
                          <a:cs typeface="+mn-ea"/>
                          <a:sym typeface="+mn-lt"/>
                        </a:rPr>
                        <a:t>规格，无明确儿童用法用量及适宜规格</a:t>
                      </a:r>
                      <a:endParaRPr lang="en-US" altLang="zh-CN" sz="1000" dirty="0">
                        <a:latin typeface="+mn-lt"/>
                        <a:ea typeface="+mn-ea"/>
                        <a:cs typeface="+mn-ea"/>
                        <a:sym typeface="+mn-lt"/>
                      </a:endParaRPr>
                    </a:p>
                  </a:txBody>
                  <a:tcPr anchor="ctr"/>
                </a:tc>
                <a:tc>
                  <a:txBody>
                    <a:bodyPr/>
                    <a:lstStyle/>
                    <a:p>
                      <a:pPr algn="ctr">
                        <a:lnSpc>
                          <a:spcPct val="150000"/>
                        </a:lnSpc>
                        <a:buNone/>
                      </a:pPr>
                      <a:r>
                        <a:rPr lang="zh-CN" altLang="en-US" sz="1000" b="1" dirty="0">
                          <a:latin typeface="+mn-lt"/>
                          <a:ea typeface="+mn-ea"/>
                          <a:cs typeface="+mn-ea"/>
                          <a:sym typeface="+mn-lt"/>
                        </a:rPr>
                        <a:t>有</a:t>
                      </a:r>
                      <a:r>
                        <a:rPr lang="en-US" altLang="zh-CN" sz="1000" b="1" dirty="0">
                          <a:latin typeface="+mn-lt"/>
                          <a:ea typeface="+mn-ea"/>
                          <a:cs typeface="+mn-ea"/>
                          <a:sym typeface="+mn-lt"/>
                        </a:rPr>
                        <a:t>200ml</a:t>
                      </a:r>
                      <a:r>
                        <a:rPr lang="zh-CN" altLang="en-US" sz="1000" b="1" dirty="0">
                          <a:latin typeface="+mn-lt"/>
                          <a:ea typeface="+mn-ea"/>
                          <a:cs typeface="+mn-ea"/>
                          <a:sym typeface="+mn-lt"/>
                        </a:rPr>
                        <a:t>规格及明确儿童用法用量</a:t>
                      </a:r>
                    </a:p>
                  </a:txBody>
                  <a:tcPr anchor="ctr"/>
                </a:tc>
                <a:tc>
                  <a:txBody>
                    <a:bodyPr/>
                    <a:lstStyle/>
                    <a:p>
                      <a:pPr marL="171450" indent="-171450" algn="ctr">
                        <a:lnSpc>
                          <a:spcPct val="150000"/>
                        </a:lnSpc>
                        <a:buFont typeface="Wingdings" panose="05000000000000000000" charset="0"/>
                        <a:buChar char="ü"/>
                      </a:pPr>
                      <a:r>
                        <a:rPr lang="zh-CN" altLang="en-US" sz="1200" b="1" dirty="0">
                          <a:solidFill>
                            <a:srgbClr val="FF0000"/>
                          </a:solidFill>
                          <a:latin typeface="+mn-lt"/>
                          <a:ea typeface="+mn-ea"/>
                          <a:cs typeface="+mn-ea"/>
                          <a:sym typeface="+mn-lt"/>
                        </a:rPr>
                        <a:t>满足儿童缺乏适宜液体治疗产品的需求</a:t>
                      </a:r>
                    </a:p>
                  </a:txBody>
                  <a:tcPr anchor="ctr"/>
                </a:tc>
                <a:extLst>
                  <a:ext uri="{0D108BD9-81ED-4DB2-BD59-A6C34878D82A}">
                    <a16:rowId xmlns:a16="http://schemas.microsoft.com/office/drawing/2014/main" val="10001"/>
                  </a:ext>
                </a:extLst>
              </a:tr>
              <a:tr h="710338">
                <a:tc>
                  <a:txBody>
                    <a:bodyPr/>
                    <a:lstStyle/>
                    <a:p>
                      <a:pPr algn="ctr">
                        <a:lnSpc>
                          <a:spcPct val="150000"/>
                        </a:lnSpc>
                        <a:buNone/>
                      </a:pPr>
                      <a:r>
                        <a:rPr lang="zh-CN" altLang="en-US" sz="1000" b="1">
                          <a:latin typeface="+mn-lt"/>
                          <a:ea typeface="+mn-ea"/>
                          <a:cs typeface="+mn-ea"/>
                          <a:sym typeface="+mn-lt"/>
                        </a:rPr>
                        <a:t>缓冲系统</a:t>
                      </a:r>
                    </a:p>
                  </a:txBody>
                  <a:tcPr anchor="ctr"/>
                </a:tc>
                <a:tc>
                  <a:txBody>
                    <a:bodyPr/>
                    <a:lstStyle/>
                    <a:p>
                      <a:pPr algn="ctr">
                        <a:lnSpc>
                          <a:spcPct val="150000"/>
                        </a:lnSpc>
                        <a:buNone/>
                      </a:pPr>
                      <a:r>
                        <a:rPr lang="zh-CN" altLang="en-US" sz="1000" dirty="0">
                          <a:latin typeface="+mn-lt"/>
                          <a:ea typeface="+mn-ea"/>
                          <a:cs typeface="+mn-ea"/>
                          <a:sym typeface="+mn-lt"/>
                        </a:rPr>
                        <a:t>缓冲盐为乳酸钠，乳酸代谢主要依赖肝脏</a:t>
                      </a:r>
                    </a:p>
                    <a:p>
                      <a:pPr algn="ctr">
                        <a:lnSpc>
                          <a:spcPct val="150000"/>
                        </a:lnSpc>
                        <a:buNone/>
                      </a:pPr>
                      <a:r>
                        <a:rPr lang="zh-CN" altLang="en-US" sz="1000" dirty="0">
                          <a:latin typeface="+mn-lt"/>
                          <a:ea typeface="+mn-ea"/>
                          <a:cs typeface="+mn-ea"/>
                          <a:sym typeface="+mn-lt"/>
                        </a:rPr>
                        <a:t>会增加肝脏负担，代谢速度缓慢</a:t>
                      </a:r>
                    </a:p>
                  </a:txBody>
                  <a:tcPr anchor="ctr"/>
                </a:tc>
                <a:tc>
                  <a:txBody>
                    <a:bodyPr/>
                    <a:lstStyle/>
                    <a:p>
                      <a:pPr algn="ctr">
                        <a:lnSpc>
                          <a:spcPct val="150000"/>
                        </a:lnSpc>
                        <a:buNone/>
                      </a:pPr>
                      <a:r>
                        <a:rPr lang="zh-CN" altLang="en-US" sz="1000" b="1" dirty="0">
                          <a:latin typeface="+mn-lt"/>
                          <a:ea typeface="+mn-ea"/>
                          <a:cs typeface="+mn-ea"/>
                          <a:sym typeface="+mn-lt"/>
                        </a:rPr>
                        <a:t>缓冲盐为醋酸钠，对肝脏依赖小</a:t>
                      </a:r>
                      <a:endParaRPr lang="en-US" altLang="zh-CN" sz="1000" b="1" dirty="0">
                        <a:latin typeface="+mn-lt"/>
                        <a:ea typeface="+mn-ea"/>
                        <a:cs typeface="+mn-ea"/>
                        <a:sym typeface="+mn-lt"/>
                      </a:endParaRPr>
                    </a:p>
                    <a:p>
                      <a:pPr algn="ctr">
                        <a:lnSpc>
                          <a:spcPct val="150000"/>
                        </a:lnSpc>
                        <a:buNone/>
                      </a:pPr>
                      <a:r>
                        <a:rPr lang="zh-CN" altLang="en-US" sz="1000" b="1" dirty="0">
                          <a:latin typeface="+mn-lt"/>
                          <a:ea typeface="+mn-ea"/>
                          <a:cs typeface="+mn-ea"/>
                          <a:sym typeface="+mn-lt"/>
                        </a:rPr>
                        <a:t>肝脏负担较小，代谢速度快</a:t>
                      </a:r>
                    </a:p>
                  </a:txBody>
                  <a:tcPr anchor="ctr"/>
                </a:tc>
                <a:tc>
                  <a:txBody>
                    <a:bodyPr/>
                    <a:lstStyle/>
                    <a:p>
                      <a:pPr marL="171450" indent="-171450" algn="ctr">
                        <a:lnSpc>
                          <a:spcPct val="150000"/>
                        </a:lnSpc>
                        <a:buFont typeface="Wingdings" panose="05000000000000000000" charset="0"/>
                        <a:buChar char="ü"/>
                      </a:pPr>
                      <a:r>
                        <a:rPr lang="zh-CN" altLang="en-US" sz="1200" b="1" dirty="0">
                          <a:solidFill>
                            <a:srgbClr val="FF0000"/>
                          </a:solidFill>
                          <a:latin typeface="+mn-lt"/>
                          <a:ea typeface="+mn-ea"/>
                          <a:cs typeface="+mn-ea"/>
                          <a:sym typeface="+mn-lt"/>
                        </a:rPr>
                        <a:t>满足儿童及肝功能不全患者安全补液的需求</a:t>
                      </a:r>
                    </a:p>
                  </a:txBody>
                  <a:tcPr anchor="ctr"/>
                </a:tc>
                <a:extLst>
                  <a:ext uri="{0D108BD9-81ED-4DB2-BD59-A6C34878D82A}">
                    <a16:rowId xmlns:a16="http://schemas.microsoft.com/office/drawing/2014/main" val="10002"/>
                  </a:ext>
                </a:extLst>
              </a:tr>
            </a:tbl>
          </a:graphicData>
        </a:graphic>
      </p:graphicFrame>
      <p:pic>
        <p:nvPicPr>
          <p:cNvPr id="4" name="图片 3" descr="一起玩耍"/>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70970" y="196215"/>
            <a:ext cx="563245" cy="563245"/>
          </a:xfrm>
          <a:prstGeom prst="rect">
            <a:avLst/>
          </a:prstGeom>
        </p:spPr>
      </p:pic>
      <p:pic>
        <p:nvPicPr>
          <p:cNvPr id="14" name="图片 13" descr="输液点滴"/>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600" y="191770"/>
            <a:ext cx="568325" cy="568325"/>
          </a:xfrm>
          <a:prstGeom prst="rect">
            <a:avLst/>
          </a:prstGeom>
        </p:spPr>
      </p:pic>
      <p:cxnSp>
        <p:nvCxnSpPr>
          <p:cNvPr id="8" name="直接连接符 7"/>
          <p:cNvCxnSpPr/>
          <p:nvPr>
            <p:custDataLst>
              <p:tags r:id="rId3"/>
            </p:custDataLst>
          </p:nvPr>
        </p:nvCxnSpPr>
        <p:spPr>
          <a:xfrm>
            <a:off x="7941022" y="1452726"/>
            <a:ext cx="0" cy="2342897"/>
          </a:xfrm>
          <a:prstGeom prst="line">
            <a:avLst/>
          </a:prstGeom>
          <a:ln w="19050">
            <a:solidFill>
              <a:schemeClr val="accent1"/>
            </a:solidFill>
          </a:ln>
          <a:effectLst>
            <a:outerShdw blurRad="50800" dist="38100" dir="2700000" algn="tl" rotWithShape="0">
              <a:prstClr val="black">
                <a:alpha val="40000"/>
              </a:prstClr>
            </a:outerShdw>
          </a:effectLst>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620713" y="1791758"/>
            <a:ext cx="7373937" cy="1907540"/>
          </a:xfrm>
          <a:prstGeom prst="rect">
            <a:avLst/>
          </a:prstGeom>
          <a:noFill/>
        </p:spPr>
        <p:txBody>
          <a:bodyPr wrap="square" rtlCol="0">
            <a:noAutofit/>
          </a:bodyPr>
          <a:lstStyle/>
          <a:p>
            <a:pPr marL="171450" indent="-171450">
              <a:lnSpc>
                <a:spcPct val="150000"/>
              </a:lnSpc>
              <a:buFont typeface="Arial" panose="020B0604020202020204" pitchFamily="34" charset="0"/>
              <a:buChar char="•"/>
            </a:pPr>
            <a:r>
              <a:rPr lang="zh-CN" altLang="en-US" sz="1200" b="1" dirty="0">
                <a:cs typeface="+mn-ea"/>
                <a:sym typeface="+mn-lt"/>
              </a:rPr>
              <a:t>液体治疗</a:t>
            </a:r>
            <a:r>
              <a:rPr lang="zh-CN" altLang="en-US" sz="1200" dirty="0">
                <a:cs typeface="+mn-ea"/>
                <a:sym typeface="+mn-lt"/>
              </a:rPr>
              <a:t>是指通过补充或限制某些液体以纠正体液平衡失常或维持体液平衡的治疗方法，</a:t>
            </a:r>
            <a:r>
              <a:rPr lang="zh-CN" altLang="en-US" sz="1200" b="1" dirty="0">
                <a:cs typeface="+mn-ea"/>
                <a:sym typeface="+mn-lt"/>
              </a:rPr>
              <a:t>是围术期管理的基础，也是加速康复外科管理中的关键环节。</a:t>
            </a:r>
            <a:r>
              <a:rPr lang="zh-CN" altLang="en-US" sz="1200" dirty="0">
                <a:cs typeface="+mn-ea"/>
                <a:sym typeface="+mn-lt"/>
              </a:rPr>
              <a:t>晶体液尤其推荐用于补充正常生理需要量、治疗术前禁食导致的体液缺失以及麻醉手术期间的体液再分布。</a:t>
            </a:r>
          </a:p>
          <a:p>
            <a:pPr marL="171450" indent="-171450">
              <a:lnSpc>
                <a:spcPct val="150000"/>
              </a:lnSpc>
              <a:buFont typeface="Arial" panose="020B0604020202020204" pitchFamily="34" charset="0"/>
              <a:buChar char="•"/>
            </a:pPr>
            <a:r>
              <a:rPr lang="zh-CN" altLang="en-US" sz="1200" dirty="0">
                <a:cs typeface="+mn-ea"/>
                <a:sym typeface="+mn-lt"/>
              </a:rPr>
              <a:t>儿童基础代谢率高，体液调节功能尚未成熟，更易发生水与电解质紊乱，且</a:t>
            </a:r>
            <a:r>
              <a:rPr lang="zh-CN" altLang="en-US" sz="1200" b="1" dirty="0">
                <a:cs typeface="+mn-ea"/>
                <a:sym typeface="+mn-lt"/>
              </a:rPr>
              <a:t>儿童肝肾发育不完全</a:t>
            </a:r>
            <a:r>
              <a:rPr lang="zh-CN" altLang="en-US" sz="1200" dirty="0">
                <a:cs typeface="+mn-ea"/>
                <a:sym typeface="+mn-lt"/>
              </a:rPr>
              <a:t>，对晶体液的成分要求高于成年人，</a:t>
            </a:r>
            <a:r>
              <a:rPr lang="zh-CN" altLang="en-US" sz="1200" b="1" dirty="0">
                <a:cs typeface="+mn-ea"/>
                <a:sym typeface="+mn-lt"/>
              </a:rPr>
              <a:t>需要选择安全性更高、规格更适宜的补液产品</a:t>
            </a:r>
            <a:r>
              <a:rPr lang="zh-CN" altLang="en-US" sz="1200" dirty="0">
                <a:cs typeface="+mn-ea"/>
                <a:sym typeface="+mn-lt"/>
              </a:rPr>
              <a:t>。</a:t>
            </a:r>
            <a:endParaRPr lang="en-US" altLang="zh-CN" sz="1200" dirty="0">
              <a:cs typeface="+mn-ea"/>
              <a:sym typeface="+mn-lt"/>
            </a:endParaRPr>
          </a:p>
          <a:p>
            <a:pPr marL="171450" indent="-171450">
              <a:lnSpc>
                <a:spcPct val="150000"/>
              </a:lnSpc>
              <a:buFont typeface="Arial" panose="020B0604020202020204" pitchFamily="34" charset="0"/>
              <a:buChar char="•"/>
            </a:pPr>
            <a:r>
              <a:rPr lang="zh-CN" altLang="en-US" sz="1200" dirty="0">
                <a:solidFill>
                  <a:schemeClr val="tx1"/>
                </a:solidFill>
                <a:cs typeface="+mn-ea"/>
                <a:sym typeface="+mn-lt"/>
              </a:rPr>
              <a:t>研究表明，</a:t>
            </a:r>
            <a:r>
              <a:rPr lang="zh-CN" altLang="en-US" sz="1200" b="1" dirty="0">
                <a:solidFill>
                  <a:schemeClr val="tx1"/>
                </a:solidFill>
                <a:cs typeface="+mn-ea"/>
                <a:sym typeface="+mn-lt"/>
              </a:rPr>
              <a:t>儿童适宜品种数量</a:t>
            </a:r>
            <a:r>
              <a:rPr lang="zh-CN" altLang="en-US" sz="1200" dirty="0">
                <a:solidFill>
                  <a:schemeClr val="tx1"/>
                </a:solidFill>
                <a:cs typeface="+mn-ea"/>
                <a:sym typeface="+mn-lt"/>
              </a:rPr>
              <a:t>在儿童专科医疗机构、妇幼保健院、三级医院和二级及以下医疗机构</a:t>
            </a:r>
            <a:r>
              <a:rPr lang="zh-CN" altLang="en-US" sz="1200" b="1" dirty="0">
                <a:solidFill>
                  <a:schemeClr val="tx1"/>
                </a:solidFill>
                <a:cs typeface="+mn-ea"/>
                <a:sym typeface="+mn-lt"/>
              </a:rPr>
              <a:t>总体药品</a:t>
            </a:r>
            <a:r>
              <a:rPr lang="zh-CN" altLang="en-US" sz="1200" dirty="0">
                <a:solidFill>
                  <a:schemeClr val="tx1"/>
                </a:solidFill>
                <a:cs typeface="+mn-ea"/>
                <a:sym typeface="+mn-lt"/>
              </a:rPr>
              <a:t>的占比分别为</a:t>
            </a:r>
            <a:r>
              <a:rPr lang="en-US" altLang="zh-CN" sz="1200" b="1" dirty="0">
                <a:solidFill>
                  <a:schemeClr val="tx1"/>
                </a:solidFill>
                <a:cs typeface="+mn-ea"/>
                <a:sym typeface="+mn-lt"/>
              </a:rPr>
              <a:t>51.2%</a:t>
            </a:r>
            <a:r>
              <a:rPr lang="zh-CN" altLang="en-US" sz="1200" b="1" dirty="0">
                <a:solidFill>
                  <a:schemeClr val="tx1"/>
                </a:solidFill>
                <a:cs typeface="+mn-ea"/>
                <a:sym typeface="+mn-lt"/>
              </a:rPr>
              <a:t>、</a:t>
            </a:r>
            <a:r>
              <a:rPr lang="en-US" altLang="zh-CN" sz="1200" b="1" dirty="0">
                <a:solidFill>
                  <a:schemeClr val="tx1"/>
                </a:solidFill>
                <a:cs typeface="+mn-ea"/>
                <a:sym typeface="+mn-lt"/>
              </a:rPr>
              <a:t>25.36%</a:t>
            </a:r>
            <a:r>
              <a:rPr lang="zh-CN" altLang="en-US" sz="1200" b="1" dirty="0">
                <a:solidFill>
                  <a:schemeClr val="tx1"/>
                </a:solidFill>
                <a:cs typeface="+mn-ea"/>
                <a:sym typeface="+mn-lt"/>
              </a:rPr>
              <a:t>、</a:t>
            </a:r>
            <a:r>
              <a:rPr lang="en-US" altLang="zh-CN" sz="1200" b="1" dirty="0">
                <a:solidFill>
                  <a:schemeClr val="tx1"/>
                </a:solidFill>
                <a:cs typeface="+mn-ea"/>
                <a:sym typeface="+mn-lt"/>
              </a:rPr>
              <a:t>20.18%</a:t>
            </a:r>
            <a:r>
              <a:rPr lang="zh-CN" altLang="en-US" sz="1200" b="1" dirty="0">
                <a:solidFill>
                  <a:schemeClr val="tx1"/>
                </a:solidFill>
                <a:cs typeface="+mn-ea"/>
                <a:sym typeface="+mn-lt"/>
              </a:rPr>
              <a:t>、</a:t>
            </a:r>
            <a:r>
              <a:rPr lang="en-US" altLang="zh-CN" sz="1200" b="1" dirty="0">
                <a:solidFill>
                  <a:schemeClr val="tx1"/>
                </a:solidFill>
                <a:cs typeface="+mn-ea"/>
                <a:sym typeface="+mn-lt"/>
              </a:rPr>
              <a:t>15.5%</a:t>
            </a:r>
            <a:r>
              <a:rPr lang="zh-CN" altLang="en-US" sz="1200" dirty="0">
                <a:solidFill>
                  <a:schemeClr val="tx1"/>
                </a:solidFill>
                <a:cs typeface="+mn-ea"/>
                <a:sym typeface="+mn-lt"/>
              </a:rPr>
              <a:t>。</a:t>
            </a:r>
            <a:r>
              <a:rPr lang="zh-CN" altLang="en-US" sz="1200" b="1" dirty="0">
                <a:solidFill>
                  <a:schemeClr val="tx1"/>
                </a:solidFill>
                <a:cs typeface="+mn-ea"/>
                <a:sym typeface="+mn-lt"/>
              </a:rPr>
              <a:t>儿童群体缺乏用法用量明确且规格适宜的补液产品</a:t>
            </a:r>
            <a:r>
              <a:rPr lang="zh-CN" altLang="en-US" sz="1200" dirty="0">
                <a:solidFill>
                  <a:schemeClr val="tx1"/>
                </a:solidFill>
                <a:cs typeface="+mn-ea"/>
                <a:sym typeface="+mn-lt"/>
              </a:rPr>
              <a:t>。</a:t>
            </a:r>
          </a:p>
        </p:txBody>
      </p:sp>
      <p:sp>
        <p:nvSpPr>
          <p:cNvPr id="21" name="文本框 20"/>
          <p:cNvSpPr txBox="1"/>
          <p:nvPr/>
        </p:nvSpPr>
        <p:spPr>
          <a:xfrm>
            <a:off x="7969250" y="1791181"/>
            <a:ext cx="3659188" cy="1998368"/>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zh-CN" altLang="en-US" sz="1200" dirty="0">
                <a:cs typeface="+mn-ea"/>
                <a:sym typeface="+mn-lt"/>
              </a:rPr>
              <a:t>根据《中华人民共和国2023年国民经济和社会发展统计公报》显示，2023年年末，</a:t>
            </a:r>
            <a:r>
              <a:rPr lang="zh-CN" altLang="en-US" sz="1200" b="1" dirty="0">
                <a:cs typeface="+mn-ea"/>
                <a:sym typeface="+mn-lt"/>
              </a:rPr>
              <a:t>0-14岁</a:t>
            </a:r>
            <a:r>
              <a:rPr lang="zh-CN" altLang="en-US" sz="1200" dirty="0">
                <a:cs typeface="+mn-ea"/>
                <a:sym typeface="+mn-lt"/>
              </a:rPr>
              <a:t>（含不满15周岁）人口为23063万人，占总人口数量</a:t>
            </a:r>
            <a:r>
              <a:rPr lang="en-US" altLang="zh-CN" sz="1200" b="1" dirty="0">
                <a:cs typeface="+mn-ea"/>
                <a:sym typeface="+mn-lt"/>
              </a:rPr>
              <a:t>16.36%</a:t>
            </a:r>
            <a:r>
              <a:rPr lang="zh-CN" altLang="en-US" sz="1200" dirty="0">
                <a:cs typeface="+mn-ea"/>
                <a:sym typeface="+mn-lt"/>
              </a:rPr>
              <a:t>。</a:t>
            </a:r>
          </a:p>
          <a:p>
            <a:pPr marL="171450" indent="-171450">
              <a:lnSpc>
                <a:spcPct val="150000"/>
              </a:lnSpc>
              <a:buFont typeface="Arial" panose="020B0604020202020204" pitchFamily="34" charset="0"/>
              <a:buChar char="•"/>
            </a:pPr>
            <a:r>
              <a:rPr lang="zh-CN" altLang="en-US" sz="1200" dirty="0">
                <a:cs typeface="+mn-ea"/>
                <a:sym typeface="+mn-lt"/>
              </a:rPr>
              <a:t>根据</a:t>
            </a:r>
            <a:r>
              <a:rPr lang="en-US" altLang="zh-CN" sz="1200" dirty="0">
                <a:cs typeface="+mn-ea"/>
                <a:sym typeface="+mn-lt"/>
              </a:rPr>
              <a:t>《2022</a:t>
            </a:r>
            <a:r>
              <a:rPr lang="zh-CN" altLang="en-US" sz="1200" dirty="0">
                <a:cs typeface="+mn-ea"/>
                <a:sym typeface="+mn-lt"/>
              </a:rPr>
              <a:t>中国卫生健康统计年鉴</a:t>
            </a:r>
            <a:r>
              <a:rPr lang="en-US" altLang="zh-CN" sz="1200" dirty="0">
                <a:cs typeface="+mn-ea"/>
                <a:sym typeface="+mn-lt"/>
              </a:rPr>
              <a:t>》</a:t>
            </a:r>
            <a:r>
              <a:rPr lang="zh-CN" altLang="en-US" sz="1200" dirty="0">
                <a:cs typeface="+mn-ea"/>
                <a:sym typeface="+mn-lt"/>
              </a:rPr>
              <a:t>资料显示，</a:t>
            </a:r>
            <a:r>
              <a:rPr lang="en-US" altLang="zh-CN" sz="1200" b="1" dirty="0">
                <a:solidFill>
                  <a:schemeClr val="tx1"/>
                </a:solidFill>
                <a:cs typeface="+mn-ea"/>
                <a:sym typeface="+mn-lt"/>
              </a:rPr>
              <a:t>2021</a:t>
            </a:r>
            <a:r>
              <a:rPr lang="zh-CN" altLang="en-US" sz="1200" b="1" dirty="0">
                <a:solidFill>
                  <a:schemeClr val="tx1"/>
                </a:solidFill>
                <a:cs typeface="+mn-ea"/>
                <a:sym typeface="+mn-lt"/>
              </a:rPr>
              <a:t>年全国住院病人手术人次达</a:t>
            </a:r>
            <a:r>
              <a:rPr lang="en-US" altLang="zh-CN" sz="1200" b="1" dirty="0">
                <a:solidFill>
                  <a:schemeClr val="tx1"/>
                </a:solidFill>
                <a:cs typeface="+mn-ea"/>
                <a:sym typeface="+mn-lt"/>
              </a:rPr>
              <a:t>8103</a:t>
            </a:r>
            <a:r>
              <a:rPr lang="zh-CN" altLang="en-US" sz="1200" b="1" dirty="0">
                <a:solidFill>
                  <a:schemeClr val="tx1"/>
                </a:solidFill>
                <a:cs typeface="+mn-ea"/>
                <a:sym typeface="+mn-lt"/>
              </a:rPr>
              <a:t>万；</a:t>
            </a:r>
            <a:r>
              <a:rPr lang="zh-CN" altLang="en-US" sz="1200" dirty="0">
                <a:solidFill>
                  <a:schemeClr val="tx1"/>
                </a:solidFill>
                <a:cs typeface="+mn-ea"/>
                <a:sym typeface="+mn-lt"/>
              </a:rPr>
              <a:t>全国医院</a:t>
            </a:r>
            <a:r>
              <a:rPr lang="zh-CN" altLang="en-US" sz="1200" b="1" dirty="0">
                <a:solidFill>
                  <a:schemeClr val="tx1"/>
                </a:solidFill>
                <a:cs typeface="+mn-ea"/>
                <a:sym typeface="+mn-lt"/>
              </a:rPr>
              <a:t>儿科出院人次达</a:t>
            </a:r>
            <a:r>
              <a:rPr lang="en-US" altLang="zh-CN" sz="1200" b="1" dirty="0">
                <a:solidFill>
                  <a:schemeClr val="tx1"/>
                </a:solidFill>
                <a:cs typeface="+mn-ea"/>
                <a:sym typeface="+mn-lt"/>
              </a:rPr>
              <a:t>1421</a:t>
            </a:r>
            <a:r>
              <a:rPr lang="zh-CN" altLang="en-US" sz="1200" b="1" dirty="0">
                <a:solidFill>
                  <a:schemeClr val="tx1"/>
                </a:solidFill>
                <a:cs typeface="+mn-ea"/>
                <a:sym typeface="+mn-lt"/>
              </a:rPr>
              <a:t>万</a:t>
            </a:r>
            <a:r>
              <a:rPr lang="zh-CN" altLang="en-US" sz="1200" b="1" dirty="0">
                <a:cs typeface="+mn-ea"/>
                <a:sym typeface="+mn-lt"/>
              </a:rPr>
              <a:t>；</a:t>
            </a:r>
          </a:p>
        </p:txBody>
      </p:sp>
      <p:sp>
        <p:nvSpPr>
          <p:cNvPr id="3" name="文本框 2"/>
          <p:cNvSpPr txBox="1"/>
          <p:nvPr/>
        </p:nvSpPr>
        <p:spPr>
          <a:xfrm>
            <a:off x="3353074" y="1473780"/>
            <a:ext cx="1805796" cy="307777"/>
          </a:xfrm>
          <a:prstGeom prst="rect">
            <a:avLst/>
          </a:prstGeom>
          <a:noFill/>
        </p:spPr>
        <p:txBody>
          <a:bodyPr wrap="square" rtlCol="0">
            <a:spAutoFit/>
          </a:bodyPr>
          <a:lstStyle/>
          <a:p>
            <a:pPr algn="ctr"/>
            <a:r>
              <a:rPr lang="zh-CN" altLang="en-US" sz="1400" b="1" dirty="0">
                <a:solidFill>
                  <a:schemeClr val="accent1"/>
                </a:solidFill>
                <a:cs typeface="+mn-ea"/>
                <a:sym typeface="+mn-lt"/>
              </a:rPr>
              <a:t>所治疗疾病基本情况</a:t>
            </a:r>
          </a:p>
        </p:txBody>
      </p:sp>
      <p:sp>
        <p:nvSpPr>
          <p:cNvPr id="7" name="文本框 6"/>
          <p:cNvSpPr txBox="1"/>
          <p:nvPr/>
        </p:nvSpPr>
        <p:spPr>
          <a:xfrm>
            <a:off x="8810073" y="1519788"/>
            <a:ext cx="1805796" cy="307777"/>
          </a:xfrm>
          <a:prstGeom prst="rect">
            <a:avLst/>
          </a:prstGeom>
          <a:noFill/>
        </p:spPr>
        <p:txBody>
          <a:bodyPr wrap="square" rtlCol="0">
            <a:spAutoFit/>
          </a:bodyPr>
          <a:lstStyle/>
          <a:p>
            <a:pPr algn="ctr"/>
            <a:r>
              <a:rPr lang="zh-CN" altLang="en-US" sz="1400" b="1" dirty="0">
                <a:solidFill>
                  <a:schemeClr val="accent1"/>
                </a:solidFill>
                <a:cs typeface="+mn-ea"/>
                <a:sym typeface="+mn-lt"/>
              </a:rPr>
              <a:t>大陆地区发病率</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安全性</a:t>
            </a:r>
          </a:p>
        </p:txBody>
      </p:sp>
      <p:sp>
        <p:nvSpPr>
          <p:cNvPr id="6" name="文本框 5"/>
          <p:cNvSpPr txBox="1"/>
          <p:nvPr/>
        </p:nvSpPr>
        <p:spPr>
          <a:xfrm>
            <a:off x="720408" y="1869286"/>
            <a:ext cx="4973162" cy="1652588"/>
          </a:xfrm>
          <a:prstGeom prst="rect">
            <a:avLst/>
          </a:prstGeom>
        </p:spPr>
        <p:style>
          <a:lnRef idx="2">
            <a:schemeClr val="accent2"/>
          </a:lnRef>
          <a:fillRef idx="0">
            <a:srgbClr val="FFFFFF"/>
          </a:fillRef>
          <a:effectRef idx="0">
            <a:srgbClr val="FFFFFF"/>
          </a:effectRef>
          <a:fontRef idx="minor">
            <a:schemeClr val="tx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Arial" panose="020B0604020202020204" pitchFamily="34" charset="0"/>
              <a:buChar char="•"/>
            </a:pPr>
            <a:r>
              <a:rPr lang="zh-CN" altLang="en-US" sz="1400" b="1" dirty="0">
                <a:solidFill>
                  <a:schemeClr val="tx1"/>
                </a:solidFill>
                <a:cs typeface="+mn-ea"/>
                <a:sym typeface="+mn-lt"/>
              </a:rPr>
              <a:t>本品说明书不良反应：</a:t>
            </a:r>
          </a:p>
          <a:p>
            <a:pPr marL="285750" indent="-285750">
              <a:lnSpc>
                <a:spcPct val="150000"/>
              </a:lnSpc>
              <a:buFont typeface="Arial" panose="020B0604020202020204" pitchFamily="34" charset="0"/>
              <a:buChar char="•"/>
            </a:pPr>
            <a:r>
              <a:rPr lang="zh-CN" altLang="en-US" sz="1400" dirty="0">
                <a:solidFill>
                  <a:schemeClr val="tx1"/>
                </a:solidFill>
                <a:cs typeface="+mn-ea"/>
                <a:sym typeface="+mn-lt"/>
              </a:rPr>
              <a:t>在</a:t>
            </a:r>
            <a:r>
              <a:rPr lang="en-US" altLang="zh-CN" sz="1400" dirty="0">
                <a:solidFill>
                  <a:schemeClr val="tx1"/>
                </a:solidFill>
                <a:cs typeface="+mn-ea"/>
                <a:sym typeface="+mn-lt"/>
              </a:rPr>
              <a:t>215</a:t>
            </a:r>
            <a:r>
              <a:rPr lang="zh-CN" altLang="en-US" sz="1400" dirty="0">
                <a:solidFill>
                  <a:schemeClr val="tx1"/>
                </a:solidFill>
                <a:cs typeface="+mn-ea"/>
                <a:sym typeface="+mn-lt"/>
              </a:rPr>
              <a:t>例的患者中报告了</a:t>
            </a:r>
            <a:r>
              <a:rPr lang="en-US" altLang="zh-CN" sz="1400" dirty="0">
                <a:solidFill>
                  <a:schemeClr val="tx1"/>
                </a:solidFill>
                <a:cs typeface="+mn-ea"/>
                <a:sym typeface="+mn-lt"/>
              </a:rPr>
              <a:t>2</a:t>
            </a:r>
            <a:r>
              <a:rPr lang="zh-CN" altLang="en-US" sz="1400" dirty="0">
                <a:solidFill>
                  <a:schemeClr val="tx1"/>
                </a:solidFill>
                <a:cs typeface="+mn-ea"/>
                <a:sym typeface="+mn-lt"/>
              </a:rPr>
              <a:t>例（</a:t>
            </a:r>
            <a:r>
              <a:rPr lang="en-US" altLang="zh-CN" sz="1400" dirty="0">
                <a:solidFill>
                  <a:schemeClr val="tx1"/>
                </a:solidFill>
                <a:cs typeface="+mn-ea"/>
                <a:sym typeface="+mn-lt"/>
              </a:rPr>
              <a:t>0.9%</a:t>
            </a:r>
            <a:r>
              <a:rPr lang="zh-CN" altLang="en-US" sz="1400" dirty="0">
                <a:solidFill>
                  <a:schemeClr val="tx1"/>
                </a:solidFill>
                <a:cs typeface="+mn-ea"/>
                <a:sym typeface="+mn-lt"/>
              </a:rPr>
              <a:t>）不良反应，其中</a:t>
            </a:r>
            <a:r>
              <a:rPr lang="en-US" altLang="zh-CN" sz="1400" dirty="0">
                <a:solidFill>
                  <a:schemeClr val="tx1"/>
                </a:solidFill>
                <a:cs typeface="+mn-ea"/>
                <a:sym typeface="+mn-lt"/>
              </a:rPr>
              <a:t>1</a:t>
            </a:r>
            <a:r>
              <a:rPr lang="zh-CN" altLang="en-US" sz="1400" dirty="0">
                <a:solidFill>
                  <a:schemeClr val="tx1"/>
                </a:solidFill>
                <a:cs typeface="+mn-ea"/>
                <a:sym typeface="+mn-lt"/>
              </a:rPr>
              <a:t>例头痛，</a:t>
            </a:r>
            <a:r>
              <a:rPr lang="en-US" altLang="zh-CN" sz="1400" dirty="0">
                <a:solidFill>
                  <a:schemeClr val="tx1"/>
                </a:solidFill>
                <a:cs typeface="+mn-ea"/>
                <a:sym typeface="+mn-lt"/>
              </a:rPr>
              <a:t>1</a:t>
            </a:r>
            <a:r>
              <a:rPr lang="zh-CN" altLang="en-US" sz="1400" dirty="0">
                <a:solidFill>
                  <a:schemeClr val="tx1"/>
                </a:solidFill>
                <a:cs typeface="+mn-ea"/>
                <a:sym typeface="+mn-lt"/>
              </a:rPr>
              <a:t>例高胆红素血症。</a:t>
            </a:r>
            <a:endParaRPr lang="en-US" altLang="zh-CN" sz="1400" dirty="0">
              <a:solidFill>
                <a:schemeClr val="tx1"/>
              </a:solidFill>
              <a:cs typeface="+mn-ea"/>
              <a:sym typeface="+mn-lt"/>
            </a:endParaRPr>
          </a:p>
          <a:p>
            <a:pPr marL="285750" indent="-285750">
              <a:lnSpc>
                <a:spcPct val="150000"/>
              </a:lnSpc>
              <a:buFont typeface="Arial" panose="020B0604020202020204" pitchFamily="34" charset="0"/>
              <a:buChar char="•"/>
            </a:pPr>
            <a:r>
              <a:rPr lang="zh-CN" altLang="en-US" sz="1400" dirty="0">
                <a:solidFill>
                  <a:schemeClr val="tx1"/>
                </a:solidFill>
                <a:cs typeface="+mn-ea"/>
                <a:sym typeface="+mn-lt"/>
              </a:rPr>
              <a:t>大剂量或快速给药时可能出现</a:t>
            </a:r>
            <a:r>
              <a:rPr lang="zh-CN" altLang="en-US" sz="1400" b="1" dirty="0">
                <a:solidFill>
                  <a:schemeClr val="tx1"/>
                </a:solidFill>
                <a:cs typeface="+mn-ea"/>
                <a:sym typeface="+mn-lt"/>
              </a:rPr>
              <a:t>脑水肿、肺水肿、外周水肿、水中毒和高钾血症</a:t>
            </a:r>
            <a:r>
              <a:rPr lang="zh-CN" altLang="en-US" sz="1400" dirty="0">
                <a:solidFill>
                  <a:schemeClr val="tx1"/>
                </a:solidFill>
                <a:cs typeface="+mn-ea"/>
                <a:sym typeface="+mn-lt"/>
              </a:rPr>
              <a:t>（频率未知）。</a:t>
            </a:r>
          </a:p>
        </p:txBody>
      </p:sp>
      <p:sp>
        <p:nvSpPr>
          <p:cNvPr id="2" name="文本框 1"/>
          <p:cNvSpPr txBox="1"/>
          <p:nvPr/>
        </p:nvSpPr>
        <p:spPr>
          <a:xfrm>
            <a:off x="711772" y="6489629"/>
            <a:ext cx="644319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600" dirty="0">
                <a:cs typeface="+mn-ea"/>
                <a:sym typeface="+mn-lt"/>
              </a:rPr>
              <a:t>复方醋酸钠葡萄糖注射液说明书</a:t>
            </a:r>
            <a:endParaRPr lang="en-US" altLang="zh-CN" sz="600" dirty="0">
              <a:cs typeface="+mn-ea"/>
              <a:sym typeface="+mn-lt"/>
            </a:endParaRPr>
          </a:p>
          <a:p>
            <a:pPr marL="171450" indent="-171450">
              <a:buFont typeface="Arial" panose="020B0604020202020204" pitchFamily="34" charset="0"/>
              <a:buChar char="•"/>
            </a:pPr>
            <a:r>
              <a:rPr lang="zh-CN" altLang="en-US" sz="600" dirty="0">
                <a:cs typeface="+mn-ea"/>
                <a:sym typeface="+mn-lt"/>
              </a:rPr>
              <a:t>复方乳酸钠葡萄糖注射液说明书</a:t>
            </a:r>
          </a:p>
          <a:p>
            <a:pPr marL="171450" indent="-171450">
              <a:buFont typeface="Arial" panose="020B0604020202020204" pitchFamily="34" charset="0"/>
              <a:buChar char="•"/>
            </a:pPr>
            <a:r>
              <a:rPr lang="en-US" altLang="zh-CN" sz="600" dirty="0">
                <a:cs typeface="+mn-ea"/>
                <a:sym typeface="+mn-lt"/>
              </a:rPr>
              <a:t>《</a:t>
            </a:r>
            <a:r>
              <a:rPr lang="zh-CN" altLang="en-US" sz="600" dirty="0">
                <a:cs typeface="+mn-ea"/>
                <a:sym typeface="+mn-lt"/>
              </a:rPr>
              <a:t>外科病人围手术期液体治疗专家共识（</a:t>
            </a:r>
            <a:r>
              <a:rPr lang="en-US" altLang="zh-CN" sz="600" dirty="0">
                <a:cs typeface="+mn-ea"/>
                <a:sym typeface="+mn-lt"/>
              </a:rPr>
              <a:t>2015</a:t>
            </a:r>
            <a:r>
              <a:rPr lang="zh-CN" altLang="en-US" sz="600" dirty="0">
                <a:cs typeface="+mn-ea"/>
                <a:sym typeface="+mn-lt"/>
              </a:rPr>
              <a:t>）</a:t>
            </a:r>
            <a:r>
              <a:rPr lang="en-US" altLang="zh-CN" sz="600" dirty="0">
                <a:cs typeface="+mn-ea"/>
                <a:sym typeface="+mn-lt"/>
              </a:rPr>
              <a:t>》</a:t>
            </a:r>
            <a:endParaRPr lang="zh-CN" altLang="en-US" sz="600" dirty="0">
              <a:cs typeface="+mn-ea"/>
              <a:sym typeface="+mn-lt"/>
            </a:endParaRPr>
          </a:p>
        </p:txBody>
      </p:sp>
      <p:sp>
        <p:nvSpPr>
          <p:cNvPr id="18" name="任意多边形: 形状 17"/>
          <p:cNvSpPr/>
          <p:nvPr>
            <p:custDataLst>
              <p:tags r:id="rId2"/>
            </p:custDataLst>
          </p:nvPr>
        </p:nvSpPr>
        <p:spPr>
          <a:xfrm>
            <a:off x="6444298" y="3855407"/>
            <a:ext cx="4974928" cy="2559685"/>
          </a:xfrm>
          <a:custGeom>
            <a:avLst/>
            <a:gdLst>
              <a:gd name="connsiteX0" fmla="*/ 4776390 w 4954194"/>
              <a:gd name="connsiteY0" fmla="*/ 0 h 3519374"/>
              <a:gd name="connsiteX1" fmla="*/ 1275648 w 4954194"/>
              <a:gd name="connsiteY1" fmla="*/ 0 h 3519374"/>
              <a:gd name="connsiteX2" fmla="*/ 1130414 w 4954194"/>
              <a:gd name="connsiteY2" fmla="*/ 75212 h 3519374"/>
              <a:gd name="connsiteX3" fmla="*/ 12980 w 4954194"/>
              <a:gd name="connsiteY3" fmla="*/ 1657097 h 3519374"/>
              <a:gd name="connsiteX4" fmla="*/ 12971 w 4954194"/>
              <a:gd name="connsiteY4" fmla="*/ 1862264 h 3519374"/>
              <a:gd name="connsiteX5" fmla="*/ 1130405 w 4954194"/>
              <a:gd name="connsiteY5" fmla="*/ 3444150 h 3519374"/>
              <a:gd name="connsiteX6" fmla="*/ 1275627 w 4954194"/>
              <a:gd name="connsiteY6" fmla="*/ 3519374 h 3519374"/>
              <a:gd name="connsiteX7" fmla="*/ 4776369 w 4954194"/>
              <a:gd name="connsiteY7" fmla="*/ 3519374 h 3519374"/>
              <a:gd name="connsiteX8" fmla="*/ 4954194 w 4954194"/>
              <a:gd name="connsiteY8" fmla="*/ 3341570 h 3519374"/>
              <a:gd name="connsiteX9" fmla="*/ 4954194 w 4954194"/>
              <a:gd name="connsiteY9" fmla="*/ 177754 h 3519374"/>
              <a:gd name="connsiteX10" fmla="*/ 4776390 w 4954194"/>
              <a:gd name="connsiteY10" fmla="*/ 0 h 3519374"/>
              <a:gd name="connsiteX0-1" fmla="*/ 4776390 w 4954194"/>
              <a:gd name="connsiteY0-2" fmla="*/ 0 h 3519374"/>
              <a:gd name="connsiteX1-3" fmla="*/ 1275648 w 4954194"/>
              <a:gd name="connsiteY1-4" fmla="*/ 0 h 3519374"/>
              <a:gd name="connsiteX2-5" fmla="*/ 1130414 w 4954194"/>
              <a:gd name="connsiteY2-6" fmla="*/ 75212 h 3519374"/>
              <a:gd name="connsiteX3-7" fmla="*/ 12980 w 4954194"/>
              <a:gd name="connsiteY3-8" fmla="*/ 1657097 h 3519374"/>
              <a:gd name="connsiteX4-9" fmla="*/ 12971 w 4954194"/>
              <a:gd name="connsiteY4-10" fmla="*/ 1862264 h 3519374"/>
              <a:gd name="connsiteX5-11" fmla="*/ 1130405 w 4954194"/>
              <a:gd name="connsiteY5-12" fmla="*/ 3444150 h 3519374"/>
              <a:gd name="connsiteX6-13" fmla="*/ 1275627 w 4954194"/>
              <a:gd name="connsiteY6-14" fmla="*/ 3519374 h 3519374"/>
              <a:gd name="connsiteX7-15" fmla="*/ 4776369 w 4954194"/>
              <a:gd name="connsiteY7-16" fmla="*/ 3519374 h 3519374"/>
              <a:gd name="connsiteX8-17" fmla="*/ 4954194 w 4954194"/>
              <a:gd name="connsiteY8-18" fmla="*/ 3341570 h 3519374"/>
              <a:gd name="connsiteX9-19" fmla="*/ 4954194 w 4954194"/>
              <a:gd name="connsiteY9-20" fmla="*/ 177754 h 3519374"/>
              <a:gd name="connsiteX10-21" fmla="*/ 4776390 w 4954194"/>
              <a:gd name="connsiteY10-22" fmla="*/ 0 h 3519374"/>
              <a:gd name="connsiteX0-23" fmla="*/ 4776390 w 4954194"/>
              <a:gd name="connsiteY0-24" fmla="*/ 0 h 3519374"/>
              <a:gd name="connsiteX1-25" fmla="*/ 1275648 w 4954194"/>
              <a:gd name="connsiteY1-26" fmla="*/ 0 h 3519374"/>
              <a:gd name="connsiteX2-27" fmla="*/ 1130414 w 4954194"/>
              <a:gd name="connsiteY2-28" fmla="*/ 75212 h 3519374"/>
              <a:gd name="connsiteX3-29" fmla="*/ 12980 w 4954194"/>
              <a:gd name="connsiteY3-30" fmla="*/ 1657097 h 3519374"/>
              <a:gd name="connsiteX4-31" fmla="*/ 12971 w 4954194"/>
              <a:gd name="connsiteY4-32" fmla="*/ 1862264 h 3519374"/>
              <a:gd name="connsiteX5-33" fmla="*/ 1130405 w 4954194"/>
              <a:gd name="connsiteY5-34" fmla="*/ 3444150 h 3519374"/>
              <a:gd name="connsiteX6-35" fmla="*/ 1275627 w 4954194"/>
              <a:gd name="connsiteY6-36" fmla="*/ 3519374 h 3519374"/>
              <a:gd name="connsiteX7-37" fmla="*/ 4776369 w 4954194"/>
              <a:gd name="connsiteY7-38" fmla="*/ 3519374 h 3519374"/>
              <a:gd name="connsiteX8-39" fmla="*/ 4954194 w 4954194"/>
              <a:gd name="connsiteY8-40" fmla="*/ 3341570 h 3519374"/>
              <a:gd name="connsiteX9-41" fmla="*/ 4954194 w 4954194"/>
              <a:gd name="connsiteY9-42" fmla="*/ 177754 h 3519374"/>
              <a:gd name="connsiteX10-43" fmla="*/ 4776390 w 4954194"/>
              <a:gd name="connsiteY10-44" fmla="*/ 0 h 3519374"/>
              <a:gd name="connsiteX0-45" fmla="*/ 4776390 w 4954194"/>
              <a:gd name="connsiteY0-46" fmla="*/ 0 h 3519374"/>
              <a:gd name="connsiteX1-47" fmla="*/ 1275648 w 4954194"/>
              <a:gd name="connsiteY1-48" fmla="*/ 0 h 3519374"/>
              <a:gd name="connsiteX2-49" fmla="*/ 1130414 w 4954194"/>
              <a:gd name="connsiteY2-50" fmla="*/ 75212 h 3519374"/>
              <a:gd name="connsiteX3-51" fmla="*/ 12980 w 4954194"/>
              <a:gd name="connsiteY3-52" fmla="*/ 1657097 h 3519374"/>
              <a:gd name="connsiteX4-53" fmla="*/ 12971 w 4954194"/>
              <a:gd name="connsiteY4-54" fmla="*/ 1862264 h 3519374"/>
              <a:gd name="connsiteX5-55" fmla="*/ 1130405 w 4954194"/>
              <a:gd name="connsiteY5-56" fmla="*/ 3444150 h 3519374"/>
              <a:gd name="connsiteX6-57" fmla="*/ 1275627 w 4954194"/>
              <a:gd name="connsiteY6-58" fmla="*/ 3519374 h 3519374"/>
              <a:gd name="connsiteX7-59" fmla="*/ 4776369 w 4954194"/>
              <a:gd name="connsiteY7-60" fmla="*/ 3519374 h 3519374"/>
              <a:gd name="connsiteX8-61" fmla="*/ 4954194 w 4954194"/>
              <a:gd name="connsiteY8-62" fmla="*/ 3341570 h 3519374"/>
              <a:gd name="connsiteX9-63" fmla="*/ 4954194 w 4954194"/>
              <a:gd name="connsiteY9-64" fmla="*/ 177754 h 3519374"/>
              <a:gd name="connsiteX10-65" fmla="*/ 4776390 w 4954194"/>
              <a:gd name="connsiteY10-66" fmla="*/ 0 h 3519374"/>
              <a:gd name="connsiteX0-67" fmla="*/ 4776390 w 4954194"/>
              <a:gd name="connsiteY0-68" fmla="*/ 0 h 3519374"/>
              <a:gd name="connsiteX1-69" fmla="*/ 1275648 w 4954194"/>
              <a:gd name="connsiteY1-70" fmla="*/ 0 h 3519374"/>
              <a:gd name="connsiteX2-71" fmla="*/ 1130414 w 4954194"/>
              <a:gd name="connsiteY2-72" fmla="*/ 75212 h 3519374"/>
              <a:gd name="connsiteX3-73" fmla="*/ 12980 w 4954194"/>
              <a:gd name="connsiteY3-74" fmla="*/ 1657097 h 3519374"/>
              <a:gd name="connsiteX4-75" fmla="*/ 12971 w 4954194"/>
              <a:gd name="connsiteY4-76" fmla="*/ 1862264 h 3519374"/>
              <a:gd name="connsiteX5-77" fmla="*/ 1130405 w 4954194"/>
              <a:gd name="connsiteY5-78" fmla="*/ 3444150 h 3519374"/>
              <a:gd name="connsiteX6-79" fmla="*/ 1275627 w 4954194"/>
              <a:gd name="connsiteY6-80" fmla="*/ 3519374 h 3519374"/>
              <a:gd name="connsiteX7-81" fmla="*/ 4776369 w 4954194"/>
              <a:gd name="connsiteY7-82" fmla="*/ 3519374 h 3519374"/>
              <a:gd name="connsiteX8-83" fmla="*/ 4954194 w 4954194"/>
              <a:gd name="connsiteY8-84" fmla="*/ 3341570 h 3519374"/>
              <a:gd name="connsiteX9-85" fmla="*/ 4954194 w 4954194"/>
              <a:gd name="connsiteY9-86" fmla="*/ 177754 h 3519374"/>
              <a:gd name="connsiteX10-87" fmla="*/ 4776390 w 4954194"/>
              <a:gd name="connsiteY10-88" fmla="*/ 0 h 3519374"/>
              <a:gd name="connsiteX0-89" fmla="*/ 4776390 w 4954194"/>
              <a:gd name="connsiteY0-90" fmla="*/ 0 h 3519374"/>
              <a:gd name="connsiteX1-91" fmla="*/ 1275648 w 4954194"/>
              <a:gd name="connsiteY1-92" fmla="*/ 0 h 3519374"/>
              <a:gd name="connsiteX2-93" fmla="*/ 1130414 w 4954194"/>
              <a:gd name="connsiteY2-94" fmla="*/ 75212 h 3519374"/>
              <a:gd name="connsiteX3-95" fmla="*/ 12980 w 4954194"/>
              <a:gd name="connsiteY3-96" fmla="*/ 1657097 h 3519374"/>
              <a:gd name="connsiteX4-97" fmla="*/ 12971 w 4954194"/>
              <a:gd name="connsiteY4-98" fmla="*/ 1862264 h 3519374"/>
              <a:gd name="connsiteX5-99" fmla="*/ 1130405 w 4954194"/>
              <a:gd name="connsiteY5-100" fmla="*/ 3444150 h 3519374"/>
              <a:gd name="connsiteX6-101" fmla="*/ 1275627 w 4954194"/>
              <a:gd name="connsiteY6-102" fmla="*/ 3519374 h 3519374"/>
              <a:gd name="connsiteX7-103" fmla="*/ 4776369 w 4954194"/>
              <a:gd name="connsiteY7-104" fmla="*/ 3519374 h 3519374"/>
              <a:gd name="connsiteX8-105" fmla="*/ 4954194 w 4954194"/>
              <a:gd name="connsiteY8-106" fmla="*/ 3341570 h 3519374"/>
              <a:gd name="connsiteX9-107" fmla="*/ 4954194 w 4954194"/>
              <a:gd name="connsiteY9-108" fmla="*/ 177754 h 3519374"/>
              <a:gd name="connsiteX10-109" fmla="*/ 4776390 w 4954194"/>
              <a:gd name="connsiteY10-110" fmla="*/ 0 h 3519374"/>
              <a:gd name="connsiteX0-111" fmla="*/ 4776386 w 4954190"/>
              <a:gd name="connsiteY0-112" fmla="*/ 0 h 3519374"/>
              <a:gd name="connsiteX1-113" fmla="*/ 1275644 w 4954190"/>
              <a:gd name="connsiteY1-114" fmla="*/ 0 h 3519374"/>
              <a:gd name="connsiteX2-115" fmla="*/ 1130410 w 4954190"/>
              <a:gd name="connsiteY2-116" fmla="*/ 75212 h 3519374"/>
              <a:gd name="connsiteX3-117" fmla="*/ 12976 w 4954190"/>
              <a:gd name="connsiteY3-118" fmla="*/ 1657097 h 3519374"/>
              <a:gd name="connsiteX4-119" fmla="*/ 12967 w 4954190"/>
              <a:gd name="connsiteY4-120" fmla="*/ 1862264 h 3519374"/>
              <a:gd name="connsiteX5-121" fmla="*/ 1130401 w 4954190"/>
              <a:gd name="connsiteY5-122" fmla="*/ 3444150 h 3519374"/>
              <a:gd name="connsiteX6-123" fmla="*/ 1275623 w 4954190"/>
              <a:gd name="connsiteY6-124" fmla="*/ 3519374 h 3519374"/>
              <a:gd name="connsiteX7-125" fmla="*/ 4776365 w 4954190"/>
              <a:gd name="connsiteY7-126" fmla="*/ 3519374 h 3519374"/>
              <a:gd name="connsiteX8-127" fmla="*/ 4954190 w 4954190"/>
              <a:gd name="connsiteY8-128" fmla="*/ 3341570 h 3519374"/>
              <a:gd name="connsiteX9-129" fmla="*/ 4954190 w 4954190"/>
              <a:gd name="connsiteY9-130" fmla="*/ 177754 h 3519374"/>
              <a:gd name="connsiteX10-131" fmla="*/ 4776386 w 4954190"/>
              <a:gd name="connsiteY10-132" fmla="*/ 0 h 3519374"/>
              <a:gd name="connsiteX0-133" fmla="*/ 4797124 w 4974928"/>
              <a:gd name="connsiteY0-134" fmla="*/ 0 h 3519374"/>
              <a:gd name="connsiteX1-135" fmla="*/ 1296382 w 4974928"/>
              <a:gd name="connsiteY1-136" fmla="*/ 0 h 3519374"/>
              <a:gd name="connsiteX2-137" fmla="*/ 1151148 w 4974928"/>
              <a:gd name="connsiteY2-138" fmla="*/ 75212 h 3519374"/>
              <a:gd name="connsiteX3-139" fmla="*/ 33714 w 4974928"/>
              <a:gd name="connsiteY3-140" fmla="*/ 1657097 h 3519374"/>
              <a:gd name="connsiteX4-141" fmla="*/ 33705 w 4974928"/>
              <a:gd name="connsiteY4-142" fmla="*/ 1862264 h 3519374"/>
              <a:gd name="connsiteX5-143" fmla="*/ 1151139 w 4974928"/>
              <a:gd name="connsiteY5-144" fmla="*/ 3444150 h 3519374"/>
              <a:gd name="connsiteX6-145" fmla="*/ 1296361 w 4974928"/>
              <a:gd name="connsiteY6-146" fmla="*/ 3519374 h 3519374"/>
              <a:gd name="connsiteX7-147" fmla="*/ 4797103 w 4974928"/>
              <a:gd name="connsiteY7-148" fmla="*/ 3519374 h 3519374"/>
              <a:gd name="connsiteX8-149" fmla="*/ 4974928 w 4974928"/>
              <a:gd name="connsiteY8-150" fmla="*/ 3341570 h 3519374"/>
              <a:gd name="connsiteX9-151" fmla="*/ 4974928 w 4974928"/>
              <a:gd name="connsiteY9-152" fmla="*/ 177754 h 3519374"/>
              <a:gd name="connsiteX10-153" fmla="*/ 4797124 w 4974928"/>
              <a:gd name="connsiteY10-154" fmla="*/ 0 h 3519374"/>
              <a:gd name="connsiteX0-155" fmla="*/ 4797124 w 4974928"/>
              <a:gd name="connsiteY0-156" fmla="*/ 0 h 3519374"/>
              <a:gd name="connsiteX1-157" fmla="*/ 1296382 w 4974928"/>
              <a:gd name="connsiteY1-158" fmla="*/ 0 h 3519374"/>
              <a:gd name="connsiteX2-159" fmla="*/ 1151148 w 4974928"/>
              <a:gd name="connsiteY2-160" fmla="*/ 75212 h 3519374"/>
              <a:gd name="connsiteX3-161" fmla="*/ 33714 w 4974928"/>
              <a:gd name="connsiteY3-162" fmla="*/ 1657097 h 3519374"/>
              <a:gd name="connsiteX4-163" fmla="*/ 33705 w 4974928"/>
              <a:gd name="connsiteY4-164" fmla="*/ 1862264 h 3519374"/>
              <a:gd name="connsiteX5-165" fmla="*/ 1151139 w 4974928"/>
              <a:gd name="connsiteY5-166" fmla="*/ 3444150 h 3519374"/>
              <a:gd name="connsiteX6-167" fmla="*/ 1296361 w 4974928"/>
              <a:gd name="connsiteY6-168" fmla="*/ 3519374 h 3519374"/>
              <a:gd name="connsiteX7-169" fmla="*/ 4797103 w 4974928"/>
              <a:gd name="connsiteY7-170" fmla="*/ 3519374 h 3519374"/>
              <a:gd name="connsiteX8-171" fmla="*/ 4974928 w 4974928"/>
              <a:gd name="connsiteY8-172" fmla="*/ 3341570 h 3519374"/>
              <a:gd name="connsiteX9-173" fmla="*/ 4974928 w 4974928"/>
              <a:gd name="connsiteY9-174" fmla="*/ 177754 h 3519374"/>
              <a:gd name="connsiteX10-175" fmla="*/ 4797124 w 4974928"/>
              <a:gd name="connsiteY10-176" fmla="*/ 0 h 3519374"/>
              <a:gd name="connsiteX0-177" fmla="*/ 4797124 w 4974928"/>
              <a:gd name="connsiteY0-178" fmla="*/ 0 h 3519374"/>
              <a:gd name="connsiteX1-179" fmla="*/ 1296382 w 4974928"/>
              <a:gd name="connsiteY1-180" fmla="*/ 0 h 3519374"/>
              <a:gd name="connsiteX2-181" fmla="*/ 1151148 w 4974928"/>
              <a:gd name="connsiteY2-182" fmla="*/ 75212 h 3519374"/>
              <a:gd name="connsiteX3-183" fmla="*/ 33714 w 4974928"/>
              <a:gd name="connsiteY3-184" fmla="*/ 1657097 h 3519374"/>
              <a:gd name="connsiteX4-185" fmla="*/ 33705 w 4974928"/>
              <a:gd name="connsiteY4-186" fmla="*/ 1862264 h 3519374"/>
              <a:gd name="connsiteX5-187" fmla="*/ 1151139 w 4974928"/>
              <a:gd name="connsiteY5-188" fmla="*/ 3444150 h 3519374"/>
              <a:gd name="connsiteX6-189" fmla="*/ 1296361 w 4974928"/>
              <a:gd name="connsiteY6-190" fmla="*/ 3519374 h 3519374"/>
              <a:gd name="connsiteX7-191" fmla="*/ 4797103 w 4974928"/>
              <a:gd name="connsiteY7-192" fmla="*/ 3519374 h 3519374"/>
              <a:gd name="connsiteX8-193" fmla="*/ 4974928 w 4974928"/>
              <a:gd name="connsiteY8-194" fmla="*/ 3341570 h 3519374"/>
              <a:gd name="connsiteX9-195" fmla="*/ 4974928 w 4974928"/>
              <a:gd name="connsiteY9-196" fmla="*/ 177754 h 3519374"/>
              <a:gd name="connsiteX10-197" fmla="*/ 4797124 w 4974928"/>
              <a:gd name="connsiteY10-198" fmla="*/ 0 h 3519374"/>
              <a:gd name="connsiteX0-199" fmla="*/ 4797124 w 4974928"/>
              <a:gd name="connsiteY0-200" fmla="*/ 0 h 3519374"/>
              <a:gd name="connsiteX1-201" fmla="*/ 1296382 w 4974928"/>
              <a:gd name="connsiteY1-202" fmla="*/ 0 h 3519374"/>
              <a:gd name="connsiteX2-203" fmla="*/ 1151148 w 4974928"/>
              <a:gd name="connsiteY2-204" fmla="*/ 75212 h 3519374"/>
              <a:gd name="connsiteX3-205" fmla="*/ 33714 w 4974928"/>
              <a:gd name="connsiteY3-206" fmla="*/ 1657097 h 3519374"/>
              <a:gd name="connsiteX4-207" fmla="*/ 33705 w 4974928"/>
              <a:gd name="connsiteY4-208" fmla="*/ 1862264 h 3519374"/>
              <a:gd name="connsiteX5-209" fmla="*/ 1151139 w 4974928"/>
              <a:gd name="connsiteY5-210" fmla="*/ 3444150 h 3519374"/>
              <a:gd name="connsiteX6-211" fmla="*/ 1296361 w 4974928"/>
              <a:gd name="connsiteY6-212" fmla="*/ 3519374 h 3519374"/>
              <a:gd name="connsiteX7-213" fmla="*/ 4797103 w 4974928"/>
              <a:gd name="connsiteY7-214" fmla="*/ 3519374 h 3519374"/>
              <a:gd name="connsiteX8-215" fmla="*/ 4974928 w 4974928"/>
              <a:gd name="connsiteY8-216" fmla="*/ 3341570 h 3519374"/>
              <a:gd name="connsiteX9-217" fmla="*/ 4974928 w 4974928"/>
              <a:gd name="connsiteY9-218" fmla="*/ 177754 h 3519374"/>
              <a:gd name="connsiteX10-219" fmla="*/ 4797124 w 4974928"/>
              <a:gd name="connsiteY10-220" fmla="*/ 0 h 3519374"/>
              <a:gd name="connsiteX0-221" fmla="*/ 4797124 w 4974928"/>
              <a:gd name="connsiteY0-222" fmla="*/ 0 h 3519374"/>
              <a:gd name="connsiteX1-223" fmla="*/ 1296382 w 4974928"/>
              <a:gd name="connsiteY1-224" fmla="*/ 0 h 3519374"/>
              <a:gd name="connsiteX2-225" fmla="*/ 1151148 w 4974928"/>
              <a:gd name="connsiteY2-226" fmla="*/ 75212 h 3519374"/>
              <a:gd name="connsiteX3-227" fmla="*/ 33714 w 4974928"/>
              <a:gd name="connsiteY3-228" fmla="*/ 1657097 h 3519374"/>
              <a:gd name="connsiteX4-229" fmla="*/ 33705 w 4974928"/>
              <a:gd name="connsiteY4-230" fmla="*/ 1862264 h 3519374"/>
              <a:gd name="connsiteX5-231" fmla="*/ 1151139 w 4974928"/>
              <a:gd name="connsiteY5-232" fmla="*/ 3444150 h 3519374"/>
              <a:gd name="connsiteX6-233" fmla="*/ 1296361 w 4974928"/>
              <a:gd name="connsiteY6-234" fmla="*/ 3519374 h 3519374"/>
              <a:gd name="connsiteX7-235" fmla="*/ 4797103 w 4974928"/>
              <a:gd name="connsiteY7-236" fmla="*/ 3519374 h 3519374"/>
              <a:gd name="connsiteX8-237" fmla="*/ 4974928 w 4974928"/>
              <a:gd name="connsiteY8-238" fmla="*/ 3341570 h 3519374"/>
              <a:gd name="connsiteX9-239" fmla="*/ 4974928 w 4974928"/>
              <a:gd name="connsiteY9-240" fmla="*/ 177754 h 3519374"/>
              <a:gd name="connsiteX10-241" fmla="*/ 4797124 w 4974928"/>
              <a:gd name="connsiteY10-242" fmla="*/ 0 h 3519374"/>
              <a:gd name="connsiteX0-243" fmla="*/ 4797124 w 4974928"/>
              <a:gd name="connsiteY0-244" fmla="*/ 0 h 3519374"/>
              <a:gd name="connsiteX1-245" fmla="*/ 1296382 w 4974928"/>
              <a:gd name="connsiteY1-246" fmla="*/ 0 h 3519374"/>
              <a:gd name="connsiteX2-247" fmla="*/ 1151148 w 4974928"/>
              <a:gd name="connsiteY2-248" fmla="*/ 75212 h 3519374"/>
              <a:gd name="connsiteX3-249" fmla="*/ 33714 w 4974928"/>
              <a:gd name="connsiteY3-250" fmla="*/ 1657097 h 3519374"/>
              <a:gd name="connsiteX4-251" fmla="*/ 33705 w 4974928"/>
              <a:gd name="connsiteY4-252" fmla="*/ 1862264 h 3519374"/>
              <a:gd name="connsiteX5-253" fmla="*/ 1151139 w 4974928"/>
              <a:gd name="connsiteY5-254" fmla="*/ 3444150 h 3519374"/>
              <a:gd name="connsiteX6-255" fmla="*/ 1296361 w 4974928"/>
              <a:gd name="connsiteY6-256" fmla="*/ 3519374 h 3519374"/>
              <a:gd name="connsiteX7-257" fmla="*/ 4797103 w 4974928"/>
              <a:gd name="connsiteY7-258" fmla="*/ 3519374 h 3519374"/>
              <a:gd name="connsiteX8-259" fmla="*/ 4974928 w 4974928"/>
              <a:gd name="connsiteY8-260" fmla="*/ 3341570 h 3519374"/>
              <a:gd name="connsiteX9-261" fmla="*/ 4974928 w 4974928"/>
              <a:gd name="connsiteY9-262" fmla="*/ 177754 h 3519374"/>
              <a:gd name="connsiteX10-263" fmla="*/ 4797124 w 4974928"/>
              <a:gd name="connsiteY10-264" fmla="*/ 0 h 3519374"/>
              <a:gd name="connsiteX0-265" fmla="*/ 4797124 w 4974928"/>
              <a:gd name="connsiteY0-266" fmla="*/ 0 h 3519374"/>
              <a:gd name="connsiteX1-267" fmla="*/ 1296382 w 4974928"/>
              <a:gd name="connsiteY1-268" fmla="*/ 0 h 3519374"/>
              <a:gd name="connsiteX2-269" fmla="*/ 1151148 w 4974928"/>
              <a:gd name="connsiteY2-270" fmla="*/ 75212 h 3519374"/>
              <a:gd name="connsiteX3-271" fmla="*/ 33714 w 4974928"/>
              <a:gd name="connsiteY3-272" fmla="*/ 1657097 h 3519374"/>
              <a:gd name="connsiteX4-273" fmla="*/ 33705 w 4974928"/>
              <a:gd name="connsiteY4-274" fmla="*/ 1862264 h 3519374"/>
              <a:gd name="connsiteX5-275" fmla="*/ 1151139 w 4974928"/>
              <a:gd name="connsiteY5-276" fmla="*/ 3444150 h 3519374"/>
              <a:gd name="connsiteX6-277" fmla="*/ 1296361 w 4974928"/>
              <a:gd name="connsiteY6-278" fmla="*/ 3519374 h 3519374"/>
              <a:gd name="connsiteX7-279" fmla="*/ 4797103 w 4974928"/>
              <a:gd name="connsiteY7-280" fmla="*/ 3519374 h 3519374"/>
              <a:gd name="connsiteX8-281" fmla="*/ 4974928 w 4974928"/>
              <a:gd name="connsiteY8-282" fmla="*/ 3341570 h 3519374"/>
              <a:gd name="connsiteX9-283" fmla="*/ 4974928 w 4974928"/>
              <a:gd name="connsiteY9-284" fmla="*/ 177754 h 3519374"/>
              <a:gd name="connsiteX10-285" fmla="*/ 4797124 w 4974928"/>
              <a:gd name="connsiteY10-286" fmla="*/ 0 h 3519374"/>
              <a:gd name="connsiteX0-287" fmla="*/ 4797124 w 4974928"/>
              <a:gd name="connsiteY0-288" fmla="*/ 0 h 3519374"/>
              <a:gd name="connsiteX1-289" fmla="*/ 1296382 w 4974928"/>
              <a:gd name="connsiteY1-290" fmla="*/ 0 h 3519374"/>
              <a:gd name="connsiteX2-291" fmla="*/ 1151148 w 4974928"/>
              <a:gd name="connsiteY2-292" fmla="*/ 75212 h 3519374"/>
              <a:gd name="connsiteX3-293" fmla="*/ 33714 w 4974928"/>
              <a:gd name="connsiteY3-294" fmla="*/ 1657097 h 3519374"/>
              <a:gd name="connsiteX4-295" fmla="*/ 33705 w 4974928"/>
              <a:gd name="connsiteY4-296" fmla="*/ 1862264 h 3519374"/>
              <a:gd name="connsiteX5-297" fmla="*/ 1151139 w 4974928"/>
              <a:gd name="connsiteY5-298" fmla="*/ 3444150 h 3519374"/>
              <a:gd name="connsiteX6-299" fmla="*/ 1296361 w 4974928"/>
              <a:gd name="connsiteY6-300" fmla="*/ 3519374 h 3519374"/>
              <a:gd name="connsiteX7-301" fmla="*/ 4797103 w 4974928"/>
              <a:gd name="connsiteY7-302" fmla="*/ 3519374 h 3519374"/>
              <a:gd name="connsiteX8-303" fmla="*/ 4974928 w 4974928"/>
              <a:gd name="connsiteY8-304" fmla="*/ 3341570 h 3519374"/>
              <a:gd name="connsiteX9-305" fmla="*/ 4974928 w 4974928"/>
              <a:gd name="connsiteY9-306" fmla="*/ 177754 h 3519374"/>
              <a:gd name="connsiteX10-307" fmla="*/ 4797124 w 4974928"/>
              <a:gd name="connsiteY10-308" fmla="*/ 0 h 3519374"/>
              <a:gd name="connsiteX0-309" fmla="*/ 4797124 w 4974928"/>
              <a:gd name="connsiteY0-310" fmla="*/ 0 h 3519374"/>
              <a:gd name="connsiteX1-311" fmla="*/ 1296382 w 4974928"/>
              <a:gd name="connsiteY1-312" fmla="*/ 0 h 3519374"/>
              <a:gd name="connsiteX2-313" fmla="*/ 1151148 w 4974928"/>
              <a:gd name="connsiteY2-314" fmla="*/ 75212 h 3519374"/>
              <a:gd name="connsiteX3-315" fmla="*/ 33714 w 4974928"/>
              <a:gd name="connsiteY3-316" fmla="*/ 1657097 h 3519374"/>
              <a:gd name="connsiteX4-317" fmla="*/ 33705 w 4974928"/>
              <a:gd name="connsiteY4-318" fmla="*/ 1862264 h 3519374"/>
              <a:gd name="connsiteX5-319" fmla="*/ 1151139 w 4974928"/>
              <a:gd name="connsiteY5-320" fmla="*/ 3444150 h 3519374"/>
              <a:gd name="connsiteX6-321" fmla="*/ 1296361 w 4974928"/>
              <a:gd name="connsiteY6-322" fmla="*/ 3519374 h 3519374"/>
              <a:gd name="connsiteX7-323" fmla="*/ 4797103 w 4974928"/>
              <a:gd name="connsiteY7-324" fmla="*/ 3519374 h 3519374"/>
              <a:gd name="connsiteX8-325" fmla="*/ 4974928 w 4974928"/>
              <a:gd name="connsiteY8-326" fmla="*/ 3341570 h 3519374"/>
              <a:gd name="connsiteX9-327" fmla="*/ 4974928 w 4974928"/>
              <a:gd name="connsiteY9-328" fmla="*/ 177754 h 3519374"/>
              <a:gd name="connsiteX10-329" fmla="*/ 4797124 w 4974928"/>
              <a:gd name="connsiteY10-330" fmla="*/ 0 h 3519374"/>
              <a:gd name="connsiteX0-331" fmla="*/ 4797124 w 4974928"/>
              <a:gd name="connsiteY0-332" fmla="*/ 0 h 3519374"/>
              <a:gd name="connsiteX1-333" fmla="*/ 1296382 w 4974928"/>
              <a:gd name="connsiteY1-334" fmla="*/ 0 h 3519374"/>
              <a:gd name="connsiteX2-335" fmla="*/ 1151148 w 4974928"/>
              <a:gd name="connsiteY2-336" fmla="*/ 75212 h 3519374"/>
              <a:gd name="connsiteX3-337" fmla="*/ 33714 w 4974928"/>
              <a:gd name="connsiteY3-338" fmla="*/ 1657097 h 3519374"/>
              <a:gd name="connsiteX4-339" fmla="*/ 33705 w 4974928"/>
              <a:gd name="connsiteY4-340" fmla="*/ 1862264 h 3519374"/>
              <a:gd name="connsiteX5-341" fmla="*/ 1151139 w 4974928"/>
              <a:gd name="connsiteY5-342" fmla="*/ 3444150 h 3519374"/>
              <a:gd name="connsiteX6-343" fmla="*/ 1296361 w 4974928"/>
              <a:gd name="connsiteY6-344" fmla="*/ 3519374 h 3519374"/>
              <a:gd name="connsiteX7-345" fmla="*/ 4797103 w 4974928"/>
              <a:gd name="connsiteY7-346" fmla="*/ 3519374 h 3519374"/>
              <a:gd name="connsiteX8-347" fmla="*/ 4974928 w 4974928"/>
              <a:gd name="connsiteY8-348" fmla="*/ 3341570 h 3519374"/>
              <a:gd name="connsiteX9-349" fmla="*/ 4974928 w 4974928"/>
              <a:gd name="connsiteY9-350" fmla="*/ 177754 h 3519374"/>
              <a:gd name="connsiteX10-351" fmla="*/ 4797124 w 4974928"/>
              <a:gd name="connsiteY10-352" fmla="*/ 0 h 3519374"/>
              <a:gd name="connsiteX0-353" fmla="*/ 4797124 w 4974928"/>
              <a:gd name="connsiteY0-354" fmla="*/ 0 h 3519374"/>
              <a:gd name="connsiteX1-355" fmla="*/ 1296382 w 4974928"/>
              <a:gd name="connsiteY1-356" fmla="*/ 0 h 3519374"/>
              <a:gd name="connsiteX2-357" fmla="*/ 1151148 w 4974928"/>
              <a:gd name="connsiteY2-358" fmla="*/ 75212 h 3519374"/>
              <a:gd name="connsiteX3-359" fmla="*/ 33714 w 4974928"/>
              <a:gd name="connsiteY3-360" fmla="*/ 1657097 h 3519374"/>
              <a:gd name="connsiteX4-361" fmla="*/ 33705 w 4974928"/>
              <a:gd name="connsiteY4-362" fmla="*/ 1862264 h 3519374"/>
              <a:gd name="connsiteX5-363" fmla="*/ 1151139 w 4974928"/>
              <a:gd name="connsiteY5-364" fmla="*/ 3444150 h 3519374"/>
              <a:gd name="connsiteX6-365" fmla="*/ 1296361 w 4974928"/>
              <a:gd name="connsiteY6-366" fmla="*/ 3519374 h 3519374"/>
              <a:gd name="connsiteX7-367" fmla="*/ 4797103 w 4974928"/>
              <a:gd name="connsiteY7-368" fmla="*/ 3519374 h 3519374"/>
              <a:gd name="connsiteX8-369" fmla="*/ 4974928 w 4974928"/>
              <a:gd name="connsiteY8-370" fmla="*/ 3341570 h 3519374"/>
              <a:gd name="connsiteX9-371" fmla="*/ 4974928 w 4974928"/>
              <a:gd name="connsiteY9-372" fmla="*/ 177754 h 3519374"/>
              <a:gd name="connsiteX10-373" fmla="*/ 4797124 w 4974928"/>
              <a:gd name="connsiteY10-374" fmla="*/ 0 h 3519374"/>
              <a:gd name="connsiteX0-375" fmla="*/ 4797124 w 4974928"/>
              <a:gd name="connsiteY0-376" fmla="*/ 0 h 3519374"/>
              <a:gd name="connsiteX1-377" fmla="*/ 1296382 w 4974928"/>
              <a:gd name="connsiteY1-378" fmla="*/ 0 h 3519374"/>
              <a:gd name="connsiteX2-379" fmla="*/ 1151148 w 4974928"/>
              <a:gd name="connsiteY2-380" fmla="*/ 75212 h 3519374"/>
              <a:gd name="connsiteX3-381" fmla="*/ 33714 w 4974928"/>
              <a:gd name="connsiteY3-382" fmla="*/ 1657097 h 3519374"/>
              <a:gd name="connsiteX4-383" fmla="*/ 33705 w 4974928"/>
              <a:gd name="connsiteY4-384" fmla="*/ 1862264 h 3519374"/>
              <a:gd name="connsiteX5-385" fmla="*/ 1151139 w 4974928"/>
              <a:gd name="connsiteY5-386" fmla="*/ 3444150 h 3519374"/>
              <a:gd name="connsiteX6-387" fmla="*/ 1296361 w 4974928"/>
              <a:gd name="connsiteY6-388" fmla="*/ 3519374 h 3519374"/>
              <a:gd name="connsiteX7-389" fmla="*/ 4797103 w 4974928"/>
              <a:gd name="connsiteY7-390" fmla="*/ 3519374 h 3519374"/>
              <a:gd name="connsiteX8-391" fmla="*/ 4974928 w 4974928"/>
              <a:gd name="connsiteY8-392" fmla="*/ 3341570 h 3519374"/>
              <a:gd name="connsiteX9-393" fmla="*/ 4974928 w 4974928"/>
              <a:gd name="connsiteY9-394" fmla="*/ 177754 h 3519374"/>
              <a:gd name="connsiteX10-395" fmla="*/ 479712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4797124" y="0"/>
                </a:moveTo>
                <a:cubicBezTo>
                  <a:pt x="4692969" y="0"/>
                  <a:pt x="1355294" y="0"/>
                  <a:pt x="1296382" y="0"/>
                </a:cubicBezTo>
                <a:cubicBezTo>
                  <a:pt x="1237470" y="0"/>
                  <a:pt x="1185138" y="27094"/>
                  <a:pt x="1151148" y="75212"/>
                </a:cubicBezTo>
                <a:cubicBezTo>
                  <a:pt x="1117158" y="123329"/>
                  <a:pt x="78660" y="1593470"/>
                  <a:pt x="33714" y="1657097"/>
                </a:cubicBezTo>
                <a:cubicBezTo>
                  <a:pt x="-11232" y="1720725"/>
                  <a:pt x="-11241" y="1798637"/>
                  <a:pt x="33705" y="1862264"/>
                </a:cubicBezTo>
                <a:cubicBezTo>
                  <a:pt x="78651" y="1925892"/>
                  <a:pt x="1117149" y="3396033"/>
                  <a:pt x="1151139" y="3444150"/>
                </a:cubicBezTo>
                <a:cubicBezTo>
                  <a:pt x="1185129" y="3492267"/>
                  <a:pt x="1237449" y="3519374"/>
                  <a:pt x="1296361" y="3519374"/>
                </a:cubicBezTo>
                <a:cubicBezTo>
                  <a:pt x="1355273" y="3519374"/>
                  <a:pt x="4692948" y="3519374"/>
                  <a:pt x="4797103" y="3519374"/>
                </a:cubicBezTo>
                <a:cubicBezTo>
                  <a:pt x="4901257" y="3519374"/>
                  <a:pt x="4974928" y="3445725"/>
                  <a:pt x="4974928" y="3341570"/>
                </a:cubicBezTo>
                <a:cubicBezTo>
                  <a:pt x="4974928" y="3237416"/>
                  <a:pt x="4974928" y="281908"/>
                  <a:pt x="4974928" y="177754"/>
                </a:cubicBezTo>
                <a:cubicBezTo>
                  <a:pt x="4974928" y="73599"/>
                  <a:pt x="4901279" y="0"/>
                  <a:pt x="4797124" y="0"/>
                </a:cubicBezTo>
                <a:close/>
              </a:path>
            </a:pathLst>
          </a:custGeom>
          <a:gradFill>
            <a:gsLst>
              <a:gs pos="70000">
                <a:schemeClr val="accent1">
                  <a:lumMod val="60000"/>
                  <a:lumOff val="40000"/>
                  <a:alpha val="0"/>
                </a:schemeClr>
              </a:gs>
              <a:gs pos="0">
                <a:schemeClr val="accent1">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1368000" tIns="45720" rIns="0" bIns="45720" numCol="1" spcCol="0" rtlCol="0" fromWordArt="0" anchor="ctr" anchorCtr="0" forceAA="0" compatLnSpc="1">
            <a:noAutofit/>
          </a:bodyPr>
          <a:lstStyle/>
          <a:p>
            <a:pPr lvl="0" indent="0" algn="ctr">
              <a:lnSpc>
                <a:spcPct val="150000"/>
              </a:lnSpc>
              <a:buFont typeface="Arial" panose="020B0604020202020204" pitchFamily="34" charset="0"/>
              <a:buNone/>
            </a:pPr>
            <a:r>
              <a:rPr lang="zh-CN" altLang="en-US" sz="1400" b="1" dirty="0">
                <a:solidFill>
                  <a:schemeClr val="tx1"/>
                </a:solidFill>
                <a:cs typeface="+mn-ea"/>
                <a:sym typeface="+mn-lt"/>
              </a:rPr>
              <a:t>电解质配方升级</a:t>
            </a: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添加镁和磷：</a:t>
            </a:r>
            <a:r>
              <a:rPr lang="zh-CN" altLang="en-US" sz="1400" b="1" dirty="0">
                <a:solidFill>
                  <a:schemeClr val="accent1"/>
                </a:solidFill>
                <a:cs typeface="+mn-ea"/>
                <a:sym typeface="+mn-lt"/>
              </a:rPr>
              <a:t>降低低镁血症及低磷血症风险</a:t>
            </a:r>
            <a:r>
              <a:rPr lang="zh-CN" altLang="en-US" sz="1400" dirty="0">
                <a:solidFill>
                  <a:schemeClr val="tx1"/>
                </a:solidFill>
                <a:cs typeface="+mn-ea"/>
                <a:sym typeface="+mn-lt"/>
              </a:rPr>
              <a:t>；</a:t>
            </a: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低氯高钾配方特点：</a:t>
            </a:r>
            <a:r>
              <a:rPr lang="zh-CN" altLang="en-US" sz="1400" b="1" dirty="0">
                <a:solidFill>
                  <a:schemeClr val="accent1"/>
                </a:solidFill>
                <a:cs typeface="+mn-ea"/>
                <a:sym typeface="+mn-lt"/>
              </a:rPr>
              <a:t>降低医源性高氯血症及低钾血症发生率</a:t>
            </a:r>
            <a:r>
              <a:rPr lang="zh-CN" altLang="en-US" sz="1400" kern="100" dirty="0">
                <a:solidFill>
                  <a:schemeClr val="tx1"/>
                </a:solidFill>
                <a:effectLst/>
                <a:cs typeface="+mn-ea"/>
                <a:sym typeface="+mn-lt"/>
              </a:rPr>
              <a:t>，改善患者预后；</a:t>
            </a:r>
            <a:endParaRPr lang="zh-CN" altLang="en-US" sz="1400" kern="100" dirty="0">
              <a:ln>
                <a:noFill/>
                <a:prstDash val="sysDot"/>
              </a:ln>
              <a:solidFill>
                <a:schemeClr val="tx1"/>
              </a:solidFill>
              <a:effectLst/>
              <a:cs typeface="+mn-ea"/>
              <a:sym typeface="+mn-lt"/>
            </a:endParaRPr>
          </a:p>
        </p:txBody>
      </p:sp>
      <p:sp>
        <p:nvSpPr>
          <p:cNvPr id="21" name="任意多边形: 形状 20"/>
          <p:cNvSpPr/>
          <p:nvPr>
            <p:custDataLst>
              <p:tags r:id="rId3"/>
            </p:custDataLst>
          </p:nvPr>
        </p:nvSpPr>
        <p:spPr>
          <a:xfrm>
            <a:off x="815658" y="3855407"/>
            <a:ext cx="4974928" cy="2559685"/>
          </a:xfrm>
          <a:custGeom>
            <a:avLst/>
            <a:gdLst>
              <a:gd name="connsiteX0" fmla="*/ 177804 w 4954193"/>
              <a:gd name="connsiteY0" fmla="*/ 0 h 3519374"/>
              <a:gd name="connsiteX1" fmla="*/ 3678546 w 4954193"/>
              <a:gd name="connsiteY1" fmla="*/ 0 h 3519374"/>
              <a:gd name="connsiteX2" fmla="*/ 3823780 w 4954193"/>
              <a:gd name="connsiteY2" fmla="*/ 75212 h 3519374"/>
              <a:gd name="connsiteX3" fmla="*/ 4941214 w 4954193"/>
              <a:gd name="connsiteY3" fmla="*/ 1657097 h 3519374"/>
              <a:gd name="connsiteX4" fmla="*/ 4941223 w 4954193"/>
              <a:gd name="connsiteY4" fmla="*/ 1862264 h 3519374"/>
              <a:gd name="connsiteX5" fmla="*/ 3823789 w 4954193"/>
              <a:gd name="connsiteY5" fmla="*/ 3444150 h 3519374"/>
              <a:gd name="connsiteX6" fmla="*/ 3678567 w 4954193"/>
              <a:gd name="connsiteY6" fmla="*/ 3519374 h 3519374"/>
              <a:gd name="connsiteX7" fmla="*/ 177825 w 4954193"/>
              <a:gd name="connsiteY7" fmla="*/ 3519374 h 3519374"/>
              <a:gd name="connsiteX8" fmla="*/ 0 w 4954193"/>
              <a:gd name="connsiteY8" fmla="*/ 3341570 h 3519374"/>
              <a:gd name="connsiteX9" fmla="*/ 0 w 4954193"/>
              <a:gd name="connsiteY9" fmla="*/ 177754 h 3519374"/>
              <a:gd name="connsiteX10" fmla="*/ 177804 w 4954193"/>
              <a:gd name="connsiteY10" fmla="*/ 0 h 3519374"/>
              <a:gd name="connsiteX0-1" fmla="*/ 177804 w 4954193"/>
              <a:gd name="connsiteY0-2" fmla="*/ 0 h 3519374"/>
              <a:gd name="connsiteX1-3" fmla="*/ 3678546 w 4954193"/>
              <a:gd name="connsiteY1-4" fmla="*/ 0 h 3519374"/>
              <a:gd name="connsiteX2-5" fmla="*/ 3823780 w 4954193"/>
              <a:gd name="connsiteY2-6" fmla="*/ 75212 h 3519374"/>
              <a:gd name="connsiteX3-7" fmla="*/ 4941214 w 4954193"/>
              <a:gd name="connsiteY3-8" fmla="*/ 1657097 h 3519374"/>
              <a:gd name="connsiteX4-9" fmla="*/ 4941223 w 4954193"/>
              <a:gd name="connsiteY4-10" fmla="*/ 1862264 h 3519374"/>
              <a:gd name="connsiteX5-11" fmla="*/ 3823789 w 4954193"/>
              <a:gd name="connsiteY5-12" fmla="*/ 3444150 h 3519374"/>
              <a:gd name="connsiteX6-13" fmla="*/ 3678567 w 4954193"/>
              <a:gd name="connsiteY6-14" fmla="*/ 3519374 h 3519374"/>
              <a:gd name="connsiteX7-15" fmla="*/ 177825 w 4954193"/>
              <a:gd name="connsiteY7-16" fmla="*/ 3519374 h 3519374"/>
              <a:gd name="connsiteX8-17" fmla="*/ 0 w 4954193"/>
              <a:gd name="connsiteY8-18" fmla="*/ 3341570 h 3519374"/>
              <a:gd name="connsiteX9-19" fmla="*/ 0 w 4954193"/>
              <a:gd name="connsiteY9-20" fmla="*/ 177754 h 3519374"/>
              <a:gd name="connsiteX10-21" fmla="*/ 177804 w 4954193"/>
              <a:gd name="connsiteY10-22" fmla="*/ 0 h 3519374"/>
              <a:gd name="connsiteX0-23" fmla="*/ 177804 w 4954193"/>
              <a:gd name="connsiteY0-24" fmla="*/ 0 h 3519374"/>
              <a:gd name="connsiteX1-25" fmla="*/ 3678546 w 4954193"/>
              <a:gd name="connsiteY1-26" fmla="*/ 0 h 3519374"/>
              <a:gd name="connsiteX2-27" fmla="*/ 3823780 w 4954193"/>
              <a:gd name="connsiteY2-28" fmla="*/ 75212 h 3519374"/>
              <a:gd name="connsiteX3-29" fmla="*/ 4941214 w 4954193"/>
              <a:gd name="connsiteY3-30" fmla="*/ 1657097 h 3519374"/>
              <a:gd name="connsiteX4-31" fmla="*/ 4941223 w 4954193"/>
              <a:gd name="connsiteY4-32" fmla="*/ 1862264 h 3519374"/>
              <a:gd name="connsiteX5-33" fmla="*/ 3823789 w 4954193"/>
              <a:gd name="connsiteY5-34" fmla="*/ 3444150 h 3519374"/>
              <a:gd name="connsiteX6-35" fmla="*/ 3678567 w 4954193"/>
              <a:gd name="connsiteY6-36" fmla="*/ 3519374 h 3519374"/>
              <a:gd name="connsiteX7-37" fmla="*/ 177825 w 4954193"/>
              <a:gd name="connsiteY7-38" fmla="*/ 3519374 h 3519374"/>
              <a:gd name="connsiteX8-39" fmla="*/ 0 w 4954193"/>
              <a:gd name="connsiteY8-40" fmla="*/ 3341570 h 3519374"/>
              <a:gd name="connsiteX9-41" fmla="*/ 0 w 4954193"/>
              <a:gd name="connsiteY9-42" fmla="*/ 177754 h 3519374"/>
              <a:gd name="connsiteX10-43" fmla="*/ 177804 w 4954193"/>
              <a:gd name="connsiteY10-44" fmla="*/ 0 h 3519374"/>
              <a:gd name="connsiteX0-45" fmla="*/ 177804 w 4954193"/>
              <a:gd name="connsiteY0-46" fmla="*/ 0 h 3519374"/>
              <a:gd name="connsiteX1-47" fmla="*/ 3678546 w 4954193"/>
              <a:gd name="connsiteY1-48" fmla="*/ 0 h 3519374"/>
              <a:gd name="connsiteX2-49" fmla="*/ 3823780 w 4954193"/>
              <a:gd name="connsiteY2-50" fmla="*/ 75212 h 3519374"/>
              <a:gd name="connsiteX3-51" fmla="*/ 4941214 w 4954193"/>
              <a:gd name="connsiteY3-52" fmla="*/ 1657097 h 3519374"/>
              <a:gd name="connsiteX4-53" fmla="*/ 4941223 w 4954193"/>
              <a:gd name="connsiteY4-54" fmla="*/ 1862264 h 3519374"/>
              <a:gd name="connsiteX5-55" fmla="*/ 3823789 w 4954193"/>
              <a:gd name="connsiteY5-56" fmla="*/ 3444150 h 3519374"/>
              <a:gd name="connsiteX6-57" fmla="*/ 3678567 w 4954193"/>
              <a:gd name="connsiteY6-58" fmla="*/ 3519374 h 3519374"/>
              <a:gd name="connsiteX7-59" fmla="*/ 177825 w 4954193"/>
              <a:gd name="connsiteY7-60" fmla="*/ 3519374 h 3519374"/>
              <a:gd name="connsiteX8-61" fmla="*/ 0 w 4954193"/>
              <a:gd name="connsiteY8-62" fmla="*/ 3341570 h 3519374"/>
              <a:gd name="connsiteX9-63" fmla="*/ 0 w 4954193"/>
              <a:gd name="connsiteY9-64" fmla="*/ 177754 h 3519374"/>
              <a:gd name="connsiteX10-65" fmla="*/ 177804 w 4954193"/>
              <a:gd name="connsiteY10-66" fmla="*/ 0 h 3519374"/>
              <a:gd name="connsiteX0-67" fmla="*/ 177804 w 4954193"/>
              <a:gd name="connsiteY0-68" fmla="*/ 0 h 3519374"/>
              <a:gd name="connsiteX1-69" fmla="*/ 3678546 w 4954193"/>
              <a:gd name="connsiteY1-70" fmla="*/ 0 h 3519374"/>
              <a:gd name="connsiteX2-71" fmla="*/ 3823780 w 4954193"/>
              <a:gd name="connsiteY2-72" fmla="*/ 75212 h 3519374"/>
              <a:gd name="connsiteX3-73" fmla="*/ 4941214 w 4954193"/>
              <a:gd name="connsiteY3-74" fmla="*/ 1657097 h 3519374"/>
              <a:gd name="connsiteX4-75" fmla="*/ 4941223 w 4954193"/>
              <a:gd name="connsiteY4-76" fmla="*/ 1862264 h 3519374"/>
              <a:gd name="connsiteX5-77" fmla="*/ 3823789 w 4954193"/>
              <a:gd name="connsiteY5-78" fmla="*/ 3444150 h 3519374"/>
              <a:gd name="connsiteX6-79" fmla="*/ 3678567 w 4954193"/>
              <a:gd name="connsiteY6-80" fmla="*/ 3519374 h 3519374"/>
              <a:gd name="connsiteX7-81" fmla="*/ 177825 w 4954193"/>
              <a:gd name="connsiteY7-82" fmla="*/ 3519374 h 3519374"/>
              <a:gd name="connsiteX8-83" fmla="*/ 0 w 4954193"/>
              <a:gd name="connsiteY8-84" fmla="*/ 3341570 h 3519374"/>
              <a:gd name="connsiteX9-85" fmla="*/ 0 w 4954193"/>
              <a:gd name="connsiteY9-86" fmla="*/ 177754 h 3519374"/>
              <a:gd name="connsiteX10-87" fmla="*/ 177804 w 4954193"/>
              <a:gd name="connsiteY10-88" fmla="*/ 0 h 3519374"/>
              <a:gd name="connsiteX0-89" fmla="*/ 177804 w 4954193"/>
              <a:gd name="connsiteY0-90" fmla="*/ 0 h 3519374"/>
              <a:gd name="connsiteX1-91" fmla="*/ 3678546 w 4954193"/>
              <a:gd name="connsiteY1-92" fmla="*/ 0 h 3519374"/>
              <a:gd name="connsiteX2-93" fmla="*/ 3823780 w 4954193"/>
              <a:gd name="connsiteY2-94" fmla="*/ 75212 h 3519374"/>
              <a:gd name="connsiteX3-95" fmla="*/ 4941214 w 4954193"/>
              <a:gd name="connsiteY3-96" fmla="*/ 1657097 h 3519374"/>
              <a:gd name="connsiteX4-97" fmla="*/ 4941223 w 4954193"/>
              <a:gd name="connsiteY4-98" fmla="*/ 1862264 h 3519374"/>
              <a:gd name="connsiteX5-99" fmla="*/ 3823789 w 4954193"/>
              <a:gd name="connsiteY5-100" fmla="*/ 3444150 h 3519374"/>
              <a:gd name="connsiteX6-101" fmla="*/ 3678567 w 4954193"/>
              <a:gd name="connsiteY6-102" fmla="*/ 3519374 h 3519374"/>
              <a:gd name="connsiteX7-103" fmla="*/ 177825 w 4954193"/>
              <a:gd name="connsiteY7-104" fmla="*/ 3519374 h 3519374"/>
              <a:gd name="connsiteX8-105" fmla="*/ 0 w 4954193"/>
              <a:gd name="connsiteY8-106" fmla="*/ 3341570 h 3519374"/>
              <a:gd name="connsiteX9-107" fmla="*/ 0 w 4954193"/>
              <a:gd name="connsiteY9-108" fmla="*/ 177754 h 3519374"/>
              <a:gd name="connsiteX10-109" fmla="*/ 177804 w 4954193"/>
              <a:gd name="connsiteY10-110" fmla="*/ 0 h 3519374"/>
              <a:gd name="connsiteX0-111" fmla="*/ 177804 w 4954190"/>
              <a:gd name="connsiteY0-112" fmla="*/ 0 h 3519374"/>
              <a:gd name="connsiteX1-113" fmla="*/ 3678546 w 4954190"/>
              <a:gd name="connsiteY1-114" fmla="*/ 0 h 3519374"/>
              <a:gd name="connsiteX2-115" fmla="*/ 3823780 w 4954190"/>
              <a:gd name="connsiteY2-116" fmla="*/ 75212 h 3519374"/>
              <a:gd name="connsiteX3-117" fmla="*/ 4941214 w 4954190"/>
              <a:gd name="connsiteY3-118" fmla="*/ 1657097 h 3519374"/>
              <a:gd name="connsiteX4-119" fmla="*/ 4941223 w 4954190"/>
              <a:gd name="connsiteY4-120" fmla="*/ 1862264 h 3519374"/>
              <a:gd name="connsiteX5-121" fmla="*/ 3823789 w 4954190"/>
              <a:gd name="connsiteY5-122" fmla="*/ 3444150 h 3519374"/>
              <a:gd name="connsiteX6-123" fmla="*/ 3678567 w 4954190"/>
              <a:gd name="connsiteY6-124" fmla="*/ 3519374 h 3519374"/>
              <a:gd name="connsiteX7-125" fmla="*/ 177825 w 4954190"/>
              <a:gd name="connsiteY7-126" fmla="*/ 3519374 h 3519374"/>
              <a:gd name="connsiteX8-127" fmla="*/ 0 w 4954190"/>
              <a:gd name="connsiteY8-128" fmla="*/ 3341570 h 3519374"/>
              <a:gd name="connsiteX9-129" fmla="*/ 0 w 4954190"/>
              <a:gd name="connsiteY9-130" fmla="*/ 177754 h 3519374"/>
              <a:gd name="connsiteX10-131" fmla="*/ 177804 w 4954190"/>
              <a:gd name="connsiteY10-132" fmla="*/ 0 h 3519374"/>
              <a:gd name="connsiteX0-133" fmla="*/ 177804 w 4974928"/>
              <a:gd name="connsiteY0-134" fmla="*/ 0 h 3519374"/>
              <a:gd name="connsiteX1-135" fmla="*/ 3678546 w 4974928"/>
              <a:gd name="connsiteY1-136" fmla="*/ 0 h 3519374"/>
              <a:gd name="connsiteX2-137" fmla="*/ 3823780 w 4974928"/>
              <a:gd name="connsiteY2-138" fmla="*/ 75212 h 3519374"/>
              <a:gd name="connsiteX3-139" fmla="*/ 4941214 w 4974928"/>
              <a:gd name="connsiteY3-140" fmla="*/ 1657097 h 3519374"/>
              <a:gd name="connsiteX4-141" fmla="*/ 4941223 w 4974928"/>
              <a:gd name="connsiteY4-142" fmla="*/ 1862264 h 3519374"/>
              <a:gd name="connsiteX5-143" fmla="*/ 3823789 w 4974928"/>
              <a:gd name="connsiteY5-144" fmla="*/ 3444150 h 3519374"/>
              <a:gd name="connsiteX6-145" fmla="*/ 3678567 w 4974928"/>
              <a:gd name="connsiteY6-146" fmla="*/ 3519374 h 3519374"/>
              <a:gd name="connsiteX7-147" fmla="*/ 177825 w 4974928"/>
              <a:gd name="connsiteY7-148" fmla="*/ 3519374 h 3519374"/>
              <a:gd name="connsiteX8-149" fmla="*/ 0 w 4974928"/>
              <a:gd name="connsiteY8-150" fmla="*/ 3341570 h 3519374"/>
              <a:gd name="connsiteX9-151" fmla="*/ 0 w 4974928"/>
              <a:gd name="connsiteY9-152" fmla="*/ 177754 h 3519374"/>
              <a:gd name="connsiteX10-153" fmla="*/ 177804 w 4974928"/>
              <a:gd name="connsiteY10-154" fmla="*/ 0 h 3519374"/>
              <a:gd name="connsiteX0-155" fmla="*/ 177804 w 4974928"/>
              <a:gd name="connsiteY0-156" fmla="*/ 0 h 3519374"/>
              <a:gd name="connsiteX1-157" fmla="*/ 3678546 w 4974928"/>
              <a:gd name="connsiteY1-158" fmla="*/ 0 h 3519374"/>
              <a:gd name="connsiteX2-159" fmla="*/ 3823780 w 4974928"/>
              <a:gd name="connsiteY2-160" fmla="*/ 75212 h 3519374"/>
              <a:gd name="connsiteX3-161" fmla="*/ 4941214 w 4974928"/>
              <a:gd name="connsiteY3-162" fmla="*/ 1657097 h 3519374"/>
              <a:gd name="connsiteX4-163" fmla="*/ 4941223 w 4974928"/>
              <a:gd name="connsiteY4-164" fmla="*/ 1862264 h 3519374"/>
              <a:gd name="connsiteX5-165" fmla="*/ 3823789 w 4974928"/>
              <a:gd name="connsiteY5-166" fmla="*/ 3444150 h 3519374"/>
              <a:gd name="connsiteX6-167" fmla="*/ 3678567 w 4974928"/>
              <a:gd name="connsiteY6-168" fmla="*/ 3519374 h 3519374"/>
              <a:gd name="connsiteX7-169" fmla="*/ 177825 w 4974928"/>
              <a:gd name="connsiteY7-170" fmla="*/ 3519374 h 3519374"/>
              <a:gd name="connsiteX8-171" fmla="*/ 0 w 4974928"/>
              <a:gd name="connsiteY8-172" fmla="*/ 3341570 h 3519374"/>
              <a:gd name="connsiteX9-173" fmla="*/ 0 w 4974928"/>
              <a:gd name="connsiteY9-174" fmla="*/ 177754 h 3519374"/>
              <a:gd name="connsiteX10-175" fmla="*/ 177804 w 4974928"/>
              <a:gd name="connsiteY10-176" fmla="*/ 0 h 3519374"/>
              <a:gd name="connsiteX0-177" fmla="*/ 177804 w 4974928"/>
              <a:gd name="connsiteY0-178" fmla="*/ 0 h 3519374"/>
              <a:gd name="connsiteX1-179" fmla="*/ 3678546 w 4974928"/>
              <a:gd name="connsiteY1-180" fmla="*/ 0 h 3519374"/>
              <a:gd name="connsiteX2-181" fmla="*/ 3823780 w 4974928"/>
              <a:gd name="connsiteY2-182" fmla="*/ 75212 h 3519374"/>
              <a:gd name="connsiteX3-183" fmla="*/ 4941214 w 4974928"/>
              <a:gd name="connsiteY3-184" fmla="*/ 1657097 h 3519374"/>
              <a:gd name="connsiteX4-185" fmla="*/ 4941223 w 4974928"/>
              <a:gd name="connsiteY4-186" fmla="*/ 1862264 h 3519374"/>
              <a:gd name="connsiteX5-187" fmla="*/ 3823789 w 4974928"/>
              <a:gd name="connsiteY5-188" fmla="*/ 3444150 h 3519374"/>
              <a:gd name="connsiteX6-189" fmla="*/ 3678567 w 4974928"/>
              <a:gd name="connsiteY6-190" fmla="*/ 3519374 h 3519374"/>
              <a:gd name="connsiteX7-191" fmla="*/ 177825 w 4974928"/>
              <a:gd name="connsiteY7-192" fmla="*/ 3519374 h 3519374"/>
              <a:gd name="connsiteX8-193" fmla="*/ 0 w 4974928"/>
              <a:gd name="connsiteY8-194" fmla="*/ 3341570 h 3519374"/>
              <a:gd name="connsiteX9-195" fmla="*/ 0 w 4974928"/>
              <a:gd name="connsiteY9-196" fmla="*/ 177754 h 3519374"/>
              <a:gd name="connsiteX10-197" fmla="*/ 177804 w 4974928"/>
              <a:gd name="connsiteY10-198" fmla="*/ 0 h 3519374"/>
              <a:gd name="connsiteX0-199" fmla="*/ 177804 w 4974928"/>
              <a:gd name="connsiteY0-200" fmla="*/ 0 h 3519374"/>
              <a:gd name="connsiteX1-201" fmla="*/ 3678546 w 4974928"/>
              <a:gd name="connsiteY1-202" fmla="*/ 0 h 3519374"/>
              <a:gd name="connsiteX2-203" fmla="*/ 3823780 w 4974928"/>
              <a:gd name="connsiteY2-204" fmla="*/ 75212 h 3519374"/>
              <a:gd name="connsiteX3-205" fmla="*/ 4941214 w 4974928"/>
              <a:gd name="connsiteY3-206" fmla="*/ 1657097 h 3519374"/>
              <a:gd name="connsiteX4-207" fmla="*/ 4941223 w 4974928"/>
              <a:gd name="connsiteY4-208" fmla="*/ 1862264 h 3519374"/>
              <a:gd name="connsiteX5-209" fmla="*/ 3823789 w 4974928"/>
              <a:gd name="connsiteY5-210" fmla="*/ 3444150 h 3519374"/>
              <a:gd name="connsiteX6-211" fmla="*/ 3678567 w 4974928"/>
              <a:gd name="connsiteY6-212" fmla="*/ 3519374 h 3519374"/>
              <a:gd name="connsiteX7-213" fmla="*/ 177825 w 4974928"/>
              <a:gd name="connsiteY7-214" fmla="*/ 3519374 h 3519374"/>
              <a:gd name="connsiteX8-215" fmla="*/ 0 w 4974928"/>
              <a:gd name="connsiteY8-216" fmla="*/ 3341570 h 3519374"/>
              <a:gd name="connsiteX9-217" fmla="*/ 0 w 4974928"/>
              <a:gd name="connsiteY9-218" fmla="*/ 177754 h 3519374"/>
              <a:gd name="connsiteX10-219" fmla="*/ 177804 w 4974928"/>
              <a:gd name="connsiteY10-220" fmla="*/ 0 h 3519374"/>
              <a:gd name="connsiteX0-221" fmla="*/ 177804 w 4974928"/>
              <a:gd name="connsiteY0-222" fmla="*/ 0 h 3519374"/>
              <a:gd name="connsiteX1-223" fmla="*/ 3678546 w 4974928"/>
              <a:gd name="connsiteY1-224" fmla="*/ 0 h 3519374"/>
              <a:gd name="connsiteX2-225" fmla="*/ 3823780 w 4974928"/>
              <a:gd name="connsiteY2-226" fmla="*/ 75212 h 3519374"/>
              <a:gd name="connsiteX3-227" fmla="*/ 4941214 w 4974928"/>
              <a:gd name="connsiteY3-228" fmla="*/ 1657097 h 3519374"/>
              <a:gd name="connsiteX4-229" fmla="*/ 4941223 w 4974928"/>
              <a:gd name="connsiteY4-230" fmla="*/ 1862264 h 3519374"/>
              <a:gd name="connsiteX5-231" fmla="*/ 3823789 w 4974928"/>
              <a:gd name="connsiteY5-232" fmla="*/ 3444150 h 3519374"/>
              <a:gd name="connsiteX6-233" fmla="*/ 3678567 w 4974928"/>
              <a:gd name="connsiteY6-234" fmla="*/ 3519374 h 3519374"/>
              <a:gd name="connsiteX7-235" fmla="*/ 177825 w 4974928"/>
              <a:gd name="connsiteY7-236" fmla="*/ 3519374 h 3519374"/>
              <a:gd name="connsiteX8-237" fmla="*/ 0 w 4974928"/>
              <a:gd name="connsiteY8-238" fmla="*/ 3341570 h 3519374"/>
              <a:gd name="connsiteX9-239" fmla="*/ 0 w 4974928"/>
              <a:gd name="connsiteY9-240" fmla="*/ 177754 h 3519374"/>
              <a:gd name="connsiteX10-241" fmla="*/ 177804 w 4974928"/>
              <a:gd name="connsiteY10-242" fmla="*/ 0 h 3519374"/>
              <a:gd name="connsiteX0-243" fmla="*/ 177804 w 4974928"/>
              <a:gd name="connsiteY0-244" fmla="*/ 0 h 3519374"/>
              <a:gd name="connsiteX1-245" fmla="*/ 3678546 w 4974928"/>
              <a:gd name="connsiteY1-246" fmla="*/ 0 h 3519374"/>
              <a:gd name="connsiteX2-247" fmla="*/ 3823780 w 4974928"/>
              <a:gd name="connsiteY2-248" fmla="*/ 75212 h 3519374"/>
              <a:gd name="connsiteX3-249" fmla="*/ 4941214 w 4974928"/>
              <a:gd name="connsiteY3-250" fmla="*/ 1657097 h 3519374"/>
              <a:gd name="connsiteX4-251" fmla="*/ 4941223 w 4974928"/>
              <a:gd name="connsiteY4-252" fmla="*/ 1862264 h 3519374"/>
              <a:gd name="connsiteX5-253" fmla="*/ 3823789 w 4974928"/>
              <a:gd name="connsiteY5-254" fmla="*/ 3444150 h 3519374"/>
              <a:gd name="connsiteX6-255" fmla="*/ 3678567 w 4974928"/>
              <a:gd name="connsiteY6-256" fmla="*/ 3519374 h 3519374"/>
              <a:gd name="connsiteX7-257" fmla="*/ 177825 w 4974928"/>
              <a:gd name="connsiteY7-258" fmla="*/ 3519374 h 3519374"/>
              <a:gd name="connsiteX8-259" fmla="*/ 0 w 4974928"/>
              <a:gd name="connsiteY8-260" fmla="*/ 3341570 h 3519374"/>
              <a:gd name="connsiteX9-261" fmla="*/ 0 w 4974928"/>
              <a:gd name="connsiteY9-262" fmla="*/ 177754 h 3519374"/>
              <a:gd name="connsiteX10-263" fmla="*/ 177804 w 4974928"/>
              <a:gd name="connsiteY10-264" fmla="*/ 0 h 3519374"/>
              <a:gd name="connsiteX0-265" fmla="*/ 177804 w 4974928"/>
              <a:gd name="connsiteY0-266" fmla="*/ 0 h 3519374"/>
              <a:gd name="connsiteX1-267" fmla="*/ 3678546 w 4974928"/>
              <a:gd name="connsiteY1-268" fmla="*/ 0 h 3519374"/>
              <a:gd name="connsiteX2-269" fmla="*/ 3823780 w 4974928"/>
              <a:gd name="connsiteY2-270" fmla="*/ 75212 h 3519374"/>
              <a:gd name="connsiteX3-271" fmla="*/ 4941214 w 4974928"/>
              <a:gd name="connsiteY3-272" fmla="*/ 1657097 h 3519374"/>
              <a:gd name="connsiteX4-273" fmla="*/ 4941223 w 4974928"/>
              <a:gd name="connsiteY4-274" fmla="*/ 1862264 h 3519374"/>
              <a:gd name="connsiteX5-275" fmla="*/ 3823789 w 4974928"/>
              <a:gd name="connsiteY5-276" fmla="*/ 3444150 h 3519374"/>
              <a:gd name="connsiteX6-277" fmla="*/ 3678567 w 4974928"/>
              <a:gd name="connsiteY6-278" fmla="*/ 3519374 h 3519374"/>
              <a:gd name="connsiteX7-279" fmla="*/ 177825 w 4974928"/>
              <a:gd name="connsiteY7-280" fmla="*/ 3519374 h 3519374"/>
              <a:gd name="connsiteX8-281" fmla="*/ 0 w 4974928"/>
              <a:gd name="connsiteY8-282" fmla="*/ 3341570 h 3519374"/>
              <a:gd name="connsiteX9-283" fmla="*/ 0 w 4974928"/>
              <a:gd name="connsiteY9-284" fmla="*/ 177754 h 3519374"/>
              <a:gd name="connsiteX10-285" fmla="*/ 177804 w 4974928"/>
              <a:gd name="connsiteY10-286" fmla="*/ 0 h 3519374"/>
              <a:gd name="connsiteX0-287" fmla="*/ 177804 w 4974928"/>
              <a:gd name="connsiteY0-288" fmla="*/ 0 h 3519374"/>
              <a:gd name="connsiteX1-289" fmla="*/ 3678546 w 4974928"/>
              <a:gd name="connsiteY1-290" fmla="*/ 0 h 3519374"/>
              <a:gd name="connsiteX2-291" fmla="*/ 3823780 w 4974928"/>
              <a:gd name="connsiteY2-292" fmla="*/ 75212 h 3519374"/>
              <a:gd name="connsiteX3-293" fmla="*/ 4941214 w 4974928"/>
              <a:gd name="connsiteY3-294" fmla="*/ 1657097 h 3519374"/>
              <a:gd name="connsiteX4-295" fmla="*/ 4941223 w 4974928"/>
              <a:gd name="connsiteY4-296" fmla="*/ 1862264 h 3519374"/>
              <a:gd name="connsiteX5-297" fmla="*/ 3823789 w 4974928"/>
              <a:gd name="connsiteY5-298" fmla="*/ 3444150 h 3519374"/>
              <a:gd name="connsiteX6-299" fmla="*/ 3678567 w 4974928"/>
              <a:gd name="connsiteY6-300" fmla="*/ 3519374 h 3519374"/>
              <a:gd name="connsiteX7-301" fmla="*/ 177825 w 4974928"/>
              <a:gd name="connsiteY7-302" fmla="*/ 3519374 h 3519374"/>
              <a:gd name="connsiteX8-303" fmla="*/ 0 w 4974928"/>
              <a:gd name="connsiteY8-304" fmla="*/ 3341570 h 3519374"/>
              <a:gd name="connsiteX9-305" fmla="*/ 0 w 4974928"/>
              <a:gd name="connsiteY9-306" fmla="*/ 177754 h 3519374"/>
              <a:gd name="connsiteX10-307" fmla="*/ 177804 w 4974928"/>
              <a:gd name="connsiteY10-308" fmla="*/ 0 h 3519374"/>
              <a:gd name="connsiteX0-309" fmla="*/ 177804 w 4974928"/>
              <a:gd name="connsiteY0-310" fmla="*/ 0 h 3519374"/>
              <a:gd name="connsiteX1-311" fmla="*/ 3678546 w 4974928"/>
              <a:gd name="connsiteY1-312" fmla="*/ 0 h 3519374"/>
              <a:gd name="connsiteX2-313" fmla="*/ 3823780 w 4974928"/>
              <a:gd name="connsiteY2-314" fmla="*/ 75212 h 3519374"/>
              <a:gd name="connsiteX3-315" fmla="*/ 4941214 w 4974928"/>
              <a:gd name="connsiteY3-316" fmla="*/ 1657097 h 3519374"/>
              <a:gd name="connsiteX4-317" fmla="*/ 4941223 w 4974928"/>
              <a:gd name="connsiteY4-318" fmla="*/ 1862264 h 3519374"/>
              <a:gd name="connsiteX5-319" fmla="*/ 3823789 w 4974928"/>
              <a:gd name="connsiteY5-320" fmla="*/ 3444150 h 3519374"/>
              <a:gd name="connsiteX6-321" fmla="*/ 3678567 w 4974928"/>
              <a:gd name="connsiteY6-322" fmla="*/ 3519374 h 3519374"/>
              <a:gd name="connsiteX7-323" fmla="*/ 177825 w 4974928"/>
              <a:gd name="connsiteY7-324" fmla="*/ 3519374 h 3519374"/>
              <a:gd name="connsiteX8-325" fmla="*/ 0 w 4974928"/>
              <a:gd name="connsiteY8-326" fmla="*/ 3341570 h 3519374"/>
              <a:gd name="connsiteX9-327" fmla="*/ 0 w 4974928"/>
              <a:gd name="connsiteY9-328" fmla="*/ 177754 h 3519374"/>
              <a:gd name="connsiteX10-329" fmla="*/ 177804 w 4974928"/>
              <a:gd name="connsiteY10-330" fmla="*/ 0 h 3519374"/>
              <a:gd name="connsiteX0-331" fmla="*/ 177804 w 4974928"/>
              <a:gd name="connsiteY0-332" fmla="*/ 0 h 3519374"/>
              <a:gd name="connsiteX1-333" fmla="*/ 3678546 w 4974928"/>
              <a:gd name="connsiteY1-334" fmla="*/ 0 h 3519374"/>
              <a:gd name="connsiteX2-335" fmla="*/ 3823780 w 4974928"/>
              <a:gd name="connsiteY2-336" fmla="*/ 75212 h 3519374"/>
              <a:gd name="connsiteX3-337" fmla="*/ 4941214 w 4974928"/>
              <a:gd name="connsiteY3-338" fmla="*/ 1657097 h 3519374"/>
              <a:gd name="connsiteX4-339" fmla="*/ 4941223 w 4974928"/>
              <a:gd name="connsiteY4-340" fmla="*/ 1862264 h 3519374"/>
              <a:gd name="connsiteX5-341" fmla="*/ 3823789 w 4974928"/>
              <a:gd name="connsiteY5-342" fmla="*/ 3444150 h 3519374"/>
              <a:gd name="connsiteX6-343" fmla="*/ 3678567 w 4974928"/>
              <a:gd name="connsiteY6-344" fmla="*/ 3519374 h 3519374"/>
              <a:gd name="connsiteX7-345" fmla="*/ 177825 w 4974928"/>
              <a:gd name="connsiteY7-346" fmla="*/ 3519374 h 3519374"/>
              <a:gd name="connsiteX8-347" fmla="*/ 0 w 4974928"/>
              <a:gd name="connsiteY8-348" fmla="*/ 3341570 h 3519374"/>
              <a:gd name="connsiteX9-349" fmla="*/ 0 w 4974928"/>
              <a:gd name="connsiteY9-350" fmla="*/ 177754 h 3519374"/>
              <a:gd name="connsiteX10-351" fmla="*/ 177804 w 4974928"/>
              <a:gd name="connsiteY10-352" fmla="*/ 0 h 3519374"/>
              <a:gd name="connsiteX0-353" fmla="*/ 177804 w 4974928"/>
              <a:gd name="connsiteY0-354" fmla="*/ 0 h 3519374"/>
              <a:gd name="connsiteX1-355" fmla="*/ 3678546 w 4974928"/>
              <a:gd name="connsiteY1-356" fmla="*/ 0 h 3519374"/>
              <a:gd name="connsiteX2-357" fmla="*/ 3823780 w 4974928"/>
              <a:gd name="connsiteY2-358" fmla="*/ 75212 h 3519374"/>
              <a:gd name="connsiteX3-359" fmla="*/ 4941214 w 4974928"/>
              <a:gd name="connsiteY3-360" fmla="*/ 1657097 h 3519374"/>
              <a:gd name="connsiteX4-361" fmla="*/ 4941223 w 4974928"/>
              <a:gd name="connsiteY4-362" fmla="*/ 1862264 h 3519374"/>
              <a:gd name="connsiteX5-363" fmla="*/ 3823789 w 4974928"/>
              <a:gd name="connsiteY5-364" fmla="*/ 3444150 h 3519374"/>
              <a:gd name="connsiteX6-365" fmla="*/ 3678567 w 4974928"/>
              <a:gd name="connsiteY6-366" fmla="*/ 3519374 h 3519374"/>
              <a:gd name="connsiteX7-367" fmla="*/ 177825 w 4974928"/>
              <a:gd name="connsiteY7-368" fmla="*/ 3519374 h 3519374"/>
              <a:gd name="connsiteX8-369" fmla="*/ 0 w 4974928"/>
              <a:gd name="connsiteY8-370" fmla="*/ 3341570 h 3519374"/>
              <a:gd name="connsiteX9-371" fmla="*/ 0 w 4974928"/>
              <a:gd name="connsiteY9-372" fmla="*/ 177754 h 3519374"/>
              <a:gd name="connsiteX10-373" fmla="*/ 177804 w 4974928"/>
              <a:gd name="connsiteY10-374" fmla="*/ 0 h 3519374"/>
              <a:gd name="connsiteX0-375" fmla="*/ 177804 w 4974928"/>
              <a:gd name="connsiteY0-376" fmla="*/ 0 h 3519374"/>
              <a:gd name="connsiteX1-377" fmla="*/ 3678546 w 4974928"/>
              <a:gd name="connsiteY1-378" fmla="*/ 0 h 3519374"/>
              <a:gd name="connsiteX2-379" fmla="*/ 3823780 w 4974928"/>
              <a:gd name="connsiteY2-380" fmla="*/ 75212 h 3519374"/>
              <a:gd name="connsiteX3-381" fmla="*/ 4941214 w 4974928"/>
              <a:gd name="connsiteY3-382" fmla="*/ 1657097 h 3519374"/>
              <a:gd name="connsiteX4-383" fmla="*/ 4941223 w 4974928"/>
              <a:gd name="connsiteY4-384" fmla="*/ 1862264 h 3519374"/>
              <a:gd name="connsiteX5-385" fmla="*/ 3823789 w 4974928"/>
              <a:gd name="connsiteY5-386" fmla="*/ 3444150 h 3519374"/>
              <a:gd name="connsiteX6-387" fmla="*/ 3678567 w 4974928"/>
              <a:gd name="connsiteY6-388" fmla="*/ 3519374 h 3519374"/>
              <a:gd name="connsiteX7-389" fmla="*/ 177825 w 4974928"/>
              <a:gd name="connsiteY7-390" fmla="*/ 3519374 h 3519374"/>
              <a:gd name="connsiteX8-391" fmla="*/ 0 w 4974928"/>
              <a:gd name="connsiteY8-392" fmla="*/ 3341570 h 3519374"/>
              <a:gd name="connsiteX9-393" fmla="*/ 0 w 4974928"/>
              <a:gd name="connsiteY9-394" fmla="*/ 177754 h 3519374"/>
              <a:gd name="connsiteX10-395" fmla="*/ 177804 w 4974928"/>
              <a:gd name="connsiteY10-396" fmla="*/ 0 h 35193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74928" h="3519374">
                <a:moveTo>
                  <a:pt x="177804" y="0"/>
                </a:moveTo>
                <a:cubicBezTo>
                  <a:pt x="281958" y="0"/>
                  <a:pt x="3619635" y="0"/>
                  <a:pt x="3678546" y="0"/>
                </a:cubicBezTo>
                <a:cubicBezTo>
                  <a:pt x="3737459" y="0"/>
                  <a:pt x="3789791" y="27094"/>
                  <a:pt x="3823780" y="75212"/>
                </a:cubicBezTo>
                <a:cubicBezTo>
                  <a:pt x="3857771" y="123329"/>
                  <a:pt x="4896269" y="1593470"/>
                  <a:pt x="4941214" y="1657097"/>
                </a:cubicBezTo>
                <a:cubicBezTo>
                  <a:pt x="4986161" y="1720725"/>
                  <a:pt x="4986170" y="1798637"/>
                  <a:pt x="4941223" y="1862264"/>
                </a:cubicBezTo>
                <a:cubicBezTo>
                  <a:pt x="4896278" y="1925892"/>
                  <a:pt x="3857780" y="3396033"/>
                  <a:pt x="3823789" y="3444150"/>
                </a:cubicBezTo>
                <a:cubicBezTo>
                  <a:pt x="3789800" y="3492267"/>
                  <a:pt x="3737480" y="3519374"/>
                  <a:pt x="3678567" y="3519374"/>
                </a:cubicBezTo>
                <a:cubicBezTo>
                  <a:pt x="3619656" y="3519374"/>
                  <a:pt x="281981" y="3519374"/>
                  <a:pt x="177825" y="3519374"/>
                </a:cubicBezTo>
                <a:cubicBezTo>
                  <a:pt x="73671" y="3519374"/>
                  <a:pt x="1" y="3445725"/>
                  <a:pt x="0" y="3341570"/>
                </a:cubicBezTo>
                <a:cubicBezTo>
                  <a:pt x="1" y="3237416"/>
                  <a:pt x="1" y="281908"/>
                  <a:pt x="0" y="177754"/>
                </a:cubicBezTo>
                <a:cubicBezTo>
                  <a:pt x="1" y="73599"/>
                  <a:pt x="73649" y="0"/>
                  <a:pt x="177804" y="0"/>
                </a:cubicBezTo>
                <a:close/>
              </a:path>
            </a:pathLst>
          </a:custGeom>
          <a:gradFill>
            <a:gsLst>
              <a:gs pos="30000">
                <a:schemeClr val="accent1">
                  <a:lumMod val="60000"/>
                  <a:lumOff val="40000"/>
                  <a:alpha val="0"/>
                </a:schemeClr>
              </a:gs>
              <a:gs pos="100000">
                <a:schemeClr val="accent1">
                  <a:lumMod val="60000"/>
                  <a:lumOff val="40000"/>
                  <a:alpha val="3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1368000" bIns="45720" numCol="1" spcCol="0" rtlCol="0" fromWordArt="0" anchor="ctr" anchorCtr="0" forceAA="0" compatLnSpc="1">
            <a:noAutofit/>
          </a:bodyPr>
          <a:lstStyle/>
          <a:p>
            <a:pPr indent="0" algn="ctr">
              <a:lnSpc>
                <a:spcPct val="150000"/>
              </a:lnSpc>
              <a:buNone/>
            </a:pPr>
            <a:r>
              <a:rPr lang="zh-CN" altLang="en-US" sz="1400" b="1" dirty="0">
                <a:solidFill>
                  <a:schemeClr val="tx1"/>
                </a:solidFill>
                <a:cs typeface="+mn-ea"/>
                <a:sym typeface="+mn-lt"/>
              </a:rPr>
              <a:t>缓冲系统升级</a:t>
            </a: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①</a:t>
            </a:r>
            <a:r>
              <a:rPr lang="zh-CN" altLang="en-US" sz="1400" b="1" dirty="0">
                <a:solidFill>
                  <a:schemeClr val="tx1"/>
                </a:solidFill>
                <a:cs typeface="+mn-ea"/>
                <a:sym typeface="+mn-lt"/>
              </a:rPr>
              <a:t> </a:t>
            </a:r>
            <a:r>
              <a:rPr lang="zh-CN" altLang="en-US" sz="1400" b="1" dirty="0">
                <a:solidFill>
                  <a:schemeClr val="accent1"/>
                </a:solidFill>
                <a:cs typeface="+mn-ea"/>
                <a:sym typeface="+mn-lt"/>
              </a:rPr>
              <a:t>不增加肝脏负担</a:t>
            </a:r>
            <a:r>
              <a:rPr lang="zh-CN" altLang="en-US" sz="1400" dirty="0">
                <a:solidFill>
                  <a:schemeClr val="tx1"/>
                </a:solidFill>
                <a:cs typeface="+mn-ea"/>
                <a:sym typeface="+mn-lt"/>
              </a:rPr>
              <a:t>：醋酸代谢不依赖肝脏，适用于肝功能发育不完全的儿童、肝功能不良、肝移植及肝脏手术的病人；</a:t>
            </a:r>
          </a:p>
          <a:p>
            <a:pPr marL="285750" lvl="0" indent="-285750">
              <a:lnSpc>
                <a:spcPct val="150000"/>
              </a:lnSpc>
              <a:buFont typeface="Arial" panose="020B0604020202020204" pitchFamily="34" charset="0"/>
              <a:buChar char="•"/>
            </a:pPr>
            <a:r>
              <a:rPr lang="zh-CN" altLang="en-US" sz="1400" dirty="0">
                <a:solidFill>
                  <a:schemeClr val="tx1"/>
                </a:solidFill>
                <a:cs typeface="+mn-ea"/>
                <a:sym typeface="+mn-lt"/>
              </a:rPr>
              <a:t>② 不含乳酸，</a:t>
            </a:r>
            <a:r>
              <a:rPr lang="zh-CN" altLang="en-US" sz="1400" b="1" dirty="0">
                <a:solidFill>
                  <a:schemeClr val="accent1"/>
                </a:solidFill>
                <a:cs typeface="+mn-ea"/>
                <a:sym typeface="+mn-lt"/>
              </a:rPr>
              <a:t>不增加血乳酸水平</a:t>
            </a:r>
            <a:r>
              <a:rPr lang="zh-CN" altLang="en-US" sz="1400" dirty="0">
                <a:solidFill>
                  <a:schemeClr val="tx1"/>
                </a:solidFill>
                <a:cs typeface="+mn-ea"/>
                <a:sym typeface="+mn-lt"/>
              </a:rPr>
              <a:t>，不影响医生对患者病情判断。</a:t>
            </a:r>
            <a:endParaRPr lang="zh-CN" altLang="en-US" sz="1400" b="1" dirty="0">
              <a:ln>
                <a:noFill/>
                <a:prstDash val="sysDot"/>
              </a:ln>
              <a:solidFill>
                <a:schemeClr val="tx1"/>
              </a:solidFill>
              <a:cs typeface="+mn-ea"/>
              <a:sym typeface="+mn-lt"/>
            </a:endParaRPr>
          </a:p>
        </p:txBody>
      </p:sp>
      <p:sp>
        <p:nvSpPr>
          <p:cNvPr id="4" name="椭圆 3"/>
          <p:cNvSpPr/>
          <p:nvPr>
            <p:custDataLst>
              <p:tags r:id="rId4"/>
            </p:custDataLst>
          </p:nvPr>
        </p:nvSpPr>
        <p:spPr>
          <a:xfrm>
            <a:off x="4692968" y="3734757"/>
            <a:ext cx="2789644" cy="27896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cs typeface="+mn-ea"/>
                <a:sym typeface="+mn-lt"/>
              </a:rPr>
              <a:t>与目录内</a:t>
            </a:r>
          </a:p>
          <a:p>
            <a:pPr algn="ctr">
              <a:spcBef>
                <a:spcPct val="0"/>
              </a:spcBef>
              <a:spcAft>
                <a:spcPct val="0"/>
              </a:spcAft>
            </a:pPr>
            <a:r>
              <a:rPr lang="zh-CN" altLang="en-US" b="1" dirty="0">
                <a:solidFill>
                  <a:schemeClr val="lt1">
                    <a:lumMod val="100000"/>
                  </a:schemeClr>
                </a:solidFill>
                <a:cs typeface="+mn-ea"/>
                <a:sym typeface="+mn-lt"/>
              </a:rPr>
              <a:t>同类产品</a:t>
            </a:r>
          </a:p>
          <a:p>
            <a:pPr algn="ctr">
              <a:spcBef>
                <a:spcPct val="0"/>
              </a:spcBef>
              <a:spcAft>
                <a:spcPct val="0"/>
              </a:spcAft>
            </a:pPr>
            <a:r>
              <a:rPr lang="zh-CN" altLang="en-US" b="1" dirty="0">
                <a:solidFill>
                  <a:schemeClr val="lt1">
                    <a:lumMod val="100000"/>
                  </a:schemeClr>
                </a:solidFill>
                <a:cs typeface="+mn-ea"/>
                <a:sym typeface="+mn-lt"/>
              </a:rPr>
              <a:t>安全性方面优势</a:t>
            </a:r>
          </a:p>
        </p:txBody>
      </p:sp>
      <p:pic>
        <p:nvPicPr>
          <p:cNvPr id="8" name="图片 7" descr="一起玩耍"/>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70970" y="196215"/>
            <a:ext cx="563245" cy="563245"/>
          </a:xfrm>
          <a:prstGeom prst="rect">
            <a:avLst/>
          </a:prstGeom>
        </p:spPr>
      </p:pic>
      <p:pic>
        <p:nvPicPr>
          <p:cNvPr id="15" name="图片 14" descr="输液点滴"/>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2600" y="191770"/>
            <a:ext cx="568325" cy="568325"/>
          </a:xfrm>
          <a:prstGeom prst="rect">
            <a:avLst/>
          </a:prstGeom>
        </p:spPr>
      </p:pic>
      <p:sp>
        <p:nvSpPr>
          <p:cNvPr id="3" name="文本框 2">
            <a:extLst>
              <a:ext uri="{FF2B5EF4-FFF2-40B4-BE49-F238E27FC236}">
                <a16:creationId xmlns:a16="http://schemas.microsoft.com/office/drawing/2014/main" id="{9DB5AD5C-86E8-45C2-756F-29CEAE8D48AD}"/>
              </a:ext>
            </a:extLst>
          </p:cNvPr>
          <p:cNvSpPr txBox="1"/>
          <p:nvPr/>
        </p:nvSpPr>
        <p:spPr>
          <a:xfrm>
            <a:off x="6622256" y="1869286"/>
            <a:ext cx="4909344" cy="1631156"/>
          </a:xfrm>
          <a:prstGeom prst="rect">
            <a:avLst/>
          </a:prstGeom>
        </p:spPr>
        <p:style>
          <a:lnRef idx="2">
            <a:schemeClr val="accent2"/>
          </a:lnRef>
          <a:fillRef idx="0">
            <a:srgbClr val="FFFFFF"/>
          </a:fillRef>
          <a:effectRef idx="0">
            <a:srgbClr val="FFFFFF"/>
          </a:effectRef>
          <a:fontRef idx="minor">
            <a:schemeClr val="tx1"/>
          </a:fontRef>
        </p:style>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ctr">
              <a:lnSpc>
                <a:spcPct val="150000"/>
              </a:lnSpc>
              <a:buFont typeface="Arial" panose="020B0604020202020204" pitchFamily="34" charset="0"/>
              <a:buChar char="•"/>
            </a:pPr>
            <a:r>
              <a:rPr lang="zh-CN" altLang="en-US" sz="1400" b="1" dirty="0">
                <a:cs typeface="+mn-ea"/>
                <a:sym typeface="+mn-lt"/>
              </a:rPr>
              <a:t>复方乳酸钠葡萄糖注射液</a:t>
            </a:r>
            <a:r>
              <a:rPr lang="zh-CN" altLang="en-US" sz="1400" b="1" dirty="0">
                <a:solidFill>
                  <a:schemeClr val="tx1"/>
                </a:solidFill>
                <a:cs typeface="+mn-ea"/>
                <a:sym typeface="+mn-lt"/>
              </a:rPr>
              <a:t>说明书不良反应：</a:t>
            </a:r>
          </a:p>
          <a:p>
            <a:pPr marL="285750" indent="-285750">
              <a:lnSpc>
                <a:spcPct val="150000"/>
              </a:lnSpc>
              <a:buFont typeface="Arial" panose="020B0604020202020204" pitchFamily="34" charset="0"/>
              <a:buChar char="•"/>
            </a:pPr>
            <a:r>
              <a:rPr lang="zh-CN" altLang="en-US" sz="1400" dirty="0">
                <a:cs typeface="+mn-ea"/>
                <a:sym typeface="+mn-lt"/>
              </a:rPr>
              <a:t>快速大量给药时，可能出现</a:t>
            </a:r>
            <a:r>
              <a:rPr lang="zh-CN" altLang="en-US" sz="1400" b="1" dirty="0">
                <a:cs typeface="+mn-ea"/>
                <a:sym typeface="+mn-lt"/>
              </a:rPr>
              <a:t>水钠储溜，引起水肿、血压升高、心率加快、胸闷、呼吸困难、甚至急性左心衰竭</a:t>
            </a:r>
            <a:r>
              <a:rPr lang="zh-CN" altLang="en-US" sz="1400" dirty="0">
                <a:cs typeface="+mn-ea"/>
                <a:sym typeface="+mn-lt"/>
              </a:rPr>
              <a:t>。</a:t>
            </a:r>
            <a:endParaRPr lang="en-US" altLang="zh-CN" sz="1400" dirty="0">
              <a:solidFill>
                <a:schemeClr val="tx1"/>
              </a:solidFill>
              <a:cs typeface="+mn-ea"/>
              <a:sym typeface="+mn-lt"/>
            </a:endParaRPr>
          </a:p>
          <a:p>
            <a:pPr marL="285750" indent="-285750">
              <a:lnSpc>
                <a:spcPct val="150000"/>
              </a:lnSpc>
              <a:buFont typeface="Arial" panose="020B0604020202020204" pitchFamily="34" charset="0"/>
              <a:buChar char="•"/>
            </a:pPr>
            <a:r>
              <a:rPr lang="en-US" altLang="zh-CN" sz="1400" dirty="0">
                <a:cs typeface="+mn-ea"/>
                <a:sym typeface="+mn-lt"/>
              </a:rPr>
              <a:t>【</a:t>
            </a:r>
            <a:r>
              <a:rPr lang="zh-CN" altLang="en-US" sz="1400" dirty="0">
                <a:cs typeface="+mn-ea"/>
                <a:sym typeface="+mn-lt"/>
              </a:rPr>
              <a:t>禁忌</a:t>
            </a:r>
            <a:r>
              <a:rPr lang="en-US" altLang="zh-CN" sz="1400" dirty="0">
                <a:cs typeface="+mn-ea"/>
                <a:sym typeface="+mn-lt"/>
              </a:rPr>
              <a:t>】</a:t>
            </a:r>
            <a:r>
              <a:rPr lang="zh-CN" altLang="en-US" sz="1400" b="1" dirty="0">
                <a:solidFill>
                  <a:srgbClr val="FF0000"/>
                </a:solidFill>
                <a:cs typeface="+mn-ea"/>
                <a:sym typeface="+mn-lt"/>
              </a:rPr>
              <a:t>乳酸血症患者禁用</a:t>
            </a:r>
            <a:r>
              <a:rPr lang="zh-CN" altLang="en-US" sz="1400" dirty="0">
                <a:solidFill>
                  <a:srgbClr val="FF0000"/>
                </a:solidFill>
                <a:cs typeface="+mn-ea"/>
                <a:sym typeface="+mn-lt"/>
              </a:rPr>
              <a:t>。</a:t>
            </a:r>
          </a:p>
        </p:txBody>
      </p:sp>
      <p:sp>
        <p:nvSpPr>
          <p:cNvPr id="5" name="文本框 4">
            <a:extLst>
              <a:ext uri="{FF2B5EF4-FFF2-40B4-BE49-F238E27FC236}">
                <a16:creationId xmlns:a16="http://schemas.microsoft.com/office/drawing/2014/main" id="{67887D6E-2FF2-AEEE-38BD-4F5DA1A65D61}"/>
              </a:ext>
            </a:extLst>
          </p:cNvPr>
          <p:cNvSpPr txBox="1"/>
          <p:nvPr/>
        </p:nvSpPr>
        <p:spPr>
          <a:xfrm>
            <a:off x="5645943" y="2350298"/>
            <a:ext cx="1014413" cy="584775"/>
          </a:xfrm>
          <a:prstGeom prst="rect">
            <a:avLst/>
          </a:prstGeom>
          <a:noFill/>
        </p:spPr>
        <p:txBody>
          <a:bodyPr wrap="square" rtlCol="0">
            <a:spAutoFit/>
          </a:bodyPr>
          <a:lstStyle/>
          <a:p>
            <a:pPr algn="ctr"/>
            <a:r>
              <a:rPr lang="en-US" altLang="zh-CN" sz="3200" b="1" dirty="0"/>
              <a:t>VS</a:t>
            </a:r>
            <a:endParaRPr lang="zh-CN" altLang="en-US" sz="3200" b="1" dirty="0"/>
          </a:p>
        </p:txBody>
      </p:sp>
      <p:sp>
        <p:nvSpPr>
          <p:cNvPr id="7" name="文本框 6">
            <a:extLst>
              <a:ext uri="{FF2B5EF4-FFF2-40B4-BE49-F238E27FC236}">
                <a16:creationId xmlns:a16="http://schemas.microsoft.com/office/drawing/2014/main" id="{D4C0D7DB-C7CA-2AB7-F904-39AEA46C25CB}"/>
              </a:ext>
            </a:extLst>
          </p:cNvPr>
          <p:cNvSpPr txBox="1"/>
          <p:nvPr/>
        </p:nvSpPr>
        <p:spPr>
          <a:xfrm>
            <a:off x="696913" y="985837"/>
            <a:ext cx="10834687" cy="787075"/>
          </a:xfrm>
          <a:prstGeom prst="rect">
            <a:avLst/>
          </a:prstGeom>
          <a:noFill/>
        </p:spPr>
        <p:txBody>
          <a:bodyPr wrap="square" rtlCol="0">
            <a:spAutoFit/>
          </a:bodyPr>
          <a:lstStyle/>
          <a:p>
            <a:pPr algn="ctr">
              <a:lnSpc>
                <a:spcPct val="150000"/>
              </a:lnSpc>
            </a:pPr>
            <a:r>
              <a:rPr lang="zh-CN" altLang="en-US" sz="1600" b="1" dirty="0">
                <a:solidFill>
                  <a:schemeClr val="accent1"/>
                </a:solidFill>
              </a:rPr>
              <a:t>本品不良反应类型更少</a:t>
            </a:r>
            <a:r>
              <a:rPr lang="zh-CN" altLang="en-US" sz="1400" dirty="0"/>
              <a:t>（说明书无血压升高、心率加快、胸闷、呼吸困难、急性左心衰竭等）</a:t>
            </a:r>
            <a:endParaRPr lang="en-US" altLang="zh-CN" sz="1400" dirty="0"/>
          </a:p>
          <a:p>
            <a:pPr algn="ctr">
              <a:lnSpc>
                <a:spcPct val="150000"/>
              </a:lnSpc>
            </a:pPr>
            <a:r>
              <a:rPr lang="zh-CN" altLang="en-US" sz="1600" b="1" dirty="0">
                <a:solidFill>
                  <a:schemeClr val="accent1"/>
                </a:solidFill>
              </a:rPr>
              <a:t>不含乳酸，乳酸血症患者也可使用</a:t>
            </a:r>
            <a:endParaRPr lang="zh-CN" altLang="en-US" b="1" dirty="0">
              <a:solidFill>
                <a:schemeClr val="accent1"/>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A11B4FCF-1B62-9C3B-88BF-50DA5D65D5A4}"/>
              </a:ext>
            </a:extLst>
          </p:cNvPr>
          <p:cNvSpPr/>
          <p:nvPr/>
        </p:nvSpPr>
        <p:spPr>
          <a:xfrm>
            <a:off x="3860800" y="2924631"/>
            <a:ext cx="3454400" cy="2902858"/>
          </a:xfrm>
          <a:prstGeom prst="roundRect">
            <a:avLst>
              <a:gd name="adj" fmla="val 4199"/>
            </a:avLst>
          </a:prstGeom>
          <a:solidFill>
            <a:schemeClr val="accent4">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有效性</a:t>
            </a:r>
          </a:p>
        </p:txBody>
      </p:sp>
      <p:sp>
        <p:nvSpPr>
          <p:cNvPr id="2" name="文本框 1"/>
          <p:cNvSpPr txBox="1"/>
          <p:nvPr/>
        </p:nvSpPr>
        <p:spPr>
          <a:xfrm>
            <a:off x="711772" y="6489629"/>
            <a:ext cx="6443194"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zh-CN" altLang="en-US" sz="600" dirty="0">
                <a:cs typeface="+mn-ea"/>
                <a:sym typeface="+mn-lt"/>
              </a:rPr>
              <a:t>本品参比制剂</a:t>
            </a:r>
            <a:r>
              <a:rPr lang="en-US" altLang="zh-CN" sz="600" dirty="0">
                <a:cs typeface="+mn-ea"/>
                <a:sym typeface="+mn-lt"/>
              </a:rPr>
              <a:t>IF</a:t>
            </a:r>
            <a:r>
              <a:rPr lang="zh-CN" altLang="en-US" sz="600" dirty="0">
                <a:cs typeface="+mn-ea"/>
                <a:sym typeface="+mn-lt"/>
              </a:rPr>
              <a:t>文件</a:t>
            </a:r>
          </a:p>
        </p:txBody>
      </p:sp>
      <p:cxnSp>
        <p:nvCxnSpPr>
          <p:cNvPr id="3" name="直接连接符 2"/>
          <p:cNvCxnSpPr>
            <a:cxnSpLocks/>
          </p:cNvCxnSpPr>
          <p:nvPr/>
        </p:nvCxnSpPr>
        <p:spPr>
          <a:xfrm>
            <a:off x="7615461" y="1320800"/>
            <a:ext cx="0" cy="5021943"/>
          </a:xfrm>
          <a:prstGeom prst="line">
            <a:avLst/>
          </a:prstGeom>
          <a:ln w="28575" cap="flat" cmpd="sng" algn="ctr">
            <a:solidFill>
              <a:schemeClr val="accent1"/>
            </a:solidFill>
            <a:prstDash val="dash"/>
            <a:miter lim="800000"/>
          </a:ln>
          <a:effectLst>
            <a:outerShdw blurRad="50800" dist="38100" dir="5400000" algn="t" rotWithShape="0">
              <a:prstClr val="black">
                <a:alpha val="40000"/>
              </a:prstClr>
            </a:outerShdw>
          </a:effectLst>
        </p:spPr>
        <p:style>
          <a:lnRef idx="0">
            <a:schemeClr val="accent2"/>
          </a:lnRef>
          <a:fillRef idx="0">
            <a:srgbClr val="FFFFFF"/>
          </a:fillRef>
          <a:effectRef idx="0">
            <a:srgbClr val="FFFFFF"/>
          </a:effectRef>
          <a:fontRef idx="minor">
            <a:schemeClr val="tx1"/>
          </a:fontRef>
        </p:style>
      </p:cxnSp>
      <p:sp>
        <p:nvSpPr>
          <p:cNvPr id="5" name="文本框 4"/>
          <p:cNvSpPr txBox="1"/>
          <p:nvPr/>
        </p:nvSpPr>
        <p:spPr>
          <a:xfrm>
            <a:off x="1128486" y="1198245"/>
            <a:ext cx="5419725" cy="306705"/>
          </a:xfrm>
          <a:prstGeom prst="rect">
            <a:avLst/>
          </a:prstGeom>
          <a:noFill/>
        </p:spPr>
        <p:txBody>
          <a:bodyPr wrap="square" rtlCol="0" anchor="t">
            <a:spAutoFit/>
          </a:bodyPr>
          <a:lstStyle/>
          <a:p>
            <a:pPr algn="ctr"/>
            <a:r>
              <a:rPr lang="zh-CN" altLang="en-US" sz="1400" b="1" dirty="0">
                <a:solidFill>
                  <a:schemeClr val="accent1"/>
                </a:solidFill>
                <a:cs typeface="+mn-ea"/>
                <a:sym typeface="+mn-lt"/>
              </a:rPr>
              <a:t>胃肠病学领域多中心、单盲、平行对照研究结果</a:t>
            </a:r>
          </a:p>
        </p:txBody>
      </p:sp>
      <p:sp>
        <p:nvSpPr>
          <p:cNvPr id="7" name="文本框 6"/>
          <p:cNvSpPr txBox="1"/>
          <p:nvPr/>
        </p:nvSpPr>
        <p:spPr>
          <a:xfrm>
            <a:off x="696913" y="1633085"/>
            <a:ext cx="6756400" cy="1106329"/>
          </a:xfrm>
          <a:prstGeom prst="rect">
            <a:avLst/>
          </a:prstGeom>
          <a:noFill/>
          <a:ln>
            <a:solidFill>
              <a:schemeClr val="accent1"/>
            </a:solidFill>
          </a:ln>
        </p:spPr>
        <p:txBody>
          <a:bodyPr wrap="square" rtlCol="0">
            <a:spAutoFit/>
          </a:bodyPr>
          <a:lstStyle/>
          <a:p>
            <a:pPr marL="171450" indent="-171450">
              <a:lnSpc>
                <a:spcPct val="150000"/>
              </a:lnSpc>
              <a:buFont typeface="Arial" panose="020B0604020202020204" pitchFamily="34" charset="0"/>
              <a:buChar char="•"/>
            </a:pPr>
            <a:r>
              <a:rPr lang="zh-CN" altLang="en-US" sz="900" b="1" dirty="0">
                <a:cs typeface="+mn-ea"/>
                <a:sym typeface="+mn-lt"/>
              </a:rPr>
              <a:t>研究对象：</a:t>
            </a:r>
            <a:r>
              <a:rPr lang="zh-CN" altLang="en-US" sz="900" dirty="0">
                <a:cs typeface="+mn-ea"/>
                <a:sym typeface="+mn-lt"/>
              </a:rPr>
              <a:t>消化内科无法经口摄入或经口或肠内摄入不足，需要静脉补充液体、电解质和能量的住院检查或手术患者共计</a:t>
            </a:r>
            <a:r>
              <a:rPr lang="en-US" altLang="zh-CN" sz="900" dirty="0">
                <a:cs typeface="+mn-ea"/>
                <a:sym typeface="+mn-lt"/>
              </a:rPr>
              <a:t>150</a:t>
            </a:r>
            <a:r>
              <a:rPr lang="zh-CN" altLang="en-US" sz="900" dirty="0">
                <a:cs typeface="+mn-ea"/>
                <a:sym typeface="+mn-lt"/>
              </a:rPr>
              <a:t>例。</a:t>
            </a:r>
          </a:p>
          <a:p>
            <a:pPr marL="171450" indent="-171450">
              <a:lnSpc>
                <a:spcPct val="150000"/>
              </a:lnSpc>
              <a:buFont typeface="Arial" panose="020B0604020202020204" pitchFamily="34" charset="0"/>
              <a:buChar char="•"/>
            </a:pPr>
            <a:r>
              <a:rPr lang="zh-CN" altLang="en-US" sz="900" b="1" dirty="0">
                <a:cs typeface="+mn-ea"/>
                <a:sym typeface="+mn-lt"/>
              </a:rPr>
              <a:t>实验方法</a:t>
            </a:r>
            <a:r>
              <a:rPr lang="zh-CN" altLang="en-US" sz="900" dirty="0">
                <a:cs typeface="+mn-ea"/>
                <a:sym typeface="+mn-lt"/>
              </a:rPr>
              <a:t>：</a:t>
            </a:r>
          </a:p>
          <a:p>
            <a:pPr marL="228600" lvl="0" indent="-228600">
              <a:lnSpc>
                <a:spcPct val="150000"/>
              </a:lnSpc>
              <a:buFont typeface="+mj-ea"/>
              <a:buAutoNum type="circleNumDbPlain"/>
            </a:pPr>
            <a:r>
              <a:rPr lang="zh-CN" altLang="en-US" sz="900" b="1" dirty="0">
                <a:cs typeface="+mn-ea"/>
                <a:sym typeface="+mn-lt"/>
              </a:rPr>
              <a:t>实验组：</a:t>
            </a:r>
            <a:r>
              <a:rPr lang="en-US" altLang="zh-CN" sz="900" dirty="0">
                <a:cs typeface="+mn-ea"/>
                <a:sym typeface="+mn-lt"/>
              </a:rPr>
              <a:t>74</a:t>
            </a:r>
            <a:r>
              <a:rPr lang="zh-CN" altLang="en-US" sz="900" dirty="0">
                <a:cs typeface="+mn-ea"/>
                <a:sym typeface="+mn-lt"/>
              </a:rPr>
              <a:t>例，复方醋酸钠葡萄糖注射液     </a:t>
            </a:r>
            <a:r>
              <a:rPr lang="zh-CN" altLang="en-US" sz="900" b="1" dirty="0">
                <a:cs typeface="+mn-ea"/>
                <a:sym typeface="+mn-lt"/>
              </a:rPr>
              <a:t>对照组：</a:t>
            </a:r>
            <a:r>
              <a:rPr lang="en-US" altLang="zh-CN" sz="900" dirty="0">
                <a:cs typeface="+mn-ea"/>
                <a:sym typeface="+mn-lt"/>
              </a:rPr>
              <a:t>76</a:t>
            </a:r>
            <a:r>
              <a:rPr lang="zh-CN" altLang="en-US" sz="900" dirty="0">
                <a:cs typeface="+mn-ea"/>
                <a:sym typeface="+mn-lt"/>
              </a:rPr>
              <a:t>例，</a:t>
            </a:r>
            <a:r>
              <a:rPr lang="en-US" altLang="zh-CN" sz="900" dirty="0">
                <a:cs typeface="+mn-ea"/>
                <a:sym typeface="+mn-lt"/>
              </a:rPr>
              <a:t>5%</a:t>
            </a:r>
            <a:r>
              <a:rPr lang="zh-CN" altLang="en-US" sz="900" dirty="0">
                <a:cs typeface="+mn-ea"/>
                <a:sym typeface="+mn-lt"/>
              </a:rPr>
              <a:t>麦芽糖醋酸维持液</a:t>
            </a:r>
            <a:endParaRPr lang="en-US" altLang="zh-CN" sz="900" dirty="0">
              <a:cs typeface="+mn-ea"/>
              <a:sym typeface="+mn-lt"/>
            </a:endParaRPr>
          </a:p>
          <a:p>
            <a:pPr marL="228600" lvl="0" indent="-228600">
              <a:lnSpc>
                <a:spcPct val="150000"/>
              </a:lnSpc>
              <a:buFont typeface="+mj-ea"/>
              <a:buAutoNum type="circleNumDbPlain"/>
            </a:pPr>
            <a:r>
              <a:rPr lang="zh-CN" altLang="en-US" sz="900" b="1" dirty="0">
                <a:cs typeface="+mn-ea"/>
                <a:sym typeface="+mn-lt"/>
              </a:rPr>
              <a:t>给药方法：</a:t>
            </a:r>
            <a:r>
              <a:rPr lang="zh-CN" altLang="en-US" sz="900" dirty="0">
                <a:cs typeface="+mn-ea"/>
                <a:sym typeface="+mn-lt"/>
              </a:rPr>
              <a:t>500 ~ 1000</a:t>
            </a:r>
            <a:r>
              <a:rPr lang="en-US" altLang="zh-CN" sz="900" dirty="0">
                <a:cs typeface="+mn-ea"/>
                <a:sym typeface="+mn-lt"/>
              </a:rPr>
              <a:t>ml/</a:t>
            </a:r>
            <a:r>
              <a:rPr lang="zh-CN" altLang="en-US" sz="900" dirty="0">
                <a:cs typeface="+mn-ea"/>
                <a:sym typeface="+mn-lt"/>
              </a:rPr>
              <a:t>次(每日最大剂量1000</a:t>
            </a:r>
            <a:r>
              <a:rPr lang="en-US" altLang="zh-CN" sz="900" dirty="0">
                <a:cs typeface="+mn-ea"/>
                <a:sym typeface="+mn-lt"/>
              </a:rPr>
              <a:t>ml</a:t>
            </a:r>
            <a:r>
              <a:rPr lang="zh-CN" altLang="en-US" sz="900" dirty="0">
                <a:cs typeface="+mn-ea"/>
                <a:sym typeface="+mn-lt"/>
              </a:rPr>
              <a:t>)，外周静脉给药(给药速度：以葡萄糖计，每小时0.5/kg体重以下，根据年龄和症状适当增减，尽量禁食）</a:t>
            </a:r>
          </a:p>
        </p:txBody>
      </p:sp>
      <p:sp>
        <p:nvSpPr>
          <p:cNvPr id="29" name="矩形 28"/>
          <p:cNvSpPr/>
          <p:nvPr>
            <p:custDataLst>
              <p:tags r:id="rId2"/>
            </p:custDataLst>
          </p:nvPr>
        </p:nvSpPr>
        <p:spPr>
          <a:xfrm>
            <a:off x="7928647" y="4396244"/>
            <a:ext cx="3602953" cy="1975527"/>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研究对象：</a:t>
            </a:r>
            <a:r>
              <a:rPr lang="zh-CN" altLang="en-US" sz="1000" dirty="0">
                <a:solidFill>
                  <a:schemeClr val="tx1">
                    <a:lumMod val="85000"/>
                    <a:lumOff val="15000"/>
                  </a:schemeClr>
                </a:solidFill>
                <a:cs typeface="+mn-ea"/>
                <a:sym typeface="+mn-lt"/>
              </a:rPr>
              <a:t>29例接受微创手术的儿童患者(无法经口摄入或口服或经肠不充分，需要补充或维持水分和电解质，补充能量的患者）</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给药方法：</a:t>
            </a:r>
            <a:r>
              <a:rPr lang="zh-CN" altLang="en-US" sz="1000" dirty="0">
                <a:solidFill>
                  <a:schemeClr val="tx1">
                    <a:lumMod val="85000"/>
                    <a:lumOff val="15000"/>
                  </a:schemeClr>
                </a:solidFill>
                <a:cs typeface="+mn-ea"/>
                <a:sym typeface="+mn-lt"/>
              </a:rPr>
              <a:t>复方醋酸钠葡萄糖注射液，术后1天起24h内通过外周静脉滴注500-1000ml（最多1500ml</a:t>
            </a:r>
            <a:r>
              <a:rPr lang="en-US" altLang="zh-CN" sz="1000" dirty="0">
                <a:solidFill>
                  <a:schemeClr val="tx1">
                    <a:lumMod val="85000"/>
                    <a:lumOff val="15000"/>
                  </a:schemeClr>
                </a:solidFill>
                <a:cs typeface="+mn-ea"/>
                <a:sym typeface="+mn-lt"/>
              </a:rPr>
              <a:t>/</a:t>
            </a:r>
            <a:r>
              <a:rPr lang="zh-CN" altLang="en-US" sz="1000" dirty="0">
                <a:solidFill>
                  <a:schemeClr val="tx1">
                    <a:lumMod val="85000"/>
                    <a:lumOff val="15000"/>
                  </a:schemeClr>
                </a:solidFill>
                <a:cs typeface="+mn-ea"/>
                <a:sym typeface="+mn-lt"/>
              </a:rPr>
              <a:t>天）</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结果：</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有效性：</a:t>
            </a:r>
            <a:r>
              <a:rPr lang="zh-CN" altLang="en-US" sz="1000" dirty="0">
                <a:solidFill>
                  <a:schemeClr val="tx1">
                    <a:lumMod val="85000"/>
                    <a:lumOff val="15000"/>
                  </a:schemeClr>
                </a:solidFill>
                <a:cs typeface="+mn-ea"/>
                <a:sym typeface="+mn-lt"/>
              </a:rPr>
              <a:t>分析的</a:t>
            </a:r>
            <a:r>
              <a:rPr lang="en-US" altLang="zh-CN" sz="1000" dirty="0">
                <a:solidFill>
                  <a:schemeClr val="tx1">
                    <a:lumMod val="85000"/>
                    <a:lumOff val="15000"/>
                  </a:schemeClr>
                </a:solidFill>
                <a:cs typeface="+mn-ea"/>
                <a:sym typeface="+mn-lt"/>
              </a:rPr>
              <a:t>25</a:t>
            </a:r>
            <a:r>
              <a:rPr lang="zh-CN" altLang="en-US" sz="1000" dirty="0">
                <a:solidFill>
                  <a:schemeClr val="tx1">
                    <a:lumMod val="85000"/>
                    <a:lumOff val="15000"/>
                  </a:schemeClr>
                </a:solidFill>
                <a:cs typeface="+mn-ea"/>
                <a:sym typeface="+mn-lt"/>
              </a:rPr>
              <a:t>例患者总体改善程度为优良的72%，有效的28%，</a:t>
            </a:r>
            <a:r>
              <a:rPr lang="zh-CN" altLang="en-US" sz="1000" b="1" dirty="0">
                <a:solidFill>
                  <a:schemeClr val="accent1"/>
                </a:solidFill>
                <a:cs typeface="+mn-ea"/>
                <a:sym typeface="+mn-lt"/>
              </a:rPr>
              <a:t>总有效率100%</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安全性：</a:t>
            </a:r>
            <a:r>
              <a:rPr lang="en-US" altLang="zh-CN" sz="1000" b="1" dirty="0">
                <a:solidFill>
                  <a:schemeClr val="accent1"/>
                </a:solidFill>
                <a:cs typeface="+mn-ea"/>
                <a:sym typeface="+mn-lt"/>
              </a:rPr>
              <a:t>29</a:t>
            </a:r>
            <a:r>
              <a:rPr lang="zh-CN" altLang="en-US" sz="1000" b="1" dirty="0">
                <a:solidFill>
                  <a:schemeClr val="accent1"/>
                </a:solidFill>
                <a:cs typeface="+mn-ea"/>
                <a:sym typeface="+mn-lt"/>
              </a:rPr>
              <a:t>例患者没有观察到副作用</a:t>
            </a:r>
          </a:p>
        </p:txBody>
      </p:sp>
      <p:sp>
        <p:nvSpPr>
          <p:cNvPr id="30" name="矩形 29"/>
          <p:cNvSpPr/>
          <p:nvPr>
            <p:custDataLst>
              <p:tags r:id="rId3"/>
            </p:custDataLst>
          </p:nvPr>
        </p:nvSpPr>
        <p:spPr>
          <a:xfrm>
            <a:off x="7894003" y="3958431"/>
            <a:ext cx="2342197" cy="309563"/>
          </a:xfrm>
          <a:prstGeom prst="rect">
            <a:avLst/>
          </a:prstGeom>
          <a:noFill/>
        </p:spPr>
        <p:txBody>
          <a:bodyPr wrap="square" lIns="0" tIns="0" rIns="0" bIns="0" rtlCol="0" anchor="b">
            <a:noAutofit/>
          </a:bodyPr>
          <a:lstStyle/>
          <a:p>
            <a:pPr>
              <a:spcBef>
                <a:spcPct val="0"/>
              </a:spcBef>
              <a:spcAft>
                <a:spcPct val="0"/>
              </a:spcAft>
            </a:pPr>
            <a:r>
              <a:rPr lang="zh-CN" altLang="en-US" sz="1600" b="1" dirty="0">
                <a:solidFill>
                  <a:schemeClr val="accent1"/>
                </a:solidFill>
                <a:cs typeface="+mn-ea"/>
                <a:sym typeface="+mn-lt"/>
              </a:rPr>
              <a:t>小儿外科领域开放试验</a:t>
            </a:r>
          </a:p>
        </p:txBody>
      </p:sp>
      <p:sp>
        <p:nvSpPr>
          <p:cNvPr id="4644" name="任意多边形: 形状 4643"/>
          <p:cNvSpPr/>
          <p:nvPr>
            <p:custDataLst>
              <p:tags r:id="rId4"/>
            </p:custDataLst>
          </p:nvPr>
        </p:nvSpPr>
        <p:spPr>
          <a:xfrm rot="5400000" flipH="1">
            <a:off x="9274911" y="1945197"/>
            <a:ext cx="52387" cy="3851389"/>
          </a:xfrm>
          <a:custGeom>
            <a:avLst/>
            <a:gdLst>
              <a:gd name="connsiteX0" fmla="*/ 252308 w 297457"/>
              <a:gd name="connsiteY0" fmla="*/ 1556160 h 1558065"/>
              <a:gd name="connsiteX1" fmla="*/ 253070 w 297457"/>
              <a:gd name="connsiteY1" fmla="*/ 1556636 h 1558065"/>
              <a:gd name="connsiteX2" fmla="*/ 253070 w 297457"/>
              <a:gd name="connsiteY2" fmla="*/ 1558065 h 1558065"/>
              <a:gd name="connsiteX3" fmla="*/ 252308 w 297457"/>
              <a:gd name="connsiteY3" fmla="*/ 1558065 h 1558065"/>
              <a:gd name="connsiteX4" fmla="*/ 252308 w 297457"/>
              <a:gd name="connsiteY4" fmla="*/ 1556160 h 1558065"/>
              <a:gd name="connsiteX5" fmla="*/ 170203 w 297457"/>
              <a:gd name="connsiteY5" fmla="*/ 1509107 h 1558065"/>
              <a:gd name="connsiteX6" fmla="*/ 171822 w 297457"/>
              <a:gd name="connsiteY6" fmla="*/ 1510726 h 1558065"/>
              <a:gd name="connsiteX7" fmla="*/ 168679 w 297457"/>
              <a:gd name="connsiteY7" fmla="*/ 1517584 h 1558065"/>
              <a:gd name="connsiteX8" fmla="*/ 166107 w 297457"/>
              <a:gd name="connsiteY8" fmla="*/ 1515012 h 1558065"/>
              <a:gd name="connsiteX9" fmla="*/ 170203 w 297457"/>
              <a:gd name="connsiteY9" fmla="*/ 1509107 h 1558065"/>
              <a:gd name="connsiteX10" fmla="*/ 90098 w 297457"/>
              <a:gd name="connsiteY10" fmla="*/ 1494438 h 1558065"/>
              <a:gd name="connsiteX11" fmla="*/ 90669 w 297457"/>
              <a:gd name="connsiteY11" fmla="*/ 1497295 h 1558065"/>
              <a:gd name="connsiteX12" fmla="*/ 88193 w 297457"/>
              <a:gd name="connsiteY12" fmla="*/ 1498819 h 1558065"/>
              <a:gd name="connsiteX13" fmla="*/ 86859 w 297457"/>
              <a:gd name="connsiteY13" fmla="*/ 1495962 h 1558065"/>
              <a:gd name="connsiteX14" fmla="*/ 117053 w 297457"/>
              <a:gd name="connsiteY14" fmla="*/ 1487866 h 1558065"/>
              <a:gd name="connsiteX15" fmla="*/ 119149 w 297457"/>
              <a:gd name="connsiteY15" fmla="*/ 1489866 h 1558065"/>
              <a:gd name="connsiteX16" fmla="*/ 118292 w 297457"/>
              <a:gd name="connsiteY16" fmla="*/ 1492914 h 1558065"/>
              <a:gd name="connsiteX17" fmla="*/ 116291 w 297457"/>
              <a:gd name="connsiteY17" fmla="*/ 1491295 h 1558065"/>
              <a:gd name="connsiteX18" fmla="*/ 117053 w 297457"/>
              <a:gd name="connsiteY18" fmla="*/ 1487866 h 1558065"/>
              <a:gd name="connsiteX19" fmla="*/ 170775 w 297457"/>
              <a:gd name="connsiteY19" fmla="*/ 1483865 h 1558065"/>
              <a:gd name="connsiteX20" fmla="*/ 173537 w 297457"/>
              <a:gd name="connsiteY20" fmla="*/ 1486532 h 1558065"/>
              <a:gd name="connsiteX21" fmla="*/ 171537 w 297457"/>
              <a:gd name="connsiteY21" fmla="*/ 1490818 h 1558065"/>
              <a:gd name="connsiteX22" fmla="*/ 168679 w 297457"/>
              <a:gd name="connsiteY22" fmla="*/ 1487294 h 1558065"/>
              <a:gd name="connsiteX23" fmla="*/ 170775 w 297457"/>
              <a:gd name="connsiteY23" fmla="*/ 1483865 h 1558065"/>
              <a:gd name="connsiteX24" fmla="*/ 175251 w 297457"/>
              <a:gd name="connsiteY24" fmla="*/ 1460434 h 1558065"/>
              <a:gd name="connsiteX25" fmla="*/ 176299 w 297457"/>
              <a:gd name="connsiteY25" fmla="*/ 1466816 h 1558065"/>
              <a:gd name="connsiteX26" fmla="*/ 168584 w 297457"/>
              <a:gd name="connsiteY26" fmla="*/ 1470435 h 1558065"/>
              <a:gd name="connsiteX27" fmla="*/ 167250 w 297457"/>
              <a:gd name="connsiteY27" fmla="*/ 1464339 h 1558065"/>
              <a:gd name="connsiteX28" fmla="*/ 250308 w 297457"/>
              <a:gd name="connsiteY28" fmla="*/ 1441003 h 1558065"/>
              <a:gd name="connsiteX29" fmla="*/ 253261 w 297457"/>
              <a:gd name="connsiteY29" fmla="*/ 1453671 h 1558065"/>
              <a:gd name="connsiteX30" fmla="*/ 249927 w 297457"/>
              <a:gd name="connsiteY30" fmla="*/ 1454147 h 1558065"/>
              <a:gd name="connsiteX31" fmla="*/ 250308 w 297457"/>
              <a:gd name="connsiteY31" fmla="*/ 1441003 h 1558065"/>
              <a:gd name="connsiteX32" fmla="*/ 127817 w 297457"/>
              <a:gd name="connsiteY32" fmla="*/ 1439479 h 1558065"/>
              <a:gd name="connsiteX33" fmla="*/ 131436 w 297457"/>
              <a:gd name="connsiteY33" fmla="*/ 1443384 h 1558065"/>
              <a:gd name="connsiteX34" fmla="*/ 127531 w 297457"/>
              <a:gd name="connsiteY34" fmla="*/ 1445385 h 1558065"/>
              <a:gd name="connsiteX35" fmla="*/ 124959 w 297457"/>
              <a:gd name="connsiteY35" fmla="*/ 1441574 h 1558065"/>
              <a:gd name="connsiteX36" fmla="*/ 127817 w 297457"/>
              <a:gd name="connsiteY36" fmla="*/ 1439479 h 1558065"/>
              <a:gd name="connsiteX37" fmla="*/ 225924 w 297457"/>
              <a:gd name="connsiteY37" fmla="*/ 1432144 h 1558065"/>
              <a:gd name="connsiteX38" fmla="*/ 227352 w 297457"/>
              <a:gd name="connsiteY38" fmla="*/ 1435763 h 1558065"/>
              <a:gd name="connsiteX39" fmla="*/ 224685 w 297457"/>
              <a:gd name="connsiteY39" fmla="*/ 1437954 h 1558065"/>
              <a:gd name="connsiteX40" fmla="*/ 223447 w 297457"/>
              <a:gd name="connsiteY40" fmla="*/ 1435478 h 1558065"/>
              <a:gd name="connsiteX41" fmla="*/ 225924 w 297457"/>
              <a:gd name="connsiteY41" fmla="*/ 1432144 h 1558065"/>
              <a:gd name="connsiteX42" fmla="*/ 120578 w 297457"/>
              <a:gd name="connsiteY42" fmla="*/ 1430906 h 1558065"/>
              <a:gd name="connsiteX43" fmla="*/ 121149 w 297457"/>
              <a:gd name="connsiteY43" fmla="*/ 1434430 h 1558065"/>
              <a:gd name="connsiteX44" fmla="*/ 120197 w 297457"/>
              <a:gd name="connsiteY44" fmla="*/ 1435859 h 1558065"/>
              <a:gd name="connsiteX45" fmla="*/ 118863 w 297457"/>
              <a:gd name="connsiteY45" fmla="*/ 1432811 h 1558065"/>
              <a:gd name="connsiteX46" fmla="*/ 177251 w 297457"/>
              <a:gd name="connsiteY46" fmla="*/ 1425096 h 1558065"/>
              <a:gd name="connsiteX47" fmla="*/ 178680 w 297457"/>
              <a:gd name="connsiteY47" fmla="*/ 1428144 h 1558065"/>
              <a:gd name="connsiteX48" fmla="*/ 169155 w 297457"/>
              <a:gd name="connsiteY48" fmla="*/ 1442336 h 1558065"/>
              <a:gd name="connsiteX49" fmla="*/ 162868 w 297457"/>
              <a:gd name="connsiteY49" fmla="*/ 1427001 h 1558065"/>
              <a:gd name="connsiteX50" fmla="*/ 192205 w 297457"/>
              <a:gd name="connsiteY50" fmla="*/ 1421095 h 1558065"/>
              <a:gd name="connsiteX51" fmla="*/ 193348 w 297457"/>
              <a:gd name="connsiteY51" fmla="*/ 1421095 h 1558065"/>
              <a:gd name="connsiteX52" fmla="*/ 193348 w 297457"/>
              <a:gd name="connsiteY52" fmla="*/ 1423857 h 1558065"/>
              <a:gd name="connsiteX53" fmla="*/ 192205 w 297457"/>
              <a:gd name="connsiteY53" fmla="*/ 1423762 h 1558065"/>
              <a:gd name="connsiteX54" fmla="*/ 192205 w 297457"/>
              <a:gd name="connsiteY54" fmla="*/ 1421095 h 1558065"/>
              <a:gd name="connsiteX55" fmla="*/ 124959 w 297457"/>
              <a:gd name="connsiteY55" fmla="*/ 1407379 h 1558065"/>
              <a:gd name="connsiteX56" fmla="*/ 126483 w 297457"/>
              <a:gd name="connsiteY56" fmla="*/ 1409093 h 1558065"/>
              <a:gd name="connsiteX57" fmla="*/ 125531 w 297457"/>
              <a:gd name="connsiteY57" fmla="*/ 1410046 h 1558065"/>
              <a:gd name="connsiteX58" fmla="*/ 124959 w 297457"/>
              <a:gd name="connsiteY58" fmla="*/ 1408808 h 1558065"/>
              <a:gd name="connsiteX59" fmla="*/ 124959 w 297457"/>
              <a:gd name="connsiteY59" fmla="*/ 1407379 h 1558065"/>
              <a:gd name="connsiteX60" fmla="*/ 112863 w 297457"/>
              <a:gd name="connsiteY60" fmla="*/ 1403284 h 1558065"/>
              <a:gd name="connsiteX61" fmla="*/ 110196 w 297457"/>
              <a:gd name="connsiteY61" fmla="*/ 1480246 h 1558065"/>
              <a:gd name="connsiteX62" fmla="*/ 106767 w 297457"/>
              <a:gd name="connsiteY62" fmla="*/ 1472340 h 1558065"/>
              <a:gd name="connsiteX63" fmla="*/ 102100 w 297457"/>
              <a:gd name="connsiteY63" fmla="*/ 1453290 h 1558065"/>
              <a:gd name="connsiteX64" fmla="*/ 112863 w 297457"/>
              <a:gd name="connsiteY64" fmla="*/ 1403284 h 1558065"/>
              <a:gd name="connsiteX65" fmla="*/ 224400 w 297457"/>
              <a:gd name="connsiteY65" fmla="*/ 1401188 h 1558065"/>
              <a:gd name="connsiteX66" fmla="*/ 227353 w 297457"/>
              <a:gd name="connsiteY66" fmla="*/ 1414713 h 1558065"/>
              <a:gd name="connsiteX67" fmla="*/ 225352 w 297457"/>
              <a:gd name="connsiteY67" fmla="*/ 1415571 h 1558065"/>
              <a:gd name="connsiteX68" fmla="*/ 221447 w 297457"/>
              <a:gd name="connsiteY68" fmla="*/ 1402807 h 1558065"/>
              <a:gd name="connsiteX69" fmla="*/ 224400 w 297457"/>
              <a:gd name="connsiteY69" fmla="*/ 1401188 h 1558065"/>
              <a:gd name="connsiteX70" fmla="*/ 251832 w 297457"/>
              <a:gd name="connsiteY70" fmla="*/ 1395378 h 1558065"/>
              <a:gd name="connsiteX71" fmla="*/ 259452 w 297457"/>
              <a:gd name="connsiteY71" fmla="*/ 1414428 h 1558065"/>
              <a:gd name="connsiteX72" fmla="*/ 251832 w 297457"/>
              <a:gd name="connsiteY72" fmla="*/ 1395378 h 1558065"/>
              <a:gd name="connsiteX73" fmla="*/ 128412 w 297457"/>
              <a:gd name="connsiteY73" fmla="*/ 1393105 h 1558065"/>
              <a:gd name="connsiteX74" fmla="*/ 134484 w 297457"/>
              <a:gd name="connsiteY74" fmla="*/ 1403474 h 1558065"/>
              <a:gd name="connsiteX75" fmla="*/ 121911 w 297457"/>
              <a:gd name="connsiteY75" fmla="*/ 1397664 h 1558065"/>
              <a:gd name="connsiteX76" fmla="*/ 128412 w 297457"/>
              <a:gd name="connsiteY76" fmla="*/ 1393105 h 1558065"/>
              <a:gd name="connsiteX77" fmla="*/ 173146 w 297457"/>
              <a:gd name="connsiteY77" fmla="*/ 1385674 h 1558065"/>
              <a:gd name="connsiteX78" fmla="*/ 172607 w 297457"/>
              <a:gd name="connsiteY78" fmla="*/ 1397891 h 1558065"/>
              <a:gd name="connsiteX79" fmla="*/ 163630 w 297457"/>
              <a:gd name="connsiteY79" fmla="*/ 1398521 h 1558065"/>
              <a:gd name="connsiteX80" fmla="*/ 173155 w 297457"/>
              <a:gd name="connsiteY80" fmla="*/ 1385472 h 1558065"/>
              <a:gd name="connsiteX81" fmla="*/ 173214 w 297457"/>
              <a:gd name="connsiteY81" fmla="*/ 1385536 h 1558065"/>
              <a:gd name="connsiteX82" fmla="*/ 173155 w 297457"/>
              <a:gd name="connsiteY82" fmla="*/ 1385567 h 1558065"/>
              <a:gd name="connsiteX83" fmla="*/ 173155 w 297457"/>
              <a:gd name="connsiteY83" fmla="*/ 1385662 h 1558065"/>
              <a:gd name="connsiteX84" fmla="*/ 173146 w 297457"/>
              <a:gd name="connsiteY84" fmla="*/ 1385674 h 1558065"/>
              <a:gd name="connsiteX85" fmla="*/ 144486 w 297457"/>
              <a:gd name="connsiteY85" fmla="*/ 1383948 h 1558065"/>
              <a:gd name="connsiteX86" fmla="*/ 146962 w 297457"/>
              <a:gd name="connsiteY86" fmla="*/ 1385186 h 1558065"/>
              <a:gd name="connsiteX87" fmla="*/ 145248 w 297457"/>
              <a:gd name="connsiteY87" fmla="*/ 1387091 h 1558065"/>
              <a:gd name="connsiteX88" fmla="*/ 143438 w 297457"/>
              <a:gd name="connsiteY88" fmla="*/ 1385186 h 1558065"/>
              <a:gd name="connsiteX89" fmla="*/ 144486 w 297457"/>
              <a:gd name="connsiteY89" fmla="*/ 1383948 h 1558065"/>
              <a:gd name="connsiteX90" fmla="*/ 182680 w 297457"/>
              <a:gd name="connsiteY90" fmla="*/ 1380519 h 1558065"/>
              <a:gd name="connsiteX91" fmla="*/ 182680 w 297457"/>
              <a:gd name="connsiteY91" fmla="*/ 1395663 h 1558065"/>
              <a:gd name="connsiteX92" fmla="*/ 173214 w 297457"/>
              <a:gd name="connsiteY92" fmla="*/ 1385536 h 1558065"/>
              <a:gd name="connsiteX93" fmla="*/ 112958 w 297457"/>
              <a:gd name="connsiteY93" fmla="*/ 1364612 h 1558065"/>
              <a:gd name="connsiteX94" fmla="*/ 115148 w 297457"/>
              <a:gd name="connsiteY94" fmla="*/ 1366041 h 1558065"/>
              <a:gd name="connsiteX95" fmla="*/ 114386 w 297457"/>
              <a:gd name="connsiteY95" fmla="*/ 1367756 h 1558065"/>
              <a:gd name="connsiteX96" fmla="*/ 112100 w 297457"/>
              <a:gd name="connsiteY96" fmla="*/ 1365946 h 1558065"/>
              <a:gd name="connsiteX97" fmla="*/ 112958 w 297457"/>
              <a:gd name="connsiteY97" fmla="*/ 1364612 h 1558065"/>
              <a:gd name="connsiteX98" fmla="*/ 123626 w 297457"/>
              <a:gd name="connsiteY98" fmla="*/ 1360230 h 1558065"/>
              <a:gd name="connsiteX99" fmla="*/ 124959 w 297457"/>
              <a:gd name="connsiteY99" fmla="*/ 1377280 h 1558065"/>
              <a:gd name="connsiteX100" fmla="*/ 121149 w 297457"/>
              <a:gd name="connsiteY100" fmla="*/ 1360897 h 1558065"/>
              <a:gd name="connsiteX101" fmla="*/ 123626 w 297457"/>
              <a:gd name="connsiteY101" fmla="*/ 1360230 h 1558065"/>
              <a:gd name="connsiteX102" fmla="*/ 209636 w 297457"/>
              <a:gd name="connsiteY102" fmla="*/ 1359850 h 1558065"/>
              <a:gd name="connsiteX103" fmla="*/ 213065 w 297457"/>
              <a:gd name="connsiteY103" fmla="*/ 1365469 h 1558065"/>
              <a:gd name="connsiteX104" fmla="*/ 205350 w 297457"/>
              <a:gd name="connsiteY104" fmla="*/ 1369565 h 1558065"/>
              <a:gd name="connsiteX105" fmla="*/ 203064 w 297457"/>
              <a:gd name="connsiteY105" fmla="*/ 1363565 h 1558065"/>
              <a:gd name="connsiteX106" fmla="*/ 217828 w 297457"/>
              <a:gd name="connsiteY106" fmla="*/ 1357754 h 1558065"/>
              <a:gd name="connsiteX107" fmla="*/ 234973 w 297457"/>
              <a:gd name="connsiteY107" fmla="*/ 1369946 h 1558065"/>
              <a:gd name="connsiteX108" fmla="*/ 217828 w 297457"/>
              <a:gd name="connsiteY108" fmla="*/ 1357754 h 1558065"/>
              <a:gd name="connsiteX109" fmla="*/ 96480 w 297457"/>
              <a:gd name="connsiteY109" fmla="*/ 1355183 h 1558065"/>
              <a:gd name="connsiteX110" fmla="*/ 94956 w 297457"/>
              <a:gd name="connsiteY110" fmla="*/ 1372709 h 1558065"/>
              <a:gd name="connsiteX111" fmla="*/ 96480 w 297457"/>
              <a:gd name="connsiteY111" fmla="*/ 1355183 h 1558065"/>
              <a:gd name="connsiteX112" fmla="*/ 59427 w 297457"/>
              <a:gd name="connsiteY112" fmla="*/ 1353468 h 1558065"/>
              <a:gd name="connsiteX113" fmla="*/ 61713 w 297457"/>
              <a:gd name="connsiteY113" fmla="*/ 1353468 h 1558065"/>
              <a:gd name="connsiteX114" fmla="*/ 61713 w 297457"/>
              <a:gd name="connsiteY114" fmla="*/ 1354897 h 1558065"/>
              <a:gd name="connsiteX115" fmla="*/ 60094 w 297457"/>
              <a:gd name="connsiteY115" fmla="*/ 1356040 h 1558065"/>
              <a:gd name="connsiteX116" fmla="*/ 59427 w 297457"/>
              <a:gd name="connsiteY116" fmla="*/ 1353468 h 1558065"/>
              <a:gd name="connsiteX117" fmla="*/ 255166 w 297457"/>
              <a:gd name="connsiteY117" fmla="*/ 1350706 h 1558065"/>
              <a:gd name="connsiteX118" fmla="*/ 265358 w 297457"/>
              <a:gd name="connsiteY118" fmla="*/ 1352992 h 1558065"/>
              <a:gd name="connsiteX119" fmla="*/ 254785 w 297457"/>
              <a:gd name="connsiteY119" fmla="*/ 1354992 h 1558065"/>
              <a:gd name="connsiteX120" fmla="*/ 255166 w 297457"/>
              <a:gd name="connsiteY120" fmla="*/ 1350706 h 1558065"/>
              <a:gd name="connsiteX121" fmla="*/ 203255 w 297457"/>
              <a:gd name="connsiteY121" fmla="*/ 1337752 h 1558065"/>
              <a:gd name="connsiteX122" fmla="*/ 208779 w 297457"/>
              <a:gd name="connsiteY122" fmla="*/ 1339943 h 1558065"/>
              <a:gd name="connsiteX123" fmla="*/ 207636 w 297457"/>
              <a:gd name="connsiteY123" fmla="*/ 1343181 h 1558065"/>
              <a:gd name="connsiteX124" fmla="*/ 202493 w 297457"/>
              <a:gd name="connsiteY124" fmla="*/ 1340609 h 1558065"/>
              <a:gd name="connsiteX125" fmla="*/ 203255 w 297457"/>
              <a:gd name="connsiteY125" fmla="*/ 1337752 h 1558065"/>
              <a:gd name="connsiteX126" fmla="*/ 255546 w 297457"/>
              <a:gd name="connsiteY126" fmla="*/ 1331942 h 1558065"/>
              <a:gd name="connsiteX127" fmla="*/ 256213 w 297457"/>
              <a:gd name="connsiteY127" fmla="*/ 1334990 h 1558065"/>
              <a:gd name="connsiteX128" fmla="*/ 255261 w 297457"/>
              <a:gd name="connsiteY128" fmla="*/ 1335942 h 1558065"/>
              <a:gd name="connsiteX129" fmla="*/ 254689 w 297457"/>
              <a:gd name="connsiteY129" fmla="*/ 1332989 h 1558065"/>
              <a:gd name="connsiteX130" fmla="*/ 255546 w 297457"/>
              <a:gd name="connsiteY130" fmla="*/ 1331942 h 1558065"/>
              <a:gd name="connsiteX131" fmla="*/ 92288 w 297457"/>
              <a:gd name="connsiteY131" fmla="*/ 1321369 h 1558065"/>
              <a:gd name="connsiteX132" fmla="*/ 102575 w 297457"/>
              <a:gd name="connsiteY132" fmla="*/ 1330037 h 1558065"/>
              <a:gd name="connsiteX133" fmla="*/ 92288 w 297457"/>
              <a:gd name="connsiteY133" fmla="*/ 1321369 h 1558065"/>
              <a:gd name="connsiteX134" fmla="*/ 152912 w 297457"/>
              <a:gd name="connsiteY134" fmla="*/ 1319695 h 1558065"/>
              <a:gd name="connsiteX135" fmla="*/ 153198 w 297457"/>
              <a:gd name="connsiteY135" fmla="*/ 1321314 h 1558065"/>
              <a:gd name="connsiteX136" fmla="*/ 152341 w 297457"/>
              <a:gd name="connsiteY136" fmla="*/ 1321124 h 1558065"/>
              <a:gd name="connsiteX137" fmla="*/ 255357 w 297457"/>
              <a:gd name="connsiteY137" fmla="*/ 1317559 h 1558065"/>
              <a:gd name="connsiteX138" fmla="*/ 257452 w 297457"/>
              <a:gd name="connsiteY138" fmla="*/ 1319273 h 1558065"/>
              <a:gd name="connsiteX139" fmla="*/ 256023 w 297457"/>
              <a:gd name="connsiteY139" fmla="*/ 1321559 h 1558065"/>
              <a:gd name="connsiteX140" fmla="*/ 254785 w 297457"/>
              <a:gd name="connsiteY140" fmla="*/ 1318987 h 1558065"/>
              <a:gd name="connsiteX141" fmla="*/ 255357 w 297457"/>
              <a:gd name="connsiteY141" fmla="*/ 1317559 h 1558065"/>
              <a:gd name="connsiteX142" fmla="*/ 133055 w 297457"/>
              <a:gd name="connsiteY142" fmla="*/ 1309462 h 1558065"/>
              <a:gd name="connsiteX143" fmla="*/ 146105 w 297457"/>
              <a:gd name="connsiteY143" fmla="*/ 1321082 h 1558065"/>
              <a:gd name="connsiteX144" fmla="*/ 137627 w 297457"/>
              <a:gd name="connsiteY144" fmla="*/ 1330607 h 1558065"/>
              <a:gd name="connsiteX145" fmla="*/ 136770 w 297457"/>
              <a:gd name="connsiteY145" fmla="*/ 1346038 h 1558065"/>
              <a:gd name="connsiteX146" fmla="*/ 126293 w 297457"/>
              <a:gd name="connsiteY146" fmla="*/ 1340132 h 1558065"/>
              <a:gd name="connsiteX147" fmla="*/ 122292 w 297457"/>
              <a:gd name="connsiteY147" fmla="*/ 1318511 h 1558065"/>
              <a:gd name="connsiteX148" fmla="*/ 178115 w 297457"/>
              <a:gd name="connsiteY148" fmla="*/ 1300245 h 1558065"/>
              <a:gd name="connsiteX149" fmla="*/ 178080 w 297457"/>
              <a:gd name="connsiteY149" fmla="*/ 1300276 h 1558065"/>
              <a:gd name="connsiteX150" fmla="*/ 178109 w 297457"/>
              <a:gd name="connsiteY150" fmla="*/ 1300319 h 1558065"/>
              <a:gd name="connsiteX151" fmla="*/ 99908 w 297457"/>
              <a:gd name="connsiteY151" fmla="*/ 1292222 h 1558065"/>
              <a:gd name="connsiteX152" fmla="*/ 96384 w 297457"/>
              <a:gd name="connsiteY152" fmla="*/ 1306033 h 1558065"/>
              <a:gd name="connsiteX153" fmla="*/ 99908 w 297457"/>
              <a:gd name="connsiteY153" fmla="*/ 1292222 h 1558065"/>
              <a:gd name="connsiteX154" fmla="*/ 176085 w 297457"/>
              <a:gd name="connsiteY154" fmla="*/ 1292008 h 1558065"/>
              <a:gd name="connsiteX155" fmla="*/ 177668 w 297457"/>
              <a:gd name="connsiteY155" fmla="*/ 1299268 h 1558065"/>
              <a:gd name="connsiteX156" fmla="*/ 168393 w 297457"/>
              <a:gd name="connsiteY156" fmla="*/ 1293460 h 1558065"/>
              <a:gd name="connsiteX157" fmla="*/ 176085 w 297457"/>
              <a:gd name="connsiteY157" fmla="*/ 1292008 h 1558065"/>
              <a:gd name="connsiteX158" fmla="*/ 60284 w 297457"/>
              <a:gd name="connsiteY158" fmla="*/ 1284031 h 1558065"/>
              <a:gd name="connsiteX159" fmla="*/ 63999 w 297457"/>
              <a:gd name="connsiteY159" fmla="*/ 1288222 h 1558065"/>
              <a:gd name="connsiteX160" fmla="*/ 57903 w 297457"/>
              <a:gd name="connsiteY160" fmla="*/ 1290127 h 1558065"/>
              <a:gd name="connsiteX161" fmla="*/ 56665 w 297457"/>
              <a:gd name="connsiteY161" fmla="*/ 1286317 h 1558065"/>
              <a:gd name="connsiteX162" fmla="*/ 60284 w 297457"/>
              <a:gd name="connsiteY162" fmla="*/ 1284031 h 1558065"/>
              <a:gd name="connsiteX163" fmla="*/ 122958 w 297457"/>
              <a:gd name="connsiteY163" fmla="*/ 1262790 h 1558065"/>
              <a:gd name="connsiteX164" fmla="*/ 122292 w 297457"/>
              <a:gd name="connsiteY164" fmla="*/ 1264314 h 1558065"/>
              <a:gd name="connsiteX165" fmla="*/ 124292 w 297457"/>
              <a:gd name="connsiteY165" fmla="*/ 1265647 h 1558065"/>
              <a:gd name="connsiteX166" fmla="*/ 124959 w 297457"/>
              <a:gd name="connsiteY166" fmla="*/ 1264314 h 1558065"/>
              <a:gd name="connsiteX167" fmla="*/ 258309 w 297457"/>
              <a:gd name="connsiteY167" fmla="*/ 1261266 h 1558065"/>
              <a:gd name="connsiteX168" fmla="*/ 267834 w 297457"/>
              <a:gd name="connsiteY168" fmla="*/ 1266695 h 1558065"/>
              <a:gd name="connsiteX169" fmla="*/ 259643 w 297457"/>
              <a:gd name="connsiteY169" fmla="*/ 1297270 h 1558065"/>
              <a:gd name="connsiteX170" fmla="*/ 256785 w 297457"/>
              <a:gd name="connsiteY170" fmla="*/ 1296604 h 1558065"/>
              <a:gd name="connsiteX171" fmla="*/ 258309 w 297457"/>
              <a:gd name="connsiteY171" fmla="*/ 1261266 h 1558065"/>
              <a:gd name="connsiteX172" fmla="*/ 241450 w 297457"/>
              <a:gd name="connsiteY172" fmla="*/ 1250884 h 1558065"/>
              <a:gd name="connsiteX173" fmla="*/ 241545 w 297457"/>
              <a:gd name="connsiteY173" fmla="*/ 1254122 h 1558065"/>
              <a:gd name="connsiteX174" fmla="*/ 229258 w 297457"/>
              <a:gd name="connsiteY174" fmla="*/ 1262504 h 1558065"/>
              <a:gd name="connsiteX175" fmla="*/ 231925 w 297457"/>
              <a:gd name="connsiteY175" fmla="*/ 1253646 h 1558065"/>
              <a:gd name="connsiteX176" fmla="*/ 241450 w 297457"/>
              <a:gd name="connsiteY176" fmla="*/ 1250884 h 1558065"/>
              <a:gd name="connsiteX177" fmla="*/ 209541 w 297457"/>
              <a:gd name="connsiteY177" fmla="*/ 1241835 h 1558065"/>
              <a:gd name="connsiteX178" fmla="*/ 209348 w 297457"/>
              <a:gd name="connsiteY178" fmla="*/ 1242337 h 1558065"/>
              <a:gd name="connsiteX179" fmla="*/ 209542 w 297457"/>
              <a:gd name="connsiteY179" fmla="*/ 1242596 h 1558065"/>
              <a:gd name="connsiteX180" fmla="*/ 209161 w 297457"/>
              <a:gd name="connsiteY180" fmla="*/ 1243073 h 1558065"/>
              <a:gd name="connsiteX181" fmla="*/ 209235 w 297457"/>
              <a:gd name="connsiteY181" fmla="*/ 1242630 h 1558065"/>
              <a:gd name="connsiteX182" fmla="*/ 209064 w 297457"/>
              <a:gd name="connsiteY182" fmla="*/ 1243073 h 1558065"/>
              <a:gd name="connsiteX183" fmla="*/ 210588 w 297457"/>
              <a:gd name="connsiteY183" fmla="*/ 1276696 h 1558065"/>
              <a:gd name="connsiteX184" fmla="*/ 216208 w 297457"/>
              <a:gd name="connsiteY184" fmla="*/ 1289936 h 1558065"/>
              <a:gd name="connsiteX185" fmla="*/ 211351 w 297457"/>
              <a:gd name="connsiteY185" fmla="*/ 1318511 h 1558065"/>
              <a:gd name="connsiteX186" fmla="*/ 203826 w 297457"/>
              <a:gd name="connsiteY186" fmla="*/ 1301461 h 1558065"/>
              <a:gd name="connsiteX187" fmla="*/ 205064 w 297457"/>
              <a:gd name="connsiteY187" fmla="*/ 1282411 h 1558065"/>
              <a:gd name="connsiteX188" fmla="*/ 206017 w 297457"/>
              <a:gd name="connsiteY188" fmla="*/ 1262313 h 1558065"/>
              <a:gd name="connsiteX189" fmla="*/ 204743 w 297457"/>
              <a:gd name="connsiteY189" fmla="*/ 1250824 h 1558065"/>
              <a:gd name="connsiteX190" fmla="*/ 209288 w 297457"/>
              <a:gd name="connsiteY190" fmla="*/ 1242309 h 1558065"/>
              <a:gd name="connsiteX191" fmla="*/ 209295 w 297457"/>
              <a:gd name="connsiteY191" fmla="*/ 1242267 h 1558065"/>
              <a:gd name="connsiteX192" fmla="*/ 209304 w 297457"/>
              <a:gd name="connsiteY192" fmla="*/ 1242279 h 1558065"/>
              <a:gd name="connsiteX193" fmla="*/ 58284 w 297457"/>
              <a:gd name="connsiteY193" fmla="*/ 1241549 h 1558065"/>
              <a:gd name="connsiteX194" fmla="*/ 59237 w 297457"/>
              <a:gd name="connsiteY194" fmla="*/ 1242787 h 1558065"/>
              <a:gd name="connsiteX195" fmla="*/ 58379 w 297457"/>
              <a:gd name="connsiteY195" fmla="*/ 1245645 h 1558065"/>
              <a:gd name="connsiteX196" fmla="*/ 57236 w 297457"/>
              <a:gd name="connsiteY196" fmla="*/ 1242787 h 1558065"/>
              <a:gd name="connsiteX197" fmla="*/ 58284 w 297457"/>
              <a:gd name="connsiteY197" fmla="*/ 1241549 h 1558065"/>
              <a:gd name="connsiteX198" fmla="*/ 209732 w 297457"/>
              <a:gd name="connsiteY198" fmla="*/ 1239644 h 1558065"/>
              <a:gd name="connsiteX199" fmla="*/ 209295 w 297457"/>
              <a:gd name="connsiteY199" fmla="*/ 1242267 h 1558065"/>
              <a:gd name="connsiteX200" fmla="*/ 207827 w 297457"/>
              <a:gd name="connsiteY200" fmla="*/ 1240311 h 1558065"/>
              <a:gd name="connsiteX201" fmla="*/ 130865 w 297457"/>
              <a:gd name="connsiteY201" fmla="*/ 1237835 h 1558065"/>
              <a:gd name="connsiteX202" fmla="*/ 133151 w 297457"/>
              <a:gd name="connsiteY202" fmla="*/ 1244597 h 1558065"/>
              <a:gd name="connsiteX203" fmla="*/ 131246 w 297457"/>
              <a:gd name="connsiteY203" fmla="*/ 1245264 h 1558065"/>
              <a:gd name="connsiteX204" fmla="*/ 129817 w 297457"/>
              <a:gd name="connsiteY204" fmla="*/ 1239073 h 1558065"/>
              <a:gd name="connsiteX205" fmla="*/ 128384 w 297457"/>
              <a:gd name="connsiteY205" fmla="*/ 1232255 h 1558065"/>
              <a:gd name="connsiteX206" fmla="*/ 130864 w 297457"/>
              <a:gd name="connsiteY206" fmla="*/ 1237834 h 1558065"/>
              <a:gd name="connsiteX207" fmla="*/ 129816 w 297457"/>
              <a:gd name="connsiteY207" fmla="*/ 1239073 h 1558065"/>
              <a:gd name="connsiteX208" fmla="*/ 240783 w 297457"/>
              <a:gd name="connsiteY208" fmla="*/ 1231643 h 1558065"/>
              <a:gd name="connsiteX209" fmla="*/ 242879 w 297457"/>
              <a:gd name="connsiteY209" fmla="*/ 1233453 h 1558065"/>
              <a:gd name="connsiteX210" fmla="*/ 241069 w 297457"/>
              <a:gd name="connsiteY210" fmla="*/ 1238120 h 1558065"/>
              <a:gd name="connsiteX211" fmla="*/ 238116 w 297457"/>
              <a:gd name="connsiteY211" fmla="*/ 1236024 h 1558065"/>
              <a:gd name="connsiteX212" fmla="*/ 240783 w 297457"/>
              <a:gd name="connsiteY212" fmla="*/ 1231643 h 1558065"/>
              <a:gd name="connsiteX213" fmla="*/ 232687 w 297457"/>
              <a:gd name="connsiteY213" fmla="*/ 1230500 h 1558065"/>
              <a:gd name="connsiteX214" fmla="*/ 232115 w 297457"/>
              <a:gd name="connsiteY214" fmla="*/ 1241072 h 1558065"/>
              <a:gd name="connsiteX215" fmla="*/ 232687 w 297457"/>
              <a:gd name="connsiteY215" fmla="*/ 1230500 h 1558065"/>
              <a:gd name="connsiteX216" fmla="*/ 127816 w 297457"/>
              <a:gd name="connsiteY216" fmla="*/ 1229548 h 1558065"/>
              <a:gd name="connsiteX217" fmla="*/ 128384 w 297457"/>
              <a:gd name="connsiteY217" fmla="*/ 1232255 h 1558065"/>
              <a:gd name="connsiteX218" fmla="*/ 127435 w 297457"/>
              <a:gd name="connsiteY218" fmla="*/ 1230119 h 1558065"/>
              <a:gd name="connsiteX219" fmla="*/ 164583 w 297457"/>
              <a:gd name="connsiteY219" fmla="*/ 1223261 h 1558065"/>
              <a:gd name="connsiteX220" fmla="*/ 164583 w 297457"/>
              <a:gd name="connsiteY220" fmla="*/ 1228119 h 1558065"/>
              <a:gd name="connsiteX221" fmla="*/ 158868 w 297457"/>
              <a:gd name="connsiteY221" fmla="*/ 1226785 h 1558065"/>
              <a:gd name="connsiteX222" fmla="*/ 158964 w 297457"/>
              <a:gd name="connsiteY222" fmla="*/ 1223832 h 1558065"/>
              <a:gd name="connsiteX223" fmla="*/ 193730 w 297457"/>
              <a:gd name="connsiteY223" fmla="*/ 1219832 h 1558065"/>
              <a:gd name="connsiteX224" fmla="*/ 193730 w 297457"/>
              <a:gd name="connsiteY224" fmla="*/ 1220308 h 1558065"/>
              <a:gd name="connsiteX225" fmla="*/ 193730 w 297457"/>
              <a:gd name="connsiteY225" fmla="*/ 1220309 h 1558065"/>
              <a:gd name="connsiteX226" fmla="*/ 193599 w 297457"/>
              <a:gd name="connsiteY226" fmla="*/ 1220152 h 1558065"/>
              <a:gd name="connsiteX227" fmla="*/ 104099 w 297457"/>
              <a:gd name="connsiteY227" fmla="*/ 1219737 h 1558065"/>
              <a:gd name="connsiteX228" fmla="*/ 104099 w 297457"/>
              <a:gd name="connsiteY228" fmla="*/ 1256694 h 1558065"/>
              <a:gd name="connsiteX229" fmla="*/ 104385 w 297457"/>
              <a:gd name="connsiteY229" fmla="*/ 1219737 h 1558065"/>
              <a:gd name="connsiteX230" fmla="*/ 265334 w 297457"/>
              <a:gd name="connsiteY230" fmla="*/ 1219310 h 1558065"/>
              <a:gd name="connsiteX231" fmla="*/ 263929 w 297457"/>
              <a:gd name="connsiteY231" fmla="*/ 1222118 h 1558065"/>
              <a:gd name="connsiteX232" fmla="*/ 262786 w 297457"/>
              <a:gd name="connsiteY232" fmla="*/ 1219927 h 1558065"/>
              <a:gd name="connsiteX233" fmla="*/ 265643 w 297457"/>
              <a:gd name="connsiteY233" fmla="*/ 1218689 h 1558065"/>
              <a:gd name="connsiteX234" fmla="*/ 265644 w 297457"/>
              <a:gd name="connsiteY234" fmla="*/ 1218690 h 1558065"/>
              <a:gd name="connsiteX235" fmla="*/ 265644 w 297457"/>
              <a:gd name="connsiteY235" fmla="*/ 1218689 h 1558065"/>
              <a:gd name="connsiteX236" fmla="*/ 265645 w 297457"/>
              <a:gd name="connsiteY236" fmla="*/ 1218691 h 1558065"/>
              <a:gd name="connsiteX237" fmla="*/ 266093 w 297457"/>
              <a:gd name="connsiteY237" fmla="*/ 1219016 h 1558065"/>
              <a:gd name="connsiteX238" fmla="*/ 265929 w 297457"/>
              <a:gd name="connsiteY238" fmla="*/ 1219166 h 1558065"/>
              <a:gd name="connsiteX239" fmla="*/ 265928 w 297457"/>
              <a:gd name="connsiteY239" fmla="*/ 1219165 h 1558065"/>
              <a:gd name="connsiteX240" fmla="*/ 265334 w 297457"/>
              <a:gd name="connsiteY240" fmla="*/ 1219310 h 1558065"/>
              <a:gd name="connsiteX241" fmla="*/ 265644 w 297457"/>
              <a:gd name="connsiteY241" fmla="*/ 1218690 h 1558065"/>
              <a:gd name="connsiteX242" fmla="*/ 202017 w 297457"/>
              <a:gd name="connsiteY242" fmla="*/ 1218308 h 1558065"/>
              <a:gd name="connsiteX243" fmla="*/ 200302 w 297457"/>
              <a:gd name="connsiteY243" fmla="*/ 1237358 h 1558065"/>
              <a:gd name="connsiteX244" fmla="*/ 194206 w 297457"/>
              <a:gd name="connsiteY244" fmla="*/ 1220213 h 1558065"/>
              <a:gd name="connsiteX245" fmla="*/ 193730 w 297457"/>
              <a:gd name="connsiteY245" fmla="*/ 1220308 h 1558065"/>
              <a:gd name="connsiteX246" fmla="*/ 249832 w 297457"/>
              <a:gd name="connsiteY246" fmla="*/ 1217546 h 1558065"/>
              <a:gd name="connsiteX247" fmla="*/ 250784 w 297457"/>
              <a:gd name="connsiteY247" fmla="*/ 1220308 h 1558065"/>
              <a:gd name="connsiteX248" fmla="*/ 249832 w 297457"/>
              <a:gd name="connsiteY248" fmla="*/ 1221451 h 1558065"/>
              <a:gd name="connsiteX249" fmla="*/ 248974 w 297457"/>
              <a:gd name="connsiteY249" fmla="*/ 1218784 h 1558065"/>
              <a:gd name="connsiteX250" fmla="*/ 249832 w 297457"/>
              <a:gd name="connsiteY250" fmla="*/ 1217546 h 1558065"/>
              <a:gd name="connsiteX251" fmla="*/ 269263 w 297457"/>
              <a:gd name="connsiteY251" fmla="*/ 1216118 h 1558065"/>
              <a:gd name="connsiteX252" fmla="*/ 271930 w 297457"/>
              <a:gd name="connsiteY252" fmla="*/ 1223261 h 1558065"/>
              <a:gd name="connsiteX253" fmla="*/ 266093 w 297457"/>
              <a:gd name="connsiteY253" fmla="*/ 1219016 h 1558065"/>
              <a:gd name="connsiteX254" fmla="*/ 118386 w 297457"/>
              <a:gd name="connsiteY254" fmla="*/ 1212212 h 1558065"/>
              <a:gd name="connsiteX255" fmla="*/ 132769 w 297457"/>
              <a:gd name="connsiteY255" fmla="*/ 1216689 h 1558065"/>
              <a:gd name="connsiteX256" fmla="*/ 118386 w 297457"/>
              <a:gd name="connsiteY256" fmla="*/ 1212212 h 1558065"/>
              <a:gd name="connsiteX257" fmla="*/ 155630 w 297457"/>
              <a:gd name="connsiteY257" fmla="*/ 1210117 h 1558065"/>
              <a:gd name="connsiteX258" fmla="*/ 157249 w 297457"/>
              <a:gd name="connsiteY258" fmla="*/ 1212879 h 1558065"/>
              <a:gd name="connsiteX259" fmla="*/ 155535 w 297457"/>
              <a:gd name="connsiteY259" fmla="*/ 1215451 h 1558065"/>
              <a:gd name="connsiteX260" fmla="*/ 154011 w 297457"/>
              <a:gd name="connsiteY260" fmla="*/ 1212688 h 1558065"/>
              <a:gd name="connsiteX261" fmla="*/ 155630 w 297457"/>
              <a:gd name="connsiteY261" fmla="*/ 1210117 h 1558065"/>
              <a:gd name="connsiteX262" fmla="*/ 216781 w 297457"/>
              <a:gd name="connsiteY262" fmla="*/ 1205164 h 1558065"/>
              <a:gd name="connsiteX263" fmla="*/ 213161 w 297457"/>
              <a:gd name="connsiteY263" fmla="*/ 1220023 h 1558065"/>
              <a:gd name="connsiteX264" fmla="*/ 203731 w 297457"/>
              <a:gd name="connsiteY264" fmla="*/ 1217356 h 1558065"/>
              <a:gd name="connsiteX265" fmla="*/ 171822 w 297457"/>
              <a:gd name="connsiteY265" fmla="*/ 1202878 h 1558065"/>
              <a:gd name="connsiteX266" fmla="*/ 184491 w 297457"/>
              <a:gd name="connsiteY266" fmla="*/ 1209272 h 1558065"/>
              <a:gd name="connsiteX267" fmla="*/ 193599 w 297457"/>
              <a:gd name="connsiteY267" fmla="*/ 1220152 h 1558065"/>
              <a:gd name="connsiteX268" fmla="*/ 188170 w 297457"/>
              <a:gd name="connsiteY268" fmla="*/ 1233370 h 1558065"/>
              <a:gd name="connsiteX269" fmla="*/ 189253 w 297457"/>
              <a:gd name="connsiteY269" fmla="*/ 1248407 h 1558065"/>
              <a:gd name="connsiteX270" fmla="*/ 200302 w 297457"/>
              <a:gd name="connsiteY270" fmla="*/ 1255265 h 1558065"/>
              <a:gd name="connsiteX271" fmla="*/ 195063 w 297457"/>
              <a:gd name="connsiteY271" fmla="*/ 1264124 h 1558065"/>
              <a:gd name="connsiteX272" fmla="*/ 189739 w 297457"/>
              <a:gd name="connsiteY272" fmla="*/ 1283898 h 1558065"/>
              <a:gd name="connsiteX273" fmla="*/ 190110 w 297457"/>
              <a:gd name="connsiteY273" fmla="*/ 1284507 h 1558065"/>
              <a:gd name="connsiteX274" fmla="*/ 190110 w 297457"/>
              <a:gd name="connsiteY274" fmla="*/ 1288222 h 1558065"/>
              <a:gd name="connsiteX275" fmla="*/ 184205 w 297457"/>
              <a:gd name="connsiteY275" fmla="*/ 1350801 h 1558065"/>
              <a:gd name="connsiteX276" fmla="*/ 176490 w 297457"/>
              <a:gd name="connsiteY276" fmla="*/ 1365851 h 1558065"/>
              <a:gd name="connsiteX277" fmla="*/ 163345 w 297457"/>
              <a:gd name="connsiteY277" fmla="*/ 1380710 h 1558065"/>
              <a:gd name="connsiteX278" fmla="*/ 161821 w 297457"/>
              <a:gd name="connsiteY278" fmla="*/ 1358326 h 1558065"/>
              <a:gd name="connsiteX279" fmla="*/ 172680 w 297457"/>
              <a:gd name="connsiteY279" fmla="*/ 1359278 h 1558065"/>
              <a:gd name="connsiteX280" fmla="*/ 165726 w 297457"/>
              <a:gd name="connsiteY280" fmla="*/ 1342895 h 1558065"/>
              <a:gd name="connsiteX281" fmla="*/ 183062 w 297457"/>
              <a:gd name="connsiteY281" fmla="*/ 1338133 h 1558065"/>
              <a:gd name="connsiteX282" fmla="*/ 166869 w 297457"/>
              <a:gd name="connsiteY282" fmla="*/ 1324798 h 1558065"/>
              <a:gd name="connsiteX283" fmla="*/ 162012 w 297457"/>
              <a:gd name="connsiteY283" fmla="*/ 1305748 h 1558065"/>
              <a:gd name="connsiteX284" fmla="*/ 170203 w 297457"/>
              <a:gd name="connsiteY284" fmla="*/ 1314320 h 1558065"/>
              <a:gd name="connsiteX285" fmla="*/ 182871 w 297457"/>
              <a:gd name="connsiteY285" fmla="*/ 1323274 h 1558065"/>
              <a:gd name="connsiteX286" fmla="*/ 177987 w 297457"/>
              <a:gd name="connsiteY286" fmla="*/ 1300355 h 1558065"/>
              <a:gd name="connsiteX287" fmla="*/ 177918 w 297457"/>
              <a:gd name="connsiteY287" fmla="*/ 1300414 h 1558065"/>
              <a:gd name="connsiteX288" fmla="*/ 177668 w 297457"/>
              <a:gd name="connsiteY288" fmla="*/ 1299268 h 1558065"/>
              <a:gd name="connsiteX289" fmla="*/ 178171 w 297457"/>
              <a:gd name="connsiteY289" fmla="*/ 1299583 h 1558065"/>
              <a:gd name="connsiteX290" fmla="*/ 179240 w 297457"/>
              <a:gd name="connsiteY290" fmla="*/ 1286984 h 1558065"/>
              <a:gd name="connsiteX291" fmla="*/ 168584 w 297457"/>
              <a:gd name="connsiteY291" fmla="*/ 1275077 h 1558065"/>
              <a:gd name="connsiteX292" fmla="*/ 180871 w 297457"/>
              <a:gd name="connsiteY292" fmla="*/ 1271267 h 1558065"/>
              <a:gd name="connsiteX293" fmla="*/ 172680 w 297457"/>
              <a:gd name="connsiteY293" fmla="*/ 1258028 h 1558065"/>
              <a:gd name="connsiteX294" fmla="*/ 170489 w 297457"/>
              <a:gd name="connsiteY294" fmla="*/ 1241073 h 1558065"/>
              <a:gd name="connsiteX295" fmla="*/ 186967 w 297457"/>
              <a:gd name="connsiteY295" fmla="*/ 1247360 h 1558065"/>
              <a:gd name="connsiteX296" fmla="*/ 183729 w 297457"/>
              <a:gd name="connsiteY296" fmla="*/ 1221547 h 1558065"/>
              <a:gd name="connsiteX297" fmla="*/ 168775 w 297457"/>
              <a:gd name="connsiteY297" fmla="*/ 1229453 h 1558065"/>
              <a:gd name="connsiteX298" fmla="*/ 171822 w 297457"/>
              <a:gd name="connsiteY298" fmla="*/ 1202878 h 1558065"/>
              <a:gd name="connsiteX299" fmla="*/ 67905 w 297457"/>
              <a:gd name="connsiteY299" fmla="*/ 1198305 h 1558065"/>
              <a:gd name="connsiteX300" fmla="*/ 70953 w 297457"/>
              <a:gd name="connsiteY300" fmla="*/ 1201639 h 1558065"/>
              <a:gd name="connsiteX301" fmla="*/ 68095 w 297457"/>
              <a:gd name="connsiteY301" fmla="*/ 1203068 h 1558065"/>
              <a:gd name="connsiteX302" fmla="*/ 65809 w 297457"/>
              <a:gd name="connsiteY302" fmla="*/ 1199544 h 1558065"/>
              <a:gd name="connsiteX303" fmla="*/ 67905 w 297457"/>
              <a:gd name="connsiteY303" fmla="*/ 1198305 h 1558065"/>
              <a:gd name="connsiteX304" fmla="*/ 242402 w 297457"/>
              <a:gd name="connsiteY304" fmla="*/ 1198115 h 1558065"/>
              <a:gd name="connsiteX305" fmla="*/ 244498 w 297457"/>
              <a:gd name="connsiteY305" fmla="*/ 1204211 h 1558065"/>
              <a:gd name="connsiteX306" fmla="*/ 237830 w 297457"/>
              <a:gd name="connsiteY306" fmla="*/ 1207545 h 1558065"/>
              <a:gd name="connsiteX307" fmla="*/ 231734 w 297457"/>
              <a:gd name="connsiteY307" fmla="*/ 1211260 h 1558065"/>
              <a:gd name="connsiteX308" fmla="*/ 229734 w 297457"/>
              <a:gd name="connsiteY308" fmla="*/ 1208593 h 1558065"/>
              <a:gd name="connsiteX309" fmla="*/ 235164 w 297457"/>
              <a:gd name="connsiteY309" fmla="*/ 1199639 h 1558065"/>
              <a:gd name="connsiteX310" fmla="*/ 242402 w 297457"/>
              <a:gd name="connsiteY310" fmla="*/ 1198115 h 1558065"/>
              <a:gd name="connsiteX311" fmla="*/ 133531 w 297457"/>
              <a:gd name="connsiteY311" fmla="*/ 1196115 h 1558065"/>
              <a:gd name="connsiteX312" fmla="*/ 124578 w 297457"/>
              <a:gd name="connsiteY312" fmla="*/ 1199258 h 1558065"/>
              <a:gd name="connsiteX313" fmla="*/ 124959 w 297457"/>
              <a:gd name="connsiteY313" fmla="*/ 1199639 h 1558065"/>
              <a:gd name="connsiteX314" fmla="*/ 133531 w 297457"/>
              <a:gd name="connsiteY314" fmla="*/ 1196115 h 1558065"/>
              <a:gd name="connsiteX315" fmla="*/ 107242 w 297457"/>
              <a:gd name="connsiteY315" fmla="*/ 1191829 h 1558065"/>
              <a:gd name="connsiteX316" fmla="*/ 106290 w 297457"/>
              <a:gd name="connsiteY316" fmla="*/ 1193067 h 1558065"/>
              <a:gd name="connsiteX317" fmla="*/ 108385 w 297457"/>
              <a:gd name="connsiteY317" fmla="*/ 1195067 h 1558065"/>
              <a:gd name="connsiteX318" fmla="*/ 109052 w 297457"/>
              <a:gd name="connsiteY318" fmla="*/ 1193543 h 1558065"/>
              <a:gd name="connsiteX319" fmla="*/ 107242 w 297457"/>
              <a:gd name="connsiteY319" fmla="*/ 1191829 h 1558065"/>
              <a:gd name="connsiteX320" fmla="*/ 141533 w 297457"/>
              <a:gd name="connsiteY320" fmla="*/ 1179637 h 1558065"/>
              <a:gd name="connsiteX321" fmla="*/ 149725 w 297457"/>
              <a:gd name="connsiteY321" fmla="*/ 1189162 h 1558065"/>
              <a:gd name="connsiteX322" fmla="*/ 263167 w 297457"/>
              <a:gd name="connsiteY322" fmla="*/ 1176493 h 1558065"/>
              <a:gd name="connsiteX323" fmla="*/ 272692 w 297457"/>
              <a:gd name="connsiteY323" fmla="*/ 1192304 h 1558065"/>
              <a:gd name="connsiteX324" fmla="*/ 261929 w 297457"/>
              <a:gd name="connsiteY324" fmla="*/ 1208973 h 1558065"/>
              <a:gd name="connsiteX325" fmla="*/ 257642 w 297457"/>
              <a:gd name="connsiteY325" fmla="*/ 1178303 h 1558065"/>
              <a:gd name="connsiteX326" fmla="*/ 47807 w 297457"/>
              <a:gd name="connsiteY326" fmla="*/ 1161349 h 1558065"/>
              <a:gd name="connsiteX327" fmla="*/ 49998 w 297457"/>
              <a:gd name="connsiteY327" fmla="*/ 1161825 h 1558065"/>
              <a:gd name="connsiteX328" fmla="*/ 48759 w 297457"/>
              <a:gd name="connsiteY328" fmla="*/ 1164778 h 1558065"/>
              <a:gd name="connsiteX329" fmla="*/ 47140 w 297457"/>
              <a:gd name="connsiteY329" fmla="*/ 1162682 h 1558065"/>
              <a:gd name="connsiteX330" fmla="*/ 47807 w 297457"/>
              <a:gd name="connsiteY330" fmla="*/ 1161349 h 1558065"/>
              <a:gd name="connsiteX331" fmla="*/ 56570 w 297457"/>
              <a:gd name="connsiteY331" fmla="*/ 1143918 h 1558065"/>
              <a:gd name="connsiteX332" fmla="*/ 72667 w 297457"/>
              <a:gd name="connsiteY332" fmla="*/ 1164492 h 1558065"/>
              <a:gd name="connsiteX333" fmla="*/ 72001 w 297457"/>
              <a:gd name="connsiteY333" fmla="*/ 1168492 h 1558065"/>
              <a:gd name="connsiteX334" fmla="*/ 61047 w 297457"/>
              <a:gd name="connsiteY334" fmla="*/ 1178017 h 1558065"/>
              <a:gd name="connsiteX335" fmla="*/ 56570 w 297457"/>
              <a:gd name="connsiteY335" fmla="*/ 1143918 h 1558065"/>
              <a:gd name="connsiteX336" fmla="*/ 110862 w 297457"/>
              <a:gd name="connsiteY336" fmla="*/ 1143346 h 1558065"/>
              <a:gd name="connsiteX337" fmla="*/ 110862 w 297457"/>
              <a:gd name="connsiteY337" fmla="*/ 1144870 h 1558065"/>
              <a:gd name="connsiteX338" fmla="*/ 111719 w 297457"/>
              <a:gd name="connsiteY338" fmla="*/ 1145442 h 1558065"/>
              <a:gd name="connsiteX339" fmla="*/ 111719 w 297457"/>
              <a:gd name="connsiteY339" fmla="*/ 1143823 h 1558065"/>
              <a:gd name="connsiteX340" fmla="*/ 110862 w 297457"/>
              <a:gd name="connsiteY340" fmla="*/ 1143346 h 1558065"/>
              <a:gd name="connsiteX341" fmla="*/ 270882 w 297457"/>
              <a:gd name="connsiteY341" fmla="*/ 1138012 h 1558065"/>
              <a:gd name="connsiteX342" fmla="*/ 273644 w 297457"/>
              <a:gd name="connsiteY342" fmla="*/ 1139536 h 1558065"/>
              <a:gd name="connsiteX343" fmla="*/ 271168 w 297457"/>
              <a:gd name="connsiteY343" fmla="*/ 1170397 h 1558065"/>
              <a:gd name="connsiteX344" fmla="*/ 263929 w 297457"/>
              <a:gd name="connsiteY344" fmla="*/ 1170397 h 1558065"/>
              <a:gd name="connsiteX345" fmla="*/ 240878 w 297457"/>
              <a:gd name="connsiteY345" fmla="*/ 1156109 h 1558065"/>
              <a:gd name="connsiteX346" fmla="*/ 259356 w 297457"/>
              <a:gd name="connsiteY346" fmla="*/ 1152585 h 1558065"/>
              <a:gd name="connsiteX347" fmla="*/ 270882 w 297457"/>
              <a:gd name="connsiteY347" fmla="*/ 1138012 h 1558065"/>
              <a:gd name="connsiteX348" fmla="*/ 210684 w 297457"/>
              <a:gd name="connsiteY348" fmla="*/ 1107342 h 1558065"/>
              <a:gd name="connsiteX349" fmla="*/ 199635 w 297457"/>
              <a:gd name="connsiteY349" fmla="*/ 1109628 h 1558065"/>
              <a:gd name="connsiteX350" fmla="*/ 200111 w 297457"/>
              <a:gd name="connsiteY350" fmla="*/ 1116105 h 1558065"/>
              <a:gd name="connsiteX351" fmla="*/ 210684 w 297457"/>
              <a:gd name="connsiteY351" fmla="*/ 1107342 h 1558065"/>
              <a:gd name="connsiteX352" fmla="*/ 48187 w 297457"/>
              <a:gd name="connsiteY352" fmla="*/ 1095055 h 1558065"/>
              <a:gd name="connsiteX353" fmla="*/ 49521 w 297457"/>
              <a:gd name="connsiteY353" fmla="*/ 1098102 h 1558065"/>
              <a:gd name="connsiteX354" fmla="*/ 47235 w 297457"/>
              <a:gd name="connsiteY354" fmla="*/ 1098769 h 1558065"/>
              <a:gd name="connsiteX355" fmla="*/ 45997 w 297457"/>
              <a:gd name="connsiteY355" fmla="*/ 1095721 h 1558065"/>
              <a:gd name="connsiteX356" fmla="*/ 48187 w 297457"/>
              <a:gd name="connsiteY356" fmla="*/ 1095055 h 1558065"/>
              <a:gd name="connsiteX357" fmla="*/ 254880 w 297457"/>
              <a:gd name="connsiteY357" fmla="*/ 1094198 h 1558065"/>
              <a:gd name="connsiteX358" fmla="*/ 255642 w 297457"/>
              <a:gd name="connsiteY358" fmla="*/ 1097341 h 1558065"/>
              <a:gd name="connsiteX359" fmla="*/ 249737 w 297457"/>
              <a:gd name="connsiteY359" fmla="*/ 1100484 h 1558065"/>
              <a:gd name="connsiteX360" fmla="*/ 248784 w 297457"/>
              <a:gd name="connsiteY360" fmla="*/ 1097055 h 1558065"/>
              <a:gd name="connsiteX361" fmla="*/ 77430 w 297457"/>
              <a:gd name="connsiteY361" fmla="*/ 1088959 h 1558065"/>
              <a:gd name="connsiteX362" fmla="*/ 68381 w 297457"/>
              <a:gd name="connsiteY362" fmla="*/ 1109533 h 1558065"/>
              <a:gd name="connsiteX363" fmla="*/ 77430 w 297457"/>
              <a:gd name="connsiteY363" fmla="*/ 1088959 h 1558065"/>
              <a:gd name="connsiteX364" fmla="*/ 213256 w 297457"/>
              <a:gd name="connsiteY364" fmla="*/ 1086387 h 1558065"/>
              <a:gd name="connsiteX365" fmla="*/ 224782 w 297457"/>
              <a:gd name="connsiteY365" fmla="*/ 1101055 h 1558065"/>
              <a:gd name="connsiteX366" fmla="*/ 262024 w 297457"/>
              <a:gd name="connsiteY366" fmla="*/ 1084673 h 1558065"/>
              <a:gd name="connsiteX367" fmla="*/ 272978 w 297457"/>
              <a:gd name="connsiteY367" fmla="*/ 1091054 h 1558065"/>
              <a:gd name="connsiteX368" fmla="*/ 262596 w 297457"/>
              <a:gd name="connsiteY368" fmla="*/ 1098674 h 1558065"/>
              <a:gd name="connsiteX369" fmla="*/ 262024 w 297457"/>
              <a:gd name="connsiteY369" fmla="*/ 1084673 h 1558065"/>
              <a:gd name="connsiteX370" fmla="*/ 153689 w 297457"/>
              <a:gd name="connsiteY370" fmla="*/ 1075779 h 1558065"/>
              <a:gd name="connsiteX371" fmla="*/ 149247 w 297457"/>
              <a:gd name="connsiteY371" fmla="*/ 1079243 h 1558065"/>
              <a:gd name="connsiteX372" fmla="*/ 150486 w 297457"/>
              <a:gd name="connsiteY372" fmla="*/ 1106580 h 1558065"/>
              <a:gd name="connsiteX373" fmla="*/ 143628 w 297457"/>
              <a:gd name="connsiteY373" fmla="*/ 1129344 h 1558065"/>
              <a:gd name="connsiteX374" fmla="*/ 131626 w 297457"/>
              <a:gd name="connsiteY374" fmla="*/ 1120486 h 1558065"/>
              <a:gd name="connsiteX375" fmla="*/ 129245 w 297457"/>
              <a:gd name="connsiteY375" fmla="*/ 1124677 h 1558065"/>
              <a:gd name="connsiteX376" fmla="*/ 154867 w 297457"/>
              <a:gd name="connsiteY376" fmla="*/ 1148490 h 1558065"/>
              <a:gd name="connsiteX377" fmla="*/ 155915 w 297457"/>
              <a:gd name="connsiteY377" fmla="*/ 1102960 h 1558065"/>
              <a:gd name="connsiteX378" fmla="*/ 160773 w 297457"/>
              <a:gd name="connsiteY378" fmla="*/ 1079243 h 1558065"/>
              <a:gd name="connsiteX379" fmla="*/ 153689 w 297457"/>
              <a:gd name="connsiteY379" fmla="*/ 1075779 h 1558065"/>
              <a:gd name="connsiteX380" fmla="*/ 184490 w 297457"/>
              <a:gd name="connsiteY380" fmla="*/ 1071051 h 1558065"/>
              <a:gd name="connsiteX381" fmla="*/ 183823 w 297457"/>
              <a:gd name="connsiteY381" fmla="*/ 1072290 h 1558065"/>
              <a:gd name="connsiteX382" fmla="*/ 184490 w 297457"/>
              <a:gd name="connsiteY382" fmla="*/ 1073814 h 1558065"/>
              <a:gd name="connsiteX383" fmla="*/ 185252 w 297457"/>
              <a:gd name="connsiteY383" fmla="*/ 1072385 h 1558065"/>
              <a:gd name="connsiteX384" fmla="*/ 184490 w 297457"/>
              <a:gd name="connsiteY384" fmla="*/ 1071051 h 1558065"/>
              <a:gd name="connsiteX385" fmla="*/ 50379 w 297457"/>
              <a:gd name="connsiteY385" fmla="*/ 1054954 h 1558065"/>
              <a:gd name="connsiteX386" fmla="*/ 55522 w 297457"/>
              <a:gd name="connsiteY386" fmla="*/ 1058573 h 1558065"/>
              <a:gd name="connsiteX387" fmla="*/ 51426 w 297457"/>
              <a:gd name="connsiteY387" fmla="*/ 1064288 h 1558065"/>
              <a:gd name="connsiteX388" fmla="*/ 47140 w 297457"/>
              <a:gd name="connsiteY388" fmla="*/ 1061526 h 1558065"/>
              <a:gd name="connsiteX389" fmla="*/ 50379 w 297457"/>
              <a:gd name="connsiteY389" fmla="*/ 1054954 h 1558065"/>
              <a:gd name="connsiteX390" fmla="*/ 147152 w 297457"/>
              <a:gd name="connsiteY390" fmla="*/ 1045524 h 1558065"/>
              <a:gd name="connsiteX391" fmla="*/ 155915 w 297457"/>
              <a:gd name="connsiteY391" fmla="*/ 1065622 h 1558065"/>
              <a:gd name="connsiteX392" fmla="*/ 147152 w 297457"/>
              <a:gd name="connsiteY392" fmla="*/ 1045524 h 1558065"/>
              <a:gd name="connsiteX393" fmla="*/ 209922 w 297457"/>
              <a:gd name="connsiteY393" fmla="*/ 1043905 h 1558065"/>
              <a:gd name="connsiteX394" fmla="*/ 208874 w 297457"/>
              <a:gd name="connsiteY394" fmla="*/ 1047048 h 1558065"/>
              <a:gd name="connsiteX395" fmla="*/ 211731 w 297457"/>
              <a:gd name="connsiteY395" fmla="*/ 1049811 h 1558065"/>
              <a:gd name="connsiteX396" fmla="*/ 212970 w 297457"/>
              <a:gd name="connsiteY396" fmla="*/ 1046096 h 1558065"/>
              <a:gd name="connsiteX397" fmla="*/ 267263 w 297457"/>
              <a:gd name="connsiteY397" fmla="*/ 1029237 h 1558065"/>
              <a:gd name="connsiteX398" fmla="*/ 269263 w 297457"/>
              <a:gd name="connsiteY398" fmla="*/ 1068480 h 1558065"/>
              <a:gd name="connsiteX399" fmla="*/ 258881 w 297457"/>
              <a:gd name="connsiteY399" fmla="*/ 1060479 h 1558065"/>
              <a:gd name="connsiteX400" fmla="*/ 241260 w 297457"/>
              <a:gd name="connsiteY400" fmla="*/ 1097055 h 1558065"/>
              <a:gd name="connsiteX401" fmla="*/ 236021 w 297457"/>
              <a:gd name="connsiteY401" fmla="*/ 1075814 h 1558065"/>
              <a:gd name="connsiteX402" fmla="*/ 233830 w 297457"/>
              <a:gd name="connsiteY402" fmla="*/ 1050668 h 1558065"/>
              <a:gd name="connsiteX403" fmla="*/ 263834 w 297457"/>
              <a:gd name="connsiteY403" fmla="*/ 1055811 h 1558065"/>
              <a:gd name="connsiteX404" fmla="*/ 267263 w 297457"/>
              <a:gd name="connsiteY404" fmla="*/ 1029237 h 1558065"/>
              <a:gd name="connsiteX405" fmla="*/ 224971 w 297457"/>
              <a:gd name="connsiteY405" fmla="*/ 1028856 h 1558065"/>
              <a:gd name="connsiteX406" fmla="*/ 222971 w 297457"/>
              <a:gd name="connsiteY406" fmla="*/ 1030856 h 1558065"/>
              <a:gd name="connsiteX407" fmla="*/ 224114 w 297457"/>
              <a:gd name="connsiteY407" fmla="*/ 1033428 h 1558065"/>
              <a:gd name="connsiteX408" fmla="*/ 226400 w 297457"/>
              <a:gd name="connsiteY408" fmla="*/ 1032571 h 1558065"/>
              <a:gd name="connsiteX409" fmla="*/ 202206 w 297457"/>
              <a:gd name="connsiteY409" fmla="*/ 1025998 h 1558065"/>
              <a:gd name="connsiteX410" fmla="*/ 198873 w 297457"/>
              <a:gd name="connsiteY410" fmla="*/ 1028284 h 1558065"/>
              <a:gd name="connsiteX411" fmla="*/ 200111 w 297457"/>
              <a:gd name="connsiteY411" fmla="*/ 1032094 h 1558065"/>
              <a:gd name="connsiteX412" fmla="*/ 203159 w 297457"/>
              <a:gd name="connsiteY412" fmla="*/ 1028951 h 1558065"/>
              <a:gd name="connsiteX413" fmla="*/ 202206 w 297457"/>
              <a:gd name="connsiteY413" fmla="*/ 1025998 h 1558065"/>
              <a:gd name="connsiteX414" fmla="*/ 32376 w 297457"/>
              <a:gd name="connsiteY414" fmla="*/ 1023522 h 1558065"/>
              <a:gd name="connsiteX415" fmla="*/ 40663 w 297457"/>
              <a:gd name="connsiteY415" fmla="*/ 1026189 h 1558065"/>
              <a:gd name="connsiteX416" fmla="*/ 39234 w 297457"/>
              <a:gd name="connsiteY416" fmla="*/ 1032666 h 1558065"/>
              <a:gd name="connsiteX417" fmla="*/ 31138 w 297457"/>
              <a:gd name="connsiteY417" fmla="*/ 1030380 h 1558065"/>
              <a:gd name="connsiteX418" fmla="*/ 32376 w 297457"/>
              <a:gd name="connsiteY418" fmla="*/ 1023522 h 1558065"/>
              <a:gd name="connsiteX419" fmla="*/ 63903 w 297457"/>
              <a:gd name="connsiteY419" fmla="*/ 1018664 h 1558065"/>
              <a:gd name="connsiteX420" fmla="*/ 79390 w 297457"/>
              <a:gd name="connsiteY420" fmla="*/ 1035791 h 1558065"/>
              <a:gd name="connsiteX421" fmla="*/ 79810 w 297457"/>
              <a:gd name="connsiteY421" fmla="*/ 1036571 h 1558065"/>
              <a:gd name="connsiteX422" fmla="*/ 80096 w 297457"/>
              <a:gd name="connsiteY422" fmla="*/ 1036571 h 1558065"/>
              <a:gd name="connsiteX423" fmla="*/ 79390 w 297457"/>
              <a:gd name="connsiteY423" fmla="*/ 1035791 h 1558065"/>
              <a:gd name="connsiteX424" fmla="*/ 73786 w 297457"/>
              <a:gd name="connsiteY424" fmla="*/ 1025368 h 1558065"/>
              <a:gd name="connsiteX425" fmla="*/ 63903 w 297457"/>
              <a:gd name="connsiteY425" fmla="*/ 1018664 h 1558065"/>
              <a:gd name="connsiteX426" fmla="*/ 210969 w 297457"/>
              <a:gd name="connsiteY426" fmla="*/ 1000852 h 1558065"/>
              <a:gd name="connsiteX427" fmla="*/ 204397 w 297457"/>
              <a:gd name="connsiteY427" fmla="*/ 1016949 h 1558065"/>
              <a:gd name="connsiteX428" fmla="*/ 219066 w 297457"/>
              <a:gd name="connsiteY428" fmla="*/ 1012663 h 1558065"/>
              <a:gd name="connsiteX429" fmla="*/ 274983 w 297457"/>
              <a:gd name="connsiteY429" fmla="*/ 995960 h 1558065"/>
              <a:gd name="connsiteX430" fmla="*/ 272215 w 297457"/>
              <a:gd name="connsiteY430" fmla="*/ 1018378 h 1558065"/>
              <a:gd name="connsiteX431" fmla="*/ 259547 w 297457"/>
              <a:gd name="connsiteY431" fmla="*/ 1016568 h 1558065"/>
              <a:gd name="connsiteX432" fmla="*/ 259547 w 297457"/>
              <a:gd name="connsiteY432" fmla="*/ 1013044 h 1558065"/>
              <a:gd name="connsiteX433" fmla="*/ 266286 w 297457"/>
              <a:gd name="connsiteY433" fmla="*/ 1002365 h 1558065"/>
              <a:gd name="connsiteX434" fmla="*/ 35710 w 297457"/>
              <a:gd name="connsiteY434" fmla="*/ 986946 h 1558065"/>
              <a:gd name="connsiteX435" fmla="*/ 45044 w 297457"/>
              <a:gd name="connsiteY435" fmla="*/ 999042 h 1558065"/>
              <a:gd name="connsiteX436" fmla="*/ 32471 w 297457"/>
              <a:gd name="connsiteY436" fmla="*/ 991898 h 1558065"/>
              <a:gd name="connsiteX437" fmla="*/ 35710 w 297457"/>
              <a:gd name="connsiteY437" fmla="*/ 986946 h 1558065"/>
              <a:gd name="connsiteX438" fmla="*/ 44701 w 297457"/>
              <a:gd name="connsiteY438" fmla="*/ 974643 h 1558065"/>
              <a:gd name="connsiteX439" fmla="*/ 44795 w 297457"/>
              <a:gd name="connsiteY439" fmla="*/ 974867 h 1558065"/>
              <a:gd name="connsiteX440" fmla="*/ 44377 w 297457"/>
              <a:gd name="connsiteY440" fmla="*/ 974658 h 1558065"/>
              <a:gd name="connsiteX441" fmla="*/ 44663 w 297457"/>
              <a:gd name="connsiteY441" fmla="*/ 974658 h 1558065"/>
              <a:gd name="connsiteX442" fmla="*/ 256499 w 297457"/>
              <a:gd name="connsiteY442" fmla="*/ 956180 h 1558065"/>
              <a:gd name="connsiteX443" fmla="*/ 258309 w 297457"/>
              <a:gd name="connsiteY443" fmla="*/ 956180 h 1558065"/>
              <a:gd name="connsiteX444" fmla="*/ 258309 w 297457"/>
              <a:gd name="connsiteY444" fmla="*/ 965705 h 1558065"/>
              <a:gd name="connsiteX445" fmla="*/ 256499 w 297457"/>
              <a:gd name="connsiteY445" fmla="*/ 965705 h 1558065"/>
              <a:gd name="connsiteX446" fmla="*/ 256499 w 297457"/>
              <a:gd name="connsiteY446" fmla="*/ 956180 h 1558065"/>
              <a:gd name="connsiteX447" fmla="*/ 214113 w 297457"/>
              <a:gd name="connsiteY447" fmla="*/ 955323 h 1558065"/>
              <a:gd name="connsiteX448" fmla="*/ 210684 w 297457"/>
              <a:gd name="connsiteY448" fmla="*/ 956847 h 1558065"/>
              <a:gd name="connsiteX449" fmla="*/ 212017 w 297457"/>
              <a:gd name="connsiteY449" fmla="*/ 960466 h 1558065"/>
              <a:gd name="connsiteX450" fmla="*/ 215065 w 297457"/>
              <a:gd name="connsiteY450" fmla="*/ 957990 h 1558065"/>
              <a:gd name="connsiteX451" fmla="*/ 214113 w 297457"/>
              <a:gd name="connsiteY451" fmla="*/ 955323 h 1558065"/>
              <a:gd name="connsiteX452" fmla="*/ 268977 w 297457"/>
              <a:gd name="connsiteY452" fmla="*/ 937892 h 1558065"/>
              <a:gd name="connsiteX453" fmla="*/ 280217 w 297457"/>
              <a:gd name="connsiteY453" fmla="*/ 940559 h 1558065"/>
              <a:gd name="connsiteX454" fmla="*/ 280217 w 297457"/>
              <a:gd name="connsiteY454" fmla="*/ 953227 h 1558065"/>
              <a:gd name="connsiteX455" fmla="*/ 278217 w 297457"/>
              <a:gd name="connsiteY455" fmla="*/ 987041 h 1558065"/>
              <a:gd name="connsiteX456" fmla="*/ 275264 w 297457"/>
              <a:gd name="connsiteY456" fmla="*/ 995232 h 1558065"/>
              <a:gd name="connsiteX457" fmla="*/ 275391 w 297457"/>
              <a:gd name="connsiteY457" fmla="*/ 995550 h 1558065"/>
              <a:gd name="connsiteX458" fmla="*/ 275454 w 297457"/>
              <a:gd name="connsiteY458" fmla="*/ 995613 h 1558065"/>
              <a:gd name="connsiteX459" fmla="*/ 275425 w 297457"/>
              <a:gd name="connsiteY459" fmla="*/ 995635 h 1558065"/>
              <a:gd name="connsiteX460" fmla="*/ 275454 w 297457"/>
              <a:gd name="connsiteY460" fmla="*/ 995708 h 1558065"/>
              <a:gd name="connsiteX461" fmla="*/ 275419 w 297457"/>
              <a:gd name="connsiteY461" fmla="*/ 995639 h 1558065"/>
              <a:gd name="connsiteX462" fmla="*/ 274983 w 297457"/>
              <a:gd name="connsiteY462" fmla="*/ 995960 h 1558065"/>
              <a:gd name="connsiteX463" fmla="*/ 275073 w 297457"/>
              <a:gd name="connsiteY463" fmla="*/ 995232 h 1558065"/>
              <a:gd name="connsiteX464" fmla="*/ 275357 w 297457"/>
              <a:gd name="connsiteY464" fmla="*/ 995516 h 1558065"/>
              <a:gd name="connsiteX465" fmla="*/ 271109 w 297457"/>
              <a:gd name="connsiteY465" fmla="*/ 987112 h 1558065"/>
              <a:gd name="connsiteX466" fmla="*/ 263548 w 297457"/>
              <a:gd name="connsiteY466" fmla="*/ 984088 h 1558065"/>
              <a:gd name="connsiteX467" fmla="*/ 261834 w 297457"/>
              <a:gd name="connsiteY467" fmla="*/ 997518 h 1558065"/>
              <a:gd name="connsiteX468" fmla="*/ 258119 w 297457"/>
              <a:gd name="connsiteY468" fmla="*/ 980087 h 1558065"/>
              <a:gd name="connsiteX469" fmla="*/ 268215 w 297457"/>
              <a:gd name="connsiteY469" fmla="*/ 945131 h 1558065"/>
              <a:gd name="connsiteX470" fmla="*/ 268977 w 297457"/>
              <a:gd name="connsiteY470" fmla="*/ 937892 h 1558065"/>
              <a:gd name="connsiteX471" fmla="*/ 205254 w 297457"/>
              <a:gd name="connsiteY471" fmla="*/ 920652 h 1558065"/>
              <a:gd name="connsiteX472" fmla="*/ 213351 w 297457"/>
              <a:gd name="connsiteY472" fmla="*/ 936273 h 1558065"/>
              <a:gd name="connsiteX473" fmla="*/ 213541 w 297457"/>
              <a:gd name="connsiteY473" fmla="*/ 935892 h 1558065"/>
              <a:gd name="connsiteX474" fmla="*/ 205254 w 297457"/>
              <a:gd name="connsiteY474" fmla="*/ 920652 h 1558065"/>
              <a:gd name="connsiteX475" fmla="*/ 215160 w 297457"/>
              <a:gd name="connsiteY475" fmla="*/ 920556 h 1558065"/>
              <a:gd name="connsiteX476" fmla="*/ 213732 w 297457"/>
              <a:gd name="connsiteY476" fmla="*/ 922557 h 1558065"/>
              <a:gd name="connsiteX477" fmla="*/ 214875 w 297457"/>
              <a:gd name="connsiteY477" fmla="*/ 925033 h 1558065"/>
              <a:gd name="connsiteX478" fmla="*/ 215160 w 297457"/>
              <a:gd name="connsiteY478" fmla="*/ 925033 h 1558065"/>
              <a:gd name="connsiteX479" fmla="*/ 216018 w 297457"/>
              <a:gd name="connsiteY479" fmla="*/ 921795 h 1558065"/>
              <a:gd name="connsiteX480" fmla="*/ 215160 w 297457"/>
              <a:gd name="connsiteY480" fmla="*/ 920556 h 1558065"/>
              <a:gd name="connsiteX481" fmla="*/ 268215 w 297457"/>
              <a:gd name="connsiteY481" fmla="*/ 913889 h 1558065"/>
              <a:gd name="connsiteX482" fmla="*/ 272692 w 297457"/>
              <a:gd name="connsiteY482" fmla="*/ 919128 h 1558065"/>
              <a:gd name="connsiteX483" fmla="*/ 267262 w 297457"/>
              <a:gd name="connsiteY483" fmla="*/ 923319 h 1558065"/>
              <a:gd name="connsiteX484" fmla="*/ 265357 w 297457"/>
              <a:gd name="connsiteY484" fmla="*/ 917128 h 1558065"/>
              <a:gd name="connsiteX485" fmla="*/ 268215 w 297457"/>
              <a:gd name="connsiteY485" fmla="*/ 913889 h 1558065"/>
              <a:gd name="connsiteX486" fmla="*/ 10659 w 297457"/>
              <a:gd name="connsiteY486" fmla="*/ 905412 h 1558065"/>
              <a:gd name="connsiteX487" fmla="*/ 12374 w 297457"/>
              <a:gd name="connsiteY487" fmla="*/ 910174 h 1558065"/>
              <a:gd name="connsiteX488" fmla="*/ 11326 w 297457"/>
              <a:gd name="connsiteY488" fmla="*/ 908841 h 1558065"/>
              <a:gd name="connsiteX489" fmla="*/ 10659 w 297457"/>
              <a:gd name="connsiteY489" fmla="*/ 905507 h 1558065"/>
              <a:gd name="connsiteX490" fmla="*/ 260214 w 297457"/>
              <a:gd name="connsiteY490" fmla="*/ 893792 h 1558065"/>
              <a:gd name="connsiteX491" fmla="*/ 276121 w 297457"/>
              <a:gd name="connsiteY491" fmla="*/ 893792 h 1558065"/>
              <a:gd name="connsiteX492" fmla="*/ 276597 w 297457"/>
              <a:gd name="connsiteY492" fmla="*/ 904650 h 1558065"/>
              <a:gd name="connsiteX493" fmla="*/ 260214 w 297457"/>
              <a:gd name="connsiteY493" fmla="*/ 902364 h 1558065"/>
              <a:gd name="connsiteX494" fmla="*/ 234020 w 297457"/>
              <a:gd name="connsiteY494" fmla="*/ 890076 h 1558065"/>
              <a:gd name="connsiteX495" fmla="*/ 232972 w 297457"/>
              <a:gd name="connsiteY495" fmla="*/ 892934 h 1558065"/>
              <a:gd name="connsiteX496" fmla="*/ 236306 w 297457"/>
              <a:gd name="connsiteY496" fmla="*/ 897601 h 1558065"/>
              <a:gd name="connsiteX497" fmla="*/ 239259 w 297457"/>
              <a:gd name="connsiteY497" fmla="*/ 892839 h 1558065"/>
              <a:gd name="connsiteX498" fmla="*/ 234020 w 297457"/>
              <a:gd name="connsiteY498" fmla="*/ 890076 h 1558065"/>
              <a:gd name="connsiteX499" fmla="*/ 12183 w 297457"/>
              <a:gd name="connsiteY499" fmla="*/ 850738 h 1558065"/>
              <a:gd name="connsiteX500" fmla="*/ 15231 w 297457"/>
              <a:gd name="connsiteY500" fmla="*/ 853405 h 1558065"/>
              <a:gd name="connsiteX501" fmla="*/ 15231 w 297457"/>
              <a:gd name="connsiteY501" fmla="*/ 856643 h 1558065"/>
              <a:gd name="connsiteX502" fmla="*/ 13040 w 297457"/>
              <a:gd name="connsiteY502" fmla="*/ 857024 h 1558065"/>
              <a:gd name="connsiteX503" fmla="*/ 263833 w 297457"/>
              <a:gd name="connsiteY503" fmla="*/ 821115 h 1558065"/>
              <a:gd name="connsiteX504" fmla="*/ 254308 w 297457"/>
              <a:gd name="connsiteY504" fmla="*/ 831879 h 1558065"/>
              <a:gd name="connsiteX505" fmla="*/ 256880 w 297457"/>
              <a:gd name="connsiteY505" fmla="*/ 856644 h 1558065"/>
              <a:gd name="connsiteX506" fmla="*/ 245926 w 297457"/>
              <a:gd name="connsiteY506" fmla="*/ 865883 h 1558065"/>
              <a:gd name="connsiteX507" fmla="*/ 261547 w 297457"/>
              <a:gd name="connsiteY507" fmla="*/ 865883 h 1558065"/>
              <a:gd name="connsiteX508" fmla="*/ 263833 w 297457"/>
              <a:gd name="connsiteY508" fmla="*/ 821115 h 1558065"/>
              <a:gd name="connsiteX509" fmla="*/ 15136 w 297457"/>
              <a:gd name="connsiteY509" fmla="*/ 815305 h 1558065"/>
              <a:gd name="connsiteX510" fmla="*/ 13993 w 297457"/>
              <a:gd name="connsiteY510" fmla="*/ 823306 h 1558065"/>
              <a:gd name="connsiteX511" fmla="*/ 12278 w 297457"/>
              <a:gd name="connsiteY511" fmla="*/ 818448 h 1558065"/>
              <a:gd name="connsiteX512" fmla="*/ 15136 w 297457"/>
              <a:gd name="connsiteY512" fmla="*/ 815305 h 1558065"/>
              <a:gd name="connsiteX513" fmla="*/ 258785 w 297457"/>
              <a:gd name="connsiteY513" fmla="*/ 802447 h 1558065"/>
              <a:gd name="connsiteX514" fmla="*/ 257642 w 297457"/>
              <a:gd name="connsiteY514" fmla="*/ 805018 h 1558065"/>
              <a:gd name="connsiteX515" fmla="*/ 258976 w 297457"/>
              <a:gd name="connsiteY515" fmla="*/ 806447 h 1558065"/>
              <a:gd name="connsiteX516" fmla="*/ 259261 w 297457"/>
              <a:gd name="connsiteY516" fmla="*/ 806447 h 1558065"/>
              <a:gd name="connsiteX517" fmla="*/ 259737 w 297457"/>
              <a:gd name="connsiteY517" fmla="*/ 803494 h 1558065"/>
              <a:gd name="connsiteX518" fmla="*/ 258785 w 297457"/>
              <a:gd name="connsiteY518" fmla="*/ 802447 h 1558065"/>
              <a:gd name="connsiteX519" fmla="*/ 258690 w 297457"/>
              <a:gd name="connsiteY519" fmla="*/ 768823 h 1558065"/>
              <a:gd name="connsiteX520" fmla="*/ 262404 w 297457"/>
              <a:gd name="connsiteY520" fmla="*/ 785682 h 1558065"/>
              <a:gd name="connsiteX521" fmla="*/ 262595 w 297457"/>
              <a:gd name="connsiteY521" fmla="*/ 785301 h 1558065"/>
              <a:gd name="connsiteX522" fmla="*/ 258690 w 297457"/>
              <a:gd name="connsiteY522" fmla="*/ 768823 h 1558065"/>
              <a:gd name="connsiteX523" fmla="*/ 10659 w 297457"/>
              <a:gd name="connsiteY523" fmla="*/ 748535 h 1558065"/>
              <a:gd name="connsiteX524" fmla="*/ 14088 w 297457"/>
              <a:gd name="connsiteY524" fmla="*/ 778920 h 1558065"/>
              <a:gd name="connsiteX525" fmla="*/ 10659 w 297457"/>
              <a:gd name="connsiteY525" fmla="*/ 778538 h 1558065"/>
              <a:gd name="connsiteX526" fmla="*/ 15612 w 297457"/>
              <a:gd name="connsiteY526" fmla="*/ 685575 h 1558065"/>
              <a:gd name="connsiteX527" fmla="*/ 15612 w 297457"/>
              <a:gd name="connsiteY527" fmla="*/ 717579 h 1558065"/>
              <a:gd name="connsiteX528" fmla="*/ 15897 w 297457"/>
              <a:gd name="connsiteY528" fmla="*/ 685575 h 1558065"/>
              <a:gd name="connsiteX529" fmla="*/ 258213 w 297457"/>
              <a:gd name="connsiteY529" fmla="*/ 681479 h 1558065"/>
              <a:gd name="connsiteX530" fmla="*/ 254785 w 297457"/>
              <a:gd name="connsiteY530" fmla="*/ 686146 h 1558065"/>
              <a:gd name="connsiteX531" fmla="*/ 257928 w 297457"/>
              <a:gd name="connsiteY531" fmla="*/ 690051 h 1558065"/>
              <a:gd name="connsiteX532" fmla="*/ 260595 w 297457"/>
              <a:gd name="connsiteY532" fmla="*/ 685480 h 1558065"/>
              <a:gd name="connsiteX533" fmla="*/ 258213 w 297457"/>
              <a:gd name="connsiteY533" fmla="*/ 681479 h 1558065"/>
              <a:gd name="connsiteX534" fmla="*/ 255775 w 297457"/>
              <a:gd name="connsiteY534" fmla="*/ 646065 h 1558065"/>
              <a:gd name="connsiteX535" fmla="*/ 251984 w 297457"/>
              <a:gd name="connsiteY535" fmla="*/ 647456 h 1558065"/>
              <a:gd name="connsiteX536" fmla="*/ 252499 w 297457"/>
              <a:gd name="connsiteY536" fmla="*/ 650618 h 1558065"/>
              <a:gd name="connsiteX537" fmla="*/ 254785 w 297457"/>
              <a:gd name="connsiteY537" fmla="*/ 656714 h 1558065"/>
              <a:gd name="connsiteX538" fmla="*/ 254880 w 297457"/>
              <a:gd name="connsiteY538" fmla="*/ 656333 h 1558065"/>
              <a:gd name="connsiteX539" fmla="*/ 257166 w 297457"/>
              <a:gd name="connsiteY539" fmla="*/ 649856 h 1558065"/>
              <a:gd name="connsiteX540" fmla="*/ 255775 w 297457"/>
              <a:gd name="connsiteY540" fmla="*/ 646065 h 1558065"/>
              <a:gd name="connsiteX541" fmla="*/ 296409 w 297457"/>
              <a:gd name="connsiteY541" fmla="*/ 438020 h 1558065"/>
              <a:gd name="connsiteX542" fmla="*/ 297457 w 297457"/>
              <a:gd name="connsiteY542" fmla="*/ 438877 h 1558065"/>
              <a:gd name="connsiteX543" fmla="*/ 296123 w 297457"/>
              <a:gd name="connsiteY543" fmla="*/ 441163 h 1558065"/>
              <a:gd name="connsiteX544" fmla="*/ 295075 w 297457"/>
              <a:gd name="connsiteY544" fmla="*/ 440211 h 1558065"/>
              <a:gd name="connsiteX545" fmla="*/ 296409 w 297457"/>
              <a:gd name="connsiteY545" fmla="*/ 438020 h 1558065"/>
              <a:gd name="connsiteX546" fmla="*/ 29518 w 297457"/>
              <a:gd name="connsiteY546" fmla="*/ 249139 h 1558065"/>
              <a:gd name="connsiteX547" fmla="*/ 27804 w 297457"/>
              <a:gd name="connsiteY547" fmla="*/ 250854 h 1558065"/>
              <a:gd name="connsiteX548" fmla="*/ 31518 w 297457"/>
              <a:gd name="connsiteY548" fmla="*/ 258855 h 1558065"/>
              <a:gd name="connsiteX549" fmla="*/ 34376 w 297457"/>
              <a:gd name="connsiteY549" fmla="*/ 256283 h 1558065"/>
              <a:gd name="connsiteX550" fmla="*/ 61332 w 297457"/>
              <a:gd name="connsiteY550" fmla="*/ 166939 h 1558065"/>
              <a:gd name="connsiteX551" fmla="*/ 49997 w 297457"/>
              <a:gd name="connsiteY551" fmla="*/ 169320 h 1558065"/>
              <a:gd name="connsiteX552" fmla="*/ 58284 w 297457"/>
              <a:gd name="connsiteY552" fmla="*/ 185989 h 1558065"/>
              <a:gd name="connsiteX553" fmla="*/ 61332 w 297457"/>
              <a:gd name="connsiteY553" fmla="*/ 166939 h 1558065"/>
              <a:gd name="connsiteX554" fmla="*/ 52950 w 297457"/>
              <a:gd name="connsiteY554" fmla="*/ 136840 h 1558065"/>
              <a:gd name="connsiteX555" fmla="*/ 52950 w 297457"/>
              <a:gd name="connsiteY555" fmla="*/ 143809 h 1558065"/>
              <a:gd name="connsiteX556" fmla="*/ 51045 w 297457"/>
              <a:gd name="connsiteY556" fmla="*/ 137316 h 1558065"/>
              <a:gd name="connsiteX557" fmla="*/ 41806 w 297457"/>
              <a:gd name="connsiteY557" fmla="*/ 124076 h 1558065"/>
              <a:gd name="connsiteX558" fmla="*/ 43616 w 297457"/>
              <a:gd name="connsiteY558" fmla="*/ 125886 h 1558065"/>
              <a:gd name="connsiteX559" fmla="*/ 42854 w 297457"/>
              <a:gd name="connsiteY559" fmla="*/ 127219 h 1558065"/>
              <a:gd name="connsiteX560" fmla="*/ 41044 w 297457"/>
              <a:gd name="connsiteY560" fmla="*/ 125219 h 1558065"/>
              <a:gd name="connsiteX561" fmla="*/ 41806 w 297457"/>
              <a:gd name="connsiteY561" fmla="*/ 124076 h 1558065"/>
              <a:gd name="connsiteX562" fmla="*/ 62666 w 297457"/>
              <a:gd name="connsiteY562" fmla="*/ 92262 h 1558065"/>
              <a:gd name="connsiteX563" fmla="*/ 67524 w 297457"/>
              <a:gd name="connsiteY563" fmla="*/ 92262 h 1558065"/>
              <a:gd name="connsiteX564" fmla="*/ 63523 w 297457"/>
              <a:gd name="connsiteY564" fmla="*/ 107407 h 1558065"/>
              <a:gd name="connsiteX565" fmla="*/ 62666 w 297457"/>
              <a:gd name="connsiteY565" fmla="*/ 92262 h 1558065"/>
              <a:gd name="connsiteX566" fmla="*/ 76096 w 297457"/>
              <a:gd name="connsiteY566" fmla="*/ 58640 h 1558065"/>
              <a:gd name="connsiteX567" fmla="*/ 76858 w 297457"/>
              <a:gd name="connsiteY567" fmla="*/ 61878 h 1558065"/>
              <a:gd name="connsiteX568" fmla="*/ 75715 w 297457"/>
              <a:gd name="connsiteY568" fmla="*/ 62830 h 1558065"/>
              <a:gd name="connsiteX569" fmla="*/ 75143 w 297457"/>
              <a:gd name="connsiteY569" fmla="*/ 59687 h 1558065"/>
              <a:gd name="connsiteX570" fmla="*/ 76096 w 297457"/>
              <a:gd name="connsiteY570" fmla="*/ 58640 h 1558065"/>
              <a:gd name="connsiteX571" fmla="*/ 61904 w 297457"/>
              <a:gd name="connsiteY571" fmla="*/ 55210 h 1558065"/>
              <a:gd name="connsiteX572" fmla="*/ 64476 w 297457"/>
              <a:gd name="connsiteY572" fmla="*/ 62068 h 1558065"/>
              <a:gd name="connsiteX573" fmla="*/ 62190 w 297457"/>
              <a:gd name="connsiteY573" fmla="*/ 62925 h 1558065"/>
              <a:gd name="connsiteX574" fmla="*/ 60094 w 297457"/>
              <a:gd name="connsiteY574" fmla="*/ 56258 h 1558065"/>
              <a:gd name="connsiteX575" fmla="*/ 134579 w 297457"/>
              <a:gd name="connsiteY575" fmla="*/ 1584 h 1558065"/>
              <a:gd name="connsiteX576" fmla="*/ 159153 w 297457"/>
              <a:gd name="connsiteY576" fmla="*/ 18634 h 1558065"/>
              <a:gd name="connsiteX577" fmla="*/ 187728 w 297457"/>
              <a:gd name="connsiteY577" fmla="*/ 2061 h 1558065"/>
              <a:gd name="connsiteX578" fmla="*/ 211731 w 297457"/>
              <a:gd name="connsiteY578" fmla="*/ 30159 h 1558065"/>
              <a:gd name="connsiteX579" fmla="*/ 221256 w 297457"/>
              <a:gd name="connsiteY579" fmla="*/ 22158 h 1558065"/>
              <a:gd name="connsiteX580" fmla="*/ 236877 w 297457"/>
              <a:gd name="connsiteY580" fmla="*/ 54924 h 1558065"/>
              <a:gd name="connsiteX581" fmla="*/ 245355 w 297457"/>
              <a:gd name="connsiteY581" fmla="*/ 56448 h 1558065"/>
              <a:gd name="connsiteX582" fmla="*/ 253546 w 297457"/>
              <a:gd name="connsiteY582" fmla="*/ 70164 h 1558065"/>
              <a:gd name="connsiteX583" fmla="*/ 253546 w 297457"/>
              <a:gd name="connsiteY583" fmla="*/ 87500 h 1558065"/>
              <a:gd name="connsiteX584" fmla="*/ 259547 w 297457"/>
              <a:gd name="connsiteY584" fmla="*/ 101692 h 1558065"/>
              <a:gd name="connsiteX585" fmla="*/ 271072 w 297457"/>
              <a:gd name="connsiteY585" fmla="*/ 131791 h 1558065"/>
              <a:gd name="connsiteX586" fmla="*/ 277549 w 297457"/>
              <a:gd name="connsiteY586" fmla="*/ 175035 h 1558065"/>
              <a:gd name="connsiteX587" fmla="*/ 282883 w 297457"/>
              <a:gd name="connsiteY587" fmla="*/ 219135 h 1558065"/>
              <a:gd name="connsiteX588" fmla="*/ 282883 w 297457"/>
              <a:gd name="connsiteY588" fmla="*/ 304860 h 1558065"/>
              <a:gd name="connsiteX589" fmla="*/ 281645 w 297457"/>
              <a:gd name="connsiteY589" fmla="*/ 366392 h 1558065"/>
              <a:gd name="connsiteX590" fmla="*/ 286408 w 297457"/>
              <a:gd name="connsiteY590" fmla="*/ 490217 h 1558065"/>
              <a:gd name="connsiteX591" fmla="*/ 285836 w 297457"/>
              <a:gd name="connsiteY591" fmla="*/ 548510 h 1558065"/>
              <a:gd name="connsiteX592" fmla="*/ 287169 w 297457"/>
              <a:gd name="connsiteY592" fmla="*/ 653285 h 1558065"/>
              <a:gd name="connsiteX593" fmla="*/ 287169 w 297457"/>
              <a:gd name="connsiteY593" fmla="*/ 657190 h 1558065"/>
              <a:gd name="connsiteX594" fmla="*/ 278216 w 297457"/>
              <a:gd name="connsiteY594" fmla="*/ 716245 h 1558065"/>
              <a:gd name="connsiteX595" fmla="*/ 278216 w 297457"/>
              <a:gd name="connsiteY595" fmla="*/ 736629 h 1558065"/>
              <a:gd name="connsiteX596" fmla="*/ 279740 w 297457"/>
              <a:gd name="connsiteY596" fmla="*/ 822354 h 1558065"/>
              <a:gd name="connsiteX597" fmla="*/ 279740 w 297457"/>
              <a:gd name="connsiteY597" fmla="*/ 868645 h 1558065"/>
              <a:gd name="connsiteX598" fmla="*/ 269643 w 297457"/>
              <a:gd name="connsiteY598" fmla="*/ 881694 h 1558065"/>
              <a:gd name="connsiteX599" fmla="*/ 249165 w 297457"/>
              <a:gd name="connsiteY599" fmla="*/ 888648 h 1558065"/>
              <a:gd name="connsiteX600" fmla="*/ 248593 w 297457"/>
              <a:gd name="connsiteY600" fmla="*/ 900459 h 1558065"/>
              <a:gd name="connsiteX601" fmla="*/ 255451 w 297457"/>
              <a:gd name="connsiteY601" fmla="*/ 908936 h 1558065"/>
              <a:gd name="connsiteX602" fmla="*/ 255451 w 297457"/>
              <a:gd name="connsiteY602" fmla="*/ 915794 h 1558065"/>
              <a:gd name="connsiteX603" fmla="*/ 237163 w 297457"/>
              <a:gd name="connsiteY603" fmla="*/ 906269 h 1558065"/>
              <a:gd name="connsiteX604" fmla="*/ 238497 w 297457"/>
              <a:gd name="connsiteY604" fmla="*/ 916461 h 1558065"/>
              <a:gd name="connsiteX605" fmla="*/ 254975 w 297457"/>
              <a:gd name="connsiteY605" fmla="*/ 948465 h 1558065"/>
              <a:gd name="connsiteX606" fmla="*/ 237735 w 297457"/>
              <a:gd name="connsiteY606" fmla="*/ 937416 h 1558065"/>
              <a:gd name="connsiteX607" fmla="*/ 223257 w 297457"/>
              <a:gd name="connsiteY607" fmla="*/ 927891 h 1558065"/>
              <a:gd name="connsiteX608" fmla="*/ 225638 w 297457"/>
              <a:gd name="connsiteY608" fmla="*/ 937416 h 1558065"/>
              <a:gd name="connsiteX609" fmla="*/ 235735 w 297457"/>
              <a:gd name="connsiteY609" fmla="*/ 956466 h 1558065"/>
              <a:gd name="connsiteX610" fmla="*/ 249069 w 297457"/>
              <a:gd name="connsiteY610" fmla="*/ 960085 h 1558065"/>
              <a:gd name="connsiteX611" fmla="*/ 252308 w 297457"/>
              <a:gd name="connsiteY611" fmla="*/ 970467 h 1558065"/>
              <a:gd name="connsiteX612" fmla="*/ 245926 w 297457"/>
              <a:gd name="connsiteY612" fmla="*/ 1000471 h 1558065"/>
              <a:gd name="connsiteX613" fmla="*/ 243735 w 297457"/>
              <a:gd name="connsiteY613" fmla="*/ 1007996 h 1558065"/>
              <a:gd name="connsiteX614" fmla="*/ 228019 w 297457"/>
              <a:gd name="connsiteY614" fmla="*/ 993613 h 1558065"/>
              <a:gd name="connsiteX615" fmla="*/ 235068 w 297457"/>
              <a:gd name="connsiteY615" fmla="*/ 1019521 h 1558065"/>
              <a:gd name="connsiteX616" fmla="*/ 250212 w 297457"/>
              <a:gd name="connsiteY616" fmla="*/ 1015806 h 1558065"/>
              <a:gd name="connsiteX617" fmla="*/ 248498 w 297457"/>
              <a:gd name="connsiteY617" fmla="*/ 1034856 h 1558065"/>
              <a:gd name="connsiteX618" fmla="*/ 264119 w 297457"/>
              <a:gd name="connsiteY618" fmla="*/ 1039619 h 1558065"/>
              <a:gd name="connsiteX619" fmla="*/ 235544 w 297457"/>
              <a:gd name="connsiteY619" fmla="*/ 1031618 h 1558065"/>
              <a:gd name="connsiteX620" fmla="*/ 222876 w 297457"/>
              <a:gd name="connsiteY620" fmla="*/ 1052287 h 1558065"/>
              <a:gd name="connsiteX621" fmla="*/ 231067 w 297457"/>
              <a:gd name="connsiteY621" fmla="*/ 1066384 h 1558065"/>
              <a:gd name="connsiteX622" fmla="*/ 220590 w 297457"/>
              <a:gd name="connsiteY622" fmla="*/ 1074195 h 1558065"/>
              <a:gd name="connsiteX623" fmla="*/ 211065 w 297457"/>
              <a:gd name="connsiteY623" fmla="*/ 1065813 h 1558065"/>
              <a:gd name="connsiteX624" fmla="*/ 207636 w 297457"/>
              <a:gd name="connsiteY624" fmla="*/ 1074290 h 1558065"/>
              <a:gd name="connsiteX625" fmla="*/ 196777 w 297457"/>
              <a:gd name="connsiteY625" fmla="*/ 1060479 h 1558065"/>
              <a:gd name="connsiteX626" fmla="*/ 199159 w 297457"/>
              <a:gd name="connsiteY626" fmla="*/ 1093626 h 1558065"/>
              <a:gd name="connsiteX627" fmla="*/ 207731 w 297457"/>
              <a:gd name="connsiteY627" fmla="*/ 1091625 h 1558065"/>
              <a:gd name="connsiteX628" fmla="*/ 232972 w 297457"/>
              <a:gd name="connsiteY628" fmla="*/ 1129725 h 1558065"/>
              <a:gd name="connsiteX629" fmla="*/ 241259 w 297457"/>
              <a:gd name="connsiteY629" fmla="*/ 1108485 h 1558065"/>
              <a:gd name="connsiteX630" fmla="*/ 252213 w 297457"/>
              <a:gd name="connsiteY630" fmla="*/ 1114009 h 1558065"/>
              <a:gd name="connsiteX631" fmla="*/ 240783 w 297457"/>
              <a:gd name="connsiteY631" fmla="*/ 1170492 h 1558065"/>
              <a:gd name="connsiteX632" fmla="*/ 216589 w 297457"/>
              <a:gd name="connsiteY632" fmla="*/ 1174493 h 1558065"/>
              <a:gd name="connsiteX633" fmla="*/ 212493 w 297457"/>
              <a:gd name="connsiteY633" fmla="*/ 1161920 h 1558065"/>
              <a:gd name="connsiteX634" fmla="*/ 232686 w 297457"/>
              <a:gd name="connsiteY634" fmla="*/ 1155443 h 1558065"/>
              <a:gd name="connsiteX635" fmla="*/ 195063 w 297457"/>
              <a:gd name="connsiteY635" fmla="*/ 1152871 h 1558065"/>
              <a:gd name="connsiteX636" fmla="*/ 192586 w 297457"/>
              <a:gd name="connsiteY636" fmla="*/ 1165730 h 1558065"/>
              <a:gd name="connsiteX637" fmla="*/ 190110 w 297457"/>
              <a:gd name="connsiteY637" fmla="*/ 1165254 h 1558065"/>
              <a:gd name="connsiteX638" fmla="*/ 190110 w 297457"/>
              <a:gd name="connsiteY638" fmla="*/ 1151061 h 1558065"/>
              <a:gd name="connsiteX639" fmla="*/ 176203 w 297457"/>
              <a:gd name="connsiteY639" fmla="*/ 1147442 h 1558065"/>
              <a:gd name="connsiteX640" fmla="*/ 187538 w 297457"/>
              <a:gd name="connsiteY640" fmla="*/ 1166492 h 1558065"/>
              <a:gd name="connsiteX641" fmla="*/ 171822 w 297457"/>
              <a:gd name="connsiteY641" fmla="*/ 1172779 h 1558065"/>
              <a:gd name="connsiteX642" fmla="*/ 204588 w 297457"/>
              <a:gd name="connsiteY642" fmla="*/ 1174017 h 1558065"/>
              <a:gd name="connsiteX643" fmla="*/ 212875 w 297457"/>
              <a:gd name="connsiteY643" fmla="*/ 1192495 h 1558065"/>
              <a:gd name="connsiteX644" fmla="*/ 213351 w 297457"/>
              <a:gd name="connsiteY644" fmla="*/ 1192495 h 1558065"/>
              <a:gd name="connsiteX645" fmla="*/ 204683 w 297457"/>
              <a:gd name="connsiteY645" fmla="*/ 1209735 h 1558065"/>
              <a:gd name="connsiteX646" fmla="*/ 199063 w 297457"/>
              <a:gd name="connsiteY646" fmla="*/ 1190685 h 1558065"/>
              <a:gd name="connsiteX647" fmla="*/ 174679 w 297457"/>
              <a:gd name="connsiteY647" fmla="*/ 1193257 h 1558065"/>
              <a:gd name="connsiteX648" fmla="*/ 170774 w 297457"/>
              <a:gd name="connsiteY648" fmla="*/ 1191543 h 1558065"/>
              <a:gd name="connsiteX649" fmla="*/ 161249 w 297457"/>
              <a:gd name="connsiteY649" fmla="*/ 1168207 h 1558065"/>
              <a:gd name="connsiteX650" fmla="*/ 158296 w 297457"/>
              <a:gd name="connsiteY650" fmla="*/ 1152109 h 1558065"/>
              <a:gd name="connsiteX651" fmla="*/ 148771 w 297457"/>
              <a:gd name="connsiteY651" fmla="*/ 1152681 h 1558065"/>
              <a:gd name="connsiteX652" fmla="*/ 139246 w 297457"/>
              <a:gd name="connsiteY652" fmla="*/ 1151633 h 1558065"/>
              <a:gd name="connsiteX653" fmla="*/ 128864 w 297457"/>
              <a:gd name="connsiteY653" fmla="*/ 1156110 h 1558065"/>
              <a:gd name="connsiteX654" fmla="*/ 149628 w 297457"/>
              <a:gd name="connsiteY654" fmla="*/ 1210879 h 1558065"/>
              <a:gd name="connsiteX655" fmla="*/ 129721 w 297457"/>
              <a:gd name="connsiteY655" fmla="*/ 1228785 h 1558065"/>
              <a:gd name="connsiteX656" fmla="*/ 127816 w 297457"/>
              <a:gd name="connsiteY656" fmla="*/ 1229548 h 1558065"/>
              <a:gd name="connsiteX657" fmla="*/ 117053 w 297457"/>
              <a:gd name="connsiteY657" fmla="*/ 1244502 h 1558065"/>
              <a:gd name="connsiteX658" fmla="*/ 130483 w 297457"/>
              <a:gd name="connsiteY658" fmla="*/ 1254598 h 1558065"/>
              <a:gd name="connsiteX659" fmla="*/ 132483 w 297457"/>
              <a:gd name="connsiteY659" fmla="*/ 1268219 h 1558065"/>
              <a:gd name="connsiteX660" fmla="*/ 141437 w 297457"/>
              <a:gd name="connsiteY660" fmla="*/ 1275172 h 1558065"/>
              <a:gd name="connsiteX661" fmla="*/ 118291 w 297457"/>
              <a:gd name="connsiteY661" fmla="*/ 1286602 h 1558065"/>
              <a:gd name="connsiteX662" fmla="*/ 132198 w 297457"/>
              <a:gd name="connsiteY662" fmla="*/ 1302604 h 1558065"/>
              <a:gd name="connsiteX663" fmla="*/ 114862 w 297457"/>
              <a:gd name="connsiteY663" fmla="*/ 1295746 h 1558065"/>
              <a:gd name="connsiteX664" fmla="*/ 118386 w 297457"/>
              <a:gd name="connsiteY664" fmla="*/ 1324321 h 1558065"/>
              <a:gd name="connsiteX665" fmla="*/ 112576 w 297457"/>
              <a:gd name="connsiteY665" fmla="*/ 1349563 h 1558065"/>
              <a:gd name="connsiteX666" fmla="*/ 106956 w 297457"/>
              <a:gd name="connsiteY666" fmla="*/ 1330989 h 1558065"/>
              <a:gd name="connsiteX667" fmla="*/ 108004 w 297457"/>
              <a:gd name="connsiteY667" fmla="*/ 1300223 h 1558065"/>
              <a:gd name="connsiteX668" fmla="*/ 110290 w 297457"/>
              <a:gd name="connsiteY668" fmla="*/ 1281173 h 1558065"/>
              <a:gd name="connsiteX669" fmla="*/ 95526 w 297457"/>
              <a:gd name="connsiteY669" fmla="*/ 1265742 h 1558065"/>
              <a:gd name="connsiteX670" fmla="*/ 95526 w 297457"/>
              <a:gd name="connsiteY670" fmla="*/ 1232691 h 1558065"/>
              <a:gd name="connsiteX671" fmla="*/ 87430 w 297457"/>
              <a:gd name="connsiteY671" fmla="*/ 1232215 h 1558065"/>
              <a:gd name="connsiteX672" fmla="*/ 95622 w 297457"/>
              <a:gd name="connsiteY672" fmla="*/ 1219927 h 1558065"/>
              <a:gd name="connsiteX673" fmla="*/ 78572 w 297457"/>
              <a:gd name="connsiteY673" fmla="*/ 1174969 h 1558065"/>
              <a:gd name="connsiteX674" fmla="*/ 85811 w 297457"/>
              <a:gd name="connsiteY674" fmla="*/ 1160301 h 1558065"/>
              <a:gd name="connsiteX675" fmla="*/ 83334 w 297457"/>
              <a:gd name="connsiteY675" fmla="*/ 1128582 h 1558065"/>
              <a:gd name="connsiteX676" fmla="*/ 81525 w 297457"/>
              <a:gd name="connsiteY676" fmla="*/ 1109532 h 1558065"/>
              <a:gd name="connsiteX677" fmla="*/ 82858 w 297457"/>
              <a:gd name="connsiteY677" fmla="*/ 1088768 h 1558065"/>
              <a:gd name="connsiteX678" fmla="*/ 73333 w 297457"/>
              <a:gd name="connsiteY678" fmla="*/ 1076005 h 1558065"/>
              <a:gd name="connsiteX679" fmla="*/ 63808 w 297457"/>
              <a:gd name="connsiteY679" fmla="*/ 1078481 h 1558065"/>
              <a:gd name="connsiteX680" fmla="*/ 52664 w 297457"/>
              <a:gd name="connsiteY680" fmla="*/ 1078481 h 1558065"/>
              <a:gd name="connsiteX681" fmla="*/ 65332 w 297457"/>
              <a:gd name="connsiteY681" fmla="*/ 1071528 h 1558065"/>
              <a:gd name="connsiteX682" fmla="*/ 65332 w 297457"/>
              <a:gd name="connsiteY682" fmla="*/ 1048096 h 1558065"/>
              <a:gd name="connsiteX683" fmla="*/ 55807 w 297457"/>
              <a:gd name="connsiteY683" fmla="*/ 1040381 h 1558065"/>
              <a:gd name="connsiteX684" fmla="*/ 57426 w 297457"/>
              <a:gd name="connsiteY684" fmla="*/ 1029713 h 1558065"/>
              <a:gd name="connsiteX685" fmla="*/ 59808 w 297457"/>
              <a:gd name="connsiteY685" fmla="*/ 997042 h 1558065"/>
              <a:gd name="connsiteX686" fmla="*/ 61427 w 297457"/>
              <a:gd name="connsiteY686" fmla="*/ 987517 h 1558065"/>
              <a:gd name="connsiteX687" fmla="*/ 45735 w 297457"/>
              <a:gd name="connsiteY687" fmla="*/ 977123 h 1558065"/>
              <a:gd name="connsiteX688" fmla="*/ 44795 w 297457"/>
              <a:gd name="connsiteY688" fmla="*/ 974867 h 1558065"/>
              <a:gd name="connsiteX689" fmla="*/ 50092 w 297457"/>
              <a:gd name="connsiteY689" fmla="*/ 977516 h 1558065"/>
              <a:gd name="connsiteX690" fmla="*/ 52378 w 297457"/>
              <a:gd name="connsiteY690" fmla="*/ 974468 h 1558065"/>
              <a:gd name="connsiteX691" fmla="*/ 50949 w 297457"/>
              <a:gd name="connsiteY691" fmla="*/ 972087 h 1558065"/>
              <a:gd name="connsiteX692" fmla="*/ 44701 w 297457"/>
              <a:gd name="connsiteY692" fmla="*/ 974643 h 1558065"/>
              <a:gd name="connsiteX693" fmla="*/ 37329 w 297457"/>
              <a:gd name="connsiteY693" fmla="*/ 956942 h 1558065"/>
              <a:gd name="connsiteX694" fmla="*/ 37329 w 297457"/>
              <a:gd name="connsiteY694" fmla="*/ 949893 h 1558065"/>
              <a:gd name="connsiteX695" fmla="*/ 38281 w 297457"/>
              <a:gd name="connsiteY695" fmla="*/ 936844 h 1558065"/>
              <a:gd name="connsiteX696" fmla="*/ 27899 w 297457"/>
              <a:gd name="connsiteY696" fmla="*/ 894267 h 1558065"/>
              <a:gd name="connsiteX697" fmla="*/ 27137 w 297457"/>
              <a:gd name="connsiteY697" fmla="*/ 888648 h 1558065"/>
              <a:gd name="connsiteX698" fmla="*/ 27137 w 297457"/>
              <a:gd name="connsiteY698" fmla="*/ 829498 h 1558065"/>
              <a:gd name="connsiteX699" fmla="*/ 23803 w 297457"/>
              <a:gd name="connsiteY699" fmla="*/ 814067 h 1558065"/>
              <a:gd name="connsiteX700" fmla="*/ 31518 w 297457"/>
              <a:gd name="connsiteY700" fmla="*/ 804542 h 1558065"/>
              <a:gd name="connsiteX701" fmla="*/ 31518 w 297457"/>
              <a:gd name="connsiteY701" fmla="*/ 799780 h 1558065"/>
              <a:gd name="connsiteX702" fmla="*/ 27327 w 297457"/>
              <a:gd name="connsiteY702" fmla="*/ 755298 h 1558065"/>
              <a:gd name="connsiteX703" fmla="*/ 18660 w 297457"/>
              <a:gd name="connsiteY703" fmla="*/ 727390 h 1558065"/>
              <a:gd name="connsiteX704" fmla="*/ 14278 w 297457"/>
              <a:gd name="connsiteY704" fmla="*/ 741772 h 1558065"/>
              <a:gd name="connsiteX705" fmla="*/ 9992 w 297457"/>
              <a:gd name="connsiteY705" fmla="*/ 738248 h 1558065"/>
              <a:gd name="connsiteX706" fmla="*/ 9992 w 297457"/>
              <a:gd name="connsiteY706" fmla="*/ 665191 h 1558065"/>
              <a:gd name="connsiteX707" fmla="*/ 8563 w 297457"/>
              <a:gd name="connsiteY707" fmla="*/ 593182 h 1558065"/>
              <a:gd name="connsiteX708" fmla="*/ 16755 w 297457"/>
              <a:gd name="connsiteY708" fmla="*/ 640807 h 1558065"/>
              <a:gd name="connsiteX709" fmla="*/ 24565 w 297457"/>
              <a:gd name="connsiteY709" fmla="*/ 615280 h 1558065"/>
              <a:gd name="connsiteX710" fmla="*/ 22565 w 297457"/>
              <a:gd name="connsiteY710" fmla="*/ 549653 h 1558065"/>
              <a:gd name="connsiteX711" fmla="*/ 20374 w 297457"/>
              <a:gd name="connsiteY711" fmla="*/ 513839 h 1558065"/>
              <a:gd name="connsiteX712" fmla="*/ 12087 w 297457"/>
              <a:gd name="connsiteY712" fmla="*/ 497837 h 1558065"/>
              <a:gd name="connsiteX713" fmla="*/ 7325 w 297457"/>
              <a:gd name="connsiteY713" fmla="*/ 525364 h 1558065"/>
              <a:gd name="connsiteX714" fmla="*/ 5706 w 297457"/>
              <a:gd name="connsiteY714" fmla="*/ 525364 h 1558065"/>
              <a:gd name="connsiteX715" fmla="*/ 7611 w 297457"/>
              <a:gd name="connsiteY715" fmla="*/ 477739 h 1558065"/>
              <a:gd name="connsiteX716" fmla="*/ 753 w 297457"/>
              <a:gd name="connsiteY716" fmla="*/ 360772 h 1558065"/>
              <a:gd name="connsiteX717" fmla="*/ 1705 w 297457"/>
              <a:gd name="connsiteY717" fmla="*/ 303146 h 1558065"/>
              <a:gd name="connsiteX718" fmla="*/ 5134 w 297457"/>
              <a:gd name="connsiteY718" fmla="*/ 244472 h 1558065"/>
              <a:gd name="connsiteX719" fmla="*/ 18469 w 297457"/>
              <a:gd name="connsiteY719" fmla="*/ 264570 h 1558065"/>
              <a:gd name="connsiteX720" fmla="*/ 21231 w 297457"/>
              <a:gd name="connsiteY720" fmla="*/ 263141 h 1558065"/>
              <a:gd name="connsiteX721" fmla="*/ 19993 w 297457"/>
              <a:gd name="connsiteY721" fmla="*/ 231327 h 1558065"/>
              <a:gd name="connsiteX722" fmla="*/ 21422 w 297457"/>
              <a:gd name="connsiteY722" fmla="*/ 198181 h 1558065"/>
              <a:gd name="connsiteX723" fmla="*/ 30947 w 297457"/>
              <a:gd name="connsiteY723" fmla="*/ 242376 h 1558065"/>
              <a:gd name="connsiteX724" fmla="*/ 43710 w 297457"/>
              <a:gd name="connsiteY724" fmla="*/ 227613 h 1558065"/>
              <a:gd name="connsiteX725" fmla="*/ 40091 w 297457"/>
              <a:gd name="connsiteY725" fmla="*/ 163509 h 1558065"/>
              <a:gd name="connsiteX726" fmla="*/ 40091 w 297457"/>
              <a:gd name="connsiteY726" fmla="*/ 153984 h 1558065"/>
              <a:gd name="connsiteX727" fmla="*/ 43424 w 297457"/>
              <a:gd name="connsiteY727" fmla="*/ 142042 h 1558065"/>
              <a:gd name="connsiteX728" fmla="*/ 52950 w 297457"/>
              <a:gd name="connsiteY728" fmla="*/ 144181 h 1558065"/>
              <a:gd name="connsiteX729" fmla="*/ 52950 w 297457"/>
              <a:gd name="connsiteY729" fmla="*/ 143809 h 1558065"/>
              <a:gd name="connsiteX730" fmla="*/ 53067 w 297457"/>
              <a:gd name="connsiteY730" fmla="*/ 144207 h 1558065"/>
              <a:gd name="connsiteX731" fmla="*/ 54188 w 297457"/>
              <a:gd name="connsiteY731" fmla="*/ 144459 h 1558065"/>
              <a:gd name="connsiteX732" fmla="*/ 57522 w 297457"/>
              <a:gd name="connsiteY732" fmla="*/ 148365 h 1558065"/>
              <a:gd name="connsiteX733" fmla="*/ 62379 w 297457"/>
              <a:gd name="connsiteY733" fmla="*/ 138078 h 1558065"/>
              <a:gd name="connsiteX734" fmla="*/ 60665 w 297457"/>
              <a:gd name="connsiteY734" fmla="*/ 125219 h 1558065"/>
              <a:gd name="connsiteX735" fmla="*/ 61236 w 297457"/>
              <a:gd name="connsiteY735" fmla="*/ 112741 h 1558065"/>
              <a:gd name="connsiteX736" fmla="*/ 72190 w 297457"/>
              <a:gd name="connsiteY736" fmla="*/ 125695 h 1558065"/>
              <a:gd name="connsiteX737" fmla="*/ 76095 w 297457"/>
              <a:gd name="connsiteY737" fmla="*/ 154270 h 1558065"/>
              <a:gd name="connsiteX738" fmla="*/ 76095 w 297457"/>
              <a:gd name="connsiteY738" fmla="*/ 188941 h 1558065"/>
              <a:gd name="connsiteX739" fmla="*/ 90478 w 297457"/>
              <a:gd name="connsiteY739" fmla="*/ 187703 h 1558065"/>
              <a:gd name="connsiteX740" fmla="*/ 86097 w 297457"/>
              <a:gd name="connsiteY740" fmla="*/ 169986 h 1558065"/>
              <a:gd name="connsiteX741" fmla="*/ 81429 w 297457"/>
              <a:gd name="connsiteY741" fmla="*/ 117218 h 1558065"/>
              <a:gd name="connsiteX742" fmla="*/ 92574 w 297457"/>
              <a:gd name="connsiteY742" fmla="*/ 114646 h 1558065"/>
              <a:gd name="connsiteX743" fmla="*/ 84192 w 297457"/>
              <a:gd name="connsiteY743" fmla="*/ 93310 h 1558065"/>
              <a:gd name="connsiteX744" fmla="*/ 80001 w 297457"/>
              <a:gd name="connsiteY744" fmla="*/ 80928 h 1558065"/>
              <a:gd name="connsiteX745" fmla="*/ 89526 w 297457"/>
              <a:gd name="connsiteY745" fmla="*/ 89786 h 1558065"/>
              <a:gd name="connsiteX746" fmla="*/ 100003 w 297457"/>
              <a:gd name="connsiteY746" fmla="*/ 30255 h 1558065"/>
              <a:gd name="connsiteX747" fmla="*/ 117815 w 297457"/>
              <a:gd name="connsiteY747" fmla="*/ 33207 h 1558065"/>
              <a:gd name="connsiteX748" fmla="*/ 134579 w 297457"/>
              <a:gd name="connsiteY748" fmla="*/ 1584 h 15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Lst>
            <a:rect l="l" t="t" r="r" b="b"/>
            <a:pathLst>
              <a:path w="297457" h="1558065">
                <a:moveTo>
                  <a:pt x="252308" y="1556160"/>
                </a:moveTo>
                <a:cubicBezTo>
                  <a:pt x="252308" y="1556160"/>
                  <a:pt x="252975" y="1556160"/>
                  <a:pt x="253070" y="1556636"/>
                </a:cubicBezTo>
                <a:cubicBezTo>
                  <a:pt x="253118" y="1557112"/>
                  <a:pt x="253118" y="1557588"/>
                  <a:pt x="253070" y="1558065"/>
                </a:cubicBezTo>
                <a:cubicBezTo>
                  <a:pt x="253070" y="1558065"/>
                  <a:pt x="252308" y="1558065"/>
                  <a:pt x="252308" y="1558065"/>
                </a:cubicBezTo>
                <a:cubicBezTo>
                  <a:pt x="252232" y="1557436"/>
                  <a:pt x="252232" y="1556788"/>
                  <a:pt x="252308" y="1556160"/>
                </a:cubicBezTo>
                <a:close/>
                <a:moveTo>
                  <a:pt x="170203" y="1509107"/>
                </a:moveTo>
                <a:lnTo>
                  <a:pt x="171822" y="1510726"/>
                </a:lnTo>
                <a:lnTo>
                  <a:pt x="168679" y="1517584"/>
                </a:lnTo>
                <a:lnTo>
                  <a:pt x="166107" y="1515012"/>
                </a:lnTo>
                <a:cubicBezTo>
                  <a:pt x="167536" y="1513107"/>
                  <a:pt x="168869" y="1511107"/>
                  <a:pt x="170203" y="1509107"/>
                </a:cubicBezTo>
                <a:close/>
                <a:moveTo>
                  <a:pt x="90098" y="1494438"/>
                </a:moveTo>
                <a:cubicBezTo>
                  <a:pt x="90098" y="1495390"/>
                  <a:pt x="90955" y="1496914"/>
                  <a:pt x="90669" y="1497295"/>
                </a:cubicBezTo>
                <a:cubicBezTo>
                  <a:pt x="90383" y="1497676"/>
                  <a:pt x="89050" y="1498343"/>
                  <a:pt x="88193" y="1498819"/>
                </a:cubicBezTo>
                <a:lnTo>
                  <a:pt x="86859" y="1495962"/>
                </a:lnTo>
                <a:close/>
                <a:moveTo>
                  <a:pt x="117053" y="1487866"/>
                </a:moveTo>
                <a:cubicBezTo>
                  <a:pt x="117720" y="1488533"/>
                  <a:pt x="118863" y="1489009"/>
                  <a:pt x="119149" y="1489866"/>
                </a:cubicBezTo>
                <a:cubicBezTo>
                  <a:pt x="119435" y="1490723"/>
                  <a:pt x="118673" y="1491580"/>
                  <a:pt x="118292" y="1492914"/>
                </a:cubicBezTo>
                <a:cubicBezTo>
                  <a:pt x="117625" y="1492438"/>
                  <a:pt x="116387" y="1492057"/>
                  <a:pt x="116291" y="1491295"/>
                </a:cubicBezTo>
                <a:cubicBezTo>
                  <a:pt x="116282" y="1490104"/>
                  <a:pt x="116539" y="1488933"/>
                  <a:pt x="117053" y="1487866"/>
                </a:cubicBezTo>
                <a:close/>
                <a:moveTo>
                  <a:pt x="170775" y="1483865"/>
                </a:moveTo>
                <a:cubicBezTo>
                  <a:pt x="171537" y="1483770"/>
                  <a:pt x="173156" y="1485294"/>
                  <a:pt x="173537" y="1486532"/>
                </a:cubicBezTo>
                <a:cubicBezTo>
                  <a:pt x="173918" y="1487770"/>
                  <a:pt x="172584" y="1488913"/>
                  <a:pt x="171537" y="1490818"/>
                </a:cubicBezTo>
                <a:cubicBezTo>
                  <a:pt x="170203" y="1489294"/>
                  <a:pt x="168679" y="1488247"/>
                  <a:pt x="168679" y="1487294"/>
                </a:cubicBezTo>
                <a:cubicBezTo>
                  <a:pt x="168679" y="1486342"/>
                  <a:pt x="170013" y="1483960"/>
                  <a:pt x="170775" y="1483865"/>
                </a:cubicBezTo>
                <a:close/>
                <a:moveTo>
                  <a:pt x="175251" y="1460434"/>
                </a:moveTo>
                <a:cubicBezTo>
                  <a:pt x="175832" y="1462520"/>
                  <a:pt x="176185" y="1464653"/>
                  <a:pt x="176299" y="1466816"/>
                </a:cubicBezTo>
                <a:cubicBezTo>
                  <a:pt x="173861" y="1468292"/>
                  <a:pt x="171279" y="1469502"/>
                  <a:pt x="168584" y="1470435"/>
                </a:cubicBezTo>
                <a:cubicBezTo>
                  <a:pt x="168107" y="1468149"/>
                  <a:pt x="167726" y="1466053"/>
                  <a:pt x="167250" y="1464339"/>
                </a:cubicBezTo>
                <a:close/>
                <a:moveTo>
                  <a:pt x="250308" y="1441003"/>
                </a:moveTo>
                <a:lnTo>
                  <a:pt x="253261" y="1453671"/>
                </a:lnTo>
                <a:cubicBezTo>
                  <a:pt x="251641" y="1453671"/>
                  <a:pt x="250498" y="1454624"/>
                  <a:pt x="249927" y="1454147"/>
                </a:cubicBezTo>
                <a:cubicBezTo>
                  <a:pt x="245927" y="1450337"/>
                  <a:pt x="243736" y="1446337"/>
                  <a:pt x="250308" y="1441003"/>
                </a:cubicBezTo>
                <a:close/>
                <a:moveTo>
                  <a:pt x="127817" y="1439479"/>
                </a:moveTo>
                <a:cubicBezTo>
                  <a:pt x="128674" y="1439669"/>
                  <a:pt x="129722" y="1441384"/>
                  <a:pt x="131436" y="1443384"/>
                </a:cubicBezTo>
                <a:cubicBezTo>
                  <a:pt x="129531" y="1444432"/>
                  <a:pt x="128198" y="1445861"/>
                  <a:pt x="127531" y="1445385"/>
                </a:cubicBezTo>
                <a:cubicBezTo>
                  <a:pt x="126864" y="1444908"/>
                  <a:pt x="125816" y="1442908"/>
                  <a:pt x="124959" y="1441574"/>
                </a:cubicBezTo>
                <a:cubicBezTo>
                  <a:pt x="125912" y="1440812"/>
                  <a:pt x="126959" y="1439288"/>
                  <a:pt x="127817" y="1439479"/>
                </a:cubicBezTo>
                <a:close/>
                <a:moveTo>
                  <a:pt x="225924" y="1432144"/>
                </a:moveTo>
                <a:lnTo>
                  <a:pt x="227352" y="1435763"/>
                </a:lnTo>
                <a:cubicBezTo>
                  <a:pt x="226533" y="1436573"/>
                  <a:pt x="225638" y="1437306"/>
                  <a:pt x="224685" y="1437954"/>
                </a:cubicBezTo>
                <a:cubicBezTo>
                  <a:pt x="224028" y="1437268"/>
                  <a:pt x="223599" y="1436411"/>
                  <a:pt x="223447" y="1435478"/>
                </a:cubicBezTo>
                <a:cubicBezTo>
                  <a:pt x="224104" y="1434249"/>
                  <a:pt x="224943" y="1433134"/>
                  <a:pt x="225924" y="1432144"/>
                </a:cubicBezTo>
                <a:close/>
                <a:moveTo>
                  <a:pt x="120578" y="1430906"/>
                </a:moveTo>
                <a:cubicBezTo>
                  <a:pt x="120578" y="1432049"/>
                  <a:pt x="121054" y="1433287"/>
                  <a:pt x="121149" y="1434430"/>
                </a:cubicBezTo>
                <a:cubicBezTo>
                  <a:pt x="121244" y="1435573"/>
                  <a:pt x="120578" y="1435383"/>
                  <a:pt x="120197" y="1435859"/>
                </a:cubicBezTo>
                <a:cubicBezTo>
                  <a:pt x="119816" y="1434811"/>
                  <a:pt x="119339" y="1433858"/>
                  <a:pt x="118863" y="1432811"/>
                </a:cubicBezTo>
                <a:close/>
                <a:moveTo>
                  <a:pt x="177251" y="1425096"/>
                </a:moveTo>
                <a:cubicBezTo>
                  <a:pt x="177632" y="1426239"/>
                  <a:pt x="178108" y="1427096"/>
                  <a:pt x="178680" y="1428144"/>
                </a:cubicBezTo>
                <a:cubicBezTo>
                  <a:pt x="175632" y="1432621"/>
                  <a:pt x="172584" y="1437192"/>
                  <a:pt x="169155" y="1442336"/>
                </a:cubicBezTo>
                <a:lnTo>
                  <a:pt x="162868" y="1427001"/>
                </a:lnTo>
                <a:close/>
                <a:moveTo>
                  <a:pt x="192205" y="1421095"/>
                </a:moveTo>
                <a:lnTo>
                  <a:pt x="193348" y="1421095"/>
                </a:lnTo>
                <a:cubicBezTo>
                  <a:pt x="193396" y="1422019"/>
                  <a:pt x="193396" y="1422933"/>
                  <a:pt x="193348" y="1423857"/>
                </a:cubicBezTo>
                <a:lnTo>
                  <a:pt x="192205" y="1423762"/>
                </a:lnTo>
                <a:cubicBezTo>
                  <a:pt x="192205" y="1422809"/>
                  <a:pt x="192205" y="1421952"/>
                  <a:pt x="192205" y="1421095"/>
                </a:cubicBezTo>
                <a:close/>
                <a:moveTo>
                  <a:pt x="124959" y="1407379"/>
                </a:moveTo>
                <a:lnTo>
                  <a:pt x="126483" y="1409093"/>
                </a:lnTo>
                <a:cubicBezTo>
                  <a:pt x="126483" y="1409093"/>
                  <a:pt x="125816" y="1410046"/>
                  <a:pt x="125531" y="1410046"/>
                </a:cubicBezTo>
                <a:cubicBezTo>
                  <a:pt x="125245" y="1410046"/>
                  <a:pt x="125626" y="1409284"/>
                  <a:pt x="124959" y="1408808"/>
                </a:cubicBezTo>
                <a:cubicBezTo>
                  <a:pt x="125016" y="1408331"/>
                  <a:pt x="125016" y="1407855"/>
                  <a:pt x="124959" y="1407379"/>
                </a:cubicBezTo>
                <a:close/>
                <a:moveTo>
                  <a:pt x="112863" y="1403284"/>
                </a:moveTo>
                <a:cubicBezTo>
                  <a:pt x="110367" y="1428858"/>
                  <a:pt x="109481" y="1454557"/>
                  <a:pt x="110196" y="1480246"/>
                </a:cubicBezTo>
                <a:cubicBezTo>
                  <a:pt x="108872" y="1477693"/>
                  <a:pt x="107729" y="1475045"/>
                  <a:pt x="106767" y="1472340"/>
                </a:cubicBezTo>
                <a:cubicBezTo>
                  <a:pt x="105052" y="1465863"/>
                  <a:pt x="104100" y="1459100"/>
                  <a:pt x="102100" y="1453290"/>
                </a:cubicBezTo>
                <a:cubicBezTo>
                  <a:pt x="97156" y="1435869"/>
                  <a:pt x="101185" y="1417124"/>
                  <a:pt x="112863" y="1403284"/>
                </a:cubicBezTo>
                <a:close/>
                <a:moveTo>
                  <a:pt x="224400" y="1401188"/>
                </a:moveTo>
                <a:cubicBezTo>
                  <a:pt x="225352" y="1405760"/>
                  <a:pt x="226305" y="1410237"/>
                  <a:pt x="227353" y="1414713"/>
                </a:cubicBezTo>
                <a:lnTo>
                  <a:pt x="225352" y="1415571"/>
                </a:lnTo>
                <a:cubicBezTo>
                  <a:pt x="224114" y="1411380"/>
                  <a:pt x="222781" y="1407093"/>
                  <a:pt x="221447" y="1402807"/>
                </a:cubicBezTo>
                <a:cubicBezTo>
                  <a:pt x="222466" y="1402321"/>
                  <a:pt x="223447" y="1401788"/>
                  <a:pt x="224400" y="1401188"/>
                </a:cubicBezTo>
                <a:close/>
                <a:moveTo>
                  <a:pt x="251832" y="1395378"/>
                </a:moveTo>
                <a:cubicBezTo>
                  <a:pt x="257737" y="1400807"/>
                  <a:pt x="262786" y="1404903"/>
                  <a:pt x="259452" y="1414428"/>
                </a:cubicBezTo>
                <a:cubicBezTo>
                  <a:pt x="250975" y="1407189"/>
                  <a:pt x="250975" y="1407189"/>
                  <a:pt x="251832" y="1395378"/>
                </a:cubicBezTo>
                <a:close/>
                <a:moveTo>
                  <a:pt x="128412" y="1393105"/>
                </a:moveTo>
                <a:cubicBezTo>
                  <a:pt x="129983" y="1393831"/>
                  <a:pt x="131484" y="1397045"/>
                  <a:pt x="134484" y="1403474"/>
                </a:cubicBezTo>
                <a:lnTo>
                  <a:pt x="121911" y="1397664"/>
                </a:lnTo>
                <a:cubicBezTo>
                  <a:pt x="125197" y="1394140"/>
                  <a:pt x="126840" y="1392378"/>
                  <a:pt x="128412" y="1393105"/>
                </a:cubicBezTo>
                <a:close/>
                <a:moveTo>
                  <a:pt x="173146" y="1385674"/>
                </a:moveTo>
                <a:lnTo>
                  <a:pt x="172607" y="1397891"/>
                </a:lnTo>
                <a:cubicBezTo>
                  <a:pt x="171416" y="1399522"/>
                  <a:pt x="168821" y="1399188"/>
                  <a:pt x="163630" y="1398521"/>
                </a:cubicBezTo>
                <a:close/>
                <a:moveTo>
                  <a:pt x="173155" y="1385472"/>
                </a:moveTo>
                <a:lnTo>
                  <a:pt x="173214" y="1385536"/>
                </a:lnTo>
                <a:lnTo>
                  <a:pt x="173155" y="1385567"/>
                </a:lnTo>
                <a:lnTo>
                  <a:pt x="173155" y="1385662"/>
                </a:lnTo>
                <a:lnTo>
                  <a:pt x="173146" y="1385674"/>
                </a:lnTo>
                <a:close/>
                <a:moveTo>
                  <a:pt x="144486" y="1383948"/>
                </a:moveTo>
                <a:cubicBezTo>
                  <a:pt x="145353" y="1384262"/>
                  <a:pt x="146191" y="1384681"/>
                  <a:pt x="146962" y="1385186"/>
                </a:cubicBezTo>
                <a:cubicBezTo>
                  <a:pt x="146391" y="1385853"/>
                  <a:pt x="145819" y="1387186"/>
                  <a:pt x="145248" y="1387091"/>
                </a:cubicBezTo>
                <a:cubicBezTo>
                  <a:pt x="144676" y="1386996"/>
                  <a:pt x="144010" y="1385853"/>
                  <a:pt x="143438" y="1385186"/>
                </a:cubicBezTo>
                <a:cubicBezTo>
                  <a:pt x="142867" y="1384519"/>
                  <a:pt x="144200" y="1383853"/>
                  <a:pt x="144486" y="1383948"/>
                </a:cubicBezTo>
                <a:close/>
                <a:moveTo>
                  <a:pt x="182680" y="1380519"/>
                </a:moveTo>
                <a:lnTo>
                  <a:pt x="182680" y="1395663"/>
                </a:lnTo>
                <a:lnTo>
                  <a:pt x="173214" y="1385536"/>
                </a:lnTo>
                <a:close/>
                <a:moveTo>
                  <a:pt x="112958" y="1364612"/>
                </a:moveTo>
                <a:cubicBezTo>
                  <a:pt x="113729" y="1365022"/>
                  <a:pt x="114462" y="1365498"/>
                  <a:pt x="115148" y="1366041"/>
                </a:cubicBezTo>
                <a:lnTo>
                  <a:pt x="114386" y="1367756"/>
                </a:lnTo>
                <a:lnTo>
                  <a:pt x="112100" y="1365946"/>
                </a:lnTo>
                <a:cubicBezTo>
                  <a:pt x="112100" y="1365470"/>
                  <a:pt x="112767" y="1364517"/>
                  <a:pt x="112958" y="1364612"/>
                </a:cubicBezTo>
                <a:close/>
                <a:moveTo>
                  <a:pt x="123626" y="1360230"/>
                </a:moveTo>
                <a:cubicBezTo>
                  <a:pt x="127626" y="1364421"/>
                  <a:pt x="132389" y="1369088"/>
                  <a:pt x="124959" y="1377280"/>
                </a:cubicBezTo>
                <a:lnTo>
                  <a:pt x="121149" y="1360897"/>
                </a:lnTo>
                <a:cubicBezTo>
                  <a:pt x="122197" y="1360897"/>
                  <a:pt x="123340" y="1359849"/>
                  <a:pt x="123626" y="1360230"/>
                </a:cubicBezTo>
                <a:close/>
                <a:moveTo>
                  <a:pt x="209636" y="1359850"/>
                </a:moveTo>
                <a:lnTo>
                  <a:pt x="213065" y="1365469"/>
                </a:lnTo>
                <a:cubicBezTo>
                  <a:pt x="210627" y="1367070"/>
                  <a:pt x="208046" y="1368441"/>
                  <a:pt x="205350" y="1369565"/>
                </a:cubicBezTo>
                <a:cubicBezTo>
                  <a:pt x="204379" y="1367651"/>
                  <a:pt x="203616" y="1365641"/>
                  <a:pt x="203064" y="1363565"/>
                </a:cubicBezTo>
                <a:close/>
                <a:moveTo>
                  <a:pt x="217828" y="1357754"/>
                </a:moveTo>
                <a:lnTo>
                  <a:pt x="234973" y="1369946"/>
                </a:lnTo>
                <a:cubicBezTo>
                  <a:pt x="225448" y="1375756"/>
                  <a:pt x="225448" y="1375756"/>
                  <a:pt x="217828" y="1357754"/>
                </a:cubicBezTo>
                <a:close/>
                <a:moveTo>
                  <a:pt x="96480" y="1355183"/>
                </a:moveTo>
                <a:cubicBezTo>
                  <a:pt x="99366" y="1360831"/>
                  <a:pt x="98775" y="1367641"/>
                  <a:pt x="94956" y="1372709"/>
                </a:cubicBezTo>
                <a:cubicBezTo>
                  <a:pt x="90289" y="1365946"/>
                  <a:pt x="89146" y="1360707"/>
                  <a:pt x="96480" y="1355183"/>
                </a:cubicBezTo>
                <a:close/>
                <a:moveTo>
                  <a:pt x="59427" y="1353468"/>
                </a:moveTo>
                <a:cubicBezTo>
                  <a:pt x="60189" y="1353373"/>
                  <a:pt x="60951" y="1353373"/>
                  <a:pt x="61713" y="1353468"/>
                </a:cubicBezTo>
                <a:cubicBezTo>
                  <a:pt x="61713" y="1353468"/>
                  <a:pt x="62285" y="1354802"/>
                  <a:pt x="61713" y="1354897"/>
                </a:cubicBezTo>
                <a:lnTo>
                  <a:pt x="60094" y="1356040"/>
                </a:lnTo>
                <a:cubicBezTo>
                  <a:pt x="60094" y="1355183"/>
                  <a:pt x="59618" y="1354326"/>
                  <a:pt x="59427" y="1353468"/>
                </a:cubicBezTo>
                <a:close/>
                <a:moveTo>
                  <a:pt x="255166" y="1350706"/>
                </a:moveTo>
                <a:lnTo>
                  <a:pt x="265358" y="1352992"/>
                </a:lnTo>
                <a:cubicBezTo>
                  <a:pt x="261167" y="1362517"/>
                  <a:pt x="258024" y="1356897"/>
                  <a:pt x="254785" y="1354992"/>
                </a:cubicBezTo>
                <a:cubicBezTo>
                  <a:pt x="254976" y="1353563"/>
                  <a:pt x="255071" y="1352134"/>
                  <a:pt x="255166" y="1350706"/>
                </a:cubicBezTo>
                <a:close/>
                <a:moveTo>
                  <a:pt x="203255" y="1337752"/>
                </a:moveTo>
                <a:lnTo>
                  <a:pt x="208779" y="1339943"/>
                </a:lnTo>
                <a:cubicBezTo>
                  <a:pt x="208522" y="1341057"/>
                  <a:pt x="208132" y="1342143"/>
                  <a:pt x="207636" y="1343181"/>
                </a:cubicBezTo>
                <a:cubicBezTo>
                  <a:pt x="205865" y="1342438"/>
                  <a:pt x="204150" y="1341581"/>
                  <a:pt x="202493" y="1340609"/>
                </a:cubicBezTo>
                <a:cubicBezTo>
                  <a:pt x="202779" y="1339657"/>
                  <a:pt x="202969" y="1338704"/>
                  <a:pt x="203255" y="1337752"/>
                </a:cubicBezTo>
                <a:close/>
                <a:moveTo>
                  <a:pt x="255546" y="1331942"/>
                </a:moveTo>
                <a:cubicBezTo>
                  <a:pt x="255861" y="1332932"/>
                  <a:pt x="256080" y="1333952"/>
                  <a:pt x="256213" y="1334990"/>
                </a:cubicBezTo>
                <a:cubicBezTo>
                  <a:pt x="256213" y="1334990"/>
                  <a:pt x="255546" y="1335656"/>
                  <a:pt x="255261" y="1335942"/>
                </a:cubicBezTo>
                <a:cubicBezTo>
                  <a:pt x="254975" y="1334980"/>
                  <a:pt x="254775" y="1333990"/>
                  <a:pt x="254689" y="1332989"/>
                </a:cubicBezTo>
                <a:cubicBezTo>
                  <a:pt x="254689" y="1332989"/>
                  <a:pt x="255261" y="1332323"/>
                  <a:pt x="255546" y="1331942"/>
                </a:cubicBezTo>
                <a:close/>
                <a:moveTo>
                  <a:pt x="92288" y="1321369"/>
                </a:moveTo>
                <a:cubicBezTo>
                  <a:pt x="99432" y="1321464"/>
                  <a:pt x="99432" y="1321464"/>
                  <a:pt x="102575" y="1330037"/>
                </a:cubicBezTo>
                <a:cubicBezTo>
                  <a:pt x="95527" y="1334799"/>
                  <a:pt x="93622" y="1330037"/>
                  <a:pt x="92288" y="1321369"/>
                </a:cubicBezTo>
                <a:close/>
                <a:moveTo>
                  <a:pt x="152912" y="1319695"/>
                </a:moveTo>
                <a:lnTo>
                  <a:pt x="153198" y="1321314"/>
                </a:lnTo>
                <a:lnTo>
                  <a:pt x="152341" y="1321124"/>
                </a:lnTo>
                <a:close/>
                <a:moveTo>
                  <a:pt x="255357" y="1317559"/>
                </a:moveTo>
                <a:lnTo>
                  <a:pt x="257452" y="1319273"/>
                </a:lnTo>
                <a:lnTo>
                  <a:pt x="256023" y="1321559"/>
                </a:lnTo>
                <a:cubicBezTo>
                  <a:pt x="255519" y="1320750"/>
                  <a:pt x="255099" y="1319892"/>
                  <a:pt x="254785" y="1318987"/>
                </a:cubicBezTo>
                <a:cubicBezTo>
                  <a:pt x="254785" y="1318987"/>
                  <a:pt x="254785" y="1318035"/>
                  <a:pt x="255357" y="1317559"/>
                </a:cubicBezTo>
                <a:close/>
                <a:moveTo>
                  <a:pt x="133055" y="1309462"/>
                </a:moveTo>
                <a:lnTo>
                  <a:pt x="146105" y="1321082"/>
                </a:lnTo>
                <a:cubicBezTo>
                  <a:pt x="146105" y="1326702"/>
                  <a:pt x="143057" y="1328417"/>
                  <a:pt x="137627" y="1330607"/>
                </a:cubicBezTo>
                <a:cubicBezTo>
                  <a:pt x="130198" y="1333084"/>
                  <a:pt x="130293" y="1336608"/>
                  <a:pt x="136770" y="1346038"/>
                </a:cubicBezTo>
                <a:cubicBezTo>
                  <a:pt x="127245" y="1352991"/>
                  <a:pt x="127245" y="1352515"/>
                  <a:pt x="126293" y="1340132"/>
                </a:cubicBezTo>
                <a:cubicBezTo>
                  <a:pt x="125445" y="1332846"/>
                  <a:pt x="124102" y="1325616"/>
                  <a:pt x="122292" y="1318511"/>
                </a:cubicBezTo>
                <a:close/>
                <a:moveTo>
                  <a:pt x="178115" y="1300245"/>
                </a:moveTo>
                <a:lnTo>
                  <a:pt x="178080" y="1300276"/>
                </a:lnTo>
                <a:lnTo>
                  <a:pt x="178109" y="1300319"/>
                </a:lnTo>
                <a:close/>
                <a:moveTo>
                  <a:pt x="99908" y="1292222"/>
                </a:moveTo>
                <a:cubicBezTo>
                  <a:pt x="104290" y="1300032"/>
                  <a:pt x="104290" y="1300032"/>
                  <a:pt x="96384" y="1306033"/>
                </a:cubicBezTo>
                <a:cubicBezTo>
                  <a:pt x="98003" y="1299651"/>
                  <a:pt x="98861" y="1296508"/>
                  <a:pt x="99908" y="1292222"/>
                </a:cubicBezTo>
                <a:close/>
                <a:moveTo>
                  <a:pt x="176085" y="1292008"/>
                </a:moveTo>
                <a:lnTo>
                  <a:pt x="177668" y="1299268"/>
                </a:lnTo>
                <a:lnTo>
                  <a:pt x="168393" y="1293460"/>
                </a:lnTo>
                <a:cubicBezTo>
                  <a:pt x="172299" y="1290698"/>
                  <a:pt x="174680" y="1290531"/>
                  <a:pt x="176085" y="1292008"/>
                </a:cubicBezTo>
                <a:close/>
                <a:moveTo>
                  <a:pt x="60284" y="1284031"/>
                </a:moveTo>
                <a:cubicBezTo>
                  <a:pt x="61237" y="1284031"/>
                  <a:pt x="62094" y="1285936"/>
                  <a:pt x="63999" y="1288222"/>
                </a:cubicBezTo>
                <a:cubicBezTo>
                  <a:pt x="62075" y="1289165"/>
                  <a:pt x="60018" y="1289803"/>
                  <a:pt x="57903" y="1290127"/>
                </a:cubicBezTo>
                <a:cubicBezTo>
                  <a:pt x="57427" y="1290127"/>
                  <a:pt x="56379" y="1286602"/>
                  <a:pt x="56665" y="1286317"/>
                </a:cubicBezTo>
                <a:cubicBezTo>
                  <a:pt x="57503" y="1285078"/>
                  <a:pt x="58808" y="1284250"/>
                  <a:pt x="60284" y="1284031"/>
                </a:cubicBezTo>
                <a:close/>
                <a:moveTo>
                  <a:pt x="122958" y="1262790"/>
                </a:moveTo>
                <a:lnTo>
                  <a:pt x="122292" y="1264314"/>
                </a:lnTo>
                <a:cubicBezTo>
                  <a:pt x="122901" y="1264838"/>
                  <a:pt x="123568" y="1265285"/>
                  <a:pt x="124292" y="1265647"/>
                </a:cubicBezTo>
                <a:cubicBezTo>
                  <a:pt x="124292" y="1265647"/>
                  <a:pt x="124292" y="1264790"/>
                  <a:pt x="124959" y="1264314"/>
                </a:cubicBezTo>
                <a:close/>
                <a:moveTo>
                  <a:pt x="258309" y="1261266"/>
                </a:moveTo>
                <a:lnTo>
                  <a:pt x="267834" y="1266695"/>
                </a:lnTo>
                <a:lnTo>
                  <a:pt x="259643" y="1297270"/>
                </a:lnTo>
                <a:lnTo>
                  <a:pt x="256785" y="1296604"/>
                </a:lnTo>
                <a:cubicBezTo>
                  <a:pt x="256976" y="1285840"/>
                  <a:pt x="257357" y="1275077"/>
                  <a:pt x="258309" y="1261266"/>
                </a:cubicBezTo>
                <a:close/>
                <a:moveTo>
                  <a:pt x="241450" y="1250884"/>
                </a:moveTo>
                <a:lnTo>
                  <a:pt x="241545" y="1254122"/>
                </a:lnTo>
                <a:lnTo>
                  <a:pt x="229258" y="1262504"/>
                </a:lnTo>
                <a:cubicBezTo>
                  <a:pt x="226876" y="1257742"/>
                  <a:pt x="226971" y="1254599"/>
                  <a:pt x="231925" y="1253646"/>
                </a:cubicBezTo>
                <a:cubicBezTo>
                  <a:pt x="235154" y="1252913"/>
                  <a:pt x="238325" y="1251989"/>
                  <a:pt x="241450" y="1250884"/>
                </a:cubicBezTo>
                <a:close/>
                <a:moveTo>
                  <a:pt x="209541" y="1241835"/>
                </a:moveTo>
                <a:lnTo>
                  <a:pt x="209348" y="1242337"/>
                </a:lnTo>
                <a:lnTo>
                  <a:pt x="209542" y="1242596"/>
                </a:lnTo>
                <a:lnTo>
                  <a:pt x="209161" y="1243073"/>
                </a:lnTo>
                <a:lnTo>
                  <a:pt x="209235" y="1242630"/>
                </a:lnTo>
                <a:lnTo>
                  <a:pt x="209064" y="1243073"/>
                </a:lnTo>
                <a:cubicBezTo>
                  <a:pt x="212875" y="1253931"/>
                  <a:pt x="221828" y="1264218"/>
                  <a:pt x="210588" y="1276696"/>
                </a:cubicBezTo>
                <a:cubicBezTo>
                  <a:pt x="212494" y="1281078"/>
                  <a:pt x="214018" y="1284792"/>
                  <a:pt x="216208" y="1289936"/>
                </a:cubicBezTo>
                <a:cubicBezTo>
                  <a:pt x="208112" y="1295937"/>
                  <a:pt x="204778" y="1304700"/>
                  <a:pt x="211351" y="1318511"/>
                </a:cubicBezTo>
                <a:cubicBezTo>
                  <a:pt x="203064" y="1314034"/>
                  <a:pt x="203445" y="1307843"/>
                  <a:pt x="203826" y="1301461"/>
                </a:cubicBezTo>
                <a:cubicBezTo>
                  <a:pt x="203245" y="1295089"/>
                  <a:pt x="203664" y="1288660"/>
                  <a:pt x="205064" y="1282411"/>
                </a:cubicBezTo>
                <a:cubicBezTo>
                  <a:pt x="208388" y="1276191"/>
                  <a:pt x="208741" y="1268819"/>
                  <a:pt x="206017" y="1262313"/>
                </a:cubicBezTo>
                <a:cubicBezTo>
                  <a:pt x="203731" y="1257551"/>
                  <a:pt x="203731" y="1253979"/>
                  <a:pt x="204743" y="1250824"/>
                </a:cubicBezTo>
                <a:lnTo>
                  <a:pt x="209288" y="1242309"/>
                </a:lnTo>
                <a:lnTo>
                  <a:pt x="209295" y="1242267"/>
                </a:lnTo>
                <a:lnTo>
                  <a:pt x="209304" y="1242279"/>
                </a:lnTo>
                <a:close/>
                <a:moveTo>
                  <a:pt x="58284" y="1241549"/>
                </a:moveTo>
                <a:cubicBezTo>
                  <a:pt x="58284" y="1241549"/>
                  <a:pt x="59332" y="1242406"/>
                  <a:pt x="59237" y="1242787"/>
                </a:cubicBezTo>
                <a:cubicBezTo>
                  <a:pt x="59036" y="1243768"/>
                  <a:pt x="58751" y="1244721"/>
                  <a:pt x="58379" y="1245645"/>
                </a:cubicBezTo>
                <a:cubicBezTo>
                  <a:pt x="58379" y="1244692"/>
                  <a:pt x="57522" y="1243740"/>
                  <a:pt x="57236" y="1242787"/>
                </a:cubicBezTo>
                <a:cubicBezTo>
                  <a:pt x="56951" y="1241835"/>
                  <a:pt x="58284" y="1241930"/>
                  <a:pt x="58284" y="1241549"/>
                </a:cubicBezTo>
                <a:close/>
                <a:moveTo>
                  <a:pt x="209732" y="1239644"/>
                </a:moveTo>
                <a:lnTo>
                  <a:pt x="209295" y="1242267"/>
                </a:lnTo>
                <a:lnTo>
                  <a:pt x="207827" y="1240311"/>
                </a:lnTo>
                <a:close/>
                <a:moveTo>
                  <a:pt x="130865" y="1237835"/>
                </a:moveTo>
                <a:lnTo>
                  <a:pt x="133151" y="1244597"/>
                </a:lnTo>
                <a:lnTo>
                  <a:pt x="131246" y="1245264"/>
                </a:lnTo>
                <a:lnTo>
                  <a:pt x="129817" y="1239073"/>
                </a:lnTo>
                <a:close/>
                <a:moveTo>
                  <a:pt x="128384" y="1232255"/>
                </a:moveTo>
                <a:lnTo>
                  <a:pt x="130864" y="1237834"/>
                </a:lnTo>
                <a:lnTo>
                  <a:pt x="129816" y="1239073"/>
                </a:lnTo>
                <a:close/>
                <a:moveTo>
                  <a:pt x="240783" y="1231643"/>
                </a:moveTo>
                <a:cubicBezTo>
                  <a:pt x="240783" y="1231643"/>
                  <a:pt x="242974" y="1233167"/>
                  <a:pt x="242879" y="1233453"/>
                </a:cubicBezTo>
                <a:cubicBezTo>
                  <a:pt x="242374" y="1235043"/>
                  <a:pt x="241774" y="1236605"/>
                  <a:pt x="241069" y="1238120"/>
                </a:cubicBezTo>
                <a:lnTo>
                  <a:pt x="238116" y="1236024"/>
                </a:lnTo>
                <a:cubicBezTo>
                  <a:pt x="238907" y="1234510"/>
                  <a:pt x="239793" y="1233043"/>
                  <a:pt x="240783" y="1231643"/>
                </a:cubicBezTo>
                <a:close/>
                <a:moveTo>
                  <a:pt x="232687" y="1230500"/>
                </a:moveTo>
                <a:cubicBezTo>
                  <a:pt x="232687" y="1234405"/>
                  <a:pt x="232687" y="1237262"/>
                  <a:pt x="232115" y="1241072"/>
                </a:cubicBezTo>
                <a:cubicBezTo>
                  <a:pt x="226591" y="1237072"/>
                  <a:pt x="227448" y="1234214"/>
                  <a:pt x="232687" y="1230500"/>
                </a:cubicBezTo>
                <a:close/>
                <a:moveTo>
                  <a:pt x="127816" y="1229548"/>
                </a:moveTo>
                <a:lnTo>
                  <a:pt x="128384" y="1232255"/>
                </a:lnTo>
                <a:lnTo>
                  <a:pt x="127435" y="1230119"/>
                </a:lnTo>
                <a:close/>
                <a:moveTo>
                  <a:pt x="164583" y="1223261"/>
                </a:moveTo>
                <a:lnTo>
                  <a:pt x="164583" y="1228119"/>
                </a:lnTo>
                <a:lnTo>
                  <a:pt x="158868" y="1226785"/>
                </a:lnTo>
                <a:cubicBezTo>
                  <a:pt x="158868" y="1226213"/>
                  <a:pt x="158868" y="1224785"/>
                  <a:pt x="158964" y="1223832"/>
                </a:cubicBezTo>
                <a:close/>
                <a:moveTo>
                  <a:pt x="193730" y="1219832"/>
                </a:moveTo>
                <a:lnTo>
                  <a:pt x="193730" y="1220308"/>
                </a:lnTo>
                <a:lnTo>
                  <a:pt x="193730" y="1220309"/>
                </a:lnTo>
                <a:lnTo>
                  <a:pt x="193599" y="1220152"/>
                </a:lnTo>
                <a:close/>
                <a:moveTo>
                  <a:pt x="104099" y="1219737"/>
                </a:moveTo>
                <a:cubicBezTo>
                  <a:pt x="104099" y="1233167"/>
                  <a:pt x="95336" y="1244407"/>
                  <a:pt x="104099" y="1256694"/>
                </a:cubicBezTo>
                <a:cubicBezTo>
                  <a:pt x="110947" y="1245359"/>
                  <a:pt x="111062" y="1231176"/>
                  <a:pt x="104385" y="1219737"/>
                </a:cubicBezTo>
                <a:close/>
                <a:moveTo>
                  <a:pt x="265334" y="1219310"/>
                </a:moveTo>
                <a:lnTo>
                  <a:pt x="263929" y="1222118"/>
                </a:lnTo>
                <a:lnTo>
                  <a:pt x="262786" y="1219927"/>
                </a:lnTo>
                <a:close/>
                <a:moveTo>
                  <a:pt x="265643" y="1218689"/>
                </a:moveTo>
                <a:lnTo>
                  <a:pt x="265644" y="1218690"/>
                </a:lnTo>
                <a:lnTo>
                  <a:pt x="265644" y="1218689"/>
                </a:lnTo>
                <a:lnTo>
                  <a:pt x="265645" y="1218691"/>
                </a:lnTo>
                <a:lnTo>
                  <a:pt x="266093" y="1219016"/>
                </a:lnTo>
                <a:lnTo>
                  <a:pt x="265929" y="1219166"/>
                </a:lnTo>
                <a:lnTo>
                  <a:pt x="265928" y="1219165"/>
                </a:lnTo>
                <a:lnTo>
                  <a:pt x="265334" y="1219310"/>
                </a:lnTo>
                <a:lnTo>
                  <a:pt x="265644" y="1218690"/>
                </a:lnTo>
                <a:close/>
                <a:moveTo>
                  <a:pt x="202017" y="1218308"/>
                </a:moveTo>
                <a:cubicBezTo>
                  <a:pt x="202017" y="1224023"/>
                  <a:pt x="201160" y="1228404"/>
                  <a:pt x="200302" y="1237358"/>
                </a:cubicBezTo>
                <a:cubicBezTo>
                  <a:pt x="197350" y="1228880"/>
                  <a:pt x="195826" y="1224499"/>
                  <a:pt x="194206" y="1220213"/>
                </a:cubicBezTo>
                <a:lnTo>
                  <a:pt x="193730" y="1220308"/>
                </a:lnTo>
                <a:close/>
                <a:moveTo>
                  <a:pt x="249832" y="1217546"/>
                </a:moveTo>
                <a:cubicBezTo>
                  <a:pt x="250118" y="1217165"/>
                  <a:pt x="250498" y="1219356"/>
                  <a:pt x="250784" y="1220308"/>
                </a:cubicBezTo>
                <a:lnTo>
                  <a:pt x="249832" y="1221451"/>
                </a:lnTo>
                <a:cubicBezTo>
                  <a:pt x="249832" y="1220499"/>
                  <a:pt x="249165" y="1219641"/>
                  <a:pt x="248974" y="1218784"/>
                </a:cubicBezTo>
                <a:cubicBezTo>
                  <a:pt x="248784" y="1217927"/>
                  <a:pt x="249546" y="1217927"/>
                  <a:pt x="249832" y="1217546"/>
                </a:cubicBezTo>
                <a:close/>
                <a:moveTo>
                  <a:pt x="269263" y="1216118"/>
                </a:moveTo>
                <a:cubicBezTo>
                  <a:pt x="269834" y="1217642"/>
                  <a:pt x="270406" y="1219070"/>
                  <a:pt x="271930" y="1223261"/>
                </a:cubicBezTo>
                <a:lnTo>
                  <a:pt x="266093" y="1219016"/>
                </a:lnTo>
                <a:close/>
                <a:moveTo>
                  <a:pt x="118386" y="1212212"/>
                </a:moveTo>
                <a:cubicBezTo>
                  <a:pt x="121149" y="1228024"/>
                  <a:pt x="127911" y="1216689"/>
                  <a:pt x="132769" y="1216689"/>
                </a:cubicBezTo>
                <a:cubicBezTo>
                  <a:pt x="129150" y="1206497"/>
                  <a:pt x="124101" y="1209069"/>
                  <a:pt x="118386" y="1212212"/>
                </a:cubicBezTo>
                <a:close/>
                <a:moveTo>
                  <a:pt x="155630" y="1210117"/>
                </a:moveTo>
                <a:cubicBezTo>
                  <a:pt x="156202" y="1211069"/>
                  <a:pt x="157154" y="1211927"/>
                  <a:pt x="157249" y="1212879"/>
                </a:cubicBezTo>
                <a:cubicBezTo>
                  <a:pt x="157344" y="1213832"/>
                  <a:pt x="156106" y="1214594"/>
                  <a:pt x="155535" y="1215451"/>
                </a:cubicBezTo>
                <a:cubicBezTo>
                  <a:pt x="154963" y="1214498"/>
                  <a:pt x="154106" y="1213641"/>
                  <a:pt x="154011" y="1212688"/>
                </a:cubicBezTo>
                <a:cubicBezTo>
                  <a:pt x="153915" y="1211736"/>
                  <a:pt x="155059" y="1210974"/>
                  <a:pt x="155630" y="1210117"/>
                </a:cubicBezTo>
                <a:close/>
                <a:moveTo>
                  <a:pt x="216781" y="1205164"/>
                </a:moveTo>
                <a:cubicBezTo>
                  <a:pt x="220305" y="1213832"/>
                  <a:pt x="217733" y="1218023"/>
                  <a:pt x="213161" y="1220023"/>
                </a:cubicBezTo>
                <a:cubicBezTo>
                  <a:pt x="211256" y="1220785"/>
                  <a:pt x="208779" y="1218880"/>
                  <a:pt x="203731" y="1217356"/>
                </a:cubicBezTo>
                <a:close/>
                <a:moveTo>
                  <a:pt x="171822" y="1202878"/>
                </a:moveTo>
                <a:cubicBezTo>
                  <a:pt x="175537" y="1206879"/>
                  <a:pt x="180299" y="1207688"/>
                  <a:pt x="184491" y="1209272"/>
                </a:cubicBezTo>
                <a:lnTo>
                  <a:pt x="193599" y="1220152"/>
                </a:lnTo>
                <a:lnTo>
                  <a:pt x="188170" y="1233370"/>
                </a:lnTo>
                <a:cubicBezTo>
                  <a:pt x="187944" y="1238382"/>
                  <a:pt x="188825" y="1243645"/>
                  <a:pt x="189253" y="1248407"/>
                </a:cubicBezTo>
                <a:cubicBezTo>
                  <a:pt x="189253" y="1251074"/>
                  <a:pt x="195921" y="1252694"/>
                  <a:pt x="200302" y="1255265"/>
                </a:cubicBezTo>
                <a:cubicBezTo>
                  <a:pt x="199054" y="1258485"/>
                  <a:pt x="197283" y="1261476"/>
                  <a:pt x="195063" y="1264124"/>
                </a:cubicBezTo>
                <a:cubicBezTo>
                  <a:pt x="188129" y="1268114"/>
                  <a:pt x="185748" y="1276963"/>
                  <a:pt x="189739" y="1283898"/>
                </a:cubicBezTo>
                <a:cubicBezTo>
                  <a:pt x="189853" y="1284097"/>
                  <a:pt x="189977" y="1284307"/>
                  <a:pt x="190110" y="1284507"/>
                </a:cubicBezTo>
                <a:cubicBezTo>
                  <a:pt x="190492" y="1285717"/>
                  <a:pt x="190492" y="1287012"/>
                  <a:pt x="190110" y="1288222"/>
                </a:cubicBezTo>
                <a:cubicBezTo>
                  <a:pt x="182205" y="1308034"/>
                  <a:pt x="187063" y="1330132"/>
                  <a:pt x="184205" y="1350801"/>
                </a:cubicBezTo>
                <a:cubicBezTo>
                  <a:pt x="183157" y="1357754"/>
                  <a:pt x="181919" y="1363565"/>
                  <a:pt x="176490" y="1365851"/>
                </a:cubicBezTo>
                <a:cubicBezTo>
                  <a:pt x="166965" y="1369946"/>
                  <a:pt x="166108" y="1370804"/>
                  <a:pt x="163345" y="1380710"/>
                </a:cubicBezTo>
                <a:cubicBezTo>
                  <a:pt x="163345" y="1373852"/>
                  <a:pt x="162488" y="1367089"/>
                  <a:pt x="161821" y="1358326"/>
                </a:cubicBezTo>
                <a:lnTo>
                  <a:pt x="172680" y="1359278"/>
                </a:lnTo>
                <a:cubicBezTo>
                  <a:pt x="178014" y="1347372"/>
                  <a:pt x="166393" y="1349753"/>
                  <a:pt x="165726" y="1342895"/>
                </a:cubicBezTo>
                <a:lnTo>
                  <a:pt x="183062" y="1338133"/>
                </a:lnTo>
                <a:cubicBezTo>
                  <a:pt x="175728" y="1332323"/>
                  <a:pt x="170013" y="1329941"/>
                  <a:pt x="166869" y="1324798"/>
                </a:cubicBezTo>
                <a:cubicBezTo>
                  <a:pt x="164403" y="1318692"/>
                  <a:pt x="162764" y="1312291"/>
                  <a:pt x="162012" y="1305748"/>
                </a:cubicBezTo>
                <a:cubicBezTo>
                  <a:pt x="168775" y="1303748"/>
                  <a:pt x="168203" y="1310034"/>
                  <a:pt x="170203" y="1314320"/>
                </a:cubicBezTo>
                <a:cubicBezTo>
                  <a:pt x="172204" y="1318607"/>
                  <a:pt x="176299" y="1318892"/>
                  <a:pt x="182871" y="1323274"/>
                </a:cubicBezTo>
                <a:lnTo>
                  <a:pt x="177987" y="1300355"/>
                </a:lnTo>
                <a:lnTo>
                  <a:pt x="177918" y="1300414"/>
                </a:lnTo>
                <a:lnTo>
                  <a:pt x="177668" y="1299268"/>
                </a:lnTo>
                <a:lnTo>
                  <a:pt x="178171" y="1299583"/>
                </a:lnTo>
                <a:lnTo>
                  <a:pt x="179240" y="1286984"/>
                </a:lnTo>
                <a:cubicBezTo>
                  <a:pt x="177966" y="1283603"/>
                  <a:pt x="174728" y="1280459"/>
                  <a:pt x="168584" y="1275077"/>
                </a:cubicBezTo>
                <a:lnTo>
                  <a:pt x="180871" y="1271267"/>
                </a:lnTo>
                <a:cubicBezTo>
                  <a:pt x="177661" y="1267171"/>
                  <a:pt x="174918" y="1262733"/>
                  <a:pt x="172680" y="1258028"/>
                </a:cubicBezTo>
                <a:cubicBezTo>
                  <a:pt x="171337" y="1252474"/>
                  <a:pt x="170603" y="1246788"/>
                  <a:pt x="170489" y="1241073"/>
                </a:cubicBezTo>
                <a:lnTo>
                  <a:pt x="186967" y="1247360"/>
                </a:lnTo>
                <a:cubicBezTo>
                  <a:pt x="185824" y="1237835"/>
                  <a:pt x="184872" y="1230596"/>
                  <a:pt x="183729" y="1221547"/>
                </a:cubicBezTo>
                <a:lnTo>
                  <a:pt x="168775" y="1229453"/>
                </a:lnTo>
                <a:cubicBezTo>
                  <a:pt x="176013" y="1222461"/>
                  <a:pt x="177290" y="1211327"/>
                  <a:pt x="171822" y="1202878"/>
                </a:cubicBezTo>
                <a:close/>
                <a:moveTo>
                  <a:pt x="67905" y="1198305"/>
                </a:moveTo>
                <a:cubicBezTo>
                  <a:pt x="69086" y="1199258"/>
                  <a:pt x="70105" y="1200382"/>
                  <a:pt x="70953" y="1201639"/>
                </a:cubicBezTo>
                <a:cubicBezTo>
                  <a:pt x="69714" y="1202306"/>
                  <a:pt x="68572" y="1203354"/>
                  <a:pt x="68095" y="1203068"/>
                </a:cubicBezTo>
                <a:cubicBezTo>
                  <a:pt x="67162" y="1202011"/>
                  <a:pt x="66390" y="1200829"/>
                  <a:pt x="65809" y="1199544"/>
                </a:cubicBezTo>
                <a:cubicBezTo>
                  <a:pt x="66571" y="1199067"/>
                  <a:pt x="67524" y="1198020"/>
                  <a:pt x="67905" y="1198305"/>
                </a:cubicBezTo>
                <a:close/>
                <a:moveTo>
                  <a:pt x="242402" y="1198115"/>
                </a:moveTo>
                <a:cubicBezTo>
                  <a:pt x="243260" y="1198115"/>
                  <a:pt x="243831" y="1202116"/>
                  <a:pt x="244498" y="1204211"/>
                </a:cubicBezTo>
                <a:cubicBezTo>
                  <a:pt x="242307" y="1205354"/>
                  <a:pt x="240021" y="1206307"/>
                  <a:pt x="237830" y="1207545"/>
                </a:cubicBezTo>
                <a:lnTo>
                  <a:pt x="231734" y="1211260"/>
                </a:lnTo>
                <a:lnTo>
                  <a:pt x="229734" y="1208593"/>
                </a:lnTo>
                <a:cubicBezTo>
                  <a:pt x="231125" y="1205373"/>
                  <a:pt x="232954" y="1202363"/>
                  <a:pt x="235164" y="1199639"/>
                </a:cubicBezTo>
                <a:cubicBezTo>
                  <a:pt x="237221" y="1198058"/>
                  <a:pt x="239888" y="1197505"/>
                  <a:pt x="242402" y="1198115"/>
                </a:cubicBezTo>
                <a:close/>
                <a:moveTo>
                  <a:pt x="133531" y="1196115"/>
                </a:moveTo>
                <a:lnTo>
                  <a:pt x="124578" y="1199258"/>
                </a:lnTo>
                <a:lnTo>
                  <a:pt x="124959" y="1199639"/>
                </a:lnTo>
                <a:cubicBezTo>
                  <a:pt x="125721" y="1189161"/>
                  <a:pt x="128007" y="1188781"/>
                  <a:pt x="133531" y="1196115"/>
                </a:cubicBezTo>
                <a:close/>
                <a:moveTo>
                  <a:pt x="107242" y="1191829"/>
                </a:moveTo>
                <a:cubicBezTo>
                  <a:pt x="107242" y="1191829"/>
                  <a:pt x="106576" y="1192591"/>
                  <a:pt x="106290" y="1193067"/>
                </a:cubicBezTo>
                <a:lnTo>
                  <a:pt x="108385" y="1195067"/>
                </a:lnTo>
                <a:lnTo>
                  <a:pt x="109052" y="1193543"/>
                </a:lnTo>
                <a:cubicBezTo>
                  <a:pt x="108500" y="1192924"/>
                  <a:pt x="107890" y="1192352"/>
                  <a:pt x="107242" y="1191829"/>
                </a:cubicBezTo>
                <a:close/>
                <a:moveTo>
                  <a:pt x="141533" y="1179637"/>
                </a:moveTo>
                <a:cubicBezTo>
                  <a:pt x="148867" y="1180209"/>
                  <a:pt x="148867" y="1180209"/>
                  <a:pt x="149725" y="1189162"/>
                </a:cubicBezTo>
                <a:close/>
                <a:moveTo>
                  <a:pt x="263167" y="1176493"/>
                </a:moveTo>
                <a:cubicBezTo>
                  <a:pt x="266215" y="1181351"/>
                  <a:pt x="269168" y="1186018"/>
                  <a:pt x="272692" y="1192304"/>
                </a:cubicBezTo>
                <a:lnTo>
                  <a:pt x="261929" y="1208973"/>
                </a:lnTo>
                <a:cubicBezTo>
                  <a:pt x="259643" y="1196686"/>
                  <a:pt x="267072" y="1187066"/>
                  <a:pt x="257642" y="1178303"/>
                </a:cubicBezTo>
                <a:close/>
                <a:moveTo>
                  <a:pt x="47807" y="1161349"/>
                </a:moveTo>
                <a:cubicBezTo>
                  <a:pt x="48550" y="1161425"/>
                  <a:pt x="49293" y="1161577"/>
                  <a:pt x="49998" y="1161825"/>
                </a:cubicBezTo>
                <a:lnTo>
                  <a:pt x="48759" y="1164778"/>
                </a:lnTo>
                <a:cubicBezTo>
                  <a:pt x="48150" y="1164140"/>
                  <a:pt x="47607" y="1163435"/>
                  <a:pt x="47140" y="1162682"/>
                </a:cubicBezTo>
                <a:cubicBezTo>
                  <a:pt x="47140" y="1162682"/>
                  <a:pt x="47140" y="1161349"/>
                  <a:pt x="47807" y="1161349"/>
                </a:cubicBezTo>
                <a:close/>
                <a:moveTo>
                  <a:pt x="56570" y="1143918"/>
                </a:moveTo>
                <a:cubicBezTo>
                  <a:pt x="66095" y="1150395"/>
                  <a:pt x="60285" y="1167159"/>
                  <a:pt x="72667" y="1164492"/>
                </a:cubicBezTo>
                <a:cubicBezTo>
                  <a:pt x="72667" y="1165825"/>
                  <a:pt x="72667" y="1167159"/>
                  <a:pt x="72001" y="1168492"/>
                </a:cubicBezTo>
                <a:lnTo>
                  <a:pt x="61047" y="1178017"/>
                </a:lnTo>
                <a:cubicBezTo>
                  <a:pt x="59428" y="1165825"/>
                  <a:pt x="58285" y="1156586"/>
                  <a:pt x="56570" y="1143918"/>
                </a:cubicBezTo>
                <a:close/>
                <a:moveTo>
                  <a:pt x="110862" y="1143346"/>
                </a:moveTo>
                <a:lnTo>
                  <a:pt x="110862" y="1144870"/>
                </a:lnTo>
                <a:cubicBezTo>
                  <a:pt x="110862" y="1144870"/>
                  <a:pt x="111433" y="1144870"/>
                  <a:pt x="111719" y="1145442"/>
                </a:cubicBezTo>
                <a:cubicBezTo>
                  <a:pt x="111757" y="1144899"/>
                  <a:pt x="111757" y="1144366"/>
                  <a:pt x="111719" y="1143823"/>
                </a:cubicBezTo>
                <a:cubicBezTo>
                  <a:pt x="111719" y="1143823"/>
                  <a:pt x="111147" y="1143537"/>
                  <a:pt x="110862" y="1143346"/>
                </a:cubicBezTo>
                <a:close/>
                <a:moveTo>
                  <a:pt x="270882" y="1138012"/>
                </a:moveTo>
                <a:lnTo>
                  <a:pt x="273644" y="1139536"/>
                </a:lnTo>
                <a:cubicBezTo>
                  <a:pt x="272882" y="1148966"/>
                  <a:pt x="272120" y="1158395"/>
                  <a:pt x="271168" y="1170397"/>
                </a:cubicBezTo>
                <a:cubicBezTo>
                  <a:pt x="268215" y="1170397"/>
                  <a:pt x="264119" y="1171064"/>
                  <a:pt x="263929" y="1170397"/>
                </a:cubicBezTo>
                <a:cubicBezTo>
                  <a:pt x="260880" y="1154776"/>
                  <a:pt x="251070" y="1156109"/>
                  <a:pt x="240878" y="1156109"/>
                </a:cubicBezTo>
                <a:cubicBezTo>
                  <a:pt x="246879" y="1138869"/>
                  <a:pt x="253261" y="1153156"/>
                  <a:pt x="259356" y="1152585"/>
                </a:cubicBezTo>
                <a:cubicBezTo>
                  <a:pt x="262976" y="1148108"/>
                  <a:pt x="266881" y="1143060"/>
                  <a:pt x="270882" y="1138012"/>
                </a:cubicBezTo>
                <a:close/>
                <a:moveTo>
                  <a:pt x="210684" y="1107342"/>
                </a:moveTo>
                <a:cubicBezTo>
                  <a:pt x="206960" y="1107913"/>
                  <a:pt x="203273" y="1108675"/>
                  <a:pt x="199635" y="1109628"/>
                </a:cubicBezTo>
                <a:cubicBezTo>
                  <a:pt x="199206" y="1111790"/>
                  <a:pt x="199368" y="1114028"/>
                  <a:pt x="200111" y="1116105"/>
                </a:cubicBezTo>
                <a:cubicBezTo>
                  <a:pt x="205445" y="1122582"/>
                  <a:pt x="208112" y="1116105"/>
                  <a:pt x="210684" y="1107342"/>
                </a:cubicBezTo>
                <a:close/>
                <a:moveTo>
                  <a:pt x="48187" y="1095055"/>
                </a:moveTo>
                <a:cubicBezTo>
                  <a:pt x="48835" y="1095969"/>
                  <a:pt x="49292" y="1097007"/>
                  <a:pt x="49521" y="1098102"/>
                </a:cubicBezTo>
                <a:cubicBezTo>
                  <a:pt x="48759" y="1098102"/>
                  <a:pt x="47711" y="1099150"/>
                  <a:pt x="47235" y="1098769"/>
                </a:cubicBezTo>
                <a:cubicBezTo>
                  <a:pt x="46758" y="1098388"/>
                  <a:pt x="46377" y="1096769"/>
                  <a:pt x="45997" y="1095721"/>
                </a:cubicBezTo>
                <a:cubicBezTo>
                  <a:pt x="45615" y="1094673"/>
                  <a:pt x="47806" y="1094673"/>
                  <a:pt x="48187" y="1095055"/>
                </a:cubicBezTo>
                <a:close/>
                <a:moveTo>
                  <a:pt x="254880" y="1094198"/>
                </a:moveTo>
                <a:cubicBezTo>
                  <a:pt x="255213" y="1095226"/>
                  <a:pt x="255461" y="1096274"/>
                  <a:pt x="255642" y="1097341"/>
                </a:cubicBezTo>
                <a:cubicBezTo>
                  <a:pt x="253737" y="1098484"/>
                  <a:pt x="251737" y="1099436"/>
                  <a:pt x="249737" y="1100484"/>
                </a:cubicBezTo>
                <a:cubicBezTo>
                  <a:pt x="249641" y="1099341"/>
                  <a:pt x="249356" y="1098198"/>
                  <a:pt x="248784" y="1097055"/>
                </a:cubicBezTo>
                <a:close/>
                <a:moveTo>
                  <a:pt x="77430" y="1088959"/>
                </a:moveTo>
                <a:lnTo>
                  <a:pt x="68381" y="1109533"/>
                </a:lnTo>
                <a:cubicBezTo>
                  <a:pt x="68381" y="1098960"/>
                  <a:pt x="67714" y="1090483"/>
                  <a:pt x="77430" y="1088959"/>
                </a:cubicBezTo>
                <a:close/>
                <a:moveTo>
                  <a:pt x="213256" y="1086387"/>
                </a:moveTo>
                <a:cubicBezTo>
                  <a:pt x="222115" y="1085816"/>
                  <a:pt x="222115" y="1085816"/>
                  <a:pt x="224782" y="1101055"/>
                </a:cubicBezTo>
                <a:close/>
                <a:moveTo>
                  <a:pt x="262024" y="1084673"/>
                </a:moveTo>
                <a:lnTo>
                  <a:pt x="272978" y="1091054"/>
                </a:lnTo>
                <a:lnTo>
                  <a:pt x="262596" y="1098674"/>
                </a:lnTo>
                <a:cubicBezTo>
                  <a:pt x="262596" y="1092578"/>
                  <a:pt x="262596" y="1089149"/>
                  <a:pt x="262024" y="1084673"/>
                </a:cubicBezTo>
                <a:close/>
                <a:moveTo>
                  <a:pt x="153689" y="1075779"/>
                </a:moveTo>
                <a:cubicBezTo>
                  <a:pt x="152272" y="1075814"/>
                  <a:pt x="151295" y="1077005"/>
                  <a:pt x="149247" y="1079243"/>
                </a:cubicBezTo>
                <a:cubicBezTo>
                  <a:pt x="139722" y="1090197"/>
                  <a:pt x="150772" y="1099055"/>
                  <a:pt x="150486" y="1106580"/>
                </a:cubicBezTo>
                <a:lnTo>
                  <a:pt x="143628" y="1129344"/>
                </a:lnTo>
                <a:lnTo>
                  <a:pt x="131626" y="1120486"/>
                </a:lnTo>
                <a:lnTo>
                  <a:pt x="129245" y="1124677"/>
                </a:lnTo>
                <a:cubicBezTo>
                  <a:pt x="134198" y="1138489"/>
                  <a:pt x="146961" y="1138393"/>
                  <a:pt x="154867" y="1148490"/>
                </a:cubicBezTo>
                <a:cubicBezTo>
                  <a:pt x="156915" y="1133402"/>
                  <a:pt x="157267" y="1118124"/>
                  <a:pt x="155915" y="1102960"/>
                </a:cubicBezTo>
                <a:cubicBezTo>
                  <a:pt x="153515" y="1094740"/>
                  <a:pt x="155334" y="1085863"/>
                  <a:pt x="160773" y="1079243"/>
                </a:cubicBezTo>
                <a:cubicBezTo>
                  <a:pt x="156963" y="1076862"/>
                  <a:pt x="155106" y="1075743"/>
                  <a:pt x="153689" y="1075779"/>
                </a:cubicBezTo>
                <a:close/>
                <a:moveTo>
                  <a:pt x="184490" y="1071051"/>
                </a:moveTo>
                <a:cubicBezTo>
                  <a:pt x="184204" y="1070575"/>
                  <a:pt x="183823" y="1071909"/>
                  <a:pt x="183823" y="1072290"/>
                </a:cubicBezTo>
                <a:cubicBezTo>
                  <a:pt x="183918" y="1072842"/>
                  <a:pt x="184147" y="1073366"/>
                  <a:pt x="184490" y="1073814"/>
                </a:cubicBezTo>
                <a:cubicBezTo>
                  <a:pt x="184490" y="1073338"/>
                  <a:pt x="185252" y="1072861"/>
                  <a:pt x="185252" y="1072385"/>
                </a:cubicBezTo>
                <a:cubicBezTo>
                  <a:pt x="185252" y="1071909"/>
                  <a:pt x="184776" y="1071528"/>
                  <a:pt x="184490" y="1071051"/>
                </a:cubicBezTo>
                <a:close/>
                <a:moveTo>
                  <a:pt x="50379" y="1054954"/>
                </a:moveTo>
                <a:cubicBezTo>
                  <a:pt x="50855" y="1054763"/>
                  <a:pt x="53141" y="1056859"/>
                  <a:pt x="55522" y="1058573"/>
                </a:cubicBezTo>
                <a:cubicBezTo>
                  <a:pt x="53712" y="1061336"/>
                  <a:pt x="52665" y="1063907"/>
                  <a:pt x="51426" y="1064288"/>
                </a:cubicBezTo>
                <a:cubicBezTo>
                  <a:pt x="50188" y="1064670"/>
                  <a:pt x="48569" y="1062479"/>
                  <a:pt x="47140" y="1061526"/>
                </a:cubicBezTo>
                <a:cubicBezTo>
                  <a:pt x="47826" y="1059164"/>
                  <a:pt x="48921" y="1056935"/>
                  <a:pt x="50379" y="1054954"/>
                </a:cubicBezTo>
                <a:close/>
                <a:moveTo>
                  <a:pt x="147152" y="1045524"/>
                </a:moveTo>
                <a:lnTo>
                  <a:pt x="155915" y="1065622"/>
                </a:lnTo>
                <a:cubicBezTo>
                  <a:pt x="157439" y="1047048"/>
                  <a:pt x="157439" y="1047048"/>
                  <a:pt x="147152" y="1045524"/>
                </a:cubicBezTo>
                <a:close/>
                <a:moveTo>
                  <a:pt x="209922" y="1043905"/>
                </a:moveTo>
                <a:cubicBezTo>
                  <a:pt x="209922" y="1044953"/>
                  <a:pt x="208588" y="1046572"/>
                  <a:pt x="208874" y="1047048"/>
                </a:cubicBezTo>
                <a:cubicBezTo>
                  <a:pt x="209617" y="1048163"/>
                  <a:pt x="210598" y="1049106"/>
                  <a:pt x="211731" y="1049811"/>
                </a:cubicBezTo>
                <a:lnTo>
                  <a:pt x="212970" y="1046096"/>
                </a:lnTo>
                <a:close/>
                <a:moveTo>
                  <a:pt x="267263" y="1029237"/>
                </a:moveTo>
                <a:cubicBezTo>
                  <a:pt x="276788" y="1058669"/>
                  <a:pt x="276788" y="1058669"/>
                  <a:pt x="269263" y="1068480"/>
                </a:cubicBezTo>
                <a:lnTo>
                  <a:pt x="258881" y="1060479"/>
                </a:lnTo>
                <a:cubicBezTo>
                  <a:pt x="239831" y="1083434"/>
                  <a:pt x="239831" y="1083434"/>
                  <a:pt x="241260" y="1097055"/>
                </a:cubicBezTo>
                <a:cubicBezTo>
                  <a:pt x="237164" y="1090006"/>
                  <a:pt x="237164" y="1090006"/>
                  <a:pt x="236021" y="1075814"/>
                </a:cubicBezTo>
                <a:cubicBezTo>
                  <a:pt x="235450" y="1067432"/>
                  <a:pt x="234592" y="1059145"/>
                  <a:pt x="233830" y="1050668"/>
                </a:cubicBezTo>
                <a:lnTo>
                  <a:pt x="263834" y="1055811"/>
                </a:lnTo>
                <a:cubicBezTo>
                  <a:pt x="264977" y="1047144"/>
                  <a:pt x="265929" y="1040095"/>
                  <a:pt x="267263" y="1029237"/>
                </a:cubicBezTo>
                <a:close/>
                <a:moveTo>
                  <a:pt x="224971" y="1028856"/>
                </a:moveTo>
                <a:lnTo>
                  <a:pt x="222971" y="1030856"/>
                </a:lnTo>
                <a:cubicBezTo>
                  <a:pt x="222971" y="1031808"/>
                  <a:pt x="223543" y="1033237"/>
                  <a:pt x="224114" y="1033428"/>
                </a:cubicBezTo>
                <a:cubicBezTo>
                  <a:pt x="224685" y="1033618"/>
                  <a:pt x="225638" y="1032951"/>
                  <a:pt x="226400" y="1032571"/>
                </a:cubicBezTo>
                <a:close/>
                <a:moveTo>
                  <a:pt x="202206" y="1025998"/>
                </a:moveTo>
                <a:lnTo>
                  <a:pt x="198873" y="1028284"/>
                </a:lnTo>
                <a:cubicBezTo>
                  <a:pt x="199349" y="1029904"/>
                  <a:pt x="199730" y="1030951"/>
                  <a:pt x="200111" y="1032094"/>
                </a:cubicBezTo>
                <a:cubicBezTo>
                  <a:pt x="201225" y="1031142"/>
                  <a:pt x="202245" y="1030094"/>
                  <a:pt x="203159" y="1028951"/>
                </a:cubicBezTo>
                <a:cubicBezTo>
                  <a:pt x="203159" y="1028951"/>
                  <a:pt x="202587" y="1027046"/>
                  <a:pt x="202206" y="1025998"/>
                </a:cubicBezTo>
                <a:close/>
                <a:moveTo>
                  <a:pt x="32376" y="1023522"/>
                </a:moveTo>
                <a:lnTo>
                  <a:pt x="40663" y="1026189"/>
                </a:lnTo>
                <a:lnTo>
                  <a:pt x="39234" y="1032666"/>
                </a:lnTo>
                <a:lnTo>
                  <a:pt x="31138" y="1030380"/>
                </a:lnTo>
                <a:cubicBezTo>
                  <a:pt x="31138" y="1028094"/>
                  <a:pt x="31900" y="1025808"/>
                  <a:pt x="32376" y="1023522"/>
                </a:cubicBezTo>
                <a:close/>
                <a:moveTo>
                  <a:pt x="63903" y="1018664"/>
                </a:moveTo>
                <a:lnTo>
                  <a:pt x="79390" y="1035791"/>
                </a:lnTo>
                <a:lnTo>
                  <a:pt x="79810" y="1036571"/>
                </a:lnTo>
                <a:lnTo>
                  <a:pt x="80096" y="1036571"/>
                </a:lnTo>
                <a:lnTo>
                  <a:pt x="79390" y="1035791"/>
                </a:lnTo>
                <a:lnTo>
                  <a:pt x="73786" y="1025368"/>
                </a:lnTo>
                <a:cubicBezTo>
                  <a:pt x="70761" y="1023403"/>
                  <a:pt x="67094" y="1022189"/>
                  <a:pt x="63903" y="1018664"/>
                </a:cubicBezTo>
                <a:close/>
                <a:moveTo>
                  <a:pt x="210969" y="1000852"/>
                </a:moveTo>
                <a:cubicBezTo>
                  <a:pt x="210969" y="1008186"/>
                  <a:pt x="200016" y="1007043"/>
                  <a:pt x="204397" y="1016949"/>
                </a:cubicBezTo>
                <a:lnTo>
                  <a:pt x="219066" y="1012663"/>
                </a:lnTo>
                <a:close/>
                <a:moveTo>
                  <a:pt x="274983" y="995960"/>
                </a:moveTo>
                <a:lnTo>
                  <a:pt x="272215" y="1018378"/>
                </a:lnTo>
                <a:lnTo>
                  <a:pt x="259547" y="1016568"/>
                </a:lnTo>
                <a:cubicBezTo>
                  <a:pt x="259547" y="1015330"/>
                  <a:pt x="259547" y="1013139"/>
                  <a:pt x="259547" y="1013044"/>
                </a:cubicBezTo>
                <a:cubicBezTo>
                  <a:pt x="263500" y="1012235"/>
                  <a:pt x="264691" y="1006972"/>
                  <a:pt x="266286" y="1002365"/>
                </a:cubicBezTo>
                <a:close/>
                <a:moveTo>
                  <a:pt x="35710" y="986946"/>
                </a:moveTo>
                <a:cubicBezTo>
                  <a:pt x="40758" y="986469"/>
                  <a:pt x="45806" y="986850"/>
                  <a:pt x="45044" y="999042"/>
                </a:cubicBezTo>
                <a:cubicBezTo>
                  <a:pt x="40948" y="994756"/>
                  <a:pt x="33329" y="1004090"/>
                  <a:pt x="32471" y="991898"/>
                </a:cubicBezTo>
                <a:cubicBezTo>
                  <a:pt x="32471" y="990279"/>
                  <a:pt x="34567" y="987041"/>
                  <a:pt x="35710" y="986946"/>
                </a:cubicBezTo>
                <a:close/>
                <a:moveTo>
                  <a:pt x="44701" y="974643"/>
                </a:moveTo>
                <a:lnTo>
                  <a:pt x="44795" y="974867"/>
                </a:lnTo>
                <a:lnTo>
                  <a:pt x="44377" y="974658"/>
                </a:lnTo>
                <a:lnTo>
                  <a:pt x="44663" y="974658"/>
                </a:lnTo>
                <a:close/>
                <a:moveTo>
                  <a:pt x="256499" y="956180"/>
                </a:moveTo>
                <a:lnTo>
                  <a:pt x="258309" y="956180"/>
                </a:lnTo>
                <a:lnTo>
                  <a:pt x="258309" y="965705"/>
                </a:lnTo>
                <a:lnTo>
                  <a:pt x="256499" y="965705"/>
                </a:lnTo>
                <a:cubicBezTo>
                  <a:pt x="256499" y="962562"/>
                  <a:pt x="256499" y="959418"/>
                  <a:pt x="256499" y="956180"/>
                </a:cubicBezTo>
                <a:close/>
                <a:moveTo>
                  <a:pt x="214113" y="955323"/>
                </a:moveTo>
                <a:cubicBezTo>
                  <a:pt x="212903" y="955666"/>
                  <a:pt x="211751" y="956180"/>
                  <a:pt x="210684" y="956847"/>
                </a:cubicBezTo>
                <a:lnTo>
                  <a:pt x="212017" y="960466"/>
                </a:lnTo>
                <a:cubicBezTo>
                  <a:pt x="213141" y="959781"/>
                  <a:pt x="214160" y="958942"/>
                  <a:pt x="215065" y="957990"/>
                </a:cubicBezTo>
                <a:cubicBezTo>
                  <a:pt x="214960" y="957037"/>
                  <a:pt x="214637" y="956123"/>
                  <a:pt x="214113" y="955323"/>
                </a:cubicBezTo>
                <a:close/>
                <a:moveTo>
                  <a:pt x="268977" y="937892"/>
                </a:moveTo>
                <a:lnTo>
                  <a:pt x="280217" y="940559"/>
                </a:lnTo>
                <a:cubicBezTo>
                  <a:pt x="280760" y="944769"/>
                  <a:pt x="280760" y="949017"/>
                  <a:pt x="280217" y="953227"/>
                </a:cubicBezTo>
                <a:cubicBezTo>
                  <a:pt x="276150" y="964038"/>
                  <a:pt x="275454" y="975830"/>
                  <a:pt x="278217" y="987041"/>
                </a:cubicBezTo>
                <a:cubicBezTo>
                  <a:pt x="278788" y="988946"/>
                  <a:pt x="276312" y="992470"/>
                  <a:pt x="275264" y="995232"/>
                </a:cubicBezTo>
                <a:lnTo>
                  <a:pt x="275391" y="995550"/>
                </a:lnTo>
                <a:lnTo>
                  <a:pt x="275454" y="995613"/>
                </a:lnTo>
                <a:lnTo>
                  <a:pt x="275425" y="995635"/>
                </a:lnTo>
                <a:lnTo>
                  <a:pt x="275454" y="995708"/>
                </a:lnTo>
                <a:lnTo>
                  <a:pt x="275419" y="995639"/>
                </a:lnTo>
                <a:lnTo>
                  <a:pt x="274983" y="995960"/>
                </a:lnTo>
                <a:lnTo>
                  <a:pt x="275073" y="995232"/>
                </a:lnTo>
                <a:lnTo>
                  <a:pt x="275357" y="995516"/>
                </a:lnTo>
                <a:lnTo>
                  <a:pt x="271109" y="987112"/>
                </a:lnTo>
                <a:cubicBezTo>
                  <a:pt x="268882" y="985660"/>
                  <a:pt x="266120" y="985136"/>
                  <a:pt x="263548" y="984088"/>
                </a:cubicBezTo>
                <a:lnTo>
                  <a:pt x="261834" y="997518"/>
                </a:lnTo>
                <a:cubicBezTo>
                  <a:pt x="253166" y="990184"/>
                  <a:pt x="251737" y="984469"/>
                  <a:pt x="258119" y="980087"/>
                </a:cubicBezTo>
                <a:cubicBezTo>
                  <a:pt x="269835" y="971991"/>
                  <a:pt x="271359" y="960180"/>
                  <a:pt x="268215" y="945131"/>
                </a:cubicBezTo>
                <a:cubicBezTo>
                  <a:pt x="268187" y="942692"/>
                  <a:pt x="268434" y="940263"/>
                  <a:pt x="268977" y="937892"/>
                </a:cubicBezTo>
                <a:close/>
                <a:moveTo>
                  <a:pt x="205254" y="920652"/>
                </a:moveTo>
                <a:cubicBezTo>
                  <a:pt x="198968" y="932748"/>
                  <a:pt x="202873" y="935511"/>
                  <a:pt x="213351" y="936273"/>
                </a:cubicBezTo>
                <a:lnTo>
                  <a:pt x="213541" y="935892"/>
                </a:lnTo>
                <a:cubicBezTo>
                  <a:pt x="210112" y="929415"/>
                  <a:pt x="207826" y="925414"/>
                  <a:pt x="205254" y="920652"/>
                </a:cubicBezTo>
                <a:close/>
                <a:moveTo>
                  <a:pt x="215160" y="920556"/>
                </a:moveTo>
                <a:cubicBezTo>
                  <a:pt x="215065" y="920556"/>
                  <a:pt x="213636" y="921985"/>
                  <a:pt x="213732" y="922557"/>
                </a:cubicBezTo>
                <a:cubicBezTo>
                  <a:pt x="213894" y="923462"/>
                  <a:pt x="214294" y="924319"/>
                  <a:pt x="214875" y="925033"/>
                </a:cubicBezTo>
                <a:lnTo>
                  <a:pt x="215160" y="925033"/>
                </a:lnTo>
                <a:cubicBezTo>
                  <a:pt x="215542" y="923985"/>
                  <a:pt x="215837" y="922900"/>
                  <a:pt x="216018" y="921795"/>
                </a:cubicBezTo>
                <a:cubicBezTo>
                  <a:pt x="216018" y="921795"/>
                  <a:pt x="215256" y="920556"/>
                  <a:pt x="215160" y="920556"/>
                </a:cubicBezTo>
                <a:close/>
                <a:moveTo>
                  <a:pt x="268215" y="913889"/>
                </a:moveTo>
                <a:cubicBezTo>
                  <a:pt x="268977" y="914175"/>
                  <a:pt x="270596" y="916556"/>
                  <a:pt x="272692" y="919128"/>
                </a:cubicBezTo>
                <a:lnTo>
                  <a:pt x="267262" y="923319"/>
                </a:lnTo>
                <a:cubicBezTo>
                  <a:pt x="266281" y="921376"/>
                  <a:pt x="265634" y="919290"/>
                  <a:pt x="265357" y="917128"/>
                </a:cubicBezTo>
                <a:cubicBezTo>
                  <a:pt x="265357" y="915985"/>
                  <a:pt x="267453" y="913604"/>
                  <a:pt x="268215" y="913889"/>
                </a:cubicBezTo>
                <a:close/>
                <a:moveTo>
                  <a:pt x="10659" y="905412"/>
                </a:moveTo>
                <a:lnTo>
                  <a:pt x="12374" y="910174"/>
                </a:lnTo>
                <a:cubicBezTo>
                  <a:pt x="11926" y="909822"/>
                  <a:pt x="11564" y="909364"/>
                  <a:pt x="11326" y="908841"/>
                </a:cubicBezTo>
                <a:cubicBezTo>
                  <a:pt x="11326" y="907793"/>
                  <a:pt x="10850" y="906650"/>
                  <a:pt x="10659" y="905507"/>
                </a:cubicBezTo>
                <a:close/>
                <a:moveTo>
                  <a:pt x="260214" y="893792"/>
                </a:moveTo>
                <a:lnTo>
                  <a:pt x="276121" y="893792"/>
                </a:lnTo>
                <a:cubicBezTo>
                  <a:pt x="276121" y="896840"/>
                  <a:pt x="276121" y="900269"/>
                  <a:pt x="276597" y="904650"/>
                </a:cubicBezTo>
                <a:lnTo>
                  <a:pt x="260214" y="902364"/>
                </a:lnTo>
                <a:close/>
                <a:moveTo>
                  <a:pt x="234020" y="890076"/>
                </a:moveTo>
                <a:cubicBezTo>
                  <a:pt x="233458" y="890934"/>
                  <a:pt x="233096" y="891915"/>
                  <a:pt x="232972" y="892934"/>
                </a:cubicBezTo>
                <a:cubicBezTo>
                  <a:pt x="233972" y="894563"/>
                  <a:pt x="235087" y="896125"/>
                  <a:pt x="236306" y="897601"/>
                </a:cubicBezTo>
                <a:lnTo>
                  <a:pt x="239259" y="892839"/>
                </a:lnTo>
                <a:cubicBezTo>
                  <a:pt x="237592" y="891772"/>
                  <a:pt x="235839" y="890848"/>
                  <a:pt x="234020" y="890076"/>
                </a:cubicBezTo>
                <a:close/>
                <a:moveTo>
                  <a:pt x="12183" y="850738"/>
                </a:moveTo>
                <a:cubicBezTo>
                  <a:pt x="13326" y="851471"/>
                  <a:pt x="14355" y="852367"/>
                  <a:pt x="15231" y="853405"/>
                </a:cubicBezTo>
                <a:cubicBezTo>
                  <a:pt x="15231" y="853976"/>
                  <a:pt x="15231" y="855596"/>
                  <a:pt x="15231" y="856643"/>
                </a:cubicBezTo>
                <a:lnTo>
                  <a:pt x="13040" y="857024"/>
                </a:lnTo>
                <a:close/>
                <a:moveTo>
                  <a:pt x="263833" y="821115"/>
                </a:moveTo>
                <a:cubicBezTo>
                  <a:pt x="260052" y="824116"/>
                  <a:pt x="256832" y="827764"/>
                  <a:pt x="254308" y="831879"/>
                </a:cubicBezTo>
                <a:cubicBezTo>
                  <a:pt x="259547" y="840165"/>
                  <a:pt x="251546" y="849595"/>
                  <a:pt x="256880" y="856644"/>
                </a:cubicBezTo>
                <a:lnTo>
                  <a:pt x="245926" y="865883"/>
                </a:lnTo>
                <a:cubicBezTo>
                  <a:pt x="252784" y="873979"/>
                  <a:pt x="256404" y="874836"/>
                  <a:pt x="261547" y="865883"/>
                </a:cubicBezTo>
                <a:cubicBezTo>
                  <a:pt x="270120" y="851596"/>
                  <a:pt x="264119" y="836832"/>
                  <a:pt x="263833" y="821115"/>
                </a:cubicBezTo>
                <a:close/>
                <a:moveTo>
                  <a:pt x="15136" y="815305"/>
                </a:moveTo>
                <a:cubicBezTo>
                  <a:pt x="14659" y="818734"/>
                  <a:pt x="14278" y="821020"/>
                  <a:pt x="13993" y="823306"/>
                </a:cubicBezTo>
                <a:cubicBezTo>
                  <a:pt x="13240" y="821753"/>
                  <a:pt x="12659" y="820125"/>
                  <a:pt x="12278" y="818448"/>
                </a:cubicBezTo>
                <a:cubicBezTo>
                  <a:pt x="12183" y="817972"/>
                  <a:pt x="13516" y="816638"/>
                  <a:pt x="15136" y="815305"/>
                </a:cubicBezTo>
                <a:close/>
                <a:moveTo>
                  <a:pt x="258785" y="802447"/>
                </a:moveTo>
                <a:cubicBezTo>
                  <a:pt x="258290" y="803247"/>
                  <a:pt x="257899" y="804113"/>
                  <a:pt x="257642" y="805018"/>
                </a:cubicBezTo>
                <a:cubicBezTo>
                  <a:pt x="257642" y="805018"/>
                  <a:pt x="258309" y="805971"/>
                  <a:pt x="258976" y="806447"/>
                </a:cubicBezTo>
                <a:lnTo>
                  <a:pt x="259261" y="806447"/>
                </a:lnTo>
                <a:cubicBezTo>
                  <a:pt x="259509" y="805475"/>
                  <a:pt x="259661" y="804494"/>
                  <a:pt x="259737" y="803494"/>
                </a:cubicBezTo>
                <a:cubicBezTo>
                  <a:pt x="259737" y="803494"/>
                  <a:pt x="259071" y="802827"/>
                  <a:pt x="258785" y="802447"/>
                </a:cubicBezTo>
                <a:close/>
                <a:moveTo>
                  <a:pt x="258690" y="768823"/>
                </a:moveTo>
                <a:cubicBezTo>
                  <a:pt x="256309" y="776157"/>
                  <a:pt x="255166" y="782634"/>
                  <a:pt x="262404" y="785682"/>
                </a:cubicBezTo>
                <a:lnTo>
                  <a:pt x="262595" y="785301"/>
                </a:lnTo>
                <a:cubicBezTo>
                  <a:pt x="261261" y="779777"/>
                  <a:pt x="260023" y="774348"/>
                  <a:pt x="258690" y="768823"/>
                </a:cubicBezTo>
                <a:close/>
                <a:moveTo>
                  <a:pt x="10659" y="748535"/>
                </a:moveTo>
                <a:cubicBezTo>
                  <a:pt x="15869" y="757784"/>
                  <a:pt x="17108" y="768747"/>
                  <a:pt x="14088" y="778920"/>
                </a:cubicBezTo>
                <a:lnTo>
                  <a:pt x="10659" y="778538"/>
                </a:lnTo>
                <a:close/>
                <a:moveTo>
                  <a:pt x="15612" y="685575"/>
                </a:moveTo>
                <a:cubicBezTo>
                  <a:pt x="12707" y="696043"/>
                  <a:pt x="12707" y="707111"/>
                  <a:pt x="15612" y="717579"/>
                </a:cubicBezTo>
                <a:cubicBezTo>
                  <a:pt x="21803" y="711864"/>
                  <a:pt x="21803" y="711864"/>
                  <a:pt x="15897" y="685575"/>
                </a:cubicBezTo>
                <a:close/>
                <a:moveTo>
                  <a:pt x="258213" y="681479"/>
                </a:moveTo>
                <a:lnTo>
                  <a:pt x="254785" y="686146"/>
                </a:lnTo>
                <a:lnTo>
                  <a:pt x="257928" y="690051"/>
                </a:lnTo>
                <a:cubicBezTo>
                  <a:pt x="259071" y="688242"/>
                  <a:pt x="260595" y="686908"/>
                  <a:pt x="260595" y="685480"/>
                </a:cubicBezTo>
                <a:cubicBezTo>
                  <a:pt x="260595" y="684051"/>
                  <a:pt x="259071" y="682813"/>
                  <a:pt x="258213" y="681479"/>
                </a:cubicBezTo>
                <a:close/>
                <a:moveTo>
                  <a:pt x="255775" y="646065"/>
                </a:moveTo>
                <a:cubicBezTo>
                  <a:pt x="254346" y="645398"/>
                  <a:pt x="252641" y="646017"/>
                  <a:pt x="251984" y="647456"/>
                </a:cubicBezTo>
                <a:cubicBezTo>
                  <a:pt x="251489" y="648513"/>
                  <a:pt x="251698" y="649770"/>
                  <a:pt x="252499" y="650618"/>
                </a:cubicBezTo>
                <a:cubicBezTo>
                  <a:pt x="252956" y="652752"/>
                  <a:pt x="253727" y="654809"/>
                  <a:pt x="254785" y="656714"/>
                </a:cubicBezTo>
                <a:lnTo>
                  <a:pt x="254880" y="656333"/>
                </a:lnTo>
                <a:cubicBezTo>
                  <a:pt x="256213" y="652618"/>
                  <a:pt x="257451" y="650713"/>
                  <a:pt x="257166" y="649856"/>
                </a:cubicBezTo>
                <a:cubicBezTo>
                  <a:pt x="257833" y="648427"/>
                  <a:pt x="257204" y="646722"/>
                  <a:pt x="255775" y="646065"/>
                </a:cubicBezTo>
                <a:close/>
                <a:moveTo>
                  <a:pt x="296409" y="438020"/>
                </a:moveTo>
                <a:lnTo>
                  <a:pt x="297457" y="438877"/>
                </a:lnTo>
                <a:cubicBezTo>
                  <a:pt x="297066" y="439668"/>
                  <a:pt x="296628" y="440439"/>
                  <a:pt x="296123" y="441163"/>
                </a:cubicBezTo>
                <a:cubicBezTo>
                  <a:pt x="296123" y="441163"/>
                  <a:pt x="295456" y="440496"/>
                  <a:pt x="295075" y="440211"/>
                </a:cubicBezTo>
                <a:cubicBezTo>
                  <a:pt x="294695" y="439925"/>
                  <a:pt x="295456" y="438687"/>
                  <a:pt x="296409" y="438020"/>
                </a:cubicBezTo>
                <a:close/>
                <a:moveTo>
                  <a:pt x="29518" y="249139"/>
                </a:moveTo>
                <a:lnTo>
                  <a:pt x="27804" y="250854"/>
                </a:lnTo>
                <a:lnTo>
                  <a:pt x="31518" y="258855"/>
                </a:lnTo>
                <a:lnTo>
                  <a:pt x="34376" y="256283"/>
                </a:lnTo>
                <a:close/>
                <a:moveTo>
                  <a:pt x="61332" y="166939"/>
                </a:moveTo>
                <a:cubicBezTo>
                  <a:pt x="59046" y="165224"/>
                  <a:pt x="54664" y="168177"/>
                  <a:pt x="49997" y="169320"/>
                </a:cubicBezTo>
                <a:lnTo>
                  <a:pt x="58284" y="185989"/>
                </a:lnTo>
                <a:cubicBezTo>
                  <a:pt x="64761" y="176464"/>
                  <a:pt x="65618" y="170463"/>
                  <a:pt x="61332" y="166939"/>
                </a:cubicBezTo>
                <a:close/>
                <a:moveTo>
                  <a:pt x="52950" y="136840"/>
                </a:moveTo>
                <a:lnTo>
                  <a:pt x="52950" y="143809"/>
                </a:lnTo>
                <a:lnTo>
                  <a:pt x="51045" y="137316"/>
                </a:lnTo>
                <a:close/>
                <a:moveTo>
                  <a:pt x="41806" y="124076"/>
                </a:moveTo>
                <a:cubicBezTo>
                  <a:pt x="41901" y="124171"/>
                  <a:pt x="42949" y="125219"/>
                  <a:pt x="43616" y="125886"/>
                </a:cubicBezTo>
                <a:lnTo>
                  <a:pt x="42854" y="127219"/>
                </a:lnTo>
                <a:lnTo>
                  <a:pt x="41044" y="125219"/>
                </a:lnTo>
                <a:cubicBezTo>
                  <a:pt x="41044" y="125219"/>
                  <a:pt x="41711" y="123981"/>
                  <a:pt x="41806" y="124076"/>
                </a:cubicBezTo>
                <a:close/>
                <a:moveTo>
                  <a:pt x="62666" y="92262"/>
                </a:moveTo>
                <a:cubicBezTo>
                  <a:pt x="64285" y="92262"/>
                  <a:pt x="66857" y="91500"/>
                  <a:pt x="67524" y="92262"/>
                </a:cubicBezTo>
                <a:cubicBezTo>
                  <a:pt x="70191" y="97215"/>
                  <a:pt x="69334" y="101502"/>
                  <a:pt x="63523" y="107407"/>
                </a:cubicBezTo>
                <a:cubicBezTo>
                  <a:pt x="63523" y="100549"/>
                  <a:pt x="62857" y="96454"/>
                  <a:pt x="62666" y="92262"/>
                </a:cubicBezTo>
                <a:close/>
                <a:moveTo>
                  <a:pt x="76096" y="58640"/>
                </a:moveTo>
                <a:cubicBezTo>
                  <a:pt x="76096" y="59783"/>
                  <a:pt x="76667" y="60830"/>
                  <a:pt x="76858" y="61878"/>
                </a:cubicBezTo>
                <a:cubicBezTo>
                  <a:pt x="77048" y="62926"/>
                  <a:pt x="76096" y="62545"/>
                  <a:pt x="75715" y="62830"/>
                </a:cubicBezTo>
                <a:cubicBezTo>
                  <a:pt x="75429" y="61802"/>
                  <a:pt x="75238" y="60754"/>
                  <a:pt x="75143" y="59687"/>
                </a:cubicBezTo>
                <a:cubicBezTo>
                  <a:pt x="75143" y="59687"/>
                  <a:pt x="75810" y="59021"/>
                  <a:pt x="76096" y="58640"/>
                </a:cubicBezTo>
                <a:close/>
                <a:moveTo>
                  <a:pt x="61904" y="55210"/>
                </a:moveTo>
                <a:lnTo>
                  <a:pt x="64476" y="62068"/>
                </a:lnTo>
                <a:cubicBezTo>
                  <a:pt x="63618" y="62068"/>
                  <a:pt x="62285" y="63116"/>
                  <a:pt x="62190" y="62925"/>
                </a:cubicBezTo>
                <a:cubicBezTo>
                  <a:pt x="61428" y="60829"/>
                  <a:pt x="60761" y="58544"/>
                  <a:pt x="60094" y="56258"/>
                </a:cubicBezTo>
                <a:close/>
                <a:moveTo>
                  <a:pt x="134579" y="1584"/>
                </a:moveTo>
                <a:cubicBezTo>
                  <a:pt x="147723" y="-4702"/>
                  <a:pt x="152581" y="9109"/>
                  <a:pt x="159153" y="18634"/>
                </a:cubicBezTo>
                <a:cubicBezTo>
                  <a:pt x="166002" y="9423"/>
                  <a:pt x="176337" y="3432"/>
                  <a:pt x="187728" y="2061"/>
                </a:cubicBezTo>
                <a:cubicBezTo>
                  <a:pt x="200873" y="441"/>
                  <a:pt x="205826" y="16920"/>
                  <a:pt x="211731" y="30159"/>
                </a:cubicBezTo>
                <a:cubicBezTo>
                  <a:pt x="215351" y="27111"/>
                  <a:pt x="218399" y="24444"/>
                  <a:pt x="221256" y="22158"/>
                </a:cubicBezTo>
                <a:cubicBezTo>
                  <a:pt x="233353" y="27588"/>
                  <a:pt x="231543" y="43875"/>
                  <a:pt x="236877" y="54924"/>
                </a:cubicBezTo>
                <a:cubicBezTo>
                  <a:pt x="239640" y="55401"/>
                  <a:pt x="242593" y="55782"/>
                  <a:pt x="245355" y="56448"/>
                </a:cubicBezTo>
                <a:cubicBezTo>
                  <a:pt x="251070" y="57687"/>
                  <a:pt x="253737" y="62354"/>
                  <a:pt x="253546" y="70164"/>
                </a:cubicBezTo>
                <a:cubicBezTo>
                  <a:pt x="253022" y="75927"/>
                  <a:pt x="253022" y="81737"/>
                  <a:pt x="253546" y="87500"/>
                </a:cubicBezTo>
                <a:cubicBezTo>
                  <a:pt x="254594" y="92739"/>
                  <a:pt x="256689" y="100644"/>
                  <a:pt x="259547" y="101692"/>
                </a:cubicBezTo>
                <a:cubicBezTo>
                  <a:pt x="272120" y="106359"/>
                  <a:pt x="270501" y="120742"/>
                  <a:pt x="271072" y="131791"/>
                </a:cubicBezTo>
                <a:cubicBezTo>
                  <a:pt x="271034" y="146450"/>
                  <a:pt x="273215" y="161033"/>
                  <a:pt x="277549" y="175035"/>
                </a:cubicBezTo>
                <a:cubicBezTo>
                  <a:pt x="281540" y="189379"/>
                  <a:pt x="283340" y="204248"/>
                  <a:pt x="282883" y="219135"/>
                </a:cubicBezTo>
                <a:cubicBezTo>
                  <a:pt x="283645" y="247710"/>
                  <a:pt x="283360" y="276285"/>
                  <a:pt x="282883" y="304860"/>
                </a:cubicBezTo>
                <a:cubicBezTo>
                  <a:pt x="282883" y="325434"/>
                  <a:pt x="281074" y="345913"/>
                  <a:pt x="281645" y="366392"/>
                </a:cubicBezTo>
                <a:cubicBezTo>
                  <a:pt x="282788" y="407731"/>
                  <a:pt x="285169" y="449069"/>
                  <a:pt x="286408" y="490217"/>
                </a:cubicBezTo>
                <a:cubicBezTo>
                  <a:pt x="287074" y="509267"/>
                  <a:pt x="285550" y="529079"/>
                  <a:pt x="285836" y="548510"/>
                </a:cubicBezTo>
                <a:cubicBezTo>
                  <a:pt x="286312" y="583467"/>
                  <a:pt x="282502" y="618519"/>
                  <a:pt x="287169" y="653285"/>
                </a:cubicBezTo>
                <a:cubicBezTo>
                  <a:pt x="287398" y="654580"/>
                  <a:pt x="287398" y="655895"/>
                  <a:pt x="287169" y="657190"/>
                </a:cubicBezTo>
                <a:cubicBezTo>
                  <a:pt x="282350" y="676555"/>
                  <a:pt x="279359" y="696328"/>
                  <a:pt x="278216" y="716245"/>
                </a:cubicBezTo>
                <a:cubicBezTo>
                  <a:pt x="277454" y="723017"/>
                  <a:pt x="277454" y="729857"/>
                  <a:pt x="278216" y="736629"/>
                </a:cubicBezTo>
                <a:cubicBezTo>
                  <a:pt x="280788" y="765204"/>
                  <a:pt x="284884" y="793017"/>
                  <a:pt x="279740" y="822354"/>
                </a:cubicBezTo>
                <a:cubicBezTo>
                  <a:pt x="278406" y="837756"/>
                  <a:pt x="278406" y="853243"/>
                  <a:pt x="279740" y="868645"/>
                </a:cubicBezTo>
                <a:cubicBezTo>
                  <a:pt x="279740" y="881980"/>
                  <a:pt x="279264" y="883790"/>
                  <a:pt x="269643" y="881694"/>
                </a:cubicBezTo>
                <a:cubicBezTo>
                  <a:pt x="261643" y="879885"/>
                  <a:pt x="256689" y="889029"/>
                  <a:pt x="249165" y="888648"/>
                </a:cubicBezTo>
                <a:cubicBezTo>
                  <a:pt x="245164" y="888648"/>
                  <a:pt x="244974" y="896077"/>
                  <a:pt x="248593" y="900459"/>
                </a:cubicBezTo>
                <a:cubicBezTo>
                  <a:pt x="251032" y="903154"/>
                  <a:pt x="253327" y="905983"/>
                  <a:pt x="255451" y="908936"/>
                </a:cubicBezTo>
                <a:cubicBezTo>
                  <a:pt x="255927" y="909603"/>
                  <a:pt x="255451" y="911413"/>
                  <a:pt x="255451" y="915794"/>
                </a:cubicBezTo>
                <a:lnTo>
                  <a:pt x="237163" y="906269"/>
                </a:lnTo>
                <a:cubicBezTo>
                  <a:pt x="236211" y="909031"/>
                  <a:pt x="232305" y="911984"/>
                  <a:pt x="238497" y="916461"/>
                </a:cubicBezTo>
                <a:cubicBezTo>
                  <a:pt x="246879" y="922461"/>
                  <a:pt x="249736" y="934082"/>
                  <a:pt x="254975" y="948465"/>
                </a:cubicBezTo>
                <a:cubicBezTo>
                  <a:pt x="248746" y="945588"/>
                  <a:pt x="242954" y="941874"/>
                  <a:pt x="237735" y="937416"/>
                </a:cubicBezTo>
                <a:cubicBezTo>
                  <a:pt x="233639" y="932939"/>
                  <a:pt x="231162" y="925890"/>
                  <a:pt x="223257" y="927891"/>
                </a:cubicBezTo>
                <a:cubicBezTo>
                  <a:pt x="224114" y="931415"/>
                  <a:pt x="224495" y="937416"/>
                  <a:pt x="225638" y="937416"/>
                </a:cubicBezTo>
                <a:cubicBezTo>
                  <a:pt x="234115" y="939321"/>
                  <a:pt x="236592" y="946941"/>
                  <a:pt x="235735" y="956466"/>
                </a:cubicBezTo>
                <a:cubicBezTo>
                  <a:pt x="240364" y="956875"/>
                  <a:pt x="244878" y="958095"/>
                  <a:pt x="249069" y="960085"/>
                </a:cubicBezTo>
                <a:cubicBezTo>
                  <a:pt x="251270" y="963095"/>
                  <a:pt x="252403" y="966743"/>
                  <a:pt x="252308" y="970467"/>
                </a:cubicBezTo>
                <a:cubicBezTo>
                  <a:pt x="244497" y="978564"/>
                  <a:pt x="245545" y="989517"/>
                  <a:pt x="245926" y="1000471"/>
                </a:cubicBezTo>
                <a:cubicBezTo>
                  <a:pt x="245564" y="1003072"/>
                  <a:pt x="244821" y="1005605"/>
                  <a:pt x="243735" y="1007996"/>
                </a:cubicBezTo>
                <a:cubicBezTo>
                  <a:pt x="237830" y="1003138"/>
                  <a:pt x="239640" y="983326"/>
                  <a:pt x="228019" y="993613"/>
                </a:cubicBezTo>
                <a:lnTo>
                  <a:pt x="235068" y="1019521"/>
                </a:lnTo>
                <a:lnTo>
                  <a:pt x="250212" y="1015806"/>
                </a:lnTo>
                <a:cubicBezTo>
                  <a:pt x="256880" y="1023522"/>
                  <a:pt x="248498" y="1028475"/>
                  <a:pt x="248498" y="1034856"/>
                </a:cubicBezTo>
                <a:cubicBezTo>
                  <a:pt x="252594" y="1042667"/>
                  <a:pt x="260118" y="1025331"/>
                  <a:pt x="264119" y="1039619"/>
                </a:cubicBezTo>
                <a:cubicBezTo>
                  <a:pt x="253946" y="1044601"/>
                  <a:pt x="241650" y="1041162"/>
                  <a:pt x="235544" y="1031618"/>
                </a:cubicBezTo>
                <a:lnTo>
                  <a:pt x="222876" y="1052287"/>
                </a:lnTo>
                <a:cubicBezTo>
                  <a:pt x="225352" y="1056669"/>
                  <a:pt x="228019" y="1061146"/>
                  <a:pt x="231067" y="1066384"/>
                </a:cubicBezTo>
                <a:lnTo>
                  <a:pt x="220590" y="1074195"/>
                </a:lnTo>
                <a:lnTo>
                  <a:pt x="211065" y="1065813"/>
                </a:lnTo>
                <a:cubicBezTo>
                  <a:pt x="209731" y="1069242"/>
                  <a:pt x="208588" y="1071909"/>
                  <a:pt x="207636" y="1074290"/>
                </a:cubicBezTo>
                <a:cubicBezTo>
                  <a:pt x="200206" y="1074290"/>
                  <a:pt x="206874" y="1056955"/>
                  <a:pt x="196777" y="1060479"/>
                </a:cubicBezTo>
                <a:cubicBezTo>
                  <a:pt x="197539" y="1070956"/>
                  <a:pt x="198301" y="1081529"/>
                  <a:pt x="199159" y="1093626"/>
                </a:cubicBezTo>
                <a:lnTo>
                  <a:pt x="207731" y="1091625"/>
                </a:lnTo>
                <a:lnTo>
                  <a:pt x="232972" y="1129725"/>
                </a:lnTo>
                <a:cubicBezTo>
                  <a:pt x="237354" y="1121248"/>
                  <a:pt x="232972" y="1109723"/>
                  <a:pt x="241259" y="1108485"/>
                </a:cubicBezTo>
                <a:cubicBezTo>
                  <a:pt x="245260" y="1107913"/>
                  <a:pt x="250212" y="1106294"/>
                  <a:pt x="252213" y="1114009"/>
                </a:cubicBezTo>
                <a:cubicBezTo>
                  <a:pt x="240211" y="1124582"/>
                  <a:pt x="235925" y="1144680"/>
                  <a:pt x="240783" y="1170492"/>
                </a:cubicBezTo>
                <a:cubicBezTo>
                  <a:pt x="232496" y="1169635"/>
                  <a:pt x="223352" y="1156872"/>
                  <a:pt x="216589" y="1174493"/>
                </a:cubicBezTo>
                <a:cubicBezTo>
                  <a:pt x="214875" y="1169159"/>
                  <a:pt x="213636" y="1164968"/>
                  <a:pt x="212493" y="1161920"/>
                </a:cubicBezTo>
                <a:lnTo>
                  <a:pt x="232686" y="1155443"/>
                </a:lnTo>
                <a:cubicBezTo>
                  <a:pt x="226019" y="1144489"/>
                  <a:pt x="225162" y="1144489"/>
                  <a:pt x="195063" y="1152871"/>
                </a:cubicBezTo>
                <a:cubicBezTo>
                  <a:pt x="194205" y="1157062"/>
                  <a:pt x="193443" y="1161349"/>
                  <a:pt x="192586" y="1165730"/>
                </a:cubicBezTo>
                <a:lnTo>
                  <a:pt x="190110" y="1165254"/>
                </a:lnTo>
                <a:lnTo>
                  <a:pt x="190110" y="1151061"/>
                </a:lnTo>
                <a:lnTo>
                  <a:pt x="176203" y="1147442"/>
                </a:lnTo>
                <a:lnTo>
                  <a:pt x="187538" y="1166492"/>
                </a:lnTo>
                <a:lnTo>
                  <a:pt x="171822" y="1172779"/>
                </a:lnTo>
                <a:cubicBezTo>
                  <a:pt x="188300" y="1181160"/>
                  <a:pt x="188300" y="1181160"/>
                  <a:pt x="204588" y="1174017"/>
                </a:cubicBezTo>
                <a:cubicBezTo>
                  <a:pt x="204588" y="1182399"/>
                  <a:pt x="205159" y="1190876"/>
                  <a:pt x="212875" y="1192495"/>
                </a:cubicBezTo>
                <a:lnTo>
                  <a:pt x="213351" y="1192495"/>
                </a:lnTo>
                <a:lnTo>
                  <a:pt x="204683" y="1209735"/>
                </a:lnTo>
                <a:lnTo>
                  <a:pt x="199063" y="1190685"/>
                </a:lnTo>
                <a:cubicBezTo>
                  <a:pt x="191062" y="1191543"/>
                  <a:pt x="182871" y="1192495"/>
                  <a:pt x="174679" y="1193257"/>
                </a:cubicBezTo>
                <a:cubicBezTo>
                  <a:pt x="173346" y="1193257"/>
                  <a:pt x="170964" y="1192591"/>
                  <a:pt x="170774" y="1191543"/>
                </a:cubicBezTo>
                <a:cubicBezTo>
                  <a:pt x="168869" y="1182780"/>
                  <a:pt x="163249" y="1176779"/>
                  <a:pt x="161249" y="1168207"/>
                </a:cubicBezTo>
                <a:cubicBezTo>
                  <a:pt x="159915" y="1162396"/>
                  <a:pt x="159058" y="1156396"/>
                  <a:pt x="158296" y="1152109"/>
                </a:cubicBezTo>
                <a:cubicBezTo>
                  <a:pt x="153819" y="1149347"/>
                  <a:pt x="152867" y="1161634"/>
                  <a:pt x="148771" y="1152681"/>
                </a:cubicBezTo>
                <a:cubicBezTo>
                  <a:pt x="147723" y="1150490"/>
                  <a:pt x="142485" y="1150966"/>
                  <a:pt x="139246" y="1151633"/>
                </a:cubicBezTo>
                <a:cubicBezTo>
                  <a:pt x="135627" y="1152738"/>
                  <a:pt x="132150" y="1154233"/>
                  <a:pt x="128864" y="1156110"/>
                </a:cubicBezTo>
                <a:lnTo>
                  <a:pt x="149628" y="1210879"/>
                </a:lnTo>
                <a:cubicBezTo>
                  <a:pt x="143532" y="1216308"/>
                  <a:pt x="136579" y="1222499"/>
                  <a:pt x="129721" y="1228785"/>
                </a:cubicBezTo>
                <a:lnTo>
                  <a:pt x="127816" y="1229548"/>
                </a:lnTo>
                <a:lnTo>
                  <a:pt x="117053" y="1244502"/>
                </a:lnTo>
                <a:lnTo>
                  <a:pt x="130483" y="1254598"/>
                </a:lnTo>
                <a:cubicBezTo>
                  <a:pt x="130569" y="1259208"/>
                  <a:pt x="131245" y="1263780"/>
                  <a:pt x="132483" y="1268219"/>
                </a:cubicBezTo>
                <a:cubicBezTo>
                  <a:pt x="133817" y="1271267"/>
                  <a:pt x="137627" y="1272410"/>
                  <a:pt x="141437" y="1275172"/>
                </a:cubicBezTo>
                <a:cubicBezTo>
                  <a:pt x="134007" y="1282030"/>
                  <a:pt x="120768" y="1266409"/>
                  <a:pt x="118291" y="1286602"/>
                </a:cubicBezTo>
                <a:cubicBezTo>
                  <a:pt x="128388" y="1286602"/>
                  <a:pt x="128388" y="1286602"/>
                  <a:pt x="132198" y="1302604"/>
                </a:cubicBezTo>
                <a:lnTo>
                  <a:pt x="114862" y="1295746"/>
                </a:lnTo>
                <a:cubicBezTo>
                  <a:pt x="116758" y="1305166"/>
                  <a:pt x="117939" y="1314720"/>
                  <a:pt x="118386" y="1324321"/>
                </a:cubicBezTo>
                <a:cubicBezTo>
                  <a:pt x="117282" y="1332903"/>
                  <a:pt x="115339" y="1341361"/>
                  <a:pt x="112576" y="1349563"/>
                </a:cubicBezTo>
                <a:cubicBezTo>
                  <a:pt x="106175" y="1345762"/>
                  <a:pt x="103737" y="1337704"/>
                  <a:pt x="106956" y="1330989"/>
                </a:cubicBezTo>
                <a:cubicBezTo>
                  <a:pt x="110100" y="1321464"/>
                  <a:pt x="114862" y="1311939"/>
                  <a:pt x="108004" y="1300223"/>
                </a:cubicBezTo>
                <a:cubicBezTo>
                  <a:pt x="106004" y="1296984"/>
                  <a:pt x="109719" y="1287936"/>
                  <a:pt x="110290" y="1281173"/>
                </a:cubicBezTo>
                <a:cubicBezTo>
                  <a:pt x="112005" y="1261266"/>
                  <a:pt x="110290" y="1259361"/>
                  <a:pt x="95526" y="1265742"/>
                </a:cubicBezTo>
                <a:lnTo>
                  <a:pt x="95526" y="1232691"/>
                </a:lnTo>
                <a:lnTo>
                  <a:pt x="87430" y="1232215"/>
                </a:lnTo>
                <a:cubicBezTo>
                  <a:pt x="83239" y="1221166"/>
                  <a:pt x="89145" y="1220880"/>
                  <a:pt x="95622" y="1219927"/>
                </a:cubicBezTo>
                <a:cubicBezTo>
                  <a:pt x="89840" y="1204687"/>
                  <a:pt x="84163" y="1189704"/>
                  <a:pt x="78572" y="1174969"/>
                </a:cubicBezTo>
                <a:cubicBezTo>
                  <a:pt x="82572" y="1169349"/>
                  <a:pt x="90193" y="1169349"/>
                  <a:pt x="85811" y="1160301"/>
                </a:cubicBezTo>
                <a:cubicBezTo>
                  <a:pt x="82077" y="1150157"/>
                  <a:pt x="81220" y="1139184"/>
                  <a:pt x="83334" y="1128582"/>
                </a:cubicBezTo>
                <a:cubicBezTo>
                  <a:pt x="83058" y="1122210"/>
                  <a:pt x="82458" y="1115848"/>
                  <a:pt x="81525" y="1109532"/>
                </a:cubicBezTo>
                <a:cubicBezTo>
                  <a:pt x="81591" y="1102589"/>
                  <a:pt x="82039" y="1095664"/>
                  <a:pt x="82858" y="1088768"/>
                </a:cubicBezTo>
                <a:cubicBezTo>
                  <a:pt x="83715" y="1079243"/>
                  <a:pt x="79810" y="1075624"/>
                  <a:pt x="73333" y="1076005"/>
                </a:cubicBezTo>
                <a:cubicBezTo>
                  <a:pt x="70095" y="1076566"/>
                  <a:pt x="66913" y="1077395"/>
                  <a:pt x="63808" y="1078481"/>
                </a:cubicBezTo>
                <a:cubicBezTo>
                  <a:pt x="60236" y="1079957"/>
                  <a:pt x="56236" y="1079957"/>
                  <a:pt x="52664" y="1078481"/>
                </a:cubicBezTo>
                <a:lnTo>
                  <a:pt x="65332" y="1071528"/>
                </a:lnTo>
                <a:lnTo>
                  <a:pt x="65332" y="1048096"/>
                </a:lnTo>
                <a:cubicBezTo>
                  <a:pt x="61751" y="1046077"/>
                  <a:pt x="58531" y="1043467"/>
                  <a:pt x="55807" y="1040381"/>
                </a:cubicBezTo>
                <a:cubicBezTo>
                  <a:pt x="54378" y="1038095"/>
                  <a:pt x="60093" y="1035523"/>
                  <a:pt x="57426" y="1029713"/>
                </a:cubicBezTo>
                <a:cubicBezTo>
                  <a:pt x="52369" y="1019169"/>
                  <a:pt x="53274" y="1006739"/>
                  <a:pt x="59808" y="997042"/>
                </a:cubicBezTo>
                <a:cubicBezTo>
                  <a:pt x="60779" y="993956"/>
                  <a:pt x="61322" y="990756"/>
                  <a:pt x="61427" y="987517"/>
                </a:cubicBezTo>
                <a:cubicBezTo>
                  <a:pt x="52664" y="988708"/>
                  <a:pt x="48592" y="983731"/>
                  <a:pt x="45735" y="977123"/>
                </a:cubicBezTo>
                <a:lnTo>
                  <a:pt x="44795" y="974867"/>
                </a:lnTo>
                <a:lnTo>
                  <a:pt x="50092" y="977516"/>
                </a:lnTo>
                <a:cubicBezTo>
                  <a:pt x="51140" y="977325"/>
                  <a:pt x="51902" y="975706"/>
                  <a:pt x="52378" y="974468"/>
                </a:cubicBezTo>
                <a:cubicBezTo>
                  <a:pt x="52854" y="973230"/>
                  <a:pt x="51426" y="972087"/>
                  <a:pt x="50949" y="972087"/>
                </a:cubicBezTo>
                <a:lnTo>
                  <a:pt x="44701" y="974643"/>
                </a:lnTo>
                <a:lnTo>
                  <a:pt x="37329" y="956942"/>
                </a:lnTo>
                <a:cubicBezTo>
                  <a:pt x="36424" y="954675"/>
                  <a:pt x="36424" y="952160"/>
                  <a:pt x="37329" y="949893"/>
                </a:cubicBezTo>
                <a:cubicBezTo>
                  <a:pt x="41053" y="946483"/>
                  <a:pt x="41472" y="940759"/>
                  <a:pt x="38281" y="936844"/>
                </a:cubicBezTo>
                <a:cubicBezTo>
                  <a:pt x="29804" y="924652"/>
                  <a:pt x="31328" y="908269"/>
                  <a:pt x="27899" y="894267"/>
                </a:cubicBezTo>
                <a:cubicBezTo>
                  <a:pt x="27899" y="892458"/>
                  <a:pt x="26565" y="889981"/>
                  <a:pt x="27137" y="888648"/>
                </a:cubicBezTo>
                <a:cubicBezTo>
                  <a:pt x="34947" y="868931"/>
                  <a:pt x="24851" y="849309"/>
                  <a:pt x="27137" y="829498"/>
                </a:cubicBezTo>
                <a:cubicBezTo>
                  <a:pt x="26765" y="824221"/>
                  <a:pt x="25642" y="819030"/>
                  <a:pt x="23803" y="814067"/>
                </a:cubicBezTo>
                <a:cubicBezTo>
                  <a:pt x="26280" y="811209"/>
                  <a:pt x="29042" y="807781"/>
                  <a:pt x="31518" y="804542"/>
                </a:cubicBezTo>
                <a:cubicBezTo>
                  <a:pt x="31757" y="802961"/>
                  <a:pt x="31757" y="801361"/>
                  <a:pt x="31518" y="799780"/>
                </a:cubicBezTo>
                <a:cubicBezTo>
                  <a:pt x="27032" y="785406"/>
                  <a:pt x="25603" y="770252"/>
                  <a:pt x="27327" y="755298"/>
                </a:cubicBezTo>
                <a:cubicBezTo>
                  <a:pt x="28261" y="745211"/>
                  <a:pt x="25146" y="735171"/>
                  <a:pt x="18660" y="727390"/>
                </a:cubicBezTo>
                <a:cubicBezTo>
                  <a:pt x="17040" y="732628"/>
                  <a:pt x="15612" y="736915"/>
                  <a:pt x="14278" y="741772"/>
                </a:cubicBezTo>
                <a:lnTo>
                  <a:pt x="9992" y="738248"/>
                </a:lnTo>
                <a:cubicBezTo>
                  <a:pt x="9992" y="713959"/>
                  <a:pt x="9992" y="689575"/>
                  <a:pt x="9992" y="665191"/>
                </a:cubicBezTo>
                <a:cubicBezTo>
                  <a:pt x="9992" y="640807"/>
                  <a:pt x="8182" y="617566"/>
                  <a:pt x="8563" y="593182"/>
                </a:cubicBezTo>
                <a:cubicBezTo>
                  <a:pt x="13040" y="607470"/>
                  <a:pt x="6849" y="624615"/>
                  <a:pt x="16755" y="640807"/>
                </a:cubicBezTo>
                <a:cubicBezTo>
                  <a:pt x="19927" y="632482"/>
                  <a:pt x="22536" y="623957"/>
                  <a:pt x="24565" y="615280"/>
                </a:cubicBezTo>
                <a:cubicBezTo>
                  <a:pt x="28137" y="593478"/>
                  <a:pt x="27451" y="571198"/>
                  <a:pt x="22565" y="549653"/>
                </a:cubicBezTo>
                <a:cubicBezTo>
                  <a:pt x="20669" y="537813"/>
                  <a:pt x="19936" y="525821"/>
                  <a:pt x="20374" y="513839"/>
                </a:cubicBezTo>
                <a:cubicBezTo>
                  <a:pt x="20374" y="505743"/>
                  <a:pt x="20374" y="505743"/>
                  <a:pt x="12087" y="497837"/>
                </a:cubicBezTo>
                <a:cubicBezTo>
                  <a:pt x="10468" y="507362"/>
                  <a:pt x="8944" y="516315"/>
                  <a:pt x="7325" y="525364"/>
                </a:cubicBezTo>
                <a:lnTo>
                  <a:pt x="5706" y="525364"/>
                </a:lnTo>
                <a:cubicBezTo>
                  <a:pt x="6372" y="509362"/>
                  <a:pt x="8182" y="493265"/>
                  <a:pt x="7611" y="477739"/>
                </a:cubicBezTo>
                <a:cubicBezTo>
                  <a:pt x="6182" y="438687"/>
                  <a:pt x="5706" y="399158"/>
                  <a:pt x="753" y="360772"/>
                </a:cubicBezTo>
                <a:cubicBezTo>
                  <a:pt x="-1819" y="340674"/>
                  <a:pt x="3134" y="322672"/>
                  <a:pt x="1705" y="303146"/>
                </a:cubicBezTo>
                <a:cubicBezTo>
                  <a:pt x="1562" y="283534"/>
                  <a:pt x="2715" y="263931"/>
                  <a:pt x="5134" y="244472"/>
                </a:cubicBezTo>
                <a:lnTo>
                  <a:pt x="18469" y="264570"/>
                </a:lnTo>
                <a:lnTo>
                  <a:pt x="21231" y="263141"/>
                </a:lnTo>
                <a:cubicBezTo>
                  <a:pt x="21231" y="252568"/>
                  <a:pt x="19993" y="241996"/>
                  <a:pt x="19993" y="231327"/>
                </a:cubicBezTo>
                <a:cubicBezTo>
                  <a:pt x="19993" y="220659"/>
                  <a:pt x="20851" y="211134"/>
                  <a:pt x="21422" y="198181"/>
                </a:cubicBezTo>
                <a:cubicBezTo>
                  <a:pt x="24851" y="214468"/>
                  <a:pt x="27708" y="228089"/>
                  <a:pt x="30947" y="242376"/>
                </a:cubicBezTo>
                <a:lnTo>
                  <a:pt x="43710" y="227613"/>
                </a:lnTo>
                <a:lnTo>
                  <a:pt x="40091" y="163509"/>
                </a:lnTo>
                <a:cubicBezTo>
                  <a:pt x="40091" y="160271"/>
                  <a:pt x="40091" y="156937"/>
                  <a:pt x="40091" y="153984"/>
                </a:cubicBezTo>
                <a:cubicBezTo>
                  <a:pt x="40377" y="147317"/>
                  <a:pt x="41281" y="143483"/>
                  <a:pt x="43424" y="142042"/>
                </a:cubicBezTo>
                <a:lnTo>
                  <a:pt x="52950" y="144181"/>
                </a:lnTo>
                <a:lnTo>
                  <a:pt x="52950" y="143809"/>
                </a:lnTo>
                <a:lnTo>
                  <a:pt x="53067" y="144207"/>
                </a:lnTo>
                <a:lnTo>
                  <a:pt x="54188" y="144459"/>
                </a:lnTo>
                <a:lnTo>
                  <a:pt x="57522" y="148365"/>
                </a:lnTo>
                <a:cubicBezTo>
                  <a:pt x="59693" y="145222"/>
                  <a:pt x="61332" y="141745"/>
                  <a:pt x="62379" y="138078"/>
                </a:cubicBezTo>
                <a:cubicBezTo>
                  <a:pt x="62160" y="133753"/>
                  <a:pt x="61589" y="129448"/>
                  <a:pt x="60665" y="125219"/>
                </a:cubicBezTo>
                <a:cubicBezTo>
                  <a:pt x="60636" y="121056"/>
                  <a:pt x="60827" y="116885"/>
                  <a:pt x="61236" y="112741"/>
                </a:cubicBezTo>
                <a:cubicBezTo>
                  <a:pt x="67809" y="112741"/>
                  <a:pt x="70761" y="118837"/>
                  <a:pt x="72190" y="125695"/>
                </a:cubicBezTo>
                <a:cubicBezTo>
                  <a:pt x="74114" y="135125"/>
                  <a:pt x="75419" y="144669"/>
                  <a:pt x="76095" y="154270"/>
                </a:cubicBezTo>
                <a:cubicBezTo>
                  <a:pt x="76762" y="165033"/>
                  <a:pt x="76095" y="175987"/>
                  <a:pt x="76095" y="188941"/>
                </a:cubicBezTo>
                <a:lnTo>
                  <a:pt x="90478" y="187703"/>
                </a:lnTo>
                <a:lnTo>
                  <a:pt x="86097" y="169986"/>
                </a:lnTo>
                <a:cubicBezTo>
                  <a:pt x="96384" y="150936"/>
                  <a:pt x="95622" y="144650"/>
                  <a:pt x="81429" y="117218"/>
                </a:cubicBezTo>
                <a:lnTo>
                  <a:pt x="92574" y="114646"/>
                </a:lnTo>
                <a:cubicBezTo>
                  <a:pt x="92574" y="105121"/>
                  <a:pt x="93240" y="96930"/>
                  <a:pt x="84192" y="93310"/>
                </a:cubicBezTo>
                <a:cubicBezTo>
                  <a:pt x="81810" y="92358"/>
                  <a:pt x="80572" y="86357"/>
                  <a:pt x="80001" y="80928"/>
                </a:cubicBezTo>
                <a:lnTo>
                  <a:pt x="89526" y="89786"/>
                </a:lnTo>
                <a:cubicBezTo>
                  <a:pt x="93050" y="69688"/>
                  <a:pt x="96479" y="50448"/>
                  <a:pt x="100003" y="30255"/>
                </a:cubicBezTo>
                <a:lnTo>
                  <a:pt x="117815" y="33207"/>
                </a:lnTo>
                <a:cubicBezTo>
                  <a:pt x="120006" y="18634"/>
                  <a:pt x="123625" y="6823"/>
                  <a:pt x="134579" y="1584"/>
                </a:cubicBezTo>
                <a:close/>
              </a:path>
            </a:pathLst>
          </a:custGeom>
          <a:solidFill>
            <a:schemeClr val="accent1">
              <a:alpha val="70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1" name="矩形 30"/>
          <p:cNvSpPr/>
          <p:nvPr>
            <p:custDataLst>
              <p:tags r:id="rId5"/>
            </p:custDataLst>
          </p:nvPr>
        </p:nvSpPr>
        <p:spPr>
          <a:xfrm>
            <a:off x="7909470" y="1679666"/>
            <a:ext cx="3622130" cy="2137591"/>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研究对象：</a:t>
            </a:r>
            <a:r>
              <a:rPr lang="zh-CN" altLang="en-US" sz="1000" dirty="0">
                <a:solidFill>
                  <a:schemeClr val="tx1">
                    <a:lumMod val="85000"/>
                    <a:lumOff val="15000"/>
                  </a:schemeClr>
                </a:solidFill>
                <a:cs typeface="+mn-ea"/>
                <a:sym typeface="+mn-lt"/>
              </a:rPr>
              <a:t>25例接受麻醉手术的儿童患者(无法经口摄入或口服或经肠不充分，需要补充或维持水分及电解质，补充能量的患者)</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给药方法：</a:t>
            </a:r>
            <a:r>
              <a:rPr lang="zh-CN" altLang="en-US" sz="1000" dirty="0">
                <a:cs typeface="+mn-ea"/>
                <a:sym typeface="+mn-lt"/>
              </a:rPr>
              <a:t>复方醋酸葡萄糖注射液，</a:t>
            </a:r>
            <a:r>
              <a:rPr lang="zh-CN" altLang="en-US" sz="1000" dirty="0">
                <a:solidFill>
                  <a:schemeClr val="tx1">
                    <a:lumMod val="85000"/>
                    <a:lumOff val="15000"/>
                  </a:schemeClr>
                </a:solidFill>
                <a:cs typeface="+mn-ea"/>
                <a:sym typeface="+mn-lt"/>
              </a:rPr>
              <a:t>手术开始后</a:t>
            </a:r>
            <a:r>
              <a:rPr lang="en-US" altLang="zh-CN" sz="1000" dirty="0">
                <a:solidFill>
                  <a:schemeClr val="tx1">
                    <a:lumMod val="85000"/>
                    <a:lumOff val="15000"/>
                  </a:schemeClr>
                </a:solidFill>
                <a:cs typeface="+mn-ea"/>
                <a:sym typeface="+mn-lt"/>
              </a:rPr>
              <a:t>24</a:t>
            </a:r>
            <a:r>
              <a:rPr lang="zh-CN" altLang="en-US" sz="1000" dirty="0">
                <a:solidFill>
                  <a:schemeClr val="tx1">
                    <a:lumMod val="85000"/>
                    <a:lumOff val="15000"/>
                  </a:schemeClr>
                </a:solidFill>
                <a:cs typeface="+mn-ea"/>
                <a:sym typeface="+mn-lt"/>
              </a:rPr>
              <a:t>小时内，通过外周静脉滴注</a:t>
            </a:r>
            <a:r>
              <a:rPr lang="en-US" altLang="zh-CN" sz="1000" dirty="0">
                <a:solidFill>
                  <a:schemeClr val="tx1">
                    <a:lumMod val="85000"/>
                    <a:lumOff val="15000"/>
                  </a:schemeClr>
                </a:solidFill>
                <a:cs typeface="+mn-ea"/>
                <a:sym typeface="+mn-lt"/>
              </a:rPr>
              <a:t>500-1000</a:t>
            </a:r>
            <a:r>
              <a:rPr lang="zh-CN" altLang="en-US" sz="1000" dirty="0">
                <a:solidFill>
                  <a:schemeClr val="tx1">
                    <a:lumMod val="85000"/>
                    <a:lumOff val="15000"/>
                  </a:schemeClr>
                </a:solidFill>
                <a:cs typeface="+mn-ea"/>
                <a:sym typeface="+mn-lt"/>
              </a:rPr>
              <a:t>mL (最多1500 m</a:t>
            </a:r>
            <a:r>
              <a:rPr lang="en-US" altLang="zh-CN" sz="1000" dirty="0">
                <a:solidFill>
                  <a:schemeClr val="tx1">
                    <a:lumMod val="85000"/>
                    <a:lumOff val="15000"/>
                  </a:schemeClr>
                </a:solidFill>
                <a:cs typeface="+mn-ea"/>
                <a:sym typeface="+mn-lt"/>
              </a:rPr>
              <a:t>l</a:t>
            </a:r>
            <a:r>
              <a:rPr lang="zh-CN" altLang="en-US" sz="1000" dirty="0">
                <a:solidFill>
                  <a:schemeClr val="tx1">
                    <a:lumMod val="85000"/>
                    <a:lumOff val="15000"/>
                  </a:schemeClr>
                </a:solidFill>
                <a:cs typeface="+mn-ea"/>
                <a:sym typeface="+mn-lt"/>
              </a:rPr>
              <a:t>/天)</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结果：</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有效性：</a:t>
            </a:r>
            <a:r>
              <a:rPr lang="zh-CN" altLang="en-US" sz="1000" dirty="0">
                <a:solidFill>
                  <a:schemeClr val="tx1">
                    <a:lumMod val="85000"/>
                    <a:lumOff val="15000"/>
                  </a:schemeClr>
                </a:solidFill>
                <a:cs typeface="+mn-ea"/>
                <a:sym typeface="+mn-lt"/>
              </a:rPr>
              <a:t>分析的</a:t>
            </a:r>
            <a:r>
              <a:rPr lang="en-US" altLang="zh-CN" sz="1000" dirty="0">
                <a:solidFill>
                  <a:schemeClr val="tx1">
                    <a:lumMod val="85000"/>
                    <a:lumOff val="15000"/>
                  </a:schemeClr>
                </a:solidFill>
                <a:cs typeface="+mn-ea"/>
                <a:sym typeface="+mn-lt"/>
              </a:rPr>
              <a:t>24</a:t>
            </a:r>
            <a:r>
              <a:rPr lang="zh-CN" altLang="en-US" sz="1000" dirty="0">
                <a:solidFill>
                  <a:schemeClr val="tx1">
                    <a:lumMod val="85000"/>
                    <a:lumOff val="15000"/>
                  </a:schemeClr>
                </a:solidFill>
                <a:cs typeface="+mn-ea"/>
                <a:sym typeface="+mn-lt"/>
              </a:rPr>
              <a:t>例患者总体改善为优良的25%，有效的54.2%，无效的20.8%，</a:t>
            </a:r>
            <a:r>
              <a:rPr lang="zh-CN" altLang="en-US" sz="1000" b="1" dirty="0">
                <a:solidFill>
                  <a:schemeClr val="accent1"/>
                </a:solidFill>
                <a:cs typeface="+mn-ea"/>
                <a:sym typeface="+mn-lt"/>
              </a:rPr>
              <a:t>优良与有效综合改善率为79.2%</a:t>
            </a:r>
          </a:p>
          <a:p>
            <a:pPr algn="just">
              <a:lnSpc>
                <a:spcPct val="150000"/>
              </a:lnSpc>
              <a:spcBef>
                <a:spcPct val="0"/>
              </a:spcBef>
              <a:spcAft>
                <a:spcPct val="0"/>
              </a:spcAft>
            </a:pPr>
            <a:r>
              <a:rPr lang="zh-CN" altLang="en-US" sz="1000" b="1" dirty="0">
                <a:solidFill>
                  <a:schemeClr val="tx1">
                    <a:lumMod val="85000"/>
                    <a:lumOff val="15000"/>
                  </a:schemeClr>
                </a:solidFill>
                <a:cs typeface="+mn-ea"/>
                <a:sym typeface="+mn-lt"/>
              </a:rPr>
              <a:t>安全性：</a:t>
            </a:r>
            <a:r>
              <a:rPr lang="zh-CN" altLang="en-US" sz="1000" b="1" dirty="0">
                <a:solidFill>
                  <a:schemeClr val="accent1"/>
                </a:solidFill>
                <a:cs typeface="+mn-ea"/>
                <a:sym typeface="+mn-lt"/>
              </a:rPr>
              <a:t>复方醋酸钠葡萄糖注射液输注没有出现副作用或临床检测值异常</a:t>
            </a:r>
          </a:p>
        </p:txBody>
      </p:sp>
      <p:sp>
        <p:nvSpPr>
          <p:cNvPr id="32" name="矩形 31"/>
          <p:cNvSpPr/>
          <p:nvPr>
            <p:custDataLst>
              <p:tags r:id="rId6"/>
            </p:custDataLst>
          </p:nvPr>
        </p:nvSpPr>
        <p:spPr>
          <a:xfrm>
            <a:off x="7901471" y="1255826"/>
            <a:ext cx="2556980" cy="309563"/>
          </a:xfrm>
          <a:prstGeom prst="rect">
            <a:avLst/>
          </a:prstGeom>
          <a:noFill/>
        </p:spPr>
        <p:txBody>
          <a:bodyPr wrap="square" lIns="0" tIns="0" rIns="0" bIns="0" rtlCol="0" anchor="b">
            <a:noAutofit/>
          </a:bodyPr>
          <a:lstStyle/>
          <a:p>
            <a:pPr>
              <a:spcBef>
                <a:spcPct val="0"/>
              </a:spcBef>
              <a:spcAft>
                <a:spcPct val="0"/>
              </a:spcAft>
            </a:pPr>
            <a:r>
              <a:rPr lang="zh-CN" altLang="en-US" sz="1600" b="1" dirty="0">
                <a:solidFill>
                  <a:schemeClr val="accent1"/>
                </a:solidFill>
                <a:cs typeface="+mn-ea"/>
                <a:sym typeface="+mn-lt"/>
              </a:rPr>
              <a:t>儿科麻醉开放试验</a:t>
            </a:r>
          </a:p>
        </p:txBody>
      </p:sp>
      <p:grpSp>
        <p:nvGrpSpPr>
          <p:cNvPr id="12" name="组合 11">
            <a:extLst>
              <a:ext uri="{FF2B5EF4-FFF2-40B4-BE49-F238E27FC236}">
                <a16:creationId xmlns:a16="http://schemas.microsoft.com/office/drawing/2014/main" id="{832FC15E-C4C8-20CA-8DAE-934CE5F29616}"/>
              </a:ext>
            </a:extLst>
          </p:cNvPr>
          <p:cNvGrpSpPr/>
          <p:nvPr/>
        </p:nvGrpSpPr>
        <p:grpSpPr>
          <a:xfrm>
            <a:off x="4175991" y="2982077"/>
            <a:ext cx="3044866" cy="2830898"/>
            <a:chOff x="2883154" y="3751977"/>
            <a:chExt cx="3150235" cy="2623424"/>
          </a:xfrm>
          <a:noFill/>
        </p:grpSpPr>
        <p:graphicFrame>
          <p:nvGraphicFramePr>
            <p:cNvPr id="17" name="图表 16"/>
            <p:cNvGraphicFramePr/>
            <p:nvPr>
              <p:extLst>
                <p:ext uri="{D42A27DB-BD31-4B8C-83A1-F6EECF244321}">
                  <p14:modId xmlns:p14="http://schemas.microsoft.com/office/powerpoint/2010/main" val="3696050709"/>
                </p:ext>
              </p:extLst>
            </p:nvPr>
          </p:nvGraphicFramePr>
          <p:xfrm>
            <a:off x="2883154" y="4038601"/>
            <a:ext cx="3150235" cy="2336800"/>
          </p:xfrm>
          <a:graphic>
            <a:graphicData uri="http://schemas.openxmlformats.org/drawingml/2006/chart">
              <c:chart xmlns:c="http://schemas.openxmlformats.org/drawingml/2006/chart" xmlns:r="http://schemas.openxmlformats.org/officeDocument/2006/relationships" r:id="rId8"/>
            </a:graphicData>
          </a:graphic>
        </p:graphicFrame>
        <p:sp>
          <p:nvSpPr>
            <p:cNvPr id="18" name="文本框 17"/>
            <p:cNvSpPr txBox="1"/>
            <p:nvPr/>
          </p:nvSpPr>
          <p:spPr>
            <a:xfrm>
              <a:off x="3330409" y="3751977"/>
              <a:ext cx="2282517" cy="228176"/>
            </a:xfrm>
            <a:prstGeom prst="rect">
              <a:avLst/>
            </a:prstGeom>
            <a:grpFill/>
          </p:spPr>
          <p:txBody>
            <a:bodyPr wrap="square" rtlCol="0">
              <a:spAutoFit/>
            </a:bodyPr>
            <a:lstStyle/>
            <a:p>
              <a:pPr algn="ctr"/>
              <a:r>
                <a:rPr lang="zh-CN" altLang="en-US" sz="1000" b="1" dirty="0">
                  <a:solidFill>
                    <a:srgbClr val="FF0000"/>
                  </a:solidFill>
                  <a:cs typeface="+mn-ea"/>
                  <a:sym typeface="+mn-lt"/>
                </a:rPr>
                <a:t>与对照组相比，本品安全性更好</a:t>
              </a:r>
            </a:p>
          </p:txBody>
        </p:sp>
        <p:sp>
          <p:nvSpPr>
            <p:cNvPr id="20" name="文本框 19"/>
            <p:cNvSpPr txBox="1"/>
            <p:nvPr/>
          </p:nvSpPr>
          <p:spPr>
            <a:xfrm>
              <a:off x="4224655" y="4644390"/>
              <a:ext cx="807085" cy="197485"/>
            </a:xfrm>
            <a:prstGeom prst="rect">
              <a:avLst/>
            </a:prstGeom>
            <a:grpFill/>
          </p:spPr>
          <p:txBody>
            <a:bodyPr wrap="square" rtlCol="0">
              <a:noAutofit/>
            </a:bodyPr>
            <a:lstStyle/>
            <a:p>
              <a:pPr algn="ctr">
                <a:buNone/>
              </a:pPr>
              <a:r>
                <a:rPr lang="en-US" altLang="zh-CN" sz="800" b="1" dirty="0">
                  <a:solidFill>
                    <a:schemeClr val="accent1"/>
                  </a:solidFill>
                  <a:cs typeface="+mn-ea"/>
                  <a:sym typeface="+mn-lt"/>
                </a:rPr>
                <a:t>P=0.0157</a:t>
              </a:r>
            </a:p>
          </p:txBody>
        </p:sp>
      </p:grpSp>
      <p:pic>
        <p:nvPicPr>
          <p:cNvPr id="24" name="图片 23" descr="一起玩耍"/>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70970" y="196215"/>
            <a:ext cx="563245" cy="563245"/>
          </a:xfrm>
          <a:prstGeom prst="rect">
            <a:avLst/>
          </a:prstGeom>
        </p:spPr>
      </p:pic>
      <p:pic>
        <p:nvPicPr>
          <p:cNvPr id="26" name="图片 25" descr="输液点滴"/>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600" y="191770"/>
            <a:ext cx="568325" cy="568325"/>
          </a:xfrm>
          <a:prstGeom prst="rect">
            <a:avLst/>
          </a:prstGeom>
        </p:spPr>
      </p:pic>
      <p:sp>
        <p:nvSpPr>
          <p:cNvPr id="27" name="文本框 26"/>
          <p:cNvSpPr txBox="1"/>
          <p:nvPr/>
        </p:nvSpPr>
        <p:spPr>
          <a:xfrm>
            <a:off x="-626110" y="227965"/>
            <a:ext cx="4064000" cy="368300"/>
          </a:xfrm>
          <a:prstGeom prst="rect">
            <a:avLst/>
          </a:prstGeom>
          <a:noFill/>
        </p:spPr>
        <p:txBody>
          <a:bodyPr wrap="square" rtlCol="0">
            <a:spAutoFit/>
          </a:bodyPr>
          <a:lstStyle/>
          <a:p>
            <a:endParaRPr lang="zh-CN" altLang="en-US">
              <a:cs typeface="+mn-ea"/>
              <a:sym typeface="+mn-lt"/>
            </a:endParaRPr>
          </a:p>
        </p:txBody>
      </p:sp>
      <p:grpSp>
        <p:nvGrpSpPr>
          <p:cNvPr id="15" name="组合 14">
            <a:extLst>
              <a:ext uri="{FF2B5EF4-FFF2-40B4-BE49-F238E27FC236}">
                <a16:creationId xmlns:a16="http://schemas.microsoft.com/office/drawing/2014/main" id="{4308F69C-BDE6-C614-39B8-E396AE5679A4}"/>
              </a:ext>
            </a:extLst>
          </p:cNvPr>
          <p:cNvGrpSpPr/>
          <p:nvPr/>
        </p:nvGrpSpPr>
        <p:grpSpPr>
          <a:xfrm>
            <a:off x="788306" y="2915108"/>
            <a:ext cx="2862037" cy="2907394"/>
            <a:chOff x="685800" y="3688630"/>
            <a:chExt cx="2178844" cy="2712170"/>
          </a:xfrm>
        </p:grpSpPr>
        <p:sp>
          <p:nvSpPr>
            <p:cNvPr id="8" name="矩形: 圆角 7"/>
            <p:cNvSpPr/>
            <p:nvPr/>
          </p:nvSpPr>
          <p:spPr>
            <a:xfrm>
              <a:off x="685800" y="3688631"/>
              <a:ext cx="2178844" cy="2712169"/>
            </a:xfrm>
            <a:prstGeom prst="roundRect">
              <a:avLst>
                <a:gd name="adj" fmla="val 3096"/>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aphicFrame>
          <p:nvGraphicFramePr>
            <p:cNvPr id="4" name="图表 3"/>
            <p:cNvGraphicFramePr/>
            <p:nvPr>
              <p:extLst>
                <p:ext uri="{D42A27DB-BD31-4B8C-83A1-F6EECF244321}">
                  <p14:modId xmlns:p14="http://schemas.microsoft.com/office/powerpoint/2010/main" val="2052101314"/>
                </p:ext>
              </p:extLst>
            </p:nvPr>
          </p:nvGraphicFramePr>
          <p:xfrm>
            <a:off x="749935" y="3688630"/>
            <a:ext cx="1924685" cy="2699470"/>
          </p:xfrm>
          <a:graphic>
            <a:graphicData uri="http://schemas.openxmlformats.org/drawingml/2006/chart">
              <c:chart xmlns:c="http://schemas.openxmlformats.org/drawingml/2006/chart" xmlns:r="http://schemas.openxmlformats.org/officeDocument/2006/relationships" r:id="rId13"/>
            </a:graphicData>
          </a:graphic>
        </p:graphicFrame>
        <p:sp>
          <p:nvSpPr>
            <p:cNvPr id="6" name="文本框 5"/>
            <p:cNvSpPr txBox="1"/>
            <p:nvPr/>
          </p:nvSpPr>
          <p:spPr>
            <a:xfrm>
              <a:off x="1488441" y="4340225"/>
              <a:ext cx="694690" cy="197485"/>
            </a:xfrm>
            <a:prstGeom prst="rect">
              <a:avLst/>
            </a:prstGeom>
            <a:noFill/>
          </p:spPr>
          <p:txBody>
            <a:bodyPr wrap="square" rtlCol="0">
              <a:noAutofit/>
            </a:bodyPr>
            <a:lstStyle/>
            <a:p>
              <a:pPr algn="ctr">
                <a:buNone/>
              </a:pPr>
              <a:r>
                <a:rPr lang="en-US" altLang="zh-CN" sz="1000" b="1" dirty="0">
                  <a:solidFill>
                    <a:schemeClr val="accent1"/>
                  </a:solidFill>
                  <a:cs typeface="+mn-ea"/>
                  <a:sym typeface="+mn-lt"/>
                </a:rPr>
                <a:t>P=0.0003</a:t>
              </a:r>
            </a:p>
          </p:txBody>
        </p:sp>
        <p:sp>
          <p:nvSpPr>
            <p:cNvPr id="14" name="文本框 13"/>
            <p:cNvSpPr txBox="1"/>
            <p:nvPr/>
          </p:nvSpPr>
          <p:spPr>
            <a:xfrm>
              <a:off x="1079273" y="3959588"/>
              <a:ext cx="1191260" cy="194945"/>
            </a:xfrm>
            <a:prstGeom prst="rect">
              <a:avLst/>
            </a:prstGeom>
            <a:noFill/>
          </p:spPr>
          <p:txBody>
            <a:bodyPr wrap="square" rtlCol="0">
              <a:noAutofit/>
            </a:bodyPr>
            <a:lstStyle/>
            <a:p>
              <a:pPr algn="ctr"/>
              <a:r>
                <a:rPr lang="zh-CN" altLang="en-US" sz="800" dirty="0">
                  <a:cs typeface="+mn-ea"/>
                  <a:sym typeface="+mn-lt"/>
                </a:rPr>
                <a:t>主要终点平均总分</a:t>
              </a:r>
            </a:p>
          </p:txBody>
        </p:sp>
        <p:sp>
          <p:nvSpPr>
            <p:cNvPr id="10" name="文本框 9"/>
            <p:cNvSpPr txBox="1"/>
            <p:nvPr/>
          </p:nvSpPr>
          <p:spPr>
            <a:xfrm>
              <a:off x="1154431" y="4160520"/>
              <a:ext cx="582930" cy="126879"/>
            </a:xfrm>
            <a:prstGeom prst="rect">
              <a:avLst/>
            </a:prstGeom>
            <a:noFill/>
          </p:spPr>
          <p:txBody>
            <a:bodyPr wrap="square" rtlCol="0">
              <a:spAutoFit/>
            </a:bodyPr>
            <a:lstStyle/>
            <a:p>
              <a:pPr algn="ctr"/>
              <a:r>
                <a:rPr lang="en-US" altLang="zh-CN" sz="800" dirty="0"/>
                <a:t>5.18±0.73</a:t>
              </a:r>
              <a:endParaRPr lang="zh-CN" altLang="en-US" sz="800" dirty="0"/>
            </a:p>
          </p:txBody>
        </p:sp>
        <p:sp>
          <p:nvSpPr>
            <p:cNvPr id="11" name="文本框 10"/>
            <p:cNvSpPr txBox="1"/>
            <p:nvPr/>
          </p:nvSpPr>
          <p:spPr>
            <a:xfrm>
              <a:off x="1893570" y="4625340"/>
              <a:ext cx="582930" cy="199381"/>
            </a:xfrm>
            <a:prstGeom prst="rect">
              <a:avLst/>
            </a:prstGeom>
            <a:noFill/>
          </p:spPr>
          <p:txBody>
            <a:bodyPr wrap="square" rtlCol="0">
              <a:spAutoFit/>
            </a:bodyPr>
            <a:lstStyle/>
            <a:p>
              <a:pPr algn="ctr"/>
              <a:r>
                <a:rPr lang="en-US" altLang="zh-CN" sz="800" dirty="0"/>
                <a:t>4.62±0. 89</a:t>
              </a:r>
              <a:endParaRPr lang="zh-CN" altLang="en-US" sz="800" dirty="0"/>
            </a:p>
          </p:txBody>
        </p:sp>
      </p:grpSp>
      <p:sp>
        <p:nvSpPr>
          <p:cNvPr id="19" name="文本框 18">
            <a:extLst>
              <a:ext uri="{FF2B5EF4-FFF2-40B4-BE49-F238E27FC236}">
                <a16:creationId xmlns:a16="http://schemas.microsoft.com/office/drawing/2014/main" id="{C87DEE12-5237-046E-DB28-E66ADB22E735}"/>
              </a:ext>
            </a:extLst>
          </p:cNvPr>
          <p:cNvSpPr txBox="1"/>
          <p:nvPr/>
        </p:nvSpPr>
        <p:spPr>
          <a:xfrm>
            <a:off x="3913414" y="5867652"/>
            <a:ext cx="3227615" cy="396262"/>
          </a:xfrm>
          <a:prstGeom prst="rect">
            <a:avLst/>
          </a:prstGeom>
          <a:noFill/>
        </p:spPr>
        <p:txBody>
          <a:bodyPr wrap="square">
            <a:spAutoFit/>
          </a:bodyPr>
          <a:lstStyle/>
          <a:p>
            <a:pPr algn="ctr">
              <a:lnSpc>
                <a:spcPct val="150000"/>
              </a:lnSpc>
            </a:pPr>
            <a:r>
              <a:rPr lang="zh-CN" altLang="en-US" sz="700" b="1" dirty="0">
                <a:cs typeface="+mn-ea"/>
                <a:sym typeface="+mn-lt"/>
              </a:rPr>
              <a:t>安全性：</a:t>
            </a:r>
            <a:r>
              <a:rPr lang="zh-CN" altLang="en-US" sz="700" dirty="0">
                <a:cs typeface="+mn-ea"/>
                <a:sym typeface="+mn-lt"/>
              </a:rPr>
              <a:t>总体安全等级根据不良事件的发生情况、体检结果、实验室检测值等分为4级。</a:t>
            </a:r>
          </a:p>
        </p:txBody>
      </p:sp>
      <p:sp>
        <p:nvSpPr>
          <p:cNvPr id="22" name="文本框 21">
            <a:extLst>
              <a:ext uri="{FF2B5EF4-FFF2-40B4-BE49-F238E27FC236}">
                <a16:creationId xmlns:a16="http://schemas.microsoft.com/office/drawing/2014/main" id="{7D58B6B2-4DEB-D591-CF96-FFE1D382331D}"/>
              </a:ext>
            </a:extLst>
          </p:cNvPr>
          <p:cNvSpPr txBox="1"/>
          <p:nvPr/>
        </p:nvSpPr>
        <p:spPr>
          <a:xfrm>
            <a:off x="796471" y="5829621"/>
            <a:ext cx="2890158" cy="491353"/>
          </a:xfrm>
          <a:prstGeom prst="rect">
            <a:avLst/>
          </a:prstGeom>
          <a:noFill/>
        </p:spPr>
        <p:txBody>
          <a:bodyPr wrap="square">
            <a:spAutoFit/>
          </a:bodyPr>
          <a:lstStyle/>
          <a:p>
            <a:pPr>
              <a:lnSpc>
                <a:spcPct val="150000"/>
              </a:lnSpc>
            </a:pPr>
            <a:r>
              <a:rPr lang="zh-CN" altLang="en-US" sz="600" b="1" dirty="0">
                <a:cs typeface="+mn-ea"/>
                <a:sym typeface="+mn-lt"/>
              </a:rPr>
              <a:t>有效性</a:t>
            </a:r>
            <a:r>
              <a:rPr lang="zh-CN" altLang="en-US" sz="600" dirty="0">
                <a:cs typeface="+mn-ea"/>
                <a:sym typeface="+mn-lt"/>
              </a:rPr>
              <a:t>主要终点：根据标准对水合/维持、血流动力学维持、血清电解质维持和碳水化合物利用进行评分，并计算总分。次要终点：评价给药后尿量、尿糖、收缩压、血清Na</a:t>
            </a:r>
            <a:r>
              <a:rPr lang="en-US" altLang="zh-CN" sz="600" dirty="0">
                <a:cs typeface="+mn-ea"/>
                <a:sym typeface="+mn-lt"/>
              </a:rPr>
              <a:t>+</a:t>
            </a:r>
            <a:r>
              <a:rPr lang="zh-CN" altLang="en-US" sz="600" dirty="0">
                <a:cs typeface="+mn-ea"/>
                <a:sym typeface="+mn-lt"/>
              </a:rPr>
              <a:t>、血清K</a:t>
            </a:r>
            <a:r>
              <a:rPr lang="en-US" altLang="zh-CN" sz="600" dirty="0">
                <a:cs typeface="+mn-ea"/>
                <a:sym typeface="+mn-lt"/>
              </a:rPr>
              <a:t>+</a:t>
            </a:r>
            <a:r>
              <a:rPr lang="zh-CN" altLang="en-US" sz="600" dirty="0">
                <a:cs typeface="+mn-ea"/>
                <a:sym typeface="+mn-lt"/>
              </a:rPr>
              <a:t>、血糖实测值的差异。</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有效性</a:t>
            </a:r>
          </a:p>
        </p:txBody>
      </p:sp>
      <p:pic>
        <p:nvPicPr>
          <p:cNvPr id="20" name="图片 19" descr="一起玩耍"/>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70970" y="196215"/>
            <a:ext cx="563245" cy="563245"/>
          </a:xfrm>
          <a:prstGeom prst="rect">
            <a:avLst/>
          </a:prstGeom>
        </p:spPr>
      </p:pic>
      <p:pic>
        <p:nvPicPr>
          <p:cNvPr id="21" name="图片 20" descr="输液点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600" y="191770"/>
            <a:ext cx="568325" cy="568325"/>
          </a:xfrm>
          <a:prstGeom prst="rect">
            <a:avLst/>
          </a:prstGeom>
        </p:spPr>
      </p:pic>
      <p:sp>
        <p:nvSpPr>
          <p:cNvPr id="2" name="文本框 1">
            <a:extLst>
              <a:ext uri="{FF2B5EF4-FFF2-40B4-BE49-F238E27FC236}">
                <a16:creationId xmlns:a16="http://schemas.microsoft.com/office/drawing/2014/main" id="{49865ADB-F859-9C8E-DDE6-52D41216D3B1}"/>
              </a:ext>
            </a:extLst>
          </p:cNvPr>
          <p:cNvSpPr txBox="1"/>
          <p:nvPr/>
        </p:nvSpPr>
        <p:spPr>
          <a:xfrm>
            <a:off x="1722120" y="1242378"/>
            <a:ext cx="87757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cs typeface="+mn-ea"/>
                <a:sym typeface="+mn-lt"/>
              </a:rPr>
              <a:t>复方醋酸钠葡萄糖注射液</a:t>
            </a:r>
            <a:r>
              <a:rPr lang="zh-CN" altLang="en-US" b="1" dirty="0">
                <a:solidFill>
                  <a:schemeClr val="accent1"/>
                </a:solidFill>
                <a:cs typeface="+mn-ea"/>
                <a:sym typeface="+mn-lt"/>
              </a:rPr>
              <a:t>符合指南共识液体治疗推荐</a:t>
            </a:r>
          </a:p>
        </p:txBody>
      </p:sp>
      <p:graphicFrame>
        <p:nvGraphicFramePr>
          <p:cNvPr id="3" name="表格 2">
            <a:extLst>
              <a:ext uri="{FF2B5EF4-FFF2-40B4-BE49-F238E27FC236}">
                <a16:creationId xmlns:a16="http://schemas.microsoft.com/office/drawing/2014/main" id="{3CB71933-11B3-21B4-DF49-4F29841E37FE}"/>
              </a:ext>
            </a:extLst>
          </p:cNvPr>
          <p:cNvGraphicFramePr/>
          <p:nvPr>
            <p:custDataLst>
              <p:tags r:id="rId2"/>
            </p:custDataLst>
            <p:extLst>
              <p:ext uri="{D42A27DB-BD31-4B8C-83A1-F6EECF244321}">
                <p14:modId xmlns:p14="http://schemas.microsoft.com/office/powerpoint/2010/main" val="413529355"/>
              </p:ext>
            </p:extLst>
          </p:nvPr>
        </p:nvGraphicFramePr>
        <p:xfrm>
          <a:off x="686435" y="1784985"/>
          <a:ext cx="10917555" cy="4356735"/>
        </p:xfrm>
        <a:graphic>
          <a:graphicData uri="http://schemas.openxmlformats.org/drawingml/2006/table">
            <a:tbl>
              <a:tblPr firstRow="1" bandRow="1">
                <a:tableStyleId>{5C22544A-7EE6-4342-B048-85BDC9FD1C3A}</a:tableStyleId>
              </a:tblPr>
              <a:tblGrid>
                <a:gridCol w="3209290">
                  <a:extLst>
                    <a:ext uri="{9D8B030D-6E8A-4147-A177-3AD203B41FA5}">
                      <a16:colId xmlns:a16="http://schemas.microsoft.com/office/drawing/2014/main" val="20000"/>
                    </a:ext>
                  </a:extLst>
                </a:gridCol>
                <a:gridCol w="7708265">
                  <a:extLst>
                    <a:ext uri="{9D8B030D-6E8A-4147-A177-3AD203B41FA5}">
                      <a16:colId xmlns:a16="http://schemas.microsoft.com/office/drawing/2014/main" val="20001"/>
                    </a:ext>
                  </a:extLst>
                </a:gridCol>
              </a:tblGrid>
              <a:tr h="365760">
                <a:tc>
                  <a:txBody>
                    <a:bodyPr/>
                    <a:lstStyle/>
                    <a:p>
                      <a:pPr algn="ctr">
                        <a:buNone/>
                      </a:pPr>
                      <a:r>
                        <a:rPr lang="zh-CN" altLang="en-US" dirty="0">
                          <a:latin typeface="+mn-lt"/>
                          <a:ea typeface="+mn-ea"/>
                          <a:cs typeface="+mn-ea"/>
                          <a:sym typeface="+mn-lt"/>
                        </a:rPr>
                        <a:t>指南共识名称</a:t>
                      </a:r>
                    </a:p>
                  </a:txBody>
                  <a:tcPr anchor="ctr"/>
                </a:tc>
                <a:tc>
                  <a:txBody>
                    <a:bodyPr/>
                    <a:lstStyle/>
                    <a:p>
                      <a:pPr algn="ctr">
                        <a:buNone/>
                      </a:pPr>
                      <a:r>
                        <a:rPr lang="zh-CN" altLang="en-US">
                          <a:latin typeface="+mn-lt"/>
                          <a:ea typeface="+mn-ea"/>
                          <a:cs typeface="+mn-ea"/>
                          <a:sym typeface="+mn-lt"/>
                        </a:rPr>
                        <a:t>液体治疗建议描述</a:t>
                      </a:r>
                    </a:p>
                  </a:txBody>
                  <a:tcPr anchor="ctr"/>
                </a:tc>
                <a:extLst>
                  <a:ext uri="{0D108BD9-81ED-4DB2-BD59-A6C34878D82A}">
                    <a16:rowId xmlns:a16="http://schemas.microsoft.com/office/drawing/2014/main" val="10000"/>
                  </a:ext>
                </a:extLst>
              </a:tr>
              <a:tr h="845820">
                <a:tc>
                  <a:txBody>
                    <a:bodyPr/>
                    <a:lstStyle/>
                    <a:p>
                      <a:pPr algn="ctr">
                        <a:buNone/>
                      </a:pPr>
                      <a:r>
                        <a:rPr lang="zh-CN" altLang="en-US" sz="1400" b="1" dirty="0">
                          <a:latin typeface="+mn-lt"/>
                          <a:ea typeface="+mn-ea"/>
                          <a:cs typeface="+mn-ea"/>
                          <a:sym typeface="+mn-lt"/>
                        </a:rPr>
                        <a:t>《小儿围手术期液体和输血管理指南（</a:t>
                      </a:r>
                      <a:r>
                        <a:rPr lang="en-US" altLang="zh-CN" sz="1400" b="1" dirty="0">
                          <a:latin typeface="+mn-lt"/>
                          <a:ea typeface="+mn-ea"/>
                          <a:cs typeface="+mn-ea"/>
                          <a:sym typeface="+mn-lt"/>
                        </a:rPr>
                        <a:t>2014</a:t>
                      </a:r>
                      <a:r>
                        <a:rPr lang="zh-CN" altLang="en-US" sz="1400" b="1" dirty="0">
                          <a:latin typeface="+mn-lt"/>
                          <a:ea typeface="+mn-ea"/>
                          <a:cs typeface="+mn-ea"/>
                          <a:sym typeface="+mn-lt"/>
                        </a:rPr>
                        <a:t>）》</a:t>
                      </a:r>
                    </a:p>
                  </a:txBody>
                  <a:tcPr anchor="ctr"/>
                </a:tc>
                <a:tc>
                  <a:txBody>
                    <a:bodyPr/>
                    <a:lstStyle/>
                    <a:p>
                      <a:pPr marL="171450" indent="-171450" algn="l">
                        <a:lnSpc>
                          <a:spcPct val="150000"/>
                        </a:lnSpc>
                        <a:buClrTx/>
                        <a:buSzTx/>
                        <a:buFont typeface="Arial" panose="020B0604020202020204" pitchFamily="34" charset="0"/>
                        <a:buChar char="•"/>
                      </a:pPr>
                      <a:r>
                        <a:rPr lang="zh-CN" altLang="en-US" sz="1100" dirty="0">
                          <a:latin typeface="+mn-lt"/>
                          <a:ea typeface="+mn-ea"/>
                          <a:cs typeface="+mn-ea"/>
                          <a:sym typeface="+mn-lt"/>
                        </a:rPr>
                        <a:t>早产儿、脓毒症新生儿、糖尿病母亲的婴儿及接受全肠道外营养的儿童术中可用2.5% </a:t>
                      </a:r>
                      <a:r>
                        <a:rPr lang="en-US" altLang="zh-CN" sz="1100" dirty="0">
                          <a:latin typeface="+mn-lt"/>
                          <a:ea typeface="+mn-ea"/>
                          <a:cs typeface="+mn-ea"/>
                          <a:sym typeface="+mn-lt"/>
                        </a:rPr>
                        <a:t>~</a:t>
                      </a:r>
                      <a:r>
                        <a:rPr lang="zh-CN" altLang="en-US" sz="1100" dirty="0">
                          <a:latin typeface="+mn-lt"/>
                          <a:ea typeface="+mn-ea"/>
                          <a:cs typeface="+mn-ea"/>
                          <a:sym typeface="+mn-lt"/>
                        </a:rPr>
                        <a:t>5% 葡萄糖溶液。</a:t>
                      </a:r>
                    </a:p>
                  </a:txBody>
                  <a:tcPr anchor="ctr"/>
                </a:tc>
                <a:extLst>
                  <a:ext uri="{0D108BD9-81ED-4DB2-BD59-A6C34878D82A}">
                    <a16:rowId xmlns:a16="http://schemas.microsoft.com/office/drawing/2014/main" val="10001"/>
                  </a:ext>
                </a:extLst>
              </a:tr>
              <a:tr h="845820">
                <a:tc>
                  <a:txBody>
                    <a:bodyPr/>
                    <a:lstStyle/>
                    <a:p>
                      <a:pPr algn="ctr">
                        <a:buNone/>
                      </a:pPr>
                      <a:r>
                        <a:rPr lang="zh-CN" altLang="en-US" sz="1400" b="1" dirty="0">
                          <a:latin typeface="+mn-lt"/>
                          <a:ea typeface="+mn-ea"/>
                          <a:cs typeface="+mn-ea"/>
                          <a:sym typeface="+mn-lt"/>
                        </a:rPr>
                        <a:t>《儿童晶体液临床应用专家共识》</a:t>
                      </a:r>
                    </a:p>
                  </a:txBody>
                  <a:tcPr anchor="ctr"/>
                </a:tc>
                <a:tc>
                  <a:txBody>
                    <a:bodyPr/>
                    <a:lstStyle/>
                    <a:p>
                      <a:pPr marL="171450" indent="-171450" algn="l">
                        <a:lnSpc>
                          <a:spcPct val="150000"/>
                        </a:lnSpc>
                        <a:buFont typeface="Arial" panose="020B0604020202020204" pitchFamily="34" charset="0"/>
                        <a:buChar char="•"/>
                      </a:pPr>
                      <a:r>
                        <a:rPr lang="zh-CN" altLang="en-US" sz="1100" b="1" dirty="0">
                          <a:solidFill>
                            <a:srgbClr val="FF0000"/>
                          </a:solidFill>
                          <a:latin typeface="+mn-lt"/>
                          <a:ea typeface="+mn-ea"/>
                          <a:cs typeface="+mn-ea"/>
                          <a:sym typeface="+mn-lt"/>
                        </a:rPr>
                        <a:t>醋酸钠林格液比乳酸钠林格液更适合作为儿童输液剂</a:t>
                      </a:r>
                      <a:r>
                        <a:rPr lang="zh-CN" altLang="en-US" sz="1100" dirty="0">
                          <a:solidFill>
                            <a:srgbClr val="FF0000"/>
                          </a:solidFill>
                          <a:latin typeface="+mn-lt"/>
                          <a:ea typeface="+mn-ea"/>
                          <a:cs typeface="+mn-ea"/>
                          <a:sym typeface="+mn-lt"/>
                        </a:rPr>
                        <a:t>；</a:t>
                      </a:r>
                    </a:p>
                    <a:p>
                      <a:pPr marL="171450" indent="-171450" algn="l">
                        <a:lnSpc>
                          <a:spcPct val="150000"/>
                        </a:lnSpc>
                        <a:buFont typeface="Arial" panose="020B0604020202020204" pitchFamily="34" charset="0"/>
                        <a:buChar char="•"/>
                      </a:pPr>
                      <a:r>
                        <a:rPr lang="zh-CN" altLang="en-US" sz="1100" dirty="0">
                          <a:latin typeface="+mn-lt"/>
                          <a:ea typeface="+mn-ea"/>
                          <a:cs typeface="+mn-ea"/>
                          <a:sym typeface="+mn-lt"/>
                        </a:rPr>
                        <a:t>药品规格应围绕临床治疗需求设计，故在此呼吁企业应加快250，100 mL小规格醋酸钠林格注射液的研发。此外，</a:t>
                      </a:r>
                      <a:r>
                        <a:rPr lang="zh-CN" altLang="en-US" sz="1100" b="1" dirty="0">
                          <a:solidFill>
                            <a:srgbClr val="FF0000"/>
                          </a:solidFill>
                          <a:latin typeface="+mn-lt"/>
                          <a:ea typeface="+mn-ea"/>
                          <a:cs typeface="+mn-ea"/>
                          <a:sym typeface="+mn-lt"/>
                        </a:rPr>
                        <a:t>国外上市的醋酸类电解质适应证与醋酸钠林格注射液相似， 100， 200，250 mL 等小规格均批准上市。</a:t>
                      </a:r>
                    </a:p>
                  </a:txBody>
                  <a:tcPr anchor="ctr"/>
                </a:tc>
                <a:extLst>
                  <a:ext uri="{0D108BD9-81ED-4DB2-BD59-A6C34878D82A}">
                    <a16:rowId xmlns:a16="http://schemas.microsoft.com/office/drawing/2014/main" val="10002"/>
                  </a:ext>
                </a:extLst>
              </a:tr>
              <a:tr h="744855">
                <a:tc>
                  <a:txBody>
                    <a:bodyPr/>
                    <a:lstStyle/>
                    <a:p>
                      <a:pPr algn="ctr">
                        <a:buNone/>
                      </a:pPr>
                      <a:r>
                        <a:rPr lang="zh-CN" altLang="en-US" sz="1400" b="1" dirty="0">
                          <a:latin typeface="+mn-lt"/>
                          <a:ea typeface="+mn-ea"/>
                          <a:cs typeface="+mn-ea"/>
                          <a:sym typeface="+mn-lt"/>
                        </a:rPr>
                        <a:t>《外科病人围手术期液体治疗专家共识》</a:t>
                      </a:r>
                    </a:p>
                  </a:txBody>
                  <a:tcPr anchor="ctr"/>
                </a:tc>
                <a:tc>
                  <a:txBody>
                    <a:bodyPr/>
                    <a:lstStyle/>
                    <a:p>
                      <a:pPr marL="171450" indent="-171450" algn="l">
                        <a:lnSpc>
                          <a:spcPct val="150000"/>
                        </a:lnSpc>
                        <a:buClrTx/>
                        <a:buSzTx/>
                        <a:buFont typeface="Arial" panose="020B0604020202020204" pitchFamily="34" charset="0"/>
                        <a:buChar char="•"/>
                      </a:pPr>
                      <a:r>
                        <a:rPr lang="zh-CN" altLang="en-US" sz="1100" dirty="0">
                          <a:latin typeface="+mn-lt"/>
                          <a:ea typeface="+mn-ea"/>
                          <a:cs typeface="+mn-ea"/>
                          <a:sym typeface="+mn-lt"/>
                        </a:rPr>
                        <a:t>对禁食水但不存在低血容量的病人，如病人不存在体液异常丢失、异常分布等情况，则给予维持性液体治疗。</a:t>
                      </a:r>
                    </a:p>
                    <a:p>
                      <a:pPr marL="171450" indent="-171450" algn="l">
                        <a:lnSpc>
                          <a:spcPct val="150000"/>
                        </a:lnSpc>
                        <a:buClrTx/>
                        <a:buSzTx/>
                        <a:buFont typeface="Arial" panose="020B0604020202020204" pitchFamily="34" charset="0"/>
                        <a:buChar char="•"/>
                      </a:pPr>
                      <a:r>
                        <a:rPr lang="zh-CN" altLang="en-US" sz="1100" dirty="0">
                          <a:latin typeface="+mn-lt"/>
                          <a:ea typeface="+mn-ea"/>
                          <a:cs typeface="+mn-ea"/>
                          <a:sym typeface="+mn-lt"/>
                        </a:rPr>
                        <a:t>即补充病人生理需要量：25~30mL/（kg·d）液体，1 mmol/（kg·d）的Na+、K+、Cl-，50~100 g/d葡萄糖。</a:t>
                      </a:r>
                    </a:p>
                  </a:txBody>
                  <a:tcPr anchor="ctr"/>
                </a:tc>
                <a:extLst>
                  <a:ext uri="{0D108BD9-81ED-4DB2-BD59-A6C34878D82A}">
                    <a16:rowId xmlns:a16="http://schemas.microsoft.com/office/drawing/2014/main" val="10003"/>
                  </a:ext>
                </a:extLst>
              </a:tr>
              <a:tr h="914400">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400" b="1" dirty="0">
                          <a:latin typeface="+mn-lt"/>
                          <a:ea typeface="+mn-ea"/>
                          <a:cs typeface="+mn-ea"/>
                          <a:sym typeface="+mn-lt"/>
                        </a:rPr>
                        <a:t>《</a:t>
                      </a:r>
                      <a:r>
                        <a:rPr lang="zh-CN" altLang="en-US" sz="1400" b="1" dirty="0">
                          <a:latin typeface="+mn-lt"/>
                          <a:ea typeface="+mn-ea"/>
                          <a:cs typeface="+mn-ea"/>
                          <a:sym typeface="+mn-lt"/>
                        </a:rPr>
                        <a:t>脓毒症液体治疗急诊专家共识</a:t>
                      </a:r>
                      <a:r>
                        <a:rPr lang="en-US" altLang="zh-CN" sz="1400" b="1" dirty="0">
                          <a:latin typeface="+mn-lt"/>
                          <a:ea typeface="+mn-ea"/>
                          <a:cs typeface="+mn-ea"/>
                          <a:sym typeface="+mn-lt"/>
                        </a:rPr>
                        <a:t>》</a:t>
                      </a:r>
                    </a:p>
                  </a:txBody>
                  <a:tcPr anchor="ctr"/>
                </a:tc>
                <a:tc>
                  <a:txBody>
                    <a:bodyPr/>
                    <a:lstStyle/>
                    <a:p>
                      <a:pPr marL="171450" indent="-171450" algn="l">
                        <a:lnSpc>
                          <a:spcPct val="150000"/>
                        </a:lnSpc>
                        <a:buClrTx/>
                        <a:buSzTx/>
                        <a:buFont typeface="Arial" panose="020B0604020202020204" pitchFamily="34" charset="0"/>
                        <a:buChar char="•"/>
                      </a:pPr>
                      <a:r>
                        <a:rPr lang="zh-CN" altLang="en-US" sz="1100" b="0" dirty="0">
                          <a:latin typeface="+mn-lt"/>
                          <a:ea typeface="+mn-ea"/>
                          <a:cs typeface="+mn-ea"/>
                          <a:sym typeface="+mn-lt"/>
                        </a:rPr>
                        <a:t>维持性液体治疗：</a:t>
                      </a:r>
                    </a:p>
                    <a:p>
                      <a:pPr marL="171450" indent="-171450" algn="l">
                        <a:lnSpc>
                          <a:spcPct val="150000"/>
                        </a:lnSpc>
                        <a:buClrTx/>
                        <a:buSzTx/>
                        <a:buFont typeface="Arial" panose="020B0604020202020204" pitchFamily="34" charset="0"/>
                        <a:buChar char="•"/>
                      </a:pPr>
                      <a:r>
                        <a:rPr lang="zh-CN" altLang="en-US" sz="1100" dirty="0">
                          <a:latin typeface="+mn-lt"/>
                          <a:ea typeface="+mn-ea"/>
                          <a:cs typeface="+mn-ea"/>
                          <a:sym typeface="+mn-lt"/>
                        </a:rPr>
                        <a:t>① 液体量：25-30ml</a:t>
                      </a:r>
                      <a:r>
                        <a:rPr lang="en-US" altLang="zh-CN" sz="1100" dirty="0">
                          <a:latin typeface="+mn-lt"/>
                          <a:ea typeface="+mn-ea"/>
                          <a:cs typeface="+mn-ea"/>
                          <a:sym typeface="+mn-lt"/>
                        </a:rPr>
                        <a:t>/</a:t>
                      </a:r>
                      <a:r>
                        <a:rPr lang="zh-CN" altLang="en-US" sz="1100" dirty="0">
                          <a:latin typeface="+mn-lt"/>
                          <a:ea typeface="+mn-ea"/>
                          <a:cs typeface="+mn-ea"/>
                          <a:sym typeface="+mn-lt"/>
                        </a:rPr>
                        <a:t>（kg·d）② 1mmol/（kg·d）的电解质；③ 50~100g/d的葡萄糖。</a:t>
                      </a:r>
                    </a:p>
                  </a:txBody>
                  <a:tcPr anchor="ctr"/>
                </a:tc>
                <a:extLst>
                  <a:ext uri="{0D108BD9-81ED-4DB2-BD59-A6C34878D82A}">
                    <a16:rowId xmlns:a16="http://schemas.microsoft.com/office/drawing/2014/main" val="10004"/>
                  </a:ext>
                </a:extLst>
              </a:tr>
              <a:tr h="640080">
                <a:tc>
                  <a:txBody>
                    <a:bodyPr/>
                    <a:lstStyle/>
                    <a:p>
                      <a:pPr algn="ctr">
                        <a:lnSpc>
                          <a:spcPct val="150000"/>
                        </a:lnSpc>
                      </a:pPr>
                      <a:r>
                        <a:rPr lang="en-US" altLang="zh-CN" sz="1400" b="1" dirty="0">
                          <a:latin typeface="+mn-lt"/>
                          <a:ea typeface="+mn-ea"/>
                          <a:cs typeface="+mn-ea"/>
                          <a:sym typeface="+mn-lt"/>
                        </a:rPr>
                        <a:t>《</a:t>
                      </a:r>
                      <a:r>
                        <a:rPr lang="zh-CN" altLang="en-US" sz="1400" b="1" dirty="0">
                          <a:latin typeface="+mn-lt"/>
                          <a:ea typeface="+mn-ea"/>
                          <a:cs typeface="+mn-ea"/>
                          <a:sym typeface="+mn-lt"/>
                        </a:rPr>
                        <a:t>临床诊疗指南肠外肠内营养学分册</a:t>
                      </a:r>
                      <a:r>
                        <a:rPr lang="en-US" altLang="zh-CN" sz="1400" b="1" dirty="0">
                          <a:latin typeface="+mn-lt"/>
                          <a:ea typeface="+mn-ea"/>
                          <a:cs typeface="+mn-ea"/>
                          <a:sym typeface="+mn-lt"/>
                        </a:rPr>
                        <a:t>》</a:t>
                      </a:r>
                      <a:endParaRPr lang="zh-CN" altLang="en-US" sz="1400" b="1" dirty="0">
                        <a:latin typeface="+mn-lt"/>
                        <a:ea typeface="+mn-ea"/>
                        <a:cs typeface="+mn-ea"/>
                        <a:sym typeface="+mn-lt"/>
                      </a:endParaRPr>
                    </a:p>
                  </a:txBody>
                  <a:tcPr anchor="ctr"/>
                </a:tc>
                <a:tc>
                  <a:txBody>
                    <a:bodyPr/>
                    <a:lstStyle/>
                    <a:p>
                      <a:pPr marL="171450" marR="0" lvl="0" indent="-171450" algn="l" defTabSz="914400" rtl="0" eaLnBrk="1" fontAlgn="auto" latinLnBrk="0" hangingPunct="1">
                        <a:lnSpc>
                          <a:spcPct val="150000"/>
                        </a:lnSpc>
                        <a:spcBef>
                          <a:spcPts val="0"/>
                        </a:spcBef>
                        <a:buClrTx/>
                        <a:buSzTx/>
                        <a:buFont typeface="Arial" panose="020B0604020202020204" pitchFamily="34" charset="0"/>
                        <a:buChar char="•"/>
                      </a:pPr>
                      <a:r>
                        <a:rPr lang="zh-CN" altLang="en-US" sz="1100" b="0" dirty="0">
                          <a:latin typeface="+mn-lt"/>
                          <a:ea typeface="+mn-ea"/>
                          <a:cs typeface="+mn-ea"/>
                          <a:sym typeface="+mn-lt"/>
                        </a:rPr>
                        <a:t>推荐对所有外科住院患者在入院后，采用NRS工具进行营养风险筛查，</a:t>
                      </a:r>
                      <a:r>
                        <a:rPr lang="zh-CN" altLang="en-US" sz="1100" dirty="0">
                          <a:latin typeface="+mn-lt"/>
                          <a:ea typeface="+mn-ea"/>
                          <a:cs typeface="+mn-ea"/>
                          <a:sym typeface="+mn-lt"/>
                        </a:rPr>
                        <a:t>无营养风险的患者</a:t>
                      </a:r>
                      <a:r>
                        <a:rPr lang="zh-CN" altLang="en-US" sz="1100" b="0" dirty="0">
                          <a:latin typeface="+mn-lt"/>
                          <a:ea typeface="+mn-ea"/>
                          <a:cs typeface="+mn-ea"/>
                          <a:sym typeface="+mn-lt"/>
                        </a:rPr>
                        <a:t>结合临床分析，用</a:t>
                      </a:r>
                      <a:r>
                        <a:rPr lang="zh-CN" altLang="en-US" sz="1100" dirty="0">
                          <a:latin typeface="+mn-lt"/>
                          <a:ea typeface="+mn-ea"/>
                          <a:cs typeface="+mn-ea"/>
                          <a:sym typeface="+mn-lt"/>
                        </a:rPr>
                        <a:t>糖电解质输液。</a:t>
                      </a:r>
                      <a:endParaRPr lang="zh-CN" altLang="en-US" sz="1100" b="0" dirty="0">
                        <a:latin typeface="+mn-lt"/>
                        <a:ea typeface="+mn-ea"/>
                        <a:cs typeface="+mn-ea"/>
                        <a:sym typeface="+mn-lt"/>
                      </a:endParaRPr>
                    </a:p>
                  </a:txBody>
                  <a:tcPr anchor="ctr"/>
                </a:tc>
                <a:extLst>
                  <a:ext uri="{0D108BD9-81ED-4DB2-BD59-A6C34878D82A}">
                    <a16:rowId xmlns:a16="http://schemas.microsoft.com/office/drawing/2014/main" val="10005"/>
                  </a:ext>
                </a:extLst>
              </a:tr>
            </a:tbl>
          </a:graphicData>
        </a:graphic>
      </p:graphicFrame>
      <p:sp>
        <p:nvSpPr>
          <p:cNvPr id="4" name="文本框 3">
            <a:extLst>
              <a:ext uri="{FF2B5EF4-FFF2-40B4-BE49-F238E27FC236}">
                <a16:creationId xmlns:a16="http://schemas.microsoft.com/office/drawing/2014/main" id="{30AC8D8A-339C-089E-1794-AF1E4F515BF7}"/>
              </a:ext>
            </a:extLst>
          </p:cNvPr>
          <p:cNvSpPr txBox="1"/>
          <p:nvPr/>
        </p:nvSpPr>
        <p:spPr>
          <a:xfrm>
            <a:off x="737235" y="6292850"/>
            <a:ext cx="6096000" cy="553998"/>
          </a:xfrm>
          <a:prstGeom prst="rect">
            <a:avLst/>
          </a:prstGeom>
          <a:noFill/>
        </p:spPr>
        <p:txBody>
          <a:bodyPr wrap="square" rtlCol="0" anchor="t">
            <a:spAutoFit/>
          </a:bodyPr>
          <a:lstStyle/>
          <a:p>
            <a:pPr marL="171450" indent="-171450">
              <a:buFont typeface="Arial" panose="020B0604020202020204" pitchFamily="34" charset="0"/>
              <a:buChar char="•"/>
            </a:pPr>
            <a:r>
              <a:rPr lang="zh-CN" altLang="en-US" sz="600" dirty="0">
                <a:cs typeface="+mn-ea"/>
                <a:sym typeface="+mn-lt"/>
              </a:rPr>
              <a:t>《小儿围手术期液体和输血管理指南（</a:t>
            </a:r>
            <a:r>
              <a:rPr lang="en-US" altLang="zh-CN" sz="600" dirty="0">
                <a:cs typeface="+mn-ea"/>
                <a:sym typeface="+mn-lt"/>
              </a:rPr>
              <a:t>2014</a:t>
            </a:r>
            <a:r>
              <a:rPr lang="zh-CN" altLang="en-US" sz="600" dirty="0">
                <a:cs typeface="+mn-ea"/>
                <a:sym typeface="+mn-lt"/>
              </a:rPr>
              <a:t>）》</a:t>
            </a:r>
          </a:p>
          <a:p>
            <a:pPr marL="171450" indent="-171450">
              <a:buFont typeface="Arial" panose="020B0604020202020204" pitchFamily="34" charset="0"/>
              <a:buChar char="•"/>
            </a:pPr>
            <a:r>
              <a:rPr lang="zh-CN" altLang="en-US" sz="600" dirty="0">
                <a:cs typeface="+mn-ea"/>
                <a:sym typeface="+mn-lt"/>
              </a:rPr>
              <a:t>《儿童晶体液临床应用专家共识》</a:t>
            </a:r>
            <a:endParaRPr lang="en-US" altLang="zh-CN" sz="600" dirty="0">
              <a:cs typeface="+mn-ea"/>
              <a:sym typeface="+mn-lt"/>
            </a:endParaRPr>
          </a:p>
          <a:p>
            <a:pPr marL="171450" indent="-171450">
              <a:buFont typeface="Arial" panose="020B0604020202020204" pitchFamily="34" charset="0"/>
              <a:buChar char="•"/>
            </a:pPr>
            <a:r>
              <a:rPr lang="en-US" altLang="zh-CN" sz="600" dirty="0">
                <a:cs typeface="+mn-ea"/>
                <a:sym typeface="+mn-lt"/>
              </a:rPr>
              <a:t>《</a:t>
            </a:r>
            <a:r>
              <a:rPr lang="zh-CN" altLang="en-US" sz="600" dirty="0">
                <a:cs typeface="+mn-ea"/>
                <a:sym typeface="+mn-lt"/>
              </a:rPr>
              <a:t>外科病人围手术期液体治疗专家共识</a:t>
            </a:r>
            <a:r>
              <a:rPr lang="en-US" altLang="zh-CN" sz="600" dirty="0">
                <a:cs typeface="+mn-ea"/>
                <a:sym typeface="+mn-lt"/>
              </a:rPr>
              <a:t>》</a:t>
            </a:r>
          </a:p>
          <a:p>
            <a:pPr marL="171450" indent="-171450">
              <a:buFont typeface="Arial" panose="020B0604020202020204" pitchFamily="34" charset="0"/>
              <a:buChar char="•"/>
            </a:pPr>
            <a:r>
              <a:rPr lang="en-US" altLang="zh-CN" sz="600" dirty="0">
                <a:cs typeface="+mn-ea"/>
                <a:sym typeface="+mn-lt"/>
              </a:rPr>
              <a:t>《</a:t>
            </a:r>
            <a:r>
              <a:rPr lang="zh-CN" altLang="en-US" sz="600" dirty="0">
                <a:cs typeface="+mn-ea"/>
                <a:sym typeface="+mn-lt"/>
              </a:rPr>
              <a:t>脓毒症液体治疗急诊专家共识</a:t>
            </a:r>
            <a:r>
              <a:rPr lang="en-US" altLang="zh-CN" sz="600" dirty="0">
                <a:cs typeface="+mn-ea"/>
                <a:sym typeface="+mn-lt"/>
              </a:rPr>
              <a:t>》</a:t>
            </a:r>
          </a:p>
          <a:p>
            <a:pPr marL="171450" indent="-171450">
              <a:buFont typeface="Arial" panose="020B0604020202020204" pitchFamily="34" charset="0"/>
              <a:buChar char="•"/>
            </a:pPr>
            <a:r>
              <a:rPr lang="en-US" altLang="zh-CN" sz="600" dirty="0">
                <a:cs typeface="+mn-ea"/>
                <a:sym typeface="+mn-lt"/>
              </a:rPr>
              <a:t>《</a:t>
            </a:r>
            <a:r>
              <a:rPr lang="zh-CN" altLang="en-US" sz="600" dirty="0">
                <a:cs typeface="+mn-ea"/>
                <a:sym typeface="+mn-lt"/>
              </a:rPr>
              <a:t>临床诊疗指南肠外肠内营养学分册</a:t>
            </a:r>
            <a:r>
              <a:rPr lang="en-US" altLang="zh-CN" sz="600" dirty="0">
                <a:cs typeface="+mn-ea"/>
                <a:sym typeface="+mn-lt"/>
              </a:rPr>
              <a:t>》</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创新性</a:t>
            </a:r>
          </a:p>
        </p:txBody>
      </p:sp>
      <p:pic>
        <p:nvPicPr>
          <p:cNvPr id="46" name="图片 45" descr="一起玩耍"/>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570970" y="196215"/>
            <a:ext cx="563245" cy="563245"/>
          </a:xfrm>
          <a:prstGeom prst="rect">
            <a:avLst/>
          </a:prstGeom>
        </p:spPr>
      </p:pic>
      <p:pic>
        <p:nvPicPr>
          <p:cNvPr id="47" name="图片 46" descr="输液点滴"/>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2600" y="191770"/>
            <a:ext cx="568325" cy="568325"/>
          </a:xfrm>
          <a:prstGeom prst="rect">
            <a:avLst/>
          </a:prstGeom>
        </p:spPr>
      </p:pic>
      <p:graphicFrame>
        <p:nvGraphicFramePr>
          <p:cNvPr id="4" name="表格 3"/>
          <p:cNvGraphicFramePr>
            <a:graphicFrameLocks noGrp="1"/>
          </p:cNvGraphicFramePr>
          <p:nvPr>
            <p:extLst>
              <p:ext uri="{D42A27DB-BD31-4B8C-83A1-F6EECF244321}">
                <p14:modId xmlns:p14="http://schemas.microsoft.com/office/powerpoint/2010/main" val="904002018"/>
              </p:ext>
            </p:extLst>
          </p:nvPr>
        </p:nvGraphicFramePr>
        <p:xfrm>
          <a:off x="696278" y="3034600"/>
          <a:ext cx="10835323" cy="2380714"/>
        </p:xfrm>
        <a:graphic>
          <a:graphicData uri="http://schemas.openxmlformats.org/drawingml/2006/table">
            <a:tbl>
              <a:tblPr firstRow="1" bandRow="1">
                <a:tableStyleId>{5C22544A-7EE6-4342-B048-85BDC9FD1C3A}</a:tableStyleId>
              </a:tblPr>
              <a:tblGrid>
                <a:gridCol w="959904">
                  <a:extLst>
                    <a:ext uri="{9D8B030D-6E8A-4147-A177-3AD203B41FA5}">
                      <a16:colId xmlns:a16="http://schemas.microsoft.com/office/drawing/2014/main" val="20000"/>
                    </a:ext>
                  </a:extLst>
                </a:gridCol>
                <a:gridCol w="2019588">
                  <a:extLst>
                    <a:ext uri="{9D8B030D-6E8A-4147-A177-3AD203B41FA5}">
                      <a16:colId xmlns:a16="http://schemas.microsoft.com/office/drawing/2014/main" val="20001"/>
                    </a:ext>
                  </a:extLst>
                </a:gridCol>
                <a:gridCol w="1163884">
                  <a:extLst>
                    <a:ext uri="{9D8B030D-6E8A-4147-A177-3AD203B41FA5}">
                      <a16:colId xmlns:a16="http://schemas.microsoft.com/office/drawing/2014/main" val="20002"/>
                    </a:ext>
                  </a:extLst>
                </a:gridCol>
                <a:gridCol w="2697836">
                  <a:extLst>
                    <a:ext uri="{9D8B030D-6E8A-4147-A177-3AD203B41FA5}">
                      <a16:colId xmlns:a16="http://schemas.microsoft.com/office/drawing/2014/main" val="20003"/>
                    </a:ext>
                  </a:extLst>
                </a:gridCol>
                <a:gridCol w="3994111">
                  <a:extLst>
                    <a:ext uri="{9D8B030D-6E8A-4147-A177-3AD203B41FA5}">
                      <a16:colId xmlns:a16="http://schemas.microsoft.com/office/drawing/2014/main" val="20004"/>
                    </a:ext>
                  </a:extLst>
                </a:gridCol>
              </a:tblGrid>
              <a:tr h="258407">
                <a:tc gridSpan="5">
                  <a:txBody>
                    <a:bodyPr/>
                    <a:lstStyle/>
                    <a:p>
                      <a:pPr algn="ctr">
                        <a:lnSpc>
                          <a:spcPct val="80000"/>
                        </a:lnSpc>
                      </a:pPr>
                      <a:r>
                        <a:rPr lang="zh-CN" altLang="en-US" sz="1400" dirty="0"/>
                        <a:t>医保内同类补液产品与本产品对比情况</a:t>
                      </a:r>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tc hMerge="1">
                  <a:txBody>
                    <a:bodyPr/>
                    <a:lstStyle/>
                    <a:p>
                      <a:endParaRPr lang="zh-CN"/>
                    </a:p>
                  </a:txBody>
                  <a:tcPr anchor="ctr"/>
                </a:tc>
                <a:extLst>
                  <a:ext uri="{0D108BD9-81ED-4DB2-BD59-A6C34878D82A}">
                    <a16:rowId xmlns:a16="http://schemas.microsoft.com/office/drawing/2014/main" val="10000"/>
                  </a:ext>
                </a:extLst>
              </a:tr>
              <a:tr h="257529">
                <a:tc>
                  <a:txBody>
                    <a:bodyPr/>
                    <a:lstStyle/>
                    <a:p>
                      <a:pPr algn="ctr">
                        <a:lnSpc>
                          <a:spcPct val="110000"/>
                        </a:lnSpc>
                      </a:pPr>
                      <a:r>
                        <a:rPr lang="zh-CN" altLang="en-US" sz="1200" b="1" dirty="0"/>
                        <a:t>医保类型</a:t>
                      </a:r>
                    </a:p>
                  </a:txBody>
                  <a:tcPr anchor="ctr">
                    <a:solidFill>
                      <a:schemeClr val="accent1">
                        <a:lumMod val="20000"/>
                        <a:lumOff val="80000"/>
                      </a:schemeClr>
                    </a:solidFill>
                  </a:tcPr>
                </a:tc>
                <a:tc>
                  <a:txBody>
                    <a:bodyPr/>
                    <a:lstStyle/>
                    <a:p>
                      <a:pPr algn="ctr">
                        <a:lnSpc>
                          <a:spcPct val="110000"/>
                        </a:lnSpc>
                      </a:pPr>
                      <a:r>
                        <a:rPr lang="zh-CN" altLang="en-US" sz="1200" b="1" dirty="0"/>
                        <a:t>通用名</a:t>
                      </a:r>
                    </a:p>
                  </a:txBody>
                  <a:tcPr anchor="ctr">
                    <a:solidFill>
                      <a:schemeClr val="accent1">
                        <a:lumMod val="20000"/>
                        <a:lumOff val="80000"/>
                      </a:schemeClr>
                    </a:solidFill>
                  </a:tcPr>
                </a:tc>
                <a:tc>
                  <a:txBody>
                    <a:bodyPr/>
                    <a:lstStyle/>
                    <a:p>
                      <a:pPr algn="ctr">
                        <a:lnSpc>
                          <a:spcPct val="110000"/>
                        </a:lnSpc>
                      </a:pPr>
                      <a:r>
                        <a:rPr lang="zh-CN" altLang="en-US" sz="1200" b="1" dirty="0"/>
                        <a:t>规格</a:t>
                      </a:r>
                    </a:p>
                  </a:txBody>
                  <a:tcPr anchor="ctr">
                    <a:solidFill>
                      <a:schemeClr val="accent1">
                        <a:lumMod val="20000"/>
                        <a:lumOff val="80000"/>
                      </a:schemeClr>
                    </a:solidFill>
                  </a:tcPr>
                </a:tc>
                <a:tc>
                  <a:txBody>
                    <a:bodyPr/>
                    <a:lstStyle/>
                    <a:p>
                      <a:pPr algn="ctr">
                        <a:lnSpc>
                          <a:spcPct val="110000"/>
                        </a:lnSpc>
                      </a:pPr>
                      <a:r>
                        <a:rPr lang="zh-CN" altLang="en-US" sz="1200" b="1" dirty="0"/>
                        <a:t>适应症</a:t>
                      </a:r>
                    </a:p>
                  </a:txBody>
                  <a:tcPr anchor="ctr">
                    <a:solidFill>
                      <a:schemeClr val="accent1">
                        <a:lumMod val="20000"/>
                        <a:lumOff val="80000"/>
                      </a:schemeClr>
                    </a:solidFill>
                  </a:tcPr>
                </a:tc>
                <a:tc>
                  <a:txBody>
                    <a:bodyPr/>
                    <a:lstStyle/>
                    <a:p>
                      <a:pPr algn="ctr">
                        <a:lnSpc>
                          <a:spcPct val="110000"/>
                        </a:lnSpc>
                      </a:pPr>
                      <a:r>
                        <a:rPr lang="zh-CN" altLang="en-US" sz="1200" b="1" dirty="0"/>
                        <a:t>用法用量</a:t>
                      </a:r>
                    </a:p>
                  </a:txBody>
                  <a:tcPr anchor="ctr">
                    <a:solidFill>
                      <a:schemeClr val="accent1">
                        <a:lumMod val="20000"/>
                        <a:lumOff val="80000"/>
                      </a:schemeClr>
                    </a:solidFill>
                  </a:tcPr>
                </a:tc>
                <a:extLst>
                  <a:ext uri="{0D108BD9-81ED-4DB2-BD59-A6C34878D82A}">
                    <a16:rowId xmlns:a16="http://schemas.microsoft.com/office/drawing/2014/main" val="10001"/>
                  </a:ext>
                </a:extLst>
              </a:tr>
              <a:tr h="294084">
                <a:tc>
                  <a:txBody>
                    <a:bodyPr/>
                    <a:lstStyle/>
                    <a:p>
                      <a:pPr algn="ctr">
                        <a:lnSpc>
                          <a:spcPct val="110000"/>
                        </a:lnSpc>
                      </a:pPr>
                      <a:r>
                        <a:rPr lang="zh-CN" altLang="en-US" sz="900" dirty="0"/>
                        <a:t>医保甲类</a:t>
                      </a:r>
                    </a:p>
                  </a:txBody>
                  <a:tcPr anchor="ctr">
                    <a:solidFill>
                      <a:schemeClr val="tx2">
                        <a:lumMod val="20000"/>
                        <a:lumOff val="80000"/>
                      </a:schemeClr>
                    </a:solidFill>
                  </a:tcPr>
                </a:tc>
                <a:tc>
                  <a:txBody>
                    <a:bodyPr/>
                    <a:lstStyle/>
                    <a:p>
                      <a:pPr algn="ctr">
                        <a:lnSpc>
                          <a:spcPct val="110000"/>
                        </a:lnSpc>
                      </a:pPr>
                      <a:r>
                        <a:rPr lang="zh-CN" altLang="en-US" sz="900" dirty="0"/>
                        <a:t>乳酸钠林格注射液</a:t>
                      </a:r>
                    </a:p>
                  </a:txBody>
                  <a:tcPr anchor="ctr">
                    <a:solidFill>
                      <a:schemeClr val="tx2">
                        <a:lumMod val="20000"/>
                        <a:lumOff val="80000"/>
                      </a:schemeClr>
                    </a:solidFill>
                  </a:tcPr>
                </a:tc>
                <a:tc>
                  <a:txBody>
                    <a:bodyPr/>
                    <a:lstStyle/>
                    <a:p>
                      <a:pPr algn="ctr">
                        <a:lnSpc>
                          <a:spcPct val="110000"/>
                        </a:lnSpc>
                      </a:pPr>
                      <a:r>
                        <a:rPr lang="en-US" altLang="zh-CN" sz="700" dirty="0"/>
                        <a:t>250ml</a:t>
                      </a:r>
                      <a:r>
                        <a:rPr lang="zh-CN" altLang="en-US" sz="700" dirty="0"/>
                        <a:t>；</a:t>
                      </a:r>
                      <a:r>
                        <a:rPr lang="en-US" altLang="zh-CN" sz="700" dirty="0"/>
                        <a:t>500ml</a:t>
                      </a:r>
                      <a:r>
                        <a:rPr lang="zh-CN" altLang="en-US" sz="700" dirty="0"/>
                        <a:t>；</a:t>
                      </a:r>
                      <a:r>
                        <a:rPr lang="en-US" altLang="zh-CN" sz="700" dirty="0"/>
                        <a:t>1L</a:t>
                      </a:r>
                    </a:p>
                  </a:txBody>
                  <a:tcPr anchor="ctr">
                    <a:solidFill>
                      <a:schemeClr val="tx2">
                        <a:lumMod val="20000"/>
                        <a:lumOff val="80000"/>
                      </a:schemeClr>
                    </a:solidFill>
                  </a:tcPr>
                </a:tc>
                <a:tc>
                  <a:txBody>
                    <a:bodyPr/>
                    <a:lstStyle/>
                    <a:p>
                      <a:pPr algn="l">
                        <a:lnSpc>
                          <a:spcPct val="110000"/>
                        </a:lnSpc>
                      </a:pPr>
                      <a:r>
                        <a:rPr lang="zh-CN" altLang="en-US" sz="700" dirty="0"/>
                        <a:t>调节体液、电解质及酸碱平衡药。用于代谢性酸中毒或有代谢性酸中毒的脱水患者。</a:t>
                      </a:r>
                    </a:p>
                  </a:txBody>
                  <a:tcPr anchor="ctr">
                    <a:solidFill>
                      <a:schemeClr val="tx2">
                        <a:lumMod val="20000"/>
                        <a:lumOff val="80000"/>
                      </a:schemeClr>
                    </a:solidFill>
                  </a:tcPr>
                </a:tc>
                <a:tc>
                  <a:txBody>
                    <a:bodyPr/>
                    <a:lstStyle/>
                    <a:p>
                      <a:pPr algn="l">
                        <a:lnSpc>
                          <a:spcPct val="110000"/>
                        </a:lnSpc>
                      </a:pPr>
                      <a:r>
                        <a:rPr lang="zh-CN" altLang="en-US" sz="700" dirty="0"/>
                        <a:t>静脉滴注成人一次</a:t>
                      </a:r>
                      <a:r>
                        <a:rPr lang="en-US" altLang="zh-CN" sz="700" dirty="0"/>
                        <a:t>500ml</a:t>
                      </a:r>
                      <a:r>
                        <a:rPr lang="zh-CN" altLang="en-US" sz="700" dirty="0"/>
                        <a:t>～</a:t>
                      </a:r>
                      <a:r>
                        <a:rPr lang="en-US" altLang="zh-CN" sz="700" dirty="0"/>
                        <a:t>1000ml</a:t>
                      </a:r>
                      <a:r>
                        <a:rPr lang="zh-CN" altLang="en-US" sz="700" dirty="0"/>
                        <a:t>，按年龄、体重及症状不同可适当增减。给药速度为成人每小时</a:t>
                      </a:r>
                      <a:r>
                        <a:rPr lang="en-US" altLang="zh-CN" sz="700" dirty="0"/>
                        <a:t>300</a:t>
                      </a:r>
                      <a:r>
                        <a:rPr lang="zh-CN" altLang="en-US" sz="700" dirty="0"/>
                        <a:t>～</a:t>
                      </a:r>
                      <a:r>
                        <a:rPr lang="en-US" altLang="zh-CN" sz="700" dirty="0"/>
                        <a:t>500ml</a:t>
                      </a:r>
                      <a:r>
                        <a:rPr lang="zh-CN" altLang="en-US" sz="700" dirty="0"/>
                        <a:t>。</a:t>
                      </a:r>
                    </a:p>
                  </a:txBody>
                  <a:tcPr anchor="ctr">
                    <a:solidFill>
                      <a:schemeClr val="tx2">
                        <a:lumMod val="20000"/>
                        <a:lumOff val="80000"/>
                      </a:schemeClr>
                    </a:solidFill>
                  </a:tcPr>
                </a:tc>
                <a:extLst>
                  <a:ext uri="{0D108BD9-81ED-4DB2-BD59-A6C34878D82A}">
                    <a16:rowId xmlns:a16="http://schemas.microsoft.com/office/drawing/2014/main" val="10002"/>
                  </a:ext>
                </a:extLst>
              </a:tr>
              <a:tr h="401607">
                <a:tc>
                  <a:txBody>
                    <a:bodyPr/>
                    <a:lstStyle/>
                    <a:p>
                      <a:pPr algn="ctr">
                        <a:lnSpc>
                          <a:spcPct val="110000"/>
                        </a:lnSpc>
                      </a:pPr>
                      <a:r>
                        <a:rPr lang="zh-CN" altLang="en-US" sz="900" dirty="0"/>
                        <a:t>医保乙类</a:t>
                      </a:r>
                    </a:p>
                  </a:txBody>
                  <a:tcPr anchor="ctr">
                    <a:solidFill>
                      <a:schemeClr val="tx2">
                        <a:lumMod val="20000"/>
                        <a:lumOff val="80000"/>
                      </a:schemeClr>
                    </a:solidFill>
                  </a:tcPr>
                </a:tc>
                <a:tc>
                  <a:txBody>
                    <a:bodyPr/>
                    <a:lstStyle/>
                    <a:p>
                      <a:pPr algn="ctr">
                        <a:lnSpc>
                          <a:spcPct val="110000"/>
                        </a:lnSpc>
                      </a:pPr>
                      <a:r>
                        <a:rPr lang="zh-CN" altLang="en-US" sz="900" dirty="0"/>
                        <a:t>复方乳酸钠葡萄糖注射液</a:t>
                      </a:r>
                    </a:p>
                  </a:txBody>
                  <a:tcPr anchor="ctr">
                    <a:solidFill>
                      <a:schemeClr val="tx2">
                        <a:lumMod val="20000"/>
                        <a:lumOff val="80000"/>
                      </a:schemeClr>
                    </a:solidFill>
                  </a:tcPr>
                </a:tc>
                <a:tc>
                  <a:txBody>
                    <a:bodyPr/>
                    <a:lstStyle/>
                    <a:p>
                      <a:pPr algn="ctr">
                        <a:lnSpc>
                          <a:spcPct val="110000"/>
                        </a:lnSpc>
                      </a:pPr>
                      <a:r>
                        <a:rPr lang="en-US" altLang="zh-CN" sz="700" dirty="0"/>
                        <a:t>500ml</a:t>
                      </a:r>
                      <a:r>
                        <a:rPr lang="zh-CN" altLang="en-US" sz="700" dirty="0"/>
                        <a:t>；</a:t>
                      </a:r>
                      <a:r>
                        <a:rPr lang="en-US" altLang="zh-CN" sz="700" dirty="0"/>
                        <a:t>1L</a:t>
                      </a:r>
                    </a:p>
                  </a:txBody>
                  <a:tcPr anchor="ctr">
                    <a:solidFill>
                      <a:schemeClr val="tx2">
                        <a:lumMod val="20000"/>
                        <a:lumOff val="80000"/>
                      </a:schemeClr>
                    </a:solidFill>
                  </a:tcPr>
                </a:tc>
                <a:tc>
                  <a:txBody>
                    <a:bodyPr/>
                    <a:lstStyle/>
                    <a:p>
                      <a:pPr algn="l">
                        <a:lnSpc>
                          <a:spcPct val="110000"/>
                        </a:lnSpc>
                      </a:pPr>
                      <a:r>
                        <a:rPr lang="zh-CN" altLang="en-US" sz="700" dirty="0"/>
                        <a:t>调节体液、电解质及酸碱平衡药。作为体液补充药。用于代谢性酸中毒或有代谢性酸中毒倾向并需要补充热量的脱水病例。</a:t>
                      </a:r>
                    </a:p>
                  </a:txBody>
                  <a:tcPr anchor="ctr">
                    <a:solidFill>
                      <a:schemeClr val="tx2">
                        <a:lumMod val="20000"/>
                        <a:lumOff val="80000"/>
                      </a:schemeClr>
                    </a:solidFill>
                  </a:tcPr>
                </a:tc>
                <a:tc>
                  <a:txBody>
                    <a:bodyPr/>
                    <a:lstStyle/>
                    <a:p>
                      <a:pPr algn="l">
                        <a:lnSpc>
                          <a:spcPct val="110000"/>
                        </a:lnSpc>
                      </a:pPr>
                      <a:r>
                        <a:rPr lang="zh-CN" altLang="en-US" sz="700" dirty="0"/>
                        <a:t>静脉滴注。成人一次</a:t>
                      </a:r>
                      <a:r>
                        <a:rPr lang="en-US" altLang="zh-CN" sz="700" dirty="0"/>
                        <a:t>500</a:t>
                      </a:r>
                      <a:r>
                        <a:rPr lang="zh-CN" altLang="en-US" sz="700" dirty="0"/>
                        <a:t>～</a:t>
                      </a:r>
                      <a:r>
                        <a:rPr lang="en-US" altLang="zh-CN" sz="700" dirty="0"/>
                        <a:t>1000ml</a:t>
                      </a:r>
                      <a:r>
                        <a:rPr lang="zh-CN" altLang="en-US" sz="700" dirty="0"/>
                        <a:t>，按年龄、体重及症状不同可适当增减。给药速度为成人每小时</a:t>
                      </a:r>
                      <a:r>
                        <a:rPr lang="en-US" altLang="zh-CN" sz="700" dirty="0"/>
                        <a:t>300</a:t>
                      </a:r>
                      <a:r>
                        <a:rPr lang="zh-CN" altLang="en-US" sz="700" dirty="0"/>
                        <a:t>～</a:t>
                      </a:r>
                      <a:r>
                        <a:rPr lang="en-US" altLang="zh-CN" sz="700" dirty="0"/>
                        <a:t>500ml</a:t>
                      </a:r>
                      <a:r>
                        <a:rPr lang="zh-CN" altLang="en-US" sz="700" dirty="0"/>
                        <a:t>。</a:t>
                      </a:r>
                    </a:p>
                  </a:txBody>
                  <a:tcPr anchor="ctr">
                    <a:solidFill>
                      <a:schemeClr val="tx2">
                        <a:lumMod val="20000"/>
                        <a:lumOff val="80000"/>
                      </a:schemeClr>
                    </a:solidFill>
                  </a:tcPr>
                </a:tc>
                <a:extLst>
                  <a:ext uri="{0D108BD9-81ED-4DB2-BD59-A6C34878D82A}">
                    <a16:rowId xmlns:a16="http://schemas.microsoft.com/office/drawing/2014/main" val="10003"/>
                  </a:ext>
                </a:extLst>
              </a:tr>
              <a:tr h="294084">
                <a:tc>
                  <a:txBody>
                    <a:bodyPr/>
                    <a:lstStyle/>
                    <a:p>
                      <a:pPr algn="ctr">
                        <a:lnSpc>
                          <a:spcPct val="110000"/>
                        </a:lnSpc>
                      </a:pPr>
                      <a:r>
                        <a:rPr lang="zh-CN" altLang="en-US" sz="900" dirty="0"/>
                        <a:t>医保乙类</a:t>
                      </a:r>
                    </a:p>
                  </a:txBody>
                  <a:tcPr anchor="ctr">
                    <a:solidFill>
                      <a:schemeClr val="tx2">
                        <a:lumMod val="20000"/>
                        <a:lumOff val="80000"/>
                      </a:schemeClr>
                    </a:solidFill>
                  </a:tcPr>
                </a:tc>
                <a:tc>
                  <a:txBody>
                    <a:bodyPr/>
                    <a:lstStyle/>
                    <a:p>
                      <a:pPr algn="ctr">
                        <a:lnSpc>
                          <a:spcPct val="110000"/>
                        </a:lnSpc>
                      </a:pPr>
                      <a:r>
                        <a:rPr lang="zh-CN" altLang="en-US" sz="900" dirty="0"/>
                        <a:t>碳酸氢钠林格注射液</a:t>
                      </a:r>
                    </a:p>
                  </a:txBody>
                  <a:tcPr anchor="ctr">
                    <a:solidFill>
                      <a:schemeClr val="tx2">
                        <a:lumMod val="20000"/>
                        <a:lumOff val="80000"/>
                      </a:schemeClr>
                    </a:solidFill>
                  </a:tcPr>
                </a:tc>
                <a:tc>
                  <a:txBody>
                    <a:bodyPr/>
                    <a:lstStyle/>
                    <a:p>
                      <a:pPr algn="ctr">
                        <a:lnSpc>
                          <a:spcPct val="110000"/>
                        </a:lnSpc>
                      </a:pPr>
                      <a:r>
                        <a:rPr lang="en-US" altLang="zh-CN" sz="700" dirty="0"/>
                        <a:t>500ml</a:t>
                      </a:r>
                      <a:r>
                        <a:rPr lang="zh-CN" altLang="en-US" sz="700" dirty="0"/>
                        <a:t>；</a:t>
                      </a:r>
                      <a:r>
                        <a:rPr lang="en-US" altLang="zh-CN" sz="700" dirty="0"/>
                        <a:t>1L</a:t>
                      </a:r>
                    </a:p>
                  </a:txBody>
                  <a:tcPr anchor="ctr">
                    <a:solidFill>
                      <a:schemeClr val="tx2">
                        <a:lumMod val="20000"/>
                        <a:lumOff val="80000"/>
                      </a:schemeClr>
                    </a:solidFill>
                  </a:tcPr>
                </a:tc>
                <a:tc>
                  <a:txBody>
                    <a:bodyPr/>
                    <a:lstStyle/>
                    <a:p>
                      <a:pPr algn="l">
                        <a:lnSpc>
                          <a:spcPct val="110000"/>
                        </a:lnSpc>
                      </a:pPr>
                      <a:r>
                        <a:rPr lang="zh-CN" altLang="en-US" sz="700" dirty="0"/>
                        <a:t>在循环血液量以及组织间液减少时，作为细胞外液的补充调节剂，纠正代谢性酸中毒。</a:t>
                      </a:r>
                    </a:p>
                  </a:txBody>
                  <a:tcPr anchor="ctr">
                    <a:solidFill>
                      <a:schemeClr val="tx2">
                        <a:lumMod val="20000"/>
                        <a:lumOff val="80000"/>
                      </a:schemeClr>
                    </a:solidFill>
                  </a:tcPr>
                </a:tc>
                <a:tc>
                  <a:txBody>
                    <a:bodyPr/>
                    <a:lstStyle/>
                    <a:p>
                      <a:pPr algn="l">
                        <a:lnSpc>
                          <a:spcPct val="110000"/>
                        </a:lnSpc>
                      </a:pPr>
                      <a:r>
                        <a:rPr lang="zh-CN" altLang="en-US" sz="700" dirty="0"/>
                        <a:t>静脉滴注：成人一次</a:t>
                      </a:r>
                      <a:r>
                        <a:rPr lang="en-US" altLang="zh-CN" sz="700" dirty="0"/>
                        <a:t>500〜1000ml</a:t>
                      </a:r>
                      <a:r>
                        <a:rPr lang="zh-CN" altLang="en-US" sz="700" dirty="0"/>
                        <a:t>。给药速度为每小时低于</a:t>
                      </a:r>
                      <a:r>
                        <a:rPr lang="en-US" altLang="zh-CN" sz="700" dirty="0"/>
                        <a:t>10ml/kg</a:t>
                      </a:r>
                      <a:r>
                        <a:rPr lang="zh-CN" altLang="en-US" sz="700" dirty="0"/>
                        <a:t>，根据年龄、体重及症状不同可适当增减。</a:t>
                      </a:r>
                    </a:p>
                  </a:txBody>
                  <a:tcPr anchor="ctr">
                    <a:solidFill>
                      <a:schemeClr val="tx2">
                        <a:lumMod val="20000"/>
                        <a:lumOff val="80000"/>
                      </a:schemeClr>
                    </a:solidFill>
                  </a:tcPr>
                </a:tc>
                <a:extLst>
                  <a:ext uri="{0D108BD9-81ED-4DB2-BD59-A6C34878D82A}">
                    <a16:rowId xmlns:a16="http://schemas.microsoft.com/office/drawing/2014/main" val="10004"/>
                  </a:ext>
                </a:extLst>
              </a:tr>
              <a:tr h="401607">
                <a:tc>
                  <a:txBody>
                    <a:bodyPr/>
                    <a:lstStyle/>
                    <a:p>
                      <a:pPr algn="ctr">
                        <a:lnSpc>
                          <a:spcPct val="110000"/>
                        </a:lnSpc>
                      </a:pPr>
                      <a:r>
                        <a:rPr lang="zh-CN" altLang="en-US" sz="900" dirty="0"/>
                        <a:t>医保乙类</a:t>
                      </a:r>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zh-CN" altLang="en-US" sz="900" dirty="0"/>
                        <a:t>复方电解质醋酸钠葡萄糖注射液</a:t>
                      </a:r>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en-US" altLang="zh-CN" sz="700" dirty="0"/>
                        <a:t>250ml</a:t>
                      </a:r>
                      <a:r>
                        <a:rPr lang="zh-CN" altLang="en-US" sz="700" dirty="0"/>
                        <a:t>；</a:t>
                      </a:r>
                      <a:r>
                        <a:rPr lang="en-US" altLang="zh-CN" sz="700" dirty="0"/>
                        <a:t>500ml</a:t>
                      </a:r>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pPr>
                      <a:r>
                        <a:rPr lang="zh-CN" altLang="en-US" sz="700" dirty="0"/>
                        <a:t>不能口服给药或口服给药不能充分摄取时，补充和维持水分及电解质，并补给能量。</a:t>
                      </a:r>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pPr>
                      <a:r>
                        <a:rPr lang="zh-CN" altLang="en-US" sz="700" dirty="0"/>
                        <a:t>静脉滴注。通常，成人每次</a:t>
                      </a:r>
                      <a:r>
                        <a:rPr lang="en-US" altLang="zh-CN" sz="700" dirty="0"/>
                        <a:t>500~1000ml</a:t>
                      </a:r>
                      <a:r>
                        <a:rPr lang="zh-CN" altLang="en-US" sz="700" dirty="0"/>
                        <a:t>。给药速度（以葡萄糖计）成人每小时不得超过</a:t>
                      </a:r>
                      <a:r>
                        <a:rPr lang="en-US" altLang="zh-CN" sz="700" dirty="0"/>
                        <a:t>0.5g/kg</a:t>
                      </a:r>
                      <a:r>
                        <a:rPr lang="zh-CN" altLang="en-US" sz="700" dirty="0"/>
                        <a:t>体重。给药剂量可根据年龄、症状、体重等适当增减。</a:t>
                      </a:r>
                    </a:p>
                  </a:txBody>
                  <a:tcPr anchor="ctr">
                    <a:lnB w="12700" cap="flat" cmpd="sng" algn="ctr">
                      <a:solidFill>
                        <a:schemeClr val="accent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401607">
                <a:tc>
                  <a:txBody>
                    <a:bodyPr/>
                    <a:lstStyle/>
                    <a:p>
                      <a:pPr algn="ctr">
                        <a:lnSpc>
                          <a:spcPct val="110000"/>
                        </a:lnSpc>
                        <a:buNone/>
                      </a:pPr>
                      <a:r>
                        <a:rPr lang="zh-CN" altLang="en-US" sz="900" dirty="0"/>
                        <a:t>本产品</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buNone/>
                      </a:pPr>
                      <a:r>
                        <a:rPr lang="zh-CN" altLang="en-US" sz="900" dirty="0"/>
                        <a:t>复方醋酸钠葡萄糖注射液</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ctr">
                        <a:lnSpc>
                          <a:spcPct val="110000"/>
                        </a:lnSpc>
                      </a:pPr>
                      <a:r>
                        <a:rPr lang="en-US" altLang="zh-CN" sz="700" dirty="0">
                          <a:sym typeface="+mn-ea"/>
                        </a:rPr>
                        <a:t>200ml</a:t>
                      </a:r>
                      <a:r>
                        <a:rPr lang="zh-CN" altLang="en-US" sz="700" dirty="0">
                          <a:sym typeface="+mn-ea"/>
                        </a:rPr>
                        <a:t>；</a:t>
                      </a:r>
                      <a:r>
                        <a:rPr lang="en-US" altLang="zh-CN" sz="700" dirty="0">
                          <a:sym typeface="+mn-ea"/>
                        </a:rPr>
                        <a:t>500ml</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buNone/>
                      </a:pPr>
                      <a:r>
                        <a:rPr lang="zh-CN" altLang="en-US" sz="700" dirty="0">
                          <a:cs typeface="+mn-ea"/>
                          <a:sym typeface="+mn-lt"/>
                        </a:rPr>
                        <a:t>不能口服给药或口服给药摄入不足时，补充和维持水分及电解质，并补给能量。</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tc>
                  <a:txBody>
                    <a:bodyPr/>
                    <a:lstStyle/>
                    <a:p>
                      <a:pPr algn="l">
                        <a:lnSpc>
                          <a:spcPct val="110000"/>
                        </a:lnSpc>
                        <a:buNone/>
                      </a:pPr>
                      <a:r>
                        <a:rPr lang="zh-CN" altLang="en-US" sz="700" dirty="0">
                          <a:cs typeface="+mn-ea"/>
                          <a:sym typeface="+mn-lt"/>
                        </a:rPr>
                        <a:t>成人的常用剂量为</a:t>
                      </a:r>
                      <a:r>
                        <a:rPr lang="en-US" altLang="zh-CN" sz="700" dirty="0">
                          <a:cs typeface="+mn-ea"/>
                          <a:sym typeface="+mn-lt"/>
                        </a:rPr>
                        <a:t>500</a:t>
                      </a:r>
                      <a:r>
                        <a:rPr lang="zh-CN" altLang="en-US" sz="700" dirty="0">
                          <a:cs typeface="+mn-ea"/>
                          <a:sym typeface="+mn-lt"/>
                        </a:rPr>
                        <a:t>至</a:t>
                      </a:r>
                      <a:r>
                        <a:rPr lang="en-US" altLang="zh-CN" sz="700" dirty="0">
                          <a:cs typeface="+mn-ea"/>
                          <a:sym typeface="+mn-lt"/>
                        </a:rPr>
                        <a:t>1000ml</a:t>
                      </a:r>
                      <a:r>
                        <a:rPr lang="zh-CN" altLang="en-US" sz="700" dirty="0">
                          <a:cs typeface="+mn-ea"/>
                          <a:sym typeface="+mn-lt"/>
                        </a:rPr>
                        <a:t>，</a:t>
                      </a:r>
                      <a:r>
                        <a:rPr lang="zh-CN" altLang="en-US" sz="800" b="1" dirty="0">
                          <a:solidFill>
                            <a:srgbClr val="FF0000"/>
                          </a:solidFill>
                          <a:cs typeface="+mn-ea"/>
                          <a:sym typeface="+mn-lt"/>
                        </a:rPr>
                        <a:t>儿童为</a:t>
                      </a:r>
                      <a:r>
                        <a:rPr lang="en-US" altLang="zh-CN" sz="800" b="1" dirty="0">
                          <a:solidFill>
                            <a:srgbClr val="FF0000"/>
                          </a:solidFill>
                          <a:cs typeface="+mn-ea"/>
                          <a:sym typeface="+mn-lt"/>
                        </a:rPr>
                        <a:t>200</a:t>
                      </a:r>
                      <a:r>
                        <a:rPr lang="zh-CN" altLang="en-US" sz="800" b="1" dirty="0">
                          <a:solidFill>
                            <a:srgbClr val="FF0000"/>
                          </a:solidFill>
                          <a:cs typeface="+mn-ea"/>
                          <a:sym typeface="+mn-lt"/>
                        </a:rPr>
                        <a:t>至</a:t>
                      </a:r>
                      <a:r>
                        <a:rPr lang="en-US" altLang="zh-CN" sz="800" b="1" dirty="0">
                          <a:solidFill>
                            <a:srgbClr val="FF0000"/>
                          </a:solidFill>
                          <a:cs typeface="+mn-ea"/>
                          <a:sym typeface="+mn-lt"/>
                        </a:rPr>
                        <a:t>500ml</a:t>
                      </a:r>
                      <a:r>
                        <a:rPr lang="zh-CN" altLang="en-US" sz="800" b="1" dirty="0">
                          <a:solidFill>
                            <a:srgbClr val="FF0000"/>
                          </a:solidFill>
                          <a:cs typeface="+mn-ea"/>
                          <a:sym typeface="+mn-lt"/>
                        </a:rPr>
                        <a:t>。</a:t>
                      </a:r>
                      <a:r>
                        <a:rPr lang="zh-CN" altLang="en-US" sz="800" b="1" dirty="0">
                          <a:solidFill>
                            <a:schemeClr val="tx1"/>
                          </a:solidFill>
                          <a:cs typeface="+mn-ea"/>
                          <a:sym typeface="+mn-lt"/>
                        </a:rPr>
                        <a:t>成人和儿童的给药速度（按葡萄糖计）应为每小时</a:t>
                      </a:r>
                      <a:r>
                        <a:rPr lang="en-US" altLang="zh-CN" sz="800" b="1" dirty="0">
                          <a:solidFill>
                            <a:schemeClr val="tx1"/>
                          </a:solidFill>
                          <a:cs typeface="+mn-ea"/>
                          <a:sym typeface="+mn-lt"/>
                        </a:rPr>
                        <a:t>0.5g/kg</a:t>
                      </a:r>
                      <a:r>
                        <a:rPr lang="zh-CN" altLang="en-US" sz="800" b="1" dirty="0">
                          <a:solidFill>
                            <a:schemeClr val="tx1"/>
                          </a:solidFill>
                          <a:cs typeface="+mn-ea"/>
                          <a:sym typeface="+mn-lt"/>
                        </a:rPr>
                        <a:t>体重或以下。</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bl>
          </a:graphicData>
        </a:graphic>
      </p:graphicFrame>
      <p:sp>
        <p:nvSpPr>
          <p:cNvPr id="3" name="文本框 2"/>
          <p:cNvSpPr txBox="1"/>
          <p:nvPr/>
        </p:nvSpPr>
        <p:spPr>
          <a:xfrm>
            <a:off x="696913" y="6502400"/>
            <a:ext cx="2307003" cy="338554"/>
          </a:xfrm>
          <a:prstGeom prst="rect">
            <a:avLst/>
          </a:prstGeom>
          <a:noFill/>
        </p:spPr>
        <p:txBody>
          <a:bodyPr wrap="square" rtlCol="0">
            <a:spAutoFit/>
          </a:bodyPr>
          <a:lstStyle/>
          <a:p>
            <a:pPr marL="171450" indent="-171450">
              <a:buFont typeface="Arial" panose="020B0604020202020204" pitchFamily="34" charset="0"/>
              <a:buChar char="•"/>
            </a:pPr>
            <a:r>
              <a:rPr lang="zh-CN" altLang="en-US" sz="400" dirty="0"/>
              <a:t>乳酸钠林格注射液</a:t>
            </a:r>
            <a:r>
              <a:rPr lang="en-US" altLang="zh-CN" sz="400" dirty="0"/>
              <a:t>—</a:t>
            </a:r>
            <a:r>
              <a:rPr lang="zh-CN" altLang="en-US" sz="400" dirty="0"/>
              <a:t>中国大冢</a:t>
            </a:r>
            <a:endParaRPr lang="en-US" altLang="zh-CN" sz="400" dirty="0"/>
          </a:p>
          <a:p>
            <a:pPr marL="171450" indent="-171450">
              <a:buFont typeface="Arial" panose="020B0604020202020204" pitchFamily="34" charset="0"/>
              <a:buChar char="•"/>
            </a:pPr>
            <a:r>
              <a:rPr lang="zh-CN" altLang="en-US" sz="400" dirty="0"/>
              <a:t>复方乳酸钠葡萄糖注射液说明书</a:t>
            </a:r>
            <a:r>
              <a:rPr lang="en-US" altLang="zh-CN" sz="400" dirty="0"/>
              <a:t>—</a:t>
            </a:r>
            <a:r>
              <a:rPr lang="zh-CN" altLang="en-US" sz="400" dirty="0"/>
              <a:t>中国大冢</a:t>
            </a:r>
            <a:endParaRPr lang="en-US" altLang="zh-CN" sz="400" dirty="0"/>
          </a:p>
          <a:p>
            <a:pPr marL="171450" indent="-171450">
              <a:buFont typeface="Arial" panose="020B0604020202020204" pitchFamily="34" charset="0"/>
              <a:buChar char="•"/>
            </a:pPr>
            <a:r>
              <a:rPr lang="zh-CN" altLang="en-US" sz="400" dirty="0"/>
              <a:t>碳酸氢钠林格注射液说明书</a:t>
            </a:r>
            <a:r>
              <a:rPr lang="en-US" altLang="zh-CN" sz="400" dirty="0"/>
              <a:t>—</a:t>
            </a:r>
            <a:r>
              <a:rPr lang="zh-CN" altLang="en-US" sz="400" dirty="0"/>
              <a:t>四川科伦</a:t>
            </a:r>
            <a:endParaRPr lang="en-US" altLang="zh-CN" sz="400" dirty="0"/>
          </a:p>
          <a:p>
            <a:pPr marL="171450" indent="-171450">
              <a:buFont typeface="Arial" panose="020B0604020202020204" pitchFamily="34" charset="0"/>
              <a:buChar char="•"/>
            </a:pPr>
            <a:r>
              <a:rPr lang="zh-CN" altLang="en-US" sz="400" dirty="0"/>
              <a:t>复方电解质醋酸钠葡萄糖注射液说明书</a:t>
            </a:r>
            <a:r>
              <a:rPr lang="en-US" altLang="zh-CN" sz="400" dirty="0"/>
              <a:t>—</a:t>
            </a:r>
            <a:r>
              <a:rPr lang="zh-CN" altLang="en-US" sz="400" dirty="0"/>
              <a:t>南京恩泰</a:t>
            </a:r>
          </a:p>
        </p:txBody>
      </p:sp>
      <p:sp>
        <p:nvSpPr>
          <p:cNvPr id="6" name="矩形 5">
            <a:extLst>
              <a:ext uri="{FF2B5EF4-FFF2-40B4-BE49-F238E27FC236}">
                <a16:creationId xmlns:a16="http://schemas.microsoft.com/office/drawing/2014/main" id="{833C56D1-DFF2-0FF1-EC80-7DF1214107C6}"/>
              </a:ext>
            </a:extLst>
          </p:cNvPr>
          <p:cNvSpPr/>
          <p:nvPr>
            <p:custDataLst>
              <p:tags r:id="rId2"/>
            </p:custDataLst>
          </p:nvPr>
        </p:nvSpPr>
        <p:spPr>
          <a:xfrm>
            <a:off x="4485736" y="1214753"/>
            <a:ext cx="3313610" cy="1087722"/>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sp>
        <p:nvSpPr>
          <p:cNvPr id="7" name="文本框 6">
            <a:extLst>
              <a:ext uri="{FF2B5EF4-FFF2-40B4-BE49-F238E27FC236}">
                <a16:creationId xmlns:a16="http://schemas.microsoft.com/office/drawing/2014/main" id="{09BAEC6C-3D31-657F-34D1-022F83F001E1}"/>
              </a:ext>
            </a:extLst>
          </p:cNvPr>
          <p:cNvSpPr txBox="1"/>
          <p:nvPr/>
        </p:nvSpPr>
        <p:spPr>
          <a:xfrm>
            <a:off x="662781" y="875282"/>
            <a:ext cx="10929938" cy="369332"/>
          </a:xfrm>
          <a:prstGeom prst="rect">
            <a:avLst/>
          </a:prstGeom>
          <a:noFill/>
        </p:spPr>
        <p:txBody>
          <a:bodyPr wrap="square">
            <a:spAutoFit/>
          </a:bodyPr>
          <a:lstStyle/>
          <a:p>
            <a:pPr algn="ctr"/>
            <a:r>
              <a:rPr lang="zh-CN" altLang="en-US" b="1" dirty="0">
                <a:solidFill>
                  <a:schemeClr val="accent1"/>
                </a:solidFill>
              </a:rPr>
              <a:t>立题依据</a:t>
            </a:r>
            <a:endParaRPr lang="en-US" altLang="zh-CN" b="1" dirty="0">
              <a:solidFill>
                <a:schemeClr val="accent1"/>
              </a:solidFill>
            </a:endParaRPr>
          </a:p>
        </p:txBody>
      </p:sp>
      <p:sp>
        <p:nvSpPr>
          <p:cNvPr id="8" name="椭圆 7">
            <a:extLst>
              <a:ext uri="{FF2B5EF4-FFF2-40B4-BE49-F238E27FC236}">
                <a16:creationId xmlns:a16="http://schemas.microsoft.com/office/drawing/2014/main" id="{A803B4D9-B93B-01DD-8A61-D241D5ADED3B}"/>
              </a:ext>
            </a:extLst>
          </p:cNvPr>
          <p:cNvSpPr/>
          <p:nvPr>
            <p:custDataLst>
              <p:tags r:id="rId3"/>
            </p:custDataLst>
          </p:nvPr>
        </p:nvSpPr>
        <p:spPr>
          <a:xfrm>
            <a:off x="2147947" y="2361443"/>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10" name="椭圆 9">
            <a:extLst>
              <a:ext uri="{FF2B5EF4-FFF2-40B4-BE49-F238E27FC236}">
                <a16:creationId xmlns:a16="http://schemas.microsoft.com/office/drawing/2014/main" id="{0951E339-C242-64F1-7006-BB665F372106}"/>
              </a:ext>
            </a:extLst>
          </p:cNvPr>
          <p:cNvSpPr/>
          <p:nvPr>
            <p:custDataLst>
              <p:tags r:id="rId4"/>
            </p:custDataLst>
          </p:nvPr>
        </p:nvSpPr>
        <p:spPr>
          <a:xfrm>
            <a:off x="2208907" y="2422403"/>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sp>
        <p:nvSpPr>
          <p:cNvPr id="12" name="矩形 11">
            <a:extLst>
              <a:ext uri="{FF2B5EF4-FFF2-40B4-BE49-F238E27FC236}">
                <a16:creationId xmlns:a16="http://schemas.microsoft.com/office/drawing/2014/main" id="{95C981FB-D0A9-4189-E9E5-F95218F3D0FF}"/>
              </a:ext>
            </a:extLst>
          </p:cNvPr>
          <p:cNvSpPr/>
          <p:nvPr>
            <p:custDataLst>
              <p:tags r:id="rId5"/>
            </p:custDataLst>
          </p:nvPr>
        </p:nvSpPr>
        <p:spPr>
          <a:xfrm>
            <a:off x="755650" y="1046777"/>
            <a:ext cx="3164235" cy="1215270"/>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cxnSp>
        <p:nvCxnSpPr>
          <p:cNvPr id="14" name="直接连接符 13">
            <a:extLst>
              <a:ext uri="{FF2B5EF4-FFF2-40B4-BE49-F238E27FC236}">
                <a16:creationId xmlns:a16="http://schemas.microsoft.com/office/drawing/2014/main" id="{AA05CFF8-9BCC-A13F-6F0B-AE48619461A8}"/>
              </a:ext>
            </a:extLst>
          </p:cNvPr>
          <p:cNvCxnSpPr/>
          <p:nvPr>
            <p:custDataLst>
              <p:tags r:id="rId6"/>
            </p:custDataLst>
          </p:nvPr>
        </p:nvCxnSpPr>
        <p:spPr>
          <a:xfrm flipH="1" flipV="1">
            <a:off x="2269232" y="2239968"/>
            <a:ext cx="1" cy="293585"/>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18" name="矩形 17">
            <a:extLst>
              <a:ext uri="{FF2B5EF4-FFF2-40B4-BE49-F238E27FC236}">
                <a16:creationId xmlns:a16="http://schemas.microsoft.com/office/drawing/2014/main" id="{6DB56B11-6241-1C97-632C-160F3C27DFBB}"/>
              </a:ext>
            </a:extLst>
          </p:cNvPr>
          <p:cNvSpPr/>
          <p:nvPr>
            <p:custDataLst>
              <p:tags r:id="rId7"/>
            </p:custDataLst>
          </p:nvPr>
        </p:nvSpPr>
        <p:spPr>
          <a:xfrm>
            <a:off x="824542" y="1620553"/>
            <a:ext cx="3042250" cy="747144"/>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800" dirty="0">
                <a:solidFill>
                  <a:schemeClr val="tx1">
                    <a:lumMod val="85000"/>
                    <a:lumOff val="15000"/>
                  </a:schemeClr>
                </a:solidFill>
                <a:latin typeface="+mn-ea"/>
                <a:cs typeface="+mn-ea"/>
              </a:rPr>
              <a:t>2011</a:t>
            </a:r>
            <a:r>
              <a:rPr lang="zh-CN" altLang="en-US" sz="800" dirty="0">
                <a:solidFill>
                  <a:schemeClr val="tx1">
                    <a:lumMod val="85000"/>
                    <a:lumOff val="15000"/>
                  </a:schemeClr>
                </a:solidFill>
                <a:latin typeface="+mn-ea"/>
                <a:cs typeface="+mn-ea"/>
              </a:rPr>
              <a:t>年，国务院关于印发中国妇女发展纲要和中国儿童发展纲要的通知中的《中国儿童发展纲要》中提出：</a:t>
            </a:r>
            <a:r>
              <a:rPr lang="zh-CN" altLang="en-US" sz="800" b="1" dirty="0">
                <a:solidFill>
                  <a:srgbClr val="FF0000"/>
                </a:solidFill>
                <a:latin typeface="+mn-ea"/>
                <a:cs typeface="+mn-ea"/>
              </a:rPr>
              <a:t>“鼓励儿童专用药品研发和生产，扩大国家基本药物目录中儿科用药品种和剂型范围，完善儿童用药目录。”</a:t>
            </a:r>
          </a:p>
        </p:txBody>
      </p:sp>
      <p:sp>
        <p:nvSpPr>
          <p:cNvPr id="20" name="矩形 19">
            <a:extLst>
              <a:ext uri="{FF2B5EF4-FFF2-40B4-BE49-F238E27FC236}">
                <a16:creationId xmlns:a16="http://schemas.microsoft.com/office/drawing/2014/main" id="{DE37F52B-35DF-4C0B-089E-89CF056F7592}"/>
              </a:ext>
            </a:extLst>
          </p:cNvPr>
          <p:cNvSpPr/>
          <p:nvPr>
            <p:custDataLst>
              <p:tags r:id="rId8"/>
            </p:custDataLst>
          </p:nvPr>
        </p:nvSpPr>
        <p:spPr>
          <a:xfrm>
            <a:off x="882180" y="1244633"/>
            <a:ext cx="3005455" cy="331470"/>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《中国儿童发展纲要》</a:t>
            </a:r>
          </a:p>
        </p:txBody>
      </p:sp>
      <p:cxnSp>
        <p:nvCxnSpPr>
          <p:cNvPr id="23" name="直接连接符 22">
            <a:extLst>
              <a:ext uri="{FF2B5EF4-FFF2-40B4-BE49-F238E27FC236}">
                <a16:creationId xmlns:a16="http://schemas.microsoft.com/office/drawing/2014/main" id="{E60B578D-1205-72C7-9C7B-6F9DE4738E19}"/>
              </a:ext>
            </a:extLst>
          </p:cNvPr>
          <p:cNvCxnSpPr/>
          <p:nvPr>
            <p:custDataLst>
              <p:tags r:id="rId9"/>
            </p:custDataLst>
          </p:nvPr>
        </p:nvCxnSpPr>
        <p:spPr>
          <a:xfrm>
            <a:off x="696913" y="2497405"/>
            <a:ext cx="10800000" cy="0"/>
          </a:xfrm>
          <a:prstGeom prst="line">
            <a:avLst/>
          </a:prstGeom>
          <a:noFill/>
          <a:ln w="25400" cap="flat" cmpd="sng" algn="ctr">
            <a:gradFill>
              <a:gsLst>
                <a:gs pos="0">
                  <a:schemeClr val="accent1">
                    <a:alpha val="0"/>
                  </a:schemeClr>
                </a:gs>
                <a:gs pos="54000">
                  <a:schemeClr val="accent1"/>
                </a:gs>
                <a:gs pos="100000">
                  <a:schemeClr val="accent1">
                    <a:alpha val="0"/>
                  </a:schemeClr>
                </a:gs>
              </a:gsLst>
              <a:lin ang="0" scaled="0"/>
            </a:gradFill>
            <a:prstDash val="solid"/>
            <a:miter lim="800000"/>
          </a:ln>
          <a:effectLst/>
        </p:spPr>
      </p:cxnSp>
      <p:sp>
        <p:nvSpPr>
          <p:cNvPr id="24" name="椭圆 23">
            <a:extLst>
              <a:ext uri="{FF2B5EF4-FFF2-40B4-BE49-F238E27FC236}">
                <a16:creationId xmlns:a16="http://schemas.microsoft.com/office/drawing/2014/main" id="{383004F8-2DCC-C3AC-903B-09F06661F381}"/>
              </a:ext>
            </a:extLst>
          </p:cNvPr>
          <p:cNvSpPr/>
          <p:nvPr>
            <p:custDataLst>
              <p:tags r:id="rId10"/>
            </p:custDataLst>
          </p:nvPr>
        </p:nvSpPr>
        <p:spPr>
          <a:xfrm>
            <a:off x="9864846" y="2344190"/>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25" name="椭圆 24">
            <a:extLst>
              <a:ext uri="{FF2B5EF4-FFF2-40B4-BE49-F238E27FC236}">
                <a16:creationId xmlns:a16="http://schemas.microsoft.com/office/drawing/2014/main" id="{84E51BFC-AF14-45EE-F8CC-93004BA40055}"/>
              </a:ext>
            </a:extLst>
          </p:cNvPr>
          <p:cNvSpPr/>
          <p:nvPr>
            <p:custDataLst>
              <p:tags r:id="rId11"/>
            </p:custDataLst>
          </p:nvPr>
        </p:nvSpPr>
        <p:spPr>
          <a:xfrm>
            <a:off x="9902210" y="2405150"/>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sp>
        <p:nvSpPr>
          <p:cNvPr id="26" name="矩形 25">
            <a:extLst>
              <a:ext uri="{FF2B5EF4-FFF2-40B4-BE49-F238E27FC236}">
                <a16:creationId xmlns:a16="http://schemas.microsoft.com/office/drawing/2014/main" id="{C36E3F27-44CD-7FC9-9149-3A4D83D1BA85}"/>
              </a:ext>
            </a:extLst>
          </p:cNvPr>
          <p:cNvSpPr/>
          <p:nvPr>
            <p:custDataLst>
              <p:tags r:id="rId12"/>
            </p:custDataLst>
          </p:nvPr>
        </p:nvSpPr>
        <p:spPr>
          <a:xfrm>
            <a:off x="8298611" y="1243507"/>
            <a:ext cx="3313610" cy="1087722"/>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cxnSp>
        <p:nvCxnSpPr>
          <p:cNvPr id="27" name="直接连接符 26">
            <a:extLst>
              <a:ext uri="{FF2B5EF4-FFF2-40B4-BE49-F238E27FC236}">
                <a16:creationId xmlns:a16="http://schemas.microsoft.com/office/drawing/2014/main" id="{3AAB6F33-4A99-36ED-FD5C-597FCF62596E}"/>
              </a:ext>
            </a:extLst>
          </p:cNvPr>
          <p:cNvCxnSpPr>
            <a:cxnSpLocks/>
            <a:endCxn id="26" idx="2"/>
          </p:cNvCxnSpPr>
          <p:nvPr>
            <p:custDataLst>
              <p:tags r:id="rId13"/>
            </p:custDataLst>
          </p:nvPr>
        </p:nvCxnSpPr>
        <p:spPr>
          <a:xfrm flipH="1" flipV="1">
            <a:off x="9955416" y="2331229"/>
            <a:ext cx="35161" cy="202324"/>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30" name="矩形 29">
            <a:extLst>
              <a:ext uri="{FF2B5EF4-FFF2-40B4-BE49-F238E27FC236}">
                <a16:creationId xmlns:a16="http://schemas.microsoft.com/office/drawing/2014/main" id="{76B7CEC9-BC08-1E9A-809D-8BE6160A03E4}"/>
              </a:ext>
            </a:extLst>
          </p:cNvPr>
          <p:cNvSpPr/>
          <p:nvPr>
            <p:custDataLst>
              <p:tags r:id="rId14"/>
            </p:custDataLst>
          </p:nvPr>
        </p:nvSpPr>
        <p:spPr>
          <a:xfrm>
            <a:off x="8356121" y="1750636"/>
            <a:ext cx="3273270" cy="65456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800" dirty="0">
                <a:solidFill>
                  <a:schemeClr val="tx1">
                    <a:lumMod val="85000"/>
                    <a:lumOff val="15000"/>
                  </a:schemeClr>
                </a:solidFill>
                <a:latin typeface="+mn-ea"/>
                <a:cs typeface="+mn-ea"/>
              </a:rPr>
              <a:t>《中华人民共和国基本医疗卫生与健康促进法》，其中第六十条：国家建立健全以临床需求为导向的药品审评审批制度，</a:t>
            </a:r>
            <a:r>
              <a:rPr lang="zh-CN" altLang="en-US" sz="800" b="1" dirty="0">
                <a:solidFill>
                  <a:srgbClr val="FF0000"/>
                </a:solidFill>
                <a:latin typeface="+mn-ea"/>
                <a:cs typeface="+mn-ea"/>
              </a:rPr>
              <a:t>支持</a:t>
            </a:r>
            <a:r>
              <a:rPr lang="zh-CN" altLang="en-US" sz="800" dirty="0">
                <a:solidFill>
                  <a:schemeClr val="tx1">
                    <a:lumMod val="85000"/>
                    <a:lumOff val="15000"/>
                  </a:schemeClr>
                </a:solidFill>
                <a:latin typeface="+mn-ea"/>
                <a:cs typeface="+mn-ea"/>
              </a:rPr>
              <a:t>临床急需药品、</a:t>
            </a:r>
            <a:r>
              <a:rPr lang="zh-CN" altLang="en-US" sz="800" b="1" dirty="0">
                <a:solidFill>
                  <a:srgbClr val="FF0000"/>
                </a:solidFill>
                <a:latin typeface="+mn-ea"/>
                <a:cs typeface="+mn-ea"/>
              </a:rPr>
              <a:t>儿童用药品</a:t>
            </a:r>
            <a:r>
              <a:rPr lang="zh-CN" altLang="en-US" sz="800" dirty="0">
                <a:solidFill>
                  <a:schemeClr val="tx1">
                    <a:lumMod val="85000"/>
                    <a:lumOff val="15000"/>
                  </a:schemeClr>
                </a:solidFill>
                <a:latin typeface="+mn-ea"/>
                <a:cs typeface="+mn-ea"/>
              </a:rPr>
              <a:t>和防治罕见病、重大疾病等药品</a:t>
            </a:r>
            <a:r>
              <a:rPr lang="zh-CN" altLang="en-US" sz="800" b="1" dirty="0">
                <a:solidFill>
                  <a:srgbClr val="FF0000"/>
                </a:solidFill>
                <a:latin typeface="+mn-ea"/>
                <a:cs typeface="+mn-ea"/>
              </a:rPr>
              <a:t>的研制、生产，满足疾病防治需求。</a:t>
            </a:r>
          </a:p>
        </p:txBody>
      </p:sp>
      <p:sp>
        <p:nvSpPr>
          <p:cNvPr id="31" name="矩形 30">
            <a:extLst>
              <a:ext uri="{FF2B5EF4-FFF2-40B4-BE49-F238E27FC236}">
                <a16:creationId xmlns:a16="http://schemas.microsoft.com/office/drawing/2014/main" id="{71468279-C561-9B15-19A8-27C1EDAE3104}"/>
              </a:ext>
            </a:extLst>
          </p:cNvPr>
          <p:cNvSpPr/>
          <p:nvPr>
            <p:custDataLst>
              <p:tags r:id="rId15"/>
            </p:custDataLst>
          </p:nvPr>
        </p:nvSpPr>
        <p:spPr>
          <a:xfrm>
            <a:off x="8370075" y="1352774"/>
            <a:ext cx="3143319" cy="298297"/>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《中华人民共和国基本医疗卫生与健康促进法》</a:t>
            </a:r>
          </a:p>
        </p:txBody>
      </p:sp>
      <p:sp>
        <p:nvSpPr>
          <p:cNvPr id="32" name="椭圆 31">
            <a:extLst>
              <a:ext uri="{FF2B5EF4-FFF2-40B4-BE49-F238E27FC236}">
                <a16:creationId xmlns:a16="http://schemas.microsoft.com/office/drawing/2014/main" id="{4DBA11E6-DE64-5F1A-887F-1269AC37A1D8}"/>
              </a:ext>
            </a:extLst>
          </p:cNvPr>
          <p:cNvSpPr/>
          <p:nvPr>
            <p:custDataLst>
              <p:tags r:id="rId16"/>
            </p:custDataLst>
          </p:nvPr>
        </p:nvSpPr>
        <p:spPr>
          <a:xfrm flipV="1">
            <a:off x="5966143" y="2338439"/>
            <a:ext cx="249555" cy="249555"/>
          </a:xfrm>
          <a:prstGeom prst="ellipse">
            <a:avLst/>
          </a:prstGeom>
          <a:solidFill>
            <a:schemeClr val="accent1">
              <a:alpha val="30000"/>
            </a:schemeClr>
          </a:solidFill>
          <a:ln w="635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45" name="椭圆 44">
            <a:extLst>
              <a:ext uri="{FF2B5EF4-FFF2-40B4-BE49-F238E27FC236}">
                <a16:creationId xmlns:a16="http://schemas.microsoft.com/office/drawing/2014/main" id="{6C02AAB1-1EEE-6BDE-3166-B885FED39B9D}"/>
              </a:ext>
            </a:extLst>
          </p:cNvPr>
          <p:cNvSpPr/>
          <p:nvPr>
            <p:custDataLst>
              <p:tags r:id="rId17"/>
            </p:custDataLst>
          </p:nvPr>
        </p:nvSpPr>
        <p:spPr>
          <a:xfrm flipV="1">
            <a:off x="6027738" y="2399399"/>
            <a:ext cx="127000" cy="127000"/>
          </a:xfrm>
          <a:prstGeom prst="ellipse">
            <a:avLst/>
          </a:prstGeom>
          <a:solidFill>
            <a:schemeClr val="accent1"/>
          </a:solidFill>
          <a:ln w="63500" cap="flat" cmpd="sng" algn="ctr">
            <a:solidFill>
              <a:schemeClr val="accent1">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48" name="直接连接符 47">
            <a:extLst>
              <a:ext uri="{FF2B5EF4-FFF2-40B4-BE49-F238E27FC236}">
                <a16:creationId xmlns:a16="http://schemas.microsoft.com/office/drawing/2014/main" id="{BA6B4BD7-4000-5D4A-3BE4-EFE42693E179}"/>
              </a:ext>
            </a:extLst>
          </p:cNvPr>
          <p:cNvCxnSpPr>
            <a:endCxn id="45" idx="0"/>
          </p:cNvCxnSpPr>
          <p:nvPr>
            <p:custDataLst>
              <p:tags r:id="rId18"/>
            </p:custDataLst>
          </p:nvPr>
        </p:nvCxnSpPr>
        <p:spPr>
          <a:xfrm>
            <a:off x="6088063" y="2196710"/>
            <a:ext cx="3175" cy="329689"/>
          </a:xfrm>
          <a:prstGeom prst="line">
            <a:avLst/>
          </a:prstGeom>
          <a:noFill/>
          <a:ln w="12700" cap="flat" cmpd="sng" algn="ctr">
            <a:gradFill>
              <a:gsLst>
                <a:gs pos="0">
                  <a:schemeClr val="accent1">
                    <a:alpha val="0"/>
                  </a:schemeClr>
                </a:gs>
                <a:gs pos="100000">
                  <a:schemeClr val="accent1"/>
                </a:gs>
              </a:gsLst>
              <a:lin ang="5400000" scaled="1"/>
            </a:gradFill>
            <a:prstDash val="solid"/>
            <a:miter lim="800000"/>
          </a:ln>
          <a:effectLst/>
        </p:spPr>
      </p:cxnSp>
      <p:sp>
        <p:nvSpPr>
          <p:cNvPr id="49" name="矩形 48">
            <a:extLst>
              <a:ext uri="{FF2B5EF4-FFF2-40B4-BE49-F238E27FC236}">
                <a16:creationId xmlns:a16="http://schemas.microsoft.com/office/drawing/2014/main" id="{336E6243-7C6B-3D94-31BD-389C81F00CB5}"/>
              </a:ext>
            </a:extLst>
          </p:cNvPr>
          <p:cNvSpPr/>
          <p:nvPr>
            <p:custDataLst>
              <p:tags r:id="rId19"/>
            </p:custDataLst>
          </p:nvPr>
        </p:nvSpPr>
        <p:spPr>
          <a:xfrm>
            <a:off x="4555851" y="1708659"/>
            <a:ext cx="3207924" cy="662029"/>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en-US" altLang="zh-CN" sz="800" dirty="0">
                <a:solidFill>
                  <a:schemeClr val="tx1">
                    <a:lumMod val="85000"/>
                    <a:lumOff val="15000"/>
                  </a:schemeClr>
                </a:solidFill>
                <a:latin typeface="+mn-ea"/>
                <a:cs typeface="+mn-ea"/>
              </a:rPr>
              <a:t>2014</a:t>
            </a:r>
            <a:r>
              <a:rPr lang="zh-CN" altLang="en-US" sz="800" dirty="0">
                <a:solidFill>
                  <a:schemeClr val="tx1">
                    <a:lumMod val="85000"/>
                    <a:lumOff val="15000"/>
                  </a:schemeClr>
                </a:solidFill>
                <a:latin typeface="+mn-ea"/>
                <a:cs typeface="+mn-ea"/>
              </a:rPr>
              <a:t>年，国家卫生和计划生育委员会委联合六部门联合下发《关于保障儿童用药的若干意见》中指出：</a:t>
            </a:r>
            <a:r>
              <a:rPr lang="zh-CN" altLang="en-US" sz="800" b="1" dirty="0">
                <a:solidFill>
                  <a:srgbClr val="FF0000"/>
                </a:solidFill>
                <a:latin typeface="+mn-ea"/>
                <a:cs typeface="+mn-ea"/>
              </a:rPr>
              <a:t>针对国外已上市使用但国内缺乏且临床急需的儿童适宜品种、剂型、规格，加快申报审评进度。</a:t>
            </a:r>
          </a:p>
        </p:txBody>
      </p:sp>
      <p:sp>
        <p:nvSpPr>
          <p:cNvPr id="50" name="矩形 49">
            <a:extLst>
              <a:ext uri="{FF2B5EF4-FFF2-40B4-BE49-F238E27FC236}">
                <a16:creationId xmlns:a16="http://schemas.microsoft.com/office/drawing/2014/main" id="{DFA62B50-2D84-F2A5-D8F7-CC012FEDDD76}"/>
              </a:ext>
            </a:extLst>
          </p:cNvPr>
          <p:cNvSpPr/>
          <p:nvPr>
            <p:custDataLst>
              <p:tags r:id="rId20"/>
            </p:custDataLst>
          </p:nvPr>
        </p:nvSpPr>
        <p:spPr>
          <a:xfrm>
            <a:off x="4502989" y="1398192"/>
            <a:ext cx="3283788" cy="213375"/>
          </a:xfrm>
          <a:prstGeom prst="rect">
            <a:avLst/>
          </a:prstGeom>
          <a:noFill/>
        </p:spPr>
        <p:txBody>
          <a:bodyPr wrap="square" lIns="0" tIns="0" rIns="0" bIns="0" rtlCol="0" anchor="b">
            <a:noAutofit/>
          </a:bodyPr>
          <a:lstStyle/>
          <a:p>
            <a:pPr algn="ctr">
              <a:spcBef>
                <a:spcPct val="0"/>
              </a:spcBef>
              <a:spcAft>
                <a:spcPct val="0"/>
              </a:spcAft>
            </a:pPr>
            <a:r>
              <a:rPr lang="zh-CN" altLang="en-US" sz="1200" b="1" dirty="0">
                <a:solidFill>
                  <a:schemeClr val="accent1"/>
                </a:solidFill>
                <a:latin typeface="+mn-ea"/>
                <a:cs typeface="+mn-ea"/>
                <a:sym typeface="+mn-ea"/>
              </a:rPr>
              <a:t>《关于保障儿童用药的若干意见》</a:t>
            </a:r>
          </a:p>
        </p:txBody>
      </p:sp>
      <p:sp>
        <p:nvSpPr>
          <p:cNvPr id="51" name="文本框 50">
            <a:extLst>
              <a:ext uri="{FF2B5EF4-FFF2-40B4-BE49-F238E27FC236}">
                <a16:creationId xmlns:a16="http://schemas.microsoft.com/office/drawing/2014/main" id="{60EF3778-9478-FAB8-6983-88093937518F}"/>
              </a:ext>
            </a:extLst>
          </p:cNvPr>
          <p:cNvSpPr txBox="1"/>
          <p:nvPr/>
        </p:nvSpPr>
        <p:spPr>
          <a:xfrm>
            <a:off x="774700" y="2749435"/>
            <a:ext cx="10756900" cy="261739"/>
          </a:xfrm>
          <a:prstGeom prst="rect">
            <a:avLst/>
          </a:prstGeom>
          <a:noFill/>
        </p:spPr>
        <p:txBody>
          <a:bodyPr wrap="square" rtlCol="0">
            <a:spAutoFit/>
          </a:bodyPr>
          <a:lstStyle/>
          <a:p>
            <a:pPr algn="ctr"/>
            <a:r>
              <a:rPr lang="zh-CN" altLang="en-US" sz="1100" dirty="0"/>
              <a:t>浙江、山东、内蒙古、江苏、黑龙江、湖北、辽宁、陕西、甘肃、安徽、山西等省份也转发或下发相关配套文件鼓励儿童药品的研发、生产及儿童用药保障等</a:t>
            </a:r>
          </a:p>
        </p:txBody>
      </p:sp>
      <p:sp>
        <p:nvSpPr>
          <p:cNvPr id="52" name="矩形 51">
            <a:extLst>
              <a:ext uri="{FF2B5EF4-FFF2-40B4-BE49-F238E27FC236}">
                <a16:creationId xmlns:a16="http://schemas.microsoft.com/office/drawing/2014/main" id="{72685D4C-D645-DD20-D03B-12628DC6FB2D}"/>
              </a:ext>
            </a:extLst>
          </p:cNvPr>
          <p:cNvSpPr/>
          <p:nvPr>
            <p:custDataLst>
              <p:tags r:id="rId21"/>
            </p:custDataLst>
          </p:nvPr>
        </p:nvSpPr>
        <p:spPr>
          <a:xfrm flipV="1">
            <a:off x="722313" y="2569141"/>
            <a:ext cx="10869612" cy="502357"/>
          </a:xfrm>
          <a:prstGeom prst="rect">
            <a:avLst/>
          </a:prstGeom>
          <a:solidFill>
            <a:schemeClr val="bg1">
              <a:alpha val="0"/>
            </a:schemeClr>
          </a:solidFill>
          <a:ln w="12700" cap="flat" cmpd="sng" algn="ctr">
            <a:gradFill>
              <a:gsLst>
                <a:gs pos="0">
                  <a:schemeClr val="accent1"/>
                </a:gs>
                <a:gs pos="80000">
                  <a:schemeClr val="accent1">
                    <a:alpha val="0"/>
                  </a:schemeClr>
                </a:gs>
              </a:gsLst>
              <a:lin ang="162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000000">
                  <a:lumMod val="75000"/>
                  <a:lumOff val="25000"/>
                </a:srgbClr>
              </a:solidFill>
              <a:effectLst/>
              <a:uLnTx/>
              <a:uFillTx/>
              <a:latin typeface="+mj-ea"/>
              <a:ea typeface="+mj-ea"/>
              <a:sym typeface="Arial" panose="020B0604020202020204" pitchFamily="34" charset="0"/>
            </a:endParaRPr>
          </a:p>
        </p:txBody>
      </p:sp>
      <p:sp>
        <p:nvSpPr>
          <p:cNvPr id="53" name="文本框 52">
            <a:extLst>
              <a:ext uri="{FF2B5EF4-FFF2-40B4-BE49-F238E27FC236}">
                <a16:creationId xmlns:a16="http://schemas.microsoft.com/office/drawing/2014/main" id="{CB49AC5F-5E39-0093-110F-1DC45BD3ECBA}"/>
              </a:ext>
            </a:extLst>
          </p:cNvPr>
          <p:cNvSpPr txBox="1"/>
          <p:nvPr/>
        </p:nvSpPr>
        <p:spPr>
          <a:xfrm>
            <a:off x="658495" y="5483054"/>
            <a:ext cx="10873105" cy="1001877"/>
          </a:xfrm>
          <a:prstGeom prst="rect">
            <a:avLst/>
          </a:prstGeom>
          <a:noFill/>
        </p:spPr>
        <p:txBody>
          <a:bodyPr wrap="square">
            <a:spAutoFit/>
          </a:bodyPr>
          <a:lstStyle/>
          <a:p>
            <a:pPr marL="285750" indent="-285750">
              <a:lnSpc>
                <a:spcPct val="130000"/>
              </a:lnSpc>
              <a:buFont typeface="Arial" panose="020B0604020202020204" pitchFamily="34" charset="0"/>
              <a:buChar char="•"/>
            </a:pPr>
            <a:r>
              <a:rPr lang="zh-CN" altLang="en-US" sz="1200" dirty="0"/>
              <a:t>我司经过大量调研，</a:t>
            </a:r>
            <a:r>
              <a:rPr lang="zh-CN" altLang="en-US" sz="1200" b="1" dirty="0"/>
              <a:t>目前医保目录内缺乏针对儿童的液体治疗产品</a:t>
            </a:r>
            <a:r>
              <a:rPr lang="zh-CN" altLang="en-US" sz="1200" dirty="0"/>
              <a:t>。经过几年的攻关，</a:t>
            </a:r>
            <a:r>
              <a:rPr lang="zh-CN" altLang="en-US" sz="1200" b="1" dirty="0"/>
              <a:t>具有</a:t>
            </a:r>
            <a:r>
              <a:rPr lang="zh-CN" altLang="en-US" sz="1200" b="1" dirty="0">
                <a:solidFill>
                  <a:srgbClr val="FF0000"/>
                </a:solidFill>
              </a:rPr>
              <a:t>明确儿童用法用量及适宜规格</a:t>
            </a:r>
            <a:r>
              <a:rPr lang="zh-CN" altLang="en-US" sz="1200" b="1" dirty="0"/>
              <a:t>的</a:t>
            </a:r>
            <a:r>
              <a:rPr lang="zh-CN" altLang="en-US" sz="1200" b="1" dirty="0">
                <a:solidFill>
                  <a:srgbClr val="FF0000"/>
                </a:solidFill>
              </a:rPr>
              <a:t>复方醋酸钠葡萄糖注射液</a:t>
            </a:r>
            <a:r>
              <a:rPr lang="zh-CN" altLang="en-US" sz="1200" dirty="0"/>
              <a:t>于2024年5月上市，上市之初即获得临床专家的高度认可，</a:t>
            </a:r>
            <a:r>
              <a:rPr lang="zh-CN" altLang="en-US" sz="1200" b="1" dirty="0">
                <a:solidFill>
                  <a:srgbClr val="FF0000"/>
                </a:solidFill>
              </a:rPr>
              <a:t>填补了儿童液体治疗领域的空白。</a:t>
            </a:r>
            <a:endParaRPr lang="en-US" altLang="zh-CN" sz="1200" b="1" dirty="0">
              <a:solidFill>
                <a:srgbClr val="FF0000"/>
              </a:solidFill>
            </a:endParaRPr>
          </a:p>
          <a:p>
            <a:pPr marL="285750" indent="-285750">
              <a:lnSpc>
                <a:spcPct val="130000"/>
              </a:lnSpc>
              <a:buFont typeface="Arial" panose="020B0604020202020204" pitchFamily="34" charset="0"/>
              <a:buChar char="•"/>
            </a:pPr>
            <a:r>
              <a:rPr lang="zh-CN" altLang="en-US" sz="1200" b="1" dirty="0">
                <a:solidFill>
                  <a:schemeClr val="accent1"/>
                </a:solidFill>
              </a:rPr>
              <a:t>“新一代含糖醋酸盐平衡晶体液</a:t>
            </a:r>
            <a:r>
              <a:rPr lang="en-US" altLang="zh-CN" sz="1200" b="1" dirty="0">
                <a:solidFill>
                  <a:schemeClr val="accent1"/>
                </a:solidFill>
              </a:rPr>
              <a:t>—</a:t>
            </a:r>
            <a:r>
              <a:rPr lang="zh-CN" altLang="en-US" sz="1200" b="1" dirty="0">
                <a:solidFill>
                  <a:schemeClr val="accent1"/>
                </a:solidFill>
              </a:rPr>
              <a:t>复方醋酸钠葡萄糖注射液，明确了儿童的用法用量，填补了儿童液体治疗的空白，具有广泛的临床应用前景”</a:t>
            </a:r>
            <a:endParaRPr lang="en-US" altLang="zh-CN" sz="1200" b="1" dirty="0">
              <a:solidFill>
                <a:schemeClr val="accent1"/>
              </a:solidFill>
            </a:endParaRPr>
          </a:p>
          <a:p>
            <a:pPr>
              <a:lnSpc>
                <a:spcPct val="130000"/>
              </a:lnSpc>
            </a:pPr>
            <a:r>
              <a:rPr lang="en-US" altLang="zh-CN" sz="1050" dirty="0">
                <a:solidFill>
                  <a:schemeClr val="accent1"/>
                </a:solidFill>
              </a:rPr>
              <a:t>                                                                                                                                                                                                                          ——《</a:t>
            </a:r>
            <a:r>
              <a:rPr lang="zh-CN" altLang="en-US" sz="1050" dirty="0">
                <a:solidFill>
                  <a:schemeClr val="accent1"/>
                </a:solidFill>
              </a:rPr>
              <a:t>醋酸盐平衡晶体液的临床应用研究进展</a:t>
            </a:r>
            <a:r>
              <a:rPr lang="en-US" altLang="zh-CN" sz="1050" dirty="0">
                <a:solidFill>
                  <a:schemeClr val="accent1"/>
                </a:solidFill>
              </a:rPr>
              <a:t>》</a:t>
            </a:r>
            <a:endParaRPr lang="zh-CN" altLang="en-US" sz="1050" dirty="0">
              <a:solidFill>
                <a:schemeClr val="accent1"/>
              </a:solidFill>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
            <a:ext cx="12192000" cy="884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 name="文本占位符 10"/>
          <p:cNvSpPr txBox="1"/>
          <p:nvPr/>
        </p:nvSpPr>
        <p:spPr>
          <a:xfrm>
            <a:off x="1050925" y="235630"/>
            <a:ext cx="3063875" cy="523875"/>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spc="300" dirty="0">
                <a:solidFill>
                  <a:schemeClr val="bg2"/>
                </a:solidFill>
                <a:cs typeface="+mn-ea"/>
                <a:sym typeface="+mn-lt"/>
              </a:rPr>
              <a:t>创新性</a:t>
            </a:r>
          </a:p>
        </p:txBody>
      </p:sp>
      <p:sp>
        <p:nvSpPr>
          <p:cNvPr id="23" name="文本框 22"/>
          <p:cNvSpPr txBox="1"/>
          <p:nvPr/>
        </p:nvSpPr>
        <p:spPr>
          <a:xfrm>
            <a:off x="686436" y="1014095"/>
            <a:ext cx="10801348"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accent1"/>
                </a:solidFill>
                <a:cs typeface="+mn-ea"/>
                <a:sym typeface="+mn-lt"/>
              </a:rPr>
              <a:t>创新性：</a:t>
            </a:r>
            <a:r>
              <a:rPr lang="zh-CN" altLang="en-US" sz="2000" b="1" dirty="0">
                <a:solidFill>
                  <a:srgbClr val="FF0000"/>
                </a:solidFill>
                <a:cs typeface="+mn-ea"/>
                <a:sym typeface="+mn-lt"/>
              </a:rPr>
              <a:t>独家儿童用法用量及规格，填补医保同类空白；</a:t>
            </a:r>
            <a:r>
              <a:rPr lang="zh-CN" altLang="en-US" sz="2000" b="1" dirty="0">
                <a:solidFill>
                  <a:schemeClr val="accent1"/>
                </a:solidFill>
                <a:cs typeface="+mn-ea"/>
                <a:sym typeface="+mn-lt"/>
              </a:rPr>
              <a:t>缓冲系统升级</a:t>
            </a:r>
          </a:p>
        </p:txBody>
      </p:sp>
      <p:sp>
        <p:nvSpPr>
          <p:cNvPr id="36" name="矩形: 圆角 35"/>
          <p:cNvSpPr/>
          <p:nvPr>
            <p:custDataLst>
              <p:tags r:id="rId2"/>
            </p:custDataLst>
          </p:nvPr>
        </p:nvSpPr>
        <p:spPr>
          <a:xfrm>
            <a:off x="6390731" y="3378021"/>
            <a:ext cx="5076190" cy="2914829"/>
          </a:xfrm>
          <a:prstGeom prst="roundRect">
            <a:avLst>
              <a:gd name="adj" fmla="val 6347"/>
            </a:avLst>
          </a:prstGeom>
          <a:gradFill flip="none" rotWithShape="1">
            <a:gsLst>
              <a:gs pos="0">
                <a:schemeClr val="accent4">
                  <a:lumMod val="20000"/>
                  <a:lumOff val="80000"/>
                  <a:alpha val="20000"/>
                </a:schemeClr>
              </a:gs>
              <a:gs pos="100000">
                <a:schemeClr val="bg1">
                  <a:alpha val="0"/>
                </a:schemeClr>
              </a:gs>
            </a:gsLst>
            <a:path path="circle">
              <a:fillToRect l="100000" t="100000"/>
            </a:path>
            <a:tileRect r="-100000" b="-100000"/>
          </a:gradFill>
          <a:ln w="15875">
            <a:solidFill>
              <a:schemeClr val="accent4">
                <a:lumMod val="20000"/>
                <a:lumOff val="80000"/>
              </a:schemeClr>
            </a:solidFill>
          </a:ln>
          <a:effectLst>
            <a:outerShdw blurRad="279400" dist="228600" dir="2700000" algn="tl" rotWithShape="0">
              <a:schemeClr val="accent4">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lstStyle/>
          <a:p>
            <a:pPr algn="ctr">
              <a:lnSpc>
                <a:spcPct val="150000"/>
              </a:lnSpc>
            </a:pPr>
            <a:endParaRPr lang="zh-CN" altLang="en-US">
              <a:solidFill>
                <a:schemeClr val="tx1"/>
              </a:solidFill>
              <a:cs typeface="+mn-ea"/>
              <a:sym typeface="+mn-lt"/>
            </a:endParaRPr>
          </a:p>
        </p:txBody>
      </p:sp>
      <p:sp>
        <p:nvSpPr>
          <p:cNvPr id="37" name="任意多边形: 形状 36"/>
          <p:cNvSpPr/>
          <p:nvPr>
            <p:custDataLst>
              <p:tags r:id="rId3"/>
            </p:custDataLst>
          </p:nvPr>
        </p:nvSpPr>
        <p:spPr>
          <a:xfrm>
            <a:off x="7002236" y="3270384"/>
            <a:ext cx="3854378" cy="489935"/>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4">
                  <a:lumMod val="60000"/>
                  <a:lumOff val="40000"/>
                </a:schemeClr>
              </a:gs>
              <a:gs pos="66450">
                <a:schemeClr val="accent4"/>
              </a:gs>
              <a:gs pos="100000">
                <a:schemeClr val="accent4"/>
              </a:gs>
            </a:gsLst>
            <a:lin ang="2700000" scaled="1"/>
            <a:tileRect/>
          </a:gradFill>
          <a:ln>
            <a:noFill/>
          </a:ln>
          <a:effectLst>
            <a:outerShdw blurRad="101600" dist="76200" dir="2700000" algn="tl" rotWithShape="0">
              <a:schemeClr val="accent4">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uFillTx/>
                <a:cs typeface="+mn-ea"/>
                <a:sym typeface="+mn-lt"/>
              </a:rPr>
              <a:t>本品</a:t>
            </a:r>
            <a:r>
              <a:rPr lang="zh-CN" altLang="en-US" b="1" dirty="0">
                <a:solidFill>
                  <a:schemeClr val="lt1">
                    <a:lumMod val="100000"/>
                  </a:schemeClr>
                </a:solidFill>
                <a:cs typeface="+mn-ea"/>
                <a:sym typeface="+mn-lt"/>
              </a:rPr>
              <a:t>主要</a:t>
            </a:r>
            <a:r>
              <a:rPr lang="zh-CN" altLang="en-US" b="1" dirty="0">
                <a:solidFill>
                  <a:schemeClr val="lt1">
                    <a:lumMod val="100000"/>
                  </a:schemeClr>
                </a:solidFill>
                <a:uFillTx/>
                <a:cs typeface="+mn-ea"/>
                <a:sym typeface="+mn-lt"/>
              </a:rPr>
              <a:t>创新点</a:t>
            </a:r>
          </a:p>
        </p:txBody>
      </p:sp>
      <p:sp>
        <p:nvSpPr>
          <p:cNvPr id="38" name="等腰三角形 37"/>
          <p:cNvSpPr/>
          <p:nvPr>
            <p:custDataLst>
              <p:tags r:id="rId4"/>
            </p:custDataLst>
          </p:nvPr>
        </p:nvSpPr>
        <p:spPr>
          <a:xfrm>
            <a:off x="6833326" y="3270384"/>
            <a:ext cx="168561" cy="120119"/>
          </a:xfrm>
          <a:prstGeom prst="triangle">
            <a:avLst>
              <a:gd name="adj" fmla="val 10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等腰三角形 38"/>
          <p:cNvSpPr/>
          <p:nvPr>
            <p:custDataLst>
              <p:tags r:id="rId5"/>
            </p:custDataLst>
          </p:nvPr>
        </p:nvSpPr>
        <p:spPr>
          <a:xfrm flipH="1">
            <a:off x="10856051" y="3270384"/>
            <a:ext cx="168561" cy="120119"/>
          </a:xfrm>
          <a:prstGeom prst="triangle">
            <a:avLst>
              <a:gd name="adj" fmla="val 10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p:cNvSpPr txBox="1"/>
          <p:nvPr/>
        </p:nvSpPr>
        <p:spPr>
          <a:xfrm>
            <a:off x="6589486" y="4394111"/>
            <a:ext cx="4782185" cy="785343"/>
          </a:xfrm>
          <a:prstGeom prst="rect">
            <a:avLst/>
          </a:prstGeom>
          <a:solidFill>
            <a:schemeClr val="accent1">
              <a:lumMod val="20000"/>
              <a:lumOff val="80000"/>
            </a:schemeClr>
          </a:solidFill>
        </p:spPr>
        <p:txBody>
          <a:bodyPr wrap="square" rtlCol="0" anchor="t">
            <a:spAutoFit/>
          </a:bodyPr>
          <a:lstStyle/>
          <a:p>
            <a:pPr lvl="0" indent="0" algn="ctr">
              <a:lnSpc>
                <a:spcPct val="150000"/>
              </a:lnSpc>
              <a:buFont typeface="Arial" panose="020B0604020202020204" pitchFamily="34" charset="0"/>
              <a:buNone/>
            </a:pPr>
            <a:r>
              <a:rPr lang="zh-CN" altLang="en-US" sz="1600" b="1" dirty="0">
                <a:solidFill>
                  <a:schemeClr val="accent1"/>
                </a:solidFill>
                <a:cs typeface="+mn-ea"/>
                <a:sym typeface="+mn-lt"/>
              </a:rPr>
              <a:t>明确儿童用法用量及多种规格</a:t>
            </a:r>
            <a:r>
              <a:rPr lang="zh-CN" altLang="en-US" sz="1200" b="1" dirty="0">
                <a:solidFill>
                  <a:schemeClr val="accent1"/>
                </a:solidFill>
                <a:cs typeface="+mn-ea"/>
                <a:sym typeface="+mn-lt"/>
              </a:rPr>
              <a:t>（含</a:t>
            </a:r>
            <a:r>
              <a:rPr lang="en-US" altLang="zh-CN" sz="1200" b="1" dirty="0">
                <a:solidFill>
                  <a:schemeClr val="accent1"/>
                </a:solidFill>
                <a:cs typeface="+mn-ea"/>
                <a:sym typeface="+mn-lt"/>
              </a:rPr>
              <a:t>200ml</a:t>
            </a:r>
            <a:r>
              <a:rPr lang="zh-CN" altLang="en-US" sz="1200" b="1" dirty="0">
                <a:solidFill>
                  <a:schemeClr val="accent1"/>
                </a:solidFill>
                <a:cs typeface="+mn-ea"/>
                <a:sym typeface="+mn-lt"/>
              </a:rPr>
              <a:t>规格）</a:t>
            </a:r>
          </a:p>
          <a:p>
            <a:pPr lvl="0" indent="0" algn="ctr">
              <a:lnSpc>
                <a:spcPct val="150000"/>
              </a:lnSpc>
              <a:buFont typeface="Arial" panose="020B0604020202020204" pitchFamily="34" charset="0"/>
              <a:buNone/>
            </a:pPr>
            <a:r>
              <a:rPr lang="en-US" altLang="zh-CN" sz="1600" dirty="0">
                <a:cs typeface="+mn-ea"/>
                <a:sym typeface="+mn-lt"/>
              </a:rPr>
              <a:t>   </a:t>
            </a:r>
            <a:r>
              <a:rPr lang="zh-CN" altLang="en-US" sz="1400" b="1" dirty="0">
                <a:solidFill>
                  <a:srgbClr val="FF0000"/>
                </a:solidFill>
                <a:cs typeface="+mn-ea"/>
                <a:sym typeface="+mn-lt"/>
              </a:rPr>
              <a:t>剂量更精准，使用灵活，适宜儿童使用；</a:t>
            </a:r>
          </a:p>
        </p:txBody>
      </p:sp>
      <p:sp>
        <p:nvSpPr>
          <p:cNvPr id="17" name="文本框 16"/>
          <p:cNvSpPr txBox="1"/>
          <p:nvPr/>
        </p:nvSpPr>
        <p:spPr>
          <a:xfrm>
            <a:off x="6564086" y="5287828"/>
            <a:ext cx="4796971" cy="746358"/>
          </a:xfrm>
          <a:prstGeom prst="rect">
            <a:avLst/>
          </a:prstGeom>
          <a:solidFill>
            <a:schemeClr val="accent1">
              <a:lumMod val="20000"/>
              <a:lumOff val="80000"/>
            </a:schemeClr>
          </a:solidFill>
        </p:spPr>
        <p:txBody>
          <a:bodyPr wrap="square" rtlCol="0" anchor="t">
            <a:spAutoFit/>
          </a:bodyPr>
          <a:lstStyle/>
          <a:p>
            <a:pPr lvl="0" indent="0" algn="ctr">
              <a:lnSpc>
                <a:spcPct val="150000"/>
              </a:lnSpc>
              <a:buFont typeface="Arial" panose="020B0604020202020204" pitchFamily="34" charset="0"/>
              <a:buNone/>
            </a:pPr>
            <a:r>
              <a:rPr lang="zh-CN" altLang="en-US" sz="1600" b="1" dirty="0">
                <a:solidFill>
                  <a:schemeClr val="accent1"/>
                </a:solidFill>
                <a:cs typeface="+mn-ea"/>
                <a:sym typeface="+mn-lt"/>
              </a:rPr>
              <a:t>缓冲系统升级：</a:t>
            </a:r>
            <a:r>
              <a:rPr lang="zh-CN" altLang="en-US" sz="1600" dirty="0">
                <a:cs typeface="+mn-ea"/>
                <a:sym typeface="+mn-lt"/>
              </a:rPr>
              <a:t>醋酸代替乳酸，代谢不依赖肝脏</a:t>
            </a:r>
          </a:p>
          <a:p>
            <a:pPr lvl="0" indent="0" algn="ctr">
              <a:lnSpc>
                <a:spcPct val="150000"/>
              </a:lnSpc>
              <a:buFont typeface="Arial" panose="020B0604020202020204" pitchFamily="34" charset="0"/>
              <a:buNone/>
            </a:pPr>
            <a:r>
              <a:rPr lang="zh-CN" altLang="en-US" sz="1400" b="1" dirty="0">
                <a:solidFill>
                  <a:srgbClr val="FF0000"/>
                </a:solidFill>
                <a:cs typeface="+mn-ea"/>
                <a:sym typeface="+mn-lt"/>
              </a:rPr>
              <a:t>  肝功能尚未发育完全的儿童及肝功能不全患者使用更安全</a:t>
            </a:r>
          </a:p>
        </p:txBody>
      </p:sp>
      <p:pic>
        <p:nvPicPr>
          <p:cNvPr id="46" name="图片 45" descr="一起玩耍"/>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70970" y="196215"/>
            <a:ext cx="563245" cy="563245"/>
          </a:xfrm>
          <a:prstGeom prst="rect">
            <a:avLst/>
          </a:prstGeom>
        </p:spPr>
      </p:pic>
      <p:pic>
        <p:nvPicPr>
          <p:cNvPr id="47" name="图片 46" descr="输液点滴"/>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2600" y="191770"/>
            <a:ext cx="568325" cy="568325"/>
          </a:xfrm>
          <a:prstGeom prst="rect">
            <a:avLst/>
          </a:prstGeom>
        </p:spPr>
      </p:pic>
      <p:sp>
        <p:nvSpPr>
          <p:cNvPr id="2" name="文本框 1"/>
          <p:cNvSpPr txBox="1"/>
          <p:nvPr/>
        </p:nvSpPr>
        <p:spPr>
          <a:xfrm>
            <a:off x="685800" y="1594528"/>
            <a:ext cx="10883900" cy="1346522"/>
          </a:xfrm>
          <a:prstGeom prst="rect">
            <a:avLst/>
          </a:prstGeom>
          <a:solidFill>
            <a:schemeClr val="accent3">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US" altLang="zh-CN" sz="1400" b="1" kern="100" dirty="0">
                <a:cs typeface="+mn-ea"/>
                <a:sym typeface="+mn-lt"/>
              </a:rPr>
              <a:t>《</a:t>
            </a:r>
            <a:r>
              <a:rPr lang="zh-CN" altLang="en-US" sz="1400" b="1" kern="100" dirty="0">
                <a:cs typeface="+mn-ea"/>
                <a:sym typeface="+mn-lt"/>
              </a:rPr>
              <a:t>国家卫生健康委办公厅关于进一步加强儿童临床用药管理工作的通知</a:t>
            </a:r>
            <a:r>
              <a:rPr lang="en-US" altLang="zh-CN" sz="1400" b="1" kern="100" dirty="0">
                <a:cs typeface="+mn-ea"/>
                <a:sym typeface="+mn-lt"/>
              </a:rPr>
              <a:t>》</a:t>
            </a:r>
            <a:r>
              <a:rPr lang="zh-CN" altLang="en-US" sz="1400" kern="100" dirty="0">
                <a:cs typeface="+mn-ea"/>
                <a:sym typeface="+mn-lt"/>
              </a:rPr>
              <a:t>中要求做好儿童用药处方调剂和专项点评：医疗机构要按照</a:t>
            </a:r>
            <a:r>
              <a:rPr lang="zh-CN" altLang="en-US" sz="1400" b="1" kern="100" dirty="0">
                <a:cs typeface="+mn-ea"/>
                <a:sym typeface="+mn-lt"/>
              </a:rPr>
              <a:t>处方剂量精准调配儿童用药</a:t>
            </a:r>
            <a:r>
              <a:rPr lang="zh-CN" altLang="en-US" sz="1400" kern="100" dirty="0">
                <a:cs typeface="+mn-ea"/>
                <a:sym typeface="+mn-lt"/>
              </a:rPr>
              <a:t>，特别是针对低龄儿童的药品调剂，</a:t>
            </a:r>
            <a:r>
              <a:rPr lang="zh-CN" altLang="en-US" sz="1400" b="1" kern="100" dirty="0">
                <a:cs typeface="+mn-ea"/>
                <a:sym typeface="+mn-lt"/>
              </a:rPr>
              <a:t>鼓励开发可灵活调整剂量的新技术、新方法</a:t>
            </a:r>
            <a:r>
              <a:rPr lang="zh-CN" altLang="en-US" sz="1400" kern="100" dirty="0">
                <a:cs typeface="+mn-ea"/>
                <a:sym typeface="+mn-lt"/>
              </a:rPr>
              <a:t>，加强个性化给药的标准化管理和质量控制，</a:t>
            </a:r>
            <a:r>
              <a:rPr lang="zh-CN" altLang="en-US" sz="1400" b="1" kern="100" dirty="0">
                <a:cs typeface="+mn-ea"/>
                <a:sym typeface="+mn-lt"/>
              </a:rPr>
              <a:t>减少“剂量靠猜、分药靠掰”导致的分不准、不安全</a:t>
            </a:r>
            <a:r>
              <a:rPr lang="zh-CN" altLang="en-US" sz="1400" kern="100" dirty="0">
                <a:cs typeface="+mn-ea"/>
                <a:sym typeface="+mn-lt"/>
              </a:rPr>
              <a:t>等问题。</a:t>
            </a:r>
            <a:r>
              <a:rPr lang="zh-CN" altLang="en-US" sz="1400" b="1" kern="100" dirty="0">
                <a:solidFill>
                  <a:srgbClr val="FF0000"/>
                </a:solidFill>
                <a:cs typeface="+mn-ea"/>
                <a:sym typeface="+mn-lt"/>
              </a:rPr>
              <a:t>复方醋酸钠葡萄糖注射液具有</a:t>
            </a:r>
            <a:r>
              <a:rPr lang="en-US" altLang="zh-CN" sz="1400" b="1" kern="100" dirty="0">
                <a:solidFill>
                  <a:srgbClr val="FF0000"/>
                </a:solidFill>
                <a:cs typeface="+mn-ea"/>
                <a:sym typeface="+mn-lt"/>
              </a:rPr>
              <a:t>200ml</a:t>
            </a:r>
            <a:r>
              <a:rPr lang="zh-CN" altLang="en-US" sz="1400" b="1" kern="100" dirty="0">
                <a:solidFill>
                  <a:srgbClr val="FF0000"/>
                </a:solidFill>
                <a:cs typeface="+mn-ea"/>
                <a:sym typeface="+mn-lt"/>
              </a:rPr>
              <a:t>规格及明确的儿童用法用量，更好的满足儿童处方剂量精准调配的需求。</a:t>
            </a:r>
            <a:endParaRPr lang="zh-CN" altLang="en-US" sz="1400" b="1" dirty="0">
              <a:solidFill>
                <a:srgbClr val="FF0000"/>
              </a:solidFill>
              <a:cs typeface="+mn-ea"/>
              <a:sym typeface="+mn-lt"/>
            </a:endParaRPr>
          </a:p>
        </p:txBody>
      </p:sp>
      <p:sp>
        <p:nvSpPr>
          <p:cNvPr id="4" name="文本框 3"/>
          <p:cNvSpPr txBox="1"/>
          <p:nvPr/>
        </p:nvSpPr>
        <p:spPr>
          <a:xfrm>
            <a:off x="6584950" y="3864335"/>
            <a:ext cx="4782185" cy="417743"/>
          </a:xfrm>
          <a:prstGeom prst="rect">
            <a:avLst/>
          </a:prstGeom>
          <a:solidFill>
            <a:schemeClr val="accent1">
              <a:lumMod val="20000"/>
              <a:lumOff val="80000"/>
            </a:schemeClr>
          </a:solidFill>
        </p:spPr>
        <p:txBody>
          <a:bodyPr wrap="square" rtlCol="0" anchor="t">
            <a:spAutoFit/>
          </a:bodyPr>
          <a:lstStyle/>
          <a:p>
            <a:pPr lvl="0" indent="0">
              <a:lnSpc>
                <a:spcPct val="150000"/>
              </a:lnSpc>
              <a:buFont typeface="Arial" panose="020B0604020202020204" pitchFamily="34" charset="0"/>
              <a:buNone/>
            </a:pPr>
            <a:r>
              <a:rPr lang="en-US" altLang="zh-CN" sz="1600" b="1" dirty="0">
                <a:solidFill>
                  <a:schemeClr val="accent1"/>
                </a:solidFill>
                <a:cs typeface="+mn-ea"/>
                <a:sym typeface="+mn-lt"/>
              </a:rPr>
              <a:t>                    </a:t>
            </a:r>
            <a:r>
              <a:rPr lang="zh-CN" altLang="en-US" sz="1600" b="1" dirty="0">
                <a:solidFill>
                  <a:schemeClr val="accent1"/>
                </a:solidFill>
                <a:cs typeface="+mn-ea"/>
                <a:sym typeface="+mn-lt"/>
              </a:rPr>
              <a:t>注册分类：化学药品</a:t>
            </a:r>
            <a:r>
              <a:rPr lang="en-US" altLang="zh-CN" sz="1600" b="1" dirty="0">
                <a:solidFill>
                  <a:schemeClr val="accent1"/>
                </a:solidFill>
                <a:cs typeface="+mn-ea"/>
                <a:sym typeface="+mn-lt"/>
              </a:rPr>
              <a:t>3</a:t>
            </a:r>
            <a:r>
              <a:rPr lang="zh-CN" altLang="en-US" sz="1600" b="1" dirty="0">
                <a:solidFill>
                  <a:schemeClr val="accent1"/>
                </a:solidFill>
                <a:cs typeface="+mn-ea"/>
                <a:sym typeface="+mn-lt"/>
              </a:rPr>
              <a:t>类</a:t>
            </a:r>
            <a:endParaRPr lang="zh-CN" altLang="en-US" sz="1600" dirty="0">
              <a:cs typeface="+mn-ea"/>
              <a:sym typeface="+mn-lt"/>
            </a:endParaRPr>
          </a:p>
        </p:txBody>
      </p:sp>
      <p:sp>
        <p:nvSpPr>
          <p:cNvPr id="5" name="矩形: 圆角 2"/>
          <p:cNvSpPr/>
          <p:nvPr>
            <p:custDataLst>
              <p:tags r:id="rId6"/>
            </p:custDataLst>
          </p:nvPr>
        </p:nvSpPr>
        <p:spPr>
          <a:xfrm>
            <a:off x="775335" y="3337649"/>
            <a:ext cx="5076190" cy="2942502"/>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20000"/>
                <a:lumOff val="8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lstStyle/>
          <a:p>
            <a:pPr marL="342900" lvl="0" indent="-342900">
              <a:lnSpc>
                <a:spcPct val="150000"/>
              </a:lnSpc>
              <a:buFont typeface="+mj-lt"/>
              <a:buAutoNum type="arabicPeriod"/>
            </a:pPr>
            <a:endParaRPr lang="zh-CN" altLang="en-US" dirty="0">
              <a:solidFill>
                <a:schemeClr val="tx1"/>
              </a:solidFill>
              <a:cs typeface="+mn-ea"/>
              <a:sym typeface="+mn-lt"/>
            </a:endParaRPr>
          </a:p>
          <a:p>
            <a:pPr marL="342900" lvl="0" indent="-342900">
              <a:lnSpc>
                <a:spcPct val="150000"/>
              </a:lnSpc>
              <a:buFont typeface="+mj-lt"/>
              <a:buAutoNum type="arabicPeriod"/>
            </a:pPr>
            <a:endParaRPr lang="zh-CN" altLang="en-US" dirty="0">
              <a:solidFill>
                <a:schemeClr val="tx1"/>
              </a:solidFill>
              <a:cs typeface="+mn-ea"/>
              <a:sym typeface="+mn-lt"/>
            </a:endParaRPr>
          </a:p>
        </p:txBody>
      </p:sp>
      <p:sp>
        <p:nvSpPr>
          <p:cNvPr id="6" name="任意多边形: 形状 5"/>
          <p:cNvSpPr/>
          <p:nvPr>
            <p:custDataLst>
              <p:tags r:id="rId7"/>
            </p:custDataLst>
          </p:nvPr>
        </p:nvSpPr>
        <p:spPr>
          <a:xfrm>
            <a:off x="1393825" y="3217315"/>
            <a:ext cx="3854378" cy="489935"/>
          </a:xfrm>
          <a:custGeom>
            <a:avLst/>
            <a:gdLst>
              <a:gd name="connsiteX0" fmla="*/ 1 w 2523509"/>
              <a:gd name="connsiteY0" fmla="*/ 0 h 489935"/>
              <a:gd name="connsiteX1" fmla="*/ 2523508 w 2523509"/>
              <a:gd name="connsiteY1" fmla="*/ 0 h 489935"/>
              <a:gd name="connsiteX2" fmla="*/ 2523508 w 2523509"/>
              <a:gd name="connsiteY2" fmla="*/ 193313 h 489935"/>
              <a:gd name="connsiteX3" fmla="*/ 2523508 w 2523509"/>
              <a:gd name="connsiteY3" fmla="*/ 240238 h 489935"/>
              <a:gd name="connsiteX4" fmla="*/ 2523509 w 2523509"/>
              <a:gd name="connsiteY4" fmla="*/ 240238 h 489935"/>
              <a:gd name="connsiteX5" fmla="*/ 2523508 w 2523509"/>
              <a:gd name="connsiteY5" fmla="*/ 240243 h 489935"/>
              <a:gd name="connsiteX6" fmla="*/ 2523508 w 2523509"/>
              <a:gd name="connsiteY6" fmla="*/ 249696 h 489935"/>
              <a:gd name="connsiteX7" fmla="*/ 2523508 w 2523509"/>
              <a:gd name="connsiteY7" fmla="*/ 324846 h 489935"/>
              <a:gd name="connsiteX8" fmla="*/ 2358419 w 2523509"/>
              <a:gd name="connsiteY8" fmla="*/ 489935 h 489935"/>
              <a:gd name="connsiteX9" fmla="*/ 2273812 w 2523509"/>
              <a:gd name="connsiteY9" fmla="*/ 489935 h 489935"/>
              <a:gd name="connsiteX10" fmla="*/ 249699 w 2523509"/>
              <a:gd name="connsiteY10" fmla="*/ 489935 h 489935"/>
              <a:gd name="connsiteX11" fmla="*/ 165089 w 2523509"/>
              <a:gd name="connsiteY11" fmla="*/ 489935 h 489935"/>
              <a:gd name="connsiteX12" fmla="*/ 0 w 2523509"/>
              <a:gd name="connsiteY12" fmla="*/ 324846 h 489935"/>
              <a:gd name="connsiteX13" fmla="*/ 0 w 2523509"/>
              <a:gd name="connsiteY13" fmla="*/ 193313 h 489935"/>
              <a:gd name="connsiteX14" fmla="*/ 1 w 2523509"/>
              <a:gd name="connsiteY14" fmla="*/ 193308 h 4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3509" h="489935">
                <a:moveTo>
                  <a:pt x="1" y="0"/>
                </a:moveTo>
                <a:lnTo>
                  <a:pt x="2523508" y="0"/>
                </a:lnTo>
                <a:lnTo>
                  <a:pt x="2523508" y="193313"/>
                </a:lnTo>
                <a:lnTo>
                  <a:pt x="2523508" y="240238"/>
                </a:lnTo>
                <a:lnTo>
                  <a:pt x="2523509" y="240238"/>
                </a:lnTo>
                <a:lnTo>
                  <a:pt x="2523508" y="240243"/>
                </a:lnTo>
                <a:lnTo>
                  <a:pt x="2523508" y="249696"/>
                </a:lnTo>
                <a:lnTo>
                  <a:pt x="2523508" y="324846"/>
                </a:lnTo>
                <a:cubicBezTo>
                  <a:pt x="2523508" y="416022"/>
                  <a:pt x="2449595" y="489935"/>
                  <a:pt x="2358419" y="489935"/>
                </a:cubicBezTo>
                <a:lnTo>
                  <a:pt x="2273812" y="489935"/>
                </a:lnTo>
                <a:lnTo>
                  <a:pt x="249699" y="489935"/>
                </a:lnTo>
                <a:lnTo>
                  <a:pt x="165089" y="489935"/>
                </a:lnTo>
                <a:cubicBezTo>
                  <a:pt x="73913" y="489935"/>
                  <a:pt x="0" y="416022"/>
                  <a:pt x="0" y="324846"/>
                </a:cubicBezTo>
                <a:lnTo>
                  <a:pt x="0" y="193313"/>
                </a:lnTo>
                <a:lnTo>
                  <a:pt x="1" y="193308"/>
                </a:lnTo>
                <a:close/>
              </a:path>
            </a:pathLst>
          </a:custGeom>
          <a:gradFill flip="none" rotWithShape="1">
            <a:gsLst>
              <a:gs pos="0">
                <a:schemeClr val="accent1">
                  <a:lumMod val="40000"/>
                  <a:lumOff val="60000"/>
                </a:schemeClr>
              </a:gs>
              <a:gs pos="69000">
                <a:schemeClr val="accent1"/>
              </a:gs>
              <a:gs pos="100000">
                <a:schemeClr val="accent1"/>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spcBef>
                <a:spcPct val="0"/>
              </a:spcBef>
              <a:spcAft>
                <a:spcPct val="0"/>
              </a:spcAft>
            </a:pPr>
            <a:r>
              <a:rPr lang="zh-CN" altLang="en-US" b="1" dirty="0">
                <a:solidFill>
                  <a:schemeClr val="lt1">
                    <a:lumMod val="100000"/>
                  </a:schemeClr>
                </a:solidFill>
                <a:uFillTx/>
                <a:cs typeface="+mn-ea"/>
                <a:sym typeface="+mn-lt"/>
              </a:rPr>
              <a:t>目录内同类产品情况</a:t>
            </a:r>
          </a:p>
        </p:txBody>
      </p:sp>
      <p:sp>
        <p:nvSpPr>
          <p:cNvPr id="7" name="等腰三角形 6"/>
          <p:cNvSpPr/>
          <p:nvPr>
            <p:custDataLst>
              <p:tags r:id="rId8"/>
            </p:custDataLst>
          </p:nvPr>
        </p:nvSpPr>
        <p:spPr>
          <a:xfrm>
            <a:off x="1224915" y="3217315"/>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等腰三角形 7"/>
          <p:cNvSpPr/>
          <p:nvPr>
            <p:custDataLst>
              <p:tags r:id="rId9"/>
            </p:custDataLst>
          </p:nvPr>
        </p:nvSpPr>
        <p:spPr>
          <a:xfrm flipH="1">
            <a:off x="5248275" y="3217315"/>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951502" y="4386849"/>
            <a:ext cx="4718685" cy="787075"/>
          </a:xfrm>
          <a:prstGeom prst="rect">
            <a:avLst/>
          </a:prstGeom>
          <a:solidFill>
            <a:schemeClr val="bg2">
              <a:lumMod val="90000"/>
            </a:schemeClr>
          </a:solidFill>
        </p:spPr>
        <p:txBody>
          <a:bodyPr wrap="square" rtlCol="0" anchor="t">
            <a:spAutoFit/>
          </a:bodyPr>
          <a:lstStyle/>
          <a:p>
            <a:pPr lvl="0" indent="0" algn="ctr">
              <a:lnSpc>
                <a:spcPct val="150000"/>
              </a:lnSpc>
              <a:buFont typeface="+mj-lt"/>
              <a:buNone/>
            </a:pPr>
            <a:r>
              <a:rPr lang="zh-CN" altLang="en-US" sz="1600" dirty="0">
                <a:cs typeface="+mn-ea"/>
                <a:sym typeface="+mn-lt"/>
              </a:rPr>
              <a:t>无明确儿童用法用量及适宜规格</a:t>
            </a:r>
          </a:p>
          <a:p>
            <a:pPr lvl="0" indent="0" algn="ctr">
              <a:lnSpc>
                <a:spcPct val="150000"/>
              </a:lnSpc>
              <a:buFont typeface="+mj-lt"/>
              <a:buNone/>
            </a:pPr>
            <a:r>
              <a:rPr lang="zh-CN" altLang="en-US" sz="1600" dirty="0">
                <a:cs typeface="+mn-ea"/>
                <a:sym typeface="+mn-lt"/>
              </a:rPr>
              <a:t>剂量不精准、灵活，容易造成浪费；</a:t>
            </a:r>
          </a:p>
        </p:txBody>
      </p:sp>
      <p:sp>
        <p:nvSpPr>
          <p:cNvPr id="11" name="文本框 10"/>
          <p:cNvSpPr txBox="1"/>
          <p:nvPr/>
        </p:nvSpPr>
        <p:spPr>
          <a:xfrm>
            <a:off x="936081" y="5270134"/>
            <a:ext cx="4718685" cy="787075"/>
          </a:xfrm>
          <a:prstGeom prst="rect">
            <a:avLst/>
          </a:prstGeom>
          <a:solidFill>
            <a:schemeClr val="bg2">
              <a:lumMod val="90000"/>
            </a:schemeClr>
          </a:solidFill>
        </p:spPr>
        <p:txBody>
          <a:bodyPr wrap="square" rtlCol="0" anchor="t">
            <a:spAutoFit/>
          </a:bodyPr>
          <a:lstStyle/>
          <a:p>
            <a:pPr lvl="0" indent="0" algn="ctr">
              <a:lnSpc>
                <a:spcPct val="150000"/>
              </a:lnSpc>
              <a:buFont typeface="+mj-lt"/>
              <a:buNone/>
            </a:pPr>
            <a:r>
              <a:rPr lang="zh-CN" altLang="en-US" sz="1600" dirty="0">
                <a:cs typeface="+mn-ea"/>
                <a:sym typeface="+mn-lt"/>
              </a:rPr>
              <a:t>乳酸代谢依赖肝脏，增加肝脏负担</a:t>
            </a:r>
          </a:p>
          <a:p>
            <a:pPr lvl="0" indent="0" algn="ctr">
              <a:lnSpc>
                <a:spcPct val="150000"/>
              </a:lnSpc>
              <a:buFont typeface="+mj-lt"/>
              <a:buNone/>
            </a:pPr>
            <a:r>
              <a:rPr lang="zh-CN" altLang="en-US" sz="1600" dirty="0">
                <a:cs typeface="+mn-ea"/>
                <a:sym typeface="+mn-lt"/>
              </a:rPr>
              <a:t>儿童及肝功能不全患者不宜使用</a:t>
            </a:r>
          </a:p>
        </p:txBody>
      </p:sp>
      <p:sp>
        <p:nvSpPr>
          <p:cNvPr id="20" name="文本框 19"/>
          <p:cNvSpPr txBox="1"/>
          <p:nvPr/>
        </p:nvSpPr>
        <p:spPr>
          <a:xfrm>
            <a:off x="1329055" y="3881026"/>
            <a:ext cx="3983355" cy="368300"/>
          </a:xfrm>
          <a:prstGeom prst="rect">
            <a:avLst/>
          </a:prstGeom>
          <a:noFill/>
        </p:spPr>
        <p:txBody>
          <a:bodyPr wrap="square" rtlCol="0">
            <a:spAutoFit/>
          </a:bodyPr>
          <a:lstStyle/>
          <a:p>
            <a:pPr algn="ctr"/>
            <a:r>
              <a:rPr lang="zh-CN" altLang="en-US" b="1" dirty="0">
                <a:solidFill>
                  <a:schemeClr val="accent1"/>
                </a:solidFill>
                <a:cs typeface="+mn-ea"/>
                <a:sym typeface="+mn-lt"/>
              </a:rPr>
              <a:t>复方乳酸钠葡萄糖注射液</a:t>
            </a:r>
          </a:p>
        </p:txBody>
      </p:sp>
      <p:sp>
        <p:nvSpPr>
          <p:cNvPr id="25" name="文本框 24"/>
          <p:cNvSpPr txBox="1"/>
          <p:nvPr/>
        </p:nvSpPr>
        <p:spPr>
          <a:xfrm>
            <a:off x="805541" y="6634840"/>
            <a:ext cx="6096000" cy="184666"/>
          </a:xfrm>
          <a:prstGeom prst="rect">
            <a:avLst/>
          </a:prstGeom>
          <a:noFill/>
        </p:spPr>
        <p:txBody>
          <a:bodyPr wrap="square">
            <a:spAutoFit/>
          </a:bodyPr>
          <a:lstStyle/>
          <a:p>
            <a:pPr marL="171450" indent="-171450">
              <a:buFont typeface="Arial" panose="020B0604020202020204" pitchFamily="34" charset="0"/>
              <a:buChar char="•"/>
            </a:pPr>
            <a:r>
              <a:rPr lang="en-US" altLang="zh-CN" sz="600" kern="100" dirty="0">
                <a:cs typeface="+mn-ea"/>
                <a:sym typeface="+mn-lt"/>
              </a:rPr>
              <a:t>《</a:t>
            </a:r>
            <a:r>
              <a:rPr lang="zh-CN" altLang="en-US" sz="600" kern="100" dirty="0">
                <a:cs typeface="+mn-ea"/>
                <a:sym typeface="+mn-lt"/>
              </a:rPr>
              <a:t>国家卫生健康委办公厅关于进一步加强儿童临床用药管理工作的通知</a:t>
            </a:r>
            <a:r>
              <a:rPr lang="en-US" altLang="zh-CN" sz="600" kern="100" dirty="0">
                <a:cs typeface="+mn-ea"/>
                <a:sym typeface="+mn-lt"/>
              </a:rPr>
              <a:t>》</a:t>
            </a:r>
            <a:endParaRPr lang="zh-CN" altLang="en-US" sz="600" dirty="0">
              <a:cs typeface="+mn-ea"/>
              <a:sym typeface="+mn-lt"/>
            </a:endParaRPr>
          </a:p>
        </p:txBody>
      </p:sp>
      <p:sp>
        <p:nvSpPr>
          <p:cNvPr id="3" name="椭圆 2"/>
          <p:cNvSpPr/>
          <p:nvPr/>
        </p:nvSpPr>
        <p:spPr>
          <a:xfrm>
            <a:off x="698500" y="4533900"/>
            <a:ext cx="539750" cy="539750"/>
          </a:xfrm>
          <a:prstGeom prst="ellipse">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1</a:t>
            </a:r>
            <a:endParaRPr lang="zh-CN" altLang="en-US" sz="2400" b="1" dirty="0"/>
          </a:p>
        </p:txBody>
      </p:sp>
      <p:sp>
        <p:nvSpPr>
          <p:cNvPr id="12" name="椭圆 11"/>
          <p:cNvSpPr/>
          <p:nvPr/>
        </p:nvSpPr>
        <p:spPr>
          <a:xfrm>
            <a:off x="673100" y="5410200"/>
            <a:ext cx="539750" cy="539750"/>
          </a:xfrm>
          <a:prstGeom prst="ellipse">
            <a:avLst/>
          </a:prstGeom>
          <a:solidFill>
            <a:schemeClr val="bg2">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2</a:t>
            </a:r>
            <a:endParaRPr lang="zh-CN" altLang="en-US" sz="2400" b="1" dirty="0"/>
          </a:p>
        </p:txBody>
      </p:sp>
      <p:sp>
        <p:nvSpPr>
          <p:cNvPr id="14" name="椭圆 13"/>
          <p:cNvSpPr/>
          <p:nvPr/>
        </p:nvSpPr>
        <p:spPr>
          <a:xfrm>
            <a:off x="6286500" y="4521200"/>
            <a:ext cx="539750" cy="539750"/>
          </a:xfrm>
          <a:prstGeom prst="ellipse">
            <a:avLst/>
          </a:prstGeom>
          <a:solidFill>
            <a:schemeClr val="accent1"/>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1</a:t>
            </a:r>
            <a:endParaRPr lang="zh-CN" altLang="en-US" sz="2400" b="1" dirty="0"/>
          </a:p>
        </p:txBody>
      </p:sp>
      <p:sp>
        <p:nvSpPr>
          <p:cNvPr id="15" name="椭圆 14"/>
          <p:cNvSpPr/>
          <p:nvPr/>
        </p:nvSpPr>
        <p:spPr>
          <a:xfrm>
            <a:off x="6299200" y="5397500"/>
            <a:ext cx="539750" cy="539750"/>
          </a:xfrm>
          <a:prstGeom prst="ellipse">
            <a:avLst/>
          </a:prstGeom>
          <a:solidFill>
            <a:schemeClr val="accent1"/>
          </a:solidFill>
        </p:spPr>
        <p:style>
          <a:lnRef idx="0">
            <a:schemeClr val="dk1"/>
          </a:lnRef>
          <a:fillRef idx="3">
            <a:schemeClr val="dk1"/>
          </a:fillRef>
          <a:effectRef idx="3">
            <a:schemeClr val="dk1"/>
          </a:effectRef>
          <a:fontRef idx="minor">
            <a:schemeClr val="lt1"/>
          </a:fontRef>
        </p:style>
        <p:txBody>
          <a:bodyPr rtlCol="0" anchor="ctr"/>
          <a:lstStyle/>
          <a:p>
            <a:pPr algn="ctr"/>
            <a:r>
              <a:rPr lang="en-US" altLang="zh-CN" sz="2400" b="1" dirty="0"/>
              <a:t>2</a:t>
            </a:r>
            <a:endParaRPr lang="zh-CN" altLang="en-US" sz="2400" b="1" dirty="0"/>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3&quot;:[20482064],&quot;70&quot;:[3322419,3322129,3325320,3318295,3314490,3318489]}"/>
  <p:tag name="COMMONDATA" val="eyJjb3VudCI6MzMsImhkaWQiOiI3ODRjMWMzZTMzY2NkNDJjOGVmODA0NmE0ZDBhNGU2ZSIsInVzZXJDb3VudCI6Mn0="/>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22.xml><?xml version="1.0" encoding="utf-8"?>
<p:tagLst xmlns:a="http://schemas.openxmlformats.org/drawingml/2006/main" xmlns:r="http://schemas.openxmlformats.org/officeDocument/2006/relationships" xmlns:p="http://schemas.openxmlformats.org/presentationml/2006/main">
  <p:tag name="RESOURCE_RECORD_KEY" val="{&quot;70&quot;:[3322419]}"/>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7_1*l_h_i*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3247_1*l_h_i*1_2_3"/>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7_1*l_h_i*1_1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3247_1*l_h_i*1_1_3"/>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47_1*l_h_i*1_2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VALUE" val="72*7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7_1*l_h_x*1_2_1"/>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47_1*l_h_i*1_1_2"/>
  <p:tag name="KSO_WM_TEMPLATE_CATEGORY" val="diagram"/>
  <p:tag name="KSO_WM_TEMPLATE_INDEX" val="20233247"/>
  <p:tag name="KSO_WM_UNIT_LAYERLEVEL" val="1_1_1"/>
  <p:tag name="KSO_WM_TAG_VERSION" val="3.0"/>
  <p:tag name="KSO_WM_DIAGRAM_MAX_ITEMCNT" val="4"/>
  <p:tag name="KSO_WM_DIAGRAM_MIN_ITEMCNT" val="2"/>
  <p:tag name="KSO_WM_DIAGRAM_VIRTUALLY_FRAME" val="{&quot;height&quot;:405.97496062992127,&quot;left&quot;:51.72503937007873,&quot;top&quot;:98.52503937007872,&quot;width&quot;:886.224960629921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7_1*l_h_f*1_1_1"/>
  <p:tag name="KSO_WM_TEMPLATE_CATEGORY" val="diagram"/>
  <p:tag name="KSO_WM_TEMPLATE_INDEX" val="20233247"/>
  <p:tag name="KSO_WM_UNIT_LAYERLEVEL" val="1_1_1"/>
  <p:tag name="KSO_WM_TAG_VERSION" val="3.0"/>
  <p:tag name="KSO_WM_UNIT_VALUE" val="153"/>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DIAGRAM_VIRTUALLY_FRAME" val="{&quot;height&quot;:405.97496062992127,&quot;left&quot;:51.72503937007873,&quot;top&quot;:98.52503937007872,&quot;width&quot;:886.2249606299213}"/>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7_1*l_h_f*1_2_1"/>
  <p:tag name="KSO_WM_TEMPLATE_CATEGORY" val="diagram"/>
  <p:tag name="KSO_WM_TEMPLATE_INDEX" val="20233247"/>
  <p:tag name="KSO_WM_UNIT_LAYERLEVEL" val="1_1_1"/>
  <p:tag name="KSO_WM_TAG_VERSION" val="3.0"/>
  <p:tag name="KSO_WM_DIAGRAM_MAX_ITEMCNT" val="4"/>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53"/>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
  <p:tag name="KSO_WM_DIAGRAM_USE_COLOR_VALUE" val="{&quot;color_scheme&quot;:1,&quot;color_type&quot;:1,&quot;theme_color_indexes&quot;:[]}"/>
</p:tagLst>
</file>

<file path=ppt/tags/tag32.xml><?xml version="1.0" encoding="utf-8"?>
<p:tagLst xmlns:a="http://schemas.openxmlformats.org/drawingml/2006/main" xmlns:r="http://schemas.openxmlformats.org/officeDocument/2006/relationships" xmlns:p="http://schemas.openxmlformats.org/presentationml/2006/main">
  <p:tag name="TABLE_ENDDRAG_ORIGIN_RECT" val="352*75"/>
  <p:tag name="TABLE_ENDDRAG_RECT" val="67*369*352*75"/>
</p:tagLst>
</file>

<file path=ppt/tags/tag33.xml><?xml version="1.0" encoding="utf-8"?>
<p:tagLst xmlns:a="http://schemas.openxmlformats.org/drawingml/2006/main" xmlns:r="http://schemas.openxmlformats.org/officeDocument/2006/relationships" xmlns:p="http://schemas.openxmlformats.org/presentationml/2006/main">
  <p:tag name="RESOURCE_RECORD_KEY" val="{&quot;70&quot;:[3314490]}"/>
</p:tagLst>
</file>

<file path=ppt/tags/tag34.xml><?xml version="1.0" encoding="utf-8"?>
<p:tagLst xmlns:a="http://schemas.openxmlformats.org/drawingml/2006/main" xmlns:r="http://schemas.openxmlformats.org/officeDocument/2006/relationships" xmlns:p="http://schemas.openxmlformats.org/presentationml/2006/main">
  <p:tag name="TABLE_ENDDRAG_ORIGIN_RECT" val="857*161"/>
  <p:tag name="TABLE_ENDDRAG_RECT" val="54*323*857*16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98_2*l_h_i*1_2_1"/>
  <p:tag name="KSO_WM_TEMPLATE_CATEGORY" val="diagram"/>
  <p:tag name="KSO_WM_TEMPLATE_INDEX" val="20231098"/>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01.7500061035156,&quot;left&quot;:76,&quot;top&quot;:100.35,&quot;width&quot;:869.5}"/>
  <p:tag name="KSO_WM_DIAGRAM_COLOR_MATCH_VALUE" val="{&quot;shape&quot;:{&quot;fill&quot;:{&quot;type&quot;:0},&quot;glow&quot;:{&quot;colorType&quot;:0},&quot;line&quot;:{&quot;gradient&quot;:[{&quot;brightness&quot;:0,&quot;colorType&quot;:1,&quot;foreColorIndex&quot;:5,&quot;pos&quot;:0.10000000149011612,&quot;transparency&quot;:1},{&quot;brightness&quot;:0,&quot;colorType&quot;:1,&quot;foreColorIndex&quot;:5,&quot;pos&quot;:0.5,&quot;transparency&quot;:0.5},{&quot;brightness&quot;:0,&quot;colorType&quot;:1,&quot;foreColorIndex&quot;:5,&quot;pos&quot;:0.899999976158142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36.xml><?xml version="1.0" encoding="utf-8"?>
<p:tagLst xmlns:a="http://schemas.openxmlformats.org/drawingml/2006/main" xmlns:r="http://schemas.openxmlformats.org/officeDocument/2006/relationships" xmlns:p="http://schemas.openxmlformats.org/presentationml/2006/main">
  <p:tag name="RESOURCE_RECORD_KEY" val="{&quot;70&quot;:[3322129]}"/>
</p:tagLst>
</file>

<file path=ppt/tags/tag3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3161_1*n_h_h_f*1_2_2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277.116062992126,&quot;left&quot;:63.1,&quot;top&quot;:215.45,&quot;width&quot;:834.9266141732284}"/>
  <p:tag name="KSO_WM_DIAGRAM_COLOR_MATCH_VALUE" val="{&quot;shape&quot;:{&quot;fill&quot;:{&quot;gradient&quot;:[{&quot;brightness&quot;:0.4000000059604645,&quot;colorType&quot;:1,&quot;foreColorIndex&quot;:5,&quot;pos&quot;:0.699999988079071,&quot;transparency&quot;:1},{&quot;brightness&quot;:0.4000000059604645,&quot;colorType&quot;:1,&quot;foreColorIndex&quot;:5,&quot;pos&quot;:0,&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3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22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3161_1*n_h_h_f*1_2_1_1"/>
  <p:tag name="KSO_WM_TEMPLATE_CATEGORY" val="diagram"/>
  <p:tag name="KSO_WM_TEMPLATE_INDEX" val="20233161"/>
  <p:tag name="KSO_WM_UNIT_LAYERLEVEL" val="1_1_1_1"/>
  <p:tag name="KSO_WM_TAG_VERSION" val="3.0"/>
  <p:tag name="KSO_WM_BEAUTIFY_FLAG" val="#wm#"/>
  <p:tag name="KSO_WM_DIAGRAM_MAX_ITEMCNT" val="2"/>
  <p:tag name="KSO_WM_DIAGRAM_MIN_ITEMCNT" val="2"/>
  <p:tag name="KSO_WM_DIAGRAM_VIRTUALLY_FRAME" val="{&quot;height&quot;:277.116062992126,&quot;left&quot;:63.1,&quot;top&quot;:215.45,&quot;width&quot;:834.9266141732284}"/>
  <p:tag name="KSO_WM_DIAGRAM_COLOR_MATCH_VALUE" val="{&quot;shape&quot;:{&quot;fill&quot;:{&quot;gradient&quot;:[{&quot;brightness&quot;:0.4000000059604645,&quot;colorType&quot;:1,&quot;foreColorIndex&quot;:5,&quot;pos&quot;:0.30000001192092896,&quot;transparency&quot;:1},{&quot;brightness&quot;:0.4000000059604645,&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3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50"/>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3161_1*n_h_a*1_1_1"/>
  <p:tag name="KSO_WM_TEMPLATE_CATEGORY" val="diagram"/>
  <p:tag name="KSO_WM_TEMPLATE_INDEX" val="20233161"/>
  <p:tag name="KSO_WM_UNIT_LAYERLEVEL" val="1_1_1"/>
  <p:tag name="KSO_WM_TAG_VERSION" val="3.0"/>
  <p:tag name="KSO_WM_BEAUTIFY_FLAG" val="#wm#"/>
  <p:tag name="KSO_WM_DIAGRAM_MAX_ITEMCNT" val="2"/>
  <p:tag name="KSO_WM_DIAGRAM_MIN_ITEMCNT" val="2"/>
  <p:tag name="KSO_WM_DIAGRAM_VIRTUALLY_FRAME" val="{&quot;height&quot;:277.116062992126,&quot;left&quot;:63.1,&quot;top&quot;:215.45,&quot;width&quot;:834.926614173228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标题"/>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40.xml><?xml version="1.0" encoding="utf-8"?>
<p:tagLst xmlns:a="http://schemas.openxmlformats.org/drawingml/2006/main" xmlns:r="http://schemas.openxmlformats.org/officeDocument/2006/relationships" xmlns:p="http://schemas.openxmlformats.org/presentationml/2006/main">
  <p:tag name="RESOURCE_RECORD_KEY" val="{&quot;70&quot;:[3322129,3325320]}"/>
</p:tagLst>
</file>

<file path=ppt/tags/tag4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724_2*l_h_f*1_1_1"/>
  <p:tag name="KSO_WM_TEMPLATE_CATEGORY" val="diagram"/>
  <p:tag name="KSO_WM_TEMPLATE_INDEX" val="20234724"/>
  <p:tag name="KSO_WM_UNIT_LAYERLEVEL" val="1_1_1"/>
  <p:tag name="KSO_WM_TAG_VERSION" val="3.0"/>
  <p:tag name="KSO_WM_UNIT_TEXT_FILL_FORE_SCHEMECOLOR_INDEX_BRIGHTNESS" val="0.15"/>
  <p:tag name="KSO_WM_DIAGRAM_GROUP_CODE" val="l1-1"/>
  <p:tag name="KSO_WM_DIAGRAM_MAX_ITEMCNT" val="3"/>
  <p:tag name="KSO_WM_DIAGRAM_MIN_ITEMCNT" val="1"/>
  <p:tag name="KSO_WM_DIAGRAM_VIRTUALLY_FRAME" val="{&quot;height&quot;:369.97496062992127,&quot;left&quot;:496.5750393700788,&quot;top&quot;:104.42503937007874,&quot;width&quot;:454.18748031496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输入你的项正文，文字是您思想的提炼，请尽量言简意赅的阐述观点，单击此处输入你的项正文，请尽量言简意赅的阐述观点。单击此处输入你的项正文，文字是您思想的提炼。"/>
  <p:tag name="KSO_WM_DIAGRAM_USE_COLOR_VALUE" val="{&quot;color_scheme&quot;:1,&quot;color_type&quot;:1,&quot;theme_color_indexes&quot;:[]}"/>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724_2*l_h_a*1_1_1"/>
  <p:tag name="KSO_WM_TEMPLATE_CATEGORY" val="diagram"/>
  <p:tag name="KSO_WM_TEMPLATE_INDEX" val="20234724"/>
  <p:tag name="KSO_WM_UNIT_LAYERLEVEL" val="1_1_1"/>
  <p:tag name="KSO_WM_TAG_VERSION" val="3.0"/>
  <p:tag name="KSO_WM_UNIT_TEXT_FILL_FORE_SCHEMECOLOR_INDEX_BRIGHTNESS" val="0.15"/>
  <p:tag name="KSO_WM_DIAGRAM_GROUP_CODE" val="l1-1"/>
  <p:tag name="KSO_WM_DIAGRAM_MAX_ITEMCNT" val="3"/>
  <p:tag name="KSO_WM_DIAGRAM_MIN_ITEMCNT" val="1"/>
  <p:tag name="KSO_WM_DIAGRAM_VIRTUALLY_FRAME" val="{&quot;height&quot;:369.97496062992127,&quot;left&quot;:496.5750393700788,&quot;top&quot;:104.42503937007874,&quot;width&quot;:454.18748031496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添加项标题"/>
  <p:tag name="KSO_WM_DIAGRAM_USE_COLOR_VALUE" val="{&quot;color_scheme&quot;:1,&quot;color_type&quot;:1,&quot;theme_color_indexes&quot;:[]}"/>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24_2*l_h_i*1_1_1"/>
  <p:tag name="KSO_WM_TEMPLATE_CATEGORY" val="diagram"/>
  <p:tag name="KSO_WM_TEMPLATE_INDEX" val="20234724"/>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3"/>
  <p:tag name="KSO_WM_DIAGRAM_MIN_ITEMCNT" val="1"/>
  <p:tag name="KSO_WM_DIAGRAM_VIRTUALLY_FRAME" val="{&quot;height&quot;:369.97496062992127,&quot;left&quot;:496.5750393700788,&quot;top&quot;:104.42503937007874,&quot;width&quot;:454.1874803149605}"/>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4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724_2*l_h_f*1_2_1"/>
  <p:tag name="KSO_WM_TEMPLATE_CATEGORY" val="diagram"/>
  <p:tag name="KSO_WM_TEMPLATE_INDEX" val="20234724"/>
  <p:tag name="KSO_WM_UNIT_LAYERLEVEL" val="1_1_1"/>
  <p:tag name="KSO_WM_TAG_VERSION" val="3.0"/>
  <p:tag name="KSO_WM_UNIT_TEXT_FILL_FORE_SCHEMECOLOR_INDEX_BRIGHTNESS" val="0.15"/>
  <p:tag name="KSO_WM_DIAGRAM_GROUP_CODE" val="l1-1"/>
  <p:tag name="KSO_WM_DIAGRAM_MAX_ITEMCNT" val="3"/>
  <p:tag name="KSO_WM_DIAGRAM_MIN_ITEMCNT" val="1"/>
  <p:tag name="KSO_WM_DIAGRAM_VIRTUALLY_FRAME" val="{&quot;height&quot;:369.97496062992127,&quot;left&quot;:496.5750393700788,&quot;top&quot;:104.42503937007874,&quot;width&quot;:454.18748031496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输入你的项正文，文字是您思想的提炼，请尽量言简意赅的阐述观点，单击此处输入你的项正文，请尽量言简意赅的阐述观点。单击此处输入你的项正文，文字是您思想的提炼。"/>
  <p:tag name="KSO_WM_DIAGRAM_USE_COLOR_VALUE" val="{&quot;color_scheme&quot;:1,&quot;color_type&quot;:1,&quot;theme_color_indexes&quot;:[]}"/>
</p:tagLst>
</file>

<file path=ppt/tags/tag4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724_2*l_h_a*1_2_1"/>
  <p:tag name="KSO_WM_TEMPLATE_CATEGORY" val="diagram"/>
  <p:tag name="KSO_WM_TEMPLATE_INDEX" val="20234724"/>
  <p:tag name="KSO_WM_UNIT_LAYERLEVEL" val="1_1_1"/>
  <p:tag name="KSO_WM_TAG_VERSION" val="3.0"/>
  <p:tag name="KSO_WM_UNIT_TEXT_FILL_FORE_SCHEMECOLOR_INDEX_BRIGHTNESS" val="0.15"/>
  <p:tag name="KSO_WM_DIAGRAM_GROUP_CODE" val="l1-1"/>
  <p:tag name="KSO_WM_DIAGRAM_MAX_ITEMCNT" val="3"/>
  <p:tag name="KSO_WM_DIAGRAM_MIN_ITEMCNT" val="1"/>
  <p:tag name="KSO_WM_DIAGRAM_VIRTUALLY_FRAME" val="{&quot;height&quot;:369.97496062992127,&quot;left&quot;:496.5750393700788,&quot;top&quot;:104.42503937007874,&quot;width&quot;:454.18748031496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UNIT_PRESET_TEXT" val="单击此处添加项标题"/>
  <p:tag name="KSO_WM_DIAGRAM_USE_COLOR_VALUE" val="{&quot;color_scheme&quot;:1,&quot;color_type&quot;:1,&quot;theme_color_indexes&quot;:[]}"/>
</p:tagLst>
</file>

<file path=ppt/tags/tag46.xml><?xml version="1.0" encoding="utf-8"?>
<p:tagLst xmlns:a="http://schemas.openxmlformats.org/drawingml/2006/main" xmlns:r="http://schemas.openxmlformats.org/officeDocument/2006/relationships" xmlns:p="http://schemas.openxmlformats.org/presentationml/2006/main">
  <p:tag name="RESOURCE_RECORD_KEY" val="{&quot;70&quot;:[3322129,3325320]}"/>
</p:tagLst>
</file>

<file path=ppt/tags/tag47.xml><?xml version="1.0" encoding="utf-8"?>
<p:tagLst xmlns:a="http://schemas.openxmlformats.org/drawingml/2006/main" xmlns:r="http://schemas.openxmlformats.org/officeDocument/2006/relationships" xmlns:p="http://schemas.openxmlformats.org/presentationml/2006/main">
  <p:tag name="TABLE_ENDDRAG_ORIGIN_RECT" val="859*299"/>
  <p:tag name="TABLE_ENDDRAG_RECT" val="54*140*859*299"/>
</p:tagLst>
</file>

<file path=ppt/tags/tag48.xml><?xml version="1.0" encoding="utf-8"?>
<p:tagLst xmlns:a="http://schemas.openxmlformats.org/drawingml/2006/main" xmlns:r="http://schemas.openxmlformats.org/officeDocument/2006/relationships" xmlns:p="http://schemas.openxmlformats.org/presentationml/2006/main">
  <p:tag name="RESOURCE_RECORD_KEY" val="{&quot;70&quot;:[3322129,3325320,3318295,3318489]}"/>
</p:tagLst>
</file>

<file path=ppt/tags/tag4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459_2*m_h_i*1_3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5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1459_2*m_h_i*1_1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1459_2*m_h_i*1_1_2"/>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5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1459_2*m_h_i*1_1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5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31459_2*m_h_i*1_1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459_2*m_h_f*1_1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5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459_2*m_h_a*1_1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1459_2*m_i*1_1"/>
  <p:tag name="KSO_WM_TEMPLATE_CATEGORY" val="diagram"/>
  <p:tag name="KSO_WM_TEMPLATE_INDEX" val="20231459"/>
  <p:tag name="KSO_WM_UNIT_LAYERLEVEL" val="1_1"/>
  <p:tag name="KSO_WM_TAG_VERSION" val="3.0"/>
  <p:tag name="KSO_WM_BEAUTIFY_FLAG" val="#wm#"/>
  <p:tag name="KSO_WM_DIAGRAM_VERSION" val="3"/>
  <p:tag name="KSO_WM_DIAGRAM_COLOR_TRICK" val="1"/>
  <p:tag name="KSO_WM_DIAGRAM_COLOR_TEXT_CAN_REMOVE" val="n"/>
  <p:tag name="KSO_WM_DIAGRAM_GROUP_CODE" val="m1-1"/>
  <p:tag name="KSO_WM_UNIT_TYPE" val="m_i"/>
  <p:tag name="KSO_WM_UNIT_INDEX" val="1_1"/>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5400000214576721,&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5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31459_2*m_h_i*1_3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1459_2*m_h_i*1_3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5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459_2*m_h_i*1_3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6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1459_2*m_h_i*1_3_2"/>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459_2*m_h_f*1_3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6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459_2*m_h_a*1_3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6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31459_2*m_h_i*1_2_4"/>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4.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1459_2*m_h_i*1_2_1"/>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
</p:tagLst>
</file>

<file path=ppt/tags/tag6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1459_2*m_h_i*1_2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459_2*m_h_f*1_2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您的项正文，文字是您思想的提炼，请尽量言简意赅的阐述您正文内容的观点"/>
  <p:tag name="KSO_WM_DIAGRAM_USE_COLOR_VALUE" val="{&quot;color_scheme&quot;:1,&quot;color_type&quot;:1,&quot;theme_color_indexes&quot;:[]}"/>
</p:tagLst>
</file>

<file path=ppt/tags/tag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459_2*m_h_a*1_2_1"/>
  <p:tag name="KSO_WM_TEMPLATE_CATEGORY" val="diagram"/>
  <p:tag name="KSO_WM_TEMPLATE_INDEX" val="20231459"/>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项标题"/>
  <p:tag name="KSO_WM_DIAGRAM_USE_COLOR_VALUE" val="{&quot;color_scheme&quot;:1,&quot;color_type&quot;:1,&quot;theme_color_indexes&quot;:[]}"/>
</p:tagLst>
</file>

<file path=ppt/tags/tag6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459_2*m_h_i*1_3_3"/>
  <p:tag name="KSO_WM_TEMPLATE_CATEGORY" val="diagram"/>
  <p:tag name="KSO_WM_TEMPLATE_INDEX" val="20231459"/>
  <p:tag name="KSO_WM_UNIT_LAYERLEVEL" val="1_1_1"/>
  <p:tag name="KSO_WM_TAG_VERSION" val="3.0"/>
  <p:tag name="KSO_WM_BEAUTIFY_FLAG" val="#wm#"/>
  <p:tag name="KSO_WM_DIAGRAM_MAX_ITEMCNT" val="6"/>
  <p:tag name="KSO_WM_DIAGRAM_MIN_ITEMCNT" val="2"/>
  <p:tag name="KSO_WM_DIAGRAM_VIRTUALLY_FRAME" val="{&quot;height&quot;:380.32496062992135,&quot;left&quot;:54.87503937007874,&quot;top&quot;:79.87503937007874,&quot;width&quot;:850.3937007874016}"/>
  <p:tag name="KSO_WM_DIAGRAM_COLOR_MATCH_VALUE" val="{&quot;shape&quot;:{&quot;fill&quot;:{&quot;solid&quot;:{&quot;brightness&quot;:0,&quot;colorType&quot;:1,&quot;foreColorIndex&quot;:14,&quot;transparency&quot;:1},&quot;type&quot;:1},&quot;glow&quot;:{&quot;colorType&quot;:0},&quot;line&quot;:{&quot;gradient&quot;:[{&quot;brightness&quot;:0,&quot;colorType&quot;:1,&quot;foreColorIndex&quot;:5,&quot;pos&quot;:0,&quot;transparency&quot;:0},{&quot;brightness&quot;:0,&quot;colorType&quot;:1,&quot;foreColorIndex&quot;:5,&quot;pos&quot;:0.800000011920929,&quot;transparency&quot;:1}],&quot;type&quot;:2},&quot;shadow&quot;:{&quot;colorType&quot;:0},&quot;threeD&quot;:{&quot;curvedSurface&quot;:{&quot;brightness&quot;:0,&quot;colorType&quot;:2,&quot;rgb&quot;:&quot;#000000&quot;},&quot;depth&quot;:{&quot;colorType&quot;:0}}},&quot;text&quot;:{&quot;fill&quot;:{&quot;solid&quot;:{&quot;brightness&quot;:0.25,&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9.xml><?xml version="1.0" encoding="utf-8"?>
<p:tagLst xmlns:a="http://schemas.openxmlformats.org/drawingml/2006/main" xmlns:r="http://schemas.openxmlformats.org/officeDocument/2006/relationships" xmlns:p="http://schemas.openxmlformats.org/presentationml/2006/main">
  <p:tag name="RESOURCE_RECORD_KEY" val="{&quot;70&quot;:[3322129,3325320,331829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70.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406.1641360449603,&quot;left&quot;:54.25001220703125,&quot;top&quot;:104.88586395503971,&quot;width&quot;:851.5999755859375}"/>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1*l_h_f*1_2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8,&quot;transparency&quot;:0},&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1*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438_1*l_h_i*1_2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1*l_h_i*1_2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8"/>
  <p:tag name="KSO_WM_UNIT_FILL_FORE_SCHEMECOLOR_INDEX_BRIGHTNESS" val="-0.5"/>
  <p:tag name="KSO_WM_DIAGRAM_USE_COLOR_VALUE" val="{&quot;color_scheme&quot;:1,&quot;color_type&quot;:1,&quot;theme_color_indexes&quot;:[]}"/>
</p:tagLst>
</file>

<file path=ppt/tags/tag74.xml><?xml version="1.0" encoding="utf-8"?>
<p:tagLst xmlns:a="http://schemas.openxmlformats.org/drawingml/2006/main" xmlns:r="http://schemas.openxmlformats.org/officeDocument/2006/relationships"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406.1641360449603,&quot;left&quot;:54.25001220703125,&quot;top&quot;:104.88586395503971,&quot;width&quot;:851.5999755859375}"/>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BEAUTIFY_FLAG" val="#wm#"/>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800000011920929,&quot;colorType&quot;:1,&quot;foreColorIndex&quot;:5,&quot;transparency&quot;:0},&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438_1*l_h_i*1_1_1"/>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BEAUTIFY_FLAG" val="#wm#"/>
  <p:tag name="KSO_WM_DIAGRAM_MAX_ITEMCNT" val="6"/>
  <p:tag name="KSO_WM_DIAGRAM_MIN_ITEMCNT" val="2"/>
  <p:tag name="KSO_WM_DIAGRAM_VIRTUALLY_FRAME" val="{&quot;height&quot;:406.1641360449603,&quot;left&quot;:54.25001220703125,&quot;top&quot;:104.88586395503971,&quot;width&quot;:851.599975585937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
</p:tagLst>
</file>

<file path=ppt/tags/tag78.xml><?xml version="1.0" encoding="utf-8"?>
<p:tagLst xmlns:a="http://schemas.openxmlformats.org/drawingml/2006/main" xmlns:r="http://schemas.openxmlformats.org/officeDocument/2006/relationships" xmlns:p="http://schemas.openxmlformats.org/presentationml/2006/main">
  <p:tag name="RESOURCE_RECORD_KEY" val="{&quot;70&quot;:[3322129,3325320,331829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91.79740157480313,&quot;left&quot;:256.2847244094488,&quot;top&quot;:131.12503937007872,&quot;width&quot;:683.359842519685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205FA2"/>
      </a:accent1>
      <a:accent2>
        <a:srgbClr val="1A8FC8"/>
      </a:accent2>
      <a:accent3>
        <a:srgbClr val="5CC1F4"/>
      </a:accent3>
      <a:accent4>
        <a:srgbClr val="0148A2"/>
      </a:accent4>
      <a:accent5>
        <a:srgbClr val="3F3FFF"/>
      </a:accent5>
      <a:accent6>
        <a:srgbClr val="9B9BFF"/>
      </a:accent6>
      <a:hlink>
        <a:srgbClr val="4472C4"/>
      </a:hlink>
      <a:folHlink>
        <a:srgbClr val="BFBFBF"/>
      </a:folHlink>
    </a:clrScheme>
    <a:fontScheme name="na5ea3p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05FA2"/>
    </a:accent1>
    <a:accent2>
      <a:srgbClr val="1A8FC8"/>
    </a:accent2>
    <a:accent3>
      <a:srgbClr val="5CC1F4"/>
    </a:accent3>
    <a:accent4>
      <a:srgbClr val="0148A2"/>
    </a:accent4>
    <a:accent5>
      <a:srgbClr val="3F3FFF"/>
    </a:accent5>
    <a:accent6>
      <a:srgbClr val="9B9BF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143</TotalTime>
  <Words>2945</Words>
  <Application>Microsoft Office PowerPoint</Application>
  <PresentationFormat>宽屏</PresentationFormat>
  <Paragraphs>219</Paragraphs>
  <Slides>11</Slides>
  <Notes>1</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11</vt:i4>
      </vt:variant>
    </vt:vector>
  </HeadingPairs>
  <TitlesOfParts>
    <vt:vector size="15" baseType="lpstr">
      <vt:lpstr>Arial</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Shinelon</dc:creator>
  <cp:lastModifiedBy>万飞 吴</cp:lastModifiedBy>
  <cp:revision>117</cp:revision>
  <dcterms:created xsi:type="dcterms:W3CDTF">2022-03-26T13:12:00Z</dcterms:created>
  <dcterms:modified xsi:type="dcterms:W3CDTF">2024-07-12T08:38:01Z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KSOTemplateUUID">
    <vt:lpwstr>v1.0_mb_AwwCAFFOK7HrJyGnyPdIog==</vt:lpwstr>
  </property>
  <property fmtid="{D5CDD505-2E9C-101B-9397-08002B2CF9AE}" pid="4" name="ICV">
    <vt:lpwstr>DDA67ABAC8EC444B98DD4A01F80CEC87_13</vt:lpwstr>
  </property>
</Properties>
</file>