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JPG" ContentType="image/.jpg"/>
  <Default Extension="png" ContentType="image/png"/>
  <Default Extension="emf" ContentType="image/x-em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 showSpecialPlsOnTitleSld="0" removePersonalInfoOnSave="1">
  <p:sldMasterIdLst>
    <p:sldMasterId id="2147483648" r:id="rId1"/>
    <p:sldMasterId id="2147483654" r:id="rId3"/>
  </p:sldMasterIdLst>
  <p:notesMasterIdLst>
    <p:notesMasterId r:id="rId5"/>
  </p:notesMasterIdLst>
  <p:handoutMasterIdLst>
    <p:handoutMasterId r:id="rId15"/>
  </p:handoutMasterIdLst>
  <p:sldIdLst>
    <p:sldId id="933" r:id="rId4"/>
    <p:sldId id="979" r:id="rId6"/>
    <p:sldId id="934" r:id="rId7"/>
    <p:sldId id="990" r:id="rId8"/>
    <p:sldId id="967" r:id="rId9"/>
    <p:sldId id="981" r:id="rId10"/>
    <p:sldId id="980" r:id="rId11"/>
    <p:sldId id="969" r:id="rId12"/>
    <p:sldId id="972" r:id="rId13"/>
    <p:sldId id="953" r:id="rId14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50D7278D-6A70-474E-ADCA-38D5C1D3E19F}">
          <p14:sldIdLst>
            <p14:sldId id="933"/>
            <p14:sldId id="979"/>
          </p14:sldIdLst>
        </p14:section>
        <p14:section name="药品基本信息" id="{3686332D-6706-49D9-9899-95B72A1A43C7}">
          <p14:sldIdLst>
            <p14:sldId id="934"/>
            <p14:sldId id="990"/>
          </p14:sldIdLst>
        </p14:section>
        <p14:section name="安全性" id="{93E0AB82-00BA-4C2C-82A5-326DFB465322}">
          <p14:sldIdLst>
            <p14:sldId id="967"/>
          </p14:sldIdLst>
        </p14:section>
        <p14:section name="有效性" id="{1A578C28-A619-484D-904F-F19841FF3670}">
          <p14:sldIdLst>
            <p14:sldId id="981"/>
            <p14:sldId id="980"/>
          </p14:sldIdLst>
        </p14:section>
        <p14:section name="经济性" id="{B00B5348-43EB-4284-B876-4FD47FB5E387}">
          <p14:sldIdLst/>
        </p14:section>
        <p14:section name="创新性" id="{FF0E6402-0133-4265-A1BC-6ADCABC89D46}">
          <p14:sldIdLst>
            <p14:sldId id="969"/>
            <p14:sldId id="972"/>
          </p14:sldIdLst>
        </p14:section>
        <p14:section name="公平性" id="{AD1EE935-E7A8-4536-AA58-7198FA97734C}">
          <p14:sldIdLst>
            <p14:sldId id="95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595" userDrawn="1">
          <p15:clr>
            <a:srgbClr val="A4A3A4"/>
          </p15:clr>
        </p15:guide>
        <p15:guide id="2" pos="3740" userDrawn="1">
          <p15:clr>
            <a:srgbClr val="A4A3A4"/>
          </p15:clr>
        </p15:guide>
        <p15:guide id="3" pos="396" userDrawn="1">
          <p15:clr>
            <a:srgbClr val="A4A3A4"/>
          </p15:clr>
        </p15:guide>
        <p15:guide id="4" orient="horz" pos="4176" userDrawn="1">
          <p15:clr>
            <a:srgbClr val="A4A3A4"/>
          </p15:clr>
        </p15:guide>
        <p15:guide id="5" pos="725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2" name="作者" initials="A" lastIdx="80" clrIdx="1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B2"/>
    <a:srgbClr val="006CBA"/>
    <a:srgbClr val="CBD3E4"/>
    <a:srgbClr val="E7EAF2"/>
    <a:srgbClr val="006AB7"/>
    <a:srgbClr val="006CBB"/>
    <a:srgbClr val="DD9297"/>
    <a:srgbClr val="C4D6E5"/>
    <a:srgbClr val="C00000"/>
    <a:srgbClr val="27A0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94" autoAdjust="0"/>
    <p:restoredTop sz="96366" autoAdjust="0"/>
  </p:normalViewPr>
  <p:slideViewPr>
    <p:cSldViewPr snapToGrid="0" showGuides="1">
      <p:cViewPr varScale="1">
        <p:scale>
          <a:sx n="111" d="100"/>
          <a:sy n="111" d="100"/>
        </p:scale>
        <p:origin x="288" y="114"/>
      </p:cViewPr>
      <p:guideLst>
        <p:guide orient="horz" pos="595"/>
        <p:guide pos="3740"/>
        <p:guide pos="396"/>
        <p:guide orient="horz" pos="4176"/>
        <p:guide pos="7257"/>
      </p:guideLst>
    </p:cSldViewPr>
  </p:slideViewPr>
  <p:outlineViewPr>
    <p:cViewPr>
      <p:scale>
        <a:sx n="66" d="100"/>
        <a:sy n="66" d="100"/>
      </p:scale>
      <p:origin x="0" y="-3452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624" y="48"/>
      </p:cViewPr>
      <p:guideLst>
        <p:guide orient="horz" pos="2947"/>
        <p:guide pos="210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gs" Target="tags/tag7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7" Type="http://schemas.openxmlformats.org/officeDocument/2006/relationships/slide" Target="slides/slide8.xml"/><Relationship Id="rId6" Type="http://schemas.openxmlformats.org/officeDocument/2006/relationships/slide" Target="slides/slide7.xml"/><Relationship Id="rId5" Type="http://schemas.openxmlformats.org/officeDocument/2006/relationships/slide" Target="slides/slide6.xml"/><Relationship Id="rId4" Type="http://schemas.openxmlformats.org/officeDocument/2006/relationships/slide" Target="slides/slide5.xml"/><Relationship Id="rId3" Type="http://schemas.openxmlformats.org/officeDocument/2006/relationships/slide" Target="slides/slide4.xml"/><Relationship Id="rId2" Type="http://schemas.openxmlformats.org/officeDocument/2006/relationships/slide" Target="slides/slide3.xml"/><Relationship Id="rId1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A600C7-59E9-4D35-BF27-2C32C12EEC9F}" type="doc">
      <dgm:prSet loTypeId="urn:microsoft.com/office/officeart/2005/8/layout/list1#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519C974B-A356-4E02-A1E0-0ABF70DB864D}">
      <dgm:prSet phldrT="[文本]" phldr="0" custT="1"/>
      <dgm:spPr>
        <a:solidFill>
          <a:schemeClr val="accent1">
            <a:lumMod val="75000"/>
          </a:schemeClr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dirty="0">
              <a:effectLst/>
              <a:latin typeface="+mn-ea"/>
              <a:ea typeface="+mn-ea"/>
            </a:rPr>
            <a:t>填补目录短板</a:t>
          </a:r>
        </a:p>
      </dgm:t>
    </dgm:pt>
    <dgm:pt modelId="{B6236D16-6333-481A-AD55-E43C0EFC8B70}" cxnId="{7CD1CD24-1376-4636-97B2-1C11D3B389C9}" type="parTrans">
      <dgm:prSet/>
      <dgm:spPr/>
      <dgm:t>
        <a:bodyPr/>
        <a:lstStyle/>
        <a:p>
          <a:endParaRPr lang="zh-CN" altLang="en-US" sz="1400">
            <a:latin typeface="+mn-ea"/>
            <a:ea typeface="+mn-ea"/>
          </a:endParaRPr>
        </a:p>
      </dgm:t>
    </dgm:pt>
    <dgm:pt modelId="{5070DAD7-CFE9-4C32-AA05-24E8471C1CFD}" cxnId="{7CD1CD24-1376-4636-97B2-1C11D3B389C9}" type="sibTrans">
      <dgm:prSet/>
      <dgm:spPr/>
      <dgm:t>
        <a:bodyPr/>
        <a:lstStyle/>
        <a:p>
          <a:endParaRPr lang="zh-CN" altLang="en-US" sz="1400">
            <a:latin typeface="+mn-ea"/>
            <a:ea typeface="+mn-ea"/>
          </a:endParaRPr>
        </a:p>
      </dgm:t>
    </dgm:pt>
    <dgm:pt modelId="{AFAB2BD6-1788-4F3B-8607-89E119F61F60}">
      <dgm:prSet phldrT="[文本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zh-CN" altLang="en-US" sz="1400" b="1" dirty="0">
              <a:latin typeface="+mn-ea"/>
              <a:ea typeface="+mn-ea"/>
            </a:rPr>
            <a:t>不增管理难度</a:t>
          </a:r>
        </a:p>
      </dgm:t>
    </dgm:pt>
    <dgm:pt modelId="{0793191C-322C-437E-A42B-8725B9E16635}" cxnId="{B7E9D1C7-AAE8-44E1-BAF1-8EF395D398F9}" type="parTrans">
      <dgm:prSet/>
      <dgm:spPr/>
      <dgm:t>
        <a:bodyPr/>
        <a:lstStyle/>
        <a:p>
          <a:endParaRPr lang="zh-CN" altLang="en-US" sz="1400">
            <a:latin typeface="+mn-ea"/>
            <a:ea typeface="+mn-ea"/>
          </a:endParaRPr>
        </a:p>
      </dgm:t>
    </dgm:pt>
    <dgm:pt modelId="{CE17C628-29DE-47B5-83E7-46FD458D05CA}" cxnId="{B7E9D1C7-AAE8-44E1-BAF1-8EF395D398F9}" type="sibTrans">
      <dgm:prSet/>
      <dgm:spPr/>
      <dgm:t>
        <a:bodyPr/>
        <a:lstStyle/>
        <a:p>
          <a:endParaRPr lang="zh-CN" altLang="en-US" sz="1400">
            <a:latin typeface="+mn-ea"/>
            <a:ea typeface="+mn-ea"/>
          </a:endParaRPr>
        </a:p>
      </dgm:t>
    </dgm:pt>
    <dgm:pt modelId="{B4B16612-5423-4DF7-819D-F13488841C49}">
      <dgm:prSet phldrT="[文本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zh-CN" altLang="en-US" sz="1400" b="1" dirty="0">
              <a:latin typeface="+mn-ea"/>
              <a:ea typeface="+mn-ea"/>
            </a:rPr>
            <a:t>决策简便可靠</a:t>
          </a:r>
        </a:p>
      </dgm:t>
    </dgm:pt>
    <dgm:pt modelId="{D10C78F2-BEF9-469D-9850-3CAD3FA45FC9}" cxnId="{7C0EF903-56CB-41F7-9629-27A3E52AF8DC}" type="parTrans">
      <dgm:prSet/>
      <dgm:spPr/>
      <dgm:t>
        <a:bodyPr/>
        <a:lstStyle/>
        <a:p>
          <a:endParaRPr lang="zh-CN" altLang="en-US" sz="1400">
            <a:latin typeface="+mn-ea"/>
            <a:ea typeface="+mn-ea"/>
          </a:endParaRPr>
        </a:p>
      </dgm:t>
    </dgm:pt>
    <dgm:pt modelId="{911208C9-2FC9-4A5C-AF39-4AC02525D6D6}" cxnId="{7C0EF903-56CB-41F7-9629-27A3E52AF8DC}" type="sibTrans">
      <dgm:prSet/>
      <dgm:spPr/>
      <dgm:t>
        <a:bodyPr/>
        <a:lstStyle/>
        <a:p>
          <a:endParaRPr lang="zh-CN" altLang="en-US" sz="1400">
            <a:latin typeface="+mn-ea"/>
            <a:ea typeface="+mn-ea"/>
          </a:endParaRPr>
        </a:p>
      </dgm:t>
    </dgm:pt>
    <dgm:pt modelId="{61C25471-D45B-4391-8CCD-C5759E08935A}">
      <dgm:prSet phldrT="[文本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zh-CN" altLang="en-US" sz="1400" b="1" dirty="0">
              <a:latin typeface="+mn-ea"/>
              <a:ea typeface="+mn-ea"/>
            </a:rPr>
            <a:t>基金影响有限</a:t>
          </a:r>
        </a:p>
      </dgm:t>
    </dgm:pt>
    <dgm:pt modelId="{98DECF59-0EF3-4ADC-93F9-6E9BC33E17CE}" cxnId="{F82B470D-1106-48B3-AB92-062D60539CD7}" type="parTrans">
      <dgm:prSet/>
      <dgm:spPr/>
      <dgm:t>
        <a:bodyPr/>
        <a:lstStyle/>
        <a:p>
          <a:endParaRPr lang="zh-CN" altLang="en-US" sz="1400">
            <a:latin typeface="+mn-ea"/>
            <a:ea typeface="+mn-ea"/>
          </a:endParaRPr>
        </a:p>
      </dgm:t>
    </dgm:pt>
    <dgm:pt modelId="{FEEC6EAD-8958-444B-BD47-02724650AFC4}" cxnId="{F82B470D-1106-48B3-AB92-062D60539CD7}" type="sibTrans">
      <dgm:prSet/>
      <dgm:spPr/>
      <dgm:t>
        <a:bodyPr/>
        <a:lstStyle/>
        <a:p>
          <a:endParaRPr lang="zh-CN" altLang="en-US" sz="1400">
            <a:latin typeface="+mn-ea"/>
            <a:ea typeface="+mn-ea"/>
          </a:endParaRPr>
        </a:p>
      </dgm:t>
    </dgm:pt>
    <dgm:pt modelId="{AD204077-F4CE-494D-A2B2-4147E2F76767}" type="pres">
      <dgm:prSet presAssocID="{52A600C7-59E9-4D35-BF27-2C32C12EEC9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F741C78-FAA1-4713-8522-E000DB182FFB}" type="pres">
      <dgm:prSet presAssocID="{519C974B-A356-4E02-A1E0-0ABF70DB864D}" presName="parentLin" presStyleCnt="0"/>
      <dgm:spPr/>
    </dgm:pt>
    <dgm:pt modelId="{3D2257E9-8DF5-4137-BA9D-7FAF06A176DB}" type="pres">
      <dgm:prSet presAssocID="{519C974B-A356-4E02-A1E0-0ABF70DB864D}" presName="parentLeftMargin" presStyleLbl="node1" presStyleIdx="0" presStyleCnt="4"/>
      <dgm:spPr/>
      <dgm:t>
        <a:bodyPr/>
        <a:lstStyle/>
        <a:p>
          <a:endParaRPr lang="zh-CN" altLang="en-US"/>
        </a:p>
      </dgm:t>
    </dgm:pt>
    <dgm:pt modelId="{6757D63E-6998-4022-B403-3FC86108AE0D}" type="pres">
      <dgm:prSet presAssocID="{519C974B-A356-4E02-A1E0-0ABF70DB864D}" presName="parentText" presStyleLbl="node1" presStyleIdx="0" presStyleCnt="4" custScaleX="22237" custLinFactNeighborX="-100000" custLinFactNeighborY="39808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1D78A41-995D-450D-A76B-B9E1C38DBD13}" type="pres">
      <dgm:prSet presAssocID="{519C974B-A356-4E02-A1E0-0ABF70DB864D}" presName="negativeSpace" presStyleCnt="0"/>
      <dgm:spPr/>
    </dgm:pt>
    <dgm:pt modelId="{BC8AC48A-D9A9-474D-A8C2-E58C0C67A55D}" type="pres">
      <dgm:prSet presAssocID="{519C974B-A356-4E02-A1E0-0ABF70DB864D}" presName="childText" presStyleLbl="conFgAcc1" presStyleIdx="0" presStyleCnt="4">
        <dgm:presLayoutVars>
          <dgm:bulletEnabled val="1"/>
        </dgm:presLayoutVars>
      </dgm:prSet>
      <dgm:spPr>
        <a:noFill/>
        <a:ln>
          <a:noFill/>
        </a:ln>
      </dgm:spPr>
    </dgm:pt>
    <dgm:pt modelId="{A66A6FFA-7460-4B4F-85E6-5292F46FDC6C}" type="pres">
      <dgm:prSet presAssocID="{5070DAD7-CFE9-4C32-AA05-24E8471C1CFD}" presName="spaceBetweenRectangles" presStyleCnt="0"/>
      <dgm:spPr/>
    </dgm:pt>
    <dgm:pt modelId="{9FC79930-5DD9-4B91-B55D-7DBD72D7FDBA}" type="pres">
      <dgm:prSet presAssocID="{AFAB2BD6-1788-4F3B-8607-89E119F61F60}" presName="parentLin" presStyleCnt="0"/>
      <dgm:spPr/>
    </dgm:pt>
    <dgm:pt modelId="{5FFFA4D4-2FDD-4140-BA06-2EAF6F2AE60A}" type="pres">
      <dgm:prSet presAssocID="{AFAB2BD6-1788-4F3B-8607-89E119F61F60}" presName="parentLeftMargin" presStyleLbl="node1" presStyleIdx="0" presStyleCnt="4"/>
      <dgm:spPr/>
      <dgm:t>
        <a:bodyPr/>
        <a:lstStyle/>
        <a:p>
          <a:endParaRPr lang="zh-CN" altLang="en-US"/>
        </a:p>
      </dgm:t>
    </dgm:pt>
    <dgm:pt modelId="{C85CA95A-401B-4FFA-84D3-D1F926103D4B}" type="pres">
      <dgm:prSet presAssocID="{AFAB2BD6-1788-4F3B-8607-89E119F61F60}" presName="parentText" presStyleLbl="node1" presStyleIdx="1" presStyleCnt="4" custScaleX="22237" custLinFactNeighborX="-98602" custLinFactNeighborY="47087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7286ECA-B8DB-4650-924B-A4E615B1CB33}" type="pres">
      <dgm:prSet presAssocID="{AFAB2BD6-1788-4F3B-8607-89E119F61F60}" presName="negativeSpace" presStyleCnt="0"/>
      <dgm:spPr/>
    </dgm:pt>
    <dgm:pt modelId="{53207E42-4370-4F93-BF3A-C945E8E6E959}" type="pres">
      <dgm:prSet presAssocID="{AFAB2BD6-1788-4F3B-8607-89E119F61F60}" presName="childText" presStyleLbl="conFgAcc1" presStyleIdx="1" presStyleCnt="4">
        <dgm:presLayoutVars>
          <dgm:bulletEnabled val="1"/>
        </dgm:presLayoutVars>
      </dgm:prSet>
      <dgm:spPr>
        <a:noFill/>
        <a:ln>
          <a:noFill/>
        </a:ln>
      </dgm:spPr>
    </dgm:pt>
    <dgm:pt modelId="{8AEF73A5-C0B3-4365-B35D-215096DDEF27}" type="pres">
      <dgm:prSet presAssocID="{CE17C628-29DE-47B5-83E7-46FD458D05CA}" presName="spaceBetweenRectangles" presStyleCnt="0"/>
      <dgm:spPr/>
    </dgm:pt>
    <dgm:pt modelId="{2443F781-33BE-4905-A8A0-11437C537175}" type="pres">
      <dgm:prSet presAssocID="{B4B16612-5423-4DF7-819D-F13488841C49}" presName="parentLin" presStyleCnt="0"/>
      <dgm:spPr/>
    </dgm:pt>
    <dgm:pt modelId="{1E1FA42A-F874-417E-803C-0C0C01DC9EB3}" type="pres">
      <dgm:prSet presAssocID="{B4B16612-5423-4DF7-819D-F13488841C49}" presName="parentLeftMargin" presStyleLbl="node1" presStyleIdx="1" presStyleCnt="4"/>
      <dgm:spPr/>
      <dgm:t>
        <a:bodyPr/>
        <a:lstStyle/>
        <a:p>
          <a:endParaRPr lang="zh-CN" altLang="en-US"/>
        </a:p>
      </dgm:t>
    </dgm:pt>
    <dgm:pt modelId="{FACECC0B-4EE9-4898-9641-F31A9DF11D06}" type="pres">
      <dgm:prSet presAssocID="{B4B16612-5423-4DF7-819D-F13488841C49}" presName="parentText" presStyleLbl="node1" presStyleIdx="2" presStyleCnt="4" custScaleX="22237" custLinFactNeighborX="-98602" custLinFactNeighborY="52958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A8B2C41-97D7-4A68-BA27-E4F54BD9DB0B}" type="pres">
      <dgm:prSet presAssocID="{B4B16612-5423-4DF7-819D-F13488841C49}" presName="negativeSpace" presStyleCnt="0"/>
      <dgm:spPr/>
    </dgm:pt>
    <dgm:pt modelId="{E23424EA-DFEA-450A-A41C-7C43F751899A}" type="pres">
      <dgm:prSet presAssocID="{B4B16612-5423-4DF7-819D-F13488841C49}" presName="childText" presStyleLbl="conFgAcc1" presStyleIdx="2" presStyleCnt="4">
        <dgm:presLayoutVars>
          <dgm:bulletEnabled val="1"/>
        </dgm:presLayoutVars>
      </dgm:prSet>
      <dgm:spPr>
        <a:noFill/>
        <a:ln>
          <a:noFill/>
        </a:ln>
      </dgm:spPr>
    </dgm:pt>
    <dgm:pt modelId="{8792E8C8-52EE-46BD-ADAE-ACA59696B76D}" type="pres">
      <dgm:prSet presAssocID="{911208C9-2FC9-4A5C-AF39-4AC02525D6D6}" presName="spaceBetweenRectangles" presStyleCnt="0"/>
      <dgm:spPr/>
    </dgm:pt>
    <dgm:pt modelId="{DC6541B8-C238-41F8-9726-D02261FD9DAD}" type="pres">
      <dgm:prSet presAssocID="{61C25471-D45B-4391-8CCD-C5759E08935A}" presName="parentLin" presStyleCnt="0"/>
      <dgm:spPr/>
    </dgm:pt>
    <dgm:pt modelId="{31799A58-6841-4544-B486-174316374F2A}" type="pres">
      <dgm:prSet presAssocID="{61C25471-D45B-4391-8CCD-C5759E08935A}" presName="parentLeftMargin" presStyleLbl="node1" presStyleIdx="2" presStyleCnt="4"/>
      <dgm:spPr/>
      <dgm:t>
        <a:bodyPr/>
        <a:lstStyle/>
        <a:p>
          <a:endParaRPr lang="zh-CN" altLang="en-US"/>
        </a:p>
      </dgm:t>
    </dgm:pt>
    <dgm:pt modelId="{A42CC958-A6CF-4A91-B132-78E3AFDE5EA4}" type="pres">
      <dgm:prSet presAssocID="{61C25471-D45B-4391-8CCD-C5759E08935A}" presName="parentText" presStyleLbl="node1" presStyleIdx="3" presStyleCnt="4" custScaleX="22237" custLinFactNeighborX="-100000" custLinFactNeighborY="4554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3E297C9-8291-45BA-BC98-CF154348AEF9}" type="pres">
      <dgm:prSet presAssocID="{61C25471-D45B-4391-8CCD-C5759E08935A}" presName="negativeSpace" presStyleCnt="0"/>
      <dgm:spPr/>
    </dgm:pt>
    <dgm:pt modelId="{98BEA183-2642-42D8-94A6-1968756170B1}" type="pres">
      <dgm:prSet presAssocID="{61C25471-D45B-4391-8CCD-C5759E08935A}" presName="childText" presStyleLbl="conFgAcc1" presStyleIdx="3" presStyleCnt="4">
        <dgm:presLayoutVars>
          <dgm:bulletEnabled val="1"/>
        </dgm:presLayoutVars>
      </dgm:prSet>
      <dgm:spPr>
        <a:noFill/>
        <a:ln>
          <a:noFill/>
        </a:ln>
      </dgm:spPr>
    </dgm:pt>
  </dgm:ptLst>
  <dgm:cxnLst>
    <dgm:cxn modelId="{6411F339-62B8-45ED-A208-8F128D8538AC}" type="presOf" srcId="{AFAB2BD6-1788-4F3B-8607-89E119F61F60}" destId="{5FFFA4D4-2FDD-4140-BA06-2EAF6F2AE60A}" srcOrd="0" destOrd="0" presId="urn:microsoft.com/office/officeart/2005/8/layout/list1#1"/>
    <dgm:cxn modelId="{101D334D-1B86-454D-BBE3-096FEE7F32FA}" type="presOf" srcId="{B4B16612-5423-4DF7-819D-F13488841C49}" destId="{1E1FA42A-F874-417E-803C-0C0C01DC9EB3}" srcOrd="0" destOrd="0" presId="urn:microsoft.com/office/officeart/2005/8/layout/list1#1"/>
    <dgm:cxn modelId="{E40665A7-0A66-4498-80A3-868BD26C8459}" type="presOf" srcId="{AFAB2BD6-1788-4F3B-8607-89E119F61F60}" destId="{C85CA95A-401B-4FFA-84D3-D1F926103D4B}" srcOrd="1" destOrd="0" presId="urn:microsoft.com/office/officeart/2005/8/layout/list1#1"/>
    <dgm:cxn modelId="{CF9ACCD8-A989-4D7F-A2E4-DEE1E583D837}" type="presOf" srcId="{52A600C7-59E9-4D35-BF27-2C32C12EEC9F}" destId="{AD204077-F4CE-494D-A2B2-4147E2F76767}" srcOrd="0" destOrd="0" presId="urn:microsoft.com/office/officeart/2005/8/layout/list1#1"/>
    <dgm:cxn modelId="{5FC5DE84-35BA-47C6-BEFE-2D7F205AD964}" type="presOf" srcId="{61C25471-D45B-4391-8CCD-C5759E08935A}" destId="{31799A58-6841-4544-B486-174316374F2A}" srcOrd="0" destOrd="0" presId="urn:microsoft.com/office/officeart/2005/8/layout/list1#1"/>
    <dgm:cxn modelId="{FA89F774-AED3-4F3E-A69E-2AC93D8E72E5}" type="presOf" srcId="{519C974B-A356-4E02-A1E0-0ABF70DB864D}" destId="{6757D63E-6998-4022-B403-3FC86108AE0D}" srcOrd="1" destOrd="0" presId="urn:microsoft.com/office/officeart/2005/8/layout/list1#1"/>
    <dgm:cxn modelId="{B7E9D1C7-AAE8-44E1-BAF1-8EF395D398F9}" srcId="{52A600C7-59E9-4D35-BF27-2C32C12EEC9F}" destId="{AFAB2BD6-1788-4F3B-8607-89E119F61F60}" srcOrd="1" destOrd="0" parTransId="{0793191C-322C-437E-A42B-8725B9E16635}" sibTransId="{CE17C628-29DE-47B5-83E7-46FD458D05CA}"/>
    <dgm:cxn modelId="{F63129CA-F46A-4EC8-BF25-4CFF60D21B35}" type="presOf" srcId="{519C974B-A356-4E02-A1E0-0ABF70DB864D}" destId="{3D2257E9-8DF5-4137-BA9D-7FAF06A176DB}" srcOrd="0" destOrd="0" presId="urn:microsoft.com/office/officeart/2005/8/layout/list1#1"/>
    <dgm:cxn modelId="{7CD1CD24-1376-4636-97B2-1C11D3B389C9}" srcId="{52A600C7-59E9-4D35-BF27-2C32C12EEC9F}" destId="{519C974B-A356-4E02-A1E0-0ABF70DB864D}" srcOrd="0" destOrd="0" parTransId="{B6236D16-6333-481A-AD55-E43C0EFC8B70}" sibTransId="{5070DAD7-CFE9-4C32-AA05-24E8471C1CFD}"/>
    <dgm:cxn modelId="{7C0EF903-56CB-41F7-9629-27A3E52AF8DC}" srcId="{52A600C7-59E9-4D35-BF27-2C32C12EEC9F}" destId="{B4B16612-5423-4DF7-819D-F13488841C49}" srcOrd="2" destOrd="0" parTransId="{D10C78F2-BEF9-469D-9850-3CAD3FA45FC9}" sibTransId="{911208C9-2FC9-4A5C-AF39-4AC02525D6D6}"/>
    <dgm:cxn modelId="{40797CE1-188D-4828-8CCA-1E349DDDADEB}" type="presOf" srcId="{61C25471-D45B-4391-8CCD-C5759E08935A}" destId="{A42CC958-A6CF-4A91-B132-78E3AFDE5EA4}" srcOrd="1" destOrd="0" presId="urn:microsoft.com/office/officeart/2005/8/layout/list1#1"/>
    <dgm:cxn modelId="{F82B470D-1106-48B3-AB92-062D60539CD7}" srcId="{52A600C7-59E9-4D35-BF27-2C32C12EEC9F}" destId="{61C25471-D45B-4391-8CCD-C5759E08935A}" srcOrd="3" destOrd="0" parTransId="{98DECF59-0EF3-4ADC-93F9-6E9BC33E17CE}" sibTransId="{FEEC6EAD-8958-444B-BD47-02724650AFC4}"/>
    <dgm:cxn modelId="{86C1F1DD-D675-4730-85B8-8D026AC7FE7F}" type="presOf" srcId="{B4B16612-5423-4DF7-819D-F13488841C49}" destId="{FACECC0B-4EE9-4898-9641-F31A9DF11D06}" srcOrd="1" destOrd="0" presId="urn:microsoft.com/office/officeart/2005/8/layout/list1#1"/>
    <dgm:cxn modelId="{811C4B93-6F12-4352-BEEC-74415C9ABE1A}" type="presParOf" srcId="{AD204077-F4CE-494D-A2B2-4147E2F76767}" destId="{7F741C78-FAA1-4713-8522-E000DB182FFB}" srcOrd="0" destOrd="0" presId="urn:microsoft.com/office/officeart/2005/8/layout/list1#1"/>
    <dgm:cxn modelId="{202E3553-2DA2-4ABD-822F-4ECDF15C801E}" type="presParOf" srcId="{7F741C78-FAA1-4713-8522-E000DB182FFB}" destId="{3D2257E9-8DF5-4137-BA9D-7FAF06A176DB}" srcOrd="0" destOrd="0" presId="urn:microsoft.com/office/officeart/2005/8/layout/list1#1"/>
    <dgm:cxn modelId="{52F6CAEA-DA17-4E46-B49C-2E9F67EBF81C}" type="presParOf" srcId="{7F741C78-FAA1-4713-8522-E000DB182FFB}" destId="{6757D63E-6998-4022-B403-3FC86108AE0D}" srcOrd="1" destOrd="0" presId="urn:microsoft.com/office/officeart/2005/8/layout/list1#1"/>
    <dgm:cxn modelId="{30B048A9-430D-49CE-BF31-1633D99C65C2}" type="presParOf" srcId="{AD204077-F4CE-494D-A2B2-4147E2F76767}" destId="{01D78A41-995D-450D-A76B-B9E1C38DBD13}" srcOrd="1" destOrd="0" presId="urn:microsoft.com/office/officeart/2005/8/layout/list1#1"/>
    <dgm:cxn modelId="{EC953E5F-693E-436D-8FA6-9347B2362C91}" type="presParOf" srcId="{AD204077-F4CE-494D-A2B2-4147E2F76767}" destId="{BC8AC48A-D9A9-474D-A8C2-E58C0C67A55D}" srcOrd="2" destOrd="0" presId="urn:microsoft.com/office/officeart/2005/8/layout/list1#1"/>
    <dgm:cxn modelId="{03715103-1A0F-4301-BDA6-B67AA654D057}" type="presParOf" srcId="{AD204077-F4CE-494D-A2B2-4147E2F76767}" destId="{A66A6FFA-7460-4B4F-85E6-5292F46FDC6C}" srcOrd="3" destOrd="0" presId="urn:microsoft.com/office/officeart/2005/8/layout/list1#1"/>
    <dgm:cxn modelId="{4954F2E0-AD41-435C-9D07-823D969D1547}" type="presParOf" srcId="{AD204077-F4CE-494D-A2B2-4147E2F76767}" destId="{9FC79930-5DD9-4B91-B55D-7DBD72D7FDBA}" srcOrd="4" destOrd="0" presId="urn:microsoft.com/office/officeart/2005/8/layout/list1#1"/>
    <dgm:cxn modelId="{DBAE9639-5B5A-48BB-8639-324EF1E43FAE}" type="presParOf" srcId="{9FC79930-5DD9-4B91-B55D-7DBD72D7FDBA}" destId="{5FFFA4D4-2FDD-4140-BA06-2EAF6F2AE60A}" srcOrd="0" destOrd="0" presId="urn:microsoft.com/office/officeart/2005/8/layout/list1#1"/>
    <dgm:cxn modelId="{4C7A56FC-109F-4EE7-AB39-D47F608B6FA9}" type="presParOf" srcId="{9FC79930-5DD9-4B91-B55D-7DBD72D7FDBA}" destId="{C85CA95A-401B-4FFA-84D3-D1F926103D4B}" srcOrd="1" destOrd="0" presId="urn:microsoft.com/office/officeart/2005/8/layout/list1#1"/>
    <dgm:cxn modelId="{B0EE9F9F-9384-4CA0-ACD9-D71ED9D89EA7}" type="presParOf" srcId="{AD204077-F4CE-494D-A2B2-4147E2F76767}" destId="{17286ECA-B8DB-4650-924B-A4E615B1CB33}" srcOrd="5" destOrd="0" presId="urn:microsoft.com/office/officeart/2005/8/layout/list1#1"/>
    <dgm:cxn modelId="{F536C46A-1461-48D8-8376-1791835C401A}" type="presParOf" srcId="{AD204077-F4CE-494D-A2B2-4147E2F76767}" destId="{53207E42-4370-4F93-BF3A-C945E8E6E959}" srcOrd="6" destOrd="0" presId="urn:microsoft.com/office/officeart/2005/8/layout/list1#1"/>
    <dgm:cxn modelId="{BD854A38-5204-4240-94EF-8F81A1366098}" type="presParOf" srcId="{AD204077-F4CE-494D-A2B2-4147E2F76767}" destId="{8AEF73A5-C0B3-4365-B35D-215096DDEF27}" srcOrd="7" destOrd="0" presId="urn:microsoft.com/office/officeart/2005/8/layout/list1#1"/>
    <dgm:cxn modelId="{1FC1E2CD-EB71-42DF-B564-BA51DB4E3B5F}" type="presParOf" srcId="{AD204077-F4CE-494D-A2B2-4147E2F76767}" destId="{2443F781-33BE-4905-A8A0-11437C537175}" srcOrd="8" destOrd="0" presId="urn:microsoft.com/office/officeart/2005/8/layout/list1#1"/>
    <dgm:cxn modelId="{0CC53129-734A-4C66-8FA4-F8BAE58B88B4}" type="presParOf" srcId="{2443F781-33BE-4905-A8A0-11437C537175}" destId="{1E1FA42A-F874-417E-803C-0C0C01DC9EB3}" srcOrd="0" destOrd="0" presId="urn:microsoft.com/office/officeart/2005/8/layout/list1#1"/>
    <dgm:cxn modelId="{A89510ED-3844-4BC1-A75F-015070FA76D7}" type="presParOf" srcId="{2443F781-33BE-4905-A8A0-11437C537175}" destId="{FACECC0B-4EE9-4898-9641-F31A9DF11D06}" srcOrd="1" destOrd="0" presId="urn:microsoft.com/office/officeart/2005/8/layout/list1#1"/>
    <dgm:cxn modelId="{ABFBDC85-2805-47D0-B18F-9C33C68D3C71}" type="presParOf" srcId="{AD204077-F4CE-494D-A2B2-4147E2F76767}" destId="{0A8B2C41-97D7-4A68-BA27-E4F54BD9DB0B}" srcOrd="9" destOrd="0" presId="urn:microsoft.com/office/officeart/2005/8/layout/list1#1"/>
    <dgm:cxn modelId="{D95CD10C-DD73-49D3-847B-BD7E29BDA2B4}" type="presParOf" srcId="{AD204077-F4CE-494D-A2B2-4147E2F76767}" destId="{E23424EA-DFEA-450A-A41C-7C43F751899A}" srcOrd="10" destOrd="0" presId="urn:microsoft.com/office/officeart/2005/8/layout/list1#1"/>
    <dgm:cxn modelId="{79DAE9B5-ED6A-4C27-BA91-04131F1ABF67}" type="presParOf" srcId="{AD204077-F4CE-494D-A2B2-4147E2F76767}" destId="{8792E8C8-52EE-46BD-ADAE-ACA59696B76D}" srcOrd="11" destOrd="0" presId="urn:microsoft.com/office/officeart/2005/8/layout/list1#1"/>
    <dgm:cxn modelId="{6D0D5049-B0AB-4916-ACFC-6670D9D45568}" type="presParOf" srcId="{AD204077-F4CE-494D-A2B2-4147E2F76767}" destId="{DC6541B8-C238-41F8-9726-D02261FD9DAD}" srcOrd="12" destOrd="0" presId="urn:microsoft.com/office/officeart/2005/8/layout/list1#1"/>
    <dgm:cxn modelId="{0D3A0D91-AC0D-4AA3-82F8-EE04B13FE185}" type="presParOf" srcId="{DC6541B8-C238-41F8-9726-D02261FD9DAD}" destId="{31799A58-6841-4544-B486-174316374F2A}" srcOrd="0" destOrd="0" presId="urn:microsoft.com/office/officeart/2005/8/layout/list1#1"/>
    <dgm:cxn modelId="{DF0B2FDB-96B0-41C8-A78E-3AB4ED47265A}" type="presParOf" srcId="{DC6541B8-C238-41F8-9726-D02261FD9DAD}" destId="{A42CC958-A6CF-4A91-B132-78E3AFDE5EA4}" srcOrd="1" destOrd="0" presId="urn:microsoft.com/office/officeart/2005/8/layout/list1#1"/>
    <dgm:cxn modelId="{CBE8D97E-E93D-4CD8-A387-E28961B936B8}" type="presParOf" srcId="{AD204077-F4CE-494D-A2B2-4147E2F76767}" destId="{53E297C9-8291-45BA-BC98-CF154348AEF9}" srcOrd="13" destOrd="0" presId="urn:microsoft.com/office/officeart/2005/8/layout/list1#1"/>
    <dgm:cxn modelId="{7ACD0352-ADD4-4C96-95D0-5DA31CB2E3A5}" type="presParOf" srcId="{AD204077-F4CE-494D-A2B2-4147E2F76767}" destId="{98BEA183-2642-42D8-94A6-1968756170B1}" srcOrd="14" destOrd="0" presId="urn:microsoft.com/office/officeart/2005/8/layout/list1#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11122799" cy="4595999"/>
        <a:chOff x="0" y="0"/>
        <a:chExt cx="11122799" cy="4595999"/>
      </a:xfrm>
    </dsp:grpSpPr>
    <dsp:sp modelId="{BC8AC48A-D9A9-474D-A8C2-E58C0C67A55D}">
      <dsp:nvSpPr>
        <dsp:cNvPr id="5" name="矩形 4"/>
        <dsp:cNvSpPr/>
      </dsp:nvSpPr>
      <dsp:spPr bwMode="white">
        <a:xfrm>
          <a:off x="0" y="393240"/>
          <a:ext cx="11122799" cy="655200"/>
        </a:xfrm>
        <a:prstGeom prst="rect">
          <a:avLst/>
        </a:prstGeom>
        <a:noFill/>
        <a:ln>
          <a:noFill/>
        </a:ln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863252" tIns="541528" rIns="863252" bIns="184912" anchor="t"/>
        <a:lstStyle>
          <a:lvl1pPr algn="l">
            <a:defRPr sz="2600"/>
          </a:lvl1pPr>
          <a:lvl2pPr marL="228600" indent="-228600" algn="l">
            <a:defRPr sz="2600"/>
          </a:lvl2pPr>
          <a:lvl3pPr marL="457200" indent="-228600" algn="l">
            <a:defRPr sz="2600"/>
          </a:lvl3pPr>
          <a:lvl4pPr marL="685800" indent="-228600" algn="l">
            <a:defRPr sz="2600"/>
          </a:lvl4pPr>
          <a:lvl5pPr marL="914400" indent="-228600" algn="l">
            <a:defRPr sz="2600"/>
          </a:lvl5pPr>
          <a:lvl6pPr marL="1143000" indent="-228600" algn="l">
            <a:defRPr sz="2600"/>
          </a:lvl6pPr>
          <a:lvl7pPr marL="1371600" indent="-228600" algn="l">
            <a:defRPr sz="2600"/>
          </a:lvl7pPr>
          <a:lvl8pPr marL="1600200" indent="-228600" algn="l">
            <a:defRPr sz="2600"/>
          </a:lvl8pPr>
          <a:lvl9pPr marL="1828800" indent="-228600" algn="l">
            <a:defRPr sz="26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393240"/>
        <a:ext cx="11122799" cy="655200"/>
      </dsp:txXfrm>
    </dsp:sp>
    <dsp:sp modelId="{6757D63E-6998-4022-B403-3FC86108AE0D}">
      <dsp:nvSpPr>
        <dsp:cNvPr id="4" name="圆角矩形 3"/>
        <dsp:cNvSpPr/>
      </dsp:nvSpPr>
      <dsp:spPr bwMode="white">
        <a:xfrm>
          <a:off x="0" y="315014"/>
          <a:ext cx="1731364" cy="767520"/>
        </a:xfrm>
        <a:prstGeom prst="roundRect">
          <a:avLst/>
        </a:prstGeom>
        <a:solidFill>
          <a:schemeClr val="accent1">
            <a:lumMod val="75000"/>
          </a:schemeClr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294290" tIns="0" rIns="294290" bIns="0" anchor="ctr"/>
        <a:lstStyle>
          <a:lvl1pPr algn="l">
            <a:defRPr sz="2600"/>
          </a:lvl1pPr>
          <a:lvl2pPr marL="228600" indent="-228600" algn="l">
            <a:defRPr sz="2000"/>
          </a:lvl2pPr>
          <a:lvl3pPr marL="457200" indent="-228600" algn="l">
            <a:defRPr sz="2000"/>
          </a:lvl3pPr>
          <a:lvl4pPr marL="685800" indent="-228600" algn="l">
            <a:defRPr sz="2000"/>
          </a:lvl4pPr>
          <a:lvl5pPr marL="914400" indent="-228600" algn="l">
            <a:defRPr sz="2000"/>
          </a:lvl5pPr>
          <a:lvl6pPr marL="1143000" indent="-228600" algn="l">
            <a:defRPr sz="2000"/>
          </a:lvl6pPr>
          <a:lvl7pPr marL="1371600" indent="-228600" algn="l">
            <a:defRPr sz="2000"/>
          </a:lvl7pPr>
          <a:lvl8pPr marL="1600200" indent="-228600" algn="l">
            <a:defRPr sz="2000"/>
          </a:lvl8pPr>
          <a:lvl9pPr marL="1828800" indent="-228600" algn="l">
            <a:defRPr sz="2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dirty="0">
              <a:effectLst/>
              <a:latin typeface="+mn-ea"/>
              <a:ea typeface="+mn-ea"/>
            </a:rPr>
            <a:t>填补目录短板</a:t>
          </a:r>
        </a:p>
      </dsp:txBody>
      <dsp:txXfrm>
        <a:off x="0" y="315014"/>
        <a:ext cx="1731364" cy="767520"/>
      </dsp:txXfrm>
    </dsp:sp>
    <dsp:sp modelId="{53207E42-4370-4F93-BF3A-C945E8E6E959}">
      <dsp:nvSpPr>
        <dsp:cNvPr id="8" name="矩形 7"/>
        <dsp:cNvSpPr/>
      </dsp:nvSpPr>
      <dsp:spPr bwMode="white">
        <a:xfrm>
          <a:off x="0" y="1572600"/>
          <a:ext cx="11122799" cy="655200"/>
        </a:xfrm>
        <a:prstGeom prst="rect">
          <a:avLst/>
        </a:prstGeom>
        <a:noFill/>
        <a:ln>
          <a:noFill/>
        </a:ln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863252" tIns="541528" rIns="863252" bIns="184912" anchor="t"/>
        <a:lstStyle>
          <a:lvl1pPr algn="l">
            <a:defRPr sz="2600"/>
          </a:lvl1pPr>
          <a:lvl2pPr marL="228600" indent="-228600" algn="l">
            <a:defRPr sz="2600"/>
          </a:lvl2pPr>
          <a:lvl3pPr marL="457200" indent="-228600" algn="l">
            <a:defRPr sz="2600"/>
          </a:lvl3pPr>
          <a:lvl4pPr marL="685800" indent="-228600" algn="l">
            <a:defRPr sz="2600"/>
          </a:lvl4pPr>
          <a:lvl5pPr marL="914400" indent="-228600" algn="l">
            <a:defRPr sz="2600"/>
          </a:lvl5pPr>
          <a:lvl6pPr marL="1143000" indent="-228600" algn="l">
            <a:defRPr sz="2600"/>
          </a:lvl6pPr>
          <a:lvl7pPr marL="1371600" indent="-228600" algn="l">
            <a:defRPr sz="2600"/>
          </a:lvl7pPr>
          <a:lvl8pPr marL="1600200" indent="-228600" algn="l">
            <a:defRPr sz="2600"/>
          </a:lvl8pPr>
          <a:lvl9pPr marL="1828800" indent="-228600" algn="l">
            <a:defRPr sz="26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1572600"/>
        <a:ext cx="11122799" cy="655200"/>
      </dsp:txXfrm>
    </dsp:sp>
    <dsp:sp modelId="{C85CA95A-401B-4FFA-84D3-D1F926103D4B}">
      <dsp:nvSpPr>
        <dsp:cNvPr id="7" name="圆角矩形 6"/>
        <dsp:cNvSpPr/>
      </dsp:nvSpPr>
      <dsp:spPr bwMode="white">
        <a:xfrm>
          <a:off x="7775" y="1550242"/>
          <a:ext cx="1731364" cy="767520"/>
        </a:xfrm>
        <a:prstGeom prst="roundRect">
          <a:avLst/>
        </a:prstGeom>
        <a:solidFill>
          <a:schemeClr val="accent1">
            <a:lumMod val="75000"/>
          </a:schemeClr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94290" tIns="0" rIns="294290" bIns="0" anchor="ctr"/>
        <a:lstStyle>
          <a:lvl1pPr algn="l">
            <a:defRPr sz="2600"/>
          </a:lvl1pPr>
          <a:lvl2pPr marL="228600" indent="-228600" algn="l">
            <a:defRPr sz="2000"/>
          </a:lvl2pPr>
          <a:lvl3pPr marL="457200" indent="-228600" algn="l">
            <a:defRPr sz="2000"/>
          </a:lvl3pPr>
          <a:lvl4pPr marL="685800" indent="-228600" algn="l">
            <a:defRPr sz="2000"/>
          </a:lvl4pPr>
          <a:lvl5pPr marL="914400" indent="-228600" algn="l">
            <a:defRPr sz="2000"/>
          </a:lvl5pPr>
          <a:lvl6pPr marL="1143000" indent="-228600" algn="l">
            <a:defRPr sz="2000"/>
          </a:lvl6pPr>
          <a:lvl7pPr marL="1371600" indent="-228600" algn="l">
            <a:defRPr sz="2000"/>
          </a:lvl7pPr>
          <a:lvl8pPr marL="1600200" indent="-228600" algn="l">
            <a:defRPr sz="2000"/>
          </a:lvl8pPr>
          <a:lvl9pPr marL="1828800" indent="-228600" algn="l">
            <a:defRPr sz="2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dirty="0">
              <a:latin typeface="+mn-ea"/>
              <a:ea typeface="+mn-ea"/>
            </a:rPr>
            <a:t>不增管理难度</a:t>
          </a:r>
        </a:p>
      </dsp:txBody>
      <dsp:txXfrm>
        <a:off x="7775" y="1550242"/>
        <a:ext cx="1731364" cy="767520"/>
      </dsp:txXfrm>
    </dsp:sp>
    <dsp:sp modelId="{E23424EA-DFEA-450A-A41C-7C43F751899A}">
      <dsp:nvSpPr>
        <dsp:cNvPr id="11" name="矩形 10"/>
        <dsp:cNvSpPr/>
      </dsp:nvSpPr>
      <dsp:spPr bwMode="white">
        <a:xfrm>
          <a:off x="0" y="2751960"/>
          <a:ext cx="11122799" cy="655200"/>
        </a:xfrm>
        <a:prstGeom prst="rect">
          <a:avLst/>
        </a:prstGeom>
        <a:noFill/>
        <a:ln>
          <a:noFill/>
        </a:ln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863252" tIns="541528" rIns="863252" bIns="184912" anchor="t"/>
        <a:lstStyle>
          <a:lvl1pPr algn="l">
            <a:defRPr sz="2600"/>
          </a:lvl1pPr>
          <a:lvl2pPr marL="228600" indent="-228600" algn="l">
            <a:defRPr sz="2600"/>
          </a:lvl2pPr>
          <a:lvl3pPr marL="457200" indent="-228600" algn="l">
            <a:defRPr sz="2600"/>
          </a:lvl3pPr>
          <a:lvl4pPr marL="685800" indent="-228600" algn="l">
            <a:defRPr sz="2600"/>
          </a:lvl4pPr>
          <a:lvl5pPr marL="914400" indent="-228600" algn="l">
            <a:defRPr sz="2600"/>
          </a:lvl5pPr>
          <a:lvl6pPr marL="1143000" indent="-228600" algn="l">
            <a:defRPr sz="2600"/>
          </a:lvl6pPr>
          <a:lvl7pPr marL="1371600" indent="-228600" algn="l">
            <a:defRPr sz="2600"/>
          </a:lvl7pPr>
          <a:lvl8pPr marL="1600200" indent="-228600" algn="l">
            <a:defRPr sz="2600"/>
          </a:lvl8pPr>
          <a:lvl9pPr marL="1828800" indent="-228600" algn="l">
            <a:defRPr sz="26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2751960"/>
        <a:ext cx="11122799" cy="655200"/>
      </dsp:txXfrm>
    </dsp:sp>
    <dsp:sp modelId="{FACECC0B-4EE9-4898-9641-F31A9DF11D06}">
      <dsp:nvSpPr>
        <dsp:cNvPr id="10" name="圆角矩形 9"/>
        <dsp:cNvSpPr/>
      </dsp:nvSpPr>
      <dsp:spPr bwMode="white">
        <a:xfrm>
          <a:off x="7775" y="2774663"/>
          <a:ext cx="1731364" cy="767520"/>
        </a:xfrm>
        <a:prstGeom prst="roundRect">
          <a:avLst/>
        </a:prstGeom>
        <a:solidFill>
          <a:schemeClr val="accent1">
            <a:lumMod val="75000"/>
          </a:schemeClr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94290" tIns="0" rIns="294290" bIns="0" anchor="ctr"/>
        <a:lstStyle>
          <a:lvl1pPr algn="l">
            <a:defRPr sz="2600"/>
          </a:lvl1pPr>
          <a:lvl2pPr marL="228600" indent="-228600" algn="l">
            <a:defRPr sz="2000"/>
          </a:lvl2pPr>
          <a:lvl3pPr marL="457200" indent="-228600" algn="l">
            <a:defRPr sz="2000"/>
          </a:lvl3pPr>
          <a:lvl4pPr marL="685800" indent="-228600" algn="l">
            <a:defRPr sz="2000"/>
          </a:lvl4pPr>
          <a:lvl5pPr marL="914400" indent="-228600" algn="l">
            <a:defRPr sz="2000"/>
          </a:lvl5pPr>
          <a:lvl6pPr marL="1143000" indent="-228600" algn="l">
            <a:defRPr sz="2000"/>
          </a:lvl6pPr>
          <a:lvl7pPr marL="1371600" indent="-228600" algn="l">
            <a:defRPr sz="2000"/>
          </a:lvl7pPr>
          <a:lvl8pPr marL="1600200" indent="-228600" algn="l">
            <a:defRPr sz="2000"/>
          </a:lvl8pPr>
          <a:lvl9pPr marL="1828800" indent="-228600" algn="l">
            <a:defRPr sz="2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dirty="0">
              <a:latin typeface="+mn-ea"/>
              <a:ea typeface="+mn-ea"/>
            </a:rPr>
            <a:t>决策简便可靠</a:t>
          </a:r>
        </a:p>
      </dsp:txBody>
      <dsp:txXfrm>
        <a:off x="7775" y="2774663"/>
        <a:ext cx="1731364" cy="767520"/>
      </dsp:txXfrm>
    </dsp:sp>
    <dsp:sp modelId="{98BEA183-2642-42D8-94A6-1968756170B1}">
      <dsp:nvSpPr>
        <dsp:cNvPr id="14" name="矩形 13"/>
        <dsp:cNvSpPr/>
      </dsp:nvSpPr>
      <dsp:spPr bwMode="white">
        <a:xfrm>
          <a:off x="0" y="3931320"/>
          <a:ext cx="11122799" cy="655200"/>
        </a:xfrm>
        <a:prstGeom prst="rect">
          <a:avLst/>
        </a:prstGeom>
        <a:noFill/>
        <a:ln>
          <a:noFill/>
        </a:ln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863252" tIns="541528" rIns="863252" bIns="184912" anchor="t"/>
        <a:lstStyle>
          <a:lvl1pPr algn="l">
            <a:defRPr sz="2600"/>
          </a:lvl1pPr>
          <a:lvl2pPr marL="228600" indent="-228600" algn="l">
            <a:defRPr sz="2600"/>
          </a:lvl2pPr>
          <a:lvl3pPr marL="457200" indent="-228600" algn="l">
            <a:defRPr sz="2600"/>
          </a:lvl3pPr>
          <a:lvl4pPr marL="685800" indent="-228600" algn="l">
            <a:defRPr sz="2600"/>
          </a:lvl4pPr>
          <a:lvl5pPr marL="914400" indent="-228600" algn="l">
            <a:defRPr sz="2600"/>
          </a:lvl5pPr>
          <a:lvl6pPr marL="1143000" indent="-228600" algn="l">
            <a:defRPr sz="2600"/>
          </a:lvl6pPr>
          <a:lvl7pPr marL="1371600" indent="-228600" algn="l">
            <a:defRPr sz="2600"/>
          </a:lvl7pPr>
          <a:lvl8pPr marL="1600200" indent="-228600" algn="l">
            <a:defRPr sz="2600"/>
          </a:lvl8pPr>
          <a:lvl9pPr marL="1828800" indent="-228600" algn="l">
            <a:defRPr sz="26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3931320"/>
        <a:ext cx="11122799" cy="655200"/>
      </dsp:txXfrm>
    </dsp:sp>
    <dsp:sp modelId="{A42CC958-A6CF-4A91-B132-78E3AFDE5EA4}">
      <dsp:nvSpPr>
        <dsp:cNvPr id="13" name="圆角矩形 12"/>
        <dsp:cNvSpPr/>
      </dsp:nvSpPr>
      <dsp:spPr bwMode="white">
        <a:xfrm>
          <a:off x="0" y="3828479"/>
          <a:ext cx="1731364" cy="767520"/>
        </a:xfrm>
        <a:prstGeom prst="roundRect">
          <a:avLst/>
        </a:prstGeom>
        <a:solidFill>
          <a:schemeClr val="accent1">
            <a:lumMod val="75000"/>
          </a:schemeClr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94290" tIns="0" rIns="294290" bIns="0" anchor="ctr"/>
        <a:lstStyle>
          <a:lvl1pPr algn="l">
            <a:defRPr sz="2600"/>
          </a:lvl1pPr>
          <a:lvl2pPr marL="228600" indent="-228600" algn="l">
            <a:defRPr sz="2000"/>
          </a:lvl2pPr>
          <a:lvl3pPr marL="457200" indent="-228600" algn="l">
            <a:defRPr sz="2000"/>
          </a:lvl3pPr>
          <a:lvl4pPr marL="685800" indent="-228600" algn="l">
            <a:defRPr sz="2000"/>
          </a:lvl4pPr>
          <a:lvl5pPr marL="914400" indent="-228600" algn="l">
            <a:defRPr sz="2000"/>
          </a:lvl5pPr>
          <a:lvl6pPr marL="1143000" indent="-228600" algn="l">
            <a:defRPr sz="2000"/>
          </a:lvl6pPr>
          <a:lvl7pPr marL="1371600" indent="-228600" algn="l">
            <a:defRPr sz="2000"/>
          </a:lvl7pPr>
          <a:lvl8pPr marL="1600200" indent="-228600" algn="l">
            <a:defRPr sz="2000"/>
          </a:lvl8pPr>
          <a:lvl9pPr marL="1828800" indent="-228600" algn="l">
            <a:defRPr sz="2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dirty="0">
              <a:latin typeface="+mn-ea"/>
              <a:ea typeface="+mn-ea"/>
            </a:rPr>
            <a:t>基金影响有限</a:t>
          </a:r>
        </a:p>
      </dsp:txBody>
      <dsp:txXfrm>
        <a:off x="0" y="3828479"/>
        <a:ext cx="1731364" cy="767520"/>
      </dsp:txXfrm>
    </dsp:sp>
    <dsp:sp modelId="{3D2257E9-8DF5-4137-BA9D-7FAF06A176DB}">
      <dsp:nvSpPr>
        <dsp:cNvPr id="3" name="矩形 2" hidden="1"/>
        <dsp:cNvSpPr/>
      </dsp:nvSpPr>
      <dsp:spPr>
        <a:xfrm>
          <a:off x="0" y="9479"/>
          <a:ext cx="556140" cy="767520"/>
        </a:xfrm>
        <a:prstGeom prst="rect">
          <a:avLst/>
        </a:prstGeom>
      </dsp:spPr>
      <dsp:txXfrm>
        <a:off x="0" y="9479"/>
        <a:ext cx="556140" cy="767520"/>
      </dsp:txXfrm>
    </dsp:sp>
    <dsp:sp modelId="{5FFFA4D4-2FDD-4140-BA06-2EAF6F2AE60A}">
      <dsp:nvSpPr>
        <dsp:cNvPr id="6" name="矩形 5" hidden="1"/>
        <dsp:cNvSpPr/>
      </dsp:nvSpPr>
      <dsp:spPr>
        <a:xfrm>
          <a:off x="0" y="1188840"/>
          <a:ext cx="556140" cy="767520"/>
        </a:xfrm>
        <a:prstGeom prst="rect">
          <a:avLst/>
        </a:prstGeom>
      </dsp:spPr>
      <dsp:txXfrm>
        <a:off x="0" y="1188840"/>
        <a:ext cx="556140" cy="767520"/>
      </dsp:txXfrm>
    </dsp:sp>
    <dsp:sp modelId="{1E1FA42A-F874-417E-803C-0C0C01DC9EB3}">
      <dsp:nvSpPr>
        <dsp:cNvPr id="9" name="矩形 8" hidden="1"/>
        <dsp:cNvSpPr/>
      </dsp:nvSpPr>
      <dsp:spPr>
        <a:xfrm>
          <a:off x="0" y="2368200"/>
          <a:ext cx="556140" cy="767520"/>
        </a:xfrm>
        <a:prstGeom prst="rect">
          <a:avLst/>
        </a:prstGeom>
      </dsp:spPr>
      <dsp:txXfrm>
        <a:off x="0" y="2368200"/>
        <a:ext cx="556140" cy="767520"/>
      </dsp:txXfrm>
    </dsp:sp>
    <dsp:sp modelId="{31799A58-6841-4544-B486-174316374F2A}">
      <dsp:nvSpPr>
        <dsp:cNvPr id="12" name="矩形 11" hidden="1"/>
        <dsp:cNvSpPr/>
      </dsp:nvSpPr>
      <dsp:spPr>
        <a:xfrm>
          <a:off x="0" y="3547560"/>
          <a:ext cx="556140" cy="767520"/>
        </a:xfrm>
        <a:prstGeom prst="rect">
          <a:avLst/>
        </a:prstGeom>
      </dsp:spPr>
      <dsp:txXfrm>
        <a:off x="0" y="3547560"/>
        <a:ext cx="556140" cy="767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14CB0-9E86-411B-B8C0-9763AE22A0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C6897-AD94-4FA6-B251-5F6E8530E37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8F2AF-B165-49ED-8D49-F91D3C9FFC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F3238-B197-4DD0-8393-B222E6E855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F3238-B197-4DD0-8393-B222E6E855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F3238-B197-4DD0-8393-B222E6E855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F3238-B197-4DD0-8393-B222E6E855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F3238-B197-4DD0-8393-B222E6E855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3D5-6189-471C-B0C5-70BB47A341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2.vml"/><Relationship Id="rId6" Type="http://schemas.openxmlformats.org/officeDocument/2006/relationships/image" Target="../media/image5.jpeg"/><Relationship Id="rId5" Type="http://schemas.openxmlformats.org/officeDocument/2006/relationships/tags" Target="../tags/tag3.xml"/><Relationship Id="rId4" Type="http://schemas.openxmlformats.org/officeDocument/2006/relationships/image" Target="../media/image3.emf"/><Relationship Id="rId3" Type="http://schemas.openxmlformats.org/officeDocument/2006/relationships/oleObject" Target="../embeddings/oleObject2.bin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3C3C36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solidFill>
                  <a:srgbClr val="3C3C36">
                    <a:tint val="75000"/>
                  </a:srgbClr>
                </a:solidFill>
              </a:rPr>
            </a:fld>
            <a:endParaRPr lang="zh-CN" altLang="en-US" dirty="0">
              <a:solidFill>
                <a:srgbClr val="3C3C36">
                  <a:tint val="75000"/>
                </a:srgbClr>
              </a:solidFill>
            </a:endParaRPr>
          </a:p>
        </p:txBody>
      </p:sp>
      <p:sp>
        <p:nvSpPr>
          <p:cNvPr id="13" name="内容占位符 2"/>
          <p:cNvSpPr>
            <a:spLocks noGrp="1"/>
          </p:cNvSpPr>
          <p:nvPr>
            <p:ph idx="1" hasCustomPrompt="1"/>
          </p:nvPr>
        </p:nvSpPr>
        <p:spPr>
          <a:xfrm>
            <a:off x="669924" y="1123950"/>
            <a:ext cx="10850563" cy="50196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单击此处添加文本</a:t>
            </a:r>
            <a:r>
              <a:rPr lang="en-US" altLang="zh-CN" dirty="0"/>
              <a:t>-14pt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单击此处添加标题 </a:t>
            </a:r>
            <a:r>
              <a:rPr lang="en-US" altLang="zh-CN" dirty="0"/>
              <a:t>-16pt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/>
        </p:nvGrpSpPr>
        <p:grpSpPr>
          <a:xfrm>
            <a:off x="10601351" y="5025275"/>
            <a:ext cx="996923" cy="1118350"/>
            <a:chOff x="10414026" y="3521683"/>
            <a:chExt cx="1111224" cy="1246573"/>
          </a:xfrm>
        </p:grpSpPr>
        <p:sp>
          <p:nvSpPr>
            <p:cNvPr id="12" name="Rectangle 26"/>
            <p:cNvSpPr>
              <a:spLocks noChangeArrowheads="1"/>
            </p:cNvSpPr>
            <p:nvPr/>
          </p:nvSpPr>
          <p:spPr bwMode="auto">
            <a:xfrm>
              <a:off x="10494963" y="4614368"/>
              <a:ext cx="94935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di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3C3C36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微信关注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16" name="图片 15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4026" y="3521683"/>
              <a:ext cx="1111224" cy="1111224"/>
            </a:xfrm>
            <a:prstGeom prst="rect">
              <a:avLst/>
            </a:prstGeom>
          </p:spPr>
        </p:pic>
      </p:grpSp>
      <p:sp>
        <p:nvSpPr>
          <p:cNvPr id="8" name="标题 1"/>
          <p:cNvSpPr>
            <a:spLocks noGrp="1"/>
          </p:cNvSpPr>
          <p:nvPr>
            <p:ph type="ctrTitle" hasCustomPrompt="1"/>
          </p:nvPr>
        </p:nvSpPr>
        <p:spPr>
          <a:xfrm>
            <a:off x="729661" y="4389008"/>
            <a:ext cx="10848975" cy="575747"/>
          </a:xfrm>
          <a:prstGeom prst="rect">
            <a:avLst/>
          </a:prstGeom>
        </p:spPr>
        <p:txBody>
          <a:bodyPr rIns="0" anchor="t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800" spc="300">
                <a:solidFill>
                  <a:schemeClr val="accent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65" name="Rectangle 12"/>
          <p:cNvSpPr>
            <a:spLocks noChangeAspect="1"/>
          </p:cNvSpPr>
          <p:nvPr userDrawn="1"/>
        </p:nvSpPr>
        <p:spPr>
          <a:xfrm>
            <a:off x="769242" y="3727027"/>
            <a:ext cx="10800000" cy="15479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9" name="图片占位符 2"/>
          <p:cNvSpPr>
            <a:spLocks noGrp="1"/>
          </p:cNvSpPr>
          <p:nvPr>
            <p:ph type="pic" sz="quarter" idx="13" hasCustomPrompt="1"/>
          </p:nvPr>
        </p:nvSpPr>
        <p:spPr>
          <a:xfrm>
            <a:off x="740231" y="490335"/>
            <a:ext cx="10798626" cy="32398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/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Click the placeholder and paste image via Images Library</a:t>
            </a:r>
            <a:endParaRPr lang="en-US" altLang="zh-CN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750">
        <p14:flip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 bwMode="auto">
      <p:bgPr>
        <a:gradFill rotWithShape="0">
          <a:gsLst>
            <a:gs pos="0">
              <a:srgbClr val="D7D9E1"/>
            </a:gs>
            <a:gs pos="25999">
              <a:srgbClr val="EBECF0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3C3C36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669924" y="6440949"/>
            <a:ext cx="4140201" cy="20638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3C3C36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2EB6E4-2829-4E00-9C68-D59EAB2196FF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3C3C36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3C3C36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flip dir="r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think-cell 幻灯片" r:id="rId3" imgW="12700" imgH="12700" progId="TCLayout.ActiveDocument.1">
                  <p:embed/>
                </p:oleObj>
              </mc:Choice>
              <mc:Fallback>
                <p:oleObj name="think-cell 幻灯片" r:id="rId3" imgW="12700" imgH="12700" progId="TCLayout.ActiveDocument.1">
                  <p:embed/>
                  <p:pic>
                    <p:nvPicPr>
                      <p:cNvPr id="0" name="对象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3C3C36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DD3DB80-B894-403A-B48E-6FDC1A72010E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6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3C3C36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1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dirty="0"/>
              <a:t>单击此处添加标题 </a:t>
            </a:r>
            <a:r>
              <a:rPr lang="en-US" altLang="zh-CN" dirty="0"/>
              <a:t>-18pt</a:t>
            </a:r>
            <a:endParaRPr lang="en-US" dirty="0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0400" y="6426017"/>
            <a:ext cx="4139543" cy="274344"/>
          </a:xfrm>
          <a:prstGeom prst="rect">
            <a:avLst/>
          </a:prstGeom>
        </p:spPr>
      </p:pic>
      <p:sp>
        <p:nvSpPr>
          <p:cNvPr id="11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660400" y="1208667"/>
            <a:ext cx="4183743" cy="27632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  <a:latin typeface="+mn-ea"/>
                <a:ea typeface="+mn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文字内容编辑</a:t>
            </a:r>
            <a:endParaRPr lang="en-US" altLang="zh-CN" dirty="0"/>
          </a:p>
        </p:txBody>
      </p:sp>
      <p:sp>
        <p:nvSpPr>
          <p:cNvPr id="12" name="文本占位符 13"/>
          <p:cNvSpPr>
            <a:spLocks noGrp="1"/>
          </p:cNvSpPr>
          <p:nvPr>
            <p:ph type="body" sz="quarter" idx="14" hasCustomPrompt="1"/>
          </p:nvPr>
        </p:nvSpPr>
        <p:spPr>
          <a:xfrm>
            <a:off x="660400" y="6149694"/>
            <a:ext cx="4183743" cy="27632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050" b="0">
                <a:solidFill>
                  <a:schemeClr val="tx1"/>
                </a:solidFill>
                <a:latin typeface="+mn-ea"/>
                <a:ea typeface="+mn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数据来源：</a:t>
            </a:r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flip dir="r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3C3C36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DD3DB80-B894-403A-B48E-6FDC1A72010E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6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3C3C36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flip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3C3C36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69924" y="6440949"/>
            <a:ext cx="4140201" cy="206381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>
                <a:solidFill>
                  <a:srgbClr val="3C3C36">
                    <a:tint val="75000"/>
                  </a:srgbClr>
                </a:solidFill>
              </a:rPr>
              <a:t>罗欣药业传递健康</a:t>
            </a:r>
            <a:endParaRPr lang="zh-CN" altLang="en-US" dirty="0">
              <a:solidFill>
                <a:srgbClr val="3C3C36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solidFill>
                  <a:srgbClr val="3C3C36">
                    <a:tint val="75000"/>
                  </a:srgbClr>
                </a:solidFill>
              </a:rPr>
            </a:fld>
            <a:endParaRPr lang="zh-CN" altLang="en-US" dirty="0">
              <a:solidFill>
                <a:srgbClr val="3C3C36">
                  <a:tint val="75000"/>
                </a:srgbClr>
              </a:solidFill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单击此处添加标题 </a:t>
            </a:r>
            <a:r>
              <a:rPr lang="en-US" altLang="zh-CN" dirty="0"/>
              <a:t>-16pt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图片占位符 2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2192000" cy="4038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 err="1"/>
              <a:t>ClicktheplaceholderandpasteimageviaImagesLibrary</a:t>
            </a:r>
            <a:endParaRPr lang="en-US" altLang="zh-CN" dirty="0"/>
          </a:p>
        </p:txBody>
      </p:sp>
      <p:sp>
        <p:nvSpPr>
          <p:cNvPr id="65" name="Rectangle 12"/>
          <p:cNvSpPr>
            <a:spLocks noChangeAspect="1"/>
          </p:cNvSpPr>
          <p:nvPr userDrawn="1"/>
        </p:nvSpPr>
        <p:spPr>
          <a:xfrm>
            <a:off x="0" y="4046335"/>
            <a:ext cx="12192000" cy="174749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10601351" y="5025275"/>
            <a:ext cx="996923" cy="1118350"/>
            <a:chOff x="10414026" y="3521683"/>
            <a:chExt cx="1111224" cy="1246573"/>
          </a:xfrm>
        </p:grpSpPr>
        <p:sp>
          <p:nvSpPr>
            <p:cNvPr id="12" name="Rectangle 26"/>
            <p:cNvSpPr>
              <a:spLocks noChangeArrowheads="1"/>
            </p:cNvSpPr>
            <p:nvPr/>
          </p:nvSpPr>
          <p:spPr bwMode="auto">
            <a:xfrm>
              <a:off x="10494963" y="4614368"/>
              <a:ext cx="94935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dist"/>
              <a:r>
                <a:rPr lang="zh-CN" altLang="en-US" sz="1000" dirty="0">
                  <a:solidFill>
                    <a:srgbClr val="3C3C36"/>
                  </a:solidFill>
                  <a:latin typeface="微软雅黑" panose="020B0503020204020204" charset="-122"/>
                  <a:cs typeface="+mn-ea"/>
                  <a:sym typeface="+mn-lt"/>
                </a:rPr>
                <a:t>微信关注</a:t>
              </a:r>
              <a:endParaRPr lang="zh-CN" altLang="zh-CN" dirty="0">
                <a:solidFill>
                  <a:srgbClr val="3C3C36"/>
                </a:solidFill>
              </a:endParaRPr>
            </a:p>
          </p:txBody>
        </p:sp>
        <p:pic>
          <p:nvPicPr>
            <p:cNvPr id="16" name="图片 15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4026" y="3521683"/>
              <a:ext cx="1111224" cy="1111224"/>
            </a:xfrm>
            <a:prstGeom prst="rect">
              <a:avLst/>
            </a:prstGeom>
          </p:spPr>
        </p:pic>
      </p:grpSp>
      <p:sp>
        <p:nvSpPr>
          <p:cNvPr id="8" name="标题 1"/>
          <p:cNvSpPr>
            <a:spLocks noGrp="1"/>
          </p:cNvSpPr>
          <p:nvPr>
            <p:ph type="ctrTitle" hasCustomPrompt="1"/>
          </p:nvPr>
        </p:nvSpPr>
        <p:spPr>
          <a:xfrm>
            <a:off x="729661" y="4389008"/>
            <a:ext cx="10848975" cy="575747"/>
          </a:xfrm>
          <a:prstGeom prst="rect">
            <a:avLst/>
          </a:prstGeom>
        </p:spPr>
        <p:txBody>
          <a:bodyPr rIns="0" anchor="t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800" spc="300">
                <a:solidFill>
                  <a:schemeClr val="accent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图片占位符 2"/>
          <p:cNvSpPr>
            <a:spLocks noGrp="1"/>
          </p:cNvSpPr>
          <p:nvPr>
            <p:ph type="pic" sz="quarter" idx="13" hasCustomPrompt="1"/>
          </p:nvPr>
        </p:nvSpPr>
        <p:spPr>
          <a:xfrm>
            <a:off x="740231" y="490335"/>
            <a:ext cx="10798626" cy="32398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/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Click the placeholder and paste image via Images Library</a:t>
            </a:r>
            <a:endParaRPr lang="en-US" altLang="zh-CN" dirty="0"/>
          </a:p>
        </p:txBody>
      </p:sp>
      <p:sp>
        <p:nvSpPr>
          <p:cNvPr id="9" name="文本占位符 13"/>
          <p:cNvSpPr>
            <a:spLocks noGrp="1"/>
          </p:cNvSpPr>
          <p:nvPr>
            <p:ph type="body" sz="quarter" idx="11" hasCustomPrompt="1"/>
          </p:nvPr>
        </p:nvSpPr>
        <p:spPr>
          <a:xfrm>
            <a:off x="673100" y="5870477"/>
            <a:ext cx="4183743" cy="276323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 marL="0" indent="0" algn="l"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  <p:sp>
        <p:nvSpPr>
          <p:cNvPr id="10" name="文本占位符 13"/>
          <p:cNvSpPr>
            <a:spLocks noGrp="1"/>
          </p:cNvSpPr>
          <p:nvPr>
            <p:ph type="body" sz="quarter" idx="10" hasCustomPrompt="1"/>
          </p:nvPr>
        </p:nvSpPr>
        <p:spPr>
          <a:xfrm>
            <a:off x="673100" y="5496462"/>
            <a:ext cx="4183743" cy="27632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  <a:endParaRPr lang="en-US" altLang="zh-CN" dirty="0"/>
          </a:p>
        </p:txBody>
      </p:sp>
      <p:sp>
        <p:nvSpPr>
          <p:cNvPr id="11" name="标题 3"/>
          <p:cNvSpPr>
            <a:spLocks noGrp="1"/>
          </p:cNvSpPr>
          <p:nvPr>
            <p:ph type="title"/>
          </p:nvPr>
        </p:nvSpPr>
        <p:spPr>
          <a:xfrm>
            <a:off x="669924" y="3905710"/>
            <a:ext cx="10850563" cy="78919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8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14" name="副标题 2"/>
          <p:cNvSpPr>
            <a:spLocks noGrp="1"/>
          </p:cNvSpPr>
          <p:nvPr>
            <p:ph type="subTitle" idx="1"/>
          </p:nvPr>
        </p:nvSpPr>
        <p:spPr>
          <a:xfrm>
            <a:off x="669924" y="4787607"/>
            <a:ext cx="10850562" cy="27632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2000" i="0" u="none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23" name="Rectangle 12"/>
          <p:cNvSpPr>
            <a:spLocks noChangeAspect="1"/>
          </p:cNvSpPr>
          <p:nvPr userDrawn="1"/>
        </p:nvSpPr>
        <p:spPr>
          <a:xfrm>
            <a:off x="740214" y="3723237"/>
            <a:ext cx="10800000" cy="154798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1026" name="Picture 2" descr="L:\罗欣上海\A14企业传播部\企业传播部__Private\企业传播相关\VI手册2021\logo\原版 logo+股票代码组合横版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587" y="5571480"/>
            <a:ext cx="1495462" cy="72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750">
        <p14:flip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图片占位符 2"/>
          <p:cNvSpPr>
            <a:spLocks noGrp="1"/>
          </p:cNvSpPr>
          <p:nvPr>
            <p:ph type="pic" sz="quarter" idx="13" hasCustomPrompt="1"/>
          </p:nvPr>
        </p:nvSpPr>
        <p:spPr>
          <a:xfrm>
            <a:off x="740231" y="490335"/>
            <a:ext cx="10798626" cy="32398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/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Click the placeholder and paste image via Images Library</a:t>
            </a:r>
            <a:endParaRPr lang="en-US" altLang="zh-CN" dirty="0"/>
          </a:p>
        </p:txBody>
      </p:sp>
      <p:sp>
        <p:nvSpPr>
          <p:cNvPr id="9" name="文本占位符 13"/>
          <p:cNvSpPr>
            <a:spLocks noGrp="1"/>
          </p:cNvSpPr>
          <p:nvPr>
            <p:ph type="body" sz="quarter" idx="11" hasCustomPrompt="1"/>
          </p:nvPr>
        </p:nvSpPr>
        <p:spPr>
          <a:xfrm>
            <a:off x="673100" y="5870477"/>
            <a:ext cx="4183743" cy="276323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 marL="0" indent="0" algn="l"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  <p:sp>
        <p:nvSpPr>
          <p:cNvPr id="10" name="文本占位符 13"/>
          <p:cNvSpPr>
            <a:spLocks noGrp="1"/>
          </p:cNvSpPr>
          <p:nvPr>
            <p:ph type="body" sz="quarter" idx="10" hasCustomPrompt="1"/>
          </p:nvPr>
        </p:nvSpPr>
        <p:spPr>
          <a:xfrm>
            <a:off x="673100" y="5496462"/>
            <a:ext cx="4183743" cy="27632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  <a:endParaRPr lang="en-US" altLang="zh-CN" dirty="0"/>
          </a:p>
        </p:txBody>
      </p:sp>
      <p:sp>
        <p:nvSpPr>
          <p:cNvPr id="11" name="标题 3"/>
          <p:cNvSpPr>
            <a:spLocks noGrp="1"/>
          </p:cNvSpPr>
          <p:nvPr>
            <p:ph type="title"/>
          </p:nvPr>
        </p:nvSpPr>
        <p:spPr>
          <a:xfrm>
            <a:off x="669924" y="3905710"/>
            <a:ext cx="10850563" cy="78919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8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14" name="副标题 2"/>
          <p:cNvSpPr>
            <a:spLocks noGrp="1"/>
          </p:cNvSpPr>
          <p:nvPr>
            <p:ph type="subTitle" idx="1"/>
          </p:nvPr>
        </p:nvSpPr>
        <p:spPr>
          <a:xfrm>
            <a:off x="669924" y="4787607"/>
            <a:ext cx="10850562" cy="27632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2000" i="0" u="none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23" name="Rectangle 12"/>
          <p:cNvSpPr>
            <a:spLocks noChangeAspect="1"/>
          </p:cNvSpPr>
          <p:nvPr userDrawn="1"/>
        </p:nvSpPr>
        <p:spPr>
          <a:xfrm>
            <a:off x="740214" y="3723237"/>
            <a:ext cx="10800000" cy="154798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1026" name="Picture 2" descr="L:\罗欣上海\A14企业传播部\企业传播部__Private\企业传播相关\VI手册2021\logo\原版 logo+股票代码组合横版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587" y="5571480"/>
            <a:ext cx="1495462" cy="72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750">
        <p14:flip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3C3C36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669924" y="6440949"/>
            <a:ext cx="4140201" cy="20638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罗欣药业  传递健康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3C3C36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DD3DB80-B894-403A-B48E-6FDC1A72010E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6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3C3C36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3" name="内容占位符 2"/>
          <p:cNvSpPr>
            <a:spLocks noGrp="1"/>
          </p:cNvSpPr>
          <p:nvPr>
            <p:ph idx="1" hasCustomPrompt="1"/>
          </p:nvPr>
        </p:nvSpPr>
        <p:spPr>
          <a:xfrm>
            <a:off x="669924" y="1123950"/>
            <a:ext cx="10850563" cy="5019675"/>
          </a:xfr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单击此处添加文本</a:t>
            </a:r>
            <a:r>
              <a:rPr lang="en-US" altLang="zh-CN" dirty="0"/>
              <a:t>-14pt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单击此处添加标题 </a:t>
            </a:r>
            <a:r>
              <a:rPr lang="en-US" altLang="zh-CN" dirty="0"/>
              <a:t>-16pt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flip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3C3C36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69924" y="6440949"/>
            <a:ext cx="4140201" cy="20638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罗欣药业  传递健康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3C3C36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DD3DB80-B894-403A-B48E-6FDC1A72010E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6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3C3C36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单击此处添加标题 </a:t>
            </a:r>
            <a:r>
              <a:rPr lang="en-US" altLang="zh-CN" dirty="0"/>
              <a:t>-16pt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flip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flip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image" Target="../media/image3.emf"/><Relationship Id="rId7" Type="http://schemas.openxmlformats.org/officeDocument/2006/relationships/oleObject" Target="../embeddings/oleObject1.bin"/><Relationship Id="rId6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jpeg"/><Relationship Id="rId8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 hidden="1"/>
          <p:cNvGraphicFramePr>
            <a:graphicFrameLocks noChangeAspect="1"/>
          </p:cNvGraphicFramePr>
          <p:nvPr userDrawn="1">
            <p:custDataLst>
              <p:tags r:id="rId6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think-cell 幻灯片" r:id="rId7" imgW="12700" imgH="12700" progId="TCLayout.ActiveDocument.1">
                  <p:embed/>
                </p:oleObj>
              </mc:Choice>
              <mc:Fallback>
                <p:oleObj name="think-cell 幻灯片" r:id="rId7" imgW="12700" imgH="12700" progId="TCLayout.ActiveDocument.1">
                  <p:embed/>
                  <p:pic>
                    <p:nvPicPr>
                      <p:cNvPr id="0" name="图片 313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401732" y="6440949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srgbClr val="3C3C36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440949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>
                <a:solidFill>
                  <a:srgbClr val="3C3C36">
                    <a:tint val="75000"/>
                  </a:srgbClr>
                </a:solidFill>
              </a:rPr>
            </a:fld>
            <a:endParaRPr lang="zh-CN" altLang="en-US" dirty="0">
              <a:solidFill>
                <a:srgbClr val="3C3C36">
                  <a:tint val="75000"/>
                </a:srgbClr>
              </a:solidFill>
            </a:endParaRPr>
          </a:p>
        </p:txBody>
      </p:sp>
      <p:pic>
        <p:nvPicPr>
          <p:cNvPr id="50" name="图片 49" descr="图片包含 物体&#10;&#10;自动生成的说明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456104"/>
            <a:ext cx="1441801" cy="516542"/>
          </a:xfrm>
          <a:prstGeom prst="rect">
            <a:avLst/>
          </a:prstGeom>
        </p:spPr>
      </p:pic>
      <p:cxnSp>
        <p:nvCxnSpPr>
          <p:cNvPr id="93" name="直接连接符 92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单击此处添加文本</a:t>
            </a:r>
            <a:r>
              <a:rPr lang="en-US" altLang="zh-CN" dirty="0"/>
              <a:t>-14pt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标题占位符 6"/>
          <p:cNvSpPr>
            <a:spLocks noGrp="1"/>
          </p:cNvSpPr>
          <p:nvPr>
            <p:ph type="title"/>
          </p:nvPr>
        </p:nvSpPr>
        <p:spPr>
          <a:xfrm>
            <a:off x="660400" y="1"/>
            <a:ext cx="9416854" cy="1028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单击此处添加标题 </a:t>
            </a:r>
            <a:r>
              <a:rPr lang="en-US" altLang="zh-CN" dirty="0"/>
              <a:t>-16pt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401732" y="6440949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3C3C36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440949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DD3DB80-B894-403A-B48E-6FDC1A72010E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6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3C3C36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cxnSp>
        <p:nvCxnSpPr>
          <p:cNvPr id="93" name="直接连接符 92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单击此处添加文本</a:t>
            </a:r>
            <a:r>
              <a:rPr lang="en-US" altLang="zh-CN" dirty="0"/>
              <a:t>-14pt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标题占位符 6"/>
          <p:cNvSpPr>
            <a:spLocks noGrp="1"/>
          </p:cNvSpPr>
          <p:nvPr>
            <p:ph type="title"/>
          </p:nvPr>
        </p:nvSpPr>
        <p:spPr>
          <a:xfrm>
            <a:off x="660400" y="1"/>
            <a:ext cx="9416854" cy="1028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单击此处添加标题 </a:t>
            </a:r>
            <a:r>
              <a:rPr lang="en-US" altLang="zh-CN" dirty="0"/>
              <a:t>-16pt</a:t>
            </a:r>
            <a:endParaRPr lang="en-US" dirty="0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428" y="295822"/>
            <a:ext cx="1184059" cy="57177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</p:sldLayoutIdLst>
  <mc:AlternateContent xmlns:mc="http://schemas.openxmlformats.org/markup-compatibility/2006">
    <mc:Choice xmlns:p14="http://schemas.microsoft.com/office/powerpoint/2010/main" Requires="p14">
      <p:transition spd="slow" p14:dur="1750">
        <p14:flip dir="r"/>
      </p:transition>
    </mc:Choice>
    <mc:Fallback>
      <p:transition spd="slow">
        <p:fade/>
      </p:transition>
    </mc:Fallback>
  </mc:AlternateContent>
  <p:hf hdr="0" dt="0"/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华文行楷" panose="02010800040101010101" pitchFamily="2" charset="-122"/>
          <a:ea typeface="华文行楷" panose="02010800040101010101" pitchFamily="2" charset="-122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accent1">
              <a:lumMod val="75000"/>
            </a:schemeClr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accent1">
              <a:lumMod val="75000"/>
            </a:schemeClr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2pPr>
      <a:lvl3pPr marL="1143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accent1">
              <a:lumMod val="75000"/>
            </a:schemeClr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3pPr>
      <a:lvl4pPr marL="1600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accent1">
              <a:lumMod val="75000"/>
            </a:schemeClr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4pPr>
      <a:lvl5pPr marL="20574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accent1">
              <a:lumMod val="75000"/>
            </a:schemeClr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10.png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595153" y="5736697"/>
            <a:ext cx="10850563" cy="789199"/>
          </a:xfrm>
        </p:spPr>
        <p:txBody>
          <a:bodyPr>
            <a:noAutofit/>
          </a:bodyPr>
          <a:lstStyle/>
          <a:p>
            <a:pPr lvl="0" algn="ctr">
              <a:spcBef>
                <a:spcPts val="1200"/>
              </a:spcBef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国家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I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类化学创新药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替戈拉生片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(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泰欣赞</a:t>
            </a:r>
            <a:r>
              <a:rPr lang="en-US" altLang="zh-CN" sz="2400" baseline="30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®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)</a:t>
            </a:r>
            <a:br>
              <a:rPr lang="en-US" altLang="zh-CN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br>
              <a:rPr lang="en-US" altLang="zh-CN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br>
              <a:rPr lang="en-US" altLang="zh-CN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br>
              <a:rPr lang="en-US" altLang="zh-CN" dirty="0">
                <a:solidFill>
                  <a:schemeClr val="tx1"/>
                </a:solidFill>
              </a:rPr>
            </a:br>
            <a:r>
              <a:rPr lang="zh-CN" altLang="en-US" sz="2000" dirty="0">
                <a:solidFill>
                  <a:srgbClr val="3C3C36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罗欣药业</a:t>
            </a:r>
            <a:r>
              <a:rPr lang="en-US" altLang="zh-CN" sz="2000" dirty="0">
                <a:solidFill>
                  <a:srgbClr val="3C3C36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(</a:t>
            </a:r>
            <a:r>
              <a:rPr lang="zh-CN" altLang="en-US" sz="2000" dirty="0">
                <a:solidFill>
                  <a:srgbClr val="3C3C36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上海</a:t>
            </a:r>
            <a:r>
              <a:rPr lang="en-US" altLang="zh-CN" sz="2000" dirty="0">
                <a:solidFill>
                  <a:srgbClr val="3C3C36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)</a:t>
            </a:r>
            <a:r>
              <a:rPr lang="zh-CN" altLang="en-US" sz="2000" dirty="0">
                <a:solidFill>
                  <a:srgbClr val="3C3C36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有限公司</a:t>
            </a:r>
            <a:br>
              <a:rPr lang="zh-CN" altLang="en-US" sz="2000" dirty="0">
                <a:solidFill>
                  <a:srgbClr val="3C3C36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</a:b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9" name="图片占位符 8"/>
          <p:cNvPicPr>
            <a:picLocks noGrp="1" noChangeAspect="1"/>
          </p:cNvPicPr>
          <p:nvPr>
            <p:ph type="pic" sz="quarter" idx="13"/>
          </p:nvPr>
        </p:nvPicPr>
        <p:blipFill>
          <a:blip r:embed="rId1"/>
          <a:srcRect t="35" b="35"/>
          <a:stretch>
            <a:fillRect/>
          </a:stretch>
        </p:blipFill>
        <p:spPr>
          <a:xfrm>
            <a:off x="758190" y="236855"/>
            <a:ext cx="10798810" cy="342201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476361" y="4859320"/>
            <a:ext cx="76867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简易续约新增适应症：十二指肠溃疡，成人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50mg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每日一次，连续治疗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周</a:t>
            </a:r>
            <a:endParaRPr lang="zh-CN" altLang="en-US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71861" y="49486"/>
            <a:ext cx="10183796" cy="1028700"/>
          </a:xfrm>
        </p:spPr>
        <p:txBody>
          <a:bodyPr anchor="b">
            <a:normAutofit/>
          </a:bodyPr>
          <a:lstStyle/>
          <a:p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替戈拉生填补目录国内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P-CAB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短板，临床决策更简便可靠，基金影响有限，获益更多不同类型的患者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1861" y="5925775"/>
            <a:ext cx="3557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800" dirty="0">
                <a:solidFill>
                  <a:srgbClr val="FFFFFF">
                    <a:lumMod val="5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sz="800" dirty="0">
                <a:solidFill>
                  <a:srgbClr val="FFFFFF">
                    <a:lumMod val="5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盐酸凯普拉生说明书</a:t>
            </a:r>
            <a:endParaRPr lang="en-US" altLang="zh-CN" sz="800" dirty="0">
              <a:solidFill>
                <a:srgbClr val="FFFFFF">
                  <a:lumMod val="5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defRPr/>
            </a:pPr>
            <a:r>
              <a:rPr lang="en-US" altLang="zh-CN" sz="800" dirty="0">
                <a:solidFill>
                  <a:srgbClr val="FFFFFF">
                    <a:lumMod val="5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 Han S, et al. </a:t>
            </a:r>
            <a:r>
              <a:rPr lang="en-US" altLang="zh-CN" sz="800" dirty="0" err="1">
                <a:solidFill>
                  <a:srgbClr val="FFFFFF">
                    <a:lumMod val="5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Clin</a:t>
            </a:r>
            <a:r>
              <a:rPr lang="en-US" altLang="zh-CN" sz="800" dirty="0">
                <a:solidFill>
                  <a:srgbClr val="FFFFFF">
                    <a:lumMod val="5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800" dirty="0" err="1">
                <a:solidFill>
                  <a:srgbClr val="FFFFFF">
                    <a:lumMod val="5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Ther</a:t>
            </a:r>
            <a:r>
              <a:rPr lang="en-US" altLang="zh-CN" sz="800" dirty="0">
                <a:solidFill>
                  <a:srgbClr val="FFFFFF">
                    <a:lumMod val="5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 2021 Aug;43(8):1371-1380</a:t>
            </a:r>
            <a:endParaRPr lang="en-US" altLang="zh-CN" sz="800" dirty="0">
              <a:solidFill>
                <a:srgbClr val="FFFFFF">
                  <a:lumMod val="5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defRPr/>
            </a:pPr>
            <a:r>
              <a:rPr lang="en-US" altLang="zh-CN" sz="800" dirty="0">
                <a:solidFill>
                  <a:srgbClr val="FFFFFF">
                    <a:lumMod val="5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 </a:t>
            </a:r>
            <a:r>
              <a:rPr lang="zh-CN" altLang="en-US" sz="800" dirty="0">
                <a:solidFill>
                  <a:srgbClr val="FFFFFF">
                    <a:lumMod val="5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替戈拉生片说明书</a:t>
            </a:r>
            <a:endParaRPr lang="en-US" altLang="zh-CN" sz="800" dirty="0">
              <a:solidFill>
                <a:srgbClr val="FFFFFF">
                  <a:lumMod val="5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defRPr/>
            </a:pPr>
            <a:r>
              <a:rPr lang="en-US" altLang="zh-CN" sz="800" dirty="0">
                <a:solidFill>
                  <a:srgbClr val="FFFFFF">
                    <a:lumMod val="5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消化性溃疡诊断与治疗共识意见 （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2022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年，上海）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华文细黑" panose="02010600040101010101" pitchFamily="2" charset="-122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zh-CN" sz="800" dirty="0">
                <a:solidFill>
                  <a:srgbClr val="FFFFFF">
                    <a:lumMod val="5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5. Wu Z. et al. </a:t>
            </a:r>
            <a:r>
              <a:rPr lang="en-US" altLang="zh-CN" sz="800" dirty="0" err="1">
                <a:solidFill>
                  <a:srgbClr val="FFFFFF">
                    <a:lumMod val="5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PLoS</a:t>
            </a:r>
            <a:r>
              <a:rPr lang="en-US" altLang="zh-CN" sz="800" dirty="0">
                <a:solidFill>
                  <a:srgbClr val="FFFFFF">
                    <a:lumMod val="5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One. 2013;8(10):e71934. Published 2013 Oct 2</a:t>
            </a:r>
            <a:endParaRPr lang="en-US" altLang="zh-CN" sz="800" dirty="0">
              <a:solidFill>
                <a:srgbClr val="FFFFFF">
                  <a:lumMod val="5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>
              <a:defRPr/>
            </a:pPr>
            <a:r>
              <a:rPr lang="en-US" altLang="zh-CN" sz="800" dirty="0">
                <a:solidFill>
                  <a:srgbClr val="FFFFFF">
                    <a:lumMod val="5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6.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Br J </a:t>
            </a:r>
            <a:r>
              <a:rPr lang="en-US" altLang="zh-CN" sz="8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Clin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8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Pharmacol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. 2022 Jul;88(7):3288-3296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  <p:graphicFrame>
        <p:nvGraphicFramePr>
          <p:cNvPr id="6" name="图示 5"/>
          <p:cNvGraphicFramePr/>
          <p:nvPr/>
        </p:nvGraphicFramePr>
        <p:xfrm>
          <a:off x="652622" y="1195204"/>
          <a:ext cx="11122799" cy="4595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2467610" y="1343240"/>
            <a:ext cx="9067800" cy="82994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现有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目录中的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PCAB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仅凯普拉生具有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DU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适应症，但受进食影响，且心脏不良反应常见</a:t>
            </a:r>
            <a:r>
              <a:rPr lang="en-US" altLang="zh-CN" sz="1600" baseline="30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；而替戈拉生为</a:t>
            </a:r>
            <a:r>
              <a:rPr lang="zh-CN" altLang="en-US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国内首个自主研发的</a:t>
            </a:r>
            <a:r>
              <a:rPr lang="en-US" altLang="zh-CN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P-CAB</a:t>
            </a:r>
            <a:r>
              <a:rPr lang="zh-CN" altLang="en-US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，不受进食影响</a:t>
            </a:r>
            <a:r>
              <a:rPr lang="en-US" altLang="zh-CN" sz="1600" b="1" baseline="300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，空腹或餐后均可服用</a:t>
            </a:r>
            <a:r>
              <a:rPr lang="en-US" altLang="zh-CN" sz="1600" b="1" baseline="300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lang="zh-CN" altLang="en-US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，依从性更好；</a:t>
            </a:r>
            <a:endParaRPr lang="en-US" altLang="zh-CN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467458" y="2636904"/>
            <a:ext cx="9307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十二指肠溃疡适应症明确，内镜检查确诊率高，临床指征清晰，治疗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4-6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周黏膜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愈合，不易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复发</a:t>
            </a:r>
            <a:r>
              <a:rPr lang="en-US" altLang="zh-CN" sz="1600" baseline="30000" dirty="0"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zh-CN" altLang="en-US" sz="16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临床</a:t>
            </a:r>
            <a:r>
              <a:rPr lang="zh-CN" altLang="en-US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不易滥用，不会增加临床管理</a:t>
            </a:r>
            <a:r>
              <a:rPr lang="zh-CN" altLang="en-US" sz="16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难度</a:t>
            </a:r>
            <a:r>
              <a:rPr lang="zh-CN" altLang="en-US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；</a:t>
            </a:r>
            <a:endParaRPr lang="en-US" altLang="zh-CN" sz="16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467730" y="5189302"/>
            <a:ext cx="676364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存量替代，对</a:t>
            </a:r>
            <a:r>
              <a:rPr lang="zh-CN" altLang="en-US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医保基金影响小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也可以保障患者基本的需求；</a:t>
            </a:r>
            <a:endParaRPr lang="en-US" altLang="zh-CN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182350" y="1"/>
            <a:ext cx="1009650" cy="3047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/>
              <a:t>公平性</a:t>
            </a:r>
            <a:endParaRPr lang="zh-CN" altLang="en-US" sz="1600" b="1" dirty="0"/>
          </a:p>
        </p:txBody>
      </p:sp>
      <p:sp>
        <p:nvSpPr>
          <p:cNvPr id="12" name="文本框 11"/>
          <p:cNvSpPr txBox="1"/>
          <p:nvPr/>
        </p:nvSpPr>
        <p:spPr>
          <a:xfrm>
            <a:off x="2467458" y="3913103"/>
            <a:ext cx="9538275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600" baseline="30000" dirty="0">
                <a:latin typeface="+mn-ea"/>
              </a:rPr>
              <a:t> 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约</a:t>
            </a:r>
            <a:r>
              <a:rPr lang="en-US" altLang="zh-CN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53%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的患者为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CYP2C19</a:t>
            </a:r>
            <a:r>
              <a:rPr lang="zh-CN" altLang="en-US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快代谢基因型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PPI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疗效无法保证</a:t>
            </a:r>
            <a:r>
              <a:rPr lang="en-US" altLang="zh-CN" sz="1600" baseline="30000" dirty="0"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 ，替戈拉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生主要经过</a:t>
            </a:r>
            <a:r>
              <a:rPr lang="en-US" altLang="zh-CN" sz="1600" dirty="0" smtClean="0">
                <a:latin typeface="微软雅黑" panose="020B0503020204020204" charset="-122"/>
                <a:ea typeface="微软雅黑" panose="020B0503020204020204" charset="-122"/>
              </a:rPr>
              <a:t>CYP3A4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代谢，处方本品无需考虑基因型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影响</a:t>
            </a:r>
            <a:r>
              <a:rPr lang="en-US" altLang="zh-CN" sz="1600" baseline="30000" dirty="0" smtClean="0">
                <a:latin typeface="微软雅黑" panose="020B0503020204020204" charset="-122"/>
                <a:ea typeface="微软雅黑" panose="020B0503020204020204" charset="-122"/>
              </a:rPr>
              <a:t>6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3359332" y="602549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药品基本信息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3C3C36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16" name="Group 284"/>
          <p:cNvGrpSpPr/>
          <p:nvPr/>
        </p:nvGrpSpPr>
        <p:grpSpPr>
          <a:xfrm>
            <a:off x="2570741" y="551347"/>
            <a:ext cx="669711" cy="523220"/>
            <a:chOff x="-4600575" y="1592263"/>
            <a:chExt cx="4446587" cy="3724275"/>
          </a:xfrm>
          <a:solidFill>
            <a:schemeClr val="tx1"/>
          </a:solidFill>
        </p:grpSpPr>
        <p:sp>
          <p:nvSpPr>
            <p:cNvPr id="17" name="Freeform 22"/>
            <p:cNvSpPr/>
            <p:nvPr/>
          </p:nvSpPr>
          <p:spPr bwMode="auto">
            <a:xfrm>
              <a:off x="-4600575" y="2065338"/>
              <a:ext cx="3246438" cy="3251200"/>
            </a:xfrm>
            <a:custGeom>
              <a:avLst/>
              <a:gdLst>
                <a:gd name="T0" fmla="*/ 1932 w 2045"/>
                <a:gd name="T1" fmla="*/ 1934 h 2048"/>
                <a:gd name="T2" fmla="*/ 113 w 2045"/>
                <a:gd name="T3" fmla="*/ 1934 h 2048"/>
                <a:gd name="T4" fmla="*/ 113 w 2045"/>
                <a:gd name="T5" fmla="*/ 114 h 2048"/>
                <a:gd name="T6" fmla="*/ 1231 w 2045"/>
                <a:gd name="T7" fmla="*/ 114 h 2048"/>
                <a:gd name="T8" fmla="*/ 1231 w 2045"/>
                <a:gd name="T9" fmla="*/ 0 h 2048"/>
                <a:gd name="T10" fmla="*/ 0 w 2045"/>
                <a:gd name="T11" fmla="*/ 0 h 2048"/>
                <a:gd name="T12" fmla="*/ 0 w 2045"/>
                <a:gd name="T13" fmla="*/ 2048 h 2048"/>
                <a:gd name="T14" fmla="*/ 2045 w 2045"/>
                <a:gd name="T15" fmla="*/ 2048 h 2048"/>
                <a:gd name="T16" fmla="*/ 2045 w 2045"/>
                <a:gd name="T17" fmla="*/ 1533 h 2048"/>
                <a:gd name="T18" fmla="*/ 1932 w 2045"/>
                <a:gd name="T19" fmla="*/ 1533 h 2048"/>
                <a:gd name="T20" fmla="*/ 1932 w 2045"/>
                <a:gd name="T21" fmla="*/ 1934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45" h="2048">
                  <a:moveTo>
                    <a:pt x="1932" y="1934"/>
                  </a:moveTo>
                  <a:lnTo>
                    <a:pt x="113" y="1934"/>
                  </a:lnTo>
                  <a:lnTo>
                    <a:pt x="113" y="114"/>
                  </a:lnTo>
                  <a:lnTo>
                    <a:pt x="1231" y="114"/>
                  </a:lnTo>
                  <a:lnTo>
                    <a:pt x="1231" y="0"/>
                  </a:lnTo>
                  <a:lnTo>
                    <a:pt x="0" y="0"/>
                  </a:lnTo>
                  <a:lnTo>
                    <a:pt x="0" y="2048"/>
                  </a:lnTo>
                  <a:lnTo>
                    <a:pt x="2045" y="2048"/>
                  </a:lnTo>
                  <a:lnTo>
                    <a:pt x="2045" y="1533"/>
                  </a:lnTo>
                  <a:lnTo>
                    <a:pt x="1932" y="1533"/>
                  </a:lnTo>
                  <a:lnTo>
                    <a:pt x="1932" y="19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8" name="Freeform 23"/>
            <p:cNvSpPr/>
            <p:nvPr/>
          </p:nvSpPr>
          <p:spPr bwMode="auto">
            <a:xfrm>
              <a:off x="-4000500" y="4078288"/>
              <a:ext cx="977900" cy="180975"/>
            </a:xfrm>
            <a:custGeom>
              <a:avLst/>
              <a:gdLst>
                <a:gd name="T0" fmla="*/ 588 w 616"/>
                <a:gd name="T1" fmla="*/ 114 h 114"/>
                <a:gd name="T2" fmla="*/ 616 w 616"/>
                <a:gd name="T3" fmla="*/ 0 h 114"/>
                <a:gd name="T4" fmla="*/ 0 w 616"/>
                <a:gd name="T5" fmla="*/ 0 h 114"/>
                <a:gd name="T6" fmla="*/ 0 w 616"/>
                <a:gd name="T7" fmla="*/ 114 h 114"/>
                <a:gd name="T8" fmla="*/ 588 w 616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6" h="114">
                  <a:moveTo>
                    <a:pt x="588" y="114"/>
                  </a:moveTo>
                  <a:lnTo>
                    <a:pt x="616" y="0"/>
                  </a:lnTo>
                  <a:lnTo>
                    <a:pt x="0" y="0"/>
                  </a:lnTo>
                  <a:lnTo>
                    <a:pt x="0" y="114"/>
                  </a:lnTo>
                  <a:lnTo>
                    <a:pt x="588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9" name="Freeform 24"/>
            <p:cNvSpPr>
              <a:spLocks noEditPoints="1"/>
            </p:cNvSpPr>
            <p:nvPr/>
          </p:nvSpPr>
          <p:spPr bwMode="auto">
            <a:xfrm>
              <a:off x="-2887663" y="1592263"/>
              <a:ext cx="2733675" cy="2667000"/>
            </a:xfrm>
            <a:custGeom>
              <a:avLst/>
              <a:gdLst>
                <a:gd name="T0" fmla="*/ 655 w 727"/>
                <a:gd name="T1" fmla="*/ 54 h 709"/>
                <a:gd name="T2" fmla="*/ 562 w 727"/>
                <a:gd name="T3" fmla="*/ 0 h 709"/>
                <a:gd name="T4" fmla="*/ 562 w 727"/>
                <a:gd name="T5" fmla="*/ 0 h 709"/>
                <a:gd name="T6" fmla="*/ 535 w 727"/>
                <a:gd name="T7" fmla="*/ 11 h 709"/>
                <a:gd name="T8" fmla="*/ 57 w 727"/>
                <a:gd name="T9" fmla="*/ 489 h 709"/>
                <a:gd name="T10" fmla="*/ 0 w 727"/>
                <a:gd name="T11" fmla="*/ 709 h 709"/>
                <a:gd name="T12" fmla="*/ 220 w 727"/>
                <a:gd name="T13" fmla="*/ 652 h 709"/>
                <a:gd name="T14" fmla="*/ 698 w 727"/>
                <a:gd name="T15" fmla="*/ 174 h 709"/>
                <a:gd name="T16" fmla="*/ 655 w 727"/>
                <a:gd name="T17" fmla="*/ 54 h 709"/>
                <a:gd name="T18" fmla="*/ 99 w 727"/>
                <a:gd name="T19" fmla="*/ 516 h 709"/>
                <a:gd name="T20" fmla="*/ 155 w 727"/>
                <a:gd name="T21" fmla="*/ 554 h 709"/>
                <a:gd name="T22" fmla="*/ 193 w 727"/>
                <a:gd name="T23" fmla="*/ 609 h 709"/>
                <a:gd name="T24" fmla="*/ 67 w 727"/>
                <a:gd name="T25" fmla="*/ 642 h 709"/>
                <a:gd name="T26" fmla="*/ 99 w 727"/>
                <a:gd name="T27" fmla="*/ 516 h 709"/>
                <a:gd name="T28" fmla="*/ 230 w 727"/>
                <a:gd name="T29" fmla="*/ 574 h 709"/>
                <a:gd name="T30" fmla="*/ 188 w 727"/>
                <a:gd name="T31" fmla="*/ 520 h 709"/>
                <a:gd name="T32" fmla="*/ 135 w 727"/>
                <a:gd name="T33" fmla="*/ 479 h 709"/>
                <a:gd name="T34" fmla="*/ 565 w 727"/>
                <a:gd name="T35" fmla="*/ 49 h 709"/>
                <a:gd name="T36" fmla="*/ 621 w 727"/>
                <a:gd name="T37" fmla="*/ 88 h 709"/>
                <a:gd name="T38" fmla="*/ 660 w 727"/>
                <a:gd name="T39" fmla="*/ 144 h 709"/>
                <a:gd name="T40" fmla="*/ 230 w 727"/>
                <a:gd name="T41" fmla="*/ 574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7" h="709">
                  <a:moveTo>
                    <a:pt x="655" y="54"/>
                  </a:moveTo>
                  <a:cubicBezTo>
                    <a:pt x="643" y="41"/>
                    <a:pt x="599" y="0"/>
                    <a:pt x="562" y="0"/>
                  </a:cubicBezTo>
                  <a:cubicBezTo>
                    <a:pt x="562" y="0"/>
                    <a:pt x="562" y="0"/>
                    <a:pt x="562" y="0"/>
                  </a:cubicBezTo>
                  <a:cubicBezTo>
                    <a:pt x="548" y="0"/>
                    <a:pt x="540" y="6"/>
                    <a:pt x="535" y="11"/>
                  </a:cubicBezTo>
                  <a:cubicBezTo>
                    <a:pt x="57" y="489"/>
                    <a:pt x="57" y="489"/>
                    <a:pt x="57" y="489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220" y="652"/>
                    <a:pt x="220" y="652"/>
                    <a:pt x="220" y="652"/>
                  </a:cubicBezTo>
                  <a:cubicBezTo>
                    <a:pt x="698" y="174"/>
                    <a:pt x="698" y="174"/>
                    <a:pt x="698" y="174"/>
                  </a:cubicBezTo>
                  <a:cubicBezTo>
                    <a:pt x="727" y="145"/>
                    <a:pt x="693" y="91"/>
                    <a:pt x="655" y="54"/>
                  </a:cubicBezTo>
                  <a:close/>
                  <a:moveTo>
                    <a:pt x="99" y="516"/>
                  </a:moveTo>
                  <a:cubicBezTo>
                    <a:pt x="109" y="518"/>
                    <a:pt x="130" y="530"/>
                    <a:pt x="155" y="554"/>
                  </a:cubicBezTo>
                  <a:cubicBezTo>
                    <a:pt x="179" y="578"/>
                    <a:pt x="191" y="600"/>
                    <a:pt x="193" y="609"/>
                  </a:cubicBezTo>
                  <a:cubicBezTo>
                    <a:pt x="67" y="642"/>
                    <a:pt x="67" y="642"/>
                    <a:pt x="67" y="642"/>
                  </a:cubicBezTo>
                  <a:lnTo>
                    <a:pt x="99" y="516"/>
                  </a:lnTo>
                  <a:close/>
                  <a:moveTo>
                    <a:pt x="230" y="574"/>
                  </a:moveTo>
                  <a:cubicBezTo>
                    <a:pt x="220" y="555"/>
                    <a:pt x="205" y="536"/>
                    <a:pt x="188" y="520"/>
                  </a:cubicBezTo>
                  <a:cubicBezTo>
                    <a:pt x="180" y="512"/>
                    <a:pt x="159" y="492"/>
                    <a:pt x="135" y="479"/>
                  </a:cubicBezTo>
                  <a:cubicBezTo>
                    <a:pt x="565" y="49"/>
                    <a:pt x="565" y="49"/>
                    <a:pt x="565" y="49"/>
                  </a:cubicBezTo>
                  <a:cubicBezTo>
                    <a:pt x="574" y="51"/>
                    <a:pt x="596" y="63"/>
                    <a:pt x="621" y="88"/>
                  </a:cubicBezTo>
                  <a:cubicBezTo>
                    <a:pt x="646" y="113"/>
                    <a:pt x="658" y="135"/>
                    <a:pt x="660" y="144"/>
                  </a:cubicBezTo>
                  <a:lnTo>
                    <a:pt x="230" y="5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7627969" y="617809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安全性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3C3C36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21" name="Group 97"/>
          <p:cNvGrpSpPr/>
          <p:nvPr/>
        </p:nvGrpSpPr>
        <p:grpSpPr>
          <a:xfrm>
            <a:off x="6875967" y="601743"/>
            <a:ext cx="577516" cy="539286"/>
            <a:chOff x="-4413250" y="1636713"/>
            <a:chExt cx="4041775" cy="3606801"/>
          </a:xfrm>
          <a:solidFill>
            <a:schemeClr val="tx1"/>
          </a:solidFill>
        </p:grpSpPr>
        <p:sp>
          <p:nvSpPr>
            <p:cNvPr id="22" name="Freeform 102"/>
            <p:cNvSpPr/>
            <p:nvPr/>
          </p:nvSpPr>
          <p:spPr bwMode="auto">
            <a:xfrm>
              <a:off x="-4413250" y="1993901"/>
              <a:ext cx="3248025" cy="3249613"/>
            </a:xfrm>
            <a:custGeom>
              <a:avLst/>
              <a:gdLst>
                <a:gd name="T0" fmla="*/ 1933 w 2046"/>
                <a:gd name="T1" fmla="*/ 1933 h 2047"/>
                <a:gd name="T2" fmla="*/ 113 w 2046"/>
                <a:gd name="T3" fmla="*/ 1933 h 2047"/>
                <a:gd name="T4" fmla="*/ 113 w 2046"/>
                <a:gd name="T5" fmla="*/ 114 h 2047"/>
                <a:gd name="T6" fmla="*/ 319 w 2046"/>
                <a:gd name="T7" fmla="*/ 114 h 2047"/>
                <a:gd name="T8" fmla="*/ 319 w 2046"/>
                <a:gd name="T9" fmla="*/ 0 h 2047"/>
                <a:gd name="T10" fmla="*/ 0 w 2046"/>
                <a:gd name="T11" fmla="*/ 0 h 2047"/>
                <a:gd name="T12" fmla="*/ 0 w 2046"/>
                <a:gd name="T13" fmla="*/ 2047 h 2047"/>
                <a:gd name="T14" fmla="*/ 2046 w 2046"/>
                <a:gd name="T15" fmla="*/ 2047 h 2047"/>
                <a:gd name="T16" fmla="*/ 2046 w 2046"/>
                <a:gd name="T17" fmla="*/ 1678 h 2047"/>
                <a:gd name="T18" fmla="*/ 1933 w 2046"/>
                <a:gd name="T19" fmla="*/ 1678 h 2047"/>
                <a:gd name="T20" fmla="*/ 1933 w 2046"/>
                <a:gd name="T21" fmla="*/ 1933 h 2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46" h="2047">
                  <a:moveTo>
                    <a:pt x="1933" y="1933"/>
                  </a:moveTo>
                  <a:lnTo>
                    <a:pt x="113" y="1933"/>
                  </a:lnTo>
                  <a:lnTo>
                    <a:pt x="113" y="114"/>
                  </a:lnTo>
                  <a:lnTo>
                    <a:pt x="319" y="114"/>
                  </a:lnTo>
                  <a:lnTo>
                    <a:pt x="319" y="0"/>
                  </a:lnTo>
                  <a:lnTo>
                    <a:pt x="0" y="0"/>
                  </a:lnTo>
                  <a:lnTo>
                    <a:pt x="0" y="2047"/>
                  </a:lnTo>
                  <a:lnTo>
                    <a:pt x="2046" y="2047"/>
                  </a:lnTo>
                  <a:lnTo>
                    <a:pt x="2046" y="1678"/>
                  </a:lnTo>
                  <a:lnTo>
                    <a:pt x="1933" y="1678"/>
                  </a:lnTo>
                  <a:lnTo>
                    <a:pt x="1933" y="19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3" name="Freeform 103"/>
            <p:cNvSpPr>
              <a:spLocks noEditPoints="1"/>
            </p:cNvSpPr>
            <p:nvPr/>
          </p:nvSpPr>
          <p:spPr bwMode="auto">
            <a:xfrm>
              <a:off x="-3756025" y="1636713"/>
              <a:ext cx="3384550" cy="2990850"/>
            </a:xfrm>
            <a:custGeom>
              <a:avLst/>
              <a:gdLst>
                <a:gd name="T0" fmla="*/ 838 w 900"/>
                <a:gd name="T1" fmla="*/ 409 h 795"/>
                <a:gd name="T2" fmla="*/ 895 w 900"/>
                <a:gd name="T3" fmla="*/ 254 h 795"/>
                <a:gd name="T4" fmla="*/ 641 w 900"/>
                <a:gd name="T5" fmla="*/ 0 h 795"/>
                <a:gd name="T6" fmla="*/ 447 w 900"/>
                <a:gd name="T7" fmla="*/ 90 h 795"/>
                <a:gd name="T8" fmla="*/ 254 w 900"/>
                <a:gd name="T9" fmla="*/ 0 h 795"/>
                <a:gd name="T10" fmla="*/ 0 w 900"/>
                <a:gd name="T11" fmla="*/ 254 h 795"/>
                <a:gd name="T12" fmla="*/ 90 w 900"/>
                <a:gd name="T13" fmla="*/ 448 h 795"/>
                <a:gd name="T14" fmla="*/ 437 w 900"/>
                <a:gd name="T15" fmla="*/ 795 h 795"/>
                <a:gd name="T16" fmla="*/ 458 w 900"/>
                <a:gd name="T17" fmla="*/ 795 h 795"/>
                <a:gd name="T18" fmla="*/ 583 w 900"/>
                <a:gd name="T19" fmla="*/ 670 h 795"/>
                <a:gd name="T20" fmla="*/ 583 w 900"/>
                <a:gd name="T21" fmla="*/ 726 h 795"/>
                <a:gd name="T22" fmla="*/ 739 w 900"/>
                <a:gd name="T23" fmla="*/ 726 h 795"/>
                <a:gd name="T24" fmla="*/ 739 w 900"/>
                <a:gd name="T25" fmla="*/ 565 h 795"/>
                <a:gd name="T26" fmla="*/ 900 w 900"/>
                <a:gd name="T27" fmla="*/ 565 h 795"/>
                <a:gd name="T28" fmla="*/ 900 w 900"/>
                <a:gd name="T29" fmla="*/ 409 h 795"/>
                <a:gd name="T30" fmla="*/ 838 w 900"/>
                <a:gd name="T31" fmla="*/ 409 h 795"/>
                <a:gd name="T32" fmla="*/ 447 w 900"/>
                <a:gd name="T33" fmla="*/ 738 h 795"/>
                <a:gd name="T34" fmla="*/ 125 w 900"/>
                <a:gd name="T35" fmla="*/ 415 h 795"/>
                <a:gd name="T36" fmla="*/ 48 w 900"/>
                <a:gd name="T37" fmla="*/ 254 h 795"/>
                <a:gd name="T38" fmla="*/ 254 w 900"/>
                <a:gd name="T39" fmla="*/ 48 h 795"/>
                <a:gd name="T40" fmla="*/ 427 w 900"/>
                <a:gd name="T41" fmla="*/ 143 h 795"/>
                <a:gd name="T42" fmla="*/ 434 w 900"/>
                <a:gd name="T43" fmla="*/ 154 h 795"/>
                <a:gd name="T44" fmla="*/ 460 w 900"/>
                <a:gd name="T45" fmla="*/ 154 h 795"/>
                <a:gd name="T46" fmla="*/ 468 w 900"/>
                <a:gd name="T47" fmla="*/ 143 h 795"/>
                <a:gd name="T48" fmla="*/ 641 w 900"/>
                <a:gd name="T49" fmla="*/ 48 h 795"/>
                <a:gd name="T50" fmla="*/ 847 w 900"/>
                <a:gd name="T51" fmla="*/ 254 h 795"/>
                <a:gd name="T52" fmla="*/ 775 w 900"/>
                <a:gd name="T53" fmla="*/ 409 h 795"/>
                <a:gd name="T54" fmla="*/ 739 w 900"/>
                <a:gd name="T55" fmla="*/ 409 h 795"/>
                <a:gd name="T56" fmla="*/ 739 w 900"/>
                <a:gd name="T57" fmla="*/ 248 h 795"/>
                <a:gd name="T58" fmla="*/ 583 w 900"/>
                <a:gd name="T59" fmla="*/ 248 h 795"/>
                <a:gd name="T60" fmla="*/ 583 w 900"/>
                <a:gd name="T61" fmla="*/ 409 h 795"/>
                <a:gd name="T62" fmla="*/ 422 w 900"/>
                <a:gd name="T63" fmla="*/ 409 h 795"/>
                <a:gd name="T64" fmla="*/ 422 w 900"/>
                <a:gd name="T65" fmla="*/ 565 h 795"/>
                <a:gd name="T66" fmla="*/ 583 w 900"/>
                <a:gd name="T67" fmla="*/ 565 h 795"/>
                <a:gd name="T68" fmla="*/ 583 w 900"/>
                <a:gd name="T69" fmla="*/ 602 h 795"/>
                <a:gd name="T70" fmla="*/ 447 w 900"/>
                <a:gd name="T71" fmla="*/ 738 h 795"/>
                <a:gd name="T72" fmla="*/ 852 w 900"/>
                <a:gd name="T73" fmla="*/ 517 h 795"/>
                <a:gd name="T74" fmla="*/ 691 w 900"/>
                <a:gd name="T75" fmla="*/ 517 h 795"/>
                <a:gd name="T76" fmla="*/ 691 w 900"/>
                <a:gd name="T77" fmla="*/ 678 h 795"/>
                <a:gd name="T78" fmla="*/ 631 w 900"/>
                <a:gd name="T79" fmla="*/ 678 h 795"/>
                <a:gd name="T80" fmla="*/ 631 w 900"/>
                <a:gd name="T81" fmla="*/ 517 h 795"/>
                <a:gd name="T82" fmla="*/ 470 w 900"/>
                <a:gd name="T83" fmla="*/ 517 h 795"/>
                <a:gd name="T84" fmla="*/ 470 w 900"/>
                <a:gd name="T85" fmla="*/ 457 h 795"/>
                <a:gd name="T86" fmla="*/ 631 w 900"/>
                <a:gd name="T87" fmla="*/ 457 h 795"/>
                <a:gd name="T88" fmla="*/ 631 w 900"/>
                <a:gd name="T89" fmla="*/ 296 h 795"/>
                <a:gd name="T90" fmla="*/ 691 w 900"/>
                <a:gd name="T91" fmla="*/ 296 h 795"/>
                <a:gd name="T92" fmla="*/ 691 w 900"/>
                <a:gd name="T93" fmla="*/ 457 h 795"/>
                <a:gd name="T94" fmla="*/ 852 w 900"/>
                <a:gd name="T95" fmla="*/ 457 h 795"/>
                <a:gd name="T96" fmla="*/ 852 w 900"/>
                <a:gd name="T97" fmla="*/ 517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00" h="795">
                  <a:moveTo>
                    <a:pt x="838" y="409"/>
                  </a:moveTo>
                  <a:cubicBezTo>
                    <a:pt x="868" y="369"/>
                    <a:pt x="895" y="318"/>
                    <a:pt x="895" y="254"/>
                  </a:cubicBezTo>
                  <a:cubicBezTo>
                    <a:pt x="895" y="114"/>
                    <a:pt x="781" y="0"/>
                    <a:pt x="641" y="0"/>
                  </a:cubicBezTo>
                  <a:cubicBezTo>
                    <a:pt x="565" y="0"/>
                    <a:pt x="495" y="33"/>
                    <a:pt x="447" y="90"/>
                  </a:cubicBezTo>
                  <a:cubicBezTo>
                    <a:pt x="399" y="33"/>
                    <a:pt x="329" y="0"/>
                    <a:pt x="254" y="0"/>
                  </a:cubicBezTo>
                  <a:cubicBezTo>
                    <a:pt x="114" y="0"/>
                    <a:pt x="0" y="114"/>
                    <a:pt x="0" y="254"/>
                  </a:cubicBezTo>
                  <a:cubicBezTo>
                    <a:pt x="0" y="341"/>
                    <a:pt x="51" y="407"/>
                    <a:pt x="90" y="448"/>
                  </a:cubicBezTo>
                  <a:cubicBezTo>
                    <a:pt x="437" y="795"/>
                    <a:pt x="437" y="795"/>
                    <a:pt x="437" y="795"/>
                  </a:cubicBezTo>
                  <a:cubicBezTo>
                    <a:pt x="458" y="795"/>
                    <a:pt x="458" y="795"/>
                    <a:pt x="458" y="795"/>
                  </a:cubicBezTo>
                  <a:cubicBezTo>
                    <a:pt x="583" y="670"/>
                    <a:pt x="583" y="670"/>
                    <a:pt x="583" y="670"/>
                  </a:cubicBezTo>
                  <a:cubicBezTo>
                    <a:pt x="583" y="726"/>
                    <a:pt x="583" y="726"/>
                    <a:pt x="583" y="726"/>
                  </a:cubicBezTo>
                  <a:cubicBezTo>
                    <a:pt x="739" y="726"/>
                    <a:pt x="739" y="726"/>
                    <a:pt x="739" y="726"/>
                  </a:cubicBezTo>
                  <a:cubicBezTo>
                    <a:pt x="739" y="565"/>
                    <a:pt x="739" y="565"/>
                    <a:pt x="739" y="565"/>
                  </a:cubicBezTo>
                  <a:cubicBezTo>
                    <a:pt x="900" y="565"/>
                    <a:pt x="900" y="565"/>
                    <a:pt x="900" y="565"/>
                  </a:cubicBezTo>
                  <a:cubicBezTo>
                    <a:pt x="900" y="409"/>
                    <a:pt x="900" y="409"/>
                    <a:pt x="900" y="409"/>
                  </a:cubicBezTo>
                  <a:lnTo>
                    <a:pt x="838" y="409"/>
                  </a:lnTo>
                  <a:close/>
                  <a:moveTo>
                    <a:pt x="447" y="738"/>
                  </a:moveTo>
                  <a:cubicBezTo>
                    <a:pt x="125" y="415"/>
                    <a:pt x="125" y="415"/>
                    <a:pt x="125" y="415"/>
                  </a:cubicBezTo>
                  <a:cubicBezTo>
                    <a:pt x="72" y="359"/>
                    <a:pt x="48" y="307"/>
                    <a:pt x="48" y="254"/>
                  </a:cubicBezTo>
                  <a:cubicBezTo>
                    <a:pt x="48" y="141"/>
                    <a:pt x="140" y="48"/>
                    <a:pt x="254" y="48"/>
                  </a:cubicBezTo>
                  <a:cubicBezTo>
                    <a:pt x="324" y="48"/>
                    <a:pt x="389" y="83"/>
                    <a:pt x="427" y="143"/>
                  </a:cubicBezTo>
                  <a:cubicBezTo>
                    <a:pt x="434" y="154"/>
                    <a:pt x="434" y="154"/>
                    <a:pt x="434" y="154"/>
                  </a:cubicBezTo>
                  <a:cubicBezTo>
                    <a:pt x="460" y="154"/>
                    <a:pt x="460" y="154"/>
                    <a:pt x="460" y="154"/>
                  </a:cubicBezTo>
                  <a:cubicBezTo>
                    <a:pt x="468" y="143"/>
                    <a:pt x="468" y="143"/>
                    <a:pt x="468" y="143"/>
                  </a:cubicBezTo>
                  <a:cubicBezTo>
                    <a:pt x="506" y="83"/>
                    <a:pt x="571" y="48"/>
                    <a:pt x="641" y="48"/>
                  </a:cubicBezTo>
                  <a:cubicBezTo>
                    <a:pt x="755" y="48"/>
                    <a:pt x="847" y="141"/>
                    <a:pt x="847" y="254"/>
                  </a:cubicBezTo>
                  <a:cubicBezTo>
                    <a:pt x="847" y="306"/>
                    <a:pt x="824" y="355"/>
                    <a:pt x="775" y="409"/>
                  </a:cubicBezTo>
                  <a:cubicBezTo>
                    <a:pt x="739" y="409"/>
                    <a:pt x="739" y="409"/>
                    <a:pt x="739" y="409"/>
                  </a:cubicBezTo>
                  <a:cubicBezTo>
                    <a:pt x="739" y="248"/>
                    <a:pt x="739" y="248"/>
                    <a:pt x="739" y="248"/>
                  </a:cubicBezTo>
                  <a:cubicBezTo>
                    <a:pt x="583" y="248"/>
                    <a:pt x="583" y="248"/>
                    <a:pt x="583" y="248"/>
                  </a:cubicBezTo>
                  <a:cubicBezTo>
                    <a:pt x="583" y="409"/>
                    <a:pt x="583" y="409"/>
                    <a:pt x="583" y="409"/>
                  </a:cubicBezTo>
                  <a:cubicBezTo>
                    <a:pt x="422" y="409"/>
                    <a:pt x="422" y="409"/>
                    <a:pt x="422" y="409"/>
                  </a:cubicBezTo>
                  <a:cubicBezTo>
                    <a:pt x="422" y="565"/>
                    <a:pt x="422" y="565"/>
                    <a:pt x="422" y="565"/>
                  </a:cubicBezTo>
                  <a:cubicBezTo>
                    <a:pt x="583" y="565"/>
                    <a:pt x="583" y="565"/>
                    <a:pt x="583" y="565"/>
                  </a:cubicBezTo>
                  <a:cubicBezTo>
                    <a:pt x="583" y="602"/>
                    <a:pt x="583" y="602"/>
                    <a:pt x="583" y="602"/>
                  </a:cubicBezTo>
                  <a:lnTo>
                    <a:pt x="447" y="738"/>
                  </a:lnTo>
                  <a:close/>
                  <a:moveTo>
                    <a:pt x="852" y="517"/>
                  </a:moveTo>
                  <a:cubicBezTo>
                    <a:pt x="691" y="517"/>
                    <a:pt x="691" y="517"/>
                    <a:pt x="691" y="517"/>
                  </a:cubicBezTo>
                  <a:cubicBezTo>
                    <a:pt x="691" y="678"/>
                    <a:pt x="691" y="678"/>
                    <a:pt x="691" y="678"/>
                  </a:cubicBezTo>
                  <a:cubicBezTo>
                    <a:pt x="631" y="678"/>
                    <a:pt x="631" y="678"/>
                    <a:pt x="631" y="678"/>
                  </a:cubicBezTo>
                  <a:cubicBezTo>
                    <a:pt x="631" y="517"/>
                    <a:pt x="631" y="517"/>
                    <a:pt x="631" y="517"/>
                  </a:cubicBezTo>
                  <a:cubicBezTo>
                    <a:pt x="470" y="517"/>
                    <a:pt x="470" y="517"/>
                    <a:pt x="470" y="517"/>
                  </a:cubicBezTo>
                  <a:cubicBezTo>
                    <a:pt x="470" y="457"/>
                    <a:pt x="470" y="457"/>
                    <a:pt x="470" y="457"/>
                  </a:cubicBezTo>
                  <a:cubicBezTo>
                    <a:pt x="631" y="457"/>
                    <a:pt x="631" y="457"/>
                    <a:pt x="631" y="457"/>
                  </a:cubicBezTo>
                  <a:cubicBezTo>
                    <a:pt x="631" y="296"/>
                    <a:pt x="631" y="296"/>
                    <a:pt x="631" y="296"/>
                  </a:cubicBezTo>
                  <a:cubicBezTo>
                    <a:pt x="691" y="296"/>
                    <a:pt x="691" y="296"/>
                    <a:pt x="691" y="296"/>
                  </a:cubicBezTo>
                  <a:cubicBezTo>
                    <a:pt x="691" y="457"/>
                    <a:pt x="691" y="457"/>
                    <a:pt x="691" y="457"/>
                  </a:cubicBezTo>
                  <a:cubicBezTo>
                    <a:pt x="852" y="457"/>
                    <a:pt x="852" y="457"/>
                    <a:pt x="852" y="457"/>
                  </a:cubicBezTo>
                  <a:lnTo>
                    <a:pt x="852" y="5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3359332" y="1495174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有效性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3C3C36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25" name="Group 46"/>
          <p:cNvGrpSpPr/>
          <p:nvPr/>
        </p:nvGrpSpPr>
        <p:grpSpPr>
          <a:xfrm>
            <a:off x="2570741" y="1487609"/>
            <a:ext cx="625643" cy="516424"/>
            <a:chOff x="-4098925" y="1101725"/>
            <a:chExt cx="4102100" cy="4048126"/>
          </a:xfrm>
          <a:solidFill>
            <a:schemeClr val="tx1"/>
          </a:solidFill>
        </p:grpSpPr>
        <p:sp>
          <p:nvSpPr>
            <p:cNvPr id="26" name="Freeform 39"/>
            <p:cNvSpPr/>
            <p:nvPr/>
          </p:nvSpPr>
          <p:spPr bwMode="auto">
            <a:xfrm>
              <a:off x="-4098925" y="1900238"/>
              <a:ext cx="3248025" cy="3249613"/>
            </a:xfrm>
            <a:custGeom>
              <a:avLst/>
              <a:gdLst>
                <a:gd name="T0" fmla="*/ 1933 w 2046"/>
                <a:gd name="T1" fmla="*/ 1933 h 2047"/>
                <a:gd name="T2" fmla="*/ 113 w 2046"/>
                <a:gd name="T3" fmla="*/ 1933 h 2047"/>
                <a:gd name="T4" fmla="*/ 113 w 2046"/>
                <a:gd name="T5" fmla="*/ 114 h 2047"/>
                <a:gd name="T6" fmla="*/ 263 w 2046"/>
                <a:gd name="T7" fmla="*/ 114 h 2047"/>
                <a:gd name="T8" fmla="*/ 263 w 2046"/>
                <a:gd name="T9" fmla="*/ 0 h 2047"/>
                <a:gd name="T10" fmla="*/ 0 w 2046"/>
                <a:gd name="T11" fmla="*/ 0 h 2047"/>
                <a:gd name="T12" fmla="*/ 0 w 2046"/>
                <a:gd name="T13" fmla="*/ 2047 h 2047"/>
                <a:gd name="T14" fmla="*/ 2046 w 2046"/>
                <a:gd name="T15" fmla="*/ 2047 h 2047"/>
                <a:gd name="T16" fmla="*/ 2046 w 2046"/>
                <a:gd name="T17" fmla="*/ 1808 h 2047"/>
                <a:gd name="T18" fmla="*/ 1933 w 2046"/>
                <a:gd name="T19" fmla="*/ 1808 h 2047"/>
                <a:gd name="T20" fmla="*/ 1933 w 2046"/>
                <a:gd name="T21" fmla="*/ 1933 h 2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46" h="2047">
                  <a:moveTo>
                    <a:pt x="1933" y="1933"/>
                  </a:moveTo>
                  <a:lnTo>
                    <a:pt x="113" y="1933"/>
                  </a:lnTo>
                  <a:lnTo>
                    <a:pt x="113" y="114"/>
                  </a:lnTo>
                  <a:lnTo>
                    <a:pt x="263" y="114"/>
                  </a:lnTo>
                  <a:lnTo>
                    <a:pt x="263" y="0"/>
                  </a:lnTo>
                  <a:lnTo>
                    <a:pt x="0" y="0"/>
                  </a:lnTo>
                  <a:lnTo>
                    <a:pt x="0" y="2047"/>
                  </a:lnTo>
                  <a:lnTo>
                    <a:pt x="2046" y="2047"/>
                  </a:lnTo>
                  <a:lnTo>
                    <a:pt x="2046" y="1808"/>
                  </a:lnTo>
                  <a:lnTo>
                    <a:pt x="1933" y="1808"/>
                  </a:lnTo>
                  <a:lnTo>
                    <a:pt x="1933" y="19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7" name="Rectangle 40"/>
            <p:cNvSpPr>
              <a:spLocks noChangeArrowheads="1"/>
            </p:cNvSpPr>
            <p:nvPr/>
          </p:nvSpPr>
          <p:spPr bwMode="auto">
            <a:xfrm>
              <a:off x="-2779713" y="2068513"/>
              <a:ext cx="1655763" cy="180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8" name="Freeform 41"/>
            <p:cNvSpPr/>
            <p:nvPr/>
          </p:nvSpPr>
          <p:spPr bwMode="auto">
            <a:xfrm>
              <a:off x="-3362325" y="1101725"/>
              <a:ext cx="2820988" cy="3397250"/>
            </a:xfrm>
            <a:custGeom>
              <a:avLst/>
              <a:gdLst>
                <a:gd name="T0" fmla="*/ 1663 w 1777"/>
                <a:gd name="T1" fmla="*/ 2026 h 2140"/>
                <a:gd name="T2" fmla="*/ 114 w 1777"/>
                <a:gd name="T3" fmla="*/ 2026 h 2140"/>
                <a:gd name="T4" fmla="*/ 114 w 1777"/>
                <a:gd name="T5" fmla="*/ 114 h 2140"/>
                <a:gd name="T6" fmla="*/ 1663 w 1777"/>
                <a:gd name="T7" fmla="*/ 114 h 2140"/>
                <a:gd name="T8" fmla="*/ 1663 w 1777"/>
                <a:gd name="T9" fmla="*/ 711 h 2140"/>
                <a:gd name="T10" fmla="*/ 1777 w 1777"/>
                <a:gd name="T11" fmla="*/ 598 h 2140"/>
                <a:gd name="T12" fmla="*/ 1777 w 1777"/>
                <a:gd name="T13" fmla="*/ 0 h 2140"/>
                <a:gd name="T14" fmla="*/ 0 w 1777"/>
                <a:gd name="T15" fmla="*/ 0 h 2140"/>
                <a:gd name="T16" fmla="*/ 0 w 1777"/>
                <a:gd name="T17" fmla="*/ 2140 h 2140"/>
                <a:gd name="T18" fmla="*/ 1777 w 1777"/>
                <a:gd name="T19" fmla="*/ 2140 h 2140"/>
                <a:gd name="T20" fmla="*/ 1777 w 1777"/>
                <a:gd name="T21" fmla="*/ 1455 h 2140"/>
                <a:gd name="T22" fmla="*/ 1663 w 1777"/>
                <a:gd name="T23" fmla="*/ 1569 h 2140"/>
                <a:gd name="T24" fmla="*/ 1663 w 1777"/>
                <a:gd name="T25" fmla="*/ 2026 h 2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77" h="2140">
                  <a:moveTo>
                    <a:pt x="1663" y="2026"/>
                  </a:moveTo>
                  <a:lnTo>
                    <a:pt x="114" y="2026"/>
                  </a:lnTo>
                  <a:lnTo>
                    <a:pt x="114" y="114"/>
                  </a:lnTo>
                  <a:lnTo>
                    <a:pt x="1663" y="114"/>
                  </a:lnTo>
                  <a:lnTo>
                    <a:pt x="1663" y="711"/>
                  </a:lnTo>
                  <a:lnTo>
                    <a:pt x="1777" y="598"/>
                  </a:lnTo>
                  <a:lnTo>
                    <a:pt x="1777" y="0"/>
                  </a:lnTo>
                  <a:lnTo>
                    <a:pt x="0" y="0"/>
                  </a:lnTo>
                  <a:lnTo>
                    <a:pt x="0" y="2140"/>
                  </a:lnTo>
                  <a:lnTo>
                    <a:pt x="1777" y="2140"/>
                  </a:lnTo>
                  <a:lnTo>
                    <a:pt x="1777" y="1455"/>
                  </a:lnTo>
                  <a:lnTo>
                    <a:pt x="1663" y="1569"/>
                  </a:lnTo>
                  <a:lnTo>
                    <a:pt x="1663" y="20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9" name="Freeform 42"/>
            <p:cNvSpPr/>
            <p:nvPr/>
          </p:nvSpPr>
          <p:spPr bwMode="auto">
            <a:xfrm>
              <a:off x="-2779713" y="2617788"/>
              <a:ext cx="1655763" cy="180975"/>
            </a:xfrm>
            <a:custGeom>
              <a:avLst/>
              <a:gdLst>
                <a:gd name="T0" fmla="*/ 0 w 1043"/>
                <a:gd name="T1" fmla="*/ 114 h 114"/>
                <a:gd name="T2" fmla="*/ 936 w 1043"/>
                <a:gd name="T3" fmla="*/ 114 h 114"/>
                <a:gd name="T4" fmla="*/ 1043 w 1043"/>
                <a:gd name="T5" fmla="*/ 7 h 114"/>
                <a:gd name="T6" fmla="*/ 1043 w 1043"/>
                <a:gd name="T7" fmla="*/ 0 h 114"/>
                <a:gd name="T8" fmla="*/ 0 w 1043"/>
                <a:gd name="T9" fmla="*/ 0 h 114"/>
                <a:gd name="T10" fmla="*/ 0 w 1043"/>
                <a:gd name="T11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3" h="114">
                  <a:moveTo>
                    <a:pt x="0" y="114"/>
                  </a:moveTo>
                  <a:lnTo>
                    <a:pt x="936" y="114"/>
                  </a:lnTo>
                  <a:lnTo>
                    <a:pt x="1043" y="7"/>
                  </a:lnTo>
                  <a:lnTo>
                    <a:pt x="1043" y="0"/>
                  </a:lnTo>
                  <a:lnTo>
                    <a:pt x="0" y="0"/>
                  </a:lnTo>
                  <a:lnTo>
                    <a:pt x="0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0" name="Freeform 43"/>
            <p:cNvSpPr>
              <a:spLocks noEditPoints="1"/>
            </p:cNvSpPr>
            <p:nvPr/>
          </p:nvSpPr>
          <p:spPr bwMode="auto">
            <a:xfrm>
              <a:off x="-2293938" y="2174875"/>
              <a:ext cx="2297113" cy="1966913"/>
            </a:xfrm>
            <a:custGeom>
              <a:avLst/>
              <a:gdLst>
                <a:gd name="T0" fmla="*/ 263 w 1447"/>
                <a:gd name="T1" fmla="*/ 504 h 1239"/>
                <a:gd name="T2" fmla="*/ 0 w 1447"/>
                <a:gd name="T3" fmla="*/ 765 h 1239"/>
                <a:gd name="T4" fmla="*/ 471 w 1447"/>
                <a:gd name="T5" fmla="*/ 1239 h 1239"/>
                <a:gd name="T6" fmla="*/ 1447 w 1447"/>
                <a:gd name="T7" fmla="*/ 263 h 1239"/>
                <a:gd name="T8" fmla="*/ 1184 w 1447"/>
                <a:gd name="T9" fmla="*/ 0 h 1239"/>
                <a:gd name="T10" fmla="*/ 471 w 1447"/>
                <a:gd name="T11" fmla="*/ 713 h 1239"/>
                <a:gd name="T12" fmla="*/ 263 w 1447"/>
                <a:gd name="T13" fmla="*/ 504 h 1239"/>
                <a:gd name="T14" fmla="*/ 1286 w 1447"/>
                <a:gd name="T15" fmla="*/ 263 h 1239"/>
                <a:gd name="T16" fmla="*/ 471 w 1447"/>
                <a:gd name="T17" fmla="*/ 1078 h 1239"/>
                <a:gd name="T18" fmla="*/ 161 w 1447"/>
                <a:gd name="T19" fmla="*/ 765 h 1239"/>
                <a:gd name="T20" fmla="*/ 263 w 1447"/>
                <a:gd name="T21" fmla="*/ 663 h 1239"/>
                <a:gd name="T22" fmla="*/ 471 w 1447"/>
                <a:gd name="T23" fmla="*/ 874 h 1239"/>
                <a:gd name="T24" fmla="*/ 1184 w 1447"/>
                <a:gd name="T25" fmla="*/ 161 h 1239"/>
                <a:gd name="T26" fmla="*/ 1286 w 1447"/>
                <a:gd name="T27" fmla="*/ 263 h 1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7" h="1239">
                  <a:moveTo>
                    <a:pt x="263" y="504"/>
                  </a:moveTo>
                  <a:lnTo>
                    <a:pt x="0" y="765"/>
                  </a:lnTo>
                  <a:lnTo>
                    <a:pt x="471" y="1239"/>
                  </a:lnTo>
                  <a:lnTo>
                    <a:pt x="1447" y="263"/>
                  </a:lnTo>
                  <a:lnTo>
                    <a:pt x="1184" y="0"/>
                  </a:lnTo>
                  <a:lnTo>
                    <a:pt x="471" y="713"/>
                  </a:lnTo>
                  <a:lnTo>
                    <a:pt x="263" y="504"/>
                  </a:lnTo>
                  <a:close/>
                  <a:moveTo>
                    <a:pt x="1286" y="263"/>
                  </a:moveTo>
                  <a:lnTo>
                    <a:pt x="471" y="1078"/>
                  </a:lnTo>
                  <a:lnTo>
                    <a:pt x="161" y="765"/>
                  </a:lnTo>
                  <a:lnTo>
                    <a:pt x="263" y="663"/>
                  </a:lnTo>
                  <a:lnTo>
                    <a:pt x="471" y="874"/>
                  </a:lnTo>
                  <a:lnTo>
                    <a:pt x="1184" y="161"/>
                  </a:lnTo>
                  <a:lnTo>
                    <a:pt x="1286" y="2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7627969" y="1522426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经济性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3C3C36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32" name="Group 72"/>
          <p:cNvGrpSpPr/>
          <p:nvPr/>
        </p:nvGrpSpPr>
        <p:grpSpPr>
          <a:xfrm>
            <a:off x="6875967" y="1495174"/>
            <a:ext cx="556203" cy="523220"/>
            <a:chOff x="-3667125" y="960438"/>
            <a:chExt cx="3667125" cy="3551237"/>
          </a:xfrm>
          <a:solidFill>
            <a:schemeClr val="tx1"/>
          </a:solidFill>
        </p:grpSpPr>
        <p:sp>
          <p:nvSpPr>
            <p:cNvPr id="33" name="Freeform 65"/>
            <p:cNvSpPr/>
            <p:nvPr/>
          </p:nvSpPr>
          <p:spPr bwMode="auto">
            <a:xfrm>
              <a:off x="-3667125" y="1260475"/>
              <a:ext cx="3249613" cy="3251200"/>
            </a:xfrm>
            <a:custGeom>
              <a:avLst/>
              <a:gdLst>
                <a:gd name="T0" fmla="*/ 1933 w 2047"/>
                <a:gd name="T1" fmla="*/ 1934 h 2048"/>
                <a:gd name="T2" fmla="*/ 114 w 2047"/>
                <a:gd name="T3" fmla="*/ 1934 h 2048"/>
                <a:gd name="T4" fmla="*/ 114 w 2047"/>
                <a:gd name="T5" fmla="*/ 114 h 2048"/>
                <a:gd name="T6" fmla="*/ 265 w 2047"/>
                <a:gd name="T7" fmla="*/ 114 h 2048"/>
                <a:gd name="T8" fmla="*/ 265 w 2047"/>
                <a:gd name="T9" fmla="*/ 0 h 2048"/>
                <a:gd name="T10" fmla="*/ 0 w 2047"/>
                <a:gd name="T11" fmla="*/ 0 h 2048"/>
                <a:gd name="T12" fmla="*/ 0 w 2047"/>
                <a:gd name="T13" fmla="*/ 2048 h 2048"/>
                <a:gd name="T14" fmla="*/ 2047 w 2047"/>
                <a:gd name="T15" fmla="*/ 2048 h 2048"/>
                <a:gd name="T16" fmla="*/ 2047 w 2047"/>
                <a:gd name="T17" fmla="*/ 1735 h 2048"/>
                <a:gd name="T18" fmla="*/ 1933 w 2047"/>
                <a:gd name="T19" fmla="*/ 1735 h 2048"/>
                <a:gd name="T20" fmla="*/ 1933 w 2047"/>
                <a:gd name="T21" fmla="*/ 1934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47" h="2048">
                  <a:moveTo>
                    <a:pt x="1933" y="1934"/>
                  </a:moveTo>
                  <a:lnTo>
                    <a:pt x="114" y="1934"/>
                  </a:lnTo>
                  <a:lnTo>
                    <a:pt x="114" y="114"/>
                  </a:lnTo>
                  <a:lnTo>
                    <a:pt x="265" y="114"/>
                  </a:lnTo>
                  <a:lnTo>
                    <a:pt x="265" y="0"/>
                  </a:lnTo>
                  <a:lnTo>
                    <a:pt x="0" y="0"/>
                  </a:lnTo>
                  <a:lnTo>
                    <a:pt x="0" y="2048"/>
                  </a:lnTo>
                  <a:lnTo>
                    <a:pt x="2047" y="2048"/>
                  </a:lnTo>
                  <a:lnTo>
                    <a:pt x="2047" y="1735"/>
                  </a:lnTo>
                  <a:lnTo>
                    <a:pt x="1933" y="1735"/>
                  </a:lnTo>
                  <a:lnTo>
                    <a:pt x="1933" y="19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4" name="Freeform 66"/>
            <p:cNvSpPr>
              <a:spLocks noEditPoints="1"/>
            </p:cNvSpPr>
            <p:nvPr/>
          </p:nvSpPr>
          <p:spPr bwMode="auto">
            <a:xfrm>
              <a:off x="-3076575" y="960438"/>
              <a:ext cx="3076575" cy="2787650"/>
            </a:xfrm>
            <a:custGeom>
              <a:avLst/>
              <a:gdLst>
                <a:gd name="T0" fmla="*/ 1561 w 1938"/>
                <a:gd name="T1" fmla="*/ 794 h 1756"/>
                <a:gd name="T2" fmla="*/ 1561 w 1938"/>
                <a:gd name="T3" fmla="*/ 1642 h 1756"/>
                <a:gd name="T4" fmla="*/ 1419 w 1938"/>
                <a:gd name="T5" fmla="*/ 1642 h 1756"/>
                <a:gd name="T6" fmla="*/ 1419 w 1938"/>
                <a:gd name="T7" fmla="*/ 0 h 1756"/>
                <a:gd name="T8" fmla="*/ 1040 w 1938"/>
                <a:gd name="T9" fmla="*/ 0 h 1756"/>
                <a:gd name="T10" fmla="*/ 1040 w 1938"/>
                <a:gd name="T11" fmla="*/ 1642 h 1756"/>
                <a:gd name="T12" fmla="*/ 898 w 1938"/>
                <a:gd name="T13" fmla="*/ 1642 h 1756"/>
                <a:gd name="T14" fmla="*/ 898 w 1938"/>
                <a:gd name="T15" fmla="*/ 554 h 1756"/>
                <a:gd name="T16" fmla="*/ 521 w 1938"/>
                <a:gd name="T17" fmla="*/ 552 h 1756"/>
                <a:gd name="T18" fmla="*/ 521 w 1938"/>
                <a:gd name="T19" fmla="*/ 1642 h 1756"/>
                <a:gd name="T20" fmla="*/ 379 w 1938"/>
                <a:gd name="T21" fmla="*/ 1642 h 1756"/>
                <a:gd name="T22" fmla="*/ 379 w 1938"/>
                <a:gd name="T23" fmla="*/ 405 h 1756"/>
                <a:gd name="T24" fmla="*/ 0 w 1938"/>
                <a:gd name="T25" fmla="*/ 405 h 1756"/>
                <a:gd name="T26" fmla="*/ 0 w 1938"/>
                <a:gd name="T27" fmla="*/ 1756 h 1756"/>
                <a:gd name="T28" fmla="*/ 1938 w 1938"/>
                <a:gd name="T29" fmla="*/ 1756 h 1756"/>
                <a:gd name="T30" fmla="*/ 1938 w 1938"/>
                <a:gd name="T31" fmla="*/ 794 h 1756"/>
                <a:gd name="T32" fmla="*/ 1561 w 1938"/>
                <a:gd name="T33" fmla="*/ 794 h 1756"/>
                <a:gd name="T34" fmla="*/ 114 w 1938"/>
                <a:gd name="T35" fmla="*/ 1642 h 1756"/>
                <a:gd name="T36" fmla="*/ 114 w 1938"/>
                <a:gd name="T37" fmla="*/ 519 h 1756"/>
                <a:gd name="T38" fmla="*/ 265 w 1938"/>
                <a:gd name="T39" fmla="*/ 519 h 1756"/>
                <a:gd name="T40" fmla="*/ 265 w 1938"/>
                <a:gd name="T41" fmla="*/ 1642 h 1756"/>
                <a:gd name="T42" fmla="*/ 114 w 1938"/>
                <a:gd name="T43" fmla="*/ 1642 h 1756"/>
                <a:gd name="T44" fmla="*/ 635 w 1938"/>
                <a:gd name="T45" fmla="*/ 1642 h 1756"/>
                <a:gd name="T46" fmla="*/ 635 w 1938"/>
                <a:gd name="T47" fmla="*/ 666 h 1756"/>
                <a:gd name="T48" fmla="*/ 784 w 1938"/>
                <a:gd name="T49" fmla="*/ 666 h 1756"/>
                <a:gd name="T50" fmla="*/ 784 w 1938"/>
                <a:gd name="T51" fmla="*/ 1642 h 1756"/>
                <a:gd name="T52" fmla="*/ 635 w 1938"/>
                <a:gd name="T53" fmla="*/ 1642 h 1756"/>
                <a:gd name="T54" fmla="*/ 1154 w 1938"/>
                <a:gd name="T55" fmla="*/ 1642 h 1756"/>
                <a:gd name="T56" fmla="*/ 1154 w 1938"/>
                <a:gd name="T57" fmla="*/ 113 h 1756"/>
                <a:gd name="T58" fmla="*/ 1305 w 1938"/>
                <a:gd name="T59" fmla="*/ 113 h 1756"/>
                <a:gd name="T60" fmla="*/ 1305 w 1938"/>
                <a:gd name="T61" fmla="*/ 1642 h 1756"/>
                <a:gd name="T62" fmla="*/ 1154 w 1938"/>
                <a:gd name="T63" fmla="*/ 1642 h 1756"/>
                <a:gd name="T64" fmla="*/ 1675 w 1938"/>
                <a:gd name="T65" fmla="*/ 1642 h 1756"/>
                <a:gd name="T66" fmla="*/ 1675 w 1938"/>
                <a:gd name="T67" fmla="*/ 907 h 1756"/>
                <a:gd name="T68" fmla="*/ 1824 w 1938"/>
                <a:gd name="T69" fmla="*/ 907 h 1756"/>
                <a:gd name="T70" fmla="*/ 1824 w 1938"/>
                <a:gd name="T71" fmla="*/ 1642 h 1756"/>
                <a:gd name="T72" fmla="*/ 1675 w 1938"/>
                <a:gd name="T73" fmla="*/ 1642 h 1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38" h="1756">
                  <a:moveTo>
                    <a:pt x="1561" y="794"/>
                  </a:moveTo>
                  <a:lnTo>
                    <a:pt x="1561" y="1642"/>
                  </a:lnTo>
                  <a:lnTo>
                    <a:pt x="1419" y="1642"/>
                  </a:lnTo>
                  <a:lnTo>
                    <a:pt x="1419" y="0"/>
                  </a:lnTo>
                  <a:lnTo>
                    <a:pt x="1040" y="0"/>
                  </a:lnTo>
                  <a:lnTo>
                    <a:pt x="1040" y="1642"/>
                  </a:lnTo>
                  <a:lnTo>
                    <a:pt x="898" y="1642"/>
                  </a:lnTo>
                  <a:lnTo>
                    <a:pt x="898" y="554"/>
                  </a:lnTo>
                  <a:lnTo>
                    <a:pt x="521" y="552"/>
                  </a:lnTo>
                  <a:lnTo>
                    <a:pt x="521" y="1642"/>
                  </a:lnTo>
                  <a:lnTo>
                    <a:pt x="379" y="1642"/>
                  </a:lnTo>
                  <a:lnTo>
                    <a:pt x="379" y="405"/>
                  </a:lnTo>
                  <a:lnTo>
                    <a:pt x="0" y="405"/>
                  </a:lnTo>
                  <a:lnTo>
                    <a:pt x="0" y="1756"/>
                  </a:lnTo>
                  <a:lnTo>
                    <a:pt x="1938" y="1756"/>
                  </a:lnTo>
                  <a:lnTo>
                    <a:pt x="1938" y="794"/>
                  </a:lnTo>
                  <a:lnTo>
                    <a:pt x="1561" y="794"/>
                  </a:lnTo>
                  <a:close/>
                  <a:moveTo>
                    <a:pt x="114" y="1642"/>
                  </a:moveTo>
                  <a:lnTo>
                    <a:pt x="114" y="519"/>
                  </a:lnTo>
                  <a:lnTo>
                    <a:pt x="265" y="519"/>
                  </a:lnTo>
                  <a:lnTo>
                    <a:pt x="265" y="1642"/>
                  </a:lnTo>
                  <a:lnTo>
                    <a:pt x="114" y="1642"/>
                  </a:lnTo>
                  <a:close/>
                  <a:moveTo>
                    <a:pt x="635" y="1642"/>
                  </a:moveTo>
                  <a:lnTo>
                    <a:pt x="635" y="666"/>
                  </a:lnTo>
                  <a:lnTo>
                    <a:pt x="784" y="666"/>
                  </a:lnTo>
                  <a:lnTo>
                    <a:pt x="784" y="1642"/>
                  </a:lnTo>
                  <a:lnTo>
                    <a:pt x="635" y="1642"/>
                  </a:lnTo>
                  <a:close/>
                  <a:moveTo>
                    <a:pt x="1154" y="1642"/>
                  </a:moveTo>
                  <a:lnTo>
                    <a:pt x="1154" y="113"/>
                  </a:lnTo>
                  <a:lnTo>
                    <a:pt x="1305" y="113"/>
                  </a:lnTo>
                  <a:lnTo>
                    <a:pt x="1305" y="1642"/>
                  </a:lnTo>
                  <a:lnTo>
                    <a:pt x="1154" y="1642"/>
                  </a:lnTo>
                  <a:close/>
                  <a:moveTo>
                    <a:pt x="1675" y="1642"/>
                  </a:moveTo>
                  <a:lnTo>
                    <a:pt x="1675" y="907"/>
                  </a:lnTo>
                  <a:lnTo>
                    <a:pt x="1824" y="907"/>
                  </a:lnTo>
                  <a:lnTo>
                    <a:pt x="1824" y="1642"/>
                  </a:lnTo>
                  <a:lnTo>
                    <a:pt x="1675" y="16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3368476" y="2466976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创新性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3C3C36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36" name="Group 242"/>
          <p:cNvGrpSpPr/>
          <p:nvPr/>
        </p:nvGrpSpPr>
        <p:grpSpPr>
          <a:xfrm>
            <a:off x="2566763" y="2342017"/>
            <a:ext cx="633663" cy="627337"/>
            <a:chOff x="-4121150" y="1349376"/>
            <a:chExt cx="3989387" cy="4186238"/>
          </a:xfrm>
          <a:solidFill>
            <a:schemeClr val="tx1"/>
          </a:solidFill>
        </p:grpSpPr>
        <p:sp>
          <p:nvSpPr>
            <p:cNvPr id="37" name="Freeform 243"/>
            <p:cNvSpPr/>
            <p:nvPr/>
          </p:nvSpPr>
          <p:spPr bwMode="auto">
            <a:xfrm>
              <a:off x="-4121150" y="2286001"/>
              <a:ext cx="3249613" cy="3249613"/>
            </a:xfrm>
            <a:custGeom>
              <a:avLst/>
              <a:gdLst>
                <a:gd name="T0" fmla="*/ 1933 w 2047"/>
                <a:gd name="T1" fmla="*/ 1933 h 2047"/>
                <a:gd name="T2" fmla="*/ 114 w 2047"/>
                <a:gd name="T3" fmla="*/ 1933 h 2047"/>
                <a:gd name="T4" fmla="*/ 114 w 2047"/>
                <a:gd name="T5" fmla="*/ 114 h 2047"/>
                <a:gd name="T6" fmla="*/ 256 w 2047"/>
                <a:gd name="T7" fmla="*/ 114 h 2047"/>
                <a:gd name="T8" fmla="*/ 256 w 2047"/>
                <a:gd name="T9" fmla="*/ 0 h 2047"/>
                <a:gd name="T10" fmla="*/ 0 w 2047"/>
                <a:gd name="T11" fmla="*/ 0 h 2047"/>
                <a:gd name="T12" fmla="*/ 0 w 2047"/>
                <a:gd name="T13" fmla="*/ 2047 h 2047"/>
                <a:gd name="T14" fmla="*/ 2047 w 2047"/>
                <a:gd name="T15" fmla="*/ 2047 h 2047"/>
                <a:gd name="T16" fmla="*/ 2047 w 2047"/>
                <a:gd name="T17" fmla="*/ 1786 h 2047"/>
                <a:gd name="T18" fmla="*/ 1933 w 2047"/>
                <a:gd name="T19" fmla="*/ 1786 h 2047"/>
                <a:gd name="T20" fmla="*/ 1933 w 2047"/>
                <a:gd name="T21" fmla="*/ 1933 h 2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47" h="2047">
                  <a:moveTo>
                    <a:pt x="1933" y="1933"/>
                  </a:moveTo>
                  <a:lnTo>
                    <a:pt x="114" y="1933"/>
                  </a:lnTo>
                  <a:lnTo>
                    <a:pt x="114" y="114"/>
                  </a:lnTo>
                  <a:lnTo>
                    <a:pt x="256" y="114"/>
                  </a:lnTo>
                  <a:lnTo>
                    <a:pt x="256" y="0"/>
                  </a:lnTo>
                  <a:lnTo>
                    <a:pt x="0" y="0"/>
                  </a:lnTo>
                  <a:lnTo>
                    <a:pt x="0" y="2047"/>
                  </a:lnTo>
                  <a:lnTo>
                    <a:pt x="2047" y="2047"/>
                  </a:lnTo>
                  <a:lnTo>
                    <a:pt x="2047" y="1786"/>
                  </a:lnTo>
                  <a:lnTo>
                    <a:pt x="1933" y="1786"/>
                  </a:lnTo>
                  <a:lnTo>
                    <a:pt x="1933" y="19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8" name="Freeform 244"/>
            <p:cNvSpPr>
              <a:spLocks noEditPoints="1"/>
            </p:cNvSpPr>
            <p:nvPr/>
          </p:nvSpPr>
          <p:spPr bwMode="auto">
            <a:xfrm>
              <a:off x="-3624263" y="2782888"/>
              <a:ext cx="1931988" cy="2206625"/>
            </a:xfrm>
            <a:custGeom>
              <a:avLst/>
              <a:gdLst>
                <a:gd name="T0" fmla="*/ 257 w 514"/>
                <a:gd name="T1" fmla="*/ 328 h 587"/>
                <a:gd name="T2" fmla="*/ 466 w 514"/>
                <a:gd name="T3" fmla="*/ 587 h 587"/>
                <a:gd name="T4" fmla="*/ 514 w 514"/>
                <a:gd name="T5" fmla="*/ 587 h 587"/>
                <a:gd name="T6" fmla="*/ 438 w 514"/>
                <a:gd name="T7" fmla="*/ 361 h 587"/>
                <a:gd name="T8" fmla="*/ 346 w 514"/>
                <a:gd name="T9" fmla="*/ 297 h 587"/>
                <a:gd name="T10" fmla="*/ 418 w 514"/>
                <a:gd name="T11" fmla="*/ 162 h 587"/>
                <a:gd name="T12" fmla="*/ 257 w 514"/>
                <a:gd name="T13" fmla="*/ 0 h 587"/>
                <a:gd name="T14" fmla="*/ 95 w 514"/>
                <a:gd name="T15" fmla="*/ 162 h 587"/>
                <a:gd name="T16" fmla="*/ 168 w 514"/>
                <a:gd name="T17" fmla="*/ 297 h 587"/>
                <a:gd name="T18" fmla="*/ 76 w 514"/>
                <a:gd name="T19" fmla="*/ 361 h 587"/>
                <a:gd name="T20" fmla="*/ 0 w 514"/>
                <a:gd name="T21" fmla="*/ 587 h 587"/>
                <a:gd name="T22" fmla="*/ 48 w 514"/>
                <a:gd name="T23" fmla="*/ 587 h 587"/>
                <a:gd name="T24" fmla="*/ 257 w 514"/>
                <a:gd name="T25" fmla="*/ 328 h 587"/>
                <a:gd name="T26" fmla="*/ 257 w 514"/>
                <a:gd name="T27" fmla="*/ 48 h 587"/>
                <a:gd name="T28" fmla="*/ 370 w 514"/>
                <a:gd name="T29" fmla="*/ 162 h 587"/>
                <a:gd name="T30" fmla="*/ 257 w 514"/>
                <a:gd name="T31" fmla="*/ 275 h 587"/>
                <a:gd name="T32" fmla="*/ 143 w 514"/>
                <a:gd name="T33" fmla="*/ 162 h 587"/>
                <a:gd name="T34" fmla="*/ 257 w 514"/>
                <a:gd name="T35" fmla="*/ 48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4" h="587">
                  <a:moveTo>
                    <a:pt x="257" y="328"/>
                  </a:moveTo>
                  <a:cubicBezTo>
                    <a:pt x="361" y="328"/>
                    <a:pt x="466" y="408"/>
                    <a:pt x="466" y="587"/>
                  </a:cubicBezTo>
                  <a:cubicBezTo>
                    <a:pt x="514" y="587"/>
                    <a:pt x="514" y="587"/>
                    <a:pt x="514" y="587"/>
                  </a:cubicBezTo>
                  <a:cubicBezTo>
                    <a:pt x="514" y="495"/>
                    <a:pt x="487" y="417"/>
                    <a:pt x="438" y="361"/>
                  </a:cubicBezTo>
                  <a:cubicBezTo>
                    <a:pt x="412" y="332"/>
                    <a:pt x="381" y="310"/>
                    <a:pt x="346" y="297"/>
                  </a:cubicBezTo>
                  <a:cubicBezTo>
                    <a:pt x="389" y="268"/>
                    <a:pt x="418" y="218"/>
                    <a:pt x="418" y="162"/>
                  </a:cubicBezTo>
                  <a:cubicBezTo>
                    <a:pt x="418" y="73"/>
                    <a:pt x="346" y="0"/>
                    <a:pt x="257" y="0"/>
                  </a:cubicBezTo>
                  <a:cubicBezTo>
                    <a:pt x="168" y="0"/>
                    <a:pt x="95" y="73"/>
                    <a:pt x="95" y="162"/>
                  </a:cubicBezTo>
                  <a:cubicBezTo>
                    <a:pt x="95" y="218"/>
                    <a:pt x="124" y="268"/>
                    <a:pt x="168" y="297"/>
                  </a:cubicBezTo>
                  <a:cubicBezTo>
                    <a:pt x="133" y="310"/>
                    <a:pt x="101" y="332"/>
                    <a:pt x="76" y="361"/>
                  </a:cubicBezTo>
                  <a:cubicBezTo>
                    <a:pt x="26" y="417"/>
                    <a:pt x="0" y="495"/>
                    <a:pt x="0" y="587"/>
                  </a:cubicBezTo>
                  <a:cubicBezTo>
                    <a:pt x="48" y="587"/>
                    <a:pt x="48" y="587"/>
                    <a:pt x="48" y="587"/>
                  </a:cubicBezTo>
                  <a:cubicBezTo>
                    <a:pt x="48" y="408"/>
                    <a:pt x="153" y="328"/>
                    <a:pt x="257" y="328"/>
                  </a:cubicBezTo>
                  <a:close/>
                  <a:moveTo>
                    <a:pt x="257" y="48"/>
                  </a:moveTo>
                  <a:cubicBezTo>
                    <a:pt x="319" y="48"/>
                    <a:pt x="370" y="99"/>
                    <a:pt x="370" y="162"/>
                  </a:cubicBezTo>
                  <a:cubicBezTo>
                    <a:pt x="370" y="224"/>
                    <a:pt x="319" y="275"/>
                    <a:pt x="257" y="275"/>
                  </a:cubicBezTo>
                  <a:cubicBezTo>
                    <a:pt x="194" y="275"/>
                    <a:pt x="143" y="224"/>
                    <a:pt x="143" y="162"/>
                  </a:cubicBezTo>
                  <a:cubicBezTo>
                    <a:pt x="143" y="99"/>
                    <a:pt x="194" y="48"/>
                    <a:pt x="257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9" name="Freeform 245"/>
            <p:cNvSpPr>
              <a:spLocks noEditPoints="1"/>
            </p:cNvSpPr>
            <p:nvPr/>
          </p:nvSpPr>
          <p:spPr bwMode="auto">
            <a:xfrm>
              <a:off x="-3071813" y="4260851"/>
              <a:ext cx="819150" cy="744538"/>
            </a:xfrm>
            <a:custGeom>
              <a:avLst/>
              <a:gdLst>
                <a:gd name="T0" fmla="*/ 109 w 218"/>
                <a:gd name="T1" fmla="*/ 11 h 198"/>
                <a:gd name="T2" fmla="*/ 70 w 218"/>
                <a:gd name="T3" fmla="*/ 0 h 198"/>
                <a:gd name="T4" fmla="*/ 0 w 218"/>
                <a:gd name="T5" fmla="*/ 70 h 198"/>
                <a:gd name="T6" fmla="*/ 23 w 218"/>
                <a:gd name="T7" fmla="*/ 123 h 198"/>
                <a:gd name="T8" fmla="*/ 91 w 218"/>
                <a:gd name="T9" fmla="*/ 191 h 198"/>
                <a:gd name="T10" fmla="*/ 99 w 218"/>
                <a:gd name="T11" fmla="*/ 198 h 198"/>
                <a:gd name="T12" fmla="*/ 119 w 218"/>
                <a:gd name="T13" fmla="*/ 198 h 198"/>
                <a:gd name="T14" fmla="*/ 194 w 218"/>
                <a:gd name="T15" fmla="*/ 123 h 198"/>
                <a:gd name="T16" fmla="*/ 194 w 218"/>
                <a:gd name="T17" fmla="*/ 123 h 198"/>
                <a:gd name="T18" fmla="*/ 218 w 218"/>
                <a:gd name="T19" fmla="*/ 70 h 198"/>
                <a:gd name="T20" fmla="*/ 147 w 218"/>
                <a:gd name="T21" fmla="*/ 0 h 198"/>
                <a:gd name="T22" fmla="*/ 109 w 218"/>
                <a:gd name="T23" fmla="*/ 11 h 198"/>
                <a:gd name="T24" fmla="*/ 168 w 218"/>
                <a:gd name="T25" fmla="*/ 70 h 198"/>
                <a:gd name="T26" fmla="*/ 158 w 218"/>
                <a:gd name="T27" fmla="*/ 89 h 198"/>
                <a:gd name="T28" fmla="*/ 109 w 218"/>
                <a:gd name="T29" fmla="*/ 138 h 198"/>
                <a:gd name="T30" fmla="*/ 59 w 218"/>
                <a:gd name="T31" fmla="*/ 89 h 198"/>
                <a:gd name="T32" fmla="*/ 49 w 218"/>
                <a:gd name="T33" fmla="*/ 70 h 198"/>
                <a:gd name="T34" fmla="*/ 70 w 218"/>
                <a:gd name="T35" fmla="*/ 49 h 198"/>
                <a:gd name="T36" fmla="*/ 88 w 218"/>
                <a:gd name="T37" fmla="*/ 59 h 198"/>
                <a:gd name="T38" fmla="*/ 95 w 218"/>
                <a:gd name="T39" fmla="*/ 70 h 198"/>
                <a:gd name="T40" fmla="*/ 122 w 218"/>
                <a:gd name="T41" fmla="*/ 70 h 198"/>
                <a:gd name="T42" fmla="*/ 129 w 218"/>
                <a:gd name="T43" fmla="*/ 59 h 198"/>
                <a:gd name="T44" fmla="*/ 147 w 218"/>
                <a:gd name="T45" fmla="*/ 49 h 198"/>
                <a:gd name="T46" fmla="*/ 168 w 218"/>
                <a:gd name="T47" fmla="*/ 7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8" h="198">
                  <a:moveTo>
                    <a:pt x="109" y="11"/>
                  </a:moveTo>
                  <a:cubicBezTo>
                    <a:pt x="97" y="4"/>
                    <a:pt x="84" y="0"/>
                    <a:pt x="70" y="0"/>
                  </a:cubicBezTo>
                  <a:cubicBezTo>
                    <a:pt x="31" y="0"/>
                    <a:pt x="0" y="32"/>
                    <a:pt x="0" y="70"/>
                  </a:cubicBezTo>
                  <a:cubicBezTo>
                    <a:pt x="0" y="89"/>
                    <a:pt x="7" y="106"/>
                    <a:pt x="23" y="123"/>
                  </a:cubicBezTo>
                  <a:cubicBezTo>
                    <a:pt x="91" y="191"/>
                    <a:pt x="91" y="191"/>
                    <a:pt x="91" y="191"/>
                  </a:cubicBezTo>
                  <a:cubicBezTo>
                    <a:pt x="99" y="198"/>
                    <a:pt x="99" y="198"/>
                    <a:pt x="99" y="198"/>
                  </a:cubicBezTo>
                  <a:cubicBezTo>
                    <a:pt x="119" y="198"/>
                    <a:pt x="119" y="198"/>
                    <a:pt x="119" y="198"/>
                  </a:cubicBezTo>
                  <a:cubicBezTo>
                    <a:pt x="194" y="123"/>
                    <a:pt x="194" y="123"/>
                    <a:pt x="194" y="123"/>
                  </a:cubicBezTo>
                  <a:cubicBezTo>
                    <a:pt x="194" y="123"/>
                    <a:pt x="194" y="123"/>
                    <a:pt x="194" y="123"/>
                  </a:cubicBezTo>
                  <a:cubicBezTo>
                    <a:pt x="210" y="106"/>
                    <a:pt x="218" y="89"/>
                    <a:pt x="218" y="70"/>
                  </a:cubicBezTo>
                  <a:cubicBezTo>
                    <a:pt x="218" y="32"/>
                    <a:pt x="186" y="0"/>
                    <a:pt x="147" y="0"/>
                  </a:cubicBezTo>
                  <a:cubicBezTo>
                    <a:pt x="133" y="0"/>
                    <a:pt x="120" y="4"/>
                    <a:pt x="109" y="11"/>
                  </a:cubicBezTo>
                  <a:close/>
                  <a:moveTo>
                    <a:pt x="168" y="70"/>
                  </a:moveTo>
                  <a:cubicBezTo>
                    <a:pt x="168" y="74"/>
                    <a:pt x="167" y="79"/>
                    <a:pt x="158" y="89"/>
                  </a:cubicBezTo>
                  <a:cubicBezTo>
                    <a:pt x="109" y="138"/>
                    <a:pt x="109" y="138"/>
                    <a:pt x="109" y="138"/>
                  </a:cubicBezTo>
                  <a:cubicBezTo>
                    <a:pt x="59" y="89"/>
                    <a:pt x="59" y="89"/>
                    <a:pt x="59" y="89"/>
                  </a:cubicBezTo>
                  <a:cubicBezTo>
                    <a:pt x="50" y="79"/>
                    <a:pt x="49" y="74"/>
                    <a:pt x="49" y="70"/>
                  </a:cubicBezTo>
                  <a:cubicBezTo>
                    <a:pt x="49" y="59"/>
                    <a:pt x="59" y="49"/>
                    <a:pt x="70" y="49"/>
                  </a:cubicBezTo>
                  <a:cubicBezTo>
                    <a:pt x="77" y="49"/>
                    <a:pt x="84" y="53"/>
                    <a:pt x="88" y="59"/>
                  </a:cubicBezTo>
                  <a:cubicBezTo>
                    <a:pt x="95" y="70"/>
                    <a:pt x="95" y="70"/>
                    <a:pt x="95" y="70"/>
                  </a:cubicBezTo>
                  <a:cubicBezTo>
                    <a:pt x="122" y="70"/>
                    <a:pt x="122" y="70"/>
                    <a:pt x="122" y="70"/>
                  </a:cubicBezTo>
                  <a:cubicBezTo>
                    <a:pt x="129" y="59"/>
                    <a:pt x="129" y="59"/>
                    <a:pt x="129" y="59"/>
                  </a:cubicBezTo>
                  <a:cubicBezTo>
                    <a:pt x="133" y="53"/>
                    <a:pt x="140" y="49"/>
                    <a:pt x="147" y="49"/>
                  </a:cubicBezTo>
                  <a:cubicBezTo>
                    <a:pt x="159" y="49"/>
                    <a:pt x="168" y="59"/>
                    <a:pt x="168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0" name="Freeform 246"/>
            <p:cNvSpPr/>
            <p:nvPr/>
          </p:nvSpPr>
          <p:spPr bwMode="auto">
            <a:xfrm>
              <a:off x="-1541463" y="3478213"/>
              <a:ext cx="511175" cy="180975"/>
            </a:xfrm>
            <a:custGeom>
              <a:avLst/>
              <a:gdLst>
                <a:gd name="T0" fmla="*/ 136 w 136"/>
                <a:gd name="T1" fmla="*/ 24 h 48"/>
                <a:gd name="T2" fmla="*/ 112 w 136"/>
                <a:gd name="T3" fmla="*/ 0 h 48"/>
                <a:gd name="T4" fmla="*/ 24 w 136"/>
                <a:gd name="T5" fmla="*/ 0 h 48"/>
                <a:gd name="T6" fmla="*/ 0 w 136"/>
                <a:gd name="T7" fmla="*/ 24 h 48"/>
                <a:gd name="T8" fmla="*/ 24 w 136"/>
                <a:gd name="T9" fmla="*/ 48 h 48"/>
                <a:gd name="T10" fmla="*/ 112 w 136"/>
                <a:gd name="T11" fmla="*/ 48 h 48"/>
                <a:gd name="T12" fmla="*/ 136 w 136"/>
                <a:gd name="T1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48">
                  <a:moveTo>
                    <a:pt x="136" y="24"/>
                  </a:moveTo>
                  <a:cubicBezTo>
                    <a:pt x="136" y="11"/>
                    <a:pt x="125" y="0"/>
                    <a:pt x="11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25" y="48"/>
                    <a:pt x="136" y="37"/>
                    <a:pt x="13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1" name="Freeform 247"/>
            <p:cNvSpPr/>
            <p:nvPr/>
          </p:nvSpPr>
          <p:spPr bwMode="auto">
            <a:xfrm>
              <a:off x="-1495425" y="3790951"/>
              <a:ext cx="417513" cy="179388"/>
            </a:xfrm>
            <a:custGeom>
              <a:avLst/>
              <a:gdLst>
                <a:gd name="T0" fmla="*/ 24 w 111"/>
                <a:gd name="T1" fmla="*/ 0 h 48"/>
                <a:gd name="T2" fmla="*/ 0 w 111"/>
                <a:gd name="T3" fmla="*/ 24 h 48"/>
                <a:gd name="T4" fmla="*/ 24 w 111"/>
                <a:gd name="T5" fmla="*/ 48 h 48"/>
                <a:gd name="T6" fmla="*/ 87 w 111"/>
                <a:gd name="T7" fmla="*/ 48 h 48"/>
                <a:gd name="T8" fmla="*/ 111 w 111"/>
                <a:gd name="T9" fmla="*/ 24 h 48"/>
                <a:gd name="T10" fmla="*/ 87 w 111"/>
                <a:gd name="T11" fmla="*/ 0 h 48"/>
                <a:gd name="T12" fmla="*/ 24 w 111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48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101" y="48"/>
                    <a:pt x="111" y="37"/>
                    <a:pt x="111" y="24"/>
                  </a:cubicBezTo>
                  <a:cubicBezTo>
                    <a:pt x="111" y="11"/>
                    <a:pt x="101" y="0"/>
                    <a:pt x="87" y="0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2" name="Freeform 10"/>
            <p:cNvSpPr>
              <a:spLocks noEditPoints="1"/>
            </p:cNvSpPr>
            <p:nvPr/>
          </p:nvSpPr>
          <p:spPr bwMode="auto">
            <a:xfrm>
              <a:off x="-1827213" y="1876426"/>
              <a:ext cx="1079500" cy="1455738"/>
            </a:xfrm>
            <a:custGeom>
              <a:avLst/>
              <a:gdLst>
                <a:gd name="T0" fmla="*/ 144 w 287"/>
                <a:gd name="T1" fmla="*/ 0 h 387"/>
                <a:gd name="T2" fmla="*/ 0 w 287"/>
                <a:gd name="T3" fmla="*/ 143 h 387"/>
                <a:gd name="T4" fmla="*/ 26 w 287"/>
                <a:gd name="T5" fmla="*/ 226 h 387"/>
                <a:gd name="T6" fmla="*/ 48 w 287"/>
                <a:gd name="T7" fmla="*/ 280 h 387"/>
                <a:gd name="T8" fmla="*/ 53 w 287"/>
                <a:gd name="T9" fmla="*/ 331 h 387"/>
                <a:gd name="T10" fmla="*/ 109 w 287"/>
                <a:gd name="T11" fmla="*/ 387 h 387"/>
                <a:gd name="T12" fmla="*/ 178 w 287"/>
                <a:gd name="T13" fmla="*/ 387 h 387"/>
                <a:gd name="T14" fmla="*/ 235 w 287"/>
                <a:gd name="T15" fmla="*/ 331 h 387"/>
                <a:gd name="T16" fmla="*/ 239 w 287"/>
                <a:gd name="T17" fmla="*/ 280 h 387"/>
                <a:gd name="T18" fmla="*/ 261 w 287"/>
                <a:gd name="T19" fmla="*/ 226 h 387"/>
                <a:gd name="T20" fmla="*/ 287 w 287"/>
                <a:gd name="T21" fmla="*/ 143 h 387"/>
                <a:gd name="T22" fmla="*/ 144 w 287"/>
                <a:gd name="T23" fmla="*/ 0 h 387"/>
                <a:gd name="T24" fmla="*/ 218 w 287"/>
                <a:gd name="T25" fmla="*/ 206 h 387"/>
                <a:gd name="T26" fmla="*/ 193 w 287"/>
                <a:gd name="T27" fmla="*/ 266 h 387"/>
                <a:gd name="T28" fmla="*/ 187 w 287"/>
                <a:gd name="T29" fmla="*/ 330 h 387"/>
                <a:gd name="T30" fmla="*/ 187 w 287"/>
                <a:gd name="T31" fmla="*/ 331 h 387"/>
                <a:gd name="T32" fmla="*/ 178 w 287"/>
                <a:gd name="T33" fmla="*/ 339 h 387"/>
                <a:gd name="T34" fmla="*/ 109 w 287"/>
                <a:gd name="T35" fmla="*/ 339 h 387"/>
                <a:gd name="T36" fmla="*/ 101 w 287"/>
                <a:gd name="T37" fmla="*/ 331 h 387"/>
                <a:gd name="T38" fmla="*/ 101 w 287"/>
                <a:gd name="T39" fmla="*/ 330 h 387"/>
                <a:gd name="T40" fmla="*/ 94 w 287"/>
                <a:gd name="T41" fmla="*/ 266 h 387"/>
                <a:gd name="T42" fmla="*/ 70 w 287"/>
                <a:gd name="T43" fmla="*/ 206 h 387"/>
                <a:gd name="T44" fmla="*/ 48 w 287"/>
                <a:gd name="T45" fmla="*/ 143 h 387"/>
                <a:gd name="T46" fmla="*/ 144 w 287"/>
                <a:gd name="T47" fmla="*/ 48 h 387"/>
                <a:gd name="T48" fmla="*/ 239 w 287"/>
                <a:gd name="T49" fmla="*/ 143 h 387"/>
                <a:gd name="T50" fmla="*/ 218 w 287"/>
                <a:gd name="T51" fmla="*/ 206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7" h="387">
                  <a:moveTo>
                    <a:pt x="144" y="0"/>
                  </a:moveTo>
                  <a:cubicBezTo>
                    <a:pt x="65" y="0"/>
                    <a:pt x="0" y="64"/>
                    <a:pt x="0" y="143"/>
                  </a:cubicBezTo>
                  <a:cubicBezTo>
                    <a:pt x="0" y="172"/>
                    <a:pt x="13" y="198"/>
                    <a:pt x="26" y="226"/>
                  </a:cubicBezTo>
                  <a:cubicBezTo>
                    <a:pt x="34" y="244"/>
                    <a:pt x="43" y="261"/>
                    <a:pt x="48" y="280"/>
                  </a:cubicBezTo>
                  <a:cubicBezTo>
                    <a:pt x="50" y="286"/>
                    <a:pt x="52" y="311"/>
                    <a:pt x="53" y="331"/>
                  </a:cubicBezTo>
                  <a:cubicBezTo>
                    <a:pt x="53" y="362"/>
                    <a:pt x="78" y="387"/>
                    <a:pt x="109" y="387"/>
                  </a:cubicBezTo>
                  <a:cubicBezTo>
                    <a:pt x="178" y="387"/>
                    <a:pt x="178" y="387"/>
                    <a:pt x="178" y="387"/>
                  </a:cubicBezTo>
                  <a:cubicBezTo>
                    <a:pt x="209" y="387"/>
                    <a:pt x="235" y="362"/>
                    <a:pt x="235" y="331"/>
                  </a:cubicBezTo>
                  <a:cubicBezTo>
                    <a:pt x="235" y="311"/>
                    <a:pt x="237" y="286"/>
                    <a:pt x="239" y="280"/>
                  </a:cubicBezTo>
                  <a:cubicBezTo>
                    <a:pt x="245" y="261"/>
                    <a:pt x="253" y="244"/>
                    <a:pt x="261" y="226"/>
                  </a:cubicBezTo>
                  <a:cubicBezTo>
                    <a:pt x="275" y="198"/>
                    <a:pt x="287" y="172"/>
                    <a:pt x="287" y="143"/>
                  </a:cubicBezTo>
                  <a:cubicBezTo>
                    <a:pt x="287" y="64"/>
                    <a:pt x="223" y="0"/>
                    <a:pt x="144" y="0"/>
                  </a:cubicBezTo>
                  <a:close/>
                  <a:moveTo>
                    <a:pt x="218" y="206"/>
                  </a:moveTo>
                  <a:cubicBezTo>
                    <a:pt x="209" y="224"/>
                    <a:pt x="200" y="244"/>
                    <a:pt x="193" y="266"/>
                  </a:cubicBezTo>
                  <a:cubicBezTo>
                    <a:pt x="189" y="281"/>
                    <a:pt x="187" y="319"/>
                    <a:pt x="187" y="330"/>
                  </a:cubicBezTo>
                  <a:cubicBezTo>
                    <a:pt x="187" y="330"/>
                    <a:pt x="187" y="330"/>
                    <a:pt x="187" y="331"/>
                  </a:cubicBezTo>
                  <a:cubicBezTo>
                    <a:pt x="187" y="335"/>
                    <a:pt x="183" y="339"/>
                    <a:pt x="178" y="339"/>
                  </a:cubicBezTo>
                  <a:cubicBezTo>
                    <a:pt x="109" y="339"/>
                    <a:pt x="109" y="339"/>
                    <a:pt x="109" y="339"/>
                  </a:cubicBezTo>
                  <a:cubicBezTo>
                    <a:pt x="105" y="339"/>
                    <a:pt x="101" y="335"/>
                    <a:pt x="101" y="331"/>
                  </a:cubicBezTo>
                  <a:cubicBezTo>
                    <a:pt x="101" y="330"/>
                    <a:pt x="101" y="330"/>
                    <a:pt x="101" y="330"/>
                  </a:cubicBezTo>
                  <a:cubicBezTo>
                    <a:pt x="101" y="319"/>
                    <a:pt x="99" y="281"/>
                    <a:pt x="94" y="266"/>
                  </a:cubicBezTo>
                  <a:cubicBezTo>
                    <a:pt x="88" y="244"/>
                    <a:pt x="78" y="224"/>
                    <a:pt x="70" y="206"/>
                  </a:cubicBezTo>
                  <a:cubicBezTo>
                    <a:pt x="58" y="182"/>
                    <a:pt x="48" y="161"/>
                    <a:pt x="48" y="143"/>
                  </a:cubicBezTo>
                  <a:cubicBezTo>
                    <a:pt x="48" y="91"/>
                    <a:pt x="91" y="48"/>
                    <a:pt x="144" y="48"/>
                  </a:cubicBezTo>
                  <a:cubicBezTo>
                    <a:pt x="196" y="48"/>
                    <a:pt x="239" y="91"/>
                    <a:pt x="239" y="143"/>
                  </a:cubicBezTo>
                  <a:cubicBezTo>
                    <a:pt x="239" y="161"/>
                    <a:pt x="229" y="182"/>
                    <a:pt x="218" y="2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3" name="Freeform 11"/>
            <p:cNvSpPr/>
            <p:nvPr/>
          </p:nvSpPr>
          <p:spPr bwMode="auto">
            <a:xfrm>
              <a:off x="-2300288" y="1770063"/>
              <a:ext cx="393700" cy="293688"/>
            </a:xfrm>
            <a:custGeom>
              <a:avLst/>
              <a:gdLst>
                <a:gd name="T0" fmla="*/ 16 w 105"/>
                <a:gd name="T1" fmla="*/ 48 h 78"/>
                <a:gd name="T2" fmla="*/ 66 w 105"/>
                <a:gd name="T3" fmla="*/ 75 h 78"/>
                <a:gd name="T4" fmla="*/ 77 w 105"/>
                <a:gd name="T5" fmla="*/ 78 h 78"/>
                <a:gd name="T6" fmla="*/ 98 w 105"/>
                <a:gd name="T7" fmla="*/ 65 h 78"/>
                <a:gd name="T8" fmla="*/ 88 w 105"/>
                <a:gd name="T9" fmla="*/ 32 h 78"/>
                <a:gd name="T10" fmla="*/ 39 w 105"/>
                <a:gd name="T11" fmla="*/ 6 h 78"/>
                <a:gd name="T12" fmla="*/ 7 w 105"/>
                <a:gd name="T13" fmla="*/ 16 h 78"/>
                <a:gd name="T14" fmla="*/ 16 w 105"/>
                <a:gd name="T15" fmla="*/ 4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8">
                  <a:moveTo>
                    <a:pt x="16" y="48"/>
                  </a:moveTo>
                  <a:cubicBezTo>
                    <a:pt x="66" y="75"/>
                    <a:pt x="66" y="75"/>
                    <a:pt x="66" y="75"/>
                  </a:cubicBezTo>
                  <a:cubicBezTo>
                    <a:pt x="69" y="77"/>
                    <a:pt x="73" y="78"/>
                    <a:pt x="77" y="78"/>
                  </a:cubicBezTo>
                  <a:cubicBezTo>
                    <a:pt x="86" y="78"/>
                    <a:pt x="94" y="73"/>
                    <a:pt x="98" y="65"/>
                  </a:cubicBezTo>
                  <a:cubicBezTo>
                    <a:pt x="105" y="53"/>
                    <a:pt x="100" y="39"/>
                    <a:pt x="88" y="32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27" y="0"/>
                    <a:pt x="13" y="4"/>
                    <a:pt x="7" y="16"/>
                  </a:cubicBezTo>
                  <a:cubicBezTo>
                    <a:pt x="0" y="28"/>
                    <a:pt x="5" y="42"/>
                    <a:pt x="16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4" name="Freeform 12"/>
            <p:cNvSpPr/>
            <p:nvPr/>
          </p:nvSpPr>
          <p:spPr bwMode="auto">
            <a:xfrm>
              <a:off x="-1709738" y="1349376"/>
              <a:ext cx="261938" cy="395288"/>
            </a:xfrm>
            <a:custGeom>
              <a:avLst/>
              <a:gdLst>
                <a:gd name="T0" fmla="*/ 21 w 70"/>
                <a:gd name="T1" fmla="*/ 88 h 105"/>
                <a:gd name="T2" fmla="*/ 43 w 70"/>
                <a:gd name="T3" fmla="*/ 105 h 105"/>
                <a:gd name="T4" fmla="*/ 50 w 70"/>
                <a:gd name="T5" fmla="*/ 103 h 105"/>
                <a:gd name="T6" fmla="*/ 66 w 70"/>
                <a:gd name="T7" fmla="*/ 74 h 105"/>
                <a:gd name="T8" fmla="*/ 50 w 70"/>
                <a:gd name="T9" fmla="*/ 20 h 105"/>
                <a:gd name="T10" fmla="*/ 20 w 70"/>
                <a:gd name="T11" fmla="*/ 4 h 105"/>
                <a:gd name="T12" fmla="*/ 4 w 70"/>
                <a:gd name="T13" fmla="*/ 34 h 105"/>
                <a:gd name="T14" fmla="*/ 21 w 70"/>
                <a:gd name="T15" fmla="*/ 8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105">
                  <a:moveTo>
                    <a:pt x="21" y="88"/>
                  </a:moveTo>
                  <a:cubicBezTo>
                    <a:pt x="24" y="98"/>
                    <a:pt x="33" y="105"/>
                    <a:pt x="43" y="105"/>
                  </a:cubicBezTo>
                  <a:cubicBezTo>
                    <a:pt x="46" y="105"/>
                    <a:pt x="48" y="104"/>
                    <a:pt x="50" y="103"/>
                  </a:cubicBezTo>
                  <a:cubicBezTo>
                    <a:pt x="63" y="100"/>
                    <a:pt x="70" y="86"/>
                    <a:pt x="66" y="74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46" y="7"/>
                    <a:pt x="33" y="0"/>
                    <a:pt x="20" y="4"/>
                  </a:cubicBezTo>
                  <a:cubicBezTo>
                    <a:pt x="7" y="8"/>
                    <a:pt x="0" y="21"/>
                    <a:pt x="4" y="34"/>
                  </a:cubicBezTo>
                  <a:lnTo>
                    <a:pt x="21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5" name="Freeform 13"/>
            <p:cNvSpPr/>
            <p:nvPr/>
          </p:nvSpPr>
          <p:spPr bwMode="auto">
            <a:xfrm>
              <a:off x="-627063" y="1785938"/>
              <a:ext cx="390525" cy="293688"/>
            </a:xfrm>
            <a:custGeom>
              <a:avLst/>
              <a:gdLst>
                <a:gd name="T0" fmla="*/ 88 w 104"/>
                <a:gd name="T1" fmla="*/ 49 h 78"/>
                <a:gd name="T2" fmla="*/ 98 w 104"/>
                <a:gd name="T3" fmla="*/ 16 h 78"/>
                <a:gd name="T4" fmla="*/ 65 w 104"/>
                <a:gd name="T5" fmla="*/ 6 h 78"/>
                <a:gd name="T6" fmla="*/ 16 w 104"/>
                <a:gd name="T7" fmla="*/ 33 h 78"/>
                <a:gd name="T8" fmla="*/ 6 w 104"/>
                <a:gd name="T9" fmla="*/ 65 h 78"/>
                <a:gd name="T10" fmla="*/ 27 w 104"/>
                <a:gd name="T11" fmla="*/ 78 h 78"/>
                <a:gd name="T12" fmla="*/ 38 w 104"/>
                <a:gd name="T13" fmla="*/ 75 h 78"/>
                <a:gd name="T14" fmla="*/ 88 w 104"/>
                <a:gd name="T15" fmla="*/ 4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78">
                  <a:moveTo>
                    <a:pt x="88" y="49"/>
                  </a:moveTo>
                  <a:cubicBezTo>
                    <a:pt x="99" y="43"/>
                    <a:pt x="104" y="28"/>
                    <a:pt x="98" y="16"/>
                  </a:cubicBezTo>
                  <a:cubicBezTo>
                    <a:pt x="91" y="5"/>
                    <a:pt x="77" y="0"/>
                    <a:pt x="65" y="6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4" y="39"/>
                    <a:pt x="0" y="54"/>
                    <a:pt x="6" y="65"/>
                  </a:cubicBezTo>
                  <a:cubicBezTo>
                    <a:pt x="10" y="73"/>
                    <a:pt x="18" y="78"/>
                    <a:pt x="27" y="78"/>
                  </a:cubicBezTo>
                  <a:cubicBezTo>
                    <a:pt x="31" y="78"/>
                    <a:pt x="35" y="77"/>
                    <a:pt x="38" y="75"/>
                  </a:cubicBezTo>
                  <a:lnTo>
                    <a:pt x="88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" name="Freeform 14"/>
            <p:cNvSpPr/>
            <p:nvPr/>
          </p:nvSpPr>
          <p:spPr bwMode="auto">
            <a:xfrm>
              <a:off x="-522288" y="2401888"/>
              <a:ext cx="390525" cy="188913"/>
            </a:xfrm>
            <a:custGeom>
              <a:avLst/>
              <a:gdLst>
                <a:gd name="T0" fmla="*/ 80 w 104"/>
                <a:gd name="T1" fmla="*/ 2 h 50"/>
                <a:gd name="T2" fmla="*/ 24 w 104"/>
                <a:gd name="T3" fmla="*/ 1 h 50"/>
                <a:gd name="T4" fmla="*/ 0 w 104"/>
                <a:gd name="T5" fmla="*/ 24 h 50"/>
                <a:gd name="T6" fmla="*/ 23 w 104"/>
                <a:gd name="T7" fmla="*/ 49 h 50"/>
                <a:gd name="T8" fmla="*/ 79 w 104"/>
                <a:gd name="T9" fmla="*/ 50 h 50"/>
                <a:gd name="T10" fmla="*/ 80 w 104"/>
                <a:gd name="T11" fmla="*/ 50 h 50"/>
                <a:gd name="T12" fmla="*/ 104 w 104"/>
                <a:gd name="T13" fmla="*/ 26 h 50"/>
                <a:gd name="T14" fmla="*/ 80 w 104"/>
                <a:gd name="T15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50">
                  <a:moveTo>
                    <a:pt x="80" y="2"/>
                  </a:moveTo>
                  <a:cubicBezTo>
                    <a:pt x="24" y="1"/>
                    <a:pt x="24" y="1"/>
                    <a:pt x="24" y="1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0" y="48"/>
                    <a:pt x="23" y="49"/>
                  </a:cubicBezTo>
                  <a:cubicBezTo>
                    <a:pt x="79" y="50"/>
                    <a:pt x="79" y="50"/>
                    <a:pt x="79" y="50"/>
                  </a:cubicBezTo>
                  <a:cubicBezTo>
                    <a:pt x="80" y="50"/>
                    <a:pt x="80" y="50"/>
                    <a:pt x="80" y="50"/>
                  </a:cubicBezTo>
                  <a:cubicBezTo>
                    <a:pt x="93" y="50"/>
                    <a:pt x="104" y="39"/>
                    <a:pt x="104" y="26"/>
                  </a:cubicBezTo>
                  <a:cubicBezTo>
                    <a:pt x="104" y="13"/>
                    <a:pt x="94" y="2"/>
                    <a:pt x="8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7" name="Freeform 15"/>
            <p:cNvSpPr/>
            <p:nvPr/>
          </p:nvSpPr>
          <p:spPr bwMode="auto">
            <a:xfrm>
              <a:off x="-2443163" y="2395538"/>
              <a:ext cx="393700" cy="187325"/>
            </a:xfrm>
            <a:custGeom>
              <a:avLst/>
              <a:gdLst>
                <a:gd name="T0" fmla="*/ 24 w 105"/>
                <a:gd name="T1" fmla="*/ 48 h 50"/>
                <a:gd name="T2" fmla="*/ 80 w 105"/>
                <a:gd name="T3" fmla="*/ 50 h 50"/>
                <a:gd name="T4" fmla="*/ 81 w 105"/>
                <a:gd name="T5" fmla="*/ 50 h 50"/>
                <a:gd name="T6" fmla="*/ 105 w 105"/>
                <a:gd name="T7" fmla="*/ 26 h 50"/>
                <a:gd name="T8" fmla="*/ 81 w 105"/>
                <a:gd name="T9" fmla="*/ 2 h 50"/>
                <a:gd name="T10" fmla="*/ 25 w 105"/>
                <a:gd name="T11" fmla="*/ 0 h 50"/>
                <a:gd name="T12" fmla="*/ 1 w 105"/>
                <a:gd name="T13" fmla="*/ 24 h 50"/>
                <a:gd name="T14" fmla="*/ 24 w 105"/>
                <a:gd name="T1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50">
                  <a:moveTo>
                    <a:pt x="24" y="48"/>
                  </a:moveTo>
                  <a:cubicBezTo>
                    <a:pt x="80" y="50"/>
                    <a:pt x="80" y="50"/>
                    <a:pt x="80" y="50"/>
                  </a:cubicBezTo>
                  <a:cubicBezTo>
                    <a:pt x="80" y="50"/>
                    <a:pt x="81" y="50"/>
                    <a:pt x="81" y="50"/>
                  </a:cubicBezTo>
                  <a:cubicBezTo>
                    <a:pt x="94" y="50"/>
                    <a:pt x="104" y="39"/>
                    <a:pt x="105" y="26"/>
                  </a:cubicBezTo>
                  <a:cubicBezTo>
                    <a:pt x="105" y="13"/>
                    <a:pt x="95" y="2"/>
                    <a:pt x="81" y="2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2" y="0"/>
                    <a:pt x="1" y="10"/>
                    <a:pt x="1" y="24"/>
                  </a:cubicBezTo>
                  <a:cubicBezTo>
                    <a:pt x="0" y="37"/>
                    <a:pt x="11" y="48"/>
                    <a:pt x="24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8" name="Freeform 16"/>
            <p:cNvSpPr/>
            <p:nvPr/>
          </p:nvSpPr>
          <p:spPr bwMode="auto">
            <a:xfrm>
              <a:off x="-1052513" y="1368426"/>
              <a:ext cx="285750" cy="387350"/>
            </a:xfrm>
            <a:custGeom>
              <a:avLst/>
              <a:gdLst>
                <a:gd name="T0" fmla="*/ 18 w 76"/>
                <a:gd name="T1" fmla="*/ 101 h 103"/>
                <a:gd name="T2" fmla="*/ 27 w 76"/>
                <a:gd name="T3" fmla="*/ 103 h 103"/>
                <a:gd name="T4" fmla="*/ 49 w 76"/>
                <a:gd name="T5" fmla="*/ 88 h 103"/>
                <a:gd name="T6" fmla="*/ 71 w 76"/>
                <a:gd name="T7" fmla="*/ 36 h 103"/>
                <a:gd name="T8" fmla="*/ 58 w 76"/>
                <a:gd name="T9" fmla="*/ 5 h 103"/>
                <a:gd name="T10" fmla="*/ 26 w 76"/>
                <a:gd name="T11" fmla="*/ 18 h 103"/>
                <a:gd name="T12" fmla="*/ 5 w 76"/>
                <a:gd name="T13" fmla="*/ 70 h 103"/>
                <a:gd name="T14" fmla="*/ 18 w 76"/>
                <a:gd name="T15" fmla="*/ 10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103">
                  <a:moveTo>
                    <a:pt x="18" y="101"/>
                  </a:moveTo>
                  <a:cubicBezTo>
                    <a:pt x="21" y="102"/>
                    <a:pt x="24" y="103"/>
                    <a:pt x="27" y="103"/>
                  </a:cubicBezTo>
                  <a:cubicBezTo>
                    <a:pt x="37" y="103"/>
                    <a:pt x="46" y="97"/>
                    <a:pt x="49" y="88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76" y="24"/>
                    <a:pt x="70" y="10"/>
                    <a:pt x="58" y="5"/>
                  </a:cubicBezTo>
                  <a:cubicBezTo>
                    <a:pt x="45" y="0"/>
                    <a:pt x="31" y="6"/>
                    <a:pt x="26" y="18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0" y="82"/>
                    <a:pt x="6" y="96"/>
                    <a:pt x="18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7637113" y="2498792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公平性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3C3C36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50" name="Group 14"/>
          <p:cNvGrpSpPr/>
          <p:nvPr/>
        </p:nvGrpSpPr>
        <p:grpSpPr>
          <a:xfrm>
            <a:off x="6901834" y="2465882"/>
            <a:ext cx="555768" cy="523220"/>
            <a:chOff x="-3902075" y="1182688"/>
            <a:chExt cx="3648075" cy="4013201"/>
          </a:xfrm>
          <a:solidFill>
            <a:schemeClr val="tx1"/>
          </a:solidFill>
        </p:grpSpPr>
        <p:sp>
          <p:nvSpPr>
            <p:cNvPr id="51" name="Freeform 20"/>
            <p:cNvSpPr/>
            <p:nvPr/>
          </p:nvSpPr>
          <p:spPr bwMode="auto">
            <a:xfrm>
              <a:off x="-3902075" y="1946276"/>
              <a:ext cx="3249613" cy="3249613"/>
            </a:xfrm>
            <a:custGeom>
              <a:avLst/>
              <a:gdLst>
                <a:gd name="T0" fmla="*/ 1933 w 2047"/>
                <a:gd name="T1" fmla="*/ 1933 h 2047"/>
                <a:gd name="T2" fmla="*/ 113 w 2047"/>
                <a:gd name="T3" fmla="*/ 1933 h 2047"/>
                <a:gd name="T4" fmla="*/ 113 w 2047"/>
                <a:gd name="T5" fmla="*/ 114 h 2047"/>
                <a:gd name="T6" fmla="*/ 516 w 2047"/>
                <a:gd name="T7" fmla="*/ 114 h 2047"/>
                <a:gd name="T8" fmla="*/ 516 w 2047"/>
                <a:gd name="T9" fmla="*/ 0 h 2047"/>
                <a:gd name="T10" fmla="*/ 0 w 2047"/>
                <a:gd name="T11" fmla="*/ 0 h 2047"/>
                <a:gd name="T12" fmla="*/ 0 w 2047"/>
                <a:gd name="T13" fmla="*/ 2047 h 2047"/>
                <a:gd name="T14" fmla="*/ 2047 w 2047"/>
                <a:gd name="T15" fmla="*/ 2047 h 2047"/>
                <a:gd name="T16" fmla="*/ 2047 w 2047"/>
                <a:gd name="T17" fmla="*/ 1689 h 2047"/>
                <a:gd name="T18" fmla="*/ 1933 w 2047"/>
                <a:gd name="T19" fmla="*/ 1689 h 2047"/>
                <a:gd name="T20" fmla="*/ 1933 w 2047"/>
                <a:gd name="T21" fmla="*/ 1933 h 2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47" h="2047">
                  <a:moveTo>
                    <a:pt x="1933" y="1933"/>
                  </a:moveTo>
                  <a:lnTo>
                    <a:pt x="113" y="1933"/>
                  </a:lnTo>
                  <a:lnTo>
                    <a:pt x="113" y="114"/>
                  </a:lnTo>
                  <a:lnTo>
                    <a:pt x="516" y="114"/>
                  </a:lnTo>
                  <a:lnTo>
                    <a:pt x="516" y="0"/>
                  </a:lnTo>
                  <a:lnTo>
                    <a:pt x="0" y="0"/>
                  </a:lnTo>
                  <a:lnTo>
                    <a:pt x="0" y="2047"/>
                  </a:lnTo>
                  <a:lnTo>
                    <a:pt x="2047" y="2047"/>
                  </a:lnTo>
                  <a:lnTo>
                    <a:pt x="2047" y="1689"/>
                  </a:lnTo>
                  <a:lnTo>
                    <a:pt x="1933" y="1689"/>
                  </a:lnTo>
                  <a:lnTo>
                    <a:pt x="1933" y="19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2" name="Freeform 21"/>
            <p:cNvSpPr>
              <a:spLocks noEditPoints="1"/>
            </p:cNvSpPr>
            <p:nvPr/>
          </p:nvSpPr>
          <p:spPr bwMode="auto">
            <a:xfrm>
              <a:off x="-3079750" y="1182688"/>
              <a:ext cx="2825750" cy="3167063"/>
            </a:xfrm>
            <a:custGeom>
              <a:avLst/>
              <a:gdLst>
                <a:gd name="T0" fmla="*/ 751 w 751"/>
                <a:gd name="T1" fmla="*/ 504 h 842"/>
                <a:gd name="T2" fmla="*/ 750 w 751"/>
                <a:gd name="T3" fmla="*/ 401 h 842"/>
                <a:gd name="T4" fmla="*/ 647 w 751"/>
                <a:gd name="T5" fmla="*/ 300 h 842"/>
                <a:gd name="T6" fmla="*/ 556 w 751"/>
                <a:gd name="T7" fmla="*/ 301 h 842"/>
                <a:gd name="T8" fmla="*/ 553 w 751"/>
                <a:gd name="T9" fmla="*/ 239 h 842"/>
                <a:gd name="T10" fmla="*/ 550 w 751"/>
                <a:gd name="T11" fmla="*/ 47 h 842"/>
                <a:gd name="T12" fmla="*/ 472 w 751"/>
                <a:gd name="T13" fmla="*/ 0 h 842"/>
                <a:gd name="T14" fmla="*/ 397 w 751"/>
                <a:gd name="T15" fmla="*/ 59 h 842"/>
                <a:gd name="T16" fmla="*/ 390 w 751"/>
                <a:gd name="T17" fmla="*/ 96 h 842"/>
                <a:gd name="T18" fmla="*/ 220 w 751"/>
                <a:gd name="T19" fmla="*/ 374 h 842"/>
                <a:gd name="T20" fmla="*/ 48 w 751"/>
                <a:gd name="T21" fmla="*/ 374 h 842"/>
                <a:gd name="T22" fmla="*/ 0 w 751"/>
                <a:gd name="T23" fmla="*/ 422 h 842"/>
                <a:gd name="T24" fmla="*/ 0 w 751"/>
                <a:gd name="T25" fmla="*/ 842 h 842"/>
                <a:gd name="T26" fmla="*/ 176 w 751"/>
                <a:gd name="T27" fmla="*/ 842 h 842"/>
                <a:gd name="T28" fmla="*/ 224 w 751"/>
                <a:gd name="T29" fmla="*/ 805 h 842"/>
                <a:gd name="T30" fmla="*/ 395 w 751"/>
                <a:gd name="T31" fmla="*/ 805 h 842"/>
                <a:gd name="T32" fmla="*/ 498 w 751"/>
                <a:gd name="T33" fmla="*/ 804 h 842"/>
                <a:gd name="T34" fmla="*/ 632 w 751"/>
                <a:gd name="T35" fmla="*/ 795 h 842"/>
                <a:gd name="T36" fmla="*/ 714 w 751"/>
                <a:gd name="T37" fmla="*/ 669 h 842"/>
                <a:gd name="T38" fmla="*/ 730 w 751"/>
                <a:gd name="T39" fmla="*/ 566 h 842"/>
                <a:gd name="T40" fmla="*/ 48 w 751"/>
                <a:gd name="T41" fmla="*/ 794 h 842"/>
                <a:gd name="T42" fmla="*/ 176 w 751"/>
                <a:gd name="T43" fmla="*/ 422 h 842"/>
                <a:gd name="T44" fmla="*/ 690 w 751"/>
                <a:gd name="T45" fmla="*/ 604 h 842"/>
                <a:gd name="T46" fmla="*/ 651 w 751"/>
                <a:gd name="T47" fmla="*/ 659 h 842"/>
                <a:gd name="T48" fmla="*/ 625 w 751"/>
                <a:gd name="T49" fmla="*/ 747 h 842"/>
                <a:gd name="T50" fmla="*/ 473 w 751"/>
                <a:gd name="T51" fmla="*/ 757 h 842"/>
                <a:gd name="T52" fmla="*/ 228 w 751"/>
                <a:gd name="T53" fmla="*/ 757 h 842"/>
                <a:gd name="T54" fmla="*/ 254 w 751"/>
                <a:gd name="T55" fmla="*/ 417 h 842"/>
                <a:gd name="T56" fmla="*/ 437 w 751"/>
                <a:gd name="T57" fmla="*/ 107 h 842"/>
                <a:gd name="T58" fmla="*/ 472 w 751"/>
                <a:gd name="T59" fmla="*/ 48 h 842"/>
                <a:gd name="T60" fmla="*/ 509 w 751"/>
                <a:gd name="T61" fmla="*/ 72 h 842"/>
                <a:gd name="T62" fmla="*/ 473 w 751"/>
                <a:gd name="T63" fmla="*/ 295 h 842"/>
                <a:gd name="T64" fmla="*/ 490 w 751"/>
                <a:gd name="T65" fmla="*/ 351 h 842"/>
                <a:gd name="T66" fmla="*/ 621 w 751"/>
                <a:gd name="T67" fmla="*/ 347 h 842"/>
                <a:gd name="T68" fmla="*/ 649 w 751"/>
                <a:gd name="T69" fmla="*/ 348 h 842"/>
                <a:gd name="T70" fmla="*/ 665 w 751"/>
                <a:gd name="T71" fmla="*/ 451 h 842"/>
                <a:gd name="T72" fmla="*/ 661 w 751"/>
                <a:gd name="T73" fmla="*/ 557 h 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51" h="842">
                  <a:moveTo>
                    <a:pt x="730" y="566"/>
                  </a:moveTo>
                  <a:cubicBezTo>
                    <a:pt x="744" y="549"/>
                    <a:pt x="751" y="527"/>
                    <a:pt x="751" y="504"/>
                  </a:cubicBezTo>
                  <a:cubicBezTo>
                    <a:pt x="751" y="484"/>
                    <a:pt x="746" y="466"/>
                    <a:pt x="737" y="451"/>
                  </a:cubicBezTo>
                  <a:cubicBezTo>
                    <a:pt x="745" y="436"/>
                    <a:pt x="750" y="419"/>
                    <a:pt x="750" y="401"/>
                  </a:cubicBezTo>
                  <a:cubicBezTo>
                    <a:pt x="750" y="345"/>
                    <a:pt x="704" y="300"/>
                    <a:pt x="649" y="300"/>
                  </a:cubicBezTo>
                  <a:cubicBezTo>
                    <a:pt x="648" y="300"/>
                    <a:pt x="647" y="300"/>
                    <a:pt x="647" y="300"/>
                  </a:cubicBezTo>
                  <a:cubicBezTo>
                    <a:pt x="638" y="299"/>
                    <a:pt x="629" y="299"/>
                    <a:pt x="621" y="299"/>
                  </a:cubicBezTo>
                  <a:cubicBezTo>
                    <a:pt x="597" y="299"/>
                    <a:pt x="577" y="300"/>
                    <a:pt x="556" y="301"/>
                  </a:cubicBezTo>
                  <a:cubicBezTo>
                    <a:pt x="546" y="301"/>
                    <a:pt x="535" y="301"/>
                    <a:pt x="524" y="302"/>
                  </a:cubicBezTo>
                  <a:cubicBezTo>
                    <a:pt x="535" y="280"/>
                    <a:pt x="543" y="261"/>
                    <a:pt x="553" y="239"/>
                  </a:cubicBezTo>
                  <a:cubicBezTo>
                    <a:pt x="557" y="230"/>
                    <a:pt x="557" y="230"/>
                    <a:pt x="557" y="230"/>
                  </a:cubicBezTo>
                  <a:cubicBezTo>
                    <a:pt x="586" y="163"/>
                    <a:pt x="584" y="101"/>
                    <a:pt x="550" y="47"/>
                  </a:cubicBezTo>
                  <a:cubicBezTo>
                    <a:pt x="542" y="35"/>
                    <a:pt x="523" y="4"/>
                    <a:pt x="482" y="0"/>
                  </a:cubicBezTo>
                  <a:cubicBezTo>
                    <a:pt x="479" y="0"/>
                    <a:pt x="475" y="0"/>
                    <a:pt x="472" y="0"/>
                  </a:cubicBezTo>
                  <a:cubicBezTo>
                    <a:pt x="472" y="0"/>
                    <a:pt x="472" y="0"/>
                    <a:pt x="472" y="0"/>
                  </a:cubicBezTo>
                  <a:cubicBezTo>
                    <a:pt x="435" y="0"/>
                    <a:pt x="406" y="22"/>
                    <a:pt x="397" y="59"/>
                  </a:cubicBezTo>
                  <a:cubicBezTo>
                    <a:pt x="395" y="68"/>
                    <a:pt x="393" y="76"/>
                    <a:pt x="392" y="84"/>
                  </a:cubicBezTo>
                  <a:cubicBezTo>
                    <a:pt x="392" y="88"/>
                    <a:pt x="391" y="93"/>
                    <a:pt x="390" y="96"/>
                  </a:cubicBezTo>
                  <a:cubicBezTo>
                    <a:pt x="384" y="125"/>
                    <a:pt x="366" y="161"/>
                    <a:pt x="351" y="176"/>
                  </a:cubicBezTo>
                  <a:cubicBezTo>
                    <a:pt x="297" y="231"/>
                    <a:pt x="244" y="322"/>
                    <a:pt x="220" y="374"/>
                  </a:cubicBezTo>
                  <a:cubicBezTo>
                    <a:pt x="176" y="374"/>
                    <a:pt x="176" y="374"/>
                    <a:pt x="176" y="374"/>
                  </a:cubicBezTo>
                  <a:cubicBezTo>
                    <a:pt x="48" y="374"/>
                    <a:pt x="48" y="374"/>
                    <a:pt x="48" y="374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0" y="422"/>
                    <a:pt x="0" y="422"/>
                    <a:pt x="0" y="422"/>
                  </a:cubicBezTo>
                  <a:cubicBezTo>
                    <a:pt x="0" y="794"/>
                    <a:pt x="0" y="794"/>
                    <a:pt x="0" y="794"/>
                  </a:cubicBezTo>
                  <a:cubicBezTo>
                    <a:pt x="0" y="842"/>
                    <a:pt x="0" y="842"/>
                    <a:pt x="0" y="842"/>
                  </a:cubicBezTo>
                  <a:cubicBezTo>
                    <a:pt x="48" y="842"/>
                    <a:pt x="48" y="842"/>
                    <a:pt x="48" y="842"/>
                  </a:cubicBezTo>
                  <a:cubicBezTo>
                    <a:pt x="176" y="842"/>
                    <a:pt x="176" y="842"/>
                    <a:pt x="176" y="842"/>
                  </a:cubicBezTo>
                  <a:cubicBezTo>
                    <a:pt x="224" y="842"/>
                    <a:pt x="224" y="842"/>
                    <a:pt x="224" y="842"/>
                  </a:cubicBezTo>
                  <a:cubicBezTo>
                    <a:pt x="224" y="805"/>
                    <a:pt x="224" y="805"/>
                    <a:pt x="224" y="805"/>
                  </a:cubicBezTo>
                  <a:cubicBezTo>
                    <a:pt x="227" y="805"/>
                    <a:pt x="227" y="805"/>
                    <a:pt x="227" y="805"/>
                  </a:cubicBezTo>
                  <a:cubicBezTo>
                    <a:pt x="228" y="805"/>
                    <a:pt x="322" y="805"/>
                    <a:pt x="395" y="805"/>
                  </a:cubicBezTo>
                  <a:cubicBezTo>
                    <a:pt x="435" y="805"/>
                    <a:pt x="462" y="805"/>
                    <a:pt x="475" y="805"/>
                  </a:cubicBezTo>
                  <a:cubicBezTo>
                    <a:pt x="482" y="804"/>
                    <a:pt x="490" y="804"/>
                    <a:pt x="498" y="804"/>
                  </a:cubicBezTo>
                  <a:cubicBezTo>
                    <a:pt x="540" y="803"/>
                    <a:pt x="583" y="801"/>
                    <a:pt x="627" y="796"/>
                  </a:cubicBezTo>
                  <a:cubicBezTo>
                    <a:pt x="629" y="795"/>
                    <a:pt x="630" y="795"/>
                    <a:pt x="632" y="795"/>
                  </a:cubicBezTo>
                  <a:cubicBezTo>
                    <a:pt x="681" y="789"/>
                    <a:pt x="718" y="748"/>
                    <a:pt x="718" y="698"/>
                  </a:cubicBezTo>
                  <a:cubicBezTo>
                    <a:pt x="718" y="688"/>
                    <a:pt x="716" y="679"/>
                    <a:pt x="714" y="669"/>
                  </a:cubicBezTo>
                  <a:cubicBezTo>
                    <a:pt x="729" y="652"/>
                    <a:pt x="738" y="629"/>
                    <a:pt x="738" y="604"/>
                  </a:cubicBezTo>
                  <a:cubicBezTo>
                    <a:pt x="738" y="591"/>
                    <a:pt x="735" y="578"/>
                    <a:pt x="730" y="566"/>
                  </a:cubicBezTo>
                  <a:close/>
                  <a:moveTo>
                    <a:pt x="176" y="794"/>
                  </a:moveTo>
                  <a:cubicBezTo>
                    <a:pt x="48" y="794"/>
                    <a:pt x="48" y="794"/>
                    <a:pt x="48" y="794"/>
                  </a:cubicBezTo>
                  <a:cubicBezTo>
                    <a:pt x="48" y="422"/>
                    <a:pt x="48" y="422"/>
                    <a:pt x="48" y="422"/>
                  </a:cubicBezTo>
                  <a:cubicBezTo>
                    <a:pt x="176" y="422"/>
                    <a:pt x="176" y="422"/>
                    <a:pt x="176" y="422"/>
                  </a:cubicBezTo>
                  <a:lnTo>
                    <a:pt x="176" y="794"/>
                  </a:lnTo>
                  <a:close/>
                  <a:moveTo>
                    <a:pt x="690" y="604"/>
                  </a:moveTo>
                  <a:cubicBezTo>
                    <a:pt x="690" y="629"/>
                    <a:pt x="673" y="649"/>
                    <a:pt x="651" y="655"/>
                  </a:cubicBezTo>
                  <a:cubicBezTo>
                    <a:pt x="651" y="657"/>
                    <a:pt x="651" y="658"/>
                    <a:pt x="651" y="659"/>
                  </a:cubicBezTo>
                  <a:cubicBezTo>
                    <a:pt x="662" y="668"/>
                    <a:pt x="670" y="682"/>
                    <a:pt x="670" y="698"/>
                  </a:cubicBezTo>
                  <a:cubicBezTo>
                    <a:pt x="670" y="724"/>
                    <a:pt x="650" y="745"/>
                    <a:pt x="625" y="747"/>
                  </a:cubicBezTo>
                  <a:cubicBezTo>
                    <a:pt x="624" y="747"/>
                    <a:pt x="622" y="748"/>
                    <a:pt x="620" y="748"/>
                  </a:cubicBezTo>
                  <a:cubicBezTo>
                    <a:pt x="572" y="755"/>
                    <a:pt x="522" y="755"/>
                    <a:pt x="473" y="757"/>
                  </a:cubicBezTo>
                  <a:cubicBezTo>
                    <a:pt x="459" y="757"/>
                    <a:pt x="429" y="757"/>
                    <a:pt x="395" y="757"/>
                  </a:cubicBezTo>
                  <a:cubicBezTo>
                    <a:pt x="321" y="757"/>
                    <a:pt x="228" y="757"/>
                    <a:pt x="228" y="757"/>
                  </a:cubicBezTo>
                  <a:cubicBezTo>
                    <a:pt x="228" y="433"/>
                    <a:pt x="228" y="433"/>
                    <a:pt x="228" y="433"/>
                  </a:cubicBezTo>
                  <a:cubicBezTo>
                    <a:pt x="228" y="433"/>
                    <a:pt x="243" y="433"/>
                    <a:pt x="254" y="417"/>
                  </a:cubicBezTo>
                  <a:cubicBezTo>
                    <a:pt x="263" y="388"/>
                    <a:pt x="323" y="273"/>
                    <a:pt x="385" y="210"/>
                  </a:cubicBezTo>
                  <a:cubicBezTo>
                    <a:pt x="409" y="186"/>
                    <a:pt x="430" y="140"/>
                    <a:pt x="437" y="107"/>
                  </a:cubicBezTo>
                  <a:cubicBezTo>
                    <a:pt x="440" y="95"/>
                    <a:pt x="440" y="83"/>
                    <a:pt x="443" y="71"/>
                  </a:cubicBezTo>
                  <a:cubicBezTo>
                    <a:pt x="447" y="55"/>
                    <a:pt x="457" y="48"/>
                    <a:pt x="472" y="48"/>
                  </a:cubicBezTo>
                  <a:cubicBezTo>
                    <a:pt x="474" y="48"/>
                    <a:pt x="476" y="48"/>
                    <a:pt x="478" y="48"/>
                  </a:cubicBezTo>
                  <a:cubicBezTo>
                    <a:pt x="493" y="49"/>
                    <a:pt x="502" y="60"/>
                    <a:pt x="509" y="72"/>
                  </a:cubicBezTo>
                  <a:cubicBezTo>
                    <a:pt x="537" y="117"/>
                    <a:pt x="533" y="165"/>
                    <a:pt x="513" y="211"/>
                  </a:cubicBezTo>
                  <a:cubicBezTo>
                    <a:pt x="499" y="242"/>
                    <a:pt x="490" y="265"/>
                    <a:pt x="473" y="295"/>
                  </a:cubicBezTo>
                  <a:cubicBezTo>
                    <a:pt x="466" y="308"/>
                    <a:pt x="458" y="325"/>
                    <a:pt x="468" y="341"/>
                  </a:cubicBezTo>
                  <a:cubicBezTo>
                    <a:pt x="474" y="349"/>
                    <a:pt x="482" y="351"/>
                    <a:pt x="490" y="351"/>
                  </a:cubicBezTo>
                  <a:cubicBezTo>
                    <a:pt x="497" y="351"/>
                    <a:pt x="504" y="350"/>
                    <a:pt x="511" y="350"/>
                  </a:cubicBezTo>
                  <a:cubicBezTo>
                    <a:pt x="554" y="349"/>
                    <a:pt x="583" y="347"/>
                    <a:pt x="621" y="347"/>
                  </a:cubicBezTo>
                  <a:cubicBezTo>
                    <a:pt x="629" y="347"/>
                    <a:pt x="638" y="347"/>
                    <a:pt x="647" y="348"/>
                  </a:cubicBezTo>
                  <a:cubicBezTo>
                    <a:pt x="648" y="348"/>
                    <a:pt x="648" y="348"/>
                    <a:pt x="649" y="348"/>
                  </a:cubicBezTo>
                  <a:cubicBezTo>
                    <a:pt x="678" y="348"/>
                    <a:pt x="702" y="371"/>
                    <a:pt x="702" y="401"/>
                  </a:cubicBezTo>
                  <a:cubicBezTo>
                    <a:pt x="702" y="424"/>
                    <a:pt x="686" y="445"/>
                    <a:pt x="665" y="451"/>
                  </a:cubicBezTo>
                  <a:cubicBezTo>
                    <a:pt x="687" y="458"/>
                    <a:pt x="703" y="479"/>
                    <a:pt x="703" y="504"/>
                  </a:cubicBezTo>
                  <a:cubicBezTo>
                    <a:pt x="703" y="530"/>
                    <a:pt x="685" y="551"/>
                    <a:pt x="661" y="557"/>
                  </a:cubicBezTo>
                  <a:cubicBezTo>
                    <a:pt x="678" y="566"/>
                    <a:pt x="690" y="584"/>
                    <a:pt x="690" y="6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5339993" y="3956162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目录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3C3C36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12" name="图片占位符 11"/>
          <p:cNvPicPr>
            <a:picLocks noGrp="1" noChangeAspect="1"/>
          </p:cNvPicPr>
          <p:nvPr>
            <p:ph type="pic" sz="quarter" idx="13"/>
          </p:nvPr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5390"/>
                    </a14:imgEffect>
                    <a14:imgEffect>
                      <a14:saturation sat="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127" b="25127"/>
          <a:stretch>
            <a:fillRect/>
          </a:stretch>
        </p:blipFill>
        <p:spPr>
          <a:blipFill dpi="0" rotWithShape="1">
            <a:blip r:embed="rId3"/>
            <a:srcRect/>
            <a:stretch>
              <a:fillRect/>
            </a:stretch>
          </a:blipFill>
          <a:effectLst>
            <a:outerShdw blurRad="50800" dist="50800" sx="1000" sy="1000" algn="ctr" rotWithShape="0">
              <a:srgbClr val="000000"/>
            </a:outerShdw>
          </a:effectLst>
        </p:spPr>
      </p:pic>
      <p:sp>
        <p:nvSpPr>
          <p:cNvPr id="54" name="文本框 53"/>
          <p:cNvSpPr txBox="1"/>
          <p:nvPr/>
        </p:nvSpPr>
        <p:spPr>
          <a:xfrm>
            <a:off x="2041138" y="4972331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药品基本信息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106CB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55" name="Group 284"/>
          <p:cNvGrpSpPr/>
          <p:nvPr/>
        </p:nvGrpSpPr>
        <p:grpSpPr>
          <a:xfrm>
            <a:off x="1406246" y="4907629"/>
            <a:ext cx="604604" cy="456758"/>
            <a:chOff x="-4600575" y="1592263"/>
            <a:chExt cx="4446587" cy="3724275"/>
          </a:xfrm>
          <a:solidFill>
            <a:schemeClr val="tx1"/>
          </a:solidFill>
        </p:grpSpPr>
        <p:sp>
          <p:nvSpPr>
            <p:cNvPr id="56" name="Freeform 22"/>
            <p:cNvSpPr/>
            <p:nvPr/>
          </p:nvSpPr>
          <p:spPr bwMode="auto">
            <a:xfrm>
              <a:off x="-4600575" y="2065338"/>
              <a:ext cx="3246438" cy="3251200"/>
            </a:xfrm>
            <a:custGeom>
              <a:avLst/>
              <a:gdLst>
                <a:gd name="T0" fmla="*/ 1932 w 2045"/>
                <a:gd name="T1" fmla="*/ 1934 h 2048"/>
                <a:gd name="T2" fmla="*/ 113 w 2045"/>
                <a:gd name="T3" fmla="*/ 1934 h 2048"/>
                <a:gd name="T4" fmla="*/ 113 w 2045"/>
                <a:gd name="T5" fmla="*/ 114 h 2048"/>
                <a:gd name="T6" fmla="*/ 1231 w 2045"/>
                <a:gd name="T7" fmla="*/ 114 h 2048"/>
                <a:gd name="T8" fmla="*/ 1231 w 2045"/>
                <a:gd name="T9" fmla="*/ 0 h 2048"/>
                <a:gd name="T10" fmla="*/ 0 w 2045"/>
                <a:gd name="T11" fmla="*/ 0 h 2048"/>
                <a:gd name="T12" fmla="*/ 0 w 2045"/>
                <a:gd name="T13" fmla="*/ 2048 h 2048"/>
                <a:gd name="T14" fmla="*/ 2045 w 2045"/>
                <a:gd name="T15" fmla="*/ 2048 h 2048"/>
                <a:gd name="T16" fmla="*/ 2045 w 2045"/>
                <a:gd name="T17" fmla="*/ 1533 h 2048"/>
                <a:gd name="T18" fmla="*/ 1932 w 2045"/>
                <a:gd name="T19" fmla="*/ 1533 h 2048"/>
                <a:gd name="T20" fmla="*/ 1932 w 2045"/>
                <a:gd name="T21" fmla="*/ 1934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45" h="2048">
                  <a:moveTo>
                    <a:pt x="1932" y="1934"/>
                  </a:moveTo>
                  <a:lnTo>
                    <a:pt x="113" y="1934"/>
                  </a:lnTo>
                  <a:lnTo>
                    <a:pt x="113" y="114"/>
                  </a:lnTo>
                  <a:lnTo>
                    <a:pt x="1231" y="114"/>
                  </a:lnTo>
                  <a:lnTo>
                    <a:pt x="1231" y="0"/>
                  </a:lnTo>
                  <a:lnTo>
                    <a:pt x="0" y="0"/>
                  </a:lnTo>
                  <a:lnTo>
                    <a:pt x="0" y="2048"/>
                  </a:lnTo>
                  <a:lnTo>
                    <a:pt x="2045" y="2048"/>
                  </a:lnTo>
                  <a:lnTo>
                    <a:pt x="2045" y="1533"/>
                  </a:lnTo>
                  <a:lnTo>
                    <a:pt x="1932" y="1533"/>
                  </a:lnTo>
                  <a:lnTo>
                    <a:pt x="1932" y="19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7" name="Freeform 23"/>
            <p:cNvSpPr/>
            <p:nvPr/>
          </p:nvSpPr>
          <p:spPr bwMode="auto">
            <a:xfrm>
              <a:off x="-4000500" y="4078288"/>
              <a:ext cx="977900" cy="180975"/>
            </a:xfrm>
            <a:custGeom>
              <a:avLst/>
              <a:gdLst>
                <a:gd name="T0" fmla="*/ 588 w 616"/>
                <a:gd name="T1" fmla="*/ 114 h 114"/>
                <a:gd name="T2" fmla="*/ 616 w 616"/>
                <a:gd name="T3" fmla="*/ 0 h 114"/>
                <a:gd name="T4" fmla="*/ 0 w 616"/>
                <a:gd name="T5" fmla="*/ 0 h 114"/>
                <a:gd name="T6" fmla="*/ 0 w 616"/>
                <a:gd name="T7" fmla="*/ 114 h 114"/>
                <a:gd name="T8" fmla="*/ 588 w 616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6" h="114">
                  <a:moveTo>
                    <a:pt x="588" y="114"/>
                  </a:moveTo>
                  <a:lnTo>
                    <a:pt x="616" y="0"/>
                  </a:lnTo>
                  <a:lnTo>
                    <a:pt x="0" y="0"/>
                  </a:lnTo>
                  <a:lnTo>
                    <a:pt x="0" y="114"/>
                  </a:lnTo>
                  <a:lnTo>
                    <a:pt x="588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8" name="Freeform 24"/>
            <p:cNvSpPr>
              <a:spLocks noEditPoints="1"/>
            </p:cNvSpPr>
            <p:nvPr/>
          </p:nvSpPr>
          <p:spPr bwMode="auto">
            <a:xfrm>
              <a:off x="-2887663" y="1592263"/>
              <a:ext cx="2733675" cy="2667000"/>
            </a:xfrm>
            <a:custGeom>
              <a:avLst/>
              <a:gdLst>
                <a:gd name="T0" fmla="*/ 655 w 727"/>
                <a:gd name="T1" fmla="*/ 54 h 709"/>
                <a:gd name="T2" fmla="*/ 562 w 727"/>
                <a:gd name="T3" fmla="*/ 0 h 709"/>
                <a:gd name="T4" fmla="*/ 562 w 727"/>
                <a:gd name="T5" fmla="*/ 0 h 709"/>
                <a:gd name="T6" fmla="*/ 535 w 727"/>
                <a:gd name="T7" fmla="*/ 11 h 709"/>
                <a:gd name="T8" fmla="*/ 57 w 727"/>
                <a:gd name="T9" fmla="*/ 489 h 709"/>
                <a:gd name="T10" fmla="*/ 0 w 727"/>
                <a:gd name="T11" fmla="*/ 709 h 709"/>
                <a:gd name="T12" fmla="*/ 220 w 727"/>
                <a:gd name="T13" fmla="*/ 652 h 709"/>
                <a:gd name="T14" fmla="*/ 698 w 727"/>
                <a:gd name="T15" fmla="*/ 174 h 709"/>
                <a:gd name="T16" fmla="*/ 655 w 727"/>
                <a:gd name="T17" fmla="*/ 54 h 709"/>
                <a:gd name="T18" fmla="*/ 99 w 727"/>
                <a:gd name="T19" fmla="*/ 516 h 709"/>
                <a:gd name="T20" fmla="*/ 155 w 727"/>
                <a:gd name="T21" fmla="*/ 554 h 709"/>
                <a:gd name="T22" fmla="*/ 193 w 727"/>
                <a:gd name="T23" fmla="*/ 609 h 709"/>
                <a:gd name="T24" fmla="*/ 67 w 727"/>
                <a:gd name="T25" fmla="*/ 642 h 709"/>
                <a:gd name="T26" fmla="*/ 99 w 727"/>
                <a:gd name="T27" fmla="*/ 516 h 709"/>
                <a:gd name="T28" fmla="*/ 230 w 727"/>
                <a:gd name="T29" fmla="*/ 574 h 709"/>
                <a:gd name="T30" fmla="*/ 188 w 727"/>
                <a:gd name="T31" fmla="*/ 520 h 709"/>
                <a:gd name="T32" fmla="*/ 135 w 727"/>
                <a:gd name="T33" fmla="*/ 479 h 709"/>
                <a:gd name="T34" fmla="*/ 565 w 727"/>
                <a:gd name="T35" fmla="*/ 49 h 709"/>
                <a:gd name="T36" fmla="*/ 621 w 727"/>
                <a:gd name="T37" fmla="*/ 88 h 709"/>
                <a:gd name="T38" fmla="*/ 660 w 727"/>
                <a:gd name="T39" fmla="*/ 144 h 709"/>
                <a:gd name="T40" fmla="*/ 230 w 727"/>
                <a:gd name="T41" fmla="*/ 574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7" h="709">
                  <a:moveTo>
                    <a:pt x="655" y="54"/>
                  </a:moveTo>
                  <a:cubicBezTo>
                    <a:pt x="643" y="41"/>
                    <a:pt x="599" y="0"/>
                    <a:pt x="562" y="0"/>
                  </a:cubicBezTo>
                  <a:cubicBezTo>
                    <a:pt x="562" y="0"/>
                    <a:pt x="562" y="0"/>
                    <a:pt x="562" y="0"/>
                  </a:cubicBezTo>
                  <a:cubicBezTo>
                    <a:pt x="548" y="0"/>
                    <a:pt x="540" y="6"/>
                    <a:pt x="535" y="11"/>
                  </a:cubicBezTo>
                  <a:cubicBezTo>
                    <a:pt x="57" y="489"/>
                    <a:pt x="57" y="489"/>
                    <a:pt x="57" y="489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220" y="652"/>
                    <a:pt x="220" y="652"/>
                    <a:pt x="220" y="652"/>
                  </a:cubicBezTo>
                  <a:cubicBezTo>
                    <a:pt x="698" y="174"/>
                    <a:pt x="698" y="174"/>
                    <a:pt x="698" y="174"/>
                  </a:cubicBezTo>
                  <a:cubicBezTo>
                    <a:pt x="727" y="145"/>
                    <a:pt x="693" y="91"/>
                    <a:pt x="655" y="54"/>
                  </a:cubicBezTo>
                  <a:close/>
                  <a:moveTo>
                    <a:pt x="99" y="516"/>
                  </a:moveTo>
                  <a:cubicBezTo>
                    <a:pt x="109" y="518"/>
                    <a:pt x="130" y="530"/>
                    <a:pt x="155" y="554"/>
                  </a:cubicBezTo>
                  <a:cubicBezTo>
                    <a:pt x="179" y="578"/>
                    <a:pt x="191" y="600"/>
                    <a:pt x="193" y="609"/>
                  </a:cubicBezTo>
                  <a:cubicBezTo>
                    <a:pt x="67" y="642"/>
                    <a:pt x="67" y="642"/>
                    <a:pt x="67" y="642"/>
                  </a:cubicBezTo>
                  <a:lnTo>
                    <a:pt x="99" y="516"/>
                  </a:lnTo>
                  <a:close/>
                  <a:moveTo>
                    <a:pt x="230" y="574"/>
                  </a:moveTo>
                  <a:cubicBezTo>
                    <a:pt x="220" y="555"/>
                    <a:pt x="205" y="536"/>
                    <a:pt x="188" y="520"/>
                  </a:cubicBezTo>
                  <a:cubicBezTo>
                    <a:pt x="180" y="512"/>
                    <a:pt x="159" y="492"/>
                    <a:pt x="135" y="479"/>
                  </a:cubicBezTo>
                  <a:cubicBezTo>
                    <a:pt x="565" y="49"/>
                    <a:pt x="565" y="49"/>
                    <a:pt x="565" y="49"/>
                  </a:cubicBezTo>
                  <a:cubicBezTo>
                    <a:pt x="574" y="51"/>
                    <a:pt x="596" y="63"/>
                    <a:pt x="621" y="88"/>
                  </a:cubicBezTo>
                  <a:cubicBezTo>
                    <a:pt x="646" y="113"/>
                    <a:pt x="658" y="135"/>
                    <a:pt x="660" y="144"/>
                  </a:cubicBezTo>
                  <a:lnTo>
                    <a:pt x="230" y="5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59" name="文本框 58"/>
          <p:cNvSpPr txBox="1"/>
          <p:nvPr/>
        </p:nvSpPr>
        <p:spPr>
          <a:xfrm>
            <a:off x="2084727" y="5744152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安全性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3C3C36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0" name="Group 97"/>
          <p:cNvGrpSpPr/>
          <p:nvPr/>
        </p:nvGrpSpPr>
        <p:grpSpPr>
          <a:xfrm>
            <a:off x="1406246" y="5744152"/>
            <a:ext cx="523350" cy="479158"/>
            <a:chOff x="-4413250" y="1636713"/>
            <a:chExt cx="4041775" cy="3606801"/>
          </a:xfrm>
          <a:solidFill>
            <a:schemeClr val="tx1"/>
          </a:solidFill>
        </p:grpSpPr>
        <p:sp>
          <p:nvSpPr>
            <p:cNvPr id="61" name="Freeform 102"/>
            <p:cNvSpPr/>
            <p:nvPr/>
          </p:nvSpPr>
          <p:spPr bwMode="auto">
            <a:xfrm>
              <a:off x="-4413250" y="1993901"/>
              <a:ext cx="3248025" cy="3249613"/>
            </a:xfrm>
            <a:custGeom>
              <a:avLst/>
              <a:gdLst>
                <a:gd name="T0" fmla="*/ 1933 w 2046"/>
                <a:gd name="T1" fmla="*/ 1933 h 2047"/>
                <a:gd name="T2" fmla="*/ 113 w 2046"/>
                <a:gd name="T3" fmla="*/ 1933 h 2047"/>
                <a:gd name="T4" fmla="*/ 113 w 2046"/>
                <a:gd name="T5" fmla="*/ 114 h 2047"/>
                <a:gd name="T6" fmla="*/ 319 w 2046"/>
                <a:gd name="T7" fmla="*/ 114 h 2047"/>
                <a:gd name="T8" fmla="*/ 319 w 2046"/>
                <a:gd name="T9" fmla="*/ 0 h 2047"/>
                <a:gd name="T10" fmla="*/ 0 w 2046"/>
                <a:gd name="T11" fmla="*/ 0 h 2047"/>
                <a:gd name="T12" fmla="*/ 0 w 2046"/>
                <a:gd name="T13" fmla="*/ 2047 h 2047"/>
                <a:gd name="T14" fmla="*/ 2046 w 2046"/>
                <a:gd name="T15" fmla="*/ 2047 h 2047"/>
                <a:gd name="T16" fmla="*/ 2046 w 2046"/>
                <a:gd name="T17" fmla="*/ 1678 h 2047"/>
                <a:gd name="T18" fmla="*/ 1933 w 2046"/>
                <a:gd name="T19" fmla="*/ 1678 h 2047"/>
                <a:gd name="T20" fmla="*/ 1933 w 2046"/>
                <a:gd name="T21" fmla="*/ 1933 h 2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46" h="2047">
                  <a:moveTo>
                    <a:pt x="1933" y="1933"/>
                  </a:moveTo>
                  <a:lnTo>
                    <a:pt x="113" y="1933"/>
                  </a:lnTo>
                  <a:lnTo>
                    <a:pt x="113" y="114"/>
                  </a:lnTo>
                  <a:lnTo>
                    <a:pt x="319" y="114"/>
                  </a:lnTo>
                  <a:lnTo>
                    <a:pt x="319" y="0"/>
                  </a:lnTo>
                  <a:lnTo>
                    <a:pt x="0" y="0"/>
                  </a:lnTo>
                  <a:lnTo>
                    <a:pt x="0" y="2047"/>
                  </a:lnTo>
                  <a:lnTo>
                    <a:pt x="2046" y="2047"/>
                  </a:lnTo>
                  <a:lnTo>
                    <a:pt x="2046" y="1678"/>
                  </a:lnTo>
                  <a:lnTo>
                    <a:pt x="1933" y="1678"/>
                  </a:lnTo>
                  <a:lnTo>
                    <a:pt x="1933" y="19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62" name="Freeform 103"/>
            <p:cNvSpPr>
              <a:spLocks noEditPoints="1"/>
            </p:cNvSpPr>
            <p:nvPr/>
          </p:nvSpPr>
          <p:spPr bwMode="auto">
            <a:xfrm>
              <a:off x="-3756025" y="1636713"/>
              <a:ext cx="3384550" cy="2990850"/>
            </a:xfrm>
            <a:custGeom>
              <a:avLst/>
              <a:gdLst>
                <a:gd name="T0" fmla="*/ 838 w 900"/>
                <a:gd name="T1" fmla="*/ 409 h 795"/>
                <a:gd name="T2" fmla="*/ 895 w 900"/>
                <a:gd name="T3" fmla="*/ 254 h 795"/>
                <a:gd name="T4" fmla="*/ 641 w 900"/>
                <a:gd name="T5" fmla="*/ 0 h 795"/>
                <a:gd name="T6" fmla="*/ 447 w 900"/>
                <a:gd name="T7" fmla="*/ 90 h 795"/>
                <a:gd name="T8" fmla="*/ 254 w 900"/>
                <a:gd name="T9" fmla="*/ 0 h 795"/>
                <a:gd name="T10" fmla="*/ 0 w 900"/>
                <a:gd name="T11" fmla="*/ 254 h 795"/>
                <a:gd name="T12" fmla="*/ 90 w 900"/>
                <a:gd name="T13" fmla="*/ 448 h 795"/>
                <a:gd name="T14" fmla="*/ 437 w 900"/>
                <a:gd name="T15" fmla="*/ 795 h 795"/>
                <a:gd name="T16" fmla="*/ 458 w 900"/>
                <a:gd name="T17" fmla="*/ 795 h 795"/>
                <a:gd name="T18" fmla="*/ 583 w 900"/>
                <a:gd name="T19" fmla="*/ 670 h 795"/>
                <a:gd name="T20" fmla="*/ 583 w 900"/>
                <a:gd name="T21" fmla="*/ 726 h 795"/>
                <a:gd name="T22" fmla="*/ 739 w 900"/>
                <a:gd name="T23" fmla="*/ 726 h 795"/>
                <a:gd name="T24" fmla="*/ 739 w 900"/>
                <a:gd name="T25" fmla="*/ 565 h 795"/>
                <a:gd name="T26" fmla="*/ 900 w 900"/>
                <a:gd name="T27" fmla="*/ 565 h 795"/>
                <a:gd name="T28" fmla="*/ 900 w 900"/>
                <a:gd name="T29" fmla="*/ 409 h 795"/>
                <a:gd name="T30" fmla="*/ 838 w 900"/>
                <a:gd name="T31" fmla="*/ 409 h 795"/>
                <a:gd name="T32" fmla="*/ 447 w 900"/>
                <a:gd name="T33" fmla="*/ 738 h 795"/>
                <a:gd name="T34" fmla="*/ 125 w 900"/>
                <a:gd name="T35" fmla="*/ 415 h 795"/>
                <a:gd name="T36" fmla="*/ 48 w 900"/>
                <a:gd name="T37" fmla="*/ 254 h 795"/>
                <a:gd name="T38" fmla="*/ 254 w 900"/>
                <a:gd name="T39" fmla="*/ 48 h 795"/>
                <a:gd name="T40" fmla="*/ 427 w 900"/>
                <a:gd name="T41" fmla="*/ 143 h 795"/>
                <a:gd name="T42" fmla="*/ 434 w 900"/>
                <a:gd name="T43" fmla="*/ 154 h 795"/>
                <a:gd name="T44" fmla="*/ 460 w 900"/>
                <a:gd name="T45" fmla="*/ 154 h 795"/>
                <a:gd name="T46" fmla="*/ 468 w 900"/>
                <a:gd name="T47" fmla="*/ 143 h 795"/>
                <a:gd name="T48" fmla="*/ 641 w 900"/>
                <a:gd name="T49" fmla="*/ 48 h 795"/>
                <a:gd name="T50" fmla="*/ 847 w 900"/>
                <a:gd name="T51" fmla="*/ 254 h 795"/>
                <a:gd name="T52" fmla="*/ 775 w 900"/>
                <a:gd name="T53" fmla="*/ 409 h 795"/>
                <a:gd name="T54" fmla="*/ 739 w 900"/>
                <a:gd name="T55" fmla="*/ 409 h 795"/>
                <a:gd name="T56" fmla="*/ 739 w 900"/>
                <a:gd name="T57" fmla="*/ 248 h 795"/>
                <a:gd name="T58" fmla="*/ 583 w 900"/>
                <a:gd name="T59" fmla="*/ 248 h 795"/>
                <a:gd name="T60" fmla="*/ 583 w 900"/>
                <a:gd name="T61" fmla="*/ 409 h 795"/>
                <a:gd name="T62" fmla="*/ 422 w 900"/>
                <a:gd name="T63" fmla="*/ 409 h 795"/>
                <a:gd name="T64" fmla="*/ 422 w 900"/>
                <a:gd name="T65" fmla="*/ 565 h 795"/>
                <a:gd name="T66" fmla="*/ 583 w 900"/>
                <a:gd name="T67" fmla="*/ 565 h 795"/>
                <a:gd name="T68" fmla="*/ 583 w 900"/>
                <a:gd name="T69" fmla="*/ 602 h 795"/>
                <a:gd name="T70" fmla="*/ 447 w 900"/>
                <a:gd name="T71" fmla="*/ 738 h 795"/>
                <a:gd name="T72" fmla="*/ 852 w 900"/>
                <a:gd name="T73" fmla="*/ 517 h 795"/>
                <a:gd name="T74" fmla="*/ 691 w 900"/>
                <a:gd name="T75" fmla="*/ 517 h 795"/>
                <a:gd name="T76" fmla="*/ 691 w 900"/>
                <a:gd name="T77" fmla="*/ 678 h 795"/>
                <a:gd name="T78" fmla="*/ 631 w 900"/>
                <a:gd name="T79" fmla="*/ 678 h 795"/>
                <a:gd name="T80" fmla="*/ 631 w 900"/>
                <a:gd name="T81" fmla="*/ 517 h 795"/>
                <a:gd name="T82" fmla="*/ 470 w 900"/>
                <a:gd name="T83" fmla="*/ 517 h 795"/>
                <a:gd name="T84" fmla="*/ 470 w 900"/>
                <a:gd name="T85" fmla="*/ 457 h 795"/>
                <a:gd name="T86" fmla="*/ 631 w 900"/>
                <a:gd name="T87" fmla="*/ 457 h 795"/>
                <a:gd name="T88" fmla="*/ 631 w 900"/>
                <a:gd name="T89" fmla="*/ 296 h 795"/>
                <a:gd name="T90" fmla="*/ 691 w 900"/>
                <a:gd name="T91" fmla="*/ 296 h 795"/>
                <a:gd name="T92" fmla="*/ 691 w 900"/>
                <a:gd name="T93" fmla="*/ 457 h 795"/>
                <a:gd name="T94" fmla="*/ 852 w 900"/>
                <a:gd name="T95" fmla="*/ 457 h 795"/>
                <a:gd name="T96" fmla="*/ 852 w 900"/>
                <a:gd name="T97" fmla="*/ 517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00" h="795">
                  <a:moveTo>
                    <a:pt x="838" y="409"/>
                  </a:moveTo>
                  <a:cubicBezTo>
                    <a:pt x="868" y="369"/>
                    <a:pt x="895" y="318"/>
                    <a:pt x="895" y="254"/>
                  </a:cubicBezTo>
                  <a:cubicBezTo>
                    <a:pt x="895" y="114"/>
                    <a:pt x="781" y="0"/>
                    <a:pt x="641" y="0"/>
                  </a:cubicBezTo>
                  <a:cubicBezTo>
                    <a:pt x="565" y="0"/>
                    <a:pt x="495" y="33"/>
                    <a:pt x="447" y="90"/>
                  </a:cubicBezTo>
                  <a:cubicBezTo>
                    <a:pt x="399" y="33"/>
                    <a:pt x="329" y="0"/>
                    <a:pt x="254" y="0"/>
                  </a:cubicBezTo>
                  <a:cubicBezTo>
                    <a:pt x="114" y="0"/>
                    <a:pt x="0" y="114"/>
                    <a:pt x="0" y="254"/>
                  </a:cubicBezTo>
                  <a:cubicBezTo>
                    <a:pt x="0" y="341"/>
                    <a:pt x="51" y="407"/>
                    <a:pt x="90" y="448"/>
                  </a:cubicBezTo>
                  <a:cubicBezTo>
                    <a:pt x="437" y="795"/>
                    <a:pt x="437" y="795"/>
                    <a:pt x="437" y="795"/>
                  </a:cubicBezTo>
                  <a:cubicBezTo>
                    <a:pt x="458" y="795"/>
                    <a:pt x="458" y="795"/>
                    <a:pt x="458" y="795"/>
                  </a:cubicBezTo>
                  <a:cubicBezTo>
                    <a:pt x="583" y="670"/>
                    <a:pt x="583" y="670"/>
                    <a:pt x="583" y="670"/>
                  </a:cubicBezTo>
                  <a:cubicBezTo>
                    <a:pt x="583" y="726"/>
                    <a:pt x="583" y="726"/>
                    <a:pt x="583" y="726"/>
                  </a:cubicBezTo>
                  <a:cubicBezTo>
                    <a:pt x="739" y="726"/>
                    <a:pt x="739" y="726"/>
                    <a:pt x="739" y="726"/>
                  </a:cubicBezTo>
                  <a:cubicBezTo>
                    <a:pt x="739" y="565"/>
                    <a:pt x="739" y="565"/>
                    <a:pt x="739" y="565"/>
                  </a:cubicBezTo>
                  <a:cubicBezTo>
                    <a:pt x="900" y="565"/>
                    <a:pt x="900" y="565"/>
                    <a:pt x="900" y="565"/>
                  </a:cubicBezTo>
                  <a:cubicBezTo>
                    <a:pt x="900" y="409"/>
                    <a:pt x="900" y="409"/>
                    <a:pt x="900" y="409"/>
                  </a:cubicBezTo>
                  <a:lnTo>
                    <a:pt x="838" y="409"/>
                  </a:lnTo>
                  <a:close/>
                  <a:moveTo>
                    <a:pt x="447" y="738"/>
                  </a:moveTo>
                  <a:cubicBezTo>
                    <a:pt x="125" y="415"/>
                    <a:pt x="125" y="415"/>
                    <a:pt x="125" y="415"/>
                  </a:cubicBezTo>
                  <a:cubicBezTo>
                    <a:pt x="72" y="359"/>
                    <a:pt x="48" y="307"/>
                    <a:pt x="48" y="254"/>
                  </a:cubicBezTo>
                  <a:cubicBezTo>
                    <a:pt x="48" y="141"/>
                    <a:pt x="140" y="48"/>
                    <a:pt x="254" y="48"/>
                  </a:cubicBezTo>
                  <a:cubicBezTo>
                    <a:pt x="324" y="48"/>
                    <a:pt x="389" y="83"/>
                    <a:pt x="427" y="143"/>
                  </a:cubicBezTo>
                  <a:cubicBezTo>
                    <a:pt x="434" y="154"/>
                    <a:pt x="434" y="154"/>
                    <a:pt x="434" y="154"/>
                  </a:cubicBezTo>
                  <a:cubicBezTo>
                    <a:pt x="460" y="154"/>
                    <a:pt x="460" y="154"/>
                    <a:pt x="460" y="154"/>
                  </a:cubicBezTo>
                  <a:cubicBezTo>
                    <a:pt x="468" y="143"/>
                    <a:pt x="468" y="143"/>
                    <a:pt x="468" y="143"/>
                  </a:cubicBezTo>
                  <a:cubicBezTo>
                    <a:pt x="506" y="83"/>
                    <a:pt x="571" y="48"/>
                    <a:pt x="641" y="48"/>
                  </a:cubicBezTo>
                  <a:cubicBezTo>
                    <a:pt x="755" y="48"/>
                    <a:pt x="847" y="141"/>
                    <a:pt x="847" y="254"/>
                  </a:cubicBezTo>
                  <a:cubicBezTo>
                    <a:pt x="847" y="306"/>
                    <a:pt x="824" y="355"/>
                    <a:pt x="775" y="409"/>
                  </a:cubicBezTo>
                  <a:cubicBezTo>
                    <a:pt x="739" y="409"/>
                    <a:pt x="739" y="409"/>
                    <a:pt x="739" y="409"/>
                  </a:cubicBezTo>
                  <a:cubicBezTo>
                    <a:pt x="739" y="248"/>
                    <a:pt x="739" y="248"/>
                    <a:pt x="739" y="248"/>
                  </a:cubicBezTo>
                  <a:cubicBezTo>
                    <a:pt x="583" y="248"/>
                    <a:pt x="583" y="248"/>
                    <a:pt x="583" y="248"/>
                  </a:cubicBezTo>
                  <a:cubicBezTo>
                    <a:pt x="583" y="409"/>
                    <a:pt x="583" y="409"/>
                    <a:pt x="583" y="409"/>
                  </a:cubicBezTo>
                  <a:cubicBezTo>
                    <a:pt x="422" y="409"/>
                    <a:pt x="422" y="409"/>
                    <a:pt x="422" y="409"/>
                  </a:cubicBezTo>
                  <a:cubicBezTo>
                    <a:pt x="422" y="565"/>
                    <a:pt x="422" y="565"/>
                    <a:pt x="422" y="565"/>
                  </a:cubicBezTo>
                  <a:cubicBezTo>
                    <a:pt x="583" y="565"/>
                    <a:pt x="583" y="565"/>
                    <a:pt x="583" y="565"/>
                  </a:cubicBezTo>
                  <a:cubicBezTo>
                    <a:pt x="583" y="602"/>
                    <a:pt x="583" y="602"/>
                    <a:pt x="583" y="602"/>
                  </a:cubicBezTo>
                  <a:lnTo>
                    <a:pt x="447" y="738"/>
                  </a:lnTo>
                  <a:close/>
                  <a:moveTo>
                    <a:pt x="852" y="517"/>
                  </a:moveTo>
                  <a:cubicBezTo>
                    <a:pt x="691" y="517"/>
                    <a:pt x="691" y="517"/>
                    <a:pt x="691" y="517"/>
                  </a:cubicBezTo>
                  <a:cubicBezTo>
                    <a:pt x="691" y="678"/>
                    <a:pt x="691" y="678"/>
                    <a:pt x="691" y="678"/>
                  </a:cubicBezTo>
                  <a:cubicBezTo>
                    <a:pt x="631" y="678"/>
                    <a:pt x="631" y="678"/>
                    <a:pt x="631" y="678"/>
                  </a:cubicBezTo>
                  <a:cubicBezTo>
                    <a:pt x="631" y="517"/>
                    <a:pt x="631" y="517"/>
                    <a:pt x="631" y="517"/>
                  </a:cubicBezTo>
                  <a:cubicBezTo>
                    <a:pt x="470" y="517"/>
                    <a:pt x="470" y="517"/>
                    <a:pt x="470" y="517"/>
                  </a:cubicBezTo>
                  <a:cubicBezTo>
                    <a:pt x="470" y="457"/>
                    <a:pt x="470" y="457"/>
                    <a:pt x="470" y="457"/>
                  </a:cubicBezTo>
                  <a:cubicBezTo>
                    <a:pt x="631" y="457"/>
                    <a:pt x="631" y="457"/>
                    <a:pt x="631" y="457"/>
                  </a:cubicBezTo>
                  <a:cubicBezTo>
                    <a:pt x="631" y="296"/>
                    <a:pt x="631" y="296"/>
                    <a:pt x="631" y="296"/>
                  </a:cubicBezTo>
                  <a:cubicBezTo>
                    <a:pt x="691" y="296"/>
                    <a:pt x="691" y="296"/>
                    <a:pt x="691" y="296"/>
                  </a:cubicBezTo>
                  <a:cubicBezTo>
                    <a:pt x="691" y="457"/>
                    <a:pt x="691" y="457"/>
                    <a:pt x="691" y="457"/>
                  </a:cubicBezTo>
                  <a:cubicBezTo>
                    <a:pt x="852" y="457"/>
                    <a:pt x="852" y="457"/>
                    <a:pt x="852" y="457"/>
                  </a:cubicBezTo>
                  <a:lnTo>
                    <a:pt x="852" y="5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3" name="文本框 62"/>
          <p:cNvSpPr txBox="1"/>
          <p:nvPr/>
        </p:nvSpPr>
        <p:spPr>
          <a:xfrm>
            <a:off x="5328326" y="4989318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有效性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3C3C36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4" name="Group 46"/>
          <p:cNvGrpSpPr/>
          <p:nvPr/>
        </p:nvGrpSpPr>
        <p:grpSpPr>
          <a:xfrm>
            <a:off x="4651409" y="4954707"/>
            <a:ext cx="608716" cy="461994"/>
            <a:chOff x="-4098925" y="1101725"/>
            <a:chExt cx="4102100" cy="4048126"/>
          </a:xfrm>
          <a:solidFill>
            <a:schemeClr val="tx1"/>
          </a:solidFill>
        </p:grpSpPr>
        <p:sp>
          <p:nvSpPr>
            <p:cNvPr id="65" name="Freeform 39"/>
            <p:cNvSpPr/>
            <p:nvPr/>
          </p:nvSpPr>
          <p:spPr bwMode="auto">
            <a:xfrm>
              <a:off x="-4098925" y="1900238"/>
              <a:ext cx="3248025" cy="3249613"/>
            </a:xfrm>
            <a:custGeom>
              <a:avLst/>
              <a:gdLst>
                <a:gd name="T0" fmla="*/ 1933 w 2046"/>
                <a:gd name="T1" fmla="*/ 1933 h 2047"/>
                <a:gd name="T2" fmla="*/ 113 w 2046"/>
                <a:gd name="T3" fmla="*/ 1933 h 2047"/>
                <a:gd name="T4" fmla="*/ 113 w 2046"/>
                <a:gd name="T5" fmla="*/ 114 h 2047"/>
                <a:gd name="T6" fmla="*/ 263 w 2046"/>
                <a:gd name="T7" fmla="*/ 114 h 2047"/>
                <a:gd name="T8" fmla="*/ 263 w 2046"/>
                <a:gd name="T9" fmla="*/ 0 h 2047"/>
                <a:gd name="T10" fmla="*/ 0 w 2046"/>
                <a:gd name="T11" fmla="*/ 0 h 2047"/>
                <a:gd name="T12" fmla="*/ 0 w 2046"/>
                <a:gd name="T13" fmla="*/ 2047 h 2047"/>
                <a:gd name="T14" fmla="*/ 2046 w 2046"/>
                <a:gd name="T15" fmla="*/ 2047 h 2047"/>
                <a:gd name="T16" fmla="*/ 2046 w 2046"/>
                <a:gd name="T17" fmla="*/ 1808 h 2047"/>
                <a:gd name="T18" fmla="*/ 1933 w 2046"/>
                <a:gd name="T19" fmla="*/ 1808 h 2047"/>
                <a:gd name="T20" fmla="*/ 1933 w 2046"/>
                <a:gd name="T21" fmla="*/ 1933 h 2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46" h="2047">
                  <a:moveTo>
                    <a:pt x="1933" y="1933"/>
                  </a:moveTo>
                  <a:lnTo>
                    <a:pt x="113" y="1933"/>
                  </a:lnTo>
                  <a:lnTo>
                    <a:pt x="113" y="114"/>
                  </a:lnTo>
                  <a:lnTo>
                    <a:pt x="263" y="114"/>
                  </a:lnTo>
                  <a:lnTo>
                    <a:pt x="263" y="0"/>
                  </a:lnTo>
                  <a:lnTo>
                    <a:pt x="0" y="0"/>
                  </a:lnTo>
                  <a:lnTo>
                    <a:pt x="0" y="2047"/>
                  </a:lnTo>
                  <a:lnTo>
                    <a:pt x="2046" y="2047"/>
                  </a:lnTo>
                  <a:lnTo>
                    <a:pt x="2046" y="1808"/>
                  </a:lnTo>
                  <a:lnTo>
                    <a:pt x="1933" y="1808"/>
                  </a:lnTo>
                  <a:lnTo>
                    <a:pt x="1933" y="19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66" name="Rectangle 40"/>
            <p:cNvSpPr>
              <a:spLocks noChangeArrowheads="1"/>
            </p:cNvSpPr>
            <p:nvPr/>
          </p:nvSpPr>
          <p:spPr bwMode="auto">
            <a:xfrm>
              <a:off x="-2779713" y="2068513"/>
              <a:ext cx="1655763" cy="180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67" name="Freeform 41"/>
            <p:cNvSpPr/>
            <p:nvPr/>
          </p:nvSpPr>
          <p:spPr bwMode="auto">
            <a:xfrm>
              <a:off x="-3362325" y="1101725"/>
              <a:ext cx="2820988" cy="3397250"/>
            </a:xfrm>
            <a:custGeom>
              <a:avLst/>
              <a:gdLst>
                <a:gd name="T0" fmla="*/ 1663 w 1777"/>
                <a:gd name="T1" fmla="*/ 2026 h 2140"/>
                <a:gd name="T2" fmla="*/ 114 w 1777"/>
                <a:gd name="T3" fmla="*/ 2026 h 2140"/>
                <a:gd name="T4" fmla="*/ 114 w 1777"/>
                <a:gd name="T5" fmla="*/ 114 h 2140"/>
                <a:gd name="T6" fmla="*/ 1663 w 1777"/>
                <a:gd name="T7" fmla="*/ 114 h 2140"/>
                <a:gd name="T8" fmla="*/ 1663 w 1777"/>
                <a:gd name="T9" fmla="*/ 711 h 2140"/>
                <a:gd name="T10" fmla="*/ 1777 w 1777"/>
                <a:gd name="T11" fmla="*/ 598 h 2140"/>
                <a:gd name="T12" fmla="*/ 1777 w 1777"/>
                <a:gd name="T13" fmla="*/ 0 h 2140"/>
                <a:gd name="T14" fmla="*/ 0 w 1777"/>
                <a:gd name="T15" fmla="*/ 0 h 2140"/>
                <a:gd name="T16" fmla="*/ 0 w 1777"/>
                <a:gd name="T17" fmla="*/ 2140 h 2140"/>
                <a:gd name="T18" fmla="*/ 1777 w 1777"/>
                <a:gd name="T19" fmla="*/ 2140 h 2140"/>
                <a:gd name="T20" fmla="*/ 1777 w 1777"/>
                <a:gd name="T21" fmla="*/ 1455 h 2140"/>
                <a:gd name="T22" fmla="*/ 1663 w 1777"/>
                <a:gd name="T23" fmla="*/ 1569 h 2140"/>
                <a:gd name="T24" fmla="*/ 1663 w 1777"/>
                <a:gd name="T25" fmla="*/ 2026 h 2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77" h="2140">
                  <a:moveTo>
                    <a:pt x="1663" y="2026"/>
                  </a:moveTo>
                  <a:lnTo>
                    <a:pt x="114" y="2026"/>
                  </a:lnTo>
                  <a:lnTo>
                    <a:pt x="114" y="114"/>
                  </a:lnTo>
                  <a:lnTo>
                    <a:pt x="1663" y="114"/>
                  </a:lnTo>
                  <a:lnTo>
                    <a:pt x="1663" y="711"/>
                  </a:lnTo>
                  <a:lnTo>
                    <a:pt x="1777" y="598"/>
                  </a:lnTo>
                  <a:lnTo>
                    <a:pt x="1777" y="0"/>
                  </a:lnTo>
                  <a:lnTo>
                    <a:pt x="0" y="0"/>
                  </a:lnTo>
                  <a:lnTo>
                    <a:pt x="0" y="2140"/>
                  </a:lnTo>
                  <a:lnTo>
                    <a:pt x="1777" y="2140"/>
                  </a:lnTo>
                  <a:lnTo>
                    <a:pt x="1777" y="1455"/>
                  </a:lnTo>
                  <a:lnTo>
                    <a:pt x="1663" y="1569"/>
                  </a:lnTo>
                  <a:lnTo>
                    <a:pt x="1663" y="20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68" name="Freeform 42"/>
            <p:cNvSpPr/>
            <p:nvPr/>
          </p:nvSpPr>
          <p:spPr bwMode="auto">
            <a:xfrm>
              <a:off x="-2779713" y="2617788"/>
              <a:ext cx="1655763" cy="180975"/>
            </a:xfrm>
            <a:custGeom>
              <a:avLst/>
              <a:gdLst>
                <a:gd name="T0" fmla="*/ 0 w 1043"/>
                <a:gd name="T1" fmla="*/ 114 h 114"/>
                <a:gd name="T2" fmla="*/ 936 w 1043"/>
                <a:gd name="T3" fmla="*/ 114 h 114"/>
                <a:gd name="T4" fmla="*/ 1043 w 1043"/>
                <a:gd name="T5" fmla="*/ 7 h 114"/>
                <a:gd name="T6" fmla="*/ 1043 w 1043"/>
                <a:gd name="T7" fmla="*/ 0 h 114"/>
                <a:gd name="T8" fmla="*/ 0 w 1043"/>
                <a:gd name="T9" fmla="*/ 0 h 114"/>
                <a:gd name="T10" fmla="*/ 0 w 1043"/>
                <a:gd name="T11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3" h="114">
                  <a:moveTo>
                    <a:pt x="0" y="114"/>
                  </a:moveTo>
                  <a:lnTo>
                    <a:pt x="936" y="114"/>
                  </a:lnTo>
                  <a:lnTo>
                    <a:pt x="1043" y="7"/>
                  </a:lnTo>
                  <a:lnTo>
                    <a:pt x="1043" y="0"/>
                  </a:lnTo>
                  <a:lnTo>
                    <a:pt x="0" y="0"/>
                  </a:lnTo>
                  <a:lnTo>
                    <a:pt x="0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69" name="Freeform 43"/>
            <p:cNvSpPr>
              <a:spLocks noEditPoints="1"/>
            </p:cNvSpPr>
            <p:nvPr/>
          </p:nvSpPr>
          <p:spPr bwMode="auto">
            <a:xfrm>
              <a:off x="-2293938" y="2174875"/>
              <a:ext cx="2297113" cy="1966913"/>
            </a:xfrm>
            <a:custGeom>
              <a:avLst/>
              <a:gdLst>
                <a:gd name="T0" fmla="*/ 263 w 1447"/>
                <a:gd name="T1" fmla="*/ 504 h 1239"/>
                <a:gd name="T2" fmla="*/ 0 w 1447"/>
                <a:gd name="T3" fmla="*/ 765 h 1239"/>
                <a:gd name="T4" fmla="*/ 471 w 1447"/>
                <a:gd name="T5" fmla="*/ 1239 h 1239"/>
                <a:gd name="T6" fmla="*/ 1447 w 1447"/>
                <a:gd name="T7" fmla="*/ 263 h 1239"/>
                <a:gd name="T8" fmla="*/ 1184 w 1447"/>
                <a:gd name="T9" fmla="*/ 0 h 1239"/>
                <a:gd name="T10" fmla="*/ 471 w 1447"/>
                <a:gd name="T11" fmla="*/ 713 h 1239"/>
                <a:gd name="T12" fmla="*/ 263 w 1447"/>
                <a:gd name="T13" fmla="*/ 504 h 1239"/>
                <a:gd name="T14" fmla="*/ 1286 w 1447"/>
                <a:gd name="T15" fmla="*/ 263 h 1239"/>
                <a:gd name="T16" fmla="*/ 471 w 1447"/>
                <a:gd name="T17" fmla="*/ 1078 h 1239"/>
                <a:gd name="T18" fmla="*/ 161 w 1447"/>
                <a:gd name="T19" fmla="*/ 765 h 1239"/>
                <a:gd name="T20" fmla="*/ 263 w 1447"/>
                <a:gd name="T21" fmla="*/ 663 h 1239"/>
                <a:gd name="T22" fmla="*/ 471 w 1447"/>
                <a:gd name="T23" fmla="*/ 874 h 1239"/>
                <a:gd name="T24" fmla="*/ 1184 w 1447"/>
                <a:gd name="T25" fmla="*/ 161 h 1239"/>
                <a:gd name="T26" fmla="*/ 1286 w 1447"/>
                <a:gd name="T27" fmla="*/ 263 h 1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7" h="1239">
                  <a:moveTo>
                    <a:pt x="263" y="504"/>
                  </a:moveTo>
                  <a:lnTo>
                    <a:pt x="0" y="765"/>
                  </a:lnTo>
                  <a:lnTo>
                    <a:pt x="471" y="1239"/>
                  </a:lnTo>
                  <a:lnTo>
                    <a:pt x="1447" y="263"/>
                  </a:lnTo>
                  <a:lnTo>
                    <a:pt x="1184" y="0"/>
                  </a:lnTo>
                  <a:lnTo>
                    <a:pt x="471" y="713"/>
                  </a:lnTo>
                  <a:lnTo>
                    <a:pt x="263" y="504"/>
                  </a:lnTo>
                  <a:close/>
                  <a:moveTo>
                    <a:pt x="1286" y="263"/>
                  </a:moveTo>
                  <a:lnTo>
                    <a:pt x="471" y="1078"/>
                  </a:lnTo>
                  <a:lnTo>
                    <a:pt x="161" y="765"/>
                  </a:lnTo>
                  <a:lnTo>
                    <a:pt x="263" y="663"/>
                  </a:lnTo>
                  <a:lnTo>
                    <a:pt x="471" y="874"/>
                  </a:lnTo>
                  <a:lnTo>
                    <a:pt x="1184" y="161"/>
                  </a:lnTo>
                  <a:lnTo>
                    <a:pt x="1286" y="2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70" name="文本框 69"/>
          <p:cNvSpPr txBox="1"/>
          <p:nvPr/>
        </p:nvSpPr>
        <p:spPr>
          <a:xfrm>
            <a:off x="5314346" y="5741812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经济性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20000"/>
                  <a:lumOff val="80000"/>
                </a:scheme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71" name="Group 72"/>
          <p:cNvGrpSpPr/>
          <p:nvPr/>
        </p:nvGrpSpPr>
        <p:grpSpPr>
          <a:xfrm>
            <a:off x="4668573" y="5675109"/>
            <a:ext cx="556203" cy="523220"/>
            <a:chOff x="-3667125" y="960438"/>
            <a:chExt cx="3667125" cy="3551237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72" name="Freeform 65"/>
            <p:cNvSpPr/>
            <p:nvPr/>
          </p:nvSpPr>
          <p:spPr bwMode="auto">
            <a:xfrm>
              <a:off x="-3667125" y="1260475"/>
              <a:ext cx="3249613" cy="3251200"/>
            </a:xfrm>
            <a:custGeom>
              <a:avLst/>
              <a:gdLst>
                <a:gd name="T0" fmla="*/ 1933 w 2047"/>
                <a:gd name="T1" fmla="*/ 1934 h 2048"/>
                <a:gd name="T2" fmla="*/ 114 w 2047"/>
                <a:gd name="T3" fmla="*/ 1934 h 2048"/>
                <a:gd name="T4" fmla="*/ 114 w 2047"/>
                <a:gd name="T5" fmla="*/ 114 h 2048"/>
                <a:gd name="T6" fmla="*/ 265 w 2047"/>
                <a:gd name="T7" fmla="*/ 114 h 2048"/>
                <a:gd name="T8" fmla="*/ 265 w 2047"/>
                <a:gd name="T9" fmla="*/ 0 h 2048"/>
                <a:gd name="T10" fmla="*/ 0 w 2047"/>
                <a:gd name="T11" fmla="*/ 0 h 2048"/>
                <a:gd name="T12" fmla="*/ 0 w 2047"/>
                <a:gd name="T13" fmla="*/ 2048 h 2048"/>
                <a:gd name="T14" fmla="*/ 2047 w 2047"/>
                <a:gd name="T15" fmla="*/ 2048 h 2048"/>
                <a:gd name="T16" fmla="*/ 2047 w 2047"/>
                <a:gd name="T17" fmla="*/ 1735 h 2048"/>
                <a:gd name="T18" fmla="*/ 1933 w 2047"/>
                <a:gd name="T19" fmla="*/ 1735 h 2048"/>
                <a:gd name="T20" fmla="*/ 1933 w 2047"/>
                <a:gd name="T21" fmla="*/ 1934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47" h="2048">
                  <a:moveTo>
                    <a:pt x="1933" y="1934"/>
                  </a:moveTo>
                  <a:lnTo>
                    <a:pt x="114" y="1934"/>
                  </a:lnTo>
                  <a:lnTo>
                    <a:pt x="114" y="114"/>
                  </a:lnTo>
                  <a:lnTo>
                    <a:pt x="265" y="114"/>
                  </a:lnTo>
                  <a:lnTo>
                    <a:pt x="265" y="0"/>
                  </a:lnTo>
                  <a:lnTo>
                    <a:pt x="0" y="0"/>
                  </a:lnTo>
                  <a:lnTo>
                    <a:pt x="0" y="2048"/>
                  </a:lnTo>
                  <a:lnTo>
                    <a:pt x="2047" y="2048"/>
                  </a:lnTo>
                  <a:lnTo>
                    <a:pt x="2047" y="1735"/>
                  </a:lnTo>
                  <a:lnTo>
                    <a:pt x="1933" y="1735"/>
                  </a:lnTo>
                  <a:lnTo>
                    <a:pt x="1933" y="193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73" name="Freeform 66"/>
            <p:cNvSpPr>
              <a:spLocks noEditPoints="1"/>
            </p:cNvSpPr>
            <p:nvPr/>
          </p:nvSpPr>
          <p:spPr bwMode="auto">
            <a:xfrm>
              <a:off x="-3076575" y="960438"/>
              <a:ext cx="3076575" cy="2787650"/>
            </a:xfrm>
            <a:custGeom>
              <a:avLst/>
              <a:gdLst>
                <a:gd name="T0" fmla="*/ 1561 w 1938"/>
                <a:gd name="T1" fmla="*/ 794 h 1756"/>
                <a:gd name="T2" fmla="*/ 1561 w 1938"/>
                <a:gd name="T3" fmla="*/ 1642 h 1756"/>
                <a:gd name="T4" fmla="*/ 1419 w 1938"/>
                <a:gd name="T5" fmla="*/ 1642 h 1756"/>
                <a:gd name="T6" fmla="*/ 1419 w 1938"/>
                <a:gd name="T7" fmla="*/ 0 h 1756"/>
                <a:gd name="T8" fmla="*/ 1040 w 1938"/>
                <a:gd name="T9" fmla="*/ 0 h 1756"/>
                <a:gd name="T10" fmla="*/ 1040 w 1938"/>
                <a:gd name="T11" fmla="*/ 1642 h 1756"/>
                <a:gd name="T12" fmla="*/ 898 w 1938"/>
                <a:gd name="T13" fmla="*/ 1642 h 1756"/>
                <a:gd name="T14" fmla="*/ 898 w 1938"/>
                <a:gd name="T15" fmla="*/ 554 h 1756"/>
                <a:gd name="T16" fmla="*/ 521 w 1938"/>
                <a:gd name="T17" fmla="*/ 552 h 1756"/>
                <a:gd name="T18" fmla="*/ 521 w 1938"/>
                <a:gd name="T19" fmla="*/ 1642 h 1756"/>
                <a:gd name="T20" fmla="*/ 379 w 1938"/>
                <a:gd name="T21" fmla="*/ 1642 h 1756"/>
                <a:gd name="T22" fmla="*/ 379 w 1938"/>
                <a:gd name="T23" fmla="*/ 405 h 1756"/>
                <a:gd name="T24" fmla="*/ 0 w 1938"/>
                <a:gd name="T25" fmla="*/ 405 h 1756"/>
                <a:gd name="T26" fmla="*/ 0 w 1938"/>
                <a:gd name="T27" fmla="*/ 1756 h 1756"/>
                <a:gd name="T28" fmla="*/ 1938 w 1938"/>
                <a:gd name="T29" fmla="*/ 1756 h 1756"/>
                <a:gd name="T30" fmla="*/ 1938 w 1938"/>
                <a:gd name="T31" fmla="*/ 794 h 1756"/>
                <a:gd name="T32" fmla="*/ 1561 w 1938"/>
                <a:gd name="T33" fmla="*/ 794 h 1756"/>
                <a:gd name="T34" fmla="*/ 114 w 1938"/>
                <a:gd name="T35" fmla="*/ 1642 h 1756"/>
                <a:gd name="T36" fmla="*/ 114 w 1938"/>
                <a:gd name="T37" fmla="*/ 519 h 1756"/>
                <a:gd name="T38" fmla="*/ 265 w 1938"/>
                <a:gd name="T39" fmla="*/ 519 h 1756"/>
                <a:gd name="T40" fmla="*/ 265 w 1938"/>
                <a:gd name="T41" fmla="*/ 1642 h 1756"/>
                <a:gd name="T42" fmla="*/ 114 w 1938"/>
                <a:gd name="T43" fmla="*/ 1642 h 1756"/>
                <a:gd name="T44" fmla="*/ 635 w 1938"/>
                <a:gd name="T45" fmla="*/ 1642 h 1756"/>
                <a:gd name="T46" fmla="*/ 635 w 1938"/>
                <a:gd name="T47" fmla="*/ 666 h 1756"/>
                <a:gd name="T48" fmla="*/ 784 w 1938"/>
                <a:gd name="T49" fmla="*/ 666 h 1756"/>
                <a:gd name="T50" fmla="*/ 784 w 1938"/>
                <a:gd name="T51" fmla="*/ 1642 h 1756"/>
                <a:gd name="T52" fmla="*/ 635 w 1938"/>
                <a:gd name="T53" fmla="*/ 1642 h 1756"/>
                <a:gd name="T54" fmla="*/ 1154 w 1938"/>
                <a:gd name="T55" fmla="*/ 1642 h 1756"/>
                <a:gd name="T56" fmla="*/ 1154 w 1938"/>
                <a:gd name="T57" fmla="*/ 113 h 1756"/>
                <a:gd name="T58" fmla="*/ 1305 w 1938"/>
                <a:gd name="T59" fmla="*/ 113 h 1756"/>
                <a:gd name="T60" fmla="*/ 1305 w 1938"/>
                <a:gd name="T61" fmla="*/ 1642 h 1756"/>
                <a:gd name="T62" fmla="*/ 1154 w 1938"/>
                <a:gd name="T63" fmla="*/ 1642 h 1756"/>
                <a:gd name="T64" fmla="*/ 1675 w 1938"/>
                <a:gd name="T65" fmla="*/ 1642 h 1756"/>
                <a:gd name="T66" fmla="*/ 1675 w 1938"/>
                <a:gd name="T67" fmla="*/ 907 h 1756"/>
                <a:gd name="T68" fmla="*/ 1824 w 1938"/>
                <a:gd name="T69" fmla="*/ 907 h 1756"/>
                <a:gd name="T70" fmla="*/ 1824 w 1938"/>
                <a:gd name="T71" fmla="*/ 1642 h 1756"/>
                <a:gd name="T72" fmla="*/ 1675 w 1938"/>
                <a:gd name="T73" fmla="*/ 1642 h 1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38" h="1756">
                  <a:moveTo>
                    <a:pt x="1561" y="794"/>
                  </a:moveTo>
                  <a:lnTo>
                    <a:pt x="1561" y="1642"/>
                  </a:lnTo>
                  <a:lnTo>
                    <a:pt x="1419" y="1642"/>
                  </a:lnTo>
                  <a:lnTo>
                    <a:pt x="1419" y="0"/>
                  </a:lnTo>
                  <a:lnTo>
                    <a:pt x="1040" y="0"/>
                  </a:lnTo>
                  <a:lnTo>
                    <a:pt x="1040" y="1642"/>
                  </a:lnTo>
                  <a:lnTo>
                    <a:pt x="898" y="1642"/>
                  </a:lnTo>
                  <a:lnTo>
                    <a:pt x="898" y="554"/>
                  </a:lnTo>
                  <a:lnTo>
                    <a:pt x="521" y="552"/>
                  </a:lnTo>
                  <a:lnTo>
                    <a:pt x="521" y="1642"/>
                  </a:lnTo>
                  <a:lnTo>
                    <a:pt x="379" y="1642"/>
                  </a:lnTo>
                  <a:lnTo>
                    <a:pt x="379" y="405"/>
                  </a:lnTo>
                  <a:lnTo>
                    <a:pt x="0" y="405"/>
                  </a:lnTo>
                  <a:lnTo>
                    <a:pt x="0" y="1756"/>
                  </a:lnTo>
                  <a:lnTo>
                    <a:pt x="1938" y="1756"/>
                  </a:lnTo>
                  <a:lnTo>
                    <a:pt x="1938" y="794"/>
                  </a:lnTo>
                  <a:lnTo>
                    <a:pt x="1561" y="794"/>
                  </a:lnTo>
                  <a:close/>
                  <a:moveTo>
                    <a:pt x="114" y="1642"/>
                  </a:moveTo>
                  <a:lnTo>
                    <a:pt x="114" y="519"/>
                  </a:lnTo>
                  <a:lnTo>
                    <a:pt x="265" y="519"/>
                  </a:lnTo>
                  <a:lnTo>
                    <a:pt x="265" y="1642"/>
                  </a:lnTo>
                  <a:lnTo>
                    <a:pt x="114" y="1642"/>
                  </a:lnTo>
                  <a:close/>
                  <a:moveTo>
                    <a:pt x="635" y="1642"/>
                  </a:moveTo>
                  <a:lnTo>
                    <a:pt x="635" y="666"/>
                  </a:lnTo>
                  <a:lnTo>
                    <a:pt x="784" y="666"/>
                  </a:lnTo>
                  <a:lnTo>
                    <a:pt x="784" y="1642"/>
                  </a:lnTo>
                  <a:lnTo>
                    <a:pt x="635" y="1642"/>
                  </a:lnTo>
                  <a:close/>
                  <a:moveTo>
                    <a:pt x="1154" y="1642"/>
                  </a:moveTo>
                  <a:lnTo>
                    <a:pt x="1154" y="113"/>
                  </a:lnTo>
                  <a:lnTo>
                    <a:pt x="1305" y="113"/>
                  </a:lnTo>
                  <a:lnTo>
                    <a:pt x="1305" y="1642"/>
                  </a:lnTo>
                  <a:lnTo>
                    <a:pt x="1154" y="1642"/>
                  </a:lnTo>
                  <a:close/>
                  <a:moveTo>
                    <a:pt x="1675" y="1642"/>
                  </a:moveTo>
                  <a:lnTo>
                    <a:pt x="1675" y="907"/>
                  </a:lnTo>
                  <a:lnTo>
                    <a:pt x="1824" y="907"/>
                  </a:lnTo>
                  <a:lnTo>
                    <a:pt x="1824" y="1642"/>
                  </a:lnTo>
                  <a:lnTo>
                    <a:pt x="1675" y="164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74" name="文本框 73"/>
          <p:cNvSpPr txBox="1"/>
          <p:nvPr/>
        </p:nvSpPr>
        <p:spPr>
          <a:xfrm>
            <a:off x="8306102" y="499696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创新性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3C3C36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75" name="Group 242"/>
          <p:cNvGrpSpPr/>
          <p:nvPr/>
        </p:nvGrpSpPr>
        <p:grpSpPr>
          <a:xfrm>
            <a:off x="7538667" y="4864971"/>
            <a:ext cx="701295" cy="626324"/>
            <a:chOff x="-4121150" y="1349376"/>
            <a:chExt cx="3989387" cy="4186238"/>
          </a:xfrm>
          <a:solidFill>
            <a:schemeClr val="tx1"/>
          </a:solidFill>
        </p:grpSpPr>
        <p:sp>
          <p:nvSpPr>
            <p:cNvPr id="76" name="Freeform 243"/>
            <p:cNvSpPr/>
            <p:nvPr/>
          </p:nvSpPr>
          <p:spPr bwMode="auto">
            <a:xfrm>
              <a:off x="-4121150" y="2286001"/>
              <a:ext cx="3249613" cy="3249613"/>
            </a:xfrm>
            <a:custGeom>
              <a:avLst/>
              <a:gdLst>
                <a:gd name="T0" fmla="*/ 1933 w 2047"/>
                <a:gd name="T1" fmla="*/ 1933 h 2047"/>
                <a:gd name="T2" fmla="*/ 114 w 2047"/>
                <a:gd name="T3" fmla="*/ 1933 h 2047"/>
                <a:gd name="T4" fmla="*/ 114 w 2047"/>
                <a:gd name="T5" fmla="*/ 114 h 2047"/>
                <a:gd name="T6" fmla="*/ 256 w 2047"/>
                <a:gd name="T7" fmla="*/ 114 h 2047"/>
                <a:gd name="T8" fmla="*/ 256 w 2047"/>
                <a:gd name="T9" fmla="*/ 0 h 2047"/>
                <a:gd name="T10" fmla="*/ 0 w 2047"/>
                <a:gd name="T11" fmla="*/ 0 h 2047"/>
                <a:gd name="T12" fmla="*/ 0 w 2047"/>
                <a:gd name="T13" fmla="*/ 2047 h 2047"/>
                <a:gd name="T14" fmla="*/ 2047 w 2047"/>
                <a:gd name="T15" fmla="*/ 2047 h 2047"/>
                <a:gd name="T16" fmla="*/ 2047 w 2047"/>
                <a:gd name="T17" fmla="*/ 1786 h 2047"/>
                <a:gd name="T18" fmla="*/ 1933 w 2047"/>
                <a:gd name="T19" fmla="*/ 1786 h 2047"/>
                <a:gd name="T20" fmla="*/ 1933 w 2047"/>
                <a:gd name="T21" fmla="*/ 1933 h 2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47" h="2047">
                  <a:moveTo>
                    <a:pt x="1933" y="1933"/>
                  </a:moveTo>
                  <a:lnTo>
                    <a:pt x="114" y="1933"/>
                  </a:lnTo>
                  <a:lnTo>
                    <a:pt x="114" y="114"/>
                  </a:lnTo>
                  <a:lnTo>
                    <a:pt x="256" y="114"/>
                  </a:lnTo>
                  <a:lnTo>
                    <a:pt x="256" y="0"/>
                  </a:lnTo>
                  <a:lnTo>
                    <a:pt x="0" y="0"/>
                  </a:lnTo>
                  <a:lnTo>
                    <a:pt x="0" y="2047"/>
                  </a:lnTo>
                  <a:lnTo>
                    <a:pt x="2047" y="2047"/>
                  </a:lnTo>
                  <a:lnTo>
                    <a:pt x="2047" y="1786"/>
                  </a:lnTo>
                  <a:lnTo>
                    <a:pt x="1933" y="1786"/>
                  </a:lnTo>
                  <a:lnTo>
                    <a:pt x="1933" y="19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77" name="Freeform 244"/>
            <p:cNvSpPr>
              <a:spLocks noEditPoints="1"/>
            </p:cNvSpPr>
            <p:nvPr/>
          </p:nvSpPr>
          <p:spPr bwMode="auto">
            <a:xfrm>
              <a:off x="-3624263" y="2782888"/>
              <a:ext cx="1931988" cy="2206625"/>
            </a:xfrm>
            <a:custGeom>
              <a:avLst/>
              <a:gdLst>
                <a:gd name="T0" fmla="*/ 257 w 514"/>
                <a:gd name="T1" fmla="*/ 328 h 587"/>
                <a:gd name="T2" fmla="*/ 466 w 514"/>
                <a:gd name="T3" fmla="*/ 587 h 587"/>
                <a:gd name="T4" fmla="*/ 514 w 514"/>
                <a:gd name="T5" fmla="*/ 587 h 587"/>
                <a:gd name="T6" fmla="*/ 438 w 514"/>
                <a:gd name="T7" fmla="*/ 361 h 587"/>
                <a:gd name="T8" fmla="*/ 346 w 514"/>
                <a:gd name="T9" fmla="*/ 297 h 587"/>
                <a:gd name="T10" fmla="*/ 418 w 514"/>
                <a:gd name="T11" fmla="*/ 162 h 587"/>
                <a:gd name="T12" fmla="*/ 257 w 514"/>
                <a:gd name="T13" fmla="*/ 0 h 587"/>
                <a:gd name="T14" fmla="*/ 95 w 514"/>
                <a:gd name="T15" fmla="*/ 162 h 587"/>
                <a:gd name="T16" fmla="*/ 168 w 514"/>
                <a:gd name="T17" fmla="*/ 297 h 587"/>
                <a:gd name="T18" fmla="*/ 76 w 514"/>
                <a:gd name="T19" fmla="*/ 361 h 587"/>
                <a:gd name="T20" fmla="*/ 0 w 514"/>
                <a:gd name="T21" fmla="*/ 587 h 587"/>
                <a:gd name="T22" fmla="*/ 48 w 514"/>
                <a:gd name="T23" fmla="*/ 587 h 587"/>
                <a:gd name="T24" fmla="*/ 257 w 514"/>
                <a:gd name="T25" fmla="*/ 328 h 587"/>
                <a:gd name="T26" fmla="*/ 257 w 514"/>
                <a:gd name="T27" fmla="*/ 48 h 587"/>
                <a:gd name="T28" fmla="*/ 370 w 514"/>
                <a:gd name="T29" fmla="*/ 162 h 587"/>
                <a:gd name="T30" fmla="*/ 257 w 514"/>
                <a:gd name="T31" fmla="*/ 275 h 587"/>
                <a:gd name="T32" fmla="*/ 143 w 514"/>
                <a:gd name="T33" fmla="*/ 162 h 587"/>
                <a:gd name="T34" fmla="*/ 257 w 514"/>
                <a:gd name="T35" fmla="*/ 48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4" h="587">
                  <a:moveTo>
                    <a:pt x="257" y="328"/>
                  </a:moveTo>
                  <a:cubicBezTo>
                    <a:pt x="361" y="328"/>
                    <a:pt x="466" y="408"/>
                    <a:pt x="466" y="587"/>
                  </a:cubicBezTo>
                  <a:cubicBezTo>
                    <a:pt x="514" y="587"/>
                    <a:pt x="514" y="587"/>
                    <a:pt x="514" y="587"/>
                  </a:cubicBezTo>
                  <a:cubicBezTo>
                    <a:pt x="514" y="495"/>
                    <a:pt x="487" y="417"/>
                    <a:pt x="438" y="361"/>
                  </a:cubicBezTo>
                  <a:cubicBezTo>
                    <a:pt x="412" y="332"/>
                    <a:pt x="381" y="310"/>
                    <a:pt x="346" y="297"/>
                  </a:cubicBezTo>
                  <a:cubicBezTo>
                    <a:pt x="389" y="268"/>
                    <a:pt x="418" y="218"/>
                    <a:pt x="418" y="162"/>
                  </a:cubicBezTo>
                  <a:cubicBezTo>
                    <a:pt x="418" y="73"/>
                    <a:pt x="346" y="0"/>
                    <a:pt x="257" y="0"/>
                  </a:cubicBezTo>
                  <a:cubicBezTo>
                    <a:pt x="168" y="0"/>
                    <a:pt x="95" y="73"/>
                    <a:pt x="95" y="162"/>
                  </a:cubicBezTo>
                  <a:cubicBezTo>
                    <a:pt x="95" y="218"/>
                    <a:pt x="124" y="268"/>
                    <a:pt x="168" y="297"/>
                  </a:cubicBezTo>
                  <a:cubicBezTo>
                    <a:pt x="133" y="310"/>
                    <a:pt x="101" y="332"/>
                    <a:pt x="76" y="361"/>
                  </a:cubicBezTo>
                  <a:cubicBezTo>
                    <a:pt x="26" y="417"/>
                    <a:pt x="0" y="495"/>
                    <a:pt x="0" y="587"/>
                  </a:cubicBezTo>
                  <a:cubicBezTo>
                    <a:pt x="48" y="587"/>
                    <a:pt x="48" y="587"/>
                    <a:pt x="48" y="587"/>
                  </a:cubicBezTo>
                  <a:cubicBezTo>
                    <a:pt x="48" y="408"/>
                    <a:pt x="153" y="328"/>
                    <a:pt x="257" y="328"/>
                  </a:cubicBezTo>
                  <a:close/>
                  <a:moveTo>
                    <a:pt x="257" y="48"/>
                  </a:moveTo>
                  <a:cubicBezTo>
                    <a:pt x="319" y="48"/>
                    <a:pt x="370" y="99"/>
                    <a:pt x="370" y="162"/>
                  </a:cubicBezTo>
                  <a:cubicBezTo>
                    <a:pt x="370" y="224"/>
                    <a:pt x="319" y="275"/>
                    <a:pt x="257" y="275"/>
                  </a:cubicBezTo>
                  <a:cubicBezTo>
                    <a:pt x="194" y="275"/>
                    <a:pt x="143" y="224"/>
                    <a:pt x="143" y="162"/>
                  </a:cubicBezTo>
                  <a:cubicBezTo>
                    <a:pt x="143" y="99"/>
                    <a:pt x="194" y="48"/>
                    <a:pt x="257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78" name="Freeform 245"/>
            <p:cNvSpPr>
              <a:spLocks noEditPoints="1"/>
            </p:cNvSpPr>
            <p:nvPr/>
          </p:nvSpPr>
          <p:spPr bwMode="auto">
            <a:xfrm>
              <a:off x="-3071813" y="4260851"/>
              <a:ext cx="819150" cy="744538"/>
            </a:xfrm>
            <a:custGeom>
              <a:avLst/>
              <a:gdLst>
                <a:gd name="T0" fmla="*/ 109 w 218"/>
                <a:gd name="T1" fmla="*/ 11 h 198"/>
                <a:gd name="T2" fmla="*/ 70 w 218"/>
                <a:gd name="T3" fmla="*/ 0 h 198"/>
                <a:gd name="T4" fmla="*/ 0 w 218"/>
                <a:gd name="T5" fmla="*/ 70 h 198"/>
                <a:gd name="T6" fmla="*/ 23 w 218"/>
                <a:gd name="T7" fmla="*/ 123 h 198"/>
                <a:gd name="T8" fmla="*/ 91 w 218"/>
                <a:gd name="T9" fmla="*/ 191 h 198"/>
                <a:gd name="T10" fmla="*/ 99 w 218"/>
                <a:gd name="T11" fmla="*/ 198 h 198"/>
                <a:gd name="T12" fmla="*/ 119 w 218"/>
                <a:gd name="T13" fmla="*/ 198 h 198"/>
                <a:gd name="T14" fmla="*/ 194 w 218"/>
                <a:gd name="T15" fmla="*/ 123 h 198"/>
                <a:gd name="T16" fmla="*/ 194 w 218"/>
                <a:gd name="T17" fmla="*/ 123 h 198"/>
                <a:gd name="T18" fmla="*/ 218 w 218"/>
                <a:gd name="T19" fmla="*/ 70 h 198"/>
                <a:gd name="T20" fmla="*/ 147 w 218"/>
                <a:gd name="T21" fmla="*/ 0 h 198"/>
                <a:gd name="T22" fmla="*/ 109 w 218"/>
                <a:gd name="T23" fmla="*/ 11 h 198"/>
                <a:gd name="T24" fmla="*/ 168 w 218"/>
                <a:gd name="T25" fmla="*/ 70 h 198"/>
                <a:gd name="T26" fmla="*/ 158 w 218"/>
                <a:gd name="T27" fmla="*/ 89 h 198"/>
                <a:gd name="T28" fmla="*/ 109 w 218"/>
                <a:gd name="T29" fmla="*/ 138 h 198"/>
                <a:gd name="T30" fmla="*/ 59 w 218"/>
                <a:gd name="T31" fmla="*/ 89 h 198"/>
                <a:gd name="T32" fmla="*/ 49 w 218"/>
                <a:gd name="T33" fmla="*/ 70 h 198"/>
                <a:gd name="T34" fmla="*/ 70 w 218"/>
                <a:gd name="T35" fmla="*/ 49 h 198"/>
                <a:gd name="T36" fmla="*/ 88 w 218"/>
                <a:gd name="T37" fmla="*/ 59 h 198"/>
                <a:gd name="T38" fmla="*/ 95 w 218"/>
                <a:gd name="T39" fmla="*/ 70 h 198"/>
                <a:gd name="T40" fmla="*/ 122 w 218"/>
                <a:gd name="T41" fmla="*/ 70 h 198"/>
                <a:gd name="T42" fmla="*/ 129 w 218"/>
                <a:gd name="T43" fmla="*/ 59 h 198"/>
                <a:gd name="T44" fmla="*/ 147 w 218"/>
                <a:gd name="T45" fmla="*/ 49 h 198"/>
                <a:gd name="T46" fmla="*/ 168 w 218"/>
                <a:gd name="T47" fmla="*/ 7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8" h="198">
                  <a:moveTo>
                    <a:pt x="109" y="11"/>
                  </a:moveTo>
                  <a:cubicBezTo>
                    <a:pt x="97" y="4"/>
                    <a:pt x="84" y="0"/>
                    <a:pt x="70" y="0"/>
                  </a:cubicBezTo>
                  <a:cubicBezTo>
                    <a:pt x="31" y="0"/>
                    <a:pt x="0" y="32"/>
                    <a:pt x="0" y="70"/>
                  </a:cubicBezTo>
                  <a:cubicBezTo>
                    <a:pt x="0" y="89"/>
                    <a:pt x="7" y="106"/>
                    <a:pt x="23" y="123"/>
                  </a:cubicBezTo>
                  <a:cubicBezTo>
                    <a:pt x="91" y="191"/>
                    <a:pt x="91" y="191"/>
                    <a:pt x="91" y="191"/>
                  </a:cubicBezTo>
                  <a:cubicBezTo>
                    <a:pt x="99" y="198"/>
                    <a:pt x="99" y="198"/>
                    <a:pt x="99" y="198"/>
                  </a:cubicBezTo>
                  <a:cubicBezTo>
                    <a:pt x="119" y="198"/>
                    <a:pt x="119" y="198"/>
                    <a:pt x="119" y="198"/>
                  </a:cubicBezTo>
                  <a:cubicBezTo>
                    <a:pt x="194" y="123"/>
                    <a:pt x="194" y="123"/>
                    <a:pt x="194" y="123"/>
                  </a:cubicBezTo>
                  <a:cubicBezTo>
                    <a:pt x="194" y="123"/>
                    <a:pt x="194" y="123"/>
                    <a:pt x="194" y="123"/>
                  </a:cubicBezTo>
                  <a:cubicBezTo>
                    <a:pt x="210" y="106"/>
                    <a:pt x="218" y="89"/>
                    <a:pt x="218" y="70"/>
                  </a:cubicBezTo>
                  <a:cubicBezTo>
                    <a:pt x="218" y="32"/>
                    <a:pt x="186" y="0"/>
                    <a:pt x="147" y="0"/>
                  </a:cubicBezTo>
                  <a:cubicBezTo>
                    <a:pt x="133" y="0"/>
                    <a:pt x="120" y="4"/>
                    <a:pt x="109" y="11"/>
                  </a:cubicBezTo>
                  <a:close/>
                  <a:moveTo>
                    <a:pt x="168" y="70"/>
                  </a:moveTo>
                  <a:cubicBezTo>
                    <a:pt x="168" y="74"/>
                    <a:pt x="167" y="79"/>
                    <a:pt x="158" y="89"/>
                  </a:cubicBezTo>
                  <a:cubicBezTo>
                    <a:pt x="109" y="138"/>
                    <a:pt x="109" y="138"/>
                    <a:pt x="109" y="138"/>
                  </a:cubicBezTo>
                  <a:cubicBezTo>
                    <a:pt x="59" y="89"/>
                    <a:pt x="59" y="89"/>
                    <a:pt x="59" y="89"/>
                  </a:cubicBezTo>
                  <a:cubicBezTo>
                    <a:pt x="50" y="79"/>
                    <a:pt x="49" y="74"/>
                    <a:pt x="49" y="70"/>
                  </a:cubicBezTo>
                  <a:cubicBezTo>
                    <a:pt x="49" y="59"/>
                    <a:pt x="59" y="49"/>
                    <a:pt x="70" y="49"/>
                  </a:cubicBezTo>
                  <a:cubicBezTo>
                    <a:pt x="77" y="49"/>
                    <a:pt x="84" y="53"/>
                    <a:pt x="88" y="59"/>
                  </a:cubicBezTo>
                  <a:cubicBezTo>
                    <a:pt x="95" y="70"/>
                    <a:pt x="95" y="70"/>
                    <a:pt x="95" y="70"/>
                  </a:cubicBezTo>
                  <a:cubicBezTo>
                    <a:pt x="122" y="70"/>
                    <a:pt x="122" y="70"/>
                    <a:pt x="122" y="70"/>
                  </a:cubicBezTo>
                  <a:cubicBezTo>
                    <a:pt x="129" y="59"/>
                    <a:pt x="129" y="59"/>
                    <a:pt x="129" y="59"/>
                  </a:cubicBezTo>
                  <a:cubicBezTo>
                    <a:pt x="133" y="53"/>
                    <a:pt x="140" y="49"/>
                    <a:pt x="147" y="49"/>
                  </a:cubicBezTo>
                  <a:cubicBezTo>
                    <a:pt x="159" y="49"/>
                    <a:pt x="168" y="59"/>
                    <a:pt x="168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79" name="Freeform 246"/>
            <p:cNvSpPr/>
            <p:nvPr/>
          </p:nvSpPr>
          <p:spPr bwMode="auto">
            <a:xfrm>
              <a:off x="-1541463" y="3478213"/>
              <a:ext cx="511175" cy="180975"/>
            </a:xfrm>
            <a:custGeom>
              <a:avLst/>
              <a:gdLst>
                <a:gd name="T0" fmla="*/ 136 w 136"/>
                <a:gd name="T1" fmla="*/ 24 h 48"/>
                <a:gd name="T2" fmla="*/ 112 w 136"/>
                <a:gd name="T3" fmla="*/ 0 h 48"/>
                <a:gd name="T4" fmla="*/ 24 w 136"/>
                <a:gd name="T5" fmla="*/ 0 h 48"/>
                <a:gd name="T6" fmla="*/ 0 w 136"/>
                <a:gd name="T7" fmla="*/ 24 h 48"/>
                <a:gd name="T8" fmla="*/ 24 w 136"/>
                <a:gd name="T9" fmla="*/ 48 h 48"/>
                <a:gd name="T10" fmla="*/ 112 w 136"/>
                <a:gd name="T11" fmla="*/ 48 h 48"/>
                <a:gd name="T12" fmla="*/ 136 w 136"/>
                <a:gd name="T1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48">
                  <a:moveTo>
                    <a:pt x="136" y="24"/>
                  </a:moveTo>
                  <a:cubicBezTo>
                    <a:pt x="136" y="11"/>
                    <a:pt x="125" y="0"/>
                    <a:pt x="11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25" y="48"/>
                    <a:pt x="136" y="37"/>
                    <a:pt x="13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80" name="Freeform 247"/>
            <p:cNvSpPr/>
            <p:nvPr/>
          </p:nvSpPr>
          <p:spPr bwMode="auto">
            <a:xfrm>
              <a:off x="-1495425" y="3790951"/>
              <a:ext cx="417513" cy="179388"/>
            </a:xfrm>
            <a:custGeom>
              <a:avLst/>
              <a:gdLst>
                <a:gd name="T0" fmla="*/ 24 w 111"/>
                <a:gd name="T1" fmla="*/ 0 h 48"/>
                <a:gd name="T2" fmla="*/ 0 w 111"/>
                <a:gd name="T3" fmla="*/ 24 h 48"/>
                <a:gd name="T4" fmla="*/ 24 w 111"/>
                <a:gd name="T5" fmla="*/ 48 h 48"/>
                <a:gd name="T6" fmla="*/ 87 w 111"/>
                <a:gd name="T7" fmla="*/ 48 h 48"/>
                <a:gd name="T8" fmla="*/ 111 w 111"/>
                <a:gd name="T9" fmla="*/ 24 h 48"/>
                <a:gd name="T10" fmla="*/ 87 w 111"/>
                <a:gd name="T11" fmla="*/ 0 h 48"/>
                <a:gd name="T12" fmla="*/ 24 w 111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48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101" y="48"/>
                    <a:pt x="111" y="37"/>
                    <a:pt x="111" y="24"/>
                  </a:cubicBezTo>
                  <a:cubicBezTo>
                    <a:pt x="111" y="11"/>
                    <a:pt x="101" y="0"/>
                    <a:pt x="87" y="0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81" name="Freeform 10"/>
            <p:cNvSpPr>
              <a:spLocks noEditPoints="1"/>
            </p:cNvSpPr>
            <p:nvPr/>
          </p:nvSpPr>
          <p:spPr bwMode="auto">
            <a:xfrm>
              <a:off x="-1827213" y="1876426"/>
              <a:ext cx="1079500" cy="1455738"/>
            </a:xfrm>
            <a:custGeom>
              <a:avLst/>
              <a:gdLst>
                <a:gd name="T0" fmla="*/ 144 w 287"/>
                <a:gd name="T1" fmla="*/ 0 h 387"/>
                <a:gd name="T2" fmla="*/ 0 w 287"/>
                <a:gd name="T3" fmla="*/ 143 h 387"/>
                <a:gd name="T4" fmla="*/ 26 w 287"/>
                <a:gd name="T5" fmla="*/ 226 h 387"/>
                <a:gd name="T6" fmla="*/ 48 w 287"/>
                <a:gd name="T7" fmla="*/ 280 h 387"/>
                <a:gd name="T8" fmla="*/ 53 w 287"/>
                <a:gd name="T9" fmla="*/ 331 h 387"/>
                <a:gd name="T10" fmla="*/ 109 w 287"/>
                <a:gd name="T11" fmla="*/ 387 h 387"/>
                <a:gd name="T12" fmla="*/ 178 w 287"/>
                <a:gd name="T13" fmla="*/ 387 h 387"/>
                <a:gd name="T14" fmla="*/ 235 w 287"/>
                <a:gd name="T15" fmla="*/ 331 h 387"/>
                <a:gd name="T16" fmla="*/ 239 w 287"/>
                <a:gd name="T17" fmla="*/ 280 h 387"/>
                <a:gd name="T18" fmla="*/ 261 w 287"/>
                <a:gd name="T19" fmla="*/ 226 h 387"/>
                <a:gd name="T20" fmla="*/ 287 w 287"/>
                <a:gd name="T21" fmla="*/ 143 h 387"/>
                <a:gd name="T22" fmla="*/ 144 w 287"/>
                <a:gd name="T23" fmla="*/ 0 h 387"/>
                <a:gd name="T24" fmla="*/ 218 w 287"/>
                <a:gd name="T25" fmla="*/ 206 h 387"/>
                <a:gd name="T26" fmla="*/ 193 w 287"/>
                <a:gd name="T27" fmla="*/ 266 h 387"/>
                <a:gd name="T28" fmla="*/ 187 w 287"/>
                <a:gd name="T29" fmla="*/ 330 h 387"/>
                <a:gd name="T30" fmla="*/ 187 w 287"/>
                <a:gd name="T31" fmla="*/ 331 h 387"/>
                <a:gd name="T32" fmla="*/ 178 w 287"/>
                <a:gd name="T33" fmla="*/ 339 h 387"/>
                <a:gd name="T34" fmla="*/ 109 w 287"/>
                <a:gd name="T35" fmla="*/ 339 h 387"/>
                <a:gd name="T36" fmla="*/ 101 w 287"/>
                <a:gd name="T37" fmla="*/ 331 h 387"/>
                <a:gd name="T38" fmla="*/ 101 w 287"/>
                <a:gd name="T39" fmla="*/ 330 h 387"/>
                <a:gd name="T40" fmla="*/ 94 w 287"/>
                <a:gd name="T41" fmla="*/ 266 h 387"/>
                <a:gd name="T42" fmla="*/ 70 w 287"/>
                <a:gd name="T43" fmla="*/ 206 h 387"/>
                <a:gd name="T44" fmla="*/ 48 w 287"/>
                <a:gd name="T45" fmla="*/ 143 h 387"/>
                <a:gd name="T46" fmla="*/ 144 w 287"/>
                <a:gd name="T47" fmla="*/ 48 h 387"/>
                <a:gd name="T48" fmla="*/ 239 w 287"/>
                <a:gd name="T49" fmla="*/ 143 h 387"/>
                <a:gd name="T50" fmla="*/ 218 w 287"/>
                <a:gd name="T51" fmla="*/ 206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7" h="387">
                  <a:moveTo>
                    <a:pt x="144" y="0"/>
                  </a:moveTo>
                  <a:cubicBezTo>
                    <a:pt x="65" y="0"/>
                    <a:pt x="0" y="64"/>
                    <a:pt x="0" y="143"/>
                  </a:cubicBezTo>
                  <a:cubicBezTo>
                    <a:pt x="0" y="172"/>
                    <a:pt x="13" y="198"/>
                    <a:pt x="26" y="226"/>
                  </a:cubicBezTo>
                  <a:cubicBezTo>
                    <a:pt x="34" y="244"/>
                    <a:pt x="43" y="261"/>
                    <a:pt x="48" y="280"/>
                  </a:cubicBezTo>
                  <a:cubicBezTo>
                    <a:pt x="50" y="286"/>
                    <a:pt x="52" y="311"/>
                    <a:pt x="53" y="331"/>
                  </a:cubicBezTo>
                  <a:cubicBezTo>
                    <a:pt x="53" y="362"/>
                    <a:pt x="78" y="387"/>
                    <a:pt x="109" y="387"/>
                  </a:cubicBezTo>
                  <a:cubicBezTo>
                    <a:pt x="178" y="387"/>
                    <a:pt x="178" y="387"/>
                    <a:pt x="178" y="387"/>
                  </a:cubicBezTo>
                  <a:cubicBezTo>
                    <a:pt x="209" y="387"/>
                    <a:pt x="235" y="362"/>
                    <a:pt x="235" y="331"/>
                  </a:cubicBezTo>
                  <a:cubicBezTo>
                    <a:pt x="235" y="311"/>
                    <a:pt x="237" y="286"/>
                    <a:pt x="239" y="280"/>
                  </a:cubicBezTo>
                  <a:cubicBezTo>
                    <a:pt x="245" y="261"/>
                    <a:pt x="253" y="244"/>
                    <a:pt x="261" y="226"/>
                  </a:cubicBezTo>
                  <a:cubicBezTo>
                    <a:pt x="275" y="198"/>
                    <a:pt x="287" y="172"/>
                    <a:pt x="287" y="143"/>
                  </a:cubicBezTo>
                  <a:cubicBezTo>
                    <a:pt x="287" y="64"/>
                    <a:pt x="223" y="0"/>
                    <a:pt x="144" y="0"/>
                  </a:cubicBezTo>
                  <a:close/>
                  <a:moveTo>
                    <a:pt x="218" y="206"/>
                  </a:moveTo>
                  <a:cubicBezTo>
                    <a:pt x="209" y="224"/>
                    <a:pt x="200" y="244"/>
                    <a:pt x="193" y="266"/>
                  </a:cubicBezTo>
                  <a:cubicBezTo>
                    <a:pt x="189" y="281"/>
                    <a:pt x="187" y="319"/>
                    <a:pt x="187" y="330"/>
                  </a:cubicBezTo>
                  <a:cubicBezTo>
                    <a:pt x="187" y="330"/>
                    <a:pt x="187" y="330"/>
                    <a:pt x="187" y="331"/>
                  </a:cubicBezTo>
                  <a:cubicBezTo>
                    <a:pt x="187" y="335"/>
                    <a:pt x="183" y="339"/>
                    <a:pt x="178" y="339"/>
                  </a:cubicBezTo>
                  <a:cubicBezTo>
                    <a:pt x="109" y="339"/>
                    <a:pt x="109" y="339"/>
                    <a:pt x="109" y="339"/>
                  </a:cubicBezTo>
                  <a:cubicBezTo>
                    <a:pt x="105" y="339"/>
                    <a:pt x="101" y="335"/>
                    <a:pt x="101" y="331"/>
                  </a:cubicBezTo>
                  <a:cubicBezTo>
                    <a:pt x="101" y="330"/>
                    <a:pt x="101" y="330"/>
                    <a:pt x="101" y="330"/>
                  </a:cubicBezTo>
                  <a:cubicBezTo>
                    <a:pt x="101" y="319"/>
                    <a:pt x="99" y="281"/>
                    <a:pt x="94" y="266"/>
                  </a:cubicBezTo>
                  <a:cubicBezTo>
                    <a:pt x="88" y="244"/>
                    <a:pt x="78" y="224"/>
                    <a:pt x="70" y="206"/>
                  </a:cubicBezTo>
                  <a:cubicBezTo>
                    <a:pt x="58" y="182"/>
                    <a:pt x="48" y="161"/>
                    <a:pt x="48" y="143"/>
                  </a:cubicBezTo>
                  <a:cubicBezTo>
                    <a:pt x="48" y="91"/>
                    <a:pt x="91" y="48"/>
                    <a:pt x="144" y="48"/>
                  </a:cubicBezTo>
                  <a:cubicBezTo>
                    <a:pt x="196" y="48"/>
                    <a:pt x="239" y="91"/>
                    <a:pt x="239" y="143"/>
                  </a:cubicBezTo>
                  <a:cubicBezTo>
                    <a:pt x="239" y="161"/>
                    <a:pt x="229" y="182"/>
                    <a:pt x="218" y="2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82" name="Freeform 11"/>
            <p:cNvSpPr/>
            <p:nvPr/>
          </p:nvSpPr>
          <p:spPr bwMode="auto">
            <a:xfrm>
              <a:off x="-2300288" y="1770063"/>
              <a:ext cx="393700" cy="293688"/>
            </a:xfrm>
            <a:custGeom>
              <a:avLst/>
              <a:gdLst>
                <a:gd name="T0" fmla="*/ 16 w 105"/>
                <a:gd name="T1" fmla="*/ 48 h 78"/>
                <a:gd name="T2" fmla="*/ 66 w 105"/>
                <a:gd name="T3" fmla="*/ 75 h 78"/>
                <a:gd name="T4" fmla="*/ 77 w 105"/>
                <a:gd name="T5" fmla="*/ 78 h 78"/>
                <a:gd name="T6" fmla="*/ 98 w 105"/>
                <a:gd name="T7" fmla="*/ 65 h 78"/>
                <a:gd name="T8" fmla="*/ 88 w 105"/>
                <a:gd name="T9" fmla="*/ 32 h 78"/>
                <a:gd name="T10" fmla="*/ 39 w 105"/>
                <a:gd name="T11" fmla="*/ 6 h 78"/>
                <a:gd name="T12" fmla="*/ 7 w 105"/>
                <a:gd name="T13" fmla="*/ 16 h 78"/>
                <a:gd name="T14" fmla="*/ 16 w 105"/>
                <a:gd name="T15" fmla="*/ 4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8">
                  <a:moveTo>
                    <a:pt x="16" y="48"/>
                  </a:moveTo>
                  <a:cubicBezTo>
                    <a:pt x="66" y="75"/>
                    <a:pt x="66" y="75"/>
                    <a:pt x="66" y="75"/>
                  </a:cubicBezTo>
                  <a:cubicBezTo>
                    <a:pt x="69" y="77"/>
                    <a:pt x="73" y="78"/>
                    <a:pt x="77" y="78"/>
                  </a:cubicBezTo>
                  <a:cubicBezTo>
                    <a:pt x="86" y="78"/>
                    <a:pt x="94" y="73"/>
                    <a:pt x="98" y="65"/>
                  </a:cubicBezTo>
                  <a:cubicBezTo>
                    <a:pt x="105" y="53"/>
                    <a:pt x="100" y="39"/>
                    <a:pt x="88" y="32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27" y="0"/>
                    <a:pt x="13" y="4"/>
                    <a:pt x="7" y="16"/>
                  </a:cubicBezTo>
                  <a:cubicBezTo>
                    <a:pt x="0" y="28"/>
                    <a:pt x="5" y="42"/>
                    <a:pt x="16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83" name="Freeform 12"/>
            <p:cNvSpPr/>
            <p:nvPr/>
          </p:nvSpPr>
          <p:spPr bwMode="auto">
            <a:xfrm>
              <a:off x="-1709738" y="1349376"/>
              <a:ext cx="261938" cy="395288"/>
            </a:xfrm>
            <a:custGeom>
              <a:avLst/>
              <a:gdLst>
                <a:gd name="T0" fmla="*/ 21 w 70"/>
                <a:gd name="T1" fmla="*/ 88 h 105"/>
                <a:gd name="T2" fmla="*/ 43 w 70"/>
                <a:gd name="T3" fmla="*/ 105 h 105"/>
                <a:gd name="T4" fmla="*/ 50 w 70"/>
                <a:gd name="T5" fmla="*/ 103 h 105"/>
                <a:gd name="T6" fmla="*/ 66 w 70"/>
                <a:gd name="T7" fmla="*/ 74 h 105"/>
                <a:gd name="T8" fmla="*/ 50 w 70"/>
                <a:gd name="T9" fmla="*/ 20 h 105"/>
                <a:gd name="T10" fmla="*/ 20 w 70"/>
                <a:gd name="T11" fmla="*/ 4 h 105"/>
                <a:gd name="T12" fmla="*/ 4 w 70"/>
                <a:gd name="T13" fmla="*/ 34 h 105"/>
                <a:gd name="T14" fmla="*/ 21 w 70"/>
                <a:gd name="T15" fmla="*/ 8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105">
                  <a:moveTo>
                    <a:pt x="21" y="88"/>
                  </a:moveTo>
                  <a:cubicBezTo>
                    <a:pt x="24" y="98"/>
                    <a:pt x="33" y="105"/>
                    <a:pt x="43" y="105"/>
                  </a:cubicBezTo>
                  <a:cubicBezTo>
                    <a:pt x="46" y="105"/>
                    <a:pt x="48" y="104"/>
                    <a:pt x="50" y="103"/>
                  </a:cubicBezTo>
                  <a:cubicBezTo>
                    <a:pt x="63" y="100"/>
                    <a:pt x="70" y="86"/>
                    <a:pt x="66" y="74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46" y="7"/>
                    <a:pt x="33" y="0"/>
                    <a:pt x="20" y="4"/>
                  </a:cubicBezTo>
                  <a:cubicBezTo>
                    <a:pt x="7" y="8"/>
                    <a:pt x="0" y="21"/>
                    <a:pt x="4" y="34"/>
                  </a:cubicBezTo>
                  <a:lnTo>
                    <a:pt x="21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84" name="Freeform 13"/>
            <p:cNvSpPr/>
            <p:nvPr/>
          </p:nvSpPr>
          <p:spPr bwMode="auto">
            <a:xfrm>
              <a:off x="-627063" y="1785938"/>
              <a:ext cx="390525" cy="293688"/>
            </a:xfrm>
            <a:custGeom>
              <a:avLst/>
              <a:gdLst>
                <a:gd name="T0" fmla="*/ 88 w 104"/>
                <a:gd name="T1" fmla="*/ 49 h 78"/>
                <a:gd name="T2" fmla="*/ 98 w 104"/>
                <a:gd name="T3" fmla="*/ 16 h 78"/>
                <a:gd name="T4" fmla="*/ 65 w 104"/>
                <a:gd name="T5" fmla="*/ 6 h 78"/>
                <a:gd name="T6" fmla="*/ 16 w 104"/>
                <a:gd name="T7" fmla="*/ 33 h 78"/>
                <a:gd name="T8" fmla="*/ 6 w 104"/>
                <a:gd name="T9" fmla="*/ 65 h 78"/>
                <a:gd name="T10" fmla="*/ 27 w 104"/>
                <a:gd name="T11" fmla="*/ 78 h 78"/>
                <a:gd name="T12" fmla="*/ 38 w 104"/>
                <a:gd name="T13" fmla="*/ 75 h 78"/>
                <a:gd name="T14" fmla="*/ 88 w 104"/>
                <a:gd name="T15" fmla="*/ 4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78">
                  <a:moveTo>
                    <a:pt x="88" y="49"/>
                  </a:moveTo>
                  <a:cubicBezTo>
                    <a:pt x="99" y="43"/>
                    <a:pt x="104" y="28"/>
                    <a:pt x="98" y="16"/>
                  </a:cubicBezTo>
                  <a:cubicBezTo>
                    <a:pt x="91" y="5"/>
                    <a:pt x="77" y="0"/>
                    <a:pt x="65" y="6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4" y="39"/>
                    <a:pt x="0" y="54"/>
                    <a:pt x="6" y="65"/>
                  </a:cubicBezTo>
                  <a:cubicBezTo>
                    <a:pt x="10" y="73"/>
                    <a:pt x="18" y="78"/>
                    <a:pt x="27" y="78"/>
                  </a:cubicBezTo>
                  <a:cubicBezTo>
                    <a:pt x="31" y="78"/>
                    <a:pt x="35" y="77"/>
                    <a:pt x="38" y="75"/>
                  </a:cubicBezTo>
                  <a:lnTo>
                    <a:pt x="88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85" name="Freeform 14"/>
            <p:cNvSpPr/>
            <p:nvPr/>
          </p:nvSpPr>
          <p:spPr bwMode="auto">
            <a:xfrm>
              <a:off x="-522288" y="2401888"/>
              <a:ext cx="390525" cy="188913"/>
            </a:xfrm>
            <a:custGeom>
              <a:avLst/>
              <a:gdLst>
                <a:gd name="T0" fmla="*/ 80 w 104"/>
                <a:gd name="T1" fmla="*/ 2 h 50"/>
                <a:gd name="T2" fmla="*/ 24 w 104"/>
                <a:gd name="T3" fmla="*/ 1 h 50"/>
                <a:gd name="T4" fmla="*/ 0 w 104"/>
                <a:gd name="T5" fmla="*/ 24 h 50"/>
                <a:gd name="T6" fmla="*/ 23 w 104"/>
                <a:gd name="T7" fmla="*/ 49 h 50"/>
                <a:gd name="T8" fmla="*/ 79 w 104"/>
                <a:gd name="T9" fmla="*/ 50 h 50"/>
                <a:gd name="T10" fmla="*/ 80 w 104"/>
                <a:gd name="T11" fmla="*/ 50 h 50"/>
                <a:gd name="T12" fmla="*/ 104 w 104"/>
                <a:gd name="T13" fmla="*/ 26 h 50"/>
                <a:gd name="T14" fmla="*/ 80 w 104"/>
                <a:gd name="T15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50">
                  <a:moveTo>
                    <a:pt x="80" y="2"/>
                  </a:moveTo>
                  <a:cubicBezTo>
                    <a:pt x="24" y="1"/>
                    <a:pt x="24" y="1"/>
                    <a:pt x="24" y="1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0" y="48"/>
                    <a:pt x="23" y="49"/>
                  </a:cubicBezTo>
                  <a:cubicBezTo>
                    <a:pt x="79" y="50"/>
                    <a:pt x="79" y="50"/>
                    <a:pt x="79" y="50"/>
                  </a:cubicBezTo>
                  <a:cubicBezTo>
                    <a:pt x="80" y="50"/>
                    <a:pt x="80" y="50"/>
                    <a:pt x="80" y="50"/>
                  </a:cubicBezTo>
                  <a:cubicBezTo>
                    <a:pt x="93" y="50"/>
                    <a:pt x="104" y="39"/>
                    <a:pt x="104" y="26"/>
                  </a:cubicBezTo>
                  <a:cubicBezTo>
                    <a:pt x="104" y="13"/>
                    <a:pt x="94" y="2"/>
                    <a:pt x="8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86" name="Freeform 15"/>
            <p:cNvSpPr/>
            <p:nvPr/>
          </p:nvSpPr>
          <p:spPr bwMode="auto">
            <a:xfrm>
              <a:off x="-2443163" y="2395538"/>
              <a:ext cx="393700" cy="187325"/>
            </a:xfrm>
            <a:custGeom>
              <a:avLst/>
              <a:gdLst>
                <a:gd name="T0" fmla="*/ 24 w 105"/>
                <a:gd name="T1" fmla="*/ 48 h 50"/>
                <a:gd name="T2" fmla="*/ 80 w 105"/>
                <a:gd name="T3" fmla="*/ 50 h 50"/>
                <a:gd name="T4" fmla="*/ 81 w 105"/>
                <a:gd name="T5" fmla="*/ 50 h 50"/>
                <a:gd name="T6" fmla="*/ 105 w 105"/>
                <a:gd name="T7" fmla="*/ 26 h 50"/>
                <a:gd name="T8" fmla="*/ 81 w 105"/>
                <a:gd name="T9" fmla="*/ 2 h 50"/>
                <a:gd name="T10" fmla="*/ 25 w 105"/>
                <a:gd name="T11" fmla="*/ 0 h 50"/>
                <a:gd name="T12" fmla="*/ 1 w 105"/>
                <a:gd name="T13" fmla="*/ 24 h 50"/>
                <a:gd name="T14" fmla="*/ 24 w 105"/>
                <a:gd name="T1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50">
                  <a:moveTo>
                    <a:pt x="24" y="48"/>
                  </a:moveTo>
                  <a:cubicBezTo>
                    <a:pt x="80" y="50"/>
                    <a:pt x="80" y="50"/>
                    <a:pt x="80" y="50"/>
                  </a:cubicBezTo>
                  <a:cubicBezTo>
                    <a:pt x="80" y="50"/>
                    <a:pt x="81" y="50"/>
                    <a:pt x="81" y="50"/>
                  </a:cubicBezTo>
                  <a:cubicBezTo>
                    <a:pt x="94" y="50"/>
                    <a:pt x="104" y="39"/>
                    <a:pt x="105" y="26"/>
                  </a:cubicBezTo>
                  <a:cubicBezTo>
                    <a:pt x="105" y="13"/>
                    <a:pt x="95" y="2"/>
                    <a:pt x="81" y="2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2" y="0"/>
                    <a:pt x="1" y="10"/>
                    <a:pt x="1" y="24"/>
                  </a:cubicBezTo>
                  <a:cubicBezTo>
                    <a:pt x="0" y="37"/>
                    <a:pt x="11" y="48"/>
                    <a:pt x="24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87" name="Freeform 16"/>
            <p:cNvSpPr/>
            <p:nvPr/>
          </p:nvSpPr>
          <p:spPr bwMode="auto">
            <a:xfrm>
              <a:off x="-1052513" y="1368426"/>
              <a:ext cx="285750" cy="387350"/>
            </a:xfrm>
            <a:custGeom>
              <a:avLst/>
              <a:gdLst>
                <a:gd name="T0" fmla="*/ 18 w 76"/>
                <a:gd name="T1" fmla="*/ 101 h 103"/>
                <a:gd name="T2" fmla="*/ 27 w 76"/>
                <a:gd name="T3" fmla="*/ 103 h 103"/>
                <a:gd name="T4" fmla="*/ 49 w 76"/>
                <a:gd name="T5" fmla="*/ 88 h 103"/>
                <a:gd name="T6" fmla="*/ 71 w 76"/>
                <a:gd name="T7" fmla="*/ 36 h 103"/>
                <a:gd name="T8" fmla="*/ 58 w 76"/>
                <a:gd name="T9" fmla="*/ 5 h 103"/>
                <a:gd name="T10" fmla="*/ 26 w 76"/>
                <a:gd name="T11" fmla="*/ 18 h 103"/>
                <a:gd name="T12" fmla="*/ 5 w 76"/>
                <a:gd name="T13" fmla="*/ 70 h 103"/>
                <a:gd name="T14" fmla="*/ 18 w 76"/>
                <a:gd name="T15" fmla="*/ 10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103">
                  <a:moveTo>
                    <a:pt x="18" y="101"/>
                  </a:moveTo>
                  <a:cubicBezTo>
                    <a:pt x="21" y="102"/>
                    <a:pt x="24" y="103"/>
                    <a:pt x="27" y="103"/>
                  </a:cubicBezTo>
                  <a:cubicBezTo>
                    <a:pt x="37" y="103"/>
                    <a:pt x="46" y="97"/>
                    <a:pt x="49" y="88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76" y="24"/>
                    <a:pt x="70" y="10"/>
                    <a:pt x="58" y="5"/>
                  </a:cubicBezTo>
                  <a:cubicBezTo>
                    <a:pt x="45" y="0"/>
                    <a:pt x="31" y="6"/>
                    <a:pt x="26" y="18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0" y="82"/>
                    <a:pt x="6" y="96"/>
                    <a:pt x="18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102" name="文本框 101"/>
          <p:cNvSpPr txBox="1"/>
          <p:nvPr/>
        </p:nvSpPr>
        <p:spPr>
          <a:xfrm>
            <a:off x="8285898" y="5738627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公平性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3C3C36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103" name="Group 14"/>
          <p:cNvGrpSpPr/>
          <p:nvPr/>
        </p:nvGrpSpPr>
        <p:grpSpPr>
          <a:xfrm>
            <a:off x="7574861" y="5675479"/>
            <a:ext cx="567791" cy="494115"/>
            <a:chOff x="-3902075" y="1182688"/>
            <a:chExt cx="3648075" cy="4013201"/>
          </a:xfrm>
          <a:solidFill>
            <a:schemeClr val="tx1"/>
          </a:solidFill>
        </p:grpSpPr>
        <p:sp>
          <p:nvSpPr>
            <p:cNvPr id="104" name="Freeform 20"/>
            <p:cNvSpPr/>
            <p:nvPr/>
          </p:nvSpPr>
          <p:spPr bwMode="auto">
            <a:xfrm>
              <a:off x="-3902075" y="1946276"/>
              <a:ext cx="3249613" cy="3249613"/>
            </a:xfrm>
            <a:custGeom>
              <a:avLst/>
              <a:gdLst>
                <a:gd name="T0" fmla="*/ 1933 w 2047"/>
                <a:gd name="T1" fmla="*/ 1933 h 2047"/>
                <a:gd name="T2" fmla="*/ 113 w 2047"/>
                <a:gd name="T3" fmla="*/ 1933 h 2047"/>
                <a:gd name="T4" fmla="*/ 113 w 2047"/>
                <a:gd name="T5" fmla="*/ 114 h 2047"/>
                <a:gd name="T6" fmla="*/ 516 w 2047"/>
                <a:gd name="T7" fmla="*/ 114 h 2047"/>
                <a:gd name="T8" fmla="*/ 516 w 2047"/>
                <a:gd name="T9" fmla="*/ 0 h 2047"/>
                <a:gd name="T10" fmla="*/ 0 w 2047"/>
                <a:gd name="T11" fmla="*/ 0 h 2047"/>
                <a:gd name="T12" fmla="*/ 0 w 2047"/>
                <a:gd name="T13" fmla="*/ 2047 h 2047"/>
                <a:gd name="T14" fmla="*/ 2047 w 2047"/>
                <a:gd name="T15" fmla="*/ 2047 h 2047"/>
                <a:gd name="T16" fmla="*/ 2047 w 2047"/>
                <a:gd name="T17" fmla="*/ 1689 h 2047"/>
                <a:gd name="T18" fmla="*/ 1933 w 2047"/>
                <a:gd name="T19" fmla="*/ 1689 h 2047"/>
                <a:gd name="T20" fmla="*/ 1933 w 2047"/>
                <a:gd name="T21" fmla="*/ 1933 h 2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47" h="2047">
                  <a:moveTo>
                    <a:pt x="1933" y="1933"/>
                  </a:moveTo>
                  <a:lnTo>
                    <a:pt x="113" y="1933"/>
                  </a:lnTo>
                  <a:lnTo>
                    <a:pt x="113" y="114"/>
                  </a:lnTo>
                  <a:lnTo>
                    <a:pt x="516" y="114"/>
                  </a:lnTo>
                  <a:lnTo>
                    <a:pt x="516" y="0"/>
                  </a:lnTo>
                  <a:lnTo>
                    <a:pt x="0" y="0"/>
                  </a:lnTo>
                  <a:lnTo>
                    <a:pt x="0" y="2047"/>
                  </a:lnTo>
                  <a:lnTo>
                    <a:pt x="2047" y="2047"/>
                  </a:lnTo>
                  <a:lnTo>
                    <a:pt x="2047" y="1689"/>
                  </a:lnTo>
                  <a:lnTo>
                    <a:pt x="1933" y="1689"/>
                  </a:lnTo>
                  <a:lnTo>
                    <a:pt x="1933" y="19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05" name="Freeform 21"/>
            <p:cNvSpPr>
              <a:spLocks noEditPoints="1"/>
            </p:cNvSpPr>
            <p:nvPr/>
          </p:nvSpPr>
          <p:spPr bwMode="auto">
            <a:xfrm>
              <a:off x="-3079750" y="1182688"/>
              <a:ext cx="2825750" cy="3167063"/>
            </a:xfrm>
            <a:custGeom>
              <a:avLst/>
              <a:gdLst>
                <a:gd name="T0" fmla="*/ 751 w 751"/>
                <a:gd name="T1" fmla="*/ 504 h 842"/>
                <a:gd name="T2" fmla="*/ 750 w 751"/>
                <a:gd name="T3" fmla="*/ 401 h 842"/>
                <a:gd name="T4" fmla="*/ 647 w 751"/>
                <a:gd name="T5" fmla="*/ 300 h 842"/>
                <a:gd name="T6" fmla="*/ 556 w 751"/>
                <a:gd name="T7" fmla="*/ 301 h 842"/>
                <a:gd name="T8" fmla="*/ 553 w 751"/>
                <a:gd name="T9" fmla="*/ 239 h 842"/>
                <a:gd name="T10" fmla="*/ 550 w 751"/>
                <a:gd name="T11" fmla="*/ 47 h 842"/>
                <a:gd name="T12" fmla="*/ 472 w 751"/>
                <a:gd name="T13" fmla="*/ 0 h 842"/>
                <a:gd name="T14" fmla="*/ 397 w 751"/>
                <a:gd name="T15" fmla="*/ 59 h 842"/>
                <a:gd name="T16" fmla="*/ 390 w 751"/>
                <a:gd name="T17" fmla="*/ 96 h 842"/>
                <a:gd name="T18" fmla="*/ 220 w 751"/>
                <a:gd name="T19" fmla="*/ 374 h 842"/>
                <a:gd name="T20" fmla="*/ 48 w 751"/>
                <a:gd name="T21" fmla="*/ 374 h 842"/>
                <a:gd name="T22" fmla="*/ 0 w 751"/>
                <a:gd name="T23" fmla="*/ 422 h 842"/>
                <a:gd name="T24" fmla="*/ 0 w 751"/>
                <a:gd name="T25" fmla="*/ 842 h 842"/>
                <a:gd name="T26" fmla="*/ 176 w 751"/>
                <a:gd name="T27" fmla="*/ 842 h 842"/>
                <a:gd name="T28" fmla="*/ 224 w 751"/>
                <a:gd name="T29" fmla="*/ 805 h 842"/>
                <a:gd name="T30" fmla="*/ 395 w 751"/>
                <a:gd name="T31" fmla="*/ 805 h 842"/>
                <a:gd name="T32" fmla="*/ 498 w 751"/>
                <a:gd name="T33" fmla="*/ 804 h 842"/>
                <a:gd name="T34" fmla="*/ 632 w 751"/>
                <a:gd name="T35" fmla="*/ 795 h 842"/>
                <a:gd name="T36" fmla="*/ 714 w 751"/>
                <a:gd name="T37" fmla="*/ 669 h 842"/>
                <a:gd name="T38" fmla="*/ 730 w 751"/>
                <a:gd name="T39" fmla="*/ 566 h 842"/>
                <a:gd name="T40" fmla="*/ 48 w 751"/>
                <a:gd name="T41" fmla="*/ 794 h 842"/>
                <a:gd name="T42" fmla="*/ 176 w 751"/>
                <a:gd name="T43" fmla="*/ 422 h 842"/>
                <a:gd name="T44" fmla="*/ 690 w 751"/>
                <a:gd name="T45" fmla="*/ 604 h 842"/>
                <a:gd name="T46" fmla="*/ 651 w 751"/>
                <a:gd name="T47" fmla="*/ 659 h 842"/>
                <a:gd name="T48" fmla="*/ 625 w 751"/>
                <a:gd name="T49" fmla="*/ 747 h 842"/>
                <a:gd name="T50" fmla="*/ 473 w 751"/>
                <a:gd name="T51" fmla="*/ 757 h 842"/>
                <a:gd name="T52" fmla="*/ 228 w 751"/>
                <a:gd name="T53" fmla="*/ 757 h 842"/>
                <a:gd name="T54" fmla="*/ 254 w 751"/>
                <a:gd name="T55" fmla="*/ 417 h 842"/>
                <a:gd name="T56" fmla="*/ 437 w 751"/>
                <a:gd name="T57" fmla="*/ 107 h 842"/>
                <a:gd name="T58" fmla="*/ 472 w 751"/>
                <a:gd name="T59" fmla="*/ 48 h 842"/>
                <a:gd name="T60" fmla="*/ 509 w 751"/>
                <a:gd name="T61" fmla="*/ 72 h 842"/>
                <a:gd name="T62" fmla="*/ 473 w 751"/>
                <a:gd name="T63" fmla="*/ 295 h 842"/>
                <a:gd name="T64" fmla="*/ 490 w 751"/>
                <a:gd name="T65" fmla="*/ 351 h 842"/>
                <a:gd name="T66" fmla="*/ 621 w 751"/>
                <a:gd name="T67" fmla="*/ 347 h 842"/>
                <a:gd name="T68" fmla="*/ 649 w 751"/>
                <a:gd name="T69" fmla="*/ 348 h 842"/>
                <a:gd name="T70" fmla="*/ 665 w 751"/>
                <a:gd name="T71" fmla="*/ 451 h 842"/>
                <a:gd name="T72" fmla="*/ 661 w 751"/>
                <a:gd name="T73" fmla="*/ 557 h 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51" h="842">
                  <a:moveTo>
                    <a:pt x="730" y="566"/>
                  </a:moveTo>
                  <a:cubicBezTo>
                    <a:pt x="744" y="549"/>
                    <a:pt x="751" y="527"/>
                    <a:pt x="751" y="504"/>
                  </a:cubicBezTo>
                  <a:cubicBezTo>
                    <a:pt x="751" y="484"/>
                    <a:pt x="746" y="466"/>
                    <a:pt x="737" y="451"/>
                  </a:cubicBezTo>
                  <a:cubicBezTo>
                    <a:pt x="745" y="436"/>
                    <a:pt x="750" y="419"/>
                    <a:pt x="750" y="401"/>
                  </a:cubicBezTo>
                  <a:cubicBezTo>
                    <a:pt x="750" y="345"/>
                    <a:pt x="704" y="300"/>
                    <a:pt x="649" y="300"/>
                  </a:cubicBezTo>
                  <a:cubicBezTo>
                    <a:pt x="648" y="300"/>
                    <a:pt x="647" y="300"/>
                    <a:pt x="647" y="300"/>
                  </a:cubicBezTo>
                  <a:cubicBezTo>
                    <a:pt x="638" y="299"/>
                    <a:pt x="629" y="299"/>
                    <a:pt x="621" y="299"/>
                  </a:cubicBezTo>
                  <a:cubicBezTo>
                    <a:pt x="597" y="299"/>
                    <a:pt x="577" y="300"/>
                    <a:pt x="556" y="301"/>
                  </a:cubicBezTo>
                  <a:cubicBezTo>
                    <a:pt x="546" y="301"/>
                    <a:pt x="535" y="301"/>
                    <a:pt x="524" y="302"/>
                  </a:cubicBezTo>
                  <a:cubicBezTo>
                    <a:pt x="535" y="280"/>
                    <a:pt x="543" y="261"/>
                    <a:pt x="553" y="239"/>
                  </a:cubicBezTo>
                  <a:cubicBezTo>
                    <a:pt x="557" y="230"/>
                    <a:pt x="557" y="230"/>
                    <a:pt x="557" y="230"/>
                  </a:cubicBezTo>
                  <a:cubicBezTo>
                    <a:pt x="586" y="163"/>
                    <a:pt x="584" y="101"/>
                    <a:pt x="550" y="47"/>
                  </a:cubicBezTo>
                  <a:cubicBezTo>
                    <a:pt x="542" y="35"/>
                    <a:pt x="523" y="4"/>
                    <a:pt x="482" y="0"/>
                  </a:cubicBezTo>
                  <a:cubicBezTo>
                    <a:pt x="479" y="0"/>
                    <a:pt x="475" y="0"/>
                    <a:pt x="472" y="0"/>
                  </a:cubicBezTo>
                  <a:cubicBezTo>
                    <a:pt x="472" y="0"/>
                    <a:pt x="472" y="0"/>
                    <a:pt x="472" y="0"/>
                  </a:cubicBezTo>
                  <a:cubicBezTo>
                    <a:pt x="435" y="0"/>
                    <a:pt x="406" y="22"/>
                    <a:pt x="397" y="59"/>
                  </a:cubicBezTo>
                  <a:cubicBezTo>
                    <a:pt x="395" y="68"/>
                    <a:pt x="393" y="76"/>
                    <a:pt x="392" y="84"/>
                  </a:cubicBezTo>
                  <a:cubicBezTo>
                    <a:pt x="392" y="88"/>
                    <a:pt x="391" y="93"/>
                    <a:pt x="390" y="96"/>
                  </a:cubicBezTo>
                  <a:cubicBezTo>
                    <a:pt x="384" y="125"/>
                    <a:pt x="366" y="161"/>
                    <a:pt x="351" y="176"/>
                  </a:cubicBezTo>
                  <a:cubicBezTo>
                    <a:pt x="297" y="231"/>
                    <a:pt x="244" y="322"/>
                    <a:pt x="220" y="374"/>
                  </a:cubicBezTo>
                  <a:cubicBezTo>
                    <a:pt x="176" y="374"/>
                    <a:pt x="176" y="374"/>
                    <a:pt x="176" y="374"/>
                  </a:cubicBezTo>
                  <a:cubicBezTo>
                    <a:pt x="48" y="374"/>
                    <a:pt x="48" y="374"/>
                    <a:pt x="48" y="374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0" y="422"/>
                    <a:pt x="0" y="422"/>
                    <a:pt x="0" y="422"/>
                  </a:cubicBezTo>
                  <a:cubicBezTo>
                    <a:pt x="0" y="794"/>
                    <a:pt x="0" y="794"/>
                    <a:pt x="0" y="794"/>
                  </a:cubicBezTo>
                  <a:cubicBezTo>
                    <a:pt x="0" y="842"/>
                    <a:pt x="0" y="842"/>
                    <a:pt x="0" y="842"/>
                  </a:cubicBezTo>
                  <a:cubicBezTo>
                    <a:pt x="48" y="842"/>
                    <a:pt x="48" y="842"/>
                    <a:pt x="48" y="842"/>
                  </a:cubicBezTo>
                  <a:cubicBezTo>
                    <a:pt x="176" y="842"/>
                    <a:pt x="176" y="842"/>
                    <a:pt x="176" y="842"/>
                  </a:cubicBezTo>
                  <a:cubicBezTo>
                    <a:pt x="224" y="842"/>
                    <a:pt x="224" y="842"/>
                    <a:pt x="224" y="842"/>
                  </a:cubicBezTo>
                  <a:cubicBezTo>
                    <a:pt x="224" y="805"/>
                    <a:pt x="224" y="805"/>
                    <a:pt x="224" y="805"/>
                  </a:cubicBezTo>
                  <a:cubicBezTo>
                    <a:pt x="227" y="805"/>
                    <a:pt x="227" y="805"/>
                    <a:pt x="227" y="805"/>
                  </a:cubicBezTo>
                  <a:cubicBezTo>
                    <a:pt x="228" y="805"/>
                    <a:pt x="322" y="805"/>
                    <a:pt x="395" y="805"/>
                  </a:cubicBezTo>
                  <a:cubicBezTo>
                    <a:pt x="435" y="805"/>
                    <a:pt x="462" y="805"/>
                    <a:pt x="475" y="805"/>
                  </a:cubicBezTo>
                  <a:cubicBezTo>
                    <a:pt x="482" y="804"/>
                    <a:pt x="490" y="804"/>
                    <a:pt x="498" y="804"/>
                  </a:cubicBezTo>
                  <a:cubicBezTo>
                    <a:pt x="540" y="803"/>
                    <a:pt x="583" y="801"/>
                    <a:pt x="627" y="796"/>
                  </a:cubicBezTo>
                  <a:cubicBezTo>
                    <a:pt x="629" y="795"/>
                    <a:pt x="630" y="795"/>
                    <a:pt x="632" y="795"/>
                  </a:cubicBezTo>
                  <a:cubicBezTo>
                    <a:pt x="681" y="789"/>
                    <a:pt x="718" y="748"/>
                    <a:pt x="718" y="698"/>
                  </a:cubicBezTo>
                  <a:cubicBezTo>
                    <a:pt x="718" y="688"/>
                    <a:pt x="716" y="679"/>
                    <a:pt x="714" y="669"/>
                  </a:cubicBezTo>
                  <a:cubicBezTo>
                    <a:pt x="729" y="652"/>
                    <a:pt x="738" y="629"/>
                    <a:pt x="738" y="604"/>
                  </a:cubicBezTo>
                  <a:cubicBezTo>
                    <a:pt x="738" y="591"/>
                    <a:pt x="735" y="578"/>
                    <a:pt x="730" y="566"/>
                  </a:cubicBezTo>
                  <a:close/>
                  <a:moveTo>
                    <a:pt x="176" y="794"/>
                  </a:moveTo>
                  <a:cubicBezTo>
                    <a:pt x="48" y="794"/>
                    <a:pt x="48" y="794"/>
                    <a:pt x="48" y="794"/>
                  </a:cubicBezTo>
                  <a:cubicBezTo>
                    <a:pt x="48" y="422"/>
                    <a:pt x="48" y="422"/>
                    <a:pt x="48" y="422"/>
                  </a:cubicBezTo>
                  <a:cubicBezTo>
                    <a:pt x="176" y="422"/>
                    <a:pt x="176" y="422"/>
                    <a:pt x="176" y="422"/>
                  </a:cubicBezTo>
                  <a:lnTo>
                    <a:pt x="176" y="794"/>
                  </a:lnTo>
                  <a:close/>
                  <a:moveTo>
                    <a:pt x="690" y="604"/>
                  </a:moveTo>
                  <a:cubicBezTo>
                    <a:pt x="690" y="629"/>
                    <a:pt x="673" y="649"/>
                    <a:pt x="651" y="655"/>
                  </a:cubicBezTo>
                  <a:cubicBezTo>
                    <a:pt x="651" y="657"/>
                    <a:pt x="651" y="658"/>
                    <a:pt x="651" y="659"/>
                  </a:cubicBezTo>
                  <a:cubicBezTo>
                    <a:pt x="662" y="668"/>
                    <a:pt x="670" y="682"/>
                    <a:pt x="670" y="698"/>
                  </a:cubicBezTo>
                  <a:cubicBezTo>
                    <a:pt x="670" y="724"/>
                    <a:pt x="650" y="745"/>
                    <a:pt x="625" y="747"/>
                  </a:cubicBezTo>
                  <a:cubicBezTo>
                    <a:pt x="624" y="747"/>
                    <a:pt x="622" y="748"/>
                    <a:pt x="620" y="748"/>
                  </a:cubicBezTo>
                  <a:cubicBezTo>
                    <a:pt x="572" y="755"/>
                    <a:pt x="522" y="755"/>
                    <a:pt x="473" y="757"/>
                  </a:cubicBezTo>
                  <a:cubicBezTo>
                    <a:pt x="459" y="757"/>
                    <a:pt x="429" y="757"/>
                    <a:pt x="395" y="757"/>
                  </a:cubicBezTo>
                  <a:cubicBezTo>
                    <a:pt x="321" y="757"/>
                    <a:pt x="228" y="757"/>
                    <a:pt x="228" y="757"/>
                  </a:cubicBezTo>
                  <a:cubicBezTo>
                    <a:pt x="228" y="433"/>
                    <a:pt x="228" y="433"/>
                    <a:pt x="228" y="433"/>
                  </a:cubicBezTo>
                  <a:cubicBezTo>
                    <a:pt x="228" y="433"/>
                    <a:pt x="243" y="433"/>
                    <a:pt x="254" y="417"/>
                  </a:cubicBezTo>
                  <a:cubicBezTo>
                    <a:pt x="263" y="388"/>
                    <a:pt x="323" y="273"/>
                    <a:pt x="385" y="210"/>
                  </a:cubicBezTo>
                  <a:cubicBezTo>
                    <a:pt x="409" y="186"/>
                    <a:pt x="430" y="140"/>
                    <a:pt x="437" y="107"/>
                  </a:cubicBezTo>
                  <a:cubicBezTo>
                    <a:pt x="440" y="95"/>
                    <a:pt x="440" y="83"/>
                    <a:pt x="443" y="71"/>
                  </a:cubicBezTo>
                  <a:cubicBezTo>
                    <a:pt x="447" y="55"/>
                    <a:pt x="457" y="48"/>
                    <a:pt x="472" y="48"/>
                  </a:cubicBezTo>
                  <a:cubicBezTo>
                    <a:pt x="474" y="48"/>
                    <a:pt x="476" y="48"/>
                    <a:pt x="478" y="48"/>
                  </a:cubicBezTo>
                  <a:cubicBezTo>
                    <a:pt x="493" y="49"/>
                    <a:pt x="502" y="60"/>
                    <a:pt x="509" y="72"/>
                  </a:cubicBezTo>
                  <a:cubicBezTo>
                    <a:pt x="537" y="117"/>
                    <a:pt x="533" y="165"/>
                    <a:pt x="513" y="211"/>
                  </a:cubicBezTo>
                  <a:cubicBezTo>
                    <a:pt x="499" y="242"/>
                    <a:pt x="490" y="265"/>
                    <a:pt x="473" y="295"/>
                  </a:cubicBezTo>
                  <a:cubicBezTo>
                    <a:pt x="466" y="308"/>
                    <a:pt x="458" y="325"/>
                    <a:pt x="468" y="341"/>
                  </a:cubicBezTo>
                  <a:cubicBezTo>
                    <a:pt x="474" y="349"/>
                    <a:pt x="482" y="351"/>
                    <a:pt x="490" y="351"/>
                  </a:cubicBezTo>
                  <a:cubicBezTo>
                    <a:pt x="497" y="351"/>
                    <a:pt x="504" y="350"/>
                    <a:pt x="511" y="350"/>
                  </a:cubicBezTo>
                  <a:cubicBezTo>
                    <a:pt x="554" y="349"/>
                    <a:pt x="583" y="347"/>
                    <a:pt x="621" y="347"/>
                  </a:cubicBezTo>
                  <a:cubicBezTo>
                    <a:pt x="629" y="347"/>
                    <a:pt x="638" y="347"/>
                    <a:pt x="647" y="348"/>
                  </a:cubicBezTo>
                  <a:cubicBezTo>
                    <a:pt x="648" y="348"/>
                    <a:pt x="648" y="348"/>
                    <a:pt x="649" y="348"/>
                  </a:cubicBezTo>
                  <a:cubicBezTo>
                    <a:pt x="678" y="348"/>
                    <a:pt x="702" y="371"/>
                    <a:pt x="702" y="401"/>
                  </a:cubicBezTo>
                  <a:cubicBezTo>
                    <a:pt x="702" y="424"/>
                    <a:pt x="686" y="445"/>
                    <a:pt x="665" y="451"/>
                  </a:cubicBezTo>
                  <a:cubicBezTo>
                    <a:pt x="687" y="458"/>
                    <a:pt x="703" y="479"/>
                    <a:pt x="703" y="504"/>
                  </a:cubicBezTo>
                  <a:cubicBezTo>
                    <a:pt x="703" y="530"/>
                    <a:pt x="685" y="551"/>
                    <a:pt x="661" y="557"/>
                  </a:cubicBezTo>
                  <a:cubicBezTo>
                    <a:pt x="678" y="566"/>
                    <a:pt x="690" y="584"/>
                    <a:pt x="690" y="6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61387" y="451104"/>
            <a:ext cx="965940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+mj-cs"/>
              </a:rPr>
              <a:t>替戈拉生片申请新增十二指肠溃疡适应症</a:t>
            </a:r>
            <a:endParaRPr lang="en-US" altLang="zh-CN" sz="2400" b="1" dirty="0"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05981" y="1290689"/>
            <a:ext cx="48851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</a:rPr>
              <a:t>【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</a:rPr>
              <a:t>通用名称</a:t>
            </a:r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</a:rPr>
              <a:t>】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：</a:t>
            </a:r>
            <a:r>
              <a:rPr lang="zh-CN" altLang="en-US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替戈拉生片</a:t>
            </a:r>
            <a:endParaRPr lang="en-US" altLang="zh-CN" sz="16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Wingdings" panose="05000000000000000000" pitchFamily="2" charset="2"/>
            </a:endParaRPr>
          </a:p>
          <a:p>
            <a:pPr>
              <a:lnSpc>
                <a:spcPct val="200000"/>
              </a:lnSpc>
            </a:pPr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【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商品名称</a:t>
            </a:r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】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：</a:t>
            </a:r>
            <a:r>
              <a:rPr lang="zh-CN" altLang="en-US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泰欣赞</a:t>
            </a:r>
            <a:r>
              <a:rPr lang="en-US" altLang="zh-CN" sz="1400" b="1" baseline="300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®</a:t>
            </a:r>
            <a:endParaRPr lang="en-US" altLang="zh-CN" sz="1400" b="1" baseline="300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</a:rPr>
              <a:t>【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</a:rPr>
              <a:t>规格</a:t>
            </a:r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</a:rPr>
              <a:t>】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en-US" altLang="zh-CN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50mg</a:t>
            </a:r>
            <a:endParaRPr lang="en-US" altLang="zh-CN" sz="16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</a:rPr>
              <a:t>【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</a:rPr>
              <a:t>药理作用</a:t>
            </a:r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</a:rPr>
              <a:t>】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zh-CN" altLang="en-US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以</a:t>
            </a:r>
            <a:r>
              <a:rPr lang="en-US" altLang="zh-CN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K+</a:t>
            </a:r>
            <a:r>
              <a:rPr lang="zh-CN" altLang="en-US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竞争性方式可逆性抑制</a:t>
            </a:r>
            <a:r>
              <a:rPr lang="en-US" altLang="zh-CN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H+/K+-ATP</a:t>
            </a:r>
            <a:r>
              <a:rPr lang="zh-CN" altLang="en-US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酶活性，从而抑制胃酸分泌</a:t>
            </a:r>
            <a:endParaRPr lang="en-US" altLang="zh-CN" sz="16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</a:rPr>
              <a:t>【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</a:rPr>
              <a:t>适应症</a:t>
            </a:r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</a:rPr>
              <a:t>】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zh-CN" altLang="zh-CN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反流性食管炎</a:t>
            </a:r>
            <a:r>
              <a:rPr lang="zh-CN" altLang="en-US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；</a:t>
            </a:r>
            <a:r>
              <a:rPr lang="zh-CN" altLang="zh-CN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十二指肠溃疡</a:t>
            </a:r>
            <a:endParaRPr lang="zh-CN" altLang="zh-CN" sz="16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</a:rPr>
              <a:t>【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</a:rPr>
              <a:t>用法用量</a:t>
            </a:r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</a:rPr>
              <a:t>】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zh-CN" altLang="zh-CN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本品可空腹或餐后服用</a:t>
            </a:r>
            <a:endParaRPr lang="en-US" altLang="zh-CN" sz="16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反流性食管炎：成人</a:t>
            </a:r>
            <a:r>
              <a:rPr lang="en-US" altLang="zh-CN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50mg</a:t>
            </a:r>
            <a:r>
              <a:rPr lang="zh-CN" altLang="en-US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每日一次，连续治疗</a:t>
            </a:r>
            <a:r>
              <a:rPr lang="en-US" altLang="zh-CN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</a:t>
            </a:r>
            <a:r>
              <a:rPr lang="zh-CN" altLang="en-US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周</a:t>
            </a:r>
            <a:endParaRPr lang="en-US" altLang="zh-CN" sz="16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十二指肠溃疡：成人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50mg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每日一次，连续治疗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周</a:t>
            </a:r>
            <a:endParaRPr lang="zh-CN" altLang="en-US" sz="16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9" t="22007" r="18642" b="22349"/>
          <a:stretch>
            <a:fillRect/>
          </a:stretch>
        </p:blipFill>
        <p:spPr>
          <a:xfrm>
            <a:off x="4627661" y="2677400"/>
            <a:ext cx="2623197" cy="159988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250858" y="1290689"/>
            <a:ext cx="4898887" cy="403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</a:rPr>
              <a:t>中国大陆首次上市时间：</a:t>
            </a:r>
            <a:r>
              <a:rPr lang="en-US" altLang="zh-CN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2022</a:t>
            </a:r>
            <a:r>
              <a:rPr lang="zh-CN" altLang="en-US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月</a:t>
            </a:r>
            <a:r>
              <a:rPr lang="en-US" altLang="zh-CN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</a:t>
            </a:r>
            <a:r>
              <a:rPr lang="zh-CN" altLang="en-US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日</a:t>
            </a:r>
            <a:endParaRPr lang="en-US" altLang="zh-CN" sz="16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</a:rPr>
              <a:t>目前大陆地区同通用名药品的上市情况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：</a:t>
            </a:r>
            <a:r>
              <a:rPr lang="zh-CN" altLang="en-US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无</a:t>
            </a:r>
            <a:endParaRPr lang="en-US" altLang="zh-CN" sz="16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</a:rPr>
              <a:t>全球首个上市国家 </a:t>
            </a:r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</a:rPr>
              <a:t>地区及上市时间：</a:t>
            </a:r>
            <a:r>
              <a:rPr lang="zh-CN" altLang="en-US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中国</a:t>
            </a:r>
            <a:r>
              <a:rPr lang="en-US" altLang="zh-CN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/2022</a:t>
            </a:r>
            <a:r>
              <a:rPr lang="zh-CN" altLang="en-US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月</a:t>
            </a:r>
            <a:r>
              <a:rPr lang="en-US" altLang="zh-CN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</a:t>
            </a:r>
            <a:r>
              <a:rPr lang="zh-CN" altLang="en-US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日</a:t>
            </a:r>
            <a:endParaRPr lang="en-US" altLang="zh-CN" sz="16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</a:rPr>
              <a:t>是否为 </a:t>
            </a:r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</a:rPr>
              <a:t>OTC 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</a:rPr>
              <a:t>药品：</a:t>
            </a:r>
            <a:r>
              <a:rPr lang="zh-CN" altLang="en-US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否</a:t>
            </a:r>
            <a:endParaRPr lang="en-US" altLang="zh-CN" sz="16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</a:rPr>
              <a:t>参照药品建议：</a:t>
            </a:r>
            <a:r>
              <a:rPr lang="zh-CN" altLang="en-US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盐酸凯普拉生片</a:t>
            </a:r>
            <a:endParaRPr lang="en-US" altLang="zh-CN" sz="16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</a:rPr>
              <a:t>创新性：</a:t>
            </a:r>
            <a:r>
              <a:rPr lang="zh-CN" altLang="en-US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国家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I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类新药</a:t>
            </a:r>
            <a:r>
              <a:rPr lang="zh-CN" altLang="en-US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；国家“重大新药创制”科技重大专项成果；荣获“山东省技术发明一等奖”。</a:t>
            </a:r>
            <a:endParaRPr lang="en-US" altLang="zh-CN" sz="16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182350" y="1"/>
            <a:ext cx="1009650" cy="3047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/>
              <a:t>基本信息</a:t>
            </a:r>
            <a:endParaRPr lang="zh-CN" altLang="en-US" sz="16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478519" y="6440949"/>
            <a:ext cx="2909888" cy="206381"/>
          </a:xfrm>
        </p:spPr>
        <p:txBody>
          <a:bodyPr/>
          <a:lstStyle/>
          <a:p>
            <a:fld id="{5DD3DB80-B894-403A-B48E-6FDC1A72010E}" type="slidenum">
              <a:rPr lang="zh-CN" altLang="en-US" smtClean="0">
                <a:solidFill>
                  <a:srgbClr val="3C3C36">
                    <a:tint val="75000"/>
                  </a:srgbClr>
                </a:solidFill>
              </a:rPr>
            </a:fld>
            <a:endParaRPr lang="zh-CN" altLang="en-US" dirty="0">
              <a:solidFill>
                <a:srgbClr val="3C3C36">
                  <a:tint val="75000"/>
                </a:srgbClr>
              </a:solidFill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4009" y="-133989"/>
            <a:ext cx="9416854" cy="1028700"/>
          </a:xfrm>
        </p:spPr>
        <p:txBody>
          <a:bodyPr>
            <a:normAutofit/>
          </a:bodyPr>
          <a:lstStyle/>
          <a:p>
            <a:pPr lvl="0"/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十二指肠溃疡（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DU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）是常见消化疾病，仍存在未被满足的需求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935901" y="6402220"/>
            <a:ext cx="3562323" cy="4154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altLang="zh-CN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4.Ishizaki T et al. Aliment </a:t>
            </a:r>
            <a:r>
              <a:rPr lang="en-US" altLang="zh-CN" sz="7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Pharmacol</a:t>
            </a:r>
            <a:r>
              <a:rPr lang="en-US" altLang="zh-CN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7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Ther</a:t>
            </a:r>
            <a:r>
              <a:rPr lang="en-US" altLang="zh-CN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. 1999;13 (suppl.3):27-36.(Drawing figures).</a:t>
            </a:r>
            <a:endParaRPr lang="en-US" altLang="zh-CN" sz="7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华文细黑" panose="02010600040101010101" pitchFamily="2" charset="-122"/>
              <a:cs typeface="Arial" panose="020B0604020202020204" pitchFamily="34" charset="0"/>
            </a:endParaRPr>
          </a:p>
          <a:p>
            <a: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fr-FR" altLang="zh-CN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5. Huang CC, et al. Am J Cardiol. 2010 Jun 15;105(12):1705-9.</a:t>
            </a:r>
            <a:endParaRPr lang="fr-FR" altLang="zh-CN" sz="7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华文细黑" panose="02010600040101010101" pitchFamily="2" charset="-122"/>
              <a:cs typeface="Arial" panose="020B0604020202020204" pitchFamily="34" charset="0"/>
            </a:endParaRPr>
          </a:p>
          <a:p>
            <a: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fr-FR" altLang="zh-CN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6. Satoh K, et al. J Gastroenterol. 2016 Mar;51(3):177-94. </a:t>
            </a:r>
            <a:endParaRPr lang="fr-FR" altLang="zh-CN" sz="7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01514" y="6425081"/>
            <a:ext cx="337330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1.</a:t>
            </a:r>
            <a:r>
              <a:rPr lang="zh-CN" alt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消化性溃疡诊断与治疗共识意见 （</a:t>
            </a:r>
            <a:r>
              <a:rPr lang="en-US" altLang="zh-CN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2022</a:t>
            </a:r>
            <a:r>
              <a:rPr lang="zh-CN" alt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年，上海）</a:t>
            </a:r>
            <a:endParaRPr lang="en-US" altLang="zh-CN" sz="7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华文细黑" panose="02010600040101010101" pitchFamily="2" charset="-122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zh-CN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2.</a:t>
            </a:r>
            <a:r>
              <a:rPr lang="zh-CN" alt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中华医学会消化病分会</a:t>
            </a:r>
            <a:r>
              <a:rPr lang="en-US" altLang="zh-CN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zh-CN" alt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消化性溃疡基层诊疗指南（</a:t>
            </a:r>
            <a:r>
              <a:rPr lang="en-US" altLang="zh-CN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2023</a:t>
            </a:r>
            <a:r>
              <a:rPr lang="zh-CN" alt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年）</a:t>
            </a:r>
            <a:endParaRPr lang="en-US" altLang="zh-CN" sz="7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华文细黑" panose="02010600040101010101" pitchFamily="2" charset="-122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zh-CN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3. Ours TM, et al. Am J </a:t>
            </a:r>
            <a:r>
              <a:rPr lang="en-US" altLang="zh-CN" sz="7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Gastroenterol</a:t>
            </a:r>
            <a:r>
              <a:rPr lang="en-US" altLang="zh-CN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. 2003 Mar;98(3):545</a:t>
            </a:r>
            <a:endParaRPr lang="en-US" altLang="zh-CN" sz="7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626706" y="2782894"/>
            <a:ext cx="78413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30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通常</a:t>
            </a:r>
            <a:r>
              <a:rPr lang="en-US" altLang="zh-CN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3-5</a:t>
            </a:r>
            <a:r>
              <a:rPr lang="zh-CN" altLang="en-US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天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的口服治疗才能稳定抑制胃酸分泌</a:t>
            </a:r>
            <a:r>
              <a:rPr lang="en-US" altLang="zh-CN" sz="1600" baseline="30000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3</a:t>
            </a:r>
            <a:endParaRPr lang="en-US" altLang="zh-CN" sz="16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1">
              <a:lnSpc>
                <a:spcPct val="300000"/>
              </a:lnSpc>
            </a:pPr>
            <a:r>
              <a:rPr lang="en-US" altLang="zh-CN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50%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患者无法做到餐前服用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PPI</a:t>
            </a:r>
            <a:r>
              <a:rPr lang="en-US" altLang="zh-CN" sz="1600" baseline="30000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4</a:t>
            </a:r>
            <a:endParaRPr lang="en-US" altLang="zh-CN" sz="1600" b="1" kern="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  <a:p>
            <a:pPr lvl="1">
              <a:lnSpc>
                <a:spcPct val="300000"/>
              </a:lnSpc>
            </a:pPr>
            <a:r>
              <a:rPr lang="zh-CN" altLang="en-US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亚洲人群具有</a:t>
            </a:r>
            <a:r>
              <a:rPr lang="en-US" altLang="zh-CN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CYP2C19</a:t>
            </a:r>
            <a:r>
              <a:rPr lang="zh-CN" altLang="en-US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基因多态性，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药物疗效会受不同基因型影响</a:t>
            </a:r>
            <a:r>
              <a:rPr lang="en-US" altLang="zh-CN" sz="1600" baseline="30000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5</a:t>
            </a:r>
            <a:endParaRPr lang="en-US" altLang="zh-CN" sz="1600" b="1" kern="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14834" y="1499487"/>
            <a:ext cx="10956055" cy="10618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</a:rPr>
              <a:t>   十二指肠溃疡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</a:rPr>
              <a:t>DU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）与胃溃疡属于消化道溃疡，是临床常见的消化系统疾病；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</a:rPr>
              <a:t>DU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临床常表现为上腹痛，可并发出血、穿孔、癌变、梗阻，症状反复发作，严重影响了患者的生命健康和生活质量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。消化性溃疡年发病率为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0.1%-0.3%</a:t>
            </a:r>
            <a:r>
              <a:rPr lang="en-US" altLang="zh-CN" sz="1400" baseline="30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1 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，其中约有三分之二的患者是十二指肠溃疡</a:t>
            </a:r>
            <a:r>
              <a:rPr lang="en-US" altLang="zh-CN" sz="1400" baseline="30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，</a:t>
            </a:r>
            <a:r>
              <a:rPr lang="zh-CN" altLang="en-US" sz="1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每年新诊断</a:t>
            </a:r>
            <a:r>
              <a:rPr lang="en-US" altLang="zh-CN" sz="1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DU</a:t>
            </a:r>
            <a:r>
              <a:rPr lang="zh-CN" altLang="en-US" sz="1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患者约</a:t>
            </a:r>
            <a:r>
              <a:rPr lang="en-US" altLang="zh-CN" sz="1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50</a:t>
            </a:r>
            <a:r>
              <a:rPr lang="zh-CN" altLang="en-US" sz="1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万。</a:t>
            </a:r>
            <a:endParaRPr kumimoji="0" lang="en-US" altLang="zh-CN" sz="1400" b="1" i="0" u="none" strike="noStrike" kern="1200" cap="none" spc="0" normalizeH="0" baseline="3000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1182350" y="1"/>
            <a:ext cx="1009650" cy="3047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/>
              <a:t>基本信息</a:t>
            </a:r>
            <a:endParaRPr lang="zh-CN" altLang="en-US" sz="1600" b="1" dirty="0"/>
          </a:p>
        </p:txBody>
      </p:sp>
      <p:sp>
        <p:nvSpPr>
          <p:cNvPr id="2" name="矩形 1"/>
          <p:cNvSpPr/>
          <p:nvPr/>
        </p:nvSpPr>
        <p:spPr>
          <a:xfrm>
            <a:off x="726503" y="1138361"/>
            <a:ext cx="10944387" cy="37357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中国十二指肠溃疡每年新发确诊约</a:t>
            </a:r>
            <a:r>
              <a:rPr lang="en-US" altLang="zh-CN" b="1" dirty="0">
                <a:solidFill>
                  <a:schemeClr val="bg1"/>
                </a:solidFill>
              </a:rPr>
              <a:t>50</a:t>
            </a:r>
            <a:r>
              <a:rPr lang="zh-CN" altLang="en-US" b="1" dirty="0">
                <a:solidFill>
                  <a:schemeClr val="bg1"/>
                </a:solidFill>
              </a:rPr>
              <a:t>万人，严重影响患者的生命健康和生活质量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38134" y="2551650"/>
            <a:ext cx="10932755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现有治疗以</a:t>
            </a:r>
            <a:r>
              <a:rPr lang="en-US" altLang="zh-CN" b="1" dirty="0">
                <a:solidFill>
                  <a:schemeClr val="bg1"/>
                </a:solidFill>
              </a:rPr>
              <a:t>PPI</a:t>
            </a:r>
            <a:r>
              <a:rPr lang="zh-CN" altLang="en-US" b="1" dirty="0">
                <a:solidFill>
                  <a:schemeClr val="bg1"/>
                </a:solidFill>
              </a:rPr>
              <a:t>为主，仍有未被满足的需求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91992" y="3042484"/>
            <a:ext cx="87716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+mn-ea"/>
              </a:rPr>
              <a:t>起效慢</a:t>
            </a:r>
            <a:endParaRPr lang="en-US" altLang="zh-CN" b="1" dirty="0">
              <a:latin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47274" y="2850234"/>
            <a:ext cx="10923616" cy="34741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489852" y="3767997"/>
            <a:ext cx="233108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kern="0" dirty="0">
                <a:latin typeface="+mn-ea"/>
                <a:cs typeface="Arial" panose="020B0604020202020204" pitchFamily="34" charset="0"/>
              </a:rPr>
              <a:t>餐前服用影响依从性 </a:t>
            </a:r>
            <a:endParaRPr lang="zh-CN" altLang="en-US" dirty="0">
              <a:latin typeface="+mn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489852" y="4464635"/>
            <a:ext cx="1869423" cy="458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kern="0" dirty="0">
                <a:latin typeface="+mn-ea"/>
                <a:cs typeface="Arial" panose="020B0604020202020204" pitchFamily="34" charset="0"/>
              </a:rPr>
              <a:t>疗效个体差异大 </a:t>
            </a:r>
            <a:endParaRPr lang="zh-CN" altLang="en-US" dirty="0">
              <a:latin typeface="+mn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489851" y="5212461"/>
            <a:ext cx="233108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kern="0" dirty="0">
                <a:latin typeface="+mn-ea"/>
                <a:cs typeface="Arial" panose="020B0604020202020204" pitchFamily="34" charset="0"/>
              </a:rPr>
              <a:t>药物相互作用风险高 </a:t>
            </a:r>
            <a:endParaRPr lang="zh-CN" altLang="en-US" dirty="0">
              <a:latin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020611" y="5191877"/>
            <a:ext cx="7650278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老龄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患者中广泛使用消炎止痛及抗血栓药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物（如阿司匹林、氯吡格雷），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与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之相关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的消化性溃疡发病率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上升</a:t>
            </a:r>
            <a:r>
              <a:rPr lang="en-US" altLang="zh-CN" sz="1600" baseline="30000" dirty="0" smtClean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2</a:t>
            </a:r>
            <a:r>
              <a:rPr lang="en-US" altLang="zh-CN" sz="1600" dirty="0" smtClean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;</a:t>
            </a:r>
            <a:r>
              <a:rPr lang="en-US" altLang="zh-CN" sz="1600" dirty="0" smtClean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PPIs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与氯吡格雷等竞争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CYP2C19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代谢通道，联合使用会产生竞争性抑制作用，</a:t>
            </a:r>
            <a:r>
              <a:rPr lang="zh-CN" altLang="en-US" sz="16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影响如氯</a:t>
            </a:r>
            <a:r>
              <a:rPr lang="zh-CN" altLang="en-US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吡格雷疗效</a:t>
            </a:r>
            <a:r>
              <a:rPr lang="en-US" altLang="zh-CN" sz="1600" baseline="30000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6</a:t>
            </a:r>
            <a:endParaRPr lang="en-US" altLang="zh-CN" sz="1600" baseline="300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74674" y="-98971"/>
            <a:ext cx="9416854" cy="10287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替戈拉生整体安全性良好，药物相互作用更少</a:t>
            </a:r>
            <a:endParaRPr lang="zh-CN" altLang="en-US" sz="2400" dirty="0">
              <a:solidFill>
                <a:schemeClr val="tx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74674" y="6223295"/>
            <a:ext cx="5253251" cy="63094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>
              <a:defRPr/>
            </a:pPr>
            <a:r>
              <a:rPr lang="en-US" altLang="zh-CN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1. </a:t>
            </a:r>
            <a:r>
              <a:rPr lang="zh-CN" alt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替戈拉生上市说明书</a:t>
            </a:r>
            <a:endParaRPr lang="en-US" altLang="zh-CN" sz="7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华文细黑" panose="02010600040101010101" pitchFamily="2" charset="-122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altLang="zh-CN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2. Comparison of hepatotoxicity of </a:t>
            </a:r>
            <a:r>
              <a:rPr lang="en-US" altLang="zh-CN" sz="7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tegoprazan</a:t>
            </a:r>
            <a:r>
              <a:rPr lang="en-US" altLang="zh-CN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, a novel potassium-competitive acid blocker, with proton pump inhibitors using real-world data: A nationwide cohort study 2023.</a:t>
            </a:r>
            <a:endParaRPr lang="en-US" altLang="zh-CN" sz="7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华文细黑" panose="02010600040101010101" pitchFamily="2" charset="-122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altLang="zh-CN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3</a:t>
            </a:r>
            <a:r>
              <a:rPr lang="da-DK" altLang="zh-CN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zh-CN" alt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凯普拉生说明书</a:t>
            </a:r>
            <a:endParaRPr lang="en-US" altLang="zh-CN" sz="7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华文细黑" panose="02010600040101010101" pitchFamily="2" charset="-122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altLang="zh-CN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4.</a:t>
            </a:r>
            <a:r>
              <a:rPr lang="fr-FR" altLang="zh-CN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DDW </a:t>
            </a:r>
            <a:r>
              <a:rPr lang="en-US" altLang="zh-CN" sz="7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ePoster</a:t>
            </a:r>
            <a:r>
              <a:rPr lang="en-US" altLang="zh-CN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 Library. Lee J. 05/21/2024; 416390; Tu1360</a:t>
            </a:r>
            <a:endParaRPr lang="en-US" altLang="zh-CN" sz="7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五边形 8"/>
          <p:cNvSpPr/>
          <p:nvPr/>
        </p:nvSpPr>
        <p:spPr>
          <a:xfrm rot="5400000">
            <a:off x="2888868" y="-1038644"/>
            <a:ext cx="710590" cy="5167525"/>
          </a:xfrm>
          <a:prstGeom prst="homePlate">
            <a:avLst>
              <a:gd name="adj" fmla="val 29845"/>
            </a:avLst>
          </a:prstGeom>
          <a:solidFill>
            <a:schemeClr val="accent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五边形 16"/>
          <p:cNvSpPr/>
          <p:nvPr/>
        </p:nvSpPr>
        <p:spPr>
          <a:xfrm rot="5400000">
            <a:off x="8536950" y="-1079254"/>
            <a:ext cx="710591" cy="5256482"/>
          </a:xfrm>
          <a:prstGeom prst="homePlate">
            <a:avLst>
              <a:gd name="adj" fmla="val 26744"/>
            </a:avLst>
          </a:prstGeom>
          <a:solidFill>
            <a:schemeClr val="accent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716833" y="1260960"/>
            <a:ext cx="3404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药品说明书收载的安全性信息</a:t>
            </a:r>
            <a:r>
              <a:rPr lang="en-US" altLang="zh-CN" b="1" baseline="30000" dirty="0">
                <a:solidFill>
                  <a:schemeClr val="bg1"/>
                </a:solidFill>
              </a:rPr>
              <a:t>1</a:t>
            </a:r>
            <a:endParaRPr lang="zh-CN" altLang="en-US" b="1" baseline="30000" dirty="0">
              <a:solidFill>
                <a:schemeClr val="bg1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057574" y="1241579"/>
            <a:ext cx="3669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对比目录内药品安全性优势和不足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0" name="Freeform 4"/>
          <p:cNvSpPr/>
          <p:nvPr/>
        </p:nvSpPr>
        <p:spPr bwMode="auto">
          <a:xfrm>
            <a:off x="675638" y="1823292"/>
            <a:ext cx="5152287" cy="4408540"/>
          </a:xfrm>
          <a:custGeom>
            <a:avLst/>
            <a:gdLst>
              <a:gd name="T0" fmla="*/ 2551 w 2551"/>
              <a:gd name="T1" fmla="*/ 2008 h 2008"/>
              <a:gd name="T2" fmla="*/ 2551 w 2551"/>
              <a:gd name="T3" fmla="*/ 0 h 2008"/>
              <a:gd name="T4" fmla="*/ 1274 w 2551"/>
              <a:gd name="T5" fmla="*/ 97 h 2008"/>
              <a:gd name="T6" fmla="*/ 0 w 2551"/>
              <a:gd name="T7" fmla="*/ 0 h 2008"/>
              <a:gd name="T8" fmla="*/ 0 w 2551"/>
              <a:gd name="T9" fmla="*/ 2008 h 2008"/>
              <a:gd name="T10" fmla="*/ 2551 w 2551"/>
              <a:gd name="T11" fmla="*/ 2008 h 2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51" h="2008">
                <a:moveTo>
                  <a:pt x="2551" y="2008"/>
                </a:moveTo>
                <a:lnTo>
                  <a:pt x="2551" y="0"/>
                </a:lnTo>
                <a:lnTo>
                  <a:pt x="1274" y="97"/>
                </a:lnTo>
                <a:lnTo>
                  <a:pt x="0" y="0"/>
                </a:lnTo>
                <a:lnTo>
                  <a:pt x="0" y="2008"/>
                </a:lnTo>
                <a:lnTo>
                  <a:pt x="2551" y="2008"/>
                </a:lnTo>
              </a:path>
            </a:pathLst>
          </a:custGeom>
          <a:noFill/>
          <a:ln w="6350" cmpd="sng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" name="Freeform 4"/>
          <p:cNvSpPr/>
          <p:nvPr/>
        </p:nvSpPr>
        <p:spPr bwMode="auto">
          <a:xfrm>
            <a:off x="6264005" y="1837820"/>
            <a:ext cx="5256482" cy="4394011"/>
          </a:xfrm>
          <a:custGeom>
            <a:avLst/>
            <a:gdLst>
              <a:gd name="T0" fmla="*/ 2551 w 2551"/>
              <a:gd name="T1" fmla="*/ 2008 h 2008"/>
              <a:gd name="T2" fmla="*/ 2551 w 2551"/>
              <a:gd name="T3" fmla="*/ 0 h 2008"/>
              <a:gd name="T4" fmla="*/ 1274 w 2551"/>
              <a:gd name="T5" fmla="*/ 97 h 2008"/>
              <a:gd name="T6" fmla="*/ 0 w 2551"/>
              <a:gd name="T7" fmla="*/ 0 h 2008"/>
              <a:gd name="T8" fmla="*/ 0 w 2551"/>
              <a:gd name="T9" fmla="*/ 2008 h 2008"/>
              <a:gd name="T10" fmla="*/ 2551 w 2551"/>
              <a:gd name="T11" fmla="*/ 2008 h 2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51" h="2008">
                <a:moveTo>
                  <a:pt x="2551" y="2008"/>
                </a:moveTo>
                <a:lnTo>
                  <a:pt x="2551" y="0"/>
                </a:lnTo>
                <a:lnTo>
                  <a:pt x="1274" y="97"/>
                </a:lnTo>
                <a:lnTo>
                  <a:pt x="0" y="0"/>
                </a:lnTo>
                <a:lnTo>
                  <a:pt x="0" y="2008"/>
                </a:lnTo>
                <a:lnTo>
                  <a:pt x="2551" y="2008"/>
                </a:lnTo>
              </a:path>
            </a:pathLst>
          </a:custGeom>
          <a:noFill/>
          <a:ln w="6350" cmpd="sng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721624" y="2014342"/>
            <a:ext cx="4959350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zh-CN" altLang="zh-CN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国内临床试验中报告的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常见</a:t>
            </a:r>
            <a:r>
              <a:rPr kumimoji="0" lang="zh-CN" altLang="zh-CN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不良反应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高脂血症</a:t>
            </a:r>
            <a:endParaRPr lang="en-US" altLang="zh-CN" sz="1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高尿酸血症</a:t>
            </a:r>
            <a:endParaRPr lang="zh-CN" altLang="en-US" sz="1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头痛</a:t>
            </a:r>
            <a:endParaRPr lang="en-US" altLang="zh-CN" sz="1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肝功能异常</a:t>
            </a:r>
            <a:r>
              <a:rPr lang="zh-CN" altLang="en-US" sz="1200" i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zh-CN" altLang="en-US" sz="1200" i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临床试验中报告的肝损伤及肝功能异常均为肝功能检查值异常，一般为肝酶的可逆性升高）</a:t>
            </a:r>
            <a:endParaRPr lang="en-US" altLang="zh-CN" sz="1200" i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en-US" altLang="zh-CN" sz="1200" i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36600" y="4081988"/>
            <a:ext cx="494437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国外临床研究中，以下不良反应发生率均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&lt;1%</a:t>
            </a:r>
            <a:endParaRPr kumimoji="0" lang="en-US" altLang="zh-CN" sz="1600" b="1" i="0" u="none" strike="noStrike" kern="1200" cap="none" spc="0" normalizeH="0" baseline="30000" noProof="0" dirty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胃肠系统疾病：胃溃疡，胃息肉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感染及侵袭类疾病：毛囊炎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皮肤及皮下组织疾病：脂溢性皮炎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心脏器官疾病：室性期外收缩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耳及迷路类疾病：耳痛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292463" y="4929171"/>
            <a:ext cx="519956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</a:rPr>
              <a:t>药品上市后未发现新的安全性风险</a:t>
            </a:r>
            <a:endParaRPr lang="en-US" altLang="zh-CN" sz="16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200" dirty="0">
                <a:latin typeface="+mn-ea"/>
              </a:rPr>
              <a:t>截至</a:t>
            </a:r>
            <a:r>
              <a:rPr lang="en-US" altLang="zh-CN" sz="1200" dirty="0">
                <a:latin typeface="+mn-ea"/>
              </a:rPr>
              <a:t>2024</a:t>
            </a:r>
            <a:r>
              <a:rPr lang="zh-CN" altLang="en-US" sz="1200" dirty="0">
                <a:latin typeface="+mn-ea"/>
              </a:rPr>
              <a:t>年</a:t>
            </a:r>
            <a:r>
              <a:rPr lang="en-US" altLang="zh-CN" sz="1200" dirty="0">
                <a:latin typeface="+mn-ea"/>
              </a:rPr>
              <a:t>6</a:t>
            </a:r>
            <a:r>
              <a:rPr lang="zh-CN" altLang="en-US" sz="1200" dirty="0">
                <a:latin typeface="+mn-ea"/>
              </a:rPr>
              <a:t>月</a:t>
            </a:r>
            <a:r>
              <a:rPr lang="en-US" altLang="zh-CN" sz="1200" dirty="0">
                <a:latin typeface="+mn-ea"/>
              </a:rPr>
              <a:t>30</a:t>
            </a:r>
            <a:r>
              <a:rPr lang="zh-CN" altLang="en-US" sz="1200" dirty="0">
                <a:latin typeface="+mn-ea"/>
              </a:rPr>
              <a:t>日，监测收集的替戈拉生片</a:t>
            </a:r>
            <a:r>
              <a:rPr lang="en-US" altLang="zh-CN" sz="1200" dirty="0">
                <a:latin typeface="+mn-ea"/>
              </a:rPr>
              <a:t>62</a:t>
            </a:r>
            <a:r>
              <a:rPr lang="zh-CN" altLang="en-US" sz="1200" dirty="0">
                <a:latin typeface="+mn-ea"/>
              </a:rPr>
              <a:t>例药品不良反应报告涉及</a:t>
            </a:r>
            <a:r>
              <a:rPr lang="en-US" altLang="zh-CN" sz="1200" dirty="0">
                <a:latin typeface="+mn-ea"/>
              </a:rPr>
              <a:t>124</a:t>
            </a:r>
            <a:r>
              <a:rPr lang="zh-CN" altLang="en-US" sz="1200" dirty="0">
                <a:latin typeface="+mn-ea"/>
              </a:rPr>
              <a:t>例次不良事件，与已知的药品不良反应特点相符。未收集到的重要的潜在风险事件，也未发现新的安全性风险。</a:t>
            </a:r>
            <a:endParaRPr lang="zh-CN" altLang="en-US" sz="1200" dirty="0">
              <a:latin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264004" y="2003563"/>
            <a:ext cx="5256483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charset="-122"/>
              </a:rPr>
              <a:t>整体安全性良好</a:t>
            </a:r>
            <a:endParaRPr lang="en-US" altLang="zh-CN" sz="1600" b="1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200" dirty="0">
                <a:latin typeface="+mn-ea"/>
              </a:rPr>
              <a:t>真实世界研究中共纳入</a:t>
            </a:r>
            <a:r>
              <a:rPr lang="en-US" altLang="zh-CN" sz="1200" dirty="0">
                <a:latin typeface="+mn-ea"/>
              </a:rPr>
              <a:t>170</a:t>
            </a:r>
            <a:r>
              <a:rPr lang="zh-CN" altLang="en-US" sz="1200" dirty="0">
                <a:latin typeface="+mn-ea"/>
              </a:rPr>
              <a:t>余万例（其中肝脏相关疾病患者约占</a:t>
            </a:r>
            <a:r>
              <a:rPr lang="en-US" altLang="zh-CN" sz="1200" dirty="0">
                <a:latin typeface="+mn-ea"/>
              </a:rPr>
              <a:t>18%</a:t>
            </a:r>
            <a:r>
              <a:rPr lang="zh-CN" altLang="en-US" sz="1200" dirty="0">
                <a:latin typeface="+mn-ea"/>
              </a:rPr>
              <a:t>，如肿瘤、慢性肝炎、肝硬化等）使用替戈拉生或其他</a:t>
            </a:r>
            <a:r>
              <a:rPr lang="en-US" altLang="zh-CN" sz="1200" dirty="0">
                <a:latin typeface="+mn-ea"/>
              </a:rPr>
              <a:t>6</a:t>
            </a:r>
            <a:r>
              <a:rPr lang="zh-CN" altLang="en-US" sz="1200" dirty="0">
                <a:latin typeface="+mn-ea"/>
              </a:rPr>
              <a:t>种</a:t>
            </a:r>
            <a:r>
              <a:rPr lang="en-US" altLang="zh-CN" sz="1200" dirty="0">
                <a:latin typeface="+mn-ea"/>
              </a:rPr>
              <a:t>PPI</a:t>
            </a:r>
            <a:r>
              <a:rPr lang="zh-CN" altLang="en-US" sz="1200" dirty="0">
                <a:latin typeface="+mn-ea"/>
              </a:rPr>
              <a:t>的患者，结果显示，替戈拉生相比</a:t>
            </a:r>
            <a:r>
              <a:rPr lang="en-US" altLang="zh-CN" sz="12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6</a:t>
            </a:r>
            <a:r>
              <a:rPr lang="zh-CN" altLang="en-US" sz="12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种常用</a:t>
            </a:r>
            <a:r>
              <a:rPr lang="en-US" altLang="zh-CN" sz="12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PPI*</a:t>
            </a:r>
            <a:r>
              <a:rPr lang="zh-CN" altLang="en-US" sz="12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总体肝毒性风险降低</a:t>
            </a:r>
            <a:r>
              <a:rPr lang="en-US" altLang="zh-CN" sz="12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27%</a:t>
            </a:r>
            <a:r>
              <a:rPr lang="en-US" altLang="zh-CN" sz="1200" baseline="30000" dirty="0">
                <a:latin typeface="+mn-ea"/>
              </a:rPr>
              <a:t>2</a:t>
            </a:r>
            <a:endParaRPr lang="en-US" altLang="zh-CN" sz="1200" baseline="30000" dirty="0">
              <a:latin typeface="+mn-ea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200" dirty="0">
                <a:latin typeface="+mn-ea"/>
              </a:rPr>
              <a:t>凯普拉生常见心律失常、窦性心动过缓，偶见右束支阻滞、冠状动脉疾病</a:t>
            </a:r>
            <a:r>
              <a:rPr lang="en-US" altLang="zh-CN" sz="1200" baseline="30000" dirty="0">
                <a:latin typeface="+mn-ea"/>
              </a:rPr>
              <a:t>3</a:t>
            </a:r>
            <a:endParaRPr lang="en-US" altLang="zh-CN" sz="1200" baseline="30000" dirty="0">
              <a:latin typeface="+mn-ea"/>
            </a:endParaRPr>
          </a:p>
          <a:p>
            <a:pPr marL="0" lvl="1">
              <a:lnSpc>
                <a:spcPct val="150000"/>
              </a:lnSpc>
            </a:pP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</a:rPr>
              <a:t>药物相互作用更少</a:t>
            </a:r>
            <a:endParaRPr lang="en-US" altLang="zh-CN" sz="16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200" dirty="0">
                <a:latin typeface="+mn-ea"/>
              </a:rPr>
              <a:t>与</a:t>
            </a:r>
            <a:r>
              <a:rPr lang="en-US" altLang="zh-CN" sz="1200" dirty="0">
                <a:latin typeface="+mn-ea"/>
              </a:rPr>
              <a:t>PPI</a:t>
            </a:r>
            <a:r>
              <a:rPr lang="zh-CN" altLang="en-US" sz="1200" dirty="0">
                <a:latin typeface="+mn-ea"/>
              </a:rPr>
              <a:t>相比，较少经</a:t>
            </a:r>
            <a:r>
              <a:rPr lang="en-US" altLang="zh-CN" sz="1200" dirty="0">
                <a:latin typeface="+mn-ea"/>
              </a:rPr>
              <a:t>CYP2C19</a:t>
            </a:r>
            <a:r>
              <a:rPr lang="zh-CN" altLang="en-US" sz="1200" dirty="0">
                <a:latin typeface="+mn-ea"/>
              </a:rPr>
              <a:t>代谢，与氯吡格雷联用不增加心血管事件发生风险</a:t>
            </a:r>
            <a:r>
              <a:rPr lang="en-US" altLang="zh-CN" sz="1200" baseline="30000" dirty="0">
                <a:latin typeface="+mn-ea"/>
              </a:rPr>
              <a:t>4</a:t>
            </a:r>
            <a:endParaRPr lang="en-US" altLang="zh-CN" sz="1200" baseline="30000" dirty="0">
              <a:highlight>
                <a:srgbClr val="FFFF00"/>
              </a:highlight>
              <a:latin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1182350" y="1"/>
            <a:ext cx="1009650" cy="3047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/>
              <a:t>安全性</a:t>
            </a:r>
            <a:endParaRPr lang="zh-CN" altLang="en-US" sz="1600" b="1" dirty="0"/>
          </a:p>
        </p:txBody>
      </p:sp>
      <p:sp>
        <p:nvSpPr>
          <p:cNvPr id="16" name="文本框 15"/>
          <p:cNvSpPr txBox="1"/>
          <p:nvPr/>
        </p:nvSpPr>
        <p:spPr>
          <a:xfrm>
            <a:off x="6570344" y="6387884"/>
            <a:ext cx="51168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latin typeface="+mn-ea"/>
              </a:rPr>
              <a:t>（</a:t>
            </a:r>
            <a:r>
              <a:rPr lang="en-US" altLang="zh-CN" sz="1000" dirty="0">
                <a:latin typeface="+mn-ea"/>
              </a:rPr>
              <a:t>*6</a:t>
            </a:r>
            <a:r>
              <a:rPr lang="zh-CN" altLang="en-US" sz="1000" dirty="0">
                <a:latin typeface="+mn-ea"/>
              </a:rPr>
              <a:t>种</a:t>
            </a:r>
            <a:r>
              <a:rPr lang="en-US" altLang="zh-CN" sz="1000" dirty="0">
                <a:latin typeface="+mn-ea"/>
              </a:rPr>
              <a:t>PPI</a:t>
            </a:r>
            <a:r>
              <a:rPr lang="zh-CN" altLang="en-US" sz="1000" dirty="0">
                <a:latin typeface="+mn-ea"/>
              </a:rPr>
              <a:t>包括右兰索拉唑、艾司奥美拉唑、兰索拉唑、奥美拉唑、泮托拉唑、雷贝拉唑）</a:t>
            </a:r>
            <a:endParaRPr lang="zh-CN" altLang="en-US" sz="1000" dirty="0">
              <a:latin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9861" y="-69690"/>
            <a:ext cx="9849054" cy="1028700"/>
          </a:xfrm>
        </p:spPr>
        <p:txBody>
          <a:bodyPr>
            <a:normAutofit/>
          </a:bodyPr>
          <a:lstStyle/>
          <a:p>
            <a:pPr lvl="0"/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替戈拉生起效速度快，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天即可以实现首次症状全部缓解，溃疡愈合率高</a:t>
            </a:r>
            <a:endParaRPr lang="zh-CN" altLang="en-US" sz="2400" dirty="0"/>
          </a:p>
        </p:txBody>
      </p:sp>
      <p:sp>
        <p:nvSpPr>
          <p:cNvPr id="2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610599" y="6440949"/>
            <a:ext cx="2909888" cy="206381"/>
          </a:xfrm>
        </p:spPr>
        <p:txBody>
          <a:bodyPr/>
          <a:lstStyle/>
          <a:p>
            <a:r>
              <a:rPr lang="en-US" altLang="zh-CN" dirty="0">
                <a:solidFill>
                  <a:srgbClr val="3C3C36">
                    <a:tint val="75000"/>
                  </a:srgbClr>
                </a:solidFill>
              </a:rPr>
              <a:t>5</a:t>
            </a:r>
            <a:endParaRPr lang="zh-CN" altLang="en-US" dirty="0">
              <a:solidFill>
                <a:srgbClr val="3C3C36">
                  <a:tint val="75000"/>
                </a:srgbClr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64746" y="5696351"/>
            <a:ext cx="3593449" cy="10618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lang="en-US" altLang="zh-CN" sz="7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1.He J, et al. </a:t>
            </a:r>
            <a:r>
              <a:rPr lang="en-US" altLang="zh-CN" sz="7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Clin</a:t>
            </a:r>
            <a:r>
              <a:rPr lang="en-US" altLang="zh-CN" sz="7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Drug </a:t>
            </a:r>
            <a:r>
              <a:rPr lang="en-US" altLang="zh-CN" sz="7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Investig</a:t>
            </a:r>
            <a:r>
              <a:rPr lang="en-US" altLang="zh-CN" sz="7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. 2021;41(1):89-97. </a:t>
            </a:r>
            <a:endParaRPr lang="en-US" altLang="zh-CN" sz="7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defRPr/>
            </a:pPr>
            <a:r>
              <a:rPr lang="en-US" altLang="zh-CN" sz="7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2.Sunwoo J, et al. Aliment </a:t>
            </a:r>
            <a:r>
              <a:rPr lang="en-US" altLang="zh-CN" sz="7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Pharmacol</a:t>
            </a:r>
            <a:r>
              <a:rPr lang="en-US" altLang="zh-CN" sz="7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7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Ther</a:t>
            </a:r>
            <a:r>
              <a:rPr lang="en-US" altLang="zh-CN" sz="7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. 2020 Dec;52(11-12):1640-1647.</a:t>
            </a:r>
            <a:endParaRPr lang="en-US" altLang="zh-CN" sz="7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defRPr/>
            </a:pPr>
            <a:r>
              <a:rPr lang="en-US" altLang="zh-CN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3.</a:t>
            </a:r>
            <a:r>
              <a:rPr lang="zh-CN" alt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NC82160</a:t>
            </a:r>
            <a:r>
              <a:rPr lang="en-US" altLang="zh-CN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4 </a:t>
            </a:r>
            <a:r>
              <a:rPr lang="zh-CN" alt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替戈拉生中国</a:t>
            </a:r>
            <a:r>
              <a:rPr lang="en-US" altLang="zh-CN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III</a:t>
            </a:r>
            <a:r>
              <a:rPr lang="zh-CN" alt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期临床报告</a:t>
            </a:r>
            <a:endParaRPr lang="en-US" altLang="zh-CN" sz="7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华文细黑" panose="02010600040101010101" pitchFamily="2" charset="-122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zh-CN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4</a:t>
            </a:r>
            <a:r>
              <a:rPr lang="en-US" altLang="zh-CN" sz="7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. Clinical and Translational Gastroenterology 2023;14:e00602</a:t>
            </a:r>
            <a:endParaRPr lang="en-US" altLang="zh-CN" sz="7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defRPr/>
            </a:pPr>
            <a:r>
              <a:rPr lang="da-DK" altLang="zh-CN" sz="7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5.</a:t>
            </a:r>
            <a:r>
              <a:rPr lang="zh-CN" altLang="en-US" sz="700" dirty="0">
                <a:solidFill>
                  <a:srgbClr val="FFFFFF">
                    <a:lumMod val="5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替戈拉生片说明书</a:t>
            </a:r>
            <a:endParaRPr lang="en-US" altLang="zh-CN" sz="700" dirty="0">
              <a:solidFill>
                <a:srgbClr val="FFFFFF">
                  <a:lumMod val="5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pPr>
              <a:defRPr/>
            </a:pPr>
            <a:r>
              <a:rPr lang="en-US" altLang="zh-CN" sz="700" dirty="0">
                <a:solidFill>
                  <a:srgbClr val="FFFFFF">
                    <a:lumMod val="5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6.</a:t>
            </a:r>
            <a:r>
              <a:rPr lang="zh-CN" altLang="en-US" sz="700" dirty="0">
                <a:solidFill>
                  <a:srgbClr val="FFFFFF">
                    <a:lumMod val="5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盐酸凯普拉生片说明书</a:t>
            </a:r>
            <a:endParaRPr lang="en-US" altLang="zh-CN" sz="700" dirty="0">
              <a:solidFill>
                <a:srgbClr val="FFFFFF">
                  <a:lumMod val="5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r>
              <a:rPr lang="en-US" altLang="zh-CN" sz="700" dirty="0">
                <a:solidFill>
                  <a:srgbClr val="FFFFFF">
                    <a:lumMod val="5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7. Han S, et al. </a:t>
            </a:r>
            <a:r>
              <a:rPr lang="en-US" altLang="zh-CN" sz="700" dirty="0" err="1">
                <a:solidFill>
                  <a:srgbClr val="FFFFFF">
                    <a:lumMod val="5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Clin</a:t>
            </a:r>
            <a:r>
              <a:rPr lang="en-US" altLang="zh-CN" sz="700" dirty="0">
                <a:solidFill>
                  <a:srgbClr val="FFFFFF">
                    <a:lumMod val="5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 </a:t>
            </a:r>
            <a:r>
              <a:rPr lang="en-US" altLang="zh-CN" sz="700" dirty="0" err="1">
                <a:solidFill>
                  <a:srgbClr val="FFFFFF">
                    <a:lumMod val="5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Ther</a:t>
            </a:r>
            <a:r>
              <a:rPr lang="en-US" altLang="zh-CN" sz="700" dirty="0">
                <a:solidFill>
                  <a:srgbClr val="FFFFFF">
                    <a:lumMod val="5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. 2021 Aug;43(8):</a:t>
            </a:r>
            <a:r>
              <a:rPr lang="en-US" altLang="zh-CN" sz="700" dirty="0" smtClean="0">
                <a:solidFill>
                  <a:srgbClr val="FFFFFF">
                    <a:lumMod val="5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1371-1380</a:t>
            </a:r>
            <a:endParaRPr lang="en-US" altLang="zh-CN" sz="700" dirty="0" smtClean="0">
              <a:solidFill>
                <a:srgbClr val="FFFFFF">
                  <a:lumMod val="5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r>
              <a:rPr lang="en-US" altLang="zh-CN" sz="7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rPr>
              <a:t>8</a:t>
            </a:r>
            <a:r>
              <a:rPr lang="en-US" altLang="zh-CN" sz="7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rPr>
              <a:t>. PHASE I CLINICAL STUDY REPORT: 004-CL-003</a:t>
            </a:r>
            <a:endParaRPr lang="en-US" altLang="zh-CN" sz="7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  <a:p>
            <a:r>
              <a:rPr lang="en-US" altLang="zh-CN" sz="7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rPr>
              <a:t>9. Br J </a:t>
            </a:r>
            <a:r>
              <a:rPr lang="en-US" altLang="zh-CN" sz="7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rPr>
              <a:t>Clin</a:t>
            </a:r>
            <a:r>
              <a:rPr lang="en-US" altLang="zh-CN" sz="7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rPr>
              <a:t> </a:t>
            </a:r>
            <a:r>
              <a:rPr lang="en-US" altLang="zh-CN" sz="700" dirty="0" err="1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rPr>
              <a:t>Pharmacol</a:t>
            </a:r>
            <a:r>
              <a:rPr lang="en-US" altLang="zh-CN" sz="7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rPr>
              <a:t>. </a:t>
            </a:r>
            <a:r>
              <a:rPr lang="en-US" altLang="zh-CN" sz="7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rPr>
              <a:t>2022 Jul;88(7):</a:t>
            </a:r>
            <a:r>
              <a:rPr lang="en-US" altLang="zh-CN" sz="7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rPr>
              <a:t>3288-3296</a:t>
            </a:r>
            <a:endParaRPr lang="en-US" altLang="zh-CN" sz="7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182350" y="1"/>
            <a:ext cx="1009650" cy="3047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/>
              <a:t>有效性</a:t>
            </a:r>
            <a:endParaRPr lang="zh-CN" altLang="en-US" sz="1600" b="1" dirty="0"/>
          </a:p>
        </p:txBody>
      </p:sp>
      <p:sp>
        <p:nvSpPr>
          <p:cNvPr id="5" name="矩形 4"/>
          <p:cNvSpPr/>
          <p:nvPr/>
        </p:nvSpPr>
        <p:spPr>
          <a:xfrm>
            <a:off x="158750" y="2105660"/>
            <a:ext cx="566737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起效快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，服药后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分钟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血药浓度达峰</a:t>
            </a:r>
            <a:r>
              <a:rPr lang="en-US" altLang="zh-CN" sz="1600" baseline="30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 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30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分钟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胃内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pH&gt;4</a:t>
            </a:r>
            <a:r>
              <a:rPr lang="en-US" altLang="zh-CN" sz="1600" baseline="30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首次服药后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天即可以实现首次症状全部缓解</a:t>
            </a:r>
            <a:r>
              <a:rPr lang="en-US" altLang="zh-CN" sz="1600" baseline="30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*</a:t>
            </a:r>
            <a:endParaRPr lang="zh-CN" altLang="en-US" sz="1600" baseline="30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8750" y="2864485"/>
            <a:ext cx="577786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黏膜愈合率高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周累积十二指肠溃疡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愈合率高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达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96.9%</a:t>
            </a:r>
            <a:r>
              <a:rPr lang="en-US" altLang="zh-CN" sz="1600" baseline="30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；凯普拉生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周累积十二指肠溃疡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愈合率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94.4%</a:t>
            </a:r>
            <a:r>
              <a:rPr lang="en-US" altLang="zh-CN" sz="1600" baseline="30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endParaRPr lang="en-US" altLang="zh-CN" sz="1600" baseline="30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58750" y="3701415"/>
            <a:ext cx="547179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zh-CN" altLang="en-US" sz="1600" b="1" kern="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依从性更好</a:t>
            </a:r>
            <a:r>
              <a:rPr lang="zh-CN" altLang="en-US" sz="1600" kern="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，口服一次一片，空腹或餐后服用</a:t>
            </a:r>
            <a:r>
              <a:rPr lang="en-US" altLang="zh-CN" sz="1600" kern="100" baseline="30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 sz="1600" kern="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，相比凯普拉生</a:t>
            </a:r>
            <a:r>
              <a:rPr lang="en-US" altLang="zh-CN" sz="1600" kern="100" baseline="30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</a:t>
            </a:r>
            <a:r>
              <a:rPr lang="zh-CN" altLang="en-US" sz="1600" kern="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（一次两片，最好早餐前服用）服用更便利</a:t>
            </a:r>
            <a:endParaRPr lang="zh-CN" altLang="en-US" sz="1600" b="1" kern="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21615" y="4643755"/>
            <a:ext cx="571500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不受进食影响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，空腹和进食条件下，抑酸效果没有显著差异</a:t>
            </a:r>
            <a:r>
              <a:rPr lang="en-US" altLang="zh-CN" sz="1600" baseline="30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，而凯普拉生药代动力学受高脂饮食的影响</a:t>
            </a:r>
            <a:r>
              <a:rPr lang="en-US" altLang="zh-CN" sz="1600" baseline="30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</a:t>
            </a:r>
            <a:endParaRPr lang="en-US" altLang="zh-CN" sz="1600" baseline="30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829646" y="6512963"/>
            <a:ext cx="255270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latin typeface="+mn-ea"/>
              </a:rPr>
              <a:t>（</a:t>
            </a:r>
            <a:r>
              <a:rPr lang="en-US" altLang="zh-CN" sz="1000" dirty="0">
                <a:latin typeface="+mn-ea"/>
              </a:rPr>
              <a:t>*</a:t>
            </a:r>
            <a:r>
              <a:rPr lang="zh-CN" altLang="en-US" sz="1000" dirty="0">
                <a:latin typeface="+mn-ea"/>
              </a:rPr>
              <a:t>缓解定义为连续</a:t>
            </a:r>
            <a:r>
              <a:rPr lang="en-US" altLang="zh-CN" sz="1000" dirty="0">
                <a:latin typeface="+mn-ea"/>
              </a:rPr>
              <a:t>7</a:t>
            </a:r>
            <a:r>
              <a:rPr lang="zh-CN" altLang="en-US" sz="1000" dirty="0">
                <a:latin typeface="+mn-ea"/>
              </a:rPr>
              <a:t>天无症状）</a:t>
            </a:r>
            <a:endParaRPr lang="zh-CN" altLang="en-US" sz="1000" dirty="0">
              <a:latin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6180455" y="2105660"/>
            <a:ext cx="5666740" cy="346837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marL="285750" indent="-285750" fontAlgn="auto">
              <a:lnSpc>
                <a:spcPct val="100000"/>
              </a:lnSpc>
              <a:buFont typeface="Wingdings" panose="05000000000000000000" charset="0"/>
              <a:buChar char="ü"/>
            </a:pP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首剂全效：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治疗第一天胃内pH值≥4的时间占比可达76</a:t>
            </a:r>
            <a:r>
              <a:rPr lang="en-US" altLang="zh-CN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%</a:t>
            </a:r>
            <a:r>
              <a:rPr lang="en-US" altLang="zh-CN" sz="1600" baseline="30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endParaRPr lang="zh-CN" altLang="en-US" sz="1600" b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593090" y="1215390"/>
            <a:ext cx="4533900" cy="69278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替戈拉生与凯普拉生相比疗效优势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6294755" y="1215390"/>
            <a:ext cx="5642610" cy="69278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替戈拉生对比PPI，创新作用机制，可弥补PPI临床治疗的不足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180455" y="2896235"/>
            <a:ext cx="564261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fontAlgn="auto">
              <a:lnSpc>
                <a:spcPct val="100000"/>
              </a:lnSpc>
              <a:buFont typeface="Wingdings" panose="05000000000000000000" charset="0"/>
              <a:buChar char="ü"/>
            </a:pPr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黏膜愈合率高：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周累积十二指肠溃疡愈合率高达96.9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%</a:t>
            </a:r>
            <a:r>
              <a:rPr lang="en-US" altLang="zh-CN" sz="1600" baseline="30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非劣于PPI；</a:t>
            </a:r>
            <a:endParaRPr lang="zh-CN" alt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ü"/>
            </a:pPr>
            <a:endParaRPr lang="zh-CN" altLang="en-US" sz="1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180455" y="3701415"/>
            <a:ext cx="573341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fontAlgn="auto">
              <a:lnSpc>
                <a:spcPct val="100000"/>
              </a:lnSpc>
              <a:buFont typeface="Wingdings" panose="05000000000000000000" charset="0"/>
              <a:buChar char="ü"/>
            </a:pP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疗效不受进食影响，依从性</a:t>
            </a:r>
            <a:r>
              <a:rPr lang="zh-CN" altLang="en-US" sz="16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更好</a:t>
            </a:r>
            <a:r>
              <a:rPr lang="en-US" altLang="zh-CN" sz="1600" b="1" baseline="30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7</a:t>
            </a:r>
            <a:r>
              <a:rPr lang="zh-CN" altLang="en-US" sz="16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以钾离子竞争性方式抑制H+/K+-ATP酶活性，无需酸激活，同时抑制静息和活化状态的</a:t>
            </a:r>
            <a:r>
              <a:rPr lang="zh-CN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H+/K+-ATP酶，抑酸疗效不受进食影响；</a:t>
            </a:r>
            <a:endParaRPr lang="zh-CN" sz="1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ü"/>
            </a:pPr>
            <a:endParaRPr lang="zh-CN" altLang="en-US"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294755" y="4643755"/>
            <a:ext cx="555307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fontAlgn="auto">
              <a:lnSpc>
                <a:spcPct val="100000"/>
              </a:lnSpc>
              <a:buFont typeface="Wingdings" panose="05000000000000000000" charset="0"/>
              <a:buChar char="ü"/>
            </a:pPr>
            <a:r>
              <a:rPr lang="zh-CN" sz="16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个体差异小：</a:t>
            </a:r>
            <a:r>
              <a:rPr lang="zh-CN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本品不受</a:t>
            </a:r>
            <a:r>
              <a:rPr lang="en-US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CYP2C19 </a:t>
            </a:r>
            <a:r>
              <a:rPr lang="zh-CN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基因多态性影响，个体差异</a:t>
            </a:r>
            <a:r>
              <a:rPr lang="zh-CN" sz="16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小</a:t>
            </a:r>
            <a:r>
              <a:rPr lang="en-US" altLang="zh-CN" sz="1600" baseline="30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9</a:t>
            </a:r>
            <a:endParaRPr lang="zh-CN" sz="1600" baseline="30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250" y="-5166"/>
            <a:ext cx="9416854" cy="1028700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P-CAB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获得国内外指南共识一致推荐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23875" y="1164590"/>
          <a:ext cx="10658475" cy="4909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1120"/>
                <a:gridCol w="5142230"/>
                <a:gridCol w="2905125"/>
              </a:tblGrid>
              <a:tr h="70358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指南</a:t>
                      </a:r>
                      <a:r>
                        <a:rPr lang="en-US" altLang="zh-CN" sz="1600" dirty="0"/>
                        <a:t>/</a:t>
                      </a:r>
                      <a:r>
                        <a:rPr lang="zh-CN" altLang="en-US" sz="1600" dirty="0"/>
                        <a:t>共识名称</a:t>
                      </a:r>
                      <a:endParaRPr lang="zh-CN" alt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相关内容</a:t>
                      </a:r>
                      <a:endParaRPr lang="zh-CN" altLang="en-US" sz="16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推荐级别</a:t>
                      </a:r>
                      <a:endParaRPr lang="zh-CN" alt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935480">
                <a:tc>
                  <a:txBody>
                    <a:bodyPr/>
                    <a:lstStyle/>
                    <a:p>
                      <a:r>
                        <a:rPr lang="zh-CN" altLang="en-US" sz="1200" b="1" kern="1200" dirty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消化性溃疡诊断与治疗共识意见</a:t>
                      </a:r>
                      <a:r>
                        <a:rPr lang="en-US" altLang="zh-CN" sz="1200" b="1" kern="1200" dirty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(2022</a:t>
                      </a:r>
                      <a:r>
                        <a:rPr lang="zh-CN" altLang="en-US" sz="1200" b="1" kern="1200" dirty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年，上海</a:t>
                      </a:r>
                      <a:r>
                        <a:rPr lang="en-US" altLang="zh-CN" sz="1200" b="1" kern="1200" dirty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)</a:t>
                      </a:r>
                      <a:r>
                        <a:rPr lang="en-US" altLang="zh-CN" sz="1200" b="1" kern="1200" baseline="30000" dirty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2</a:t>
                      </a:r>
                      <a:endParaRPr lang="zh-CN" altLang="en-US" sz="1200" b="1" kern="1200" baseline="30000" dirty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7EA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200" b="0" dirty="0">
                          <a:latin typeface="+mj-ea"/>
                          <a:ea typeface="+mj-ea"/>
                        </a:rPr>
                        <a:t>陈述</a:t>
                      </a:r>
                      <a:r>
                        <a:rPr lang="en-US" altLang="zh-CN" sz="1200" b="0" dirty="0">
                          <a:latin typeface="+mj-ea"/>
                          <a:ea typeface="+mj-ea"/>
                        </a:rPr>
                        <a:t>4.1</a:t>
                      </a:r>
                      <a:r>
                        <a:rPr lang="zh-CN" altLang="en-US" sz="1200" b="0" dirty="0">
                          <a:latin typeface="+mj-ea"/>
                          <a:ea typeface="+mj-ea"/>
                        </a:rPr>
                        <a:t>：质子泵抑制剂</a:t>
                      </a:r>
                      <a:r>
                        <a:rPr lang="en-US" altLang="zh-CN" sz="1200" b="0" dirty="0">
                          <a:latin typeface="+mj-ea"/>
                          <a:ea typeface="+mj-ea"/>
                        </a:rPr>
                        <a:t>(</a:t>
                      </a:r>
                      <a:r>
                        <a:rPr lang="en-US" altLang="zh-CN" sz="1200" b="0" dirty="0" err="1">
                          <a:latin typeface="+mj-ea"/>
                          <a:ea typeface="+mj-ea"/>
                        </a:rPr>
                        <a:t>PPI</a:t>
                      </a:r>
                      <a:r>
                        <a:rPr lang="en-US" altLang="zh-CN" sz="1200" b="0" dirty="0">
                          <a:latin typeface="+mj-ea"/>
                          <a:ea typeface="+mj-ea"/>
                        </a:rPr>
                        <a:t>)</a:t>
                      </a:r>
                      <a:r>
                        <a:rPr lang="zh-CN" altLang="en-US" sz="1200" b="0" dirty="0">
                          <a:latin typeface="+mj-ea"/>
                          <a:ea typeface="+mj-ea"/>
                        </a:rPr>
                        <a:t>和</a:t>
                      </a:r>
                      <a:r>
                        <a:rPr lang="zh-CN" altLang="en-US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ea"/>
                          <a:ea typeface="+mj-ea"/>
                        </a:rPr>
                        <a:t>钾离子竞争性酸抑制剂</a:t>
                      </a:r>
                      <a:r>
                        <a:rPr lang="en-US" altLang="zh-CN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ea"/>
                          <a:ea typeface="+mj-ea"/>
                        </a:rPr>
                        <a:t>(P-CAB)</a:t>
                      </a:r>
                      <a:r>
                        <a:rPr lang="zh-CN" altLang="en-US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ea"/>
                          <a:ea typeface="+mj-ea"/>
                        </a:rPr>
                        <a:t>均可有效抑制胃酸分泌，促进溃疡愈合</a:t>
                      </a:r>
                      <a:r>
                        <a:rPr lang="zh-CN" altLang="en-US" sz="1200" b="0" dirty="0">
                          <a:latin typeface="+mj-ea"/>
                          <a:ea typeface="+mj-ea"/>
                        </a:rPr>
                        <a:t>。 </a:t>
                      </a:r>
                      <a:endParaRPr lang="zh-CN" altLang="en-US" sz="1200" b="0" dirty="0">
                        <a:latin typeface="+mj-ea"/>
                        <a:ea typeface="+mj-ea"/>
                      </a:endParaRPr>
                    </a:p>
                    <a:p>
                      <a:pPr marL="0" algn="l" defTabSz="914400" rtl="0" eaLnBrk="1" latinLnBrk="0" hangingPunct="1"/>
                      <a:endParaRPr lang="en-US" altLang="zh-CN" sz="1200" b="0" dirty="0">
                        <a:latin typeface="+mj-ea"/>
                        <a:ea typeface="+mj-ea"/>
                      </a:endParaRPr>
                    </a:p>
                    <a:p>
                      <a:pPr marL="0" algn="l" defTabSz="914400" rtl="0" eaLnBrk="1" latinLnBrk="0" hangingPunct="1"/>
                      <a:r>
                        <a:rPr lang="zh-CN" altLang="en-US" sz="1200" b="0" dirty="0">
                          <a:latin typeface="+mj-ea"/>
                          <a:ea typeface="+mj-ea"/>
                        </a:rPr>
                        <a:t>陈述</a:t>
                      </a:r>
                      <a:r>
                        <a:rPr lang="en-US" altLang="zh-CN" sz="1200" b="0" dirty="0">
                          <a:latin typeface="+mj-ea"/>
                          <a:ea typeface="+mj-ea"/>
                        </a:rPr>
                        <a:t>9.2</a:t>
                      </a:r>
                      <a:r>
                        <a:rPr lang="zh-CN" altLang="en-US" sz="1200" b="0" dirty="0">
                          <a:latin typeface="+mj-ea"/>
                          <a:ea typeface="+mj-ea"/>
                        </a:rPr>
                        <a:t>：对于使用</a:t>
                      </a:r>
                      <a:r>
                        <a:rPr lang="en-US" altLang="zh-CN" sz="1200" b="0" dirty="0">
                          <a:latin typeface="+mj-ea"/>
                          <a:ea typeface="+mj-ea"/>
                        </a:rPr>
                        <a:t>NSAID</a:t>
                      </a:r>
                      <a:r>
                        <a:rPr lang="zh-CN" altLang="en-US" sz="1200" b="0" dirty="0">
                          <a:latin typeface="+mj-ea"/>
                          <a:ea typeface="+mj-ea"/>
                        </a:rPr>
                        <a:t>的</a:t>
                      </a:r>
                      <a:r>
                        <a:rPr lang="en-US" altLang="zh-CN" sz="1200" b="0" dirty="0">
                          <a:latin typeface="+mj-ea"/>
                          <a:ea typeface="+mj-ea"/>
                        </a:rPr>
                        <a:t>PU</a:t>
                      </a:r>
                      <a:r>
                        <a:rPr lang="zh-CN" altLang="en-US" sz="1200" b="0" dirty="0">
                          <a:latin typeface="+mj-ea"/>
                          <a:ea typeface="+mj-ea"/>
                        </a:rPr>
                        <a:t>中度风险患者，应换用选择性</a:t>
                      </a:r>
                      <a:r>
                        <a:rPr lang="en-US" altLang="zh-CN" sz="1200" b="0" dirty="0">
                          <a:latin typeface="+mj-ea"/>
                          <a:ea typeface="+mj-ea"/>
                        </a:rPr>
                        <a:t>COX-2</a:t>
                      </a:r>
                      <a:r>
                        <a:rPr lang="zh-CN" altLang="en-US" sz="1200" b="0" dirty="0">
                          <a:latin typeface="+mj-ea"/>
                          <a:ea typeface="+mj-ea"/>
                        </a:rPr>
                        <a:t>抑制剂或联合使用</a:t>
                      </a:r>
                      <a:r>
                        <a:rPr lang="en-US" altLang="zh-CN" sz="1200" b="0" dirty="0">
                          <a:latin typeface="+mj-ea"/>
                          <a:ea typeface="+mj-ea"/>
                        </a:rPr>
                        <a:t>PPI</a:t>
                      </a:r>
                      <a:r>
                        <a:rPr lang="zh-CN" altLang="en-US" sz="1200" b="0" dirty="0">
                          <a:latin typeface="+mj-ea"/>
                          <a:ea typeface="+mj-ea"/>
                        </a:rPr>
                        <a:t>或</a:t>
                      </a:r>
                      <a:r>
                        <a:rPr lang="en-US" altLang="zh-CN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ea"/>
                          <a:ea typeface="+mj-ea"/>
                        </a:rPr>
                        <a:t>P-CAB</a:t>
                      </a:r>
                      <a:r>
                        <a:rPr lang="zh-CN" altLang="en-US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ea"/>
                          <a:ea typeface="+mj-ea"/>
                        </a:rPr>
                        <a:t>等抑酸剂</a:t>
                      </a:r>
                      <a:r>
                        <a:rPr lang="zh-CN" altLang="en-US" sz="1200" b="0" dirty="0">
                          <a:latin typeface="+mj-ea"/>
                          <a:ea typeface="+mj-ea"/>
                        </a:rPr>
                        <a:t>；对于</a:t>
                      </a:r>
                      <a:r>
                        <a:rPr lang="en-US" altLang="zh-CN" sz="1200" b="0" dirty="0">
                          <a:latin typeface="+mj-ea"/>
                          <a:ea typeface="+mj-ea"/>
                        </a:rPr>
                        <a:t>PU</a:t>
                      </a:r>
                      <a:r>
                        <a:rPr lang="zh-CN" altLang="en-US" sz="1200" b="0" dirty="0">
                          <a:latin typeface="+mj-ea"/>
                          <a:ea typeface="+mj-ea"/>
                        </a:rPr>
                        <a:t>高风险患者，应换用选择性</a:t>
                      </a:r>
                      <a:r>
                        <a:rPr lang="en-US" altLang="zh-CN" sz="1200" b="0" dirty="0">
                          <a:latin typeface="+mj-ea"/>
                          <a:ea typeface="+mj-ea"/>
                        </a:rPr>
                        <a:t>COX-2</a:t>
                      </a:r>
                      <a:r>
                        <a:rPr lang="zh-CN" altLang="en-US" sz="1200" b="0" dirty="0">
                          <a:latin typeface="+mj-ea"/>
                          <a:ea typeface="+mj-ea"/>
                        </a:rPr>
                        <a:t>抑制剂并联合</a:t>
                      </a:r>
                      <a:r>
                        <a:rPr lang="en-US" altLang="zh-CN" sz="1200" b="0" dirty="0">
                          <a:latin typeface="+mj-ea"/>
                          <a:ea typeface="+mj-ea"/>
                        </a:rPr>
                        <a:t>PPI</a:t>
                      </a:r>
                      <a:r>
                        <a:rPr lang="zh-CN" altLang="en-US" sz="1200" b="0" dirty="0">
                          <a:latin typeface="+mj-ea"/>
                          <a:ea typeface="+mj-ea"/>
                        </a:rPr>
                        <a:t>或</a:t>
                      </a:r>
                      <a:r>
                        <a:rPr lang="en-US" altLang="zh-CN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ea"/>
                          <a:ea typeface="+mj-ea"/>
                        </a:rPr>
                        <a:t>P-CAB</a:t>
                      </a:r>
                      <a:r>
                        <a:rPr lang="zh-CN" altLang="en-US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ea"/>
                          <a:ea typeface="+mj-ea"/>
                        </a:rPr>
                        <a:t>等抑酸剂，以预防</a:t>
                      </a:r>
                      <a:r>
                        <a:rPr lang="en-US" altLang="zh-CN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ea"/>
                          <a:ea typeface="+mj-ea"/>
                        </a:rPr>
                        <a:t>PU</a:t>
                      </a:r>
                      <a:r>
                        <a:rPr lang="zh-CN" altLang="en-US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ea"/>
                          <a:ea typeface="+mj-ea"/>
                        </a:rPr>
                        <a:t>复发</a:t>
                      </a:r>
                      <a:r>
                        <a:rPr lang="zh-CN" altLang="en-US" sz="1200" b="0" dirty="0">
                          <a:latin typeface="+mj-ea"/>
                          <a:ea typeface="+mj-ea"/>
                        </a:rPr>
                        <a:t>。</a:t>
                      </a:r>
                      <a:endParaRPr lang="zh-CN" altLang="en-US" sz="1200" b="0" dirty="0">
                        <a:latin typeface="+mj-ea"/>
                        <a:ea typeface="+mj-ea"/>
                      </a:endParaRPr>
                    </a:p>
                    <a:p>
                      <a:pPr marL="0" algn="l" defTabSz="914400" rtl="0" eaLnBrk="1" latinLnBrk="0" hangingPunct="1"/>
                      <a:endParaRPr lang="en-US" altLang="zh-CN" sz="1200" b="0" dirty="0">
                        <a:latin typeface="+mj-ea"/>
                        <a:ea typeface="+mj-ea"/>
                      </a:endParaRPr>
                    </a:p>
                    <a:p>
                      <a:pPr marL="0" algn="l" defTabSz="914400" rtl="0" eaLnBrk="1" latinLnBrk="0" hangingPunct="1"/>
                      <a:r>
                        <a:rPr lang="zh-CN" altLang="en-US" sz="1200" b="0" dirty="0">
                          <a:latin typeface="+mj-ea"/>
                          <a:ea typeface="+mj-ea"/>
                        </a:rPr>
                        <a:t>陈述</a:t>
                      </a:r>
                      <a:r>
                        <a:rPr lang="en-US" altLang="zh-CN" sz="1200" b="0" dirty="0">
                          <a:latin typeface="+mj-ea"/>
                          <a:ea typeface="+mj-ea"/>
                        </a:rPr>
                        <a:t>9.3</a:t>
                      </a:r>
                      <a:r>
                        <a:rPr lang="zh-CN" altLang="en-US" sz="1200" b="0" dirty="0">
                          <a:latin typeface="+mj-ea"/>
                          <a:ea typeface="+mj-ea"/>
                        </a:rPr>
                        <a:t>：应用</a:t>
                      </a:r>
                      <a:r>
                        <a:rPr lang="en-US" altLang="zh-CN" sz="1200" b="0" dirty="0">
                          <a:latin typeface="+mj-ea"/>
                          <a:ea typeface="+mj-ea"/>
                        </a:rPr>
                        <a:t>PPI</a:t>
                      </a:r>
                      <a:r>
                        <a:rPr lang="zh-CN" altLang="en-US" sz="1200" b="0" dirty="0">
                          <a:latin typeface="+mj-ea"/>
                          <a:ea typeface="+mj-ea"/>
                        </a:rPr>
                        <a:t>或</a:t>
                      </a:r>
                      <a:r>
                        <a:rPr lang="en-US" altLang="zh-CN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ea"/>
                          <a:ea typeface="+mj-ea"/>
                        </a:rPr>
                        <a:t>P-CAB</a:t>
                      </a:r>
                      <a:r>
                        <a:rPr lang="zh-CN" altLang="en-US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ea"/>
                          <a:ea typeface="+mj-ea"/>
                        </a:rPr>
                        <a:t>等抑酸剂可降低阿司匹林相关</a:t>
                      </a:r>
                      <a:r>
                        <a:rPr lang="en-US" altLang="zh-CN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ea"/>
                          <a:ea typeface="+mj-ea"/>
                        </a:rPr>
                        <a:t>PU</a:t>
                      </a:r>
                      <a:r>
                        <a:rPr lang="zh-CN" altLang="en-US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ea"/>
                          <a:ea typeface="+mj-ea"/>
                        </a:rPr>
                        <a:t>和出血风险</a:t>
                      </a:r>
                      <a:r>
                        <a:rPr lang="zh-CN" altLang="en-US" sz="1200" b="0" dirty="0">
                          <a:latin typeface="+mj-ea"/>
                          <a:ea typeface="+mj-ea"/>
                        </a:rPr>
                        <a:t>。</a:t>
                      </a:r>
                      <a:endParaRPr lang="zh-CN" altLang="en-US" sz="1200" b="0" dirty="0">
                        <a:latin typeface="+mj-ea"/>
                        <a:ea typeface="+mj-ea"/>
                      </a:endParaRPr>
                    </a:p>
                    <a:p>
                      <a:pPr marL="0" algn="l" defTabSz="914400" rtl="0" eaLnBrk="1" latinLnBrk="0" hangingPunct="1"/>
                      <a:endParaRPr lang="zh-CN" altLang="en-US" sz="12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rgbClr val="E7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证据质量：</a:t>
                      </a:r>
                      <a:r>
                        <a:rPr lang="en-US" altLang="zh-CN" sz="1100" b="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A</a:t>
                      </a:r>
                      <a:r>
                        <a:rPr lang="zh-CN" altLang="en-US" sz="1100" b="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；推荐强度：</a:t>
                      </a:r>
                      <a:r>
                        <a:rPr lang="zh-CN" altLang="en-US" sz="11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ea"/>
                          <a:ea typeface="+mn-ea"/>
                          <a:cs typeface="+mn-cs"/>
                        </a:rPr>
                        <a:t>强推荐</a:t>
                      </a:r>
                      <a:r>
                        <a:rPr lang="zh-CN" altLang="en-US" sz="1100" b="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；</a:t>
                      </a:r>
                      <a:endParaRPr lang="en-US" altLang="zh-CN" sz="1100" b="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共识水平：</a:t>
                      </a:r>
                      <a:r>
                        <a:rPr lang="en-US" altLang="zh-CN" sz="1100" b="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91.31%</a:t>
                      </a:r>
                      <a:endParaRPr lang="en-US" altLang="zh-CN" sz="1100" b="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100" b="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altLang="zh-CN" sz="1100" b="0" kern="1200" dirty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证据质量：</a:t>
                      </a:r>
                      <a:r>
                        <a:rPr lang="en-US" altLang="zh-CN" sz="1100" b="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A</a:t>
                      </a:r>
                      <a:r>
                        <a:rPr lang="zh-CN" altLang="en-US" sz="1100" b="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；推荐强度：</a:t>
                      </a:r>
                      <a:r>
                        <a:rPr lang="zh-CN" altLang="en-US" sz="11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ea"/>
                          <a:ea typeface="+mn-ea"/>
                          <a:cs typeface="+mn-cs"/>
                        </a:rPr>
                        <a:t>强推荐</a:t>
                      </a:r>
                      <a:r>
                        <a:rPr lang="zh-CN" altLang="en-US" sz="1100" b="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；</a:t>
                      </a:r>
                      <a:endParaRPr lang="en-US" altLang="zh-CN" sz="1100" b="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共识水平：</a:t>
                      </a:r>
                      <a:r>
                        <a:rPr lang="en-US" altLang="zh-CN" sz="1100" b="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91.30%</a:t>
                      </a:r>
                      <a:endParaRPr lang="en-US" altLang="zh-CN" sz="1100" b="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100" b="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100" b="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altLang="zh-CN" sz="1100" b="0" kern="1200" dirty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pPr algn="ctr"/>
                      <a:r>
                        <a:rPr lang="zh-CN" altLang="en-US" sz="1100" b="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证据质量：</a:t>
                      </a:r>
                      <a:r>
                        <a:rPr lang="en-US" altLang="zh-CN" sz="1100" b="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A</a:t>
                      </a:r>
                      <a:r>
                        <a:rPr lang="zh-CN" altLang="en-US" sz="1100" b="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；推荐强度：</a:t>
                      </a:r>
                      <a:r>
                        <a:rPr lang="zh-CN" altLang="en-US" sz="11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ea"/>
                          <a:ea typeface="+mn-ea"/>
                          <a:cs typeface="+mn-cs"/>
                        </a:rPr>
                        <a:t>强推荐</a:t>
                      </a:r>
                      <a:r>
                        <a:rPr lang="zh-CN" altLang="en-US" sz="1100" b="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；</a:t>
                      </a:r>
                      <a:endParaRPr lang="en-US" altLang="zh-CN" sz="1100" b="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zh-CN" altLang="en-US" sz="1100" b="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共识水平：</a:t>
                      </a:r>
                      <a:r>
                        <a:rPr lang="en-US" altLang="zh-CN" sz="1100" b="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91.30%</a:t>
                      </a:r>
                      <a:endParaRPr lang="zh-CN" altLang="en-US" sz="1100" b="0" kern="1200" dirty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7EAF2"/>
                    </a:solidFill>
                  </a:tcPr>
                </a:tc>
              </a:tr>
              <a:tr h="756920">
                <a:tc>
                  <a:txBody>
                    <a:bodyPr/>
                    <a:lstStyle/>
                    <a:p>
                      <a:r>
                        <a:rPr lang="zh-CN" altLang="en-US" sz="1200" b="1" kern="1200" dirty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日本胃肠病学会</a:t>
                      </a:r>
                      <a:r>
                        <a:rPr lang="en-US" altLang="zh-CN" sz="1200" b="1" kern="1200" dirty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《</a:t>
                      </a:r>
                      <a:r>
                        <a:rPr lang="zh-CN" altLang="en-US" sz="1200" b="1" kern="1200" dirty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消化性溃疡病的循证临床实践指南</a:t>
                      </a:r>
                      <a:r>
                        <a:rPr lang="en-US" altLang="zh-CN" sz="1200" b="1" kern="1200" dirty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2020》</a:t>
                      </a:r>
                      <a:r>
                        <a:rPr lang="en-US" altLang="zh-CN" sz="1200" b="1" kern="1200" baseline="30000" dirty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2</a:t>
                      </a:r>
                      <a:endParaRPr lang="zh-CN" altLang="en-US" sz="1200" b="1" kern="1200" baseline="30000" dirty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200" b="0" kern="1200" dirty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临床问题</a:t>
                      </a:r>
                      <a:r>
                        <a:rPr lang="en-US" altLang="zh-CN" sz="1200" b="0" kern="1200" dirty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10</a:t>
                      </a:r>
                      <a:r>
                        <a:rPr lang="zh-CN" altLang="en-US" sz="1200" b="0" kern="1200" dirty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：推荐</a:t>
                      </a:r>
                      <a:r>
                        <a:rPr lang="en-US" altLang="zh-CN" sz="1200" b="0" kern="1200" dirty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PPIs</a:t>
                      </a:r>
                      <a:r>
                        <a:rPr lang="zh-CN" altLang="en-US" sz="1200" b="0" kern="1200" dirty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或</a:t>
                      </a:r>
                      <a:r>
                        <a:rPr lang="en-US" altLang="zh-CN" sz="12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ea"/>
                          <a:ea typeface="+mj-ea"/>
                          <a:cs typeface="+mn-cs"/>
                        </a:rPr>
                        <a:t>P-CAB</a:t>
                      </a:r>
                      <a:r>
                        <a:rPr lang="zh-CN" altLang="en-US" sz="1200" b="0" kern="1200" dirty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用于</a:t>
                      </a:r>
                      <a:r>
                        <a:rPr lang="zh-CN" altLang="en-US" sz="12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ea"/>
                          <a:ea typeface="+mj-ea"/>
                          <a:cs typeface="+mn-cs"/>
                        </a:rPr>
                        <a:t>十二指肠溃疡的初始非根除治疗</a:t>
                      </a:r>
                      <a:r>
                        <a:rPr lang="zh-CN" altLang="en-US" sz="1200" b="0" kern="1200" dirty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的</a:t>
                      </a:r>
                      <a:r>
                        <a:rPr lang="zh-CN" altLang="en-US" sz="12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ea"/>
                          <a:ea typeface="+mj-ea"/>
                          <a:cs typeface="+mn-cs"/>
                        </a:rPr>
                        <a:t>一线药物治疗</a:t>
                      </a:r>
                      <a:endParaRPr lang="zh-CN" altLang="en-US" sz="12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1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ea"/>
                          <a:ea typeface="+mn-ea"/>
                          <a:cs typeface="+mn-cs"/>
                        </a:rPr>
                        <a:t>推荐等级</a:t>
                      </a:r>
                      <a:r>
                        <a:rPr lang="en-US" altLang="zh-CN" sz="11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ea"/>
                          <a:ea typeface="+mn-ea"/>
                          <a:cs typeface="+mn-cs"/>
                        </a:rPr>
                        <a:t>:</a:t>
                      </a:r>
                      <a:r>
                        <a:rPr lang="en-US" altLang="zh-CN" sz="1100" b="1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ea"/>
                          <a:ea typeface="+mn-ea"/>
                          <a:cs typeface="+mn-cs"/>
                        </a:rPr>
                        <a:t> </a:t>
                      </a:r>
                      <a:r>
                        <a:rPr lang="zh-CN" altLang="en-US" sz="11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ea"/>
                          <a:ea typeface="+mn-ea"/>
                          <a:cs typeface="+mn-cs"/>
                        </a:rPr>
                        <a:t>强</a:t>
                      </a:r>
                      <a:r>
                        <a:rPr lang="zh-CN" altLang="en-US" sz="1100" b="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；专家意见</a:t>
                      </a:r>
                      <a:r>
                        <a:rPr lang="en-US" altLang="zh-CN" sz="1100" b="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:</a:t>
                      </a:r>
                      <a:r>
                        <a:rPr lang="en-US" altLang="zh-CN" sz="1100" b="0" kern="1200" baseline="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100" b="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100%</a:t>
                      </a:r>
                      <a:r>
                        <a:rPr lang="zh-CN" altLang="en-US" sz="1100" b="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同意；</a:t>
                      </a:r>
                      <a:endParaRPr lang="en-US" altLang="zh-CN" sz="1100" b="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zh-CN" altLang="en-US" sz="1100" b="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证据级别</a:t>
                      </a:r>
                      <a:r>
                        <a:rPr lang="en-US" altLang="zh-CN" sz="1100" b="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:</a:t>
                      </a:r>
                      <a:r>
                        <a:rPr lang="en-US" altLang="zh-CN" sz="1100" b="0" kern="1200" baseline="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100" b="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A</a:t>
                      </a:r>
                      <a:endParaRPr lang="zh-CN" altLang="en-US" sz="1100" b="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151384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b="1" dirty="0">
                          <a:latin typeface="+mj-ea"/>
                          <a:ea typeface="+mj-ea"/>
                        </a:rPr>
                        <a:t>消化性溃疡基层诊疗指南</a:t>
                      </a:r>
                      <a:r>
                        <a:rPr lang="en-US" altLang="zh-CN" sz="1200" b="1" dirty="0">
                          <a:latin typeface="+mj-ea"/>
                          <a:ea typeface="+mj-ea"/>
                        </a:rPr>
                        <a:t>(2023</a:t>
                      </a:r>
                      <a:r>
                        <a:rPr lang="zh-CN" altLang="en-US" sz="1200" b="1" dirty="0"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zh-CN" sz="1200" b="1" dirty="0">
                          <a:latin typeface="+mj-ea"/>
                          <a:ea typeface="+mj-ea"/>
                        </a:rPr>
                        <a:t>)</a:t>
                      </a:r>
                      <a:r>
                        <a:rPr lang="en-US" altLang="zh-CN" sz="1200" b="1" baseline="30000" dirty="0">
                          <a:latin typeface="+mj-ea"/>
                          <a:ea typeface="+mj-ea"/>
                        </a:rPr>
                        <a:t>3</a:t>
                      </a:r>
                      <a:endParaRPr lang="zh-CN" altLang="en-US" sz="1200" b="1" baseline="300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钾离子竞争性酸阻滞剂（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P-CAB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）是新型抑酸剂，具有起效更快、抑酸更持久、服用不受进餐影响等特点。目前有伏诺拉生、替戈拉生、凯普拉生三款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P-CAB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，伏诺拉生、</a:t>
                      </a:r>
                      <a:r>
                        <a:rPr lang="zh-CN" altLang="en-US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ea"/>
                          <a:ea typeface="+mj-ea"/>
                        </a:rPr>
                        <a:t>替戈拉生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已在我国上市，是治疗消化性溃疡的新一代药物，服用方法为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片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/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次、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次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/d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，十二指肠溃疡治疗疗程最多 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6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周，胃溃疡治疗限制在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8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周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-</a:t>
                      </a:r>
                      <a:endParaRPr lang="zh-CN" alt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" name="矩形 10"/>
          <p:cNvSpPr/>
          <p:nvPr/>
        </p:nvSpPr>
        <p:spPr>
          <a:xfrm>
            <a:off x="11182350" y="1"/>
            <a:ext cx="1009650" cy="3047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有效性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39564" y="6215531"/>
            <a:ext cx="337330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1. </a:t>
            </a:r>
            <a:r>
              <a:rPr lang="zh-CN" alt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消化性溃疡诊断与治疗共识意见 （</a:t>
            </a:r>
            <a:r>
              <a:rPr lang="en-US" altLang="zh-CN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2022</a:t>
            </a:r>
            <a:r>
              <a:rPr lang="zh-CN" alt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年，上海）</a:t>
            </a:r>
            <a:endParaRPr lang="en-US" altLang="zh-CN" sz="7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华文细黑" panose="02010600040101010101" pitchFamily="2" charset="-122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zh-CN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2. J </a:t>
            </a:r>
            <a:r>
              <a:rPr lang="en-US" altLang="zh-CN" sz="7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Gastroenterol</a:t>
            </a:r>
            <a:r>
              <a:rPr lang="en-US" altLang="zh-CN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. 2021 Apr;56(4):303-322</a:t>
            </a:r>
            <a:endParaRPr lang="en-US" altLang="zh-CN" sz="7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华文细黑" panose="02010600040101010101" pitchFamily="2" charset="-122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zh-CN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3. </a:t>
            </a:r>
            <a:r>
              <a:rPr lang="zh-CN" alt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中华医学会消化病分会</a:t>
            </a:r>
            <a:r>
              <a:rPr lang="en-US" altLang="zh-CN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zh-CN" alt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消化性溃疡基层诊疗指南（</a:t>
            </a:r>
            <a:r>
              <a:rPr lang="en-US" altLang="zh-CN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2023</a:t>
            </a:r>
            <a:r>
              <a:rPr lang="zh-CN" alt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年）</a:t>
            </a:r>
            <a:endParaRPr lang="en-US" altLang="zh-CN" sz="7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18903" y="-127413"/>
            <a:ext cx="9416854" cy="1028700"/>
          </a:xfrm>
        </p:spPr>
        <p:txBody>
          <a:bodyPr>
            <a:normAutofit/>
          </a:bodyPr>
          <a:lstStyle/>
          <a:p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替戈拉生创新带来疗效和安全性的获益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object 4"/>
          <p:cNvSpPr txBox="1"/>
          <p:nvPr/>
        </p:nvSpPr>
        <p:spPr>
          <a:xfrm>
            <a:off x="390670" y="6252818"/>
            <a:ext cx="3791712" cy="462948"/>
          </a:xfrm>
          <a:prstGeom prst="rect">
            <a:avLst/>
          </a:prstGeom>
        </p:spPr>
        <p:txBody>
          <a:bodyPr vert="horz" wrap="square" lIns="0" tIns="92711" rIns="0" bIns="0" rtlCol="0">
            <a:spAutoFit/>
          </a:bodyPr>
          <a:lstStyle/>
          <a:p>
            <a:pPr>
              <a:defRPr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1.Scarpignato C, et al. Ann N Y </a:t>
            </a:r>
            <a:r>
              <a:rPr lang="en-US" altLang="zh-CN" sz="8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Acad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Sci. 2020 Dec;1482(1):193-212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>
              <a:defRPr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Marcus EA,  et al. Aliment </a:t>
            </a:r>
            <a:r>
              <a:rPr lang="en-US" altLang="zh-CN" sz="8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Pharmacol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8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Ther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 2020Sep;52(6):1074-1075.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defRPr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凯普拉生说明书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" name="五边形 25"/>
          <p:cNvSpPr/>
          <p:nvPr/>
        </p:nvSpPr>
        <p:spPr>
          <a:xfrm rot="5400000">
            <a:off x="1648355" y="-128643"/>
            <a:ext cx="1083114" cy="3720045"/>
          </a:xfrm>
          <a:prstGeom prst="homePlate">
            <a:avLst>
              <a:gd name="adj" fmla="val 29845"/>
            </a:avLst>
          </a:prstGeom>
          <a:solidFill>
            <a:schemeClr val="accent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3" name="Freeform 4"/>
          <p:cNvSpPr/>
          <p:nvPr/>
        </p:nvSpPr>
        <p:spPr bwMode="auto">
          <a:xfrm>
            <a:off x="345128" y="2201302"/>
            <a:ext cx="3709075" cy="4030529"/>
          </a:xfrm>
          <a:custGeom>
            <a:avLst/>
            <a:gdLst>
              <a:gd name="T0" fmla="*/ 2551 w 2551"/>
              <a:gd name="T1" fmla="*/ 2008 h 2008"/>
              <a:gd name="T2" fmla="*/ 2551 w 2551"/>
              <a:gd name="T3" fmla="*/ 0 h 2008"/>
              <a:gd name="T4" fmla="*/ 1274 w 2551"/>
              <a:gd name="T5" fmla="*/ 97 h 2008"/>
              <a:gd name="T6" fmla="*/ 0 w 2551"/>
              <a:gd name="T7" fmla="*/ 0 h 2008"/>
              <a:gd name="T8" fmla="*/ 0 w 2551"/>
              <a:gd name="T9" fmla="*/ 2008 h 2008"/>
              <a:gd name="T10" fmla="*/ 2551 w 2551"/>
              <a:gd name="T11" fmla="*/ 2008 h 2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51" h="2008">
                <a:moveTo>
                  <a:pt x="2551" y="2008"/>
                </a:moveTo>
                <a:lnTo>
                  <a:pt x="2551" y="0"/>
                </a:lnTo>
                <a:lnTo>
                  <a:pt x="1274" y="97"/>
                </a:lnTo>
                <a:lnTo>
                  <a:pt x="0" y="0"/>
                </a:lnTo>
                <a:lnTo>
                  <a:pt x="0" y="2008"/>
                </a:lnTo>
                <a:lnTo>
                  <a:pt x="2551" y="2008"/>
                </a:lnTo>
              </a:path>
            </a:pathLst>
          </a:custGeom>
          <a:noFill/>
          <a:ln w="6350" cmpd="sng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" name="五边形 39"/>
          <p:cNvSpPr/>
          <p:nvPr/>
        </p:nvSpPr>
        <p:spPr>
          <a:xfrm rot="5400000">
            <a:off x="5550318" y="-128644"/>
            <a:ext cx="1083114" cy="3720045"/>
          </a:xfrm>
          <a:prstGeom prst="homePlate">
            <a:avLst>
              <a:gd name="adj" fmla="val 29845"/>
            </a:avLst>
          </a:prstGeom>
          <a:solidFill>
            <a:schemeClr val="accent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1" name="Freeform 4"/>
          <p:cNvSpPr/>
          <p:nvPr/>
        </p:nvSpPr>
        <p:spPr bwMode="auto">
          <a:xfrm>
            <a:off x="4247091" y="2201301"/>
            <a:ext cx="3709075" cy="4030529"/>
          </a:xfrm>
          <a:custGeom>
            <a:avLst/>
            <a:gdLst>
              <a:gd name="T0" fmla="*/ 2551 w 2551"/>
              <a:gd name="T1" fmla="*/ 2008 h 2008"/>
              <a:gd name="T2" fmla="*/ 2551 w 2551"/>
              <a:gd name="T3" fmla="*/ 0 h 2008"/>
              <a:gd name="T4" fmla="*/ 1274 w 2551"/>
              <a:gd name="T5" fmla="*/ 97 h 2008"/>
              <a:gd name="T6" fmla="*/ 0 w 2551"/>
              <a:gd name="T7" fmla="*/ 0 h 2008"/>
              <a:gd name="T8" fmla="*/ 0 w 2551"/>
              <a:gd name="T9" fmla="*/ 2008 h 2008"/>
              <a:gd name="T10" fmla="*/ 2551 w 2551"/>
              <a:gd name="T11" fmla="*/ 2008 h 2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51" h="2008">
                <a:moveTo>
                  <a:pt x="2551" y="2008"/>
                </a:moveTo>
                <a:lnTo>
                  <a:pt x="2551" y="0"/>
                </a:lnTo>
                <a:lnTo>
                  <a:pt x="1274" y="97"/>
                </a:lnTo>
                <a:lnTo>
                  <a:pt x="0" y="0"/>
                </a:lnTo>
                <a:lnTo>
                  <a:pt x="0" y="2008"/>
                </a:lnTo>
                <a:lnTo>
                  <a:pt x="2551" y="2008"/>
                </a:lnTo>
              </a:path>
            </a:pathLst>
          </a:custGeom>
          <a:noFill/>
          <a:ln w="6350" cmpd="sng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" name="五边形 41"/>
          <p:cNvSpPr/>
          <p:nvPr/>
        </p:nvSpPr>
        <p:spPr>
          <a:xfrm rot="5400000">
            <a:off x="9448015" y="-128641"/>
            <a:ext cx="1083115" cy="3720045"/>
          </a:xfrm>
          <a:prstGeom prst="homePlate">
            <a:avLst>
              <a:gd name="adj" fmla="val 29845"/>
            </a:avLst>
          </a:prstGeom>
          <a:solidFill>
            <a:schemeClr val="accent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4" name="Freeform 4"/>
          <p:cNvSpPr/>
          <p:nvPr/>
        </p:nvSpPr>
        <p:spPr bwMode="auto">
          <a:xfrm>
            <a:off x="8167693" y="2201300"/>
            <a:ext cx="3709075" cy="4030529"/>
          </a:xfrm>
          <a:custGeom>
            <a:avLst/>
            <a:gdLst>
              <a:gd name="T0" fmla="*/ 2551 w 2551"/>
              <a:gd name="T1" fmla="*/ 2008 h 2008"/>
              <a:gd name="T2" fmla="*/ 2551 w 2551"/>
              <a:gd name="T3" fmla="*/ 0 h 2008"/>
              <a:gd name="T4" fmla="*/ 1274 w 2551"/>
              <a:gd name="T5" fmla="*/ 97 h 2008"/>
              <a:gd name="T6" fmla="*/ 0 w 2551"/>
              <a:gd name="T7" fmla="*/ 0 h 2008"/>
              <a:gd name="T8" fmla="*/ 0 w 2551"/>
              <a:gd name="T9" fmla="*/ 2008 h 2008"/>
              <a:gd name="T10" fmla="*/ 2551 w 2551"/>
              <a:gd name="T11" fmla="*/ 2008 h 2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51" h="2008">
                <a:moveTo>
                  <a:pt x="2551" y="2008"/>
                </a:moveTo>
                <a:lnTo>
                  <a:pt x="2551" y="0"/>
                </a:lnTo>
                <a:lnTo>
                  <a:pt x="1274" y="97"/>
                </a:lnTo>
                <a:lnTo>
                  <a:pt x="0" y="0"/>
                </a:lnTo>
                <a:lnTo>
                  <a:pt x="0" y="2008"/>
                </a:lnTo>
                <a:lnTo>
                  <a:pt x="2551" y="2008"/>
                </a:lnTo>
              </a:path>
            </a:pathLst>
          </a:custGeom>
          <a:noFill/>
          <a:ln w="6350" cmpd="sng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5" name="文本框 44"/>
          <p:cNvSpPr txBox="1"/>
          <p:nvPr/>
        </p:nvSpPr>
        <p:spPr>
          <a:xfrm>
            <a:off x="410181" y="1233064"/>
            <a:ext cx="3593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机制创新：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首剂可达到最大抑酸作用</a:t>
            </a:r>
            <a:r>
              <a:rPr lang="en-US" altLang="zh-CN" sz="1600" b="1" baseline="30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en-US" altLang="zh-CN" sz="1600" b="1" baseline="30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360578" y="2490639"/>
            <a:ext cx="3269025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以钾离子竞争性方式可逆性抑制</a:t>
            </a: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H+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K+-ATP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酶活性</a:t>
            </a:r>
            <a:endParaRPr lang="en-US" altLang="zh-CN" sz="1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无需酸激活，可同时抑制静息、激活态的</a:t>
            </a: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H+-K+- ATP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酶</a:t>
            </a:r>
            <a:endParaRPr lang="en-US" altLang="zh-CN" sz="1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PPI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需</a:t>
            </a: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3-5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天才能达到最大抑酸效果</a:t>
            </a:r>
            <a:endParaRPr lang="en-US" altLang="zh-CN" sz="1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618818" y="4312644"/>
            <a:ext cx="3479750" cy="1721938"/>
            <a:chOff x="608779" y="3480886"/>
            <a:chExt cx="3776581" cy="1826200"/>
          </a:xfrm>
        </p:grpSpPr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08779" y="3480886"/>
              <a:ext cx="3282696" cy="1826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6234" y="4136129"/>
              <a:ext cx="2550349" cy="389226"/>
            </a:xfrm>
            <a:prstGeom prst="rect">
              <a:avLst/>
            </a:prstGeom>
          </p:spPr>
        </p:pic>
        <p:grpSp>
          <p:nvGrpSpPr>
            <p:cNvPr id="50" name="组合 49"/>
            <p:cNvGrpSpPr/>
            <p:nvPr/>
          </p:nvGrpSpPr>
          <p:grpSpPr>
            <a:xfrm>
              <a:off x="3325536" y="4899831"/>
              <a:ext cx="1059824" cy="351886"/>
              <a:chOff x="3322206" y="4883150"/>
              <a:chExt cx="1059824" cy="351886"/>
            </a:xfrm>
          </p:grpSpPr>
          <p:cxnSp>
            <p:nvCxnSpPr>
              <p:cNvPr id="51" name="直接连接符 50"/>
              <p:cNvCxnSpPr/>
              <p:nvPr/>
            </p:nvCxnSpPr>
            <p:spPr>
              <a:xfrm>
                <a:off x="3322206" y="4979504"/>
                <a:ext cx="197091" cy="0"/>
              </a:xfrm>
              <a:prstGeom prst="line">
                <a:avLst/>
              </a:prstGeom>
              <a:ln>
                <a:solidFill>
                  <a:srgbClr val="C4D6E5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3322206" y="5140738"/>
                <a:ext cx="197091" cy="0"/>
              </a:xfrm>
              <a:prstGeom prst="line">
                <a:avLst/>
              </a:prstGeom>
              <a:ln>
                <a:solidFill>
                  <a:srgbClr val="DD9297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3" name="文本框 52"/>
              <p:cNvSpPr txBox="1"/>
              <p:nvPr/>
            </p:nvSpPr>
            <p:spPr>
              <a:xfrm>
                <a:off x="3483252" y="4883150"/>
                <a:ext cx="897774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700" dirty="0"/>
                  <a:t>P-CAB</a:t>
                </a:r>
                <a:endParaRPr lang="zh-CN" altLang="en-US" sz="700" dirty="0"/>
              </a:p>
            </p:txBody>
          </p:sp>
          <p:sp>
            <p:nvSpPr>
              <p:cNvPr id="54" name="文本框 53"/>
              <p:cNvSpPr txBox="1"/>
              <p:nvPr/>
            </p:nvSpPr>
            <p:spPr>
              <a:xfrm>
                <a:off x="3484256" y="5034981"/>
                <a:ext cx="897774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700" dirty="0"/>
                  <a:t>PPI</a:t>
                </a:r>
                <a:endParaRPr lang="zh-CN" altLang="en-US" sz="700" dirty="0"/>
              </a:p>
            </p:txBody>
          </p:sp>
        </p:grpSp>
      </p:grpSp>
      <p:sp>
        <p:nvSpPr>
          <p:cNvPr id="55" name="文本框 54"/>
          <p:cNvSpPr txBox="1"/>
          <p:nvPr/>
        </p:nvSpPr>
        <p:spPr>
          <a:xfrm>
            <a:off x="4182382" y="1202915"/>
            <a:ext cx="3985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有效性创新：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30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分钟起效缓解症状</a:t>
            </a:r>
            <a:endParaRPr lang="en-US" altLang="zh-CN" sz="1600" b="1" baseline="30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4344154" y="2561422"/>
            <a:ext cx="3533588" cy="1423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分钟血药浓度达峰</a:t>
            </a:r>
            <a:r>
              <a:rPr lang="en-US" altLang="zh-CN" sz="1400" b="1" baseline="30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，比凯普拉生（</a:t>
            </a: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1.25-2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小时）</a:t>
            </a:r>
            <a:r>
              <a:rPr lang="en-US" altLang="zh-CN" sz="1400" b="1" baseline="30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</a:t>
            </a: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PPIs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1-5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小时）更快</a:t>
            </a:r>
            <a:r>
              <a:rPr lang="en-US" altLang="zh-CN" sz="1400" b="1" baseline="30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endParaRPr lang="en-US" altLang="zh-CN" sz="1400" b="1" baseline="30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lvl="0" indent="-28575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分钟快速提升胃内</a:t>
            </a: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pH&gt;4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1400" b="1" baseline="30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endParaRPr lang="en-US" altLang="zh-CN" sz="1400" b="1" baseline="30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8186054" y="1202915"/>
            <a:ext cx="3679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安全性创新：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更少的药物相互作用</a:t>
            </a:r>
            <a:r>
              <a:rPr lang="en-US" altLang="zh-CN" sz="1600" b="1" baseline="30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en-US" altLang="zh-CN" sz="1600" b="1" baseline="30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8228809" y="2490639"/>
            <a:ext cx="351381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替戈拉生以苯并咪唑基团为主要结构</a:t>
            </a:r>
            <a:endParaRPr lang="en-US" altLang="zh-CN" sz="1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主要经 </a:t>
            </a: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CYP3A4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代谢，与经</a:t>
            </a: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CYP2C19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代谢的药物（如氯吡格雷）相互作用少</a:t>
            </a:r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0" name="图片 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0497" y="4046218"/>
            <a:ext cx="2170272" cy="1891019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11182350" y="1"/>
            <a:ext cx="1009650" cy="3047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/>
              <a:t>创新性</a:t>
            </a:r>
            <a:endParaRPr lang="zh-CN" altLang="en-US" sz="1600" b="1" dirty="0"/>
          </a:p>
        </p:txBody>
      </p:sp>
      <p:pic>
        <p:nvPicPr>
          <p:cNvPr id="2" name="图片 1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359" y="4216564"/>
            <a:ext cx="2695210" cy="1720800"/>
          </a:xfrm>
          <a:prstGeom prst="rect">
            <a:avLst/>
          </a:prstGeom>
        </p:spPr>
      </p:pic>
      <p:sp>
        <p:nvSpPr>
          <p:cNvPr id="27" name="object 4"/>
          <p:cNvSpPr txBox="1"/>
          <p:nvPr/>
        </p:nvSpPr>
        <p:spPr>
          <a:xfrm>
            <a:off x="4279181" y="6243458"/>
            <a:ext cx="3791712" cy="462948"/>
          </a:xfrm>
          <a:prstGeom prst="rect">
            <a:avLst/>
          </a:prstGeom>
        </p:spPr>
        <p:txBody>
          <a:bodyPr vert="horz" wrap="square" lIns="0" tIns="92711" rIns="0" bIns="0" rtlCol="0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Jai Moo Shin et al. J </a:t>
            </a:r>
            <a:r>
              <a:rPr lang="en-US" altLang="zh-CN" sz="8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Neurogastroenterol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8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Motil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2013;19:25-35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defRPr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5. DDW </a:t>
            </a:r>
            <a:r>
              <a:rPr lang="en-US" altLang="zh-CN" sz="8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ePoster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Library. Lee J. 05/21/2024; 416390; Tu1360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defRPr/>
            </a:pP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13974" y="-83517"/>
            <a:ext cx="9416854" cy="1028700"/>
          </a:xfrm>
        </p:spPr>
        <p:txBody>
          <a:bodyPr>
            <a:noAutofit/>
          </a:bodyPr>
          <a:lstStyle/>
          <a:p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替戈拉生是国家“重大新药创制”科技重大专项支持的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类新药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标题 3"/>
          <p:cNvSpPr txBox="1"/>
          <p:nvPr/>
        </p:nvSpPr>
        <p:spPr>
          <a:xfrm>
            <a:off x="249382" y="0"/>
            <a:ext cx="10129612" cy="1028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dirty="0"/>
          </a:p>
        </p:txBody>
      </p:sp>
      <p:sp>
        <p:nvSpPr>
          <p:cNvPr id="10" name="同侧圆角矩形 4"/>
          <p:cNvSpPr txBox="1"/>
          <p:nvPr/>
        </p:nvSpPr>
        <p:spPr>
          <a:xfrm>
            <a:off x="593725" y="1159287"/>
            <a:ext cx="9628772" cy="105418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6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国家</a:t>
            </a:r>
            <a:r>
              <a:rPr lang="en-US" altLang="zh-CN" sz="16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I</a:t>
            </a:r>
            <a:r>
              <a:rPr lang="zh-CN" altLang="en-US" sz="16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类化学创新药</a:t>
            </a:r>
            <a:endParaRPr lang="en-US" altLang="zh-CN" sz="1600" b="1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  <a:p>
            <a:pPr marL="2857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1600" dirty="0">
                <a:latin typeface="+mn-ea"/>
              </a:rPr>
              <a:t>2020</a:t>
            </a:r>
            <a:r>
              <a:rPr lang="zh-CN" altLang="en-US" sz="1600" dirty="0">
                <a:latin typeface="+mn-ea"/>
              </a:rPr>
              <a:t>年国家</a:t>
            </a:r>
            <a:r>
              <a:rPr lang="zh-CN" altLang="en-US" sz="16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“重大新药创制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”</a:t>
            </a:r>
            <a:r>
              <a:rPr lang="zh-CN" altLang="en-US" sz="1600" dirty="0">
                <a:latin typeface="+mn-ea"/>
              </a:rPr>
              <a:t>科技重大专项支持</a:t>
            </a:r>
            <a:r>
              <a:rPr lang="zh-CN" altLang="en-US" sz="1400" dirty="0">
                <a:latin typeface="+mn-ea"/>
              </a:rPr>
              <a:t>（</a:t>
            </a:r>
            <a:r>
              <a:rPr lang="en-US" altLang="zh-CN" sz="1400" dirty="0">
                <a:latin typeface="+mn-ea"/>
              </a:rPr>
              <a:t>2020ZX09101013</a:t>
            </a:r>
            <a:r>
              <a:rPr lang="zh-CN" altLang="en-US" sz="1400" dirty="0">
                <a:latin typeface="+mn-ea"/>
              </a:rPr>
              <a:t>）</a:t>
            </a:r>
            <a:endParaRPr lang="zh-CN" altLang="en-US" sz="1400" dirty="0">
              <a:latin typeface="+mn-ea"/>
            </a:endParaRPr>
          </a:p>
        </p:txBody>
      </p:sp>
      <p:sp>
        <p:nvSpPr>
          <p:cNvPr id="11" name="同侧圆角矩形 4"/>
          <p:cNvSpPr txBox="1"/>
          <p:nvPr/>
        </p:nvSpPr>
        <p:spPr>
          <a:xfrm>
            <a:off x="75795" y="2455712"/>
            <a:ext cx="7410855" cy="105418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>
            <a:defPPr>
              <a:defRPr lang="zh-CN"/>
            </a:defPPr>
            <a:lvl1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  <a:defRPr b="1">
                <a:latin typeface="+mn-ea"/>
              </a:defRPr>
            </a:lvl1pPr>
            <a:lvl2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 b="1">
                <a:latin typeface="+mn-ea"/>
              </a:defRPr>
            </a:lvl2pPr>
          </a:lstStyle>
          <a:p>
            <a:pPr marL="0" indent="0">
              <a:buNone/>
            </a:pPr>
            <a:r>
              <a:rPr lang="zh-CN" altLang="en-US" sz="1600" dirty="0"/>
              <a:t>        拥有自主知识产权</a:t>
            </a:r>
            <a:endParaRPr lang="en-US" altLang="zh-CN" sz="16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zh-CN" altLang="en-US" sz="1600" b="0" dirty="0"/>
              <a:t>制定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</a:rPr>
              <a:t>项国家标准</a:t>
            </a:r>
            <a:r>
              <a:rPr lang="zh-CN" altLang="en-US" sz="1400" b="0" dirty="0"/>
              <a:t>（</a:t>
            </a:r>
            <a:r>
              <a:rPr lang="en-US" altLang="zh-CN" sz="1400" b="0" dirty="0"/>
              <a:t>YBH03052022</a:t>
            </a:r>
            <a:r>
              <a:rPr lang="zh-CN" altLang="en-US" sz="1400" b="0" dirty="0"/>
              <a:t>）</a:t>
            </a:r>
            <a:r>
              <a:rPr lang="zh-CN" altLang="en-US" sz="1600" b="0" dirty="0"/>
              <a:t>和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</a:rPr>
              <a:t>项原料药标准</a:t>
            </a:r>
            <a:endParaRPr lang="en-US" altLang="zh-CN" sz="1600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</a:rPr>
              <a:t>项发明专利</a:t>
            </a:r>
            <a:endParaRPr lang="zh-CN" altLang="en-US" sz="1400" b="0" dirty="0"/>
          </a:p>
        </p:txBody>
      </p:sp>
      <p:sp>
        <p:nvSpPr>
          <p:cNvPr id="12" name="同侧圆角矩形 4"/>
          <p:cNvSpPr txBox="1"/>
          <p:nvPr/>
        </p:nvSpPr>
        <p:spPr>
          <a:xfrm>
            <a:off x="590145" y="3938103"/>
            <a:ext cx="7140323" cy="105418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>
            <a:defPPr>
              <a:defRPr lang="zh-CN"/>
            </a:defPPr>
            <a:lvl1pPr lvl="0" indent="0">
              <a:lnSpc>
                <a:spcPct val="150000"/>
              </a:lnSpc>
              <a:buFont typeface="Wingdings" panose="05000000000000000000" pitchFamily="2" charset="2"/>
              <a:buNone/>
              <a:defRPr sz="1600" b="0">
                <a:latin typeface="+mn-ea"/>
              </a:defRPr>
            </a:lvl1pPr>
            <a:lvl2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 sz="1600" b="0">
                <a:latin typeface="+mn-ea"/>
              </a:defRPr>
            </a:lvl2pPr>
          </a:lstStyle>
          <a:p>
            <a:r>
              <a:rPr lang="zh-CN" altLang="en-US" b="1" dirty="0"/>
              <a:t>国产原料药和生产</a:t>
            </a:r>
            <a:endParaRPr lang="en-US" altLang="zh-CN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dirty="0"/>
              <a:t>依托</a:t>
            </a:r>
            <a:r>
              <a:rPr lang="en-US" altLang="zh-CN" dirty="0" err="1"/>
              <a:t>QbD</a:t>
            </a:r>
            <a:r>
              <a:rPr lang="zh-CN" altLang="en-US" dirty="0"/>
              <a:t>（质量源于设计）理念和技术，在中国实现原料药、生产等全程本土化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11182350" y="1"/>
            <a:ext cx="1009650" cy="3047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/>
              <a:t>创新性</a:t>
            </a:r>
            <a:endParaRPr lang="zh-CN" altLang="en-US" sz="1600" b="1" dirty="0"/>
          </a:p>
        </p:txBody>
      </p:sp>
      <p:sp>
        <p:nvSpPr>
          <p:cNvPr id="13" name="副标题 1"/>
          <p:cNvSpPr txBox="1"/>
          <p:nvPr/>
        </p:nvSpPr>
        <p:spPr>
          <a:xfrm>
            <a:off x="7671251" y="1815890"/>
            <a:ext cx="3849236" cy="3667432"/>
          </a:xfrm>
          <a:prstGeom prst="roundRect">
            <a:avLst>
              <a:gd name="adj" fmla="val 0"/>
            </a:avLst>
          </a:prstGeom>
          <a:blipFill dpi="0" rotWithShape="1">
            <a:blip r:embed="rId1" cstate="print">
              <a:alphaModFix amt="5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vert="horz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</a:rPr>
              <a:t>中国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首个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</a:rPr>
              <a:t>自研自产的钾离子竞争性酸阻滞剂</a:t>
            </a:r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</a:rPr>
              <a:t>(P-CAB)</a:t>
            </a:r>
            <a:endParaRPr lang="zh-CN" altLang="en-US" sz="16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buNone/>
            </a:pP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</a:rPr>
              <a:t>山东省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首个 </a:t>
            </a:r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</a:rPr>
              <a:t>I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</a:rPr>
              <a:t>类化学创新药</a:t>
            </a:r>
            <a:endParaRPr lang="en-US" altLang="zh-CN" sz="16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buNone/>
            </a:pP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</a:rPr>
              <a:t>山东省技术发明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一等奖</a:t>
            </a:r>
            <a:endParaRPr lang="en-US" altLang="zh-CN" sz="24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buNone/>
            </a:pP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</a:rPr>
              <a:t>临沂革命老区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首个 </a:t>
            </a:r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</a:rPr>
              <a:t>I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</a:rPr>
              <a:t>类创新药</a:t>
            </a:r>
            <a:endParaRPr lang="zh-CN" altLang="en-US" sz="1600" b="1" dirty="0"/>
          </a:p>
        </p:txBody>
      </p:sp>
      <p:sp>
        <p:nvSpPr>
          <p:cNvPr id="15" name="同侧圆角矩形 4"/>
          <p:cNvSpPr txBox="1"/>
          <p:nvPr/>
        </p:nvSpPr>
        <p:spPr>
          <a:xfrm>
            <a:off x="590144" y="5198082"/>
            <a:ext cx="7140323" cy="105418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>
            <a:defPPr>
              <a:defRPr lang="zh-CN"/>
            </a:defPPr>
            <a:lvl1pPr lvl="0" indent="0">
              <a:lnSpc>
                <a:spcPct val="150000"/>
              </a:lnSpc>
              <a:buFont typeface="Wingdings" panose="05000000000000000000" pitchFamily="2" charset="2"/>
              <a:buNone/>
              <a:defRPr sz="1600" b="0">
                <a:latin typeface="+mn-ea"/>
              </a:defRPr>
            </a:lvl1pPr>
            <a:lvl2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 sz="1600" b="0">
                <a:latin typeface="+mn-ea"/>
              </a:defRPr>
            </a:lvl2pPr>
          </a:lstStyle>
          <a:p>
            <a:r>
              <a:rPr lang="zh-CN" altLang="en-US" b="1" dirty="0"/>
              <a:t>药品注册分类</a:t>
            </a:r>
            <a:endParaRPr lang="en-US" altLang="zh-CN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dirty="0"/>
              <a:t>反流性食管炎：原化学药品</a:t>
            </a:r>
            <a:r>
              <a:rPr lang="en-US" altLang="zh-CN" dirty="0"/>
              <a:t>1</a:t>
            </a:r>
            <a:r>
              <a:rPr lang="zh-CN" altLang="en-US" dirty="0"/>
              <a:t>类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dirty="0"/>
              <a:t>十二指肠溃疡：</a:t>
            </a:r>
            <a:r>
              <a:rPr lang="en-US" altLang="zh-CN" dirty="0"/>
              <a:t>2.4</a:t>
            </a:r>
            <a:r>
              <a:rPr lang="zh-CN" altLang="en-US" dirty="0"/>
              <a:t>类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THINKCELLSHAPEDONOTDELETE" val="thinkcellActiveDocDoNotDelete"/>
</p:tagLst>
</file>

<file path=ppt/tags/tag2.xml><?xml version="1.0" encoding="utf-8"?>
<p:tagLst xmlns:p="http://schemas.openxmlformats.org/presentationml/2006/main">
  <p:tag name="THINKCELLSHAPEDONOTDELETE" val="thinkcellActiveDocDoNotDelete"/>
</p:tagLst>
</file>

<file path=ppt/tags/tag3.xml><?xml version="1.0" encoding="utf-8"?>
<p:tagLst xmlns:p="http://schemas.openxmlformats.org/presentationml/2006/main">
  <p:tag name="THINKCELLSHAPEDONOTDELETE" val="tJjr0KQRucIwkucTfZqamGw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TABLE_ENDDRAG_ORIGIN_RECT" val="839*381"/>
  <p:tag name="TABLE_ENDDRAG_RECT" val="41*96*839*381"/>
</p:tagLst>
</file>

<file path=ppt/tags/tag7.xml><?xml version="1.0" encoding="utf-8"?>
<p:tagLst xmlns:p="http://schemas.openxmlformats.org/presentationml/2006/main">
  <p:tag name="THINKCELLPRESENTATIONDONOTDELETE" val="&lt;?xml version=&quot;1.0&quot; encoding=&quot;UTF-16&quot; standalone=&quot;yes&quot;?&gt;&lt;root reqver=&quot;27037&quot;&gt;&lt;version val=&quot;32622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3&quot;&gt;&lt;elem m_fUsage=&quot;1.00000000000000000000E+00&quot;&gt;&lt;m_msothmcolidx val=&quot;0&quot;/&gt;&lt;m_rgb r=&quot;6C&quot; g=&quot;22&quot; b=&quot;6F&quot;/&gt;&lt;/elem&gt;&lt;elem m_fUsage=&quot;9.00000000000000022204E-01&quot;&gt;&lt;m_msothmcolidx val=&quot;0&quot;/&gt;&lt;m_rgb r=&quot;98&quot; g=&quot;30&quot; b=&quot;9A&quot;/&gt;&lt;/elem&gt;&lt;elem m_fUsage=&quot;8.10000000000000053291E-01&quot;&gt;&lt;m_msothmcolidx val=&quot;0&quot;/&gt;&lt;m_rgb r=&quot;FC&quot; g=&quot;69&quot; b=&quot;45&quot;/&gt;&lt;/elem&gt;&lt;/m_vecMRU&gt;&lt;/m_mruColor&gt;&lt;m_eweekdayFirstOfWeek val=&quot;2&quot;/&gt;&lt;m_eweekdayFirstOfWorkweek val=&quot;2&quot;/&gt;&lt;m_eweekdayFirstOfWeekend val=&quot;7&quot;/&gt;&lt;/CPresentation&gt;&lt;/root&gt;"/>
  <p:tag name="COMMONDATA" val="eyJoZGlkIjoiNGYyMzEzZDNiMTBkMzYxNmM5N2MwODY1OTc5MzFmMDkifQ=="/>
  <p:tag name="commondata" val="eyJoZGlkIjoiMGEyMjVjMDk1YzU3YjE4NTQzMDEwNWM5MzU4MTEwMTMifQ=="/>
</p:tagLst>
</file>

<file path=ppt/theme/theme1.xml><?xml version="1.0" encoding="utf-8"?>
<a:theme xmlns:a="http://schemas.openxmlformats.org/drawingml/2006/main" name="1_Designed by iSlide">
  <a:themeElements>
    <a:clrScheme name="自定义 98">
      <a:dk1>
        <a:srgbClr val="3C3C36"/>
      </a:dk1>
      <a:lt1>
        <a:srgbClr val="FFFFFF"/>
      </a:lt1>
      <a:dk2>
        <a:srgbClr val="44546A"/>
      </a:dk2>
      <a:lt2>
        <a:srgbClr val="E6E4E4"/>
      </a:lt2>
      <a:accent1>
        <a:srgbClr val="0065B2"/>
      </a:accent1>
      <a:accent2>
        <a:srgbClr val="4BB679"/>
      </a:accent2>
      <a:accent3>
        <a:srgbClr val="00A6AB"/>
      </a:accent3>
      <a:accent4>
        <a:srgbClr val="B73A47"/>
      </a:accent4>
      <a:accent5>
        <a:srgbClr val="45ABC5"/>
      </a:accent5>
      <a:accent6>
        <a:srgbClr val="45A7AA"/>
      </a:accent6>
      <a:hlink>
        <a:srgbClr val="196CAE"/>
      </a:hlink>
      <a:folHlink>
        <a:srgbClr val="E6E4E4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3175" cap="rnd">
          <a:solidFill>
            <a:schemeClr val="bg1">
              <a:lumMod val="75000"/>
            </a:schemeClr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signed by iSlide">
  <a:themeElements>
    <a:clrScheme name="自定义 98">
      <a:dk1>
        <a:srgbClr val="3C3C36"/>
      </a:dk1>
      <a:lt1>
        <a:srgbClr val="FFFFFF"/>
      </a:lt1>
      <a:dk2>
        <a:srgbClr val="44546A"/>
      </a:dk2>
      <a:lt2>
        <a:srgbClr val="E6E4E4"/>
      </a:lt2>
      <a:accent1>
        <a:srgbClr val="0065B2"/>
      </a:accent1>
      <a:accent2>
        <a:srgbClr val="4BB679"/>
      </a:accent2>
      <a:accent3>
        <a:srgbClr val="00A6AB"/>
      </a:accent3>
      <a:accent4>
        <a:srgbClr val="B73A47"/>
      </a:accent4>
      <a:accent5>
        <a:srgbClr val="45ABC5"/>
      </a:accent5>
      <a:accent6>
        <a:srgbClr val="45A7AA"/>
      </a:accent6>
      <a:hlink>
        <a:srgbClr val="196CAE"/>
      </a:hlink>
      <a:folHlink>
        <a:srgbClr val="E6E4E4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3175" cap="rnd">
          <a:solidFill>
            <a:schemeClr val="bg1">
              <a:lumMod val="75000"/>
            </a:schemeClr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4856</Words>
  <Application>WPS 演示</Application>
  <PresentationFormat>宽屏</PresentationFormat>
  <Paragraphs>288</Paragraphs>
  <Slides>10</Slides>
  <Notes>6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Arial</vt:lpstr>
      <vt:lpstr>华文行楷</vt:lpstr>
      <vt:lpstr>华文楷体</vt:lpstr>
      <vt:lpstr>华文细黑</vt:lpstr>
      <vt:lpstr>Wingdings</vt:lpstr>
      <vt:lpstr>Arial Unicode MS</vt:lpstr>
      <vt:lpstr>等线</vt:lpstr>
      <vt:lpstr>Calibri</vt:lpstr>
      <vt:lpstr>1_Designed by iSlide</vt:lpstr>
      <vt:lpstr>Designed by iSlide</vt:lpstr>
      <vt:lpstr>TCLayout.ActiveDocument.1</vt:lpstr>
      <vt:lpstr>TCLayout.ActiveDocument.1</vt:lpstr>
      <vt:lpstr>国家I类化学创新药-替戈拉生片 (泰欣赞®)    罗欣药业(上海)有限公司 </vt:lpstr>
      <vt:lpstr>PowerPoint 演示文稿</vt:lpstr>
      <vt:lpstr>PowerPoint 演示文稿</vt:lpstr>
      <vt:lpstr>十二指肠溃疡（DU）是常见消化疾病，仍存在未被满足的需求</vt:lpstr>
      <vt:lpstr>替戈拉生整体安全性良好，药物相互作用更少</vt:lpstr>
      <vt:lpstr>替戈拉生起效速度快，1天即可以实现首次症状全部缓解，溃疡愈合率高</vt:lpstr>
      <vt:lpstr>P-CAB获得国内外指南共识一致推荐</vt:lpstr>
      <vt:lpstr>替戈拉生创新带来疗效和安全性的获益</vt:lpstr>
      <vt:lpstr>替戈拉生是国家“重大新药创制”科技重大专项支持的1类新药</vt:lpstr>
      <vt:lpstr>替戈拉生填补目录国内P-CAB短板，临床决策更简便可靠，基金影响有限，获益更多不同类型的患者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捣吐踪偷塘</cp:lastModifiedBy>
  <cp:revision>69</cp:revision>
  <dcterms:created xsi:type="dcterms:W3CDTF">2021-08-30T08:27:00Z</dcterms:created>
  <dcterms:modified xsi:type="dcterms:W3CDTF">2024-07-12T08:29:50Z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9E75697BA5D1461BB2CFEC504AE64CA1_13</vt:lpwstr>
  </property>
  <property fmtid="{D5CDD505-2E9C-101B-9397-08002B2CF9AE}" pid="3" name="KSOProductBuildVer">
    <vt:lpwstr>2052-12.1.0.17140</vt:lpwstr>
  </property>
</Properties>
</file>